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56"/>
  </p:notesMasterIdLst>
  <p:sldIdLst>
    <p:sldId id="256" r:id="rId5"/>
    <p:sldId id="617" r:id="rId6"/>
    <p:sldId id="566" r:id="rId7"/>
    <p:sldId id="567" r:id="rId8"/>
    <p:sldId id="568" r:id="rId9"/>
    <p:sldId id="569" r:id="rId10"/>
    <p:sldId id="570" r:id="rId11"/>
    <p:sldId id="571" r:id="rId12"/>
    <p:sldId id="572" r:id="rId13"/>
    <p:sldId id="606" r:id="rId14"/>
    <p:sldId id="607" r:id="rId15"/>
    <p:sldId id="608" r:id="rId16"/>
    <p:sldId id="609" r:id="rId17"/>
    <p:sldId id="610" r:id="rId18"/>
    <p:sldId id="611" r:id="rId19"/>
    <p:sldId id="612" r:id="rId20"/>
    <p:sldId id="565" r:id="rId21"/>
    <p:sldId id="415" r:id="rId22"/>
    <p:sldId id="269" r:id="rId23"/>
    <p:sldId id="613" r:id="rId24"/>
    <p:sldId id="535" r:id="rId25"/>
    <p:sldId id="534" r:id="rId26"/>
    <p:sldId id="533" r:id="rId27"/>
    <p:sldId id="532" r:id="rId28"/>
    <p:sldId id="261" r:id="rId29"/>
    <p:sldId id="529" r:id="rId30"/>
    <p:sldId id="616" r:id="rId31"/>
    <p:sldId id="320" r:id="rId32"/>
    <p:sldId id="543" r:id="rId33"/>
    <p:sldId id="398" r:id="rId34"/>
    <p:sldId id="544" r:id="rId35"/>
    <p:sldId id="399" r:id="rId36"/>
    <p:sldId id="400" r:id="rId37"/>
    <p:sldId id="401" r:id="rId38"/>
    <p:sldId id="402" r:id="rId39"/>
    <p:sldId id="403" r:id="rId40"/>
    <p:sldId id="404" r:id="rId41"/>
    <p:sldId id="614" r:id="rId42"/>
    <p:sldId id="615" r:id="rId43"/>
    <p:sldId id="405" r:id="rId44"/>
    <p:sldId id="598" r:id="rId45"/>
    <p:sldId id="599" r:id="rId46"/>
    <p:sldId id="600" r:id="rId47"/>
    <p:sldId id="601" r:id="rId48"/>
    <p:sldId id="602" r:id="rId49"/>
    <p:sldId id="273" r:id="rId50"/>
    <p:sldId id="603" r:id="rId51"/>
    <p:sldId id="604" r:id="rId52"/>
    <p:sldId id="282" r:id="rId53"/>
    <p:sldId id="605" r:id="rId54"/>
    <p:sldId id="53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71F31B-3B8C-482E-8D10-9A4C8CD4FECE}" v="1" dt="2026-05-10T18:27:24.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3" d="100"/>
          <a:sy n="63" d="100"/>
        </p:scale>
        <p:origin x="6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 McKenzie-Cook" userId="S::pmckenzie-cook@ohacademy.co.uk::6605cc89-aaff-4d80-9ee6-20e4afa4ef0c" providerId="AD" clId="Web-{9F99151D-3A5A-64FD-E189-A9C378C84EF6}"/>
    <pc:docChg chg="addSld">
      <pc:chgData name="P McKenzie-Cook" userId="S::pmckenzie-cook@ohacademy.co.uk::6605cc89-aaff-4d80-9ee6-20e4afa4ef0c" providerId="AD" clId="Web-{9F99151D-3A5A-64FD-E189-A9C378C84EF6}" dt="2026-05-07T18:48:31.961" v="5"/>
      <pc:docMkLst>
        <pc:docMk/>
      </pc:docMkLst>
      <pc:sldChg chg="add">
        <pc:chgData name="P McKenzie-Cook" userId="S::pmckenzie-cook@ohacademy.co.uk::6605cc89-aaff-4d80-9ee6-20e4afa4ef0c" providerId="AD" clId="Web-{9F99151D-3A5A-64FD-E189-A9C378C84EF6}" dt="2026-05-07T18:48:31.570" v="0"/>
        <pc:sldMkLst>
          <pc:docMk/>
          <pc:sldMk cId="2119759023" sldId="269"/>
        </pc:sldMkLst>
      </pc:sldChg>
      <pc:sldChg chg="add">
        <pc:chgData name="P McKenzie-Cook" userId="S::pmckenzie-cook@ohacademy.co.uk::6605cc89-aaff-4d80-9ee6-20e4afa4ef0c" providerId="AD" clId="Web-{9F99151D-3A5A-64FD-E189-A9C378C84EF6}" dt="2026-05-07T18:48:31.961" v="5"/>
        <pc:sldMkLst>
          <pc:docMk/>
          <pc:sldMk cId="4048072134" sldId="532"/>
        </pc:sldMkLst>
      </pc:sldChg>
      <pc:sldChg chg="add">
        <pc:chgData name="P McKenzie-Cook" userId="S::pmckenzie-cook@ohacademy.co.uk::6605cc89-aaff-4d80-9ee6-20e4afa4ef0c" providerId="AD" clId="Web-{9F99151D-3A5A-64FD-E189-A9C378C84EF6}" dt="2026-05-07T18:48:31.914" v="4"/>
        <pc:sldMkLst>
          <pc:docMk/>
          <pc:sldMk cId="3237754448" sldId="533"/>
        </pc:sldMkLst>
      </pc:sldChg>
      <pc:sldChg chg="add">
        <pc:chgData name="P McKenzie-Cook" userId="S::pmckenzie-cook@ohacademy.co.uk::6605cc89-aaff-4d80-9ee6-20e4afa4ef0c" providerId="AD" clId="Web-{9F99151D-3A5A-64FD-E189-A9C378C84EF6}" dt="2026-05-07T18:48:31.836" v="3"/>
        <pc:sldMkLst>
          <pc:docMk/>
          <pc:sldMk cId="3516175481" sldId="534"/>
        </pc:sldMkLst>
      </pc:sldChg>
      <pc:sldChg chg="add">
        <pc:chgData name="P McKenzie-Cook" userId="S::pmckenzie-cook@ohacademy.co.uk::6605cc89-aaff-4d80-9ee6-20e4afa4ef0c" providerId="AD" clId="Web-{9F99151D-3A5A-64FD-E189-A9C378C84EF6}" dt="2026-05-07T18:48:31.758" v="2"/>
        <pc:sldMkLst>
          <pc:docMk/>
          <pc:sldMk cId="2276162074" sldId="535"/>
        </pc:sldMkLst>
      </pc:sldChg>
      <pc:sldChg chg="add">
        <pc:chgData name="P McKenzie-Cook" userId="S::pmckenzie-cook@ohacademy.co.uk::6605cc89-aaff-4d80-9ee6-20e4afa4ef0c" providerId="AD" clId="Web-{9F99151D-3A5A-64FD-E189-A9C378C84EF6}" dt="2026-05-07T18:48:31.695" v="1"/>
        <pc:sldMkLst>
          <pc:docMk/>
          <pc:sldMk cId="913970638" sldId="613"/>
        </pc:sldMkLst>
      </pc:sldChg>
    </pc:docChg>
  </pc:docChgLst>
  <pc:docChgLst>
    <pc:chgData name="A Freel" userId="S::afreel@ohacademy.co.uk::f6dead3d-cc44-4b49-aee1-60fe86f08dbd" providerId="AD" clId="Web-{A6559AA1-0E3B-9DAA-9ABE-FB78D0A3362B}"/>
    <pc:docChg chg="addSld delSld modSld">
      <pc:chgData name="A Freel" userId="S::afreel@ohacademy.co.uk::f6dead3d-cc44-4b49-aee1-60fe86f08dbd" providerId="AD" clId="Web-{A6559AA1-0E3B-9DAA-9ABE-FB78D0A3362B}" dt="2026-05-07T09:34:09.390" v="39"/>
      <pc:docMkLst>
        <pc:docMk/>
      </pc:docMkLst>
      <pc:sldChg chg="addSp delSp modSp">
        <pc:chgData name="A Freel" userId="S::afreel@ohacademy.co.uk::f6dead3d-cc44-4b49-aee1-60fe86f08dbd" providerId="AD" clId="Web-{A6559AA1-0E3B-9DAA-9ABE-FB78D0A3362B}" dt="2026-05-07T09:33:24.467" v="31" actId="14100"/>
        <pc:sldMkLst>
          <pc:docMk/>
          <pc:sldMk cId="2106228421" sldId="572"/>
        </pc:sldMkLst>
        <pc:spChg chg="mod">
          <ac:chgData name="A Freel" userId="S::afreel@ohacademy.co.uk::f6dead3d-cc44-4b49-aee1-60fe86f08dbd" providerId="AD" clId="Web-{A6559AA1-0E3B-9DAA-9ABE-FB78D0A3362B}" dt="2026-05-07T09:33:16.670" v="27" actId="1076"/>
          <ac:spMkLst>
            <pc:docMk/>
            <pc:sldMk cId="2106228421" sldId="572"/>
            <ac:spMk id="2" creationId="{5EE4F27D-8C1D-F758-78D6-CABC7957503A}"/>
          </ac:spMkLst>
        </pc:spChg>
        <pc:picChg chg="add mod">
          <ac:chgData name="A Freel" userId="S::afreel@ohacademy.co.uk::f6dead3d-cc44-4b49-aee1-60fe86f08dbd" providerId="AD" clId="Web-{A6559AA1-0E3B-9DAA-9ABE-FB78D0A3362B}" dt="2026-05-07T09:33:24.467" v="31" actId="14100"/>
          <ac:picMkLst>
            <pc:docMk/>
            <pc:sldMk cId="2106228421" sldId="572"/>
            <ac:picMk id="4" creationId="{BE9B31A2-1E02-42F5-0A21-6CB975482AEA}"/>
          </ac:picMkLst>
        </pc:picChg>
      </pc:sldChg>
      <pc:sldChg chg="addSp delSp modSp new">
        <pc:chgData name="A Freel" userId="S::afreel@ohacademy.co.uk::f6dead3d-cc44-4b49-aee1-60fe86f08dbd" providerId="AD" clId="Web-{A6559AA1-0E3B-9DAA-9ABE-FB78D0A3362B}" dt="2026-05-07T09:33:30.780" v="32"/>
        <pc:sldMkLst>
          <pc:docMk/>
          <pc:sldMk cId="3388717587" sldId="606"/>
        </pc:sldMkLst>
        <pc:spChg chg="add mod">
          <ac:chgData name="A Freel" userId="S::afreel@ohacademy.co.uk::f6dead3d-cc44-4b49-aee1-60fe86f08dbd" providerId="AD" clId="Web-{A6559AA1-0E3B-9DAA-9ABE-FB78D0A3362B}" dt="2026-05-07T09:33:30.780" v="32"/>
          <ac:spMkLst>
            <pc:docMk/>
            <pc:sldMk cId="3388717587" sldId="606"/>
            <ac:spMk id="6" creationId="{214840E7-5CFF-8459-08DB-BC221CAB3D83}"/>
          </ac:spMkLst>
        </pc:spChg>
        <pc:picChg chg="add mod">
          <ac:chgData name="A Freel" userId="S::afreel@ohacademy.co.uk::f6dead3d-cc44-4b49-aee1-60fe86f08dbd" providerId="AD" clId="Web-{A6559AA1-0E3B-9DAA-9ABE-FB78D0A3362B}" dt="2026-05-07T09:26:42.707" v="12"/>
          <ac:picMkLst>
            <pc:docMk/>
            <pc:sldMk cId="3388717587" sldId="606"/>
            <ac:picMk id="4" creationId="{78F50309-6C1A-4D63-2298-77E262A1A2FA}"/>
          </ac:picMkLst>
        </pc:picChg>
      </pc:sldChg>
      <pc:sldChg chg="addSp modSp add replId">
        <pc:chgData name="A Freel" userId="S::afreel@ohacademy.co.uk::f6dead3d-cc44-4b49-aee1-60fe86f08dbd" providerId="AD" clId="Web-{A6559AA1-0E3B-9DAA-9ABE-FB78D0A3362B}" dt="2026-05-07T09:33:34.171" v="33"/>
        <pc:sldMkLst>
          <pc:docMk/>
          <pc:sldMk cId="1687526890" sldId="607"/>
        </pc:sldMkLst>
        <pc:spChg chg="add mod">
          <ac:chgData name="A Freel" userId="S::afreel@ohacademy.co.uk::f6dead3d-cc44-4b49-aee1-60fe86f08dbd" providerId="AD" clId="Web-{A6559AA1-0E3B-9DAA-9ABE-FB78D0A3362B}" dt="2026-05-07T09:33:34.171" v="33"/>
          <ac:spMkLst>
            <pc:docMk/>
            <pc:sldMk cId="1687526890" sldId="607"/>
            <ac:spMk id="4" creationId="{7CC1C74F-1DF1-6115-E2C2-B056112CC20C}"/>
          </ac:spMkLst>
        </pc:spChg>
        <pc:picChg chg="add mod">
          <ac:chgData name="A Freel" userId="S::afreel@ohacademy.co.uk::f6dead3d-cc44-4b49-aee1-60fe86f08dbd" providerId="AD" clId="Web-{A6559AA1-0E3B-9DAA-9ABE-FB78D0A3362B}" dt="2026-05-07T09:27:02.942" v="13"/>
          <ac:picMkLst>
            <pc:docMk/>
            <pc:sldMk cId="1687526890" sldId="607"/>
            <ac:picMk id="2" creationId="{3C23684C-663F-8466-3B8C-40035626992F}"/>
          </ac:picMkLst>
        </pc:picChg>
      </pc:sldChg>
      <pc:sldChg chg="addSp modSp add replId">
        <pc:chgData name="A Freel" userId="S::afreel@ohacademy.co.uk::f6dead3d-cc44-4b49-aee1-60fe86f08dbd" providerId="AD" clId="Web-{A6559AA1-0E3B-9DAA-9ABE-FB78D0A3362B}" dt="2026-05-07T09:33:58.499" v="34"/>
        <pc:sldMkLst>
          <pc:docMk/>
          <pc:sldMk cId="1863063452" sldId="608"/>
        </pc:sldMkLst>
        <pc:spChg chg="add mod">
          <ac:chgData name="A Freel" userId="S::afreel@ohacademy.co.uk::f6dead3d-cc44-4b49-aee1-60fe86f08dbd" providerId="AD" clId="Web-{A6559AA1-0E3B-9DAA-9ABE-FB78D0A3362B}" dt="2026-05-07T09:33:58.499" v="34"/>
          <ac:spMkLst>
            <pc:docMk/>
            <pc:sldMk cId="1863063452" sldId="608"/>
            <ac:spMk id="4" creationId="{A62503AF-173F-FFF6-83C8-3FDA50084298}"/>
          </ac:spMkLst>
        </pc:spChg>
        <pc:picChg chg="add mod">
          <ac:chgData name="A Freel" userId="S::afreel@ohacademy.co.uk::f6dead3d-cc44-4b49-aee1-60fe86f08dbd" providerId="AD" clId="Web-{A6559AA1-0E3B-9DAA-9ABE-FB78D0A3362B}" dt="2026-05-07T09:27:25.584" v="14"/>
          <ac:picMkLst>
            <pc:docMk/>
            <pc:sldMk cId="1863063452" sldId="608"/>
            <ac:picMk id="2" creationId="{07120417-5A98-C3D2-9833-197846FBCE63}"/>
          </ac:picMkLst>
        </pc:picChg>
      </pc:sldChg>
      <pc:sldChg chg="addSp modSp add replId">
        <pc:chgData name="A Freel" userId="S::afreel@ohacademy.co.uk::f6dead3d-cc44-4b49-aee1-60fe86f08dbd" providerId="AD" clId="Web-{A6559AA1-0E3B-9DAA-9ABE-FB78D0A3362B}" dt="2026-05-07T09:34:00.905" v="35"/>
        <pc:sldMkLst>
          <pc:docMk/>
          <pc:sldMk cId="3147096112" sldId="609"/>
        </pc:sldMkLst>
        <pc:spChg chg="add mod">
          <ac:chgData name="A Freel" userId="S::afreel@ohacademy.co.uk::f6dead3d-cc44-4b49-aee1-60fe86f08dbd" providerId="AD" clId="Web-{A6559AA1-0E3B-9DAA-9ABE-FB78D0A3362B}" dt="2026-05-07T09:34:00.905" v="35"/>
          <ac:spMkLst>
            <pc:docMk/>
            <pc:sldMk cId="3147096112" sldId="609"/>
            <ac:spMk id="4" creationId="{C20E203B-477C-5681-826B-B5B2816B9767}"/>
          </ac:spMkLst>
        </pc:spChg>
        <pc:picChg chg="add mod">
          <ac:chgData name="A Freel" userId="S::afreel@ohacademy.co.uk::f6dead3d-cc44-4b49-aee1-60fe86f08dbd" providerId="AD" clId="Web-{A6559AA1-0E3B-9DAA-9ABE-FB78D0A3362B}" dt="2026-05-07T09:28:24.898" v="15"/>
          <ac:picMkLst>
            <pc:docMk/>
            <pc:sldMk cId="3147096112" sldId="609"/>
            <ac:picMk id="2" creationId="{4D1CAAEB-AD52-B619-3D4F-D24112BB2320}"/>
          </ac:picMkLst>
        </pc:picChg>
      </pc:sldChg>
      <pc:sldChg chg="addSp modSp add replId">
        <pc:chgData name="A Freel" userId="S::afreel@ohacademy.co.uk::f6dead3d-cc44-4b49-aee1-60fe86f08dbd" providerId="AD" clId="Web-{A6559AA1-0E3B-9DAA-9ABE-FB78D0A3362B}" dt="2026-05-07T09:34:02.937" v="36"/>
        <pc:sldMkLst>
          <pc:docMk/>
          <pc:sldMk cId="316923017" sldId="610"/>
        </pc:sldMkLst>
        <pc:spChg chg="add mod">
          <ac:chgData name="A Freel" userId="S::afreel@ohacademy.co.uk::f6dead3d-cc44-4b49-aee1-60fe86f08dbd" providerId="AD" clId="Web-{A6559AA1-0E3B-9DAA-9ABE-FB78D0A3362B}" dt="2026-05-07T09:34:02.937" v="36"/>
          <ac:spMkLst>
            <pc:docMk/>
            <pc:sldMk cId="316923017" sldId="610"/>
            <ac:spMk id="4" creationId="{02B4365E-E4E6-FAFF-8838-747441CB72D4}"/>
          </ac:spMkLst>
        </pc:spChg>
        <pc:picChg chg="add mod">
          <ac:chgData name="A Freel" userId="S::afreel@ohacademy.co.uk::f6dead3d-cc44-4b49-aee1-60fe86f08dbd" providerId="AD" clId="Web-{A6559AA1-0E3B-9DAA-9ABE-FB78D0A3362B}" dt="2026-05-07T09:30:45.496" v="19"/>
          <ac:picMkLst>
            <pc:docMk/>
            <pc:sldMk cId="316923017" sldId="610"/>
            <ac:picMk id="2" creationId="{04E41C62-0D13-1519-5A59-AAFCB2D95CD8}"/>
          </ac:picMkLst>
        </pc:picChg>
      </pc:sldChg>
      <pc:sldChg chg="addSp modSp add replId">
        <pc:chgData name="A Freel" userId="S::afreel@ohacademy.co.uk::f6dead3d-cc44-4b49-aee1-60fe86f08dbd" providerId="AD" clId="Web-{A6559AA1-0E3B-9DAA-9ABE-FB78D0A3362B}" dt="2026-05-07T09:34:04.952" v="37"/>
        <pc:sldMkLst>
          <pc:docMk/>
          <pc:sldMk cId="2300325671" sldId="611"/>
        </pc:sldMkLst>
        <pc:spChg chg="add mod">
          <ac:chgData name="A Freel" userId="S::afreel@ohacademy.co.uk::f6dead3d-cc44-4b49-aee1-60fe86f08dbd" providerId="AD" clId="Web-{A6559AA1-0E3B-9DAA-9ABE-FB78D0A3362B}" dt="2026-05-07T09:34:04.952" v="37"/>
          <ac:spMkLst>
            <pc:docMk/>
            <pc:sldMk cId="2300325671" sldId="611"/>
            <ac:spMk id="4" creationId="{B0C054ED-B5FD-3372-CBE1-74DC15A1BD04}"/>
          </ac:spMkLst>
        </pc:spChg>
        <pc:picChg chg="add mod">
          <ac:chgData name="A Freel" userId="S::afreel@ohacademy.co.uk::f6dead3d-cc44-4b49-aee1-60fe86f08dbd" providerId="AD" clId="Web-{A6559AA1-0E3B-9DAA-9ABE-FB78D0A3362B}" dt="2026-05-07T09:32:15.951" v="20"/>
          <ac:picMkLst>
            <pc:docMk/>
            <pc:sldMk cId="2300325671" sldId="611"/>
            <ac:picMk id="2" creationId="{B2B2097E-0649-8FBF-9482-0E6AED8121D2}"/>
          </ac:picMkLst>
        </pc:picChg>
      </pc:sldChg>
      <pc:sldChg chg="addSp modSp add replId">
        <pc:chgData name="A Freel" userId="S::afreel@ohacademy.co.uk::f6dead3d-cc44-4b49-aee1-60fe86f08dbd" providerId="AD" clId="Web-{A6559AA1-0E3B-9DAA-9ABE-FB78D0A3362B}" dt="2026-05-07T09:34:07.140" v="38"/>
        <pc:sldMkLst>
          <pc:docMk/>
          <pc:sldMk cId="1939366320" sldId="612"/>
        </pc:sldMkLst>
        <pc:spChg chg="add mod">
          <ac:chgData name="A Freel" userId="S::afreel@ohacademy.co.uk::f6dead3d-cc44-4b49-aee1-60fe86f08dbd" providerId="AD" clId="Web-{A6559AA1-0E3B-9DAA-9ABE-FB78D0A3362B}" dt="2026-05-07T09:34:07.140" v="38"/>
          <ac:spMkLst>
            <pc:docMk/>
            <pc:sldMk cId="1939366320" sldId="612"/>
            <ac:spMk id="4" creationId="{B6CF9526-9DF5-7EAB-8133-5B6057A7FE0F}"/>
          </ac:spMkLst>
        </pc:spChg>
        <pc:picChg chg="add mod">
          <ac:chgData name="A Freel" userId="S::afreel@ohacademy.co.uk::f6dead3d-cc44-4b49-aee1-60fe86f08dbd" providerId="AD" clId="Web-{A6559AA1-0E3B-9DAA-9ABE-FB78D0A3362B}" dt="2026-05-07T09:32:54.592" v="22" actId="1076"/>
          <ac:picMkLst>
            <pc:docMk/>
            <pc:sldMk cId="1939366320" sldId="612"/>
            <ac:picMk id="2" creationId="{B6BA90C8-9239-418C-C1C7-E581F54B633A}"/>
          </ac:picMkLst>
        </pc:picChg>
      </pc:sldChg>
    </pc:docChg>
  </pc:docChgLst>
  <pc:docChgLst>
    <pc:chgData name="A Freel" userId="S::afreel@ohacademy.co.uk::f6dead3d-cc44-4b49-aee1-60fe86f08dbd" providerId="AD" clId="Web-{4A98BBE0-366F-953D-C5D0-B9C7BDCCB87F}"/>
    <pc:docChg chg="addSld modSld">
      <pc:chgData name="A Freel" userId="S::afreel@ohacademy.co.uk::f6dead3d-cc44-4b49-aee1-60fe86f08dbd" providerId="AD" clId="Web-{4A98BBE0-366F-953D-C5D0-B9C7BDCCB87F}" dt="2026-04-18T18:52:14.207" v="95" actId="20577"/>
      <pc:docMkLst>
        <pc:docMk/>
      </pc:docMkLst>
      <pc:sldChg chg="addSp delSp modSp">
        <pc:chgData name="A Freel" userId="S::afreel@ohacademy.co.uk::f6dead3d-cc44-4b49-aee1-60fe86f08dbd" providerId="AD" clId="Web-{4A98BBE0-366F-953D-C5D0-B9C7BDCCB87F}" dt="2026-04-18T18:42:32.834" v="2"/>
        <pc:sldMkLst>
          <pc:docMk/>
          <pc:sldMk cId="3772315522" sldId="261"/>
        </pc:sldMkLst>
      </pc:sldChg>
      <pc:sldChg chg="add">
        <pc:chgData name="A Freel" userId="S::afreel@ohacademy.co.uk::f6dead3d-cc44-4b49-aee1-60fe86f08dbd" providerId="AD" clId="Web-{4A98BBE0-366F-953D-C5D0-B9C7BDCCB87F}" dt="2026-04-18T18:47:46.818" v="55"/>
        <pc:sldMkLst>
          <pc:docMk/>
          <pc:sldMk cId="0" sldId="273"/>
        </pc:sldMkLst>
      </pc:sldChg>
      <pc:sldChg chg="add">
        <pc:chgData name="A Freel" userId="S::afreel@ohacademy.co.uk::f6dead3d-cc44-4b49-aee1-60fe86f08dbd" providerId="AD" clId="Web-{4A98BBE0-366F-953D-C5D0-B9C7BDCCB87F}" dt="2026-04-18T18:50:13.587" v="60"/>
        <pc:sldMkLst>
          <pc:docMk/>
          <pc:sldMk cId="0" sldId="282"/>
        </pc:sldMkLst>
      </pc:sldChg>
      <pc:sldChg chg="modSp add">
        <pc:chgData name="A Freel" userId="S::afreel@ohacademy.co.uk::f6dead3d-cc44-4b49-aee1-60fe86f08dbd" providerId="AD" clId="Web-{4A98BBE0-366F-953D-C5D0-B9C7BDCCB87F}" dt="2026-04-18T18:45:38.557" v="33" actId="20577"/>
        <pc:sldMkLst>
          <pc:docMk/>
          <pc:sldMk cId="1670850046" sldId="598"/>
        </pc:sldMkLst>
        <pc:spChg chg="mod">
          <ac:chgData name="A Freel" userId="S::afreel@ohacademy.co.uk::f6dead3d-cc44-4b49-aee1-60fe86f08dbd" providerId="AD" clId="Web-{4A98BBE0-366F-953D-C5D0-B9C7BDCCB87F}" dt="2026-04-18T18:45:38.557" v="33" actId="20577"/>
          <ac:spMkLst>
            <pc:docMk/>
            <pc:sldMk cId="1670850046" sldId="598"/>
            <ac:spMk id="2" creationId="{27B4F6D1-3FCA-4919-9909-B961D4B4E8C0}"/>
          </ac:spMkLst>
        </pc:spChg>
        <pc:spChg chg="mod">
          <ac:chgData name="A Freel" userId="S::afreel@ohacademy.co.uk::f6dead3d-cc44-4b49-aee1-60fe86f08dbd" providerId="AD" clId="Web-{4A98BBE0-366F-953D-C5D0-B9C7BDCCB87F}" dt="2026-04-18T18:44:07.790" v="10" actId="20577"/>
          <ac:spMkLst>
            <pc:docMk/>
            <pc:sldMk cId="1670850046" sldId="598"/>
            <ac:spMk id="6" creationId="{9685FC36-A17F-22F2-DAEC-8D2A4739F5B4}"/>
          </ac:spMkLst>
        </pc:spChg>
      </pc:sldChg>
      <pc:sldChg chg="addSp delSp modSp add replId">
        <pc:chgData name="A Freel" userId="S::afreel@ohacademy.co.uk::f6dead3d-cc44-4b49-aee1-60fe86f08dbd" providerId="AD" clId="Web-{4A98BBE0-366F-953D-C5D0-B9C7BDCCB87F}" dt="2026-04-18T18:45:49.480" v="36" actId="1076"/>
        <pc:sldMkLst>
          <pc:docMk/>
          <pc:sldMk cId="3230210795" sldId="599"/>
        </pc:sldMkLst>
        <pc:picChg chg="add mod">
          <ac:chgData name="A Freel" userId="S::afreel@ohacademy.co.uk::f6dead3d-cc44-4b49-aee1-60fe86f08dbd" providerId="AD" clId="Web-{4A98BBE0-366F-953D-C5D0-B9C7BDCCB87F}" dt="2026-04-18T18:45:49.480" v="36" actId="1076"/>
          <ac:picMkLst>
            <pc:docMk/>
            <pc:sldMk cId="3230210795" sldId="599"/>
            <ac:picMk id="8" creationId="{F19A2DBC-D8A2-CF4E-DBDB-D0CF960D9912}"/>
          </ac:picMkLst>
        </pc:picChg>
      </pc:sldChg>
      <pc:sldChg chg="addSp delSp modSp add replId">
        <pc:chgData name="A Freel" userId="S::afreel@ohacademy.co.uk::f6dead3d-cc44-4b49-aee1-60fe86f08dbd" providerId="AD" clId="Web-{4A98BBE0-366F-953D-C5D0-B9C7BDCCB87F}" dt="2026-04-18T18:46:34.317" v="46" actId="1076"/>
        <pc:sldMkLst>
          <pc:docMk/>
          <pc:sldMk cId="726366204" sldId="600"/>
        </pc:sldMkLst>
        <pc:picChg chg="add mod">
          <ac:chgData name="A Freel" userId="S::afreel@ohacademy.co.uk::f6dead3d-cc44-4b49-aee1-60fe86f08dbd" providerId="AD" clId="Web-{4A98BBE0-366F-953D-C5D0-B9C7BDCCB87F}" dt="2026-04-18T18:46:34.317" v="46" actId="1076"/>
          <ac:picMkLst>
            <pc:docMk/>
            <pc:sldMk cId="726366204" sldId="600"/>
            <ac:picMk id="2" creationId="{DA5672A1-75CE-062F-D238-9812EE1E70F8}"/>
          </ac:picMkLst>
        </pc:picChg>
      </pc:sldChg>
      <pc:sldChg chg="addSp delSp modSp add replId">
        <pc:chgData name="A Freel" userId="S::afreel@ohacademy.co.uk::f6dead3d-cc44-4b49-aee1-60fe86f08dbd" providerId="AD" clId="Web-{4A98BBE0-366F-953D-C5D0-B9C7BDCCB87F}" dt="2026-04-18T18:49:21.269" v="57" actId="14100"/>
        <pc:sldMkLst>
          <pc:docMk/>
          <pc:sldMk cId="1931359445" sldId="601"/>
        </pc:sldMkLst>
        <pc:picChg chg="add mod">
          <ac:chgData name="A Freel" userId="S::afreel@ohacademy.co.uk::f6dead3d-cc44-4b49-aee1-60fe86f08dbd" providerId="AD" clId="Web-{4A98BBE0-366F-953D-C5D0-B9C7BDCCB87F}" dt="2026-04-18T18:49:21.269" v="57" actId="14100"/>
          <ac:picMkLst>
            <pc:docMk/>
            <pc:sldMk cId="1931359445" sldId="601"/>
            <ac:picMk id="2" creationId="{39AEB801-6F9A-F8C9-9AB4-1E0FD5A6E0B4}"/>
          </ac:picMkLst>
        </pc:picChg>
      </pc:sldChg>
      <pc:sldChg chg="addSp modSp add replId">
        <pc:chgData name="A Freel" userId="S::afreel@ohacademy.co.uk::f6dead3d-cc44-4b49-aee1-60fe86f08dbd" providerId="AD" clId="Web-{4A98BBE0-366F-953D-C5D0-B9C7BDCCB87F}" dt="2026-04-18T18:47:20.970" v="54" actId="14100"/>
        <pc:sldMkLst>
          <pc:docMk/>
          <pc:sldMk cId="4058823103" sldId="602"/>
        </pc:sldMkLst>
        <pc:picChg chg="add mod">
          <ac:chgData name="A Freel" userId="S::afreel@ohacademy.co.uk::f6dead3d-cc44-4b49-aee1-60fe86f08dbd" providerId="AD" clId="Web-{4A98BBE0-366F-953D-C5D0-B9C7BDCCB87F}" dt="2026-04-18T18:47:20.970" v="54" actId="14100"/>
          <ac:picMkLst>
            <pc:docMk/>
            <pc:sldMk cId="4058823103" sldId="602"/>
            <ac:picMk id="2" creationId="{B51640DA-3F94-4F3F-780A-849D4376810D}"/>
          </ac:picMkLst>
        </pc:picChg>
      </pc:sldChg>
      <pc:sldChg chg="addSp modSp add replId">
        <pc:chgData name="A Freel" userId="S::afreel@ohacademy.co.uk::f6dead3d-cc44-4b49-aee1-60fe86f08dbd" providerId="AD" clId="Web-{4A98BBE0-366F-953D-C5D0-B9C7BDCCB87F}" dt="2026-04-18T18:49:38.427" v="58"/>
        <pc:sldMkLst>
          <pc:docMk/>
          <pc:sldMk cId="2347044835" sldId="603"/>
        </pc:sldMkLst>
        <pc:picChg chg="add mod">
          <ac:chgData name="A Freel" userId="S::afreel@ohacademy.co.uk::f6dead3d-cc44-4b49-aee1-60fe86f08dbd" providerId="AD" clId="Web-{4A98BBE0-366F-953D-C5D0-B9C7BDCCB87F}" dt="2026-04-18T18:49:38.427" v="58"/>
          <ac:picMkLst>
            <pc:docMk/>
            <pc:sldMk cId="2347044835" sldId="603"/>
            <ac:picMk id="2" creationId="{6D94371E-B101-3CE9-CCCC-526DD2AE3688}"/>
          </ac:picMkLst>
        </pc:picChg>
      </pc:sldChg>
      <pc:sldChg chg="addSp modSp add replId">
        <pc:chgData name="A Freel" userId="S::afreel@ohacademy.co.uk::f6dead3d-cc44-4b49-aee1-60fe86f08dbd" providerId="AD" clId="Web-{4A98BBE0-366F-953D-C5D0-B9C7BDCCB87F}" dt="2026-04-18T18:49:58.164" v="59"/>
        <pc:sldMkLst>
          <pc:docMk/>
          <pc:sldMk cId="1849335917" sldId="604"/>
        </pc:sldMkLst>
        <pc:picChg chg="add mod">
          <ac:chgData name="A Freel" userId="S::afreel@ohacademy.co.uk::f6dead3d-cc44-4b49-aee1-60fe86f08dbd" providerId="AD" clId="Web-{4A98BBE0-366F-953D-C5D0-B9C7BDCCB87F}" dt="2026-04-18T18:49:58.164" v="59"/>
          <ac:picMkLst>
            <pc:docMk/>
            <pc:sldMk cId="1849335917" sldId="604"/>
            <ac:picMk id="2" creationId="{DACAED42-53E5-0288-278B-79A8FEEC3AB5}"/>
          </ac:picMkLst>
        </pc:picChg>
      </pc:sldChg>
      <pc:sldChg chg="addSp modSp add replId">
        <pc:chgData name="A Freel" userId="S::afreel@ohacademy.co.uk::f6dead3d-cc44-4b49-aee1-60fe86f08dbd" providerId="AD" clId="Web-{4A98BBE0-366F-953D-C5D0-B9C7BDCCB87F}" dt="2026-04-18T18:52:14.207" v="95" actId="20577"/>
        <pc:sldMkLst>
          <pc:docMk/>
          <pc:sldMk cId="3941479452" sldId="605"/>
        </pc:sldMkLst>
        <pc:spChg chg="add mod">
          <ac:chgData name="A Freel" userId="S::afreel@ohacademy.co.uk::f6dead3d-cc44-4b49-aee1-60fe86f08dbd" providerId="AD" clId="Web-{4A98BBE0-366F-953D-C5D0-B9C7BDCCB87F}" dt="2026-04-18T18:51:11.467" v="64" actId="1076"/>
          <ac:spMkLst>
            <pc:docMk/>
            <pc:sldMk cId="3941479452" sldId="605"/>
            <ac:spMk id="3" creationId="{0E6D8FCD-8758-6917-F95D-88E98FD52D9B}"/>
          </ac:spMkLst>
        </pc:spChg>
        <pc:spChg chg="add mod">
          <ac:chgData name="A Freel" userId="S::afreel@ohacademy.co.uk::f6dead3d-cc44-4b49-aee1-60fe86f08dbd" providerId="AD" clId="Web-{4A98BBE0-366F-953D-C5D0-B9C7BDCCB87F}" dt="2026-04-18T18:52:14.207" v="95" actId="20577"/>
          <ac:spMkLst>
            <pc:docMk/>
            <pc:sldMk cId="3941479452" sldId="605"/>
            <ac:spMk id="4" creationId="{6056CFB0-B1C7-DD59-27DA-D4F417D6D991}"/>
          </ac:spMkLst>
        </pc:spChg>
        <pc:picChg chg="add mod">
          <ac:chgData name="A Freel" userId="S::afreel@ohacademy.co.uk::f6dead3d-cc44-4b49-aee1-60fe86f08dbd" providerId="AD" clId="Web-{4A98BBE0-366F-953D-C5D0-B9C7BDCCB87F}" dt="2026-04-18T18:50:55.450" v="62" actId="1076"/>
          <ac:picMkLst>
            <pc:docMk/>
            <pc:sldMk cId="3941479452" sldId="605"/>
            <ac:picMk id="2" creationId="{04AB0D59-2C1B-3866-DA50-A6108361D4AF}"/>
          </ac:picMkLst>
        </pc:picChg>
      </pc:sldChg>
    </pc:docChg>
  </pc:docChgLst>
  <pc:docChgLst>
    <pc:chgData name="P McKenzie-Cook" userId="6605cc89-aaff-4d80-9ee6-20e4afa4ef0c" providerId="ADAL" clId="{C1EED9DC-9EC8-4349-96AA-3A3934B357C5}"/>
    <pc:docChg chg="custSel addSld delSld modSld sldOrd modMainMaster">
      <pc:chgData name="P McKenzie-Cook" userId="6605cc89-aaff-4d80-9ee6-20e4afa4ef0c" providerId="ADAL" clId="{C1EED9DC-9EC8-4349-96AA-3A3934B357C5}" dt="2026-05-10T18:27:25.152" v="94" actId="27636"/>
      <pc:docMkLst>
        <pc:docMk/>
      </pc:docMkLst>
      <pc:sldChg chg="modSp">
        <pc:chgData name="P McKenzie-Cook" userId="6605cc89-aaff-4d80-9ee6-20e4afa4ef0c" providerId="ADAL" clId="{C1EED9DC-9EC8-4349-96AA-3A3934B357C5}" dt="2026-05-07T18:50:18.227" v="0"/>
        <pc:sldMkLst>
          <pc:docMk/>
          <pc:sldMk cId="109857222" sldId="256"/>
        </pc:sldMkLst>
        <pc:spChg chg="mod">
          <ac:chgData name="P McKenzie-Cook" userId="6605cc89-aaff-4d80-9ee6-20e4afa4ef0c" providerId="ADAL" clId="{C1EED9DC-9EC8-4349-96AA-3A3934B357C5}" dt="2026-05-07T18:50:18.227" v="0"/>
          <ac:spMkLst>
            <pc:docMk/>
            <pc:sldMk cId="109857222" sldId="256"/>
            <ac:spMk id="2" creationId="{00000000-0000-0000-0000-000000000000}"/>
          </ac:spMkLst>
        </pc:spChg>
      </pc:sldChg>
      <pc:sldChg chg="modSp">
        <pc:chgData name="P McKenzie-Cook" userId="6605cc89-aaff-4d80-9ee6-20e4afa4ef0c" providerId="ADAL" clId="{C1EED9DC-9EC8-4349-96AA-3A3934B357C5}" dt="2026-05-07T18:50:18.227" v="0"/>
        <pc:sldMkLst>
          <pc:docMk/>
          <pc:sldMk cId="3772315522" sldId="261"/>
        </pc:sldMkLst>
        <pc:spChg chg="mod">
          <ac:chgData name="P McKenzie-Cook" userId="6605cc89-aaff-4d80-9ee6-20e4afa4ef0c" providerId="ADAL" clId="{C1EED9DC-9EC8-4349-96AA-3A3934B357C5}" dt="2026-05-07T18:50:18.227" v="0"/>
          <ac:spMkLst>
            <pc:docMk/>
            <pc:sldMk cId="3772315522" sldId="261"/>
            <ac:spMk id="239" creationId="{00000000-0000-0000-0000-000000000000}"/>
          </ac:spMkLst>
        </pc:spChg>
      </pc:sldChg>
      <pc:sldChg chg="modSp">
        <pc:chgData name="P McKenzie-Cook" userId="6605cc89-aaff-4d80-9ee6-20e4afa4ef0c" providerId="ADAL" clId="{C1EED9DC-9EC8-4349-96AA-3A3934B357C5}" dt="2026-05-07T18:50:18.227" v="0"/>
        <pc:sldMkLst>
          <pc:docMk/>
          <pc:sldMk cId="0" sldId="273"/>
        </pc:sldMkLst>
        <pc:spChg chg="mod">
          <ac:chgData name="P McKenzie-Cook" userId="6605cc89-aaff-4d80-9ee6-20e4afa4ef0c" providerId="ADAL" clId="{C1EED9DC-9EC8-4349-96AA-3A3934B357C5}" dt="2026-05-07T18:50:18.227" v="0"/>
          <ac:spMkLst>
            <pc:docMk/>
            <pc:sldMk cId="0" sldId="273"/>
            <ac:spMk id="1704" creationId="{00000000-0000-0000-0000-000000000000}"/>
          </ac:spMkLst>
        </pc:spChg>
        <pc:spChg chg="mod">
          <ac:chgData name="P McKenzie-Cook" userId="6605cc89-aaff-4d80-9ee6-20e4afa4ef0c" providerId="ADAL" clId="{C1EED9DC-9EC8-4349-96AA-3A3934B357C5}" dt="2026-05-07T18:50:18.227" v="0"/>
          <ac:spMkLst>
            <pc:docMk/>
            <pc:sldMk cId="0" sldId="273"/>
            <ac:spMk id="1705" creationId="{00000000-0000-0000-0000-000000000000}"/>
          </ac:spMkLst>
        </pc:spChg>
      </pc:sldChg>
      <pc:sldChg chg="modSp">
        <pc:chgData name="P McKenzie-Cook" userId="6605cc89-aaff-4d80-9ee6-20e4afa4ef0c" providerId="ADAL" clId="{C1EED9DC-9EC8-4349-96AA-3A3934B357C5}" dt="2026-05-07T18:50:18.227" v="0"/>
        <pc:sldMkLst>
          <pc:docMk/>
          <pc:sldMk cId="0" sldId="282"/>
        </pc:sldMkLst>
        <pc:spChg chg="mod">
          <ac:chgData name="P McKenzie-Cook" userId="6605cc89-aaff-4d80-9ee6-20e4afa4ef0c" providerId="ADAL" clId="{C1EED9DC-9EC8-4349-96AA-3A3934B357C5}" dt="2026-05-07T18:50:18.227" v="0"/>
          <ac:spMkLst>
            <pc:docMk/>
            <pc:sldMk cId="0" sldId="282"/>
            <ac:spMk id="1802" creationId="{00000000-0000-0000-0000-000000000000}"/>
          </ac:spMkLst>
        </pc:spChg>
        <pc:spChg chg="mod">
          <ac:chgData name="P McKenzie-Cook" userId="6605cc89-aaff-4d80-9ee6-20e4afa4ef0c" providerId="ADAL" clId="{C1EED9DC-9EC8-4349-96AA-3A3934B357C5}" dt="2026-05-07T18:50:18.227" v="0"/>
          <ac:spMkLst>
            <pc:docMk/>
            <pc:sldMk cId="0" sldId="282"/>
            <ac:spMk id="1803" creationId="{00000000-0000-0000-0000-000000000000}"/>
          </ac:spMkLst>
        </pc:spChg>
      </pc:sldChg>
      <pc:sldChg chg="add">
        <pc:chgData name="P McKenzie-Cook" userId="6605cc89-aaff-4d80-9ee6-20e4afa4ef0c" providerId="ADAL" clId="{C1EED9DC-9EC8-4349-96AA-3A3934B357C5}" dt="2026-05-07T18:50:33.287" v="1"/>
        <pc:sldMkLst>
          <pc:docMk/>
          <pc:sldMk cId="2134110344" sldId="320"/>
        </pc:sldMkLst>
      </pc:sldChg>
      <pc:sldChg chg="addSp modSp add mod">
        <pc:chgData name="P McKenzie-Cook" userId="6605cc89-aaff-4d80-9ee6-20e4afa4ef0c" providerId="ADAL" clId="{C1EED9DC-9EC8-4349-96AA-3A3934B357C5}" dt="2026-05-07T18:50:49.544" v="3" actId="14100"/>
        <pc:sldMkLst>
          <pc:docMk/>
          <pc:sldMk cId="1627921404" sldId="398"/>
        </pc:sldMkLst>
        <pc:spChg chg="add mod">
          <ac:chgData name="P McKenzie-Cook" userId="6605cc89-aaff-4d80-9ee6-20e4afa4ef0c" providerId="ADAL" clId="{C1EED9DC-9EC8-4349-96AA-3A3934B357C5}" dt="2026-05-07T18:50:49.544" v="3" actId="14100"/>
          <ac:spMkLst>
            <pc:docMk/>
            <pc:sldMk cId="1627921404" sldId="398"/>
            <ac:spMk id="12" creationId="{166AC5AF-6CD7-722A-A43A-1E55C985A385}"/>
          </ac:spMkLst>
        </pc:spChg>
      </pc:sldChg>
      <pc:sldChg chg="addSp modSp add">
        <pc:chgData name="P McKenzie-Cook" userId="6605cc89-aaff-4d80-9ee6-20e4afa4ef0c" providerId="ADAL" clId="{C1EED9DC-9EC8-4349-96AA-3A3934B357C5}" dt="2026-05-07T18:51:11.472" v="9"/>
        <pc:sldMkLst>
          <pc:docMk/>
          <pc:sldMk cId="1731356172" sldId="399"/>
        </pc:sldMkLst>
        <pc:spChg chg="add mod">
          <ac:chgData name="P McKenzie-Cook" userId="6605cc89-aaff-4d80-9ee6-20e4afa4ef0c" providerId="ADAL" clId="{C1EED9DC-9EC8-4349-96AA-3A3934B357C5}" dt="2026-05-07T18:51:11.472" v="9"/>
          <ac:spMkLst>
            <pc:docMk/>
            <pc:sldMk cId="1731356172" sldId="399"/>
            <ac:spMk id="6" creationId="{43D93975-2635-6B2A-92F6-0F049F005895}"/>
          </ac:spMkLst>
        </pc:spChg>
      </pc:sldChg>
      <pc:sldChg chg="addSp modSp add mod">
        <pc:chgData name="P McKenzie-Cook" userId="6605cc89-aaff-4d80-9ee6-20e4afa4ef0c" providerId="ADAL" clId="{C1EED9DC-9EC8-4349-96AA-3A3934B357C5}" dt="2026-05-07T18:51:29.763" v="14" actId="14100"/>
        <pc:sldMkLst>
          <pc:docMk/>
          <pc:sldMk cId="2472612937" sldId="400"/>
        </pc:sldMkLst>
        <pc:spChg chg="mod">
          <ac:chgData name="P McKenzie-Cook" userId="6605cc89-aaff-4d80-9ee6-20e4afa4ef0c" providerId="ADAL" clId="{C1EED9DC-9EC8-4349-96AA-3A3934B357C5}" dt="2026-05-07T18:51:29.763" v="14" actId="14100"/>
          <ac:spMkLst>
            <pc:docMk/>
            <pc:sldMk cId="2472612937" sldId="400"/>
            <ac:spMk id="4" creationId="{EE1D3E98-CEB9-D6C5-88C8-9A4289C4ECBF}"/>
          </ac:spMkLst>
        </pc:spChg>
        <pc:spChg chg="add mod">
          <ac:chgData name="P McKenzie-Cook" userId="6605cc89-aaff-4d80-9ee6-20e4afa4ef0c" providerId="ADAL" clId="{C1EED9DC-9EC8-4349-96AA-3A3934B357C5}" dt="2026-05-07T18:51:21.916" v="11"/>
          <ac:spMkLst>
            <pc:docMk/>
            <pc:sldMk cId="2472612937" sldId="400"/>
            <ac:spMk id="11" creationId="{0AFC4F67-A8D4-76CA-584A-09DDF3A13A11}"/>
          </ac:spMkLst>
        </pc:spChg>
      </pc:sldChg>
      <pc:sldChg chg="addSp modSp add mod">
        <pc:chgData name="P McKenzie-Cook" userId="6605cc89-aaff-4d80-9ee6-20e4afa4ef0c" providerId="ADAL" clId="{C1EED9DC-9EC8-4349-96AA-3A3934B357C5}" dt="2026-05-07T18:51:45.492" v="18" actId="1076"/>
        <pc:sldMkLst>
          <pc:docMk/>
          <pc:sldMk cId="1875319709" sldId="401"/>
        </pc:sldMkLst>
        <pc:spChg chg="mod">
          <ac:chgData name="P McKenzie-Cook" userId="6605cc89-aaff-4d80-9ee6-20e4afa4ef0c" providerId="ADAL" clId="{C1EED9DC-9EC8-4349-96AA-3A3934B357C5}" dt="2026-05-07T18:51:45.492" v="18" actId="1076"/>
          <ac:spMkLst>
            <pc:docMk/>
            <pc:sldMk cId="1875319709" sldId="401"/>
            <ac:spMk id="8" creationId="{859E8997-E3C2-B34D-119D-8D406978C9AB}"/>
          </ac:spMkLst>
        </pc:spChg>
        <pc:spChg chg="add mod">
          <ac:chgData name="P McKenzie-Cook" userId="6605cc89-aaff-4d80-9ee6-20e4afa4ef0c" providerId="ADAL" clId="{C1EED9DC-9EC8-4349-96AA-3A3934B357C5}" dt="2026-05-07T18:51:40.688" v="15"/>
          <ac:spMkLst>
            <pc:docMk/>
            <pc:sldMk cId="1875319709" sldId="401"/>
            <ac:spMk id="13" creationId="{579328A4-7E7C-77F8-2A90-0DE4B4800622}"/>
          </ac:spMkLst>
        </pc:spChg>
      </pc:sldChg>
      <pc:sldChg chg="addSp modSp add mod">
        <pc:chgData name="P McKenzie-Cook" userId="6605cc89-aaff-4d80-9ee6-20e4afa4ef0c" providerId="ADAL" clId="{C1EED9DC-9EC8-4349-96AA-3A3934B357C5}" dt="2026-05-07T18:51:53.243" v="20" actId="1076"/>
        <pc:sldMkLst>
          <pc:docMk/>
          <pc:sldMk cId="51356000" sldId="402"/>
        </pc:sldMkLst>
        <pc:spChg chg="add mod">
          <ac:chgData name="P McKenzie-Cook" userId="6605cc89-aaff-4d80-9ee6-20e4afa4ef0c" providerId="ADAL" clId="{C1EED9DC-9EC8-4349-96AA-3A3934B357C5}" dt="2026-05-07T18:51:48.252" v="19"/>
          <ac:spMkLst>
            <pc:docMk/>
            <pc:sldMk cId="51356000" sldId="402"/>
            <ac:spMk id="2" creationId="{137A530B-A55A-E369-3E65-E291A8A17739}"/>
          </ac:spMkLst>
        </pc:spChg>
        <pc:spChg chg="mod">
          <ac:chgData name="P McKenzie-Cook" userId="6605cc89-aaff-4d80-9ee6-20e4afa4ef0c" providerId="ADAL" clId="{C1EED9DC-9EC8-4349-96AA-3A3934B357C5}" dt="2026-05-07T18:51:53.243" v="20" actId="1076"/>
          <ac:spMkLst>
            <pc:docMk/>
            <pc:sldMk cId="51356000" sldId="402"/>
            <ac:spMk id="5" creationId="{6414E866-5BD9-D3E8-2500-1656A3C23437}"/>
          </ac:spMkLst>
        </pc:spChg>
      </pc:sldChg>
      <pc:sldChg chg="addSp modSp add mod">
        <pc:chgData name="P McKenzie-Cook" userId="6605cc89-aaff-4d80-9ee6-20e4afa4ef0c" providerId="ADAL" clId="{C1EED9DC-9EC8-4349-96AA-3A3934B357C5}" dt="2026-05-07T18:52:02.738" v="22" actId="1076"/>
        <pc:sldMkLst>
          <pc:docMk/>
          <pc:sldMk cId="1436782705" sldId="403"/>
        </pc:sldMkLst>
        <pc:spChg chg="mod">
          <ac:chgData name="P McKenzie-Cook" userId="6605cc89-aaff-4d80-9ee6-20e4afa4ef0c" providerId="ADAL" clId="{C1EED9DC-9EC8-4349-96AA-3A3934B357C5}" dt="2026-05-07T18:52:02.738" v="22" actId="1076"/>
          <ac:spMkLst>
            <pc:docMk/>
            <pc:sldMk cId="1436782705" sldId="403"/>
            <ac:spMk id="2" creationId="{0D3F2172-D4F1-B44C-AE64-AE7ECA97C74C}"/>
          </ac:spMkLst>
        </pc:spChg>
        <pc:spChg chg="add mod">
          <ac:chgData name="P McKenzie-Cook" userId="6605cc89-aaff-4d80-9ee6-20e4afa4ef0c" providerId="ADAL" clId="{C1EED9DC-9EC8-4349-96AA-3A3934B357C5}" dt="2026-05-07T18:51:58.377" v="21"/>
          <ac:spMkLst>
            <pc:docMk/>
            <pc:sldMk cId="1436782705" sldId="403"/>
            <ac:spMk id="7" creationId="{8A378A4A-7F90-2E0C-B838-98649004F8E0}"/>
          </ac:spMkLst>
        </pc:spChg>
      </pc:sldChg>
      <pc:sldChg chg="addSp delSp modSp add mod">
        <pc:chgData name="P McKenzie-Cook" userId="6605cc89-aaff-4d80-9ee6-20e4afa4ef0c" providerId="ADAL" clId="{C1EED9DC-9EC8-4349-96AA-3A3934B357C5}" dt="2026-05-07T19:21:10.581" v="41" actId="1076"/>
        <pc:sldMkLst>
          <pc:docMk/>
          <pc:sldMk cId="580190911" sldId="404"/>
        </pc:sldMkLst>
        <pc:spChg chg="add mod">
          <ac:chgData name="P McKenzie-Cook" userId="6605cc89-aaff-4d80-9ee6-20e4afa4ef0c" providerId="ADAL" clId="{C1EED9DC-9EC8-4349-96AA-3A3934B357C5}" dt="2026-05-07T18:52:05.435" v="23"/>
          <ac:spMkLst>
            <pc:docMk/>
            <pc:sldMk cId="580190911" sldId="404"/>
            <ac:spMk id="2" creationId="{4671C7D2-44C8-DF1D-E0ED-58AC589A637B}"/>
          </ac:spMkLst>
        </pc:spChg>
        <pc:picChg chg="mod">
          <ac:chgData name="P McKenzie-Cook" userId="6605cc89-aaff-4d80-9ee6-20e4afa4ef0c" providerId="ADAL" clId="{C1EED9DC-9EC8-4349-96AA-3A3934B357C5}" dt="2026-05-07T19:21:10.581" v="41" actId="1076"/>
          <ac:picMkLst>
            <pc:docMk/>
            <pc:sldMk cId="580190911" sldId="404"/>
            <ac:picMk id="5" creationId="{40FF3588-F6E6-F617-8172-2788AFAF50DF}"/>
          </ac:picMkLst>
        </pc:picChg>
        <pc:picChg chg="add mod">
          <ac:chgData name="P McKenzie-Cook" userId="6605cc89-aaff-4d80-9ee6-20e4afa4ef0c" providerId="ADAL" clId="{C1EED9DC-9EC8-4349-96AA-3A3934B357C5}" dt="2026-05-07T19:21:08.499" v="40" actId="14100"/>
          <ac:picMkLst>
            <pc:docMk/>
            <pc:sldMk cId="580190911" sldId="404"/>
            <ac:picMk id="6" creationId="{594B8B0B-F5CC-7437-83D1-E6E0A8E9BA8D}"/>
          </ac:picMkLst>
        </pc:picChg>
      </pc:sldChg>
      <pc:sldChg chg="add">
        <pc:chgData name="P McKenzie-Cook" userId="6605cc89-aaff-4d80-9ee6-20e4afa4ef0c" providerId="ADAL" clId="{C1EED9DC-9EC8-4349-96AA-3A3934B357C5}" dt="2026-05-07T18:50:33.287" v="1"/>
        <pc:sldMkLst>
          <pc:docMk/>
          <pc:sldMk cId="835128577" sldId="405"/>
        </pc:sldMkLst>
      </pc:sldChg>
      <pc:sldChg chg="modSp">
        <pc:chgData name="P McKenzie-Cook" userId="6605cc89-aaff-4d80-9ee6-20e4afa4ef0c" providerId="ADAL" clId="{C1EED9DC-9EC8-4349-96AA-3A3934B357C5}" dt="2026-05-07T18:50:18.227" v="0"/>
        <pc:sldMkLst>
          <pc:docMk/>
          <pc:sldMk cId="1352623685" sldId="415"/>
        </pc:sldMkLst>
        <pc:spChg chg="mod">
          <ac:chgData name="P McKenzie-Cook" userId="6605cc89-aaff-4d80-9ee6-20e4afa4ef0c" providerId="ADAL" clId="{C1EED9DC-9EC8-4349-96AA-3A3934B357C5}" dt="2026-05-07T18:50:18.227" v="0"/>
          <ac:spMkLst>
            <pc:docMk/>
            <pc:sldMk cId="1352623685" sldId="415"/>
            <ac:spMk id="2" creationId="{DCABFAAF-9774-BA95-F307-4FC014E78631}"/>
          </ac:spMkLst>
        </pc:spChg>
      </pc:sldChg>
      <pc:sldChg chg="add ord">
        <pc:chgData name="P McKenzie-Cook" userId="6605cc89-aaff-4d80-9ee6-20e4afa4ef0c" providerId="ADAL" clId="{C1EED9DC-9EC8-4349-96AA-3A3934B357C5}" dt="2026-05-07T19:23:22.313" v="62"/>
        <pc:sldMkLst>
          <pc:docMk/>
          <pc:sldMk cId="1726649943" sldId="529"/>
        </pc:sldMkLst>
      </pc:sldChg>
      <pc:sldChg chg="add">
        <pc:chgData name="P McKenzie-Cook" userId="6605cc89-aaff-4d80-9ee6-20e4afa4ef0c" providerId="ADAL" clId="{C1EED9DC-9EC8-4349-96AA-3A3934B357C5}" dt="2026-05-07T18:50:33.287" v="1"/>
        <pc:sldMkLst>
          <pc:docMk/>
          <pc:sldMk cId="3881193243" sldId="543"/>
        </pc:sldMkLst>
      </pc:sldChg>
      <pc:sldChg chg="addSp modSp add mod">
        <pc:chgData name="P McKenzie-Cook" userId="6605cc89-aaff-4d80-9ee6-20e4afa4ef0c" providerId="ADAL" clId="{C1EED9DC-9EC8-4349-96AA-3A3934B357C5}" dt="2026-05-07T18:51:13.135" v="10"/>
        <pc:sldMkLst>
          <pc:docMk/>
          <pc:sldMk cId="4089043698" sldId="544"/>
        </pc:sldMkLst>
        <pc:spChg chg="add mod">
          <ac:chgData name="P McKenzie-Cook" userId="6605cc89-aaff-4d80-9ee6-20e4afa4ef0c" providerId="ADAL" clId="{C1EED9DC-9EC8-4349-96AA-3A3934B357C5}" dt="2026-05-07T18:51:13.135" v="10"/>
          <ac:spMkLst>
            <pc:docMk/>
            <pc:sldMk cId="4089043698" sldId="544"/>
            <ac:spMk id="2" creationId="{6307DEDD-A90D-9045-360E-4DF81CAE038D}"/>
          </ac:spMkLst>
        </pc:spChg>
        <pc:spChg chg="mod">
          <ac:chgData name="P McKenzie-Cook" userId="6605cc89-aaff-4d80-9ee6-20e4afa4ef0c" providerId="ADAL" clId="{C1EED9DC-9EC8-4349-96AA-3A3934B357C5}" dt="2026-05-07T18:51:02.406" v="7" actId="14100"/>
          <ac:spMkLst>
            <pc:docMk/>
            <pc:sldMk cId="4089043698" sldId="544"/>
            <ac:spMk id="5" creationId="{67B3A1F1-37E9-4813-FE81-CE04A09C0F36}"/>
          </ac:spMkLst>
        </pc:spChg>
        <pc:spChg chg="mod">
          <ac:chgData name="P McKenzie-Cook" userId="6605cc89-aaff-4d80-9ee6-20e4afa4ef0c" providerId="ADAL" clId="{C1EED9DC-9EC8-4349-96AA-3A3934B357C5}" dt="2026-05-07T18:51:08.915" v="8" actId="207"/>
          <ac:spMkLst>
            <pc:docMk/>
            <pc:sldMk cId="4089043698" sldId="544"/>
            <ac:spMk id="8" creationId="{1CDF8D52-3ECD-B9B4-3F9B-B2E697E1C78A}"/>
          </ac:spMkLst>
        </pc:spChg>
      </pc:sldChg>
      <pc:sldChg chg="modSp">
        <pc:chgData name="P McKenzie-Cook" userId="6605cc89-aaff-4d80-9ee6-20e4afa4ef0c" providerId="ADAL" clId="{C1EED9DC-9EC8-4349-96AA-3A3934B357C5}" dt="2026-05-07T18:50:18.227" v="0"/>
        <pc:sldMkLst>
          <pc:docMk/>
          <pc:sldMk cId="1670850046" sldId="598"/>
        </pc:sldMkLst>
        <pc:spChg chg="mod">
          <ac:chgData name="P McKenzie-Cook" userId="6605cc89-aaff-4d80-9ee6-20e4afa4ef0c" providerId="ADAL" clId="{C1EED9DC-9EC8-4349-96AA-3A3934B357C5}" dt="2026-05-07T18:50:18.227" v="0"/>
          <ac:spMkLst>
            <pc:docMk/>
            <pc:sldMk cId="1670850046" sldId="598"/>
            <ac:spMk id="2" creationId="{27B4F6D1-3FCA-4919-9909-B961D4B4E8C0}"/>
          </ac:spMkLst>
        </pc:spChg>
        <pc:spChg chg="mod">
          <ac:chgData name="P McKenzie-Cook" userId="6605cc89-aaff-4d80-9ee6-20e4afa4ef0c" providerId="ADAL" clId="{C1EED9DC-9EC8-4349-96AA-3A3934B357C5}" dt="2026-05-07T18:50:18.227" v="0"/>
          <ac:spMkLst>
            <pc:docMk/>
            <pc:sldMk cId="1670850046" sldId="598"/>
            <ac:spMk id="3" creationId="{B6D9276F-F76D-F1AB-A2B8-18E364134B35}"/>
          </ac:spMkLst>
        </pc:spChg>
      </pc:sldChg>
      <pc:sldChg chg="addSp delSp modSp add mod">
        <pc:chgData name="P McKenzie-Cook" userId="6605cc89-aaff-4d80-9ee6-20e4afa4ef0c" providerId="ADAL" clId="{C1EED9DC-9EC8-4349-96AA-3A3934B357C5}" dt="2026-05-07T19:20:24.392" v="37" actId="14100"/>
        <pc:sldMkLst>
          <pc:docMk/>
          <pc:sldMk cId="2466004302" sldId="614"/>
        </pc:sldMkLst>
        <pc:picChg chg="add mod">
          <ac:chgData name="P McKenzie-Cook" userId="6605cc89-aaff-4d80-9ee6-20e4afa4ef0c" providerId="ADAL" clId="{C1EED9DC-9EC8-4349-96AA-3A3934B357C5}" dt="2026-05-07T19:19:38.660" v="32" actId="14100"/>
          <ac:picMkLst>
            <pc:docMk/>
            <pc:sldMk cId="2466004302" sldId="614"/>
            <ac:picMk id="8" creationId="{0B129F84-57D2-203D-FCE3-885B11B843EF}"/>
          </ac:picMkLst>
        </pc:picChg>
        <pc:picChg chg="add mod">
          <ac:chgData name="P McKenzie-Cook" userId="6605cc89-aaff-4d80-9ee6-20e4afa4ef0c" providerId="ADAL" clId="{C1EED9DC-9EC8-4349-96AA-3A3934B357C5}" dt="2026-05-07T19:20:24.392" v="37" actId="14100"/>
          <ac:picMkLst>
            <pc:docMk/>
            <pc:sldMk cId="2466004302" sldId="614"/>
            <ac:picMk id="12" creationId="{B654CA97-A96F-111E-ADA0-0CC23371BD67}"/>
          </ac:picMkLst>
        </pc:picChg>
      </pc:sldChg>
      <pc:sldChg chg="modSp add mod">
        <pc:chgData name="P McKenzie-Cook" userId="6605cc89-aaff-4d80-9ee6-20e4afa4ef0c" providerId="ADAL" clId="{C1EED9DC-9EC8-4349-96AA-3A3934B357C5}" dt="2026-05-07T19:17:22.113" v="26" actId="14100"/>
        <pc:sldMkLst>
          <pc:docMk/>
          <pc:sldMk cId="1970783773" sldId="615"/>
        </pc:sldMkLst>
        <pc:picChg chg="mod">
          <ac:chgData name="P McKenzie-Cook" userId="6605cc89-aaff-4d80-9ee6-20e4afa4ef0c" providerId="ADAL" clId="{C1EED9DC-9EC8-4349-96AA-3A3934B357C5}" dt="2026-05-07T19:17:22.113" v="26" actId="14100"/>
          <ac:picMkLst>
            <pc:docMk/>
            <pc:sldMk cId="1970783773" sldId="615"/>
            <ac:picMk id="5" creationId="{4F9DB9F9-AA24-7FDA-564B-D6CBA204D8CA}"/>
          </ac:picMkLst>
        </pc:picChg>
      </pc:sldChg>
      <pc:sldChg chg="addSp modSp new mod">
        <pc:chgData name="P McKenzie-Cook" userId="6605cc89-aaff-4d80-9ee6-20e4afa4ef0c" providerId="ADAL" clId="{C1EED9DC-9EC8-4349-96AA-3A3934B357C5}" dt="2026-05-10T18:27:25.152" v="94" actId="27636"/>
        <pc:sldMkLst>
          <pc:docMk/>
          <pc:sldMk cId="2909385847" sldId="616"/>
        </pc:sldMkLst>
        <pc:spChg chg="mod">
          <ac:chgData name="P McKenzie-Cook" userId="6605cc89-aaff-4d80-9ee6-20e4afa4ef0c" providerId="ADAL" clId="{C1EED9DC-9EC8-4349-96AA-3A3934B357C5}" dt="2026-05-10T18:27:25.152" v="94" actId="27636"/>
          <ac:spMkLst>
            <pc:docMk/>
            <pc:sldMk cId="2909385847" sldId="616"/>
            <ac:spMk id="2" creationId="{B97D692E-8E6E-C991-4E54-2F909FC715EB}"/>
          </ac:spMkLst>
        </pc:spChg>
        <pc:picChg chg="add mod">
          <ac:chgData name="P McKenzie-Cook" userId="6605cc89-aaff-4d80-9ee6-20e4afa4ef0c" providerId="ADAL" clId="{C1EED9DC-9EC8-4349-96AA-3A3934B357C5}" dt="2026-05-07T19:26:37.608" v="67" actId="1076"/>
          <ac:picMkLst>
            <pc:docMk/>
            <pc:sldMk cId="2909385847" sldId="616"/>
            <ac:picMk id="5" creationId="{5C105DE4-F1E9-5ADD-D3CC-1D8929D5753A}"/>
          </ac:picMkLst>
        </pc:picChg>
        <pc:picChg chg="add mod">
          <ac:chgData name="P McKenzie-Cook" userId="6605cc89-aaff-4d80-9ee6-20e4afa4ef0c" providerId="ADAL" clId="{C1EED9DC-9EC8-4349-96AA-3A3934B357C5}" dt="2026-05-07T19:26:44.761" v="69" actId="1076"/>
          <ac:picMkLst>
            <pc:docMk/>
            <pc:sldMk cId="2909385847" sldId="616"/>
            <ac:picMk id="7" creationId="{15569F9A-8821-B1D5-02E1-43C4AFADC449}"/>
          </ac:picMkLst>
        </pc:picChg>
      </pc:sldChg>
      <pc:sldChg chg="addSp delSp modSp new mod">
        <pc:chgData name="P McKenzie-Cook" userId="6605cc89-aaff-4d80-9ee6-20e4afa4ef0c" providerId="ADAL" clId="{C1EED9DC-9EC8-4349-96AA-3A3934B357C5}" dt="2026-05-10T18:27:24.231" v="93"/>
        <pc:sldMkLst>
          <pc:docMk/>
          <pc:sldMk cId="214013545" sldId="617"/>
        </pc:sldMkLst>
        <pc:spChg chg="mod">
          <ac:chgData name="P McKenzie-Cook" userId="6605cc89-aaff-4d80-9ee6-20e4afa4ef0c" providerId="ADAL" clId="{C1EED9DC-9EC8-4349-96AA-3A3934B357C5}" dt="2026-05-10T18:24:22.347" v="91" actId="20577"/>
          <ac:spMkLst>
            <pc:docMk/>
            <pc:sldMk cId="214013545" sldId="617"/>
            <ac:spMk id="2" creationId="{C3ECA85A-15D4-51C8-A602-3C2FA3AFDE71}"/>
          </ac:spMkLst>
        </pc:spChg>
        <pc:spChg chg="del mod">
          <ac:chgData name="P McKenzie-Cook" userId="6605cc89-aaff-4d80-9ee6-20e4afa4ef0c" providerId="ADAL" clId="{C1EED9DC-9EC8-4349-96AA-3A3934B357C5}" dt="2026-05-10T18:27:24.231" v="93"/>
          <ac:spMkLst>
            <pc:docMk/>
            <pc:sldMk cId="214013545" sldId="617"/>
            <ac:spMk id="3" creationId="{42953349-5833-0CED-3DC3-8BC755261B6D}"/>
          </ac:spMkLst>
        </pc:spChg>
        <pc:picChg chg="add mod">
          <ac:chgData name="P McKenzie-Cook" userId="6605cc89-aaff-4d80-9ee6-20e4afa4ef0c" providerId="ADAL" clId="{C1EED9DC-9EC8-4349-96AA-3A3934B357C5}" dt="2026-05-10T18:27:24.231" v="93"/>
          <ac:picMkLst>
            <pc:docMk/>
            <pc:sldMk cId="214013545" sldId="617"/>
            <ac:picMk id="4" creationId="{5875EA8F-AE5C-112A-4795-967D230AAC31}"/>
          </ac:picMkLst>
        </pc:picChg>
      </pc:sldChg>
      <pc:sldMasterChg chg="addSp modSp modSldLayout">
        <pc:chgData name="P McKenzie-Cook" userId="6605cc89-aaff-4d80-9ee6-20e4afa4ef0c" providerId="ADAL" clId="{C1EED9DC-9EC8-4349-96AA-3A3934B357C5}" dt="2026-05-07T19:22:11.550" v="57"/>
        <pc:sldMasterMkLst>
          <pc:docMk/>
          <pc:sldMasterMk cId="3110583306" sldId="2147483676"/>
        </pc:sldMasterMkLst>
        <pc:spChg chg="add mod">
          <ac:chgData name="P McKenzie-Cook" userId="6605cc89-aaff-4d80-9ee6-20e4afa4ef0c" providerId="ADAL" clId="{C1EED9DC-9EC8-4349-96AA-3A3934B357C5}" dt="2026-05-07T19:22:11.550" v="57"/>
          <ac:spMkLst>
            <pc:docMk/>
            <pc:sldMasterMk cId="3110583306" sldId="2147483676"/>
            <ac:spMk id="7" creationId="{B38E19F3-093A-8CDD-7769-458C947921AA}"/>
          </ac:spMkLst>
        </pc:spChg>
        <pc:sldLayoutChg chg="addSp modSp mod">
          <pc:chgData name="P McKenzie-Cook" userId="6605cc89-aaff-4d80-9ee6-20e4afa4ef0c" providerId="ADAL" clId="{C1EED9DC-9EC8-4349-96AA-3A3934B357C5}" dt="2026-05-07T19:21:51.057" v="56" actId="121"/>
          <pc:sldLayoutMkLst>
            <pc:docMk/>
            <pc:sldMasterMk cId="3110583306" sldId="2147483676"/>
            <pc:sldLayoutMk cId="471722462" sldId="2147483677"/>
          </pc:sldLayoutMkLst>
          <pc:spChg chg="add mod">
            <ac:chgData name="P McKenzie-Cook" userId="6605cc89-aaff-4d80-9ee6-20e4afa4ef0c" providerId="ADAL" clId="{C1EED9DC-9EC8-4349-96AA-3A3934B357C5}" dt="2026-05-07T19:21:51.057" v="56" actId="121"/>
            <ac:spMkLst>
              <pc:docMk/>
              <pc:sldMasterMk cId="3110583306" sldId="2147483676"/>
              <pc:sldLayoutMk cId="471722462" sldId="2147483677"/>
              <ac:spMk id="8" creationId="{088256B6-65CC-24C5-B5E7-A33CE628F242}"/>
            </ac:spMkLst>
          </pc:spChg>
        </pc:sldLayoutChg>
        <pc:sldLayoutChg chg="delSp">
          <pc:chgData name="P McKenzie-Cook" userId="6605cc89-aaff-4d80-9ee6-20e4afa4ef0c" providerId="ADAL" clId="{C1EED9DC-9EC8-4349-96AA-3A3934B357C5}" dt="2026-05-07T18:50:18.227" v="0"/>
          <pc:sldLayoutMkLst>
            <pc:docMk/>
            <pc:sldMasterMk cId="3110583306" sldId="2147483676"/>
            <pc:sldLayoutMk cId="4033675426" sldId="2147483690"/>
          </pc:sldLayoutMkLst>
        </pc:sldLayoutChg>
        <pc:sldLayoutChg chg="delSp">
          <pc:chgData name="P McKenzie-Cook" userId="6605cc89-aaff-4d80-9ee6-20e4afa4ef0c" providerId="ADAL" clId="{C1EED9DC-9EC8-4349-96AA-3A3934B357C5}" dt="2026-05-07T18:50:18.227" v="0"/>
          <pc:sldLayoutMkLst>
            <pc:docMk/>
            <pc:sldMasterMk cId="3110583306" sldId="2147483676"/>
            <pc:sldLayoutMk cId="3006737239" sldId="21474836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159EA-0BA4-4ED9-928E-5AB522795B2F}" type="datetimeFigureOut">
              <a:t>5/7/2026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AC5A5-2A41-49D4-A89F-59AEEB2979AD}" type="slidenum">
              <a:t>‹#›</a:t>
            </a:fld>
            <a:endParaRPr lang="en-GB"/>
          </a:p>
        </p:txBody>
      </p:sp>
    </p:spTree>
    <p:extLst>
      <p:ext uri="{BB962C8B-B14F-4D97-AF65-F5344CB8AC3E}">
        <p14:creationId xmlns:p14="http://schemas.microsoft.com/office/powerpoint/2010/main" val="303499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560388" y="877888"/>
            <a:ext cx="7797801" cy="43862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67862" y="5556838"/>
            <a:ext cx="5342890" cy="52643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C626F-F081-22C2-DA1A-355DC2381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033332-E789-6806-4115-979FB9F2A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0EFA48-3DC7-40BB-B419-E3869D2BB38C}"/>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Applying knowledge of the properties of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a copy of the Task Sheet. They identify how the coins have been sorted, correct the errors in how coins have been sorted and suggest possibilities for the coins each child could be thinking of. Pupils could then experiment with different ways of sorting the coins. Can their partner work out how they have sorted the coins?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Give pupils coins sorted in a variety of ways with mistakes for them to identify. With some explanation, this could include Carroll diagrams.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The Task Sheet could be adapted to make it multiple choice. </a:t>
            </a:r>
          </a:p>
          <a:p>
            <a:endParaRPr lang="en-GB"/>
          </a:p>
        </p:txBody>
      </p:sp>
      <p:sp>
        <p:nvSpPr>
          <p:cNvPr id="4" name="Slide Number Placeholder 3">
            <a:extLst>
              <a:ext uri="{FF2B5EF4-FFF2-40B4-BE49-F238E27FC236}">
                <a16:creationId xmlns:a16="http://schemas.microsoft.com/office/drawing/2014/main" id="{23FE72D9-52AB-0D98-0B9F-003D68D815FD}"/>
              </a:ext>
            </a:extLst>
          </p:cNvPr>
          <p:cNvSpPr>
            <a:spLocks noGrp="1"/>
          </p:cNvSpPr>
          <p:nvPr>
            <p:ph type="sldNum" sz="quarter" idx="5"/>
          </p:nvPr>
        </p:nvSpPr>
        <p:spPr/>
        <p:txBody>
          <a:bodyPr/>
          <a:lstStyle/>
          <a:p>
            <a:fld id="{FC83585D-67E6-47C6-B97C-FD02F69C172E}" type="slidenum">
              <a:rPr lang="en-GB" smtClean="0"/>
              <a:t>38</a:t>
            </a:fld>
            <a:endParaRPr lang="en-GB"/>
          </a:p>
        </p:txBody>
      </p:sp>
    </p:spTree>
    <p:extLst>
      <p:ext uri="{BB962C8B-B14F-4D97-AF65-F5344CB8AC3E}">
        <p14:creationId xmlns:p14="http://schemas.microsoft.com/office/powerpoint/2010/main" val="107104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74618-6C19-4502-7081-50CEAA9D9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F483B7-8F95-3130-46BE-5689D4938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B3A71-52E6-5931-EA45-8771B64560C4}"/>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Applying knowledge of the properties of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a copy of the Task Sheet. They identify how the coins have been sorted, correct the errors in how coins have been sorted and suggest possibilities for the coins each child could be thinking of. Pupils could then experiment with different ways of sorting the coins. Can their partner work out how they have sorted the coins?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Give pupils coins sorted in a variety of ways with mistakes for them to identify. With some explanation, this could include Carroll diagrams.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The Task Sheet could be adapted to make it multiple choice. </a:t>
            </a:r>
          </a:p>
          <a:p>
            <a:endParaRPr lang="en-GB"/>
          </a:p>
        </p:txBody>
      </p:sp>
      <p:sp>
        <p:nvSpPr>
          <p:cNvPr id="4" name="Slide Number Placeholder 3">
            <a:extLst>
              <a:ext uri="{FF2B5EF4-FFF2-40B4-BE49-F238E27FC236}">
                <a16:creationId xmlns:a16="http://schemas.microsoft.com/office/drawing/2014/main" id="{0B5FB018-26AE-13DB-D207-81ECBCE447DC}"/>
              </a:ext>
            </a:extLst>
          </p:cNvPr>
          <p:cNvSpPr>
            <a:spLocks noGrp="1"/>
          </p:cNvSpPr>
          <p:nvPr>
            <p:ph type="sldNum" sz="quarter" idx="5"/>
          </p:nvPr>
        </p:nvSpPr>
        <p:spPr/>
        <p:txBody>
          <a:bodyPr/>
          <a:lstStyle/>
          <a:p>
            <a:fld id="{FC83585D-67E6-47C6-B97C-FD02F69C172E}" type="slidenum">
              <a:rPr lang="en-GB" smtClean="0"/>
              <a:t>39</a:t>
            </a:fld>
            <a:endParaRPr lang="en-GB"/>
          </a:p>
        </p:txBody>
      </p:sp>
    </p:spTree>
    <p:extLst>
      <p:ext uri="{BB962C8B-B14F-4D97-AF65-F5344CB8AC3E}">
        <p14:creationId xmlns:p14="http://schemas.microsoft.com/office/powerpoint/2010/main" val="3593329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Plenary: </a:t>
            </a:r>
            <a:r>
              <a:rPr lang="en-GB" sz="1200" b="1" i="1">
                <a:solidFill>
                  <a:srgbClr val="000000"/>
                </a:solidFill>
                <a:effectLst/>
                <a:latin typeface="Arial" panose="020B0604020202020204" pitchFamily="34" charset="0"/>
              </a:rPr>
              <a:t>The dodecagonal one pound coin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the image of the one pound coin. Have pupils practise saying ‘dodecagonal’ and explaining to a partner what it means.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Can you count the 12 edges on the front face of your one pound coin?</a:t>
            </a:r>
            <a:r>
              <a:rPr lang="en-GB" sz="1200" b="0" i="0">
                <a:solidFill>
                  <a:srgbClr val="000000"/>
                </a:solidFill>
                <a:effectLst/>
                <a:latin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40</a:t>
            </a:fld>
            <a:endParaRPr lang="en-GB"/>
          </a:p>
        </p:txBody>
      </p:sp>
    </p:spTree>
    <p:extLst>
      <p:ext uri="{BB962C8B-B14F-4D97-AF65-F5344CB8AC3E}">
        <p14:creationId xmlns:p14="http://schemas.microsoft.com/office/powerpoint/2010/main" val="2539398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1e83b8db819_0_9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1" name="Google Shape;1701;g1e83b8db819_0_9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g1e83b8db819_0_15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9" name="Google Shape;1799;g1e83b8db819_0_15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u="sng">
                <a:solidFill>
                  <a:srgbClr val="000000"/>
                </a:solidFill>
                <a:effectLst/>
                <a:latin typeface="Arial" panose="020B0604020202020204" pitchFamily="34" charset="0"/>
              </a:rPr>
              <a:t>Note: this lesson focuses on the physical appearance of the coins and their names; their values are introduced in subsequent lessons.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each of the eight coins used in the UK. Pass around real or plastic versions of the coins, asking pupils to pay attention to their appearance.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What’s the same and what’s different between the coins? </a:t>
            </a:r>
          </a:p>
          <a:p>
            <a:pPr algn="l" rtl="0" fontAlgn="base"/>
            <a:r>
              <a:rPr lang="en-GB" sz="1200" b="0" i="0">
                <a:solidFill>
                  <a:srgbClr val="000000"/>
                </a:solidFill>
                <a:effectLst/>
                <a:latin typeface="Arial" panose="020B0604020202020204" pitchFamily="34" charset="0"/>
              </a:rPr>
              <a:t>Give pupils chance to discuss, then take feedback. Introduce the relevant colour vocabulary (copper, silver and gold). Link this to gold, silver and bronze medals and explain that the gold (and silver) coins have the greatest value, followed by the silver, then the copper (or bronze).</a:t>
            </a:r>
            <a:r>
              <a:rPr lang="en-GB" sz="1400" b="0" i="0">
                <a:solidFill>
                  <a:srgbClr val="000000"/>
                </a:solidFill>
                <a:effectLst/>
                <a:latin typeface="Calibri" panose="020F0502020204030204" pitchFamily="34" charset="0"/>
              </a:rPr>
              <a:t> </a:t>
            </a:r>
            <a:r>
              <a:rPr lang="en-GB" sz="1200" b="0" i="0">
                <a:solidFill>
                  <a:srgbClr val="000000"/>
                </a:solidFill>
                <a:effectLst/>
                <a:latin typeface="Arial" panose="020B0604020202020204" pitchFamily="34" charset="0"/>
              </a:rPr>
              <a:t>Draw attention to the fact they all have the King or Queen’s head on one side and that they all have different images on the other side.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show pupils some different groupings of coins, e.g. a set of all the silver coins and a set of the copper coins; a set of the round coins and a set of the heptagonal coins.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have the coins been grouped? Can you group them in a different way?</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Take feedback, then teach the vocabulary ‘heptagonal’ (seven-sided) and say that 20 pence and 50 pence coins have heptagonal faces. Draw attention to the circular faced coins, and engage pupils in discussion around the pound coin (12-sided).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30</a:t>
            </a:fld>
            <a:endParaRPr lang="en-GB"/>
          </a:p>
        </p:txBody>
      </p:sp>
    </p:spTree>
    <p:extLst>
      <p:ext uri="{BB962C8B-B14F-4D97-AF65-F5344CB8AC3E}">
        <p14:creationId xmlns:p14="http://schemas.microsoft.com/office/powerpoint/2010/main" val="1158770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EB373-6560-9D99-61C1-F581000CF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BAA20-CF1E-5C86-A236-0DA30A250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21AF2-F1E4-4D38-8FFF-6F24BA2A3C96}"/>
              </a:ext>
            </a:extLst>
          </p:cNvPr>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u="sng">
                <a:solidFill>
                  <a:srgbClr val="000000"/>
                </a:solidFill>
                <a:effectLst/>
                <a:latin typeface="Arial" panose="020B0604020202020204" pitchFamily="34" charset="0"/>
              </a:rPr>
              <a:t>Note: this lesson focuses on the physical appearance of the coins and their names; their values are introduced in subsequent lessons.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each of the eight coins used in the UK. Pass around real or plastic versions of the coins, asking pupils to pay attention to their appearance.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What’s the same and what’s different between the coins? </a:t>
            </a:r>
          </a:p>
          <a:p>
            <a:pPr algn="l" rtl="0" fontAlgn="base"/>
            <a:r>
              <a:rPr lang="en-GB" sz="1200" b="0" i="0">
                <a:solidFill>
                  <a:srgbClr val="000000"/>
                </a:solidFill>
                <a:effectLst/>
                <a:latin typeface="Arial" panose="020B0604020202020204" pitchFamily="34" charset="0"/>
              </a:rPr>
              <a:t>Give pupils chance to discuss, then take feedback. Introduce the relevant colour vocabulary (copper, silver and gold). Link this to gold, silver and bronze medals and explain that the gold (and silver) coins have the greatest value, followed by the silver, then the copper (or bronze).</a:t>
            </a:r>
            <a:r>
              <a:rPr lang="en-GB" sz="1400" b="0" i="0">
                <a:solidFill>
                  <a:srgbClr val="000000"/>
                </a:solidFill>
                <a:effectLst/>
                <a:latin typeface="Calibri" panose="020F0502020204030204" pitchFamily="34" charset="0"/>
              </a:rPr>
              <a:t> </a:t>
            </a:r>
            <a:r>
              <a:rPr lang="en-GB" sz="1200" b="0" i="0">
                <a:solidFill>
                  <a:srgbClr val="000000"/>
                </a:solidFill>
                <a:effectLst/>
                <a:latin typeface="Arial" panose="020B0604020202020204" pitchFamily="34" charset="0"/>
              </a:rPr>
              <a:t>Draw attention to the fact they all have the King or Queen’s head on one side and that they all have different images on the other side.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show pupils some different groupings of coins, e.g. a set of all the silver coins and a set of the copper coins; a set of the round coins and a set of the heptagonal coins.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have the coins been grouped? Can you group them in a different way?</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Take feedback, then teach the vocabulary ‘heptagonal’ (seven-sided) and say that 20 pence and 50 pence coins have heptagonal faces. Draw attention to the circular faced coins, and engage pupils in discussion around the pound coin (12-sided). </a:t>
            </a:r>
            <a:endParaRPr lang="en-GB" b="0" i="0">
              <a:solidFill>
                <a:srgbClr val="000000"/>
              </a:solidFill>
              <a:effectLst/>
              <a:latin typeface="Segoe UI" panose="020B0502040204020203" pitchFamily="34" charset="0"/>
            </a:endParaRPr>
          </a:p>
          <a:p>
            <a:endParaRPr lang="en-GB"/>
          </a:p>
        </p:txBody>
      </p:sp>
      <p:sp>
        <p:nvSpPr>
          <p:cNvPr id="4" name="Slide Number Placeholder 3">
            <a:extLst>
              <a:ext uri="{FF2B5EF4-FFF2-40B4-BE49-F238E27FC236}">
                <a16:creationId xmlns:a16="http://schemas.microsoft.com/office/drawing/2014/main" id="{4F82B32E-7020-0519-C837-ACD12E944AB0}"/>
              </a:ext>
            </a:extLst>
          </p:cNvPr>
          <p:cNvSpPr>
            <a:spLocks noGrp="1"/>
          </p:cNvSpPr>
          <p:nvPr>
            <p:ph type="sldNum" sz="quarter" idx="5"/>
          </p:nvPr>
        </p:nvSpPr>
        <p:spPr/>
        <p:txBody>
          <a:bodyPr/>
          <a:lstStyle/>
          <a:p>
            <a:fld id="{FC83585D-67E6-47C6-B97C-FD02F69C172E}" type="slidenum">
              <a:rPr lang="en-GB" smtClean="0"/>
              <a:t>31</a:t>
            </a:fld>
            <a:endParaRPr lang="en-GB"/>
          </a:p>
        </p:txBody>
      </p:sp>
    </p:spTree>
    <p:extLst>
      <p:ext uri="{BB962C8B-B14F-4D97-AF65-F5344CB8AC3E}">
        <p14:creationId xmlns:p14="http://schemas.microsoft.com/office/powerpoint/2010/main" val="2115959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New Learning:</a:t>
            </a:r>
            <a:r>
              <a:rPr lang="en-GB" sz="1200" b="1" i="1">
                <a:solidFill>
                  <a:srgbClr val="000000"/>
                </a:solidFill>
                <a:effectLst/>
                <a:latin typeface="Arial" panose="020B0604020202020204" pitchFamily="34" charset="0"/>
              </a:rPr>
              <a:t> Introducing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u="sng">
                <a:solidFill>
                  <a:srgbClr val="000000"/>
                </a:solidFill>
                <a:effectLst/>
                <a:latin typeface="Arial" panose="020B0604020202020204" pitchFamily="34" charset="0"/>
              </a:rPr>
              <a:t>Note: this lesson focuses on the physical appearance of the coins and their names; their values are introduced in subsequent lessons.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Show pupils each of the eight coins used in the UK. Pass around real or plastic versions of the coins, asking pupils to pay attention to their appearance. </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What’s the same and what’s different between the coins? </a:t>
            </a:r>
          </a:p>
          <a:p>
            <a:pPr algn="l" rtl="0" fontAlgn="base"/>
            <a:r>
              <a:rPr lang="en-GB" sz="1200" b="0" i="0">
                <a:solidFill>
                  <a:srgbClr val="000000"/>
                </a:solidFill>
                <a:effectLst/>
                <a:latin typeface="Arial" panose="020B0604020202020204" pitchFamily="34" charset="0"/>
              </a:rPr>
              <a:t>Give pupils chance to discuss, then take feedback. Introduce the relevant colour vocabulary (copper, silver and gold). Link this to gold, silver and bronze medals and explain that the gold (and silver) coins have the greatest value, followed by the silver, then the copper (or bronze).</a:t>
            </a:r>
            <a:r>
              <a:rPr lang="en-GB" sz="1400" b="0" i="0">
                <a:solidFill>
                  <a:srgbClr val="000000"/>
                </a:solidFill>
                <a:effectLst/>
                <a:latin typeface="Calibri" panose="020F0502020204030204" pitchFamily="34" charset="0"/>
              </a:rPr>
              <a:t> </a:t>
            </a:r>
            <a:r>
              <a:rPr lang="en-GB" sz="1200" b="0" i="0">
                <a:solidFill>
                  <a:srgbClr val="000000"/>
                </a:solidFill>
                <a:effectLst/>
                <a:latin typeface="Arial" panose="020B0604020202020204" pitchFamily="34" charset="0"/>
              </a:rPr>
              <a:t>Draw attention to the fact they all have the King or Queen’s head on one side and that they all have different images on the other side.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Then show pupils some different groupings of coins, e.g. a set of all the silver coins and a set of the copper coins; a set of the round coins and a set of the heptagonal coins.</a:t>
            </a:r>
            <a:r>
              <a:rPr lang="en-GB" sz="1200" b="0" i="1">
                <a:solidFill>
                  <a:srgbClr val="000000"/>
                </a:solidFill>
                <a:effectLst/>
                <a:latin typeface="Arial" panose="020B0604020202020204" pitchFamily="34" charset="0"/>
              </a:rPr>
              <a:t> </a:t>
            </a:r>
            <a:endParaRPr lang="en-GB" b="0" i="1">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How have the coins been grouped? Can you group them in a different way?</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Take feedback, then teach the vocabulary ‘heptagonal’ (seven-sided) and say that 20 pence and 50 pence coins have heptagonal faces. Draw attention to the circular faced coins, and engage pupils in discussion around the pound coin (12-sided).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32</a:t>
            </a:fld>
            <a:endParaRPr lang="en-GB"/>
          </a:p>
        </p:txBody>
      </p:sp>
    </p:spTree>
    <p:extLst>
      <p:ext uri="{BB962C8B-B14F-4D97-AF65-F5344CB8AC3E}">
        <p14:creationId xmlns:p14="http://schemas.microsoft.com/office/powerpoint/2010/main" val="806942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Sorting coins according to their physical properties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Each pair has a set of the eight unique coins and two cups. Explain that one cup is for heptagonal coins and the other is for round coins. Pupils take it in turns to pick up a coin and place it in the correct cup, explaining their reason to each other to practise key vocabulary. Once most pupils have completed the task, check with the class for consensus on which coins belong in which cup. Then relabel the cups as ‘copper’ and ‘silver or gold’ and repeat.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33</a:t>
            </a:fld>
            <a:endParaRPr lang="en-GB"/>
          </a:p>
        </p:txBody>
      </p:sp>
    </p:spTree>
    <p:extLst>
      <p:ext uri="{BB962C8B-B14F-4D97-AF65-F5344CB8AC3E}">
        <p14:creationId xmlns:p14="http://schemas.microsoft.com/office/powerpoint/2010/main" val="2729996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Talk Task:</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Sorting coins according to their physical properties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Each pair has a set of the eight unique coins and two cups. Explain that one cup is for heptagonal coins and the other is for round coins. Pupils take it in turns to pick up a coin and place it in the correct cup, explaining their reason to each other to practise key vocabulary. Once most pupils have completed the task, check with the class for consensus on which coins belong in which cup. Then relabel the cups as ‘copper’ and ‘silver or gold’ and repeat.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34</a:t>
            </a:fld>
            <a:endParaRPr lang="en-GB"/>
          </a:p>
        </p:txBody>
      </p:sp>
    </p:spTree>
    <p:extLst>
      <p:ext uri="{BB962C8B-B14F-4D97-AF65-F5344CB8AC3E}">
        <p14:creationId xmlns:p14="http://schemas.microsoft.com/office/powerpoint/2010/main" val="18066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Apply knowledge of properties of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Recap the names of coins if necessary. There are two Develop Learning slides, each showing how someone has organised the coins into purses according to some criteria.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Halima has organised her coins into two purses. How has she organised them? Why do you think some coins are not in a purse?</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Use this opportunity to discuss what happens when an item does not belong in any set (that it is left out).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One purse contains copper coins and the other has silver coins. The other coins are not copper or silver, so she has left them out. </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If there is time, play ‘guess the coin’. Share specific properties and ask pupils which coin you could be thinking of.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I’m thinking of a coin. It is silver. What could it be?</a:t>
            </a:r>
            <a:r>
              <a:rPr lang="en-GB" sz="1200" b="0" i="0">
                <a:solidFill>
                  <a:srgbClr val="000000"/>
                </a:solidFill>
                <a:effectLst/>
                <a:latin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35</a:t>
            </a:fld>
            <a:endParaRPr lang="en-GB"/>
          </a:p>
        </p:txBody>
      </p:sp>
    </p:spTree>
    <p:extLst>
      <p:ext uri="{BB962C8B-B14F-4D97-AF65-F5344CB8AC3E}">
        <p14:creationId xmlns:p14="http://schemas.microsoft.com/office/powerpoint/2010/main" val="1500594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Develop Learning</a:t>
            </a:r>
            <a:r>
              <a:rPr lang="en-GB" sz="1200" b="0" i="0">
                <a:solidFill>
                  <a:srgbClr val="000000"/>
                </a:solidFill>
                <a:effectLst/>
                <a:latin typeface="Arial" panose="020B0604020202020204" pitchFamily="34" charset="0"/>
              </a:rPr>
              <a:t>: </a:t>
            </a:r>
            <a:r>
              <a:rPr lang="en-GB" sz="1200" b="1" i="1">
                <a:solidFill>
                  <a:srgbClr val="000000"/>
                </a:solidFill>
                <a:effectLst/>
                <a:latin typeface="Arial" panose="020B0604020202020204" pitchFamily="34" charset="0"/>
              </a:rPr>
              <a:t>Apply knowledge of properties of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Recap the names of coins if necessary. There are two Develop Learning slides, each showing how someone has organised the coins into purses according to some criteria.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Halima has organised her coins into two purses. How has she organised them? Why do you think some coins are not in a purse?</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Use this opportunity to discuss what happens when an item does not belong in any set (that it is left out).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One purse contains copper coins and the other has silver coins. The other coins are not copper or silver, so she has left them out. </a:t>
            </a:r>
            <a:r>
              <a:rPr lang="en-GB" sz="1200" b="0" i="0">
                <a:solidFill>
                  <a:srgbClr val="000000"/>
                </a:solidFill>
                <a:effectLst/>
                <a:latin typeface="Arial" panose="020B0604020202020204" pitchFamily="34" charset="0"/>
              </a:rPr>
              <a:t> </a:t>
            </a:r>
          </a:p>
          <a:p>
            <a:pPr algn="l" rtl="0" fontAlgn="base"/>
            <a:r>
              <a:rPr lang="en-GB" sz="1200" b="0" i="0">
                <a:solidFill>
                  <a:srgbClr val="000000"/>
                </a:solidFill>
                <a:effectLst/>
                <a:latin typeface="Arial" panose="020B0604020202020204" pitchFamily="34" charset="0"/>
              </a:rPr>
              <a:t>If there is time, play ‘guess the coin’. Share specific properties and ask pupils which coin you could be thinking of.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1">
                <a:solidFill>
                  <a:srgbClr val="000000"/>
                </a:solidFill>
                <a:effectLst/>
                <a:latin typeface="Arial" panose="020B0604020202020204" pitchFamily="34" charset="0"/>
              </a:rPr>
              <a:t>I’m thinking of a coin. It is silver. What could it be?</a:t>
            </a:r>
            <a:r>
              <a:rPr lang="en-GB" sz="1200" b="0" i="0">
                <a:solidFill>
                  <a:srgbClr val="000000"/>
                </a:solidFill>
                <a:effectLst/>
                <a:latin typeface="Arial" panose="020B0604020202020204" pitchFamily="34" charset="0"/>
              </a:rPr>
              <a:t>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36</a:t>
            </a:fld>
            <a:endParaRPr lang="en-GB"/>
          </a:p>
        </p:txBody>
      </p:sp>
    </p:spTree>
    <p:extLst>
      <p:ext uri="{BB962C8B-B14F-4D97-AF65-F5344CB8AC3E}">
        <p14:creationId xmlns:p14="http://schemas.microsoft.com/office/powerpoint/2010/main" val="3519249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Arial" panose="020B0604020202020204" pitchFamily="34" charset="0"/>
              </a:rPr>
              <a:t>Independent Task: </a:t>
            </a:r>
            <a:r>
              <a:rPr lang="en-GB" sz="1200" b="1" i="1">
                <a:solidFill>
                  <a:srgbClr val="000000"/>
                </a:solidFill>
                <a:effectLst/>
                <a:latin typeface="Arial" panose="020B0604020202020204" pitchFamily="34" charset="0"/>
              </a:rPr>
              <a:t>Applying knowledge of the properties of coins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r>
              <a:rPr lang="en-GB" sz="1200" b="0" i="0">
                <a:solidFill>
                  <a:srgbClr val="000000"/>
                </a:solidFill>
                <a:effectLst/>
                <a:latin typeface="Arial" panose="020B0604020202020204" pitchFamily="34" charset="0"/>
              </a:rPr>
              <a:t>Pupils have a copy of the Task Sheet. They identify how the coins have been sorted, correct the errors in how coins have been sorted and suggest possibilities for the coins each child could be thinking of. Pupils could then experiment with different ways of sorting the coins. Can their partner work out how they have sorted the coins? </a:t>
            </a:r>
            <a:endParaRPr lang="en-GB" b="0" i="0">
              <a:solidFill>
                <a:srgbClr val="000000"/>
              </a:solidFill>
              <a:effectLst/>
              <a:latin typeface="Segoe UI" panose="020B0502040204020203" pitchFamily="34" charset="0"/>
            </a:endParaRPr>
          </a:p>
          <a:p>
            <a:pPr algn="l" rtl="0" fontAlgn="base"/>
            <a:r>
              <a:rPr lang="en-GB" sz="1200" b="1" i="0">
                <a:solidFill>
                  <a:srgbClr val="000000"/>
                </a:solidFill>
                <a:effectLst/>
                <a:latin typeface="Arial" panose="020B0604020202020204" pitchFamily="34" charset="0"/>
              </a:rPr>
              <a:t>Possible adaptations: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Give pupils coins sorted in a variety of ways with mistakes for them to identify. With some explanation, this could include Carroll diagrams. </a:t>
            </a:r>
          </a:p>
          <a:p>
            <a:pPr algn="l" rtl="0" fontAlgn="base">
              <a:buFont typeface="Arial" panose="020B0604020202020204" pitchFamily="34" charset="0"/>
              <a:buChar char="•"/>
            </a:pPr>
            <a:r>
              <a:rPr lang="en-GB" sz="1200" b="0" i="0">
                <a:solidFill>
                  <a:srgbClr val="000000"/>
                </a:solidFill>
                <a:effectLst/>
                <a:latin typeface="Arial" panose="020B0604020202020204" pitchFamily="34" charset="0"/>
              </a:rPr>
              <a:t>The Task Sheet could be adapted to make it multiple choice. </a:t>
            </a:r>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37</a:t>
            </a:fld>
            <a:endParaRPr lang="en-GB"/>
          </a:p>
        </p:txBody>
      </p:sp>
    </p:spTree>
    <p:extLst>
      <p:ext uri="{BB962C8B-B14F-4D97-AF65-F5344CB8AC3E}">
        <p14:creationId xmlns:p14="http://schemas.microsoft.com/office/powerpoint/2010/main" val="4154066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A4A5F-1714-DECB-689C-DE994BC4F5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A498885-7AFC-68E5-F1A9-CE44A433BD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1C70354-844B-92E6-5E9A-9D1C6D23F930}"/>
              </a:ext>
            </a:extLst>
          </p:cNvPr>
          <p:cNvSpPr>
            <a:spLocks noGrp="1"/>
          </p:cNvSpPr>
          <p:nvPr>
            <p:ph type="dt" sz="half" idx="10"/>
          </p:nvPr>
        </p:nvSpPr>
        <p:spPr/>
        <p:txBody>
          <a:bodyPr/>
          <a:lstStyle/>
          <a:p>
            <a:fld id="{846CE7D5-CF57-46EF-B807-FDD0502418D4}" type="datetimeFigureOut">
              <a:rPr lang="en-GB" smtClean="0"/>
              <a:t>07/05/2026</a:t>
            </a:fld>
            <a:endParaRPr lang="en-GB"/>
          </a:p>
        </p:txBody>
      </p:sp>
      <p:sp>
        <p:nvSpPr>
          <p:cNvPr id="5" name="Footer Placeholder 4">
            <a:extLst>
              <a:ext uri="{FF2B5EF4-FFF2-40B4-BE49-F238E27FC236}">
                <a16:creationId xmlns:a16="http://schemas.microsoft.com/office/drawing/2014/main" id="{EDECD90B-0649-7600-AB5A-C3B1F630D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6C8AF-81E9-94FF-1C63-87548C781ACB}"/>
              </a:ext>
            </a:extLst>
          </p:cNvPr>
          <p:cNvSpPr>
            <a:spLocks noGrp="1"/>
          </p:cNvSpPr>
          <p:nvPr>
            <p:ph type="sldNum" sz="quarter" idx="12"/>
          </p:nvPr>
        </p:nvSpPr>
        <p:spPr/>
        <p:txBody>
          <a:bodyPr/>
          <a:lstStyle/>
          <a:p>
            <a:fld id="{330EA680-D336-4FF7-8B7A-9848BB0A1C32}" type="slidenum">
              <a:rPr lang="en-GB" smtClean="0"/>
              <a:t>‹#›</a:t>
            </a:fld>
            <a:endParaRPr lang="en-GB"/>
          </a:p>
        </p:txBody>
      </p:sp>
      <p:sp>
        <p:nvSpPr>
          <p:cNvPr id="8" name="TextBox 7">
            <a:extLst>
              <a:ext uri="{FF2B5EF4-FFF2-40B4-BE49-F238E27FC236}">
                <a16:creationId xmlns:a16="http://schemas.microsoft.com/office/drawing/2014/main" id="{088256B6-65CC-24C5-B5E7-A33CE628F242}"/>
              </a:ext>
            </a:extLst>
          </p:cNvPr>
          <p:cNvSpPr txBox="1"/>
          <p:nvPr userDrawn="1"/>
        </p:nvSpPr>
        <p:spPr>
          <a:xfrm>
            <a:off x="9300127" y="136525"/>
            <a:ext cx="2735746" cy="646331"/>
          </a:xfrm>
          <a:prstGeom prst="rect">
            <a:avLst/>
          </a:prstGeom>
          <a:noFill/>
        </p:spPr>
        <p:txBody>
          <a:bodyPr wrap="square">
            <a:spAutoFit/>
          </a:bodyPr>
          <a:lstStyle/>
          <a:p>
            <a:r>
              <a:rPr lang="en-GB" dirty="0">
                <a:solidFill>
                  <a:schemeClr val="accent5"/>
                </a:solidFill>
                <a:latin typeface="sassoon primary"/>
              </a:rPr>
              <a:t>M</a:t>
            </a:r>
            <a:r>
              <a:rPr lang="en-GB" dirty="0">
                <a:latin typeface="sassoon primary"/>
              </a:rPr>
              <a:t>onday 11th </a:t>
            </a:r>
            <a:r>
              <a:rPr lang="en-GB" dirty="0">
                <a:solidFill>
                  <a:schemeClr val="accent5"/>
                </a:solidFill>
                <a:latin typeface="sassoon primary"/>
              </a:rPr>
              <a:t>M</a:t>
            </a:r>
            <a:r>
              <a:rPr lang="en-GB" dirty="0">
                <a:latin typeface="sassoon primary"/>
              </a:rPr>
              <a:t>ay 2026</a:t>
            </a:r>
          </a:p>
          <a:p>
            <a:pPr algn="r"/>
            <a:r>
              <a:rPr lang="en-GB" dirty="0">
                <a:latin typeface="sassoon primary"/>
              </a:rPr>
              <a:t>11/05/2026</a:t>
            </a:r>
            <a:endParaRPr lang="en-GB" dirty="0"/>
          </a:p>
        </p:txBody>
      </p:sp>
    </p:spTree>
    <p:extLst>
      <p:ext uri="{BB962C8B-B14F-4D97-AF65-F5344CB8AC3E}">
        <p14:creationId xmlns:p14="http://schemas.microsoft.com/office/powerpoint/2010/main" val="471722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D996-BA6D-4A0E-9EAB-8B9335E40F9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ADCB7D4-3315-50E8-A478-8378A947688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D2F7BAD-1202-2A75-0100-2B0852455DF9}"/>
              </a:ext>
            </a:extLst>
          </p:cNvPr>
          <p:cNvSpPr>
            <a:spLocks noGrp="1"/>
          </p:cNvSpPr>
          <p:nvPr>
            <p:ph type="dt" sz="half" idx="10"/>
          </p:nvPr>
        </p:nvSpPr>
        <p:spPr/>
        <p:txBody>
          <a:bodyPr/>
          <a:lstStyle/>
          <a:p>
            <a:fld id="{846CE7D5-CF57-46EF-B807-FDD0502418D4}" type="datetimeFigureOut">
              <a:rPr lang="en-GB" smtClean="0"/>
              <a:t>07/05/2026</a:t>
            </a:fld>
            <a:endParaRPr lang="en-GB"/>
          </a:p>
        </p:txBody>
      </p:sp>
      <p:sp>
        <p:nvSpPr>
          <p:cNvPr id="5" name="Footer Placeholder 4">
            <a:extLst>
              <a:ext uri="{FF2B5EF4-FFF2-40B4-BE49-F238E27FC236}">
                <a16:creationId xmlns:a16="http://schemas.microsoft.com/office/drawing/2014/main" id="{0EE14E05-82A5-A430-9719-33C7848EC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406565-49A8-B614-059D-7C41C00EB28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08419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AA645-31EC-D69D-7395-29D7674ED751}"/>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A15480F-CDA7-D9D6-E337-A3E405968C4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8FF0CF6-C8F4-627D-8F9B-6CCDEF460EA8}"/>
              </a:ext>
            </a:extLst>
          </p:cNvPr>
          <p:cNvSpPr>
            <a:spLocks noGrp="1"/>
          </p:cNvSpPr>
          <p:nvPr>
            <p:ph type="dt" sz="half" idx="10"/>
          </p:nvPr>
        </p:nvSpPr>
        <p:spPr/>
        <p:txBody>
          <a:bodyPr/>
          <a:lstStyle/>
          <a:p>
            <a:fld id="{846CE7D5-CF57-46EF-B807-FDD0502418D4}" type="datetimeFigureOut">
              <a:rPr lang="en-GB" smtClean="0"/>
              <a:t>07/05/2026</a:t>
            </a:fld>
            <a:endParaRPr lang="en-GB"/>
          </a:p>
        </p:txBody>
      </p:sp>
      <p:sp>
        <p:nvSpPr>
          <p:cNvPr id="5" name="Footer Placeholder 4">
            <a:extLst>
              <a:ext uri="{FF2B5EF4-FFF2-40B4-BE49-F238E27FC236}">
                <a16:creationId xmlns:a16="http://schemas.microsoft.com/office/drawing/2014/main" id="{35055995-F408-B127-FB8F-82682AB86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B95313-A9E7-1A8E-AA33-D4C8190AE35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1889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033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0429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00 Explanation blank - jade">
  <p:cSld name="2.00 Explanation blank - jade">
    <p:spTree>
      <p:nvGrpSpPr>
        <p:cNvPr id="1" name="Shape 215"/>
        <p:cNvGrpSpPr/>
        <p:nvPr/>
      </p:nvGrpSpPr>
      <p:grpSpPr>
        <a:xfrm>
          <a:off x="0" y="0"/>
          <a:ext cx="0" cy="0"/>
          <a:chOff x="0" y="0"/>
          <a:chExt cx="0" cy="0"/>
        </a:xfrm>
      </p:grpSpPr>
      <p:sp>
        <p:nvSpPr>
          <p:cNvPr id="218" name="Google Shape;218;p23"/>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20" name="Google Shape;220;p23"/>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33675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00 Explanation blank - blue ">
  <p:cSld name="3.00 Explanation blank - blue ">
    <p:spTree>
      <p:nvGrpSpPr>
        <p:cNvPr id="1" name="Shape 222"/>
        <p:cNvGrpSpPr/>
        <p:nvPr/>
      </p:nvGrpSpPr>
      <p:grpSpPr>
        <a:xfrm>
          <a:off x="0" y="0"/>
          <a:ext cx="0" cy="0"/>
          <a:chOff x="0" y="0"/>
          <a:chExt cx="0" cy="0"/>
        </a:xfrm>
      </p:grpSpPr>
      <p:sp>
        <p:nvSpPr>
          <p:cNvPr id="225" name="Google Shape;225;p24"/>
          <p:cNvSpPr txBox="1">
            <a:spLocks noGrp="1"/>
          </p:cNvSpPr>
          <p:nvPr>
            <p:ph type="body" idx="1"/>
          </p:nvPr>
        </p:nvSpPr>
        <p:spPr>
          <a:xfrm>
            <a:off x="432000" y="1012400"/>
            <a:ext cx="10983600" cy="4027600"/>
          </a:xfrm>
          <a:prstGeom prst="rect">
            <a:avLst/>
          </a:prstGeom>
        </p:spPr>
        <p:txBody>
          <a:bodyPr spcFirstLastPara="1" wrap="square" lIns="0" tIns="0" rIns="0" bIns="0" anchor="t" anchorCtr="0">
            <a:noAutofit/>
          </a:bodyPr>
          <a:lstStyle>
            <a:lvl1pPr marL="609585" lvl="0" indent="-491054" rtl="0">
              <a:lnSpc>
                <a:spcPct val="115000"/>
              </a:lnSpc>
              <a:spcBef>
                <a:spcPts val="0"/>
              </a:spcBef>
              <a:spcAft>
                <a:spcPts val="0"/>
              </a:spcAft>
              <a:buSzPts val="2200"/>
              <a:buFont typeface="Lexend"/>
              <a:buChar char="●"/>
              <a:defRPr sz="2933">
                <a:latin typeface="Lexend"/>
                <a:ea typeface="Lexend"/>
                <a:cs typeface="Lexend"/>
                <a:sym typeface="Lexend"/>
              </a:defRPr>
            </a:lvl1pPr>
            <a:lvl2pPr marL="1219170" lvl="1" indent="-491054" rtl="0">
              <a:spcBef>
                <a:spcPts val="1333"/>
              </a:spcBef>
              <a:spcAft>
                <a:spcPts val="0"/>
              </a:spcAft>
              <a:buSzPts val="2200"/>
              <a:buFont typeface="Lexend"/>
              <a:buChar char="–"/>
              <a:defRPr sz="2933">
                <a:latin typeface="Lexend"/>
                <a:ea typeface="Lexend"/>
                <a:cs typeface="Lexend"/>
                <a:sym typeface="Lexend"/>
              </a:defRPr>
            </a:lvl2pPr>
            <a:lvl3pPr marL="1828754" lvl="2" indent="-474121" rtl="0">
              <a:spcBef>
                <a:spcPts val="1333"/>
              </a:spcBef>
              <a:spcAft>
                <a:spcPts val="0"/>
              </a:spcAft>
              <a:buSzPts val="2000"/>
              <a:buFont typeface="Lexend"/>
              <a:buChar char="–"/>
              <a:defRPr>
                <a:latin typeface="Lexend"/>
                <a:ea typeface="Lexend"/>
                <a:cs typeface="Lexend"/>
                <a:sym typeface="Lexend"/>
              </a:defRPr>
            </a:lvl3pPr>
            <a:lvl4pPr marL="2438339" lvl="3" indent="-491054" rtl="0">
              <a:spcBef>
                <a:spcPts val="1067"/>
              </a:spcBef>
              <a:spcAft>
                <a:spcPts val="0"/>
              </a:spcAft>
              <a:buSzPts val="2200"/>
              <a:buFont typeface="Lexend"/>
              <a:buChar char="–"/>
              <a:defRPr sz="2933">
                <a:latin typeface="Lexend"/>
                <a:ea typeface="Lexend"/>
                <a:cs typeface="Lexend"/>
                <a:sym typeface="Lexend"/>
              </a:defRPr>
            </a:lvl4pPr>
            <a:lvl5pPr marL="3047924" lvl="4" indent="-457189" rtl="0">
              <a:spcBef>
                <a:spcPts val="1067"/>
              </a:spcBef>
              <a:spcAft>
                <a:spcPts val="0"/>
              </a:spcAft>
              <a:buSzPts val="1800"/>
              <a:buFont typeface="Lexend"/>
              <a:buChar char="–"/>
              <a:defRPr>
                <a:latin typeface="Lexend"/>
                <a:ea typeface="Lexend"/>
                <a:cs typeface="Lexend"/>
                <a:sym typeface="Lexend"/>
              </a:defRPr>
            </a:lvl5pPr>
            <a:lvl6pPr marL="3657509" lvl="5" indent="-457189" rtl="0">
              <a:spcBef>
                <a:spcPts val="800"/>
              </a:spcBef>
              <a:spcAft>
                <a:spcPts val="0"/>
              </a:spcAft>
              <a:buSzPts val="1800"/>
              <a:buFont typeface="Lexend"/>
              <a:buChar char="–"/>
              <a:defRPr sz="2400">
                <a:latin typeface="Lexend"/>
                <a:ea typeface="Lexend"/>
                <a:cs typeface="Lexend"/>
                <a:sym typeface="Lexend"/>
              </a:defRPr>
            </a:lvl6pPr>
            <a:lvl7pPr marL="4267093" lvl="6" indent="-457189" rtl="0">
              <a:spcBef>
                <a:spcPts val="800"/>
              </a:spcBef>
              <a:spcAft>
                <a:spcPts val="0"/>
              </a:spcAft>
              <a:buSzPts val="1800"/>
              <a:buFont typeface="Lexend"/>
              <a:buChar char="–"/>
              <a:defRPr>
                <a:latin typeface="Lexend"/>
                <a:ea typeface="Lexend"/>
                <a:cs typeface="Lexend"/>
                <a:sym typeface="Lexend"/>
              </a:defRPr>
            </a:lvl7pPr>
            <a:lvl8pPr marL="4876678" lvl="7" indent="-457189" rtl="0">
              <a:spcBef>
                <a:spcPts val="533"/>
              </a:spcBef>
              <a:spcAft>
                <a:spcPts val="0"/>
              </a:spcAft>
              <a:buSzPts val="1800"/>
              <a:buFont typeface="Lexend"/>
              <a:buChar char="–"/>
              <a:defRPr>
                <a:latin typeface="Lexend"/>
                <a:ea typeface="Lexend"/>
                <a:cs typeface="Lexend"/>
                <a:sym typeface="Lexend"/>
              </a:defRPr>
            </a:lvl8pPr>
            <a:lvl9pPr marL="5486263" lvl="8" indent="-457189" rtl="0">
              <a:spcBef>
                <a:spcPts val="533"/>
              </a:spcBef>
              <a:spcAft>
                <a:spcPts val="267"/>
              </a:spcAft>
              <a:buSzPts val="1800"/>
              <a:buFont typeface="Lexend"/>
              <a:buChar char="–"/>
              <a:defRPr>
                <a:latin typeface="Lexend"/>
                <a:ea typeface="Lexend"/>
                <a:cs typeface="Lexend"/>
                <a:sym typeface="Lexend"/>
              </a:defRPr>
            </a:lvl9pPr>
          </a:lstStyle>
          <a:p>
            <a:endParaRPr/>
          </a:p>
        </p:txBody>
      </p:sp>
      <p:sp>
        <p:nvSpPr>
          <p:cNvPr id="227" name="Google Shape;227;p24"/>
          <p:cNvSpPr txBox="1">
            <a:spLocks noGrp="1"/>
          </p:cNvSpPr>
          <p:nvPr>
            <p:ph type="title"/>
          </p:nvPr>
        </p:nvSpPr>
        <p:spPr>
          <a:xfrm>
            <a:off x="432000" y="0"/>
            <a:ext cx="10513600" cy="8180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Clr>
                <a:schemeClr val="lt1"/>
              </a:buClr>
              <a:buSzPts val="2000"/>
              <a:buFont typeface="Lexend"/>
              <a:buNone/>
              <a:defRPr sz="2667">
                <a:solidFill>
                  <a:schemeClr val="lt1"/>
                </a:solidFill>
                <a:latin typeface="Lexend"/>
                <a:ea typeface="Lexend"/>
                <a:cs typeface="Lexend"/>
                <a:sym typeface="Lexen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06737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3393441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11492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2606879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254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2926-2C38-41BF-8893-B1F6D17EF3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EDCDED1-04C0-A166-5442-26BA1A4850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072904E-1626-69D2-C643-1E9F133DBC8A}"/>
              </a:ext>
            </a:extLst>
          </p:cNvPr>
          <p:cNvSpPr>
            <a:spLocks noGrp="1"/>
          </p:cNvSpPr>
          <p:nvPr>
            <p:ph type="dt" sz="half" idx="10"/>
          </p:nvPr>
        </p:nvSpPr>
        <p:spPr/>
        <p:txBody>
          <a:bodyPr/>
          <a:lstStyle/>
          <a:p>
            <a:fld id="{846CE7D5-CF57-46EF-B807-FDD0502418D4}" type="datetimeFigureOut">
              <a:rPr lang="en-GB" smtClean="0"/>
              <a:t>07/05/2026</a:t>
            </a:fld>
            <a:endParaRPr lang="en-GB"/>
          </a:p>
        </p:txBody>
      </p:sp>
      <p:sp>
        <p:nvSpPr>
          <p:cNvPr id="5" name="Footer Placeholder 4">
            <a:extLst>
              <a:ext uri="{FF2B5EF4-FFF2-40B4-BE49-F238E27FC236}">
                <a16:creationId xmlns:a16="http://schemas.microsoft.com/office/drawing/2014/main" id="{1F2EB4DC-F607-56E7-B601-0D70C007FA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302C69-FE25-40B9-FF94-F72393684A5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51662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3730011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22_3h_Plen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A41D-79D9-A8B3-822C-56E1F20791DA}"/>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AFFE5357-715D-5A92-E9A7-76DCF07BF768}"/>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D0604356-72CB-EDC8-F4FC-34E5740F9F8E}"/>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Plenary</a:t>
            </a:r>
          </a:p>
        </p:txBody>
      </p:sp>
      <p:pic>
        <p:nvPicPr>
          <p:cNvPr id="5" name="Picture 4">
            <a:extLst>
              <a:ext uri="{FF2B5EF4-FFF2-40B4-BE49-F238E27FC236}">
                <a16:creationId xmlns:a16="http://schemas.microsoft.com/office/drawing/2014/main" id="{3EBA8F90-08BC-DD45-095A-EDFA0F155D40}"/>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9D83D30F-80A3-E483-24B8-249D163B80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4547"/>
          <a:stretch/>
        </p:blipFill>
        <p:spPr bwMode="auto">
          <a:xfrm>
            <a:off x="10776156" y="5161967"/>
            <a:ext cx="1221868" cy="1696033"/>
          </a:xfrm>
          <a:prstGeom prst="rect">
            <a:avLst/>
          </a:prstGeom>
          <a:noFill/>
          <a:ln>
            <a:noFill/>
          </a:ln>
        </p:spPr>
      </p:pic>
    </p:spTree>
    <p:extLst>
      <p:ext uri="{BB962C8B-B14F-4D97-AF65-F5344CB8AC3E}">
        <p14:creationId xmlns:p14="http://schemas.microsoft.com/office/powerpoint/2010/main" val="2872441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78814-5E73-84F4-96E4-92ED7EB0AA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FB4E3C4-1FC8-2CAA-E83D-A0A33D0213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4E918A-7F8F-37A6-9A59-EDA0597AB01A}"/>
              </a:ext>
            </a:extLst>
          </p:cNvPr>
          <p:cNvSpPr>
            <a:spLocks noGrp="1"/>
          </p:cNvSpPr>
          <p:nvPr>
            <p:ph type="dt" sz="half" idx="10"/>
          </p:nvPr>
        </p:nvSpPr>
        <p:spPr/>
        <p:txBody>
          <a:bodyPr/>
          <a:lstStyle/>
          <a:p>
            <a:fld id="{846CE7D5-CF57-46EF-B807-FDD0502418D4}" type="datetimeFigureOut">
              <a:rPr lang="en-GB" smtClean="0"/>
              <a:t>07/05/2026</a:t>
            </a:fld>
            <a:endParaRPr lang="en-GB"/>
          </a:p>
        </p:txBody>
      </p:sp>
      <p:sp>
        <p:nvSpPr>
          <p:cNvPr id="5" name="Footer Placeholder 4">
            <a:extLst>
              <a:ext uri="{FF2B5EF4-FFF2-40B4-BE49-F238E27FC236}">
                <a16:creationId xmlns:a16="http://schemas.microsoft.com/office/drawing/2014/main" id="{7D7FD913-AEC2-B7C0-6CEE-EB7F519DD6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CF9F38-AA79-1064-1ADB-47744E8FC79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2810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A012-67C6-E17C-6C32-960A0370946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D449A34-0B40-4025-D9A2-8D8F42974D5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9D9E805-39F6-F7BF-20B4-4EF0EF6E378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B8A509-9999-D07A-0E90-A93435FE2E9C}"/>
              </a:ext>
            </a:extLst>
          </p:cNvPr>
          <p:cNvSpPr>
            <a:spLocks noGrp="1"/>
          </p:cNvSpPr>
          <p:nvPr>
            <p:ph type="dt" sz="half" idx="10"/>
          </p:nvPr>
        </p:nvSpPr>
        <p:spPr/>
        <p:txBody>
          <a:bodyPr/>
          <a:lstStyle/>
          <a:p>
            <a:fld id="{846CE7D5-CF57-46EF-B807-FDD0502418D4}" type="datetimeFigureOut">
              <a:rPr lang="en-GB" smtClean="0"/>
              <a:t>07/05/2026</a:t>
            </a:fld>
            <a:endParaRPr lang="en-GB"/>
          </a:p>
        </p:txBody>
      </p:sp>
      <p:sp>
        <p:nvSpPr>
          <p:cNvPr id="6" name="Footer Placeholder 5">
            <a:extLst>
              <a:ext uri="{FF2B5EF4-FFF2-40B4-BE49-F238E27FC236}">
                <a16:creationId xmlns:a16="http://schemas.microsoft.com/office/drawing/2014/main" id="{F6ACCDD9-E7E9-D12B-7F17-53DF99C65D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DF17E-6CF1-053C-1EFB-8B492A9D9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18169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8603D-AFCB-0677-7379-95F394D5A8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94EADF-4D13-A6DF-9D0A-743150D15E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5BD97A-9A5B-EB0C-E670-E253057C4A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E068297-8BC3-E759-D821-551504690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D35F66-F14F-BDC5-79FC-711E4E1F3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09BFE09-A1B5-975F-6FFD-9F4F97985D7E}"/>
              </a:ext>
            </a:extLst>
          </p:cNvPr>
          <p:cNvSpPr>
            <a:spLocks noGrp="1"/>
          </p:cNvSpPr>
          <p:nvPr>
            <p:ph type="dt" sz="half" idx="10"/>
          </p:nvPr>
        </p:nvSpPr>
        <p:spPr/>
        <p:txBody>
          <a:bodyPr/>
          <a:lstStyle/>
          <a:p>
            <a:fld id="{846CE7D5-CF57-46EF-B807-FDD0502418D4}" type="datetimeFigureOut">
              <a:rPr lang="en-GB" smtClean="0"/>
              <a:t>07/05/2026</a:t>
            </a:fld>
            <a:endParaRPr lang="en-GB"/>
          </a:p>
        </p:txBody>
      </p:sp>
      <p:sp>
        <p:nvSpPr>
          <p:cNvPr id="8" name="Footer Placeholder 7">
            <a:extLst>
              <a:ext uri="{FF2B5EF4-FFF2-40B4-BE49-F238E27FC236}">
                <a16:creationId xmlns:a16="http://schemas.microsoft.com/office/drawing/2014/main" id="{AF32CD17-E8DD-E0D7-FF1B-838FF3FAFB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662C68-532B-B541-069E-B10017C596E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911859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CDBF-4852-5698-27FD-5E6C8635FC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CF04CCF-A174-8EC9-701C-CC1ECC60BA74}"/>
              </a:ext>
            </a:extLst>
          </p:cNvPr>
          <p:cNvSpPr>
            <a:spLocks noGrp="1"/>
          </p:cNvSpPr>
          <p:nvPr>
            <p:ph type="dt" sz="half" idx="10"/>
          </p:nvPr>
        </p:nvSpPr>
        <p:spPr/>
        <p:txBody>
          <a:bodyPr/>
          <a:lstStyle/>
          <a:p>
            <a:fld id="{846CE7D5-CF57-46EF-B807-FDD0502418D4}" type="datetimeFigureOut">
              <a:rPr lang="en-GB" smtClean="0"/>
              <a:t>07/05/2026</a:t>
            </a:fld>
            <a:endParaRPr lang="en-GB"/>
          </a:p>
        </p:txBody>
      </p:sp>
      <p:sp>
        <p:nvSpPr>
          <p:cNvPr id="4" name="Footer Placeholder 3">
            <a:extLst>
              <a:ext uri="{FF2B5EF4-FFF2-40B4-BE49-F238E27FC236}">
                <a16:creationId xmlns:a16="http://schemas.microsoft.com/office/drawing/2014/main" id="{EBAB09EC-BB1E-5A82-BDF4-4CDA4DF05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CB764A-723A-9C4F-3EB0-01A1DCA882EB}"/>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831922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80A46-317B-1872-4028-B67FABFB5AFB}"/>
              </a:ext>
            </a:extLst>
          </p:cNvPr>
          <p:cNvSpPr>
            <a:spLocks noGrp="1"/>
          </p:cNvSpPr>
          <p:nvPr>
            <p:ph type="dt" sz="half" idx="10"/>
          </p:nvPr>
        </p:nvSpPr>
        <p:spPr/>
        <p:txBody>
          <a:bodyPr/>
          <a:lstStyle/>
          <a:p>
            <a:fld id="{846CE7D5-CF57-46EF-B807-FDD0502418D4}" type="datetimeFigureOut">
              <a:rPr lang="en-GB" smtClean="0"/>
              <a:t>07/05/2026</a:t>
            </a:fld>
            <a:endParaRPr lang="en-GB"/>
          </a:p>
        </p:txBody>
      </p:sp>
      <p:sp>
        <p:nvSpPr>
          <p:cNvPr id="3" name="Footer Placeholder 2">
            <a:extLst>
              <a:ext uri="{FF2B5EF4-FFF2-40B4-BE49-F238E27FC236}">
                <a16:creationId xmlns:a16="http://schemas.microsoft.com/office/drawing/2014/main" id="{15F46AC5-9213-3497-B9C4-726272E925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5D679CC-5F1D-B25B-27AA-0621717BA875}"/>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421408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091B-00B1-2C4E-AF3D-C50AB65297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EB7A60A-AD7F-3952-F5DC-2D2148B4D5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1628496-F423-17FC-670A-00C71D98E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AD8042-F406-2EA4-6A7F-82FD837C27FC}"/>
              </a:ext>
            </a:extLst>
          </p:cNvPr>
          <p:cNvSpPr>
            <a:spLocks noGrp="1"/>
          </p:cNvSpPr>
          <p:nvPr>
            <p:ph type="dt" sz="half" idx="10"/>
          </p:nvPr>
        </p:nvSpPr>
        <p:spPr/>
        <p:txBody>
          <a:bodyPr/>
          <a:lstStyle/>
          <a:p>
            <a:fld id="{846CE7D5-CF57-46EF-B807-FDD0502418D4}" type="datetimeFigureOut">
              <a:rPr lang="en-GB" smtClean="0"/>
              <a:t>07/05/2026</a:t>
            </a:fld>
            <a:endParaRPr lang="en-GB"/>
          </a:p>
        </p:txBody>
      </p:sp>
      <p:sp>
        <p:nvSpPr>
          <p:cNvPr id="6" name="Footer Placeholder 5">
            <a:extLst>
              <a:ext uri="{FF2B5EF4-FFF2-40B4-BE49-F238E27FC236}">
                <a16:creationId xmlns:a16="http://schemas.microsoft.com/office/drawing/2014/main" id="{DCB9972E-C86E-52B3-29C9-519D38AA5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795B6-2038-8F6D-9F6F-C15DD13856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94840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98B9-0B2A-5BE8-BDD9-26C2C8FFBE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73574F3-CA12-21B9-2004-3357F89FE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1E841F3-B5E0-C842-E8C4-D74006D5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00EC39-57BB-71C5-DA3E-412A6F307A63}"/>
              </a:ext>
            </a:extLst>
          </p:cNvPr>
          <p:cNvSpPr>
            <a:spLocks noGrp="1"/>
          </p:cNvSpPr>
          <p:nvPr>
            <p:ph type="dt" sz="half" idx="10"/>
          </p:nvPr>
        </p:nvSpPr>
        <p:spPr/>
        <p:txBody>
          <a:bodyPr/>
          <a:lstStyle/>
          <a:p>
            <a:fld id="{846CE7D5-CF57-46EF-B807-FDD0502418D4}" type="datetimeFigureOut">
              <a:rPr lang="en-GB" smtClean="0"/>
              <a:t>07/05/2026</a:t>
            </a:fld>
            <a:endParaRPr lang="en-GB"/>
          </a:p>
        </p:txBody>
      </p:sp>
      <p:sp>
        <p:nvSpPr>
          <p:cNvPr id="6" name="Footer Placeholder 5">
            <a:extLst>
              <a:ext uri="{FF2B5EF4-FFF2-40B4-BE49-F238E27FC236}">
                <a16:creationId xmlns:a16="http://schemas.microsoft.com/office/drawing/2014/main" id="{6C25524A-DC86-2975-06FE-D647A8FD1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923B31-6ACB-A536-FEED-4DCA4D3F79C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7483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6B0727-6BEF-24BA-2867-35B9C16523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40BF9F6-48E8-51DF-E8B3-C53425275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07261C5-ED1B-BA9B-9C9F-F052CF956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07/05/2026</a:t>
            </a:fld>
            <a:endParaRPr lang="en-GB"/>
          </a:p>
        </p:txBody>
      </p:sp>
      <p:sp>
        <p:nvSpPr>
          <p:cNvPr id="5" name="Footer Placeholder 4">
            <a:extLst>
              <a:ext uri="{FF2B5EF4-FFF2-40B4-BE49-F238E27FC236}">
                <a16:creationId xmlns:a16="http://schemas.microsoft.com/office/drawing/2014/main" id="{079927F4-EA52-8297-F984-AB40E07AC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10CC13C-D18C-FF38-0136-EB1205C66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
        <p:nvSpPr>
          <p:cNvPr id="7" name="TextBox 6">
            <a:extLst>
              <a:ext uri="{FF2B5EF4-FFF2-40B4-BE49-F238E27FC236}">
                <a16:creationId xmlns:a16="http://schemas.microsoft.com/office/drawing/2014/main" id="{B38E19F3-093A-8CDD-7769-458C947921AA}"/>
              </a:ext>
            </a:extLst>
          </p:cNvPr>
          <p:cNvSpPr txBox="1"/>
          <p:nvPr userDrawn="1"/>
        </p:nvSpPr>
        <p:spPr>
          <a:xfrm>
            <a:off x="9300127" y="136525"/>
            <a:ext cx="2735746" cy="646331"/>
          </a:xfrm>
          <a:prstGeom prst="rect">
            <a:avLst/>
          </a:prstGeom>
          <a:noFill/>
        </p:spPr>
        <p:txBody>
          <a:bodyPr wrap="square">
            <a:spAutoFit/>
          </a:bodyPr>
          <a:lstStyle/>
          <a:p>
            <a:r>
              <a:rPr lang="en-GB" dirty="0">
                <a:solidFill>
                  <a:schemeClr val="accent5"/>
                </a:solidFill>
                <a:latin typeface="sassoon primary"/>
              </a:rPr>
              <a:t>M</a:t>
            </a:r>
            <a:r>
              <a:rPr lang="en-GB" dirty="0">
                <a:latin typeface="sassoon primary"/>
              </a:rPr>
              <a:t>onday 11th </a:t>
            </a:r>
            <a:r>
              <a:rPr lang="en-GB" dirty="0">
                <a:solidFill>
                  <a:schemeClr val="accent5"/>
                </a:solidFill>
                <a:latin typeface="sassoon primary"/>
              </a:rPr>
              <a:t>M</a:t>
            </a:r>
            <a:r>
              <a:rPr lang="en-GB" dirty="0">
                <a:latin typeface="sassoon primary"/>
              </a:rPr>
              <a:t>ay 2026</a:t>
            </a:r>
          </a:p>
          <a:p>
            <a:pPr algn="r"/>
            <a:r>
              <a:rPr lang="en-GB" dirty="0">
                <a:latin typeface="sassoon primary"/>
              </a:rPr>
              <a:t>11/05/2026</a:t>
            </a:r>
            <a:endParaRPr lang="en-GB" dirty="0"/>
          </a:p>
        </p:txBody>
      </p:sp>
    </p:spTree>
    <p:extLst>
      <p:ext uri="{BB962C8B-B14F-4D97-AF65-F5344CB8AC3E}">
        <p14:creationId xmlns:p14="http://schemas.microsoft.com/office/powerpoint/2010/main" val="311058330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4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hyperlink" Target="https://www.teachyourmonster.org/digital-flashcard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5.wdp"/><Relationship Id="rId3" Type="http://schemas.openxmlformats.org/officeDocument/2006/relationships/image" Target="../media/image38.png"/><Relationship Id="rId7" Type="http://schemas.microsoft.com/office/2007/relationships/hdphoto" Target="../media/hdphoto3.wdp"/><Relationship Id="rId12" Type="http://schemas.openxmlformats.org/officeDocument/2006/relationships/image" Target="../media/image45.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43.png"/><Relationship Id="rId11" Type="http://schemas.microsoft.com/office/2007/relationships/hdphoto" Target="../media/hdphoto1.wdp"/><Relationship Id="rId5" Type="http://schemas.microsoft.com/office/2007/relationships/hdphoto" Target="../media/hdphoto2.wdp"/><Relationship Id="rId15" Type="http://schemas.microsoft.com/office/2007/relationships/hdphoto" Target="../media/hdphoto6.wdp"/><Relationship Id="rId10" Type="http://schemas.openxmlformats.org/officeDocument/2006/relationships/image" Target="../media/image41.png"/><Relationship Id="rId4" Type="http://schemas.openxmlformats.org/officeDocument/2006/relationships/image" Target="../media/image42.png"/><Relationship Id="rId9" Type="http://schemas.microsoft.com/office/2007/relationships/hdphoto" Target="../media/hdphoto4.wdp"/><Relationship Id="rId1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1.wdp"/><Relationship Id="rId18" Type="http://schemas.openxmlformats.org/officeDocument/2006/relationships/image" Target="../media/image49.png"/><Relationship Id="rId3" Type="http://schemas.openxmlformats.org/officeDocument/2006/relationships/image" Target="../media/image42.png"/><Relationship Id="rId7" Type="http://schemas.openxmlformats.org/officeDocument/2006/relationships/image" Target="../media/image38.png"/><Relationship Id="rId12" Type="http://schemas.openxmlformats.org/officeDocument/2006/relationships/image" Target="../media/image41.png"/><Relationship Id="rId17" Type="http://schemas.microsoft.com/office/2007/relationships/hdphoto" Target="../media/hdphoto7.wdp"/><Relationship Id="rId2" Type="http://schemas.openxmlformats.org/officeDocument/2006/relationships/notesSlide" Target="../notesSlides/notesSlide4.xml"/><Relationship Id="rId16" Type="http://schemas.openxmlformats.org/officeDocument/2006/relationships/image" Target="../media/image47.png"/><Relationship Id="rId1" Type="http://schemas.openxmlformats.org/officeDocument/2006/relationships/slideLayout" Target="../slideLayouts/slideLayout17.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43.png"/><Relationship Id="rId15" Type="http://schemas.microsoft.com/office/2007/relationships/hdphoto" Target="../media/hdphoto5.wdp"/><Relationship Id="rId10" Type="http://schemas.openxmlformats.org/officeDocument/2006/relationships/image" Target="../media/image44.png"/><Relationship Id="rId4" Type="http://schemas.microsoft.com/office/2007/relationships/hdphoto" Target="../media/hdphoto2.wdp"/><Relationship Id="rId9" Type="http://schemas.microsoft.com/office/2007/relationships/hdphoto" Target="../media/hdphoto6.wdp"/><Relationship Id="rId1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1.wdp"/><Relationship Id="rId1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38.png"/><Relationship Id="rId12" Type="http://schemas.openxmlformats.org/officeDocument/2006/relationships/image" Target="../media/image41.png"/><Relationship Id="rId17" Type="http://schemas.microsoft.com/office/2007/relationships/hdphoto" Target="../media/hdphoto7.wdp"/><Relationship Id="rId2" Type="http://schemas.openxmlformats.org/officeDocument/2006/relationships/notesSlide" Target="../notesSlides/notesSlide5.xml"/><Relationship Id="rId16" Type="http://schemas.openxmlformats.org/officeDocument/2006/relationships/image" Target="../media/image47.png"/><Relationship Id="rId1" Type="http://schemas.openxmlformats.org/officeDocument/2006/relationships/slideLayout" Target="../slideLayouts/slideLayout18.xml"/><Relationship Id="rId6" Type="http://schemas.microsoft.com/office/2007/relationships/hdphoto" Target="../media/hdphoto6.wdp"/><Relationship Id="rId11" Type="http://schemas.microsoft.com/office/2007/relationships/hdphoto" Target="../media/hdphoto4.wdp"/><Relationship Id="rId5" Type="http://schemas.openxmlformats.org/officeDocument/2006/relationships/image" Target="../media/image46.png"/><Relationship Id="rId15" Type="http://schemas.microsoft.com/office/2007/relationships/hdphoto" Target="../media/hdphoto5.wdp"/><Relationship Id="rId10" Type="http://schemas.openxmlformats.org/officeDocument/2006/relationships/image" Target="../media/image44.png"/><Relationship Id="rId19" Type="http://schemas.microsoft.com/office/2007/relationships/hdphoto" Target="../media/hdphoto2.wdp"/><Relationship Id="rId4" Type="http://schemas.openxmlformats.org/officeDocument/2006/relationships/image" Target="../media/image51.png"/><Relationship Id="rId9" Type="http://schemas.microsoft.com/office/2007/relationships/hdphoto" Target="../media/hdphoto3.wdp"/><Relationship Id="rId14"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1.wdp"/><Relationship Id="rId18" Type="http://schemas.openxmlformats.org/officeDocument/2006/relationships/image" Target="../media/image42.png"/><Relationship Id="rId3" Type="http://schemas.openxmlformats.org/officeDocument/2006/relationships/image" Target="../media/image50.png"/><Relationship Id="rId7" Type="http://schemas.openxmlformats.org/officeDocument/2006/relationships/image" Target="../media/image38.png"/><Relationship Id="rId12" Type="http://schemas.openxmlformats.org/officeDocument/2006/relationships/image" Target="../media/image41.png"/><Relationship Id="rId17" Type="http://schemas.microsoft.com/office/2007/relationships/hdphoto" Target="../media/hdphoto7.wdp"/><Relationship Id="rId2" Type="http://schemas.openxmlformats.org/officeDocument/2006/relationships/notesSlide" Target="../notesSlides/notesSlide6.xml"/><Relationship Id="rId16" Type="http://schemas.openxmlformats.org/officeDocument/2006/relationships/image" Target="../media/image47.png"/><Relationship Id="rId1" Type="http://schemas.openxmlformats.org/officeDocument/2006/relationships/slideLayout" Target="../slideLayouts/slideLayout18.xml"/><Relationship Id="rId6" Type="http://schemas.microsoft.com/office/2007/relationships/hdphoto" Target="../media/hdphoto6.wdp"/><Relationship Id="rId11" Type="http://schemas.microsoft.com/office/2007/relationships/hdphoto" Target="../media/hdphoto4.wdp"/><Relationship Id="rId5" Type="http://schemas.openxmlformats.org/officeDocument/2006/relationships/image" Target="../media/image46.png"/><Relationship Id="rId15" Type="http://schemas.microsoft.com/office/2007/relationships/hdphoto" Target="../media/hdphoto5.wdp"/><Relationship Id="rId10" Type="http://schemas.openxmlformats.org/officeDocument/2006/relationships/image" Target="../media/image44.png"/><Relationship Id="rId19" Type="http://schemas.microsoft.com/office/2007/relationships/hdphoto" Target="../media/hdphoto2.wdp"/><Relationship Id="rId4" Type="http://schemas.openxmlformats.org/officeDocument/2006/relationships/image" Target="../media/image51.png"/><Relationship Id="rId9" Type="http://schemas.microsoft.com/office/2007/relationships/hdphoto" Target="../media/hdphoto3.wdp"/><Relationship Id="rId14"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18" Type="http://schemas.microsoft.com/office/2007/relationships/hdphoto" Target="../media/hdphoto7.wdp"/><Relationship Id="rId3" Type="http://schemas.openxmlformats.org/officeDocument/2006/relationships/image" Target="../media/image52.png"/><Relationship Id="rId7" Type="http://schemas.microsoft.com/office/2007/relationships/hdphoto" Target="../media/hdphoto6.wdp"/><Relationship Id="rId12" Type="http://schemas.microsoft.com/office/2007/relationships/hdphoto" Target="../media/hdphoto4.wdp"/><Relationship Id="rId17" Type="http://schemas.openxmlformats.org/officeDocument/2006/relationships/image" Target="../media/image47.png"/><Relationship Id="rId2" Type="http://schemas.openxmlformats.org/officeDocument/2006/relationships/notesSlide" Target="../notesSlides/notesSlide7.xml"/><Relationship Id="rId16" Type="http://schemas.microsoft.com/office/2007/relationships/hdphoto" Target="../media/hdphoto5.wdp"/><Relationship Id="rId20" Type="http://schemas.microsoft.com/office/2007/relationships/hdphoto" Target="../media/hdphoto2.wdp"/><Relationship Id="rId1" Type="http://schemas.openxmlformats.org/officeDocument/2006/relationships/slideLayout" Target="../slideLayouts/slideLayout19.xml"/><Relationship Id="rId6" Type="http://schemas.openxmlformats.org/officeDocument/2006/relationships/image" Target="../media/image46.png"/><Relationship Id="rId11" Type="http://schemas.openxmlformats.org/officeDocument/2006/relationships/image" Target="../media/image44.png"/><Relationship Id="rId5" Type="http://schemas.openxmlformats.org/officeDocument/2006/relationships/image" Target="../media/image54.png"/><Relationship Id="rId15" Type="http://schemas.openxmlformats.org/officeDocument/2006/relationships/image" Target="../media/image45.png"/><Relationship Id="rId10" Type="http://schemas.microsoft.com/office/2007/relationships/hdphoto" Target="../media/hdphoto3.wdp"/><Relationship Id="rId19" Type="http://schemas.openxmlformats.org/officeDocument/2006/relationships/image" Target="../media/image42.png"/><Relationship Id="rId4" Type="http://schemas.openxmlformats.org/officeDocument/2006/relationships/image" Target="../media/image53.png"/><Relationship Id="rId9" Type="http://schemas.openxmlformats.org/officeDocument/2006/relationships/image" Target="../media/image43.png"/><Relationship Id="rId1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18" Type="http://schemas.microsoft.com/office/2007/relationships/hdphoto" Target="../media/hdphoto7.wdp"/><Relationship Id="rId3" Type="http://schemas.openxmlformats.org/officeDocument/2006/relationships/image" Target="../media/image52.png"/><Relationship Id="rId7" Type="http://schemas.microsoft.com/office/2007/relationships/hdphoto" Target="../media/hdphoto6.wdp"/><Relationship Id="rId12" Type="http://schemas.microsoft.com/office/2007/relationships/hdphoto" Target="../media/hdphoto4.wdp"/><Relationship Id="rId17" Type="http://schemas.openxmlformats.org/officeDocument/2006/relationships/image" Target="../media/image47.png"/><Relationship Id="rId2" Type="http://schemas.openxmlformats.org/officeDocument/2006/relationships/notesSlide" Target="../notesSlides/notesSlide8.xml"/><Relationship Id="rId16" Type="http://schemas.microsoft.com/office/2007/relationships/hdphoto" Target="../media/hdphoto5.wdp"/><Relationship Id="rId20" Type="http://schemas.microsoft.com/office/2007/relationships/hdphoto" Target="../media/hdphoto2.wdp"/><Relationship Id="rId1" Type="http://schemas.openxmlformats.org/officeDocument/2006/relationships/slideLayout" Target="../slideLayouts/slideLayout19.xml"/><Relationship Id="rId6" Type="http://schemas.openxmlformats.org/officeDocument/2006/relationships/image" Target="../media/image46.png"/><Relationship Id="rId11" Type="http://schemas.openxmlformats.org/officeDocument/2006/relationships/image" Target="../media/image44.png"/><Relationship Id="rId5" Type="http://schemas.openxmlformats.org/officeDocument/2006/relationships/image" Target="../media/image51.png"/><Relationship Id="rId15" Type="http://schemas.openxmlformats.org/officeDocument/2006/relationships/image" Target="../media/image45.png"/><Relationship Id="rId10" Type="http://schemas.microsoft.com/office/2007/relationships/hdphoto" Target="../media/hdphoto3.wdp"/><Relationship Id="rId19" Type="http://schemas.openxmlformats.org/officeDocument/2006/relationships/image" Target="../media/image42.png"/><Relationship Id="rId4" Type="http://schemas.openxmlformats.org/officeDocument/2006/relationships/image" Target="../media/image53.png"/><Relationship Id="rId9" Type="http://schemas.openxmlformats.org/officeDocument/2006/relationships/image" Target="../media/image43.png"/><Relationship Id="rId1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hyperlink" Target="https://handwritingrepeater.app/"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solidFill>
                  <a:schemeClr val="accent5"/>
                </a:solidFill>
                <a:latin typeface="sassoon primary"/>
              </a:rPr>
              <a:t>M</a:t>
            </a:r>
            <a:r>
              <a:rPr lang="en-GB" dirty="0">
                <a:latin typeface="sassoon primary"/>
              </a:rPr>
              <a:t>onday 11th </a:t>
            </a:r>
            <a:r>
              <a:rPr lang="en-GB" dirty="0">
                <a:solidFill>
                  <a:schemeClr val="accent5"/>
                </a:solidFill>
                <a:latin typeface="sassoon primary"/>
              </a:rPr>
              <a:t>M</a:t>
            </a:r>
            <a:r>
              <a:rPr lang="en-GB" dirty="0">
                <a:latin typeface="sassoon primary"/>
              </a:rPr>
              <a:t>ay 2026</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child and a child&#10;&#10;AI-generated content may be incorrect.">
            <a:extLst>
              <a:ext uri="{FF2B5EF4-FFF2-40B4-BE49-F238E27FC236}">
                <a16:creationId xmlns:a16="http://schemas.microsoft.com/office/drawing/2014/main" id="{78F50309-6C1A-4D63-2298-77E262A1A2FA}"/>
              </a:ext>
            </a:extLst>
          </p:cNvPr>
          <p:cNvPicPr>
            <a:picLocks noChangeAspect="1"/>
          </p:cNvPicPr>
          <p:nvPr/>
        </p:nvPicPr>
        <p:blipFill>
          <a:blip r:embed="rId2"/>
          <a:stretch>
            <a:fillRect/>
          </a:stretch>
        </p:blipFill>
        <p:spPr>
          <a:xfrm>
            <a:off x="1881188" y="276225"/>
            <a:ext cx="8429625" cy="6305550"/>
          </a:xfrm>
          <a:prstGeom prst="rect">
            <a:avLst/>
          </a:prstGeom>
        </p:spPr>
      </p:pic>
      <p:sp>
        <p:nvSpPr>
          <p:cNvPr id="6" name="Title 1">
            <a:extLst>
              <a:ext uri="{FF2B5EF4-FFF2-40B4-BE49-F238E27FC236}">
                <a16:creationId xmlns:a16="http://schemas.microsoft.com/office/drawing/2014/main" id="{214840E7-5CFF-8459-08DB-BC221CAB3D83}"/>
              </a:ext>
            </a:extLst>
          </p:cNvPr>
          <p:cNvSpPr>
            <a:spLocks noGrp="1"/>
          </p:cNvSpPr>
          <p:nvPr>
            <p:ph type="title"/>
          </p:nvPr>
        </p:nvSpPr>
        <p:spPr>
          <a:xfrm>
            <a:off x="119743" y="593725"/>
            <a:ext cx="3984172" cy="454706"/>
          </a:xfrm>
        </p:spPr>
        <p:txBody>
          <a:bodyPr>
            <a:normAutofit fontScale="90000"/>
          </a:bodyPr>
          <a:lstStyle/>
          <a:p>
            <a:r>
              <a:rPr lang="en-GB" sz="1800">
                <a:solidFill>
                  <a:srgbClr val="1C1C1C"/>
                </a:solidFill>
                <a:latin typeface="sassoon primary"/>
                <a:ea typeface="+mj-lt"/>
                <a:cs typeface="+mj-lt"/>
              </a:rPr>
              <a:t>TBAT: explore what mental health is, why it is important to look after our mental health and how we can do this.</a:t>
            </a:r>
            <a:br>
              <a:rPr lang="en-GB" dirty="0"/>
            </a:br>
            <a:endParaRPr lang="en-GB"/>
          </a:p>
        </p:txBody>
      </p:sp>
    </p:spTree>
    <p:extLst>
      <p:ext uri="{BB962C8B-B14F-4D97-AF65-F5344CB8AC3E}">
        <p14:creationId xmlns:p14="http://schemas.microsoft.com/office/powerpoint/2010/main" val="3388717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76B4A-C6B1-1A9F-790F-C54E662F7450}"/>
            </a:ext>
          </a:extLst>
        </p:cNvPr>
        <p:cNvGrpSpPr/>
        <p:nvPr/>
      </p:nvGrpSpPr>
      <p:grpSpPr>
        <a:xfrm>
          <a:off x="0" y="0"/>
          <a:ext cx="0" cy="0"/>
          <a:chOff x="0" y="0"/>
          <a:chExt cx="0" cy="0"/>
        </a:xfrm>
      </p:grpSpPr>
      <p:pic>
        <p:nvPicPr>
          <p:cNvPr id="2" name="Picture 1" descr="A poster of a mental health program&#10;&#10;AI-generated content may be incorrect.">
            <a:extLst>
              <a:ext uri="{FF2B5EF4-FFF2-40B4-BE49-F238E27FC236}">
                <a16:creationId xmlns:a16="http://schemas.microsoft.com/office/drawing/2014/main" id="{3C23684C-663F-8466-3B8C-40035626992F}"/>
              </a:ext>
            </a:extLst>
          </p:cNvPr>
          <p:cNvPicPr>
            <a:picLocks noChangeAspect="1"/>
          </p:cNvPicPr>
          <p:nvPr/>
        </p:nvPicPr>
        <p:blipFill>
          <a:blip r:embed="rId2"/>
          <a:stretch>
            <a:fillRect/>
          </a:stretch>
        </p:blipFill>
        <p:spPr>
          <a:xfrm>
            <a:off x="1914525" y="285750"/>
            <a:ext cx="8362950" cy="6286500"/>
          </a:xfrm>
          <a:prstGeom prst="rect">
            <a:avLst/>
          </a:prstGeom>
        </p:spPr>
      </p:pic>
      <p:sp>
        <p:nvSpPr>
          <p:cNvPr id="4" name="Title 1">
            <a:extLst>
              <a:ext uri="{FF2B5EF4-FFF2-40B4-BE49-F238E27FC236}">
                <a16:creationId xmlns:a16="http://schemas.microsoft.com/office/drawing/2014/main" id="{7CC1C74F-1DF1-6115-E2C2-B056112CC20C}"/>
              </a:ext>
            </a:extLst>
          </p:cNvPr>
          <p:cNvSpPr>
            <a:spLocks noGrp="1"/>
          </p:cNvSpPr>
          <p:nvPr>
            <p:ph type="title"/>
          </p:nvPr>
        </p:nvSpPr>
        <p:spPr>
          <a:xfrm>
            <a:off x="119743" y="593725"/>
            <a:ext cx="3984172" cy="454706"/>
          </a:xfrm>
        </p:spPr>
        <p:txBody>
          <a:bodyPr>
            <a:normAutofit fontScale="90000"/>
          </a:bodyPr>
          <a:lstStyle/>
          <a:p>
            <a:r>
              <a:rPr lang="en-GB" sz="1800">
                <a:solidFill>
                  <a:srgbClr val="1C1C1C"/>
                </a:solidFill>
                <a:latin typeface="sassoon primary"/>
                <a:ea typeface="+mj-lt"/>
                <a:cs typeface="+mj-lt"/>
              </a:rPr>
              <a:t>TBAT: explore what mental health is, why it is important to look after our mental health and how we can do this.</a:t>
            </a:r>
            <a:br>
              <a:rPr lang="en-GB" dirty="0"/>
            </a:br>
            <a:endParaRPr lang="en-GB"/>
          </a:p>
        </p:txBody>
      </p:sp>
    </p:spTree>
    <p:extLst>
      <p:ext uri="{BB962C8B-B14F-4D97-AF65-F5344CB8AC3E}">
        <p14:creationId xmlns:p14="http://schemas.microsoft.com/office/powerpoint/2010/main" val="1687526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6F319-3EA5-7C98-8E15-EF1F22126D43}"/>
            </a:ext>
          </a:extLst>
        </p:cNvPr>
        <p:cNvGrpSpPr/>
        <p:nvPr/>
      </p:nvGrpSpPr>
      <p:grpSpPr>
        <a:xfrm>
          <a:off x="0" y="0"/>
          <a:ext cx="0" cy="0"/>
          <a:chOff x="0" y="0"/>
          <a:chExt cx="0" cy="0"/>
        </a:xfrm>
      </p:grpSpPr>
      <p:pic>
        <p:nvPicPr>
          <p:cNvPr id="2" name="Picture 1" descr="A cartoon of a child and child&#10;&#10;AI-generated content may be incorrect.">
            <a:extLst>
              <a:ext uri="{FF2B5EF4-FFF2-40B4-BE49-F238E27FC236}">
                <a16:creationId xmlns:a16="http://schemas.microsoft.com/office/drawing/2014/main" id="{07120417-5A98-C3D2-9833-197846FBCE63}"/>
              </a:ext>
            </a:extLst>
          </p:cNvPr>
          <p:cNvPicPr>
            <a:picLocks noChangeAspect="1"/>
          </p:cNvPicPr>
          <p:nvPr/>
        </p:nvPicPr>
        <p:blipFill>
          <a:blip r:embed="rId2"/>
          <a:stretch>
            <a:fillRect/>
          </a:stretch>
        </p:blipFill>
        <p:spPr>
          <a:xfrm>
            <a:off x="1881188" y="295275"/>
            <a:ext cx="8429625" cy="6267450"/>
          </a:xfrm>
          <a:prstGeom prst="rect">
            <a:avLst/>
          </a:prstGeom>
        </p:spPr>
      </p:pic>
      <p:sp>
        <p:nvSpPr>
          <p:cNvPr id="4" name="Title 1">
            <a:extLst>
              <a:ext uri="{FF2B5EF4-FFF2-40B4-BE49-F238E27FC236}">
                <a16:creationId xmlns:a16="http://schemas.microsoft.com/office/drawing/2014/main" id="{A62503AF-173F-FFF6-83C8-3FDA50084298}"/>
              </a:ext>
            </a:extLst>
          </p:cNvPr>
          <p:cNvSpPr>
            <a:spLocks noGrp="1"/>
          </p:cNvSpPr>
          <p:nvPr>
            <p:ph type="title"/>
          </p:nvPr>
        </p:nvSpPr>
        <p:spPr>
          <a:xfrm>
            <a:off x="119743" y="593725"/>
            <a:ext cx="3984172" cy="454706"/>
          </a:xfrm>
        </p:spPr>
        <p:txBody>
          <a:bodyPr>
            <a:normAutofit fontScale="90000"/>
          </a:bodyPr>
          <a:lstStyle/>
          <a:p>
            <a:r>
              <a:rPr lang="en-GB" sz="1800">
                <a:solidFill>
                  <a:srgbClr val="1C1C1C"/>
                </a:solidFill>
                <a:latin typeface="sassoon primary"/>
                <a:ea typeface="+mj-lt"/>
                <a:cs typeface="+mj-lt"/>
              </a:rPr>
              <a:t>TBAT: explore what mental health is, why it is important to look after our mental health and how we can do this.</a:t>
            </a:r>
            <a:br>
              <a:rPr lang="en-GB" dirty="0"/>
            </a:br>
            <a:endParaRPr lang="en-GB"/>
          </a:p>
        </p:txBody>
      </p:sp>
    </p:spTree>
    <p:extLst>
      <p:ext uri="{BB962C8B-B14F-4D97-AF65-F5344CB8AC3E}">
        <p14:creationId xmlns:p14="http://schemas.microsoft.com/office/powerpoint/2010/main" val="1863063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AA8C1-F8F5-08FA-5BEA-6F30497B778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D1CAAEB-AD52-B619-3D4F-D24112BB2320}"/>
              </a:ext>
            </a:extLst>
          </p:cNvPr>
          <p:cNvPicPr>
            <a:picLocks noChangeAspect="1"/>
          </p:cNvPicPr>
          <p:nvPr/>
        </p:nvPicPr>
        <p:blipFill>
          <a:blip r:embed="rId2"/>
          <a:stretch>
            <a:fillRect/>
          </a:stretch>
        </p:blipFill>
        <p:spPr>
          <a:xfrm>
            <a:off x="1881188" y="414338"/>
            <a:ext cx="8429625" cy="6029325"/>
          </a:xfrm>
          <a:prstGeom prst="rect">
            <a:avLst/>
          </a:prstGeom>
        </p:spPr>
      </p:pic>
      <p:sp>
        <p:nvSpPr>
          <p:cNvPr id="4" name="Title 1">
            <a:extLst>
              <a:ext uri="{FF2B5EF4-FFF2-40B4-BE49-F238E27FC236}">
                <a16:creationId xmlns:a16="http://schemas.microsoft.com/office/drawing/2014/main" id="{C20E203B-477C-5681-826B-B5B2816B9767}"/>
              </a:ext>
            </a:extLst>
          </p:cNvPr>
          <p:cNvSpPr>
            <a:spLocks noGrp="1"/>
          </p:cNvSpPr>
          <p:nvPr>
            <p:ph type="title"/>
          </p:nvPr>
        </p:nvSpPr>
        <p:spPr>
          <a:xfrm>
            <a:off x="119743" y="593725"/>
            <a:ext cx="3984172" cy="454706"/>
          </a:xfrm>
        </p:spPr>
        <p:txBody>
          <a:bodyPr>
            <a:normAutofit fontScale="90000"/>
          </a:bodyPr>
          <a:lstStyle/>
          <a:p>
            <a:r>
              <a:rPr lang="en-GB" sz="1800">
                <a:solidFill>
                  <a:srgbClr val="1C1C1C"/>
                </a:solidFill>
                <a:latin typeface="sassoon primary"/>
                <a:ea typeface="+mj-lt"/>
                <a:cs typeface="+mj-lt"/>
              </a:rPr>
              <a:t>TBAT: explore what mental health is, why it is important to look after our mental health and how we can do this.</a:t>
            </a:r>
            <a:br>
              <a:rPr lang="en-GB" dirty="0"/>
            </a:br>
            <a:endParaRPr lang="en-GB"/>
          </a:p>
        </p:txBody>
      </p:sp>
    </p:spTree>
    <p:extLst>
      <p:ext uri="{BB962C8B-B14F-4D97-AF65-F5344CB8AC3E}">
        <p14:creationId xmlns:p14="http://schemas.microsoft.com/office/powerpoint/2010/main" val="3147096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4305B-46F5-E32C-7F3E-EA87CB8BACA4}"/>
            </a:ext>
          </a:extLst>
        </p:cNvPr>
        <p:cNvGrpSpPr/>
        <p:nvPr/>
      </p:nvGrpSpPr>
      <p:grpSpPr>
        <a:xfrm>
          <a:off x="0" y="0"/>
          <a:ext cx="0" cy="0"/>
          <a:chOff x="0" y="0"/>
          <a:chExt cx="0" cy="0"/>
        </a:xfrm>
      </p:grpSpPr>
      <p:pic>
        <p:nvPicPr>
          <p:cNvPr id="2" name="Picture 1" descr="A poster with children and text&#10;&#10;AI-generated content may be incorrect.">
            <a:extLst>
              <a:ext uri="{FF2B5EF4-FFF2-40B4-BE49-F238E27FC236}">
                <a16:creationId xmlns:a16="http://schemas.microsoft.com/office/drawing/2014/main" id="{04E41C62-0D13-1519-5A59-AAFCB2D95CD8}"/>
              </a:ext>
            </a:extLst>
          </p:cNvPr>
          <p:cNvPicPr>
            <a:picLocks noChangeAspect="1"/>
          </p:cNvPicPr>
          <p:nvPr/>
        </p:nvPicPr>
        <p:blipFill>
          <a:blip r:embed="rId2"/>
          <a:stretch>
            <a:fillRect/>
          </a:stretch>
        </p:blipFill>
        <p:spPr>
          <a:xfrm>
            <a:off x="1928813" y="400050"/>
            <a:ext cx="8334375" cy="6057900"/>
          </a:xfrm>
          <a:prstGeom prst="rect">
            <a:avLst/>
          </a:prstGeom>
        </p:spPr>
      </p:pic>
      <p:sp>
        <p:nvSpPr>
          <p:cNvPr id="4" name="Title 1">
            <a:extLst>
              <a:ext uri="{FF2B5EF4-FFF2-40B4-BE49-F238E27FC236}">
                <a16:creationId xmlns:a16="http://schemas.microsoft.com/office/drawing/2014/main" id="{02B4365E-E4E6-FAFF-8838-747441CB72D4}"/>
              </a:ext>
            </a:extLst>
          </p:cNvPr>
          <p:cNvSpPr>
            <a:spLocks noGrp="1"/>
          </p:cNvSpPr>
          <p:nvPr>
            <p:ph type="title"/>
          </p:nvPr>
        </p:nvSpPr>
        <p:spPr>
          <a:xfrm>
            <a:off x="119743" y="593725"/>
            <a:ext cx="3984172" cy="454706"/>
          </a:xfrm>
        </p:spPr>
        <p:txBody>
          <a:bodyPr>
            <a:normAutofit fontScale="90000"/>
          </a:bodyPr>
          <a:lstStyle/>
          <a:p>
            <a:r>
              <a:rPr lang="en-GB" sz="1800">
                <a:solidFill>
                  <a:srgbClr val="1C1C1C"/>
                </a:solidFill>
                <a:latin typeface="sassoon primary"/>
                <a:ea typeface="+mj-lt"/>
                <a:cs typeface="+mj-lt"/>
              </a:rPr>
              <a:t>TBAT: explore what mental health is, why it is important to look after our mental health and how we can do this.</a:t>
            </a:r>
            <a:br>
              <a:rPr lang="en-GB" dirty="0"/>
            </a:br>
            <a:endParaRPr lang="en-GB"/>
          </a:p>
        </p:txBody>
      </p:sp>
    </p:spTree>
    <p:extLst>
      <p:ext uri="{BB962C8B-B14F-4D97-AF65-F5344CB8AC3E}">
        <p14:creationId xmlns:p14="http://schemas.microsoft.com/office/powerpoint/2010/main" val="316923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25840-F8C2-C2A0-9B7E-FEAB92B1BA53}"/>
            </a:ext>
          </a:extLst>
        </p:cNvPr>
        <p:cNvGrpSpPr/>
        <p:nvPr/>
      </p:nvGrpSpPr>
      <p:grpSpPr>
        <a:xfrm>
          <a:off x="0" y="0"/>
          <a:ext cx="0" cy="0"/>
          <a:chOff x="0" y="0"/>
          <a:chExt cx="0" cy="0"/>
        </a:xfrm>
      </p:grpSpPr>
      <p:pic>
        <p:nvPicPr>
          <p:cNvPr id="2" name="Picture 1" descr="A poster of a mental health program&#10;&#10;AI-generated content may be incorrect.">
            <a:extLst>
              <a:ext uri="{FF2B5EF4-FFF2-40B4-BE49-F238E27FC236}">
                <a16:creationId xmlns:a16="http://schemas.microsoft.com/office/drawing/2014/main" id="{B2B2097E-0649-8FBF-9482-0E6AED8121D2}"/>
              </a:ext>
            </a:extLst>
          </p:cNvPr>
          <p:cNvPicPr>
            <a:picLocks noChangeAspect="1"/>
          </p:cNvPicPr>
          <p:nvPr/>
        </p:nvPicPr>
        <p:blipFill>
          <a:blip r:embed="rId2"/>
          <a:stretch>
            <a:fillRect/>
          </a:stretch>
        </p:blipFill>
        <p:spPr>
          <a:xfrm>
            <a:off x="1938338" y="447675"/>
            <a:ext cx="8315325" cy="5962650"/>
          </a:xfrm>
          <a:prstGeom prst="rect">
            <a:avLst/>
          </a:prstGeom>
        </p:spPr>
      </p:pic>
      <p:sp>
        <p:nvSpPr>
          <p:cNvPr id="4" name="Title 1">
            <a:extLst>
              <a:ext uri="{FF2B5EF4-FFF2-40B4-BE49-F238E27FC236}">
                <a16:creationId xmlns:a16="http://schemas.microsoft.com/office/drawing/2014/main" id="{B0C054ED-B5FD-3372-CBE1-74DC15A1BD04}"/>
              </a:ext>
            </a:extLst>
          </p:cNvPr>
          <p:cNvSpPr>
            <a:spLocks noGrp="1"/>
          </p:cNvSpPr>
          <p:nvPr>
            <p:ph type="title"/>
          </p:nvPr>
        </p:nvSpPr>
        <p:spPr>
          <a:xfrm>
            <a:off x="119743" y="593725"/>
            <a:ext cx="3984172" cy="454706"/>
          </a:xfrm>
        </p:spPr>
        <p:txBody>
          <a:bodyPr>
            <a:normAutofit fontScale="90000"/>
          </a:bodyPr>
          <a:lstStyle/>
          <a:p>
            <a:r>
              <a:rPr lang="en-GB" sz="1800">
                <a:solidFill>
                  <a:srgbClr val="1C1C1C"/>
                </a:solidFill>
                <a:latin typeface="sassoon primary"/>
                <a:ea typeface="+mj-lt"/>
                <a:cs typeface="+mj-lt"/>
              </a:rPr>
              <a:t>TBAT: explore what mental health is, why it is important to look after our mental health and how we can do this.</a:t>
            </a:r>
            <a:br>
              <a:rPr lang="en-GB" dirty="0"/>
            </a:br>
            <a:endParaRPr lang="en-GB"/>
          </a:p>
        </p:txBody>
      </p:sp>
    </p:spTree>
    <p:extLst>
      <p:ext uri="{BB962C8B-B14F-4D97-AF65-F5344CB8AC3E}">
        <p14:creationId xmlns:p14="http://schemas.microsoft.com/office/powerpoint/2010/main" val="2300325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70EE5-93D3-91E7-76A5-11D7069A4BE9}"/>
            </a:ext>
          </a:extLst>
        </p:cNvPr>
        <p:cNvGrpSpPr/>
        <p:nvPr/>
      </p:nvGrpSpPr>
      <p:grpSpPr>
        <a:xfrm>
          <a:off x="0" y="0"/>
          <a:ext cx="0" cy="0"/>
          <a:chOff x="0" y="0"/>
          <a:chExt cx="0" cy="0"/>
        </a:xfrm>
      </p:grpSpPr>
      <p:pic>
        <p:nvPicPr>
          <p:cNvPr id="2" name="Picture 1" descr="A cartoon of a group of people hugging&#10;&#10;AI-generated content may be incorrect.">
            <a:extLst>
              <a:ext uri="{FF2B5EF4-FFF2-40B4-BE49-F238E27FC236}">
                <a16:creationId xmlns:a16="http://schemas.microsoft.com/office/drawing/2014/main" id="{B6BA90C8-9239-418C-C1C7-E581F54B633A}"/>
              </a:ext>
            </a:extLst>
          </p:cNvPr>
          <p:cNvPicPr>
            <a:picLocks noChangeAspect="1"/>
          </p:cNvPicPr>
          <p:nvPr/>
        </p:nvPicPr>
        <p:blipFill>
          <a:blip r:embed="rId2"/>
          <a:stretch>
            <a:fillRect/>
          </a:stretch>
        </p:blipFill>
        <p:spPr>
          <a:xfrm>
            <a:off x="1962150" y="732064"/>
            <a:ext cx="8267700" cy="5829300"/>
          </a:xfrm>
          <a:prstGeom prst="rect">
            <a:avLst/>
          </a:prstGeom>
        </p:spPr>
      </p:pic>
      <p:sp>
        <p:nvSpPr>
          <p:cNvPr id="4" name="Title 1">
            <a:extLst>
              <a:ext uri="{FF2B5EF4-FFF2-40B4-BE49-F238E27FC236}">
                <a16:creationId xmlns:a16="http://schemas.microsoft.com/office/drawing/2014/main" id="{B6CF9526-9DF5-7EAB-8133-5B6057A7FE0F}"/>
              </a:ext>
            </a:extLst>
          </p:cNvPr>
          <p:cNvSpPr>
            <a:spLocks noGrp="1"/>
          </p:cNvSpPr>
          <p:nvPr>
            <p:ph type="title"/>
          </p:nvPr>
        </p:nvSpPr>
        <p:spPr>
          <a:xfrm>
            <a:off x="119743" y="593725"/>
            <a:ext cx="3984172" cy="454706"/>
          </a:xfrm>
        </p:spPr>
        <p:txBody>
          <a:bodyPr>
            <a:normAutofit fontScale="90000"/>
          </a:bodyPr>
          <a:lstStyle/>
          <a:p>
            <a:r>
              <a:rPr lang="en-GB" sz="1800">
                <a:solidFill>
                  <a:srgbClr val="1C1C1C"/>
                </a:solidFill>
                <a:latin typeface="sassoon primary"/>
                <a:ea typeface="+mj-lt"/>
                <a:cs typeface="+mj-lt"/>
              </a:rPr>
              <a:t>TBAT: explore what mental health is, why it is important to look after our mental health and how we can do this.</a:t>
            </a:r>
            <a:br>
              <a:rPr lang="en-GB" dirty="0"/>
            </a:br>
            <a:endParaRPr lang="en-GB"/>
          </a:p>
        </p:txBody>
      </p:sp>
    </p:spTree>
    <p:extLst>
      <p:ext uri="{BB962C8B-B14F-4D97-AF65-F5344CB8AC3E}">
        <p14:creationId xmlns:p14="http://schemas.microsoft.com/office/powerpoint/2010/main" val="1939366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5FFFD7-A5C7-A845-ED6E-9A9D17B4E02A}"/>
              </a:ext>
            </a:extLst>
          </p:cNvPr>
          <p:cNvSpPr txBox="1"/>
          <p:nvPr/>
        </p:nvSpPr>
        <p:spPr>
          <a:xfrm>
            <a:off x="544437" y="680546"/>
            <a:ext cx="65672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latin typeface="Sassoon Primary"/>
              </a:rPr>
              <a:t>Assembly</a:t>
            </a:r>
            <a:endParaRPr lang="en-GB" sz="4000" dirty="0">
              <a:latin typeface="Sassoon Primary"/>
            </a:endParaRPr>
          </a:p>
        </p:txBody>
      </p:sp>
      <p:pic>
        <p:nvPicPr>
          <p:cNvPr id="3" name="Picture 2" descr="A cartoon of a stage with a yellow screen and red curtains&#10;&#10;AI-generated content may be incorrect.">
            <a:extLst>
              <a:ext uri="{FF2B5EF4-FFF2-40B4-BE49-F238E27FC236}">
                <a16:creationId xmlns:a16="http://schemas.microsoft.com/office/drawing/2014/main" id="{2D417A34-D6A0-8055-51AE-35B0BC35E35C}"/>
              </a:ext>
            </a:extLst>
          </p:cNvPr>
          <p:cNvPicPr>
            <a:picLocks noChangeAspect="1"/>
          </p:cNvPicPr>
          <p:nvPr/>
        </p:nvPicPr>
        <p:blipFill>
          <a:blip r:embed="rId2"/>
          <a:stretch>
            <a:fillRect/>
          </a:stretch>
        </p:blipFill>
        <p:spPr>
          <a:xfrm>
            <a:off x="3355115" y="2028856"/>
            <a:ext cx="5471432" cy="3850821"/>
          </a:xfrm>
          <a:prstGeom prst="rect">
            <a:avLst/>
          </a:prstGeom>
        </p:spPr>
      </p:pic>
    </p:spTree>
    <p:extLst>
      <p:ext uri="{BB962C8B-B14F-4D97-AF65-F5344CB8AC3E}">
        <p14:creationId xmlns:p14="http://schemas.microsoft.com/office/powerpoint/2010/main" val="4227763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352623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5" name="TextBox 5">
            <a:extLst>
              <a:ext uri="{FF2B5EF4-FFF2-40B4-BE49-F238E27FC236}">
                <a16:creationId xmlns:a16="http://schemas.microsoft.com/office/drawing/2014/main" id="{A199A3E4-072D-352C-B77B-A06169FC64BC}"/>
              </a:ext>
            </a:extLst>
          </p:cNvPr>
          <p:cNvSpPr txBox="1"/>
          <p:nvPr/>
        </p:nvSpPr>
        <p:spPr>
          <a:xfrm>
            <a:off x="3994348" y="677106"/>
            <a:ext cx="4232758" cy="1015663"/>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2 in 2 </a:t>
            </a:r>
            <a:endParaRPr lang="en-US" sz="2000" b="1" u="sng">
              <a:ea typeface="Calibri"/>
              <a:cs typeface="Calibri"/>
            </a:endParaRPr>
          </a:p>
          <a:p>
            <a:pPr algn="ctr"/>
            <a:r>
              <a:rPr lang="en-US" sz="2000">
                <a:latin typeface="Sassoon Primary"/>
                <a:cs typeface="Calibri"/>
              </a:rPr>
              <a:t>Name 1 way of throwing</a:t>
            </a:r>
          </a:p>
          <a:p>
            <a:pPr algn="ctr"/>
            <a:r>
              <a:rPr lang="en-US" sz="2000">
                <a:latin typeface="Sassoon Primary"/>
                <a:cs typeface="Calibri"/>
              </a:rPr>
              <a:t>How can we warm up our body?</a:t>
            </a:r>
          </a:p>
        </p:txBody>
      </p:sp>
      <p:pic>
        <p:nvPicPr>
          <p:cNvPr id="3" name="Picture 2" descr="A group of balls on a purple background&#10;&#10;Description automatically generated">
            <a:extLst>
              <a:ext uri="{FF2B5EF4-FFF2-40B4-BE49-F238E27FC236}">
                <a16:creationId xmlns:a16="http://schemas.microsoft.com/office/drawing/2014/main" id="{661C1116-DA3A-2DC8-68CE-6753EACCDD5A}"/>
              </a:ext>
            </a:extLst>
          </p:cNvPr>
          <p:cNvPicPr>
            <a:picLocks noChangeAspect="1"/>
          </p:cNvPicPr>
          <p:nvPr/>
        </p:nvPicPr>
        <p:blipFill>
          <a:blip r:embed="rId2"/>
          <a:stretch>
            <a:fillRect/>
          </a:stretch>
        </p:blipFill>
        <p:spPr>
          <a:xfrm>
            <a:off x="1706109" y="2008490"/>
            <a:ext cx="8924925" cy="3590925"/>
          </a:xfrm>
          <a:prstGeom prst="rect">
            <a:avLst/>
          </a:prstGeom>
        </p:spPr>
      </p:pic>
    </p:spTree>
    <p:extLst>
      <p:ext uri="{BB962C8B-B14F-4D97-AF65-F5344CB8AC3E}">
        <p14:creationId xmlns:p14="http://schemas.microsoft.com/office/powerpoint/2010/main" val="2119759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CA85A-15D4-51C8-A602-3C2FA3AFDE71}"/>
              </a:ext>
            </a:extLst>
          </p:cNvPr>
          <p:cNvSpPr>
            <a:spLocks noGrp="1"/>
          </p:cNvSpPr>
          <p:nvPr>
            <p:ph type="title"/>
          </p:nvPr>
        </p:nvSpPr>
        <p:spPr/>
        <p:txBody>
          <a:bodyPr/>
          <a:lstStyle/>
          <a:p>
            <a:r>
              <a:rPr lang="en-GB" dirty="0"/>
              <a:t>Early morning work:</a:t>
            </a:r>
          </a:p>
        </p:txBody>
      </p:sp>
      <p:pic>
        <p:nvPicPr>
          <p:cNvPr id="4" name="Content Placeholder 3">
            <a:extLst>
              <a:ext uri="{FF2B5EF4-FFF2-40B4-BE49-F238E27FC236}">
                <a16:creationId xmlns:a16="http://schemas.microsoft.com/office/drawing/2014/main" id="{5875EA8F-AE5C-112A-4795-967D230AAC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40670" y="1825625"/>
            <a:ext cx="3310659" cy="4351338"/>
          </a:xfrm>
          <a:prstGeom prst="rect">
            <a:avLst/>
          </a:prstGeom>
        </p:spPr>
      </p:pic>
    </p:spTree>
    <p:extLst>
      <p:ext uri="{BB962C8B-B14F-4D97-AF65-F5344CB8AC3E}">
        <p14:creationId xmlns:p14="http://schemas.microsoft.com/office/powerpoint/2010/main" val="214013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3994348" y="67710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Warm-up</a:t>
            </a:r>
            <a:endParaRPr lang="en-US"/>
          </a:p>
        </p:txBody>
      </p:sp>
      <p:sp>
        <p:nvSpPr>
          <p:cNvPr id="5" name="TextBox 4">
            <a:extLst>
              <a:ext uri="{FF2B5EF4-FFF2-40B4-BE49-F238E27FC236}">
                <a16:creationId xmlns:a16="http://schemas.microsoft.com/office/drawing/2014/main" id="{4480FB3B-E3E9-08E1-1BBB-D89390CE5D07}"/>
              </a:ext>
            </a:extLst>
          </p:cNvPr>
          <p:cNvSpPr txBox="1"/>
          <p:nvPr/>
        </p:nvSpPr>
        <p:spPr>
          <a:xfrm>
            <a:off x="188686" y="1289353"/>
            <a:ext cx="1150015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57478"/>
                </a:solidFill>
                <a:latin typeface="Comic Sans MS"/>
                <a:ea typeface="Open Sans"/>
                <a:cs typeface="Open Sans"/>
              </a:rPr>
              <a:t>Split the class into two teams, a 'batting' and a 'fielding' team. Batting team have a cone and beanbag that they place in space (beanbag on top of cone). </a:t>
            </a:r>
          </a:p>
          <a:p>
            <a:endParaRPr lang="en-US" sz="2000">
              <a:solidFill>
                <a:srgbClr val="657478"/>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Batters move from cone to cone, throwing the beanbags off the cones.</a:t>
            </a:r>
          </a:p>
          <a:p>
            <a:pPr>
              <a:buFont typeface=""/>
              <a:buChar char="•"/>
            </a:pPr>
            <a:endParaRPr lang="en-US" sz="2000">
              <a:solidFill>
                <a:srgbClr val="263339"/>
              </a:solidFill>
              <a:latin typeface="Comic Sans MS"/>
              <a:ea typeface="Open Sans"/>
              <a:cs typeface="Open Sans"/>
            </a:endParaRPr>
          </a:p>
          <a:p>
            <a:pPr>
              <a:buFont typeface=""/>
              <a:buChar char="•"/>
            </a:pPr>
            <a:r>
              <a:rPr lang="en-US" sz="2000">
                <a:solidFill>
                  <a:srgbClr val="263339"/>
                </a:solidFill>
                <a:latin typeface="Comic Sans MS"/>
                <a:ea typeface="Open Sans"/>
                <a:cs typeface="Open Sans"/>
              </a:rPr>
              <a:t>Fielders retrieve the beanbags and place them back on the cones.</a:t>
            </a:r>
          </a:p>
          <a:p>
            <a:pPr>
              <a:buFont typeface=""/>
              <a:buChar char="•"/>
            </a:pPr>
            <a:endParaRPr lang="en-US" sz="2000">
              <a:solidFill>
                <a:srgbClr val="263339"/>
              </a:solidFill>
              <a:latin typeface="Comic Sans MS"/>
              <a:ea typeface="Open Sans"/>
              <a:cs typeface="Open Sans"/>
            </a:endParaRPr>
          </a:p>
          <a:p>
            <a:r>
              <a:rPr lang="en-US" sz="2000">
                <a:solidFill>
                  <a:srgbClr val="657478"/>
                </a:solidFill>
                <a:latin typeface="Comic Sans MS"/>
                <a:ea typeface="Open Sans"/>
                <a:cs typeface="Open Sans"/>
              </a:rPr>
              <a:t>Use underarm and overarm throwing. </a:t>
            </a:r>
            <a:endParaRPr lang="en-US" sz="2000" i="1">
              <a:solidFill>
                <a:srgbClr val="657478"/>
              </a:solidFill>
              <a:latin typeface="Comic Sans MS"/>
              <a:ea typeface="Open Sans"/>
              <a:cs typeface="Open Sans"/>
            </a:endParaRPr>
          </a:p>
          <a:p>
            <a:endParaRPr lang="en-US" i="1">
              <a:solidFill>
                <a:srgbClr val="657478"/>
              </a:solidFill>
              <a:latin typeface="Open Sans"/>
              <a:ea typeface="Open Sans"/>
              <a:cs typeface="Open Sans"/>
            </a:endParaRPr>
          </a:p>
          <a:p>
            <a:endParaRPr lang="en-US" i="1">
              <a:solidFill>
                <a:srgbClr val="657478"/>
              </a:solidFill>
              <a:latin typeface="Open Sans"/>
              <a:ea typeface="Open Sans"/>
              <a:cs typeface="Open Sans"/>
            </a:endParaRPr>
          </a:p>
        </p:txBody>
      </p:sp>
      <p:pic>
        <p:nvPicPr>
          <p:cNvPr id="6" name="Picture 5" descr="A group of cartoon children running&#10;&#10;Description automatically generated">
            <a:extLst>
              <a:ext uri="{FF2B5EF4-FFF2-40B4-BE49-F238E27FC236}">
                <a16:creationId xmlns:a16="http://schemas.microsoft.com/office/drawing/2014/main" id="{70F7EDBB-2180-9E4D-3686-62EF56360B1C}"/>
              </a:ext>
            </a:extLst>
          </p:cNvPr>
          <p:cNvPicPr>
            <a:picLocks noChangeAspect="1"/>
          </p:cNvPicPr>
          <p:nvPr/>
        </p:nvPicPr>
        <p:blipFill>
          <a:blip r:embed="rId2"/>
          <a:stretch>
            <a:fillRect/>
          </a:stretch>
        </p:blipFill>
        <p:spPr>
          <a:xfrm>
            <a:off x="4611418" y="3981224"/>
            <a:ext cx="4303484" cy="2704326"/>
          </a:xfrm>
          <a:prstGeom prst="rect">
            <a:avLst/>
          </a:prstGeom>
        </p:spPr>
      </p:pic>
    </p:spTree>
    <p:extLst>
      <p:ext uri="{BB962C8B-B14F-4D97-AF65-F5344CB8AC3E}">
        <p14:creationId xmlns:p14="http://schemas.microsoft.com/office/powerpoint/2010/main" val="913970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3994348" y="67710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3" name="TextBox 5">
            <a:extLst>
              <a:ext uri="{FF2B5EF4-FFF2-40B4-BE49-F238E27FC236}">
                <a16:creationId xmlns:a16="http://schemas.microsoft.com/office/drawing/2014/main" id="{5EAA123C-1AF0-082E-8B78-5CBAF9E1D8BD}"/>
              </a:ext>
            </a:extLst>
          </p:cNvPr>
          <p:cNvSpPr txBox="1"/>
          <p:nvPr/>
        </p:nvSpPr>
        <p:spPr>
          <a:xfrm>
            <a:off x="160157" y="1318153"/>
            <a:ext cx="2527329"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Striking the ball</a:t>
            </a:r>
          </a:p>
        </p:txBody>
      </p:sp>
      <p:pic>
        <p:nvPicPr>
          <p:cNvPr id="5" name="Picture 4" descr="Cartoon a child and a child playing football&#10;&#10;Description automatically generated">
            <a:extLst>
              <a:ext uri="{FF2B5EF4-FFF2-40B4-BE49-F238E27FC236}">
                <a16:creationId xmlns:a16="http://schemas.microsoft.com/office/drawing/2014/main" id="{E8391B59-3C94-4CDA-FA5E-DC80911C7757}"/>
              </a:ext>
            </a:extLst>
          </p:cNvPr>
          <p:cNvPicPr>
            <a:picLocks noChangeAspect="1"/>
          </p:cNvPicPr>
          <p:nvPr/>
        </p:nvPicPr>
        <p:blipFill>
          <a:blip r:embed="rId2"/>
          <a:stretch>
            <a:fillRect/>
          </a:stretch>
        </p:blipFill>
        <p:spPr>
          <a:xfrm>
            <a:off x="4821161" y="2478315"/>
            <a:ext cx="1823962" cy="1211943"/>
          </a:xfrm>
          <a:prstGeom prst="rect">
            <a:avLst/>
          </a:prstGeom>
        </p:spPr>
      </p:pic>
      <p:sp>
        <p:nvSpPr>
          <p:cNvPr id="6" name="TextBox 5">
            <a:extLst>
              <a:ext uri="{FF2B5EF4-FFF2-40B4-BE49-F238E27FC236}">
                <a16:creationId xmlns:a16="http://schemas.microsoft.com/office/drawing/2014/main" id="{1EE653E1-F9E3-A619-AC26-9127BBB1C5FE}"/>
              </a:ext>
            </a:extLst>
          </p:cNvPr>
          <p:cNvSpPr txBox="1"/>
          <p:nvPr/>
        </p:nvSpPr>
        <p:spPr>
          <a:xfrm>
            <a:off x="200783" y="1894114"/>
            <a:ext cx="11318720" cy="27699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omic Sans MS"/>
                <a:ea typeface="Open Sans"/>
                <a:cs typeface="Open Sans"/>
              </a:rPr>
              <a:t>In pairs with one ball. Pupils begin standing opposite each other. They take turns to hit the ball to their partn</a:t>
            </a:r>
            <a:r>
              <a:rPr lang="en-US" sz="2000">
                <a:solidFill>
                  <a:srgbClr val="657478"/>
                </a:solidFill>
                <a:latin typeface="Comic Sans MS"/>
                <a:ea typeface="Open Sans"/>
                <a:cs typeface="Open Sans"/>
              </a:rPr>
              <a:t>er.</a:t>
            </a:r>
          </a:p>
          <a:p>
            <a:endParaRPr lang="en-US">
              <a:solidFill>
                <a:srgbClr val="657478"/>
              </a:solidFill>
              <a:latin typeface="Open Sans"/>
              <a:ea typeface="Open Sans"/>
              <a:cs typeface="Open Sans"/>
            </a:endParaRPr>
          </a:p>
          <a:p>
            <a:endParaRPr lang="en-US">
              <a:solidFill>
                <a:srgbClr val="657478"/>
              </a:solidFill>
              <a:latin typeface="Open Sans"/>
              <a:ea typeface="Open Sans"/>
              <a:cs typeface="Open Sans"/>
            </a:endParaRPr>
          </a:p>
          <a:p>
            <a:endParaRPr lang="en-US">
              <a:solidFill>
                <a:srgbClr val="657478"/>
              </a:solidFill>
              <a:latin typeface="Open Sans"/>
              <a:ea typeface="Open Sans"/>
              <a:cs typeface="Open Sans"/>
            </a:endParaRPr>
          </a:p>
          <a:p>
            <a:endParaRPr lang="en-US" sz="2000">
              <a:latin typeface="Comic Sans MS"/>
              <a:ea typeface="Open Sans"/>
              <a:cs typeface="Open Sans"/>
            </a:endParaRPr>
          </a:p>
          <a:p>
            <a:endParaRPr lang="en-US" sz="2000">
              <a:latin typeface="Comic Sans MS"/>
              <a:ea typeface="Open Sans"/>
              <a:cs typeface="Open Sans"/>
            </a:endParaRPr>
          </a:p>
          <a:p>
            <a:r>
              <a:rPr lang="en-US" sz="2000">
                <a:latin typeface="Comic Sans MS"/>
                <a:ea typeface="+mn-lt"/>
                <a:cs typeface="+mn-lt"/>
              </a:rPr>
              <a:t>Standing opposite each other. One pupil underarm throws the ball to their partner so that it bounces once. After one bounce, the other pupil tries to hit it with their hand.</a:t>
            </a:r>
            <a:endParaRPr lang="en-US" sz="2000">
              <a:latin typeface="Comic Sans MS"/>
            </a:endParaRPr>
          </a:p>
        </p:txBody>
      </p:sp>
    </p:spTree>
    <p:extLst>
      <p:ext uri="{BB962C8B-B14F-4D97-AF65-F5344CB8AC3E}">
        <p14:creationId xmlns:p14="http://schemas.microsoft.com/office/powerpoint/2010/main" val="2276162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189997" y="563836"/>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5" name="TextBox 5">
            <a:extLst>
              <a:ext uri="{FF2B5EF4-FFF2-40B4-BE49-F238E27FC236}">
                <a16:creationId xmlns:a16="http://schemas.microsoft.com/office/drawing/2014/main" id="{B5F26510-5F35-9BE1-F622-7E5C85C51E8B}"/>
              </a:ext>
            </a:extLst>
          </p:cNvPr>
          <p:cNvSpPr txBox="1"/>
          <p:nvPr/>
        </p:nvSpPr>
        <p:spPr>
          <a:xfrm>
            <a:off x="450443" y="1015772"/>
            <a:ext cx="2527329"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Using a racket</a:t>
            </a:r>
          </a:p>
        </p:txBody>
      </p:sp>
      <p:pic>
        <p:nvPicPr>
          <p:cNvPr id="2" name="Picture 1" descr="A cartoon of a child playing with a ball&#10;&#10;Description automatically generated">
            <a:extLst>
              <a:ext uri="{FF2B5EF4-FFF2-40B4-BE49-F238E27FC236}">
                <a16:creationId xmlns:a16="http://schemas.microsoft.com/office/drawing/2014/main" id="{DC5224B4-D664-1C18-1F10-241583612618}"/>
              </a:ext>
            </a:extLst>
          </p:cNvPr>
          <p:cNvPicPr>
            <a:picLocks noChangeAspect="1"/>
          </p:cNvPicPr>
          <p:nvPr/>
        </p:nvPicPr>
        <p:blipFill>
          <a:blip r:embed="rId2"/>
          <a:stretch>
            <a:fillRect/>
          </a:stretch>
        </p:blipFill>
        <p:spPr>
          <a:xfrm>
            <a:off x="5232400" y="5352779"/>
            <a:ext cx="2743200" cy="1353393"/>
          </a:xfrm>
          <a:prstGeom prst="rect">
            <a:avLst/>
          </a:prstGeom>
        </p:spPr>
      </p:pic>
      <p:sp>
        <p:nvSpPr>
          <p:cNvPr id="3" name="TextBox 2">
            <a:extLst>
              <a:ext uri="{FF2B5EF4-FFF2-40B4-BE49-F238E27FC236}">
                <a16:creationId xmlns:a16="http://schemas.microsoft.com/office/drawing/2014/main" id="{22662899-F1FA-E611-F832-CBE166F90A1A}"/>
              </a:ext>
            </a:extLst>
          </p:cNvPr>
          <p:cNvSpPr txBox="1"/>
          <p:nvPr/>
        </p:nvSpPr>
        <p:spPr>
          <a:xfrm>
            <a:off x="128210" y="1567543"/>
            <a:ext cx="1218958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57478"/>
                </a:solidFill>
                <a:latin typeface="Comic Sans MS"/>
                <a:ea typeface="Open Sans"/>
                <a:cs typeface="Open Sans"/>
              </a:rPr>
              <a:t>In pairs with one racket and a sponge ball between them. Pupil A begins with the racket and ball. They drop the ball on the floor and hit it after one bounce. Pupils B runs to collect and return it. Have four turns then change over. </a:t>
            </a:r>
            <a:endParaRPr lang="en-US" sz="2000">
              <a:solidFill>
                <a:srgbClr val="263339"/>
              </a:solidFill>
              <a:latin typeface="Comic Sans MS"/>
              <a:ea typeface="Open Sans"/>
              <a:cs typeface="Open Sans"/>
            </a:endParaRPr>
          </a:p>
          <a:p>
            <a:endParaRPr lang="en-US" sz="2000">
              <a:solidFill>
                <a:srgbClr val="6386EB"/>
              </a:solidFill>
              <a:latin typeface="Comic Sans MS"/>
              <a:ea typeface="Open Sans"/>
              <a:cs typeface="Open Sans"/>
            </a:endParaRPr>
          </a:p>
          <a:p>
            <a:r>
              <a:rPr lang="en-US" sz="2000">
                <a:solidFill>
                  <a:srgbClr val="6386EB"/>
                </a:solidFill>
                <a:latin typeface="Comic Sans MS"/>
                <a:ea typeface="Open Sans"/>
                <a:cs typeface="Open Sans"/>
              </a:rPr>
              <a:t>Watch the ball and let it bounce once. Hit the ball using the </a:t>
            </a:r>
            <a:r>
              <a:rPr lang="en-US" sz="2000" err="1">
                <a:solidFill>
                  <a:srgbClr val="6386EB"/>
                </a:solidFill>
                <a:latin typeface="Comic Sans MS"/>
                <a:ea typeface="Open Sans"/>
                <a:cs typeface="Open Sans"/>
              </a:rPr>
              <a:t>centre</a:t>
            </a:r>
            <a:r>
              <a:rPr lang="en-US" sz="2000">
                <a:solidFill>
                  <a:srgbClr val="6386EB"/>
                </a:solidFill>
                <a:latin typeface="Comic Sans MS"/>
                <a:ea typeface="Open Sans"/>
                <a:cs typeface="Open Sans"/>
              </a:rPr>
              <a:t> of the racket. Hold the racket towards the bottom of the handle.</a:t>
            </a:r>
            <a:endParaRPr lang="en-US" sz="2000">
              <a:solidFill>
                <a:srgbClr val="263339"/>
              </a:solidFill>
              <a:latin typeface="Comic Sans MS"/>
              <a:ea typeface="Open Sans"/>
              <a:cs typeface="Open Sans"/>
            </a:endParaRPr>
          </a:p>
          <a:p>
            <a:endParaRPr lang="en-US" sz="2000">
              <a:solidFill>
                <a:srgbClr val="6386EB"/>
              </a:solidFill>
              <a:latin typeface="Comic Sans MS"/>
              <a:ea typeface="Open Sans"/>
              <a:cs typeface="Open Sans"/>
            </a:endParaRPr>
          </a:p>
          <a:p>
            <a:endParaRPr lang="en-US" sz="2000">
              <a:solidFill>
                <a:srgbClr val="6386EB"/>
              </a:solidFill>
              <a:latin typeface="Comic Sans MS"/>
              <a:ea typeface="Open Sans"/>
              <a:cs typeface="Open Sans"/>
            </a:endParaRPr>
          </a:p>
          <a:p>
            <a:r>
              <a:rPr lang="en-US" sz="2000">
                <a:solidFill>
                  <a:srgbClr val="657478"/>
                </a:solidFill>
                <a:latin typeface="Comic Sans MS"/>
                <a:ea typeface="Open Sans"/>
                <a:cs typeface="Open Sans"/>
              </a:rPr>
              <a:t>This time, pupil A underarm throws the ball for pupil B to hit. Pupil A collects the ball and they change roles.</a:t>
            </a:r>
          </a:p>
          <a:p>
            <a:endParaRPr lang="en-US" sz="2000">
              <a:solidFill>
                <a:srgbClr val="657478"/>
              </a:solidFill>
              <a:latin typeface="Comic Sans MS"/>
              <a:ea typeface="Open Sans"/>
              <a:cs typeface="Open Sans"/>
            </a:endParaRPr>
          </a:p>
          <a:p>
            <a:r>
              <a:rPr lang="en-US" sz="2000">
                <a:solidFill>
                  <a:srgbClr val="6386EB"/>
                </a:solidFill>
                <a:latin typeface="Comic Sans MS"/>
                <a:ea typeface="Open Sans"/>
                <a:cs typeface="Open Sans"/>
              </a:rPr>
              <a:t>Stand sideways on to your partner. Watch the ball as it comes towards you. Hit after one bounce.</a:t>
            </a:r>
            <a:endParaRPr lang="en-US" sz="2000">
              <a:solidFill>
                <a:srgbClr val="6DA995"/>
              </a:solidFill>
              <a:latin typeface="Comic Sans MS"/>
              <a:ea typeface="Open Sans"/>
              <a:cs typeface="Open Sans"/>
            </a:endParaRPr>
          </a:p>
        </p:txBody>
      </p:sp>
    </p:spTree>
    <p:extLst>
      <p:ext uri="{BB962C8B-B14F-4D97-AF65-F5344CB8AC3E}">
        <p14:creationId xmlns:p14="http://schemas.microsoft.com/office/powerpoint/2010/main" val="3516175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480283" y="370312"/>
            <a:ext cx="2527330"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Skill development</a:t>
            </a:r>
          </a:p>
        </p:txBody>
      </p:sp>
      <p:sp>
        <p:nvSpPr>
          <p:cNvPr id="5" name="TextBox 5">
            <a:extLst>
              <a:ext uri="{FF2B5EF4-FFF2-40B4-BE49-F238E27FC236}">
                <a16:creationId xmlns:a16="http://schemas.microsoft.com/office/drawing/2014/main" id="{B5F26510-5F35-9BE1-F622-7E5C85C51E8B}"/>
              </a:ext>
            </a:extLst>
          </p:cNvPr>
          <p:cNvSpPr txBox="1"/>
          <p:nvPr/>
        </p:nvSpPr>
        <p:spPr>
          <a:xfrm>
            <a:off x="365776" y="677105"/>
            <a:ext cx="2527329"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Strike and field</a:t>
            </a:r>
          </a:p>
        </p:txBody>
      </p:sp>
      <p:sp>
        <p:nvSpPr>
          <p:cNvPr id="7" name="TextBox 6">
            <a:extLst>
              <a:ext uri="{FF2B5EF4-FFF2-40B4-BE49-F238E27FC236}">
                <a16:creationId xmlns:a16="http://schemas.microsoft.com/office/drawing/2014/main" id="{6F8CCC21-6B12-FF77-44D6-ABEAEA532A48}"/>
              </a:ext>
            </a:extLst>
          </p:cNvPr>
          <p:cNvSpPr txBox="1"/>
          <p:nvPr/>
        </p:nvSpPr>
        <p:spPr>
          <a:xfrm>
            <a:off x="237067" y="1071638"/>
            <a:ext cx="1156062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657478"/>
                </a:solidFill>
                <a:latin typeface="Comic Sans MS"/>
                <a:ea typeface="+mn-lt"/>
                <a:cs typeface="+mn-lt"/>
              </a:rPr>
              <a:t>Groups of four you need one tennis racket, one ball and two cones.</a:t>
            </a:r>
            <a:endParaRPr lang="en-US" sz="2000">
              <a:solidFill>
                <a:srgbClr val="000000"/>
              </a:solidFill>
              <a:latin typeface="Comic Sans MS"/>
              <a:ea typeface="+mn-lt"/>
              <a:cs typeface="+mn-lt"/>
            </a:endParaRPr>
          </a:p>
          <a:p>
            <a:endParaRPr lang="en-US" sz="2000">
              <a:solidFill>
                <a:srgbClr val="657478"/>
              </a:solidFill>
              <a:latin typeface="Comic Sans MS"/>
              <a:ea typeface="+mn-lt"/>
              <a:cs typeface="+mn-lt"/>
            </a:endParaRPr>
          </a:p>
          <a:p>
            <a:r>
              <a:rPr lang="en-US" sz="2000">
                <a:solidFill>
                  <a:srgbClr val="657478"/>
                </a:solidFill>
                <a:latin typeface="Comic Sans MS"/>
                <a:ea typeface="+mn-lt"/>
                <a:cs typeface="+mn-lt"/>
              </a:rPr>
              <a:t> One pupil is the batter, they begin with the tennis racket, at one of the cones.</a:t>
            </a:r>
            <a:endParaRPr lang="en-US" sz="2000">
              <a:solidFill>
                <a:srgbClr val="000000"/>
              </a:solidFill>
              <a:latin typeface="Comic Sans MS"/>
              <a:ea typeface="+mn-lt"/>
              <a:cs typeface="+mn-lt"/>
            </a:endParaRPr>
          </a:p>
          <a:p>
            <a:endParaRPr lang="en-US" sz="2000">
              <a:solidFill>
                <a:srgbClr val="657478"/>
              </a:solidFill>
              <a:latin typeface="Comic Sans MS"/>
              <a:ea typeface="+mn-lt"/>
              <a:cs typeface="+mn-lt"/>
            </a:endParaRPr>
          </a:p>
          <a:p>
            <a:r>
              <a:rPr lang="en-US" sz="2000">
                <a:solidFill>
                  <a:srgbClr val="657478"/>
                </a:solidFill>
                <a:latin typeface="Comic Sans MS"/>
                <a:ea typeface="+mn-lt"/>
                <a:cs typeface="+mn-lt"/>
              </a:rPr>
              <a:t> The other cone is placed 5m away.</a:t>
            </a:r>
            <a:endParaRPr lang="en-US" sz="2000">
              <a:solidFill>
                <a:srgbClr val="000000"/>
              </a:solidFill>
              <a:latin typeface="Comic Sans MS"/>
              <a:ea typeface="+mn-lt"/>
              <a:cs typeface="+mn-lt"/>
            </a:endParaRPr>
          </a:p>
          <a:p>
            <a:endParaRPr lang="en-US" sz="2000">
              <a:solidFill>
                <a:srgbClr val="657478"/>
              </a:solidFill>
              <a:latin typeface="Comic Sans MS"/>
              <a:ea typeface="+mn-lt"/>
              <a:cs typeface="+mn-lt"/>
            </a:endParaRPr>
          </a:p>
          <a:p>
            <a:r>
              <a:rPr lang="en-US" sz="2000">
                <a:solidFill>
                  <a:srgbClr val="657478"/>
                </a:solidFill>
                <a:latin typeface="Comic Sans MS"/>
                <a:ea typeface="+mn-lt"/>
                <a:cs typeface="+mn-lt"/>
              </a:rPr>
              <a:t> The other three pupils are on the same team. Two of them are fielders and the other pupil is the bowler.</a:t>
            </a:r>
            <a:endParaRPr lang="en-US" sz="2000">
              <a:latin typeface="Comic Sans MS"/>
            </a:endParaRPr>
          </a:p>
          <a:p>
            <a:endParaRPr lang="en-US" sz="2000">
              <a:solidFill>
                <a:srgbClr val="657478"/>
              </a:solidFill>
              <a:latin typeface="Comic Sans MS"/>
              <a:ea typeface="+mn-lt"/>
              <a:cs typeface="+mn-lt"/>
            </a:endParaRPr>
          </a:p>
          <a:p>
            <a:pPr marL="285750" indent="-285750">
              <a:buFont typeface="Arial"/>
              <a:buChar char="•"/>
            </a:pPr>
            <a:r>
              <a:rPr lang="en-US" sz="2000">
                <a:solidFill>
                  <a:srgbClr val="263339"/>
                </a:solidFill>
                <a:latin typeface="Comic Sans MS"/>
                <a:ea typeface="+mn-lt"/>
                <a:cs typeface="+mn-lt"/>
              </a:rPr>
              <a:t>The bowler underarm throws the ball to the batter, who attempts to hit it with the racket.</a:t>
            </a:r>
            <a:endParaRPr lang="en-US" sz="2000">
              <a:latin typeface="Comic Sans MS"/>
            </a:endParaRPr>
          </a:p>
          <a:p>
            <a:pPr marL="285750" indent="-285750">
              <a:buFont typeface="Arial"/>
              <a:buChar char="•"/>
            </a:pPr>
            <a:r>
              <a:rPr lang="en-US" sz="2000">
                <a:solidFill>
                  <a:srgbClr val="263339"/>
                </a:solidFill>
                <a:latin typeface="Comic Sans MS"/>
                <a:ea typeface="+mn-lt"/>
                <a:cs typeface="+mn-lt"/>
              </a:rPr>
              <a:t>The batter then runs between the two cones, scoring a point each time they reach a cone.</a:t>
            </a:r>
            <a:endParaRPr lang="en-US" sz="2000">
              <a:latin typeface="Comic Sans MS"/>
            </a:endParaRPr>
          </a:p>
          <a:p>
            <a:pPr marL="285750" indent="-285750">
              <a:buFont typeface="Arial"/>
              <a:buChar char="•"/>
            </a:pPr>
            <a:r>
              <a:rPr lang="en-US" sz="2000">
                <a:solidFill>
                  <a:srgbClr val="263339"/>
                </a:solidFill>
                <a:latin typeface="Comic Sans MS"/>
                <a:ea typeface="+mn-lt"/>
                <a:cs typeface="+mn-lt"/>
              </a:rPr>
              <a:t>The fielders must collect the ball and return it to the bowler, who shouts 'stop' to stop the batter scoring. </a:t>
            </a:r>
            <a:endParaRPr lang="en-US" sz="2000">
              <a:latin typeface="Comic Sans MS"/>
            </a:endParaRPr>
          </a:p>
          <a:p>
            <a:endParaRPr lang="en-US" sz="2000">
              <a:solidFill>
                <a:srgbClr val="657478"/>
              </a:solidFill>
              <a:latin typeface="Comic Sans MS"/>
              <a:ea typeface="Open Sans"/>
              <a:cs typeface="Calibri"/>
            </a:endParaRPr>
          </a:p>
        </p:txBody>
      </p:sp>
      <p:pic>
        <p:nvPicPr>
          <p:cNvPr id="3" name="Picture 2">
            <a:extLst>
              <a:ext uri="{FF2B5EF4-FFF2-40B4-BE49-F238E27FC236}">
                <a16:creationId xmlns:a16="http://schemas.microsoft.com/office/drawing/2014/main" id="{4106E74B-3FA8-8279-D379-83F9768A3026}"/>
              </a:ext>
            </a:extLst>
          </p:cNvPr>
          <p:cNvPicPr>
            <a:picLocks noChangeAspect="1"/>
          </p:cNvPicPr>
          <p:nvPr/>
        </p:nvPicPr>
        <p:blipFill>
          <a:blip r:embed="rId2"/>
          <a:stretch>
            <a:fillRect/>
          </a:stretch>
        </p:blipFill>
        <p:spPr>
          <a:xfrm>
            <a:off x="6526590" y="4909458"/>
            <a:ext cx="2743200" cy="1828800"/>
          </a:xfrm>
          <a:prstGeom prst="rect">
            <a:avLst/>
          </a:prstGeom>
        </p:spPr>
      </p:pic>
    </p:spTree>
    <p:extLst>
      <p:ext uri="{BB962C8B-B14F-4D97-AF65-F5344CB8AC3E}">
        <p14:creationId xmlns:p14="http://schemas.microsoft.com/office/powerpoint/2010/main" val="3237754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develop hitting a ball</a:t>
            </a:r>
            <a:endParaRPr lang="en-GB" sz="1400">
              <a:solidFill>
                <a:srgbClr val="000000"/>
              </a:solidFill>
              <a:latin typeface="Sassoon Primary"/>
              <a:cs typeface="Calibri"/>
            </a:endParaRPr>
          </a:p>
          <a:p>
            <a:endParaRPr lang="en-GB">
              <a:latin typeface="Sassoon Primary"/>
              <a:cs typeface="Calibri"/>
            </a:endParaRPr>
          </a:p>
        </p:txBody>
      </p:sp>
      <p:sp>
        <p:nvSpPr>
          <p:cNvPr id="4" name="TextBox 5">
            <a:extLst>
              <a:ext uri="{FF2B5EF4-FFF2-40B4-BE49-F238E27FC236}">
                <a16:creationId xmlns:a16="http://schemas.microsoft.com/office/drawing/2014/main" id="{891DE45A-D42E-8EDE-55C1-F1A0F89B9A07}"/>
              </a:ext>
            </a:extLst>
          </p:cNvPr>
          <p:cNvSpPr txBox="1"/>
          <p:nvPr/>
        </p:nvSpPr>
        <p:spPr>
          <a:xfrm>
            <a:off x="4480283" y="370312"/>
            <a:ext cx="4232758" cy="400110"/>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Plenary</a:t>
            </a:r>
          </a:p>
        </p:txBody>
      </p:sp>
      <p:sp>
        <p:nvSpPr>
          <p:cNvPr id="3" name="TextBox 2">
            <a:extLst>
              <a:ext uri="{FF2B5EF4-FFF2-40B4-BE49-F238E27FC236}">
                <a16:creationId xmlns:a16="http://schemas.microsoft.com/office/drawing/2014/main" id="{4CB25465-865D-ED0B-5925-13C37F14DA12}"/>
              </a:ext>
            </a:extLst>
          </p:cNvPr>
          <p:cNvSpPr txBox="1"/>
          <p:nvPr/>
        </p:nvSpPr>
        <p:spPr>
          <a:xfrm>
            <a:off x="708782" y="1494971"/>
            <a:ext cx="11415484"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2000">
                <a:solidFill>
                  <a:srgbClr val="263339"/>
                </a:solidFill>
                <a:latin typeface="Comic Sans MS"/>
                <a:ea typeface="+mn-lt"/>
                <a:cs typeface="+mn-lt"/>
              </a:rPr>
              <a:t>When batting, I should hit towards the fielders. </a:t>
            </a:r>
            <a:endParaRPr lang="en-US" sz="2000" i="1">
              <a:solidFill>
                <a:srgbClr val="263339"/>
              </a:solidFill>
              <a:latin typeface="Comic Sans MS"/>
              <a:ea typeface="Calibri"/>
              <a:cs typeface="Calibri"/>
            </a:endParaRPr>
          </a:p>
          <a:p>
            <a:pPr>
              <a:buFont typeface="Arial"/>
              <a:buChar char="•"/>
            </a:pPr>
            <a:endParaRPr lang="en-US" sz="2000">
              <a:solidFill>
                <a:srgbClr val="263339"/>
              </a:solidFill>
              <a:latin typeface="Comic Sans MS"/>
              <a:ea typeface="+mn-lt"/>
              <a:cs typeface="+mn-lt"/>
            </a:endParaRPr>
          </a:p>
          <a:p>
            <a:pPr>
              <a:buFont typeface="Arial"/>
              <a:buChar char="•"/>
            </a:pPr>
            <a:r>
              <a:rPr lang="en-US" sz="2000">
                <a:solidFill>
                  <a:srgbClr val="263339"/>
                </a:solidFill>
                <a:latin typeface="Comic Sans MS"/>
                <a:ea typeface="+mn-lt"/>
                <a:cs typeface="+mn-lt"/>
              </a:rPr>
              <a:t>The bowler is on the fielding team. </a:t>
            </a:r>
            <a:endParaRPr lang="en-US" sz="2000" i="1">
              <a:solidFill>
                <a:srgbClr val="263339"/>
              </a:solidFill>
              <a:latin typeface="Comic Sans MS"/>
              <a:ea typeface="Calibri"/>
              <a:cs typeface="Calibri"/>
            </a:endParaRPr>
          </a:p>
          <a:p>
            <a:pPr>
              <a:buFont typeface="Arial"/>
              <a:buChar char="•"/>
            </a:pPr>
            <a:endParaRPr lang="en-US" sz="2000">
              <a:solidFill>
                <a:srgbClr val="263339"/>
              </a:solidFill>
              <a:latin typeface="Comic Sans MS"/>
              <a:ea typeface="+mn-lt"/>
              <a:cs typeface="+mn-lt"/>
            </a:endParaRPr>
          </a:p>
          <a:p>
            <a:pPr>
              <a:buFont typeface="Arial"/>
              <a:buChar char="•"/>
            </a:pPr>
            <a:r>
              <a:rPr lang="en-US" sz="2000">
                <a:solidFill>
                  <a:srgbClr val="263339"/>
                </a:solidFill>
                <a:latin typeface="Comic Sans MS"/>
                <a:ea typeface="+mn-lt"/>
                <a:cs typeface="+mn-lt"/>
              </a:rPr>
              <a:t>Hitting the ball softly will make it go further. </a:t>
            </a:r>
            <a:endParaRPr lang="en-US" sz="2000" i="1">
              <a:solidFill>
                <a:srgbClr val="263339"/>
              </a:solidFill>
              <a:latin typeface="Comic Sans MS"/>
              <a:ea typeface="Calibri"/>
              <a:cs typeface="Calibri"/>
            </a:endParaRPr>
          </a:p>
          <a:p>
            <a:pPr>
              <a:buFont typeface="Arial"/>
              <a:buChar char="•"/>
            </a:pPr>
            <a:endParaRPr lang="en-US" sz="2000">
              <a:solidFill>
                <a:srgbClr val="263339"/>
              </a:solidFill>
              <a:latin typeface="Comic Sans MS"/>
              <a:ea typeface="+mn-lt"/>
              <a:cs typeface="+mn-lt"/>
            </a:endParaRPr>
          </a:p>
          <a:p>
            <a:pPr>
              <a:buFont typeface="Arial"/>
              <a:buChar char="•"/>
            </a:pPr>
            <a:r>
              <a:rPr lang="en-US" sz="2000">
                <a:solidFill>
                  <a:srgbClr val="263339"/>
                </a:solidFill>
                <a:latin typeface="Comic Sans MS"/>
                <a:ea typeface="+mn-lt"/>
                <a:cs typeface="+mn-lt"/>
              </a:rPr>
              <a:t>Watching the ball as it comes towards me will help me to hit it. </a:t>
            </a:r>
            <a:endParaRPr lang="en-US" sz="2000" i="1">
              <a:solidFill>
                <a:srgbClr val="263339"/>
              </a:solidFill>
              <a:latin typeface="Comic Sans MS"/>
              <a:ea typeface="+mn-lt"/>
              <a:cs typeface="+mn-lt"/>
            </a:endParaRPr>
          </a:p>
          <a:p>
            <a:pPr>
              <a:buFont typeface="Arial"/>
              <a:buChar char="•"/>
            </a:pPr>
            <a:endParaRPr lang="en-US" sz="2000">
              <a:solidFill>
                <a:srgbClr val="263339"/>
              </a:solidFill>
              <a:latin typeface="Comic Sans MS"/>
              <a:ea typeface="Calibri"/>
              <a:cs typeface="Calibri"/>
            </a:endParaRPr>
          </a:p>
          <a:p>
            <a:pPr>
              <a:buFont typeface="Arial"/>
              <a:buChar char="•"/>
            </a:pPr>
            <a:r>
              <a:rPr lang="en-US" sz="2000">
                <a:solidFill>
                  <a:srgbClr val="263339"/>
                </a:solidFill>
                <a:latin typeface="Comic Sans MS"/>
                <a:ea typeface="+mn-lt"/>
                <a:cs typeface="+mn-lt"/>
              </a:rPr>
              <a:t>My job as a fielder is to stop the batter scoring. </a:t>
            </a:r>
            <a:endParaRPr lang="en-US" sz="2000" i="1">
              <a:solidFill>
                <a:srgbClr val="263339"/>
              </a:solidFill>
              <a:latin typeface="Comic Sans MS"/>
              <a:ea typeface="Calibri"/>
              <a:cs typeface="Calibri"/>
            </a:endParaRPr>
          </a:p>
          <a:p>
            <a:pPr>
              <a:buFont typeface=""/>
              <a:buChar char="•"/>
            </a:pPr>
            <a:endParaRPr lang="en-US" sz="2000">
              <a:solidFill>
                <a:srgbClr val="263339"/>
              </a:solidFill>
              <a:latin typeface="Comic Sans MS"/>
              <a:ea typeface="Open Sans"/>
              <a:cs typeface="Open Sans"/>
            </a:endParaRPr>
          </a:p>
        </p:txBody>
      </p:sp>
    </p:spTree>
    <p:extLst>
      <p:ext uri="{BB962C8B-B14F-4D97-AF65-F5344CB8AC3E}">
        <p14:creationId xmlns:p14="http://schemas.microsoft.com/office/powerpoint/2010/main" val="4048072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1D3A-911F-F80C-4F76-752868B14B72}"/>
              </a:ext>
            </a:extLst>
          </p:cNvPr>
          <p:cNvSpPr>
            <a:spLocks noGrp="1"/>
          </p:cNvSpPr>
          <p:nvPr>
            <p:ph type="title"/>
          </p:nvPr>
        </p:nvSpPr>
        <p:spPr/>
        <p:txBody>
          <a:bodyPr>
            <a:normAutofit fontScale="90000"/>
          </a:bodyPr>
          <a:lstStyle/>
          <a:p>
            <a:r>
              <a:rPr lang="en-GB">
                <a:latin typeface="Sassoon Primary"/>
              </a:rPr>
              <a:t>Today's Alien language is.......</a:t>
            </a:r>
          </a:p>
        </p:txBody>
      </p:sp>
      <p:pic>
        <p:nvPicPr>
          <p:cNvPr id="3" name="Picture 2" descr="A black text on a white background&#10;&#10;AI-generated content may be incorrect.">
            <a:extLst>
              <a:ext uri="{FF2B5EF4-FFF2-40B4-BE49-F238E27FC236}">
                <a16:creationId xmlns:a16="http://schemas.microsoft.com/office/drawing/2014/main" id="{CFB25417-1B9E-6125-3D63-464C0E06BDBB}"/>
              </a:ext>
            </a:extLst>
          </p:cNvPr>
          <p:cNvPicPr>
            <a:picLocks noChangeAspect="1"/>
          </p:cNvPicPr>
          <p:nvPr/>
        </p:nvPicPr>
        <p:blipFill>
          <a:blip r:embed="rId2"/>
          <a:stretch>
            <a:fillRect/>
          </a:stretch>
        </p:blipFill>
        <p:spPr>
          <a:xfrm>
            <a:off x="944150" y="2153628"/>
            <a:ext cx="10293263" cy="2540304"/>
          </a:xfrm>
          <a:prstGeom prst="rect">
            <a:avLst/>
          </a:prstGeom>
        </p:spPr>
      </p:pic>
    </p:spTree>
    <p:extLst>
      <p:ext uri="{BB962C8B-B14F-4D97-AF65-F5344CB8AC3E}">
        <p14:creationId xmlns:p14="http://schemas.microsoft.com/office/powerpoint/2010/main" val="1726649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D692E-8E6E-C991-4E54-2F909FC715EB}"/>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DC2818B1-7205-71FC-2E1C-4189154AB6DD}"/>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5C105DE4-F1E9-5ADD-D3CC-1D8929D5753A}"/>
              </a:ext>
            </a:extLst>
          </p:cNvPr>
          <p:cNvPicPr>
            <a:picLocks noChangeAspect="1"/>
          </p:cNvPicPr>
          <p:nvPr/>
        </p:nvPicPr>
        <p:blipFill>
          <a:blip r:embed="rId2"/>
          <a:stretch>
            <a:fillRect/>
          </a:stretch>
        </p:blipFill>
        <p:spPr>
          <a:xfrm>
            <a:off x="7122160" y="699592"/>
            <a:ext cx="3324085" cy="5565041"/>
          </a:xfrm>
          <a:prstGeom prst="rect">
            <a:avLst/>
          </a:prstGeom>
        </p:spPr>
      </p:pic>
      <p:pic>
        <p:nvPicPr>
          <p:cNvPr id="7" name="Picture 6">
            <a:extLst>
              <a:ext uri="{FF2B5EF4-FFF2-40B4-BE49-F238E27FC236}">
                <a16:creationId xmlns:a16="http://schemas.microsoft.com/office/drawing/2014/main" id="{15569F9A-8821-B1D5-02E1-43C4AFADC449}"/>
              </a:ext>
            </a:extLst>
          </p:cNvPr>
          <p:cNvPicPr>
            <a:picLocks noChangeAspect="1"/>
          </p:cNvPicPr>
          <p:nvPr/>
        </p:nvPicPr>
        <p:blipFill>
          <a:blip r:embed="rId3"/>
          <a:stretch>
            <a:fillRect/>
          </a:stretch>
        </p:blipFill>
        <p:spPr>
          <a:xfrm>
            <a:off x="1692430" y="1692342"/>
            <a:ext cx="4152900" cy="3629025"/>
          </a:xfrm>
          <a:prstGeom prst="rect">
            <a:avLst/>
          </a:prstGeom>
        </p:spPr>
      </p:pic>
    </p:spTree>
    <p:extLst>
      <p:ext uri="{BB962C8B-B14F-4D97-AF65-F5344CB8AC3E}">
        <p14:creationId xmlns:p14="http://schemas.microsoft.com/office/powerpoint/2010/main" val="2909385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CFD7B91-BF59-33B3-AF1A-A80CB5F6679C}"/>
              </a:ext>
            </a:extLst>
          </p:cNvPr>
          <p:cNvSpPr>
            <a:spLocks noGrp="1"/>
          </p:cNvSpPr>
          <p:nvPr>
            <p:ph type="title"/>
          </p:nvPr>
        </p:nvSpPr>
        <p:spPr>
          <a:xfrm>
            <a:off x="1073" y="224"/>
            <a:ext cx="10515600" cy="1325563"/>
          </a:xfrm>
        </p:spPr>
        <p:txBody>
          <a:bodyPr/>
          <a:lstStyle/>
          <a:p>
            <a:r>
              <a:rPr lang="en-US" sz="2200" dirty="0">
                <a:latin typeface="Century Gothic"/>
                <a:cs typeface="Century Gothic"/>
              </a:rPr>
              <a:t>TBAT: identify the physical properties of coins</a:t>
            </a:r>
            <a:endParaRPr lang="en-GB" dirty="0"/>
          </a:p>
        </p:txBody>
      </p:sp>
      <p:sp>
        <p:nvSpPr>
          <p:cNvPr id="14" name="Rectangle 13">
            <a:extLst>
              <a:ext uri="{FF2B5EF4-FFF2-40B4-BE49-F238E27FC236}">
                <a16:creationId xmlns:a16="http://schemas.microsoft.com/office/drawing/2014/main" id="{B862AB34-230E-532E-A677-3F2869B080FE}"/>
              </a:ext>
            </a:extLst>
          </p:cNvPr>
          <p:cNvSpPr/>
          <p:nvPr/>
        </p:nvSpPr>
        <p:spPr>
          <a:xfrm>
            <a:off x="11260871" y="1161950"/>
            <a:ext cx="659872" cy="2610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a:latin typeface="Sassoon Primary"/>
              </a:rPr>
              <a:t>3 in 3</a:t>
            </a:r>
          </a:p>
        </p:txBody>
      </p:sp>
      <p:sp>
        <p:nvSpPr>
          <p:cNvPr id="2" name="TextBox 1">
            <a:extLst>
              <a:ext uri="{FF2B5EF4-FFF2-40B4-BE49-F238E27FC236}">
                <a16:creationId xmlns:a16="http://schemas.microsoft.com/office/drawing/2014/main" id="{24D03C8A-7539-7D39-21C8-1992ED4517DF}"/>
              </a:ext>
            </a:extLst>
          </p:cNvPr>
          <p:cNvSpPr txBox="1"/>
          <p:nvPr/>
        </p:nvSpPr>
        <p:spPr>
          <a:xfrm>
            <a:off x="401661" y="932428"/>
            <a:ext cx="1031409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Sassoon Primary"/>
              </a:rPr>
              <a:t>Which of these can you use to buy things with?</a:t>
            </a:r>
          </a:p>
          <a:p>
            <a:r>
              <a:rPr lang="en-GB" sz="3200">
                <a:latin typeface="Sassoon Primary"/>
              </a:rPr>
              <a:t>Do you know what they are called? </a:t>
            </a:r>
          </a:p>
        </p:txBody>
      </p:sp>
      <p:pic>
        <p:nvPicPr>
          <p:cNvPr id="4" name="Picture 3" descr="A coin with a drawing of a thistle and flowers&#10;&#10;AI-generated content may be incorrect.">
            <a:extLst>
              <a:ext uri="{FF2B5EF4-FFF2-40B4-BE49-F238E27FC236}">
                <a16:creationId xmlns:a16="http://schemas.microsoft.com/office/drawing/2014/main" id="{2698D1F7-A944-6829-B0C6-24829B228BEF}"/>
              </a:ext>
            </a:extLst>
          </p:cNvPr>
          <p:cNvPicPr>
            <a:picLocks noChangeAspect="1"/>
          </p:cNvPicPr>
          <p:nvPr/>
        </p:nvPicPr>
        <p:blipFill>
          <a:blip r:embed="rId2"/>
          <a:stretch>
            <a:fillRect/>
          </a:stretch>
        </p:blipFill>
        <p:spPr>
          <a:xfrm>
            <a:off x="620153" y="2474295"/>
            <a:ext cx="2630654" cy="2608049"/>
          </a:xfrm>
          <a:prstGeom prst="rect">
            <a:avLst/>
          </a:prstGeom>
        </p:spPr>
      </p:pic>
      <p:pic>
        <p:nvPicPr>
          <p:cNvPr id="5" name="Picture 4" descr="A picture containing application&#10;&#10;Description automatically generated">
            <a:extLst>
              <a:ext uri="{FF2B5EF4-FFF2-40B4-BE49-F238E27FC236}">
                <a16:creationId xmlns:a16="http://schemas.microsoft.com/office/drawing/2014/main" id="{0FCE103B-9994-0166-CB69-15964EF39910}"/>
              </a:ext>
            </a:extLst>
          </p:cNvPr>
          <p:cNvPicPr>
            <a:picLocks noChangeAspect="1"/>
          </p:cNvPicPr>
          <p:nvPr/>
        </p:nvPicPr>
        <p:blipFill>
          <a:blip r:embed="rId3"/>
          <a:stretch>
            <a:fillRect/>
          </a:stretch>
        </p:blipFill>
        <p:spPr>
          <a:xfrm>
            <a:off x="7065806" y="2293983"/>
            <a:ext cx="3448050" cy="1819275"/>
          </a:xfrm>
          <a:prstGeom prst="rect">
            <a:avLst/>
          </a:prstGeom>
        </p:spPr>
      </p:pic>
      <p:pic>
        <p:nvPicPr>
          <p:cNvPr id="6" name="Picture 5" descr="A yellow button with two holes&#10;&#10;AI-generated content may be incorrect.">
            <a:extLst>
              <a:ext uri="{FF2B5EF4-FFF2-40B4-BE49-F238E27FC236}">
                <a16:creationId xmlns:a16="http://schemas.microsoft.com/office/drawing/2014/main" id="{2391C422-E931-8707-D1A0-CCE2E667DB71}"/>
              </a:ext>
            </a:extLst>
          </p:cNvPr>
          <p:cNvPicPr>
            <a:picLocks noChangeAspect="1"/>
          </p:cNvPicPr>
          <p:nvPr/>
        </p:nvPicPr>
        <p:blipFill>
          <a:blip r:embed="rId4"/>
          <a:stretch>
            <a:fillRect/>
          </a:stretch>
        </p:blipFill>
        <p:spPr>
          <a:xfrm>
            <a:off x="4247949" y="4247279"/>
            <a:ext cx="2622863" cy="2398824"/>
          </a:xfrm>
          <a:prstGeom prst="rect">
            <a:avLst/>
          </a:prstGeom>
        </p:spPr>
      </p:pic>
    </p:spTree>
    <p:extLst>
      <p:ext uri="{BB962C8B-B14F-4D97-AF65-F5344CB8AC3E}">
        <p14:creationId xmlns:p14="http://schemas.microsoft.com/office/powerpoint/2010/main" val="2134110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D5ED5-7D92-F01E-25A5-F6BDFAA2029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F75F421-1B94-ED95-68A6-F5EA1F0A56F8}"/>
              </a:ext>
            </a:extLst>
          </p:cNvPr>
          <p:cNvSpPr>
            <a:spLocks noGrp="1"/>
          </p:cNvSpPr>
          <p:nvPr>
            <p:ph type="title"/>
          </p:nvPr>
        </p:nvSpPr>
        <p:spPr/>
        <p:txBody>
          <a:bodyPr/>
          <a:lstStyle/>
          <a:p>
            <a:r>
              <a:rPr lang="en-US" sz="2200">
                <a:latin typeface="Century Gothic"/>
                <a:cs typeface="Century Gothic"/>
              </a:rPr>
              <a:t>TBAT: identify the physical properties of coins</a:t>
            </a:r>
            <a:endParaRPr lang="en-GB"/>
          </a:p>
        </p:txBody>
      </p:sp>
      <p:sp>
        <p:nvSpPr>
          <p:cNvPr id="3" name="Content Placeholder 2">
            <a:extLst>
              <a:ext uri="{FF2B5EF4-FFF2-40B4-BE49-F238E27FC236}">
                <a16:creationId xmlns:a16="http://schemas.microsoft.com/office/drawing/2014/main" id="{40F3325A-DE4E-179E-F3C2-8FA8E0893CC5}"/>
              </a:ext>
            </a:extLst>
          </p:cNvPr>
          <p:cNvSpPr>
            <a:spLocks noGrp="1"/>
          </p:cNvSpPr>
          <p:nvPr>
            <p:ph idx="4294967295"/>
          </p:nvPr>
        </p:nvSpPr>
        <p:spPr>
          <a:xfrm>
            <a:off x="0" y="1528763"/>
            <a:ext cx="11041063" cy="5264150"/>
          </a:xfrm>
          <a:prstGeom prst="rect">
            <a:avLst/>
          </a:prstGeom>
        </p:spPr>
        <p:txBody>
          <a:bodyPr>
            <a:normAutofit/>
          </a:bodyPr>
          <a:lstStyle/>
          <a:p>
            <a:pPr algn="ctr"/>
            <a:r>
              <a:rPr lang="en-US" sz="3600" b="1"/>
              <a:t>coin				gold</a:t>
            </a:r>
          </a:p>
          <a:p>
            <a:pPr algn="ctr"/>
            <a:endParaRPr lang="en-US" sz="3600" b="1"/>
          </a:p>
          <a:p>
            <a:pPr algn="ctr"/>
            <a:endParaRPr lang="en-US" sz="3600" b="1"/>
          </a:p>
          <a:p>
            <a:pPr algn="ctr"/>
            <a:r>
              <a:rPr lang="en-US" sz="3600" b="1"/>
              <a:t>round						silver</a:t>
            </a:r>
          </a:p>
          <a:p>
            <a:pPr algn="ctr"/>
            <a:endParaRPr lang="en-US" sz="5400" b="1"/>
          </a:p>
          <a:p>
            <a:pPr algn="ctr"/>
            <a:r>
              <a:rPr lang="en-US" sz="3600" b="1"/>
              <a:t>heptagonal			copper</a:t>
            </a:r>
          </a:p>
        </p:txBody>
      </p:sp>
      <p:sp>
        <p:nvSpPr>
          <p:cNvPr id="2" name="Star: 5 Points 1">
            <a:extLst>
              <a:ext uri="{FF2B5EF4-FFF2-40B4-BE49-F238E27FC236}">
                <a16:creationId xmlns:a16="http://schemas.microsoft.com/office/drawing/2014/main" id="{BD7E4B72-7A1A-9351-C2BC-DEAE8B43613C}"/>
              </a:ext>
            </a:extLst>
          </p:cNvPr>
          <p:cNvSpPr/>
          <p:nvPr/>
        </p:nvSpPr>
        <p:spPr>
          <a:xfrm>
            <a:off x="1438097" y="122424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18ED3102-5DA2-6EFF-0DD0-EE4C6A5C035A}"/>
              </a:ext>
            </a:extLst>
          </p:cNvPr>
          <p:cNvSpPr/>
          <p:nvPr/>
        </p:nvSpPr>
        <p:spPr>
          <a:xfrm>
            <a:off x="8874754" y="1685503"/>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tar: 5 Points 10">
            <a:extLst>
              <a:ext uri="{FF2B5EF4-FFF2-40B4-BE49-F238E27FC236}">
                <a16:creationId xmlns:a16="http://schemas.microsoft.com/office/drawing/2014/main" id="{4E5C5A7B-A16B-636C-E7CC-F045CC0B811F}"/>
              </a:ext>
            </a:extLst>
          </p:cNvPr>
          <p:cNvSpPr/>
          <p:nvPr/>
        </p:nvSpPr>
        <p:spPr>
          <a:xfrm>
            <a:off x="5061679" y="2830672"/>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5 Points 8">
            <a:extLst>
              <a:ext uri="{FF2B5EF4-FFF2-40B4-BE49-F238E27FC236}">
                <a16:creationId xmlns:a16="http://schemas.microsoft.com/office/drawing/2014/main" id="{A7397424-44B8-32BA-BAFA-AE691C9D9115}"/>
              </a:ext>
            </a:extLst>
          </p:cNvPr>
          <p:cNvSpPr/>
          <p:nvPr/>
        </p:nvSpPr>
        <p:spPr>
          <a:xfrm>
            <a:off x="3220893" y="3802619"/>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5 Points 9">
            <a:extLst>
              <a:ext uri="{FF2B5EF4-FFF2-40B4-BE49-F238E27FC236}">
                <a16:creationId xmlns:a16="http://schemas.microsoft.com/office/drawing/2014/main" id="{22E2FF50-5A77-8192-2C0E-A40C01FFDFD8}"/>
              </a:ext>
            </a:extLst>
          </p:cNvPr>
          <p:cNvSpPr/>
          <p:nvPr/>
        </p:nvSpPr>
        <p:spPr>
          <a:xfrm>
            <a:off x="9043875" y="4819571"/>
            <a:ext cx="1034321" cy="10193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52E94DD6-BDD4-7972-944A-B4643EFF4E8E}"/>
              </a:ext>
            </a:extLst>
          </p:cNvPr>
          <p:cNvSpPr/>
          <p:nvPr/>
        </p:nvSpPr>
        <p:spPr>
          <a:xfrm>
            <a:off x="791812" y="2965804"/>
            <a:ext cx="899993" cy="896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ptagon 5">
            <a:extLst>
              <a:ext uri="{FF2B5EF4-FFF2-40B4-BE49-F238E27FC236}">
                <a16:creationId xmlns:a16="http://schemas.microsoft.com/office/drawing/2014/main" id="{7191B1AC-CD6D-E9D7-498B-684B1D30DB9B}"/>
              </a:ext>
            </a:extLst>
          </p:cNvPr>
          <p:cNvSpPr/>
          <p:nvPr/>
        </p:nvSpPr>
        <p:spPr>
          <a:xfrm>
            <a:off x="927027" y="4982158"/>
            <a:ext cx="1303200" cy="1303200"/>
          </a:xfrm>
          <a:prstGeom prst="hept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8E76B83-A34B-BA98-C534-0B314944338E}"/>
              </a:ext>
            </a:extLst>
          </p:cNvPr>
          <p:cNvPicPr>
            <a:picLocks noChangeAspect="1"/>
          </p:cNvPicPr>
          <p:nvPr/>
        </p:nvPicPr>
        <p:blipFill>
          <a:blip r:embed="rId2"/>
          <a:stretch>
            <a:fillRect/>
          </a:stretch>
        </p:blipFill>
        <p:spPr>
          <a:xfrm>
            <a:off x="5782434" y="1218605"/>
            <a:ext cx="1514485" cy="1491880"/>
          </a:xfrm>
          <a:prstGeom prst="rect">
            <a:avLst/>
          </a:prstGeom>
        </p:spPr>
      </p:pic>
      <p:pic>
        <p:nvPicPr>
          <p:cNvPr id="4" name="Picture 3">
            <a:extLst>
              <a:ext uri="{FF2B5EF4-FFF2-40B4-BE49-F238E27FC236}">
                <a16:creationId xmlns:a16="http://schemas.microsoft.com/office/drawing/2014/main" id="{BDD09635-EBF7-28CB-D5A8-B3BE0CB57A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90" b="96421" l="4435" r="97118">
                        <a14:foregroundMark x1="52772" y1="2237" x2="52772" y2="2237"/>
                        <a14:foregroundMark x1="55432" y1="7159" x2="55432" y2="7159"/>
                        <a14:foregroundMark x1="56319" y1="7606" x2="69180" y2="23266"/>
                        <a14:foregroundMark x1="69180" y1="23266" x2="83814" y2="62192"/>
                        <a14:foregroundMark x1="83814" y1="62192" x2="82927" y2="78971"/>
                        <a14:foregroundMark x1="82927" y1="78971" x2="82705" y2="78971"/>
                        <a14:foregroundMark x1="81153" y1="79866" x2="77162" y2="83669"/>
                        <a14:foregroundMark x1="67849" y1="96868" x2="67849" y2="96868"/>
                        <a14:foregroundMark x1="12860" y1="17897" x2="12860" y2="17897"/>
                        <a14:foregroundMark x1="4656" y1="41611" x2="4656" y2="41611"/>
                        <a14:foregroundMark x1="36142" y1="17002" x2="36585" y2="16779"/>
                        <a14:foregroundMark x1="23725" y1="11857" x2="23725" y2="11857"/>
                        <a14:foregroundMark x1="97118" y1="51678" x2="97118" y2="51678"/>
                        <a14:foregroundMark x1="51441" y1="42953" x2="35255" y2="23937"/>
                        <a14:foregroundMark x1="35255" y1="23937" x2="35255" y2="23937"/>
                        <a14:foregroundMark x1="37694" y1="10738" x2="37694" y2="10738"/>
                        <a14:foregroundMark x1="55876" y1="40268" x2="55876" y2="40268"/>
                        <a14:foregroundMark x1="73614" y1="55705" x2="73614" y2="55705"/>
                        <a14:foregroundMark x1="71840" y1="56376" x2="71840" y2="56376"/>
                        <a14:foregroundMark x1="62971" y1="53691" x2="62971" y2="53691"/>
                        <a14:foregroundMark x1="56763" y1="53244" x2="56763" y2="53244"/>
                        <a14:foregroundMark x1="54324" y1="60850" x2="54324" y2="60850"/>
                        <a14:foregroundMark x1="48115" y1="53244" x2="48115" y2="53244"/>
                        <a14:foregroundMark x1="51885" y1="50112" x2="51885" y2="50112"/>
                        <a14:foregroundMark x1="57871" y1="35794" x2="57871" y2="35794"/>
                        <a14:foregroundMark x1="62749" y1="53691" x2="62749" y2="53691"/>
                      </a14:backgroundRemoval>
                    </a14:imgEffect>
                  </a14:imgLayer>
                </a14:imgProps>
              </a:ext>
            </a:extLst>
          </a:blip>
          <a:stretch>
            <a:fillRect/>
          </a:stretch>
        </p:blipFill>
        <p:spPr>
          <a:xfrm>
            <a:off x="6985507" y="3054679"/>
            <a:ext cx="1008213" cy="999271"/>
          </a:xfrm>
          <a:prstGeom prst="rect">
            <a:avLst/>
          </a:prstGeom>
        </p:spPr>
      </p:pic>
      <p:pic>
        <p:nvPicPr>
          <p:cNvPr id="13" name="Picture 12">
            <a:extLst>
              <a:ext uri="{FF2B5EF4-FFF2-40B4-BE49-F238E27FC236}">
                <a16:creationId xmlns:a16="http://schemas.microsoft.com/office/drawing/2014/main" id="{4902B39E-B05E-C5A4-1829-14F050DD4D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Lst>
          </a:blip>
          <a:stretch>
            <a:fillRect/>
          </a:stretch>
        </p:blipFill>
        <p:spPr>
          <a:xfrm>
            <a:off x="6100564" y="4677186"/>
            <a:ext cx="867978" cy="870016"/>
          </a:xfrm>
          <a:prstGeom prst="rect">
            <a:avLst/>
          </a:prstGeom>
        </p:spPr>
      </p:pic>
    </p:spTree>
    <p:extLst>
      <p:ext uri="{BB962C8B-B14F-4D97-AF65-F5344CB8AC3E}">
        <p14:creationId xmlns:p14="http://schemas.microsoft.com/office/powerpoint/2010/main" val="3881193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7D741A12-3297-3009-44AA-BC636AE39C25}"/>
              </a:ext>
            </a:extLst>
          </p:cNvPr>
          <p:cNvSpPr txBox="1"/>
          <p:nvPr/>
        </p:nvSpPr>
        <p:spPr>
          <a:xfrm>
            <a:off x="2271034" y="2069463"/>
            <a:ext cx="73775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6000">
                <a:latin typeface="Sassoon Primary"/>
              </a:rPr>
              <a:t>Speedy sounds</a:t>
            </a:r>
          </a:p>
        </p:txBody>
      </p:sp>
      <p:sp>
        <p:nvSpPr>
          <p:cNvPr id="5" name="TextBox 4">
            <a:extLst>
              <a:ext uri="{FF2B5EF4-FFF2-40B4-BE49-F238E27FC236}">
                <a16:creationId xmlns:a16="http://schemas.microsoft.com/office/drawing/2014/main" id="{1296DB12-F9EE-F5E9-6BCD-56D341F90D5B}"/>
              </a:ext>
            </a:extLst>
          </p:cNvPr>
          <p:cNvSpPr txBox="1"/>
          <p:nvPr/>
        </p:nvSpPr>
        <p:spPr>
          <a:xfrm>
            <a:off x="3356708" y="3737708"/>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2"/>
              </a:rPr>
              <a:t>Digital Flashcards - Teach Your Monster to Read</a:t>
            </a:r>
            <a:endParaRPr lang="en-US"/>
          </a:p>
        </p:txBody>
      </p:sp>
      <p:sp>
        <p:nvSpPr>
          <p:cNvPr id="6" name="TextBox 1">
            <a:extLst>
              <a:ext uri="{FF2B5EF4-FFF2-40B4-BE49-F238E27FC236}">
                <a16:creationId xmlns:a16="http://schemas.microsoft.com/office/drawing/2014/main" id="{B48B6036-4F36-6C8E-5FC4-F2439BA4DC6E}"/>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a:t>
            </a:r>
            <a:r>
              <a:rPr lang="en-GB" err="1">
                <a:latin typeface="Sassoon Primary"/>
              </a:rPr>
              <a:t>ar</a:t>
            </a:r>
            <a:r>
              <a:rPr lang="en-GB">
                <a:latin typeface="Sassoon Primary"/>
              </a:rPr>
              <a:t>/ digraph</a:t>
            </a:r>
            <a:endParaRPr lang="en-US"/>
          </a:p>
        </p:txBody>
      </p:sp>
    </p:spTree>
    <p:extLst>
      <p:ext uri="{BB962C8B-B14F-4D97-AF65-F5344CB8AC3E}">
        <p14:creationId xmlns:p14="http://schemas.microsoft.com/office/powerpoint/2010/main" val="3771016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9847D8-CA29-FABF-CD00-E4993FA80765}"/>
              </a:ext>
            </a:extLst>
          </p:cNvPr>
          <p:cNvSpPr>
            <a:spLocks noGrp="1"/>
          </p:cNvSpPr>
          <p:nvPr>
            <p:ph type="title"/>
          </p:nvPr>
        </p:nvSpPr>
        <p:spPr/>
        <p:txBody>
          <a:bodyPr/>
          <a:lstStyle/>
          <a:p>
            <a:r>
              <a:rPr lang="en-US"/>
              <a:t>Introducing coins</a:t>
            </a:r>
            <a:endParaRPr lang="en-GB"/>
          </a:p>
        </p:txBody>
      </p:sp>
      <p:pic>
        <p:nvPicPr>
          <p:cNvPr id="2" name="Picture 1">
            <a:extLst>
              <a:ext uri="{FF2B5EF4-FFF2-40B4-BE49-F238E27FC236}">
                <a16:creationId xmlns:a16="http://schemas.microsoft.com/office/drawing/2014/main" id="{DB47755B-80CF-AA9B-D292-2B987C730F83}"/>
              </a:ext>
            </a:extLst>
          </p:cNvPr>
          <p:cNvPicPr>
            <a:picLocks noChangeAspect="1"/>
          </p:cNvPicPr>
          <p:nvPr/>
        </p:nvPicPr>
        <p:blipFill rotWithShape="1">
          <a:blip r:embed="rId3"/>
          <a:srcRect l="9941" t="7560" r="10236" b="9680"/>
          <a:stretch/>
        </p:blipFill>
        <p:spPr>
          <a:xfrm>
            <a:off x="8935583" y="1446407"/>
            <a:ext cx="1203087" cy="1228741"/>
          </a:xfrm>
          <a:prstGeom prst="rect">
            <a:avLst/>
          </a:prstGeom>
        </p:spPr>
      </p:pic>
      <p:pic>
        <p:nvPicPr>
          <p:cNvPr id="3" name="Picture 2">
            <a:extLst>
              <a:ext uri="{FF2B5EF4-FFF2-40B4-BE49-F238E27FC236}">
                <a16:creationId xmlns:a16="http://schemas.microsoft.com/office/drawing/2014/main" id="{B7BD4436-6BC6-EEAE-2B1F-26564F9A81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Lst>
          </a:blip>
          <a:stretch>
            <a:fillRect/>
          </a:stretch>
        </p:blipFill>
        <p:spPr>
          <a:xfrm>
            <a:off x="1065936" y="1674463"/>
            <a:ext cx="867978" cy="870016"/>
          </a:xfrm>
          <a:prstGeom prst="rect">
            <a:avLst/>
          </a:prstGeom>
        </p:spPr>
      </p:pic>
      <p:pic>
        <p:nvPicPr>
          <p:cNvPr id="4" name="Picture 3">
            <a:extLst>
              <a:ext uri="{FF2B5EF4-FFF2-40B4-BE49-F238E27FC236}">
                <a16:creationId xmlns:a16="http://schemas.microsoft.com/office/drawing/2014/main" id="{6E5BC16A-A17C-2202-831B-48785274CA4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Lst>
          </a:blip>
          <a:stretch>
            <a:fillRect/>
          </a:stretch>
        </p:blipFill>
        <p:spPr>
          <a:xfrm>
            <a:off x="933280" y="4031298"/>
            <a:ext cx="1133291" cy="1126876"/>
          </a:xfrm>
          <a:prstGeom prst="rect">
            <a:avLst/>
          </a:prstGeom>
        </p:spPr>
      </p:pic>
      <p:pic>
        <p:nvPicPr>
          <p:cNvPr id="6" name="Picture 5">
            <a:extLst>
              <a:ext uri="{FF2B5EF4-FFF2-40B4-BE49-F238E27FC236}">
                <a16:creationId xmlns:a16="http://schemas.microsoft.com/office/drawing/2014/main" id="{4CDEDB7C-3D74-4FB5-902E-CBA8C8043DE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Lst>
          </a:blip>
          <a:stretch>
            <a:fillRect/>
          </a:stretch>
        </p:blipFill>
        <p:spPr>
          <a:xfrm>
            <a:off x="3543574" y="4003304"/>
            <a:ext cx="1119129" cy="1110317"/>
          </a:xfrm>
          <a:prstGeom prst="rect">
            <a:avLst/>
          </a:prstGeom>
        </p:spPr>
      </p:pic>
      <p:pic>
        <p:nvPicPr>
          <p:cNvPr id="7" name="Picture 6">
            <a:extLst>
              <a:ext uri="{FF2B5EF4-FFF2-40B4-BE49-F238E27FC236}">
                <a16:creationId xmlns:a16="http://schemas.microsoft.com/office/drawing/2014/main" id="{B7AC0026-E8C1-1882-93EC-2BCFC914F70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790" b="96421" l="4435" r="97118">
                        <a14:foregroundMark x1="52772" y1="2237" x2="52772" y2="2237"/>
                        <a14:foregroundMark x1="55432" y1="7159" x2="55432" y2="7159"/>
                        <a14:foregroundMark x1="56319" y1="7606" x2="69180" y2="23266"/>
                        <a14:foregroundMark x1="69180" y1="23266" x2="83814" y2="62192"/>
                        <a14:foregroundMark x1="83814" y1="62192" x2="82927" y2="78971"/>
                        <a14:foregroundMark x1="82927" y1="78971" x2="82705" y2="78971"/>
                        <a14:foregroundMark x1="81153" y1="79866" x2="77162" y2="83669"/>
                        <a14:foregroundMark x1="67849" y1="96868" x2="67849" y2="96868"/>
                        <a14:foregroundMark x1="12860" y1="17897" x2="12860" y2="17897"/>
                        <a14:foregroundMark x1="4656" y1="41611" x2="4656" y2="41611"/>
                        <a14:foregroundMark x1="36142" y1="17002" x2="36585" y2="16779"/>
                        <a14:foregroundMark x1="23725" y1="11857" x2="23725" y2="11857"/>
                        <a14:foregroundMark x1="97118" y1="51678" x2="97118" y2="51678"/>
                        <a14:foregroundMark x1="51441" y1="42953" x2="35255" y2="23937"/>
                        <a14:foregroundMark x1="35255" y1="23937" x2="35255" y2="23937"/>
                        <a14:foregroundMark x1="37694" y1="10738" x2="37694" y2="10738"/>
                        <a14:foregroundMark x1="55876" y1="40268" x2="55876" y2="40268"/>
                        <a14:foregroundMark x1="73614" y1="55705" x2="73614" y2="55705"/>
                        <a14:foregroundMark x1="71840" y1="56376" x2="71840" y2="56376"/>
                        <a14:foregroundMark x1="62971" y1="53691" x2="62971" y2="53691"/>
                        <a14:foregroundMark x1="56763" y1="53244" x2="56763" y2="53244"/>
                        <a14:foregroundMark x1="54324" y1="60850" x2="54324" y2="60850"/>
                        <a14:foregroundMark x1="48115" y1="53244" x2="48115" y2="53244"/>
                        <a14:foregroundMark x1="51885" y1="50112" x2="51885" y2="50112"/>
                        <a14:foregroundMark x1="57871" y1="35794" x2="57871" y2="35794"/>
                        <a14:foregroundMark x1="62749" y1="53691" x2="62749" y2="53691"/>
                      </a14:backgroundRemoval>
                    </a14:imgEffect>
                  </a14:imgLayer>
                </a14:imgProps>
              </a:ext>
            </a:extLst>
          </a:blip>
          <a:stretch>
            <a:fillRect/>
          </a:stretch>
        </p:blipFill>
        <p:spPr>
          <a:xfrm>
            <a:off x="6358730" y="1568678"/>
            <a:ext cx="1008213" cy="999271"/>
          </a:xfrm>
          <a:prstGeom prst="rect">
            <a:avLst/>
          </a:prstGeom>
        </p:spPr>
      </p:pic>
      <p:pic>
        <p:nvPicPr>
          <p:cNvPr id="8" name="Picture 7">
            <a:extLst>
              <a:ext uri="{FF2B5EF4-FFF2-40B4-BE49-F238E27FC236}">
                <a16:creationId xmlns:a16="http://schemas.microsoft.com/office/drawing/2014/main" id="{A009A571-F29A-DF01-CBAD-38A84FF17DD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285" b="97364" l="2783" r="94957">
                        <a14:foregroundMark x1="45217" y1="2285" x2="45217" y2="2285"/>
                        <a14:foregroundMark x1="59652" y1="43409" x2="59652" y2="43409"/>
                        <a14:foregroundMark x1="74957" y1="47803" x2="74957" y2="47803"/>
                        <a14:foregroundMark x1="92696" y1="31107" x2="92696" y2="31107"/>
                        <a14:foregroundMark x1="94957" y1="67663" x2="94957" y2="67663"/>
                        <a14:foregroundMark x1="68522" y1="81371" x2="68522" y2="81371"/>
                        <a14:foregroundMark x1="54783" y1="90685" x2="54783" y2="90685"/>
                        <a14:foregroundMark x1="53565" y1="92970" x2="53565" y2="92970"/>
                        <a14:foregroundMark x1="46609" y1="94376" x2="46609" y2="94376"/>
                        <a14:foregroundMark x1="2783" y1="52373" x2="2783" y2="52373"/>
                        <a14:foregroundMark x1="21391" y1="53427" x2="21391" y2="53427"/>
                        <a14:foregroundMark x1="39652" y1="60633" x2="39652" y2="60633"/>
                        <a14:foregroundMark x1="23304" y1="66608" x2="87826" y2="40598"/>
                        <a14:foregroundMark x1="45565" y1="97364" x2="45565" y2="97364"/>
                        <a14:foregroundMark x1="57043" y1="34798" x2="57043" y2="34798"/>
                        <a14:foregroundMark x1="43826" y1="36555" x2="43826" y2="36555"/>
                      </a14:backgroundRemoval>
                    </a14:imgEffect>
                  </a14:imgLayer>
                </a14:imgProps>
              </a:ext>
            </a:extLst>
          </a:blip>
          <a:stretch>
            <a:fillRect/>
          </a:stretch>
        </p:blipFill>
        <p:spPr>
          <a:xfrm>
            <a:off x="6254103" y="4010555"/>
            <a:ext cx="1217466" cy="1204762"/>
          </a:xfrm>
          <a:prstGeom prst="rect">
            <a:avLst/>
          </a:prstGeom>
        </p:spPr>
      </p:pic>
      <p:pic>
        <p:nvPicPr>
          <p:cNvPr id="9" name="Picture 8">
            <a:extLst>
              <a:ext uri="{FF2B5EF4-FFF2-40B4-BE49-F238E27FC236}">
                <a16:creationId xmlns:a16="http://schemas.microsoft.com/office/drawing/2014/main" id="{82635035-26D9-241F-C73E-D547C18DE4F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384" b="97232" l="4437" r="96246">
                        <a14:foregroundMark x1="13140" y1="17993" x2="13140" y2="17993"/>
                        <a14:foregroundMark x1="25256" y1="21280" x2="24744" y2="21626"/>
                        <a14:foregroundMark x1="20648" y1="23529" x2="42321" y2="20415"/>
                        <a14:foregroundMark x1="42321" y1="20415" x2="73208" y2="34083"/>
                        <a14:foregroundMark x1="73208" y1="34083" x2="85154" y2="64879"/>
                        <a14:foregroundMark x1="85154" y1="64879" x2="79181" y2="76990"/>
                        <a14:foregroundMark x1="79181" y1="76990" x2="76109" y2="78201"/>
                        <a14:foregroundMark x1="52730" y1="45156" x2="52560" y2="45156"/>
                        <a14:foregroundMark x1="48123" y1="43080" x2="47440" y2="54844"/>
                        <a14:foregroundMark x1="47440" y1="54844" x2="56826" y2="45329"/>
                        <a14:foregroundMark x1="56826" y1="45329" x2="50683" y2="47059"/>
                        <a14:foregroundMark x1="37713" y1="62803" x2="37031" y2="61938"/>
                        <a14:foregroundMark x1="25768" y1="91869" x2="25768" y2="91869"/>
                        <a14:foregroundMark x1="49488" y1="90830" x2="49488" y2="90830"/>
                        <a14:foregroundMark x1="50171" y1="92388" x2="51024" y2="95848"/>
                        <a14:foregroundMark x1="51024" y1="96540" x2="60410" y2="93772"/>
                        <a14:foregroundMark x1="61604" y1="97232" x2="61945" y2="97232"/>
                        <a14:foregroundMark x1="96246" y1="49481" x2="95904" y2="48616"/>
                        <a14:foregroundMark x1="85666" y1="25260" x2="59898" y2="11938"/>
                        <a14:foregroundMark x1="59898" y1="11938" x2="47099" y2="10035"/>
                        <a14:foregroundMark x1="47099" y1="10035" x2="27816" y2="17301"/>
                        <a14:foregroundMark x1="27816" y1="17301" x2="11092" y2="44637"/>
                        <a14:foregroundMark x1="11092" y1="44637" x2="9044" y2="60381"/>
                        <a14:foregroundMark x1="4437" y1="65052" x2="4437" y2="65052"/>
                        <a14:foregroundMark x1="26792" y1="80623" x2="26792" y2="80623"/>
                        <a14:foregroundMark x1="46246" y1="1384" x2="46246" y2="1384"/>
                        <a14:foregroundMark x1="34471" y1="39446" x2="34471" y2="39446"/>
                        <a14:foregroundMark x1="58362" y1="34083" x2="58362" y2="34083"/>
                        <a14:foregroundMark x1="63993" y1="43945" x2="63993" y2="43945"/>
                      </a14:backgroundRemoval>
                    </a14:imgEffect>
                  </a14:imgLayer>
                </a14:imgProps>
              </a:ext>
            </a:extLst>
          </a:blip>
          <a:stretch>
            <a:fillRect/>
          </a:stretch>
        </p:blipFill>
        <p:spPr>
          <a:xfrm>
            <a:off x="8496925" y="3525570"/>
            <a:ext cx="2080402" cy="2052000"/>
          </a:xfrm>
          <a:prstGeom prst="rect">
            <a:avLst/>
          </a:prstGeom>
        </p:spPr>
      </p:pic>
      <p:pic>
        <p:nvPicPr>
          <p:cNvPr id="10" name="Picture 9">
            <a:extLst>
              <a:ext uri="{FF2B5EF4-FFF2-40B4-BE49-F238E27FC236}">
                <a16:creationId xmlns:a16="http://schemas.microsoft.com/office/drawing/2014/main" id="{D05E59AB-E379-DABA-AB22-262EC6859E4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Lst>
          </a:blip>
          <a:stretch>
            <a:fillRect/>
          </a:stretch>
        </p:blipFill>
        <p:spPr>
          <a:xfrm>
            <a:off x="3655513" y="1610778"/>
            <a:ext cx="895251" cy="900000"/>
          </a:xfrm>
          <a:prstGeom prst="rect">
            <a:avLst/>
          </a:prstGeom>
        </p:spPr>
      </p:pic>
      <p:sp>
        <p:nvSpPr>
          <p:cNvPr id="11" name="TextBox 10">
            <a:extLst>
              <a:ext uri="{FF2B5EF4-FFF2-40B4-BE49-F238E27FC236}">
                <a16:creationId xmlns:a16="http://schemas.microsoft.com/office/drawing/2014/main" id="{724B940C-E3C9-5B28-DA41-E33391861A4B}"/>
              </a:ext>
            </a:extLst>
          </p:cNvPr>
          <p:cNvSpPr txBox="1"/>
          <p:nvPr/>
        </p:nvSpPr>
        <p:spPr>
          <a:xfrm>
            <a:off x="472984" y="2916238"/>
            <a:ext cx="2053883" cy="461665"/>
          </a:xfrm>
          <a:prstGeom prst="rect">
            <a:avLst/>
          </a:prstGeom>
          <a:noFill/>
        </p:spPr>
        <p:txBody>
          <a:bodyPr wrap="square" rtlCol="0">
            <a:spAutoFit/>
          </a:bodyPr>
          <a:lstStyle/>
          <a:p>
            <a:pPr algn="ctr"/>
            <a:r>
              <a:rPr lang="en-GB" sz="2400">
                <a:latin typeface="Century Gothic" panose="020B0502020202020204" pitchFamily="34" charset="0"/>
              </a:rPr>
              <a:t>one penny</a:t>
            </a:r>
          </a:p>
        </p:txBody>
      </p:sp>
      <p:sp>
        <p:nvSpPr>
          <p:cNvPr id="20" name="TextBox 19">
            <a:extLst>
              <a:ext uri="{FF2B5EF4-FFF2-40B4-BE49-F238E27FC236}">
                <a16:creationId xmlns:a16="http://schemas.microsoft.com/office/drawing/2014/main" id="{6E8E2FCD-1731-5EAA-5B5F-5FCD5D2D9BF0}"/>
              </a:ext>
            </a:extLst>
          </p:cNvPr>
          <p:cNvSpPr txBox="1"/>
          <p:nvPr/>
        </p:nvSpPr>
        <p:spPr>
          <a:xfrm>
            <a:off x="2972056" y="2916238"/>
            <a:ext cx="2262164" cy="461665"/>
          </a:xfrm>
          <a:prstGeom prst="rect">
            <a:avLst/>
          </a:prstGeom>
          <a:noFill/>
        </p:spPr>
        <p:txBody>
          <a:bodyPr wrap="square" rtlCol="0">
            <a:spAutoFit/>
          </a:bodyPr>
          <a:lstStyle/>
          <a:p>
            <a:pPr algn="ctr"/>
            <a:r>
              <a:rPr lang="en-GB" sz="2400">
                <a:latin typeface="Century Gothic" panose="020B0502020202020204" pitchFamily="34" charset="0"/>
              </a:rPr>
              <a:t>five pence</a:t>
            </a:r>
          </a:p>
        </p:txBody>
      </p:sp>
      <p:sp>
        <p:nvSpPr>
          <p:cNvPr id="21" name="TextBox 20">
            <a:extLst>
              <a:ext uri="{FF2B5EF4-FFF2-40B4-BE49-F238E27FC236}">
                <a16:creationId xmlns:a16="http://schemas.microsoft.com/office/drawing/2014/main" id="{E53938C4-BA71-9B3A-90ED-0F53359292FE}"/>
              </a:ext>
            </a:extLst>
          </p:cNvPr>
          <p:cNvSpPr txBox="1"/>
          <p:nvPr/>
        </p:nvSpPr>
        <p:spPr>
          <a:xfrm>
            <a:off x="5427932" y="2916238"/>
            <a:ext cx="2869809" cy="461665"/>
          </a:xfrm>
          <a:prstGeom prst="rect">
            <a:avLst/>
          </a:prstGeom>
          <a:noFill/>
        </p:spPr>
        <p:txBody>
          <a:bodyPr wrap="square" rtlCol="0">
            <a:spAutoFit/>
          </a:bodyPr>
          <a:lstStyle/>
          <a:p>
            <a:pPr algn="ctr"/>
            <a:r>
              <a:rPr lang="en-GB" sz="2400">
                <a:latin typeface="Century Gothic" panose="020B0502020202020204" pitchFamily="34" charset="0"/>
              </a:rPr>
              <a:t>twenty pence</a:t>
            </a:r>
          </a:p>
        </p:txBody>
      </p:sp>
      <p:sp>
        <p:nvSpPr>
          <p:cNvPr id="22" name="TextBox 21">
            <a:extLst>
              <a:ext uri="{FF2B5EF4-FFF2-40B4-BE49-F238E27FC236}">
                <a16:creationId xmlns:a16="http://schemas.microsoft.com/office/drawing/2014/main" id="{AD0AC52B-A530-34CD-02B1-0AE46814F21E}"/>
              </a:ext>
            </a:extLst>
          </p:cNvPr>
          <p:cNvSpPr txBox="1"/>
          <p:nvPr/>
        </p:nvSpPr>
        <p:spPr>
          <a:xfrm>
            <a:off x="8530133" y="2916238"/>
            <a:ext cx="2013986" cy="461665"/>
          </a:xfrm>
          <a:prstGeom prst="rect">
            <a:avLst/>
          </a:prstGeom>
          <a:noFill/>
        </p:spPr>
        <p:txBody>
          <a:bodyPr wrap="square" rtlCol="0">
            <a:spAutoFit/>
          </a:bodyPr>
          <a:lstStyle/>
          <a:p>
            <a:pPr algn="ctr"/>
            <a:r>
              <a:rPr lang="en-GB" sz="2400">
                <a:latin typeface="Century Gothic" panose="020B0502020202020204" pitchFamily="34" charset="0"/>
              </a:rPr>
              <a:t>one pound</a:t>
            </a:r>
          </a:p>
        </p:txBody>
      </p:sp>
      <p:sp>
        <p:nvSpPr>
          <p:cNvPr id="23" name="TextBox 22">
            <a:extLst>
              <a:ext uri="{FF2B5EF4-FFF2-40B4-BE49-F238E27FC236}">
                <a16:creationId xmlns:a16="http://schemas.microsoft.com/office/drawing/2014/main" id="{35C5648F-5E8D-7EE6-D271-905FE2539187}"/>
              </a:ext>
            </a:extLst>
          </p:cNvPr>
          <p:cNvSpPr txBox="1"/>
          <p:nvPr/>
        </p:nvSpPr>
        <p:spPr>
          <a:xfrm>
            <a:off x="231244" y="5477455"/>
            <a:ext cx="2537362" cy="461665"/>
          </a:xfrm>
          <a:prstGeom prst="rect">
            <a:avLst/>
          </a:prstGeom>
          <a:noFill/>
        </p:spPr>
        <p:txBody>
          <a:bodyPr wrap="square" rtlCol="0">
            <a:spAutoFit/>
          </a:bodyPr>
          <a:lstStyle/>
          <a:p>
            <a:pPr algn="ctr"/>
            <a:r>
              <a:rPr lang="en-GB" sz="2400">
                <a:latin typeface="Century Gothic" panose="020B0502020202020204" pitchFamily="34" charset="0"/>
              </a:rPr>
              <a:t>two pence</a:t>
            </a:r>
          </a:p>
        </p:txBody>
      </p:sp>
      <p:sp>
        <p:nvSpPr>
          <p:cNvPr id="25" name="TextBox 24">
            <a:extLst>
              <a:ext uri="{FF2B5EF4-FFF2-40B4-BE49-F238E27FC236}">
                <a16:creationId xmlns:a16="http://schemas.microsoft.com/office/drawing/2014/main" id="{CB6CD394-1C9F-9D39-8F5C-724885F441D0}"/>
              </a:ext>
            </a:extLst>
          </p:cNvPr>
          <p:cNvSpPr txBox="1"/>
          <p:nvPr/>
        </p:nvSpPr>
        <p:spPr>
          <a:xfrm>
            <a:off x="2900216" y="5477455"/>
            <a:ext cx="2405844" cy="461665"/>
          </a:xfrm>
          <a:prstGeom prst="rect">
            <a:avLst/>
          </a:prstGeom>
          <a:noFill/>
        </p:spPr>
        <p:txBody>
          <a:bodyPr wrap="square" rtlCol="0">
            <a:spAutoFit/>
          </a:bodyPr>
          <a:lstStyle/>
          <a:p>
            <a:pPr algn="ctr"/>
            <a:r>
              <a:rPr lang="en-GB" sz="2400">
                <a:latin typeface="Century Gothic" panose="020B0502020202020204" pitchFamily="34" charset="0"/>
              </a:rPr>
              <a:t>ten pence</a:t>
            </a:r>
          </a:p>
        </p:txBody>
      </p:sp>
      <p:sp>
        <p:nvSpPr>
          <p:cNvPr id="27" name="TextBox 26">
            <a:extLst>
              <a:ext uri="{FF2B5EF4-FFF2-40B4-BE49-F238E27FC236}">
                <a16:creationId xmlns:a16="http://schemas.microsoft.com/office/drawing/2014/main" id="{3F0F3310-891C-AE0E-3BDF-B66C95BFD510}"/>
              </a:ext>
            </a:extLst>
          </p:cNvPr>
          <p:cNvSpPr txBox="1"/>
          <p:nvPr/>
        </p:nvSpPr>
        <p:spPr>
          <a:xfrm>
            <a:off x="5786658" y="5477455"/>
            <a:ext cx="2152357" cy="461665"/>
          </a:xfrm>
          <a:prstGeom prst="rect">
            <a:avLst/>
          </a:prstGeom>
          <a:noFill/>
        </p:spPr>
        <p:txBody>
          <a:bodyPr wrap="square" rtlCol="0">
            <a:spAutoFit/>
          </a:bodyPr>
          <a:lstStyle/>
          <a:p>
            <a:pPr algn="ctr"/>
            <a:r>
              <a:rPr lang="en-GB" sz="2400">
                <a:latin typeface="Century Gothic" panose="020B0502020202020204" pitchFamily="34" charset="0"/>
              </a:rPr>
              <a:t>fifty pence</a:t>
            </a:r>
          </a:p>
        </p:txBody>
      </p:sp>
      <p:sp>
        <p:nvSpPr>
          <p:cNvPr id="29" name="TextBox 28">
            <a:extLst>
              <a:ext uri="{FF2B5EF4-FFF2-40B4-BE49-F238E27FC236}">
                <a16:creationId xmlns:a16="http://schemas.microsoft.com/office/drawing/2014/main" id="{A866E7E7-AD2B-4CD2-8178-69E3F03FAEB7}"/>
              </a:ext>
            </a:extLst>
          </p:cNvPr>
          <p:cNvSpPr txBox="1"/>
          <p:nvPr/>
        </p:nvSpPr>
        <p:spPr>
          <a:xfrm>
            <a:off x="8424032" y="5477455"/>
            <a:ext cx="2226188" cy="461665"/>
          </a:xfrm>
          <a:prstGeom prst="rect">
            <a:avLst/>
          </a:prstGeom>
          <a:noFill/>
        </p:spPr>
        <p:txBody>
          <a:bodyPr wrap="square" rtlCol="0">
            <a:spAutoFit/>
          </a:bodyPr>
          <a:lstStyle/>
          <a:p>
            <a:pPr algn="ctr"/>
            <a:r>
              <a:rPr lang="en-GB" sz="2400">
                <a:latin typeface="Century Gothic" panose="020B0502020202020204" pitchFamily="34" charset="0"/>
              </a:rPr>
              <a:t>two pounds</a:t>
            </a:r>
          </a:p>
        </p:txBody>
      </p:sp>
      <p:sp>
        <p:nvSpPr>
          <p:cNvPr id="12" name="Title 8">
            <a:extLst>
              <a:ext uri="{FF2B5EF4-FFF2-40B4-BE49-F238E27FC236}">
                <a16:creationId xmlns:a16="http://schemas.microsoft.com/office/drawing/2014/main" id="{166AC5AF-6CD7-722A-A43A-1E55C985A385}"/>
              </a:ext>
            </a:extLst>
          </p:cNvPr>
          <p:cNvSpPr txBox="1">
            <a:spLocks/>
          </p:cNvSpPr>
          <p:nvPr/>
        </p:nvSpPr>
        <p:spPr>
          <a:xfrm>
            <a:off x="1073" y="225"/>
            <a:ext cx="10515600" cy="796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latin typeface="Century Gothic"/>
                <a:cs typeface="Century Gothic"/>
              </a:rPr>
              <a:t>TBAT: identify the physical properties of coins</a:t>
            </a:r>
            <a:endParaRPr lang="en-GB" dirty="0"/>
          </a:p>
        </p:txBody>
      </p:sp>
    </p:spTree>
    <p:extLst>
      <p:ext uri="{BB962C8B-B14F-4D97-AF65-F5344CB8AC3E}">
        <p14:creationId xmlns:p14="http://schemas.microsoft.com/office/powerpoint/2010/main" val="1627921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AB6EE-59C2-409A-C0C5-0E951F5F540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B3A1F1-37E9-4813-FE81-CE04A09C0F36}"/>
              </a:ext>
            </a:extLst>
          </p:cNvPr>
          <p:cNvSpPr>
            <a:spLocks noGrp="1"/>
          </p:cNvSpPr>
          <p:nvPr>
            <p:ph type="title"/>
          </p:nvPr>
        </p:nvSpPr>
        <p:spPr>
          <a:xfrm>
            <a:off x="97077" y="679015"/>
            <a:ext cx="10515600" cy="646331"/>
          </a:xfrm>
        </p:spPr>
        <p:txBody>
          <a:bodyPr>
            <a:normAutofit/>
          </a:bodyPr>
          <a:lstStyle/>
          <a:p>
            <a:r>
              <a:rPr lang="en-US" sz="3200" dirty="0">
                <a:latin typeface="Sassoon Primary"/>
              </a:rPr>
              <a:t>Is the statement true or false? How do you know?</a:t>
            </a:r>
            <a:endParaRPr lang="en-GB" sz="3200" dirty="0">
              <a:latin typeface="Sassoon Primary"/>
            </a:endParaRPr>
          </a:p>
        </p:txBody>
      </p:sp>
      <p:sp>
        <p:nvSpPr>
          <p:cNvPr id="13" name="Rectangle 12">
            <a:extLst>
              <a:ext uri="{FF2B5EF4-FFF2-40B4-BE49-F238E27FC236}">
                <a16:creationId xmlns:a16="http://schemas.microsoft.com/office/drawing/2014/main" id="{735CE22C-562A-DE88-5EBE-B580310E69F3}"/>
              </a:ext>
            </a:extLst>
          </p:cNvPr>
          <p:cNvSpPr/>
          <p:nvPr/>
        </p:nvSpPr>
        <p:spPr>
          <a:xfrm>
            <a:off x="11117420" y="1190640"/>
            <a:ext cx="903738" cy="30698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a:solidFill>
                  <a:srgbClr val="0070C0"/>
                </a:solidFill>
                <a:latin typeface="Sassoon Primary"/>
              </a:rPr>
              <a:t>B</a:t>
            </a:r>
            <a:r>
              <a:rPr lang="en-GB" sz="6000">
                <a:latin typeface="Sassoon Primary"/>
              </a:rPr>
              <a:t>/</a:t>
            </a:r>
            <a:r>
              <a:rPr lang="en-GB" sz="6000">
                <a:solidFill>
                  <a:srgbClr val="00B050"/>
                </a:solidFill>
                <a:latin typeface="Sassoon Primary"/>
              </a:rPr>
              <a:t>G</a:t>
            </a:r>
          </a:p>
        </p:txBody>
      </p:sp>
      <p:sp>
        <p:nvSpPr>
          <p:cNvPr id="6" name="Speech Bubble: Rectangle with Corners Rounded 5">
            <a:extLst>
              <a:ext uri="{FF2B5EF4-FFF2-40B4-BE49-F238E27FC236}">
                <a16:creationId xmlns:a16="http://schemas.microsoft.com/office/drawing/2014/main" id="{A2154F53-9445-A808-5608-B2BBA9F5E685}"/>
              </a:ext>
            </a:extLst>
          </p:cNvPr>
          <p:cNvSpPr/>
          <p:nvPr/>
        </p:nvSpPr>
        <p:spPr>
          <a:xfrm>
            <a:off x="539186" y="1413275"/>
            <a:ext cx="4027870" cy="2626171"/>
          </a:xfrm>
          <a:prstGeom prst="wedgeRoundRectCallou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5400">
                <a:latin typeface="Sassoon Primary"/>
              </a:rPr>
              <a:t>All coins are round.</a:t>
            </a:r>
          </a:p>
        </p:txBody>
      </p:sp>
      <p:sp>
        <p:nvSpPr>
          <p:cNvPr id="7" name="Speech Bubble: Rectangle with Corners Rounded 6">
            <a:extLst>
              <a:ext uri="{FF2B5EF4-FFF2-40B4-BE49-F238E27FC236}">
                <a16:creationId xmlns:a16="http://schemas.microsoft.com/office/drawing/2014/main" id="{FC4E1763-1AE9-27DA-380B-EE36AD9E2FBF}"/>
              </a:ext>
            </a:extLst>
          </p:cNvPr>
          <p:cNvSpPr/>
          <p:nvPr/>
        </p:nvSpPr>
        <p:spPr>
          <a:xfrm>
            <a:off x="5800117" y="1413275"/>
            <a:ext cx="4027870" cy="2626171"/>
          </a:xfrm>
          <a:prstGeom prst="wedgeRoundRectCallou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5400">
                <a:latin typeface="Sassoon Primary"/>
              </a:rPr>
              <a:t>All coins</a:t>
            </a:r>
            <a:endParaRPr lang="en-US"/>
          </a:p>
          <a:p>
            <a:pPr algn="ctr"/>
            <a:r>
              <a:rPr lang="en-GB" sz="5400">
                <a:latin typeface="Sassoon Primary"/>
              </a:rPr>
              <a:t> are the same size.</a:t>
            </a:r>
            <a:endParaRPr lang="en-GB"/>
          </a:p>
        </p:txBody>
      </p:sp>
      <p:sp>
        <p:nvSpPr>
          <p:cNvPr id="8" name="TextBox 7">
            <a:extLst>
              <a:ext uri="{FF2B5EF4-FFF2-40B4-BE49-F238E27FC236}">
                <a16:creationId xmlns:a16="http://schemas.microsoft.com/office/drawing/2014/main" id="{1CDF8D52-3ECD-B9B4-3F9B-B2E697E1C78A}"/>
              </a:ext>
            </a:extLst>
          </p:cNvPr>
          <p:cNvSpPr txBox="1"/>
          <p:nvPr/>
        </p:nvSpPr>
        <p:spPr>
          <a:xfrm>
            <a:off x="473387" y="4848629"/>
            <a:ext cx="9410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chemeClr val="accent2">
                    <a:lumMod val="75000"/>
                  </a:schemeClr>
                </a:solidFill>
                <a:latin typeface="Sassoon Primary"/>
              </a:rPr>
              <a:t>This statement is true/false because.....</a:t>
            </a:r>
          </a:p>
        </p:txBody>
      </p:sp>
      <p:pic>
        <p:nvPicPr>
          <p:cNvPr id="9" name="Picture 8">
            <a:extLst>
              <a:ext uri="{FF2B5EF4-FFF2-40B4-BE49-F238E27FC236}">
                <a16:creationId xmlns:a16="http://schemas.microsoft.com/office/drawing/2014/main" id="{209E203F-2FE4-F393-93A6-99423970508F}"/>
              </a:ext>
            </a:extLst>
          </p:cNvPr>
          <p:cNvPicPr>
            <a:picLocks noChangeAspect="1"/>
          </p:cNvPicPr>
          <p:nvPr/>
        </p:nvPicPr>
        <p:blipFill>
          <a:blip r:embed="rId3"/>
          <a:stretch>
            <a:fillRect/>
          </a:stretch>
        </p:blipFill>
        <p:spPr>
          <a:xfrm>
            <a:off x="4185063" y="5702212"/>
            <a:ext cx="1911654" cy="787575"/>
          </a:xfrm>
          <a:prstGeom prst="rect">
            <a:avLst/>
          </a:prstGeom>
        </p:spPr>
      </p:pic>
      <p:sp>
        <p:nvSpPr>
          <p:cNvPr id="2" name="Title 8">
            <a:extLst>
              <a:ext uri="{FF2B5EF4-FFF2-40B4-BE49-F238E27FC236}">
                <a16:creationId xmlns:a16="http://schemas.microsoft.com/office/drawing/2014/main" id="{6307DEDD-A90D-9045-360E-4DF81CAE038D}"/>
              </a:ext>
            </a:extLst>
          </p:cNvPr>
          <p:cNvSpPr txBox="1">
            <a:spLocks/>
          </p:cNvSpPr>
          <p:nvPr/>
        </p:nvSpPr>
        <p:spPr>
          <a:xfrm>
            <a:off x="1073" y="225"/>
            <a:ext cx="10515600" cy="796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latin typeface="Century Gothic"/>
                <a:cs typeface="Century Gothic"/>
              </a:rPr>
              <a:t>TBAT: identify the physical properties of coins</a:t>
            </a:r>
            <a:endParaRPr lang="en-GB" dirty="0"/>
          </a:p>
        </p:txBody>
      </p:sp>
    </p:spTree>
    <p:extLst>
      <p:ext uri="{BB962C8B-B14F-4D97-AF65-F5344CB8AC3E}">
        <p14:creationId xmlns:p14="http://schemas.microsoft.com/office/powerpoint/2010/main" val="4089043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E45BE-BF91-91CE-991A-5E06B900D891}"/>
              </a:ext>
            </a:extLst>
          </p:cNvPr>
          <p:cNvSpPr>
            <a:spLocks noGrp="1"/>
          </p:cNvSpPr>
          <p:nvPr>
            <p:ph type="title"/>
          </p:nvPr>
        </p:nvSpPr>
        <p:spPr/>
        <p:txBody>
          <a:bodyPr/>
          <a:lstStyle/>
          <a:p>
            <a:r>
              <a:rPr lang="en-GB" sz="3200">
                <a:latin typeface="Century Gothic" panose="020B0502020202020204" pitchFamily="34" charset="0"/>
              </a:rPr>
              <a:t>What’s the same? What’s different?</a:t>
            </a:r>
          </a:p>
        </p:txBody>
      </p:sp>
      <p:sp>
        <p:nvSpPr>
          <p:cNvPr id="4" name="Oval 3">
            <a:extLst>
              <a:ext uri="{FF2B5EF4-FFF2-40B4-BE49-F238E27FC236}">
                <a16:creationId xmlns:a16="http://schemas.microsoft.com/office/drawing/2014/main" id="{2B493C4F-8C32-8935-041C-A94B10049551}"/>
              </a:ext>
            </a:extLst>
          </p:cNvPr>
          <p:cNvSpPr/>
          <p:nvPr/>
        </p:nvSpPr>
        <p:spPr>
          <a:xfrm>
            <a:off x="3348109" y="1300746"/>
            <a:ext cx="4417258" cy="40567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F6237BCC-175E-757D-7DDB-04262E275ACC}"/>
              </a:ext>
            </a:extLst>
          </p:cNvPr>
          <p:cNvSpPr/>
          <p:nvPr/>
        </p:nvSpPr>
        <p:spPr>
          <a:xfrm>
            <a:off x="473075" y="1300746"/>
            <a:ext cx="2537411" cy="40567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58CA22C7-FCEC-3C34-59D8-1D234AEE52B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Lst>
          </a:blip>
          <a:stretch>
            <a:fillRect/>
          </a:stretch>
        </p:blipFill>
        <p:spPr>
          <a:xfrm>
            <a:off x="1307790" y="3907903"/>
            <a:ext cx="867978" cy="870016"/>
          </a:xfrm>
          <a:prstGeom prst="rect">
            <a:avLst/>
          </a:prstGeom>
        </p:spPr>
      </p:pic>
      <p:pic>
        <p:nvPicPr>
          <p:cNvPr id="7" name="Picture 6">
            <a:extLst>
              <a:ext uri="{FF2B5EF4-FFF2-40B4-BE49-F238E27FC236}">
                <a16:creationId xmlns:a16="http://schemas.microsoft.com/office/drawing/2014/main" id="{2A75CCF5-0ACB-1942-175F-1B5A9A92398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Lst>
          </a:blip>
          <a:stretch>
            <a:fillRect/>
          </a:stretch>
        </p:blipFill>
        <p:spPr>
          <a:xfrm>
            <a:off x="1141892" y="2222748"/>
            <a:ext cx="1133291" cy="1126876"/>
          </a:xfrm>
          <a:prstGeom prst="rect">
            <a:avLst/>
          </a:prstGeom>
        </p:spPr>
      </p:pic>
      <p:pic>
        <p:nvPicPr>
          <p:cNvPr id="8" name="Picture 7">
            <a:extLst>
              <a:ext uri="{FF2B5EF4-FFF2-40B4-BE49-F238E27FC236}">
                <a16:creationId xmlns:a16="http://schemas.microsoft.com/office/drawing/2014/main" id="{EA65A377-B897-5209-8E49-6FDD1F0FE7BA}"/>
              </a:ext>
            </a:extLst>
          </p:cNvPr>
          <p:cNvPicPr>
            <a:picLocks noChangeAspect="1"/>
          </p:cNvPicPr>
          <p:nvPr/>
        </p:nvPicPr>
        <p:blipFill rotWithShape="1">
          <a:blip r:embed="rId7"/>
          <a:srcRect l="9941" t="7560" r="10236" b="9680"/>
          <a:stretch/>
        </p:blipFill>
        <p:spPr>
          <a:xfrm>
            <a:off x="8935583" y="1446407"/>
            <a:ext cx="1203087" cy="1228741"/>
          </a:xfrm>
          <a:prstGeom prst="rect">
            <a:avLst/>
          </a:prstGeom>
        </p:spPr>
      </p:pic>
      <p:pic>
        <p:nvPicPr>
          <p:cNvPr id="9" name="Picture 8">
            <a:extLst>
              <a:ext uri="{FF2B5EF4-FFF2-40B4-BE49-F238E27FC236}">
                <a16:creationId xmlns:a16="http://schemas.microsoft.com/office/drawing/2014/main" id="{FE6EE31F-02B5-0812-C200-79DD4394683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384" b="97232" l="4437" r="96246">
                        <a14:foregroundMark x1="13140" y1="17993" x2="13140" y2="17993"/>
                        <a14:foregroundMark x1="25256" y1="21280" x2="24744" y2="21626"/>
                        <a14:foregroundMark x1="20648" y1="23529" x2="42321" y2="20415"/>
                        <a14:foregroundMark x1="42321" y1="20415" x2="73208" y2="34083"/>
                        <a14:foregroundMark x1="73208" y1="34083" x2="85154" y2="64879"/>
                        <a14:foregroundMark x1="85154" y1="64879" x2="79181" y2="76990"/>
                        <a14:foregroundMark x1="79181" y1="76990" x2="76109" y2="78201"/>
                        <a14:foregroundMark x1="52730" y1="45156" x2="52560" y2="45156"/>
                        <a14:foregroundMark x1="48123" y1="43080" x2="47440" y2="54844"/>
                        <a14:foregroundMark x1="47440" y1="54844" x2="56826" y2="45329"/>
                        <a14:foregroundMark x1="56826" y1="45329" x2="50683" y2="47059"/>
                        <a14:foregroundMark x1="37713" y1="62803" x2="37031" y2="61938"/>
                        <a14:foregroundMark x1="25768" y1="91869" x2="25768" y2="91869"/>
                        <a14:foregroundMark x1="49488" y1="90830" x2="49488" y2="90830"/>
                        <a14:foregroundMark x1="50171" y1="92388" x2="51024" y2="95848"/>
                        <a14:foregroundMark x1="51024" y1="96540" x2="60410" y2="93772"/>
                        <a14:foregroundMark x1="61604" y1="97232" x2="61945" y2="97232"/>
                        <a14:foregroundMark x1="96246" y1="49481" x2="95904" y2="48616"/>
                        <a14:foregroundMark x1="85666" y1="25260" x2="59898" y2="11938"/>
                        <a14:foregroundMark x1="59898" y1="11938" x2="47099" y2="10035"/>
                        <a14:foregroundMark x1="47099" y1="10035" x2="27816" y2="17301"/>
                        <a14:foregroundMark x1="27816" y1="17301" x2="11092" y2="44637"/>
                        <a14:foregroundMark x1="11092" y1="44637" x2="9044" y2="60381"/>
                        <a14:foregroundMark x1="4437" y1="65052" x2="4437" y2="65052"/>
                        <a14:foregroundMark x1="26792" y1="80623" x2="26792" y2="80623"/>
                        <a14:foregroundMark x1="46246" y1="1384" x2="46246" y2="1384"/>
                        <a14:foregroundMark x1="34471" y1="39446" x2="34471" y2="39446"/>
                        <a14:foregroundMark x1="58362" y1="34083" x2="58362" y2="34083"/>
                        <a14:foregroundMark x1="63993" y1="43945" x2="63993" y2="43945"/>
                      </a14:backgroundRemoval>
                    </a14:imgEffect>
                  </a14:imgLayer>
                </a14:imgProps>
              </a:ext>
            </a:extLst>
          </a:blip>
          <a:stretch>
            <a:fillRect/>
          </a:stretch>
        </p:blipFill>
        <p:spPr>
          <a:xfrm>
            <a:off x="8472391" y="2881903"/>
            <a:ext cx="2080402" cy="2052000"/>
          </a:xfrm>
          <a:prstGeom prst="rect">
            <a:avLst/>
          </a:prstGeom>
        </p:spPr>
      </p:pic>
      <p:pic>
        <p:nvPicPr>
          <p:cNvPr id="10" name="Picture 9">
            <a:extLst>
              <a:ext uri="{FF2B5EF4-FFF2-40B4-BE49-F238E27FC236}">
                <a16:creationId xmlns:a16="http://schemas.microsoft.com/office/drawing/2014/main" id="{394A657A-57FF-FA94-BA5F-3CAA812ACB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Lst>
          </a:blip>
          <a:stretch>
            <a:fillRect/>
          </a:stretch>
        </p:blipFill>
        <p:spPr>
          <a:xfrm>
            <a:off x="4344712" y="2289461"/>
            <a:ext cx="1119129" cy="1110317"/>
          </a:xfrm>
          <a:prstGeom prst="rect">
            <a:avLst/>
          </a:prstGeom>
        </p:spPr>
      </p:pic>
      <p:pic>
        <p:nvPicPr>
          <p:cNvPr id="11" name="Picture 10">
            <a:extLst>
              <a:ext uri="{FF2B5EF4-FFF2-40B4-BE49-F238E27FC236}">
                <a16:creationId xmlns:a16="http://schemas.microsoft.com/office/drawing/2014/main" id="{D2CAE749-FF41-804D-3A2C-73D87FF2021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790" b="96421" l="4435" r="97118">
                        <a14:foregroundMark x1="52772" y1="2237" x2="52772" y2="2237"/>
                        <a14:foregroundMark x1="55432" y1="7159" x2="55432" y2="7159"/>
                        <a14:foregroundMark x1="56319" y1="7606" x2="69180" y2="23266"/>
                        <a14:foregroundMark x1="69180" y1="23266" x2="83814" y2="62192"/>
                        <a14:foregroundMark x1="83814" y1="62192" x2="82927" y2="78971"/>
                        <a14:foregroundMark x1="82927" y1="78971" x2="82705" y2="78971"/>
                        <a14:foregroundMark x1="81153" y1="79866" x2="77162" y2="83669"/>
                        <a14:foregroundMark x1="67849" y1="96868" x2="67849" y2="96868"/>
                        <a14:foregroundMark x1="12860" y1="17897" x2="12860" y2="17897"/>
                        <a14:foregroundMark x1="4656" y1="41611" x2="4656" y2="41611"/>
                        <a14:foregroundMark x1="36142" y1="17002" x2="36585" y2="16779"/>
                        <a14:foregroundMark x1="23725" y1="11857" x2="23725" y2="11857"/>
                        <a14:foregroundMark x1="97118" y1="51678" x2="97118" y2="51678"/>
                        <a14:foregroundMark x1="51441" y1="42953" x2="35255" y2="23937"/>
                        <a14:foregroundMark x1="35255" y1="23937" x2="35255" y2="23937"/>
                        <a14:foregroundMark x1="37694" y1="10738" x2="37694" y2="10738"/>
                        <a14:foregroundMark x1="55876" y1="40268" x2="55876" y2="40268"/>
                        <a14:foregroundMark x1="73614" y1="55705" x2="73614" y2="55705"/>
                        <a14:foregroundMark x1="71840" y1="56376" x2="71840" y2="56376"/>
                        <a14:foregroundMark x1="62971" y1="53691" x2="62971" y2="53691"/>
                        <a14:foregroundMark x1="56763" y1="53244" x2="56763" y2="53244"/>
                        <a14:foregroundMark x1="54324" y1="60850" x2="54324" y2="60850"/>
                        <a14:foregroundMark x1="48115" y1="53244" x2="48115" y2="53244"/>
                        <a14:foregroundMark x1="51885" y1="50112" x2="51885" y2="50112"/>
                        <a14:foregroundMark x1="57871" y1="35794" x2="57871" y2="35794"/>
                        <a14:foregroundMark x1="62749" y1="53691" x2="62749" y2="53691"/>
                      </a14:backgroundRemoval>
                    </a14:imgEffect>
                  </a14:imgLayer>
                </a14:imgProps>
              </a:ext>
            </a:extLst>
          </a:blip>
          <a:stretch>
            <a:fillRect/>
          </a:stretch>
        </p:blipFill>
        <p:spPr>
          <a:xfrm>
            <a:off x="6096000" y="3664332"/>
            <a:ext cx="1008213" cy="999271"/>
          </a:xfrm>
          <a:prstGeom prst="rect">
            <a:avLst/>
          </a:prstGeom>
        </p:spPr>
      </p:pic>
      <p:pic>
        <p:nvPicPr>
          <p:cNvPr id="12" name="Picture 11">
            <a:extLst>
              <a:ext uri="{FF2B5EF4-FFF2-40B4-BE49-F238E27FC236}">
                <a16:creationId xmlns:a16="http://schemas.microsoft.com/office/drawing/2014/main" id="{E8A785F8-5D50-B731-E271-1AF126D98E5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285" b="97364" l="2783" r="94957">
                        <a14:foregroundMark x1="45217" y1="2285" x2="45217" y2="2285"/>
                        <a14:foregroundMark x1="59652" y1="43409" x2="59652" y2="43409"/>
                        <a14:foregroundMark x1="74957" y1="47803" x2="74957" y2="47803"/>
                        <a14:foregroundMark x1="92696" y1="31107" x2="92696" y2="31107"/>
                        <a14:foregroundMark x1="94957" y1="67663" x2="94957" y2="67663"/>
                        <a14:foregroundMark x1="68522" y1="81371" x2="68522" y2="81371"/>
                        <a14:foregroundMark x1="54783" y1="90685" x2="54783" y2="90685"/>
                        <a14:foregroundMark x1="53565" y1="92970" x2="53565" y2="92970"/>
                        <a14:foregroundMark x1="46609" y1="94376" x2="46609" y2="94376"/>
                        <a14:foregroundMark x1="2783" y1="52373" x2="2783" y2="52373"/>
                        <a14:foregroundMark x1="21391" y1="53427" x2="21391" y2="53427"/>
                        <a14:foregroundMark x1="39652" y1="60633" x2="39652" y2="60633"/>
                        <a14:foregroundMark x1="23304" y1="66608" x2="87826" y2="40598"/>
                        <a14:foregroundMark x1="45565" y1="97364" x2="45565" y2="97364"/>
                        <a14:foregroundMark x1="57043" y1="34798" x2="57043" y2="34798"/>
                        <a14:foregroundMark x1="43826" y1="36555" x2="43826" y2="36555"/>
                      </a14:backgroundRemoval>
                    </a14:imgEffect>
                  </a14:imgLayer>
                </a14:imgProps>
              </a:ext>
            </a:extLst>
          </a:blip>
          <a:stretch>
            <a:fillRect/>
          </a:stretch>
        </p:blipFill>
        <p:spPr>
          <a:xfrm>
            <a:off x="5951250" y="2151669"/>
            <a:ext cx="1217466" cy="1204762"/>
          </a:xfrm>
          <a:prstGeom prst="rect">
            <a:avLst/>
          </a:prstGeom>
        </p:spPr>
      </p:pic>
      <p:pic>
        <p:nvPicPr>
          <p:cNvPr id="13" name="Picture 12">
            <a:extLst>
              <a:ext uri="{FF2B5EF4-FFF2-40B4-BE49-F238E27FC236}">
                <a16:creationId xmlns:a16="http://schemas.microsoft.com/office/drawing/2014/main" id="{3A9AF397-0FEF-F619-4D0C-FE472FED294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Lst>
          </a:blip>
          <a:stretch>
            <a:fillRect/>
          </a:stretch>
        </p:blipFill>
        <p:spPr>
          <a:xfrm>
            <a:off x="4456650" y="3713967"/>
            <a:ext cx="895251" cy="900000"/>
          </a:xfrm>
          <a:prstGeom prst="rect">
            <a:avLst/>
          </a:prstGeom>
        </p:spPr>
      </p:pic>
      <p:pic>
        <p:nvPicPr>
          <p:cNvPr id="14" name="Picture 2">
            <a:extLst>
              <a:ext uri="{FF2B5EF4-FFF2-40B4-BE49-F238E27FC236}">
                <a16:creationId xmlns:a16="http://schemas.microsoft.com/office/drawing/2014/main" id="{655E4235-E559-2468-DAB5-AF352F6DDA3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574" t="897" r="958" b="1574"/>
          <a:stretch/>
        </p:blipFill>
        <p:spPr bwMode="auto">
          <a:xfrm>
            <a:off x="4332979" y="5665405"/>
            <a:ext cx="1847897" cy="1104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8">
            <a:extLst>
              <a:ext uri="{FF2B5EF4-FFF2-40B4-BE49-F238E27FC236}">
                <a16:creationId xmlns:a16="http://schemas.microsoft.com/office/drawing/2014/main" id="{43D93975-2635-6B2A-92F6-0F049F005895}"/>
              </a:ext>
            </a:extLst>
          </p:cNvPr>
          <p:cNvSpPr txBox="1">
            <a:spLocks/>
          </p:cNvSpPr>
          <p:nvPr/>
        </p:nvSpPr>
        <p:spPr>
          <a:xfrm>
            <a:off x="1073" y="225"/>
            <a:ext cx="10515600" cy="796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latin typeface="Century Gothic"/>
                <a:cs typeface="Century Gothic"/>
              </a:rPr>
              <a:t>TBAT: identify the physical properties of coins</a:t>
            </a:r>
            <a:endParaRPr lang="en-GB" dirty="0"/>
          </a:p>
        </p:txBody>
      </p:sp>
    </p:spTree>
    <p:extLst>
      <p:ext uri="{BB962C8B-B14F-4D97-AF65-F5344CB8AC3E}">
        <p14:creationId xmlns:p14="http://schemas.microsoft.com/office/powerpoint/2010/main" val="1731356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1D3E98-CEB9-D6C5-88C8-9A4289C4ECBF}"/>
              </a:ext>
            </a:extLst>
          </p:cNvPr>
          <p:cNvSpPr>
            <a:spLocks noGrp="1"/>
          </p:cNvSpPr>
          <p:nvPr>
            <p:ph type="title"/>
          </p:nvPr>
        </p:nvSpPr>
        <p:spPr>
          <a:xfrm>
            <a:off x="451834" y="504021"/>
            <a:ext cx="10515600" cy="950554"/>
          </a:xfrm>
        </p:spPr>
        <p:txBody>
          <a:bodyPr>
            <a:normAutofit/>
          </a:bodyPr>
          <a:lstStyle/>
          <a:p>
            <a:r>
              <a:rPr lang="en-US" sz="3600" dirty="0"/>
              <a:t>Sorting coins</a:t>
            </a:r>
            <a:endParaRPr lang="en-GB" sz="3600" dirty="0"/>
          </a:p>
        </p:txBody>
      </p:sp>
      <p:sp>
        <p:nvSpPr>
          <p:cNvPr id="6" name="Text Placeholder 5">
            <a:extLst>
              <a:ext uri="{FF2B5EF4-FFF2-40B4-BE49-F238E27FC236}">
                <a16:creationId xmlns:a16="http://schemas.microsoft.com/office/drawing/2014/main" id="{D607E175-791D-D9A2-005D-09AD24E17374}"/>
              </a:ext>
            </a:extLst>
          </p:cNvPr>
          <p:cNvSpPr>
            <a:spLocks noGrp="1"/>
          </p:cNvSpPr>
          <p:nvPr>
            <p:ph type="body" sz="quarter" idx="11"/>
          </p:nvPr>
        </p:nvSpPr>
        <p:spPr/>
        <p:txBody>
          <a:bodyPr/>
          <a:lstStyle/>
          <a:p>
            <a:r>
              <a:rPr lang="en-US"/>
              <a:t>coin       gold       round       silver      heptagonal      copper</a:t>
            </a:r>
            <a:endParaRPr lang="en-GB"/>
          </a:p>
        </p:txBody>
      </p:sp>
      <p:pic>
        <p:nvPicPr>
          <p:cNvPr id="7" name="Picture 6">
            <a:extLst>
              <a:ext uri="{FF2B5EF4-FFF2-40B4-BE49-F238E27FC236}">
                <a16:creationId xmlns:a16="http://schemas.microsoft.com/office/drawing/2014/main" id="{BC7D5E89-51E9-FA93-053B-28D213EE8DEE}"/>
              </a:ext>
            </a:extLst>
          </p:cNvPr>
          <p:cNvPicPr>
            <a:picLocks noChangeAspect="1"/>
          </p:cNvPicPr>
          <p:nvPr/>
        </p:nvPicPr>
        <p:blipFill rotWithShape="1">
          <a:blip r:embed="rId3">
            <a:extLst>
              <a:ext uri="{28A0092B-C50C-407E-A947-70E740481C1C}">
                <a14:useLocalDpi xmlns:a14="http://schemas.microsoft.com/office/drawing/2010/main" val="0"/>
              </a:ext>
            </a:extLst>
          </a:blip>
          <a:srcRect b="19544"/>
          <a:stretch/>
        </p:blipFill>
        <p:spPr>
          <a:xfrm>
            <a:off x="155371" y="3265852"/>
            <a:ext cx="1990667" cy="2742307"/>
          </a:xfrm>
          <a:prstGeom prst="rect">
            <a:avLst/>
          </a:prstGeom>
        </p:spPr>
      </p:pic>
      <p:pic>
        <p:nvPicPr>
          <p:cNvPr id="8" name="Picture 7">
            <a:extLst>
              <a:ext uri="{FF2B5EF4-FFF2-40B4-BE49-F238E27FC236}">
                <a16:creationId xmlns:a16="http://schemas.microsoft.com/office/drawing/2014/main" id="{ACB7E413-B20A-06B8-548A-58AC2C6FEF0D}"/>
              </a:ext>
            </a:extLst>
          </p:cNvPr>
          <p:cNvPicPr>
            <a:picLocks noChangeAspect="1"/>
          </p:cNvPicPr>
          <p:nvPr/>
        </p:nvPicPr>
        <p:blipFill rotWithShape="1">
          <a:blip r:embed="rId4">
            <a:extLst>
              <a:ext uri="{28A0092B-C50C-407E-A947-70E740481C1C}">
                <a14:useLocalDpi xmlns:a14="http://schemas.microsoft.com/office/drawing/2010/main" val="0"/>
              </a:ext>
            </a:extLst>
          </a:blip>
          <a:srcRect b="28589"/>
          <a:stretch/>
        </p:blipFill>
        <p:spPr>
          <a:xfrm>
            <a:off x="9240506" y="3290422"/>
            <a:ext cx="1379072" cy="2742307"/>
          </a:xfrm>
          <a:prstGeom prst="rect">
            <a:avLst/>
          </a:prstGeom>
        </p:spPr>
      </p:pic>
      <p:sp>
        <p:nvSpPr>
          <p:cNvPr id="9" name="Rectangular Callout 14">
            <a:extLst>
              <a:ext uri="{FF2B5EF4-FFF2-40B4-BE49-F238E27FC236}">
                <a16:creationId xmlns:a16="http://schemas.microsoft.com/office/drawing/2014/main" id="{0F3EC377-91E4-F186-69F4-759D88A787CB}"/>
              </a:ext>
            </a:extLst>
          </p:cNvPr>
          <p:cNvSpPr/>
          <p:nvPr/>
        </p:nvSpPr>
        <p:spPr>
          <a:xfrm>
            <a:off x="450748" y="1260757"/>
            <a:ext cx="5412387" cy="1137169"/>
          </a:xfrm>
          <a:prstGeom prst="wedgeRectCallout">
            <a:avLst>
              <a:gd name="adj1" fmla="val -43960"/>
              <a:gd name="adj2" fmla="val 14876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am putting this coin in this cup because it is heptagonal.</a:t>
            </a:r>
          </a:p>
        </p:txBody>
      </p:sp>
      <p:sp>
        <p:nvSpPr>
          <p:cNvPr id="10" name="Rectangular Callout 15">
            <a:extLst>
              <a:ext uri="{FF2B5EF4-FFF2-40B4-BE49-F238E27FC236}">
                <a16:creationId xmlns:a16="http://schemas.microsoft.com/office/drawing/2014/main" id="{4E0A2B16-50FA-E5C7-0085-EE4A66D4F412}"/>
              </a:ext>
            </a:extLst>
          </p:cNvPr>
          <p:cNvSpPr/>
          <p:nvPr/>
        </p:nvSpPr>
        <p:spPr>
          <a:xfrm flipH="1">
            <a:off x="4378702" y="2554850"/>
            <a:ext cx="4360561" cy="1104835"/>
          </a:xfrm>
          <a:prstGeom prst="wedgeRectCallout">
            <a:avLst>
              <a:gd name="adj1" fmla="val -62884"/>
              <a:gd name="adj2" fmla="val 5528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n-GB" sz="2400">
              <a:solidFill>
                <a:schemeClr val="tx1"/>
              </a:solidFill>
              <a:latin typeface="Century Gothic" panose="020B0502020202020204" pitchFamily="34" charset="0"/>
            </a:endParaRPr>
          </a:p>
          <a:p>
            <a:pPr algn="ctr"/>
            <a:r>
              <a:rPr lang="en-GB" sz="2400">
                <a:solidFill>
                  <a:schemeClr val="tx1"/>
                </a:solidFill>
                <a:latin typeface="Century Gothic" panose="020B0502020202020204" pitchFamily="34" charset="0"/>
              </a:rPr>
              <a:t>I am putting this coin in this cup because it is round.</a:t>
            </a:r>
          </a:p>
          <a:p>
            <a:endParaRPr lang="en-GB" sz="2400">
              <a:solidFill>
                <a:schemeClr val="tx1"/>
              </a:solidFill>
              <a:latin typeface="Century Gothic" panose="020B0502020202020204" pitchFamily="34" charset="0"/>
            </a:endParaRPr>
          </a:p>
        </p:txBody>
      </p:sp>
      <p:grpSp>
        <p:nvGrpSpPr>
          <p:cNvPr id="21" name="Group 20">
            <a:extLst>
              <a:ext uri="{FF2B5EF4-FFF2-40B4-BE49-F238E27FC236}">
                <a16:creationId xmlns:a16="http://schemas.microsoft.com/office/drawing/2014/main" id="{191A676A-2169-B761-D08E-CCC57EED2CB2}"/>
              </a:ext>
            </a:extLst>
          </p:cNvPr>
          <p:cNvGrpSpPr/>
          <p:nvPr/>
        </p:nvGrpSpPr>
        <p:grpSpPr>
          <a:xfrm>
            <a:off x="6564776" y="3856878"/>
            <a:ext cx="2448000" cy="2124000"/>
            <a:chOff x="6564776" y="3856878"/>
            <a:chExt cx="2448000" cy="2124000"/>
          </a:xfrm>
        </p:grpSpPr>
        <p:sp>
          <p:nvSpPr>
            <p:cNvPr id="20" name="Partial Circle 19">
              <a:extLst>
                <a:ext uri="{FF2B5EF4-FFF2-40B4-BE49-F238E27FC236}">
                  <a16:creationId xmlns:a16="http://schemas.microsoft.com/office/drawing/2014/main" id="{538AB88E-62FB-69C6-170E-EA78430A002D}"/>
                </a:ext>
              </a:extLst>
            </p:cNvPr>
            <p:cNvSpPr/>
            <p:nvPr/>
          </p:nvSpPr>
          <p:spPr>
            <a:xfrm>
              <a:off x="6564776" y="3856878"/>
              <a:ext cx="2448000" cy="2124000"/>
            </a:xfrm>
            <a:prstGeom prst="pie">
              <a:avLst>
                <a:gd name="adj1" fmla="val 0"/>
                <a:gd name="adj2" fmla="val 1079108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A49F419-013B-1834-BE25-6A83920757E0}"/>
                </a:ext>
              </a:extLst>
            </p:cNvPr>
            <p:cNvSpPr txBox="1"/>
            <p:nvPr/>
          </p:nvSpPr>
          <p:spPr>
            <a:xfrm>
              <a:off x="7217404" y="5128296"/>
              <a:ext cx="1142745" cy="461665"/>
            </a:xfrm>
            <a:prstGeom prst="rect">
              <a:avLst/>
            </a:prstGeom>
            <a:noFill/>
          </p:spPr>
          <p:txBody>
            <a:bodyPr wrap="square" rtlCol="0">
              <a:spAutoFit/>
            </a:bodyPr>
            <a:lstStyle/>
            <a:p>
              <a:pPr algn="ctr"/>
              <a:r>
                <a:rPr lang="en-GB" sz="2400">
                  <a:latin typeface="Century Gothic" panose="020B0502020202020204" pitchFamily="34" charset="0"/>
                </a:rPr>
                <a:t>round</a:t>
              </a:r>
            </a:p>
          </p:txBody>
        </p:sp>
      </p:grpSp>
      <p:pic>
        <p:nvPicPr>
          <p:cNvPr id="2" name="Picture 1">
            <a:extLst>
              <a:ext uri="{FF2B5EF4-FFF2-40B4-BE49-F238E27FC236}">
                <a16:creationId xmlns:a16="http://schemas.microsoft.com/office/drawing/2014/main" id="{48DD1E0D-26C0-DA8A-ACA4-24A07CF323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384" b="97232" l="4437" r="96246">
                        <a14:foregroundMark x1="13140" y1="17993" x2="13140" y2="17993"/>
                        <a14:foregroundMark x1="25256" y1="21280" x2="24744" y2="21626"/>
                        <a14:foregroundMark x1="20648" y1="23529" x2="42321" y2="20415"/>
                        <a14:foregroundMark x1="42321" y1="20415" x2="73208" y2="34083"/>
                        <a14:foregroundMark x1="73208" y1="34083" x2="85154" y2="64879"/>
                        <a14:foregroundMark x1="85154" y1="64879" x2="79181" y2="76990"/>
                        <a14:foregroundMark x1="79181" y1="76990" x2="76109" y2="78201"/>
                        <a14:foregroundMark x1="52730" y1="45156" x2="52560" y2="45156"/>
                        <a14:foregroundMark x1="48123" y1="43080" x2="47440" y2="54844"/>
                        <a14:foregroundMark x1="47440" y1="54844" x2="56826" y2="45329"/>
                        <a14:foregroundMark x1="56826" y1="45329" x2="50683" y2="47059"/>
                        <a14:foregroundMark x1="37713" y1="62803" x2="37031" y2="61938"/>
                        <a14:foregroundMark x1="25768" y1="91869" x2="25768" y2="91869"/>
                        <a14:foregroundMark x1="49488" y1="90830" x2="49488" y2="90830"/>
                        <a14:foregroundMark x1="50171" y1="92388" x2="51024" y2="95848"/>
                        <a14:foregroundMark x1="51024" y1="96540" x2="60410" y2="93772"/>
                        <a14:foregroundMark x1="61604" y1="97232" x2="61945" y2="97232"/>
                        <a14:foregroundMark x1="96246" y1="49481" x2="95904" y2="48616"/>
                        <a14:foregroundMark x1="85666" y1="25260" x2="59898" y2="11938"/>
                        <a14:foregroundMark x1="59898" y1="11938" x2="47099" y2="10035"/>
                        <a14:foregroundMark x1="47099" y1="10035" x2="27816" y2="17301"/>
                        <a14:foregroundMark x1="27816" y1="17301" x2="11092" y2="44637"/>
                        <a14:foregroundMark x1="11092" y1="44637" x2="9044" y2="60381"/>
                        <a14:foregroundMark x1="4437" y1="65052" x2="4437" y2="65052"/>
                        <a14:foregroundMark x1="26792" y1="80623" x2="26792" y2="80623"/>
                        <a14:foregroundMark x1="46246" y1="1384" x2="46246" y2="1384"/>
                        <a14:foregroundMark x1="34471" y1="39446" x2="34471" y2="39446"/>
                        <a14:foregroundMark x1="58362" y1="34083" x2="58362" y2="34083"/>
                        <a14:foregroundMark x1="63993" y1="43945" x2="63993" y2="43945"/>
                      </a14:backgroundRemoval>
                    </a14:imgEffect>
                  </a14:imgLayer>
                </a14:imgProps>
              </a:ext>
            </a:extLst>
          </a:blip>
          <a:stretch>
            <a:fillRect/>
          </a:stretch>
        </p:blipFill>
        <p:spPr>
          <a:xfrm>
            <a:off x="9596526" y="1642277"/>
            <a:ext cx="1375402" cy="1356625"/>
          </a:xfrm>
          <a:prstGeom prst="rect">
            <a:avLst/>
          </a:prstGeom>
        </p:spPr>
      </p:pic>
      <p:pic>
        <p:nvPicPr>
          <p:cNvPr id="3" name="Picture 2">
            <a:extLst>
              <a:ext uri="{FF2B5EF4-FFF2-40B4-BE49-F238E27FC236}">
                <a16:creationId xmlns:a16="http://schemas.microsoft.com/office/drawing/2014/main" id="{8E2397D0-5F1C-013D-1C3E-ECA62A7D5F71}"/>
              </a:ext>
            </a:extLst>
          </p:cNvPr>
          <p:cNvPicPr>
            <a:picLocks noChangeAspect="1"/>
          </p:cNvPicPr>
          <p:nvPr/>
        </p:nvPicPr>
        <p:blipFill rotWithShape="1">
          <a:blip r:embed="rId7"/>
          <a:srcRect l="9941" t="7560" r="10236" b="9680"/>
          <a:stretch/>
        </p:blipFill>
        <p:spPr>
          <a:xfrm>
            <a:off x="8411012" y="1304945"/>
            <a:ext cx="1203087" cy="1228741"/>
          </a:xfrm>
          <a:prstGeom prst="rect">
            <a:avLst/>
          </a:prstGeom>
        </p:spPr>
      </p:pic>
      <p:pic>
        <p:nvPicPr>
          <p:cNvPr id="15" name="Picture 14">
            <a:extLst>
              <a:ext uri="{FF2B5EF4-FFF2-40B4-BE49-F238E27FC236}">
                <a16:creationId xmlns:a16="http://schemas.microsoft.com/office/drawing/2014/main" id="{C3A1A204-7923-B5AE-5F0D-038FCF8B91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Lst>
          </a:blip>
          <a:stretch>
            <a:fillRect/>
          </a:stretch>
        </p:blipFill>
        <p:spPr>
          <a:xfrm>
            <a:off x="9614099" y="128927"/>
            <a:ext cx="1133291" cy="1126876"/>
          </a:xfrm>
          <a:prstGeom prst="rect">
            <a:avLst/>
          </a:prstGeom>
        </p:spPr>
      </p:pic>
      <p:pic>
        <p:nvPicPr>
          <p:cNvPr id="16" name="Picture 15">
            <a:extLst>
              <a:ext uri="{FF2B5EF4-FFF2-40B4-BE49-F238E27FC236}">
                <a16:creationId xmlns:a16="http://schemas.microsoft.com/office/drawing/2014/main" id="{54915627-37D0-B737-E040-B079065BCDF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Lst>
          </a:blip>
          <a:stretch>
            <a:fillRect/>
          </a:stretch>
        </p:blipFill>
        <p:spPr>
          <a:xfrm>
            <a:off x="8314372" y="111924"/>
            <a:ext cx="1119129" cy="1110317"/>
          </a:xfrm>
          <a:prstGeom prst="rect">
            <a:avLst/>
          </a:prstGeom>
        </p:spPr>
      </p:pic>
      <p:pic>
        <p:nvPicPr>
          <p:cNvPr id="17" name="Picture 16">
            <a:extLst>
              <a:ext uri="{FF2B5EF4-FFF2-40B4-BE49-F238E27FC236}">
                <a16:creationId xmlns:a16="http://schemas.microsoft.com/office/drawing/2014/main" id="{51813DE0-4C7C-6366-3AB7-1293A0E9657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790" b="96421" l="4435" r="97118">
                        <a14:foregroundMark x1="52772" y1="2237" x2="52772" y2="2237"/>
                        <a14:foregroundMark x1="55432" y1="7159" x2="55432" y2="7159"/>
                        <a14:foregroundMark x1="56319" y1="7606" x2="69180" y2="23266"/>
                        <a14:foregroundMark x1="69180" y1="23266" x2="83814" y2="62192"/>
                        <a14:foregroundMark x1="83814" y1="62192" x2="82927" y2="78971"/>
                        <a14:foregroundMark x1="82927" y1="78971" x2="82705" y2="78971"/>
                        <a14:foregroundMark x1="81153" y1="79866" x2="77162" y2="83669"/>
                        <a14:foregroundMark x1="67849" y1="96868" x2="67849" y2="96868"/>
                        <a14:foregroundMark x1="12860" y1="17897" x2="12860" y2="17897"/>
                        <a14:foregroundMark x1="4656" y1="41611" x2="4656" y2="41611"/>
                        <a14:foregroundMark x1="36142" y1="17002" x2="36585" y2="16779"/>
                        <a14:foregroundMark x1="23725" y1="11857" x2="23725" y2="11857"/>
                        <a14:foregroundMark x1="97118" y1="51678" x2="97118" y2="51678"/>
                        <a14:foregroundMark x1="51441" y1="42953" x2="35255" y2="23937"/>
                        <a14:foregroundMark x1="35255" y1="23937" x2="35255" y2="23937"/>
                        <a14:foregroundMark x1="37694" y1="10738" x2="37694" y2="10738"/>
                        <a14:foregroundMark x1="55876" y1="40268" x2="55876" y2="40268"/>
                        <a14:foregroundMark x1="73614" y1="55705" x2="73614" y2="55705"/>
                        <a14:foregroundMark x1="71840" y1="56376" x2="71840" y2="56376"/>
                        <a14:foregroundMark x1="62971" y1="53691" x2="62971" y2="53691"/>
                        <a14:foregroundMark x1="56763" y1="53244" x2="56763" y2="53244"/>
                        <a14:foregroundMark x1="54324" y1="60850" x2="54324" y2="60850"/>
                        <a14:foregroundMark x1="48115" y1="53244" x2="48115" y2="53244"/>
                        <a14:foregroundMark x1="51885" y1="50112" x2="51885" y2="50112"/>
                        <a14:foregroundMark x1="57871" y1="35794" x2="57871" y2="35794"/>
                        <a14:foregroundMark x1="62749" y1="53691" x2="62749" y2="53691"/>
                      </a14:backgroundRemoval>
                    </a14:imgEffect>
                  </a14:imgLayer>
                </a14:imgProps>
              </a:ext>
            </a:extLst>
          </a:blip>
          <a:stretch>
            <a:fillRect/>
          </a:stretch>
        </p:blipFill>
        <p:spPr>
          <a:xfrm>
            <a:off x="2508146" y="3878128"/>
            <a:ext cx="1008213" cy="999271"/>
          </a:xfrm>
          <a:prstGeom prst="rect">
            <a:avLst/>
          </a:prstGeom>
        </p:spPr>
      </p:pic>
      <p:pic>
        <p:nvPicPr>
          <p:cNvPr id="18" name="Picture 17">
            <a:extLst>
              <a:ext uri="{FF2B5EF4-FFF2-40B4-BE49-F238E27FC236}">
                <a16:creationId xmlns:a16="http://schemas.microsoft.com/office/drawing/2014/main" id="{52EFC17B-0D43-3958-C819-6ACEAABA417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285" b="97364" l="2783" r="94957">
                        <a14:foregroundMark x1="45217" y1="2285" x2="45217" y2="2285"/>
                        <a14:foregroundMark x1="59652" y1="43409" x2="59652" y2="43409"/>
                        <a14:foregroundMark x1="74957" y1="47803" x2="74957" y2="47803"/>
                        <a14:foregroundMark x1="92696" y1="31107" x2="92696" y2="31107"/>
                        <a14:foregroundMark x1="94957" y1="67663" x2="94957" y2="67663"/>
                        <a14:foregroundMark x1="68522" y1="81371" x2="68522" y2="81371"/>
                        <a14:foregroundMark x1="54783" y1="90685" x2="54783" y2="90685"/>
                        <a14:foregroundMark x1="53565" y1="92970" x2="53565" y2="92970"/>
                        <a14:foregroundMark x1="46609" y1="94376" x2="46609" y2="94376"/>
                        <a14:foregroundMark x1="2783" y1="52373" x2="2783" y2="52373"/>
                        <a14:foregroundMark x1="21391" y1="53427" x2="21391" y2="53427"/>
                        <a14:foregroundMark x1="39652" y1="60633" x2="39652" y2="60633"/>
                        <a14:foregroundMark x1="23304" y1="66608" x2="87826" y2="40598"/>
                        <a14:foregroundMark x1="45565" y1="97364" x2="45565" y2="97364"/>
                        <a14:foregroundMark x1="57043" y1="34798" x2="57043" y2="34798"/>
                        <a14:foregroundMark x1="43826" y1="36555" x2="43826" y2="36555"/>
                      </a14:backgroundRemoval>
                    </a14:imgEffect>
                  </a14:imgLayer>
                </a14:imgProps>
              </a:ext>
            </a:extLst>
          </a:blip>
          <a:stretch>
            <a:fillRect/>
          </a:stretch>
        </p:blipFill>
        <p:spPr>
          <a:xfrm>
            <a:off x="6815592" y="307890"/>
            <a:ext cx="1217466" cy="1204762"/>
          </a:xfrm>
          <a:prstGeom prst="rect">
            <a:avLst/>
          </a:prstGeom>
        </p:spPr>
      </p:pic>
      <p:pic>
        <p:nvPicPr>
          <p:cNvPr id="19" name="Picture 18">
            <a:extLst>
              <a:ext uri="{FF2B5EF4-FFF2-40B4-BE49-F238E27FC236}">
                <a16:creationId xmlns:a16="http://schemas.microsoft.com/office/drawing/2014/main" id="{28C8E917-9D5E-D760-229E-ACBAFF6852DF}"/>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Lst>
          </a:blip>
          <a:stretch>
            <a:fillRect/>
          </a:stretch>
        </p:blipFill>
        <p:spPr>
          <a:xfrm>
            <a:off x="7326784" y="1560242"/>
            <a:ext cx="895251" cy="900000"/>
          </a:xfrm>
          <a:prstGeom prst="rect">
            <a:avLst/>
          </a:prstGeom>
        </p:spPr>
      </p:pic>
      <p:grpSp>
        <p:nvGrpSpPr>
          <p:cNvPr id="24" name="Group 23">
            <a:extLst>
              <a:ext uri="{FF2B5EF4-FFF2-40B4-BE49-F238E27FC236}">
                <a16:creationId xmlns:a16="http://schemas.microsoft.com/office/drawing/2014/main" id="{86AE3DE3-BA8E-5BAE-5DB1-ED6331F3708D}"/>
              </a:ext>
            </a:extLst>
          </p:cNvPr>
          <p:cNvGrpSpPr/>
          <p:nvPr/>
        </p:nvGrpSpPr>
        <p:grpSpPr>
          <a:xfrm>
            <a:off x="1831384" y="3856878"/>
            <a:ext cx="2448000" cy="2124000"/>
            <a:chOff x="6564776" y="3856878"/>
            <a:chExt cx="2448000" cy="2124000"/>
          </a:xfrm>
        </p:grpSpPr>
        <p:sp>
          <p:nvSpPr>
            <p:cNvPr id="25" name="Partial Circle 24">
              <a:extLst>
                <a:ext uri="{FF2B5EF4-FFF2-40B4-BE49-F238E27FC236}">
                  <a16:creationId xmlns:a16="http://schemas.microsoft.com/office/drawing/2014/main" id="{A3A5525B-D137-FD94-9F62-A6C8C0DEA99A}"/>
                </a:ext>
              </a:extLst>
            </p:cNvPr>
            <p:cNvSpPr/>
            <p:nvPr/>
          </p:nvSpPr>
          <p:spPr>
            <a:xfrm>
              <a:off x="6564776" y="3856878"/>
              <a:ext cx="2448000" cy="2124000"/>
            </a:xfrm>
            <a:prstGeom prst="pie">
              <a:avLst>
                <a:gd name="adj1" fmla="val 0"/>
                <a:gd name="adj2" fmla="val 1079108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E135211B-5BB6-234E-77F4-FBF6F7FA7E17}"/>
                </a:ext>
              </a:extLst>
            </p:cNvPr>
            <p:cNvSpPr txBox="1"/>
            <p:nvPr/>
          </p:nvSpPr>
          <p:spPr>
            <a:xfrm>
              <a:off x="6656116" y="5128296"/>
              <a:ext cx="2265320" cy="461665"/>
            </a:xfrm>
            <a:prstGeom prst="rect">
              <a:avLst/>
            </a:prstGeom>
            <a:noFill/>
          </p:spPr>
          <p:txBody>
            <a:bodyPr wrap="square" rtlCol="0">
              <a:spAutoFit/>
            </a:bodyPr>
            <a:lstStyle/>
            <a:p>
              <a:pPr algn="ctr"/>
              <a:r>
                <a:rPr lang="en-GB" sz="2400">
                  <a:latin typeface="Century Gothic" panose="020B0502020202020204" pitchFamily="34" charset="0"/>
                </a:rPr>
                <a:t>heptagons</a:t>
              </a:r>
            </a:p>
          </p:txBody>
        </p:sp>
      </p:grpSp>
      <p:pic>
        <p:nvPicPr>
          <p:cNvPr id="5" name="Picture 4">
            <a:extLst>
              <a:ext uri="{FF2B5EF4-FFF2-40B4-BE49-F238E27FC236}">
                <a16:creationId xmlns:a16="http://schemas.microsoft.com/office/drawing/2014/main" id="{758F8A80-1E42-03AE-9CC7-4553D1BB0736}"/>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Lst>
          </a:blip>
          <a:stretch>
            <a:fillRect/>
          </a:stretch>
        </p:blipFill>
        <p:spPr>
          <a:xfrm>
            <a:off x="7307729" y="4011734"/>
            <a:ext cx="867978" cy="870016"/>
          </a:xfrm>
          <a:prstGeom prst="rect">
            <a:avLst/>
          </a:prstGeom>
        </p:spPr>
      </p:pic>
      <p:sp>
        <p:nvSpPr>
          <p:cNvPr id="11" name="Title 8">
            <a:extLst>
              <a:ext uri="{FF2B5EF4-FFF2-40B4-BE49-F238E27FC236}">
                <a16:creationId xmlns:a16="http://schemas.microsoft.com/office/drawing/2014/main" id="{0AFC4F67-A8D4-76CA-584A-09DDF3A13A11}"/>
              </a:ext>
            </a:extLst>
          </p:cNvPr>
          <p:cNvSpPr txBox="1">
            <a:spLocks/>
          </p:cNvSpPr>
          <p:nvPr/>
        </p:nvSpPr>
        <p:spPr>
          <a:xfrm>
            <a:off x="1073" y="225"/>
            <a:ext cx="10515600" cy="796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latin typeface="Century Gothic"/>
                <a:cs typeface="Century Gothic"/>
              </a:rPr>
              <a:t>TBAT: identify the physical properties of coins</a:t>
            </a:r>
            <a:endParaRPr lang="en-GB" dirty="0"/>
          </a:p>
        </p:txBody>
      </p:sp>
    </p:spTree>
    <p:extLst>
      <p:ext uri="{BB962C8B-B14F-4D97-AF65-F5344CB8AC3E}">
        <p14:creationId xmlns:p14="http://schemas.microsoft.com/office/powerpoint/2010/main" val="2472612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7223F0-BC5A-41BC-70C9-D1131F9F74CE}"/>
              </a:ext>
            </a:extLst>
          </p:cNvPr>
          <p:cNvGrpSpPr/>
          <p:nvPr/>
        </p:nvGrpSpPr>
        <p:grpSpPr>
          <a:xfrm>
            <a:off x="1831384" y="3856878"/>
            <a:ext cx="2448000" cy="2124000"/>
            <a:chOff x="6564776" y="3856878"/>
            <a:chExt cx="2448000" cy="2124000"/>
          </a:xfrm>
        </p:grpSpPr>
        <p:sp>
          <p:nvSpPr>
            <p:cNvPr id="11" name="Partial Circle 10">
              <a:extLst>
                <a:ext uri="{FF2B5EF4-FFF2-40B4-BE49-F238E27FC236}">
                  <a16:creationId xmlns:a16="http://schemas.microsoft.com/office/drawing/2014/main" id="{14361FF0-997F-3E99-5101-584D455B7084}"/>
                </a:ext>
              </a:extLst>
            </p:cNvPr>
            <p:cNvSpPr/>
            <p:nvPr/>
          </p:nvSpPr>
          <p:spPr>
            <a:xfrm>
              <a:off x="6564776" y="3856878"/>
              <a:ext cx="2448000" cy="2124000"/>
            </a:xfrm>
            <a:prstGeom prst="pie">
              <a:avLst>
                <a:gd name="adj1" fmla="val 0"/>
                <a:gd name="adj2" fmla="val 1079108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251EB289-367E-7DBD-4BAC-8EC9AE90F591}"/>
                </a:ext>
              </a:extLst>
            </p:cNvPr>
            <p:cNvSpPr txBox="1"/>
            <p:nvPr/>
          </p:nvSpPr>
          <p:spPr>
            <a:xfrm>
              <a:off x="6656116" y="5128296"/>
              <a:ext cx="2265320" cy="461665"/>
            </a:xfrm>
            <a:prstGeom prst="rect">
              <a:avLst/>
            </a:prstGeom>
            <a:noFill/>
          </p:spPr>
          <p:txBody>
            <a:bodyPr wrap="square" rtlCol="0">
              <a:spAutoFit/>
            </a:bodyPr>
            <a:lstStyle/>
            <a:p>
              <a:pPr algn="ctr"/>
              <a:r>
                <a:rPr lang="en-GB" sz="2400">
                  <a:latin typeface="Century Gothic" panose="020B0502020202020204" pitchFamily="34" charset="0"/>
                </a:rPr>
                <a:t>silver or gold</a:t>
              </a:r>
            </a:p>
          </p:txBody>
        </p:sp>
      </p:grpSp>
      <p:sp>
        <p:nvSpPr>
          <p:cNvPr id="6" name="Text Placeholder 5">
            <a:extLst>
              <a:ext uri="{FF2B5EF4-FFF2-40B4-BE49-F238E27FC236}">
                <a16:creationId xmlns:a16="http://schemas.microsoft.com/office/drawing/2014/main" id="{D607E175-791D-D9A2-005D-09AD24E17374}"/>
              </a:ext>
            </a:extLst>
          </p:cNvPr>
          <p:cNvSpPr>
            <a:spLocks noGrp="1"/>
          </p:cNvSpPr>
          <p:nvPr>
            <p:ph type="body" sz="quarter" idx="11"/>
          </p:nvPr>
        </p:nvSpPr>
        <p:spPr/>
        <p:txBody>
          <a:bodyPr/>
          <a:lstStyle/>
          <a:p>
            <a:r>
              <a:rPr lang="en-US"/>
              <a:t>coin       gold       round       silver      heptagonal      copper</a:t>
            </a:r>
            <a:endParaRPr lang="en-GB"/>
          </a:p>
        </p:txBody>
      </p:sp>
      <p:pic>
        <p:nvPicPr>
          <p:cNvPr id="2" name="Picture 1">
            <a:extLst>
              <a:ext uri="{FF2B5EF4-FFF2-40B4-BE49-F238E27FC236}">
                <a16:creationId xmlns:a16="http://schemas.microsoft.com/office/drawing/2014/main" id="{995A71A4-51B5-8523-1DEC-C651F0679D8A}"/>
              </a:ext>
            </a:extLst>
          </p:cNvPr>
          <p:cNvPicPr>
            <a:picLocks noChangeAspect="1"/>
          </p:cNvPicPr>
          <p:nvPr/>
        </p:nvPicPr>
        <p:blipFill rotWithShape="1">
          <a:blip r:embed="rId3">
            <a:extLst>
              <a:ext uri="{28A0092B-C50C-407E-A947-70E740481C1C}">
                <a14:useLocalDpi xmlns:a14="http://schemas.microsoft.com/office/drawing/2010/main" val="0"/>
              </a:ext>
            </a:extLst>
          </a:blip>
          <a:srcRect b="19544"/>
          <a:stretch/>
        </p:blipFill>
        <p:spPr>
          <a:xfrm>
            <a:off x="96177" y="3218991"/>
            <a:ext cx="2028687" cy="2794683"/>
          </a:xfrm>
          <a:prstGeom prst="rect">
            <a:avLst/>
          </a:prstGeom>
        </p:spPr>
      </p:pic>
      <p:pic>
        <p:nvPicPr>
          <p:cNvPr id="3" name="Picture 2">
            <a:extLst>
              <a:ext uri="{FF2B5EF4-FFF2-40B4-BE49-F238E27FC236}">
                <a16:creationId xmlns:a16="http://schemas.microsoft.com/office/drawing/2014/main" id="{A0C56B21-1CC3-FB5E-45BA-F800CE99F187}"/>
              </a:ext>
            </a:extLst>
          </p:cNvPr>
          <p:cNvPicPr>
            <a:picLocks noChangeAspect="1"/>
          </p:cNvPicPr>
          <p:nvPr/>
        </p:nvPicPr>
        <p:blipFill rotWithShape="1">
          <a:blip r:embed="rId4">
            <a:extLst>
              <a:ext uri="{28A0092B-C50C-407E-A947-70E740481C1C}">
                <a14:useLocalDpi xmlns:a14="http://schemas.microsoft.com/office/drawing/2010/main" val="0"/>
              </a:ext>
            </a:extLst>
          </a:blip>
          <a:srcRect b="28589"/>
          <a:stretch/>
        </p:blipFill>
        <p:spPr>
          <a:xfrm>
            <a:off x="9101286" y="3052686"/>
            <a:ext cx="1500848" cy="2984461"/>
          </a:xfrm>
          <a:prstGeom prst="rect">
            <a:avLst/>
          </a:prstGeom>
        </p:spPr>
      </p:pic>
      <p:sp>
        <p:nvSpPr>
          <p:cNvPr id="5" name="Rectangular Callout 14">
            <a:extLst>
              <a:ext uri="{FF2B5EF4-FFF2-40B4-BE49-F238E27FC236}">
                <a16:creationId xmlns:a16="http://schemas.microsoft.com/office/drawing/2014/main" id="{86023EA3-42B9-0C58-F6B1-F17BFF59DD06}"/>
              </a:ext>
            </a:extLst>
          </p:cNvPr>
          <p:cNvSpPr/>
          <p:nvPr/>
        </p:nvSpPr>
        <p:spPr>
          <a:xfrm>
            <a:off x="1630367" y="1172691"/>
            <a:ext cx="3466290" cy="1618062"/>
          </a:xfrm>
          <a:prstGeom prst="wedgeRectCallout">
            <a:avLst>
              <a:gd name="adj1" fmla="val -54606"/>
              <a:gd name="adj2" fmla="val 8098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The coin is silver and gold so it belongs here.</a:t>
            </a:r>
          </a:p>
        </p:txBody>
      </p:sp>
      <p:sp>
        <p:nvSpPr>
          <p:cNvPr id="23" name="Rectangular Callout 15">
            <a:extLst>
              <a:ext uri="{FF2B5EF4-FFF2-40B4-BE49-F238E27FC236}">
                <a16:creationId xmlns:a16="http://schemas.microsoft.com/office/drawing/2014/main" id="{94E97DD3-9795-F521-4058-A0553CE72B55}"/>
              </a:ext>
            </a:extLst>
          </p:cNvPr>
          <p:cNvSpPr/>
          <p:nvPr/>
        </p:nvSpPr>
        <p:spPr>
          <a:xfrm flipH="1">
            <a:off x="5330308" y="1882865"/>
            <a:ext cx="3370910" cy="1303276"/>
          </a:xfrm>
          <a:prstGeom prst="wedgeRectCallout">
            <a:avLst>
              <a:gd name="adj1" fmla="val -66642"/>
              <a:gd name="adj2" fmla="val 103321"/>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This coin belongs in the copper cup.</a:t>
            </a:r>
          </a:p>
        </p:txBody>
      </p:sp>
      <p:sp>
        <p:nvSpPr>
          <p:cNvPr id="8" name="Title 7">
            <a:extLst>
              <a:ext uri="{FF2B5EF4-FFF2-40B4-BE49-F238E27FC236}">
                <a16:creationId xmlns:a16="http://schemas.microsoft.com/office/drawing/2014/main" id="{859E8997-E3C2-B34D-119D-8D406978C9AB}"/>
              </a:ext>
            </a:extLst>
          </p:cNvPr>
          <p:cNvSpPr>
            <a:spLocks noGrp="1"/>
          </p:cNvSpPr>
          <p:nvPr>
            <p:ph type="title"/>
          </p:nvPr>
        </p:nvSpPr>
        <p:spPr>
          <a:xfrm>
            <a:off x="233473" y="290450"/>
            <a:ext cx="10515600" cy="1325563"/>
          </a:xfrm>
        </p:spPr>
        <p:txBody>
          <a:bodyPr>
            <a:normAutofit/>
          </a:bodyPr>
          <a:lstStyle/>
          <a:p>
            <a:r>
              <a:rPr lang="en-GB" sz="3600" dirty="0"/>
              <a:t>Sorting coins</a:t>
            </a:r>
          </a:p>
        </p:txBody>
      </p:sp>
      <p:grpSp>
        <p:nvGrpSpPr>
          <p:cNvPr id="4" name="Group 3">
            <a:extLst>
              <a:ext uri="{FF2B5EF4-FFF2-40B4-BE49-F238E27FC236}">
                <a16:creationId xmlns:a16="http://schemas.microsoft.com/office/drawing/2014/main" id="{10EC327D-735A-44BA-9DD3-6ECC66B0ABCF}"/>
              </a:ext>
            </a:extLst>
          </p:cNvPr>
          <p:cNvGrpSpPr/>
          <p:nvPr/>
        </p:nvGrpSpPr>
        <p:grpSpPr>
          <a:xfrm>
            <a:off x="5751736" y="3780768"/>
            <a:ext cx="2448000" cy="2124000"/>
            <a:chOff x="6564776" y="3856878"/>
            <a:chExt cx="2448000" cy="2124000"/>
          </a:xfrm>
        </p:grpSpPr>
        <p:sp>
          <p:nvSpPr>
            <p:cNvPr id="7" name="Partial Circle 6">
              <a:extLst>
                <a:ext uri="{FF2B5EF4-FFF2-40B4-BE49-F238E27FC236}">
                  <a16:creationId xmlns:a16="http://schemas.microsoft.com/office/drawing/2014/main" id="{E5299F9F-87BC-AC54-BC3E-BED2F3A7BB57}"/>
                </a:ext>
              </a:extLst>
            </p:cNvPr>
            <p:cNvSpPr/>
            <p:nvPr/>
          </p:nvSpPr>
          <p:spPr>
            <a:xfrm>
              <a:off x="6564776" y="3856878"/>
              <a:ext cx="2448000" cy="2124000"/>
            </a:xfrm>
            <a:prstGeom prst="pie">
              <a:avLst>
                <a:gd name="adj1" fmla="val 0"/>
                <a:gd name="adj2" fmla="val 1079108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352A992-4459-1688-3782-E9072E77957F}"/>
                </a:ext>
              </a:extLst>
            </p:cNvPr>
            <p:cNvSpPr txBox="1"/>
            <p:nvPr/>
          </p:nvSpPr>
          <p:spPr>
            <a:xfrm>
              <a:off x="7083422" y="5128296"/>
              <a:ext cx="1410709" cy="461665"/>
            </a:xfrm>
            <a:prstGeom prst="rect">
              <a:avLst/>
            </a:prstGeom>
            <a:noFill/>
          </p:spPr>
          <p:txBody>
            <a:bodyPr wrap="square" rtlCol="0">
              <a:spAutoFit/>
            </a:bodyPr>
            <a:lstStyle/>
            <a:p>
              <a:pPr algn="ctr"/>
              <a:r>
                <a:rPr lang="en-GB" sz="2400">
                  <a:latin typeface="Century Gothic" panose="020B0502020202020204" pitchFamily="34" charset="0"/>
                </a:rPr>
                <a:t>copper</a:t>
              </a:r>
            </a:p>
          </p:txBody>
        </p:sp>
      </p:grpSp>
      <p:pic>
        <p:nvPicPr>
          <p:cNvPr id="16" name="Picture 15">
            <a:extLst>
              <a:ext uri="{FF2B5EF4-FFF2-40B4-BE49-F238E27FC236}">
                <a16:creationId xmlns:a16="http://schemas.microsoft.com/office/drawing/2014/main" id="{2E312D3E-83BA-2739-3364-86BEB4C999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384" b="97232" l="4437" r="96246">
                        <a14:foregroundMark x1="13140" y1="17993" x2="13140" y2="17993"/>
                        <a14:foregroundMark x1="25256" y1="21280" x2="24744" y2="21626"/>
                        <a14:foregroundMark x1="20648" y1="23529" x2="42321" y2="20415"/>
                        <a14:foregroundMark x1="42321" y1="20415" x2="73208" y2="34083"/>
                        <a14:foregroundMark x1="73208" y1="34083" x2="85154" y2="64879"/>
                        <a14:foregroundMark x1="85154" y1="64879" x2="79181" y2="76990"/>
                        <a14:foregroundMark x1="79181" y1="76990" x2="76109" y2="78201"/>
                        <a14:foregroundMark x1="52730" y1="45156" x2="52560" y2="45156"/>
                        <a14:foregroundMark x1="48123" y1="43080" x2="47440" y2="54844"/>
                        <a14:foregroundMark x1="47440" y1="54844" x2="56826" y2="45329"/>
                        <a14:foregroundMark x1="56826" y1="45329" x2="50683" y2="47059"/>
                        <a14:foregroundMark x1="37713" y1="62803" x2="37031" y2="61938"/>
                        <a14:foregroundMark x1="25768" y1="91869" x2="25768" y2="91869"/>
                        <a14:foregroundMark x1="49488" y1="90830" x2="49488" y2="90830"/>
                        <a14:foregroundMark x1="50171" y1="92388" x2="51024" y2="95848"/>
                        <a14:foregroundMark x1="51024" y1="96540" x2="60410" y2="93772"/>
                        <a14:foregroundMark x1="61604" y1="97232" x2="61945" y2="97232"/>
                        <a14:foregroundMark x1="96246" y1="49481" x2="95904" y2="48616"/>
                        <a14:foregroundMark x1="85666" y1="25260" x2="59898" y2="11938"/>
                        <a14:foregroundMark x1="59898" y1="11938" x2="47099" y2="10035"/>
                        <a14:foregroundMark x1="47099" y1="10035" x2="27816" y2="17301"/>
                        <a14:foregroundMark x1="27816" y1="17301" x2="11092" y2="44637"/>
                        <a14:foregroundMark x1="11092" y1="44637" x2="9044" y2="60381"/>
                        <a14:foregroundMark x1="4437" y1="65052" x2="4437" y2="65052"/>
                        <a14:foregroundMark x1="26792" y1="80623" x2="26792" y2="80623"/>
                        <a14:foregroundMark x1="46246" y1="1384" x2="46246" y2="1384"/>
                        <a14:foregroundMark x1="34471" y1="39446" x2="34471" y2="39446"/>
                        <a14:foregroundMark x1="58362" y1="34083" x2="58362" y2="34083"/>
                        <a14:foregroundMark x1="63993" y1="43945" x2="63993" y2="43945"/>
                      </a14:backgroundRemoval>
                    </a14:imgEffect>
                  </a14:imgLayer>
                </a14:imgProps>
              </a:ext>
            </a:extLst>
          </a:blip>
          <a:stretch>
            <a:fillRect/>
          </a:stretch>
        </p:blipFill>
        <p:spPr>
          <a:xfrm>
            <a:off x="2367683" y="3513053"/>
            <a:ext cx="1375402" cy="1356625"/>
          </a:xfrm>
          <a:prstGeom prst="rect">
            <a:avLst/>
          </a:prstGeom>
        </p:spPr>
      </p:pic>
      <p:pic>
        <p:nvPicPr>
          <p:cNvPr id="17" name="Picture 16">
            <a:extLst>
              <a:ext uri="{FF2B5EF4-FFF2-40B4-BE49-F238E27FC236}">
                <a16:creationId xmlns:a16="http://schemas.microsoft.com/office/drawing/2014/main" id="{D635D79D-148D-CCBB-294B-A62CA9CC3F6B}"/>
              </a:ext>
            </a:extLst>
          </p:cNvPr>
          <p:cNvPicPr>
            <a:picLocks noChangeAspect="1"/>
          </p:cNvPicPr>
          <p:nvPr/>
        </p:nvPicPr>
        <p:blipFill rotWithShape="1">
          <a:blip r:embed="rId7"/>
          <a:srcRect l="9941" t="7560" r="10236" b="9680"/>
          <a:stretch/>
        </p:blipFill>
        <p:spPr>
          <a:xfrm>
            <a:off x="9787808" y="1132005"/>
            <a:ext cx="1203087" cy="1228741"/>
          </a:xfrm>
          <a:prstGeom prst="rect">
            <a:avLst/>
          </a:prstGeom>
        </p:spPr>
      </p:pic>
      <p:pic>
        <p:nvPicPr>
          <p:cNvPr id="18" name="Picture 17">
            <a:extLst>
              <a:ext uri="{FF2B5EF4-FFF2-40B4-BE49-F238E27FC236}">
                <a16:creationId xmlns:a16="http://schemas.microsoft.com/office/drawing/2014/main" id="{AEB8293E-241F-3FF8-2993-3AF7D5E8087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Lst>
          </a:blip>
          <a:stretch>
            <a:fillRect/>
          </a:stretch>
        </p:blipFill>
        <p:spPr>
          <a:xfrm>
            <a:off x="6409091" y="3650162"/>
            <a:ext cx="1133291" cy="1126876"/>
          </a:xfrm>
          <a:prstGeom prst="rect">
            <a:avLst/>
          </a:prstGeom>
        </p:spPr>
      </p:pic>
      <p:pic>
        <p:nvPicPr>
          <p:cNvPr id="19" name="Picture 18">
            <a:extLst>
              <a:ext uri="{FF2B5EF4-FFF2-40B4-BE49-F238E27FC236}">
                <a16:creationId xmlns:a16="http://schemas.microsoft.com/office/drawing/2014/main" id="{EF948C7A-8C9E-45AF-9FCC-40A9236BCA7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Lst>
          </a:blip>
          <a:stretch>
            <a:fillRect/>
          </a:stretch>
        </p:blipFill>
        <p:spPr>
          <a:xfrm>
            <a:off x="8732581" y="113503"/>
            <a:ext cx="1119129" cy="1110317"/>
          </a:xfrm>
          <a:prstGeom prst="rect">
            <a:avLst/>
          </a:prstGeom>
        </p:spPr>
      </p:pic>
      <p:pic>
        <p:nvPicPr>
          <p:cNvPr id="20" name="Picture 19">
            <a:extLst>
              <a:ext uri="{FF2B5EF4-FFF2-40B4-BE49-F238E27FC236}">
                <a16:creationId xmlns:a16="http://schemas.microsoft.com/office/drawing/2014/main" id="{CC386DE8-DE8D-D663-B62A-2D1199DA0CD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790" b="96421" l="4435" r="97118">
                        <a14:foregroundMark x1="52772" y1="2237" x2="52772" y2="2237"/>
                        <a14:foregroundMark x1="55432" y1="7159" x2="55432" y2="7159"/>
                        <a14:foregroundMark x1="56319" y1="7606" x2="69180" y2="23266"/>
                        <a14:foregroundMark x1="69180" y1="23266" x2="83814" y2="62192"/>
                        <a14:foregroundMark x1="83814" y1="62192" x2="82927" y2="78971"/>
                        <a14:foregroundMark x1="82927" y1="78971" x2="82705" y2="78971"/>
                        <a14:foregroundMark x1="81153" y1="79866" x2="77162" y2="83669"/>
                        <a14:foregroundMark x1="67849" y1="96868" x2="67849" y2="96868"/>
                        <a14:foregroundMark x1="12860" y1="17897" x2="12860" y2="17897"/>
                        <a14:foregroundMark x1="4656" y1="41611" x2="4656" y2="41611"/>
                        <a14:foregroundMark x1="36142" y1="17002" x2="36585" y2="16779"/>
                        <a14:foregroundMark x1="23725" y1="11857" x2="23725" y2="11857"/>
                        <a14:foregroundMark x1="97118" y1="51678" x2="97118" y2="51678"/>
                        <a14:foregroundMark x1="51441" y1="42953" x2="35255" y2="23937"/>
                        <a14:foregroundMark x1="35255" y1="23937" x2="35255" y2="23937"/>
                        <a14:foregroundMark x1="37694" y1="10738" x2="37694" y2="10738"/>
                        <a14:foregroundMark x1="55876" y1="40268" x2="55876" y2="40268"/>
                        <a14:foregroundMark x1="73614" y1="55705" x2="73614" y2="55705"/>
                        <a14:foregroundMark x1="71840" y1="56376" x2="71840" y2="56376"/>
                        <a14:foregroundMark x1="62971" y1="53691" x2="62971" y2="53691"/>
                        <a14:foregroundMark x1="56763" y1="53244" x2="56763" y2="53244"/>
                        <a14:foregroundMark x1="54324" y1="60850" x2="54324" y2="60850"/>
                        <a14:foregroundMark x1="48115" y1="53244" x2="48115" y2="53244"/>
                        <a14:foregroundMark x1="51885" y1="50112" x2="51885" y2="50112"/>
                        <a14:foregroundMark x1="57871" y1="35794" x2="57871" y2="35794"/>
                        <a14:foregroundMark x1="62749" y1="53691" x2="62749" y2="53691"/>
                      </a14:backgroundRemoval>
                    </a14:imgEffect>
                  </a14:imgLayer>
                </a14:imgProps>
              </a:ext>
            </a:extLst>
          </a:blip>
          <a:stretch>
            <a:fillRect/>
          </a:stretch>
        </p:blipFill>
        <p:spPr>
          <a:xfrm>
            <a:off x="9995055" y="99561"/>
            <a:ext cx="1008213" cy="999271"/>
          </a:xfrm>
          <a:prstGeom prst="rect">
            <a:avLst/>
          </a:prstGeom>
        </p:spPr>
      </p:pic>
      <p:pic>
        <p:nvPicPr>
          <p:cNvPr id="21" name="Picture 20">
            <a:extLst>
              <a:ext uri="{FF2B5EF4-FFF2-40B4-BE49-F238E27FC236}">
                <a16:creationId xmlns:a16="http://schemas.microsoft.com/office/drawing/2014/main" id="{FC7582DF-EB27-3C8D-46B9-B8A7C80C9F4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285" b="97364" l="2783" r="94957">
                        <a14:foregroundMark x1="45217" y1="2285" x2="45217" y2="2285"/>
                        <a14:foregroundMark x1="59652" y1="43409" x2="59652" y2="43409"/>
                        <a14:foregroundMark x1="74957" y1="47803" x2="74957" y2="47803"/>
                        <a14:foregroundMark x1="92696" y1="31107" x2="92696" y2="31107"/>
                        <a14:foregroundMark x1="94957" y1="67663" x2="94957" y2="67663"/>
                        <a14:foregroundMark x1="68522" y1="81371" x2="68522" y2="81371"/>
                        <a14:foregroundMark x1="54783" y1="90685" x2="54783" y2="90685"/>
                        <a14:foregroundMark x1="53565" y1="92970" x2="53565" y2="92970"/>
                        <a14:foregroundMark x1="46609" y1="94376" x2="46609" y2="94376"/>
                        <a14:foregroundMark x1="2783" y1="52373" x2="2783" y2="52373"/>
                        <a14:foregroundMark x1="21391" y1="53427" x2="21391" y2="53427"/>
                        <a14:foregroundMark x1="39652" y1="60633" x2="39652" y2="60633"/>
                        <a14:foregroundMark x1="23304" y1="66608" x2="87826" y2="40598"/>
                        <a14:foregroundMark x1="45565" y1="97364" x2="45565" y2="97364"/>
                        <a14:foregroundMark x1="57043" y1="34798" x2="57043" y2="34798"/>
                        <a14:foregroundMark x1="43826" y1="36555" x2="43826" y2="36555"/>
                      </a14:backgroundRemoval>
                    </a14:imgEffect>
                  </a14:imgLayer>
                </a14:imgProps>
              </a:ext>
            </a:extLst>
          </a:blip>
          <a:stretch>
            <a:fillRect/>
          </a:stretch>
        </p:blipFill>
        <p:spPr>
          <a:xfrm>
            <a:off x="7405654" y="197978"/>
            <a:ext cx="1217466" cy="1204762"/>
          </a:xfrm>
          <a:prstGeom prst="rect">
            <a:avLst/>
          </a:prstGeom>
        </p:spPr>
      </p:pic>
      <p:pic>
        <p:nvPicPr>
          <p:cNvPr id="22" name="Picture 21">
            <a:extLst>
              <a:ext uri="{FF2B5EF4-FFF2-40B4-BE49-F238E27FC236}">
                <a16:creationId xmlns:a16="http://schemas.microsoft.com/office/drawing/2014/main" id="{D825AEAC-D8CF-BA13-D8A4-A165E3C8C48A}"/>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Lst>
          </a:blip>
          <a:stretch>
            <a:fillRect/>
          </a:stretch>
        </p:blipFill>
        <p:spPr>
          <a:xfrm>
            <a:off x="8707692" y="1274660"/>
            <a:ext cx="895251" cy="900000"/>
          </a:xfrm>
          <a:prstGeom prst="rect">
            <a:avLst/>
          </a:prstGeom>
        </p:spPr>
      </p:pic>
      <p:pic>
        <p:nvPicPr>
          <p:cNvPr id="36" name="Picture 35">
            <a:extLst>
              <a:ext uri="{FF2B5EF4-FFF2-40B4-BE49-F238E27FC236}">
                <a16:creationId xmlns:a16="http://schemas.microsoft.com/office/drawing/2014/main" id="{08F80E78-E38E-08E6-0A4F-F30B0F54471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Lst>
          </a:blip>
          <a:stretch>
            <a:fillRect/>
          </a:stretch>
        </p:blipFill>
        <p:spPr>
          <a:xfrm>
            <a:off x="9222823" y="2154284"/>
            <a:ext cx="867978" cy="870016"/>
          </a:xfrm>
          <a:prstGeom prst="rect">
            <a:avLst/>
          </a:prstGeom>
        </p:spPr>
      </p:pic>
      <p:sp>
        <p:nvSpPr>
          <p:cNvPr id="13" name="Title 8">
            <a:extLst>
              <a:ext uri="{FF2B5EF4-FFF2-40B4-BE49-F238E27FC236}">
                <a16:creationId xmlns:a16="http://schemas.microsoft.com/office/drawing/2014/main" id="{579328A4-7E7C-77F8-2A90-0DE4B4800622}"/>
              </a:ext>
            </a:extLst>
          </p:cNvPr>
          <p:cNvSpPr txBox="1">
            <a:spLocks/>
          </p:cNvSpPr>
          <p:nvPr/>
        </p:nvSpPr>
        <p:spPr>
          <a:xfrm>
            <a:off x="1073" y="225"/>
            <a:ext cx="10515600" cy="796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latin typeface="Century Gothic"/>
                <a:cs typeface="Century Gothic"/>
              </a:rPr>
              <a:t>TBAT: identify the physical properties of coins</a:t>
            </a:r>
            <a:endParaRPr lang="en-GB" dirty="0"/>
          </a:p>
        </p:txBody>
      </p:sp>
    </p:spTree>
    <p:extLst>
      <p:ext uri="{BB962C8B-B14F-4D97-AF65-F5344CB8AC3E}">
        <p14:creationId xmlns:p14="http://schemas.microsoft.com/office/powerpoint/2010/main" val="1875319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14E866-5BD9-D3E8-2500-1656A3C23437}"/>
              </a:ext>
            </a:extLst>
          </p:cNvPr>
          <p:cNvSpPr>
            <a:spLocks noGrp="1"/>
          </p:cNvSpPr>
          <p:nvPr>
            <p:ph type="title"/>
          </p:nvPr>
        </p:nvSpPr>
        <p:spPr>
          <a:xfrm>
            <a:off x="209568" y="216560"/>
            <a:ext cx="10515600" cy="1325563"/>
          </a:xfrm>
        </p:spPr>
        <p:txBody>
          <a:bodyPr/>
          <a:lstStyle/>
          <a:p>
            <a:r>
              <a:rPr lang="en-GB" sz="3200" dirty="0"/>
              <a:t>Halima sorted her coins into two purses</a:t>
            </a:r>
          </a:p>
        </p:txBody>
      </p:sp>
      <p:pic>
        <p:nvPicPr>
          <p:cNvPr id="7" name="Picture 4">
            <a:extLst>
              <a:ext uri="{FF2B5EF4-FFF2-40B4-BE49-F238E27FC236}">
                <a16:creationId xmlns:a16="http://schemas.microsoft.com/office/drawing/2014/main" id="{83CC1962-405F-5B84-51F4-B84BD7A43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88" t="13250" r="7188" b="6567"/>
          <a:stretch/>
        </p:blipFill>
        <p:spPr bwMode="auto">
          <a:xfrm>
            <a:off x="2920058" y="2158568"/>
            <a:ext cx="3406138" cy="34061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066DEA37-FFD0-4FA8-2635-EC2C5FC3B241}"/>
              </a:ext>
              <a:ext uri="{C183D7F6-B498-43B3-948B-1728B52AA6E4}">
                <adec:decorative xmlns:adec="http://schemas.microsoft.com/office/drawing/2017/decorative" val="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88" t="13252" r="7188" b="6571"/>
          <a:stretch/>
        </p:blipFill>
        <p:spPr bwMode="auto">
          <a:xfrm>
            <a:off x="6730980" y="2158568"/>
            <a:ext cx="3406138" cy="340613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F8DC6F2F-B01C-BB71-8687-68ACD8B774C6}"/>
              </a:ext>
            </a:extLst>
          </p:cNvPr>
          <p:cNvSpPr txBox="1">
            <a:spLocks/>
          </p:cNvSpPr>
          <p:nvPr/>
        </p:nvSpPr>
        <p:spPr>
          <a:xfrm>
            <a:off x="650037" y="1048432"/>
            <a:ext cx="9445625" cy="1362126"/>
          </a:xfrm>
          <a:prstGeom prst="rect">
            <a:avLst/>
          </a:prstGeom>
        </p:spPr>
        <p:txBody>
          <a:bodyPr>
            <a:norm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a:t>How has she sorted them? </a:t>
            </a:r>
          </a:p>
          <a:p>
            <a:r>
              <a:rPr lang="en-GB" sz="2600"/>
              <a:t>Why are some coins not in a purse?</a:t>
            </a:r>
          </a:p>
        </p:txBody>
      </p:sp>
      <p:pic>
        <p:nvPicPr>
          <p:cNvPr id="10" name="Google Shape;467;p18" descr="Angie pencil.png">
            <a:extLst>
              <a:ext uri="{FF2B5EF4-FFF2-40B4-BE49-F238E27FC236}">
                <a16:creationId xmlns:a16="http://schemas.microsoft.com/office/drawing/2014/main" id="{F14AE3B2-11EA-7113-7823-643DCC091458}"/>
              </a:ext>
            </a:extLst>
          </p:cNvPr>
          <p:cNvPicPr preferRelativeResize="0"/>
          <p:nvPr/>
        </p:nvPicPr>
        <p:blipFill rotWithShape="1">
          <a:blip r:embed="rId5">
            <a:alphaModFix/>
          </a:blip>
          <a:srcRect/>
          <a:stretch/>
        </p:blipFill>
        <p:spPr>
          <a:xfrm flipH="1">
            <a:off x="650037" y="3015995"/>
            <a:ext cx="2511239" cy="3869024"/>
          </a:xfrm>
          <a:prstGeom prst="rect">
            <a:avLst/>
          </a:prstGeom>
          <a:noFill/>
          <a:ln>
            <a:noFill/>
          </a:ln>
        </p:spPr>
      </p:pic>
      <p:pic>
        <p:nvPicPr>
          <p:cNvPr id="11" name="Picture 10">
            <a:extLst>
              <a:ext uri="{FF2B5EF4-FFF2-40B4-BE49-F238E27FC236}">
                <a16:creationId xmlns:a16="http://schemas.microsoft.com/office/drawing/2014/main" id="{6971CC8B-9C01-7C4D-BC9B-2F52084B9CB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384" b="97232" l="4437" r="96246">
                        <a14:foregroundMark x1="13140" y1="17993" x2="13140" y2="17993"/>
                        <a14:foregroundMark x1="25256" y1="21280" x2="24744" y2="21626"/>
                        <a14:foregroundMark x1="20648" y1="23529" x2="42321" y2="20415"/>
                        <a14:foregroundMark x1="42321" y1="20415" x2="73208" y2="34083"/>
                        <a14:foregroundMark x1="73208" y1="34083" x2="85154" y2="64879"/>
                        <a14:foregroundMark x1="85154" y1="64879" x2="79181" y2="76990"/>
                        <a14:foregroundMark x1="79181" y1="76990" x2="76109" y2="78201"/>
                        <a14:foregroundMark x1="52730" y1="45156" x2="52560" y2="45156"/>
                        <a14:foregroundMark x1="48123" y1="43080" x2="47440" y2="54844"/>
                        <a14:foregroundMark x1="47440" y1="54844" x2="56826" y2="45329"/>
                        <a14:foregroundMark x1="56826" y1="45329" x2="50683" y2="47059"/>
                        <a14:foregroundMark x1="37713" y1="62803" x2="37031" y2="61938"/>
                        <a14:foregroundMark x1="25768" y1="91869" x2="25768" y2="91869"/>
                        <a14:foregroundMark x1="49488" y1="90830" x2="49488" y2="90830"/>
                        <a14:foregroundMark x1="50171" y1="92388" x2="51024" y2="95848"/>
                        <a14:foregroundMark x1="51024" y1="96540" x2="60410" y2="93772"/>
                        <a14:foregroundMark x1="61604" y1="97232" x2="61945" y2="97232"/>
                        <a14:foregroundMark x1="96246" y1="49481" x2="95904" y2="48616"/>
                        <a14:foregroundMark x1="85666" y1="25260" x2="59898" y2="11938"/>
                        <a14:foregroundMark x1="59898" y1="11938" x2="47099" y2="10035"/>
                        <a14:foregroundMark x1="47099" y1="10035" x2="27816" y2="17301"/>
                        <a14:foregroundMark x1="27816" y1="17301" x2="11092" y2="44637"/>
                        <a14:foregroundMark x1="11092" y1="44637" x2="9044" y2="60381"/>
                        <a14:foregroundMark x1="4437" y1="65052" x2="4437" y2="65052"/>
                        <a14:foregroundMark x1="26792" y1="80623" x2="26792" y2="80623"/>
                        <a14:foregroundMark x1="46246" y1="1384" x2="46246" y2="1384"/>
                        <a14:foregroundMark x1="34471" y1="39446" x2="34471" y2="39446"/>
                        <a14:foregroundMark x1="58362" y1="34083" x2="58362" y2="34083"/>
                        <a14:foregroundMark x1="63993" y1="43945" x2="63993" y2="43945"/>
                      </a14:backgroundRemoval>
                    </a14:imgEffect>
                  </a14:imgLayer>
                </a14:imgProps>
              </a:ext>
            </a:extLst>
          </a:blip>
          <a:stretch>
            <a:fillRect/>
          </a:stretch>
        </p:blipFill>
        <p:spPr>
          <a:xfrm>
            <a:off x="5284798" y="5487307"/>
            <a:ext cx="1375402" cy="1356625"/>
          </a:xfrm>
          <a:prstGeom prst="rect">
            <a:avLst/>
          </a:prstGeom>
        </p:spPr>
      </p:pic>
      <p:pic>
        <p:nvPicPr>
          <p:cNvPr id="12" name="Picture 11">
            <a:extLst>
              <a:ext uri="{FF2B5EF4-FFF2-40B4-BE49-F238E27FC236}">
                <a16:creationId xmlns:a16="http://schemas.microsoft.com/office/drawing/2014/main" id="{32E4D279-D261-C747-E5C6-DF1C341129FF}"/>
              </a:ext>
            </a:extLst>
          </p:cNvPr>
          <p:cNvPicPr>
            <a:picLocks noChangeAspect="1"/>
          </p:cNvPicPr>
          <p:nvPr/>
        </p:nvPicPr>
        <p:blipFill rotWithShape="1">
          <a:blip r:embed="rId8"/>
          <a:srcRect l="9941" t="7560" r="10236" b="9680"/>
          <a:stretch/>
        </p:blipFill>
        <p:spPr>
          <a:xfrm>
            <a:off x="6965055" y="5596251"/>
            <a:ext cx="1203087" cy="1228741"/>
          </a:xfrm>
          <a:prstGeom prst="rect">
            <a:avLst/>
          </a:prstGeom>
        </p:spPr>
      </p:pic>
      <p:pic>
        <p:nvPicPr>
          <p:cNvPr id="13" name="Picture 12">
            <a:extLst>
              <a:ext uri="{FF2B5EF4-FFF2-40B4-BE49-F238E27FC236}">
                <a16:creationId xmlns:a16="http://schemas.microsoft.com/office/drawing/2014/main" id="{31EEE250-AA85-0672-FCD5-EAA0EF767D1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Lst>
          </a:blip>
          <a:stretch>
            <a:fillRect/>
          </a:stretch>
        </p:blipFill>
        <p:spPr>
          <a:xfrm>
            <a:off x="4148218" y="2974230"/>
            <a:ext cx="1133291" cy="1126876"/>
          </a:xfrm>
          <a:prstGeom prst="rect">
            <a:avLst/>
          </a:prstGeom>
        </p:spPr>
      </p:pic>
      <p:pic>
        <p:nvPicPr>
          <p:cNvPr id="14" name="Picture 13">
            <a:extLst>
              <a:ext uri="{FF2B5EF4-FFF2-40B4-BE49-F238E27FC236}">
                <a16:creationId xmlns:a16="http://schemas.microsoft.com/office/drawing/2014/main" id="{383A0698-EF03-5020-215B-1AFDE5AE7B0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Lst>
          </a:blip>
          <a:stretch>
            <a:fillRect/>
          </a:stretch>
        </p:blipFill>
        <p:spPr>
          <a:xfrm>
            <a:off x="8596217" y="4187424"/>
            <a:ext cx="1119129" cy="1110317"/>
          </a:xfrm>
          <a:prstGeom prst="rect">
            <a:avLst/>
          </a:prstGeom>
        </p:spPr>
      </p:pic>
      <p:pic>
        <p:nvPicPr>
          <p:cNvPr id="15" name="Picture 14">
            <a:extLst>
              <a:ext uri="{FF2B5EF4-FFF2-40B4-BE49-F238E27FC236}">
                <a16:creationId xmlns:a16="http://schemas.microsoft.com/office/drawing/2014/main" id="{40C04450-8D25-1C74-759E-63700AD1E44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790" b="96421" l="4435" r="97118">
                        <a14:foregroundMark x1="52772" y1="2237" x2="52772" y2="2237"/>
                        <a14:foregroundMark x1="55432" y1="7159" x2="55432" y2="7159"/>
                        <a14:foregroundMark x1="56319" y1="7606" x2="69180" y2="23266"/>
                        <a14:foregroundMark x1="69180" y1="23266" x2="83814" y2="62192"/>
                        <a14:foregroundMark x1="83814" y1="62192" x2="82927" y2="78971"/>
                        <a14:foregroundMark x1="82927" y1="78971" x2="82705" y2="78971"/>
                        <a14:foregroundMark x1="81153" y1="79866" x2="77162" y2="83669"/>
                        <a14:foregroundMark x1="67849" y1="96868" x2="67849" y2="96868"/>
                        <a14:foregroundMark x1="12860" y1="17897" x2="12860" y2="17897"/>
                        <a14:foregroundMark x1="4656" y1="41611" x2="4656" y2="41611"/>
                        <a14:foregroundMark x1="36142" y1="17002" x2="36585" y2="16779"/>
                        <a14:foregroundMark x1="23725" y1="11857" x2="23725" y2="11857"/>
                        <a14:foregroundMark x1="97118" y1="51678" x2="97118" y2="51678"/>
                        <a14:foregroundMark x1="51441" y1="42953" x2="35255" y2="23937"/>
                        <a14:foregroundMark x1="35255" y1="23937" x2="35255" y2="23937"/>
                        <a14:foregroundMark x1="37694" y1="10738" x2="37694" y2="10738"/>
                        <a14:foregroundMark x1="55876" y1="40268" x2="55876" y2="40268"/>
                        <a14:foregroundMark x1="73614" y1="55705" x2="73614" y2="55705"/>
                        <a14:foregroundMark x1="71840" y1="56376" x2="71840" y2="56376"/>
                        <a14:foregroundMark x1="62971" y1="53691" x2="62971" y2="53691"/>
                        <a14:foregroundMark x1="56763" y1="53244" x2="56763" y2="53244"/>
                        <a14:foregroundMark x1="54324" y1="60850" x2="54324" y2="60850"/>
                        <a14:foregroundMark x1="48115" y1="53244" x2="48115" y2="53244"/>
                        <a14:foregroundMark x1="51885" y1="50112" x2="51885" y2="50112"/>
                        <a14:foregroundMark x1="57871" y1="35794" x2="57871" y2="35794"/>
                        <a14:foregroundMark x1="62749" y1="53691" x2="62749" y2="53691"/>
                      </a14:backgroundRemoval>
                    </a14:imgEffect>
                  </a14:imgLayer>
                </a14:imgProps>
              </a:ext>
            </a:extLst>
          </a:blip>
          <a:stretch>
            <a:fillRect/>
          </a:stretch>
        </p:blipFill>
        <p:spPr>
          <a:xfrm>
            <a:off x="7549443" y="4376429"/>
            <a:ext cx="1008213" cy="999271"/>
          </a:xfrm>
          <a:prstGeom prst="rect">
            <a:avLst/>
          </a:prstGeom>
        </p:spPr>
      </p:pic>
      <p:pic>
        <p:nvPicPr>
          <p:cNvPr id="16" name="Picture 15">
            <a:extLst>
              <a:ext uri="{FF2B5EF4-FFF2-40B4-BE49-F238E27FC236}">
                <a16:creationId xmlns:a16="http://schemas.microsoft.com/office/drawing/2014/main" id="{69F7D423-E712-9E0A-1678-02F75E425C09}"/>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285" b="97364" l="2783" r="94957">
                        <a14:foregroundMark x1="45217" y1="2285" x2="45217" y2="2285"/>
                        <a14:foregroundMark x1="59652" y1="43409" x2="59652" y2="43409"/>
                        <a14:foregroundMark x1="74957" y1="47803" x2="74957" y2="47803"/>
                        <a14:foregroundMark x1="92696" y1="31107" x2="92696" y2="31107"/>
                        <a14:foregroundMark x1="94957" y1="67663" x2="94957" y2="67663"/>
                        <a14:foregroundMark x1="68522" y1="81371" x2="68522" y2="81371"/>
                        <a14:foregroundMark x1="54783" y1="90685" x2="54783" y2="90685"/>
                        <a14:foregroundMark x1="53565" y1="92970" x2="53565" y2="92970"/>
                        <a14:foregroundMark x1="46609" y1="94376" x2="46609" y2="94376"/>
                        <a14:foregroundMark x1="2783" y1="52373" x2="2783" y2="52373"/>
                        <a14:foregroundMark x1="21391" y1="53427" x2="21391" y2="53427"/>
                        <a14:foregroundMark x1="39652" y1="60633" x2="39652" y2="60633"/>
                        <a14:foregroundMark x1="23304" y1="66608" x2="87826" y2="40598"/>
                        <a14:foregroundMark x1="45565" y1="97364" x2="45565" y2="97364"/>
                        <a14:foregroundMark x1="57043" y1="34798" x2="57043" y2="34798"/>
                        <a14:foregroundMark x1="43826" y1="36555" x2="43826" y2="36555"/>
                      </a14:backgroundRemoval>
                    </a14:imgEffect>
                  </a14:imgLayer>
                </a14:imgProps>
              </a:ext>
            </a:extLst>
          </a:blip>
          <a:stretch>
            <a:fillRect/>
          </a:stretch>
        </p:blipFill>
        <p:spPr>
          <a:xfrm>
            <a:off x="8154193" y="2826619"/>
            <a:ext cx="1217466" cy="1204762"/>
          </a:xfrm>
          <a:prstGeom prst="rect">
            <a:avLst/>
          </a:prstGeom>
        </p:spPr>
      </p:pic>
      <p:pic>
        <p:nvPicPr>
          <p:cNvPr id="17" name="Picture 16">
            <a:extLst>
              <a:ext uri="{FF2B5EF4-FFF2-40B4-BE49-F238E27FC236}">
                <a16:creationId xmlns:a16="http://schemas.microsoft.com/office/drawing/2014/main" id="{8E240E04-6C87-EC88-5FD2-7333D35AC9D1}"/>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Lst>
          </a:blip>
          <a:stretch>
            <a:fillRect/>
          </a:stretch>
        </p:blipFill>
        <p:spPr>
          <a:xfrm>
            <a:off x="7258942" y="3429000"/>
            <a:ext cx="895251" cy="900000"/>
          </a:xfrm>
          <a:prstGeom prst="rect">
            <a:avLst/>
          </a:prstGeom>
        </p:spPr>
      </p:pic>
      <p:pic>
        <p:nvPicPr>
          <p:cNvPr id="18" name="Picture 17">
            <a:extLst>
              <a:ext uri="{FF2B5EF4-FFF2-40B4-BE49-F238E27FC236}">
                <a16:creationId xmlns:a16="http://schemas.microsoft.com/office/drawing/2014/main" id="{49B0064E-DA97-9473-FA58-ED9CB4C0DD8E}"/>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Lst>
          </a:blip>
          <a:stretch>
            <a:fillRect/>
          </a:stretch>
        </p:blipFill>
        <p:spPr>
          <a:xfrm>
            <a:off x="3555278" y="4253456"/>
            <a:ext cx="867978" cy="870016"/>
          </a:xfrm>
          <a:prstGeom prst="rect">
            <a:avLst/>
          </a:prstGeom>
        </p:spPr>
      </p:pic>
      <p:sp>
        <p:nvSpPr>
          <p:cNvPr id="2" name="Title 8">
            <a:extLst>
              <a:ext uri="{FF2B5EF4-FFF2-40B4-BE49-F238E27FC236}">
                <a16:creationId xmlns:a16="http://schemas.microsoft.com/office/drawing/2014/main" id="{137A530B-A55A-E369-3E65-E291A8A17739}"/>
              </a:ext>
            </a:extLst>
          </p:cNvPr>
          <p:cNvSpPr txBox="1">
            <a:spLocks/>
          </p:cNvSpPr>
          <p:nvPr/>
        </p:nvSpPr>
        <p:spPr>
          <a:xfrm>
            <a:off x="1073" y="225"/>
            <a:ext cx="10515600" cy="796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latin typeface="Century Gothic"/>
                <a:cs typeface="Century Gothic"/>
              </a:rPr>
              <a:t>TBAT: identify the physical properties of coins</a:t>
            </a:r>
            <a:endParaRPr lang="en-GB" dirty="0"/>
          </a:p>
        </p:txBody>
      </p:sp>
    </p:spTree>
    <p:extLst>
      <p:ext uri="{BB962C8B-B14F-4D97-AF65-F5344CB8AC3E}">
        <p14:creationId xmlns:p14="http://schemas.microsoft.com/office/powerpoint/2010/main" val="51356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2172-D4F1-B44C-AE64-AE7ECA97C74C}"/>
              </a:ext>
            </a:extLst>
          </p:cNvPr>
          <p:cNvSpPr>
            <a:spLocks noGrp="1"/>
          </p:cNvSpPr>
          <p:nvPr>
            <p:ph type="title"/>
          </p:nvPr>
        </p:nvSpPr>
        <p:spPr>
          <a:xfrm>
            <a:off x="101672" y="236183"/>
            <a:ext cx="10515600" cy="1325563"/>
          </a:xfrm>
        </p:spPr>
        <p:txBody>
          <a:bodyPr/>
          <a:lstStyle/>
          <a:p>
            <a:r>
              <a:rPr lang="en-GB" sz="3200" dirty="0"/>
              <a:t>Charlie sorted his coins in a different way</a:t>
            </a:r>
          </a:p>
        </p:txBody>
      </p:sp>
      <p:pic>
        <p:nvPicPr>
          <p:cNvPr id="4" name="Picture 4" descr="https://o.remove.bg/downloads/17b0999a-2e0e-4804-aad5-8f008c8717a7/pink_purse-removebg-preview.png">
            <a:extLst>
              <a:ext uri="{FF2B5EF4-FFF2-40B4-BE49-F238E27FC236}">
                <a16:creationId xmlns:a16="http://schemas.microsoft.com/office/drawing/2014/main" id="{E7602186-A8A0-6569-F1E4-41D54FC7B2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88" t="13250" r="7188" b="6567"/>
          <a:stretch/>
        </p:blipFill>
        <p:spPr bwMode="auto">
          <a:xfrm>
            <a:off x="239455" y="2133600"/>
            <a:ext cx="47244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ttps://o.remove.bg/downloads/c38801d4-4c1f-4f48-9aa7-cfdf6604052f/purse1-removebg-preview.png">
            <a:extLst>
              <a:ext uri="{FF2B5EF4-FFF2-40B4-BE49-F238E27FC236}">
                <a16:creationId xmlns:a16="http://schemas.microsoft.com/office/drawing/2014/main" id="{337D7D9D-A2E2-33CF-AB38-2E196A3421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88" t="13252" r="7188" b="6571"/>
          <a:stretch/>
        </p:blipFill>
        <p:spPr bwMode="auto">
          <a:xfrm>
            <a:off x="5213246" y="2133600"/>
            <a:ext cx="4724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3040F821-7F54-3777-AF8A-86FF0DD24CF9}"/>
              </a:ext>
            </a:extLst>
          </p:cNvPr>
          <p:cNvSpPr txBox="1">
            <a:spLocks/>
          </p:cNvSpPr>
          <p:nvPr/>
        </p:nvSpPr>
        <p:spPr>
          <a:xfrm>
            <a:off x="392254" y="1033928"/>
            <a:ext cx="10080000" cy="1362126"/>
          </a:xfrm>
          <a:prstGeom prst="rect">
            <a:avLst/>
          </a:prstGeom>
        </p:spPr>
        <p:txBody>
          <a:bodyPr>
            <a:normAutofit/>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800" kern="1200">
                <a:solidFill>
                  <a:schemeClr val="tx1"/>
                </a:solidFill>
                <a:latin typeface="Century Gothic" panose="020B0502020202020204" pitchFamily="34" charset="0"/>
                <a:ea typeface="+mn-ea"/>
                <a:cs typeface="+mn-cs"/>
              </a:defRPr>
            </a:lvl1pPr>
            <a:lvl2pPr marL="540000" indent="-360000" algn="l" defTabSz="914400" rtl="0" eaLnBrk="1" latinLnBrk="0" hangingPunct="1">
              <a:lnSpc>
                <a:spcPct val="100000"/>
              </a:lnSpc>
              <a:spcBef>
                <a:spcPts val="600"/>
              </a:spcBef>
              <a:spcAft>
                <a:spcPts val="600"/>
              </a:spcAft>
              <a:buClr>
                <a:srgbClr val="E50E46"/>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600"/>
              <a:t>How has he sorted them? </a:t>
            </a:r>
          </a:p>
          <a:p>
            <a:r>
              <a:rPr lang="en-GB" sz="2600"/>
              <a:t>How do you know?</a:t>
            </a:r>
          </a:p>
        </p:txBody>
      </p:sp>
      <p:pic>
        <p:nvPicPr>
          <p:cNvPr id="3" name="Google Shape;631;p18">
            <a:extLst>
              <a:ext uri="{FF2B5EF4-FFF2-40B4-BE49-F238E27FC236}">
                <a16:creationId xmlns:a16="http://schemas.microsoft.com/office/drawing/2014/main" id="{D8329110-929F-4E28-7932-F86441D80B93}"/>
              </a:ext>
            </a:extLst>
          </p:cNvPr>
          <p:cNvPicPr preferRelativeResize="0"/>
          <p:nvPr/>
        </p:nvPicPr>
        <p:blipFill rotWithShape="1">
          <a:blip r:embed="rId5">
            <a:alphaModFix/>
          </a:blip>
          <a:srcRect b="2951"/>
          <a:stretch/>
        </p:blipFill>
        <p:spPr>
          <a:xfrm>
            <a:off x="9513899" y="627371"/>
            <a:ext cx="1346275" cy="3638191"/>
          </a:xfrm>
          <a:prstGeom prst="rect">
            <a:avLst/>
          </a:prstGeom>
          <a:noFill/>
          <a:ln>
            <a:noFill/>
          </a:ln>
        </p:spPr>
      </p:pic>
      <p:pic>
        <p:nvPicPr>
          <p:cNvPr id="8" name="Picture 7">
            <a:extLst>
              <a:ext uri="{FF2B5EF4-FFF2-40B4-BE49-F238E27FC236}">
                <a16:creationId xmlns:a16="http://schemas.microsoft.com/office/drawing/2014/main" id="{56785532-2BFC-621D-57B5-972714A3984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384" b="97232" l="4437" r="96246">
                        <a14:foregroundMark x1="13140" y1="17993" x2="13140" y2="17993"/>
                        <a14:foregroundMark x1="25256" y1="21280" x2="24744" y2="21626"/>
                        <a14:foregroundMark x1="20648" y1="23529" x2="42321" y2="20415"/>
                        <a14:foregroundMark x1="42321" y1="20415" x2="73208" y2="34083"/>
                        <a14:foregroundMark x1="73208" y1="34083" x2="85154" y2="64879"/>
                        <a14:foregroundMark x1="85154" y1="64879" x2="79181" y2="76990"/>
                        <a14:foregroundMark x1="79181" y1="76990" x2="76109" y2="78201"/>
                        <a14:foregroundMark x1="52730" y1="45156" x2="52560" y2="45156"/>
                        <a14:foregroundMark x1="48123" y1="43080" x2="47440" y2="54844"/>
                        <a14:foregroundMark x1="47440" y1="54844" x2="56826" y2="45329"/>
                        <a14:foregroundMark x1="56826" y1="45329" x2="50683" y2="47059"/>
                        <a14:foregroundMark x1="37713" y1="62803" x2="37031" y2="61938"/>
                        <a14:foregroundMark x1="25768" y1="91869" x2="25768" y2="91869"/>
                        <a14:foregroundMark x1="49488" y1="90830" x2="49488" y2="90830"/>
                        <a14:foregroundMark x1="50171" y1="92388" x2="51024" y2="95848"/>
                        <a14:foregroundMark x1="51024" y1="96540" x2="60410" y2="93772"/>
                        <a14:foregroundMark x1="61604" y1="97232" x2="61945" y2="97232"/>
                        <a14:foregroundMark x1="96246" y1="49481" x2="95904" y2="48616"/>
                        <a14:foregroundMark x1="85666" y1="25260" x2="59898" y2="11938"/>
                        <a14:foregroundMark x1="59898" y1="11938" x2="47099" y2="10035"/>
                        <a14:foregroundMark x1="47099" y1="10035" x2="27816" y2="17301"/>
                        <a14:foregroundMark x1="27816" y1="17301" x2="11092" y2="44637"/>
                        <a14:foregroundMark x1="11092" y1="44637" x2="9044" y2="60381"/>
                        <a14:foregroundMark x1="4437" y1="65052" x2="4437" y2="65052"/>
                        <a14:foregroundMark x1="26792" y1="80623" x2="26792" y2="80623"/>
                        <a14:foregroundMark x1="46246" y1="1384" x2="46246" y2="1384"/>
                        <a14:foregroundMark x1="34471" y1="39446" x2="34471" y2="39446"/>
                        <a14:foregroundMark x1="58362" y1="34083" x2="58362" y2="34083"/>
                        <a14:foregroundMark x1="63993" y1="43945" x2="63993" y2="43945"/>
                      </a14:backgroundRemoval>
                    </a14:imgEffect>
                  </a14:imgLayer>
                </a14:imgProps>
              </a:ext>
            </a:extLst>
          </a:blip>
          <a:stretch>
            <a:fillRect/>
          </a:stretch>
        </p:blipFill>
        <p:spPr>
          <a:xfrm>
            <a:off x="2476199" y="5148266"/>
            <a:ext cx="1375402" cy="1356625"/>
          </a:xfrm>
          <a:prstGeom prst="rect">
            <a:avLst/>
          </a:prstGeom>
        </p:spPr>
      </p:pic>
      <p:pic>
        <p:nvPicPr>
          <p:cNvPr id="9" name="Picture 8">
            <a:extLst>
              <a:ext uri="{FF2B5EF4-FFF2-40B4-BE49-F238E27FC236}">
                <a16:creationId xmlns:a16="http://schemas.microsoft.com/office/drawing/2014/main" id="{3939C836-0B8E-F18E-0A57-D399DAF6BE9B}"/>
              </a:ext>
            </a:extLst>
          </p:cNvPr>
          <p:cNvPicPr>
            <a:picLocks noChangeAspect="1"/>
          </p:cNvPicPr>
          <p:nvPr/>
        </p:nvPicPr>
        <p:blipFill rotWithShape="1">
          <a:blip r:embed="rId8"/>
          <a:srcRect l="9941" t="7560" r="10236" b="9680"/>
          <a:stretch/>
        </p:blipFill>
        <p:spPr>
          <a:xfrm>
            <a:off x="4442709" y="2515013"/>
            <a:ext cx="1203087" cy="1228741"/>
          </a:xfrm>
          <a:prstGeom prst="rect">
            <a:avLst/>
          </a:prstGeom>
        </p:spPr>
      </p:pic>
      <p:pic>
        <p:nvPicPr>
          <p:cNvPr id="10" name="Picture 9">
            <a:extLst>
              <a:ext uri="{FF2B5EF4-FFF2-40B4-BE49-F238E27FC236}">
                <a16:creationId xmlns:a16="http://schemas.microsoft.com/office/drawing/2014/main" id="{38918D9B-9C42-91B9-E283-D9349B57EFC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139" b="96205" l="1887" r="97925">
                        <a14:foregroundMark x1="53208" y1="33207" x2="76792" y2="27704"/>
                        <a14:foregroundMark x1="76792" y1="27704" x2="76981" y2="27324"/>
                        <a14:foregroundMark x1="81132" y1="22201" x2="81132" y2="22201"/>
                        <a14:foregroundMark x1="82830" y1="16509" x2="82830" y2="16509"/>
                        <a14:foregroundMark x1="82264" y1="13472" x2="82264" y2="13472"/>
                        <a14:foregroundMark x1="19623" y1="84820" x2="53774" y2="25237"/>
                        <a14:foregroundMark x1="52453" y1="79127" x2="69057" y2="62429"/>
                        <a14:foregroundMark x1="69057" y1="62429" x2="78868" y2="35484"/>
                        <a14:foregroundMark x1="52264" y1="94307" x2="36415" y2="79886"/>
                        <a14:foregroundMark x1="36226" y1="96205" x2="36226" y2="96205"/>
                        <a14:foregroundMark x1="6038" y1="29791" x2="6038" y2="29791"/>
                        <a14:foregroundMark x1="31509" y1="5882" x2="31509" y2="5882"/>
                        <a14:foregroundMark x1="37170" y1="5503" x2="51887" y2="8918"/>
                        <a14:foregroundMark x1="51887" y1="8918" x2="68302" y2="19924"/>
                        <a14:foregroundMark x1="68302" y1="19924" x2="68302" y2="19924"/>
                        <a14:foregroundMark x1="65849" y1="5313" x2="65849" y2="5313"/>
                        <a14:foregroundMark x1="50566" y1="1139" x2="50566" y2="1139"/>
                        <a14:foregroundMark x1="98113" y1="46869" x2="98113" y2="46869"/>
                        <a14:foregroundMark x1="1887" y1="57306" x2="1887" y2="57306"/>
                      </a14:backgroundRemoval>
                    </a14:imgEffect>
                  </a14:imgLayer>
                </a14:imgProps>
              </a:ext>
            </a:extLst>
          </a:blip>
          <a:stretch>
            <a:fillRect/>
          </a:stretch>
        </p:blipFill>
        <p:spPr>
          <a:xfrm>
            <a:off x="1153323" y="3743754"/>
            <a:ext cx="1133291" cy="1126876"/>
          </a:xfrm>
          <a:prstGeom prst="rect">
            <a:avLst/>
          </a:prstGeom>
        </p:spPr>
      </p:pic>
      <p:pic>
        <p:nvPicPr>
          <p:cNvPr id="11" name="Picture 10">
            <a:extLst>
              <a:ext uri="{FF2B5EF4-FFF2-40B4-BE49-F238E27FC236}">
                <a16:creationId xmlns:a16="http://schemas.microsoft.com/office/drawing/2014/main" id="{F460228E-5A67-873C-B0F6-F6709F7EBA0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786" b="97421" l="1969" r="98622">
                        <a14:foregroundMark x1="70079" y1="5357" x2="70079" y2="5357"/>
                        <a14:foregroundMark x1="69488" y1="6944" x2="55906" y2="29563"/>
                        <a14:foregroundMark x1="63189" y1="27976" x2="68504" y2="51389"/>
                        <a14:foregroundMark x1="68504" y1="51389" x2="65551" y2="68452"/>
                        <a14:foregroundMark x1="65551" y1="68452" x2="61024" y2="68849"/>
                        <a14:foregroundMark x1="50394" y1="1786" x2="50394" y2="1786"/>
                        <a14:foregroundMark x1="6299" y1="69841" x2="6299" y2="69841"/>
                        <a14:foregroundMark x1="1969" y1="47619" x2="1969" y2="47619"/>
                        <a14:foregroundMark x1="45276" y1="51389" x2="54528" y2="57540"/>
                        <a14:foregroundMark x1="54528" y1="57540" x2="63976" y2="72222"/>
                        <a14:foregroundMark x1="63976" y1="72222" x2="63583" y2="73611"/>
                        <a14:foregroundMark x1="81890" y1="74603" x2="87992" y2="39881"/>
                        <a14:foregroundMark x1="87992" y1="39881" x2="87992" y2="39683"/>
                        <a14:foregroundMark x1="94882" y1="32143" x2="94882" y2="32143"/>
                        <a14:foregroundMark x1="40157" y1="97421" x2="40157" y2="97421"/>
                        <a14:foregroundMark x1="40748" y1="95040" x2="47441" y2="54960"/>
                        <a14:foregroundMark x1="98622" y1="48810" x2="98622" y2="48810"/>
                      </a14:backgroundRemoval>
                    </a14:imgEffect>
                  </a14:imgLayer>
                </a14:imgProps>
              </a:ext>
            </a:extLst>
          </a:blip>
          <a:stretch>
            <a:fillRect/>
          </a:stretch>
        </p:blipFill>
        <p:spPr>
          <a:xfrm>
            <a:off x="896305" y="5205737"/>
            <a:ext cx="1119129" cy="1110317"/>
          </a:xfrm>
          <a:prstGeom prst="rect">
            <a:avLst/>
          </a:prstGeom>
        </p:spPr>
      </p:pic>
      <p:pic>
        <p:nvPicPr>
          <p:cNvPr id="12" name="Picture 11">
            <a:extLst>
              <a:ext uri="{FF2B5EF4-FFF2-40B4-BE49-F238E27FC236}">
                <a16:creationId xmlns:a16="http://schemas.microsoft.com/office/drawing/2014/main" id="{CBFB34DC-2A4E-FEBB-E2F4-077E39ED46B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790" b="96421" l="4435" r="97118">
                        <a14:foregroundMark x1="52772" y1="2237" x2="52772" y2="2237"/>
                        <a14:foregroundMark x1="55432" y1="7159" x2="55432" y2="7159"/>
                        <a14:foregroundMark x1="56319" y1="7606" x2="69180" y2="23266"/>
                        <a14:foregroundMark x1="69180" y1="23266" x2="83814" y2="62192"/>
                        <a14:foregroundMark x1="83814" y1="62192" x2="82927" y2="78971"/>
                        <a14:foregroundMark x1="82927" y1="78971" x2="82705" y2="78971"/>
                        <a14:foregroundMark x1="81153" y1="79866" x2="77162" y2="83669"/>
                        <a14:foregroundMark x1="67849" y1="96868" x2="67849" y2="96868"/>
                        <a14:foregroundMark x1="12860" y1="17897" x2="12860" y2="17897"/>
                        <a14:foregroundMark x1="4656" y1="41611" x2="4656" y2="41611"/>
                        <a14:foregroundMark x1="36142" y1="17002" x2="36585" y2="16779"/>
                        <a14:foregroundMark x1="23725" y1="11857" x2="23725" y2="11857"/>
                        <a14:foregroundMark x1="97118" y1="51678" x2="97118" y2="51678"/>
                        <a14:foregroundMark x1="51441" y1="42953" x2="35255" y2="23937"/>
                        <a14:foregroundMark x1="35255" y1="23937" x2="35255" y2="23937"/>
                        <a14:foregroundMark x1="37694" y1="10738" x2="37694" y2="10738"/>
                        <a14:foregroundMark x1="55876" y1="40268" x2="55876" y2="40268"/>
                        <a14:foregroundMark x1="73614" y1="55705" x2="73614" y2="55705"/>
                        <a14:foregroundMark x1="71840" y1="56376" x2="71840" y2="56376"/>
                        <a14:foregroundMark x1="62971" y1="53691" x2="62971" y2="53691"/>
                        <a14:foregroundMark x1="56763" y1="53244" x2="56763" y2="53244"/>
                        <a14:foregroundMark x1="54324" y1="60850" x2="54324" y2="60850"/>
                        <a14:foregroundMark x1="48115" y1="53244" x2="48115" y2="53244"/>
                        <a14:foregroundMark x1="51885" y1="50112" x2="51885" y2="50112"/>
                        <a14:foregroundMark x1="57871" y1="35794" x2="57871" y2="35794"/>
                        <a14:foregroundMark x1="62749" y1="53691" x2="62749" y2="53691"/>
                      </a14:backgroundRemoval>
                    </a14:imgEffect>
                  </a14:imgLayer>
                </a14:imgProps>
              </a:ext>
            </a:extLst>
          </a:blip>
          <a:stretch>
            <a:fillRect/>
          </a:stretch>
        </p:blipFill>
        <p:spPr>
          <a:xfrm>
            <a:off x="6192386" y="5053296"/>
            <a:ext cx="1008213" cy="999271"/>
          </a:xfrm>
          <a:prstGeom prst="rect">
            <a:avLst/>
          </a:prstGeom>
        </p:spPr>
      </p:pic>
      <p:pic>
        <p:nvPicPr>
          <p:cNvPr id="13" name="Picture 12">
            <a:extLst>
              <a:ext uri="{FF2B5EF4-FFF2-40B4-BE49-F238E27FC236}">
                <a16:creationId xmlns:a16="http://schemas.microsoft.com/office/drawing/2014/main" id="{BA94C07B-D152-5E97-E504-3FFF40B2B62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285" b="97364" l="2783" r="94957">
                        <a14:foregroundMark x1="45217" y1="2285" x2="45217" y2="2285"/>
                        <a14:foregroundMark x1="59652" y1="43409" x2="59652" y2="43409"/>
                        <a14:foregroundMark x1="74957" y1="47803" x2="74957" y2="47803"/>
                        <a14:foregroundMark x1="92696" y1="31107" x2="92696" y2="31107"/>
                        <a14:foregroundMark x1="94957" y1="67663" x2="94957" y2="67663"/>
                        <a14:foregroundMark x1="68522" y1="81371" x2="68522" y2="81371"/>
                        <a14:foregroundMark x1="54783" y1="90685" x2="54783" y2="90685"/>
                        <a14:foregroundMark x1="53565" y1="92970" x2="53565" y2="92970"/>
                        <a14:foregroundMark x1="46609" y1="94376" x2="46609" y2="94376"/>
                        <a14:foregroundMark x1="2783" y1="52373" x2="2783" y2="52373"/>
                        <a14:foregroundMark x1="21391" y1="53427" x2="21391" y2="53427"/>
                        <a14:foregroundMark x1="39652" y1="60633" x2="39652" y2="60633"/>
                        <a14:foregroundMark x1="23304" y1="66608" x2="87826" y2="40598"/>
                        <a14:foregroundMark x1="45565" y1="97364" x2="45565" y2="97364"/>
                        <a14:foregroundMark x1="57043" y1="34798" x2="57043" y2="34798"/>
                        <a14:foregroundMark x1="43826" y1="36555" x2="43826" y2="36555"/>
                      </a14:backgroundRemoval>
                    </a14:imgEffect>
                  </a14:imgLayer>
                </a14:imgProps>
              </a:ext>
            </a:extLst>
          </a:blip>
          <a:stretch>
            <a:fillRect/>
          </a:stretch>
        </p:blipFill>
        <p:spPr>
          <a:xfrm>
            <a:off x="7389507" y="3454359"/>
            <a:ext cx="1217466" cy="1204762"/>
          </a:xfrm>
          <a:prstGeom prst="rect">
            <a:avLst/>
          </a:prstGeom>
        </p:spPr>
      </p:pic>
      <p:pic>
        <p:nvPicPr>
          <p:cNvPr id="14" name="Picture 13">
            <a:extLst>
              <a:ext uri="{FF2B5EF4-FFF2-40B4-BE49-F238E27FC236}">
                <a16:creationId xmlns:a16="http://schemas.microsoft.com/office/drawing/2014/main" id="{F518FD92-5C56-E64C-CA8C-F2FBA4B76C7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639" b="97625" l="3979" r="96817">
                        <a14:foregroundMark x1="20424" y1="13456" x2="20424" y2="13456"/>
                        <a14:foregroundMark x1="32095" y1="31135" x2="32095" y2="31135"/>
                        <a14:foregroundMark x1="34218" y1="37995" x2="44297" y2="57256"/>
                        <a14:foregroundMark x1="44297" y1="57256" x2="69231" y2="41953"/>
                        <a14:foregroundMark x1="69231" y1="41953" x2="68966" y2="39314"/>
                        <a14:foregroundMark x1="88859" y1="77836" x2="88859" y2="77836"/>
                        <a14:foregroundMark x1="4509" y1="39050" x2="4509" y2="39050"/>
                        <a14:foregroundMark x1="80371" y1="13456" x2="80371" y2="13456"/>
                        <a14:foregroundMark x1="50663" y1="3166" x2="50663" y2="3166"/>
                        <a14:foregroundMark x1="35544" y1="24011" x2="35544" y2="24011"/>
                        <a14:foregroundMark x1="37666" y1="10818" x2="28647" y2="26385"/>
                        <a14:foregroundMark x1="97082" y1="58047" x2="97082" y2="58047"/>
                        <a14:foregroundMark x1="50398" y1="46702" x2="50398" y2="46702"/>
                        <a14:foregroundMark x1="52255" y1="38522" x2="52255" y2="38522"/>
                        <a14:foregroundMark x1="50663" y1="97625" x2="50663" y2="97625"/>
                      </a14:backgroundRemoval>
                    </a14:imgEffect>
                  </a14:imgLayer>
                </a14:imgProps>
              </a:ext>
            </a:extLst>
          </a:blip>
          <a:stretch>
            <a:fillRect/>
          </a:stretch>
        </p:blipFill>
        <p:spPr>
          <a:xfrm>
            <a:off x="2205897" y="2853488"/>
            <a:ext cx="895251" cy="900000"/>
          </a:xfrm>
          <a:prstGeom prst="rect">
            <a:avLst/>
          </a:prstGeom>
        </p:spPr>
      </p:pic>
      <p:pic>
        <p:nvPicPr>
          <p:cNvPr id="15" name="Picture 14">
            <a:extLst>
              <a:ext uri="{FF2B5EF4-FFF2-40B4-BE49-F238E27FC236}">
                <a16:creationId xmlns:a16="http://schemas.microsoft.com/office/drawing/2014/main" id="{00552FBD-0B09-7E94-93FC-57FAEB2E33D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2108" b="97424" l="2113" r="98357">
                        <a14:foregroundMark x1="54225" y1="2108" x2="54225" y2="2108"/>
                        <a14:foregroundMark x1="2582" y1="57377" x2="2582" y2="57377"/>
                        <a14:foregroundMark x1="50939" y1="97892" x2="50939" y2="97892"/>
                        <a14:foregroundMark x1="93192" y1="69789" x2="93427" y2="69321"/>
                        <a14:foregroundMark x1="98357" y1="53396" x2="98357" y2="53396"/>
                        <a14:foregroundMark x1="2347" y1="51522" x2="2347" y2="51522"/>
                      </a14:backgroundRemoval>
                    </a14:imgEffect>
                  </a14:imgLayer>
                </a14:imgProps>
              </a:ext>
            </a:extLst>
          </a:blip>
          <a:stretch>
            <a:fillRect/>
          </a:stretch>
        </p:blipFill>
        <p:spPr>
          <a:xfrm>
            <a:off x="2897648" y="3925142"/>
            <a:ext cx="867978" cy="870016"/>
          </a:xfrm>
          <a:prstGeom prst="rect">
            <a:avLst/>
          </a:prstGeom>
        </p:spPr>
      </p:pic>
      <p:sp>
        <p:nvSpPr>
          <p:cNvPr id="7" name="Title 8">
            <a:extLst>
              <a:ext uri="{FF2B5EF4-FFF2-40B4-BE49-F238E27FC236}">
                <a16:creationId xmlns:a16="http://schemas.microsoft.com/office/drawing/2014/main" id="{8A378A4A-7F90-2E0C-B838-98649004F8E0}"/>
              </a:ext>
            </a:extLst>
          </p:cNvPr>
          <p:cNvSpPr txBox="1">
            <a:spLocks/>
          </p:cNvSpPr>
          <p:nvPr/>
        </p:nvSpPr>
        <p:spPr>
          <a:xfrm>
            <a:off x="1073" y="225"/>
            <a:ext cx="10515600" cy="796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latin typeface="Century Gothic"/>
                <a:cs typeface="Century Gothic"/>
              </a:rPr>
              <a:t>TBAT: identify the physical properties of coins</a:t>
            </a:r>
            <a:endParaRPr lang="en-GB" dirty="0"/>
          </a:p>
        </p:txBody>
      </p:sp>
    </p:spTree>
    <p:extLst>
      <p:ext uri="{BB962C8B-B14F-4D97-AF65-F5344CB8AC3E}">
        <p14:creationId xmlns:p14="http://schemas.microsoft.com/office/powerpoint/2010/main" val="1436782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a purse with coins&#10;&#10;AI-generated content may be incorrect.">
            <a:extLst>
              <a:ext uri="{FF2B5EF4-FFF2-40B4-BE49-F238E27FC236}">
                <a16:creationId xmlns:a16="http://schemas.microsoft.com/office/drawing/2014/main" id="{40FF3588-F6E6-F617-8172-2788AFAF50DF}"/>
              </a:ext>
            </a:extLst>
          </p:cNvPr>
          <p:cNvPicPr>
            <a:picLocks noChangeAspect="1"/>
          </p:cNvPicPr>
          <p:nvPr/>
        </p:nvPicPr>
        <p:blipFill>
          <a:blip r:embed="rId3"/>
          <a:stretch>
            <a:fillRect/>
          </a:stretch>
        </p:blipFill>
        <p:spPr>
          <a:xfrm>
            <a:off x="955518" y="1905158"/>
            <a:ext cx="5871705" cy="4770851"/>
          </a:xfrm>
          <a:prstGeom prst="rect">
            <a:avLst/>
          </a:prstGeom>
        </p:spPr>
      </p:pic>
      <p:sp>
        <p:nvSpPr>
          <p:cNvPr id="2" name="Title 8">
            <a:extLst>
              <a:ext uri="{FF2B5EF4-FFF2-40B4-BE49-F238E27FC236}">
                <a16:creationId xmlns:a16="http://schemas.microsoft.com/office/drawing/2014/main" id="{4671C7D2-44C8-DF1D-E0ED-58AC589A637B}"/>
              </a:ext>
            </a:extLst>
          </p:cNvPr>
          <p:cNvSpPr txBox="1">
            <a:spLocks/>
          </p:cNvSpPr>
          <p:nvPr/>
        </p:nvSpPr>
        <p:spPr>
          <a:xfrm>
            <a:off x="1073" y="225"/>
            <a:ext cx="10515600" cy="796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a:latin typeface="Century Gothic"/>
                <a:cs typeface="Century Gothic"/>
              </a:rPr>
              <a:t>TBAT: identify the physical properties of coins</a:t>
            </a:r>
            <a:endParaRPr lang="en-GB" dirty="0"/>
          </a:p>
        </p:txBody>
      </p:sp>
      <p:pic>
        <p:nvPicPr>
          <p:cNvPr id="6" name="Picture 5">
            <a:extLst>
              <a:ext uri="{FF2B5EF4-FFF2-40B4-BE49-F238E27FC236}">
                <a16:creationId xmlns:a16="http://schemas.microsoft.com/office/drawing/2014/main" id="{594B8B0B-F5CC-7437-83D1-E6E0A8E9BA8D}"/>
              </a:ext>
            </a:extLst>
          </p:cNvPr>
          <p:cNvPicPr>
            <a:picLocks noChangeAspect="1"/>
          </p:cNvPicPr>
          <p:nvPr/>
        </p:nvPicPr>
        <p:blipFill>
          <a:blip r:embed="rId4"/>
          <a:stretch>
            <a:fillRect/>
          </a:stretch>
        </p:blipFill>
        <p:spPr>
          <a:xfrm>
            <a:off x="1030604" y="624142"/>
            <a:ext cx="5544048" cy="1087976"/>
          </a:xfrm>
          <a:prstGeom prst="rect">
            <a:avLst/>
          </a:prstGeom>
        </p:spPr>
      </p:pic>
    </p:spTree>
    <p:extLst>
      <p:ext uri="{BB962C8B-B14F-4D97-AF65-F5344CB8AC3E}">
        <p14:creationId xmlns:p14="http://schemas.microsoft.com/office/powerpoint/2010/main" val="580190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1164F-2695-0DF6-3BFB-0B68EA4592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019775-9E74-5F54-CFCB-90D27F5DCF5B}"/>
              </a:ext>
            </a:extLst>
          </p:cNvPr>
          <p:cNvSpPr>
            <a:spLocks noGrp="1"/>
          </p:cNvSpPr>
          <p:nvPr>
            <p:ph type="title"/>
          </p:nvPr>
        </p:nvSpPr>
        <p:spPr/>
        <p:txBody>
          <a:bodyPr/>
          <a:lstStyle/>
          <a:p>
            <a:r>
              <a:rPr lang="en-US">
                <a:latin typeface="Sassoon Primary"/>
              </a:rPr>
              <a:t>TBAT:  identify the physical properties of coins.</a:t>
            </a:r>
            <a:endParaRPr lang="en-GB">
              <a:latin typeface="Sassoon Primary"/>
            </a:endParaRPr>
          </a:p>
        </p:txBody>
      </p:sp>
      <p:sp>
        <p:nvSpPr>
          <p:cNvPr id="6" name="TextBox 5">
            <a:extLst>
              <a:ext uri="{FF2B5EF4-FFF2-40B4-BE49-F238E27FC236}">
                <a16:creationId xmlns:a16="http://schemas.microsoft.com/office/drawing/2014/main" id="{28F0A1EE-4836-8A1C-B996-22737C9277A9}"/>
              </a:ext>
            </a:extLst>
          </p:cNvPr>
          <p:cNvSpPr txBox="1"/>
          <p:nvPr/>
        </p:nvSpPr>
        <p:spPr>
          <a:xfrm>
            <a:off x="327541" y="1588577"/>
            <a:ext cx="5076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Sassoon Primary"/>
              </a:rPr>
              <a:t>Challenge: </a:t>
            </a:r>
          </a:p>
        </p:txBody>
      </p:sp>
      <p:sp>
        <p:nvSpPr>
          <p:cNvPr id="7" name="TextBox 6">
            <a:extLst>
              <a:ext uri="{FF2B5EF4-FFF2-40B4-BE49-F238E27FC236}">
                <a16:creationId xmlns:a16="http://schemas.microsoft.com/office/drawing/2014/main" id="{2C91F370-5D00-6A79-AED4-F2BBC64ACFA6}"/>
              </a:ext>
            </a:extLst>
          </p:cNvPr>
          <p:cNvSpPr txBox="1"/>
          <p:nvPr/>
        </p:nvSpPr>
        <p:spPr>
          <a:xfrm>
            <a:off x="6715814" y="1692960"/>
            <a:ext cx="50768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Sassoon Primary"/>
              </a:rPr>
              <a:t>Mastery: </a:t>
            </a:r>
          </a:p>
        </p:txBody>
      </p:sp>
      <p:pic>
        <p:nvPicPr>
          <p:cNvPr id="8" name="Picture 7">
            <a:extLst>
              <a:ext uri="{FF2B5EF4-FFF2-40B4-BE49-F238E27FC236}">
                <a16:creationId xmlns:a16="http://schemas.microsoft.com/office/drawing/2014/main" id="{0B129F84-57D2-203D-FCE3-885B11B843EF}"/>
              </a:ext>
            </a:extLst>
          </p:cNvPr>
          <p:cNvPicPr>
            <a:picLocks noChangeAspect="1"/>
          </p:cNvPicPr>
          <p:nvPr/>
        </p:nvPicPr>
        <p:blipFill>
          <a:blip r:embed="rId3"/>
          <a:stretch>
            <a:fillRect/>
          </a:stretch>
        </p:blipFill>
        <p:spPr>
          <a:xfrm>
            <a:off x="6126480" y="1838103"/>
            <a:ext cx="6194910" cy="3668617"/>
          </a:xfrm>
          <a:prstGeom prst="rect">
            <a:avLst/>
          </a:prstGeom>
        </p:spPr>
      </p:pic>
      <p:pic>
        <p:nvPicPr>
          <p:cNvPr id="12" name="Picture 11">
            <a:extLst>
              <a:ext uri="{FF2B5EF4-FFF2-40B4-BE49-F238E27FC236}">
                <a16:creationId xmlns:a16="http://schemas.microsoft.com/office/drawing/2014/main" id="{B654CA97-A96F-111E-ADA0-0CC23371BD67}"/>
              </a:ext>
            </a:extLst>
          </p:cNvPr>
          <p:cNvPicPr>
            <a:picLocks noChangeAspect="1"/>
          </p:cNvPicPr>
          <p:nvPr/>
        </p:nvPicPr>
        <p:blipFill>
          <a:blip r:embed="rId4"/>
          <a:stretch>
            <a:fillRect/>
          </a:stretch>
        </p:blipFill>
        <p:spPr>
          <a:xfrm>
            <a:off x="399289" y="2339291"/>
            <a:ext cx="3207511" cy="3925795"/>
          </a:xfrm>
          <a:prstGeom prst="rect">
            <a:avLst/>
          </a:prstGeom>
        </p:spPr>
      </p:pic>
    </p:spTree>
    <p:extLst>
      <p:ext uri="{BB962C8B-B14F-4D97-AF65-F5344CB8AC3E}">
        <p14:creationId xmlns:p14="http://schemas.microsoft.com/office/powerpoint/2010/main" val="2466004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F067D-EF09-BA05-B35C-1CF70C7B753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B1B966D-D4E2-9099-F297-F30FD6B7C2B5}"/>
              </a:ext>
            </a:extLst>
          </p:cNvPr>
          <p:cNvSpPr>
            <a:spLocks noGrp="1"/>
          </p:cNvSpPr>
          <p:nvPr>
            <p:ph type="title"/>
          </p:nvPr>
        </p:nvSpPr>
        <p:spPr/>
        <p:txBody>
          <a:bodyPr/>
          <a:lstStyle/>
          <a:p>
            <a:r>
              <a:rPr lang="en-US">
                <a:latin typeface="Sassoon Primary"/>
              </a:rPr>
              <a:t>TBAT: identify the physical properties of coins.</a:t>
            </a:r>
            <a:endParaRPr lang="en-US"/>
          </a:p>
        </p:txBody>
      </p:sp>
      <p:pic>
        <p:nvPicPr>
          <p:cNvPr id="5" name="Picture 4" descr="A blue and orange rectangular sign&#10;&#10;AI-generated content may be incorrect.">
            <a:extLst>
              <a:ext uri="{FF2B5EF4-FFF2-40B4-BE49-F238E27FC236}">
                <a16:creationId xmlns:a16="http://schemas.microsoft.com/office/drawing/2014/main" id="{4F9DB9F9-AA24-7FDA-564B-D6CBA204D8CA}"/>
              </a:ext>
            </a:extLst>
          </p:cNvPr>
          <p:cNvPicPr>
            <a:picLocks noChangeAspect="1"/>
          </p:cNvPicPr>
          <p:nvPr/>
        </p:nvPicPr>
        <p:blipFill>
          <a:blip r:embed="rId3"/>
          <a:stretch>
            <a:fillRect/>
          </a:stretch>
        </p:blipFill>
        <p:spPr>
          <a:xfrm>
            <a:off x="324894" y="2492876"/>
            <a:ext cx="8168866" cy="2790825"/>
          </a:xfrm>
          <a:prstGeom prst="rect">
            <a:avLst/>
          </a:prstGeom>
        </p:spPr>
      </p:pic>
      <p:sp>
        <p:nvSpPr>
          <p:cNvPr id="7" name="TextBox 6">
            <a:extLst>
              <a:ext uri="{FF2B5EF4-FFF2-40B4-BE49-F238E27FC236}">
                <a16:creationId xmlns:a16="http://schemas.microsoft.com/office/drawing/2014/main" id="{6FC645AE-D512-0007-39F2-35958FC61FD0}"/>
              </a:ext>
            </a:extLst>
          </p:cNvPr>
          <p:cNvSpPr txBox="1"/>
          <p:nvPr/>
        </p:nvSpPr>
        <p:spPr>
          <a:xfrm>
            <a:off x="327541" y="1588577"/>
            <a:ext cx="79578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Sassoon Primary"/>
              </a:rPr>
              <a:t>Mastery with greater depth: </a:t>
            </a:r>
          </a:p>
        </p:txBody>
      </p:sp>
    </p:spTree>
    <p:extLst>
      <p:ext uri="{BB962C8B-B14F-4D97-AF65-F5344CB8AC3E}">
        <p14:creationId xmlns:p14="http://schemas.microsoft.com/office/powerpoint/2010/main" val="1970783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B48B6036-4F36-6C8E-5FC4-F2439BA4DC6E}"/>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a:t>
            </a:r>
            <a:r>
              <a:rPr lang="en-GB" err="1">
                <a:latin typeface="Sassoon Primary"/>
              </a:rPr>
              <a:t>ar</a:t>
            </a:r>
            <a:r>
              <a:rPr lang="en-GB">
                <a:latin typeface="Sassoon Primary"/>
              </a:rPr>
              <a:t>/ digraph.</a:t>
            </a:r>
            <a:endParaRPr lang="en-US"/>
          </a:p>
        </p:txBody>
      </p:sp>
      <p:pic>
        <p:nvPicPr>
          <p:cNvPr id="2" name="Picture 1" descr="A purple and white rectangular object with letters&#10;&#10;AI-generated content may be incorrect.">
            <a:extLst>
              <a:ext uri="{FF2B5EF4-FFF2-40B4-BE49-F238E27FC236}">
                <a16:creationId xmlns:a16="http://schemas.microsoft.com/office/drawing/2014/main" id="{9C764AA9-BC4F-74B2-FBA4-13CDEB2ECB53}"/>
              </a:ext>
            </a:extLst>
          </p:cNvPr>
          <p:cNvPicPr>
            <a:picLocks noChangeAspect="1"/>
          </p:cNvPicPr>
          <p:nvPr/>
        </p:nvPicPr>
        <p:blipFill>
          <a:blip r:embed="rId2"/>
          <a:stretch>
            <a:fillRect/>
          </a:stretch>
        </p:blipFill>
        <p:spPr>
          <a:xfrm>
            <a:off x="3051908" y="808771"/>
            <a:ext cx="4212492" cy="6041536"/>
          </a:xfrm>
          <a:prstGeom prst="rect">
            <a:avLst/>
          </a:prstGeom>
        </p:spPr>
      </p:pic>
    </p:spTree>
    <p:extLst>
      <p:ext uri="{BB962C8B-B14F-4D97-AF65-F5344CB8AC3E}">
        <p14:creationId xmlns:p14="http://schemas.microsoft.com/office/powerpoint/2010/main" val="4043808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6C125B-0F27-F9D1-85BD-E25E257C3C60}"/>
              </a:ext>
            </a:extLst>
          </p:cNvPr>
          <p:cNvSpPr>
            <a:spLocks noGrp="1"/>
          </p:cNvSpPr>
          <p:nvPr>
            <p:ph type="title"/>
          </p:nvPr>
        </p:nvSpPr>
        <p:spPr/>
        <p:txBody>
          <a:bodyPr/>
          <a:lstStyle/>
          <a:p>
            <a:r>
              <a:rPr lang="en-GB" sz="3200">
                <a:latin typeface="Century Gothic" panose="020B0502020202020204" pitchFamily="34" charset="0"/>
              </a:rPr>
              <a:t>The one pound coin is dodecagonal</a:t>
            </a:r>
            <a:endParaRPr lang="en-GB"/>
          </a:p>
        </p:txBody>
      </p:sp>
      <p:sp>
        <p:nvSpPr>
          <p:cNvPr id="9" name="TextBox 8">
            <a:extLst>
              <a:ext uri="{FF2B5EF4-FFF2-40B4-BE49-F238E27FC236}">
                <a16:creationId xmlns:a16="http://schemas.microsoft.com/office/drawing/2014/main" id="{A6888D0C-4012-5A19-1043-AC998FEA8F64}"/>
              </a:ext>
            </a:extLst>
          </p:cNvPr>
          <p:cNvSpPr txBox="1"/>
          <p:nvPr/>
        </p:nvSpPr>
        <p:spPr>
          <a:xfrm>
            <a:off x="2082276" y="4395359"/>
            <a:ext cx="6919415" cy="2092881"/>
          </a:xfrm>
          <a:prstGeom prst="rect">
            <a:avLst/>
          </a:prstGeom>
          <a:noFill/>
        </p:spPr>
        <p:txBody>
          <a:bodyPr wrap="square" rtlCol="0">
            <a:spAutoFit/>
          </a:bodyPr>
          <a:lstStyle/>
          <a:p>
            <a:pPr algn="ctr"/>
            <a:endParaRPr lang="en-GB" sz="2800">
              <a:latin typeface="Century Gothic" panose="020B0502020202020204" pitchFamily="34" charset="0"/>
            </a:endParaRPr>
          </a:p>
          <a:p>
            <a:pPr algn="ctr"/>
            <a:r>
              <a:rPr lang="en-GB" sz="2800">
                <a:latin typeface="Century Gothic" panose="020B0502020202020204" pitchFamily="34" charset="0"/>
              </a:rPr>
              <a:t>A dodecagon is a 12-sided shape.</a:t>
            </a:r>
          </a:p>
          <a:p>
            <a:pPr algn="ctr"/>
            <a:endParaRPr lang="en-GB" sz="2800">
              <a:latin typeface="Century Gothic" panose="020B0502020202020204" pitchFamily="34" charset="0"/>
            </a:endParaRPr>
          </a:p>
          <a:p>
            <a:pPr algn="ctr"/>
            <a:r>
              <a:rPr lang="en-GB" sz="2800">
                <a:latin typeface="Century Gothic" panose="020B0502020202020204" pitchFamily="34" charset="0"/>
              </a:rPr>
              <a:t>Can you count the 12 edges?</a:t>
            </a:r>
          </a:p>
          <a:p>
            <a:endParaRPr lang="en-GB"/>
          </a:p>
        </p:txBody>
      </p:sp>
      <p:pic>
        <p:nvPicPr>
          <p:cNvPr id="3" name="Picture 2">
            <a:extLst>
              <a:ext uri="{FF2B5EF4-FFF2-40B4-BE49-F238E27FC236}">
                <a16:creationId xmlns:a16="http://schemas.microsoft.com/office/drawing/2014/main" id="{CFE39780-A252-3B38-C65F-0D4E80BA9486}"/>
              </a:ext>
            </a:extLst>
          </p:cNvPr>
          <p:cNvPicPr>
            <a:picLocks noChangeAspect="1"/>
          </p:cNvPicPr>
          <p:nvPr/>
        </p:nvPicPr>
        <p:blipFill>
          <a:blip r:embed="rId3"/>
          <a:stretch>
            <a:fillRect/>
          </a:stretch>
        </p:blipFill>
        <p:spPr>
          <a:xfrm>
            <a:off x="3640159" y="1055693"/>
            <a:ext cx="3515512" cy="3518946"/>
          </a:xfrm>
          <a:prstGeom prst="rect">
            <a:avLst/>
          </a:prstGeom>
        </p:spPr>
      </p:pic>
    </p:spTree>
    <p:extLst>
      <p:ext uri="{BB962C8B-B14F-4D97-AF65-F5344CB8AC3E}">
        <p14:creationId xmlns:p14="http://schemas.microsoft.com/office/powerpoint/2010/main" val="835128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4F6D1-3FCA-4919-9909-B961D4B4E8C0}"/>
              </a:ext>
            </a:extLst>
          </p:cNvPr>
          <p:cNvSpPr>
            <a:spLocks noGrp="1"/>
          </p:cNvSpPr>
          <p:nvPr>
            <p:ph type="title"/>
          </p:nvPr>
        </p:nvSpPr>
        <p:spPr/>
        <p:txBody>
          <a:bodyPr/>
          <a:lstStyle/>
          <a:p>
            <a:r>
              <a:rPr lang="en-GB">
                <a:latin typeface="sassoon primary"/>
              </a:rPr>
              <a:t>Correct posture</a:t>
            </a:r>
            <a:endParaRPr lang="en-GB" dirty="0">
              <a:latin typeface="sassoon primary"/>
            </a:endParaRPr>
          </a:p>
        </p:txBody>
      </p:sp>
      <p:sp>
        <p:nvSpPr>
          <p:cNvPr id="3" name="Content Placeholder 2">
            <a:extLst>
              <a:ext uri="{FF2B5EF4-FFF2-40B4-BE49-F238E27FC236}">
                <a16:creationId xmlns:a16="http://schemas.microsoft.com/office/drawing/2014/main" id="{B6D9276F-F76D-F1AB-A2B8-18E364134B35}"/>
              </a:ext>
            </a:extLst>
          </p:cNvPr>
          <p:cNvSpPr>
            <a:spLocks noGrp="1"/>
          </p:cNvSpPr>
          <p:nvPr>
            <p:ph idx="1"/>
          </p:nvPr>
        </p:nvSpPr>
        <p:spPr/>
        <p:txBody>
          <a:bodyPr/>
          <a:lstStyle/>
          <a:p>
            <a:pPr marL="0" indent="0">
              <a:buNone/>
            </a:pPr>
            <a:r>
              <a:rPr lang="en-GB"/>
              <a:t>Right handed				Left handed</a:t>
            </a:r>
          </a:p>
        </p:txBody>
      </p:sp>
      <p:pic>
        <p:nvPicPr>
          <p:cNvPr id="5" name="Picture 4">
            <a:extLst>
              <a:ext uri="{FF2B5EF4-FFF2-40B4-BE49-F238E27FC236}">
                <a16:creationId xmlns:a16="http://schemas.microsoft.com/office/drawing/2014/main" id="{E67EB9AC-0D6B-EFCD-B585-FF62F14CAB04}"/>
              </a:ext>
            </a:extLst>
          </p:cNvPr>
          <p:cNvPicPr>
            <a:picLocks noChangeAspect="1"/>
          </p:cNvPicPr>
          <p:nvPr/>
        </p:nvPicPr>
        <p:blipFill>
          <a:blip r:embed="rId2"/>
          <a:stretch>
            <a:fillRect/>
          </a:stretch>
        </p:blipFill>
        <p:spPr>
          <a:xfrm>
            <a:off x="5691187" y="2429080"/>
            <a:ext cx="5430203" cy="4155235"/>
          </a:xfrm>
          <a:prstGeom prst="rect">
            <a:avLst/>
          </a:prstGeom>
        </p:spPr>
      </p:pic>
      <p:pic>
        <p:nvPicPr>
          <p:cNvPr id="9" name="Picture 8">
            <a:extLst>
              <a:ext uri="{FF2B5EF4-FFF2-40B4-BE49-F238E27FC236}">
                <a16:creationId xmlns:a16="http://schemas.microsoft.com/office/drawing/2014/main" id="{CC5EA1DA-4442-DBF4-981C-2BCB66597851}"/>
              </a:ext>
            </a:extLst>
          </p:cNvPr>
          <p:cNvPicPr>
            <a:picLocks noChangeAspect="1"/>
          </p:cNvPicPr>
          <p:nvPr/>
        </p:nvPicPr>
        <p:blipFill>
          <a:blip r:embed="rId3"/>
          <a:stretch>
            <a:fillRect/>
          </a:stretch>
        </p:blipFill>
        <p:spPr>
          <a:xfrm>
            <a:off x="344874" y="2424412"/>
            <a:ext cx="4992936" cy="4080687"/>
          </a:xfrm>
          <a:prstGeom prst="rect">
            <a:avLst/>
          </a:prstGeom>
        </p:spPr>
      </p:pic>
      <p:sp>
        <p:nvSpPr>
          <p:cNvPr id="6" name="Content Placeholder 2">
            <a:extLst>
              <a:ext uri="{FF2B5EF4-FFF2-40B4-BE49-F238E27FC236}">
                <a16:creationId xmlns:a16="http://schemas.microsoft.com/office/drawing/2014/main" id="{9685FC36-A17F-22F2-DAEC-8D2A4739F5B4}"/>
              </a:ext>
            </a:extLst>
          </p:cNvPr>
          <p:cNvSpPr txBox="1">
            <a:spLocks/>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h and k</a:t>
            </a:r>
            <a:r>
              <a:rPr lang="en-GB" sz="2000" dirty="0">
                <a:latin typeface="Sassoon Primary"/>
              </a:rPr>
              <a:t>.</a:t>
            </a:r>
            <a:endParaRPr lang="en-US" sz="2000" dirty="0"/>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p:txBody>
      </p:sp>
    </p:spTree>
    <p:extLst>
      <p:ext uri="{BB962C8B-B14F-4D97-AF65-F5344CB8AC3E}">
        <p14:creationId xmlns:p14="http://schemas.microsoft.com/office/powerpoint/2010/main" val="1670850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C2055-43B7-F34E-D131-63AD553D217F}"/>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ACF7212-2D77-4D04-4384-37420B658700}"/>
              </a:ext>
            </a:extLst>
          </p:cNvPr>
          <p:cNvSpPr txBox="1">
            <a:spLocks/>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h and k</a:t>
            </a:r>
            <a:r>
              <a:rPr lang="en-GB" sz="2000" dirty="0">
                <a:latin typeface="Sassoon Primary"/>
              </a:rPr>
              <a:t>.</a:t>
            </a:r>
            <a:endParaRPr lang="en-US" sz="2000" dirty="0"/>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p:txBody>
      </p:sp>
      <p:pic>
        <p:nvPicPr>
          <p:cNvPr id="8" name="Picture 7" descr="A drawing of hands and a pencil&#10;&#10;AI-generated content may be incorrect.">
            <a:extLst>
              <a:ext uri="{FF2B5EF4-FFF2-40B4-BE49-F238E27FC236}">
                <a16:creationId xmlns:a16="http://schemas.microsoft.com/office/drawing/2014/main" id="{F19A2DBC-D8A2-CF4E-DBDB-D0CF960D9912}"/>
              </a:ext>
            </a:extLst>
          </p:cNvPr>
          <p:cNvPicPr>
            <a:picLocks noChangeAspect="1"/>
          </p:cNvPicPr>
          <p:nvPr/>
        </p:nvPicPr>
        <p:blipFill>
          <a:blip r:embed="rId2"/>
          <a:stretch>
            <a:fillRect/>
          </a:stretch>
        </p:blipFill>
        <p:spPr>
          <a:xfrm>
            <a:off x="549358" y="983466"/>
            <a:ext cx="11100707" cy="5380264"/>
          </a:xfrm>
          <a:prstGeom prst="rect">
            <a:avLst/>
          </a:prstGeom>
        </p:spPr>
      </p:pic>
    </p:spTree>
    <p:extLst>
      <p:ext uri="{BB962C8B-B14F-4D97-AF65-F5344CB8AC3E}">
        <p14:creationId xmlns:p14="http://schemas.microsoft.com/office/powerpoint/2010/main" val="323021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C81D8-B6E2-3155-42CB-A811A6734801}"/>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5BAEE98-0860-DE1D-08D0-5515A5ABBA2B}"/>
              </a:ext>
            </a:extLst>
          </p:cNvPr>
          <p:cNvSpPr txBox="1">
            <a:spLocks/>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h and k</a:t>
            </a:r>
            <a:r>
              <a:rPr lang="en-GB" sz="2000" dirty="0">
                <a:latin typeface="Sassoon Primary"/>
              </a:rPr>
              <a:t>.</a:t>
            </a:r>
            <a:endParaRPr lang="en-US" sz="2000" dirty="0"/>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p:txBody>
      </p:sp>
      <p:pic>
        <p:nvPicPr>
          <p:cNvPr id="2" name="Picture 1" descr="A white and purple background with black text&#10;&#10;AI-generated content may be incorrect.">
            <a:extLst>
              <a:ext uri="{FF2B5EF4-FFF2-40B4-BE49-F238E27FC236}">
                <a16:creationId xmlns:a16="http://schemas.microsoft.com/office/drawing/2014/main" id="{DA5672A1-75CE-062F-D238-9812EE1E70F8}"/>
              </a:ext>
            </a:extLst>
          </p:cNvPr>
          <p:cNvPicPr>
            <a:picLocks noChangeAspect="1"/>
          </p:cNvPicPr>
          <p:nvPr/>
        </p:nvPicPr>
        <p:blipFill>
          <a:blip r:embed="rId2"/>
          <a:stretch>
            <a:fillRect/>
          </a:stretch>
        </p:blipFill>
        <p:spPr>
          <a:xfrm>
            <a:off x="435429" y="1376852"/>
            <a:ext cx="11310258" cy="4104296"/>
          </a:xfrm>
          <a:prstGeom prst="rect">
            <a:avLst/>
          </a:prstGeom>
        </p:spPr>
      </p:pic>
    </p:spTree>
    <p:extLst>
      <p:ext uri="{BB962C8B-B14F-4D97-AF65-F5344CB8AC3E}">
        <p14:creationId xmlns:p14="http://schemas.microsoft.com/office/powerpoint/2010/main" val="726366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9143C-853B-3714-F632-43DFC7A2CF0B}"/>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8E8B372-02E8-442A-1BFA-E9B0CDFCAD51}"/>
              </a:ext>
            </a:extLst>
          </p:cNvPr>
          <p:cNvSpPr txBox="1">
            <a:spLocks/>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h and k</a:t>
            </a:r>
            <a:r>
              <a:rPr lang="en-GB" sz="2000" dirty="0">
                <a:latin typeface="Sassoon Primary"/>
              </a:rPr>
              <a:t>.</a:t>
            </a:r>
            <a:endParaRPr lang="en-US" sz="2000" dirty="0"/>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p:txBody>
      </p:sp>
      <p:pic>
        <p:nvPicPr>
          <p:cNvPr id="2" name="Picture 1" descr="A black letter with white text&#10;&#10;AI-generated content may be incorrect.">
            <a:extLst>
              <a:ext uri="{FF2B5EF4-FFF2-40B4-BE49-F238E27FC236}">
                <a16:creationId xmlns:a16="http://schemas.microsoft.com/office/drawing/2014/main" id="{39AEB801-6F9A-F8C9-9AB4-1E0FD5A6E0B4}"/>
              </a:ext>
            </a:extLst>
          </p:cNvPr>
          <p:cNvPicPr>
            <a:picLocks noChangeAspect="1"/>
          </p:cNvPicPr>
          <p:nvPr/>
        </p:nvPicPr>
        <p:blipFill>
          <a:blip r:embed="rId2"/>
          <a:stretch>
            <a:fillRect/>
          </a:stretch>
        </p:blipFill>
        <p:spPr>
          <a:xfrm>
            <a:off x="601436" y="1524000"/>
            <a:ext cx="10597242" cy="4256314"/>
          </a:xfrm>
          <a:prstGeom prst="rect">
            <a:avLst/>
          </a:prstGeom>
        </p:spPr>
      </p:pic>
    </p:spTree>
    <p:extLst>
      <p:ext uri="{BB962C8B-B14F-4D97-AF65-F5344CB8AC3E}">
        <p14:creationId xmlns:p14="http://schemas.microsoft.com/office/powerpoint/2010/main" val="1931359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C2DA1-FA0D-FE1C-C3F7-39CE7D58BF87}"/>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231C5CD-C9B4-02D5-A97B-1FCD937109E5}"/>
              </a:ext>
            </a:extLst>
          </p:cNvPr>
          <p:cNvSpPr txBox="1">
            <a:spLocks/>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h and k</a:t>
            </a:r>
            <a:r>
              <a:rPr lang="en-GB" sz="2000" dirty="0">
                <a:latin typeface="Sassoon Primary"/>
              </a:rPr>
              <a:t>.</a:t>
            </a:r>
            <a:endParaRPr lang="en-US" sz="2000" dirty="0"/>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p:txBody>
      </p:sp>
      <p:pic>
        <p:nvPicPr>
          <p:cNvPr id="2" name="Picture 1" descr="A screenshot of a computer&#10;&#10;AI-generated content may be incorrect.">
            <a:extLst>
              <a:ext uri="{FF2B5EF4-FFF2-40B4-BE49-F238E27FC236}">
                <a16:creationId xmlns:a16="http://schemas.microsoft.com/office/drawing/2014/main" id="{B51640DA-3F94-4F3F-780A-849D4376810D}"/>
              </a:ext>
            </a:extLst>
          </p:cNvPr>
          <p:cNvPicPr>
            <a:picLocks noChangeAspect="1"/>
          </p:cNvPicPr>
          <p:nvPr/>
        </p:nvPicPr>
        <p:blipFill>
          <a:blip r:embed="rId2"/>
          <a:stretch>
            <a:fillRect/>
          </a:stretch>
        </p:blipFill>
        <p:spPr>
          <a:xfrm>
            <a:off x="779009" y="1412421"/>
            <a:ext cx="9980839" cy="3543300"/>
          </a:xfrm>
          <a:prstGeom prst="rect">
            <a:avLst/>
          </a:prstGeom>
        </p:spPr>
      </p:pic>
    </p:spTree>
    <p:extLst>
      <p:ext uri="{BB962C8B-B14F-4D97-AF65-F5344CB8AC3E}">
        <p14:creationId xmlns:p14="http://schemas.microsoft.com/office/powerpoint/2010/main" val="40588231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3" name="Google Shape;1703;p149"/>
          <p:cNvSpPr txBox="1">
            <a:spLocks noGrp="1"/>
          </p:cNvSpPr>
          <p:nvPr>
            <p:ph type="body" idx="1"/>
          </p:nvPr>
        </p:nvSpPr>
        <p:spPr>
          <a:xfrm>
            <a:off x="432000" y="1012400"/>
            <a:ext cx="10983600" cy="6384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67"/>
              <a:t>Let’s write the letter h.</a:t>
            </a:r>
            <a:endParaRPr sz="2667"/>
          </a:p>
          <a:p>
            <a:pPr marL="0" lvl="0" indent="0" algn="l" rtl="0">
              <a:spcBef>
                <a:spcPts val="1333"/>
              </a:spcBef>
              <a:spcAft>
                <a:spcPts val="0"/>
              </a:spcAft>
              <a:buNone/>
            </a:pPr>
            <a:endParaRPr/>
          </a:p>
          <a:p>
            <a:pPr marL="0" lvl="0" indent="0" algn="l" rtl="0">
              <a:spcBef>
                <a:spcPts val="1333"/>
              </a:spcBef>
              <a:spcAft>
                <a:spcPts val="1333"/>
              </a:spcAft>
              <a:buNone/>
            </a:pPr>
            <a:endParaRPr/>
          </a:p>
        </p:txBody>
      </p:sp>
      <p:sp>
        <p:nvSpPr>
          <p:cNvPr id="1704" name="Google Shape;1704;p149"/>
          <p:cNvSpPr txBox="1">
            <a:spLocks noGrp="1"/>
          </p:cNvSpPr>
          <p:nvPr>
            <p:ph type="title"/>
          </p:nvPr>
        </p:nvSpPr>
        <p:spPr>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Forming the lower case letter h in print</a:t>
            </a:r>
            <a:endParaRPr/>
          </a:p>
        </p:txBody>
      </p:sp>
      <p:sp>
        <p:nvSpPr>
          <p:cNvPr id="1705" name="Google Shape;1705;p149"/>
          <p:cNvSpPr txBox="1">
            <a:spLocks noGrp="1"/>
          </p:cNvSpPr>
          <p:nvPr>
            <p:ph type="body" idx="4294967295"/>
          </p:nvPr>
        </p:nvSpPr>
        <p:spPr>
          <a:xfrm>
            <a:off x="0" y="2008188"/>
            <a:ext cx="5327650" cy="2841625"/>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AutoNum type="arabicPeriod"/>
            </a:pPr>
            <a:r>
              <a:rPr lang="en-GB" sz="2400"/>
              <a:t>Sit comfortably and hold your pencil.</a:t>
            </a:r>
            <a:endParaRPr sz="2400"/>
          </a:p>
          <a:p>
            <a:pPr marL="609585" lvl="0" indent="-457189" algn="l" rtl="0">
              <a:spcBef>
                <a:spcPts val="0"/>
              </a:spcBef>
              <a:spcAft>
                <a:spcPts val="0"/>
              </a:spcAft>
              <a:buSzPts val="1800"/>
              <a:buAutoNum type="arabicPeriod"/>
            </a:pPr>
            <a:r>
              <a:rPr lang="en-GB" sz="2400"/>
              <a:t>Start on the </a:t>
            </a:r>
            <a:r>
              <a:rPr lang="en-GB" sz="2400" b="1"/>
              <a:t>ascender</a:t>
            </a:r>
            <a:r>
              <a:rPr lang="en-GB" sz="2400"/>
              <a:t> line.</a:t>
            </a:r>
            <a:endParaRPr sz="2400"/>
          </a:p>
          <a:p>
            <a:pPr marL="609585" lvl="0" indent="-457189" algn="l" rtl="0">
              <a:spcBef>
                <a:spcPts val="0"/>
              </a:spcBef>
              <a:spcAft>
                <a:spcPts val="0"/>
              </a:spcAft>
              <a:buSzPts val="1800"/>
              <a:buAutoNum type="arabicPeriod"/>
            </a:pPr>
            <a:r>
              <a:rPr lang="en-GB" sz="2400"/>
              <a:t>Go down to the baseline, back up to the x-height line, go over and down. </a:t>
            </a:r>
            <a:endParaRPr sz="2400"/>
          </a:p>
          <a:p>
            <a:pPr marL="609585" lvl="0" indent="-457189" algn="l" rtl="0">
              <a:spcBef>
                <a:spcPts val="0"/>
              </a:spcBef>
              <a:spcAft>
                <a:spcPts val="0"/>
              </a:spcAft>
              <a:buSzPts val="1800"/>
              <a:buAutoNum type="arabicPeriod"/>
            </a:pPr>
            <a:r>
              <a:rPr lang="en-GB" sz="2400"/>
              <a:t>Finish at the baseline with a flick.</a:t>
            </a:r>
            <a:endParaRPr sz="2400"/>
          </a:p>
          <a:p>
            <a:pPr marL="609585" lvl="0" indent="-457189" algn="l" rtl="0">
              <a:spcBef>
                <a:spcPts val="0"/>
              </a:spcBef>
              <a:spcAft>
                <a:spcPts val="0"/>
              </a:spcAft>
              <a:buSzPts val="1800"/>
              <a:buAutoNum type="arabicPeriod"/>
            </a:pPr>
            <a:r>
              <a:rPr lang="en-GB" sz="2400"/>
              <a:t>Take your pencil off the page.</a:t>
            </a:r>
            <a:endParaRPr sz="2400"/>
          </a:p>
          <a:p>
            <a:pPr marL="609585" lvl="0" indent="0" algn="l" rtl="0">
              <a:spcBef>
                <a:spcPts val="1333"/>
              </a:spcBef>
              <a:spcAft>
                <a:spcPts val="1333"/>
              </a:spcAft>
              <a:buNone/>
            </a:pPr>
            <a:endParaRPr/>
          </a:p>
        </p:txBody>
      </p:sp>
      <p:pic>
        <p:nvPicPr>
          <p:cNvPr id="1706" name="Google Shape;1706;p149"/>
          <p:cNvPicPr preferRelativeResize="0"/>
          <p:nvPr/>
        </p:nvPicPr>
        <p:blipFill rotWithShape="1">
          <a:blip r:embed="rId3">
            <a:alphaModFix/>
          </a:blip>
          <a:srcRect r="30079" b="2056"/>
          <a:stretch/>
        </p:blipFill>
        <p:spPr>
          <a:xfrm>
            <a:off x="6432000" y="1440000"/>
            <a:ext cx="5328000" cy="42043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0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0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AC1DE-C137-7901-3F92-9A6FF8A7803C}"/>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7AF9E06-B8CA-55D0-E30D-432D0605B321}"/>
              </a:ext>
            </a:extLst>
          </p:cNvPr>
          <p:cNvSpPr txBox="1">
            <a:spLocks/>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h and k</a:t>
            </a:r>
            <a:r>
              <a:rPr lang="en-GB" sz="2000" dirty="0">
                <a:latin typeface="Sassoon Primary"/>
              </a:rPr>
              <a:t>.</a:t>
            </a:r>
            <a:endParaRPr lang="en-US" sz="2000" dirty="0"/>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p:txBody>
      </p:sp>
      <p:pic>
        <p:nvPicPr>
          <p:cNvPr id="2" name="Picture 1" descr="A black letter with white text&#10;&#10;AI-generated content may be incorrect.">
            <a:extLst>
              <a:ext uri="{FF2B5EF4-FFF2-40B4-BE49-F238E27FC236}">
                <a16:creationId xmlns:a16="http://schemas.microsoft.com/office/drawing/2014/main" id="{6D94371E-B101-3CE9-CCCC-526DD2AE3688}"/>
              </a:ext>
            </a:extLst>
          </p:cNvPr>
          <p:cNvPicPr>
            <a:picLocks noChangeAspect="1"/>
          </p:cNvPicPr>
          <p:nvPr/>
        </p:nvPicPr>
        <p:blipFill>
          <a:blip r:embed="rId2"/>
          <a:stretch>
            <a:fillRect/>
          </a:stretch>
        </p:blipFill>
        <p:spPr>
          <a:xfrm>
            <a:off x="1443038" y="1309688"/>
            <a:ext cx="9305925" cy="4238625"/>
          </a:xfrm>
          <a:prstGeom prst="rect">
            <a:avLst/>
          </a:prstGeom>
        </p:spPr>
      </p:pic>
    </p:spTree>
    <p:extLst>
      <p:ext uri="{BB962C8B-B14F-4D97-AF65-F5344CB8AC3E}">
        <p14:creationId xmlns:p14="http://schemas.microsoft.com/office/powerpoint/2010/main" val="23470448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F0A6C-3602-BA5C-2940-985501399B1A}"/>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3DBE0E9-F578-A9FB-609F-A3A2D8726CB3}"/>
              </a:ext>
            </a:extLst>
          </p:cNvPr>
          <p:cNvSpPr txBox="1">
            <a:spLocks/>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h and k</a:t>
            </a:r>
            <a:r>
              <a:rPr lang="en-GB" sz="2000" dirty="0">
                <a:latin typeface="Sassoon Primary"/>
              </a:rPr>
              <a:t>.</a:t>
            </a:r>
            <a:endParaRPr lang="en-US" sz="2000" dirty="0"/>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p:txBody>
      </p:sp>
      <p:pic>
        <p:nvPicPr>
          <p:cNvPr id="2" name="Picture 1" descr="A white background with black text&#10;&#10;AI-generated content may be incorrect.">
            <a:extLst>
              <a:ext uri="{FF2B5EF4-FFF2-40B4-BE49-F238E27FC236}">
                <a16:creationId xmlns:a16="http://schemas.microsoft.com/office/drawing/2014/main" id="{DACAED42-53E5-0288-278B-79A8FEEC3AB5}"/>
              </a:ext>
            </a:extLst>
          </p:cNvPr>
          <p:cNvPicPr>
            <a:picLocks noChangeAspect="1"/>
          </p:cNvPicPr>
          <p:nvPr/>
        </p:nvPicPr>
        <p:blipFill>
          <a:blip r:embed="rId2"/>
          <a:stretch>
            <a:fillRect/>
          </a:stretch>
        </p:blipFill>
        <p:spPr>
          <a:xfrm>
            <a:off x="595313" y="1538288"/>
            <a:ext cx="11001375" cy="3781425"/>
          </a:xfrm>
          <a:prstGeom prst="rect">
            <a:avLst/>
          </a:prstGeom>
        </p:spPr>
      </p:pic>
    </p:spTree>
    <p:extLst>
      <p:ext uri="{BB962C8B-B14F-4D97-AF65-F5344CB8AC3E}">
        <p14:creationId xmlns:p14="http://schemas.microsoft.com/office/powerpoint/2010/main" val="1849335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158"/>
          <p:cNvSpPr txBox="1">
            <a:spLocks noGrp="1"/>
          </p:cNvSpPr>
          <p:nvPr>
            <p:ph type="body" idx="1"/>
          </p:nvPr>
        </p:nvSpPr>
        <p:spPr>
          <a:xfrm>
            <a:off x="432000" y="1012400"/>
            <a:ext cx="10983600" cy="490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667"/>
              <a:t>Let’s write the letter k.</a:t>
            </a:r>
            <a:endParaRPr sz="2667"/>
          </a:p>
          <a:p>
            <a:pPr marL="0" lvl="0" indent="0" algn="l" rtl="0">
              <a:spcBef>
                <a:spcPts val="1333"/>
              </a:spcBef>
              <a:spcAft>
                <a:spcPts val="0"/>
              </a:spcAft>
              <a:buNone/>
            </a:pPr>
            <a:endParaRPr/>
          </a:p>
          <a:p>
            <a:pPr marL="0" lvl="0" indent="0" algn="l" rtl="0">
              <a:spcBef>
                <a:spcPts val="1333"/>
              </a:spcBef>
              <a:spcAft>
                <a:spcPts val="1333"/>
              </a:spcAft>
              <a:buNone/>
            </a:pPr>
            <a:endParaRPr/>
          </a:p>
        </p:txBody>
      </p:sp>
      <p:sp>
        <p:nvSpPr>
          <p:cNvPr id="1802" name="Google Shape;1802;p158"/>
          <p:cNvSpPr txBox="1">
            <a:spLocks noGrp="1"/>
          </p:cNvSpPr>
          <p:nvPr>
            <p:ph type="title"/>
          </p:nvPr>
        </p:nvSpPr>
        <p:spPr>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a:t>Forming the lower case letter k in print</a:t>
            </a:r>
            <a:endParaRPr/>
          </a:p>
        </p:txBody>
      </p:sp>
      <p:sp>
        <p:nvSpPr>
          <p:cNvPr id="1803" name="Google Shape;1803;p158"/>
          <p:cNvSpPr txBox="1">
            <a:spLocks noGrp="1"/>
          </p:cNvSpPr>
          <p:nvPr>
            <p:ph type="body" idx="4294967295"/>
          </p:nvPr>
        </p:nvSpPr>
        <p:spPr>
          <a:xfrm>
            <a:off x="0" y="1797050"/>
            <a:ext cx="5384800" cy="32639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AutoNum type="arabicPeriod"/>
            </a:pPr>
            <a:r>
              <a:rPr lang="en-GB" sz="2400"/>
              <a:t>Sit comfortably and hold your pencil.</a:t>
            </a:r>
            <a:endParaRPr sz="2400"/>
          </a:p>
          <a:p>
            <a:pPr marL="609585" lvl="0" indent="-457189" algn="l" rtl="0">
              <a:spcBef>
                <a:spcPts val="0"/>
              </a:spcBef>
              <a:spcAft>
                <a:spcPts val="0"/>
              </a:spcAft>
              <a:buSzPts val="1800"/>
              <a:buAutoNum type="arabicPeriod"/>
            </a:pPr>
            <a:r>
              <a:rPr lang="en-GB" sz="2400"/>
              <a:t>Start on the </a:t>
            </a:r>
            <a:r>
              <a:rPr lang="en-GB" sz="2400" b="1"/>
              <a:t>ascender</a:t>
            </a:r>
            <a:r>
              <a:rPr lang="en-GB" sz="2400"/>
              <a:t> line.</a:t>
            </a:r>
            <a:endParaRPr sz="2400"/>
          </a:p>
          <a:p>
            <a:pPr marL="609585" lvl="0" indent="-457189" algn="l" rtl="0">
              <a:spcBef>
                <a:spcPts val="0"/>
              </a:spcBef>
              <a:spcAft>
                <a:spcPts val="0"/>
              </a:spcAft>
              <a:buSzPts val="1800"/>
              <a:buAutoNum type="arabicPeriod"/>
            </a:pPr>
            <a:r>
              <a:rPr lang="en-GB" sz="2400"/>
              <a:t>Go down to the baseline, back up and over to make a loop that touches the x-height line.</a:t>
            </a:r>
            <a:endParaRPr sz="2400"/>
          </a:p>
          <a:p>
            <a:pPr marL="609585" lvl="0" indent="-457189" algn="l" rtl="0">
              <a:spcBef>
                <a:spcPts val="0"/>
              </a:spcBef>
              <a:spcAft>
                <a:spcPts val="0"/>
              </a:spcAft>
              <a:buSzPts val="1800"/>
              <a:buAutoNum type="arabicPeriod"/>
            </a:pPr>
            <a:r>
              <a:rPr lang="en-GB" sz="2400"/>
              <a:t>Make a small line down to the baseline and finish with a flick.</a:t>
            </a:r>
            <a:endParaRPr sz="2400"/>
          </a:p>
          <a:p>
            <a:pPr marL="0" lvl="0" indent="0" algn="l" rtl="0">
              <a:spcBef>
                <a:spcPts val="1333"/>
              </a:spcBef>
              <a:spcAft>
                <a:spcPts val="0"/>
              </a:spcAft>
              <a:buNone/>
            </a:pPr>
            <a:endParaRPr sz="2667"/>
          </a:p>
          <a:p>
            <a:pPr marL="0" lvl="0" indent="0" algn="l" rtl="0">
              <a:spcBef>
                <a:spcPts val="1333"/>
              </a:spcBef>
              <a:spcAft>
                <a:spcPts val="0"/>
              </a:spcAft>
              <a:buNone/>
            </a:pPr>
            <a:endParaRPr/>
          </a:p>
          <a:p>
            <a:pPr marL="0" lvl="0" indent="0" algn="l" rtl="0">
              <a:spcBef>
                <a:spcPts val="1333"/>
              </a:spcBef>
              <a:spcAft>
                <a:spcPts val="1333"/>
              </a:spcAft>
              <a:buNone/>
            </a:pPr>
            <a:endParaRPr/>
          </a:p>
        </p:txBody>
      </p:sp>
      <p:pic>
        <p:nvPicPr>
          <p:cNvPr id="1804" name="Google Shape;1804;p158"/>
          <p:cNvPicPr preferRelativeResize="0"/>
          <p:nvPr/>
        </p:nvPicPr>
        <p:blipFill rotWithShape="1">
          <a:blip r:embed="rId3">
            <a:alphaModFix/>
          </a:blip>
          <a:srcRect l="32295"/>
          <a:stretch/>
        </p:blipFill>
        <p:spPr>
          <a:xfrm>
            <a:off x="6535267" y="1282700"/>
            <a:ext cx="5158935" cy="4292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4FC76-42BC-46AA-871C-D639223EB303}"/>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40D9DAD4-FADE-07C2-579C-B6CCFFFE836F}"/>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a:t>
            </a:r>
            <a:r>
              <a:rPr lang="en-GB" err="1">
                <a:latin typeface="Sassoon Primary"/>
              </a:rPr>
              <a:t>ar</a:t>
            </a:r>
            <a:r>
              <a:rPr lang="en-GB">
                <a:latin typeface="Sassoon Primary"/>
              </a:rPr>
              <a:t>/ digraph.</a:t>
            </a:r>
            <a:endParaRPr lang="en-US"/>
          </a:p>
        </p:txBody>
      </p:sp>
      <p:pic>
        <p:nvPicPr>
          <p:cNvPr id="2" name="Picture 1" descr="A close up of a wood&#10;&#10;AI-generated content may be incorrect.">
            <a:extLst>
              <a:ext uri="{FF2B5EF4-FFF2-40B4-BE49-F238E27FC236}">
                <a16:creationId xmlns:a16="http://schemas.microsoft.com/office/drawing/2014/main" id="{B364807C-2971-17B3-E9AB-40B240959395}"/>
              </a:ext>
            </a:extLst>
          </p:cNvPr>
          <p:cNvPicPr>
            <a:picLocks noChangeAspect="1"/>
          </p:cNvPicPr>
          <p:nvPr/>
        </p:nvPicPr>
        <p:blipFill>
          <a:blip r:embed="rId2"/>
          <a:stretch>
            <a:fillRect/>
          </a:stretch>
        </p:blipFill>
        <p:spPr>
          <a:xfrm>
            <a:off x="674330" y="1718389"/>
            <a:ext cx="3116016" cy="3163642"/>
          </a:xfrm>
          <a:prstGeom prst="rect">
            <a:avLst/>
          </a:prstGeom>
        </p:spPr>
      </p:pic>
      <p:sp>
        <p:nvSpPr>
          <p:cNvPr id="3" name="TextBox 2">
            <a:extLst>
              <a:ext uri="{FF2B5EF4-FFF2-40B4-BE49-F238E27FC236}">
                <a16:creationId xmlns:a16="http://schemas.microsoft.com/office/drawing/2014/main" id="{99B793B7-F858-81AA-9E45-14E7973C6D90}"/>
              </a:ext>
            </a:extLst>
          </p:cNvPr>
          <p:cNvSpPr txBox="1"/>
          <p:nvPr/>
        </p:nvSpPr>
        <p:spPr>
          <a:xfrm>
            <a:off x="658465" y="967541"/>
            <a:ext cx="85600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Sassoon Primary"/>
              </a:rPr>
              <a:t>Label the pictures.</a:t>
            </a:r>
          </a:p>
        </p:txBody>
      </p:sp>
      <p:pic>
        <p:nvPicPr>
          <p:cNvPr id="4" name="Picture 3" descr="A cartoon of a playground&#10;&#10;AI-generated content may be incorrect.">
            <a:extLst>
              <a:ext uri="{FF2B5EF4-FFF2-40B4-BE49-F238E27FC236}">
                <a16:creationId xmlns:a16="http://schemas.microsoft.com/office/drawing/2014/main" id="{560A3C90-F1D7-460C-72C5-ABDB21660CB5}"/>
              </a:ext>
            </a:extLst>
          </p:cNvPr>
          <p:cNvPicPr>
            <a:picLocks noChangeAspect="1"/>
          </p:cNvPicPr>
          <p:nvPr/>
        </p:nvPicPr>
        <p:blipFill>
          <a:blip r:embed="rId3"/>
          <a:stretch>
            <a:fillRect/>
          </a:stretch>
        </p:blipFill>
        <p:spPr>
          <a:xfrm>
            <a:off x="7949887" y="1615829"/>
            <a:ext cx="3268282" cy="3282905"/>
          </a:xfrm>
          <a:prstGeom prst="rect">
            <a:avLst/>
          </a:prstGeom>
        </p:spPr>
      </p:pic>
      <p:pic>
        <p:nvPicPr>
          <p:cNvPr id="5" name="Picture 4" descr="A cartoon of a person holding a card&#10;&#10;AI-generated content may be incorrect.">
            <a:extLst>
              <a:ext uri="{FF2B5EF4-FFF2-40B4-BE49-F238E27FC236}">
                <a16:creationId xmlns:a16="http://schemas.microsoft.com/office/drawing/2014/main" id="{832834FE-CC65-F1A4-A4B4-1D49A37B4BFF}"/>
              </a:ext>
            </a:extLst>
          </p:cNvPr>
          <p:cNvPicPr>
            <a:picLocks noChangeAspect="1"/>
          </p:cNvPicPr>
          <p:nvPr/>
        </p:nvPicPr>
        <p:blipFill>
          <a:blip r:embed="rId4"/>
          <a:stretch>
            <a:fillRect/>
          </a:stretch>
        </p:blipFill>
        <p:spPr>
          <a:xfrm>
            <a:off x="4216020" y="1613414"/>
            <a:ext cx="3255539" cy="3277003"/>
          </a:xfrm>
          <a:prstGeom prst="rect">
            <a:avLst/>
          </a:prstGeom>
        </p:spPr>
      </p:pic>
      <p:cxnSp>
        <p:nvCxnSpPr>
          <p:cNvPr id="7" name="Straight Arrow Connector 6">
            <a:extLst>
              <a:ext uri="{FF2B5EF4-FFF2-40B4-BE49-F238E27FC236}">
                <a16:creationId xmlns:a16="http://schemas.microsoft.com/office/drawing/2014/main" id="{A88122BB-553F-BC95-3F2F-4656F2CE59F6}"/>
              </a:ext>
            </a:extLst>
          </p:cNvPr>
          <p:cNvCxnSpPr/>
          <p:nvPr/>
        </p:nvCxnSpPr>
        <p:spPr>
          <a:xfrm>
            <a:off x="1061607" y="5953066"/>
            <a:ext cx="2391977" cy="13438"/>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AB9E886-6829-5450-6F5B-A829EB5BEF90}"/>
              </a:ext>
            </a:extLst>
          </p:cNvPr>
          <p:cNvCxnSpPr>
            <a:cxnSpLocks/>
          </p:cNvCxnSpPr>
          <p:nvPr/>
        </p:nvCxnSpPr>
        <p:spPr>
          <a:xfrm>
            <a:off x="4646227" y="5953066"/>
            <a:ext cx="2391977" cy="13438"/>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3250399-E6EA-DD28-B879-7B71BC7679A0}"/>
              </a:ext>
            </a:extLst>
          </p:cNvPr>
          <p:cNvCxnSpPr>
            <a:cxnSpLocks/>
          </p:cNvCxnSpPr>
          <p:nvPr/>
        </p:nvCxnSpPr>
        <p:spPr>
          <a:xfrm>
            <a:off x="8585016" y="6006728"/>
            <a:ext cx="2391977" cy="13438"/>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3435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B60E0-5683-9AED-079E-B12A77C00C61}"/>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1B4E6D3-4B13-464D-FDC7-5637C6FAE1A2}"/>
              </a:ext>
            </a:extLst>
          </p:cNvPr>
          <p:cNvSpPr txBox="1">
            <a:spLocks/>
          </p:cNvSpPr>
          <p:nvPr/>
        </p:nvSpPr>
        <p:spPr>
          <a:xfrm>
            <a:off x="-4618" y="173542"/>
            <a:ext cx="7502237" cy="5528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GB" sz="2000">
                <a:latin typeface="Sassoon Primary"/>
              </a:rPr>
              <a:t>TBAT: correctly form the letters h and k</a:t>
            </a:r>
            <a:r>
              <a:rPr lang="en-GB" sz="2000" dirty="0">
                <a:latin typeface="Sassoon Primary"/>
              </a:rPr>
              <a:t>.</a:t>
            </a:r>
            <a:endParaRPr lang="en-US" sz="2000" dirty="0"/>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a:p>
            <a:pPr marL="0" indent="0">
              <a:buFont typeface="Arial" panose="020B0604020202020204" pitchFamily="34" charset="0"/>
              <a:buNone/>
            </a:pPr>
            <a:endParaRPr lang="en-GB" dirty="0">
              <a:latin typeface="Sassoon Primary" pitchFamily="50" charset="0"/>
            </a:endParaRPr>
          </a:p>
          <a:p>
            <a:pPr marL="0" indent="0">
              <a:buFont typeface="Arial" panose="020B0604020202020204" pitchFamily="34" charset="0"/>
              <a:buNone/>
            </a:pPr>
            <a:endParaRPr lang="en-GB">
              <a:latin typeface="Sassoon Primary" pitchFamily="50" charset="0"/>
            </a:endParaRPr>
          </a:p>
        </p:txBody>
      </p:sp>
      <p:pic>
        <p:nvPicPr>
          <p:cNvPr id="2" name="Picture 1" descr="A paper with writing on it&#10;&#10;AI-generated content may be incorrect.">
            <a:extLst>
              <a:ext uri="{FF2B5EF4-FFF2-40B4-BE49-F238E27FC236}">
                <a16:creationId xmlns:a16="http://schemas.microsoft.com/office/drawing/2014/main" id="{04AB0D59-2C1B-3866-DA50-A6108361D4AF}"/>
              </a:ext>
            </a:extLst>
          </p:cNvPr>
          <p:cNvPicPr>
            <a:picLocks noChangeAspect="1"/>
          </p:cNvPicPr>
          <p:nvPr/>
        </p:nvPicPr>
        <p:blipFill>
          <a:blip r:embed="rId2"/>
          <a:stretch>
            <a:fillRect/>
          </a:stretch>
        </p:blipFill>
        <p:spPr>
          <a:xfrm>
            <a:off x="566738" y="1264104"/>
            <a:ext cx="6638925" cy="4743450"/>
          </a:xfrm>
          <a:prstGeom prst="rect">
            <a:avLst/>
          </a:prstGeom>
        </p:spPr>
      </p:pic>
      <p:sp>
        <p:nvSpPr>
          <p:cNvPr id="3" name="TextBox 4">
            <a:extLst>
              <a:ext uri="{FF2B5EF4-FFF2-40B4-BE49-F238E27FC236}">
                <a16:creationId xmlns:a16="http://schemas.microsoft.com/office/drawing/2014/main" id="{0E6D8FCD-8758-6917-F95D-88E98FD52D9B}"/>
              </a:ext>
            </a:extLst>
          </p:cNvPr>
          <p:cNvSpPr txBox="1"/>
          <p:nvPr/>
        </p:nvSpPr>
        <p:spPr>
          <a:xfrm>
            <a:off x="8029039" y="5363359"/>
            <a:ext cx="60960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3"/>
              </a:rPr>
              <a:t>Handwriting Repeater</a:t>
            </a:r>
            <a:endParaRPr lang="en-US"/>
          </a:p>
          <a:p>
            <a:pPr algn="ctr"/>
            <a:endParaRPr lang="en-GB"/>
          </a:p>
        </p:txBody>
      </p:sp>
      <p:sp>
        <p:nvSpPr>
          <p:cNvPr id="4" name="TextBox 3">
            <a:extLst>
              <a:ext uri="{FF2B5EF4-FFF2-40B4-BE49-F238E27FC236}">
                <a16:creationId xmlns:a16="http://schemas.microsoft.com/office/drawing/2014/main" id="{6056CFB0-B1C7-DD59-27DA-D4F417D6D991}"/>
              </a:ext>
            </a:extLst>
          </p:cNvPr>
          <p:cNvSpPr txBox="1"/>
          <p:nvPr/>
        </p:nvSpPr>
        <p:spPr>
          <a:xfrm>
            <a:off x="7758235" y="1990599"/>
            <a:ext cx="3249611"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latin typeface="sassoon primary"/>
              </a:rPr>
              <a:t>hike</a:t>
            </a:r>
            <a:endParaRPr lang="en-GB" sz="3600" dirty="0">
              <a:latin typeface="sassoon primary"/>
            </a:endParaRPr>
          </a:p>
          <a:p>
            <a:endParaRPr lang="en-GB" sz="3600" dirty="0">
              <a:latin typeface="sassoon primary"/>
            </a:endParaRPr>
          </a:p>
          <a:p>
            <a:r>
              <a:rPr lang="en-GB" sz="3600">
                <a:latin typeface="sassoon primary"/>
              </a:rPr>
              <a:t>help</a:t>
            </a:r>
            <a:endParaRPr lang="en-GB" sz="3600" dirty="0">
              <a:latin typeface="sassoon primary"/>
            </a:endParaRPr>
          </a:p>
          <a:p>
            <a:endParaRPr lang="en-GB" sz="3600" dirty="0">
              <a:latin typeface="sassoon primary"/>
            </a:endParaRPr>
          </a:p>
          <a:p>
            <a:r>
              <a:rPr lang="en-GB" sz="3600">
                <a:latin typeface="sassoon primary"/>
              </a:rPr>
              <a:t>kite</a:t>
            </a:r>
            <a:endParaRPr lang="en-GB" sz="3600" dirty="0">
              <a:latin typeface="sassoon primary"/>
            </a:endParaRPr>
          </a:p>
          <a:p>
            <a:pPr algn="l"/>
            <a:endParaRPr lang="en-GB" dirty="0"/>
          </a:p>
          <a:p>
            <a:endParaRPr lang="en-GB" dirty="0"/>
          </a:p>
          <a:p>
            <a:endParaRPr lang="en-GB" dirty="0"/>
          </a:p>
          <a:p>
            <a:endParaRPr lang="en-GB" dirty="0"/>
          </a:p>
        </p:txBody>
      </p:sp>
    </p:spTree>
    <p:extLst>
      <p:ext uri="{BB962C8B-B14F-4D97-AF65-F5344CB8AC3E}">
        <p14:creationId xmlns:p14="http://schemas.microsoft.com/office/powerpoint/2010/main" val="3941479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8D3C8C-60D9-01E5-38DE-976FF0FC67D6}"/>
              </a:ext>
            </a:extLst>
          </p:cNvPr>
          <p:cNvSpPr txBox="1"/>
          <p:nvPr/>
        </p:nvSpPr>
        <p:spPr>
          <a:xfrm>
            <a:off x="913788" y="604713"/>
            <a:ext cx="799565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latin typeface="Sassoon Primary"/>
              </a:rPr>
              <a:t>Little Wandle Guided Reading</a:t>
            </a:r>
            <a:endParaRPr lang="en-US"/>
          </a:p>
        </p:txBody>
      </p:sp>
      <p:pic>
        <p:nvPicPr>
          <p:cNvPr id="5" name="Picture 4" descr="A logo for a company&#10;&#10;AI-generated content may be incorrect.">
            <a:extLst>
              <a:ext uri="{FF2B5EF4-FFF2-40B4-BE49-F238E27FC236}">
                <a16:creationId xmlns:a16="http://schemas.microsoft.com/office/drawing/2014/main" id="{F32791BD-9FEA-EB2C-09F7-C8977171572F}"/>
              </a:ext>
            </a:extLst>
          </p:cNvPr>
          <p:cNvPicPr>
            <a:picLocks noChangeAspect="1"/>
          </p:cNvPicPr>
          <p:nvPr/>
        </p:nvPicPr>
        <p:blipFill>
          <a:blip r:embed="rId2"/>
          <a:stretch>
            <a:fillRect/>
          </a:stretch>
        </p:blipFill>
        <p:spPr>
          <a:xfrm>
            <a:off x="3404087" y="1854077"/>
            <a:ext cx="4795837" cy="4398168"/>
          </a:xfrm>
          <a:prstGeom prst="rect">
            <a:avLst/>
          </a:prstGeom>
        </p:spPr>
      </p:pic>
    </p:spTree>
    <p:extLst>
      <p:ext uri="{BB962C8B-B14F-4D97-AF65-F5344CB8AC3E}">
        <p14:creationId xmlns:p14="http://schemas.microsoft.com/office/powerpoint/2010/main" val="2130130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4CEAF-D04B-9621-ABA9-7190E28CCF0B}"/>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D05EFB2E-37E0-4AE9-AE70-A8A936F3CB29}"/>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a:t>
            </a:r>
            <a:r>
              <a:rPr lang="en-GB" err="1">
                <a:latin typeface="Sassoon Primary"/>
              </a:rPr>
              <a:t>ar</a:t>
            </a:r>
            <a:r>
              <a:rPr lang="en-GB">
                <a:latin typeface="Sassoon Primary"/>
              </a:rPr>
              <a:t>/ digraph.</a:t>
            </a:r>
            <a:endParaRPr lang="en-US"/>
          </a:p>
        </p:txBody>
      </p:sp>
      <p:sp>
        <p:nvSpPr>
          <p:cNvPr id="2" name="TextBox 1">
            <a:extLst>
              <a:ext uri="{FF2B5EF4-FFF2-40B4-BE49-F238E27FC236}">
                <a16:creationId xmlns:a16="http://schemas.microsoft.com/office/drawing/2014/main" id="{0F3C7470-EF68-09EB-EE2A-9B9BE3461E62}"/>
              </a:ext>
            </a:extLst>
          </p:cNvPr>
          <p:cNvSpPr txBox="1"/>
          <p:nvPr/>
        </p:nvSpPr>
        <p:spPr>
          <a:xfrm>
            <a:off x="513861" y="1393092"/>
            <a:ext cx="742266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Sassoon Primary"/>
              </a:rPr>
              <a:t>Mark and his smart little parrot, Sparky, went to the park. They saw a big red car zoom past and stopped by a cart selling tarts. Mark gave Sparky a tart, but the cheeky bird wanted to start a party! He flapped his wings and made a sharp sound—so loud that everyone stared!</a:t>
            </a:r>
          </a:p>
        </p:txBody>
      </p:sp>
      <p:pic>
        <p:nvPicPr>
          <p:cNvPr id="3" name="Picture 2" descr="A cartoon of a parrot and a child in a car&#10;&#10;AI-generated content may be incorrect.">
            <a:extLst>
              <a:ext uri="{FF2B5EF4-FFF2-40B4-BE49-F238E27FC236}">
                <a16:creationId xmlns:a16="http://schemas.microsoft.com/office/drawing/2014/main" id="{051AF88A-2549-604E-3784-7633791ABA51}"/>
              </a:ext>
            </a:extLst>
          </p:cNvPr>
          <p:cNvPicPr>
            <a:picLocks noChangeAspect="1"/>
          </p:cNvPicPr>
          <p:nvPr/>
        </p:nvPicPr>
        <p:blipFill>
          <a:blip r:embed="rId2"/>
          <a:stretch>
            <a:fillRect/>
          </a:stretch>
        </p:blipFill>
        <p:spPr>
          <a:xfrm>
            <a:off x="7520842" y="3750896"/>
            <a:ext cx="3920393" cy="2687516"/>
          </a:xfrm>
          <a:prstGeom prst="rect">
            <a:avLst/>
          </a:prstGeom>
        </p:spPr>
      </p:pic>
    </p:spTree>
    <p:extLst>
      <p:ext uri="{BB962C8B-B14F-4D97-AF65-F5344CB8AC3E}">
        <p14:creationId xmlns:p14="http://schemas.microsoft.com/office/powerpoint/2010/main" val="1106592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43B9C-C6AD-E171-AC76-B01C4F871306}"/>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295913D1-DCB0-C777-B988-34D716516B7D}"/>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a:t>
            </a:r>
            <a:r>
              <a:rPr lang="en-GB" err="1">
                <a:latin typeface="Sassoon Primary"/>
              </a:rPr>
              <a:t>ar</a:t>
            </a:r>
            <a:r>
              <a:rPr lang="en-GB">
                <a:latin typeface="Sassoon Primary"/>
              </a:rPr>
              <a:t>/ digraph.</a:t>
            </a:r>
            <a:endParaRPr lang="en-US"/>
          </a:p>
        </p:txBody>
      </p:sp>
      <p:sp>
        <p:nvSpPr>
          <p:cNvPr id="2" name="TextBox 3">
            <a:extLst>
              <a:ext uri="{FF2B5EF4-FFF2-40B4-BE49-F238E27FC236}">
                <a16:creationId xmlns:a16="http://schemas.microsoft.com/office/drawing/2014/main" id="{042BB82C-7679-B2FE-B586-C8CDD1143929}"/>
              </a:ext>
            </a:extLst>
          </p:cNvPr>
          <p:cNvSpPr txBox="1"/>
          <p:nvPr/>
        </p:nvSpPr>
        <p:spPr>
          <a:xfrm>
            <a:off x="389703" y="1263178"/>
            <a:ext cx="869443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a:latin typeface="Sassoon Primary"/>
              </a:rPr>
              <a:t>Underline the /</a:t>
            </a:r>
            <a:r>
              <a:rPr lang="en-GB" sz="3600" err="1">
                <a:latin typeface="Sassoon Primary"/>
              </a:rPr>
              <a:t>ar</a:t>
            </a:r>
            <a:r>
              <a:rPr lang="en-GB" sz="3600">
                <a:latin typeface="Sassoon Primary"/>
              </a:rPr>
              <a:t>/ graphemes in the sentence.</a:t>
            </a:r>
          </a:p>
        </p:txBody>
      </p:sp>
      <p:sp>
        <p:nvSpPr>
          <p:cNvPr id="3" name="TextBox 5">
            <a:extLst>
              <a:ext uri="{FF2B5EF4-FFF2-40B4-BE49-F238E27FC236}">
                <a16:creationId xmlns:a16="http://schemas.microsoft.com/office/drawing/2014/main" id="{130F03C9-7142-E0D1-C108-5CD5C82EA3C5}"/>
              </a:ext>
            </a:extLst>
          </p:cNvPr>
          <p:cNvSpPr txBox="1"/>
          <p:nvPr/>
        </p:nvSpPr>
        <p:spPr>
          <a:xfrm>
            <a:off x="2244158" y="3211699"/>
            <a:ext cx="733718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4800">
                <a:solidFill>
                  <a:schemeClr val="accent5"/>
                </a:solidFill>
                <a:latin typeface="Sassoon Primary"/>
              </a:rPr>
              <a:t>My friend is so smart at art. </a:t>
            </a:r>
          </a:p>
        </p:txBody>
      </p:sp>
    </p:spTree>
    <p:extLst>
      <p:ext uri="{BB962C8B-B14F-4D97-AF65-F5344CB8AC3E}">
        <p14:creationId xmlns:p14="http://schemas.microsoft.com/office/powerpoint/2010/main" val="1595685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94EDB-6EFD-540A-F382-C9A5E182BC8F}"/>
            </a:ext>
          </a:extLst>
        </p:cNvPr>
        <p:cNvGrpSpPr/>
        <p:nvPr/>
      </p:nvGrpSpPr>
      <p:grpSpPr>
        <a:xfrm>
          <a:off x="0" y="0"/>
          <a:ext cx="0" cy="0"/>
          <a:chOff x="0" y="0"/>
          <a:chExt cx="0" cy="0"/>
        </a:xfrm>
      </p:grpSpPr>
      <p:sp>
        <p:nvSpPr>
          <p:cNvPr id="6" name="TextBox 1">
            <a:extLst>
              <a:ext uri="{FF2B5EF4-FFF2-40B4-BE49-F238E27FC236}">
                <a16:creationId xmlns:a16="http://schemas.microsoft.com/office/drawing/2014/main" id="{346E337F-C759-9CBD-DB2C-11FF13B42ADB}"/>
              </a:ext>
            </a:extLst>
          </p:cNvPr>
          <p:cNvSpPr txBox="1"/>
          <p:nvPr/>
        </p:nvSpPr>
        <p:spPr>
          <a:xfrm>
            <a:off x="229279" y="163770"/>
            <a:ext cx="514240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Sassoon Primary"/>
              </a:rPr>
              <a:t>TBAT: read and write words which include the /</a:t>
            </a:r>
            <a:r>
              <a:rPr lang="en-GB" err="1">
                <a:latin typeface="Sassoon Primary"/>
              </a:rPr>
              <a:t>ar</a:t>
            </a:r>
            <a:r>
              <a:rPr lang="en-GB">
                <a:latin typeface="Sassoon Primary"/>
              </a:rPr>
              <a:t>/ digraph.</a:t>
            </a:r>
            <a:endParaRPr lang="en-US"/>
          </a:p>
        </p:txBody>
      </p:sp>
      <p:sp>
        <p:nvSpPr>
          <p:cNvPr id="2" name="TextBox 3">
            <a:extLst>
              <a:ext uri="{FF2B5EF4-FFF2-40B4-BE49-F238E27FC236}">
                <a16:creationId xmlns:a16="http://schemas.microsoft.com/office/drawing/2014/main" id="{BA52BB0B-FD81-D1A7-030F-611615123524}"/>
              </a:ext>
            </a:extLst>
          </p:cNvPr>
          <p:cNvSpPr txBox="1"/>
          <p:nvPr/>
        </p:nvSpPr>
        <p:spPr>
          <a:xfrm>
            <a:off x="6219353" y="2529726"/>
            <a:ext cx="5267724"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t>…......................................................................</a:t>
            </a:r>
          </a:p>
          <a:p>
            <a:endParaRPr lang="en-GB"/>
          </a:p>
          <a:p>
            <a:endParaRPr lang="en-GB"/>
          </a:p>
          <a:p>
            <a:r>
              <a:rPr lang="en-GB"/>
              <a:t>…......................................................................</a:t>
            </a:r>
          </a:p>
          <a:p>
            <a:endParaRPr lang="en-GB"/>
          </a:p>
          <a:p>
            <a:endParaRPr lang="en-GB"/>
          </a:p>
          <a:p>
            <a:r>
              <a:rPr lang="en-GB"/>
              <a:t>….......................................................................</a:t>
            </a:r>
          </a:p>
          <a:p>
            <a:endParaRPr lang="en-GB"/>
          </a:p>
          <a:p>
            <a:endParaRPr lang="en-GB"/>
          </a:p>
          <a:p>
            <a:r>
              <a:rPr lang="en-GB"/>
              <a:t>…........................................................................</a:t>
            </a:r>
          </a:p>
        </p:txBody>
      </p:sp>
      <p:pic>
        <p:nvPicPr>
          <p:cNvPr id="3" name="Picture 2" descr="A red barn in a field&#10;&#10;AI-generated content may be incorrect.">
            <a:extLst>
              <a:ext uri="{FF2B5EF4-FFF2-40B4-BE49-F238E27FC236}">
                <a16:creationId xmlns:a16="http://schemas.microsoft.com/office/drawing/2014/main" id="{A536BE38-D639-4363-0BBE-29F2AB3DDED1}"/>
              </a:ext>
            </a:extLst>
          </p:cNvPr>
          <p:cNvPicPr>
            <a:picLocks noChangeAspect="1"/>
          </p:cNvPicPr>
          <p:nvPr/>
        </p:nvPicPr>
        <p:blipFill>
          <a:blip r:embed="rId2"/>
          <a:stretch>
            <a:fillRect/>
          </a:stretch>
        </p:blipFill>
        <p:spPr>
          <a:xfrm>
            <a:off x="1267191" y="1717064"/>
            <a:ext cx="3971925" cy="4010025"/>
          </a:xfrm>
          <a:prstGeom prst="rect">
            <a:avLst/>
          </a:prstGeom>
        </p:spPr>
      </p:pic>
    </p:spTree>
    <p:extLst>
      <p:ext uri="{BB962C8B-B14F-4D97-AF65-F5344CB8AC3E}">
        <p14:creationId xmlns:p14="http://schemas.microsoft.com/office/powerpoint/2010/main" val="763952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4F27D-8C1D-F758-78D6-CABC7957503A}"/>
              </a:ext>
            </a:extLst>
          </p:cNvPr>
          <p:cNvSpPr>
            <a:spLocks noGrp="1"/>
          </p:cNvSpPr>
          <p:nvPr>
            <p:ph type="title"/>
          </p:nvPr>
        </p:nvSpPr>
        <p:spPr>
          <a:xfrm>
            <a:off x="119743" y="593725"/>
            <a:ext cx="3984172" cy="454706"/>
          </a:xfrm>
        </p:spPr>
        <p:txBody>
          <a:bodyPr>
            <a:normAutofit fontScale="90000"/>
          </a:bodyPr>
          <a:lstStyle/>
          <a:p>
            <a:r>
              <a:rPr lang="en-GB" sz="1800">
                <a:solidFill>
                  <a:srgbClr val="1C1C1C"/>
                </a:solidFill>
                <a:latin typeface="sassoon primary"/>
                <a:ea typeface="+mj-lt"/>
                <a:cs typeface="+mj-lt"/>
              </a:rPr>
              <a:t>TBAT: explore what mental health is, why it is important to look after our mental health and how we can do this.</a:t>
            </a:r>
            <a:br>
              <a:rPr lang="en-GB" dirty="0"/>
            </a:br>
            <a:endParaRPr lang="en-GB"/>
          </a:p>
        </p:txBody>
      </p:sp>
      <p:pic>
        <p:nvPicPr>
          <p:cNvPr id="4" name="Picture 3" descr="A cartoon of a child and a teddy bear&#10;&#10;AI-generated content may be incorrect.">
            <a:extLst>
              <a:ext uri="{FF2B5EF4-FFF2-40B4-BE49-F238E27FC236}">
                <a16:creationId xmlns:a16="http://schemas.microsoft.com/office/drawing/2014/main" id="{BE9B31A2-1E02-42F5-0A21-6CB975482AEA}"/>
              </a:ext>
            </a:extLst>
          </p:cNvPr>
          <p:cNvPicPr>
            <a:picLocks noChangeAspect="1"/>
          </p:cNvPicPr>
          <p:nvPr/>
        </p:nvPicPr>
        <p:blipFill>
          <a:blip r:embed="rId2"/>
          <a:stretch>
            <a:fillRect/>
          </a:stretch>
        </p:blipFill>
        <p:spPr>
          <a:xfrm>
            <a:off x="1527402" y="1034824"/>
            <a:ext cx="8037739" cy="5691869"/>
          </a:xfrm>
          <a:prstGeom prst="rect">
            <a:avLst/>
          </a:prstGeom>
        </p:spPr>
      </p:pic>
    </p:spTree>
    <p:extLst>
      <p:ext uri="{BB962C8B-B14F-4D97-AF65-F5344CB8AC3E}">
        <p14:creationId xmlns:p14="http://schemas.microsoft.com/office/powerpoint/2010/main" val="2106228421"/>
      </p:ext>
    </p:extLst>
  </p:cSld>
  <p:clrMapOvr>
    <a:masterClrMapping/>
  </p:clrMapOvr>
</p:sld>
</file>

<file path=ppt/theme/theme1.xml><?xml version="1.0" encoding="utf-8"?>
<a:theme xmlns:a="http://schemas.openxmlformats.org/drawingml/2006/main" name="Classroom">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lassroom">
      <a:majorFont>
        <a:latin typeface="Sassoon Primary"/>
        <a:ea typeface=""/>
        <a:cs typeface=""/>
      </a:majorFont>
      <a:minorFont>
        <a:latin typeface="Sassoon Prima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assroom" id="{7079444A-A5F5-41FF-B880-1513F8B4E925}" vid="{AFF00F74-1A7B-4722-8615-B231E5B92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9" ma:contentTypeDescription="Create a new document." ma:contentTypeScope="" ma:versionID="2bddcd1ac83bf6cc9d4e187e50cdfc19">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a945b1e6971e3546dc159e283e46c135"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SharedWithUsers xmlns="e255f982-5f1f-41c7-871f-7a91432a5484">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68731B-F991-4A87-AC03-38AD743D5C5C}"/>
</file>

<file path=customXml/itemProps2.xml><?xml version="1.0" encoding="utf-8"?>
<ds:datastoreItem xmlns:ds="http://schemas.openxmlformats.org/officeDocument/2006/customXml" ds:itemID="{3A9B1EFF-4C99-4401-AB61-842CFB07A1EC}">
  <ds:schemaRefs>
    <ds:schemaRef ds:uri="http://purl.org/dc/dcmitype/"/>
    <ds:schemaRef ds:uri="http://www.w3.org/XML/1998/namespace"/>
    <ds:schemaRef ds:uri="http://purl.org/dc/elements/1.1/"/>
    <ds:schemaRef ds:uri="http://purl.org/dc/terms/"/>
    <ds:schemaRef ds:uri="http://schemas.microsoft.com/office/2006/documentManagement/types"/>
    <ds:schemaRef ds:uri="5519ec2d-3025-400a-aa14-bba49a7e18f3"/>
    <ds:schemaRef ds:uri="http://schemas.microsoft.com/office/2006/metadata/properties"/>
    <ds:schemaRef ds:uri="http://schemas.microsoft.com/office/infopath/2007/PartnerControls"/>
    <ds:schemaRef ds:uri="http://schemas.openxmlformats.org/package/2006/metadata/core-properties"/>
    <ds:schemaRef ds:uri="e255f982-5f1f-41c7-871f-7a91432a5484"/>
  </ds:schemaRefs>
</ds:datastoreItem>
</file>

<file path=customXml/itemProps3.xml><?xml version="1.0" encoding="utf-8"?>
<ds:datastoreItem xmlns:ds="http://schemas.openxmlformats.org/officeDocument/2006/customXml" ds:itemID="{9E3ACDA2-4F7E-4A44-96C0-8E9162C3C8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Classroom</Template>
  <TotalTime>4298</TotalTime>
  <Words>3182</Words>
  <Application>Microsoft Office PowerPoint</Application>
  <PresentationFormat>Widescreen</PresentationFormat>
  <Paragraphs>287</Paragraphs>
  <Slides>51</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Arial</vt:lpstr>
      <vt:lpstr>Calibri</vt:lpstr>
      <vt:lpstr>Century Gothic</vt:lpstr>
      <vt:lpstr>Comic Sans MS</vt:lpstr>
      <vt:lpstr>Lexend</vt:lpstr>
      <vt:lpstr>Open Sans</vt:lpstr>
      <vt:lpstr>sassoon primary</vt:lpstr>
      <vt:lpstr>sassoon primary</vt:lpstr>
      <vt:lpstr>Segoe UI</vt:lpstr>
      <vt:lpstr>Classroom</vt:lpstr>
      <vt:lpstr>Monday 11th May 2026</vt:lpstr>
      <vt:lpstr>Early morning work:</vt:lpstr>
      <vt:lpstr>PowerPoint Presentation</vt:lpstr>
      <vt:lpstr>PowerPoint Presentation</vt:lpstr>
      <vt:lpstr>PowerPoint Presentation</vt:lpstr>
      <vt:lpstr>PowerPoint Presentation</vt:lpstr>
      <vt:lpstr>PowerPoint Presentation</vt:lpstr>
      <vt:lpstr>PowerPoint Presentation</vt:lpstr>
      <vt:lpstr>TBAT: explore what mental health is, why it is important to look after our mental health and how we can do this. </vt:lpstr>
      <vt:lpstr>TBAT: explore what mental health is, why it is important to look after our mental health and how we can do this. </vt:lpstr>
      <vt:lpstr>TBAT: explore what mental health is, why it is important to look after our mental health and how we can do this. </vt:lpstr>
      <vt:lpstr>TBAT: explore what mental health is, why it is important to look after our mental health and how we can do this. </vt:lpstr>
      <vt:lpstr>TBAT: explore what mental health is, why it is important to look after our mental health and how we can do this. </vt:lpstr>
      <vt:lpstr>TBAT: explore what mental health is, why it is important to look after our mental health and how we can do this. </vt:lpstr>
      <vt:lpstr>TBAT: explore what mental health is, why it is important to look after our mental health and how we can do this. </vt:lpstr>
      <vt:lpstr>TBAT: explore what mental health is, why it is important to look after our mental health and how we can do this. </vt:lpstr>
      <vt:lpstr>PowerPoint Presentation</vt:lpstr>
      <vt:lpstr>Break</vt:lpstr>
      <vt:lpstr>PowerPoint Presentation</vt:lpstr>
      <vt:lpstr>PowerPoint Presentation</vt:lpstr>
      <vt:lpstr>PowerPoint Presentation</vt:lpstr>
      <vt:lpstr>PowerPoint Presentation</vt:lpstr>
      <vt:lpstr>PowerPoint Presentation</vt:lpstr>
      <vt:lpstr>PowerPoint Presentation</vt:lpstr>
      <vt:lpstr>Lunch</vt:lpstr>
      <vt:lpstr>Today's Alien language is.......</vt:lpstr>
      <vt:lpstr>PowerPoint Presentation</vt:lpstr>
      <vt:lpstr>TBAT: identify the physical properties of coins</vt:lpstr>
      <vt:lpstr>TBAT: identify the physical properties of coins</vt:lpstr>
      <vt:lpstr>Introducing coins</vt:lpstr>
      <vt:lpstr>Is the statement true or false? How do you know?</vt:lpstr>
      <vt:lpstr>What’s the same? What’s different?</vt:lpstr>
      <vt:lpstr>Sorting coins</vt:lpstr>
      <vt:lpstr>Sorting coins</vt:lpstr>
      <vt:lpstr>Halima sorted her coins into two purses</vt:lpstr>
      <vt:lpstr>Charlie sorted his coins in a different way</vt:lpstr>
      <vt:lpstr>PowerPoint Presentation</vt:lpstr>
      <vt:lpstr>TBAT:  identify the physical properties of coins.</vt:lpstr>
      <vt:lpstr>TBAT: identify the physical properties of coins.</vt:lpstr>
      <vt:lpstr>The one pound coin is dodecagonal</vt:lpstr>
      <vt:lpstr>Correct posture</vt:lpstr>
      <vt:lpstr>PowerPoint Presentation</vt:lpstr>
      <vt:lpstr>PowerPoint Presentation</vt:lpstr>
      <vt:lpstr>PowerPoint Presentation</vt:lpstr>
      <vt:lpstr>PowerPoint Presentation</vt:lpstr>
      <vt:lpstr>Forming the lower case letter h in print</vt:lpstr>
      <vt:lpstr>PowerPoint Presentation</vt:lpstr>
      <vt:lpstr>PowerPoint Presentation</vt:lpstr>
      <vt:lpstr>Forming the lower case letter k in print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P McKenzie-Cook</cp:lastModifiedBy>
  <cp:revision>88</cp:revision>
  <dcterms:created xsi:type="dcterms:W3CDTF">2026-03-25T16:26:31Z</dcterms:created>
  <dcterms:modified xsi:type="dcterms:W3CDTF">2026-05-10T18:27:33Z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y fmtid="{D5CDD505-2E9C-101B-9397-08002B2CF9AE}" pid="4" name="Order">
    <vt:lpwstr>322100.000000000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