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sldIdLst>
    <p:sldId id="714" r:id="rId5"/>
    <p:sldId id="259" r:id="rId6"/>
    <p:sldId id="284" r:id="rId7"/>
    <p:sldId id="260" r:id="rId8"/>
    <p:sldId id="261" r:id="rId9"/>
    <p:sldId id="285" r:id="rId10"/>
    <p:sldId id="286" r:id="rId11"/>
    <p:sldId id="287" r:id="rId12"/>
    <p:sldId id="264" r:id="rId13"/>
    <p:sldId id="265" r:id="rId14"/>
    <p:sldId id="263" r:id="rId15"/>
    <p:sldId id="262" r:id="rId16"/>
    <p:sldId id="266" r:id="rId17"/>
    <p:sldId id="715" r:id="rId18"/>
    <p:sldId id="716" r:id="rId19"/>
    <p:sldId id="726" r:id="rId20"/>
    <p:sldId id="728" r:id="rId21"/>
    <p:sldId id="727" r:id="rId22"/>
    <p:sldId id="288" r:id="rId23"/>
    <p:sldId id="724" r:id="rId24"/>
    <p:sldId id="717" r:id="rId25"/>
    <p:sldId id="718" r:id="rId26"/>
    <p:sldId id="719" r:id="rId27"/>
    <p:sldId id="720" r:id="rId28"/>
    <p:sldId id="721" r:id="rId29"/>
    <p:sldId id="722" r:id="rId30"/>
    <p:sldId id="723" r:id="rId31"/>
    <p:sldId id="267" r:id="rId32"/>
    <p:sldId id="268" r:id="rId33"/>
    <p:sldId id="269" r:id="rId34"/>
    <p:sldId id="270" r:id="rId35"/>
    <p:sldId id="271" r:id="rId36"/>
    <p:sldId id="274" r:id="rId37"/>
    <p:sldId id="275" r:id="rId38"/>
    <p:sldId id="276" r:id="rId39"/>
    <p:sldId id="277" r:id="rId40"/>
    <p:sldId id="278" r:id="rId41"/>
    <p:sldId id="279" r:id="rId42"/>
    <p:sldId id="290" r:id="rId43"/>
    <p:sldId id="291" r:id="rId44"/>
    <p:sldId id="292" r:id="rId45"/>
    <p:sldId id="293" r:id="rId46"/>
    <p:sldId id="725" r:id="rId4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A6838-7943-BE24-C811-E159353EF711}" v="18" dt="2026-04-27T07:22:48.100"/>
    <p1510:client id="{BAB36D42-CB1B-D4D8-BA14-672EB1F41F2B}" v="694" dt="2026-04-26T19:20:15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D4F7-64CE-4D2E-9D49-7D89E61D5C02}" type="datetimeFigureOut">
              <a:t>4/27/2026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529C2-56C4-42D6-9EA1-1486464C35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339d3ee0655_0_1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339d3ee0655_0_1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55a4793c7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355a4793c7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3397287cc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3397287cc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3397287cc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3397287cc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339d3ee0655_0_2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339d3ee0655_0_2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355a4793c7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355a4793c7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355a4793c7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355a4793c7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339d3ee0655_0_2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339d3ee0655_0_2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355a4793c7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355a4793c7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355a4793c7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355a4793c7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355a4793c7f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355a4793c7f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3555b6bcd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3555b6bcd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355a4793c7f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355a4793c7f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355a4793c7f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355a4793c7f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355a4793c7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355a4793c7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3555b6bcd2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3555b6bcd2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3555b6bcd2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3555b6bcd2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397287cc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3397287cca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3555b6bcd2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3555b6bcd2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355a4793c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355a4793c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355a4793c7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355a4793c7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3555b6bcd2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3555b6bcd2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659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8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800" cy="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1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80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0 Keywords (4)">
  <p:cSld name="CUSTOM_3_1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6"/>
          <p:cNvGrpSpPr/>
          <p:nvPr/>
        </p:nvGrpSpPr>
        <p:grpSpPr>
          <a:xfrm>
            <a:off x="0" y="2"/>
            <a:ext cx="12201603" cy="865645"/>
            <a:chOff x="0" y="1"/>
            <a:chExt cx="9151202" cy="649234"/>
          </a:xfrm>
        </p:grpSpPr>
        <p:sp>
          <p:nvSpPr>
            <p:cNvPr id="255" name="Google Shape;255;p26"/>
            <p:cNvSpPr/>
            <p:nvPr/>
          </p:nvSpPr>
          <p:spPr>
            <a:xfrm>
              <a:off x="0" y="1"/>
              <a:ext cx="9144300" cy="54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pic>
          <p:nvPicPr>
            <p:cNvPr id="256" name="Google Shape;256;p26"/>
            <p:cNvPicPr preferRelativeResize="0"/>
            <p:nvPr/>
          </p:nvPicPr>
          <p:blipFill rotWithShape="1">
            <a:blip r:embed="rId2">
              <a:alphaModFix/>
            </a:blip>
            <a:srcRect t="1699" b="1709"/>
            <a:stretch/>
          </p:blipFill>
          <p:spPr>
            <a:xfrm>
              <a:off x="0" y="532525"/>
              <a:ext cx="9151202" cy="1167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26"/>
          <p:cNvSpPr/>
          <p:nvPr/>
        </p:nvSpPr>
        <p:spPr>
          <a:xfrm>
            <a:off x="432000" y="152600"/>
            <a:ext cx="8895600" cy="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6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6"/>
          <p:cNvSpPr txBox="1">
            <a:spLocks noGrp="1"/>
          </p:cNvSpPr>
          <p:nvPr>
            <p:ph type="subTitle" idx="1"/>
          </p:nvPr>
        </p:nvSpPr>
        <p:spPr>
          <a:xfrm>
            <a:off x="432000" y="1080000"/>
            <a:ext cx="29380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667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subTitle" idx="2"/>
          </p:nvPr>
        </p:nvSpPr>
        <p:spPr>
          <a:xfrm>
            <a:off x="3599100" y="1080000"/>
            <a:ext cx="53972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1067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subTitle" idx="3"/>
          </p:nvPr>
        </p:nvSpPr>
        <p:spPr>
          <a:xfrm>
            <a:off x="432000" y="2400800"/>
            <a:ext cx="29380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667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1" name="Google Shape;261;p26"/>
          <p:cNvSpPr txBox="1">
            <a:spLocks noGrp="1"/>
          </p:cNvSpPr>
          <p:nvPr>
            <p:ph type="subTitle" idx="4"/>
          </p:nvPr>
        </p:nvSpPr>
        <p:spPr>
          <a:xfrm>
            <a:off x="3599100" y="2400800"/>
            <a:ext cx="53972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1067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2" name="Google Shape;262;p26"/>
          <p:cNvSpPr txBox="1">
            <a:spLocks noGrp="1"/>
          </p:cNvSpPr>
          <p:nvPr>
            <p:ph type="subTitle" idx="5"/>
          </p:nvPr>
        </p:nvSpPr>
        <p:spPr>
          <a:xfrm>
            <a:off x="432000" y="3721600"/>
            <a:ext cx="29380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667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3" name="Google Shape;263;p26"/>
          <p:cNvSpPr txBox="1">
            <a:spLocks noGrp="1"/>
          </p:cNvSpPr>
          <p:nvPr>
            <p:ph type="subTitle" idx="6"/>
          </p:nvPr>
        </p:nvSpPr>
        <p:spPr>
          <a:xfrm>
            <a:off x="3599100" y="3721600"/>
            <a:ext cx="53972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1067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4" name="Google Shape;264;p26"/>
          <p:cNvSpPr txBox="1">
            <a:spLocks noGrp="1"/>
          </p:cNvSpPr>
          <p:nvPr>
            <p:ph type="subTitle" idx="7"/>
          </p:nvPr>
        </p:nvSpPr>
        <p:spPr>
          <a:xfrm>
            <a:off x="432000" y="5042400"/>
            <a:ext cx="29380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667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subTitle" idx="8"/>
          </p:nvPr>
        </p:nvSpPr>
        <p:spPr>
          <a:xfrm>
            <a:off x="3599100" y="5042400"/>
            <a:ext cx="53972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1067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6" name="Google Shape;266;p26"/>
          <p:cNvSpPr txBox="1">
            <a:spLocks noGrp="1"/>
          </p:cNvSpPr>
          <p:nvPr>
            <p:ph type="body" idx="9"/>
          </p:nvPr>
        </p:nvSpPr>
        <p:spPr>
          <a:xfrm>
            <a:off x="437500" y="6331067"/>
            <a:ext cx="109396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65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0 Explanation blank - purple ">
  <p:cSld name="TITLE_AND_TWO_COLUMNS_1_1_6_2_1_4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32"/>
          <p:cNvGrpSpPr/>
          <p:nvPr/>
        </p:nvGrpSpPr>
        <p:grpSpPr>
          <a:xfrm>
            <a:off x="-1" y="-2"/>
            <a:ext cx="12201604" cy="865636"/>
            <a:chOff x="-1" y="-2"/>
            <a:chExt cx="9151203" cy="649227"/>
          </a:xfrm>
        </p:grpSpPr>
        <p:pic>
          <p:nvPicPr>
            <p:cNvPr id="351" name="Google Shape;351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532525"/>
              <a:ext cx="9151202" cy="11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-1" y="-2"/>
              <a:ext cx="9147600" cy="540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53" name="Google Shape;353;p32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354" name="Google Shape;35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5933" y="-750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 txBox="1"/>
          <p:nvPr/>
        </p:nvSpPr>
        <p:spPr>
          <a:xfrm>
            <a:off x="10945667" y="585013"/>
            <a:ext cx="1246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12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" name="Google Shape;356;p32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2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23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5 CfU 3 image options - purple">
  <p:cSld name="TITLE_AND_TWO_COLUMNS_1_1_7_1_1_2">
    <p:bg>
      <p:bgPr>
        <a:solidFill>
          <a:srgbClr val="F3EEFB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2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686" name="Google Shape;68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1447" y="-15299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52"/>
          <p:cNvSpPr txBox="1"/>
          <p:nvPr/>
        </p:nvSpPr>
        <p:spPr>
          <a:xfrm>
            <a:off x="11302080" y="585000"/>
            <a:ext cx="805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12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8" name="Google Shape;688;p52"/>
          <p:cNvSpPr>
            <a:spLocks noGrp="1"/>
          </p:cNvSpPr>
          <p:nvPr>
            <p:ph type="pic" idx="2"/>
          </p:nvPr>
        </p:nvSpPr>
        <p:spPr>
          <a:xfrm>
            <a:off x="432000" y="2525267"/>
            <a:ext cx="3407200" cy="2586000"/>
          </a:xfrm>
          <a:prstGeom prst="rect">
            <a:avLst/>
          </a:prstGeom>
          <a:noFill/>
          <a:ln>
            <a:noFill/>
          </a:ln>
        </p:spPr>
      </p:sp>
      <p:sp>
        <p:nvSpPr>
          <p:cNvPr id="689" name="Google Shape;689;p52"/>
          <p:cNvSpPr>
            <a:spLocks noGrp="1"/>
          </p:cNvSpPr>
          <p:nvPr>
            <p:ph type="pic" idx="3"/>
          </p:nvPr>
        </p:nvSpPr>
        <p:spPr>
          <a:xfrm>
            <a:off x="8342400" y="2525267"/>
            <a:ext cx="3407200" cy="2586000"/>
          </a:xfrm>
          <a:prstGeom prst="rect">
            <a:avLst/>
          </a:prstGeom>
          <a:noFill/>
          <a:ln>
            <a:noFill/>
          </a:ln>
        </p:spPr>
      </p:sp>
      <p:sp>
        <p:nvSpPr>
          <p:cNvPr id="690" name="Google Shape;690;p52"/>
          <p:cNvSpPr>
            <a:spLocks noGrp="1"/>
          </p:cNvSpPr>
          <p:nvPr>
            <p:ph type="pic" idx="4"/>
          </p:nvPr>
        </p:nvSpPr>
        <p:spPr>
          <a:xfrm>
            <a:off x="4392400" y="2525267"/>
            <a:ext cx="3407200" cy="2586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91" name="Google Shape;691;p52"/>
          <p:cNvGrpSpPr/>
          <p:nvPr/>
        </p:nvGrpSpPr>
        <p:grpSpPr>
          <a:xfrm>
            <a:off x="1841371" y="5531384"/>
            <a:ext cx="609600" cy="609600"/>
            <a:chOff x="1020916" y="1442088"/>
            <a:chExt cx="457200" cy="457200"/>
          </a:xfrm>
        </p:grpSpPr>
        <p:pic>
          <p:nvPicPr>
            <p:cNvPr id="692" name="Google Shape;692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3" name="Google Shape;693;p5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24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94" name="Google Shape;694;p52"/>
          <p:cNvGrpSpPr/>
          <p:nvPr/>
        </p:nvGrpSpPr>
        <p:grpSpPr>
          <a:xfrm>
            <a:off x="5774755" y="5531400"/>
            <a:ext cx="609600" cy="609600"/>
            <a:chOff x="1020916" y="1442088"/>
            <a:chExt cx="457200" cy="457200"/>
          </a:xfrm>
        </p:grpSpPr>
        <p:pic>
          <p:nvPicPr>
            <p:cNvPr id="695" name="Google Shape;695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6" name="Google Shape;696;p5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24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97" name="Google Shape;697;p52"/>
          <p:cNvGrpSpPr/>
          <p:nvPr/>
        </p:nvGrpSpPr>
        <p:grpSpPr>
          <a:xfrm>
            <a:off x="9741055" y="5531384"/>
            <a:ext cx="609600" cy="609600"/>
            <a:chOff x="1020916" y="1442088"/>
            <a:chExt cx="457200" cy="457200"/>
          </a:xfrm>
        </p:grpSpPr>
        <p:pic>
          <p:nvPicPr>
            <p:cNvPr id="698" name="Google Shape;698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9" name="Google Shape;699;p5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24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700" name="Google Shape;700;p52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10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52"/>
          <p:cNvSpPr txBox="1">
            <a:spLocks noGrp="1"/>
          </p:cNvSpPr>
          <p:nvPr>
            <p:ph type="title" idx="5"/>
          </p:nvPr>
        </p:nvSpPr>
        <p:spPr>
          <a:xfrm>
            <a:off x="432000" y="1079884"/>
            <a:ext cx="10905600" cy="65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933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52"/>
          <p:cNvSpPr txBox="1">
            <a:spLocks noGrp="1"/>
          </p:cNvSpPr>
          <p:nvPr>
            <p:ph type="body" idx="1"/>
          </p:nvPr>
        </p:nvSpPr>
        <p:spPr>
          <a:xfrm>
            <a:off x="437500" y="6331067"/>
            <a:ext cx="109396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58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2 CfU true/false/why - purple">
  <p:cSld name="TITLE_AND_TWO_COLUMNS_1_1_9_1_3_1">
    <p:bg>
      <p:bgPr>
        <a:solidFill>
          <a:srgbClr val="F3EEFB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39685" y="2780422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1985" y="2780422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0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8" name="Google Shape;448;p40"/>
          <p:cNvSpPr txBox="1"/>
          <p:nvPr/>
        </p:nvSpPr>
        <p:spPr>
          <a:xfrm>
            <a:off x="4033767" y="2859567"/>
            <a:ext cx="17188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933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7241467" y="2829267"/>
            <a:ext cx="1413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933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subTitle" idx="1"/>
          </p:nvPr>
        </p:nvSpPr>
        <p:spPr>
          <a:xfrm>
            <a:off x="432000" y="4769500"/>
            <a:ext cx="10812400" cy="974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Kalam"/>
              <a:buNone/>
              <a:defRPr sz="2933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1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SzPts val="19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subTitle" idx="2"/>
          </p:nvPr>
        </p:nvSpPr>
        <p:spPr>
          <a:xfrm>
            <a:off x="432000" y="1440000"/>
            <a:ext cx="9513600" cy="33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1067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40"/>
          <p:cNvSpPr txBox="1"/>
          <p:nvPr/>
        </p:nvSpPr>
        <p:spPr>
          <a:xfrm>
            <a:off x="432000" y="881000"/>
            <a:ext cx="2918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32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53" name="Google Shape;453;p40"/>
          <p:cNvSpPr txBox="1"/>
          <p:nvPr/>
        </p:nvSpPr>
        <p:spPr>
          <a:xfrm>
            <a:off x="3272651" y="2900551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24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4" name="Google Shape;454;p40"/>
          <p:cNvSpPr txBox="1"/>
          <p:nvPr/>
        </p:nvSpPr>
        <p:spPr>
          <a:xfrm>
            <a:off x="6464951" y="2900551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24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55" name="Google Shape;45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1447" y="-15299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0"/>
          <p:cNvSpPr txBox="1"/>
          <p:nvPr/>
        </p:nvSpPr>
        <p:spPr>
          <a:xfrm>
            <a:off x="11302080" y="585000"/>
            <a:ext cx="805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12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10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3"/>
          </p:nvPr>
        </p:nvSpPr>
        <p:spPr>
          <a:xfrm>
            <a:off x="437500" y="6331067"/>
            <a:ext cx="109396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18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7 Practice - purple ">
  <p:cSld name="TITLE_AND_TWO_COLUMNS_1_1_5_1_3_1_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60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798" name="Google Shape;79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6657" y="-15299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60"/>
          <p:cNvSpPr txBox="1"/>
          <p:nvPr/>
        </p:nvSpPr>
        <p:spPr>
          <a:xfrm>
            <a:off x="11302080" y="585000"/>
            <a:ext cx="805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12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0" name="Google Shape;800;p60"/>
          <p:cNvSpPr txBox="1"/>
          <p:nvPr/>
        </p:nvSpPr>
        <p:spPr>
          <a:xfrm>
            <a:off x="432000" y="58433"/>
            <a:ext cx="1755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667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1" name="Google Shape;801;p60"/>
          <p:cNvSpPr txBox="1">
            <a:spLocks noGrp="1"/>
          </p:cNvSpPr>
          <p:nvPr>
            <p:ph type="title"/>
          </p:nvPr>
        </p:nvSpPr>
        <p:spPr>
          <a:xfrm>
            <a:off x="1932400" y="195567"/>
            <a:ext cx="76552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2" name="Google Shape;802;p60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03" name="Google Shape;803;p60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89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0 Explanation blank - jade">
  <p:cSld name="TITLE_AND_TWO_COLUMNS_1_1_6_2_1_2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3"/>
          <p:cNvGrpSpPr/>
          <p:nvPr/>
        </p:nvGrpSpPr>
        <p:grpSpPr>
          <a:xfrm>
            <a:off x="-1" y="-3"/>
            <a:ext cx="12201604" cy="865648"/>
            <a:chOff x="-1" y="-2"/>
            <a:chExt cx="9151203" cy="649236"/>
          </a:xfrm>
        </p:grpSpPr>
        <p:pic>
          <p:nvPicPr>
            <p:cNvPr id="360" name="Google Shape;360;p33"/>
            <p:cNvPicPr preferRelativeResize="0"/>
            <p:nvPr/>
          </p:nvPicPr>
          <p:blipFill rotWithShape="1">
            <a:blip r:embed="rId2">
              <a:alphaModFix/>
            </a:blip>
            <a:srcRect t="1662" b="1672"/>
            <a:stretch/>
          </p:blipFill>
          <p:spPr>
            <a:xfrm>
              <a:off x="0" y="532525"/>
              <a:ext cx="9151202" cy="116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33"/>
            <p:cNvSpPr/>
            <p:nvPr/>
          </p:nvSpPr>
          <p:spPr>
            <a:xfrm>
              <a:off x="-1" y="-2"/>
              <a:ext cx="9144300" cy="540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62" name="Google Shape;362;p33"/>
          <p:cNvSpPr txBox="1"/>
          <p:nvPr/>
        </p:nvSpPr>
        <p:spPr>
          <a:xfrm>
            <a:off x="10945667" y="585013"/>
            <a:ext cx="1246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12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63" name="Google Shape;36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5933" y="-750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3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66" name="Google Shape;366;p33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071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3 CfU 3 options - jade">
  <p:cSld name="TITLE_AND_TWO_COLUMNS_1_1_7_1_1_1">
    <p:bg>
      <p:bgPr>
        <a:solidFill>
          <a:srgbClr val="E6F2F2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5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5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530" name="Google Shape;53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1447" y="-15299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5"/>
          <p:cNvSpPr txBox="1"/>
          <p:nvPr/>
        </p:nvSpPr>
        <p:spPr>
          <a:xfrm>
            <a:off x="11302080" y="585000"/>
            <a:ext cx="805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12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2" name="Google Shape;532;p45"/>
          <p:cNvSpPr txBox="1">
            <a:spLocks noGrp="1"/>
          </p:cNvSpPr>
          <p:nvPr>
            <p:ph type="subTitle" idx="1"/>
          </p:nvPr>
        </p:nvSpPr>
        <p:spPr>
          <a:xfrm>
            <a:off x="1379233" y="2450367"/>
            <a:ext cx="10008800" cy="4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1067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45"/>
          <p:cNvSpPr txBox="1">
            <a:spLocks noGrp="1"/>
          </p:cNvSpPr>
          <p:nvPr>
            <p:ph type="subTitle" idx="2"/>
          </p:nvPr>
        </p:nvSpPr>
        <p:spPr>
          <a:xfrm>
            <a:off x="1379233" y="3725663"/>
            <a:ext cx="10008800" cy="5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1067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45"/>
          <p:cNvSpPr txBox="1">
            <a:spLocks noGrp="1"/>
          </p:cNvSpPr>
          <p:nvPr>
            <p:ph type="subTitle" idx="3"/>
          </p:nvPr>
        </p:nvSpPr>
        <p:spPr>
          <a:xfrm>
            <a:off x="1379233" y="5022620"/>
            <a:ext cx="9952800" cy="4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1067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35" name="Google Shape;535;p45"/>
          <p:cNvGrpSpPr/>
          <p:nvPr/>
        </p:nvGrpSpPr>
        <p:grpSpPr>
          <a:xfrm>
            <a:off x="431537" y="2405917"/>
            <a:ext cx="609600" cy="609600"/>
            <a:chOff x="1020916" y="1442088"/>
            <a:chExt cx="457200" cy="457200"/>
          </a:xfrm>
        </p:grpSpPr>
        <p:pic>
          <p:nvPicPr>
            <p:cNvPr id="536" name="Google Shape;536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Google Shape;537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24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38" name="Google Shape;538;p45"/>
          <p:cNvGrpSpPr/>
          <p:nvPr/>
        </p:nvGrpSpPr>
        <p:grpSpPr>
          <a:xfrm>
            <a:off x="431537" y="3688767"/>
            <a:ext cx="609600" cy="609600"/>
            <a:chOff x="1020916" y="1442088"/>
            <a:chExt cx="457200" cy="457200"/>
          </a:xfrm>
        </p:grpSpPr>
        <p:pic>
          <p:nvPicPr>
            <p:cNvPr id="539" name="Google Shape;539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24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41" name="Google Shape;541;p45"/>
          <p:cNvGrpSpPr/>
          <p:nvPr/>
        </p:nvGrpSpPr>
        <p:grpSpPr>
          <a:xfrm>
            <a:off x="431521" y="4972051"/>
            <a:ext cx="609600" cy="609600"/>
            <a:chOff x="1020916" y="1442088"/>
            <a:chExt cx="457200" cy="457200"/>
          </a:xfrm>
        </p:grpSpPr>
        <p:pic>
          <p:nvPicPr>
            <p:cNvPr id="542" name="Google Shape;542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24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544" name="Google Shape;544;p45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10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45"/>
          <p:cNvSpPr txBox="1">
            <a:spLocks noGrp="1"/>
          </p:cNvSpPr>
          <p:nvPr>
            <p:ph type="title" idx="4"/>
          </p:nvPr>
        </p:nvSpPr>
        <p:spPr>
          <a:xfrm>
            <a:off x="432000" y="1079884"/>
            <a:ext cx="10905600" cy="65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933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5"/>
          <p:cNvSpPr txBox="1">
            <a:spLocks noGrp="1"/>
          </p:cNvSpPr>
          <p:nvPr>
            <p:ph type="body" idx="5"/>
          </p:nvPr>
        </p:nvSpPr>
        <p:spPr>
          <a:xfrm>
            <a:off x="437500" y="6331067"/>
            <a:ext cx="109396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403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2 CfU true/false/why - jade">
  <p:cSld name="TITLE_AND_TWO_COLUMNS_1_1_9_1_3_1_1_1">
    <p:bg>
      <p:bgPr>
        <a:solidFill>
          <a:srgbClr val="E6F2F2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41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1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462" name="Google Shape;46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1447" y="-15299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1"/>
          <p:cNvSpPr txBox="1"/>
          <p:nvPr/>
        </p:nvSpPr>
        <p:spPr>
          <a:xfrm>
            <a:off x="11302080" y="585000"/>
            <a:ext cx="805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12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64" name="Google Shape;46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9685" y="2780422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985" y="2780422"/>
            <a:ext cx="609900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1"/>
          <p:cNvSpPr txBox="1"/>
          <p:nvPr/>
        </p:nvSpPr>
        <p:spPr>
          <a:xfrm>
            <a:off x="4033767" y="2859567"/>
            <a:ext cx="17188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933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7241467" y="2829267"/>
            <a:ext cx="14136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933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8" name="Google Shape;468;p41"/>
          <p:cNvSpPr txBox="1">
            <a:spLocks noGrp="1"/>
          </p:cNvSpPr>
          <p:nvPr>
            <p:ph type="subTitle" idx="1"/>
          </p:nvPr>
        </p:nvSpPr>
        <p:spPr>
          <a:xfrm>
            <a:off x="432000" y="4769500"/>
            <a:ext cx="10812400" cy="974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Kalam"/>
              <a:buNone/>
              <a:defRPr sz="2933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1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SzPts val="19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41"/>
          <p:cNvSpPr txBox="1">
            <a:spLocks noGrp="1"/>
          </p:cNvSpPr>
          <p:nvPr>
            <p:ph type="subTitle" idx="2"/>
          </p:nvPr>
        </p:nvSpPr>
        <p:spPr>
          <a:xfrm>
            <a:off x="432000" y="1440000"/>
            <a:ext cx="9513600" cy="33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1067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41"/>
          <p:cNvSpPr txBox="1"/>
          <p:nvPr/>
        </p:nvSpPr>
        <p:spPr>
          <a:xfrm>
            <a:off x="432000" y="881000"/>
            <a:ext cx="2918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32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3272651" y="2900551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24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6464951" y="2900551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24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3" name="Google Shape;473;p41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10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41"/>
          <p:cNvSpPr txBox="1">
            <a:spLocks noGrp="1"/>
          </p:cNvSpPr>
          <p:nvPr>
            <p:ph type="body" idx="3"/>
          </p:nvPr>
        </p:nvSpPr>
        <p:spPr>
          <a:xfrm>
            <a:off x="437500" y="6331067"/>
            <a:ext cx="109396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578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0 Explanation blank - blue ">
  <p:cSld name="TITLE_AND_TWO_COLUMNS_1_1_6_2_2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4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4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0" name="Google Shape;370;p34"/>
          <p:cNvSpPr txBox="1"/>
          <p:nvPr/>
        </p:nvSpPr>
        <p:spPr>
          <a:xfrm>
            <a:off x="10945667" y="585013"/>
            <a:ext cx="1246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12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1" name="Google Shape;3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5933" y="-750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4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34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74" name="Google Shape;374;p34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36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7 Practice - blue ">
  <p:cSld name="TITLE_AND_TWO_COLUMNS_1_1_5_1_3_1_2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p62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62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16" name="Google Shape;816;p62"/>
          <p:cNvSpPr txBox="1"/>
          <p:nvPr/>
        </p:nvSpPr>
        <p:spPr>
          <a:xfrm>
            <a:off x="11302080" y="585000"/>
            <a:ext cx="805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12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17" name="Google Shape;81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6657" y="-15299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62"/>
          <p:cNvSpPr txBox="1"/>
          <p:nvPr/>
        </p:nvSpPr>
        <p:spPr>
          <a:xfrm>
            <a:off x="432000" y="58433"/>
            <a:ext cx="1755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667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9" name="Google Shape;819;p62"/>
          <p:cNvSpPr txBox="1">
            <a:spLocks noGrp="1"/>
          </p:cNvSpPr>
          <p:nvPr>
            <p:ph type="title"/>
          </p:nvPr>
        </p:nvSpPr>
        <p:spPr>
          <a:xfrm>
            <a:off x="1932400" y="195567"/>
            <a:ext cx="76552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0" name="Google Shape;820;p62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21" name="Google Shape;821;p62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39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daily10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1D9A5B-AC1B-5492-8613-F030D96D1103}"/>
              </a:ext>
            </a:extLst>
          </p:cNvPr>
          <p:cNvSpPr txBox="1"/>
          <p:nvPr/>
        </p:nvSpPr>
        <p:spPr>
          <a:xfrm>
            <a:off x="276024" y="0"/>
            <a:ext cx="59069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/>
              <a:t>Monday 27th April </a:t>
            </a:r>
            <a:endParaRPr lang="en-GB"/>
          </a:p>
          <a:p>
            <a:r>
              <a:rPr lang="en-GB" u="sng"/>
              <a:t>TBAT: Use joins consistently.</a:t>
            </a:r>
            <a:endParaRPr lang="en-US"/>
          </a:p>
        </p:txBody>
      </p:sp>
      <p:pic>
        <p:nvPicPr>
          <p:cNvPr id="3" name="Picture 2" descr="Handwriting Paper">
            <a:extLst>
              <a:ext uri="{FF2B5EF4-FFF2-40B4-BE49-F238E27FC236}">
                <a16:creationId xmlns:a16="http://schemas.microsoft.com/office/drawing/2014/main" id="{D389A5AC-F97F-9264-2922-B35F23892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765" y="595312"/>
            <a:ext cx="7439025" cy="566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978C4-9965-82FA-DC4D-857DE35622E4}"/>
              </a:ext>
            </a:extLst>
          </p:cNvPr>
          <p:cNvSpPr txBox="1"/>
          <p:nvPr/>
        </p:nvSpPr>
        <p:spPr>
          <a:xfrm>
            <a:off x="4146" y="636051"/>
            <a:ext cx="4563699" cy="59838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999"/>
              </a:lnSpc>
            </a:pPr>
            <a:r>
              <a:rPr lang="en-GB" sz="2800">
                <a:latin typeface="Arial"/>
                <a:ea typeface="+mn-lt"/>
                <a:cs typeface="Arial"/>
              </a:rPr>
              <a:t>plough 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en-GB" sz="2800">
                <a:latin typeface="Arial"/>
                <a:ea typeface="+mn-lt"/>
                <a:cs typeface="Arial"/>
              </a:rPr>
              <a:t>bough 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en-GB" sz="2800">
                <a:latin typeface="Arial"/>
                <a:ea typeface="+mn-lt"/>
                <a:cs typeface="Arial"/>
              </a:rPr>
              <a:t>drought 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en-GB" sz="2800">
                <a:latin typeface="Arial"/>
                <a:ea typeface="+mn-lt"/>
                <a:cs typeface="Arial"/>
              </a:rPr>
              <a:t>brought 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en-GB" sz="2800">
                <a:latin typeface="Arial"/>
                <a:ea typeface="+mn-lt"/>
                <a:cs typeface="Arial"/>
              </a:rPr>
              <a:t>bought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en-GB" sz="2800">
                <a:latin typeface="Arial"/>
                <a:ea typeface="+mn-lt"/>
                <a:cs typeface="Arial"/>
              </a:rPr>
              <a:t>wrought 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en-GB" sz="2800">
                <a:latin typeface="Arial"/>
                <a:ea typeface="+mn-lt"/>
                <a:cs typeface="Arial"/>
              </a:rPr>
              <a:t>thought 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en-GB" sz="2800">
                <a:latin typeface="Arial"/>
                <a:ea typeface="+mn-lt"/>
                <a:cs typeface="Arial"/>
              </a:rPr>
              <a:t>ought 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en-GB" sz="2800">
                <a:latin typeface="Arial"/>
                <a:ea typeface="+mn-lt"/>
                <a:cs typeface="Arial"/>
              </a:rPr>
              <a:t>borough 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en-GB" sz="2800">
                <a:latin typeface="Arial"/>
                <a:ea typeface="+mn-lt"/>
                <a:cs typeface="Arial"/>
              </a:rPr>
              <a:t>thorough</a:t>
            </a:r>
            <a:br>
              <a:rPr lang="en-GB" sz="2000">
                <a:latin typeface="Comic Sans MS"/>
              </a:rPr>
            </a:br>
            <a:r>
              <a:rPr lang="en-GB">
                <a:solidFill>
                  <a:srgbClr val="FF0000"/>
                </a:solidFill>
                <a:latin typeface="Comic Sans MS"/>
              </a:rPr>
              <a:t>Are there any words you are unsure of?</a:t>
            </a:r>
            <a:br>
              <a:rPr lang="en-GB">
                <a:latin typeface="Comic Sans MS"/>
              </a:rPr>
            </a:br>
            <a:r>
              <a:rPr lang="en-GB">
                <a:solidFill>
                  <a:srgbClr val="FF0000"/>
                </a:solidFill>
                <a:latin typeface="Comic Sans MS"/>
              </a:rPr>
              <a:t>Use a dictionary to look them up and then use them in a sentence.</a:t>
            </a:r>
            <a:endParaRPr lang="en-US" b="1">
              <a:solidFill>
                <a:srgbClr val="000000"/>
              </a:solidFill>
              <a:latin typeface="cursive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FCA2E8-D8CC-DDE5-8ABA-45B5A0FB8D45}"/>
              </a:ext>
            </a:extLst>
          </p:cNvPr>
          <p:cNvGraphicFramePr>
            <a:graphicFrameLocks noGrp="1"/>
          </p:cNvGraphicFramePr>
          <p:nvPr/>
        </p:nvGraphicFramePr>
        <p:xfrm>
          <a:off x="0" y="2331148"/>
          <a:ext cx="12192000" cy="2309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540758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GB" sz="1400">
                        <a:effectLst/>
                        <a:latin typeface="Twink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808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1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95F3-88BF-6DA3-88CB-3595752B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1" y="1868530"/>
            <a:ext cx="11740978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3600" u="sng"/>
              <a:t>Checkpoint question:</a:t>
            </a:r>
            <a:br>
              <a:rPr lang="en-GB" sz="3600" dirty="0"/>
            </a:br>
            <a:br>
              <a:rPr lang="en-GB" dirty="0"/>
            </a:br>
            <a:r>
              <a:rPr lang="en-GB" sz="6000"/>
              <a:t>Joe has a 180g bag of sweets. If he eats </a:t>
            </a:r>
            <a:r>
              <a:rPr lang="en-GB" sz="6000" dirty="0"/>
              <a:t>1/3 of it on day 1, how much is left? </a:t>
            </a:r>
            <a:br>
              <a:rPr lang="en-GB" sz="6000" dirty="0"/>
            </a:br>
            <a:br>
              <a:rPr lang="en-GB" sz="6000" dirty="0"/>
            </a:br>
            <a:r>
              <a:rPr lang="en-GB" sz="6000"/>
              <a:t>a) 60g</a:t>
            </a:r>
            <a:br>
              <a:rPr lang="en-GB" sz="6000" dirty="0"/>
            </a:br>
            <a:r>
              <a:rPr lang="en-GB" sz="6000"/>
              <a:t>b) 120g</a:t>
            </a:r>
            <a:br>
              <a:rPr lang="en-GB" sz="6000" dirty="0"/>
            </a:br>
            <a:r>
              <a:rPr lang="en-GB" sz="6000"/>
              <a:t>c) 30g</a:t>
            </a:r>
            <a:endParaRPr lang="en-GB" sz="6000" dirty="0"/>
          </a:p>
        </p:txBody>
      </p:sp>
      <p:pic>
        <p:nvPicPr>
          <p:cNvPr id="4" name="Picture 3" descr="Check Point Text Banner, Check, Point, Banner PNG and Vector with ...">
            <a:extLst>
              <a:ext uri="{FF2B5EF4-FFF2-40B4-BE49-F238E27FC236}">
                <a16:creationId xmlns:a16="http://schemas.microsoft.com/office/drawing/2014/main" id="{845D7D9C-E27F-388A-8AD5-A003EEE3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826" y="3898348"/>
            <a:ext cx="2827131" cy="28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9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43A0-81EA-812C-1221-90CEB427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22535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/>
              <a:t>Blue </a:t>
            </a:r>
            <a:br>
              <a:rPr lang="en-GB"/>
            </a:br>
            <a:br>
              <a:rPr lang="en-GB"/>
            </a:br>
            <a:r>
              <a:rPr lang="en-GB"/>
              <a:t>Green</a:t>
            </a:r>
          </a:p>
        </p:txBody>
      </p:sp>
      <p:pic>
        <p:nvPicPr>
          <p:cNvPr id="3" name="Picture 2" descr="A close up of words&#10;&#10;Description automatically generated">
            <a:extLst>
              <a:ext uri="{FF2B5EF4-FFF2-40B4-BE49-F238E27FC236}">
                <a16:creationId xmlns:a16="http://schemas.microsoft.com/office/drawing/2014/main" id="{C04F5BC7-2A41-9670-5A2B-AFE4C9FD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76" y="1715673"/>
            <a:ext cx="10195891" cy="2189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5F766-6E92-42DC-3F53-21D869040CEF}"/>
              </a:ext>
            </a:extLst>
          </p:cNvPr>
          <p:cNvSpPr txBox="1"/>
          <p:nvPr/>
        </p:nvSpPr>
        <p:spPr>
          <a:xfrm>
            <a:off x="510645" y="262222"/>
            <a:ext cx="51478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In books: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90B8C-ABEE-0370-D58D-157B6854E313}"/>
              </a:ext>
            </a:extLst>
          </p:cNvPr>
          <p:cNvSpPr txBox="1"/>
          <p:nvPr/>
        </p:nvSpPr>
        <p:spPr>
          <a:xfrm>
            <a:off x="509420" y="4891285"/>
            <a:ext cx="1090397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FF0000"/>
                </a:solidFill>
              </a:rPr>
              <a:t>Challenge: </a:t>
            </a:r>
          </a:p>
          <a:p>
            <a:endParaRPr lang="en-GB" sz="3200">
              <a:solidFill>
                <a:srgbClr val="FF0000"/>
              </a:solidFill>
            </a:endParaRPr>
          </a:p>
          <a:p>
            <a:r>
              <a:rPr lang="en-GB" sz="3200">
                <a:solidFill>
                  <a:srgbClr val="FF0000"/>
                </a:solidFill>
              </a:rPr>
              <a:t>Draw a bar model to represent your calculations. </a:t>
            </a:r>
          </a:p>
        </p:txBody>
      </p:sp>
    </p:spTree>
    <p:extLst>
      <p:ext uri="{BB962C8B-B14F-4D97-AF65-F5344CB8AC3E}">
        <p14:creationId xmlns:p14="http://schemas.microsoft.com/office/powerpoint/2010/main" val="192535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4305F6F-9D3F-E35D-F95B-AD3ECE768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365" y="4975915"/>
            <a:ext cx="5939182" cy="1577560"/>
          </a:xfrm>
          <a:prstGeom prst="rect">
            <a:avLst/>
          </a:prstGeom>
        </p:spPr>
      </p:pic>
      <p:pic>
        <p:nvPicPr>
          <p:cNvPr id="3" name="Picture 2" descr="A red bicycle with a price tag&#10;&#10;Description automatically generated">
            <a:extLst>
              <a:ext uri="{FF2B5EF4-FFF2-40B4-BE49-F238E27FC236}">
                <a16:creationId xmlns:a16="http://schemas.microsoft.com/office/drawing/2014/main" id="{3409272B-C8A2-9F68-EDE9-E5B1215CB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" r="-199" b="19745"/>
          <a:stretch/>
        </p:blipFill>
        <p:spPr>
          <a:xfrm>
            <a:off x="155299" y="3748548"/>
            <a:ext cx="5575599" cy="2785506"/>
          </a:xfrm>
          <a:prstGeom prst="rect">
            <a:avLst/>
          </a:prstGeom>
        </p:spPr>
      </p:pic>
      <p:pic>
        <p:nvPicPr>
          <p:cNvPr id="4" name="Picture 3" descr="A black and white image of a number&#10;&#10;Description automatically generated">
            <a:extLst>
              <a:ext uri="{FF2B5EF4-FFF2-40B4-BE49-F238E27FC236}">
                <a16:creationId xmlns:a16="http://schemas.microsoft.com/office/drawing/2014/main" id="{EE86CF92-588E-72DF-D76A-9A64E6D4D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91" y="-690"/>
            <a:ext cx="9717294" cy="1227206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72D81747-2FC7-1244-9B1A-24AE1F488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67" y="1224928"/>
            <a:ext cx="9829109" cy="1205533"/>
          </a:xfrm>
          <a:prstGeom prst="rect">
            <a:avLst/>
          </a:prstGeom>
        </p:spPr>
      </p:pic>
      <p:pic>
        <p:nvPicPr>
          <p:cNvPr id="6" name="Picture 5" descr="A close up of a word&#10;&#10;Description automatically generated">
            <a:extLst>
              <a:ext uri="{FF2B5EF4-FFF2-40B4-BE49-F238E27FC236}">
                <a16:creationId xmlns:a16="http://schemas.microsoft.com/office/drawing/2014/main" id="{105697D8-3E6A-DE21-B24A-C8A354116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645" y="2706694"/>
            <a:ext cx="8543679" cy="1039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1DE951-368C-0FC4-F074-78EF3A732FD0}"/>
              </a:ext>
            </a:extLst>
          </p:cNvPr>
          <p:cNvSpPr txBox="1"/>
          <p:nvPr/>
        </p:nvSpPr>
        <p:spPr>
          <a:xfrm>
            <a:off x="138043" y="234673"/>
            <a:ext cx="78684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/>
              <a:t>I:</a:t>
            </a:r>
          </a:p>
          <a:p>
            <a:endParaRPr lang="en-GB" sz="2800"/>
          </a:p>
          <a:p>
            <a:endParaRPr lang="en-GB" sz="2800"/>
          </a:p>
          <a:p>
            <a:endParaRPr lang="en-GB" sz="2800"/>
          </a:p>
          <a:p>
            <a:endParaRPr lang="en-GB" sz="2800"/>
          </a:p>
          <a:p>
            <a:endParaRPr lang="en-GB" sz="2800"/>
          </a:p>
          <a:p>
            <a:r>
              <a:rPr lang="en-GB" sz="2800"/>
              <a:t>2) </a:t>
            </a:r>
          </a:p>
        </p:txBody>
      </p:sp>
    </p:spTree>
    <p:extLst>
      <p:ext uri="{BB962C8B-B14F-4D97-AF65-F5344CB8AC3E}">
        <p14:creationId xmlns:p14="http://schemas.microsoft.com/office/powerpoint/2010/main" val="199489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rectangular box with black text&#10;&#10;Description automatically generated">
            <a:extLst>
              <a:ext uri="{FF2B5EF4-FFF2-40B4-BE49-F238E27FC236}">
                <a16:creationId xmlns:a16="http://schemas.microsoft.com/office/drawing/2014/main" id="{16DF87BE-9380-9E03-9D17-45C23725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5444"/>
            <a:ext cx="12192000" cy="2247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D18959-C66D-F86A-9FB0-E680B3735E1D}"/>
              </a:ext>
            </a:extLst>
          </p:cNvPr>
          <p:cNvSpPr txBox="1"/>
          <p:nvPr/>
        </p:nvSpPr>
        <p:spPr>
          <a:xfrm>
            <a:off x="346364" y="274204"/>
            <a:ext cx="113053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Challenge: </a:t>
            </a:r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EE7542A-584F-19CA-6DFA-F7626C72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17" y="328999"/>
            <a:ext cx="38576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4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28515D-B8D9-9513-C78E-E5AEE8848D7E}"/>
              </a:ext>
            </a:extLst>
          </p:cNvPr>
          <p:cNvSpPr txBox="1"/>
          <p:nvPr/>
        </p:nvSpPr>
        <p:spPr>
          <a:xfrm>
            <a:off x="119062" y="95249"/>
            <a:ext cx="119300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Arial"/>
                <a:cs typeface="Arial"/>
              </a:rPr>
              <a:t>Monday 27th April </a:t>
            </a:r>
          </a:p>
          <a:p>
            <a:r>
              <a:rPr lang="en-GB" sz="2800" u="sng">
                <a:latin typeface="Arial"/>
                <a:cs typeface="Arial"/>
              </a:rPr>
              <a:t>TBAT: explain and justify inferences with evidence from the text.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57217-9546-918A-BEF5-3E54DB4D0BF5}"/>
              </a:ext>
            </a:extLst>
          </p:cNvPr>
          <p:cNvSpPr txBox="1"/>
          <p:nvPr/>
        </p:nvSpPr>
        <p:spPr>
          <a:xfrm>
            <a:off x="119062" y="919162"/>
            <a:ext cx="12053887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u="sng">
                <a:latin typeface="Arial"/>
                <a:cs typeface="Arial"/>
              </a:rPr>
              <a:t>3 in 3</a:t>
            </a:r>
          </a:p>
          <a:p>
            <a:r>
              <a:rPr lang="en-GB" sz="2800">
                <a:latin typeface="Arial"/>
                <a:cs typeface="Arial"/>
              </a:rPr>
              <a:t>When Mia opened the school library early one morning, she noticed something strange. A muddy footprint led from the door straight to the history shelf, where an old book lay open on the floor. Tucked inside the pages was a crumpled note with only three words written on it: </a:t>
            </a:r>
            <a:r>
              <a:rPr lang="en-GB" sz="2800" i="1">
                <a:latin typeface="Arial"/>
                <a:cs typeface="Arial"/>
              </a:rPr>
              <a:t>“Too late now.”</a:t>
            </a:r>
            <a:r>
              <a:rPr lang="en-GB" sz="2800">
                <a:latin typeface="Arial"/>
                <a:cs typeface="Arial"/>
              </a:rPr>
              <a:t> Mia’s heart began to race as she wondered who had been there—and why.</a:t>
            </a:r>
            <a:endParaRPr lang="en-US" sz="2800">
              <a:latin typeface="Arial"/>
              <a:cs typeface="Arial"/>
            </a:endParaRPr>
          </a:p>
          <a:p>
            <a:endParaRPr lang="en-US" sz="440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800">
                <a:latin typeface="Arial"/>
                <a:cs typeface="Arial"/>
              </a:rPr>
              <a:t>What did Mia notice on the floor when she opened the library?</a:t>
            </a:r>
          </a:p>
          <a:p>
            <a:r>
              <a:rPr lang="en-GB" sz="2800">
                <a:latin typeface="Arial"/>
                <a:cs typeface="Arial"/>
              </a:rPr>
              <a:t>2. What does the note </a:t>
            </a:r>
            <a:r>
              <a:rPr lang="en-GB" sz="2800" i="1">
                <a:latin typeface="Arial"/>
                <a:cs typeface="Arial"/>
              </a:rPr>
              <a:t>“Too late now”</a:t>
            </a:r>
            <a:r>
              <a:rPr lang="en-GB" sz="2800">
                <a:latin typeface="Arial"/>
                <a:cs typeface="Arial"/>
              </a:rPr>
              <a:t> suggest about what might have happened?</a:t>
            </a:r>
          </a:p>
          <a:p>
            <a:r>
              <a:rPr lang="en-GB" sz="2800">
                <a:latin typeface="Arial"/>
                <a:cs typeface="Arial"/>
              </a:rPr>
              <a:t>3. What do you think Mia will do next? Use evidence from the text to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16591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0891E-B58E-D2A9-2FB9-FF7EC7023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9B2CAD-15CB-48FA-8605-721C935B5DED}"/>
              </a:ext>
            </a:extLst>
          </p:cNvPr>
          <p:cNvSpPr txBox="1"/>
          <p:nvPr/>
        </p:nvSpPr>
        <p:spPr>
          <a:xfrm>
            <a:off x="119062" y="95249"/>
            <a:ext cx="119300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Arial"/>
                <a:cs typeface="Arial"/>
              </a:rPr>
              <a:t>Monday 27th April </a:t>
            </a:r>
          </a:p>
          <a:p>
            <a:r>
              <a:rPr lang="en-GB" sz="2800" u="sng">
                <a:latin typeface="Arial"/>
                <a:cs typeface="Arial"/>
              </a:rPr>
              <a:t>TBAT: explain and justify inferences with evidence from the text.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1F36A-7111-2FC9-4238-EF123197DFC0}"/>
              </a:ext>
            </a:extLst>
          </p:cNvPr>
          <p:cNvSpPr txBox="1"/>
          <p:nvPr/>
        </p:nvSpPr>
        <p:spPr>
          <a:xfrm>
            <a:off x="452437" y="1052512"/>
            <a:ext cx="1107757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latin typeface="Arial"/>
                <a:cs typeface="Arial"/>
              </a:rPr>
              <a:t>Muslin bags</a:t>
            </a:r>
            <a:r>
              <a:rPr lang="en-GB" sz="2800">
                <a:latin typeface="Arial"/>
                <a:cs typeface="Arial"/>
              </a:rPr>
              <a:t> - </a:t>
            </a:r>
          </a:p>
          <a:p>
            <a:endParaRPr lang="en-GB" sz="2800">
              <a:latin typeface="Arial"/>
              <a:cs typeface="Arial"/>
            </a:endParaRPr>
          </a:p>
          <a:p>
            <a:r>
              <a:rPr lang="en-GB" sz="2800" b="1">
                <a:latin typeface="Arial"/>
                <a:cs typeface="Arial"/>
              </a:rPr>
              <a:t>Bough</a:t>
            </a:r>
            <a:r>
              <a:rPr lang="en-GB" sz="2800">
                <a:latin typeface="Arial"/>
                <a:cs typeface="Arial"/>
              </a:rPr>
              <a:t> -</a:t>
            </a:r>
            <a:r>
              <a:rPr lang="en-GB" sz="2800">
                <a:solidFill>
                  <a:srgbClr val="272320"/>
                </a:solidFill>
                <a:latin typeface="Arial"/>
                <a:ea typeface="Roboto"/>
                <a:cs typeface="Arial"/>
              </a:rPr>
              <a:t>A bough is a large, primary limb of a tree that extends from the trunk and serves as a main structural support for smaller branches and foliage.</a:t>
            </a:r>
          </a:p>
          <a:p>
            <a:endParaRPr lang="en-GB" sz="2800">
              <a:solidFill>
                <a:srgbClr val="272320"/>
              </a:solidFill>
              <a:latin typeface="Arial"/>
              <a:ea typeface="Roboto"/>
              <a:cs typeface="Arial"/>
            </a:endParaRPr>
          </a:p>
          <a:p>
            <a:r>
              <a:rPr lang="en-GB" sz="2800" b="1">
                <a:latin typeface="Arial"/>
                <a:cs typeface="Arial"/>
              </a:rPr>
              <a:t>Sash</a:t>
            </a:r>
            <a:r>
              <a:rPr lang="en-GB" sz="2800">
                <a:latin typeface="Arial"/>
                <a:cs typeface="Arial"/>
              </a:rPr>
              <a:t> - </a:t>
            </a:r>
          </a:p>
          <a:p>
            <a:endParaRPr lang="en-GB" sz="2800">
              <a:latin typeface="Arial"/>
              <a:cs typeface="Arial"/>
            </a:endParaRPr>
          </a:p>
          <a:p>
            <a:r>
              <a:rPr lang="en-GB" sz="2800" b="1">
                <a:latin typeface="Arial"/>
                <a:cs typeface="Arial"/>
              </a:rPr>
              <a:t>Locomotive engine</a:t>
            </a:r>
            <a:r>
              <a:rPr lang="en-GB" sz="2800">
                <a:latin typeface="Arial"/>
                <a:cs typeface="Arial"/>
              </a:rPr>
              <a:t> - </a:t>
            </a:r>
          </a:p>
          <a:p>
            <a:endParaRPr lang="en-GB" sz="2800">
              <a:latin typeface="Arial"/>
              <a:cs typeface="Arial"/>
            </a:endParaRPr>
          </a:p>
          <a:p>
            <a:r>
              <a:rPr lang="en-GB" sz="2800" b="1">
                <a:latin typeface="Arial"/>
                <a:cs typeface="Arial"/>
              </a:rPr>
              <a:t>Foliage</a:t>
            </a:r>
            <a:r>
              <a:rPr lang="en-GB" sz="2800">
                <a:latin typeface="Arial"/>
                <a:cs typeface="Arial"/>
              </a:rPr>
              <a:t> - the leaves of a plant or tree</a:t>
            </a:r>
            <a:endParaRPr lang="en-GB" sz="2800"/>
          </a:p>
        </p:txBody>
      </p:sp>
      <p:pic>
        <p:nvPicPr>
          <p:cNvPr id="4" name="Picture 3" descr="A bag of vegetables on a table&#10;&#10;AI-generated content may be incorrect.">
            <a:extLst>
              <a:ext uri="{FF2B5EF4-FFF2-40B4-BE49-F238E27FC236}">
                <a16:creationId xmlns:a16="http://schemas.microsoft.com/office/drawing/2014/main" id="{02AD748D-4E2F-2E9A-0F82-02D4E6A7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3" y="1014413"/>
            <a:ext cx="1343025" cy="1400175"/>
          </a:xfrm>
          <a:prstGeom prst="rect">
            <a:avLst/>
          </a:prstGeom>
        </p:spPr>
      </p:pic>
      <p:pic>
        <p:nvPicPr>
          <p:cNvPr id="5" name="Picture 4" descr="A window with a white frame&#10;&#10;AI-generated content may be incorrect.">
            <a:extLst>
              <a:ext uri="{FF2B5EF4-FFF2-40B4-BE49-F238E27FC236}">
                <a16:creationId xmlns:a16="http://schemas.microsoft.com/office/drawing/2014/main" id="{16B6A1AB-D279-1B2C-09AD-44B9C133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3171825"/>
            <a:ext cx="1104900" cy="1743075"/>
          </a:xfrm>
          <a:prstGeom prst="rect">
            <a:avLst/>
          </a:prstGeom>
        </p:spPr>
      </p:pic>
      <p:pic>
        <p:nvPicPr>
          <p:cNvPr id="6" name="Picture 5" descr="A black train with red wheels and smoke coming out of it&#10;&#10;AI-generated content may be incorrect.">
            <a:extLst>
              <a:ext uri="{FF2B5EF4-FFF2-40B4-BE49-F238E27FC236}">
                <a16:creationId xmlns:a16="http://schemas.microsoft.com/office/drawing/2014/main" id="{54DA2757-5666-79F4-622D-C48AF29B4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13" y="4048125"/>
            <a:ext cx="26955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6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F28F1-E71D-5B14-AF75-5E0499CD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FCF1D-B334-CEDE-8D7E-C2BBB458000A}"/>
              </a:ext>
            </a:extLst>
          </p:cNvPr>
          <p:cNvSpPr txBox="1"/>
          <p:nvPr/>
        </p:nvSpPr>
        <p:spPr>
          <a:xfrm>
            <a:off x="119062" y="95249"/>
            <a:ext cx="119300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Arial"/>
                <a:cs typeface="Arial"/>
              </a:rPr>
              <a:t>Monday 27th April </a:t>
            </a:r>
          </a:p>
          <a:p>
            <a:r>
              <a:rPr lang="en-GB" sz="2800" u="sng">
                <a:latin typeface="Arial"/>
                <a:cs typeface="Arial"/>
              </a:rPr>
              <a:t>TBAT: explain and justify inferences with evidence from the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08B23-B208-E458-C7C1-B52471715972}"/>
              </a:ext>
            </a:extLst>
          </p:cNvPr>
          <p:cNvSpPr txBox="1"/>
          <p:nvPr/>
        </p:nvSpPr>
        <p:spPr>
          <a:xfrm>
            <a:off x="261937" y="1607343"/>
            <a:ext cx="11644312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Arial"/>
                <a:ea typeface="+mn-lt"/>
                <a:cs typeface="Arial"/>
              </a:rPr>
              <a:t>Multiple choice questions </a:t>
            </a:r>
          </a:p>
          <a:p>
            <a:endParaRPr lang="en-GB" sz="2800">
              <a:latin typeface="Arial"/>
              <a:ea typeface="+mn-lt"/>
              <a:cs typeface="Arial"/>
            </a:endParaRPr>
          </a:p>
          <a:p>
            <a:pPr marL="514350" indent="-514350">
              <a:buAutoNum type="arabicPeriod"/>
            </a:pPr>
            <a:r>
              <a:rPr lang="en-GB" sz="2800">
                <a:ea typeface="+mn-lt"/>
                <a:cs typeface="+mn-lt"/>
              </a:rPr>
              <a:t>What is an ‘orchard’? </a:t>
            </a:r>
            <a:endParaRPr lang="en-GB" sz="2800">
              <a:latin typeface="Arial"/>
              <a:ea typeface="+mn-lt"/>
              <a:cs typeface="Arial"/>
            </a:endParaRPr>
          </a:p>
          <a:p>
            <a:r>
              <a:rPr lang="en-GB" sz="2800" b="1">
                <a:latin typeface="Aptos"/>
                <a:ea typeface="+mn-lt"/>
                <a:cs typeface="Arial"/>
              </a:rPr>
              <a:t>A type of flower,           a piece of land with fruit trees,       a building</a:t>
            </a:r>
          </a:p>
          <a:p>
            <a:endParaRPr lang="en-GB" sz="2800">
              <a:latin typeface="Aptos"/>
              <a:ea typeface="+mn-lt"/>
              <a:cs typeface="Arial"/>
            </a:endParaRPr>
          </a:p>
          <a:p>
            <a:r>
              <a:rPr lang="en-GB" sz="2800">
                <a:latin typeface="Aptos"/>
                <a:ea typeface="+mn-lt"/>
                <a:cs typeface="Arial"/>
              </a:rPr>
              <a:t>2. </a:t>
            </a:r>
            <a:r>
              <a:rPr lang="en-GB" sz="2800">
                <a:ea typeface="+mn-lt"/>
                <a:cs typeface="+mn-lt"/>
              </a:rPr>
              <a:t>What was the gardener eating?</a:t>
            </a:r>
          </a:p>
          <a:p>
            <a:r>
              <a:rPr lang="en-GB" sz="2800" b="1">
                <a:latin typeface="Aptos"/>
                <a:ea typeface="+mn-lt"/>
                <a:cs typeface="Arial"/>
              </a:rPr>
              <a:t>Bacon and bread sandwich,        cheese sandwich,        tuna sandwich</a:t>
            </a:r>
          </a:p>
          <a:p>
            <a:endParaRPr lang="en-GB" sz="2800">
              <a:latin typeface="Aptos"/>
              <a:ea typeface="+mn-lt"/>
              <a:cs typeface="Arial"/>
            </a:endParaRPr>
          </a:p>
          <a:p>
            <a:r>
              <a:rPr lang="en-GB" sz="2800">
                <a:latin typeface="Aptos"/>
                <a:ea typeface="+mn-lt"/>
                <a:cs typeface="Arial"/>
              </a:rPr>
              <a:t>3. </a:t>
            </a:r>
            <a:r>
              <a:rPr lang="en-GB" sz="2800">
                <a:ea typeface="+mn-lt"/>
                <a:cs typeface="+mn-lt"/>
              </a:rPr>
              <a:t>Why did Tom jump in the wheelbarrow? </a:t>
            </a:r>
          </a:p>
          <a:p>
            <a:r>
              <a:rPr lang="en-GB" sz="2400" b="1">
                <a:ea typeface="+mn-lt"/>
                <a:cs typeface="+mn-lt"/>
              </a:rPr>
              <a:t>He was tired,     he wanted to get muddy,     he wanted to go through the gate</a:t>
            </a:r>
          </a:p>
        </p:txBody>
      </p:sp>
    </p:spTree>
    <p:extLst>
      <p:ext uri="{BB962C8B-B14F-4D97-AF65-F5344CB8AC3E}">
        <p14:creationId xmlns:p14="http://schemas.microsoft.com/office/powerpoint/2010/main" val="412606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C81F2-0D12-23D1-E623-56C0632D0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01D51-6798-8830-B5ED-1E982F45833C}"/>
              </a:ext>
            </a:extLst>
          </p:cNvPr>
          <p:cNvSpPr txBox="1"/>
          <p:nvPr/>
        </p:nvSpPr>
        <p:spPr>
          <a:xfrm>
            <a:off x="119062" y="95249"/>
            <a:ext cx="119300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Arial"/>
                <a:cs typeface="Arial"/>
              </a:rPr>
              <a:t>Monday 27th April </a:t>
            </a:r>
          </a:p>
          <a:p>
            <a:r>
              <a:rPr lang="en-GB" sz="2800" u="sng">
                <a:latin typeface="Arial"/>
                <a:cs typeface="Arial"/>
              </a:rPr>
              <a:t>TBAT: explain and justify inferences with evidence from the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D0E65-6941-D915-72BB-F3D1957BADF0}"/>
              </a:ext>
            </a:extLst>
          </p:cNvPr>
          <p:cNvSpPr txBox="1"/>
          <p:nvPr/>
        </p:nvSpPr>
        <p:spPr>
          <a:xfrm>
            <a:off x="214312" y="1321593"/>
            <a:ext cx="1164431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AutoNum type="arabicPeriod"/>
            </a:pPr>
            <a:r>
              <a:rPr lang="en-GB" sz="2800">
                <a:latin typeface="Arial"/>
                <a:cs typeface="Arial"/>
              </a:rPr>
              <a:t>Why does Tom feel both excited and nervous as he steps through the door in the garden?</a:t>
            </a:r>
          </a:p>
          <a:p>
            <a:r>
              <a:rPr lang="en-GB" sz="2800">
                <a:latin typeface="Arial"/>
                <a:cs typeface="Arial"/>
              </a:rPr>
              <a:t>2. How can we tell that Tom believes the garden is real and not a dream?</a:t>
            </a:r>
          </a:p>
          <a:p>
            <a:r>
              <a:rPr lang="en-GB" sz="2800">
                <a:latin typeface="Arial"/>
                <a:cs typeface="Arial"/>
              </a:rPr>
              <a:t>3. How does Tom’s behaviour change from the beginning to the end of the chapter, and what does this suggest about his confidence?</a:t>
            </a:r>
          </a:p>
          <a:p>
            <a:r>
              <a:rPr lang="en-GB" sz="2800">
                <a:latin typeface="Arial"/>
                <a:cs typeface="Arial"/>
              </a:rPr>
              <a:t>4. </a:t>
            </a:r>
            <a:r>
              <a:rPr lang="en-GB" sz="2800">
                <a:latin typeface="Arial"/>
                <a:ea typeface="+mn-lt"/>
                <a:cs typeface="Arial"/>
              </a:rPr>
              <a:t>How do you think Tom felt when the gardener looked straight through him? </a:t>
            </a:r>
          </a:p>
          <a:p>
            <a:r>
              <a:rPr lang="en-GB" sz="2800">
                <a:latin typeface="Arial"/>
                <a:ea typeface="+mn-lt"/>
                <a:cs typeface="Arial"/>
              </a:rPr>
              <a:t>5. How do you think the storm changed Tom’s opinion of the garden? </a:t>
            </a:r>
          </a:p>
          <a:p>
            <a:r>
              <a:rPr lang="en-GB" sz="2800">
                <a:latin typeface="Arial"/>
                <a:ea typeface="+mn-lt"/>
                <a:cs typeface="Arial"/>
              </a:rPr>
              <a:t>6. What do you think troubled Tom the most about the storm? </a:t>
            </a:r>
          </a:p>
          <a:p>
            <a:r>
              <a:rPr lang="en-GB" sz="2800">
                <a:latin typeface="Arial"/>
                <a:ea typeface="+mn-lt"/>
                <a:cs typeface="Arial"/>
              </a:rPr>
              <a:t>7. Explain why the author named the chapter ‘Through A Door’</a:t>
            </a:r>
          </a:p>
        </p:txBody>
      </p:sp>
    </p:spTree>
    <p:extLst>
      <p:ext uri="{BB962C8B-B14F-4D97-AF65-F5344CB8AC3E}">
        <p14:creationId xmlns:p14="http://schemas.microsoft.com/office/powerpoint/2010/main" val="199802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9DA48-5167-2115-EC86-6A2982BCE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57EC99-4192-05A5-C784-1C7F5EB7C522}"/>
              </a:ext>
            </a:extLst>
          </p:cNvPr>
          <p:cNvSpPr txBox="1"/>
          <p:nvPr/>
        </p:nvSpPr>
        <p:spPr>
          <a:xfrm>
            <a:off x="119062" y="95249"/>
            <a:ext cx="119300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Arial"/>
                <a:cs typeface="Arial"/>
              </a:rPr>
              <a:t>Monday 27th April </a:t>
            </a:r>
          </a:p>
          <a:p>
            <a:r>
              <a:rPr lang="en-GB" sz="2800" u="sng">
                <a:latin typeface="Arial"/>
                <a:cs typeface="Arial"/>
              </a:rPr>
              <a:t>TBAT: explain and justify inferences with evidence from the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70184-9434-65F9-9BC4-2324E7B59DB5}"/>
              </a:ext>
            </a:extLst>
          </p:cNvPr>
          <p:cNvSpPr txBox="1"/>
          <p:nvPr/>
        </p:nvSpPr>
        <p:spPr>
          <a:xfrm>
            <a:off x="214312" y="1321593"/>
            <a:ext cx="1164431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>
                <a:solidFill>
                  <a:srgbClr val="FF0000"/>
                </a:solidFill>
                <a:latin typeface="Arial"/>
                <a:ea typeface="+mn-lt"/>
                <a:cs typeface="Arial"/>
              </a:rPr>
              <a:t>Challenge </a:t>
            </a:r>
          </a:p>
          <a:p>
            <a:r>
              <a:rPr lang="en-GB" sz="3200">
                <a:latin typeface="Arial"/>
                <a:ea typeface="+mn-lt"/>
                <a:cs typeface="Arial"/>
              </a:rPr>
              <a:t>Summarise what happened during the storm in no more than two sentences. </a:t>
            </a:r>
            <a:endParaRPr lang="en-GB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99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5C15C-086C-C569-5475-8A71A461F106}"/>
              </a:ext>
            </a:extLst>
          </p:cNvPr>
          <p:cNvSpPr txBox="1"/>
          <p:nvPr/>
        </p:nvSpPr>
        <p:spPr>
          <a:xfrm>
            <a:off x="166687" y="226218"/>
            <a:ext cx="1327546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Comic Sans MS"/>
              </a:rPr>
              <a:t>Monday 27th April </a:t>
            </a:r>
            <a:endParaRPr lang="en-US" sz="2800" u="sng">
              <a:latin typeface="Comic Sans MS"/>
            </a:endParaRPr>
          </a:p>
          <a:p>
            <a:r>
              <a:rPr lang="en-GB" sz="2800" u="sng">
                <a:latin typeface="Comic Sans MS"/>
              </a:rPr>
              <a:t>TBAT: </a:t>
            </a:r>
            <a:r>
              <a:rPr lang="en-GB" sz="2800" u="sng">
                <a:solidFill>
                  <a:srgbClr val="222222"/>
                </a:solidFill>
                <a:latin typeface="Comic Sans MS"/>
                <a:ea typeface="+mn-lt"/>
                <a:cs typeface="+mn-lt"/>
              </a:rPr>
              <a:t>create a vector drawing by combining shapes.</a:t>
            </a:r>
            <a:endParaRPr lang="en-GB" sz="280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endParaRPr lang="en-GB" sz="2800" u="sng">
              <a:solidFill>
                <a:srgbClr val="222222"/>
              </a:solidFill>
              <a:latin typeface="Comic Sans MS"/>
              <a:ea typeface="+mn-lt"/>
              <a:cs typeface="+mn-lt"/>
            </a:endParaRPr>
          </a:p>
          <a:p>
            <a:r>
              <a:rPr lang="en-GB" sz="2800" u="sng">
                <a:solidFill>
                  <a:srgbClr val="222222"/>
                </a:solidFill>
                <a:latin typeface="Comic Sans MS"/>
                <a:ea typeface="+mn-lt"/>
                <a:cs typeface="+mn-lt"/>
              </a:rPr>
              <a:t>3 in 3</a:t>
            </a:r>
            <a:br>
              <a:rPr lang="en-GB" sz="2800" u="sng">
                <a:solidFill>
                  <a:srgbClr val="222222"/>
                </a:solidFill>
                <a:latin typeface="Comic Sans MS"/>
                <a:ea typeface="+mn-lt"/>
                <a:cs typeface="+mn-lt"/>
              </a:rPr>
            </a:br>
            <a:r>
              <a:rPr lang="en-GB" sz="2800">
                <a:solidFill>
                  <a:srgbClr val="222222"/>
                </a:solidFill>
                <a:latin typeface="Comic Sans MS"/>
                <a:ea typeface="+mn-lt"/>
                <a:cs typeface="+mn-lt"/>
              </a:rPr>
              <a:t>(orally)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A36E5-F07D-F87B-51C0-06B4E4095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86" y="1280729"/>
            <a:ext cx="6586593" cy="5575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6A6D3-B36D-A34B-1A0A-D3B1390C1EB9}"/>
              </a:ext>
            </a:extLst>
          </p:cNvPr>
          <p:cNvSpPr txBox="1"/>
          <p:nvPr/>
        </p:nvSpPr>
        <p:spPr>
          <a:xfrm>
            <a:off x="8601074" y="1964531"/>
            <a:ext cx="359568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solidFill>
                  <a:srgbClr val="FF0000"/>
                </a:solidFill>
                <a:latin typeface="Comic Sans MS"/>
              </a:rPr>
              <a:t>Challenge:</a:t>
            </a:r>
            <a:br>
              <a:rPr lang="en-GB" sz="2800">
                <a:latin typeface="Comic Sans MS"/>
              </a:rPr>
            </a:br>
            <a:br>
              <a:rPr lang="en-GB" sz="2800">
                <a:latin typeface="Comic Sans MS"/>
              </a:rPr>
            </a:br>
            <a:r>
              <a:rPr lang="en-GB" sz="2800">
                <a:solidFill>
                  <a:srgbClr val="FF0000"/>
                </a:solidFill>
                <a:latin typeface="Comic Sans MS"/>
              </a:rPr>
              <a:t>Talk through how you would create an image of a house on a drawing programme.</a:t>
            </a:r>
          </a:p>
        </p:txBody>
      </p:sp>
    </p:spTree>
    <p:extLst>
      <p:ext uri="{BB962C8B-B14F-4D97-AF65-F5344CB8AC3E}">
        <p14:creationId xmlns:p14="http://schemas.microsoft.com/office/powerpoint/2010/main" val="108953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8C3E-61E6-C669-3F2E-80F5BF72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94" y="15017"/>
            <a:ext cx="10495006" cy="1696265"/>
          </a:xfrm>
        </p:spPr>
        <p:txBody>
          <a:bodyPr>
            <a:normAutofit fontScale="90000"/>
          </a:bodyPr>
          <a:lstStyle/>
          <a:p>
            <a:r>
              <a:rPr lang="en-GB" sz="4000" u="sng">
                <a:cs typeface="Calibri Light"/>
              </a:rPr>
              <a:t>27.4.26</a:t>
            </a:r>
            <a:br>
              <a:rPr lang="en-GB" sz="4000" u="sng">
                <a:cs typeface="Calibri Light"/>
              </a:rPr>
            </a:br>
            <a:r>
              <a:rPr lang="en-GB" sz="4000" u="sng">
                <a:cs typeface="Calibri Light"/>
              </a:rPr>
              <a:t>TBAT- find fractions of amounts. </a:t>
            </a:r>
            <a:br>
              <a:rPr lang="en-GB">
                <a:cs typeface="Calibri Light"/>
              </a:rPr>
            </a:br>
            <a:r>
              <a:rPr lang="en-GB">
                <a:cs typeface="Calibri Light"/>
              </a:rPr>
              <a:t>3 in 3 </a:t>
            </a:r>
          </a:p>
        </p:txBody>
      </p:sp>
      <p:pic>
        <p:nvPicPr>
          <p:cNvPr id="3" name="Picture 2" descr="A screenshot of a math game&#10;&#10;Description automatically generated">
            <a:extLst>
              <a:ext uri="{FF2B5EF4-FFF2-40B4-BE49-F238E27FC236}">
                <a16:creationId xmlns:a16="http://schemas.microsoft.com/office/drawing/2014/main" id="{029337F5-FBB5-B712-09B9-D390CA02E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62" y="1924496"/>
            <a:ext cx="2468631" cy="4681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2A5D75-F6BF-65E3-80F4-1F8521DA9E45}"/>
              </a:ext>
            </a:extLst>
          </p:cNvPr>
          <p:cNvSpPr txBox="1"/>
          <p:nvPr/>
        </p:nvSpPr>
        <p:spPr>
          <a:xfrm>
            <a:off x="331931" y="2063749"/>
            <a:ext cx="533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94296-78A4-71FD-8BD1-DB2CF6D17990}"/>
              </a:ext>
            </a:extLst>
          </p:cNvPr>
          <p:cNvSpPr txBox="1"/>
          <p:nvPr/>
        </p:nvSpPr>
        <p:spPr>
          <a:xfrm>
            <a:off x="3182906" y="2069021"/>
            <a:ext cx="830017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/>
              <a:t>2) </a:t>
            </a:r>
            <a:r>
              <a:rPr lang="en-GB" sz="4400" u="sng"/>
              <a:t>   2  </a:t>
            </a:r>
            <a:r>
              <a:rPr lang="en-GB" sz="4400"/>
              <a:t>x 4 =        3) </a:t>
            </a:r>
            <a:r>
              <a:rPr lang="en-GB" sz="4400" u="sng"/>
              <a:t>   6   </a:t>
            </a:r>
            <a:r>
              <a:rPr lang="en-GB" sz="4400"/>
              <a:t> - ½ = </a:t>
            </a:r>
            <a:endParaRPr lang="en-US" sz="4400"/>
          </a:p>
          <a:p>
            <a:r>
              <a:rPr lang="en-GB" sz="4400"/>
              <a:t>        3                           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F95A2-707E-DFFD-600B-571DE52F20D1}"/>
              </a:ext>
            </a:extLst>
          </p:cNvPr>
          <p:cNvSpPr txBox="1"/>
          <p:nvPr/>
        </p:nvSpPr>
        <p:spPr>
          <a:xfrm>
            <a:off x="5833717" y="4077804"/>
            <a:ext cx="32302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Challenge:  </a:t>
            </a:r>
          </a:p>
        </p:txBody>
      </p:sp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A5B8B0C-59AD-FA55-E516-EB75DBE2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96" y="4596986"/>
            <a:ext cx="8145945" cy="20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52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63CE8-9A8C-BB98-A4A8-B4AE15F6D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C68FCE-E6D0-630D-FC4D-4C2FB7A2F906}"/>
              </a:ext>
            </a:extLst>
          </p:cNvPr>
          <p:cNvSpPr txBox="1"/>
          <p:nvPr/>
        </p:nvSpPr>
        <p:spPr>
          <a:xfrm>
            <a:off x="166687" y="226218"/>
            <a:ext cx="1327546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Comic Sans MS"/>
              </a:rPr>
              <a:t>Monday 27th April </a:t>
            </a:r>
            <a:endParaRPr lang="en-US" sz="2800" u="sng">
              <a:latin typeface="Comic Sans MS"/>
            </a:endParaRPr>
          </a:p>
          <a:p>
            <a:r>
              <a:rPr lang="en-GB" sz="2800" u="sng">
                <a:latin typeface="Comic Sans MS"/>
              </a:rPr>
              <a:t>TBAT: </a:t>
            </a:r>
            <a:r>
              <a:rPr lang="en-GB" sz="2800" u="sng">
                <a:solidFill>
                  <a:srgbClr val="222222"/>
                </a:solidFill>
                <a:latin typeface="Comic Sans MS"/>
                <a:ea typeface="+mn-lt"/>
                <a:cs typeface="+mn-lt"/>
              </a:rPr>
              <a:t>create a vector drawing by combining shapes.</a:t>
            </a:r>
            <a:endParaRPr lang="en-GB" sz="280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endParaRPr lang="en-GB" sz="2800" u="sng">
              <a:solidFill>
                <a:srgbClr val="222222"/>
              </a:solidFill>
              <a:latin typeface="Comic Sans MS"/>
              <a:ea typeface="+mn-lt"/>
              <a:cs typeface="+mn-lt"/>
            </a:endParaRPr>
          </a:p>
          <a:p>
            <a:endParaRPr lang="en-GB" sz="2800">
              <a:solidFill>
                <a:srgbClr val="222222"/>
              </a:solidFill>
              <a:latin typeface="Comic Sans MS"/>
              <a:ea typeface="+mn-lt"/>
              <a:cs typeface="+mn-lt"/>
            </a:endParaRPr>
          </a:p>
          <a:p>
            <a:r>
              <a:rPr lang="en-GB" sz="2800">
                <a:solidFill>
                  <a:srgbClr val="0070C0"/>
                </a:solidFill>
                <a:latin typeface="Comic Sans MS"/>
                <a:ea typeface="+mn-lt"/>
                <a:cs typeface="+mn-lt"/>
              </a:rPr>
              <a:t>Name a tool you can use to create a vector drawing.</a:t>
            </a:r>
          </a:p>
          <a:p>
            <a:endParaRPr lang="en-GB" sz="2800">
              <a:solidFill>
                <a:srgbClr val="0070C0"/>
              </a:solidFill>
              <a:latin typeface="Comic Sans MS"/>
              <a:ea typeface="+mn-lt"/>
              <a:cs typeface="+mn-lt"/>
            </a:endParaRPr>
          </a:p>
          <a:p>
            <a:r>
              <a:rPr lang="en-GB" sz="2800">
                <a:solidFill>
                  <a:srgbClr val="00B050"/>
                </a:solidFill>
                <a:latin typeface="Comic Sans MS"/>
                <a:ea typeface="+mn-lt"/>
                <a:cs typeface="+mn-lt"/>
              </a:rPr>
              <a:t>How do you add colour to a vector drawing?</a:t>
            </a:r>
            <a:br>
              <a:rPr lang="en-GB" sz="2800">
                <a:solidFill>
                  <a:srgbClr val="00B050"/>
                </a:solidFill>
                <a:latin typeface="Comic Sans MS"/>
                <a:ea typeface="+mn-lt"/>
                <a:cs typeface="+mn-lt"/>
              </a:rPr>
            </a:br>
            <a:br>
              <a:rPr lang="en-GB" sz="2800">
                <a:solidFill>
                  <a:srgbClr val="00B050"/>
                </a:solidFill>
                <a:latin typeface="Comic Sans MS"/>
                <a:ea typeface="+mn-lt"/>
                <a:cs typeface="+mn-lt"/>
              </a:rPr>
            </a:br>
            <a:br>
              <a:rPr lang="en-GB" sz="2800">
                <a:solidFill>
                  <a:srgbClr val="00B050"/>
                </a:solidFill>
                <a:latin typeface="Comic Sans MS"/>
                <a:ea typeface="+mn-lt"/>
                <a:cs typeface="+mn-lt"/>
              </a:rPr>
            </a:br>
            <a:r>
              <a:rPr lang="en-GB" sz="280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Name some different ways you can manipulate a shape.</a:t>
            </a:r>
          </a:p>
        </p:txBody>
      </p:sp>
    </p:spTree>
    <p:extLst>
      <p:ext uri="{BB962C8B-B14F-4D97-AF65-F5344CB8AC3E}">
        <p14:creationId xmlns:p14="http://schemas.microsoft.com/office/powerpoint/2010/main" val="3081545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77"/>
          <p:cNvSpPr txBox="1">
            <a:spLocks noGrp="1"/>
          </p:cNvSpPr>
          <p:nvPr>
            <p:ph type="body" idx="9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930" name="Google Shape;930;p77"/>
          <p:cNvSpPr txBox="1">
            <a:spLocks noGrp="1"/>
          </p:cNvSpPr>
          <p:nvPr>
            <p:ph type="subTitle" idx="4"/>
          </p:nvPr>
        </p:nvSpPr>
        <p:spPr>
          <a:xfrm>
            <a:off x="3599100" y="2400800"/>
            <a:ext cx="53972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to make an object bigger or smaller</a:t>
            </a:r>
            <a:endParaRPr/>
          </a:p>
        </p:txBody>
      </p:sp>
      <p:sp>
        <p:nvSpPr>
          <p:cNvPr id="931" name="Google Shape;931;p77"/>
          <p:cNvSpPr txBox="1">
            <a:spLocks noGrp="1"/>
          </p:cNvSpPr>
          <p:nvPr>
            <p:ph type="subTitle" idx="1"/>
          </p:nvPr>
        </p:nvSpPr>
        <p:spPr>
          <a:xfrm>
            <a:off x="432000" y="1080000"/>
            <a:ext cx="2938000" cy="8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move</a:t>
            </a:r>
            <a:endParaRPr/>
          </a:p>
        </p:txBody>
      </p:sp>
      <p:sp>
        <p:nvSpPr>
          <p:cNvPr id="932" name="Google Shape;932;p77"/>
          <p:cNvSpPr txBox="1">
            <a:spLocks noGrp="1"/>
          </p:cNvSpPr>
          <p:nvPr>
            <p:ph type="subTitle" idx="2"/>
          </p:nvPr>
        </p:nvSpPr>
        <p:spPr>
          <a:xfrm>
            <a:off x="3599100" y="1080000"/>
            <a:ext cx="53972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to change where an object is placed on the canvas</a:t>
            </a:r>
            <a:endParaRPr/>
          </a:p>
        </p:txBody>
      </p:sp>
      <p:sp>
        <p:nvSpPr>
          <p:cNvPr id="933" name="Google Shape;933;p77"/>
          <p:cNvSpPr txBox="1">
            <a:spLocks noGrp="1"/>
          </p:cNvSpPr>
          <p:nvPr>
            <p:ph type="subTitle" idx="3"/>
          </p:nvPr>
        </p:nvSpPr>
        <p:spPr>
          <a:xfrm>
            <a:off x="432000" y="2400800"/>
            <a:ext cx="2938000" cy="8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resize</a:t>
            </a:r>
            <a:endParaRPr/>
          </a:p>
        </p:txBody>
      </p:sp>
      <p:sp>
        <p:nvSpPr>
          <p:cNvPr id="934" name="Google Shape;934;p77"/>
          <p:cNvSpPr txBox="1">
            <a:spLocks noGrp="1"/>
          </p:cNvSpPr>
          <p:nvPr>
            <p:ph type="subTitle" idx="5"/>
          </p:nvPr>
        </p:nvSpPr>
        <p:spPr>
          <a:xfrm>
            <a:off x="432000" y="4636000"/>
            <a:ext cx="2938000" cy="8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handle</a:t>
            </a:r>
            <a:endParaRPr/>
          </a:p>
        </p:txBody>
      </p:sp>
      <p:sp>
        <p:nvSpPr>
          <p:cNvPr id="935" name="Google Shape;935;p77"/>
          <p:cNvSpPr txBox="1">
            <a:spLocks noGrp="1"/>
          </p:cNvSpPr>
          <p:nvPr>
            <p:ph type="subTitle" idx="6"/>
          </p:nvPr>
        </p:nvSpPr>
        <p:spPr>
          <a:xfrm>
            <a:off x="3653900" y="4636000"/>
            <a:ext cx="77232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small square or circle on the edge of a shape that you can click and drag to resize or rotate the shape</a:t>
            </a:r>
            <a:endParaRPr/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936" name="Google Shape;936;p77"/>
          <p:cNvSpPr txBox="1">
            <a:spLocks noGrp="1"/>
          </p:cNvSpPr>
          <p:nvPr>
            <p:ph type="subTitle" idx="7"/>
          </p:nvPr>
        </p:nvSpPr>
        <p:spPr>
          <a:xfrm>
            <a:off x="432000" y="3518400"/>
            <a:ext cx="2938000" cy="8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rotate</a:t>
            </a:r>
            <a:endParaRPr/>
          </a:p>
        </p:txBody>
      </p:sp>
      <p:sp>
        <p:nvSpPr>
          <p:cNvPr id="937" name="Google Shape;937;p77"/>
          <p:cNvSpPr txBox="1">
            <a:spLocks noGrp="1"/>
          </p:cNvSpPr>
          <p:nvPr>
            <p:ph type="subTitle" idx="8"/>
          </p:nvPr>
        </p:nvSpPr>
        <p:spPr>
          <a:xfrm>
            <a:off x="3599100" y="3518400"/>
            <a:ext cx="53972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to turn an object around a point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6028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9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9238800" cy="102868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start making bigger and better vector drawings, you need to think about: </a:t>
            </a:r>
            <a:endParaRPr/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What shapes are there?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How many shapes can you see?</a:t>
            </a:r>
            <a:endParaRPr/>
          </a:p>
        </p:txBody>
      </p:sp>
      <p:sp>
        <p:nvSpPr>
          <p:cNvPr id="952" name="Google Shape;952;p79"/>
          <p:cNvSpPr txBox="1">
            <a:spLocks noGrp="1"/>
          </p:cNvSpPr>
          <p:nvPr>
            <p:ph type="title"/>
          </p:nvPr>
        </p:nvSpPr>
        <p:spPr>
          <a:xfrm>
            <a:off x="432000" y="326278"/>
            <a:ext cx="9513600" cy="57464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79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grpSp>
        <p:nvGrpSpPr>
          <p:cNvPr id="954" name="Google Shape;954;p79"/>
          <p:cNvGrpSpPr/>
          <p:nvPr/>
        </p:nvGrpSpPr>
        <p:grpSpPr>
          <a:xfrm>
            <a:off x="6924424" y="2560742"/>
            <a:ext cx="4244101" cy="2877599"/>
            <a:chOff x="525875" y="2669857"/>
            <a:chExt cx="2147100" cy="1609755"/>
          </a:xfrm>
        </p:grpSpPr>
        <p:sp>
          <p:nvSpPr>
            <p:cNvPr id="955" name="Google Shape;955;p79"/>
            <p:cNvSpPr/>
            <p:nvPr/>
          </p:nvSpPr>
          <p:spPr>
            <a:xfrm>
              <a:off x="525875" y="2894513"/>
              <a:ext cx="2147100" cy="1385100"/>
            </a:xfrm>
            <a:prstGeom prst="ellipse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6" name="Google Shape;956;p79"/>
            <p:cNvSpPr/>
            <p:nvPr/>
          </p:nvSpPr>
          <p:spPr>
            <a:xfrm>
              <a:off x="815525" y="3169625"/>
              <a:ext cx="822000" cy="8349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79"/>
            <p:cNvSpPr/>
            <p:nvPr/>
          </p:nvSpPr>
          <p:spPr>
            <a:xfrm>
              <a:off x="1561325" y="3169613"/>
              <a:ext cx="822000" cy="8349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79"/>
            <p:cNvSpPr/>
            <p:nvPr/>
          </p:nvSpPr>
          <p:spPr>
            <a:xfrm>
              <a:off x="969725" y="3336575"/>
              <a:ext cx="513600" cy="50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79"/>
            <p:cNvSpPr/>
            <p:nvPr/>
          </p:nvSpPr>
          <p:spPr>
            <a:xfrm>
              <a:off x="1715525" y="3336575"/>
              <a:ext cx="513600" cy="50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79"/>
            <p:cNvSpPr/>
            <p:nvPr/>
          </p:nvSpPr>
          <p:spPr>
            <a:xfrm>
              <a:off x="1081625" y="3415913"/>
              <a:ext cx="289800" cy="342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1" name="Google Shape;961;p79"/>
            <p:cNvSpPr/>
            <p:nvPr/>
          </p:nvSpPr>
          <p:spPr>
            <a:xfrm>
              <a:off x="1827425" y="3415913"/>
              <a:ext cx="289800" cy="342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2" name="Google Shape;962;p79"/>
            <p:cNvSpPr/>
            <p:nvPr/>
          </p:nvSpPr>
          <p:spPr>
            <a:xfrm>
              <a:off x="1118775" y="3498372"/>
              <a:ext cx="85200" cy="10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79"/>
            <p:cNvSpPr/>
            <p:nvPr/>
          </p:nvSpPr>
          <p:spPr>
            <a:xfrm>
              <a:off x="1996800" y="3498372"/>
              <a:ext cx="85200" cy="10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4" name="Google Shape;964;p79"/>
            <p:cNvSpPr/>
            <p:nvPr/>
          </p:nvSpPr>
          <p:spPr>
            <a:xfrm>
              <a:off x="1454525" y="3758225"/>
              <a:ext cx="289800" cy="342300"/>
            </a:xfrm>
            <a:prstGeom prst="flowChartSor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5" name="Google Shape;965;p79"/>
            <p:cNvSpPr/>
            <p:nvPr/>
          </p:nvSpPr>
          <p:spPr>
            <a:xfrm>
              <a:off x="1175250" y="2755354"/>
              <a:ext cx="513600" cy="342300"/>
            </a:xfrm>
            <a:prstGeom prst="flowChartPunchedTape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79"/>
            <p:cNvSpPr/>
            <p:nvPr/>
          </p:nvSpPr>
          <p:spPr>
            <a:xfrm flipH="1">
              <a:off x="1578750" y="2755354"/>
              <a:ext cx="513600" cy="342300"/>
            </a:xfrm>
            <a:prstGeom prst="flowChartPunchedTape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79"/>
            <p:cNvSpPr/>
            <p:nvPr/>
          </p:nvSpPr>
          <p:spPr>
            <a:xfrm rot="-958447">
              <a:off x="1868215" y="2747489"/>
              <a:ext cx="410969" cy="205588"/>
            </a:xfrm>
            <a:prstGeom prst="teardrop">
              <a:avLst>
                <a:gd name="adj" fmla="val 1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79"/>
            <p:cNvSpPr/>
            <p:nvPr/>
          </p:nvSpPr>
          <p:spPr>
            <a:xfrm rot="958447" flipH="1">
              <a:off x="919665" y="2722464"/>
              <a:ext cx="410969" cy="205588"/>
            </a:xfrm>
            <a:prstGeom prst="teardrop">
              <a:avLst>
                <a:gd name="adj" fmla="val 1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1994695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80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102868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the individual shapes. </a:t>
            </a:r>
            <a:endParaRPr/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What shapes are there?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How many shapes do you see?</a:t>
            </a:r>
            <a:endParaRPr/>
          </a:p>
        </p:txBody>
      </p:sp>
      <p:sp>
        <p:nvSpPr>
          <p:cNvPr id="974" name="Google Shape;974;p80"/>
          <p:cNvSpPr txBox="1">
            <a:spLocks noGrp="1"/>
          </p:cNvSpPr>
          <p:nvPr>
            <p:ph type="title"/>
          </p:nvPr>
        </p:nvSpPr>
        <p:spPr>
          <a:xfrm>
            <a:off x="432000" y="326278"/>
            <a:ext cx="9513600" cy="57464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0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976" name="Google Shape;976;p80"/>
          <p:cNvSpPr/>
          <p:nvPr/>
        </p:nvSpPr>
        <p:spPr>
          <a:xfrm>
            <a:off x="1086857" y="3104185"/>
            <a:ext cx="4244000" cy="2476000"/>
          </a:xfrm>
          <a:prstGeom prst="ellipse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77" name="Google Shape;977;p80"/>
          <p:cNvSpPr/>
          <p:nvPr/>
        </p:nvSpPr>
        <p:spPr>
          <a:xfrm>
            <a:off x="7292248" y="4626860"/>
            <a:ext cx="1624800" cy="14924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78" name="Google Shape;978;p80"/>
          <p:cNvSpPr/>
          <p:nvPr/>
        </p:nvSpPr>
        <p:spPr>
          <a:xfrm>
            <a:off x="9489829" y="4626871"/>
            <a:ext cx="1624800" cy="14924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79" name="Google Shape;979;p80"/>
          <p:cNvSpPr/>
          <p:nvPr/>
        </p:nvSpPr>
        <p:spPr>
          <a:xfrm>
            <a:off x="7597017" y="3628700"/>
            <a:ext cx="1015200" cy="895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80" name="Google Shape;980;p80"/>
          <p:cNvSpPr/>
          <p:nvPr/>
        </p:nvSpPr>
        <p:spPr>
          <a:xfrm>
            <a:off x="9794632" y="3628700"/>
            <a:ext cx="1015200" cy="895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81" name="Google Shape;981;p80"/>
          <p:cNvSpPr/>
          <p:nvPr/>
        </p:nvSpPr>
        <p:spPr>
          <a:xfrm>
            <a:off x="8917007" y="3770491"/>
            <a:ext cx="572800" cy="612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82" name="Google Shape;982;p80"/>
          <p:cNvSpPr/>
          <p:nvPr/>
        </p:nvSpPr>
        <p:spPr>
          <a:xfrm>
            <a:off x="9487571" y="2953007"/>
            <a:ext cx="572800" cy="612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83" name="Google Shape;983;p80"/>
          <p:cNvSpPr/>
          <p:nvPr/>
        </p:nvSpPr>
        <p:spPr>
          <a:xfrm>
            <a:off x="9119207" y="3239912"/>
            <a:ext cx="168400" cy="180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84" name="Google Shape;984;p80"/>
          <p:cNvSpPr/>
          <p:nvPr/>
        </p:nvSpPr>
        <p:spPr>
          <a:xfrm>
            <a:off x="10218019" y="3232796"/>
            <a:ext cx="168400" cy="180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85" name="Google Shape;985;p80"/>
          <p:cNvSpPr/>
          <p:nvPr/>
        </p:nvSpPr>
        <p:spPr>
          <a:xfrm>
            <a:off x="8917006" y="4524308"/>
            <a:ext cx="572839" cy="611896"/>
          </a:xfrm>
          <a:prstGeom prst="flowChartSor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86" name="Google Shape;986;p80"/>
          <p:cNvSpPr/>
          <p:nvPr/>
        </p:nvSpPr>
        <p:spPr>
          <a:xfrm>
            <a:off x="6171755" y="5292743"/>
            <a:ext cx="1015216" cy="611896"/>
          </a:xfrm>
          <a:prstGeom prst="flowChartPunchedTape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87" name="Google Shape;987;p80"/>
          <p:cNvSpPr/>
          <p:nvPr/>
        </p:nvSpPr>
        <p:spPr>
          <a:xfrm flipH="1">
            <a:off x="6171757" y="4240592"/>
            <a:ext cx="1015216" cy="611896"/>
          </a:xfrm>
          <a:prstGeom prst="flowChartPunchedTape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88" name="Google Shape;988;p80"/>
          <p:cNvSpPr/>
          <p:nvPr/>
        </p:nvSpPr>
        <p:spPr>
          <a:xfrm rot="20729705">
            <a:off x="7003439" y="3241958"/>
            <a:ext cx="806507" cy="370793"/>
          </a:xfrm>
          <a:prstGeom prst="teardrop">
            <a:avLst>
              <a:gd name="adj" fmla="val 100000"/>
            </a:avLst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89" name="Google Shape;989;p80"/>
          <p:cNvSpPr/>
          <p:nvPr/>
        </p:nvSpPr>
        <p:spPr>
          <a:xfrm rot="870295" flipH="1">
            <a:off x="6138936" y="3548457"/>
            <a:ext cx="806507" cy="370793"/>
          </a:xfrm>
          <a:prstGeom prst="teardrop">
            <a:avLst>
              <a:gd name="adj" fmla="val 100000"/>
            </a:avLst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85201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1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4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Which object would you need to draw first?</a:t>
            </a:r>
            <a:endParaRPr/>
          </a:p>
        </p:txBody>
      </p:sp>
      <p:sp>
        <p:nvSpPr>
          <p:cNvPr id="995" name="Google Shape;995;p81"/>
          <p:cNvSpPr txBox="1">
            <a:spLocks noGrp="1"/>
          </p:cNvSpPr>
          <p:nvPr>
            <p:ph type="title"/>
          </p:nvPr>
        </p:nvSpPr>
        <p:spPr>
          <a:xfrm>
            <a:off x="432000" y="326278"/>
            <a:ext cx="9513600" cy="57464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81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grpSp>
        <p:nvGrpSpPr>
          <p:cNvPr id="997" name="Google Shape;997;p81"/>
          <p:cNvGrpSpPr/>
          <p:nvPr/>
        </p:nvGrpSpPr>
        <p:grpSpPr>
          <a:xfrm>
            <a:off x="7390407" y="1920809"/>
            <a:ext cx="4244101" cy="2877599"/>
            <a:chOff x="525875" y="2669857"/>
            <a:chExt cx="2147100" cy="1609755"/>
          </a:xfrm>
        </p:grpSpPr>
        <p:sp>
          <p:nvSpPr>
            <p:cNvPr id="998" name="Google Shape;998;p81"/>
            <p:cNvSpPr/>
            <p:nvPr/>
          </p:nvSpPr>
          <p:spPr>
            <a:xfrm>
              <a:off x="525875" y="2894513"/>
              <a:ext cx="2147100" cy="1385100"/>
            </a:xfrm>
            <a:prstGeom prst="ellipse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9" name="Google Shape;999;p81"/>
            <p:cNvSpPr/>
            <p:nvPr/>
          </p:nvSpPr>
          <p:spPr>
            <a:xfrm>
              <a:off x="815525" y="3169625"/>
              <a:ext cx="822000" cy="8349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0" name="Google Shape;1000;p81"/>
            <p:cNvSpPr/>
            <p:nvPr/>
          </p:nvSpPr>
          <p:spPr>
            <a:xfrm>
              <a:off x="1561325" y="3169613"/>
              <a:ext cx="822000" cy="8349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1" name="Google Shape;1001;p81"/>
            <p:cNvSpPr/>
            <p:nvPr/>
          </p:nvSpPr>
          <p:spPr>
            <a:xfrm>
              <a:off x="969725" y="3336575"/>
              <a:ext cx="513600" cy="50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2" name="Google Shape;1002;p81"/>
            <p:cNvSpPr/>
            <p:nvPr/>
          </p:nvSpPr>
          <p:spPr>
            <a:xfrm>
              <a:off x="1715525" y="3336575"/>
              <a:ext cx="513600" cy="50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3" name="Google Shape;1003;p81"/>
            <p:cNvSpPr/>
            <p:nvPr/>
          </p:nvSpPr>
          <p:spPr>
            <a:xfrm>
              <a:off x="1081625" y="3415913"/>
              <a:ext cx="289800" cy="342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4" name="Google Shape;1004;p81"/>
            <p:cNvSpPr/>
            <p:nvPr/>
          </p:nvSpPr>
          <p:spPr>
            <a:xfrm>
              <a:off x="1827425" y="3415913"/>
              <a:ext cx="289800" cy="342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5" name="Google Shape;1005;p81"/>
            <p:cNvSpPr/>
            <p:nvPr/>
          </p:nvSpPr>
          <p:spPr>
            <a:xfrm>
              <a:off x="1118775" y="3498372"/>
              <a:ext cx="85200" cy="10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6" name="Google Shape;1006;p81"/>
            <p:cNvSpPr/>
            <p:nvPr/>
          </p:nvSpPr>
          <p:spPr>
            <a:xfrm>
              <a:off x="1996800" y="3498372"/>
              <a:ext cx="85200" cy="10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7" name="Google Shape;1007;p81"/>
            <p:cNvSpPr/>
            <p:nvPr/>
          </p:nvSpPr>
          <p:spPr>
            <a:xfrm>
              <a:off x="1454525" y="3758225"/>
              <a:ext cx="289800" cy="342300"/>
            </a:xfrm>
            <a:prstGeom prst="flowChartSor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8" name="Google Shape;1008;p81"/>
            <p:cNvSpPr/>
            <p:nvPr/>
          </p:nvSpPr>
          <p:spPr>
            <a:xfrm>
              <a:off x="1175250" y="2755354"/>
              <a:ext cx="513600" cy="342300"/>
            </a:xfrm>
            <a:prstGeom prst="flowChartPunchedTape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9" name="Google Shape;1009;p81"/>
            <p:cNvSpPr/>
            <p:nvPr/>
          </p:nvSpPr>
          <p:spPr>
            <a:xfrm flipH="1">
              <a:off x="1578750" y="2755354"/>
              <a:ext cx="513600" cy="342300"/>
            </a:xfrm>
            <a:prstGeom prst="flowChartPunchedTape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0" name="Google Shape;1010;p81"/>
            <p:cNvSpPr/>
            <p:nvPr/>
          </p:nvSpPr>
          <p:spPr>
            <a:xfrm rot="-958447">
              <a:off x="1868215" y="2747489"/>
              <a:ext cx="410969" cy="205588"/>
            </a:xfrm>
            <a:prstGeom prst="teardrop">
              <a:avLst>
                <a:gd name="adj" fmla="val 1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1" name="Google Shape;1011;p81"/>
            <p:cNvSpPr/>
            <p:nvPr/>
          </p:nvSpPr>
          <p:spPr>
            <a:xfrm rot="958447" flipH="1">
              <a:off x="919665" y="2722464"/>
              <a:ext cx="410969" cy="205588"/>
            </a:xfrm>
            <a:prstGeom prst="teardrop">
              <a:avLst>
                <a:gd name="adj" fmla="val 1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12" name="Google Shape;1012;p81"/>
          <p:cNvSpPr/>
          <p:nvPr/>
        </p:nvSpPr>
        <p:spPr>
          <a:xfrm>
            <a:off x="1086824" y="1651852"/>
            <a:ext cx="4244000" cy="2476000"/>
          </a:xfrm>
          <a:prstGeom prst="ellipse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3" name="Google Shape;1013;p81"/>
          <p:cNvSpPr/>
          <p:nvPr/>
        </p:nvSpPr>
        <p:spPr>
          <a:xfrm>
            <a:off x="2363065" y="4755727"/>
            <a:ext cx="1624800" cy="14924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4" name="Google Shape;1014;p81"/>
          <p:cNvSpPr/>
          <p:nvPr/>
        </p:nvSpPr>
        <p:spPr>
          <a:xfrm>
            <a:off x="4651396" y="4803237"/>
            <a:ext cx="1624800" cy="14924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5" name="Google Shape;1015;p81"/>
          <p:cNvSpPr/>
          <p:nvPr/>
        </p:nvSpPr>
        <p:spPr>
          <a:xfrm>
            <a:off x="4379333" y="3872200"/>
            <a:ext cx="1015200" cy="895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6" name="Google Shape;1016;p81"/>
          <p:cNvSpPr/>
          <p:nvPr/>
        </p:nvSpPr>
        <p:spPr>
          <a:xfrm>
            <a:off x="5588399" y="3864233"/>
            <a:ext cx="1015200" cy="895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7" name="Google Shape;1017;p81"/>
          <p:cNvSpPr/>
          <p:nvPr/>
        </p:nvSpPr>
        <p:spPr>
          <a:xfrm>
            <a:off x="5620907" y="2723757"/>
            <a:ext cx="572800" cy="612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8" name="Google Shape;1018;p81"/>
          <p:cNvSpPr/>
          <p:nvPr/>
        </p:nvSpPr>
        <p:spPr>
          <a:xfrm>
            <a:off x="5620904" y="1854007"/>
            <a:ext cx="572800" cy="612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9" name="Google Shape;1019;p81"/>
          <p:cNvSpPr/>
          <p:nvPr/>
        </p:nvSpPr>
        <p:spPr>
          <a:xfrm>
            <a:off x="5478173" y="3510012"/>
            <a:ext cx="168400" cy="180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20" name="Google Shape;1020;p81"/>
          <p:cNvSpPr/>
          <p:nvPr/>
        </p:nvSpPr>
        <p:spPr>
          <a:xfrm>
            <a:off x="5793885" y="3509996"/>
            <a:ext cx="168400" cy="180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21" name="Google Shape;1021;p81"/>
          <p:cNvSpPr/>
          <p:nvPr/>
        </p:nvSpPr>
        <p:spPr>
          <a:xfrm>
            <a:off x="3849606" y="4320008"/>
            <a:ext cx="572837" cy="611896"/>
          </a:xfrm>
          <a:prstGeom prst="flowChartSor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22" name="Google Shape;1022;p81"/>
          <p:cNvSpPr/>
          <p:nvPr/>
        </p:nvSpPr>
        <p:spPr>
          <a:xfrm>
            <a:off x="956355" y="5229476"/>
            <a:ext cx="1015216" cy="611896"/>
          </a:xfrm>
          <a:prstGeom prst="flowChartPunchedTape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23" name="Google Shape;1023;p81"/>
          <p:cNvSpPr/>
          <p:nvPr/>
        </p:nvSpPr>
        <p:spPr>
          <a:xfrm flipH="1">
            <a:off x="1855291" y="4127859"/>
            <a:ext cx="1015216" cy="611896"/>
          </a:xfrm>
          <a:prstGeom prst="flowChartPunchedTape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24" name="Google Shape;1024;p81"/>
          <p:cNvSpPr/>
          <p:nvPr/>
        </p:nvSpPr>
        <p:spPr>
          <a:xfrm rot="20729705">
            <a:off x="729639" y="3956625"/>
            <a:ext cx="806507" cy="370793"/>
          </a:xfrm>
          <a:prstGeom prst="teardrop">
            <a:avLst>
              <a:gd name="adj" fmla="val 100000"/>
            </a:avLst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25" name="Google Shape;1025;p81"/>
          <p:cNvSpPr/>
          <p:nvPr/>
        </p:nvSpPr>
        <p:spPr>
          <a:xfrm rot="870295" flipH="1">
            <a:off x="930936" y="4576790"/>
            <a:ext cx="806507" cy="370793"/>
          </a:xfrm>
          <a:prstGeom prst="teardrop">
            <a:avLst>
              <a:gd name="adj" fmla="val 100000"/>
            </a:avLst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52672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82"/>
          <p:cNvSpPr txBox="1">
            <a:spLocks noGrp="1"/>
          </p:cNvSpPr>
          <p:nvPr>
            <p:ph type="body" idx="1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031" name="Google Shape;1031;p82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10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</p:txBody>
      </p:sp>
      <p:sp>
        <p:nvSpPr>
          <p:cNvPr id="1032" name="Google Shape;1032;p82"/>
          <p:cNvSpPr txBox="1">
            <a:spLocks noGrp="1"/>
          </p:cNvSpPr>
          <p:nvPr>
            <p:ph type="title" idx="5"/>
          </p:nvPr>
        </p:nvSpPr>
        <p:spPr>
          <a:xfrm>
            <a:off x="432000" y="1079884"/>
            <a:ext cx="10905600" cy="28732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image is created by shapes and lines?</a:t>
            </a:r>
            <a:endParaRPr/>
          </a:p>
        </p:txBody>
      </p:sp>
      <p:pic>
        <p:nvPicPr>
          <p:cNvPr id="1033" name="Google Shape;1033;p82" title="puppy-1047521_1280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102" r="6093"/>
          <a:stretch/>
        </p:blipFill>
        <p:spPr>
          <a:xfrm>
            <a:off x="432000" y="2525267"/>
            <a:ext cx="3407203" cy="2586000"/>
          </a:xfrm>
          <a:prstGeom prst="rect">
            <a:avLst/>
          </a:prstGeom>
        </p:spPr>
      </p:pic>
      <p:pic>
        <p:nvPicPr>
          <p:cNvPr id="1034" name="Google Shape;1034;p82" title="colorful-2468874_1280.jp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079" r="2089"/>
          <a:stretch/>
        </p:blipFill>
        <p:spPr>
          <a:xfrm>
            <a:off x="8342400" y="2525268"/>
            <a:ext cx="3407203" cy="2586001"/>
          </a:xfrm>
          <a:prstGeom prst="rect">
            <a:avLst/>
          </a:prstGeom>
        </p:spPr>
      </p:pic>
      <p:pic>
        <p:nvPicPr>
          <p:cNvPr id="1035" name="Google Shape;1035;p82" title="Screenshot 2025-05-07 at 15.05.42.png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1343" b="1333"/>
          <a:stretch/>
        </p:blipFill>
        <p:spPr>
          <a:xfrm>
            <a:off x="4392400" y="2525267"/>
            <a:ext cx="3407200" cy="2586000"/>
          </a:xfrm>
          <a:prstGeom prst="rect">
            <a:avLst/>
          </a:prstGeom>
        </p:spPr>
      </p:pic>
      <p:pic>
        <p:nvPicPr>
          <p:cNvPr id="1036" name="Google Shape;1036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3877" y="5358433"/>
            <a:ext cx="528000" cy="55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4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83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136210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shapes have been used?</a:t>
            </a:r>
            <a:endParaRPr/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None/>
            </a:pPr>
            <a:r>
              <a:rPr lang="en-GB"/>
              <a:t>Which shapes are in front of others?</a:t>
            </a:r>
            <a:endParaRPr/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/>
              <a:t>Which shapes are at the back?</a:t>
            </a:r>
            <a:endParaRPr/>
          </a:p>
        </p:txBody>
      </p:sp>
      <p:sp>
        <p:nvSpPr>
          <p:cNvPr id="1042" name="Google Shape;1042;p83"/>
          <p:cNvSpPr txBox="1">
            <a:spLocks noGrp="1"/>
          </p:cNvSpPr>
          <p:nvPr>
            <p:ph type="title"/>
          </p:nvPr>
        </p:nvSpPr>
        <p:spPr>
          <a:xfrm>
            <a:off x="432000" y="326278"/>
            <a:ext cx="9513600" cy="57464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83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grpSp>
        <p:nvGrpSpPr>
          <p:cNvPr id="1044" name="Google Shape;1044;p83"/>
          <p:cNvGrpSpPr/>
          <p:nvPr/>
        </p:nvGrpSpPr>
        <p:grpSpPr>
          <a:xfrm>
            <a:off x="7932649" y="2032495"/>
            <a:ext cx="2777044" cy="2126653"/>
            <a:chOff x="196300" y="4065525"/>
            <a:chExt cx="3460347" cy="2580472"/>
          </a:xfrm>
        </p:grpSpPr>
        <p:sp>
          <p:nvSpPr>
            <p:cNvPr id="1045" name="Google Shape;1045;p83"/>
            <p:cNvSpPr/>
            <p:nvPr/>
          </p:nvSpPr>
          <p:spPr>
            <a:xfrm>
              <a:off x="404647" y="4065525"/>
              <a:ext cx="3252000" cy="2026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6" name="Google Shape;1046;p83"/>
            <p:cNvSpPr/>
            <p:nvPr/>
          </p:nvSpPr>
          <p:spPr>
            <a:xfrm>
              <a:off x="196300" y="5419421"/>
              <a:ext cx="1358700" cy="11721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7" name="Google Shape;1047;p83"/>
            <p:cNvSpPr/>
            <p:nvPr/>
          </p:nvSpPr>
          <p:spPr>
            <a:xfrm>
              <a:off x="2297833" y="5473898"/>
              <a:ext cx="1358700" cy="11721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8" name="Google Shape;1048;p83"/>
            <p:cNvSpPr/>
            <p:nvPr/>
          </p:nvSpPr>
          <p:spPr>
            <a:xfrm>
              <a:off x="644646" y="5805622"/>
              <a:ext cx="462000" cy="3999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9" name="Google Shape;1049;p83"/>
            <p:cNvSpPr/>
            <p:nvPr/>
          </p:nvSpPr>
          <p:spPr>
            <a:xfrm>
              <a:off x="2746178" y="5860099"/>
              <a:ext cx="462000" cy="3999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0" name="Google Shape;1050;p83"/>
            <p:cNvSpPr/>
            <p:nvPr/>
          </p:nvSpPr>
          <p:spPr>
            <a:xfrm>
              <a:off x="785098" y="4428982"/>
              <a:ext cx="1005600" cy="618000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1" name="Google Shape;1051;p83"/>
            <p:cNvSpPr/>
            <p:nvPr/>
          </p:nvSpPr>
          <p:spPr>
            <a:xfrm>
              <a:off x="2297833" y="4442592"/>
              <a:ext cx="1005600" cy="618000"/>
            </a:xfrm>
            <a:prstGeom prst="rect">
              <a:avLst/>
            </a:prstGeom>
            <a:solidFill>
              <a:srgbClr val="9FC5E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52" name="Google Shape;1052;p83"/>
          <p:cNvSpPr txBox="1">
            <a:spLocks noGrp="1"/>
          </p:cNvSpPr>
          <p:nvPr>
            <p:ph type="body" idx="1"/>
          </p:nvPr>
        </p:nvSpPr>
        <p:spPr>
          <a:xfrm>
            <a:off x="415500" y="4271100"/>
            <a:ext cx="10983600" cy="90806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Rectangles and circles are used. </a:t>
            </a:r>
            <a:endParaRPr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Circles for the wheels and rectangles for the windows are at the front and the big red rectangle is at the back.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42206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84"/>
          <p:cNvSpPr txBox="1">
            <a:spLocks noGrp="1"/>
          </p:cNvSpPr>
          <p:nvPr>
            <p:ph type="title"/>
          </p:nvPr>
        </p:nvSpPr>
        <p:spPr>
          <a:xfrm>
            <a:off x="432000" y="326278"/>
            <a:ext cx="9513600" cy="57464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84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grpSp>
        <p:nvGrpSpPr>
          <p:cNvPr id="1059" name="Google Shape;1059;p84"/>
          <p:cNvGrpSpPr/>
          <p:nvPr/>
        </p:nvGrpSpPr>
        <p:grpSpPr>
          <a:xfrm>
            <a:off x="7148447" y="1080011"/>
            <a:ext cx="1856584" cy="2643243"/>
            <a:chOff x="4822690" y="3506012"/>
            <a:chExt cx="1932600" cy="3223467"/>
          </a:xfrm>
        </p:grpSpPr>
        <p:sp>
          <p:nvSpPr>
            <p:cNvPr id="1060" name="Google Shape;1060;p84"/>
            <p:cNvSpPr/>
            <p:nvPr/>
          </p:nvSpPr>
          <p:spPr>
            <a:xfrm>
              <a:off x="5749250" y="3653750"/>
              <a:ext cx="128400" cy="330600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1" name="Google Shape;1061;p84"/>
            <p:cNvSpPr/>
            <p:nvPr/>
          </p:nvSpPr>
          <p:spPr>
            <a:xfrm>
              <a:off x="4822690" y="3920766"/>
              <a:ext cx="1932600" cy="1065600"/>
            </a:xfrm>
            <a:prstGeom prst="rect">
              <a:avLst/>
            </a:prstGeom>
            <a:solidFill>
              <a:srgbClr val="B7B7B7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2" name="Google Shape;1062;p84"/>
            <p:cNvSpPr/>
            <p:nvPr/>
          </p:nvSpPr>
          <p:spPr>
            <a:xfrm>
              <a:off x="5091743" y="4986367"/>
              <a:ext cx="1394400" cy="10242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3" name="Google Shape;1063;p84"/>
            <p:cNvSpPr/>
            <p:nvPr/>
          </p:nvSpPr>
          <p:spPr>
            <a:xfrm>
              <a:off x="5091743" y="6010679"/>
              <a:ext cx="489300" cy="7188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4" name="Google Shape;1064;p84"/>
            <p:cNvSpPr/>
            <p:nvPr/>
          </p:nvSpPr>
          <p:spPr>
            <a:xfrm>
              <a:off x="5996883" y="6010679"/>
              <a:ext cx="489300" cy="7188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5" name="Google Shape;1065;p84"/>
            <p:cNvSpPr/>
            <p:nvPr/>
          </p:nvSpPr>
          <p:spPr>
            <a:xfrm>
              <a:off x="5132568" y="4076017"/>
              <a:ext cx="489300" cy="330600"/>
            </a:xfrm>
            <a:prstGeom prst="rect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6" name="Google Shape;1066;p84"/>
            <p:cNvSpPr/>
            <p:nvPr/>
          </p:nvSpPr>
          <p:spPr>
            <a:xfrm>
              <a:off x="5949722" y="4076017"/>
              <a:ext cx="489300" cy="330600"/>
            </a:xfrm>
            <a:prstGeom prst="rect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7" name="Google Shape;1067;p84"/>
            <p:cNvSpPr/>
            <p:nvPr/>
          </p:nvSpPr>
          <p:spPr>
            <a:xfrm>
              <a:off x="6053384" y="4124751"/>
              <a:ext cx="282000" cy="2331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8" name="Google Shape;1068;p84"/>
            <p:cNvSpPr/>
            <p:nvPr/>
          </p:nvSpPr>
          <p:spPr>
            <a:xfrm>
              <a:off x="5236231" y="4124751"/>
              <a:ext cx="282000" cy="2331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9" name="Google Shape;1069;p84"/>
            <p:cNvSpPr/>
            <p:nvPr/>
          </p:nvSpPr>
          <p:spPr>
            <a:xfrm>
              <a:off x="5711549" y="3506012"/>
              <a:ext cx="203700" cy="1818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0" name="Google Shape;1070;p84"/>
            <p:cNvSpPr/>
            <p:nvPr/>
          </p:nvSpPr>
          <p:spPr>
            <a:xfrm>
              <a:off x="5275325" y="5118137"/>
              <a:ext cx="203700" cy="2331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1" name="Google Shape;1071;p84"/>
            <p:cNvSpPr/>
            <p:nvPr/>
          </p:nvSpPr>
          <p:spPr>
            <a:xfrm>
              <a:off x="5275325" y="5524635"/>
              <a:ext cx="203700" cy="2331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2" name="Google Shape;1072;p84"/>
            <p:cNvSpPr/>
            <p:nvPr/>
          </p:nvSpPr>
          <p:spPr>
            <a:xfrm>
              <a:off x="5621880" y="5219286"/>
              <a:ext cx="649500" cy="4356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73" name="Google Shape;1073;p84"/>
            <p:cNvGrpSpPr/>
            <p:nvPr/>
          </p:nvGrpSpPr>
          <p:grpSpPr>
            <a:xfrm>
              <a:off x="5258309" y="4437901"/>
              <a:ext cx="1061319" cy="543123"/>
              <a:chOff x="7268975" y="4283850"/>
              <a:chExt cx="1624800" cy="820800"/>
            </a:xfrm>
          </p:grpSpPr>
          <p:sp>
            <p:nvSpPr>
              <p:cNvPr id="1074" name="Google Shape;1074;p84"/>
              <p:cNvSpPr/>
              <p:nvPr/>
            </p:nvSpPr>
            <p:spPr>
              <a:xfrm>
                <a:off x="7268975" y="4283850"/>
                <a:ext cx="406200" cy="41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5" name="Google Shape;1075;p84"/>
              <p:cNvSpPr/>
              <p:nvPr/>
            </p:nvSpPr>
            <p:spPr>
              <a:xfrm>
                <a:off x="7675175" y="4283850"/>
                <a:ext cx="406200" cy="41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6" name="Google Shape;1076;p84"/>
              <p:cNvSpPr/>
              <p:nvPr/>
            </p:nvSpPr>
            <p:spPr>
              <a:xfrm>
                <a:off x="7268975" y="4694250"/>
                <a:ext cx="406200" cy="41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7" name="Google Shape;1077;p84"/>
              <p:cNvSpPr/>
              <p:nvPr/>
            </p:nvSpPr>
            <p:spPr>
              <a:xfrm>
                <a:off x="7675175" y="4694250"/>
                <a:ext cx="406200" cy="41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8" name="Google Shape;1078;p84"/>
              <p:cNvSpPr/>
              <p:nvPr/>
            </p:nvSpPr>
            <p:spPr>
              <a:xfrm>
                <a:off x="8081375" y="4283850"/>
                <a:ext cx="406200" cy="41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9" name="Google Shape;1079;p84"/>
              <p:cNvSpPr/>
              <p:nvPr/>
            </p:nvSpPr>
            <p:spPr>
              <a:xfrm>
                <a:off x="8487575" y="4283850"/>
                <a:ext cx="406200" cy="41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0" name="Google Shape;1080;p84"/>
              <p:cNvSpPr/>
              <p:nvPr/>
            </p:nvSpPr>
            <p:spPr>
              <a:xfrm>
                <a:off x="8081375" y="4694250"/>
                <a:ext cx="406200" cy="41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1" name="Google Shape;1081;p84"/>
              <p:cNvSpPr/>
              <p:nvPr/>
            </p:nvSpPr>
            <p:spPr>
              <a:xfrm>
                <a:off x="8487575" y="4694250"/>
                <a:ext cx="406200" cy="410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082" name="Google Shape;1082;p84"/>
          <p:cNvSpPr txBox="1">
            <a:spLocks noGrp="1"/>
          </p:cNvSpPr>
          <p:nvPr>
            <p:ph type="body" idx="1"/>
          </p:nvPr>
        </p:nvSpPr>
        <p:spPr>
          <a:xfrm>
            <a:off x="415500" y="4271100"/>
            <a:ext cx="10983600" cy="119539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Rectangles and circles are used. </a:t>
            </a:r>
            <a:endParaRPr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The small details like the rectangle eyes and circle buttons are at the front and the head and body rectangles are at the back.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83" name="Google Shape;1083;p84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136210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shapes have been used?</a:t>
            </a:r>
            <a:endParaRPr/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None/>
            </a:pPr>
            <a:r>
              <a:rPr lang="en-GB"/>
              <a:t>Which shapes are in front of others?</a:t>
            </a:r>
            <a:endParaRPr/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/>
              <a:t>Which shapes are at the back?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89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85"/>
          <p:cNvSpPr txBox="1">
            <a:spLocks noGrp="1"/>
          </p:cNvSpPr>
          <p:nvPr>
            <p:ph type="title"/>
          </p:nvPr>
        </p:nvSpPr>
        <p:spPr>
          <a:xfrm>
            <a:off x="432000" y="326278"/>
            <a:ext cx="9513600" cy="57464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85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grpSp>
        <p:nvGrpSpPr>
          <p:cNvPr id="1090" name="Google Shape;1090;p85"/>
          <p:cNvGrpSpPr/>
          <p:nvPr/>
        </p:nvGrpSpPr>
        <p:grpSpPr>
          <a:xfrm>
            <a:off x="7235131" y="1617140"/>
            <a:ext cx="1585117" cy="1521368"/>
            <a:chOff x="1875000" y="866200"/>
            <a:chExt cx="5394000" cy="5382200"/>
          </a:xfrm>
        </p:grpSpPr>
        <p:sp>
          <p:nvSpPr>
            <p:cNvPr id="1091" name="Google Shape;1091;p85"/>
            <p:cNvSpPr/>
            <p:nvPr/>
          </p:nvSpPr>
          <p:spPr>
            <a:xfrm>
              <a:off x="1875000" y="866200"/>
              <a:ext cx="5394000" cy="4890900"/>
            </a:xfrm>
            <a:prstGeom prst="ellipse">
              <a:avLst/>
            </a:prstGeom>
            <a:solidFill>
              <a:srgbClr val="F3CEE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2" name="Google Shape;1092;p85"/>
            <p:cNvSpPr/>
            <p:nvPr/>
          </p:nvSpPr>
          <p:spPr>
            <a:xfrm>
              <a:off x="2933700" y="1690800"/>
              <a:ext cx="3276600" cy="3476400"/>
            </a:xfrm>
            <a:prstGeom prst="ellipse">
              <a:avLst/>
            </a:prstGeom>
            <a:solidFill>
              <a:srgbClr val="F3CEE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3" name="Google Shape;1093;p85"/>
            <p:cNvSpPr/>
            <p:nvPr/>
          </p:nvSpPr>
          <p:spPr>
            <a:xfrm>
              <a:off x="3741150" y="2614300"/>
              <a:ext cx="728100" cy="689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4" name="Google Shape;1094;p85"/>
            <p:cNvSpPr/>
            <p:nvPr/>
          </p:nvSpPr>
          <p:spPr>
            <a:xfrm>
              <a:off x="4715475" y="2614300"/>
              <a:ext cx="728100" cy="689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5" name="Google Shape;1095;p85"/>
            <p:cNvSpPr/>
            <p:nvPr/>
          </p:nvSpPr>
          <p:spPr>
            <a:xfrm>
              <a:off x="4207950" y="3691375"/>
              <a:ext cx="728100" cy="689100"/>
            </a:xfrm>
            <a:prstGeom prst="ellipse">
              <a:avLst/>
            </a:prstGeom>
            <a:solidFill>
              <a:srgbClr val="F3CEE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6" name="Google Shape;1096;p85"/>
            <p:cNvSpPr/>
            <p:nvPr/>
          </p:nvSpPr>
          <p:spPr>
            <a:xfrm>
              <a:off x="4322400" y="3910525"/>
              <a:ext cx="211500" cy="2508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7" name="Google Shape;1097;p85"/>
            <p:cNvSpPr/>
            <p:nvPr/>
          </p:nvSpPr>
          <p:spPr>
            <a:xfrm>
              <a:off x="4610100" y="3910525"/>
              <a:ext cx="211500" cy="2508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8" name="Google Shape;1098;p85"/>
            <p:cNvSpPr/>
            <p:nvPr/>
          </p:nvSpPr>
          <p:spPr>
            <a:xfrm>
              <a:off x="3163250" y="4944600"/>
              <a:ext cx="357300" cy="1303800"/>
            </a:xfrm>
            <a:prstGeom prst="ellipse">
              <a:avLst/>
            </a:prstGeom>
            <a:solidFill>
              <a:srgbClr val="F3CEE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9" name="Google Shape;1099;p85"/>
            <p:cNvSpPr/>
            <p:nvPr/>
          </p:nvSpPr>
          <p:spPr>
            <a:xfrm rot="10800000" flipH="1">
              <a:off x="5730925" y="4944600"/>
              <a:ext cx="357300" cy="1303800"/>
            </a:xfrm>
            <a:prstGeom prst="ellipse">
              <a:avLst/>
            </a:prstGeom>
            <a:solidFill>
              <a:srgbClr val="F3CEE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0" name="Google Shape;1100;p85"/>
            <p:cNvSpPr/>
            <p:nvPr/>
          </p:nvSpPr>
          <p:spPr>
            <a:xfrm>
              <a:off x="3392775" y="1484125"/>
              <a:ext cx="357300" cy="770700"/>
            </a:xfrm>
            <a:prstGeom prst="ellipse">
              <a:avLst/>
            </a:prstGeom>
            <a:solidFill>
              <a:srgbClr val="F3CEE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1" name="Google Shape;1101;p85"/>
            <p:cNvSpPr/>
            <p:nvPr/>
          </p:nvSpPr>
          <p:spPr>
            <a:xfrm>
              <a:off x="5201875" y="1484125"/>
              <a:ext cx="357300" cy="770700"/>
            </a:xfrm>
            <a:prstGeom prst="ellipse">
              <a:avLst/>
            </a:prstGeom>
            <a:solidFill>
              <a:srgbClr val="F3CEE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2" name="Google Shape;1102;p85"/>
            <p:cNvSpPr/>
            <p:nvPr/>
          </p:nvSpPr>
          <p:spPr>
            <a:xfrm>
              <a:off x="4051000" y="2945600"/>
              <a:ext cx="211500" cy="2508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3" name="Google Shape;1103;p85"/>
            <p:cNvSpPr/>
            <p:nvPr/>
          </p:nvSpPr>
          <p:spPr>
            <a:xfrm>
              <a:off x="4821600" y="2945600"/>
              <a:ext cx="211500" cy="2508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104" name="Google Shape;1104;p85"/>
          <p:cNvSpPr txBox="1">
            <a:spLocks noGrp="1"/>
          </p:cNvSpPr>
          <p:nvPr>
            <p:ph type="body" idx="1"/>
          </p:nvPr>
        </p:nvSpPr>
        <p:spPr>
          <a:xfrm>
            <a:off x="415500" y="4271100"/>
            <a:ext cx="10983600" cy="90806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Circles and ovals are used.</a:t>
            </a:r>
            <a:endParaRPr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The circles for nostrils and eyes are at the front. The body is at the back.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05" name="Google Shape;1105;p85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136210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shapes have been used?</a:t>
            </a:r>
            <a:endParaRPr/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None/>
            </a:pPr>
            <a:r>
              <a:rPr lang="en-GB"/>
              <a:t>Which shapes are in front of others?</a:t>
            </a:r>
            <a:endParaRPr/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/>
              <a:t>Which shapes are at the back?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86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4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Why do we draw the back shapes first?</a:t>
            </a:r>
            <a:endParaRPr/>
          </a:p>
        </p:txBody>
      </p:sp>
      <p:sp>
        <p:nvSpPr>
          <p:cNvPr id="1111" name="Google Shape;1111;p86"/>
          <p:cNvSpPr txBox="1">
            <a:spLocks noGrp="1"/>
          </p:cNvSpPr>
          <p:nvPr>
            <p:ph type="title"/>
          </p:nvPr>
        </p:nvSpPr>
        <p:spPr>
          <a:xfrm>
            <a:off x="432000" y="326278"/>
            <a:ext cx="9513600" cy="57464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86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grpSp>
        <p:nvGrpSpPr>
          <p:cNvPr id="1113" name="Google Shape;1113;p86"/>
          <p:cNvGrpSpPr/>
          <p:nvPr/>
        </p:nvGrpSpPr>
        <p:grpSpPr>
          <a:xfrm>
            <a:off x="3455107" y="2161209"/>
            <a:ext cx="4244101" cy="2877599"/>
            <a:chOff x="525875" y="2669857"/>
            <a:chExt cx="2147100" cy="1609755"/>
          </a:xfrm>
        </p:grpSpPr>
        <p:sp>
          <p:nvSpPr>
            <p:cNvPr id="1114" name="Google Shape;1114;p86"/>
            <p:cNvSpPr/>
            <p:nvPr/>
          </p:nvSpPr>
          <p:spPr>
            <a:xfrm>
              <a:off x="525875" y="2894513"/>
              <a:ext cx="2147100" cy="1385100"/>
            </a:xfrm>
            <a:prstGeom prst="ellipse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5" name="Google Shape;1115;p86"/>
            <p:cNvSpPr/>
            <p:nvPr/>
          </p:nvSpPr>
          <p:spPr>
            <a:xfrm>
              <a:off x="815525" y="3169625"/>
              <a:ext cx="822000" cy="8349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6" name="Google Shape;1116;p86"/>
            <p:cNvSpPr/>
            <p:nvPr/>
          </p:nvSpPr>
          <p:spPr>
            <a:xfrm>
              <a:off x="1561325" y="3169613"/>
              <a:ext cx="822000" cy="8349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7" name="Google Shape;1117;p86"/>
            <p:cNvSpPr/>
            <p:nvPr/>
          </p:nvSpPr>
          <p:spPr>
            <a:xfrm>
              <a:off x="969725" y="3336575"/>
              <a:ext cx="513600" cy="50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8" name="Google Shape;1118;p86"/>
            <p:cNvSpPr/>
            <p:nvPr/>
          </p:nvSpPr>
          <p:spPr>
            <a:xfrm>
              <a:off x="1715525" y="3336575"/>
              <a:ext cx="513600" cy="50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9" name="Google Shape;1119;p86"/>
            <p:cNvSpPr/>
            <p:nvPr/>
          </p:nvSpPr>
          <p:spPr>
            <a:xfrm>
              <a:off x="1081625" y="3415913"/>
              <a:ext cx="289800" cy="342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0" name="Google Shape;1120;p86"/>
            <p:cNvSpPr/>
            <p:nvPr/>
          </p:nvSpPr>
          <p:spPr>
            <a:xfrm>
              <a:off x="1827425" y="3415913"/>
              <a:ext cx="289800" cy="342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1" name="Google Shape;1121;p86"/>
            <p:cNvSpPr/>
            <p:nvPr/>
          </p:nvSpPr>
          <p:spPr>
            <a:xfrm>
              <a:off x="1118775" y="3498372"/>
              <a:ext cx="85200" cy="10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2" name="Google Shape;1122;p86"/>
            <p:cNvSpPr/>
            <p:nvPr/>
          </p:nvSpPr>
          <p:spPr>
            <a:xfrm>
              <a:off x="1996800" y="3498372"/>
              <a:ext cx="85200" cy="10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3" name="Google Shape;1123;p86"/>
            <p:cNvSpPr/>
            <p:nvPr/>
          </p:nvSpPr>
          <p:spPr>
            <a:xfrm>
              <a:off x="1454525" y="3758225"/>
              <a:ext cx="289800" cy="342300"/>
            </a:xfrm>
            <a:prstGeom prst="flowChartSor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4" name="Google Shape;1124;p86"/>
            <p:cNvSpPr/>
            <p:nvPr/>
          </p:nvSpPr>
          <p:spPr>
            <a:xfrm>
              <a:off x="1175250" y="2755354"/>
              <a:ext cx="513600" cy="342300"/>
            </a:xfrm>
            <a:prstGeom prst="flowChartPunchedTape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5" name="Google Shape;1125;p86"/>
            <p:cNvSpPr/>
            <p:nvPr/>
          </p:nvSpPr>
          <p:spPr>
            <a:xfrm flipH="1">
              <a:off x="1578750" y="2755354"/>
              <a:ext cx="513600" cy="342300"/>
            </a:xfrm>
            <a:prstGeom prst="flowChartPunchedTape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6" name="Google Shape;1126;p86"/>
            <p:cNvSpPr/>
            <p:nvPr/>
          </p:nvSpPr>
          <p:spPr>
            <a:xfrm rot="-958447">
              <a:off x="1868215" y="2747489"/>
              <a:ext cx="410969" cy="205588"/>
            </a:xfrm>
            <a:prstGeom prst="teardrop">
              <a:avLst>
                <a:gd name="adj" fmla="val 1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7" name="Google Shape;1127;p86"/>
            <p:cNvSpPr/>
            <p:nvPr/>
          </p:nvSpPr>
          <p:spPr>
            <a:xfrm rot="958447" flipH="1">
              <a:off x="919665" y="2722464"/>
              <a:ext cx="410969" cy="205588"/>
            </a:xfrm>
            <a:prstGeom prst="teardrop">
              <a:avLst>
                <a:gd name="adj" fmla="val 100000"/>
              </a:avLst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ADFE-1C0B-6F72-88C0-16427819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59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/>
              <a:t>Daily 10    </a:t>
            </a:r>
            <a:r>
              <a:rPr lang="en-GB">
                <a:ea typeface="+mj-lt"/>
                <a:cs typeface="+mj-lt"/>
                <a:hlinkClick r:id="rId2"/>
              </a:rPr>
              <a:t>Daily 10 - Mental Maths Challenge - </a:t>
            </a:r>
            <a:r>
              <a:rPr lang="en-GB" err="1">
                <a:ea typeface="+mj-lt"/>
                <a:cs typeface="+mj-lt"/>
                <a:hlinkClick r:id="rId2"/>
              </a:rPr>
              <a:t>Topmarks</a:t>
            </a:r>
            <a:br>
              <a:rPr lang="en-GB">
                <a:ea typeface="+mj-lt"/>
                <a:cs typeface="+mj-lt"/>
              </a:rPr>
            </a:br>
            <a:br>
              <a:rPr lang="en-GB">
                <a:ea typeface="+mj-lt"/>
                <a:cs typeface="+mj-lt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60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87"/>
          <p:cNvSpPr/>
          <p:nvPr/>
        </p:nvSpPr>
        <p:spPr>
          <a:xfrm rot="870295" flipH="1">
            <a:off x="7688420" y="2082690"/>
            <a:ext cx="806507" cy="370793"/>
          </a:xfrm>
          <a:prstGeom prst="teardrop">
            <a:avLst>
              <a:gd name="adj" fmla="val 100000"/>
            </a:avLst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33" name="Google Shape;1133;p87"/>
          <p:cNvSpPr/>
          <p:nvPr/>
        </p:nvSpPr>
        <p:spPr>
          <a:xfrm>
            <a:off x="8742706" y="3935675"/>
            <a:ext cx="572839" cy="611896"/>
          </a:xfrm>
          <a:prstGeom prst="flowChartSor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34" name="Google Shape;1134;p87"/>
          <p:cNvSpPr/>
          <p:nvPr/>
        </p:nvSpPr>
        <p:spPr>
          <a:xfrm>
            <a:off x="8005607" y="3323757"/>
            <a:ext cx="572800" cy="612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35" name="Google Shape;1135;p87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4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Why do we draw the back shapes first?</a:t>
            </a:r>
            <a:endParaRPr/>
          </a:p>
        </p:txBody>
      </p:sp>
      <p:sp>
        <p:nvSpPr>
          <p:cNvPr id="1136" name="Google Shape;1136;p87"/>
          <p:cNvSpPr txBox="1">
            <a:spLocks noGrp="1"/>
          </p:cNvSpPr>
          <p:nvPr>
            <p:ph type="title"/>
          </p:nvPr>
        </p:nvSpPr>
        <p:spPr>
          <a:xfrm>
            <a:off x="432000" y="326278"/>
            <a:ext cx="9513600" cy="57464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87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138" name="Google Shape;1138;p87"/>
          <p:cNvSpPr/>
          <p:nvPr/>
        </p:nvSpPr>
        <p:spPr>
          <a:xfrm>
            <a:off x="7479615" y="2883493"/>
            <a:ext cx="1624800" cy="14924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39" name="Google Shape;1139;p87"/>
          <p:cNvSpPr/>
          <p:nvPr/>
        </p:nvSpPr>
        <p:spPr>
          <a:xfrm>
            <a:off x="6907073" y="2391703"/>
            <a:ext cx="4244000" cy="2476000"/>
          </a:xfrm>
          <a:prstGeom prst="ellipse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0" name="Google Shape;1140;p87"/>
          <p:cNvSpPr/>
          <p:nvPr/>
        </p:nvSpPr>
        <p:spPr>
          <a:xfrm>
            <a:off x="8953813" y="2883471"/>
            <a:ext cx="1624800" cy="14924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1" name="Google Shape;1141;p87"/>
          <p:cNvSpPr/>
          <p:nvPr/>
        </p:nvSpPr>
        <p:spPr>
          <a:xfrm>
            <a:off x="7817251" y="3004700"/>
            <a:ext cx="1015200" cy="89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2" name="Google Shape;1142;p87"/>
          <p:cNvSpPr/>
          <p:nvPr/>
        </p:nvSpPr>
        <p:spPr>
          <a:xfrm>
            <a:off x="9258615" y="3181933"/>
            <a:ext cx="1015200" cy="89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3" name="Google Shape;1143;p87"/>
          <p:cNvSpPr/>
          <p:nvPr/>
        </p:nvSpPr>
        <p:spPr>
          <a:xfrm>
            <a:off x="9479804" y="3323757"/>
            <a:ext cx="572800" cy="612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4" name="Google Shape;1144;p87"/>
          <p:cNvSpPr/>
          <p:nvPr/>
        </p:nvSpPr>
        <p:spPr>
          <a:xfrm>
            <a:off x="8079040" y="3471163"/>
            <a:ext cx="168400" cy="180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5" name="Google Shape;1145;p87"/>
          <p:cNvSpPr/>
          <p:nvPr/>
        </p:nvSpPr>
        <p:spPr>
          <a:xfrm>
            <a:off x="9814603" y="3471163"/>
            <a:ext cx="168400" cy="180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6" name="Google Shape;1146;p87"/>
          <p:cNvSpPr/>
          <p:nvPr/>
        </p:nvSpPr>
        <p:spPr>
          <a:xfrm>
            <a:off x="8190672" y="2142943"/>
            <a:ext cx="1015216" cy="611896"/>
          </a:xfrm>
          <a:prstGeom prst="flowChartPunchedTape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7" name="Google Shape;1147;p87"/>
          <p:cNvSpPr/>
          <p:nvPr/>
        </p:nvSpPr>
        <p:spPr>
          <a:xfrm flipH="1">
            <a:off x="8988257" y="2142943"/>
            <a:ext cx="1015216" cy="611896"/>
          </a:xfrm>
          <a:prstGeom prst="flowChartPunchedTape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8" name="Google Shape;1148;p87"/>
          <p:cNvSpPr/>
          <p:nvPr/>
        </p:nvSpPr>
        <p:spPr>
          <a:xfrm rot="20729705">
            <a:off x="9563321" y="2127425"/>
            <a:ext cx="806507" cy="370793"/>
          </a:xfrm>
          <a:prstGeom prst="teardrop">
            <a:avLst>
              <a:gd name="adj" fmla="val 100000"/>
            </a:avLst>
          </a:pr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49" name="Google Shape;1149;p87"/>
          <p:cNvSpPr txBox="1">
            <a:spLocks noGrp="1"/>
          </p:cNvSpPr>
          <p:nvPr>
            <p:ph type="body" idx="1"/>
          </p:nvPr>
        </p:nvSpPr>
        <p:spPr>
          <a:xfrm>
            <a:off x="437500" y="2275633"/>
            <a:ext cx="6309200" cy="74135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As you add shapes they are layered. The back shapes are added first, so that the last shapes are shown at the front.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88"/>
          <p:cNvSpPr txBox="1">
            <a:spLocks noGrp="1"/>
          </p:cNvSpPr>
          <p:nvPr>
            <p:ph type="body" idx="3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155" name="Google Shape;1155;p88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10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</p:txBody>
      </p:sp>
      <p:sp>
        <p:nvSpPr>
          <p:cNvPr id="1156" name="Google Shape;1156;p88"/>
          <p:cNvSpPr txBox="1">
            <a:spLocks noGrp="1"/>
          </p:cNvSpPr>
          <p:nvPr>
            <p:ph type="subTitle" idx="1"/>
          </p:nvPr>
        </p:nvSpPr>
        <p:spPr>
          <a:xfrm>
            <a:off x="432000" y="4667900"/>
            <a:ext cx="10812400" cy="102868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>
                <a:latin typeface="Lexend"/>
                <a:ea typeface="Lexend"/>
                <a:cs typeface="Lexend"/>
                <a:sym typeface="Lexend"/>
              </a:rPr>
              <a:t>Why?</a:t>
            </a:r>
            <a:br>
              <a:rPr lang="en-GB"/>
            </a:br>
            <a:r>
              <a:rPr lang="en-GB"/>
              <a:t>In vector drawings, shapes are layered. This means the order you draw them affects what is visible at the front. </a:t>
            </a:r>
            <a:endParaRPr/>
          </a:p>
        </p:txBody>
      </p:sp>
      <p:sp>
        <p:nvSpPr>
          <p:cNvPr id="1157" name="Google Shape;1157;p88"/>
          <p:cNvSpPr txBox="1">
            <a:spLocks noGrp="1"/>
          </p:cNvSpPr>
          <p:nvPr>
            <p:ph type="subTitle" idx="2"/>
          </p:nvPr>
        </p:nvSpPr>
        <p:spPr>
          <a:xfrm>
            <a:off x="432000" y="1440000"/>
            <a:ext cx="9513600" cy="45403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The order you draw the shapes can change how the picture looks. </a:t>
            </a:r>
            <a:endParaRPr/>
          </a:p>
        </p:txBody>
      </p:sp>
      <p:pic>
        <p:nvPicPr>
          <p:cNvPr id="1158" name="Google Shape;115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177" y="2773000"/>
            <a:ext cx="528000" cy="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89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9513600" cy="131600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the image and answer the following questions:</a:t>
            </a:r>
            <a:endParaRPr/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SzPts val="2200"/>
              <a:buAutoNum type="arabicPeriod"/>
            </a:pPr>
            <a:r>
              <a:rPr lang="en-GB"/>
              <a:t>What shapes are used?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/>
              <a:t>What order would you draw them in?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/>
              <a:t>Which shapes appear more than once?</a:t>
            </a:r>
            <a:endParaRPr/>
          </a:p>
        </p:txBody>
      </p:sp>
      <p:sp>
        <p:nvSpPr>
          <p:cNvPr id="1164" name="Google Shape;1164;p89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165" name="Google Shape;1165;p89"/>
          <p:cNvSpPr txBox="1">
            <a:spLocks noGrp="1"/>
          </p:cNvSpPr>
          <p:nvPr>
            <p:ph type="title"/>
          </p:nvPr>
        </p:nvSpPr>
        <p:spPr>
          <a:xfrm>
            <a:off x="1932400" y="195567"/>
            <a:ext cx="76552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the shapes used to make a vector drawing</a:t>
            </a:r>
            <a:endParaRPr/>
          </a:p>
        </p:txBody>
      </p:sp>
      <p:sp>
        <p:nvSpPr>
          <p:cNvPr id="1166" name="Google Shape;1166;p89"/>
          <p:cNvSpPr/>
          <p:nvPr/>
        </p:nvSpPr>
        <p:spPr>
          <a:xfrm>
            <a:off x="9001545" y="2159997"/>
            <a:ext cx="1286400" cy="949600"/>
          </a:xfrm>
          <a:prstGeom prst="rect">
            <a:avLst/>
          </a:prstGeom>
          <a:solidFill>
            <a:srgbClr val="0000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67" name="Google Shape;1167;p89"/>
          <p:cNvSpPr/>
          <p:nvPr/>
        </p:nvSpPr>
        <p:spPr>
          <a:xfrm>
            <a:off x="8497873" y="3368369"/>
            <a:ext cx="2294000" cy="17328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68" name="Google Shape;1168;p89"/>
          <p:cNvSpPr/>
          <p:nvPr/>
        </p:nvSpPr>
        <p:spPr>
          <a:xfrm rot="10800000">
            <a:off x="9459199" y="4095981"/>
            <a:ext cx="370800" cy="2772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69" name="Google Shape;1169;p89"/>
          <p:cNvSpPr/>
          <p:nvPr/>
        </p:nvSpPr>
        <p:spPr>
          <a:xfrm>
            <a:off x="9124647" y="3737927"/>
            <a:ext cx="203200" cy="16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70" name="Google Shape;1170;p89"/>
          <p:cNvSpPr/>
          <p:nvPr/>
        </p:nvSpPr>
        <p:spPr>
          <a:xfrm>
            <a:off x="9984277" y="3737927"/>
            <a:ext cx="203200" cy="16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71" name="Google Shape;1171;p89"/>
          <p:cNvSpPr/>
          <p:nvPr/>
        </p:nvSpPr>
        <p:spPr>
          <a:xfrm>
            <a:off x="9256099" y="4641255"/>
            <a:ext cx="203200" cy="16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72" name="Google Shape;1172;p89"/>
          <p:cNvSpPr/>
          <p:nvPr/>
        </p:nvSpPr>
        <p:spPr>
          <a:xfrm>
            <a:off x="9543043" y="4700147"/>
            <a:ext cx="203200" cy="16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73" name="Google Shape;1173;p89"/>
          <p:cNvSpPr/>
          <p:nvPr/>
        </p:nvSpPr>
        <p:spPr>
          <a:xfrm>
            <a:off x="9830017" y="4641255"/>
            <a:ext cx="203200" cy="16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74" name="Google Shape;1174;p89"/>
          <p:cNvSpPr/>
          <p:nvPr/>
        </p:nvSpPr>
        <p:spPr>
          <a:xfrm>
            <a:off x="9052791" y="4476960"/>
            <a:ext cx="203200" cy="16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75" name="Google Shape;1175;p89"/>
          <p:cNvSpPr/>
          <p:nvPr/>
        </p:nvSpPr>
        <p:spPr>
          <a:xfrm>
            <a:off x="10033325" y="4476960"/>
            <a:ext cx="203200" cy="164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76" name="Google Shape;1176;p89"/>
          <p:cNvSpPr/>
          <p:nvPr/>
        </p:nvSpPr>
        <p:spPr>
          <a:xfrm>
            <a:off x="8257700" y="3068843"/>
            <a:ext cx="2774400" cy="480000"/>
          </a:xfrm>
          <a:prstGeom prst="rect">
            <a:avLst/>
          </a:prstGeom>
          <a:solidFill>
            <a:srgbClr val="0000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92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9801600" cy="74135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Each shape or line in a vector drawing is called an object. Objects can be clicked on, </a:t>
            </a:r>
            <a:r>
              <a:rPr lang="en-GB" b="1"/>
              <a:t>moved</a:t>
            </a:r>
            <a:r>
              <a:rPr lang="en-GB"/>
              <a:t>, </a:t>
            </a:r>
            <a:r>
              <a:rPr lang="en-GB" b="1"/>
              <a:t>resized</a:t>
            </a:r>
            <a:r>
              <a:rPr lang="en-GB"/>
              <a:t> or </a:t>
            </a:r>
            <a:r>
              <a:rPr lang="en-GB" b="1"/>
              <a:t>rotated</a:t>
            </a:r>
            <a:r>
              <a:rPr lang="en-GB"/>
              <a:t>.</a:t>
            </a:r>
            <a:endParaRPr/>
          </a:p>
        </p:txBody>
      </p:sp>
      <p:sp>
        <p:nvSpPr>
          <p:cNvPr id="1209" name="Google Shape;1209;p92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4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that drawing elements are objects</a:t>
            </a:r>
            <a:endParaRPr/>
          </a:p>
        </p:txBody>
      </p:sp>
      <p:sp>
        <p:nvSpPr>
          <p:cNvPr id="1210" name="Google Shape;1210;p92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211" name="Google Shape;1211;p92"/>
          <p:cNvSpPr/>
          <p:nvPr/>
        </p:nvSpPr>
        <p:spPr>
          <a:xfrm>
            <a:off x="4440700" y="4493997"/>
            <a:ext cx="2116400" cy="1662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12" name="Google Shape;1212;p92"/>
          <p:cNvSpPr/>
          <p:nvPr/>
        </p:nvSpPr>
        <p:spPr>
          <a:xfrm>
            <a:off x="4606789" y="3281032"/>
            <a:ext cx="1784800" cy="1440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13" name="Google Shape;1213;p92"/>
          <p:cNvSpPr/>
          <p:nvPr/>
        </p:nvSpPr>
        <p:spPr>
          <a:xfrm>
            <a:off x="4776417" y="2396267"/>
            <a:ext cx="1445600" cy="1204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14" name="Google Shape;1214;p92"/>
          <p:cNvSpPr/>
          <p:nvPr/>
        </p:nvSpPr>
        <p:spPr>
          <a:xfrm rot="10800000">
            <a:off x="5382197" y="2902297"/>
            <a:ext cx="233600" cy="1924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15" name="Google Shape;1215;p92"/>
          <p:cNvSpPr/>
          <p:nvPr/>
        </p:nvSpPr>
        <p:spPr>
          <a:xfrm>
            <a:off x="5171351" y="2653140"/>
            <a:ext cx="128400" cy="11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16" name="Google Shape;1216;p92"/>
          <p:cNvSpPr/>
          <p:nvPr/>
        </p:nvSpPr>
        <p:spPr>
          <a:xfrm>
            <a:off x="5713009" y="2653140"/>
            <a:ext cx="128400" cy="11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17" name="Google Shape;1217;p92"/>
          <p:cNvSpPr/>
          <p:nvPr/>
        </p:nvSpPr>
        <p:spPr>
          <a:xfrm>
            <a:off x="5254180" y="3281032"/>
            <a:ext cx="128400" cy="11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18" name="Google Shape;1218;p92"/>
          <p:cNvSpPr/>
          <p:nvPr/>
        </p:nvSpPr>
        <p:spPr>
          <a:xfrm>
            <a:off x="5434984" y="3321965"/>
            <a:ext cx="128400" cy="11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19" name="Google Shape;1219;p92"/>
          <p:cNvSpPr/>
          <p:nvPr/>
        </p:nvSpPr>
        <p:spPr>
          <a:xfrm>
            <a:off x="5615809" y="3281032"/>
            <a:ext cx="128400" cy="11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20" name="Google Shape;1220;p92"/>
          <p:cNvSpPr/>
          <p:nvPr/>
        </p:nvSpPr>
        <p:spPr>
          <a:xfrm>
            <a:off x="5126073" y="3166832"/>
            <a:ext cx="128400" cy="11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21" name="Google Shape;1221;p92"/>
          <p:cNvSpPr/>
          <p:nvPr/>
        </p:nvSpPr>
        <p:spPr>
          <a:xfrm>
            <a:off x="5743915" y="3166832"/>
            <a:ext cx="128400" cy="11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22" name="Google Shape;1222;p92"/>
          <p:cNvSpPr/>
          <p:nvPr/>
        </p:nvSpPr>
        <p:spPr>
          <a:xfrm>
            <a:off x="5434955" y="4300704"/>
            <a:ext cx="128400" cy="11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23" name="Google Shape;1223;p92"/>
          <p:cNvSpPr/>
          <p:nvPr/>
        </p:nvSpPr>
        <p:spPr>
          <a:xfrm>
            <a:off x="5434955" y="4107412"/>
            <a:ext cx="128400" cy="11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24" name="Google Shape;1224;p92"/>
          <p:cNvSpPr/>
          <p:nvPr/>
        </p:nvSpPr>
        <p:spPr>
          <a:xfrm>
            <a:off x="5434995" y="3857037"/>
            <a:ext cx="128400" cy="11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93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9513600" cy="90806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snowman looks like one drawing, but it’s made up of separate objects. </a:t>
            </a:r>
            <a:endParaRPr/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/>
              <a:t>What objects can you spot?</a:t>
            </a:r>
            <a:endParaRPr/>
          </a:p>
        </p:txBody>
      </p:sp>
      <p:sp>
        <p:nvSpPr>
          <p:cNvPr id="1230" name="Google Shape;1230;p93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4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that drawing elements are objects</a:t>
            </a:r>
            <a:endParaRPr/>
          </a:p>
        </p:txBody>
      </p:sp>
      <p:sp>
        <p:nvSpPr>
          <p:cNvPr id="1231" name="Google Shape;1231;p93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232" name="Google Shape;1232;p93"/>
          <p:cNvSpPr/>
          <p:nvPr/>
        </p:nvSpPr>
        <p:spPr>
          <a:xfrm>
            <a:off x="6641000" y="4125001"/>
            <a:ext cx="2364400" cy="18128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33" name="Google Shape;1233;p93"/>
          <p:cNvSpPr/>
          <p:nvPr/>
        </p:nvSpPr>
        <p:spPr>
          <a:xfrm>
            <a:off x="6826533" y="2802324"/>
            <a:ext cx="1994000" cy="15708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34" name="Google Shape;1234;p93"/>
          <p:cNvSpPr/>
          <p:nvPr/>
        </p:nvSpPr>
        <p:spPr>
          <a:xfrm>
            <a:off x="7016020" y="1837533"/>
            <a:ext cx="1614800" cy="13132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35" name="Google Shape;1235;p93"/>
          <p:cNvSpPr/>
          <p:nvPr/>
        </p:nvSpPr>
        <p:spPr>
          <a:xfrm rot="10800000">
            <a:off x="7692468" y="2389136"/>
            <a:ext cx="261200" cy="210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36" name="Google Shape;1236;p93"/>
          <p:cNvSpPr/>
          <p:nvPr/>
        </p:nvSpPr>
        <p:spPr>
          <a:xfrm>
            <a:off x="7457189" y="2117641"/>
            <a:ext cx="143600" cy="12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37" name="Google Shape;1237;p93"/>
          <p:cNvSpPr/>
          <p:nvPr/>
        </p:nvSpPr>
        <p:spPr>
          <a:xfrm>
            <a:off x="8062260" y="2117641"/>
            <a:ext cx="143600" cy="12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38" name="Google Shape;1238;p93"/>
          <p:cNvSpPr/>
          <p:nvPr/>
        </p:nvSpPr>
        <p:spPr>
          <a:xfrm>
            <a:off x="7549715" y="2802324"/>
            <a:ext cx="143600" cy="12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39" name="Google Shape;1239;p93"/>
          <p:cNvSpPr/>
          <p:nvPr/>
        </p:nvSpPr>
        <p:spPr>
          <a:xfrm>
            <a:off x="7751687" y="2846961"/>
            <a:ext cx="143600" cy="12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0" name="Google Shape;1240;p93"/>
          <p:cNvSpPr/>
          <p:nvPr/>
        </p:nvSpPr>
        <p:spPr>
          <a:xfrm>
            <a:off x="7953680" y="2802324"/>
            <a:ext cx="143600" cy="12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93"/>
          <p:cNvSpPr/>
          <p:nvPr/>
        </p:nvSpPr>
        <p:spPr>
          <a:xfrm>
            <a:off x="7406612" y="2677796"/>
            <a:ext cx="143600" cy="12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2" name="Google Shape;1242;p93"/>
          <p:cNvSpPr/>
          <p:nvPr/>
        </p:nvSpPr>
        <p:spPr>
          <a:xfrm>
            <a:off x="8096784" y="2677796"/>
            <a:ext cx="143600" cy="12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3" name="Google Shape;1243;p93"/>
          <p:cNvSpPr/>
          <p:nvPr/>
        </p:nvSpPr>
        <p:spPr>
          <a:xfrm>
            <a:off x="7751653" y="3914225"/>
            <a:ext cx="143600" cy="12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4" name="Google Shape;1244;p93"/>
          <p:cNvSpPr/>
          <p:nvPr/>
        </p:nvSpPr>
        <p:spPr>
          <a:xfrm>
            <a:off x="7751653" y="3703449"/>
            <a:ext cx="143600" cy="12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5" name="Google Shape;1245;p93"/>
          <p:cNvSpPr/>
          <p:nvPr/>
        </p:nvSpPr>
        <p:spPr>
          <a:xfrm>
            <a:off x="7751697" y="3430429"/>
            <a:ext cx="143600" cy="124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94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9513600" cy="160332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you click on an object in a vector drawing, you can:</a:t>
            </a:r>
            <a:endParaRPr/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SzPts val="2200"/>
              <a:buChar char="●"/>
            </a:pPr>
            <a:r>
              <a:rPr lang="en-GB" b="1"/>
              <a:t>move</a:t>
            </a:r>
            <a:r>
              <a:rPr lang="en-GB"/>
              <a:t> it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b="1"/>
              <a:t>resize</a:t>
            </a:r>
            <a:r>
              <a:rPr lang="en-GB"/>
              <a:t> it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b="1"/>
              <a:t>rotate</a:t>
            </a:r>
            <a:r>
              <a:rPr lang="en-GB"/>
              <a:t> it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change its colour</a:t>
            </a:r>
            <a:endParaRPr/>
          </a:p>
        </p:txBody>
      </p:sp>
      <p:sp>
        <p:nvSpPr>
          <p:cNvPr id="1251" name="Google Shape;1251;p94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4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that drawing elements are objects</a:t>
            </a:r>
            <a:endParaRPr/>
          </a:p>
        </p:txBody>
      </p:sp>
      <p:sp>
        <p:nvSpPr>
          <p:cNvPr id="1252" name="Google Shape;1252;p94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95"/>
          <p:cNvSpPr txBox="1">
            <a:spLocks noGrp="1"/>
          </p:cNvSpPr>
          <p:nvPr>
            <p:ph type="body" idx="5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258" name="Google Shape;1258;p95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10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that drawing elements are objects</a:t>
            </a:r>
            <a:endParaRPr/>
          </a:p>
        </p:txBody>
      </p:sp>
      <p:sp>
        <p:nvSpPr>
          <p:cNvPr id="1259" name="Google Shape;1259;p95"/>
          <p:cNvSpPr txBox="1">
            <a:spLocks noGrp="1"/>
          </p:cNvSpPr>
          <p:nvPr>
            <p:ph type="subTitle" idx="2"/>
          </p:nvPr>
        </p:nvSpPr>
        <p:spPr>
          <a:xfrm>
            <a:off x="1379233" y="3725663"/>
            <a:ext cx="10008800" cy="4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Each shape or line is an object.</a:t>
            </a:r>
            <a:endParaRPr/>
          </a:p>
        </p:txBody>
      </p:sp>
      <p:sp>
        <p:nvSpPr>
          <p:cNvPr id="1260" name="Google Shape;1260;p95"/>
          <p:cNvSpPr txBox="1">
            <a:spLocks noGrp="1"/>
          </p:cNvSpPr>
          <p:nvPr>
            <p:ph type="title" idx="4"/>
          </p:nvPr>
        </p:nvSpPr>
        <p:spPr>
          <a:xfrm>
            <a:off x="432000" y="1079900"/>
            <a:ext cx="9513600" cy="28732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of these is true about objects in a vector drawing?</a:t>
            </a:r>
            <a:endParaRPr/>
          </a:p>
        </p:txBody>
      </p:sp>
      <p:sp>
        <p:nvSpPr>
          <p:cNvPr id="1261" name="Google Shape;1261;p95"/>
          <p:cNvSpPr txBox="1">
            <a:spLocks noGrp="1"/>
          </p:cNvSpPr>
          <p:nvPr>
            <p:ph type="subTitle" idx="1"/>
          </p:nvPr>
        </p:nvSpPr>
        <p:spPr>
          <a:xfrm>
            <a:off x="1379233" y="2450367"/>
            <a:ext cx="10008800" cy="4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You cannot move them.</a:t>
            </a:r>
            <a:endParaRPr/>
          </a:p>
        </p:txBody>
      </p:sp>
      <p:sp>
        <p:nvSpPr>
          <p:cNvPr id="1262" name="Google Shape;1262;p95"/>
          <p:cNvSpPr txBox="1">
            <a:spLocks noGrp="1"/>
          </p:cNvSpPr>
          <p:nvPr>
            <p:ph type="subTitle" idx="3"/>
          </p:nvPr>
        </p:nvSpPr>
        <p:spPr>
          <a:xfrm>
            <a:off x="1379233" y="5022620"/>
            <a:ext cx="9952800" cy="4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You must draw all objects at the same time.</a:t>
            </a:r>
            <a:endParaRPr/>
          </a:p>
        </p:txBody>
      </p:sp>
      <p:pic>
        <p:nvPicPr>
          <p:cNvPr id="1263" name="Google Shape;126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8611" y="3607000"/>
            <a:ext cx="528000" cy="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96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9448000" cy="74135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Objects only stick together if they have been grouped or selected at the same time. Even if they touch or overlap, they can still </a:t>
            </a:r>
            <a:r>
              <a:rPr lang="en-GB" b="1"/>
              <a:t>move</a:t>
            </a:r>
            <a:r>
              <a:rPr lang="en-GB"/>
              <a:t> separately. </a:t>
            </a:r>
            <a:endParaRPr/>
          </a:p>
        </p:txBody>
      </p:sp>
      <p:sp>
        <p:nvSpPr>
          <p:cNvPr id="1269" name="Google Shape;1269;p96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4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that drawing elements are objects</a:t>
            </a:r>
            <a:endParaRPr/>
          </a:p>
        </p:txBody>
      </p:sp>
      <p:sp>
        <p:nvSpPr>
          <p:cNvPr id="1270" name="Google Shape;1270;p96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271" name="Google Shape;1271;p96"/>
          <p:cNvSpPr/>
          <p:nvPr/>
        </p:nvSpPr>
        <p:spPr>
          <a:xfrm>
            <a:off x="1536200" y="4480869"/>
            <a:ext cx="1420400" cy="1230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72" name="Google Shape;1272;p96"/>
          <p:cNvSpPr/>
          <p:nvPr/>
        </p:nvSpPr>
        <p:spPr>
          <a:xfrm>
            <a:off x="1647656" y="3583372"/>
            <a:ext cx="1197600" cy="1065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73" name="Google Shape;1273;p96"/>
          <p:cNvSpPr/>
          <p:nvPr/>
        </p:nvSpPr>
        <p:spPr>
          <a:xfrm>
            <a:off x="1761487" y="2928717"/>
            <a:ext cx="970000" cy="8912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74" name="Google Shape;1274;p96"/>
          <p:cNvSpPr/>
          <p:nvPr/>
        </p:nvSpPr>
        <p:spPr>
          <a:xfrm rot="10800000">
            <a:off x="2167960" y="3303100"/>
            <a:ext cx="156800" cy="1424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75" name="Google Shape;1275;p96"/>
          <p:cNvSpPr/>
          <p:nvPr/>
        </p:nvSpPr>
        <p:spPr>
          <a:xfrm>
            <a:off x="2026511" y="3118784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76" name="Google Shape;1276;p96"/>
          <p:cNvSpPr/>
          <p:nvPr/>
        </p:nvSpPr>
        <p:spPr>
          <a:xfrm>
            <a:off x="2389996" y="3118784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77" name="Google Shape;1277;p96"/>
          <p:cNvSpPr/>
          <p:nvPr/>
        </p:nvSpPr>
        <p:spPr>
          <a:xfrm>
            <a:off x="2082093" y="3583372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78" name="Google Shape;1278;p96"/>
          <p:cNvSpPr/>
          <p:nvPr/>
        </p:nvSpPr>
        <p:spPr>
          <a:xfrm>
            <a:off x="2203424" y="3613660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79" name="Google Shape;1279;p96"/>
          <p:cNvSpPr/>
          <p:nvPr/>
        </p:nvSpPr>
        <p:spPr>
          <a:xfrm>
            <a:off x="2324768" y="3583372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80" name="Google Shape;1280;p96"/>
          <p:cNvSpPr/>
          <p:nvPr/>
        </p:nvSpPr>
        <p:spPr>
          <a:xfrm>
            <a:off x="1996127" y="3498873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81" name="Google Shape;1281;p96"/>
          <p:cNvSpPr/>
          <p:nvPr/>
        </p:nvSpPr>
        <p:spPr>
          <a:xfrm>
            <a:off x="2410735" y="3498873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82" name="Google Shape;1282;p96"/>
          <p:cNvSpPr/>
          <p:nvPr/>
        </p:nvSpPr>
        <p:spPr>
          <a:xfrm>
            <a:off x="2203404" y="4337848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83" name="Google Shape;1283;p96"/>
          <p:cNvSpPr/>
          <p:nvPr/>
        </p:nvSpPr>
        <p:spPr>
          <a:xfrm>
            <a:off x="2203404" y="4194827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84" name="Google Shape;1284;p96"/>
          <p:cNvSpPr/>
          <p:nvPr/>
        </p:nvSpPr>
        <p:spPr>
          <a:xfrm>
            <a:off x="2203431" y="4009571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85" name="Google Shape;1285;p96"/>
          <p:cNvSpPr/>
          <p:nvPr/>
        </p:nvSpPr>
        <p:spPr>
          <a:xfrm>
            <a:off x="8681200" y="2925869"/>
            <a:ext cx="1420400" cy="1230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86" name="Google Shape;1286;p96"/>
          <p:cNvSpPr/>
          <p:nvPr/>
        </p:nvSpPr>
        <p:spPr>
          <a:xfrm>
            <a:off x="8163056" y="4257056"/>
            <a:ext cx="1197600" cy="1065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87" name="Google Shape;1287;p96"/>
          <p:cNvSpPr/>
          <p:nvPr/>
        </p:nvSpPr>
        <p:spPr>
          <a:xfrm>
            <a:off x="6810620" y="4428168"/>
            <a:ext cx="970000" cy="8912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88" name="Google Shape;1288;p96"/>
          <p:cNvSpPr/>
          <p:nvPr/>
        </p:nvSpPr>
        <p:spPr>
          <a:xfrm rot="10800000">
            <a:off x="8112527" y="3106233"/>
            <a:ext cx="156800" cy="1424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89" name="Google Shape;1289;p96"/>
          <p:cNvSpPr/>
          <p:nvPr/>
        </p:nvSpPr>
        <p:spPr>
          <a:xfrm>
            <a:off x="7780644" y="3118784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90" name="Google Shape;1290;p96"/>
          <p:cNvSpPr/>
          <p:nvPr/>
        </p:nvSpPr>
        <p:spPr>
          <a:xfrm>
            <a:off x="7614679" y="3077817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91" name="Google Shape;1291;p96"/>
          <p:cNvSpPr/>
          <p:nvPr/>
        </p:nvSpPr>
        <p:spPr>
          <a:xfrm>
            <a:off x="7656193" y="3332105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92" name="Google Shape;1292;p96"/>
          <p:cNvSpPr/>
          <p:nvPr/>
        </p:nvSpPr>
        <p:spPr>
          <a:xfrm>
            <a:off x="7866624" y="3568827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93" name="Google Shape;1293;p96"/>
          <p:cNvSpPr/>
          <p:nvPr/>
        </p:nvSpPr>
        <p:spPr>
          <a:xfrm>
            <a:off x="7866635" y="3332105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94" name="Google Shape;1294;p96"/>
          <p:cNvSpPr/>
          <p:nvPr/>
        </p:nvSpPr>
        <p:spPr>
          <a:xfrm>
            <a:off x="7448727" y="3430140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95" name="Google Shape;1295;p96"/>
          <p:cNvSpPr/>
          <p:nvPr/>
        </p:nvSpPr>
        <p:spPr>
          <a:xfrm>
            <a:off x="7448735" y="3118807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96" name="Google Shape;1296;p96"/>
          <p:cNvSpPr/>
          <p:nvPr/>
        </p:nvSpPr>
        <p:spPr>
          <a:xfrm>
            <a:off x="8077071" y="3613681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97" name="Google Shape;1297;p96"/>
          <p:cNvSpPr/>
          <p:nvPr/>
        </p:nvSpPr>
        <p:spPr>
          <a:xfrm>
            <a:off x="7534737" y="3653227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98" name="Google Shape;1298;p96"/>
          <p:cNvSpPr/>
          <p:nvPr/>
        </p:nvSpPr>
        <p:spPr>
          <a:xfrm>
            <a:off x="7656197" y="3568837"/>
            <a:ext cx="86000" cy="84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97"/>
          <p:cNvSpPr txBox="1">
            <a:spLocks noGrp="1"/>
          </p:cNvSpPr>
          <p:nvPr>
            <p:ph type="body" idx="3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304" name="Google Shape;1304;p97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10513600" cy="3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that drawing elements are objects</a:t>
            </a:r>
            <a:endParaRPr/>
          </a:p>
        </p:txBody>
      </p:sp>
      <p:sp>
        <p:nvSpPr>
          <p:cNvPr id="1305" name="Google Shape;1305;p97"/>
          <p:cNvSpPr txBox="1">
            <a:spLocks noGrp="1"/>
          </p:cNvSpPr>
          <p:nvPr>
            <p:ph type="subTitle" idx="1"/>
          </p:nvPr>
        </p:nvSpPr>
        <p:spPr>
          <a:xfrm>
            <a:off x="432000" y="4261500"/>
            <a:ext cx="10812400" cy="90806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exend"/>
                <a:ea typeface="Lexend"/>
                <a:cs typeface="Lexend"/>
                <a:sym typeface="Lexend"/>
              </a:rPr>
              <a:t>Why?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/>
              <a:t>They remain separate unless grouped.</a:t>
            </a:r>
            <a:endParaRPr/>
          </a:p>
        </p:txBody>
      </p:sp>
      <p:sp>
        <p:nvSpPr>
          <p:cNvPr id="1306" name="Google Shape;1306;p97"/>
          <p:cNvSpPr txBox="1">
            <a:spLocks noGrp="1"/>
          </p:cNvSpPr>
          <p:nvPr>
            <p:ph type="subTitle" idx="2"/>
          </p:nvPr>
        </p:nvSpPr>
        <p:spPr>
          <a:xfrm>
            <a:off x="432000" y="1440000"/>
            <a:ext cx="9513600" cy="45403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Once you add shapes to a vector drawing they are stuck together forever.</a:t>
            </a:r>
            <a:endParaRPr/>
          </a:p>
        </p:txBody>
      </p:sp>
      <p:pic>
        <p:nvPicPr>
          <p:cNvPr id="1307" name="Google Shape;1307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2411" y="2740133"/>
            <a:ext cx="528000" cy="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08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4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Move, resize and rotate objects</a:t>
            </a:r>
            <a:endParaRPr/>
          </a:p>
        </p:txBody>
      </p:sp>
      <p:sp>
        <p:nvSpPr>
          <p:cNvPr id="1419" name="Google Shape;1419;p108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pic>
        <p:nvPicPr>
          <p:cNvPr id="1420" name="Google Shape;1420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8901" y="3741318"/>
            <a:ext cx="1051132" cy="116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634" y="1157900"/>
            <a:ext cx="1051133" cy="116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108"/>
          <p:cNvSpPr txBox="1"/>
          <p:nvPr/>
        </p:nvSpPr>
        <p:spPr>
          <a:xfrm>
            <a:off x="1111800" y="2341467"/>
            <a:ext cx="782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Sam</a:t>
            </a:r>
            <a:endParaRPr sz="2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23" name="Google Shape;1423;p108"/>
          <p:cNvSpPr txBox="1"/>
          <p:nvPr/>
        </p:nvSpPr>
        <p:spPr>
          <a:xfrm>
            <a:off x="8685032" y="4959967"/>
            <a:ext cx="10664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Alex</a:t>
            </a:r>
            <a:endParaRPr sz="2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24" name="Google Shape;1424;p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6333" y="927050"/>
            <a:ext cx="5935931" cy="16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425" name="Google Shape;1425;p108"/>
          <p:cNvSpPr txBox="1">
            <a:spLocks noGrp="1"/>
          </p:cNvSpPr>
          <p:nvPr>
            <p:ph type="body" idx="1"/>
          </p:nvPr>
        </p:nvSpPr>
        <p:spPr>
          <a:xfrm>
            <a:off x="2670800" y="1018917"/>
            <a:ext cx="5671600" cy="45403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How can I get more than one of an object?</a:t>
            </a:r>
            <a:endParaRPr/>
          </a:p>
        </p:txBody>
      </p:sp>
      <p:pic>
        <p:nvPicPr>
          <p:cNvPr id="1426" name="Google Shape;1426;p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960999" y="2863701"/>
            <a:ext cx="6321535" cy="2493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108"/>
          <p:cNvSpPr txBox="1">
            <a:spLocks noGrp="1"/>
          </p:cNvSpPr>
          <p:nvPr>
            <p:ph type="body" idx="1"/>
          </p:nvPr>
        </p:nvSpPr>
        <p:spPr>
          <a:xfrm>
            <a:off x="2147233" y="2955600"/>
            <a:ext cx="6135600" cy="74135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Making more than one of an object is called duplicating. We need to copy and paste.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6815-AAB8-0F9A-835D-BFCA14C6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Talk partners:</a:t>
            </a:r>
          </a:p>
        </p:txBody>
      </p:sp>
      <p:pic>
        <p:nvPicPr>
          <p:cNvPr id="3" name="Picture 2" descr="A math problem with numbers&#10;&#10;Description automatically generated">
            <a:extLst>
              <a:ext uri="{FF2B5EF4-FFF2-40B4-BE49-F238E27FC236}">
                <a16:creationId xmlns:a16="http://schemas.microsoft.com/office/drawing/2014/main" id="{30F292AB-0797-2DE5-AC39-D2856D3B2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83" y="1407767"/>
            <a:ext cx="8656982" cy="49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3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09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4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Move, resize and rotate objects</a:t>
            </a:r>
            <a:endParaRPr/>
          </a:p>
        </p:txBody>
      </p:sp>
      <p:sp>
        <p:nvSpPr>
          <p:cNvPr id="1433" name="Google Shape;1433;p109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pic>
        <p:nvPicPr>
          <p:cNvPr id="1434" name="Google Shape;1434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67" y="927034"/>
            <a:ext cx="1051133" cy="116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Google Shape;1435;p109"/>
          <p:cNvSpPr txBox="1"/>
          <p:nvPr/>
        </p:nvSpPr>
        <p:spPr>
          <a:xfrm>
            <a:off x="1100833" y="2110601"/>
            <a:ext cx="782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Sam</a:t>
            </a:r>
            <a:endParaRPr sz="2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36" name="Google Shape;1436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8667" y="1274805"/>
            <a:ext cx="5935931" cy="12329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109"/>
          <p:cNvSpPr txBox="1">
            <a:spLocks noGrp="1"/>
          </p:cNvSpPr>
          <p:nvPr>
            <p:ph type="body" idx="1"/>
          </p:nvPr>
        </p:nvSpPr>
        <p:spPr>
          <a:xfrm>
            <a:off x="2583133" y="1366684"/>
            <a:ext cx="5671600" cy="4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How do I copy and paste?</a:t>
            </a:r>
            <a:endParaRPr/>
          </a:p>
        </p:txBody>
      </p:sp>
      <p:sp>
        <p:nvSpPr>
          <p:cNvPr id="1438" name="Google Shape;1438;p109"/>
          <p:cNvSpPr txBox="1">
            <a:spLocks noGrp="1"/>
          </p:cNvSpPr>
          <p:nvPr>
            <p:ph type="body" idx="1"/>
          </p:nvPr>
        </p:nvSpPr>
        <p:spPr>
          <a:xfrm>
            <a:off x="432000" y="3203200"/>
            <a:ext cx="10441200" cy="131600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two ways to copy and paste: </a:t>
            </a:r>
            <a:endParaRPr/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Click on your shape.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Click edit at the top.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Click duplicate.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10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4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Move, resize and rotate objects</a:t>
            </a:r>
            <a:endParaRPr/>
          </a:p>
        </p:txBody>
      </p:sp>
      <p:sp>
        <p:nvSpPr>
          <p:cNvPr id="1444" name="Google Shape;1444;p110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pic>
        <p:nvPicPr>
          <p:cNvPr id="1445" name="Google Shape;1445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67" y="927034"/>
            <a:ext cx="1051133" cy="116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10"/>
          <p:cNvSpPr txBox="1"/>
          <p:nvPr/>
        </p:nvSpPr>
        <p:spPr>
          <a:xfrm>
            <a:off x="1100833" y="2110601"/>
            <a:ext cx="782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Sam</a:t>
            </a:r>
            <a:endParaRPr sz="2400" b="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47" name="Google Shape;1447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8667" y="1274805"/>
            <a:ext cx="5935931" cy="12329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110"/>
          <p:cNvSpPr txBox="1">
            <a:spLocks noGrp="1"/>
          </p:cNvSpPr>
          <p:nvPr>
            <p:ph type="body" idx="1"/>
          </p:nvPr>
        </p:nvSpPr>
        <p:spPr>
          <a:xfrm>
            <a:off x="2583133" y="1366684"/>
            <a:ext cx="5671600" cy="4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r>
              <a:rPr lang="en-GB"/>
              <a:t>How do I copy and paste?</a:t>
            </a:r>
            <a:endParaRPr/>
          </a:p>
        </p:txBody>
      </p:sp>
      <p:sp>
        <p:nvSpPr>
          <p:cNvPr id="1449" name="Google Shape;1449;p110"/>
          <p:cNvSpPr txBox="1">
            <a:spLocks noGrp="1"/>
          </p:cNvSpPr>
          <p:nvPr>
            <p:ph type="body" idx="1"/>
          </p:nvPr>
        </p:nvSpPr>
        <p:spPr>
          <a:xfrm>
            <a:off x="437500" y="2600767"/>
            <a:ext cx="10441200" cy="102868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two ways to copy and paste: </a:t>
            </a:r>
            <a:endParaRPr/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Use ctrl + c on your keyboard to copy.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Use ctrl + v on your keyboard to paste.</a:t>
            </a:r>
            <a:endParaRPr/>
          </a:p>
        </p:txBody>
      </p:sp>
      <p:sp>
        <p:nvSpPr>
          <p:cNvPr id="1450" name="Google Shape;1450;p110"/>
          <p:cNvSpPr txBox="1"/>
          <p:nvPr/>
        </p:nvSpPr>
        <p:spPr>
          <a:xfrm>
            <a:off x="5200895" y="4471333"/>
            <a:ext cx="14128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copy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451" name="Google Shape;1451;p110"/>
          <p:cNvGrpSpPr/>
          <p:nvPr/>
        </p:nvGrpSpPr>
        <p:grpSpPr>
          <a:xfrm>
            <a:off x="2606180" y="4354978"/>
            <a:ext cx="2288843" cy="740300"/>
            <a:chOff x="7216538" y="2268863"/>
            <a:chExt cx="1585510" cy="629650"/>
          </a:xfrm>
        </p:grpSpPr>
        <p:pic>
          <p:nvPicPr>
            <p:cNvPr id="1452" name="Google Shape;1452;p110"/>
            <p:cNvPicPr preferRelativeResize="0"/>
            <p:nvPr/>
          </p:nvPicPr>
          <p:blipFill rotWithShape="1">
            <a:blip r:embed="rId5">
              <a:alphaModFix/>
            </a:blip>
            <a:srcRect t="74711" r="89297" b="12511"/>
            <a:stretch/>
          </p:blipFill>
          <p:spPr>
            <a:xfrm>
              <a:off x="7216538" y="2291613"/>
              <a:ext cx="978624" cy="58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3" name="Google Shape;1453;p110"/>
            <p:cNvPicPr preferRelativeResize="0"/>
            <p:nvPr/>
          </p:nvPicPr>
          <p:blipFill rotWithShape="1">
            <a:blip r:embed="rId5">
              <a:alphaModFix/>
            </a:blip>
            <a:srcRect l="26130" t="61284" r="67231" b="24943"/>
            <a:stretch/>
          </p:blipFill>
          <p:spPr>
            <a:xfrm>
              <a:off x="8195150" y="2268863"/>
              <a:ext cx="606898" cy="629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4" name="Google Shape;1454;p110"/>
          <p:cNvPicPr preferRelativeResize="0"/>
          <p:nvPr/>
        </p:nvPicPr>
        <p:blipFill rotWithShape="1">
          <a:blip r:embed="rId5">
            <a:alphaModFix/>
          </a:blip>
          <a:srcRect l="32773" t="61283" r="61225" b="24944"/>
          <a:stretch/>
        </p:blipFill>
        <p:spPr>
          <a:xfrm>
            <a:off x="4081301" y="5275981"/>
            <a:ext cx="792064" cy="74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110"/>
          <p:cNvPicPr preferRelativeResize="0"/>
          <p:nvPr/>
        </p:nvPicPr>
        <p:blipFill rotWithShape="1">
          <a:blip r:embed="rId5">
            <a:alphaModFix/>
          </a:blip>
          <a:srcRect t="74711" r="89297" b="12511"/>
          <a:stretch/>
        </p:blipFill>
        <p:spPr>
          <a:xfrm>
            <a:off x="2626632" y="5302718"/>
            <a:ext cx="1412685" cy="6868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110"/>
          <p:cNvSpPr txBox="1"/>
          <p:nvPr/>
        </p:nvSpPr>
        <p:spPr>
          <a:xfrm>
            <a:off x="5200893" y="5401200"/>
            <a:ext cx="14128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paste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11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296542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your own vector drawing using shapes.</a:t>
            </a:r>
            <a:endParaRPr/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None/>
            </a:pPr>
            <a:r>
              <a:rPr lang="en-GB"/>
              <a:t>Try to: </a:t>
            </a:r>
            <a:endParaRPr/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add different shapes to your drawing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b="1"/>
              <a:t>move</a:t>
            </a:r>
            <a:r>
              <a:rPr lang="en-GB"/>
              <a:t> the shapes to the right places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b="1"/>
              <a:t>resize</a:t>
            </a:r>
            <a:r>
              <a:rPr lang="en-GB"/>
              <a:t> shapes to make them bigger or smaller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b="1"/>
              <a:t>rotate</a:t>
            </a:r>
            <a:r>
              <a:rPr lang="en-GB"/>
              <a:t> some shapes</a:t>
            </a:r>
            <a:endParaRPr/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copy and paste a shape instead of making a new one each time</a:t>
            </a:r>
            <a:endParaRPr/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462" name="Google Shape;1462;p111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1463" name="Google Shape;1463;p111"/>
          <p:cNvSpPr txBox="1">
            <a:spLocks noGrp="1"/>
          </p:cNvSpPr>
          <p:nvPr>
            <p:ph type="title"/>
          </p:nvPr>
        </p:nvSpPr>
        <p:spPr>
          <a:xfrm>
            <a:off x="1932400" y="195567"/>
            <a:ext cx="7655200" cy="57464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Move, resize and rotate objects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9A9BB-139F-979C-C6D4-0FD89AEE1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C42F3-2AC8-F519-0DAF-3E1C3E4F9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89"/>
            <a:ext cx="12192000" cy="562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1BD0-CBEB-43EC-57DB-FD84B0E2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01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300">
                <a:solidFill>
                  <a:srgbClr val="00B050"/>
                </a:solidFill>
              </a:rPr>
              <a:t>Green     </a:t>
            </a:r>
            <a:r>
              <a:rPr lang="en-GB" sz="5300"/>
              <a:t>                        </a:t>
            </a:r>
            <a:r>
              <a:rPr lang="en-GB" sz="5300">
                <a:solidFill>
                  <a:srgbClr val="0070C0"/>
                </a:solidFill>
              </a:rPr>
              <a:t>       Blue  </a:t>
            </a:r>
            <a:br>
              <a:rPr lang="en-GB" sz="5300"/>
            </a:br>
            <a:r>
              <a:rPr lang="en-GB" sz="5300"/>
              <a:t>135 divided by 5 =          148 divided by 4 =</a:t>
            </a:r>
            <a:br>
              <a:rPr lang="en-GB" sz="5300"/>
            </a:br>
            <a:r>
              <a:rPr lang="en-GB" sz="5300"/>
              <a:t>27 x 3 =                                37 x 3 = 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>
                <a:solidFill>
                  <a:srgbClr val="FF0000"/>
                </a:solidFill>
              </a:rPr>
              <a:t>Challenge:</a:t>
            </a:r>
            <a:r>
              <a:rPr lang="en-GB"/>
              <a:t> </a:t>
            </a:r>
            <a:br>
              <a:rPr lang="en-GB"/>
            </a:br>
            <a:r>
              <a:rPr lang="en-GB"/>
              <a:t>How does the above link to fractions of amounts? </a:t>
            </a:r>
            <a:br>
              <a:rPr lang="en-GB"/>
            </a:b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5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C3AB-1EDF-B376-7C8D-95FBA1BD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49681" cy="1346157"/>
          </a:xfrm>
        </p:spPr>
        <p:txBody>
          <a:bodyPr/>
          <a:lstStyle/>
          <a:p>
            <a:r>
              <a:rPr lang="en-GB" sz="3600"/>
              <a:t>Talk partners: How would we solve the following problem?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AAD05-892C-D477-418C-8F4B931D6615}"/>
              </a:ext>
            </a:extLst>
          </p:cNvPr>
          <p:cNvSpPr txBox="1"/>
          <p:nvPr/>
        </p:nvSpPr>
        <p:spPr>
          <a:xfrm>
            <a:off x="3022467" y="2746443"/>
            <a:ext cx="68730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600"/>
              <a:t>1/5 of 45 = </a:t>
            </a:r>
          </a:p>
        </p:txBody>
      </p:sp>
    </p:spTree>
    <p:extLst>
      <p:ext uri="{BB962C8B-B14F-4D97-AF65-F5344CB8AC3E}">
        <p14:creationId xmlns:p14="http://schemas.microsoft.com/office/powerpoint/2010/main" val="227964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4A3E0-1579-283F-227D-D33FA13A3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5E87-8CBE-8450-6900-A2CC72F8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49681" cy="1346157"/>
          </a:xfrm>
        </p:spPr>
        <p:txBody>
          <a:bodyPr/>
          <a:lstStyle/>
          <a:p>
            <a:r>
              <a:rPr lang="en-GB" sz="3600"/>
              <a:t>Talk partners: Using the previous answer, solve the next two problems.    1/5 of 45 = 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AFE4C-5733-83D2-39A0-6DFF970AE2C3}"/>
              </a:ext>
            </a:extLst>
          </p:cNvPr>
          <p:cNvSpPr txBox="1"/>
          <p:nvPr/>
        </p:nvSpPr>
        <p:spPr>
          <a:xfrm>
            <a:off x="2816521" y="2396335"/>
            <a:ext cx="687300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600"/>
              <a:t>2/5 of 45 = </a:t>
            </a:r>
          </a:p>
          <a:p>
            <a:r>
              <a:rPr lang="en-GB" sz="9600"/>
              <a:t>3/5 of 45 = </a:t>
            </a:r>
          </a:p>
        </p:txBody>
      </p:sp>
    </p:spTree>
    <p:extLst>
      <p:ext uri="{BB962C8B-B14F-4D97-AF65-F5344CB8AC3E}">
        <p14:creationId xmlns:p14="http://schemas.microsoft.com/office/powerpoint/2010/main" val="335773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35EB-7BD7-3163-2657-3DB12F9E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81" y="23525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/>
              <a:t>Whiteboard work: 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 sz="7300"/>
              <a:t>2/3  of  360 = </a:t>
            </a:r>
            <a:br>
              <a:rPr lang="en-GB" sz="7300"/>
            </a:br>
            <a:br>
              <a:rPr lang="en-GB" sz="7300"/>
            </a:br>
            <a:r>
              <a:rPr lang="en-GB" sz="7300"/>
              <a:t>2/7 of 420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C6F90-ECF4-E5A3-0BA7-A368C14B7E87}"/>
              </a:ext>
            </a:extLst>
          </p:cNvPr>
          <p:cNvSpPr txBox="1"/>
          <p:nvPr/>
        </p:nvSpPr>
        <p:spPr>
          <a:xfrm>
            <a:off x="7563069" y="1338718"/>
            <a:ext cx="380913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FF0000"/>
                </a:solidFill>
              </a:rPr>
              <a:t>Challenge: </a:t>
            </a:r>
          </a:p>
          <a:p>
            <a:endParaRPr lang="en-GB" sz="3200">
              <a:solidFill>
                <a:srgbClr val="FF0000"/>
              </a:solidFill>
            </a:endParaRPr>
          </a:p>
          <a:p>
            <a:r>
              <a:rPr lang="en-GB" sz="3200">
                <a:solidFill>
                  <a:srgbClr val="FF0000"/>
                </a:solidFill>
              </a:rPr>
              <a:t>Draw a bar model to represent your calculation. </a:t>
            </a:r>
          </a:p>
        </p:txBody>
      </p:sp>
    </p:spTree>
    <p:extLst>
      <p:ext uri="{BB962C8B-B14F-4D97-AF65-F5344CB8AC3E}">
        <p14:creationId xmlns:p14="http://schemas.microsoft.com/office/powerpoint/2010/main" val="226177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19A6-C79B-6AEE-A071-A872B9AC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67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/>
              <a:t>Joe has £120 in his piggy bank. He spends 2/5 of it on a game. </a:t>
            </a:r>
            <a:br>
              <a:rPr lang="en-GB"/>
            </a:br>
            <a:br>
              <a:rPr lang="en-GB"/>
            </a:br>
            <a:r>
              <a:rPr lang="en-GB"/>
              <a:t>How much has he spent? </a:t>
            </a:r>
            <a:br>
              <a:rPr lang="en-GB"/>
            </a:br>
            <a:r>
              <a:rPr lang="en-GB"/>
              <a:t>How much does he have left?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03960-61D9-A854-FCCA-43247DB9B1AF}"/>
              </a:ext>
            </a:extLst>
          </p:cNvPr>
          <p:cNvSpPr txBox="1"/>
          <p:nvPr/>
        </p:nvSpPr>
        <p:spPr>
          <a:xfrm>
            <a:off x="179415" y="124210"/>
            <a:ext cx="48718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Class work:</a:t>
            </a:r>
          </a:p>
        </p:txBody>
      </p:sp>
    </p:spTree>
    <p:extLst>
      <p:ext uri="{BB962C8B-B14F-4D97-AF65-F5344CB8AC3E}">
        <p14:creationId xmlns:p14="http://schemas.microsoft.com/office/powerpoint/2010/main" val="347958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2bddcd1ac83bf6cc9d4e187e50cdfc19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a945b1e6971e3546dc159e283e46c135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D252A-D4D1-4C20-BE8B-12A6B0F93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151EF4-22F5-4AAA-99FE-BE412207DB89}">
  <ds:schemaRefs>
    <ds:schemaRef ds:uri="5519ec2d-3025-400a-aa14-bba49a7e18f3"/>
    <ds:schemaRef ds:uri="e255f982-5f1f-41c7-871f-7a91432a548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C7B726-D20B-4A94-B657-46D36C1758F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43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27.4.26 TBAT- find fractions of amounts.  3 in 3 </vt:lpstr>
      <vt:lpstr>Daily 10    Daily 10 - Mental Maths Challenge - Topmarks  </vt:lpstr>
      <vt:lpstr>Talk partners:</vt:lpstr>
      <vt:lpstr>Green                                    Blue   135 divided by 5 =          148 divided by 4 = 27 x 3 =                                37 x 3 =     Challenge:  How does the above link to fractions of amounts?   </vt:lpstr>
      <vt:lpstr>Talk partners: How would we solve the following problem?</vt:lpstr>
      <vt:lpstr>Talk partners: Using the previous answer, solve the next two problems.    1/5 of 45 = 9 </vt:lpstr>
      <vt:lpstr>Whiteboard work:    2/3  of  360 =   2/7 of 420 = </vt:lpstr>
      <vt:lpstr>Joe has £120 in his piggy bank. He spends 2/5 of it on a game.   How much has he spent?  How much does he have left? </vt:lpstr>
      <vt:lpstr> Checkpoint question:  Joe has a 180g bag of sweets. If he eats 1/3 of it on day 1, how much is left?   a) 60g b) 120g c) 30g</vt:lpstr>
      <vt:lpstr>Blue  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shapes used to make a vector drawing </vt:lpstr>
      <vt:lpstr>Identify the shapes used to make a vector drawing </vt:lpstr>
      <vt:lpstr>Identify the shapes used to make a vector drawing </vt:lpstr>
      <vt:lpstr>Identify the shapes used to make a vector drawing</vt:lpstr>
      <vt:lpstr>Identify the shapes used to make a vector drawing </vt:lpstr>
      <vt:lpstr>Identify the shapes used to make a vector drawing </vt:lpstr>
      <vt:lpstr>Identify the shapes used to make a vector drawing </vt:lpstr>
      <vt:lpstr>Identify the shapes used to make a vector drawing </vt:lpstr>
      <vt:lpstr>Identify the shapes used to make a vector drawing </vt:lpstr>
      <vt:lpstr>Identify the shapes used to make a vector drawing</vt:lpstr>
      <vt:lpstr>Identify the shapes used to make a vector drawing</vt:lpstr>
      <vt:lpstr>Explain that drawing elements are objects</vt:lpstr>
      <vt:lpstr>Explain that drawing elements are objects</vt:lpstr>
      <vt:lpstr>Explain that drawing elements are objects</vt:lpstr>
      <vt:lpstr>Explain that drawing elements are objects</vt:lpstr>
      <vt:lpstr>Explain that drawing elements are objects</vt:lpstr>
      <vt:lpstr>Explain that drawing elements are objects</vt:lpstr>
      <vt:lpstr>Move, resize and rotate objects</vt:lpstr>
      <vt:lpstr>Move, resize and rotate objects</vt:lpstr>
      <vt:lpstr>Move, resize and rotate objects</vt:lpstr>
      <vt:lpstr>Move, resize and rotate objects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24</cp:revision>
  <dcterms:created xsi:type="dcterms:W3CDTF">2026-04-24T07:53:04Z</dcterms:created>
  <dcterms:modified xsi:type="dcterms:W3CDTF">2026-04-27T07:23:21Z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