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2"/>
  </p:notesMasterIdLst>
  <p:sldIdLst>
    <p:sldId id="650" r:id="rId5"/>
    <p:sldId id="684" r:id="rId6"/>
    <p:sldId id="619" r:id="rId7"/>
    <p:sldId id="633" r:id="rId8"/>
    <p:sldId id="685" r:id="rId9"/>
    <p:sldId id="626" r:id="rId10"/>
    <p:sldId id="627" r:id="rId11"/>
    <p:sldId id="674" r:id="rId12"/>
    <p:sldId id="629" r:id="rId13"/>
    <p:sldId id="675" r:id="rId14"/>
    <p:sldId id="634" r:id="rId15"/>
    <p:sldId id="686" r:id="rId16"/>
    <p:sldId id="676" r:id="rId17"/>
    <p:sldId id="687" r:id="rId18"/>
    <p:sldId id="630" r:id="rId19"/>
    <p:sldId id="631" r:id="rId20"/>
    <p:sldId id="632" r:id="rId21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B2C8EB-B6E6-2B28-216F-B951B998FD38}" v="339" dt="2026-04-19T08:24:14.5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C06D36-494C-436D-B359-D37A3B0F6AE9}" type="datetimeFigureOut">
              <a:t>4/19/2026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E2F7D-53B7-4AB2-B11C-A1A38723855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865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>
          <a:extLst>
            <a:ext uri="{FF2B5EF4-FFF2-40B4-BE49-F238E27FC236}">
              <a16:creationId xmlns:a16="http://schemas.microsoft.com/office/drawing/2014/main" id="{DFBF7AE4-DB87-21B6-BDF7-320AFED35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f982830d98_1_5:notes">
            <a:extLst>
              <a:ext uri="{FF2B5EF4-FFF2-40B4-BE49-F238E27FC236}">
                <a16:creationId xmlns:a16="http://schemas.microsoft.com/office/drawing/2014/main" id="{53643764-985A-E4C4-746A-F719F0109D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f982830d98_1_5:notes">
            <a:extLst>
              <a:ext uri="{FF2B5EF4-FFF2-40B4-BE49-F238E27FC236}">
                <a16:creationId xmlns:a16="http://schemas.microsoft.com/office/drawing/2014/main" id="{9C019745-ED39-21B0-2A30-B690C33121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9637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f982830d98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f982830d98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8041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9701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topmarks.co.uk/maths-games/daily1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31F51-5AD0-AEEA-4FA9-C985535C5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963" y="274179"/>
            <a:ext cx="3242983" cy="972495"/>
          </a:xfrm>
        </p:spPr>
        <p:txBody>
          <a:bodyPr>
            <a:normAutofit fontScale="90000"/>
          </a:bodyPr>
          <a:lstStyle/>
          <a:p>
            <a:r>
              <a:rPr lang="en-GB" sz="2200">
                <a:ea typeface="Calibri Light"/>
                <a:cs typeface="Calibri Light"/>
              </a:rPr>
              <a:t>Morning Challenge:  </a:t>
            </a:r>
            <a:br>
              <a:rPr lang="en-GB">
                <a:ea typeface="Calibri Light"/>
                <a:cs typeface="Calibri Light"/>
              </a:rPr>
            </a:br>
            <a:br>
              <a:rPr lang="en-GB">
                <a:ea typeface="Calibri Light"/>
                <a:cs typeface="Calibri Light"/>
              </a:rPr>
            </a:br>
            <a:endParaRPr lang="en-GB">
              <a:ea typeface="Calibri Light"/>
              <a:cs typeface="Calibri Light"/>
            </a:endParaRPr>
          </a:p>
        </p:txBody>
      </p:sp>
      <p:pic>
        <p:nvPicPr>
          <p:cNvPr id="3" name="Picture 2" descr="A math problem with numbers&#10;&#10;Description automatically generated">
            <a:extLst>
              <a:ext uri="{FF2B5EF4-FFF2-40B4-BE49-F238E27FC236}">
                <a16:creationId xmlns:a16="http://schemas.microsoft.com/office/drawing/2014/main" id="{9C97FA3D-9D5F-8FB1-FC60-243C517D71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273" y="500909"/>
            <a:ext cx="3067050" cy="3971925"/>
          </a:xfrm>
          <a:prstGeom prst="rect">
            <a:avLst/>
          </a:prstGeom>
        </p:spPr>
      </p:pic>
      <p:pic>
        <p:nvPicPr>
          <p:cNvPr id="4" name="Picture 3" descr="A screenshot of a math test&#10;&#10;Description automatically generated">
            <a:extLst>
              <a:ext uri="{FF2B5EF4-FFF2-40B4-BE49-F238E27FC236}">
                <a16:creationId xmlns:a16="http://schemas.microsoft.com/office/drawing/2014/main" id="{819C3CDB-9E7F-E0AF-943D-798A5E21E1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1413" y="179871"/>
            <a:ext cx="4168914" cy="5327651"/>
          </a:xfrm>
          <a:prstGeom prst="rect">
            <a:avLst/>
          </a:prstGeom>
        </p:spPr>
      </p:pic>
      <p:pic>
        <p:nvPicPr>
          <p:cNvPr id="5" name="Picture 4" descr="A black and white math problem&#10;&#10;Description automatically generated">
            <a:extLst>
              <a:ext uri="{FF2B5EF4-FFF2-40B4-BE49-F238E27FC236}">
                <a16:creationId xmlns:a16="http://schemas.microsoft.com/office/drawing/2014/main" id="{9FDF7C73-6B26-E0EF-3A54-1870F31D57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879" y="3977447"/>
            <a:ext cx="6162675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840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B3F5F-EDDA-FC88-03F6-38A3A0DB2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458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/>
              <a:t>Whiteboard work: </a:t>
            </a:r>
            <a:br>
              <a:rPr lang="en-GB"/>
            </a:br>
            <a:br>
              <a:rPr lang="en-GB"/>
            </a:br>
            <a:br>
              <a:rPr lang="en-GB"/>
            </a:br>
            <a:r>
              <a:rPr lang="en-GB" sz="5300"/>
              <a:t>3/4 x 6 = </a:t>
            </a:r>
            <a:br>
              <a:rPr lang="en-GB" sz="5300"/>
            </a:br>
            <a:br>
              <a:rPr lang="en-GB" sz="5300"/>
            </a:br>
            <a:r>
              <a:rPr lang="en-GB" sz="5300"/>
              <a:t>½ x 12 = </a:t>
            </a:r>
            <a:br>
              <a:rPr lang="en-GB" sz="5300"/>
            </a:br>
            <a:br>
              <a:rPr lang="en-GB" sz="5300"/>
            </a:br>
            <a:r>
              <a:rPr lang="en-GB" sz="5300"/>
              <a:t>11 x ¾ = </a:t>
            </a:r>
            <a:br>
              <a:rPr lang="en-GB"/>
            </a:br>
            <a:br>
              <a:rPr lang="en-GB"/>
            </a:b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831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D0FC8-7F47-4C9B-975A-AFC6D7119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983" y="119338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sz="4000"/>
              <a:t>Talk partners: What is the missing integer?</a:t>
            </a:r>
            <a:br>
              <a:rPr lang="en-GB" sz="7200"/>
            </a:br>
            <a:br>
              <a:rPr lang="en-GB" sz="7200"/>
            </a:br>
            <a:r>
              <a:rPr lang="en-GB" sz="8900"/>
              <a:t>¾ x </a:t>
            </a:r>
            <a:r>
              <a:rPr lang="en-GB" sz="8900">
                <a:highlight>
                  <a:srgbClr val="FFFF00"/>
                </a:highlight>
              </a:rPr>
              <a:t>?</a:t>
            </a:r>
            <a:r>
              <a:rPr lang="en-GB" sz="8900"/>
              <a:t>  = 15/4  = 3  ¾ </a:t>
            </a:r>
          </a:p>
        </p:txBody>
      </p:sp>
    </p:spTree>
    <p:extLst>
      <p:ext uri="{BB962C8B-B14F-4D97-AF65-F5344CB8AC3E}">
        <p14:creationId xmlns:p14="http://schemas.microsoft.com/office/powerpoint/2010/main" val="2837296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CD41B-5767-B4C2-71EF-DC20A2D7D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55900"/>
            <a:ext cx="11344275" cy="1335088"/>
          </a:xfrm>
        </p:spPr>
        <p:txBody>
          <a:bodyPr>
            <a:normAutofit fontScale="90000"/>
          </a:bodyPr>
          <a:lstStyle/>
          <a:p>
            <a:r>
              <a:rPr lang="en-GB" dirty="0"/>
              <a:t>Step by step:</a:t>
            </a:r>
            <a:br>
              <a:rPr lang="en-GB" dirty="0"/>
            </a:br>
            <a:br>
              <a:rPr lang="en-GB" dirty="0"/>
            </a:br>
            <a:r>
              <a:rPr lang="en-GB" dirty="0"/>
              <a:t>2 x 1 ½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-Convert to an improper fraction:</a:t>
            </a:r>
            <a:br>
              <a:rPr lang="en-GB" dirty="0"/>
            </a:br>
            <a:r>
              <a:rPr lang="en-GB" dirty="0"/>
              <a:t>    3/2</a:t>
            </a:r>
            <a:br>
              <a:rPr lang="en-GB" dirty="0"/>
            </a:br>
            <a:br>
              <a:rPr lang="en-GB" dirty="0"/>
            </a:br>
            <a:r>
              <a:rPr lang="en-GB"/>
              <a:t>-Multiply:   2 x 3/2 = 6/2</a:t>
            </a:r>
            <a:br>
              <a:rPr lang="en-GB" dirty="0"/>
            </a:br>
            <a:br>
              <a:rPr lang="en-GB" dirty="0"/>
            </a:br>
            <a:r>
              <a:rPr lang="en-GB"/>
              <a:t>Can we simplify 6/2?</a:t>
            </a:r>
            <a:br>
              <a:rPr lang="en-GB" dirty="0"/>
            </a:b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293786-759E-9DE3-084A-EBB272F25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4608" y="65847"/>
            <a:ext cx="2368412" cy="246407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1414F09-12DC-FB6F-8C26-B0F45F53B3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2415" y="56322"/>
            <a:ext cx="2368412" cy="2464077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FDA382B-2082-34BE-2779-4B965AC8AAD5}"/>
              </a:ext>
            </a:extLst>
          </p:cNvPr>
          <p:cNvSpPr/>
          <p:nvPr/>
        </p:nvSpPr>
        <p:spPr>
          <a:xfrm>
            <a:off x="7260839" y="1307252"/>
            <a:ext cx="143539" cy="122556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711F4A4-DB01-DC9C-8F5C-2541AC1886E5}"/>
              </a:ext>
            </a:extLst>
          </p:cNvPr>
          <p:cNvSpPr/>
          <p:nvPr/>
        </p:nvSpPr>
        <p:spPr>
          <a:xfrm>
            <a:off x="9823754" y="1298417"/>
            <a:ext cx="143539" cy="122556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35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91509-3262-C4D2-204B-C7DE6180B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551" y="1827341"/>
            <a:ext cx="12029302" cy="1325563"/>
          </a:xfrm>
        </p:spPr>
        <p:txBody>
          <a:bodyPr>
            <a:normAutofit fontScale="90000"/>
          </a:bodyPr>
          <a:lstStyle/>
          <a:p>
            <a:r>
              <a:rPr lang="en-GB"/>
              <a:t>Talk partners: How would we solve the following problem? </a:t>
            </a:r>
            <a:br>
              <a:rPr lang="en-GB"/>
            </a:br>
            <a:br>
              <a:rPr lang="en-GB"/>
            </a:br>
            <a:br>
              <a:rPr lang="en-GB"/>
            </a:br>
            <a:r>
              <a:rPr lang="en-GB" sz="7300"/>
              <a:t>              5     2/5          x     5 =</a:t>
            </a:r>
          </a:p>
        </p:txBody>
      </p:sp>
    </p:spTree>
    <p:extLst>
      <p:ext uri="{BB962C8B-B14F-4D97-AF65-F5344CB8AC3E}">
        <p14:creationId xmlns:p14="http://schemas.microsoft.com/office/powerpoint/2010/main" val="31002987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0898B-6EBE-5809-DCE7-303AE8C40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22550"/>
            <a:ext cx="105156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z="6000" dirty="0"/>
              <a:t>Checkpoint question:</a:t>
            </a:r>
            <a:br>
              <a:rPr lang="en-GB" sz="6000" dirty="0"/>
            </a:br>
            <a:br>
              <a:rPr lang="en-GB" sz="6000" dirty="0"/>
            </a:br>
            <a:r>
              <a:rPr lang="en-GB" sz="6000" dirty="0"/>
              <a:t>3   1/3  x 4 =</a:t>
            </a:r>
            <a:br>
              <a:rPr lang="en-GB" sz="6000" dirty="0"/>
            </a:br>
            <a:br>
              <a:rPr lang="en-GB" sz="6000" dirty="0"/>
            </a:br>
            <a:r>
              <a:rPr lang="en-GB" sz="6000" dirty="0"/>
              <a:t>a) 40/4</a:t>
            </a:r>
            <a:br>
              <a:rPr lang="en-GB" sz="6000" dirty="0"/>
            </a:br>
            <a:r>
              <a:rPr lang="en-GB" sz="6000"/>
              <a:t>b) 40/3</a:t>
            </a:r>
            <a:br>
              <a:rPr lang="en-GB" sz="6000" dirty="0"/>
            </a:br>
            <a:r>
              <a:rPr lang="en-GB" sz="6000"/>
              <a:t>c) 10/4</a:t>
            </a:r>
          </a:p>
        </p:txBody>
      </p:sp>
      <p:pic>
        <p:nvPicPr>
          <p:cNvPr id="5" name="Picture 4" descr="Checkpoint icon illustration, for uiux, infographic, etc 34118216 ...">
            <a:extLst>
              <a:ext uri="{FF2B5EF4-FFF2-40B4-BE49-F238E27FC236}">
                <a16:creationId xmlns:a16="http://schemas.microsoft.com/office/drawing/2014/main" id="{64E7EAD3-DE06-E241-D2E9-A0156EDDB8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2614" y="3411745"/>
            <a:ext cx="3133725" cy="310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5485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59E421-D309-BCE5-5764-64C61975F48E}"/>
              </a:ext>
            </a:extLst>
          </p:cNvPr>
          <p:cNvSpPr txBox="1"/>
          <p:nvPr/>
        </p:nvSpPr>
        <p:spPr>
          <a:xfrm>
            <a:off x="477884" y="1396304"/>
            <a:ext cx="5131129" cy="2585323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5400">
                <a:latin typeface="Comic Sans MS"/>
                <a:cs typeface="Arial"/>
              </a:rPr>
              <a:t>6/7 X 4 =</a:t>
            </a:r>
          </a:p>
          <a:p>
            <a:pPr algn="ctr"/>
            <a:endParaRPr lang="en-GB" sz="5400">
              <a:latin typeface="Comic Sans MS"/>
              <a:cs typeface="Arial"/>
            </a:endParaRPr>
          </a:p>
          <a:p>
            <a:pPr algn="ctr"/>
            <a:r>
              <a:rPr lang="en-GB" sz="5400">
                <a:latin typeface="Comic Sans MS"/>
                <a:cs typeface="Arial"/>
              </a:rPr>
              <a:t>4   ½ x 7 = </a:t>
            </a:r>
          </a:p>
        </p:txBody>
      </p:sp>
      <p:sp>
        <p:nvSpPr>
          <p:cNvPr id="7" name="Google Shape;135;p25">
            <a:extLst>
              <a:ext uri="{FF2B5EF4-FFF2-40B4-BE49-F238E27FC236}">
                <a16:creationId xmlns:a16="http://schemas.microsoft.com/office/drawing/2014/main" id="{A693CEE9-E21C-C119-D7BD-C7583FEEA7E8}"/>
              </a:ext>
            </a:extLst>
          </p:cNvPr>
          <p:cNvSpPr txBox="1">
            <a:spLocks/>
          </p:cNvSpPr>
          <p:nvPr/>
        </p:nvSpPr>
        <p:spPr>
          <a:xfrm>
            <a:off x="189792" y="125030"/>
            <a:ext cx="11835812" cy="1386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609585" marR="0" lvl="0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r">
              <a:lnSpc>
                <a:spcPct val="114999"/>
              </a:lnSpc>
              <a:buNone/>
            </a:pPr>
            <a:endParaRPr lang="en-US" sz="2000" kern="0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" sz="2800" u="sng" kern="0">
                <a:solidFill>
                  <a:schemeClr val="tx1"/>
                </a:solidFill>
                <a:latin typeface="Comic Sans MS"/>
              </a:rPr>
              <a:t>TBAT: multiply proper fractions by integers.</a:t>
            </a:r>
            <a:endParaRPr lang="en" sz="2800" u="sng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54502F-CE12-C9CA-E90E-BCD651A4A32C}"/>
              </a:ext>
            </a:extLst>
          </p:cNvPr>
          <p:cNvSpPr txBox="1"/>
          <p:nvPr/>
        </p:nvSpPr>
        <p:spPr>
          <a:xfrm>
            <a:off x="6313643" y="1396303"/>
            <a:ext cx="5131129" cy="2585323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5400">
                <a:latin typeface="Comic Sans MS"/>
                <a:cs typeface="Arial"/>
              </a:rPr>
              <a:t>4/9 X 6 =</a:t>
            </a:r>
          </a:p>
          <a:p>
            <a:pPr algn="ctr"/>
            <a:endParaRPr lang="en-GB" sz="5400">
              <a:latin typeface="Comic Sans MS"/>
              <a:cs typeface="Arial"/>
            </a:endParaRPr>
          </a:p>
          <a:p>
            <a:pPr algn="ctr"/>
            <a:r>
              <a:rPr lang="en-GB" sz="5400">
                <a:latin typeface="Comic Sans MS"/>
                <a:cs typeface="Arial"/>
              </a:rPr>
              <a:t>3   4/5 x 2 =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5CE83D-27B2-F7FE-6C9E-DF19FCF071C6}"/>
              </a:ext>
            </a:extLst>
          </p:cNvPr>
          <p:cNvSpPr txBox="1"/>
          <p:nvPr/>
        </p:nvSpPr>
        <p:spPr>
          <a:xfrm>
            <a:off x="414036" y="5120253"/>
            <a:ext cx="10847760" cy="12618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>
                <a:solidFill>
                  <a:srgbClr val="FF0000"/>
                </a:solidFill>
              </a:rPr>
              <a:t>Challenge:          2   6/8     x   2   = 4   12/8     </a:t>
            </a:r>
            <a:endParaRPr lang="en-US"/>
          </a:p>
          <a:p>
            <a:r>
              <a:rPr lang="en-GB" sz="3600"/>
              <a:t>What mistake has been made? </a:t>
            </a:r>
          </a:p>
        </p:txBody>
      </p:sp>
    </p:spTree>
    <p:extLst>
      <p:ext uri="{BB962C8B-B14F-4D97-AF65-F5344CB8AC3E}">
        <p14:creationId xmlns:p14="http://schemas.microsoft.com/office/powerpoint/2010/main" val="2274320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59E421-D309-BCE5-5764-64C61975F48E}"/>
              </a:ext>
            </a:extLst>
          </p:cNvPr>
          <p:cNvSpPr txBox="1"/>
          <p:nvPr/>
        </p:nvSpPr>
        <p:spPr>
          <a:xfrm>
            <a:off x="172977" y="4165"/>
            <a:ext cx="11855263" cy="7848302"/>
          </a:xfrm>
          <a:prstGeom prst="rect">
            <a:avLst/>
          </a:prstGeom>
          <a:noFill/>
          <a:ln w="57150"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800">
                <a:latin typeface="Comic Sans MS"/>
                <a:cs typeface="Arial"/>
              </a:rPr>
              <a:t>Independent </a:t>
            </a:r>
            <a:endParaRPr lang="en-US">
              <a:latin typeface="Aptos" panose="020B0004020202020204"/>
              <a:cs typeface="Arial"/>
            </a:endParaRPr>
          </a:p>
          <a:p>
            <a:endParaRPr lang="en-US" dirty="0">
              <a:latin typeface="Aptos" panose="020B0004020202020204"/>
              <a:cs typeface="Arial"/>
            </a:endParaRPr>
          </a:p>
          <a:p>
            <a:pPr marL="742950" indent="-742950">
              <a:buAutoNum type="alphaLcPeriod"/>
            </a:pPr>
            <a:r>
              <a:rPr lang="en-GB" sz="4000">
                <a:latin typeface="Comic Sans MS"/>
                <a:cs typeface="Arial"/>
              </a:rPr>
              <a:t>1 whole and 4/8 X 5 =</a:t>
            </a:r>
            <a:endParaRPr lang="en-US"/>
          </a:p>
          <a:p>
            <a:pPr marL="457200" indent="-457200">
              <a:buAutoNum type="alphaLcPeriod"/>
            </a:pPr>
            <a:r>
              <a:rPr lang="en-GB" sz="4000">
                <a:latin typeface="Comic Sans MS"/>
                <a:cs typeface="Arial"/>
              </a:rPr>
              <a:t> 1 whole and 5/7 X 3 =</a:t>
            </a:r>
          </a:p>
          <a:p>
            <a:pPr marL="457200" indent="-457200">
              <a:buAutoNum type="alphaLcPeriod"/>
            </a:pPr>
            <a:r>
              <a:rPr lang="en-GB" sz="4000">
                <a:latin typeface="Comic Sans MS"/>
                <a:cs typeface="Arial"/>
              </a:rPr>
              <a:t> 2 wholes and 1/2 X 8 =</a:t>
            </a:r>
          </a:p>
          <a:p>
            <a:pPr marL="457200" indent="-457200">
              <a:buAutoNum type="alphaLcPeriod"/>
            </a:pPr>
            <a:r>
              <a:rPr lang="en-GB" sz="4000">
                <a:latin typeface="Comic Sans MS"/>
                <a:cs typeface="Arial"/>
              </a:rPr>
              <a:t> 2 wholes and ¾ X 7 =</a:t>
            </a:r>
            <a:br>
              <a:rPr lang="en-GB" sz="4000" dirty="0">
                <a:latin typeface="Comic Sans MS"/>
                <a:cs typeface="Arial"/>
              </a:rPr>
            </a:br>
            <a:endParaRPr lang="en-GB" sz="4000" dirty="0">
              <a:latin typeface="Comic Sans MS"/>
              <a:cs typeface="Arial"/>
            </a:endParaRPr>
          </a:p>
          <a:p>
            <a:pPr marL="457200" indent="-457200">
              <a:buAutoNum type="alphaLcPeriod"/>
            </a:pPr>
            <a:r>
              <a:rPr lang="en-GB" sz="4000">
                <a:latin typeface="Comic Sans MS"/>
                <a:cs typeface="Arial"/>
              </a:rPr>
              <a:t> 2/7 x 6 = 12/ 42 T or F? </a:t>
            </a:r>
          </a:p>
          <a:p>
            <a:r>
              <a:rPr lang="en-GB" sz="4000">
                <a:latin typeface="Comic Sans MS"/>
                <a:cs typeface="Arial"/>
              </a:rPr>
              <a:t>Explain the mistake that has been made. </a:t>
            </a:r>
            <a:br>
              <a:rPr lang="en-GB" sz="4000" dirty="0">
                <a:latin typeface="Comic Sans MS"/>
                <a:cs typeface="Arial"/>
              </a:rPr>
            </a:br>
            <a:endParaRPr lang="en-GB"/>
          </a:p>
          <a:p>
            <a:r>
              <a:rPr lang="en-GB" sz="4000">
                <a:latin typeface="Comic Sans MS"/>
              </a:rPr>
              <a:t>6. 4/5 x ? = 12/ 5 </a:t>
            </a:r>
          </a:p>
          <a:p>
            <a:pPr marL="457200" indent="-457200">
              <a:buAutoNum type="alphaLcPeriod"/>
            </a:pPr>
            <a:endParaRPr lang="en-GB" sz="4000"/>
          </a:p>
          <a:p>
            <a:endParaRPr lang="en-GB" sz="4000"/>
          </a:p>
          <a:p>
            <a:endParaRPr lang="en-GB" sz="4000"/>
          </a:p>
        </p:txBody>
      </p:sp>
      <p:pic>
        <p:nvPicPr>
          <p:cNvPr id="2" name="Picture 2" descr="Text, letter&#10;&#10;Description automatically generated">
            <a:extLst>
              <a:ext uri="{FF2B5EF4-FFF2-40B4-BE49-F238E27FC236}">
                <a16:creationId xmlns:a16="http://schemas.microsoft.com/office/drawing/2014/main" id="{3B1CF0F9-EA33-C54F-D8AF-6B46570C4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5078" y="701976"/>
            <a:ext cx="3798071" cy="315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500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DFADB-4062-BD04-629A-5C02995F6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Challenge:</a:t>
            </a:r>
            <a:br>
              <a:rPr lang="en-GB"/>
            </a:br>
            <a:r>
              <a:rPr lang="en-GB" sz="4000">
                <a:ea typeface="+mj-lt"/>
                <a:cs typeface="+mj-lt"/>
              </a:rPr>
              <a:t>The answer is 2 ¾. Write a correct multiplication</a:t>
            </a:r>
            <a:endParaRPr lang="en-GB"/>
          </a:p>
        </p:txBody>
      </p:sp>
      <p:pic>
        <p:nvPicPr>
          <p:cNvPr id="4" name="Picture 7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CFCA4870-8A8F-9772-79F7-824E9AB28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549" y="2168300"/>
            <a:ext cx="5430794" cy="427284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4490D38-EDD9-7523-E2AF-87C03D100154}"/>
              </a:ext>
            </a:extLst>
          </p:cNvPr>
          <p:cNvSpPr txBox="1"/>
          <p:nvPr/>
        </p:nvSpPr>
        <p:spPr>
          <a:xfrm>
            <a:off x="289956" y="2347269"/>
            <a:ext cx="29824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/>
              <a:t>Mastery: </a:t>
            </a:r>
          </a:p>
        </p:txBody>
      </p:sp>
    </p:spTree>
    <p:extLst>
      <p:ext uri="{BB962C8B-B14F-4D97-AF65-F5344CB8AC3E}">
        <p14:creationId xmlns:p14="http://schemas.microsoft.com/office/powerpoint/2010/main" val="2861447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>
          <a:extLst>
            <a:ext uri="{FF2B5EF4-FFF2-40B4-BE49-F238E27FC236}">
              <a16:creationId xmlns:a16="http://schemas.microsoft.com/office/drawing/2014/main" id="{F81332F1-FBB3-0FC2-6A6D-ACB8F8FF3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35;p25">
            <a:extLst>
              <a:ext uri="{FF2B5EF4-FFF2-40B4-BE49-F238E27FC236}">
                <a16:creationId xmlns:a16="http://schemas.microsoft.com/office/drawing/2014/main" id="{619E0A27-5EDF-CF4C-4E16-1E28FA895138}"/>
              </a:ext>
            </a:extLst>
          </p:cNvPr>
          <p:cNvSpPr txBox="1">
            <a:spLocks/>
          </p:cNvSpPr>
          <p:nvPr/>
        </p:nvSpPr>
        <p:spPr>
          <a:xfrm>
            <a:off x="175415" y="125030"/>
            <a:ext cx="11835812" cy="1386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609585" marR="0" lvl="0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r">
              <a:lnSpc>
                <a:spcPct val="114999"/>
              </a:lnSpc>
              <a:buNone/>
            </a:pPr>
            <a:endParaRPr lang="en-US" sz="2000" kern="0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" sz="3600" u="sng" kern="0">
                <a:solidFill>
                  <a:schemeClr val="tx1"/>
                </a:solidFill>
                <a:latin typeface="Comic Sans MS"/>
              </a:rPr>
              <a:t>21.4.26</a:t>
            </a:r>
          </a:p>
          <a:p>
            <a:pPr marL="0" indent="0">
              <a:lnSpc>
                <a:spcPct val="114999"/>
              </a:lnSpc>
              <a:buNone/>
            </a:pPr>
            <a:r>
              <a:rPr lang="en" sz="3600" u="sng" kern="0">
                <a:solidFill>
                  <a:schemeClr val="tx1"/>
                </a:solidFill>
                <a:latin typeface="Comic Sans MS"/>
              </a:rPr>
              <a:t>TBAT: multiply mixed number fractions by integers. </a:t>
            </a:r>
            <a:endParaRPr lang="en" sz="3600" u="sng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3FF2B09-999F-2ACE-E3DE-983FBDF44F62}"/>
              </a:ext>
            </a:extLst>
          </p:cNvPr>
          <p:cNvSpPr txBox="1"/>
          <p:nvPr/>
        </p:nvSpPr>
        <p:spPr>
          <a:xfrm>
            <a:off x="409855" y="2013114"/>
            <a:ext cx="11078156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 u="sng"/>
              <a:t>3 in 3 </a:t>
            </a:r>
          </a:p>
          <a:p>
            <a:endParaRPr lang="en-GB" sz="4000"/>
          </a:p>
          <a:p>
            <a:pPr marL="342900" indent="-342900">
              <a:buAutoNum type="arabicParenR"/>
            </a:pPr>
            <a:r>
              <a:rPr lang="en-GB" sz="4000"/>
              <a:t>40 x 7 = </a:t>
            </a:r>
          </a:p>
          <a:p>
            <a:pPr marL="342900" indent="-342900">
              <a:buAutoNum type="arabicParenR"/>
            </a:pPr>
            <a:endParaRPr lang="en-GB" sz="4000"/>
          </a:p>
          <a:p>
            <a:pPr marL="342900" indent="-342900">
              <a:buAutoNum type="arabicParenR"/>
            </a:pPr>
            <a:r>
              <a:rPr lang="en-GB" sz="4000"/>
              <a:t>350 divided by 5 = </a:t>
            </a:r>
          </a:p>
          <a:p>
            <a:pPr marL="342900" indent="-342900">
              <a:buAutoNum type="arabicParenR"/>
            </a:pPr>
            <a:endParaRPr lang="en-GB" sz="4000"/>
          </a:p>
          <a:p>
            <a:pPr marL="342900" indent="-342900">
              <a:buAutoNum type="arabicParenR"/>
            </a:pPr>
            <a:r>
              <a:rPr lang="en-GB" sz="4000"/>
              <a:t>23/  5 =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29ACFD-2230-0A8A-E2E1-484EAC093F99}"/>
              </a:ext>
            </a:extLst>
          </p:cNvPr>
          <p:cNvSpPr txBox="1"/>
          <p:nvPr/>
        </p:nvSpPr>
        <p:spPr>
          <a:xfrm>
            <a:off x="6798781" y="2133660"/>
            <a:ext cx="4062392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>
                <a:solidFill>
                  <a:srgbClr val="FF0000"/>
                </a:solidFill>
              </a:rPr>
              <a:t>Challenge: </a:t>
            </a:r>
          </a:p>
          <a:p>
            <a:endParaRPr lang="en-GB" sz="3200">
              <a:solidFill>
                <a:srgbClr val="FF0000"/>
              </a:solidFill>
            </a:endParaRPr>
          </a:p>
          <a:p>
            <a:r>
              <a:rPr lang="en-GB" sz="3200">
                <a:solidFill>
                  <a:srgbClr val="FF0000"/>
                </a:solidFill>
              </a:rPr>
              <a:t>20% of 350 =</a:t>
            </a:r>
          </a:p>
        </p:txBody>
      </p:sp>
    </p:spTree>
    <p:extLst>
      <p:ext uri="{BB962C8B-B14F-4D97-AF65-F5344CB8AC3E}">
        <p14:creationId xmlns:p14="http://schemas.microsoft.com/office/powerpoint/2010/main" val="4172456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Graphical user interface&#10;&#10;Description automatically generated">
            <a:extLst>
              <a:ext uri="{FF2B5EF4-FFF2-40B4-BE49-F238E27FC236}">
                <a16:creationId xmlns:a16="http://schemas.microsoft.com/office/drawing/2014/main" id="{EB1BF3A6-6E5D-4E37-C18B-7EB671F2FA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823" y="2453862"/>
            <a:ext cx="6245524" cy="40062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60458A7-3659-71F4-14E2-180CC0B898FE}"/>
              </a:ext>
            </a:extLst>
          </p:cNvPr>
          <p:cNvSpPr txBox="1"/>
          <p:nvPr/>
        </p:nvSpPr>
        <p:spPr>
          <a:xfrm>
            <a:off x="7818408" y="3081068"/>
            <a:ext cx="3657600" cy="9026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33">
                <a:hlinkClick r:id="rId4"/>
              </a:rPr>
              <a:t>Daily 10 - Mental Maths Challenge - Topmarks</a:t>
            </a:r>
            <a:endParaRPr lang="en-US" sz="2533"/>
          </a:p>
        </p:txBody>
      </p:sp>
      <p:sp>
        <p:nvSpPr>
          <p:cNvPr id="5" name="Google Shape;135;p25">
            <a:extLst>
              <a:ext uri="{FF2B5EF4-FFF2-40B4-BE49-F238E27FC236}">
                <a16:creationId xmlns:a16="http://schemas.microsoft.com/office/drawing/2014/main" id="{1739EAD8-3995-7F61-AB08-FF74234B5807}"/>
              </a:ext>
            </a:extLst>
          </p:cNvPr>
          <p:cNvSpPr txBox="1">
            <a:spLocks/>
          </p:cNvSpPr>
          <p:nvPr/>
        </p:nvSpPr>
        <p:spPr>
          <a:xfrm>
            <a:off x="175415" y="125030"/>
            <a:ext cx="11835812" cy="1386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609585" marR="0" lvl="0" indent="-45718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2332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r">
              <a:lnSpc>
                <a:spcPct val="114999"/>
              </a:lnSpc>
              <a:buNone/>
            </a:pPr>
            <a:endParaRPr lang="en-US" sz="2100" kern="0" dirty="0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" sz="3600" u="sng" kern="0">
                <a:solidFill>
                  <a:schemeClr val="tx1"/>
                </a:solidFill>
                <a:latin typeface="Comic Sans MS"/>
              </a:rPr>
              <a:t>21.4.26</a:t>
            </a:r>
            <a:endParaRPr lang="en-US" sz="3600" kern="0">
              <a:solidFill>
                <a:schemeClr val="tx1"/>
              </a:solidFill>
              <a:latin typeface="Comic Sans MS"/>
            </a:endParaRPr>
          </a:p>
          <a:p>
            <a:pPr marL="0" indent="0">
              <a:lnSpc>
                <a:spcPct val="114999"/>
              </a:lnSpc>
              <a:buNone/>
            </a:pPr>
            <a:r>
              <a:rPr lang="en" sz="3600" u="sng" kern="0">
                <a:solidFill>
                  <a:schemeClr val="tx1"/>
                </a:solidFill>
                <a:latin typeface="Comic Sans MS"/>
              </a:rPr>
              <a:t>TBAT: multiply mixed number fractions by integers. </a:t>
            </a:r>
            <a:endParaRPr lang="en">
              <a:solidFill>
                <a:schemeClr val="tx1"/>
              </a:solidFill>
            </a:endParaRPr>
          </a:p>
          <a:p>
            <a:pPr marL="0" indent="0">
              <a:lnSpc>
                <a:spcPct val="114999"/>
              </a:lnSpc>
              <a:buNone/>
            </a:pPr>
            <a:endParaRPr lang="en" sz="3600" u="sng" kern="0" dirty="0">
              <a:solidFill>
                <a:schemeClr val="tx1"/>
              </a:solidFill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88772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2EF7E-61E7-5301-0BF1-64DD03AB6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0070C0"/>
                </a:solidFill>
              </a:rPr>
              <a:t>Blue  </a:t>
            </a:r>
            <a:r>
              <a:rPr lang="en-GB"/>
              <a:t>                                   </a:t>
            </a:r>
            <a:r>
              <a:rPr lang="en-GB">
                <a:solidFill>
                  <a:srgbClr val="00B050"/>
                </a:solidFill>
              </a:rPr>
              <a:t>       Green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2565F1-0B1F-C1FC-8498-620D1AFB0062}"/>
              </a:ext>
            </a:extLst>
          </p:cNvPr>
          <p:cNvSpPr txBox="1"/>
          <p:nvPr/>
        </p:nvSpPr>
        <p:spPr>
          <a:xfrm>
            <a:off x="455646" y="2112542"/>
            <a:ext cx="5163993" cy="20928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/>
              <a:t>1/7 + 1/7 + 1/7 + 1/7 = </a:t>
            </a:r>
            <a:endParaRPr lang="en-US" sz="3600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3AFBAF-AB99-F5B4-7CEF-1E9A82BD5950}"/>
              </a:ext>
            </a:extLst>
          </p:cNvPr>
          <p:cNvSpPr txBox="1"/>
          <p:nvPr/>
        </p:nvSpPr>
        <p:spPr>
          <a:xfrm>
            <a:off x="6572240" y="2019866"/>
            <a:ext cx="5163993" cy="20928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/>
              <a:t>1/5 + 1/5 + 1/5 + 1/5 = </a:t>
            </a:r>
            <a:endParaRPr lang="en-US" sz="3600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B569A5-BB15-7853-D4BD-113241E8F4B8}"/>
              </a:ext>
            </a:extLst>
          </p:cNvPr>
          <p:cNvSpPr txBox="1"/>
          <p:nvPr/>
        </p:nvSpPr>
        <p:spPr>
          <a:xfrm>
            <a:off x="-2357" y="4848532"/>
            <a:ext cx="12492283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>
                <a:solidFill>
                  <a:srgbClr val="FF0000"/>
                </a:solidFill>
              </a:rPr>
              <a:t>Challenge:</a:t>
            </a:r>
            <a:r>
              <a:rPr lang="en-GB" sz="3200"/>
              <a:t> Write your number sentence as a multiplication problem. </a:t>
            </a:r>
          </a:p>
        </p:txBody>
      </p:sp>
    </p:spTree>
    <p:extLst>
      <p:ext uri="{BB962C8B-B14F-4D97-AF65-F5344CB8AC3E}">
        <p14:creationId xmlns:p14="http://schemas.microsoft.com/office/powerpoint/2010/main" val="2528567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82663-D09D-D608-FB9E-F322C495A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545" y="3036504"/>
            <a:ext cx="12022082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Talk partners:</a:t>
            </a:r>
            <a:br>
              <a:rPr lang="en-GB" dirty="0"/>
            </a:br>
            <a:br>
              <a:rPr lang="en-GB" dirty="0"/>
            </a:br>
            <a:r>
              <a:rPr lang="en-GB" sz="4900" dirty="0">
                <a:latin typeface="Comic Sans MS"/>
                <a:cs typeface="Segoe UI"/>
              </a:rPr>
              <a:t>1  ½ </a:t>
            </a:r>
            <a:br>
              <a:rPr lang="en-GB" sz="4900" dirty="0">
                <a:latin typeface="Comic Sans MS"/>
                <a:cs typeface="Segoe UI"/>
              </a:rPr>
            </a:br>
            <a:br>
              <a:rPr lang="en-GB" sz="4900" dirty="0">
                <a:latin typeface="Comic Sans MS"/>
                <a:cs typeface="Segoe UI"/>
              </a:rPr>
            </a:br>
            <a:r>
              <a:rPr lang="en-GB" sz="4900" dirty="0">
                <a:latin typeface="Comic Sans MS"/>
                <a:cs typeface="Segoe UI"/>
              </a:rPr>
              <a:t>2   ¾ </a:t>
            </a:r>
            <a:br>
              <a:rPr lang="en-GB" sz="4900" dirty="0">
                <a:latin typeface="Comic Sans MS"/>
                <a:cs typeface="Segoe UI"/>
              </a:rPr>
            </a:br>
            <a:br>
              <a:rPr lang="en-GB" sz="4900" dirty="0">
                <a:latin typeface="Comic Sans MS"/>
                <a:cs typeface="Segoe UI"/>
              </a:rPr>
            </a:br>
            <a:r>
              <a:rPr lang="en-GB" sz="4900">
                <a:latin typeface="Comic Sans MS"/>
                <a:cs typeface="Segoe UI"/>
              </a:rPr>
              <a:t>What is a mixed number?</a:t>
            </a:r>
            <a:br>
              <a:rPr lang="en-GB" sz="4900" dirty="0">
                <a:latin typeface="Comic Sans MS"/>
                <a:cs typeface="Segoe UI"/>
              </a:rPr>
            </a:br>
            <a:br>
              <a:rPr lang="en-GB" sz="4900" dirty="0">
                <a:latin typeface="Comic Sans MS"/>
                <a:cs typeface="Segoe UI"/>
              </a:rPr>
            </a:br>
            <a:r>
              <a:rPr lang="en-GB" sz="4900">
                <a:latin typeface="Comic Sans MS"/>
                <a:cs typeface="Segoe UI"/>
              </a:rPr>
              <a:t>How would I convert these into improper fractions?</a:t>
            </a:r>
            <a:endParaRPr lang="en-GB" sz="4900" dirty="0">
              <a:latin typeface="Comic Sans MS"/>
              <a:cs typeface="Segoe UI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2380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59E421-D309-BCE5-5764-64C61975F48E}"/>
              </a:ext>
            </a:extLst>
          </p:cNvPr>
          <p:cNvSpPr txBox="1"/>
          <p:nvPr/>
        </p:nvSpPr>
        <p:spPr>
          <a:xfrm>
            <a:off x="185551" y="1838248"/>
            <a:ext cx="11801103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3200" b="1">
                <a:ea typeface="+mn-lt"/>
                <a:cs typeface="+mn-lt"/>
              </a:rPr>
              <a:t>We can simplify four tenths to two fifths. True or false?</a:t>
            </a:r>
            <a:endParaRPr lang="en-US"/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4025A2B8-664E-5663-0D7E-4E7B9BF46D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9494" y="2947511"/>
            <a:ext cx="9213011" cy="257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382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59E421-D309-BCE5-5764-64C61975F48E}"/>
              </a:ext>
            </a:extLst>
          </p:cNvPr>
          <p:cNvSpPr txBox="1"/>
          <p:nvPr/>
        </p:nvSpPr>
        <p:spPr>
          <a:xfrm>
            <a:off x="247335" y="406924"/>
            <a:ext cx="11801103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3200">
                <a:latin typeface="Comic Sans MS"/>
                <a:ea typeface="+mn-lt"/>
                <a:cs typeface="+mn-lt"/>
              </a:rPr>
              <a:t>Here is a multiplication involving a non-unit fraction and an integer.</a:t>
            </a:r>
            <a:endParaRPr lang="en-US">
              <a:latin typeface="Comic Sans MS"/>
            </a:endParaRPr>
          </a:p>
        </p:txBody>
      </p:sp>
      <p:pic>
        <p:nvPicPr>
          <p:cNvPr id="3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9B037939-13C5-C9D4-E694-B6B8101AD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1237" y="1715722"/>
            <a:ext cx="5595254" cy="337914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3D14FA5-7446-260B-DBC9-17AD4B4720CA}"/>
              </a:ext>
            </a:extLst>
          </p:cNvPr>
          <p:cNvSpPr txBox="1"/>
          <p:nvPr/>
        </p:nvSpPr>
        <p:spPr>
          <a:xfrm>
            <a:off x="507175" y="5640778"/>
            <a:ext cx="11281558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2800">
                <a:latin typeface="Comic Sans MS"/>
                <a:ea typeface="+mn-lt"/>
                <a:cs typeface="+mn-lt"/>
              </a:rPr>
              <a:t>We can also write this multiplication using repeated addition. </a:t>
            </a:r>
            <a:endParaRPr lang="en-US" sz="2800"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66527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E2152-93D9-40B7-BFE4-7B86CB615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9A8B69-08F0-F433-13AD-CF3823A2AB4A}"/>
              </a:ext>
            </a:extLst>
          </p:cNvPr>
          <p:cNvSpPr txBox="1"/>
          <p:nvPr/>
        </p:nvSpPr>
        <p:spPr>
          <a:xfrm>
            <a:off x="208283" y="168920"/>
            <a:ext cx="11801103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3200">
                <a:latin typeface="Comic Sans MS"/>
                <a:ea typeface="+mn-lt"/>
                <a:cs typeface="+mn-lt"/>
              </a:rPr>
              <a:t>Talk partners: What is represented on this bar model?</a:t>
            </a:r>
            <a:endParaRPr lang="en-US">
              <a:latin typeface="Comic Sans MS"/>
            </a:endParaRPr>
          </a:p>
        </p:txBody>
      </p:sp>
      <p:pic>
        <p:nvPicPr>
          <p:cNvPr id="3" name="Picture 4" descr="Chart, box and whisker chart&#10;&#10;Description automatically generated">
            <a:extLst>
              <a:ext uri="{FF2B5EF4-FFF2-40B4-BE49-F238E27FC236}">
                <a16:creationId xmlns:a16="http://schemas.microsoft.com/office/drawing/2014/main" id="{569E8177-440C-1420-56A8-B8B6AC64B9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257" y="2064657"/>
            <a:ext cx="11231087" cy="136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626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59E421-D309-BCE5-5764-64C61975F48E}"/>
              </a:ext>
            </a:extLst>
          </p:cNvPr>
          <p:cNvSpPr txBox="1"/>
          <p:nvPr/>
        </p:nvSpPr>
        <p:spPr>
          <a:xfrm>
            <a:off x="208283" y="168920"/>
            <a:ext cx="11801103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3200">
                <a:latin typeface="Comic Sans MS"/>
                <a:ea typeface="+mn-lt"/>
                <a:cs typeface="+mn-lt"/>
              </a:rPr>
              <a:t>Talk partners: Which calculation does the bar model represent?</a:t>
            </a:r>
            <a:endParaRPr lang="en-US">
              <a:latin typeface="Comic Sans MS"/>
            </a:endParaRPr>
          </a:p>
        </p:txBody>
      </p:sp>
      <p:pic>
        <p:nvPicPr>
          <p:cNvPr id="3" name="Picture 4" descr="Chart, box and whisker chart&#10;&#10;Description automatically generated">
            <a:extLst>
              <a:ext uri="{FF2B5EF4-FFF2-40B4-BE49-F238E27FC236}">
                <a16:creationId xmlns:a16="http://schemas.microsoft.com/office/drawing/2014/main" id="{72E03A5B-4425-08A3-D716-C7B6BFFFC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22" y="1508603"/>
            <a:ext cx="11231087" cy="1367429"/>
          </a:xfrm>
          <a:prstGeom prst="rect">
            <a:avLst/>
          </a:prstGeom>
        </p:spPr>
      </p:pic>
      <p:pic>
        <p:nvPicPr>
          <p:cNvPr id="5" name="Picture 7">
            <a:extLst>
              <a:ext uri="{FF2B5EF4-FFF2-40B4-BE49-F238E27FC236}">
                <a16:creationId xmlns:a16="http://schemas.microsoft.com/office/drawing/2014/main" id="{A5C462B6-A358-094D-6B4A-3168C4AB96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0082" y="3127243"/>
            <a:ext cx="8665482" cy="3270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836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DABC899185B74BB2030808D3385A9C" ma:contentTypeVersion="19" ma:contentTypeDescription="Create a new document." ma:contentTypeScope="" ma:versionID="2bddcd1ac83bf6cc9d4e187e50cdfc19">
  <xsd:schema xmlns:xsd="http://www.w3.org/2001/XMLSchema" xmlns:xs="http://www.w3.org/2001/XMLSchema" xmlns:p="http://schemas.microsoft.com/office/2006/metadata/properties" xmlns:ns2="5519ec2d-3025-400a-aa14-bba49a7e18f3" xmlns:ns3="e255f982-5f1f-41c7-871f-7a91432a5484" targetNamespace="http://schemas.microsoft.com/office/2006/metadata/properties" ma:root="true" ma:fieldsID="a945b1e6971e3546dc159e283e46c135" ns2:_="" ns3:_="">
    <xsd:import namespace="5519ec2d-3025-400a-aa14-bba49a7e18f3"/>
    <xsd:import namespace="e255f982-5f1f-41c7-871f-7a91432a54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19ec2d-3025-400a-aa14-bba49a7e18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55f982-5f1f-41c7-871f-7a91432a548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8320c33-d570-4e0b-b288-e2b6c8d43477}" ma:internalName="TaxCatchAll" ma:showField="CatchAllData" ma:web="e255f982-5f1f-41c7-871f-7a91432a54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55f982-5f1f-41c7-871f-7a91432a5484" xsi:nil="true"/>
    <lcf76f155ced4ddcb4097134ff3c332f xmlns="5519ec2d-3025-400a-aa14-bba49a7e18f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9112B7C-27CE-43A7-BEAE-E5382B25F8A1}"/>
</file>

<file path=customXml/itemProps2.xml><?xml version="1.0" encoding="utf-8"?>
<ds:datastoreItem xmlns:ds="http://schemas.openxmlformats.org/officeDocument/2006/customXml" ds:itemID="{71612816-4B9F-4532-9DA2-281288F9F1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35F594-5474-4952-855C-E0C33C71AE9A}">
  <ds:schemaRefs>
    <ds:schemaRef ds:uri="http://schemas.microsoft.com/office/2006/metadata/properties"/>
    <ds:schemaRef ds:uri="http://schemas.microsoft.com/office/infopath/2007/PartnerControls"/>
    <ds:schemaRef ds:uri="e255f982-5f1f-41c7-871f-7a91432a5484"/>
    <ds:schemaRef ds:uri="5519ec2d-3025-400a-aa14-bba49a7e18f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Morning Challenge:    </vt:lpstr>
      <vt:lpstr>PowerPoint Presentation</vt:lpstr>
      <vt:lpstr>PowerPoint Presentation</vt:lpstr>
      <vt:lpstr>Blue                                            Green </vt:lpstr>
      <vt:lpstr>Talk partners:  1  ½   2   ¾   What is a mixed number?  How would I convert these into improper fractions? </vt:lpstr>
      <vt:lpstr>PowerPoint Presentation</vt:lpstr>
      <vt:lpstr>PowerPoint Presentation</vt:lpstr>
      <vt:lpstr>PowerPoint Presentation</vt:lpstr>
      <vt:lpstr>PowerPoint Presentation</vt:lpstr>
      <vt:lpstr>Whiteboard work:    3/4 x 6 =   ½ x 12 =   11 x ¾ =   </vt:lpstr>
      <vt:lpstr>Talk partners: What is the missing integer?  ¾ x ?  = 15/4  = 3  ¾ </vt:lpstr>
      <vt:lpstr>Step by step:  2 x 1 ½   -Convert to an improper fraction:     3/2  -Multiply:   2 x 3/2 = 6/2  Can we simplify 6/2? </vt:lpstr>
      <vt:lpstr>Talk partners: How would we solve the following problem?                  5     2/5          x     5 =</vt:lpstr>
      <vt:lpstr>Checkpoint question:  3   1/3  x 4 =  a) 40/4 b) 40/3 c) 10/4</vt:lpstr>
      <vt:lpstr>PowerPoint Presentation</vt:lpstr>
      <vt:lpstr>PowerPoint Presentation</vt:lpstr>
      <vt:lpstr>Challenge: The answer is 2 ¾. Write a correct multiplication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84</cp:revision>
  <dcterms:created xsi:type="dcterms:W3CDTF">2026-04-17T13:24:57Z</dcterms:created>
  <dcterms:modified xsi:type="dcterms:W3CDTF">2026-04-19T20:21:59Z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0x01010098DABC899185B74BB2030808D3385A9C</vt:lpwstr>
  </property>
  <property fmtid="{D5CDD505-2E9C-101B-9397-08002B2CF9AE}" pid="3" name="MediaServiceImageTags">
    <vt:lpwstr/>
  </property>
</Properties>
</file>