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7"/>
  </p:notesMasterIdLst>
  <p:sldIdLst>
    <p:sldId id="650" r:id="rId5"/>
    <p:sldId id="688" r:id="rId6"/>
    <p:sldId id="689" r:id="rId7"/>
    <p:sldId id="684" r:id="rId8"/>
    <p:sldId id="619" r:id="rId9"/>
    <p:sldId id="633" r:id="rId10"/>
    <p:sldId id="685" r:id="rId11"/>
    <p:sldId id="626" r:id="rId12"/>
    <p:sldId id="627" r:id="rId13"/>
    <p:sldId id="674" r:id="rId14"/>
    <p:sldId id="629" r:id="rId15"/>
    <p:sldId id="675" r:id="rId16"/>
    <p:sldId id="634" r:id="rId17"/>
    <p:sldId id="686" r:id="rId18"/>
    <p:sldId id="676" r:id="rId19"/>
    <p:sldId id="687" r:id="rId20"/>
    <p:sldId id="630" r:id="rId21"/>
    <p:sldId id="631" r:id="rId22"/>
    <p:sldId id="632" r:id="rId23"/>
    <p:sldId id="760" r:id="rId24"/>
    <p:sldId id="768" r:id="rId25"/>
    <p:sldId id="761" r:id="rId26"/>
    <p:sldId id="762" r:id="rId27"/>
    <p:sldId id="763" r:id="rId28"/>
    <p:sldId id="764" r:id="rId29"/>
    <p:sldId id="765" r:id="rId30"/>
    <p:sldId id="766" r:id="rId31"/>
    <p:sldId id="767" r:id="rId32"/>
    <p:sldId id="737" r:id="rId33"/>
    <p:sldId id="725" r:id="rId34"/>
    <p:sldId id="259" r:id="rId35"/>
    <p:sldId id="261" r:id="rId36"/>
    <p:sldId id="262" r:id="rId37"/>
    <p:sldId id="263" r:id="rId38"/>
    <p:sldId id="264" r:id="rId39"/>
    <p:sldId id="265" r:id="rId40"/>
    <p:sldId id="266" r:id="rId41"/>
    <p:sldId id="267" r:id="rId42"/>
    <p:sldId id="268" r:id="rId43"/>
    <p:sldId id="270" r:id="rId44"/>
    <p:sldId id="271" r:id="rId45"/>
    <p:sldId id="272" r:id="rId46"/>
    <p:sldId id="273" r:id="rId47"/>
    <p:sldId id="274" r:id="rId48"/>
    <p:sldId id="275" r:id="rId49"/>
    <p:sldId id="276" r:id="rId50"/>
    <p:sldId id="277" r:id="rId51"/>
    <p:sldId id="278" r:id="rId52"/>
    <p:sldId id="279" r:id="rId53"/>
    <p:sldId id="281" r:id="rId54"/>
    <p:sldId id="282" r:id="rId55"/>
    <p:sldId id="283" r:id="rId56"/>
    <p:sldId id="284" r:id="rId57"/>
    <p:sldId id="285" r:id="rId58"/>
    <p:sldId id="286" r:id="rId59"/>
    <p:sldId id="287" r:id="rId60"/>
    <p:sldId id="288" r:id="rId61"/>
    <p:sldId id="290" r:id="rId62"/>
    <p:sldId id="291" r:id="rId63"/>
    <p:sldId id="292" r:id="rId64"/>
    <p:sldId id="293" r:id="rId65"/>
    <p:sldId id="294" r:id="rId66"/>
    <p:sldId id="295" r:id="rId67"/>
    <p:sldId id="296" r:id="rId68"/>
    <p:sldId id="297" r:id="rId69"/>
    <p:sldId id="298" r:id="rId70"/>
    <p:sldId id="738" r:id="rId71"/>
    <p:sldId id="299" r:id="rId72"/>
    <p:sldId id="739" r:id="rId73"/>
    <p:sldId id="260" r:id="rId74"/>
    <p:sldId id="740" r:id="rId75"/>
    <p:sldId id="741" r:id="rId76"/>
    <p:sldId id="742" r:id="rId77"/>
    <p:sldId id="743" r:id="rId78"/>
    <p:sldId id="744" r:id="rId79"/>
    <p:sldId id="745" r:id="rId80"/>
    <p:sldId id="746" r:id="rId81"/>
    <p:sldId id="269" r:id="rId82"/>
    <p:sldId id="747" r:id="rId83"/>
    <p:sldId id="748" r:id="rId84"/>
    <p:sldId id="749" r:id="rId85"/>
    <p:sldId id="750" r:id="rId86"/>
    <p:sldId id="751" r:id="rId87"/>
    <p:sldId id="752" r:id="rId88"/>
    <p:sldId id="753" r:id="rId89"/>
    <p:sldId id="280" r:id="rId90"/>
    <p:sldId id="754" r:id="rId91"/>
    <p:sldId id="755" r:id="rId92"/>
    <p:sldId id="756" r:id="rId93"/>
    <p:sldId id="757" r:id="rId94"/>
    <p:sldId id="758" r:id="rId95"/>
    <p:sldId id="759" r:id="rId96"/>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B2C8EB-B6E6-2B28-216F-B951B998FD38}" v="339" dt="2026-04-19T08:24:14.526"/>
    <p1510:client id="{CBA93575-0DCB-B714-875A-2072C6E3BCA1}" v="837" dt="2026-04-20T17:11:09.947"/>
    <p1510:client id="{E98DD2AB-3F33-2EB2-DB31-0D878B181D1C}" v="448" dt="2026-04-20T16:12:52.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C06D36-494C-436D-B359-D37A3B0F6AE9}" type="datetimeFigureOut">
              <a:t>4/20/2026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E2F7D-53B7-4AB2-B11C-A1A38723855E}" type="slidenum">
              <a:t>‹#›</a:t>
            </a:fld>
            <a:endParaRPr lang="en-GB"/>
          </a:p>
        </p:txBody>
      </p:sp>
    </p:spTree>
    <p:extLst>
      <p:ext uri="{BB962C8B-B14F-4D97-AF65-F5344CB8AC3E}">
        <p14:creationId xmlns:p14="http://schemas.microsoft.com/office/powerpoint/2010/main" val="4234865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DFBF7AE4-DB87-21B6-BDF7-320AFED35228}"/>
            </a:ext>
          </a:extLst>
        </p:cNvPr>
        <p:cNvGrpSpPr/>
        <p:nvPr/>
      </p:nvGrpSpPr>
      <p:grpSpPr>
        <a:xfrm>
          <a:off x="0" y="0"/>
          <a:ext cx="0" cy="0"/>
          <a:chOff x="0" y="0"/>
          <a:chExt cx="0" cy="0"/>
        </a:xfrm>
      </p:grpSpPr>
      <p:sp>
        <p:nvSpPr>
          <p:cNvPr id="131" name="Google Shape;131;gf982830d98_1_5:notes">
            <a:extLst>
              <a:ext uri="{FF2B5EF4-FFF2-40B4-BE49-F238E27FC236}">
                <a16:creationId xmlns:a16="http://schemas.microsoft.com/office/drawing/2014/main" id="{53643764-985A-E4C4-746A-F719F0109D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a:extLst>
              <a:ext uri="{FF2B5EF4-FFF2-40B4-BE49-F238E27FC236}">
                <a16:creationId xmlns:a16="http://schemas.microsoft.com/office/drawing/2014/main" id="{9C019745-ED39-21B0-2A30-B690C33121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9637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279955a40ae_0_8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279955a40ae_0_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1e93af601a3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1e93af601a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1e93af601a3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1e93af601a3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g1e93af601a3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4" name="Google Shape;2264;g1e93af601a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1e93af601a3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1e93af601a3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2"/>
        <p:cNvGrpSpPr/>
        <p:nvPr/>
      </p:nvGrpSpPr>
      <p:grpSpPr>
        <a:xfrm>
          <a:off x="0" y="0"/>
          <a:ext cx="0" cy="0"/>
          <a:chOff x="0" y="0"/>
          <a:chExt cx="0" cy="0"/>
        </a:xfrm>
      </p:grpSpPr>
      <p:sp>
        <p:nvSpPr>
          <p:cNvPr id="2283" name="Google Shape;2283;g1e93af601a3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4" name="Google Shape;2284;g1e93af601a3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g1e93af601a3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6" name="Google Shape;2296;g1e93af601a3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4"/>
        <p:cNvGrpSpPr/>
        <p:nvPr/>
      </p:nvGrpSpPr>
      <p:grpSpPr>
        <a:xfrm>
          <a:off x="0" y="0"/>
          <a:ext cx="0" cy="0"/>
          <a:chOff x="0" y="0"/>
          <a:chExt cx="0" cy="0"/>
        </a:xfrm>
      </p:grpSpPr>
      <p:sp>
        <p:nvSpPr>
          <p:cNvPr id="2305" name="Google Shape;2305;g1e93af601a3_0_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6" name="Google Shape;2306;g1e93af601a3_0_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7"/>
        <p:cNvGrpSpPr/>
        <p:nvPr/>
      </p:nvGrpSpPr>
      <p:grpSpPr>
        <a:xfrm>
          <a:off x="0" y="0"/>
          <a:ext cx="0" cy="0"/>
          <a:chOff x="0" y="0"/>
          <a:chExt cx="0" cy="0"/>
        </a:xfrm>
      </p:grpSpPr>
      <p:sp>
        <p:nvSpPr>
          <p:cNvPr id="2318" name="Google Shape;2318;g1e93af601a3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9" name="Google Shape;2319;g1e93af601a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g28ca75c17a0_0_2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1" name="Google Shape;2331;g28ca75c17a0_0_2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041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7"/>
        <p:cNvGrpSpPr/>
        <p:nvPr/>
      </p:nvGrpSpPr>
      <p:grpSpPr>
        <a:xfrm>
          <a:off x="0" y="0"/>
          <a:ext cx="0" cy="0"/>
          <a:chOff x="0" y="0"/>
          <a:chExt cx="0" cy="0"/>
        </a:xfrm>
      </p:grpSpPr>
      <p:sp>
        <p:nvSpPr>
          <p:cNvPr id="2338" name="Google Shape;2338;g1e93af601a3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9" name="Google Shape;2339;g1e93af601a3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3"/>
        <p:cNvGrpSpPr/>
        <p:nvPr/>
      </p:nvGrpSpPr>
      <p:grpSpPr>
        <a:xfrm>
          <a:off x="0" y="0"/>
          <a:ext cx="0" cy="0"/>
          <a:chOff x="0" y="0"/>
          <a:chExt cx="0" cy="0"/>
        </a:xfrm>
      </p:grpSpPr>
      <p:sp>
        <p:nvSpPr>
          <p:cNvPr id="2344" name="Google Shape;2344;g2994ca5a37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5" name="Google Shape;2345;g2994ca5a37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28ca75c17a0_0_1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28ca75c17a0_0_1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28ca75c17a0_0_1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28ca75c17a0_0_1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3"/>
        <p:cNvGrpSpPr/>
        <p:nvPr/>
      </p:nvGrpSpPr>
      <p:grpSpPr>
        <a:xfrm>
          <a:off x="0" y="0"/>
          <a:ext cx="0" cy="0"/>
          <a:chOff x="0" y="0"/>
          <a:chExt cx="0" cy="0"/>
        </a:xfrm>
      </p:grpSpPr>
      <p:sp>
        <p:nvSpPr>
          <p:cNvPr id="2384" name="Google Shape;2384;g2ef74b8b96f_0_1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5" name="Google Shape;2385;g2ef74b8b96f_0_1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28ca75c17a0_0_1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28ca75c17a0_0_1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5"/>
        <p:cNvGrpSpPr/>
        <p:nvPr/>
      </p:nvGrpSpPr>
      <p:grpSpPr>
        <a:xfrm>
          <a:off x="0" y="0"/>
          <a:ext cx="0" cy="0"/>
          <a:chOff x="0" y="0"/>
          <a:chExt cx="0" cy="0"/>
        </a:xfrm>
      </p:grpSpPr>
      <p:sp>
        <p:nvSpPr>
          <p:cNvPr id="2406" name="Google Shape;2406;g28ca75c17a0_0_1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7" name="Google Shape;2407;g28ca75c17a0_0_1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g28ca75c17a0_0_1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0" name="Google Shape;2420;g28ca75c17a0_0_1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28ca75c17a0_0_1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28ca75c17a0_0_1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2994ca5a37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1" name="Google Shape;2441;g2994ca5a37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1e8964cf33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1e8964cf33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1"/>
        <p:cNvGrpSpPr/>
        <p:nvPr/>
      </p:nvGrpSpPr>
      <p:grpSpPr>
        <a:xfrm>
          <a:off x="0" y="0"/>
          <a:ext cx="0" cy="0"/>
          <a:chOff x="0" y="0"/>
          <a:chExt cx="0" cy="0"/>
        </a:xfrm>
      </p:grpSpPr>
      <p:sp>
        <p:nvSpPr>
          <p:cNvPr id="2462" name="Google Shape;2462;g28ca75c17a0_0_1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3" name="Google Shape;2463;g28ca75c17a0_0_1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28ca75c17a0_0_1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28ca75c17a0_0_1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7"/>
        <p:cNvGrpSpPr/>
        <p:nvPr/>
      </p:nvGrpSpPr>
      <p:grpSpPr>
        <a:xfrm>
          <a:off x="0" y="0"/>
          <a:ext cx="0" cy="0"/>
          <a:chOff x="0" y="0"/>
          <a:chExt cx="0" cy="0"/>
        </a:xfrm>
      </p:grpSpPr>
      <p:sp>
        <p:nvSpPr>
          <p:cNvPr id="2488" name="Google Shape;2488;g28ca75c17a0_0_1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9" name="Google Shape;2489;g28ca75c17a0_0_1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28ca75c17a0_0_1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28ca75c17a0_0_1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8"/>
        <p:cNvGrpSpPr/>
        <p:nvPr/>
      </p:nvGrpSpPr>
      <p:grpSpPr>
        <a:xfrm>
          <a:off x="0" y="0"/>
          <a:ext cx="0" cy="0"/>
          <a:chOff x="0" y="0"/>
          <a:chExt cx="0" cy="0"/>
        </a:xfrm>
      </p:grpSpPr>
      <p:sp>
        <p:nvSpPr>
          <p:cNvPr id="2509" name="Google Shape;2509;g2ef74b8b96f_0_1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0" name="Google Shape;2510;g2ef74b8b96f_0_1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g28ca75c17a0_0_1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1" name="Google Shape;2521;g28ca75c17a0_0_1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5"/>
        <p:cNvGrpSpPr/>
        <p:nvPr/>
      </p:nvGrpSpPr>
      <p:grpSpPr>
        <a:xfrm>
          <a:off x="0" y="0"/>
          <a:ext cx="0" cy="0"/>
          <a:chOff x="0" y="0"/>
          <a:chExt cx="0" cy="0"/>
        </a:xfrm>
      </p:grpSpPr>
      <p:sp>
        <p:nvSpPr>
          <p:cNvPr id="2526" name="Google Shape;2526;g28ca75c17a0_0_3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7" name="Google Shape;2527;g28ca75c17a0_0_3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2"/>
        <p:cNvGrpSpPr/>
        <p:nvPr/>
      </p:nvGrpSpPr>
      <p:grpSpPr>
        <a:xfrm>
          <a:off x="0" y="0"/>
          <a:ext cx="0" cy="0"/>
          <a:chOff x="0" y="0"/>
          <a:chExt cx="0" cy="0"/>
        </a:xfrm>
      </p:grpSpPr>
      <p:sp>
        <p:nvSpPr>
          <p:cNvPr id="2533" name="Google Shape;2533;g28ca75c17a0_0_3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4" name="Google Shape;2534;g28ca75c17a0_0_3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9"/>
        <p:cNvGrpSpPr/>
        <p:nvPr/>
      </p:nvGrpSpPr>
      <p:grpSpPr>
        <a:xfrm>
          <a:off x="0" y="0"/>
          <a:ext cx="0" cy="0"/>
          <a:chOff x="0" y="0"/>
          <a:chExt cx="0" cy="0"/>
        </a:xfrm>
      </p:grpSpPr>
      <p:sp>
        <p:nvSpPr>
          <p:cNvPr id="2540" name="Google Shape;2540;g28ca75c17a0_0_3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1" name="Google Shape;2541;g28ca75c17a0_0_3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6"/>
        <p:cNvGrpSpPr/>
        <p:nvPr/>
      </p:nvGrpSpPr>
      <p:grpSpPr>
        <a:xfrm>
          <a:off x="0" y="0"/>
          <a:ext cx="0" cy="0"/>
          <a:chOff x="0" y="0"/>
          <a:chExt cx="0" cy="0"/>
        </a:xfrm>
      </p:grpSpPr>
      <p:sp>
        <p:nvSpPr>
          <p:cNvPr id="2547" name="Google Shape;2547;g1e93af601a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8" name="Google Shape;2548;g1e93af601a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28de0ad496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2" name="Google Shape;2152;g28de0ad496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34311eb7d33_0_1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34311eb7d33_0_1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34311eb7d33_0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34311eb7d33_0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34311eb7d33_0_1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34311eb7d33_0_1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343b4fe3a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343b4fe3a4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343b4fe3a42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343b4fe3a42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34311eb7d33_0_1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34311eb7d33_0_1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343b4fe3a42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343b4fe3a42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343b4fe3a42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343b4fe3a42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343b4fe3a42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343b4fe3a42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34311eb7d33_0_1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34311eb7d33_0_1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28de0ad496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5" name="Google Shape;2165;g28de0ad496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343b4fe3a42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343b4fe3a42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343b4fe3a42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343b4fe3a42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343b4fe3a42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343b4fe3a42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343b4fe3a42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343b4fe3a42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343b4fe3a42_1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343b4fe3a42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343b4fe3a42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343b4fe3a42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343b4fe3a42_1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 name="Google Shape;1215;g343b4fe3a42_1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343b4fe3a42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343b4fe3a42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343b4fe3a42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343b4fe3a42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343f17cd1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343f17cd1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28de0ad4960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5" name="Google Shape;2175;g28de0ad496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343f17cd10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343f17cd10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343f17cd10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343f17cd10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343f17cd108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343f17cd10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28a201f80f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28a201f80f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g2efb6100b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9" name="Google Shape;2199;g2efb6100b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8"/>
        <p:cNvGrpSpPr/>
        <p:nvPr/>
      </p:nvGrpSpPr>
      <p:grpSpPr>
        <a:xfrm>
          <a:off x="0" y="0"/>
          <a:ext cx="0" cy="0"/>
          <a:chOff x="0" y="0"/>
          <a:chExt cx="0" cy="0"/>
        </a:xfrm>
      </p:grpSpPr>
      <p:sp>
        <p:nvSpPr>
          <p:cNvPr id="2209" name="Google Shape;2209;g1e93af601a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0" name="Google Shape;2210;g1e93af601a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509701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9.1 Keyword (4)">
  <p:cSld name="CUSTOM_27_1_3">
    <p:spTree>
      <p:nvGrpSpPr>
        <p:cNvPr id="1" name="Shape 1219"/>
        <p:cNvGrpSpPr/>
        <p:nvPr/>
      </p:nvGrpSpPr>
      <p:grpSpPr>
        <a:xfrm>
          <a:off x="0" y="0"/>
          <a:ext cx="0" cy="0"/>
          <a:chOff x="0" y="0"/>
          <a:chExt cx="0" cy="0"/>
        </a:xfrm>
      </p:grpSpPr>
      <p:sp>
        <p:nvSpPr>
          <p:cNvPr id="1220" name="Google Shape;1220;p108"/>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221" name="Google Shape;1221;p108"/>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1222" name="Google Shape;1222;p108"/>
          <p:cNvSpPr txBox="1">
            <a:spLocks noGrp="1"/>
          </p:cNvSpPr>
          <p:nvPr>
            <p:ph type="subTitle" idx="1"/>
          </p:nvPr>
        </p:nvSpPr>
        <p:spPr>
          <a:xfrm>
            <a:off x="432000" y="1211300"/>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223" name="Google Shape;1223;p108"/>
          <p:cNvSpPr txBox="1">
            <a:spLocks noGrp="1"/>
          </p:cNvSpPr>
          <p:nvPr>
            <p:ph type="subTitle" idx="2"/>
          </p:nvPr>
        </p:nvSpPr>
        <p:spPr>
          <a:xfrm>
            <a:off x="432000" y="2540833"/>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224" name="Google Shape;1224;p108"/>
          <p:cNvSpPr txBox="1">
            <a:spLocks noGrp="1"/>
          </p:cNvSpPr>
          <p:nvPr>
            <p:ph type="subTitle" idx="3"/>
          </p:nvPr>
        </p:nvSpPr>
        <p:spPr>
          <a:xfrm>
            <a:off x="432000" y="3863567"/>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225" name="Google Shape;1225;p108"/>
          <p:cNvSpPr txBox="1">
            <a:spLocks noGrp="1"/>
          </p:cNvSpPr>
          <p:nvPr>
            <p:ph type="subTitle" idx="4"/>
          </p:nvPr>
        </p:nvSpPr>
        <p:spPr>
          <a:xfrm>
            <a:off x="432000" y="5183000"/>
            <a:ext cx="9621200" cy="51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200"/>
              <a:buFont typeface="Lexend"/>
              <a:buNone/>
              <a:defRPr b="1">
                <a:solidFill>
                  <a:srgbClr val="282828"/>
                </a:solidFill>
                <a:latin typeface="Lexend"/>
                <a:ea typeface="Lexend"/>
                <a:cs typeface="Lexend"/>
                <a:sym typeface="Lexend"/>
              </a:defRPr>
            </a:lvl1pPr>
            <a:lvl2pPr lvl="1"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2pPr>
            <a:lvl3pPr lvl="2" rtl="0">
              <a:spcBef>
                <a:spcPts val="1333"/>
              </a:spcBef>
              <a:spcAft>
                <a:spcPts val="0"/>
              </a:spcAft>
              <a:buClr>
                <a:srgbClr val="282828"/>
              </a:buClr>
              <a:buSzPts val="2200"/>
              <a:buFont typeface="Lexend"/>
              <a:buNone/>
              <a:defRPr sz="2933">
                <a:solidFill>
                  <a:srgbClr val="282828"/>
                </a:solidFill>
                <a:latin typeface="Lexend"/>
                <a:ea typeface="Lexend"/>
                <a:cs typeface="Lexend"/>
                <a:sym typeface="Lexend"/>
              </a:defRPr>
            </a:lvl3pPr>
            <a:lvl4pPr lvl="3"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4pPr>
            <a:lvl5pPr lvl="4" rtl="0">
              <a:spcBef>
                <a:spcPts val="1067"/>
              </a:spcBef>
              <a:spcAft>
                <a:spcPts val="0"/>
              </a:spcAft>
              <a:buClr>
                <a:srgbClr val="282828"/>
              </a:buClr>
              <a:buSzPts val="2200"/>
              <a:buFont typeface="Lexend"/>
              <a:buNone/>
              <a:defRPr sz="2933">
                <a:solidFill>
                  <a:srgbClr val="282828"/>
                </a:solidFill>
                <a:latin typeface="Lexend"/>
                <a:ea typeface="Lexend"/>
                <a:cs typeface="Lexend"/>
                <a:sym typeface="Lexend"/>
              </a:defRPr>
            </a:lvl5pPr>
            <a:lvl6pPr lvl="5"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6pPr>
            <a:lvl7pPr lvl="6" rtl="0">
              <a:spcBef>
                <a:spcPts val="800"/>
              </a:spcBef>
              <a:spcAft>
                <a:spcPts val="0"/>
              </a:spcAft>
              <a:buClr>
                <a:srgbClr val="282828"/>
              </a:buClr>
              <a:buSzPts val="2200"/>
              <a:buFont typeface="Lexend"/>
              <a:buNone/>
              <a:defRPr sz="2933">
                <a:solidFill>
                  <a:srgbClr val="282828"/>
                </a:solidFill>
                <a:latin typeface="Lexend"/>
                <a:ea typeface="Lexend"/>
                <a:cs typeface="Lexend"/>
                <a:sym typeface="Lexend"/>
              </a:defRPr>
            </a:lvl7pPr>
            <a:lvl8pPr lvl="7" rtl="0">
              <a:spcBef>
                <a:spcPts val="533"/>
              </a:spcBef>
              <a:spcAft>
                <a:spcPts val="0"/>
              </a:spcAft>
              <a:buClr>
                <a:srgbClr val="282828"/>
              </a:buClr>
              <a:buSzPts val="2200"/>
              <a:buFont typeface="Lexend"/>
              <a:buNone/>
              <a:defRPr sz="2933">
                <a:solidFill>
                  <a:srgbClr val="282828"/>
                </a:solidFill>
                <a:latin typeface="Lexend"/>
                <a:ea typeface="Lexend"/>
                <a:cs typeface="Lexend"/>
                <a:sym typeface="Lexend"/>
              </a:defRPr>
            </a:lvl8pPr>
            <a:lvl9pPr lvl="8" rtl="0">
              <a:spcBef>
                <a:spcPts val="533"/>
              </a:spcBef>
              <a:spcAft>
                <a:spcPts val="267"/>
              </a:spcAft>
              <a:buClr>
                <a:srgbClr val="282828"/>
              </a:buClr>
              <a:buSzPts val="2200"/>
              <a:buFont typeface="Lexend"/>
              <a:buNone/>
              <a:defRPr sz="2933">
                <a:solidFill>
                  <a:srgbClr val="282828"/>
                </a:solidFill>
                <a:latin typeface="Lexend"/>
                <a:ea typeface="Lexend"/>
                <a:cs typeface="Lexend"/>
                <a:sym typeface="Lexend"/>
              </a:defRPr>
            </a:lvl9pPr>
          </a:lstStyle>
          <a:p>
            <a:endParaRPr/>
          </a:p>
        </p:txBody>
      </p:sp>
      <p:sp>
        <p:nvSpPr>
          <p:cNvPr id="1226" name="Google Shape;1226;p108"/>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Tree>
    <p:extLst>
      <p:ext uri="{BB962C8B-B14F-4D97-AF65-F5344CB8AC3E}">
        <p14:creationId xmlns:p14="http://schemas.microsoft.com/office/powerpoint/2010/main" val="2750841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00 Explanation blank - purple ">
  <p:cSld name="TITLE_AND_TWO_COLUMNS_1_1_6_2_1_4">
    <p:spTree>
      <p:nvGrpSpPr>
        <p:cNvPr id="1" name="Shape 325"/>
        <p:cNvGrpSpPr/>
        <p:nvPr/>
      </p:nvGrpSpPr>
      <p:grpSpPr>
        <a:xfrm>
          <a:off x="0" y="0"/>
          <a:ext cx="0" cy="0"/>
          <a:chOff x="0" y="0"/>
          <a:chExt cx="0" cy="0"/>
        </a:xfrm>
      </p:grpSpPr>
      <p:pic>
        <p:nvPicPr>
          <p:cNvPr id="326" name="Google Shape;326;p31"/>
          <p:cNvPicPr preferRelativeResize="0"/>
          <p:nvPr/>
        </p:nvPicPr>
        <p:blipFill>
          <a:blip r:embed="rId2">
            <a:alphaModFix/>
          </a:blip>
          <a:stretch>
            <a:fillRect/>
          </a:stretch>
        </p:blipFill>
        <p:spPr>
          <a:xfrm>
            <a:off x="0" y="710033"/>
            <a:ext cx="12201603" cy="155600"/>
          </a:xfrm>
          <a:prstGeom prst="rect">
            <a:avLst/>
          </a:prstGeom>
          <a:noFill/>
          <a:ln>
            <a:noFill/>
          </a:ln>
        </p:spPr>
      </p:pic>
      <p:sp>
        <p:nvSpPr>
          <p:cNvPr id="327" name="Google Shape;327;p31"/>
          <p:cNvSpPr/>
          <p:nvPr/>
        </p:nvSpPr>
        <p:spPr>
          <a:xfrm>
            <a:off x="-1" y="-3"/>
            <a:ext cx="121968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8" name="Google Shape;328;p31"/>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29" name="Google Shape;329;p3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0" name="Google Shape;330;p31"/>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31" name="Google Shape;331;p31"/>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Explanation</a:t>
            </a:r>
            <a:endParaRPr sz="1200" b="1">
              <a:solidFill>
                <a:srgbClr val="F3EEFB"/>
              </a:solidFill>
              <a:latin typeface="Lexend"/>
              <a:ea typeface="Lexend"/>
              <a:cs typeface="Lexend"/>
              <a:sym typeface="Lexend"/>
            </a:endParaRPr>
          </a:p>
        </p:txBody>
      </p:sp>
    </p:spTree>
    <p:extLst>
      <p:ext uri="{BB962C8B-B14F-4D97-AF65-F5344CB8AC3E}">
        <p14:creationId xmlns:p14="http://schemas.microsoft.com/office/powerpoint/2010/main" val="1490798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03 CfU 3 options - purple">
  <p:cSld name="TITLE_AND_TWO_COLUMNS_1_1_7_1">
    <p:bg>
      <p:bgPr>
        <a:solidFill>
          <a:srgbClr val="F3EEFB"/>
        </a:solidFill>
        <a:effectLst/>
      </p:bgPr>
    </p:bg>
    <p:spTree>
      <p:nvGrpSpPr>
        <p:cNvPr id="1" name="Shape 469"/>
        <p:cNvGrpSpPr/>
        <p:nvPr/>
      </p:nvGrpSpPr>
      <p:grpSpPr>
        <a:xfrm>
          <a:off x="0" y="0"/>
          <a:ext cx="0" cy="0"/>
          <a:chOff x="0" y="0"/>
          <a:chExt cx="0" cy="0"/>
        </a:xfrm>
      </p:grpSpPr>
      <p:pic>
        <p:nvPicPr>
          <p:cNvPr id="470" name="Google Shape;470;p43"/>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471" name="Google Shape;471;p43"/>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2" name="Google Shape;472;p43"/>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73" name="Google Shape;473;p43"/>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474" name="Google Shape;474;p4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475" name="Google Shape;475;p43"/>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43"/>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77" name="Google Shape;477;p43"/>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78" name="Google Shape;478;p43"/>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479" name="Google Shape;479;p43"/>
          <p:cNvGrpSpPr/>
          <p:nvPr/>
        </p:nvGrpSpPr>
        <p:grpSpPr>
          <a:xfrm>
            <a:off x="431537" y="2405917"/>
            <a:ext cx="609600" cy="609600"/>
            <a:chOff x="1020916" y="1442088"/>
            <a:chExt cx="457200" cy="457200"/>
          </a:xfrm>
        </p:grpSpPr>
        <p:pic>
          <p:nvPicPr>
            <p:cNvPr id="480" name="Google Shape;480;p4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81" name="Google Shape;481;p4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482" name="Google Shape;482;p43"/>
          <p:cNvGrpSpPr/>
          <p:nvPr/>
        </p:nvGrpSpPr>
        <p:grpSpPr>
          <a:xfrm>
            <a:off x="431537" y="3688767"/>
            <a:ext cx="609600" cy="609600"/>
            <a:chOff x="1020916" y="1442088"/>
            <a:chExt cx="457200" cy="457200"/>
          </a:xfrm>
        </p:grpSpPr>
        <p:pic>
          <p:nvPicPr>
            <p:cNvPr id="483" name="Google Shape;483;p4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84" name="Google Shape;484;p4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485" name="Google Shape;485;p43"/>
          <p:cNvGrpSpPr/>
          <p:nvPr/>
        </p:nvGrpSpPr>
        <p:grpSpPr>
          <a:xfrm>
            <a:off x="431521" y="4972051"/>
            <a:ext cx="609600" cy="609600"/>
            <a:chOff x="1020916" y="1442088"/>
            <a:chExt cx="457200" cy="457200"/>
          </a:xfrm>
        </p:grpSpPr>
        <p:pic>
          <p:nvPicPr>
            <p:cNvPr id="486" name="Google Shape;486;p43"/>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487" name="Google Shape;487;p43"/>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790636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4 CfU 4 options - purple">
  <p:cSld name="TITLE_AND_TWO_COLUMNS_1_1_8_1">
    <p:bg>
      <p:bgPr>
        <a:solidFill>
          <a:srgbClr val="F3EEFB"/>
        </a:solidFill>
        <a:effectLst/>
      </p:bgPr>
    </p:bg>
    <p:spTree>
      <p:nvGrpSpPr>
        <p:cNvPr id="1" name="Shape 545"/>
        <p:cNvGrpSpPr/>
        <p:nvPr/>
      </p:nvGrpSpPr>
      <p:grpSpPr>
        <a:xfrm>
          <a:off x="0" y="0"/>
          <a:ext cx="0" cy="0"/>
          <a:chOff x="0" y="0"/>
          <a:chExt cx="0" cy="0"/>
        </a:xfrm>
      </p:grpSpPr>
      <p:pic>
        <p:nvPicPr>
          <p:cNvPr id="546" name="Google Shape;546;p47"/>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547" name="Google Shape;547;p47"/>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48" name="Google Shape;548;p47"/>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49" name="Google Shape;549;p47"/>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50" name="Google Shape;550;p4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551" name="Google Shape;551;p47"/>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2" name="Google Shape;552;p47"/>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53" name="Google Shape;553;p47"/>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54" name="Google Shape;554;p47"/>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55" name="Google Shape;555;p47"/>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56" name="Google Shape;556;p47"/>
          <p:cNvGrpSpPr/>
          <p:nvPr/>
        </p:nvGrpSpPr>
        <p:grpSpPr>
          <a:xfrm>
            <a:off x="431537" y="2202717"/>
            <a:ext cx="609600" cy="609600"/>
            <a:chOff x="1020916" y="1442088"/>
            <a:chExt cx="457200" cy="457200"/>
          </a:xfrm>
        </p:grpSpPr>
        <p:pic>
          <p:nvPicPr>
            <p:cNvPr id="557" name="Google Shape;557;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58" name="Google Shape;558;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59" name="Google Shape;559;p47"/>
          <p:cNvGrpSpPr/>
          <p:nvPr/>
        </p:nvGrpSpPr>
        <p:grpSpPr>
          <a:xfrm>
            <a:off x="431537" y="3282367"/>
            <a:ext cx="609600" cy="609600"/>
            <a:chOff x="1020916" y="1442088"/>
            <a:chExt cx="457200" cy="457200"/>
          </a:xfrm>
        </p:grpSpPr>
        <p:pic>
          <p:nvPicPr>
            <p:cNvPr id="560" name="Google Shape;560;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61" name="Google Shape;561;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62" name="Google Shape;562;p47"/>
          <p:cNvGrpSpPr/>
          <p:nvPr/>
        </p:nvGrpSpPr>
        <p:grpSpPr>
          <a:xfrm>
            <a:off x="431521" y="4362451"/>
            <a:ext cx="609600" cy="609600"/>
            <a:chOff x="1020916" y="1442088"/>
            <a:chExt cx="457200" cy="457200"/>
          </a:xfrm>
        </p:grpSpPr>
        <p:pic>
          <p:nvPicPr>
            <p:cNvPr id="563" name="Google Shape;563;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64" name="Google Shape;564;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565" name="Google Shape;565;p47"/>
          <p:cNvGrpSpPr/>
          <p:nvPr/>
        </p:nvGrpSpPr>
        <p:grpSpPr>
          <a:xfrm>
            <a:off x="431521" y="5442351"/>
            <a:ext cx="609600" cy="609600"/>
            <a:chOff x="1020916" y="1442088"/>
            <a:chExt cx="457200" cy="457200"/>
          </a:xfrm>
        </p:grpSpPr>
        <p:pic>
          <p:nvPicPr>
            <p:cNvPr id="566" name="Google Shape;566;p47"/>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67" name="Google Shape;567;p47"/>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1279613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07 Practice - purple  5">
  <p:cSld name="TITLE_AND_TWO_COLUMNS_1_1_5_1_3_1_1_6">
    <p:spTree>
      <p:nvGrpSpPr>
        <p:cNvPr id="1" name="Shape 1227"/>
        <p:cNvGrpSpPr/>
        <p:nvPr/>
      </p:nvGrpSpPr>
      <p:grpSpPr>
        <a:xfrm>
          <a:off x="0" y="0"/>
          <a:ext cx="0" cy="0"/>
          <a:chOff x="0" y="0"/>
          <a:chExt cx="0" cy="0"/>
        </a:xfrm>
      </p:grpSpPr>
      <p:pic>
        <p:nvPicPr>
          <p:cNvPr id="1228" name="Google Shape;1228;p109"/>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1229" name="Google Shape;1229;p109"/>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30" name="Google Shape;1230;p109"/>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31" name="Google Shape;1231;p109"/>
          <p:cNvSpPr txBox="1"/>
          <p:nvPr/>
        </p:nvSpPr>
        <p:spPr>
          <a:xfrm>
            <a:off x="432000" y="60700"/>
            <a:ext cx="15384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A</a:t>
            </a:r>
            <a:endParaRPr sz="2667" b="1">
              <a:solidFill>
                <a:schemeClr val="lt1"/>
              </a:solidFill>
              <a:latin typeface="Lexend"/>
              <a:ea typeface="Lexend"/>
              <a:cs typeface="Lexend"/>
              <a:sym typeface="Lexend"/>
            </a:endParaRPr>
          </a:p>
        </p:txBody>
      </p:sp>
      <p:sp>
        <p:nvSpPr>
          <p:cNvPr id="1232" name="Google Shape;1232;p109"/>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1233" name="Google Shape;1233;p109"/>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1234" name="Google Shape;1234;p10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spTree>
    <p:extLst>
      <p:ext uri="{BB962C8B-B14F-4D97-AF65-F5344CB8AC3E}">
        <p14:creationId xmlns:p14="http://schemas.microsoft.com/office/powerpoint/2010/main" val="2279307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8 Feedback - purple 5">
  <p:cSld name="TITLE_AND_TWO_COLUMNS_1_1_5_1_3_1_1_1_6">
    <p:bg>
      <p:bgPr>
        <a:solidFill>
          <a:srgbClr val="F3EEFB"/>
        </a:solidFill>
        <a:effectLst/>
      </p:bgPr>
    </p:bg>
    <p:spTree>
      <p:nvGrpSpPr>
        <p:cNvPr id="1" name="Shape 1235"/>
        <p:cNvGrpSpPr/>
        <p:nvPr/>
      </p:nvGrpSpPr>
      <p:grpSpPr>
        <a:xfrm>
          <a:off x="0" y="0"/>
          <a:ext cx="0" cy="0"/>
          <a:chOff x="0" y="0"/>
          <a:chExt cx="0" cy="0"/>
        </a:xfrm>
      </p:grpSpPr>
      <p:pic>
        <p:nvPicPr>
          <p:cNvPr id="1236" name="Google Shape;1236;p110"/>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1237" name="Google Shape;1237;p110"/>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38" name="Google Shape;1238;p110"/>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39" name="Google Shape;1239;p110"/>
          <p:cNvSpPr txBox="1"/>
          <p:nvPr/>
        </p:nvSpPr>
        <p:spPr>
          <a:xfrm>
            <a:off x="432000" y="60700"/>
            <a:ext cx="14560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A</a:t>
            </a:r>
            <a:endParaRPr sz="2667" b="1">
              <a:solidFill>
                <a:schemeClr val="lt1"/>
              </a:solidFill>
              <a:latin typeface="Lexend"/>
              <a:ea typeface="Lexend"/>
              <a:cs typeface="Lexend"/>
              <a:sym typeface="Lexend"/>
            </a:endParaRPr>
          </a:p>
        </p:txBody>
      </p:sp>
      <p:sp>
        <p:nvSpPr>
          <p:cNvPr id="1240" name="Google Shape;1240;p110"/>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1241" name="Google Shape;1241;p110"/>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1242" name="Google Shape;1242;p11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Feedback</a:t>
            </a:r>
            <a:endParaRPr sz="1200" b="1">
              <a:solidFill>
                <a:srgbClr val="F3EEFB"/>
              </a:solidFill>
              <a:latin typeface="Lexend"/>
              <a:ea typeface="Lexend"/>
              <a:cs typeface="Lexend"/>
              <a:sym typeface="Lexend"/>
            </a:endParaRPr>
          </a:p>
        </p:txBody>
      </p:sp>
    </p:spTree>
    <p:extLst>
      <p:ext uri="{BB962C8B-B14F-4D97-AF65-F5344CB8AC3E}">
        <p14:creationId xmlns:p14="http://schemas.microsoft.com/office/powerpoint/2010/main" val="2349910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00 Explanation blank - jade">
  <p:cSld name="TITLE_AND_TWO_COLUMNS_1_1_6_2_1_2">
    <p:spTree>
      <p:nvGrpSpPr>
        <p:cNvPr id="1" name="Shape 332"/>
        <p:cNvGrpSpPr/>
        <p:nvPr/>
      </p:nvGrpSpPr>
      <p:grpSpPr>
        <a:xfrm>
          <a:off x="0" y="0"/>
          <a:ext cx="0" cy="0"/>
          <a:chOff x="0" y="0"/>
          <a:chExt cx="0" cy="0"/>
        </a:xfrm>
      </p:grpSpPr>
      <p:pic>
        <p:nvPicPr>
          <p:cNvPr id="333" name="Google Shape;333;p3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34" name="Google Shape;334;p32"/>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35" name="Google Shape;335;p32"/>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36" name="Google Shape;336;p32"/>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sp>
        <p:nvSpPr>
          <p:cNvPr id="337" name="Google Shape;337;p3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8" name="Google Shape;338;p32"/>
          <p:cNvPicPr preferRelativeResize="0"/>
          <p:nvPr/>
        </p:nvPicPr>
        <p:blipFill rotWithShape="1">
          <a:blip r:embed="rId3">
            <a:alphaModFix/>
          </a:blip>
          <a:src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1990029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02 CfU true/false/why - jade">
  <p:cSld name="TITLE_AND_TWO_COLUMNS_1_1_9_1_3_1_1_1">
    <p:bg>
      <p:bgPr>
        <a:solidFill>
          <a:srgbClr val="E6F2F2"/>
        </a:solidFill>
        <a:effectLst/>
      </p:bgPr>
    </p:bg>
    <p:spTree>
      <p:nvGrpSpPr>
        <p:cNvPr id="1" name="Shape 421"/>
        <p:cNvGrpSpPr/>
        <p:nvPr/>
      </p:nvGrpSpPr>
      <p:grpSpPr>
        <a:xfrm>
          <a:off x="0" y="0"/>
          <a:ext cx="0" cy="0"/>
          <a:chOff x="0" y="0"/>
          <a:chExt cx="0" cy="0"/>
        </a:xfrm>
      </p:grpSpPr>
      <p:pic>
        <p:nvPicPr>
          <p:cNvPr id="422" name="Google Shape;422;p40"/>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23" name="Google Shape;423;p40"/>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24" name="Google Shape;424;p40"/>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425" name="Google Shape;425;p40"/>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426" name="Google Shape;426;p4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27" name="Google Shape;427;p40"/>
          <p:cNvPicPr preferRelativeResize="0"/>
          <p:nvPr/>
        </p:nvPicPr>
        <p:blipFill>
          <a:blip r:embed="rId4">
            <a:alphaModFix/>
          </a:blip>
          <a:stretch>
            <a:fillRect/>
          </a:stretch>
        </p:blipFill>
        <p:spPr>
          <a:xfrm>
            <a:off x="3239685" y="2780422"/>
            <a:ext cx="609900" cy="609900"/>
          </a:xfrm>
          <a:prstGeom prst="rect">
            <a:avLst/>
          </a:prstGeom>
          <a:noFill/>
          <a:ln>
            <a:noFill/>
          </a:ln>
        </p:spPr>
      </p:pic>
      <p:pic>
        <p:nvPicPr>
          <p:cNvPr id="428" name="Google Shape;428;p40"/>
          <p:cNvPicPr preferRelativeResize="0"/>
          <p:nvPr/>
        </p:nvPicPr>
        <p:blipFill>
          <a:blip r:embed="rId4">
            <a:alphaModFix/>
          </a:blip>
          <a:stretch>
            <a:fillRect/>
          </a:stretch>
        </p:blipFill>
        <p:spPr>
          <a:xfrm>
            <a:off x="6431985" y="2780422"/>
            <a:ext cx="609900" cy="609900"/>
          </a:xfrm>
          <a:prstGeom prst="rect">
            <a:avLst/>
          </a:prstGeom>
          <a:noFill/>
          <a:ln>
            <a:noFill/>
          </a:ln>
        </p:spPr>
      </p:pic>
      <p:sp>
        <p:nvSpPr>
          <p:cNvPr id="429" name="Google Shape;429;p40"/>
          <p:cNvSpPr txBox="1"/>
          <p:nvPr/>
        </p:nvSpPr>
        <p:spPr>
          <a:xfrm>
            <a:off x="4033767" y="28595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430" name="Google Shape;430;p40"/>
          <p:cNvSpPr txBox="1"/>
          <p:nvPr/>
        </p:nvSpPr>
        <p:spPr>
          <a:xfrm>
            <a:off x="7241467" y="28292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431" name="Google Shape;431;p40"/>
          <p:cNvSpPr txBox="1"/>
          <p:nvPr/>
        </p:nvSpPr>
        <p:spPr>
          <a:xfrm>
            <a:off x="432000" y="4006400"/>
            <a:ext cx="52912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a:solidFill>
                  <a:schemeClr val="dk1"/>
                </a:solidFill>
                <a:latin typeface="Lexend"/>
                <a:ea typeface="Lexend"/>
                <a:cs typeface="Lexend"/>
                <a:sym typeface="Lexend"/>
              </a:rPr>
              <a:t>Why?</a:t>
            </a:r>
            <a:endParaRPr sz="2933">
              <a:solidFill>
                <a:schemeClr val="dk1"/>
              </a:solidFill>
              <a:latin typeface="Lexend"/>
              <a:ea typeface="Lexend"/>
              <a:cs typeface="Lexend"/>
              <a:sym typeface="Lexend"/>
            </a:endParaRPr>
          </a:p>
        </p:txBody>
      </p:sp>
      <p:sp>
        <p:nvSpPr>
          <p:cNvPr id="432" name="Google Shape;432;p40"/>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Kalam"/>
              <a:buNone/>
              <a:defRPr sz="2933">
                <a:latin typeface="Kalam"/>
                <a:ea typeface="Kalam"/>
                <a:cs typeface="Kalam"/>
                <a:sym typeface="Kalam"/>
              </a:defRPr>
            </a:lvl1pPr>
            <a:lvl2pPr lvl="1" rtl="0">
              <a:spcBef>
                <a:spcPts val="1333"/>
              </a:spcBef>
              <a:spcAft>
                <a:spcPts val="0"/>
              </a:spcAft>
              <a:buSzPts val="2100"/>
              <a:buFont typeface="Kalam"/>
              <a:buNone/>
              <a:defRPr>
                <a:latin typeface="Kalam"/>
                <a:ea typeface="Kalam"/>
                <a:cs typeface="Kalam"/>
                <a:sym typeface="Kalam"/>
              </a:defRPr>
            </a:lvl2pPr>
            <a:lvl3pPr lvl="2" rtl="0">
              <a:spcBef>
                <a:spcPts val="1333"/>
              </a:spcBef>
              <a:spcAft>
                <a:spcPts val="0"/>
              </a:spcAft>
              <a:buSzPts val="2000"/>
              <a:buFont typeface="Kalam"/>
              <a:buNone/>
              <a:defRPr>
                <a:latin typeface="Kalam"/>
                <a:ea typeface="Kalam"/>
                <a:cs typeface="Kalam"/>
                <a:sym typeface="Kalam"/>
              </a:defRPr>
            </a:lvl3pPr>
            <a:lvl4pPr lvl="3" rtl="0">
              <a:spcBef>
                <a:spcPts val="1067"/>
              </a:spcBef>
              <a:spcAft>
                <a:spcPts val="0"/>
              </a:spcAft>
              <a:buSzPts val="1900"/>
              <a:buFont typeface="Kalam"/>
              <a:buNone/>
              <a:defRPr>
                <a:latin typeface="Kalam"/>
                <a:ea typeface="Kalam"/>
                <a:cs typeface="Kalam"/>
                <a:sym typeface="Kalam"/>
              </a:defRPr>
            </a:lvl4pPr>
            <a:lvl5pPr lvl="4" rtl="0">
              <a:spcBef>
                <a:spcPts val="1067"/>
              </a:spcBef>
              <a:spcAft>
                <a:spcPts val="0"/>
              </a:spcAft>
              <a:buSzPts val="1800"/>
              <a:buFont typeface="Kalam"/>
              <a:buNone/>
              <a:defRPr>
                <a:latin typeface="Kalam"/>
                <a:ea typeface="Kalam"/>
                <a:cs typeface="Kalam"/>
                <a:sym typeface="Kalam"/>
              </a:defRPr>
            </a:lvl5pPr>
            <a:lvl6pPr lvl="5" rtl="0">
              <a:spcBef>
                <a:spcPts val="800"/>
              </a:spcBef>
              <a:spcAft>
                <a:spcPts val="0"/>
              </a:spcAft>
              <a:buSzPts val="1800"/>
              <a:buFont typeface="Kalam"/>
              <a:buNone/>
              <a:defRPr>
                <a:latin typeface="Kalam"/>
                <a:ea typeface="Kalam"/>
                <a:cs typeface="Kalam"/>
                <a:sym typeface="Kalam"/>
              </a:defRPr>
            </a:lvl6pPr>
            <a:lvl7pPr lvl="6" rtl="0">
              <a:spcBef>
                <a:spcPts val="800"/>
              </a:spcBef>
              <a:spcAft>
                <a:spcPts val="0"/>
              </a:spcAft>
              <a:buSzPts val="1800"/>
              <a:buFont typeface="Kalam"/>
              <a:buNone/>
              <a:defRPr>
                <a:latin typeface="Kalam"/>
                <a:ea typeface="Kalam"/>
                <a:cs typeface="Kalam"/>
                <a:sym typeface="Kalam"/>
              </a:defRPr>
            </a:lvl7pPr>
            <a:lvl8pPr lvl="7" rtl="0">
              <a:spcBef>
                <a:spcPts val="533"/>
              </a:spcBef>
              <a:spcAft>
                <a:spcPts val="0"/>
              </a:spcAft>
              <a:buSzPts val="1800"/>
              <a:buFont typeface="Kalam"/>
              <a:buNone/>
              <a:defRPr>
                <a:latin typeface="Kalam"/>
                <a:ea typeface="Kalam"/>
                <a:cs typeface="Kalam"/>
                <a:sym typeface="Kalam"/>
              </a:defRPr>
            </a:lvl8pPr>
            <a:lvl9pPr lvl="8" rtl="0">
              <a:spcBef>
                <a:spcPts val="533"/>
              </a:spcBef>
              <a:spcAft>
                <a:spcPts val="267"/>
              </a:spcAft>
              <a:buSzPts val="1800"/>
              <a:buNone/>
              <a:defRPr/>
            </a:lvl9pPr>
          </a:lstStyle>
          <a:p>
            <a:endParaRPr/>
          </a:p>
        </p:txBody>
      </p:sp>
      <p:sp>
        <p:nvSpPr>
          <p:cNvPr id="433" name="Google Shape;433;p40"/>
          <p:cNvSpPr txBox="1">
            <a:spLocks noGrp="1"/>
          </p:cNvSpPr>
          <p:nvPr>
            <p:ph type="subTitle" idx="2"/>
          </p:nvPr>
        </p:nvSpPr>
        <p:spPr>
          <a:xfrm>
            <a:off x="432000" y="1440000"/>
            <a:ext cx="8963200" cy="3340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34" name="Google Shape;434;p40"/>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435" name="Google Shape;435;p40"/>
          <p:cNvSpPr txBox="1"/>
          <p:nvPr/>
        </p:nvSpPr>
        <p:spPr>
          <a:xfrm>
            <a:off x="32726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436" name="Google Shape;436;p40"/>
          <p:cNvSpPr txBox="1"/>
          <p:nvPr/>
        </p:nvSpPr>
        <p:spPr>
          <a:xfrm>
            <a:off x="64649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spTree>
    <p:extLst>
      <p:ext uri="{BB962C8B-B14F-4D97-AF65-F5344CB8AC3E}">
        <p14:creationId xmlns:p14="http://schemas.microsoft.com/office/powerpoint/2010/main" val="384855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06 CfU blank - jade ">
  <p:cSld name="TITLE_AND_TWO_COLUMNS_1_1_6_2_3_1">
    <p:bg>
      <p:bgPr>
        <a:solidFill>
          <a:srgbClr val="E6F2F2"/>
        </a:solidFill>
        <a:effectLst/>
      </p:bgPr>
    </p:bg>
    <p:spTree>
      <p:nvGrpSpPr>
        <p:cNvPr id="1" name="Shape 720"/>
        <p:cNvGrpSpPr/>
        <p:nvPr/>
      </p:nvGrpSpPr>
      <p:grpSpPr>
        <a:xfrm>
          <a:off x="0" y="0"/>
          <a:ext cx="0" cy="0"/>
          <a:chOff x="0" y="0"/>
          <a:chExt cx="0" cy="0"/>
        </a:xfrm>
      </p:grpSpPr>
      <p:pic>
        <p:nvPicPr>
          <p:cNvPr id="721" name="Google Shape;721;p5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22" name="Google Shape;722;p56"/>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23" name="Google Shape;723;p56"/>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724" name="Google Shape;724;p5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25" name="Google Shape;725;p5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726" name="Google Shape;726;p56"/>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56090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07 Practice - jade 5">
  <p:cSld name="TITLE_AND_TWO_COLUMNS_1_1_5_1_3_1_1_1_1_7">
    <p:spTree>
      <p:nvGrpSpPr>
        <p:cNvPr id="1" name="Shape 1266"/>
        <p:cNvGrpSpPr/>
        <p:nvPr/>
      </p:nvGrpSpPr>
      <p:grpSpPr>
        <a:xfrm>
          <a:off x="0" y="0"/>
          <a:ext cx="0" cy="0"/>
          <a:chOff x="0" y="0"/>
          <a:chExt cx="0" cy="0"/>
        </a:xfrm>
      </p:grpSpPr>
      <p:pic>
        <p:nvPicPr>
          <p:cNvPr id="1267" name="Google Shape;1267;p11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268" name="Google Shape;1268;p112"/>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69" name="Google Shape;1269;p112"/>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70" name="Google Shape;1270;p11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Practice</a:t>
            </a:r>
            <a:endParaRPr sz="1200" b="1">
              <a:solidFill>
                <a:srgbClr val="E6F2F2"/>
              </a:solidFill>
              <a:latin typeface="Lexend"/>
              <a:ea typeface="Lexend"/>
              <a:cs typeface="Lexend"/>
              <a:sym typeface="Lexend"/>
            </a:endParaRPr>
          </a:p>
        </p:txBody>
      </p:sp>
      <p:sp>
        <p:nvSpPr>
          <p:cNvPr id="1271" name="Google Shape;1271;p112"/>
          <p:cNvSpPr txBox="1"/>
          <p:nvPr/>
        </p:nvSpPr>
        <p:spPr>
          <a:xfrm>
            <a:off x="432000" y="60700"/>
            <a:ext cx="15384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B</a:t>
            </a:r>
            <a:endParaRPr sz="2667" b="1">
              <a:solidFill>
                <a:schemeClr val="lt1"/>
              </a:solidFill>
              <a:latin typeface="Lexend"/>
              <a:ea typeface="Lexend"/>
              <a:cs typeface="Lexend"/>
              <a:sym typeface="Lexend"/>
            </a:endParaRPr>
          </a:p>
        </p:txBody>
      </p:sp>
      <p:sp>
        <p:nvSpPr>
          <p:cNvPr id="1272" name="Google Shape;1272;p112"/>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1273" name="Google Shape;1273;p112"/>
          <p:cNvPicPr preferRelativeResize="0"/>
          <p:nvPr/>
        </p:nvPicPr>
        <p:blipFill rotWithShape="1">
          <a:blip r:embed="rId3">
            <a:alphaModFix/>
          </a:blip>
          <a:srcRect/>
          <a:stretch/>
        </p:blipFill>
        <p:spPr>
          <a:xfrm>
            <a:off x="11356657" y="-15299"/>
            <a:ext cx="666267" cy="666267"/>
          </a:xfrm>
          <a:prstGeom prst="rect">
            <a:avLst/>
          </a:prstGeom>
          <a:noFill/>
          <a:ln>
            <a:noFill/>
          </a:ln>
        </p:spPr>
      </p:pic>
    </p:spTree>
    <p:extLst>
      <p:ext uri="{BB962C8B-B14F-4D97-AF65-F5344CB8AC3E}">
        <p14:creationId xmlns:p14="http://schemas.microsoft.com/office/powerpoint/2010/main" val="4048098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08 Feedback - jade 5">
  <p:cSld name="TITLE_AND_TWO_COLUMNS_1_1_5_1_3_1_1_1_1_2_5">
    <p:bg>
      <p:bgPr>
        <a:solidFill>
          <a:srgbClr val="E6F2F2"/>
        </a:solidFill>
        <a:effectLst/>
      </p:bgPr>
    </p:bg>
    <p:spTree>
      <p:nvGrpSpPr>
        <p:cNvPr id="1" name="Shape 1274"/>
        <p:cNvGrpSpPr/>
        <p:nvPr/>
      </p:nvGrpSpPr>
      <p:grpSpPr>
        <a:xfrm>
          <a:off x="0" y="0"/>
          <a:ext cx="0" cy="0"/>
          <a:chOff x="0" y="0"/>
          <a:chExt cx="0" cy="0"/>
        </a:xfrm>
      </p:grpSpPr>
      <p:pic>
        <p:nvPicPr>
          <p:cNvPr id="1275" name="Google Shape;1275;p11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276" name="Google Shape;1276;p113"/>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77" name="Google Shape;1277;p11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78" name="Google Shape;1278;p113"/>
          <p:cNvSpPr txBox="1"/>
          <p:nvPr/>
        </p:nvSpPr>
        <p:spPr>
          <a:xfrm>
            <a:off x="432000" y="60700"/>
            <a:ext cx="15236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B</a:t>
            </a:r>
            <a:endParaRPr sz="2667" b="1">
              <a:solidFill>
                <a:schemeClr val="lt1"/>
              </a:solidFill>
              <a:latin typeface="Lexend"/>
              <a:ea typeface="Lexend"/>
              <a:cs typeface="Lexend"/>
              <a:sym typeface="Lexend"/>
            </a:endParaRPr>
          </a:p>
        </p:txBody>
      </p:sp>
      <p:sp>
        <p:nvSpPr>
          <p:cNvPr id="1279" name="Google Shape;1279;p113"/>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sp>
        <p:nvSpPr>
          <p:cNvPr id="1280" name="Google Shape;1280;p113"/>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1281" name="Google Shape;1281;p113"/>
          <p:cNvPicPr preferRelativeResize="0"/>
          <p:nvPr/>
        </p:nvPicPr>
        <p:blipFill rotWithShape="1">
          <a:blip r:embed="rId3">
            <a:alphaModFix/>
          </a:blip>
          <a:srcRect/>
          <a:stretch/>
        </p:blipFill>
        <p:spPr>
          <a:xfrm>
            <a:off x="11371447" y="-15299"/>
            <a:ext cx="666267" cy="666267"/>
          </a:xfrm>
          <a:prstGeom prst="rect">
            <a:avLst/>
          </a:prstGeom>
          <a:noFill/>
          <a:ln>
            <a:noFill/>
          </a:ln>
        </p:spPr>
      </p:pic>
    </p:spTree>
    <p:extLst>
      <p:ext uri="{BB962C8B-B14F-4D97-AF65-F5344CB8AC3E}">
        <p14:creationId xmlns:p14="http://schemas.microsoft.com/office/powerpoint/2010/main" val="2706916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00 Explanation blank - blue ">
  <p:cSld name="TITLE_AND_TWO_COLUMNS_1_1_6_2_2">
    <p:spTree>
      <p:nvGrpSpPr>
        <p:cNvPr id="1" name="Shape 339"/>
        <p:cNvGrpSpPr/>
        <p:nvPr/>
      </p:nvGrpSpPr>
      <p:grpSpPr>
        <a:xfrm>
          <a:off x="0" y="0"/>
          <a:ext cx="0" cy="0"/>
          <a:chOff x="0" y="0"/>
          <a:chExt cx="0" cy="0"/>
        </a:xfrm>
      </p:grpSpPr>
      <p:pic>
        <p:nvPicPr>
          <p:cNvPr id="340" name="Google Shape;340;p3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41" name="Google Shape;341;p33"/>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42" name="Google Shape;342;p3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43" name="Google Shape;343;p33"/>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Explanation</a:t>
            </a:r>
            <a:endParaRPr sz="1200" b="1">
              <a:solidFill>
                <a:srgbClr val="EBEDFE"/>
              </a:solidFill>
              <a:latin typeface="Lexend"/>
              <a:ea typeface="Lexend"/>
              <a:cs typeface="Lexend"/>
              <a:sym typeface="Lexend"/>
            </a:endParaRPr>
          </a:p>
        </p:txBody>
      </p:sp>
      <p:sp>
        <p:nvSpPr>
          <p:cNvPr id="344" name="Google Shape;344;p3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45" name="Google Shape;345;p33"/>
          <p:cNvPicPr preferRelativeResize="0"/>
          <p:nvPr/>
        </p:nvPicPr>
        <p:blipFill rotWithShape="1">
          <a:blip r:embed="rId3">
            <a:alphaModFix/>
          </a:blip>
          <a:src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1682918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03 CfU 3 options - blue">
  <p:cSld name="TITLE_AND_TWO_COLUMNS_1_1_7_2">
    <p:bg>
      <p:bgPr>
        <a:solidFill>
          <a:srgbClr val="EBEDFE"/>
        </a:solidFill>
        <a:effectLst/>
      </p:bgPr>
    </p:bg>
    <p:spTree>
      <p:nvGrpSpPr>
        <p:cNvPr id="1" name="Shape 507"/>
        <p:cNvGrpSpPr/>
        <p:nvPr/>
      </p:nvGrpSpPr>
      <p:grpSpPr>
        <a:xfrm>
          <a:off x="0" y="0"/>
          <a:ext cx="0" cy="0"/>
          <a:chOff x="0" y="0"/>
          <a:chExt cx="0" cy="0"/>
        </a:xfrm>
      </p:grpSpPr>
      <p:pic>
        <p:nvPicPr>
          <p:cNvPr id="508" name="Google Shape;508;p4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09" name="Google Shape;509;p45"/>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0" name="Google Shape;510;p45"/>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11" name="Google Shape;511;p4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12" name="Google Shape;512;p4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513" name="Google Shape;513;p45"/>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4" name="Google Shape;514;p45"/>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15" name="Google Shape;515;p45"/>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16" name="Google Shape;516;p45"/>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17" name="Google Shape;517;p45"/>
          <p:cNvGrpSpPr/>
          <p:nvPr/>
        </p:nvGrpSpPr>
        <p:grpSpPr>
          <a:xfrm>
            <a:off x="431537" y="2405917"/>
            <a:ext cx="609600" cy="609600"/>
            <a:chOff x="1020916" y="1442088"/>
            <a:chExt cx="457200" cy="457200"/>
          </a:xfrm>
        </p:grpSpPr>
        <p:pic>
          <p:nvPicPr>
            <p:cNvPr id="518" name="Google Shape;518;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19" name="Google Shape;519;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20" name="Google Shape;520;p45"/>
          <p:cNvGrpSpPr/>
          <p:nvPr/>
        </p:nvGrpSpPr>
        <p:grpSpPr>
          <a:xfrm>
            <a:off x="431537" y="3688767"/>
            <a:ext cx="609600" cy="609600"/>
            <a:chOff x="1020916" y="1442088"/>
            <a:chExt cx="457200" cy="457200"/>
          </a:xfrm>
        </p:grpSpPr>
        <p:pic>
          <p:nvPicPr>
            <p:cNvPr id="521" name="Google Shape;521;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22" name="Google Shape;522;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23" name="Google Shape;523;p45"/>
          <p:cNvGrpSpPr/>
          <p:nvPr/>
        </p:nvGrpSpPr>
        <p:grpSpPr>
          <a:xfrm>
            <a:off x="431521" y="4972051"/>
            <a:ext cx="609600" cy="609600"/>
            <a:chOff x="1020916" y="1442088"/>
            <a:chExt cx="457200" cy="457200"/>
          </a:xfrm>
        </p:grpSpPr>
        <p:pic>
          <p:nvPicPr>
            <p:cNvPr id="524" name="Google Shape;524;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25" name="Google Shape;525;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3640321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04 CfU 4 options - blue">
  <p:cSld name="TITLE_AND_TWO_COLUMNS_1_1_8_2">
    <p:bg>
      <p:bgPr>
        <a:solidFill>
          <a:srgbClr val="EBEDFE"/>
        </a:solidFill>
        <a:effectLst/>
      </p:bgPr>
    </p:bg>
    <p:spTree>
      <p:nvGrpSpPr>
        <p:cNvPr id="1" name="Shape 591"/>
        <p:cNvGrpSpPr/>
        <p:nvPr/>
      </p:nvGrpSpPr>
      <p:grpSpPr>
        <a:xfrm>
          <a:off x="0" y="0"/>
          <a:ext cx="0" cy="0"/>
          <a:chOff x="0" y="0"/>
          <a:chExt cx="0" cy="0"/>
        </a:xfrm>
      </p:grpSpPr>
      <p:pic>
        <p:nvPicPr>
          <p:cNvPr id="592" name="Google Shape;592;p49"/>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93" name="Google Shape;593;p49"/>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4" name="Google Shape;594;p49"/>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95" name="Google Shape;595;p49"/>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96" name="Google Shape;596;p49"/>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597" name="Google Shape;597;p49"/>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8" name="Google Shape;598;p49"/>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99" name="Google Shape;599;p49"/>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00" name="Google Shape;600;p49"/>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601" name="Google Shape;601;p49"/>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602" name="Google Shape;602;p49"/>
          <p:cNvGrpSpPr/>
          <p:nvPr/>
        </p:nvGrpSpPr>
        <p:grpSpPr>
          <a:xfrm>
            <a:off x="431537" y="2202717"/>
            <a:ext cx="609600" cy="609600"/>
            <a:chOff x="1020916" y="1442088"/>
            <a:chExt cx="457200" cy="457200"/>
          </a:xfrm>
        </p:grpSpPr>
        <p:pic>
          <p:nvPicPr>
            <p:cNvPr id="603" name="Google Shape;603;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04" name="Google Shape;604;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605" name="Google Shape;605;p49"/>
          <p:cNvGrpSpPr/>
          <p:nvPr/>
        </p:nvGrpSpPr>
        <p:grpSpPr>
          <a:xfrm>
            <a:off x="431537" y="3282367"/>
            <a:ext cx="609600" cy="609600"/>
            <a:chOff x="1020916" y="1442088"/>
            <a:chExt cx="457200" cy="457200"/>
          </a:xfrm>
        </p:grpSpPr>
        <p:pic>
          <p:nvPicPr>
            <p:cNvPr id="606" name="Google Shape;606;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07" name="Google Shape;607;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608" name="Google Shape;608;p49"/>
          <p:cNvGrpSpPr/>
          <p:nvPr/>
        </p:nvGrpSpPr>
        <p:grpSpPr>
          <a:xfrm>
            <a:off x="431521" y="4362451"/>
            <a:ext cx="609600" cy="609600"/>
            <a:chOff x="1020916" y="1442088"/>
            <a:chExt cx="457200" cy="457200"/>
          </a:xfrm>
        </p:grpSpPr>
        <p:pic>
          <p:nvPicPr>
            <p:cNvPr id="609" name="Google Shape;609;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10" name="Google Shape;610;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grpSp>
        <p:nvGrpSpPr>
          <p:cNvPr id="611" name="Google Shape;611;p49"/>
          <p:cNvGrpSpPr/>
          <p:nvPr/>
        </p:nvGrpSpPr>
        <p:grpSpPr>
          <a:xfrm>
            <a:off x="431521" y="5442351"/>
            <a:ext cx="609600" cy="609600"/>
            <a:chOff x="1020916" y="1442088"/>
            <a:chExt cx="457200" cy="457200"/>
          </a:xfrm>
        </p:grpSpPr>
        <p:pic>
          <p:nvPicPr>
            <p:cNvPr id="612" name="Google Shape;612;p49"/>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613" name="Google Shape;613;p49"/>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d</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270210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07 Practice - blue  2">
  <p:cSld name="TITLE_AND_TWO_COLUMNS_1_1_5_1_3_1_2_3">
    <p:spTree>
      <p:nvGrpSpPr>
        <p:cNvPr id="1" name="Shape 1282"/>
        <p:cNvGrpSpPr/>
        <p:nvPr/>
      </p:nvGrpSpPr>
      <p:grpSpPr>
        <a:xfrm>
          <a:off x="0" y="0"/>
          <a:ext cx="0" cy="0"/>
          <a:chOff x="0" y="0"/>
          <a:chExt cx="0" cy="0"/>
        </a:xfrm>
      </p:grpSpPr>
      <p:pic>
        <p:nvPicPr>
          <p:cNvPr id="1283" name="Google Shape;1283;p11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284" name="Google Shape;1284;p114"/>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5" name="Google Shape;1285;p11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86" name="Google Shape;1286;p114"/>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sp>
        <p:nvSpPr>
          <p:cNvPr id="1287" name="Google Shape;1287;p114"/>
          <p:cNvSpPr txBox="1"/>
          <p:nvPr/>
        </p:nvSpPr>
        <p:spPr>
          <a:xfrm>
            <a:off x="432000" y="60700"/>
            <a:ext cx="15384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C</a:t>
            </a:r>
            <a:endParaRPr sz="2667" b="1">
              <a:solidFill>
                <a:schemeClr val="lt1"/>
              </a:solidFill>
              <a:latin typeface="Lexend"/>
              <a:ea typeface="Lexend"/>
              <a:cs typeface="Lexend"/>
              <a:sym typeface="Lexend"/>
            </a:endParaRPr>
          </a:p>
        </p:txBody>
      </p:sp>
      <p:sp>
        <p:nvSpPr>
          <p:cNvPr id="1288" name="Google Shape;1288;p114"/>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1289" name="Google Shape;1289;p114"/>
          <p:cNvPicPr preferRelativeResize="0"/>
          <p:nvPr/>
        </p:nvPicPr>
        <p:blipFill rotWithShape="1">
          <a:blip r:embed="rId3">
            <a:alphaModFix/>
          </a:blip>
          <a:srcRect/>
          <a:stretch/>
        </p:blipFill>
        <p:spPr>
          <a:xfrm>
            <a:off x="11356657" y="-15299"/>
            <a:ext cx="666267" cy="666267"/>
          </a:xfrm>
          <a:prstGeom prst="rect">
            <a:avLst/>
          </a:prstGeom>
          <a:noFill/>
          <a:ln>
            <a:noFill/>
          </a:ln>
        </p:spPr>
      </p:pic>
    </p:spTree>
    <p:extLst>
      <p:ext uri="{BB962C8B-B14F-4D97-AF65-F5344CB8AC3E}">
        <p14:creationId xmlns:p14="http://schemas.microsoft.com/office/powerpoint/2010/main" val="2571513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08 Feedback - blue 2">
  <p:cSld name="TITLE_AND_TWO_COLUMNS_1_1_5_1_3_1_2_1_2">
    <p:bg>
      <p:bgPr>
        <a:solidFill>
          <a:srgbClr val="EBEDFE"/>
        </a:solidFill>
        <a:effectLst/>
      </p:bgPr>
    </p:bg>
    <p:spTree>
      <p:nvGrpSpPr>
        <p:cNvPr id="1" name="Shape 1290"/>
        <p:cNvGrpSpPr/>
        <p:nvPr/>
      </p:nvGrpSpPr>
      <p:grpSpPr>
        <a:xfrm>
          <a:off x="0" y="0"/>
          <a:ext cx="0" cy="0"/>
          <a:chOff x="0" y="0"/>
          <a:chExt cx="0" cy="0"/>
        </a:xfrm>
      </p:grpSpPr>
      <p:pic>
        <p:nvPicPr>
          <p:cNvPr id="1291" name="Google Shape;1291;p11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292" name="Google Shape;1292;p115"/>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93" name="Google Shape;1293;p115"/>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294" name="Google Shape;1294;p115"/>
          <p:cNvSpPr txBox="1"/>
          <p:nvPr/>
        </p:nvSpPr>
        <p:spPr>
          <a:xfrm>
            <a:off x="432000" y="60700"/>
            <a:ext cx="15236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C</a:t>
            </a:r>
            <a:endParaRPr sz="2667" b="1">
              <a:solidFill>
                <a:schemeClr val="lt1"/>
              </a:solidFill>
              <a:latin typeface="Lexend"/>
              <a:ea typeface="Lexend"/>
              <a:cs typeface="Lexend"/>
              <a:sym typeface="Lexend"/>
            </a:endParaRPr>
          </a:p>
        </p:txBody>
      </p:sp>
      <p:sp>
        <p:nvSpPr>
          <p:cNvPr id="1295" name="Google Shape;1295;p115"/>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sp>
        <p:nvSpPr>
          <p:cNvPr id="1296" name="Google Shape;1296;p11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1297" name="Google Shape;1297;p115"/>
          <p:cNvPicPr preferRelativeResize="0"/>
          <p:nvPr/>
        </p:nvPicPr>
        <p:blipFill rotWithShape="1">
          <a:blip r:embed="rId3">
            <a:alphaModFix/>
          </a:blip>
          <a:srcRect/>
          <a:stretch/>
        </p:blipFill>
        <p:spPr>
          <a:xfrm>
            <a:off x="11371447" y="-15299"/>
            <a:ext cx="666267" cy="666267"/>
          </a:xfrm>
          <a:prstGeom prst="rect">
            <a:avLst/>
          </a:prstGeom>
          <a:noFill/>
          <a:ln>
            <a:noFill/>
          </a:ln>
        </p:spPr>
      </p:pic>
    </p:spTree>
    <p:extLst>
      <p:ext uri="{BB962C8B-B14F-4D97-AF65-F5344CB8AC3E}">
        <p14:creationId xmlns:p14="http://schemas.microsoft.com/office/powerpoint/2010/main" val="3970159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00 Explanation blank - pink ">
  <p:cSld name="TITLE_AND_TWO_COLUMNS_1_1_6_2_1_1">
    <p:spTree>
      <p:nvGrpSpPr>
        <p:cNvPr id="1" name="Shape 346"/>
        <p:cNvGrpSpPr/>
        <p:nvPr/>
      </p:nvGrpSpPr>
      <p:grpSpPr>
        <a:xfrm>
          <a:off x="0" y="0"/>
          <a:ext cx="0" cy="0"/>
          <a:chOff x="0" y="0"/>
          <a:chExt cx="0" cy="0"/>
        </a:xfrm>
      </p:grpSpPr>
      <p:pic>
        <p:nvPicPr>
          <p:cNvPr id="347" name="Google Shape;347;p3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48" name="Google Shape;348;p34"/>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49" name="Google Shape;349;p3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50" name="Google Shape;350;p34"/>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Explanation</a:t>
            </a:r>
            <a:endParaRPr sz="1200" b="1">
              <a:solidFill>
                <a:srgbClr val="FAEAF6"/>
              </a:solidFill>
              <a:latin typeface="Lexend"/>
              <a:ea typeface="Lexend"/>
              <a:cs typeface="Lexend"/>
              <a:sym typeface="Lexend"/>
            </a:endParaRPr>
          </a:p>
        </p:txBody>
      </p:sp>
      <p:sp>
        <p:nvSpPr>
          <p:cNvPr id="351" name="Google Shape;351;p3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2" name="Google Shape;352;p34"/>
          <p:cNvPicPr preferRelativeResize="0"/>
          <p:nvPr/>
        </p:nvPicPr>
        <p:blipFill rotWithShape="1">
          <a:blip r:embed="rId3">
            <a:alphaModFix/>
          </a:blip>
          <a:src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4012810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02 CfU true/false/why - pink">
  <p:cSld name="TITLE_AND_TWO_COLUMNS_1_1_9_1_3_1_1_1_1">
    <p:bg>
      <p:bgPr>
        <a:solidFill>
          <a:srgbClr val="FAEAF6"/>
        </a:solidFill>
        <a:effectLst/>
      </p:bgPr>
    </p:bg>
    <p:spTree>
      <p:nvGrpSpPr>
        <p:cNvPr id="1" name="Shape 453"/>
        <p:cNvGrpSpPr/>
        <p:nvPr/>
      </p:nvGrpSpPr>
      <p:grpSpPr>
        <a:xfrm>
          <a:off x="0" y="0"/>
          <a:ext cx="0" cy="0"/>
          <a:chOff x="0" y="0"/>
          <a:chExt cx="0" cy="0"/>
        </a:xfrm>
      </p:grpSpPr>
      <p:pic>
        <p:nvPicPr>
          <p:cNvPr id="454" name="Google Shape;454;p4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455" name="Google Shape;455;p42"/>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456" name="Google Shape;456;p42"/>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457" name="Google Shape;457;p4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458" name="Google Shape;458;p4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59" name="Google Shape;459;p42"/>
          <p:cNvPicPr preferRelativeResize="0"/>
          <p:nvPr/>
        </p:nvPicPr>
        <p:blipFill>
          <a:blip r:embed="rId4">
            <a:alphaModFix/>
          </a:blip>
          <a:stretch>
            <a:fillRect/>
          </a:stretch>
        </p:blipFill>
        <p:spPr>
          <a:xfrm>
            <a:off x="3239685" y="2780422"/>
            <a:ext cx="609900" cy="609900"/>
          </a:xfrm>
          <a:prstGeom prst="rect">
            <a:avLst/>
          </a:prstGeom>
          <a:noFill/>
          <a:ln>
            <a:noFill/>
          </a:ln>
        </p:spPr>
      </p:pic>
      <p:pic>
        <p:nvPicPr>
          <p:cNvPr id="460" name="Google Shape;460;p42"/>
          <p:cNvPicPr preferRelativeResize="0"/>
          <p:nvPr/>
        </p:nvPicPr>
        <p:blipFill>
          <a:blip r:embed="rId4">
            <a:alphaModFix/>
          </a:blip>
          <a:stretch>
            <a:fillRect/>
          </a:stretch>
        </p:blipFill>
        <p:spPr>
          <a:xfrm>
            <a:off x="6431985" y="2780422"/>
            <a:ext cx="609900" cy="609900"/>
          </a:xfrm>
          <a:prstGeom prst="rect">
            <a:avLst/>
          </a:prstGeom>
          <a:noFill/>
          <a:ln>
            <a:noFill/>
          </a:ln>
        </p:spPr>
      </p:pic>
      <p:sp>
        <p:nvSpPr>
          <p:cNvPr id="461" name="Google Shape;461;p42"/>
          <p:cNvSpPr txBox="1"/>
          <p:nvPr/>
        </p:nvSpPr>
        <p:spPr>
          <a:xfrm>
            <a:off x="4033767" y="2859567"/>
            <a:ext cx="17188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a:t>
            </a:r>
            <a:endParaRPr sz="2933" b="1">
              <a:solidFill>
                <a:schemeClr val="dk1"/>
              </a:solidFill>
              <a:latin typeface="Lexend"/>
              <a:ea typeface="Lexend"/>
              <a:cs typeface="Lexend"/>
              <a:sym typeface="Lexend"/>
            </a:endParaRPr>
          </a:p>
        </p:txBody>
      </p:sp>
      <p:sp>
        <p:nvSpPr>
          <p:cNvPr id="462" name="Google Shape;462;p42"/>
          <p:cNvSpPr txBox="1"/>
          <p:nvPr/>
        </p:nvSpPr>
        <p:spPr>
          <a:xfrm>
            <a:off x="7241467" y="2829267"/>
            <a:ext cx="14136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False</a:t>
            </a:r>
            <a:endParaRPr sz="2933" b="1">
              <a:solidFill>
                <a:schemeClr val="dk1"/>
              </a:solidFill>
              <a:latin typeface="Lexend"/>
              <a:ea typeface="Lexend"/>
              <a:cs typeface="Lexend"/>
              <a:sym typeface="Lexend"/>
            </a:endParaRPr>
          </a:p>
        </p:txBody>
      </p:sp>
      <p:sp>
        <p:nvSpPr>
          <p:cNvPr id="463" name="Google Shape;463;p42"/>
          <p:cNvSpPr txBox="1"/>
          <p:nvPr/>
        </p:nvSpPr>
        <p:spPr>
          <a:xfrm>
            <a:off x="432000" y="4006400"/>
            <a:ext cx="5291200" cy="451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a:solidFill>
                  <a:schemeClr val="dk1"/>
                </a:solidFill>
                <a:latin typeface="Lexend"/>
                <a:ea typeface="Lexend"/>
                <a:cs typeface="Lexend"/>
                <a:sym typeface="Lexend"/>
              </a:rPr>
              <a:t>Why?</a:t>
            </a:r>
            <a:endParaRPr sz="2933">
              <a:solidFill>
                <a:schemeClr val="dk1"/>
              </a:solidFill>
              <a:latin typeface="Lexend"/>
              <a:ea typeface="Lexend"/>
              <a:cs typeface="Lexend"/>
              <a:sym typeface="Lexend"/>
            </a:endParaRPr>
          </a:p>
        </p:txBody>
      </p:sp>
      <p:sp>
        <p:nvSpPr>
          <p:cNvPr id="464" name="Google Shape;464;p42"/>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noAutofit/>
          </a:bodyPr>
          <a:lstStyle>
            <a:lvl1pPr lvl="0" rtl="0">
              <a:spcBef>
                <a:spcPts val="0"/>
              </a:spcBef>
              <a:spcAft>
                <a:spcPts val="0"/>
              </a:spcAft>
              <a:buSzPts val="2200"/>
              <a:buFont typeface="Kalam"/>
              <a:buNone/>
              <a:defRPr sz="2933">
                <a:latin typeface="Kalam"/>
                <a:ea typeface="Kalam"/>
                <a:cs typeface="Kalam"/>
                <a:sym typeface="Kalam"/>
              </a:defRPr>
            </a:lvl1pPr>
            <a:lvl2pPr lvl="1" rtl="0">
              <a:spcBef>
                <a:spcPts val="1333"/>
              </a:spcBef>
              <a:spcAft>
                <a:spcPts val="0"/>
              </a:spcAft>
              <a:buSzPts val="2100"/>
              <a:buFont typeface="Kalam"/>
              <a:buNone/>
              <a:defRPr>
                <a:latin typeface="Kalam"/>
                <a:ea typeface="Kalam"/>
                <a:cs typeface="Kalam"/>
                <a:sym typeface="Kalam"/>
              </a:defRPr>
            </a:lvl2pPr>
            <a:lvl3pPr lvl="2" rtl="0">
              <a:spcBef>
                <a:spcPts val="1333"/>
              </a:spcBef>
              <a:spcAft>
                <a:spcPts val="0"/>
              </a:spcAft>
              <a:buSzPts val="2000"/>
              <a:buFont typeface="Kalam"/>
              <a:buNone/>
              <a:defRPr>
                <a:latin typeface="Kalam"/>
                <a:ea typeface="Kalam"/>
                <a:cs typeface="Kalam"/>
                <a:sym typeface="Kalam"/>
              </a:defRPr>
            </a:lvl3pPr>
            <a:lvl4pPr lvl="3" rtl="0">
              <a:spcBef>
                <a:spcPts val="1067"/>
              </a:spcBef>
              <a:spcAft>
                <a:spcPts val="0"/>
              </a:spcAft>
              <a:buSzPts val="1900"/>
              <a:buFont typeface="Kalam"/>
              <a:buNone/>
              <a:defRPr>
                <a:latin typeface="Kalam"/>
                <a:ea typeface="Kalam"/>
                <a:cs typeface="Kalam"/>
                <a:sym typeface="Kalam"/>
              </a:defRPr>
            </a:lvl4pPr>
            <a:lvl5pPr lvl="4" rtl="0">
              <a:spcBef>
                <a:spcPts val="1067"/>
              </a:spcBef>
              <a:spcAft>
                <a:spcPts val="0"/>
              </a:spcAft>
              <a:buSzPts val="1800"/>
              <a:buFont typeface="Kalam"/>
              <a:buNone/>
              <a:defRPr>
                <a:latin typeface="Kalam"/>
                <a:ea typeface="Kalam"/>
                <a:cs typeface="Kalam"/>
                <a:sym typeface="Kalam"/>
              </a:defRPr>
            </a:lvl5pPr>
            <a:lvl6pPr lvl="5" rtl="0">
              <a:spcBef>
                <a:spcPts val="800"/>
              </a:spcBef>
              <a:spcAft>
                <a:spcPts val="0"/>
              </a:spcAft>
              <a:buSzPts val="1800"/>
              <a:buFont typeface="Kalam"/>
              <a:buNone/>
              <a:defRPr>
                <a:latin typeface="Kalam"/>
                <a:ea typeface="Kalam"/>
                <a:cs typeface="Kalam"/>
                <a:sym typeface="Kalam"/>
              </a:defRPr>
            </a:lvl6pPr>
            <a:lvl7pPr lvl="6" rtl="0">
              <a:spcBef>
                <a:spcPts val="800"/>
              </a:spcBef>
              <a:spcAft>
                <a:spcPts val="0"/>
              </a:spcAft>
              <a:buSzPts val="1800"/>
              <a:buFont typeface="Kalam"/>
              <a:buNone/>
              <a:defRPr>
                <a:latin typeface="Kalam"/>
                <a:ea typeface="Kalam"/>
                <a:cs typeface="Kalam"/>
                <a:sym typeface="Kalam"/>
              </a:defRPr>
            </a:lvl7pPr>
            <a:lvl8pPr lvl="7" rtl="0">
              <a:spcBef>
                <a:spcPts val="533"/>
              </a:spcBef>
              <a:spcAft>
                <a:spcPts val="0"/>
              </a:spcAft>
              <a:buSzPts val="1800"/>
              <a:buFont typeface="Kalam"/>
              <a:buNone/>
              <a:defRPr>
                <a:latin typeface="Kalam"/>
                <a:ea typeface="Kalam"/>
                <a:cs typeface="Kalam"/>
                <a:sym typeface="Kalam"/>
              </a:defRPr>
            </a:lvl8pPr>
            <a:lvl9pPr lvl="8" rtl="0">
              <a:spcBef>
                <a:spcPts val="533"/>
              </a:spcBef>
              <a:spcAft>
                <a:spcPts val="267"/>
              </a:spcAft>
              <a:buSzPts val="1800"/>
              <a:buNone/>
              <a:defRPr/>
            </a:lvl9pPr>
          </a:lstStyle>
          <a:p>
            <a:endParaRPr/>
          </a:p>
        </p:txBody>
      </p:sp>
      <p:sp>
        <p:nvSpPr>
          <p:cNvPr id="465" name="Google Shape;465;p42"/>
          <p:cNvSpPr txBox="1">
            <a:spLocks noGrp="1"/>
          </p:cNvSpPr>
          <p:nvPr>
            <p:ph type="subTitle" idx="2"/>
          </p:nvPr>
        </p:nvSpPr>
        <p:spPr>
          <a:xfrm>
            <a:off x="432000" y="1440000"/>
            <a:ext cx="8963200" cy="3340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466" name="Google Shape;466;p42"/>
          <p:cNvSpPr txBox="1"/>
          <p:nvPr/>
        </p:nvSpPr>
        <p:spPr>
          <a:xfrm>
            <a:off x="432000" y="881000"/>
            <a:ext cx="2918800" cy="4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sp>
        <p:nvSpPr>
          <p:cNvPr id="467" name="Google Shape;467;p42"/>
          <p:cNvSpPr txBox="1"/>
          <p:nvPr/>
        </p:nvSpPr>
        <p:spPr>
          <a:xfrm>
            <a:off x="32726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T</a:t>
            </a:r>
            <a:endParaRPr sz="2400" b="1">
              <a:solidFill>
                <a:schemeClr val="lt1"/>
              </a:solidFill>
              <a:latin typeface="Lexend"/>
              <a:ea typeface="Lexend"/>
              <a:cs typeface="Lexend"/>
              <a:sym typeface="Lexend"/>
            </a:endParaRPr>
          </a:p>
        </p:txBody>
      </p:sp>
      <p:sp>
        <p:nvSpPr>
          <p:cNvPr id="468" name="Google Shape;468;p42"/>
          <p:cNvSpPr txBox="1"/>
          <p:nvPr/>
        </p:nvSpPr>
        <p:spPr>
          <a:xfrm>
            <a:off x="6464951" y="2900551"/>
            <a:ext cx="544000" cy="36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chemeClr val="lt1"/>
                </a:solidFill>
                <a:latin typeface="Lexend"/>
                <a:ea typeface="Lexend"/>
                <a:cs typeface="Lexend"/>
                <a:sym typeface="Lexend"/>
              </a:rPr>
              <a:t>F</a:t>
            </a:r>
            <a:endParaRPr sz="2400" b="1">
              <a:solidFill>
                <a:schemeClr val="lt1"/>
              </a:solidFill>
              <a:latin typeface="Lexend"/>
              <a:ea typeface="Lexend"/>
              <a:cs typeface="Lexend"/>
              <a:sym typeface="Lexend"/>
            </a:endParaRPr>
          </a:p>
        </p:txBody>
      </p:sp>
    </p:spTree>
    <p:extLst>
      <p:ext uri="{BB962C8B-B14F-4D97-AF65-F5344CB8AC3E}">
        <p14:creationId xmlns:p14="http://schemas.microsoft.com/office/powerpoint/2010/main" val="1322364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03 CfU 3 options - pink">
  <p:cSld name="TITLE_AND_TWO_COLUMNS_1_1_7_1_1_1_1">
    <p:bg>
      <p:bgPr>
        <a:solidFill>
          <a:srgbClr val="FAEAF6"/>
        </a:solidFill>
        <a:effectLst/>
      </p:bgPr>
    </p:bg>
    <p:spTree>
      <p:nvGrpSpPr>
        <p:cNvPr id="1" name="Shape 526"/>
        <p:cNvGrpSpPr/>
        <p:nvPr/>
      </p:nvGrpSpPr>
      <p:grpSpPr>
        <a:xfrm>
          <a:off x="0" y="0"/>
          <a:ext cx="0" cy="0"/>
          <a:chOff x="0" y="0"/>
          <a:chExt cx="0" cy="0"/>
        </a:xfrm>
      </p:grpSpPr>
      <p:pic>
        <p:nvPicPr>
          <p:cNvPr id="527" name="Google Shape;527;p4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28" name="Google Shape;528;p46"/>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29" name="Google Shape;529;p46"/>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30" name="Google Shape;530;p4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31" name="Google Shape;531;p4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Check</a:t>
            </a:r>
            <a:endParaRPr sz="1200" b="1">
              <a:solidFill>
                <a:srgbClr val="FAEAF6"/>
              </a:solidFill>
              <a:latin typeface="Lexend"/>
              <a:ea typeface="Lexend"/>
              <a:cs typeface="Lexend"/>
              <a:sym typeface="Lexend"/>
            </a:endParaRPr>
          </a:p>
        </p:txBody>
      </p:sp>
      <p:sp>
        <p:nvSpPr>
          <p:cNvPr id="532" name="Google Shape;532;p46"/>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3" name="Google Shape;533;p46"/>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34" name="Google Shape;534;p46"/>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35" name="Google Shape;535;p46"/>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36" name="Google Shape;536;p46"/>
          <p:cNvGrpSpPr/>
          <p:nvPr/>
        </p:nvGrpSpPr>
        <p:grpSpPr>
          <a:xfrm>
            <a:off x="431537" y="2405917"/>
            <a:ext cx="609600" cy="609600"/>
            <a:chOff x="1020916" y="1442088"/>
            <a:chExt cx="457200" cy="457200"/>
          </a:xfrm>
        </p:grpSpPr>
        <p:pic>
          <p:nvPicPr>
            <p:cNvPr id="537" name="Google Shape;537;p4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38" name="Google Shape;538;p4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39" name="Google Shape;539;p46"/>
          <p:cNvGrpSpPr/>
          <p:nvPr/>
        </p:nvGrpSpPr>
        <p:grpSpPr>
          <a:xfrm>
            <a:off x="431537" y="3688767"/>
            <a:ext cx="609600" cy="609600"/>
            <a:chOff x="1020916" y="1442088"/>
            <a:chExt cx="457200" cy="457200"/>
          </a:xfrm>
        </p:grpSpPr>
        <p:pic>
          <p:nvPicPr>
            <p:cNvPr id="540" name="Google Shape;540;p4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41" name="Google Shape;541;p4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42" name="Google Shape;542;p46"/>
          <p:cNvGrpSpPr/>
          <p:nvPr/>
        </p:nvGrpSpPr>
        <p:grpSpPr>
          <a:xfrm>
            <a:off x="431521" y="4972051"/>
            <a:ext cx="609600" cy="609600"/>
            <a:chOff x="1020916" y="1442088"/>
            <a:chExt cx="457200" cy="457200"/>
          </a:xfrm>
        </p:grpSpPr>
        <p:pic>
          <p:nvPicPr>
            <p:cNvPr id="543" name="Google Shape;543;p46"/>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44" name="Google Shape;544;p46"/>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3624584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07 Practice - pink 1">
  <p:cSld name="TITLE_AND_TWO_COLUMNS_1_1_5_1_3_1_1_1_1_1_2">
    <p:spTree>
      <p:nvGrpSpPr>
        <p:cNvPr id="1" name="Shape 1321"/>
        <p:cNvGrpSpPr/>
        <p:nvPr/>
      </p:nvGrpSpPr>
      <p:grpSpPr>
        <a:xfrm>
          <a:off x="0" y="0"/>
          <a:ext cx="0" cy="0"/>
          <a:chOff x="0" y="0"/>
          <a:chExt cx="0" cy="0"/>
        </a:xfrm>
      </p:grpSpPr>
      <p:pic>
        <p:nvPicPr>
          <p:cNvPr id="1322" name="Google Shape;1322;p117"/>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323" name="Google Shape;1323;p117"/>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24" name="Google Shape;1324;p117"/>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325" name="Google Shape;1325;p11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Practice</a:t>
            </a:r>
            <a:endParaRPr sz="1200" b="1">
              <a:solidFill>
                <a:srgbClr val="FAEAF6"/>
              </a:solidFill>
              <a:latin typeface="Lexend"/>
              <a:ea typeface="Lexend"/>
              <a:cs typeface="Lexend"/>
              <a:sym typeface="Lexend"/>
            </a:endParaRPr>
          </a:p>
        </p:txBody>
      </p:sp>
      <p:sp>
        <p:nvSpPr>
          <p:cNvPr id="1326" name="Google Shape;1326;p117"/>
          <p:cNvSpPr txBox="1"/>
          <p:nvPr/>
        </p:nvSpPr>
        <p:spPr>
          <a:xfrm>
            <a:off x="432000" y="60700"/>
            <a:ext cx="15384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D</a:t>
            </a:r>
            <a:endParaRPr sz="2667" b="1">
              <a:solidFill>
                <a:schemeClr val="lt1"/>
              </a:solidFill>
              <a:latin typeface="Lexend"/>
              <a:ea typeface="Lexend"/>
              <a:cs typeface="Lexend"/>
              <a:sym typeface="Lexend"/>
            </a:endParaRPr>
          </a:p>
        </p:txBody>
      </p:sp>
      <p:sp>
        <p:nvSpPr>
          <p:cNvPr id="1327" name="Google Shape;1327;p117"/>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pic>
        <p:nvPicPr>
          <p:cNvPr id="1328" name="Google Shape;1328;p117"/>
          <p:cNvPicPr preferRelativeResize="0"/>
          <p:nvPr/>
        </p:nvPicPr>
        <p:blipFill rotWithShape="1">
          <a:blip r:embed="rId3">
            <a:alphaModFix/>
          </a:blip>
          <a:srcRect/>
          <a:stretch/>
        </p:blipFill>
        <p:spPr>
          <a:xfrm>
            <a:off x="11356657" y="-15299"/>
            <a:ext cx="666267" cy="666267"/>
          </a:xfrm>
          <a:prstGeom prst="rect">
            <a:avLst/>
          </a:prstGeom>
          <a:noFill/>
          <a:ln>
            <a:noFill/>
          </a:ln>
        </p:spPr>
      </p:pic>
    </p:spTree>
    <p:extLst>
      <p:ext uri="{BB962C8B-B14F-4D97-AF65-F5344CB8AC3E}">
        <p14:creationId xmlns:p14="http://schemas.microsoft.com/office/powerpoint/2010/main" val="2159170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08 Feedback - pink 1">
  <p:cSld name="TITLE_AND_TWO_COLUMNS_1_1_5_1_3_1_1_1_1_1_1_1">
    <p:bg>
      <p:bgPr>
        <a:solidFill>
          <a:srgbClr val="FAEAF6"/>
        </a:solidFill>
        <a:effectLst/>
      </p:bgPr>
    </p:bg>
    <p:spTree>
      <p:nvGrpSpPr>
        <p:cNvPr id="1" name="Shape 1329"/>
        <p:cNvGrpSpPr/>
        <p:nvPr/>
      </p:nvGrpSpPr>
      <p:grpSpPr>
        <a:xfrm>
          <a:off x="0" y="0"/>
          <a:ext cx="0" cy="0"/>
          <a:chOff x="0" y="0"/>
          <a:chExt cx="0" cy="0"/>
        </a:xfrm>
      </p:grpSpPr>
      <p:pic>
        <p:nvPicPr>
          <p:cNvPr id="1330" name="Google Shape;1330;p11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1331" name="Google Shape;1331;p118"/>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32" name="Google Shape;1332;p118"/>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333" name="Google Shape;1333;p118"/>
          <p:cNvSpPr txBox="1"/>
          <p:nvPr/>
        </p:nvSpPr>
        <p:spPr>
          <a:xfrm>
            <a:off x="432000" y="60700"/>
            <a:ext cx="1523600" cy="656800"/>
          </a:xfrm>
          <a:prstGeom prst="rect">
            <a:avLst/>
          </a:prstGeom>
          <a:noFill/>
          <a:ln>
            <a:noFill/>
          </a:ln>
        </p:spPr>
        <p:txBody>
          <a:bodyPr spcFirstLastPara="1" wrap="square" lIns="0" tIns="121900" rIns="121900" bIns="121900" anchor="t" anchorCtr="0">
            <a:spAutoFit/>
          </a:bodyPr>
          <a:lstStyle/>
          <a:p>
            <a:pPr marL="0" lvl="0" indent="0" algn="l" rtl="0">
              <a:spcBef>
                <a:spcPts val="0"/>
              </a:spcBef>
              <a:spcAft>
                <a:spcPts val="0"/>
              </a:spcAft>
              <a:buNone/>
            </a:pPr>
            <a:r>
              <a:rPr lang="en-GB" sz="2667" b="1">
                <a:solidFill>
                  <a:schemeClr val="lt1"/>
                </a:solidFill>
                <a:latin typeface="Lexend"/>
                <a:ea typeface="Lexend"/>
                <a:cs typeface="Lexend"/>
                <a:sym typeface="Lexend"/>
              </a:rPr>
              <a:t>Task D</a:t>
            </a:r>
            <a:endParaRPr sz="2667" b="1">
              <a:solidFill>
                <a:schemeClr val="lt1"/>
              </a:solidFill>
              <a:latin typeface="Lexend"/>
              <a:ea typeface="Lexend"/>
              <a:cs typeface="Lexend"/>
              <a:sym typeface="Lexend"/>
            </a:endParaRPr>
          </a:p>
        </p:txBody>
      </p:sp>
      <p:sp>
        <p:nvSpPr>
          <p:cNvPr id="1334" name="Google Shape;1334;p118"/>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1333"/>
              </a:spcBef>
              <a:spcAft>
                <a:spcPts val="0"/>
              </a:spcAft>
              <a:buClr>
                <a:schemeClr val="lt1"/>
              </a:buClr>
              <a:buSzPts val="2100"/>
              <a:buNone/>
              <a:defRPr>
                <a:solidFill>
                  <a:schemeClr val="lt1"/>
                </a:solidFill>
              </a:defRPr>
            </a:lvl2pPr>
            <a:lvl3pPr lvl="2" rtl="0">
              <a:spcBef>
                <a:spcPts val="1333"/>
              </a:spcBef>
              <a:spcAft>
                <a:spcPts val="0"/>
              </a:spcAft>
              <a:buClr>
                <a:schemeClr val="lt1"/>
              </a:buClr>
              <a:buSzPts val="2000"/>
              <a:buNone/>
              <a:defRPr>
                <a:solidFill>
                  <a:schemeClr val="lt1"/>
                </a:solidFill>
              </a:defRPr>
            </a:lvl3pPr>
            <a:lvl4pPr lvl="3" rtl="0">
              <a:spcBef>
                <a:spcPts val="1067"/>
              </a:spcBef>
              <a:spcAft>
                <a:spcPts val="0"/>
              </a:spcAft>
              <a:buClr>
                <a:schemeClr val="lt1"/>
              </a:buClr>
              <a:buSzPts val="1900"/>
              <a:buNone/>
              <a:defRPr>
                <a:solidFill>
                  <a:schemeClr val="lt1"/>
                </a:solidFill>
              </a:defRPr>
            </a:lvl4pPr>
            <a:lvl5pPr lvl="4" rtl="0">
              <a:spcBef>
                <a:spcPts val="1067"/>
              </a:spcBef>
              <a:spcAft>
                <a:spcPts val="0"/>
              </a:spcAft>
              <a:buClr>
                <a:schemeClr val="lt1"/>
              </a:buClr>
              <a:buSzPts val="1800"/>
              <a:buNone/>
              <a:defRPr>
                <a:solidFill>
                  <a:schemeClr val="lt1"/>
                </a:solidFill>
              </a:defRPr>
            </a:lvl5pPr>
            <a:lvl6pPr lvl="5" rtl="0">
              <a:spcBef>
                <a:spcPts val="800"/>
              </a:spcBef>
              <a:spcAft>
                <a:spcPts val="0"/>
              </a:spcAft>
              <a:buClr>
                <a:schemeClr val="lt1"/>
              </a:buClr>
              <a:buSzPts val="1800"/>
              <a:buNone/>
              <a:defRPr>
                <a:solidFill>
                  <a:schemeClr val="lt1"/>
                </a:solidFill>
              </a:defRPr>
            </a:lvl6pPr>
            <a:lvl7pPr lvl="6" rtl="0">
              <a:spcBef>
                <a:spcPts val="800"/>
              </a:spcBef>
              <a:spcAft>
                <a:spcPts val="0"/>
              </a:spcAft>
              <a:buClr>
                <a:schemeClr val="lt1"/>
              </a:buClr>
              <a:buSzPts val="1800"/>
              <a:buNone/>
              <a:defRPr>
                <a:solidFill>
                  <a:schemeClr val="lt1"/>
                </a:solidFill>
              </a:defRPr>
            </a:lvl7pPr>
            <a:lvl8pPr lvl="7" rtl="0">
              <a:spcBef>
                <a:spcPts val="533"/>
              </a:spcBef>
              <a:spcAft>
                <a:spcPts val="0"/>
              </a:spcAft>
              <a:buClr>
                <a:schemeClr val="lt1"/>
              </a:buClr>
              <a:buSzPts val="1800"/>
              <a:buNone/>
              <a:defRPr>
                <a:solidFill>
                  <a:schemeClr val="lt1"/>
                </a:solidFill>
              </a:defRPr>
            </a:lvl8pPr>
            <a:lvl9pPr lvl="8" rtl="0">
              <a:spcBef>
                <a:spcPts val="533"/>
              </a:spcBef>
              <a:spcAft>
                <a:spcPts val="267"/>
              </a:spcAft>
              <a:buClr>
                <a:schemeClr val="lt1"/>
              </a:buClr>
              <a:buSzPts val="1800"/>
              <a:buNone/>
              <a:defRPr>
                <a:solidFill>
                  <a:schemeClr val="lt1"/>
                </a:solidFill>
              </a:defRPr>
            </a:lvl9pPr>
          </a:lstStyle>
          <a:p>
            <a:endParaRPr/>
          </a:p>
        </p:txBody>
      </p:sp>
      <p:sp>
        <p:nvSpPr>
          <p:cNvPr id="1335" name="Google Shape;1335;p11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Feedback</a:t>
            </a:r>
            <a:endParaRPr sz="1200" b="1">
              <a:solidFill>
                <a:srgbClr val="FAEAF6"/>
              </a:solidFill>
              <a:latin typeface="Lexend"/>
              <a:ea typeface="Lexend"/>
              <a:cs typeface="Lexend"/>
              <a:sym typeface="Lexend"/>
            </a:endParaRPr>
          </a:p>
        </p:txBody>
      </p:sp>
      <p:pic>
        <p:nvPicPr>
          <p:cNvPr id="1336" name="Google Shape;1336;p118"/>
          <p:cNvPicPr preferRelativeResize="0"/>
          <p:nvPr/>
        </p:nvPicPr>
        <p:blipFill rotWithShape="1">
          <a:blip r:embed="rId3">
            <a:alphaModFix/>
          </a:blip>
          <a:srcRect/>
          <a:stretch/>
        </p:blipFill>
        <p:spPr>
          <a:xfrm>
            <a:off x="11371447" y="-15299"/>
            <a:ext cx="666267" cy="666267"/>
          </a:xfrm>
          <a:prstGeom prst="rect">
            <a:avLst/>
          </a:prstGeom>
          <a:noFill/>
          <a:ln>
            <a:noFill/>
          </a:ln>
        </p:spPr>
      </p:pic>
    </p:spTree>
    <p:extLst>
      <p:ext uri="{BB962C8B-B14F-4D97-AF65-F5344CB8AC3E}">
        <p14:creationId xmlns:p14="http://schemas.microsoft.com/office/powerpoint/2010/main" val="1348552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6 Summary 1 5">
  <p:cSld name="TITLE_AND_TWO_COLUMNS_1_1_5_1_2_1_6">
    <p:spTree>
      <p:nvGrpSpPr>
        <p:cNvPr id="1" name="Shape 1337"/>
        <p:cNvGrpSpPr/>
        <p:nvPr/>
      </p:nvGrpSpPr>
      <p:grpSpPr>
        <a:xfrm>
          <a:off x="0" y="0"/>
          <a:ext cx="0" cy="0"/>
          <a:chOff x="0" y="0"/>
          <a:chExt cx="0" cy="0"/>
        </a:xfrm>
      </p:grpSpPr>
      <p:sp>
        <p:nvSpPr>
          <p:cNvPr id="1338" name="Google Shape;1338;p119"/>
          <p:cNvSpPr/>
          <p:nvPr/>
        </p:nvSpPr>
        <p:spPr>
          <a:xfrm>
            <a:off x="0" y="0"/>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339" name="Google Shape;1339;p119"/>
          <p:cNvPicPr preferRelativeResize="0"/>
          <p:nvPr/>
        </p:nvPicPr>
        <p:blipFill rotWithShape="1">
          <a:blip r:embed="rId2">
            <a:alphaModFix/>
          </a:blip>
          <a:srcRect t="1699" b="1709"/>
          <a:stretch/>
        </p:blipFill>
        <p:spPr>
          <a:xfrm>
            <a:off x="0" y="714434"/>
            <a:ext cx="12201603" cy="155612"/>
          </a:xfrm>
          <a:prstGeom prst="rect">
            <a:avLst/>
          </a:prstGeom>
          <a:noFill/>
          <a:ln>
            <a:noFill/>
          </a:ln>
        </p:spPr>
      </p:pic>
      <p:sp>
        <p:nvSpPr>
          <p:cNvPr id="1340" name="Google Shape;1340;p119"/>
          <p:cNvSpPr txBox="1">
            <a:spLocks noGrp="1"/>
          </p:cNvSpPr>
          <p:nvPr>
            <p:ph type="body" idx="1"/>
          </p:nvPr>
        </p:nvSpPr>
        <p:spPr>
          <a:xfrm>
            <a:off x="432000" y="1440000"/>
            <a:ext cx="10818400" cy="49872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1341" name="Google Shape;1341;p119"/>
          <p:cNvSpPr txBox="1"/>
          <p:nvPr/>
        </p:nvSpPr>
        <p:spPr>
          <a:xfrm>
            <a:off x="432000" y="150000"/>
            <a:ext cx="1755600" cy="41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Summary</a:t>
            </a:r>
            <a:endParaRPr sz="2667" b="1">
              <a:solidFill>
                <a:schemeClr val="dk1"/>
              </a:solidFill>
              <a:latin typeface="Lexend"/>
              <a:ea typeface="Lexend"/>
              <a:cs typeface="Lexend"/>
              <a:sym typeface="Lexend"/>
            </a:endParaRPr>
          </a:p>
        </p:txBody>
      </p:sp>
      <p:sp>
        <p:nvSpPr>
          <p:cNvPr id="1342" name="Google Shape;1342;p119"/>
          <p:cNvSpPr txBox="1">
            <a:spLocks noGrp="1"/>
          </p:cNvSpPr>
          <p:nvPr>
            <p:ph type="title"/>
          </p:nvPr>
        </p:nvSpPr>
        <p:spPr>
          <a:xfrm>
            <a:off x="2246400" y="210033"/>
            <a:ext cx="7655200" cy="510400"/>
          </a:xfrm>
          <a:prstGeom prst="rect">
            <a:avLst/>
          </a:prstGeom>
        </p:spPr>
        <p:txBody>
          <a:bodyPr spcFirstLastPara="1" wrap="square" lIns="0" tIns="0" rIns="0" bIns="0" anchor="t" anchorCtr="0">
            <a:noAutofit/>
          </a:bodyPr>
          <a:lstStyle>
            <a:lvl1pPr lvl="0" rtl="0">
              <a:spcBef>
                <a:spcPts val="0"/>
              </a:spcBef>
              <a:spcAft>
                <a:spcPts val="0"/>
              </a:spcAft>
              <a:buSzPts val="1800"/>
              <a:buFont typeface="Lexend"/>
              <a:buNone/>
              <a:defRPr sz="2400" b="0">
                <a:latin typeface="Lexend"/>
                <a:ea typeface="Lexend"/>
                <a:cs typeface="Lexend"/>
                <a:sym typeface="Lexend"/>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39423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9.0 Keywords (5)">
  <p:cSld name="CUSTOM_3_1_1_1">
    <p:spTree>
      <p:nvGrpSpPr>
        <p:cNvPr id="1" name="Shape 278"/>
        <p:cNvGrpSpPr/>
        <p:nvPr/>
      </p:nvGrpSpPr>
      <p:grpSpPr>
        <a:xfrm>
          <a:off x="0" y="0"/>
          <a:ext cx="0" cy="0"/>
          <a:chOff x="0" y="0"/>
          <a:chExt cx="0" cy="0"/>
        </a:xfrm>
      </p:grpSpPr>
      <p:grpSp>
        <p:nvGrpSpPr>
          <p:cNvPr id="279" name="Google Shape;279;p28"/>
          <p:cNvGrpSpPr/>
          <p:nvPr/>
        </p:nvGrpSpPr>
        <p:grpSpPr>
          <a:xfrm>
            <a:off x="0" y="2"/>
            <a:ext cx="12201603" cy="865645"/>
            <a:chOff x="0" y="1"/>
            <a:chExt cx="9151202" cy="649234"/>
          </a:xfrm>
        </p:grpSpPr>
        <p:sp>
          <p:nvSpPr>
            <p:cNvPr id="280" name="Google Shape;280;p28"/>
            <p:cNvSpPr/>
            <p:nvPr/>
          </p:nvSpPr>
          <p:spPr>
            <a:xfrm>
              <a:off x="0" y="1"/>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281" name="Google Shape;281;p28"/>
            <p:cNvPicPr preferRelativeResize="0"/>
            <p:nvPr/>
          </p:nvPicPr>
          <p:blipFill rotWithShape="1">
            <a:blip r:embed="rId2">
              <a:alphaModFix/>
            </a:blip>
            <a:srcRect t="1699" b="1709"/>
            <a:stretch/>
          </p:blipFill>
          <p:spPr>
            <a:xfrm>
              <a:off x="0" y="532525"/>
              <a:ext cx="9151202" cy="116709"/>
            </a:xfrm>
            <a:prstGeom prst="rect">
              <a:avLst/>
            </a:prstGeom>
            <a:noFill/>
            <a:ln>
              <a:noFill/>
            </a:ln>
          </p:spPr>
        </p:pic>
      </p:grpSp>
      <p:sp>
        <p:nvSpPr>
          <p:cNvPr id="282" name="Google Shape;282;p28"/>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Keywords</a:t>
            </a:r>
            <a:endParaRPr sz="2667" b="0" i="0" u="none" strike="noStrike" cap="none">
              <a:solidFill>
                <a:schemeClr val="dk1"/>
              </a:solidFill>
              <a:latin typeface="Calibri"/>
              <a:ea typeface="Calibri"/>
              <a:cs typeface="Calibri"/>
              <a:sym typeface="Calibri"/>
            </a:endParaRPr>
          </a:p>
        </p:txBody>
      </p:sp>
      <p:sp>
        <p:nvSpPr>
          <p:cNvPr id="283" name="Google Shape;283;p28"/>
          <p:cNvSpPr txBox="1">
            <a:spLocks noGrp="1"/>
          </p:cNvSpPr>
          <p:nvPr>
            <p:ph type="subTitle" idx="1"/>
          </p:nvPr>
        </p:nvSpPr>
        <p:spPr>
          <a:xfrm>
            <a:off x="432000" y="10800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84" name="Google Shape;284;p28"/>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85" name="Google Shape;285;p28"/>
          <p:cNvSpPr txBox="1">
            <a:spLocks noGrp="1"/>
          </p:cNvSpPr>
          <p:nvPr>
            <p:ph type="subTitle" idx="3"/>
          </p:nvPr>
        </p:nvSpPr>
        <p:spPr>
          <a:xfrm>
            <a:off x="432000" y="33152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86" name="Google Shape;286;p28"/>
          <p:cNvSpPr txBox="1">
            <a:spLocks noGrp="1"/>
          </p:cNvSpPr>
          <p:nvPr>
            <p:ph type="subTitle" idx="4"/>
          </p:nvPr>
        </p:nvSpPr>
        <p:spPr>
          <a:xfrm>
            <a:off x="3599100" y="33152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87" name="Google Shape;287;p28"/>
          <p:cNvSpPr txBox="1">
            <a:spLocks noGrp="1"/>
          </p:cNvSpPr>
          <p:nvPr>
            <p:ph type="subTitle" idx="5"/>
          </p:nvPr>
        </p:nvSpPr>
        <p:spPr>
          <a:xfrm>
            <a:off x="432000" y="55504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88" name="Google Shape;288;p28"/>
          <p:cNvSpPr txBox="1">
            <a:spLocks noGrp="1"/>
          </p:cNvSpPr>
          <p:nvPr>
            <p:ph type="subTitle" idx="6"/>
          </p:nvPr>
        </p:nvSpPr>
        <p:spPr>
          <a:xfrm>
            <a:off x="3599100" y="55504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89" name="Google Shape;289;p28"/>
          <p:cNvSpPr txBox="1">
            <a:spLocks noGrp="1"/>
          </p:cNvSpPr>
          <p:nvPr>
            <p:ph type="subTitle" idx="7"/>
          </p:nvPr>
        </p:nvSpPr>
        <p:spPr>
          <a:xfrm>
            <a:off x="432000" y="21976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90" name="Google Shape;290;p28"/>
          <p:cNvSpPr txBox="1">
            <a:spLocks noGrp="1"/>
          </p:cNvSpPr>
          <p:nvPr>
            <p:ph type="subTitle" idx="8"/>
          </p:nvPr>
        </p:nvSpPr>
        <p:spPr>
          <a:xfrm>
            <a:off x="3599100" y="21976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91" name="Google Shape;291;p28"/>
          <p:cNvSpPr txBox="1">
            <a:spLocks noGrp="1"/>
          </p:cNvSpPr>
          <p:nvPr>
            <p:ph type="subTitle" idx="9"/>
          </p:nvPr>
        </p:nvSpPr>
        <p:spPr>
          <a:xfrm>
            <a:off x="432000" y="4432800"/>
            <a:ext cx="29380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92" name="Google Shape;292;p28"/>
          <p:cNvSpPr txBox="1">
            <a:spLocks noGrp="1"/>
          </p:cNvSpPr>
          <p:nvPr>
            <p:ph type="subTitle" idx="13"/>
          </p:nvPr>
        </p:nvSpPr>
        <p:spPr>
          <a:xfrm>
            <a:off x="3599100" y="4432800"/>
            <a:ext cx="5397200" cy="64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93" name="Google Shape;293;p28"/>
          <p:cNvSpPr txBox="1">
            <a:spLocks noGrp="1"/>
          </p:cNvSpPr>
          <p:nvPr>
            <p:ph type="body" idx="14"/>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719049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00 Explanation blank - purple ">
  <p:cSld name="TITLE_AND_TWO_COLUMNS_1_1_6_2_1_4">
    <p:spTree>
      <p:nvGrpSpPr>
        <p:cNvPr id="1" name="Shape 360"/>
        <p:cNvGrpSpPr/>
        <p:nvPr/>
      </p:nvGrpSpPr>
      <p:grpSpPr>
        <a:xfrm>
          <a:off x="0" y="0"/>
          <a:ext cx="0" cy="0"/>
          <a:chOff x="0" y="0"/>
          <a:chExt cx="0" cy="0"/>
        </a:xfrm>
      </p:grpSpPr>
      <p:grpSp>
        <p:nvGrpSpPr>
          <p:cNvPr id="361" name="Google Shape;361;p33"/>
          <p:cNvGrpSpPr/>
          <p:nvPr/>
        </p:nvGrpSpPr>
        <p:grpSpPr>
          <a:xfrm>
            <a:off x="-1" y="-2"/>
            <a:ext cx="12201604" cy="865636"/>
            <a:chOff x="-1" y="-2"/>
            <a:chExt cx="9151203" cy="649227"/>
          </a:xfrm>
        </p:grpSpPr>
        <p:pic>
          <p:nvPicPr>
            <p:cNvPr id="362" name="Google Shape;362;p33"/>
            <p:cNvPicPr preferRelativeResize="0"/>
            <p:nvPr/>
          </p:nvPicPr>
          <p:blipFill>
            <a:blip r:embed="rId2">
              <a:alphaModFix/>
            </a:blip>
            <a:stretch>
              <a:fillRect/>
            </a:stretch>
          </p:blipFill>
          <p:spPr>
            <a:xfrm>
              <a:off x="0" y="532525"/>
              <a:ext cx="9151202" cy="116700"/>
            </a:xfrm>
            <a:prstGeom prst="rect">
              <a:avLst/>
            </a:prstGeom>
            <a:noFill/>
            <a:ln>
              <a:noFill/>
            </a:ln>
          </p:spPr>
        </p:pic>
        <p:sp>
          <p:nvSpPr>
            <p:cNvPr id="363" name="Google Shape;363;p33"/>
            <p:cNvSpPr/>
            <p:nvPr/>
          </p:nvSpPr>
          <p:spPr>
            <a:xfrm>
              <a:off x="-1" y="-2"/>
              <a:ext cx="9147600" cy="540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64" name="Google Shape;364;p33"/>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365" name="Google Shape;365;p33"/>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66" name="Google Shape;366;p33"/>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Explanation</a:t>
            </a:r>
            <a:endParaRPr sz="1200" b="1">
              <a:solidFill>
                <a:srgbClr val="F3EEFB"/>
              </a:solidFill>
              <a:latin typeface="Lexend"/>
              <a:ea typeface="Lexend"/>
              <a:cs typeface="Lexend"/>
              <a:sym typeface="Lexend"/>
            </a:endParaRPr>
          </a:p>
        </p:txBody>
      </p:sp>
      <p:sp>
        <p:nvSpPr>
          <p:cNvPr id="367" name="Google Shape;367;p33"/>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8" name="Google Shape;368;p33"/>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2692758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06 CfU blank - purple ">
  <p:cSld name="TITLE_AND_TWO_COLUMNS_1_1_6_2_3">
    <p:bg>
      <p:bgPr>
        <a:solidFill>
          <a:srgbClr val="F3EEFB"/>
        </a:solidFill>
        <a:effectLst/>
      </p:bgPr>
    </p:bg>
    <p:spTree>
      <p:nvGrpSpPr>
        <p:cNvPr id="1" name="Shape 774"/>
        <p:cNvGrpSpPr/>
        <p:nvPr/>
      </p:nvGrpSpPr>
      <p:grpSpPr>
        <a:xfrm>
          <a:off x="0" y="0"/>
          <a:ext cx="0" cy="0"/>
          <a:chOff x="0" y="0"/>
          <a:chExt cx="0" cy="0"/>
        </a:xfrm>
      </p:grpSpPr>
      <p:pic>
        <p:nvPicPr>
          <p:cNvPr id="775" name="Google Shape;775;p57"/>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776" name="Google Shape;776;p57"/>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77" name="Google Shape;777;p57"/>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78" name="Google Shape;778;p57"/>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779" name="Google Shape;779;p57"/>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0" name="Google Shape;780;p57"/>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781" name="Google Shape;781;p57"/>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2805170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07 Practice - purple ">
  <p:cSld name="TITLE_AND_TWO_COLUMNS_1_1_5_1_3_1_1">
    <p:spTree>
      <p:nvGrpSpPr>
        <p:cNvPr id="1" name="Shape 806"/>
        <p:cNvGrpSpPr/>
        <p:nvPr/>
      </p:nvGrpSpPr>
      <p:grpSpPr>
        <a:xfrm>
          <a:off x="0" y="0"/>
          <a:ext cx="0" cy="0"/>
          <a:chOff x="0" y="0"/>
          <a:chExt cx="0" cy="0"/>
        </a:xfrm>
      </p:grpSpPr>
      <p:pic>
        <p:nvPicPr>
          <p:cNvPr id="807" name="Google Shape;807;p61"/>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808" name="Google Shape;808;p61"/>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809" name="Google Shape;809;p61"/>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810" name="Google Shape;810;p61"/>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sp>
        <p:nvSpPr>
          <p:cNvPr id="811" name="Google Shape;811;p61"/>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A</a:t>
            </a:r>
            <a:endParaRPr sz="2667" b="1">
              <a:solidFill>
                <a:srgbClr val="FFFFFF"/>
              </a:solidFill>
              <a:latin typeface="Lexend"/>
              <a:ea typeface="Lexend"/>
              <a:cs typeface="Lexend"/>
              <a:sym typeface="Lexend"/>
            </a:endParaRPr>
          </a:p>
        </p:txBody>
      </p:sp>
      <p:sp>
        <p:nvSpPr>
          <p:cNvPr id="812" name="Google Shape;812;p61"/>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13" name="Google Shape;813;p61"/>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14" name="Google Shape;814;p61"/>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315601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08 Feedback - purple">
  <p:cSld name="TITLE_AND_TWO_COLUMNS_1_1_5_1_3_1_1_1_2">
    <p:bg>
      <p:bgPr>
        <a:solidFill>
          <a:srgbClr val="F3EEFB"/>
        </a:solidFill>
        <a:effectLst/>
      </p:bgPr>
    </p:bg>
    <p:spTree>
      <p:nvGrpSpPr>
        <p:cNvPr id="1" name="Shape 842"/>
        <p:cNvGrpSpPr/>
        <p:nvPr/>
      </p:nvGrpSpPr>
      <p:grpSpPr>
        <a:xfrm>
          <a:off x="0" y="0"/>
          <a:ext cx="0" cy="0"/>
          <a:chOff x="0" y="0"/>
          <a:chExt cx="0" cy="0"/>
        </a:xfrm>
      </p:grpSpPr>
      <p:pic>
        <p:nvPicPr>
          <p:cNvPr id="843" name="Google Shape;843;p65"/>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844" name="Google Shape;844;p65"/>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845" name="Google Shape;845;p6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46" name="Google Shape;846;p65"/>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Feedback</a:t>
            </a:r>
            <a:endParaRPr sz="1200" b="1">
              <a:solidFill>
                <a:srgbClr val="F3EEFB"/>
              </a:solidFill>
              <a:latin typeface="Lexend"/>
              <a:ea typeface="Lexend"/>
              <a:cs typeface="Lexend"/>
              <a:sym typeface="Lexend"/>
            </a:endParaRPr>
          </a:p>
        </p:txBody>
      </p:sp>
      <p:sp>
        <p:nvSpPr>
          <p:cNvPr id="847" name="Google Shape;847;p65"/>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A</a:t>
            </a:r>
            <a:endParaRPr sz="2667" b="1">
              <a:solidFill>
                <a:srgbClr val="FFFFFF"/>
              </a:solidFill>
              <a:latin typeface="Lexend"/>
              <a:ea typeface="Lexend"/>
              <a:cs typeface="Lexend"/>
              <a:sym typeface="Lexend"/>
            </a:endParaRPr>
          </a:p>
        </p:txBody>
      </p:sp>
      <p:sp>
        <p:nvSpPr>
          <p:cNvPr id="848" name="Google Shape;848;p65"/>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49" name="Google Shape;849;p65"/>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50" name="Google Shape;850;p65"/>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2616507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00 Explanation blank - jade">
  <p:cSld name="TITLE_AND_TWO_COLUMNS_1_1_6_2_1_2">
    <p:spTree>
      <p:nvGrpSpPr>
        <p:cNvPr id="1" name="Shape 369"/>
        <p:cNvGrpSpPr/>
        <p:nvPr/>
      </p:nvGrpSpPr>
      <p:grpSpPr>
        <a:xfrm>
          <a:off x="0" y="0"/>
          <a:ext cx="0" cy="0"/>
          <a:chOff x="0" y="0"/>
          <a:chExt cx="0" cy="0"/>
        </a:xfrm>
      </p:grpSpPr>
      <p:grpSp>
        <p:nvGrpSpPr>
          <p:cNvPr id="370" name="Google Shape;370;p34"/>
          <p:cNvGrpSpPr/>
          <p:nvPr/>
        </p:nvGrpSpPr>
        <p:grpSpPr>
          <a:xfrm>
            <a:off x="-1" y="-3"/>
            <a:ext cx="12201604" cy="865648"/>
            <a:chOff x="-1" y="-2"/>
            <a:chExt cx="9151203" cy="649236"/>
          </a:xfrm>
        </p:grpSpPr>
        <p:pic>
          <p:nvPicPr>
            <p:cNvPr id="371" name="Google Shape;371;p34"/>
            <p:cNvPicPr preferRelativeResize="0"/>
            <p:nvPr/>
          </p:nvPicPr>
          <p:blipFill rotWithShape="1">
            <a:blip r:embed="rId2">
              <a:alphaModFix/>
            </a:blip>
            <a:srcRect t="1662" b="1672"/>
            <a:stretch/>
          </p:blipFill>
          <p:spPr>
            <a:xfrm>
              <a:off x="0" y="532525"/>
              <a:ext cx="9151202" cy="116709"/>
            </a:xfrm>
            <a:prstGeom prst="rect">
              <a:avLst/>
            </a:prstGeom>
            <a:noFill/>
            <a:ln>
              <a:noFill/>
            </a:ln>
          </p:spPr>
        </p:pic>
        <p:sp>
          <p:nvSpPr>
            <p:cNvPr id="372" name="Google Shape;372;p34"/>
            <p:cNvSpPr/>
            <p:nvPr/>
          </p:nvSpPr>
          <p:spPr>
            <a:xfrm>
              <a:off x="-1" y="-2"/>
              <a:ext cx="9144300" cy="540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73" name="Google Shape;373;p34"/>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pic>
        <p:nvPicPr>
          <p:cNvPr id="374" name="Google Shape;374;p34"/>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75" name="Google Shape;375;p34"/>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34"/>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77" name="Google Shape;377;p34"/>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28375733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06 CfU blank - jade ">
  <p:cSld name="TITLE_AND_TWO_COLUMNS_1_1_6_2_3_1">
    <p:bg>
      <p:bgPr>
        <a:solidFill>
          <a:srgbClr val="E6F2F2"/>
        </a:solidFill>
        <a:effectLst/>
      </p:bgPr>
    </p:bg>
    <p:spTree>
      <p:nvGrpSpPr>
        <p:cNvPr id="1" name="Shape 782"/>
        <p:cNvGrpSpPr/>
        <p:nvPr/>
      </p:nvGrpSpPr>
      <p:grpSpPr>
        <a:xfrm>
          <a:off x="0" y="0"/>
          <a:ext cx="0" cy="0"/>
          <a:chOff x="0" y="0"/>
          <a:chExt cx="0" cy="0"/>
        </a:xfrm>
      </p:grpSpPr>
      <p:pic>
        <p:nvPicPr>
          <p:cNvPr id="783" name="Google Shape;783;p58"/>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84" name="Google Shape;784;p58"/>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85" name="Google Shape;785;p58"/>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86" name="Google Shape;786;p58"/>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787" name="Google Shape;787;p58"/>
          <p:cNvSpPr txBox="1">
            <a:spLocks noGrp="1"/>
          </p:cNvSpPr>
          <p:nvPr>
            <p:ph type="title"/>
          </p:nvPr>
        </p:nvSpPr>
        <p:spPr>
          <a:xfrm>
            <a:off x="432000" y="203200"/>
            <a:ext cx="10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8" name="Google Shape;788;p58"/>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789" name="Google Shape;789;p58"/>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3039335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07 Practice - jade">
  <p:cSld name="TITLE_AND_TWO_COLUMNS_1_1_5_1_3_1_1_1_1">
    <p:spTree>
      <p:nvGrpSpPr>
        <p:cNvPr id="1" name="Shape 815"/>
        <p:cNvGrpSpPr/>
        <p:nvPr/>
      </p:nvGrpSpPr>
      <p:grpSpPr>
        <a:xfrm>
          <a:off x="0" y="0"/>
          <a:ext cx="0" cy="0"/>
          <a:chOff x="0" y="0"/>
          <a:chExt cx="0" cy="0"/>
        </a:xfrm>
      </p:grpSpPr>
      <p:pic>
        <p:nvPicPr>
          <p:cNvPr id="816" name="Google Shape;816;p6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17" name="Google Shape;817;p62"/>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18" name="Google Shape;818;p62"/>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Practice</a:t>
            </a:r>
            <a:endParaRPr sz="1200" b="1">
              <a:solidFill>
                <a:srgbClr val="E6F2F2"/>
              </a:solidFill>
              <a:latin typeface="Lexend"/>
              <a:ea typeface="Lexend"/>
              <a:cs typeface="Lexend"/>
              <a:sym typeface="Lexend"/>
            </a:endParaRPr>
          </a:p>
        </p:txBody>
      </p:sp>
      <p:pic>
        <p:nvPicPr>
          <p:cNvPr id="819" name="Google Shape;819;p62"/>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820" name="Google Shape;820;p62"/>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B</a:t>
            </a:r>
            <a:endParaRPr sz="2667" b="1">
              <a:solidFill>
                <a:srgbClr val="FFFFFF"/>
              </a:solidFill>
              <a:latin typeface="Lexend"/>
              <a:ea typeface="Lexend"/>
              <a:cs typeface="Lexend"/>
              <a:sym typeface="Lexend"/>
            </a:endParaRPr>
          </a:p>
        </p:txBody>
      </p:sp>
      <p:sp>
        <p:nvSpPr>
          <p:cNvPr id="821" name="Google Shape;821;p62"/>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22" name="Google Shape;822;p62"/>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23" name="Google Shape;823;p62"/>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2388585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08 Feedback - jade">
  <p:cSld name="TITLE_AND_TWO_COLUMNS_1_1_5_1_3_1_1_1_1_2">
    <p:bg>
      <p:bgPr>
        <a:solidFill>
          <a:srgbClr val="E6F2F2"/>
        </a:solidFill>
        <a:effectLst/>
      </p:bgPr>
    </p:bg>
    <p:spTree>
      <p:nvGrpSpPr>
        <p:cNvPr id="1" name="Shape 851"/>
        <p:cNvGrpSpPr/>
        <p:nvPr/>
      </p:nvGrpSpPr>
      <p:grpSpPr>
        <a:xfrm>
          <a:off x="0" y="0"/>
          <a:ext cx="0" cy="0"/>
          <a:chOff x="0" y="0"/>
          <a:chExt cx="0" cy="0"/>
        </a:xfrm>
      </p:grpSpPr>
      <p:pic>
        <p:nvPicPr>
          <p:cNvPr id="852" name="Google Shape;852;p6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53" name="Google Shape;853;p66"/>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54" name="Google Shape;854;p66"/>
          <p:cNvSpPr txBox="1"/>
          <p:nvPr/>
        </p:nvSpPr>
        <p:spPr>
          <a:xfrm>
            <a:off x="11302080" y="585000"/>
            <a:ext cx="8052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855" name="Google Shape;855;p6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56" name="Google Shape;856;p66"/>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B</a:t>
            </a:r>
            <a:endParaRPr sz="2667" b="1">
              <a:solidFill>
                <a:srgbClr val="FFFFFF"/>
              </a:solidFill>
              <a:latin typeface="Lexend"/>
              <a:ea typeface="Lexend"/>
              <a:cs typeface="Lexend"/>
              <a:sym typeface="Lexend"/>
            </a:endParaRPr>
          </a:p>
        </p:txBody>
      </p:sp>
      <p:sp>
        <p:nvSpPr>
          <p:cNvPr id="857" name="Google Shape;857;p66"/>
          <p:cNvSpPr txBox="1">
            <a:spLocks noGrp="1"/>
          </p:cNvSpPr>
          <p:nvPr>
            <p:ph type="title"/>
          </p:nvPr>
        </p:nvSpPr>
        <p:spPr>
          <a:xfrm>
            <a:off x="1932400" y="195567"/>
            <a:ext cx="7655200" cy="4104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58" name="Google Shape;858;p66"/>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59" name="Google Shape;859;p66"/>
          <p:cNvSpPr txBox="1">
            <a:spLocks noGrp="1"/>
          </p:cNvSpPr>
          <p:nvPr>
            <p:ph type="body" idx="2"/>
          </p:nvPr>
        </p:nvSpPr>
        <p:spPr>
          <a:xfrm>
            <a:off x="432000" y="6331200"/>
            <a:ext cx="10955200" cy="318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2440971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20/04/2026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20/04/2026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s://connect.collins.co.uk/school/Primary/ME/MusicExpress.aspx#!/home/LessonBank/years"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www.topmarks.co.uk/maths-games/daily1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hyperlink" Target="https://commons.wikimedia.org/w/index.php?title=User:Adliwahid&amp;action=edit&amp;redlink=1" TargetMode="External"/><Relationship Id="rId2" Type="http://schemas.openxmlformats.org/officeDocument/2006/relationships/notesSlide" Target="../notesSlides/notesSlide28.xml"/><Relationship Id="rId1" Type="http://schemas.openxmlformats.org/officeDocument/2006/relationships/slideLayout" Target="../slideLayouts/slideLayout27.xml"/><Relationship Id="rId5" Type="http://schemas.openxmlformats.org/officeDocument/2006/relationships/image" Target="../media/image41.jpeg"/><Relationship Id="rId4" Type="http://schemas.openxmlformats.org/officeDocument/2006/relationships/hyperlink" Target="https://creativecommons.org/licenses/by-sa/4.0/deed.en"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commons.wikimedia.org/w/index.php?title=User:Adliwahid&amp;action=edit&amp;redlink=1" TargetMode="External"/><Relationship Id="rId2" Type="http://schemas.openxmlformats.org/officeDocument/2006/relationships/notesSlide" Target="../notesSlides/notesSlide29.xml"/><Relationship Id="rId1" Type="http://schemas.openxmlformats.org/officeDocument/2006/relationships/slideLayout" Target="../slideLayouts/slideLayout28.xml"/><Relationship Id="rId5" Type="http://schemas.openxmlformats.org/officeDocument/2006/relationships/image" Target="../media/image41.jpeg"/><Relationship Id="rId4" Type="http://schemas.openxmlformats.org/officeDocument/2006/relationships/hyperlink" Target="https://creativecommons.org/licenses/by-sa/4.0/deed.e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36.xml"/><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37.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36.xml"/><Relationship Id="rId6" Type="http://schemas.openxmlformats.org/officeDocument/2006/relationships/image" Target="../media/image52.png"/><Relationship Id="rId5" Type="http://schemas.openxmlformats.org/officeDocument/2006/relationships/image" Target="../media/image47.png"/><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36.xml"/><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36.xml"/><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36.xml"/><Relationship Id="rId4" Type="http://schemas.openxmlformats.org/officeDocument/2006/relationships/image" Target="../media/image55.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37.xml"/><Relationship Id="rId5" Type="http://schemas.openxmlformats.org/officeDocument/2006/relationships/image" Target="../media/image28.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39.xml"/><Relationship Id="rId4" Type="http://schemas.openxmlformats.org/officeDocument/2006/relationships/image" Target="../media/image59.png"/></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61.png"/></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40.xml"/><Relationship Id="rId5" Type="http://schemas.openxmlformats.org/officeDocument/2006/relationships/image" Target="../media/image63.png"/><Relationship Id="rId4" Type="http://schemas.openxmlformats.org/officeDocument/2006/relationships/image" Target="../media/image55.png"/></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0.xml"/><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40.xml"/><Relationship Id="rId5" Type="http://schemas.openxmlformats.org/officeDocument/2006/relationships/image" Target="../media/image65.png"/><Relationship Id="rId4" Type="http://schemas.openxmlformats.org/officeDocument/2006/relationships/image" Target="../media/image64.png"/></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41.xml"/><Relationship Id="rId5" Type="http://schemas.openxmlformats.org/officeDocument/2006/relationships/image" Target="../media/image66.png"/><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40.xml"/><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40.xml"/><Relationship Id="rId4" Type="http://schemas.openxmlformats.org/officeDocument/2006/relationships/image" Target="../media/image56.png"/></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40.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41.xml"/><Relationship Id="rId5" Type="http://schemas.openxmlformats.org/officeDocument/2006/relationships/image" Target="../media/image28.png"/><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42.xml"/><Relationship Id="rId4" Type="http://schemas.openxmlformats.org/officeDocument/2006/relationships/image" Target="../media/image68.png"/></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43.xml"/><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1F51-5AD0-AEEA-4FA9-C985535C57A9}"/>
              </a:ext>
            </a:extLst>
          </p:cNvPr>
          <p:cNvSpPr>
            <a:spLocks noGrp="1"/>
          </p:cNvSpPr>
          <p:nvPr>
            <p:ph type="title"/>
          </p:nvPr>
        </p:nvSpPr>
        <p:spPr>
          <a:xfrm>
            <a:off x="116963" y="274179"/>
            <a:ext cx="3242983" cy="972495"/>
          </a:xfrm>
        </p:spPr>
        <p:txBody>
          <a:bodyPr>
            <a:normAutofit fontScale="90000"/>
          </a:bodyPr>
          <a:lstStyle/>
          <a:p>
            <a:r>
              <a:rPr lang="en-GB" sz="2200">
                <a:ea typeface="Calibri Light"/>
                <a:cs typeface="Calibri Light"/>
              </a:rPr>
              <a:t>Morning Challenge:  </a:t>
            </a:r>
            <a:br>
              <a:rPr lang="en-GB">
                <a:ea typeface="Calibri Light"/>
                <a:cs typeface="Calibri Light"/>
              </a:rPr>
            </a:br>
            <a:br>
              <a:rPr lang="en-GB">
                <a:ea typeface="Calibri Light"/>
                <a:cs typeface="Calibri Light"/>
              </a:rPr>
            </a:br>
            <a:endParaRPr lang="en-GB">
              <a:ea typeface="Calibri Light"/>
              <a:cs typeface="Calibri Light"/>
            </a:endParaRPr>
          </a:p>
        </p:txBody>
      </p:sp>
      <p:pic>
        <p:nvPicPr>
          <p:cNvPr id="3" name="Picture 2" descr="A math problem with numbers&#10;&#10;Description automatically generated">
            <a:extLst>
              <a:ext uri="{FF2B5EF4-FFF2-40B4-BE49-F238E27FC236}">
                <a16:creationId xmlns:a16="http://schemas.microsoft.com/office/drawing/2014/main" id="{9C97FA3D-9D5F-8FB1-FC60-243C517D71A4}"/>
              </a:ext>
            </a:extLst>
          </p:cNvPr>
          <p:cNvPicPr>
            <a:picLocks noChangeAspect="1"/>
          </p:cNvPicPr>
          <p:nvPr/>
        </p:nvPicPr>
        <p:blipFill>
          <a:blip r:embed="rId2"/>
          <a:stretch>
            <a:fillRect/>
          </a:stretch>
        </p:blipFill>
        <p:spPr>
          <a:xfrm>
            <a:off x="694273" y="500909"/>
            <a:ext cx="3067050" cy="3971925"/>
          </a:xfrm>
          <a:prstGeom prst="rect">
            <a:avLst/>
          </a:prstGeom>
        </p:spPr>
      </p:pic>
      <p:pic>
        <p:nvPicPr>
          <p:cNvPr id="4" name="Picture 3" descr="A screenshot of a math test&#10;&#10;Description automatically generated">
            <a:extLst>
              <a:ext uri="{FF2B5EF4-FFF2-40B4-BE49-F238E27FC236}">
                <a16:creationId xmlns:a16="http://schemas.microsoft.com/office/drawing/2014/main" id="{819C3CDB-9E7F-E0AF-943D-798A5E21E18F}"/>
              </a:ext>
            </a:extLst>
          </p:cNvPr>
          <p:cNvPicPr>
            <a:picLocks noChangeAspect="1"/>
          </p:cNvPicPr>
          <p:nvPr/>
        </p:nvPicPr>
        <p:blipFill>
          <a:blip r:embed="rId3"/>
          <a:stretch>
            <a:fillRect/>
          </a:stretch>
        </p:blipFill>
        <p:spPr>
          <a:xfrm>
            <a:off x="7661413" y="179871"/>
            <a:ext cx="4168914" cy="5327651"/>
          </a:xfrm>
          <a:prstGeom prst="rect">
            <a:avLst/>
          </a:prstGeom>
        </p:spPr>
      </p:pic>
      <p:pic>
        <p:nvPicPr>
          <p:cNvPr id="5" name="Picture 4" descr="A black and white math problem&#10;&#10;Description automatically generated">
            <a:extLst>
              <a:ext uri="{FF2B5EF4-FFF2-40B4-BE49-F238E27FC236}">
                <a16:creationId xmlns:a16="http://schemas.microsoft.com/office/drawing/2014/main" id="{9FDF7C73-6B26-E0EF-3A54-1870F31D576C}"/>
              </a:ext>
            </a:extLst>
          </p:cNvPr>
          <p:cNvPicPr>
            <a:picLocks noChangeAspect="1"/>
          </p:cNvPicPr>
          <p:nvPr/>
        </p:nvPicPr>
        <p:blipFill>
          <a:blip r:embed="rId4"/>
          <a:stretch>
            <a:fillRect/>
          </a:stretch>
        </p:blipFill>
        <p:spPr>
          <a:xfrm>
            <a:off x="275879" y="3977447"/>
            <a:ext cx="6162675" cy="2724150"/>
          </a:xfrm>
          <a:prstGeom prst="rect">
            <a:avLst/>
          </a:prstGeom>
        </p:spPr>
      </p:pic>
    </p:spTree>
    <p:extLst>
      <p:ext uri="{BB962C8B-B14F-4D97-AF65-F5344CB8AC3E}">
        <p14:creationId xmlns:p14="http://schemas.microsoft.com/office/powerpoint/2010/main" val="924840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2152-93D9-40B7-BFE4-7B86CB61525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29A8B69-08F0-F433-13AD-CF3823A2AB4A}"/>
              </a:ext>
            </a:extLst>
          </p:cNvPr>
          <p:cNvSpPr txBox="1"/>
          <p:nvPr/>
        </p:nvSpPr>
        <p:spPr>
          <a:xfrm>
            <a:off x="208283" y="168920"/>
            <a:ext cx="1180110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latin typeface="Comic Sans MS"/>
                <a:ea typeface="+mn-lt"/>
                <a:cs typeface="+mn-lt"/>
              </a:rPr>
              <a:t>Talk partners: What is represented on this bar model?</a:t>
            </a:r>
            <a:endParaRPr lang="en-US">
              <a:latin typeface="Comic Sans MS"/>
            </a:endParaRPr>
          </a:p>
        </p:txBody>
      </p:sp>
      <p:pic>
        <p:nvPicPr>
          <p:cNvPr id="3" name="Picture 4" descr="Chart, box and whisker chart&#10;&#10;Description automatically generated">
            <a:extLst>
              <a:ext uri="{FF2B5EF4-FFF2-40B4-BE49-F238E27FC236}">
                <a16:creationId xmlns:a16="http://schemas.microsoft.com/office/drawing/2014/main" id="{569E8177-440C-1420-56A8-B8B6AC64B96D}"/>
              </a:ext>
            </a:extLst>
          </p:cNvPr>
          <p:cNvPicPr>
            <a:picLocks noChangeAspect="1"/>
          </p:cNvPicPr>
          <p:nvPr/>
        </p:nvPicPr>
        <p:blipFill>
          <a:blip r:embed="rId2"/>
          <a:stretch>
            <a:fillRect/>
          </a:stretch>
        </p:blipFill>
        <p:spPr>
          <a:xfrm>
            <a:off x="204257" y="2064657"/>
            <a:ext cx="11231087" cy="1367429"/>
          </a:xfrm>
          <a:prstGeom prst="rect">
            <a:avLst/>
          </a:prstGeom>
        </p:spPr>
      </p:pic>
    </p:spTree>
    <p:extLst>
      <p:ext uri="{BB962C8B-B14F-4D97-AF65-F5344CB8AC3E}">
        <p14:creationId xmlns:p14="http://schemas.microsoft.com/office/powerpoint/2010/main" val="1381626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59E421-D309-BCE5-5764-64C61975F48E}"/>
              </a:ext>
            </a:extLst>
          </p:cNvPr>
          <p:cNvSpPr txBox="1"/>
          <p:nvPr/>
        </p:nvSpPr>
        <p:spPr>
          <a:xfrm>
            <a:off x="208283" y="168920"/>
            <a:ext cx="1180110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latin typeface="Comic Sans MS"/>
                <a:ea typeface="+mn-lt"/>
                <a:cs typeface="+mn-lt"/>
              </a:rPr>
              <a:t>Talk partners: Which calculation does the bar model represent?</a:t>
            </a:r>
            <a:endParaRPr lang="en-US">
              <a:latin typeface="Comic Sans MS"/>
            </a:endParaRPr>
          </a:p>
        </p:txBody>
      </p:sp>
      <p:pic>
        <p:nvPicPr>
          <p:cNvPr id="3" name="Picture 4" descr="Chart, box and whisker chart&#10;&#10;Description automatically generated">
            <a:extLst>
              <a:ext uri="{FF2B5EF4-FFF2-40B4-BE49-F238E27FC236}">
                <a16:creationId xmlns:a16="http://schemas.microsoft.com/office/drawing/2014/main" id="{72E03A5B-4425-08A3-D716-C7B6BFFFCB0B}"/>
              </a:ext>
            </a:extLst>
          </p:cNvPr>
          <p:cNvPicPr>
            <a:picLocks noChangeAspect="1"/>
          </p:cNvPicPr>
          <p:nvPr/>
        </p:nvPicPr>
        <p:blipFill>
          <a:blip r:embed="rId2"/>
          <a:stretch>
            <a:fillRect/>
          </a:stretch>
        </p:blipFill>
        <p:spPr>
          <a:xfrm>
            <a:off x="338122" y="1508603"/>
            <a:ext cx="11231087" cy="1367429"/>
          </a:xfrm>
          <a:prstGeom prst="rect">
            <a:avLst/>
          </a:prstGeom>
        </p:spPr>
      </p:pic>
      <p:pic>
        <p:nvPicPr>
          <p:cNvPr id="5" name="Picture 7">
            <a:extLst>
              <a:ext uri="{FF2B5EF4-FFF2-40B4-BE49-F238E27FC236}">
                <a16:creationId xmlns:a16="http://schemas.microsoft.com/office/drawing/2014/main" id="{A5C462B6-A358-094D-6B4A-3168C4AB96B4}"/>
              </a:ext>
            </a:extLst>
          </p:cNvPr>
          <p:cNvPicPr>
            <a:picLocks noChangeAspect="1"/>
          </p:cNvPicPr>
          <p:nvPr/>
        </p:nvPicPr>
        <p:blipFill>
          <a:blip r:embed="rId3"/>
          <a:stretch>
            <a:fillRect/>
          </a:stretch>
        </p:blipFill>
        <p:spPr>
          <a:xfrm>
            <a:off x="1480082" y="3127243"/>
            <a:ext cx="8665482" cy="3270113"/>
          </a:xfrm>
          <a:prstGeom prst="rect">
            <a:avLst/>
          </a:prstGeom>
        </p:spPr>
      </p:pic>
    </p:spTree>
    <p:extLst>
      <p:ext uri="{BB962C8B-B14F-4D97-AF65-F5344CB8AC3E}">
        <p14:creationId xmlns:p14="http://schemas.microsoft.com/office/powerpoint/2010/main" val="1875836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B3F5F-EDDA-FC88-03F6-38A3A0DB20C8}"/>
              </a:ext>
            </a:extLst>
          </p:cNvPr>
          <p:cNvSpPr>
            <a:spLocks noGrp="1"/>
          </p:cNvSpPr>
          <p:nvPr>
            <p:ph type="title"/>
          </p:nvPr>
        </p:nvSpPr>
        <p:spPr>
          <a:xfrm>
            <a:off x="838200" y="2424584"/>
            <a:ext cx="10515600" cy="1325563"/>
          </a:xfrm>
        </p:spPr>
        <p:txBody>
          <a:bodyPr>
            <a:normAutofit fontScale="90000"/>
          </a:bodyPr>
          <a:lstStyle/>
          <a:p>
            <a:r>
              <a:rPr lang="en-GB"/>
              <a:t>Whiteboard work: </a:t>
            </a:r>
            <a:br>
              <a:rPr lang="en-GB"/>
            </a:br>
            <a:br>
              <a:rPr lang="en-GB"/>
            </a:br>
            <a:br>
              <a:rPr lang="en-GB"/>
            </a:br>
            <a:r>
              <a:rPr lang="en-GB" sz="5300"/>
              <a:t>3/4 x 6 = </a:t>
            </a:r>
            <a:br>
              <a:rPr lang="en-GB" sz="5300"/>
            </a:br>
            <a:br>
              <a:rPr lang="en-GB" sz="5300"/>
            </a:br>
            <a:r>
              <a:rPr lang="en-GB" sz="5300"/>
              <a:t>½ x 12 = </a:t>
            </a:r>
            <a:br>
              <a:rPr lang="en-GB" sz="5300"/>
            </a:br>
            <a:br>
              <a:rPr lang="en-GB" sz="5300"/>
            </a:br>
            <a:r>
              <a:rPr lang="en-GB" sz="5300"/>
              <a:t>11 x ¾ = </a:t>
            </a:r>
            <a:br>
              <a:rPr lang="en-GB"/>
            </a:br>
            <a:br>
              <a:rPr lang="en-GB"/>
            </a:br>
            <a:endParaRPr lang="en-GB"/>
          </a:p>
        </p:txBody>
      </p:sp>
    </p:spTree>
    <p:extLst>
      <p:ext uri="{BB962C8B-B14F-4D97-AF65-F5344CB8AC3E}">
        <p14:creationId xmlns:p14="http://schemas.microsoft.com/office/powerpoint/2010/main" val="4262831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0FC8-7F47-4C9B-975A-AFC6D711918B}"/>
              </a:ext>
            </a:extLst>
          </p:cNvPr>
          <p:cNvSpPr>
            <a:spLocks noGrp="1"/>
          </p:cNvSpPr>
          <p:nvPr>
            <p:ph type="title"/>
          </p:nvPr>
        </p:nvSpPr>
        <p:spPr>
          <a:xfrm>
            <a:off x="1036983" y="1193386"/>
            <a:ext cx="10515600" cy="1325563"/>
          </a:xfrm>
        </p:spPr>
        <p:txBody>
          <a:bodyPr>
            <a:normAutofit fontScale="90000"/>
          </a:bodyPr>
          <a:lstStyle/>
          <a:p>
            <a:r>
              <a:rPr lang="en-GB" sz="4000"/>
              <a:t>Talk partners: What is the missing integer?</a:t>
            </a:r>
            <a:br>
              <a:rPr lang="en-GB" sz="7200"/>
            </a:br>
            <a:br>
              <a:rPr lang="en-GB" sz="7200"/>
            </a:br>
            <a:r>
              <a:rPr lang="en-GB" sz="8900"/>
              <a:t>¾ x </a:t>
            </a:r>
            <a:r>
              <a:rPr lang="en-GB" sz="8900">
                <a:highlight>
                  <a:srgbClr val="FFFF00"/>
                </a:highlight>
              </a:rPr>
              <a:t>?</a:t>
            </a:r>
            <a:r>
              <a:rPr lang="en-GB" sz="8900"/>
              <a:t>  = 15/4  = 3  ¾ </a:t>
            </a:r>
          </a:p>
        </p:txBody>
      </p:sp>
    </p:spTree>
    <p:extLst>
      <p:ext uri="{BB962C8B-B14F-4D97-AF65-F5344CB8AC3E}">
        <p14:creationId xmlns:p14="http://schemas.microsoft.com/office/powerpoint/2010/main" val="2837296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CD41B-5767-B4C2-71EF-DC20A2D7D8C0}"/>
              </a:ext>
            </a:extLst>
          </p:cNvPr>
          <p:cNvSpPr>
            <a:spLocks noGrp="1"/>
          </p:cNvSpPr>
          <p:nvPr>
            <p:ph type="title"/>
          </p:nvPr>
        </p:nvSpPr>
        <p:spPr>
          <a:xfrm>
            <a:off x="152400" y="2755900"/>
            <a:ext cx="11344275" cy="1335088"/>
          </a:xfrm>
        </p:spPr>
        <p:txBody>
          <a:bodyPr>
            <a:normAutofit fontScale="90000"/>
          </a:bodyPr>
          <a:lstStyle/>
          <a:p>
            <a:r>
              <a:rPr lang="en-GB"/>
              <a:t>Step by step:</a:t>
            </a:r>
            <a:br>
              <a:rPr lang="en-GB"/>
            </a:br>
            <a:br>
              <a:rPr lang="en-GB"/>
            </a:br>
            <a:r>
              <a:rPr lang="en-GB"/>
              <a:t>2 x 1 ½</a:t>
            </a:r>
            <a:br>
              <a:rPr lang="en-GB"/>
            </a:br>
            <a:br>
              <a:rPr lang="en-GB"/>
            </a:br>
            <a:br>
              <a:rPr lang="en-GB"/>
            </a:br>
            <a:r>
              <a:rPr lang="en-GB"/>
              <a:t>-Convert to an improper fraction:</a:t>
            </a:r>
            <a:br>
              <a:rPr lang="en-GB"/>
            </a:br>
            <a:r>
              <a:rPr lang="en-GB"/>
              <a:t>    3/2</a:t>
            </a:r>
            <a:br>
              <a:rPr lang="en-GB"/>
            </a:br>
            <a:br>
              <a:rPr lang="en-GB"/>
            </a:br>
            <a:r>
              <a:rPr lang="en-GB"/>
              <a:t>-Multiply:   2 x 3/2 = 6/2</a:t>
            </a:r>
            <a:br>
              <a:rPr lang="en-GB"/>
            </a:br>
            <a:br>
              <a:rPr lang="en-GB"/>
            </a:br>
            <a:r>
              <a:rPr lang="en-GB"/>
              <a:t>Can we simplify 6/2?</a:t>
            </a:r>
            <a:br>
              <a:rPr lang="en-GB"/>
            </a:br>
            <a:endParaRPr lang="en-GB"/>
          </a:p>
        </p:txBody>
      </p:sp>
      <p:pic>
        <p:nvPicPr>
          <p:cNvPr id="3" name="Picture 2">
            <a:extLst>
              <a:ext uri="{FF2B5EF4-FFF2-40B4-BE49-F238E27FC236}">
                <a16:creationId xmlns:a16="http://schemas.microsoft.com/office/drawing/2014/main" id="{B4293786-759E-9DE3-084A-EBB272F25A9D}"/>
              </a:ext>
            </a:extLst>
          </p:cNvPr>
          <p:cNvPicPr>
            <a:picLocks noChangeAspect="1"/>
          </p:cNvPicPr>
          <p:nvPr/>
        </p:nvPicPr>
        <p:blipFill>
          <a:blip r:embed="rId2"/>
          <a:stretch>
            <a:fillRect/>
          </a:stretch>
        </p:blipFill>
        <p:spPr>
          <a:xfrm>
            <a:off x="7264608" y="65847"/>
            <a:ext cx="2368412" cy="2464077"/>
          </a:xfrm>
          <a:prstGeom prst="rect">
            <a:avLst/>
          </a:prstGeom>
        </p:spPr>
      </p:pic>
      <p:pic>
        <p:nvPicPr>
          <p:cNvPr id="4" name="Picture 3">
            <a:extLst>
              <a:ext uri="{FF2B5EF4-FFF2-40B4-BE49-F238E27FC236}">
                <a16:creationId xmlns:a16="http://schemas.microsoft.com/office/drawing/2014/main" id="{71414F09-12DC-FB6F-8C26-B0F45F53B3D5}"/>
              </a:ext>
            </a:extLst>
          </p:cNvPr>
          <p:cNvPicPr>
            <a:picLocks noChangeAspect="1"/>
          </p:cNvPicPr>
          <p:nvPr/>
        </p:nvPicPr>
        <p:blipFill>
          <a:blip r:embed="rId2"/>
          <a:stretch>
            <a:fillRect/>
          </a:stretch>
        </p:blipFill>
        <p:spPr>
          <a:xfrm>
            <a:off x="9822415" y="56322"/>
            <a:ext cx="2368412" cy="2464077"/>
          </a:xfrm>
          <a:prstGeom prst="rect">
            <a:avLst/>
          </a:prstGeom>
        </p:spPr>
      </p:pic>
      <p:sp>
        <p:nvSpPr>
          <p:cNvPr id="5" name="Rectangle: Rounded Corners 4">
            <a:extLst>
              <a:ext uri="{FF2B5EF4-FFF2-40B4-BE49-F238E27FC236}">
                <a16:creationId xmlns:a16="http://schemas.microsoft.com/office/drawing/2014/main" id="{5FDA382B-2082-34BE-2779-4B965AC8AAD5}"/>
              </a:ext>
            </a:extLst>
          </p:cNvPr>
          <p:cNvSpPr/>
          <p:nvPr/>
        </p:nvSpPr>
        <p:spPr>
          <a:xfrm>
            <a:off x="7260839" y="1307252"/>
            <a:ext cx="143539" cy="122556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9711F4A4-DB01-DC9C-8F5C-2541AC1886E5}"/>
              </a:ext>
            </a:extLst>
          </p:cNvPr>
          <p:cNvSpPr/>
          <p:nvPr/>
        </p:nvSpPr>
        <p:spPr>
          <a:xfrm>
            <a:off x="9823754" y="1298417"/>
            <a:ext cx="143539" cy="122556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935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91509-3262-C4D2-204B-C7DE6180B223}"/>
              </a:ext>
            </a:extLst>
          </p:cNvPr>
          <p:cNvSpPr>
            <a:spLocks noGrp="1"/>
          </p:cNvSpPr>
          <p:nvPr>
            <p:ph type="title"/>
          </p:nvPr>
        </p:nvSpPr>
        <p:spPr>
          <a:xfrm>
            <a:off x="261551" y="1827341"/>
            <a:ext cx="12029302" cy="1325563"/>
          </a:xfrm>
        </p:spPr>
        <p:txBody>
          <a:bodyPr>
            <a:normAutofit fontScale="90000"/>
          </a:bodyPr>
          <a:lstStyle/>
          <a:p>
            <a:r>
              <a:rPr lang="en-GB"/>
              <a:t>Talk partners: How would we solve the following problem? </a:t>
            </a:r>
            <a:br>
              <a:rPr lang="en-GB"/>
            </a:br>
            <a:br>
              <a:rPr lang="en-GB"/>
            </a:br>
            <a:br>
              <a:rPr lang="en-GB"/>
            </a:br>
            <a:r>
              <a:rPr lang="en-GB" sz="7300"/>
              <a:t>              5     2/5          x     5 =</a:t>
            </a:r>
          </a:p>
        </p:txBody>
      </p:sp>
    </p:spTree>
    <p:extLst>
      <p:ext uri="{BB962C8B-B14F-4D97-AF65-F5344CB8AC3E}">
        <p14:creationId xmlns:p14="http://schemas.microsoft.com/office/powerpoint/2010/main" val="3100298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898B-6EBE-5809-DCE7-303AE8C40B3D}"/>
              </a:ext>
            </a:extLst>
          </p:cNvPr>
          <p:cNvSpPr>
            <a:spLocks noGrp="1"/>
          </p:cNvSpPr>
          <p:nvPr>
            <p:ph type="title"/>
          </p:nvPr>
        </p:nvSpPr>
        <p:spPr>
          <a:xfrm>
            <a:off x="838200" y="2622550"/>
            <a:ext cx="10515600" cy="1325563"/>
          </a:xfrm>
        </p:spPr>
        <p:txBody>
          <a:bodyPr vert="horz" lIns="91440" tIns="45720" rIns="91440" bIns="45720" rtlCol="0" anchor="ctr">
            <a:noAutofit/>
          </a:bodyPr>
          <a:lstStyle/>
          <a:p>
            <a:r>
              <a:rPr lang="en-GB" sz="6000"/>
              <a:t>Checkpoint question:</a:t>
            </a:r>
            <a:br>
              <a:rPr lang="en-GB" sz="6000"/>
            </a:br>
            <a:br>
              <a:rPr lang="en-GB" sz="6000"/>
            </a:br>
            <a:r>
              <a:rPr lang="en-GB" sz="6000"/>
              <a:t>3   1/3  x 4 =</a:t>
            </a:r>
            <a:br>
              <a:rPr lang="en-GB" sz="6000"/>
            </a:br>
            <a:br>
              <a:rPr lang="en-GB" sz="6000"/>
            </a:br>
            <a:r>
              <a:rPr lang="en-GB" sz="6000"/>
              <a:t>a) 40/4</a:t>
            </a:r>
            <a:br>
              <a:rPr lang="en-GB" sz="6000"/>
            </a:br>
            <a:r>
              <a:rPr lang="en-GB" sz="6000"/>
              <a:t>b) 40/3</a:t>
            </a:r>
            <a:br>
              <a:rPr lang="en-GB" sz="6000"/>
            </a:br>
            <a:r>
              <a:rPr lang="en-GB" sz="6000"/>
              <a:t>c) 10/4</a:t>
            </a:r>
          </a:p>
        </p:txBody>
      </p:sp>
      <p:pic>
        <p:nvPicPr>
          <p:cNvPr id="5" name="Picture 4" descr="Checkpoint icon illustration, for uiux, infographic, etc 34118216 ...">
            <a:extLst>
              <a:ext uri="{FF2B5EF4-FFF2-40B4-BE49-F238E27FC236}">
                <a16:creationId xmlns:a16="http://schemas.microsoft.com/office/drawing/2014/main" id="{64E7EAD3-DE06-E241-D2E9-A0156EDDB86D}"/>
              </a:ext>
            </a:extLst>
          </p:cNvPr>
          <p:cNvPicPr>
            <a:picLocks noChangeAspect="1"/>
          </p:cNvPicPr>
          <p:nvPr/>
        </p:nvPicPr>
        <p:blipFill>
          <a:blip r:embed="rId2"/>
          <a:stretch>
            <a:fillRect/>
          </a:stretch>
        </p:blipFill>
        <p:spPr>
          <a:xfrm>
            <a:off x="8712614" y="3411745"/>
            <a:ext cx="3133725" cy="3105150"/>
          </a:xfrm>
          <a:prstGeom prst="rect">
            <a:avLst/>
          </a:prstGeom>
        </p:spPr>
      </p:pic>
    </p:spTree>
    <p:extLst>
      <p:ext uri="{BB962C8B-B14F-4D97-AF65-F5344CB8AC3E}">
        <p14:creationId xmlns:p14="http://schemas.microsoft.com/office/powerpoint/2010/main" val="626548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59E421-D309-BCE5-5764-64C61975F48E}"/>
              </a:ext>
            </a:extLst>
          </p:cNvPr>
          <p:cNvSpPr txBox="1"/>
          <p:nvPr/>
        </p:nvSpPr>
        <p:spPr>
          <a:xfrm>
            <a:off x="477884" y="1396304"/>
            <a:ext cx="5131129" cy="2585323"/>
          </a:xfrm>
          <a:prstGeom prst="rect">
            <a:avLst/>
          </a:prstGeom>
          <a:noFill/>
          <a:ln w="5715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a:latin typeface="Comic Sans MS"/>
                <a:cs typeface="Arial"/>
              </a:rPr>
              <a:t>6/7 X 4 =</a:t>
            </a:r>
          </a:p>
          <a:p>
            <a:pPr algn="ctr"/>
            <a:endParaRPr lang="en-GB" sz="5400">
              <a:latin typeface="Comic Sans MS"/>
              <a:cs typeface="Arial"/>
            </a:endParaRPr>
          </a:p>
          <a:p>
            <a:pPr algn="ctr"/>
            <a:r>
              <a:rPr lang="en-GB" sz="5400">
                <a:latin typeface="Comic Sans MS"/>
                <a:cs typeface="Arial"/>
              </a:rPr>
              <a:t>4   ½ x 7 = </a:t>
            </a:r>
          </a:p>
        </p:txBody>
      </p:sp>
      <p:sp>
        <p:nvSpPr>
          <p:cNvPr id="7" name="Google Shape;135;p25">
            <a:extLst>
              <a:ext uri="{FF2B5EF4-FFF2-40B4-BE49-F238E27FC236}">
                <a16:creationId xmlns:a16="http://schemas.microsoft.com/office/drawing/2014/main" id="{A693CEE9-E21C-C119-D7BD-C7583FEEA7E8}"/>
              </a:ext>
            </a:extLst>
          </p:cNvPr>
          <p:cNvSpPr txBox="1">
            <a:spLocks/>
          </p:cNvSpPr>
          <p:nvPr/>
        </p:nvSpPr>
        <p:spPr>
          <a:xfrm>
            <a:off x="189792" y="125030"/>
            <a:ext cx="11835812" cy="138676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lnSpc>
                <a:spcPct val="114999"/>
              </a:lnSpc>
              <a:buNone/>
            </a:pPr>
            <a:endParaRPr lang="en-US" sz="2000" kern="0">
              <a:solidFill>
                <a:schemeClr val="tx1"/>
              </a:solidFill>
            </a:endParaRPr>
          </a:p>
          <a:p>
            <a:pPr marL="0" indent="0">
              <a:lnSpc>
                <a:spcPct val="114999"/>
              </a:lnSpc>
              <a:buNone/>
            </a:pPr>
            <a:r>
              <a:rPr lang="en" sz="2800" u="sng" kern="0">
                <a:solidFill>
                  <a:schemeClr val="tx1"/>
                </a:solidFill>
                <a:latin typeface="Comic Sans MS"/>
              </a:rPr>
              <a:t>TBAT: multiply proper fractions by integers.</a:t>
            </a:r>
            <a:endParaRPr lang="en" sz="2800" u="sng">
              <a:solidFill>
                <a:schemeClr val="tx1"/>
              </a:solidFill>
            </a:endParaRPr>
          </a:p>
        </p:txBody>
      </p:sp>
      <p:sp>
        <p:nvSpPr>
          <p:cNvPr id="6" name="TextBox 5">
            <a:extLst>
              <a:ext uri="{FF2B5EF4-FFF2-40B4-BE49-F238E27FC236}">
                <a16:creationId xmlns:a16="http://schemas.microsoft.com/office/drawing/2014/main" id="{8954502F-CE12-C9CA-E90E-BCD651A4A32C}"/>
              </a:ext>
            </a:extLst>
          </p:cNvPr>
          <p:cNvSpPr txBox="1"/>
          <p:nvPr/>
        </p:nvSpPr>
        <p:spPr>
          <a:xfrm>
            <a:off x="6313643" y="1396303"/>
            <a:ext cx="5131129" cy="2585323"/>
          </a:xfrm>
          <a:prstGeom prst="rect">
            <a:avLst/>
          </a:prstGeom>
          <a:noFill/>
          <a:ln w="57150">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a:latin typeface="Comic Sans MS"/>
                <a:cs typeface="Arial"/>
              </a:rPr>
              <a:t>4/9 X 6 =</a:t>
            </a:r>
          </a:p>
          <a:p>
            <a:pPr algn="ctr"/>
            <a:endParaRPr lang="en-GB" sz="5400">
              <a:latin typeface="Comic Sans MS"/>
              <a:cs typeface="Arial"/>
            </a:endParaRPr>
          </a:p>
          <a:p>
            <a:pPr algn="ctr"/>
            <a:r>
              <a:rPr lang="en-GB" sz="5400">
                <a:latin typeface="Comic Sans MS"/>
                <a:cs typeface="Arial"/>
              </a:rPr>
              <a:t>3   4/5 x 2 = </a:t>
            </a:r>
          </a:p>
        </p:txBody>
      </p:sp>
      <p:sp>
        <p:nvSpPr>
          <p:cNvPr id="2" name="TextBox 1">
            <a:extLst>
              <a:ext uri="{FF2B5EF4-FFF2-40B4-BE49-F238E27FC236}">
                <a16:creationId xmlns:a16="http://schemas.microsoft.com/office/drawing/2014/main" id="{C75CE83D-27B2-F7FE-6C9E-DF19FCF071C6}"/>
              </a:ext>
            </a:extLst>
          </p:cNvPr>
          <p:cNvSpPr txBox="1"/>
          <p:nvPr/>
        </p:nvSpPr>
        <p:spPr>
          <a:xfrm>
            <a:off x="414036" y="5120253"/>
            <a:ext cx="1084776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solidFill>
                  <a:srgbClr val="FF0000"/>
                </a:solidFill>
              </a:rPr>
              <a:t>Challenge:          2   6/8     x   2   = 4   12/8     </a:t>
            </a:r>
            <a:endParaRPr lang="en-US"/>
          </a:p>
          <a:p>
            <a:r>
              <a:rPr lang="en-GB" sz="3600"/>
              <a:t>What mistake has been made? </a:t>
            </a:r>
          </a:p>
        </p:txBody>
      </p:sp>
    </p:spTree>
    <p:extLst>
      <p:ext uri="{BB962C8B-B14F-4D97-AF65-F5344CB8AC3E}">
        <p14:creationId xmlns:p14="http://schemas.microsoft.com/office/powerpoint/2010/main" val="2274320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59E421-D309-BCE5-5764-64C61975F48E}"/>
              </a:ext>
            </a:extLst>
          </p:cNvPr>
          <p:cNvSpPr txBox="1"/>
          <p:nvPr/>
        </p:nvSpPr>
        <p:spPr>
          <a:xfrm>
            <a:off x="172977" y="4165"/>
            <a:ext cx="11855263" cy="8463855"/>
          </a:xfrm>
          <a:prstGeom prst="rect">
            <a:avLst/>
          </a:prstGeom>
          <a:noFill/>
          <a:ln w="571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omic Sans MS"/>
                <a:cs typeface="Arial"/>
              </a:rPr>
              <a:t>Independent </a:t>
            </a:r>
            <a:endParaRPr lang="en-US">
              <a:latin typeface="Aptos" panose="020B0004020202020204"/>
              <a:cs typeface="Arial"/>
            </a:endParaRPr>
          </a:p>
          <a:p>
            <a:endParaRPr lang="en-US">
              <a:latin typeface="Aptos" panose="020B0004020202020204"/>
              <a:cs typeface="Arial"/>
            </a:endParaRPr>
          </a:p>
          <a:p>
            <a:pPr marL="742950" indent="-742950">
              <a:buAutoNum type="alphaLcPeriod"/>
            </a:pPr>
            <a:r>
              <a:rPr lang="en-GB" sz="4000">
                <a:latin typeface="Comic Sans MS"/>
                <a:cs typeface="Arial"/>
              </a:rPr>
              <a:t>1 whole and 4/8 X 5 =</a:t>
            </a:r>
            <a:endParaRPr lang="en-US"/>
          </a:p>
          <a:p>
            <a:pPr marL="457200" indent="-457200">
              <a:buAutoNum type="alphaLcPeriod"/>
            </a:pPr>
            <a:r>
              <a:rPr lang="en-GB" sz="4000">
                <a:latin typeface="Comic Sans MS"/>
                <a:cs typeface="Arial"/>
              </a:rPr>
              <a:t> 1 whole and 5/7 X 3 =</a:t>
            </a:r>
          </a:p>
          <a:p>
            <a:pPr marL="457200" indent="-457200">
              <a:buAutoNum type="alphaLcPeriod"/>
            </a:pPr>
            <a:r>
              <a:rPr lang="en-GB" sz="4000">
                <a:latin typeface="Comic Sans MS"/>
                <a:cs typeface="Arial"/>
              </a:rPr>
              <a:t> 2 wholes and 1/2 X 8 =</a:t>
            </a:r>
          </a:p>
          <a:p>
            <a:pPr marL="457200" indent="-457200">
              <a:buAutoNum type="alphaLcPeriod"/>
            </a:pPr>
            <a:r>
              <a:rPr lang="en-GB" sz="4000">
                <a:latin typeface="Comic Sans MS"/>
                <a:cs typeface="Arial"/>
              </a:rPr>
              <a:t> 2 wholes and ¾ X 7 =</a:t>
            </a:r>
            <a:br>
              <a:rPr lang="en-GB" sz="4000">
                <a:latin typeface="Comic Sans MS"/>
                <a:cs typeface="Arial"/>
              </a:rPr>
            </a:br>
            <a:endParaRPr lang="en-GB" sz="4000">
              <a:latin typeface="Comic Sans MS"/>
              <a:cs typeface="Arial"/>
            </a:endParaRPr>
          </a:p>
          <a:p>
            <a:pPr marL="457200" indent="-457200">
              <a:buAutoNum type="alphaLcPeriod"/>
            </a:pPr>
            <a:r>
              <a:rPr lang="en-GB" sz="4000">
                <a:latin typeface="Comic Sans MS"/>
                <a:cs typeface="Arial"/>
              </a:rPr>
              <a:t> 2/7 x 6 = 12/ 42 T or F? </a:t>
            </a:r>
          </a:p>
          <a:p>
            <a:r>
              <a:rPr lang="en-GB" sz="4000">
                <a:latin typeface="Comic Sans MS"/>
                <a:cs typeface="Arial"/>
              </a:rPr>
              <a:t>Explain the mistake that has been made.</a:t>
            </a:r>
            <a:endParaRPr lang="en-GB">
              <a:latin typeface="Aptos" panose="020B0004020202020204"/>
              <a:cs typeface="Arial"/>
            </a:endParaRPr>
          </a:p>
          <a:p>
            <a:r>
              <a:rPr lang="en-GB" sz="4000">
                <a:latin typeface="Comic Sans MS"/>
                <a:cs typeface="Arial"/>
              </a:rPr>
              <a:t> </a:t>
            </a:r>
            <a:br>
              <a:rPr lang="en-GB" sz="4000">
                <a:latin typeface="Comic Sans MS"/>
                <a:cs typeface="Arial"/>
              </a:rPr>
            </a:br>
            <a:endParaRPr lang="en-GB"/>
          </a:p>
          <a:p>
            <a:r>
              <a:rPr lang="en-GB" sz="4000">
                <a:latin typeface="Comic Sans MS"/>
              </a:rPr>
              <a:t>6. 4/5 x ? = 12/ 5 </a:t>
            </a:r>
          </a:p>
          <a:p>
            <a:pPr marL="457200" indent="-457200">
              <a:buAutoNum type="alphaLcPeriod"/>
            </a:pPr>
            <a:endParaRPr lang="en-GB" sz="4000"/>
          </a:p>
          <a:p>
            <a:endParaRPr lang="en-GB" sz="4000"/>
          </a:p>
          <a:p>
            <a:endParaRPr lang="en-GB" sz="4000"/>
          </a:p>
        </p:txBody>
      </p:sp>
      <p:pic>
        <p:nvPicPr>
          <p:cNvPr id="2" name="Picture 2" descr="Text, letter&#10;&#10;Description automatically generated">
            <a:extLst>
              <a:ext uri="{FF2B5EF4-FFF2-40B4-BE49-F238E27FC236}">
                <a16:creationId xmlns:a16="http://schemas.microsoft.com/office/drawing/2014/main" id="{3B1CF0F9-EA33-C54F-D8AF-6B46570C4697}"/>
              </a:ext>
            </a:extLst>
          </p:cNvPr>
          <p:cNvPicPr>
            <a:picLocks noChangeAspect="1"/>
          </p:cNvPicPr>
          <p:nvPr/>
        </p:nvPicPr>
        <p:blipFill>
          <a:blip r:embed="rId2"/>
          <a:stretch>
            <a:fillRect/>
          </a:stretch>
        </p:blipFill>
        <p:spPr>
          <a:xfrm>
            <a:off x="7755078" y="701976"/>
            <a:ext cx="3798071" cy="3156229"/>
          </a:xfrm>
          <a:prstGeom prst="rect">
            <a:avLst/>
          </a:prstGeom>
        </p:spPr>
      </p:pic>
    </p:spTree>
    <p:extLst>
      <p:ext uri="{BB962C8B-B14F-4D97-AF65-F5344CB8AC3E}">
        <p14:creationId xmlns:p14="http://schemas.microsoft.com/office/powerpoint/2010/main" val="3908500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DFADB-4062-BD04-629A-5C02995F6136}"/>
              </a:ext>
            </a:extLst>
          </p:cNvPr>
          <p:cNvSpPr>
            <a:spLocks noGrp="1"/>
          </p:cNvSpPr>
          <p:nvPr>
            <p:ph type="title"/>
          </p:nvPr>
        </p:nvSpPr>
        <p:spPr/>
        <p:txBody>
          <a:bodyPr/>
          <a:lstStyle/>
          <a:p>
            <a:r>
              <a:rPr lang="en-GB"/>
              <a:t>Challenge:</a:t>
            </a:r>
            <a:br>
              <a:rPr lang="en-GB"/>
            </a:br>
            <a:r>
              <a:rPr lang="en-GB" sz="4000">
                <a:ea typeface="+mj-lt"/>
                <a:cs typeface="+mj-lt"/>
              </a:rPr>
              <a:t>The answer is 2 ¾. Write a correct multiplication</a:t>
            </a:r>
            <a:endParaRPr lang="en-GB"/>
          </a:p>
        </p:txBody>
      </p:sp>
      <p:pic>
        <p:nvPicPr>
          <p:cNvPr id="4" name="Picture 7" descr="Graphical user interface, text, application, chat or text message&#10;&#10;Description automatically generated">
            <a:extLst>
              <a:ext uri="{FF2B5EF4-FFF2-40B4-BE49-F238E27FC236}">
                <a16:creationId xmlns:a16="http://schemas.microsoft.com/office/drawing/2014/main" id="{CFCA4870-8A8F-9772-79F7-824E9AB28815}"/>
              </a:ext>
            </a:extLst>
          </p:cNvPr>
          <p:cNvPicPr>
            <a:picLocks noChangeAspect="1"/>
          </p:cNvPicPr>
          <p:nvPr/>
        </p:nvPicPr>
        <p:blipFill>
          <a:blip r:embed="rId2"/>
          <a:stretch>
            <a:fillRect/>
          </a:stretch>
        </p:blipFill>
        <p:spPr>
          <a:xfrm>
            <a:off x="3381549" y="2168300"/>
            <a:ext cx="5430794" cy="4272848"/>
          </a:xfrm>
          <a:prstGeom prst="rect">
            <a:avLst/>
          </a:prstGeom>
        </p:spPr>
      </p:pic>
      <p:sp>
        <p:nvSpPr>
          <p:cNvPr id="5" name="TextBox 4">
            <a:extLst>
              <a:ext uri="{FF2B5EF4-FFF2-40B4-BE49-F238E27FC236}">
                <a16:creationId xmlns:a16="http://schemas.microsoft.com/office/drawing/2014/main" id="{44490D38-EDD9-7523-E2AF-87C03D100154}"/>
              </a:ext>
            </a:extLst>
          </p:cNvPr>
          <p:cNvSpPr txBox="1"/>
          <p:nvPr/>
        </p:nvSpPr>
        <p:spPr>
          <a:xfrm>
            <a:off x="289956" y="2347269"/>
            <a:ext cx="29824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Mastery: </a:t>
            </a:r>
          </a:p>
        </p:txBody>
      </p:sp>
    </p:spTree>
    <p:extLst>
      <p:ext uri="{BB962C8B-B14F-4D97-AF65-F5344CB8AC3E}">
        <p14:creationId xmlns:p14="http://schemas.microsoft.com/office/powerpoint/2010/main" val="2861447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0A46B-0767-B8DF-CD00-17ABF37B79D4}"/>
              </a:ext>
            </a:extLst>
          </p:cNvPr>
          <p:cNvSpPr txBox="1"/>
          <p:nvPr/>
        </p:nvSpPr>
        <p:spPr>
          <a:xfrm>
            <a:off x="285750" y="1226344"/>
            <a:ext cx="11644312"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rPr>
              <a:t>It was evening when a camp counsellor led a group of youngsters on a narrow trail through the woods. Laughing and chatting, they did not </a:t>
            </a:r>
            <a:r>
              <a:rPr lang="en-GB" b="1">
                <a:ea typeface="+mn-lt"/>
                <a:cs typeface="+mn-lt"/>
              </a:rPr>
              <a:t>suspect</a:t>
            </a:r>
            <a:r>
              <a:rPr lang="en-GB">
                <a:ea typeface="+mn-lt"/>
                <a:cs typeface="+mn-lt"/>
              </a:rPr>
              <a:t> that they were being watched as they made their way to a campground by a stream. From high above, in the trees’ leafy canopy, a pair of dark brown eyes observed the humans. Even if the campers had </a:t>
            </a:r>
            <a:r>
              <a:rPr lang="en-GB" b="1">
                <a:ea typeface="+mn-lt"/>
                <a:cs typeface="+mn-lt"/>
              </a:rPr>
              <a:t>scanned</a:t>
            </a:r>
            <a:r>
              <a:rPr lang="en-GB">
                <a:ea typeface="+mn-lt"/>
                <a:cs typeface="+mn-lt"/>
              </a:rPr>
              <a:t> the treetops with binoculars, they might have missed their observer. The creature sat still, perfectly </a:t>
            </a:r>
            <a:r>
              <a:rPr lang="en-GB" b="1">
                <a:ea typeface="+mn-lt"/>
                <a:cs typeface="+mn-lt"/>
              </a:rPr>
              <a:t>concealed</a:t>
            </a:r>
            <a:r>
              <a:rPr lang="en-GB">
                <a:ea typeface="+mn-lt"/>
                <a:cs typeface="+mn-lt"/>
              </a:rPr>
              <a:t> by his streaks and bands of brown, grey, and white feathers. The creature had </a:t>
            </a:r>
            <a:r>
              <a:rPr lang="en-GB" b="1">
                <a:ea typeface="+mn-lt"/>
                <a:cs typeface="+mn-lt"/>
              </a:rPr>
              <a:t>sharp</a:t>
            </a:r>
            <a:r>
              <a:rPr lang="en-GB">
                <a:ea typeface="+mn-lt"/>
                <a:cs typeface="+mn-lt"/>
              </a:rPr>
              <a:t> eyesight. His eyes could </a:t>
            </a:r>
            <a:r>
              <a:rPr lang="en-GB" b="1">
                <a:ea typeface="+mn-lt"/>
                <a:cs typeface="+mn-lt"/>
              </a:rPr>
              <a:t>capture</a:t>
            </a:r>
            <a:r>
              <a:rPr lang="en-GB">
                <a:ea typeface="+mn-lt"/>
                <a:cs typeface="+mn-lt"/>
              </a:rPr>
              <a:t> light even on dark nights. Although his eyes could not move, he had no problem </a:t>
            </a:r>
            <a:r>
              <a:rPr lang="en-GB" b="1">
                <a:ea typeface="+mn-lt"/>
                <a:cs typeface="+mn-lt"/>
              </a:rPr>
              <a:t>tracking</a:t>
            </a:r>
            <a:r>
              <a:rPr lang="en-GB">
                <a:ea typeface="+mn-lt"/>
                <a:cs typeface="+mn-lt"/>
              </a:rPr>
              <a:t> the campers below. His neck was so flexible, he could almost turn his head in a complete circle. Even after the campers had disappeared from sight, the creature knew where they were. His eyesight was excellent, but his hearing was </a:t>
            </a:r>
            <a:r>
              <a:rPr lang="en-GB" b="1">
                <a:ea typeface="+mn-lt"/>
                <a:cs typeface="+mn-lt"/>
              </a:rPr>
              <a:t>phenomenal</a:t>
            </a:r>
            <a:r>
              <a:rPr lang="en-GB">
                <a:ea typeface="+mn-lt"/>
                <a:cs typeface="+mn-lt"/>
              </a:rPr>
              <a:t>. His larger right earhole was positioned slightly differently from his left earhole. That meant each ear received sound waves in different ways. The creature’s brain used the information from both ears to</a:t>
            </a:r>
            <a:r>
              <a:rPr lang="en-GB" b="1">
                <a:ea typeface="+mn-lt"/>
                <a:cs typeface="+mn-lt"/>
              </a:rPr>
              <a:t> pinpoint </a:t>
            </a:r>
            <a:r>
              <a:rPr lang="en-GB">
                <a:ea typeface="+mn-lt"/>
                <a:cs typeface="+mn-lt"/>
              </a:rPr>
              <a:t>the </a:t>
            </a:r>
            <a:r>
              <a:rPr lang="en-GB" b="1">
                <a:ea typeface="+mn-lt"/>
                <a:cs typeface="+mn-lt"/>
              </a:rPr>
              <a:t>source</a:t>
            </a:r>
            <a:r>
              <a:rPr lang="en-GB">
                <a:ea typeface="+mn-lt"/>
                <a:cs typeface="+mn-lt"/>
              </a:rPr>
              <a:t> of a sound. If a tiny animal scurried under a layer of leaves far below, the creature knew exactly where it was. The creature stirred on his branch. It was time to hunt. He called loudly to announce himself to others of his kind. All the campers heard the eight hoots floating through the trees. But they weren’t familiar with woodland sounds. “That might be a hound barking,” the counsellor guessed. The creature flew towards the stream. His fringed wing feathers </a:t>
            </a:r>
            <a:r>
              <a:rPr lang="en-GB" b="1">
                <a:ea typeface="+mn-lt"/>
                <a:cs typeface="+mn-lt"/>
              </a:rPr>
              <a:t>muffled</a:t>
            </a:r>
            <a:r>
              <a:rPr lang="en-GB">
                <a:ea typeface="+mn-lt"/>
                <a:cs typeface="+mn-lt"/>
              </a:rPr>
              <a:t> all sound. Silently, he landed on a tree branch. The campers were roasting marshmallows below. The creature focused his attention on shrubs behind the campfire. A faint squeak came from under a shrub. He launched himself at the spot. “Did you see that?” asked a camper. “Something just flew right by us.” But nobody else had seen the owl make his sudden landing. In the darkness, nobody saw him lift himself into the air with a mouse held tightly in his talons.</a:t>
            </a:r>
            <a:endParaRPr lang="en-US"/>
          </a:p>
        </p:txBody>
      </p:sp>
      <p:pic>
        <p:nvPicPr>
          <p:cNvPr id="4" name="Picture 3" descr="A close-up of a logo&#10;&#10;AI-generated content may be incorrect.">
            <a:extLst>
              <a:ext uri="{FF2B5EF4-FFF2-40B4-BE49-F238E27FC236}">
                <a16:creationId xmlns:a16="http://schemas.microsoft.com/office/drawing/2014/main" id="{D2E51598-4095-EC46-9CEC-52C7D081318C}"/>
              </a:ext>
            </a:extLst>
          </p:cNvPr>
          <p:cNvPicPr>
            <a:picLocks noChangeAspect="1"/>
          </p:cNvPicPr>
          <p:nvPr/>
        </p:nvPicPr>
        <p:blipFill>
          <a:blip r:embed="rId2"/>
          <a:stretch>
            <a:fillRect/>
          </a:stretch>
        </p:blipFill>
        <p:spPr>
          <a:xfrm>
            <a:off x="8841526" y="85172"/>
            <a:ext cx="3201065" cy="1158728"/>
          </a:xfrm>
          <a:prstGeom prst="rect">
            <a:avLst/>
          </a:prstGeom>
        </p:spPr>
      </p:pic>
      <p:sp>
        <p:nvSpPr>
          <p:cNvPr id="5" name="TextBox 4">
            <a:extLst>
              <a:ext uri="{FF2B5EF4-FFF2-40B4-BE49-F238E27FC236}">
                <a16:creationId xmlns:a16="http://schemas.microsoft.com/office/drawing/2014/main" id="{01840F7D-3F8A-4326-E1CC-995E7516D082}"/>
              </a:ext>
            </a:extLst>
          </p:cNvPr>
          <p:cNvSpPr txBox="1"/>
          <p:nvPr/>
        </p:nvSpPr>
        <p:spPr>
          <a:xfrm>
            <a:off x="107156" y="119062"/>
            <a:ext cx="83105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Arial"/>
                <a:cs typeface="Arial"/>
              </a:rPr>
              <a:t>Tuesday 21st April</a:t>
            </a:r>
            <a:endParaRPr lang="en-US" b="1" u="sng">
              <a:latin typeface="Arial"/>
              <a:cs typeface="Arial"/>
            </a:endParaRPr>
          </a:p>
          <a:p>
            <a:r>
              <a:rPr lang="en-GB" b="1" u="sng">
                <a:latin typeface="Arial"/>
                <a:cs typeface="Arial"/>
              </a:rPr>
              <a:t>Close Reading </a:t>
            </a:r>
          </a:p>
          <a:p>
            <a:r>
              <a:rPr lang="en-GB" b="1" u="sng">
                <a:latin typeface="Arial"/>
                <a:cs typeface="Arial"/>
              </a:rPr>
              <a:t>TBAT: understand words in context.</a:t>
            </a:r>
            <a:endParaRPr lang="en-GB" u="sng">
              <a:latin typeface="Arial"/>
              <a:cs typeface="Arial"/>
            </a:endParaRPr>
          </a:p>
        </p:txBody>
      </p:sp>
    </p:spTree>
    <p:extLst>
      <p:ext uri="{BB962C8B-B14F-4D97-AF65-F5344CB8AC3E}">
        <p14:creationId xmlns:p14="http://schemas.microsoft.com/office/powerpoint/2010/main" val="153051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E6C369-4F3C-DEC1-5D55-B9C768F8ECC5}"/>
              </a:ext>
            </a:extLst>
          </p:cNvPr>
          <p:cNvSpPr txBox="1"/>
          <p:nvPr/>
        </p:nvSpPr>
        <p:spPr>
          <a:xfrm>
            <a:off x="119062" y="119062"/>
            <a:ext cx="1191815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Tuesday 21st April </a:t>
            </a:r>
            <a:endParaRPr lang="en-GB" sz="2800" u="sng" dirty="0">
              <a:latin typeface="Arial"/>
              <a:cs typeface="Arial"/>
            </a:endParaRPr>
          </a:p>
          <a:p>
            <a:r>
              <a:rPr lang="en-GB" sz="2800" u="sng" dirty="0">
                <a:latin typeface="Arial"/>
                <a:cs typeface="Arial"/>
              </a:rPr>
              <a:t>TBAT: Use direct and indirect speech in a</a:t>
            </a:r>
            <a:r>
              <a:rPr lang="en-GB" sz="2800" u="sng">
                <a:latin typeface="Arial"/>
                <a:cs typeface="Arial"/>
              </a:rPr>
              <a:t> journalistic review</a:t>
            </a:r>
          </a:p>
          <a:p>
            <a:endParaRPr lang="en-GB" dirty="0"/>
          </a:p>
        </p:txBody>
      </p:sp>
      <p:sp>
        <p:nvSpPr>
          <p:cNvPr id="4" name="TextBox 3">
            <a:extLst>
              <a:ext uri="{FF2B5EF4-FFF2-40B4-BE49-F238E27FC236}">
                <a16:creationId xmlns:a16="http://schemas.microsoft.com/office/drawing/2014/main" id="{85045817-9CE5-2D48-4E20-88C34516DCB3}"/>
              </a:ext>
            </a:extLst>
          </p:cNvPr>
          <p:cNvSpPr txBox="1"/>
          <p:nvPr/>
        </p:nvSpPr>
        <p:spPr>
          <a:xfrm>
            <a:off x="178594" y="1154906"/>
            <a:ext cx="11751468"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u="sng">
                <a:latin typeface="Arial"/>
                <a:cs typeface="Arial"/>
              </a:rPr>
              <a:t>3 in 3</a:t>
            </a:r>
            <a:endParaRPr lang="en-GB" sz="2800" b="1" u="sng" dirty="0">
              <a:latin typeface="Arial"/>
              <a:cs typeface="Arial"/>
            </a:endParaRPr>
          </a:p>
          <a:p>
            <a:r>
              <a:rPr lang="en-GB" sz="2800">
                <a:latin typeface="Arial"/>
                <a:cs typeface="Arial"/>
              </a:rPr>
              <a:t>Last Friday, Year 5 pupils watched the new stage performance </a:t>
            </a:r>
            <a:r>
              <a:rPr lang="en-GB" sz="2800" i="1">
                <a:latin typeface="Arial"/>
                <a:cs typeface="Arial"/>
              </a:rPr>
              <a:t>The Secret of the Lost Forest</a:t>
            </a:r>
            <a:r>
              <a:rPr lang="en-GB" sz="2800">
                <a:latin typeface="Arial"/>
                <a:cs typeface="Arial"/>
              </a:rPr>
              <a:t>, and many agreed it was exciting and well‑acted. The show used colourful costumes and clear voices, which helped the audience follow the story easily. While some scenes felt a little long, the message about teamwork and caring for nature was strong and memorable. Overall, the performance was enjoyable and left pupils talking about it long after it ended.</a:t>
            </a:r>
            <a:endParaRPr lang="en-US" sz="2800">
              <a:latin typeface="Arial"/>
              <a:cs typeface="Arial"/>
            </a:endParaRPr>
          </a:p>
          <a:p>
            <a:endParaRPr lang="en-GB" sz="2800" dirty="0">
              <a:latin typeface="Arial"/>
              <a:cs typeface="Arial"/>
            </a:endParaRPr>
          </a:p>
          <a:p>
            <a:pPr marL="228600" indent="-228600">
              <a:buAutoNum type="arabicPeriod"/>
            </a:pPr>
            <a:r>
              <a:rPr lang="en-GB" sz="2800" b="1">
                <a:latin typeface="Arial"/>
                <a:cs typeface="Arial"/>
              </a:rPr>
              <a:t>What</a:t>
            </a:r>
            <a:r>
              <a:rPr lang="en-GB" sz="2800">
                <a:latin typeface="Arial"/>
                <a:cs typeface="Arial"/>
              </a:rPr>
              <a:t> did the audience enjoy about the performance?</a:t>
            </a:r>
          </a:p>
          <a:p>
            <a:pPr marL="285750" indent="-285750">
              <a:buAutoNum type="arabicPeriod"/>
            </a:pPr>
            <a:r>
              <a:rPr lang="en-GB" sz="2800" b="1">
                <a:latin typeface="Arial"/>
                <a:cs typeface="Arial"/>
              </a:rPr>
              <a:t>Why</a:t>
            </a:r>
            <a:r>
              <a:rPr lang="en-GB" sz="2800">
                <a:latin typeface="Arial"/>
                <a:cs typeface="Arial"/>
              </a:rPr>
              <a:t> does the reviewer think the message of the show was important?</a:t>
            </a:r>
          </a:p>
          <a:p>
            <a:pPr marL="285750" indent="-285750">
              <a:buAutoNum type="arabicPeriod"/>
            </a:pPr>
            <a:r>
              <a:rPr lang="en-GB" sz="2800" b="1">
                <a:latin typeface="Arial"/>
                <a:cs typeface="Arial"/>
              </a:rPr>
              <a:t>How</a:t>
            </a:r>
            <a:r>
              <a:rPr lang="en-GB" sz="2800">
                <a:latin typeface="Arial"/>
                <a:cs typeface="Arial"/>
              </a:rPr>
              <a:t> does the reviewer show a balanced opinion in the paragraph?</a:t>
            </a:r>
          </a:p>
          <a:p>
            <a:pPr algn="l"/>
            <a:endParaRPr lang="en-GB" dirty="0"/>
          </a:p>
        </p:txBody>
      </p:sp>
    </p:spTree>
    <p:extLst>
      <p:ext uri="{BB962C8B-B14F-4D97-AF65-F5344CB8AC3E}">
        <p14:creationId xmlns:p14="http://schemas.microsoft.com/office/powerpoint/2010/main" val="158772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F9461-3AB1-9116-BAEF-C77DEE786BA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AE6D1A-51B3-80AC-ECB8-8EB2ECAF23C8}"/>
              </a:ext>
            </a:extLst>
          </p:cNvPr>
          <p:cNvSpPr txBox="1"/>
          <p:nvPr/>
        </p:nvSpPr>
        <p:spPr>
          <a:xfrm>
            <a:off x="119062" y="119062"/>
            <a:ext cx="1191815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Tuesday 21st April </a:t>
            </a:r>
            <a:endParaRPr lang="en-GB" sz="2800" u="sng" dirty="0">
              <a:latin typeface="Arial"/>
              <a:cs typeface="Arial"/>
            </a:endParaRPr>
          </a:p>
          <a:p>
            <a:r>
              <a:rPr lang="en-GB" sz="2800" u="sng" dirty="0">
                <a:latin typeface="Arial"/>
                <a:cs typeface="Arial"/>
              </a:rPr>
              <a:t>TBAT: Use direct and indirect speech in a</a:t>
            </a:r>
            <a:r>
              <a:rPr lang="en-GB" sz="2800" u="sng">
                <a:latin typeface="Arial"/>
                <a:cs typeface="Arial"/>
              </a:rPr>
              <a:t> journalistic review</a:t>
            </a:r>
          </a:p>
          <a:p>
            <a:endParaRPr lang="en-GB" dirty="0"/>
          </a:p>
        </p:txBody>
      </p:sp>
      <p:sp>
        <p:nvSpPr>
          <p:cNvPr id="4" name="TextBox 3">
            <a:extLst>
              <a:ext uri="{FF2B5EF4-FFF2-40B4-BE49-F238E27FC236}">
                <a16:creationId xmlns:a16="http://schemas.microsoft.com/office/drawing/2014/main" id="{80939749-488C-A104-E38F-721BC0ADCB99}"/>
              </a:ext>
            </a:extLst>
          </p:cNvPr>
          <p:cNvSpPr txBox="1"/>
          <p:nvPr/>
        </p:nvSpPr>
        <p:spPr>
          <a:xfrm>
            <a:off x="226219" y="1469231"/>
            <a:ext cx="11751468"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solidFill>
                  <a:srgbClr val="0070C0"/>
                </a:solidFill>
                <a:latin typeface="Arial"/>
                <a:cs typeface="Arial"/>
              </a:rPr>
              <a:t>What features are found in a journalistic review?</a:t>
            </a:r>
            <a:endParaRPr lang="en-GB" sz="4000" dirty="0">
              <a:solidFill>
                <a:srgbClr val="0070C0"/>
              </a:solidFill>
              <a:latin typeface="Arial"/>
              <a:cs typeface="Arial"/>
            </a:endParaRPr>
          </a:p>
          <a:p>
            <a:endParaRPr lang="en-GB" sz="4000" dirty="0">
              <a:latin typeface="Arial"/>
              <a:cs typeface="Arial"/>
            </a:endParaRPr>
          </a:p>
          <a:p>
            <a:r>
              <a:rPr lang="en-GB" sz="4000" dirty="0">
                <a:solidFill>
                  <a:srgbClr val="00B050"/>
                </a:solidFill>
                <a:latin typeface="Arial"/>
                <a:cs typeface="Arial"/>
              </a:rPr>
              <a:t>What </a:t>
            </a:r>
            <a:r>
              <a:rPr lang="en-GB" sz="4000" dirty="0" err="1">
                <a:solidFill>
                  <a:srgbClr val="00B050"/>
                </a:solidFill>
                <a:latin typeface="Arial"/>
                <a:cs typeface="Arial"/>
              </a:rPr>
              <a:t>techni</a:t>
            </a:r>
            <a:r>
              <a:rPr lang="en-GB" sz="4000" dirty="0">
                <a:solidFill>
                  <a:srgbClr val="00B050"/>
                </a:solidFill>
                <a:latin typeface="Arial"/>
                <a:cs typeface="Arial"/>
              </a:rPr>
              <a:t>que can be used to make the healine eye-catching?</a:t>
            </a:r>
          </a:p>
          <a:p>
            <a:endParaRPr lang="en-GB" sz="4000" dirty="0">
              <a:latin typeface="Arial"/>
              <a:cs typeface="Arial"/>
            </a:endParaRPr>
          </a:p>
          <a:p>
            <a:r>
              <a:rPr lang="en-GB" sz="4000">
                <a:solidFill>
                  <a:srgbClr val="FF0000"/>
                </a:solidFill>
                <a:latin typeface="Arial"/>
                <a:cs typeface="Arial"/>
              </a:rPr>
              <a:t>What is the difference between direct and indirect speech?</a:t>
            </a:r>
            <a:endParaRPr lang="en-GB" sz="4000" dirty="0">
              <a:solidFill>
                <a:srgbClr val="FF0000"/>
              </a:solidFill>
              <a:latin typeface="Arial"/>
              <a:cs typeface="Arial"/>
            </a:endParaRPr>
          </a:p>
          <a:p>
            <a:endParaRPr lang="en-GB" dirty="0"/>
          </a:p>
        </p:txBody>
      </p:sp>
    </p:spTree>
    <p:extLst>
      <p:ext uri="{BB962C8B-B14F-4D97-AF65-F5344CB8AC3E}">
        <p14:creationId xmlns:p14="http://schemas.microsoft.com/office/powerpoint/2010/main" val="802619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76C42-F178-C966-11B5-FF4DAD02F07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025E4CD-105A-5AB2-AB94-401F962948D9}"/>
              </a:ext>
            </a:extLst>
          </p:cNvPr>
          <p:cNvSpPr txBox="1"/>
          <p:nvPr/>
        </p:nvSpPr>
        <p:spPr>
          <a:xfrm>
            <a:off x="119062" y="119062"/>
            <a:ext cx="1191815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Tuesday 21st April </a:t>
            </a:r>
            <a:endParaRPr lang="en-GB" sz="2800" u="sng" dirty="0">
              <a:latin typeface="Arial"/>
              <a:cs typeface="Arial"/>
            </a:endParaRPr>
          </a:p>
          <a:p>
            <a:r>
              <a:rPr lang="en-GB" sz="2800" u="sng" dirty="0">
                <a:latin typeface="Arial"/>
                <a:cs typeface="Arial"/>
              </a:rPr>
              <a:t>TBAT: Use direct and indirect speech in a</a:t>
            </a:r>
            <a:r>
              <a:rPr lang="en-GB" sz="2800" u="sng">
                <a:latin typeface="Arial"/>
                <a:cs typeface="Arial"/>
              </a:rPr>
              <a:t> journalistic review</a:t>
            </a:r>
          </a:p>
          <a:p>
            <a:endParaRPr lang="en-GB" dirty="0"/>
          </a:p>
        </p:txBody>
      </p:sp>
      <p:sp>
        <p:nvSpPr>
          <p:cNvPr id="2" name="TextBox 1">
            <a:extLst>
              <a:ext uri="{FF2B5EF4-FFF2-40B4-BE49-F238E27FC236}">
                <a16:creationId xmlns:a16="http://schemas.microsoft.com/office/drawing/2014/main" id="{C2B96AD8-4911-8ED5-54B1-26A3320E74EE}"/>
              </a:ext>
            </a:extLst>
          </p:cNvPr>
          <p:cNvSpPr txBox="1"/>
          <p:nvPr/>
        </p:nvSpPr>
        <p:spPr>
          <a:xfrm>
            <a:off x="214312" y="1238249"/>
            <a:ext cx="11751468"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i="1">
                <a:latin typeface="Arial"/>
                <a:cs typeface="Arial"/>
              </a:rPr>
              <a:t>“An Exciting Adventure That Keeps You Hooked!”</a:t>
            </a:r>
            <a:endParaRPr lang="en-US" sz="3200">
              <a:latin typeface="Arial"/>
              <a:cs typeface="Arial"/>
            </a:endParaRPr>
          </a:p>
          <a:p>
            <a:pPr algn="ctr"/>
            <a:endParaRPr lang="en-GB" sz="3200" i="1" dirty="0">
              <a:latin typeface="Arial"/>
              <a:cs typeface="Arial"/>
            </a:endParaRPr>
          </a:p>
          <a:p>
            <a:pPr algn="ctr"/>
            <a:r>
              <a:rPr lang="en-GB" sz="3200" i="1">
                <a:latin typeface="Arial"/>
                <a:cs typeface="Arial"/>
              </a:rPr>
              <a:t>“I couldn’t put this book down,” said one reader.</a:t>
            </a:r>
            <a:endParaRPr lang="en-GB" sz="3200">
              <a:latin typeface="Arial"/>
              <a:cs typeface="Arial"/>
            </a:endParaRPr>
          </a:p>
          <a:p>
            <a:pPr algn="ctr"/>
            <a:r>
              <a:rPr lang="en-GB" sz="3200" i="1" dirty="0">
                <a:latin typeface="Arial"/>
                <a:cs typeface="Arial"/>
              </a:rPr>
              <a:t>One reader said that they couldn’t put the book down.</a:t>
            </a:r>
            <a:endParaRPr lang="en-GB" sz="3200" dirty="0">
              <a:latin typeface="Arial"/>
              <a:cs typeface="Arial"/>
            </a:endParaRPr>
          </a:p>
          <a:p>
            <a:endParaRPr lang="en-GB" dirty="0">
              <a:latin typeface="Aptos" panose="020B0004020202020204"/>
              <a:cs typeface="Arial"/>
            </a:endParaRPr>
          </a:p>
        </p:txBody>
      </p:sp>
      <p:sp>
        <p:nvSpPr>
          <p:cNvPr id="4" name="TextBox 3">
            <a:extLst>
              <a:ext uri="{FF2B5EF4-FFF2-40B4-BE49-F238E27FC236}">
                <a16:creationId xmlns:a16="http://schemas.microsoft.com/office/drawing/2014/main" id="{C7BD2313-0D7B-8C97-FD52-8A21D2F287E4}"/>
              </a:ext>
            </a:extLst>
          </p:cNvPr>
          <p:cNvSpPr txBox="1"/>
          <p:nvPr/>
        </p:nvSpPr>
        <p:spPr>
          <a:xfrm>
            <a:off x="123215" y="3425400"/>
            <a:ext cx="6276255" cy="332398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3200">
                <a:latin typeface="Arial"/>
                <a:cs typeface="Arial"/>
              </a:rPr>
              <a:t>What do you notice about these sentences?</a:t>
            </a:r>
            <a:endParaRPr lang="en-US" sz="3200">
              <a:latin typeface="Arial"/>
              <a:cs typeface="Arial"/>
            </a:endParaRPr>
          </a:p>
          <a:p>
            <a:pPr marL="285750" indent="-285750">
              <a:buFont typeface="Arial"/>
              <a:buChar char="•"/>
            </a:pPr>
            <a:r>
              <a:rPr lang="en-GB" sz="3200">
                <a:latin typeface="Arial"/>
                <a:cs typeface="Arial"/>
              </a:rPr>
              <a:t>How are they similar?</a:t>
            </a:r>
          </a:p>
          <a:p>
            <a:pPr marL="285750" indent="-285750">
              <a:buFont typeface="Arial"/>
              <a:buChar char="•"/>
            </a:pPr>
            <a:r>
              <a:rPr lang="en-GB" sz="3200">
                <a:latin typeface="Arial"/>
                <a:cs typeface="Arial"/>
              </a:rPr>
              <a:t>How are they different?</a:t>
            </a:r>
          </a:p>
          <a:p>
            <a:pPr marL="285750" indent="-285750">
              <a:buFont typeface="Arial"/>
              <a:buChar char="•"/>
            </a:pPr>
            <a:r>
              <a:rPr lang="en-GB" sz="3200">
                <a:latin typeface="Arial"/>
                <a:cs typeface="Arial"/>
              </a:rPr>
              <a:t>Which one sounds more “newspaper-like”?</a:t>
            </a:r>
          </a:p>
          <a:p>
            <a:pPr algn="l"/>
            <a:endParaRPr lang="en-GB" dirty="0"/>
          </a:p>
        </p:txBody>
      </p:sp>
      <p:sp>
        <p:nvSpPr>
          <p:cNvPr id="5" name="TextBox 4">
            <a:extLst>
              <a:ext uri="{FF2B5EF4-FFF2-40B4-BE49-F238E27FC236}">
                <a16:creationId xmlns:a16="http://schemas.microsoft.com/office/drawing/2014/main" id="{549671D0-D8B4-7E2E-4388-C78AAB0BF6EC}"/>
              </a:ext>
            </a:extLst>
          </p:cNvPr>
          <p:cNvSpPr txBox="1"/>
          <p:nvPr/>
        </p:nvSpPr>
        <p:spPr>
          <a:xfrm>
            <a:off x="6614337" y="3671278"/>
            <a:ext cx="5345906" cy="2831544"/>
          </a:xfrm>
          <a:prstGeom prst="rect">
            <a:avLst/>
          </a:prstGeom>
          <a:solidFill>
            <a:schemeClr val="accent3">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Arial"/>
                <a:cs typeface="Arial"/>
              </a:rPr>
              <a:t>Sentence 1 = </a:t>
            </a:r>
            <a:r>
              <a:rPr lang="en-GB" sz="4000" b="1">
                <a:latin typeface="Arial"/>
                <a:cs typeface="Arial"/>
              </a:rPr>
              <a:t>Direct Speech</a:t>
            </a:r>
            <a:endParaRPr lang="en-US" sz="4000">
              <a:latin typeface="Arial"/>
              <a:cs typeface="Arial"/>
            </a:endParaRPr>
          </a:p>
          <a:p>
            <a:r>
              <a:rPr lang="en-GB" sz="4000">
                <a:latin typeface="Arial"/>
                <a:cs typeface="Arial"/>
              </a:rPr>
              <a:t>Sentence 2 = </a:t>
            </a:r>
            <a:r>
              <a:rPr lang="en-GB" sz="4000" b="1">
                <a:latin typeface="Arial"/>
                <a:cs typeface="Arial"/>
              </a:rPr>
              <a:t>Indirect (Reported) Speech</a:t>
            </a:r>
            <a:endParaRPr lang="en-GB" sz="4000">
              <a:latin typeface="Arial"/>
              <a:cs typeface="Arial"/>
            </a:endParaRPr>
          </a:p>
          <a:p>
            <a:pPr algn="l"/>
            <a:endParaRPr lang="en-GB" dirty="0"/>
          </a:p>
        </p:txBody>
      </p:sp>
    </p:spTree>
    <p:extLst>
      <p:ext uri="{BB962C8B-B14F-4D97-AF65-F5344CB8AC3E}">
        <p14:creationId xmlns:p14="http://schemas.microsoft.com/office/powerpoint/2010/main" val="157910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2A9F1-890F-1DEA-9900-8CC368DF9B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BAA44B-2878-0CA5-8713-FA58A7434281}"/>
              </a:ext>
            </a:extLst>
          </p:cNvPr>
          <p:cNvSpPr txBox="1"/>
          <p:nvPr/>
        </p:nvSpPr>
        <p:spPr>
          <a:xfrm>
            <a:off x="119062" y="119062"/>
            <a:ext cx="1191815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Tuesday 21st April </a:t>
            </a:r>
            <a:endParaRPr lang="en-GB" sz="2800" u="sng" dirty="0">
              <a:latin typeface="Arial"/>
              <a:cs typeface="Arial"/>
            </a:endParaRPr>
          </a:p>
          <a:p>
            <a:r>
              <a:rPr lang="en-GB" sz="2800" u="sng" dirty="0">
                <a:latin typeface="Arial"/>
                <a:cs typeface="Arial"/>
              </a:rPr>
              <a:t>TBAT: Use direct and indirect speech in a</a:t>
            </a:r>
            <a:r>
              <a:rPr lang="en-GB" sz="2800" u="sng">
                <a:latin typeface="Arial"/>
                <a:cs typeface="Arial"/>
              </a:rPr>
              <a:t> journalistic review</a:t>
            </a:r>
          </a:p>
          <a:p>
            <a:endParaRPr lang="en-GB" dirty="0"/>
          </a:p>
        </p:txBody>
      </p:sp>
      <p:sp>
        <p:nvSpPr>
          <p:cNvPr id="2" name="TextBox 1">
            <a:extLst>
              <a:ext uri="{FF2B5EF4-FFF2-40B4-BE49-F238E27FC236}">
                <a16:creationId xmlns:a16="http://schemas.microsoft.com/office/drawing/2014/main" id="{0A748E8A-F4B0-8EBA-C301-751C55C0887C}"/>
              </a:ext>
            </a:extLst>
          </p:cNvPr>
          <p:cNvSpPr txBox="1"/>
          <p:nvPr/>
        </p:nvSpPr>
        <p:spPr>
          <a:xfrm>
            <a:off x="395287" y="1714500"/>
            <a:ext cx="559355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latin typeface="Arial"/>
                <a:cs typeface="Arial"/>
              </a:rPr>
              <a:t>Direct Speech</a:t>
            </a:r>
            <a:endParaRPr lang="en-US" sz="3600">
              <a:latin typeface="Arial"/>
              <a:cs typeface="Arial"/>
            </a:endParaRPr>
          </a:p>
          <a:p>
            <a:r>
              <a:rPr lang="en-GB" sz="3600">
                <a:latin typeface="Arial"/>
                <a:cs typeface="Arial"/>
              </a:rPr>
              <a:t>“The film was hilarious,” said Sam.</a:t>
            </a:r>
          </a:p>
          <a:p>
            <a:endParaRPr lang="en-GB" sz="5400" dirty="0">
              <a:latin typeface="Arial"/>
              <a:cs typeface="Arial"/>
            </a:endParaRPr>
          </a:p>
          <a:p>
            <a:r>
              <a:rPr lang="en-GB" sz="3600" b="1">
                <a:latin typeface="Arial"/>
                <a:cs typeface="Arial"/>
              </a:rPr>
              <a:t>Indirect Speech</a:t>
            </a:r>
            <a:endParaRPr lang="en-GB" sz="3600">
              <a:latin typeface="Arial"/>
              <a:cs typeface="Arial"/>
            </a:endParaRPr>
          </a:p>
          <a:p>
            <a:r>
              <a:rPr lang="en-GB" sz="3600">
                <a:latin typeface="Arial"/>
                <a:cs typeface="Arial"/>
              </a:rPr>
              <a:t>Sam said that the film was hilarious.</a:t>
            </a:r>
          </a:p>
          <a:p>
            <a:pPr algn="l"/>
            <a:endParaRPr lang="en-GB" dirty="0"/>
          </a:p>
        </p:txBody>
      </p:sp>
      <p:sp>
        <p:nvSpPr>
          <p:cNvPr id="4" name="TextBox 3">
            <a:extLst>
              <a:ext uri="{FF2B5EF4-FFF2-40B4-BE49-F238E27FC236}">
                <a16:creationId xmlns:a16="http://schemas.microsoft.com/office/drawing/2014/main" id="{3D2C129F-B2CD-450D-F5AE-4079BD3A3572}"/>
              </a:ext>
            </a:extLst>
          </p:cNvPr>
          <p:cNvSpPr txBox="1"/>
          <p:nvPr/>
        </p:nvSpPr>
        <p:spPr>
          <a:xfrm>
            <a:off x="6617494" y="2071687"/>
            <a:ext cx="5072062" cy="3816429"/>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3200">
                <a:latin typeface="Arial"/>
                <a:cs typeface="Arial"/>
              </a:rPr>
              <a:t>No quotation marks</a:t>
            </a:r>
            <a:endParaRPr lang="en-US" sz="3200">
              <a:latin typeface="Arial"/>
              <a:cs typeface="Arial"/>
            </a:endParaRPr>
          </a:p>
          <a:p>
            <a:pPr marL="285750" indent="-285750">
              <a:buFont typeface="Arial"/>
              <a:buChar char="•"/>
            </a:pPr>
            <a:r>
              <a:rPr lang="en-GB" sz="3200">
                <a:latin typeface="Arial"/>
                <a:cs typeface="Arial"/>
              </a:rPr>
              <a:t>Tense often shifts (is → was)</a:t>
            </a:r>
          </a:p>
          <a:p>
            <a:pPr marL="285750" indent="-285750">
              <a:buFont typeface="Arial"/>
              <a:buChar char="•"/>
            </a:pPr>
            <a:r>
              <a:rPr lang="en-GB" sz="3200">
                <a:latin typeface="Arial"/>
                <a:cs typeface="Arial"/>
              </a:rPr>
              <a:t>Pronouns change (I → he/she/they)</a:t>
            </a:r>
          </a:p>
          <a:p>
            <a:pPr marL="285750" indent="-285750">
              <a:buFont typeface="Arial"/>
              <a:buChar char="•"/>
            </a:pPr>
            <a:r>
              <a:rPr lang="en-GB" sz="3200">
                <a:latin typeface="Arial"/>
                <a:cs typeface="Arial"/>
              </a:rPr>
              <a:t>Reporting verbs are used (said, thought, believed)</a:t>
            </a:r>
          </a:p>
          <a:p>
            <a:endParaRPr lang="en-GB" dirty="0"/>
          </a:p>
        </p:txBody>
      </p:sp>
    </p:spTree>
    <p:extLst>
      <p:ext uri="{BB962C8B-B14F-4D97-AF65-F5344CB8AC3E}">
        <p14:creationId xmlns:p14="http://schemas.microsoft.com/office/powerpoint/2010/main" val="2372304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DE48B-7D32-CB6F-05A4-A4E444DA8B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85EE382-635C-FFB8-8840-1E344F40CF0B}"/>
              </a:ext>
            </a:extLst>
          </p:cNvPr>
          <p:cNvSpPr txBox="1"/>
          <p:nvPr/>
        </p:nvSpPr>
        <p:spPr>
          <a:xfrm>
            <a:off x="119062" y="119062"/>
            <a:ext cx="1191815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Tuesday 21st April </a:t>
            </a:r>
            <a:endParaRPr lang="en-GB" sz="2800" u="sng" dirty="0">
              <a:latin typeface="Arial"/>
              <a:cs typeface="Arial"/>
            </a:endParaRPr>
          </a:p>
          <a:p>
            <a:r>
              <a:rPr lang="en-GB" sz="2800" u="sng" dirty="0">
                <a:latin typeface="Arial"/>
                <a:cs typeface="Arial"/>
              </a:rPr>
              <a:t>TBAT: Use direct and indirect speech in a</a:t>
            </a:r>
            <a:r>
              <a:rPr lang="en-GB" sz="2800" u="sng">
                <a:latin typeface="Arial"/>
                <a:cs typeface="Arial"/>
              </a:rPr>
              <a:t> journalistic review</a:t>
            </a:r>
          </a:p>
          <a:p>
            <a:endParaRPr lang="en-GB" dirty="0"/>
          </a:p>
        </p:txBody>
      </p:sp>
      <p:sp>
        <p:nvSpPr>
          <p:cNvPr id="2" name="TextBox 1">
            <a:extLst>
              <a:ext uri="{FF2B5EF4-FFF2-40B4-BE49-F238E27FC236}">
                <a16:creationId xmlns:a16="http://schemas.microsoft.com/office/drawing/2014/main" id="{A615B8C7-F7A8-8B68-73AC-AEA36BF3BC11}"/>
              </a:ext>
            </a:extLst>
          </p:cNvPr>
          <p:cNvSpPr txBox="1"/>
          <p:nvPr/>
        </p:nvSpPr>
        <p:spPr>
          <a:xfrm>
            <a:off x="295274" y="1047749"/>
            <a:ext cx="11584781"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Arial"/>
                <a:cs typeface="Arial"/>
              </a:rPr>
              <a:t>In a </a:t>
            </a:r>
            <a:r>
              <a:rPr lang="en-GB" sz="3600" b="1">
                <a:latin typeface="Arial"/>
                <a:cs typeface="Arial"/>
              </a:rPr>
              <a:t>journalistic review</a:t>
            </a:r>
            <a:r>
              <a:rPr lang="en-GB" sz="3600">
                <a:latin typeface="Arial"/>
                <a:cs typeface="Arial"/>
              </a:rPr>
              <a:t>, writers often include:</a:t>
            </a:r>
            <a:endParaRPr lang="en-US" sz="3600">
              <a:latin typeface="Arial"/>
              <a:cs typeface="Arial"/>
            </a:endParaRPr>
          </a:p>
          <a:p>
            <a:pPr marL="285750" indent="-285750">
              <a:buFont typeface="Arial"/>
              <a:buChar char="•"/>
            </a:pPr>
            <a:r>
              <a:rPr lang="en-GB" sz="3600">
                <a:latin typeface="Arial"/>
                <a:cs typeface="Arial"/>
              </a:rPr>
              <a:t>Audience reactions</a:t>
            </a:r>
          </a:p>
          <a:p>
            <a:pPr marL="285750" indent="-285750">
              <a:buFont typeface="Arial"/>
              <a:buChar char="•"/>
            </a:pPr>
            <a:r>
              <a:rPr lang="en-GB" sz="3600">
                <a:latin typeface="Arial"/>
                <a:cs typeface="Arial"/>
              </a:rPr>
              <a:t>Expert opinions</a:t>
            </a:r>
          </a:p>
          <a:p>
            <a:pPr marL="285750" indent="-285750">
              <a:buFont typeface="Arial"/>
              <a:buChar char="•"/>
            </a:pPr>
            <a:r>
              <a:rPr lang="en-GB" sz="3600">
                <a:latin typeface="Arial"/>
                <a:cs typeface="Arial"/>
              </a:rPr>
              <a:t>General responses</a:t>
            </a:r>
          </a:p>
          <a:p>
            <a:r>
              <a:rPr lang="en-GB" sz="3600">
                <a:latin typeface="Arial"/>
                <a:cs typeface="Arial"/>
              </a:rPr>
              <a:t>But instead of quoting everyone directly, journalists often </a:t>
            </a:r>
            <a:r>
              <a:rPr lang="en-GB" sz="3600" b="1">
                <a:latin typeface="Arial"/>
                <a:cs typeface="Arial"/>
              </a:rPr>
              <a:t>report what people thought</a:t>
            </a:r>
            <a:r>
              <a:rPr lang="en-GB" sz="3600">
                <a:latin typeface="Arial"/>
                <a:cs typeface="Arial"/>
              </a:rPr>
              <a:t>.</a:t>
            </a:r>
          </a:p>
          <a:p>
            <a:endParaRPr lang="en-GB" sz="3600" dirty="0">
              <a:latin typeface="Arial"/>
              <a:cs typeface="Arial"/>
            </a:endParaRPr>
          </a:p>
          <a:p>
            <a:r>
              <a:rPr lang="en-GB" sz="3600" b="1">
                <a:latin typeface="Arial"/>
                <a:cs typeface="Arial"/>
              </a:rPr>
              <a:t>Example:</a:t>
            </a:r>
          </a:p>
          <a:p>
            <a:r>
              <a:rPr lang="en-GB" sz="3600">
                <a:latin typeface="Arial"/>
                <a:cs typeface="Arial"/>
              </a:rPr>
              <a:t>Critics said the film was beautifully filmed but a little too long.</a:t>
            </a:r>
          </a:p>
          <a:p>
            <a:pPr algn="l"/>
            <a:endParaRPr lang="en-GB" sz="3600" dirty="0">
              <a:latin typeface="Arial"/>
              <a:cs typeface="Arial"/>
            </a:endParaRPr>
          </a:p>
          <a:p>
            <a:endParaRPr lang="en-GB" dirty="0"/>
          </a:p>
        </p:txBody>
      </p:sp>
    </p:spTree>
    <p:extLst>
      <p:ext uri="{BB962C8B-B14F-4D97-AF65-F5344CB8AC3E}">
        <p14:creationId xmlns:p14="http://schemas.microsoft.com/office/powerpoint/2010/main" val="2711675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81143-5E19-795D-B210-EB1FAB7BBE6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7A1A76C-329F-F87B-6E12-8D2CFE65A0E8}"/>
              </a:ext>
            </a:extLst>
          </p:cNvPr>
          <p:cNvSpPr txBox="1"/>
          <p:nvPr/>
        </p:nvSpPr>
        <p:spPr>
          <a:xfrm>
            <a:off x="119062" y="119062"/>
            <a:ext cx="1191815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Tuesday 21st April </a:t>
            </a:r>
            <a:endParaRPr lang="en-GB" sz="2800" u="sng" dirty="0">
              <a:latin typeface="Arial"/>
              <a:cs typeface="Arial"/>
            </a:endParaRPr>
          </a:p>
          <a:p>
            <a:r>
              <a:rPr lang="en-GB" sz="2800" u="sng" dirty="0">
                <a:latin typeface="Arial"/>
                <a:cs typeface="Arial"/>
              </a:rPr>
              <a:t>TBAT: Use direct and indirect speech in a</a:t>
            </a:r>
            <a:r>
              <a:rPr lang="en-GB" sz="2800" u="sng">
                <a:latin typeface="Arial"/>
                <a:cs typeface="Arial"/>
              </a:rPr>
              <a:t> journalistic review</a:t>
            </a:r>
          </a:p>
          <a:p>
            <a:endParaRPr lang="en-GB" dirty="0"/>
          </a:p>
        </p:txBody>
      </p:sp>
      <p:sp>
        <p:nvSpPr>
          <p:cNvPr id="2" name="TextBox 1">
            <a:extLst>
              <a:ext uri="{FF2B5EF4-FFF2-40B4-BE49-F238E27FC236}">
                <a16:creationId xmlns:a16="http://schemas.microsoft.com/office/drawing/2014/main" id="{21D41A26-D29B-052D-B24F-CE2B82B03945}"/>
              </a:ext>
            </a:extLst>
          </p:cNvPr>
          <p:cNvSpPr txBox="1"/>
          <p:nvPr/>
        </p:nvSpPr>
        <p:spPr>
          <a:xfrm>
            <a:off x="357187" y="1352549"/>
            <a:ext cx="6734175"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u="sng">
                <a:latin typeface="Arial"/>
                <a:cs typeface="Arial"/>
              </a:rPr>
              <a:t>I do </a:t>
            </a:r>
            <a:endParaRPr lang="en-GB" sz="3600" b="1" u="sng" dirty="0">
              <a:latin typeface="Arial"/>
              <a:cs typeface="Arial"/>
            </a:endParaRPr>
          </a:p>
          <a:p>
            <a:endParaRPr lang="en-GB" sz="3600" dirty="0">
              <a:latin typeface="Arial"/>
              <a:cs typeface="Arial"/>
            </a:endParaRPr>
          </a:p>
          <a:p>
            <a:r>
              <a:rPr lang="en-GB" sz="3600">
                <a:latin typeface="Arial"/>
                <a:cs typeface="Arial"/>
              </a:rPr>
              <a:t>Change this direct speech to indirect speech. </a:t>
            </a:r>
            <a:endParaRPr lang="en-GB"/>
          </a:p>
          <a:p>
            <a:endParaRPr lang="en-GB" sz="3600" dirty="0">
              <a:latin typeface="Arial"/>
              <a:cs typeface="Arial"/>
            </a:endParaRPr>
          </a:p>
          <a:p>
            <a:r>
              <a:rPr lang="en-GB" sz="3600" i="1">
                <a:latin typeface="Arial"/>
                <a:cs typeface="Arial"/>
              </a:rPr>
              <a:t>“The ending was shocking,” said the reviewer.</a:t>
            </a:r>
            <a:endParaRPr lang="en-GB" sz="3600" i="1" dirty="0">
              <a:latin typeface="Arial"/>
              <a:cs typeface="Arial"/>
            </a:endParaRPr>
          </a:p>
          <a:p>
            <a:endParaRPr lang="en-GB" sz="3600" dirty="0">
              <a:latin typeface="Arial"/>
              <a:cs typeface="Arial"/>
            </a:endParaRPr>
          </a:p>
          <a:p>
            <a:endParaRPr lang="en-GB" sz="3600" dirty="0">
              <a:latin typeface="Arial"/>
              <a:cs typeface="Arial"/>
            </a:endParaRPr>
          </a:p>
        </p:txBody>
      </p:sp>
      <p:sp>
        <p:nvSpPr>
          <p:cNvPr id="5" name="TextBox 4">
            <a:extLst>
              <a:ext uri="{FF2B5EF4-FFF2-40B4-BE49-F238E27FC236}">
                <a16:creationId xmlns:a16="http://schemas.microsoft.com/office/drawing/2014/main" id="{83E2272B-C92B-0930-45E4-EDBD60CF9E2D}"/>
              </a:ext>
            </a:extLst>
          </p:cNvPr>
          <p:cNvSpPr txBox="1"/>
          <p:nvPr/>
        </p:nvSpPr>
        <p:spPr>
          <a:xfrm>
            <a:off x="6617494" y="2071687"/>
            <a:ext cx="5072062" cy="3816429"/>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3200">
                <a:latin typeface="Arial"/>
                <a:cs typeface="Arial"/>
              </a:rPr>
              <a:t>No quotation marks</a:t>
            </a:r>
            <a:endParaRPr lang="en-US" sz="3200">
              <a:latin typeface="Arial"/>
              <a:cs typeface="Arial"/>
            </a:endParaRPr>
          </a:p>
          <a:p>
            <a:pPr marL="285750" indent="-285750">
              <a:buFont typeface="Arial"/>
              <a:buChar char="•"/>
            </a:pPr>
            <a:r>
              <a:rPr lang="en-GB" sz="3200">
                <a:latin typeface="Arial"/>
                <a:cs typeface="Arial"/>
              </a:rPr>
              <a:t>Tense often shifts (is → was)</a:t>
            </a:r>
          </a:p>
          <a:p>
            <a:pPr marL="285750" indent="-285750">
              <a:buFont typeface="Arial"/>
              <a:buChar char="•"/>
            </a:pPr>
            <a:r>
              <a:rPr lang="en-GB" sz="3200">
                <a:latin typeface="Arial"/>
                <a:cs typeface="Arial"/>
              </a:rPr>
              <a:t>Pronouns change (I → he/she/they)</a:t>
            </a:r>
          </a:p>
          <a:p>
            <a:pPr marL="285750" indent="-285750">
              <a:buFont typeface="Arial"/>
              <a:buChar char="•"/>
            </a:pPr>
            <a:r>
              <a:rPr lang="en-GB" sz="3200">
                <a:latin typeface="Arial"/>
                <a:cs typeface="Arial"/>
              </a:rPr>
              <a:t>Reporting verbs are used (said, thought, believed)</a:t>
            </a:r>
          </a:p>
          <a:p>
            <a:endParaRPr lang="en-GB" dirty="0"/>
          </a:p>
        </p:txBody>
      </p:sp>
    </p:spTree>
    <p:extLst>
      <p:ext uri="{BB962C8B-B14F-4D97-AF65-F5344CB8AC3E}">
        <p14:creationId xmlns:p14="http://schemas.microsoft.com/office/powerpoint/2010/main" val="561675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BE10-0674-F582-BED0-D5E0D40D576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D97C96D-A14A-ED62-9D71-279A8D301D58}"/>
              </a:ext>
            </a:extLst>
          </p:cNvPr>
          <p:cNvSpPr txBox="1"/>
          <p:nvPr/>
        </p:nvSpPr>
        <p:spPr>
          <a:xfrm>
            <a:off x="119062" y="119062"/>
            <a:ext cx="1191815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Tuesday 21st April </a:t>
            </a:r>
            <a:endParaRPr lang="en-GB" sz="2800" u="sng" dirty="0">
              <a:latin typeface="Arial"/>
              <a:cs typeface="Arial"/>
            </a:endParaRPr>
          </a:p>
          <a:p>
            <a:r>
              <a:rPr lang="en-GB" sz="2800" u="sng" dirty="0">
                <a:latin typeface="Arial"/>
                <a:cs typeface="Arial"/>
              </a:rPr>
              <a:t>TBAT: Use direct and indirect speech in a</a:t>
            </a:r>
            <a:r>
              <a:rPr lang="en-GB" sz="2800" u="sng">
                <a:latin typeface="Arial"/>
                <a:cs typeface="Arial"/>
              </a:rPr>
              <a:t> journalistic review</a:t>
            </a:r>
          </a:p>
          <a:p>
            <a:endParaRPr lang="en-GB" dirty="0"/>
          </a:p>
        </p:txBody>
      </p:sp>
      <p:sp>
        <p:nvSpPr>
          <p:cNvPr id="2" name="TextBox 1">
            <a:extLst>
              <a:ext uri="{FF2B5EF4-FFF2-40B4-BE49-F238E27FC236}">
                <a16:creationId xmlns:a16="http://schemas.microsoft.com/office/drawing/2014/main" id="{7AF9F24A-449F-4AFB-885B-C63CA5332325}"/>
              </a:ext>
            </a:extLst>
          </p:cNvPr>
          <p:cNvSpPr txBox="1"/>
          <p:nvPr/>
        </p:nvSpPr>
        <p:spPr>
          <a:xfrm>
            <a:off x="357187" y="1352549"/>
            <a:ext cx="673417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u="sng">
                <a:latin typeface="Arial"/>
                <a:cs typeface="Arial"/>
              </a:rPr>
              <a:t>We do </a:t>
            </a:r>
          </a:p>
          <a:p>
            <a:r>
              <a:rPr lang="en-GB" sz="3600">
                <a:latin typeface="Arial"/>
                <a:cs typeface="Arial"/>
              </a:rPr>
              <a:t>Change this direct speech to indirect speech. </a:t>
            </a:r>
            <a:endParaRPr lang="en-GB" sz="3600" dirty="0">
              <a:latin typeface="Arial"/>
              <a:cs typeface="Arial"/>
            </a:endParaRPr>
          </a:p>
          <a:p>
            <a:endParaRPr lang="en-GB" sz="3600" dirty="0">
              <a:latin typeface="Arial"/>
              <a:cs typeface="Arial"/>
            </a:endParaRPr>
          </a:p>
          <a:p>
            <a:r>
              <a:rPr lang="en-GB" sz="3600">
                <a:solidFill>
                  <a:srgbClr val="0070C0"/>
                </a:solidFill>
                <a:latin typeface="Arial"/>
                <a:cs typeface="Arial"/>
              </a:rPr>
              <a:t>“I loved the main character,” said Mia.</a:t>
            </a:r>
          </a:p>
          <a:p>
            <a:endParaRPr lang="en-GB" sz="3600" dirty="0">
              <a:latin typeface="Arial"/>
              <a:cs typeface="Arial"/>
            </a:endParaRPr>
          </a:p>
          <a:p>
            <a:r>
              <a:rPr lang="en-GB" sz="3600">
                <a:solidFill>
                  <a:srgbClr val="00B050"/>
                </a:solidFill>
                <a:latin typeface="Arial"/>
                <a:cs typeface="Arial"/>
              </a:rPr>
              <a:t>“It was too scary for younger readers,” said Tom.</a:t>
            </a:r>
          </a:p>
          <a:p>
            <a:endParaRPr lang="en-GB" sz="3600" dirty="0">
              <a:latin typeface="Arial"/>
              <a:cs typeface="Arial"/>
            </a:endParaRPr>
          </a:p>
        </p:txBody>
      </p:sp>
      <p:sp>
        <p:nvSpPr>
          <p:cNvPr id="5" name="TextBox 4">
            <a:extLst>
              <a:ext uri="{FF2B5EF4-FFF2-40B4-BE49-F238E27FC236}">
                <a16:creationId xmlns:a16="http://schemas.microsoft.com/office/drawing/2014/main" id="{F5CA75DD-DDA3-1CFF-7FF7-BB56BF12AFB4}"/>
              </a:ext>
            </a:extLst>
          </p:cNvPr>
          <p:cNvSpPr txBox="1"/>
          <p:nvPr/>
        </p:nvSpPr>
        <p:spPr>
          <a:xfrm>
            <a:off x="6617494" y="2071687"/>
            <a:ext cx="5072062" cy="3816429"/>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3200">
                <a:latin typeface="Arial"/>
                <a:cs typeface="Arial"/>
              </a:rPr>
              <a:t>No quotation marks</a:t>
            </a:r>
            <a:endParaRPr lang="en-US" sz="3200">
              <a:latin typeface="Arial"/>
              <a:cs typeface="Arial"/>
            </a:endParaRPr>
          </a:p>
          <a:p>
            <a:pPr marL="285750" indent="-285750">
              <a:buFont typeface="Arial"/>
              <a:buChar char="•"/>
            </a:pPr>
            <a:r>
              <a:rPr lang="en-GB" sz="3200">
                <a:latin typeface="Arial"/>
                <a:cs typeface="Arial"/>
              </a:rPr>
              <a:t>Tense often shifts (is → was)</a:t>
            </a:r>
          </a:p>
          <a:p>
            <a:pPr marL="285750" indent="-285750">
              <a:buFont typeface="Arial"/>
              <a:buChar char="•"/>
            </a:pPr>
            <a:r>
              <a:rPr lang="en-GB" sz="3200">
                <a:latin typeface="Arial"/>
                <a:cs typeface="Arial"/>
              </a:rPr>
              <a:t>Pronouns change (I → he/she/they)</a:t>
            </a:r>
          </a:p>
          <a:p>
            <a:pPr marL="285750" indent="-285750">
              <a:buFont typeface="Arial"/>
              <a:buChar char="•"/>
            </a:pPr>
            <a:r>
              <a:rPr lang="en-GB" sz="3200">
                <a:latin typeface="Arial"/>
                <a:cs typeface="Arial"/>
              </a:rPr>
              <a:t>Reporting verbs are used (said, thought, believed)</a:t>
            </a:r>
          </a:p>
          <a:p>
            <a:endParaRPr lang="en-GB" dirty="0"/>
          </a:p>
        </p:txBody>
      </p:sp>
    </p:spTree>
    <p:extLst>
      <p:ext uri="{BB962C8B-B14F-4D97-AF65-F5344CB8AC3E}">
        <p14:creationId xmlns:p14="http://schemas.microsoft.com/office/powerpoint/2010/main" val="1500786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BF0EB-9BAA-8B49-2AE5-C0BAC4F40D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68FB9A3-5C60-A329-CF70-002680584E69}"/>
              </a:ext>
            </a:extLst>
          </p:cNvPr>
          <p:cNvSpPr txBox="1"/>
          <p:nvPr/>
        </p:nvSpPr>
        <p:spPr>
          <a:xfrm>
            <a:off x="119062" y="119062"/>
            <a:ext cx="1191815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Tuesday 21st April </a:t>
            </a:r>
            <a:endParaRPr lang="en-GB" sz="2800" u="sng" dirty="0">
              <a:latin typeface="Arial"/>
              <a:cs typeface="Arial"/>
            </a:endParaRPr>
          </a:p>
          <a:p>
            <a:r>
              <a:rPr lang="en-GB" sz="2800" u="sng" dirty="0">
                <a:latin typeface="Arial"/>
                <a:cs typeface="Arial"/>
              </a:rPr>
              <a:t>TBAT: Use direct and indirect speech in a</a:t>
            </a:r>
            <a:r>
              <a:rPr lang="en-GB" sz="2800" u="sng">
                <a:latin typeface="Arial"/>
                <a:cs typeface="Arial"/>
              </a:rPr>
              <a:t> journalistic review</a:t>
            </a:r>
          </a:p>
          <a:p>
            <a:endParaRPr lang="en-GB" dirty="0"/>
          </a:p>
        </p:txBody>
      </p:sp>
      <p:sp>
        <p:nvSpPr>
          <p:cNvPr id="2" name="TextBox 1">
            <a:extLst>
              <a:ext uri="{FF2B5EF4-FFF2-40B4-BE49-F238E27FC236}">
                <a16:creationId xmlns:a16="http://schemas.microsoft.com/office/drawing/2014/main" id="{34D32A16-F467-0E46-ECCE-FEE20DCCDFDF}"/>
              </a:ext>
            </a:extLst>
          </p:cNvPr>
          <p:cNvSpPr txBox="1"/>
          <p:nvPr/>
        </p:nvSpPr>
        <p:spPr>
          <a:xfrm>
            <a:off x="309562" y="1162049"/>
            <a:ext cx="11553825" cy="69095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u="sng">
                <a:latin typeface="Arial"/>
                <a:cs typeface="Arial"/>
              </a:rPr>
              <a:t>You do </a:t>
            </a:r>
          </a:p>
          <a:p>
            <a:r>
              <a:rPr lang="en-GB" sz="3600" dirty="0">
                <a:solidFill>
                  <a:srgbClr val="000000"/>
                </a:solidFill>
                <a:latin typeface="Arial"/>
                <a:cs typeface="Arial"/>
              </a:rPr>
              <a:t>Write 2 direct speech sentences and 2 </a:t>
            </a:r>
            <a:r>
              <a:rPr lang="en-GB" sz="3600">
                <a:solidFill>
                  <a:srgbClr val="000000"/>
                </a:solidFill>
                <a:latin typeface="Arial"/>
                <a:cs typeface="Arial"/>
              </a:rPr>
              <a:t>indirect speech sentences you</a:t>
            </a:r>
            <a:r>
              <a:rPr lang="en-GB" sz="3600" dirty="0">
                <a:solidFill>
                  <a:srgbClr val="000000"/>
                </a:solidFill>
                <a:latin typeface="Arial"/>
                <a:cs typeface="Arial"/>
              </a:rPr>
              <a:t> would include in a journalistic review about Tom's Midnight Garden. </a:t>
            </a:r>
          </a:p>
          <a:p>
            <a:r>
              <a:rPr lang="en-GB" sz="3600" b="1">
                <a:latin typeface="Arial"/>
                <a:cs typeface="Arial"/>
              </a:rPr>
              <a:t>Sentence starters :</a:t>
            </a:r>
            <a:endParaRPr lang="en-GB" sz="3600">
              <a:latin typeface="Arial"/>
              <a:cs typeface="Arial"/>
            </a:endParaRPr>
          </a:p>
          <a:p>
            <a:pPr marL="285750" indent="-285750">
              <a:buFont typeface="Arial"/>
              <a:buChar char="•"/>
            </a:pPr>
            <a:r>
              <a:rPr lang="en-GB" sz="3600">
                <a:latin typeface="Arial"/>
                <a:cs typeface="Arial"/>
              </a:rPr>
              <a:t>One reader said that …</a:t>
            </a:r>
          </a:p>
          <a:p>
            <a:pPr marL="285750" indent="-285750">
              <a:buFont typeface="Arial"/>
              <a:buChar char="•"/>
            </a:pPr>
            <a:r>
              <a:rPr lang="en-GB" sz="3600">
                <a:latin typeface="Arial"/>
                <a:cs typeface="Arial"/>
              </a:rPr>
              <a:t>The reviewer explained that …</a:t>
            </a:r>
          </a:p>
          <a:p>
            <a:pPr marL="285750" indent="-285750">
              <a:buFont typeface="Arial"/>
              <a:buChar char="•"/>
            </a:pPr>
            <a:r>
              <a:rPr lang="en-GB" sz="3600">
                <a:latin typeface="Arial"/>
                <a:cs typeface="Arial"/>
              </a:rPr>
              <a:t>“This story kept me guessing,” said …</a:t>
            </a:r>
          </a:p>
          <a:p>
            <a:pPr marL="285750" indent="-285750">
              <a:buFont typeface="Arial"/>
              <a:buChar char="•"/>
            </a:pPr>
            <a:r>
              <a:rPr lang="en-GB" sz="3600">
                <a:latin typeface="Arial"/>
                <a:cs typeface="Arial"/>
              </a:rPr>
              <a:t>Many people felt that …</a:t>
            </a:r>
          </a:p>
          <a:p>
            <a:endParaRPr lang="en-GB" sz="3600" dirty="0">
              <a:latin typeface="Arial"/>
              <a:cs typeface="Arial"/>
            </a:endParaRPr>
          </a:p>
          <a:p>
            <a:pPr marL="285750" indent="-285750">
              <a:buFont typeface="Arial"/>
              <a:buChar char="•"/>
            </a:pPr>
            <a:endParaRPr lang="en-GB" sz="1100" b="1" dirty="0">
              <a:latin typeface="Segoe UI"/>
              <a:cs typeface="Segoe UI"/>
            </a:endParaRPr>
          </a:p>
          <a:p>
            <a:endParaRPr lang="en-GB" sz="3600" dirty="0">
              <a:latin typeface="Arial"/>
              <a:cs typeface="Arial"/>
            </a:endParaRPr>
          </a:p>
          <a:p>
            <a:endParaRPr lang="en-GB" sz="3600" dirty="0">
              <a:latin typeface="Arial"/>
              <a:cs typeface="Arial"/>
            </a:endParaRPr>
          </a:p>
        </p:txBody>
      </p:sp>
    </p:spTree>
    <p:extLst>
      <p:ext uri="{BB962C8B-B14F-4D97-AF65-F5344CB8AC3E}">
        <p14:creationId xmlns:p14="http://schemas.microsoft.com/office/powerpoint/2010/main" val="910788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FDA81-236C-2104-4728-D0AC65B35F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B59D12F-5370-D3FE-D6C8-6E4FF6F117FF}"/>
              </a:ext>
            </a:extLst>
          </p:cNvPr>
          <p:cNvSpPr txBox="1"/>
          <p:nvPr/>
        </p:nvSpPr>
        <p:spPr>
          <a:xfrm>
            <a:off x="119062" y="119062"/>
            <a:ext cx="1191815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Arial"/>
                <a:cs typeface="Arial"/>
              </a:rPr>
              <a:t>Tuesday 21st April </a:t>
            </a:r>
            <a:endParaRPr lang="en-GB" sz="2800" u="sng" dirty="0">
              <a:latin typeface="Arial"/>
              <a:cs typeface="Arial"/>
            </a:endParaRPr>
          </a:p>
          <a:p>
            <a:r>
              <a:rPr lang="en-GB" sz="2800" u="sng" dirty="0">
                <a:latin typeface="Arial"/>
                <a:cs typeface="Arial"/>
              </a:rPr>
              <a:t>TBAT: Use direct and indirect speech in a</a:t>
            </a:r>
            <a:r>
              <a:rPr lang="en-GB" sz="2800" u="sng">
                <a:latin typeface="Arial"/>
                <a:cs typeface="Arial"/>
              </a:rPr>
              <a:t> journalistic review</a:t>
            </a:r>
          </a:p>
          <a:p>
            <a:endParaRPr lang="en-GB" dirty="0"/>
          </a:p>
        </p:txBody>
      </p:sp>
      <p:sp>
        <p:nvSpPr>
          <p:cNvPr id="2" name="TextBox 1">
            <a:extLst>
              <a:ext uri="{FF2B5EF4-FFF2-40B4-BE49-F238E27FC236}">
                <a16:creationId xmlns:a16="http://schemas.microsoft.com/office/drawing/2014/main" id="{744347EF-CD39-6568-06D9-AB0E442D39E3}"/>
              </a:ext>
            </a:extLst>
          </p:cNvPr>
          <p:cNvSpPr txBox="1"/>
          <p:nvPr/>
        </p:nvSpPr>
        <p:spPr>
          <a:xfrm>
            <a:off x="309562" y="1162049"/>
            <a:ext cx="11553825" cy="41395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u="sng">
                <a:solidFill>
                  <a:srgbClr val="FF0000"/>
                </a:solidFill>
                <a:latin typeface="Arial"/>
                <a:cs typeface="Arial"/>
              </a:rPr>
              <a:t>Challenge </a:t>
            </a:r>
            <a:endParaRPr lang="en-GB" sz="3600" b="1" u="sng" dirty="0">
              <a:solidFill>
                <a:srgbClr val="FF0000"/>
              </a:solidFill>
              <a:latin typeface="Arial"/>
              <a:cs typeface="Arial"/>
            </a:endParaRPr>
          </a:p>
          <a:p>
            <a:r>
              <a:rPr lang="en-GB" sz="3600">
                <a:solidFill>
                  <a:srgbClr val="FF0000"/>
                </a:solidFill>
                <a:latin typeface="Arial"/>
                <a:cs typeface="Arial"/>
              </a:rPr>
              <a:t>When writing a review, why might indirect speech be useful?</a:t>
            </a:r>
            <a:endParaRPr lang="en-GB" sz="3600" b="1" u="sng" dirty="0">
              <a:solidFill>
                <a:srgbClr val="FF0000"/>
              </a:solidFill>
              <a:latin typeface="Arial"/>
              <a:cs typeface="Arial"/>
            </a:endParaRPr>
          </a:p>
          <a:p>
            <a:endParaRPr lang="en-GB" sz="3600" b="1" u="sng" dirty="0">
              <a:latin typeface="Arial"/>
              <a:cs typeface="Arial"/>
            </a:endParaRPr>
          </a:p>
          <a:p>
            <a:endParaRPr lang="en-GB" sz="3600" dirty="0">
              <a:latin typeface="Arial"/>
              <a:cs typeface="Arial"/>
            </a:endParaRPr>
          </a:p>
          <a:p>
            <a:pPr marL="285750" indent="-285750">
              <a:buFont typeface="Arial"/>
              <a:buChar char="•"/>
            </a:pPr>
            <a:endParaRPr lang="en-GB" sz="1100" b="1" dirty="0">
              <a:latin typeface="Segoe UI"/>
              <a:cs typeface="Segoe UI"/>
            </a:endParaRPr>
          </a:p>
          <a:p>
            <a:endParaRPr lang="en-GB" sz="3600" dirty="0">
              <a:latin typeface="Arial"/>
              <a:cs typeface="Arial"/>
            </a:endParaRPr>
          </a:p>
          <a:p>
            <a:endParaRPr lang="en-GB" sz="3600" dirty="0">
              <a:latin typeface="Arial"/>
              <a:cs typeface="Arial"/>
            </a:endParaRPr>
          </a:p>
        </p:txBody>
      </p:sp>
    </p:spTree>
    <p:extLst>
      <p:ext uri="{BB962C8B-B14F-4D97-AF65-F5344CB8AC3E}">
        <p14:creationId xmlns:p14="http://schemas.microsoft.com/office/powerpoint/2010/main" val="2627112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62D1D-F079-1DBA-DC83-BE6D19BCD812}"/>
              </a:ext>
            </a:extLst>
          </p:cNvPr>
          <p:cNvSpPr>
            <a:spLocks noGrp="1"/>
          </p:cNvSpPr>
          <p:nvPr>
            <p:ph type="title"/>
          </p:nvPr>
        </p:nvSpPr>
        <p:spPr>
          <a:xfrm>
            <a:off x="557" y="170842"/>
            <a:ext cx="10515600" cy="1325563"/>
          </a:xfrm>
        </p:spPr>
        <p:txBody>
          <a:bodyPr>
            <a:normAutofit fontScale="90000"/>
          </a:bodyPr>
          <a:lstStyle/>
          <a:p>
            <a:r>
              <a:rPr lang="en-GB" sz="3200" u="sng">
                <a:latin typeface="Calibri"/>
                <a:ea typeface="Calibri Light"/>
                <a:cs typeface="Calibri Light"/>
              </a:rPr>
              <a:t>Tuesday 21st April 2026</a:t>
            </a:r>
            <a:br>
              <a:rPr lang="en-GB" sz="3200" u="sng">
                <a:latin typeface="Calibri"/>
                <a:ea typeface="Calibri Light"/>
                <a:cs typeface="Calibri Light"/>
              </a:rPr>
            </a:br>
            <a:r>
              <a:rPr lang="en-GB" sz="3200" u="sng">
                <a:latin typeface="Calibri"/>
                <a:ea typeface="Calibri Light"/>
                <a:cs typeface="Calibri Light"/>
              </a:rPr>
              <a:t>TBAT: understand music narrative and interpret notation. </a:t>
            </a:r>
            <a:br>
              <a:rPr lang="en-GB" sz="3200" u="sng">
                <a:latin typeface="Calibri"/>
                <a:ea typeface="Calibri Light"/>
                <a:cs typeface="Calibri Light"/>
              </a:rPr>
            </a:br>
            <a:br>
              <a:rPr lang="en-GB" sz="3200" u="sng">
                <a:latin typeface="Calibri"/>
                <a:ea typeface="Calibri Light"/>
                <a:cs typeface="Calibri Light"/>
              </a:rPr>
            </a:br>
            <a:r>
              <a:rPr lang="en-GB" sz="3200">
                <a:latin typeface="Calibri"/>
                <a:ea typeface="+mj-lt"/>
                <a:cs typeface="+mj-lt"/>
                <a:hlinkClick r:id="rId2"/>
              </a:rPr>
              <a:t>Collins Connect</a:t>
            </a:r>
            <a:r>
              <a:rPr lang="en-GB" sz="3200">
                <a:latin typeface="Calibri"/>
                <a:ea typeface="+mj-lt"/>
                <a:cs typeface="+mj-lt"/>
              </a:rPr>
              <a:t> Lesson1 – At the movies – sound effects</a:t>
            </a:r>
          </a:p>
        </p:txBody>
      </p:sp>
      <p:sp>
        <p:nvSpPr>
          <p:cNvPr id="3" name="TextBox 2">
            <a:extLst>
              <a:ext uri="{FF2B5EF4-FFF2-40B4-BE49-F238E27FC236}">
                <a16:creationId xmlns:a16="http://schemas.microsoft.com/office/drawing/2014/main" id="{5A67C1D7-FAB1-F79C-4741-301EC80596A7}"/>
              </a:ext>
            </a:extLst>
          </p:cNvPr>
          <p:cNvSpPr txBox="1"/>
          <p:nvPr/>
        </p:nvSpPr>
        <p:spPr>
          <a:xfrm>
            <a:off x="3867" y="1717654"/>
            <a:ext cx="12187380" cy="6170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ea typeface="Calibri"/>
                <a:cs typeface="Calibri"/>
              </a:rPr>
              <a:t>Warm up</a:t>
            </a:r>
            <a:r>
              <a:rPr lang="en-GB" sz="2400">
                <a:ea typeface="Calibri"/>
                <a:cs typeface="Calibri"/>
              </a:rPr>
              <a:t> – Physical warm up – rubber chicken.</a:t>
            </a:r>
          </a:p>
          <a:p>
            <a:r>
              <a:rPr lang="en-GB" sz="2400">
                <a:ea typeface="Calibri"/>
                <a:cs typeface="Calibri"/>
              </a:rPr>
              <a:t>Activity 1 - </a:t>
            </a:r>
            <a:r>
              <a:rPr lang="en-GB" sz="2400">
                <a:latin typeface="Calibri"/>
                <a:ea typeface="Calibri"/>
                <a:cs typeface="Arial"/>
              </a:rPr>
              <a:t>Watch the 1920s movie </a:t>
            </a:r>
            <a:r>
              <a:rPr lang="en-GB" sz="2400" i="1">
                <a:latin typeface="Calibri"/>
                <a:ea typeface="Calibri"/>
                <a:cs typeface="Arial"/>
              </a:rPr>
              <a:t>The carpenter</a:t>
            </a:r>
            <a:r>
              <a:rPr lang="en-GB" sz="2400">
                <a:latin typeface="Calibri"/>
                <a:ea typeface="Calibri"/>
                <a:cs typeface="Arial"/>
              </a:rPr>
              <a:t>. Discuss the role of the music. Compare this with an excerpt from the1930s cartoon On the farm. Discuss how the use of the music is different. Watch 'On the farm' again to follow the music. In which bits of the movie did the children feel the music captured the action most effectively? </a:t>
            </a:r>
            <a:endParaRPr lang="en-GB" sz="2400">
              <a:latin typeface="Calibri"/>
              <a:ea typeface="Calibri"/>
              <a:cs typeface="Calibri"/>
            </a:endParaRPr>
          </a:p>
          <a:p>
            <a:r>
              <a:rPr lang="en-GB" sz="2400" b="1">
                <a:latin typeface="Calibri"/>
                <a:ea typeface="Calibri"/>
                <a:cs typeface="Arial"/>
              </a:rPr>
              <a:t>Activity 2</a:t>
            </a:r>
            <a:r>
              <a:rPr lang="en-GB" sz="2400">
                <a:latin typeface="Calibri"/>
                <a:ea typeface="Calibri"/>
                <a:cs typeface="Arial"/>
              </a:rPr>
              <a:t> - Look at the graphic representations of the musical sound effects, then listen to them. Invite volunteers to demonstrate making each sound effect using any available classroom percussion or other sound makers. Which of your instruments are capable of playing all the sound effects and which can only play one or two?</a:t>
            </a:r>
            <a:endParaRPr lang="en-GB" sz="2400">
              <a:latin typeface="Calibri"/>
              <a:ea typeface="Calibri"/>
              <a:cs typeface="Calibri"/>
            </a:endParaRPr>
          </a:p>
          <a:p>
            <a:r>
              <a:rPr lang="en-GB" sz="2400" b="1">
                <a:latin typeface="Calibri"/>
                <a:ea typeface="Calibri"/>
                <a:cs typeface="Arial"/>
              </a:rPr>
              <a:t>Activity 3</a:t>
            </a:r>
            <a:r>
              <a:rPr lang="en-GB" sz="2400">
                <a:latin typeface="Calibri"/>
                <a:ea typeface="Calibri"/>
                <a:cs typeface="Arial"/>
              </a:rPr>
              <a:t> - Look at the Cartoon storyboard sequence. Discuss the action sequence and invite volunteers to demonstrate sound effects for each action using tuned and untuned instruments. </a:t>
            </a:r>
            <a:r>
              <a:rPr lang="en-GB" sz="2400">
                <a:latin typeface="Calibri"/>
                <a:ea typeface="Calibri"/>
                <a:cs typeface="Calibri"/>
              </a:rPr>
              <a:t>Divide the class into small groups with a selection of tuned and untuned instruments and a copy of the blank storyboard grid. </a:t>
            </a:r>
            <a:r>
              <a:rPr lang="en-GB" sz="2400">
                <a:latin typeface="Calibri"/>
                <a:ea typeface="Calibri"/>
                <a:cs typeface="Arial"/>
              </a:rPr>
              <a:t>Each group creates their own storyboard sequence, drawing simple actions and inventing sound effects for each.</a:t>
            </a:r>
            <a:endParaRPr lang="en-GB" sz="2400">
              <a:latin typeface="Calibri"/>
            </a:endParaRPr>
          </a:p>
          <a:p>
            <a:endParaRPr lang="en-GB" sz="2800">
              <a:solidFill>
                <a:srgbClr val="333333"/>
              </a:solidFill>
              <a:latin typeface="Calibri"/>
              <a:ea typeface="Calibri"/>
              <a:cs typeface="Arial"/>
            </a:endParaRPr>
          </a:p>
          <a:p>
            <a:endParaRPr lang="en-GB" sz="2800">
              <a:solidFill>
                <a:srgbClr val="333333"/>
              </a:solidFill>
              <a:latin typeface="Calibri"/>
              <a:ea typeface="Calibri"/>
              <a:cs typeface="Arial"/>
            </a:endParaRPr>
          </a:p>
        </p:txBody>
      </p:sp>
    </p:spTree>
    <p:extLst>
      <p:ext uri="{BB962C8B-B14F-4D97-AF65-F5344CB8AC3E}">
        <p14:creationId xmlns:p14="http://schemas.microsoft.com/office/powerpoint/2010/main" val="3976228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FD448-9C83-DF35-D0EE-E5075E162F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B9FAD9-7A16-2F6E-446F-0208F08F4C80}"/>
              </a:ext>
            </a:extLst>
          </p:cNvPr>
          <p:cNvSpPr txBox="1"/>
          <p:nvPr/>
        </p:nvSpPr>
        <p:spPr>
          <a:xfrm>
            <a:off x="276890" y="1368111"/>
            <a:ext cx="11644312"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ea typeface="+mn-lt"/>
                <a:cs typeface="+mn-lt"/>
              </a:rPr>
              <a:t>In the sentence </a:t>
            </a:r>
            <a:r>
              <a:rPr lang="en-GB" i="1">
                <a:ea typeface="+mn-lt"/>
                <a:cs typeface="+mn-lt"/>
              </a:rPr>
              <a:t>“The creature sat still, perfectly </a:t>
            </a:r>
            <a:r>
              <a:rPr lang="en-GB" b="1" i="1">
                <a:ea typeface="+mn-lt"/>
                <a:cs typeface="+mn-lt"/>
              </a:rPr>
              <a:t>concealed</a:t>
            </a:r>
            <a:r>
              <a:rPr lang="en-GB" i="1">
                <a:ea typeface="+mn-lt"/>
                <a:cs typeface="+mn-lt"/>
              </a:rPr>
              <a:t> by his streaks and bands of brown, grey, and white feathers,”</a:t>
            </a:r>
            <a:r>
              <a:rPr lang="en-GB">
                <a:ea typeface="+mn-lt"/>
                <a:cs typeface="+mn-lt"/>
              </a:rPr>
              <a:t> what does the word </a:t>
            </a:r>
            <a:r>
              <a:rPr lang="en-GB" b="1">
                <a:ea typeface="+mn-lt"/>
                <a:cs typeface="+mn-lt"/>
              </a:rPr>
              <a:t>concealed</a:t>
            </a:r>
            <a:r>
              <a:rPr lang="en-GB">
                <a:ea typeface="+mn-lt"/>
                <a:cs typeface="+mn-lt"/>
              </a:rPr>
              <a:t> mean?</a:t>
            </a:r>
            <a:br>
              <a:rPr lang="en-GB">
                <a:ea typeface="+mn-lt"/>
                <a:cs typeface="+mn-lt"/>
              </a:rPr>
            </a:br>
            <a:r>
              <a:rPr lang="en-GB">
                <a:ea typeface="+mn-lt"/>
                <a:cs typeface="+mn-lt"/>
              </a:rPr>
              <a:t> A) Covered or hidden</a:t>
            </a:r>
            <a:br>
              <a:rPr lang="en-GB">
                <a:ea typeface="+mn-lt"/>
                <a:cs typeface="+mn-lt"/>
              </a:rPr>
            </a:br>
            <a:r>
              <a:rPr lang="en-GB">
                <a:ea typeface="+mn-lt"/>
                <a:cs typeface="+mn-lt"/>
              </a:rPr>
              <a:t> B) Feeling scared</a:t>
            </a:r>
            <a:br>
              <a:rPr lang="en-GB">
                <a:ea typeface="+mn-lt"/>
                <a:cs typeface="+mn-lt"/>
              </a:rPr>
            </a:br>
            <a:r>
              <a:rPr lang="en-GB">
                <a:ea typeface="+mn-lt"/>
                <a:cs typeface="+mn-lt"/>
              </a:rPr>
              <a:t> C) Moving quickly</a:t>
            </a:r>
            <a:br>
              <a:rPr lang="en-GB">
                <a:ea typeface="+mn-lt"/>
                <a:cs typeface="+mn-lt"/>
              </a:rPr>
            </a:br>
            <a:r>
              <a:rPr lang="en-GB">
                <a:ea typeface="+mn-lt"/>
                <a:cs typeface="+mn-lt"/>
              </a:rPr>
              <a:t> D) Sitting loudly </a:t>
            </a:r>
            <a:endParaRPr lang="en-US"/>
          </a:p>
          <a:p>
            <a:pPr marL="285750" indent="-285750">
              <a:buAutoNum type="arabicPeriod"/>
            </a:pPr>
            <a:r>
              <a:rPr lang="en-GB">
                <a:ea typeface="+mn-lt"/>
                <a:cs typeface="+mn-lt"/>
              </a:rPr>
              <a:t>The text says </a:t>
            </a:r>
            <a:r>
              <a:rPr lang="en-GB" i="1">
                <a:ea typeface="+mn-lt"/>
                <a:cs typeface="+mn-lt"/>
              </a:rPr>
              <a:t>“His eyesight was excellent, but his hearing was </a:t>
            </a:r>
            <a:r>
              <a:rPr lang="en-GB" b="1" i="1">
                <a:ea typeface="+mn-lt"/>
                <a:cs typeface="+mn-lt"/>
              </a:rPr>
              <a:t>phenomenal</a:t>
            </a:r>
            <a:r>
              <a:rPr lang="en-GB" i="1">
                <a:ea typeface="+mn-lt"/>
                <a:cs typeface="+mn-lt"/>
              </a:rPr>
              <a:t>.”</a:t>
            </a:r>
            <a:r>
              <a:rPr lang="en-GB">
                <a:ea typeface="+mn-lt"/>
                <a:cs typeface="+mn-lt"/>
              </a:rPr>
              <a:t> What does </a:t>
            </a:r>
            <a:r>
              <a:rPr lang="en-GB" b="1">
                <a:ea typeface="+mn-lt"/>
                <a:cs typeface="+mn-lt"/>
              </a:rPr>
              <a:t>phenomenal</a:t>
            </a:r>
            <a:r>
              <a:rPr lang="en-GB">
                <a:ea typeface="+mn-lt"/>
                <a:cs typeface="+mn-lt"/>
              </a:rPr>
              <a:t> suggest about his hearing?</a:t>
            </a:r>
            <a:br>
              <a:rPr lang="en-GB">
                <a:ea typeface="+mn-lt"/>
                <a:cs typeface="+mn-lt"/>
              </a:rPr>
            </a:br>
            <a:r>
              <a:rPr lang="en-GB">
                <a:ea typeface="+mn-lt"/>
                <a:cs typeface="+mn-lt"/>
              </a:rPr>
              <a:t> A) It was very poor</a:t>
            </a:r>
            <a:br>
              <a:rPr lang="en-GB">
                <a:ea typeface="+mn-lt"/>
                <a:cs typeface="+mn-lt"/>
              </a:rPr>
            </a:br>
            <a:r>
              <a:rPr lang="en-GB">
                <a:ea typeface="+mn-lt"/>
                <a:cs typeface="+mn-lt"/>
              </a:rPr>
              <a:t> B) It was average</a:t>
            </a:r>
            <a:br>
              <a:rPr lang="en-GB">
                <a:ea typeface="+mn-lt"/>
                <a:cs typeface="+mn-lt"/>
              </a:rPr>
            </a:br>
            <a:r>
              <a:rPr lang="en-GB">
                <a:ea typeface="+mn-lt"/>
                <a:cs typeface="+mn-lt"/>
              </a:rPr>
              <a:t> C) It was extremely good</a:t>
            </a:r>
            <a:br>
              <a:rPr lang="en-GB">
                <a:ea typeface="+mn-lt"/>
                <a:cs typeface="+mn-lt"/>
              </a:rPr>
            </a:br>
            <a:r>
              <a:rPr lang="en-GB">
                <a:ea typeface="+mn-lt"/>
                <a:cs typeface="+mn-lt"/>
              </a:rPr>
              <a:t> D) It was confusing </a:t>
            </a:r>
            <a:endParaRPr lang="en-GB"/>
          </a:p>
          <a:p>
            <a:pPr marL="285750" indent="-285750">
              <a:buAutoNum type="arabicPeriod"/>
            </a:pPr>
            <a:r>
              <a:rPr lang="en-GB">
                <a:ea typeface="+mn-lt"/>
                <a:cs typeface="+mn-lt"/>
              </a:rPr>
              <a:t>In the sentence </a:t>
            </a:r>
            <a:r>
              <a:rPr lang="en-GB" i="1">
                <a:ea typeface="+mn-lt"/>
                <a:cs typeface="+mn-lt"/>
              </a:rPr>
              <a:t>“The creature’s brain used the information from both ears to </a:t>
            </a:r>
            <a:r>
              <a:rPr lang="en-GB" b="1" i="1">
                <a:ea typeface="+mn-lt"/>
                <a:cs typeface="+mn-lt"/>
              </a:rPr>
              <a:t>pinpoint</a:t>
            </a:r>
            <a:r>
              <a:rPr lang="en-GB" i="1">
                <a:ea typeface="+mn-lt"/>
                <a:cs typeface="+mn-lt"/>
              </a:rPr>
              <a:t> the source of a sound,”</a:t>
            </a:r>
            <a:r>
              <a:rPr lang="en-GB">
                <a:ea typeface="+mn-lt"/>
                <a:cs typeface="+mn-lt"/>
              </a:rPr>
              <a:t> what does </a:t>
            </a:r>
            <a:r>
              <a:rPr lang="en-GB" b="1">
                <a:ea typeface="+mn-lt"/>
                <a:cs typeface="+mn-lt"/>
              </a:rPr>
              <a:t>pinpoint</a:t>
            </a:r>
            <a:r>
              <a:rPr lang="en-GB">
                <a:ea typeface="+mn-lt"/>
                <a:cs typeface="+mn-lt"/>
              </a:rPr>
              <a:t> most nearly mean?</a:t>
            </a:r>
            <a:br>
              <a:rPr lang="en-GB">
                <a:ea typeface="+mn-lt"/>
                <a:cs typeface="+mn-lt"/>
              </a:rPr>
            </a:br>
            <a:r>
              <a:rPr lang="en-GB">
                <a:ea typeface="+mn-lt"/>
                <a:cs typeface="+mn-lt"/>
              </a:rPr>
              <a:t> A) Guess roughly</a:t>
            </a:r>
            <a:br>
              <a:rPr lang="en-GB">
                <a:ea typeface="+mn-lt"/>
                <a:cs typeface="+mn-lt"/>
              </a:rPr>
            </a:br>
            <a:r>
              <a:rPr lang="en-GB">
                <a:ea typeface="+mn-lt"/>
                <a:cs typeface="+mn-lt"/>
              </a:rPr>
              <a:t> B) Find the exact location</a:t>
            </a:r>
            <a:br>
              <a:rPr lang="en-GB">
                <a:ea typeface="+mn-lt"/>
                <a:cs typeface="+mn-lt"/>
              </a:rPr>
            </a:br>
            <a:r>
              <a:rPr lang="en-GB">
                <a:ea typeface="+mn-lt"/>
                <a:cs typeface="+mn-lt"/>
              </a:rPr>
              <a:t> C) Ignore completely</a:t>
            </a:r>
            <a:br>
              <a:rPr lang="en-GB">
                <a:ea typeface="+mn-lt"/>
                <a:cs typeface="+mn-lt"/>
              </a:rPr>
            </a:br>
            <a:r>
              <a:rPr lang="en-GB">
                <a:ea typeface="+mn-lt"/>
                <a:cs typeface="+mn-lt"/>
              </a:rPr>
              <a:t> D) Move away from</a:t>
            </a:r>
            <a:endParaRPr lang="en-GB"/>
          </a:p>
          <a:p>
            <a:endParaRPr lang="en-GB"/>
          </a:p>
        </p:txBody>
      </p:sp>
      <p:pic>
        <p:nvPicPr>
          <p:cNvPr id="4" name="Picture 3" descr="A close-up of a logo&#10;&#10;AI-generated content may be incorrect.">
            <a:extLst>
              <a:ext uri="{FF2B5EF4-FFF2-40B4-BE49-F238E27FC236}">
                <a16:creationId xmlns:a16="http://schemas.microsoft.com/office/drawing/2014/main" id="{41087C65-D586-91A3-2C67-CE6F7387BE7A}"/>
              </a:ext>
            </a:extLst>
          </p:cNvPr>
          <p:cNvPicPr>
            <a:picLocks noChangeAspect="1"/>
          </p:cNvPicPr>
          <p:nvPr/>
        </p:nvPicPr>
        <p:blipFill>
          <a:blip r:embed="rId2"/>
          <a:stretch>
            <a:fillRect/>
          </a:stretch>
        </p:blipFill>
        <p:spPr>
          <a:xfrm>
            <a:off x="8841526" y="85172"/>
            <a:ext cx="3201065" cy="1158728"/>
          </a:xfrm>
          <a:prstGeom prst="rect">
            <a:avLst/>
          </a:prstGeom>
        </p:spPr>
      </p:pic>
      <p:sp>
        <p:nvSpPr>
          <p:cNvPr id="5" name="TextBox 4">
            <a:extLst>
              <a:ext uri="{FF2B5EF4-FFF2-40B4-BE49-F238E27FC236}">
                <a16:creationId xmlns:a16="http://schemas.microsoft.com/office/drawing/2014/main" id="{D0F96D99-D01D-D262-D64F-D7096AC61F5E}"/>
              </a:ext>
            </a:extLst>
          </p:cNvPr>
          <p:cNvSpPr txBox="1"/>
          <p:nvPr/>
        </p:nvSpPr>
        <p:spPr>
          <a:xfrm>
            <a:off x="107156" y="119062"/>
            <a:ext cx="83105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Arial"/>
                <a:cs typeface="Arial"/>
              </a:rPr>
              <a:t>Tuesday 21st April</a:t>
            </a:r>
            <a:endParaRPr lang="en-US" b="1" u="sng">
              <a:latin typeface="Arial"/>
              <a:cs typeface="Arial"/>
            </a:endParaRPr>
          </a:p>
          <a:p>
            <a:r>
              <a:rPr lang="en-GB" b="1" u="sng">
                <a:latin typeface="Arial"/>
                <a:cs typeface="Arial"/>
              </a:rPr>
              <a:t>Close Reading </a:t>
            </a:r>
          </a:p>
          <a:p>
            <a:r>
              <a:rPr lang="en-GB" b="1" u="sng">
                <a:latin typeface="Arial"/>
                <a:cs typeface="Arial"/>
              </a:rPr>
              <a:t>TBAT: understand words in context.</a:t>
            </a:r>
            <a:endParaRPr lang="en-GB" u="sng">
              <a:latin typeface="Arial"/>
              <a:cs typeface="Arial"/>
            </a:endParaRPr>
          </a:p>
        </p:txBody>
      </p:sp>
    </p:spTree>
    <p:extLst>
      <p:ext uri="{BB962C8B-B14F-4D97-AF65-F5344CB8AC3E}">
        <p14:creationId xmlns:p14="http://schemas.microsoft.com/office/powerpoint/2010/main" val="3159860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8B972-4A49-2B91-C3B9-58E64863B0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91E74A-AB58-F4CF-227A-1E9AC9482D48}"/>
              </a:ext>
            </a:extLst>
          </p:cNvPr>
          <p:cNvSpPr>
            <a:spLocks noGrp="1"/>
          </p:cNvSpPr>
          <p:nvPr>
            <p:ph type="title"/>
          </p:nvPr>
        </p:nvSpPr>
        <p:spPr>
          <a:xfrm>
            <a:off x="359" y="1712104"/>
            <a:ext cx="12049125" cy="1325563"/>
          </a:xfrm>
        </p:spPr>
        <p:txBody>
          <a:bodyPr>
            <a:normAutofit fontScale="90000"/>
          </a:bodyPr>
          <a:lstStyle/>
          <a:p>
            <a:r>
              <a:rPr lang="en-GB" sz="3100" u="sng"/>
              <a:t>Tuesday 21st April</a:t>
            </a:r>
            <a:br>
              <a:rPr lang="en-GB" sz="3100" u="sng"/>
            </a:br>
            <a:r>
              <a:rPr lang="en-GB" sz="3100" u="sng"/>
              <a:t>Q) What were the reasons for the early success of Islam in the mid 7th century?</a:t>
            </a:r>
            <a:br>
              <a:rPr lang="en-GB" sz="3100" u="sng"/>
            </a:br>
            <a:br>
              <a:rPr lang="en-GB" sz="3100" u="sng"/>
            </a:br>
            <a:r>
              <a:rPr lang="en-GB" sz="3100" u="sng"/>
              <a:t>3 in 3</a:t>
            </a:r>
            <a:br>
              <a:rPr lang="en-GB" sz="3100"/>
            </a:br>
            <a:br>
              <a:rPr lang="en-GB" sz="3100"/>
            </a:br>
            <a:r>
              <a:rPr lang="en-GB" sz="3100"/>
              <a:t>1) What does PBUH stand for?</a:t>
            </a:r>
            <a:br>
              <a:rPr lang="en-GB" sz="3100"/>
            </a:br>
            <a:br>
              <a:rPr lang="en-GB" sz="3100"/>
            </a:br>
            <a:r>
              <a:rPr lang="en-GB" sz="3100"/>
              <a:t>2) Who was the Prophet Muhammed (PBUH) and why was he important to the rise of the religion of Islam?</a:t>
            </a:r>
            <a:br>
              <a:rPr lang="en-GB"/>
            </a:br>
            <a:br>
              <a:rPr lang="en-GB"/>
            </a:br>
            <a:r>
              <a:rPr lang="en-GB" sz="3100"/>
              <a:t>3)</a:t>
            </a:r>
            <a:r>
              <a:rPr lang="en-GB"/>
              <a:t> </a:t>
            </a:r>
          </a:p>
        </p:txBody>
      </p:sp>
      <p:pic>
        <p:nvPicPr>
          <p:cNvPr id="3" name="Picture 2" descr="A black and white text on a white background&#10;&#10;AI-generated content may be incorrect.">
            <a:extLst>
              <a:ext uri="{FF2B5EF4-FFF2-40B4-BE49-F238E27FC236}">
                <a16:creationId xmlns:a16="http://schemas.microsoft.com/office/drawing/2014/main" id="{F1F391B9-7F6F-278B-E106-6A712ADB603C}"/>
              </a:ext>
            </a:extLst>
          </p:cNvPr>
          <p:cNvPicPr>
            <a:picLocks noChangeAspect="1"/>
          </p:cNvPicPr>
          <p:nvPr/>
        </p:nvPicPr>
        <p:blipFill>
          <a:blip r:embed="rId2"/>
          <a:stretch>
            <a:fillRect/>
          </a:stretch>
        </p:blipFill>
        <p:spPr>
          <a:xfrm>
            <a:off x="469075" y="3770527"/>
            <a:ext cx="6115050" cy="3086100"/>
          </a:xfrm>
          <a:prstGeom prst="rect">
            <a:avLst/>
          </a:prstGeom>
        </p:spPr>
      </p:pic>
    </p:spTree>
    <p:extLst>
      <p:ext uri="{BB962C8B-B14F-4D97-AF65-F5344CB8AC3E}">
        <p14:creationId xmlns:p14="http://schemas.microsoft.com/office/powerpoint/2010/main" val="2584476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31"/>
        <p:cNvGrpSpPr/>
        <p:nvPr/>
      </p:nvGrpSpPr>
      <p:grpSpPr>
        <a:xfrm>
          <a:off x="0" y="0"/>
          <a:ext cx="0" cy="0"/>
          <a:chOff x="0" y="0"/>
          <a:chExt cx="0" cy="0"/>
        </a:xfrm>
      </p:grpSpPr>
      <p:sp>
        <p:nvSpPr>
          <p:cNvPr id="2132" name="Google Shape;2132;p188"/>
          <p:cNvSpPr txBox="1">
            <a:spLocks noGrp="1"/>
          </p:cNvSpPr>
          <p:nvPr>
            <p:ph type="subTitle" idx="2"/>
          </p:nvPr>
        </p:nvSpPr>
        <p:spPr>
          <a:xfrm>
            <a:off x="432000" y="2540833"/>
            <a:ext cx="2082400" cy="51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solidFill>
                  <a:schemeClr val="dk1"/>
                </a:solidFill>
              </a:rPr>
              <a:t>Arabian</a:t>
            </a:r>
            <a:endParaRPr sz="2667">
              <a:solidFill>
                <a:schemeClr val="dk1"/>
              </a:solidFill>
            </a:endParaRPr>
          </a:p>
        </p:txBody>
      </p:sp>
      <p:sp>
        <p:nvSpPr>
          <p:cNvPr id="2133" name="Google Shape;2133;p188"/>
          <p:cNvSpPr txBox="1">
            <a:spLocks noGrp="1"/>
          </p:cNvSpPr>
          <p:nvPr>
            <p:ph type="subTitle" idx="1"/>
          </p:nvPr>
        </p:nvSpPr>
        <p:spPr>
          <a:xfrm>
            <a:off x="432000" y="1211300"/>
            <a:ext cx="2082400" cy="51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solidFill>
                  <a:schemeClr val="dk1"/>
                </a:solidFill>
              </a:rPr>
              <a:t>Medina</a:t>
            </a:r>
            <a:endParaRPr sz="2667">
              <a:solidFill>
                <a:schemeClr val="dk1"/>
              </a:solidFill>
            </a:endParaRPr>
          </a:p>
        </p:txBody>
      </p:sp>
      <p:sp>
        <p:nvSpPr>
          <p:cNvPr id="2134" name="Google Shape;2134;p188"/>
          <p:cNvSpPr txBox="1">
            <a:spLocks noGrp="1"/>
          </p:cNvSpPr>
          <p:nvPr>
            <p:ph type="subTitle" idx="3"/>
          </p:nvPr>
        </p:nvSpPr>
        <p:spPr>
          <a:xfrm>
            <a:off x="432000" y="3863567"/>
            <a:ext cx="2082400" cy="51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solidFill>
                  <a:schemeClr val="dk1"/>
                </a:solidFill>
              </a:rPr>
              <a:t>truce</a:t>
            </a:r>
            <a:endParaRPr sz="2667">
              <a:solidFill>
                <a:schemeClr val="dk1"/>
              </a:solidFill>
            </a:endParaRPr>
          </a:p>
        </p:txBody>
      </p:sp>
      <p:sp>
        <p:nvSpPr>
          <p:cNvPr id="2135" name="Google Shape;2135;p188"/>
          <p:cNvSpPr txBox="1">
            <a:spLocks noGrp="1"/>
          </p:cNvSpPr>
          <p:nvPr>
            <p:ph type="subTitle" idx="4"/>
          </p:nvPr>
        </p:nvSpPr>
        <p:spPr>
          <a:xfrm>
            <a:off x="432000" y="5183000"/>
            <a:ext cx="2082400" cy="51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solidFill>
                  <a:schemeClr val="dk1"/>
                </a:solidFill>
              </a:rPr>
              <a:t>pilgrimage</a:t>
            </a:r>
            <a:endParaRPr sz="2667">
              <a:solidFill>
                <a:schemeClr val="dk1"/>
              </a:solidFill>
            </a:endParaRPr>
          </a:p>
        </p:txBody>
      </p:sp>
      <p:sp>
        <p:nvSpPr>
          <p:cNvPr id="2136" name="Google Shape;2136;p188"/>
          <p:cNvSpPr txBox="1">
            <a:spLocks noGrp="1"/>
          </p:cNvSpPr>
          <p:nvPr>
            <p:ph type="subTitle" idx="1"/>
          </p:nvPr>
        </p:nvSpPr>
        <p:spPr>
          <a:xfrm>
            <a:off x="3125600" y="1211300"/>
            <a:ext cx="6820000" cy="51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b="1">
                <a:solidFill>
                  <a:schemeClr val="dk1"/>
                </a:solidFill>
              </a:rPr>
              <a:t>Medina</a:t>
            </a:r>
            <a:r>
              <a:rPr lang="en-GB" sz="2400" b="0">
                <a:solidFill>
                  <a:schemeClr val="dk1"/>
                </a:solidFill>
              </a:rPr>
              <a:t> is a city in Saudi Arabia and the second holiest city to Muslims after Mecca.</a:t>
            </a:r>
            <a:endParaRPr sz="2400" b="0">
              <a:solidFill>
                <a:schemeClr val="dk1"/>
              </a:solidFill>
            </a:endParaRPr>
          </a:p>
        </p:txBody>
      </p:sp>
      <p:sp>
        <p:nvSpPr>
          <p:cNvPr id="2137" name="Google Shape;2137;p188"/>
          <p:cNvSpPr txBox="1">
            <a:spLocks noGrp="1"/>
          </p:cNvSpPr>
          <p:nvPr>
            <p:ph type="subTitle" idx="2"/>
          </p:nvPr>
        </p:nvSpPr>
        <p:spPr>
          <a:xfrm>
            <a:off x="3125600" y="2540833"/>
            <a:ext cx="6820000" cy="51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b="0">
                <a:solidFill>
                  <a:schemeClr val="dk1"/>
                </a:solidFill>
              </a:rPr>
              <a:t>Arabic-speaking people</a:t>
            </a:r>
            <a:r>
              <a:rPr lang="en-GB" sz="2400">
                <a:solidFill>
                  <a:schemeClr val="dk1"/>
                </a:solidFill>
              </a:rPr>
              <a:t>, </a:t>
            </a:r>
            <a:r>
              <a:rPr lang="en-GB" sz="2400" b="0">
                <a:solidFill>
                  <a:schemeClr val="dk1"/>
                </a:solidFill>
              </a:rPr>
              <a:t>who lived on the Arabian peninsula, were known as</a:t>
            </a:r>
            <a:r>
              <a:rPr lang="en-GB" sz="2400">
                <a:solidFill>
                  <a:schemeClr val="dk1"/>
                </a:solidFill>
              </a:rPr>
              <a:t> </a:t>
            </a:r>
            <a:r>
              <a:rPr lang="en-GB" sz="2400" b="1">
                <a:solidFill>
                  <a:schemeClr val="dk1"/>
                </a:solidFill>
              </a:rPr>
              <a:t>Arabian</a:t>
            </a:r>
            <a:r>
              <a:rPr lang="en-GB" sz="2400">
                <a:solidFill>
                  <a:schemeClr val="dk1"/>
                </a:solidFill>
              </a:rPr>
              <a:t>.</a:t>
            </a:r>
            <a:endParaRPr sz="2400" b="0">
              <a:solidFill>
                <a:schemeClr val="dk1"/>
              </a:solidFill>
            </a:endParaRPr>
          </a:p>
        </p:txBody>
      </p:sp>
      <p:sp>
        <p:nvSpPr>
          <p:cNvPr id="2138" name="Google Shape;2138;p188"/>
          <p:cNvSpPr txBox="1">
            <a:spLocks noGrp="1"/>
          </p:cNvSpPr>
          <p:nvPr>
            <p:ph type="subTitle" idx="3"/>
          </p:nvPr>
        </p:nvSpPr>
        <p:spPr>
          <a:xfrm>
            <a:off x="3125600" y="3863567"/>
            <a:ext cx="6820000" cy="51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b="0">
                <a:solidFill>
                  <a:schemeClr val="dk1"/>
                </a:solidFill>
              </a:rPr>
              <a:t>A</a:t>
            </a:r>
            <a:r>
              <a:rPr lang="en-GB" sz="2400">
                <a:solidFill>
                  <a:schemeClr val="dk1"/>
                </a:solidFill>
              </a:rPr>
              <a:t> </a:t>
            </a:r>
            <a:r>
              <a:rPr lang="en-GB" sz="2400" b="1">
                <a:solidFill>
                  <a:schemeClr val="dk1"/>
                </a:solidFill>
              </a:rPr>
              <a:t>truce</a:t>
            </a:r>
            <a:r>
              <a:rPr lang="en-GB" sz="2400" b="0">
                <a:solidFill>
                  <a:schemeClr val="dk1"/>
                </a:solidFill>
              </a:rPr>
              <a:t> is an agreement between enemies to stop fighting for a certain time.</a:t>
            </a:r>
            <a:endParaRPr sz="2400" b="0">
              <a:solidFill>
                <a:schemeClr val="dk1"/>
              </a:solidFill>
            </a:endParaRPr>
          </a:p>
        </p:txBody>
      </p:sp>
      <p:sp>
        <p:nvSpPr>
          <p:cNvPr id="2139" name="Google Shape;2139;p188"/>
          <p:cNvSpPr txBox="1">
            <a:spLocks noGrp="1"/>
          </p:cNvSpPr>
          <p:nvPr>
            <p:ph type="subTitle" idx="4"/>
          </p:nvPr>
        </p:nvSpPr>
        <p:spPr>
          <a:xfrm>
            <a:off x="3125600" y="5183000"/>
            <a:ext cx="6820000" cy="51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b="0">
                <a:solidFill>
                  <a:schemeClr val="dk1"/>
                </a:solidFill>
              </a:rPr>
              <a:t>A </a:t>
            </a:r>
            <a:r>
              <a:rPr lang="en-GB" sz="2400" b="1">
                <a:solidFill>
                  <a:schemeClr val="dk1"/>
                </a:solidFill>
              </a:rPr>
              <a:t>pilgrimage </a:t>
            </a:r>
            <a:r>
              <a:rPr lang="en-GB" sz="2400" b="0">
                <a:solidFill>
                  <a:schemeClr val="dk1"/>
                </a:solidFill>
              </a:rPr>
              <a:t>is a journey to a holy place.</a:t>
            </a:r>
            <a:endParaRPr sz="2400" b="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sp>
        <p:nvSpPr>
          <p:cNvPr id="2154" name="Google Shape;2154;p190"/>
          <p:cNvSpPr txBox="1">
            <a:spLocks noGrp="1"/>
          </p:cNvSpPr>
          <p:nvPr>
            <p:ph type="body" idx="1"/>
          </p:nvPr>
        </p:nvSpPr>
        <p:spPr>
          <a:xfrm>
            <a:off x="432000" y="1012400"/>
            <a:ext cx="9513600" cy="1413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The Prophet Muhammad (PBUH) and his followers decided to migrate from Mecca to </a:t>
            </a:r>
            <a:r>
              <a:rPr lang="en-GB" b="1"/>
              <a:t>Medina </a:t>
            </a:r>
            <a:r>
              <a:rPr lang="en-GB"/>
              <a:t>in 622 CE. This journey is known as the Hijra.</a:t>
            </a:r>
            <a:endParaRPr/>
          </a:p>
        </p:txBody>
      </p:sp>
      <p:sp>
        <p:nvSpPr>
          <p:cNvPr id="2155" name="Google Shape;2155;p19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The Constitution of Medina</a:t>
            </a:r>
            <a:endParaRPr/>
          </a:p>
        </p:txBody>
      </p:sp>
      <p:grpSp>
        <p:nvGrpSpPr>
          <p:cNvPr id="2156" name="Google Shape;2156;p190"/>
          <p:cNvGrpSpPr/>
          <p:nvPr/>
        </p:nvGrpSpPr>
        <p:grpSpPr>
          <a:xfrm>
            <a:off x="11110816" y="891916"/>
            <a:ext cx="649193" cy="471232"/>
            <a:chOff x="6700947" y="3542562"/>
            <a:chExt cx="920928" cy="601675"/>
          </a:xfrm>
        </p:grpSpPr>
        <p:pic>
          <p:nvPicPr>
            <p:cNvPr id="2157" name="Google Shape;2157;p190"/>
            <p:cNvPicPr preferRelativeResize="0"/>
            <p:nvPr/>
          </p:nvPicPr>
          <p:blipFill>
            <a:blip r:embed="rId3">
              <a:alphaModFix/>
            </a:blip>
            <a:stretch>
              <a:fillRect/>
            </a:stretch>
          </p:blipFill>
          <p:spPr>
            <a:xfrm>
              <a:off x="6700947" y="3542562"/>
              <a:ext cx="920928" cy="601675"/>
            </a:xfrm>
            <a:prstGeom prst="rect">
              <a:avLst/>
            </a:prstGeom>
            <a:noFill/>
            <a:ln>
              <a:noFill/>
            </a:ln>
          </p:spPr>
        </p:pic>
        <p:sp>
          <p:nvSpPr>
            <p:cNvPr id="2158" name="Google Shape;2158;p190"/>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159" name="Google Shape;2159;p190"/>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solidFill>
                  <a:srgbClr val="000000"/>
                </a:solidFill>
                <a:latin typeface="Lexend"/>
                <a:ea typeface="Lexend"/>
                <a:cs typeface="Lexend"/>
                <a:sym typeface="Lexend"/>
              </a:rPr>
              <a:t>A</a:t>
            </a:r>
            <a:endParaRPr sz="2267" b="1">
              <a:solidFill>
                <a:srgbClr val="000000"/>
              </a:solidFill>
              <a:latin typeface="Lexend"/>
              <a:ea typeface="Lexend"/>
              <a:cs typeface="Lexend"/>
              <a:sym typeface="Lexend"/>
            </a:endParaRPr>
          </a:p>
        </p:txBody>
      </p:sp>
      <p:sp>
        <p:nvSpPr>
          <p:cNvPr id="2160" name="Google Shape;2160;p190"/>
          <p:cNvSpPr txBox="1"/>
          <p:nvPr/>
        </p:nvSpPr>
        <p:spPr>
          <a:xfrm>
            <a:off x="2520967" y="5911367"/>
            <a:ext cx="4542400" cy="390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Map of the Arabian Peninsula</a:t>
            </a:r>
            <a:endParaRPr sz="2400" b="1">
              <a:solidFill>
                <a:schemeClr val="dk1"/>
              </a:solidFill>
              <a:latin typeface="Lexend"/>
              <a:ea typeface="Lexend"/>
              <a:cs typeface="Lexend"/>
              <a:sym typeface="Lexend"/>
            </a:endParaRPr>
          </a:p>
        </p:txBody>
      </p:sp>
      <p:pic>
        <p:nvPicPr>
          <p:cNvPr id="2161" name="Google Shape;2161;p190"/>
          <p:cNvPicPr preferRelativeResize="0"/>
          <p:nvPr/>
        </p:nvPicPr>
        <p:blipFill>
          <a:blip r:embed="rId4">
            <a:alphaModFix/>
          </a:blip>
          <a:stretch>
            <a:fillRect/>
          </a:stretch>
        </p:blipFill>
        <p:spPr>
          <a:xfrm>
            <a:off x="7147472" y="2160000"/>
            <a:ext cx="3963329" cy="4267200"/>
          </a:xfrm>
          <a:prstGeom prst="rect">
            <a:avLst/>
          </a:prstGeom>
          <a:noFill/>
          <a:ln>
            <a:noFill/>
          </a:ln>
        </p:spPr>
      </p:pic>
      <p:sp>
        <p:nvSpPr>
          <p:cNvPr id="2162" name="Google Shape;2162;p190"/>
          <p:cNvSpPr txBox="1">
            <a:spLocks noGrp="1"/>
          </p:cNvSpPr>
          <p:nvPr>
            <p:ph type="body" idx="1"/>
          </p:nvPr>
        </p:nvSpPr>
        <p:spPr>
          <a:xfrm>
            <a:off x="432000" y="2891500"/>
            <a:ext cx="6000000" cy="2554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a:t>The Prophet Muhammad (PBUH) was welcomed into the city of </a:t>
            </a:r>
            <a:r>
              <a:rPr lang="en-GB" b="1"/>
              <a:t>Medina </a:t>
            </a:r>
            <a:r>
              <a:rPr lang="en-GB"/>
              <a:t>because he brought hope of peace.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7" name="Google Shape;2167;p191"/>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Baghdad</a:t>
            </a:r>
            <a:endParaRPr/>
          </a:p>
        </p:txBody>
      </p:sp>
      <p:sp>
        <p:nvSpPr>
          <p:cNvPr id="2168" name="Google Shape;2168;p191"/>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The Constitution of Medina</a:t>
            </a:r>
            <a:endParaRPr/>
          </a:p>
        </p:txBody>
      </p:sp>
      <p:sp>
        <p:nvSpPr>
          <p:cNvPr id="2169" name="Google Shape;2169;p191"/>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Muhammad (PBUH) and his followers migrated </a:t>
            </a:r>
            <a:br>
              <a:rPr lang="en-GB"/>
            </a:br>
            <a:r>
              <a:rPr lang="en-GB"/>
              <a:t>from Mecca to which city in 622 CE?</a:t>
            </a:r>
            <a:endParaRPr/>
          </a:p>
        </p:txBody>
      </p:sp>
      <p:sp>
        <p:nvSpPr>
          <p:cNvPr id="2170" name="Google Shape;2170;p191"/>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b="1"/>
              <a:t>Medina</a:t>
            </a:r>
            <a:endParaRPr b="1"/>
          </a:p>
        </p:txBody>
      </p:sp>
      <p:sp>
        <p:nvSpPr>
          <p:cNvPr id="2171" name="Google Shape;2171;p191"/>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Jeddah</a:t>
            </a:r>
            <a:endParaRPr/>
          </a:p>
        </p:txBody>
      </p:sp>
      <p:pic>
        <p:nvPicPr>
          <p:cNvPr id="2172" name="Google Shape;2172;p191"/>
          <p:cNvPicPr preferRelativeResize="0"/>
          <p:nvPr/>
        </p:nvPicPr>
        <p:blipFill>
          <a:blip r:embed="rId3">
            <a:alphaModFix/>
          </a:blip>
          <a:stretch>
            <a:fillRect/>
          </a:stretch>
        </p:blipFill>
        <p:spPr>
          <a:xfrm>
            <a:off x="3213677" y="3577985"/>
            <a:ext cx="528000" cy="55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192"/>
          <p:cNvSpPr txBox="1">
            <a:spLocks noGrp="1"/>
          </p:cNvSpPr>
          <p:nvPr>
            <p:ph type="body" idx="1"/>
          </p:nvPr>
        </p:nvSpPr>
        <p:spPr>
          <a:xfrm>
            <a:off x="6829367" y="2663333"/>
            <a:ext cx="4930800" cy="2278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For more than a century, the southern </a:t>
            </a:r>
            <a:r>
              <a:rPr lang="en-GB" b="1"/>
              <a:t>Arabian</a:t>
            </a:r>
            <a:r>
              <a:rPr lang="en-GB"/>
              <a:t> tribes of </a:t>
            </a:r>
            <a:r>
              <a:rPr lang="en-GB" b="1"/>
              <a:t>Medina</a:t>
            </a:r>
            <a:r>
              <a:rPr lang="en-GB"/>
              <a:t> had been at war with each other.</a:t>
            </a:r>
            <a:endParaRPr/>
          </a:p>
        </p:txBody>
      </p:sp>
      <p:sp>
        <p:nvSpPr>
          <p:cNvPr id="2178" name="Google Shape;2178;p19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The Constitution of Medina</a:t>
            </a:r>
            <a:endParaRPr/>
          </a:p>
        </p:txBody>
      </p:sp>
      <p:sp>
        <p:nvSpPr>
          <p:cNvPr id="2179" name="Google Shape;2179;p192"/>
          <p:cNvSpPr txBox="1"/>
          <p:nvPr/>
        </p:nvSpPr>
        <p:spPr>
          <a:xfrm>
            <a:off x="432000" y="5770800"/>
            <a:ext cx="7380800" cy="47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Illustration of warring tribes of Southern Arabia</a:t>
            </a:r>
            <a:endParaRPr sz="2400">
              <a:solidFill>
                <a:schemeClr val="dk1"/>
              </a:solidFill>
              <a:latin typeface="Lexend"/>
              <a:ea typeface="Lexend"/>
              <a:cs typeface="Lexend"/>
              <a:sym typeface="Lexend"/>
            </a:endParaRPr>
          </a:p>
        </p:txBody>
      </p:sp>
      <p:grpSp>
        <p:nvGrpSpPr>
          <p:cNvPr id="2180" name="Google Shape;2180;p192"/>
          <p:cNvGrpSpPr/>
          <p:nvPr/>
        </p:nvGrpSpPr>
        <p:grpSpPr>
          <a:xfrm>
            <a:off x="11110816" y="891916"/>
            <a:ext cx="649193" cy="471232"/>
            <a:chOff x="6700947" y="3542562"/>
            <a:chExt cx="920928" cy="601675"/>
          </a:xfrm>
        </p:grpSpPr>
        <p:pic>
          <p:nvPicPr>
            <p:cNvPr id="2181" name="Google Shape;2181;p192"/>
            <p:cNvPicPr preferRelativeResize="0"/>
            <p:nvPr/>
          </p:nvPicPr>
          <p:blipFill>
            <a:blip r:embed="rId3">
              <a:alphaModFix/>
            </a:blip>
            <a:stretch>
              <a:fillRect/>
            </a:stretch>
          </p:blipFill>
          <p:spPr>
            <a:xfrm>
              <a:off x="6700947" y="3542562"/>
              <a:ext cx="920928" cy="601675"/>
            </a:xfrm>
            <a:prstGeom prst="rect">
              <a:avLst/>
            </a:prstGeom>
            <a:noFill/>
            <a:ln>
              <a:noFill/>
            </a:ln>
          </p:spPr>
        </p:pic>
        <p:sp>
          <p:nvSpPr>
            <p:cNvPr id="2182" name="Google Shape;2182;p192"/>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183" name="Google Shape;2183;p192"/>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solidFill>
                  <a:srgbClr val="000000"/>
                </a:solidFill>
                <a:latin typeface="Lexend"/>
                <a:ea typeface="Lexend"/>
                <a:cs typeface="Lexend"/>
                <a:sym typeface="Lexend"/>
              </a:rPr>
              <a:t>A</a:t>
            </a:r>
            <a:endParaRPr sz="2267" b="1">
              <a:solidFill>
                <a:srgbClr val="000000"/>
              </a:solidFill>
              <a:latin typeface="Lexend"/>
              <a:ea typeface="Lexend"/>
              <a:cs typeface="Lexend"/>
              <a:sym typeface="Lexend"/>
            </a:endParaRPr>
          </a:p>
        </p:txBody>
      </p:sp>
      <p:pic>
        <p:nvPicPr>
          <p:cNvPr id="2184" name="Google Shape;2184;p192"/>
          <p:cNvPicPr preferRelativeResize="0"/>
          <p:nvPr/>
        </p:nvPicPr>
        <p:blipFill>
          <a:blip r:embed="rId4">
            <a:alphaModFix/>
          </a:blip>
          <a:stretch>
            <a:fillRect/>
          </a:stretch>
        </p:blipFill>
        <p:spPr>
          <a:xfrm>
            <a:off x="432000" y="1525450"/>
            <a:ext cx="6323344" cy="421554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2189" name="Google Shape;2189;p193"/>
          <p:cNvSpPr txBox="1">
            <a:spLocks noGrp="1"/>
          </p:cNvSpPr>
          <p:nvPr>
            <p:ph type="body" idx="1"/>
          </p:nvPr>
        </p:nvSpPr>
        <p:spPr>
          <a:xfrm>
            <a:off x="6842633" y="1921000"/>
            <a:ext cx="4825200" cy="301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The </a:t>
            </a:r>
            <a:r>
              <a:rPr lang="en-GB" b="1"/>
              <a:t>Arabian </a:t>
            </a:r>
            <a:r>
              <a:rPr lang="en-GB"/>
              <a:t>tribes wanted to end the fighting and so they asked Muhammad (PBUH) to help them find a fair way to put an end to the violence.</a:t>
            </a:r>
            <a:endParaRPr/>
          </a:p>
        </p:txBody>
      </p:sp>
      <p:sp>
        <p:nvSpPr>
          <p:cNvPr id="2190" name="Google Shape;2190;p19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The Constitution of Medina</a:t>
            </a:r>
            <a:endParaRPr/>
          </a:p>
        </p:txBody>
      </p:sp>
      <p:grpSp>
        <p:nvGrpSpPr>
          <p:cNvPr id="2191" name="Google Shape;2191;p193"/>
          <p:cNvGrpSpPr/>
          <p:nvPr/>
        </p:nvGrpSpPr>
        <p:grpSpPr>
          <a:xfrm>
            <a:off x="11110816" y="891916"/>
            <a:ext cx="649193" cy="471232"/>
            <a:chOff x="6700947" y="3542562"/>
            <a:chExt cx="920928" cy="601675"/>
          </a:xfrm>
        </p:grpSpPr>
        <p:pic>
          <p:nvPicPr>
            <p:cNvPr id="2192" name="Google Shape;2192;p193"/>
            <p:cNvPicPr preferRelativeResize="0"/>
            <p:nvPr/>
          </p:nvPicPr>
          <p:blipFill>
            <a:blip r:embed="rId3">
              <a:alphaModFix/>
            </a:blip>
            <a:stretch>
              <a:fillRect/>
            </a:stretch>
          </p:blipFill>
          <p:spPr>
            <a:xfrm>
              <a:off x="6700947" y="3542562"/>
              <a:ext cx="920928" cy="601675"/>
            </a:xfrm>
            <a:prstGeom prst="rect">
              <a:avLst/>
            </a:prstGeom>
            <a:noFill/>
            <a:ln>
              <a:noFill/>
            </a:ln>
          </p:spPr>
        </p:pic>
        <p:sp>
          <p:nvSpPr>
            <p:cNvPr id="2193" name="Google Shape;2193;p193"/>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194" name="Google Shape;2194;p193"/>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solidFill>
                  <a:srgbClr val="000000"/>
                </a:solidFill>
                <a:latin typeface="Lexend"/>
                <a:ea typeface="Lexend"/>
                <a:cs typeface="Lexend"/>
                <a:sym typeface="Lexend"/>
              </a:rPr>
              <a:t>A</a:t>
            </a:r>
            <a:endParaRPr sz="2267" b="1">
              <a:solidFill>
                <a:srgbClr val="000000"/>
              </a:solidFill>
              <a:latin typeface="Lexend"/>
              <a:ea typeface="Lexend"/>
              <a:cs typeface="Lexend"/>
              <a:sym typeface="Lexend"/>
            </a:endParaRPr>
          </a:p>
        </p:txBody>
      </p:sp>
      <p:sp>
        <p:nvSpPr>
          <p:cNvPr id="2195" name="Google Shape;2195;p193"/>
          <p:cNvSpPr txBox="1"/>
          <p:nvPr/>
        </p:nvSpPr>
        <p:spPr>
          <a:xfrm>
            <a:off x="432000" y="5770800"/>
            <a:ext cx="7380800" cy="47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Illustration of warring tribes of Southern Arabia</a:t>
            </a:r>
            <a:endParaRPr sz="2400">
              <a:solidFill>
                <a:schemeClr val="dk1"/>
              </a:solidFill>
              <a:latin typeface="Lexend"/>
              <a:ea typeface="Lexend"/>
              <a:cs typeface="Lexend"/>
              <a:sym typeface="Lexend"/>
            </a:endParaRPr>
          </a:p>
        </p:txBody>
      </p:sp>
      <p:pic>
        <p:nvPicPr>
          <p:cNvPr id="2196" name="Google Shape;2196;p193"/>
          <p:cNvPicPr preferRelativeResize="0"/>
          <p:nvPr/>
        </p:nvPicPr>
        <p:blipFill>
          <a:blip r:embed="rId4">
            <a:alphaModFix/>
          </a:blip>
          <a:stretch>
            <a:fillRect/>
          </a:stretch>
        </p:blipFill>
        <p:spPr>
          <a:xfrm>
            <a:off x="432000" y="1525450"/>
            <a:ext cx="6323344" cy="42155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194"/>
          <p:cNvSpPr txBox="1">
            <a:spLocks noGrp="1"/>
          </p:cNvSpPr>
          <p:nvPr>
            <p:ph type="body" idx="1"/>
          </p:nvPr>
        </p:nvSpPr>
        <p:spPr>
          <a:xfrm>
            <a:off x="2002200" y="1798500"/>
            <a:ext cx="8187600" cy="110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To do this, Muhammad (PBUH) created the Constitution of </a:t>
            </a:r>
            <a:r>
              <a:rPr lang="en-GB" b="1"/>
              <a:t>Medina</a:t>
            </a:r>
            <a:r>
              <a:rPr lang="en-GB"/>
              <a:t>.</a:t>
            </a:r>
            <a:endParaRPr/>
          </a:p>
        </p:txBody>
      </p:sp>
      <p:sp>
        <p:nvSpPr>
          <p:cNvPr id="2202" name="Google Shape;2202;p19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The Constitution of Medina</a:t>
            </a:r>
            <a:endParaRPr/>
          </a:p>
        </p:txBody>
      </p:sp>
      <p:grpSp>
        <p:nvGrpSpPr>
          <p:cNvPr id="2203" name="Google Shape;2203;p194"/>
          <p:cNvGrpSpPr/>
          <p:nvPr/>
        </p:nvGrpSpPr>
        <p:grpSpPr>
          <a:xfrm>
            <a:off x="11110816" y="891916"/>
            <a:ext cx="649193" cy="471232"/>
            <a:chOff x="6700947" y="3542562"/>
            <a:chExt cx="920928" cy="601675"/>
          </a:xfrm>
        </p:grpSpPr>
        <p:pic>
          <p:nvPicPr>
            <p:cNvPr id="2204" name="Google Shape;2204;p194"/>
            <p:cNvPicPr preferRelativeResize="0"/>
            <p:nvPr/>
          </p:nvPicPr>
          <p:blipFill>
            <a:blip r:embed="rId3">
              <a:alphaModFix/>
            </a:blip>
            <a:stretch>
              <a:fillRect/>
            </a:stretch>
          </p:blipFill>
          <p:spPr>
            <a:xfrm>
              <a:off x="6700947" y="3542562"/>
              <a:ext cx="920928" cy="601675"/>
            </a:xfrm>
            <a:prstGeom prst="rect">
              <a:avLst/>
            </a:prstGeom>
            <a:noFill/>
            <a:ln>
              <a:noFill/>
            </a:ln>
          </p:spPr>
        </p:pic>
        <p:sp>
          <p:nvSpPr>
            <p:cNvPr id="2205" name="Google Shape;2205;p194"/>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206" name="Google Shape;2206;p194"/>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solidFill>
                  <a:srgbClr val="000000"/>
                </a:solidFill>
                <a:latin typeface="Lexend"/>
                <a:ea typeface="Lexend"/>
                <a:cs typeface="Lexend"/>
                <a:sym typeface="Lexend"/>
              </a:rPr>
              <a:t>A</a:t>
            </a:r>
            <a:endParaRPr sz="2267" b="1">
              <a:solidFill>
                <a:srgbClr val="000000"/>
              </a:solidFill>
              <a:latin typeface="Lexend"/>
              <a:ea typeface="Lexend"/>
              <a:cs typeface="Lexend"/>
              <a:sym typeface="Lexend"/>
            </a:endParaRPr>
          </a:p>
        </p:txBody>
      </p:sp>
      <p:sp>
        <p:nvSpPr>
          <p:cNvPr id="2207" name="Google Shape;2207;p194"/>
          <p:cNvSpPr txBox="1">
            <a:spLocks noGrp="1"/>
          </p:cNvSpPr>
          <p:nvPr>
            <p:ph type="body" idx="1"/>
          </p:nvPr>
        </p:nvSpPr>
        <p:spPr>
          <a:xfrm>
            <a:off x="2002200" y="3280861"/>
            <a:ext cx="8187600" cy="1995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It united the </a:t>
            </a:r>
            <a:r>
              <a:rPr lang="en-GB" b="1"/>
              <a:t>Arabian </a:t>
            </a:r>
            <a:r>
              <a:rPr lang="en-GB"/>
              <a:t>tribes </a:t>
            </a:r>
            <a:br>
              <a:rPr lang="en-GB"/>
            </a:br>
            <a:r>
              <a:rPr lang="en-GB"/>
              <a:t>through the religion of Islam so they could live together peacefully under the leadership of the Muslims.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2212" name="Google Shape;2212;p195"/>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It was created by Muhammad (PBUH).</a:t>
            </a:r>
            <a:endParaRPr/>
          </a:p>
        </p:txBody>
      </p:sp>
      <p:sp>
        <p:nvSpPr>
          <p:cNvPr id="2213" name="Google Shape;2213;p195"/>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dk1"/>
              </a:buClr>
              <a:buSzPts val="1100"/>
            </a:pPr>
            <a:r>
              <a:rPr lang="en-GB" sz="1850"/>
              <a:t>The Constitution of Medina    </a:t>
            </a:r>
            <a:r>
              <a:rPr lang="en-GB" sz="1850">
                <a:highlight>
                  <a:srgbClr val="FFFF00"/>
                </a:highlight>
              </a:rPr>
              <a:t> TALK PARTNERS</a:t>
            </a:r>
            <a:endParaRPr>
              <a:highlight>
                <a:srgbClr val="FFFF00"/>
              </a:highlight>
            </a:endParaRPr>
          </a:p>
        </p:txBody>
      </p:sp>
      <p:sp>
        <p:nvSpPr>
          <p:cNvPr id="2214" name="Google Shape;2214;p195"/>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It stopped the </a:t>
            </a:r>
            <a:r>
              <a:rPr lang="en-GB" b="1"/>
              <a:t>Arabian </a:t>
            </a:r>
            <a:r>
              <a:rPr lang="en-GB"/>
              <a:t>tribes in </a:t>
            </a:r>
            <a:r>
              <a:rPr lang="en-GB" b="1"/>
              <a:t>Medina</a:t>
            </a:r>
            <a:r>
              <a:rPr lang="en-GB"/>
              <a:t> fighting.</a:t>
            </a:r>
            <a:endParaRPr/>
          </a:p>
        </p:txBody>
      </p:sp>
      <p:sp>
        <p:nvSpPr>
          <p:cNvPr id="2215" name="Google Shape;2215;p195"/>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It created a war between the </a:t>
            </a:r>
            <a:r>
              <a:rPr lang="en-GB" b="1"/>
              <a:t>Arabian </a:t>
            </a:r>
            <a:r>
              <a:rPr lang="en-GB"/>
              <a:t>tribes.</a:t>
            </a:r>
            <a:endParaRPr/>
          </a:p>
        </p:txBody>
      </p:sp>
      <p:pic>
        <p:nvPicPr>
          <p:cNvPr id="2216" name="Google Shape;2216;p195"/>
          <p:cNvPicPr preferRelativeResize="0"/>
          <p:nvPr/>
        </p:nvPicPr>
        <p:blipFill>
          <a:blip r:embed="rId3">
            <a:alphaModFix/>
          </a:blip>
          <a:stretch>
            <a:fillRect/>
          </a:stretch>
        </p:blipFill>
        <p:spPr>
          <a:xfrm>
            <a:off x="8572013" y="2143700"/>
            <a:ext cx="528000" cy="558800"/>
          </a:xfrm>
          <a:prstGeom prst="rect">
            <a:avLst/>
          </a:prstGeom>
          <a:noFill/>
          <a:ln>
            <a:noFill/>
          </a:ln>
        </p:spPr>
      </p:pic>
      <p:sp>
        <p:nvSpPr>
          <p:cNvPr id="2217" name="Google Shape;2217;p195"/>
          <p:cNvSpPr txBox="1">
            <a:spLocks noGrp="1"/>
          </p:cNvSpPr>
          <p:nvPr>
            <p:ph type="title"/>
          </p:nvPr>
        </p:nvSpPr>
        <p:spPr>
          <a:xfrm>
            <a:off x="432000" y="1033879"/>
            <a:ext cx="10905600" cy="65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Which </a:t>
            </a:r>
            <a:r>
              <a:rPr lang="en-GB">
                <a:solidFill>
                  <a:schemeClr val="accent4"/>
                </a:solidFill>
              </a:rPr>
              <a:t>two </a:t>
            </a:r>
            <a:r>
              <a:rPr lang="en-GB"/>
              <a:t>of the following statements about the Constitution of </a:t>
            </a:r>
            <a:r>
              <a:rPr lang="en-GB" b="1"/>
              <a:t>Medina </a:t>
            </a:r>
            <a:r>
              <a:rPr lang="en-GB"/>
              <a:t>are true?</a:t>
            </a:r>
            <a:endParaRPr/>
          </a:p>
        </p:txBody>
      </p:sp>
      <p:sp>
        <p:nvSpPr>
          <p:cNvPr id="2218" name="Google Shape;2218;p195"/>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It brought peace to Mecca.</a:t>
            </a:r>
            <a:endParaRPr/>
          </a:p>
        </p:txBody>
      </p:sp>
      <p:pic>
        <p:nvPicPr>
          <p:cNvPr id="2219" name="Google Shape;2219;p195"/>
          <p:cNvPicPr preferRelativeResize="0"/>
          <p:nvPr/>
        </p:nvPicPr>
        <p:blipFill>
          <a:blip r:embed="rId3">
            <a:alphaModFix/>
          </a:blip>
          <a:stretch>
            <a:fillRect/>
          </a:stretch>
        </p:blipFill>
        <p:spPr>
          <a:xfrm>
            <a:off x="10306524" y="4382184"/>
            <a:ext cx="528000" cy="55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p196"/>
          <p:cNvSpPr txBox="1">
            <a:spLocks noGrp="1"/>
          </p:cNvSpPr>
          <p:nvPr>
            <p:ph type="body" idx="1"/>
          </p:nvPr>
        </p:nvSpPr>
        <p:spPr>
          <a:xfrm>
            <a:off x="454324" y="1079984"/>
            <a:ext cx="10983600" cy="70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Read Aisha’s statement below. Do you agree with it?</a:t>
            </a:r>
            <a:endParaRPr/>
          </a:p>
        </p:txBody>
      </p:sp>
      <p:sp>
        <p:nvSpPr>
          <p:cNvPr id="2225" name="Google Shape;2225;p196"/>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Clr>
                <a:schemeClr val="dk1"/>
              </a:buClr>
              <a:buSzPts val="1100"/>
            </a:pPr>
            <a:r>
              <a:rPr lang="en-GB" sz="2400"/>
              <a:t>The Constitution of Medina    </a:t>
            </a:r>
            <a:r>
              <a:rPr lang="en-GB" sz="2400">
                <a:highlight>
                  <a:srgbClr val="FFFF00"/>
                </a:highlight>
              </a:rPr>
              <a:t>IN BOOKS</a:t>
            </a:r>
            <a:endParaRPr lang="en-US" sz="2400">
              <a:highlight>
                <a:srgbClr val="FFFF00"/>
              </a:highlight>
            </a:endParaRPr>
          </a:p>
        </p:txBody>
      </p:sp>
      <p:pic>
        <p:nvPicPr>
          <p:cNvPr id="2226" name="Google Shape;2226;p196"/>
          <p:cNvPicPr preferRelativeResize="0"/>
          <p:nvPr/>
        </p:nvPicPr>
        <p:blipFill>
          <a:blip r:embed="rId3">
            <a:alphaModFix/>
          </a:blip>
          <a:stretch>
            <a:fillRect/>
          </a:stretch>
        </p:blipFill>
        <p:spPr>
          <a:xfrm>
            <a:off x="3807735" y="2185786"/>
            <a:ext cx="831133" cy="1549772"/>
          </a:xfrm>
          <a:prstGeom prst="rect">
            <a:avLst/>
          </a:prstGeom>
          <a:noFill/>
          <a:ln>
            <a:noFill/>
          </a:ln>
        </p:spPr>
      </p:pic>
      <p:pic>
        <p:nvPicPr>
          <p:cNvPr id="2227" name="Google Shape;2227;p196"/>
          <p:cNvPicPr preferRelativeResize="0"/>
          <p:nvPr/>
        </p:nvPicPr>
        <p:blipFill>
          <a:blip r:embed="rId4">
            <a:alphaModFix/>
          </a:blip>
          <a:stretch>
            <a:fillRect/>
          </a:stretch>
        </p:blipFill>
        <p:spPr>
          <a:xfrm>
            <a:off x="5016732" y="1782967"/>
            <a:ext cx="6295032" cy="1728000"/>
          </a:xfrm>
          <a:prstGeom prst="rect">
            <a:avLst/>
          </a:prstGeom>
          <a:noFill/>
          <a:ln>
            <a:noFill/>
          </a:ln>
        </p:spPr>
      </p:pic>
      <p:sp>
        <p:nvSpPr>
          <p:cNvPr id="2228" name="Google Shape;2228;p196"/>
          <p:cNvSpPr txBox="1"/>
          <p:nvPr/>
        </p:nvSpPr>
        <p:spPr>
          <a:xfrm flipH="1">
            <a:off x="5277899" y="2008033"/>
            <a:ext cx="5914000" cy="9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667">
                <a:latin typeface="Lexend"/>
                <a:ea typeface="Lexend"/>
                <a:cs typeface="Lexend"/>
                <a:sym typeface="Lexend"/>
              </a:rPr>
              <a:t>Early Islamic civilisation started in </a:t>
            </a:r>
            <a:r>
              <a:rPr lang="en-GB" sz="2667" b="1">
                <a:latin typeface="Lexend"/>
                <a:ea typeface="Lexend"/>
                <a:cs typeface="Lexend"/>
                <a:sym typeface="Lexend"/>
              </a:rPr>
              <a:t>Medina</a:t>
            </a:r>
            <a:r>
              <a:rPr lang="en-GB" sz="2667">
                <a:latin typeface="Lexend"/>
                <a:ea typeface="Lexend"/>
                <a:cs typeface="Lexend"/>
                <a:sym typeface="Lexend"/>
              </a:rPr>
              <a:t>.</a:t>
            </a:r>
            <a:endParaRPr sz="2667">
              <a:solidFill>
                <a:srgbClr val="000000"/>
              </a:solidFill>
              <a:latin typeface="Lexend"/>
              <a:ea typeface="Lexend"/>
              <a:cs typeface="Lexend"/>
              <a:sym typeface="Lexend"/>
            </a:endParaRPr>
          </a:p>
        </p:txBody>
      </p:sp>
      <p:sp>
        <p:nvSpPr>
          <p:cNvPr id="2229" name="Google Shape;2229;p196"/>
          <p:cNvSpPr txBox="1">
            <a:spLocks noGrp="1"/>
          </p:cNvSpPr>
          <p:nvPr>
            <p:ph type="body" idx="1"/>
          </p:nvPr>
        </p:nvSpPr>
        <p:spPr>
          <a:xfrm>
            <a:off x="454324" y="3783833"/>
            <a:ext cx="11328000" cy="2874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Write one or two sentences to explain your reasoning. </a:t>
            </a:r>
            <a:endParaRPr/>
          </a:p>
          <a:p>
            <a:pPr marL="0" lvl="0" indent="0" algn="l" rtl="0">
              <a:spcBef>
                <a:spcPts val="1333"/>
              </a:spcBef>
              <a:spcAft>
                <a:spcPts val="0"/>
              </a:spcAft>
              <a:buNone/>
            </a:pPr>
            <a:r>
              <a:rPr lang="en-GB"/>
              <a:t>A good explanation would include the following:</a:t>
            </a:r>
            <a:endParaRPr/>
          </a:p>
          <a:p>
            <a:pPr marL="608965" lvl="0" indent="-490855" algn="l" rtl="0">
              <a:spcBef>
                <a:spcPts val="1333"/>
              </a:spcBef>
              <a:spcAft>
                <a:spcPts val="0"/>
              </a:spcAft>
              <a:buSzPts val="2200"/>
              <a:buChar char="●"/>
            </a:pPr>
            <a:r>
              <a:rPr lang="en-GB"/>
              <a:t>the Hijra</a:t>
            </a:r>
            <a:endParaRPr/>
          </a:p>
          <a:p>
            <a:pPr marL="608965" lvl="0" indent="-490855" algn="l" rtl="0">
              <a:spcBef>
                <a:spcPts val="0"/>
              </a:spcBef>
              <a:spcAft>
                <a:spcPts val="0"/>
              </a:spcAft>
              <a:buSzPts val="2200"/>
              <a:buChar char="●"/>
            </a:pPr>
            <a:r>
              <a:rPr lang="en-GB"/>
              <a:t>the Constitution of </a:t>
            </a:r>
            <a:r>
              <a:rPr lang="en-GB" b="1"/>
              <a:t>Medina</a:t>
            </a:r>
          </a:p>
          <a:p>
            <a:pPr marL="118110" indent="0">
              <a:buNone/>
            </a:pPr>
            <a:endParaRPr lang="en-GB" sz="1850" b="1"/>
          </a:p>
          <a:p>
            <a:pPr marL="608965" indent="-490855"/>
            <a:endParaRPr lang="en-GB" sz="1850" b="1"/>
          </a:p>
          <a:p>
            <a:pPr marL="118110" indent="0">
              <a:buNone/>
            </a:pPr>
            <a:r>
              <a:rPr lang="en-GB" sz="1850" b="1" i="1"/>
              <a:t>Early Islamic civilisation did/did not start in Medina. I think this because...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sp>
        <p:nvSpPr>
          <p:cNvPr id="2234" name="Google Shape;2234;p197"/>
          <p:cNvSpPr txBox="1">
            <a:spLocks noGrp="1"/>
          </p:cNvSpPr>
          <p:nvPr>
            <p:ph type="body" idx="1"/>
          </p:nvPr>
        </p:nvSpPr>
        <p:spPr>
          <a:xfrm>
            <a:off x="439733" y="3645167"/>
            <a:ext cx="10934000" cy="2289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sz="2667">
                <a:latin typeface="Kalam"/>
                <a:ea typeface="Kalam"/>
                <a:cs typeface="Kalam"/>
                <a:sym typeface="Kalam"/>
              </a:rPr>
              <a:t>I agree with Aisha. Muhammad (PBUH) and his followers migrated from Mecca to </a:t>
            </a:r>
            <a:r>
              <a:rPr lang="en-GB" sz="2667" b="1">
                <a:latin typeface="Kalam"/>
                <a:ea typeface="Kalam"/>
                <a:cs typeface="Kalam"/>
                <a:sym typeface="Kalam"/>
              </a:rPr>
              <a:t>Medina </a:t>
            </a:r>
            <a:r>
              <a:rPr lang="en-GB" sz="2667">
                <a:latin typeface="Kalam"/>
                <a:ea typeface="Kalam"/>
                <a:cs typeface="Kalam"/>
                <a:sym typeface="Kalam"/>
              </a:rPr>
              <a:t>(a journey known as </a:t>
            </a:r>
            <a:r>
              <a:rPr lang="en-GB" sz="2667">
                <a:solidFill>
                  <a:schemeClr val="accent4"/>
                </a:solidFill>
                <a:latin typeface="Kalam"/>
                <a:ea typeface="Kalam"/>
                <a:cs typeface="Kalam"/>
                <a:sym typeface="Kalam"/>
              </a:rPr>
              <a:t>the Hijra</a:t>
            </a:r>
            <a:r>
              <a:rPr lang="en-GB" sz="2667">
                <a:latin typeface="Kalam"/>
                <a:ea typeface="Kalam"/>
                <a:cs typeface="Kalam"/>
                <a:sym typeface="Kalam"/>
              </a:rPr>
              <a:t>), where he helped the warring southern </a:t>
            </a:r>
            <a:r>
              <a:rPr lang="en-GB" sz="2667" b="1">
                <a:latin typeface="Kalam"/>
                <a:ea typeface="Kalam"/>
                <a:cs typeface="Kalam"/>
                <a:sym typeface="Kalam"/>
              </a:rPr>
              <a:t>Arabian </a:t>
            </a:r>
            <a:r>
              <a:rPr lang="en-GB" sz="2667">
                <a:latin typeface="Kalam"/>
                <a:ea typeface="Kalam"/>
                <a:cs typeface="Kalam"/>
                <a:sym typeface="Kalam"/>
              </a:rPr>
              <a:t>tribes make peace with each other. He created the </a:t>
            </a:r>
            <a:r>
              <a:rPr lang="en-GB" sz="2667">
                <a:solidFill>
                  <a:schemeClr val="accent4"/>
                </a:solidFill>
                <a:latin typeface="Kalam"/>
                <a:ea typeface="Kalam"/>
                <a:cs typeface="Kalam"/>
                <a:sym typeface="Kalam"/>
              </a:rPr>
              <a:t>Constitution of </a:t>
            </a:r>
            <a:r>
              <a:rPr lang="en-GB" sz="2667" b="1">
                <a:solidFill>
                  <a:schemeClr val="accent4"/>
                </a:solidFill>
                <a:latin typeface="Kalam"/>
                <a:ea typeface="Kalam"/>
                <a:cs typeface="Kalam"/>
                <a:sym typeface="Kalam"/>
              </a:rPr>
              <a:t>Medina</a:t>
            </a:r>
            <a:r>
              <a:rPr lang="en-GB" sz="2667">
                <a:latin typeface="Kalam"/>
                <a:ea typeface="Kalam"/>
                <a:cs typeface="Kalam"/>
                <a:sym typeface="Kalam"/>
              </a:rPr>
              <a:t>, which tried to unite the tribes through the religion of Islam, creating an early Islamic civilisation. </a:t>
            </a:r>
            <a:endParaRPr sz="2667">
              <a:latin typeface="Kalam"/>
              <a:ea typeface="Kalam"/>
              <a:cs typeface="Kalam"/>
              <a:sym typeface="Kalam"/>
            </a:endParaRPr>
          </a:p>
        </p:txBody>
      </p:sp>
      <p:sp>
        <p:nvSpPr>
          <p:cNvPr id="2235" name="Google Shape;2235;p197"/>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1100"/>
              <a:buFont typeface="Arial"/>
              <a:buNone/>
            </a:pPr>
            <a:r>
              <a:rPr lang="en-GB" sz="2400"/>
              <a:t>The Constitution of Medina</a:t>
            </a:r>
            <a:endParaRPr sz="2400"/>
          </a:p>
        </p:txBody>
      </p:sp>
      <p:sp>
        <p:nvSpPr>
          <p:cNvPr id="2236" name="Google Shape;2236;p197"/>
          <p:cNvSpPr txBox="1">
            <a:spLocks noGrp="1"/>
          </p:cNvSpPr>
          <p:nvPr>
            <p:ph type="body" idx="1"/>
          </p:nvPr>
        </p:nvSpPr>
        <p:spPr>
          <a:xfrm>
            <a:off x="439732" y="937684"/>
            <a:ext cx="10983600" cy="70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Your answer might have included:</a:t>
            </a:r>
            <a:endParaRPr/>
          </a:p>
        </p:txBody>
      </p:sp>
      <p:pic>
        <p:nvPicPr>
          <p:cNvPr id="2237" name="Google Shape;2237;p197"/>
          <p:cNvPicPr preferRelativeResize="0"/>
          <p:nvPr/>
        </p:nvPicPr>
        <p:blipFill>
          <a:blip r:embed="rId3">
            <a:alphaModFix/>
          </a:blip>
          <a:stretch>
            <a:fillRect/>
          </a:stretch>
        </p:blipFill>
        <p:spPr>
          <a:xfrm>
            <a:off x="3807735" y="1954586"/>
            <a:ext cx="831133" cy="1549772"/>
          </a:xfrm>
          <a:prstGeom prst="rect">
            <a:avLst/>
          </a:prstGeom>
          <a:noFill/>
          <a:ln>
            <a:noFill/>
          </a:ln>
        </p:spPr>
      </p:pic>
      <p:pic>
        <p:nvPicPr>
          <p:cNvPr id="2238" name="Google Shape;2238;p197"/>
          <p:cNvPicPr preferRelativeResize="0"/>
          <p:nvPr/>
        </p:nvPicPr>
        <p:blipFill>
          <a:blip r:embed="rId4">
            <a:alphaModFix/>
          </a:blip>
          <a:stretch>
            <a:fillRect/>
          </a:stretch>
        </p:blipFill>
        <p:spPr>
          <a:xfrm>
            <a:off x="5016734" y="1551767"/>
            <a:ext cx="5679317" cy="1728000"/>
          </a:xfrm>
          <a:prstGeom prst="rect">
            <a:avLst/>
          </a:prstGeom>
          <a:noFill/>
          <a:ln>
            <a:noFill/>
          </a:ln>
        </p:spPr>
      </p:pic>
      <p:sp>
        <p:nvSpPr>
          <p:cNvPr id="2239" name="Google Shape;2239;p197"/>
          <p:cNvSpPr txBox="1"/>
          <p:nvPr/>
        </p:nvSpPr>
        <p:spPr>
          <a:xfrm flipH="1">
            <a:off x="5246600" y="1746200"/>
            <a:ext cx="4905200" cy="9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667">
                <a:latin typeface="Lexend"/>
                <a:ea typeface="Lexend"/>
                <a:cs typeface="Lexend"/>
                <a:sym typeface="Lexend"/>
              </a:rPr>
              <a:t>Early Islamic civilisation started in </a:t>
            </a:r>
            <a:r>
              <a:rPr lang="en-GB" sz="2667" b="1">
                <a:latin typeface="Lexend"/>
                <a:ea typeface="Lexend"/>
                <a:cs typeface="Lexend"/>
                <a:sym typeface="Lexend"/>
              </a:rPr>
              <a:t>Medina</a:t>
            </a:r>
            <a:r>
              <a:rPr lang="en-GB" sz="2667">
                <a:latin typeface="Lexend"/>
                <a:ea typeface="Lexend"/>
                <a:cs typeface="Lexend"/>
                <a:sym typeface="Lexend"/>
              </a:rPr>
              <a:t>.</a:t>
            </a:r>
            <a:endParaRPr sz="2667">
              <a:solidFill>
                <a:srgbClr val="000000"/>
              </a:solidFill>
              <a:latin typeface="Lexend"/>
              <a:ea typeface="Lexend"/>
              <a:cs typeface="Lexend"/>
              <a:sym typeface="Lexe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F81332F1-FBB3-0FC2-6A6D-ACB8F8FF318A}"/>
            </a:ext>
          </a:extLst>
        </p:cNvPr>
        <p:cNvGrpSpPr/>
        <p:nvPr/>
      </p:nvGrpSpPr>
      <p:grpSpPr>
        <a:xfrm>
          <a:off x="0" y="0"/>
          <a:ext cx="0" cy="0"/>
          <a:chOff x="0" y="0"/>
          <a:chExt cx="0" cy="0"/>
        </a:xfrm>
      </p:grpSpPr>
      <p:sp>
        <p:nvSpPr>
          <p:cNvPr id="5" name="Google Shape;135;p25">
            <a:extLst>
              <a:ext uri="{FF2B5EF4-FFF2-40B4-BE49-F238E27FC236}">
                <a16:creationId xmlns:a16="http://schemas.microsoft.com/office/drawing/2014/main" id="{619E0A27-5EDF-CF4C-4E16-1E28FA895138}"/>
              </a:ext>
            </a:extLst>
          </p:cNvPr>
          <p:cNvSpPr txBox="1">
            <a:spLocks/>
          </p:cNvSpPr>
          <p:nvPr/>
        </p:nvSpPr>
        <p:spPr>
          <a:xfrm>
            <a:off x="175415" y="125030"/>
            <a:ext cx="11835812" cy="1386767"/>
          </a:xfrm>
          <a:prstGeom prst="rect">
            <a:avLst/>
          </a:prstGeom>
          <a:noFill/>
          <a:ln>
            <a:noFill/>
          </a:ln>
        </p:spPr>
        <p:txBody>
          <a:bodyPr spcFirstLastPara="1" wrap="square" lIns="121900" tIns="121900" rIns="121900" bIns="121900" anchor="t" anchorCtr="0">
            <a:normAutofit fontScale="77500" lnSpcReduction="20000"/>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lnSpc>
                <a:spcPct val="114999"/>
              </a:lnSpc>
              <a:buNone/>
            </a:pPr>
            <a:endParaRPr lang="en-US" sz="2000" kern="0">
              <a:solidFill>
                <a:schemeClr val="tx1"/>
              </a:solidFill>
            </a:endParaRPr>
          </a:p>
          <a:p>
            <a:pPr marL="0" indent="0">
              <a:lnSpc>
                <a:spcPct val="114999"/>
              </a:lnSpc>
              <a:buNone/>
            </a:pPr>
            <a:r>
              <a:rPr lang="en" sz="3600" u="sng" kern="0">
                <a:solidFill>
                  <a:schemeClr val="tx1"/>
                </a:solidFill>
                <a:latin typeface="Comic Sans MS"/>
              </a:rPr>
              <a:t>21.4.26</a:t>
            </a:r>
          </a:p>
          <a:p>
            <a:pPr marL="0" indent="0">
              <a:lnSpc>
                <a:spcPct val="114999"/>
              </a:lnSpc>
              <a:buNone/>
            </a:pPr>
            <a:r>
              <a:rPr lang="en" sz="3600" u="sng" kern="0">
                <a:solidFill>
                  <a:schemeClr val="tx1"/>
                </a:solidFill>
                <a:latin typeface="Comic Sans MS"/>
              </a:rPr>
              <a:t>TBAT: multiply mixed number fractions by integers. </a:t>
            </a:r>
            <a:endParaRPr lang="en" sz="3600" u="sng">
              <a:solidFill>
                <a:schemeClr val="tx1"/>
              </a:solidFill>
            </a:endParaRPr>
          </a:p>
        </p:txBody>
      </p:sp>
      <p:sp>
        <p:nvSpPr>
          <p:cNvPr id="2" name="TextBox 1">
            <a:extLst>
              <a:ext uri="{FF2B5EF4-FFF2-40B4-BE49-F238E27FC236}">
                <a16:creationId xmlns:a16="http://schemas.microsoft.com/office/drawing/2014/main" id="{C3FF2B09-999F-2ACE-E3DE-983FBDF44F62}"/>
              </a:ext>
            </a:extLst>
          </p:cNvPr>
          <p:cNvSpPr txBox="1"/>
          <p:nvPr/>
        </p:nvSpPr>
        <p:spPr>
          <a:xfrm>
            <a:off x="409855" y="2013114"/>
            <a:ext cx="11078156"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u="sng"/>
              <a:t>3 in 3 </a:t>
            </a:r>
          </a:p>
          <a:p>
            <a:endParaRPr lang="en-GB" sz="4000"/>
          </a:p>
          <a:p>
            <a:pPr marL="342900" indent="-342900">
              <a:buAutoNum type="arabicParenR"/>
            </a:pPr>
            <a:r>
              <a:rPr lang="en-GB" sz="4000"/>
              <a:t>40 x 7 = </a:t>
            </a:r>
          </a:p>
          <a:p>
            <a:pPr marL="342900" indent="-342900">
              <a:buAutoNum type="arabicParenR"/>
            </a:pPr>
            <a:endParaRPr lang="en-GB" sz="4000"/>
          </a:p>
          <a:p>
            <a:pPr marL="342900" indent="-342900">
              <a:buAutoNum type="arabicParenR"/>
            </a:pPr>
            <a:r>
              <a:rPr lang="en-GB" sz="4000"/>
              <a:t>350 divided by 5 = </a:t>
            </a:r>
          </a:p>
          <a:p>
            <a:pPr marL="342900" indent="-342900">
              <a:buAutoNum type="arabicParenR"/>
            </a:pPr>
            <a:endParaRPr lang="en-GB" sz="4000"/>
          </a:p>
          <a:p>
            <a:pPr marL="342900" indent="-342900">
              <a:buAutoNum type="arabicParenR"/>
            </a:pPr>
            <a:r>
              <a:rPr lang="en-GB" sz="4000"/>
              <a:t>23/  5 = </a:t>
            </a:r>
          </a:p>
        </p:txBody>
      </p:sp>
      <p:sp>
        <p:nvSpPr>
          <p:cNvPr id="6" name="TextBox 5">
            <a:extLst>
              <a:ext uri="{FF2B5EF4-FFF2-40B4-BE49-F238E27FC236}">
                <a16:creationId xmlns:a16="http://schemas.microsoft.com/office/drawing/2014/main" id="{9929ACFD-2230-0A8A-E2E1-484EAC093F99}"/>
              </a:ext>
            </a:extLst>
          </p:cNvPr>
          <p:cNvSpPr txBox="1"/>
          <p:nvPr/>
        </p:nvSpPr>
        <p:spPr>
          <a:xfrm>
            <a:off x="6798781" y="2133660"/>
            <a:ext cx="406239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rgbClr val="FF0000"/>
                </a:solidFill>
              </a:rPr>
              <a:t>Challenge: </a:t>
            </a:r>
          </a:p>
          <a:p>
            <a:endParaRPr lang="en-GB" sz="3200">
              <a:solidFill>
                <a:srgbClr val="FF0000"/>
              </a:solidFill>
            </a:endParaRPr>
          </a:p>
          <a:p>
            <a:r>
              <a:rPr lang="en-GB" sz="3200">
                <a:solidFill>
                  <a:srgbClr val="FF0000"/>
                </a:solidFill>
              </a:rPr>
              <a:t>20% of 350 =</a:t>
            </a:r>
          </a:p>
        </p:txBody>
      </p:sp>
    </p:spTree>
    <p:extLst>
      <p:ext uri="{BB962C8B-B14F-4D97-AF65-F5344CB8AC3E}">
        <p14:creationId xmlns:p14="http://schemas.microsoft.com/office/powerpoint/2010/main" val="4172456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4" name="Google Shape;2254;p199"/>
          <p:cNvSpPr txBox="1">
            <a:spLocks noGrp="1"/>
          </p:cNvSpPr>
          <p:nvPr>
            <p:ph type="body" idx="1"/>
          </p:nvPr>
        </p:nvSpPr>
        <p:spPr>
          <a:xfrm>
            <a:off x="5233500" y="1958300"/>
            <a:ext cx="6526800" cy="2461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The city leaders of Mecca did not agree with the message of Islam, which led to fighting between them and the Muslims.</a:t>
            </a:r>
            <a:endParaRPr/>
          </a:p>
        </p:txBody>
      </p:sp>
      <p:sp>
        <p:nvSpPr>
          <p:cNvPr id="2255" name="Google Shape;2255;p199"/>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Muhammad (PBUH) returns to Mecca</a:t>
            </a:r>
            <a:endParaRPr/>
          </a:p>
        </p:txBody>
      </p:sp>
      <p:pic>
        <p:nvPicPr>
          <p:cNvPr id="2256" name="Google Shape;2256;p199"/>
          <p:cNvPicPr preferRelativeResize="0"/>
          <p:nvPr/>
        </p:nvPicPr>
        <p:blipFill rotWithShape="1">
          <a:blip r:embed="rId3">
            <a:alphaModFix/>
          </a:blip>
          <a:srcRect l="24950" t="24584" r="6579" b="25305"/>
          <a:stretch/>
        </p:blipFill>
        <p:spPr>
          <a:xfrm>
            <a:off x="432001" y="1079984"/>
            <a:ext cx="4150799" cy="4396571"/>
          </a:xfrm>
          <a:prstGeom prst="rect">
            <a:avLst/>
          </a:prstGeom>
          <a:noFill/>
          <a:ln>
            <a:noFill/>
          </a:ln>
        </p:spPr>
      </p:pic>
      <p:sp>
        <p:nvSpPr>
          <p:cNvPr id="2257" name="Google Shape;2257;p199"/>
          <p:cNvSpPr txBox="1"/>
          <p:nvPr/>
        </p:nvSpPr>
        <p:spPr>
          <a:xfrm>
            <a:off x="4669267" y="4744000"/>
            <a:ext cx="5079600" cy="73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Illustration of a meeting of the Meccan leaders</a:t>
            </a:r>
            <a:endParaRPr sz="2400">
              <a:solidFill>
                <a:schemeClr val="dk1"/>
              </a:solidFill>
              <a:latin typeface="Lexend"/>
              <a:ea typeface="Lexend"/>
              <a:cs typeface="Lexend"/>
              <a:sym typeface="Lexend"/>
            </a:endParaRPr>
          </a:p>
        </p:txBody>
      </p:sp>
      <p:grpSp>
        <p:nvGrpSpPr>
          <p:cNvPr id="2258" name="Google Shape;2258;p199"/>
          <p:cNvGrpSpPr/>
          <p:nvPr/>
        </p:nvGrpSpPr>
        <p:grpSpPr>
          <a:xfrm>
            <a:off x="11110816" y="891916"/>
            <a:ext cx="649193" cy="471232"/>
            <a:chOff x="6700947" y="3542562"/>
            <a:chExt cx="920928" cy="601675"/>
          </a:xfrm>
        </p:grpSpPr>
        <p:pic>
          <p:nvPicPr>
            <p:cNvPr id="2259" name="Google Shape;2259;p199"/>
            <p:cNvPicPr preferRelativeResize="0"/>
            <p:nvPr/>
          </p:nvPicPr>
          <p:blipFill>
            <a:blip r:embed="rId4">
              <a:alphaModFix/>
            </a:blip>
            <a:stretch>
              <a:fillRect/>
            </a:stretch>
          </p:blipFill>
          <p:spPr>
            <a:xfrm>
              <a:off x="6700947" y="3542562"/>
              <a:ext cx="920928" cy="601675"/>
            </a:xfrm>
            <a:prstGeom prst="rect">
              <a:avLst/>
            </a:prstGeom>
            <a:noFill/>
            <a:ln>
              <a:noFill/>
            </a:ln>
          </p:spPr>
        </p:pic>
        <p:sp>
          <p:nvSpPr>
            <p:cNvPr id="2260" name="Google Shape;2260;p199"/>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261" name="Google Shape;2261;p199"/>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latin typeface="Lexend"/>
                <a:ea typeface="Lexend"/>
                <a:cs typeface="Lexend"/>
                <a:sym typeface="Lexend"/>
              </a:rPr>
              <a:t>B</a:t>
            </a:r>
            <a:endParaRPr sz="2267" b="1">
              <a:solidFill>
                <a:srgbClr val="000000"/>
              </a:solidFill>
              <a:latin typeface="Lexend"/>
              <a:ea typeface="Lexend"/>
              <a:cs typeface="Lexend"/>
              <a:sym typeface="Lexen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65"/>
        <p:cNvGrpSpPr/>
        <p:nvPr/>
      </p:nvGrpSpPr>
      <p:grpSpPr>
        <a:xfrm>
          <a:off x="0" y="0"/>
          <a:ext cx="0" cy="0"/>
          <a:chOff x="0" y="0"/>
          <a:chExt cx="0" cy="0"/>
        </a:xfrm>
      </p:grpSpPr>
      <p:sp>
        <p:nvSpPr>
          <p:cNvPr id="2266" name="Google Shape;2266;p200"/>
          <p:cNvSpPr txBox="1">
            <a:spLocks noGrp="1"/>
          </p:cNvSpPr>
          <p:nvPr>
            <p:ph type="body" idx="1"/>
          </p:nvPr>
        </p:nvSpPr>
        <p:spPr>
          <a:xfrm>
            <a:off x="4324000" y="2426000"/>
            <a:ext cx="7436000" cy="2348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highlight>
                  <a:srgbClr val="FFFFFF"/>
                </a:highlight>
              </a:rPr>
              <a:t>At Badr in 624 CE, the Muslims of </a:t>
            </a:r>
            <a:r>
              <a:rPr lang="en-GB" b="1">
                <a:highlight>
                  <a:srgbClr val="FFFFFF"/>
                </a:highlight>
              </a:rPr>
              <a:t>Medina </a:t>
            </a:r>
            <a:r>
              <a:rPr lang="en-GB">
                <a:highlight>
                  <a:srgbClr val="FFFFFF"/>
                </a:highlight>
              </a:rPr>
              <a:t>won a battle against the army of Mecca. They believed that it was because Allah (SWT) was with them.</a:t>
            </a:r>
            <a:endParaRPr/>
          </a:p>
        </p:txBody>
      </p:sp>
      <p:pic>
        <p:nvPicPr>
          <p:cNvPr id="2267" name="Google Shape;2267;p200"/>
          <p:cNvPicPr preferRelativeResize="0"/>
          <p:nvPr/>
        </p:nvPicPr>
        <p:blipFill>
          <a:blip r:embed="rId3">
            <a:alphaModFix/>
          </a:blip>
          <a:stretch>
            <a:fillRect/>
          </a:stretch>
        </p:blipFill>
        <p:spPr>
          <a:xfrm>
            <a:off x="431999" y="1108349"/>
            <a:ext cx="3486639" cy="4186032"/>
          </a:xfrm>
          <a:prstGeom prst="rect">
            <a:avLst/>
          </a:prstGeom>
          <a:noFill/>
          <a:ln>
            <a:noFill/>
          </a:ln>
        </p:spPr>
      </p:pic>
      <p:sp>
        <p:nvSpPr>
          <p:cNvPr id="2268" name="Google Shape;2268;p200"/>
          <p:cNvSpPr txBox="1"/>
          <p:nvPr/>
        </p:nvSpPr>
        <p:spPr>
          <a:xfrm>
            <a:off x="467867" y="5455867"/>
            <a:ext cx="4297600" cy="81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Map of the </a:t>
            </a:r>
            <a:r>
              <a:rPr lang="en-GB" sz="2400" b="1">
                <a:solidFill>
                  <a:schemeClr val="dk1"/>
                </a:solidFill>
                <a:latin typeface="Lexend"/>
                <a:ea typeface="Lexend"/>
                <a:cs typeface="Lexend"/>
                <a:sym typeface="Lexend"/>
              </a:rPr>
              <a:t>Arabian</a:t>
            </a:r>
            <a:r>
              <a:rPr lang="en-GB" sz="2400">
                <a:solidFill>
                  <a:schemeClr val="dk1"/>
                </a:solidFill>
                <a:latin typeface="Lexend"/>
                <a:ea typeface="Lexend"/>
                <a:cs typeface="Lexend"/>
                <a:sym typeface="Lexend"/>
              </a:rPr>
              <a:t> peninsula</a:t>
            </a:r>
            <a:endParaRPr sz="2400">
              <a:solidFill>
                <a:schemeClr val="dk1"/>
              </a:solidFill>
              <a:latin typeface="Lexend"/>
              <a:ea typeface="Lexend"/>
              <a:cs typeface="Lexend"/>
              <a:sym typeface="Lexend"/>
            </a:endParaRPr>
          </a:p>
        </p:txBody>
      </p:sp>
      <p:sp>
        <p:nvSpPr>
          <p:cNvPr id="2269" name="Google Shape;2269;p20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Muhammad (PBUH) returns to Mecca</a:t>
            </a:r>
            <a:endParaRPr/>
          </a:p>
        </p:txBody>
      </p:sp>
      <p:grpSp>
        <p:nvGrpSpPr>
          <p:cNvPr id="2270" name="Google Shape;2270;p200"/>
          <p:cNvGrpSpPr/>
          <p:nvPr/>
        </p:nvGrpSpPr>
        <p:grpSpPr>
          <a:xfrm>
            <a:off x="11110816" y="891916"/>
            <a:ext cx="649193" cy="471232"/>
            <a:chOff x="6700947" y="3542562"/>
            <a:chExt cx="920928" cy="601675"/>
          </a:xfrm>
        </p:grpSpPr>
        <p:pic>
          <p:nvPicPr>
            <p:cNvPr id="2271" name="Google Shape;2271;p200"/>
            <p:cNvPicPr preferRelativeResize="0"/>
            <p:nvPr/>
          </p:nvPicPr>
          <p:blipFill>
            <a:blip r:embed="rId4">
              <a:alphaModFix/>
            </a:blip>
            <a:stretch>
              <a:fillRect/>
            </a:stretch>
          </p:blipFill>
          <p:spPr>
            <a:xfrm>
              <a:off x="6700947" y="3542562"/>
              <a:ext cx="920928" cy="601675"/>
            </a:xfrm>
            <a:prstGeom prst="rect">
              <a:avLst/>
            </a:prstGeom>
            <a:noFill/>
            <a:ln>
              <a:noFill/>
            </a:ln>
          </p:spPr>
        </p:pic>
        <p:sp>
          <p:nvSpPr>
            <p:cNvPr id="2272" name="Google Shape;2272;p200"/>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273" name="Google Shape;2273;p200"/>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latin typeface="Lexend"/>
                <a:ea typeface="Lexend"/>
                <a:cs typeface="Lexend"/>
                <a:sym typeface="Lexend"/>
              </a:rPr>
              <a:t>B</a:t>
            </a:r>
            <a:endParaRPr sz="2267" b="1">
              <a:solidFill>
                <a:srgbClr val="000000"/>
              </a:solidFill>
              <a:latin typeface="Lexend"/>
              <a:ea typeface="Lexend"/>
              <a:cs typeface="Lexend"/>
              <a:sym typeface="Lexen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20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Muhammad (PBUH) returns to Mecca</a:t>
            </a:r>
            <a:endParaRPr/>
          </a:p>
        </p:txBody>
      </p:sp>
      <p:sp>
        <p:nvSpPr>
          <p:cNvPr id="2279" name="Google Shape;2279;p201"/>
          <p:cNvSpPr txBox="1">
            <a:spLocks noGrp="1"/>
          </p:cNvSpPr>
          <p:nvPr>
            <p:ph type="subTitle" idx="2"/>
          </p:nvPr>
        </p:nvSpPr>
        <p:spPr>
          <a:xfrm>
            <a:off x="432000" y="1440000"/>
            <a:ext cx="9513600" cy="1062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The victory at the battle of Badr helped spread </a:t>
            </a:r>
            <a:br>
              <a:rPr lang="en-GB"/>
            </a:br>
            <a:r>
              <a:rPr lang="en-GB"/>
              <a:t>Islam in Arabia.</a:t>
            </a:r>
            <a:endParaRPr/>
          </a:p>
        </p:txBody>
      </p:sp>
      <p:sp>
        <p:nvSpPr>
          <p:cNvPr id="2280" name="Google Shape;2280;p201"/>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It was seen as a sign that Allah (SWT) was on the side of the Muslim army.</a:t>
            </a:r>
            <a:endParaRPr/>
          </a:p>
        </p:txBody>
      </p:sp>
      <p:pic>
        <p:nvPicPr>
          <p:cNvPr id="2281" name="Google Shape;2281;p201"/>
          <p:cNvPicPr preferRelativeResize="0"/>
          <p:nvPr/>
        </p:nvPicPr>
        <p:blipFill>
          <a:blip r:embed="rId3">
            <a:alphaModFix/>
          </a:blip>
          <a:stretch>
            <a:fillRect/>
          </a:stretch>
        </p:blipFill>
        <p:spPr>
          <a:xfrm>
            <a:off x="5081644" y="2795033"/>
            <a:ext cx="528000" cy="55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85"/>
        <p:cNvGrpSpPr/>
        <p:nvPr/>
      </p:nvGrpSpPr>
      <p:grpSpPr>
        <a:xfrm>
          <a:off x="0" y="0"/>
          <a:ext cx="0" cy="0"/>
          <a:chOff x="0" y="0"/>
          <a:chExt cx="0" cy="0"/>
        </a:xfrm>
      </p:grpSpPr>
      <p:sp>
        <p:nvSpPr>
          <p:cNvPr id="2286" name="Google Shape;2286;p202"/>
          <p:cNvSpPr txBox="1">
            <a:spLocks noGrp="1"/>
          </p:cNvSpPr>
          <p:nvPr>
            <p:ph type="body" idx="1"/>
          </p:nvPr>
        </p:nvSpPr>
        <p:spPr>
          <a:xfrm>
            <a:off x="6096000" y="2561133"/>
            <a:ext cx="5664000" cy="2003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In 628 CE, a ten-year-long </a:t>
            </a:r>
            <a:r>
              <a:rPr lang="en-GB" b="1"/>
              <a:t>truce</a:t>
            </a:r>
            <a:r>
              <a:rPr lang="en-GB"/>
              <a:t> was agreed between the leaders of Mecca and Muhammad (PBUH).</a:t>
            </a:r>
            <a:endParaRPr/>
          </a:p>
          <a:p>
            <a:pPr marL="0" lvl="0" indent="0" algn="l" rtl="0">
              <a:spcBef>
                <a:spcPts val="0"/>
              </a:spcBef>
              <a:spcAft>
                <a:spcPts val="0"/>
              </a:spcAft>
              <a:buNone/>
            </a:pPr>
            <a:r>
              <a:rPr lang="en-GB"/>
              <a:t> </a:t>
            </a:r>
            <a:endParaRPr/>
          </a:p>
        </p:txBody>
      </p:sp>
      <p:pic>
        <p:nvPicPr>
          <p:cNvPr id="2287" name="Google Shape;2287;p202"/>
          <p:cNvPicPr preferRelativeResize="0"/>
          <p:nvPr/>
        </p:nvPicPr>
        <p:blipFill>
          <a:blip r:embed="rId3">
            <a:alphaModFix/>
          </a:blip>
          <a:stretch>
            <a:fillRect/>
          </a:stretch>
        </p:blipFill>
        <p:spPr>
          <a:xfrm>
            <a:off x="432001" y="1992706"/>
            <a:ext cx="5063065" cy="3556007"/>
          </a:xfrm>
          <a:prstGeom prst="rect">
            <a:avLst/>
          </a:prstGeom>
          <a:noFill/>
          <a:ln>
            <a:noFill/>
          </a:ln>
        </p:spPr>
      </p:pic>
      <p:sp>
        <p:nvSpPr>
          <p:cNvPr id="2288" name="Google Shape;2288;p202"/>
          <p:cNvSpPr txBox="1"/>
          <p:nvPr/>
        </p:nvSpPr>
        <p:spPr>
          <a:xfrm>
            <a:off x="432000" y="4982767"/>
            <a:ext cx="5237200" cy="910800"/>
          </a:xfrm>
          <a:prstGeom prst="rect">
            <a:avLst/>
          </a:prstGeom>
          <a:noFill/>
          <a:ln>
            <a:noFill/>
          </a:ln>
        </p:spPr>
        <p:txBody>
          <a:bodyPr spcFirstLastPara="1" wrap="square" lIns="0" tIns="0" rIns="12190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Photo of a </a:t>
            </a:r>
            <a:r>
              <a:rPr lang="en-GB" sz="2400" b="1">
                <a:solidFill>
                  <a:schemeClr val="dk1"/>
                </a:solidFill>
                <a:latin typeface="Lexend"/>
                <a:ea typeface="Lexend"/>
                <a:cs typeface="Lexend"/>
                <a:sym typeface="Lexend"/>
              </a:rPr>
              <a:t>truce </a:t>
            </a:r>
            <a:r>
              <a:rPr lang="en-GB" sz="2400">
                <a:solidFill>
                  <a:schemeClr val="dk1"/>
                </a:solidFill>
                <a:latin typeface="Lexend"/>
                <a:ea typeface="Lexend"/>
                <a:cs typeface="Lexend"/>
                <a:sym typeface="Lexend"/>
              </a:rPr>
              <a:t>handshake</a:t>
            </a:r>
            <a:endParaRPr sz="2400">
              <a:solidFill>
                <a:schemeClr val="dk1"/>
              </a:solidFill>
              <a:latin typeface="Lexend"/>
              <a:ea typeface="Lexend"/>
              <a:cs typeface="Lexend"/>
              <a:sym typeface="Lexend"/>
            </a:endParaRPr>
          </a:p>
        </p:txBody>
      </p:sp>
      <p:sp>
        <p:nvSpPr>
          <p:cNvPr id="2289" name="Google Shape;2289;p20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Muhammad (PBUH) returns to Mecca</a:t>
            </a:r>
            <a:endParaRPr/>
          </a:p>
        </p:txBody>
      </p:sp>
      <p:grpSp>
        <p:nvGrpSpPr>
          <p:cNvPr id="2290" name="Google Shape;2290;p202"/>
          <p:cNvGrpSpPr/>
          <p:nvPr/>
        </p:nvGrpSpPr>
        <p:grpSpPr>
          <a:xfrm>
            <a:off x="11110816" y="891916"/>
            <a:ext cx="649193" cy="471232"/>
            <a:chOff x="6700947" y="3542562"/>
            <a:chExt cx="920928" cy="601675"/>
          </a:xfrm>
        </p:grpSpPr>
        <p:pic>
          <p:nvPicPr>
            <p:cNvPr id="2291" name="Google Shape;2291;p202"/>
            <p:cNvPicPr preferRelativeResize="0"/>
            <p:nvPr/>
          </p:nvPicPr>
          <p:blipFill>
            <a:blip r:embed="rId4">
              <a:alphaModFix/>
            </a:blip>
            <a:stretch>
              <a:fillRect/>
            </a:stretch>
          </p:blipFill>
          <p:spPr>
            <a:xfrm>
              <a:off x="6700947" y="3542562"/>
              <a:ext cx="920928" cy="601675"/>
            </a:xfrm>
            <a:prstGeom prst="rect">
              <a:avLst/>
            </a:prstGeom>
            <a:noFill/>
            <a:ln>
              <a:noFill/>
            </a:ln>
          </p:spPr>
        </p:pic>
        <p:sp>
          <p:nvSpPr>
            <p:cNvPr id="2292" name="Google Shape;2292;p202"/>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293" name="Google Shape;2293;p202"/>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latin typeface="Lexend"/>
                <a:ea typeface="Lexend"/>
                <a:cs typeface="Lexend"/>
                <a:sym typeface="Lexend"/>
              </a:rPr>
              <a:t>B</a:t>
            </a:r>
            <a:endParaRPr sz="2267" b="1">
              <a:solidFill>
                <a:srgbClr val="000000"/>
              </a:solidFill>
              <a:latin typeface="Lexend"/>
              <a:ea typeface="Lexend"/>
              <a:cs typeface="Lexend"/>
              <a:sym typeface="Lexen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sp>
        <p:nvSpPr>
          <p:cNvPr id="2298" name="Google Shape;2298;p203"/>
          <p:cNvSpPr txBox="1">
            <a:spLocks noGrp="1"/>
          </p:cNvSpPr>
          <p:nvPr>
            <p:ph type="body" idx="1"/>
          </p:nvPr>
        </p:nvSpPr>
        <p:spPr>
          <a:xfrm>
            <a:off x="432000" y="1012400"/>
            <a:ext cx="10983600" cy="666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Help Izzy to complete her sentence.</a:t>
            </a:r>
            <a:endParaRPr sz="3200"/>
          </a:p>
        </p:txBody>
      </p:sp>
      <p:sp>
        <p:nvSpPr>
          <p:cNvPr id="2299" name="Google Shape;2299;p20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Muhammad (PBUH) returns to Mecca</a:t>
            </a:r>
            <a:endParaRPr/>
          </a:p>
        </p:txBody>
      </p:sp>
      <p:pic>
        <p:nvPicPr>
          <p:cNvPr id="2300" name="Google Shape;2300;p203"/>
          <p:cNvPicPr preferRelativeResize="0"/>
          <p:nvPr/>
        </p:nvPicPr>
        <p:blipFill>
          <a:blip r:embed="rId3">
            <a:alphaModFix/>
          </a:blip>
          <a:stretch>
            <a:fillRect/>
          </a:stretch>
        </p:blipFill>
        <p:spPr>
          <a:xfrm>
            <a:off x="8163099" y="1848833"/>
            <a:ext cx="1508200" cy="4448067"/>
          </a:xfrm>
          <a:prstGeom prst="rect">
            <a:avLst/>
          </a:prstGeom>
          <a:noFill/>
          <a:ln>
            <a:noFill/>
          </a:ln>
        </p:spPr>
      </p:pic>
      <p:pic>
        <p:nvPicPr>
          <p:cNvPr id="2301" name="Google Shape;2301;p203"/>
          <p:cNvPicPr preferRelativeResize="0"/>
          <p:nvPr/>
        </p:nvPicPr>
        <p:blipFill>
          <a:blip r:embed="rId4">
            <a:alphaModFix/>
          </a:blip>
          <a:stretch>
            <a:fillRect/>
          </a:stretch>
        </p:blipFill>
        <p:spPr>
          <a:xfrm>
            <a:off x="552334" y="2622001"/>
            <a:ext cx="7207333" cy="2523567"/>
          </a:xfrm>
          <a:prstGeom prst="rect">
            <a:avLst/>
          </a:prstGeom>
          <a:noFill/>
          <a:ln>
            <a:noFill/>
          </a:ln>
        </p:spPr>
      </p:pic>
      <p:sp>
        <p:nvSpPr>
          <p:cNvPr id="2302" name="Google Shape;2302;p203"/>
          <p:cNvSpPr txBox="1">
            <a:spLocks noGrp="1"/>
          </p:cNvSpPr>
          <p:nvPr>
            <p:ph type="body" idx="1"/>
          </p:nvPr>
        </p:nvSpPr>
        <p:spPr>
          <a:xfrm>
            <a:off x="940200" y="2996800"/>
            <a:ext cx="6375200" cy="1662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An agreement between enemies to stop fighting for a certain time is known as a … </a:t>
            </a:r>
            <a:endParaRPr sz="3200"/>
          </a:p>
        </p:txBody>
      </p:sp>
      <p:sp>
        <p:nvSpPr>
          <p:cNvPr id="2303" name="Google Shape;2303;p203"/>
          <p:cNvSpPr txBox="1">
            <a:spLocks noGrp="1"/>
          </p:cNvSpPr>
          <p:nvPr>
            <p:ph type="body" idx="1"/>
          </p:nvPr>
        </p:nvSpPr>
        <p:spPr>
          <a:xfrm>
            <a:off x="3421400" y="4044400"/>
            <a:ext cx="1059600" cy="551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b="1">
                <a:latin typeface="Kalam"/>
                <a:ea typeface="Kalam"/>
                <a:cs typeface="Kalam"/>
                <a:sym typeface="Kalam"/>
              </a:rPr>
              <a:t>truce</a:t>
            </a:r>
            <a:r>
              <a:rPr lang="en-GB"/>
              <a:t>.</a:t>
            </a:r>
            <a:endParaRPr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07"/>
        <p:cNvGrpSpPr/>
        <p:nvPr/>
      </p:nvGrpSpPr>
      <p:grpSpPr>
        <a:xfrm>
          <a:off x="0" y="0"/>
          <a:ext cx="0" cy="0"/>
          <a:chOff x="0" y="0"/>
          <a:chExt cx="0" cy="0"/>
        </a:xfrm>
      </p:grpSpPr>
      <p:sp>
        <p:nvSpPr>
          <p:cNvPr id="2308" name="Google Shape;2308;p204"/>
          <p:cNvSpPr txBox="1">
            <a:spLocks noGrp="1"/>
          </p:cNvSpPr>
          <p:nvPr>
            <p:ph type="body" idx="1"/>
          </p:nvPr>
        </p:nvSpPr>
        <p:spPr>
          <a:xfrm>
            <a:off x="432000" y="1080000"/>
            <a:ext cx="9513600" cy="1209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The </a:t>
            </a:r>
            <a:r>
              <a:rPr lang="en-GB" b="1"/>
              <a:t>truce</a:t>
            </a:r>
            <a:r>
              <a:rPr lang="en-GB"/>
              <a:t> was broken when soldiers from Mecca attacked a Muslim camp.</a:t>
            </a:r>
            <a:endParaRPr/>
          </a:p>
        </p:txBody>
      </p:sp>
      <p:sp>
        <p:nvSpPr>
          <p:cNvPr id="2309" name="Google Shape;2309;p20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Muhammad (PBUH) returns to Mecca</a:t>
            </a:r>
            <a:endParaRPr/>
          </a:p>
        </p:txBody>
      </p:sp>
      <p:sp>
        <p:nvSpPr>
          <p:cNvPr id="2310" name="Google Shape;2310;p204"/>
          <p:cNvSpPr txBox="1"/>
          <p:nvPr/>
        </p:nvSpPr>
        <p:spPr>
          <a:xfrm>
            <a:off x="3938167" y="5658400"/>
            <a:ext cx="4290400" cy="62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Photo of an </a:t>
            </a:r>
            <a:r>
              <a:rPr lang="en-GB" sz="2400" b="1">
                <a:solidFill>
                  <a:schemeClr val="dk1"/>
                </a:solidFill>
                <a:latin typeface="Lexend"/>
                <a:ea typeface="Lexend"/>
                <a:cs typeface="Lexend"/>
                <a:sym typeface="Lexend"/>
              </a:rPr>
              <a:t>Arabian </a:t>
            </a:r>
            <a:r>
              <a:rPr lang="en-GB" sz="2400">
                <a:solidFill>
                  <a:schemeClr val="dk1"/>
                </a:solidFill>
                <a:latin typeface="Lexend"/>
                <a:ea typeface="Lexend"/>
                <a:cs typeface="Lexend"/>
                <a:sym typeface="Lexend"/>
              </a:rPr>
              <a:t>soldier</a:t>
            </a:r>
            <a:endParaRPr sz="2400">
              <a:solidFill>
                <a:schemeClr val="dk1"/>
              </a:solidFill>
              <a:latin typeface="Lexend"/>
              <a:ea typeface="Lexend"/>
              <a:cs typeface="Lexend"/>
              <a:sym typeface="Lexend"/>
            </a:endParaRPr>
          </a:p>
        </p:txBody>
      </p:sp>
      <p:sp>
        <p:nvSpPr>
          <p:cNvPr id="2311" name="Google Shape;2311;p204"/>
          <p:cNvSpPr txBox="1"/>
          <p:nvPr/>
        </p:nvSpPr>
        <p:spPr>
          <a:xfrm>
            <a:off x="432000" y="6427200"/>
            <a:ext cx="5328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50000"/>
              </a:lnSpc>
              <a:spcBef>
                <a:spcPts val="0"/>
              </a:spcBef>
              <a:spcAft>
                <a:spcPts val="0"/>
              </a:spcAft>
              <a:buNone/>
            </a:pPr>
            <a:r>
              <a:rPr lang="en-GB" sz="800">
                <a:solidFill>
                  <a:schemeClr val="dk2"/>
                </a:solidFill>
                <a:latin typeface="Lexend"/>
                <a:ea typeface="Lexend"/>
                <a:cs typeface="Lexend"/>
                <a:sym typeface="Lexend"/>
              </a:rPr>
              <a:t>Library of Congress, Prints &amp; Photographs Division, [reproduction number LC-DIG-matpc-06823]</a:t>
            </a:r>
            <a:endParaRPr sz="800">
              <a:solidFill>
                <a:schemeClr val="dk2"/>
              </a:solidFill>
              <a:latin typeface="Lexend"/>
              <a:ea typeface="Lexend"/>
              <a:cs typeface="Lexend"/>
              <a:sym typeface="Lexend"/>
            </a:endParaRPr>
          </a:p>
        </p:txBody>
      </p:sp>
      <p:grpSp>
        <p:nvGrpSpPr>
          <p:cNvPr id="2312" name="Google Shape;2312;p204"/>
          <p:cNvGrpSpPr/>
          <p:nvPr/>
        </p:nvGrpSpPr>
        <p:grpSpPr>
          <a:xfrm>
            <a:off x="11110816" y="891916"/>
            <a:ext cx="649193" cy="471232"/>
            <a:chOff x="6700947" y="3542562"/>
            <a:chExt cx="920928" cy="601675"/>
          </a:xfrm>
        </p:grpSpPr>
        <p:pic>
          <p:nvPicPr>
            <p:cNvPr id="2313" name="Google Shape;2313;p204"/>
            <p:cNvPicPr preferRelativeResize="0"/>
            <p:nvPr/>
          </p:nvPicPr>
          <p:blipFill>
            <a:blip r:embed="rId3">
              <a:alphaModFix/>
            </a:blip>
            <a:stretch>
              <a:fillRect/>
            </a:stretch>
          </p:blipFill>
          <p:spPr>
            <a:xfrm>
              <a:off x="6700947" y="3542562"/>
              <a:ext cx="920928" cy="601675"/>
            </a:xfrm>
            <a:prstGeom prst="rect">
              <a:avLst/>
            </a:prstGeom>
            <a:noFill/>
            <a:ln>
              <a:noFill/>
            </a:ln>
          </p:spPr>
        </p:pic>
        <p:sp>
          <p:nvSpPr>
            <p:cNvPr id="2314" name="Google Shape;2314;p204"/>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315" name="Google Shape;2315;p204"/>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latin typeface="Lexend"/>
                <a:ea typeface="Lexend"/>
                <a:cs typeface="Lexend"/>
                <a:sym typeface="Lexend"/>
              </a:rPr>
              <a:t>B</a:t>
            </a:r>
            <a:endParaRPr sz="2267" b="1">
              <a:solidFill>
                <a:srgbClr val="000000"/>
              </a:solidFill>
              <a:latin typeface="Lexend"/>
              <a:ea typeface="Lexend"/>
              <a:cs typeface="Lexend"/>
              <a:sym typeface="Lexend"/>
            </a:endParaRPr>
          </a:p>
        </p:txBody>
      </p:sp>
      <p:pic>
        <p:nvPicPr>
          <p:cNvPr id="2316" name="Google Shape;2316;p204"/>
          <p:cNvPicPr preferRelativeResize="0"/>
          <p:nvPr/>
        </p:nvPicPr>
        <p:blipFill>
          <a:blip r:embed="rId4">
            <a:alphaModFix/>
          </a:blip>
          <a:stretch>
            <a:fillRect/>
          </a:stretch>
        </p:blipFill>
        <p:spPr>
          <a:xfrm>
            <a:off x="3829803" y="2160000"/>
            <a:ext cx="4290567" cy="341906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20"/>
        <p:cNvGrpSpPr/>
        <p:nvPr/>
      </p:nvGrpSpPr>
      <p:grpSpPr>
        <a:xfrm>
          <a:off x="0" y="0"/>
          <a:ext cx="0" cy="0"/>
          <a:chOff x="0" y="0"/>
          <a:chExt cx="0" cy="0"/>
        </a:xfrm>
      </p:grpSpPr>
      <p:sp>
        <p:nvSpPr>
          <p:cNvPr id="2321" name="Google Shape;2321;p205"/>
          <p:cNvSpPr txBox="1">
            <a:spLocks noGrp="1"/>
          </p:cNvSpPr>
          <p:nvPr>
            <p:ph type="body" idx="1"/>
          </p:nvPr>
        </p:nvSpPr>
        <p:spPr>
          <a:xfrm>
            <a:off x="6545796" y="2491733"/>
            <a:ext cx="5214000" cy="2060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Muhammad (PBUH) and the</a:t>
            </a:r>
            <a:r>
              <a:rPr lang="en-GB" b="1"/>
              <a:t> Medina </a:t>
            </a:r>
            <a:r>
              <a:rPr lang="en-GB"/>
              <a:t>Muslims took control of Mecca peacefully.</a:t>
            </a:r>
            <a:endParaRPr/>
          </a:p>
        </p:txBody>
      </p:sp>
      <p:sp>
        <p:nvSpPr>
          <p:cNvPr id="2322" name="Google Shape;2322;p205"/>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Muhammad (PBUH) returns to Mecca</a:t>
            </a:r>
            <a:endParaRPr/>
          </a:p>
        </p:txBody>
      </p:sp>
      <p:sp>
        <p:nvSpPr>
          <p:cNvPr id="2323" name="Google Shape;2323;p205"/>
          <p:cNvSpPr txBox="1"/>
          <p:nvPr/>
        </p:nvSpPr>
        <p:spPr>
          <a:xfrm>
            <a:off x="432000" y="5495033"/>
            <a:ext cx="5413200" cy="673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2400">
                <a:solidFill>
                  <a:schemeClr val="dk1"/>
                </a:solidFill>
                <a:latin typeface="Lexend"/>
                <a:ea typeface="Lexend"/>
                <a:cs typeface="Lexend"/>
                <a:sym typeface="Lexend"/>
              </a:rPr>
              <a:t>Illustration of the city of Mecca</a:t>
            </a:r>
            <a:endParaRPr sz="2400">
              <a:solidFill>
                <a:schemeClr val="dk1"/>
              </a:solidFill>
              <a:latin typeface="Lexend"/>
              <a:ea typeface="Lexend"/>
              <a:cs typeface="Lexend"/>
              <a:sym typeface="Lexend"/>
            </a:endParaRPr>
          </a:p>
        </p:txBody>
      </p:sp>
      <p:grpSp>
        <p:nvGrpSpPr>
          <p:cNvPr id="2324" name="Google Shape;2324;p205"/>
          <p:cNvGrpSpPr/>
          <p:nvPr/>
        </p:nvGrpSpPr>
        <p:grpSpPr>
          <a:xfrm>
            <a:off x="11110816" y="891916"/>
            <a:ext cx="649193" cy="471232"/>
            <a:chOff x="6700947" y="3542562"/>
            <a:chExt cx="920928" cy="601675"/>
          </a:xfrm>
        </p:grpSpPr>
        <p:pic>
          <p:nvPicPr>
            <p:cNvPr id="2325" name="Google Shape;2325;p205"/>
            <p:cNvPicPr preferRelativeResize="0"/>
            <p:nvPr/>
          </p:nvPicPr>
          <p:blipFill>
            <a:blip r:embed="rId3">
              <a:alphaModFix/>
            </a:blip>
            <a:stretch>
              <a:fillRect/>
            </a:stretch>
          </p:blipFill>
          <p:spPr>
            <a:xfrm>
              <a:off x="6700947" y="3542562"/>
              <a:ext cx="920928" cy="601675"/>
            </a:xfrm>
            <a:prstGeom prst="rect">
              <a:avLst/>
            </a:prstGeom>
            <a:noFill/>
            <a:ln>
              <a:noFill/>
            </a:ln>
          </p:spPr>
        </p:pic>
        <p:sp>
          <p:nvSpPr>
            <p:cNvPr id="2326" name="Google Shape;2326;p205"/>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327" name="Google Shape;2327;p205"/>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latin typeface="Lexend"/>
                <a:ea typeface="Lexend"/>
                <a:cs typeface="Lexend"/>
                <a:sym typeface="Lexend"/>
              </a:rPr>
              <a:t>B</a:t>
            </a:r>
            <a:endParaRPr sz="2267" b="1">
              <a:solidFill>
                <a:srgbClr val="000000"/>
              </a:solidFill>
              <a:latin typeface="Lexend"/>
              <a:ea typeface="Lexend"/>
              <a:cs typeface="Lexend"/>
              <a:sym typeface="Lexend"/>
            </a:endParaRPr>
          </a:p>
        </p:txBody>
      </p:sp>
      <p:pic>
        <p:nvPicPr>
          <p:cNvPr id="2328" name="Google Shape;2328;p205"/>
          <p:cNvPicPr preferRelativeResize="0"/>
          <p:nvPr/>
        </p:nvPicPr>
        <p:blipFill>
          <a:blip r:embed="rId4">
            <a:alphaModFix/>
          </a:blip>
          <a:stretch>
            <a:fillRect/>
          </a:stretch>
        </p:blipFill>
        <p:spPr>
          <a:xfrm>
            <a:off x="508000" y="1021200"/>
            <a:ext cx="5510733" cy="427063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sp>
        <p:nvSpPr>
          <p:cNvPr id="2333" name="Google Shape;2333;p206"/>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Muhammad (PBUH) returns to Mecca</a:t>
            </a:r>
            <a:endParaRPr/>
          </a:p>
        </p:txBody>
      </p:sp>
      <p:sp>
        <p:nvSpPr>
          <p:cNvPr id="2334" name="Google Shape;2334;p206"/>
          <p:cNvSpPr txBox="1">
            <a:spLocks noGrp="1"/>
          </p:cNvSpPr>
          <p:nvPr>
            <p:ph type="subTitle" idx="2"/>
          </p:nvPr>
        </p:nvSpPr>
        <p:spPr>
          <a:xfrm>
            <a:off x="432000" y="1440000"/>
            <a:ext cx="11328000" cy="1685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Clr>
                <a:schemeClr val="dk1"/>
              </a:buClr>
              <a:buSzPts val="1100"/>
              <a:buFont typeface="Arial"/>
              <a:buNone/>
            </a:pPr>
            <a:r>
              <a:rPr lang="en-GB"/>
              <a:t>The </a:t>
            </a:r>
            <a:r>
              <a:rPr lang="en-GB" b="1"/>
              <a:t>truce </a:t>
            </a:r>
            <a:r>
              <a:rPr lang="en-GB"/>
              <a:t>between the leaders of Mecca and the </a:t>
            </a:r>
            <a:r>
              <a:rPr lang="en-GB" b="1"/>
              <a:t>Medina </a:t>
            </a:r>
            <a:r>
              <a:rPr lang="en-GB"/>
              <a:t>Muslims ended.</a:t>
            </a:r>
            <a:endParaRPr/>
          </a:p>
        </p:txBody>
      </p:sp>
      <p:pic>
        <p:nvPicPr>
          <p:cNvPr id="2335" name="Google Shape;2335;p206"/>
          <p:cNvPicPr preferRelativeResize="0"/>
          <p:nvPr/>
        </p:nvPicPr>
        <p:blipFill>
          <a:blip r:embed="rId3">
            <a:alphaModFix/>
          </a:blip>
          <a:stretch>
            <a:fillRect/>
          </a:stretch>
        </p:blipFill>
        <p:spPr>
          <a:xfrm>
            <a:off x="5074811" y="2776417"/>
            <a:ext cx="528000" cy="558800"/>
          </a:xfrm>
          <a:prstGeom prst="rect">
            <a:avLst/>
          </a:prstGeom>
          <a:noFill/>
          <a:ln>
            <a:noFill/>
          </a:ln>
        </p:spPr>
      </p:pic>
      <p:sp>
        <p:nvSpPr>
          <p:cNvPr id="2336" name="Google Shape;2336;p206"/>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a:t>Soldiers from Mecca attacked a Muslim camp.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40"/>
        <p:cNvGrpSpPr/>
        <p:nvPr/>
      </p:nvGrpSpPr>
      <p:grpSpPr>
        <a:xfrm>
          <a:off x="0" y="0"/>
          <a:ext cx="0" cy="0"/>
          <a:chOff x="0" y="0"/>
          <a:chExt cx="0" cy="0"/>
        </a:xfrm>
      </p:grpSpPr>
      <p:sp>
        <p:nvSpPr>
          <p:cNvPr id="2341" name="Google Shape;2341;p207"/>
          <p:cNvSpPr txBox="1">
            <a:spLocks noGrp="1"/>
          </p:cNvSpPr>
          <p:nvPr>
            <p:ph type="body" idx="1"/>
          </p:nvPr>
        </p:nvSpPr>
        <p:spPr>
          <a:xfrm>
            <a:off x="432000" y="1080000"/>
            <a:ext cx="11437200" cy="4894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1850"/>
              <a:t>Answer the following questions about how </a:t>
            </a:r>
            <a:br>
              <a:rPr lang="en-GB" sz="1850"/>
            </a:br>
            <a:r>
              <a:rPr lang="en-GB" sz="1850"/>
              <a:t>Muhammad (PBUH) peacefully took control of Mecca.</a:t>
            </a:r>
            <a:endParaRPr sz="1850"/>
          </a:p>
          <a:p>
            <a:pPr marL="0" indent="0">
              <a:lnSpc>
                <a:spcPct val="114999"/>
              </a:lnSpc>
              <a:buNone/>
            </a:pPr>
            <a:endParaRPr lang="en-GB" sz="1850"/>
          </a:p>
          <a:p>
            <a:pPr marL="0" indent="0">
              <a:lnSpc>
                <a:spcPct val="114999"/>
              </a:lnSpc>
              <a:buNone/>
            </a:pPr>
            <a:endParaRPr lang="en-GB" sz="1850"/>
          </a:p>
          <a:p>
            <a:pPr marL="608965" indent="-490855">
              <a:lnSpc>
                <a:spcPct val="115000"/>
              </a:lnSpc>
              <a:spcBef>
                <a:spcPts val="1333"/>
              </a:spcBef>
              <a:buAutoNum type="arabicPeriod"/>
            </a:pPr>
            <a:r>
              <a:rPr lang="en-GB" sz="1850"/>
              <a:t>The leaders of which city did not agree with the teachings of Islam?</a:t>
            </a:r>
            <a:br>
              <a:rPr lang="en-GB" sz="1850"/>
            </a:br>
            <a:br>
              <a:rPr lang="en-GB" sz="1850"/>
            </a:br>
            <a:r>
              <a:rPr lang="en-GB" sz="1850"/>
              <a:t>_________________________________________________________</a:t>
            </a:r>
            <a:br>
              <a:rPr lang="en-GB" sz="1850"/>
            </a:br>
            <a:endParaRPr/>
          </a:p>
          <a:p>
            <a:pPr marL="608965" indent="-490855">
              <a:lnSpc>
                <a:spcPct val="115000"/>
              </a:lnSpc>
              <a:spcBef>
                <a:spcPts val="1333"/>
              </a:spcBef>
              <a:buAutoNum type="arabicPeriod"/>
            </a:pPr>
            <a:r>
              <a:rPr lang="en-GB" sz="1850"/>
              <a:t>Why did the Muslim army believe they had won the battle of Badr against the Meccans?</a:t>
            </a:r>
            <a:br>
              <a:rPr lang="en-GB" sz="1850"/>
            </a:br>
            <a:br>
              <a:rPr lang="en-GB" sz="1850"/>
            </a:br>
            <a:r>
              <a:rPr lang="en-GB" sz="1850"/>
              <a:t>___________________________________________________________________________</a:t>
            </a:r>
            <a:br>
              <a:rPr lang="en-GB" sz="1850"/>
            </a:br>
            <a:endParaRPr/>
          </a:p>
          <a:p>
            <a:pPr marL="608965" indent="-490855">
              <a:lnSpc>
                <a:spcPct val="115000"/>
              </a:lnSpc>
              <a:spcBef>
                <a:spcPts val="1333"/>
              </a:spcBef>
              <a:buAutoNum type="arabicPeriod"/>
            </a:pPr>
            <a:r>
              <a:rPr lang="en-GB" sz="1850"/>
              <a:t>How was the </a:t>
            </a:r>
            <a:r>
              <a:rPr lang="en-GB" sz="1850" b="1"/>
              <a:t>truce </a:t>
            </a:r>
            <a:r>
              <a:rPr lang="en-GB" sz="1850"/>
              <a:t>between the Meccans and the Muslims of </a:t>
            </a:r>
            <a:r>
              <a:rPr lang="en-GB" sz="1850" b="1"/>
              <a:t>Medina </a:t>
            </a:r>
            <a:r>
              <a:rPr lang="en-GB" sz="1850"/>
              <a:t>broken?</a:t>
            </a:r>
            <a:br>
              <a:rPr lang="en-GB" sz="1850"/>
            </a:br>
            <a:br>
              <a:rPr lang="en-GB" sz="1850"/>
            </a:br>
            <a:r>
              <a:rPr lang="en-GB" sz="1850"/>
              <a:t>_______________________________________________________________</a:t>
            </a:r>
          </a:p>
          <a:p>
            <a:pPr marL="0" lvl="0" indent="0" algn="l" rtl="0">
              <a:lnSpc>
                <a:spcPct val="115000"/>
              </a:lnSpc>
              <a:spcBef>
                <a:spcPts val="1333"/>
              </a:spcBef>
              <a:spcAft>
                <a:spcPts val="0"/>
              </a:spcAft>
              <a:buNone/>
            </a:pPr>
            <a:endParaRPr>
              <a:highlight>
                <a:schemeClr val="lt1"/>
              </a:highlight>
            </a:endParaRPr>
          </a:p>
          <a:p>
            <a:pPr marL="0" lvl="0" indent="0" algn="l" rtl="0">
              <a:lnSpc>
                <a:spcPct val="115000"/>
              </a:lnSpc>
              <a:spcBef>
                <a:spcPts val="1333"/>
              </a:spcBef>
              <a:spcAft>
                <a:spcPts val="0"/>
              </a:spcAft>
              <a:buNone/>
            </a:pPr>
            <a:endParaRPr/>
          </a:p>
          <a:p>
            <a:pPr marL="0" lvl="0" indent="0" algn="l" rtl="0">
              <a:lnSpc>
                <a:spcPct val="115000"/>
              </a:lnSpc>
              <a:spcBef>
                <a:spcPts val="1333"/>
              </a:spcBef>
              <a:spcAft>
                <a:spcPts val="1333"/>
              </a:spcAft>
              <a:buNone/>
            </a:pPr>
            <a:endParaRPr/>
          </a:p>
        </p:txBody>
      </p:sp>
      <p:sp>
        <p:nvSpPr>
          <p:cNvPr id="2342" name="Google Shape;2342;p207"/>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1100"/>
              <a:buFont typeface="Arial"/>
              <a:buNone/>
            </a:pPr>
            <a:r>
              <a:rPr lang="en-GB" sz="2400"/>
              <a:t>Muhammad (PBUH) returns to Mecca</a:t>
            </a:r>
            <a:endParaRPr sz="2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46"/>
        <p:cNvGrpSpPr/>
        <p:nvPr/>
      </p:nvGrpSpPr>
      <p:grpSpPr>
        <a:xfrm>
          <a:off x="0" y="0"/>
          <a:ext cx="0" cy="0"/>
          <a:chOff x="0" y="0"/>
          <a:chExt cx="0" cy="0"/>
        </a:xfrm>
      </p:grpSpPr>
      <p:sp>
        <p:nvSpPr>
          <p:cNvPr id="2347" name="Google Shape;2347;p208"/>
          <p:cNvSpPr txBox="1">
            <a:spLocks noGrp="1"/>
          </p:cNvSpPr>
          <p:nvPr>
            <p:ph type="body" idx="1"/>
          </p:nvPr>
        </p:nvSpPr>
        <p:spPr>
          <a:xfrm>
            <a:off x="432000" y="1080000"/>
            <a:ext cx="11328000" cy="497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a:t>Answer the following questions about how </a:t>
            </a:r>
            <a:br>
              <a:rPr lang="en-GB"/>
            </a:br>
            <a:r>
              <a:rPr lang="en-GB"/>
              <a:t>Muhammad (PBUH) peacefully took control of Mecca.</a:t>
            </a:r>
            <a:endParaRPr/>
          </a:p>
          <a:p>
            <a:pPr marL="0" lvl="0" indent="0" algn="l" rtl="0">
              <a:lnSpc>
                <a:spcPct val="115000"/>
              </a:lnSpc>
              <a:spcBef>
                <a:spcPts val="1333"/>
              </a:spcBef>
              <a:spcAft>
                <a:spcPts val="0"/>
              </a:spcAft>
              <a:buNone/>
            </a:pPr>
            <a:r>
              <a:rPr lang="en-GB"/>
              <a:t>Your answers might look something like this:</a:t>
            </a:r>
            <a:endParaRPr/>
          </a:p>
          <a:p>
            <a:pPr marL="609585" lvl="0" indent="-491054" algn="l" rtl="0">
              <a:lnSpc>
                <a:spcPct val="115000"/>
              </a:lnSpc>
              <a:spcBef>
                <a:spcPts val="1333"/>
              </a:spcBef>
              <a:spcAft>
                <a:spcPts val="0"/>
              </a:spcAft>
              <a:buSzPts val="2200"/>
              <a:buFont typeface="Kalam"/>
              <a:buAutoNum type="arabicPeriod"/>
            </a:pPr>
            <a:r>
              <a:rPr lang="en-GB">
                <a:latin typeface="Kalam"/>
                <a:ea typeface="Kalam"/>
                <a:cs typeface="Kalam"/>
                <a:sym typeface="Kalam"/>
              </a:rPr>
              <a:t>The leaders of Mecca did not agree with the teachings of Islam.</a:t>
            </a:r>
            <a:endParaRPr>
              <a:latin typeface="Kalam"/>
              <a:ea typeface="Kalam"/>
              <a:cs typeface="Kalam"/>
              <a:sym typeface="Kalam"/>
            </a:endParaRPr>
          </a:p>
          <a:p>
            <a:pPr marL="609585" lvl="0" indent="-491054" algn="l" rtl="0">
              <a:lnSpc>
                <a:spcPct val="115000"/>
              </a:lnSpc>
              <a:spcBef>
                <a:spcPts val="1333"/>
              </a:spcBef>
              <a:spcAft>
                <a:spcPts val="0"/>
              </a:spcAft>
              <a:buSzPts val="2200"/>
              <a:buFont typeface="Kalam"/>
              <a:buAutoNum type="arabicPeriod"/>
            </a:pPr>
            <a:r>
              <a:rPr lang="en-GB">
                <a:latin typeface="Kalam"/>
                <a:ea typeface="Kalam"/>
                <a:cs typeface="Kalam"/>
                <a:sym typeface="Kalam"/>
              </a:rPr>
              <a:t>The Muslim army believed that Allah (SWT) was on their side to win the battle of Badr.</a:t>
            </a:r>
            <a:endParaRPr>
              <a:latin typeface="Kalam"/>
              <a:ea typeface="Kalam"/>
              <a:cs typeface="Kalam"/>
              <a:sym typeface="Kalam"/>
            </a:endParaRPr>
          </a:p>
          <a:p>
            <a:pPr marL="609585" lvl="0" indent="-491054" algn="l" rtl="0">
              <a:lnSpc>
                <a:spcPct val="115000"/>
              </a:lnSpc>
              <a:spcBef>
                <a:spcPts val="1333"/>
              </a:spcBef>
              <a:spcAft>
                <a:spcPts val="0"/>
              </a:spcAft>
              <a:buSzPts val="2200"/>
              <a:buFont typeface="Kalam"/>
              <a:buAutoNum type="arabicPeriod"/>
            </a:pPr>
            <a:r>
              <a:rPr lang="en-GB">
                <a:latin typeface="Kalam"/>
                <a:ea typeface="Kalam"/>
                <a:cs typeface="Kalam"/>
                <a:sym typeface="Kalam"/>
              </a:rPr>
              <a:t>The </a:t>
            </a:r>
            <a:r>
              <a:rPr lang="en-GB" b="1">
                <a:latin typeface="Kalam"/>
                <a:ea typeface="Kalam"/>
                <a:cs typeface="Kalam"/>
                <a:sym typeface="Kalam"/>
              </a:rPr>
              <a:t>truce</a:t>
            </a:r>
            <a:r>
              <a:rPr lang="en-GB">
                <a:latin typeface="Kalam"/>
                <a:ea typeface="Kalam"/>
                <a:cs typeface="Kalam"/>
                <a:sym typeface="Kalam"/>
              </a:rPr>
              <a:t> between the Meccans and the Muslims of </a:t>
            </a:r>
            <a:r>
              <a:rPr lang="en-GB" b="1">
                <a:latin typeface="Kalam"/>
                <a:ea typeface="Kalam"/>
                <a:cs typeface="Kalam"/>
                <a:sym typeface="Kalam"/>
              </a:rPr>
              <a:t>Medina</a:t>
            </a:r>
            <a:r>
              <a:rPr lang="en-GB">
                <a:latin typeface="Kalam"/>
                <a:ea typeface="Kalam"/>
                <a:cs typeface="Kalam"/>
                <a:sym typeface="Kalam"/>
              </a:rPr>
              <a:t> was broken when soldiers from Mecca attacked a Muslim camp.</a:t>
            </a:r>
            <a:endParaRPr>
              <a:latin typeface="Kalam"/>
              <a:ea typeface="Kalam"/>
              <a:cs typeface="Kalam"/>
              <a:sym typeface="Kalam"/>
            </a:endParaRPr>
          </a:p>
          <a:p>
            <a:pPr marL="0" lvl="0" indent="0" algn="l" rtl="0">
              <a:lnSpc>
                <a:spcPct val="115000"/>
              </a:lnSpc>
              <a:spcBef>
                <a:spcPts val="1333"/>
              </a:spcBef>
              <a:spcAft>
                <a:spcPts val="0"/>
              </a:spcAft>
              <a:buNone/>
            </a:pPr>
            <a:endParaRPr>
              <a:highlight>
                <a:schemeClr val="lt1"/>
              </a:highlight>
            </a:endParaRPr>
          </a:p>
          <a:p>
            <a:pPr marL="0" lvl="0" indent="0" algn="l" rtl="0">
              <a:lnSpc>
                <a:spcPct val="115000"/>
              </a:lnSpc>
              <a:spcBef>
                <a:spcPts val="1333"/>
              </a:spcBef>
              <a:spcAft>
                <a:spcPts val="0"/>
              </a:spcAft>
              <a:buNone/>
            </a:pPr>
            <a:endParaRPr/>
          </a:p>
          <a:p>
            <a:pPr marL="0" lvl="0" indent="0" algn="l" rtl="0">
              <a:lnSpc>
                <a:spcPct val="115000"/>
              </a:lnSpc>
              <a:spcBef>
                <a:spcPts val="1333"/>
              </a:spcBef>
              <a:spcAft>
                <a:spcPts val="1333"/>
              </a:spcAft>
              <a:buNone/>
            </a:pPr>
            <a:endParaRPr/>
          </a:p>
        </p:txBody>
      </p:sp>
      <p:sp>
        <p:nvSpPr>
          <p:cNvPr id="2348" name="Google Shape;2348;p208"/>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1100"/>
              <a:buFont typeface="Arial"/>
              <a:buNone/>
            </a:pPr>
            <a:r>
              <a:rPr lang="en-GB" sz="2400"/>
              <a:t>Muhammad (PBUH) returns to Mecca</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3" descr="Graphical user interface&#10;&#10;Description automatically generated">
            <a:extLst>
              <a:ext uri="{FF2B5EF4-FFF2-40B4-BE49-F238E27FC236}">
                <a16:creationId xmlns:a16="http://schemas.microsoft.com/office/drawing/2014/main" id="{EB1BF3A6-6E5D-4E37-C18B-7EB671F2FAD6}"/>
              </a:ext>
            </a:extLst>
          </p:cNvPr>
          <p:cNvPicPr>
            <a:picLocks noChangeAspect="1"/>
          </p:cNvPicPr>
          <p:nvPr/>
        </p:nvPicPr>
        <p:blipFill>
          <a:blip r:embed="rId3"/>
          <a:stretch>
            <a:fillRect/>
          </a:stretch>
        </p:blipFill>
        <p:spPr>
          <a:xfrm>
            <a:off x="442823" y="2453862"/>
            <a:ext cx="6245524" cy="4006239"/>
          </a:xfrm>
          <a:prstGeom prst="rect">
            <a:avLst/>
          </a:prstGeom>
        </p:spPr>
      </p:pic>
      <p:sp>
        <p:nvSpPr>
          <p:cNvPr id="4" name="TextBox 3">
            <a:extLst>
              <a:ext uri="{FF2B5EF4-FFF2-40B4-BE49-F238E27FC236}">
                <a16:creationId xmlns:a16="http://schemas.microsoft.com/office/drawing/2014/main" id="{560458A7-3659-71F4-14E2-180CC0B898FE}"/>
              </a:ext>
            </a:extLst>
          </p:cNvPr>
          <p:cNvSpPr txBox="1"/>
          <p:nvPr/>
        </p:nvSpPr>
        <p:spPr>
          <a:xfrm>
            <a:off x="7818408" y="3081068"/>
            <a:ext cx="3657600" cy="90268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533">
                <a:hlinkClick r:id="rId4"/>
              </a:rPr>
              <a:t>Daily 10 - Mental Maths Challenge - Topmarks</a:t>
            </a:r>
            <a:endParaRPr lang="en-US" sz="2533"/>
          </a:p>
        </p:txBody>
      </p:sp>
      <p:sp>
        <p:nvSpPr>
          <p:cNvPr id="5" name="Google Shape;135;p25">
            <a:extLst>
              <a:ext uri="{FF2B5EF4-FFF2-40B4-BE49-F238E27FC236}">
                <a16:creationId xmlns:a16="http://schemas.microsoft.com/office/drawing/2014/main" id="{1739EAD8-3995-7F61-AB08-FF74234B5807}"/>
              </a:ext>
            </a:extLst>
          </p:cNvPr>
          <p:cNvSpPr txBox="1">
            <a:spLocks/>
          </p:cNvSpPr>
          <p:nvPr/>
        </p:nvSpPr>
        <p:spPr>
          <a:xfrm>
            <a:off x="175415" y="125030"/>
            <a:ext cx="11835812" cy="1386767"/>
          </a:xfrm>
          <a:prstGeom prst="rect">
            <a:avLst/>
          </a:prstGeom>
          <a:noFill/>
          <a:ln>
            <a:noFill/>
          </a:ln>
        </p:spPr>
        <p:txBody>
          <a:bodyPr spcFirstLastPara="1" wrap="square" lIns="121900" tIns="121900" rIns="121900" bIns="121900" anchor="t" anchorCtr="0">
            <a:normAutofit fontScale="77500" lnSpcReduction="20000"/>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lnSpc>
                <a:spcPct val="114999"/>
              </a:lnSpc>
              <a:buNone/>
            </a:pPr>
            <a:endParaRPr lang="en-US" sz="2100" kern="0">
              <a:solidFill>
                <a:schemeClr val="tx1"/>
              </a:solidFill>
            </a:endParaRPr>
          </a:p>
          <a:p>
            <a:pPr marL="0" indent="0">
              <a:lnSpc>
                <a:spcPct val="114999"/>
              </a:lnSpc>
              <a:buNone/>
            </a:pPr>
            <a:r>
              <a:rPr lang="en" sz="3600" u="sng" kern="0">
                <a:solidFill>
                  <a:schemeClr val="tx1"/>
                </a:solidFill>
                <a:latin typeface="Comic Sans MS"/>
              </a:rPr>
              <a:t>21.4.26</a:t>
            </a:r>
            <a:endParaRPr lang="en-US" sz="3600" kern="0">
              <a:solidFill>
                <a:schemeClr val="tx1"/>
              </a:solidFill>
              <a:latin typeface="Comic Sans MS"/>
            </a:endParaRPr>
          </a:p>
          <a:p>
            <a:pPr marL="0" indent="0">
              <a:lnSpc>
                <a:spcPct val="114999"/>
              </a:lnSpc>
              <a:buNone/>
            </a:pPr>
            <a:r>
              <a:rPr lang="en" sz="3600" u="sng" kern="0">
                <a:solidFill>
                  <a:schemeClr val="tx1"/>
                </a:solidFill>
                <a:latin typeface="Comic Sans MS"/>
              </a:rPr>
              <a:t>TBAT: multiply mixed number fractions by integers. </a:t>
            </a:r>
            <a:endParaRPr lang="en">
              <a:solidFill>
                <a:schemeClr val="tx1"/>
              </a:solidFill>
            </a:endParaRPr>
          </a:p>
          <a:p>
            <a:pPr marL="0" indent="0">
              <a:lnSpc>
                <a:spcPct val="114999"/>
              </a:lnSpc>
              <a:buNone/>
            </a:pPr>
            <a:endParaRPr lang="en" sz="3600" u="sng" kern="0">
              <a:solidFill>
                <a:schemeClr val="tx1"/>
              </a:solidFill>
              <a:latin typeface="Comic Sans MS"/>
            </a:endParaRPr>
          </a:p>
        </p:txBody>
      </p:sp>
    </p:spTree>
    <p:extLst>
      <p:ext uri="{BB962C8B-B14F-4D97-AF65-F5344CB8AC3E}">
        <p14:creationId xmlns:p14="http://schemas.microsoft.com/office/powerpoint/2010/main" val="488772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2363" name="Google Shape;2363;p210"/>
          <p:cNvSpPr txBox="1">
            <a:spLocks noGrp="1"/>
          </p:cNvSpPr>
          <p:nvPr>
            <p:ph type="body" idx="1"/>
          </p:nvPr>
        </p:nvSpPr>
        <p:spPr>
          <a:xfrm>
            <a:off x="6432000" y="3028800"/>
            <a:ext cx="5328000" cy="144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The Ka’ba is a cube-shaped </a:t>
            </a:r>
            <a:br>
              <a:rPr lang="en-GB"/>
            </a:br>
            <a:r>
              <a:rPr lang="en-GB"/>
              <a:t>building in Mecca. </a:t>
            </a:r>
            <a:endParaRPr/>
          </a:p>
        </p:txBody>
      </p:sp>
      <p:sp>
        <p:nvSpPr>
          <p:cNvPr id="2364" name="Google Shape;2364;p21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Mecca and the Ka’ba</a:t>
            </a:r>
            <a:endParaRPr/>
          </a:p>
        </p:txBody>
      </p:sp>
      <p:pic>
        <p:nvPicPr>
          <p:cNvPr id="2365" name="Google Shape;2365;p210"/>
          <p:cNvPicPr preferRelativeResize="0"/>
          <p:nvPr/>
        </p:nvPicPr>
        <p:blipFill>
          <a:blip r:embed="rId3">
            <a:alphaModFix/>
          </a:blip>
          <a:stretch>
            <a:fillRect/>
          </a:stretch>
        </p:blipFill>
        <p:spPr>
          <a:xfrm>
            <a:off x="432001" y="1084801"/>
            <a:ext cx="5328001" cy="5328001"/>
          </a:xfrm>
          <a:prstGeom prst="rect">
            <a:avLst/>
          </a:prstGeom>
          <a:noFill/>
          <a:ln>
            <a:noFill/>
          </a:ln>
        </p:spPr>
      </p:pic>
      <p:grpSp>
        <p:nvGrpSpPr>
          <p:cNvPr id="2366" name="Google Shape;2366;p210"/>
          <p:cNvGrpSpPr/>
          <p:nvPr/>
        </p:nvGrpSpPr>
        <p:grpSpPr>
          <a:xfrm>
            <a:off x="11110816" y="891916"/>
            <a:ext cx="649193" cy="471232"/>
            <a:chOff x="6700947" y="3542562"/>
            <a:chExt cx="920928" cy="601675"/>
          </a:xfrm>
        </p:grpSpPr>
        <p:pic>
          <p:nvPicPr>
            <p:cNvPr id="2367" name="Google Shape;2367;p210"/>
            <p:cNvPicPr preferRelativeResize="0"/>
            <p:nvPr/>
          </p:nvPicPr>
          <p:blipFill>
            <a:blip r:embed="rId4">
              <a:alphaModFix/>
            </a:blip>
            <a:stretch>
              <a:fillRect/>
            </a:stretch>
          </p:blipFill>
          <p:spPr>
            <a:xfrm>
              <a:off x="6700947" y="3542562"/>
              <a:ext cx="920928" cy="601675"/>
            </a:xfrm>
            <a:prstGeom prst="rect">
              <a:avLst/>
            </a:prstGeom>
            <a:noFill/>
            <a:ln>
              <a:noFill/>
            </a:ln>
          </p:spPr>
        </p:pic>
        <p:sp>
          <p:nvSpPr>
            <p:cNvPr id="2368" name="Google Shape;2368;p210"/>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369" name="Google Shape;2369;p210"/>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latin typeface="Lexend"/>
                <a:ea typeface="Lexend"/>
                <a:cs typeface="Lexend"/>
                <a:sym typeface="Lexend"/>
              </a:rPr>
              <a:t>C</a:t>
            </a:r>
            <a:endParaRPr sz="2267" b="1">
              <a:solidFill>
                <a:srgbClr val="000000"/>
              </a:solidFill>
              <a:latin typeface="Lexend"/>
              <a:ea typeface="Lexend"/>
              <a:cs typeface="Lexend"/>
              <a:sym typeface="Lexend"/>
            </a:endParaRPr>
          </a:p>
        </p:txBody>
      </p:sp>
      <p:sp>
        <p:nvSpPr>
          <p:cNvPr id="2370" name="Google Shape;2370;p210"/>
          <p:cNvSpPr txBox="1"/>
          <p:nvPr/>
        </p:nvSpPr>
        <p:spPr>
          <a:xfrm>
            <a:off x="5893433" y="5594767"/>
            <a:ext cx="5052000" cy="47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Illustration of the Ka’ba in Mecca</a:t>
            </a:r>
            <a:endParaRPr sz="2400">
              <a:solidFill>
                <a:schemeClr val="dk1"/>
              </a:solidFill>
              <a:latin typeface="Lexend"/>
              <a:ea typeface="Lexend"/>
              <a:cs typeface="Lexend"/>
              <a:sym typeface="Lexen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2375" name="Google Shape;2375;p211"/>
          <p:cNvSpPr txBox="1">
            <a:spLocks noGrp="1"/>
          </p:cNvSpPr>
          <p:nvPr>
            <p:ph type="body" idx="1"/>
          </p:nvPr>
        </p:nvSpPr>
        <p:spPr>
          <a:xfrm>
            <a:off x="6096000" y="2160000"/>
            <a:ext cx="5664000" cy="3012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Muslims believe that it was built by the Prophet Abraham and his son Ishmael for the worship of Allah (SWT).</a:t>
            </a:r>
            <a:endParaRPr/>
          </a:p>
        </p:txBody>
      </p:sp>
      <p:sp>
        <p:nvSpPr>
          <p:cNvPr id="2376" name="Google Shape;2376;p21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Mecca and the Ka’ba</a:t>
            </a:r>
            <a:endParaRPr/>
          </a:p>
        </p:txBody>
      </p:sp>
      <p:pic>
        <p:nvPicPr>
          <p:cNvPr id="2377" name="Google Shape;2377;p211"/>
          <p:cNvPicPr preferRelativeResize="0"/>
          <p:nvPr/>
        </p:nvPicPr>
        <p:blipFill>
          <a:blip r:embed="rId3">
            <a:alphaModFix/>
          </a:blip>
          <a:stretch>
            <a:fillRect/>
          </a:stretch>
        </p:blipFill>
        <p:spPr>
          <a:xfrm>
            <a:off x="432001" y="1080001"/>
            <a:ext cx="5328001" cy="5328001"/>
          </a:xfrm>
          <a:prstGeom prst="rect">
            <a:avLst/>
          </a:prstGeom>
          <a:noFill/>
          <a:ln>
            <a:noFill/>
          </a:ln>
        </p:spPr>
      </p:pic>
      <p:grpSp>
        <p:nvGrpSpPr>
          <p:cNvPr id="2378" name="Google Shape;2378;p211"/>
          <p:cNvGrpSpPr/>
          <p:nvPr/>
        </p:nvGrpSpPr>
        <p:grpSpPr>
          <a:xfrm>
            <a:off x="11110816" y="891916"/>
            <a:ext cx="649193" cy="471232"/>
            <a:chOff x="6700947" y="3542562"/>
            <a:chExt cx="920928" cy="601675"/>
          </a:xfrm>
        </p:grpSpPr>
        <p:pic>
          <p:nvPicPr>
            <p:cNvPr id="2379" name="Google Shape;2379;p211"/>
            <p:cNvPicPr preferRelativeResize="0"/>
            <p:nvPr/>
          </p:nvPicPr>
          <p:blipFill>
            <a:blip r:embed="rId4">
              <a:alphaModFix/>
            </a:blip>
            <a:stretch>
              <a:fillRect/>
            </a:stretch>
          </p:blipFill>
          <p:spPr>
            <a:xfrm>
              <a:off x="6700947" y="3542562"/>
              <a:ext cx="920928" cy="601675"/>
            </a:xfrm>
            <a:prstGeom prst="rect">
              <a:avLst/>
            </a:prstGeom>
            <a:noFill/>
            <a:ln>
              <a:noFill/>
            </a:ln>
          </p:spPr>
        </p:pic>
        <p:sp>
          <p:nvSpPr>
            <p:cNvPr id="2380" name="Google Shape;2380;p211"/>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381" name="Google Shape;2381;p211"/>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latin typeface="Lexend"/>
                <a:ea typeface="Lexend"/>
                <a:cs typeface="Lexend"/>
                <a:sym typeface="Lexend"/>
              </a:rPr>
              <a:t>C</a:t>
            </a:r>
            <a:endParaRPr sz="2267" b="1">
              <a:solidFill>
                <a:srgbClr val="000000"/>
              </a:solidFill>
              <a:latin typeface="Lexend"/>
              <a:ea typeface="Lexend"/>
              <a:cs typeface="Lexend"/>
              <a:sym typeface="Lexend"/>
            </a:endParaRPr>
          </a:p>
        </p:txBody>
      </p:sp>
      <p:sp>
        <p:nvSpPr>
          <p:cNvPr id="2382" name="Google Shape;2382;p211"/>
          <p:cNvSpPr txBox="1"/>
          <p:nvPr/>
        </p:nvSpPr>
        <p:spPr>
          <a:xfrm>
            <a:off x="5893433" y="5594767"/>
            <a:ext cx="5052000" cy="47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Illustration of the Ka’ba in Mecca</a:t>
            </a:r>
            <a:endParaRPr sz="2400">
              <a:solidFill>
                <a:schemeClr val="dk1"/>
              </a:solidFill>
              <a:latin typeface="Lexend"/>
              <a:ea typeface="Lexend"/>
              <a:cs typeface="Lexend"/>
              <a:sym typeface="Lexen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86"/>
        <p:cNvGrpSpPr/>
        <p:nvPr/>
      </p:nvGrpSpPr>
      <p:grpSpPr>
        <a:xfrm>
          <a:off x="0" y="0"/>
          <a:ext cx="0" cy="0"/>
          <a:chOff x="0" y="0"/>
          <a:chExt cx="0" cy="0"/>
        </a:xfrm>
      </p:grpSpPr>
      <p:sp>
        <p:nvSpPr>
          <p:cNvPr id="2387" name="Google Shape;2387;p212"/>
          <p:cNvSpPr txBox="1">
            <a:spLocks noGrp="1"/>
          </p:cNvSpPr>
          <p:nvPr>
            <p:ph type="subTitle" idx="1"/>
          </p:nvPr>
        </p:nvSpPr>
        <p:spPr>
          <a:xfrm>
            <a:off x="1379233" y="2450367"/>
            <a:ext cx="20832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b="1"/>
              <a:t>Medina</a:t>
            </a:r>
            <a:endParaRPr b="1"/>
          </a:p>
        </p:txBody>
      </p:sp>
      <p:sp>
        <p:nvSpPr>
          <p:cNvPr id="2388" name="Google Shape;2388;p212"/>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Mecca and the Ka’ba</a:t>
            </a:r>
            <a:endParaRPr/>
          </a:p>
        </p:txBody>
      </p:sp>
      <p:sp>
        <p:nvSpPr>
          <p:cNvPr id="2389" name="Google Shape;2389;p212"/>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Where is the Ka’ba?</a:t>
            </a:r>
            <a:endParaRPr/>
          </a:p>
        </p:txBody>
      </p:sp>
      <p:sp>
        <p:nvSpPr>
          <p:cNvPr id="2390" name="Google Shape;2390;p212"/>
          <p:cNvSpPr txBox="1">
            <a:spLocks noGrp="1"/>
          </p:cNvSpPr>
          <p:nvPr>
            <p:ph type="subTitle" idx="3"/>
          </p:nvPr>
        </p:nvSpPr>
        <p:spPr>
          <a:xfrm>
            <a:off x="1379233" y="3725668"/>
            <a:ext cx="2083200" cy="51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Baghdad</a:t>
            </a:r>
            <a:endParaRPr/>
          </a:p>
        </p:txBody>
      </p:sp>
      <p:sp>
        <p:nvSpPr>
          <p:cNvPr id="2391" name="Google Shape;2391;p212"/>
          <p:cNvSpPr txBox="1">
            <a:spLocks noGrp="1"/>
          </p:cNvSpPr>
          <p:nvPr>
            <p:ph type="subTitle" idx="4"/>
          </p:nvPr>
        </p:nvSpPr>
        <p:spPr>
          <a:xfrm>
            <a:off x="1379233" y="5022632"/>
            <a:ext cx="20712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Mecca</a:t>
            </a:r>
            <a:endParaRPr/>
          </a:p>
        </p:txBody>
      </p:sp>
      <p:pic>
        <p:nvPicPr>
          <p:cNvPr id="2392" name="Google Shape;2392;p212"/>
          <p:cNvPicPr preferRelativeResize="0"/>
          <p:nvPr/>
        </p:nvPicPr>
        <p:blipFill>
          <a:blip r:embed="rId3">
            <a:alphaModFix/>
          </a:blip>
          <a:stretch>
            <a:fillRect/>
          </a:stretch>
        </p:blipFill>
        <p:spPr>
          <a:xfrm>
            <a:off x="2922444" y="4959633"/>
            <a:ext cx="528000" cy="55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2397" name="Google Shape;2397;p213"/>
          <p:cNvSpPr txBox="1">
            <a:spLocks noGrp="1"/>
          </p:cNvSpPr>
          <p:nvPr>
            <p:ph type="body" idx="1"/>
          </p:nvPr>
        </p:nvSpPr>
        <p:spPr>
          <a:xfrm>
            <a:off x="6347100" y="2551333"/>
            <a:ext cx="5412800" cy="2794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Muhammad (PBUH) declared the Ka’ba the most sacred site in Islam and a place of Muslim </a:t>
            </a:r>
            <a:r>
              <a:rPr lang="en-GB" b="1"/>
              <a:t>pilgrimage</a:t>
            </a:r>
            <a:r>
              <a:rPr lang="en-GB"/>
              <a:t>.</a:t>
            </a:r>
            <a:endParaRPr/>
          </a:p>
        </p:txBody>
      </p:sp>
      <p:sp>
        <p:nvSpPr>
          <p:cNvPr id="2398" name="Google Shape;2398;p21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Mecca and the Ka’ba</a:t>
            </a:r>
            <a:endParaRPr/>
          </a:p>
        </p:txBody>
      </p:sp>
      <p:pic>
        <p:nvPicPr>
          <p:cNvPr id="2399" name="Google Shape;2399;p213"/>
          <p:cNvPicPr preferRelativeResize="0"/>
          <p:nvPr/>
        </p:nvPicPr>
        <p:blipFill>
          <a:blip r:embed="rId3">
            <a:alphaModFix/>
          </a:blip>
          <a:stretch>
            <a:fillRect/>
          </a:stretch>
        </p:blipFill>
        <p:spPr>
          <a:xfrm>
            <a:off x="432001" y="1080001"/>
            <a:ext cx="5328001" cy="5328001"/>
          </a:xfrm>
          <a:prstGeom prst="rect">
            <a:avLst/>
          </a:prstGeom>
          <a:noFill/>
          <a:ln>
            <a:noFill/>
          </a:ln>
        </p:spPr>
      </p:pic>
      <p:grpSp>
        <p:nvGrpSpPr>
          <p:cNvPr id="2400" name="Google Shape;2400;p213"/>
          <p:cNvGrpSpPr/>
          <p:nvPr/>
        </p:nvGrpSpPr>
        <p:grpSpPr>
          <a:xfrm>
            <a:off x="11110816" y="891916"/>
            <a:ext cx="649193" cy="471232"/>
            <a:chOff x="6700947" y="3542562"/>
            <a:chExt cx="920928" cy="601675"/>
          </a:xfrm>
        </p:grpSpPr>
        <p:pic>
          <p:nvPicPr>
            <p:cNvPr id="2401" name="Google Shape;2401;p213"/>
            <p:cNvPicPr preferRelativeResize="0"/>
            <p:nvPr/>
          </p:nvPicPr>
          <p:blipFill>
            <a:blip r:embed="rId4">
              <a:alphaModFix/>
            </a:blip>
            <a:stretch>
              <a:fillRect/>
            </a:stretch>
          </p:blipFill>
          <p:spPr>
            <a:xfrm>
              <a:off x="6700947" y="3542562"/>
              <a:ext cx="920928" cy="601675"/>
            </a:xfrm>
            <a:prstGeom prst="rect">
              <a:avLst/>
            </a:prstGeom>
            <a:noFill/>
            <a:ln>
              <a:noFill/>
            </a:ln>
          </p:spPr>
        </p:pic>
        <p:sp>
          <p:nvSpPr>
            <p:cNvPr id="2402" name="Google Shape;2402;p213"/>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403" name="Google Shape;2403;p213"/>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latin typeface="Lexend"/>
                <a:ea typeface="Lexend"/>
                <a:cs typeface="Lexend"/>
                <a:sym typeface="Lexend"/>
              </a:rPr>
              <a:t>C</a:t>
            </a:r>
            <a:endParaRPr sz="2267" b="1">
              <a:solidFill>
                <a:srgbClr val="000000"/>
              </a:solidFill>
              <a:latin typeface="Lexend"/>
              <a:ea typeface="Lexend"/>
              <a:cs typeface="Lexend"/>
              <a:sym typeface="Lexend"/>
            </a:endParaRPr>
          </a:p>
        </p:txBody>
      </p:sp>
      <p:sp>
        <p:nvSpPr>
          <p:cNvPr id="2404" name="Google Shape;2404;p213"/>
          <p:cNvSpPr txBox="1"/>
          <p:nvPr/>
        </p:nvSpPr>
        <p:spPr>
          <a:xfrm>
            <a:off x="5893433" y="5594767"/>
            <a:ext cx="5052000" cy="47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Illustration of the Ka’ba in Mecca</a:t>
            </a:r>
            <a:endParaRPr sz="2400">
              <a:solidFill>
                <a:schemeClr val="dk1"/>
              </a:solidFill>
              <a:latin typeface="Lexend"/>
              <a:ea typeface="Lexend"/>
              <a:cs typeface="Lexend"/>
              <a:sym typeface="Lexen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08"/>
        <p:cNvGrpSpPr/>
        <p:nvPr/>
      </p:nvGrpSpPr>
      <p:grpSpPr>
        <a:xfrm>
          <a:off x="0" y="0"/>
          <a:ext cx="0" cy="0"/>
          <a:chOff x="0" y="0"/>
          <a:chExt cx="0" cy="0"/>
        </a:xfrm>
      </p:grpSpPr>
      <p:sp>
        <p:nvSpPr>
          <p:cNvPr id="2409" name="Google Shape;2409;p214"/>
          <p:cNvSpPr txBox="1">
            <a:spLocks noGrp="1"/>
          </p:cNvSpPr>
          <p:nvPr>
            <p:ph type="body" idx="1"/>
          </p:nvPr>
        </p:nvSpPr>
        <p:spPr>
          <a:xfrm>
            <a:off x="6432000" y="2198200"/>
            <a:ext cx="5328000" cy="2461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All Muslims are </a:t>
            </a:r>
            <a:br>
              <a:rPr lang="en-GB"/>
            </a:br>
            <a:r>
              <a:rPr lang="en-GB"/>
              <a:t>expected to make a </a:t>
            </a:r>
            <a:r>
              <a:rPr lang="en-GB" b="1"/>
              <a:t>pilgrimage</a:t>
            </a:r>
            <a:r>
              <a:rPr lang="en-GB"/>
              <a:t> to Mecca at least once in their lifetimes.</a:t>
            </a:r>
            <a:endParaRPr/>
          </a:p>
        </p:txBody>
      </p:sp>
      <p:sp>
        <p:nvSpPr>
          <p:cNvPr id="2410" name="Google Shape;2410;p21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Mecca and the Ka’ba</a:t>
            </a:r>
            <a:endParaRPr/>
          </a:p>
        </p:txBody>
      </p:sp>
      <p:sp>
        <p:nvSpPr>
          <p:cNvPr id="2411" name="Google Shape;2411;p214"/>
          <p:cNvSpPr txBox="1"/>
          <p:nvPr/>
        </p:nvSpPr>
        <p:spPr>
          <a:xfrm>
            <a:off x="10643133" y="4932684"/>
            <a:ext cx="997200" cy="51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89">
                <a:latin typeface="Lexend"/>
                <a:ea typeface="Lexend"/>
                <a:cs typeface="Lexend"/>
                <a:sym typeface="Lexend"/>
              </a:rPr>
              <a:t>	</a:t>
            </a:r>
            <a:endParaRPr sz="2489">
              <a:latin typeface="Lexend"/>
              <a:ea typeface="Lexend"/>
              <a:cs typeface="Lexend"/>
              <a:sym typeface="Lexend"/>
            </a:endParaRPr>
          </a:p>
        </p:txBody>
      </p:sp>
      <p:grpSp>
        <p:nvGrpSpPr>
          <p:cNvPr id="2412" name="Google Shape;2412;p214"/>
          <p:cNvGrpSpPr/>
          <p:nvPr/>
        </p:nvGrpSpPr>
        <p:grpSpPr>
          <a:xfrm>
            <a:off x="11110816" y="891916"/>
            <a:ext cx="649193" cy="471232"/>
            <a:chOff x="6700947" y="3542562"/>
            <a:chExt cx="920928" cy="601675"/>
          </a:xfrm>
        </p:grpSpPr>
        <p:pic>
          <p:nvPicPr>
            <p:cNvPr id="2413" name="Google Shape;2413;p214"/>
            <p:cNvPicPr preferRelativeResize="0"/>
            <p:nvPr/>
          </p:nvPicPr>
          <p:blipFill>
            <a:blip r:embed="rId3">
              <a:alphaModFix/>
            </a:blip>
            <a:stretch>
              <a:fillRect/>
            </a:stretch>
          </p:blipFill>
          <p:spPr>
            <a:xfrm>
              <a:off x="6700947" y="3542562"/>
              <a:ext cx="920928" cy="601675"/>
            </a:xfrm>
            <a:prstGeom prst="rect">
              <a:avLst/>
            </a:prstGeom>
            <a:noFill/>
            <a:ln>
              <a:noFill/>
            </a:ln>
          </p:spPr>
        </p:pic>
        <p:sp>
          <p:nvSpPr>
            <p:cNvPr id="2414" name="Google Shape;2414;p214"/>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415" name="Google Shape;2415;p214"/>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latin typeface="Lexend"/>
                <a:ea typeface="Lexend"/>
                <a:cs typeface="Lexend"/>
                <a:sym typeface="Lexend"/>
              </a:rPr>
              <a:t>C</a:t>
            </a:r>
            <a:endParaRPr sz="2267" b="1">
              <a:solidFill>
                <a:srgbClr val="000000"/>
              </a:solidFill>
              <a:latin typeface="Lexend"/>
              <a:ea typeface="Lexend"/>
              <a:cs typeface="Lexend"/>
              <a:sym typeface="Lexend"/>
            </a:endParaRPr>
          </a:p>
        </p:txBody>
      </p:sp>
      <p:sp>
        <p:nvSpPr>
          <p:cNvPr id="2416" name="Google Shape;2416;p214"/>
          <p:cNvSpPr txBox="1"/>
          <p:nvPr/>
        </p:nvSpPr>
        <p:spPr>
          <a:xfrm>
            <a:off x="432000" y="5187200"/>
            <a:ext cx="5664000" cy="47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Photo of the Ka’ba in Mecca </a:t>
            </a:r>
            <a:endParaRPr sz="2400">
              <a:solidFill>
                <a:schemeClr val="dk1"/>
              </a:solidFill>
              <a:latin typeface="Lexend"/>
              <a:ea typeface="Lexend"/>
              <a:cs typeface="Lexend"/>
              <a:sym typeface="Lexend"/>
            </a:endParaRPr>
          </a:p>
        </p:txBody>
      </p:sp>
      <p:pic>
        <p:nvPicPr>
          <p:cNvPr id="2417" name="Google Shape;2417;p214"/>
          <p:cNvPicPr preferRelativeResize="0"/>
          <p:nvPr/>
        </p:nvPicPr>
        <p:blipFill>
          <a:blip r:embed="rId4">
            <a:alphaModFix/>
          </a:blip>
          <a:stretch>
            <a:fillRect/>
          </a:stretch>
        </p:blipFill>
        <p:spPr>
          <a:xfrm>
            <a:off x="432000" y="1145033"/>
            <a:ext cx="5945651" cy="39628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21"/>
        <p:cNvGrpSpPr/>
        <p:nvPr/>
      </p:nvGrpSpPr>
      <p:grpSpPr>
        <a:xfrm>
          <a:off x="0" y="0"/>
          <a:ext cx="0" cy="0"/>
          <a:chOff x="0" y="0"/>
          <a:chExt cx="0" cy="0"/>
        </a:xfrm>
      </p:grpSpPr>
      <p:sp>
        <p:nvSpPr>
          <p:cNvPr id="2422" name="Google Shape;2422;p215"/>
          <p:cNvSpPr txBox="1">
            <a:spLocks noGrp="1"/>
          </p:cNvSpPr>
          <p:nvPr>
            <p:ph type="subTitle" idx="1"/>
          </p:nvPr>
        </p:nvSpPr>
        <p:spPr>
          <a:xfrm>
            <a:off x="1379233" y="2247167"/>
            <a:ext cx="100088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It is the most sacred site in Islam.</a:t>
            </a:r>
            <a:endParaRPr/>
          </a:p>
        </p:txBody>
      </p:sp>
      <p:sp>
        <p:nvSpPr>
          <p:cNvPr id="2423" name="Google Shape;2423;p215"/>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Mecca and the Ka’ba</a:t>
            </a:r>
            <a:endParaRPr/>
          </a:p>
        </p:txBody>
      </p:sp>
      <p:sp>
        <p:nvSpPr>
          <p:cNvPr id="2424" name="Google Shape;2424;p215"/>
          <p:cNvSpPr txBox="1">
            <a:spLocks noGrp="1"/>
          </p:cNvSpPr>
          <p:nvPr>
            <p:ph type="title"/>
          </p:nvPr>
        </p:nvSpPr>
        <p:spPr>
          <a:xfrm>
            <a:off x="432000" y="1079984"/>
            <a:ext cx="10905600" cy="65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Which </a:t>
            </a:r>
            <a:r>
              <a:rPr lang="en-GB">
                <a:solidFill>
                  <a:schemeClr val="accent2"/>
                </a:solidFill>
              </a:rPr>
              <a:t>two </a:t>
            </a:r>
            <a:r>
              <a:rPr lang="en-GB"/>
              <a:t>statements about the Ka’ba are true?</a:t>
            </a:r>
            <a:endParaRPr/>
          </a:p>
        </p:txBody>
      </p:sp>
      <p:sp>
        <p:nvSpPr>
          <p:cNvPr id="2425" name="Google Shape;2425;p215"/>
          <p:cNvSpPr txBox="1">
            <a:spLocks noGrp="1"/>
          </p:cNvSpPr>
          <p:nvPr>
            <p:ph type="subTitle" idx="3"/>
          </p:nvPr>
        </p:nvSpPr>
        <p:spPr>
          <a:xfrm>
            <a:off x="1379233" y="3319263"/>
            <a:ext cx="10008800" cy="51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It is in </a:t>
            </a:r>
            <a:r>
              <a:rPr lang="en-GB" b="1"/>
              <a:t>Medina.</a:t>
            </a:r>
            <a:endParaRPr b="1"/>
          </a:p>
        </p:txBody>
      </p:sp>
      <p:sp>
        <p:nvSpPr>
          <p:cNvPr id="2426" name="Google Shape;2426;p215"/>
          <p:cNvSpPr txBox="1">
            <a:spLocks noGrp="1"/>
          </p:cNvSpPr>
          <p:nvPr>
            <p:ph type="subTitle" idx="4"/>
          </p:nvPr>
        </p:nvSpPr>
        <p:spPr>
          <a:xfrm>
            <a:off x="1379233" y="4413020"/>
            <a:ext cx="99528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It is a </a:t>
            </a:r>
            <a:r>
              <a:rPr lang="en-GB" b="1"/>
              <a:t>pilgrimage</a:t>
            </a:r>
            <a:r>
              <a:rPr lang="en-GB"/>
              <a:t> site for Muslims.</a:t>
            </a:r>
            <a:endParaRPr/>
          </a:p>
        </p:txBody>
      </p:sp>
      <p:sp>
        <p:nvSpPr>
          <p:cNvPr id="2427" name="Google Shape;2427;p215"/>
          <p:cNvSpPr txBox="1">
            <a:spLocks noGrp="1"/>
          </p:cNvSpPr>
          <p:nvPr>
            <p:ph type="subTitle" idx="5"/>
          </p:nvPr>
        </p:nvSpPr>
        <p:spPr>
          <a:xfrm>
            <a:off x="1379233" y="5485116"/>
            <a:ext cx="10008800" cy="480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It is not a sacred place for Muslims.</a:t>
            </a:r>
            <a:endParaRPr/>
          </a:p>
        </p:txBody>
      </p:sp>
      <p:pic>
        <p:nvPicPr>
          <p:cNvPr id="2428" name="Google Shape;2428;p215"/>
          <p:cNvPicPr preferRelativeResize="0"/>
          <p:nvPr/>
        </p:nvPicPr>
        <p:blipFill>
          <a:blip r:embed="rId3">
            <a:alphaModFix/>
          </a:blip>
          <a:stretch>
            <a:fillRect/>
          </a:stretch>
        </p:blipFill>
        <p:spPr>
          <a:xfrm>
            <a:off x="7774744" y="2246633"/>
            <a:ext cx="528000" cy="558800"/>
          </a:xfrm>
          <a:prstGeom prst="rect">
            <a:avLst/>
          </a:prstGeom>
          <a:noFill/>
          <a:ln>
            <a:noFill/>
          </a:ln>
        </p:spPr>
      </p:pic>
      <p:pic>
        <p:nvPicPr>
          <p:cNvPr id="2429" name="Google Shape;2429;p215"/>
          <p:cNvPicPr preferRelativeResize="0"/>
          <p:nvPr/>
        </p:nvPicPr>
        <p:blipFill>
          <a:blip r:embed="rId3">
            <a:alphaModFix/>
          </a:blip>
          <a:stretch>
            <a:fillRect/>
          </a:stretch>
        </p:blipFill>
        <p:spPr>
          <a:xfrm>
            <a:off x="7774740" y="4287033"/>
            <a:ext cx="528000" cy="55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p216"/>
          <p:cNvSpPr txBox="1">
            <a:spLocks noGrp="1"/>
          </p:cNvSpPr>
          <p:nvPr>
            <p:ph type="body" idx="1"/>
          </p:nvPr>
        </p:nvSpPr>
        <p:spPr>
          <a:xfrm>
            <a:off x="432000" y="974200"/>
            <a:ext cx="9513600" cy="3136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Add labels to the photo about the Ka’ba. </a:t>
            </a:r>
            <a:endParaRPr/>
          </a:p>
          <a:p>
            <a:pPr marL="0" lvl="0" indent="0" algn="l" rtl="0">
              <a:spcBef>
                <a:spcPts val="1333"/>
              </a:spcBef>
              <a:spcAft>
                <a:spcPts val="0"/>
              </a:spcAft>
              <a:buNone/>
            </a:pPr>
            <a:r>
              <a:rPr lang="en-GB"/>
              <a:t>You could include details about:</a:t>
            </a:r>
            <a:endParaRPr/>
          </a:p>
          <a:p>
            <a:pPr marL="609585" lvl="0" indent="-491054" algn="l" rtl="0">
              <a:spcBef>
                <a:spcPts val="1333"/>
              </a:spcBef>
              <a:spcAft>
                <a:spcPts val="0"/>
              </a:spcAft>
              <a:buSzPts val="2200"/>
              <a:buChar char="●"/>
            </a:pPr>
            <a:r>
              <a:rPr lang="en-GB"/>
              <a:t>the shape</a:t>
            </a:r>
            <a:endParaRPr/>
          </a:p>
          <a:p>
            <a:pPr marL="609585" lvl="0" indent="-491054" algn="l" rtl="0">
              <a:spcBef>
                <a:spcPts val="0"/>
              </a:spcBef>
              <a:spcAft>
                <a:spcPts val="0"/>
              </a:spcAft>
              <a:buSzPts val="2200"/>
              <a:buChar char="●"/>
            </a:pPr>
            <a:r>
              <a:rPr lang="en-GB"/>
              <a:t>the city</a:t>
            </a:r>
            <a:endParaRPr/>
          </a:p>
          <a:p>
            <a:pPr marL="609585" lvl="0" indent="-491054" algn="l" rtl="0">
              <a:spcBef>
                <a:spcPts val="0"/>
              </a:spcBef>
              <a:spcAft>
                <a:spcPts val="0"/>
              </a:spcAft>
              <a:buSzPts val="2200"/>
              <a:buChar char="●"/>
            </a:pPr>
            <a:r>
              <a:rPr lang="en-GB" b="1"/>
              <a:t>pilgrimages</a:t>
            </a:r>
            <a:endParaRPr b="1"/>
          </a:p>
        </p:txBody>
      </p:sp>
      <p:sp>
        <p:nvSpPr>
          <p:cNvPr id="2435" name="Google Shape;2435;p216"/>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Mecca and the Ka’ba</a:t>
            </a:r>
            <a:endParaRPr sz="2400"/>
          </a:p>
        </p:txBody>
      </p:sp>
      <p:sp>
        <p:nvSpPr>
          <p:cNvPr id="2436" name="Google Shape;2436;p216"/>
          <p:cNvSpPr txBox="1"/>
          <p:nvPr/>
        </p:nvSpPr>
        <p:spPr>
          <a:xfrm>
            <a:off x="432000" y="6427200"/>
            <a:ext cx="4938000" cy="286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7500"/>
              </a:lnSpc>
              <a:spcBef>
                <a:spcPts val="0"/>
              </a:spcBef>
              <a:spcAft>
                <a:spcPts val="0"/>
              </a:spcAft>
              <a:buClr>
                <a:schemeClr val="dk1"/>
              </a:buClr>
              <a:buSzPts val="1100"/>
              <a:buFont typeface="Arial"/>
              <a:buNone/>
            </a:pPr>
            <a:r>
              <a:rPr lang="en-GB" sz="800">
                <a:solidFill>
                  <a:schemeClr val="dk2"/>
                </a:solidFill>
                <a:latin typeface="Lexend"/>
                <a:ea typeface="Lexend"/>
                <a:cs typeface="Lexend"/>
                <a:sym typeface="Lexend"/>
              </a:rPr>
              <a:t>The Kaaba during Hajj, </a:t>
            </a:r>
            <a:r>
              <a:rPr lang="en-GB" sz="800">
                <a:solidFill>
                  <a:schemeClr val="dk2"/>
                </a:solidFill>
                <a:uFill>
                  <a:noFill/>
                </a:uFill>
                <a:latin typeface="Lexend"/>
                <a:ea typeface="Lexend"/>
                <a:cs typeface="Lexend"/>
                <a:sym typeface="Lexend"/>
                <a:hlinkClick r:id="rId3">
                  <a:extLst>
                    <a:ext uri="{A12FA001-AC4F-418D-AE19-62706E023703}">
                      <ahyp:hlinkClr xmlns:ahyp="http://schemas.microsoft.com/office/drawing/2018/hyperlinkcolor" val="tx"/>
                    </a:ext>
                  </a:extLst>
                </a:hlinkClick>
              </a:rPr>
              <a:t>Adli Wahid</a:t>
            </a:r>
            <a:r>
              <a:rPr lang="en-GB" sz="800">
                <a:solidFill>
                  <a:schemeClr val="dk2"/>
                </a:solidFill>
                <a:latin typeface="Lexend"/>
                <a:ea typeface="Lexend"/>
                <a:cs typeface="Lexend"/>
                <a:sym typeface="Lexend"/>
              </a:rPr>
              <a:t>, 2013,  licensed under </a:t>
            </a:r>
            <a:r>
              <a:rPr lang="en-GB" sz="800" u="sng">
                <a:solidFill>
                  <a:schemeClr val="dk2"/>
                </a:solidFill>
                <a:latin typeface="Lexend"/>
                <a:ea typeface="Lexend"/>
                <a:cs typeface="Lexend"/>
                <a:sym typeface="Lexend"/>
                <a:hlinkClick r:id="rId4">
                  <a:extLst>
                    <a:ext uri="{A12FA001-AC4F-418D-AE19-62706E023703}">
                      <ahyp:hlinkClr xmlns:ahyp="http://schemas.microsoft.com/office/drawing/2018/hyperlinkcolor" val="tx"/>
                    </a:ext>
                  </a:extLst>
                </a:hlinkClick>
              </a:rPr>
              <a:t>CC BY-SA 4.0</a:t>
            </a:r>
            <a:endParaRPr sz="800">
              <a:solidFill>
                <a:schemeClr val="dk2"/>
              </a:solidFill>
              <a:latin typeface="Lexend"/>
              <a:ea typeface="Lexend"/>
              <a:cs typeface="Lexend"/>
              <a:sym typeface="Lexend"/>
            </a:endParaRPr>
          </a:p>
          <a:p>
            <a:pPr marL="0" lvl="0" indent="0" algn="ctr" rtl="0">
              <a:spcBef>
                <a:spcPts val="800"/>
              </a:spcBef>
              <a:spcAft>
                <a:spcPts val="0"/>
              </a:spcAft>
              <a:buNone/>
            </a:pPr>
            <a:endParaRPr sz="1200">
              <a:solidFill>
                <a:schemeClr val="dk2"/>
              </a:solidFill>
              <a:latin typeface="Lexend"/>
              <a:ea typeface="Lexend"/>
              <a:cs typeface="Lexend"/>
              <a:sym typeface="Lexend"/>
            </a:endParaRPr>
          </a:p>
        </p:txBody>
      </p:sp>
      <p:pic>
        <p:nvPicPr>
          <p:cNvPr id="2437" name="Google Shape;2437;p216"/>
          <p:cNvPicPr preferRelativeResize="0"/>
          <p:nvPr/>
        </p:nvPicPr>
        <p:blipFill>
          <a:blip r:embed="rId5">
            <a:alphaModFix/>
          </a:blip>
          <a:stretch>
            <a:fillRect/>
          </a:stretch>
        </p:blipFill>
        <p:spPr>
          <a:xfrm>
            <a:off x="6587201" y="1654600"/>
            <a:ext cx="4813300" cy="3212867"/>
          </a:xfrm>
          <a:prstGeom prst="rect">
            <a:avLst/>
          </a:prstGeom>
          <a:noFill/>
          <a:ln>
            <a:noFill/>
          </a:ln>
        </p:spPr>
      </p:pic>
      <p:sp>
        <p:nvSpPr>
          <p:cNvPr id="2438" name="Google Shape;2438;p216"/>
          <p:cNvSpPr txBox="1"/>
          <p:nvPr/>
        </p:nvSpPr>
        <p:spPr>
          <a:xfrm>
            <a:off x="6628000" y="4947200"/>
            <a:ext cx="5664000" cy="47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Photo of the Ka’ba in Mecca</a:t>
            </a:r>
            <a:endParaRPr sz="2400">
              <a:solidFill>
                <a:schemeClr val="dk1"/>
              </a:solidFill>
              <a:latin typeface="Lexend"/>
              <a:ea typeface="Lexend"/>
              <a:cs typeface="Lexend"/>
              <a:sym typeface="Lexen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2443" name="Google Shape;2443;p217"/>
          <p:cNvSpPr txBox="1">
            <a:spLocks noGrp="1"/>
          </p:cNvSpPr>
          <p:nvPr>
            <p:ph type="subTitle" idx="2"/>
          </p:nvPr>
        </p:nvSpPr>
        <p:spPr>
          <a:xfrm>
            <a:off x="2093367" y="179967"/>
            <a:ext cx="9140400" cy="4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Mecca and the Ka’ba</a:t>
            </a:r>
            <a:endParaRPr sz="2400"/>
          </a:p>
        </p:txBody>
      </p:sp>
      <p:sp>
        <p:nvSpPr>
          <p:cNvPr id="2444" name="Google Shape;2444;p217"/>
          <p:cNvSpPr txBox="1">
            <a:spLocks noGrp="1"/>
          </p:cNvSpPr>
          <p:nvPr>
            <p:ph type="body" idx="1"/>
          </p:nvPr>
        </p:nvSpPr>
        <p:spPr>
          <a:xfrm>
            <a:off x="432000" y="974200"/>
            <a:ext cx="9513600" cy="1278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Add labels to the photo about the Ka’ba. </a:t>
            </a:r>
            <a:endParaRPr/>
          </a:p>
          <a:p>
            <a:pPr marL="0" lvl="0" indent="0" algn="l" rtl="0">
              <a:spcBef>
                <a:spcPts val="1333"/>
              </a:spcBef>
              <a:spcAft>
                <a:spcPts val="1333"/>
              </a:spcAft>
              <a:buNone/>
            </a:pPr>
            <a:r>
              <a:rPr lang="en-GB"/>
              <a:t>Your answers might have included:</a:t>
            </a:r>
            <a:endParaRPr b="1"/>
          </a:p>
        </p:txBody>
      </p:sp>
      <p:sp>
        <p:nvSpPr>
          <p:cNvPr id="2445" name="Google Shape;2445;p217"/>
          <p:cNvSpPr txBox="1"/>
          <p:nvPr/>
        </p:nvSpPr>
        <p:spPr>
          <a:xfrm>
            <a:off x="403933" y="6427200"/>
            <a:ext cx="10478800" cy="28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37500"/>
              </a:lnSpc>
              <a:spcBef>
                <a:spcPts val="0"/>
              </a:spcBef>
              <a:spcAft>
                <a:spcPts val="800"/>
              </a:spcAft>
              <a:buNone/>
            </a:pPr>
            <a:r>
              <a:rPr lang="en-GB" sz="800">
                <a:solidFill>
                  <a:schemeClr val="dk2"/>
                </a:solidFill>
                <a:latin typeface="Lexend"/>
                <a:ea typeface="Lexend"/>
                <a:cs typeface="Lexend"/>
                <a:sym typeface="Lexend"/>
              </a:rPr>
              <a:t>The Kaaba during Hajj, </a:t>
            </a:r>
            <a:r>
              <a:rPr lang="en-GB" sz="800">
                <a:solidFill>
                  <a:schemeClr val="dk2"/>
                </a:solidFill>
                <a:uFill>
                  <a:noFill/>
                </a:uFill>
                <a:latin typeface="Lexend"/>
                <a:ea typeface="Lexend"/>
                <a:cs typeface="Lexend"/>
                <a:sym typeface="Lexend"/>
                <a:hlinkClick r:id="rId3">
                  <a:extLst>
                    <a:ext uri="{A12FA001-AC4F-418D-AE19-62706E023703}">
                      <ahyp:hlinkClr xmlns:ahyp="http://schemas.microsoft.com/office/drawing/2018/hyperlinkcolor" val="tx"/>
                    </a:ext>
                  </a:extLst>
                </a:hlinkClick>
              </a:rPr>
              <a:t>Adli Wahid</a:t>
            </a:r>
            <a:r>
              <a:rPr lang="en-GB" sz="800">
                <a:solidFill>
                  <a:schemeClr val="dk2"/>
                </a:solidFill>
                <a:latin typeface="Lexend"/>
                <a:ea typeface="Lexend"/>
                <a:cs typeface="Lexend"/>
                <a:sym typeface="Lexend"/>
              </a:rPr>
              <a:t>, 2013,  licensed under </a:t>
            </a:r>
            <a:r>
              <a:rPr lang="en-GB" sz="800" u="sng">
                <a:solidFill>
                  <a:schemeClr val="dk2"/>
                </a:solidFill>
                <a:latin typeface="Lexend"/>
                <a:ea typeface="Lexend"/>
                <a:cs typeface="Lexend"/>
                <a:sym typeface="Lexend"/>
                <a:hlinkClick r:id="rId4">
                  <a:extLst>
                    <a:ext uri="{A12FA001-AC4F-418D-AE19-62706E023703}">
                      <ahyp:hlinkClr xmlns:ahyp="http://schemas.microsoft.com/office/drawing/2018/hyperlinkcolor" val="tx"/>
                    </a:ext>
                  </a:extLst>
                </a:hlinkClick>
              </a:rPr>
              <a:t>CC BY-SA 4.0</a:t>
            </a:r>
            <a:endParaRPr sz="1200">
              <a:solidFill>
                <a:schemeClr val="dk2"/>
              </a:solidFill>
              <a:latin typeface="Lexend"/>
              <a:ea typeface="Lexend"/>
              <a:cs typeface="Lexend"/>
              <a:sym typeface="Lexend"/>
            </a:endParaRPr>
          </a:p>
        </p:txBody>
      </p:sp>
      <p:pic>
        <p:nvPicPr>
          <p:cNvPr id="2446" name="Google Shape;2446;p217"/>
          <p:cNvPicPr preferRelativeResize="0"/>
          <p:nvPr/>
        </p:nvPicPr>
        <p:blipFill>
          <a:blip r:embed="rId5">
            <a:alphaModFix/>
          </a:blip>
          <a:stretch>
            <a:fillRect/>
          </a:stretch>
        </p:blipFill>
        <p:spPr>
          <a:xfrm>
            <a:off x="3709567" y="2291667"/>
            <a:ext cx="4813300" cy="3212867"/>
          </a:xfrm>
          <a:prstGeom prst="rect">
            <a:avLst/>
          </a:prstGeom>
          <a:noFill/>
          <a:ln>
            <a:noFill/>
          </a:ln>
        </p:spPr>
      </p:pic>
      <p:sp>
        <p:nvSpPr>
          <p:cNvPr id="2447" name="Google Shape;2447;p217"/>
          <p:cNvSpPr txBox="1"/>
          <p:nvPr/>
        </p:nvSpPr>
        <p:spPr>
          <a:xfrm>
            <a:off x="3709567" y="5609433"/>
            <a:ext cx="5664000" cy="47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Photo of the Ka’ba in Mecca</a:t>
            </a:r>
            <a:endParaRPr sz="2400">
              <a:solidFill>
                <a:schemeClr val="dk1"/>
              </a:solidFill>
              <a:latin typeface="Lexend"/>
              <a:ea typeface="Lexend"/>
              <a:cs typeface="Lexend"/>
              <a:sym typeface="Lexend"/>
            </a:endParaRPr>
          </a:p>
        </p:txBody>
      </p:sp>
      <p:sp>
        <p:nvSpPr>
          <p:cNvPr id="2448" name="Google Shape;2448;p217"/>
          <p:cNvSpPr txBox="1">
            <a:spLocks noGrp="1"/>
          </p:cNvSpPr>
          <p:nvPr>
            <p:ph type="body" idx="1"/>
          </p:nvPr>
        </p:nvSpPr>
        <p:spPr>
          <a:xfrm>
            <a:off x="9310267" y="3615000"/>
            <a:ext cx="2282000" cy="133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a:latin typeface="Kalam"/>
                <a:ea typeface="Kalam"/>
                <a:cs typeface="Kalam"/>
                <a:sym typeface="Kalam"/>
              </a:rPr>
              <a:t>The Ka’ba is a cube shaped building.</a:t>
            </a:r>
            <a:endParaRPr sz="2667">
              <a:latin typeface="Kalam"/>
              <a:ea typeface="Kalam"/>
              <a:cs typeface="Kalam"/>
              <a:sym typeface="Kalam"/>
            </a:endParaRPr>
          </a:p>
          <a:p>
            <a:pPr marL="0" lvl="0" indent="0" algn="l" rtl="0">
              <a:spcBef>
                <a:spcPts val="1333"/>
              </a:spcBef>
              <a:spcAft>
                <a:spcPts val="1333"/>
              </a:spcAft>
              <a:buNone/>
            </a:pPr>
            <a:endParaRPr sz="2667" b="1">
              <a:latin typeface="Kalam"/>
              <a:ea typeface="Kalam"/>
              <a:cs typeface="Kalam"/>
              <a:sym typeface="Kalam"/>
            </a:endParaRPr>
          </a:p>
        </p:txBody>
      </p:sp>
      <p:sp>
        <p:nvSpPr>
          <p:cNvPr id="2449" name="Google Shape;2449;p217"/>
          <p:cNvSpPr txBox="1">
            <a:spLocks noGrp="1"/>
          </p:cNvSpPr>
          <p:nvPr>
            <p:ph type="body" idx="1"/>
          </p:nvPr>
        </p:nvSpPr>
        <p:spPr>
          <a:xfrm>
            <a:off x="8938700" y="1559800"/>
            <a:ext cx="2792400" cy="133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a:latin typeface="Kalam"/>
                <a:ea typeface="Kalam"/>
                <a:cs typeface="Kalam"/>
                <a:sym typeface="Kalam"/>
              </a:rPr>
              <a:t>The Ka’ba is in the city of Mecca in Saudi Arabia.</a:t>
            </a:r>
            <a:endParaRPr sz="2667">
              <a:latin typeface="Kalam"/>
              <a:ea typeface="Kalam"/>
              <a:cs typeface="Kalam"/>
              <a:sym typeface="Kalam"/>
            </a:endParaRPr>
          </a:p>
          <a:p>
            <a:pPr marL="0" lvl="0" indent="0" algn="l" rtl="0">
              <a:spcBef>
                <a:spcPts val="1333"/>
              </a:spcBef>
              <a:spcAft>
                <a:spcPts val="1333"/>
              </a:spcAft>
              <a:buNone/>
            </a:pPr>
            <a:endParaRPr sz="2667" b="1">
              <a:latin typeface="Kalam"/>
              <a:ea typeface="Kalam"/>
              <a:cs typeface="Kalam"/>
              <a:sym typeface="Kalam"/>
            </a:endParaRPr>
          </a:p>
        </p:txBody>
      </p:sp>
      <p:sp>
        <p:nvSpPr>
          <p:cNvPr id="2450" name="Google Shape;2450;p217"/>
          <p:cNvSpPr txBox="1">
            <a:spLocks noGrp="1"/>
          </p:cNvSpPr>
          <p:nvPr>
            <p:ph type="body" idx="1"/>
          </p:nvPr>
        </p:nvSpPr>
        <p:spPr>
          <a:xfrm>
            <a:off x="403933" y="2496600"/>
            <a:ext cx="3193200" cy="2137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a:latin typeface="Kalam"/>
                <a:ea typeface="Kalam"/>
                <a:cs typeface="Kalam"/>
                <a:sym typeface="Kalam"/>
              </a:rPr>
              <a:t>The Ka’ba is the most sacred site in Islam and a place for Muslim </a:t>
            </a:r>
            <a:r>
              <a:rPr lang="en-GB" sz="2667" b="1">
                <a:latin typeface="Kalam"/>
                <a:ea typeface="Kalam"/>
                <a:cs typeface="Kalam"/>
                <a:sym typeface="Kalam"/>
              </a:rPr>
              <a:t>pilgrimages</a:t>
            </a:r>
            <a:r>
              <a:rPr lang="en-GB" sz="2667">
                <a:latin typeface="Kalam"/>
                <a:ea typeface="Kalam"/>
                <a:cs typeface="Kalam"/>
                <a:sym typeface="Kalam"/>
              </a:rPr>
              <a:t>.</a:t>
            </a:r>
            <a:endParaRPr sz="2667">
              <a:latin typeface="Kalam"/>
              <a:ea typeface="Kalam"/>
              <a:cs typeface="Kalam"/>
              <a:sym typeface="Kalam"/>
            </a:endParaRPr>
          </a:p>
          <a:p>
            <a:pPr marL="0" lvl="0" indent="0" algn="l" rtl="0">
              <a:spcBef>
                <a:spcPts val="1333"/>
              </a:spcBef>
              <a:spcAft>
                <a:spcPts val="1333"/>
              </a:spcAft>
              <a:buNone/>
            </a:pPr>
            <a:endParaRPr sz="2667" b="1">
              <a:latin typeface="Kalam"/>
              <a:ea typeface="Kalam"/>
              <a:cs typeface="Kalam"/>
              <a:sym typeface="Kala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64"/>
        <p:cNvGrpSpPr/>
        <p:nvPr/>
      </p:nvGrpSpPr>
      <p:grpSpPr>
        <a:xfrm>
          <a:off x="0" y="0"/>
          <a:ext cx="0" cy="0"/>
          <a:chOff x="0" y="0"/>
          <a:chExt cx="0" cy="0"/>
        </a:xfrm>
      </p:grpSpPr>
      <p:pic>
        <p:nvPicPr>
          <p:cNvPr id="2465" name="Google Shape;2465;p219"/>
          <p:cNvPicPr preferRelativeResize="0"/>
          <p:nvPr/>
        </p:nvPicPr>
        <p:blipFill>
          <a:blip r:embed="rId3">
            <a:alphaModFix/>
          </a:blip>
          <a:stretch>
            <a:fillRect/>
          </a:stretch>
        </p:blipFill>
        <p:spPr>
          <a:xfrm>
            <a:off x="432001" y="2018369"/>
            <a:ext cx="6822665" cy="4408835"/>
          </a:xfrm>
          <a:prstGeom prst="rect">
            <a:avLst/>
          </a:prstGeom>
          <a:noFill/>
          <a:ln>
            <a:noFill/>
          </a:ln>
        </p:spPr>
      </p:pic>
      <p:sp>
        <p:nvSpPr>
          <p:cNvPr id="2466" name="Google Shape;2466;p219"/>
          <p:cNvSpPr txBox="1">
            <a:spLocks noGrp="1"/>
          </p:cNvSpPr>
          <p:nvPr>
            <p:ph type="body" idx="1"/>
          </p:nvPr>
        </p:nvSpPr>
        <p:spPr>
          <a:xfrm>
            <a:off x="432000" y="1017655"/>
            <a:ext cx="9513600" cy="1080000"/>
          </a:xfrm>
          <a:prstGeom prst="rect">
            <a:avLst/>
          </a:prstGeom>
          <a:noFill/>
          <a:ln w="9525" cap="flat" cmpd="sng">
            <a:solidFill>
              <a:schemeClr val="lt1"/>
            </a:solidFill>
            <a:prstDash val="solid"/>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The Byzantine and Persian Empires were north east and north west of the </a:t>
            </a:r>
            <a:r>
              <a:rPr lang="en-GB" sz="2667" b="1"/>
              <a:t>Arabian </a:t>
            </a:r>
            <a:r>
              <a:rPr lang="en-GB" sz="2667"/>
              <a:t>peninsula.</a:t>
            </a:r>
            <a:endParaRPr sz="2667"/>
          </a:p>
        </p:txBody>
      </p:sp>
      <p:sp>
        <p:nvSpPr>
          <p:cNvPr id="2467" name="Google Shape;2467;p219"/>
          <p:cNvSpPr txBox="1"/>
          <p:nvPr/>
        </p:nvSpPr>
        <p:spPr>
          <a:xfrm>
            <a:off x="8507800" y="4492733"/>
            <a:ext cx="2875600" cy="1102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chemeClr val="dk1"/>
                </a:solidFill>
                <a:latin typeface="Lexend"/>
                <a:ea typeface="Lexend"/>
                <a:cs typeface="Lexend"/>
                <a:sym typeface="Lexend"/>
              </a:rPr>
              <a:t>Map showing the Byzantine and Persian Empires</a:t>
            </a:r>
            <a:endParaRPr sz="2400">
              <a:solidFill>
                <a:schemeClr val="dk1"/>
              </a:solidFill>
              <a:latin typeface="Lexend"/>
              <a:ea typeface="Lexend"/>
              <a:cs typeface="Lexend"/>
              <a:sym typeface="Lexend"/>
            </a:endParaRPr>
          </a:p>
        </p:txBody>
      </p:sp>
      <p:sp>
        <p:nvSpPr>
          <p:cNvPr id="2468" name="Google Shape;2468;p219"/>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Islam spreads to the Byzantine and Persian Empires</a:t>
            </a:r>
            <a:endParaRPr/>
          </a:p>
        </p:txBody>
      </p:sp>
      <p:grpSp>
        <p:nvGrpSpPr>
          <p:cNvPr id="2469" name="Google Shape;2469;p219"/>
          <p:cNvGrpSpPr/>
          <p:nvPr/>
        </p:nvGrpSpPr>
        <p:grpSpPr>
          <a:xfrm>
            <a:off x="11110816" y="891916"/>
            <a:ext cx="649193" cy="471232"/>
            <a:chOff x="6700947" y="3542562"/>
            <a:chExt cx="920928" cy="601675"/>
          </a:xfrm>
        </p:grpSpPr>
        <p:pic>
          <p:nvPicPr>
            <p:cNvPr id="2470" name="Google Shape;2470;p219"/>
            <p:cNvPicPr preferRelativeResize="0"/>
            <p:nvPr/>
          </p:nvPicPr>
          <p:blipFill>
            <a:blip r:embed="rId4">
              <a:alphaModFix/>
            </a:blip>
            <a:stretch>
              <a:fillRect/>
            </a:stretch>
          </p:blipFill>
          <p:spPr>
            <a:xfrm>
              <a:off x="6700947" y="3542562"/>
              <a:ext cx="920928" cy="601675"/>
            </a:xfrm>
            <a:prstGeom prst="rect">
              <a:avLst/>
            </a:prstGeom>
            <a:noFill/>
            <a:ln>
              <a:noFill/>
            </a:ln>
          </p:spPr>
        </p:pic>
        <p:sp>
          <p:nvSpPr>
            <p:cNvPr id="2471" name="Google Shape;2471;p219"/>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472" name="Google Shape;2472;p219"/>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latin typeface="Lexend"/>
                <a:ea typeface="Lexend"/>
                <a:cs typeface="Lexend"/>
                <a:sym typeface="Lexend"/>
              </a:rPr>
              <a:t>D</a:t>
            </a:r>
            <a:endParaRPr sz="2267" b="1">
              <a:solidFill>
                <a:srgbClr val="000000"/>
              </a:solidFill>
              <a:latin typeface="Lexend"/>
              <a:ea typeface="Lexend"/>
              <a:cs typeface="Lexend"/>
              <a:sym typeface="Lexend"/>
            </a:endParaRPr>
          </a:p>
        </p:txBody>
      </p:sp>
      <p:cxnSp>
        <p:nvCxnSpPr>
          <p:cNvPr id="2473" name="Google Shape;2473;p219"/>
          <p:cNvCxnSpPr/>
          <p:nvPr/>
        </p:nvCxnSpPr>
        <p:spPr>
          <a:xfrm rot="10800000" flipH="1">
            <a:off x="5328167" y="3603067"/>
            <a:ext cx="4266800" cy="1466400"/>
          </a:xfrm>
          <a:prstGeom prst="straightConnector1">
            <a:avLst/>
          </a:prstGeom>
          <a:noFill/>
          <a:ln w="28575" cap="flat" cmpd="sng">
            <a:solidFill>
              <a:schemeClr val="dk1"/>
            </a:solidFill>
            <a:prstDash val="solid"/>
            <a:round/>
            <a:headEnd type="none" w="med" len="med"/>
            <a:tailEnd type="none" w="med" len="med"/>
          </a:ln>
        </p:spPr>
      </p:cxnSp>
      <p:sp>
        <p:nvSpPr>
          <p:cNvPr id="2474" name="Google Shape;2474;p219"/>
          <p:cNvSpPr txBox="1"/>
          <p:nvPr/>
        </p:nvSpPr>
        <p:spPr>
          <a:xfrm>
            <a:off x="8786567" y="3137400"/>
            <a:ext cx="2973600" cy="51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533" b="1">
                <a:solidFill>
                  <a:schemeClr val="dk1"/>
                </a:solidFill>
                <a:latin typeface="Lexend"/>
                <a:ea typeface="Lexend"/>
                <a:cs typeface="Lexend"/>
                <a:sym typeface="Lexend"/>
              </a:rPr>
              <a:t>Arabian </a:t>
            </a:r>
            <a:r>
              <a:rPr lang="en-GB" sz="2533">
                <a:solidFill>
                  <a:schemeClr val="dk1"/>
                </a:solidFill>
                <a:latin typeface="Lexend"/>
                <a:ea typeface="Lexend"/>
                <a:cs typeface="Lexend"/>
                <a:sym typeface="Lexend"/>
              </a:rPr>
              <a:t>peninsula</a:t>
            </a:r>
            <a:endParaRPr sz="2533">
              <a:solidFill>
                <a:schemeClr val="dk1"/>
              </a:solidFill>
              <a:latin typeface="Lexend"/>
              <a:ea typeface="Lexend"/>
              <a:cs typeface="Lexend"/>
              <a:sym typeface="Lexen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78"/>
        <p:cNvGrpSpPr/>
        <p:nvPr/>
      </p:nvGrpSpPr>
      <p:grpSpPr>
        <a:xfrm>
          <a:off x="0" y="0"/>
          <a:ext cx="0" cy="0"/>
          <a:chOff x="0" y="0"/>
          <a:chExt cx="0" cy="0"/>
        </a:xfrm>
      </p:grpSpPr>
      <p:sp>
        <p:nvSpPr>
          <p:cNvPr id="2479" name="Google Shape;2479;p220"/>
          <p:cNvSpPr txBox="1">
            <a:spLocks noGrp="1"/>
          </p:cNvSpPr>
          <p:nvPr>
            <p:ph type="body" idx="1"/>
          </p:nvPr>
        </p:nvSpPr>
        <p:spPr>
          <a:xfrm>
            <a:off x="432000" y="1080000"/>
            <a:ext cx="9513600" cy="1150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The Byzantine and Persian Empires had been at </a:t>
            </a:r>
            <a:br>
              <a:rPr lang="en-GB"/>
            </a:br>
            <a:r>
              <a:rPr lang="en-GB"/>
              <a:t>war with each other for a long time. </a:t>
            </a:r>
            <a:br>
              <a:rPr lang="en-GB"/>
            </a:br>
            <a:r>
              <a:rPr lang="en-GB"/>
              <a:t>This had made their armies weak.</a:t>
            </a:r>
            <a:endParaRPr/>
          </a:p>
        </p:txBody>
      </p:sp>
      <p:sp>
        <p:nvSpPr>
          <p:cNvPr id="2480" name="Google Shape;2480;p220"/>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Islam spreads to the Byzantine and Persian Empires</a:t>
            </a:r>
            <a:endParaRPr/>
          </a:p>
        </p:txBody>
      </p:sp>
      <p:pic>
        <p:nvPicPr>
          <p:cNvPr id="2481" name="Google Shape;2481;p220"/>
          <p:cNvPicPr preferRelativeResize="0"/>
          <p:nvPr/>
        </p:nvPicPr>
        <p:blipFill>
          <a:blip r:embed="rId3">
            <a:alphaModFix/>
          </a:blip>
          <a:stretch>
            <a:fillRect/>
          </a:stretch>
        </p:blipFill>
        <p:spPr>
          <a:xfrm>
            <a:off x="479001" y="2653334"/>
            <a:ext cx="6960900" cy="3219433"/>
          </a:xfrm>
          <a:prstGeom prst="rect">
            <a:avLst/>
          </a:prstGeom>
          <a:noFill/>
          <a:ln>
            <a:noFill/>
          </a:ln>
        </p:spPr>
      </p:pic>
      <p:sp>
        <p:nvSpPr>
          <p:cNvPr id="2482" name="Google Shape;2482;p220"/>
          <p:cNvSpPr txBox="1"/>
          <p:nvPr/>
        </p:nvSpPr>
        <p:spPr>
          <a:xfrm>
            <a:off x="7589533" y="4465400"/>
            <a:ext cx="4050800" cy="1195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chemeClr val="dk1"/>
                </a:solidFill>
                <a:latin typeface="Lexend"/>
                <a:ea typeface="Lexend"/>
                <a:cs typeface="Lexend"/>
                <a:sym typeface="Lexend"/>
              </a:rPr>
              <a:t>Illustration of the Byzantine-Persian War of 602–628</a:t>
            </a:r>
            <a:endParaRPr sz="2400">
              <a:solidFill>
                <a:schemeClr val="dk1"/>
              </a:solidFill>
              <a:latin typeface="Lexend"/>
              <a:ea typeface="Lexend"/>
              <a:cs typeface="Lexend"/>
              <a:sym typeface="Lexend"/>
            </a:endParaRPr>
          </a:p>
        </p:txBody>
      </p:sp>
      <p:grpSp>
        <p:nvGrpSpPr>
          <p:cNvPr id="2483" name="Google Shape;2483;p220"/>
          <p:cNvGrpSpPr/>
          <p:nvPr/>
        </p:nvGrpSpPr>
        <p:grpSpPr>
          <a:xfrm>
            <a:off x="11110816" y="891916"/>
            <a:ext cx="649193" cy="471232"/>
            <a:chOff x="6700947" y="3542562"/>
            <a:chExt cx="920928" cy="601675"/>
          </a:xfrm>
        </p:grpSpPr>
        <p:pic>
          <p:nvPicPr>
            <p:cNvPr id="2484" name="Google Shape;2484;p220"/>
            <p:cNvPicPr preferRelativeResize="0"/>
            <p:nvPr/>
          </p:nvPicPr>
          <p:blipFill>
            <a:blip r:embed="rId4">
              <a:alphaModFix/>
            </a:blip>
            <a:stretch>
              <a:fillRect/>
            </a:stretch>
          </p:blipFill>
          <p:spPr>
            <a:xfrm>
              <a:off x="6700947" y="3542562"/>
              <a:ext cx="920928" cy="601675"/>
            </a:xfrm>
            <a:prstGeom prst="rect">
              <a:avLst/>
            </a:prstGeom>
            <a:noFill/>
            <a:ln>
              <a:noFill/>
            </a:ln>
          </p:spPr>
        </p:pic>
        <p:sp>
          <p:nvSpPr>
            <p:cNvPr id="2485" name="Google Shape;2485;p220"/>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486" name="Google Shape;2486;p220"/>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latin typeface="Lexend"/>
                <a:ea typeface="Lexend"/>
                <a:cs typeface="Lexend"/>
                <a:sym typeface="Lexend"/>
              </a:rPr>
              <a:t>D</a:t>
            </a:r>
            <a:endParaRPr sz="2267" b="1">
              <a:solidFill>
                <a:srgbClr val="000000"/>
              </a:solidFill>
              <a:latin typeface="Lexend"/>
              <a:ea typeface="Lexend"/>
              <a:cs typeface="Lexend"/>
              <a:sym typeface="Lexe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EF7E-61E7-5301-0BF1-64DD03AB6E25}"/>
              </a:ext>
            </a:extLst>
          </p:cNvPr>
          <p:cNvSpPr>
            <a:spLocks noGrp="1"/>
          </p:cNvSpPr>
          <p:nvPr>
            <p:ph type="title"/>
          </p:nvPr>
        </p:nvSpPr>
        <p:spPr/>
        <p:txBody>
          <a:bodyPr/>
          <a:lstStyle/>
          <a:p>
            <a:r>
              <a:rPr lang="en-GB">
                <a:solidFill>
                  <a:srgbClr val="0070C0"/>
                </a:solidFill>
              </a:rPr>
              <a:t>Blue  </a:t>
            </a:r>
            <a:r>
              <a:rPr lang="en-GB"/>
              <a:t>                                   </a:t>
            </a:r>
            <a:r>
              <a:rPr lang="en-GB">
                <a:solidFill>
                  <a:srgbClr val="00B050"/>
                </a:solidFill>
              </a:rPr>
              <a:t>       Green </a:t>
            </a:r>
          </a:p>
        </p:txBody>
      </p:sp>
      <p:sp>
        <p:nvSpPr>
          <p:cNvPr id="3" name="TextBox 2">
            <a:extLst>
              <a:ext uri="{FF2B5EF4-FFF2-40B4-BE49-F238E27FC236}">
                <a16:creationId xmlns:a16="http://schemas.microsoft.com/office/drawing/2014/main" id="{FB2565F1-0B1F-C1FC-8498-620D1AFB0062}"/>
              </a:ext>
            </a:extLst>
          </p:cNvPr>
          <p:cNvSpPr txBox="1"/>
          <p:nvPr/>
        </p:nvSpPr>
        <p:spPr>
          <a:xfrm>
            <a:off x="455646" y="2112542"/>
            <a:ext cx="5163993"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t>1/7 + 1/7 + 1/7 + 1/7 = </a:t>
            </a:r>
            <a:endParaRPr lang="en-US" sz="3600"/>
          </a:p>
          <a:p>
            <a:endParaRPr lang="en-GB"/>
          </a:p>
          <a:p>
            <a:endParaRPr lang="en-GB"/>
          </a:p>
          <a:p>
            <a:endParaRPr lang="en-GB"/>
          </a:p>
          <a:p>
            <a:endParaRPr lang="en-GB"/>
          </a:p>
          <a:p>
            <a:endParaRPr lang="en-GB"/>
          </a:p>
        </p:txBody>
      </p:sp>
      <p:sp>
        <p:nvSpPr>
          <p:cNvPr id="4" name="TextBox 3">
            <a:extLst>
              <a:ext uri="{FF2B5EF4-FFF2-40B4-BE49-F238E27FC236}">
                <a16:creationId xmlns:a16="http://schemas.microsoft.com/office/drawing/2014/main" id="{1D3AFBAF-AB99-F5B4-7CEF-1E9A82BD5950}"/>
              </a:ext>
            </a:extLst>
          </p:cNvPr>
          <p:cNvSpPr txBox="1"/>
          <p:nvPr/>
        </p:nvSpPr>
        <p:spPr>
          <a:xfrm>
            <a:off x="6572240" y="2019866"/>
            <a:ext cx="5163993"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t>1/5 + 1/5 + 1/5 + 1/5 = </a:t>
            </a:r>
            <a:endParaRPr lang="en-US" sz="3600"/>
          </a:p>
          <a:p>
            <a:endParaRPr lang="en-GB"/>
          </a:p>
          <a:p>
            <a:endParaRPr lang="en-GB"/>
          </a:p>
          <a:p>
            <a:endParaRPr lang="en-GB"/>
          </a:p>
          <a:p>
            <a:endParaRPr lang="en-GB"/>
          </a:p>
          <a:p>
            <a:endParaRPr lang="en-GB"/>
          </a:p>
        </p:txBody>
      </p:sp>
      <p:sp>
        <p:nvSpPr>
          <p:cNvPr id="5" name="TextBox 4">
            <a:extLst>
              <a:ext uri="{FF2B5EF4-FFF2-40B4-BE49-F238E27FC236}">
                <a16:creationId xmlns:a16="http://schemas.microsoft.com/office/drawing/2014/main" id="{86B569A5-BB15-7853-D4BD-113241E8F4B8}"/>
              </a:ext>
            </a:extLst>
          </p:cNvPr>
          <p:cNvSpPr txBox="1"/>
          <p:nvPr/>
        </p:nvSpPr>
        <p:spPr>
          <a:xfrm>
            <a:off x="-2357" y="4848532"/>
            <a:ext cx="124922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rgbClr val="FF0000"/>
                </a:solidFill>
              </a:rPr>
              <a:t>Challenge:</a:t>
            </a:r>
            <a:r>
              <a:rPr lang="en-GB" sz="3200"/>
              <a:t> Write your number sentence as a multiplication problem. </a:t>
            </a:r>
          </a:p>
        </p:txBody>
      </p:sp>
    </p:spTree>
    <p:extLst>
      <p:ext uri="{BB962C8B-B14F-4D97-AF65-F5344CB8AC3E}">
        <p14:creationId xmlns:p14="http://schemas.microsoft.com/office/powerpoint/2010/main" val="2528567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90"/>
        <p:cNvGrpSpPr/>
        <p:nvPr/>
      </p:nvGrpSpPr>
      <p:grpSpPr>
        <a:xfrm>
          <a:off x="0" y="0"/>
          <a:ext cx="0" cy="0"/>
          <a:chOff x="0" y="0"/>
          <a:chExt cx="0" cy="0"/>
        </a:xfrm>
      </p:grpSpPr>
      <p:sp>
        <p:nvSpPr>
          <p:cNvPr id="2491" name="Google Shape;2491;p22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Islam spreads to the Byzantine and Persian Empires</a:t>
            </a:r>
            <a:endParaRPr/>
          </a:p>
        </p:txBody>
      </p:sp>
      <p:sp>
        <p:nvSpPr>
          <p:cNvPr id="2492" name="Google Shape;2492;p221"/>
          <p:cNvSpPr txBox="1">
            <a:spLocks noGrp="1"/>
          </p:cNvSpPr>
          <p:nvPr>
            <p:ph type="subTitle" idx="2"/>
          </p:nvPr>
        </p:nvSpPr>
        <p:spPr>
          <a:xfrm>
            <a:off x="432000" y="1440000"/>
            <a:ext cx="11328000" cy="1074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a:t>The armies of the Byzantine and Persian Empires were strong.</a:t>
            </a:r>
            <a:endParaRPr/>
          </a:p>
        </p:txBody>
      </p:sp>
      <p:pic>
        <p:nvPicPr>
          <p:cNvPr id="2493" name="Google Shape;2493;p221"/>
          <p:cNvPicPr preferRelativeResize="0"/>
          <p:nvPr/>
        </p:nvPicPr>
        <p:blipFill>
          <a:blip r:embed="rId3">
            <a:alphaModFix/>
          </a:blip>
          <a:stretch>
            <a:fillRect/>
          </a:stretch>
        </p:blipFill>
        <p:spPr>
          <a:xfrm>
            <a:off x="8436677" y="2792693"/>
            <a:ext cx="528000" cy="558800"/>
          </a:xfrm>
          <a:prstGeom prst="rect">
            <a:avLst/>
          </a:prstGeom>
          <a:noFill/>
          <a:ln>
            <a:noFill/>
          </a:ln>
        </p:spPr>
      </p:pic>
      <p:sp>
        <p:nvSpPr>
          <p:cNvPr id="2494" name="Google Shape;2494;p221"/>
          <p:cNvSpPr txBox="1">
            <a:spLocks noGrp="1"/>
          </p:cNvSpPr>
          <p:nvPr>
            <p:ph type="subTitle" idx="1"/>
          </p:nvPr>
        </p:nvSpPr>
        <p:spPr>
          <a:xfrm>
            <a:off x="432000" y="4769500"/>
            <a:ext cx="10812400" cy="974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Their armies had been weakened by decades of fighting.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2499" name="Google Shape;2499;p222"/>
          <p:cNvSpPr txBox="1">
            <a:spLocks noGrp="1"/>
          </p:cNvSpPr>
          <p:nvPr>
            <p:ph type="body" idx="1"/>
          </p:nvPr>
        </p:nvSpPr>
        <p:spPr>
          <a:xfrm>
            <a:off x="432000" y="1012400"/>
            <a:ext cx="8809600" cy="1590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Muhammad (PBUH) sent Muslim armies to take control of the Byzantine and Persian Empires.</a:t>
            </a:r>
            <a:endParaRPr/>
          </a:p>
        </p:txBody>
      </p:sp>
      <p:sp>
        <p:nvSpPr>
          <p:cNvPr id="2500" name="Google Shape;2500;p22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Islam spreads to the Byzantine and Persian Empires</a:t>
            </a:r>
            <a:endParaRPr/>
          </a:p>
        </p:txBody>
      </p:sp>
      <p:sp>
        <p:nvSpPr>
          <p:cNvPr id="2501" name="Google Shape;2501;p222"/>
          <p:cNvSpPr txBox="1"/>
          <p:nvPr/>
        </p:nvSpPr>
        <p:spPr>
          <a:xfrm>
            <a:off x="10947267" y="4640051"/>
            <a:ext cx="997200" cy="51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89">
                <a:latin typeface="Lexend"/>
                <a:ea typeface="Lexend"/>
                <a:cs typeface="Lexend"/>
                <a:sym typeface="Lexend"/>
              </a:rPr>
              <a:t>	</a:t>
            </a:r>
            <a:endParaRPr sz="2489">
              <a:latin typeface="Lexend"/>
              <a:ea typeface="Lexend"/>
              <a:cs typeface="Lexend"/>
              <a:sym typeface="Lexend"/>
            </a:endParaRPr>
          </a:p>
        </p:txBody>
      </p:sp>
      <p:pic>
        <p:nvPicPr>
          <p:cNvPr id="2502" name="Google Shape;2502;p222"/>
          <p:cNvPicPr preferRelativeResize="0"/>
          <p:nvPr/>
        </p:nvPicPr>
        <p:blipFill>
          <a:blip r:embed="rId3">
            <a:alphaModFix/>
          </a:blip>
          <a:stretch>
            <a:fillRect/>
          </a:stretch>
        </p:blipFill>
        <p:spPr>
          <a:xfrm>
            <a:off x="432001" y="2160000"/>
            <a:ext cx="8809500" cy="3318267"/>
          </a:xfrm>
          <a:prstGeom prst="rect">
            <a:avLst/>
          </a:prstGeom>
          <a:noFill/>
          <a:ln>
            <a:noFill/>
          </a:ln>
        </p:spPr>
      </p:pic>
      <p:sp>
        <p:nvSpPr>
          <p:cNvPr id="2503" name="Google Shape;2503;p222"/>
          <p:cNvSpPr txBox="1"/>
          <p:nvPr/>
        </p:nvSpPr>
        <p:spPr>
          <a:xfrm>
            <a:off x="432000" y="5591033"/>
            <a:ext cx="9252400" cy="51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a:solidFill>
                  <a:schemeClr val="dk1"/>
                </a:solidFill>
                <a:latin typeface="Lexend"/>
                <a:ea typeface="Lexend"/>
                <a:cs typeface="Lexend"/>
                <a:sym typeface="Lexend"/>
              </a:rPr>
              <a:t>Illustration of a Muslim army pursuing fleeing Byzantines</a:t>
            </a:r>
            <a:endParaRPr sz="2400">
              <a:solidFill>
                <a:schemeClr val="dk1"/>
              </a:solidFill>
              <a:latin typeface="Lexend"/>
              <a:ea typeface="Lexend"/>
              <a:cs typeface="Lexend"/>
              <a:sym typeface="Lexend"/>
            </a:endParaRPr>
          </a:p>
        </p:txBody>
      </p:sp>
      <p:grpSp>
        <p:nvGrpSpPr>
          <p:cNvPr id="2504" name="Google Shape;2504;p222"/>
          <p:cNvGrpSpPr/>
          <p:nvPr/>
        </p:nvGrpSpPr>
        <p:grpSpPr>
          <a:xfrm>
            <a:off x="11110816" y="891916"/>
            <a:ext cx="649193" cy="471232"/>
            <a:chOff x="6700947" y="3542562"/>
            <a:chExt cx="920928" cy="601675"/>
          </a:xfrm>
        </p:grpSpPr>
        <p:pic>
          <p:nvPicPr>
            <p:cNvPr id="2505" name="Google Shape;2505;p222"/>
            <p:cNvPicPr preferRelativeResize="0"/>
            <p:nvPr/>
          </p:nvPicPr>
          <p:blipFill>
            <a:blip r:embed="rId4">
              <a:alphaModFix/>
            </a:blip>
            <a:stretch>
              <a:fillRect/>
            </a:stretch>
          </p:blipFill>
          <p:spPr>
            <a:xfrm>
              <a:off x="6700947" y="3542562"/>
              <a:ext cx="920928" cy="601675"/>
            </a:xfrm>
            <a:prstGeom prst="rect">
              <a:avLst/>
            </a:prstGeom>
            <a:noFill/>
            <a:ln>
              <a:noFill/>
            </a:ln>
          </p:spPr>
        </p:pic>
        <p:sp>
          <p:nvSpPr>
            <p:cNvPr id="2506" name="Google Shape;2506;p222"/>
            <p:cNvSpPr txBox="1"/>
            <p:nvPr/>
          </p:nvSpPr>
          <p:spPr>
            <a:xfrm>
              <a:off x="6784225" y="3609600"/>
              <a:ext cx="747900" cy="389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Lexend"/>
                <a:ea typeface="Lexend"/>
                <a:cs typeface="Lexend"/>
                <a:sym typeface="Lexend"/>
              </a:endParaRPr>
            </a:p>
          </p:txBody>
        </p:sp>
      </p:grpSp>
      <p:sp>
        <p:nvSpPr>
          <p:cNvPr id="2507" name="Google Shape;2507;p222"/>
          <p:cNvSpPr txBox="1"/>
          <p:nvPr/>
        </p:nvSpPr>
        <p:spPr>
          <a:xfrm>
            <a:off x="11192800" y="911161"/>
            <a:ext cx="270000" cy="32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267" b="1">
                <a:latin typeface="Lexend"/>
                <a:ea typeface="Lexend"/>
                <a:cs typeface="Lexend"/>
                <a:sym typeface="Lexend"/>
              </a:rPr>
              <a:t>D</a:t>
            </a:r>
            <a:endParaRPr sz="2267" b="1">
              <a:solidFill>
                <a:srgbClr val="000000"/>
              </a:solidFill>
              <a:latin typeface="Lexend"/>
              <a:ea typeface="Lexend"/>
              <a:cs typeface="Lexend"/>
              <a:sym typeface="Lexen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511"/>
        <p:cNvGrpSpPr/>
        <p:nvPr/>
      </p:nvGrpSpPr>
      <p:grpSpPr>
        <a:xfrm>
          <a:off x="0" y="0"/>
          <a:ext cx="0" cy="0"/>
          <a:chOff x="0" y="0"/>
          <a:chExt cx="0" cy="0"/>
        </a:xfrm>
      </p:grpSpPr>
      <p:sp>
        <p:nvSpPr>
          <p:cNvPr id="2512" name="Google Shape;2512;p223"/>
          <p:cNvSpPr txBox="1">
            <a:spLocks noGrp="1"/>
          </p:cNvSpPr>
          <p:nvPr>
            <p:ph type="subTitle" idx="1"/>
          </p:nvPr>
        </p:nvSpPr>
        <p:spPr>
          <a:xfrm>
            <a:off x="1379233" y="2450367"/>
            <a:ext cx="43152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Ancient Roman Empire</a:t>
            </a:r>
            <a:endParaRPr/>
          </a:p>
        </p:txBody>
      </p:sp>
      <p:sp>
        <p:nvSpPr>
          <p:cNvPr id="2513" name="Google Shape;2513;p223"/>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Islam spreads to the Byzantine and Persian Empires</a:t>
            </a:r>
            <a:endParaRPr/>
          </a:p>
        </p:txBody>
      </p:sp>
      <p:sp>
        <p:nvSpPr>
          <p:cNvPr id="2514" name="Google Shape;2514;p223"/>
          <p:cNvSpPr txBox="1">
            <a:spLocks noGrp="1"/>
          </p:cNvSpPr>
          <p:nvPr>
            <p:ph type="title"/>
          </p:nvPr>
        </p:nvSpPr>
        <p:spPr>
          <a:xfrm>
            <a:off x="432000" y="998377"/>
            <a:ext cx="10905600" cy="1054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The Arab Muslim armies quickly took over areas in </a:t>
            </a:r>
            <a:br>
              <a:rPr lang="en-GB"/>
            </a:br>
            <a:r>
              <a:rPr lang="en-GB"/>
              <a:t>which </a:t>
            </a:r>
            <a:r>
              <a:rPr lang="en-GB">
                <a:solidFill>
                  <a:schemeClr val="accent3"/>
                </a:solidFill>
              </a:rPr>
              <a:t>two </a:t>
            </a:r>
            <a:r>
              <a:rPr lang="en-GB"/>
              <a:t>empires? </a:t>
            </a:r>
            <a:endParaRPr/>
          </a:p>
        </p:txBody>
      </p:sp>
      <p:sp>
        <p:nvSpPr>
          <p:cNvPr id="2515" name="Google Shape;2515;p223"/>
          <p:cNvSpPr txBox="1">
            <a:spLocks noGrp="1"/>
          </p:cNvSpPr>
          <p:nvPr>
            <p:ph type="subTitle" idx="3"/>
          </p:nvPr>
        </p:nvSpPr>
        <p:spPr>
          <a:xfrm>
            <a:off x="1379233" y="3725668"/>
            <a:ext cx="4315200" cy="51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a:t>Byzantine Empire</a:t>
            </a:r>
            <a:endParaRPr/>
          </a:p>
          <a:p>
            <a:pPr marL="0" lvl="0" indent="0" algn="l" rtl="0">
              <a:spcBef>
                <a:spcPts val="1333"/>
              </a:spcBef>
              <a:spcAft>
                <a:spcPts val="1333"/>
              </a:spcAft>
              <a:buNone/>
            </a:pPr>
            <a:endParaRPr/>
          </a:p>
        </p:txBody>
      </p:sp>
      <p:sp>
        <p:nvSpPr>
          <p:cNvPr id="2516" name="Google Shape;2516;p223"/>
          <p:cNvSpPr txBox="1">
            <a:spLocks noGrp="1"/>
          </p:cNvSpPr>
          <p:nvPr>
            <p:ph type="subTitle" idx="4"/>
          </p:nvPr>
        </p:nvSpPr>
        <p:spPr>
          <a:xfrm>
            <a:off x="1379233" y="5022632"/>
            <a:ext cx="4290800" cy="43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Persian Empire</a:t>
            </a:r>
            <a:endParaRPr/>
          </a:p>
        </p:txBody>
      </p:sp>
      <p:pic>
        <p:nvPicPr>
          <p:cNvPr id="2517" name="Google Shape;2517;p223"/>
          <p:cNvPicPr preferRelativeResize="0"/>
          <p:nvPr/>
        </p:nvPicPr>
        <p:blipFill>
          <a:blip r:embed="rId3">
            <a:alphaModFix/>
          </a:blip>
          <a:stretch>
            <a:fillRect/>
          </a:stretch>
        </p:blipFill>
        <p:spPr>
          <a:xfrm>
            <a:off x="4492811" y="5022627"/>
            <a:ext cx="528000" cy="558800"/>
          </a:xfrm>
          <a:prstGeom prst="rect">
            <a:avLst/>
          </a:prstGeom>
          <a:noFill/>
          <a:ln>
            <a:noFill/>
          </a:ln>
        </p:spPr>
      </p:pic>
      <p:pic>
        <p:nvPicPr>
          <p:cNvPr id="2518" name="Google Shape;2518;p223"/>
          <p:cNvPicPr preferRelativeResize="0"/>
          <p:nvPr/>
        </p:nvPicPr>
        <p:blipFill>
          <a:blip r:embed="rId3">
            <a:alphaModFix/>
          </a:blip>
          <a:stretch>
            <a:fillRect/>
          </a:stretch>
        </p:blipFill>
        <p:spPr>
          <a:xfrm>
            <a:off x="4761977" y="3673493"/>
            <a:ext cx="528000" cy="55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522"/>
        <p:cNvGrpSpPr/>
        <p:nvPr/>
      </p:nvGrpSpPr>
      <p:grpSpPr>
        <a:xfrm>
          <a:off x="0" y="0"/>
          <a:ext cx="0" cy="0"/>
          <a:chOff x="0" y="0"/>
          <a:chExt cx="0" cy="0"/>
        </a:xfrm>
      </p:grpSpPr>
      <p:sp>
        <p:nvSpPr>
          <p:cNvPr id="2523" name="Google Shape;2523;p224"/>
          <p:cNvSpPr txBox="1">
            <a:spLocks noGrp="1"/>
          </p:cNvSpPr>
          <p:nvPr>
            <p:ph type="body" idx="1"/>
          </p:nvPr>
        </p:nvSpPr>
        <p:spPr>
          <a:xfrm>
            <a:off x="432000" y="1012400"/>
            <a:ext cx="10983600" cy="5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Write </a:t>
            </a:r>
            <a:r>
              <a:rPr lang="en-GB">
                <a:solidFill>
                  <a:schemeClr val="accent3"/>
                </a:solidFill>
              </a:rPr>
              <a:t>one or two</a:t>
            </a:r>
            <a:r>
              <a:rPr lang="en-GB"/>
              <a:t> sentences for each of the following </a:t>
            </a:r>
            <a:br>
              <a:rPr lang="en-GB"/>
            </a:br>
            <a:r>
              <a:rPr lang="en-GB"/>
              <a:t>events to explain how it contributed to the early </a:t>
            </a:r>
            <a:br>
              <a:rPr lang="en-GB"/>
            </a:br>
            <a:r>
              <a:rPr lang="en-GB"/>
              <a:t>success of Islam.</a:t>
            </a:r>
            <a:endParaRPr/>
          </a:p>
          <a:p>
            <a:pPr marL="609585" lvl="0" indent="-491054" algn="l" rtl="0">
              <a:lnSpc>
                <a:spcPct val="150000"/>
              </a:lnSpc>
              <a:spcBef>
                <a:spcPts val="1333"/>
              </a:spcBef>
              <a:spcAft>
                <a:spcPts val="0"/>
              </a:spcAft>
              <a:buSzPts val="2200"/>
              <a:buChar char="●"/>
            </a:pPr>
            <a:r>
              <a:rPr lang="en-GB"/>
              <a:t>The Constitution of </a:t>
            </a:r>
            <a:r>
              <a:rPr lang="en-GB" b="1"/>
              <a:t>Medina</a:t>
            </a:r>
            <a:endParaRPr b="1"/>
          </a:p>
          <a:p>
            <a:pPr marL="609585" lvl="0" indent="-491054" algn="l" rtl="0">
              <a:lnSpc>
                <a:spcPct val="150000"/>
              </a:lnSpc>
              <a:spcBef>
                <a:spcPts val="0"/>
              </a:spcBef>
              <a:spcAft>
                <a:spcPts val="0"/>
              </a:spcAft>
              <a:buSzPts val="2200"/>
              <a:buChar char="●"/>
            </a:pPr>
            <a:r>
              <a:rPr lang="en-GB"/>
              <a:t>The conquest of Mecca</a:t>
            </a:r>
            <a:endParaRPr/>
          </a:p>
          <a:p>
            <a:pPr marL="609585" lvl="0" indent="-491054" algn="l" rtl="0">
              <a:lnSpc>
                <a:spcPct val="150000"/>
              </a:lnSpc>
              <a:spcBef>
                <a:spcPts val="0"/>
              </a:spcBef>
              <a:spcAft>
                <a:spcPts val="0"/>
              </a:spcAft>
              <a:buSzPts val="2200"/>
              <a:buChar char="●"/>
            </a:pPr>
            <a:r>
              <a:rPr lang="en-GB"/>
              <a:t>War against the Byzantine and Persian Empires</a:t>
            </a:r>
            <a:endParaRPr/>
          </a:p>
          <a:p>
            <a:pPr marL="0" lvl="0" indent="0" algn="l" rtl="0">
              <a:spcBef>
                <a:spcPts val="1333"/>
              </a:spcBef>
              <a:spcAft>
                <a:spcPts val="1333"/>
              </a:spcAft>
              <a:buNone/>
            </a:pPr>
            <a:endParaRPr/>
          </a:p>
        </p:txBody>
      </p:sp>
      <p:sp>
        <p:nvSpPr>
          <p:cNvPr id="2524" name="Google Shape;2524;p224"/>
          <p:cNvSpPr txBox="1">
            <a:spLocks noGrp="1"/>
          </p:cNvSpPr>
          <p:nvPr>
            <p:ph type="subTitle" idx="2"/>
          </p:nvPr>
        </p:nvSpPr>
        <p:spPr>
          <a:xfrm>
            <a:off x="1894000" y="203200"/>
            <a:ext cx="8059600" cy="4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1100"/>
              <a:buFont typeface="Arial"/>
              <a:buNone/>
            </a:pPr>
            <a:r>
              <a:rPr lang="en-GB" sz="2400"/>
              <a:t>Islam spreads to the Byzantine and Persian Empires</a:t>
            </a:r>
            <a:endParaRPr sz="2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528"/>
        <p:cNvGrpSpPr/>
        <p:nvPr/>
      </p:nvGrpSpPr>
      <p:grpSpPr>
        <a:xfrm>
          <a:off x="0" y="0"/>
          <a:ext cx="0" cy="0"/>
          <a:chOff x="0" y="0"/>
          <a:chExt cx="0" cy="0"/>
        </a:xfrm>
      </p:grpSpPr>
      <p:sp>
        <p:nvSpPr>
          <p:cNvPr id="2529" name="Google Shape;2529;p225"/>
          <p:cNvSpPr txBox="1">
            <a:spLocks noGrp="1"/>
          </p:cNvSpPr>
          <p:nvPr>
            <p:ph type="body" idx="1"/>
          </p:nvPr>
        </p:nvSpPr>
        <p:spPr>
          <a:xfrm>
            <a:off x="432000" y="1012400"/>
            <a:ext cx="10983600" cy="2861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a:t>Write </a:t>
            </a:r>
            <a:r>
              <a:rPr lang="en-GB">
                <a:solidFill>
                  <a:schemeClr val="accent3"/>
                </a:solidFill>
              </a:rPr>
              <a:t>one or two</a:t>
            </a:r>
            <a:r>
              <a:rPr lang="en-GB"/>
              <a:t> sentences for each of the following </a:t>
            </a:r>
            <a:br>
              <a:rPr lang="en-GB"/>
            </a:br>
            <a:r>
              <a:rPr lang="en-GB"/>
              <a:t>events to explain how it contributed to the early </a:t>
            </a:r>
            <a:br>
              <a:rPr lang="en-GB"/>
            </a:br>
            <a:r>
              <a:rPr lang="en-GB"/>
              <a:t>success of Islam.</a:t>
            </a:r>
            <a:endParaRPr/>
          </a:p>
          <a:p>
            <a:pPr marL="0" lvl="0" indent="0" algn="l" rtl="0">
              <a:lnSpc>
                <a:spcPct val="115000"/>
              </a:lnSpc>
              <a:spcBef>
                <a:spcPts val="1333"/>
              </a:spcBef>
              <a:spcAft>
                <a:spcPts val="0"/>
              </a:spcAft>
              <a:buNone/>
            </a:pPr>
            <a:r>
              <a:rPr lang="en-GB"/>
              <a:t>Your answer may have included:</a:t>
            </a:r>
            <a:endParaRPr/>
          </a:p>
          <a:p>
            <a:pPr marL="609585" lvl="0" indent="-491054" algn="l" rtl="0">
              <a:lnSpc>
                <a:spcPct val="115000"/>
              </a:lnSpc>
              <a:spcBef>
                <a:spcPts val="1333"/>
              </a:spcBef>
              <a:spcAft>
                <a:spcPts val="0"/>
              </a:spcAft>
              <a:buSzPts val="2200"/>
              <a:buChar char="●"/>
            </a:pPr>
            <a:r>
              <a:rPr lang="en-GB"/>
              <a:t>The Constitution of </a:t>
            </a:r>
            <a:r>
              <a:rPr lang="en-GB" b="1"/>
              <a:t>Medina</a:t>
            </a:r>
            <a:endParaRPr b="1"/>
          </a:p>
          <a:p>
            <a:pPr marL="609585" lvl="0" indent="0" algn="l" rtl="0">
              <a:lnSpc>
                <a:spcPct val="115000"/>
              </a:lnSpc>
              <a:spcBef>
                <a:spcPts val="1333"/>
              </a:spcBef>
              <a:spcAft>
                <a:spcPts val="0"/>
              </a:spcAft>
              <a:buNone/>
            </a:pPr>
            <a:endParaRPr/>
          </a:p>
          <a:p>
            <a:pPr marL="609585" lvl="0" indent="0" algn="l" rtl="0">
              <a:lnSpc>
                <a:spcPct val="115000"/>
              </a:lnSpc>
              <a:spcBef>
                <a:spcPts val="1333"/>
              </a:spcBef>
              <a:spcAft>
                <a:spcPts val="1333"/>
              </a:spcAft>
              <a:buNone/>
            </a:pPr>
            <a:endParaRPr/>
          </a:p>
        </p:txBody>
      </p:sp>
      <p:sp>
        <p:nvSpPr>
          <p:cNvPr id="2530" name="Google Shape;2530;p225"/>
          <p:cNvSpPr txBox="1"/>
          <p:nvPr/>
        </p:nvSpPr>
        <p:spPr>
          <a:xfrm>
            <a:off x="1018233" y="4347200"/>
            <a:ext cx="9933200" cy="1796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933">
                <a:solidFill>
                  <a:schemeClr val="dk1"/>
                </a:solidFill>
                <a:latin typeface="Kalam"/>
                <a:ea typeface="Kalam"/>
                <a:cs typeface="Kalam"/>
                <a:sym typeface="Kalam"/>
              </a:rPr>
              <a:t>The Constitution of </a:t>
            </a:r>
            <a:r>
              <a:rPr lang="en-GB" sz="2933" b="1">
                <a:solidFill>
                  <a:schemeClr val="dk1"/>
                </a:solidFill>
                <a:latin typeface="Kalam"/>
                <a:ea typeface="Kalam"/>
                <a:cs typeface="Kalam"/>
                <a:sym typeface="Kalam"/>
              </a:rPr>
              <a:t>Medina </a:t>
            </a:r>
            <a:r>
              <a:rPr lang="en-GB" sz="2933">
                <a:solidFill>
                  <a:schemeClr val="dk1"/>
                </a:solidFill>
                <a:latin typeface="Kalam"/>
                <a:ea typeface="Kalam"/>
                <a:cs typeface="Kalam"/>
                <a:sym typeface="Kalam"/>
              </a:rPr>
              <a:t>attempted to unite the warring </a:t>
            </a:r>
            <a:r>
              <a:rPr lang="en-GB" sz="2933" b="1">
                <a:solidFill>
                  <a:schemeClr val="dk1"/>
                </a:solidFill>
                <a:latin typeface="Kalam"/>
                <a:ea typeface="Kalam"/>
                <a:cs typeface="Kalam"/>
                <a:sym typeface="Kalam"/>
              </a:rPr>
              <a:t>Arabian </a:t>
            </a:r>
            <a:r>
              <a:rPr lang="en-GB" sz="2933">
                <a:solidFill>
                  <a:schemeClr val="dk1"/>
                </a:solidFill>
                <a:latin typeface="Kalam"/>
                <a:ea typeface="Kalam"/>
                <a:cs typeface="Kalam"/>
                <a:sym typeface="Kalam"/>
              </a:rPr>
              <a:t>tribes under the banner of Islam. This put the leadership of the city in the hands of the Muslims.</a:t>
            </a:r>
            <a:endParaRPr sz="2933">
              <a:solidFill>
                <a:schemeClr val="dk1"/>
              </a:solidFill>
              <a:latin typeface="Kalam"/>
              <a:ea typeface="Kalam"/>
              <a:cs typeface="Kalam"/>
              <a:sym typeface="Kalam"/>
            </a:endParaRPr>
          </a:p>
        </p:txBody>
      </p:sp>
      <p:sp>
        <p:nvSpPr>
          <p:cNvPr id="2531" name="Google Shape;2531;p225"/>
          <p:cNvSpPr txBox="1">
            <a:spLocks noGrp="1"/>
          </p:cNvSpPr>
          <p:nvPr>
            <p:ph type="subTitle" idx="2"/>
          </p:nvPr>
        </p:nvSpPr>
        <p:spPr>
          <a:xfrm>
            <a:off x="1894000" y="203200"/>
            <a:ext cx="8059600" cy="4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1100"/>
              <a:buFont typeface="Arial"/>
              <a:buNone/>
            </a:pPr>
            <a:r>
              <a:rPr lang="en-GB" sz="2400"/>
              <a:t>Islam spreads to the Byzantine and Persian Empires</a:t>
            </a:r>
            <a:endParaRPr sz="24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535"/>
        <p:cNvGrpSpPr/>
        <p:nvPr/>
      </p:nvGrpSpPr>
      <p:grpSpPr>
        <a:xfrm>
          <a:off x="0" y="0"/>
          <a:ext cx="0" cy="0"/>
          <a:chOff x="0" y="0"/>
          <a:chExt cx="0" cy="0"/>
        </a:xfrm>
      </p:grpSpPr>
      <p:sp>
        <p:nvSpPr>
          <p:cNvPr id="2536" name="Google Shape;2536;p226"/>
          <p:cNvSpPr txBox="1">
            <a:spLocks noGrp="1"/>
          </p:cNvSpPr>
          <p:nvPr>
            <p:ph type="body" idx="1"/>
          </p:nvPr>
        </p:nvSpPr>
        <p:spPr>
          <a:xfrm>
            <a:off x="432000" y="1012400"/>
            <a:ext cx="10983600" cy="2961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a:t>Write </a:t>
            </a:r>
            <a:r>
              <a:rPr lang="en-GB">
                <a:solidFill>
                  <a:schemeClr val="accent3"/>
                </a:solidFill>
              </a:rPr>
              <a:t>one or two</a:t>
            </a:r>
            <a:r>
              <a:rPr lang="en-GB"/>
              <a:t> sentences for each of the following </a:t>
            </a:r>
            <a:br>
              <a:rPr lang="en-GB"/>
            </a:br>
            <a:r>
              <a:rPr lang="en-GB"/>
              <a:t>events to explain how it contributed to the early </a:t>
            </a:r>
            <a:br>
              <a:rPr lang="en-GB"/>
            </a:br>
            <a:r>
              <a:rPr lang="en-GB"/>
              <a:t>success of Islam.</a:t>
            </a:r>
            <a:endParaRPr/>
          </a:p>
          <a:p>
            <a:pPr marL="0" lvl="0" indent="0" algn="l" rtl="0">
              <a:lnSpc>
                <a:spcPct val="115000"/>
              </a:lnSpc>
              <a:spcBef>
                <a:spcPts val="1333"/>
              </a:spcBef>
              <a:spcAft>
                <a:spcPts val="0"/>
              </a:spcAft>
              <a:buNone/>
            </a:pPr>
            <a:r>
              <a:rPr lang="en-GB"/>
              <a:t>Your answer may have included:</a:t>
            </a:r>
            <a:endParaRPr/>
          </a:p>
          <a:p>
            <a:pPr marL="609585" lvl="0" indent="-491054" algn="l" rtl="0">
              <a:lnSpc>
                <a:spcPct val="115000"/>
              </a:lnSpc>
              <a:spcBef>
                <a:spcPts val="1333"/>
              </a:spcBef>
              <a:spcAft>
                <a:spcPts val="0"/>
              </a:spcAft>
              <a:buSzPts val="2200"/>
              <a:buChar char="●"/>
            </a:pPr>
            <a:r>
              <a:rPr lang="en-GB"/>
              <a:t>The conquest of Mecca</a:t>
            </a:r>
            <a:endParaRPr/>
          </a:p>
          <a:p>
            <a:pPr marL="609585" lvl="0" indent="0" algn="l" rtl="0">
              <a:lnSpc>
                <a:spcPct val="115000"/>
              </a:lnSpc>
              <a:spcBef>
                <a:spcPts val="1333"/>
              </a:spcBef>
              <a:spcAft>
                <a:spcPts val="0"/>
              </a:spcAft>
              <a:buNone/>
            </a:pPr>
            <a:endParaRPr/>
          </a:p>
          <a:p>
            <a:pPr marL="609585" lvl="0" indent="0" algn="l" rtl="0">
              <a:lnSpc>
                <a:spcPct val="115000"/>
              </a:lnSpc>
              <a:spcBef>
                <a:spcPts val="1333"/>
              </a:spcBef>
              <a:spcAft>
                <a:spcPts val="0"/>
              </a:spcAft>
              <a:buNone/>
            </a:pPr>
            <a:endParaRPr/>
          </a:p>
          <a:p>
            <a:pPr marL="0" lvl="0" indent="0" algn="l" rtl="0">
              <a:lnSpc>
                <a:spcPct val="115000"/>
              </a:lnSpc>
              <a:spcBef>
                <a:spcPts val="1333"/>
              </a:spcBef>
              <a:spcAft>
                <a:spcPts val="1333"/>
              </a:spcAft>
              <a:buNone/>
            </a:pPr>
            <a:endParaRPr/>
          </a:p>
        </p:txBody>
      </p:sp>
      <p:sp>
        <p:nvSpPr>
          <p:cNvPr id="2537" name="Google Shape;2537;p226"/>
          <p:cNvSpPr txBox="1"/>
          <p:nvPr/>
        </p:nvSpPr>
        <p:spPr>
          <a:xfrm>
            <a:off x="978000" y="4078868"/>
            <a:ext cx="10236000" cy="2286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533">
                <a:solidFill>
                  <a:schemeClr val="dk1"/>
                </a:solidFill>
                <a:latin typeface="Kalam"/>
                <a:ea typeface="Kalam"/>
                <a:cs typeface="Kalam"/>
                <a:sym typeface="Kalam"/>
              </a:rPr>
              <a:t>After Muhammad (PBUH) conquered Mecca, he declared it a place of Muslim </a:t>
            </a:r>
            <a:r>
              <a:rPr lang="en-GB" sz="2533" b="1">
                <a:solidFill>
                  <a:schemeClr val="dk1"/>
                </a:solidFill>
                <a:latin typeface="Kalam"/>
                <a:ea typeface="Kalam"/>
                <a:cs typeface="Kalam"/>
                <a:sym typeface="Kalam"/>
              </a:rPr>
              <a:t>pilgrimage</a:t>
            </a:r>
            <a:r>
              <a:rPr lang="en-GB" sz="2533">
                <a:solidFill>
                  <a:schemeClr val="dk1"/>
                </a:solidFill>
                <a:latin typeface="Kalam"/>
                <a:ea typeface="Kalam"/>
                <a:cs typeface="Kalam"/>
                <a:sym typeface="Kalam"/>
              </a:rPr>
              <a:t>, which means that all Muslims are expected to journey to Mecca at least once in their lifetimes. Here, Muslims from around the world recognise the early success of Muhammad and Islam. The Ka’ba is located in Mecca and is the most sacred site in Islam. </a:t>
            </a:r>
            <a:endParaRPr sz="2533">
              <a:solidFill>
                <a:schemeClr val="dk1"/>
              </a:solidFill>
              <a:latin typeface="Kalam"/>
              <a:ea typeface="Kalam"/>
              <a:cs typeface="Kalam"/>
              <a:sym typeface="Kalam"/>
            </a:endParaRPr>
          </a:p>
        </p:txBody>
      </p:sp>
      <p:sp>
        <p:nvSpPr>
          <p:cNvPr id="2538" name="Google Shape;2538;p226"/>
          <p:cNvSpPr txBox="1">
            <a:spLocks noGrp="1"/>
          </p:cNvSpPr>
          <p:nvPr>
            <p:ph type="subTitle" idx="2"/>
          </p:nvPr>
        </p:nvSpPr>
        <p:spPr>
          <a:xfrm>
            <a:off x="1894000" y="203200"/>
            <a:ext cx="8059600" cy="4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1100"/>
              <a:buFont typeface="Arial"/>
              <a:buNone/>
            </a:pPr>
            <a:r>
              <a:rPr lang="en-GB" sz="2400"/>
              <a:t>Islam spreads to the Byzantine and Persian Empires</a:t>
            </a:r>
            <a:endParaRPr sz="24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542"/>
        <p:cNvGrpSpPr/>
        <p:nvPr/>
      </p:nvGrpSpPr>
      <p:grpSpPr>
        <a:xfrm>
          <a:off x="0" y="0"/>
          <a:ext cx="0" cy="0"/>
          <a:chOff x="0" y="0"/>
          <a:chExt cx="0" cy="0"/>
        </a:xfrm>
      </p:grpSpPr>
      <p:sp>
        <p:nvSpPr>
          <p:cNvPr id="2543" name="Google Shape;2543;p227"/>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a:t>Write </a:t>
            </a:r>
            <a:r>
              <a:rPr lang="en-GB">
                <a:solidFill>
                  <a:schemeClr val="accent3"/>
                </a:solidFill>
              </a:rPr>
              <a:t>one or two</a:t>
            </a:r>
            <a:r>
              <a:rPr lang="en-GB"/>
              <a:t> sentences for each of the following </a:t>
            </a:r>
            <a:br>
              <a:rPr lang="en-GB"/>
            </a:br>
            <a:r>
              <a:rPr lang="en-GB"/>
              <a:t>events to explain how it contributed to the early </a:t>
            </a:r>
            <a:br>
              <a:rPr lang="en-GB"/>
            </a:br>
            <a:r>
              <a:rPr lang="en-GB"/>
              <a:t>success of Islam.</a:t>
            </a:r>
            <a:endParaRPr/>
          </a:p>
          <a:p>
            <a:pPr marL="0" lvl="0" indent="0" algn="l" rtl="0">
              <a:lnSpc>
                <a:spcPct val="115000"/>
              </a:lnSpc>
              <a:spcBef>
                <a:spcPts val="1333"/>
              </a:spcBef>
              <a:spcAft>
                <a:spcPts val="0"/>
              </a:spcAft>
              <a:buNone/>
            </a:pPr>
            <a:r>
              <a:rPr lang="en-GB"/>
              <a:t>Your answer may have included:</a:t>
            </a:r>
            <a:endParaRPr/>
          </a:p>
          <a:p>
            <a:pPr marL="609585" lvl="0" indent="-491054" algn="l" rtl="0">
              <a:lnSpc>
                <a:spcPct val="115000"/>
              </a:lnSpc>
              <a:spcBef>
                <a:spcPts val="1333"/>
              </a:spcBef>
              <a:spcAft>
                <a:spcPts val="0"/>
              </a:spcAft>
              <a:buSzPts val="2200"/>
              <a:buChar char="●"/>
            </a:pPr>
            <a:r>
              <a:rPr lang="en-GB"/>
              <a:t>War against the Byzantine and Persian Empires</a:t>
            </a:r>
            <a:endParaRPr/>
          </a:p>
          <a:p>
            <a:pPr marL="0" lvl="0" indent="0" algn="l" rtl="0">
              <a:lnSpc>
                <a:spcPct val="115000"/>
              </a:lnSpc>
              <a:spcBef>
                <a:spcPts val="1333"/>
              </a:spcBef>
              <a:spcAft>
                <a:spcPts val="1333"/>
              </a:spcAft>
              <a:buNone/>
            </a:pPr>
            <a:endParaRPr/>
          </a:p>
        </p:txBody>
      </p:sp>
      <p:sp>
        <p:nvSpPr>
          <p:cNvPr id="2544" name="Google Shape;2544;p227"/>
          <p:cNvSpPr txBox="1"/>
          <p:nvPr/>
        </p:nvSpPr>
        <p:spPr>
          <a:xfrm>
            <a:off x="806000" y="4141068"/>
            <a:ext cx="10235600" cy="1982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ts val="1100"/>
              <a:buFont typeface="Arial"/>
              <a:buNone/>
            </a:pPr>
            <a:r>
              <a:rPr lang="en-GB" sz="2800">
                <a:solidFill>
                  <a:schemeClr val="dk1"/>
                </a:solidFill>
                <a:latin typeface="Kalam"/>
                <a:ea typeface="Kalam"/>
                <a:cs typeface="Kalam"/>
                <a:sym typeface="Kalam"/>
              </a:rPr>
              <a:t>Muhammad (PBUH) knew that the Byzantine and Persian Empires had been at war with each other for decades, which had weakened both of them. He sent Muslim armies to take over land in these empires that once belonged to the Byzantines and Persians.</a:t>
            </a:r>
            <a:endParaRPr sz="3067">
              <a:solidFill>
                <a:schemeClr val="dk1"/>
              </a:solidFill>
              <a:latin typeface="Kalam"/>
              <a:ea typeface="Kalam"/>
              <a:cs typeface="Kalam"/>
              <a:sym typeface="Kalam"/>
            </a:endParaRPr>
          </a:p>
        </p:txBody>
      </p:sp>
      <p:sp>
        <p:nvSpPr>
          <p:cNvPr id="2545" name="Google Shape;2545;p227"/>
          <p:cNvSpPr txBox="1">
            <a:spLocks noGrp="1"/>
          </p:cNvSpPr>
          <p:nvPr>
            <p:ph type="subTitle" idx="2"/>
          </p:nvPr>
        </p:nvSpPr>
        <p:spPr>
          <a:xfrm>
            <a:off x="1894000" y="203200"/>
            <a:ext cx="8059600" cy="44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1100"/>
              <a:buFont typeface="Arial"/>
              <a:buNone/>
            </a:pPr>
            <a:r>
              <a:rPr lang="en-GB" sz="2400"/>
              <a:t>Islam spreads to the Byzantine and Persian Empires</a:t>
            </a:r>
            <a:endParaRPr sz="24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62B7D-E8A2-CCF8-C8E9-228FB24D24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D7F56-4B05-E319-6B8D-A9AD76971965}"/>
              </a:ext>
            </a:extLst>
          </p:cNvPr>
          <p:cNvSpPr>
            <a:spLocks noGrp="1"/>
          </p:cNvSpPr>
          <p:nvPr>
            <p:ph type="title"/>
          </p:nvPr>
        </p:nvSpPr>
        <p:spPr>
          <a:xfrm>
            <a:off x="252026" y="3770441"/>
            <a:ext cx="12029302" cy="1325563"/>
          </a:xfrm>
        </p:spPr>
        <p:txBody>
          <a:bodyPr>
            <a:normAutofit fontScale="90000"/>
          </a:bodyPr>
          <a:lstStyle/>
          <a:p>
            <a:r>
              <a:rPr lang="en-GB"/>
              <a:t>Exit questions:</a:t>
            </a:r>
            <a:br>
              <a:rPr lang="en-GB"/>
            </a:br>
            <a:br>
              <a:rPr lang="en-GB"/>
            </a:br>
            <a:r>
              <a:rPr lang="en-GB"/>
              <a:t>1. What is a truce?</a:t>
            </a:r>
            <a:br>
              <a:rPr lang="en-GB"/>
            </a:br>
            <a:br>
              <a:rPr lang="en-GB"/>
            </a:br>
            <a:r>
              <a:rPr lang="en-GB"/>
              <a:t>2. Why did the truce between the Arabian tribes help Islam to grow?</a:t>
            </a:r>
            <a:br>
              <a:rPr lang="en-GB"/>
            </a:br>
            <a:r>
              <a:rPr lang="en-GB"/>
              <a:t> </a:t>
            </a:r>
            <a:br>
              <a:rPr lang="en-GB"/>
            </a:br>
            <a:br>
              <a:rPr lang="en-GB"/>
            </a:br>
            <a:br>
              <a:rPr lang="en-GB"/>
            </a:br>
            <a:r>
              <a:rPr lang="en-GB" sz="7300"/>
              <a:t>              </a:t>
            </a:r>
            <a:endParaRPr lang="en-US"/>
          </a:p>
        </p:txBody>
      </p:sp>
    </p:spTree>
    <p:extLst>
      <p:ext uri="{BB962C8B-B14F-4D97-AF65-F5344CB8AC3E}">
        <p14:creationId xmlns:p14="http://schemas.microsoft.com/office/powerpoint/2010/main" val="15405000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549"/>
        <p:cNvGrpSpPr/>
        <p:nvPr/>
      </p:nvGrpSpPr>
      <p:grpSpPr>
        <a:xfrm>
          <a:off x="0" y="0"/>
          <a:ext cx="0" cy="0"/>
          <a:chOff x="0" y="0"/>
          <a:chExt cx="0" cy="0"/>
        </a:xfrm>
      </p:grpSpPr>
      <p:sp>
        <p:nvSpPr>
          <p:cNvPr id="2550" name="Google Shape;2550;p228"/>
          <p:cNvSpPr txBox="1">
            <a:spLocks noGrp="1"/>
          </p:cNvSpPr>
          <p:nvPr>
            <p:ph type="body" idx="1"/>
          </p:nvPr>
        </p:nvSpPr>
        <p:spPr>
          <a:xfrm>
            <a:off x="432000" y="1106400"/>
            <a:ext cx="10661200" cy="4987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800"/>
              <a:t>From </a:t>
            </a:r>
            <a:r>
              <a:rPr lang="en-GB" sz="2800" b="1"/>
              <a:t>Medina</a:t>
            </a:r>
            <a:r>
              <a:rPr lang="en-GB" sz="2800"/>
              <a:t>, Muhammad (PBUH) tried to unite </a:t>
            </a:r>
            <a:br>
              <a:rPr lang="en-GB" sz="2800"/>
            </a:br>
            <a:r>
              <a:rPr lang="en-GB" sz="2800"/>
              <a:t>the southern </a:t>
            </a:r>
            <a:r>
              <a:rPr lang="en-GB" sz="2800" b="1"/>
              <a:t>Arabian </a:t>
            </a:r>
            <a:r>
              <a:rPr lang="en-GB" sz="2800"/>
              <a:t>tribes through the religion of Islam.</a:t>
            </a:r>
            <a:endParaRPr sz="2800"/>
          </a:p>
          <a:p>
            <a:pPr marL="0" lvl="0" indent="0" algn="l" rtl="0">
              <a:spcBef>
                <a:spcPts val="1333"/>
              </a:spcBef>
              <a:spcAft>
                <a:spcPts val="0"/>
              </a:spcAft>
              <a:buNone/>
            </a:pPr>
            <a:r>
              <a:rPr lang="en-GB" sz="2800"/>
              <a:t>Following successful attacks against his enemies from Mecca, a ten year </a:t>
            </a:r>
            <a:r>
              <a:rPr lang="en-GB" sz="2800" b="1"/>
              <a:t>truce </a:t>
            </a:r>
            <a:r>
              <a:rPr lang="en-GB" sz="2800"/>
              <a:t>was called and the forces of Islam grew.</a:t>
            </a:r>
            <a:endParaRPr sz="2800"/>
          </a:p>
          <a:p>
            <a:pPr marL="0" lvl="0" indent="0" algn="l" rtl="0">
              <a:spcBef>
                <a:spcPts val="1333"/>
              </a:spcBef>
              <a:spcAft>
                <a:spcPts val="0"/>
              </a:spcAft>
              <a:buNone/>
            </a:pPr>
            <a:r>
              <a:rPr lang="en-GB" sz="2800"/>
              <a:t>Mecca was established as the religious centre of Islam; the Ka’ba becoming a focus for </a:t>
            </a:r>
            <a:r>
              <a:rPr lang="en-GB" sz="2800" b="1"/>
              <a:t>pilgrimage </a:t>
            </a:r>
            <a:r>
              <a:rPr lang="en-GB" sz="2800"/>
              <a:t>and prayer.</a:t>
            </a:r>
            <a:endParaRPr sz="2800"/>
          </a:p>
          <a:p>
            <a:pPr marL="0" lvl="0" indent="0" algn="l" rtl="0">
              <a:spcBef>
                <a:spcPts val="1333"/>
              </a:spcBef>
              <a:spcAft>
                <a:spcPts val="1333"/>
              </a:spcAft>
              <a:buNone/>
            </a:pPr>
            <a:r>
              <a:rPr lang="en-GB" sz="2800"/>
              <a:t>Muhammad (PBUH) sent Muslim armies to exploit the Byzantine and Persian Empires, weakened by fighting one another.</a:t>
            </a:r>
            <a:endParaRPr sz="2800"/>
          </a:p>
        </p:txBody>
      </p:sp>
      <p:sp>
        <p:nvSpPr>
          <p:cNvPr id="2551" name="Google Shape;2551;p228"/>
          <p:cNvSpPr txBox="1">
            <a:spLocks noGrp="1"/>
          </p:cNvSpPr>
          <p:nvPr>
            <p:ph type="title"/>
          </p:nvPr>
        </p:nvSpPr>
        <p:spPr>
          <a:xfrm>
            <a:off x="2333684" y="172627"/>
            <a:ext cx="7655200" cy="510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533"/>
              <a:t>The early success of Islam</a:t>
            </a:r>
            <a:endParaRPr sz="2533"/>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5B2F1-8C59-8F51-1611-347697922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994C3-C0AD-90CF-8A27-5A1FBBBF6CD7}"/>
              </a:ext>
            </a:extLst>
          </p:cNvPr>
          <p:cNvSpPr>
            <a:spLocks noGrp="1"/>
          </p:cNvSpPr>
          <p:nvPr>
            <p:ph type="title"/>
          </p:nvPr>
        </p:nvSpPr>
        <p:spPr>
          <a:xfrm>
            <a:off x="252026" y="3770441"/>
            <a:ext cx="12029302" cy="1325563"/>
          </a:xfrm>
        </p:spPr>
        <p:txBody>
          <a:bodyPr>
            <a:normAutofit fontScale="90000"/>
          </a:bodyPr>
          <a:lstStyle/>
          <a:p>
            <a:r>
              <a:rPr lang="en-GB" u="sng"/>
              <a:t>Tuesday 21st April</a:t>
            </a:r>
            <a:br>
              <a:rPr lang="en-GB" u="sng"/>
            </a:br>
            <a:r>
              <a:rPr lang="en-GB" u="sng"/>
              <a:t>TBAT: Explain how to repair damaged friendships.</a:t>
            </a:r>
            <a:br>
              <a:rPr lang="en-GB" u="sng"/>
            </a:br>
            <a:br>
              <a:rPr lang="en-GB" u="sng"/>
            </a:br>
            <a:r>
              <a:rPr lang="en-GB" u="sng"/>
              <a:t>3 in 3</a:t>
            </a:r>
            <a:br>
              <a:rPr lang="en-GB" u="sng"/>
            </a:br>
            <a:br>
              <a:rPr lang="en-GB" u="sng"/>
            </a:br>
            <a:br>
              <a:rPr lang="en-GB" u="sng"/>
            </a:br>
            <a:br>
              <a:rPr lang="en-GB" u="sng"/>
            </a:br>
            <a:br>
              <a:rPr lang="en-GB" u="sng"/>
            </a:br>
            <a:br>
              <a:rPr lang="en-GB" u="sng"/>
            </a:br>
            <a:br>
              <a:rPr lang="en-GB" u="sng"/>
            </a:br>
            <a:br>
              <a:rPr lang="en-GB"/>
            </a:br>
            <a:r>
              <a:rPr lang="en-GB"/>
              <a:t> </a:t>
            </a:r>
            <a:br>
              <a:rPr lang="en-GB"/>
            </a:br>
            <a:br>
              <a:rPr lang="en-GB"/>
            </a:br>
            <a:br>
              <a:rPr lang="en-GB"/>
            </a:br>
            <a:r>
              <a:rPr lang="en-GB" sz="7300"/>
              <a:t>              </a:t>
            </a:r>
            <a:endParaRPr lang="en-US"/>
          </a:p>
        </p:txBody>
      </p:sp>
      <p:pic>
        <p:nvPicPr>
          <p:cNvPr id="3" name="Picture 2" descr="A questionnaire with a list of words&#10;&#10;AI-generated content may be incorrect.">
            <a:extLst>
              <a:ext uri="{FF2B5EF4-FFF2-40B4-BE49-F238E27FC236}">
                <a16:creationId xmlns:a16="http://schemas.microsoft.com/office/drawing/2014/main" id="{C32E937B-8DA4-77A1-5D8F-99946614B5CC}"/>
              </a:ext>
            </a:extLst>
          </p:cNvPr>
          <p:cNvPicPr>
            <a:picLocks noChangeAspect="1"/>
          </p:cNvPicPr>
          <p:nvPr/>
        </p:nvPicPr>
        <p:blipFill>
          <a:blip r:embed="rId2"/>
          <a:stretch>
            <a:fillRect/>
          </a:stretch>
        </p:blipFill>
        <p:spPr>
          <a:xfrm>
            <a:off x="2381250" y="1252538"/>
            <a:ext cx="6686550" cy="5600700"/>
          </a:xfrm>
          <a:prstGeom prst="rect">
            <a:avLst/>
          </a:prstGeom>
        </p:spPr>
      </p:pic>
    </p:spTree>
    <p:extLst>
      <p:ext uri="{BB962C8B-B14F-4D97-AF65-F5344CB8AC3E}">
        <p14:creationId xmlns:p14="http://schemas.microsoft.com/office/powerpoint/2010/main" val="1623775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2663-D09D-D608-FB9E-F322C495AEE2}"/>
              </a:ext>
            </a:extLst>
          </p:cNvPr>
          <p:cNvSpPr>
            <a:spLocks noGrp="1"/>
          </p:cNvSpPr>
          <p:nvPr>
            <p:ph type="title"/>
          </p:nvPr>
        </p:nvSpPr>
        <p:spPr>
          <a:xfrm>
            <a:off x="172545" y="3036504"/>
            <a:ext cx="12022082" cy="1325563"/>
          </a:xfrm>
        </p:spPr>
        <p:txBody>
          <a:bodyPr>
            <a:normAutofit fontScale="90000"/>
          </a:bodyPr>
          <a:lstStyle/>
          <a:p>
            <a:r>
              <a:rPr lang="en-GB"/>
              <a:t>Talk partners:</a:t>
            </a:r>
            <a:br>
              <a:rPr lang="en-GB"/>
            </a:br>
            <a:br>
              <a:rPr lang="en-GB"/>
            </a:br>
            <a:r>
              <a:rPr lang="en-GB" sz="4900">
                <a:latin typeface="Comic Sans MS"/>
                <a:cs typeface="Segoe UI"/>
              </a:rPr>
              <a:t>1  ½ </a:t>
            </a:r>
            <a:br>
              <a:rPr lang="en-GB" sz="4900">
                <a:latin typeface="Comic Sans MS"/>
                <a:cs typeface="Segoe UI"/>
              </a:rPr>
            </a:br>
            <a:br>
              <a:rPr lang="en-GB" sz="4900">
                <a:latin typeface="Comic Sans MS"/>
                <a:cs typeface="Segoe UI"/>
              </a:rPr>
            </a:br>
            <a:r>
              <a:rPr lang="en-GB" sz="4900">
                <a:latin typeface="Comic Sans MS"/>
                <a:cs typeface="Segoe UI"/>
              </a:rPr>
              <a:t>2   ¾ </a:t>
            </a:r>
            <a:br>
              <a:rPr lang="en-GB" sz="4900">
                <a:latin typeface="Comic Sans MS"/>
                <a:cs typeface="Segoe UI"/>
              </a:rPr>
            </a:br>
            <a:br>
              <a:rPr lang="en-GB" sz="4900">
                <a:latin typeface="Comic Sans MS"/>
                <a:cs typeface="Segoe UI"/>
              </a:rPr>
            </a:br>
            <a:r>
              <a:rPr lang="en-GB" sz="4900">
                <a:latin typeface="Comic Sans MS"/>
                <a:cs typeface="Segoe UI"/>
              </a:rPr>
              <a:t>What is a mixed number?</a:t>
            </a:r>
            <a:br>
              <a:rPr lang="en-GB" sz="4900">
                <a:latin typeface="Comic Sans MS"/>
                <a:cs typeface="Segoe UI"/>
              </a:rPr>
            </a:br>
            <a:br>
              <a:rPr lang="en-GB" sz="4900">
                <a:latin typeface="Comic Sans MS"/>
                <a:cs typeface="Segoe UI"/>
              </a:rPr>
            </a:br>
            <a:r>
              <a:rPr lang="en-GB" sz="4900">
                <a:latin typeface="Comic Sans MS"/>
                <a:cs typeface="Segoe UI"/>
              </a:rPr>
              <a:t>How would I convert these into improper fractions?</a:t>
            </a:r>
          </a:p>
          <a:p>
            <a:endParaRPr lang="en-GB"/>
          </a:p>
        </p:txBody>
      </p:sp>
    </p:spTree>
    <p:extLst>
      <p:ext uri="{BB962C8B-B14F-4D97-AF65-F5344CB8AC3E}">
        <p14:creationId xmlns:p14="http://schemas.microsoft.com/office/powerpoint/2010/main" val="39523809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81"/>
          <p:cNvSpPr txBox="1">
            <a:spLocks noGrp="1"/>
          </p:cNvSpPr>
          <p:nvPr>
            <p:ph type="subTitle" idx="4"/>
          </p:nvPr>
        </p:nvSpPr>
        <p:spPr>
          <a:xfrm>
            <a:off x="3599100" y="3518400"/>
            <a:ext cx="81608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to fix something</a:t>
            </a:r>
            <a:endParaRPr/>
          </a:p>
        </p:txBody>
      </p:sp>
      <p:sp>
        <p:nvSpPr>
          <p:cNvPr id="979" name="Google Shape;979;p81"/>
          <p:cNvSpPr txBox="1">
            <a:spLocks noGrp="1"/>
          </p:cNvSpPr>
          <p:nvPr>
            <p:ph type="subTitle" idx="1"/>
          </p:nvPr>
        </p:nvSpPr>
        <p:spPr>
          <a:xfrm>
            <a:off x="432000" y="1080000"/>
            <a:ext cx="293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damaged</a:t>
            </a:r>
            <a:endParaRPr/>
          </a:p>
        </p:txBody>
      </p:sp>
      <p:sp>
        <p:nvSpPr>
          <p:cNvPr id="980" name="Google Shape;980;p81"/>
          <p:cNvSpPr txBox="1">
            <a:spLocks noGrp="1"/>
          </p:cNvSpPr>
          <p:nvPr>
            <p:ph type="subTitle" idx="2"/>
          </p:nvPr>
        </p:nvSpPr>
        <p:spPr>
          <a:xfrm>
            <a:off x="3599100" y="1080000"/>
            <a:ext cx="53972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in this context, a friendship which has been hurt</a:t>
            </a:r>
            <a:endParaRPr/>
          </a:p>
        </p:txBody>
      </p:sp>
      <p:sp>
        <p:nvSpPr>
          <p:cNvPr id="981" name="Google Shape;981;p81"/>
          <p:cNvSpPr txBox="1">
            <a:spLocks noGrp="1"/>
          </p:cNvSpPr>
          <p:nvPr>
            <p:ph type="subTitle" idx="3"/>
          </p:nvPr>
        </p:nvSpPr>
        <p:spPr>
          <a:xfrm>
            <a:off x="432000" y="3518400"/>
            <a:ext cx="293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repair</a:t>
            </a:r>
            <a:endParaRPr/>
          </a:p>
        </p:txBody>
      </p:sp>
      <p:sp>
        <p:nvSpPr>
          <p:cNvPr id="982" name="Google Shape;982;p81"/>
          <p:cNvSpPr txBox="1">
            <a:spLocks noGrp="1"/>
          </p:cNvSpPr>
          <p:nvPr>
            <p:ph type="subTitle" idx="5"/>
          </p:nvPr>
        </p:nvSpPr>
        <p:spPr>
          <a:xfrm>
            <a:off x="432000" y="5753600"/>
            <a:ext cx="293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red flag</a:t>
            </a:r>
            <a:endParaRPr/>
          </a:p>
        </p:txBody>
      </p:sp>
      <p:sp>
        <p:nvSpPr>
          <p:cNvPr id="983" name="Google Shape;983;p81"/>
          <p:cNvSpPr txBox="1">
            <a:spLocks noGrp="1"/>
          </p:cNvSpPr>
          <p:nvPr>
            <p:ph type="subTitle" idx="6"/>
          </p:nvPr>
        </p:nvSpPr>
        <p:spPr>
          <a:xfrm>
            <a:off x="3599100" y="5753600"/>
            <a:ext cx="81608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a sign that a relationship is unhealthy</a:t>
            </a:r>
            <a:endParaRPr/>
          </a:p>
        </p:txBody>
      </p:sp>
      <p:sp>
        <p:nvSpPr>
          <p:cNvPr id="984" name="Google Shape;984;p81"/>
          <p:cNvSpPr txBox="1">
            <a:spLocks noGrp="1"/>
          </p:cNvSpPr>
          <p:nvPr>
            <p:ph type="subTitle" idx="7"/>
          </p:nvPr>
        </p:nvSpPr>
        <p:spPr>
          <a:xfrm>
            <a:off x="432000" y="2400800"/>
            <a:ext cx="293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responsibility</a:t>
            </a:r>
            <a:endParaRPr/>
          </a:p>
        </p:txBody>
      </p:sp>
      <p:sp>
        <p:nvSpPr>
          <p:cNvPr id="985" name="Google Shape;985;p81"/>
          <p:cNvSpPr txBox="1">
            <a:spLocks noGrp="1"/>
          </p:cNvSpPr>
          <p:nvPr>
            <p:ph type="subTitle" idx="8"/>
          </p:nvPr>
        </p:nvSpPr>
        <p:spPr>
          <a:xfrm>
            <a:off x="3599100" y="2400800"/>
            <a:ext cx="5397200" cy="908069"/>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to accept blame for something</a:t>
            </a:r>
            <a:endParaRPr/>
          </a:p>
          <a:p>
            <a:pPr marL="0" lvl="0" indent="0" algn="l" rtl="0">
              <a:spcBef>
                <a:spcPts val="1333"/>
              </a:spcBef>
              <a:spcAft>
                <a:spcPts val="1333"/>
              </a:spcAft>
              <a:buNone/>
            </a:pPr>
            <a:endParaRPr/>
          </a:p>
        </p:txBody>
      </p:sp>
      <p:sp>
        <p:nvSpPr>
          <p:cNvPr id="986" name="Google Shape;986;p81"/>
          <p:cNvSpPr txBox="1">
            <a:spLocks noGrp="1"/>
          </p:cNvSpPr>
          <p:nvPr>
            <p:ph type="subTitle" idx="9"/>
          </p:nvPr>
        </p:nvSpPr>
        <p:spPr>
          <a:xfrm>
            <a:off x="432000" y="4636000"/>
            <a:ext cx="293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compromise</a:t>
            </a:r>
            <a:endParaRPr/>
          </a:p>
        </p:txBody>
      </p:sp>
      <p:sp>
        <p:nvSpPr>
          <p:cNvPr id="987" name="Google Shape;987;p81"/>
          <p:cNvSpPr txBox="1">
            <a:spLocks noGrp="1"/>
          </p:cNvSpPr>
          <p:nvPr>
            <p:ph type="subTitle" idx="13"/>
          </p:nvPr>
        </p:nvSpPr>
        <p:spPr>
          <a:xfrm>
            <a:off x="3599100" y="4636000"/>
            <a:ext cx="81608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an agreement where all people are happy</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83"/>
          <p:cNvSpPr txBox="1">
            <a:spLocks noGrp="1"/>
          </p:cNvSpPr>
          <p:nvPr>
            <p:ph type="body" idx="1"/>
          </p:nvPr>
        </p:nvSpPr>
        <p:spPr>
          <a:xfrm>
            <a:off x="432000" y="1080000"/>
            <a:ext cx="9513600" cy="597599"/>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800"/>
              <a:t>Most of the time, a good friendship will make us feel:</a:t>
            </a:r>
            <a:endParaRPr sz="2800"/>
          </a:p>
        </p:txBody>
      </p:sp>
      <p:sp>
        <p:nvSpPr>
          <p:cNvPr id="1002" name="Google Shape;1002;p83"/>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What could damage a friendship?</a:t>
            </a:r>
            <a:endParaRPr/>
          </a:p>
        </p:txBody>
      </p:sp>
      <p:pic>
        <p:nvPicPr>
          <p:cNvPr id="1003" name="Google Shape;1003;p83"/>
          <p:cNvPicPr preferRelativeResize="0"/>
          <p:nvPr/>
        </p:nvPicPr>
        <p:blipFill>
          <a:blip r:embed="rId3">
            <a:alphaModFix/>
          </a:blip>
          <a:stretch>
            <a:fillRect/>
          </a:stretch>
        </p:blipFill>
        <p:spPr>
          <a:xfrm>
            <a:off x="664700" y="2052867"/>
            <a:ext cx="2878965" cy="2943335"/>
          </a:xfrm>
          <a:prstGeom prst="rect">
            <a:avLst/>
          </a:prstGeom>
          <a:noFill/>
          <a:ln>
            <a:noFill/>
          </a:ln>
        </p:spPr>
      </p:pic>
      <p:sp>
        <p:nvSpPr>
          <p:cNvPr id="1004" name="Google Shape;1004;p83"/>
          <p:cNvSpPr txBox="1">
            <a:spLocks noGrp="1"/>
          </p:cNvSpPr>
          <p:nvPr>
            <p:ph type="body" idx="1"/>
          </p:nvPr>
        </p:nvSpPr>
        <p:spPr>
          <a:xfrm>
            <a:off x="3849600" y="2266400"/>
            <a:ext cx="7534800" cy="1436612"/>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91054" algn="l" rtl="0">
              <a:spcBef>
                <a:spcPts val="0"/>
              </a:spcBef>
              <a:spcAft>
                <a:spcPts val="0"/>
              </a:spcAft>
              <a:buSzPts val="2200"/>
              <a:buChar char="●"/>
            </a:pPr>
            <a:r>
              <a:rPr lang="en-GB"/>
              <a:t>happy</a:t>
            </a:r>
            <a:endParaRPr/>
          </a:p>
          <a:p>
            <a:pPr marL="609585" lvl="0" indent="-491054" algn="l" rtl="0">
              <a:spcBef>
                <a:spcPts val="0"/>
              </a:spcBef>
              <a:spcAft>
                <a:spcPts val="0"/>
              </a:spcAft>
              <a:buSzPts val="2200"/>
              <a:buChar char="●"/>
            </a:pPr>
            <a:r>
              <a:rPr lang="en-GB"/>
              <a:t>cared for</a:t>
            </a:r>
            <a:endParaRPr/>
          </a:p>
          <a:p>
            <a:pPr marL="609585" lvl="0" indent="-491054" algn="l" rtl="0">
              <a:spcBef>
                <a:spcPts val="0"/>
              </a:spcBef>
              <a:spcAft>
                <a:spcPts val="0"/>
              </a:spcAft>
              <a:buSzPts val="2200"/>
              <a:buChar char="●"/>
            </a:pPr>
            <a:r>
              <a:rPr lang="en-GB"/>
              <a:t>respected</a:t>
            </a:r>
            <a:endParaRPr/>
          </a:p>
          <a:p>
            <a:pPr marL="609585" lvl="0" indent="-491054" algn="l" rtl="0">
              <a:spcBef>
                <a:spcPts val="0"/>
              </a:spcBef>
              <a:spcAft>
                <a:spcPts val="0"/>
              </a:spcAft>
              <a:buSzPts val="2200"/>
              <a:buChar char="●"/>
            </a:pPr>
            <a:r>
              <a:rPr lang="en-GB"/>
              <a:t>safe</a:t>
            </a:r>
            <a:endParaRPr/>
          </a:p>
          <a:p>
            <a:pPr marL="609585" lvl="0" indent="-491054" algn="l" rtl="0">
              <a:spcBef>
                <a:spcPts val="0"/>
              </a:spcBef>
              <a:spcAft>
                <a:spcPts val="0"/>
              </a:spcAft>
              <a:buSzPts val="2200"/>
              <a:buChar char="●"/>
            </a:pPr>
            <a:r>
              <a:rPr lang="en-GB"/>
              <a:t>loved.</a:t>
            </a:r>
            <a:endParaRPr/>
          </a:p>
        </p:txBody>
      </p:sp>
      <p:sp>
        <p:nvSpPr>
          <p:cNvPr id="1005" name="Google Shape;1005;p83"/>
          <p:cNvSpPr txBox="1">
            <a:spLocks noGrp="1"/>
          </p:cNvSpPr>
          <p:nvPr>
            <p:ph type="body" idx="1"/>
          </p:nvPr>
        </p:nvSpPr>
        <p:spPr>
          <a:xfrm>
            <a:off x="432000" y="5326400"/>
            <a:ext cx="1132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However, sometimes, a friendship can be </a:t>
            </a:r>
            <a:r>
              <a:rPr lang="en-GB" b="1"/>
              <a:t>damaged</a:t>
            </a:r>
            <a:r>
              <a:rPr lang="en-GB"/>
              <a:t> and this can affect how we feel.</a:t>
            </a:r>
            <a:endParaRPr/>
          </a:p>
        </p:txBody>
      </p:sp>
    </p:spTree>
    <p:extLst>
      <p:ext uri="{BB962C8B-B14F-4D97-AF65-F5344CB8AC3E}">
        <p14:creationId xmlns:p14="http://schemas.microsoft.com/office/powerpoint/2010/main" val="208453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84"/>
          <p:cNvSpPr txBox="1">
            <a:spLocks noGrp="1"/>
          </p:cNvSpPr>
          <p:nvPr>
            <p:ph type="body" idx="1"/>
          </p:nvPr>
        </p:nvSpPr>
        <p:spPr>
          <a:xfrm>
            <a:off x="432000" y="1080000"/>
            <a:ext cx="95136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A friendship could be </a:t>
            </a:r>
            <a:r>
              <a:rPr lang="en-GB" b="1"/>
              <a:t>damaged</a:t>
            </a:r>
            <a:r>
              <a:rPr lang="en-GB"/>
              <a:t> if, within the friendship, someone feels:</a:t>
            </a:r>
            <a:endParaRPr/>
          </a:p>
        </p:txBody>
      </p:sp>
      <p:sp>
        <p:nvSpPr>
          <p:cNvPr id="1011" name="Google Shape;1011;p84"/>
          <p:cNvSpPr txBox="1">
            <a:spLocks noGrp="1"/>
          </p:cNvSpPr>
          <p:nvPr>
            <p:ph type="title"/>
          </p:nvPr>
        </p:nvSpPr>
        <p:spPr>
          <a:xfrm>
            <a:off x="432000" y="326278"/>
            <a:ext cx="9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What could damage a friendship?</a:t>
            </a:r>
            <a:endParaRPr/>
          </a:p>
          <a:p>
            <a:pPr marL="0" lvl="0" indent="0" algn="l" rtl="0">
              <a:spcBef>
                <a:spcPts val="0"/>
              </a:spcBef>
              <a:spcAft>
                <a:spcPts val="0"/>
              </a:spcAft>
              <a:buNone/>
            </a:pPr>
            <a:endParaRPr/>
          </a:p>
        </p:txBody>
      </p:sp>
      <p:sp>
        <p:nvSpPr>
          <p:cNvPr id="1012" name="Google Shape;1012;p84"/>
          <p:cNvSpPr txBox="1">
            <a:spLocks noGrp="1"/>
          </p:cNvSpPr>
          <p:nvPr>
            <p:ph type="body" idx="1"/>
          </p:nvPr>
        </p:nvSpPr>
        <p:spPr>
          <a:xfrm>
            <a:off x="3297200" y="2581900"/>
            <a:ext cx="5451600" cy="1149289"/>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91054" algn="l" rtl="0">
              <a:spcBef>
                <a:spcPts val="0"/>
              </a:spcBef>
              <a:spcAft>
                <a:spcPts val="0"/>
              </a:spcAft>
              <a:buSzPts val="2200"/>
              <a:buChar char="●"/>
            </a:pPr>
            <a:r>
              <a:rPr lang="en-GB"/>
              <a:t>hurt</a:t>
            </a:r>
            <a:endParaRPr/>
          </a:p>
          <a:p>
            <a:pPr marL="609585" lvl="0" indent="-491054" algn="l" rtl="0">
              <a:spcBef>
                <a:spcPts val="0"/>
              </a:spcBef>
              <a:spcAft>
                <a:spcPts val="0"/>
              </a:spcAft>
              <a:buSzPts val="2200"/>
              <a:buChar char="●"/>
            </a:pPr>
            <a:r>
              <a:rPr lang="en-GB"/>
              <a:t>angry</a:t>
            </a:r>
            <a:endParaRPr/>
          </a:p>
          <a:p>
            <a:pPr marL="609585" lvl="0" indent="-491054" algn="l" rtl="0">
              <a:spcBef>
                <a:spcPts val="0"/>
              </a:spcBef>
              <a:spcAft>
                <a:spcPts val="0"/>
              </a:spcAft>
              <a:buSzPts val="2200"/>
              <a:buChar char="●"/>
            </a:pPr>
            <a:r>
              <a:rPr lang="en-GB"/>
              <a:t>betrayed </a:t>
            </a:r>
            <a:endParaRPr/>
          </a:p>
          <a:p>
            <a:pPr marL="609585" lvl="0" indent="-491054" algn="l" rtl="0">
              <a:spcBef>
                <a:spcPts val="0"/>
              </a:spcBef>
              <a:spcAft>
                <a:spcPts val="0"/>
              </a:spcAft>
              <a:buSzPts val="2200"/>
              <a:buChar char="●"/>
            </a:pPr>
            <a:r>
              <a:rPr lang="en-GB"/>
              <a:t>upset.</a:t>
            </a:r>
            <a:endParaRPr/>
          </a:p>
        </p:txBody>
      </p:sp>
      <p:sp>
        <p:nvSpPr>
          <p:cNvPr id="1013" name="Google Shape;1013;p84"/>
          <p:cNvSpPr txBox="1">
            <a:spLocks noGrp="1"/>
          </p:cNvSpPr>
          <p:nvPr>
            <p:ph type="body" idx="1"/>
          </p:nvPr>
        </p:nvSpPr>
        <p:spPr>
          <a:xfrm>
            <a:off x="432000" y="5137267"/>
            <a:ext cx="11328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This can happen when someone does or says something that hurts the other person’s feelings.</a:t>
            </a:r>
            <a:endParaRPr/>
          </a:p>
        </p:txBody>
      </p:sp>
      <p:pic>
        <p:nvPicPr>
          <p:cNvPr id="1014" name="Google Shape;1014;p84"/>
          <p:cNvPicPr preferRelativeResize="0"/>
          <p:nvPr/>
        </p:nvPicPr>
        <p:blipFill>
          <a:blip r:embed="rId3">
            <a:alphaModFix/>
          </a:blip>
          <a:stretch>
            <a:fillRect/>
          </a:stretch>
        </p:blipFill>
        <p:spPr>
          <a:xfrm>
            <a:off x="432000" y="2340667"/>
            <a:ext cx="2303667" cy="2303667"/>
          </a:xfrm>
          <a:prstGeom prst="rect">
            <a:avLst/>
          </a:prstGeom>
          <a:noFill/>
          <a:ln>
            <a:noFill/>
          </a:ln>
        </p:spPr>
      </p:pic>
    </p:spTree>
    <p:extLst>
      <p:ext uri="{BB962C8B-B14F-4D97-AF65-F5344CB8AC3E}">
        <p14:creationId xmlns:p14="http://schemas.microsoft.com/office/powerpoint/2010/main" val="353240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85"/>
          <p:cNvSpPr txBox="1">
            <a:spLocks noGrp="1"/>
          </p:cNvSpPr>
          <p:nvPr>
            <p:ph type="title"/>
          </p:nvPr>
        </p:nvSpPr>
        <p:spPr>
          <a:xfrm>
            <a:off x="432000" y="326278"/>
            <a:ext cx="9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What could damage a friendship?</a:t>
            </a:r>
            <a:endParaRPr/>
          </a:p>
          <a:p>
            <a:pPr marL="0" lvl="0" indent="0" algn="l" rtl="0">
              <a:spcBef>
                <a:spcPts val="0"/>
              </a:spcBef>
              <a:spcAft>
                <a:spcPts val="0"/>
              </a:spcAft>
              <a:buNone/>
            </a:pPr>
            <a:endParaRPr/>
          </a:p>
        </p:txBody>
      </p:sp>
      <p:sp>
        <p:nvSpPr>
          <p:cNvPr id="1020" name="Google Shape;1020;p85"/>
          <p:cNvSpPr txBox="1">
            <a:spLocks noGrp="1"/>
          </p:cNvSpPr>
          <p:nvPr>
            <p:ph type="body" idx="1"/>
          </p:nvPr>
        </p:nvSpPr>
        <p:spPr>
          <a:xfrm>
            <a:off x="432000" y="1080000"/>
            <a:ext cx="9513600" cy="4516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A friendship can be </a:t>
            </a:r>
            <a:r>
              <a:rPr lang="en-GB" b="1"/>
              <a:t>damaged</a:t>
            </a:r>
            <a:r>
              <a:rPr lang="en-GB"/>
              <a:t> by accident. </a:t>
            </a:r>
            <a:endParaRPr/>
          </a:p>
        </p:txBody>
      </p:sp>
      <p:sp>
        <p:nvSpPr>
          <p:cNvPr id="1021" name="Google Shape;1021;p85"/>
          <p:cNvSpPr txBox="1">
            <a:spLocks noGrp="1"/>
          </p:cNvSpPr>
          <p:nvPr>
            <p:ph type="body" idx="1"/>
          </p:nvPr>
        </p:nvSpPr>
        <p:spPr>
          <a:xfrm>
            <a:off x="432000" y="1761100"/>
            <a:ext cx="11328000" cy="908069"/>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Sometimes, what we say can be misunderstood by a friend. </a:t>
            </a:r>
            <a:endParaRPr/>
          </a:p>
          <a:p>
            <a:pPr marL="0" lvl="0" indent="0" algn="l" rtl="0">
              <a:spcBef>
                <a:spcPts val="1333"/>
              </a:spcBef>
              <a:spcAft>
                <a:spcPts val="1333"/>
              </a:spcAft>
              <a:buNone/>
            </a:pPr>
            <a:r>
              <a:rPr lang="en-GB"/>
              <a:t>Or, we might feel hurt by something a friend has done, even if they didn’t mean to hurt our feelings. </a:t>
            </a:r>
            <a:endParaRPr/>
          </a:p>
        </p:txBody>
      </p:sp>
      <p:pic>
        <p:nvPicPr>
          <p:cNvPr id="1022" name="Google Shape;1022;p85"/>
          <p:cNvPicPr preferRelativeResize="0"/>
          <p:nvPr/>
        </p:nvPicPr>
        <p:blipFill rotWithShape="1">
          <a:blip r:embed="rId3">
            <a:alphaModFix/>
          </a:blip>
          <a:srcRect l="17088" t="16775" r="16677" b="16361"/>
          <a:stretch/>
        </p:blipFill>
        <p:spPr>
          <a:xfrm>
            <a:off x="485067" y="4077601"/>
            <a:ext cx="1585932" cy="1600935"/>
          </a:xfrm>
          <a:prstGeom prst="rect">
            <a:avLst/>
          </a:prstGeom>
          <a:noFill/>
          <a:ln>
            <a:noFill/>
          </a:ln>
        </p:spPr>
      </p:pic>
      <p:sp>
        <p:nvSpPr>
          <p:cNvPr id="1023" name="Google Shape;1023;p85"/>
          <p:cNvSpPr txBox="1">
            <a:spLocks noGrp="1"/>
          </p:cNvSpPr>
          <p:nvPr>
            <p:ph type="body" idx="1"/>
          </p:nvPr>
        </p:nvSpPr>
        <p:spPr>
          <a:xfrm>
            <a:off x="974200" y="5717500"/>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Sam</a:t>
            </a:r>
            <a:endParaRPr sz="2400"/>
          </a:p>
        </p:txBody>
      </p:sp>
      <p:pic>
        <p:nvPicPr>
          <p:cNvPr id="1024" name="Google Shape;1024;p85"/>
          <p:cNvPicPr preferRelativeResize="0"/>
          <p:nvPr/>
        </p:nvPicPr>
        <p:blipFill>
          <a:blip r:embed="rId4">
            <a:alphaModFix/>
          </a:blip>
          <a:stretch>
            <a:fillRect/>
          </a:stretch>
        </p:blipFill>
        <p:spPr>
          <a:xfrm>
            <a:off x="1949800" y="3651800"/>
            <a:ext cx="8599797" cy="2065699"/>
          </a:xfrm>
          <a:prstGeom prst="rect">
            <a:avLst/>
          </a:prstGeom>
          <a:noFill/>
          <a:ln>
            <a:noFill/>
          </a:ln>
        </p:spPr>
      </p:pic>
      <p:sp>
        <p:nvSpPr>
          <p:cNvPr id="1025" name="Google Shape;1025;p85"/>
          <p:cNvSpPr txBox="1">
            <a:spLocks noGrp="1"/>
          </p:cNvSpPr>
          <p:nvPr>
            <p:ph type="body" idx="1"/>
          </p:nvPr>
        </p:nvSpPr>
        <p:spPr>
          <a:xfrm>
            <a:off x="2189333" y="3725733"/>
            <a:ext cx="8450400" cy="741357"/>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Even if a friend didn’t mean to hurt our feelings, we can still feel upset. A good friend will take </a:t>
            </a:r>
            <a:r>
              <a:rPr lang="en-GB" b="1"/>
              <a:t>responsibility</a:t>
            </a:r>
            <a:r>
              <a:rPr lang="en-GB"/>
              <a:t> for their actions.</a:t>
            </a:r>
            <a:endParaRPr/>
          </a:p>
        </p:txBody>
      </p:sp>
    </p:spTree>
    <p:extLst>
      <p:ext uri="{BB962C8B-B14F-4D97-AF65-F5344CB8AC3E}">
        <p14:creationId xmlns:p14="http://schemas.microsoft.com/office/powerpoint/2010/main" val="127189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86"/>
          <p:cNvSpPr txBox="1">
            <a:spLocks noGrp="1"/>
          </p:cNvSpPr>
          <p:nvPr>
            <p:ph type="body" idx="1"/>
          </p:nvPr>
        </p:nvSpPr>
        <p:spPr>
          <a:xfrm>
            <a:off x="432000" y="1080000"/>
            <a:ext cx="10983600" cy="4516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Who is correct?</a:t>
            </a:r>
            <a:endParaRPr/>
          </a:p>
        </p:txBody>
      </p:sp>
      <p:sp>
        <p:nvSpPr>
          <p:cNvPr id="1031" name="Google Shape;1031;p86"/>
          <p:cNvSpPr txBox="1">
            <a:spLocks noGrp="1"/>
          </p:cNvSpPr>
          <p:nvPr>
            <p:ph type="title"/>
          </p:nvPr>
        </p:nvSpPr>
        <p:spPr>
          <a:xfrm>
            <a:off x="432000" y="326278"/>
            <a:ext cx="10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What could damage a friendship?</a:t>
            </a:r>
            <a:endParaRPr/>
          </a:p>
          <a:p>
            <a:pPr marL="0" lvl="0" indent="0" algn="l" rtl="0">
              <a:spcBef>
                <a:spcPts val="0"/>
              </a:spcBef>
              <a:spcAft>
                <a:spcPts val="0"/>
              </a:spcAft>
              <a:buNone/>
            </a:pPr>
            <a:endParaRPr/>
          </a:p>
        </p:txBody>
      </p:sp>
      <p:pic>
        <p:nvPicPr>
          <p:cNvPr id="1032" name="Google Shape;1032;p86"/>
          <p:cNvPicPr preferRelativeResize="0"/>
          <p:nvPr/>
        </p:nvPicPr>
        <p:blipFill>
          <a:blip r:embed="rId3">
            <a:alphaModFix/>
          </a:blip>
          <a:stretch>
            <a:fillRect/>
          </a:stretch>
        </p:blipFill>
        <p:spPr>
          <a:xfrm>
            <a:off x="432002" y="2049267"/>
            <a:ext cx="1165532" cy="1142367"/>
          </a:xfrm>
          <a:prstGeom prst="rect">
            <a:avLst/>
          </a:prstGeom>
          <a:noFill/>
          <a:ln>
            <a:noFill/>
          </a:ln>
        </p:spPr>
      </p:pic>
      <p:pic>
        <p:nvPicPr>
          <p:cNvPr id="1033" name="Google Shape;1033;p86"/>
          <p:cNvPicPr preferRelativeResize="0"/>
          <p:nvPr/>
        </p:nvPicPr>
        <p:blipFill>
          <a:blip r:embed="rId4">
            <a:alphaModFix/>
          </a:blip>
          <a:stretch>
            <a:fillRect/>
          </a:stretch>
        </p:blipFill>
        <p:spPr>
          <a:xfrm>
            <a:off x="1673967" y="1775794"/>
            <a:ext cx="9810200" cy="1696100"/>
          </a:xfrm>
          <a:prstGeom prst="rect">
            <a:avLst/>
          </a:prstGeom>
          <a:noFill/>
          <a:ln>
            <a:noFill/>
          </a:ln>
        </p:spPr>
      </p:pic>
      <p:pic>
        <p:nvPicPr>
          <p:cNvPr id="1034" name="Google Shape;1034;p86"/>
          <p:cNvPicPr preferRelativeResize="0"/>
          <p:nvPr/>
        </p:nvPicPr>
        <p:blipFill>
          <a:blip r:embed="rId4">
            <a:alphaModFix/>
          </a:blip>
          <a:stretch>
            <a:fillRect/>
          </a:stretch>
        </p:blipFill>
        <p:spPr>
          <a:xfrm flipH="1">
            <a:off x="913933" y="4073534"/>
            <a:ext cx="9513601" cy="1794033"/>
          </a:xfrm>
          <a:prstGeom prst="rect">
            <a:avLst/>
          </a:prstGeom>
          <a:noFill/>
          <a:ln>
            <a:noFill/>
          </a:ln>
        </p:spPr>
      </p:pic>
      <p:sp>
        <p:nvSpPr>
          <p:cNvPr id="1035" name="Google Shape;1035;p86"/>
          <p:cNvSpPr txBox="1">
            <a:spLocks noGrp="1"/>
          </p:cNvSpPr>
          <p:nvPr>
            <p:ph type="body" idx="1"/>
          </p:nvPr>
        </p:nvSpPr>
        <p:spPr>
          <a:xfrm>
            <a:off x="1797380" y="1904833"/>
            <a:ext cx="9513600" cy="1028487"/>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800"/>
              <a:t>A friendship can only be </a:t>
            </a:r>
            <a:r>
              <a:rPr lang="en-GB" sz="2800" b="1"/>
              <a:t>damaged</a:t>
            </a:r>
            <a:r>
              <a:rPr lang="en-GB" sz="2800"/>
              <a:t> on purpose. If a friend didn’t mean to hurt you, you shouldn’t get upset.</a:t>
            </a:r>
            <a:endParaRPr sz="2800"/>
          </a:p>
        </p:txBody>
      </p:sp>
      <p:pic>
        <p:nvPicPr>
          <p:cNvPr id="1036" name="Google Shape;1036;p86"/>
          <p:cNvPicPr preferRelativeResize="0"/>
          <p:nvPr/>
        </p:nvPicPr>
        <p:blipFill>
          <a:blip r:embed="rId5">
            <a:alphaModFix/>
          </a:blip>
          <a:stretch>
            <a:fillRect/>
          </a:stretch>
        </p:blipFill>
        <p:spPr>
          <a:xfrm flipH="1">
            <a:off x="10556064" y="4073537"/>
            <a:ext cx="831133" cy="1549772"/>
          </a:xfrm>
          <a:prstGeom prst="rect">
            <a:avLst/>
          </a:prstGeom>
          <a:noFill/>
          <a:ln>
            <a:noFill/>
          </a:ln>
        </p:spPr>
      </p:pic>
      <p:sp>
        <p:nvSpPr>
          <p:cNvPr id="1037" name="Google Shape;1037;p86"/>
          <p:cNvSpPr txBox="1">
            <a:spLocks noGrp="1"/>
          </p:cNvSpPr>
          <p:nvPr>
            <p:ph type="body" idx="1"/>
          </p:nvPr>
        </p:nvSpPr>
        <p:spPr>
          <a:xfrm>
            <a:off x="621933" y="3283700"/>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Jacob</a:t>
            </a:r>
            <a:endParaRPr sz="2400"/>
          </a:p>
        </p:txBody>
      </p:sp>
      <p:sp>
        <p:nvSpPr>
          <p:cNvPr id="1038" name="Google Shape;1038;p86"/>
          <p:cNvSpPr txBox="1">
            <a:spLocks noGrp="1"/>
          </p:cNvSpPr>
          <p:nvPr>
            <p:ph type="body" idx="1"/>
          </p:nvPr>
        </p:nvSpPr>
        <p:spPr>
          <a:xfrm>
            <a:off x="10483833" y="5665100"/>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Aisha</a:t>
            </a:r>
            <a:endParaRPr sz="2400"/>
          </a:p>
        </p:txBody>
      </p:sp>
      <p:sp>
        <p:nvSpPr>
          <p:cNvPr id="1039" name="Google Shape;1039;p86"/>
          <p:cNvSpPr txBox="1">
            <a:spLocks noGrp="1"/>
          </p:cNvSpPr>
          <p:nvPr>
            <p:ph type="body" idx="1"/>
          </p:nvPr>
        </p:nvSpPr>
        <p:spPr>
          <a:xfrm>
            <a:off x="1062233" y="4320000"/>
            <a:ext cx="9513600" cy="1028487"/>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800"/>
              <a:t>A friendship can be </a:t>
            </a:r>
            <a:r>
              <a:rPr lang="en-GB" sz="2800" b="1"/>
              <a:t>damaged</a:t>
            </a:r>
            <a:r>
              <a:rPr lang="en-GB" sz="2800"/>
              <a:t> by accident. Even if a friend didn’t mean to hurt you, it’s okay to feel upset. </a:t>
            </a:r>
            <a:endParaRPr sz="2800"/>
          </a:p>
        </p:txBody>
      </p:sp>
      <p:pic>
        <p:nvPicPr>
          <p:cNvPr id="1040" name="Google Shape;1040;p86"/>
          <p:cNvPicPr preferRelativeResize="0"/>
          <p:nvPr/>
        </p:nvPicPr>
        <p:blipFill>
          <a:blip r:embed="rId6">
            <a:alphaModFix/>
          </a:blip>
          <a:stretch>
            <a:fillRect/>
          </a:stretch>
        </p:blipFill>
        <p:spPr>
          <a:xfrm>
            <a:off x="9742404" y="5665101"/>
            <a:ext cx="611633" cy="647305"/>
          </a:xfrm>
          <a:prstGeom prst="rect">
            <a:avLst/>
          </a:prstGeom>
          <a:noFill/>
          <a:ln>
            <a:noFill/>
          </a:ln>
        </p:spPr>
      </p:pic>
    </p:spTree>
    <p:extLst>
      <p:ext uri="{BB962C8B-B14F-4D97-AF65-F5344CB8AC3E}">
        <p14:creationId xmlns:p14="http://schemas.microsoft.com/office/powerpoint/2010/main" val="267159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87"/>
          <p:cNvSpPr txBox="1">
            <a:spLocks noGrp="1"/>
          </p:cNvSpPr>
          <p:nvPr>
            <p:ph type="body" idx="1"/>
          </p:nvPr>
        </p:nvSpPr>
        <p:spPr>
          <a:xfrm>
            <a:off x="432000" y="1080000"/>
            <a:ext cx="89020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A friendship could be </a:t>
            </a:r>
            <a:r>
              <a:rPr lang="en-GB" b="1"/>
              <a:t>damaged </a:t>
            </a:r>
            <a:r>
              <a:rPr lang="en-GB"/>
              <a:t>by lots of different things, such as:</a:t>
            </a:r>
            <a:endParaRPr/>
          </a:p>
        </p:txBody>
      </p:sp>
      <p:sp>
        <p:nvSpPr>
          <p:cNvPr id="1046" name="Google Shape;1046;p87"/>
          <p:cNvSpPr txBox="1">
            <a:spLocks noGrp="1"/>
          </p:cNvSpPr>
          <p:nvPr>
            <p:ph type="title"/>
          </p:nvPr>
        </p:nvSpPr>
        <p:spPr>
          <a:xfrm>
            <a:off x="432000" y="326278"/>
            <a:ext cx="9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What could damage a friendship?</a:t>
            </a:r>
            <a:endParaRPr/>
          </a:p>
          <a:p>
            <a:pPr marL="0" lvl="0" indent="0" algn="l" rtl="0">
              <a:spcBef>
                <a:spcPts val="0"/>
              </a:spcBef>
              <a:spcAft>
                <a:spcPts val="0"/>
              </a:spcAft>
              <a:buNone/>
            </a:pPr>
            <a:endParaRPr/>
          </a:p>
        </p:txBody>
      </p:sp>
      <p:pic>
        <p:nvPicPr>
          <p:cNvPr id="1047" name="Google Shape;1047;p87"/>
          <p:cNvPicPr preferRelativeResize="0"/>
          <p:nvPr/>
        </p:nvPicPr>
        <p:blipFill>
          <a:blip r:embed="rId3">
            <a:alphaModFix/>
          </a:blip>
          <a:stretch>
            <a:fillRect/>
          </a:stretch>
        </p:blipFill>
        <p:spPr>
          <a:xfrm>
            <a:off x="1168967" y="2541142"/>
            <a:ext cx="1833835" cy="2573764"/>
          </a:xfrm>
          <a:prstGeom prst="rect">
            <a:avLst/>
          </a:prstGeom>
          <a:noFill/>
          <a:ln>
            <a:noFill/>
          </a:ln>
        </p:spPr>
      </p:pic>
      <p:sp>
        <p:nvSpPr>
          <p:cNvPr id="1048" name="Google Shape;1048;p87"/>
          <p:cNvSpPr txBox="1">
            <a:spLocks noGrp="1"/>
          </p:cNvSpPr>
          <p:nvPr>
            <p:ph type="body" idx="1"/>
          </p:nvPr>
        </p:nvSpPr>
        <p:spPr>
          <a:xfrm>
            <a:off x="398800" y="5418633"/>
            <a:ext cx="3695200" cy="4516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a misunderstanding</a:t>
            </a:r>
            <a:endParaRPr/>
          </a:p>
        </p:txBody>
      </p:sp>
      <p:pic>
        <p:nvPicPr>
          <p:cNvPr id="1049" name="Google Shape;1049;p87"/>
          <p:cNvPicPr preferRelativeResize="0"/>
          <p:nvPr/>
        </p:nvPicPr>
        <p:blipFill>
          <a:blip r:embed="rId4">
            <a:alphaModFix/>
          </a:blip>
          <a:stretch>
            <a:fillRect/>
          </a:stretch>
        </p:blipFill>
        <p:spPr>
          <a:xfrm>
            <a:off x="4523886" y="2808201"/>
            <a:ext cx="3027665" cy="2039633"/>
          </a:xfrm>
          <a:prstGeom prst="rect">
            <a:avLst/>
          </a:prstGeom>
          <a:noFill/>
          <a:ln>
            <a:noFill/>
          </a:ln>
        </p:spPr>
      </p:pic>
      <p:pic>
        <p:nvPicPr>
          <p:cNvPr id="1050" name="Google Shape;1050;p87"/>
          <p:cNvPicPr preferRelativeResize="0"/>
          <p:nvPr/>
        </p:nvPicPr>
        <p:blipFill>
          <a:blip r:embed="rId5">
            <a:alphaModFix/>
          </a:blip>
          <a:stretch>
            <a:fillRect/>
          </a:stretch>
        </p:blipFill>
        <p:spPr>
          <a:xfrm>
            <a:off x="5468543" y="3034271"/>
            <a:ext cx="1257468" cy="1279139"/>
          </a:xfrm>
          <a:prstGeom prst="rect">
            <a:avLst/>
          </a:prstGeom>
          <a:noFill/>
          <a:ln>
            <a:noFill/>
          </a:ln>
        </p:spPr>
      </p:pic>
      <p:sp>
        <p:nvSpPr>
          <p:cNvPr id="1051" name="Google Shape;1051;p87"/>
          <p:cNvSpPr txBox="1">
            <a:spLocks noGrp="1"/>
          </p:cNvSpPr>
          <p:nvPr>
            <p:ph type="body" idx="1"/>
          </p:nvPr>
        </p:nvSpPr>
        <p:spPr>
          <a:xfrm>
            <a:off x="4963400" y="5418633"/>
            <a:ext cx="2609200" cy="4516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unkind words</a:t>
            </a:r>
            <a:endParaRPr/>
          </a:p>
        </p:txBody>
      </p:sp>
      <p:pic>
        <p:nvPicPr>
          <p:cNvPr id="1052" name="Google Shape;1052;p87"/>
          <p:cNvPicPr preferRelativeResize="0"/>
          <p:nvPr/>
        </p:nvPicPr>
        <p:blipFill>
          <a:blip r:embed="rId6">
            <a:alphaModFix/>
          </a:blip>
          <a:stretch>
            <a:fillRect/>
          </a:stretch>
        </p:blipFill>
        <p:spPr>
          <a:xfrm>
            <a:off x="8117734" y="2932667"/>
            <a:ext cx="3379396" cy="1729268"/>
          </a:xfrm>
          <a:prstGeom prst="rect">
            <a:avLst/>
          </a:prstGeom>
          <a:noFill/>
          <a:ln>
            <a:noFill/>
          </a:ln>
        </p:spPr>
      </p:pic>
      <p:sp>
        <p:nvSpPr>
          <p:cNvPr id="1053" name="Google Shape;1053;p87"/>
          <p:cNvSpPr txBox="1">
            <a:spLocks noGrp="1"/>
          </p:cNvSpPr>
          <p:nvPr>
            <p:ph type="body" idx="1"/>
          </p:nvPr>
        </p:nvSpPr>
        <p:spPr>
          <a:xfrm>
            <a:off x="8587481" y="5433703"/>
            <a:ext cx="2609200" cy="4516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broken trust</a:t>
            </a:r>
            <a:endParaRPr/>
          </a:p>
        </p:txBody>
      </p:sp>
      <p:pic>
        <p:nvPicPr>
          <p:cNvPr id="1054" name="Google Shape;1054;p87"/>
          <p:cNvPicPr preferRelativeResize="0"/>
          <p:nvPr/>
        </p:nvPicPr>
        <p:blipFill rotWithShape="1">
          <a:blip r:embed="rId7">
            <a:alphaModFix/>
          </a:blip>
          <a:srcRect l="54611"/>
          <a:stretch/>
        </p:blipFill>
        <p:spPr>
          <a:xfrm>
            <a:off x="9192985" y="2898885"/>
            <a:ext cx="1436135" cy="1582033"/>
          </a:xfrm>
          <a:prstGeom prst="rect">
            <a:avLst/>
          </a:prstGeom>
          <a:noFill/>
          <a:ln>
            <a:noFill/>
          </a:ln>
        </p:spPr>
      </p:pic>
    </p:spTree>
    <p:extLst>
      <p:ext uri="{BB962C8B-B14F-4D97-AF65-F5344CB8AC3E}">
        <p14:creationId xmlns:p14="http://schemas.microsoft.com/office/powerpoint/2010/main" val="359786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88"/>
          <p:cNvSpPr txBox="1">
            <a:spLocks noGrp="1"/>
          </p:cNvSpPr>
          <p:nvPr>
            <p:ph type="body" idx="1"/>
          </p:nvPr>
        </p:nvSpPr>
        <p:spPr>
          <a:xfrm>
            <a:off x="432000" y="1080000"/>
            <a:ext cx="9513600" cy="90537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A </a:t>
            </a:r>
            <a:r>
              <a:rPr lang="en-GB" sz="2400">
                <a:solidFill>
                  <a:schemeClr val="accent4"/>
                </a:solidFill>
              </a:rPr>
              <a:t>misunderstanding </a:t>
            </a:r>
            <a:r>
              <a:rPr lang="en-GB" sz="2400"/>
              <a:t>can happen when people don’t communicate with each other, or don’t communicate clearly.</a:t>
            </a:r>
            <a:endParaRPr sz="2400"/>
          </a:p>
        </p:txBody>
      </p:sp>
      <p:sp>
        <p:nvSpPr>
          <p:cNvPr id="1060" name="Google Shape;1060;p88"/>
          <p:cNvSpPr txBox="1">
            <a:spLocks noGrp="1"/>
          </p:cNvSpPr>
          <p:nvPr>
            <p:ph type="title"/>
          </p:nvPr>
        </p:nvSpPr>
        <p:spPr>
          <a:xfrm>
            <a:off x="432000" y="326278"/>
            <a:ext cx="9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What could damage a friendship?</a:t>
            </a:r>
            <a:endParaRPr/>
          </a:p>
          <a:p>
            <a:pPr marL="0" lvl="0" indent="0" algn="l" rtl="0">
              <a:spcBef>
                <a:spcPts val="0"/>
              </a:spcBef>
              <a:spcAft>
                <a:spcPts val="0"/>
              </a:spcAft>
              <a:buNone/>
            </a:pPr>
            <a:endParaRPr/>
          </a:p>
        </p:txBody>
      </p:sp>
      <p:sp>
        <p:nvSpPr>
          <p:cNvPr id="1061" name="Google Shape;1061;p88"/>
          <p:cNvSpPr txBox="1">
            <a:spLocks noGrp="1"/>
          </p:cNvSpPr>
          <p:nvPr>
            <p:ph type="body" idx="1"/>
          </p:nvPr>
        </p:nvSpPr>
        <p:spPr>
          <a:xfrm>
            <a:off x="432000" y="2160000"/>
            <a:ext cx="11328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Other times, someone might have just got something wrong.</a:t>
            </a:r>
            <a:endParaRPr sz="2400"/>
          </a:p>
        </p:txBody>
      </p:sp>
      <p:pic>
        <p:nvPicPr>
          <p:cNvPr id="1062" name="Google Shape;1062;p88"/>
          <p:cNvPicPr preferRelativeResize="0"/>
          <p:nvPr/>
        </p:nvPicPr>
        <p:blipFill>
          <a:blip r:embed="rId3">
            <a:alphaModFix/>
          </a:blip>
          <a:stretch>
            <a:fillRect/>
          </a:stretch>
        </p:blipFill>
        <p:spPr>
          <a:xfrm>
            <a:off x="669800" y="4521003"/>
            <a:ext cx="1240549" cy="1354400"/>
          </a:xfrm>
          <a:prstGeom prst="rect">
            <a:avLst/>
          </a:prstGeom>
          <a:noFill/>
          <a:ln>
            <a:noFill/>
          </a:ln>
        </p:spPr>
      </p:pic>
      <p:sp>
        <p:nvSpPr>
          <p:cNvPr id="1063" name="Google Shape;1063;p88"/>
          <p:cNvSpPr txBox="1">
            <a:spLocks noGrp="1"/>
          </p:cNvSpPr>
          <p:nvPr>
            <p:ph type="body" idx="1"/>
          </p:nvPr>
        </p:nvSpPr>
        <p:spPr>
          <a:xfrm>
            <a:off x="1005800" y="5947200"/>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Jun</a:t>
            </a:r>
            <a:endParaRPr sz="2400"/>
          </a:p>
        </p:txBody>
      </p:sp>
      <p:pic>
        <p:nvPicPr>
          <p:cNvPr id="1064" name="Google Shape;1064;p88"/>
          <p:cNvPicPr preferRelativeResize="0"/>
          <p:nvPr/>
        </p:nvPicPr>
        <p:blipFill>
          <a:blip r:embed="rId4">
            <a:alphaModFix/>
          </a:blip>
          <a:stretch>
            <a:fillRect/>
          </a:stretch>
        </p:blipFill>
        <p:spPr>
          <a:xfrm>
            <a:off x="2062434" y="2765067"/>
            <a:ext cx="8761965" cy="3106063"/>
          </a:xfrm>
          <a:prstGeom prst="rect">
            <a:avLst/>
          </a:prstGeom>
          <a:noFill/>
          <a:ln>
            <a:noFill/>
          </a:ln>
        </p:spPr>
      </p:pic>
      <p:sp>
        <p:nvSpPr>
          <p:cNvPr id="1065" name="Google Shape;1065;p88"/>
          <p:cNvSpPr txBox="1">
            <a:spLocks noGrp="1"/>
          </p:cNvSpPr>
          <p:nvPr>
            <p:ph type="body" idx="1"/>
          </p:nvPr>
        </p:nvSpPr>
        <p:spPr>
          <a:xfrm>
            <a:off x="2246400" y="3037767"/>
            <a:ext cx="8464000" cy="20688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I was upset when I heard Aisha talking about sitting next to Jacob on the coach for the school trip, as I thought we’d agreed that we would sit together. After talking to her, it turns out that she was talking about sitting next to Jacob on the way back, not the way there!  </a:t>
            </a:r>
            <a:endParaRPr sz="2400"/>
          </a:p>
        </p:txBody>
      </p:sp>
    </p:spTree>
    <p:extLst>
      <p:ext uri="{BB962C8B-B14F-4D97-AF65-F5344CB8AC3E}">
        <p14:creationId xmlns:p14="http://schemas.microsoft.com/office/powerpoint/2010/main" val="259931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89"/>
          <p:cNvSpPr txBox="1">
            <a:spLocks noGrp="1"/>
          </p:cNvSpPr>
          <p:nvPr>
            <p:ph type="body" idx="1"/>
          </p:nvPr>
        </p:nvSpPr>
        <p:spPr>
          <a:xfrm>
            <a:off x="432000" y="1080000"/>
            <a:ext cx="9513600" cy="94628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533"/>
              <a:t>Sometimes, a friend might say something </a:t>
            </a:r>
            <a:r>
              <a:rPr lang="en-GB" sz="2533">
                <a:solidFill>
                  <a:schemeClr val="accent4"/>
                </a:solidFill>
              </a:rPr>
              <a:t>unkind</a:t>
            </a:r>
            <a:r>
              <a:rPr lang="en-GB" sz="2533"/>
              <a:t> to us, either on purpose or by accident.</a:t>
            </a:r>
            <a:endParaRPr sz="2533"/>
          </a:p>
        </p:txBody>
      </p:sp>
      <p:sp>
        <p:nvSpPr>
          <p:cNvPr id="1071" name="Google Shape;1071;p89"/>
          <p:cNvSpPr txBox="1">
            <a:spLocks noGrp="1"/>
          </p:cNvSpPr>
          <p:nvPr>
            <p:ph type="title"/>
          </p:nvPr>
        </p:nvSpPr>
        <p:spPr>
          <a:xfrm>
            <a:off x="432000" y="326278"/>
            <a:ext cx="9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What could damage a friendship?</a:t>
            </a:r>
            <a:endParaRPr/>
          </a:p>
          <a:p>
            <a:pPr marL="0" lvl="0" indent="0" algn="l" rtl="0">
              <a:spcBef>
                <a:spcPts val="0"/>
              </a:spcBef>
              <a:spcAft>
                <a:spcPts val="0"/>
              </a:spcAft>
              <a:buNone/>
            </a:pPr>
            <a:endParaRPr/>
          </a:p>
        </p:txBody>
      </p:sp>
      <p:sp>
        <p:nvSpPr>
          <p:cNvPr id="1072" name="Google Shape;1072;p89"/>
          <p:cNvSpPr txBox="1">
            <a:spLocks noGrp="1"/>
          </p:cNvSpPr>
          <p:nvPr>
            <p:ph type="body" idx="1"/>
          </p:nvPr>
        </p:nvSpPr>
        <p:spPr>
          <a:xfrm>
            <a:off x="432000" y="2160000"/>
            <a:ext cx="11328000" cy="94628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533"/>
              <a:t>It’s never okay to be unkind to someone on purpose, but sometimes we can say things we don’t mean, especially if we feel upset or angry.</a:t>
            </a:r>
            <a:endParaRPr sz="2533"/>
          </a:p>
        </p:txBody>
      </p:sp>
      <p:pic>
        <p:nvPicPr>
          <p:cNvPr id="1073" name="Google Shape;1073;p89"/>
          <p:cNvPicPr preferRelativeResize="0"/>
          <p:nvPr/>
        </p:nvPicPr>
        <p:blipFill rotWithShape="1">
          <a:blip r:embed="rId3">
            <a:alphaModFix/>
          </a:blip>
          <a:srcRect l="16161" t="4499" r="17384" b="6047"/>
          <a:stretch/>
        </p:blipFill>
        <p:spPr>
          <a:xfrm>
            <a:off x="432000" y="4178400"/>
            <a:ext cx="1381667" cy="1859768"/>
          </a:xfrm>
          <a:prstGeom prst="rect">
            <a:avLst/>
          </a:prstGeom>
          <a:noFill/>
          <a:ln>
            <a:noFill/>
          </a:ln>
        </p:spPr>
      </p:pic>
      <p:sp>
        <p:nvSpPr>
          <p:cNvPr id="1074" name="Google Shape;1074;p89"/>
          <p:cNvSpPr txBox="1">
            <a:spLocks noGrp="1"/>
          </p:cNvSpPr>
          <p:nvPr>
            <p:ph type="body" idx="1"/>
          </p:nvPr>
        </p:nvSpPr>
        <p:spPr>
          <a:xfrm>
            <a:off x="704200" y="5961600"/>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Laura</a:t>
            </a:r>
            <a:endParaRPr sz="2400"/>
          </a:p>
        </p:txBody>
      </p:sp>
      <p:pic>
        <p:nvPicPr>
          <p:cNvPr id="1075" name="Google Shape;1075;p89"/>
          <p:cNvPicPr preferRelativeResize="0"/>
          <p:nvPr/>
        </p:nvPicPr>
        <p:blipFill>
          <a:blip r:embed="rId4">
            <a:alphaModFix/>
          </a:blip>
          <a:stretch>
            <a:fillRect/>
          </a:stretch>
        </p:blipFill>
        <p:spPr>
          <a:xfrm>
            <a:off x="1997468" y="3129067"/>
            <a:ext cx="9032929" cy="3202135"/>
          </a:xfrm>
          <a:prstGeom prst="rect">
            <a:avLst/>
          </a:prstGeom>
          <a:noFill/>
          <a:ln>
            <a:noFill/>
          </a:ln>
        </p:spPr>
      </p:pic>
      <p:sp>
        <p:nvSpPr>
          <p:cNvPr id="1076" name="Google Shape;1076;p89"/>
          <p:cNvSpPr txBox="1">
            <a:spLocks noGrp="1"/>
          </p:cNvSpPr>
          <p:nvPr>
            <p:ph type="body" idx="1"/>
          </p:nvPr>
        </p:nvSpPr>
        <p:spPr>
          <a:xfrm>
            <a:off x="2145800" y="3333900"/>
            <a:ext cx="8811600" cy="22984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One time, my friend was angry and called me unkind names. They hadn’t done this before, so I felt worried. I told my teacher and he spoke to my friend. My friend apologised and explained that they were tired and hadn’t slept much the night before.</a:t>
            </a:r>
            <a:endParaRPr sz="2667"/>
          </a:p>
        </p:txBody>
      </p:sp>
    </p:spTree>
    <p:extLst>
      <p:ext uri="{BB962C8B-B14F-4D97-AF65-F5344CB8AC3E}">
        <p14:creationId xmlns:p14="http://schemas.microsoft.com/office/powerpoint/2010/main" val="8171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90"/>
          <p:cNvSpPr txBox="1">
            <a:spLocks noGrp="1"/>
          </p:cNvSpPr>
          <p:nvPr>
            <p:ph type="body" idx="1"/>
          </p:nvPr>
        </p:nvSpPr>
        <p:spPr>
          <a:xfrm>
            <a:off x="432000" y="1080000"/>
            <a:ext cx="10983600" cy="556499"/>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533"/>
              <a:t>A good friendship is usually built on trust. </a:t>
            </a:r>
            <a:endParaRPr sz="2533"/>
          </a:p>
        </p:txBody>
      </p:sp>
      <p:sp>
        <p:nvSpPr>
          <p:cNvPr id="1082" name="Google Shape;1082;p90"/>
          <p:cNvSpPr txBox="1">
            <a:spLocks noGrp="1"/>
          </p:cNvSpPr>
          <p:nvPr>
            <p:ph type="title"/>
          </p:nvPr>
        </p:nvSpPr>
        <p:spPr>
          <a:xfrm>
            <a:off x="432000" y="326278"/>
            <a:ext cx="9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What could damage a friendship?</a:t>
            </a:r>
            <a:endParaRPr/>
          </a:p>
          <a:p>
            <a:pPr marL="0" lvl="0" indent="0" algn="l" rtl="0">
              <a:spcBef>
                <a:spcPts val="0"/>
              </a:spcBef>
              <a:spcAft>
                <a:spcPts val="0"/>
              </a:spcAft>
              <a:buNone/>
            </a:pPr>
            <a:endParaRPr/>
          </a:p>
        </p:txBody>
      </p:sp>
      <p:sp>
        <p:nvSpPr>
          <p:cNvPr id="1083" name="Google Shape;1083;p90"/>
          <p:cNvSpPr txBox="1">
            <a:spLocks noGrp="1"/>
          </p:cNvSpPr>
          <p:nvPr>
            <p:ph type="body" idx="1"/>
          </p:nvPr>
        </p:nvSpPr>
        <p:spPr>
          <a:xfrm>
            <a:off x="417800" y="1654167"/>
            <a:ext cx="10983600" cy="94628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533"/>
              <a:t>This means that both people trust each other to be kind, to show respect, and to not try to hurt the other person in some way.</a:t>
            </a:r>
            <a:endParaRPr sz="2533"/>
          </a:p>
        </p:txBody>
      </p:sp>
      <p:sp>
        <p:nvSpPr>
          <p:cNvPr id="1084" name="Google Shape;1084;p90"/>
          <p:cNvSpPr txBox="1">
            <a:spLocks noGrp="1"/>
          </p:cNvSpPr>
          <p:nvPr>
            <p:ph type="body" idx="1"/>
          </p:nvPr>
        </p:nvSpPr>
        <p:spPr>
          <a:xfrm>
            <a:off x="417800" y="2700333"/>
            <a:ext cx="10983600" cy="94628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533"/>
              <a:t>If one person does something to </a:t>
            </a:r>
            <a:r>
              <a:rPr lang="en-GB" sz="2533">
                <a:solidFill>
                  <a:schemeClr val="accent4"/>
                </a:solidFill>
              </a:rPr>
              <a:t>break this trust</a:t>
            </a:r>
            <a:r>
              <a:rPr lang="en-GB" sz="2533"/>
              <a:t>, the friendship could be</a:t>
            </a:r>
            <a:r>
              <a:rPr lang="en-GB" sz="2533" b="1"/>
              <a:t> damaged</a:t>
            </a:r>
            <a:r>
              <a:rPr lang="en-GB" sz="2533"/>
              <a:t>.</a:t>
            </a:r>
            <a:endParaRPr sz="2533"/>
          </a:p>
        </p:txBody>
      </p:sp>
      <p:pic>
        <p:nvPicPr>
          <p:cNvPr id="1085" name="Google Shape;1085;p90"/>
          <p:cNvPicPr preferRelativeResize="0"/>
          <p:nvPr/>
        </p:nvPicPr>
        <p:blipFill rotWithShape="1">
          <a:blip r:embed="rId3">
            <a:alphaModFix/>
          </a:blip>
          <a:srcRect l="15370" t="14528" r="15204" b="13264"/>
          <a:stretch/>
        </p:blipFill>
        <p:spPr>
          <a:xfrm flipH="1">
            <a:off x="432001" y="4521434"/>
            <a:ext cx="1384767" cy="1440167"/>
          </a:xfrm>
          <a:prstGeom prst="rect">
            <a:avLst/>
          </a:prstGeom>
          <a:noFill/>
          <a:ln>
            <a:noFill/>
          </a:ln>
        </p:spPr>
      </p:pic>
      <p:sp>
        <p:nvSpPr>
          <p:cNvPr id="1086" name="Google Shape;1086;p90"/>
          <p:cNvSpPr txBox="1">
            <a:spLocks noGrp="1"/>
          </p:cNvSpPr>
          <p:nvPr>
            <p:ph type="body" idx="1"/>
          </p:nvPr>
        </p:nvSpPr>
        <p:spPr>
          <a:xfrm>
            <a:off x="888000" y="5961600"/>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Alex</a:t>
            </a:r>
            <a:endParaRPr sz="2400"/>
          </a:p>
        </p:txBody>
      </p:sp>
      <p:pic>
        <p:nvPicPr>
          <p:cNvPr id="1087" name="Google Shape;1087;p90"/>
          <p:cNvPicPr preferRelativeResize="0"/>
          <p:nvPr/>
        </p:nvPicPr>
        <p:blipFill>
          <a:blip r:embed="rId4">
            <a:alphaModFix/>
          </a:blip>
          <a:stretch>
            <a:fillRect/>
          </a:stretch>
        </p:blipFill>
        <p:spPr>
          <a:xfrm>
            <a:off x="1863600" y="3582734"/>
            <a:ext cx="7753168" cy="2590433"/>
          </a:xfrm>
          <a:prstGeom prst="rect">
            <a:avLst/>
          </a:prstGeom>
          <a:noFill/>
          <a:ln>
            <a:noFill/>
          </a:ln>
        </p:spPr>
      </p:pic>
      <p:sp>
        <p:nvSpPr>
          <p:cNvPr id="1088" name="Google Shape;1088;p90"/>
          <p:cNvSpPr txBox="1">
            <a:spLocks noGrp="1"/>
          </p:cNvSpPr>
          <p:nvPr>
            <p:ph type="body" idx="1"/>
          </p:nvPr>
        </p:nvSpPr>
        <p:spPr>
          <a:xfrm>
            <a:off x="2018400" y="3746484"/>
            <a:ext cx="7483200" cy="18264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I shared a secret with a friend and they told other people. I trusted them to keep what I said private and they broke my trust. After that, I struggled to trust them again.</a:t>
            </a:r>
            <a:endParaRPr sz="266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91"/>
          <p:cNvSpPr txBox="1">
            <a:spLocks noGrp="1"/>
          </p:cNvSpPr>
          <p:nvPr>
            <p:ph type="body" idx="1"/>
          </p:nvPr>
        </p:nvSpPr>
        <p:spPr>
          <a:xfrm>
            <a:off x="432000" y="1080000"/>
            <a:ext cx="95136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Which of these interactions could </a:t>
            </a:r>
            <a:r>
              <a:rPr lang="en-GB" b="1"/>
              <a:t>damage </a:t>
            </a:r>
            <a:r>
              <a:rPr lang="en-GB"/>
              <a:t>a friendship?</a:t>
            </a:r>
            <a:endParaRPr/>
          </a:p>
        </p:txBody>
      </p:sp>
      <p:sp>
        <p:nvSpPr>
          <p:cNvPr id="1094" name="Google Shape;1094;p91"/>
          <p:cNvSpPr txBox="1">
            <a:spLocks noGrp="1"/>
          </p:cNvSpPr>
          <p:nvPr>
            <p:ph type="title"/>
          </p:nvPr>
        </p:nvSpPr>
        <p:spPr>
          <a:xfrm>
            <a:off x="432000" y="326278"/>
            <a:ext cx="10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What could damage a friendship?</a:t>
            </a:r>
            <a:endParaRPr/>
          </a:p>
          <a:p>
            <a:pPr marL="0" lvl="0" indent="0" algn="l" rtl="0">
              <a:spcBef>
                <a:spcPts val="0"/>
              </a:spcBef>
              <a:spcAft>
                <a:spcPts val="0"/>
              </a:spcAft>
              <a:buNone/>
            </a:pPr>
            <a:endParaRPr/>
          </a:p>
        </p:txBody>
      </p:sp>
      <p:grpSp>
        <p:nvGrpSpPr>
          <p:cNvPr id="1095" name="Google Shape;1095;p91"/>
          <p:cNvGrpSpPr/>
          <p:nvPr/>
        </p:nvGrpSpPr>
        <p:grpSpPr>
          <a:xfrm>
            <a:off x="431988" y="2952500"/>
            <a:ext cx="609600" cy="609600"/>
            <a:chOff x="1020916" y="1442088"/>
            <a:chExt cx="457200" cy="457200"/>
          </a:xfrm>
        </p:grpSpPr>
        <p:pic>
          <p:nvPicPr>
            <p:cNvPr id="1096" name="Google Shape;1096;p91"/>
            <p:cNvPicPr preferRelativeResize="0"/>
            <p:nvPr/>
          </p:nvPicPr>
          <p:blipFill>
            <a:blip r:embed="rId3">
              <a:alphaModFix/>
            </a:blip>
            <a:stretch>
              <a:fillRect/>
            </a:stretch>
          </p:blipFill>
          <p:spPr>
            <a:xfrm>
              <a:off x="1020916" y="1442088"/>
              <a:ext cx="457200" cy="457200"/>
            </a:xfrm>
            <a:prstGeom prst="rect">
              <a:avLst/>
            </a:prstGeom>
            <a:noFill/>
            <a:ln>
              <a:noFill/>
            </a:ln>
          </p:spPr>
        </p:pic>
        <p:sp>
          <p:nvSpPr>
            <p:cNvPr id="1097" name="Google Shape;1097;p9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098" name="Google Shape;1098;p91"/>
          <p:cNvGrpSpPr/>
          <p:nvPr/>
        </p:nvGrpSpPr>
        <p:grpSpPr>
          <a:xfrm>
            <a:off x="431988" y="5270033"/>
            <a:ext cx="609600" cy="609600"/>
            <a:chOff x="1020916" y="1442088"/>
            <a:chExt cx="457200" cy="457200"/>
          </a:xfrm>
        </p:grpSpPr>
        <p:pic>
          <p:nvPicPr>
            <p:cNvPr id="1099" name="Google Shape;1099;p91"/>
            <p:cNvPicPr preferRelativeResize="0"/>
            <p:nvPr/>
          </p:nvPicPr>
          <p:blipFill>
            <a:blip r:embed="rId3">
              <a:alphaModFix/>
            </a:blip>
            <a:stretch>
              <a:fillRect/>
            </a:stretch>
          </p:blipFill>
          <p:spPr>
            <a:xfrm>
              <a:off x="1020916" y="1442088"/>
              <a:ext cx="457200" cy="457200"/>
            </a:xfrm>
            <a:prstGeom prst="rect">
              <a:avLst/>
            </a:prstGeom>
            <a:noFill/>
            <a:ln>
              <a:noFill/>
            </a:ln>
          </p:spPr>
        </p:pic>
        <p:sp>
          <p:nvSpPr>
            <p:cNvPr id="1100" name="Google Shape;1100;p91"/>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pic>
        <p:nvPicPr>
          <p:cNvPr id="1101" name="Google Shape;1101;p91"/>
          <p:cNvPicPr preferRelativeResize="0"/>
          <p:nvPr/>
        </p:nvPicPr>
        <p:blipFill>
          <a:blip r:embed="rId4">
            <a:alphaModFix/>
          </a:blip>
          <a:stretch>
            <a:fillRect/>
          </a:stretch>
        </p:blipFill>
        <p:spPr>
          <a:xfrm>
            <a:off x="1374300" y="2310001"/>
            <a:ext cx="8950197" cy="1994833"/>
          </a:xfrm>
          <a:prstGeom prst="rect">
            <a:avLst/>
          </a:prstGeom>
          <a:noFill/>
          <a:ln>
            <a:noFill/>
          </a:ln>
        </p:spPr>
      </p:pic>
      <p:sp>
        <p:nvSpPr>
          <p:cNvPr id="1102" name="Google Shape;1102;p91"/>
          <p:cNvSpPr txBox="1">
            <a:spLocks noGrp="1"/>
          </p:cNvSpPr>
          <p:nvPr>
            <p:ph type="body" idx="1"/>
          </p:nvPr>
        </p:nvSpPr>
        <p:spPr>
          <a:xfrm>
            <a:off x="1529967" y="2597800"/>
            <a:ext cx="8774400" cy="741357"/>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Wow, I did so much better than you in that test! I guess you just didn’t work as hard as me. </a:t>
            </a:r>
            <a:endParaRPr/>
          </a:p>
        </p:txBody>
      </p:sp>
      <p:pic>
        <p:nvPicPr>
          <p:cNvPr id="1103" name="Google Shape;1103;p91"/>
          <p:cNvPicPr preferRelativeResize="0"/>
          <p:nvPr/>
        </p:nvPicPr>
        <p:blipFill>
          <a:blip r:embed="rId4">
            <a:alphaModFix/>
          </a:blip>
          <a:stretch>
            <a:fillRect/>
          </a:stretch>
        </p:blipFill>
        <p:spPr>
          <a:xfrm>
            <a:off x="1322134" y="4589067"/>
            <a:ext cx="9002367" cy="1895000"/>
          </a:xfrm>
          <a:prstGeom prst="rect">
            <a:avLst/>
          </a:prstGeom>
          <a:noFill/>
          <a:ln>
            <a:noFill/>
          </a:ln>
        </p:spPr>
      </p:pic>
      <p:sp>
        <p:nvSpPr>
          <p:cNvPr id="1104" name="Google Shape;1104;p91"/>
          <p:cNvSpPr txBox="1">
            <a:spLocks noGrp="1"/>
          </p:cNvSpPr>
          <p:nvPr>
            <p:ph type="body" idx="1"/>
          </p:nvPr>
        </p:nvSpPr>
        <p:spPr>
          <a:xfrm>
            <a:off x="1529967" y="4832900"/>
            <a:ext cx="8869600" cy="45403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Great job on your test results! I know you worked really hard on it. </a:t>
            </a:r>
            <a:endParaRPr/>
          </a:p>
        </p:txBody>
      </p:sp>
      <p:pic>
        <p:nvPicPr>
          <p:cNvPr id="1105" name="Google Shape;1105;p91"/>
          <p:cNvPicPr preferRelativeResize="0"/>
          <p:nvPr/>
        </p:nvPicPr>
        <p:blipFill>
          <a:blip r:embed="rId5">
            <a:alphaModFix/>
          </a:blip>
          <a:stretch>
            <a:fillRect/>
          </a:stretch>
        </p:blipFill>
        <p:spPr>
          <a:xfrm>
            <a:off x="10657197" y="2512769"/>
            <a:ext cx="693967" cy="734448"/>
          </a:xfrm>
          <a:prstGeom prst="rect">
            <a:avLst/>
          </a:prstGeom>
          <a:noFill/>
          <a:ln>
            <a:noFill/>
          </a:ln>
        </p:spPr>
      </p:pic>
    </p:spTree>
    <p:extLst>
      <p:ext uri="{BB962C8B-B14F-4D97-AF65-F5344CB8AC3E}">
        <p14:creationId xmlns:p14="http://schemas.microsoft.com/office/powerpoint/2010/main" val="251535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59E421-D309-BCE5-5764-64C61975F48E}"/>
              </a:ext>
            </a:extLst>
          </p:cNvPr>
          <p:cNvSpPr txBox="1"/>
          <p:nvPr/>
        </p:nvSpPr>
        <p:spPr>
          <a:xfrm>
            <a:off x="185551" y="1838248"/>
            <a:ext cx="1180110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ea typeface="+mn-lt"/>
                <a:cs typeface="+mn-lt"/>
              </a:rPr>
              <a:t>We can simplify four tenths to two fifths. True or false?</a:t>
            </a:r>
            <a:endParaRPr lang="en-US"/>
          </a:p>
        </p:txBody>
      </p:sp>
      <p:pic>
        <p:nvPicPr>
          <p:cNvPr id="2" name="Picture 5">
            <a:extLst>
              <a:ext uri="{FF2B5EF4-FFF2-40B4-BE49-F238E27FC236}">
                <a16:creationId xmlns:a16="http://schemas.microsoft.com/office/drawing/2014/main" id="{4025A2B8-664E-5663-0D7E-4E7B9BF46DCA}"/>
              </a:ext>
            </a:extLst>
          </p:cNvPr>
          <p:cNvPicPr>
            <a:picLocks noChangeAspect="1"/>
          </p:cNvPicPr>
          <p:nvPr/>
        </p:nvPicPr>
        <p:blipFill>
          <a:blip r:embed="rId2"/>
          <a:stretch>
            <a:fillRect/>
          </a:stretch>
        </p:blipFill>
        <p:spPr>
          <a:xfrm>
            <a:off x="1489494" y="2947511"/>
            <a:ext cx="9213011" cy="2573240"/>
          </a:xfrm>
          <a:prstGeom prst="rect">
            <a:avLst/>
          </a:prstGeom>
        </p:spPr>
      </p:pic>
    </p:spTree>
    <p:extLst>
      <p:ext uri="{BB962C8B-B14F-4D97-AF65-F5344CB8AC3E}">
        <p14:creationId xmlns:p14="http://schemas.microsoft.com/office/powerpoint/2010/main" val="37143820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92"/>
          <p:cNvSpPr txBox="1">
            <a:spLocks noGrp="1"/>
          </p:cNvSpPr>
          <p:nvPr>
            <p:ph type="body" idx="1"/>
          </p:nvPr>
        </p:nvSpPr>
        <p:spPr>
          <a:xfrm>
            <a:off x="432000" y="1080000"/>
            <a:ext cx="9513600" cy="82086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4121" algn="l" rtl="0">
              <a:spcBef>
                <a:spcPts val="0"/>
              </a:spcBef>
              <a:spcAft>
                <a:spcPts val="0"/>
              </a:spcAft>
              <a:buSzPts val="2000"/>
              <a:buAutoNum type="arabicParenR"/>
            </a:pPr>
            <a:r>
              <a:rPr lang="en-GB" sz="2667"/>
              <a:t>Read the scenario and identify what caused the friendship to become</a:t>
            </a:r>
            <a:r>
              <a:rPr lang="en-GB" sz="2667" b="1"/>
              <a:t> damaged</a:t>
            </a:r>
            <a:r>
              <a:rPr lang="en-GB" sz="2667"/>
              <a:t>.</a:t>
            </a:r>
            <a:endParaRPr sz="2667"/>
          </a:p>
        </p:txBody>
      </p:sp>
      <p:sp>
        <p:nvSpPr>
          <p:cNvPr id="1111" name="Google Shape;1111;p92"/>
          <p:cNvSpPr txBox="1">
            <a:spLocks noGrp="1"/>
          </p:cNvSpPr>
          <p:nvPr>
            <p:ph type="title"/>
          </p:nvPr>
        </p:nvSpPr>
        <p:spPr>
          <a:xfrm>
            <a:off x="1932400" y="195567"/>
            <a:ext cx="7655200" cy="287323"/>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What could damage a friendship?</a:t>
            </a:r>
            <a:endParaRPr/>
          </a:p>
        </p:txBody>
      </p:sp>
      <p:sp>
        <p:nvSpPr>
          <p:cNvPr id="1112" name="Google Shape;1112;p92"/>
          <p:cNvSpPr txBox="1">
            <a:spLocks noGrp="1"/>
          </p:cNvSpPr>
          <p:nvPr>
            <p:ph type="body" idx="1"/>
          </p:nvPr>
        </p:nvSpPr>
        <p:spPr>
          <a:xfrm>
            <a:off x="1559933" y="2160000"/>
            <a:ext cx="9692800" cy="262931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Aisha and Sofia are working together on an art project, and Aisha suggests drawing a lake. Sofia disagrees and says they should draw a forest. Aisha says: “I thought we agreed earlier that we would draw a lake?” Sofia says: “No, I said we could draw something in nature!” They now don’t want to draw anything and Aisha feels upset.</a:t>
            </a:r>
            <a:endParaRPr sz="2667"/>
          </a:p>
        </p:txBody>
      </p:sp>
      <p:sp>
        <p:nvSpPr>
          <p:cNvPr id="1113" name="Google Shape;1113;p92"/>
          <p:cNvSpPr txBox="1">
            <a:spLocks noGrp="1"/>
          </p:cNvSpPr>
          <p:nvPr>
            <p:ph type="body" idx="1"/>
          </p:nvPr>
        </p:nvSpPr>
        <p:spPr>
          <a:xfrm>
            <a:off x="508500" y="3668900"/>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Aisha</a:t>
            </a:r>
            <a:endParaRPr sz="2400"/>
          </a:p>
        </p:txBody>
      </p:sp>
      <p:sp>
        <p:nvSpPr>
          <p:cNvPr id="1114" name="Google Shape;1114;p92"/>
          <p:cNvSpPr txBox="1">
            <a:spLocks noGrp="1"/>
          </p:cNvSpPr>
          <p:nvPr>
            <p:ph type="body" idx="1"/>
          </p:nvPr>
        </p:nvSpPr>
        <p:spPr>
          <a:xfrm>
            <a:off x="9540033" y="5973400"/>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Sofia</a:t>
            </a:r>
            <a:endParaRPr sz="2400"/>
          </a:p>
        </p:txBody>
      </p:sp>
      <p:pic>
        <p:nvPicPr>
          <p:cNvPr id="1115" name="Google Shape;1115;p92"/>
          <p:cNvPicPr preferRelativeResize="0"/>
          <p:nvPr/>
        </p:nvPicPr>
        <p:blipFill rotWithShape="1">
          <a:blip r:embed="rId3">
            <a:alphaModFix/>
          </a:blip>
          <a:srcRect l="18902" t="6871" r="19664" b="9024"/>
          <a:stretch/>
        </p:blipFill>
        <p:spPr>
          <a:xfrm>
            <a:off x="432000" y="2167000"/>
            <a:ext cx="1052101" cy="1440333"/>
          </a:xfrm>
          <a:prstGeom prst="rect">
            <a:avLst/>
          </a:prstGeom>
          <a:noFill/>
          <a:ln>
            <a:noFill/>
          </a:ln>
        </p:spPr>
      </p:pic>
      <p:pic>
        <p:nvPicPr>
          <p:cNvPr id="1116" name="Google Shape;1116;p92"/>
          <p:cNvPicPr preferRelativeResize="0"/>
          <p:nvPr/>
        </p:nvPicPr>
        <p:blipFill>
          <a:blip r:embed="rId4">
            <a:alphaModFix/>
          </a:blip>
          <a:stretch>
            <a:fillRect/>
          </a:stretch>
        </p:blipFill>
        <p:spPr>
          <a:xfrm>
            <a:off x="9144251" y="4680135"/>
            <a:ext cx="1602699" cy="1602664"/>
          </a:xfrm>
          <a:prstGeom prst="rect">
            <a:avLst/>
          </a:prstGeom>
          <a:noFill/>
          <a:ln>
            <a:noFill/>
          </a:ln>
        </p:spPr>
      </p:pic>
    </p:spTree>
    <p:extLst>
      <p:ext uri="{BB962C8B-B14F-4D97-AF65-F5344CB8AC3E}">
        <p14:creationId xmlns:p14="http://schemas.microsoft.com/office/powerpoint/2010/main" val="16905247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93"/>
          <p:cNvSpPr txBox="1">
            <a:spLocks noGrp="1"/>
          </p:cNvSpPr>
          <p:nvPr>
            <p:ph type="body" idx="1"/>
          </p:nvPr>
        </p:nvSpPr>
        <p:spPr>
          <a:xfrm>
            <a:off x="432000" y="1080000"/>
            <a:ext cx="9513600" cy="82086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4121" algn="l" rtl="0">
              <a:spcBef>
                <a:spcPts val="0"/>
              </a:spcBef>
              <a:spcAft>
                <a:spcPts val="0"/>
              </a:spcAft>
              <a:buSzPts val="2000"/>
              <a:buAutoNum type="arabicParenR"/>
            </a:pPr>
            <a:r>
              <a:rPr lang="en-GB" sz="2667"/>
              <a:t>Read the scenario and identify what caused the friendship to become </a:t>
            </a:r>
            <a:r>
              <a:rPr lang="en-GB" sz="2667" b="1"/>
              <a:t>damaged</a:t>
            </a:r>
            <a:r>
              <a:rPr lang="en-GB" sz="2667"/>
              <a:t>. You might have said:</a:t>
            </a:r>
            <a:endParaRPr sz="2667"/>
          </a:p>
        </p:txBody>
      </p:sp>
      <p:sp>
        <p:nvSpPr>
          <p:cNvPr id="1122" name="Google Shape;1122;p93"/>
          <p:cNvSpPr txBox="1">
            <a:spLocks noGrp="1"/>
          </p:cNvSpPr>
          <p:nvPr>
            <p:ph type="title"/>
          </p:nvPr>
        </p:nvSpPr>
        <p:spPr>
          <a:xfrm>
            <a:off x="1932400" y="195567"/>
            <a:ext cx="7655200" cy="287323"/>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What could damage a friendship?</a:t>
            </a:r>
            <a:endParaRPr/>
          </a:p>
        </p:txBody>
      </p:sp>
      <p:sp>
        <p:nvSpPr>
          <p:cNvPr id="1123" name="Google Shape;1123;p93"/>
          <p:cNvSpPr txBox="1">
            <a:spLocks noGrp="1"/>
          </p:cNvSpPr>
          <p:nvPr>
            <p:ph type="body" idx="1"/>
          </p:nvPr>
        </p:nvSpPr>
        <p:spPr>
          <a:xfrm>
            <a:off x="1531400" y="2340733"/>
            <a:ext cx="9692800" cy="2218877"/>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latin typeface="Kalam"/>
                <a:ea typeface="Kalam"/>
                <a:cs typeface="Kalam"/>
                <a:sym typeface="Kalam"/>
              </a:rPr>
              <a:t>Aisha and Sofia had a misunderstanding which caused </a:t>
            </a:r>
            <a:r>
              <a:rPr lang="en-GB" sz="2667" b="1">
                <a:latin typeface="Kalam"/>
                <a:ea typeface="Kalam"/>
                <a:cs typeface="Kalam"/>
                <a:sym typeface="Kalam"/>
              </a:rPr>
              <a:t>damage</a:t>
            </a:r>
            <a:r>
              <a:rPr lang="en-GB" sz="2667">
                <a:latin typeface="Kalam"/>
                <a:ea typeface="Kalam"/>
                <a:cs typeface="Kalam"/>
                <a:sym typeface="Kalam"/>
              </a:rPr>
              <a:t> to their friendship. Aisha had misunderstood what Sofia had said about what they were going to draw, so she had become upset. Sofia might not have communicated clearly about drawing something from nature, or Aisha might have misunderstood what she was saying. </a:t>
            </a:r>
            <a:endParaRPr sz="2667">
              <a:latin typeface="Kalam"/>
              <a:ea typeface="Kalam"/>
              <a:cs typeface="Kalam"/>
              <a:sym typeface="Kalam"/>
            </a:endParaRPr>
          </a:p>
        </p:txBody>
      </p:sp>
      <p:sp>
        <p:nvSpPr>
          <p:cNvPr id="1124" name="Google Shape;1124;p93"/>
          <p:cNvSpPr txBox="1">
            <a:spLocks noGrp="1"/>
          </p:cNvSpPr>
          <p:nvPr>
            <p:ph type="body" idx="1"/>
          </p:nvPr>
        </p:nvSpPr>
        <p:spPr>
          <a:xfrm>
            <a:off x="400200" y="3811933"/>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Aisha</a:t>
            </a:r>
            <a:endParaRPr sz="2400"/>
          </a:p>
        </p:txBody>
      </p:sp>
      <p:sp>
        <p:nvSpPr>
          <p:cNvPr id="1125" name="Google Shape;1125;p93"/>
          <p:cNvSpPr txBox="1">
            <a:spLocks noGrp="1"/>
          </p:cNvSpPr>
          <p:nvPr>
            <p:ph type="body" idx="1"/>
          </p:nvPr>
        </p:nvSpPr>
        <p:spPr>
          <a:xfrm>
            <a:off x="9540033" y="5973400"/>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Sofia</a:t>
            </a:r>
            <a:endParaRPr sz="2400"/>
          </a:p>
        </p:txBody>
      </p:sp>
      <p:pic>
        <p:nvPicPr>
          <p:cNvPr id="1126" name="Google Shape;1126;p93"/>
          <p:cNvPicPr preferRelativeResize="0"/>
          <p:nvPr/>
        </p:nvPicPr>
        <p:blipFill rotWithShape="1">
          <a:blip r:embed="rId3">
            <a:alphaModFix/>
          </a:blip>
          <a:srcRect l="18902" t="6871" r="19664" b="9024"/>
          <a:stretch/>
        </p:blipFill>
        <p:spPr>
          <a:xfrm>
            <a:off x="432000" y="2167000"/>
            <a:ext cx="1052101" cy="1440333"/>
          </a:xfrm>
          <a:prstGeom prst="rect">
            <a:avLst/>
          </a:prstGeom>
          <a:noFill/>
          <a:ln>
            <a:noFill/>
          </a:ln>
        </p:spPr>
      </p:pic>
      <p:pic>
        <p:nvPicPr>
          <p:cNvPr id="1127" name="Google Shape;1127;p93"/>
          <p:cNvPicPr preferRelativeResize="0"/>
          <p:nvPr/>
        </p:nvPicPr>
        <p:blipFill>
          <a:blip r:embed="rId4">
            <a:alphaModFix/>
          </a:blip>
          <a:stretch>
            <a:fillRect/>
          </a:stretch>
        </p:blipFill>
        <p:spPr>
          <a:xfrm>
            <a:off x="9144251" y="4680135"/>
            <a:ext cx="1602699" cy="1602664"/>
          </a:xfrm>
          <a:prstGeom prst="rect">
            <a:avLst/>
          </a:prstGeom>
          <a:noFill/>
          <a:ln>
            <a:noFill/>
          </a:ln>
        </p:spPr>
      </p:pic>
    </p:spTree>
    <p:extLst>
      <p:ext uri="{BB962C8B-B14F-4D97-AF65-F5344CB8AC3E}">
        <p14:creationId xmlns:p14="http://schemas.microsoft.com/office/powerpoint/2010/main" val="1251056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97"/>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can we repair damaged friendships?</a:t>
            </a:r>
            <a:endParaRPr/>
          </a:p>
        </p:txBody>
      </p:sp>
      <p:sp>
        <p:nvSpPr>
          <p:cNvPr id="1164" name="Google Shape;1164;p97"/>
          <p:cNvSpPr txBox="1">
            <a:spLocks noGrp="1"/>
          </p:cNvSpPr>
          <p:nvPr>
            <p:ph type="body" idx="1"/>
          </p:nvPr>
        </p:nvSpPr>
        <p:spPr>
          <a:xfrm>
            <a:off x="432000" y="1080000"/>
            <a:ext cx="9513600" cy="1398011"/>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To </a:t>
            </a:r>
            <a:r>
              <a:rPr lang="en-GB" sz="2667" b="1"/>
              <a:t>repair</a:t>
            </a:r>
            <a:r>
              <a:rPr lang="en-GB" sz="2667"/>
              <a:t> friendships, we might need to </a:t>
            </a:r>
            <a:r>
              <a:rPr lang="en-GB" sz="2667">
                <a:solidFill>
                  <a:schemeClr val="accent5"/>
                </a:solidFill>
              </a:rPr>
              <a:t>admit fault</a:t>
            </a:r>
            <a:r>
              <a:rPr lang="en-GB" sz="2667" b="1">
                <a:solidFill>
                  <a:schemeClr val="accent5"/>
                </a:solidFill>
              </a:rPr>
              <a:t> </a:t>
            </a:r>
            <a:r>
              <a:rPr lang="en-GB" sz="2667">
                <a:solidFill>
                  <a:schemeClr val="accent5"/>
                </a:solidFill>
              </a:rPr>
              <a:t>and apologise</a:t>
            </a:r>
            <a:r>
              <a:rPr lang="en-GB" sz="2667"/>
              <a:t>, even when we didn’t mean to hurt our friend’s feelings.</a:t>
            </a:r>
            <a:endParaRPr sz="2667"/>
          </a:p>
        </p:txBody>
      </p:sp>
      <p:sp>
        <p:nvSpPr>
          <p:cNvPr id="1165" name="Google Shape;1165;p97"/>
          <p:cNvSpPr txBox="1">
            <a:spLocks noGrp="1"/>
          </p:cNvSpPr>
          <p:nvPr>
            <p:ph type="body" idx="1"/>
          </p:nvPr>
        </p:nvSpPr>
        <p:spPr>
          <a:xfrm>
            <a:off x="432000" y="2602300"/>
            <a:ext cx="11328000" cy="1398011"/>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When we admit fault,</a:t>
            </a:r>
            <a:r>
              <a:rPr lang="en-GB" sz="2667" b="1"/>
              <a:t> </a:t>
            </a:r>
            <a:r>
              <a:rPr lang="en-GB" sz="2667"/>
              <a:t>we </a:t>
            </a:r>
            <a:r>
              <a:rPr lang="en-GB" sz="2667">
                <a:solidFill>
                  <a:schemeClr val="accent5"/>
                </a:solidFill>
              </a:rPr>
              <a:t>take </a:t>
            </a:r>
            <a:r>
              <a:rPr lang="en-GB" sz="2667" b="1">
                <a:solidFill>
                  <a:schemeClr val="accent5"/>
                </a:solidFill>
              </a:rPr>
              <a:t>responsibility</a:t>
            </a:r>
            <a:r>
              <a:rPr lang="en-GB" sz="2667">
                <a:solidFill>
                  <a:schemeClr val="accent5"/>
                </a:solidFill>
              </a:rPr>
              <a:t> for how our actions have affected others</a:t>
            </a:r>
            <a:r>
              <a:rPr lang="en-GB" sz="2667"/>
              <a:t> and we show that </a:t>
            </a:r>
            <a:r>
              <a:rPr lang="en-GB" sz="2667" b="1"/>
              <a:t>repairing</a:t>
            </a:r>
            <a:r>
              <a:rPr lang="en-GB" sz="2667"/>
              <a:t> the friendship is important to us. </a:t>
            </a:r>
            <a:endParaRPr sz="2667"/>
          </a:p>
        </p:txBody>
      </p:sp>
      <p:pic>
        <p:nvPicPr>
          <p:cNvPr id="1166" name="Google Shape;1166;p97"/>
          <p:cNvPicPr preferRelativeResize="0"/>
          <p:nvPr/>
        </p:nvPicPr>
        <p:blipFill>
          <a:blip r:embed="rId3">
            <a:alphaModFix/>
          </a:blip>
          <a:stretch>
            <a:fillRect/>
          </a:stretch>
        </p:blipFill>
        <p:spPr>
          <a:xfrm flipH="1">
            <a:off x="768000" y="4677435"/>
            <a:ext cx="1148765" cy="1001067"/>
          </a:xfrm>
          <a:prstGeom prst="rect">
            <a:avLst/>
          </a:prstGeom>
          <a:noFill/>
          <a:ln>
            <a:noFill/>
          </a:ln>
        </p:spPr>
      </p:pic>
      <p:sp>
        <p:nvSpPr>
          <p:cNvPr id="1167" name="Google Shape;1167;p97"/>
          <p:cNvSpPr txBox="1">
            <a:spLocks noGrp="1"/>
          </p:cNvSpPr>
          <p:nvPr>
            <p:ph type="body" idx="1"/>
          </p:nvPr>
        </p:nvSpPr>
        <p:spPr>
          <a:xfrm>
            <a:off x="941167" y="5760000"/>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Sofia</a:t>
            </a:r>
            <a:endParaRPr sz="2400"/>
          </a:p>
        </p:txBody>
      </p:sp>
      <p:pic>
        <p:nvPicPr>
          <p:cNvPr id="1168" name="Google Shape;1168;p97"/>
          <p:cNvPicPr preferRelativeResize="0"/>
          <p:nvPr/>
        </p:nvPicPr>
        <p:blipFill>
          <a:blip r:embed="rId4">
            <a:alphaModFix/>
          </a:blip>
          <a:stretch>
            <a:fillRect/>
          </a:stretch>
        </p:blipFill>
        <p:spPr>
          <a:xfrm>
            <a:off x="1992834" y="4073167"/>
            <a:ext cx="6995933" cy="1619176"/>
          </a:xfrm>
          <a:prstGeom prst="rect">
            <a:avLst/>
          </a:prstGeom>
          <a:noFill/>
          <a:ln>
            <a:noFill/>
          </a:ln>
        </p:spPr>
      </p:pic>
      <p:sp>
        <p:nvSpPr>
          <p:cNvPr id="1169" name="Google Shape;1169;p97"/>
          <p:cNvSpPr txBox="1">
            <a:spLocks noGrp="1"/>
          </p:cNvSpPr>
          <p:nvPr>
            <p:ph type="body" idx="1"/>
          </p:nvPr>
        </p:nvSpPr>
        <p:spPr>
          <a:xfrm>
            <a:off x="2184367" y="4157600"/>
            <a:ext cx="6804400" cy="987578"/>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Sorry for the misunderstanding Aisha. </a:t>
            </a:r>
            <a:br>
              <a:rPr lang="en-GB" sz="2667"/>
            </a:br>
            <a:r>
              <a:rPr lang="en-GB" sz="2667"/>
              <a:t>I might not have communicated clearly.</a:t>
            </a:r>
            <a:endParaRPr sz="2667"/>
          </a:p>
        </p:txBody>
      </p:sp>
      <p:pic>
        <p:nvPicPr>
          <p:cNvPr id="1170" name="Google Shape;1170;p97"/>
          <p:cNvPicPr preferRelativeResize="0"/>
          <p:nvPr/>
        </p:nvPicPr>
        <p:blipFill>
          <a:blip r:embed="rId5">
            <a:alphaModFix/>
          </a:blip>
          <a:stretch>
            <a:fillRect/>
          </a:stretch>
        </p:blipFill>
        <p:spPr>
          <a:xfrm flipH="1">
            <a:off x="9289236" y="4157586"/>
            <a:ext cx="831133" cy="1549772"/>
          </a:xfrm>
          <a:prstGeom prst="rect">
            <a:avLst/>
          </a:prstGeom>
          <a:noFill/>
          <a:ln>
            <a:noFill/>
          </a:ln>
        </p:spPr>
      </p:pic>
      <p:sp>
        <p:nvSpPr>
          <p:cNvPr id="1171" name="Google Shape;1171;p97"/>
          <p:cNvSpPr txBox="1">
            <a:spLocks noGrp="1"/>
          </p:cNvSpPr>
          <p:nvPr>
            <p:ph type="body" idx="1"/>
          </p:nvPr>
        </p:nvSpPr>
        <p:spPr>
          <a:xfrm>
            <a:off x="9318600" y="5760000"/>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Aisha</a:t>
            </a:r>
            <a:endParaRPr sz="2400"/>
          </a:p>
        </p:txBody>
      </p:sp>
    </p:spTree>
    <p:extLst>
      <p:ext uri="{BB962C8B-B14F-4D97-AF65-F5344CB8AC3E}">
        <p14:creationId xmlns:p14="http://schemas.microsoft.com/office/powerpoint/2010/main" val="139980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98"/>
          <p:cNvSpPr txBox="1">
            <a:spLocks noGrp="1"/>
          </p:cNvSpPr>
          <p:nvPr>
            <p:ph type="title"/>
          </p:nvPr>
        </p:nvSpPr>
        <p:spPr>
          <a:xfrm>
            <a:off x="432000" y="326278"/>
            <a:ext cx="9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can we repair damaged friendships?</a:t>
            </a:r>
            <a:endParaRPr/>
          </a:p>
          <a:p>
            <a:pPr marL="0" lvl="0" indent="0" algn="l" rtl="0">
              <a:spcBef>
                <a:spcPts val="0"/>
              </a:spcBef>
              <a:spcAft>
                <a:spcPts val="0"/>
              </a:spcAft>
              <a:buNone/>
            </a:pPr>
            <a:endParaRPr/>
          </a:p>
        </p:txBody>
      </p:sp>
      <p:sp>
        <p:nvSpPr>
          <p:cNvPr id="1177" name="Google Shape;1177;p98"/>
          <p:cNvSpPr txBox="1">
            <a:spLocks noGrp="1"/>
          </p:cNvSpPr>
          <p:nvPr>
            <p:ph type="body" idx="1"/>
          </p:nvPr>
        </p:nvSpPr>
        <p:spPr>
          <a:xfrm>
            <a:off x="432000" y="1080000"/>
            <a:ext cx="9513600" cy="987578"/>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When we apologise, we need to understand </a:t>
            </a:r>
            <a:r>
              <a:rPr lang="en-GB" sz="2667">
                <a:solidFill>
                  <a:schemeClr val="accent5"/>
                </a:solidFill>
              </a:rPr>
              <a:t>why </a:t>
            </a:r>
            <a:r>
              <a:rPr lang="en-GB" sz="2667"/>
              <a:t>we are apologising and why it’s important.</a:t>
            </a:r>
            <a:endParaRPr sz="2667"/>
          </a:p>
        </p:txBody>
      </p:sp>
      <p:sp>
        <p:nvSpPr>
          <p:cNvPr id="1178" name="Google Shape;1178;p98"/>
          <p:cNvSpPr txBox="1">
            <a:spLocks noGrp="1"/>
          </p:cNvSpPr>
          <p:nvPr>
            <p:ph type="body" idx="1"/>
          </p:nvPr>
        </p:nvSpPr>
        <p:spPr>
          <a:xfrm>
            <a:off x="432000" y="2093433"/>
            <a:ext cx="11328000" cy="57714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We also need to commit to trying not to behave in a hurtful way again.</a:t>
            </a:r>
            <a:endParaRPr sz="2667"/>
          </a:p>
        </p:txBody>
      </p:sp>
      <p:pic>
        <p:nvPicPr>
          <p:cNvPr id="1179" name="Google Shape;1179;p98"/>
          <p:cNvPicPr preferRelativeResize="0"/>
          <p:nvPr/>
        </p:nvPicPr>
        <p:blipFill rotWithShape="1">
          <a:blip r:embed="rId3">
            <a:alphaModFix/>
          </a:blip>
          <a:srcRect l="7292" t="9223" r="9836" b="11266"/>
          <a:stretch/>
        </p:blipFill>
        <p:spPr>
          <a:xfrm>
            <a:off x="432000" y="4500717"/>
            <a:ext cx="1394267" cy="1436235"/>
          </a:xfrm>
          <a:prstGeom prst="rect">
            <a:avLst/>
          </a:prstGeom>
          <a:noFill/>
          <a:ln>
            <a:noFill/>
          </a:ln>
        </p:spPr>
      </p:pic>
      <p:sp>
        <p:nvSpPr>
          <p:cNvPr id="1180" name="Google Shape;1180;p98"/>
          <p:cNvSpPr txBox="1">
            <a:spLocks noGrp="1"/>
          </p:cNvSpPr>
          <p:nvPr>
            <p:ph type="body" idx="1"/>
          </p:nvPr>
        </p:nvSpPr>
        <p:spPr>
          <a:xfrm>
            <a:off x="730667" y="5886967"/>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Lucas</a:t>
            </a:r>
            <a:endParaRPr sz="2400"/>
          </a:p>
        </p:txBody>
      </p:sp>
      <p:pic>
        <p:nvPicPr>
          <p:cNvPr id="1181" name="Google Shape;1181;p98"/>
          <p:cNvPicPr preferRelativeResize="0"/>
          <p:nvPr/>
        </p:nvPicPr>
        <p:blipFill>
          <a:blip r:embed="rId4">
            <a:alphaModFix/>
          </a:blip>
          <a:stretch>
            <a:fillRect/>
          </a:stretch>
        </p:blipFill>
        <p:spPr>
          <a:xfrm>
            <a:off x="1815801" y="2880001"/>
            <a:ext cx="8313604" cy="2582399"/>
          </a:xfrm>
          <a:prstGeom prst="rect">
            <a:avLst/>
          </a:prstGeom>
          <a:noFill/>
          <a:ln>
            <a:noFill/>
          </a:ln>
        </p:spPr>
      </p:pic>
      <p:sp>
        <p:nvSpPr>
          <p:cNvPr id="1182" name="Google Shape;1182;p98"/>
          <p:cNvSpPr txBox="1">
            <a:spLocks noGrp="1"/>
          </p:cNvSpPr>
          <p:nvPr>
            <p:ph type="body" idx="1"/>
          </p:nvPr>
        </p:nvSpPr>
        <p:spPr>
          <a:xfrm>
            <a:off x="1948633" y="3064900"/>
            <a:ext cx="8313600" cy="18264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I’m really sorry for breaking your trust, Andeep. I shouldn’t have made plans to see the film with someone else after I had already said we would go together. I won’t do it again.  </a:t>
            </a:r>
            <a:endParaRPr sz="2667"/>
          </a:p>
        </p:txBody>
      </p:sp>
      <p:sp>
        <p:nvSpPr>
          <p:cNvPr id="1183" name="Google Shape;1183;p98"/>
          <p:cNvSpPr txBox="1">
            <a:spLocks noGrp="1"/>
          </p:cNvSpPr>
          <p:nvPr>
            <p:ph type="body" idx="1"/>
          </p:nvPr>
        </p:nvSpPr>
        <p:spPr>
          <a:xfrm>
            <a:off x="10174800" y="5647733"/>
            <a:ext cx="1300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Andeep</a:t>
            </a:r>
            <a:endParaRPr sz="2400"/>
          </a:p>
        </p:txBody>
      </p:sp>
      <p:pic>
        <p:nvPicPr>
          <p:cNvPr id="1184" name="Google Shape;1184;p98"/>
          <p:cNvPicPr preferRelativeResize="0"/>
          <p:nvPr/>
        </p:nvPicPr>
        <p:blipFill rotWithShape="1">
          <a:blip r:embed="rId5">
            <a:alphaModFix/>
          </a:blip>
          <a:srcRect l="20928" t="16643" r="23008" b="17232"/>
          <a:stretch/>
        </p:blipFill>
        <p:spPr>
          <a:xfrm>
            <a:off x="10215967" y="4211501"/>
            <a:ext cx="1217652" cy="1436233"/>
          </a:xfrm>
          <a:prstGeom prst="rect">
            <a:avLst/>
          </a:prstGeom>
          <a:noFill/>
          <a:ln>
            <a:noFill/>
          </a:ln>
        </p:spPr>
      </p:pic>
    </p:spTree>
    <p:extLst>
      <p:ext uri="{BB962C8B-B14F-4D97-AF65-F5344CB8AC3E}">
        <p14:creationId xmlns:p14="http://schemas.microsoft.com/office/powerpoint/2010/main" val="68833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99"/>
          <p:cNvSpPr txBox="1">
            <a:spLocks noGrp="1"/>
          </p:cNvSpPr>
          <p:nvPr>
            <p:ph type="title"/>
          </p:nvPr>
        </p:nvSpPr>
        <p:spPr>
          <a:xfrm>
            <a:off x="432000" y="326278"/>
            <a:ext cx="9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can we repair damaged friendships?</a:t>
            </a:r>
            <a:endParaRPr/>
          </a:p>
          <a:p>
            <a:pPr marL="0" lvl="0" indent="0" algn="l" rtl="0">
              <a:spcBef>
                <a:spcPts val="0"/>
              </a:spcBef>
              <a:spcAft>
                <a:spcPts val="0"/>
              </a:spcAft>
              <a:buNone/>
            </a:pPr>
            <a:endParaRPr/>
          </a:p>
        </p:txBody>
      </p:sp>
      <p:sp>
        <p:nvSpPr>
          <p:cNvPr id="1190" name="Google Shape;1190;p99"/>
          <p:cNvSpPr txBox="1">
            <a:spLocks noGrp="1"/>
          </p:cNvSpPr>
          <p:nvPr>
            <p:ph type="body" idx="1"/>
          </p:nvPr>
        </p:nvSpPr>
        <p:spPr>
          <a:xfrm>
            <a:off x="432000" y="1080000"/>
            <a:ext cx="9513600" cy="1398011"/>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To </a:t>
            </a:r>
            <a:r>
              <a:rPr lang="en-GB" sz="2667" b="1"/>
              <a:t>repair </a:t>
            </a:r>
            <a:r>
              <a:rPr lang="en-GB" sz="2667"/>
              <a:t>a friendship, we need to </a:t>
            </a:r>
            <a:r>
              <a:rPr lang="en-GB" sz="2667">
                <a:solidFill>
                  <a:schemeClr val="accent5"/>
                </a:solidFill>
              </a:rPr>
              <a:t>listen </a:t>
            </a:r>
            <a:r>
              <a:rPr lang="en-GB" sz="2667"/>
              <a:t>to our friend, see things from their point of view and we may need to </a:t>
            </a:r>
            <a:r>
              <a:rPr lang="en-GB" sz="2667" b="1">
                <a:solidFill>
                  <a:schemeClr val="accent5"/>
                </a:solidFill>
              </a:rPr>
              <a:t>compromise</a:t>
            </a:r>
            <a:r>
              <a:rPr lang="en-GB" sz="2667"/>
              <a:t>.</a:t>
            </a:r>
            <a:endParaRPr sz="2667"/>
          </a:p>
        </p:txBody>
      </p:sp>
      <p:sp>
        <p:nvSpPr>
          <p:cNvPr id="1191" name="Google Shape;1191;p99"/>
          <p:cNvSpPr txBox="1">
            <a:spLocks noGrp="1"/>
          </p:cNvSpPr>
          <p:nvPr>
            <p:ph type="body" idx="1"/>
          </p:nvPr>
        </p:nvSpPr>
        <p:spPr>
          <a:xfrm>
            <a:off x="432000" y="2510317"/>
            <a:ext cx="11328000" cy="987578"/>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When we listen to our friend, we show them that we care about how they feel and that we want to make things better.</a:t>
            </a:r>
            <a:endParaRPr sz="2667" b="1"/>
          </a:p>
        </p:txBody>
      </p:sp>
      <p:sp>
        <p:nvSpPr>
          <p:cNvPr id="1192" name="Google Shape;1192;p99"/>
          <p:cNvSpPr txBox="1">
            <a:spLocks noGrp="1"/>
          </p:cNvSpPr>
          <p:nvPr>
            <p:ph type="body" idx="1"/>
          </p:nvPr>
        </p:nvSpPr>
        <p:spPr>
          <a:xfrm>
            <a:off x="679467" y="5961600"/>
            <a:ext cx="9756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Lucas</a:t>
            </a:r>
            <a:endParaRPr sz="2400"/>
          </a:p>
        </p:txBody>
      </p:sp>
      <p:pic>
        <p:nvPicPr>
          <p:cNvPr id="1193" name="Google Shape;1193;p99"/>
          <p:cNvPicPr preferRelativeResize="0"/>
          <p:nvPr/>
        </p:nvPicPr>
        <p:blipFill>
          <a:blip r:embed="rId3">
            <a:alphaModFix/>
          </a:blip>
          <a:stretch>
            <a:fillRect/>
          </a:stretch>
        </p:blipFill>
        <p:spPr>
          <a:xfrm>
            <a:off x="1871833" y="3642700"/>
            <a:ext cx="9284936" cy="2420501"/>
          </a:xfrm>
          <a:prstGeom prst="rect">
            <a:avLst/>
          </a:prstGeom>
          <a:noFill/>
          <a:ln>
            <a:noFill/>
          </a:ln>
        </p:spPr>
      </p:pic>
      <p:sp>
        <p:nvSpPr>
          <p:cNvPr id="1194" name="Google Shape;1194;p99"/>
          <p:cNvSpPr txBox="1">
            <a:spLocks noGrp="1"/>
          </p:cNvSpPr>
          <p:nvPr>
            <p:ph type="body" idx="1"/>
          </p:nvPr>
        </p:nvSpPr>
        <p:spPr>
          <a:xfrm>
            <a:off x="1993933" y="3764800"/>
            <a:ext cx="8967600" cy="18264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When Andeep explained how he felt, I realised that I had broken his trust. I knew if I was him, I’d feel upset and disappointed too. Andeep is a great friend, and I don’t want to hurt him in that way again.  </a:t>
            </a:r>
            <a:endParaRPr sz="2667"/>
          </a:p>
        </p:txBody>
      </p:sp>
      <p:pic>
        <p:nvPicPr>
          <p:cNvPr id="1195" name="Google Shape;1195;p99"/>
          <p:cNvPicPr preferRelativeResize="0"/>
          <p:nvPr/>
        </p:nvPicPr>
        <p:blipFill rotWithShape="1">
          <a:blip r:embed="rId4">
            <a:alphaModFix/>
          </a:blip>
          <a:srcRect l="7292" t="9223" r="9836" b="11266"/>
          <a:stretch/>
        </p:blipFill>
        <p:spPr>
          <a:xfrm>
            <a:off x="432000" y="4500717"/>
            <a:ext cx="1394267" cy="1436235"/>
          </a:xfrm>
          <a:prstGeom prst="rect">
            <a:avLst/>
          </a:prstGeom>
          <a:noFill/>
          <a:ln>
            <a:noFill/>
          </a:ln>
        </p:spPr>
      </p:pic>
    </p:spTree>
    <p:extLst>
      <p:ext uri="{BB962C8B-B14F-4D97-AF65-F5344CB8AC3E}">
        <p14:creationId xmlns:p14="http://schemas.microsoft.com/office/powerpoint/2010/main" val="230314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1200" name="Google Shape;1200;p100"/>
          <p:cNvPicPr preferRelativeResize="0"/>
          <p:nvPr/>
        </p:nvPicPr>
        <p:blipFill>
          <a:blip r:embed="rId3">
            <a:alphaModFix/>
          </a:blip>
          <a:stretch>
            <a:fillRect/>
          </a:stretch>
        </p:blipFill>
        <p:spPr>
          <a:xfrm>
            <a:off x="1023567" y="2993868"/>
            <a:ext cx="8019716" cy="1427001"/>
          </a:xfrm>
          <a:prstGeom prst="rect">
            <a:avLst/>
          </a:prstGeom>
          <a:noFill/>
          <a:ln>
            <a:noFill/>
          </a:ln>
        </p:spPr>
      </p:pic>
      <p:sp>
        <p:nvSpPr>
          <p:cNvPr id="1201" name="Google Shape;1201;p100"/>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can we repair damaged friendships?</a:t>
            </a:r>
            <a:endParaRPr/>
          </a:p>
        </p:txBody>
      </p:sp>
      <p:sp>
        <p:nvSpPr>
          <p:cNvPr id="1202" name="Google Shape;1202;p100"/>
          <p:cNvSpPr txBox="1">
            <a:spLocks noGrp="1"/>
          </p:cNvSpPr>
          <p:nvPr>
            <p:ph type="body" idx="1"/>
          </p:nvPr>
        </p:nvSpPr>
        <p:spPr>
          <a:xfrm>
            <a:off x="432000" y="1080000"/>
            <a:ext cx="9513600" cy="90537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Coming to a </a:t>
            </a:r>
            <a:r>
              <a:rPr lang="en-GB" sz="2400" b="1"/>
              <a:t>compromise </a:t>
            </a:r>
            <a:r>
              <a:rPr lang="en-GB" sz="2400"/>
              <a:t>can be helpful when two people want to do different things.</a:t>
            </a:r>
            <a:endParaRPr sz="2400"/>
          </a:p>
        </p:txBody>
      </p:sp>
      <p:sp>
        <p:nvSpPr>
          <p:cNvPr id="1203" name="Google Shape;1203;p100"/>
          <p:cNvSpPr txBox="1">
            <a:spLocks noGrp="1"/>
          </p:cNvSpPr>
          <p:nvPr>
            <p:ph type="body" idx="1"/>
          </p:nvPr>
        </p:nvSpPr>
        <p:spPr>
          <a:xfrm>
            <a:off x="432000" y="1993700"/>
            <a:ext cx="11328000" cy="90537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In a healthy friendship, people take it in turns to do what they want, and they </a:t>
            </a:r>
            <a:r>
              <a:rPr lang="en-GB" sz="2400" b="1"/>
              <a:t>compromise </a:t>
            </a:r>
            <a:r>
              <a:rPr lang="en-GB" sz="2400"/>
              <a:t>so that both people are happy.</a:t>
            </a:r>
            <a:endParaRPr sz="2400"/>
          </a:p>
        </p:txBody>
      </p:sp>
      <p:pic>
        <p:nvPicPr>
          <p:cNvPr id="1204" name="Google Shape;1204;p100"/>
          <p:cNvPicPr preferRelativeResize="0"/>
          <p:nvPr/>
        </p:nvPicPr>
        <p:blipFill>
          <a:blip r:embed="rId4">
            <a:alphaModFix/>
          </a:blip>
          <a:stretch>
            <a:fillRect/>
          </a:stretch>
        </p:blipFill>
        <p:spPr>
          <a:xfrm>
            <a:off x="631785" y="4795734"/>
            <a:ext cx="1006100" cy="1111767"/>
          </a:xfrm>
          <a:prstGeom prst="rect">
            <a:avLst/>
          </a:prstGeom>
          <a:noFill/>
          <a:ln>
            <a:noFill/>
          </a:ln>
        </p:spPr>
      </p:pic>
      <p:sp>
        <p:nvSpPr>
          <p:cNvPr id="1205" name="Google Shape;1205;p100"/>
          <p:cNvSpPr txBox="1">
            <a:spLocks noGrp="1"/>
          </p:cNvSpPr>
          <p:nvPr>
            <p:ph type="body" idx="1"/>
          </p:nvPr>
        </p:nvSpPr>
        <p:spPr>
          <a:xfrm>
            <a:off x="813784" y="5961600"/>
            <a:ext cx="786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Sam</a:t>
            </a:r>
            <a:endParaRPr sz="2400"/>
          </a:p>
        </p:txBody>
      </p:sp>
      <p:sp>
        <p:nvSpPr>
          <p:cNvPr id="1206" name="Google Shape;1206;p100"/>
          <p:cNvSpPr txBox="1">
            <a:spLocks noGrp="1"/>
          </p:cNvSpPr>
          <p:nvPr>
            <p:ph type="body" idx="1"/>
          </p:nvPr>
        </p:nvSpPr>
        <p:spPr>
          <a:xfrm>
            <a:off x="1186400" y="3114300"/>
            <a:ext cx="7945200" cy="90537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Do you want to play the game we played yesterday? I thought it was so much fun!</a:t>
            </a:r>
            <a:endParaRPr sz="2400"/>
          </a:p>
        </p:txBody>
      </p:sp>
      <p:pic>
        <p:nvPicPr>
          <p:cNvPr id="1207" name="Google Shape;1207;p100"/>
          <p:cNvPicPr preferRelativeResize="0"/>
          <p:nvPr/>
        </p:nvPicPr>
        <p:blipFill>
          <a:blip r:embed="rId5">
            <a:alphaModFix/>
          </a:blip>
          <a:stretch>
            <a:fillRect/>
          </a:stretch>
        </p:blipFill>
        <p:spPr>
          <a:xfrm flipH="1">
            <a:off x="10268990" y="4168216"/>
            <a:ext cx="947133" cy="1597961"/>
          </a:xfrm>
          <a:prstGeom prst="rect">
            <a:avLst/>
          </a:prstGeom>
          <a:noFill/>
          <a:ln>
            <a:noFill/>
          </a:ln>
        </p:spPr>
      </p:pic>
      <p:pic>
        <p:nvPicPr>
          <p:cNvPr id="1208" name="Google Shape;1208;p100"/>
          <p:cNvPicPr preferRelativeResize="0"/>
          <p:nvPr/>
        </p:nvPicPr>
        <p:blipFill>
          <a:blip r:embed="rId3">
            <a:alphaModFix/>
          </a:blip>
          <a:stretch>
            <a:fillRect/>
          </a:stretch>
        </p:blipFill>
        <p:spPr>
          <a:xfrm flipH="1">
            <a:off x="4555099" y="4036588"/>
            <a:ext cx="5715701" cy="1427001"/>
          </a:xfrm>
          <a:prstGeom prst="rect">
            <a:avLst/>
          </a:prstGeom>
          <a:noFill/>
          <a:ln>
            <a:noFill/>
          </a:ln>
        </p:spPr>
      </p:pic>
      <p:sp>
        <p:nvSpPr>
          <p:cNvPr id="1209" name="Google Shape;1209;p100"/>
          <p:cNvSpPr txBox="1">
            <a:spLocks noGrp="1"/>
          </p:cNvSpPr>
          <p:nvPr>
            <p:ph type="body" idx="1"/>
          </p:nvPr>
        </p:nvSpPr>
        <p:spPr>
          <a:xfrm>
            <a:off x="4728300" y="4133300"/>
            <a:ext cx="5544000" cy="90537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No, but how about we play football? We both love that!</a:t>
            </a:r>
            <a:endParaRPr sz="2400"/>
          </a:p>
        </p:txBody>
      </p:sp>
      <p:pic>
        <p:nvPicPr>
          <p:cNvPr id="1210" name="Google Shape;1210;p100"/>
          <p:cNvPicPr preferRelativeResize="0"/>
          <p:nvPr/>
        </p:nvPicPr>
        <p:blipFill>
          <a:blip r:embed="rId3">
            <a:alphaModFix/>
          </a:blip>
          <a:stretch>
            <a:fillRect/>
          </a:stretch>
        </p:blipFill>
        <p:spPr>
          <a:xfrm>
            <a:off x="1800667" y="5148601"/>
            <a:ext cx="3646703" cy="948433"/>
          </a:xfrm>
          <a:prstGeom prst="rect">
            <a:avLst/>
          </a:prstGeom>
          <a:noFill/>
          <a:ln>
            <a:noFill/>
          </a:ln>
        </p:spPr>
      </p:pic>
      <p:sp>
        <p:nvSpPr>
          <p:cNvPr id="1211" name="Google Shape;1211;p100"/>
          <p:cNvSpPr txBox="1">
            <a:spLocks noGrp="1"/>
          </p:cNvSpPr>
          <p:nvPr>
            <p:ph type="body" idx="1"/>
          </p:nvPr>
        </p:nvSpPr>
        <p:spPr>
          <a:xfrm>
            <a:off x="1928800" y="5300117"/>
            <a:ext cx="83344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Sounds fun! Let’s do it!</a:t>
            </a:r>
            <a:endParaRPr sz="2400"/>
          </a:p>
        </p:txBody>
      </p:sp>
      <p:sp>
        <p:nvSpPr>
          <p:cNvPr id="1212" name="Google Shape;1212;p100"/>
          <p:cNvSpPr txBox="1">
            <a:spLocks noGrp="1"/>
          </p:cNvSpPr>
          <p:nvPr>
            <p:ph type="body" idx="1"/>
          </p:nvPr>
        </p:nvSpPr>
        <p:spPr>
          <a:xfrm>
            <a:off x="10367869" y="5831900"/>
            <a:ext cx="890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Laura</a:t>
            </a:r>
            <a:endParaRPr sz="2400"/>
          </a:p>
        </p:txBody>
      </p:sp>
    </p:spTree>
    <p:extLst>
      <p:ext uri="{BB962C8B-B14F-4D97-AF65-F5344CB8AC3E}">
        <p14:creationId xmlns:p14="http://schemas.microsoft.com/office/powerpoint/2010/main" val="1875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101"/>
          <p:cNvSpPr txBox="1">
            <a:spLocks noGrp="1"/>
          </p:cNvSpPr>
          <p:nvPr>
            <p:ph type="title"/>
          </p:nvPr>
        </p:nvSpPr>
        <p:spPr>
          <a:xfrm>
            <a:off x="432000" y="326278"/>
            <a:ext cx="10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can we repair damaged friendships?</a:t>
            </a:r>
            <a:endParaRPr/>
          </a:p>
          <a:p>
            <a:pPr marL="0" lvl="0" indent="0" algn="l" rtl="0">
              <a:spcBef>
                <a:spcPts val="0"/>
              </a:spcBef>
              <a:spcAft>
                <a:spcPts val="0"/>
              </a:spcAft>
              <a:buNone/>
            </a:pPr>
            <a:endParaRPr/>
          </a:p>
        </p:txBody>
      </p:sp>
      <p:sp>
        <p:nvSpPr>
          <p:cNvPr id="1218" name="Google Shape;1218;p101"/>
          <p:cNvSpPr txBox="1">
            <a:spLocks noGrp="1"/>
          </p:cNvSpPr>
          <p:nvPr>
            <p:ph type="body" idx="1"/>
          </p:nvPr>
        </p:nvSpPr>
        <p:spPr>
          <a:xfrm>
            <a:off x="432000" y="1080000"/>
            <a:ext cx="10983600" cy="57714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Does this conversation show a </a:t>
            </a:r>
            <a:r>
              <a:rPr lang="en-GB" sz="2667" b="1"/>
              <a:t>compromise</a:t>
            </a:r>
            <a:r>
              <a:rPr lang="en-GB" sz="2667"/>
              <a:t>? </a:t>
            </a:r>
            <a:endParaRPr sz="2667"/>
          </a:p>
        </p:txBody>
      </p:sp>
      <p:pic>
        <p:nvPicPr>
          <p:cNvPr id="1219" name="Google Shape;1219;p101"/>
          <p:cNvPicPr preferRelativeResize="0"/>
          <p:nvPr/>
        </p:nvPicPr>
        <p:blipFill>
          <a:blip r:embed="rId3">
            <a:alphaModFix/>
          </a:blip>
          <a:stretch>
            <a:fillRect/>
          </a:stretch>
        </p:blipFill>
        <p:spPr>
          <a:xfrm>
            <a:off x="393934" y="1526033"/>
            <a:ext cx="6088233" cy="991251"/>
          </a:xfrm>
          <a:prstGeom prst="rect">
            <a:avLst/>
          </a:prstGeom>
          <a:noFill/>
          <a:ln>
            <a:noFill/>
          </a:ln>
        </p:spPr>
      </p:pic>
      <p:sp>
        <p:nvSpPr>
          <p:cNvPr id="1220" name="Google Shape;1220;p101"/>
          <p:cNvSpPr txBox="1">
            <a:spLocks noGrp="1"/>
          </p:cNvSpPr>
          <p:nvPr>
            <p:ph type="body" idx="1"/>
          </p:nvPr>
        </p:nvSpPr>
        <p:spPr>
          <a:xfrm>
            <a:off x="487433" y="1728817"/>
            <a:ext cx="72648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Do you want to go the park tomorrow?</a:t>
            </a:r>
            <a:endParaRPr sz="2400" b="1"/>
          </a:p>
        </p:txBody>
      </p:sp>
      <p:pic>
        <p:nvPicPr>
          <p:cNvPr id="1221" name="Google Shape;1221;p101"/>
          <p:cNvPicPr preferRelativeResize="0"/>
          <p:nvPr/>
        </p:nvPicPr>
        <p:blipFill>
          <a:blip r:embed="rId3">
            <a:alphaModFix/>
          </a:blip>
          <a:stretch>
            <a:fillRect/>
          </a:stretch>
        </p:blipFill>
        <p:spPr>
          <a:xfrm flipH="1">
            <a:off x="4492818" y="2339423"/>
            <a:ext cx="7249565" cy="1342035"/>
          </a:xfrm>
          <a:prstGeom prst="rect">
            <a:avLst/>
          </a:prstGeom>
          <a:noFill/>
          <a:ln>
            <a:noFill/>
          </a:ln>
        </p:spPr>
      </p:pic>
      <p:sp>
        <p:nvSpPr>
          <p:cNvPr id="1222" name="Google Shape;1222;p101"/>
          <p:cNvSpPr txBox="1">
            <a:spLocks noGrp="1"/>
          </p:cNvSpPr>
          <p:nvPr>
            <p:ph type="body" idx="1"/>
          </p:nvPr>
        </p:nvSpPr>
        <p:spPr>
          <a:xfrm>
            <a:off x="4612913" y="2462493"/>
            <a:ext cx="7108400" cy="90537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No, we did that last week. Why don’t we play some board games instead? </a:t>
            </a:r>
            <a:endParaRPr sz="2400" b="1"/>
          </a:p>
        </p:txBody>
      </p:sp>
      <p:pic>
        <p:nvPicPr>
          <p:cNvPr id="1223" name="Google Shape;1223;p101"/>
          <p:cNvPicPr preferRelativeResize="0"/>
          <p:nvPr/>
        </p:nvPicPr>
        <p:blipFill>
          <a:blip r:embed="rId3">
            <a:alphaModFix/>
          </a:blip>
          <a:stretch>
            <a:fillRect/>
          </a:stretch>
        </p:blipFill>
        <p:spPr>
          <a:xfrm>
            <a:off x="432000" y="3450272"/>
            <a:ext cx="6088240" cy="1236673"/>
          </a:xfrm>
          <a:prstGeom prst="rect">
            <a:avLst/>
          </a:prstGeom>
          <a:noFill/>
          <a:ln>
            <a:noFill/>
          </a:ln>
        </p:spPr>
      </p:pic>
      <p:sp>
        <p:nvSpPr>
          <p:cNvPr id="1224" name="Google Shape;1224;p101"/>
          <p:cNvSpPr txBox="1">
            <a:spLocks noGrp="1"/>
          </p:cNvSpPr>
          <p:nvPr>
            <p:ph type="body" idx="1"/>
          </p:nvPr>
        </p:nvSpPr>
        <p:spPr>
          <a:xfrm>
            <a:off x="527033" y="3530300"/>
            <a:ext cx="5993200" cy="90537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No, that’s boring. Either come to the park with me, or we won’t do anything!</a:t>
            </a:r>
            <a:endParaRPr sz="2400" b="1"/>
          </a:p>
        </p:txBody>
      </p:sp>
      <p:pic>
        <p:nvPicPr>
          <p:cNvPr id="1225" name="Google Shape;1225;p101"/>
          <p:cNvPicPr preferRelativeResize="0"/>
          <p:nvPr/>
        </p:nvPicPr>
        <p:blipFill>
          <a:blip r:embed="rId4">
            <a:alphaModFix/>
          </a:blip>
          <a:stretch>
            <a:fillRect/>
          </a:stretch>
        </p:blipFill>
        <p:spPr>
          <a:xfrm flipH="1">
            <a:off x="7004696" y="3854168"/>
            <a:ext cx="4671597" cy="1081233"/>
          </a:xfrm>
          <a:prstGeom prst="rect">
            <a:avLst/>
          </a:prstGeom>
          <a:noFill/>
          <a:ln>
            <a:noFill/>
          </a:ln>
        </p:spPr>
      </p:pic>
      <p:sp>
        <p:nvSpPr>
          <p:cNvPr id="1226" name="Google Shape;1226;p101"/>
          <p:cNvSpPr txBox="1">
            <a:spLocks noGrp="1"/>
          </p:cNvSpPr>
          <p:nvPr>
            <p:ph type="body" idx="1"/>
          </p:nvPr>
        </p:nvSpPr>
        <p:spPr>
          <a:xfrm>
            <a:off x="7067300" y="4030017"/>
            <a:ext cx="4624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Fine, I guess we’ll go the park.</a:t>
            </a:r>
            <a:endParaRPr sz="2400"/>
          </a:p>
        </p:txBody>
      </p:sp>
      <p:pic>
        <p:nvPicPr>
          <p:cNvPr id="1227" name="Google Shape;1227;p101"/>
          <p:cNvPicPr preferRelativeResize="0"/>
          <p:nvPr/>
        </p:nvPicPr>
        <p:blipFill>
          <a:blip r:embed="rId5">
            <a:alphaModFix/>
          </a:blip>
          <a:stretch>
            <a:fillRect/>
          </a:stretch>
        </p:blipFill>
        <p:spPr>
          <a:xfrm>
            <a:off x="443704" y="4634403"/>
            <a:ext cx="648600" cy="687533"/>
          </a:xfrm>
          <a:prstGeom prst="rect">
            <a:avLst/>
          </a:prstGeom>
          <a:noFill/>
          <a:ln>
            <a:noFill/>
          </a:ln>
        </p:spPr>
      </p:pic>
      <p:sp>
        <p:nvSpPr>
          <p:cNvPr id="1228" name="Google Shape;1228;p101"/>
          <p:cNvSpPr txBox="1">
            <a:spLocks noGrp="1"/>
          </p:cNvSpPr>
          <p:nvPr>
            <p:ph type="body" idx="1"/>
          </p:nvPr>
        </p:nvSpPr>
        <p:spPr>
          <a:xfrm>
            <a:off x="1151867" y="4831093"/>
            <a:ext cx="10983600" cy="57714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Why?</a:t>
            </a:r>
            <a:endParaRPr sz="2667" b="1"/>
          </a:p>
        </p:txBody>
      </p:sp>
      <p:sp>
        <p:nvSpPr>
          <p:cNvPr id="1229" name="Google Shape;1229;p101"/>
          <p:cNvSpPr txBox="1">
            <a:spLocks noGrp="1"/>
          </p:cNvSpPr>
          <p:nvPr>
            <p:ph type="body" idx="1"/>
          </p:nvPr>
        </p:nvSpPr>
        <p:spPr>
          <a:xfrm>
            <a:off x="432000" y="5448500"/>
            <a:ext cx="11310400" cy="987578"/>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latin typeface="Kalam"/>
                <a:ea typeface="Kalam"/>
                <a:cs typeface="Kalam"/>
                <a:sym typeface="Kalam"/>
              </a:rPr>
              <a:t>This isn’t a </a:t>
            </a:r>
            <a:r>
              <a:rPr lang="en-GB" sz="2667" b="1">
                <a:latin typeface="Kalam"/>
                <a:ea typeface="Kalam"/>
                <a:cs typeface="Kalam"/>
                <a:sym typeface="Kalam"/>
              </a:rPr>
              <a:t>compromise </a:t>
            </a:r>
            <a:r>
              <a:rPr lang="en-GB" sz="2667">
                <a:latin typeface="Kalam"/>
                <a:ea typeface="Kalam"/>
                <a:cs typeface="Kalam"/>
                <a:sym typeface="Kalam"/>
              </a:rPr>
              <a:t>because both people haven’t come to an agreement they’re happy with. The second person doesn’t want to go to the park. </a:t>
            </a:r>
            <a:endParaRPr sz="2667">
              <a:latin typeface="Kalam"/>
              <a:ea typeface="Kalam"/>
              <a:cs typeface="Kalam"/>
              <a:sym typeface="Kala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102"/>
          <p:cNvSpPr txBox="1">
            <a:spLocks noGrp="1"/>
          </p:cNvSpPr>
          <p:nvPr>
            <p:ph type="body" idx="1"/>
          </p:nvPr>
        </p:nvSpPr>
        <p:spPr>
          <a:xfrm>
            <a:off x="432000" y="1080000"/>
            <a:ext cx="9513600" cy="90537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An important part of </a:t>
            </a:r>
            <a:r>
              <a:rPr lang="en-GB" sz="2400" b="1"/>
              <a:t>repairing </a:t>
            </a:r>
            <a:r>
              <a:rPr lang="en-GB" sz="2400"/>
              <a:t>a friendship is taking </a:t>
            </a:r>
            <a:r>
              <a:rPr lang="en-GB" sz="2400" b="1"/>
              <a:t>responsibility </a:t>
            </a:r>
            <a:r>
              <a:rPr lang="en-GB" sz="2400"/>
              <a:t>for our actions and our words.</a:t>
            </a:r>
            <a:endParaRPr sz="2400"/>
          </a:p>
        </p:txBody>
      </p:sp>
      <p:sp>
        <p:nvSpPr>
          <p:cNvPr id="1235" name="Google Shape;1235;p102"/>
          <p:cNvSpPr txBox="1">
            <a:spLocks noGrp="1"/>
          </p:cNvSpPr>
          <p:nvPr>
            <p:ph type="title"/>
          </p:nvPr>
        </p:nvSpPr>
        <p:spPr>
          <a:xfrm>
            <a:off x="432000" y="326278"/>
            <a:ext cx="9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can we repair damaged friendships?</a:t>
            </a:r>
            <a:endParaRPr/>
          </a:p>
          <a:p>
            <a:pPr marL="0" lvl="0" indent="0" algn="l" rtl="0">
              <a:spcBef>
                <a:spcPts val="0"/>
              </a:spcBef>
              <a:spcAft>
                <a:spcPts val="0"/>
              </a:spcAft>
              <a:buNone/>
            </a:pPr>
            <a:endParaRPr/>
          </a:p>
        </p:txBody>
      </p:sp>
      <p:sp>
        <p:nvSpPr>
          <p:cNvPr id="1236" name="Google Shape;1236;p102"/>
          <p:cNvSpPr txBox="1">
            <a:spLocks noGrp="1"/>
          </p:cNvSpPr>
          <p:nvPr>
            <p:ph type="body" idx="1"/>
          </p:nvPr>
        </p:nvSpPr>
        <p:spPr>
          <a:xfrm>
            <a:off x="432000" y="2160000"/>
            <a:ext cx="11328000" cy="90537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When we take </a:t>
            </a:r>
            <a:r>
              <a:rPr lang="en-GB" sz="2400" b="1"/>
              <a:t>responsibility</a:t>
            </a:r>
            <a:r>
              <a:rPr lang="en-GB" sz="2400"/>
              <a:t>, we accept that what we’ve said or done has hurt someone else, and we make an effort to try not to do it again.</a:t>
            </a:r>
            <a:endParaRPr sz="2400"/>
          </a:p>
        </p:txBody>
      </p:sp>
      <p:pic>
        <p:nvPicPr>
          <p:cNvPr id="1237" name="Google Shape;1237;p102"/>
          <p:cNvPicPr preferRelativeResize="0"/>
          <p:nvPr/>
        </p:nvPicPr>
        <p:blipFill>
          <a:blip r:embed="rId3">
            <a:alphaModFix/>
          </a:blip>
          <a:stretch>
            <a:fillRect/>
          </a:stretch>
        </p:blipFill>
        <p:spPr>
          <a:xfrm flipH="1">
            <a:off x="432002" y="4688675"/>
            <a:ext cx="1271865" cy="1108340"/>
          </a:xfrm>
          <a:prstGeom prst="rect">
            <a:avLst/>
          </a:prstGeom>
          <a:noFill/>
          <a:ln>
            <a:noFill/>
          </a:ln>
        </p:spPr>
      </p:pic>
      <p:sp>
        <p:nvSpPr>
          <p:cNvPr id="1238" name="Google Shape;1238;p102"/>
          <p:cNvSpPr txBox="1">
            <a:spLocks noGrp="1"/>
          </p:cNvSpPr>
          <p:nvPr>
            <p:ph type="body" idx="1"/>
          </p:nvPr>
        </p:nvSpPr>
        <p:spPr>
          <a:xfrm>
            <a:off x="767984" y="5904367"/>
            <a:ext cx="786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Sofia</a:t>
            </a:r>
            <a:endParaRPr sz="2400"/>
          </a:p>
        </p:txBody>
      </p:sp>
      <p:pic>
        <p:nvPicPr>
          <p:cNvPr id="1239" name="Google Shape;1239;p102"/>
          <p:cNvPicPr preferRelativeResize="0"/>
          <p:nvPr/>
        </p:nvPicPr>
        <p:blipFill>
          <a:blip r:embed="rId4">
            <a:alphaModFix/>
          </a:blip>
          <a:stretch>
            <a:fillRect/>
          </a:stretch>
        </p:blipFill>
        <p:spPr>
          <a:xfrm>
            <a:off x="1903601" y="3129647"/>
            <a:ext cx="9700503" cy="2804735"/>
          </a:xfrm>
          <a:prstGeom prst="rect">
            <a:avLst/>
          </a:prstGeom>
          <a:noFill/>
          <a:ln>
            <a:noFill/>
          </a:ln>
        </p:spPr>
      </p:pic>
      <p:sp>
        <p:nvSpPr>
          <p:cNvPr id="1240" name="Google Shape;1240;p102"/>
          <p:cNvSpPr txBox="1">
            <a:spLocks noGrp="1"/>
          </p:cNvSpPr>
          <p:nvPr>
            <p:ph type="body" idx="1"/>
          </p:nvPr>
        </p:nvSpPr>
        <p:spPr>
          <a:xfrm>
            <a:off x="2090500" y="3334267"/>
            <a:ext cx="9513600" cy="2068800"/>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It can be hard to take </a:t>
            </a:r>
            <a:r>
              <a:rPr lang="en-GB" sz="2400" b="1"/>
              <a:t>responsibility</a:t>
            </a:r>
            <a:r>
              <a:rPr lang="en-GB" sz="2400"/>
              <a:t>,</a:t>
            </a:r>
            <a:r>
              <a:rPr lang="en-GB" sz="2400" b="1"/>
              <a:t> </a:t>
            </a:r>
            <a:r>
              <a:rPr lang="en-GB" sz="2400"/>
              <a:t>but it’s an important part of </a:t>
            </a:r>
            <a:r>
              <a:rPr lang="en-GB" sz="2400" b="1"/>
              <a:t>repairing </a:t>
            </a:r>
            <a:r>
              <a:rPr lang="en-GB" sz="2400"/>
              <a:t>a </a:t>
            </a:r>
            <a:r>
              <a:rPr lang="en-GB" sz="2400" b="1"/>
              <a:t>damaged</a:t>
            </a:r>
            <a:r>
              <a:rPr lang="en-GB" sz="2400"/>
              <a:t> friendship. Taking</a:t>
            </a:r>
            <a:r>
              <a:rPr lang="en-GB" sz="2400" b="1"/>
              <a:t> responsibility</a:t>
            </a:r>
            <a:r>
              <a:rPr lang="en-GB" sz="2400"/>
              <a:t> can mean explaining why we did something, and accepting that we’ve hurt our friend’s feelings. Sometimes, both people in a disagreement need to accept </a:t>
            </a:r>
            <a:r>
              <a:rPr lang="en-GB" sz="2400" b="1"/>
              <a:t>responsibility</a:t>
            </a:r>
            <a:r>
              <a:rPr lang="en-GB" sz="2400"/>
              <a:t>.</a:t>
            </a:r>
            <a:endParaRPr sz="2400"/>
          </a:p>
        </p:txBody>
      </p:sp>
    </p:spTree>
    <p:extLst>
      <p:ext uri="{BB962C8B-B14F-4D97-AF65-F5344CB8AC3E}">
        <p14:creationId xmlns:p14="http://schemas.microsoft.com/office/powerpoint/2010/main" val="10016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03"/>
          <p:cNvSpPr txBox="1">
            <a:spLocks noGrp="1"/>
          </p:cNvSpPr>
          <p:nvPr>
            <p:ph type="title"/>
          </p:nvPr>
        </p:nvSpPr>
        <p:spPr>
          <a:xfrm>
            <a:off x="432000" y="326278"/>
            <a:ext cx="9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can we repair damaged friendships?</a:t>
            </a:r>
            <a:endParaRPr/>
          </a:p>
          <a:p>
            <a:pPr marL="0" lvl="0" indent="0" algn="l" rtl="0">
              <a:spcBef>
                <a:spcPts val="0"/>
              </a:spcBef>
              <a:spcAft>
                <a:spcPts val="0"/>
              </a:spcAft>
              <a:buNone/>
            </a:pPr>
            <a:endParaRPr/>
          </a:p>
        </p:txBody>
      </p:sp>
      <p:sp>
        <p:nvSpPr>
          <p:cNvPr id="1246" name="Google Shape;1246;p103"/>
          <p:cNvSpPr txBox="1">
            <a:spLocks noGrp="1"/>
          </p:cNvSpPr>
          <p:nvPr>
            <p:ph type="body" idx="1"/>
          </p:nvPr>
        </p:nvSpPr>
        <p:spPr>
          <a:xfrm>
            <a:off x="432000" y="1080000"/>
            <a:ext cx="10983600" cy="57714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What do you think about what Laura says?</a:t>
            </a:r>
            <a:endParaRPr sz="2667"/>
          </a:p>
        </p:txBody>
      </p:sp>
      <p:sp>
        <p:nvSpPr>
          <p:cNvPr id="1247" name="Google Shape;1247;p103"/>
          <p:cNvSpPr txBox="1">
            <a:spLocks noGrp="1"/>
          </p:cNvSpPr>
          <p:nvPr>
            <p:ph type="body" idx="1"/>
          </p:nvPr>
        </p:nvSpPr>
        <p:spPr>
          <a:xfrm>
            <a:off x="618967" y="4239333"/>
            <a:ext cx="10944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Laura</a:t>
            </a:r>
            <a:endParaRPr sz="2400"/>
          </a:p>
        </p:txBody>
      </p:sp>
      <p:pic>
        <p:nvPicPr>
          <p:cNvPr id="1248" name="Google Shape;1248;p103"/>
          <p:cNvPicPr preferRelativeResize="0"/>
          <p:nvPr/>
        </p:nvPicPr>
        <p:blipFill>
          <a:blip r:embed="rId3">
            <a:alphaModFix/>
          </a:blip>
          <a:stretch>
            <a:fillRect/>
          </a:stretch>
        </p:blipFill>
        <p:spPr>
          <a:xfrm>
            <a:off x="1713367" y="1740821"/>
            <a:ext cx="8159867" cy="2650767"/>
          </a:xfrm>
          <a:prstGeom prst="rect">
            <a:avLst/>
          </a:prstGeom>
          <a:noFill/>
          <a:ln>
            <a:noFill/>
          </a:ln>
        </p:spPr>
      </p:pic>
      <p:sp>
        <p:nvSpPr>
          <p:cNvPr id="1249" name="Google Shape;1249;p103"/>
          <p:cNvSpPr txBox="1">
            <a:spLocks noGrp="1"/>
          </p:cNvSpPr>
          <p:nvPr>
            <p:ph type="body" idx="1"/>
          </p:nvPr>
        </p:nvSpPr>
        <p:spPr>
          <a:xfrm>
            <a:off x="1881300" y="1958567"/>
            <a:ext cx="8391600" cy="1398011"/>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It’s not my fault if I get angry sometimes! When I’m angry, I know I can say unkind things to people, but I can’t help it. I can’t take </a:t>
            </a:r>
            <a:r>
              <a:rPr lang="en-GB" sz="2667" b="1"/>
              <a:t>responsibility </a:t>
            </a:r>
            <a:r>
              <a:rPr lang="en-GB" sz="2667"/>
              <a:t>for my actions.</a:t>
            </a:r>
            <a:endParaRPr sz="2667"/>
          </a:p>
        </p:txBody>
      </p:sp>
      <p:sp>
        <p:nvSpPr>
          <p:cNvPr id="1250" name="Google Shape;1250;p103"/>
          <p:cNvSpPr txBox="1">
            <a:spLocks noGrp="1"/>
          </p:cNvSpPr>
          <p:nvPr>
            <p:ph type="body" idx="1"/>
          </p:nvPr>
        </p:nvSpPr>
        <p:spPr>
          <a:xfrm>
            <a:off x="432000" y="4976800"/>
            <a:ext cx="10983600" cy="1398011"/>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Laura is </a:t>
            </a:r>
            <a:r>
              <a:rPr lang="en-GB" sz="2667">
                <a:solidFill>
                  <a:schemeClr val="accent5"/>
                </a:solidFill>
              </a:rPr>
              <a:t>incorrect</a:t>
            </a:r>
            <a:r>
              <a:rPr lang="en-GB" sz="2667"/>
              <a:t>. Everyone can take </a:t>
            </a:r>
            <a:r>
              <a:rPr lang="en-GB" sz="2667" b="1"/>
              <a:t>responsibility </a:t>
            </a:r>
            <a:r>
              <a:rPr lang="en-GB" sz="2667"/>
              <a:t>for their actions in different ways. If Laura struggles with feeling angry, she can talk to a trusted adult about how she feels.</a:t>
            </a:r>
            <a:endParaRPr sz="2667"/>
          </a:p>
        </p:txBody>
      </p:sp>
      <p:pic>
        <p:nvPicPr>
          <p:cNvPr id="1251" name="Google Shape;1251;p103"/>
          <p:cNvPicPr preferRelativeResize="0"/>
          <p:nvPr/>
        </p:nvPicPr>
        <p:blipFill rotWithShape="1">
          <a:blip r:embed="rId4">
            <a:alphaModFix/>
          </a:blip>
          <a:srcRect l="19618" t="4974" r="10490" b="4911"/>
          <a:stretch/>
        </p:blipFill>
        <p:spPr>
          <a:xfrm>
            <a:off x="516500" y="2776767"/>
            <a:ext cx="1196867" cy="1543235"/>
          </a:xfrm>
          <a:prstGeom prst="rect">
            <a:avLst/>
          </a:prstGeom>
          <a:noFill/>
          <a:ln>
            <a:noFill/>
          </a:ln>
        </p:spPr>
      </p:pic>
    </p:spTree>
    <p:extLst>
      <p:ext uri="{BB962C8B-B14F-4D97-AF65-F5344CB8AC3E}">
        <p14:creationId xmlns:p14="http://schemas.microsoft.com/office/powerpoint/2010/main" val="6154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104"/>
          <p:cNvSpPr txBox="1">
            <a:spLocks noGrp="1"/>
          </p:cNvSpPr>
          <p:nvPr>
            <p:ph type="title"/>
          </p:nvPr>
        </p:nvSpPr>
        <p:spPr>
          <a:xfrm>
            <a:off x="432000" y="326278"/>
            <a:ext cx="9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can we repair damaged friendships?</a:t>
            </a:r>
            <a:endParaRPr/>
          </a:p>
          <a:p>
            <a:pPr marL="0" lvl="0" indent="0" algn="l" rtl="0">
              <a:spcBef>
                <a:spcPts val="0"/>
              </a:spcBef>
              <a:spcAft>
                <a:spcPts val="0"/>
              </a:spcAft>
              <a:buNone/>
            </a:pPr>
            <a:endParaRPr/>
          </a:p>
        </p:txBody>
      </p:sp>
      <p:sp>
        <p:nvSpPr>
          <p:cNvPr id="1257" name="Google Shape;1257;p104"/>
          <p:cNvSpPr txBox="1">
            <a:spLocks noGrp="1"/>
          </p:cNvSpPr>
          <p:nvPr>
            <p:ph type="body" idx="1"/>
          </p:nvPr>
        </p:nvSpPr>
        <p:spPr>
          <a:xfrm>
            <a:off x="432000" y="1080000"/>
            <a:ext cx="9513600" cy="90537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Sometimes, we might try to </a:t>
            </a:r>
            <a:r>
              <a:rPr lang="en-GB" sz="2400" b="1"/>
              <a:t>repair</a:t>
            </a:r>
            <a:r>
              <a:rPr lang="en-GB" sz="2400"/>
              <a:t> a </a:t>
            </a:r>
            <a:r>
              <a:rPr lang="en-GB" sz="2400" b="1"/>
              <a:t>damaged</a:t>
            </a:r>
            <a:r>
              <a:rPr lang="en-GB" sz="2400"/>
              <a:t> friendship, and our friend might still feel hurt.</a:t>
            </a:r>
            <a:endParaRPr sz="2400"/>
          </a:p>
        </p:txBody>
      </p:sp>
      <p:sp>
        <p:nvSpPr>
          <p:cNvPr id="1258" name="Google Shape;1258;p104"/>
          <p:cNvSpPr txBox="1">
            <a:spLocks noGrp="1"/>
          </p:cNvSpPr>
          <p:nvPr>
            <p:ph type="body" idx="1"/>
          </p:nvPr>
        </p:nvSpPr>
        <p:spPr>
          <a:xfrm>
            <a:off x="432000" y="2007800"/>
            <a:ext cx="11328000" cy="90537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Apologising and taking </a:t>
            </a:r>
            <a:r>
              <a:rPr lang="en-GB" sz="2400" b="1"/>
              <a:t>responsibility</a:t>
            </a:r>
            <a:r>
              <a:rPr lang="en-GB" sz="2400"/>
              <a:t> is an important step to take, but it may not change how our friend feels straight away. </a:t>
            </a:r>
            <a:endParaRPr sz="2400"/>
          </a:p>
        </p:txBody>
      </p:sp>
      <p:pic>
        <p:nvPicPr>
          <p:cNvPr id="1259" name="Google Shape;1259;p104"/>
          <p:cNvPicPr preferRelativeResize="0"/>
          <p:nvPr/>
        </p:nvPicPr>
        <p:blipFill rotWithShape="1">
          <a:blip r:embed="rId3">
            <a:alphaModFix/>
          </a:blip>
          <a:srcRect l="20928" t="16643" r="23008" b="17232"/>
          <a:stretch/>
        </p:blipFill>
        <p:spPr>
          <a:xfrm flipH="1">
            <a:off x="573468" y="4170501"/>
            <a:ext cx="1414729" cy="1668652"/>
          </a:xfrm>
          <a:prstGeom prst="rect">
            <a:avLst/>
          </a:prstGeom>
          <a:noFill/>
          <a:ln>
            <a:noFill/>
          </a:ln>
        </p:spPr>
      </p:pic>
      <p:sp>
        <p:nvSpPr>
          <p:cNvPr id="1260" name="Google Shape;1260;p104"/>
          <p:cNvSpPr txBox="1">
            <a:spLocks noGrp="1"/>
          </p:cNvSpPr>
          <p:nvPr>
            <p:ph type="body" idx="1"/>
          </p:nvPr>
        </p:nvSpPr>
        <p:spPr>
          <a:xfrm>
            <a:off x="767999" y="5839167"/>
            <a:ext cx="12868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Andeep</a:t>
            </a:r>
            <a:endParaRPr sz="2400"/>
          </a:p>
        </p:txBody>
      </p:sp>
      <p:pic>
        <p:nvPicPr>
          <p:cNvPr id="1261" name="Google Shape;1261;p104"/>
          <p:cNvPicPr preferRelativeResize="0"/>
          <p:nvPr/>
        </p:nvPicPr>
        <p:blipFill>
          <a:blip r:embed="rId4">
            <a:alphaModFix/>
          </a:blip>
          <a:stretch>
            <a:fillRect/>
          </a:stretch>
        </p:blipFill>
        <p:spPr>
          <a:xfrm>
            <a:off x="2034294" y="2935601"/>
            <a:ext cx="9164036" cy="3273167"/>
          </a:xfrm>
          <a:prstGeom prst="rect">
            <a:avLst/>
          </a:prstGeom>
          <a:noFill/>
          <a:ln>
            <a:noFill/>
          </a:ln>
        </p:spPr>
      </p:pic>
      <p:sp>
        <p:nvSpPr>
          <p:cNvPr id="1262" name="Google Shape;1262;p104"/>
          <p:cNvSpPr txBox="1">
            <a:spLocks noGrp="1"/>
          </p:cNvSpPr>
          <p:nvPr>
            <p:ph type="body" idx="1"/>
          </p:nvPr>
        </p:nvSpPr>
        <p:spPr>
          <a:xfrm>
            <a:off x="2187900" y="3136200"/>
            <a:ext cx="8816000" cy="2013372"/>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When Lucas apologised, I still felt upset and hurt. I was glad that he had taken </a:t>
            </a:r>
            <a:r>
              <a:rPr lang="en-GB" sz="2400" b="1"/>
              <a:t>responsibility</a:t>
            </a:r>
            <a:r>
              <a:rPr lang="en-GB" sz="2400" i="1"/>
              <a:t>,</a:t>
            </a:r>
            <a:r>
              <a:rPr lang="en-GB" sz="2400"/>
              <a:t> but it took me some time to trust him again. Just because someone apologises, it doesn’t change what they did. After some time and talking with my trusted adults, I was able to be friends with Lucas again. </a:t>
            </a:r>
            <a:endParaRPr sz="2400"/>
          </a:p>
        </p:txBody>
      </p:sp>
    </p:spTree>
    <p:extLst>
      <p:ext uri="{BB962C8B-B14F-4D97-AF65-F5344CB8AC3E}">
        <p14:creationId xmlns:p14="http://schemas.microsoft.com/office/powerpoint/2010/main" val="245093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59E421-D309-BCE5-5764-64C61975F48E}"/>
              </a:ext>
            </a:extLst>
          </p:cNvPr>
          <p:cNvSpPr txBox="1"/>
          <p:nvPr/>
        </p:nvSpPr>
        <p:spPr>
          <a:xfrm>
            <a:off x="247335" y="406924"/>
            <a:ext cx="1180110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latin typeface="Comic Sans MS"/>
                <a:ea typeface="+mn-lt"/>
                <a:cs typeface="+mn-lt"/>
              </a:rPr>
              <a:t>Here is a multiplication involving a non-unit fraction and an integer.</a:t>
            </a:r>
            <a:endParaRPr lang="en-US">
              <a:latin typeface="Comic Sans MS"/>
            </a:endParaRPr>
          </a:p>
        </p:txBody>
      </p:sp>
      <p:pic>
        <p:nvPicPr>
          <p:cNvPr id="3" name="Picture 4" descr="A picture containing diagram&#10;&#10;Description automatically generated">
            <a:extLst>
              <a:ext uri="{FF2B5EF4-FFF2-40B4-BE49-F238E27FC236}">
                <a16:creationId xmlns:a16="http://schemas.microsoft.com/office/drawing/2014/main" id="{9B037939-13C5-C9D4-E694-B6B8101ADF70}"/>
              </a:ext>
            </a:extLst>
          </p:cNvPr>
          <p:cNvPicPr>
            <a:picLocks noChangeAspect="1"/>
          </p:cNvPicPr>
          <p:nvPr/>
        </p:nvPicPr>
        <p:blipFill>
          <a:blip r:embed="rId2"/>
          <a:stretch>
            <a:fillRect/>
          </a:stretch>
        </p:blipFill>
        <p:spPr>
          <a:xfrm>
            <a:off x="3051237" y="1715722"/>
            <a:ext cx="5595254" cy="3379149"/>
          </a:xfrm>
          <a:prstGeom prst="rect">
            <a:avLst/>
          </a:prstGeom>
        </p:spPr>
      </p:pic>
      <p:sp>
        <p:nvSpPr>
          <p:cNvPr id="5" name="TextBox 4">
            <a:extLst>
              <a:ext uri="{FF2B5EF4-FFF2-40B4-BE49-F238E27FC236}">
                <a16:creationId xmlns:a16="http://schemas.microsoft.com/office/drawing/2014/main" id="{63D14FA5-7446-260B-DBC9-17AD4B4720CA}"/>
              </a:ext>
            </a:extLst>
          </p:cNvPr>
          <p:cNvSpPr txBox="1"/>
          <p:nvPr/>
        </p:nvSpPr>
        <p:spPr>
          <a:xfrm>
            <a:off x="507175" y="5640778"/>
            <a:ext cx="112815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Comic Sans MS"/>
                <a:ea typeface="+mn-lt"/>
                <a:cs typeface="+mn-lt"/>
              </a:rPr>
              <a:t>We can also write this multiplication using repeated addition. </a:t>
            </a:r>
            <a:endParaRPr lang="en-US" sz="2800">
              <a:latin typeface="Comic Sans MS"/>
            </a:endParaRPr>
          </a:p>
        </p:txBody>
      </p:sp>
    </p:spTree>
    <p:extLst>
      <p:ext uri="{BB962C8B-B14F-4D97-AF65-F5344CB8AC3E}">
        <p14:creationId xmlns:p14="http://schemas.microsoft.com/office/powerpoint/2010/main" val="21665271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105"/>
          <p:cNvSpPr txBox="1">
            <a:spLocks noGrp="1"/>
          </p:cNvSpPr>
          <p:nvPr>
            <p:ph type="title"/>
          </p:nvPr>
        </p:nvSpPr>
        <p:spPr>
          <a:xfrm>
            <a:off x="432000" y="326278"/>
            <a:ext cx="10513600" cy="574644"/>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can we repair damaged friendships?</a:t>
            </a:r>
            <a:endParaRPr/>
          </a:p>
          <a:p>
            <a:pPr marL="0" lvl="0" indent="0" algn="l" rtl="0">
              <a:spcBef>
                <a:spcPts val="0"/>
              </a:spcBef>
              <a:spcAft>
                <a:spcPts val="0"/>
              </a:spcAft>
              <a:buNone/>
            </a:pPr>
            <a:endParaRPr/>
          </a:p>
        </p:txBody>
      </p:sp>
      <p:sp>
        <p:nvSpPr>
          <p:cNvPr id="1268" name="Google Shape;1268;p105"/>
          <p:cNvSpPr txBox="1">
            <a:spLocks noGrp="1"/>
          </p:cNvSpPr>
          <p:nvPr>
            <p:ph type="body" idx="1"/>
          </p:nvPr>
        </p:nvSpPr>
        <p:spPr>
          <a:xfrm>
            <a:off x="432000" y="1080000"/>
            <a:ext cx="10983600" cy="57714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Which of these shows someone taking </a:t>
            </a:r>
            <a:r>
              <a:rPr lang="en-GB" sz="2667" b="1"/>
              <a:t>responsibility</a:t>
            </a:r>
            <a:r>
              <a:rPr lang="en-GB" sz="2667"/>
              <a:t>?</a:t>
            </a:r>
            <a:endParaRPr sz="2667"/>
          </a:p>
        </p:txBody>
      </p:sp>
      <p:grpSp>
        <p:nvGrpSpPr>
          <p:cNvPr id="1269" name="Google Shape;1269;p105"/>
          <p:cNvGrpSpPr/>
          <p:nvPr/>
        </p:nvGrpSpPr>
        <p:grpSpPr>
          <a:xfrm>
            <a:off x="431988" y="2166833"/>
            <a:ext cx="609600" cy="609600"/>
            <a:chOff x="1020916" y="1442088"/>
            <a:chExt cx="457200" cy="457200"/>
          </a:xfrm>
        </p:grpSpPr>
        <p:pic>
          <p:nvPicPr>
            <p:cNvPr id="1270" name="Google Shape;1270;p105"/>
            <p:cNvPicPr preferRelativeResize="0"/>
            <p:nvPr/>
          </p:nvPicPr>
          <p:blipFill>
            <a:blip r:embed="rId3">
              <a:alphaModFix/>
            </a:blip>
            <a:stretch>
              <a:fillRect/>
            </a:stretch>
          </p:blipFill>
          <p:spPr>
            <a:xfrm>
              <a:off x="1020916" y="1442088"/>
              <a:ext cx="457200" cy="457200"/>
            </a:xfrm>
            <a:prstGeom prst="rect">
              <a:avLst/>
            </a:prstGeom>
            <a:noFill/>
            <a:ln>
              <a:noFill/>
            </a:ln>
          </p:spPr>
        </p:pic>
        <p:sp>
          <p:nvSpPr>
            <p:cNvPr id="1271" name="Google Shape;1271;p10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1272" name="Google Shape;1272;p105"/>
          <p:cNvGrpSpPr/>
          <p:nvPr/>
        </p:nvGrpSpPr>
        <p:grpSpPr>
          <a:xfrm>
            <a:off x="431988" y="4430400"/>
            <a:ext cx="609600" cy="609600"/>
            <a:chOff x="1020916" y="1442088"/>
            <a:chExt cx="457200" cy="457200"/>
          </a:xfrm>
        </p:grpSpPr>
        <p:pic>
          <p:nvPicPr>
            <p:cNvPr id="1273" name="Google Shape;1273;p105"/>
            <p:cNvPicPr preferRelativeResize="0"/>
            <p:nvPr/>
          </p:nvPicPr>
          <p:blipFill>
            <a:blip r:embed="rId3">
              <a:alphaModFix/>
            </a:blip>
            <a:stretch>
              <a:fillRect/>
            </a:stretch>
          </p:blipFill>
          <p:spPr>
            <a:xfrm>
              <a:off x="1020916" y="1442088"/>
              <a:ext cx="457200" cy="457200"/>
            </a:xfrm>
            <a:prstGeom prst="rect">
              <a:avLst/>
            </a:prstGeom>
            <a:noFill/>
            <a:ln>
              <a:noFill/>
            </a:ln>
          </p:spPr>
        </p:pic>
        <p:sp>
          <p:nvSpPr>
            <p:cNvPr id="1274" name="Google Shape;1274;p10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pic>
        <p:nvPicPr>
          <p:cNvPr id="1275" name="Google Shape;1275;p105"/>
          <p:cNvPicPr preferRelativeResize="0"/>
          <p:nvPr/>
        </p:nvPicPr>
        <p:blipFill>
          <a:blip r:embed="rId4">
            <a:alphaModFix/>
          </a:blip>
          <a:stretch>
            <a:fillRect/>
          </a:stretch>
        </p:blipFill>
        <p:spPr>
          <a:xfrm>
            <a:off x="1288901" y="1729501"/>
            <a:ext cx="10471103" cy="2126943"/>
          </a:xfrm>
          <a:prstGeom prst="rect">
            <a:avLst/>
          </a:prstGeom>
          <a:noFill/>
          <a:ln>
            <a:noFill/>
          </a:ln>
        </p:spPr>
      </p:pic>
      <p:pic>
        <p:nvPicPr>
          <p:cNvPr id="1276" name="Google Shape;1276;p105"/>
          <p:cNvPicPr preferRelativeResize="0"/>
          <p:nvPr/>
        </p:nvPicPr>
        <p:blipFill>
          <a:blip r:embed="rId4">
            <a:alphaModFix/>
          </a:blip>
          <a:stretch>
            <a:fillRect/>
          </a:stretch>
        </p:blipFill>
        <p:spPr>
          <a:xfrm>
            <a:off x="1175201" y="3966500"/>
            <a:ext cx="10513599" cy="2364699"/>
          </a:xfrm>
          <a:prstGeom prst="rect">
            <a:avLst/>
          </a:prstGeom>
          <a:noFill/>
          <a:ln>
            <a:noFill/>
          </a:ln>
        </p:spPr>
      </p:pic>
      <p:sp>
        <p:nvSpPr>
          <p:cNvPr id="1277" name="Google Shape;1277;p105"/>
          <p:cNvSpPr txBox="1">
            <a:spLocks noGrp="1"/>
          </p:cNvSpPr>
          <p:nvPr>
            <p:ph type="body" idx="1"/>
          </p:nvPr>
        </p:nvSpPr>
        <p:spPr>
          <a:xfrm>
            <a:off x="1477451" y="1975200"/>
            <a:ext cx="10094000" cy="1274708"/>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I’m sorry if I hurt your feelings, but I didn’t mean to. I got angry and you know I can’t control what I do when I feel angry. Can we just forget about it now?</a:t>
            </a:r>
            <a:endParaRPr sz="2400" b="1"/>
          </a:p>
        </p:txBody>
      </p:sp>
      <p:sp>
        <p:nvSpPr>
          <p:cNvPr id="1278" name="Google Shape;1278;p105"/>
          <p:cNvSpPr txBox="1">
            <a:spLocks noGrp="1"/>
          </p:cNvSpPr>
          <p:nvPr>
            <p:ph type="body" idx="1"/>
          </p:nvPr>
        </p:nvSpPr>
        <p:spPr>
          <a:xfrm>
            <a:off x="1368867" y="4106320"/>
            <a:ext cx="10311200" cy="1274708"/>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I’m sorry I hurt your feelings. It was an accident, but I should have thought about how my actions would affect you. I was feeling angry, and I can see now that what I said was unkind. If you need some space, that’s okay.</a:t>
            </a:r>
            <a:endParaRPr sz="2400" b="1"/>
          </a:p>
        </p:txBody>
      </p:sp>
      <p:pic>
        <p:nvPicPr>
          <p:cNvPr id="1279" name="Google Shape;1279;p105"/>
          <p:cNvPicPr preferRelativeResize="0"/>
          <p:nvPr/>
        </p:nvPicPr>
        <p:blipFill>
          <a:blip r:embed="rId5">
            <a:alphaModFix/>
          </a:blip>
          <a:stretch>
            <a:fillRect/>
          </a:stretch>
        </p:blipFill>
        <p:spPr>
          <a:xfrm>
            <a:off x="10124997" y="5392769"/>
            <a:ext cx="693967" cy="734448"/>
          </a:xfrm>
          <a:prstGeom prst="rect">
            <a:avLst/>
          </a:prstGeom>
          <a:noFill/>
          <a:ln>
            <a:noFill/>
          </a:ln>
        </p:spPr>
      </p:pic>
    </p:spTree>
    <p:extLst>
      <p:ext uri="{BB962C8B-B14F-4D97-AF65-F5344CB8AC3E}">
        <p14:creationId xmlns:p14="http://schemas.microsoft.com/office/powerpoint/2010/main" val="97212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106"/>
          <p:cNvSpPr txBox="1">
            <a:spLocks noGrp="1"/>
          </p:cNvSpPr>
          <p:nvPr>
            <p:ph type="body" idx="1"/>
          </p:nvPr>
        </p:nvSpPr>
        <p:spPr>
          <a:xfrm>
            <a:off x="432000" y="1080000"/>
            <a:ext cx="9513600" cy="987578"/>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Read the scenario and decide </a:t>
            </a:r>
            <a:r>
              <a:rPr lang="en-GB" sz="2667">
                <a:solidFill>
                  <a:schemeClr val="accent5"/>
                </a:solidFill>
              </a:rPr>
              <a:t>three</a:t>
            </a:r>
            <a:r>
              <a:rPr lang="en-GB" sz="2667"/>
              <a:t> things that need to happen for this friendship to be </a:t>
            </a:r>
            <a:r>
              <a:rPr lang="en-GB" sz="2667" b="1"/>
              <a:t>repaired</a:t>
            </a:r>
            <a:r>
              <a:rPr lang="en-GB" sz="2667"/>
              <a:t>.</a:t>
            </a:r>
            <a:endParaRPr sz="2667"/>
          </a:p>
        </p:txBody>
      </p:sp>
      <p:sp>
        <p:nvSpPr>
          <p:cNvPr id="1285" name="Google Shape;1285;p106"/>
          <p:cNvSpPr txBox="1">
            <a:spLocks noGrp="1"/>
          </p:cNvSpPr>
          <p:nvPr>
            <p:ph type="title"/>
          </p:nvPr>
        </p:nvSpPr>
        <p:spPr>
          <a:xfrm>
            <a:off x="1932400" y="195567"/>
            <a:ext cx="7655200" cy="287323"/>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can we repair damaged friendships?</a:t>
            </a:r>
            <a:endParaRPr/>
          </a:p>
        </p:txBody>
      </p:sp>
      <p:sp>
        <p:nvSpPr>
          <p:cNvPr id="1286" name="Google Shape;1286;p106"/>
          <p:cNvSpPr txBox="1">
            <a:spLocks noGrp="1"/>
          </p:cNvSpPr>
          <p:nvPr>
            <p:ph type="body" idx="1"/>
          </p:nvPr>
        </p:nvSpPr>
        <p:spPr>
          <a:xfrm>
            <a:off x="1693100" y="2214600"/>
            <a:ext cx="8427200" cy="3039743"/>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Jun and Izzy are playing football. Izzy tries to score a goal, but the ball misses the net. Jun shouts: “That was an easy shot! I can’t believe you missed!” Izzy shouts back: “Well, at least I tried to score! You’ve not even got the ball close to the net!” Jun feels angry and walks off the pitch. Izzy feels angry too and decides to take some time out to calm down.  </a:t>
            </a:r>
            <a:endParaRPr sz="2667"/>
          </a:p>
        </p:txBody>
      </p:sp>
      <p:pic>
        <p:nvPicPr>
          <p:cNvPr id="1287" name="Google Shape;1287;p106"/>
          <p:cNvPicPr preferRelativeResize="0"/>
          <p:nvPr/>
        </p:nvPicPr>
        <p:blipFill rotWithShape="1">
          <a:blip r:embed="rId3">
            <a:alphaModFix/>
          </a:blip>
          <a:srcRect l="12213" t="14299" r="17753" b="14591"/>
          <a:stretch/>
        </p:blipFill>
        <p:spPr>
          <a:xfrm>
            <a:off x="432000" y="2160000"/>
            <a:ext cx="1175501" cy="1193533"/>
          </a:xfrm>
          <a:prstGeom prst="rect">
            <a:avLst/>
          </a:prstGeom>
          <a:noFill/>
          <a:ln>
            <a:noFill/>
          </a:ln>
        </p:spPr>
      </p:pic>
      <p:pic>
        <p:nvPicPr>
          <p:cNvPr id="1288" name="Google Shape;1288;p106"/>
          <p:cNvPicPr preferRelativeResize="0"/>
          <p:nvPr/>
        </p:nvPicPr>
        <p:blipFill rotWithShape="1">
          <a:blip r:embed="rId4">
            <a:alphaModFix/>
          </a:blip>
          <a:srcRect l="15216" t="16009" r="13846" b="15072"/>
          <a:stretch/>
        </p:blipFill>
        <p:spPr>
          <a:xfrm>
            <a:off x="10120233" y="4536967"/>
            <a:ext cx="1331667" cy="1293735"/>
          </a:xfrm>
          <a:prstGeom prst="rect">
            <a:avLst/>
          </a:prstGeom>
          <a:noFill/>
          <a:ln>
            <a:noFill/>
          </a:ln>
        </p:spPr>
      </p:pic>
      <p:sp>
        <p:nvSpPr>
          <p:cNvPr id="1289" name="Google Shape;1289;p106"/>
          <p:cNvSpPr txBox="1">
            <a:spLocks noGrp="1"/>
          </p:cNvSpPr>
          <p:nvPr>
            <p:ph type="body" idx="1"/>
          </p:nvPr>
        </p:nvSpPr>
        <p:spPr>
          <a:xfrm>
            <a:off x="768000" y="3353533"/>
            <a:ext cx="678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Jun</a:t>
            </a:r>
            <a:endParaRPr sz="2400"/>
          </a:p>
        </p:txBody>
      </p:sp>
      <p:sp>
        <p:nvSpPr>
          <p:cNvPr id="1290" name="Google Shape;1290;p106"/>
          <p:cNvSpPr txBox="1">
            <a:spLocks noGrp="1"/>
          </p:cNvSpPr>
          <p:nvPr>
            <p:ph type="body" idx="1"/>
          </p:nvPr>
        </p:nvSpPr>
        <p:spPr>
          <a:xfrm>
            <a:off x="10447067" y="5830700"/>
            <a:ext cx="678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Izzy</a:t>
            </a:r>
            <a:endParaRPr sz="2400"/>
          </a:p>
        </p:txBody>
      </p:sp>
    </p:spTree>
    <p:extLst>
      <p:ext uri="{BB962C8B-B14F-4D97-AF65-F5344CB8AC3E}">
        <p14:creationId xmlns:p14="http://schemas.microsoft.com/office/powerpoint/2010/main" val="41262890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07"/>
          <p:cNvSpPr txBox="1">
            <a:spLocks noGrp="1"/>
          </p:cNvSpPr>
          <p:nvPr>
            <p:ph type="body" idx="1"/>
          </p:nvPr>
        </p:nvSpPr>
        <p:spPr>
          <a:xfrm>
            <a:off x="432000" y="951633"/>
            <a:ext cx="10357600" cy="946285"/>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533"/>
              <a:t>Read this scenario and decide </a:t>
            </a:r>
            <a:r>
              <a:rPr lang="en-GB" sz="2533">
                <a:solidFill>
                  <a:schemeClr val="accent5"/>
                </a:solidFill>
              </a:rPr>
              <a:t>three</a:t>
            </a:r>
            <a:r>
              <a:rPr lang="en-GB" sz="2533"/>
              <a:t> things that need to       happen for this friendship to be </a:t>
            </a:r>
            <a:r>
              <a:rPr lang="en-GB" sz="2533" b="1"/>
              <a:t>repaired</a:t>
            </a:r>
            <a:r>
              <a:rPr lang="en-GB" sz="2533"/>
              <a:t>.</a:t>
            </a:r>
            <a:r>
              <a:rPr lang="en-GB" sz="2533" b="1"/>
              <a:t> </a:t>
            </a:r>
            <a:r>
              <a:rPr lang="en-GB" sz="2533"/>
              <a:t>You might have said:</a:t>
            </a:r>
            <a:endParaRPr sz="2533"/>
          </a:p>
        </p:txBody>
      </p:sp>
      <p:sp>
        <p:nvSpPr>
          <p:cNvPr id="1296" name="Google Shape;1296;p107"/>
          <p:cNvSpPr txBox="1">
            <a:spLocks noGrp="1"/>
          </p:cNvSpPr>
          <p:nvPr>
            <p:ph type="title"/>
          </p:nvPr>
        </p:nvSpPr>
        <p:spPr>
          <a:xfrm>
            <a:off x="1932400" y="195567"/>
            <a:ext cx="7655200" cy="287323"/>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can we repair damaged friendships?</a:t>
            </a:r>
            <a:endParaRPr/>
          </a:p>
        </p:txBody>
      </p:sp>
      <p:sp>
        <p:nvSpPr>
          <p:cNvPr id="1297" name="Google Shape;1297;p107"/>
          <p:cNvSpPr txBox="1">
            <a:spLocks noGrp="1"/>
          </p:cNvSpPr>
          <p:nvPr>
            <p:ph type="body" idx="1"/>
          </p:nvPr>
        </p:nvSpPr>
        <p:spPr>
          <a:xfrm>
            <a:off x="1665987" y="2144407"/>
            <a:ext cx="8427200" cy="369389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4121" algn="l" rtl="0">
              <a:spcBef>
                <a:spcPts val="0"/>
              </a:spcBef>
              <a:spcAft>
                <a:spcPts val="0"/>
              </a:spcAft>
              <a:buSzPts val="2000"/>
              <a:buFont typeface="Kalam"/>
              <a:buAutoNum type="arabicPeriod"/>
            </a:pPr>
            <a:r>
              <a:rPr lang="en-GB" sz="2667">
                <a:latin typeface="Kalam"/>
                <a:ea typeface="Kalam"/>
                <a:cs typeface="Kalam"/>
                <a:sym typeface="Kalam"/>
              </a:rPr>
              <a:t>To </a:t>
            </a:r>
            <a:r>
              <a:rPr lang="en-GB" sz="2667" b="1">
                <a:latin typeface="Kalam"/>
                <a:ea typeface="Kalam"/>
                <a:cs typeface="Kalam"/>
                <a:sym typeface="Kalam"/>
              </a:rPr>
              <a:t>repair </a:t>
            </a:r>
            <a:r>
              <a:rPr lang="en-GB" sz="2667">
                <a:latin typeface="Kalam"/>
                <a:ea typeface="Kalam"/>
                <a:cs typeface="Kalam"/>
                <a:sym typeface="Kalam"/>
              </a:rPr>
              <a:t>this friendship, Jun should apologise to Izzy, admit fault for making unkind comments to her, and take </a:t>
            </a:r>
            <a:r>
              <a:rPr lang="en-GB" sz="2667" b="1">
                <a:latin typeface="Kalam"/>
                <a:ea typeface="Kalam"/>
                <a:cs typeface="Kalam"/>
                <a:sym typeface="Kalam"/>
              </a:rPr>
              <a:t>responsibility</a:t>
            </a:r>
            <a:r>
              <a:rPr lang="en-GB" sz="2667">
                <a:latin typeface="Kalam"/>
                <a:ea typeface="Kalam"/>
                <a:cs typeface="Kalam"/>
                <a:sym typeface="Kalam"/>
              </a:rPr>
              <a:t> for his actions. </a:t>
            </a:r>
            <a:endParaRPr sz="2667">
              <a:latin typeface="Kalam"/>
              <a:ea typeface="Kalam"/>
              <a:cs typeface="Kalam"/>
              <a:sym typeface="Kalam"/>
            </a:endParaRPr>
          </a:p>
          <a:p>
            <a:pPr marL="609585" lvl="0" indent="-474121" algn="l" rtl="0">
              <a:spcBef>
                <a:spcPts val="0"/>
              </a:spcBef>
              <a:spcAft>
                <a:spcPts val="0"/>
              </a:spcAft>
              <a:buSzPts val="2000"/>
              <a:buFont typeface="Kalam"/>
              <a:buAutoNum type="arabicPeriod"/>
            </a:pPr>
            <a:r>
              <a:rPr lang="en-GB" sz="2667">
                <a:latin typeface="Kalam"/>
                <a:ea typeface="Kalam"/>
                <a:cs typeface="Kalam"/>
                <a:sym typeface="Kalam"/>
              </a:rPr>
              <a:t>Izzy should also apologise and take </a:t>
            </a:r>
            <a:r>
              <a:rPr lang="en-GB" sz="2667" b="1">
                <a:latin typeface="Kalam"/>
                <a:ea typeface="Kalam"/>
                <a:cs typeface="Kalam"/>
                <a:sym typeface="Kalam"/>
              </a:rPr>
              <a:t>responsibility</a:t>
            </a:r>
            <a:r>
              <a:rPr lang="en-GB" sz="2667">
                <a:latin typeface="Kalam"/>
                <a:ea typeface="Kalam"/>
                <a:cs typeface="Kalam"/>
                <a:sym typeface="Kalam"/>
              </a:rPr>
              <a:t> for how she reacted to Jun’s comments as this was also unkind.</a:t>
            </a:r>
            <a:endParaRPr sz="2667">
              <a:latin typeface="Kalam"/>
              <a:ea typeface="Kalam"/>
              <a:cs typeface="Kalam"/>
              <a:sym typeface="Kalam"/>
            </a:endParaRPr>
          </a:p>
          <a:p>
            <a:pPr marL="609585" lvl="0" indent="-474121" algn="l" rtl="0">
              <a:spcBef>
                <a:spcPts val="0"/>
              </a:spcBef>
              <a:spcAft>
                <a:spcPts val="0"/>
              </a:spcAft>
              <a:buSzPts val="2000"/>
              <a:buFont typeface="Kalam"/>
              <a:buAutoNum type="arabicPeriod"/>
            </a:pPr>
            <a:r>
              <a:rPr lang="en-GB" sz="2667">
                <a:latin typeface="Kalam"/>
                <a:ea typeface="Kalam"/>
                <a:cs typeface="Kalam"/>
                <a:sym typeface="Kalam"/>
              </a:rPr>
              <a:t>They might want to get some space from each other, talk about how they felt in the situation, or talk to a trusted adult for help</a:t>
            </a:r>
            <a:r>
              <a:rPr lang="en-GB" sz="2667" b="1">
                <a:latin typeface="Kalam"/>
                <a:ea typeface="Kalam"/>
                <a:cs typeface="Kalam"/>
                <a:sym typeface="Kalam"/>
              </a:rPr>
              <a:t> repairing</a:t>
            </a:r>
            <a:r>
              <a:rPr lang="en-GB" sz="2667">
                <a:latin typeface="Kalam"/>
                <a:ea typeface="Kalam"/>
                <a:cs typeface="Kalam"/>
                <a:sym typeface="Kalam"/>
              </a:rPr>
              <a:t> the friendship.</a:t>
            </a:r>
            <a:endParaRPr sz="2667">
              <a:latin typeface="Kalam"/>
              <a:ea typeface="Kalam"/>
              <a:cs typeface="Kalam"/>
              <a:sym typeface="Kalam"/>
            </a:endParaRPr>
          </a:p>
        </p:txBody>
      </p:sp>
      <p:pic>
        <p:nvPicPr>
          <p:cNvPr id="1298" name="Google Shape;1298;p107"/>
          <p:cNvPicPr preferRelativeResize="0"/>
          <p:nvPr/>
        </p:nvPicPr>
        <p:blipFill rotWithShape="1">
          <a:blip r:embed="rId3">
            <a:alphaModFix/>
          </a:blip>
          <a:srcRect l="12213" t="14299" r="17753" b="14591"/>
          <a:stretch/>
        </p:blipFill>
        <p:spPr>
          <a:xfrm>
            <a:off x="432000" y="2647434"/>
            <a:ext cx="1175501" cy="1193533"/>
          </a:xfrm>
          <a:prstGeom prst="rect">
            <a:avLst/>
          </a:prstGeom>
          <a:noFill/>
          <a:ln>
            <a:noFill/>
          </a:ln>
        </p:spPr>
      </p:pic>
      <p:pic>
        <p:nvPicPr>
          <p:cNvPr id="1299" name="Google Shape;1299;p107"/>
          <p:cNvPicPr preferRelativeResize="0"/>
          <p:nvPr/>
        </p:nvPicPr>
        <p:blipFill rotWithShape="1">
          <a:blip r:embed="rId4">
            <a:alphaModFix/>
          </a:blip>
          <a:srcRect l="15216" t="16009" r="13846" b="15072"/>
          <a:stretch/>
        </p:blipFill>
        <p:spPr>
          <a:xfrm>
            <a:off x="10120233" y="4536967"/>
            <a:ext cx="1331667" cy="1293735"/>
          </a:xfrm>
          <a:prstGeom prst="rect">
            <a:avLst/>
          </a:prstGeom>
          <a:noFill/>
          <a:ln>
            <a:noFill/>
          </a:ln>
        </p:spPr>
      </p:pic>
      <p:sp>
        <p:nvSpPr>
          <p:cNvPr id="1300" name="Google Shape;1300;p107"/>
          <p:cNvSpPr txBox="1">
            <a:spLocks noGrp="1"/>
          </p:cNvSpPr>
          <p:nvPr>
            <p:ph type="body" idx="1"/>
          </p:nvPr>
        </p:nvSpPr>
        <p:spPr>
          <a:xfrm>
            <a:off x="768000" y="3840967"/>
            <a:ext cx="678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Jun</a:t>
            </a:r>
            <a:endParaRPr sz="2400"/>
          </a:p>
        </p:txBody>
      </p:sp>
      <p:sp>
        <p:nvSpPr>
          <p:cNvPr id="1301" name="Google Shape;1301;p107"/>
          <p:cNvSpPr txBox="1">
            <a:spLocks noGrp="1"/>
          </p:cNvSpPr>
          <p:nvPr>
            <p:ph type="body" idx="1"/>
          </p:nvPr>
        </p:nvSpPr>
        <p:spPr>
          <a:xfrm>
            <a:off x="10447067" y="5830700"/>
            <a:ext cx="678000" cy="536044"/>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400"/>
              <a:t>Izzy</a:t>
            </a:r>
            <a:endParaRPr sz="2400"/>
          </a:p>
        </p:txBody>
      </p:sp>
    </p:spTree>
    <p:extLst>
      <p:ext uri="{BB962C8B-B14F-4D97-AF65-F5344CB8AC3E}">
        <p14:creationId xmlns:p14="http://schemas.microsoft.com/office/powerpoint/2010/main" val="455574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35F594-5474-4952-855C-E0C33C71AE9A}">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4913FF7-BC92-4A6F-AFFE-97BC9C14BC04}"/>
</file>

<file path=customXml/itemProps3.xml><?xml version="1.0" encoding="utf-8"?>
<ds:datastoreItem xmlns:ds="http://schemas.openxmlformats.org/officeDocument/2006/customXml" ds:itemID="{71612816-4B9F-4532-9DA2-281288F9F1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5702</Words>
  <Application>Microsoft Office PowerPoint</Application>
  <PresentationFormat>Widescreen</PresentationFormat>
  <Paragraphs>498</Paragraphs>
  <Slides>92</Slides>
  <Notes>62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92</vt:i4>
      </vt:variant>
    </vt:vector>
  </HeadingPairs>
  <TitlesOfParts>
    <vt:vector size="103" baseType="lpstr">
      <vt:lpstr>ABeeZee</vt:lpstr>
      <vt:lpstr>Aptos</vt:lpstr>
      <vt:lpstr>Aptos Display</vt:lpstr>
      <vt:lpstr>Arial</vt:lpstr>
      <vt:lpstr>Calibri</vt:lpstr>
      <vt:lpstr>Calibri Light</vt:lpstr>
      <vt:lpstr>Comic Sans MS</vt:lpstr>
      <vt:lpstr>Kalam</vt:lpstr>
      <vt:lpstr>Lexend</vt:lpstr>
      <vt:lpstr>Segoe UI</vt:lpstr>
      <vt:lpstr>office theme</vt:lpstr>
      <vt:lpstr>Morning Challenge:    </vt:lpstr>
      <vt:lpstr>PowerPoint Presentation</vt:lpstr>
      <vt:lpstr>PowerPoint Presentation</vt:lpstr>
      <vt:lpstr>PowerPoint Presentation</vt:lpstr>
      <vt:lpstr>PowerPoint Presentation</vt:lpstr>
      <vt:lpstr>Blue                                            Green </vt:lpstr>
      <vt:lpstr>Talk partners:  1  ½   2   ¾   What is a mixed number?  How would I convert these into improper fractions? </vt:lpstr>
      <vt:lpstr>PowerPoint Presentation</vt:lpstr>
      <vt:lpstr>PowerPoint Presentation</vt:lpstr>
      <vt:lpstr>PowerPoint Presentation</vt:lpstr>
      <vt:lpstr>PowerPoint Presentation</vt:lpstr>
      <vt:lpstr>Whiteboard work:    3/4 x 6 =   ½ x 12 =   11 x ¾ =   </vt:lpstr>
      <vt:lpstr>Talk partners: What is the missing integer?  ¾ x ?  = 15/4  = 3  ¾ </vt:lpstr>
      <vt:lpstr>Step by step:  2 x 1 ½   -Convert to an improper fraction:     3/2  -Multiply:   2 x 3/2 = 6/2  Can we simplify 6/2? </vt:lpstr>
      <vt:lpstr>Talk partners: How would we solve the following problem?                  5     2/5          x     5 =</vt:lpstr>
      <vt:lpstr>Checkpoint question:  3   1/3  x 4 =  a) 40/4 b) 40/3 c) 10/4</vt:lpstr>
      <vt:lpstr>PowerPoint Presentation</vt:lpstr>
      <vt:lpstr>PowerPoint Presentation</vt:lpstr>
      <vt:lpstr>Challenge: The answer is 2 ¾. Write a correct multiplication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Tuesday 21st April 2026 TBAT: understand music narrative and interpret notation.   Collins Connect Lesson1 – At the movies – sound effects</vt:lpstr>
      <vt:lpstr>Tuesday 21st April Q) What were the reasons for the early success of Islam in the mid 7th century?  3 in 3  1) What does PBUH stand for?  2) Who was the Prophet Muhammed (PBUH) and why was he important to the rise of the religion of Islam?  3) </vt:lpstr>
      <vt:lpstr>PowerPoint Presentation</vt:lpstr>
      <vt:lpstr>The Constitution of Medina</vt:lpstr>
      <vt:lpstr>The Constitution of Medina</vt:lpstr>
      <vt:lpstr>The Constitution of Medina</vt:lpstr>
      <vt:lpstr>The Constitution of Medina</vt:lpstr>
      <vt:lpstr>The Constitution of Medina</vt:lpstr>
      <vt:lpstr>The Constitution of Medina     TALK PARTNERS</vt:lpstr>
      <vt:lpstr>PowerPoint Presentation</vt:lpstr>
      <vt:lpstr>PowerPoint Presentation</vt:lpstr>
      <vt:lpstr>Muhammad (PBUH) returns to Mecca</vt:lpstr>
      <vt:lpstr>Muhammad (PBUH) returns to Mecca</vt:lpstr>
      <vt:lpstr>Muhammad (PBUH) returns to Mecca</vt:lpstr>
      <vt:lpstr>Muhammad (PBUH) returns to Mecca</vt:lpstr>
      <vt:lpstr>Muhammad (PBUH) returns to Mecca</vt:lpstr>
      <vt:lpstr>Muhammad (PBUH) returns to Mecca</vt:lpstr>
      <vt:lpstr>Muhammad (PBUH) returns to Mecca</vt:lpstr>
      <vt:lpstr>Muhammad (PBUH) returns to Mecca</vt:lpstr>
      <vt:lpstr>PowerPoint Presentation</vt:lpstr>
      <vt:lpstr>PowerPoint Presentation</vt:lpstr>
      <vt:lpstr>Mecca and the Ka’ba</vt:lpstr>
      <vt:lpstr>Mecca and the Ka’ba</vt:lpstr>
      <vt:lpstr>Mecca and the Ka’ba</vt:lpstr>
      <vt:lpstr>Mecca and the Ka’ba</vt:lpstr>
      <vt:lpstr>Mecca and the Ka’ba</vt:lpstr>
      <vt:lpstr>Mecca and the Ka’ba</vt:lpstr>
      <vt:lpstr>PowerPoint Presentation</vt:lpstr>
      <vt:lpstr>PowerPoint Presentation</vt:lpstr>
      <vt:lpstr>Islam spreads to the Byzantine and Persian Empires</vt:lpstr>
      <vt:lpstr>Islam spreads to the Byzantine and Persian Empires</vt:lpstr>
      <vt:lpstr>Islam spreads to the Byzantine and Persian Empires</vt:lpstr>
      <vt:lpstr>Islam spreads to the Byzantine and Persian Empires</vt:lpstr>
      <vt:lpstr>Islam spreads to the Byzantine and Persian Empires</vt:lpstr>
      <vt:lpstr>PowerPoint Presentation</vt:lpstr>
      <vt:lpstr>PowerPoint Presentation</vt:lpstr>
      <vt:lpstr>PowerPoint Presentation</vt:lpstr>
      <vt:lpstr>PowerPoint Presentation</vt:lpstr>
      <vt:lpstr>Exit questions:  1. What is a truce?  2. Why did the truce between the Arabian tribes help Islam to grow?                   </vt:lpstr>
      <vt:lpstr>The early success of Islam</vt:lpstr>
      <vt:lpstr>Tuesday 21st April TBAT: Explain how to repair damaged friendships.  3 in 3                          </vt:lpstr>
      <vt:lpstr>PowerPoint Presentation</vt:lpstr>
      <vt:lpstr>What could damage a friendship?</vt:lpstr>
      <vt:lpstr>What could damage a friendship? </vt:lpstr>
      <vt:lpstr>What could damage a friendship? </vt:lpstr>
      <vt:lpstr>What could damage a friendship? </vt:lpstr>
      <vt:lpstr>What could damage a friendship? </vt:lpstr>
      <vt:lpstr>What could damage a friendship? </vt:lpstr>
      <vt:lpstr>What could damage a friendship? </vt:lpstr>
      <vt:lpstr>What could damage a friendship? </vt:lpstr>
      <vt:lpstr>What could damage a friendship? </vt:lpstr>
      <vt:lpstr>What could damage a friendship?</vt:lpstr>
      <vt:lpstr>What could damage a friendship?</vt:lpstr>
      <vt:lpstr>How can we repair damaged friendships?</vt:lpstr>
      <vt:lpstr>How can we repair damaged friendships? </vt:lpstr>
      <vt:lpstr>How can we repair damaged friendships? </vt:lpstr>
      <vt:lpstr>How can we repair damaged friendships?</vt:lpstr>
      <vt:lpstr>How can we repair damaged friendships? </vt:lpstr>
      <vt:lpstr>How can we repair damaged friendships? </vt:lpstr>
      <vt:lpstr>How can we repair damaged friendships? </vt:lpstr>
      <vt:lpstr>How can we repair damaged friendships? </vt:lpstr>
      <vt:lpstr>How can we repair damaged friendships? </vt:lpstr>
      <vt:lpstr>How can we repair damaged friendships?</vt:lpstr>
      <vt:lpstr>How can we repair damaged friendships?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 Porter</cp:lastModifiedBy>
  <cp:revision>128</cp:revision>
  <dcterms:created xsi:type="dcterms:W3CDTF">2026-04-17T13:24:57Z</dcterms:created>
  <dcterms:modified xsi:type="dcterms:W3CDTF">2026-04-20T17:15:37Z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