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2" r:id="rId5"/>
    <p:sldId id="257" r:id="rId6"/>
    <p:sldId id="278" r:id="rId7"/>
    <p:sldId id="279" r:id="rId8"/>
    <p:sldId id="280" r:id="rId9"/>
    <p:sldId id="281" r:id="rId10"/>
    <p:sldId id="283" r:id="rId11"/>
    <p:sldId id="284" r:id="rId12"/>
    <p:sldId id="285" r:id="rId13"/>
    <p:sldId id="260" r:id="rId14"/>
    <p:sldId id="261" r:id="rId15"/>
    <p:sldId id="262" r:id="rId16"/>
    <p:sldId id="263" r:id="rId17"/>
    <p:sldId id="264" r:id="rId18"/>
    <p:sldId id="286" r:id="rId19"/>
    <p:sldId id="259"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C458C-6A6C-65A2-93DD-B84220713C63}" v="128" dt="2026-03-26T21:14:29.932"/>
    <p1510:client id="{D29F1BF7-1B18-AEDF-DCE8-256938196432}" v="2" dt="2026-03-25T12:53:10.549"/>
    <p1510:client id="{EC73A7BB-9F54-118E-0D32-5BB1F32F09CB}" v="14" dt="2026-03-26T11:45:15.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26/03/2026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26/03/2026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26/03/2026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1AFB-7BC8-F386-EA68-74B1ACAB16EC}"/>
              </a:ext>
            </a:extLst>
          </p:cNvPr>
          <p:cNvSpPr>
            <a:spLocks noGrp="1"/>
          </p:cNvSpPr>
          <p:nvPr>
            <p:ph type="title"/>
          </p:nvPr>
        </p:nvSpPr>
        <p:spPr>
          <a:xfrm>
            <a:off x="4119" y="-201226"/>
            <a:ext cx="10515600" cy="1325563"/>
          </a:xfrm>
        </p:spPr>
        <p:txBody>
          <a:bodyPr/>
          <a:lstStyle/>
          <a:p>
            <a:r>
              <a:rPr lang="en-GB"/>
              <a:t>Morning challenge</a:t>
            </a:r>
          </a:p>
        </p:txBody>
      </p:sp>
      <p:pic>
        <p:nvPicPr>
          <p:cNvPr id="3" name="Picture 2" descr="A screenshot of a puzzle&#10;&#10;AI-generated content may be incorrect.">
            <a:extLst>
              <a:ext uri="{FF2B5EF4-FFF2-40B4-BE49-F238E27FC236}">
                <a16:creationId xmlns:a16="http://schemas.microsoft.com/office/drawing/2014/main" id="{93936714-05DE-F624-B4AF-C4813C0C5342}"/>
              </a:ext>
            </a:extLst>
          </p:cNvPr>
          <p:cNvPicPr>
            <a:picLocks noChangeAspect="1"/>
          </p:cNvPicPr>
          <p:nvPr/>
        </p:nvPicPr>
        <p:blipFill>
          <a:blip r:embed="rId2"/>
          <a:stretch>
            <a:fillRect/>
          </a:stretch>
        </p:blipFill>
        <p:spPr>
          <a:xfrm>
            <a:off x="5526022" y="0"/>
            <a:ext cx="6062065" cy="6858000"/>
          </a:xfrm>
          <a:prstGeom prst="rect">
            <a:avLst/>
          </a:prstGeom>
        </p:spPr>
      </p:pic>
      <p:pic>
        <p:nvPicPr>
          <p:cNvPr id="4" name="Picture 3" descr="A black and white pattern&#10;&#10;AI-generated content may be incorrect.">
            <a:extLst>
              <a:ext uri="{FF2B5EF4-FFF2-40B4-BE49-F238E27FC236}">
                <a16:creationId xmlns:a16="http://schemas.microsoft.com/office/drawing/2014/main" id="{11EE2215-CE28-F6D1-EEC3-8C6E2BF0A187}"/>
              </a:ext>
            </a:extLst>
          </p:cNvPr>
          <p:cNvPicPr>
            <a:picLocks noChangeAspect="1"/>
          </p:cNvPicPr>
          <p:nvPr/>
        </p:nvPicPr>
        <p:blipFill>
          <a:blip r:embed="rId3"/>
          <a:stretch>
            <a:fillRect/>
          </a:stretch>
        </p:blipFill>
        <p:spPr>
          <a:xfrm>
            <a:off x="168618" y="777189"/>
            <a:ext cx="4667250" cy="5962650"/>
          </a:xfrm>
          <a:prstGeom prst="rect">
            <a:avLst/>
          </a:prstGeom>
        </p:spPr>
      </p:pic>
    </p:spTree>
    <p:extLst>
      <p:ext uri="{BB962C8B-B14F-4D97-AF65-F5344CB8AC3E}">
        <p14:creationId xmlns:p14="http://schemas.microsoft.com/office/powerpoint/2010/main" val="7946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69BA-551F-B825-E242-63BDBC70BD3F}"/>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FB2CE53B-AEE6-2769-83A5-E669501AB7D6}"/>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322E1CA6-D1F8-5C7A-1A4C-E801F083F158}"/>
              </a:ext>
            </a:extLst>
          </p:cNvPr>
          <p:cNvSpPr txBox="1"/>
          <p:nvPr/>
        </p:nvSpPr>
        <p:spPr>
          <a:xfrm>
            <a:off x="208308" y="401737"/>
            <a:ext cx="114569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a:t>l - p = ? </a:t>
            </a:r>
            <a:endParaRPr lang="en-US" sz="8000"/>
          </a:p>
          <a:p>
            <a:endParaRPr lang="en-GB" sz="7200"/>
          </a:p>
          <a:p>
            <a:endParaRPr lang="en-GB" sz="4400"/>
          </a:p>
        </p:txBody>
      </p:sp>
      <p:pic>
        <p:nvPicPr>
          <p:cNvPr id="4" name="Picture 3" descr="A cartoon penguin with a white background&#10;&#10;AI-generated content may be incorrect.">
            <a:extLst>
              <a:ext uri="{FF2B5EF4-FFF2-40B4-BE49-F238E27FC236}">
                <a16:creationId xmlns:a16="http://schemas.microsoft.com/office/drawing/2014/main" id="{2DB6BAB4-467E-9657-4BE2-57FC221CE657}"/>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70E364A3-2BFF-BA4B-5095-1E3F886B71A5}"/>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E5349B67-9649-668E-515C-4688B29B5E89}"/>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213339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CA58-5804-4BF9-733E-C67F4A56D38D}"/>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4B638A4C-5ED5-C675-190D-6AF091E45EA3}"/>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83860F93-A808-75C5-79EC-EA730C6A5ADF}"/>
              </a:ext>
            </a:extLst>
          </p:cNvPr>
          <p:cNvSpPr txBox="1"/>
          <p:nvPr/>
        </p:nvSpPr>
        <p:spPr>
          <a:xfrm>
            <a:off x="208308" y="401737"/>
            <a:ext cx="114569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a:solidFill>
                  <a:srgbClr val="0070C0"/>
                </a:solidFill>
              </a:rPr>
              <a:t>b + l + s =</a:t>
            </a:r>
            <a:r>
              <a:rPr lang="en-US" sz="8000"/>
              <a:t>         </a:t>
            </a:r>
            <a:r>
              <a:rPr lang="en-US" sz="8000">
                <a:solidFill>
                  <a:srgbClr val="00B050"/>
                </a:solidFill>
              </a:rPr>
              <a:t>p + b + c =</a:t>
            </a:r>
          </a:p>
          <a:p>
            <a:endParaRPr lang="en-GB" sz="7200"/>
          </a:p>
          <a:p>
            <a:endParaRPr lang="en-GB" sz="4400"/>
          </a:p>
        </p:txBody>
      </p:sp>
      <p:pic>
        <p:nvPicPr>
          <p:cNvPr id="4" name="Picture 3" descr="A cartoon penguin with a white background&#10;&#10;AI-generated content may be incorrect.">
            <a:extLst>
              <a:ext uri="{FF2B5EF4-FFF2-40B4-BE49-F238E27FC236}">
                <a16:creationId xmlns:a16="http://schemas.microsoft.com/office/drawing/2014/main" id="{E0ECC03D-9552-B2BF-D21D-E14632BCDD61}"/>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FD081639-1DF6-EEDE-2F5E-36C77749AE61}"/>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621CCE21-8513-93EA-BB66-DFC7871F2624}"/>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135298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41EB1-3B91-69AD-392B-C109B2458D0A}"/>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522B7CE8-F6C1-E043-6A0D-53A559F04F8B}"/>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A678BB69-18FE-DD21-E122-F76DFC4637E7}"/>
              </a:ext>
            </a:extLst>
          </p:cNvPr>
          <p:cNvSpPr txBox="1"/>
          <p:nvPr/>
        </p:nvSpPr>
        <p:spPr>
          <a:xfrm>
            <a:off x="208308" y="401737"/>
            <a:ext cx="11456967"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a:t>Paired whiteboard work: </a:t>
            </a:r>
            <a:endParaRPr lang="en-US" sz="4800"/>
          </a:p>
          <a:p>
            <a:pPr algn="ctr"/>
            <a:r>
              <a:rPr lang="en-GB" sz="4800"/>
              <a:t>Write calculations that total 10.  </a:t>
            </a:r>
            <a:endParaRPr lang="en-US" sz="4800"/>
          </a:p>
          <a:p>
            <a:endParaRPr lang="en-GB" sz="7200"/>
          </a:p>
          <a:p>
            <a:endParaRPr lang="en-GB" sz="4400"/>
          </a:p>
        </p:txBody>
      </p:sp>
      <p:pic>
        <p:nvPicPr>
          <p:cNvPr id="4" name="Picture 3" descr="A cartoon penguin with a white background&#10;&#10;AI-generated content may be incorrect.">
            <a:extLst>
              <a:ext uri="{FF2B5EF4-FFF2-40B4-BE49-F238E27FC236}">
                <a16:creationId xmlns:a16="http://schemas.microsoft.com/office/drawing/2014/main" id="{5291119A-2665-5985-D318-38389310D709}"/>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F17588E0-69B0-753D-611D-EC6B3F8DDF7D}"/>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B8EC789C-654D-6827-AF6C-F3696C30EB2F}"/>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3528992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A58E-5A3B-0234-E8EA-51E366EDEC70}"/>
            </a:ext>
          </a:extLst>
        </p:cNvPr>
        <p:cNvGrpSpPr/>
        <p:nvPr/>
      </p:nvGrpSpPr>
      <p:grpSpPr>
        <a:xfrm>
          <a:off x="0" y="0"/>
          <a:ext cx="0" cy="0"/>
          <a:chOff x="0" y="0"/>
          <a:chExt cx="0" cy="0"/>
        </a:xfrm>
      </p:grpSpPr>
      <p:pic>
        <p:nvPicPr>
          <p:cNvPr id="2" name="Picture 1" descr="A cartoon bee and cat&#10;&#10;AI-generated content may be incorrect.">
            <a:extLst>
              <a:ext uri="{FF2B5EF4-FFF2-40B4-BE49-F238E27FC236}">
                <a16:creationId xmlns:a16="http://schemas.microsoft.com/office/drawing/2014/main" id="{76371533-D404-86D2-42DE-A6364DA237A0}"/>
              </a:ext>
            </a:extLst>
          </p:cNvPr>
          <p:cNvPicPr>
            <a:picLocks noChangeAspect="1"/>
          </p:cNvPicPr>
          <p:nvPr/>
        </p:nvPicPr>
        <p:blipFill>
          <a:blip r:embed="rId2"/>
          <a:stretch>
            <a:fillRect/>
          </a:stretch>
        </p:blipFill>
        <p:spPr>
          <a:xfrm>
            <a:off x="87265" y="4525915"/>
            <a:ext cx="11684793" cy="1866899"/>
          </a:xfrm>
          <a:prstGeom prst="rect">
            <a:avLst/>
          </a:prstGeom>
        </p:spPr>
      </p:pic>
      <p:sp>
        <p:nvSpPr>
          <p:cNvPr id="3" name="TextBox 2">
            <a:extLst>
              <a:ext uri="{FF2B5EF4-FFF2-40B4-BE49-F238E27FC236}">
                <a16:creationId xmlns:a16="http://schemas.microsoft.com/office/drawing/2014/main" id="{4F182790-68CB-4909-A824-B4AFE1A3F4B1}"/>
              </a:ext>
            </a:extLst>
          </p:cNvPr>
          <p:cNvSpPr txBox="1"/>
          <p:nvPr/>
        </p:nvSpPr>
        <p:spPr>
          <a:xfrm>
            <a:off x="208308" y="401737"/>
            <a:ext cx="11456967"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a:t>d2 = 16 </a:t>
            </a:r>
            <a:endParaRPr lang="en-US" sz="8000"/>
          </a:p>
          <a:p>
            <a:r>
              <a:rPr lang="en-GB" sz="4800"/>
              <a:t>Talk partners: How?</a:t>
            </a:r>
          </a:p>
          <a:p>
            <a:endParaRPr lang="en-GB" sz="4400"/>
          </a:p>
        </p:txBody>
      </p:sp>
      <p:pic>
        <p:nvPicPr>
          <p:cNvPr id="4" name="Picture 3" descr="A cartoon penguin with a white background&#10;&#10;AI-generated content may be incorrect.">
            <a:extLst>
              <a:ext uri="{FF2B5EF4-FFF2-40B4-BE49-F238E27FC236}">
                <a16:creationId xmlns:a16="http://schemas.microsoft.com/office/drawing/2014/main" id="{D67980A4-32B7-B4C5-EC53-B3973D3D9AF4}"/>
              </a:ext>
            </a:extLst>
          </p:cNvPr>
          <p:cNvPicPr>
            <a:picLocks noChangeAspect="1"/>
          </p:cNvPicPr>
          <p:nvPr/>
        </p:nvPicPr>
        <p:blipFill>
          <a:blip r:embed="rId3"/>
          <a:stretch>
            <a:fillRect/>
          </a:stretch>
        </p:blipFill>
        <p:spPr>
          <a:xfrm>
            <a:off x="5572125" y="4224337"/>
            <a:ext cx="1476375" cy="2171700"/>
          </a:xfrm>
          <a:prstGeom prst="rect">
            <a:avLst/>
          </a:prstGeom>
        </p:spPr>
      </p:pic>
      <p:pic>
        <p:nvPicPr>
          <p:cNvPr id="5" name="Picture 4" descr="A cartoon of a dog&#10;&#10;AI-generated content may be incorrect.">
            <a:extLst>
              <a:ext uri="{FF2B5EF4-FFF2-40B4-BE49-F238E27FC236}">
                <a16:creationId xmlns:a16="http://schemas.microsoft.com/office/drawing/2014/main" id="{10546D18-0AA5-0ACE-B657-74957C708B55}"/>
              </a:ext>
            </a:extLst>
          </p:cNvPr>
          <p:cNvPicPr>
            <a:picLocks noChangeAspect="1"/>
          </p:cNvPicPr>
          <p:nvPr/>
        </p:nvPicPr>
        <p:blipFill>
          <a:blip r:embed="rId4"/>
          <a:stretch>
            <a:fillRect/>
          </a:stretch>
        </p:blipFill>
        <p:spPr>
          <a:xfrm>
            <a:off x="3502818" y="4524375"/>
            <a:ext cx="2209799" cy="1916906"/>
          </a:xfrm>
          <a:prstGeom prst="rect">
            <a:avLst/>
          </a:prstGeom>
        </p:spPr>
      </p:pic>
      <p:pic>
        <p:nvPicPr>
          <p:cNvPr id="6" name="Picture 5" descr="A red and black ladybug&#10;&#10;AI-generated content may be incorrect.">
            <a:extLst>
              <a:ext uri="{FF2B5EF4-FFF2-40B4-BE49-F238E27FC236}">
                <a16:creationId xmlns:a16="http://schemas.microsoft.com/office/drawing/2014/main" id="{BCBA2583-927E-DCF7-0E61-DB29196894A3}"/>
              </a:ext>
            </a:extLst>
          </p:cNvPr>
          <p:cNvPicPr>
            <a:picLocks noChangeAspect="1"/>
          </p:cNvPicPr>
          <p:nvPr/>
        </p:nvPicPr>
        <p:blipFill>
          <a:blip r:embed="rId5"/>
          <a:stretch>
            <a:fillRect/>
          </a:stretch>
        </p:blipFill>
        <p:spPr>
          <a:xfrm>
            <a:off x="7150894" y="4471986"/>
            <a:ext cx="2235993" cy="1938338"/>
          </a:xfrm>
          <a:prstGeom prst="rect">
            <a:avLst/>
          </a:prstGeom>
        </p:spPr>
      </p:pic>
    </p:spTree>
    <p:extLst>
      <p:ext uri="{BB962C8B-B14F-4D97-AF65-F5344CB8AC3E}">
        <p14:creationId xmlns:p14="http://schemas.microsoft.com/office/powerpoint/2010/main" val="57363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6052-C837-9F8A-F7A6-5F9C5773F35D}"/>
              </a:ext>
            </a:extLst>
          </p:cNvPr>
          <p:cNvSpPr>
            <a:spLocks noGrp="1"/>
          </p:cNvSpPr>
          <p:nvPr>
            <p:ph type="title"/>
          </p:nvPr>
        </p:nvSpPr>
        <p:spPr/>
        <p:txBody>
          <a:bodyPr/>
          <a:lstStyle/>
          <a:p>
            <a:r>
              <a:rPr lang="en-GB"/>
              <a:t>Work systematically to write as many calculations as you can using algebra. </a:t>
            </a:r>
          </a:p>
        </p:txBody>
      </p:sp>
      <p:sp>
        <p:nvSpPr>
          <p:cNvPr id="3" name="TextBox 2">
            <a:extLst>
              <a:ext uri="{FF2B5EF4-FFF2-40B4-BE49-F238E27FC236}">
                <a16:creationId xmlns:a16="http://schemas.microsoft.com/office/drawing/2014/main" id="{EB1346DA-A887-EAFA-F305-E37689503654}"/>
              </a:ext>
            </a:extLst>
          </p:cNvPr>
          <p:cNvSpPr txBox="1"/>
          <p:nvPr/>
        </p:nvSpPr>
        <p:spPr>
          <a:xfrm>
            <a:off x="963879" y="2146000"/>
            <a:ext cx="1040750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Can you make it harder for yourself by using multiplication? </a:t>
            </a:r>
            <a:endParaRPr lang="en-US" sz="3200">
              <a:solidFill>
                <a:srgbClr val="FF0000"/>
              </a:solidFill>
            </a:endParaRPr>
          </a:p>
          <a:p>
            <a:endParaRPr lang="en-GB" sz="3200">
              <a:solidFill>
                <a:srgbClr val="FF0000"/>
              </a:solidFill>
            </a:endParaRPr>
          </a:p>
          <a:p>
            <a:r>
              <a:rPr lang="en-GB" sz="3200">
                <a:solidFill>
                  <a:srgbClr val="FF0000"/>
                </a:solidFill>
              </a:rPr>
              <a:t>b4 + s = 13 </a:t>
            </a:r>
          </a:p>
        </p:txBody>
      </p:sp>
      <p:pic>
        <p:nvPicPr>
          <p:cNvPr id="5" name="Picture 4" descr="A cartoon bee and cat&#10;&#10;AI-generated content may be incorrect.">
            <a:extLst>
              <a:ext uri="{FF2B5EF4-FFF2-40B4-BE49-F238E27FC236}">
                <a16:creationId xmlns:a16="http://schemas.microsoft.com/office/drawing/2014/main" id="{09726C77-9E57-A8BC-C53C-1A65EBDFE29A}"/>
              </a:ext>
            </a:extLst>
          </p:cNvPr>
          <p:cNvPicPr>
            <a:picLocks noChangeAspect="1"/>
          </p:cNvPicPr>
          <p:nvPr/>
        </p:nvPicPr>
        <p:blipFill>
          <a:blip r:embed="rId2"/>
          <a:stretch>
            <a:fillRect/>
          </a:stretch>
        </p:blipFill>
        <p:spPr>
          <a:xfrm>
            <a:off x="87265" y="4525915"/>
            <a:ext cx="11684793" cy="1866899"/>
          </a:xfrm>
          <a:prstGeom prst="rect">
            <a:avLst/>
          </a:prstGeom>
        </p:spPr>
      </p:pic>
    </p:spTree>
    <p:extLst>
      <p:ext uri="{BB962C8B-B14F-4D97-AF65-F5344CB8AC3E}">
        <p14:creationId xmlns:p14="http://schemas.microsoft.com/office/powerpoint/2010/main" val="4033825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23BB4-5E7D-8289-9C98-62056FF78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BAC8A-EA12-D9E0-3CD3-60A08529C0A5}"/>
              </a:ext>
            </a:extLst>
          </p:cNvPr>
          <p:cNvSpPr>
            <a:spLocks noGrp="1"/>
          </p:cNvSpPr>
          <p:nvPr>
            <p:ph type="title"/>
          </p:nvPr>
        </p:nvSpPr>
        <p:spPr/>
        <p:txBody>
          <a:bodyPr/>
          <a:lstStyle/>
          <a:p>
            <a:r>
              <a:rPr lang="en-GB"/>
              <a:t>Work systematically to write as many calculations as you can using algebra. </a:t>
            </a:r>
          </a:p>
        </p:txBody>
      </p:sp>
      <p:pic>
        <p:nvPicPr>
          <p:cNvPr id="5" name="Picture 4" descr="A cartoon bee and cat&#10;&#10;AI-generated content may be incorrect.">
            <a:extLst>
              <a:ext uri="{FF2B5EF4-FFF2-40B4-BE49-F238E27FC236}">
                <a16:creationId xmlns:a16="http://schemas.microsoft.com/office/drawing/2014/main" id="{80EF8706-0A91-3496-A03F-D591332D9BEE}"/>
              </a:ext>
            </a:extLst>
          </p:cNvPr>
          <p:cNvPicPr>
            <a:picLocks noChangeAspect="1"/>
          </p:cNvPicPr>
          <p:nvPr/>
        </p:nvPicPr>
        <p:blipFill>
          <a:blip r:embed="rId2"/>
          <a:stretch>
            <a:fillRect/>
          </a:stretch>
        </p:blipFill>
        <p:spPr>
          <a:xfrm>
            <a:off x="87265" y="4525915"/>
            <a:ext cx="11684793" cy="1866899"/>
          </a:xfrm>
          <a:prstGeom prst="rect">
            <a:avLst/>
          </a:prstGeom>
        </p:spPr>
      </p:pic>
    </p:spTree>
    <p:extLst>
      <p:ext uri="{BB962C8B-B14F-4D97-AF65-F5344CB8AC3E}">
        <p14:creationId xmlns:p14="http://schemas.microsoft.com/office/powerpoint/2010/main" val="166459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AD95-456C-E3E5-544F-E63F13DF4F04}"/>
              </a:ext>
            </a:extLst>
          </p:cNvPr>
          <p:cNvSpPr>
            <a:spLocks noGrp="1"/>
          </p:cNvSpPr>
          <p:nvPr>
            <p:ph type="title"/>
          </p:nvPr>
        </p:nvSpPr>
        <p:spPr>
          <a:xfrm>
            <a:off x="-1104" y="690"/>
            <a:ext cx="10515600" cy="1325563"/>
          </a:xfrm>
        </p:spPr>
        <p:txBody>
          <a:bodyPr/>
          <a:lstStyle/>
          <a:p>
            <a:r>
              <a:rPr lang="en-GB"/>
              <a:t>Free write Friday</a:t>
            </a:r>
          </a:p>
        </p:txBody>
      </p:sp>
      <p:sp>
        <p:nvSpPr>
          <p:cNvPr id="3" name="Content Placeholder 2">
            <a:extLst>
              <a:ext uri="{FF2B5EF4-FFF2-40B4-BE49-F238E27FC236}">
                <a16:creationId xmlns:a16="http://schemas.microsoft.com/office/drawing/2014/main" id="{11746B35-B056-495A-3DF0-98A04B9FF020}"/>
              </a:ext>
            </a:extLst>
          </p:cNvPr>
          <p:cNvSpPr>
            <a:spLocks noGrp="1"/>
          </p:cNvSpPr>
          <p:nvPr>
            <p:ph idx="1"/>
          </p:nvPr>
        </p:nvSpPr>
        <p:spPr>
          <a:xfrm>
            <a:off x="109330" y="953190"/>
            <a:ext cx="10515600" cy="4351338"/>
          </a:xfrm>
        </p:spPr>
        <p:txBody>
          <a:bodyPr vert="horz" lIns="91440" tIns="45720" rIns="91440" bIns="45720" rtlCol="0" anchor="t">
            <a:normAutofit/>
          </a:bodyPr>
          <a:lstStyle/>
          <a:p>
            <a:pPr marL="0" indent="0">
              <a:buNone/>
            </a:pPr>
            <a:r>
              <a:rPr lang="en-GB" dirty="0"/>
              <a:t>You have free range to write about whatever su</a:t>
            </a:r>
            <a:r>
              <a:rPr lang="en-GB" dirty="0">
                <a:solidFill>
                  <a:srgbClr val="000000"/>
                </a:solidFill>
                <a:latin typeface="Aptos"/>
              </a:rPr>
              <a:t>bject</a:t>
            </a:r>
            <a:r>
              <a:rPr lang="en-GB" dirty="0"/>
              <a:t> you choose.</a:t>
            </a:r>
            <a:br>
              <a:rPr lang="en-GB" dirty="0"/>
            </a:br>
            <a:br>
              <a:rPr lang="en-GB" dirty="0"/>
            </a:br>
            <a:r>
              <a:rPr lang="en-GB" dirty="0"/>
              <a:t>You could use the picture below as a </a:t>
            </a:r>
            <a:r>
              <a:rPr lang="en-GB"/>
              <a:t>prompt:</a:t>
            </a:r>
            <a:endParaRPr lang="en-US"/>
          </a:p>
          <a:p>
            <a:pPr marL="0" indent="0">
              <a:buNone/>
            </a:pPr>
            <a:endParaRPr lang="en-GB" dirty="0"/>
          </a:p>
          <a:p>
            <a:pPr marL="0" indent="0">
              <a:buNone/>
            </a:pPr>
            <a:r>
              <a:rPr lang="en-GB" dirty="0"/>
              <a:t>You must include:</a:t>
            </a:r>
            <a:br>
              <a:rPr lang="en-GB" dirty="0"/>
            </a:br>
            <a:r>
              <a:rPr lang="en-GB" dirty="0"/>
              <a:t>- fronted adverbials</a:t>
            </a:r>
            <a:br>
              <a:rPr lang="en-GB" dirty="0"/>
            </a:br>
            <a:r>
              <a:rPr lang="en-GB" dirty="0"/>
              <a:t>- inverted commas</a:t>
            </a:r>
            <a:br>
              <a:rPr lang="en-GB" dirty="0"/>
            </a:br>
            <a:r>
              <a:rPr lang="en-GB"/>
              <a:t>- subordinate clauses</a:t>
            </a:r>
            <a:br>
              <a:rPr lang="en-GB" dirty="0"/>
            </a:br>
            <a:r>
              <a:rPr lang="en-GB"/>
              <a:t>- parenthesis</a:t>
            </a:r>
            <a:endParaRPr lang="en-GB" dirty="0"/>
          </a:p>
        </p:txBody>
      </p:sp>
      <p:pic>
        <p:nvPicPr>
          <p:cNvPr id="4" name="Picture 3" descr="A stunning cinematic Easter scene poster featuring a vibrant idyllic ...">
            <a:extLst>
              <a:ext uri="{FF2B5EF4-FFF2-40B4-BE49-F238E27FC236}">
                <a16:creationId xmlns:a16="http://schemas.microsoft.com/office/drawing/2014/main" id="{DD94FF94-BAD6-1A1A-109F-E82264010A8C}"/>
              </a:ext>
            </a:extLst>
          </p:cNvPr>
          <p:cNvPicPr>
            <a:picLocks noChangeAspect="1"/>
          </p:cNvPicPr>
          <p:nvPr/>
        </p:nvPicPr>
        <p:blipFill>
          <a:blip r:embed="rId2"/>
          <a:stretch>
            <a:fillRect/>
          </a:stretch>
        </p:blipFill>
        <p:spPr>
          <a:xfrm>
            <a:off x="7313471" y="1978991"/>
            <a:ext cx="2589839" cy="4600712"/>
          </a:xfrm>
          <a:prstGeom prst="rect">
            <a:avLst/>
          </a:prstGeom>
        </p:spPr>
      </p:pic>
      <p:sp>
        <p:nvSpPr>
          <p:cNvPr id="5" name="TextBox 4">
            <a:extLst>
              <a:ext uri="{FF2B5EF4-FFF2-40B4-BE49-F238E27FC236}">
                <a16:creationId xmlns:a16="http://schemas.microsoft.com/office/drawing/2014/main" id="{0714CD64-9746-8EF3-2421-4ADBBB3B695D}"/>
              </a:ext>
            </a:extLst>
          </p:cNvPr>
          <p:cNvSpPr txBox="1"/>
          <p:nvPr/>
        </p:nvSpPr>
        <p:spPr>
          <a:xfrm>
            <a:off x="273843" y="4953000"/>
            <a:ext cx="7046118" cy="1785104"/>
          </a:xfrm>
          <a:prstGeom prst="rect">
            <a:avLst/>
          </a:prstGeom>
          <a:no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accent5"/>
                </a:solidFill>
              </a:rPr>
              <a:t>Sentence starters:</a:t>
            </a:r>
            <a:endParaRPr lang="en-US" sz="2800">
              <a:solidFill>
                <a:schemeClr val="accent5"/>
              </a:solidFill>
            </a:endParaRPr>
          </a:p>
          <a:p>
            <a:pPr marL="285750" indent="-285750">
              <a:buFont typeface="Arial"/>
              <a:buChar char="•"/>
            </a:pPr>
            <a:r>
              <a:rPr lang="en-GB" sz="1600" i="1">
                <a:solidFill>
                  <a:schemeClr val="accent5"/>
                </a:solidFill>
                <a:latin typeface="Segoe UI"/>
                <a:cs typeface="Segoe UI"/>
              </a:rPr>
              <a:t>Early</a:t>
            </a:r>
            <a:r>
              <a:rPr lang="en-GB" sz="1600" i="1" dirty="0">
                <a:solidFill>
                  <a:schemeClr val="accent5"/>
                </a:solidFill>
                <a:latin typeface="Segoe UI"/>
                <a:cs typeface="Segoe UI"/>
              </a:rPr>
              <a:t> one bright spring morning, the Easter Bunny hopped into…</a:t>
            </a:r>
            <a:endParaRPr lang="en-GB" sz="1600">
              <a:solidFill>
                <a:schemeClr val="accent5"/>
              </a:solidFill>
            </a:endParaRPr>
          </a:p>
          <a:p>
            <a:pPr marL="285750" indent="-285750">
              <a:buFont typeface="Arial"/>
              <a:buChar char="•"/>
            </a:pPr>
            <a:r>
              <a:rPr lang="en-GB" sz="1600" i="1">
                <a:solidFill>
                  <a:schemeClr val="accent5"/>
                </a:solidFill>
                <a:latin typeface="Segoe UI"/>
                <a:cs typeface="Segoe UI"/>
              </a:rPr>
              <a:t>Deep inside the mysterious garden, something unusual was happening…</a:t>
            </a:r>
            <a:endParaRPr lang="en-GB" sz="1600">
              <a:solidFill>
                <a:schemeClr val="accent5"/>
              </a:solidFill>
            </a:endParaRPr>
          </a:p>
          <a:p>
            <a:pPr marL="285750" indent="-285750">
              <a:buFont typeface="Arial"/>
              <a:buChar char="•"/>
            </a:pPr>
            <a:r>
              <a:rPr lang="en-GB" sz="1600" i="1">
                <a:solidFill>
                  <a:schemeClr val="accent5"/>
                </a:solidFill>
                <a:latin typeface="Segoe UI"/>
                <a:cs typeface="Segoe UI"/>
              </a:rPr>
              <a:t>The baby bunnies scampered behind the Easter Bunny as he whispered…</a:t>
            </a:r>
            <a:endParaRPr lang="en-GB" sz="1600">
              <a:solidFill>
                <a:schemeClr val="accent5"/>
              </a:solidFill>
            </a:endParaRPr>
          </a:p>
          <a:p>
            <a:pPr marL="285750" indent="-285750">
              <a:buFont typeface="Arial"/>
              <a:buChar char="•"/>
            </a:pPr>
            <a:r>
              <a:rPr lang="en-GB" sz="1600" i="1">
                <a:solidFill>
                  <a:schemeClr val="accent5"/>
                </a:solidFill>
                <a:latin typeface="Segoe UI"/>
                <a:cs typeface="Segoe UI"/>
              </a:rPr>
              <a:t>No one knew what lay beyond the twisted, ivy‑covered gate…</a:t>
            </a:r>
            <a:endParaRPr lang="en-GB" sz="1600">
              <a:solidFill>
                <a:schemeClr val="accent5"/>
              </a:solidFill>
            </a:endParaRPr>
          </a:p>
          <a:p>
            <a:endParaRPr lang="en-GB" dirty="0"/>
          </a:p>
        </p:txBody>
      </p:sp>
    </p:spTree>
    <p:extLst>
      <p:ext uri="{BB962C8B-B14F-4D97-AF65-F5344CB8AC3E}">
        <p14:creationId xmlns:p14="http://schemas.microsoft.com/office/powerpoint/2010/main" val="243512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1628-9CB3-4B55-C410-64D5C88D9495}"/>
              </a:ext>
            </a:extLst>
          </p:cNvPr>
          <p:cNvSpPr>
            <a:spLocks noGrp="1"/>
          </p:cNvSpPr>
          <p:nvPr>
            <p:ph type="title"/>
          </p:nvPr>
        </p:nvSpPr>
        <p:spPr/>
        <p:txBody>
          <a:bodyPr/>
          <a:lstStyle/>
          <a:p>
            <a:r>
              <a:rPr lang="en-GB"/>
              <a:t>TTRS – BATTLE OF THE BANDS</a:t>
            </a:r>
          </a:p>
        </p:txBody>
      </p:sp>
      <p:sp>
        <p:nvSpPr>
          <p:cNvPr id="3" name="Content Placeholder 2">
            <a:extLst>
              <a:ext uri="{FF2B5EF4-FFF2-40B4-BE49-F238E27FC236}">
                <a16:creationId xmlns:a16="http://schemas.microsoft.com/office/drawing/2014/main" id="{0418D1E3-D358-9D02-2ACD-F7759F45AB75}"/>
              </a:ext>
            </a:extLst>
          </p:cNvPr>
          <p:cNvSpPr>
            <a:spLocks noGrp="1"/>
          </p:cNvSpPr>
          <p:nvPr>
            <p:ph idx="1"/>
          </p:nvPr>
        </p:nvSpPr>
        <p:spPr/>
        <p:txBody>
          <a:bodyPr vert="horz" lIns="91440" tIns="45720" rIns="91440" bIns="45720" rtlCol="0" anchor="t">
            <a:normAutofit/>
          </a:bodyPr>
          <a:lstStyle/>
          <a:p>
            <a:pPr marL="0" indent="0">
              <a:buNone/>
            </a:pPr>
            <a:r>
              <a:rPr lang="en-GB"/>
              <a:t>Final morning </a:t>
            </a:r>
            <a:endParaRPr lang="en-GB" sz="2400" u="sng">
              <a:latin typeface="Comic Sans MS"/>
            </a:endParaRPr>
          </a:p>
        </p:txBody>
      </p:sp>
      <p:pic>
        <p:nvPicPr>
          <p:cNvPr id="4" name="Picture 3" descr="A logo for a video game&#10;&#10;AI-generated content may be incorrect.">
            <a:extLst>
              <a:ext uri="{FF2B5EF4-FFF2-40B4-BE49-F238E27FC236}">
                <a16:creationId xmlns:a16="http://schemas.microsoft.com/office/drawing/2014/main" id="{F8105044-800E-D4A4-7E4E-ACD95F862487}"/>
              </a:ext>
            </a:extLst>
          </p:cNvPr>
          <p:cNvPicPr>
            <a:picLocks noChangeAspect="1"/>
          </p:cNvPicPr>
          <p:nvPr/>
        </p:nvPicPr>
        <p:blipFill>
          <a:blip r:embed="rId2"/>
          <a:stretch>
            <a:fillRect/>
          </a:stretch>
        </p:blipFill>
        <p:spPr>
          <a:xfrm>
            <a:off x="4710113" y="2119313"/>
            <a:ext cx="2771775" cy="2619375"/>
          </a:xfrm>
          <a:prstGeom prst="rect">
            <a:avLst/>
          </a:prstGeom>
        </p:spPr>
      </p:pic>
    </p:spTree>
    <p:extLst>
      <p:ext uri="{BB962C8B-B14F-4D97-AF65-F5344CB8AC3E}">
        <p14:creationId xmlns:p14="http://schemas.microsoft.com/office/powerpoint/2010/main" val="287125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799E-98BF-95E1-D5F0-471F7400F147}"/>
              </a:ext>
            </a:extLst>
          </p:cNvPr>
          <p:cNvSpPr>
            <a:spLocks noGrp="1"/>
          </p:cNvSpPr>
          <p:nvPr>
            <p:ph type="title"/>
          </p:nvPr>
        </p:nvSpPr>
        <p:spPr>
          <a:xfrm>
            <a:off x="877277" y="2465510"/>
            <a:ext cx="11101753" cy="1345101"/>
          </a:xfrm>
        </p:spPr>
        <p:txBody>
          <a:bodyPr>
            <a:normAutofit fontScale="90000"/>
          </a:bodyPr>
          <a:lstStyle/>
          <a:p>
            <a:r>
              <a:rPr lang="en-GB"/>
              <a:t>Choose any 3-digit number with digits the same</a:t>
            </a:r>
            <a:br>
              <a:rPr lang="en-GB"/>
            </a:br>
            <a:r>
              <a:rPr lang="en-GB"/>
              <a:t>Add up the digits</a:t>
            </a:r>
            <a:br>
              <a:rPr lang="en-GB"/>
            </a:br>
            <a:r>
              <a:rPr lang="en-GB"/>
              <a:t>Divide the original number by the sum of the digits </a:t>
            </a:r>
            <a:br>
              <a:rPr lang="en-GB"/>
            </a:br>
            <a:r>
              <a:rPr lang="en-GB"/>
              <a:t>Your answer will be 37</a:t>
            </a:r>
          </a:p>
        </p:txBody>
      </p:sp>
      <p:sp>
        <p:nvSpPr>
          <p:cNvPr id="3" name="TextBox 2">
            <a:extLst>
              <a:ext uri="{FF2B5EF4-FFF2-40B4-BE49-F238E27FC236}">
                <a16:creationId xmlns:a16="http://schemas.microsoft.com/office/drawing/2014/main" id="{8D98FD63-CFCA-CDB7-2CC8-1A38EDC807AA}"/>
              </a:ext>
            </a:extLst>
          </p:cNvPr>
          <p:cNvSpPr txBox="1"/>
          <p:nvPr/>
        </p:nvSpPr>
        <p:spPr>
          <a:xfrm>
            <a:off x="1055385" y="619465"/>
            <a:ext cx="62634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Maths Challenge 1</a:t>
            </a:r>
          </a:p>
        </p:txBody>
      </p:sp>
    </p:spTree>
    <p:extLst>
      <p:ext uri="{BB962C8B-B14F-4D97-AF65-F5344CB8AC3E}">
        <p14:creationId xmlns:p14="http://schemas.microsoft.com/office/powerpoint/2010/main" val="300394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9661D3-3411-DD1C-0DF2-CE979AC6B4B2}"/>
            </a:ext>
          </a:extLst>
        </p:cNvPr>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5934AA-9F35-4DC2-BDEF-C88AEF973F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lor Cover">
              <a:extLst>
                <a:ext uri="{FF2B5EF4-FFF2-40B4-BE49-F238E27FC236}">
                  <a16:creationId xmlns:a16="http://schemas.microsoft.com/office/drawing/2014/main" id="{B2BC243A-AB39-4DEF-B708-A656BA5A6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95590E9-5E18-4877-8515-94EBE05E1F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lor">
              <a:extLst>
                <a:ext uri="{FF2B5EF4-FFF2-40B4-BE49-F238E27FC236}">
                  <a16:creationId xmlns:a16="http://schemas.microsoft.com/office/drawing/2014/main" id="{3CE7848D-78F7-4020-9603-9ED294166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hand holding a wand&#10;&#10;AI-generated content may be incorrect.">
            <a:extLst>
              <a:ext uri="{FF2B5EF4-FFF2-40B4-BE49-F238E27FC236}">
                <a16:creationId xmlns:a16="http://schemas.microsoft.com/office/drawing/2014/main" id="{707ADFDD-9EE6-BD07-8FEE-50AC33D22809}"/>
              </a:ext>
            </a:extLst>
          </p:cNvPr>
          <p:cNvPicPr>
            <a:picLocks noChangeAspect="1"/>
          </p:cNvPicPr>
          <p:nvPr/>
        </p:nvPicPr>
        <p:blipFill>
          <a:blip r:embed="rId2"/>
          <a:srcRect r="1085" b="2"/>
          <a:stretch/>
        </p:blipFill>
        <p:spPr>
          <a:xfrm>
            <a:off x="7082810" y="841663"/>
            <a:ext cx="4166151" cy="5185923"/>
          </a:xfrm>
          <a:prstGeom prst="rect">
            <a:avLst/>
          </a:prstGeom>
        </p:spPr>
      </p:pic>
      <p:grpSp>
        <p:nvGrpSpPr>
          <p:cNvPr id="20" name="Group 19">
            <a:extLst>
              <a:ext uri="{FF2B5EF4-FFF2-40B4-BE49-F238E27FC236}">
                <a16:creationId xmlns:a16="http://schemas.microsoft.com/office/drawing/2014/main" id="{5CA0097F-05D8-41AA-ABF9-33C698791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1" name="Freeform: Shape 20">
              <a:extLst>
                <a:ext uri="{FF2B5EF4-FFF2-40B4-BE49-F238E27FC236}">
                  <a16:creationId xmlns:a16="http://schemas.microsoft.com/office/drawing/2014/main" id="{F662F899-4295-416F-919F-934ED769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5A3F4B-68DC-4F36-BCE6-C507ACC5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483BE2D-C85A-4DE3-A6F4-AE65BB3EF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4C550A-7A80-4B73-B7BF-7426DD1C3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D956BA8-D252-430A-9E58-C7F3D1AC9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5345BF4-9F1D-4388-A778-56FAE2C42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22B00E1-8709-469F-A9F4-F974D3FED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5330293-7D09-1A4C-5C6A-3008FD664CC0}"/>
              </a:ext>
            </a:extLst>
          </p:cNvPr>
          <p:cNvSpPr>
            <a:spLocks noGrp="1"/>
          </p:cNvSpPr>
          <p:nvPr>
            <p:ph type="title"/>
          </p:nvPr>
        </p:nvSpPr>
        <p:spPr>
          <a:xfrm>
            <a:off x="1012644" y="841664"/>
            <a:ext cx="5203990" cy="2782723"/>
          </a:xfrm>
        </p:spPr>
        <p:txBody>
          <a:bodyPr vert="horz" lIns="91440" tIns="45720" rIns="91440" bIns="45720" rtlCol="0" anchor="b">
            <a:normAutofit/>
          </a:bodyPr>
          <a:lstStyle/>
          <a:p>
            <a:r>
              <a:rPr lang="en-US" sz="4800">
                <a:solidFill>
                  <a:schemeClr val="bg1"/>
                </a:solidFill>
              </a:rPr>
              <a:t>Magic Subtraction </a:t>
            </a:r>
          </a:p>
        </p:txBody>
      </p:sp>
      <p:sp>
        <p:nvSpPr>
          <p:cNvPr id="3" name="TextBox 2">
            <a:extLst>
              <a:ext uri="{FF2B5EF4-FFF2-40B4-BE49-F238E27FC236}">
                <a16:creationId xmlns:a16="http://schemas.microsoft.com/office/drawing/2014/main" id="{747C3B56-2E52-4CC1-C726-C28C0EBAE814}"/>
              </a:ext>
            </a:extLst>
          </p:cNvPr>
          <p:cNvSpPr txBox="1"/>
          <p:nvPr/>
        </p:nvSpPr>
        <p:spPr>
          <a:xfrm>
            <a:off x="1012644" y="3764655"/>
            <a:ext cx="5203990" cy="237407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pPr>
            <a:r>
              <a:rPr lang="en-US" sz="2400">
                <a:solidFill>
                  <a:schemeClr val="bg1"/>
                </a:solidFill>
              </a:rPr>
              <a:t>Maths Challenge 2</a:t>
            </a:r>
          </a:p>
        </p:txBody>
      </p:sp>
    </p:spTree>
    <p:extLst>
      <p:ext uri="{BB962C8B-B14F-4D97-AF65-F5344CB8AC3E}">
        <p14:creationId xmlns:p14="http://schemas.microsoft.com/office/powerpoint/2010/main" val="278338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CD34-98D8-A12D-24DE-B7100A834FFB}"/>
              </a:ext>
            </a:extLst>
          </p:cNvPr>
          <p:cNvSpPr>
            <a:spLocks noGrp="1"/>
          </p:cNvSpPr>
          <p:nvPr>
            <p:ph type="title"/>
          </p:nvPr>
        </p:nvSpPr>
        <p:spPr>
          <a:xfrm>
            <a:off x="271305" y="2528221"/>
            <a:ext cx="11810925" cy="1325563"/>
          </a:xfrm>
        </p:spPr>
        <p:txBody>
          <a:bodyPr>
            <a:normAutofit fontScale="90000"/>
          </a:bodyPr>
          <a:lstStyle/>
          <a:p>
            <a:r>
              <a:rPr lang="en-GB" b="1"/>
              <a:t>                                Magical Subtraction </a:t>
            </a:r>
            <a:br>
              <a:rPr lang="en-GB"/>
            </a:br>
            <a:br>
              <a:rPr lang="en-GB"/>
            </a:br>
            <a:r>
              <a:rPr lang="en-GB"/>
              <a:t>Write a 5-digit number. </a:t>
            </a:r>
            <a:br>
              <a:rPr lang="en-GB"/>
            </a:br>
            <a:r>
              <a:rPr lang="en-GB"/>
              <a:t>Rearrange the 5-digits and subtract it from your initial number. </a:t>
            </a:r>
            <a:br>
              <a:rPr lang="en-GB"/>
            </a:br>
            <a:r>
              <a:rPr lang="en-GB"/>
              <a:t>Circle one of the digits from your answer. </a:t>
            </a:r>
            <a:br>
              <a:rPr lang="en-GB"/>
            </a:br>
            <a:r>
              <a:rPr lang="en-GB"/>
              <a:t>Add the remaining digits together. </a:t>
            </a:r>
            <a:br>
              <a:rPr lang="en-GB"/>
            </a:br>
            <a:r>
              <a:rPr lang="en-GB"/>
              <a:t>Share the total of the digits. </a:t>
            </a:r>
            <a:br>
              <a:rPr lang="en-GB"/>
            </a:br>
            <a:r>
              <a:rPr lang="en-GB"/>
              <a:t>Your circled number is….</a:t>
            </a:r>
          </a:p>
        </p:txBody>
      </p:sp>
      <p:pic>
        <p:nvPicPr>
          <p:cNvPr id="4" name="Picture 3">
            <a:extLst>
              <a:ext uri="{FF2B5EF4-FFF2-40B4-BE49-F238E27FC236}">
                <a16:creationId xmlns:a16="http://schemas.microsoft.com/office/drawing/2014/main" id="{F44EF299-AD1F-45CA-74B8-2856E80196CC}"/>
              </a:ext>
            </a:extLst>
          </p:cNvPr>
          <p:cNvPicPr>
            <a:picLocks noChangeAspect="1"/>
          </p:cNvPicPr>
          <p:nvPr/>
        </p:nvPicPr>
        <p:blipFill>
          <a:blip r:embed="rId2"/>
          <a:stretch>
            <a:fillRect/>
          </a:stretch>
        </p:blipFill>
        <p:spPr>
          <a:xfrm>
            <a:off x="9957918" y="4135687"/>
            <a:ext cx="2124312" cy="2615651"/>
          </a:xfrm>
          <a:prstGeom prst="rect">
            <a:avLst/>
          </a:prstGeom>
        </p:spPr>
      </p:pic>
    </p:spTree>
    <p:extLst>
      <p:ext uri="{BB962C8B-B14F-4D97-AF65-F5344CB8AC3E}">
        <p14:creationId xmlns:p14="http://schemas.microsoft.com/office/powerpoint/2010/main" val="156718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75A6-3F03-CC66-3B7B-04F41D55FDAD}"/>
              </a:ext>
            </a:extLst>
          </p:cNvPr>
          <p:cNvSpPr>
            <a:spLocks noGrp="1"/>
          </p:cNvSpPr>
          <p:nvPr>
            <p:ph type="title"/>
          </p:nvPr>
        </p:nvSpPr>
        <p:spPr>
          <a:xfrm>
            <a:off x="838200" y="2103438"/>
            <a:ext cx="10515600" cy="1325563"/>
          </a:xfrm>
        </p:spPr>
        <p:txBody>
          <a:bodyPr>
            <a:normAutofit fontScale="90000"/>
          </a:bodyPr>
          <a:lstStyle/>
          <a:p>
            <a:r>
              <a:rPr lang="en-GB"/>
              <a:t>TBAT- understand that an unknown can be represented by a letter. </a:t>
            </a:r>
            <a:br>
              <a:rPr lang="en-GB"/>
            </a:br>
            <a:br>
              <a:rPr lang="en-GB"/>
            </a:br>
            <a:r>
              <a:rPr lang="en-GB"/>
              <a:t>1) 67 + ? = 200 </a:t>
            </a:r>
            <a:br>
              <a:rPr lang="en-GB"/>
            </a:br>
            <a:br>
              <a:rPr lang="en-GB"/>
            </a:br>
            <a:r>
              <a:rPr lang="en-GB"/>
              <a:t>2) 16 x 5 = </a:t>
            </a:r>
            <a:br>
              <a:rPr lang="en-GB"/>
            </a:br>
            <a:br>
              <a:rPr lang="en-GB"/>
            </a:br>
            <a:r>
              <a:rPr lang="en-GB"/>
              <a:t>3) 0.08 x 1000= </a:t>
            </a:r>
          </a:p>
        </p:txBody>
      </p:sp>
    </p:spTree>
    <p:extLst>
      <p:ext uri="{BB962C8B-B14F-4D97-AF65-F5344CB8AC3E}">
        <p14:creationId xmlns:p14="http://schemas.microsoft.com/office/powerpoint/2010/main" val="261082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94338-7694-244F-F18F-9E03469A3D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F5E0E2-DD07-4BF2-7224-DA5E63A7AF76}"/>
              </a:ext>
            </a:extLst>
          </p:cNvPr>
          <p:cNvSpPr txBox="1"/>
          <p:nvPr/>
        </p:nvSpPr>
        <p:spPr>
          <a:xfrm>
            <a:off x="208308" y="401737"/>
            <a:ext cx="1145696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200"/>
              <a:t>b + l = 8 </a:t>
            </a:r>
          </a:p>
          <a:p>
            <a:endParaRPr lang="en-GB" sz="7200"/>
          </a:p>
          <a:p>
            <a:r>
              <a:rPr lang="en-GB" sz="4400"/>
              <a:t>What does b equal?</a:t>
            </a:r>
          </a:p>
          <a:p>
            <a:r>
              <a:rPr lang="en-GB" sz="4400"/>
              <a:t>What does l equal?</a:t>
            </a:r>
          </a:p>
        </p:txBody>
      </p:sp>
      <p:pic>
        <p:nvPicPr>
          <p:cNvPr id="4" name="Picture 3" descr="A dog and penguin cartoon&#10;&#10;AI-generated content may be incorrect.">
            <a:extLst>
              <a:ext uri="{FF2B5EF4-FFF2-40B4-BE49-F238E27FC236}">
                <a16:creationId xmlns:a16="http://schemas.microsoft.com/office/drawing/2014/main" id="{9953F775-CF57-1A10-DDCE-D904A82FA58C}"/>
              </a:ext>
            </a:extLst>
          </p:cNvPr>
          <p:cNvPicPr>
            <a:picLocks noChangeAspect="1"/>
          </p:cNvPicPr>
          <p:nvPr/>
        </p:nvPicPr>
        <p:blipFill>
          <a:blip r:embed="rId2"/>
          <a:stretch>
            <a:fillRect/>
          </a:stretch>
        </p:blipFill>
        <p:spPr>
          <a:xfrm>
            <a:off x="0" y="4191000"/>
            <a:ext cx="11346656" cy="2071687"/>
          </a:xfrm>
          <a:prstGeom prst="rect">
            <a:avLst/>
          </a:prstGeom>
        </p:spPr>
      </p:pic>
      <p:sp>
        <p:nvSpPr>
          <p:cNvPr id="2" name="TextBox 1">
            <a:extLst>
              <a:ext uri="{FF2B5EF4-FFF2-40B4-BE49-F238E27FC236}">
                <a16:creationId xmlns:a16="http://schemas.microsoft.com/office/drawing/2014/main" id="{9F573979-4869-8359-AF66-5B4069D7A7C7}"/>
              </a:ext>
            </a:extLst>
          </p:cNvPr>
          <p:cNvSpPr txBox="1"/>
          <p:nvPr/>
        </p:nvSpPr>
        <p:spPr>
          <a:xfrm>
            <a:off x="267825" y="2172360"/>
            <a:ext cx="49250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Talk partners: </a:t>
            </a:r>
          </a:p>
        </p:txBody>
      </p:sp>
    </p:spTree>
    <p:extLst>
      <p:ext uri="{BB962C8B-B14F-4D97-AF65-F5344CB8AC3E}">
        <p14:creationId xmlns:p14="http://schemas.microsoft.com/office/powerpoint/2010/main" val="379898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D28704-4420-27BF-B273-8A309359D71B}"/>
              </a:ext>
            </a:extLst>
          </p:cNvPr>
          <p:cNvSpPr txBox="1"/>
          <p:nvPr/>
        </p:nvSpPr>
        <p:spPr>
          <a:xfrm>
            <a:off x="5396631" y="3573002"/>
            <a:ext cx="629105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Instead of writing the number of legs, we are going to represent it with the first letter of the animal. </a:t>
            </a:r>
          </a:p>
        </p:txBody>
      </p:sp>
      <p:sp>
        <p:nvSpPr>
          <p:cNvPr id="4" name="TextBox 3">
            <a:extLst>
              <a:ext uri="{FF2B5EF4-FFF2-40B4-BE49-F238E27FC236}">
                <a16:creationId xmlns:a16="http://schemas.microsoft.com/office/drawing/2014/main" id="{B560B0B7-BFAD-0222-30B6-6192A691B822}"/>
              </a:ext>
            </a:extLst>
          </p:cNvPr>
          <p:cNvSpPr txBox="1"/>
          <p:nvPr/>
        </p:nvSpPr>
        <p:spPr>
          <a:xfrm>
            <a:off x="509546" y="2880827"/>
            <a:ext cx="352823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s= </a:t>
            </a:r>
            <a:endParaRPr lang="en-US" sz="4000"/>
          </a:p>
          <a:p>
            <a:r>
              <a:rPr lang="en-GB" sz="4000"/>
              <a:t>b = </a:t>
            </a:r>
          </a:p>
          <a:p>
            <a:r>
              <a:rPr lang="en-GB" sz="4000"/>
              <a:t>d= </a:t>
            </a:r>
          </a:p>
          <a:p>
            <a:r>
              <a:rPr lang="en-GB" sz="4000"/>
              <a:t>p=</a:t>
            </a:r>
          </a:p>
          <a:p>
            <a:r>
              <a:rPr lang="en-GB" sz="4000"/>
              <a:t>l=</a:t>
            </a:r>
          </a:p>
          <a:p>
            <a:r>
              <a:rPr lang="en-GB" sz="4000"/>
              <a:t>c=</a:t>
            </a:r>
          </a:p>
        </p:txBody>
      </p:sp>
      <p:pic>
        <p:nvPicPr>
          <p:cNvPr id="5" name="Picture 4" descr="A dog and penguin cartoon&#10;&#10;AI-generated content may be incorrect.">
            <a:extLst>
              <a:ext uri="{FF2B5EF4-FFF2-40B4-BE49-F238E27FC236}">
                <a16:creationId xmlns:a16="http://schemas.microsoft.com/office/drawing/2014/main" id="{B344AF3C-E455-E763-E29B-3FDB7BE4EC08}"/>
              </a:ext>
            </a:extLst>
          </p:cNvPr>
          <p:cNvPicPr>
            <a:picLocks noChangeAspect="1"/>
          </p:cNvPicPr>
          <p:nvPr/>
        </p:nvPicPr>
        <p:blipFill>
          <a:blip r:embed="rId2"/>
          <a:stretch>
            <a:fillRect/>
          </a:stretch>
        </p:blipFill>
        <p:spPr>
          <a:xfrm>
            <a:off x="0" y="261937"/>
            <a:ext cx="11703843" cy="2143124"/>
          </a:xfrm>
          <a:prstGeom prst="rect">
            <a:avLst/>
          </a:prstGeom>
        </p:spPr>
      </p:pic>
    </p:spTree>
    <p:extLst>
      <p:ext uri="{BB962C8B-B14F-4D97-AF65-F5344CB8AC3E}">
        <p14:creationId xmlns:p14="http://schemas.microsoft.com/office/powerpoint/2010/main" val="3411620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23D9-D196-DCC4-01AB-50582C33DF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40E758-C8DD-D792-1970-C8A7E4DC4E60}"/>
              </a:ext>
            </a:extLst>
          </p:cNvPr>
          <p:cNvSpPr txBox="1"/>
          <p:nvPr/>
        </p:nvSpPr>
        <p:spPr>
          <a:xfrm>
            <a:off x="208308" y="401737"/>
            <a:ext cx="114569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0"/>
              <a:t>c + d = ? </a:t>
            </a:r>
            <a:endParaRPr lang="en-US" sz="8000"/>
          </a:p>
          <a:p>
            <a:endParaRPr lang="en-GB" sz="7200"/>
          </a:p>
          <a:p>
            <a:endParaRPr lang="en-GB" sz="4400"/>
          </a:p>
        </p:txBody>
      </p:sp>
      <p:pic>
        <p:nvPicPr>
          <p:cNvPr id="4" name="Picture 3" descr="A dog and penguin cartoon&#10;&#10;AI-generated content may be incorrect.">
            <a:extLst>
              <a:ext uri="{FF2B5EF4-FFF2-40B4-BE49-F238E27FC236}">
                <a16:creationId xmlns:a16="http://schemas.microsoft.com/office/drawing/2014/main" id="{62328C35-0171-A6A2-11E9-FB4D65D76C91}"/>
              </a:ext>
            </a:extLst>
          </p:cNvPr>
          <p:cNvPicPr>
            <a:picLocks noChangeAspect="1"/>
          </p:cNvPicPr>
          <p:nvPr/>
        </p:nvPicPr>
        <p:blipFill>
          <a:blip r:embed="rId2"/>
          <a:stretch>
            <a:fillRect/>
          </a:stretch>
        </p:blipFill>
        <p:spPr>
          <a:xfrm>
            <a:off x="202406" y="3167062"/>
            <a:ext cx="11465718" cy="2095499"/>
          </a:xfrm>
          <a:prstGeom prst="rect">
            <a:avLst/>
          </a:prstGeom>
        </p:spPr>
      </p:pic>
    </p:spTree>
    <p:extLst>
      <p:ext uri="{BB962C8B-B14F-4D97-AF65-F5344CB8AC3E}">
        <p14:creationId xmlns:p14="http://schemas.microsoft.com/office/powerpoint/2010/main" val="1851454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6545E4-E681-4E4B-B7EA-181D824B852E}"/>
</file>

<file path=customXml/itemProps2.xml><?xml version="1.0" encoding="utf-8"?>
<ds:datastoreItem xmlns:ds="http://schemas.openxmlformats.org/officeDocument/2006/customXml" ds:itemID="{A70B0F2A-7F9B-486C-A9D1-804109511B1B}">
  <ds:schemaRefs>
    <ds:schemaRef ds:uri="http://schemas.microsoft.com/sharepoint/v3/contenttype/forms"/>
  </ds:schemaRefs>
</ds:datastoreItem>
</file>

<file path=customXml/itemProps3.xml><?xml version="1.0" encoding="utf-8"?>
<ds:datastoreItem xmlns:ds="http://schemas.openxmlformats.org/officeDocument/2006/customXml" ds:itemID="{F51C0E94-6709-4DA1-B56A-68FC4DAF97A4}">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Morning challenge</vt:lpstr>
      <vt:lpstr>TTRS – BATTLE OF THE BANDS</vt:lpstr>
      <vt:lpstr>Choose any 3-digit number with digits the same Add up the digits Divide the original number by the sum of the digits  Your answer will be 37</vt:lpstr>
      <vt:lpstr>Magic Subtraction </vt:lpstr>
      <vt:lpstr>                                Magical Subtraction   Write a 5-digit number.  Rearrange the 5-digits and subtract it from your initial number.  Circle one of the digits from your answer.  Add the remaining digits together.  Share the total of the digits.  Your circled number is….</vt:lpstr>
      <vt:lpstr>TBAT- understand that an unknown can be represented by a letter.   1) 67 + ? = 200   2) 16 x 5 =   3) 0.08 x 1000=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systematically to write as many calculations as you can using algebra. </vt:lpstr>
      <vt:lpstr>Work systematically to write as many calculations as you can using algebra. </vt:lpstr>
      <vt:lpstr>Free write Friday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40</cp:revision>
  <dcterms:created xsi:type="dcterms:W3CDTF">2026-03-20T11:57:40Z</dcterms:created>
  <dcterms:modified xsi:type="dcterms:W3CDTF">2026-03-26T21:15:01Z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