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714" r:id="rId5"/>
    <p:sldId id="568" r:id="rId6"/>
    <p:sldId id="567" r:id="rId7"/>
    <p:sldId id="682" r:id="rId8"/>
    <p:sldId id="683" r:id="rId9"/>
    <p:sldId id="663" r:id="rId10"/>
    <p:sldId id="661" r:id="rId11"/>
    <p:sldId id="573" r:id="rId12"/>
    <p:sldId id="574" r:id="rId13"/>
    <p:sldId id="575" r:id="rId14"/>
    <p:sldId id="592" r:id="rId15"/>
    <p:sldId id="660" r:id="rId16"/>
    <p:sldId id="684" r:id="rId17"/>
    <p:sldId id="727" r:id="rId18"/>
    <p:sldId id="729" r:id="rId19"/>
    <p:sldId id="725" r:id="rId20"/>
    <p:sldId id="726" r:id="rId21"/>
    <p:sldId id="730" r:id="rId22"/>
    <p:sldId id="731" r:id="rId23"/>
    <p:sldId id="732" r:id="rId24"/>
    <p:sldId id="733" r:id="rId25"/>
    <p:sldId id="257" r:id="rId26"/>
    <p:sldId id="258" r:id="rId27"/>
    <p:sldId id="259" r:id="rId28"/>
    <p:sldId id="260" r:id="rId29"/>
    <p:sldId id="261" r:id="rId30"/>
    <p:sldId id="745" r:id="rId31"/>
    <p:sldId id="262" r:id="rId32"/>
    <p:sldId id="263" r:id="rId33"/>
    <p:sldId id="265" r:id="rId34"/>
    <p:sldId id="266" r:id="rId35"/>
    <p:sldId id="267" r:id="rId36"/>
    <p:sldId id="623" r:id="rId37"/>
    <p:sldId id="268" r:id="rId38"/>
    <p:sldId id="269" r:id="rId39"/>
    <p:sldId id="270" r:id="rId40"/>
    <p:sldId id="271" r:id="rId41"/>
    <p:sldId id="272" r:id="rId42"/>
    <p:sldId id="728" r:id="rId4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2FC38-9E68-2834-2B9A-C760D5CBB986}" v="27" dt="2026-03-20T13:58:18.808"/>
    <p1510:client id="{1F2FE5A1-3278-FCFC-CF6D-367AB1FB371B}" v="448" dt="2026-03-20T13:54:39.823"/>
    <p1510:client id="{902E7BC3-D682-A6F9-DCC7-DAD7D11B9078}" v="52" dt="2026-03-20T13:30:48.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794E3-3360-4302-A411-6A194636DD10}" type="datetimeFigureOut">
              <a:t>3/20/2026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B8AC5-6683-41B7-AC8B-68949CEE0FE8}" type="slidenum">
              <a:t>‹#›</a:t>
            </a:fld>
            <a:endParaRPr lang="en-GB"/>
          </a:p>
        </p:txBody>
      </p:sp>
    </p:spTree>
    <p:extLst>
      <p:ext uri="{BB962C8B-B14F-4D97-AF65-F5344CB8AC3E}">
        <p14:creationId xmlns:p14="http://schemas.microsoft.com/office/powerpoint/2010/main" val="352546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2e.com/data/examples/Titanic+Passenger+Lis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2e.com/data/examples/Titanic+Passenger+Lis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2e.com/data/examples/Titanic+Passenger+Lis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j2e.com/data/examples/Titanic+Passenger+Lis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vectors/whistle-black-blow-referee-game-3327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j2e.com/data/examples/Titanic+Passenger+Lis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2e.com/data/examples/Titanic+Passenger+Lis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ixabay.com/illustrations/video-netflix-online-media-player-341027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illustrations/video-netflix-online-media-player-341027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2e.com/data/examples/countri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2e.com/data/examples/countri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vectors/whistle-black-blow-referee-game-3327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82830d9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82830d9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16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000cfc11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000cfc11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Use the video or demonstrate live from the link: </a:t>
            </a:r>
            <a:r>
              <a:rPr lang="en-GB" sz="1000" u="sng">
                <a:solidFill>
                  <a:schemeClr val="hlink"/>
                </a:solidFill>
                <a:latin typeface="Quicksand"/>
                <a:ea typeface="Quicksand"/>
                <a:cs typeface="Quicksand"/>
                <a:sym typeface="Quicksand"/>
                <a:hlinkClick r:id="rId3"/>
              </a:rPr>
              <a:t>https://www.j2e.com/data/examples/Titanic+Passenger+List</a:t>
            </a:r>
            <a:endParaRPr sz="1000">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54d3d474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54d3d474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https://www.j2e.com/data/examples/Titanic+Passenger+List</a:t>
            </a:r>
            <a:endParaRPr sz="1000">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54d3d474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854d3d474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Use the video or demonstrate live to show how to use the ‘AND’ tool within a search to answer the question, ‘How many 16-year-olds boarded the Titanic in Southampton?’ Scroll through the records found and point out the ‘age’ and ‘boarded’ fields on each record showing ‘16’ and ‘Southampton’.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Video: </a:t>
            </a:r>
            <a:r>
              <a:rPr lang="en-GB" sz="1000" u="sng">
                <a:solidFill>
                  <a:schemeClr val="hlink"/>
                </a:solidFill>
                <a:latin typeface="Quicksand"/>
                <a:ea typeface="Quicksand"/>
                <a:cs typeface="Quicksand"/>
                <a:sym typeface="Quicksand"/>
                <a:hlinkClick r:id="rId3"/>
              </a:rPr>
              <a:t>https://www.j2e.com/data/examples/Titanic+Passenger+List</a:t>
            </a:r>
            <a:endParaRPr sz="1000">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854d3d474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854d3d474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https://www.j2e.com/data/examples/Titanic+Passenger+List</a:t>
            </a:r>
            <a:endParaRPr sz="1000">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ea948baa0_5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ea948baa0_5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Carry out the unplugged ‘OR’ questions before searching the database.</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Whistle: </a:t>
            </a:r>
            <a:r>
              <a:rPr lang="en-GB" sz="1000" u="sng">
                <a:solidFill>
                  <a:schemeClr val="hlink"/>
                </a:solidFill>
                <a:latin typeface="Quicksand"/>
                <a:ea typeface="Quicksand"/>
                <a:cs typeface="Quicksand"/>
                <a:sym typeface="Quicksand"/>
                <a:hlinkClick r:id="rId3"/>
              </a:rPr>
              <a:t>https://pixabay.com/vectors/whistle-black-blow-referee-game-33271/</a:t>
            </a:r>
            <a:r>
              <a:rPr lang="en-GB" sz="1000">
                <a:latin typeface="Quicksand"/>
                <a:ea typeface="Quicksand"/>
                <a:cs typeface="Quicksand"/>
                <a:sym typeface="Quicksand"/>
              </a:rPr>
              <a:t> . </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54d3d474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54d3d474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Use the video (next slide) or demonstrate live how to use the ‘OR’ tool in the computer database to answer the question, ‘How many people were in fIrst </a:t>
            </a:r>
            <a:r>
              <a:rPr lang="en-GB" sz="1000" b="1">
                <a:latin typeface="Quicksand"/>
                <a:ea typeface="Quicksand"/>
                <a:cs typeface="Quicksand"/>
                <a:sym typeface="Quicksand"/>
              </a:rPr>
              <a:t>or </a:t>
            </a:r>
            <a:r>
              <a:rPr lang="en-GB" sz="1000">
                <a:latin typeface="Quicksand"/>
                <a:ea typeface="Quicksand"/>
                <a:cs typeface="Quicksand"/>
                <a:sym typeface="Quicksand"/>
              </a:rPr>
              <a:t>second class?’ Before searching, ask learners if they think the answer to this question will be more or less than the number of people in first class only? (324) Carry out the search, scroll through the records found, and point out the ‘Class’ field on each record showing only first or second. Discuss the number of records found (628) and ask learners to explain why it is more than the 324 in first class only. Remind learners that results from any search can also be ordered using ‘sort by’ as covered in Lesson 3. </a:t>
            </a:r>
            <a:endParaRPr sz="1000">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7318136e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7318136e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Use the video or demonstrate live how to use the ‘OR’ tool in the computer database to answer the question ‘How many people were in first or second class?’. Before searching, ask learners if they think the answer to this question will be more or less than the number of people in first class only? (324) Carry out the search, scroll through the records found, and point out the ‘Class’ field on each record showing only first or second. Discuss the number of records found (628) and ask learners to explain why it is more than the 324 in First class only. Remind pupils that the results from any search can also be ordered using ‘sort by’, as covered in Lesson 3.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Video: </a:t>
            </a:r>
            <a:r>
              <a:rPr lang="en-GB" sz="1000" u="sng">
                <a:solidFill>
                  <a:schemeClr val="hlink"/>
                </a:solidFill>
                <a:latin typeface="Quicksand"/>
                <a:ea typeface="Quicksand"/>
                <a:cs typeface="Quicksand"/>
                <a:sym typeface="Quicksand"/>
                <a:hlinkClick r:id="rId3"/>
              </a:rPr>
              <a:t>https://www.j2e.com/data/examples/Titanic+Passenger+List</a:t>
            </a:r>
            <a:endParaRPr sz="1000">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54d3d474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54d3d474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https://www.j2e.com/data/examples/Titanic+Passenger+List</a:t>
            </a:r>
            <a:endParaRPr sz="1000">
              <a:solidFill>
                <a:schemeClr val="dk1"/>
              </a:solidFill>
              <a:latin typeface="Quicksand"/>
              <a:ea typeface="Quicksand"/>
              <a:cs typeface="Quicksand"/>
              <a:sym typeface="Quicksa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eec513f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eec513f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Click to show suggestions of fields. </a:t>
            </a:r>
            <a:endParaRPr sz="1000">
              <a:solidFill>
                <a:schemeClr val="dk1"/>
              </a:solidFill>
              <a:latin typeface="Quicksand"/>
              <a:ea typeface="Quicksand"/>
              <a:cs typeface="Quicksand"/>
              <a:sym typeface="Quicksand"/>
            </a:endParaRPr>
          </a:p>
          <a:p>
            <a:pPr marL="0" lvl="0" indent="0" algn="l" rtl="0">
              <a:lnSpc>
                <a:spcPct val="115000"/>
              </a:lnSpc>
              <a:spcBef>
                <a:spcPts val="1600"/>
              </a:spcBef>
              <a:spcAft>
                <a:spcPts val="1600"/>
              </a:spcAft>
              <a:buClr>
                <a:schemeClr val="dk1"/>
              </a:buClr>
              <a:buSzPts val="1100"/>
              <a:buFont typeface="Arial"/>
              <a:buNone/>
            </a:pPr>
            <a:r>
              <a:rPr lang="en-GB" sz="1000">
                <a:solidFill>
                  <a:schemeClr val="dk1"/>
                </a:solidFill>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https://pixabay.com/illustrations/video-netflix-online-media-player-3410270/</a:t>
            </a:r>
            <a:r>
              <a:rPr lang="en-GB" sz="1000">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54d3d474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54d3d474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GB" sz="1000">
                <a:solidFill>
                  <a:schemeClr val="dk1"/>
                </a:solidFill>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https://pixabay.com/illustrations/video-netflix-online-media-player-3410270/</a:t>
            </a:r>
            <a:r>
              <a:rPr lang="en-GB" sz="1000">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82830d9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82830d9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78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8848868bc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28848868bc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may wish to replace the text with images from the book.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be1a12f0c4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2be1a12f0c4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may wish to replace the text with images from the book.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ea948baa0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ea948baa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t>  </a:t>
            </a:r>
            <a:endParaRPr sz="24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eb07e6303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eb07e630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Ask learners which data types they can see here (text, numeric, and image). Label the values in the record, e.g. South Africa is the value in the ‘Country name’ field.</a:t>
            </a:r>
            <a:endParaRPr sz="1000">
              <a:latin typeface="Quicksand"/>
              <a:ea typeface="Quicksand"/>
              <a:cs typeface="Quicksand"/>
              <a:sym typeface="Quicksand"/>
            </a:endParaRPr>
          </a:p>
          <a:p>
            <a:pPr marL="0" marR="7274" lvl="0" indent="0" algn="l" rtl="0">
              <a:spcBef>
                <a:spcPts val="0"/>
              </a:spcBef>
              <a:spcAft>
                <a:spcPts val="0"/>
              </a:spcAft>
              <a:buNone/>
            </a:pPr>
            <a:endParaRPr sz="1000">
              <a:latin typeface="Quicksand"/>
              <a:ea typeface="Quicksand"/>
              <a:cs typeface="Quicksand"/>
              <a:sym typeface="Quicksand"/>
            </a:endParaRPr>
          </a:p>
          <a:p>
            <a:pPr marL="0" marR="7274" lvl="0" indent="0" algn="l" rtl="0">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https://www.j2e.com/data/examples/countries</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54d3d474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54d3d474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Click to see fields, values, and data types on the slide.</a:t>
            </a:r>
            <a:endParaRPr sz="1000">
              <a:latin typeface="Quicksand"/>
              <a:ea typeface="Quicksand"/>
              <a:cs typeface="Quicksand"/>
              <a:sym typeface="Quicksand"/>
            </a:endParaRPr>
          </a:p>
          <a:p>
            <a:pPr marL="0" marR="7274" lvl="0" indent="0" algn="l" rtl="0">
              <a:spcBef>
                <a:spcPts val="0"/>
              </a:spcBef>
              <a:spcAft>
                <a:spcPts val="0"/>
              </a:spcAft>
              <a:buNone/>
            </a:pPr>
            <a:endParaRPr sz="1000">
              <a:latin typeface="Quicksand"/>
              <a:ea typeface="Quicksand"/>
              <a:cs typeface="Quicksand"/>
              <a:sym typeface="Quicksand"/>
            </a:endParaRPr>
          </a:p>
          <a:p>
            <a:pPr marL="0" marR="7274" lvl="0" indent="0" algn="l" rtl="0">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https://www.j2e.com/data/examples/countries</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e3beb82b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e3beb82b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1000">
                <a:latin typeface="Quicksand"/>
                <a:ea typeface="Quicksand"/>
                <a:cs typeface="Quicksand"/>
                <a:sym typeface="Quicksand"/>
              </a:rPr>
              <a:t>Whistle: </a:t>
            </a:r>
            <a:r>
              <a:rPr lang="en-GB" sz="1000" u="sng">
                <a:solidFill>
                  <a:schemeClr val="hlink"/>
                </a:solidFill>
                <a:latin typeface="Quicksand"/>
                <a:ea typeface="Quicksand"/>
                <a:cs typeface="Quicksand"/>
                <a:sym typeface="Quicksand"/>
                <a:hlinkClick r:id="rId3"/>
              </a:rPr>
              <a:t>https://pixabay.com/vectors/whistle-black-blow-referee-game-33271/</a:t>
            </a:r>
            <a:r>
              <a:rPr lang="en-GB" sz="1000">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eb07e6303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eb07e6303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1649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66927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414533" y="1356967"/>
            <a:ext cx="11361600" cy="41296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2" name="Google Shape;22;p4"/>
          <p:cNvSpPr txBox="1">
            <a:spLocks noGrp="1"/>
          </p:cNvSpPr>
          <p:nvPr>
            <p:ph type="body" idx="2"/>
          </p:nvPr>
        </p:nvSpPr>
        <p:spPr>
          <a:xfrm>
            <a:off x="414533" y="5490132"/>
            <a:ext cx="11361600" cy="93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5" name="Google Shape;25;p4"/>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01191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02156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14533" y="426133"/>
            <a:ext cx="11361600" cy="601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5" name="Google Shape;45;p8"/>
          <p:cNvSpPr txBox="1">
            <a:spLocks noGrp="1"/>
          </p:cNvSpPr>
          <p:nvPr>
            <p:ph type="subTitle" idx="1"/>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846180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3" name="Google Shape;33;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5" name="Google Shape;35;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46409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1898335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414533" y="1356967"/>
            <a:ext cx="11361600" cy="41296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2" name="Google Shape;22;p4"/>
          <p:cNvSpPr txBox="1">
            <a:spLocks noGrp="1"/>
          </p:cNvSpPr>
          <p:nvPr>
            <p:ph type="body" idx="2"/>
          </p:nvPr>
        </p:nvSpPr>
        <p:spPr>
          <a:xfrm>
            <a:off x="414533" y="5490132"/>
            <a:ext cx="11361600" cy="93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25" name="Google Shape;25;p4"/>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0117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341869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3" name="Google Shape;33;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5" name="Google Shape;35;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570412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208"/>
        <p:cNvGrpSpPr/>
        <p:nvPr/>
      </p:nvGrpSpPr>
      <p:grpSpPr>
        <a:xfrm>
          <a:off x="0" y="0"/>
          <a:ext cx="0" cy="0"/>
          <a:chOff x="0" y="0"/>
          <a:chExt cx="0" cy="0"/>
        </a:xfrm>
      </p:grpSpPr>
      <p:pic>
        <p:nvPicPr>
          <p:cNvPr id="209" name="Google Shape;209;p22"/>
          <p:cNvPicPr preferRelativeResize="0"/>
          <p:nvPr/>
        </p:nvPicPr>
        <p:blipFill>
          <a:blip r:embed="rId2">
            <a:alphaModFix/>
          </a:blip>
          <a:stretch>
            <a:fillRect/>
          </a:stretch>
        </p:blipFill>
        <p:spPr>
          <a:xfrm>
            <a:off x="0" y="710033"/>
            <a:ext cx="12201603" cy="155600"/>
          </a:xfrm>
          <a:prstGeom prst="rect">
            <a:avLst/>
          </a:prstGeom>
          <a:noFill/>
          <a:ln>
            <a:noFill/>
          </a:ln>
        </p:spPr>
      </p:pic>
      <p:sp>
        <p:nvSpPr>
          <p:cNvPr id="210" name="Google Shape;210;p22"/>
          <p:cNvSpPr/>
          <p:nvPr/>
        </p:nvSpPr>
        <p:spPr>
          <a:xfrm>
            <a:off x="-1" y="-3"/>
            <a:ext cx="121968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1" name="Google Shape;211;p22"/>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12" name="Google Shape;212;p22"/>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13" name="Google Shape;213;p2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214" name="Google Shape;214;p22"/>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Tree>
    <p:extLst>
      <p:ext uri="{BB962C8B-B14F-4D97-AF65-F5344CB8AC3E}">
        <p14:creationId xmlns:p14="http://schemas.microsoft.com/office/powerpoint/2010/main" val="365144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20/03/2026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20/03/2026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20/03/2026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0" r:id="rId18"/>
    <p:sldLayoutId id="2147483691" r:id="rId19"/>
    <p:sldLayoutId id="2147483692" r:id="rId20"/>
    <p:sldLayoutId id="2147483693" r:id="rId21"/>
    <p:sldLayoutId id="2147483694"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png"/><Relationship Id="rId4"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topmarks.co.uk/maths-games/daily10"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5.png"/><Relationship Id="rId4"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27.png"/><Relationship Id="rId4"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9A5B-AC1B-5492-8613-F030D96D1103}"/>
              </a:ext>
            </a:extLst>
          </p:cNvPr>
          <p:cNvSpPr txBox="1"/>
          <p:nvPr/>
        </p:nvSpPr>
        <p:spPr>
          <a:xfrm>
            <a:off x="276024" y="0"/>
            <a:ext cx="590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t>Monday 23rd March</a:t>
            </a:r>
            <a:r>
              <a:rPr lang="en-GB" dirty="0"/>
              <a:t>                    </a:t>
            </a:r>
            <a:endParaRPr lang="en-US" dirty="0"/>
          </a:p>
          <a:p>
            <a:r>
              <a:rPr lang="en-GB" u="sng"/>
              <a:t>TBAT: Use joins consistently.</a:t>
            </a:r>
            <a:endParaRPr lang="en-US"/>
          </a:p>
        </p:txBody>
      </p:sp>
      <p:pic>
        <p:nvPicPr>
          <p:cNvPr id="3" name="Picture 2" descr="Handwriting Paper">
            <a:extLst>
              <a:ext uri="{FF2B5EF4-FFF2-40B4-BE49-F238E27FC236}">
                <a16:creationId xmlns:a16="http://schemas.microsoft.com/office/drawing/2014/main" id="{D389A5AC-F97F-9264-2922-B35F23892CB1}"/>
              </a:ext>
            </a:extLst>
          </p:cNvPr>
          <p:cNvPicPr>
            <a:picLocks noChangeAspect="1"/>
          </p:cNvPicPr>
          <p:nvPr/>
        </p:nvPicPr>
        <p:blipFill>
          <a:blip r:embed="rId2"/>
          <a:stretch>
            <a:fillRect/>
          </a:stretch>
        </p:blipFill>
        <p:spPr>
          <a:xfrm>
            <a:off x="4343271" y="595312"/>
            <a:ext cx="7439025" cy="5667375"/>
          </a:xfrm>
          <a:prstGeom prst="rect">
            <a:avLst/>
          </a:prstGeom>
        </p:spPr>
      </p:pic>
      <p:sp>
        <p:nvSpPr>
          <p:cNvPr id="4" name="TextBox 3">
            <a:extLst>
              <a:ext uri="{FF2B5EF4-FFF2-40B4-BE49-F238E27FC236}">
                <a16:creationId xmlns:a16="http://schemas.microsoft.com/office/drawing/2014/main" id="{F58978C4-9965-82FA-DC4D-857DE35622E4}"/>
              </a:ext>
            </a:extLst>
          </p:cNvPr>
          <p:cNvSpPr txBox="1"/>
          <p:nvPr/>
        </p:nvSpPr>
        <p:spPr>
          <a:xfrm>
            <a:off x="4146" y="636051"/>
            <a:ext cx="4563699" cy="62731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GB" sz="2800">
                <a:latin typeface="Comic Sans MS"/>
                <a:cs typeface="Segoe UI"/>
              </a:rPr>
              <a:t>amplify</a:t>
            </a:r>
            <a:endParaRPr lang="en-US" sz="2800">
              <a:latin typeface="Comic Sans MS"/>
            </a:endParaRPr>
          </a:p>
          <a:p>
            <a:pPr>
              <a:lnSpc>
                <a:spcPct val="114999"/>
              </a:lnSpc>
            </a:pPr>
            <a:r>
              <a:rPr lang="en-GB" sz="2800">
                <a:latin typeface="Comic Sans MS"/>
                <a:cs typeface="Segoe UI"/>
              </a:rPr>
              <a:t>solidify</a:t>
            </a:r>
          </a:p>
          <a:p>
            <a:pPr>
              <a:lnSpc>
                <a:spcPct val="114999"/>
              </a:lnSpc>
            </a:pPr>
            <a:r>
              <a:rPr lang="en-GB" sz="2800">
                <a:latin typeface="Comic Sans MS"/>
                <a:cs typeface="Segoe UI"/>
              </a:rPr>
              <a:t>signify</a:t>
            </a:r>
          </a:p>
          <a:p>
            <a:pPr>
              <a:lnSpc>
                <a:spcPct val="114999"/>
              </a:lnSpc>
            </a:pPr>
            <a:r>
              <a:rPr lang="en-GB" sz="2800">
                <a:latin typeface="Comic Sans MS"/>
                <a:cs typeface="Segoe UI"/>
              </a:rPr>
              <a:t>falsify</a:t>
            </a:r>
          </a:p>
          <a:p>
            <a:pPr>
              <a:lnSpc>
                <a:spcPct val="114999"/>
              </a:lnSpc>
            </a:pPr>
            <a:r>
              <a:rPr lang="en-GB" sz="2800">
                <a:latin typeface="Comic Sans MS"/>
                <a:cs typeface="Segoe UI"/>
              </a:rPr>
              <a:t>glorify</a:t>
            </a:r>
          </a:p>
          <a:p>
            <a:r>
              <a:rPr lang="en-US" sz="2800">
                <a:latin typeface="Comic Sans MS"/>
                <a:cs typeface="Segoe UI"/>
              </a:rPr>
              <a:t>classify</a:t>
            </a:r>
            <a:endParaRPr lang="en-GB" sz="2800">
              <a:latin typeface="Comic Sans MS"/>
            </a:endParaRPr>
          </a:p>
          <a:p>
            <a:pPr>
              <a:lnSpc>
                <a:spcPct val="114999"/>
              </a:lnSpc>
            </a:pPr>
            <a:r>
              <a:rPr lang="en-GB" sz="2800">
                <a:latin typeface="Comic Sans MS"/>
                <a:cs typeface="Segoe UI"/>
              </a:rPr>
              <a:t>notify</a:t>
            </a:r>
          </a:p>
          <a:p>
            <a:pPr>
              <a:lnSpc>
                <a:spcPct val="114999"/>
              </a:lnSpc>
            </a:pPr>
            <a:r>
              <a:rPr lang="en-GB" sz="2800">
                <a:latin typeface="Comic Sans MS"/>
                <a:cs typeface="Segoe UI"/>
              </a:rPr>
              <a:t>testify</a:t>
            </a:r>
          </a:p>
          <a:p>
            <a:pPr>
              <a:lnSpc>
                <a:spcPct val="114999"/>
              </a:lnSpc>
            </a:pPr>
            <a:r>
              <a:rPr lang="en-GB" sz="2800">
                <a:latin typeface="Comic Sans MS"/>
                <a:cs typeface="Segoe UI"/>
              </a:rPr>
              <a:t>purify</a:t>
            </a:r>
          </a:p>
          <a:p>
            <a:pPr>
              <a:lnSpc>
                <a:spcPct val="114999"/>
              </a:lnSpc>
            </a:pPr>
            <a:r>
              <a:rPr lang="en-GB" sz="2800">
                <a:latin typeface="Comic Sans MS"/>
                <a:cs typeface="Segoe UI"/>
              </a:rPr>
              <a:t>intensify</a:t>
            </a:r>
            <a:endParaRPr lang="en-US" b="1">
              <a:latin typeface="cursive"/>
              <a:cs typeface="Segoe UI"/>
            </a:endParaRPr>
          </a:p>
          <a:p>
            <a:pPr>
              <a:lnSpc>
                <a:spcPct val="114999"/>
              </a:lnSpc>
            </a:pPr>
            <a:br>
              <a:rPr lang="en-GB" sz="2000">
                <a:latin typeface="Comic Sans MS"/>
              </a:rPr>
            </a:br>
            <a:r>
              <a:rPr lang="en-GB">
                <a:solidFill>
                  <a:srgbClr val="FF0000"/>
                </a:solidFill>
                <a:latin typeface="Comic Sans MS"/>
              </a:rPr>
              <a:t>Are there any words you are unsure of?</a:t>
            </a:r>
            <a:br>
              <a:rPr lang="en-GB">
                <a:latin typeface="Comic Sans MS"/>
              </a:rPr>
            </a:br>
            <a:r>
              <a:rPr lang="en-GB">
                <a:solidFill>
                  <a:srgbClr val="FF0000"/>
                </a:solidFill>
                <a:latin typeface="Comic Sans MS"/>
              </a:rPr>
              <a:t>Use a dictionary to look them up and then use them in a sentence.</a:t>
            </a:r>
            <a:endParaRPr lang="en-US" b="1">
              <a:solidFill>
                <a:srgbClr val="000000"/>
              </a:solidFill>
              <a:latin typeface="cursive"/>
            </a:endParaRPr>
          </a:p>
        </p:txBody>
      </p:sp>
    </p:spTree>
    <p:extLst>
      <p:ext uri="{BB962C8B-B14F-4D97-AF65-F5344CB8AC3E}">
        <p14:creationId xmlns:p14="http://schemas.microsoft.com/office/powerpoint/2010/main" val="38831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15FC652-B8C3-C2F1-95CB-3112E2766037}"/>
              </a:ext>
            </a:extLst>
          </p:cNvPr>
          <p:cNvSpPr txBox="1">
            <a:spLocks/>
          </p:cNvSpPr>
          <p:nvPr/>
        </p:nvSpPr>
        <p:spPr>
          <a:xfrm>
            <a:off x="185311" y="115134"/>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a:t>
            </a:r>
            <a:endParaRPr lang="en" u="sng">
              <a:solidFill>
                <a:schemeClr val="tx1"/>
              </a:solidFill>
            </a:endParaRPr>
          </a:p>
        </p:txBody>
      </p:sp>
      <p:sp>
        <p:nvSpPr>
          <p:cNvPr id="2" name="TextBox 1">
            <a:extLst>
              <a:ext uri="{FF2B5EF4-FFF2-40B4-BE49-F238E27FC236}">
                <a16:creationId xmlns:a16="http://schemas.microsoft.com/office/drawing/2014/main" id="{6996E79C-B70D-DC0B-4871-74361F81C6B2}"/>
              </a:ext>
            </a:extLst>
          </p:cNvPr>
          <p:cNvSpPr txBox="1"/>
          <p:nvPr/>
        </p:nvSpPr>
        <p:spPr>
          <a:xfrm>
            <a:off x="559129" y="1714501"/>
            <a:ext cx="11071266"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Task: Use the number line to arrange the values. </a:t>
            </a:r>
            <a:endParaRPr lang="en-US" sz="3200"/>
          </a:p>
          <a:p>
            <a:pPr algn="ctr"/>
            <a:br>
              <a:rPr lang="en-US"/>
            </a:br>
            <a:endParaRPr lang="en-US"/>
          </a:p>
          <a:p>
            <a:pPr algn="ctr"/>
            <a:endParaRPr lang="en-US">
              <a:latin typeface="Comic Sans MS"/>
            </a:endParaRPr>
          </a:p>
        </p:txBody>
      </p:sp>
      <p:pic>
        <p:nvPicPr>
          <p:cNvPr id="3" name="Picture 7" descr="Shape&#10;&#10;Description automatically generated">
            <a:extLst>
              <a:ext uri="{FF2B5EF4-FFF2-40B4-BE49-F238E27FC236}">
                <a16:creationId xmlns:a16="http://schemas.microsoft.com/office/drawing/2014/main" id="{27030905-9484-7C3B-F8CA-7443A6BEC7A0}"/>
              </a:ext>
            </a:extLst>
          </p:cNvPr>
          <p:cNvPicPr>
            <a:picLocks noChangeAspect="1"/>
          </p:cNvPicPr>
          <p:nvPr/>
        </p:nvPicPr>
        <p:blipFill>
          <a:blip r:embed="rId2"/>
          <a:stretch>
            <a:fillRect/>
          </a:stretch>
        </p:blipFill>
        <p:spPr>
          <a:xfrm>
            <a:off x="186903" y="2415410"/>
            <a:ext cx="12178599" cy="3291606"/>
          </a:xfrm>
          <a:prstGeom prst="rect">
            <a:avLst/>
          </a:prstGeom>
        </p:spPr>
      </p:pic>
    </p:spTree>
    <p:extLst>
      <p:ext uri="{BB962C8B-B14F-4D97-AF65-F5344CB8AC3E}">
        <p14:creationId xmlns:p14="http://schemas.microsoft.com/office/powerpoint/2010/main" val="222787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07552A-02A6-4628-EA5E-2DDFD2B36BAB}"/>
              </a:ext>
            </a:extLst>
          </p:cNvPr>
          <p:cNvSpPr txBox="1"/>
          <p:nvPr/>
        </p:nvSpPr>
        <p:spPr>
          <a:xfrm>
            <a:off x="111330" y="1650174"/>
            <a:ext cx="1194954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u="sng">
                <a:latin typeface="Comic Sans MS"/>
                <a:ea typeface="+mn-lt"/>
                <a:cs typeface="+mn-lt"/>
              </a:rPr>
              <a:t>Checkpoint Question </a:t>
            </a:r>
            <a:endParaRPr lang="en-GB" sz="2400" b="1">
              <a:latin typeface="Comic Sans MS"/>
              <a:ea typeface="+mn-lt"/>
              <a:cs typeface="+mn-lt"/>
            </a:endParaRPr>
          </a:p>
          <a:p>
            <a:pPr algn="ctr"/>
            <a:br>
              <a:rPr lang="en-GB" sz="2400" b="1">
                <a:ea typeface="+mn-lt"/>
                <a:cs typeface="+mn-lt"/>
              </a:rPr>
            </a:br>
            <a:endParaRPr lang="en-GB" sz="2400" b="1">
              <a:ea typeface="+mn-lt"/>
              <a:cs typeface="+mn-lt"/>
            </a:endParaRPr>
          </a:p>
        </p:txBody>
      </p:sp>
      <p:pic>
        <p:nvPicPr>
          <p:cNvPr id="2" name="Picture 1" descr="A flag and pin on a pole&#10;&#10;AI-generated content may be incorrect.">
            <a:extLst>
              <a:ext uri="{FF2B5EF4-FFF2-40B4-BE49-F238E27FC236}">
                <a16:creationId xmlns:a16="http://schemas.microsoft.com/office/drawing/2014/main" id="{D3C0726F-6D55-D6DE-A482-A1D38281651E}"/>
              </a:ext>
            </a:extLst>
          </p:cNvPr>
          <p:cNvPicPr>
            <a:picLocks noChangeAspect="1"/>
          </p:cNvPicPr>
          <p:nvPr/>
        </p:nvPicPr>
        <p:blipFill>
          <a:blip r:embed="rId2"/>
          <a:stretch>
            <a:fillRect/>
          </a:stretch>
        </p:blipFill>
        <p:spPr>
          <a:xfrm>
            <a:off x="10395764" y="124082"/>
            <a:ext cx="1666876" cy="2017242"/>
          </a:xfrm>
          <a:prstGeom prst="rect">
            <a:avLst/>
          </a:prstGeom>
        </p:spPr>
      </p:pic>
      <p:sp>
        <p:nvSpPr>
          <p:cNvPr id="3" name="TextBox 2">
            <a:extLst>
              <a:ext uri="{FF2B5EF4-FFF2-40B4-BE49-F238E27FC236}">
                <a16:creationId xmlns:a16="http://schemas.microsoft.com/office/drawing/2014/main" id="{24B88B8C-8C2E-0C15-C0E7-07D42151D3BC}"/>
              </a:ext>
            </a:extLst>
          </p:cNvPr>
          <p:cNvSpPr txBox="1"/>
          <p:nvPr/>
        </p:nvSpPr>
        <p:spPr>
          <a:xfrm>
            <a:off x="265814" y="363279"/>
            <a:ext cx="60960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600" u="sng" baseline="0">
                <a:latin typeface="Comic Sans MS"/>
              </a:rPr>
              <a:t>TBAT: order and compare decimals.</a:t>
            </a:r>
            <a:endParaRPr lang="en-GB"/>
          </a:p>
          <a:p>
            <a:pPr algn="ctr"/>
            <a:endParaRPr lang="en-GB"/>
          </a:p>
        </p:txBody>
      </p:sp>
      <p:pic>
        <p:nvPicPr>
          <p:cNvPr id="9" name="Picture 8" descr="A blue rectangles with black text&#10;&#10;AI-generated content may be incorrect.">
            <a:extLst>
              <a:ext uri="{FF2B5EF4-FFF2-40B4-BE49-F238E27FC236}">
                <a16:creationId xmlns:a16="http://schemas.microsoft.com/office/drawing/2014/main" id="{CF789369-5A11-5E7D-1AFB-24034AF66A88}"/>
              </a:ext>
            </a:extLst>
          </p:cNvPr>
          <p:cNvPicPr>
            <a:picLocks noChangeAspect="1"/>
          </p:cNvPicPr>
          <p:nvPr/>
        </p:nvPicPr>
        <p:blipFill>
          <a:blip r:embed="rId3"/>
          <a:stretch>
            <a:fillRect/>
          </a:stretch>
        </p:blipFill>
        <p:spPr>
          <a:xfrm>
            <a:off x="1145991" y="2454793"/>
            <a:ext cx="9900019" cy="1948416"/>
          </a:xfrm>
          <a:prstGeom prst="rect">
            <a:avLst/>
          </a:prstGeom>
        </p:spPr>
      </p:pic>
    </p:spTree>
    <p:extLst>
      <p:ext uri="{BB962C8B-B14F-4D97-AF65-F5344CB8AC3E}">
        <p14:creationId xmlns:p14="http://schemas.microsoft.com/office/powerpoint/2010/main" val="218527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6E79C-B70D-DC0B-4871-74361F81C6B2}"/>
              </a:ext>
            </a:extLst>
          </p:cNvPr>
          <p:cNvSpPr txBox="1"/>
          <p:nvPr/>
        </p:nvSpPr>
        <p:spPr>
          <a:xfrm>
            <a:off x="16165" y="246292"/>
            <a:ext cx="11624665"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u="sng">
                <a:latin typeface="Comic Sans MS"/>
                <a:cs typeface="Arial"/>
              </a:rPr>
              <a:t>Independent- write the questions and answers in your books</a:t>
            </a:r>
            <a:endParaRPr lang="en-US" sz="2000" u="sng">
              <a:cs typeface="Arial"/>
            </a:endParaRPr>
          </a:p>
          <a:p>
            <a:r>
              <a:rPr lang="en-US" sz="2000" u="sng">
                <a:latin typeface="Comic Sans MS"/>
                <a:cs typeface="Arial"/>
              </a:rPr>
              <a:t>Write these numbers in descending order:</a:t>
            </a:r>
          </a:p>
          <a:p>
            <a:pPr algn="ctr"/>
            <a:endParaRPr lang="en-US" sz="2400">
              <a:latin typeface="Comic Sans MS"/>
              <a:cs typeface="Arial"/>
            </a:endParaRPr>
          </a:p>
          <a:p>
            <a:pPr marL="457200" indent="-457200">
              <a:buAutoNum type="arabicParenR"/>
            </a:pPr>
            <a:r>
              <a:rPr lang="en-US" sz="3200">
                <a:latin typeface="Comic Sans MS"/>
                <a:cs typeface="Arial"/>
              </a:rPr>
              <a:t>0.92, 0.82, 0.4, 0.07, 0.01</a:t>
            </a:r>
          </a:p>
          <a:p>
            <a:r>
              <a:rPr lang="en-US" sz="2400" u="sng">
                <a:latin typeface="Comic Sans MS"/>
                <a:cs typeface="Arial"/>
              </a:rPr>
              <a:t>Write these numbers in ascending order:</a:t>
            </a:r>
          </a:p>
          <a:p>
            <a:r>
              <a:rPr lang="en-US" sz="3200">
                <a:latin typeface="Comic Sans MS"/>
                <a:cs typeface="Arial"/>
              </a:rPr>
              <a:t>2) 5.3, 5.94, 5.19, 5.66, 5.04, 5.4, 5.52</a:t>
            </a:r>
          </a:p>
          <a:p>
            <a:r>
              <a:rPr lang="en-US" sz="2400" u="sng">
                <a:latin typeface="Comic Sans MS"/>
                <a:cs typeface="Arial"/>
              </a:rPr>
              <a:t>Complete the missing numbers in the sequence:</a:t>
            </a:r>
          </a:p>
          <a:p>
            <a:r>
              <a:rPr lang="en-US" sz="3200">
                <a:latin typeface="Comic Sans MS"/>
                <a:cs typeface="Arial"/>
              </a:rPr>
              <a:t>3) 5.12,   5.22, _____, 5.42, _____</a:t>
            </a:r>
            <a:endParaRPr lang="en-US" sz="3200" u="sng">
              <a:latin typeface="Comic Sans MS"/>
              <a:cs typeface="Arial"/>
            </a:endParaRPr>
          </a:p>
          <a:p>
            <a:r>
              <a:rPr lang="en-US" sz="3200">
                <a:latin typeface="Comic Sans MS"/>
                <a:cs typeface="Arial"/>
              </a:rPr>
              <a:t>4) 2.62,  2.42, 2.22, _____, _____</a:t>
            </a:r>
          </a:p>
          <a:p>
            <a:pPr marL="342900" indent="-342900">
              <a:buAutoNum type="arabicParenR"/>
            </a:pPr>
            <a:endParaRPr lang="en-US" sz="3200">
              <a:latin typeface="Comic Sans MS"/>
              <a:cs typeface="Arial"/>
            </a:endParaRPr>
          </a:p>
          <a:p>
            <a:r>
              <a:rPr lang="en-US" sz="3200">
                <a:latin typeface="Comic Sans MS"/>
                <a:cs typeface="Arial"/>
              </a:rPr>
              <a:t>Write &lt; or &gt; between each pair of lengths.</a:t>
            </a:r>
          </a:p>
          <a:p>
            <a:endParaRPr lang="en-US" sz="3200">
              <a:latin typeface="Comic Sans MS"/>
              <a:cs typeface="Arial"/>
            </a:endParaRPr>
          </a:p>
          <a:p>
            <a:r>
              <a:rPr lang="en-US" sz="3200">
                <a:latin typeface="Comic Sans MS"/>
                <a:cs typeface="Arial"/>
              </a:rPr>
              <a:t>5) 4.5m       4, 050km</a:t>
            </a:r>
          </a:p>
          <a:p>
            <a:r>
              <a:rPr lang="en-US" sz="3200">
                <a:latin typeface="Comic Sans MS"/>
                <a:cs typeface="Arial"/>
              </a:rPr>
              <a:t>6)  3.2kg       2, 900g</a:t>
            </a:r>
          </a:p>
          <a:p>
            <a:endParaRPr lang="en-US" sz="2400">
              <a:latin typeface="Comic Sans MS"/>
              <a:cs typeface="Arial"/>
            </a:endParaRPr>
          </a:p>
        </p:txBody>
      </p:sp>
      <p:pic>
        <p:nvPicPr>
          <p:cNvPr id="8" name="Picture 8" descr="Diagram&#10;&#10;Description automatically generated">
            <a:extLst>
              <a:ext uri="{FF2B5EF4-FFF2-40B4-BE49-F238E27FC236}">
                <a16:creationId xmlns:a16="http://schemas.microsoft.com/office/drawing/2014/main" id="{FC3FBD55-1C3A-CA40-0E26-D7FDBFFAF29C}"/>
              </a:ext>
            </a:extLst>
          </p:cNvPr>
          <p:cNvPicPr>
            <a:picLocks noChangeAspect="1"/>
          </p:cNvPicPr>
          <p:nvPr/>
        </p:nvPicPr>
        <p:blipFill>
          <a:blip r:embed="rId2"/>
          <a:stretch>
            <a:fillRect/>
          </a:stretch>
        </p:blipFill>
        <p:spPr>
          <a:xfrm>
            <a:off x="8257577" y="3889493"/>
            <a:ext cx="3935895" cy="2967626"/>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6A7D8036-CFCC-922A-FE22-DE9D7F6694F5}"/>
              </a:ext>
            </a:extLst>
          </p:cNvPr>
          <p:cNvPicPr>
            <a:picLocks noChangeAspect="1"/>
          </p:cNvPicPr>
          <p:nvPr/>
        </p:nvPicPr>
        <p:blipFill>
          <a:blip r:embed="rId3"/>
          <a:stretch>
            <a:fillRect/>
          </a:stretch>
        </p:blipFill>
        <p:spPr>
          <a:xfrm>
            <a:off x="8492345" y="2519669"/>
            <a:ext cx="3660496" cy="1375727"/>
          </a:xfrm>
          <a:prstGeom prst="rect">
            <a:avLst/>
          </a:prstGeom>
        </p:spPr>
      </p:pic>
    </p:spTree>
    <p:extLst>
      <p:ext uri="{BB962C8B-B14F-4D97-AF65-F5344CB8AC3E}">
        <p14:creationId xmlns:p14="http://schemas.microsoft.com/office/powerpoint/2010/main" val="424299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able&#10;&#10;Description automatically generated">
            <a:extLst>
              <a:ext uri="{FF2B5EF4-FFF2-40B4-BE49-F238E27FC236}">
                <a16:creationId xmlns:a16="http://schemas.microsoft.com/office/drawing/2014/main" id="{CC6741D3-E65B-BCB0-BF2A-8C693A0B4559}"/>
              </a:ext>
            </a:extLst>
          </p:cNvPr>
          <p:cNvPicPr>
            <a:picLocks noChangeAspect="1"/>
          </p:cNvPicPr>
          <p:nvPr/>
        </p:nvPicPr>
        <p:blipFill>
          <a:blip r:embed="rId2"/>
          <a:stretch>
            <a:fillRect/>
          </a:stretch>
        </p:blipFill>
        <p:spPr>
          <a:xfrm>
            <a:off x="240573" y="1082138"/>
            <a:ext cx="4373619" cy="3588885"/>
          </a:xfrm>
          <a:prstGeom prst="rect">
            <a:avLst/>
          </a:prstGeom>
        </p:spPr>
      </p:pic>
      <p:sp>
        <p:nvSpPr>
          <p:cNvPr id="4" name="TextBox 3">
            <a:extLst>
              <a:ext uri="{FF2B5EF4-FFF2-40B4-BE49-F238E27FC236}">
                <a16:creationId xmlns:a16="http://schemas.microsoft.com/office/drawing/2014/main" id="{ECEA2650-0BF3-7CBC-723B-18412062A520}"/>
              </a:ext>
            </a:extLst>
          </p:cNvPr>
          <p:cNvSpPr txBox="1"/>
          <p:nvPr/>
        </p:nvSpPr>
        <p:spPr>
          <a:xfrm>
            <a:off x="136700" y="635501"/>
            <a:ext cx="22513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u="sng">
                <a:solidFill>
                  <a:srgbClr val="FF0000"/>
                </a:solidFill>
                <a:latin typeface="Comic Sans MS"/>
                <a:cs typeface="Arial"/>
              </a:rPr>
              <a:t>Challenge</a:t>
            </a:r>
            <a:endParaRPr lang="en-GB" u="sng">
              <a:solidFill>
                <a:srgbClr val="FF0000"/>
              </a:solidFill>
              <a:latin typeface="Comic Sans MS"/>
            </a:endParaRPr>
          </a:p>
        </p:txBody>
      </p:sp>
      <p:pic>
        <p:nvPicPr>
          <p:cNvPr id="6" name="Picture 6">
            <a:extLst>
              <a:ext uri="{FF2B5EF4-FFF2-40B4-BE49-F238E27FC236}">
                <a16:creationId xmlns:a16="http://schemas.microsoft.com/office/drawing/2014/main" id="{60C87669-8E88-5F48-A3B2-A161BA4747C7}"/>
              </a:ext>
            </a:extLst>
          </p:cNvPr>
          <p:cNvPicPr>
            <a:picLocks noChangeAspect="1"/>
          </p:cNvPicPr>
          <p:nvPr/>
        </p:nvPicPr>
        <p:blipFill>
          <a:blip r:embed="rId3"/>
          <a:stretch>
            <a:fillRect/>
          </a:stretch>
        </p:blipFill>
        <p:spPr>
          <a:xfrm>
            <a:off x="5331074" y="1076730"/>
            <a:ext cx="4377634" cy="3588862"/>
          </a:xfrm>
          <a:prstGeom prst="rect">
            <a:avLst/>
          </a:prstGeom>
        </p:spPr>
      </p:pic>
      <p:sp>
        <p:nvSpPr>
          <p:cNvPr id="7" name="TextBox 6">
            <a:extLst>
              <a:ext uri="{FF2B5EF4-FFF2-40B4-BE49-F238E27FC236}">
                <a16:creationId xmlns:a16="http://schemas.microsoft.com/office/drawing/2014/main" id="{53CDC3FD-2DA8-52DE-9785-7FBF51B33793}"/>
              </a:ext>
            </a:extLst>
          </p:cNvPr>
          <p:cNvSpPr txBox="1"/>
          <p:nvPr/>
        </p:nvSpPr>
        <p:spPr>
          <a:xfrm>
            <a:off x="5331704" y="502693"/>
            <a:ext cx="22513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u="sng">
                <a:solidFill>
                  <a:srgbClr val="FF0000"/>
                </a:solidFill>
                <a:latin typeface="Comic Sans MS"/>
                <a:cs typeface="Arial"/>
              </a:rPr>
              <a:t>Mastery</a:t>
            </a:r>
          </a:p>
        </p:txBody>
      </p:sp>
    </p:spTree>
    <p:extLst>
      <p:ext uri="{BB962C8B-B14F-4D97-AF65-F5344CB8AC3E}">
        <p14:creationId xmlns:p14="http://schemas.microsoft.com/office/powerpoint/2010/main" val="392560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19C6-9B45-8CEF-8ADE-7E8B7D886C0A}"/>
              </a:ext>
            </a:extLst>
          </p:cNvPr>
          <p:cNvSpPr>
            <a:spLocks noGrp="1"/>
          </p:cNvSpPr>
          <p:nvPr>
            <p:ph type="title"/>
          </p:nvPr>
        </p:nvSpPr>
        <p:spPr>
          <a:xfrm>
            <a:off x="117807" y="-2219"/>
            <a:ext cx="11360800" cy="763600"/>
          </a:xfrm>
        </p:spPr>
        <p:txBody>
          <a:bodyPr spcFirstLastPara="1" vert="horz" wrap="square" lIns="91425" tIns="91425" rIns="91425" bIns="91425" rtlCol="0" anchor="t" anchorCtr="0">
            <a:noAutofit/>
          </a:bodyPr>
          <a:lstStyle/>
          <a:p>
            <a:r>
              <a:rPr lang="en-GB" sz="3000" u="sng">
                <a:latin typeface="Comic Sans MS"/>
              </a:rPr>
              <a:t>Monday 23rd March</a:t>
            </a:r>
            <a:br>
              <a:rPr lang="en-GB" sz="3000" u="sng">
                <a:latin typeface="Comic Sans MS"/>
              </a:rPr>
            </a:br>
            <a:r>
              <a:rPr lang="en-GB" sz="3000" u="sng">
                <a:latin typeface="Comic Sans MS"/>
              </a:rPr>
              <a:t>TBAT: Summarise a text and plan a narrative non-fiction.</a:t>
            </a:r>
          </a:p>
        </p:txBody>
      </p:sp>
      <p:sp>
        <p:nvSpPr>
          <p:cNvPr id="3" name="Text Placeholder 2">
            <a:extLst>
              <a:ext uri="{FF2B5EF4-FFF2-40B4-BE49-F238E27FC236}">
                <a16:creationId xmlns:a16="http://schemas.microsoft.com/office/drawing/2014/main" id="{2033B642-70ED-C479-51C3-F665A1A3C387}"/>
              </a:ext>
            </a:extLst>
          </p:cNvPr>
          <p:cNvSpPr>
            <a:spLocks noGrp="1"/>
          </p:cNvSpPr>
          <p:nvPr>
            <p:ph type="body" idx="1"/>
          </p:nvPr>
        </p:nvSpPr>
        <p:spPr>
          <a:xfrm>
            <a:off x="117807" y="1151254"/>
            <a:ext cx="11360800" cy="4555200"/>
          </a:xfrm>
        </p:spPr>
        <p:txBody>
          <a:bodyPr/>
          <a:lstStyle/>
          <a:p>
            <a:pPr marL="152400" indent="0">
              <a:buNone/>
            </a:pPr>
            <a:r>
              <a:rPr lang="en-GB" u="sng">
                <a:latin typeface="Comic Sans MS"/>
              </a:rPr>
              <a:t>3 in 3</a:t>
            </a:r>
            <a:br>
              <a:rPr lang="en-GB" u="sng">
                <a:latin typeface="Comic Sans MS"/>
              </a:rPr>
            </a:br>
            <a:endParaRPr lang="en-GB" u="sng">
              <a:latin typeface="Comic Sans MS"/>
            </a:endParaRPr>
          </a:p>
        </p:txBody>
      </p:sp>
    </p:spTree>
    <p:extLst>
      <p:ext uri="{BB962C8B-B14F-4D97-AF65-F5344CB8AC3E}">
        <p14:creationId xmlns:p14="http://schemas.microsoft.com/office/powerpoint/2010/main" val="2451949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0A076-8C53-A4BE-32D1-8AB10BF86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FC0C6-BA20-564E-E999-5C7423183DA3}"/>
              </a:ext>
            </a:extLst>
          </p:cNvPr>
          <p:cNvSpPr>
            <a:spLocks noGrp="1"/>
          </p:cNvSpPr>
          <p:nvPr>
            <p:ph type="title"/>
          </p:nvPr>
        </p:nvSpPr>
        <p:spPr>
          <a:xfrm>
            <a:off x="117807" y="-2219"/>
            <a:ext cx="11360800" cy="763600"/>
          </a:xfrm>
        </p:spPr>
        <p:txBody>
          <a:bodyPr spcFirstLastPara="1" vert="horz" wrap="square" lIns="91425" tIns="91425" rIns="91425" bIns="91425" rtlCol="0" anchor="t" anchorCtr="0">
            <a:noAutofit/>
          </a:bodyPr>
          <a:lstStyle/>
          <a:p>
            <a:r>
              <a:rPr lang="en-GB" sz="3000" u="sng">
                <a:latin typeface="Comic Sans MS"/>
              </a:rPr>
              <a:t>Monday 23rd March</a:t>
            </a:r>
            <a:br>
              <a:rPr lang="en-GB" sz="3000" u="sng">
                <a:latin typeface="Comic Sans MS"/>
              </a:rPr>
            </a:br>
            <a:r>
              <a:rPr lang="en-GB" sz="3000" u="sng">
                <a:latin typeface="Comic Sans MS"/>
              </a:rPr>
              <a:t>TBAT: Summarise a text and plan a narrative non-fiction.</a:t>
            </a:r>
          </a:p>
        </p:txBody>
      </p:sp>
      <p:sp>
        <p:nvSpPr>
          <p:cNvPr id="3" name="Text Placeholder 2">
            <a:extLst>
              <a:ext uri="{FF2B5EF4-FFF2-40B4-BE49-F238E27FC236}">
                <a16:creationId xmlns:a16="http://schemas.microsoft.com/office/drawing/2014/main" id="{D1494564-5FF7-E182-9F43-91D22A442BDC}"/>
              </a:ext>
            </a:extLst>
          </p:cNvPr>
          <p:cNvSpPr>
            <a:spLocks noGrp="1"/>
          </p:cNvSpPr>
          <p:nvPr>
            <p:ph type="body" idx="1"/>
          </p:nvPr>
        </p:nvSpPr>
        <p:spPr>
          <a:xfrm>
            <a:off x="109049" y="958565"/>
            <a:ext cx="12070247" cy="5886509"/>
          </a:xfrm>
        </p:spPr>
        <p:txBody>
          <a:bodyPr>
            <a:normAutofit/>
          </a:bodyPr>
          <a:lstStyle/>
          <a:p>
            <a:pPr marL="0" indent="0">
              <a:buNone/>
            </a:pPr>
            <a:r>
              <a:rPr lang="en-GB" u="sng">
                <a:latin typeface="Comic Sans MS"/>
              </a:rPr>
              <a:t>Multiple choice questions</a:t>
            </a:r>
            <a:br>
              <a:rPr lang="en-GB" u="sng">
                <a:latin typeface="Comic Sans MS"/>
              </a:rPr>
            </a:br>
            <a:br>
              <a:rPr lang="en-GB" u="sng">
                <a:latin typeface="Comic Sans MS"/>
              </a:rPr>
            </a:br>
            <a:r>
              <a:rPr lang="en-GB" sz="1800">
                <a:latin typeface="Comic Sans MS"/>
                <a:cs typeface="Segoe UI"/>
              </a:rPr>
              <a:t>1. What happens first in the pebble’s journey?</a:t>
            </a:r>
            <a:br>
              <a:rPr lang="en-GB" sz="1800">
                <a:latin typeface="Comic Sans MS"/>
                <a:cs typeface="Segoe UI"/>
              </a:rPr>
            </a:br>
            <a:br>
              <a:rPr lang="en-GB" sz="1800">
                <a:latin typeface="Comic Sans MS"/>
                <a:cs typeface="Segoe UI"/>
              </a:rPr>
            </a:br>
            <a:r>
              <a:rPr lang="en-GB" sz="1800" i="1">
                <a:latin typeface="Comic Sans MS"/>
                <a:cs typeface="Segoe UI"/>
              </a:rPr>
              <a:t> The pebble reaches the sea.    Dinosaurs trample on rocks.    Lava erupts and cools to form rock.</a:t>
            </a:r>
            <a:br>
              <a:rPr lang="en-GB" sz="1800" i="1">
                <a:latin typeface="Comic Sans MS"/>
                <a:cs typeface="Segoe UI"/>
              </a:rPr>
            </a:br>
            <a:r>
              <a:rPr lang="en-GB" sz="1800" i="1">
                <a:latin typeface="Comic Sans MS"/>
                <a:cs typeface="Segoe UI"/>
              </a:rPr>
              <a:t>                                        A cliff collapses and rock shatters.</a:t>
            </a:r>
            <a:br>
              <a:rPr lang="en-GB" sz="1800">
                <a:latin typeface="Comic Sans MS"/>
                <a:cs typeface="Segoe UI"/>
              </a:rPr>
            </a:br>
            <a:endParaRPr lang="en-GB" sz="1800" u="sng">
              <a:latin typeface="Comic Sans MS"/>
            </a:endParaRPr>
          </a:p>
          <a:p>
            <a:pPr marL="0" indent="0">
              <a:buNone/>
            </a:pPr>
            <a:r>
              <a:rPr lang="en-GB" sz="1800">
                <a:latin typeface="Comic Sans MS"/>
                <a:cs typeface="Segoe UI"/>
              </a:rPr>
              <a:t>2. What causes new rocks to form at the bottom of the sea?</a:t>
            </a:r>
            <a:br>
              <a:rPr lang="en-GB" sz="1800">
                <a:latin typeface="Comic Sans MS"/>
                <a:cs typeface="Segoe UI"/>
              </a:rPr>
            </a:br>
            <a:br>
              <a:rPr lang="en-GB" sz="1800">
                <a:latin typeface="Comic Sans MS"/>
                <a:cs typeface="Segoe UI"/>
              </a:rPr>
            </a:br>
            <a:r>
              <a:rPr lang="en-GB" sz="1800" i="1">
                <a:latin typeface="Comic Sans MS"/>
                <a:cs typeface="Segoe UI"/>
              </a:rPr>
              <a:t> Glacier movement     Layers of dead creatures      Dinosaurs trampling on the cliffs</a:t>
            </a:r>
            <a:br>
              <a:rPr lang="en-GB" sz="1800" i="1">
                <a:latin typeface="Comic Sans MS"/>
                <a:cs typeface="Segoe UI"/>
              </a:rPr>
            </a:br>
            <a:r>
              <a:rPr lang="en-GB" sz="1800" i="1">
                <a:latin typeface="Comic Sans MS"/>
                <a:cs typeface="Segoe UI"/>
              </a:rPr>
              <a:t>                                    Pebbles sliding into rivers</a:t>
            </a:r>
            <a:br>
              <a:rPr lang="en-GB" sz="1800">
                <a:latin typeface="Comic Sans MS"/>
                <a:cs typeface="Segoe UI"/>
              </a:rPr>
            </a:br>
            <a:endParaRPr lang="en-GB" sz="1800">
              <a:latin typeface="Comic Sans MS"/>
            </a:endParaRPr>
          </a:p>
          <a:p>
            <a:pPr marL="0" indent="0">
              <a:buNone/>
            </a:pPr>
            <a:r>
              <a:rPr lang="en-GB" sz="1800">
                <a:latin typeface="Comic Sans MS"/>
                <a:cs typeface="Segoe UI"/>
              </a:rPr>
              <a:t>3. What does the word </a:t>
            </a:r>
            <a:r>
              <a:rPr lang="en-GB" sz="1800" i="1">
                <a:latin typeface="Comic Sans MS"/>
                <a:cs typeface="Segoe UI"/>
              </a:rPr>
              <a:t>fragments</a:t>
            </a:r>
            <a:r>
              <a:rPr lang="en-GB" sz="1800">
                <a:latin typeface="Comic Sans MS"/>
                <a:cs typeface="Segoe UI"/>
              </a:rPr>
              <a:t> most closely mean in the statement “the rock shatters into fragments”?</a:t>
            </a:r>
            <a:br>
              <a:rPr lang="en-GB" sz="1800">
                <a:latin typeface="Comic Sans MS"/>
                <a:cs typeface="Segoe UI"/>
              </a:rPr>
            </a:br>
            <a:br>
              <a:rPr lang="en-GB" sz="1800">
                <a:latin typeface="Comic Sans MS"/>
                <a:cs typeface="Segoe UI"/>
              </a:rPr>
            </a:br>
            <a:r>
              <a:rPr lang="en-GB" sz="1800">
                <a:latin typeface="Comic Sans MS"/>
                <a:cs typeface="Segoe UI"/>
              </a:rPr>
              <a:t> </a:t>
            </a:r>
            <a:r>
              <a:rPr lang="en-GB" sz="1800" i="1">
                <a:latin typeface="Comic Sans MS"/>
                <a:cs typeface="Segoe UI"/>
              </a:rPr>
              <a:t>Smooth pebbles      Large mountains      Tiny broken pieces        Dust and sand</a:t>
            </a:r>
            <a:endParaRPr lang="en-GB" sz="1800" i="1">
              <a:latin typeface="Comic Sans MS"/>
            </a:endParaRPr>
          </a:p>
          <a:p>
            <a:pPr marL="152400" indent="0">
              <a:buNone/>
            </a:pPr>
            <a:br>
              <a:rPr lang="en-GB" u="sng">
                <a:latin typeface="Comic Sans MS"/>
              </a:rPr>
            </a:br>
            <a:endParaRPr lang="en-GB" u="sng">
              <a:latin typeface="Comic Sans MS"/>
            </a:endParaRPr>
          </a:p>
        </p:txBody>
      </p:sp>
    </p:spTree>
    <p:extLst>
      <p:ext uri="{BB962C8B-B14F-4D97-AF65-F5344CB8AC3E}">
        <p14:creationId xmlns:p14="http://schemas.microsoft.com/office/powerpoint/2010/main" val="202514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73"/>
          <p:cNvSpPr txBox="1">
            <a:spLocks noGrp="1"/>
          </p:cNvSpPr>
          <p:nvPr>
            <p:ph type="body" idx="1"/>
          </p:nvPr>
        </p:nvSpPr>
        <p:spPr>
          <a:xfrm>
            <a:off x="415101" y="888867"/>
            <a:ext cx="11193600" cy="57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333"/>
              </a:spcAft>
              <a:buNone/>
            </a:pPr>
            <a:r>
              <a:rPr lang="en-GB" sz="2400"/>
              <a:t>Look at the summary of "Pebble in my pocket" (next two slides)</a:t>
            </a:r>
          </a:p>
        </p:txBody>
      </p:sp>
      <p:sp>
        <p:nvSpPr>
          <p:cNvPr id="825" name="Google Shape;825;p73"/>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Sequencing and summarising the key events</a:t>
            </a:r>
            <a:endParaRPr/>
          </a:p>
        </p:txBody>
      </p:sp>
      <p:sp>
        <p:nvSpPr>
          <p:cNvPr id="826" name="Google Shape;826;p73"/>
          <p:cNvSpPr txBox="1"/>
          <p:nvPr/>
        </p:nvSpPr>
        <p:spPr>
          <a:xfrm>
            <a:off x="1267412" y="3424965"/>
            <a:ext cx="12980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Lexend"/>
                <a:ea typeface="Lexend"/>
                <a:cs typeface="Lexend"/>
                <a:sym typeface="Lexend"/>
              </a:rPr>
              <a:t>volcano</a:t>
            </a:r>
            <a:endParaRPr sz="2400">
              <a:latin typeface="Lexend"/>
              <a:ea typeface="Lexend"/>
              <a:cs typeface="Lexend"/>
              <a:sym typeface="Lexend"/>
            </a:endParaRPr>
          </a:p>
        </p:txBody>
      </p:sp>
      <p:sp>
        <p:nvSpPr>
          <p:cNvPr id="827" name="Google Shape;827;p73"/>
          <p:cNvSpPr txBox="1"/>
          <p:nvPr/>
        </p:nvSpPr>
        <p:spPr>
          <a:xfrm>
            <a:off x="5291083" y="3423280"/>
            <a:ext cx="15656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Lexend"/>
                <a:ea typeface="Lexend"/>
                <a:cs typeface="Lexend"/>
                <a:sym typeface="Lexend"/>
              </a:rPr>
              <a:t>mountains</a:t>
            </a:r>
            <a:endParaRPr sz="2400">
              <a:latin typeface="Lexend"/>
              <a:ea typeface="Lexend"/>
              <a:cs typeface="Lexend"/>
              <a:sym typeface="Lexend"/>
            </a:endParaRPr>
          </a:p>
        </p:txBody>
      </p:sp>
      <p:sp>
        <p:nvSpPr>
          <p:cNvPr id="828" name="Google Shape;828;p73"/>
          <p:cNvSpPr txBox="1"/>
          <p:nvPr/>
        </p:nvSpPr>
        <p:spPr>
          <a:xfrm>
            <a:off x="9328213" y="3421929"/>
            <a:ext cx="12980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Lexend"/>
                <a:ea typeface="Lexend"/>
                <a:cs typeface="Lexend"/>
                <a:sym typeface="Lexend"/>
              </a:rPr>
              <a:t>cliff</a:t>
            </a:r>
            <a:endParaRPr sz="2400">
              <a:latin typeface="Lexend"/>
              <a:ea typeface="Lexend"/>
              <a:cs typeface="Lexend"/>
              <a:sym typeface="Lexend"/>
            </a:endParaRPr>
          </a:p>
        </p:txBody>
      </p:sp>
      <p:sp>
        <p:nvSpPr>
          <p:cNvPr id="829" name="Google Shape;829;p73"/>
          <p:cNvSpPr txBox="1"/>
          <p:nvPr/>
        </p:nvSpPr>
        <p:spPr>
          <a:xfrm>
            <a:off x="1267412" y="5684948"/>
            <a:ext cx="12980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Lexend"/>
                <a:ea typeface="Lexend"/>
                <a:cs typeface="Lexend"/>
                <a:sym typeface="Lexend"/>
              </a:rPr>
              <a:t>river</a:t>
            </a:r>
            <a:endParaRPr sz="2400">
              <a:latin typeface="Lexend"/>
              <a:ea typeface="Lexend"/>
              <a:cs typeface="Lexend"/>
              <a:sym typeface="Lexend"/>
            </a:endParaRPr>
          </a:p>
        </p:txBody>
      </p:sp>
      <p:sp>
        <p:nvSpPr>
          <p:cNvPr id="830" name="Google Shape;830;p73"/>
          <p:cNvSpPr txBox="1"/>
          <p:nvPr/>
        </p:nvSpPr>
        <p:spPr>
          <a:xfrm>
            <a:off x="5424977" y="5686632"/>
            <a:ext cx="12980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Lexend"/>
                <a:ea typeface="Lexend"/>
                <a:cs typeface="Lexend"/>
                <a:sym typeface="Lexend"/>
              </a:rPr>
              <a:t>beach</a:t>
            </a:r>
            <a:endParaRPr sz="2400">
              <a:latin typeface="Lexend"/>
              <a:ea typeface="Lexend"/>
              <a:cs typeface="Lexend"/>
              <a:sym typeface="Lexend"/>
            </a:endParaRPr>
          </a:p>
        </p:txBody>
      </p:sp>
      <p:sp>
        <p:nvSpPr>
          <p:cNvPr id="831" name="Google Shape;831;p73"/>
          <p:cNvSpPr txBox="1"/>
          <p:nvPr/>
        </p:nvSpPr>
        <p:spPr>
          <a:xfrm>
            <a:off x="9328213" y="5687999"/>
            <a:ext cx="12980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a:latin typeface="Lexend"/>
                <a:ea typeface="Lexend"/>
                <a:cs typeface="Lexend"/>
                <a:sym typeface="Lexend"/>
              </a:rPr>
              <a:t>seabed</a:t>
            </a:r>
            <a:endParaRPr sz="2400">
              <a:latin typeface="Lexend"/>
              <a:ea typeface="Lexend"/>
              <a:cs typeface="Lexend"/>
              <a:sym typeface="Lexend"/>
            </a:endParaRPr>
          </a:p>
        </p:txBody>
      </p:sp>
      <p:sp>
        <p:nvSpPr>
          <p:cNvPr id="832" name="Google Shape;832;p73"/>
          <p:cNvSpPr txBox="1"/>
          <p:nvPr/>
        </p:nvSpPr>
        <p:spPr>
          <a:xfrm>
            <a:off x="545800" y="1712200"/>
            <a:ext cx="33040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Clr>
                <a:schemeClr val="dk1"/>
              </a:buClr>
              <a:buSzPts val="1100"/>
              <a:buFont typeface="Arial"/>
              <a:buNone/>
            </a:pPr>
            <a:r>
              <a:rPr lang="en-GB" sz="2267">
                <a:solidFill>
                  <a:schemeClr val="dk1"/>
                </a:solidFill>
                <a:latin typeface="Lexend"/>
                <a:ea typeface="Lexend"/>
                <a:cs typeface="Lexend"/>
                <a:sym typeface="Lexend"/>
              </a:rPr>
              <a:t>Lava erupts from a volcano and then cools to form rock.</a:t>
            </a:r>
            <a:endParaRPr sz="2800">
              <a:solidFill>
                <a:schemeClr val="dk1"/>
              </a:solidFill>
              <a:latin typeface="Lexend"/>
              <a:ea typeface="Lexend"/>
              <a:cs typeface="Lexend"/>
              <a:sym typeface="Lexend"/>
            </a:endParaRPr>
          </a:p>
        </p:txBody>
      </p:sp>
      <p:sp>
        <p:nvSpPr>
          <p:cNvPr id="833" name="Google Shape;833;p73"/>
          <p:cNvSpPr txBox="1"/>
          <p:nvPr/>
        </p:nvSpPr>
        <p:spPr>
          <a:xfrm>
            <a:off x="4609800" y="1712200"/>
            <a:ext cx="31664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267">
                <a:solidFill>
                  <a:schemeClr val="dk1"/>
                </a:solidFill>
                <a:latin typeface="Lexend"/>
                <a:ea typeface="Lexend"/>
                <a:cs typeface="Lexend"/>
                <a:sym typeface="Lexend"/>
              </a:rPr>
              <a:t>The earth’s surface rises, rocks push together forming mountains.</a:t>
            </a:r>
            <a:endParaRPr sz="2800">
              <a:solidFill>
                <a:schemeClr val="dk1"/>
              </a:solidFill>
              <a:latin typeface="Lexend"/>
              <a:ea typeface="Lexend"/>
              <a:cs typeface="Lexend"/>
              <a:sym typeface="Lexend"/>
            </a:endParaRPr>
          </a:p>
        </p:txBody>
      </p:sp>
      <p:sp>
        <p:nvSpPr>
          <p:cNvPr id="834" name="Google Shape;834;p73"/>
          <p:cNvSpPr txBox="1"/>
          <p:nvPr/>
        </p:nvSpPr>
        <p:spPr>
          <a:xfrm>
            <a:off x="8345400" y="1712200"/>
            <a:ext cx="33408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267">
                <a:solidFill>
                  <a:schemeClr val="dk1"/>
                </a:solidFill>
                <a:latin typeface="Lexend"/>
                <a:ea typeface="Lexend"/>
                <a:cs typeface="Lexend"/>
                <a:sym typeface="Lexend"/>
              </a:rPr>
              <a:t>A cliff falls and the rock shatters into fragments.</a:t>
            </a:r>
            <a:endParaRPr sz="2933">
              <a:solidFill>
                <a:schemeClr val="dk1"/>
              </a:solidFill>
              <a:latin typeface="Lexend"/>
              <a:ea typeface="Lexend"/>
              <a:cs typeface="Lexend"/>
              <a:sym typeface="Lexend"/>
            </a:endParaRPr>
          </a:p>
        </p:txBody>
      </p:sp>
      <p:sp>
        <p:nvSpPr>
          <p:cNvPr id="835" name="Google Shape;835;p73"/>
          <p:cNvSpPr txBox="1"/>
          <p:nvPr/>
        </p:nvSpPr>
        <p:spPr>
          <a:xfrm>
            <a:off x="8342400" y="3947400"/>
            <a:ext cx="34176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267">
                <a:solidFill>
                  <a:schemeClr val="dk1"/>
                </a:solidFill>
                <a:latin typeface="Lexend"/>
                <a:ea typeface="Lexend"/>
                <a:cs typeface="Lexend"/>
                <a:sym typeface="Lexend"/>
              </a:rPr>
              <a:t>Layers of “creatures” that have died form new rock at the bottom of the sea.</a:t>
            </a:r>
            <a:endParaRPr sz="2800">
              <a:solidFill>
                <a:schemeClr val="dk1"/>
              </a:solidFill>
              <a:latin typeface="Lexend"/>
              <a:ea typeface="Lexend"/>
              <a:cs typeface="Lexend"/>
              <a:sym typeface="Lexend"/>
            </a:endParaRPr>
          </a:p>
        </p:txBody>
      </p:sp>
      <p:sp>
        <p:nvSpPr>
          <p:cNvPr id="836" name="Google Shape;836;p73"/>
          <p:cNvSpPr txBox="1"/>
          <p:nvPr/>
        </p:nvSpPr>
        <p:spPr>
          <a:xfrm>
            <a:off x="4609800" y="3947400"/>
            <a:ext cx="31664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267">
                <a:solidFill>
                  <a:schemeClr val="dk1"/>
                </a:solidFill>
                <a:latin typeface="Lexend"/>
                <a:ea typeface="Lexend"/>
                <a:cs typeface="Lexend"/>
                <a:sym typeface="Lexend"/>
              </a:rPr>
              <a:t>The rock is now a pebble.  It reaches the sea and is washed onto shore.</a:t>
            </a:r>
            <a:endParaRPr sz="2800">
              <a:solidFill>
                <a:schemeClr val="dk1"/>
              </a:solidFill>
              <a:latin typeface="Lexend"/>
              <a:ea typeface="Lexend"/>
              <a:cs typeface="Lexend"/>
              <a:sym typeface="Lexend"/>
            </a:endParaRPr>
          </a:p>
        </p:txBody>
      </p:sp>
      <p:sp>
        <p:nvSpPr>
          <p:cNvPr id="837" name="Google Shape;837;p73"/>
          <p:cNvSpPr txBox="1"/>
          <p:nvPr/>
        </p:nvSpPr>
        <p:spPr>
          <a:xfrm>
            <a:off x="545800" y="3947400"/>
            <a:ext cx="33040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267">
                <a:solidFill>
                  <a:schemeClr val="dk1"/>
                </a:solidFill>
                <a:latin typeface="Lexend"/>
                <a:ea typeface="Lexend"/>
                <a:cs typeface="Lexend"/>
                <a:sym typeface="Lexend"/>
              </a:rPr>
              <a:t>They slide into the river and travels in it for “thousands of years”.</a:t>
            </a:r>
            <a:endParaRPr sz="2800">
              <a:solidFill>
                <a:schemeClr val="dk1"/>
              </a:solidFill>
              <a:latin typeface="Lexend"/>
              <a:ea typeface="Lexend"/>
              <a:cs typeface="Lexend"/>
              <a:sym typeface="Lexend"/>
            </a:endParaRPr>
          </a:p>
        </p:txBody>
      </p:sp>
    </p:spTree>
    <p:extLst>
      <p:ext uri="{BB962C8B-B14F-4D97-AF65-F5344CB8AC3E}">
        <p14:creationId xmlns:p14="http://schemas.microsoft.com/office/powerpoint/2010/main" val="42681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74"/>
          <p:cNvSpPr txBox="1">
            <a:spLocks noGrp="1"/>
          </p:cNvSpPr>
          <p:nvPr>
            <p:ph type="body" idx="1"/>
          </p:nvPr>
        </p:nvSpPr>
        <p:spPr>
          <a:xfrm>
            <a:off x="415101" y="888867"/>
            <a:ext cx="11193600" cy="57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endParaRPr lang="en-GB" sz="2400"/>
          </a:p>
        </p:txBody>
      </p:sp>
      <p:sp>
        <p:nvSpPr>
          <p:cNvPr id="843" name="Google Shape;843;p74"/>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Sequencing and summarising the key events</a:t>
            </a:r>
            <a:endParaRPr/>
          </a:p>
        </p:txBody>
      </p:sp>
      <p:sp>
        <p:nvSpPr>
          <p:cNvPr id="844" name="Google Shape;844;p74"/>
          <p:cNvSpPr txBox="1"/>
          <p:nvPr/>
        </p:nvSpPr>
        <p:spPr>
          <a:xfrm>
            <a:off x="1076791" y="3424967"/>
            <a:ext cx="22420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GB" sz="2400">
                <a:solidFill>
                  <a:schemeClr val="dk1"/>
                </a:solidFill>
                <a:latin typeface="Lexend"/>
                <a:ea typeface="Lexend"/>
                <a:cs typeface="Lexend"/>
                <a:sym typeface="Lexend"/>
              </a:rPr>
              <a:t>new mountains</a:t>
            </a:r>
            <a:endParaRPr sz="2400">
              <a:solidFill>
                <a:schemeClr val="dk1"/>
              </a:solidFill>
              <a:latin typeface="Lexend"/>
              <a:ea typeface="Lexend"/>
              <a:cs typeface="Lexend"/>
              <a:sym typeface="Lexend"/>
            </a:endParaRPr>
          </a:p>
          <a:p>
            <a:pPr marL="0" lvl="0" indent="0" algn="ctr" rtl="0">
              <a:spcBef>
                <a:spcPts val="0"/>
              </a:spcBef>
              <a:spcAft>
                <a:spcPts val="0"/>
              </a:spcAft>
              <a:buNone/>
            </a:pPr>
            <a:endParaRPr sz="2400">
              <a:latin typeface="Lexend"/>
              <a:ea typeface="Lexend"/>
              <a:cs typeface="Lexend"/>
              <a:sym typeface="Lexend"/>
            </a:endParaRPr>
          </a:p>
        </p:txBody>
      </p:sp>
      <p:sp>
        <p:nvSpPr>
          <p:cNvPr id="845" name="Google Shape;845;p74"/>
          <p:cNvSpPr txBox="1"/>
          <p:nvPr/>
        </p:nvSpPr>
        <p:spPr>
          <a:xfrm>
            <a:off x="5291083" y="3423280"/>
            <a:ext cx="15656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GB" sz="2400">
                <a:solidFill>
                  <a:schemeClr val="dk1"/>
                </a:solidFill>
                <a:latin typeface="Lexend"/>
                <a:ea typeface="Lexend"/>
                <a:cs typeface="Lexend"/>
                <a:sym typeface="Lexend"/>
              </a:rPr>
              <a:t>dinosaurs</a:t>
            </a:r>
            <a:endParaRPr sz="2400">
              <a:latin typeface="Lexend"/>
              <a:ea typeface="Lexend"/>
              <a:cs typeface="Lexend"/>
              <a:sym typeface="Lexend"/>
            </a:endParaRPr>
          </a:p>
        </p:txBody>
      </p:sp>
      <p:sp>
        <p:nvSpPr>
          <p:cNvPr id="846" name="Google Shape;846;p74"/>
          <p:cNvSpPr txBox="1"/>
          <p:nvPr/>
        </p:nvSpPr>
        <p:spPr>
          <a:xfrm>
            <a:off x="9328213" y="3421929"/>
            <a:ext cx="12980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GB" sz="2400">
                <a:solidFill>
                  <a:schemeClr val="dk1"/>
                </a:solidFill>
                <a:latin typeface="Lexend"/>
                <a:ea typeface="Lexend"/>
                <a:cs typeface="Lexend"/>
                <a:sym typeface="Lexend"/>
              </a:rPr>
              <a:t>glacier</a:t>
            </a:r>
            <a:endParaRPr sz="2400">
              <a:latin typeface="Lexend"/>
              <a:ea typeface="Lexend"/>
              <a:cs typeface="Lexend"/>
              <a:sym typeface="Lexend"/>
            </a:endParaRPr>
          </a:p>
        </p:txBody>
      </p:sp>
      <p:sp>
        <p:nvSpPr>
          <p:cNvPr id="847" name="Google Shape;847;p74"/>
          <p:cNvSpPr txBox="1"/>
          <p:nvPr/>
        </p:nvSpPr>
        <p:spPr>
          <a:xfrm>
            <a:off x="1254131" y="5688000"/>
            <a:ext cx="15656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GB" sz="2400">
                <a:solidFill>
                  <a:schemeClr val="dk1"/>
                </a:solidFill>
                <a:latin typeface="Lexend"/>
                <a:ea typeface="Lexend"/>
                <a:cs typeface="Lexend"/>
                <a:sym typeface="Lexend"/>
              </a:rPr>
              <a:t>river bank</a:t>
            </a:r>
            <a:endParaRPr sz="2400">
              <a:solidFill>
                <a:schemeClr val="dk1"/>
              </a:solidFill>
              <a:latin typeface="Lexend"/>
              <a:ea typeface="Lexend"/>
              <a:cs typeface="Lexend"/>
              <a:sym typeface="Lexend"/>
            </a:endParaRPr>
          </a:p>
          <a:p>
            <a:pPr marL="0" lvl="0" indent="0" algn="ctr" rtl="0">
              <a:spcBef>
                <a:spcPts val="0"/>
              </a:spcBef>
              <a:spcAft>
                <a:spcPts val="0"/>
              </a:spcAft>
              <a:buNone/>
            </a:pPr>
            <a:endParaRPr sz="2400">
              <a:latin typeface="Lexend"/>
              <a:ea typeface="Lexend"/>
              <a:cs typeface="Lexend"/>
              <a:sym typeface="Lexend"/>
            </a:endParaRPr>
          </a:p>
        </p:txBody>
      </p:sp>
      <p:sp>
        <p:nvSpPr>
          <p:cNvPr id="848" name="Google Shape;848;p74"/>
          <p:cNvSpPr txBox="1"/>
          <p:nvPr/>
        </p:nvSpPr>
        <p:spPr>
          <a:xfrm>
            <a:off x="5424977" y="5686632"/>
            <a:ext cx="12980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GB" sz="2400">
                <a:solidFill>
                  <a:schemeClr val="dk1"/>
                </a:solidFill>
                <a:latin typeface="Lexend"/>
                <a:ea typeface="Lexend"/>
                <a:cs typeface="Lexend"/>
                <a:sym typeface="Lexend"/>
              </a:rPr>
              <a:t>valley</a:t>
            </a:r>
            <a:endParaRPr sz="2400">
              <a:latin typeface="Lexend"/>
              <a:ea typeface="Lexend"/>
              <a:cs typeface="Lexend"/>
              <a:sym typeface="Lexend"/>
            </a:endParaRPr>
          </a:p>
        </p:txBody>
      </p:sp>
      <p:sp>
        <p:nvSpPr>
          <p:cNvPr id="849" name="Google Shape;849;p74"/>
          <p:cNvSpPr txBox="1"/>
          <p:nvPr/>
        </p:nvSpPr>
        <p:spPr>
          <a:xfrm>
            <a:off x="9328213" y="5687999"/>
            <a:ext cx="1298000" cy="437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SzPts val="1100"/>
              <a:buFont typeface="Arial"/>
              <a:buNone/>
            </a:pPr>
            <a:r>
              <a:rPr lang="en-GB" sz="2400">
                <a:solidFill>
                  <a:schemeClr val="dk1"/>
                </a:solidFill>
                <a:latin typeface="Lexend"/>
                <a:ea typeface="Lexend"/>
                <a:cs typeface="Lexend"/>
                <a:sym typeface="Lexend"/>
              </a:rPr>
              <a:t>today</a:t>
            </a:r>
            <a:endParaRPr sz="2400">
              <a:latin typeface="Lexend"/>
              <a:ea typeface="Lexend"/>
              <a:cs typeface="Lexend"/>
              <a:sym typeface="Lexend"/>
            </a:endParaRPr>
          </a:p>
        </p:txBody>
      </p:sp>
      <p:sp>
        <p:nvSpPr>
          <p:cNvPr id="850" name="Google Shape;850;p74"/>
          <p:cNvSpPr txBox="1"/>
          <p:nvPr/>
        </p:nvSpPr>
        <p:spPr>
          <a:xfrm>
            <a:off x="545800" y="1726533"/>
            <a:ext cx="33040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267">
                <a:solidFill>
                  <a:schemeClr val="dk1"/>
                </a:solidFill>
                <a:latin typeface="Lexend"/>
                <a:ea typeface="Lexend"/>
                <a:cs typeface="Lexend"/>
                <a:sym typeface="Lexend"/>
              </a:rPr>
              <a:t>The Earth rises and the rocks form new mountains above water.</a:t>
            </a:r>
            <a:endParaRPr sz="2800">
              <a:solidFill>
                <a:schemeClr val="dk1"/>
              </a:solidFill>
              <a:latin typeface="Lexend"/>
              <a:ea typeface="Lexend"/>
              <a:cs typeface="Lexend"/>
              <a:sym typeface="Lexend"/>
            </a:endParaRPr>
          </a:p>
        </p:txBody>
      </p:sp>
      <p:sp>
        <p:nvSpPr>
          <p:cNvPr id="851" name="Google Shape;851;p74"/>
          <p:cNvSpPr txBox="1"/>
          <p:nvPr/>
        </p:nvSpPr>
        <p:spPr>
          <a:xfrm>
            <a:off x="4609800" y="1712200"/>
            <a:ext cx="33040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267">
                <a:solidFill>
                  <a:schemeClr val="dk1"/>
                </a:solidFill>
                <a:latin typeface="Lexend"/>
                <a:ea typeface="Lexend"/>
                <a:cs typeface="Lexend"/>
                <a:sym typeface="Lexend"/>
              </a:rPr>
              <a:t>The cliffs erode and rocks break away. Dinosaurs trample on them.</a:t>
            </a:r>
            <a:endParaRPr sz="2800">
              <a:solidFill>
                <a:schemeClr val="dk1"/>
              </a:solidFill>
              <a:latin typeface="Lexend"/>
              <a:ea typeface="Lexend"/>
              <a:cs typeface="Lexend"/>
              <a:sym typeface="Lexend"/>
            </a:endParaRPr>
          </a:p>
        </p:txBody>
      </p:sp>
      <p:sp>
        <p:nvSpPr>
          <p:cNvPr id="852" name="Google Shape;852;p74"/>
          <p:cNvSpPr txBox="1"/>
          <p:nvPr/>
        </p:nvSpPr>
        <p:spPr>
          <a:xfrm>
            <a:off x="8345400" y="1712200"/>
            <a:ext cx="33408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267">
                <a:solidFill>
                  <a:schemeClr val="dk1"/>
                </a:solidFill>
                <a:latin typeface="Lexend"/>
                <a:ea typeface="Lexend"/>
                <a:cs typeface="Lexend"/>
                <a:sym typeface="Lexend"/>
              </a:rPr>
              <a:t>Glaciers form and freezes the pebble for many, many years.</a:t>
            </a:r>
            <a:endParaRPr sz="2267">
              <a:solidFill>
                <a:schemeClr val="dk1"/>
              </a:solidFill>
              <a:latin typeface="Lexend"/>
              <a:ea typeface="Lexend"/>
              <a:cs typeface="Lexend"/>
              <a:sym typeface="Lexend"/>
            </a:endParaRPr>
          </a:p>
          <a:p>
            <a:pPr marL="0" lvl="0" indent="0" algn="l" rtl="0">
              <a:spcBef>
                <a:spcPts val="1333"/>
              </a:spcBef>
              <a:spcAft>
                <a:spcPts val="1333"/>
              </a:spcAft>
              <a:buNone/>
            </a:pPr>
            <a:endParaRPr sz="2400">
              <a:solidFill>
                <a:schemeClr val="dk1"/>
              </a:solidFill>
              <a:latin typeface="Lexend"/>
              <a:ea typeface="Lexend"/>
              <a:cs typeface="Lexend"/>
              <a:sym typeface="Lexend"/>
            </a:endParaRPr>
          </a:p>
        </p:txBody>
      </p:sp>
      <p:sp>
        <p:nvSpPr>
          <p:cNvPr id="853" name="Google Shape;853;p74"/>
          <p:cNvSpPr txBox="1"/>
          <p:nvPr/>
        </p:nvSpPr>
        <p:spPr>
          <a:xfrm>
            <a:off x="8342400" y="3947400"/>
            <a:ext cx="34176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Lexend"/>
                <a:ea typeface="Lexend"/>
                <a:cs typeface="Lexend"/>
                <a:sym typeface="Lexend"/>
              </a:rPr>
              <a:t>Since then, the pebble has moved little.  Today, it “lies” on top of the earth.</a:t>
            </a:r>
            <a:endParaRPr sz="2400">
              <a:solidFill>
                <a:schemeClr val="dk1"/>
              </a:solidFill>
              <a:latin typeface="Lexend"/>
              <a:ea typeface="Lexend"/>
              <a:cs typeface="Lexend"/>
              <a:sym typeface="Lexend"/>
            </a:endParaRPr>
          </a:p>
          <a:p>
            <a:pPr marL="0" lvl="0" indent="0" algn="l" rtl="0">
              <a:spcBef>
                <a:spcPts val="1333"/>
              </a:spcBef>
              <a:spcAft>
                <a:spcPts val="1333"/>
              </a:spcAft>
              <a:buNone/>
            </a:pPr>
            <a:endParaRPr sz="2400">
              <a:solidFill>
                <a:schemeClr val="dk1"/>
              </a:solidFill>
              <a:latin typeface="Lexend"/>
              <a:ea typeface="Lexend"/>
              <a:cs typeface="Lexend"/>
              <a:sym typeface="Lexend"/>
            </a:endParaRPr>
          </a:p>
        </p:txBody>
      </p:sp>
      <p:sp>
        <p:nvSpPr>
          <p:cNvPr id="854" name="Google Shape;854;p74"/>
          <p:cNvSpPr txBox="1"/>
          <p:nvPr/>
        </p:nvSpPr>
        <p:spPr>
          <a:xfrm>
            <a:off x="4609800" y="3947400"/>
            <a:ext cx="33040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267">
                <a:solidFill>
                  <a:schemeClr val="dk1"/>
                </a:solidFill>
                <a:latin typeface="Lexend"/>
                <a:ea typeface="Lexend"/>
                <a:cs typeface="Lexend"/>
                <a:sym typeface="Lexend"/>
              </a:rPr>
              <a:t>The ice returns and melts, until the pebble emerges on the side of a “valley”.</a:t>
            </a:r>
            <a:endParaRPr sz="2267">
              <a:solidFill>
                <a:schemeClr val="dk1"/>
              </a:solidFill>
              <a:latin typeface="Lexend"/>
              <a:ea typeface="Lexend"/>
              <a:cs typeface="Lexend"/>
              <a:sym typeface="Lexend"/>
            </a:endParaRPr>
          </a:p>
          <a:p>
            <a:pPr marL="0" lvl="0" indent="0" algn="l" rtl="0">
              <a:spcBef>
                <a:spcPts val="1333"/>
              </a:spcBef>
              <a:spcAft>
                <a:spcPts val="1333"/>
              </a:spcAft>
              <a:buNone/>
            </a:pPr>
            <a:endParaRPr sz="2400">
              <a:solidFill>
                <a:schemeClr val="dk1"/>
              </a:solidFill>
              <a:latin typeface="Lexend"/>
              <a:ea typeface="Lexend"/>
              <a:cs typeface="Lexend"/>
              <a:sym typeface="Lexend"/>
            </a:endParaRPr>
          </a:p>
        </p:txBody>
      </p:sp>
      <p:sp>
        <p:nvSpPr>
          <p:cNvPr id="855" name="Google Shape;855;p74"/>
          <p:cNvSpPr txBox="1"/>
          <p:nvPr/>
        </p:nvSpPr>
        <p:spPr>
          <a:xfrm>
            <a:off x="415100" y="3947400"/>
            <a:ext cx="3714800" cy="1613600"/>
          </a:xfrm>
          <a:prstGeom prst="rect">
            <a:avLst/>
          </a:prstGeom>
          <a:no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267">
                <a:solidFill>
                  <a:schemeClr val="dk1"/>
                </a:solidFill>
                <a:latin typeface="Lexend"/>
                <a:ea typeface="Lexend"/>
                <a:cs typeface="Lexend"/>
                <a:sym typeface="Lexend"/>
              </a:rPr>
              <a:t>The weather warms, the ice melts. The pebble is trampled on by animals and humans.</a:t>
            </a:r>
            <a:endParaRPr sz="2267">
              <a:solidFill>
                <a:schemeClr val="dk1"/>
              </a:solidFill>
              <a:latin typeface="Lexend"/>
              <a:ea typeface="Lexend"/>
              <a:cs typeface="Lexend"/>
              <a:sym typeface="Lexend"/>
            </a:endParaRPr>
          </a:p>
        </p:txBody>
      </p:sp>
    </p:spTree>
    <p:extLst>
      <p:ext uri="{BB962C8B-B14F-4D97-AF65-F5344CB8AC3E}">
        <p14:creationId xmlns:p14="http://schemas.microsoft.com/office/powerpoint/2010/main" val="41826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5328D-3DD7-3CF5-1A97-B92DC4D46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ECBF3-0F9A-8DFB-5829-FCE874D12A26}"/>
              </a:ext>
            </a:extLst>
          </p:cNvPr>
          <p:cNvSpPr>
            <a:spLocks noGrp="1"/>
          </p:cNvSpPr>
          <p:nvPr>
            <p:ph type="title"/>
          </p:nvPr>
        </p:nvSpPr>
        <p:spPr>
          <a:xfrm>
            <a:off x="117807" y="-2219"/>
            <a:ext cx="11360800" cy="763600"/>
          </a:xfrm>
        </p:spPr>
        <p:txBody>
          <a:bodyPr spcFirstLastPara="1" vert="horz" wrap="square" lIns="91425" tIns="91425" rIns="91425" bIns="91425" rtlCol="0" anchor="t" anchorCtr="0">
            <a:noAutofit/>
          </a:bodyPr>
          <a:lstStyle/>
          <a:p>
            <a:r>
              <a:rPr lang="en-GB" sz="3000" u="sng">
                <a:latin typeface="Comic Sans MS"/>
              </a:rPr>
              <a:t>Monday 23rd March</a:t>
            </a:r>
            <a:br>
              <a:rPr lang="en-GB" sz="3000" u="sng">
                <a:latin typeface="Comic Sans MS"/>
              </a:rPr>
            </a:br>
            <a:r>
              <a:rPr lang="en-GB" sz="3000" u="sng">
                <a:latin typeface="Comic Sans MS"/>
              </a:rPr>
              <a:t>TBAT: Summarise a text and plan a narrative non-fiction.</a:t>
            </a:r>
          </a:p>
        </p:txBody>
      </p:sp>
      <p:sp>
        <p:nvSpPr>
          <p:cNvPr id="3" name="Text Placeholder 2">
            <a:extLst>
              <a:ext uri="{FF2B5EF4-FFF2-40B4-BE49-F238E27FC236}">
                <a16:creationId xmlns:a16="http://schemas.microsoft.com/office/drawing/2014/main" id="{19A2076C-7276-05CC-62F2-35C537E92AEC}"/>
              </a:ext>
            </a:extLst>
          </p:cNvPr>
          <p:cNvSpPr>
            <a:spLocks noGrp="1"/>
          </p:cNvSpPr>
          <p:nvPr>
            <p:ph type="body" idx="1"/>
          </p:nvPr>
        </p:nvSpPr>
        <p:spPr>
          <a:xfrm>
            <a:off x="117807" y="1151254"/>
            <a:ext cx="11360800" cy="4555200"/>
          </a:xfrm>
        </p:spPr>
        <p:txBody>
          <a:bodyPr>
            <a:normAutofit/>
          </a:bodyPr>
          <a:lstStyle/>
          <a:p>
            <a:pPr marL="0" indent="0">
              <a:buNone/>
            </a:pPr>
            <a:r>
              <a:rPr lang="en-GB" u="sng">
                <a:latin typeface="Comic Sans MS"/>
              </a:rPr>
              <a:t>Summary questions:</a:t>
            </a:r>
            <a:br>
              <a:rPr lang="en-GB" u="sng">
                <a:latin typeface="Comic Sans MS"/>
              </a:rPr>
            </a:br>
            <a:br>
              <a:rPr lang="en-GB" u="sng">
                <a:latin typeface="Comic Sans MS"/>
              </a:rPr>
            </a:br>
            <a:r>
              <a:rPr lang="en-GB">
                <a:latin typeface="Comic Sans MS"/>
                <a:cs typeface="Segoe UI"/>
              </a:rPr>
              <a:t>1. Number these events from 1 to 4 to show the correct order:</a:t>
            </a:r>
            <a:br>
              <a:rPr lang="en-GB">
                <a:latin typeface="Comic Sans MS"/>
                <a:cs typeface="Segoe UI"/>
              </a:rPr>
            </a:br>
            <a:r>
              <a:rPr lang="en-GB">
                <a:latin typeface="Comic Sans MS"/>
                <a:cs typeface="Segoe UI"/>
              </a:rPr>
              <a:t> ☐ The Earth rises and new mountains form.</a:t>
            </a:r>
            <a:br>
              <a:rPr lang="en-GB">
                <a:latin typeface="Comic Sans MS"/>
                <a:cs typeface="Segoe UI"/>
              </a:rPr>
            </a:br>
            <a:r>
              <a:rPr lang="en-GB">
                <a:latin typeface="Comic Sans MS"/>
                <a:cs typeface="Segoe UI"/>
              </a:rPr>
              <a:t> ☐ Lava erupts from a volcano and cools to form rock.</a:t>
            </a:r>
            <a:br>
              <a:rPr lang="en-GB">
                <a:latin typeface="Comic Sans MS"/>
                <a:cs typeface="Segoe UI"/>
              </a:rPr>
            </a:br>
            <a:r>
              <a:rPr lang="en-GB">
                <a:latin typeface="Comic Sans MS"/>
                <a:cs typeface="Segoe UI"/>
              </a:rPr>
              <a:t> ☐ Glaciers freeze the pebble for many years.</a:t>
            </a:r>
            <a:br>
              <a:rPr lang="en-GB">
                <a:latin typeface="Comic Sans MS"/>
                <a:cs typeface="Segoe UI"/>
              </a:rPr>
            </a:br>
            <a:r>
              <a:rPr lang="en-GB">
                <a:latin typeface="Comic Sans MS"/>
                <a:cs typeface="Segoe UI"/>
              </a:rPr>
              <a:t> ☐ A cliff falls and rock shatters into fragments.</a:t>
            </a:r>
          </a:p>
          <a:p>
            <a:pPr marL="0" indent="0">
              <a:buNone/>
            </a:pPr>
            <a:endParaRPr lang="en-GB">
              <a:latin typeface="Comic Sans MS"/>
              <a:cs typeface="Segoe UI"/>
            </a:endParaRPr>
          </a:p>
          <a:p>
            <a:pPr marL="0" indent="0">
              <a:buNone/>
            </a:pPr>
            <a:r>
              <a:rPr lang="en-GB">
                <a:latin typeface="Comic Sans MS"/>
                <a:cs typeface="Segoe UI"/>
              </a:rPr>
              <a:t>2. Write a one‑sentence summary of the pebble’s journey.</a:t>
            </a:r>
            <a:endParaRPr lang="en-GB">
              <a:latin typeface="Comic Sans MS"/>
            </a:endParaRPr>
          </a:p>
          <a:p>
            <a:pPr marL="152400" indent="0">
              <a:buNone/>
            </a:pPr>
            <a:br>
              <a:rPr lang="en-GB" u="sng">
                <a:latin typeface="Comic Sans MS"/>
              </a:rPr>
            </a:br>
            <a:endParaRPr lang="en-GB" u="sng">
              <a:latin typeface="Comic Sans MS"/>
            </a:endParaRPr>
          </a:p>
        </p:txBody>
      </p:sp>
    </p:spTree>
    <p:extLst>
      <p:ext uri="{BB962C8B-B14F-4D97-AF65-F5344CB8AC3E}">
        <p14:creationId xmlns:p14="http://schemas.microsoft.com/office/powerpoint/2010/main" val="409275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8DC4E-9C33-09F4-3242-65DC239DC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5C899-FF2A-6E0B-8BCA-50F5160DACBD}"/>
              </a:ext>
            </a:extLst>
          </p:cNvPr>
          <p:cNvSpPr>
            <a:spLocks noGrp="1"/>
          </p:cNvSpPr>
          <p:nvPr>
            <p:ph type="title"/>
          </p:nvPr>
        </p:nvSpPr>
        <p:spPr>
          <a:xfrm>
            <a:off x="117807" y="-2219"/>
            <a:ext cx="11360800" cy="763600"/>
          </a:xfrm>
        </p:spPr>
        <p:txBody>
          <a:bodyPr spcFirstLastPara="1" vert="horz" wrap="square" lIns="91425" tIns="91425" rIns="91425" bIns="91425" rtlCol="0" anchor="t" anchorCtr="0">
            <a:noAutofit/>
          </a:bodyPr>
          <a:lstStyle/>
          <a:p>
            <a:r>
              <a:rPr lang="en-GB" sz="3000" u="sng">
                <a:latin typeface="Comic Sans MS"/>
              </a:rPr>
              <a:t>Monday 23rd March</a:t>
            </a:r>
            <a:br>
              <a:rPr lang="en-GB" sz="3000" u="sng">
                <a:latin typeface="Comic Sans MS"/>
              </a:rPr>
            </a:br>
            <a:r>
              <a:rPr lang="en-GB" sz="3000" u="sng">
                <a:latin typeface="Comic Sans MS"/>
              </a:rPr>
              <a:t>TBAT: Summarise a text and plan a narrative non-fiction.</a:t>
            </a:r>
          </a:p>
        </p:txBody>
      </p:sp>
      <p:sp>
        <p:nvSpPr>
          <p:cNvPr id="3" name="Text Placeholder 2">
            <a:extLst>
              <a:ext uri="{FF2B5EF4-FFF2-40B4-BE49-F238E27FC236}">
                <a16:creationId xmlns:a16="http://schemas.microsoft.com/office/drawing/2014/main" id="{A639CE65-5E07-3584-46E6-12F5BC65CBBD}"/>
              </a:ext>
            </a:extLst>
          </p:cNvPr>
          <p:cNvSpPr>
            <a:spLocks noGrp="1"/>
          </p:cNvSpPr>
          <p:nvPr>
            <p:ph type="body" idx="1"/>
          </p:nvPr>
        </p:nvSpPr>
        <p:spPr>
          <a:xfrm>
            <a:off x="109048" y="1151254"/>
            <a:ext cx="5343628" cy="5693820"/>
          </a:xfrm>
        </p:spPr>
        <p:txBody>
          <a:bodyPr>
            <a:normAutofit/>
          </a:bodyPr>
          <a:lstStyle/>
          <a:p>
            <a:pPr marL="0" indent="0">
              <a:buNone/>
            </a:pPr>
            <a:r>
              <a:rPr lang="en-GB" u="sng">
                <a:latin typeface="Comic Sans MS"/>
              </a:rPr>
              <a:t>Planning – Pebble in my pocket</a:t>
            </a:r>
            <a:br>
              <a:rPr lang="en-GB" u="sng">
                <a:latin typeface="Comic Sans MS"/>
              </a:rPr>
            </a:br>
            <a:br>
              <a:rPr lang="en-GB" u="sng">
                <a:latin typeface="Comic Sans MS"/>
              </a:rPr>
            </a:br>
            <a:r>
              <a:rPr lang="en-GB" u="sng">
                <a:latin typeface="Comic Sans MS"/>
              </a:rPr>
              <a:t>Box 4:</a:t>
            </a:r>
            <a:br>
              <a:rPr lang="en-GB" u="sng">
                <a:latin typeface="Comic Sans MS"/>
              </a:rPr>
            </a:br>
            <a:r>
              <a:rPr lang="en-GB" sz="2000" b="1" i="1">
                <a:latin typeface="Comic Sans MS"/>
              </a:rPr>
              <a:t>Over thousands of years…</a:t>
            </a:r>
            <a:endParaRPr lang="en-GB" sz="2000" u="sng">
              <a:latin typeface="Comic Sans MS"/>
            </a:endParaRPr>
          </a:p>
          <a:p>
            <a:pPr marL="608965" indent="-456565">
              <a:buNone/>
            </a:pPr>
            <a:r>
              <a:rPr lang="en-GB" sz="2000" i="1">
                <a:latin typeface="Comic Sans MS"/>
              </a:rPr>
              <a:t>(How did the rock become the pebble?)</a:t>
            </a:r>
            <a:endParaRPr lang="en-GB" sz="2000">
              <a:latin typeface="Comic Sans MS"/>
            </a:endParaRPr>
          </a:p>
          <a:p>
            <a:pPr marL="608965" indent="-456565">
              <a:buNone/>
            </a:pPr>
            <a:endParaRPr lang="en-GB" sz="2000" b="1">
              <a:latin typeface="Comic Sans MS"/>
            </a:endParaRPr>
          </a:p>
          <a:p>
            <a:pPr marL="608965" indent="-456565">
              <a:buNone/>
            </a:pPr>
            <a:r>
              <a:rPr lang="en-GB" sz="2000" b="1">
                <a:latin typeface="Comic Sans MS"/>
              </a:rPr>
              <a:t>Sentence Starters:</a:t>
            </a:r>
            <a:endParaRPr lang="en-GB" sz="2000">
              <a:latin typeface="Comic Sans MS"/>
            </a:endParaRPr>
          </a:p>
          <a:p>
            <a:pPr marL="285750" indent="-285750"/>
            <a:r>
              <a:rPr lang="en-GB" sz="1800" i="1">
                <a:latin typeface="Comic Sans MS"/>
                <a:cs typeface="Segoe UI"/>
              </a:rPr>
              <a:t>Over thousands of years, wind and rain slowly…</a:t>
            </a:r>
            <a:endParaRPr lang="en-GB" sz="1800">
              <a:latin typeface="Comic Sans MS"/>
            </a:endParaRPr>
          </a:p>
          <a:p>
            <a:pPr marL="285750" indent="-285750"/>
            <a:r>
              <a:rPr lang="en-GB" sz="1800" i="1">
                <a:latin typeface="Comic Sans MS"/>
                <a:cs typeface="Segoe UI"/>
              </a:rPr>
              <a:t>Bit by bit, the rock began to…</a:t>
            </a:r>
            <a:endParaRPr lang="en-GB" sz="1800">
              <a:latin typeface="Comic Sans MS"/>
            </a:endParaRPr>
          </a:p>
          <a:p>
            <a:pPr marL="285750" indent="-285750"/>
            <a:r>
              <a:rPr lang="en-GB" sz="1800" i="1">
                <a:latin typeface="Comic Sans MS"/>
                <a:cs typeface="Segoe UI"/>
              </a:rPr>
              <a:t>As ice got into tiny cracks, it…</a:t>
            </a:r>
            <a:endParaRPr lang="en-GB" sz="1800">
              <a:latin typeface="Comic Sans MS"/>
            </a:endParaRPr>
          </a:p>
          <a:p>
            <a:pPr marL="285750" indent="-285750"/>
            <a:r>
              <a:rPr lang="en-GB" sz="1800" i="1">
                <a:latin typeface="Comic Sans MS"/>
                <a:cs typeface="Segoe UI"/>
              </a:rPr>
              <a:t>The pebble finally broke free when…</a:t>
            </a:r>
            <a:br>
              <a:rPr lang="en-GB" sz="1800" i="1">
                <a:latin typeface="Comic Sans MS"/>
                <a:cs typeface="Segoe UI"/>
              </a:rPr>
            </a:br>
            <a:endParaRPr lang="en-GB" sz="1800">
              <a:latin typeface="Comic Sans MS"/>
            </a:endParaRPr>
          </a:p>
          <a:p>
            <a:pPr marL="608965" indent="0">
              <a:buNone/>
            </a:pPr>
            <a:r>
              <a:rPr lang="en-GB" sz="2000" b="1">
                <a:latin typeface="Comic Sans MS"/>
              </a:rPr>
              <a:t>Ideas to help you plan</a:t>
            </a:r>
            <a:r>
              <a:rPr lang="en-GB" b="1">
                <a:latin typeface="Comic Sans MS"/>
              </a:rPr>
              <a:t>:</a:t>
            </a:r>
            <a:endParaRPr lang="en-GB">
              <a:latin typeface="Comic Sans MS"/>
            </a:endParaRPr>
          </a:p>
          <a:p>
            <a:pPr marL="285750" indent="-285750"/>
            <a:r>
              <a:rPr lang="en-GB" sz="1600">
                <a:latin typeface="Comic Sans MS"/>
                <a:cs typeface="Segoe UI"/>
              </a:rPr>
              <a:t>Wind scratched the rock and made cracks bigger.</a:t>
            </a:r>
            <a:endParaRPr lang="en-GB" sz="1600">
              <a:latin typeface="Comic Sans MS"/>
            </a:endParaRPr>
          </a:p>
          <a:p>
            <a:pPr marL="285750" indent="-285750"/>
            <a:r>
              <a:rPr lang="en-GB" sz="1600">
                <a:latin typeface="Comic Sans MS"/>
                <a:cs typeface="Segoe UI"/>
              </a:rPr>
              <a:t>Rainwater seeped into small gaps.</a:t>
            </a:r>
            <a:endParaRPr lang="en-GB" sz="1600">
              <a:latin typeface="Comic Sans MS"/>
            </a:endParaRPr>
          </a:p>
          <a:p>
            <a:pPr marL="285750" indent="-285750"/>
            <a:r>
              <a:rPr lang="en-GB" sz="1600">
                <a:latin typeface="Comic Sans MS"/>
                <a:cs typeface="Segoe UI"/>
              </a:rPr>
              <a:t>Ice froze and pushed the rock apart.</a:t>
            </a:r>
            <a:endParaRPr lang="en-GB" sz="1600">
              <a:latin typeface="Comic Sans MS"/>
            </a:endParaRPr>
          </a:p>
          <a:p>
            <a:pPr marL="285750" indent="-285750"/>
            <a:r>
              <a:rPr lang="en-GB" sz="1600">
                <a:latin typeface="Comic Sans MS"/>
                <a:cs typeface="Segoe UI"/>
              </a:rPr>
              <a:t>Waves rolled the rock, smoothing it.</a:t>
            </a:r>
            <a:endParaRPr lang="en-GB" sz="1600">
              <a:latin typeface="Comic Sans MS"/>
            </a:endParaRPr>
          </a:p>
          <a:p>
            <a:pPr marL="285750" indent="-285750"/>
            <a:r>
              <a:rPr lang="en-GB" sz="1600">
                <a:latin typeface="Comic Sans MS"/>
                <a:cs typeface="Segoe UI"/>
              </a:rPr>
              <a:t>Rivers bumped the pebble against other stones.</a:t>
            </a:r>
            <a:endParaRPr lang="en-GB" sz="1600">
              <a:latin typeface="Comic Sans MS"/>
            </a:endParaRPr>
          </a:p>
          <a:p>
            <a:pPr marL="285750" indent="-285750"/>
            <a:r>
              <a:rPr lang="en-GB" sz="1600">
                <a:latin typeface="Comic Sans MS"/>
                <a:cs typeface="Segoe UI"/>
              </a:rPr>
              <a:t>The rock became smaller → rounder → smoother.</a:t>
            </a:r>
            <a:endParaRPr lang="en-GB" sz="1600">
              <a:latin typeface="Comic Sans MS"/>
            </a:endParaRPr>
          </a:p>
          <a:p>
            <a:pPr marL="0" indent="0">
              <a:buNone/>
            </a:pPr>
            <a:endParaRPr lang="en-GB" u="sng">
              <a:latin typeface="Comic Sans MS"/>
            </a:endParaRPr>
          </a:p>
          <a:p>
            <a:pPr marL="0" indent="0">
              <a:buNone/>
            </a:pPr>
            <a:endParaRPr lang="en-GB" u="sng">
              <a:latin typeface="Comic Sans MS"/>
            </a:endParaRPr>
          </a:p>
        </p:txBody>
      </p:sp>
      <p:sp>
        <p:nvSpPr>
          <p:cNvPr id="4" name="TextBox 3">
            <a:extLst>
              <a:ext uri="{FF2B5EF4-FFF2-40B4-BE49-F238E27FC236}">
                <a16:creationId xmlns:a16="http://schemas.microsoft.com/office/drawing/2014/main" id="{036C20F0-4144-9A51-CE45-C9D7A39DDD12}"/>
              </a:ext>
            </a:extLst>
          </p:cNvPr>
          <p:cNvSpPr txBox="1"/>
          <p:nvPr/>
        </p:nvSpPr>
        <p:spPr>
          <a:xfrm>
            <a:off x="5215894" y="2108775"/>
            <a:ext cx="6979388" cy="2646878"/>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C00000"/>
                </a:solidFill>
                <a:latin typeface="Comic Sans MS"/>
              </a:rPr>
              <a:t>Natural Forces:</a:t>
            </a:r>
            <a:endParaRPr lang="en-US" sz="1600">
              <a:solidFill>
                <a:srgbClr val="C00000"/>
              </a:solidFill>
              <a:latin typeface="Comic Sans MS"/>
            </a:endParaRPr>
          </a:p>
          <a:p>
            <a:r>
              <a:rPr lang="en-GB" sz="1200">
                <a:solidFill>
                  <a:srgbClr val="C00000"/>
                </a:solidFill>
                <a:latin typeface="Comic Sans MS"/>
                <a:cs typeface="Segoe UI"/>
              </a:rPr>
              <a:t>wind • rain • ice • river • waves • erosion • weathering • pressure • melting • freezing</a:t>
            </a:r>
            <a:br>
              <a:rPr lang="en-GB" sz="1200">
                <a:solidFill>
                  <a:srgbClr val="C00000"/>
                </a:solidFill>
                <a:latin typeface="Comic Sans MS"/>
                <a:cs typeface="Segoe UI"/>
              </a:rPr>
            </a:br>
            <a:endParaRPr lang="en-GB" sz="1200">
              <a:solidFill>
                <a:srgbClr val="C00000"/>
              </a:solidFill>
              <a:latin typeface="Comic Sans MS"/>
            </a:endParaRPr>
          </a:p>
          <a:p>
            <a:r>
              <a:rPr lang="en-GB" sz="1600" b="1">
                <a:solidFill>
                  <a:srgbClr val="C00000"/>
                </a:solidFill>
                <a:latin typeface="Comic Sans MS"/>
              </a:rPr>
              <a:t>Describing Words:</a:t>
            </a:r>
            <a:endParaRPr lang="en-GB" sz="1600">
              <a:solidFill>
                <a:srgbClr val="C00000"/>
              </a:solidFill>
              <a:latin typeface="Comic Sans MS"/>
            </a:endParaRPr>
          </a:p>
          <a:p>
            <a:r>
              <a:rPr lang="en-GB" sz="1200">
                <a:solidFill>
                  <a:srgbClr val="C00000"/>
                </a:solidFill>
                <a:latin typeface="Comic Sans MS"/>
                <a:cs typeface="Segoe UI"/>
              </a:rPr>
              <a:t>smooth • tiny • ancient • rounded • cracked • powerful • gentle • steady • glistening</a:t>
            </a:r>
            <a:br>
              <a:rPr lang="en-GB" sz="1200">
                <a:solidFill>
                  <a:srgbClr val="C00000"/>
                </a:solidFill>
                <a:latin typeface="Comic Sans MS"/>
                <a:cs typeface="Segoe UI"/>
              </a:rPr>
            </a:br>
            <a:endParaRPr lang="en-GB" sz="1200">
              <a:solidFill>
                <a:srgbClr val="C00000"/>
              </a:solidFill>
              <a:latin typeface="Comic Sans MS"/>
            </a:endParaRPr>
          </a:p>
          <a:p>
            <a:r>
              <a:rPr lang="en-GB" sz="1600" b="1">
                <a:solidFill>
                  <a:srgbClr val="C00000"/>
                </a:solidFill>
                <a:latin typeface="Comic Sans MS"/>
              </a:rPr>
              <a:t>Journey Words:</a:t>
            </a:r>
            <a:endParaRPr lang="en-GB" sz="1600">
              <a:solidFill>
                <a:srgbClr val="C00000"/>
              </a:solidFill>
              <a:latin typeface="Comic Sans MS"/>
            </a:endParaRPr>
          </a:p>
          <a:p>
            <a:r>
              <a:rPr lang="en-GB" sz="1200">
                <a:solidFill>
                  <a:srgbClr val="C00000"/>
                </a:solidFill>
                <a:latin typeface="Comic Sans MS"/>
                <a:cs typeface="Segoe UI"/>
              </a:rPr>
              <a:t>bumped • rolled • washed • travelled • polished • buried • uncovered • carried • formed • settled</a:t>
            </a:r>
            <a:br>
              <a:rPr lang="en-GB" sz="1200">
                <a:solidFill>
                  <a:srgbClr val="C00000"/>
                </a:solidFill>
                <a:latin typeface="Comic Sans MS"/>
                <a:cs typeface="Segoe UI"/>
              </a:rPr>
            </a:br>
            <a:endParaRPr lang="en-GB" sz="1200">
              <a:solidFill>
                <a:srgbClr val="C00000"/>
              </a:solidFill>
              <a:latin typeface="Comic Sans MS"/>
            </a:endParaRPr>
          </a:p>
          <a:p>
            <a:r>
              <a:rPr lang="en-GB" sz="1600" b="1">
                <a:solidFill>
                  <a:srgbClr val="C00000"/>
                </a:solidFill>
                <a:latin typeface="Comic Sans MS"/>
              </a:rPr>
              <a:t>Character Reaction Words:</a:t>
            </a:r>
            <a:endParaRPr lang="en-GB" sz="1600">
              <a:solidFill>
                <a:srgbClr val="C00000"/>
              </a:solidFill>
              <a:latin typeface="Comic Sans MS"/>
            </a:endParaRPr>
          </a:p>
          <a:p>
            <a:r>
              <a:rPr lang="en-GB" sz="1200">
                <a:solidFill>
                  <a:srgbClr val="C00000"/>
                </a:solidFill>
                <a:latin typeface="Comic Sans MS"/>
                <a:cs typeface="Segoe UI"/>
              </a:rPr>
              <a:t>amazed • astonished • curious • fascinated • whispering • gasped • wondered</a:t>
            </a:r>
            <a:endParaRPr lang="en-GB" sz="1200">
              <a:solidFill>
                <a:srgbClr val="C00000"/>
              </a:solidFill>
              <a:latin typeface="Comic Sans MS"/>
            </a:endParaRPr>
          </a:p>
          <a:p>
            <a:pPr algn="l"/>
            <a:endParaRPr lang="en-GB">
              <a:solidFill>
                <a:srgbClr val="C00000"/>
              </a:solidFill>
            </a:endParaRPr>
          </a:p>
        </p:txBody>
      </p:sp>
    </p:spTree>
    <p:extLst>
      <p:ext uri="{BB962C8B-B14F-4D97-AF65-F5344CB8AC3E}">
        <p14:creationId xmlns:p14="http://schemas.microsoft.com/office/powerpoint/2010/main" val="307998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6" name="TextBox 5">
            <a:extLst>
              <a:ext uri="{FF2B5EF4-FFF2-40B4-BE49-F238E27FC236}">
                <a16:creationId xmlns:a16="http://schemas.microsoft.com/office/drawing/2014/main" id="{113C4526-F759-47F3-3FF6-2E1A8EECF975}"/>
              </a:ext>
            </a:extLst>
          </p:cNvPr>
          <p:cNvSpPr txBox="1"/>
          <p:nvPr/>
        </p:nvSpPr>
        <p:spPr>
          <a:xfrm>
            <a:off x="5872306" y="4586348"/>
            <a:ext cx="5792229" cy="100027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en-GB" sz="2100" b="1" u="sng">
                <a:solidFill>
                  <a:srgbClr val="FF0000"/>
                </a:solidFill>
                <a:latin typeface="Comic Sans MS"/>
              </a:rPr>
              <a:t>Challenge:</a:t>
            </a:r>
          </a:p>
          <a:p>
            <a:r>
              <a:rPr lang="en-GB" sz="3600">
                <a:latin typeface="Comic Sans MS"/>
                <a:cs typeface="Arial"/>
              </a:rPr>
              <a:t>3/5 of 200 = </a:t>
            </a:r>
          </a:p>
        </p:txBody>
      </p:sp>
      <p:pic>
        <p:nvPicPr>
          <p:cNvPr id="3" name="Picture 3" descr="Chart, bar chart&#10;&#10;Description automatically generated">
            <a:extLst>
              <a:ext uri="{FF2B5EF4-FFF2-40B4-BE49-F238E27FC236}">
                <a16:creationId xmlns:a16="http://schemas.microsoft.com/office/drawing/2014/main" id="{68C7821D-2363-F673-C36C-CFB87C60136F}"/>
              </a:ext>
            </a:extLst>
          </p:cNvPr>
          <p:cNvPicPr>
            <a:picLocks noChangeAspect="1"/>
          </p:cNvPicPr>
          <p:nvPr/>
        </p:nvPicPr>
        <p:blipFill>
          <a:blip r:embed="rId3"/>
          <a:stretch>
            <a:fillRect/>
          </a:stretch>
        </p:blipFill>
        <p:spPr>
          <a:xfrm>
            <a:off x="255917" y="1643408"/>
            <a:ext cx="5440392" cy="4965789"/>
          </a:xfrm>
          <a:prstGeom prst="rect">
            <a:avLst/>
          </a:prstGeom>
        </p:spPr>
      </p:pic>
      <p:sp>
        <p:nvSpPr>
          <p:cNvPr id="4" name="TextBox 3">
            <a:extLst>
              <a:ext uri="{FF2B5EF4-FFF2-40B4-BE49-F238E27FC236}">
                <a16:creationId xmlns:a16="http://schemas.microsoft.com/office/drawing/2014/main" id="{E740470B-DCB4-5BD1-45E6-2E8780A5824F}"/>
              </a:ext>
            </a:extLst>
          </p:cNvPr>
          <p:cNvSpPr txBox="1"/>
          <p:nvPr/>
        </p:nvSpPr>
        <p:spPr>
          <a:xfrm>
            <a:off x="461873" y="1707408"/>
            <a:ext cx="3912972" cy="4513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457200" indent="-457200">
              <a:buAutoNum type="arabicPeriod"/>
            </a:pPr>
            <a:r>
              <a:rPr lang="en-GB" sz="2100">
                <a:latin typeface="Comic Sans MS"/>
              </a:rPr>
              <a:t> 1   3/5 X  7 =</a:t>
            </a:r>
            <a:endParaRPr lang="en-US"/>
          </a:p>
        </p:txBody>
      </p:sp>
      <p:sp>
        <p:nvSpPr>
          <p:cNvPr id="10" name="TextBox 9">
            <a:extLst>
              <a:ext uri="{FF2B5EF4-FFF2-40B4-BE49-F238E27FC236}">
                <a16:creationId xmlns:a16="http://schemas.microsoft.com/office/drawing/2014/main" id="{A5559000-085B-D054-6058-E384650A4089}"/>
              </a:ext>
            </a:extLst>
          </p:cNvPr>
          <p:cNvSpPr txBox="1"/>
          <p:nvPr/>
        </p:nvSpPr>
        <p:spPr>
          <a:xfrm>
            <a:off x="476249" y="4299122"/>
            <a:ext cx="3681283" cy="4513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2100">
                <a:latin typeface="Comic Sans MS"/>
              </a:rPr>
              <a:t>2. 1265 X 46 =  </a:t>
            </a:r>
            <a:endParaRPr lang="en-GB" sz="2133">
              <a:latin typeface="Comic Sans MS"/>
            </a:endParaRPr>
          </a:p>
        </p:txBody>
      </p:sp>
      <p:sp>
        <p:nvSpPr>
          <p:cNvPr id="2" name="TextBox 1">
            <a:extLst>
              <a:ext uri="{FF2B5EF4-FFF2-40B4-BE49-F238E27FC236}">
                <a16:creationId xmlns:a16="http://schemas.microsoft.com/office/drawing/2014/main" id="{F0C4CA73-DE5E-EB13-5E77-F9E5D52A8577}"/>
              </a:ext>
            </a:extLst>
          </p:cNvPr>
          <p:cNvSpPr txBox="1"/>
          <p:nvPr/>
        </p:nvSpPr>
        <p:spPr>
          <a:xfrm>
            <a:off x="5875811" y="1669967"/>
            <a:ext cx="6098474"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ea typeface="+mn-lt"/>
                <a:cs typeface="+mn-lt"/>
              </a:rPr>
              <a:t>3. </a:t>
            </a:r>
            <a:r>
              <a:rPr lang="en-GB" sz="2800">
                <a:latin typeface="Comic Sans MS"/>
                <a:ea typeface="+mn-lt"/>
                <a:cs typeface="+mn-lt"/>
              </a:rPr>
              <a:t>A curtain maker wants some material for a new order. Each curtain needs 175cm of material and he needs 4 curtains. The material costs £20 per metre. How much will he have to spend? </a:t>
            </a:r>
            <a:endParaRPr lang="en-GB" sz="2800">
              <a:latin typeface="Comic Sans MS"/>
              <a:cs typeface="Arial"/>
            </a:endParaRPr>
          </a:p>
        </p:txBody>
      </p:sp>
      <p:sp>
        <p:nvSpPr>
          <p:cNvPr id="9" name="Google Shape;135;p25">
            <a:extLst>
              <a:ext uri="{FF2B5EF4-FFF2-40B4-BE49-F238E27FC236}">
                <a16:creationId xmlns:a16="http://schemas.microsoft.com/office/drawing/2014/main" id="{441A617B-6AD4-7221-053A-A8F3295071CA}"/>
              </a:ext>
            </a:extLst>
          </p:cNvPr>
          <p:cNvSpPr txBox="1">
            <a:spLocks/>
          </p:cNvSpPr>
          <p:nvPr/>
        </p:nvSpPr>
        <p:spPr>
          <a:xfrm>
            <a:off x="175415" y="125030"/>
            <a:ext cx="11835812" cy="1386767"/>
          </a:xfrm>
          <a:prstGeom prst="rect">
            <a:avLst/>
          </a:prstGeom>
          <a:noFill/>
          <a:ln>
            <a:noFill/>
          </a:ln>
        </p:spPr>
        <p:txBody>
          <a:bodyPr spcFirstLastPara="1" wrap="square" lIns="121900" tIns="121900" rIns="121900" bIns="121900" anchor="t" anchorCtr="0">
            <a:normAutofit fontScale="92500" lnSpcReduction="2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800" kern="0">
              <a:solidFill>
                <a:schemeClr val="tx1"/>
              </a:solidFill>
            </a:endParaRPr>
          </a:p>
          <a:p>
            <a:pPr marL="0" indent="0">
              <a:lnSpc>
                <a:spcPct val="114999"/>
              </a:lnSpc>
              <a:buNone/>
            </a:pPr>
            <a:r>
              <a:rPr lang="en" sz="2800" u="sng" kern="0">
                <a:solidFill>
                  <a:schemeClr val="tx1"/>
                </a:solidFill>
                <a:latin typeface="Comic Sans MS"/>
              </a:rPr>
              <a:t>23.3.26</a:t>
            </a:r>
          </a:p>
          <a:p>
            <a:pPr marL="0" indent="0">
              <a:lnSpc>
                <a:spcPct val="114999"/>
              </a:lnSpc>
              <a:buNone/>
            </a:pPr>
            <a:r>
              <a:rPr lang="en" sz="2800" u="sng" kern="0">
                <a:solidFill>
                  <a:schemeClr val="tx1"/>
                </a:solidFill>
                <a:latin typeface="Comic Sans MS"/>
              </a:rPr>
              <a:t>TBAT: order and compare decimals.</a:t>
            </a:r>
            <a:endParaRPr lang="en" u="sng">
              <a:solidFill>
                <a:schemeClr val="tx1"/>
              </a:solidFill>
            </a:endParaRPr>
          </a:p>
        </p:txBody>
      </p:sp>
    </p:spTree>
    <p:extLst>
      <p:ext uri="{BB962C8B-B14F-4D97-AF65-F5344CB8AC3E}">
        <p14:creationId xmlns:p14="http://schemas.microsoft.com/office/powerpoint/2010/main" val="127326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E9BA0-4972-A358-AC37-B9107063B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DDD5F-FFE9-FDB1-20B7-EC469DF50B88}"/>
              </a:ext>
            </a:extLst>
          </p:cNvPr>
          <p:cNvSpPr>
            <a:spLocks noGrp="1"/>
          </p:cNvSpPr>
          <p:nvPr>
            <p:ph type="title"/>
          </p:nvPr>
        </p:nvSpPr>
        <p:spPr>
          <a:xfrm>
            <a:off x="117807" y="-2219"/>
            <a:ext cx="11360800" cy="763600"/>
          </a:xfrm>
        </p:spPr>
        <p:txBody>
          <a:bodyPr spcFirstLastPara="1" vert="horz" wrap="square" lIns="91425" tIns="91425" rIns="91425" bIns="91425" rtlCol="0" anchor="t" anchorCtr="0">
            <a:noAutofit/>
          </a:bodyPr>
          <a:lstStyle/>
          <a:p>
            <a:r>
              <a:rPr lang="en-GB" sz="3000" u="sng">
                <a:latin typeface="Comic Sans MS"/>
              </a:rPr>
              <a:t>Monday 23rd March</a:t>
            </a:r>
            <a:br>
              <a:rPr lang="en-GB" sz="3000" u="sng">
                <a:latin typeface="Comic Sans MS"/>
              </a:rPr>
            </a:br>
            <a:r>
              <a:rPr lang="en-GB" sz="3000" u="sng">
                <a:latin typeface="Comic Sans MS"/>
              </a:rPr>
              <a:t>TBAT: Summarise a text and plan a narrative non-fiction.</a:t>
            </a:r>
          </a:p>
        </p:txBody>
      </p:sp>
      <p:sp>
        <p:nvSpPr>
          <p:cNvPr id="3" name="Text Placeholder 2">
            <a:extLst>
              <a:ext uri="{FF2B5EF4-FFF2-40B4-BE49-F238E27FC236}">
                <a16:creationId xmlns:a16="http://schemas.microsoft.com/office/drawing/2014/main" id="{B4C83004-F3E9-DD26-704D-0F9D53197730}"/>
              </a:ext>
            </a:extLst>
          </p:cNvPr>
          <p:cNvSpPr>
            <a:spLocks noGrp="1"/>
          </p:cNvSpPr>
          <p:nvPr>
            <p:ph type="body" idx="1"/>
          </p:nvPr>
        </p:nvSpPr>
        <p:spPr>
          <a:xfrm>
            <a:off x="117806" y="1151254"/>
            <a:ext cx="5510042" cy="5781406"/>
          </a:xfrm>
        </p:spPr>
        <p:txBody>
          <a:bodyPr>
            <a:normAutofit/>
          </a:bodyPr>
          <a:lstStyle/>
          <a:p>
            <a:pPr marL="0" indent="0">
              <a:buNone/>
            </a:pPr>
            <a:r>
              <a:rPr lang="en-GB" u="sng">
                <a:latin typeface="Comic Sans MS"/>
              </a:rPr>
              <a:t>Planning – Pebble in my pocket</a:t>
            </a:r>
            <a:br>
              <a:rPr lang="en-GB" u="sng">
                <a:latin typeface="Comic Sans MS"/>
              </a:rPr>
            </a:br>
            <a:br>
              <a:rPr lang="en-GB" u="sng">
                <a:latin typeface="Comic Sans MS"/>
              </a:rPr>
            </a:br>
            <a:r>
              <a:rPr lang="en-GB" b="1"/>
              <a:t>Box 5: </a:t>
            </a:r>
            <a:r>
              <a:rPr lang="en-GB" b="1" i="1"/>
              <a:t>Finally…</a:t>
            </a:r>
            <a:endParaRPr lang="en-GB"/>
          </a:p>
          <a:p>
            <a:pPr marL="608965" indent="-456565">
              <a:buNone/>
            </a:pPr>
            <a:r>
              <a:rPr lang="en-GB" i="1"/>
              <a:t>(Where did the pebble end up?)</a:t>
            </a:r>
            <a:br>
              <a:rPr lang="en-GB" i="1"/>
            </a:br>
            <a:endParaRPr lang="en-GB"/>
          </a:p>
          <a:p>
            <a:pPr marL="608965" indent="-456565">
              <a:buNone/>
            </a:pPr>
            <a:r>
              <a:rPr lang="en-GB" b="1">
                <a:latin typeface="Comic Sans MS"/>
              </a:rPr>
              <a:t>Sentence Starters:</a:t>
            </a:r>
            <a:endParaRPr lang="en-GB">
              <a:latin typeface="Comic Sans MS"/>
            </a:endParaRPr>
          </a:p>
          <a:p>
            <a:pPr marL="285750" indent="-285750"/>
            <a:r>
              <a:rPr lang="en-GB" sz="1600" i="1">
                <a:latin typeface="Comic Sans MS"/>
                <a:cs typeface="Segoe UI"/>
              </a:rPr>
              <a:t>Finally, the pebble came to rest…</a:t>
            </a:r>
            <a:endParaRPr lang="en-GB" sz="1600">
              <a:latin typeface="Comic Sans MS"/>
            </a:endParaRPr>
          </a:p>
          <a:p>
            <a:pPr marL="285750" indent="-285750"/>
            <a:r>
              <a:rPr lang="en-GB" sz="1600" i="1">
                <a:latin typeface="Comic Sans MS"/>
                <a:cs typeface="Segoe UI"/>
              </a:rPr>
              <a:t>After travelling for so long, it settled…</a:t>
            </a:r>
            <a:endParaRPr lang="en-GB" sz="1600">
              <a:latin typeface="Comic Sans MS"/>
            </a:endParaRPr>
          </a:p>
          <a:p>
            <a:pPr marL="285750" indent="-285750"/>
            <a:r>
              <a:rPr lang="en-GB" sz="1600" i="1">
                <a:latin typeface="Comic Sans MS"/>
                <a:cs typeface="Segoe UI"/>
              </a:rPr>
              <a:t>At last, the river washed it onto…</a:t>
            </a:r>
            <a:endParaRPr lang="en-GB" sz="1600">
              <a:latin typeface="Comic Sans MS"/>
            </a:endParaRPr>
          </a:p>
          <a:p>
            <a:pPr marL="285750" indent="-285750"/>
            <a:r>
              <a:rPr lang="en-GB" sz="1600" i="1">
                <a:latin typeface="Comic Sans MS"/>
                <a:cs typeface="Segoe UI"/>
              </a:rPr>
              <a:t>After thousands of years of moving, the pebble lay…</a:t>
            </a:r>
            <a:endParaRPr lang="en-GB" sz="1600">
              <a:latin typeface="Comic Sans MS"/>
            </a:endParaRPr>
          </a:p>
          <a:p>
            <a:pPr marL="285750" indent="-285750"/>
            <a:endParaRPr lang="en-GB" sz="1100" i="1">
              <a:latin typeface="Comic Sans MS"/>
              <a:cs typeface="Segoe UI"/>
            </a:endParaRPr>
          </a:p>
          <a:p>
            <a:pPr marL="0" indent="0">
              <a:buNone/>
            </a:pPr>
            <a:endParaRPr lang="en-GB" sz="1100" i="1">
              <a:latin typeface="Comic Sans MS"/>
              <a:cs typeface="Segoe UI"/>
            </a:endParaRPr>
          </a:p>
          <a:p>
            <a:pPr marL="608965" indent="0">
              <a:buNone/>
            </a:pPr>
            <a:r>
              <a:rPr lang="en-GB" b="1">
                <a:latin typeface="Comic Sans MS"/>
              </a:rPr>
              <a:t>Ideas to help you plan:</a:t>
            </a:r>
            <a:endParaRPr lang="en-GB">
              <a:latin typeface="Comic Sans MS"/>
            </a:endParaRPr>
          </a:p>
          <a:p>
            <a:pPr marL="285750" indent="-285750"/>
            <a:r>
              <a:rPr lang="en-GB" sz="1600">
                <a:latin typeface="Comic Sans MS"/>
                <a:cs typeface="Segoe UI"/>
              </a:rPr>
              <a:t>On a quiet riverbank</a:t>
            </a:r>
            <a:endParaRPr lang="en-GB" sz="1600">
              <a:latin typeface="Comic Sans MS"/>
            </a:endParaRPr>
          </a:p>
          <a:p>
            <a:pPr marL="285750" indent="-285750"/>
            <a:r>
              <a:rPr lang="en-GB" sz="1600">
                <a:latin typeface="Comic Sans MS"/>
                <a:cs typeface="Segoe UI"/>
              </a:rPr>
              <a:t>On a sandy beach</a:t>
            </a:r>
            <a:endParaRPr lang="en-GB" sz="1600">
              <a:latin typeface="Comic Sans MS"/>
            </a:endParaRPr>
          </a:p>
          <a:p>
            <a:pPr marL="285750" indent="-285750"/>
            <a:r>
              <a:rPr lang="en-GB" sz="1600">
                <a:latin typeface="Comic Sans MS"/>
                <a:cs typeface="Segoe UI"/>
              </a:rPr>
              <a:t>In a shallow stream</a:t>
            </a:r>
            <a:endParaRPr lang="en-GB" sz="1600">
              <a:latin typeface="Comic Sans MS"/>
            </a:endParaRPr>
          </a:p>
          <a:p>
            <a:pPr marL="285750" indent="-285750"/>
            <a:r>
              <a:rPr lang="en-GB" sz="1600">
                <a:latin typeface="Comic Sans MS"/>
                <a:cs typeface="Segoe UI"/>
              </a:rPr>
              <a:t>On the edge of a cliff or valley</a:t>
            </a:r>
            <a:endParaRPr lang="en-GB" sz="1600">
              <a:latin typeface="Comic Sans MS"/>
            </a:endParaRPr>
          </a:p>
          <a:p>
            <a:pPr marL="285750" indent="-285750"/>
            <a:r>
              <a:rPr lang="en-GB" sz="1600">
                <a:latin typeface="Comic Sans MS"/>
                <a:cs typeface="Segoe UI"/>
              </a:rPr>
              <a:t>On top of newly formed ground after the ice melted</a:t>
            </a:r>
            <a:endParaRPr lang="en-GB" sz="1600">
              <a:latin typeface="Comic Sans MS"/>
            </a:endParaRPr>
          </a:p>
          <a:p>
            <a:pPr marL="285750" indent="-285750"/>
            <a:r>
              <a:rPr lang="en-GB" sz="1600">
                <a:latin typeface="Comic Sans MS"/>
                <a:cs typeface="Segoe UI"/>
              </a:rPr>
              <a:t>In a calm rock pool</a:t>
            </a:r>
            <a:endParaRPr lang="en-GB" sz="1600">
              <a:latin typeface="Comic Sans MS"/>
            </a:endParaRPr>
          </a:p>
          <a:p>
            <a:pPr marL="0" indent="0">
              <a:buNone/>
            </a:pPr>
            <a:endParaRPr lang="en-GB" u="sng">
              <a:latin typeface="Comic Sans MS"/>
            </a:endParaRPr>
          </a:p>
          <a:p>
            <a:pPr marL="0" indent="0">
              <a:buNone/>
            </a:pPr>
            <a:endParaRPr lang="en-GB" u="sng">
              <a:latin typeface="Comic Sans MS"/>
            </a:endParaRPr>
          </a:p>
          <a:p>
            <a:pPr marL="0" indent="0">
              <a:buNone/>
            </a:pPr>
            <a:endParaRPr lang="en-GB" u="sng">
              <a:latin typeface="Comic Sans MS"/>
            </a:endParaRPr>
          </a:p>
        </p:txBody>
      </p:sp>
      <p:sp>
        <p:nvSpPr>
          <p:cNvPr id="4" name="TextBox 3">
            <a:extLst>
              <a:ext uri="{FF2B5EF4-FFF2-40B4-BE49-F238E27FC236}">
                <a16:creationId xmlns:a16="http://schemas.microsoft.com/office/drawing/2014/main" id="{3DBE3D8B-2CDA-74AD-F1C2-F705EC9C941E}"/>
              </a:ext>
            </a:extLst>
          </p:cNvPr>
          <p:cNvSpPr txBox="1"/>
          <p:nvPr/>
        </p:nvSpPr>
        <p:spPr>
          <a:xfrm>
            <a:off x="5618790" y="2108775"/>
            <a:ext cx="6576492" cy="2831544"/>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C00000"/>
                </a:solidFill>
                <a:latin typeface="Comic Sans MS"/>
              </a:rPr>
              <a:t>Natural Forces:</a:t>
            </a:r>
            <a:endParaRPr lang="en-US" sz="1600">
              <a:solidFill>
                <a:srgbClr val="C00000"/>
              </a:solidFill>
              <a:latin typeface="Comic Sans MS"/>
            </a:endParaRPr>
          </a:p>
          <a:p>
            <a:r>
              <a:rPr lang="en-GB" sz="1200">
                <a:solidFill>
                  <a:srgbClr val="C00000"/>
                </a:solidFill>
                <a:latin typeface="Comic Sans MS"/>
                <a:cs typeface="Segoe UI"/>
              </a:rPr>
              <a:t>wind • rain • ice • river • waves • erosion • weathering • pressure • melting • freezing</a:t>
            </a:r>
            <a:br>
              <a:rPr lang="en-GB" sz="1200">
                <a:solidFill>
                  <a:srgbClr val="C00000"/>
                </a:solidFill>
                <a:latin typeface="Comic Sans MS"/>
                <a:cs typeface="Segoe UI"/>
              </a:rPr>
            </a:br>
            <a:endParaRPr lang="en-GB" sz="1200">
              <a:solidFill>
                <a:srgbClr val="C00000"/>
              </a:solidFill>
              <a:latin typeface="Comic Sans MS"/>
            </a:endParaRPr>
          </a:p>
          <a:p>
            <a:r>
              <a:rPr lang="en-GB" sz="1600" b="1">
                <a:solidFill>
                  <a:srgbClr val="C00000"/>
                </a:solidFill>
                <a:latin typeface="Comic Sans MS"/>
              </a:rPr>
              <a:t>Describing Words:</a:t>
            </a:r>
            <a:endParaRPr lang="en-GB" sz="1600">
              <a:solidFill>
                <a:srgbClr val="C00000"/>
              </a:solidFill>
              <a:latin typeface="Comic Sans MS"/>
            </a:endParaRPr>
          </a:p>
          <a:p>
            <a:r>
              <a:rPr lang="en-GB" sz="1200">
                <a:solidFill>
                  <a:srgbClr val="C00000"/>
                </a:solidFill>
                <a:latin typeface="Comic Sans MS"/>
                <a:cs typeface="Segoe UI"/>
              </a:rPr>
              <a:t>smooth • tiny • ancient • rounded • cracked • powerful • gentle • steady • glistening</a:t>
            </a:r>
            <a:br>
              <a:rPr lang="en-GB" sz="1200">
                <a:solidFill>
                  <a:srgbClr val="C00000"/>
                </a:solidFill>
                <a:latin typeface="Comic Sans MS"/>
                <a:cs typeface="Segoe UI"/>
              </a:rPr>
            </a:br>
            <a:endParaRPr lang="en-GB" sz="1200">
              <a:solidFill>
                <a:srgbClr val="C00000"/>
              </a:solidFill>
              <a:latin typeface="Comic Sans MS"/>
            </a:endParaRPr>
          </a:p>
          <a:p>
            <a:r>
              <a:rPr lang="en-GB" sz="1600" b="1">
                <a:solidFill>
                  <a:srgbClr val="C00000"/>
                </a:solidFill>
                <a:latin typeface="Comic Sans MS"/>
              </a:rPr>
              <a:t>Journey Words:</a:t>
            </a:r>
            <a:endParaRPr lang="en-GB" sz="1600">
              <a:solidFill>
                <a:srgbClr val="C00000"/>
              </a:solidFill>
              <a:latin typeface="Comic Sans MS"/>
            </a:endParaRPr>
          </a:p>
          <a:p>
            <a:r>
              <a:rPr lang="en-GB" sz="1200">
                <a:solidFill>
                  <a:srgbClr val="C00000"/>
                </a:solidFill>
                <a:latin typeface="Comic Sans MS"/>
                <a:cs typeface="Segoe UI"/>
              </a:rPr>
              <a:t>bumped • rolled • washed • travelled • polished • buried • uncovered • carried • formed • settled</a:t>
            </a:r>
            <a:br>
              <a:rPr lang="en-GB" sz="1200">
                <a:solidFill>
                  <a:srgbClr val="C00000"/>
                </a:solidFill>
                <a:latin typeface="Comic Sans MS"/>
                <a:cs typeface="Segoe UI"/>
              </a:rPr>
            </a:br>
            <a:endParaRPr lang="en-GB" sz="1200">
              <a:solidFill>
                <a:srgbClr val="C00000"/>
              </a:solidFill>
              <a:latin typeface="Comic Sans MS"/>
            </a:endParaRPr>
          </a:p>
          <a:p>
            <a:r>
              <a:rPr lang="en-GB" sz="1600" b="1">
                <a:solidFill>
                  <a:srgbClr val="C00000"/>
                </a:solidFill>
                <a:latin typeface="Comic Sans MS"/>
              </a:rPr>
              <a:t>Character Reaction Words:</a:t>
            </a:r>
            <a:endParaRPr lang="en-GB" sz="1600">
              <a:solidFill>
                <a:srgbClr val="C00000"/>
              </a:solidFill>
              <a:latin typeface="Comic Sans MS"/>
            </a:endParaRPr>
          </a:p>
          <a:p>
            <a:r>
              <a:rPr lang="en-GB" sz="1200">
                <a:solidFill>
                  <a:srgbClr val="C00000"/>
                </a:solidFill>
                <a:latin typeface="Comic Sans MS"/>
                <a:cs typeface="Segoe UI"/>
              </a:rPr>
              <a:t>amazed • astonished • curious • fascinated • whispering • gasped • wondered</a:t>
            </a:r>
            <a:endParaRPr lang="en-GB" sz="1200">
              <a:solidFill>
                <a:srgbClr val="C00000"/>
              </a:solidFill>
              <a:latin typeface="Comic Sans MS"/>
            </a:endParaRPr>
          </a:p>
          <a:p>
            <a:pPr algn="l"/>
            <a:endParaRPr lang="en-GB">
              <a:solidFill>
                <a:srgbClr val="C00000"/>
              </a:solidFill>
            </a:endParaRPr>
          </a:p>
        </p:txBody>
      </p:sp>
    </p:spTree>
    <p:extLst>
      <p:ext uri="{BB962C8B-B14F-4D97-AF65-F5344CB8AC3E}">
        <p14:creationId xmlns:p14="http://schemas.microsoft.com/office/powerpoint/2010/main" val="97605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BA67E-742C-5555-AF2B-7A2362619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8D6B8-4F2F-3FD6-AA67-5FF9DB496065}"/>
              </a:ext>
            </a:extLst>
          </p:cNvPr>
          <p:cNvSpPr>
            <a:spLocks noGrp="1"/>
          </p:cNvSpPr>
          <p:nvPr>
            <p:ph type="title"/>
          </p:nvPr>
        </p:nvSpPr>
        <p:spPr>
          <a:xfrm>
            <a:off x="117807" y="-2219"/>
            <a:ext cx="11360800" cy="763600"/>
          </a:xfrm>
        </p:spPr>
        <p:txBody>
          <a:bodyPr spcFirstLastPara="1" vert="horz" wrap="square" lIns="91425" tIns="91425" rIns="91425" bIns="91425" rtlCol="0" anchor="t" anchorCtr="0">
            <a:noAutofit/>
          </a:bodyPr>
          <a:lstStyle/>
          <a:p>
            <a:r>
              <a:rPr lang="en-GB" sz="3000" u="sng">
                <a:latin typeface="Comic Sans MS"/>
              </a:rPr>
              <a:t>Monday 23rd March</a:t>
            </a:r>
            <a:br>
              <a:rPr lang="en-GB" sz="3000" u="sng">
                <a:latin typeface="Comic Sans MS"/>
              </a:rPr>
            </a:br>
            <a:r>
              <a:rPr lang="en-GB" sz="3000" u="sng">
                <a:latin typeface="Comic Sans MS"/>
              </a:rPr>
              <a:t>TBAT: Summarise a text and plan a narrative non-fiction.</a:t>
            </a:r>
          </a:p>
        </p:txBody>
      </p:sp>
      <p:sp>
        <p:nvSpPr>
          <p:cNvPr id="3" name="Text Placeholder 2">
            <a:extLst>
              <a:ext uri="{FF2B5EF4-FFF2-40B4-BE49-F238E27FC236}">
                <a16:creationId xmlns:a16="http://schemas.microsoft.com/office/drawing/2014/main" id="{313772D9-1918-FCDB-F866-DB155F245E10}"/>
              </a:ext>
            </a:extLst>
          </p:cNvPr>
          <p:cNvSpPr>
            <a:spLocks noGrp="1"/>
          </p:cNvSpPr>
          <p:nvPr>
            <p:ph type="body" idx="1"/>
          </p:nvPr>
        </p:nvSpPr>
        <p:spPr>
          <a:xfrm>
            <a:off x="117806" y="1151254"/>
            <a:ext cx="5510042" cy="5781406"/>
          </a:xfrm>
        </p:spPr>
        <p:txBody>
          <a:bodyPr>
            <a:normAutofit fontScale="62500" lnSpcReduction="20000"/>
          </a:bodyPr>
          <a:lstStyle/>
          <a:p>
            <a:pPr marL="0" indent="0">
              <a:buNone/>
            </a:pPr>
            <a:r>
              <a:rPr lang="en-GB" u="sng">
                <a:latin typeface="Comic Sans MS"/>
              </a:rPr>
              <a:t>Planning – Pebble in my pocket</a:t>
            </a:r>
            <a:br>
              <a:rPr lang="en-GB" u="sng">
                <a:latin typeface="Comic Sans MS"/>
              </a:rPr>
            </a:br>
            <a:br>
              <a:rPr lang="en-GB" u="sng">
                <a:latin typeface="Comic Sans MS"/>
              </a:rPr>
            </a:br>
            <a:r>
              <a:rPr lang="en-GB" b="1">
                <a:latin typeface="Comic Sans MS"/>
              </a:rPr>
              <a:t>Box 6: </a:t>
            </a:r>
            <a:r>
              <a:rPr lang="en-GB" b="1" i="1">
                <a:latin typeface="Comic Sans MS"/>
              </a:rPr>
              <a:t>Your character holds the stone in amazement.</a:t>
            </a:r>
            <a:br>
              <a:rPr lang="en-GB" b="1" i="1">
                <a:latin typeface="Comic Sans MS"/>
              </a:rPr>
            </a:br>
            <a:endParaRPr lang="en-GB" b="1">
              <a:latin typeface="Comic Sans MS"/>
            </a:endParaRPr>
          </a:p>
          <a:p>
            <a:pPr marL="608965" indent="-456565">
              <a:buNone/>
            </a:pPr>
            <a:r>
              <a:rPr lang="en-GB">
                <a:latin typeface="Comic Sans MS"/>
                <a:cs typeface="Segoe UI"/>
              </a:rPr>
              <a:t>(Return to the character in the present)</a:t>
            </a:r>
            <a:endParaRPr lang="en-GB">
              <a:latin typeface="Comic Sans MS"/>
            </a:endParaRPr>
          </a:p>
          <a:p>
            <a:pPr marL="608965" indent="-456565">
              <a:buNone/>
            </a:pPr>
            <a:endParaRPr lang="en-GB">
              <a:latin typeface="Comic Sans MS"/>
              <a:cs typeface="Segoe UI"/>
            </a:endParaRPr>
          </a:p>
          <a:p>
            <a:pPr marL="608965" indent="-456565">
              <a:buNone/>
            </a:pPr>
            <a:endParaRPr lang="en-GB">
              <a:latin typeface="Comic Sans MS"/>
              <a:cs typeface="Segoe UI"/>
            </a:endParaRPr>
          </a:p>
          <a:p>
            <a:pPr marL="608965" indent="-456565">
              <a:buNone/>
            </a:pPr>
            <a:r>
              <a:rPr lang="en-GB" b="1">
                <a:latin typeface="Comic Sans MS"/>
              </a:rPr>
              <a:t>Sentence Starters:</a:t>
            </a:r>
            <a:endParaRPr lang="en-GB">
              <a:latin typeface="Comic Sans MS"/>
            </a:endParaRPr>
          </a:p>
          <a:p>
            <a:pPr marL="285750" indent="-285750"/>
            <a:r>
              <a:rPr lang="en-GB" i="1">
                <a:latin typeface="Comic Sans MS"/>
                <a:cs typeface="Segoe UI"/>
              </a:rPr>
              <a:t>Back in the present, ______ picked up the pebble and gasped…</a:t>
            </a:r>
            <a:endParaRPr lang="en-GB">
              <a:latin typeface="Comic Sans MS"/>
            </a:endParaRPr>
          </a:p>
          <a:p>
            <a:pPr marL="285750" indent="-285750"/>
            <a:r>
              <a:rPr lang="en-GB" i="1">
                <a:latin typeface="Comic Sans MS"/>
                <a:cs typeface="Segoe UI"/>
              </a:rPr>
              <a:t>Holding the tiny stone tightly, ______ whispered…</a:t>
            </a:r>
            <a:endParaRPr lang="en-GB">
              <a:latin typeface="Comic Sans MS"/>
            </a:endParaRPr>
          </a:p>
          <a:p>
            <a:pPr marL="285750" indent="-285750"/>
            <a:r>
              <a:rPr lang="en-GB" i="1">
                <a:latin typeface="Comic Sans MS"/>
                <a:cs typeface="Segoe UI"/>
              </a:rPr>
              <a:t>“I can’t believe how old you are!” ______ said softly.</a:t>
            </a:r>
            <a:endParaRPr lang="en-GB">
              <a:latin typeface="Comic Sans MS"/>
            </a:endParaRPr>
          </a:p>
          <a:p>
            <a:pPr marL="285750" indent="-285750"/>
            <a:r>
              <a:rPr lang="en-GB" i="1">
                <a:latin typeface="Comic Sans MS"/>
                <a:cs typeface="Segoe UI"/>
              </a:rPr>
              <a:t>As the pebble lay in their hand, they imagined…</a:t>
            </a:r>
            <a:endParaRPr lang="en-GB" i="1">
              <a:latin typeface="Comic Sans MS"/>
            </a:endParaRPr>
          </a:p>
          <a:p>
            <a:pPr marL="0" indent="0">
              <a:buNone/>
            </a:pPr>
            <a:endParaRPr lang="en-GB" i="1">
              <a:latin typeface="Comic Sans MS"/>
              <a:cs typeface="Segoe UI"/>
            </a:endParaRPr>
          </a:p>
          <a:p>
            <a:pPr marL="608965" indent="0">
              <a:buNone/>
            </a:pPr>
            <a:r>
              <a:rPr lang="en-GB" b="1">
                <a:latin typeface="Comic Sans MS"/>
              </a:rPr>
              <a:t>Ideas to include:</a:t>
            </a:r>
            <a:endParaRPr lang="en-GB">
              <a:latin typeface="Comic Sans MS"/>
            </a:endParaRPr>
          </a:p>
          <a:p>
            <a:pPr marL="285750" indent="-285750"/>
            <a:r>
              <a:rPr lang="en-GB">
                <a:latin typeface="Comic Sans MS"/>
                <a:cs typeface="Segoe UI"/>
              </a:rPr>
              <a:t>Character realises how long the pebble has existed.</a:t>
            </a:r>
            <a:endParaRPr lang="en-GB">
              <a:latin typeface="Comic Sans MS"/>
            </a:endParaRPr>
          </a:p>
          <a:p>
            <a:pPr marL="285750" indent="-285750"/>
            <a:r>
              <a:rPr lang="en-GB">
                <a:latin typeface="Comic Sans MS"/>
                <a:cs typeface="Segoe UI"/>
              </a:rPr>
              <a:t>They imagine volcanoes, mountains, rivers and ice.</a:t>
            </a:r>
            <a:endParaRPr lang="en-GB">
              <a:latin typeface="Comic Sans MS"/>
            </a:endParaRPr>
          </a:p>
          <a:p>
            <a:pPr marL="285750" indent="-285750"/>
            <a:r>
              <a:rPr lang="en-GB">
                <a:latin typeface="Comic Sans MS"/>
                <a:cs typeface="Segoe UI"/>
              </a:rPr>
              <a:t>They feel amazed, shocked, or fascinated.</a:t>
            </a:r>
            <a:endParaRPr lang="en-GB">
              <a:latin typeface="Comic Sans MS"/>
            </a:endParaRPr>
          </a:p>
          <a:p>
            <a:pPr marL="285750" indent="-285750"/>
            <a:r>
              <a:rPr lang="en-GB">
                <a:latin typeface="Comic Sans MS"/>
                <a:cs typeface="Segoe UI"/>
              </a:rPr>
              <a:t>They speak quietly to the pebble.</a:t>
            </a:r>
            <a:endParaRPr lang="en-GB">
              <a:latin typeface="Comic Sans MS"/>
            </a:endParaRPr>
          </a:p>
          <a:p>
            <a:pPr marL="285750" indent="-285750"/>
            <a:r>
              <a:rPr lang="en-GB">
                <a:latin typeface="Comic Sans MS"/>
                <a:cs typeface="Segoe UI"/>
              </a:rPr>
              <a:t>They hold it gently, knowing its journey was extraordinary.</a:t>
            </a:r>
            <a:endParaRPr lang="en-GB">
              <a:latin typeface="Comic Sans MS"/>
            </a:endParaRPr>
          </a:p>
          <a:p>
            <a:pPr marL="0" indent="0">
              <a:buNone/>
            </a:pPr>
            <a:endParaRPr lang="en-GB" u="sng">
              <a:latin typeface="Comic Sans MS"/>
            </a:endParaRPr>
          </a:p>
          <a:p>
            <a:pPr marL="0" indent="0">
              <a:buNone/>
            </a:pPr>
            <a:endParaRPr lang="en-GB" u="sng">
              <a:latin typeface="Comic Sans MS"/>
            </a:endParaRPr>
          </a:p>
          <a:p>
            <a:pPr marL="0" indent="0">
              <a:buNone/>
            </a:pPr>
            <a:endParaRPr lang="en-GB" u="sng">
              <a:latin typeface="Comic Sans MS"/>
            </a:endParaRPr>
          </a:p>
          <a:p>
            <a:pPr marL="0" indent="0">
              <a:buNone/>
            </a:pPr>
            <a:endParaRPr lang="en-GB" u="sng">
              <a:latin typeface="Comic Sans MS"/>
            </a:endParaRPr>
          </a:p>
        </p:txBody>
      </p:sp>
      <p:sp>
        <p:nvSpPr>
          <p:cNvPr id="4" name="TextBox 3">
            <a:extLst>
              <a:ext uri="{FF2B5EF4-FFF2-40B4-BE49-F238E27FC236}">
                <a16:creationId xmlns:a16="http://schemas.microsoft.com/office/drawing/2014/main" id="{FCEACEB9-5039-1A04-D41B-D2A490FFED90}"/>
              </a:ext>
            </a:extLst>
          </p:cNvPr>
          <p:cNvSpPr txBox="1"/>
          <p:nvPr/>
        </p:nvSpPr>
        <p:spPr>
          <a:xfrm>
            <a:off x="5618790" y="2108775"/>
            <a:ext cx="6576492" cy="2831544"/>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a:solidFill>
                  <a:srgbClr val="C00000"/>
                </a:solidFill>
                <a:latin typeface="Comic Sans MS"/>
              </a:rPr>
              <a:t>Natural Forces:</a:t>
            </a:r>
            <a:endParaRPr lang="en-US" sz="1600">
              <a:solidFill>
                <a:srgbClr val="C00000"/>
              </a:solidFill>
              <a:latin typeface="Comic Sans MS"/>
            </a:endParaRPr>
          </a:p>
          <a:p>
            <a:r>
              <a:rPr lang="en-GB" sz="1200">
                <a:solidFill>
                  <a:srgbClr val="C00000"/>
                </a:solidFill>
                <a:latin typeface="Comic Sans MS"/>
                <a:cs typeface="Segoe UI"/>
              </a:rPr>
              <a:t>wind • rain • ice • river • waves • erosion • weathering • pressure • melting • freezing</a:t>
            </a:r>
            <a:br>
              <a:rPr lang="en-GB" sz="1200">
                <a:solidFill>
                  <a:srgbClr val="C00000"/>
                </a:solidFill>
                <a:latin typeface="Comic Sans MS"/>
                <a:cs typeface="Segoe UI"/>
              </a:rPr>
            </a:br>
            <a:endParaRPr lang="en-GB" sz="1200">
              <a:solidFill>
                <a:srgbClr val="C00000"/>
              </a:solidFill>
              <a:latin typeface="Comic Sans MS"/>
            </a:endParaRPr>
          </a:p>
          <a:p>
            <a:r>
              <a:rPr lang="en-GB" sz="1600" b="1">
                <a:solidFill>
                  <a:srgbClr val="C00000"/>
                </a:solidFill>
                <a:latin typeface="Comic Sans MS"/>
              </a:rPr>
              <a:t>Describing Words:</a:t>
            </a:r>
            <a:endParaRPr lang="en-GB" sz="1600">
              <a:solidFill>
                <a:srgbClr val="C00000"/>
              </a:solidFill>
              <a:latin typeface="Comic Sans MS"/>
            </a:endParaRPr>
          </a:p>
          <a:p>
            <a:r>
              <a:rPr lang="en-GB" sz="1200">
                <a:solidFill>
                  <a:srgbClr val="C00000"/>
                </a:solidFill>
                <a:latin typeface="Comic Sans MS"/>
                <a:cs typeface="Segoe UI"/>
              </a:rPr>
              <a:t>smooth • tiny • ancient • rounded • cracked • powerful • gentle • steady • glistening</a:t>
            </a:r>
            <a:br>
              <a:rPr lang="en-GB" sz="1200">
                <a:solidFill>
                  <a:srgbClr val="C00000"/>
                </a:solidFill>
                <a:latin typeface="Comic Sans MS"/>
                <a:cs typeface="Segoe UI"/>
              </a:rPr>
            </a:br>
            <a:endParaRPr lang="en-GB" sz="1200">
              <a:solidFill>
                <a:srgbClr val="C00000"/>
              </a:solidFill>
              <a:latin typeface="Comic Sans MS"/>
            </a:endParaRPr>
          </a:p>
          <a:p>
            <a:r>
              <a:rPr lang="en-GB" sz="1600" b="1">
                <a:solidFill>
                  <a:srgbClr val="C00000"/>
                </a:solidFill>
                <a:latin typeface="Comic Sans MS"/>
              </a:rPr>
              <a:t>Journey Words:</a:t>
            </a:r>
            <a:endParaRPr lang="en-GB" sz="1600">
              <a:solidFill>
                <a:srgbClr val="C00000"/>
              </a:solidFill>
              <a:latin typeface="Comic Sans MS"/>
            </a:endParaRPr>
          </a:p>
          <a:p>
            <a:r>
              <a:rPr lang="en-GB" sz="1200">
                <a:solidFill>
                  <a:srgbClr val="C00000"/>
                </a:solidFill>
                <a:latin typeface="Comic Sans MS"/>
                <a:cs typeface="Segoe UI"/>
              </a:rPr>
              <a:t>bumped • rolled • washed • travelled • polished • buried • uncovered • carried • formed • settled</a:t>
            </a:r>
            <a:br>
              <a:rPr lang="en-GB" sz="1200">
                <a:solidFill>
                  <a:srgbClr val="C00000"/>
                </a:solidFill>
                <a:latin typeface="Comic Sans MS"/>
                <a:cs typeface="Segoe UI"/>
              </a:rPr>
            </a:br>
            <a:endParaRPr lang="en-GB" sz="1200">
              <a:solidFill>
                <a:srgbClr val="C00000"/>
              </a:solidFill>
              <a:latin typeface="Comic Sans MS"/>
            </a:endParaRPr>
          </a:p>
          <a:p>
            <a:r>
              <a:rPr lang="en-GB" sz="1600" b="1">
                <a:solidFill>
                  <a:srgbClr val="C00000"/>
                </a:solidFill>
                <a:latin typeface="Comic Sans MS"/>
              </a:rPr>
              <a:t>Character Reaction Words:</a:t>
            </a:r>
            <a:endParaRPr lang="en-GB" sz="1600">
              <a:solidFill>
                <a:srgbClr val="C00000"/>
              </a:solidFill>
              <a:latin typeface="Comic Sans MS"/>
            </a:endParaRPr>
          </a:p>
          <a:p>
            <a:r>
              <a:rPr lang="en-GB" sz="1200">
                <a:solidFill>
                  <a:srgbClr val="C00000"/>
                </a:solidFill>
                <a:latin typeface="Comic Sans MS"/>
                <a:cs typeface="Segoe UI"/>
              </a:rPr>
              <a:t>amazed • astonished • curious • fascinated • whispering • gasped • wondered</a:t>
            </a:r>
            <a:endParaRPr lang="en-GB" sz="1200">
              <a:solidFill>
                <a:srgbClr val="C00000"/>
              </a:solidFill>
              <a:latin typeface="Comic Sans MS"/>
            </a:endParaRPr>
          </a:p>
          <a:p>
            <a:pPr algn="l"/>
            <a:endParaRPr lang="en-GB">
              <a:solidFill>
                <a:srgbClr val="C00000"/>
              </a:solidFill>
            </a:endParaRPr>
          </a:p>
        </p:txBody>
      </p:sp>
    </p:spTree>
    <p:extLst>
      <p:ext uri="{BB962C8B-B14F-4D97-AF65-F5344CB8AC3E}">
        <p14:creationId xmlns:p14="http://schemas.microsoft.com/office/powerpoint/2010/main" val="414060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414533" y="1356967"/>
            <a:ext cx="11362800" cy="50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GB" sz="3200" b="1"/>
              <a:t>TBAT- explain that tools can be used to select specific data </a:t>
            </a:r>
            <a:endParaRPr lang="en-US" sz="3200" b="1"/>
          </a:p>
          <a:p>
            <a:pPr marL="608965" indent="-456565">
              <a:spcBef>
                <a:spcPts val="1333"/>
              </a:spcBef>
            </a:pPr>
            <a:r>
              <a:rPr lang="en-GB" sz="3200"/>
              <a:t>I can choose which field and value are required to answer a given question </a:t>
            </a:r>
            <a:endParaRPr sz="3200"/>
          </a:p>
          <a:p>
            <a:pPr marL="608965" lvl="0" indent="-456565" algn="l" rtl="0">
              <a:spcBef>
                <a:spcPts val="1333"/>
              </a:spcBef>
              <a:spcAft>
                <a:spcPts val="0"/>
              </a:spcAft>
              <a:buSzPts val="1800"/>
              <a:buChar char="●"/>
            </a:pPr>
            <a:r>
              <a:rPr lang="en-GB" sz="3200"/>
              <a:t>I can outline how ‘AND’ and ‘OR’ can be used to refine data selection</a:t>
            </a:r>
            <a:endParaRPr sz="3200"/>
          </a:p>
          <a:p>
            <a:pPr marL="608965" indent="-456565">
              <a:spcBef>
                <a:spcPts val="1333"/>
              </a:spcBef>
            </a:pPr>
            <a:r>
              <a:rPr lang="en-GB" sz="3200"/>
              <a:t>I can choose multiple criteria to answer a given question </a:t>
            </a:r>
            <a:endParaRPr sz="3200"/>
          </a:p>
          <a:p>
            <a:pPr marL="608965" lvl="0" indent="0" algn="l" rtl="0">
              <a:spcBef>
                <a:spcPts val="1333"/>
              </a:spcBef>
              <a:spcAft>
                <a:spcPts val="0"/>
              </a:spcAft>
              <a:buNone/>
            </a:pPr>
            <a:endParaRPr/>
          </a:p>
          <a:p>
            <a:pPr marL="608965" lvl="0" indent="0" algn="l" rtl="0">
              <a:spcBef>
                <a:spcPts val="1333"/>
              </a:spcBef>
              <a:spcAft>
                <a:spcPts val="0"/>
              </a:spcAft>
              <a:buNone/>
            </a:pPr>
            <a:endParaRPr/>
          </a:p>
          <a:p>
            <a:pPr marL="608965" lvl="0" indent="0" algn="l" rtl="0">
              <a:spcBef>
                <a:spcPts val="1333"/>
              </a:spcBef>
              <a:spcAft>
                <a:spcPts val="0"/>
              </a:spcAft>
              <a:buNone/>
            </a:pPr>
            <a:endParaRPr/>
          </a:p>
          <a:p>
            <a:pPr marL="0" lvl="0" indent="0" algn="l" rtl="0">
              <a:lnSpc>
                <a:spcPct val="115000"/>
              </a:lnSpc>
              <a:spcBef>
                <a:spcPts val="1333"/>
              </a:spcBef>
              <a:spcAft>
                <a:spcPts val="1333"/>
              </a:spcAft>
              <a:buNone/>
            </a:pPr>
            <a:endParaRPr b="1"/>
          </a:p>
        </p:txBody>
      </p:sp>
      <p:sp>
        <p:nvSpPr>
          <p:cNvPr id="57" name="Google Shape;57;p10"/>
          <p:cNvSpPr txBox="1">
            <a:spLocks noGrp="1"/>
          </p:cNvSpPr>
          <p:nvPr>
            <p:ph type="title"/>
          </p:nvPr>
        </p:nvSpPr>
        <p:spPr>
          <a:xfrm>
            <a:off x="414533" y="414533"/>
            <a:ext cx="11362800" cy="942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b="1">
                <a:latin typeface="Quicksand"/>
                <a:ea typeface="Quicksand"/>
                <a:cs typeface="Quicksand"/>
                <a:sym typeface="Quicksand"/>
              </a:rPr>
              <a:t>Lesson </a:t>
            </a:r>
            <a:r>
              <a:rPr lang="en-GB"/>
              <a:t>4</a:t>
            </a:r>
            <a:r>
              <a:rPr lang="en-GB" b="1">
                <a:latin typeface="Quicksand"/>
                <a:ea typeface="Quicksand"/>
                <a:cs typeface="Quicksand"/>
                <a:sym typeface="Quicksand"/>
              </a:rPr>
              <a:t>: </a:t>
            </a:r>
            <a:r>
              <a:rPr lang="en-GB"/>
              <a:t>Computer databases</a:t>
            </a:r>
            <a:endParaRPr b="1">
              <a:latin typeface="Quicksand"/>
              <a:ea typeface="Quicksand"/>
              <a:cs typeface="Quicksand"/>
              <a:sym typeface="Quicksand"/>
            </a:endParaRPr>
          </a:p>
        </p:txBody>
      </p:sp>
      <p:sp>
        <p:nvSpPr>
          <p:cNvPr id="58" name="Google Shape;58;p10"/>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22</a:t>
            </a:fld>
            <a:endParaRPr/>
          </a:p>
        </p:txBody>
      </p:sp>
      <p:sp>
        <p:nvSpPr>
          <p:cNvPr id="59" name="Google Shape;59;p10"/>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Objectives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23</a:t>
            </a:fld>
            <a:endParaRPr/>
          </a:p>
        </p:txBody>
      </p:sp>
      <p:sp>
        <p:nvSpPr>
          <p:cNvPr id="65" name="Google Shape;65;p11"/>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Introduction</a:t>
            </a:r>
            <a:endParaRPr/>
          </a:p>
        </p:txBody>
      </p:sp>
      <p:sp>
        <p:nvSpPr>
          <p:cNvPr id="66" name="Google Shape;66;p11"/>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Parts of a record</a:t>
            </a:r>
            <a:endParaRPr/>
          </a:p>
        </p:txBody>
      </p:sp>
      <p:sp>
        <p:nvSpPr>
          <p:cNvPr id="67" name="Google Shape;67;p11"/>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GB" sz="3200">
                <a:solidFill>
                  <a:srgbClr val="FF0000"/>
                </a:solidFill>
              </a:rPr>
              <a:t>Talk partners: identify the fields in this record. </a:t>
            </a:r>
            <a:endParaRPr lang="en-US" sz="3200">
              <a:solidFill>
                <a:srgbClr val="FF0000"/>
              </a:solidFill>
            </a:endParaRPr>
          </a:p>
          <a:p>
            <a:pPr marL="0" lvl="0" indent="0" algn="l" rtl="0">
              <a:spcBef>
                <a:spcPts val="2133"/>
              </a:spcBef>
              <a:spcAft>
                <a:spcPts val="0"/>
              </a:spcAft>
              <a:buNone/>
            </a:pPr>
            <a:r>
              <a:rPr lang="en-GB" sz="3200"/>
              <a:t>Fields can contain different types of data. For example ‘text’ is a data type.</a:t>
            </a:r>
            <a:endParaRPr sz="3200"/>
          </a:p>
          <a:p>
            <a:pPr marL="0" lvl="0" indent="0" algn="l" rtl="0">
              <a:spcBef>
                <a:spcPts val="2133"/>
              </a:spcBef>
              <a:spcAft>
                <a:spcPts val="0"/>
              </a:spcAft>
              <a:buNone/>
            </a:pPr>
            <a:r>
              <a:rPr lang="en-GB" sz="3200"/>
              <a:t>What data types can you see in the fields?</a:t>
            </a:r>
            <a:endParaRPr sz="3200"/>
          </a:p>
          <a:p>
            <a:pPr marL="0" lvl="0" indent="0" algn="l" rtl="0">
              <a:spcBef>
                <a:spcPts val="2133"/>
              </a:spcBef>
              <a:spcAft>
                <a:spcPts val="2133"/>
              </a:spcAft>
              <a:buNone/>
            </a:pPr>
            <a:endParaRPr/>
          </a:p>
        </p:txBody>
      </p:sp>
      <p:pic>
        <p:nvPicPr>
          <p:cNvPr id="68" name="Google Shape;68;p11"/>
          <p:cNvPicPr preferRelativeResize="0"/>
          <p:nvPr/>
        </p:nvPicPr>
        <p:blipFill>
          <a:blip r:embed="rId3">
            <a:alphaModFix/>
          </a:blip>
          <a:stretch>
            <a:fillRect/>
          </a:stretch>
        </p:blipFill>
        <p:spPr>
          <a:xfrm>
            <a:off x="6041896" y="1719067"/>
            <a:ext cx="5721712" cy="3721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2"/>
          <p:cNvPicPr preferRelativeResize="0"/>
          <p:nvPr/>
        </p:nvPicPr>
        <p:blipFill>
          <a:blip r:embed="rId3">
            <a:alphaModFix/>
          </a:blip>
          <a:stretch>
            <a:fillRect/>
          </a:stretch>
        </p:blipFill>
        <p:spPr>
          <a:xfrm>
            <a:off x="1610233" y="1719067"/>
            <a:ext cx="7142732" cy="4645900"/>
          </a:xfrm>
          <a:prstGeom prst="rect">
            <a:avLst/>
          </a:prstGeom>
          <a:noFill/>
          <a:ln>
            <a:noFill/>
          </a:ln>
        </p:spPr>
      </p:pic>
      <p:sp>
        <p:nvSpPr>
          <p:cNvPr id="74" name="Google Shape;74;p12"/>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24</a:t>
            </a:fld>
            <a:endParaRPr/>
          </a:p>
        </p:txBody>
      </p:sp>
      <p:sp>
        <p:nvSpPr>
          <p:cNvPr id="75" name="Google Shape;75;p12"/>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Introduction</a:t>
            </a:r>
            <a:endParaRPr/>
          </a:p>
        </p:txBody>
      </p:sp>
      <p:sp>
        <p:nvSpPr>
          <p:cNvPr id="76" name="Google Shape;76;p12"/>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Parts of a record</a:t>
            </a:r>
            <a:endParaRPr/>
          </a:p>
        </p:txBody>
      </p:sp>
      <p:sp>
        <p:nvSpPr>
          <p:cNvPr id="77" name="Google Shape;77;p12"/>
          <p:cNvSpPr txBox="1"/>
          <p:nvPr/>
        </p:nvSpPr>
        <p:spPr>
          <a:xfrm>
            <a:off x="8777467" y="1935000"/>
            <a:ext cx="1749600" cy="58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text </a:t>
            </a:r>
            <a:endParaRPr sz="2400">
              <a:solidFill>
                <a:schemeClr val="dk1"/>
              </a:solidFill>
              <a:latin typeface="Quicksand"/>
              <a:ea typeface="Quicksand"/>
              <a:cs typeface="Quicksand"/>
              <a:sym typeface="Quicksand"/>
            </a:endParaRPr>
          </a:p>
        </p:txBody>
      </p:sp>
      <p:sp>
        <p:nvSpPr>
          <p:cNvPr id="78" name="Google Shape;78;p12"/>
          <p:cNvSpPr txBox="1"/>
          <p:nvPr/>
        </p:nvSpPr>
        <p:spPr>
          <a:xfrm>
            <a:off x="8777467" y="2957113"/>
            <a:ext cx="1749600" cy="58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numeric </a:t>
            </a:r>
            <a:endParaRPr sz="2400">
              <a:solidFill>
                <a:schemeClr val="dk1"/>
              </a:solidFill>
              <a:latin typeface="Quicksand"/>
              <a:ea typeface="Quicksand"/>
              <a:cs typeface="Quicksand"/>
              <a:sym typeface="Quicksand"/>
            </a:endParaRPr>
          </a:p>
        </p:txBody>
      </p:sp>
      <p:sp>
        <p:nvSpPr>
          <p:cNvPr id="79" name="Google Shape;79;p12"/>
          <p:cNvSpPr txBox="1"/>
          <p:nvPr/>
        </p:nvSpPr>
        <p:spPr>
          <a:xfrm>
            <a:off x="8777467" y="4545867"/>
            <a:ext cx="1466400" cy="58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image</a:t>
            </a:r>
            <a:endParaRPr sz="2400">
              <a:solidFill>
                <a:schemeClr val="dk1"/>
              </a:solidFill>
              <a:latin typeface="Quicksand"/>
              <a:ea typeface="Quicksand"/>
              <a:cs typeface="Quicksand"/>
              <a:sym typeface="Quicksand"/>
            </a:endParaRPr>
          </a:p>
        </p:txBody>
      </p:sp>
      <p:sp>
        <p:nvSpPr>
          <p:cNvPr id="80" name="Google Shape;80;p12"/>
          <p:cNvSpPr txBox="1"/>
          <p:nvPr/>
        </p:nvSpPr>
        <p:spPr>
          <a:xfrm>
            <a:off x="2025567" y="1269733"/>
            <a:ext cx="1140400" cy="58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b="1">
                <a:solidFill>
                  <a:srgbClr val="5B5BA5"/>
                </a:solidFill>
                <a:latin typeface="Quicksand"/>
                <a:ea typeface="Quicksand"/>
                <a:cs typeface="Quicksand"/>
                <a:sym typeface="Quicksand"/>
              </a:rPr>
              <a:t>Fields</a:t>
            </a:r>
            <a:endParaRPr sz="2400" b="1">
              <a:solidFill>
                <a:srgbClr val="5B5BA5"/>
              </a:solidFill>
              <a:latin typeface="Quicksand"/>
              <a:ea typeface="Quicksand"/>
              <a:cs typeface="Quicksand"/>
              <a:sym typeface="Quicksand"/>
            </a:endParaRPr>
          </a:p>
        </p:txBody>
      </p:sp>
      <p:sp>
        <p:nvSpPr>
          <p:cNvPr id="81" name="Google Shape;81;p12"/>
          <p:cNvSpPr txBox="1"/>
          <p:nvPr/>
        </p:nvSpPr>
        <p:spPr>
          <a:xfrm>
            <a:off x="8777467" y="5547200"/>
            <a:ext cx="1749600" cy="49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text</a:t>
            </a:r>
            <a:endParaRPr sz="2400">
              <a:solidFill>
                <a:schemeClr val="dk1"/>
              </a:solidFill>
              <a:latin typeface="Quicksand"/>
              <a:ea typeface="Quicksand"/>
              <a:cs typeface="Quicksand"/>
              <a:sym typeface="Quicksand"/>
            </a:endParaRPr>
          </a:p>
        </p:txBody>
      </p:sp>
      <p:sp>
        <p:nvSpPr>
          <p:cNvPr id="82" name="Google Shape;82;p12"/>
          <p:cNvSpPr txBox="1"/>
          <p:nvPr/>
        </p:nvSpPr>
        <p:spPr>
          <a:xfrm>
            <a:off x="8777467" y="2432759"/>
            <a:ext cx="1749600" cy="58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numeric</a:t>
            </a:r>
            <a:endParaRPr sz="2400">
              <a:solidFill>
                <a:schemeClr val="dk1"/>
              </a:solidFill>
              <a:latin typeface="Quicksand"/>
              <a:ea typeface="Quicksand"/>
              <a:cs typeface="Quicksand"/>
              <a:sym typeface="Quicksand"/>
            </a:endParaRPr>
          </a:p>
        </p:txBody>
      </p:sp>
      <p:sp>
        <p:nvSpPr>
          <p:cNvPr id="83" name="Google Shape;83;p12"/>
          <p:cNvSpPr txBox="1"/>
          <p:nvPr/>
        </p:nvSpPr>
        <p:spPr>
          <a:xfrm>
            <a:off x="8777467" y="3482933"/>
            <a:ext cx="1924000" cy="58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Quicksand"/>
                <a:ea typeface="Quicksand"/>
                <a:cs typeface="Quicksand"/>
                <a:sym typeface="Quicksand"/>
              </a:rPr>
              <a:t>text</a:t>
            </a:r>
            <a:endParaRPr sz="2400">
              <a:solidFill>
                <a:schemeClr val="dk1"/>
              </a:solidFill>
              <a:latin typeface="Quicksand"/>
              <a:ea typeface="Quicksand"/>
              <a:cs typeface="Quicksand"/>
              <a:sym typeface="Quicksand"/>
            </a:endParaRPr>
          </a:p>
        </p:txBody>
      </p:sp>
      <p:sp>
        <p:nvSpPr>
          <p:cNvPr id="84" name="Google Shape;84;p12"/>
          <p:cNvSpPr txBox="1"/>
          <p:nvPr/>
        </p:nvSpPr>
        <p:spPr>
          <a:xfrm>
            <a:off x="5353433" y="1269733"/>
            <a:ext cx="1268800" cy="58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b="1">
                <a:solidFill>
                  <a:schemeClr val="dk1"/>
                </a:solidFill>
                <a:latin typeface="Quicksand"/>
                <a:ea typeface="Quicksand"/>
                <a:cs typeface="Quicksand"/>
                <a:sym typeface="Quicksand"/>
              </a:rPr>
              <a:t>Values</a:t>
            </a:r>
            <a:endParaRPr sz="2400" b="1">
              <a:solidFill>
                <a:schemeClr val="dk1"/>
              </a:solidFill>
              <a:latin typeface="Quicksand"/>
              <a:ea typeface="Quicksand"/>
              <a:cs typeface="Quicksand"/>
              <a:sym typeface="Quicksand"/>
            </a:endParaRPr>
          </a:p>
        </p:txBody>
      </p:sp>
      <p:sp>
        <p:nvSpPr>
          <p:cNvPr id="85" name="Google Shape;85;p12"/>
          <p:cNvSpPr/>
          <p:nvPr/>
        </p:nvSpPr>
        <p:spPr>
          <a:xfrm>
            <a:off x="1667967" y="1778300"/>
            <a:ext cx="1855600" cy="4530800"/>
          </a:xfrm>
          <a:prstGeom prst="roundRect">
            <a:avLst>
              <a:gd name="adj" fmla="val 10417"/>
            </a:avLst>
          </a:prstGeom>
          <a:no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6" name="Google Shape;86;p12"/>
          <p:cNvSpPr/>
          <p:nvPr/>
        </p:nvSpPr>
        <p:spPr>
          <a:xfrm>
            <a:off x="3579867" y="1776633"/>
            <a:ext cx="4753200" cy="4530800"/>
          </a:xfrm>
          <a:prstGeom prst="roundRect">
            <a:avLst>
              <a:gd name="adj" fmla="val 4824"/>
            </a:avLst>
          </a:prstGeom>
          <a:no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7" name="Google Shape;87;p12"/>
          <p:cNvSpPr txBox="1"/>
          <p:nvPr/>
        </p:nvSpPr>
        <p:spPr>
          <a:xfrm>
            <a:off x="8799567" y="1269733"/>
            <a:ext cx="1749600" cy="58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b="1">
                <a:solidFill>
                  <a:schemeClr val="dk1"/>
                </a:solidFill>
                <a:latin typeface="Quicksand"/>
                <a:ea typeface="Quicksand"/>
                <a:cs typeface="Quicksand"/>
                <a:sym typeface="Quicksand"/>
              </a:rPr>
              <a:t>Data type</a:t>
            </a:r>
            <a:endParaRPr sz="2400" b="1">
              <a:solidFill>
                <a:schemeClr val="dk1"/>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1000"/>
                                        <p:tgtEl>
                                          <p:spTgt spid="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1000"/>
                                        <p:tgtEl>
                                          <p:spTgt spid="84"/>
                                        </p:tgtEl>
                                      </p:cBhvr>
                                    </p:animEffect>
                                  </p:childTnLst>
                                </p:cTn>
                              </p:par>
                              <p:par>
                                <p:cTn id="16" presetID="10" presetClass="entr" presetSubtype="0" fill="hold"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10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10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childTnLst>
                                </p:cTn>
                              </p:par>
                              <p:par>
                                <p:cTn id="29" presetID="10"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1000"/>
                                        <p:tgtEl>
                                          <p:spTgt spid="83"/>
                                        </p:tgtEl>
                                      </p:cBhvr>
                                    </p:animEffect>
                                  </p:childTnLst>
                                </p:cTn>
                              </p:par>
                              <p:par>
                                <p:cTn id="32" presetID="10" presetClass="entr" presetSubtype="0"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childTnLst>
                                </p:cTn>
                              </p:par>
                              <p:par>
                                <p:cTn id="40" presetID="10" presetClass="entr" presetSubtype="0"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10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3600"/>
              <a:t>Meeting given </a:t>
            </a:r>
            <a:r>
              <a:rPr lang="en-GB" sz="3600">
                <a:solidFill>
                  <a:srgbClr val="FF0000"/>
                </a:solidFill>
              </a:rPr>
              <a:t>criteria. </a:t>
            </a:r>
            <a:endParaRPr lang="en-US" sz="2400">
              <a:solidFill>
                <a:srgbClr val="FF0000"/>
              </a:solidFill>
            </a:endParaRPr>
          </a:p>
        </p:txBody>
      </p:sp>
      <p:sp>
        <p:nvSpPr>
          <p:cNvPr id="93" name="Google Shape;93;p13"/>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25</a:t>
            </a:fld>
            <a:endParaRPr/>
          </a:p>
        </p:txBody>
      </p:sp>
      <p:sp>
        <p:nvSpPr>
          <p:cNvPr id="94" name="Google Shape;94;p13"/>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95" name="Google Shape;95;p13"/>
          <p:cNvSpPr txBox="1">
            <a:spLocks noGrp="1"/>
          </p:cNvSpPr>
          <p:nvPr>
            <p:ph type="body" idx="1"/>
          </p:nvPr>
        </p:nvSpPr>
        <p:spPr>
          <a:xfrm>
            <a:off x="414533" y="1356967"/>
            <a:ext cx="11361600" cy="50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a:t>Listen carefully to the statements read out and stand up if they apply to you. Sit down again after each statement:</a:t>
            </a:r>
            <a:endParaRPr lang="en-US" sz="2800"/>
          </a:p>
          <a:p>
            <a:pPr marL="608965" lvl="0" indent="-397510" algn="l" rtl="0">
              <a:lnSpc>
                <a:spcPct val="100000"/>
              </a:lnSpc>
              <a:spcBef>
                <a:spcPts val="2133"/>
              </a:spcBef>
              <a:spcAft>
                <a:spcPts val="0"/>
              </a:spcAft>
              <a:buClr>
                <a:srgbClr val="000000"/>
              </a:buClr>
              <a:buSzPts val="1100"/>
              <a:buChar char="●"/>
            </a:pPr>
            <a:r>
              <a:rPr lang="en-GB" sz="2800"/>
              <a:t>Stand up if your hair is tied back</a:t>
            </a:r>
            <a:endParaRPr sz="2800"/>
          </a:p>
          <a:p>
            <a:pPr marL="608965" lvl="0" indent="-397510" algn="l" rtl="0">
              <a:lnSpc>
                <a:spcPct val="100000"/>
              </a:lnSpc>
              <a:spcBef>
                <a:spcPts val="1333"/>
              </a:spcBef>
              <a:spcAft>
                <a:spcPts val="0"/>
              </a:spcAft>
              <a:buClr>
                <a:srgbClr val="000000"/>
              </a:buClr>
              <a:buSzPts val="1100"/>
              <a:buChar char="●"/>
            </a:pPr>
            <a:r>
              <a:rPr lang="en-GB" sz="2800"/>
              <a:t>Stand up if you're left-handed</a:t>
            </a:r>
            <a:endParaRPr sz="2800"/>
          </a:p>
          <a:p>
            <a:pPr marL="608965" indent="-397510">
              <a:spcBef>
                <a:spcPts val="1333"/>
              </a:spcBef>
              <a:buSzPts val="1100"/>
            </a:pPr>
            <a:r>
              <a:rPr lang="en-GB" sz="2800"/>
              <a:t>Stand up if you have brown eyes </a:t>
            </a:r>
            <a:endParaRPr sz="2800"/>
          </a:p>
          <a:p>
            <a:pPr marL="608965" lvl="0" indent="-397510" algn="l" rtl="0">
              <a:lnSpc>
                <a:spcPct val="100000"/>
              </a:lnSpc>
              <a:spcBef>
                <a:spcPts val="1333"/>
              </a:spcBef>
              <a:spcAft>
                <a:spcPts val="1333"/>
              </a:spcAft>
              <a:buClr>
                <a:srgbClr val="000000"/>
              </a:buClr>
              <a:buSzPts val="1100"/>
              <a:buChar char="●"/>
            </a:pPr>
            <a:r>
              <a:rPr lang="en-GB" sz="2800"/>
              <a:t>Stand up if you ate toast for breakfast</a:t>
            </a:r>
            <a:endParaRPr sz="2800"/>
          </a:p>
        </p:txBody>
      </p:sp>
      <p:pic>
        <p:nvPicPr>
          <p:cNvPr id="96" name="Google Shape;96;p13"/>
          <p:cNvPicPr preferRelativeResize="0"/>
          <p:nvPr/>
        </p:nvPicPr>
        <p:blipFill>
          <a:blip r:embed="rId3">
            <a:alphaModFix/>
          </a:blip>
          <a:stretch>
            <a:fillRect/>
          </a:stretch>
        </p:blipFill>
        <p:spPr>
          <a:xfrm>
            <a:off x="8681600" y="4552301"/>
            <a:ext cx="2769101" cy="17335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p:nvPr/>
        </p:nvSpPr>
        <p:spPr>
          <a:xfrm>
            <a:off x="1840200" y="3260867"/>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2" name="Google Shape;102;p14"/>
          <p:cNvSpPr/>
          <p:nvPr/>
        </p:nvSpPr>
        <p:spPr>
          <a:xfrm>
            <a:off x="2779256" y="3326776"/>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3" name="Google Shape;103;p14"/>
          <p:cNvSpPr/>
          <p:nvPr/>
        </p:nvSpPr>
        <p:spPr>
          <a:xfrm>
            <a:off x="1907565" y="3326776"/>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4" name="Google Shape;104;p14"/>
          <p:cNvSpPr/>
          <p:nvPr/>
        </p:nvSpPr>
        <p:spPr>
          <a:xfrm>
            <a:off x="2852999" y="3392328"/>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5" name="Google Shape;105;p14"/>
          <p:cNvSpPr/>
          <p:nvPr/>
        </p:nvSpPr>
        <p:spPr>
          <a:xfrm>
            <a:off x="2007749" y="3428416"/>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6" name="Google Shape;106;p14"/>
          <p:cNvSpPr/>
          <p:nvPr/>
        </p:nvSpPr>
        <p:spPr>
          <a:xfrm>
            <a:off x="2946805" y="3494325"/>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7" name="Google Shape;107;p14"/>
          <p:cNvSpPr/>
          <p:nvPr/>
        </p:nvSpPr>
        <p:spPr>
          <a:xfrm>
            <a:off x="2075115" y="3494325"/>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8" name="Google Shape;108;p14"/>
          <p:cNvSpPr/>
          <p:nvPr/>
        </p:nvSpPr>
        <p:spPr>
          <a:xfrm>
            <a:off x="3020547" y="3559877"/>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9" name="Google Shape;109;p14"/>
          <p:cNvSpPr/>
          <p:nvPr/>
        </p:nvSpPr>
        <p:spPr>
          <a:xfrm>
            <a:off x="3114353" y="3661873"/>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0" name="Google Shape;110;p14"/>
          <p:cNvSpPr/>
          <p:nvPr/>
        </p:nvSpPr>
        <p:spPr>
          <a:xfrm>
            <a:off x="2175299" y="3595965"/>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1" name="Google Shape;111;p14"/>
          <p:cNvSpPr/>
          <p:nvPr/>
        </p:nvSpPr>
        <p:spPr>
          <a:xfrm>
            <a:off x="2242664" y="3661873"/>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2" name="Google Shape;112;p14"/>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Searching a database</a:t>
            </a:r>
            <a:endParaRPr/>
          </a:p>
        </p:txBody>
      </p:sp>
      <p:sp>
        <p:nvSpPr>
          <p:cNvPr id="113" name="Google Shape;113;p14"/>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26</a:t>
            </a:fld>
            <a:endParaRPr/>
          </a:p>
        </p:txBody>
      </p:sp>
      <p:sp>
        <p:nvSpPr>
          <p:cNvPr id="114" name="Google Shape;114;p14"/>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115" name="Google Shape;115;p14"/>
          <p:cNvSpPr/>
          <p:nvPr/>
        </p:nvSpPr>
        <p:spPr>
          <a:xfrm>
            <a:off x="2342848" y="3763513"/>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6" name="Google Shape;116;p14"/>
          <p:cNvSpPr/>
          <p:nvPr/>
        </p:nvSpPr>
        <p:spPr>
          <a:xfrm>
            <a:off x="3188096" y="3727425"/>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7" name="Google Shape;117;p14"/>
          <p:cNvSpPr/>
          <p:nvPr/>
        </p:nvSpPr>
        <p:spPr>
          <a:xfrm>
            <a:off x="3281903" y="3829423"/>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18" name="Google Shape;118;p14"/>
          <p:cNvSpPr/>
          <p:nvPr/>
        </p:nvSpPr>
        <p:spPr>
          <a:xfrm>
            <a:off x="2410213" y="3829423"/>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Argene</a:t>
            </a:r>
            <a:endParaRPr sz="1600">
              <a:latin typeface="Quicksand"/>
              <a:ea typeface="Quicksand"/>
              <a:cs typeface="Quicksand"/>
              <a:sym typeface="Quicksand"/>
            </a:endParaRPr>
          </a:p>
          <a:p>
            <a:pPr marL="0" lvl="0" indent="0" algn="l" rtl="0">
              <a:spcBef>
                <a:spcPts val="0"/>
              </a:spcBef>
              <a:spcAft>
                <a:spcPts val="0"/>
              </a:spcAft>
              <a:buNone/>
            </a:pPr>
            <a:endParaRPr sz="1600">
              <a:latin typeface="Quicksand"/>
              <a:ea typeface="Quicksand"/>
              <a:cs typeface="Quicksand"/>
              <a:sym typeface="Quicksand"/>
            </a:endParaRPr>
          </a:p>
          <a:p>
            <a:pPr marL="0" lvl="0" indent="0" algn="l" rtl="0">
              <a:spcBef>
                <a:spcPts val="0"/>
              </a:spcBef>
              <a:spcAft>
                <a:spcPts val="0"/>
              </a:spcAft>
              <a:buNone/>
            </a:pPr>
            <a:r>
              <a:rPr lang="en-GB" sz="1067">
                <a:latin typeface="Quicksand"/>
                <a:ea typeface="Quicksand"/>
                <a:cs typeface="Quicksand"/>
                <a:sym typeface="Quicksand"/>
              </a:rPr>
              <a:t>Age:</a:t>
            </a:r>
            <a:endParaRPr sz="1067">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24</a:t>
            </a:r>
            <a:endParaRPr sz="2489"/>
          </a:p>
        </p:txBody>
      </p:sp>
      <p:sp>
        <p:nvSpPr>
          <p:cNvPr id="119" name="Google Shape;119;p14"/>
          <p:cNvSpPr/>
          <p:nvPr/>
        </p:nvSpPr>
        <p:spPr>
          <a:xfrm>
            <a:off x="3355645" y="3894975"/>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Hudson</a:t>
            </a:r>
            <a:endParaRPr sz="1600">
              <a:latin typeface="Quicksand"/>
              <a:ea typeface="Quicksand"/>
              <a:cs typeface="Quicksand"/>
              <a:sym typeface="Quicksand"/>
            </a:endParaRPr>
          </a:p>
          <a:p>
            <a:pPr marL="0" lvl="0" indent="0" algn="l" rtl="0">
              <a:spcBef>
                <a:spcPts val="0"/>
              </a:spcBef>
              <a:spcAft>
                <a:spcPts val="0"/>
              </a:spcAft>
              <a:buNone/>
            </a:pPr>
            <a:endParaRPr sz="1600">
              <a:latin typeface="Quicksand"/>
              <a:ea typeface="Quicksand"/>
              <a:cs typeface="Quicksand"/>
              <a:sym typeface="Quicksand"/>
            </a:endParaRPr>
          </a:p>
          <a:p>
            <a:pPr marL="0" lvl="0" indent="0" algn="l" rtl="0">
              <a:spcBef>
                <a:spcPts val="0"/>
              </a:spcBef>
              <a:spcAft>
                <a:spcPts val="0"/>
              </a:spcAft>
              <a:buNone/>
            </a:pPr>
            <a:r>
              <a:rPr lang="en-GB" sz="1067">
                <a:latin typeface="Quicksand"/>
                <a:ea typeface="Quicksand"/>
                <a:cs typeface="Quicksand"/>
                <a:sym typeface="Quicksand"/>
              </a:rPr>
              <a:t>Age:</a:t>
            </a:r>
            <a:endParaRPr sz="1067">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30</a:t>
            </a:r>
            <a:endParaRPr sz="2489"/>
          </a:p>
        </p:txBody>
      </p:sp>
      <p:sp>
        <p:nvSpPr>
          <p:cNvPr id="120" name="Google Shape;120;p14"/>
          <p:cNvSpPr/>
          <p:nvPr/>
        </p:nvSpPr>
        <p:spPr>
          <a:xfrm>
            <a:off x="5711795" y="3464060"/>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Alfons</a:t>
            </a:r>
            <a:endParaRPr sz="1600">
              <a:latin typeface="Quicksand"/>
              <a:ea typeface="Quicksand"/>
              <a:cs typeface="Quicksand"/>
              <a:sym typeface="Quicksand"/>
            </a:endParaRPr>
          </a:p>
          <a:p>
            <a:pPr marL="0" lvl="0" indent="0" algn="l" rtl="0">
              <a:spcBef>
                <a:spcPts val="0"/>
              </a:spcBef>
              <a:spcAft>
                <a:spcPts val="0"/>
              </a:spcAft>
              <a:buNone/>
            </a:pPr>
            <a:endParaRPr sz="1600">
              <a:latin typeface="Quicksand"/>
              <a:ea typeface="Quicksand"/>
              <a:cs typeface="Quicksand"/>
              <a:sym typeface="Quicksand"/>
            </a:endParaRPr>
          </a:p>
          <a:p>
            <a:pPr marL="0" lvl="0" indent="0" algn="l" rtl="0">
              <a:spcBef>
                <a:spcPts val="0"/>
              </a:spcBef>
              <a:spcAft>
                <a:spcPts val="0"/>
              </a:spcAft>
              <a:buNone/>
            </a:pPr>
            <a:r>
              <a:rPr lang="en-GB" sz="1067">
                <a:latin typeface="Quicksand"/>
                <a:ea typeface="Quicksand"/>
                <a:cs typeface="Quicksand"/>
                <a:sym typeface="Quicksand"/>
              </a:rPr>
              <a:t>Age:</a:t>
            </a:r>
            <a:endParaRPr sz="1067">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16</a:t>
            </a:r>
            <a:endParaRPr sz="1600">
              <a:latin typeface="Quicksand"/>
              <a:ea typeface="Quicksand"/>
              <a:cs typeface="Quicksand"/>
              <a:sym typeface="Quicksand"/>
            </a:endParaRPr>
          </a:p>
        </p:txBody>
      </p:sp>
      <p:sp>
        <p:nvSpPr>
          <p:cNvPr id="121" name="Google Shape;121;p14"/>
          <p:cNvSpPr/>
          <p:nvPr/>
        </p:nvSpPr>
        <p:spPr>
          <a:xfrm>
            <a:off x="9421475" y="3464076"/>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Youssef</a:t>
            </a:r>
            <a:endParaRPr sz="1600">
              <a:latin typeface="Quicksand"/>
              <a:ea typeface="Quicksand"/>
              <a:cs typeface="Quicksand"/>
              <a:sym typeface="Quicksand"/>
            </a:endParaRPr>
          </a:p>
          <a:p>
            <a:pPr marL="0" lvl="0" indent="0" algn="l" rtl="0">
              <a:spcBef>
                <a:spcPts val="0"/>
              </a:spcBef>
              <a:spcAft>
                <a:spcPts val="0"/>
              </a:spcAft>
              <a:buNone/>
            </a:pPr>
            <a:endParaRPr sz="1600">
              <a:latin typeface="Quicksand"/>
              <a:ea typeface="Quicksand"/>
              <a:cs typeface="Quicksand"/>
              <a:sym typeface="Quicksand"/>
            </a:endParaRPr>
          </a:p>
          <a:p>
            <a:pPr marL="0" lvl="0" indent="0" algn="l" rtl="0">
              <a:spcBef>
                <a:spcPts val="0"/>
              </a:spcBef>
              <a:spcAft>
                <a:spcPts val="0"/>
              </a:spcAft>
              <a:buNone/>
            </a:pPr>
            <a:r>
              <a:rPr lang="en-GB" sz="1067">
                <a:latin typeface="Quicksand"/>
                <a:ea typeface="Quicksand"/>
                <a:cs typeface="Quicksand"/>
                <a:sym typeface="Quicksand"/>
              </a:rPr>
              <a:t>Age:</a:t>
            </a:r>
            <a:endParaRPr sz="1067">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16</a:t>
            </a:r>
            <a:endParaRPr sz="1600">
              <a:latin typeface="Quicksand"/>
              <a:ea typeface="Quicksand"/>
              <a:cs typeface="Quicksand"/>
              <a:sym typeface="Quicksand"/>
            </a:endParaRPr>
          </a:p>
        </p:txBody>
      </p:sp>
      <p:sp>
        <p:nvSpPr>
          <p:cNvPr id="122" name="Google Shape;122;p14"/>
          <p:cNvSpPr/>
          <p:nvPr/>
        </p:nvSpPr>
        <p:spPr>
          <a:xfrm>
            <a:off x="7566640" y="3464057"/>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Mary</a:t>
            </a:r>
            <a:endParaRPr sz="1600">
              <a:latin typeface="Quicksand"/>
              <a:ea typeface="Quicksand"/>
              <a:cs typeface="Quicksand"/>
              <a:sym typeface="Quicksand"/>
            </a:endParaRPr>
          </a:p>
          <a:p>
            <a:pPr marL="0" lvl="0" indent="0" algn="l" rtl="0">
              <a:spcBef>
                <a:spcPts val="0"/>
              </a:spcBef>
              <a:spcAft>
                <a:spcPts val="0"/>
              </a:spcAft>
              <a:buNone/>
            </a:pPr>
            <a:endParaRPr sz="1600">
              <a:latin typeface="Quicksand"/>
              <a:ea typeface="Quicksand"/>
              <a:cs typeface="Quicksand"/>
              <a:sym typeface="Quicksand"/>
            </a:endParaRPr>
          </a:p>
          <a:p>
            <a:pPr marL="0" lvl="0" indent="0" algn="l" rtl="0">
              <a:spcBef>
                <a:spcPts val="0"/>
              </a:spcBef>
              <a:spcAft>
                <a:spcPts val="0"/>
              </a:spcAft>
              <a:buNone/>
            </a:pPr>
            <a:r>
              <a:rPr lang="en-GB" sz="1067">
                <a:latin typeface="Quicksand"/>
                <a:ea typeface="Quicksand"/>
                <a:cs typeface="Quicksand"/>
                <a:sym typeface="Quicksand"/>
              </a:rPr>
              <a:t>Age:</a:t>
            </a:r>
            <a:endParaRPr sz="1067">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16</a:t>
            </a:r>
            <a:endParaRPr sz="1600">
              <a:latin typeface="Quicksand"/>
              <a:ea typeface="Quicksand"/>
              <a:cs typeface="Quicksand"/>
              <a:sym typeface="Quicksand"/>
            </a:endParaRPr>
          </a:p>
        </p:txBody>
      </p:sp>
      <p:sp>
        <p:nvSpPr>
          <p:cNvPr id="123" name="Google Shape;123;p14"/>
          <p:cNvSpPr txBox="1"/>
          <p:nvPr/>
        </p:nvSpPr>
        <p:spPr>
          <a:xfrm>
            <a:off x="3135733" y="2066100"/>
            <a:ext cx="5481600" cy="738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3200" b="1">
                <a:solidFill>
                  <a:srgbClr val="5B5BA5"/>
                </a:solidFill>
                <a:latin typeface="Quicksand"/>
                <a:ea typeface="Quicksand"/>
                <a:cs typeface="Quicksand"/>
                <a:sym typeface="Quicksand"/>
              </a:rPr>
              <a:t>Age = 16</a:t>
            </a:r>
            <a:endParaRPr sz="3200" b="1">
              <a:solidFill>
                <a:srgbClr val="5B5BA5"/>
              </a:solidFill>
              <a:latin typeface="Quicksand"/>
              <a:ea typeface="Quicksand"/>
              <a:cs typeface="Quicksand"/>
              <a:sym typeface="Quicksand"/>
            </a:endParaRPr>
          </a:p>
        </p:txBody>
      </p:sp>
      <p:sp>
        <p:nvSpPr>
          <p:cNvPr id="124" name="Google Shape;124;p14"/>
          <p:cNvSpPr txBox="1"/>
          <p:nvPr/>
        </p:nvSpPr>
        <p:spPr>
          <a:xfrm>
            <a:off x="531133" y="1356933"/>
            <a:ext cx="11128400" cy="656800"/>
          </a:xfrm>
          <a:prstGeom prst="rect">
            <a:avLst/>
          </a:prstGeom>
          <a:noFill/>
          <a:ln>
            <a:noFill/>
          </a:ln>
        </p:spPr>
        <p:txBody>
          <a:bodyPr spcFirstLastPara="1" wrap="squar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rgbClr val="5B5BA5"/>
                </a:solidFill>
                <a:latin typeface="Quicksand"/>
                <a:ea typeface="Quicksand"/>
                <a:cs typeface="Quicksand"/>
                <a:sym typeface="Quicksand"/>
              </a:rPr>
              <a:t>You can search a database for records which meet a specific criteria.</a:t>
            </a:r>
            <a:endParaRPr sz="2667">
              <a:solidFill>
                <a:srgbClr val="5B5BA5"/>
              </a:solidFill>
              <a:latin typeface="Quicksand"/>
              <a:ea typeface="Quicksand"/>
              <a:cs typeface="Quicksand"/>
              <a:sym typeface="Quicksand"/>
            </a:endParaRPr>
          </a:p>
        </p:txBody>
      </p:sp>
      <p:sp>
        <p:nvSpPr>
          <p:cNvPr id="125" name="Google Shape;125;p14"/>
          <p:cNvSpPr txBox="1">
            <a:spLocks noGrp="1"/>
          </p:cNvSpPr>
          <p:nvPr>
            <p:ph type="body" idx="2"/>
          </p:nvPr>
        </p:nvSpPr>
        <p:spPr>
          <a:xfrm>
            <a:off x="414533" y="5490132"/>
            <a:ext cx="11361600" cy="930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2133"/>
              </a:spcAft>
              <a:buNone/>
            </a:pPr>
            <a:r>
              <a:rPr lang="en-GB"/>
              <a:t>You can work with just the records the search returned.</a:t>
            </a:r>
            <a:endParaRPr/>
          </a:p>
        </p:txBody>
      </p:sp>
      <p:sp>
        <p:nvSpPr>
          <p:cNvPr id="126" name="Google Shape;126;p14"/>
          <p:cNvSpPr/>
          <p:nvPr/>
        </p:nvSpPr>
        <p:spPr>
          <a:xfrm>
            <a:off x="2508395" y="3939783"/>
            <a:ext cx="1759600" cy="1256000"/>
          </a:xfrm>
          <a:prstGeom prst="roundRect">
            <a:avLst>
              <a:gd name="adj" fmla="val 16667"/>
            </a:avLst>
          </a:prstGeom>
          <a:solidFill>
            <a:srgbClr val="FFFFFF"/>
          </a:solidFill>
          <a:ln w="19050" cap="flat" cmpd="sng">
            <a:solidFill>
              <a:srgbClr val="494985"/>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600">
                <a:latin typeface="Quicksand"/>
                <a:ea typeface="Quicksand"/>
                <a:cs typeface="Quicksand"/>
                <a:sym typeface="Quicksand"/>
              </a:rPr>
              <a:t>Alfons</a:t>
            </a:r>
            <a:endParaRPr sz="1600">
              <a:latin typeface="Quicksand"/>
              <a:ea typeface="Quicksand"/>
              <a:cs typeface="Quicksand"/>
              <a:sym typeface="Quicksand"/>
            </a:endParaRPr>
          </a:p>
          <a:p>
            <a:pPr marL="0" lvl="0" indent="0" algn="l" rtl="0">
              <a:spcBef>
                <a:spcPts val="0"/>
              </a:spcBef>
              <a:spcAft>
                <a:spcPts val="0"/>
              </a:spcAft>
              <a:buNone/>
            </a:pPr>
            <a:endParaRPr sz="1600">
              <a:latin typeface="Quicksand"/>
              <a:ea typeface="Quicksand"/>
              <a:cs typeface="Quicksand"/>
              <a:sym typeface="Quicksand"/>
            </a:endParaRPr>
          </a:p>
          <a:p>
            <a:pPr marL="0" lvl="0" indent="0" algn="l" rtl="0">
              <a:spcBef>
                <a:spcPts val="0"/>
              </a:spcBef>
              <a:spcAft>
                <a:spcPts val="0"/>
              </a:spcAft>
              <a:buNone/>
            </a:pPr>
            <a:r>
              <a:rPr lang="en-GB" sz="1067">
                <a:latin typeface="Quicksand"/>
                <a:ea typeface="Quicksand"/>
                <a:cs typeface="Quicksand"/>
                <a:sym typeface="Quicksand"/>
              </a:rPr>
              <a:t>Age:</a:t>
            </a:r>
            <a:endParaRPr sz="1067">
              <a:latin typeface="Quicksand"/>
              <a:ea typeface="Quicksand"/>
              <a:cs typeface="Quicksand"/>
              <a:sym typeface="Quicksand"/>
            </a:endParaRPr>
          </a:p>
          <a:p>
            <a:pPr marL="0" lvl="0" indent="0" algn="l" rtl="0">
              <a:spcBef>
                <a:spcPts val="0"/>
              </a:spcBef>
              <a:spcAft>
                <a:spcPts val="0"/>
              </a:spcAft>
              <a:buNone/>
            </a:pPr>
            <a:r>
              <a:rPr lang="en-GB" sz="1600">
                <a:latin typeface="Quicksand"/>
                <a:ea typeface="Quicksand"/>
                <a:cs typeface="Quicksand"/>
                <a:sym typeface="Quicksand"/>
              </a:rPr>
              <a:t>16</a:t>
            </a:r>
            <a:endParaRPr sz="1600">
              <a:latin typeface="Quicksand"/>
              <a:ea typeface="Quicksand"/>
              <a:cs typeface="Quicksand"/>
              <a:sym typeface="Quicksand"/>
            </a:endParaRPr>
          </a:p>
        </p:txBody>
      </p:sp>
      <p:sp>
        <p:nvSpPr>
          <p:cNvPr id="127" name="Google Shape;127;p14"/>
          <p:cNvSpPr/>
          <p:nvPr/>
        </p:nvSpPr>
        <p:spPr>
          <a:xfrm>
            <a:off x="1564267" y="2967500"/>
            <a:ext cx="3841600" cy="2387600"/>
          </a:xfrm>
          <a:prstGeom prst="roundRect">
            <a:avLst>
              <a:gd name="adj" fmla="val 16667"/>
            </a:avLst>
          </a:prstGeom>
          <a:solidFill>
            <a:srgbClr val="E9F7FC">
              <a:alpha val="8380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additive="base">
                                        <p:cTn id="11" dur="1000"/>
                                        <p:tgtEl>
                                          <p:spTgt spid="126"/>
                                        </p:tgtEl>
                                        <p:attrNameLst>
                                          <p:attrName>ppt_w</p:attrName>
                                        </p:attrNameLst>
                                      </p:cBhvr>
                                      <p:tavLst>
                                        <p:tav tm="0">
                                          <p:val>
                                            <p:strVal val="#ppt_w"/>
                                          </p:val>
                                        </p:tav>
                                        <p:tav tm="100000">
                                          <p:val>
                                            <p:strVal val="0"/>
                                          </p:val>
                                        </p:tav>
                                      </p:tavLst>
                                    </p:anim>
                                    <p:anim calcmode="lin" valueType="num">
                                      <p:cBhvr additive="base">
                                        <p:cTn id="12" dur="1000"/>
                                        <p:tgtEl>
                                          <p:spTgt spid="126"/>
                                        </p:tgtEl>
                                        <p:attrNameLst>
                                          <p:attrName>ppt_h</p:attrName>
                                        </p:attrNameLst>
                                      </p:cBhvr>
                                      <p:tavLst>
                                        <p:tav tm="0">
                                          <p:val>
                                            <p:strVal val="#ppt_h"/>
                                          </p:val>
                                        </p:tav>
                                        <p:tav tm="100000">
                                          <p:val>
                                            <p:strVal val="0"/>
                                          </p:val>
                                        </p:tav>
                                      </p:tavLst>
                                    </p:anim>
                                    <p:set>
                                      <p:cBhvr>
                                        <p:cTn id="13" dur="1" fill="hold">
                                          <p:stCondLst>
                                            <p:cond delay="1000"/>
                                          </p:stCondLst>
                                        </p:cTn>
                                        <p:tgtEl>
                                          <p:spTgt spid="126"/>
                                        </p:tgtEl>
                                        <p:attrNameLst>
                                          <p:attrName>style.visibility</p:attrName>
                                        </p:attrNameLst>
                                      </p:cBhvr>
                                      <p:to>
                                        <p:strVal val="hidden"/>
                                      </p:to>
                                    </p:se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0"/>
                                        </p:tgtEl>
                                        <p:attrNameLst>
                                          <p:attrName>style.visibility</p:attrName>
                                        </p:attrNameLst>
                                      </p:cBhvr>
                                      <p:to>
                                        <p:strVal val="visible"/>
                                      </p:to>
                                    </p:set>
                                    <p:anim calcmode="lin" valueType="num">
                                      <p:cBhvr additive="base">
                                        <p:cTn id="17" dur="1000"/>
                                        <p:tgtEl>
                                          <p:spTgt spid="120"/>
                                        </p:tgtEl>
                                        <p:attrNameLst>
                                          <p:attrName>ppt_w</p:attrName>
                                        </p:attrNameLst>
                                      </p:cBhvr>
                                      <p:tavLst>
                                        <p:tav tm="0">
                                          <p:val>
                                            <p:strVal val="0"/>
                                          </p:val>
                                        </p:tav>
                                        <p:tav tm="100000">
                                          <p:val>
                                            <p:strVal val="#ppt_w"/>
                                          </p:val>
                                        </p:tav>
                                      </p:tavLst>
                                    </p:anim>
                                    <p:anim calcmode="lin" valueType="num">
                                      <p:cBhvr additive="base">
                                        <p:cTn id="18" dur="1000"/>
                                        <p:tgtEl>
                                          <p:spTgt spid="120"/>
                                        </p:tgtEl>
                                        <p:attrNameLst>
                                          <p:attrName>ppt_h</p:attrName>
                                        </p:attrNameLst>
                                      </p:cBhvr>
                                      <p:tavLst>
                                        <p:tav tm="0">
                                          <p:val>
                                            <p:strVal val="0"/>
                                          </p:val>
                                        </p:tav>
                                        <p:tav tm="100000">
                                          <p:val>
                                            <p:strVal val="#ppt_h"/>
                                          </p:val>
                                        </p:tav>
                                      </p:tavLst>
                                    </p:anim>
                                  </p:childTnLst>
                                </p:cTn>
                              </p:par>
                            </p:childTnLst>
                          </p:cTn>
                        </p:par>
                        <p:par>
                          <p:cTn id="19" fill="hold">
                            <p:stCondLst>
                              <p:cond delay="2000"/>
                            </p:stCondLst>
                            <p:childTnLst>
                              <p:par>
                                <p:cTn id="20" presetID="10" presetClass="exit" presetSubtype="0" fill="hold" nodeType="afterEffect">
                                  <p:stCondLst>
                                    <p:cond delay="0"/>
                                  </p:stCondLst>
                                  <p:childTnLst>
                                    <p:animEffect transition="out" filter="fade">
                                      <p:cBhvr>
                                        <p:cTn id="21" dur="1000"/>
                                        <p:tgtEl>
                                          <p:spTgt spid="108"/>
                                        </p:tgtEl>
                                      </p:cBhvr>
                                    </p:animEffect>
                                    <p:set>
                                      <p:cBhvr>
                                        <p:cTn id="22" dur="1" fill="hold">
                                          <p:stCondLst>
                                            <p:cond delay="1000"/>
                                          </p:stCondLst>
                                        </p:cTn>
                                        <p:tgtEl>
                                          <p:spTgt spid="108"/>
                                        </p:tgtEl>
                                        <p:attrNameLst>
                                          <p:attrName>style.visibility</p:attrName>
                                        </p:attrNameLst>
                                      </p:cBhvr>
                                      <p:to>
                                        <p:strVal val="hidden"/>
                                      </p:to>
                                    </p:set>
                                  </p:childTnLst>
                                </p:cTn>
                              </p:par>
                            </p:childTnLst>
                          </p:cTn>
                        </p:par>
                        <p:par>
                          <p:cTn id="23" fill="hold">
                            <p:stCondLst>
                              <p:cond delay="3000"/>
                            </p:stCondLst>
                            <p:childTnLst>
                              <p:par>
                                <p:cTn id="24" presetID="23" presetClass="entr" presetSubtype="16" fill="hold" nodeType="afterEffect">
                                  <p:stCondLst>
                                    <p:cond delay="0"/>
                                  </p:stCondLst>
                                  <p:childTnLst>
                                    <p:set>
                                      <p:cBhvr>
                                        <p:cTn id="25" dur="1" fill="hold">
                                          <p:stCondLst>
                                            <p:cond delay="0"/>
                                          </p:stCondLst>
                                        </p:cTn>
                                        <p:tgtEl>
                                          <p:spTgt spid="122"/>
                                        </p:tgtEl>
                                        <p:attrNameLst>
                                          <p:attrName>style.visibility</p:attrName>
                                        </p:attrNameLst>
                                      </p:cBhvr>
                                      <p:to>
                                        <p:strVal val="visible"/>
                                      </p:to>
                                    </p:set>
                                    <p:anim calcmode="lin" valueType="num">
                                      <p:cBhvr additive="base">
                                        <p:cTn id="26" dur="1000"/>
                                        <p:tgtEl>
                                          <p:spTgt spid="122"/>
                                        </p:tgtEl>
                                        <p:attrNameLst>
                                          <p:attrName>ppt_w</p:attrName>
                                        </p:attrNameLst>
                                      </p:cBhvr>
                                      <p:tavLst>
                                        <p:tav tm="0">
                                          <p:val>
                                            <p:strVal val="0"/>
                                          </p:val>
                                        </p:tav>
                                        <p:tav tm="100000">
                                          <p:val>
                                            <p:strVal val="#ppt_w"/>
                                          </p:val>
                                        </p:tav>
                                      </p:tavLst>
                                    </p:anim>
                                    <p:anim calcmode="lin" valueType="num">
                                      <p:cBhvr additive="base">
                                        <p:cTn id="27" dur="1000"/>
                                        <p:tgtEl>
                                          <p:spTgt spid="122"/>
                                        </p:tgtEl>
                                        <p:attrNameLst>
                                          <p:attrName>ppt_h</p:attrName>
                                        </p:attrNameLst>
                                      </p:cBhvr>
                                      <p:tavLst>
                                        <p:tav tm="0">
                                          <p:val>
                                            <p:strVal val="0"/>
                                          </p:val>
                                        </p:tav>
                                        <p:tav tm="100000">
                                          <p:val>
                                            <p:strVal val="#ppt_h"/>
                                          </p:val>
                                        </p:tav>
                                      </p:tavLst>
                                    </p:anim>
                                  </p:childTnLst>
                                </p:cTn>
                              </p:par>
                            </p:childTnLst>
                          </p:cTn>
                        </p:par>
                        <p:par>
                          <p:cTn id="28" fill="hold">
                            <p:stCondLst>
                              <p:cond delay="4000"/>
                            </p:stCondLst>
                            <p:childTnLst>
                              <p:par>
                                <p:cTn id="29" presetID="10" presetClass="exit" presetSubtype="0" fill="hold" nodeType="afterEffect">
                                  <p:stCondLst>
                                    <p:cond delay="0"/>
                                  </p:stCondLst>
                                  <p:childTnLst>
                                    <p:animEffect transition="out" filter="fade">
                                      <p:cBhvr>
                                        <p:cTn id="30" dur="1000"/>
                                        <p:tgtEl>
                                          <p:spTgt spid="116"/>
                                        </p:tgtEl>
                                      </p:cBhvr>
                                    </p:animEffect>
                                    <p:set>
                                      <p:cBhvr>
                                        <p:cTn id="31" dur="1" fill="hold">
                                          <p:stCondLst>
                                            <p:cond delay="1000"/>
                                          </p:stCondLst>
                                        </p:cTn>
                                        <p:tgtEl>
                                          <p:spTgt spid="116"/>
                                        </p:tgtEl>
                                        <p:attrNameLst>
                                          <p:attrName>style.visibility</p:attrName>
                                        </p:attrNameLst>
                                      </p:cBhvr>
                                      <p:to>
                                        <p:strVal val="hidden"/>
                                      </p:to>
                                    </p:set>
                                  </p:childTnLst>
                                </p:cTn>
                              </p:par>
                            </p:childTnLst>
                          </p:cTn>
                        </p:par>
                        <p:par>
                          <p:cTn id="32" fill="hold">
                            <p:stCondLst>
                              <p:cond delay="5000"/>
                            </p:stCondLst>
                            <p:childTnLst>
                              <p:par>
                                <p:cTn id="33" presetID="23" presetClass="entr" presetSubtype="16" fill="hold" nodeType="after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1000"/>
                                        <p:tgtEl>
                                          <p:spTgt spid="121"/>
                                        </p:tgtEl>
                                        <p:attrNameLst>
                                          <p:attrName>ppt_w</p:attrName>
                                        </p:attrNameLst>
                                      </p:cBhvr>
                                      <p:tavLst>
                                        <p:tav tm="0">
                                          <p:val>
                                            <p:strVal val="0"/>
                                          </p:val>
                                        </p:tav>
                                        <p:tav tm="100000">
                                          <p:val>
                                            <p:strVal val="#ppt_w"/>
                                          </p:val>
                                        </p:tav>
                                      </p:tavLst>
                                    </p:anim>
                                    <p:anim calcmode="lin" valueType="num">
                                      <p:cBhvr additive="base">
                                        <p:cTn id="36" dur="1000"/>
                                        <p:tgtEl>
                                          <p:spTgt spid="121"/>
                                        </p:tgtEl>
                                        <p:attrNameLst>
                                          <p:attrName>ppt_h</p:attrName>
                                        </p:attrNameLst>
                                      </p:cBhvr>
                                      <p:tavLst>
                                        <p:tav tm="0">
                                          <p:val>
                                            <p:strVal val="0"/>
                                          </p:val>
                                        </p:tav>
                                        <p:tav tm="100000">
                                          <p:val>
                                            <p:strVal val="#ppt_h"/>
                                          </p:val>
                                        </p:tav>
                                      </p:tavLst>
                                    </p:anim>
                                  </p:childTnLst>
                                </p:cTn>
                              </p:par>
                            </p:childTnLst>
                          </p:cTn>
                        </p:par>
                        <p:par>
                          <p:cTn id="37" fill="hold">
                            <p:stCondLst>
                              <p:cond delay="6000"/>
                            </p:stCondLst>
                            <p:childTnLst>
                              <p:par>
                                <p:cTn id="38" presetID="2" presetClass="entr" presetSubtype="8" fill="hold" nodeType="afterEffect">
                                  <p:stCondLst>
                                    <p:cond delay="0"/>
                                  </p:stCondLst>
                                  <p:childTnLst>
                                    <p:set>
                                      <p:cBhvr>
                                        <p:cTn id="39" dur="1" fill="hold">
                                          <p:stCondLst>
                                            <p:cond delay="0"/>
                                          </p:stCondLst>
                                        </p:cTn>
                                        <p:tgtEl>
                                          <p:spTgt spid="127"/>
                                        </p:tgtEl>
                                        <p:attrNameLst>
                                          <p:attrName>style.visibility</p:attrName>
                                        </p:attrNameLst>
                                      </p:cBhvr>
                                      <p:to>
                                        <p:strVal val="visible"/>
                                      </p:to>
                                    </p:set>
                                    <p:anim calcmode="lin" valueType="num">
                                      <p:cBhvr additive="base">
                                        <p:cTn id="40" dur="1000"/>
                                        <p:tgtEl>
                                          <p:spTgt spid="127"/>
                                        </p:tgtEl>
                                        <p:attrNameLst>
                                          <p:attrName>ppt_x</p:attrName>
                                        </p:attrNameLst>
                                      </p:cBhvr>
                                      <p:tavLst>
                                        <p:tav tm="0">
                                          <p:val>
                                            <p:strVal val="#ppt_x-1"/>
                                          </p:val>
                                        </p:tav>
                                        <p:tav tm="100000">
                                          <p:val>
                                            <p:strVal val="#ppt_x"/>
                                          </p:val>
                                        </p:tav>
                                      </p:tavLst>
                                    </p:anim>
                                  </p:childTnLst>
                                </p:cTn>
                              </p:par>
                            </p:childTnLst>
                          </p:cTn>
                        </p:par>
                        <p:par>
                          <p:cTn id="41" fill="hold">
                            <p:stCondLst>
                              <p:cond delay="7000"/>
                            </p:stCondLst>
                            <p:childTnLst>
                              <p:par>
                                <p:cTn id="42" presetID="10" presetClass="entr" presetSubtype="0" fill="hold" nodeType="afterEffect">
                                  <p:stCondLst>
                                    <p:cond delay="0"/>
                                  </p:stCondLst>
                                  <p:childTnLst>
                                    <p:set>
                                      <p:cBhvr>
                                        <p:cTn id="43" dur="1" fill="hold">
                                          <p:stCondLst>
                                            <p:cond delay="0"/>
                                          </p:stCondLst>
                                        </p:cTn>
                                        <p:tgtEl>
                                          <p:spTgt spid="125"/>
                                        </p:tgtEl>
                                        <p:attrNameLst>
                                          <p:attrName>style.visibility</p:attrName>
                                        </p:attrNameLst>
                                      </p:cBhvr>
                                      <p:to>
                                        <p:strVal val="visible"/>
                                      </p:to>
                                    </p:set>
                                    <p:animEffect transition="in" filter="fade">
                                      <p:cBhvr>
                                        <p:cTn id="44"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8C16-CE4E-5E73-AB09-80D4A45FA9B5}"/>
              </a:ext>
            </a:extLst>
          </p:cNvPr>
          <p:cNvSpPr>
            <a:spLocks noGrp="1"/>
          </p:cNvSpPr>
          <p:nvPr>
            <p:ph type="title"/>
          </p:nvPr>
        </p:nvSpPr>
        <p:spPr/>
        <p:txBody>
          <a:bodyPr>
            <a:normAutofit/>
          </a:bodyPr>
          <a:lstStyle/>
          <a:p>
            <a:r>
              <a:rPr lang="en-GB" sz="8000">
                <a:ea typeface="+mj-lt"/>
                <a:cs typeface="+mj-lt"/>
              </a:rPr>
              <a:t>ncce.io/dat5-4-a1-r</a:t>
            </a:r>
            <a:endParaRPr lang="en-US" sz="8000"/>
          </a:p>
        </p:txBody>
      </p:sp>
    </p:spTree>
    <p:extLst>
      <p:ext uri="{BB962C8B-B14F-4D97-AF65-F5344CB8AC3E}">
        <p14:creationId xmlns:p14="http://schemas.microsoft.com/office/powerpoint/2010/main" val="3098566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15"/>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28</a:t>
            </a:fld>
            <a:endParaRPr/>
          </a:p>
        </p:txBody>
      </p:sp>
      <p:sp>
        <p:nvSpPr>
          <p:cNvPr id="134" name="Google Shape;134;p15"/>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135" name="Google Shape;135;p15"/>
          <p:cNvSpPr txBox="1">
            <a:spLocks noGrp="1"/>
          </p:cNvSpPr>
          <p:nvPr>
            <p:ph type="body" idx="2"/>
          </p:nvPr>
        </p:nvSpPr>
        <p:spPr>
          <a:xfrm>
            <a:off x="301263" y="6233908"/>
            <a:ext cx="11361600" cy="53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800"/>
              <a:t>To find out you need to search the Titanic database for </a:t>
            </a:r>
            <a:r>
              <a:rPr lang="en-GB" sz="2800" b="1"/>
              <a:t>Age = 16</a:t>
            </a:r>
            <a:endParaRPr lang="en-US" sz="2800"/>
          </a:p>
          <a:p>
            <a:pPr marL="0" lvl="0" indent="0" algn="l" rtl="0">
              <a:spcBef>
                <a:spcPts val="2133"/>
              </a:spcBef>
              <a:spcAft>
                <a:spcPts val="2133"/>
              </a:spcAft>
              <a:buNone/>
            </a:pPr>
            <a:endParaRPr/>
          </a:p>
        </p:txBody>
      </p:sp>
      <p:pic>
        <p:nvPicPr>
          <p:cNvPr id="2" name="5.4.4.1 - Searching by age (Video)">
            <a:hlinkClick r:id="" action="ppaction://media"/>
            <a:extLst>
              <a:ext uri="{FF2B5EF4-FFF2-40B4-BE49-F238E27FC236}">
                <a16:creationId xmlns:a16="http://schemas.microsoft.com/office/drawing/2014/main" id="{97B47A3D-FD00-4AE5-9BAE-CC8B292AF7F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698132" y="1645258"/>
            <a:ext cx="6096511" cy="4590277"/>
          </a:xfrm>
          <a:prstGeom prst="rect">
            <a:avLst/>
          </a:prstGeom>
        </p:spPr>
      </p:pic>
      <p:sp>
        <p:nvSpPr>
          <p:cNvPr id="3" name="TextBox 2">
            <a:extLst>
              <a:ext uri="{FF2B5EF4-FFF2-40B4-BE49-F238E27FC236}">
                <a16:creationId xmlns:a16="http://schemas.microsoft.com/office/drawing/2014/main" id="{7BDCF974-D0CE-AB60-BC59-626028C4A6EC}"/>
              </a:ext>
            </a:extLst>
          </p:cNvPr>
          <p:cNvSpPr txBox="1"/>
          <p:nvPr/>
        </p:nvSpPr>
        <p:spPr>
          <a:xfrm>
            <a:off x="8122508" y="3746157"/>
            <a:ext cx="382441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Quicksand"/>
              </a:rPr>
              <a:t>This is similar to the simple database searches from Lesson 3, where all the records meeting one criteria were found by the database, e.g. ‘which countries speak German?’</a:t>
            </a:r>
          </a:p>
        </p:txBody>
      </p:sp>
      <p:sp>
        <p:nvSpPr>
          <p:cNvPr id="4" name="TextBox 3">
            <a:extLst>
              <a:ext uri="{FF2B5EF4-FFF2-40B4-BE49-F238E27FC236}">
                <a16:creationId xmlns:a16="http://schemas.microsoft.com/office/drawing/2014/main" id="{DC8A1470-AD80-79D3-5AF9-7C38D367B17F}"/>
              </a:ext>
            </a:extLst>
          </p:cNvPr>
          <p:cNvSpPr txBox="1"/>
          <p:nvPr/>
        </p:nvSpPr>
        <p:spPr>
          <a:xfrm>
            <a:off x="158901" y="73210"/>
            <a:ext cx="1107448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ea typeface="Calibri"/>
                <a:cs typeface="Calibri"/>
              </a:rPr>
              <a:t>Talk partners: How many records does this database include?</a:t>
            </a:r>
          </a:p>
          <a:p>
            <a:r>
              <a:rPr lang="en-GB" sz="3200">
                <a:ea typeface="Calibri"/>
                <a:cs typeface="Calibri"/>
              </a:rPr>
              <a:t>How could I answer the question: How many 16-year-olds were on board the Titanic?</a:t>
            </a:r>
          </a:p>
        </p:txBody>
      </p:sp>
      <p:sp>
        <p:nvSpPr>
          <p:cNvPr id="6" name="Title 1">
            <a:extLst>
              <a:ext uri="{FF2B5EF4-FFF2-40B4-BE49-F238E27FC236}">
                <a16:creationId xmlns:a16="http://schemas.microsoft.com/office/drawing/2014/main" id="{A8A8F671-AF2D-A9E5-052F-A1EAE03B359B}"/>
              </a:ext>
            </a:extLst>
          </p:cNvPr>
          <p:cNvSpPr>
            <a:spLocks noGrp="1"/>
          </p:cNvSpPr>
          <p:nvPr>
            <p:ph type="title"/>
          </p:nvPr>
        </p:nvSpPr>
        <p:spPr>
          <a:xfrm>
            <a:off x="8448554" y="2197783"/>
            <a:ext cx="2972765" cy="370652"/>
          </a:xfrm>
        </p:spPr>
        <p:txBody>
          <a:bodyPr>
            <a:normAutofit fontScale="90000"/>
          </a:bodyPr>
          <a:lstStyle/>
          <a:p>
            <a:r>
              <a:rPr lang="en-GB" sz="8000">
                <a:ea typeface="+mj-lt"/>
                <a:cs typeface="+mj-lt"/>
              </a:rPr>
              <a:t>ncce.io/dat5-4-a1-r</a:t>
            </a:r>
            <a:endParaRPr lang="en-US" sz="8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Meeting given criteria</a:t>
            </a:r>
            <a:endParaRPr b="0"/>
          </a:p>
        </p:txBody>
      </p:sp>
      <p:sp>
        <p:nvSpPr>
          <p:cNvPr id="142" name="Google Shape;142;p16"/>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29</a:t>
            </a:fld>
            <a:endParaRPr/>
          </a:p>
        </p:txBody>
      </p:sp>
      <p:sp>
        <p:nvSpPr>
          <p:cNvPr id="143" name="Google Shape;143;p16"/>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144" name="Google Shape;144;p16"/>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a:t>Now use the database to answer these questions:</a:t>
            </a:r>
            <a:endParaRPr lang="en-US" sz="2800"/>
          </a:p>
          <a:p>
            <a:pPr marL="608965" lvl="0" indent="-456565" algn="l" rtl="0">
              <a:spcBef>
                <a:spcPts val="2133"/>
              </a:spcBef>
              <a:spcAft>
                <a:spcPts val="0"/>
              </a:spcAft>
              <a:buSzPts val="1800"/>
              <a:buChar char="●"/>
            </a:pPr>
            <a:r>
              <a:rPr lang="en-GB" sz="2800"/>
              <a:t>How many people were in third class on board?</a:t>
            </a:r>
            <a:endParaRPr sz="2800"/>
          </a:p>
          <a:p>
            <a:pPr marL="608965" lvl="0" indent="-456565" algn="l" rtl="0">
              <a:spcBef>
                <a:spcPts val="1333"/>
              </a:spcBef>
              <a:spcAft>
                <a:spcPts val="0"/>
              </a:spcAft>
              <a:buSzPts val="1800"/>
              <a:buChar char="●"/>
            </a:pPr>
            <a:r>
              <a:rPr lang="en-GB" sz="2800"/>
              <a:t>How many people survived?</a:t>
            </a:r>
            <a:endParaRPr sz="2800"/>
          </a:p>
          <a:p>
            <a:pPr marL="0" lvl="0" indent="0" algn="l" rtl="0">
              <a:spcBef>
                <a:spcPts val="1333"/>
              </a:spcBef>
              <a:spcAft>
                <a:spcPts val="0"/>
              </a:spcAft>
              <a:buNone/>
            </a:pPr>
            <a:endParaRPr/>
          </a:p>
          <a:p>
            <a:pPr marL="0" lvl="0" indent="0" algn="l" rtl="0">
              <a:spcBef>
                <a:spcPts val="2133"/>
              </a:spcBef>
              <a:spcAft>
                <a:spcPts val="0"/>
              </a:spcAft>
              <a:buNone/>
            </a:pPr>
            <a:endParaRPr/>
          </a:p>
          <a:p>
            <a:pPr marL="0" lvl="0" indent="0" algn="l" rtl="0">
              <a:spcBef>
                <a:spcPts val="2133"/>
              </a:spcBef>
              <a:spcAft>
                <a:spcPts val="2133"/>
              </a:spcAft>
              <a:buNone/>
            </a:pPr>
            <a:endParaRPr b="1"/>
          </a:p>
        </p:txBody>
      </p:sp>
      <p:pic>
        <p:nvPicPr>
          <p:cNvPr id="145" name="Google Shape;145;p16"/>
          <p:cNvPicPr preferRelativeResize="0"/>
          <p:nvPr/>
        </p:nvPicPr>
        <p:blipFill>
          <a:blip r:embed="rId3">
            <a:alphaModFix/>
          </a:blip>
          <a:stretch>
            <a:fillRect/>
          </a:stretch>
        </p:blipFill>
        <p:spPr>
          <a:xfrm>
            <a:off x="7177502" y="1719067"/>
            <a:ext cx="4599969" cy="3767333"/>
          </a:xfrm>
          <a:prstGeom prst="rect">
            <a:avLst/>
          </a:prstGeom>
          <a:noFill/>
          <a:ln>
            <a:noFill/>
          </a:ln>
        </p:spPr>
      </p:pic>
      <p:sp>
        <p:nvSpPr>
          <p:cNvPr id="2" name="TextBox 1">
            <a:extLst>
              <a:ext uri="{FF2B5EF4-FFF2-40B4-BE49-F238E27FC236}">
                <a16:creationId xmlns:a16="http://schemas.microsoft.com/office/drawing/2014/main" id="{5AE3B126-F2EE-E93E-31A6-DEF2914FFA46}"/>
              </a:ext>
            </a:extLst>
          </p:cNvPr>
          <p:cNvSpPr txBox="1"/>
          <p:nvPr/>
        </p:nvSpPr>
        <p:spPr>
          <a:xfrm>
            <a:off x="417034" y="5980989"/>
            <a:ext cx="93062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ea typeface="Calibri"/>
                <a:cs typeface="Calibri"/>
              </a:rPr>
              <a:t>Challenge:</a:t>
            </a:r>
            <a:r>
              <a:rPr lang="en-GB" sz="2800">
                <a:ea typeface="Calibri"/>
                <a:cs typeface="Calibri"/>
              </a:rPr>
              <a:t> This type of question allows us to find information based on one criteria. True or false?</a:t>
            </a:r>
            <a:endParaRPr lang="en-GB"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EB1BF3A6-6E5D-4E37-C18B-7EB671F2FAD6}"/>
              </a:ext>
            </a:extLst>
          </p:cNvPr>
          <p:cNvPicPr>
            <a:picLocks noChangeAspect="1"/>
          </p:cNvPicPr>
          <p:nvPr/>
        </p:nvPicPr>
        <p:blipFill>
          <a:blip r:embed="rId3"/>
          <a:stretch>
            <a:fillRect/>
          </a:stretch>
        </p:blipFill>
        <p:spPr>
          <a:xfrm>
            <a:off x="442823" y="2453862"/>
            <a:ext cx="6245524" cy="4006239"/>
          </a:xfrm>
          <a:prstGeom prst="rect">
            <a:avLst/>
          </a:prstGeom>
        </p:spPr>
      </p:pic>
      <p:sp>
        <p:nvSpPr>
          <p:cNvPr id="4" name="TextBox 3">
            <a:extLst>
              <a:ext uri="{FF2B5EF4-FFF2-40B4-BE49-F238E27FC236}">
                <a16:creationId xmlns:a16="http://schemas.microsoft.com/office/drawing/2014/main" id="{560458A7-3659-71F4-14E2-180CC0B898FE}"/>
              </a:ext>
            </a:extLst>
          </p:cNvPr>
          <p:cNvSpPr txBox="1"/>
          <p:nvPr/>
        </p:nvSpPr>
        <p:spPr>
          <a:xfrm>
            <a:off x="7818408" y="3081068"/>
            <a:ext cx="3657600" cy="90268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533">
                <a:hlinkClick r:id="rId4"/>
              </a:rPr>
              <a:t>Daily 10 - Mental Maths Challenge - Topmarks</a:t>
            </a:r>
            <a:endParaRPr lang="en-US" sz="2533"/>
          </a:p>
        </p:txBody>
      </p:sp>
      <p:sp>
        <p:nvSpPr>
          <p:cNvPr id="5" name="Google Shape;135;p25">
            <a:extLst>
              <a:ext uri="{FF2B5EF4-FFF2-40B4-BE49-F238E27FC236}">
                <a16:creationId xmlns:a16="http://schemas.microsoft.com/office/drawing/2014/main" id="{DAC99A9D-85CA-62E4-2712-55A8A875F7E9}"/>
              </a:ext>
            </a:extLst>
          </p:cNvPr>
          <p:cNvSpPr txBox="1">
            <a:spLocks/>
          </p:cNvSpPr>
          <p:nvPr/>
        </p:nvSpPr>
        <p:spPr>
          <a:xfrm>
            <a:off x="175415" y="125030"/>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     x 7 tables </a:t>
            </a:r>
            <a:endParaRPr lang="en" u="sng">
              <a:solidFill>
                <a:schemeClr val="tx1"/>
              </a:solidFill>
            </a:endParaRPr>
          </a:p>
        </p:txBody>
      </p:sp>
    </p:spTree>
    <p:extLst>
      <p:ext uri="{BB962C8B-B14F-4D97-AF65-F5344CB8AC3E}">
        <p14:creationId xmlns:p14="http://schemas.microsoft.com/office/powerpoint/2010/main" val="227929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403489" y="260481"/>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1600"/>
              <a:t>A computer database can be searched in the same way, using two fields to find all the records matching both criteria. </a:t>
            </a:r>
            <a:br>
              <a:rPr lang="en-GB" sz="2900"/>
            </a:br>
            <a:r>
              <a:rPr lang="en-GB" sz="2900"/>
              <a:t>How many 16-year-olds boarded the Titanic in Southampton?</a:t>
            </a:r>
            <a:endParaRPr lang="en-US" sz="2900"/>
          </a:p>
        </p:txBody>
      </p:sp>
      <p:sp>
        <p:nvSpPr>
          <p:cNvPr id="160" name="Google Shape;160;p18"/>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30</a:t>
            </a:fld>
            <a:endParaRPr/>
          </a:p>
        </p:txBody>
      </p:sp>
      <p:sp>
        <p:nvSpPr>
          <p:cNvPr id="161" name="Google Shape;161;p18"/>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sp>
        <p:nvSpPr>
          <p:cNvPr id="162" name="Google Shape;162;p18"/>
          <p:cNvSpPr txBox="1">
            <a:spLocks noGrp="1"/>
          </p:cNvSpPr>
          <p:nvPr>
            <p:ph type="body" idx="2"/>
          </p:nvPr>
        </p:nvSpPr>
        <p:spPr>
          <a:xfrm>
            <a:off x="414533" y="5868333"/>
            <a:ext cx="11361600" cy="552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2133"/>
              </a:spcAft>
              <a:buNone/>
            </a:pPr>
            <a:r>
              <a:rPr lang="en-GB"/>
              <a:t>You need to search for </a:t>
            </a:r>
            <a:r>
              <a:rPr lang="en-GB" b="1"/>
              <a:t>Age = 16 AND boarded = Southampton</a:t>
            </a:r>
            <a:endParaRPr b="1"/>
          </a:p>
        </p:txBody>
      </p:sp>
      <p:pic>
        <p:nvPicPr>
          <p:cNvPr id="2" name="5.4.4.2 - AND searches (Video)">
            <a:hlinkClick r:id="" action="ppaction://media"/>
            <a:extLst>
              <a:ext uri="{FF2B5EF4-FFF2-40B4-BE49-F238E27FC236}">
                <a16:creationId xmlns:a16="http://schemas.microsoft.com/office/drawing/2014/main" id="{D6D59A61-8169-4EC8-9698-A291C3BBC89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85407" y="1356933"/>
            <a:ext cx="6619853" cy="4572544"/>
          </a:xfrm>
          <a:prstGeom prst="rect">
            <a:avLst/>
          </a:prstGeom>
        </p:spPr>
      </p:pic>
      <p:sp>
        <p:nvSpPr>
          <p:cNvPr id="3" name="TextBox 2">
            <a:extLst>
              <a:ext uri="{FF2B5EF4-FFF2-40B4-BE49-F238E27FC236}">
                <a16:creationId xmlns:a16="http://schemas.microsoft.com/office/drawing/2014/main" id="{DDBFD6B9-666F-BF8C-9831-2E0B8F267FA6}"/>
              </a:ext>
            </a:extLst>
          </p:cNvPr>
          <p:cNvSpPr txBox="1"/>
          <p:nvPr/>
        </p:nvSpPr>
        <p:spPr>
          <a:xfrm>
            <a:off x="262341" y="2167772"/>
            <a:ext cx="229203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Talk partners: What is the two criteria in this search?</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Narrowing your searches using ‘AND’</a:t>
            </a:r>
            <a:endParaRPr/>
          </a:p>
        </p:txBody>
      </p:sp>
      <p:sp>
        <p:nvSpPr>
          <p:cNvPr id="169" name="Google Shape;169;p19"/>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31</a:t>
            </a:fld>
            <a:endParaRPr/>
          </a:p>
        </p:txBody>
      </p:sp>
      <p:sp>
        <p:nvSpPr>
          <p:cNvPr id="170" name="Google Shape;170;p19"/>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sp>
        <p:nvSpPr>
          <p:cNvPr id="171" name="Google Shape;171;p19"/>
          <p:cNvSpPr txBox="1">
            <a:spLocks noGrp="1"/>
          </p:cNvSpPr>
          <p:nvPr>
            <p:ph type="body" idx="1"/>
          </p:nvPr>
        </p:nvSpPr>
        <p:spPr>
          <a:xfrm>
            <a:off x="414533" y="1356967"/>
            <a:ext cx="11361600" cy="4129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850" b="1"/>
              <a:t>Use the ‘AND’ tool in your search to answer these questions on your sheet:</a:t>
            </a:r>
            <a:endParaRPr sz="1850"/>
          </a:p>
          <a:p>
            <a:pPr marL="608965" lvl="0" indent="-456565" algn="l" rtl="0">
              <a:spcBef>
                <a:spcPts val="2133"/>
              </a:spcBef>
              <a:spcAft>
                <a:spcPts val="0"/>
              </a:spcAft>
              <a:buSzPts val="1800"/>
              <a:buChar char="●"/>
            </a:pPr>
            <a:r>
              <a:rPr lang="en-GB" sz="2800"/>
              <a:t>How many males were in first class?</a:t>
            </a:r>
            <a:endParaRPr sz="2800"/>
          </a:p>
          <a:p>
            <a:pPr marL="608965" lvl="0" indent="-456565" algn="l" rtl="0">
              <a:spcBef>
                <a:spcPts val="1333"/>
              </a:spcBef>
              <a:spcAft>
                <a:spcPts val="0"/>
              </a:spcAft>
              <a:buSzPts val="1800"/>
              <a:buChar char="●"/>
            </a:pPr>
            <a:r>
              <a:rPr lang="en-GB" sz="2800"/>
              <a:t>How many females died?</a:t>
            </a:r>
            <a:endParaRPr sz="2800"/>
          </a:p>
          <a:p>
            <a:pPr marL="608965" indent="-456565">
              <a:spcBef>
                <a:spcPts val="1333"/>
              </a:spcBef>
            </a:pPr>
            <a:r>
              <a:rPr lang="en-GB" sz="2800"/>
              <a:t>How many females boarded in Belfast? </a:t>
            </a:r>
            <a:endParaRPr sz="2800"/>
          </a:p>
          <a:p>
            <a:pPr marL="608965" lvl="0" indent="-456565" algn="l" rtl="0">
              <a:spcBef>
                <a:spcPts val="1333"/>
              </a:spcBef>
              <a:spcAft>
                <a:spcPts val="0"/>
              </a:spcAft>
              <a:buSzPts val="1800"/>
              <a:buChar char="●"/>
            </a:pPr>
            <a:r>
              <a:rPr lang="en-GB" sz="2800"/>
              <a:t>How many males under ten years old were on board?</a:t>
            </a:r>
            <a:endParaRPr sz="2800"/>
          </a:p>
          <a:p>
            <a:pPr marL="0" lvl="0" indent="0" algn="l" rtl="0">
              <a:spcBef>
                <a:spcPts val="1333"/>
              </a:spcBef>
              <a:spcAft>
                <a:spcPts val="0"/>
              </a:spcAft>
              <a:buNone/>
            </a:pPr>
            <a:endParaRPr/>
          </a:p>
          <a:p>
            <a:pPr marL="0" lvl="0" indent="0" algn="l" rtl="0">
              <a:spcBef>
                <a:spcPts val="2133"/>
              </a:spcBef>
              <a:spcAft>
                <a:spcPts val="2133"/>
              </a:spcAft>
              <a:buNone/>
            </a:pPr>
            <a:endParaRPr b="1"/>
          </a:p>
        </p:txBody>
      </p:sp>
      <p:pic>
        <p:nvPicPr>
          <p:cNvPr id="172" name="Google Shape;172;p19"/>
          <p:cNvPicPr preferRelativeResize="0"/>
          <p:nvPr/>
        </p:nvPicPr>
        <p:blipFill>
          <a:blip r:embed="rId3">
            <a:alphaModFix/>
          </a:blip>
          <a:stretch>
            <a:fillRect/>
          </a:stretch>
        </p:blipFill>
        <p:spPr>
          <a:xfrm>
            <a:off x="2523735" y="5010467"/>
            <a:ext cx="7144533" cy="1426900"/>
          </a:xfrm>
          <a:prstGeom prst="rect">
            <a:avLst/>
          </a:prstGeom>
          <a:noFill/>
          <a:ln>
            <a:noFill/>
          </a:ln>
        </p:spPr>
      </p:pic>
      <p:sp>
        <p:nvSpPr>
          <p:cNvPr id="2" name="TextBox 1">
            <a:extLst>
              <a:ext uri="{FF2B5EF4-FFF2-40B4-BE49-F238E27FC236}">
                <a16:creationId xmlns:a16="http://schemas.microsoft.com/office/drawing/2014/main" id="{4D0C2C05-AFCC-BB3E-10C3-6ACA62577B24}"/>
              </a:ext>
            </a:extLst>
          </p:cNvPr>
          <p:cNvSpPr txBox="1"/>
          <p:nvPr/>
        </p:nvSpPr>
        <p:spPr>
          <a:xfrm>
            <a:off x="5288260" y="414224"/>
            <a:ext cx="51916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FF0000"/>
                </a:solidFill>
                <a:ea typeface="Calibri"/>
                <a:cs typeface="Calibri"/>
              </a:rPr>
              <a:t>Record your answers on your assignment. </a:t>
            </a:r>
            <a:endParaRPr lang="en-GB">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Searches using ‘OR’</a:t>
            </a:r>
            <a:endParaRPr/>
          </a:p>
        </p:txBody>
      </p:sp>
      <p:sp>
        <p:nvSpPr>
          <p:cNvPr id="178" name="Google Shape;178;p20"/>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32</a:t>
            </a:fld>
            <a:endParaRPr/>
          </a:p>
        </p:txBody>
      </p:sp>
      <p:sp>
        <p:nvSpPr>
          <p:cNvPr id="179" name="Google Shape;179;p20"/>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3</a:t>
            </a:r>
            <a:endParaRPr/>
          </a:p>
        </p:txBody>
      </p:sp>
      <p:sp>
        <p:nvSpPr>
          <p:cNvPr id="180" name="Google Shape;180;p20"/>
          <p:cNvSpPr txBox="1">
            <a:spLocks noGrp="1"/>
          </p:cNvSpPr>
          <p:nvPr>
            <p:ph type="body" idx="1"/>
          </p:nvPr>
        </p:nvSpPr>
        <p:spPr>
          <a:xfrm>
            <a:off x="414533" y="1356967"/>
            <a:ext cx="11361600" cy="50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a:t>Stand up if one </a:t>
            </a:r>
            <a:r>
              <a:rPr lang="en-GB" sz="2800" b="1"/>
              <a:t>or</a:t>
            </a:r>
            <a:r>
              <a:rPr lang="en-GB" sz="2800"/>
              <a:t> the other parts of the statement apply to you. Sit down again after each statement:</a:t>
            </a:r>
            <a:endParaRPr lang="en-US" sz="2800"/>
          </a:p>
          <a:p>
            <a:pPr marL="608965" lvl="0" indent="-456565" algn="l" rtl="0">
              <a:spcBef>
                <a:spcPts val="2133"/>
              </a:spcBef>
              <a:spcAft>
                <a:spcPts val="0"/>
              </a:spcAft>
              <a:buSzPts val="1800"/>
              <a:buChar char="●"/>
            </a:pPr>
            <a:r>
              <a:rPr lang="en-GB" sz="2800"/>
              <a:t>Stand up if you're a left-handed OR you have brown hair</a:t>
            </a:r>
            <a:endParaRPr sz="2800"/>
          </a:p>
          <a:p>
            <a:pPr marL="608965" lvl="0" indent="-456565" algn="l" rtl="0">
              <a:spcBef>
                <a:spcPts val="1333"/>
              </a:spcBef>
              <a:spcAft>
                <a:spcPts val="0"/>
              </a:spcAft>
              <a:buSzPts val="1800"/>
              <a:buChar char="●"/>
            </a:pPr>
            <a:r>
              <a:rPr lang="en-GB" sz="2800"/>
              <a:t>Stand up if you have brown eyes OR you ate toast for breakfast</a:t>
            </a:r>
            <a:endParaRPr sz="2800"/>
          </a:p>
          <a:p>
            <a:pPr marL="608965" indent="-456565">
              <a:spcBef>
                <a:spcPts val="1333"/>
              </a:spcBef>
            </a:pPr>
            <a:r>
              <a:rPr lang="en-GB" sz="2800"/>
              <a:t>Stand up if your hair is tied back OR you have a jumper on </a:t>
            </a:r>
            <a:endParaRPr sz="2800"/>
          </a:p>
          <a:p>
            <a:pPr marL="608965" lvl="0" indent="-456565" algn="l" rtl="0">
              <a:spcBef>
                <a:spcPts val="1333"/>
              </a:spcBef>
              <a:spcAft>
                <a:spcPts val="0"/>
              </a:spcAft>
              <a:buSzPts val="1800"/>
              <a:buChar char="●"/>
            </a:pPr>
            <a:r>
              <a:rPr lang="en-GB" sz="2800"/>
              <a:t>Stand up if you have laces on your shoes OR blue eyes</a:t>
            </a:r>
            <a:endParaRPr sz="2800"/>
          </a:p>
          <a:p>
            <a:pPr marL="0" lvl="0" indent="0" algn="l" rtl="0">
              <a:spcBef>
                <a:spcPts val="1333"/>
              </a:spcBef>
              <a:spcAft>
                <a:spcPts val="0"/>
              </a:spcAft>
              <a:buNone/>
            </a:pPr>
            <a:endParaRPr sz="2400"/>
          </a:p>
          <a:p>
            <a:pPr marL="0" indent="0">
              <a:spcBef>
                <a:spcPts val="2133"/>
              </a:spcBef>
              <a:spcAft>
                <a:spcPts val="2133"/>
              </a:spcAft>
              <a:buNone/>
            </a:pPr>
            <a:r>
              <a:rPr lang="en-GB" sz="2400" b="1"/>
              <a:t>Talk partners: How do the results differ?</a:t>
            </a:r>
            <a:endParaRPr sz="2400" b="1"/>
          </a:p>
        </p:txBody>
      </p:sp>
      <p:pic>
        <p:nvPicPr>
          <p:cNvPr id="181" name="Google Shape;181;p20"/>
          <p:cNvPicPr preferRelativeResize="0"/>
          <p:nvPr/>
        </p:nvPicPr>
        <p:blipFill>
          <a:blip r:embed="rId3">
            <a:alphaModFix/>
          </a:blip>
          <a:stretch>
            <a:fillRect/>
          </a:stretch>
        </p:blipFill>
        <p:spPr>
          <a:xfrm>
            <a:off x="8681600" y="4552301"/>
            <a:ext cx="2769101" cy="17335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C9E0-2BE6-A4A3-0570-3936CED97153}"/>
              </a:ext>
            </a:extLst>
          </p:cNvPr>
          <p:cNvSpPr>
            <a:spLocks noGrp="1"/>
          </p:cNvSpPr>
          <p:nvPr>
            <p:ph type="title"/>
          </p:nvPr>
        </p:nvSpPr>
        <p:spPr/>
        <p:txBody>
          <a:bodyPr>
            <a:normAutofit/>
          </a:bodyPr>
          <a:lstStyle/>
          <a:p>
            <a:r>
              <a:rPr lang="en-GB" sz="3600">
                <a:ea typeface="+mj-lt"/>
                <a:cs typeface="+mj-lt"/>
              </a:rPr>
              <a:t>The result numbers may increase if searches are looking for more than one attribute.</a:t>
            </a:r>
            <a:endParaRPr lang="en-US" sz="3600">
              <a:ea typeface="Calibri Light" panose="020F0302020204030204"/>
              <a:cs typeface="Calibri Light" panose="020F0302020204030204"/>
            </a:endParaRPr>
          </a:p>
        </p:txBody>
      </p:sp>
    </p:spTree>
    <p:extLst>
      <p:ext uri="{BB962C8B-B14F-4D97-AF65-F5344CB8AC3E}">
        <p14:creationId xmlns:p14="http://schemas.microsoft.com/office/powerpoint/2010/main" val="143225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Searches using ‘OR’</a:t>
            </a:r>
            <a:endParaRPr/>
          </a:p>
        </p:txBody>
      </p:sp>
      <p:sp>
        <p:nvSpPr>
          <p:cNvPr id="187" name="Google Shape;187;p21"/>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34</a:t>
            </a:fld>
            <a:endParaRPr/>
          </a:p>
        </p:txBody>
      </p:sp>
      <p:sp>
        <p:nvSpPr>
          <p:cNvPr id="188" name="Google Shape;188;p21"/>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3</a:t>
            </a:r>
            <a:endParaRPr/>
          </a:p>
        </p:txBody>
      </p:sp>
      <p:sp>
        <p:nvSpPr>
          <p:cNvPr id="189" name="Google Shape;189;p21"/>
          <p:cNvSpPr txBox="1">
            <a:spLocks noGrp="1"/>
          </p:cNvSpPr>
          <p:nvPr>
            <p:ph type="body" idx="1"/>
          </p:nvPr>
        </p:nvSpPr>
        <p:spPr>
          <a:xfrm>
            <a:off x="414533" y="1356967"/>
            <a:ext cx="11361600" cy="50820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b="1"/>
              <a:t>Let’s use the ‘OR’ tool in the search to answer this question:</a:t>
            </a:r>
            <a:endParaRPr lang="en-US" sz="2800"/>
          </a:p>
          <a:p>
            <a:pPr marL="0" lvl="0" indent="0" algn="l" rtl="0">
              <a:spcBef>
                <a:spcPts val="2133"/>
              </a:spcBef>
              <a:spcAft>
                <a:spcPts val="0"/>
              </a:spcAft>
              <a:buNone/>
            </a:pPr>
            <a:r>
              <a:rPr lang="en-GB" sz="2800"/>
              <a:t>How many people were in first </a:t>
            </a:r>
            <a:r>
              <a:rPr lang="en-GB" sz="2800" b="1"/>
              <a:t>or </a:t>
            </a:r>
            <a:r>
              <a:rPr lang="en-GB" sz="2800"/>
              <a:t>second class?</a:t>
            </a:r>
            <a:endParaRPr sz="2800"/>
          </a:p>
          <a:p>
            <a:pPr marL="0" lvl="0" indent="0" algn="l" rtl="0">
              <a:spcBef>
                <a:spcPts val="2133"/>
              </a:spcBef>
              <a:spcAft>
                <a:spcPts val="0"/>
              </a:spcAft>
              <a:buNone/>
            </a:pPr>
            <a:r>
              <a:rPr lang="en-GB" sz="2800">
                <a:solidFill>
                  <a:srgbClr val="FF0000"/>
                </a:solidFill>
              </a:rPr>
              <a:t>Before you search, do you think the answer will be more or less than the number of people in first class only? Why?</a:t>
            </a:r>
            <a:endParaRPr sz="2800">
              <a:solidFill>
                <a:srgbClr val="FF0000"/>
              </a:solidFill>
            </a:endParaRPr>
          </a:p>
          <a:p>
            <a:pPr marL="0" lvl="0" indent="0" algn="l" rtl="0">
              <a:spcBef>
                <a:spcPts val="2133"/>
              </a:spcBef>
              <a:spcAft>
                <a:spcPts val="0"/>
              </a:spcAft>
              <a:buNone/>
            </a:pPr>
            <a:r>
              <a:rPr lang="en-GB" sz="2800"/>
              <a:t>Was it more or less? Why?</a:t>
            </a:r>
            <a:endParaRPr sz="3600"/>
          </a:p>
          <a:p>
            <a:pPr marL="608965" lvl="0" indent="0" algn="l" rtl="0">
              <a:spcBef>
                <a:spcPts val="2133"/>
              </a:spcBef>
              <a:spcAft>
                <a:spcPts val="0"/>
              </a:spcAft>
              <a:buNone/>
            </a:pPr>
            <a:endParaRPr/>
          </a:p>
          <a:p>
            <a:pPr marL="0" lvl="0" indent="0" algn="l" rtl="0">
              <a:spcBef>
                <a:spcPts val="2133"/>
              </a:spcBef>
              <a:spcAft>
                <a:spcPts val="0"/>
              </a:spcAft>
              <a:buNone/>
            </a:pPr>
            <a:endParaRPr/>
          </a:p>
          <a:p>
            <a:pPr marL="0" lvl="0" indent="0" algn="l" rtl="0">
              <a:spcBef>
                <a:spcPts val="2133"/>
              </a:spcBef>
              <a:spcAft>
                <a:spcPts val="2133"/>
              </a:spcAft>
              <a:buNone/>
            </a:pPr>
            <a:endParaRPr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How many people were in first or second class?</a:t>
            </a:r>
            <a:endParaRPr/>
          </a:p>
        </p:txBody>
      </p:sp>
      <p:sp>
        <p:nvSpPr>
          <p:cNvPr id="195" name="Google Shape;195;p22"/>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35</a:t>
            </a:fld>
            <a:endParaRPr/>
          </a:p>
        </p:txBody>
      </p:sp>
      <p:sp>
        <p:nvSpPr>
          <p:cNvPr id="196" name="Google Shape;196;p22"/>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3</a:t>
            </a:r>
            <a:endParaRPr/>
          </a:p>
        </p:txBody>
      </p:sp>
      <p:sp>
        <p:nvSpPr>
          <p:cNvPr id="197" name="Google Shape;197;p22"/>
          <p:cNvSpPr txBox="1">
            <a:spLocks noGrp="1"/>
          </p:cNvSpPr>
          <p:nvPr>
            <p:ph type="body" idx="2"/>
          </p:nvPr>
        </p:nvSpPr>
        <p:spPr>
          <a:xfrm>
            <a:off x="414533" y="5891533"/>
            <a:ext cx="11361600" cy="529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2133"/>
              </a:spcAft>
              <a:buNone/>
            </a:pPr>
            <a:r>
              <a:rPr lang="en-GB"/>
              <a:t>You need to search for Class = 1st OR Class = 2nd</a:t>
            </a:r>
            <a:endParaRPr/>
          </a:p>
        </p:txBody>
      </p:sp>
      <p:pic>
        <p:nvPicPr>
          <p:cNvPr id="2" name="5.4.4.3 - OR search (Video)">
            <a:hlinkClick r:id="" action="ppaction://media"/>
            <a:extLst>
              <a:ext uri="{FF2B5EF4-FFF2-40B4-BE49-F238E27FC236}">
                <a16:creationId xmlns:a16="http://schemas.microsoft.com/office/drawing/2014/main" id="{6BE7E216-2132-4FA3-9751-95BC5D482D0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47289" y="1330507"/>
            <a:ext cx="6096089" cy="4561027"/>
          </a:xfrm>
          <a:prstGeom prst="rect">
            <a:avLst/>
          </a:prstGeom>
        </p:spPr>
      </p:pic>
      <p:sp>
        <p:nvSpPr>
          <p:cNvPr id="3" name="TextBox 2">
            <a:extLst>
              <a:ext uri="{FF2B5EF4-FFF2-40B4-BE49-F238E27FC236}">
                <a16:creationId xmlns:a16="http://schemas.microsoft.com/office/drawing/2014/main" id="{E33EB9A0-A1CF-0D8A-CE59-5D85BF0CEFBD}"/>
              </a:ext>
            </a:extLst>
          </p:cNvPr>
          <p:cNvSpPr txBox="1"/>
          <p:nvPr/>
        </p:nvSpPr>
        <p:spPr>
          <a:xfrm>
            <a:off x="9568575" y="2913375"/>
            <a:ext cx="19882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Remember you can use 'sort by'. We did this in lesson 3.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Searches using ‘OR’</a:t>
            </a:r>
            <a:endParaRPr/>
          </a:p>
        </p:txBody>
      </p:sp>
      <p:sp>
        <p:nvSpPr>
          <p:cNvPr id="204" name="Google Shape;204;p23"/>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36</a:t>
            </a:fld>
            <a:endParaRPr/>
          </a:p>
        </p:txBody>
      </p:sp>
      <p:sp>
        <p:nvSpPr>
          <p:cNvPr id="205" name="Google Shape;205;p23"/>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3</a:t>
            </a:r>
            <a:endParaRPr/>
          </a:p>
        </p:txBody>
      </p:sp>
      <p:sp>
        <p:nvSpPr>
          <p:cNvPr id="206" name="Google Shape;206;p23"/>
          <p:cNvSpPr txBox="1">
            <a:spLocks noGrp="1"/>
          </p:cNvSpPr>
          <p:nvPr>
            <p:ph type="body" idx="1"/>
          </p:nvPr>
        </p:nvSpPr>
        <p:spPr>
          <a:xfrm>
            <a:off x="414533" y="1356967"/>
            <a:ext cx="11361600" cy="4129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1850" b="1"/>
              <a:t>Use the ‘OR’ tool in your search to answer these questions:</a:t>
            </a:r>
            <a:endParaRPr sz="1850"/>
          </a:p>
          <a:p>
            <a:pPr marL="0" indent="0">
              <a:buNone/>
            </a:pPr>
            <a:endParaRPr lang="en-GB" sz="1850" b="1"/>
          </a:p>
          <a:p>
            <a:pPr marL="0" indent="0">
              <a:buNone/>
            </a:pPr>
            <a:r>
              <a:rPr lang="en-GB" sz="1850" b="1">
                <a:solidFill>
                  <a:srgbClr val="0070C0"/>
                </a:solidFill>
              </a:rPr>
              <a:t>Blue </a:t>
            </a:r>
          </a:p>
          <a:p>
            <a:pPr marL="608965" lvl="0" indent="-456565" algn="l" rtl="0">
              <a:spcBef>
                <a:spcPts val="2133"/>
              </a:spcBef>
              <a:spcAft>
                <a:spcPts val="0"/>
              </a:spcAft>
              <a:buSzPts val="1800"/>
              <a:buChar char="●"/>
            </a:pPr>
            <a:r>
              <a:rPr lang="en-GB" sz="1850"/>
              <a:t>How many people boarded at Belfast or Queenstown?</a:t>
            </a:r>
            <a:endParaRPr sz="1850"/>
          </a:p>
          <a:p>
            <a:pPr marL="608965" lvl="0" indent="-456565" algn="l" rtl="0">
              <a:spcBef>
                <a:spcPts val="1333"/>
              </a:spcBef>
              <a:spcAft>
                <a:spcPts val="0"/>
              </a:spcAft>
              <a:buSzPts val="1800"/>
              <a:buChar char="●"/>
            </a:pPr>
            <a:r>
              <a:rPr lang="en-GB" sz="1850"/>
              <a:t>How many of the passengers were under 18 or over 70?</a:t>
            </a:r>
            <a:endParaRPr/>
          </a:p>
          <a:p>
            <a:pPr marL="152400" indent="0">
              <a:spcBef>
                <a:spcPts val="1333"/>
              </a:spcBef>
              <a:buNone/>
            </a:pPr>
            <a:r>
              <a:rPr lang="en-GB" sz="1850">
                <a:solidFill>
                  <a:srgbClr val="00B050"/>
                </a:solidFill>
              </a:rPr>
              <a:t>Green </a:t>
            </a:r>
          </a:p>
          <a:p>
            <a:pPr marL="608965" lvl="0" indent="-456565" algn="l" rtl="0">
              <a:spcBef>
                <a:spcPts val="1333"/>
              </a:spcBef>
              <a:spcAft>
                <a:spcPts val="0"/>
              </a:spcAft>
              <a:buSzPts val="1800"/>
              <a:buChar char="●"/>
            </a:pPr>
            <a:r>
              <a:rPr lang="en-GB" sz="1850"/>
              <a:t>Who was the oldest person in first or second class?</a:t>
            </a:r>
            <a:endParaRPr sz="1850"/>
          </a:p>
          <a:p>
            <a:pPr marL="608965" lvl="0" indent="-456565" algn="l" rtl="0">
              <a:spcBef>
                <a:spcPts val="1333"/>
              </a:spcBef>
              <a:spcAft>
                <a:spcPts val="0"/>
              </a:spcAft>
              <a:buSzPts val="1800"/>
              <a:buChar char="●"/>
            </a:pPr>
            <a:r>
              <a:rPr lang="en-GB" sz="1850"/>
              <a:t>Who was the oldest person out of people who boarded at Southampton or Cherbourg?</a:t>
            </a:r>
            <a:endParaRPr sz="1850"/>
          </a:p>
          <a:p>
            <a:pPr marL="608965" lvl="0" indent="0" algn="l" rtl="0">
              <a:spcBef>
                <a:spcPts val="1333"/>
              </a:spcBef>
              <a:spcAft>
                <a:spcPts val="0"/>
              </a:spcAft>
              <a:buNone/>
            </a:pPr>
            <a:endParaRPr/>
          </a:p>
          <a:p>
            <a:pPr marL="0" lvl="0" indent="0" algn="l" rtl="0">
              <a:spcBef>
                <a:spcPts val="2133"/>
              </a:spcBef>
              <a:spcAft>
                <a:spcPts val="0"/>
              </a:spcAft>
              <a:buNone/>
            </a:pPr>
            <a:endParaRPr/>
          </a:p>
          <a:p>
            <a:pPr marL="0" lvl="0" indent="0" algn="l" rtl="0">
              <a:spcBef>
                <a:spcPts val="2133"/>
              </a:spcBef>
              <a:spcAft>
                <a:spcPts val="2133"/>
              </a:spcAft>
              <a:buNone/>
            </a:pPr>
            <a:endParaRPr b="1"/>
          </a:p>
        </p:txBody>
      </p:sp>
      <p:pic>
        <p:nvPicPr>
          <p:cNvPr id="207" name="Google Shape;207;p23"/>
          <p:cNvPicPr preferRelativeResize="0"/>
          <p:nvPr/>
        </p:nvPicPr>
        <p:blipFill>
          <a:blip r:embed="rId3">
            <a:alphaModFix/>
          </a:blip>
          <a:stretch>
            <a:fillRect/>
          </a:stretch>
        </p:blipFill>
        <p:spPr>
          <a:xfrm>
            <a:off x="2699267" y="5179626"/>
            <a:ext cx="6354565" cy="125943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sz="2400" b="1"/>
              <a:t>Using AND </a:t>
            </a:r>
            <a:r>
              <a:rPr lang="en-GB" sz="2400" b="1" err="1"/>
              <a:t>and</a:t>
            </a:r>
            <a:r>
              <a:rPr lang="en-GB" sz="2400" b="1"/>
              <a:t> OR in real life</a:t>
            </a:r>
            <a:endParaRPr lang="en-US" sz="2400"/>
          </a:p>
          <a:p>
            <a:pPr marL="0" lvl="0" indent="0" algn="l" rtl="0">
              <a:spcBef>
                <a:spcPts val="2133"/>
              </a:spcBef>
              <a:spcAft>
                <a:spcPts val="0"/>
              </a:spcAft>
              <a:buClr>
                <a:schemeClr val="dk1"/>
              </a:buClr>
              <a:buSzPts val="1100"/>
              <a:buFont typeface="Arial"/>
              <a:buNone/>
            </a:pPr>
            <a:r>
              <a:rPr lang="en-GB" sz="2400"/>
              <a:t>With a partner, discuss which fields a TV-streaming service might include in a database of all their shows.</a:t>
            </a:r>
            <a:endParaRPr/>
          </a:p>
          <a:p>
            <a:pPr marL="0" lvl="0" indent="0" algn="l" rtl="0">
              <a:spcBef>
                <a:spcPts val="2133"/>
              </a:spcBef>
              <a:spcAft>
                <a:spcPts val="0"/>
              </a:spcAft>
              <a:buClr>
                <a:schemeClr val="dk1"/>
              </a:buClr>
              <a:buSzPts val="1100"/>
              <a:buFont typeface="Arial"/>
              <a:buNone/>
            </a:pPr>
            <a:endParaRPr/>
          </a:p>
          <a:p>
            <a:pPr marL="0" lvl="0" indent="0" algn="l" rtl="0">
              <a:spcBef>
                <a:spcPts val="2133"/>
              </a:spcBef>
              <a:spcAft>
                <a:spcPts val="2133"/>
              </a:spcAft>
              <a:buClr>
                <a:schemeClr val="dk1"/>
              </a:buClr>
              <a:buSzPts val="1100"/>
              <a:buFont typeface="Arial"/>
              <a:buNone/>
            </a:pPr>
            <a:endParaRPr/>
          </a:p>
        </p:txBody>
      </p:sp>
      <p:sp>
        <p:nvSpPr>
          <p:cNvPr id="213" name="Google Shape;213;p24"/>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Lesson 4: Using search tools</a:t>
            </a:r>
            <a:endParaRPr/>
          </a:p>
        </p:txBody>
      </p:sp>
      <p:sp>
        <p:nvSpPr>
          <p:cNvPr id="214" name="Google Shape;214;p24"/>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37</a:t>
            </a:fld>
            <a:endParaRPr/>
          </a:p>
        </p:txBody>
      </p:sp>
      <p:sp>
        <p:nvSpPr>
          <p:cNvPr id="215" name="Google Shape;215;p24"/>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Plenary</a:t>
            </a:r>
            <a:endParaRPr/>
          </a:p>
        </p:txBody>
      </p:sp>
      <p:pic>
        <p:nvPicPr>
          <p:cNvPr id="216" name="Google Shape;216;p24"/>
          <p:cNvPicPr preferRelativeResize="0"/>
          <p:nvPr/>
        </p:nvPicPr>
        <p:blipFill>
          <a:blip r:embed="rId3">
            <a:alphaModFix/>
          </a:blip>
          <a:stretch>
            <a:fillRect/>
          </a:stretch>
        </p:blipFill>
        <p:spPr>
          <a:xfrm>
            <a:off x="7076934" y="1888951"/>
            <a:ext cx="4620135" cy="3080100"/>
          </a:xfrm>
          <a:prstGeom prst="rect">
            <a:avLst/>
          </a:prstGeom>
          <a:noFill/>
          <a:ln>
            <a:noFill/>
          </a:ln>
        </p:spPr>
      </p:pic>
      <p:sp>
        <p:nvSpPr>
          <p:cNvPr id="217" name="Google Shape;217;p24"/>
          <p:cNvSpPr txBox="1">
            <a:spLocks noGrp="1"/>
          </p:cNvSpPr>
          <p:nvPr>
            <p:ph type="body" idx="1"/>
          </p:nvPr>
        </p:nvSpPr>
        <p:spPr>
          <a:xfrm>
            <a:off x="414533" y="3700567"/>
            <a:ext cx="6205600" cy="254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t>These might include:</a:t>
            </a:r>
            <a:endParaRPr lang="en-US" sz="2400"/>
          </a:p>
          <a:p>
            <a:pPr marL="608965" lvl="0" indent="-456565" algn="l" rtl="0">
              <a:spcBef>
                <a:spcPts val="2133"/>
              </a:spcBef>
              <a:spcAft>
                <a:spcPts val="0"/>
              </a:spcAft>
              <a:buSzPts val="1800"/>
              <a:buChar char="●"/>
            </a:pPr>
            <a:r>
              <a:rPr lang="en-GB" sz="2400"/>
              <a:t>Show name, e.g. ‘Batman’</a:t>
            </a:r>
            <a:endParaRPr sz="2400"/>
          </a:p>
          <a:p>
            <a:pPr marL="608965" lvl="0" indent="-456565" algn="l" rtl="0">
              <a:spcBef>
                <a:spcPts val="0"/>
              </a:spcBef>
              <a:spcAft>
                <a:spcPts val="0"/>
              </a:spcAft>
              <a:buSzPts val="1800"/>
              <a:buChar char="●"/>
            </a:pPr>
            <a:r>
              <a:rPr lang="en-GB" sz="2400"/>
              <a:t>Show length, e.g. 30 minutes</a:t>
            </a:r>
            <a:endParaRPr sz="2400"/>
          </a:p>
          <a:p>
            <a:pPr marL="608965" lvl="0" indent="-456565" algn="l" rtl="0">
              <a:spcBef>
                <a:spcPts val="0"/>
              </a:spcBef>
              <a:spcAft>
                <a:spcPts val="0"/>
              </a:spcAft>
              <a:buSzPts val="1800"/>
              <a:buChar char="●"/>
            </a:pPr>
            <a:r>
              <a:rPr lang="en-GB" sz="2400"/>
              <a:t>Show type, e.g. comedy</a:t>
            </a:r>
            <a:endParaRPr sz="2400"/>
          </a:p>
          <a:p>
            <a:pPr marL="608965" lvl="0" indent="-456565" algn="l" rtl="0">
              <a:spcBef>
                <a:spcPts val="0"/>
              </a:spcBef>
              <a:spcAft>
                <a:spcPts val="0"/>
              </a:spcAft>
              <a:buSzPts val="1800"/>
              <a:buChar char="●"/>
            </a:pPr>
            <a:r>
              <a:rPr lang="en-GB" sz="2400"/>
              <a:t>Age range, e.g. children under five</a:t>
            </a:r>
            <a:endParaRPr/>
          </a:p>
          <a:p>
            <a:pPr marL="0" lvl="0" indent="0" algn="l" rtl="0">
              <a:spcBef>
                <a:spcPts val="2133"/>
              </a:spcBef>
              <a:spcAft>
                <a:spcPts val="0"/>
              </a:spcAft>
              <a:buClr>
                <a:schemeClr val="dk1"/>
              </a:buClr>
              <a:buSzPts val="1100"/>
              <a:buFont typeface="Arial"/>
              <a:buNone/>
            </a:pPr>
            <a:endParaRPr b="1"/>
          </a:p>
          <a:p>
            <a:pPr marL="0" lvl="0" indent="0" algn="l" rtl="0">
              <a:spcBef>
                <a:spcPts val="2133"/>
              </a:spcBef>
              <a:spcAft>
                <a:spcPts val="0"/>
              </a:spcAft>
              <a:buClr>
                <a:schemeClr val="dk1"/>
              </a:buClr>
              <a:buSzPts val="1100"/>
              <a:buFont typeface="Arial"/>
              <a:buNone/>
            </a:pPr>
            <a:endParaRPr b="1"/>
          </a:p>
          <a:p>
            <a:pPr marL="0" lvl="0" indent="0" algn="l" rtl="0">
              <a:spcBef>
                <a:spcPts val="2133"/>
              </a:spcBef>
              <a:spcAft>
                <a:spcPts val="0"/>
              </a:spcAft>
              <a:buClr>
                <a:schemeClr val="dk1"/>
              </a:buClr>
              <a:buSzPts val="1100"/>
              <a:buFont typeface="Arial"/>
              <a:buNone/>
            </a:pPr>
            <a:endParaRPr/>
          </a:p>
          <a:p>
            <a:pPr marL="0" lvl="0" indent="0" algn="l" rtl="0">
              <a:spcBef>
                <a:spcPts val="2133"/>
              </a:spcBef>
              <a:spcAft>
                <a:spcPts val="2133"/>
              </a:spcAft>
              <a:buClr>
                <a:schemeClr val="dk1"/>
              </a:buClr>
              <a:buSzPts val="1100"/>
              <a:buFont typeface="Arial"/>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txBox="1">
            <a:spLocks noGrp="1"/>
          </p:cNvSpPr>
          <p:nvPr>
            <p:ph type="body" idx="1"/>
          </p:nvPr>
        </p:nvSpPr>
        <p:spPr>
          <a:xfrm>
            <a:off x="414533" y="1560167"/>
            <a:ext cx="47532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sz="1850" b="1"/>
              <a:t>Using AND </a:t>
            </a:r>
            <a:r>
              <a:rPr lang="en-GB" sz="1850" b="1" err="1"/>
              <a:t>and</a:t>
            </a:r>
            <a:r>
              <a:rPr lang="en-GB" sz="1850" b="1"/>
              <a:t> OR in real life</a:t>
            </a:r>
            <a:endParaRPr sz="1850"/>
          </a:p>
          <a:p>
            <a:pPr marL="0" indent="0">
              <a:spcBef>
                <a:spcPts val="2133"/>
              </a:spcBef>
              <a:buClr>
                <a:schemeClr val="dk1"/>
              </a:buClr>
              <a:buSzPts val="1100"/>
              <a:buNone/>
            </a:pPr>
            <a:r>
              <a:rPr lang="en-GB" sz="2800"/>
              <a:t>Can you think of an ‘AND’ or ‘OR’ search you might carry out?  </a:t>
            </a:r>
            <a:endParaRPr sz="2800"/>
          </a:p>
          <a:p>
            <a:pPr marL="0" lvl="0" indent="0" algn="l" rtl="0">
              <a:spcBef>
                <a:spcPts val="2133"/>
              </a:spcBef>
              <a:spcAft>
                <a:spcPts val="0"/>
              </a:spcAft>
              <a:buClr>
                <a:schemeClr val="dk1"/>
              </a:buClr>
              <a:buSzPts val="1100"/>
              <a:buFont typeface="Arial"/>
              <a:buNone/>
            </a:pPr>
            <a:r>
              <a:rPr lang="en-GB" sz="2800"/>
              <a:t>For example, ‘Which shows are suitable for children under five AND less than 30 minutes long?’</a:t>
            </a:r>
            <a:endParaRPr sz="2800"/>
          </a:p>
          <a:p>
            <a:pPr marL="0" lvl="0" indent="0" algn="l" rtl="0">
              <a:spcBef>
                <a:spcPts val="2133"/>
              </a:spcBef>
              <a:spcAft>
                <a:spcPts val="2133"/>
              </a:spcAft>
              <a:buClr>
                <a:schemeClr val="dk1"/>
              </a:buClr>
              <a:buSzPts val="1100"/>
              <a:buFont typeface="Arial"/>
              <a:buNone/>
            </a:pPr>
            <a:endParaRPr/>
          </a:p>
        </p:txBody>
      </p:sp>
      <p:sp>
        <p:nvSpPr>
          <p:cNvPr id="223" name="Google Shape;223;p25"/>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Lesson 4: Using search tools</a:t>
            </a:r>
            <a:endParaRPr/>
          </a:p>
        </p:txBody>
      </p:sp>
      <p:sp>
        <p:nvSpPr>
          <p:cNvPr id="224" name="Google Shape;224;p25"/>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38</a:t>
            </a:fld>
            <a:endParaRPr/>
          </a:p>
        </p:txBody>
      </p:sp>
      <p:sp>
        <p:nvSpPr>
          <p:cNvPr id="225" name="Google Shape;225;p25"/>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Plenary</a:t>
            </a:r>
            <a:endParaRPr/>
          </a:p>
        </p:txBody>
      </p:sp>
      <p:pic>
        <p:nvPicPr>
          <p:cNvPr id="226" name="Google Shape;226;p25"/>
          <p:cNvPicPr preferRelativeResize="0"/>
          <p:nvPr/>
        </p:nvPicPr>
        <p:blipFill>
          <a:blip r:embed="rId3">
            <a:alphaModFix/>
          </a:blip>
          <a:stretch>
            <a:fillRect/>
          </a:stretch>
        </p:blipFill>
        <p:spPr>
          <a:xfrm>
            <a:off x="7076934" y="1888951"/>
            <a:ext cx="4620135" cy="3080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4982A3-A706-53DB-CEDC-CC0BBC6D60F4}"/>
              </a:ext>
            </a:extLst>
          </p:cNvPr>
          <p:cNvPicPr>
            <a:picLocks noChangeAspect="1"/>
          </p:cNvPicPr>
          <p:nvPr/>
        </p:nvPicPr>
        <p:blipFill>
          <a:blip r:embed="rId2"/>
          <a:stretch>
            <a:fillRect/>
          </a:stretch>
        </p:blipFill>
        <p:spPr>
          <a:xfrm>
            <a:off x="15294" y="0"/>
            <a:ext cx="12161412" cy="6858000"/>
          </a:xfrm>
          <a:prstGeom prst="rect">
            <a:avLst/>
          </a:prstGeom>
        </p:spPr>
      </p:pic>
    </p:spTree>
    <p:extLst>
      <p:ext uri="{BB962C8B-B14F-4D97-AF65-F5344CB8AC3E}">
        <p14:creationId xmlns:p14="http://schemas.microsoft.com/office/powerpoint/2010/main" val="307295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527A-A055-A03D-10C1-7D4869A494C2}"/>
              </a:ext>
            </a:extLst>
          </p:cNvPr>
          <p:cNvSpPr>
            <a:spLocks noGrp="1"/>
          </p:cNvSpPr>
          <p:nvPr>
            <p:ph type="title"/>
          </p:nvPr>
        </p:nvSpPr>
        <p:spPr/>
        <p:txBody>
          <a:bodyPr/>
          <a:lstStyle/>
          <a:p>
            <a:r>
              <a:rPr lang="en-GB">
                <a:ea typeface="Calibri Light"/>
                <a:cs typeface="Calibri Light"/>
              </a:rPr>
              <a:t>Talk Partners:</a:t>
            </a:r>
            <a:endParaRPr lang="en-GB"/>
          </a:p>
        </p:txBody>
      </p:sp>
      <p:pic>
        <p:nvPicPr>
          <p:cNvPr id="4" name="Picture 7" descr="Logo&#10;&#10;Description automatically generated">
            <a:extLst>
              <a:ext uri="{FF2B5EF4-FFF2-40B4-BE49-F238E27FC236}">
                <a16:creationId xmlns:a16="http://schemas.microsoft.com/office/drawing/2014/main" id="{8788C344-2EB8-5F56-DB98-EEA4DDC8C478}"/>
              </a:ext>
            </a:extLst>
          </p:cNvPr>
          <p:cNvPicPr>
            <a:picLocks noChangeAspect="1"/>
          </p:cNvPicPr>
          <p:nvPr/>
        </p:nvPicPr>
        <p:blipFill>
          <a:blip r:embed="rId2"/>
          <a:stretch>
            <a:fillRect/>
          </a:stretch>
        </p:blipFill>
        <p:spPr>
          <a:xfrm>
            <a:off x="388616" y="1810334"/>
            <a:ext cx="10966861" cy="2056038"/>
          </a:xfrm>
          <a:prstGeom prst="rect">
            <a:avLst/>
          </a:prstGeom>
        </p:spPr>
      </p:pic>
    </p:spTree>
    <p:extLst>
      <p:ext uri="{BB962C8B-B14F-4D97-AF65-F5344CB8AC3E}">
        <p14:creationId xmlns:p14="http://schemas.microsoft.com/office/powerpoint/2010/main" val="397758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EA65-CD7D-A625-6720-D456C75F10FD}"/>
              </a:ext>
            </a:extLst>
          </p:cNvPr>
          <p:cNvSpPr>
            <a:spLocks noGrp="1"/>
          </p:cNvSpPr>
          <p:nvPr>
            <p:ph type="title"/>
          </p:nvPr>
        </p:nvSpPr>
        <p:spPr>
          <a:xfrm>
            <a:off x="636934" y="583240"/>
            <a:ext cx="10515600" cy="1325563"/>
          </a:xfrm>
        </p:spPr>
        <p:txBody>
          <a:bodyPr>
            <a:normAutofit fontScale="90000"/>
          </a:bodyPr>
          <a:lstStyle/>
          <a:p>
            <a:br>
              <a:rPr lang="en-GB">
                <a:ea typeface="Calibri Light"/>
                <a:cs typeface="Calibri Light"/>
              </a:rPr>
            </a:br>
            <a:br>
              <a:rPr lang="en-GB">
                <a:ea typeface="Calibri Light"/>
                <a:cs typeface="Calibri Light"/>
              </a:rPr>
            </a:br>
            <a:r>
              <a:rPr lang="en-GB" b="1">
                <a:solidFill>
                  <a:srgbClr val="0070C0"/>
                </a:solidFill>
                <a:ea typeface="Calibri Light"/>
                <a:cs typeface="Calibri Light"/>
              </a:rPr>
              <a:t>3.4 ,  3.7,   4,   4.3 , 4.6 , ____</a:t>
            </a:r>
            <a:br>
              <a:rPr lang="en-GB">
                <a:ea typeface="Calibri Light"/>
                <a:cs typeface="Calibri Light"/>
              </a:rPr>
            </a:br>
            <a:br>
              <a:rPr lang="en-GB">
                <a:ea typeface="Calibri Light"/>
                <a:cs typeface="Calibri Light"/>
              </a:rPr>
            </a:br>
            <a:r>
              <a:rPr lang="en-GB">
                <a:ea typeface="Calibri Light"/>
                <a:cs typeface="Calibri Light"/>
              </a:rPr>
              <a:t> </a:t>
            </a:r>
            <a:br>
              <a:rPr lang="en-GB">
                <a:ea typeface="Calibri Light"/>
                <a:cs typeface="Calibri Light"/>
              </a:rPr>
            </a:br>
            <a:br>
              <a:rPr lang="en-GB">
                <a:ea typeface="Calibri Light"/>
                <a:cs typeface="Calibri Light"/>
              </a:rPr>
            </a:br>
            <a:r>
              <a:rPr lang="en-GB" b="1">
                <a:solidFill>
                  <a:srgbClr val="00B050"/>
                </a:solidFill>
                <a:ea typeface="Calibri Light"/>
                <a:cs typeface="Calibri Light"/>
              </a:rPr>
              <a:t>5.11 ,    5.13,   _____,  5.17,   5. 19 </a:t>
            </a:r>
          </a:p>
        </p:txBody>
      </p:sp>
      <p:sp>
        <p:nvSpPr>
          <p:cNvPr id="3" name="TextBox 2">
            <a:extLst>
              <a:ext uri="{FF2B5EF4-FFF2-40B4-BE49-F238E27FC236}">
                <a16:creationId xmlns:a16="http://schemas.microsoft.com/office/drawing/2014/main" id="{9C73FE1C-D16E-8559-A7A2-090D762BB3B2}"/>
              </a:ext>
            </a:extLst>
          </p:cNvPr>
          <p:cNvSpPr txBox="1"/>
          <p:nvPr/>
        </p:nvSpPr>
        <p:spPr>
          <a:xfrm>
            <a:off x="634699" y="4371300"/>
            <a:ext cx="107466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solidFill>
                  <a:srgbClr val="FF0000"/>
                </a:solidFill>
                <a:ea typeface="Calibri"/>
                <a:cs typeface="Calibri"/>
              </a:rPr>
              <a:t>Challenge: - 4.59 , - 4.55, -4. 51 , _______</a:t>
            </a:r>
          </a:p>
        </p:txBody>
      </p:sp>
    </p:spTree>
    <p:extLst>
      <p:ext uri="{BB962C8B-B14F-4D97-AF65-F5344CB8AC3E}">
        <p14:creationId xmlns:p14="http://schemas.microsoft.com/office/powerpoint/2010/main" val="193918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6E79C-B70D-DC0B-4871-74361F81C6B2}"/>
              </a:ext>
            </a:extLst>
          </p:cNvPr>
          <p:cNvSpPr txBox="1"/>
          <p:nvPr/>
        </p:nvSpPr>
        <p:spPr>
          <a:xfrm>
            <a:off x="559129" y="1546266"/>
            <a:ext cx="110712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latin typeface="Comic Sans MS"/>
                <a:ea typeface="+mn-lt"/>
                <a:cs typeface="+mn-lt"/>
              </a:rPr>
              <a:t>Use a comparison symbol to compare the charts below.</a:t>
            </a:r>
            <a:endParaRPr lang="en-US" sz="2800">
              <a:latin typeface="Comic Sans MS"/>
            </a:endParaRPr>
          </a:p>
        </p:txBody>
      </p:sp>
      <p:pic>
        <p:nvPicPr>
          <p:cNvPr id="3" name="Picture 3" descr="Shape, bubble chart&#10;&#10;Description automatically generated">
            <a:extLst>
              <a:ext uri="{FF2B5EF4-FFF2-40B4-BE49-F238E27FC236}">
                <a16:creationId xmlns:a16="http://schemas.microsoft.com/office/drawing/2014/main" id="{2B7BFF6A-2B29-B0F8-4DB8-D83A77CB3C6F}"/>
              </a:ext>
            </a:extLst>
          </p:cNvPr>
          <p:cNvPicPr>
            <a:picLocks noChangeAspect="1"/>
          </p:cNvPicPr>
          <p:nvPr/>
        </p:nvPicPr>
        <p:blipFill>
          <a:blip r:embed="rId2"/>
          <a:stretch>
            <a:fillRect/>
          </a:stretch>
        </p:blipFill>
        <p:spPr>
          <a:xfrm>
            <a:off x="170988" y="2068544"/>
            <a:ext cx="11788238" cy="3632958"/>
          </a:xfrm>
          <a:prstGeom prst="rect">
            <a:avLst/>
          </a:prstGeom>
        </p:spPr>
      </p:pic>
      <p:sp>
        <p:nvSpPr>
          <p:cNvPr id="4" name="TextBox 3">
            <a:extLst>
              <a:ext uri="{FF2B5EF4-FFF2-40B4-BE49-F238E27FC236}">
                <a16:creationId xmlns:a16="http://schemas.microsoft.com/office/drawing/2014/main" id="{E3C163A6-CC6D-85E5-BE8E-FDEC80D97302}"/>
              </a:ext>
            </a:extLst>
          </p:cNvPr>
          <p:cNvSpPr txBox="1"/>
          <p:nvPr/>
        </p:nvSpPr>
        <p:spPr>
          <a:xfrm>
            <a:off x="-4864" y="301689"/>
            <a:ext cx="121896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t>Talk partners: Which number is greater and how do you know?</a:t>
            </a:r>
          </a:p>
        </p:txBody>
      </p:sp>
    </p:spTree>
    <p:extLst>
      <p:ext uri="{BB962C8B-B14F-4D97-AF65-F5344CB8AC3E}">
        <p14:creationId xmlns:p14="http://schemas.microsoft.com/office/powerpoint/2010/main" val="77649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15FC652-B8C3-C2F1-95CB-3112E2766037}"/>
              </a:ext>
            </a:extLst>
          </p:cNvPr>
          <p:cNvSpPr txBox="1">
            <a:spLocks/>
          </p:cNvSpPr>
          <p:nvPr/>
        </p:nvSpPr>
        <p:spPr>
          <a:xfrm>
            <a:off x="175415" y="-358943"/>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a:t>
            </a:r>
            <a:endParaRPr lang="en" u="sng">
              <a:solidFill>
                <a:schemeClr val="tx1"/>
              </a:solidFill>
            </a:endParaRPr>
          </a:p>
        </p:txBody>
      </p:sp>
      <p:sp>
        <p:nvSpPr>
          <p:cNvPr id="2" name="TextBox 1">
            <a:extLst>
              <a:ext uri="{FF2B5EF4-FFF2-40B4-BE49-F238E27FC236}">
                <a16:creationId xmlns:a16="http://schemas.microsoft.com/office/drawing/2014/main" id="{6996E79C-B70D-DC0B-4871-74361F81C6B2}"/>
              </a:ext>
            </a:extLst>
          </p:cNvPr>
          <p:cNvSpPr txBox="1"/>
          <p:nvPr/>
        </p:nvSpPr>
        <p:spPr>
          <a:xfrm>
            <a:off x="559129" y="808874"/>
            <a:ext cx="110712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We can use a number line to help us order decimal numbers.</a:t>
            </a:r>
          </a:p>
          <a:p>
            <a:r>
              <a:rPr lang="en-GB" sz="2400">
                <a:latin typeface="Comic Sans MS"/>
              </a:rPr>
              <a:t>Whiteboard work: </a:t>
            </a:r>
          </a:p>
        </p:txBody>
      </p:sp>
      <p:pic>
        <p:nvPicPr>
          <p:cNvPr id="4" name="Picture 5" descr="Timeline&#10;&#10;Description automatically generated">
            <a:extLst>
              <a:ext uri="{FF2B5EF4-FFF2-40B4-BE49-F238E27FC236}">
                <a16:creationId xmlns:a16="http://schemas.microsoft.com/office/drawing/2014/main" id="{DF543D4F-F42B-1BD3-D1AE-52E1ECB6458F}"/>
              </a:ext>
            </a:extLst>
          </p:cNvPr>
          <p:cNvPicPr>
            <a:picLocks noChangeAspect="1"/>
          </p:cNvPicPr>
          <p:nvPr/>
        </p:nvPicPr>
        <p:blipFill>
          <a:blip r:embed="rId2"/>
          <a:stretch>
            <a:fillRect/>
          </a:stretch>
        </p:blipFill>
        <p:spPr>
          <a:xfrm>
            <a:off x="176873" y="2294126"/>
            <a:ext cx="11818060" cy="4181700"/>
          </a:xfrm>
          <a:prstGeom prst="rect">
            <a:avLst/>
          </a:prstGeom>
        </p:spPr>
      </p:pic>
      <p:pic>
        <p:nvPicPr>
          <p:cNvPr id="6" name="Picture 7">
            <a:extLst>
              <a:ext uri="{FF2B5EF4-FFF2-40B4-BE49-F238E27FC236}">
                <a16:creationId xmlns:a16="http://schemas.microsoft.com/office/drawing/2014/main" id="{C3B40E7A-5003-C0EF-B271-E03763DF0333}"/>
              </a:ext>
            </a:extLst>
          </p:cNvPr>
          <p:cNvPicPr>
            <a:picLocks noChangeAspect="1"/>
          </p:cNvPicPr>
          <p:nvPr/>
        </p:nvPicPr>
        <p:blipFill>
          <a:blip r:embed="rId3"/>
          <a:stretch>
            <a:fillRect/>
          </a:stretch>
        </p:blipFill>
        <p:spPr>
          <a:xfrm>
            <a:off x="4101346" y="1249575"/>
            <a:ext cx="5524005" cy="919019"/>
          </a:xfrm>
          <a:prstGeom prst="rect">
            <a:avLst/>
          </a:prstGeom>
        </p:spPr>
      </p:pic>
    </p:spTree>
    <p:extLst>
      <p:ext uri="{BB962C8B-B14F-4D97-AF65-F5344CB8AC3E}">
        <p14:creationId xmlns:p14="http://schemas.microsoft.com/office/powerpoint/2010/main" val="214966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15FC652-B8C3-C2F1-95CB-3112E2766037}"/>
              </a:ext>
            </a:extLst>
          </p:cNvPr>
          <p:cNvSpPr txBox="1">
            <a:spLocks/>
          </p:cNvSpPr>
          <p:nvPr/>
        </p:nvSpPr>
        <p:spPr>
          <a:xfrm>
            <a:off x="185311" y="115134"/>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a:t>
            </a:r>
            <a:endParaRPr lang="en" u="sng">
              <a:solidFill>
                <a:schemeClr val="tx1"/>
              </a:solidFill>
            </a:endParaRPr>
          </a:p>
        </p:txBody>
      </p:sp>
      <p:sp>
        <p:nvSpPr>
          <p:cNvPr id="2" name="TextBox 1">
            <a:extLst>
              <a:ext uri="{FF2B5EF4-FFF2-40B4-BE49-F238E27FC236}">
                <a16:creationId xmlns:a16="http://schemas.microsoft.com/office/drawing/2014/main" id="{6996E79C-B70D-DC0B-4871-74361F81C6B2}"/>
              </a:ext>
            </a:extLst>
          </p:cNvPr>
          <p:cNvSpPr txBox="1"/>
          <p:nvPr/>
        </p:nvSpPr>
        <p:spPr>
          <a:xfrm>
            <a:off x="559129" y="1714501"/>
            <a:ext cx="11071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We can order decimal numbers using our existing knowledge of place value.</a:t>
            </a:r>
            <a:endParaRPr lang="en-US">
              <a:latin typeface="Comic Sans MS"/>
            </a:endParaRPr>
          </a:p>
        </p:txBody>
      </p:sp>
      <p:pic>
        <p:nvPicPr>
          <p:cNvPr id="3" name="Picture 6">
            <a:extLst>
              <a:ext uri="{FF2B5EF4-FFF2-40B4-BE49-F238E27FC236}">
                <a16:creationId xmlns:a16="http://schemas.microsoft.com/office/drawing/2014/main" id="{5A8DB1B3-8D8A-DA2E-427B-A59E4727894E}"/>
              </a:ext>
            </a:extLst>
          </p:cNvPr>
          <p:cNvPicPr>
            <a:picLocks noChangeAspect="1"/>
          </p:cNvPicPr>
          <p:nvPr/>
        </p:nvPicPr>
        <p:blipFill>
          <a:blip r:embed="rId2"/>
          <a:stretch>
            <a:fillRect/>
          </a:stretch>
        </p:blipFill>
        <p:spPr>
          <a:xfrm>
            <a:off x="188907" y="2341731"/>
            <a:ext cx="11454178" cy="773439"/>
          </a:xfrm>
          <a:prstGeom prst="rect">
            <a:avLst/>
          </a:prstGeom>
        </p:spPr>
      </p:pic>
      <p:sp>
        <p:nvSpPr>
          <p:cNvPr id="7" name="TextBox 6">
            <a:extLst>
              <a:ext uri="{FF2B5EF4-FFF2-40B4-BE49-F238E27FC236}">
                <a16:creationId xmlns:a16="http://schemas.microsoft.com/office/drawing/2014/main" id="{C0A627B4-6446-9A8E-5831-A54504645C58}"/>
              </a:ext>
            </a:extLst>
          </p:cNvPr>
          <p:cNvSpPr txBox="1"/>
          <p:nvPr/>
        </p:nvSpPr>
        <p:spPr>
          <a:xfrm>
            <a:off x="559129" y="3713513"/>
            <a:ext cx="110712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We consider the digits in turn from the highest to lowest place value column.</a:t>
            </a:r>
            <a:endParaRPr lang="en-US">
              <a:latin typeface="Comic Sans MS"/>
            </a:endParaRPr>
          </a:p>
        </p:txBody>
      </p:sp>
      <p:pic>
        <p:nvPicPr>
          <p:cNvPr id="8" name="Picture 8" descr="A picture containing shape&#10;&#10;Description automatically generated">
            <a:extLst>
              <a:ext uri="{FF2B5EF4-FFF2-40B4-BE49-F238E27FC236}">
                <a16:creationId xmlns:a16="http://schemas.microsoft.com/office/drawing/2014/main" id="{A3FB217C-5598-39CA-A480-DAF7E3460384}"/>
              </a:ext>
            </a:extLst>
          </p:cNvPr>
          <p:cNvPicPr>
            <a:picLocks noChangeAspect="1"/>
          </p:cNvPicPr>
          <p:nvPr/>
        </p:nvPicPr>
        <p:blipFill>
          <a:blip r:embed="rId3"/>
          <a:stretch>
            <a:fillRect/>
          </a:stretch>
        </p:blipFill>
        <p:spPr>
          <a:xfrm>
            <a:off x="2280062" y="5067591"/>
            <a:ext cx="7631875" cy="1235441"/>
          </a:xfrm>
          <a:prstGeom prst="rect">
            <a:avLst/>
          </a:prstGeom>
        </p:spPr>
      </p:pic>
      <p:sp>
        <p:nvSpPr>
          <p:cNvPr id="4" name="TextBox 3">
            <a:extLst>
              <a:ext uri="{FF2B5EF4-FFF2-40B4-BE49-F238E27FC236}">
                <a16:creationId xmlns:a16="http://schemas.microsoft.com/office/drawing/2014/main" id="{1B4B1DF0-3F7E-8E69-D0BD-007518253030}"/>
              </a:ext>
            </a:extLst>
          </p:cNvPr>
          <p:cNvSpPr txBox="1"/>
          <p:nvPr/>
        </p:nvSpPr>
        <p:spPr>
          <a:xfrm>
            <a:off x="1048892" y="4568204"/>
            <a:ext cx="38781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u="sng"/>
              <a:t>Whiteboard work:</a:t>
            </a:r>
          </a:p>
        </p:txBody>
      </p:sp>
    </p:spTree>
    <p:extLst>
      <p:ext uri="{BB962C8B-B14F-4D97-AF65-F5344CB8AC3E}">
        <p14:creationId xmlns:p14="http://schemas.microsoft.com/office/powerpoint/2010/main" val="153487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15FC652-B8C3-C2F1-95CB-3112E2766037}"/>
              </a:ext>
            </a:extLst>
          </p:cNvPr>
          <p:cNvSpPr txBox="1">
            <a:spLocks/>
          </p:cNvSpPr>
          <p:nvPr/>
        </p:nvSpPr>
        <p:spPr>
          <a:xfrm>
            <a:off x="185311" y="115134"/>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a:t>
            </a:r>
            <a:endParaRPr lang="en" u="sng">
              <a:solidFill>
                <a:schemeClr val="tx1"/>
              </a:solidFill>
            </a:endParaRPr>
          </a:p>
        </p:txBody>
      </p:sp>
      <p:sp>
        <p:nvSpPr>
          <p:cNvPr id="2" name="TextBox 1">
            <a:extLst>
              <a:ext uri="{FF2B5EF4-FFF2-40B4-BE49-F238E27FC236}">
                <a16:creationId xmlns:a16="http://schemas.microsoft.com/office/drawing/2014/main" id="{6996E79C-B70D-DC0B-4871-74361F81C6B2}"/>
              </a:ext>
            </a:extLst>
          </p:cNvPr>
          <p:cNvSpPr txBox="1"/>
          <p:nvPr/>
        </p:nvSpPr>
        <p:spPr>
          <a:xfrm>
            <a:off x="559129" y="1714501"/>
            <a:ext cx="11071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We can also order decimals with different numbers of decimal places. </a:t>
            </a:r>
            <a:endParaRPr lang="en-US">
              <a:latin typeface="Comic Sans MS"/>
            </a:endParaRPr>
          </a:p>
        </p:txBody>
      </p:sp>
      <p:sp>
        <p:nvSpPr>
          <p:cNvPr id="7" name="TextBox 6">
            <a:extLst>
              <a:ext uri="{FF2B5EF4-FFF2-40B4-BE49-F238E27FC236}">
                <a16:creationId xmlns:a16="http://schemas.microsoft.com/office/drawing/2014/main" id="{C0A627B4-6446-9A8E-5831-A54504645C58}"/>
              </a:ext>
            </a:extLst>
          </p:cNvPr>
          <p:cNvSpPr txBox="1"/>
          <p:nvPr/>
        </p:nvSpPr>
        <p:spPr>
          <a:xfrm>
            <a:off x="559129" y="2318162"/>
            <a:ext cx="11071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Here we have numbers made up of 1, 2 and 3 decimal places.</a:t>
            </a:r>
            <a:endParaRPr lang="en-US">
              <a:latin typeface="Comic Sans MS"/>
            </a:endParaRPr>
          </a:p>
        </p:txBody>
      </p:sp>
      <p:pic>
        <p:nvPicPr>
          <p:cNvPr id="4" name="Picture 5">
            <a:extLst>
              <a:ext uri="{FF2B5EF4-FFF2-40B4-BE49-F238E27FC236}">
                <a16:creationId xmlns:a16="http://schemas.microsoft.com/office/drawing/2014/main" id="{F901EB4C-FE75-1A31-8FD2-DFD0D5BFD4D5}"/>
              </a:ext>
            </a:extLst>
          </p:cNvPr>
          <p:cNvPicPr>
            <a:picLocks noChangeAspect="1"/>
          </p:cNvPicPr>
          <p:nvPr/>
        </p:nvPicPr>
        <p:blipFill>
          <a:blip r:embed="rId2"/>
          <a:stretch>
            <a:fillRect/>
          </a:stretch>
        </p:blipFill>
        <p:spPr>
          <a:xfrm>
            <a:off x="182891" y="3072353"/>
            <a:ext cx="11548190" cy="785775"/>
          </a:xfrm>
          <a:prstGeom prst="rect">
            <a:avLst/>
          </a:prstGeom>
        </p:spPr>
      </p:pic>
      <p:pic>
        <p:nvPicPr>
          <p:cNvPr id="6" name="Picture 8" descr="A picture containing text, orange, dark&#10;&#10;Description automatically generated">
            <a:extLst>
              <a:ext uri="{FF2B5EF4-FFF2-40B4-BE49-F238E27FC236}">
                <a16:creationId xmlns:a16="http://schemas.microsoft.com/office/drawing/2014/main" id="{E296F9FC-3EF7-BC3D-D060-025A8ADE6379}"/>
              </a:ext>
            </a:extLst>
          </p:cNvPr>
          <p:cNvPicPr>
            <a:picLocks noChangeAspect="1"/>
          </p:cNvPicPr>
          <p:nvPr/>
        </p:nvPicPr>
        <p:blipFill>
          <a:blip r:embed="rId3"/>
          <a:stretch>
            <a:fillRect/>
          </a:stretch>
        </p:blipFill>
        <p:spPr>
          <a:xfrm>
            <a:off x="3180608" y="4411990"/>
            <a:ext cx="5830784" cy="1032536"/>
          </a:xfrm>
          <a:prstGeom prst="rect">
            <a:avLst/>
          </a:prstGeom>
        </p:spPr>
      </p:pic>
    </p:spTree>
    <p:extLst>
      <p:ext uri="{BB962C8B-B14F-4D97-AF65-F5344CB8AC3E}">
        <p14:creationId xmlns:p14="http://schemas.microsoft.com/office/powerpoint/2010/main" val="2267675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A3EC19-714A-48DF-B2B8-2DF6E1C500F3}"/>
</file>

<file path=customXml/itemProps2.xml><?xml version="1.0" encoding="utf-8"?>
<ds:datastoreItem xmlns:ds="http://schemas.openxmlformats.org/officeDocument/2006/customXml" ds:itemID="{5F09A493-678E-4CCC-A99F-535BFD77626C}">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58B4EBC-DD51-4F3F-9583-83441D7AD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39</Slides>
  <Notes>19</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Talk Partners:</vt:lpstr>
      <vt:lpstr>  3.4 ,  3.7,   4,   4.3 , 4.6 , ____     5.11 ,    5.13,   _____,  5.17,   5. 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Monday 23rd March TBAT: Summarise a text and plan a narrative non-fiction.</vt:lpstr>
      <vt:lpstr>Monday 23rd March TBAT: Summarise a text and plan a narrative non-fiction.</vt:lpstr>
      <vt:lpstr>Sequencing and summarising the key events</vt:lpstr>
      <vt:lpstr>Sequencing and summarising the key events</vt:lpstr>
      <vt:lpstr>Monday 23rd March TBAT: Summarise a text and plan a narrative non-fiction.</vt:lpstr>
      <vt:lpstr>Monday 23rd March TBAT: Summarise a text and plan a narrative non-fiction.</vt:lpstr>
      <vt:lpstr>Monday 23rd March TBAT: Summarise a text and plan a narrative non-fiction.</vt:lpstr>
      <vt:lpstr>Monday 23rd March TBAT: Summarise a text and plan a narrative non-fiction.</vt:lpstr>
      <vt:lpstr>Lesson 4: Computer databases</vt:lpstr>
      <vt:lpstr>Parts of a record</vt:lpstr>
      <vt:lpstr>Parts of a record</vt:lpstr>
      <vt:lpstr>Meeting given criteria. </vt:lpstr>
      <vt:lpstr>Searching a database</vt:lpstr>
      <vt:lpstr>ncce.io/dat5-4-a1-r</vt:lpstr>
      <vt:lpstr>ncce.io/dat5-4-a1-r</vt:lpstr>
      <vt:lpstr>Meeting given criteria</vt:lpstr>
      <vt:lpstr>A computer database can be searched in the same way, using two fields to find all the records matching both criteria.  How many 16-year-olds boarded the Titanic in Southampton?</vt:lpstr>
      <vt:lpstr>Narrowing your searches using ‘AND’</vt:lpstr>
      <vt:lpstr>Searches using ‘OR’</vt:lpstr>
      <vt:lpstr>The result numbers may increase if searches are looking for more than one attribute.</vt:lpstr>
      <vt:lpstr>Searches using ‘OR’</vt:lpstr>
      <vt:lpstr>How many people were in first or second class?</vt:lpstr>
      <vt:lpstr>Searches using ‘OR’</vt:lpstr>
      <vt:lpstr>Lesson 4: Using search tools</vt:lpstr>
      <vt:lpstr>Lesson 4: Using search 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6</cp:revision>
  <dcterms:created xsi:type="dcterms:W3CDTF">2026-03-20T11:56:15Z</dcterms:created>
  <dcterms:modified xsi:type="dcterms:W3CDTF">2026-03-20T14:24:43Z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