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751" r:id="rId6"/>
    <p:sldId id="260" r:id="rId7"/>
    <p:sldId id="752" r:id="rId8"/>
    <p:sldId id="261" r:id="rId9"/>
    <p:sldId id="258" r:id="rId10"/>
    <p:sldId id="747" r:id="rId11"/>
    <p:sldId id="257" r:id="rId12"/>
    <p:sldId id="455" r:id="rId13"/>
    <p:sldId id="451" r:id="rId14"/>
    <p:sldId id="452" r:id="rId15"/>
    <p:sldId id="259" r:id="rId16"/>
    <p:sldId id="453" r:id="rId17"/>
    <p:sldId id="454" r:id="rId18"/>
    <p:sldId id="262" r:id="rId19"/>
    <p:sldId id="263" r:id="rId20"/>
    <p:sldId id="264" r:id="rId21"/>
    <p:sldId id="265" r:id="rId22"/>
    <p:sldId id="456" r:id="rId23"/>
    <p:sldId id="266" r:id="rId24"/>
    <p:sldId id="457" r:id="rId25"/>
    <p:sldId id="458" r:id="rId26"/>
    <p:sldId id="267" r:id="rId27"/>
    <p:sldId id="459" r:id="rId28"/>
    <p:sldId id="750" r:id="rId29"/>
    <p:sldId id="268" r:id="rId30"/>
    <p:sldId id="460" r:id="rId31"/>
    <p:sldId id="755" r:id="rId32"/>
    <p:sldId id="756" r:id="rId33"/>
    <p:sldId id="757" r:id="rId34"/>
    <p:sldId id="758" r:id="rId35"/>
    <p:sldId id="759" r:id="rId3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1FD89-1B56-C673-DD22-4456F37B172D}" v="89" dt="2026-03-17T18:01:17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bitesize/articles/zxw6gdm#:~:text=Air%20resistance%20is%20a%20type,an%20object%20moving%20through%20water.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languageangels.com/resource/1/5/54/223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F598E-C971-FCA5-C3BA-A7D2EC507714}"/>
              </a:ext>
            </a:extLst>
          </p:cNvPr>
          <p:cNvSpPr txBox="1"/>
          <p:nvPr/>
        </p:nvSpPr>
        <p:spPr>
          <a:xfrm>
            <a:off x="171242" y="100"/>
            <a:ext cx="11253086" cy="7386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en-GB" sz="2600">
                <a:ea typeface="Calibri"/>
                <a:cs typeface="Calibri"/>
              </a:rPr>
              <a:t>A book cost £7.50. A pencil cost £0.89. </a:t>
            </a:r>
            <a:endParaRPr lang="en-US" sz="2600">
              <a:ea typeface="Calibri"/>
              <a:cs typeface="Calibri"/>
            </a:endParaRPr>
          </a:p>
          <a:p>
            <a:r>
              <a:rPr lang="en-GB" sz="2600">
                <a:ea typeface="Calibri"/>
                <a:cs typeface="Calibri"/>
              </a:rPr>
              <a:t>A) How much would it cost for 1 book and two pencils? </a:t>
            </a:r>
          </a:p>
          <a:p>
            <a:r>
              <a:rPr lang="en-GB" sz="2600">
                <a:ea typeface="Calibri"/>
                <a:cs typeface="Calibri"/>
              </a:rPr>
              <a:t>B) How much change would you get from £10.00?</a:t>
            </a:r>
          </a:p>
          <a:p>
            <a:endParaRPr lang="en-GB" sz="2600">
              <a:ea typeface="Calibri"/>
              <a:cs typeface="Calibri"/>
            </a:endParaRPr>
          </a:p>
          <a:p>
            <a:r>
              <a:rPr lang="en-GB" sz="2600">
                <a:ea typeface="Calibri"/>
                <a:cs typeface="Calibri"/>
              </a:rPr>
              <a:t>2) A cake was cut into 10 slices. 3 slices were eaten at 2pm and a further 2 at 4pm. How many slices are left? Write the amount as a fraction, decimal and percentage. </a:t>
            </a:r>
          </a:p>
          <a:p>
            <a:endParaRPr lang="en-GB" sz="2600">
              <a:ea typeface="Calibri"/>
              <a:cs typeface="Calibri"/>
            </a:endParaRPr>
          </a:p>
          <a:p>
            <a:r>
              <a:rPr lang="en-GB" sz="2600">
                <a:ea typeface="Calibri"/>
                <a:cs typeface="Calibri"/>
              </a:rPr>
              <a:t>3) How many days in total are in the months September, October and December? </a:t>
            </a:r>
          </a:p>
          <a:p>
            <a:endParaRPr lang="en-GB" sz="2600">
              <a:ea typeface="Calibri"/>
              <a:cs typeface="Calibri"/>
            </a:endParaRPr>
          </a:p>
          <a:p>
            <a:r>
              <a:rPr lang="en-GB" sz="2600">
                <a:ea typeface="Calibri"/>
                <a:cs typeface="Calibri"/>
              </a:rPr>
              <a:t>4) A bag of flour weighs 1kg. A cake mix needs 345g. How much flour is needed for 2 cakes?  Write your answer in g and kg. </a:t>
            </a:r>
          </a:p>
          <a:p>
            <a:endParaRPr lang="en-GB" sz="2600">
              <a:ea typeface="Calibri"/>
              <a:cs typeface="Calibri"/>
            </a:endParaRPr>
          </a:p>
          <a:p>
            <a:r>
              <a:rPr lang="en-GB" sz="2600">
                <a:ea typeface="Calibri"/>
                <a:cs typeface="Calibri"/>
              </a:rPr>
              <a:t>5) There were 17 pencils in a box. If I had 6 boxes, how many pencils are there in total? </a:t>
            </a:r>
          </a:p>
          <a:p>
            <a:r>
              <a:rPr lang="en-GB" sz="2600">
                <a:ea typeface="Calibri"/>
                <a:cs typeface="Calibri"/>
              </a:rPr>
              <a:t>A box costs the school £3.49, how much do 6 boxes cost?</a:t>
            </a:r>
          </a:p>
          <a:p>
            <a:endParaRPr lang="en-GB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706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0763" y="4957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2</a:t>
            </a:r>
            <a:endParaRPr sz="2400">
              <a:latin typeface="Sassoon Sans Rg" pitchFamily="50" charset="0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4079" y="1117765"/>
            <a:ext cx="3441512" cy="344152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03650" y="121961"/>
            <a:ext cx="4584700" cy="755650"/>
            <a:chOff x="3803650" y="121961"/>
            <a:chExt cx="4584700" cy="755650"/>
          </a:xfrm>
        </p:grpSpPr>
        <p:sp>
          <p:nvSpPr>
            <p:cNvPr id="5" name="object 5"/>
            <p:cNvSpPr/>
            <p:nvPr/>
          </p:nvSpPr>
          <p:spPr>
            <a:xfrm>
              <a:off x="3810000" y="128311"/>
              <a:ext cx="4572000" cy="742950"/>
            </a:xfrm>
            <a:custGeom>
              <a:avLst/>
              <a:gdLst/>
              <a:ahLst/>
              <a:cxnLst/>
              <a:rect l="l" t="t" r="r" b="b"/>
              <a:pathLst>
                <a:path w="4572000" h="742950">
                  <a:moveTo>
                    <a:pt x="453390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4533900" y="742442"/>
                  </a:lnTo>
                  <a:lnTo>
                    <a:pt x="4548693" y="739435"/>
                  </a:lnTo>
                  <a:lnTo>
                    <a:pt x="4560808" y="731250"/>
                  </a:lnTo>
                  <a:lnTo>
                    <a:pt x="4568993" y="719135"/>
                  </a:lnTo>
                  <a:lnTo>
                    <a:pt x="4572000" y="704342"/>
                  </a:lnTo>
                  <a:lnTo>
                    <a:pt x="4572000" y="38100"/>
                  </a:lnTo>
                  <a:lnTo>
                    <a:pt x="4568993" y="23306"/>
                  </a:lnTo>
                  <a:lnTo>
                    <a:pt x="4560808" y="11191"/>
                  </a:lnTo>
                  <a:lnTo>
                    <a:pt x="4548693" y="3006"/>
                  </a:lnTo>
                  <a:lnTo>
                    <a:pt x="453390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0" y="128311"/>
              <a:ext cx="4572000" cy="742950"/>
            </a:xfrm>
            <a:custGeom>
              <a:avLst/>
              <a:gdLst/>
              <a:ahLst/>
              <a:cxnLst/>
              <a:rect l="l" t="t" r="r" b="b"/>
              <a:pathLst>
                <a:path w="4572000" h="742950">
                  <a:moveTo>
                    <a:pt x="4533900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533900" y="0"/>
                  </a:lnTo>
                  <a:lnTo>
                    <a:pt x="4548693" y="3006"/>
                  </a:lnTo>
                  <a:lnTo>
                    <a:pt x="4560808" y="11191"/>
                  </a:lnTo>
                  <a:lnTo>
                    <a:pt x="4568993" y="23306"/>
                  </a:lnTo>
                  <a:lnTo>
                    <a:pt x="4572000" y="38100"/>
                  </a:lnTo>
                  <a:lnTo>
                    <a:pt x="4572000" y="704342"/>
                  </a:lnTo>
                  <a:lnTo>
                    <a:pt x="4568993" y="719135"/>
                  </a:lnTo>
                  <a:lnTo>
                    <a:pt x="4560808" y="731250"/>
                  </a:lnTo>
                  <a:lnTo>
                    <a:pt x="4548693" y="739435"/>
                  </a:lnTo>
                  <a:lnTo>
                    <a:pt x="4533900" y="742442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14022" y="204515"/>
            <a:ext cx="194804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Force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4964" y="1219524"/>
            <a:ext cx="5795436" cy="4732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1740">
              <a:lnSpc>
                <a:spcPct val="115799"/>
              </a:lnSpc>
              <a:spcBef>
                <a:spcPts val="100"/>
              </a:spcBef>
            </a:pPr>
            <a:r>
              <a:rPr sz="2100" b="1">
                <a:latin typeface="Sassoon Sans Rg" pitchFamily="50" charset="0"/>
                <a:cs typeface="Arial"/>
              </a:rPr>
              <a:t>We can't see forces, but they are an  important part of our everyday lives.</a:t>
            </a:r>
            <a:endParaRPr sz="2100">
              <a:latin typeface="Sassoon Sans Rg" pitchFamily="50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Sassoon Sans Rg" pitchFamily="50" charset="0"/>
              <a:cs typeface="Arial"/>
            </a:endParaRPr>
          </a:p>
          <a:p>
            <a:pPr marL="12700" marR="481965">
              <a:lnSpc>
                <a:spcPct val="115799"/>
              </a:lnSpc>
            </a:pPr>
            <a:r>
              <a:rPr sz="2100">
                <a:latin typeface="Sassoon Sans Rg" pitchFamily="50" charset="0"/>
                <a:cs typeface="Arial MT"/>
              </a:rPr>
              <a:t>Forces are acting on us all the time! Forces a</a:t>
            </a:r>
            <a:r>
              <a:rPr lang="en-US" sz="2100">
                <a:latin typeface="Sassoon Sans Rg" pitchFamily="50" charset="0"/>
                <a:cs typeface="Arial MT"/>
              </a:rPr>
              <a:t>ff</a:t>
            </a:r>
            <a:r>
              <a:rPr sz="2100">
                <a:latin typeface="Sassoon Sans Rg" pitchFamily="50" charset="0"/>
                <a:cs typeface="Arial MT"/>
              </a:rPr>
              <a:t>ect  us when we drive to school or fly on holiday.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Sassoon Sans Rg" pitchFamily="50" charset="0"/>
              <a:cs typeface="Arial MT"/>
            </a:endParaRPr>
          </a:p>
          <a:p>
            <a:pPr marL="12700" marR="363220">
              <a:lnSpc>
                <a:spcPct val="115799"/>
              </a:lnSpc>
            </a:pPr>
            <a:r>
              <a:rPr sz="2100">
                <a:latin typeface="Sassoon Sans Rg" pitchFamily="50" charset="0"/>
                <a:cs typeface="Arial MT"/>
              </a:rPr>
              <a:t>Because human beings have a good knowledge of  forces, we can build houses that don’t fall down</a:t>
            </a:r>
          </a:p>
          <a:p>
            <a:pPr marL="12700" marR="5080">
              <a:lnSpc>
                <a:spcPct val="115799"/>
              </a:lnSpc>
              <a:spcBef>
                <a:spcPts val="5"/>
              </a:spcBef>
            </a:pPr>
            <a:r>
              <a:rPr sz="2100">
                <a:latin typeface="Sassoon Sans Rg" pitchFamily="50" charset="0"/>
                <a:cs typeface="Arial MT"/>
              </a:rPr>
              <a:t>and chairs that don’t collapse. It enables us to launch  satellites into orbit that can beam television signals  around the world and map the planet from space!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Sassoon Sans Rg" pitchFamily="50" charset="0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100">
                <a:latin typeface="Sassoon Sans Rg" pitchFamily="50" charset="0"/>
                <a:cs typeface="Arial MT"/>
              </a:rPr>
              <a:t>Simple forces are </a:t>
            </a:r>
            <a:r>
              <a:rPr sz="2100" b="1">
                <a:latin typeface="Sassoon Sans Rg" pitchFamily="50" charset="0"/>
                <a:cs typeface="Arial"/>
              </a:rPr>
              <a:t>pushes </a:t>
            </a:r>
            <a:r>
              <a:rPr sz="2100">
                <a:latin typeface="Sassoon Sans Rg" pitchFamily="50" charset="0"/>
                <a:cs typeface="Arial MT"/>
              </a:rPr>
              <a:t>and </a:t>
            </a:r>
            <a:r>
              <a:rPr sz="2100" b="1">
                <a:latin typeface="Sassoon Sans Rg" pitchFamily="50" charset="0"/>
                <a:cs typeface="Arial"/>
              </a:rPr>
              <a:t>pulls.</a:t>
            </a:r>
            <a:endParaRPr sz="2100">
              <a:latin typeface="Sassoon Sans Rg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51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0774" y="4957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3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14750" y="121961"/>
            <a:ext cx="4762500" cy="755650"/>
            <a:chOff x="3714750" y="121961"/>
            <a:chExt cx="4762500" cy="755650"/>
          </a:xfrm>
        </p:grpSpPr>
        <p:sp>
          <p:nvSpPr>
            <p:cNvPr id="4" name="object 4"/>
            <p:cNvSpPr/>
            <p:nvPr/>
          </p:nvSpPr>
          <p:spPr>
            <a:xfrm>
              <a:off x="3721100" y="128311"/>
              <a:ext cx="4749800" cy="742950"/>
            </a:xfrm>
            <a:custGeom>
              <a:avLst/>
              <a:gdLst/>
              <a:ahLst/>
              <a:cxnLst/>
              <a:rect l="l" t="t" r="r" b="b"/>
              <a:pathLst>
                <a:path w="4749800" h="742950">
                  <a:moveTo>
                    <a:pt x="471170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4711700" y="742442"/>
                  </a:lnTo>
                  <a:lnTo>
                    <a:pt x="4726493" y="739435"/>
                  </a:lnTo>
                  <a:lnTo>
                    <a:pt x="4738608" y="731250"/>
                  </a:lnTo>
                  <a:lnTo>
                    <a:pt x="4746793" y="719135"/>
                  </a:lnTo>
                  <a:lnTo>
                    <a:pt x="4749800" y="704342"/>
                  </a:lnTo>
                  <a:lnTo>
                    <a:pt x="4749800" y="38100"/>
                  </a:lnTo>
                  <a:lnTo>
                    <a:pt x="4746793" y="23306"/>
                  </a:lnTo>
                  <a:lnTo>
                    <a:pt x="4738608" y="11191"/>
                  </a:lnTo>
                  <a:lnTo>
                    <a:pt x="4726493" y="3006"/>
                  </a:lnTo>
                  <a:lnTo>
                    <a:pt x="471170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21100" y="128311"/>
              <a:ext cx="4749800" cy="742950"/>
            </a:xfrm>
            <a:custGeom>
              <a:avLst/>
              <a:gdLst/>
              <a:ahLst/>
              <a:cxnLst/>
              <a:rect l="l" t="t" r="r" b="b"/>
              <a:pathLst>
                <a:path w="4749800" h="742950">
                  <a:moveTo>
                    <a:pt x="4711700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711700" y="0"/>
                  </a:lnTo>
                  <a:lnTo>
                    <a:pt x="4726493" y="3006"/>
                  </a:lnTo>
                  <a:lnTo>
                    <a:pt x="4738608" y="11191"/>
                  </a:lnTo>
                  <a:lnTo>
                    <a:pt x="4746793" y="23306"/>
                  </a:lnTo>
                  <a:lnTo>
                    <a:pt x="4749800" y="38100"/>
                  </a:lnTo>
                  <a:lnTo>
                    <a:pt x="4749800" y="704342"/>
                  </a:lnTo>
                  <a:lnTo>
                    <a:pt x="4746793" y="719135"/>
                  </a:lnTo>
                  <a:lnTo>
                    <a:pt x="4738608" y="731250"/>
                  </a:lnTo>
                  <a:lnTo>
                    <a:pt x="4726493" y="739435"/>
                  </a:lnTo>
                  <a:lnTo>
                    <a:pt x="4711700" y="742442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1999" y="165864"/>
            <a:ext cx="424756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Thinking Time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614806" y="2142267"/>
            <a:ext cx="8912860" cy="2124075"/>
            <a:chOff x="1614806" y="2142267"/>
            <a:chExt cx="8912860" cy="2124075"/>
          </a:xfrm>
        </p:grpSpPr>
        <p:sp>
          <p:nvSpPr>
            <p:cNvPr id="9" name="object 9"/>
            <p:cNvSpPr/>
            <p:nvPr/>
          </p:nvSpPr>
          <p:spPr>
            <a:xfrm>
              <a:off x="1621156" y="2148617"/>
              <a:ext cx="8900160" cy="2111375"/>
            </a:xfrm>
            <a:custGeom>
              <a:avLst/>
              <a:gdLst/>
              <a:ahLst/>
              <a:cxnLst/>
              <a:rect l="l" t="t" r="r" b="b"/>
              <a:pathLst>
                <a:path w="8900160" h="2111375">
                  <a:moveTo>
                    <a:pt x="8861996" y="0"/>
                  </a:moveTo>
                  <a:lnTo>
                    <a:pt x="38100" y="0"/>
                  </a:lnTo>
                  <a:lnTo>
                    <a:pt x="23274" y="2995"/>
                  </a:lnTo>
                  <a:lnTo>
                    <a:pt x="11163" y="11163"/>
                  </a:lnTo>
                  <a:lnTo>
                    <a:pt x="2995" y="23274"/>
                  </a:lnTo>
                  <a:lnTo>
                    <a:pt x="0" y="38100"/>
                  </a:lnTo>
                  <a:lnTo>
                    <a:pt x="0" y="2073224"/>
                  </a:lnTo>
                  <a:lnTo>
                    <a:pt x="2995" y="2088055"/>
                  </a:lnTo>
                  <a:lnTo>
                    <a:pt x="11163" y="2100165"/>
                  </a:lnTo>
                  <a:lnTo>
                    <a:pt x="23274" y="2108330"/>
                  </a:lnTo>
                  <a:lnTo>
                    <a:pt x="38100" y="2111324"/>
                  </a:lnTo>
                  <a:lnTo>
                    <a:pt x="8861996" y="2111324"/>
                  </a:lnTo>
                  <a:lnTo>
                    <a:pt x="8876827" y="2108330"/>
                  </a:lnTo>
                  <a:lnTo>
                    <a:pt x="8888937" y="2100165"/>
                  </a:lnTo>
                  <a:lnTo>
                    <a:pt x="8897102" y="2088055"/>
                  </a:lnTo>
                  <a:lnTo>
                    <a:pt x="8900096" y="2073224"/>
                  </a:lnTo>
                  <a:lnTo>
                    <a:pt x="8900096" y="38100"/>
                  </a:lnTo>
                  <a:lnTo>
                    <a:pt x="8897102" y="23274"/>
                  </a:lnTo>
                  <a:lnTo>
                    <a:pt x="8888937" y="11163"/>
                  </a:lnTo>
                  <a:lnTo>
                    <a:pt x="8876827" y="2995"/>
                  </a:lnTo>
                  <a:lnTo>
                    <a:pt x="8861996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1156" y="2148617"/>
              <a:ext cx="8900160" cy="2111375"/>
            </a:xfrm>
            <a:custGeom>
              <a:avLst/>
              <a:gdLst/>
              <a:ahLst/>
              <a:cxnLst/>
              <a:rect l="l" t="t" r="r" b="b"/>
              <a:pathLst>
                <a:path w="8900160" h="2111375">
                  <a:moveTo>
                    <a:pt x="8861996" y="2111324"/>
                  </a:moveTo>
                  <a:lnTo>
                    <a:pt x="38100" y="2111324"/>
                  </a:lnTo>
                  <a:lnTo>
                    <a:pt x="23274" y="2108330"/>
                  </a:lnTo>
                  <a:lnTo>
                    <a:pt x="11163" y="2100165"/>
                  </a:lnTo>
                  <a:lnTo>
                    <a:pt x="2995" y="2088055"/>
                  </a:lnTo>
                  <a:lnTo>
                    <a:pt x="0" y="2073224"/>
                  </a:lnTo>
                  <a:lnTo>
                    <a:pt x="0" y="38100"/>
                  </a:lnTo>
                  <a:lnTo>
                    <a:pt x="2995" y="23274"/>
                  </a:lnTo>
                  <a:lnTo>
                    <a:pt x="11163" y="11163"/>
                  </a:lnTo>
                  <a:lnTo>
                    <a:pt x="23274" y="2995"/>
                  </a:lnTo>
                  <a:lnTo>
                    <a:pt x="38100" y="0"/>
                  </a:lnTo>
                  <a:lnTo>
                    <a:pt x="8861996" y="0"/>
                  </a:lnTo>
                  <a:lnTo>
                    <a:pt x="8876827" y="2995"/>
                  </a:lnTo>
                  <a:lnTo>
                    <a:pt x="8888937" y="11163"/>
                  </a:lnTo>
                  <a:lnTo>
                    <a:pt x="8897102" y="23274"/>
                  </a:lnTo>
                  <a:lnTo>
                    <a:pt x="8900096" y="38100"/>
                  </a:lnTo>
                  <a:lnTo>
                    <a:pt x="8900096" y="2073224"/>
                  </a:lnTo>
                  <a:lnTo>
                    <a:pt x="8897102" y="2088055"/>
                  </a:lnTo>
                  <a:lnTo>
                    <a:pt x="8888937" y="2100165"/>
                  </a:lnTo>
                  <a:lnTo>
                    <a:pt x="8876827" y="2108330"/>
                  </a:lnTo>
                  <a:lnTo>
                    <a:pt x="8861996" y="2111324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51671" y="2538500"/>
            <a:ext cx="4887174" cy="424712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90320" marR="5080" indent="-1278255">
              <a:lnSpc>
                <a:spcPct val="118700"/>
              </a:lnSpc>
              <a:spcBef>
                <a:spcPts val="95"/>
              </a:spcBef>
            </a:pPr>
            <a:r>
              <a:rPr sz="3300">
                <a:solidFill>
                  <a:srgbClr val="1B283D"/>
                </a:solidFill>
                <a:latin typeface="Sassoon Sans Rg" pitchFamily="50" charset="0"/>
                <a:cs typeface="Arial MT"/>
              </a:rPr>
              <a:t>Why does everything </a:t>
            </a:r>
            <a:r>
              <a:rPr sz="3300" b="1">
                <a:solidFill>
                  <a:srgbClr val="1B283D"/>
                </a:solidFill>
                <a:latin typeface="Sassoon Sans Rg" pitchFamily="50" charset="0"/>
                <a:cs typeface="Arial"/>
              </a:rPr>
              <a:t>fall to  the ground?</a:t>
            </a:r>
          </a:p>
          <a:p>
            <a:pPr marL="1290320" marR="5080" indent="-1278255">
              <a:lnSpc>
                <a:spcPct val="118700"/>
              </a:lnSpc>
              <a:spcBef>
                <a:spcPts val="95"/>
              </a:spcBef>
            </a:pPr>
            <a:endParaRPr lang="en-US" sz="3300" b="1">
              <a:solidFill>
                <a:srgbClr val="1B283D"/>
              </a:solidFill>
              <a:latin typeface="Sassoon Sans Rg" pitchFamily="50" charset="0"/>
              <a:cs typeface="Arial"/>
            </a:endParaRPr>
          </a:p>
          <a:p>
            <a:pPr marL="1290320" marR="5080" indent="-1278255">
              <a:lnSpc>
                <a:spcPct val="118700"/>
              </a:lnSpc>
              <a:spcBef>
                <a:spcPts val="95"/>
              </a:spcBef>
            </a:pPr>
            <a:endParaRPr lang="en-US" sz="3300" b="1">
              <a:solidFill>
                <a:srgbClr val="1B283D"/>
              </a:solidFill>
              <a:latin typeface="Sassoon Sans Rg" pitchFamily="50" charset="0"/>
              <a:cs typeface="Arial"/>
            </a:endParaRPr>
          </a:p>
          <a:p>
            <a:pPr marL="1290320" marR="5080" indent="-1278255">
              <a:lnSpc>
                <a:spcPct val="118700"/>
              </a:lnSpc>
              <a:spcBef>
                <a:spcPts val="95"/>
              </a:spcBef>
            </a:pPr>
            <a:r>
              <a:rPr lang="en-US" sz="3300">
                <a:solidFill>
                  <a:srgbClr val="1B283D"/>
                </a:solidFill>
                <a:ea typeface="+mn-lt"/>
                <a:cs typeface="+mn-lt"/>
                <a:hlinkClick r:id="rId2"/>
              </a:rPr>
              <a:t>What are water and air resistance? - BBC Bitesize</a:t>
            </a:r>
            <a:endParaRPr lang="en-US"/>
          </a:p>
        </p:txBody>
      </p:sp>
      <p:grpSp>
        <p:nvGrpSpPr>
          <p:cNvPr id="12" name="object 12"/>
          <p:cNvGrpSpPr/>
          <p:nvPr/>
        </p:nvGrpSpPr>
        <p:grpSpPr>
          <a:xfrm>
            <a:off x="1035562" y="773410"/>
            <a:ext cx="10959465" cy="6085205"/>
            <a:chOff x="1035562" y="773410"/>
            <a:chExt cx="10959465" cy="608520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8845" y="773410"/>
              <a:ext cx="3355791" cy="60845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5562" y="876446"/>
              <a:ext cx="2362252" cy="59815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0774" y="4957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4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52950" y="121961"/>
            <a:ext cx="3086100" cy="755650"/>
            <a:chOff x="4552950" y="121961"/>
            <a:chExt cx="3086100" cy="755650"/>
          </a:xfrm>
        </p:grpSpPr>
        <p:sp>
          <p:nvSpPr>
            <p:cNvPr id="4" name="object 4"/>
            <p:cNvSpPr/>
            <p:nvPr/>
          </p:nvSpPr>
          <p:spPr>
            <a:xfrm>
              <a:off x="4559300" y="128311"/>
              <a:ext cx="3073400" cy="742950"/>
            </a:xfrm>
            <a:custGeom>
              <a:avLst/>
              <a:gdLst/>
              <a:ahLst/>
              <a:cxnLst/>
              <a:rect l="l" t="t" r="r" b="b"/>
              <a:pathLst>
                <a:path w="3073400" h="742950">
                  <a:moveTo>
                    <a:pt x="303530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3035300" y="742442"/>
                  </a:lnTo>
                  <a:lnTo>
                    <a:pt x="3050093" y="739435"/>
                  </a:lnTo>
                  <a:lnTo>
                    <a:pt x="3062208" y="731250"/>
                  </a:lnTo>
                  <a:lnTo>
                    <a:pt x="3070393" y="719135"/>
                  </a:lnTo>
                  <a:lnTo>
                    <a:pt x="3073400" y="704342"/>
                  </a:lnTo>
                  <a:lnTo>
                    <a:pt x="3073400" y="38100"/>
                  </a:lnTo>
                  <a:lnTo>
                    <a:pt x="3070393" y="23306"/>
                  </a:lnTo>
                  <a:lnTo>
                    <a:pt x="3062208" y="11191"/>
                  </a:lnTo>
                  <a:lnTo>
                    <a:pt x="3050093" y="3006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9300" y="128311"/>
              <a:ext cx="3073400" cy="742950"/>
            </a:xfrm>
            <a:custGeom>
              <a:avLst/>
              <a:gdLst/>
              <a:ahLst/>
              <a:cxnLst/>
              <a:rect l="l" t="t" r="r" b="b"/>
              <a:pathLst>
                <a:path w="3073400" h="742950">
                  <a:moveTo>
                    <a:pt x="3035300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3035300" y="0"/>
                  </a:lnTo>
                  <a:lnTo>
                    <a:pt x="3050093" y="3006"/>
                  </a:lnTo>
                  <a:lnTo>
                    <a:pt x="3062208" y="11191"/>
                  </a:lnTo>
                  <a:lnTo>
                    <a:pt x="3070393" y="23306"/>
                  </a:lnTo>
                  <a:lnTo>
                    <a:pt x="3073400" y="38100"/>
                  </a:lnTo>
                  <a:lnTo>
                    <a:pt x="3073400" y="704342"/>
                  </a:lnTo>
                  <a:lnTo>
                    <a:pt x="3070393" y="719135"/>
                  </a:lnTo>
                  <a:lnTo>
                    <a:pt x="3062208" y="731250"/>
                  </a:lnTo>
                  <a:lnTo>
                    <a:pt x="3050093" y="739435"/>
                  </a:lnTo>
                  <a:lnTo>
                    <a:pt x="3035300" y="742442"/>
                  </a:lnTo>
                  <a:close/>
                </a:path>
              </a:pathLst>
            </a:custGeom>
            <a:ln w="12699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4310" y="204515"/>
            <a:ext cx="21845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Gravity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90292" y="1837294"/>
            <a:ext cx="3916679" cy="3542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235">
              <a:lnSpc>
                <a:spcPct val="113700"/>
              </a:lnSpc>
              <a:spcBef>
                <a:spcPts val="100"/>
              </a:spcBef>
            </a:pPr>
            <a:r>
              <a:rPr sz="2200">
                <a:latin typeface="Sassoon Sans Rg" pitchFamily="50" charset="0"/>
                <a:cs typeface="Arial MT"/>
              </a:rPr>
              <a:t>Gravity is a </a:t>
            </a:r>
            <a:r>
              <a:rPr sz="2200" b="1">
                <a:latin typeface="Sassoon Sans Rg" pitchFamily="50" charset="0"/>
                <a:cs typeface="Arial"/>
              </a:rPr>
              <a:t>force which acts at  a distance. </a:t>
            </a:r>
            <a:r>
              <a:rPr sz="2200">
                <a:latin typeface="Sassoon Sans Rg" pitchFamily="50" charset="0"/>
                <a:cs typeface="Arial MT"/>
              </a:rPr>
              <a:t>It is a pull force that  pulls objects towards </a:t>
            </a:r>
            <a:r>
              <a:rPr sz="2200" b="1">
                <a:latin typeface="Sassoon Sans Rg" pitchFamily="50" charset="0"/>
                <a:cs typeface="Arial"/>
              </a:rPr>
              <a:t>the centre  of the Earth.</a:t>
            </a:r>
            <a:endParaRPr sz="2200">
              <a:latin typeface="Sassoon Sans Rg" pitchFamily="50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Sassoon Sans Rg" pitchFamily="50" charset="0"/>
              <a:cs typeface="Arial"/>
            </a:endParaRPr>
          </a:p>
          <a:p>
            <a:pPr marL="12700" marR="5080">
              <a:lnSpc>
                <a:spcPct val="113700"/>
              </a:lnSpc>
            </a:pPr>
            <a:r>
              <a:rPr sz="2200">
                <a:latin typeface="Sassoon Sans Rg" pitchFamily="50" charset="0"/>
                <a:cs typeface="Arial MT"/>
              </a:rPr>
              <a:t>The planets and the Sun do not  touch, yet the planets stay in orbit  around the Sun </a:t>
            </a:r>
            <a:r>
              <a:rPr sz="2200" b="1">
                <a:latin typeface="Sassoon Sans Rg" pitchFamily="50" charset="0"/>
                <a:cs typeface="Arial"/>
              </a:rPr>
              <a:t>due to the force  of gravity.</a:t>
            </a:r>
            <a:endParaRPr sz="2200">
              <a:latin typeface="Sassoon Sans Rg" pitchFamily="50" charset="0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993" y="1029045"/>
            <a:ext cx="5499594" cy="54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0774" y="4957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5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07202" y="121961"/>
            <a:ext cx="5177790" cy="755650"/>
            <a:chOff x="3507202" y="121961"/>
            <a:chExt cx="5177790" cy="755650"/>
          </a:xfrm>
        </p:grpSpPr>
        <p:sp>
          <p:nvSpPr>
            <p:cNvPr id="4" name="object 4"/>
            <p:cNvSpPr/>
            <p:nvPr/>
          </p:nvSpPr>
          <p:spPr>
            <a:xfrm>
              <a:off x="3513552" y="128311"/>
              <a:ext cx="5165090" cy="742950"/>
            </a:xfrm>
            <a:custGeom>
              <a:avLst/>
              <a:gdLst/>
              <a:ahLst/>
              <a:cxnLst/>
              <a:rect l="l" t="t" r="r" b="b"/>
              <a:pathLst>
                <a:path w="5165090" h="742950">
                  <a:moveTo>
                    <a:pt x="5126799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5126799" y="742442"/>
                  </a:lnTo>
                  <a:lnTo>
                    <a:pt x="5141593" y="739435"/>
                  </a:lnTo>
                  <a:lnTo>
                    <a:pt x="5153707" y="731250"/>
                  </a:lnTo>
                  <a:lnTo>
                    <a:pt x="5161893" y="719135"/>
                  </a:lnTo>
                  <a:lnTo>
                    <a:pt x="5164899" y="704342"/>
                  </a:lnTo>
                  <a:lnTo>
                    <a:pt x="5164899" y="38100"/>
                  </a:lnTo>
                  <a:lnTo>
                    <a:pt x="5161893" y="23306"/>
                  </a:lnTo>
                  <a:lnTo>
                    <a:pt x="5153707" y="11191"/>
                  </a:lnTo>
                  <a:lnTo>
                    <a:pt x="5141593" y="3006"/>
                  </a:lnTo>
                  <a:lnTo>
                    <a:pt x="5126799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13552" y="128311"/>
              <a:ext cx="5165090" cy="742950"/>
            </a:xfrm>
            <a:custGeom>
              <a:avLst/>
              <a:gdLst/>
              <a:ahLst/>
              <a:cxnLst/>
              <a:rect l="l" t="t" r="r" b="b"/>
              <a:pathLst>
                <a:path w="5165090" h="742950">
                  <a:moveTo>
                    <a:pt x="5126799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5126799" y="0"/>
                  </a:lnTo>
                  <a:lnTo>
                    <a:pt x="5141593" y="3006"/>
                  </a:lnTo>
                  <a:lnTo>
                    <a:pt x="5153707" y="11191"/>
                  </a:lnTo>
                  <a:lnTo>
                    <a:pt x="5161893" y="23306"/>
                  </a:lnTo>
                  <a:lnTo>
                    <a:pt x="5164899" y="38100"/>
                  </a:lnTo>
                  <a:lnTo>
                    <a:pt x="5164899" y="704342"/>
                  </a:lnTo>
                  <a:lnTo>
                    <a:pt x="5161893" y="719135"/>
                  </a:lnTo>
                  <a:lnTo>
                    <a:pt x="5153707" y="731250"/>
                  </a:lnTo>
                  <a:lnTo>
                    <a:pt x="5141593" y="739435"/>
                  </a:lnTo>
                  <a:lnTo>
                    <a:pt x="5126799" y="742442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6462" y="204515"/>
            <a:ext cx="411720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Air Resistance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80660" y="4896980"/>
            <a:ext cx="7030720" cy="1251585"/>
            <a:chOff x="2580660" y="4896980"/>
            <a:chExt cx="7030720" cy="1251585"/>
          </a:xfrm>
        </p:grpSpPr>
        <p:sp>
          <p:nvSpPr>
            <p:cNvPr id="8" name="object 8"/>
            <p:cNvSpPr/>
            <p:nvPr/>
          </p:nvSpPr>
          <p:spPr>
            <a:xfrm>
              <a:off x="2587010" y="4903330"/>
              <a:ext cx="7018020" cy="1238885"/>
            </a:xfrm>
            <a:custGeom>
              <a:avLst/>
              <a:gdLst/>
              <a:ahLst/>
              <a:cxnLst/>
              <a:rect l="l" t="t" r="r" b="b"/>
              <a:pathLst>
                <a:path w="7018020" h="1238885">
                  <a:moveTo>
                    <a:pt x="6979881" y="0"/>
                  </a:moveTo>
                  <a:lnTo>
                    <a:pt x="38100" y="0"/>
                  </a:lnTo>
                  <a:lnTo>
                    <a:pt x="23268" y="2993"/>
                  </a:lnTo>
                  <a:lnTo>
                    <a:pt x="11158" y="11158"/>
                  </a:lnTo>
                  <a:lnTo>
                    <a:pt x="2993" y="23268"/>
                  </a:lnTo>
                  <a:lnTo>
                    <a:pt x="0" y="38100"/>
                  </a:lnTo>
                  <a:lnTo>
                    <a:pt x="0" y="1200213"/>
                  </a:lnTo>
                  <a:lnTo>
                    <a:pt x="2993" y="1215044"/>
                  </a:lnTo>
                  <a:lnTo>
                    <a:pt x="11158" y="1227154"/>
                  </a:lnTo>
                  <a:lnTo>
                    <a:pt x="23268" y="1235319"/>
                  </a:lnTo>
                  <a:lnTo>
                    <a:pt x="38100" y="1238313"/>
                  </a:lnTo>
                  <a:lnTo>
                    <a:pt x="6979881" y="1238313"/>
                  </a:lnTo>
                  <a:lnTo>
                    <a:pt x="6994712" y="1235319"/>
                  </a:lnTo>
                  <a:lnTo>
                    <a:pt x="7006823" y="1227154"/>
                  </a:lnTo>
                  <a:lnTo>
                    <a:pt x="7014988" y="1215044"/>
                  </a:lnTo>
                  <a:lnTo>
                    <a:pt x="7017981" y="1200213"/>
                  </a:lnTo>
                  <a:lnTo>
                    <a:pt x="7017981" y="38100"/>
                  </a:lnTo>
                  <a:lnTo>
                    <a:pt x="7014988" y="23268"/>
                  </a:lnTo>
                  <a:lnTo>
                    <a:pt x="7006823" y="11158"/>
                  </a:lnTo>
                  <a:lnTo>
                    <a:pt x="6994712" y="2993"/>
                  </a:lnTo>
                  <a:lnTo>
                    <a:pt x="6979881" y="0"/>
                  </a:lnTo>
                  <a:close/>
                </a:path>
              </a:pathLst>
            </a:custGeom>
            <a:solidFill>
              <a:srgbClr val="EA5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87010" y="4903330"/>
              <a:ext cx="7018020" cy="1238885"/>
            </a:xfrm>
            <a:custGeom>
              <a:avLst/>
              <a:gdLst/>
              <a:ahLst/>
              <a:cxnLst/>
              <a:rect l="l" t="t" r="r" b="b"/>
              <a:pathLst>
                <a:path w="7018020" h="1238885">
                  <a:moveTo>
                    <a:pt x="6979881" y="1238313"/>
                  </a:moveTo>
                  <a:lnTo>
                    <a:pt x="38100" y="1238313"/>
                  </a:lnTo>
                  <a:lnTo>
                    <a:pt x="23268" y="1235319"/>
                  </a:lnTo>
                  <a:lnTo>
                    <a:pt x="11158" y="1227154"/>
                  </a:lnTo>
                  <a:lnTo>
                    <a:pt x="2993" y="1215044"/>
                  </a:lnTo>
                  <a:lnTo>
                    <a:pt x="0" y="1200213"/>
                  </a:lnTo>
                  <a:lnTo>
                    <a:pt x="0" y="38100"/>
                  </a:lnTo>
                  <a:lnTo>
                    <a:pt x="2993" y="23268"/>
                  </a:lnTo>
                  <a:lnTo>
                    <a:pt x="11158" y="11158"/>
                  </a:lnTo>
                  <a:lnTo>
                    <a:pt x="23268" y="2993"/>
                  </a:lnTo>
                  <a:lnTo>
                    <a:pt x="38100" y="0"/>
                  </a:lnTo>
                  <a:lnTo>
                    <a:pt x="6979881" y="0"/>
                  </a:lnTo>
                  <a:lnTo>
                    <a:pt x="6994712" y="2993"/>
                  </a:lnTo>
                  <a:lnTo>
                    <a:pt x="7006823" y="11158"/>
                  </a:lnTo>
                  <a:lnTo>
                    <a:pt x="7014988" y="23268"/>
                  </a:lnTo>
                  <a:lnTo>
                    <a:pt x="7017981" y="38100"/>
                  </a:lnTo>
                  <a:lnTo>
                    <a:pt x="7017981" y="1200213"/>
                  </a:lnTo>
                  <a:lnTo>
                    <a:pt x="7014988" y="1215044"/>
                  </a:lnTo>
                  <a:lnTo>
                    <a:pt x="7006823" y="1227154"/>
                  </a:lnTo>
                  <a:lnTo>
                    <a:pt x="6994712" y="1235319"/>
                  </a:lnTo>
                  <a:lnTo>
                    <a:pt x="6979881" y="1238313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71184" y="1261535"/>
            <a:ext cx="8049895" cy="47117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219"/>
              </a:spcBef>
            </a:pPr>
            <a:r>
              <a:rPr sz="2200">
                <a:latin typeface="Sassoon Sans Rg" pitchFamily="50" charset="0"/>
                <a:cs typeface="Arial MT"/>
              </a:rPr>
              <a:t>Air resistance is a force that acts in the </a:t>
            </a:r>
            <a:r>
              <a:rPr sz="2200" b="1">
                <a:latin typeface="Sassoon Sans Rg" pitchFamily="50" charset="0"/>
                <a:cs typeface="Arial"/>
              </a:rPr>
              <a:t>opposite direction </a:t>
            </a:r>
            <a:r>
              <a:rPr sz="2200">
                <a:latin typeface="Sassoon Sans Rg" pitchFamily="50" charset="0"/>
                <a:cs typeface="Arial MT"/>
              </a:rPr>
              <a:t>to gravity.  It acts between </a:t>
            </a:r>
            <a:r>
              <a:rPr sz="2200" b="1">
                <a:latin typeface="Sassoon Sans Rg" pitchFamily="50" charset="0"/>
                <a:cs typeface="Arial"/>
              </a:rPr>
              <a:t>a moving object </a:t>
            </a:r>
            <a:r>
              <a:rPr sz="2200">
                <a:latin typeface="Sassoon Sans Rg" pitchFamily="50" charset="0"/>
                <a:cs typeface="Arial MT"/>
              </a:rPr>
              <a:t>and </a:t>
            </a:r>
            <a:r>
              <a:rPr sz="2200" b="1">
                <a:latin typeface="Sassoon Sans Rg" pitchFamily="50" charset="0"/>
                <a:cs typeface="Arial"/>
              </a:rPr>
              <a:t>the air molecules around it,  </a:t>
            </a:r>
            <a:r>
              <a:rPr sz="2200">
                <a:latin typeface="Sassoon Sans Rg" pitchFamily="50" charset="0"/>
                <a:cs typeface="Arial MT"/>
              </a:rPr>
              <a:t>slowing the object down.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Sassoon Sans Rg" pitchFamily="50" charset="0"/>
              <a:cs typeface="Arial MT"/>
            </a:endParaRPr>
          </a:p>
          <a:p>
            <a:pPr marL="107950" marR="99695" indent="167005">
              <a:lnSpc>
                <a:spcPts val="2600"/>
              </a:lnSpc>
              <a:spcBef>
                <a:spcPts val="5"/>
              </a:spcBef>
            </a:pPr>
            <a:r>
              <a:rPr sz="2200">
                <a:latin typeface="Sassoon Sans Rg" pitchFamily="50" charset="0"/>
                <a:cs typeface="Arial MT"/>
              </a:rPr>
              <a:t>Air resistance is a type of friction. Parachutes are used to increase  air resistance and slow down the parachutist, so they can land safely.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Sassoon Sans Rg" pitchFamily="50" charset="0"/>
              <a:cs typeface="Arial MT"/>
            </a:endParaRPr>
          </a:p>
          <a:p>
            <a:pPr marL="1749425" marR="501650" indent="-1325880">
              <a:lnSpc>
                <a:spcPts val="2600"/>
              </a:lnSpc>
            </a:pPr>
            <a:r>
              <a:rPr sz="2200">
                <a:latin typeface="Sassoon Sans Rg" pitchFamily="50" charset="0"/>
                <a:cs typeface="Arial MT"/>
              </a:rPr>
              <a:t>Modern cars and planes are streamlined in design to reduce air  resistance, allowing them to move faster.</a:t>
            </a:r>
          </a:p>
          <a:p>
            <a:pPr algn="ctr">
              <a:lnSpc>
                <a:spcPct val="100000"/>
              </a:lnSpc>
              <a:spcBef>
                <a:spcPts val="2005"/>
              </a:spcBef>
            </a:pPr>
            <a:r>
              <a:rPr sz="1600" b="1">
                <a:solidFill>
                  <a:srgbClr val="EA5264"/>
                </a:solidFill>
                <a:latin typeface="Sassoon Sans Rg" pitchFamily="50" charset="0"/>
                <a:cs typeface="Arial"/>
              </a:rPr>
              <a:t>New Word Alert</a:t>
            </a:r>
            <a:endParaRPr sz="1600">
              <a:latin typeface="Sassoon Sans Rg" pitchFamily="50" charset="0"/>
              <a:cs typeface="Arial"/>
            </a:endParaRPr>
          </a:p>
          <a:p>
            <a:pPr marL="819150" marR="948055">
              <a:lnSpc>
                <a:spcPct val="135400"/>
              </a:lnSpc>
              <a:spcBef>
                <a:spcPts val="1655"/>
              </a:spcBef>
            </a:pPr>
            <a:r>
              <a:rPr sz="1600" b="1">
                <a:latin typeface="Sassoon Sans Rg" pitchFamily="50" charset="0"/>
                <a:cs typeface="Arial"/>
              </a:rPr>
              <a:t>Streamlined - </a:t>
            </a:r>
            <a:r>
              <a:rPr sz="1600">
                <a:latin typeface="Sassoon Sans Rg" pitchFamily="50" charset="0"/>
                <a:cs typeface="Arial MT"/>
              </a:rPr>
              <a:t>designing an object in a particular way so that the amount  of </a:t>
            </a:r>
            <a:r>
              <a:rPr sz="1600" b="1">
                <a:latin typeface="Sassoon Sans Rg" pitchFamily="50" charset="0"/>
                <a:cs typeface="Arial"/>
              </a:rPr>
              <a:t>air/water resistance </a:t>
            </a:r>
            <a:r>
              <a:rPr sz="1600">
                <a:latin typeface="Sassoon Sans Rg" pitchFamily="50" charset="0"/>
                <a:cs typeface="Arial MT"/>
              </a:rPr>
              <a:t>is reduced. Streamlined shapes </a:t>
            </a:r>
            <a:r>
              <a:rPr sz="1600" b="1">
                <a:latin typeface="Sassoon Sans Rg" pitchFamily="50" charset="0"/>
                <a:cs typeface="Arial"/>
              </a:rPr>
              <a:t>push air or water  around them</a:t>
            </a:r>
            <a:r>
              <a:rPr sz="1600">
                <a:latin typeface="Sassoon Sans Rg" pitchFamily="50" charset="0"/>
                <a:cs typeface="Arial MT"/>
              </a:rPr>
              <a:t>, so they can </a:t>
            </a:r>
            <a:r>
              <a:rPr sz="1600" b="1">
                <a:latin typeface="Sassoon Sans Rg" pitchFamily="50" charset="0"/>
                <a:cs typeface="Arial"/>
              </a:rPr>
              <a:t>travel faster.</a:t>
            </a:r>
            <a:endParaRPr sz="1600">
              <a:latin typeface="Sassoon Sans Rg" pitchFamily="50" charset="0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896" y="4480868"/>
            <a:ext cx="1816717" cy="181671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0072" y="4480868"/>
            <a:ext cx="1816717" cy="18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0763" y="4957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6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98750" y="121961"/>
            <a:ext cx="6692900" cy="755650"/>
            <a:chOff x="2698750" y="121961"/>
            <a:chExt cx="6692900" cy="755650"/>
          </a:xfrm>
        </p:grpSpPr>
        <p:sp>
          <p:nvSpPr>
            <p:cNvPr id="4" name="object 4"/>
            <p:cNvSpPr/>
            <p:nvPr/>
          </p:nvSpPr>
          <p:spPr>
            <a:xfrm>
              <a:off x="2705100" y="128311"/>
              <a:ext cx="6680200" cy="742950"/>
            </a:xfrm>
            <a:custGeom>
              <a:avLst/>
              <a:gdLst/>
              <a:ahLst/>
              <a:cxnLst/>
              <a:rect l="l" t="t" r="r" b="b"/>
              <a:pathLst>
                <a:path w="6680200" h="742950">
                  <a:moveTo>
                    <a:pt x="664210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6642100" y="742442"/>
                  </a:lnTo>
                  <a:lnTo>
                    <a:pt x="6656893" y="739435"/>
                  </a:lnTo>
                  <a:lnTo>
                    <a:pt x="6669008" y="731250"/>
                  </a:lnTo>
                  <a:lnTo>
                    <a:pt x="6677193" y="719135"/>
                  </a:lnTo>
                  <a:lnTo>
                    <a:pt x="6680200" y="704342"/>
                  </a:lnTo>
                  <a:lnTo>
                    <a:pt x="6680200" y="38100"/>
                  </a:lnTo>
                  <a:lnTo>
                    <a:pt x="6677193" y="23306"/>
                  </a:lnTo>
                  <a:lnTo>
                    <a:pt x="6669008" y="11191"/>
                  </a:lnTo>
                  <a:lnTo>
                    <a:pt x="6656893" y="3006"/>
                  </a:lnTo>
                  <a:lnTo>
                    <a:pt x="664210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05100" y="128311"/>
              <a:ext cx="6680200" cy="742950"/>
            </a:xfrm>
            <a:custGeom>
              <a:avLst/>
              <a:gdLst/>
              <a:ahLst/>
              <a:cxnLst/>
              <a:rect l="l" t="t" r="r" b="b"/>
              <a:pathLst>
                <a:path w="6680200" h="742950">
                  <a:moveTo>
                    <a:pt x="6642100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6642100" y="0"/>
                  </a:lnTo>
                  <a:lnTo>
                    <a:pt x="6656893" y="3006"/>
                  </a:lnTo>
                  <a:lnTo>
                    <a:pt x="6669008" y="11191"/>
                  </a:lnTo>
                  <a:lnTo>
                    <a:pt x="6677193" y="23306"/>
                  </a:lnTo>
                  <a:lnTo>
                    <a:pt x="6680200" y="38100"/>
                  </a:lnTo>
                  <a:lnTo>
                    <a:pt x="6680200" y="704342"/>
                  </a:lnTo>
                  <a:lnTo>
                    <a:pt x="6677193" y="719135"/>
                  </a:lnTo>
                  <a:lnTo>
                    <a:pt x="6669008" y="731250"/>
                  </a:lnTo>
                  <a:lnTo>
                    <a:pt x="6656893" y="739435"/>
                  </a:lnTo>
                  <a:lnTo>
                    <a:pt x="6642100" y="742442"/>
                  </a:lnTo>
                  <a:close/>
                </a:path>
              </a:pathLst>
            </a:custGeom>
            <a:ln w="12699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00436" y="2411467"/>
            <a:ext cx="6121400" cy="3850640"/>
            <a:chOff x="2800436" y="2411467"/>
            <a:chExt cx="6121400" cy="38506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0436" y="2411467"/>
              <a:ext cx="3441528" cy="34415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75000" y="5389232"/>
              <a:ext cx="5740400" cy="866140"/>
            </a:xfrm>
            <a:custGeom>
              <a:avLst/>
              <a:gdLst/>
              <a:ahLst/>
              <a:cxnLst/>
              <a:rect l="l" t="t" r="r" b="b"/>
              <a:pathLst>
                <a:path w="5740400" h="866139">
                  <a:moveTo>
                    <a:pt x="570230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827798"/>
                  </a:lnTo>
                  <a:lnTo>
                    <a:pt x="3006" y="842592"/>
                  </a:lnTo>
                  <a:lnTo>
                    <a:pt x="11191" y="854706"/>
                  </a:lnTo>
                  <a:lnTo>
                    <a:pt x="23306" y="862892"/>
                  </a:lnTo>
                  <a:lnTo>
                    <a:pt x="38100" y="865898"/>
                  </a:lnTo>
                  <a:lnTo>
                    <a:pt x="5702300" y="865898"/>
                  </a:lnTo>
                  <a:lnTo>
                    <a:pt x="5717093" y="862892"/>
                  </a:lnTo>
                  <a:lnTo>
                    <a:pt x="5729208" y="854706"/>
                  </a:lnTo>
                  <a:lnTo>
                    <a:pt x="5737393" y="842592"/>
                  </a:lnTo>
                  <a:lnTo>
                    <a:pt x="5740400" y="827798"/>
                  </a:lnTo>
                  <a:lnTo>
                    <a:pt x="5740400" y="38100"/>
                  </a:lnTo>
                  <a:lnTo>
                    <a:pt x="5737393" y="23306"/>
                  </a:lnTo>
                  <a:lnTo>
                    <a:pt x="5729208" y="11191"/>
                  </a:lnTo>
                  <a:lnTo>
                    <a:pt x="5717093" y="3006"/>
                  </a:lnTo>
                  <a:lnTo>
                    <a:pt x="570230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5000" y="5389232"/>
              <a:ext cx="5740400" cy="866140"/>
            </a:xfrm>
            <a:custGeom>
              <a:avLst/>
              <a:gdLst/>
              <a:ahLst/>
              <a:cxnLst/>
              <a:rect l="l" t="t" r="r" b="b"/>
              <a:pathLst>
                <a:path w="5740400" h="866139">
                  <a:moveTo>
                    <a:pt x="5702300" y="865898"/>
                  </a:moveTo>
                  <a:lnTo>
                    <a:pt x="38100" y="865898"/>
                  </a:lnTo>
                  <a:lnTo>
                    <a:pt x="23306" y="862892"/>
                  </a:lnTo>
                  <a:lnTo>
                    <a:pt x="11191" y="854706"/>
                  </a:lnTo>
                  <a:lnTo>
                    <a:pt x="3006" y="842592"/>
                  </a:lnTo>
                  <a:lnTo>
                    <a:pt x="0" y="827798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5702300" y="0"/>
                  </a:lnTo>
                  <a:lnTo>
                    <a:pt x="5717093" y="3006"/>
                  </a:lnTo>
                  <a:lnTo>
                    <a:pt x="5729208" y="11191"/>
                  </a:lnTo>
                  <a:lnTo>
                    <a:pt x="5737393" y="23306"/>
                  </a:lnTo>
                  <a:lnTo>
                    <a:pt x="5740400" y="38100"/>
                  </a:lnTo>
                  <a:lnTo>
                    <a:pt x="5740400" y="827798"/>
                  </a:lnTo>
                  <a:lnTo>
                    <a:pt x="5737393" y="842592"/>
                  </a:lnTo>
                  <a:lnTo>
                    <a:pt x="5729208" y="854706"/>
                  </a:lnTo>
                  <a:lnTo>
                    <a:pt x="5717093" y="862892"/>
                  </a:lnTo>
                  <a:lnTo>
                    <a:pt x="5702300" y="865898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23285" y="204515"/>
            <a:ext cx="585122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Air Resistance in action!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97434" y="1165195"/>
            <a:ext cx="8597265" cy="1297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35700"/>
              </a:lnSpc>
              <a:spcBef>
                <a:spcPts val="95"/>
              </a:spcBef>
            </a:pPr>
            <a:r>
              <a:rPr sz="2050">
                <a:latin typeface="Sassoon Sans Rg" pitchFamily="50" charset="0"/>
                <a:cs typeface="Arial MT"/>
              </a:rPr>
              <a:t>F1 cars have to be </a:t>
            </a:r>
            <a:r>
              <a:rPr sz="2050" b="1">
                <a:latin typeface="Sassoon Sans Rg" pitchFamily="50" charset="0"/>
                <a:cs typeface="Arial"/>
              </a:rPr>
              <a:t>streamlined in order to go faster. </a:t>
            </a:r>
            <a:r>
              <a:rPr sz="2050">
                <a:latin typeface="Sassoon Sans Rg" pitchFamily="50" charset="0"/>
                <a:cs typeface="Arial MT"/>
              </a:rPr>
              <a:t>However, they also need  big wheels in order to </a:t>
            </a:r>
            <a:r>
              <a:rPr sz="2050" b="1">
                <a:latin typeface="Sassoon Sans Rg" pitchFamily="50" charset="0"/>
                <a:cs typeface="Arial"/>
              </a:rPr>
              <a:t>increase the grip </a:t>
            </a:r>
            <a:r>
              <a:rPr sz="2050">
                <a:latin typeface="Sassoon Sans Rg" pitchFamily="50" charset="0"/>
                <a:cs typeface="Arial MT"/>
              </a:rPr>
              <a:t>between the tyres and the track.</a:t>
            </a:r>
          </a:p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2050">
                <a:latin typeface="Sassoon Sans Rg" pitchFamily="50" charset="0"/>
                <a:cs typeface="Arial MT"/>
              </a:rPr>
              <a:t>Which force are F1 cars increasing by increasing the grip?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26212" y="5468078"/>
            <a:ext cx="4940300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50">
                <a:latin typeface="Sassoon Sans Rg" pitchFamily="50" charset="0"/>
                <a:cs typeface="Arial MT"/>
              </a:rPr>
              <a:t>Talk to your partner!</a:t>
            </a: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2050" b="1">
                <a:latin typeface="Sassoon Sans Rg" pitchFamily="50" charset="0"/>
                <a:cs typeface="Arial"/>
              </a:rPr>
              <a:t>How does a parachute use air resistance?</a:t>
            </a:r>
            <a:endParaRPr sz="2050">
              <a:latin typeface="Sassoon Sans Rg" pitchFamily="50" charset="0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8339" y="2681807"/>
            <a:ext cx="2506133" cy="25061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0763" y="4957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7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18411" y="5296762"/>
            <a:ext cx="5355590" cy="661035"/>
            <a:chOff x="3418411" y="5296762"/>
            <a:chExt cx="5355590" cy="661035"/>
          </a:xfrm>
        </p:grpSpPr>
        <p:sp>
          <p:nvSpPr>
            <p:cNvPr id="4" name="object 4"/>
            <p:cNvSpPr/>
            <p:nvPr/>
          </p:nvSpPr>
          <p:spPr>
            <a:xfrm>
              <a:off x="3424761" y="5303112"/>
              <a:ext cx="5342890" cy="648335"/>
            </a:xfrm>
            <a:custGeom>
              <a:avLst/>
              <a:gdLst/>
              <a:ahLst/>
              <a:cxnLst/>
              <a:rect l="l" t="t" r="r" b="b"/>
              <a:pathLst>
                <a:path w="5342890" h="648335">
                  <a:moveTo>
                    <a:pt x="530437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609638"/>
                  </a:lnTo>
                  <a:lnTo>
                    <a:pt x="3006" y="624431"/>
                  </a:lnTo>
                  <a:lnTo>
                    <a:pt x="11191" y="636546"/>
                  </a:lnTo>
                  <a:lnTo>
                    <a:pt x="23306" y="644731"/>
                  </a:lnTo>
                  <a:lnTo>
                    <a:pt x="38100" y="647738"/>
                  </a:lnTo>
                  <a:lnTo>
                    <a:pt x="5304370" y="647738"/>
                  </a:lnTo>
                  <a:lnTo>
                    <a:pt x="5319164" y="644731"/>
                  </a:lnTo>
                  <a:lnTo>
                    <a:pt x="5331279" y="636546"/>
                  </a:lnTo>
                  <a:lnTo>
                    <a:pt x="5339464" y="624431"/>
                  </a:lnTo>
                  <a:lnTo>
                    <a:pt x="5342470" y="609638"/>
                  </a:lnTo>
                  <a:lnTo>
                    <a:pt x="5342470" y="38099"/>
                  </a:lnTo>
                  <a:lnTo>
                    <a:pt x="5339464" y="23306"/>
                  </a:lnTo>
                  <a:lnTo>
                    <a:pt x="5331279" y="11191"/>
                  </a:lnTo>
                  <a:lnTo>
                    <a:pt x="5319164" y="3006"/>
                  </a:lnTo>
                  <a:lnTo>
                    <a:pt x="530437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4761" y="5303112"/>
              <a:ext cx="5342890" cy="648335"/>
            </a:xfrm>
            <a:custGeom>
              <a:avLst/>
              <a:gdLst/>
              <a:ahLst/>
              <a:cxnLst/>
              <a:rect l="l" t="t" r="r" b="b"/>
              <a:pathLst>
                <a:path w="5342890" h="648335">
                  <a:moveTo>
                    <a:pt x="5304370" y="647738"/>
                  </a:moveTo>
                  <a:lnTo>
                    <a:pt x="38100" y="647738"/>
                  </a:lnTo>
                  <a:lnTo>
                    <a:pt x="23306" y="644731"/>
                  </a:lnTo>
                  <a:lnTo>
                    <a:pt x="11191" y="636546"/>
                  </a:lnTo>
                  <a:lnTo>
                    <a:pt x="3006" y="624431"/>
                  </a:lnTo>
                  <a:lnTo>
                    <a:pt x="0" y="609638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5304370" y="0"/>
                  </a:lnTo>
                  <a:lnTo>
                    <a:pt x="5319164" y="3006"/>
                  </a:lnTo>
                  <a:lnTo>
                    <a:pt x="5331279" y="11191"/>
                  </a:lnTo>
                  <a:lnTo>
                    <a:pt x="5339464" y="23306"/>
                  </a:lnTo>
                  <a:lnTo>
                    <a:pt x="5342470" y="38099"/>
                  </a:lnTo>
                  <a:lnTo>
                    <a:pt x="5342470" y="609638"/>
                  </a:lnTo>
                  <a:lnTo>
                    <a:pt x="5339464" y="624431"/>
                  </a:lnTo>
                  <a:lnTo>
                    <a:pt x="5331279" y="636546"/>
                  </a:lnTo>
                  <a:lnTo>
                    <a:pt x="5319164" y="644731"/>
                  </a:lnTo>
                  <a:lnTo>
                    <a:pt x="5304370" y="647738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74566" y="5434337"/>
            <a:ext cx="417576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>
                <a:latin typeface="Sassoon Sans Rg" pitchFamily="50" charset="0"/>
                <a:cs typeface="Arial MT"/>
              </a:rPr>
              <a:t>What </a:t>
            </a:r>
            <a:r>
              <a:rPr sz="2050" b="1">
                <a:latin typeface="Sassoon Sans Rg" pitchFamily="50" charset="0"/>
                <a:cs typeface="Arial"/>
              </a:rPr>
              <a:t>forces </a:t>
            </a:r>
            <a:r>
              <a:rPr sz="2050">
                <a:latin typeface="Sassoon Sans Rg" pitchFamily="50" charset="0"/>
                <a:cs typeface="Arial MT"/>
              </a:rPr>
              <a:t>are acting on this person?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900051" y="121961"/>
            <a:ext cx="6692900" cy="755650"/>
            <a:chOff x="2900051" y="121961"/>
            <a:chExt cx="6692900" cy="755650"/>
          </a:xfrm>
        </p:grpSpPr>
        <p:sp>
          <p:nvSpPr>
            <p:cNvPr id="8" name="object 8"/>
            <p:cNvSpPr/>
            <p:nvPr/>
          </p:nvSpPr>
          <p:spPr>
            <a:xfrm>
              <a:off x="2906401" y="128311"/>
              <a:ext cx="6680200" cy="742950"/>
            </a:xfrm>
            <a:custGeom>
              <a:avLst/>
              <a:gdLst/>
              <a:ahLst/>
              <a:cxnLst/>
              <a:rect l="l" t="t" r="r" b="b"/>
              <a:pathLst>
                <a:path w="6680200" h="742950">
                  <a:moveTo>
                    <a:pt x="664210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6642100" y="742442"/>
                  </a:lnTo>
                  <a:lnTo>
                    <a:pt x="6656893" y="739435"/>
                  </a:lnTo>
                  <a:lnTo>
                    <a:pt x="6669008" y="731250"/>
                  </a:lnTo>
                  <a:lnTo>
                    <a:pt x="6677193" y="719135"/>
                  </a:lnTo>
                  <a:lnTo>
                    <a:pt x="6680200" y="704342"/>
                  </a:lnTo>
                  <a:lnTo>
                    <a:pt x="6680200" y="38100"/>
                  </a:lnTo>
                  <a:lnTo>
                    <a:pt x="6677193" y="23306"/>
                  </a:lnTo>
                  <a:lnTo>
                    <a:pt x="6669008" y="11191"/>
                  </a:lnTo>
                  <a:lnTo>
                    <a:pt x="6656893" y="3006"/>
                  </a:lnTo>
                  <a:lnTo>
                    <a:pt x="664210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6401" y="128311"/>
              <a:ext cx="6680200" cy="742950"/>
            </a:xfrm>
            <a:custGeom>
              <a:avLst/>
              <a:gdLst/>
              <a:ahLst/>
              <a:cxnLst/>
              <a:rect l="l" t="t" r="r" b="b"/>
              <a:pathLst>
                <a:path w="6680200" h="742950">
                  <a:moveTo>
                    <a:pt x="6642100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6642100" y="0"/>
                  </a:lnTo>
                  <a:lnTo>
                    <a:pt x="6656893" y="3006"/>
                  </a:lnTo>
                  <a:lnTo>
                    <a:pt x="6669008" y="11191"/>
                  </a:lnTo>
                  <a:lnTo>
                    <a:pt x="6677193" y="23306"/>
                  </a:lnTo>
                  <a:lnTo>
                    <a:pt x="6680200" y="38100"/>
                  </a:lnTo>
                  <a:lnTo>
                    <a:pt x="6680200" y="704342"/>
                  </a:lnTo>
                  <a:lnTo>
                    <a:pt x="6677193" y="719135"/>
                  </a:lnTo>
                  <a:lnTo>
                    <a:pt x="6669008" y="731250"/>
                  </a:lnTo>
                  <a:lnTo>
                    <a:pt x="6656893" y="739435"/>
                  </a:lnTo>
                  <a:lnTo>
                    <a:pt x="6642100" y="742442"/>
                  </a:lnTo>
                  <a:close/>
                </a:path>
              </a:pathLst>
            </a:custGeom>
            <a:ln w="12699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24586" y="204515"/>
            <a:ext cx="59506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Air Resistance in action!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4043" y="1219212"/>
            <a:ext cx="4083900" cy="40838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0774" y="49578"/>
            <a:ext cx="1930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20">
                <a:latin typeface="Sassoon Sans Rg" pitchFamily="50" charset="0"/>
                <a:cs typeface="Arial"/>
              </a:rPr>
              <a:t>8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50679" y="5296762"/>
            <a:ext cx="5355590" cy="661035"/>
            <a:chOff x="3350679" y="5296762"/>
            <a:chExt cx="5355590" cy="661035"/>
          </a:xfrm>
        </p:grpSpPr>
        <p:sp>
          <p:nvSpPr>
            <p:cNvPr id="4" name="object 4"/>
            <p:cNvSpPr/>
            <p:nvPr/>
          </p:nvSpPr>
          <p:spPr>
            <a:xfrm>
              <a:off x="3357029" y="5303112"/>
              <a:ext cx="5342890" cy="648335"/>
            </a:xfrm>
            <a:custGeom>
              <a:avLst/>
              <a:gdLst/>
              <a:ahLst/>
              <a:cxnLst/>
              <a:rect l="l" t="t" r="r" b="b"/>
              <a:pathLst>
                <a:path w="5342890" h="648335">
                  <a:moveTo>
                    <a:pt x="530437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609638"/>
                  </a:lnTo>
                  <a:lnTo>
                    <a:pt x="3006" y="624431"/>
                  </a:lnTo>
                  <a:lnTo>
                    <a:pt x="11191" y="636546"/>
                  </a:lnTo>
                  <a:lnTo>
                    <a:pt x="23306" y="644731"/>
                  </a:lnTo>
                  <a:lnTo>
                    <a:pt x="38100" y="647738"/>
                  </a:lnTo>
                  <a:lnTo>
                    <a:pt x="5304370" y="647738"/>
                  </a:lnTo>
                  <a:lnTo>
                    <a:pt x="5319164" y="644731"/>
                  </a:lnTo>
                  <a:lnTo>
                    <a:pt x="5331279" y="636546"/>
                  </a:lnTo>
                  <a:lnTo>
                    <a:pt x="5339464" y="624431"/>
                  </a:lnTo>
                  <a:lnTo>
                    <a:pt x="5342470" y="609638"/>
                  </a:lnTo>
                  <a:lnTo>
                    <a:pt x="5342470" y="38099"/>
                  </a:lnTo>
                  <a:lnTo>
                    <a:pt x="5339464" y="23306"/>
                  </a:lnTo>
                  <a:lnTo>
                    <a:pt x="5331279" y="11191"/>
                  </a:lnTo>
                  <a:lnTo>
                    <a:pt x="5319164" y="3006"/>
                  </a:lnTo>
                  <a:lnTo>
                    <a:pt x="530437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7029" y="5303112"/>
              <a:ext cx="5342890" cy="648335"/>
            </a:xfrm>
            <a:custGeom>
              <a:avLst/>
              <a:gdLst/>
              <a:ahLst/>
              <a:cxnLst/>
              <a:rect l="l" t="t" r="r" b="b"/>
              <a:pathLst>
                <a:path w="5342890" h="648335">
                  <a:moveTo>
                    <a:pt x="5304370" y="647738"/>
                  </a:moveTo>
                  <a:lnTo>
                    <a:pt x="38100" y="647738"/>
                  </a:lnTo>
                  <a:lnTo>
                    <a:pt x="23306" y="644731"/>
                  </a:lnTo>
                  <a:lnTo>
                    <a:pt x="11191" y="636546"/>
                  </a:lnTo>
                  <a:lnTo>
                    <a:pt x="3006" y="624431"/>
                  </a:lnTo>
                  <a:lnTo>
                    <a:pt x="0" y="609638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5304370" y="0"/>
                  </a:lnTo>
                  <a:lnTo>
                    <a:pt x="5319164" y="3006"/>
                  </a:lnTo>
                  <a:lnTo>
                    <a:pt x="5331279" y="11191"/>
                  </a:lnTo>
                  <a:lnTo>
                    <a:pt x="5339464" y="23306"/>
                  </a:lnTo>
                  <a:lnTo>
                    <a:pt x="5342470" y="38099"/>
                  </a:lnTo>
                  <a:lnTo>
                    <a:pt x="5342470" y="609638"/>
                  </a:lnTo>
                  <a:lnTo>
                    <a:pt x="5339464" y="624431"/>
                  </a:lnTo>
                  <a:lnTo>
                    <a:pt x="5331279" y="636546"/>
                  </a:lnTo>
                  <a:lnTo>
                    <a:pt x="5319164" y="644731"/>
                  </a:lnTo>
                  <a:lnTo>
                    <a:pt x="5304370" y="647738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06837" y="5434337"/>
            <a:ext cx="417576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>
                <a:latin typeface="Sassoon Sans Rg" pitchFamily="50" charset="0"/>
                <a:cs typeface="Arial MT"/>
              </a:rPr>
              <a:t>What </a:t>
            </a:r>
            <a:r>
              <a:rPr sz="2050" b="1">
                <a:latin typeface="Sassoon Sans Rg" pitchFamily="50" charset="0"/>
                <a:cs typeface="Arial"/>
              </a:rPr>
              <a:t>forces </a:t>
            </a:r>
            <a:r>
              <a:rPr sz="2050">
                <a:latin typeface="Sassoon Sans Rg" pitchFamily="50" charset="0"/>
                <a:cs typeface="Arial MT"/>
              </a:rPr>
              <a:t>are acting on this person?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950851" y="121961"/>
            <a:ext cx="6692900" cy="755650"/>
            <a:chOff x="2950851" y="121961"/>
            <a:chExt cx="6692900" cy="755650"/>
          </a:xfrm>
        </p:grpSpPr>
        <p:sp>
          <p:nvSpPr>
            <p:cNvPr id="8" name="object 8"/>
            <p:cNvSpPr/>
            <p:nvPr/>
          </p:nvSpPr>
          <p:spPr>
            <a:xfrm>
              <a:off x="2957201" y="128311"/>
              <a:ext cx="6680200" cy="742950"/>
            </a:xfrm>
            <a:custGeom>
              <a:avLst/>
              <a:gdLst/>
              <a:ahLst/>
              <a:cxnLst/>
              <a:rect l="l" t="t" r="r" b="b"/>
              <a:pathLst>
                <a:path w="6680200" h="742950">
                  <a:moveTo>
                    <a:pt x="664210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6642100" y="742442"/>
                  </a:lnTo>
                  <a:lnTo>
                    <a:pt x="6656893" y="739435"/>
                  </a:lnTo>
                  <a:lnTo>
                    <a:pt x="6669008" y="731250"/>
                  </a:lnTo>
                  <a:lnTo>
                    <a:pt x="6677193" y="719135"/>
                  </a:lnTo>
                  <a:lnTo>
                    <a:pt x="6680200" y="704342"/>
                  </a:lnTo>
                  <a:lnTo>
                    <a:pt x="6680200" y="38100"/>
                  </a:lnTo>
                  <a:lnTo>
                    <a:pt x="6677193" y="23306"/>
                  </a:lnTo>
                  <a:lnTo>
                    <a:pt x="6669008" y="11191"/>
                  </a:lnTo>
                  <a:lnTo>
                    <a:pt x="6656893" y="3006"/>
                  </a:lnTo>
                  <a:lnTo>
                    <a:pt x="664210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57201" y="128311"/>
              <a:ext cx="6680200" cy="742950"/>
            </a:xfrm>
            <a:custGeom>
              <a:avLst/>
              <a:gdLst/>
              <a:ahLst/>
              <a:cxnLst/>
              <a:rect l="l" t="t" r="r" b="b"/>
              <a:pathLst>
                <a:path w="6680200" h="742950">
                  <a:moveTo>
                    <a:pt x="6642100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6642100" y="0"/>
                  </a:lnTo>
                  <a:lnTo>
                    <a:pt x="6656893" y="3006"/>
                  </a:lnTo>
                  <a:lnTo>
                    <a:pt x="6669008" y="11191"/>
                  </a:lnTo>
                  <a:lnTo>
                    <a:pt x="6677193" y="23306"/>
                  </a:lnTo>
                  <a:lnTo>
                    <a:pt x="6680200" y="38100"/>
                  </a:lnTo>
                  <a:lnTo>
                    <a:pt x="6680200" y="704342"/>
                  </a:lnTo>
                  <a:lnTo>
                    <a:pt x="6677193" y="719135"/>
                  </a:lnTo>
                  <a:lnTo>
                    <a:pt x="6669008" y="731250"/>
                  </a:lnTo>
                  <a:lnTo>
                    <a:pt x="6656893" y="739435"/>
                  </a:lnTo>
                  <a:lnTo>
                    <a:pt x="6642100" y="742442"/>
                  </a:lnTo>
                  <a:close/>
                </a:path>
              </a:pathLst>
            </a:custGeom>
            <a:ln w="12699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75386" y="204515"/>
            <a:ext cx="57518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Air Resistance in action!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2191385" y="1219212"/>
            <a:ext cx="4595495" cy="4084320"/>
            <a:chOff x="2191385" y="1219212"/>
            <a:chExt cx="4595495" cy="408432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1385" y="1219212"/>
              <a:ext cx="4083896" cy="40838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43700" y="2675764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318096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0641" y="2646723"/>
              <a:ext cx="86118" cy="796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43700" y="3282215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h="318135">
                  <a:moveTo>
                    <a:pt x="0" y="0"/>
                  </a:moveTo>
                  <a:lnTo>
                    <a:pt x="0" y="318096"/>
                  </a:lnTo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0639" y="3549724"/>
              <a:ext cx="86118" cy="7962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15848" y="2646730"/>
            <a:ext cx="2401570" cy="350520"/>
          </a:xfrm>
          <a:prstGeom prst="rect">
            <a:avLst/>
          </a:prstGeom>
          <a:ln w="12700">
            <a:solidFill>
              <a:srgbClr val="221F1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35"/>
              </a:spcBef>
            </a:pPr>
            <a:r>
              <a:rPr sz="2200" b="1">
                <a:latin typeface="Sassoon Sans Rg" pitchFamily="50" charset="0"/>
                <a:cs typeface="Arial"/>
              </a:rPr>
              <a:t>Air resistance</a:t>
            </a:r>
            <a:endParaRPr sz="2200">
              <a:latin typeface="Sassoon Sans Rg" pitchFamily="50" charset="0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5848" y="3282213"/>
            <a:ext cx="2401570" cy="334707"/>
          </a:xfrm>
          <a:prstGeom prst="rect">
            <a:avLst/>
          </a:prstGeom>
          <a:ln w="12700">
            <a:solidFill>
              <a:srgbClr val="221F1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3035">
              <a:lnSpc>
                <a:spcPts val="2590"/>
              </a:lnSpc>
            </a:pPr>
            <a:r>
              <a:rPr sz="2200" b="1">
                <a:latin typeface="Sassoon Sans Rg" pitchFamily="50" charset="0"/>
                <a:cs typeface="Arial"/>
              </a:rPr>
              <a:t>Gravity</a:t>
            </a:r>
            <a:endParaRPr sz="2200">
              <a:latin typeface="Sassoon Sans Rg" pitchFamily="50" charset="0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2660" y="4957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9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07202" y="121961"/>
            <a:ext cx="5177790" cy="755650"/>
            <a:chOff x="3507202" y="121961"/>
            <a:chExt cx="5177790" cy="755650"/>
          </a:xfrm>
        </p:grpSpPr>
        <p:sp>
          <p:nvSpPr>
            <p:cNvPr id="4" name="object 4"/>
            <p:cNvSpPr/>
            <p:nvPr/>
          </p:nvSpPr>
          <p:spPr>
            <a:xfrm>
              <a:off x="3513552" y="128311"/>
              <a:ext cx="5165090" cy="742950"/>
            </a:xfrm>
            <a:custGeom>
              <a:avLst/>
              <a:gdLst/>
              <a:ahLst/>
              <a:cxnLst/>
              <a:rect l="l" t="t" r="r" b="b"/>
              <a:pathLst>
                <a:path w="5165090" h="742950">
                  <a:moveTo>
                    <a:pt x="5126799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5126799" y="742442"/>
                  </a:lnTo>
                  <a:lnTo>
                    <a:pt x="5141593" y="739435"/>
                  </a:lnTo>
                  <a:lnTo>
                    <a:pt x="5153707" y="731250"/>
                  </a:lnTo>
                  <a:lnTo>
                    <a:pt x="5161893" y="719135"/>
                  </a:lnTo>
                  <a:lnTo>
                    <a:pt x="5164899" y="704342"/>
                  </a:lnTo>
                  <a:lnTo>
                    <a:pt x="5164899" y="38100"/>
                  </a:lnTo>
                  <a:lnTo>
                    <a:pt x="5161893" y="23306"/>
                  </a:lnTo>
                  <a:lnTo>
                    <a:pt x="5153707" y="11191"/>
                  </a:lnTo>
                  <a:lnTo>
                    <a:pt x="5141593" y="3006"/>
                  </a:lnTo>
                  <a:lnTo>
                    <a:pt x="5126799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13552" y="128311"/>
              <a:ext cx="5165090" cy="742950"/>
            </a:xfrm>
            <a:custGeom>
              <a:avLst/>
              <a:gdLst/>
              <a:ahLst/>
              <a:cxnLst/>
              <a:rect l="l" t="t" r="r" b="b"/>
              <a:pathLst>
                <a:path w="5165090" h="742950">
                  <a:moveTo>
                    <a:pt x="5126799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5126799" y="0"/>
                  </a:lnTo>
                  <a:lnTo>
                    <a:pt x="5141593" y="3006"/>
                  </a:lnTo>
                  <a:lnTo>
                    <a:pt x="5153707" y="11191"/>
                  </a:lnTo>
                  <a:lnTo>
                    <a:pt x="5161893" y="23306"/>
                  </a:lnTo>
                  <a:lnTo>
                    <a:pt x="5164899" y="38100"/>
                  </a:lnTo>
                  <a:lnTo>
                    <a:pt x="5164899" y="704342"/>
                  </a:lnTo>
                  <a:lnTo>
                    <a:pt x="5161893" y="719135"/>
                  </a:lnTo>
                  <a:lnTo>
                    <a:pt x="5153707" y="731250"/>
                  </a:lnTo>
                  <a:lnTo>
                    <a:pt x="5141593" y="739435"/>
                  </a:lnTo>
                  <a:lnTo>
                    <a:pt x="5126799" y="742442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01612" y="209358"/>
            <a:ext cx="39178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Group Activity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3087" y="1613773"/>
            <a:ext cx="5590181" cy="4139467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>
              <a:spcBef>
                <a:spcPts val="130"/>
              </a:spcBef>
            </a:pPr>
            <a:r>
              <a:rPr sz="2300">
                <a:latin typeface="Sassoon Sans Rg"/>
                <a:cs typeface="Arial MT"/>
              </a:rPr>
              <a:t>Each group has 2 pieces of </a:t>
            </a:r>
            <a:r>
              <a:rPr lang="en-US" sz="2300">
                <a:latin typeface="Sassoon Sans Rg"/>
                <a:cs typeface="Arial MT"/>
              </a:rPr>
              <a:t>(scrap) </a:t>
            </a:r>
            <a:r>
              <a:rPr sz="2300">
                <a:latin typeface="Sassoon Sans Rg"/>
                <a:cs typeface="Arial MT"/>
              </a:rPr>
              <a:t>paper.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Sassoon Sans Rg" pitchFamily="50" charset="0"/>
              <a:cs typeface="Arial MT"/>
            </a:endParaRPr>
          </a:p>
          <a:p>
            <a:pPr marL="12700" marR="5080">
              <a:lnSpc>
                <a:spcPct val="137400"/>
              </a:lnSpc>
            </a:pPr>
            <a:r>
              <a:rPr sz="2300">
                <a:latin typeface="Sassoon Sans Rg" pitchFamily="50" charset="0"/>
                <a:cs typeface="Arial MT"/>
              </a:rPr>
              <a:t>Scrunch one up into a ball and leave the  other one as a flat piece of paper.</a:t>
            </a:r>
          </a:p>
          <a:p>
            <a:pPr>
              <a:lnSpc>
                <a:spcPct val="100000"/>
              </a:lnSpc>
            </a:pPr>
            <a:endParaRPr sz="2700">
              <a:latin typeface="Sassoon Sans Rg" pitchFamily="50" charset="0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300">
                <a:latin typeface="Sassoon Sans Rg" pitchFamily="50" charset="0"/>
                <a:cs typeface="Arial MT"/>
              </a:rPr>
              <a:t>Drop each one from the same height.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Sassoon Sans Rg" pitchFamily="50" charset="0"/>
              <a:cs typeface="Arial MT"/>
            </a:endParaRPr>
          </a:p>
          <a:p>
            <a:pPr marL="12700" marR="318135">
              <a:lnSpc>
                <a:spcPct val="137400"/>
              </a:lnSpc>
            </a:pPr>
            <a:r>
              <a:rPr sz="2300" b="1">
                <a:latin typeface="Sassoon Sans Rg" pitchFamily="50" charset="0"/>
                <a:cs typeface="Arial"/>
              </a:rPr>
              <a:t>What happens? Explain using the  words gravity and air resistance.</a:t>
            </a:r>
            <a:endParaRPr sz="2300">
              <a:latin typeface="Sassoon Sans Rg" pitchFamily="50" charset="0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56499" y="1219212"/>
            <a:ext cx="2961005" cy="5040630"/>
            <a:chOff x="7556499" y="1219212"/>
            <a:chExt cx="2961005" cy="50406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0536" y="1219212"/>
              <a:ext cx="2586110" cy="25860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6499" y="3298645"/>
              <a:ext cx="2960586" cy="29605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2660" y="4957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9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07202" y="121961"/>
            <a:ext cx="5177790" cy="755650"/>
            <a:chOff x="3507202" y="121961"/>
            <a:chExt cx="5177790" cy="755650"/>
          </a:xfrm>
        </p:grpSpPr>
        <p:sp>
          <p:nvSpPr>
            <p:cNvPr id="4" name="object 4"/>
            <p:cNvSpPr/>
            <p:nvPr/>
          </p:nvSpPr>
          <p:spPr>
            <a:xfrm>
              <a:off x="3513552" y="128311"/>
              <a:ext cx="5165090" cy="742950"/>
            </a:xfrm>
            <a:custGeom>
              <a:avLst/>
              <a:gdLst/>
              <a:ahLst/>
              <a:cxnLst/>
              <a:rect l="l" t="t" r="r" b="b"/>
              <a:pathLst>
                <a:path w="5165090" h="742950">
                  <a:moveTo>
                    <a:pt x="5126799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5126799" y="742442"/>
                  </a:lnTo>
                  <a:lnTo>
                    <a:pt x="5141593" y="739435"/>
                  </a:lnTo>
                  <a:lnTo>
                    <a:pt x="5153707" y="731250"/>
                  </a:lnTo>
                  <a:lnTo>
                    <a:pt x="5161893" y="719135"/>
                  </a:lnTo>
                  <a:lnTo>
                    <a:pt x="5164899" y="704342"/>
                  </a:lnTo>
                  <a:lnTo>
                    <a:pt x="5164899" y="38100"/>
                  </a:lnTo>
                  <a:lnTo>
                    <a:pt x="5161893" y="23306"/>
                  </a:lnTo>
                  <a:lnTo>
                    <a:pt x="5153707" y="11191"/>
                  </a:lnTo>
                  <a:lnTo>
                    <a:pt x="5141593" y="3006"/>
                  </a:lnTo>
                  <a:lnTo>
                    <a:pt x="5126799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13552" y="128311"/>
              <a:ext cx="5165090" cy="742950"/>
            </a:xfrm>
            <a:custGeom>
              <a:avLst/>
              <a:gdLst/>
              <a:ahLst/>
              <a:cxnLst/>
              <a:rect l="l" t="t" r="r" b="b"/>
              <a:pathLst>
                <a:path w="5165090" h="742950">
                  <a:moveTo>
                    <a:pt x="5126799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5126799" y="0"/>
                  </a:lnTo>
                  <a:lnTo>
                    <a:pt x="5141593" y="3006"/>
                  </a:lnTo>
                  <a:lnTo>
                    <a:pt x="5153707" y="11191"/>
                  </a:lnTo>
                  <a:lnTo>
                    <a:pt x="5161893" y="23306"/>
                  </a:lnTo>
                  <a:lnTo>
                    <a:pt x="5164899" y="38100"/>
                  </a:lnTo>
                  <a:lnTo>
                    <a:pt x="5164899" y="704342"/>
                  </a:lnTo>
                  <a:lnTo>
                    <a:pt x="5161893" y="719135"/>
                  </a:lnTo>
                  <a:lnTo>
                    <a:pt x="5153707" y="731250"/>
                  </a:lnTo>
                  <a:lnTo>
                    <a:pt x="5141593" y="739435"/>
                  </a:lnTo>
                  <a:lnTo>
                    <a:pt x="5126799" y="742442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01612" y="209358"/>
            <a:ext cx="39178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Group Activity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7000" y="1613773"/>
            <a:ext cx="6904354" cy="3143168"/>
          </a:xfrm>
          <a:prstGeom prst="rect">
            <a:avLst/>
          </a:prstGeom>
        </p:spPr>
        <p:txBody>
          <a:bodyPr vert="horz" wrap="square" lIns="0" tIns="16510" rIns="0" bIns="0" rtlCol="0" anchor="t">
            <a:spAutoFit/>
          </a:bodyPr>
          <a:lstStyle/>
          <a:p>
            <a:pPr marL="12700">
              <a:spcBef>
                <a:spcPts val="130"/>
              </a:spcBef>
            </a:pPr>
            <a:r>
              <a:rPr sz="2300" b="1">
                <a:latin typeface="Sassoon Sans Rg"/>
                <a:cs typeface="Arial"/>
              </a:rPr>
              <a:t>What happens? Explain using the  words gravity and air resistance.</a:t>
            </a:r>
            <a:endParaRPr lang="en-US" sz="2300">
              <a:latin typeface="Sassoon Sans Rg"/>
              <a:cs typeface="Arial"/>
            </a:endParaRPr>
          </a:p>
          <a:p>
            <a:pPr marL="12700">
              <a:spcBef>
                <a:spcPts val="130"/>
              </a:spcBef>
            </a:pPr>
            <a:endParaRPr lang="en-US" sz="2300" b="1">
              <a:latin typeface="Sassoon Sans Rg"/>
              <a:cs typeface="Arial"/>
            </a:endParaRPr>
          </a:p>
          <a:p>
            <a:pPr marL="12700">
              <a:spcBef>
                <a:spcPts val="130"/>
              </a:spcBef>
            </a:pPr>
            <a:endParaRPr lang="en-US" sz="2300" b="1">
              <a:latin typeface="Sassoon Sans Rg"/>
              <a:cs typeface="Arial"/>
            </a:endParaRPr>
          </a:p>
          <a:p>
            <a:pPr marL="12700">
              <a:spcBef>
                <a:spcPts val="130"/>
              </a:spcBef>
            </a:pPr>
            <a:endParaRPr lang="en-US" sz="2300" b="1">
              <a:latin typeface="Sassoon Sans Rg"/>
              <a:cs typeface="Arial"/>
            </a:endParaRPr>
          </a:p>
          <a:p>
            <a:pPr marL="12700">
              <a:spcBef>
                <a:spcPts val="130"/>
              </a:spcBef>
            </a:pPr>
            <a:r>
              <a:rPr lang="en-US" sz="2800" b="1">
                <a:latin typeface="Sassoon Sans Rg"/>
                <a:cs typeface="Arial"/>
              </a:rPr>
              <a:t>When I dropped the two pieces of paper, </a:t>
            </a:r>
          </a:p>
          <a:p>
            <a:pPr marL="12700">
              <a:spcBef>
                <a:spcPts val="130"/>
              </a:spcBef>
            </a:pPr>
            <a:r>
              <a:rPr lang="en-US" sz="2800" b="1">
                <a:latin typeface="Sassoon Sans Rg"/>
                <a:cs typeface="Arial"/>
              </a:rPr>
              <a:t>the ________ piece fell quicker. This was because …..</a:t>
            </a:r>
            <a:endParaRPr lang="en-US" sz="2800"/>
          </a:p>
        </p:txBody>
      </p:sp>
      <p:grpSp>
        <p:nvGrpSpPr>
          <p:cNvPr id="8" name="object 8"/>
          <p:cNvGrpSpPr/>
          <p:nvPr/>
        </p:nvGrpSpPr>
        <p:grpSpPr>
          <a:xfrm>
            <a:off x="7556499" y="1219212"/>
            <a:ext cx="2961005" cy="5040630"/>
            <a:chOff x="7556499" y="1219212"/>
            <a:chExt cx="2961005" cy="50406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0536" y="1219212"/>
              <a:ext cx="2586110" cy="25860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6499" y="3298645"/>
              <a:ext cx="2960586" cy="2960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4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6500" y="49578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10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28496" y="199184"/>
            <a:ext cx="4762500" cy="755650"/>
            <a:chOff x="3828496" y="199184"/>
            <a:chExt cx="4762500" cy="755650"/>
          </a:xfrm>
        </p:grpSpPr>
        <p:sp>
          <p:nvSpPr>
            <p:cNvPr id="4" name="object 4"/>
            <p:cNvSpPr/>
            <p:nvPr/>
          </p:nvSpPr>
          <p:spPr>
            <a:xfrm>
              <a:off x="3834846" y="205534"/>
              <a:ext cx="4749800" cy="742950"/>
            </a:xfrm>
            <a:custGeom>
              <a:avLst/>
              <a:gdLst/>
              <a:ahLst/>
              <a:cxnLst/>
              <a:rect l="l" t="t" r="r" b="b"/>
              <a:pathLst>
                <a:path w="4749800" h="742950">
                  <a:moveTo>
                    <a:pt x="471170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711700" y="742441"/>
                  </a:lnTo>
                  <a:lnTo>
                    <a:pt x="4726493" y="739435"/>
                  </a:lnTo>
                  <a:lnTo>
                    <a:pt x="4738608" y="731250"/>
                  </a:lnTo>
                  <a:lnTo>
                    <a:pt x="4746793" y="719135"/>
                  </a:lnTo>
                  <a:lnTo>
                    <a:pt x="4749800" y="704341"/>
                  </a:lnTo>
                  <a:lnTo>
                    <a:pt x="4749800" y="38099"/>
                  </a:lnTo>
                  <a:lnTo>
                    <a:pt x="4746793" y="23306"/>
                  </a:lnTo>
                  <a:lnTo>
                    <a:pt x="4738608" y="11191"/>
                  </a:lnTo>
                  <a:lnTo>
                    <a:pt x="4726493" y="3006"/>
                  </a:lnTo>
                  <a:lnTo>
                    <a:pt x="471170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4846" y="205534"/>
              <a:ext cx="4749800" cy="742950"/>
            </a:xfrm>
            <a:custGeom>
              <a:avLst/>
              <a:gdLst/>
              <a:ahLst/>
              <a:cxnLst/>
              <a:rect l="l" t="t" r="r" b="b"/>
              <a:pathLst>
                <a:path w="4749800" h="742950">
                  <a:moveTo>
                    <a:pt x="4711700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711700" y="0"/>
                  </a:lnTo>
                  <a:lnTo>
                    <a:pt x="4726493" y="3006"/>
                  </a:lnTo>
                  <a:lnTo>
                    <a:pt x="4738608" y="11191"/>
                  </a:lnTo>
                  <a:lnTo>
                    <a:pt x="4746793" y="23306"/>
                  </a:lnTo>
                  <a:lnTo>
                    <a:pt x="4749800" y="38099"/>
                  </a:lnTo>
                  <a:lnTo>
                    <a:pt x="4749800" y="704341"/>
                  </a:lnTo>
                  <a:lnTo>
                    <a:pt x="4746793" y="719135"/>
                  </a:lnTo>
                  <a:lnTo>
                    <a:pt x="4738608" y="731250"/>
                  </a:lnTo>
                  <a:lnTo>
                    <a:pt x="4726493" y="739435"/>
                  </a:lnTo>
                  <a:lnTo>
                    <a:pt x="4711700" y="742441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12036" y="215479"/>
            <a:ext cx="438194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Investigation Time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47100" y="5001920"/>
            <a:ext cx="6397710" cy="1408078"/>
          </a:xfrm>
          <a:prstGeom prst="rect">
            <a:avLst/>
          </a:prstGeom>
        </p:spPr>
        <p:txBody>
          <a:bodyPr vert="horz" wrap="square" lIns="0" tIns="63500" rIns="0" bIns="0" rtlCol="0" anchor="t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2100" b="1">
                <a:solidFill>
                  <a:srgbClr val="333333"/>
                </a:solidFill>
                <a:latin typeface="Sassoon Sans Rg"/>
                <a:cs typeface="Arial"/>
              </a:rPr>
              <a:t>-</a:t>
            </a:r>
            <a:r>
              <a:rPr sz="2100" b="1">
                <a:solidFill>
                  <a:srgbClr val="333333"/>
                </a:solidFill>
                <a:latin typeface="Sassoon Sans Rg"/>
                <a:cs typeface="Arial"/>
              </a:rPr>
              <a:t>How will we know which plane is the best?</a:t>
            </a:r>
            <a:br>
              <a:rPr lang="en-US" sz="2100" b="1">
                <a:solidFill>
                  <a:srgbClr val="333333"/>
                </a:solidFill>
                <a:latin typeface="Sassoon Sans Rg"/>
                <a:cs typeface="Arial"/>
              </a:rPr>
            </a:br>
            <a:r>
              <a:rPr lang="en-US" sz="2100" b="1">
                <a:solidFill>
                  <a:srgbClr val="333333"/>
                </a:solidFill>
                <a:latin typeface="Sassoon Sans Rg"/>
                <a:cs typeface="Arial"/>
              </a:rPr>
              <a:t>-How will we make it fair?</a:t>
            </a:r>
            <a:endParaRPr sz="2100">
              <a:latin typeface="Sassoon Sans Rg" pitchFamily="50" charset="0"/>
              <a:cs typeface="Arial"/>
            </a:endParaRPr>
          </a:p>
          <a:p>
            <a:pPr algn="ctr">
              <a:spcBef>
                <a:spcPts val="395"/>
              </a:spcBef>
            </a:pPr>
            <a:r>
              <a:rPr lang="en-US" sz="2100" b="1">
                <a:solidFill>
                  <a:srgbClr val="333333"/>
                </a:solidFill>
                <a:latin typeface="Sassoon Sans Rg"/>
                <a:cs typeface="Arial"/>
              </a:rPr>
              <a:t>-</a:t>
            </a:r>
            <a:r>
              <a:rPr sz="2100" b="1">
                <a:solidFill>
                  <a:srgbClr val="333333"/>
                </a:solidFill>
                <a:latin typeface="Sassoon Sans Rg"/>
                <a:cs typeface="Arial"/>
              </a:rPr>
              <a:t>What will we measure?</a:t>
            </a:r>
            <a:br>
              <a:rPr lang="en-US" sz="2100" b="1">
                <a:solidFill>
                  <a:srgbClr val="333333"/>
                </a:solidFill>
                <a:latin typeface="Sassoon Sans Rg"/>
                <a:cs typeface="Arial"/>
              </a:rPr>
            </a:br>
            <a:r>
              <a:rPr lang="en-US" sz="2100" b="1">
                <a:solidFill>
                  <a:srgbClr val="333333"/>
                </a:solidFill>
                <a:latin typeface="Sassoon Sans Rg"/>
                <a:cs typeface="Arial"/>
              </a:rPr>
              <a:t>-What do you predict about this investigation?</a:t>
            </a:r>
            <a:endParaRPr lang="en-US" sz="2100" b="1">
              <a:latin typeface="Sassoon Sans Rg" pitchFamily="50" charset="0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28551" y="1631466"/>
            <a:ext cx="8912860" cy="2811145"/>
            <a:chOff x="1728551" y="1631466"/>
            <a:chExt cx="8912860" cy="2811145"/>
          </a:xfrm>
        </p:grpSpPr>
        <p:sp>
          <p:nvSpPr>
            <p:cNvPr id="9" name="object 9"/>
            <p:cNvSpPr/>
            <p:nvPr/>
          </p:nvSpPr>
          <p:spPr>
            <a:xfrm>
              <a:off x="1734901" y="1637816"/>
              <a:ext cx="8900160" cy="2798445"/>
            </a:xfrm>
            <a:custGeom>
              <a:avLst/>
              <a:gdLst/>
              <a:ahLst/>
              <a:cxnLst/>
              <a:rect l="l" t="t" r="r" b="b"/>
              <a:pathLst>
                <a:path w="8900160" h="2798445">
                  <a:moveTo>
                    <a:pt x="8861996" y="0"/>
                  </a:moveTo>
                  <a:lnTo>
                    <a:pt x="38100" y="0"/>
                  </a:lnTo>
                  <a:lnTo>
                    <a:pt x="23274" y="2993"/>
                  </a:lnTo>
                  <a:lnTo>
                    <a:pt x="11163" y="11158"/>
                  </a:lnTo>
                  <a:lnTo>
                    <a:pt x="2995" y="23268"/>
                  </a:lnTo>
                  <a:lnTo>
                    <a:pt x="0" y="38100"/>
                  </a:lnTo>
                  <a:lnTo>
                    <a:pt x="0" y="2759798"/>
                  </a:lnTo>
                  <a:lnTo>
                    <a:pt x="2995" y="2774629"/>
                  </a:lnTo>
                  <a:lnTo>
                    <a:pt x="11163" y="2786740"/>
                  </a:lnTo>
                  <a:lnTo>
                    <a:pt x="23274" y="2794905"/>
                  </a:lnTo>
                  <a:lnTo>
                    <a:pt x="38100" y="2797898"/>
                  </a:lnTo>
                  <a:lnTo>
                    <a:pt x="8861996" y="2797898"/>
                  </a:lnTo>
                  <a:lnTo>
                    <a:pt x="8876827" y="2794905"/>
                  </a:lnTo>
                  <a:lnTo>
                    <a:pt x="8888937" y="2786740"/>
                  </a:lnTo>
                  <a:lnTo>
                    <a:pt x="8897102" y="2774629"/>
                  </a:lnTo>
                  <a:lnTo>
                    <a:pt x="8900096" y="2759798"/>
                  </a:lnTo>
                  <a:lnTo>
                    <a:pt x="8900096" y="38100"/>
                  </a:lnTo>
                  <a:lnTo>
                    <a:pt x="8897102" y="23268"/>
                  </a:lnTo>
                  <a:lnTo>
                    <a:pt x="8888937" y="11158"/>
                  </a:lnTo>
                  <a:lnTo>
                    <a:pt x="8876827" y="2993"/>
                  </a:lnTo>
                  <a:lnTo>
                    <a:pt x="8861996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34901" y="1637816"/>
              <a:ext cx="8900160" cy="2798445"/>
            </a:xfrm>
            <a:custGeom>
              <a:avLst/>
              <a:gdLst/>
              <a:ahLst/>
              <a:cxnLst/>
              <a:rect l="l" t="t" r="r" b="b"/>
              <a:pathLst>
                <a:path w="8900160" h="2798445">
                  <a:moveTo>
                    <a:pt x="8861996" y="2797898"/>
                  </a:moveTo>
                  <a:lnTo>
                    <a:pt x="38100" y="2797898"/>
                  </a:lnTo>
                  <a:lnTo>
                    <a:pt x="23274" y="2794905"/>
                  </a:lnTo>
                  <a:lnTo>
                    <a:pt x="11163" y="2786740"/>
                  </a:lnTo>
                  <a:lnTo>
                    <a:pt x="2995" y="2774629"/>
                  </a:lnTo>
                  <a:lnTo>
                    <a:pt x="0" y="2759798"/>
                  </a:lnTo>
                  <a:lnTo>
                    <a:pt x="0" y="38100"/>
                  </a:lnTo>
                  <a:lnTo>
                    <a:pt x="2995" y="23268"/>
                  </a:lnTo>
                  <a:lnTo>
                    <a:pt x="11163" y="11158"/>
                  </a:lnTo>
                  <a:lnTo>
                    <a:pt x="23274" y="2993"/>
                  </a:lnTo>
                  <a:lnTo>
                    <a:pt x="38100" y="0"/>
                  </a:lnTo>
                  <a:lnTo>
                    <a:pt x="8861996" y="0"/>
                  </a:lnTo>
                  <a:lnTo>
                    <a:pt x="8876827" y="2993"/>
                  </a:lnTo>
                  <a:lnTo>
                    <a:pt x="8888937" y="11158"/>
                  </a:lnTo>
                  <a:lnTo>
                    <a:pt x="8897102" y="23268"/>
                  </a:lnTo>
                  <a:lnTo>
                    <a:pt x="8900096" y="38100"/>
                  </a:lnTo>
                  <a:lnTo>
                    <a:pt x="8900096" y="2759798"/>
                  </a:lnTo>
                  <a:lnTo>
                    <a:pt x="8897102" y="2774629"/>
                  </a:lnTo>
                  <a:lnTo>
                    <a:pt x="8888937" y="2786740"/>
                  </a:lnTo>
                  <a:lnTo>
                    <a:pt x="8876827" y="2794905"/>
                  </a:lnTo>
                  <a:lnTo>
                    <a:pt x="8861996" y="2797898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43486" y="1871746"/>
            <a:ext cx="5776714" cy="2200601"/>
          </a:xfrm>
          <a:prstGeom prst="rect">
            <a:avLst/>
          </a:prstGeom>
        </p:spPr>
        <p:txBody>
          <a:bodyPr vert="horz" wrap="square" lIns="0" tIns="45719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2700">
                <a:solidFill>
                  <a:srgbClr val="1B283D"/>
                </a:solidFill>
                <a:latin typeface="Sassoon Sans Rg" pitchFamily="50" charset="0"/>
                <a:cs typeface="Arial MT"/>
              </a:rPr>
              <a:t>Today, you have a challenge to </a:t>
            </a:r>
            <a:r>
              <a:rPr sz="2700" b="1">
                <a:solidFill>
                  <a:srgbClr val="1B283D"/>
                </a:solidFill>
                <a:latin typeface="Sassoon Sans Rg" pitchFamily="50" charset="0"/>
                <a:cs typeface="Arial"/>
              </a:rPr>
              <a:t>design</a:t>
            </a:r>
            <a:endParaRPr sz="2700">
              <a:latin typeface="Sassoon Sans Rg" pitchFamily="50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700">
                <a:solidFill>
                  <a:srgbClr val="1B283D"/>
                </a:solidFill>
                <a:latin typeface="Sassoon Sans Rg" pitchFamily="50" charset="0"/>
                <a:cs typeface="Arial MT"/>
              </a:rPr>
              <a:t>the </a:t>
            </a:r>
            <a:r>
              <a:rPr sz="2700" b="1">
                <a:solidFill>
                  <a:srgbClr val="1B283D"/>
                </a:solidFill>
                <a:latin typeface="Sassoon Sans Rg" pitchFamily="50" charset="0"/>
                <a:cs typeface="Arial"/>
              </a:rPr>
              <a:t>best paper aeroplane.</a:t>
            </a:r>
            <a:endParaRPr sz="2700">
              <a:latin typeface="Sassoon Sans Rg" pitchFamily="50" charset="0"/>
              <a:cs typeface="Arial"/>
            </a:endParaRPr>
          </a:p>
          <a:p>
            <a:pPr algn="ctr">
              <a:spcBef>
                <a:spcPts val="260"/>
              </a:spcBef>
            </a:pPr>
            <a:r>
              <a:rPr lang="en-US" sz="2700">
                <a:solidFill>
                  <a:srgbClr val="1B283D"/>
                </a:solidFill>
                <a:latin typeface="Sassoon Sans Rg"/>
              </a:rPr>
              <a:t>In groups of 4, you will make an </a:t>
            </a:r>
            <a:r>
              <a:rPr lang="en-US" sz="2700" err="1">
                <a:solidFill>
                  <a:srgbClr val="1B283D"/>
                </a:solidFill>
                <a:latin typeface="Sassoon Sans Rg"/>
              </a:rPr>
              <a:t>aeroplane</a:t>
            </a:r>
            <a:r>
              <a:rPr lang="en-US" sz="2700">
                <a:solidFill>
                  <a:srgbClr val="1B283D"/>
                </a:solidFill>
                <a:latin typeface="Sassoon Sans Rg"/>
              </a:rPr>
              <a:t> and then take it to the hall to test.</a:t>
            </a:r>
            <a:endParaRPr sz="2700">
              <a:latin typeface="Sassoon Sans Rg" pitchFamily="50" charset="0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2591" y="850633"/>
            <a:ext cx="3355791" cy="600736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311" y="953669"/>
            <a:ext cx="2362249" cy="5904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AF03-A2AE-9FDA-BFC1-58529A7B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1390"/>
            <a:ext cx="10515600" cy="3833812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00B0F0"/>
                </a:solidFill>
                <a:cs typeface="Calibri Light"/>
              </a:rPr>
              <a:t>Maths Warm Up     </a:t>
            </a:r>
            <a:br>
              <a:rPr lang="en-GB">
                <a:solidFill>
                  <a:srgbClr val="00B0F0"/>
                </a:solidFill>
                <a:cs typeface="Calibri Light"/>
              </a:rPr>
            </a:br>
            <a:r>
              <a:rPr lang="en-GB">
                <a:solidFill>
                  <a:srgbClr val="00B0F0"/>
                </a:solidFill>
                <a:cs typeface="Calibri Light"/>
              </a:rPr>
              <a:t>1. 4</a:t>
            </a:r>
            <a:r>
              <a:rPr lang="en-GB" baseline="30000">
                <a:solidFill>
                  <a:srgbClr val="00B0F0"/>
                </a:solidFill>
                <a:cs typeface="Calibri Light"/>
              </a:rPr>
              <a:t>3</a:t>
            </a:r>
            <a:r>
              <a:rPr lang="en-GB">
                <a:solidFill>
                  <a:srgbClr val="00B0F0"/>
                </a:solidFill>
                <a:cs typeface="Calibri Light"/>
              </a:rPr>
              <a:t> –3</a:t>
            </a:r>
            <a:r>
              <a:rPr lang="en-GB" baseline="30000">
                <a:solidFill>
                  <a:srgbClr val="00B0F0"/>
                </a:solidFill>
                <a:cs typeface="Calibri Light"/>
              </a:rPr>
              <a:t>2</a:t>
            </a:r>
            <a:r>
              <a:rPr lang="en-GB">
                <a:solidFill>
                  <a:srgbClr val="00B0F0"/>
                </a:solidFill>
                <a:cs typeface="Calibri Light"/>
              </a:rPr>
              <a:t> = </a:t>
            </a:r>
            <a:br>
              <a:rPr lang="en-GB">
                <a:solidFill>
                  <a:srgbClr val="00B0F0"/>
                </a:solidFill>
                <a:cs typeface="Calibri Light"/>
              </a:rPr>
            </a:br>
            <a:r>
              <a:rPr lang="en-GB">
                <a:solidFill>
                  <a:srgbClr val="00B0F0"/>
                </a:solidFill>
                <a:cs typeface="Calibri Light"/>
              </a:rPr>
              <a:t>2. Write 27/100 as a decimal</a:t>
            </a:r>
            <a:br>
              <a:rPr lang="en-GB">
                <a:solidFill>
                  <a:srgbClr val="00B0F0"/>
                </a:solidFill>
                <a:cs typeface="Calibri Light"/>
              </a:rPr>
            </a:br>
            <a:r>
              <a:rPr lang="en-GB">
                <a:solidFill>
                  <a:srgbClr val="00B0F0"/>
                </a:solidFill>
                <a:cs typeface="Calibri Light"/>
              </a:rPr>
              <a:t>3. Round 167 to the nearest 10 and nearest 100.</a:t>
            </a:r>
            <a:br>
              <a:rPr lang="en-GB">
                <a:solidFill>
                  <a:srgbClr val="00B0F0"/>
                </a:solidFill>
                <a:cs typeface="Calibri Light"/>
              </a:rPr>
            </a:br>
            <a:r>
              <a:rPr lang="en-GB">
                <a:solidFill>
                  <a:srgbClr val="00B0F0"/>
                </a:solidFill>
                <a:cs typeface="Calibri Light"/>
              </a:rPr>
              <a:t>4. Convert 0.75Kg into grams</a:t>
            </a:r>
            <a:br>
              <a:rPr lang="en-GB">
                <a:solidFill>
                  <a:srgbClr val="00B0F0"/>
                </a:solidFill>
                <a:cs typeface="Calibri Light"/>
              </a:rPr>
            </a:br>
            <a:r>
              <a:rPr lang="en-GB">
                <a:solidFill>
                  <a:srgbClr val="00B0F0"/>
                </a:solidFill>
                <a:cs typeface="Calibri Light"/>
              </a:rPr>
              <a:t>5. A rectangle measures 2cm x 6cm. What is its perimeter?</a:t>
            </a:r>
            <a:br>
              <a:rPr lang="en-GB">
                <a:cs typeface="Calibri Light"/>
              </a:rPr>
            </a:br>
            <a:br>
              <a:rPr lang="en-GB">
                <a:cs typeface="Calibri Light"/>
              </a:rPr>
            </a:br>
            <a:endParaRPr lang="en-GB" b="1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034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6500" y="49578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10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1420" y="129552"/>
            <a:ext cx="3678252" cy="635582"/>
            <a:chOff x="1728551" y="1631466"/>
            <a:chExt cx="8912860" cy="2811145"/>
          </a:xfrm>
        </p:grpSpPr>
        <p:sp>
          <p:nvSpPr>
            <p:cNvPr id="9" name="object 9"/>
            <p:cNvSpPr/>
            <p:nvPr/>
          </p:nvSpPr>
          <p:spPr>
            <a:xfrm>
              <a:off x="1734901" y="1637816"/>
              <a:ext cx="8900160" cy="2798445"/>
            </a:xfrm>
            <a:custGeom>
              <a:avLst/>
              <a:gdLst/>
              <a:ahLst/>
              <a:cxnLst/>
              <a:rect l="l" t="t" r="r" b="b"/>
              <a:pathLst>
                <a:path w="8900160" h="2798445">
                  <a:moveTo>
                    <a:pt x="8861996" y="0"/>
                  </a:moveTo>
                  <a:lnTo>
                    <a:pt x="38100" y="0"/>
                  </a:lnTo>
                  <a:lnTo>
                    <a:pt x="23274" y="2993"/>
                  </a:lnTo>
                  <a:lnTo>
                    <a:pt x="11163" y="11158"/>
                  </a:lnTo>
                  <a:lnTo>
                    <a:pt x="2995" y="23268"/>
                  </a:lnTo>
                  <a:lnTo>
                    <a:pt x="0" y="38100"/>
                  </a:lnTo>
                  <a:lnTo>
                    <a:pt x="0" y="2759798"/>
                  </a:lnTo>
                  <a:lnTo>
                    <a:pt x="2995" y="2774629"/>
                  </a:lnTo>
                  <a:lnTo>
                    <a:pt x="11163" y="2786740"/>
                  </a:lnTo>
                  <a:lnTo>
                    <a:pt x="23274" y="2794905"/>
                  </a:lnTo>
                  <a:lnTo>
                    <a:pt x="38100" y="2797898"/>
                  </a:lnTo>
                  <a:lnTo>
                    <a:pt x="8861996" y="2797898"/>
                  </a:lnTo>
                  <a:lnTo>
                    <a:pt x="8876827" y="2794905"/>
                  </a:lnTo>
                  <a:lnTo>
                    <a:pt x="8888937" y="2786740"/>
                  </a:lnTo>
                  <a:lnTo>
                    <a:pt x="8897102" y="2774629"/>
                  </a:lnTo>
                  <a:lnTo>
                    <a:pt x="8900096" y="2759798"/>
                  </a:lnTo>
                  <a:lnTo>
                    <a:pt x="8900096" y="38100"/>
                  </a:lnTo>
                  <a:lnTo>
                    <a:pt x="8897102" y="23268"/>
                  </a:lnTo>
                  <a:lnTo>
                    <a:pt x="8888937" y="11158"/>
                  </a:lnTo>
                  <a:lnTo>
                    <a:pt x="8876827" y="2993"/>
                  </a:lnTo>
                  <a:lnTo>
                    <a:pt x="8861996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34901" y="1637816"/>
              <a:ext cx="8900160" cy="2798445"/>
            </a:xfrm>
            <a:custGeom>
              <a:avLst/>
              <a:gdLst/>
              <a:ahLst/>
              <a:cxnLst/>
              <a:rect l="l" t="t" r="r" b="b"/>
              <a:pathLst>
                <a:path w="8900160" h="2798445">
                  <a:moveTo>
                    <a:pt x="8861996" y="2797898"/>
                  </a:moveTo>
                  <a:lnTo>
                    <a:pt x="38100" y="2797898"/>
                  </a:lnTo>
                  <a:lnTo>
                    <a:pt x="23274" y="2794905"/>
                  </a:lnTo>
                  <a:lnTo>
                    <a:pt x="11163" y="2786740"/>
                  </a:lnTo>
                  <a:lnTo>
                    <a:pt x="2995" y="2774629"/>
                  </a:lnTo>
                  <a:lnTo>
                    <a:pt x="0" y="2759798"/>
                  </a:lnTo>
                  <a:lnTo>
                    <a:pt x="0" y="38100"/>
                  </a:lnTo>
                  <a:lnTo>
                    <a:pt x="2995" y="23268"/>
                  </a:lnTo>
                  <a:lnTo>
                    <a:pt x="11163" y="11158"/>
                  </a:lnTo>
                  <a:lnTo>
                    <a:pt x="23274" y="2993"/>
                  </a:lnTo>
                  <a:lnTo>
                    <a:pt x="38100" y="0"/>
                  </a:lnTo>
                  <a:lnTo>
                    <a:pt x="8861996" y="0"/>
                  </a:lnTo>
                  <a:lnTo>
                    <a:pt x="8876827" y="2993"/>
                  </a:lnTo>
                  <a:lnTo>
                    <a:pt x="8888937" y="11158"/>
                  </a:lnTo>
                  <a:lnTo>
                    <a:pt x="8897102" y="23268"/>
                  </a:lnTo>
                  <a:lnTo>
                    <a:pt x="8900096" y="38100"/>
                  </a:lnTo>
                  <a:lnTo>
                    <a:pt x="8900096" y="2759798"/>
                  </a:lnTo>
                  <a:lnTo>
                    <a:pt x="8897102" y="2774629"/>
                  </a:lnTo>
                  <a:lnTo>
                    <a:pt x="8888937" y="2786740"/>
                  </a:lnTo>
                  <a:lnTo>
                    <a:pt x="8876827" y="2794905"/>
                  </a:lnTo>
                  <a:lnTo>
                    <a:pt x="8861996" y="2797898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-1029123" y="215225"/>
            <a:ext cx="5776714" cy="461664"/>
          </a:xfrm>
          <a:prstGeom prst="rect">
            <a:avLst/>
          </a:prstGeom>
        </p:spPr>
        <p:txBody>
          <a:bodyPr vert="horz" wrap="square" lIns="0" tIns="45719" rIns="0" bIns="0" rtlCol="0" anchor="t">
            <a:spAutoFit/>
          </a:bodyPr>
          <a:lstStyle/>
          <a:p>
            <a:pPr algn="ctr">
              <a:spcBef>
                <a:spcPts val="359"/>
              </a:spcBef>
            </a:pPr>
            <a:r>
              <a:rPr lang="en-US" sz="2700" b="1">
                <a:solidFill>
                  <a:srgbClr val="1B283D"/>
                </a:solidFill>
                <a:latin typeface="Sassoon Sans Rg"/>
                <a:cs typeface="Arial"/>
              </a:rPr>
              <a:t>Some design ideas:</a:t>
            </a:r>
            <a:endParaRPr lang="en-US" sz="2700" b="1">
              <a:solidFill>
                <a:srgbClr val="1B283D"/>
              </a:solidFill>
              <a:latin typeface="Sassoon Sans Rg" pitchFamily="50" charset="0"/>
              <a:cs typeface="Arial"/>
            </a:endParaRPr>
          </a:p>
        </p:txBody>
      </p:sp>
      <p:pic>
        <p:nvPicPr>
          <p:cNvPr id="14" name="Picture 13" descr="A diagram of a paper plane&#10;&#10;Description automatically generated">
            <a:extLst>
              <a:ext uri="{FF2B5EF4-FFF2-40B4-BE49-F238E27FC236}">
                <a16:creationId xmlns:a16="http://schemas.microsoft.com/office/drawing/2014/main" id="{122264F4-8E9F-475B-4536-43E864C7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627" y="1336745"/>
            <a:ext cx="6078469" cy="3753816"/>
          </a:xfrm>
          <a:prstGeom prst="rect">
            <a:avLst/>
          </a:prstGeom>
        </p:spPr>
      </p:pic>
      <p:pic>
        <p:nvPicPr>
          <p:cNvPr id="17" name="Picture 16" descr="A diagram of a paper plane&#10;&#10;Description automatically generated">
            <a:extLst>
              <a:ext uri="{FF2B5EF4-FFF2-40B4-BE49-F238E27FC236}">
                <a16:creationId xmlns:a16="http://schemas.microsoft.com/office/drawing/2014/main" id="{E29FCD5C-D0B9-3EBF-2A52-A0C9B4CA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92" y="2630764"/>
            <a:ext cx="6315352" cy="37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2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6500" y="49578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10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1420" y="129552"/>
            <a:ext cx="3678252" cy="635582"/>
            <a:chOff x="1728551" y="1631466"/>
            <a:chExt cx="8912860" cy="2811145"/>
          </a:xfrm>
        </p:grpSpPr>
        <p:sp>
          <p:nvSpPr>
            <p:cNvPr id="9" name="object 9"/>
            <p:cNvSpPr/>
            <p:nvPr/>
          </p:nvSpPr>
          <p:spPr>
            <a:xfrm>
              <a:off x="1734901" y="1637816"/>
              <a:ext cx="8900160" cy="2798445"/>
            </a:xfrm>
            <a:custGeom>
              <a:avLst/>
              <a:gdLst/>
              <a:ahLst/>
              <a:cxnLst/>
              <a:rect l="l" t="t" r="r" b="b"/>
              <a:pathLst>
                <a:path w="8900160" h="2798445">
                  <a:moveTo>
                    <a:pt x="8861996" y="0"/>
                  </a:moveTo>
                  <a:lnTo>
                    <a:pt x="38100" y="0"/>
                  </a:lnTo>
                  <a:lnTo>
                    <a:pt x="23274" y="2993"/>
                  </a:lnTo>
                  <a:lnTo>
                    <a:pt x="11163" y="11158"/>
                  </a:lnTo>
                  <a:lnTo>
                    <a:pt x="2995" y="23268"/>
                  </a:lnTo>
                  <a:lnTo>
                    <a:pt x="0" y="38100"/>
                  </a:lnTo>
                  <a:lnTo>
                    <a:pt x="0" y="2759798"/>
                  </a:lnTo>
                  <a:lnTo>
                    <a:pt x="2995" y="2774629"/>
                  </a:lnTo>
                  <a:lnTo>
                    <a:pt x="11163" y="2786740"/>
                  </a:lnTo>
                  <a:lnTo>
                    <a:pt x="23274" y="2794905"/>
                  </a:lnTo>
                  <a:lnTo>
                    <a:pt x="38100" y="2797898"/>
                  </a:lnTo>
                  <a:lnTo>
                    <a:pt x="8861996" y="2797898"/>
                  </a:lnTo>
                  <a:lnTo>
                    <a:pt x="8876827" y="2794905"/>
                  </a:lnTo>
                  <a:lnTo>
                    <a:pt x="8888937" y="2786740"/>
                  </a:lnTo>
                  <a:lnTo>
                    <a:pt x="8897102" y="2774629"/>
                  </a:lnTo>
                  <a:lnTo>
                    <a:pt x="8900096" y="2759798"/>
                  </a:lnTo>
                  <a:lnTo>
                    <a:pt x="8900096" y="38100"/>
                  </a:lnTo>
                  <a:lnTo>
                    <a:pt x="8897102" y="23268"/>
                  </a:lnTo>
                  <a:lnTo>
                    <a:pt x="8888937" y="11158"/>
                  </a:lnTo>
                  <a:lnTo>
                    <a:pt x="8876827" y="2993"/>
                  </a:lnTo>
                  <a:lnTo>
                    <a:pt x="8861996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34901" y="1637816"/>
              <a:ext cx="8900160" cy="2798445"/>
            </a:xfrm>
            <a:custGeom>
              <a:avLst/>
              <a:gdLst/>
              <a:ahLst/>
              <a:cxnLst/>
              <a:rect l="l" t="t" r="r" b="b"/>
              <a:pathLst>
                <a:path w="8900160" h="2798445">
                  <a:moveTo>
                    <a:pt x="8861996" y="2797898"/>
                  </a:moveTo>
                  <a:lnTo>
                    <a:pt x="38100" y="2797898"/>
                  </a:lnTo>
                  <a:lnTo>
                    <a:pt x="23274" y="2794905"/>
                  </a:lnTo>
                  <a:lnTo>
                    <a:pt x="11163" y="2786740"/>
                  </a:lnTo>
                  <a:lnTo>
                    <a:pt x="2995" y="2774629"/>
                  </a:lnTo>
                  <a:lnTo>
                    <a:pt x="0" y="2759798"/>
                  </a:lnTo>
                  <a:lnTo>
                    <a:pt x="0" y="38100"/>
                  </a:lnTo>
                  <a:lnTo>
                    <a:pt x="2995" y="23268"/>
                  </a:lnTo>
                  <a:lnTo>
                    <a:pt x="11163" y="11158"/>
                  </a:lnTo>
                  <a:lnTo>
                    <a:pt x="23274" y="2993"/>
                  </a:lnTo>
                  <a:lnTo>
                    <a:pt x="38100" y="0"/>
                  </a:lnTo>
                  <a:lnTo>
                    <a:pt x="8861996" y="0"/>
                  </a:lnTo>
                  <a:lnTo>
                    <a:pt x="8876827" y="2993"/>
                  </a:lnTo>
                  <a:lnTo>
                    <a:pt x="8888937" y="11158"/>
                  </a:lnTo>
                  <a:lnTo>
                    <a:pt x="8897102" y="23268"/>
                  </a:lnTo>
                  <a:lnTo>
                    <a:pt x="8900096" y="38100"/>
                  </a:lnTo>
                  <a:lnTo>
                    <a:pt x="8900096" y="2759798"/>
                  </a:lnTo>
                  <a:lnTo>
                    <a:pt x="8897102" y="2774629"/>
                  </a:lnTo>
                  <a:lnTo>
                    <a:pt x="8888937" y="2786740"/>
                  </a:lnTo>
                  <a:lnTo>
                    <a:pt x="8876827" y="2794905"/>
                  </a:lnTo>
                  <a:lnTo>
                    <a:pt x="8861996" y="2797898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-1029123" y="215225"/>
            <a:ext cx="5776714" cy="461664"/>
          </a:xfrm>
          <a:prstGeom prst="rect">
            <a:avLst/>
          </a:prstGeom>
        </p:spPr>
        <p:txBody>
          <a:bodyPr vert="horz" wrap="square" lIns="0" tIns="45719" rIns="0" bIns="0" rtlCol="0" anchor="t">
            <a:spAutoFit/>
          </a:bodyPr>
          <a:lstStyle/>
          <a:p>
            <a:pPr algn="ctr">
              <a:spcBef>
                <a:spcPts val="359"/>
              </a:spcBef>
            </a:pPr>
            <a:r>
              <a:rPr lang="en-US" sz="2700" b="1">
                <a:solidFill>
                  <a:srgbClr val="1B283D"/>
                </a:solidFill>
                <a:latin typeface="Sassoon Sans Rg"/>
                <a:cs typeface="Arial"/>
              </a:rPr>
              <a:t>Some design ideas:</a:t>
            </a:r>
            <a:endParaRPr lang="en-US" sz="2700" b="1">
              <a:solidFill>
                <a:srgbClr val="1B283D"/>
              </a:solidFill>
              <a:latin typeface="Sassoon Sans Rg" pitchFamily="50" charset="0"/>
              <a:cs typeface="Arial"/>
            </a:endParaRPr>
          </a:p>
        </p:txBody>
      </p:sp>
      <p:pic>
        <p:nvPicPr>
          <p:cNvPr id="3" name="Picture 2" descr="A diagram of a paper plane&#10;&#10;Description automatically generated">
            <a:extLst>
              <a:ext uri="{FF2B5EF4-FFF2-40B4-BE49-F238E27FC236}">
                <a16:creationId xmlns:a16="http://schemas.microsoft.com/office/drawing/2014/main" id="{FA1F6EB0-A809-13D4-C56C-C847A761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7" y="867948"/>
            <a:ext cx="6124161" cy="3918365"/>
          </a:xfrm>
          <a:prstGeom prst="rect">
            <a:avLst/>
          </a:prstGeom>
        </p:spPr>
      </p:pic>
      <p:pic>
        <p:nvPicPr>
          <p:cNvPr id="4" name="Picture 3" descr="A page of a paper plane&#10;&#10;Description automatically generated">
            <a:extLst>
              <a:ext uri="{FF2B5EF4-FFF2-40B4-BE49-F238E27FC236}">
                <a16:creationId xmlns:a16="http://schemas.microsoft.com/office/drawing/2014/main" id="{028AC251-CF84-BD80-3FA9-966C37585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59" y="2824575"/>
            <a:ext cx="6122229" cy="39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2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6500" y="49578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>
                <a:latin typeface="Sassoon Sans Rg" pitchFamily="50" charset="0"/>
                <a:cs typeface="Arial"/>
              </a:rPr>
              <a:t>11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39507" y="199184"/>
            <a:ext cx="4762500" cy="755650"/>
            <a:chOff x="3639507" y="199184"/>
            <a:chExt cx="4762500" cy="755650"/>
          </a:xfrm>
        </p:grpSpPr>
        <p:sp>
          <p:nvSpPr>
            <p:cNvPr id="4" name="object 4"/>
            <p:cNvSpPr/>
            <p:nvPr/>
          </p:nvSpPr>
          <p:spPr>
            <a:xfrm>
              <a:off x="3645857" y="205534"/>
              <a:ext cx="4749800" cy="742950"/>
            </a:xfrm>
            <a:custGeom>
              <a:avLst/>
              <a:gdLst/>
              <a:ahLst/>
              <a:cxnLst/>
              <a:rect l="l" t="t" r="r" b="b"/>
              <a:pathLst>
                <a:path w="4749800" h="742950">
                  <a:moveTo>
                    <a:pt x="4711700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4711700" y="742441"/>
                  </a:lnTo>
                  <a:lnTo>
                    <a:pt x="4726493" y="739435"/>
                  </a:lnTo>
                  <a:lnTo>
                    <a:pt x="4738608" y="731250"/>
                  </a:lnTo>
                  <a:lnTo>
                    <a:pt x="4746793" y="719135"/>
                  </a:lnTo>
                  <a:lnTo>
                    <a:pt x="4749800" y="704341"/>
                  </a:lnTo>
                  <a:lnTo>
                    <a:pt x="4749800" y="38099"/>
                  </a:lnTo>
                  <a:lnTo>
                    <a:pt x="4746793" y="23306"/>
                  </a:lnTo>
                  <a:lnTo>
                    <a:pt x="4738608" y="11191"/>
                  </a:lnTo>
                  <a:lnTo>
                    <a:pt x="4726493" y="3006"/>
                  </a:lnTo>
                  <a:lnTo>
                    <a:pt x="4711700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45857" y="205534"/>
              <a:ext cx="4749800" cy="742950"/>
            </a:xfrm>
            <a:custGeom>
              <a:avLst/>
              <a:gdLst/>
              <a:ahLst/>
              <a:cxnLst/>
              <a:rect l="l" t="t" r="r" b="b"/>
              <a:pathLst>
                <a:path w="4749800" h="742950">
                  <a:moveTo>
                    <a:pt x="4711700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4711700" y="0"/>
                  </a:lnTo>
                  <a:lnTo>
                    <a:pt x="4726493" y="3006"/>
                  </a:lnTo>
                  <a:lnTo>
                    <a:pt x="4738608" y="11191"/>
                  </a:lnTo>
                  <a:lnTo>
                    <a:pt x="4746793" y="23306"/>
                  </a:lnTo>
                  <a:lnTo>
                    <a:pt x="4749800" y="38099"/>
                  </a:lnTo>
                  <a:lnTo>
                    <a:pt x="4749800" y="704341"/>
                  </a:lnTo>
                  <a:lnTo>
                    <a:pt x="4746793" y="719135"/>
                  </a:lnTo>
                  <a:lnTo>
                    <a:pt x="4738608" y="731250"/>
                  </a:lnTo>
                  <a:lnTo>
                    <a:pt x="4726493" y="739435"/>
                  </a:lnTo>
                  <a:lnTo>
                    <a:pt x="4711700" y="742441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23047" y="254130"/>
            <a:ext cx="476846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Investigation Time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0460" marR="5080">
              <a:lnSpc>
                <a:spcPct val="116100"/>
              </a:lnSpc>
              <a:spcBef>
                <a:spcPts val="95"/>
              </a:spcBef>
            </a:pPr>
            <a:r>
              <a:rPr>
                <a:latin typeface="Sassoon Sans Rg" pitchFamily="50" charset="0"/>
              </a:rPr>
              <a:t>How will we know which plane is the best?  </a:t>
            </a:r>
            <a:r>
              <a:rPr>
                <a:solidFill>
                  <a:srgbClr val="6AC7C3"/>
                </a:solidFill>
                <a:latin typeface="Sassoon Sans Rg" pitchFamily="50" charset="0"/>
              </a:rPr>
              <a:t>The one that flies the furthest.</a:t>
            </a:r>
          </a:p>
          <a:p>
            <a:pPr marL="2397760">
              <a:lnSpc>
                <a:spcPct val="100000"/>
              </a:lnSpc>
              <a:spcBef>
                <a:spcPts val="25"/>
              </a:spcBef>
            </a:pPr>
            <a:endParaRPr sz="3400">
              <a:latin typeface="Sassoon Sans Rg" pitchFamily="50" charset="0"/>
            </a:endParaRPr>
          </a:p>
          <a:p>
            <a:pPr marL="2410460" marR="3291204">
              <a:lnSpc>
                <a:spcPct val="116100"/>
              </a:lnSpc>
            </a:pPr>
            <a:r>
              <a:rPr>
                <a:latin typeface="Sassoon Sans Rg" pitchFamily="50" charset="0"/>
              </a:rPr>
              <a:t>What will we measure?  </a:t>
            </a:r>
            <a:r>
              <a:rPr>
                <a:solidFill>
                  <a:srgbClr val="6AC7C3"/>
                </a:solidFill>
                <a:latin typeface="Sassoon Sans Rg" pitchFamily="50" charset="0"/>
              </a:rPr>
              <a:t>Distance travelled.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323" y="953669"/>
            <a:ext cx="2362249" cy="59043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6500" y="49578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12</a:t>
            </a:r>
            <a:endParaRPr sz="2400">
              <a:latin typeface="Sassoon Sans Rg" pitchFamily="50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088" y="967946"/>
            <a:ext cx="8455959" cy="598266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r>
              <a:rPr lang="en-US" sz="2700">
                <a:solidFill>
                  <a:srgbClr val="1B283D"/>
                </a:solidFill>
                <a:latin typeface="Sassoon Sans Rg"/>
                <a:cs typeface="Arial MT"/>
              </a:rPr>
              <a:t>We investigated __________ ____________.</a:t>
            </a:r>
            <a:endParaRPr lang="en-US" sz="2700">
              <a:solidFill>
                <a:srgbClr val="1B283D"/>
              </a:solidFill>
              <a:latin typeface="Sassoon Sans Rg" pitchFamily="50" charset="0"/>
              <a:cs typeface="Arial MT"/>
            </a:endParaRP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endParaRPr lang="en-US" sz="2700">
              <a:solidFill>
                <a:srgbClr val="1B283D"/>
              </a:solidFill>
              <a:latin typeface="Sassoon Sans Rg" pitchFamily="50" charset="0"/>
              <a:cs typeface="Arial MT"/>
            </a:endParaRP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r>
              <a:rPr lang="en-US" sz="2700">
                <a:solidFill>
                  <a:srgbClr val="1B283D"/>
                </a:solidFill>
                <a:latin typeface="Sassoon Sans Rg"/>
                <a:cs typeface="Arial MT"/>
              </a:rPr>
              <a:t>To make our test a fair test, we</a:t>
            </a:r>
            <a:endParaRPr lang="en-US" sz="2700">
              <a:solidFill>
                <a:srgbClr val="1B283D"/>
              </a:solidFill>
              <a:latin typeface="Sassoon Sans Rg" pitchFamily="50" charset="0"/>
              <a:cs typeface="Arial MT"/>
            </a:endParaRP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r>
              <a:rPr lang="en-US" sz="2700">
                <a:solidFill>
                  <a:srgbClr val="1B283D"/>
                </a:solidFill>
                <a:latin typeface="Sassoon Sans Rg"/>
                <a:cs typeface="Arial MT"/>
              </a:rPr>
              <a:t>___________________________________.</a:t>
            </a:r>
            <a:endParaRPr lang="en-US" sz="2700">
              <a:solidFill>
                <a:srgbClr val="1B283D"/>
              </a:solidFill>
              <a:latin typeface="Sassoon Sans Rg" pitchFamily="50" charset="0"/>
              <a:cs typeface="Arial MT"/>
            </a:endParaRP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endParaRPr lang="en-US" sz="2700">
              <a:solidFill>
                <a:srgbClr val="1B283D"/>
              </a:solidFill>
              <a:latin typeface="Sassoon Sans Rg"/>
              <a:cs typeface="Arial MT"/>
            </a:endParaRP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r>
              <a:rPr lang="en-US" sz="2700">
                <a:solidFill>
                  <a:srgbClr val="1B283D"/>
                </a:solidFill>
                <a:latin typeface="Sassoon Sans Rg"/>
                <a:cs typeface="Arial MT"/>
              </a:rPr>
              <a:t>I predicted that: ______________.</a:t>
            </a:r>
            <a:endParaRPr lang="en-US"/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endParaRPr lang="en-US" sz="2700">
              <a:solidFill>
                <a:srgbClr val="1B283D"/>
              </a:solidFill>
              <a:latin typeface="Sassoon Sans Rg"/>
              <a:cs typeface="Arial MT"/>
            </a:endParaRP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r>
              <a:rPr lang="en-US" sz="2700">
                <a:solidFill>
                  <a:srgbClr val="1B283D"/>
                </a:solidFill>
                <a:latin typeface="Sassoon Sans Rg"/>
                <a:cs typeface="Arial MT"/>
              </a:rPr>
              <a:t>Our paper </a:t>
            </a:r>
            <a:r>
              <a:rPr lang="en-US" sz="2700" err="1">
                <a:solidFill>
                  <a:srgbClr val="1B283D"/>
                </a:solidFill>
                <a:latin typeface="Sassoon Sans Rg"/>
                <a:cs typeface="Arial MT"/>
              </a:rPr>
              <a:t>aeroplane</a:t>
            </a:r>
            <a:r>
              <a:rPr lang="en-US" sz="2700">
                <a:solidFill>
                  <a:srgbClr val="1B283D"/>
                </a:solidFill>
                <a:latin typeface="Sassoon Sans Rg"/>
                <a:cs typeface="Arial MT"/>
              </a:rPr>
              <a:t> travelled __________. </a:t>
            </a: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endParaRPr lang="en-US" sz="2700">
              <a:solidFill>
                <a:srgbClr val="1B283D"/>
              </a:solidFill>
              <a:latin typeface="Sassoon Sans Rg"/>
              <a:cs typeface="Arial MT"/>
            </a:endParaRP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r>
              <a:rPr lang="en-US" sz="2700">
                <a:solidFill>
                  <a:srgbClr val="1B283D"/>
                </a:solidFill>
                <a:latin typeface="Sassoon Sans Rg"/>
                <a:cs typeface="Arial MT"/>
              </a:rPr>
              <a:t>I found out that __________________.</a:t>
            </a: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endParaRPr lang="en-US" sz="2700">
              <a:solidFill>
                <a:srgbClr val="1B283D"/>
              </a:solidFill>
              <a:latin typeface="Sassoon Sans Rg"/>
              <a:cs typeface="Arial MT"/>
            </a:endParaRP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r>
              <a:rPr lang="en-US" sz="2700">
                <a:solidFill>
                  <a:srgbClr val="1B283D"/>
                </a:solidFill>
                <a:latin typeface="Sassoon Sans Rg"/>
                <a:cs typeface="Arial MT"/>
              </a:rPr>
              <a:t>This happened because</a:t>
            </a:r>
            <a:endParaRPr lang="en-US">
              <a:solidFill>
                <a:srgbClr val="000000"/>
              </a:solidFill>
              <a:latin typeface="Aptos" panose="020B0004020202020204"/>
              <a:cs typeface="Arial MT"/>
            </a:endParaRPr>
          </a:p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r>
              <a:rPr lang="en-US" sz="2700">
                <a:solidFill>
                  <a:srgbClr val="1B283D"/>
                </a:solidFill>
                <a:latin typeface="Sassoon Sans Rg"/>
                <a:cs typeface="Arial MT"/>
              </a:rPr>
              <a:t>__________________________________.</a:t>
            </a:r>
            <a:endParaRPr lang="en-US"/>
          </a:p>
        </p:txBody>
      </p:sp>
      <p:grpSp>
        <p:nvGrpSpPr>
          <p:cNvPr id="7" name="object 7"/>
          <p:cNvGrpSpPr/>
          <p:nvPr/>
        </p:nvGrpSpPr>
        <p:grpSpPr>
          <a:xfrm>
            <a:off x="3238293" y="199184"/>
            <a:ext cx="5565140" cy="755650"/>
            <a:chOff x="3238293" y="199184"/>
            <a:chExt cx="5565140" cy="755650"/>
          </a:xfrm>
        </p:grpSpPr>
        <p:sp>
          <p:nvSpPr>
            <p:cNvPr id="8" name="object 8"/>
            <p:cNvSpPr/>
            <p:nvPr/>
          </p:nvSpPr>
          <p:spPr>
            <a:xfrm>
              <a:off x="3244643" y="205534"/>
              <a:ext cx="5552440" cy="742950"/>
            </a:xfrm>
            <a:custGeom>
              <a:avLst/>
              <a:gdLst/>
              <a:ahLst/>
              <a:cxnLst/>
              <a:rect l="l" t="t" r="r" b="b"/>
              <a:pathLst>
                <a:path w="5552440" h="742950">
                  <a:moveTo>
                    <a:pt x="5514124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5514124" y="742441"/>
                  </a:lnTo>
                  <a:lnTo>
                    <a:pt x="5528917" y="739435"/>
                  </a:lnTo>
                  <a:lnTo>
                    <a:pt x="5541032" y="731250"/>
                  </a:lnTo>
                  <a:lnTo>
                    <a:pt x="5549217" y="719135"/>
                  </a:lnTo>
                  <a:lnTo>
                    <a:pt x="5552224" y="704341"/>
                  </a:lnTo>
                  <a:lnTo>
                    <a:pt x="5552224" y="38099"/>
                  </a:lnTo>
                  <a:lnTo>
                    <a:pt x="5549217" y="23306"/>
                  </a:lnTo>
                  <a:lnTo>
                    <a:pt x="5541032" y="11191"/>
                  </a:lnTo>
                  <a:lnTo>
                    <a:pt x="5528917" y="3006"/>
                  </a:lnTo>
                  <a:lnTo>
                    <a:pt x="5514124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4643" y="205534"/>
              <a:ext cx="5552440" cy="742950"/>
            </a:xfrm>
            <a:custGeom>
              <a:avLst/>
              <a:gdLst/>
              <a:ahLst/>
              <a:cxnLst/>
              <a:rect l="l" t="t" r="r" b="b"/>
              <a:pathLst>
                <a:path w="5552440" h="742950">
                  <a:moveTo>
                    <a:pt x="5514124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5514124" y="0"/>
                  </a:lnTo>
                  <a:lnTo>
                    <a:pt x="5528917" y="3006"/>
                  </a:lnTo>
                  <a:lnTo>
                    <a:pt x="5541032" y="11191"/>
                  </a:lnTo>
                  <a:lnTo>
                    <a:pt x="5549217" y="23306"/>
                  </a:lnTo>
                  <a:lnTo>
                    <a:pt x="5552224" y="38099"/>
                  </a:lnTo>
                  <a:lnTo>
                    <a:pt x="5552224" y="704341"/>
                  </a:lnTo>
                  <a:lnTo>
                    <a:pt x="5549217" y="719135"/>
                  </a:lnTo>
                  <a:lnTo>
                    <a:pt x="5541032" y="731250"/>
                  </a:lnTo>
                  <a:lnTo>
                    <a:pt x="5528917" y="739435"/>
                  </a:lnTo>
                  <a:lnTo>
                    <a:pt x="5514124" y="742441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92546" y="206301"/>
            <a:ext cx="558758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What did we find out?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0663" y="850633"/>
            <a:ext cx="3355784" cy="60073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34164" y="963966"/>
            <a:ext cx="2362249" cy="59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3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919A-146D-06E9-AB20-D32B2E585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57" y="2761559"/>
            <a:ext cx="11045686" cy="1325563"/>
          </a:xfrm>
        </p:spPr>
        <p:txBody>
          <a:bodyPr>
            <a:normAutofit fontScale="90000"/>
          </a:bodyPr>
          <a:lstStyle/>
          <a:p>
            <a:r>
              <a:rPr lang="en-US"/>
              <a:t>We investigated...</a:t>
            </a:r>
            <a:br>
              <a:rPr lang="en-US"/>
            </a:br>
            <a:br>
              <a:rPr lang="en-US"/>
            </a:br>
            <a:r>
              <a:rPr lang="en-US"/>
              <a:t>In groups we designed....   to test the level of ______________. </a:t>
            </a:r>
            <a:br>
              <a:rPr lang="en-US"/>
            </a:br>
            <a:br>
              <a:rPr lang="en-US"/>
            </a:br>
            <a:r>
              <a:rPr lang="en-US"/>
              <a:t>We found that ____</a:t>
            </a:r>
            <a:br>
              <a:rPr lang="en-US"/>
            </a:br>
            <a:br>
              <a:rPr lang="en-US"/>
            </a:br>
            <a:r>
              <a:rPr lang="en-US">
                <a:solidFill>
                  <a:srgbClr val="FF0000"/>
                </a:solidFill>
              </a:rPr>
              <a:t>air resistance         airplane         greater        slowed </a:t>
            </a:r>
            <a:br>
              <a:rPr lang="en-US">
                <a:solidFill>
                  <a:srgbClr val="FF0000"/>
                </a:solidFill>
              </a:rPr>
            </a:br>
            <a:br>
              <a:rPr lang="en-US"/>
            </a:br>
            <a:r>
              <a:rPr lang="en-US">
                <a:solidFill>
                  <a:srgbClr val="FF0000"/>
                </a:solidFill>
              </a:rPr>
              <a:t>surface area      air particles</a:t>
            </a: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6500" y="49578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12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64356" y="1616345"/>
            <a:ext cx="8912860" cy="1557020"/>
            <a:chOff x="1564356" y="1616345"/>
            <a:chExt cx="8912860" cy="1557020"/>
          </a:xfrm>
        </p:grpSpPr>
        <p:sp>
          <p:nvSpPr>
            <p:cNvPr id="4" name="object 4"/>
            <p:cNvSpPr/>
            <p:nvPr/>
          </p:nvSpPr>
          <p:spPr>
            <a:xfrm>
              <a:off x="1570706" y="1622695"/>
              <a:ext cx="8900160" cy="1544320"/>
            </a:xfrm>
            <a:custGeom>
              <a:avLst/>
              <a:gdLst/>
              <a:ahLst/>
              <a:cxnLst/>
              <a:rect l="l" t="t" r="r" b="b"/>
              <a:pathLst>
                <a:path w="8900160" h="1544320">
                  <a:moveTo>
                    <a:pt x="8861996" y="0"/>
                  </a:moveTo>
                  <a:lnTo>
                    <a:pt x="38100" y="0"/>
                  </a:lnTo>
                  <a:lnTo>
                    <a:pt x="23274" y="2995"/>
                  </a:lnTo>
                  <a:lnTo>
                    <a:pt x="11163" y="11163"/>
                  </a:lnTo>
                  <a:lnTo>
                    <a:pt x="2995" y="23274"/>
                  </a:lnTo>
                  <a:lnTo>
                    <a:pt x="0" y="38100"/>
                  </a:lnTo>
                  <a:lnTo>
                    <a:pt x="0" y="1505737"/>
                  </a:lnTo>
                  <a:lnTo>
                    <a:pt x="2995" y="1520568"/>
                  </a:lnTo>
                  <a:lnTo>
                    <a:pt x="11163" y="1532678"/>
                  </a:lnTo>
                  <a:lnTo>
                    <a:pt x="23274" y="1540843"/>
                  </a:lnTo>
                  <a:lnTo>
                    <a:pt x="38100" y="1543837"/>
                  </a:lnTo>
                  <a:lnTo>
                    <a:pt x="8861996" y="1543837"/>
                  </a:lnTo>
                  <a:lnTo>
                    <a:pt x="8876827" y="1540843"/>
                  </a:lnTo>
                  <a:lnTo>
                    <a:pt x="8888937" y="1532678"/>
                  </a:lnTo>
                  <a:lnTo>
                    <a:pt x="8897102" y="1520568"/>
                  </a:lnTo>
                  <a:lnTo>
                    <a:pt x="8900096" y="1505737"/>
                  </a:lnTo>
                  <a:lnTo>
                    <a:pt x="8900096" y="38100"/>
                  </a:lnTo>
                  <a:lnTo>
                    <a:pt x="8897102" y="23274"/>
                  </a:lnTo>
                  <a:lnTo>
                    <a:pt x="8888937" y="11163"/>
                  </a:lnTo>
                  <a:lnTo>
                    <a:pt x="8876827" y="2995"/>
                  </a:lnTo>
                  <a:lnTo>
                    <a:pt x="8861996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0706" y="1622695"/>
              <a:ext cx="8900160" cy="1544320"/>
            </a:xfrm>
            <a:custGeom>
              <a:avLst/>
              <a:gdLst/>
              <a:ahLst/>
              <a:cxnLst/>
              <a:rect l="l" t="t" r="r" b="b"/>
              <a:pathLst>
                <a:path w="8900160" h="1544320">
                  <a:moveTo>
                    <a:pt x="8861996" y="1543837"/>
                  </a:moveTo>
                  <a:lnTo>
                    <a:pt x="38100" y="1543837"/>
                  </a:lnTo>
                  <a:lnTo>
                    <a:pt x="23274" y="1540843"/>
                  </a:lnTo>
                  <a:lnTo>
                    <a:pt x="11163" y="1532678"/>
                  </a:lnTo>
                  <a:lnTo>
                    <a:pt x="2995" y="1520568"/>
                  </a:lnTo>
                  <a:lnTo>
                    <a:pt x="0" y="1505737"/>
                  </a:lnTo>
                  <a:lnTo>
                    <a:pt x="0" y="38100"/>
                  </a:lnTo>
                  <a:lnTo>
                    <a:pt x="2995" y="23274"/>
                  </a:lnTo>
                  <a:lnTo>
                    <a:pt x="11163" y="11163"/>
                  </a:lnTo>
                  <a:lnTo>
                    <a:pt x="23274" y="2995"/>
                  </a:lnTo>
                  <a:lnTo>
                    <a:pt x="38100" y="0"/>
                  </a:lnTo>
                  <a:lnTo>
                    <a:pt x="8861996" y="0"/>
                  </a:lnTo>
                  <a:lnTo>
                    <a:pt x="8876827" y="2995"/>
                  </a:lnTo>
                  <a:lnTo>
                    <a:pt x="8888937" y="11163"/>
                  </a:lnTo>
                  <a:lnTo>
                    <a:pt x="8897102" y="23274"/>
                  </a:lnTo>
                  <a:lnTo>
                    <a:pt x="8900096" y="38100"/>
                  </a:lnTo>
                  <a:lnTo>
                    <a:pt x="8900096" y="1505737"/>
                  </a:lnTo>
                  <a:lnTo>
                    <a:pt x="8897102" y="1520568"/>
                  </a:lnTo>
                  <a:lnTo>
                    <a:pt x="8888937" y="1532678"/>
                  </a:lnTo>
                  <a:lnTo>
                    <a:pt x="8876827" y="1540843"/>
                  </a:lnTo>
                  <a:lnTo>
                    <a:pt x="8861996" y="1543837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05844" y="1905000"/>
            <a:ext cx="5809556" cy="462998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00" marR="205740" indent="-948055">
              <a:lnSpc>
                <a:spcPct val="108000"/>
              </a:lnSpc>
              <a:spcBef>
                <a:spcPts val="100"/>
              </a:spcBef>
            </a:pPr>
            <a:r>
              <a:rPr sz="2700">
                <a:solidFill>
                  <a:srgbClr val="1B283D"/>
                </a:solidFill>
                <a:latin typeface="Sassoon Sans Rg"/>
                <a:cs typeface="Arial MT"/>
              </a:rPr>
              <a:t>Today </a:t>
            </a:r>
            <a:r>
              <a:rPr sz="2700" b="1">
                <a:solidFill>
                  <a:srgbClr val="1B283D"/>
                </a:solidFill>
                <a:latin typeface="Sassoon Sans Rg"/>
                <a:cs typeface="Arial"/>
              </a:rPr>
              <a:t>we have learnt </a:t>
            </a:r>
            <a:r>
              <a:rPr sz="2700">
                <a:solidFill>
                  <a:srgbClr val="1B283D"/>
                </a:solidFill>
                <a:latin typeface="Sassoon Sans Rg"/>
                <a:cs typeface="Arial MT"/>
              </a:rPr>
              <a:t>about friction  which is a type of force.</a:t>
            </a:r>
            <a:endParaRPr sz="2700">
              <a:latin typeface="Sassoon Sans Rg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>
              <a:latin typeface="Sassoon Sans Rg" pitchFamily="50" charset="0"/>
              <a:cs typeface="Arial MT"/>
            </a:endParaRPr>
          </a:p>
          <a:p>
            <a:pPr marL="12700" marR="90805">
              <a:lnSpc>
                <a:spcPct val="126800"/>
              </a:lnSpc>
            </a:pPr>
            <a:r>
              <a:rPr lang="en-US" sz="2300" b="1">
                <a:solidFill>
                  <a:schemeClr val="tx2">
                    <a:lumMod val="76000"/>
                    <a:lumOff val="24000"/>
                  </a:schemeClr>
                </a:solidFill>
                <a:latin typeface="Sassoon Sans Rg"/>
                <a:cs typeface="Arial"/>
              </a:rPr>
              <a:t>Blue</a:t>
            </a:r>
            <a:r>
              <a:rPr sz="2300" b="1">
                <a:solidFill>
                  <a:srgbClr val="1B283D"/>
                </a:solidFill>
                <a:latin typeface="Sassoon Sans Rg"/>
                <a:cs typeface="Arial"/>
              </a:rPr>
              <a:t>– </a:t>
            </a:r>
            <a:r>
              <a:rPr sz="2300">
                <a:solidFill>
                  <a:srgbClr val="1B283D"/>
                </a:solidFill>
                <a:latin typeface="Sassoon Sans Rg"/>
                <a:cs typeface="Arial MT"/>
              </a:rPr>
              <a:t>Explain what air resistance is to  your partner without using the words </a:t>
            </a:r>
            <a:r>
              <a:rPr lang="en-US" sz="2300">
                <a:solidFill>
                  <a:srgbClr val="1B283D"/>
                </a:solidFill>
                <a:latin typeface="Sassoon Sans Rg"/>
                <a:cs typeface="Arial MT"/>
              </a:rPr>
              <a:t>'</a:t>
            </a:r>
            <a:r>
              <a:rPr sz="2300">
                <a:solidFill>
                  <a:srgbClr val="1B283D"/>
                </a:solidFill>
                <a:latin typeface="Sassoon Sans Rg"/>
                <a:cs typeface="Arial MT"/>
              </a:rPr>
              <a:t>air  resistance</a:t>
            </a:r>
            <a:r>
              <a:rPr lang="en-US" sz="2300">
                <a:solidFill>
                  <a:srgbClr val="1B283D"/>
                </a:solidFill>
                <a:latin typeface="Sassoon Sans Rg"/>
                <a:cs typeface="Arial MT"/>
              </a:rPr>
              <a:t>'</a:t>
            </a:r>
            <a:r>
              <a:rPr sz="2300">
                <a:solidFill>
                  <a:srgbClr val="1B283D"/>
                </a:solidFill>
                <a:latin typeface="Sassoon Sans Rg"/>
                <a:cs typeface="Arial MT"/>
              </a:rPr>
              <a:t>.</a:t>
            </a:r>
            <a:endParaRPr sz="2300">
              <a:latin typeface="Sassoon Sans Rg"/>
              <a:cs typeface="Arial MT"/>
            </a:endParaRPr>
          </a:p>
          <a:p>
            <a:pPr marL="12700" marR="90805">
              <a:lnSpc>
                <a:spcPct val="126800"/>
              </a:lnSpc>
            </a:pPr>
            <a:endParaRPr lang="en-US" sz="2300">
              <a:solidFill>
                <a:srgbClr val="1B283D"/>
              </a:solidFill>
              <a:latin typeface="Sassoon Sans Rg"/>
              <a:cs typeface="Arial"/>
            </a:endParaRPr>
          </a:p>
          <a:p>
            <a:pPr marL="12700" marR="5080">
              <a:lnSpc>
                <a:spcPct val="126800"/>
              </a:lnSpc>
            </a:pPr>
            <a:r>
              <a:rPr lang="en-US" sz="2300" b="1">
                <a:solidFill>
                  <a:srgbClr val="00B050"/>
                </a:solidFill>
                <a:latin typeface="Sassoon Sans Rg"/>
                <a:cs typeface="Arial"/>
              </a:rPr>
              <a:t>Green</a:t>
            </a:r>
            <a:r>
              <a:rPr sz="2300" b="1">
                <a:solidFill>
                  <a:srgbClr val="00B050"/>
                </a:solidFill>
                <a:latin typeface="Sassoon Sans Rg"/>
                <a:cs typeface="Arial"/>
              </a:rPr>
              <a:t> </a:t>
            </a:r>
            <a:r>
              <a:rPr sz="2300" b="1">
                <a:solidFill>
                  <a:srgbClr val="1B283D"/>
                </a:solidFill>
                <a:latin typeface="Sassoon Sans Rg"/>
                <a:cs typeface="Arial"/>
              </a:rPr>
              <a:t>– </a:t>
            </a:r>
            <a:r>
              <a:rPr sz="2300">
                <a:solidFill>
                  <a:srgbClr val="1B283D"/>
                </a:solidFill>
                <a:latin typeface="Sassoon Sans Rg"/>
                <a:cs typeface="Arial MT"/>
              </a:rPr>
              <a:t>Explain what streamlined means  to your partner without saying the word  </a:t>
            </a:r>
            <a:r>
              <a:rPr lang="en-US" sz="2300">
                <a:solidFill>
                  <a:srgbClr val="1B283D"/>
                </a:solidFill>
                <a:latin typeface="Sassoon Sans Rg"/>
                <a:cs typeface="Arial MT"/>
              </a:rPr>
              <a:t>'</a:t>
            </a:r>
            <a:r>
              <a:rPr sz="2300">
                <a:solidFill>
                  <a:srgbClr val="1B283D"/>
                </a:solidFill>
                <a:latin typeface="Sassoon Sans Rg"/>
                <a:cs typeface="Arial MT"/>
              </a:rPr>
              <a:t>streamlined</a:t>
            </a:r>
            <a:r>
              <a:rPr lang="en-US" sz="2300">
                <a:solidFill>
                  <a:srgbClr val="1B283D"/>
                </a:solidFill>
                <a:latin typeface="Sassoon Sans Rg"/>
                <a:cs typeface="Arial MT"/>
              </a:rPr>
              <a:t>'</a:t>
            </a:r>
            <a:r>
              <a:rPr sz="2300">
                <a:solidFill>
                  <a:srgbClr val="1B283D"/>
                </a:solidFill>
                <a:latin typeface="Sassoon Sans Rg"/>
                <a:cs typeface="Arial MT"/>
              </a:rPr>
              <a:t>.</a:t>
            </a:r>
            <a:endParaRPr sz="2300">
              <a:latin typeface="Sassoon Sans Rg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38293" y="199184"/>
            <a:ext cx="5565140" cy="755650"/>
            <a:chOff x="3238293" y="199184"/>
            <a:chExt cx="5565140" cy="755650"/>
          </a:xfrm>
        </p:grpSpPr>
        <p:sp>
          <p:nvSpPr>
            <p:cNvPr id="8" name="object 8"/>
            <p:cNvSpPr/>
            <p:nvPr/>
          </p:nvSpPr>
          <p:spPr>
            <a:xfrm>
              <a:off x="3244643" y="205534"/>
              <a:ext cx="5552440" cy="742950"/>
            </a:xfrm>
            <a:custGeom>
              <a:avLst/>
              <a:gdLst/>
              <a:ahLst/>
              <a:cxnLst/>
              <a:rect l="l" t="t" r="r" b="b"/>
              <a:pathLst>
                <a:path w="5552440" h="742950">
                  <a:moveTo>
                    <a:pt x="5514124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099"/>
                  </a:lnTo>
                  <a:lnTo>
                    <a:pt x="0" y="704341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1"/>
                  </a:lnTo>
                  <a:lnTo>
                    <a:pt x="5514124" y="742441"/>
                  </a:lnTo>
                  <a:lnTo>
                    <a:pt x="5528917" y="739435"/>
                  </a:lnTo>
                  <a:lnTo>
                    <a:pt x="5541032" y="731250"/>
                  </a:lnTo>
                  <a:lnTo>
                    <a:pt x="5549217" y="719135"/>
                  </a:lnTo>
                  <a:lnTo>
                    <a:pt x="5552224" y="704341"/>
                  </a:lnTo>
                  <a:lnTo>
                    <a:pt x="5552224" y="38099"/>
                  </a:lnTo>
                  <a:lnTo>
                    <a:pt x="5549217" y="23306"/>
                  </a:lnTo>
                  <a:lnTo>
                    <a:pt x="5541032" y="11191"/>
                  </a:lnTo>
                  <a:lnTo>
                    <a:pt x="5528917" y="3006"/>
                  </a:lnTo>
                  <a:lnTo>
                    <a:pt x="5514124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44643" y="205534"/>
              <a:ext cx="5552440" cy="742950"/>
            </a:xfrm>
            <a:custGeom>
              <a:avLst/>
              <a:gdLst/>
              <a:ahLst/>
              <a:cxnLst/>
              <a:rect l="l" t="t" r="r" b="b"/>
              <a:pathLst>
                <a:path w="5552440" h="742950">
                  <a:moveTo>
                    <a:pt x="5514124" y="742441"/>
                  </a:moveTo>
                  <a:lnTo>
                    <a:pt x="38100" y="742441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1"/>
                  </a:lnTo>
                  <a:lnTo>
                    <a:pt x="0" y="38099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5514124" y="0"/>
                  </a:lnTo>
                  <a:lnTo>
                    <a:pt x="5528917" y="3006"/>
                  </a:lnTo>
                  <a:lnTo>
                    <a:pt x="5541032" y="11191"/>
                  </a:lnTo>
                  <a:lnTo>
                    <a:pt x="5549217" y="23306"/>
                  </a:lnTo>
                  <a:lnTo>
                    <a:pt x="5552224" y="38099"/>
                  </a:lnTo>
                  <a:lnTo>
                    <a:pt x="5552224" y="704341"/>
                  </a:lnTo>
                  <a:lnTo>
                    <a:pt x="5549217" y="719135"/>
                  </a:lnTo>
                  <a:lnTo>
                    <a:pt x="5541032" y="731250"/>
                  </a:lnTo>
                  <a:lnTo>
                    <a:pt x="5528917" y="739435"/>
                  </a:lnTo>
                  <a:lnTo>
                    <a:pt x="5514124" y="742441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92546" y="206301"/>
            <a:ext cx="558758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What did we find out?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3609" y="850633"/>
            <a:ext cx="3355784" cy="60073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323" y="953669"/>
            <a:ext cx="2362249" cy="59043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66500" y="49578"/>
            <a:ext cx="36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12</a:t>
            </a:r>
            <a:endParaRPr sz="2400">
              <a:latin typeface="Sassoon Sans Rg" pitchFamily="50" charset="0"/>
              <a:cs typeface="Arial"/>
            </a:endParaRPr>
          </a:p>
        </p:txBody>
      </p:sp>
      <p:pic>
        <p:nvPicPr>
          <p:cNvPr id="13" name="Picture 12" descr="A screenshot of a challenge&#10;&#10;Description automatically generated">
            <a:extLst>
              <a:ext uri="{FF2B5EF4-FFF2-40B4-BE49-F238E27FC236}">
                <a16:creationId xmlns:a16="http://schemas.microsoft.com/office/drawing/2014/main" id="{A8D6BA48-F652-BBC3-9A5E-D5F9A308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64" y="439051"/>
            <a:ext cx="10611621" cy="4157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D66A14-FA61-B1CC-E6E7-443654680323}"/>
              </a:ext>
            </a:extLst>
          </p:cNvPr>
          <p:cNvSpPr txBox="1"/>
          <p:nvPr/>
        </p:nvSpPr>
        <p:spPr>
          <a:xfrm>
            <a:off x="121973" y="5271194"/>
            <a:ext cx="1174725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omic Sans MS"/>
              </a:rPr>
              <a:t>Vocabulary to include: </a:t>
            </a:r>
            <a:r>
              <a:rPr lang="en-US" sz="3200" b="1">
                <a:latin typeface="Comic Sans MS"/>
              </a:rPr>
              <a:t>Air resistance, friction, streamlined</a:t>
            </a:r>
          </a:p>
        </p:txBody>
      </p:sp>
    </p:spTree>
    <p:extLst>
      <p:ext uri="{BB962C8B-B14F-4D97-AF65-F5344CB8AC3E}">
        <p14:creationId xmlns:p14="http://schemas.microsoft.com/office/powerpoint/2010/main" val="248189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5FAB-FCA0-7108-AC1F-29AC47D5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" y="2513496"/>
            <a:ext cx="12183164" cy="134764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3600" u="sng" err="1"/>
              <a:t>mercredi</a:t>
            </a:r>
            <a:r>
              <a:rPr lang="en-GB" sz="3600" u="sng" dirty="0"/>
              <a:t> 18 mars</a:t>
            </a:r>
            <a:br>
              <a:rPr lang="en-GB" sz="3600" u="sng" dirty="0"/>
            </a:br>
            <a:r>
              <a:rPr lang="en-GB" sz="3600" u="sng" dirty="0"/>
              <a:t>TBAT:</a:t>
            </a:r>
            <a:r>
              <a:rPr lang="en-GB" sz="3600" u="sng" dirty="0">
                <a:ea typeface="+mj-lt"/>
                <a:cs typeface="+mj-lt"/>
              </a:rPr>
              <a:t> consolidate the 10 Olympic sports in French </a:t>
            </a:r>
            <a:r>
              <a:rPr lang="en-GB" sz="3600" u="sng">
                <a:ea typeface="+mj-lt"/>
                <a:cs typeface="+mj-lt"/>
              </a:rPr>
              <a:t>and use them in full sentences.</a:t>
            </a:r>
            <a:br>
              <a:rPr lang="en-GB" sz="3600" u="sng" dirty="0">
                <a:ea typeface="+mj-lt"/>
                <a:cs typeface="+mj-lt"/>
              </a:rPr>
            </a:br>
            <a:br>
              <a:rPr lang="en-GB" sz="3600" u="sng" dirty="0">
                <a:ea typeface="+mj-lt"/>
                <a:cs typeface="+mj-lt"/>
              </a:rPr>
            </a:br>
            <a:r>
              <a:rPr lang="en-GB" sz="3600" u="sng"/>
              <a:t>3 in 3</a:t>
            </a:r>
            <a:br>
              <a:rPr lang="en-GB" sz="3600" u="sng" dirty="0"/>
            </a:br>
            <a:br>
              <a:rPr lang="en-GB" sz="3600" u="sng" dirty="0"/>
            </a:br>
            <a:br>
              <a:rPr lang="en-GB" sz="3600" u="sng" dirty="0"/>
            </a:br>
            <a:br>
              <a:rPr lang="en-GB" sz="3600" u="sng" dirty="0"/>
            </a:br>
            <a:br>
              <a:rPr lang="en-GB" sz="3600" u="sng" dirty="0"/>
            </a:br>
            <a:br>
              <a:rPr lang="en-GB" sz="3600" u="sng" dirty="0"/>
            </a:br>
            <a:br>
              <a:rPr lang="en-GB" sz="3600" u="sng" dirty="0"/>
            </a:br>
            <a:br>
              <a:rPr lang="en-GB" sz="3600" u="sng" dirty="0"/>
            </a:br>
            <a:r>
              <a:rPr lang="en-GB" sz="3600" dirty="0">
                <a:ea typeface="+mj-lt"/>
                <a:cs typeface="+mj-lt"/>
                <a:hlinkClick r:id="rId2"/>
              </a:rPr>
              <a:t>languageangels.com/resource/1/5/54/223</a:t>
            </a:r>
            <a:r>
              <a:rPr lang="en-GB" u="sng"/>
              <a:t> - Lesson 4</a:t>
            </a:r>
            <a:br>
              <a:rPr lang="en-GB" u="sng" dirty="0"/>
            </a:br>
            <a:endParaRPr lang="en-GB" u="sng" dirty="0"/>
          </a:p>
        </p:txBody>
      </p:sp>
      <p:pic>
        <p:nvPicPr>
          <p:cNvPr id="4" name="Picture 3" descr="A cartoon of a child holding a bow and arrow&#10;&#10;AI-generated content may be incorrect.">
            <a:extLst>
              <a:ext uri="{FF2B5EF4-FFF2-40B4-BE49-F238E27FC236}">
                <a16:creationId xmlns:a16="http://schemas.microsoft.com/office/drawing/2014/main" id="{1F1CD079-E599-F134-E822-E8FB41F4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42" y="2829685"/>
            <a:ext cx="2000250" cy="2505075"/>
          </a:xfrm>
          <a:prstGeom prst="rect">
            <a:avLst/>
          </a:prstGeom>
        </p:spPr>
      </p:pic>
      <p:pic>
        <p:nvPicPr>
          <p:cNvPr id="5" name="Picture 4" descr="A cartoon of a person cycling a bicycle and a swimmer&#10;&#10;AI-generated content may be incorrect.">
            <a:extLst>
              <a:ext uri="{FF2B5EF4-FFF2-40B4-BE49-F238E27FC236}">
                <a16:creationId xmlns:a16="http://schemas.microsoft.com/office/drawing/2014/main" id="{2EC5F5EE-8BB1-5923-8BC1-159BF14A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3005138"/>
            <a:ext cx="2381250" cy="2162175"/>
          </a:xfrm>
          <a:prstGeom prst="rect">
            <a:avLst/>
          </a:prstGeom>
        </p:spPr>
      </p:pic>
      <p:pic>
        <p:nvPicPr>
          <p:cNvPr id="6" name="Picture 5" descr="A cartoon of a child wearing boxing gloves&#10;&#10;AI-generated content may be incorrect.">
            <a:extLst>
              <a:ext uri="{FF2B5EF4-FFF2-40B4-BE49-F238E27FC236}">
                <a16:creationId xmlns:a16="http://schemas.microsoft.com/office/drawing/2014/main" id="{1A0DF496-61F5-B9C2-BB06-14FA9E4BF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801" y="2767634"/>
            <a:ext cx="1924050" cy="2647950"/>
          </a:xfrm>
          <a:prstGeom prst="rect">
            <a:avLst/>
          </a:prstGeom>
        </p:spPr>
      </p:pic>
      <p:pic>
        <p:nvPicPr>
          <p:cNvPr id="7" name="Picture 6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C67D0295-2AA8-34E3-9B73-26C2A723E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1100" y="1710841"/>
            <a:ext cx="2209800" cy="542925"/>
          </a:xfrm>
          <a:prstGeom prst="rect">
            <a:avLst/>
          </a:prstGeom>
        </p:spPr>
      </p:pic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AD337E3-A432-7D3C-BCD3-82FD49A9B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839" y="1683992"/>
            <a:ext cx="2209800" cy="552450"/>
          </a:xfrm>
          <a:prstGeom prst="rect">
            <a:avLst/>
          </a:prstGeom>
        </p:spPr>
      </p:pic>
      <p:pic>
        <p:nvPicPr>
          <p:cNvPr id="9" name="Picture 8" descr="A black text with blue letters&#10;&#10;AI-generated content may be incorrect.">
            <a:extLst>
              <a:ext uri="{FF2B5EF4-FFF2-40B4-BE49-F238E27FC236}">
                <a16:creationId xmlns:a16="http://schemas.microsoft.com/office/drawing/2014/main" id="{FDEA53D2-79D4-CE0B-9196-78E0AF55A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876" y="1691791"/>
            <a:ext cx="22479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2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F9D2-26BF-BC7D-475E-01B2AD59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group of white rectangular boxes with black text and images&#10;&#10;AI-generated content may be incorrect.">
            <a:extLst>
              <a:ext uri="{FF2B5EF4-FFF2-40B4-BE49-F238E27FC236}">
                <a16:creationId xmlns:a16="http://schemas.microsoft.com/office/drawing/2014/main" id="{BE72AA9A-D00E-947D-AC47-BA479015A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265" y="1685487"/>
            <a:ext cx="8190321" cy="499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1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5D42-8445-67B7-9535-14E1B58D2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00A2-B916-BECC-3894-1F935003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group of rectangular white rectangular boxes with red x and cartoon characters&#10;&#10;AI-generated content may be incorrect.">
            <a:extLst>
              <a:ext uri="{FF2B5EF4-FFF2-40B4-BE49-F238E27FC236}">
                <a16:creationId xmlns:a16="http://schemas.microsoft.com/office/drawing/2014/main" id="{D97161EB-628C-24E7-1F53-C9B49A446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129" y="1825625"/>
            <a:ext cx="74317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8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470F-B71B-C5A4-43FE-F43DDFB4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cs typeface="Calibri Light"/>
              </a:rPr>
              <a:t>Maths Paper 3</a:t>
            </a:r>
            <a:br>
              <a:rPr lang="en-GB">
                <a:ea typeface="Calibri Light"/>
                <a:cs typeface="Calibri Light"/>
              </a:rPr>
            </a:b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9:20-10:00  </a:t>
            </a:r>
            <a:endParaRPr lang="en-GB"/>
          </a:p>
        </p:txBody>
      </p:sp>
      <p:pic>
        <p:nvPicPr>
          <p:cNvPr id="3" name="Picture 2" descr="A bear leaning on a log&#10;&#10;Description automatically generated">
            <a:extLst>
              <a:ext uri="{FF2B5EF4-FFF2-40B4-BE49-F238E27FC236}">
                <a16:creationId xmlns:a16="http://schemas.microsoft.com/office/drawing/2014/main" id="{5F9EBC92-6FCE-C9FB-5FEA-A39867902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551" y="325438"/>
            <a:ext cx="4577245" cy="46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11AF-8D96-3D6B-0DBD-F3258B9F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15715B-2E0A-B6B8-B338-3FF8D29F7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8222" y="1825625"/>
            <a:ext cx="68555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05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79087-5E28-19F2-E69F-52C8FB61C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1122-573F-D455-96C7-6EF33ED4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6CCA5A-A75A-D0E1-7750-FBB18F9FF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064" y="1825625"/>
            <a:ext cx="70858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8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2215-0556-3189-C8CE-E836CE2D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83" y="26454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>
                <a:cs typeface="Calibri Light"/>
              </a:rPr>
              <a:t>Spellings – use the words below to recall the spelling patterns that we have practised this year</a:t>
            </a:r>
            <a:br>
              <a:rPr lang="en-GB">
                <a:cs typeface="Calibri Light"/>
              </a:rPr>
            </a:br>
            <a:br>
              <a:rPr lang="en-GB">
                <a:cs typeface="Calibri Light"/>
              </a:rPr>
            </a:br>
            <a:r>
              <a:rPr lang="en-GB" b="1">
                <a:solidFill>
                  <a:srgbClr val="FF0000"/>
                </a:solidFill>
                <a:cs typeface="Calibri Light"/>
              </a:rPr>
              <a:t>accommodate</a:t>
            </a:r>
            <a:r>
              <a:rPr lang="en-GB" b="1">
                <a:cs typeface="Calibri Light"/>
              </a:rPr>
              <a:t> </a:t>
            </a:r>
            <a:br>
              <a:rPr lang="en-GB" b="1">
                <a:cs typeface="Calibri Light"/>
              </a:rPr>
            </a:br>
            <a:r>
              <a:rPr lang="en-GB" b="1">
                <a:solidFill>
                  <a:srgbClr val="00B0F0"/>
                </a:solidFill>
                <a:cs typeface="Calibri Light"/>
              </a:rPr>
              <a:t>receive </a:t>
            </a:r>
            <a:br>
              <a:rPr lang="en-GB" b="1">
                <a:cs typeface="Calibri Light"/>
              </a:rPr>
            </a:br>
            <a:r>
              <a:rPr lang="en-GB" b="1">
                <a:solidFill>
                  <a:schemeClr val="accent6">
                    <a:lumMod val="50000"/>
                  </a:schemeClr>
                </a:solidFill>
                <a:cs typeface="Calibri Light"/>
              </a:rPr>
              <a:t>knight / science /   lamb</a:t>
            </a:r>
            <a:br>
              <a:rPr lang="en-GB" b="1">
                <a:cs typeface="Calibri Light"/>
              </a:rPr>
            </a:br>
            <a:r>
              <a:rPr lang="en-GB" b="1">
                <a:solidFill>
                  <a:srgbClr val="0070C0"/>
                </a:solidFill>
                <a:cs typeface="Calibri Light"/>
              </a:rPr>
              <a:t>usually / finally </a:t>
            </a:r>
            <a:br>
              <a:rPr lang="en-GB" b="1">
                <a:cs typeface="Calibri Light"/>
              </a:rPr>
            </a:br>
            <a:r>
              <a:rPr lang="en-GB" b="1">
                <a:solidFill>
                  <a:schemeClr val="accent2">
                    <a:lumMod val="75000"/>
                  </a:schemeClr>
                </a:solidFill>
                <a:cs typeface="Calibri Light"/>
              </a:rPr>
              <a:t>rough /    plough / through</a:t>
            </a:r>
            <a:br>
              <a:rPr lang="en-GB" b="1">
                <a:cs typeface="Calibri Light"/>
              </a:rPr>
            </a:br>
            <a:r>
              <a:rPr lang="en-GB" b="1">
                <a:solidFill>
                  <a:schemeClr val="tx2">
                    <a:lumMod val="75000"/>
                  </a:schemeClr>
                </a:solidFill>
                <a:cs typeface="Calibri Light"/>
              </a:rPr>
              <a:t>great / grate </a:t>
            </a:r>
            <a:br>
              <a:rPr lang="en-GB" b="1">
                <a:solidFill>
                  <a:schemeClr val="tx2">
                    <a:lumMod val="75000"/>
                  </a:schemeClr>
                </a:solidFill>
                <a:cs typeface="Calibri Light"/>
              </a:rPr>
            </a:br>
            <a:r>
              <a:rPr lang="en-GB" b="1">
                <a:solidFill>
                  <a:schemeClr val="tx2">
                    <a:lumMod val="75000"/>
                  </a:schemeClr>
                </a:solidFill>
                <a:cs typeface="Calibri Light"/>
              </a:rPr>
              <a:t>infectious/ conscious </a:t>
            </a:r>
            <a:br>
              <a:rPr lang="en-GB" b="1">
                <a:solidFill>
                  <a:schemeClr val="tx2">
                    <a:lumMod val="75000"/>
                  </a:schemeClr>
                </a:solidFill>
                <a:cs typeface="Calibri Light"/>
              </a:rPr>
            </a:br>
            <a:r>
              <a:rPr lang="en-GB" b="1">
                <a:solidFill>
                  <a:schemeClr val="tx2">
                    <a:lumMod val="75000"/>
                  </a:schemeClr>
                </a:solidFill>
                <a:cs typeface="Calibri Light"/>
              </a:rPr>
              <a:t>infection</a:t>
            </a:r>
            <a:br>
              <a:rPr lang="en-GB">
                <a:cs typeface="Calibri Light"/>
              </a:rPr>
            </a:br>
            <a:endParaRPr lang="en-GB"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D4BCA-3B3C-9EF7-DDE2-0F11A318EEB5}"/>
              </a:ext>
            </a:extLst>
          </p:cNvPr>
          <p:cNvSpPr txBox="1"/>
          <p:nvPr/>
        </p:nvSpPr>
        <p:spPr>
          <a:xfrm>
            <a:off x="742389" y="6035788"/>
            <a:ext cx="108556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cs typeface="Calibri"/>
              </a:rPr>
              <a:t>Think of another word for each of the spelling rules. </a:t>
            </a:r>
            <a:endParaRPr lang="en-GB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609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DF06-2B79-D126-A142-2F0ECB2E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GB" sz="3600">
                <a:solidFill>
                  <a:srgbClr val="FFFFFF"/>
                </a:solidFill>
                <a:cs typeface="Calibri Light"/>
              </a:rPr>
              <a:t>Spelling Paper </a:t>
            </a:r>
            <a:endParaRPr lang="en-GB" sz="3600">
              <a:solidFill>
                <a:srgbClr val="FFFFFF"/>
              </a:solidFill>
            </a:endParaRPr>
          </a:p>
        </p:txBody>
      </p:sp>
      <p:pic>
        <p:nvPicPr>
          <p:cNvPr id="3" name="Picture 2" descr="A black cat wearing a tie and a yellow shirt&#10;&#10;Description automatically generated">
            <a:extLst>
              <a:ext uri="{FF2B5EF4-FFF2-40B4-BE49-F238E27FC236}">
                <a16:creationId xmlns:a16="http://schemas.microsoft.com/office/drawing/2014/main" id="{87FF326F-9594-8A2C-2E0F-372A315BC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265" y="643466"/>
            <a:ext cx="5608801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9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2D34-20FB-D72B-120A-B870BAE0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-101600"/>
            <a:ext cx="10515600" cy="132556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Complete Reading </a:t>
            </a:r>
            <a:r>
              <a:rPr lang="en-GB"/>
              <a:t>paper</a:t>
            </a:r>
            <a:endParaRPr lang="en-GB" dirty="0"/>
          </a:p>
        </p:txBody>
      </p:sp>
      <p:pic>
        <p:nvPicPr>
          <p:cNvPr id="4" name="Picture 3" descr="It's Called Reading Meme – Book Marketing Bestsellers">
            <a:extLst>
              <a:ext uri="{FF2B5EF4-FFF2-40B4-BE49-F238E27FC236}">
                <a16:creationId xmlns:a16="http://schemas.microsoft.com/office/drawing/2014/main" id="{0621A762-754B-7E3B-7DEE-726AE1D09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38" y="1233616"/>
            <a:ext cx="4843848" cy="481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8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921E3D-06D6-0419-0EF4-5AB5A45A4120}"/>
              </a:ext>
            </a:extLst>
          </p:cNvPr>
          <p:cNvSpPr txBox="1"/>
          <p:nvPr/>
        </p:nvSpPr>
        <p:spPr>
          <a:xfrm>
            <a:off x="262222" y="427837"/>
            <a:ext cx="11606827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>
                <a:latin typeface="Comic Sans MS"/>
              </a:rPr>
              <a:t>Wednesday 18th March</a:t>
            </a:r>
            <a:br>
              <a:rPr lang="en-US" sz="2400" u="sng" dirty="0">
                <a:latin typeface="Comic Sans MS"/>
              </a:rPr>
            </a:br>
            <a:r>
              <a:rPr lang="en-US" sz="2400" u="sng" dirty="0">
                <a:latin typeface="Comic Sans MS"/>
              </a:rPr>
              <a:t>Q: What is air resistance?</a:t>
            </a:r>
            <a:br>
              <a:rPr lang="en-US" sz="2400" u="sng" dirty="0">
                <a:latin typeface="Comic Sans MS"/>
              </a:rPr>
            </a:br>
            <a:br>
              <a:rPr lang="en-US" sz="2400" u="sng" dirty="0">
                <a:latin typeface="Comic Sans MS"/>
              </a:rPr>
            </a:br>
            <a:r>
              <a:rPr lang="en-US" sz="2400" u="sng" dirty="0">
                <a:latin typeface="Comic Sans MS"/>
              </a:rPr>
              <a:t>2 in 2</a:t>
            </a:r>
            <a:br>
              <a:rPr lang="en-US" sz="2400" u="sng" dirty="0">
                <a:latin typeface="Comic Sans MS"/>
              </a:rPr>
            </a:br>
            <a:r>
              <a:rPr lang="en-US" sz="2800" b="1" dirty="0">
                <a:solidFill>
                  <a:srgbClr val="141414"/>
                </a:solidFill>
                <a:ea typeface="+mn-lt"/>
                <a:cs typeface="+mn-lt"/>
              </a:rPr>
              <a:t>Friction</a:t>
            </a:r>
            <a:r>
              <a:rPr lang="en-US" sz="2800" dirty="0">
                <a:solidFill>
                  <a:srgbClr val="141414"/>
                </a:solidFill>
                <a:ea typeface="+mn-lt"/>
                <a:cs typeface="+mn-lt"/>
              </a:rPr>
              <a:t> occurs when objects move through water or air.</a:t>
            </a:r>
            <a:endParaRPr lang="en-US" sz="2800" u="sng" dirty="0">
              <a:latin typeface="Comic Sans MS"/>
            </a:endParaRPr>
          </a:p>
          <a:p>
            <a:r>
              <a:rPr lang="en-US" sz="2800" b="1">
                <a:solidFill>
                  <a:srgbClr val="141414"/>
                </a:solidFill>
                <a:ea typeface="+mn-lt"/>
                <a:cs typeface="+mn-lt"/>
              </a:rPr>
              <a:t>Air resistance</a:t>
            </a:r>
            <a:r>
              <a:rPr lang="en-US" sz="2800">
                <a:solidFill>
                  <a:srgbClr val="141414"/>
                </a:solidFill>
                <a:ea typeface="+mn-lt"/>
                <a:cs typeface="+mn-lt"/>
              </a:rPr>
              <a:t> is a type of friction between air and another material.</a:t>
            </a:r>
            <a:endParaRPr lang="en-US" sz="2800"/>
          </a:p>
          <a:p>
            <a:r>
              <a:rPr lang="en-US" sz="2800" dirty="0">
                <a:solidFill>
                  <a:srgbClr val="141414"/>
                </a:solidFill>
                <a:ea typeface="+mn-lt"/>
                <a:cs typeface="+mn-lt"/>
              </a:rPr>
              <a:t>For example, when an </a:t>
            </a:r>
            <a:r>
              <a:rPr lang="en-US" sz="2800" dirty="0" err="1">
                <a:solidFill>
                  <a:srgbClr val="141414"/>
                </a:solidFill>
                <a:ea typeface="+mn-lt"/>
                <a:cs typeface="+mn-lt"/>
              </a:rPr>
              <a:t>aeroplane</a:t>
            </a:r>
            <a:r>
              <a:rPr lang="en-US" sz="2800" dirty="0">
                <a:solidFill>
                  <a:srgbClr val="141414"/>
                </a:solidFill>
                <a:ea typeface="+mn-lt"/>
                <a:cs typeface="+mn-lt"/>
              </a:rPr>
              <a:t> flies through the air, air particles hit the </a:t>
            </a:r>
            <a:r>
              <a:rPr lang="en-US" sz="2800" dirty="0" err="1">
                <a:solidFill>
                  <a:srgbClr val="141414"/>
                </a:solidFill>
                <a:ea typeface="+mn-lt"/>
                <a:cs typeface="+mn-lt"/>
              </a:rPr>
              <a:t>aeroplane</a:t>
            </a:r>
            <a:r>
              <a:rPr lang="en-US" sz="2800" dirty="0">
                <a:solidFill>
                  <a:srgbClr val="141414"/>
                </a:solidFill>
                <a:ea typeface="+mn-lt"/>
                <a:cs typeface="+mn-lt"/>
              </a:rPr>
              <a:t> making it more difficult for it to move through the air.</a:t>
            </a:r>
            <a:endParaRPr lang="en-US" sz="2800" dirty="0"/>
          </a:p>
          <a:p>
            <a:r>
              <a:rPr lang="en-US" sz="2800" dirty="0">
                <a:solidFill>
                  <a:srgbClr val="141414"/>
                </a:solidFill>
                <a:ea typeface="+mn-lt"/>
                <a:cs typeface="+mn-lt"/>
              </a:rPr>
              <a:t>It's the same for an object moving through water. If you go swimming, there is friction between your skin and the water particles. This is known as water resistance.</a:t>
            </a:r>
            <a:br>
              <a:rPr lang="en-US" sz="2800" dirty="0">
                <a:ea typeface="+mn-lt"/>
                <a:cs typeface="+mn-lt"/>
              </a:rPr>
            </a:br>
            <a:br>
              <a:rPr lang="en-US" sz="2800" dirty="0">
                <a:ea typeface="+mn-lt"/>
                <a:cs typeface="+mn-lt"/>
              </a:rPr>
            </a:br>
            <a:r>
              <a:rPr lang="en-US" sz="2800" dirty="0">
                <a:solidFill>
                  <a:srgbClr val="141414"/>
                </a:solidFill>
                <a:ea typeface="+mn-lt"/>
                <a:cs typeface="+mn-lt"/>
              </a:rPr>
              <a:t>1.  What is air resistance?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 dirty="0">
                <a:solidFill>
                  <a:srgbClr val="141414"/>
                </a:solidFill>
                <a:ea typeface="+mn-lt"/>
                <a:cs typeface="+mn-lt"/>
              </a:rPr>
              <a:t>2. What makes it difficult for an </a:t>
            </a:r>
            <a:r>
              <a:rPr lang="en-US" sz="2800" dirty="0" err="1">
                <a:solidFill>
                  <a:srgbClr val="141414"/>
                </a:solidFill>
                <a:ea typeface="+mn-lt"/>
                <a:cs typeface="+mn-lt"/>
              </a:rPr>
              <a:t>aeroplane</a:t>
            </a:r>
            <a:r>
              <a:rPr lang="en-US" sz="2800" dirty="0">
                <a:solidFill>
                  <a:srgbClr val="141414"/>
                </a:solidFill>
                <a:ea typeface="+mn-lt"/>
                <a:cs typeface="+mn-lt"/>
              </a:rPr>
              <a:t> moving through the air?</a:t>
            </a:r>
          </a:p>
          <a:p>
            <a:endParaRPr lang="en-US" sz="2400" u="sng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4256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921E3D-06D6-0419-0EF4-5AB5A45A4120}"/>
              </a:ext>
            </a:extLst>
          </p:cNvPr>
          <p:cNvSpPr txBox="1"/>
          <p:nvPr/>
        </p:nvSpPr>
        <p:spPr>
          <a:xfrm>
            <a:off x="262222" y="427837"/>
            <a:ext cx="11606827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latin typeface="Comic Sans MS"/>
              </a:rPr>
              <a:t>Wednesday 18th March</a:t>
            </a:r>
            <a:br>
              <a:rPr lang="en-US" sz="2400" u="sng" dirty="0">
                <a:latin typeface="Comic Sans MS"/>
              </a:rPr>
            </a:br>
            <a:r>
              <a:rPr lang="en-US" sz="2400" u="sng" dirty="0">
                <a:latin typeface="Comic Sans MS"/>
              </a:rPr>
              <a:t>Q: What is air resistance?</a:t>
            </a:r>
            <a:br>
              <a:rPr lang="en-US" sz="2400" u="sng" dirty="0">
                <a:latin typeface="Comic Sans MS"/>
              </a:rPr>
            </a:br>
            <a:br>
              <a:rPr lang="en-US" sz="2400" u="sng" dirty="0">
                <a:latin typeface="Comic Sans MS"/>
              </a:rPr>
            </a:br>
            <a:r>
              <a:rPr lang="en-US" sz="2400" u="sng" dirty="0">
                <a:latin typeface="Comic Sans MS"/>
              </a:rPr>
              <a:t>Vocabulary match</a:t>
            </a:r>
            <a:br>
              <a:rPr lang="en-US" sz="2400" u="sng" dirty="0">
                <a:latin typeface="Comic Sans MS"/>
              </a:rPr>
            </a:br>
            <a:br>
              <a:rPr lang="en-US" sz="2400" u="sng" dirty="0">
                <a:latin typeface="Comic Sans MS"/>
              </a:rPr>
            </a:br>
            <a:r>
              <a:rPr lang="en-US" sz="2000" b="1" dirty="0">
                <a:latin typeface="Comic Sans MS"/>
                <a:ea typeface="+mn-lt"/>
                <a:cs typeface="+mn-lt"/>
              </a:rPr>
              <a:t>Friction     A force that opposes or slows down another force</a:t>
            </a:r>
            <a:br>
              <a:rPr lang="en-US" sz="2000" b="1" dirty="0">
                <a:latin typeface="Comic Sans MS"/>
                <a:ea typeface="+mn-lt"/>
                <a:cs typeface="+mn-lt"/>
              </a:rPr>
            </a:br>
            <a:br>
              <a:rPr lang="en-US" sz="2000" b="1" dirty="0">
                <a:latin typeface="Comic Sans MS"/>
                <a:ea typeface="+mn-lt"/>
                <a:cs typeface="+mn-lt"/>
              </a:rPr>
            </a:br>
            <a:r>
              <a:rPr lang="en-US" sz="2000" b="1" dirty="0">
                <a:latin typeface="Comic Sans MS"/>
                <a:ea typeface="+mn-lt"/>
                <a:cs typeface="+mn-lt"/>
              </a:rPr>
              <a:t>Resistance     The total amount of matter in an object. It's different from weight, </a:t>
            </a:r>
            <a:br>
              <a:rPr lang="en-US" sz="2000" b="1" dirty="0">
                <a:latin typeface="Comic Sans MS"/>
                <a:ea typeface="+mn-lt"/>
                <a:cs typeface="+mn-lt"/>
              </a:rPr>
            </a:br>
            <a:r>
              <a:rPr lang="en-US" sz="2000" b="1" dirty="0">
                <a:latin typeface="Comic Sans MS"/>
                <a:ea typeface="+mn-lt"/>
                <a:cs typeface="+mn-lt"/>
              </a:rPr>
              <a:t>             which is the force of gravity on an object.</a:t>
            </a:r>
            <a:br>
              <a:rPr lang="en-US" sz="2000" b="1" dirty="0">
                <a:latin typeface="Comic Sans MS"/>
                <a:ea typeface="+mn-lt"/>
                <a:cs typeface="+mn-lt"/>
              </a:rPr>
            </a:br>
            <a:br>
              <a:rPr lang="en-US" sz="2000" b="1" dirty="0">
                <a:latin typeface="Comic Sans MS"/>
                <a:ea typeface="+mn-lt"/>
                <a:cs typeface="+mn-lt"/>
              </a:rPr>
            </a:br>
            <a:r>
              <a:rPr lang="en-US" sz="2000" b="1" dirty="0">
                <a:latin typeface="Comic Sans MS"/>
                <a:ea typeface="+mn-lt"/>
                <a:cs typeface="+mn-lt"/>
              </a:rPr>
              <a:t>Mass      The force that pulls objects towards the center of a planet or other </a:t>
            </a:r>
            <a:br>
              <a:rPr lang="en-US" sz="2000" b="1" dirty="0">
                <a:latin typeface="Comic Sans MS"/>
                <a:ea typeface="+mn-lt"/>
                <a:cs typeface="+mn-lt"/>
              </a:rPr>
            </a:br>
            <a:r>
              <a:rPr lang="en-US" sz="2000" b="1" dirty="0">
                <a:latin typeface="Comic Sans MS"/>
                <a:ea typeface="+mn-lt"/>
                <a:cs typeface="+mn-lt"/>
              </a:rPr>
              <a:t>        body.</a:t>
            </a:r>
            <a:br>
              <a:rPr lang="en-US" sz="2000" b="1" dirty="0">
                <a:latin typeface="Comic Sans MS"/>
                <a:ea typeface="+mn-lt"/>
                <a:cs typeface="+mn-lt"/>
              </a:rPr>
            </a:br>
            <a:br>
              <a:rPr lang="en-US" sz="2000" b="1" dirty="0">
                <a:latin typeface="Comic Sans MS"/>
                <a:ea typeface="+mn-lt"/>
                <a:cs typeface="+mn-lt"/>
              </a:rPr>
            </a:br>
            <a:r>
              <a:rPr lang="en-US" sz="2000" b="1" dirty="0">
                <a:latin typeface="Comic Sans MS"/>
                <a:ea typeface="+mn-lt"/>
                <a:cs typeface="+mn-lt"/>
              </a:rPr>
              <a:t>Gravity    The force that occurs when two surfaces slide or rub against each other, </a:t>
            </a:r>
            <a:br>
              <a:rPr lang="en-US" sz="2000" b="1" dirty="0">
                <a:latin typeface="Comic Sans MS"/>
                <a:ea typeface="+mn-lt"/>
                <a:cs typeface="+mn-lt"/>
              </a:rPr>
            </a:br>
            <a:r>
              <a:rPr lang="en-US" sz="2000" b="1" dirty="0">
                <a:latin typeface="Comic Sans MS"/>
                <a:ea typeface="+mn-lt"/>
                <a:cs typeface="+mn-lt"/>
              </a:rPr>
              <a:t>        slowing down the movement of the object.</a:t>
            </a:r>
          </a:p>
          <a:p>
            <a:endParaRPr lang="en-US" sz="2400" u="sng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3733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0763" y="49578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>
                <a:latin typeface="Sassoon Sans Rg" pitchFamily="50" charset="0"/>
                <a:cs typeface="Arial"/>
              </a:rPr>
              <a:t>1</a:t>
            </a:r>
            <a:endParaRPr sz="2400">
              <a:latin typeface="Sassoon Sans Rg" pitchFamily="50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07202" y="121961"/>
            <a:ext cx="5177790" cy="755650"/>
            <a:chOff x="3507202" y="121961"/>
            <a:chExt cx="5177790" cy="755650"/>
          </a:xfrm>
        </p:grpSpPr>
        <p:sp>
          <p:nvSpPr>
            <p:cNvPr id="4" name="object 4"/>
            <p:cNvSpPr/>
            <p:nvPr/>
          </p:nvSpPr>
          <p:spPr>
            <a:xfrm>
              <a:off x="3513552" y="128311"/>
              <a:ext cx="5165090" cy="742950"/>
            </a:xfrm>
            <a:custGeom>
              <a:avLst/>
              <a:gdLst/>
              <a:ahLst/>
              <a:cxnLst/>
              <a:rect l="l" t="t" r="r" b="b"/>
              <a:pathLst>
                <a:path w="5165090" h="742950">
                  <a:moveTo>
                    <a:pt x="5126799" y="0"/>
                  </a:moveTo>
                  <a:lnTo>
                    <a:pt x="38100" y="0"/>
                  </a:lnTo>
                  <a:lnTo>
                    <a:pt x="23306" y="3006"/>
                  </a:lnTo>
                  <a:lnTo>
                    <a:pt x="11191" y="11191"/>
                  </a:lnTo>
                  <a:lnTo>
                    <a:pt x="3006" y="23306"/>
                  </a:lnTo>
                  <a:lnTo>
                    <a:pt x="0" y="38100"/>
                  </a:lnTo>
                  <a:lnTo>
                    <a:pt x="0" y="704342"/>
                  </a:lnTo>
                  <a:lnTo>
                    <a:pt x="3006" y="719135"/>
                  </a:lnTo>
                  <a:lnTo>
                    <a:pt x="11191" y="731250"/>
                  </a:lnTo>
                  <a:lnTo>
                    <a:pt x="23306" y="739435"/>
                  </a:lnTo>
                  <a:lnTo>
                    <a:pt x="38100" y="742442"/>
                  </a:lnTo>
                  <a:lnTo>
                    <a:pt x="5126799" y="742442"/>
                  </a:lnTo>
                  <a:lnTo>
                    <a:pt x="5141593" y="739435"/>
                  </a:lnTo>
                  <a:lnTo>
                    <a:pt x="5153707" y="731250"/>
                  </a:lnTo>
                  <a:lnTo>
                    <a:pt x="5161893" y="719135"/>
                  </a:lnTo>
                  <a:lnTo>
                    <a:pt x="5164899" y="704342"/>
                  </a:lnTo>
                  <a:lnTo>
                    <a:pt x="5164899" y="38100"/>
                  </a:lnTo>
                  <a:lnTo>
                    <a:pt x="5161893" y="23306"/>
                  </a:lnTo>
                  <a:lnTo>
                    <a:pt x="5153707" y="11191"/>
                  </a:lnTo>
                  <a:lnTo>
                    <a:pt x="5141593" y="3006"/>
                  </a:lnTo>
                  <a:lnTo>
                    <a:pt x="5126799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13552" y="128311"/>
              <a:ext cx="5165090" cy="742950"/>
            </a:xfrm>
            <a:custGeom>
              <a:avLst/>
              <a:gdLst/>
              <a:ahLst/>
              <a:cxnLst/>
              <a:rect l="l" t="t" r="r" b="b"/>
              <a:pathLst>
                <a:path w="5165090" h="742950">
                  <a:moveTo>
                    <a:pt x="5126799" y="742442"/>
                  </a:moveTo>
                  <a:lnTo>
                    <a:pt x="38100" y="742442"/>
                  </a:lnTo>
                  <a:lnTo>
                    <a:pt x="23306" y="739435"/>
                  </a:lnTo>
                  <a:lnTo>
                    <a:pt x="11191" y="731250"/>
                  </a:lnTo>
                  <a:lnTo>
                    <a:pt x="3006" y="719135"/>
                  </a:lnTo>
                  <a:lnTo>
                    <a:pt x="0" y="704342"/>
                  </a:lnTo>
                  <a:lnTo>
                    <a:pt x="0" y="38100"/>
                  </a:lnTo>
                  <a:lnTo>
                    <a:pt x="3006" y="23306"/>
                  </a:lnTo>
                  <a:lnTo>
                    <a:pt x="11191" y="11191"/>
                  </a:lnTo>
                  <a:lnTo>
                    <a:pt x="23306" y="3006"/>
                  </a:lnTo>
                  <a:lnTo>
                    <a:pt x="38100" y="0"/>
                  </a:lnTo>
                  <a:lnTo>
                    <a:pt x="5126799" y="0"/>
                  </a:lnTo>
                  <a:lnTo>
                    <a:pt x="5141593" y="3006"/>
                  </a:lnTo>
                  <a:lnTo>
                    <a:pt x="5153707" y="11191"/>
                  </a:lnTo>
                  <a:lnTo>
                    <a:pt x="5161893" y="23306"/>
                  </a:lnTo>
                  <a:lnTo>
                    <a:pt x="5164899" y="38100"/>
                  </a:lnTo>
                  <a:lnTo>
                    <a:pt x="5164899" y="704342"/>
                  </a:lnTo>
                  <a:lnTo>
                    <a:pt x="5161893" y="719135"/>
                  </a:lnTo>
                  <a:lnTo>
                    <a:pt x="5153707" y="731250"/>
                  </a:lnTo>
                  <a:lnTo>
                    <a:pt x="5141593" y="739435"/>
                  </a:lnTo>
                  <a:lnTo>
                    <a:pt x="5126799" y="742442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52096" y="201157"/>
            <a:ext cx="46017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latin typeface="Sassoon Sans Rg" pitchFamily="50" charset="0"/>
              </a:rPr>
              <a:t>Thinking Time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361238" y="2366985"/>
            <a:ext cx="8912860" cy="2124075"/>
            <a:chOff x="1361238" y="2366985"/>
            <a:chExt cx="8912860" cy="2124075"/>
          </a:xfrm>
        </p:grpSpPr>
        <p:sp>
          <p:nvSpPr>
            <p:cNvPr id="8" name="object 8"/>
            <p:cNvSpPr/>
            <p:nvPr/>
          </p:nvSpPr>
          <p:spPr>
            <a:xfrm>
              <a:off x="1367588" y="2373335"/>
              <a:ext cx="8900160" cy="2111375"/>
            </a:xfrm>
            <a:custGeom>
              <a:avLst/>
              <a:gdLst/>
              <a:ahLst/>
              <a:cxnLst/>
              <a:rect l="l" t="t" r="r" b="b"/>
              <a:pathLst>
                <a:path w="8900160" h="2111375">
                  <a:moveTo>
                    <a:pt x="8861996" y="0"/>
                  </a:moveTo>
                  <a:lnTo>
                    <a:pt x="38100" y="0"/>
                  </a:lnTo>
                  <a:lnTo>
                    <a:pt x="23274" y="2995"/>
                  </a:lnTo>
                  <a:lnTo>
                    <a:pt x="11163" y="11163"/>
                  </a:lnTo>
                  <a:lnTo>
                    <a:pt x="2995" y="23274"/>
                  </a:lnTo>
                  <a:lnTo>
                    <a:pt x="0" y="38100"/>
                  </a:lnTo>
                  <a:lnTo>
                    <a:pt x="0" y="2073224"/>
                  </a:lnTo>
                  <a:lnTo>
                    <a:pt x="2995" y="2088055"/>
                  </a:lnTo>
                  <a:lnTo>
                    <a:pt x="11163" y="2100165"/>
                  </a:lnTo>
                  <a:lnTo>
                    <a:pt x="23274" y="2108330"/>
                  </a:lnTo>
                  <a:lnTo>
                    <a:pt x="38100" y="2111324"/>
                  </a:lnTo>
                  <a:lnTo>
                    <a:pt x="8861996" y="2111324"/>
                  </a:lnTo>
                  <a:lnTo>
                    <a:pt x="8876827" y="2108330"/>
                  </a:lnTo>
                  <a:lnTo>
                    <a:pt x="8888937" y="2100165"/>
                  </a:lnTo>
                  <a:lnTo>
                    <a:pt x="8897102" y="2088055"/>
                  </a:lnTo>
                  <a:lnTo>
                    <a:pt x="8900096" y="2073224"/>
                  </a:lnTo>
                  <a:lnTo>
                    <a:pt x="8900096" y="38100"/>
                  </a:lnTo>
                  <a:lnTo>
                    <a:pt x="8897102" y="23274"/>
                  </a:lnTo>
                  <a:lnTo>
                    <a:pt x="8888937" y="11163"/>
                  </a:lnTo>
                  <a:lnTo>
                    <a:pt x="8876827" y="2995"/>
                  </a:lnTo>
                  <a:lnTo>
                    <a:pt x="8861996" y="0"/>
                  </a:lnTo>
                  <a:close/>
                </a:path>
              </a:pathLst>
            </a:custGeom>
            <a:solidFill>
              <a:srgbClr val="B1E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7588" y="2373335"/>
              <a:ext cx="8900160" cy="2111375"/>
            </a:xfrm>
            <a:custGeom>
              <a:avLst/>
              <a:gdLst/>
              <a:ahLst/>
              <a:cxnLst/>
              <a:rect l="l" t="t" r="r" b="b"/>
              <a:pathLst>
                <a:path w="8900160" h="2111375">
                  <a:moveTo>
                    <a:pt x="8861996" y="2111324"/>
                  </a:moveTo>
                  <a:lnTo>
                    <a:pt x="38100" y="2111324"/>
                  </a:lnTo>
                  <a:lnTo>
                    <a:pt x="23274" y="2108330"/>
                  </a:lnTo>
                  <a:lnTo>
                    <a:pt x="11163" y="2100165"/>
                  </a:lnTo>
                  <a:lnTo>
                    <a:pt x="2995" y="2088055"/>
                  </a:lnTo>
                  <a:lnTo>
                    <a:pt x="0" y="2073224"/>
                  </a:lnTo>
                  <a:lnTo>
                    <a:pt x="0" y="38100"/>
                  </a:lnTo>
                  <a:lnTo>
                    <a:pt x="2995" y="23274"/>
                  </a:lnTo>
                  <a:lnTo>
                    <a:pt x="11163" y="11163"/>
                  </a:lnTo>
                  <a:lnTo>
                    <a:pt x="23274" y="2995"/>
                  </a:lnTo>
                  <a:lnTo>
                    <a:pt x="38100" y="0"/>
                  </a:lnTo>
                  <a:lnTo>
                    <a:pt x="8861996" y="0"/>
                  </a:lnTo>
                  <a:lnTo>
                    <a:pt x="8876827" y="2995"/>
                  </a:lnTo>
                  <a:lnTo>
                    <a:pt x="8888937" y="11163"/>
                  </a:lnTo>
                  <a:lnTo>
                    <a:pt x="8897102" y="23274"/>
                  </a:lnTo>
                  <a:lnTo>
                    <a:pt x="8900096" y="38100"/>
                  </a:lnTo>
                  <a:lnTo>
                    <a:pt x="8900096" y="2073224"/>
                  </a:lnTo>
                  <a:lnTo>
                    <a:pt x="8897102" y="2088055"/>
                  </a:lnTo>
                  <a:lnTo>
                    <a:pt x="8888937" y="2100165"/>
                  </a:lnTo>
                  <a:lnTo>
                    <a:pt x="8876827" y="2108330"/>
                  </a:lnTo>
                  <a:lnTo>
                    <a:pt x="8861996" y="2111324"/>
                  </a:lnTo>
                  <a:close/>
                </a:path>
              </a:pathLst>
            </a:custGeom>
            <a:ln w="12700">
              <a:solidFill>
                <a:srgbClr val="062E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53774" y="2763218"/>
            <a:ext cx="4399626" cy="2736647"/>
          </a:xfrm>
          <a:prstGeom prst="rect">
            <a:avLst/>
          </a:prstGeom>
        </p:spPr>
        <p:txBody>
          <a:bodyPr vert="horz" wrap="square" lIns="0" tIns="10668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3300">
                <a:solidFill>
                  <a:srgbClr val="1B283D"/>
                </a:solidFill>
                <a:latin typeface="Sassoon Sans Rg" pitchFamily="50" charset="0"/>
                <a:cs typeface="Arial MT"/>
              </a:rPr>
              <a:t>What do we mean by the</a:t>
            </a:r>
            <a:endParaRPr sz="3300">
              <a:latin typeface="Sassoon Sans Rg" pitchFamily="50" charset="0"/>
              <a:cs typeface="Arial MT"/>
            </a:endParaRPr>
          </a:p>
          <a:p>
            <a:pPr algn="ctr">
              <a:spcBef>
                <a:spcPts val="735"/>
              </a:spcBef>
            </a:pPr>
            <a:r>
              <a:rPr sz="3300" b="1">
                <a:solidFill>
                  <a:srgbClr val="1B283D"/>
                </a:solidFill>
                <a:latin typeface="Sassoon Sans Rg"/>
                <a:cs typeface="Arial"/>
              </a:rPr>
              <a:t>word force?</a:t>
            </a:r>
            <a:br>
              <a:rPr lang="en-US" sz="3300" b="1">
                <a:solidFill>
                  <a:srgbClr val="1B283D"/>
                </a:solidFill>
                <a:latin typeface="Sassoon Sans Rg"/>
                <a:cs typeface="Arial"/>
              </a:rPr>
            </a:br>
            <a:br>
              <a:rPr lang="en-US" sz="3300" b="1">
                <a:solidFill>
                  <a:srgbClr val="1B283D"/>
                </a:solidFill>
                <a:latin typeface="Sassoon Sans Rg"/>
                <a:cs typeface="Arial"/>
              </a:rPr>
            </a:br>
            <a:r>
              <a:rPr lang="en-US" sz="3300" b="1">
                <a:solidFill>
                  <a:srgbClr val="1B283D"/>
                </a:solidFill>
                <a:latin typeface="Sassoon Sans Rg"/>
                <a:cs typeface="Arial"/>
              </a:rPr>
              <a:t>Can you name different types of forces?</a:t>
            </a:r>
            <a:endParaRPr lang="en-US" sz="3300" b="1">
              <a:solidFill>
                <a:srgbClr val="1B283D"/>
              </a:solidFill>
              <a:latin typeface="Sassoon Sans Rg" pitchFamily="50" charset="0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81994" y="998127"/>
            <a:ext cx="10959465" cy="5860415"/>
            <a:chOff x="781994" y="998127"/>
            <a:chExt cx="10959465" cy="586041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5277" y="998127"/>
              <a:ext cx="3355783" cy="58598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994" y="1101166"/>
              <a:ext cx="2362245" cy="57568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09021" y="1711208"/>
            <a:ext cx="3717925" cy="3651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46100" marR="5080" indent="-533400">
              <a:lnSpc>
                <a:spcPct val="115799"/>
              </a:lnSpc>
              <a:spcBef>
                <a:spcPts val="100"/>
              </a:spcBef>
            </a:pPr>
            <a:r>
              <a:rPr lang="en-US" sz="2100" b="1">
                <a:latin typeface="Sassoon Sans Rg"/>
                <a:cs typeface="Arial"/>
              </a:rPr>
              <a:t>Talk partners</a:t>
            </a:r>
            <a:endParaRPr lang="en-US" sz="2100" b="1">
              <a:latin typeface="Sassoon Sans Rg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8612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2bddcd1ac83bf6cc9d4e187e50cdfc19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a945b1e6971e3546dc159e283e46c135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996A4E-DEBF-4A57-A529-C7CE7137C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9ec2d-3025-400a-aa14-bba49a7e18f3"/>
    <ds:schemaRef ds:uri="e255f982-5f1f-41c7-871f-7a91432a5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E8F0D-2060-4E8D-B97B-87405A2B74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E10801-60F3-40B8-B889-5CBB7D631646}">
  <ds:schemaRefs>
    <ds:schemaRef ds:uri="http://schemas.microsoft.com/office/2006/metadata/properties"/>
    <ds:schemaRef ds:uri="http://schemas.microsoft.com/office/infopath/2007/PartnerControls"/>
    <ds:schemaRef ds:uri="e255f982-5f1f-41c7-871f-7a91432a5484"/>
    <ds:schemaRef ds:uri="5519ec2d-3025-400a-aa14-bba49a7e18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office theme</vt:lpstr>
      <vt:lpstr>PowerPoint Presentation</vt:lpstr>
      <vt:lpstr>Maths Warm Up      1. 43 –32 =  2. Write 27/100 as a decimal 3. Round 167 to the nearest 10 and nearest 100. 4. Convert 0.75Kg into grams 5. A rectangle measures 2cm x 6cm. What is its perimeter?  </vt:lpstr>
      <vt:lpstr>Maths Paper 3  9:20-10:00  </vt:lpstr>
      <vt:lpstr>Spellings – use the words below to recall the spelling patterns that we have practised this year  accommodate  receive  knight / science /   lamb usually / finally  rough /    plough / through great / grate  infectious/ conscious  infection </vt:lpstr>
      <vt:lpstr>Spelling Paper </vt:lpstr>
      <vt:lpstr> Complete Reading paper</vt:lpstr>
      <vt:lpstr>PowerPoint Presentation</vt:lpstr>
      <vt:lpstr>PowerPoint Presentation</vt:lpstr>
      <vt:lpstr>Thinking Time</vt:lpstr>
      <vt:lpstr>Force</vt:lpstr>
      <vt:lpstr>Thinking Time</vt:lpstr>
      <vt:lpstr>Gravity</vt:lpstr>
      <vt:lpstr>Air Resistance</vt:lpstr>
      <vt:lpstr>Air Resistance in action!</vt:lpstr>
      <vt:lpstr>Air Resistance in action!</vt:lpstr>
      <vt:lpstr>Air Resistance in action!</vt:lpstr>
      <vt:lpstr>Group Activity</vt:lpstr>
      <vt:lpstr>Group Activity</vt:lpstr>
      <vt:lpstr>Investigation Time</vt:lpstr>
      <vt:lpstr>PowerPoint Presentation</vt:lpstr>
      <vt:lpstr>PowerPoint Presentation</vt:lpstr>
      <vt:lpstr>Investigation Time</vt:lpstr>
      <vt:lpstr>What did we find out?</vt:lpstr>
      <vt:lpstr>We investigated...  In groups we designed....   to test the level of ______________.   We found that ____  air resistance         airplane         greater        slowed   surface area      air particles  </vt:lpstr>
      <vt:lpstr>What did we find out?</vt:lpstr>
      <vt:lpstr>PowerPoint Presentation</vt:lpstr>
      <vt:lpstr> mercredi 18 mars TBAT: consolidate the 10 Olympic sports in French and use them in full sentences.  3 in 3        languageangels.com/resource/1/5/54/223 - Lesson 4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52</cp:revision>
  <dcterms:created xsi:type="dcterms:W3CDTF">2026-03-12T08:42:40Z</dcterms:created>
  <dcterms:modified xsi:type="dcterms:W3CDTF">2026-03-18T08:25:36Z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