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590" r:id="rId5"/>
    <p:sldId id="743" r:id="rId6"/>
    <p:sldId id="742" r:id="rId7"/>
    <p:sldId id="520" r:id="rId8"/>
    <p:sldId id="746" r:id="rId9"/>
    <p:sldId id="748" r:id="rId10"/>
    <p:sldId id="747" r:id="rId11"/>
    <p:sldId id="257" r:id="rId12"/>
    <p:sldId id="258" r:id="rId13"/>
    <p:sldId id="560" r:id="rId14"/>
    <p:sldId id="259" r:id="rId15"/>
    <p:sldId id="260" r:id="rId16"/>
    <p:sldId id="261" r:id="rId17"/>
    <p:sldId id="262" r:id="rId18"/>
    <p:sldId id="264" r:id="rId19"/>
    <p:sldId id="263" r:id="rId20"/>
    <p:sldId id="749" r:id="rId21"/>
    <p:sldId id="559" r:id="rId22"/>
    <p:sldId id="265" r:id="rId23"/>
    <p:sldId id="266" r:id="rId24"/>
    <p:sldId id="267" r:id="rId25"/>
    <p:sldId id="268" r:id="rId26"/>
    <p:sldId id="269" r:id="rId27"/>
    <p:sldId id="271" r:id="rId28"/>
    <p:sldId id="567" r:id="rId2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B8F01-421F-6F14-B2FF-777EFA00FBAB}" v="30" dt="2026-03-16T08:14:15.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86AB7-4DEE-4DF5-A06E-6BBD37A27633}" type="datetimeFigureOut">
              <a:t>3/16/2026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F118E-A0E0-4971-9F94-29C774B959C8}" type="slidenum">
              <a:t>‹#›</a:t>
            </a:fld>
            <a:endParaRPr lang="en-GB"/>
          </a:p>
        </p:txBody>
      </p:sp>
    </p:spTree>
    <p:extLst>
      <p:ext uri="{BB962C8B-B14F-4D97-AF65-F5344CB8AC3E}">
        <p14:creationId xmlns:p14="http://schemas.microsoft.com/office/powerpoint/2010/main" val="401912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2e.com/data/examples/countri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2e.com/data/examples/countri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2e.com/data/examples/minibeas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ea948baa0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ea948baa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t>  </a:t>
            </a:r>
            <a:endParaRPr sz="24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eb07e6303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eb07e6303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GB" sz="1000">
                <a:solidFill>
                  <a:schemeClr val="dk1"/>
                </a:solidFill>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https://www.j2e.com/data/examples/countries</a:t>
            </a:r>
            <a:endParaRPr sz="1000">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ffcc3f5a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0ffcc3f5a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fba13254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fba13254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or live demonstration to show that once you have searched the database, you can then sort the results, allowing you to further organise the group. Ask learners what sorting means in a computing context? (Putting data values in order.) </a:t>
            </a:r>
            <a:endParaRPr sz="1000">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ea948baa0_5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ea948baa0_5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ea948baa0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ea948baa0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As a class, discuss findings from the ‘Combining grouping and sorting’ activity and clarify the functions of ‘grouping’, ‘searching’, and ‘sorting’ if needed. </a:t>
            </a:r>
            <a:endParaRPr sz="1000">
              <a:solidFill>
                <a:schemeClr val="dk1"/>
              </a:solidFill>
              <a:latin typeface="Quicksand"/>
              <a:ea typeface="Quicksand"/>
              <a:cs typeface="Quicksand"/>
              <a:sym typeface="Quicksand"/>
            </a:endParaRPr>
          </a:p>
          <a:p>
            <a:pPr marL="0" lvl="0" indent="0" algn="l" rtl="0">
              <a:lnSpc>
                <a:spcPct val="115000"/>
              </a:lnSpc>
              <a:spcBef>
                <a:spcPts val="1600"/>
              </a:spcBef>
              <a:spcAft>
                <a:spcPts val="1600"/>
              </a:spcAft>
              <a:buClr>
                <a:schemeClr val="dk1"/>
              </a:buClr>
              <a:buSzPts val="1100"/>
              <a:buFont typeface="Arial"/>
              <a:buNone/>
            </a:pPr>
            <a:r>
              <a:rPr lang="en-GB" sz="1000">
                <a:solidFill>
                  <a:schemeClr val="dk1"/>
                </a:solidFill>
                <a:latin typeface="Quicksand"/>
                <a:ea typeface="Quicksand"/>
                <a:cs typeface="Quicksand"/>
                <a:sym typeface="Quicksand"/>
              </a:rPr>
              <a:t>Screenshot: </a:t>
            </a:r>
            <a:r>
              <a:rPr lang="en-GB" sz="1000">
                <a:latin typeface="Quicksand"/>
                <a:ea typeface="Quicksand"/>
                <a:cs typeface="Quicksand"/>
                <a:sym typeface="Quicksand"/>
              </a:rPr>
              <a:t> </a:t>
            </a:r>
            <a:r>
              <a:rPr lang="en-GB" sz="1000" u="sng">
                <a:solidFill>
                  <a:schemeClr val="hlink"/>
                </a:solidFill>
                <a:latin typeface="Quicksand"/>
                <a:ea typeface="Quicksand"/>
                <a:cs typeface="Quicksand"/>
                <a:sym typeface="Quicksand"/>
                <a:hlinkClick r:id="rId3"/>
              </a:rPr>
              <a:t>https://www.j2e.com/data/examples/countries</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eb07e6303_5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eb07e6303_5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eb07e6303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eb07e630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7274" lvl="0" indent="0" algn="l" rtl="0">
              <a:spcBef>
                <a:spcPts val="0"/>
              </a:spcBef>
              <a:spcAft>
                <a:spcPts val="0"/>
              </a:spcAft>
              <a:buClr>
                <a:schemeClr val="dk1"/>
              </a:buClr>
              <a:buSzPts val="1100"/>
              <a:buFont typeface="Arial"/>
              <a:buNone/>
            </a:pPr>
            <a:r>
              <a:rPr lang="en-GB" sz="1000">
                <a:latin typeface="Quicksand"/>
                <a:ea typeface="Quicksand"/>
                <a:cs typeface="Quicksand"/>
                <a:sym typeface="Quicksand"/>
              </a:rPr>
              <a:t>Answers might include:</a:t>
            </a:r>
            <a:endParaRPr sz="1000">
              <a:latin typeface="Quicksand"/>
              <a:ea typeface="Quicksand"/>
              <a:cs typeface="Quicksand"/>
              <a:sym typeface="Quicksand"/>
            </a:endParaRPr>
          </a:p>
          <a:p>
            <a:pPr marL="0" marR="7274" lvl="0" indent="0" algn="l" rtl="0">
              <a:spcBef>
                <a:spcPts val="0"/>
              </a:spcBef>
              <a:spcAft>
                <a:spcPts val="0"/>
              </a:spcAft>
              <a:buClr>
                <a:schemeClr val="dk1"/>
              </a:buClr>
              <a:buSzPts val="1100"/>
              <a:buFont typeface="Arial"/>
              <a:buNone/>
            </a:pPr>
            <a:r>
              <a:rPr lang="en-GB" sz="1000">
                <a:latin typeface="Quicksand"/>
                <a:ea typeface="Quicksand"/>
                <a:cs typeface="Quicksand"/>
                <a:sym typeface="Quicksand"/>
              </a:rPr>
              <a:t>To keep our data secure</a:t>
            </a:r>
            <a:endParaRPr sz="1000">
              <a:latin typeface="Quicksand"/>
              <a:ea typeface="Quicksand"/>
              <a:cs typeface="Quicksand"/>
              <a:sym typeface="Quicksand"/>
            </a:endParaRPr>
          </a:p>
          <a:p>
            <a:pPr marL="0" marR="7274" lvl="0" indent="0" algn="l" rtl="0">
              <a:spcBef>
                <a:spcPts val="0"/>
              </a:spcBef>
              <a:spcAft>
                <a:spcPts val="0"/>
              </a:spcAft>
              <a:buClr>
                <a:schemeClr val="dk1"/>
              </a:buClr>
              <a:buSzPts val="1100"/>
              <a:buFont typeface="Arial"/>
              <a:buNone/>
            </a:pPr>
            <a:r>
              <a:rPr lang="en-GB" sz="1000">
                <a:latin typeface="Quicksand"/>
                <a:ea typeface="Quicksand"/>
                <a:cs typeface="Quicksand"/>
                <a:sym typeface="Quicksand"/>
              </a:rPr>
              <a:t>To keep a large amount of data organised easily</a:t>
            </a:r>
            <a:endParaRPr sz="1000">
              <a:latin typeface="Quicksand"/>
              <a:ea typeface="Quicksand"/>
              <a:cs typeface="Quicksand"/>
              <a:sym typeface="Quicksand"/>
            </a:endParaRPr>
          </a:p>
          <a:p>
            <a:pPr marL="0" marR="7274" lvl="0" indent="0" algn="l" rtl="0">
              <a:spcBef>
                <a:spcPts val="0"/>
              </a:spcBef>
              <a:spcAft>
                <a:spcPts val="0"/>
              </a:spcAft>
              <a:buClr>
                <a:schemeClr val="dk1"/>
              </a:buClr>
              <a:buSzPts val="1100"/>
              <a:buFont typeface="Arial"/>
              <a:buNone/>
            </a:pPr>
            <a:r>
              <a:rPr lang="en-GB" sz="1000">
                <a:latin typeface="Quicksand"/>
                <a:ea typeface="Quicksand"/>
                <a:cs typeface="Quicksand"/>
                <a:sym typeface="Quicksand"/>
              </a:rPr>
              <a:t>To allow us to search our data more quickly</a:t>
            </a:r>
            <a:endParaRPr sz="1000">
              <a:latin typeface="Quicksand"/>
              <a:ea typeface="Quicksand"/>
              <a:cs typeface="Quicksand"/>
              <a:sym typeface="Quicksand"/>
            </a:endParaRPr>
          </a:p>
          <a:p>
            <a:pPr marL="0" marR="7274" lvl="0" indent="0" algn="l" rtl="0">
              <a:spcBef>
                <a:spcPts val="0"/>
              </a:spcBef>
              <a:spcAft>
                <a:spcPts val="0"/>
              </a:spcAft>
              <a:buClr>
                <a:schemeClr val="dk1"/>
              </a:buClr>
              <a:buSzPts val="1100"/>
              <a:buFont typeface="Arial"/>
              <a:buNone/>
            </a:pPr>
            <a:r>
              <a:rPr lang="en-GB" sz="1000">
                <a:latin typeface="Quicksand"/>
                <a:ea typeface="Quicksand"/>
                <a:cs typeface="Quicksand"/>
                <a:sym typeface="Quicksand"/>
              </a:rPr>
              <a:t>To sort our data easily</a:t>
            </a:r>
            <a:endParaRPr sz="1000">
              <a:latin typeface="Quicksand"/>
              <a:ea typeface="Quicksand"/>
              <a:cs typeface="Quicksand"/>
              <a:sym typeface="Quicksand"/>
            </a:endParaRPr>
          </a:p>
          <a:p>
            <a:pPr marL="0" marR="7274" lvl="0" indent="0" algn="l" rtl="0">
              <a:spcBef>
                <a:spcPts val="0"/>
              </a:spcBef>
              <a:spcAft>
                <a:spcPts val="0"/>
              </a:spcAft>
              <a:buClr>
                <a:schemeClr val="dk1"/>
              </a:buClr>
              <a:buSzPts val="1100"/>
              <a:buFont typeface="Arial"/>
              <a:buNone/>
            </a:pPr>
            <a:r>
              <a:rPr lang="en-GB" sz="1000">
                <a:latin typeface="Quicksand"/>
                <a:ea typeface="Quicksand"/>
                <a:cs typeface="Quicksand"/>
                <a:sym typeface="Quicksand"/>
              </a:rPr>
              <a:t>To prevent manual errors being made</a:t>
            </a:r>
            <a:endParaRPr sz="1000">
              <a:latin typeface="Quicksand"/>
              <a:ea typeface="Quicksand"/>
              <a:cs typeface="Quicksand"/>
              <a:sym typeface="Quicksand"/>
            </a:endParaRPr>
          </a:p>
          <a:p>
            <a:pPr marL="0" marR="7274" lvl="0" indent="0" algn="l" rtl="0">
              <a:spcBef>
                <a:spcPts val="0"/>
              </a:spcBef>
              <a:spcAft>
                <a:spcPts val="0"/>
              </a:spcAft>
              <a:buNone/>
            </a:pPr>
            <a:endParaRPr sz="1000">
              <a:latin typeface="Quicksand"/>
              <a:ea typeface="Quicksand"/>
              <a:cs typeface="Quicksand"/>
              <a:sym typeface="Quicksand"/>
            </a:endParaRPr>
          </a:p>
          <a:p>
            <a:pPr marL="0" marR="7274" lvl="0" indent="0" algn="l" rtl="0">
              <a:spcBef>
                <a:spcPts val="0"/>
              </a:spcBef>
              <a:spcAft>
                <a:spcPts val="0"/>
              </a:spcAft>
              <a:buNone/>
            </a:pPr>
            <a:r>
              <a:rPr lang="en-GB" sz="1000">
                <a:latin typeface="Quicksand"/>
                <a:ea typeface="Quicksand"/>
                <a:cs typeface="Quicksand"/>
                <a:sym typeface="Quicksand"/>
              </a:rPr>
              <a:t>Screenshot: </a:t>
            </a:r>
            <a:r>
              <a:rPr lang="en-GB" sz="1000"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https://www.j2e.com/data/examples/minibeasts</a:t>
            </a:r>
            <a:endParaRPr sz="1000">
              <a:latin typeface="Quicksand"/>
              <a:ea typeface="Quicksand"/>
              <a:cs typeface="Quicksand"/>
              <a:sym typeface="Quicksand"/>
            </a:endParaRPr>
          </a:p>
          <a:p>
            <a:pPr marL="0" lvl="0" indent="0" algn="l" rtl="0">
              <a:spcBef>
                <a:spcPts val="0"/>
              </a:spcBef>
              <a:spcAft>
                <a:spcPts val="0"/>
              </a:spcAft>
              <a:buNone/>
            </a:pP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1d3b026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1d3b026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eb07e6303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eb07e6303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e3beb82b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e3beb82b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000">
                <a:solidFill>
                  <a:schemeClr val="dk1"/>
                </a:solidFill>
                <a:latin typeface="Quicksand"/>
                <a:ea typeface="Quicksand"/>
                <a:cs typeface="Quicksand"/>
                <a:sym typeface="Quicksand"/>
              </a:rPr>
              <a:t>Reflect on grouping cards using the corner cutting method, considering the questions above.</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1d3b02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1d3b02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000">
                <a:solidFill>
                  <a:schemeClr val="dk1"/>
                </a:solidFill>
                <a:latin typeface="Quicksand"/>
                <a:ea typeface="Quicksand"/>
                <a:cs typeface="Quicksand"/>
                <a:sym typeface="Quicksand"/>
              </a:rPr>
              <a:t>Reflect on grouping cards using the corner cutting method, considering the questions above.</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ffcc3f5a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0ffcc3f5a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or live demonstration of a search to find out which countries in the database are German-speaking. To find the answer to this question, search for ‘Language = German’. </a:t>
            </a:r>
            <a:endParaRPr sz="1000">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fba1325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fba1325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or live demonstration of a search to find out which countries in the database are German-speaking. To find the answer to this question, search for ‘Language = German’. </a:t>
            </a:r>
            <a:endParaRPr sz="1000">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5381E94C-E619-A19D-797E-590BCDB7DC15}"/>
            </a:ext>
          </a:extLst>
        </p:cNvPr>
        <p:cNvGrpSpPr/>
        <p:nvPr/>
      </p:nvGrpSpPr>
      <p:grpSpPr>
        <a:xfrm>
          <a:off x="0" y="0"/>
          <a:ext cx="0" cy="0"/>
          <a:chOff x="0" y="0"/>
          <a:chExt cx="0" cy="0"/>
        </a:xfrm>
      </p:grpSpPr>
      <p:sp>
        <p:nvSpPr>
          <p:cNvPr id="234" name="Google Shape;234;g10ffcc3f5a3_0_3:notes">
            <a:extLst>
              <a:ext uri="{FF2B5EF4-FFF2-40B4-BE49-F238E27FC236}">
                <a16:creationId xmlns:a16="http://schemas.microsoft.com/office/drawing/2014/main" id="{84D51C9D-508B-2259-FDCB-744618D318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0ffcc3f5a3_0_3:notes">
            <a:extLst>
              <a:ext uri="{FF2B5EF4-FFF2-40B4-BE49-F238E27FC236}">
                <a16:creationId xmlns:a16="http://schemas.microsoft.com/office/drawing/2014/main" id="{419E2357-B13E-A3E7-701D-A0324FDBF5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or live demonstration of a search to find out which countries in the database are German-speaking. To find the answer to this question, search for ‘Language = German’. </a:t>
            </a:r>
            <a:endParaRPr sz="1000">
              <a:latin typeface="Quicksand"/>
              <a:ea typeface="Quicksand"/>
              <a:cs typeface="Quicksand"/>
              <a:sym typeface="Quicksand"/>
            </a:endParaRPr>
          </a:p>
        </p:txBody>
      </p:sp>
    </p:spTree>
    <p:extLst>
      <p:ext uri="{BB962C8B-B14F-4D97-AF65-F5344CB8AC3E}">
        <p14:creationId xmlns:p14="http://schemas.microsoft.com/office/powerpoint/2010/main" val="297151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3763492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2" name="Google Shape;22;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25" name="Google Shape;25;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417162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12609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21594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16/03/2026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hyperlink" Target="https://www.j2e.com/data/examples/countries" TargetMode="External"/><Relationship Id="rId4"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D51280-5B39-FDA8-DBC2-EE2B6FB18F73}"/>
              </a:ext>
            </a:extLst>
          </p:cNvPr>
          <p:cNvSpPr txBox="1"/>
          <p:nvPr/>
        </p:nvSpPr>
        <p:spPr>
          <a:xfrm>
            <a:off x="206477" y="77134"/>
            <a:ext cx="11139949" cy="6863417"/>
          </a:xfrm>
          <a:prstGeom prst="rect">
            <a:avLst/>
          </a:prstGeom>
          <a:noFill/>
        </p:spPr>
        <p:txBody>
          <a:bodyPr wrap="square" lIns="91440" tIns="45720" rIns="91440" bIns="45720" rtlCol="0" anchor="t">
            <a:spAutoFit/>
          </a:bodyPr>
          <a:lstStyle/>
          <a:p>
            <a:pPr marL="342900" indent="-342900">
              <a:buAutoNum type="arabicParenR"/>
            </a:pPr>
            <a:r>
              <a:rPr lang="en-GB" sz="4000"/>
              <a:t>308 -  10 = </a:t>
            </a:r>
          </a:p>
          <a:p>
            <a:pPr marL="342900" indent="-342900">
              <a:buAutoNum type="arabicParenR"/>
            </a:pPr>
            <a:r>
              <a:rPr lang="en-GB" sz="4000"/>
              <a:t>456 + 1, 927 = </a:t>
            </a:r>
          </a:p>
          <a:p>
            <a:pPr marL="342900" indent="-342900">
              <a:buAutoNum type="arabicParenR"/>
            </a:pPr>
            <a:r>
              <a:rPr lang="en-GB" sz="4000"/>
              <a:t> 35.7 + 23.51  = </a:t>
            </a:r>
          </a:p>
          <a:p>
            <a:pPr marL="342900" indent="-342900">
              <a:buAutoNum type="arabicParenR"/>
            </a:pPr>
            <a:r>
              <a:rPr lang="en-GB" sz="4000"/>
              <a:t>5, 706 – 1, 001 =</a:t>
            </a:r>
          </a:p>
          <a:p>
            <a:pPr marL="342900" indent="-342900">
              <a:buAutoNum type="arabicParenR"/>
            </a:pPr>
            <a:r>
              <a:rPr lang="en-GB" sz="4000"/>
              <a:t>24, 456 – 6,785 = </a:t>
            </a:r>
          </a:p>
          <a:p>
            <a:pPr marL="342900" indent="-342900">
              <a:buAutoNum type="arabicParenR"/>
            </a:pPr>
            <a:r>
              <a:rPr lang="en-GB" sz="4000"/>
              <a:t>444 x 7 =</a:t>
            </a:r>
          </a:p>
          <a:p>
            <a:pPr marL="342900" indent="-342900">
              <a:buAutoNum type="arabicParenR"/>
            </a:pPr>
            <a:r>
              <a:rPr lang="en-GB" sz="4000"/>
              <a:t>123 x 23 = </a:t>
            </a:r>
          </a:p>
          <a:p>
            <a:pPr marL="342900" indent="-342900">
              <a:buAutoNum type="arabicParenR"/>
            </a:pPr>
            <a:r>
              <a:rPr lang="en-GB" sz="4000"/>
              <a:t>612 divided by 6 = </a:t>
            </a:r>
          </a:p>
          <a:p>
            <a:pPr marL="342900" indent="-342900">
              <a:buAutoNum type="arabicParenR"/>
            </a:pPr>
            <a:r>
              <a:rPr lang="en-GB" sz="4000"/>
              <a:t>420  divided by 7 = </a:t>
            </a:r>
          </a:p>
          <a:p>
            <a:pPr marL="342900" indent="-342900">
              <a:buAutoNum type="arabicParenR"/>
            </a:pPr>
            <a:r>
              <a:rPr lang="en-GB" sz="4000"/>
              <a:t>4.5 x 100=  </a:t>
            </a:r>
          </a:p>
          <a:p>
            <a:pPr marL="342900" indent="-342900">
              <a:buAutoNum type="arabicParenR"/>
            </a:pPr>
            <a:r>
              <a:rPr lang="en-GB" sz="4000"/>
              <a:t> 61 divided by 10= </a:t>
            </a:r>
          </a:p>
        </p:txBody>
      </p:sp>
    </p:spTree>
    <p:extLst>
      <p:ext uri="{BB962C8B-B14F-4D97-AF65-F5344CB8AC3E}">
        <p14:creationId xmlns:p14="http://schemas.microsoft.com/office/powerpoint/2010/main" val="353884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A743-46DC-1FE8-BCEF-FFBE0433D61B}"/>
              </a:ext>
            </a:extLst>
          </p:cNvPr>
          <p:cNvSpPr>
            <a:spLocks noGrp="1"/>
          </p:cNvSpPr>
          <p:nvPr>
            <p:ph type="title"/>
          </p:nvPr>
        </p:nvSpPr>
        <p:spPr>
          <a:xfrm>
            <a:off x="838200" y="2568747"/>
            <a:ext cx="10515600" cy="1325563"/>
          </a:xfrm>
        </p:spPr>
        <p:txBody>
          <a:bodyPr vert="horz" lIns="91440" tIns="45720" rIns="91440" bIns="45720" rtlCol="0" anchor="ctr">
            <a:noAutofit/>
          </a:bodyPr>
          <a:lstStyle/>
          <a:p>
            <a:pPr marR="6985">
              <a:lnSpc>
                <a:spcPct val="100000"/>
              </a:lnSpc>
              <a:spcBef>
                <a:spcPts val="0"/>
              </a:spcBef>
            </a:pPr>
            <a:r>
              <a:rPr lang="en-GB" sz="4000">
                <a:latin typeface="Calibri"/>
                <a:ea typeface="Calibri"/>
                <a:cs typeface="Calibri"/>
              </a:rPr>
              <a:t>To keep our data secure</a:t>
            </a:r>
            <a:endParaRPr lang="en-US" sz="4000">
              <a:solidFill>
                <a:srgbClr val="444444"/>
              </a:solidFill>
              <a:latin typeface="Calibri"/>
              <a:ea typeface="Calibri"/>
              <a:cs typeface="Calibri"/>
            </a:endParaRPr>
          </a:p>
          <a:p>
            <a:pPr marR="6985">
              <a:lnSpc>
                <a:spcPct val="100000"/>
              </a:lnSpc>
              <a:spcBef>
                <a:spcPts val="0"/>
              </a:spcBef>
            </a:pPr>
            <a:r>
              <a:rPr lang="en-GB" sz="4000">
                <a:latin typeface="Calibri"/>
                <a:ea typeface="Calibri"/>
                <a:cs typeface="Calibri"/>
              </a:rPr>
              <a:t>To keep a large amount of data organised easily</a:t>
            </a:r>
            <a:endParaRPr lang="en-US" sz="4000">
              <a:solidFill>
                <a:srgbClr val="444444"/>
              </a:solidFill>
              <a:latin typeface="Calibri"/>
              <a:ea typeface="Calibri"/>
              <a:cs typeface="Calibri"/>
            </a:endParaRPr>
          </a:p>
          <a:p>
            <a:pPr marR="6985">
              <a:lnSpc>
                <a:spcPct val="100000"/>
              </a:lnSpc>
              <a:spcBef>
                <a:spcPts val="0"/>
              </a:spcBef>
            </a:pPr>
            <a:r>
              <a:rPr lang="en-GB" sz="4000">
                <a:latin typeface="Calibri"/>
                <a:ea typeface="Calibri"/>
                <a:cs typeface="Calibri"/>
              </a:rPr>
              <a:t>To allow us to search our data more quickly</a:t>
            </a:r>
            <a:endParaRPr lang="en-US" sz="4000">
              <a:solidFill>
                <a:srgbClr val="444444"/>
              </a:solidFill>
              <a:latin typeface="Calibri"/>
              <a:ea typeface="Calibri"/>
              <a:cs typeface="Calibri"/>
            </a:endParaRPr>
          </a:p>
          <a:p>
            <a:pPr marR="6985">
              <a:lnSpc>
                <a:spcPct val="100000"/>
              </a:lnSpc>
              <a:spcBef>
                <a:spcPts val="0"/>
              </a:spcBef>
            </a:pPr>
            <a:r>
              <a:rPr lang="en-GB" sz="4000">
                <a:latin typeface="Calibri"/>
                <a:ea typeface="Calibri"/>
                <a:cs typeface="Calibri"/>
              </a:rPr>
              <a:t>To sort our data easily</a:t>
            </a:r>
            <a:endParaRPr lang="en-US" sz="4000">
              <a:solidFill>
                <a:srgbClr val="444444"/>
              </a:solidFill>
              <a:latin typeface="Calibri"/>
              <a:ea typeface="Calibri"/>
              <a:cs typeface="Calibri"/>
            </a:endParaRPr>
          </a:p>
          <a:p>
            <a:pPr marR="6985">
              <a:lnSpc>
                <a:spcPct val="100000"/>
              </a:lnSpc>
              <a:spcBef>
                <a:spcPts val="0"/>
              </a:spcBef>
            </a:pPr>
            <a:r>
              <a:rPr lang="en-GB" sz="4000">
                <a:latin typeface="Calibri"/>
                <a:ea typeface="Calibri"/>
                <a:cs typeface="Calibri"/>
              </a:rPr>
              <a:t>To prevent manual errors being made</a:t>
            </a:r>
            <a:endParaRPr lang="en-GB" sz="4000"/>
          </a:p>
        </p:txBody>
      </p:sp>
      <p:sp>
        <p:nvSpPr>
          <p:cNvPr id="4" name="Google Shape;67;p11">
            <a:extLst>
              <a:ext uri="{FF2B5EF4-FFF2-40B4-BE49-F238E27FC236}">
                <a16:creationId xmlns:a16="http://schemas.microsoft.com/office/drawing/2014/main" id="{08C00E9D-69BD-8F31-0753-F579EE2665A2}"/>
              </a:ext>
            </a:extLst>
          </p:cNvPr>
          <p:cNvSpPr txBox="1">
            <a:spLocks/>
          </p:cNvSpPr>
          <p:nvPr/>
        </p:nvSpPr>
        <p:spPr>
          <a:xfrm>
            <a:off x="414533" y="426133"/>
            <a:ext cx="11361600" cy="930800"/>
          </a:xfrm>
          <a:prstGeom prst="rect">
            <a:avLst/>
          </a:prstGeom>
        </p:spPr>
        <p:txBody>
          <a:bodyPr spcFirstLastPara="1" vert="horz" wrap="square" lIns="121900" tIns="121900" rIns="121900" bIns="121900" rtlCol="0" anchor="ctr" anchorCtr="0">
            <a:noAutofit/>
          </a:bodyPr>
          <a:lstStyle>
            <a:defPPr marR="0" lvl="0" algn="l" rtl="0">
              <a:lnSpc>
                <a:spcPct val="100000"/>
              </a:lnSpc>
              <a:spcBef>
                <a:spcPts val="0"/>
              </a:spcBef>
              <a:spcAft>
                <a:spcPts val="0"/>
              </a:spcAft>
              <a:defRPr/>
            </a:defPPr>
            <a:lvl1pPr marR="0" lvl="0" algn="l" defTabSz="914400" rtl="0" eaLnBrk="1" latinLnBrk="0" hangingPunct="1">
              <a:lnSpc>
                <a:spcPct val="100000"/>
              </a:lnSpc>
              <a:spcBef>
                <a:spcPts val="0"/>
              </a:spcBef>
              <a:spcAft>
                <a:spcPts val="0"/>
              </a:spcAft>
              <a:buClr>
                <a:srgbClr val="000000"/>
              </a:buClr>
              <a:buFont typeface="Arial"/>
              <a:buNone/>
              <a:defRPr sz="1867" b="0" i="0" u="none" strike="noStrike" kern="1200"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800"/>
              <a:t>Why do we use computer databases?</a:t>
            </a:r>
            <a:endParaRPr lang="en-US" sz="2800"/>
          </a:p>
        </p:txBody>
      </p:sp>
    </p:spTree>
    <p:extLst>
      <p:ext uri="{BB962C8B-B14F-4D97-AF65-F5344CB8AC3E}">
        <p14:creationId xmlns:p14="http://schemas.microsoft.com/office/powerpoint/2010/main" val="21095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the paper records</a:t>
            </a:r>
            <a:endParaRPr/>
          </a:p>
        </p:txBody>
      </p:sp>
      <p:sp>
        <p:nvSpPr>
          <p:cNvPr id="75" name="Google Shape;75;p12"/>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11</a:t>
            </a:fld>
            <a:endParaRPr/>
          </a:p>
        </p:txBody>
      </p:sp>
      <p:sp>
        <p:nvSpPr>
          <p:cNvPr id="76" name="Google Shape;76;p12"/>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77" name="Google Shape;77;p12"/>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You are going to make some changes to your card database so that you can pull out records which meet specific criteria.</a:t>
            </a:r>
            <a:endParaRPr lang="en-US" sz="2800"/>
          </a:p>
          <a:p>
            <a:pPr marL="0" lvl="0" indent="0" algn="l" rtl="0">
              <a:spcBef>
                <a:spcPts val="1333"/>
              </a:spcBef>
              <a:spcAft>
                <a:spcPts val="0"/>
              </a:spcAft>
              <a:buNone/>
            </a:pPr>
            <a:endParaRPr sz="2800"/>
          </a:p>
          <a:p>
            <a:pPr marL="0" lvl="0" indent="0" algn="l" rtl="0">
              <a:spcBef>
                <a:spcPts val="1333"/>
              </a:spcBef>
              <a:spcAft>
                <a:spcPts val="1333"/>
              </a:spcAft>
              <a:buNone/>
            </a:pPr>
            <a:r>
              <a:rPr lang="en-GB" sz="2800"/>
              <a:t>The cards you pull out will be a group of records which have something in common.</a:t>
            </a:r>
            <a:endParaRPr sz="2800"/>
          </a:p>
        </p:txBody>
      </p:sp>
      <p:sp>
        <p:nvSpPr>
          <p:cNvPr id="78" name="Google Shape;78;p12"/>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the paper records</a:t>
            </a:r>
            <a:endParaRPr b="0"/>
          </a:p>
        </p:txBody>
      </p:sp>
      <p:sp>
        <p:nvSpPr>
          <p:cNvPr id="79" name="Google Shape;79;p12"/>
          <p:cNvSpPr/>
          <p:nvPr/>
        </p:nvSpPr>
        <p:spPr>
          <a:xfrm rot="5400000">
            <a:off x="6770700" y="2674033"/>
            <a:ext cx="1076800" cy="10768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0" name="Google Shape;80;p12"/>
          <p:cNvSpPr/>
          <p:nvPr/>
        </p:nvSpPr>
        <p:spPr>
          <a:xfrm rot="10800000">
            <a:off x="10245467" y="2674033"/>
            <a:ext cx="1076800" cy="10768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1" name="Google Shape;81;p12"/>
          <p:cNvSpPr/>
          <p:nvPr/>
        </p:nvSpPr>
        <p:spPr>
          <a:xfrm>
            <a:off x="6320300" y="1638367"/>
            <a:ext cx="5324400" cy="30444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2" name="Google Shape;82;p12"/>
          <p:cNvSpPr/>
          <p:nvPr/>
        </p:nvSpPr>
        <p:spPr>
          <a:xfrm>
            <a:off x="6320300" y="1651333"/>
            <a:ext cx="5324400" cy="3044400"/>
          </a:xfrm>
          <a:prstGeom prst="snip2DiagRect">
            <a:avLst>
              <a:gd name="adj1" fmla="val 0"/>
              <a:gd name="adj2" fmla="val 39998"/>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3" name="Google Shape;83;p12"/>
          <p:cNvSpPr/>
          <p:nvPr/>
        </p:nvSpPr>
        <p:spPr>
          <a:xfrm rot="10800000" flipH="1">
            <a:off x="6315475" y="1651333"/>
            <a:ext cx="5324400" cy="3044400"/>
          </a:xfrm>
          <a:prstGeom prst="snip2DiagRect">
            <a:avLst>
              <a:gd name="adj1" fmla="val 0"/>
              <a:gd name="adj2" fmla="val 39998"/>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4" name="Google Shape;84;p12"/>
          <p:cNvSpPr/>
          <p:nvPr/>
        </p:nvSpPr>
        <p:spPr>
          <a:xfrm>
            <a:off x="9308167" y="3478100"/>
            <a:ext cx="1443200" cy="8172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5" name="Google Shape;85;p12"/>
          <p:cNvSpPr/>
          <p:nvPr/>
        </p:nvSpPr>
        <p:spPr>
          <a:xfrm>
            <a:off x="7266804" y="3468507"/>
            <a:ext cx="1559600" cy="8172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6" name="Google Shape;86;p12"/>
          <p:cNvSpPr/>
          <p:nvPr/>
        </p:nvSpPr>
        <p:spPr>
          <a:xfrm>
            <a:off x="9301327" y="2083995"/>
            <a:ext cx="1447600" cy="5208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7" name="Google Shape;87;p12"/>
          <p:cNvSpPr/>
          <p:nvPr/>
        </p:nvSpPr>
        <p:spPr>
          <a:xfrm>
            <a:off x="7267167" y="2084267"/>
            <a:ext cx="1328400" cy="5208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Quicksand"/>
              <a:ea typeface="Quicksand"/>
              <a:cs typeface="Quicksand"/>
              <a:sym typeface="Quicksand"/>
            </a:endParaRPr>
          </a:p>
        </p:txBody>
      </p:sp>
      <p:sp>
        <p:nvSpPr>
          <p:cNvPr id="88" name="Google Shape;88;p12"/>
          <p:cNvSpPr/>
          <p:nvPr/>
        </p:nvSpPr>
        <p:spPr>
          <a:xfrm>
            <a:off x="6436900" y="1742033"/>
            <a:ext cx="401600" cy="401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9" name="Google Shape;89;p12"/>
          <p:cNvSpPr/>
          <p:nvPr/>
        </p:nvSpPr>
        <p:spPr>
          <a:xfrm>
            <a:off x="11135433" y="1742033"/>
            <a:ext cx="401600" cy="401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90" name="Google Shape;90;p12"/>
          <p:cNvSpPr/>
          <p:nvPr/>
        </p:nvSpPr>
        <p:spPr>
          <a:xfrm>
            <a:off x="6445367" y="4147567"/>
            <a:ext cx="401600" cy="401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b="1">
                <a:solidFill>
                  <a:srgbClr val="0000FF"/>
                </a:solidFill>
              </a:rPr>
              <a:t>✓</a:t>
            </a:r>
            <a:endParaRPr sz="2489" b="1">
              <a:solidFill>
                <a:srgbClr val="0000FF"/>
              </a:solidFill>
            </a:endParaRPr>
          </a:p>
        </p:txBody>
      </p:sp>
      <p:sp>
        <p:nvSpPr>
          <p:cNvPr id="91" name="Google Shape;91;p12"/>
          <p:cNvSpPr/>
          <p:nvPr/>
        </p:nvSpPr>
        <p:spPr>
          <a:xfrm>
            <a:off x="11143900" y="4147567"/>
            <a:ext cx="401600" cy="4016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92" name="Google Shape;92;p12"/>
          <p:cNvCxnSpPr/>
          <p:nvPr/>
        </p:nvCxnSpPr>
        <p:spPr>
          <a:xfrm>
            <a:off x="7388700" y="3195000"/>
            <a:ext cx="3148000" cy="0"/>
          </a:xfrm>
          <a:prstGeom prst="straightConnector1">
            <a:avLst/>
          </a:prstGeom>
          <a:noFill/>
          <a:ln w="9525" cap="flat" cmpd="sng">
            <a:solidFill>
              <a:srgbClr val="000000"/>
            </a:solidFill>
            <a:prstDash val="solid"/>
            <a:round/>
            <a:headEnd type="none" w="med" len="med"/>
            <a:tailEnd type="none" w="med" len="med"/>
          </a:ln>
        </p:spPr>
      </p:cxnSp>
      <p:sp>
        <p:nvSpPr>
          <p:cNvPr id="93" name="Google Shape;93;p12"/>
          <p:cNvSpPr txBox="1"/>
          <p:nvPr/>
        </p:nvSpPr>
        <p:spPr>
          <a:xfrm>
            <a:off x="7388700" y="2699233"/>
            <a:ext cx="26644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latin typeface="Quicksand Medium"/>
                <a:ea typeface="Quicksand Medium"/>
                <a:cs typeface="Quicksand Medium"/>
                <a:sym typeface="Quicksand Medium"/>
              </a:rPr>
              <a:t>Name: </a:t>
            </a:r>
            <a:r>
              <a:rPr lang="en-GB" sz="2489" b="1">
                <a:solidFill>
                  <a:srgbClr val="0000FF"/>
                </a:solidFill>
                <a:latin typeface="Handlee"/>
                <a:ea typeface="Handlee"/>
                <a:cs typeface="Handlee"/>
                <a:sym typeface="Handlee"/>
              </a:rPr>
              <a:t>elephant</a:t>
            </a:r>
            <a:endParaRPr sz="2489" b="1">
              <a:solidFill>
                <a:srgbClr val="0000FF"/>
              </a:solidFill>
              <a:latin typeface="Handlee"/>
              <a:ea typeface="Handlee"/>
              <a:cs typeface="Handlee"/>
              <a:sym typeface="Handlee"/>
            </a:endParaRPr>
          </a:p>
        </p:txBody>
      </p:sp>
      <p:sp>
        <p:nvSpPr>
          <p:cNvPr id="94" name="Google Shape;94;p12"/>
          <p:cNvSpPr txBox="1"/>
          <p:nvPr/>
        </p:nvSpPr>
        <p:spPr>
          <a:xfrm>
            <a:off x="7267167" y="2084267"/>
            <a:ext cx="13284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Can fly</a:t>
            </a:r>
            <a:endParaRPr sz="2489">
              <a:latin typeface="Quicksand Medium"/>
              <a:ea typeface="Quicksand Medium"/>
              <a:cs typeface="Quicksand Medium"/>
              <a:sym typeface="Quicksand Medium"/>
            </a:endParaRPr>
          </a:p>
        </p:txBody>
      </p:sp>
      <p:sp>
        <p:nvSpPr>
          <p:cNvPr id="95" name="Google Shape;95;p12"/>
          <p:cNvSpPr txBox="1"/>
          <p:nvPr/>
        </p:nvSpPr>
        <p:spPr>
          <a:xfrm>
            <a:off x="7153665" y="3468509"/>
            <a:ext cx="1786000" cy="81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Lives in large groups</a:t>
            </a:r>
            <a:endParaRPr sz="2489">
              <a:latin typeface="Quicksand Medium"/>
              <a:ea typeface="Quicksand Medium"/>
              <a:cs typeface="Quicksand Medium"/>
              <a:sym typeface="Quicksand Medium"/>
            </a:endParaRPr>
          </a:p>
        </p:txBody>
      </p:sp>
      <p:sp>
        <p:nvSpPr>
          <p:cNvPr id="96" name="Google Shape;96;p12"/>
          <p:cNvSpPr txBox="1"/>
          <p:nvPr/>
        </p:nvSpPr>
        <p:spPr>
          <a:xfrm>
            <a:off x="9170139" y="2048512"/>
            <a:ext cx="17100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Has six legs</a:t>
            </a:r>
            <a:endParaRPr sz="2489">
              <a:latin typeface="Quicksand Medium"/>
              <a:ea typeface="Quicksand Medium"/>
              <a:cs typeface="Quicksand Medium"/>
              <a:sym typeface="Quicksand Medium"/>
            </a:endParaRPr>
          </a:p>
        </p:txBody>
      </p:sp>
      <p:sp>
        <p:nvSpPr>
          <p:cNvPr id="97" name="Google Shape;97;p12"/>
          <p:cNvSpPr txBox="1"/>
          <p:nvPr/>
        </p:nvSpPr>
        <p:spPr>
          <a:xfrm>
            <a:off x="9076367" y="3458833"/>
            <a:ext cx="1906800" cy="81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Is more than one colour</a:t>
            </a:r>
            <a:endParaRPr sz="2489">
              <a:latin typeface="Quicksand Medium"/>
              <a:ea typeface="Quicksand Medium"/>
              <a:cs typeface="Quicksand Medium"/>
              <a:sym typeface="Quicksand Medium"/>
            </a:endParaRPr>
          </a:p>
        </p:txBody>
      </p:sp>
      <p:cxnSp>
        <p:nvCxnSpPr>
          <p:cNvPr id="98" name="Google Shape;98;p12"/>
          <p:cNvCxnSpPr>
            <a:stCxn id="99" idx="4"/>
            <a:endCxn id="99" idx="0"/>
          </p:cNvCxnSpPr>
          <p:nvPr/>
        </p:nvCxnSpPr>
        <p:spPr>
          <a:xfrm rot="10800000" flipH="1">
            <a:off x="6302796" y="1628139"/>
            <a:ext cx="1213200" cy="1213200"/>
          </a:xfrm>
          <a:prstGeom prst="straightConnector1">
            <a:avLst/>
          </a:prstGeom>
          <a:noFill/>
          <a:ln w="9525" cap="flat" cmpd="sng">
            <a:solidFill>
              <a:srgbClr val="000000"/>
            </a:solidFill>
            <a:prstDash val="dash"/>
            <a:round/>
            <a:headEnd type="none" w="med" len="med"/>
            <a:tailEnd type="none" w="med" len="med"/>
          </a:ln>
        </p:spPr>
      </p:cxnSp>
      <p:cxnSp>
        <p:nvCxnSpPr>
          <p:cNvPr id="100" name="Google Shape;100;p12"/>
          <p:cNvCxnSpPr>
            <a:stCxn id="101" idx="0"/>
            <a:endCxn id="101" idx="4"/>
          </p:cNvCxnSpPr>
          <p:nvPr/>
        </p:nvCxnSpPr>
        <p:spPr>
          <a:xfrm rot="10800000">
            <a:off x="10439232" y="1628297"/>
            <a:ext cx="1213200" cy="1213200"/>
          </a:xfrm>
          <a:prstGeom prst="straightConnector1">
            <a:avLst/>
          </a:prstGeom>
          <a:noFill/>
          <a:ln w="9525" cap="flat" cmpd="sng">
            <a:solidFill>
              <a:srgbClr val="000000"/>
            </a:solidFill>
            <a:prstDash val="dash"/>
            <a:round/>
            <a:headEnd type="none" w="med" len="med"/>
            <a:tailEnd type="none" w="med" len="med"/>
          </a:ln>
        </p:spPr>
      </p:cxnSp>
      <p:cxnSp>
        <p:nvCxnSpPr>
          <p:cNvPr id="102" name="Google Shape;102;p12"/>
          <p:cNvCxnSpPr>
            <a:stCxn id="103" idx="0"/>
            <a:endCxn id="103" idx="4"/>
          </p:cNvCxnSpPr>
          <p:nvPr/>
        </p:nvCxnSpPr>
        <p:spPr>
          <a:xfrm rot="10800000" flipH="1">
            <a:off x="10439221" y="3502108"/>
            <a:ext cx="1213200" cy="1213200"/>
          </a:xfrm>
          <a:prstGeom prst="straightConnector1">
            <a:avLst/>
          </a:prstGeom>
          <a:noFill/>
          <a:ln w="9525" cap="flat" cmpd="sng">
            <a:solidFill>
              <a:srgbClr val="000000"/>
            </a:solidFill>
            <a:prstDash val="dash"/>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p:nvPr/>
        </p:nvSpPr>
        <p:spPr>
          <a:xfrm>
            <a:off x="6320300" y="1638367"/>
            <a:ext cx="5324400" cy="30444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 name="Google Shape;109;p13"/>
          <p:cNvSpPr/>
          <p:nvPr/>
        </p:nvSpPr>
        <p:spPr>
          <a:xfrm>
            <a:off x="6320300" y="1651333"/>
            <a:ext cx="5324400" cy="3044400"/>
          </a:xfrm>
          <a:prstGeom prst="snip2DiagRect">
            <a:avLst>
              <a:gd name="adj1" fmla="val 0"/>
              <a:gd name="adj2" fmla="val 39998"/>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 name="Google Shape;110;p13"/>
          <p:cNvSpPr/>
          <p:nvPr/>
        </p:nvSpPr>
        <p:spPr>
          <a:xfrm rot="10800000" flipH="1">
            <a:off x="6315475" y="1651333"/>
            <a:ext cx="5324400" cy="3044400"/>
          </a:xfrm>
          <a:prstGeom prst="snip2DiagRect">
            <a:avLst>
              <a:gd name="adj1" fmla="val 0"/>
              <a:gd name="adj2" fmla="val 39998"/>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 name="Google Shape;111;p13"/>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the paper records</a:t>
            </a:r>
            <a:endParaRPr b="0"/>
          </a:p>
        </p:txBody>
      </p:sp>
      <p:sp>
        <p:nvSpPr>
          <p:cNvPr id="112" name="Google Shape;112;p13"/>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12</a:t>
            </a:fld>
            <a:endParaRPr/>
          </a:p>
        </p:txBody>
      </p:sp>
      <p:sp>
        <p:nvSpPr>
          <p:cNvPr id="113" name="Google Shape;113;p13"/>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114" name="Google Shape;114;p13"/>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Cut off the corners of your record cards that </a:t>
            </a:r>
            <a:r>
              <a:rPr lang="en-GB" sz="2800" b="1"/>
              <a:t>don’t</a:t>
            </a:r>
            <a:r>
              <a:rPr lang="en-GB" sz="2800"/>
              <a:t> have ticks.</a:t>
            </a:r>
            <a:endParaRPr lang="en-US" sz="2800"/>
          </a:p>
          <a:p>
            <a:pPr marL="0" lvl="0" indent="0" algn="l" rtl="0">
              <a:spcBef>
                <a:spcPts val="2133"/>
              </a:spcBef>
              <a:spcAft>
                <a:spcPts val="0"/>
              </a:spcAft>
              <a:buNone/>
            </a:pPr>
            <a:endParaRPr/>
          </a:p>
          <a:p>
            <a:pPr marL="0" lvl="0" indent="0" algn="l" rtl="0">
              <a:spcBef>
                <a:spcPts val="2133"/>
              </a:spcBef>
              <a:spcAft>
                <a:spcPts val="0"/>
              </a:spcAft>
              <a:buNone/>
            </a:pPr>
            <a:endParaRPr/>
          </a:p>
          <a:p>
            <a:pPr marL="0" lvl="0" indent="0" algn="l" rtl="0">
              <a:spcBef>
                <a:spcPts val="2133"/>
              </a:spcBef>
              <a:spcAft>
                <a:spcPts val="2133"/>
              </a:spcAft>
              <a:buNone/>
            </a:pPr>
            <a:endParaRPr b="1"/>
          </a:p>
        </p:txBody>
      </p:sp>
      <p:sp>
        <p:nvSpPr>
          <p:cNvPr id="115" name="Google Shape;115;p13"/>
          <p:cNvSpPr/>
          <p:nvPr/>
        </p:nvSpPr>
        <p:spPr>
          <a:xfrm>
            <a:off x="9308167" y="3478100"/>
            <a:ext cx="1443200" cy="8172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 name="Google Shape;116;p13"/>
          <p:cNvSpPr/>
          <p:nvPr/>
        </p:nvSpPr>
        <p:spPr>
          <a:xfrm>
            <a:off x="7266804" y="3468507"/>
            <a:ext cx="1559600" cy="8172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 name="Google Shape;117;p13"/>
          <p:cNvSpPr/>
          <p:nvPr/>
        </p:nvSpPr>
        <p:spPr>
          <a:xfrm>
            <a:off x="9301327" y="2083995"/>
            <a:ext cx="1447600" cy="5208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 name="Google Shape;118;p13"/>
          <p:cNvSpPr/>
          <p:nvPr/>
        </p:nvSpPr>
        <p:spPr>
          <a:xfrm>
            <a:off x="7267167" y="2084267"/>
            <a:ext cx="1328400" cy="5208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Quicksand"/>
              <a:ea typeface="Quicksand"/>
              <a:cs typeface="Quicksand"/>
              <a:sym typeface="Quicksand"/>
            </a:endParaRPr>
          </a:p>
        </p:txBody>
      </p:sp>
      <p:sp>
        <p:nvSpPr>
          <p:cNvPr id="119" name="Google Shape;119;p13"/>
          <p:cNvSpPr/>
          <p:nvPr/>
        </p:nvSpPr>
        <p:spPr>
          <a:xfrm>
            <a:off x="6436900" y="1742033"/>
            <a:ext cx="401600" cy="4016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0" name="Google Shape;120;p13"/>
          <p:cNvSpPr/>
          <p:nvPr/>
        </p:nvSpPr>
        <p:spPr>
          <a:xfrm>
            <a:off x="11135433" y="1742033"/>
            <a:ext cx="401600" cy="4016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1" name="Google Shape;121;p13"/>
          <p:cNvSpPr/>
          <p:nvPr/>
        </p:nvSpPr>
        <p:spPr>
          <a:xfrm>
            <a:off x="6445367" y="4147567"/>
            <a:ext cx="401600" cy="401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b="1">
                <a:solidFill>
                  <a:srgbClr val="0000FF"/>
                </a:solidFill>
              </a:rPr>
              <a:t>✓</a:t>
            </a:r>
            <a:endParaRPr sz="2489" b="1">
              <a:solidFill>
                <a:srgbClr val="0000FF"/>
              </a:solidFill>
            </a:endParaRPr>
          </a:p>
        </p:txBody>
      </p:sp>
      <p:sp>
        <p:nvSpPr>
          <p:cNvPr id="122" name="Google Shape;122;p13"/>
          <p:cNvSpPr/>
          <p:nvPr/>
        </p:nvSpPr>
        <p:spPr>
          <a:xfrm>
            <a:off x="11143900" y="4147567"/>
            <a:ext cx="401600" cy="4016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123" name="Google Shape;123;p13"/>
          <p:cNvCxnSpPr/>
          <p:nvPr/>
        </p:nvCxnSpPr>
        <p:spPr>
          <a:xfrm>
            <a:off x="7388700" y="3195000"/>
            <a:ext cx="3148000" cy="0"/>
          </a:xfrm>
          <a:prstGeom prst="straightConnector1">
            <a:avLst/>
          </a:prstGeom>
          <a:noFill/>
          <a:ln w="9525" cap="flat" cmpd="sng">
            <a:solidFill>
              <a:srgbClr val="000000"/>
            </a:solidFill>
            <a:prstDash val="solid"/>
            <a:round/>
            <a:headEnd type="none" w="med" len="med"/>
            <a:tailEnd type="none" w="med" len="med"/>
          </a:ln>
        </p:spPr>
      </p:cxnSp>
      <p:sp>
        <p:nvSpPr>
          <p:cNvPr id="124" name="Google Shape;124;p13"/>
          <p:cNvSpPr txBox="1"/>
          <p:nvPr/>
        </p:nvSpPr>
        <p:spPr>
          <a:xfrm>
            <a:off x="7388700" y="2699233"/>
            <a:ext cx="26644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latin typeface="Quicksand Medium"/>
                <a:ea typeface="Quicksand Medium"/>
                <a:cs typeface="Quicksand Medium"/>
                <a:sym typeface="Quicksand Medium"/>
              </a:rPr>
              <a:t>Name: </a:t>
            </a:r>
            <a:r>
              <a:rPr lang="en-GB" sz="2489" b="1">
                <a:solidFill>
                  <a:srgbClr val="0000FF"/>
                </a:solidFill>
                <a:latin typeface="Handlee"/>
                <a:ea typeface="Handlee"/>
                <a:cs typeface="Handlee"/>
                <a:sym typeface="Handlee"/>
              </a:rPr>
              <a:t>elephant</a:t>
            </a:r>
            <a:endParaRPr sz="2489" b="1">
              <a:solidFill>
                <a:srgbClr val="0000FF"/>
              </a:solidFill>
              <a:latin typeface="Handlee"/>
              <a:ea typeface="Handlee"/>
              <a:cs typeface="Handlee"/>
              <a:sym typeface="Handlee"/>
            </a:endParaRPr>
          </a:p>
        </p:txBody>
      </p:sp>
      <p:sp>
        <p:nvSpPr>
          <p:cNvPr id="125" name="Google Shape;125;p13"/>
          <p:cNvSpPr txBox="1"/>
          <p:nvPr/>
        </p:nvSpPr>
        <p:spPr>
          <a:xfrm>
            <a:off x="7267167" y="2084267"/>
            <a:ext cx="13284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Can fly</a:t>
            </a:r>
            <a:endParaRPr sz="2489">
              <a:latin typeface="Quicksand Medium"/>
              <a:ea typeface="Quicksand Medium"/>
              <a:cs typeface="Quicksand Medium"/>
              <a:sym typeface="Quicksand Medium"/>
            </a:endParaRPr>
          </a:p>
        </p:txBody>
      </p:sp>
      <p:sp>
        <p:nvSpPr>
          <p:cNvPr id="126" name="Google Shape;126;p13"/>
          <p:cNvSpPr txBox="1"/>
          <p:nvPr/>
        </p:nvSpPr>
        <p:spPr>
          <a:xfrm>
            <a:off x="7153665" y="3468509"/>
            <a:ext cx="1786000" cy="81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Lives in large groups</a:t>
            </a:r>
            <a:endParaRPr sz="2489">
              <a:latin typeface="Quicksand Medium"/>
              <a:ea typeface="Quicksand Medium"/>
              <a:cs typeface="Quicksand Medium"/>
              <a:sym typeface="Quicksand Medium"/>
            </a:endParaRPr>
          </a:p>
        </p:txBody>
      </p:sp>
      <p:sp>
        <p:nvSpPr>
          <p:cNvPr id="127" name="Google Shape;127;p13"/>
          <p:cNvSpPr txBox="1"/>
          <p:nvPr/>
        </p:nvSpPr>
        <p:spPr>
          <a:xfrm>
            <a:off x="9170139" y="2048512"/>
            <a:ext cx="17100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Has six legs</a:t>
            </a:r>
            <a:endParaRPr sz="2489">
              <a:latin typeface="Quicksand Medium"/>
              <a:ea typeface="Quicksand Medium"/>
              <a:cs typeface="Quicksand Medium"/>
              <a:sym typeface="Quicksand Medium"/>
            </a:endParaRPr>
          </a:p>
        </p:txBody>
      </p:sp>
      <p:sp>
        <p:nvSpPr>
          <p:cNvPr id="128" name="Google Shape;128;p13"/>
          <p:cNvSpPr txBox="1"/>
          <p:nvPr/>
        </p:nvSpPr>
        <p:spPr>
          <a:xfrm>
            <a:off x="9076367" y="3458833"/>
            <a:ext cx="1906800" cy="81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Is more than one colour</a:t>
            </a:r>
            <a:endParaRPr sz="2489">
              <a:latin typeface="Quicksand Medium"/>
              <a:ea typeface="Quicksand Medium"/>
              <a:cs typeface="Quicksand Medium"/>
              <a:sym typeface="Quicksand Medium"/>
            </a:endParaRPr>
          </a:p>
        </p:txBody>
      </p:sp>
      <p:sp>
        <p:nvSpPr>
          <p:cNvPr id="129" name="Google Shape;129;p13"/>
          <p:cNvSpPr/>
          <p:nvPr/>
        </p:nvSpPr>
        <p:spPr>
          <a:xfrm rot="5400000">
            <a:off x="6302796" y="1628139"/>
            <a:ext cx="1213200" cy="12132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0" name="Google Shape;130;p13"/>
          <p:cNvSpPr/>
          <p:nvPr/>
        </p:nvSpPr>
        <p:spPr>
          <a:xfrm rot="10800000">
            <a:off x="10448196" y="1628297"/>
            <a:ext cx="1213200" cy="12132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31" name="Google Shape;131;p13"/>
          <p:cNvSpPr/>
          <p:nvPr/>
        </p:nvSpPr>
        <p:spPr>
          <a:xfrm rot="16200000">
            <a:off x="10448185" y="3502108"/>
            <a:ext cx="1213200" cy="12132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132" name="Google Shape;132;p13"/>
          <p:cNvCxnSpPr>
            <a:stCxn id="129" idx="4"/>
            <a:endCxn id="129" idx="0"/>
          </p:cNvCxnSpPr>
          <p:nvPr/>
        </p:nvCxnSpPr>
        <p:spPr>
          <a:xfrm rot="10800000" flipH="1">
            <a:off x="6302796" y="1628139"/>
            <a:ext cx="1213200" cy="1213200"/>
          </a:xfrm>
          <a:prstGeom prst="straightConnector1">
            <a:avLst/>
          </a:prstGeom>
          <a:noFill/>
          <a:ln w="9525" cap="flat" cmpd="sng">
            <a:solidFill>
              <a:srgbClr val="000000"/>
            </a:solidFill>
            <a:prstDash val="dash"/>
            <a:round/>
            <a:headEnd type="none" w="med" len="med"/>
            <a:tailEnd type="none" w="med" len="med"/>
          </a:ln>
        </p:spPr>
      </p:cxnSp>
      <p:cxnSp>
        <p:nvCxnSpPr>
          <p:cNvPr id="133" name="Google Shape;133;p13"/>
          <p:cNvCxnSpPr>
            <a:stCxn id="130" idx="0"/>
            <a:endCxn id="130" idx="4"/>
          </p:cNvCxnSpPr>
          <p:nvPr/>
        </p:nvCxnSpPr>
        <p:spPr>
          <a:xfrm rot="10800000">
            <a:off x="10448196" y="1628297"/>
            <a:ext cx="1213200" cy="1213200"/>
          </a:xfrm>
          <a:prstGeom prst="straightConnector1">
            <a:avLst/>
          </a:prstGeom>
          <a:noFill/>
          <a:ln w="9525" cap="flat" cmpd="sng">
            <a:solidFill>
              <a:srgbClr val="000000"/>
            </a:solidFill>
            <a:prstDash val="dash"/>
            <a:round/>
            <a:headEnd type="none" w="med" len="med"/>
            <a:tailEnd type="none" w="med" len="med"/>
          </a:ln>
        </p:spPr>
      </p:cxnSp>
      <p:cxnSp>
        <p:nvCxnSpPr>
          <p:cNvPr id="134" name="Google Shape;134;p13"/>
          <p:cNvCxnSpPr>
            <a:stCxn id="131" idx="0"/>
            <a:endCxn id="131" idx="4"/>
          </p:cNvCxnSpPr>
          <p:nvPr/>
        </p:nvCxnSpPr>
        <p:spPr>
          <a:xfrm rot="10800000" flipH="1">
            <a:off x="10448185" y="3502108"/>
            <a:ext cx="1213200" cy="1213200"/>
          </a:xfrm>
          <a:prstGeom prst="straightConnector1">
            <a:avLst/>
          </a:prstGeom>
          <a:noFill/>
          <a:ln w="9525" cap="flat" cmpd="sng">
            <a:solidFill>
              <a:srgbClr val="000000"/>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1000"/>
                                        <p:tgtEl>
                                          <p:spTgt spid="13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1"/>
                                        </p:tgtEl>
                                        <p:attrNameLst>
                                          <p:attrName>style.visibility</p:attrName>
                                        </p:attrNameLst>
                                      </p:cBhvr>
                                      <p:to>
                                        <p:strVal val="visible"/>
                                      </p:to>
                                    </p:set>
                                    <p:animEffect transition="in" filter="fade">
                                      <p:cBhvr>
                                        <p:cTn id="15"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the paper records</a:t>
            </a:r>
            <a:endParaRPr/>
          </a:p>
        </p:txBody>
      </p:sp>
      <p:sp>
        <p:nvSpPr>
          <p:cNvPr id="140" name="Google Shape;140;p14"/>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13</a:t>
            </a:fld>
            <a:endParaRPr/>
          </a:p>
        </p:txBody>
      </p:sp>
      <p:sp>
        <p:nvSpPr>
          <p:cNvPr id="141" name="Google Shape;141;p14"/>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142" name="Google Shape;142;p14"/>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t>When you hold a corner and carefully shake your cards you will be left with a group of records. Find out:</a:t>
            </a:r>
            <a:endParaRPr lang="en-US" sz="2400"/>
          </a:p>
          <a:p>
            <a:pPr marL="608965" lvl="0" indent="-456565" algn="l" rtl="0">
              <a:spcBef>
                <a:spcPts val="1333"/>
              </a:spcBef>
              <a:spcAft>
                <a:spcPts val="0"/>
              </a:spcAft>
              <a:buSzPts val="1800"/>
              <a:buChar char="●"/>
            </a:pPr>
            <a:r>
              <a:rPr lang="en-GB" sz="2800"/>
              <a:t>How many animals in your database have six legs?</a:t>
            </a:r>
            <a:endParaRPr sz="2800"/>
          </a:p>
          <a:p>
            <a:pPr marL="608965" lvl="0" indent="-456565" algn="l" rtl="0">
              <a:spcBef>
                <a:spcPts val="1333"/>
              </a:spcBef>
              <a:spcAft>
                <a:spcPts val="0"/>
              </a:spcAft>
              <a:buSzPts val="1800"/>
              <a:buChar char="●"/>
            </a:pPr>
            <a:r>
              <a:rPr lang="en-GB" sz="2800"/>
              <a:t>How many animals in your database can fly?</a:t>
            </a:r>
            <a:endParaRPr sz="2800"/>
          </a:p>
          <a:p>
            <a:pPr marL="608965" lvl="0" indent="-456565" algn="l" rtl="0">
              <a:spcBef>
                <a:spcPts val="1333"/>
              </a:spcBef>
              <a:spcAft>
                <a:spcPts val="1333"/>
              </a:spcAft>
              <a:buSzPts val="1800"/>
              <a:buChar char="●"/>
            </a:pPr>
            <a:r>
              <a:rPr lang="en-GB" sz="2800"/>
              <a:t>How many animals are more than one colour?</a:t>
            </a:r>
            <a:endParaRPr sz="2800"/>
          </a:p>
        </p:txBody>
      </p:sp>
      <p:sp>
        <p:nvSpPr>
          <p:cNvPr id="143" name="Google Shape;143;p14"/>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the paper records</a:t>
            </a:r>
            <a:endParaRPr b="0"/>
          </a:p>
        </p:txBody>
      </p:sp>
      <p:sp>
        <p:nvSpPr>
          <p:cNvPr id="144" name="Google Shape;144;p14"/>
          <p:cNvSpPr/>
          <p:nvPr/>
        </p:nvSpPr>
        <p:spPr>
          <a:xfrm rot="5400000">
            <a:off x="6770700" y="2674033"/>
            <a:ext cx="1076800" cy="10768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5" name="Google Shape;145;p14"/>
          <p:cNvSpPr/>
          <p:nvPr/>
        </p:nvSpPr>
        <p:spPr>
          <a:xfrm rot="10800000">
            <a:off x="10245467" y="2674033"/>
            <a:ext cx="1076800" cy="10768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6" name="Google Shape;146;p14"/>
          <p:cNvSpPr/>
          <p:nvPr/>
        </p:nvSpPr>
        <p:spPr>
          <a:xfrm>
            <a:off x="6320300" y="1638367"/>
            <a:ext cx="5324400" cy="30444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7" name="Google Shape;147;p14"/>
          <p:cNvSpPr/>
          <p:nvPr/>
        </p:nvSpPr>
        <p:spPr>
          <a:xfrm>
            <a:off x="6320300" y="1651333"/>
            <a:ext cx="5324400" cy="3044400"/>
          </a:xfrm>
          <a:prstGeom prst="snip2DiagRect">
            <a:avLst>
              <a:gd name="adj1" fmla="val 0"/>
              <a:gd name="adj2" fmla="val 39998"/>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8" name="Google Shape;148;p14"/>
          <p:cNvSpPr/>
          <p:nvPr/>
        </p:nvSpPr>
        <p:spPr>
          <a:xfrm rot="10800000" flipH="1">
            <a:off x="6315475" y="1651333"/>
            <a:ext cx="5324400" cy="3044400"/>
          </a:xfrm>
          <a:prstGeom prst="snip2DiagRect">
            <a:avLst>
              <a:gd name="adj1" fmla="val 0"/>
              <a:gd name="adj2" fmla="val 39998"/>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9" name="Google Shape;149;p14"/>
          <p:cNvSpPr/>
          <p:nvPr/>
        </p:nvSpPr>
        <p:spPr>
          <a:xfrm>
            <a:off x="9308167" y="3478100"/>
            <a:ext cx="1443200" cy="8172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0" name="Google Shape;150;p14"/>
          <p:cNvSpPr/>
          <p:nvPr/>
        </p:nvSpPr>
        <p:spPr>
          <a:xfrm>
            <a:off x="7266804" y="3468507"/>
            <a:ext cx="1559600" cy="8172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1" name="Google Shape;151;p14"/>
          <p:cNvSpPr/>
          <p:nvPr/>
        </p:nvSpPr>
        <p:spPr>
          <a:xfrm>
            <a:off x="9301327" y="2083995"/>
            <a:ext cx="1447600" cy="5208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2" name="Google Shape;152;p14"/>
          <p:cNvSpPr/>
          <p:nvPr/>
        </p:nvSpPr>
        <p:spPr>
          <a:xfrm>
            <a:off x="7267167" y="2084267"/>
            <a:ext cx="1328400" cy="5208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Quicksand"/>
              <a:ea typeface="Quicksand"/>
              <a:cs typeface="Quicksand"/>
              <a:sym typeface="Quicksand"/>
            </a:endParaRPr>
          </a:p>
        </p:txBody>
      </p:sp>
      <p:sp>
        <p:nvSpPr>
          <p:cNvPr id="153" name="Google Shape;153;p14"/>
          <p:cNvSpPr/>
          <p:nvPr/>
        </p:nvSpPr>
        <p:spPr>
          <a:xfrm>
            <a:off x="6436900" y="1742033"/>
            <a:ext cx="401600" cy="4016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4" name="Google Shape;154;p14"/>
          <p:cNvSpPr/>
          <p:nvPr/>
        </p:nvSpPr>
        <p:spPr>
          <a:xfrm>
            <a:off x="11135433" y="1742033"/>
            <a:ext cx="401600" cy="4016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55" name="Google Shape;155;p14"/>
          <p:cNvSpPr/>
          <p:nvPr/>
        </p:nvSpPr>
        <p:spPr>
          <a:xfrm>
            <a:off x="6445367" y="4147567"/>
            <a:ext cx="401600" cy="401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b="1">
                <a:solidFill>
                  <a:srgbClr val="0000FF"/>
                </a:solidFill>
              </a:rPr>
              <a:t>✓</a:t>
            </a:r>
            <a:endParaRPr sz="2489" b="1">
              <a:solidFill>
                <a:srgbClr val="0000FF"/>
              </a:solidFill>
            </a:endParaRPr>
          </a:p>
        </p:txBody>
      </p:sp>
      <p:sp>
        <p:nvSpPr>
          <p:cNvPr id="156" name="Google Shape;156;p14"/>
          <p:cNvSpPr/>
          <p:nvPr/>
        </p:nvSpPr>
        <p:spPr>
          <a:xfrm>
            <a:off x="11143900" y="4147567"/>
            <a:ext cx="401600" cy="4016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157" name="Google Shape;157;p14"/>
          <p:cNvCxnSpPr/>
          <p:nvPr/>
        </p:nvCxnSpPr>
        <p:spPr>
          <a:xfrm>
            <a:off x="7388700" y="3195000"/>
            <a:ext cx="3148000" cy="0"/>
          </a:xfrm>
          <a:prstGeom prst="straightConnector1">
            <a:avLst/>
          </a:prstGeom>
          <a:noFill/>
          <a:ln w="9525" cap="flat" cmpd="sng">
            <a:solidFill>
              <a:srgbClr val="000000"/>
            </a:solidFill>
            <a:prstDash val="solid"/>
            <a:round/>
            <a:headEnd type="none" w="med" len="med"/>
            <a:tailEnd type="none" w="med" len="med"/>
          </a:ln>
        </p:spPr>
      </p:cxnSp>
      <p:sp>
        <p:nvSpPr>
          <p:cNvPr id="158" name="Google Shape;158;p14"/>
          <p:cNvSpPr txBox="1"/>
          <p:nvPr/>
        </p:nvSpPr>
        <p:spPr>
          <a:xfrm>
            <a:off x="7388700" y="2699233"/>
            <a:ext cx="26644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89">
                <a:latin typeface="Quicksand Medium"/>
                <a:ea typeface="Quicksand Medium"/>
                <a:cs typeface="Quicksand Medium"/>
                <a:sym typeface="Quicksand Medium"/>
              </a:rPr>
              <a:t>Name: </a:t>
            </a:r>
            <a:r>
              <a:rPr lang="en-GB" sz="2489" b="1">
                <a:solidFill>
                  <a:srgbClr val="0000FF"/>
                </a:solidFill>
                <a:latin typeface="Handlee"/>
                <a:ea typeface="Handlee"/>
                <a:cs typeface="Handlee"/>
                <a:sym typeface="Handlee"/>
              </a:rPr>
              <a:t>elephant</a:t>
            </a:r>
            <a:endParaRPr sz="2489" b="1">
              <a:solidFill>
                <a:srgbClr val="0000FF"/>
              </a:solidFill>
              <a:latin typeface="Handlee"/>
              <a:ea typeface="Handlee"/>
              <a:cs typeface="Handlee"/>
              <a:sym typeface="Handlee"/>
            </a:endParaRPr>
          </a:p>
        </p:txBody>
      </p:sp>
      <p:sp>
        <p:nvSpPr>
          <p:cNvPr id="159" name="Google Shape;159;p14"/>
          <p:cNvSpPr txBox="1"/>
          <p:nvPr/>
        </p:nvSpPr>
        <p:spPr>
          <a:xfrm>
            <a:off x="7267167" y="2084267"/>
            <a:ext cx="13284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Can fly</a:t>
            </a:r>
            <a:endParaRPr sz="2489">
              <a:latin typeface="Quicksand Medium"/>
              <a:ea typeface="Quicksand Medium"/>
              <a:cs typeface="Quicksand Medium"/>
              <a:sym typeface="Quicksand Medium"/>
            </a:endParaRPr>
          </a:p>
        </p:txBody>
      </p:sp>
      <p:sp>
        <p:nvSpPr>
          <p:cNvPr id="160" name="Google Shape;160;p14"/>
          <p:cNvSpPr txBox="1"/>
          <p:nvPr/>
        </p:nvSpPr>
        <p:spPr>
          <a:xfrm>
            <a:off x="7153665" y="3468509"/>
            <a:ext cx="1786000" cy="81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Lives in large groups</a:t>
            </a:r>
            <a:endParaRPr sz="2489">
              <a:latin typeface="Quicksand Medium"/>
              <a:ea typeface="Quicksand Medium"/>
              <a:cs typeface="Quicksand Medium"/>
              <a:sym typeface="Quicksand Medium"/>
            </a:endParaRPr>
          </a:p>
        </p:txBody>
      </p:sp>
      <p:sp>
        <p:nvSpPr>
          <p:cNvPr id="161" name="Google Shape;161;p14"/>
          <p:cNvSpPr txBox="1"/>
          <p:nvPr/>
        </p:nvSpPr>
        <p:spPr>
          <a:xfrm>
            <a:off x="9170139" y="2048512"/>
            <a:ext cx="1710000" cy="40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Has six legs</a:t>
            </a:r>
            <a:endParaRPr sz="2489">
              <a:latin typeface="Quicksand Medium"/>
              <a:ea typeface="Quicksand Medium"/>
              <a:cs typeface="Quicksand Medium"/>
              <a:sym typeface="Quicksand Medium"/>
            </a:endParaRPr>
          </a:p>
        </p:txBody>
      </p:sp>
      <p:sp>
        <p:nvSpPr>
          <p:cNvPr id="162" name="Google Shape;162;p14"/>
          <p:cNvSpPr txBox="1"/>
          <p:nvPr/>
        </p:nvSpPr>
        <p:spPr>
          <a:xfrm>
            <a:off x="9076367" y="3458833"/>
            <a:ext cx="1906800" cy="81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89">
                <a:latin typeface="Quicksand Medium"/>
                <a:ea typeface="Quicksand Medium"/>
                <a:cs typeface="Quicksand Medium"/>
                <a:sym typeface="Quicksand Medium"/>
              </a:rPr>
              <a:t>Is more than one colour</a:t>
            </a:r>
            <a:endParaRPr sz="2489">
              <a:latin typeface="Quicksand Medium"/>
              <a:ea typeface="Quicksand Medium"/>
              <a:cs typeface="Quicksand Medium"/>
              <a:sym typeface="Quicksand Medium"/>
            </a:endParaRPr>
          </a:p>
        </p:txBody>
      </p:sp>
      <p:sp>
        <p:nvSpPr>
          <p:cNvPr id="163" name="Google Shape;163;p14"/>
          <p:cNvSpPr/>
          <p:nvPr/>
        </p:nvSpPr>
        <p:spPr>
          <a:xfrm rot="5400000">
            <a:off x="6302796" y="1628139"/>
            <a:ext cx="1213200" cy="12132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4" name="Google Shape;164;p14"/>
          <p:cNvSpPr/>
          <p:nvPr/>
        </p:nvSpPr>
        <p:spPr>
          <a:xfrm rot="10800000">
            <a:off x="10439232" y="1628297"/>
            <a:ext cx="1213200" cy="12132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5" name="Google Shape;165;p14"/>
          <p:cNvSpPr/>
          <p:nvPr/>
        </p:nvSpPr>
        <p:spPr>
          <a:xfrm rot="16200000">
            <a:off x="10439221" y="3502108"/>
            <a:ext cx="1213200" cy="12132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166" name="Google Shape;166;p14"/>
          <p:cNvCxnSpPr>
            <a:stCxn id="163" idx="4"/>
            <a:endCxn id="163" idx="0"/>
          </p:cNvCxnSpPr>
          <p:nvPr/>
        </p:nvCxnSpPr>
        <p:spPr>
          <a:xfrm rot="10800000" flipH="1">
            <a:off x="6302796" y="1628139"/>
            <a:ext cx="1213200" cy="1213200"/>
          </a:xfrm>
          <a:prstGeom prst="straightConnector1">
            <a:avLst/>
          </a:prstGeom>
          <a:noFill/>
          <a:ln w="9525" cap="flat" cmpd="sng">
            <a:solidFill>
              <a:srgbClr val="000000"/>
            </a:solidFill>
            <a:prstDash val="dash"/>
            <a:round/>
            <a:headEnd type="none" w="med" len="med"/>
            <a:tailEnd type="none" w="med" len="med"/>
          </a:ln>
        </p:spPr>
      </p:cxnSp>
      <p:cxnSp>
        <p:nvCxnSpPr>
          <p:cNvPr id="167" name="Google Shape;167;p14"/>
          <p:cNvCxnSpPr>
            <a:stCxn id="164" idx="0"/>
            <a:endCxn id="164" idx="4"/>
          </p:cNvCxnSpPr>
          <p:nvPr/>
        </p:nvCxnSpPr>
        <p:spPr>
          <a:xfrm rot="10800000">
            <a:off x="10439232" y="1628297"/>
            <a:ext cx="1213200" cy="1213200"/>
          </a:xfrm>
          <a:prstGeom prst="straightConnector1">
            <a:avLst/>
          </a:prstGeom>
          <a:noFill/>
          <a:ln w="9525" cap="flat" cmpd="sng">
            <a:solidFill>
              <a:srgbClr val="000000"/>
            </a:solidFill>
            <a:prstDash val="dash"/>
            <a:round/>
            <a:headEnd type="none" w="med" len="med"/>
            <a:tailEnd type="none" w="med" len="med"/>
          </a:ln>
        </p:spPr>
      </p:cxnSp>
      <p:cxnSp>
        <p:nvCxnSpPr>
          <p:cNvPr id="168" name="Google Shape;168;p14"/>
          <p:cNvCxnSpPr>
            <a:stCxn id="165" idx="0"/>
            <a:endCxn id="165" idx="4"/>
          </p:cNvCxnSpPr>
          <p:nvPr/>
        </p:nvCxnSpPr>
        <p:spPr>
          <a:xfrm rot="10800000" flipH="1">
            <a:off x="10439221" y="3502108"/>
            <a:ext cx="1213200" cy="1213200"/>
          </a:xfrm>
          <a:prstGeom prst="straightConnector1">
            <a:avLst/>
          </a:prstGeom>
          <a:noFill/>
          <a:ln w="9525" cap="flat" cmpd="sng">
            <a:solidFill>
              <a:srgbClr val="000000"/>
            </a:solidFill>
            <a:prstDash val="dash"/>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body" idx="1"/>
          </p:nvPr>
        </p:nvSpPr>
        <p:spPr>
          <a:xfrm>
            <a:off x="414533" y="1356967"/>
            <a:ext cx="11361600" cy="3284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8965" lvl="0" indent="-456565" algn="l" rtl="0">
              <a:spcBef>
                <a:spcPts val="0"/>
              </a:spcBef>
              <a:spcAft>
                <a:spcPts val="0"/>
              </a:spcAft>
              <a:buSzPts val="1800"/>
              <a:buChar char="●"/>
            </a:pPr>
            <a:r>
              <a:rPr lang="en-GB" sz="2800"/>
              <a:t>How reliable do you think this method is?</a:t>
            </a:r>
            <a:endParaRPr lang="en-US" sz="2800"/>
          </a:p>
          <a:p>
            <a:pPr marL="608965" lvl="0" indent="-456565" algn="l" rtl="0">
              <a:spcBef>
                <a:spcPts val="1333"/>
              </a:spcBef>
              <a:spcAft>
                <a:spcPts val="0"/>
              </a:spcAft>
              <a:buSzPts val="1800"/>
              <a:buChar char="●"/>
            </a:pPr>
            <a:r>
              <a:rPr lang="en-GB" sz="2800"/>
              <a:t>How does this method compare with the manual grouping you carried out in Lesson 1? </a:t>
            </a:r>
            <a:endParaRPr sz="2800"/>
          </a:p>
          <a:p>
            <a:pPr marL="608965" lvl="0" indent="-456565" algn="l" rtl="0">
              <a:spcBef>
                <a:spcPts val="1333"/>
              </a:spcBef>
              <a:spcAft>
                <a:spcPts val="0"/>
              </a:spcAft>
              <a:buSzPts val="1800"/>
              <a:buChar char="●"/>
            </a:pPr>
            <a:r>
              <a:rPr lang="en-GB" sz="2800"/>
              <a:t>Which method do you think is better and why?</a:t>
            </a:r>
            <a:endParaRPr sz="2800"/>
          </a:p>
          <a:p>
            <a:pPr marL="608965" lvl="0" indent="-456565" algn="l" rtl="0">
              <a:spcBef>
                <a:spcPts val="1333"/>
              </a:spcBef>
              <a:spcAft>
                <a:spcPts val="1333"/>
              </a:spcAft>
              <a:buSzPts val="1800"/>
              <a:buChar char="●"/>
            </a:pPr>
            <a:r>
              <a:rPr lang="en-GB" sz="2800"/>
              <a:t>How well would this method work if you had 2,000 records in your database?</a:t>
            </a:r>
            <a:endParaRPr sz="2800"/>
          </a:p>
        </p:txBody>
      </p:sp>
      <p:sp>
        <p:nvSpPr>
          <p:cNvPr id="174" name="Google Shape;174;p15"/>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the paper records</a:t>
            </a:r>
            <a:endParaRPr/>
          </a:p>
        </p:txBody>
      </p:sp>
      <p:sp>
        <p:nvSpPr>
          <p:cNvPr id="175" name="Google Shape;175;p15"/>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14</a:t>
            </a:fld>
            <a:endParaRPr/>
          </a:p>
        </p:txBody>
      </p:sp>
      <p:sp>
        <p:nvSpPr>
          <p:cNvPr id="176" name="Google Shape;176;p15"/>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177" name="Google Shape;177;p15"/>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the paper records</a:t>
            </a:r>
            <a:endParaRPr b="0"/>
          </a:p>
        </p:txBody>
      </p:sp>
      <p:grpSp>
        <p:nvGrpSpPr>
          <p:cNvPr id="178" name="Google Shape;178;p15"/>
          <p:cNvGrpSpPr/>
          <p:nvPr/>
        </p:nvGrpSpPr>
        <p:grpSpPr>
          <a:xfrm>
            <a:off x="8814001" y="4588767"/>
            <a:ext cx="2605700" cy="1506667"/>
            <a:chOff x="6337950" y="3598125"/>
            <a:chExt cx="1954275" cy="1130000"/>
          </a:xfrm>
        </p:grpSpPr>
        <p:sp>
          <p:nvSpPr>
            <p:cNvPr id="179" name="Google Shape;179;p15"/>
            <p:cNvSpPr/>
            <p:nvPr/>
          </p:nvSpPr>
          <p:spPr>
            <a:xfrm rot="5400000">
              <a:off x="6509323" y="3985090"/>
              <a:ext cx="392100" cy="3921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0" name="Google Shape;180;p15"/>
            <p:cNvSpPr/>
            <p:nvPr/>
          </p:nvSpPr>
          <p:spPr>
            <a:xfrm rot="10800000">
              <a:off x="7774143" y="3984952"/>
              <a:ext cx="392100" cy="3921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1" name="Google Shape;181;p15"/>
            <p:cNvSpPr/>
            <p:nvPr/>
          </p:nvSpPr>
          <p:spPr>
            <a:xfrm>
              <a:off x="6345520" y="3608100"/>
              <a:ext cx="1938000" cy="11082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2" name="Google Shape;182;p15"/>
            <p:cNvSpPr/>
            <p:nvPr/>
          </p:nvSpPr>
          <p:spPr>
            <a:xfrm>
              <a:off x="6345520" y="3612820"/>
              <a:ext cx="1938000" cy="1108200"/>
            </a:xfrm>
            <a:prstGeom prst="snip2DiagRect">
              <a:avLst>
                <a:gd name="adj1" fmla="val 0"/>
                <a:gd name="adj2" fmla="val 39998"/>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3" name="Google Shape;183;p15"/>
            <p:cNvSpPr/>
            <p:nvPr/>
          </p:nvSpPr>
          <p:spPr>
            <a:xfrm rot="10800000" flipH="1">
              <a:off x="6343763" y="3612802"/>
              <a:ext cx="1938000" cy="1108200"/>
            </a:xfrm>
            <a:prstGeom prst="snip2DiagRect">
              <a:avLst>
                <a:gd name="adj1" fmla="val 0"/>
                <a:gd name="adj2" fmla="val 39998"/>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4" name="Google Shape;184;p15"/>
            <p:cNvSpPr/>
            <p:nvPr/>
          </p:nvSpPr>
          <p:spPr>
            <a:xfrm>
              <a:off x="7433107" y="4277775"/>
              <a:ext cx="525300" cy="2976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5" name="Google Shape;185;p15"/>
            <p:cNvSpPr/>
            <p:nvPr/>
          </p:nvSpPr>
          <p:spPr>
            <a:xfrm>
              <a:off x="6690049" y="4274283"/>
              <a:ext cx="567600" cy="2976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6" name="Google Shape;186;p15"/>
            <p:cNvSpPr/>
            <p:nvPr/>
          </p:nvSpPr>
          <p:spPr>
            <a:xfrm>
              <a:off x="7430618" y="3770312"/>
              <a:ext cx="526800" cy="1896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 name="Google Shape;187;p15"/>
            <p:cNvSpPr/>
            <p:nvPr/>
          </p:nvSpPr>
          <p:spPr>
            <a:xfrm>
              <a:off x="6690181" y="3770411"/>
              <a:ext cx="483600" cy="1896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Quicksand"/>
                <a:ea typeface="Quicksand"/>
                <a:cs typeface="Quicksand"/>
                <a:sym typeface="Quicksand"/>
              </a:endParaRPr>
            </a:p>
          </p:txBody>
        </p:sp>
        <p:sp>
          <p:nvSpPr>
            <p:cNvPr id="188" name="Google Shape;188;p15"/>
            <p:cNvSpPr/>
            <p:nvPr/>
          </p:nvSpPr>
          <p:spPr>
            <a:xfrm>
              <a:off x="6387962" y="3645835"/>
              <a:ext cx="146100" cy="1461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9" name="Google Shape;189;p15"/>
            <p:cNvSpPr/>
            <p:nvPr/>
          </p:nvSpPr>
          <p:spPr>
            <a:xfrm>
              <a:off x="8098235" y="3645835"/>
              <a:ext cx="146100" cy="1461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0" name="Google Shape;190;p15"/>
            <p:cNvSpPr/>
            <p:nvPr/>
          </p:nvSpPr>
          <p:spPr>
            <a:xfrm>
              <a:off x="6391044" y="4521465"/>
              <a:ext cx="146100" cy="1461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1067" b="1">
                  <a:solidFill>
                    <a:srgbClr val="0000FF"/>
                  </a:solidFill>
                </a:rPr>
                <a:t>✓</a:t>
              </a:r>
              <a:endParaRPr sz="1067" b="1">
                <a:solidFill>
                  <a:srgbClr val="0000FF"/>
                </a:solidFill>
              </a:endParaRPr>
            </a:p>
          </p:txBody>
        </p:sp>
        <p:sp>
          <p:nvSpPr>
            <p:cNvPr id="191" name="Google Shape;191;p15"/>
            <p:cNvSpPr/>
            <p:nvPr/>
          </p:nvSpPr>
          <p:spPr>
            <a:xfrm>
              <a:off x="8101317" y="4521465"/>
              <a:ext cx="146100" cy="1461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192" name="Google Shape;192;p15"/>
            <p:cNvCxnSpPr/>
            <p:nvPr/>
          </p:nvCxnSpPr>
          <p:spPr>
            <a:xfrm>
              <a:off x="6734419" y="4174725"/>
              <a:ext cx="1146000" cy="0"/>
            </a:xfrm>
            <a:prstGeom prst="straightConnector1">
              <a:avLst/>
            </a:prstGeom>
            <a:noFill/>
            <a:ln w="9525" cap="flat" cmpd="sng">
              <a:solidFill>
                <a:srgbClr val="000000"/>
              </a:solidFill>
              <a:prstDash val="solid"/>
              <a:round/>
              <a:headEnd type="none" w="med" len="med"/>
              <a:tailEnd type="none" w="med" len="med"/>
            </a:ln>
          </p:spPr>
        </p:cxnSp>
        <p:sp>
          <p:nvSpPr>
            <p:cNvPr id="193" name="Google Shape;193;p15"/>
            <p:cNvSpPr txBox="1"/>
            <p:nvPr/>
          </p:nvSpPr>
          <p:spPr>
            <a:xfrm>
              <a:off x="6810625" y="4037742"/>
              <a:ext cx="969900" cy="146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800">
                  <a:latin typeface="Quicksand Medium"/>
                  <a:ea typeface="Quicksand Medium"/>
                  <a:cs typeface="Quicksand Medium"/>
                  <a:sym typeface="Quicksand Medium"/>
                </a:rPr>
                <a:t>Name: </a:t>
              </a:r>
              <a:r>
                <a:rPr lang="en-GB" sz="800" b="1">
                  <a:solidFill>
                    <a:srgbClr val="0000FF"/>
                  </a:solidFill>
                  <a:latin typeface="Handlee"/>
                  <a:ea typeface="Handlee"/>
                  <a:cs typeface="Handlee"/>
                  <a:sym typeface="Handlee"/>
                </a:rPr>
                <a:t>elephant</a:t>
              </a:r>
              <a:endParaRPr sz="800" b="1">
                <a:solidFill>
                  <a:srgbClr val="0000FF"/>
                </a:solidFill>
                <a:latin typeface="Handlee"/>
                <a:ea typeface="Handlee"/>
                <a:cs typeface="Handlee"/>
                <a:sym typeface="Handlee"/>
              </a:endParaRPr>
            </a:p>
          </p:txBody>
        </p:sp>
        <p:sp>
          <p:nvSpPr>
            <p:cNvPr id="194" name="Google Shape;194;p15"/>
            <p:cNvSpPr txBox="1"/>
            <p:nvPr/>
          </p:nvSpPr>
          <p:spPr>
            <a:xfrm>
              <a:off x="6690175" y="3770402"/>
              <a:ext cx="483600" cy="189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800">
                  <a:latin typeface="Quicksand Medium"/>
                  <a:ea typeface="Quicksand Medium"/>
                  <a:cs typeface="Quicksand Medium"/>
                  <a:sym typeface="Quicksand Medium"/>
                </a:rPr>
                <a:t>Can fly</a:t>
              </a:r>
              <a:endParaRPr sz="800">
                <a:latin typeface="Quicksand Medium"/>
                <a:ea typeface="Quicksand Medium"/>
                <a:cs typeface="Quicksand Medium"/>
                <a:sym typeface="Quicksand Medium"/>
              </a:endParaRPr>
            </a:p>
          </p:txBody>
        </p:sp>
        <p:sp>
          <p:nvSpPr>
            <p:cNvPr id="195" name="Google Shape;195;p15"/>
            <p:cNvSpPr txBox="1"/>
            <p:nvPr/>
          </p:nvSpPr>
          <p:spPr>
            <a:xfrm>
              <a:off x="6689975" y="4274275"/>
              <a:ext cx="567600" cy="297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800">
                  <a:latin typeface="Quicksand Medium"/>
                  <a:ea typeface="Quicksand Medium"/>
                  <a:cs typeface="Quicksand Medium"/>
                  <a:sym typeface="Quicksand Medium"/>
                </a:rPr>
                <a:t>Lives in large groups</a:t>
              </a:r>
              <a:endParaRPr sz="800">
                <a:latin typeface="Quicksand Medium"/>
                <a:ea typeface="Quicksand Medium"/>
                <a:cs typeface="Quicksand Medium"/>
                <a:sym typeface="Quicksand Medium"/>
              </a:endParaRPr>
            </a:p>
          </p:txBody>
        </p:sp>
        <p:sp>
          <p:nvSpPr>
            <p:cNvPr id="196" name="Google Shape;196;p15"/>
            <p:cNvSpPr txBox="1"/>
            <p:nvPr/>
          </p:nvSpPr>
          <p:spPr>
            <a:xfrm>
              <a:off x="7437775" y="3757400"/>
              <a:ext cx="525300" cy="189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800">
                  <a:latin typeface="Quicksand Medium"/>
                  <a:ea typeface="Quicksand Medium"/>
                  <a:cs typeface="Quicksand Medium"/>
                  <a:sym typeface="Quicksand Medium"/>
                </a:rPr>
                <a:t>Has six legs</a:t>
              </a:r>
              <a:endParaRPr sz="800">
                <a:latin typeface="Quicksand Medium"/>
                <a:ea typeface="Quicksand Medium"/>
                <a:cs typeface="Quicksand Medium"/>
                <a:sym typeface="Quicksand Medium"/>
              </a:endParaRPr>
            </a:p>
          </p:txBody>
        </p:sp>
        <p:sp>
          <p:nvSpPr>
            <p:cNvPr id="197" name="Google Shape;197;p15"/>
            <p:cNvSpPr txBox="1"/>
            <p:nvPr/>
          </p:nvSpPr>
          <p:spPr>
            <a:xfrm>
              <a:off x="7437775" y="4270750"/>
              <a:ext cx="519600" cy="297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800">
                  <a:latin typeface="Quicksand Medium"/>
                  <a:ea typeface="Quicksand Medium"/>
                  <a:cs typeface="Quicksand Medium"/>
                  <a:sym typeface="Quicksand Medium"/>
                </a:rPr>
                <a:t>Is more than one colour</a:t>
              </a:r>
              <a:endParaRPr sz="800">
                <a:latin typeface="Quicksand Medium"/>
                <a:ea typeface="Quicksand Medium"/>
                <a:cs typeface="Quicksand Medium"/>
                <a:sym typeface="Quicksand Medium"/>
              </a:endParaRPr>
            </a:p>
          </p:txBody>
        </p:sp>
        <p:sp>
          <p:nvSpPr>
            <p:cNvPr id="198" name="Google Shape;198;p15"/>
            <p:cNvSpPr/>
            <p:nvPr/>
          </p:nvSpPr>
          <p:spPr>
            <a:xfrm rot="5400000">
              <a:off x="6335400" y="3600675"/>
              <a:ext cx="447900" cy="4428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99" name="Google Shape;199;p15"/>
            <p:cNvSpPr/>
            <p:nvPr/>
          </p:nvSpPr>
          <p:spPr>
            <a:xfrm rot="10800000">
              <a:off x="7844925" y="3601150"/>
              <a:ext cx="447300" cy="4449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0" name="Google Shape;200;p15"/>
            <p:cNvSpPr/>
            <p:nvPr/>
          </p:nvSpPr>
          <p:spPr>
            <a:xfrm rot="-5400000">
              <a:off x="7847675" y="4283675"/>
              <a:ext cx="441600" cy="447300"/>
            </a:xfrm>
            <a:prstGeom prst="rtTriangle">
              <a:avLst/>
            </a:prstGeom>
            <a:solidFill>
              <a:schemeClr val="accent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cxnSp>
          <p:nvCxnSpPr>
            <p:cNvPr id="201" name="Google Shape;201;p15"/>
            <p:cNvCxnSpPr>
              <a:stCxn id="198" idx="4"/>
              <a:endCxn id="198" idx="0"/>
            </p:cNvCxnSpPr>
            <p:nvPr/>
          </p:nvCxnSpPr>
          <p:spPr>
            <a:xfrm rot="10800000" flipH="1">
              <a:off x="6337950" y="3598125"/>
              <a:ext cx="442800" cy="447900"/>
            </a:xfrm>
            <a:prstGeom prst="straightConnector1">
              <a:avLst/>
            </a:prstGeom>
            <a:noFill/>
            <a:ln w="9525" cap="flat" cmpd="sng">
              <a:solidFill>
                <a:srgbClr val="000000"/>
              </a:solidFill>
              <a:prstDash val="dash"/>
              <a:round/>
              <a:headEnd type="none" w="med" len="med"/>
              <a:tailEnd type="none" w="med" len="med"/>
            </a:ln>
          </p:spPr>
        </p:cxnSp>
        <p:cxnSp>
          <p:nvCxnSpPr>
            <p:cNvPr id="202" name="Google Shape;202;p15"/>
            <p:cNvCxnSpPr>
              <a:stCxn id="199" idx="0"/>
              <a:endCxn id="199" idx="4"/>
            </p:cNvCxnSpPr>
            <p:nvPr/>
          </p:nvCxnSpPr>
          <p:spPr>
            <a:xfrm rot="10800000">
              <a:off x="7844925" y="3601150"/>
              <a:ext cx="447300" cy="444900"/>
            </a:xfrm>
            <a:prstGeom prst="straightConnector1">
              <a:avLst/>
            </a:prstGeom>
            <a:noFill/>
            <a:ln w="9525" cap="flat" cmpd="sng">
              <a:solidFill>
                <a:srgbClr val="000000"/>
              </a:solidFill>
              <a:prstDash val="dash"/>
              <a:round/>
              <a:headEnd type="none" w="med" len="med"/>
              <a:tailEnd type="none" w="med" len="med"/>
            </a:ln>
          </p:spPr>
        </p:cxnSp>
        <p:cxnSp>
          <p:nvCxnSpPr>
            <p:cNvPr id="203" name="Google Shape;203;p15"/>
            <p:cNvCxnSpPr>
              <a:stCxn id="200" idx="0"/>
              <a:endCxn id="200" idx="4"/>
            </p:cNvCxnSpPr>
            <p:nvPr/>
          </p:nvCxnSpPr>
          <p:spPr>
            <a:xfrm rot="10800000" flipH="1">
              <a:off x="7844825" y="4286525"/>
              <a:ext cx="447300" cy="441600"/>
            </a:xfrm>
            <a:prstGeom prst="straightConnector1">
              <a:avLst/>
            </a:prstGeom>
            <a:noFill/>
            <a:ln w="9525" cap="flat" cmpd="sng">
              <a:solidFill>
                <a:srgbClr val="000000"/>
              </a:solidFill>
              <a:prstDash val="dash"/>
              <a:round/>
              <a:headEnd type="none" w="med" len="med"/>
              <a:tailEnd type="none" w="med" len="med"/>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Searching the database</a:t>
            </a:r>
            <a:endParaRPr/>
          </a:p>
        </p:txBody>
      </p:sp>
      <p:sp>
        <p:nvSpPr>
          <p:cNvPr id="238" name="Google Shape;238;p17"/>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15</a:t>
            </a:fld>
            <a:endParaRPr/>
          </a:p>
        </p:txBody>
      </p:sp>
      <p:sp>
        <p:nvSpPr>
          <p:cNvPr id="239" name="Google Shape;239;p17"/>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pic>
        <p:nvPicPr>
          <p:cNvPr id="2" name="5.4.3.2 - Language searching (video)">
            <a:hlinkClick r:id="" action="ppaction://media"/>
            <a:extLst>
              <a:ext uri="{FF2B5EF4-FFF2-40B4-BE49-F238E27FC236}">
                <a16:creationId xmlns:a16="http://schemas.microsoft.com/office/drawing/2014/main" id="{F0FCDA37-86C2-453A-8239-17F0F2DE7EB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686993" y="581079"/>
            <a:ext cx="8295507" cy="6267821"/>
          </a:xfrm>
          <a:prstGeom prst="rect">
            <a:avLst/>
          </a:prstGeom>
        </p:spPr>
      </p:pic>
      <p:sp>
        <p:nvSpPr>
          <p:cNvPr id="3" name="TextBox 2">
            <a:extLst>
              <a:ext uri="{FF2B5EF4-FFF2-40B4-BE49-F238E27FC236}">
                <a16:creationId xmlns:a16="http://schemas.microsoft.com/office/drawing/2014/main" id="{C0B2BA37-75F1-02C5-3D94-4753C44C6F98}"/>
              </a:ext>
            </a:extLst>
          </p:cNvPr>
          <p:cNvSpPr txBox="1"/>
          <p:nvPr/>
        </p:nvSpPr>
        <p:spPr>
          <a:xfrm>
            <a:off x="415635" y="1368137"/>
            <a:ext cx="3266208" cy="3116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How would we find out which countries in the database are German-speaking?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a:spLocks noGrp="1"/>
          </p:cNvSpPr>
          <p:nvPr>
            <p:ph type="body" idx="1"/>
          </p:nvPr>
        </p:nvSpPr>
        <p:spPr>
          <a:xfrm>
            <a:off x="553078" y="1490894"/>
            <a:ext cx="5809600" cy="1059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r>
              <a:rPr lang="en-GB" sz="2400"/>
              <a:t>How can we find out which countries in a database are German-speaking?</a:t>
            </a:r>
            <a:endParaRPr lang="en-US"/>
          </a:p>
        </p:txBody>
      </p:sp>
      <p:sp>
        <p:nvSpPr>
          <p:cNvPr id="209" name="Google Shape;209;p16"/>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Searching the database</a:t>
            </a:r>
            <a:endParaRPr/>
          </a:p>
        </p:txBody>
      </p:sp>
      <p:sp>
        <p:nvSpPr>
          <p:cNvPr id="210" name="Google Shape;210;p16"/>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16</a:t>
            </a:fld>
            <a:endParaRPr/>
          </a:p>
        </p:txBody>
      </p:sp>
      <p:sp>
        <p:nvSpPr>
          <p:cNvPr id="211" name="Google Shape;211;p16"/>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212" name="Google Shape;212;p16"/>
          <p:cNvSpPr/>
          <p:nvPr/>
        </p:nvSpPr>
        <p:spPr>
          <a:xfrm>
            <a:off x="7878600" y="1617467"/>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3" name="Google Shape;213;p16"/>
          <p:cNvSpPr/>
          <p:nvPr/>
        </p:nvSpPr>
        <p:spPr>
          <a:xfrm>
            <a:off x="8817656" y="1683376"/>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4" name="Google Shape;214;p16"/>
          <p:cNvSpPr/>
          <p:nvPr/>
        </p:nvSpPr>
        <p:spPr>
          <a:xfrm>
            <a:off x="7945965" y="1683376"/>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5" name="Google Shape;215;p16"/>
          <p:cNvSpPr/>
          <p:nvPr/>
        </p:nvSpPr>
        <p:spPr>
          <a:xfrm>
            <a:off x="8891399" y="1748928"/>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6" name="Google Shape;216;p16"/>
          <p:cNvSpPr/>
          <p:nvPr/>
        </p:nvSpPr>
        <p:spPr>
          <a:xfrm>
            <a:off x="8046149" y="1785016"/>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7" name="Google Shape;217;p16"/>
          <p:cNvSpPr/>
          <p:nvPr/>
        </p:nvSpPr>
        <p:spPr>
          <a:xfrm>
            <a:off x="8985205" y="185092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8" name="Google Shape;218;p16"/>
          <p:cNvSpPr/>
          <p:nvPr/>
        </p:nvSpPr>
        <p:spPr>
          <a:xfrm>
            <a:off x="8113515" y="185092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19" name="Google Shape;219;p16"/>
          <p:cNvSpPr/>
          <p:nvPr/>
        </p:nvSpPr>
        <p:spPr>
          <a:xfrm>
            <a:off x="9058947" y="1916477"/>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0" name="Google Shape;220;p16"/>
          <p:cNvSpPr/>
          <p:nvPr/>
        </p:nvSpPr>
        <p:spPr>
          <a:xfrm>
            <a:off x="8213699" y="195256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1" name="Google Shape;221;p16"/>
          <p:cNvSpPr/>
          <p:nvPr/>
        </p:nvSpPr>
        <p:spPr>
          <a:xfrm>
            <a:off x="9152753" y="201847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2" name="Google Shape;222;p16"/>
          <p:cNvSpPr/>
          <p:nvPr/>
        </p:nvSpPr>
        <p:spPr>
          <a:xfrm>
            <a:off x="8281064" y="201847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3" name="Google Shape;223;p16"/>
          <p:cNvSpPr/>
          <p:nvPr/>
        </p:nvSpPr>
        <p:spPr>
          <a:xfrm>
            <a:off x="9226496" y="208402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4" name="Google Shape;224;p16"/>
          <p:cNvSpPr/>
          <p:nvPr/>
        </p:nvSpPr>
        <p:spPr>
          <a:xfrm>
            <a:off x="8381248" y="212011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5" name="Google Shape;225;p16"/>
          <p:cNvSpPr/>
          <p:nvPr/>
        </p:nvSpPr>
        <p:spPr>
          <a:xfrm>
            <a:off x="9320303" y="218602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6" name="Google Shape;226;p16"/>
          <p:cNvSpPr/>
          <p:nvPr/>
        </p:nvSpPr>
        <p:spPr>
          <a:xfrm>
            <a:off x="8448613" y="218602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7" name="Google Shape;227;p16"/>
          <p:cNvSpPr/>
          <p:nvPr/>
        </p:nvSpPr>
        <p:spPr>
          <a:xfrm>
            <a:off x="9394045" y="225157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28" name="Google Shape;228;p16"/>
          <p:cNvSpPr/>
          <p:nvPr/>
        </p:nvSpPr>
        <p:spPr>
          <a:xfrm>
            <a:off x="9152761" y="3936009"/>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Switzerland</a:t>
            </a:r>
            <a:endParaRPr sz="1600">
              <a:latin typeface="Quicksand"/>
              <a:ea typeface="Quicksand"/>
              <a:cs typeface="Quicksand"/>
              <a:sym typeface="Quicksand"/>
            </a:endParaRPr>
          </a:p>
        </p:txBody>
      </p:sp>
      <p:sp>
        <p:nvSpPr>
          <p:cNvPr id="229" name="Google Shape;229;p16"/>
          <p:cNvSpPr/>
          <p:nvPr/>
        </p:nvSpPr>
        <p:spPr>
          <a:xfrm>
            <a:off x="8448608" y="4335059"/>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Austria</a:t>
            </a:r>
            <a:endParaRPr sz="1600">
              <a:latin typeface="Quicksand"/>
              <a:ea typeface="Quicksand"/>
              <a:cs typeface="Quicksand"/>
              <a:sym typeface="Quicksand"/>
            </a:endParaRPr>
          </a:p>
        </p:txBody>
      </p:sp>
      <p:sp>
        <p:nvSpPr>
          <p:cNvPr id="230" name="Google Shape;230;p16"/>
          <p:cNvSpPr/>
          <p:nvPr/>
        </p:nvSpPr>
        <p:spPr>
          <a:xfrm>
            <a:off x="9026307" y="4742341"/>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Germany</a:t>
            </a:r>
            <a:endParaRPr sz="1600">
              <a:latin typeface="Quicksand"/>
              <a:ea typeface="Quicksand"/>
              <a:cs typeface="Quicksand"/>
              <a:sym typeface="Quicksand"/>
            </a:endParaRPr>
          </a:p>
        </p:txBody>
      </p:sp>
      <p:sp>
        <p:nvSpPr>
          <p:cNvPr id="231" name="Google Shape;231;p16"/>
          <p:cNvSpPr txBox="1">
            <a:spLocks noGrp="1"/>
          </p:cNvSpPr>
          <p:nvPr>
            <p:ph type="body" idx="1"/>
          </p:nvPr>
        </p:nvSpPr>
        <p:spPr>
          <a:xfrm>
            <a:off x="414533" y="4335217"/>
            <a:ext cx="5809600" cy="2320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t>The search puts the matching records into a group.</a:t>
            </a:r>
            <a:endParaRPr lang="en-US" sz="2400"/>
          </a:p>
          <a:p>
            <a:pPr marL="0" lvl="0" indent="0" algn="l" rtl="0">
              <a:spcBef>
                <a:spcPts val="2133"/>
              </a:spcBef>
              <a:spcAft>
                <a:spcPts val="2133"/>
              </a:spcAft>
              <a:buNone/>
            </a:pPr>
            <a:r>
              <a:rPr lang="en-GB" sz="2400"/>
              <a:t>In this case, the group contains Germany, Austria, and Switzerland.</a:t>
            </a:r>
            <a:endParaRPr sz="2400"/>
          </a:p>
        </p:txBody>
      </p:sp>
      <p:sp>
        <p:nvSpPr>
          <p:cNvPr id="232" name="Google Shape;232;p16"/>
          <p:cNvSpPr txBox="1">
            <a:spLocks noGrp="1"/>
          </p:cNvSpPr>
          <p:nvPr>
            <p:ph type="body" idx="1"/>
          </p:nvPr>
        </p:nvSpPr>
        <p:spPr>
          <a:xfrm>
            <a:off x="414533" y="2547626"/>
            <a:ext cx="5809600" cy="1059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2133"/>
              </a:spcAft>
              <a:buNone/>
            </a:pPr>
            <a:r>
              <a:rPr lang="en-GB" sz="2400" dirty="0"/>
              <a:t>To find the answer to this question, search for </a:t>
            </a:r>
            <a:r>
              <a:rPr lang="en-GB" sz="2400" b="1" dirty="0"/>
              <a:t>‘Language = German’</a:t>
            </a:r>
            <a:r>
              <a:rPr lang="en-GB" sz="2400" dirty="0"/>
              <a:t>.</a:t>
            </a:r>
            <a:br>
              <a:rPr lang="en-GB" sz="2400" dirty="0"/>
            </a:br>
            <a:r>
              <a:rPr lang="en-GB" sz="2400"/>
              <a:t>(see next slide)</a:t>
            </a:r>
            <a:br>
              <a:rPr lang="en-GB" sz="2400" dirty="0"/>
            </a:br>
            <a:endParaRPr lang="en-GB" sz="2400" dirty="0"/>
          </a:p>
          <a:p>
            <a:pPr marL="0" indent="0">
              <a:spcAft>
                <a:spcPts val="2133"/>
              </a:spcAft>
              <a:buNone/>
            </a:pPr>
            <a:endParaRPr lang="en-GB" sz="2400" dirty="0"/>
          </a:p>
          <a:p>
            <a:pPr marL="0" indent="0">
              <a:spcAft>
                <a:spcPts val="2133"/>
              </a:spcAft>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nodeType="clickEffect">
                                  <p:stCondLst>
                                    <p:cond delay="0"/>
                                  </p:stCondLst>
                                  <p:childTnLst>
                                    <p:anim calcmode="lin" valueType="num">
                                      <p:cBhvr additive="base">
                                        <p:cTn id="11" dur="1000"/>
                                        <p:tgtEl>
                                          <p:spTgt spid="215"/>
                                        </p:tgtEl>
                                        <p:attrNameLst>
                                          <p:attrName>ppt_x</p:attrName>
                                        </p:attrNameLst>
                                      </p:cBhvr>
                                      <p:tavLst>
                                        <p:tav tm="0">
                                          <p:val>
                                            <p:strVal val="#ppt_x"/>
                                          </p:val>
                                        </p:tav>
                                        <p:tav tm="100000">
                                          <p:val>
                                            <p:strVal val="#ppt_x+1"/>
                                          </p:val>
                                        </p:tav>
                                      </p:tavLst>
                                    </p:anim>
                                    <p:set>
                                      <p:cBhvr>
                                        <p:cTn id="12" dur="1" fill="hold">
                                          <p:stCondLst>
                                            <p:cond delay="1000"/>
                                          </p:stCondLst>
                                        </p:cTn>
                                        <p:tgtEl>
                                          <p:spTgt spid="215"/>
                                        </p:tgtEl>
                                        <p:attrNameLst>
                                          <p:attrName>style.visibility</p:attrName>
                                        </p:attrNameLst>
                                      </p:cBhvr>
                                      <p:to>
                                        <p:strVal val="hidden"/>
                                      </p:to>
                                    </p:se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28"/>
                                        </p:tgtEl>
                                        <p:attrNameLst>
                                          <p:attrName>style.visibility</p:attrName>
                                        </p:attrNameLst>
                                      </p:cBhvr>
                                      <p:to>
                                        <p:strVal val="visible"/>
                                      </p:to>
                                    </p:set>
                                    <p:anim calcmode="lin" valueType="num">
                                      <p:cBhvr additive="base">
                                        <p:cTn id="16" dur="1000"/>
                                        <p:tgtEl>
                                          <p:spTgt spid="228"/>
                                        </p:tgtEl>
                                        <p:attrNameLst>
                                          <p:attrName>ppt_x</p:attrName>
                                        </p:attrNameLst>
                                      </p:cBhvr>
                                      <p:tavLst>
                                        <p:tav tm="0">
                                          <p:val>
                                            <p:strVal val="#ppt_x+1"/>
                                          </p:val>
                                        </p:tav>
                                        <p:tav tm="100000">
                                          <p:val>
                                            <p:strVal val="#ppt_x"/>
                                          </p:val>
                                        </p:tav>
                                      </p:tavLst>
                                    </p:anim>
                                  </p:childTnLst>
                                </p:cTn>
                              </p:par>
                            </p:childTnLst>
                          </p:cTn>
                        </p:par>
                        <p:par>
                          <p:cTn id="17" fill="hold">
                            <p:stCondLst>
                              <p:cond delay="2000"/>
                            </p:stCondLst>
                            <p:childTnLst>
                              <p:par>
                                <p:cTn id="18" presetID="2" presetClass="exit" presetSubtype="2" fill="hold" nodeType="afterEffect">
                                  <p:stCondLst>
                                    <p:cond delay="0"/>
                                  </p:stCondLst>
                                  <p:childTnLst>
                                    <p:anim calcmode="lin" valueType="num">
                                      <p:cBhvr additive="base">
                                        <p:cTn id="19" dur="1000"/>
                                        <p:tgtEl>
                                          <p:spTgt spid="218"/>
                                        </p:tgtEl>
                                        <p:attrNameLst>
                                          <p:attrName>ppt_x</p:attrName>
                                        </p:attrNameLst>
                                      </p:cBhvr>
                                      <p:tavLst>
                                        <p:tav tm="0">
                                          <p:val>
                                            <p:strVal val="#ppt_x"/>
                                          </p:val>
                                        </p:tav>
                                        <p:tav tm="100000">
                                          <p:val>
                                            <p:strVal val="#ppt_x+1"/>
                                          </p:val>
                                        </p:tav>
                                      </p:tavLst>
                                    </p:anim>
                                    <p:set>
                                      <p:cBhvr>
                                        <p:cTn id="20" dur="1" fill="hold">
                                          <p:stCondLst>
                                            <p:cond delay="1000"/>
                                          </p:stCondLst>
                                        </p:cTn>
                                        <p:tgtEl>
                                          <p:spTgt spid="218"/>
                                        </p:tgtEl>
                                        <p:attrNameLst>
                                          <p:attrName>style.visibility</p:attrName>
                                        </p:attrNameLst>
                                      </p:cBhvr>
                                      <p:to>
                                        <p:strVal val="hidden"/>
                                      </p:to>
                                    </p:set>
                                  </p:childTnLst>
                                </p:cTn>
                              </p:par>
                            </p:childTnLst>
                          </p:cTn>
                        </p:par>
                        <p:par>
                          <p:cTn id="21" fill="hold">
                            <p:stCondLst>
                              <p:cond delay="3000"/>
                            </p:stCondLst>
                            <p:childTnLst>
                              <p:par>
                                <p:cTn id="22" presetID="2" presetClass="entr" presetSubtype="2" fill="hold" nodeType="afterEffect">
                                  <p:stCondLst>
                                    <p:cond delay="0"/>
                                  </p:stCondLst>
                                  <p:childTnLst>
                                    <p:set>
                                      <p:cBhvr>
                                        <p:cTn id="23" dur="1" fill="hold">
                                          <p:stCondLst>
                                            <p:cond delay="0"/>
                                          </p:stCondLst>
                                        </p:cTn>
                                        <p:tgtEl>
                                          <p:spTgt spid="229"/>
                                        </p:tgtEl>
                                        <p:attrNameLst>
                                          <p:attrName>style.visibility</p:attrName>
                                        </p:attrNameLst>
                                      </p:cBhvr>
                                      <p:to>
                                        <p:strVal val="visible"/>
                                      </p:to>
                                    </p:set>
                                    <p:anim calcmode="lin" valueType="num">
                                      <p:cBhvr additive="base">
                                        <p:cTn id="24" dur="1000"/>
                                        <p:tgtEl>
                                          <p:spTgt spid="229"/>
                                        </p:tgtEl>
                                        <p:attrNameLst>
                                          <p:attrName>ppt_x</p:attrName>
                                        </p:attrNameLst>
                                      </p:cBhvr>
                                      <p:tavLst>
                                        <p:tav tm="0">
                                          <p:val>
                                            <p:strVal val="#ppt_x+1"/>
                                          </p:val>
                                        </p:tav>
                                        <p:tav tm="100000">
                                          <p:val>
                                            <p:strVal val="#ppt_x"/>
                                          </p:val>
                                        </p:tav>
                                      </p:tavLst>
                                    </p:anim>
                                  </p:childTnLst>
                                </p:cTn>
                              </p:par>
                            </p:childTnLst>
                          </p:cTn>
                        </p:par>
                        <p:par>
                          <p:cTn id="25" fill="hold">
                            <p:stCondLst>
                              <p:cond delay="4000"/>
                            </p:stCondLst>
                            <p:childTnLst>
                              <p:par>
                                <p:cTn id="26" presetID="2" presetClass="exit" presetSubtype="2" fill="hold" nodeType="afterEffect">
                                  <p:stCondLst>
                                    <p:cond delay="0"/>
                                  </p:stCondLst>
                                  <p:childTnLst>
                                    <p:anim calcmode="lin" valueType="num">
                                      <p:cBhvr additive="base">
                                        <p:cTn id="27" dur="1000"/>
                                        <p:tgtEl>
                                          <p:spTgt spid="223"/>
                                        </p:tgtEl>
                                        <p:attrNameLst>
                                          <p:attrName>ppt_x</p:attrName>
                                        </p:attrNameLst>
                                      </p:cBhvr>
                                      <p:tavLst>
                                        <p:tav tm="0">
                                          <p:val>
                                            <p:strVal val="#ppt_x"/>
                                          </p:val>
                                        </p:tav>
                                        <p:tav tm="100000">
                                          <p:val>
                                            <p:strVal val="#ppt_x+1"/>
                                          </p:val>
                                        </p:tav>
                                      </p:tavLst>
                                    </p:anim>
                                    <p:set>
                                      <p:cBhvr>
                                        <p:cTn id="28" dur="1" fill="hold">
                                          <p:stCondLst>
                                            <p:cond delay="1000"/>
                                          </p:stCondLst>
                                        </p:cTn>
                                        <p:tgtEl>
                                          <p:spTgt spid="223"/>
                                        </p:tgtEl>
                                        <p:attrNameLst>
                                          <p:attrName>style.visibility</p:attrName>
                                        </p:attrNameLst>
                                      </p:cBhvr>
                                      <p:to>
                                        <p:strVal val="hidden"/>
                                      </p:to>
                                    </p:set>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230"/>
                                        </p:tgtEl>
                                        <p:attrNameLst>
                                          <p:attrName>style.visibility</p:attrName>
                                        </p:attrNameLst>
                                      </p:cBhvr>
                                      <p:to>
                                        <p:strVal val="visible"/>
                                      </p:to>
                                    </p:set>
                                    <p:anim calcmode="lin" valueType="num">
                                      <p:cBhvr additive="base">
                                        <p:cTn id="32" dur="1000"/>
                                        <p:tgtEl>
                                          <p:spTgt spid="230"/>
                                        </p:tgtEl>
                                        <p:attrNameLst>
                                          <p:attrName>ppt_x</p:attrName>
                                        </p:attrNameLst>
                                      </p:cBhvr>
                                      <p:tavLst>
                                        <p:tav tm="0">
                                          <p:val>
                                            <p:strVal val="#ppt_x+1"/>
                                          </p:val>
                                        </p:tav>
                                        <p:tav tm="100000">
                                          <p:val>
                                            <p:strVal val="#ppt_x"/>
                                          </p:val>
                                        </p:tav>
                                      </p:tavLst>
                                    </p:anim>
                                  </p:childTnLst>
                                </p:cTn>
                              </p:par>
                            </p:childTnLst>
                          </p:cTn>
                        </p:par>
                        <p:par>
                          <p:cTn id="33" fill="hold">
                            <p:stCondLst>
                              <p:cond delay="6000"/>
                            </p:stCondLst>
                            <p:childTnLst>
                              <p:par>
                                <p:cTn id="34" presetID="10" presetClass="entr" presetSubtype="0" fill="hold" nodeType="afterEffect">
                                  <p:stCondLst>
                                    <p:cond delay="0"/>
                                  </p:stCondLst>
                                  <p:childTnLst>
                                    <p:set>
                                      <p:cBhvr>
                                        <p:cTn id="35" dur="1" fill="hold">
                                          <p:stCondLst>
                                            <p:cond delay="0"/>
                                          </p:stCondLst>
                                        </p:cTn>
                                        <p:tgtEl>
                                          <p:spTgt spid="231"/>
                                        </p:tgtEl>
                                        <p:attrNameLst>
                                          <p:attrName>style.visibility</p:attrName>
                                        </p:attrNameLst>
                                      </p:cBhvr>
                                      <p:to>
                                        <p:strVal val="visible"/>
                                      </p:to>
                                    </p:set>
                                    <p:animEffect transition="in" filter="fade">
                                      <p:cBhvr>
                                        <p:cTn id="36"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8C13D4C1-DB9B-DB45-9623-8AF3AE220D2D}"/>
              </a:ext>
            </a:extLst>
          </p:cNvPr>
          <p:cNvPicPr>
            <a:picLocks noChangeAspect="1"/>
          </p:cNvPicPr>
          <p:nvPr/>
        </p:nvPicPr>
        <p:blipFill>
          <a:blip r:embed="rId2"/>
          <a:stretch>
            <a:fillRect/>
          </a:stretch>
        </p:blipFill>
        <p:spPr>
          <a:xfrm>
            <a:off x="120650" y="202311"/>
            <a:ext cx="11950700" cy="6453379"/>
          </a:xfrm>
          <a:prstGeom prst="rect">
            <a:avLst/>
          </a:prstGeom>
          <a:noFill/>
        </p:spPr>
      </p:pic>
    </p:spTree>
    <p:extLst>
      <p:ext uri="{BB962C8B-B14F-4D97-AF65-F5344CB8AC3E}">
        <p14:creationId xmlns:p14="http://schemas.microsoft.com/office/powerpoint/2010/main" val="359527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a:extLst>
            <a:ext uri="{FF2B5EF4-FFF2-40B4-BE49-F238E27FC236}">
              <a16:creationId xmlns:a16="http://schemas.microsoft.com/office/drawing/2014/main" id="{9A7708FB-A945-1A97-B6D2-AF5E62532FA1}"/>
            </a:ext>
          </a:extLst>
        </p:cNvPr>
        <p:cNvGrpSpPr/>
        <p:nvPr/>
      </p:nvGrpSpPr>
      <p:grpSpPr>
        <a:xfrm>
          <a:off x="0" y="0"/>
          <a:ext cx="0" cy="0"/>
          <a:chOff x="0" y="0"/>
          <a:chExt cx="0" cy="0"/>
        </a:xfrm>
      </p:grpSpPr>
      <p:sp>
        <p:nvSpPr>
          <p:cNvPr id="237" name="Google Shape;237;p17">
            <a:extLst>
              <a:ext uri="{FF2B5EF4-FFF2-40B4-BE49-F238E27FC236}">
                <a16:creationId xmlns:a16="http://schemas.microsoft.com/office/drawing/2014/main" id="{13004DB3-B6C0-C403-2F1E-06D89E179FC1}"/>
              </a:ext>
            </a:extLst>
          </p:cNvPr>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1850"/>
              <a:t>Searching the database</a:t>
            </a:r>
            <a:br>
              <a:rPr lang="en-GB" sz="1850" dirty="0"/>
            </a:br>
            <a:br>
              <a:rPr lang="en-GB" sz="1850" dirty="0"/>
            </a:br>
            <a:r>
              <a:rPr lang="en-GB" sz="1850" dirty="0">
                <a:hlinkClick r:id="rId5"/>
              </a:rPr>
              <a:t>countries</a:t>
            </a:r>
            <a:endParaRPr lang="en-GB" sz="2800"/>
          </a:p>
        </p:txBody>
      </p:sp>
      <p:sp>
        <p:nvSpPr>
          <p:cNvPr id="238" name="Google Shape;238;p17">
            <a:extLst>
              <a:ext uri="{FF2B5EF4-FFF2-40B4-BE49-F238E27FC236}">
                <a16:creationId xmlns:a16="http://schemas.microsoft.com/office/drawing/2014/main" id="{A13F5369-E590-A599-B6B8-28345A403225}"/>
              </a:ext>
            </a:extLst>
          </p:cNvPr>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18</a:t>
            </a:fld>
            <a:endParaRPr/>
          </a:p>
        </p:txBody>
      </p:sp>
      <p:sp>
        <p:nvSpPr>
          <p:cNvPr id="239" name="Google Shape;239;p17">
            <a:extLst>
              <a:ext uri="{FF2B5EF4-FFF2-40B4-BE49-F238E27FC236}">
                <a16:creationId xmlns:a16="http://schemas.microsoft.com/office/drawing/2014/main" id="{39AD8B36-387A-768E-3D31-F50E05A6339C}"/>
              </a:ext>
            </a:extLst>
          </p:cNvPr>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pic>
        <p:nvPicPr>
          <p:cNvPr id="2" name="5.4.3.2 - Language searching (video)">
            <a:hlinkClick r:id="" action="ppaction://media"/>
            <a:extLst>
              <a:ext uri="{FF2B5EF4-FFF2-40B4-BE49-F238E27FC236}">
                <a16:creationId xmlns:a16="http://schemas.microsoft.com/office/drawing/2014/main" id="{49079DB7-CC79-6E01-ED73-898817D4C27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890193" y="428679"/>
            <a:ext cx="8295507" cy="6267821"/>
          </a:xfrm>
          <a:prstGeom prst="rect">
            <a:avLst/>
          </a:prstGeom>
        </p:spPr>
      </p:pic>
      <p:sp>
        <p:nvSpPr>
          <p:cNvPr id="3" name="TextBox 2">
            <a:extLst>
              <a:ext uri="{FF2B5EF4-FFF2-40B4-BE49-F238E27FC236}">
                <a16:creationId xmlns:a16="http://schemas.microsoft.com/office/drawing/2014/main" id="{AFCFABAA-3F95-C004-3F07-45670A1BC318}"/>
              </a:ext>
            </a:extLst>
          </p:cNvPr>
          <p:cNvSpPr txBox="1"/>
          <p:nvPr/>
        </p:nvSpPr>
        <p:spPr>
          <a:xfrm>
            <a:off x="24338" y="1368137"/>
            <a:ext cx="36575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Language=German</a:t>
            </a:r>
          </a:p>
        </p:txBody>
      </p:sp>
    </p:spTree>
    <p:extLst>
      <p:ext uri="{BB962C8B-B14F-4D97-AF65-F5344CB8AC3E}">
        <p14:creationId xmlns:p14="http://schemas.microsoft.com/office/powerpoint/2010/main" val="123026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3200" b="1">
                <a:latin typeface="Quicksand"/>
                <a:ea typeface="Quicksand"/>
                <a:cs typeface="Quicksand"/>
                <a:sym typeface="Quicksand"/>
              </a:rPr>
              <a:t>Grouping records in a computer database - </a:t>
            </a:r>
            <a:r>
              <a:rPr lang="en-GB" sz="2400">
                <a:ea typeface="Quicksand"/>
                <a:sym typeface="Quicksand"/>
              </a:rPr>
              <a:t>ncce.io/dat5-3-a2-r</a:t>
            </a:r>
            <a:endParaRPr sz="2400"/>
          </a:p>
        </p:txBody>
      </p:sp>
      <p:sp>
        <p:nvSpPr>
          <p:cNvPr id="246" name="Google Shape;246;p18"/>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19</a:t>
            </a:fld>
            <a:endParaRPr/>
          </a:p>
        </p:txBody>
      </p:sp>
      <p:sp>
        <p:nvSpPr>
          <p:cNvPr id="247" name="Google Shape;247;p18"/>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248" name="Google Shape;248;p18"/>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GB" sz="2400" b="1"/>
              <a:t>Task: Use the search function to answer the questions below: </a:t>
            </a:r>
            <a:endParaRPr lang="en-US" sz="2400"/>
          </a:p>
          <a:p>
            <a:pPr marL="608965" lvl="0" indent="-456565" algn="l" rtl="0">
              <a:lnSpc>
                <a:spcPct val="100000"/>
              </a:lnSpc>
              <a:spcBef>
                <a:spcPts val="2133"/>
              </a:spcBef>
              <a:spcAft>
                <a:spcPts val="0"/>
              </a:spcAft>
              <a:buSzPts val="1800"/>
              <a:buChar char="●"/>
            </a:pPr>
            <a:r>
              <a:rPr lang="en-GB" sz="2400"/>
              <a:t>Which countries in the database use the Euro as currency?</a:t>
            </a:r>
            <a:endParaRPr sz="2400"/>
          </a:p>
          <a:p>
            <a:pPr marL="608965" lvl="0" indent="0" algn="l" rtl="0">
              <a:lnSpc>
                <a:spcPct val="100000"/>
              </a:lnSpc>
              <a:spcBef>
                <a:spcPts val="0"/>
              </a:spcBef>
              <a:spcAft>
                <a:spcPts val="0"/>
              </a:spcAft>
              <a:buNone/>
            </a:pPr>
            <a:endParaRPr sz="1200"/>
          </a:p>
          <a:p>
            <a:pPr marL="608965" lvl="0" indent="-456565" algn="l" rtl="0">
              <a:lnSpc>
                <a:spcPct val="100000"/>
              </a:lnSpc>
              <a:spcBef>
                <a:spcPts val="0"/>
              </a:spcBef>
              <a:spcAft>
                <a:spcPts val="0"/>
              </a:spcAft>
              <a:buSzPts val="1800"/>
              <a:buChar char="●"/>
            </a:pPr>
            <a:r>
              <a:rPr lang="en-GB" sz="2400"/>
              <a:t>Which two countries are Chinese-speaking?</a:t>
            </a:r>
            <a:endParaRPr sz="2400"/>
          </a:p>
          <a:p>
            <a:pPr marL="608965" lvl="0" indent="0" algn="l" rtl="0">
              <a:lnSpc>
                <a:spcPct val="100000"/>
              </a:lnSpc>
              <a:spcBef>
                <a:spcPts val="0"/>
              </a:spcBef>
              <a:spcAft>
                <a:spcPts val="0"/>
              </a:spcAft>
              <a:buNone/>
            </a:pPr>
            <a:endParaRPr sz="1200"/>
          </a:p>
          <a:p>
            <a:pPr marL="608965" lvl="0" indent="-456565" algn="l" rtl="0">
              <a:lnSpc>
                <a:spcPct val="100000"/>
              </a:lnSpc>
              <a:spcBef>
                <a:spcPts val="0"/>
              </a:spcBef>
              <a:spcAft>
                <a:spcPts val="0"/>
              </a:spcAft>
              <a:buSzPts val="1800"/>
              <a:buChar char="●"/>
            </a:pPr>
            <a:r>
              <a:rPr lang="en-GB" sz="2400"/>
              <a:t>Which country has a population of 8,800,000?</a:t>
            </a:r>
            <a:endParaRPr sz="2400"/>
          </a:p>
          <a:p>
            <a:pPr marL="608965" lvl="0" indent="0" algn="l" rtl="0">
              <a:lnSpc>
                <a:spcPct val="100000"/>
              </a:lnSpc>
              <a:spcBef>
                <a:spcPts val="0"/>
              </a:spcBef>
              <a:spcAft>
                <a:spcPts val="0"/>
              </a:spcAft>
              <a:buNone/>
            </a:pPr>
            <a:endParaRPr sz="1200"/>
          </a:p>
          <a:p>
            <a:pPr marL="608965" lvl="0" indent="-456565" algn="l" rtl="0">
              <a:lnSpc>
                <a:spcPct val="100000"/>
              </a:lnSpc>
              <a:spcBef>
                <a:spcPts val="0"/>
              </a:spcBef>
              <a:spcAft>
                <a:spcPts val="0"/>
              </a:spcAft>
              <a:buSzPts val="1800"/>
              <a:buChar char="●"/>
            </a:pPr>
            <a:r>
              <a:rPr lang="en-GB" sz="2400"/>
              <a:t>Which countries have a population of over 100,000,000?</a:t>
            </a:r>
            <a:endParaRPr sz="2400"/>
          </a:p>
          <a:p>
            <a:pPr marL="0" lvl="0" indent="0" algn="l" rtl="0">
              <a:spcBef>
                <a:spcPts val="0"/>
              </a:spcBef>
              <a:spcAft>
                <a:spcPts val="0"/>
              </a:spcAft>
              <a:buNone/>
            </a:pPr>
            <a:endParaRPr/>
          </a:p>
          <a:p>
            <a:pPr marL="0" lvl="0" indent="0" algn="l" rtl="0">
              <a:spcBef>
                <a:spcPts val="2133"/>
              </a:spcBef>
              <a:spcAft>
                <a:spcPts val="2133"/>
              </a:spcAft>
              <a:buNone/>
            </a:pPr>
            <a:endParaRPr b="1"/>
          </a:p>
        </p:txBody>
      </p:sp>
      <p:pic>
        <p:nvPicPr>
          <p:cNvPr id="249" name="Google Shape;249;p18"/>
          <p:cNvPicPr preferRelativeResize="0"/>
          <p:nvPr/>
        </p:nvPicPr>
        <p:blipFill>
          <a:blip r:embed="rId3">
            <a:alphaModFix/>
          </a:blip>
          <a:stretch>
            <a:fillRect/>
          </a:stretch>
        </p:blipFill>
        <p:spPr>
          <a:xfrm>
            <a:off x="6347269" y="2483383"/>
            <a:ext cx="5398368" cy="3032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EBB7-8F2A-00D9-CE56-8FE0E22DB52D}"/>
              </a:ext>
            </a:extLst>
          </p:cNvPr>
          <p:cNvSpPr>
            <a:spLocks noGrp="1"/>
          </p:cNvSpPr>
          <p:nvPr>
            <p:ph type="title"/>
          </p:nvPr>
        </p:nvSpPr>
        <p:spPr>
          <a:xfrm>
            <a:off x="1678354" y="2602279"/>
            <a:ext cx="10515600" cy="1325563"/>
          </a:xfrm>
        </p:spPr>
        <p:txBody>
          <a:bodyPr>
            <a:noAutofit/>
          </a:bodyPr>
          <a:lstStyle/>
          <a:p>
            <a:r>
              <a:rPr lang="en-GB" sz="9600"/>
              <a:t>2 ¾ x 6 = </a:t>
            </a:r>
          </a:p>
        </p:txBody>
      </p:sp>
    </p:spTree>
    <p:extLst>
      <p:ext uri="{BB962C8B-B14F-4D97-AF65-F5344CB8AC3E}">
        <p14:creationId xmlns:p14="http://schemas.microsoft.com/office/powerpoint/2010/main" val="334635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and sorting</a:t>
            </a:r>
            <a:endParaRPr/>
          </a:p>
        </p:txBody>
      </p:sp>
      <p:sp>
        <p:nvSpPr>
          <p:cNvPr id="255" name="Google Shape;255;p19"/>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20</a:t>
            </a:fld>
            <a:endParaRPr/>
          </a:p>
        </p:txBody>
      </p:sp>
      <p:sp>
        <p:nvSpPr>
          <p:cNvPr id="256" name="Google Shape;256;p19"/>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257" name="Google Shape;257;p19"/>
          <p:cNvSpPr/>
          <p:nvPr/>
        </p:nvSpPr>
        <p:spPr>
          <a:xfrm>
            <a:off x="7878600" y="1617467"/>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58" name="Google Shape;258;p19"/>
          <p:cNvSpPr/>
          <p:nvPr/>
        </p:nvSpPr>
        <p:spPr>
          <a:xfrm>
            <a:off x="8817656" y="1683376"/>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59" name="Google Shape;259;p19"/>
          <p:cNvSpPr/>
          <p:nvPr/>
        </p:nvSpPr>
        <p:spPr>
          <a:xfrm>
            <a:off x="7945965" y="1683376"/>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0" name="Google Shape;260;p19"/>
          <p:cNvSpPr/>
          <p:nvPr/>
        </p:nvSpPr>
        <p:spPr>
          <a:xfrm>
            <a:off x="8891399" y="1748928"/>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1" name="Google Shape;261;p19"/>
          <p:cNvSpPr/>
          <p:nvPr/>
        </p:nvSpPr>
        <p:spPr>
          <a:xfrm>
            <a:off x="8046149" y="1785016"/>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2" name="Google Shape;262;p19"/>
          <p:cNvSpPr/>
          <p:nvPr/>
        </p:nvSpPr>
        <p:spPr>
          <a:xfrm>
            <a:off x="8985205" y="185092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3" name="Google Shape;263;p19"/>
          <p:cNvSpPr/>
          <p:nvPr/>
        </p:nvSpPr>
        <p:spPr>
          <a:xfrm>
            <a:off x="8113515" y="185092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4" name="Google Shape;264;p19"/>
          <p:cNvSpPr/>
          <p:nvPr/>
        </p:nvSpPr>
        <p:spPr>
          <a:xfrm>
            <a:off x="9058947" y="1916477"/>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5" name="Google Shape;265;p19"/>
          <p:cNvSpPr/>
          <p:nvPr/>
        </p:nvSpPr>
        <p:spPr>
          <a:xfrm>
            <a:off x="8213699" y="195256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6" name="Google Shape;266;p19"/>
          <p:cNvSpPr/>
          <p:nvPr/>
        </p:nvSpPr>
        <p:spPr>
          <a:xfrm>
            <a:off x="9152753" y="201847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7" name="Google Shape;267;p19"/>
          <p:cNvSpPr/>
          <p:nvPr/>
        </p:nvSpPr>
        <p:spPr>
          <a:xfrm>
            <a:off x="8281064" y="201847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8" name="Google Shape;268;p19"/>
          <p:cNvSpPr/>
          <p:nvPr/>
        </p:nvSpPr>
        <p:spPr>
          <a:xfrm>
            <a:off x="9226496" y="208402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69" name="Google Shape;269;p19"/>
          <p:cNvSpPr/>
          <p:nvPr/>
        </p:nvSpPr>
        <p:spPr>
          <a:xfrm>
            <a:off x="8381248" y="212011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70" name="Google Shape;270;p19"/>
          <p:cNvSpPr/>
          <p:nvPr/>
        </p:nvSpPr>
        <p:spPr>
          <a:xfrm>
            <a:off x="9320303" y="218602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71" name="Google Shape;271;p19"/>
          <p:cNvSpPr/>
          <p:nvPr/>
        </p:nvSpPr>
        <p:spPr>
          <a:xfrm>
            <a:off x="8448613" y="2186023"/>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72" name="Google Shape;272;p19"/>
          <p:cNvSpPr/>
          <p:nvPr/>
        </p:nvSpPr>
        <p:spPr>
          <a:xfrm>
            <a:off x="9394045" y="2251575"/>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73" name="Google Shape;273;p19"/>
          <p:cNvSpPr txBox="1">
            <a:spLocks noGrp="1"/>
          </p:cNvSpPr>
          <p:nvPr>
            <p:ph type="body" idx="1"/>
          </p:nvPr>
        </p:nvSpPr>
        <p:spPr>
          <a:xfrm>
            <a:off x="414533" y="1560167"/>
            <a:ext cx="6525011" cy="1059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r>
              <a:rPr lang="en-GB" sz="2800"/>
              <a:t>If you wanted to find the German-speaking country with the smallest population you would:</a:t>
            </a:r>
            <a:endParaRPr lang="en-US" sz="2000"/>
          </a:p>
        </p:txBody>
      </p:sp>
      <p:sp>
        <p:nvSpPr>
          <p:cNvPr id="274" name="Google Shape;274;p19"/>
          <p:cNvSpPr txBox="1">
            <a:spLocks noGrp="1"/>
          </p:cNvSpPr>
          <p:nvPr>
            <p:ph type="body" idx="1"/>
          </p:nvPr>
        </p:nvSpPr>
        <p:spPr>
          <a:xfrm>
            <a:off x="414533" y="3095669"/>
            <a:ext cx="5809600" cy="1059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800"/>
              <a:t>1. </a:t>
            </a:r>
            <a:r>
              <a:rPr lang="en-GB" sz="2800" b="1"/>
              <a:t>Search </a:t>
            </a:r>
            <a:r>
              <a:rPr lang="en-GB" sz="2800"/>
              <a:t>the database for language = German. This will create a group.</a:t>
            </a:r>
            <a:endParaRPr lang="en-US" sz="2800"/>
          </a:p>
        </p:txBody>
      </p:sp>
      <p:sp>
        <p:nvSpPr>
          <p:cNvPr id="275" name="Google Shape;275;p19"/>
          <p:cNvSpPr txBox="1">
            <a:spLocks noGrp="1"/>
          </p:cNvSpPr>
          <p:nvPr>
            <p:ph type="body" idx="1"/>
          </p:nvPr>
        </p:nvSpPr>
        <p:spPr>
          <a:xfrm>
            <a:off x="414533" y="4840733"/>
            <a:ext cx="5809600" cy="1059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r>
              <a:rPr lang="en-GB" sz="3200"/>
              <a:t>2. </a:t>
            </a:r>
            <a:r>
              <a:rPr lang="en-GB" sz="3200" b="1"/>
              <a:t>Sort </a:t>
            </a:r>
            <a:r>
              <a:rPr lang="en-GB" sz="3200"/>
              <a:t>the group by population.</a:t>
            </a:r>
            <a:endParaRPr lang="en-US" sz="2800"/>
          </a:p>
        </p:txBody>
      </p:sp>
      <p:sp>
        <p:nvSpPr>
          <p:cNvPr id="276" name="Google Shape;276;p19"/>
          <p:cNvSpPr/>
          <p:nvPr/>
        </p:nvSpPr>
        <p:spPr>
          <a:xfrm>
            <a:off x="9152761" y="3936009"/>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Switzerland</a:t>
            </a:r>
            <a:endParaRPr sz="16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r>
              <a:rPr lang="en-GB" sz="800">
                <a:latin typeface="Quicksand"/>
                <a:ea typeface="Quicksand"/>
                <a:cs typeface="Quicksand"/>
                <a:sym typeface="Quicksand"/>
              </a:rPr>
              <a:t>Population</a:t>
            </a:r>
            <a:endParaRPr sz="800">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8,211,700</a:t>
            </a:r>
            <a:endParaRPr sz="1600">
              <a:latin typeface="Quicksand"/>
              <a:ea typeface="Quicksand"/>
              <a:cs typeface="Quicksand"/>
              <a:sym typeface="Quicksand"/>
            </a:endParaRPr>
          </a:p>
        </p:txBody>
      </p:sp>
      <p:sp>
        <p:nvSpPr>
          <p:cNvPr id="277" name="Google Shape;277;p19"/>
          <p:cNvSpPr/>
          <p:nvPr/>
        </p:nvSpPr>
        <p:spPr>
          <a:xfrm>
            <a:off x="8448608" y="4335059"/>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Austria</a:t>
            </a:r>
            <a:endParaRPr sz="16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r>
              <a:rPr lang="en-GB" sz="800">
                <a:latin typeface="Quicksand"/>
                <a:ea typeface="Quicksand"/>
                <a:cs typeface="Quicksand"/>
                <a:sym typeface="Quicksand"/>
              </a:rPr>
              <a:t>Population</a:t>
            </a:r>
            <a:endParaRPr sz="800">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8,800,000</a:t>
            </a:r>
            <a:endParaRPr sz="1600">
              <a:latin typeface="Quicksand"/>
              <a:ea typeface="Quicksand"/>
              <a:cs typeface="Quicksand"/>
              <a:sym typeface="Quicksand"/>
            </a:endParaRPr>
          </a:p>
        </p:txBody>
      </p:sp>
      <p:sp>
        <p:nvSpPr>
          <p:cNvPr id="278" name="Google Shape;278;p19"/>
          <p:cNvSpPr/>
          <p:nvPr/>
        </p:nvSpPr>
        <p:spPr>
          <a:xfrm>
            <a:off x="9026307" y="4742341"/>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Germany</a:t>
            </a:r>
            <a:endParaRPr sz="16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r>
              <a:rPr lang="en-GB" sz="800">
                <a:latin typeface="Quicksand"/>
                <a:ea typeface="Quicksand"/>
                <a:cs typeface="Quicksand"/>
                <a:sym typeface="Quicksand"/>
              </a:rPr>
              <a:t>Population</a:t>
            </a:r>
            <a:endParaRPr sz="800">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81,459,000</a:t>
            </a:r>
            <a:endParaRPr sz="1600">
              <a:latin typeface="Quicksand"/>
              <a:ea typeface="Quicksand"/>
              <a:cs typeface="Quicksand"/>
              <a:sym typeface="Quicksand"/>
            </a:endParaRPr>
          </a:p>
        </p:txBody>
      </p:sp>
      <p:sp>
        <p:nvSpPr>
          <p:cNvPr id="279" name="Google Shape;279;p19"/>
          <p:cNvSpPr/>
          <p:nvPr/>
        </p:nvSpPr>
        <p:spPr>
          <a:xfrm>
            <a:off x="7940940" y="3804208"/>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Germany</a:t>
            </a:r>
            <a:endParaRPr sz="16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r>
              <a:rPr lang="en-GB" sz="800">
                <a:latin typeface="Quicksand"/>
                <a:ea typeface="Quicksand"/>
                <a:cs typeface="Quicksand"/>
                <a:sym typeface="Quicksand"/>
              </a:rPr>
              <a:t>Population</a:t>
            </a:r>
            <a:endParaRPr sz="800">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81,459,000</a:t>
            </a:r>
            <a:endParaRPr sz="1600">
              <a:latin typeface="Quicksand"/>
              <a:ea typeface="Quicksand"/>
              <a:cs typeface="Quicksand"/>
              <a:sym typeface="Quicksand"/>
            </a:endParaRPr>
          </a:p>
        </p:txBody>
      </p:sp>
      <p:sp>
        <p:nvSpPr>
          <p:cNvPr id="280" name="Google Shape;280;p19"/>
          <p:cNvSpPr/>
          <p:nvPr/>
        </p:nvSpPr>
        <p:spPr>
          <a:xfrm>
            <a:off x="8590241" y="4240892"/>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Austria</a:t>
            </a:r>
            <a:endParaRPr sz="16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r>
              <a:rPr lang="en-GB" sz="800">
                <a:latin typeface="Quicksand"/>
                <a:ea typeface="Quicksand"/>
                <a:cs typeface="Quicksand"/>
                <a:sym typeface="Quicksand"/>
              </a:rPr>
              <a:t>Population</a:t>
            </a:r>
            <a:endParaRPr sz="800">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8,800,000</a:t>
            </a:r>
            <a:endParaRPr sz="1600">
              <a:latin typeface="Quicksand"/>
              <a:ea typeface="Quicksand"/>
              <a:cs typeface="Quicksand"/>
              <a:sym typeface="Quicksand"/>
            </a:endParaRPr>
          </a:p>
        </p:txBody>
      </p:sp>
      <p:sp>
        <p:nvSpPr>
          <p:cNvPr id="281" name="Google Shape;281;p19"/>
          <p:cNvSpPr/>
          <p:nvPr/>
        </p:nvSpPr>
        <p:spPr>
          <a:xfrm>
            <a:off x="9299261" y="4668976"/>
            <a:ext cx="1759600" cy="1256000"/>
          </a:xfrm>
          <a:prstGeom prst="roundRect">
            <a:avLst>
              <a:gd name="adj" fmla="val 16667"/>
            </a:avLst>
          </a:prstGeom>
          <a:solidFill>
            <a:schemeClr val="lt1"/>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Switzerland</a:t>
            </a:r>
            <a:endParaRPr sz="16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endParaRPr sz="800">
              <a:latin typeface="Quicksand"/>
              <a:ea typeface="Quicksand"/>
              <a:cs typeface="Quicksand"/>
              <a:sym typeface="Quicksand"/>
            </a:endParaRPr>
          </a:p>
          <a:p>
            <a:pPr marL="0" lvl="0" indent="0" algn="l" rtl="0">
              <a:spcBef>
                <a:spcPts val="0"/>
              </a:spcBef>
              <a:spcAft>
                <a:spcPts val="0"/>
              </a:spcAft>
              <a:buNone/>
            </a:pPr>
            <a:r>
              <a:rPr lang="en-GB" sz="800">
                <a:latin typeface="Quicksand"/>
                <a:ea typeface="Quicksand"/>
                <a:cs typeface="Quicksand"/>
                <a:sym typeface="Quicksand"/>
              </a:rPr>
              <a:t>Population</a:t>
            </a:r>
            <a:endParaRPr sz="800">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8,211,700</a:t>
            </a:r>
            <a:endParaRPr sz="1600">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par>
                          <p:cTn id="8" fill="hold">
                            <p:stCondLst>
                              <p:cond delay="1000"/>
                            </p:stCondLst>
                            <p:childTnLst>
                              <p:par>
                                <p:cTn id="9" presetID="2" presetClass="exit" presetSubtype="2" fill="hold" nodeType="afterEffect">
                                  <p:stCondLst>
                                    <p:cond delay="0"/>
                                  </p:stCondLst>
                                  <p:childTnLst>
                                    <p:anim calcmode="lin" valueType="num">
                                      <p:cBhvr additive="base">
                                        <p:cTn id="10" dur="1000"/>
                                        <p:tgtEl>
                                          <p:spTgt spid="260"/>
                                        </p:tgtEl>
                                        <p:attrNameLst>
                                          <p:attrName>ppt_x</p:attrName>
                                        </p:attrNameLst>
                                      </p:cBhvr>
                                      <p:tavLst>
                                        <p:tav tm="0">
                                          <p:val>
                                            <p:strVal val="#ppt_x"/>
                                          </p:val>
                                        </p:tav>
                                        <p:tav tm="100000">
                                          <p:val>
                                            <p:strVal val="#ppt_x+1"/>
                                          </p:val>
                                        </p:tav>
                                      </p:tavLst>
                                    </p:anim>
                                    <p:set>
                                      <p:cBhvr>
                                        <p:cTn id="11" dur="1" fill="hold">
                                          <p:stCondLst>
                                            <p:cond delay="1000"/>
                                          </p:stCondLst>
                                        </p:cTn>
                                        <p:tgtEl>
                                          <p:spTgt spid="260"/>
                                        </p:tgtEl>
                                        <p:attrNameLst>
                                          <p:attrName>style.visibility</p:attrName>
                                        </p:attrNameLst>
                                      </p:cBhvr>
                                      <p:to>
                                        <p:strVal val="hidden"/>
                                      </p:to>
                                    </p:se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276"/>
                                        </p:tgtEl>
                                        <p:attrNameLst>
                                          <p:attrName>style.visibility</p:attrName>
                                        </p:attrNameLst>
                                      </p:cBhvr>
                                      <p:to>
                                        <p:strVal val="visible"/>
                                      </p:to>
                                    </p:set>
                                    <p:anim calcmode="lin" valueType="num">
                                      <p:cBhvr additive="base">
                                        <p:cTn id="15" dur="1000"/>
                                        <p:tgtEl>
                                          <p:spTgt spid="276"/>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xit" presetSubtype="2" fill="hold" nodeType="afterEffect">
                                  <p:stCondLst>
                                    <p:cond delay="0"/>
                                  </p:stCondLst>
                                  <p:childTnLst>
                                    <p:anim calcmode="lin" valueType="num">
                                      <p:cBhvr additive="base">
                                        <p:cTn id="18" dur="1000"/>
                                        <p:tgtEl>
                                          <p:spTgt spid="263"/>
                                        </p:tgtEl>
                                        <p:attrNameLst>
                                          <p:attrName>ppt_x</p:attrName>
                                        </p:attrNameLst>
                                      </p:cBhvr>
                                      <p:tavLst>
                                        <p:tav tm="0">
                                          <p:val>
                                            <p:strVal val="#ppt_x"/>
                                          </p:val>
                                        </p:tav>
                                        <p:tav tm="100000">
                                          <p:val>
                                            <p:strVal val="#ppt_x+1"/>
                                          </p:val>
                                        </p:tav>
                                      </p:tavLst>
                                    </p:anim>
                                    <p:set>
                                      <p:cBhvr>
                                        <p:cTn id="19" dur="1" fill="hold">
                                          <p:stCondLst>
                                            <p:cond delay="1000"/>
                                          </p:stCondLst>
                                        </p:cTn>
                                        <p:tgtEl>
                                          <p:spTgt spid="263"/>
                                        </p:tgtEl>
                                        <p:attrNameLst>
                                          <p:attrName>style.visibility</p:attrName>
                                        </p:attrNameLst>
                                      </p:cBhvr>
                                      <p:to>
                                        <p:strVal val="hidden"/>
                                      </p:to>
                                    </p:set>
                                  </p:childTnLst>
                                </p:cTn>
                              </p:par>
                            </p:childTnLst>
                          </p:cTn>
                        </p:par>
                        <p:par>
                          <p:cTn id="20" fill="hold">
                            <p:stCondLst>
                              <p:cond delay="4000"/>
                            </p:stCondLst>
                            <p:childTnLst>
                              <p:par>
                                <p:cTn id="21" presetID="2" presetClass="entr" presetSubtype="2" fill="hold" nodeType="afterEffect">
                                  <p:stCondLst>
                                    <p:cond delay="0"/>
                                  </p:stCondLst>
                                  <p:childTnLst>
                                    <p:set>
                                      <p:cBhvr>
                                        <p:cTn id="22" dur="1" fill="hold">
                                          <p:stCondLst>
                                            <p:cond delay="0"/>
                                          </p:stCondLst>
                                        </p:cTn>
                                        <p:tgtEl>
                                          <p:spTgt spid="277"/>
                                        </p:tgtEl>
                                        <p:attrNameLst>
                                          <p:attrName>style.visibility</p:attrName>
                                        </p:attrNameLst>
                                      </p:cBhvr>
                                      <p:to>
                                        <p:strVal val="visible"/>
                                      </p:to>
                                    </p:set>
                                    <p:anim calcmode="lin" valueType="num">
                                      <p:cBhvr additive="base">
                                        <p:cTn id="23" dur="1000"/>
                                        <p:tgtEl>
                                          <p:spTgt spid="277"/>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xit" presetSubtype="2" fill="hold" nodeType="afterEffect">
                                  <p:stCondLst>
                                    <p:cond delay="0"/>
                                  </p:stCondLst>
                                  <p:childTnLst>
                                    <p:anim calcmode="lin" valueType="num">
                                      <p:cBhvr additive="base">
                                        <p:cTn id="26" dur="1000"/>
                                        <p:tgtEl>
                                          <p:spTgt spid="268"/>
                                        </p:tgtEl>
                                        <p:attrNameLst>
                                          <p:attrName>ppt_x</p:attrName>
                                        </p:attrNameLst>
                                      </p:cBhvr>
                                      <p:tavLst>
                                        <p:tav tm="0">
                                          <p:val>
                                            <p:strVal val="#ppt_x"/>
                                          </p:val>
                                        </p:tav>
                                        <p:tav tm="100000">
                                          <p:val>
                                            <p:strVal val="#ppt_x+1"/>
                                          </p:val>
                                        </p:tav>
                                      </p:tavLst>
                                    </p:anim>
                                    <p:set>
                                      <p:cBhvr>
                                        <p:cTn id="27" dur="1" fill="hold">
                                          <p:stCondLst>
                                            <p:cond delay="1000"/>
                                          </p:stCondLst>
                                        </p:cTn>
                                        <p:tgtEl>
                                          <p:spTgt spid="268"/>
                                        </p:tgtEl>
                                        <p:attrNameLst>
                                          <p:attrName>style.visibility</p:attrName>
                                        </p:attrNameLst>
                                      </p:cBhvr>
                                      <p:to>
                                        <p:strVal val="hidden"/>
                                      </p:to>
                                    </p:set>
                                  </p:childTnLst>
                                </p:cTn>
                              </p:par>
                            </p:childTnLst>
                          </p:cTn>
                        </p:par>
                        <p:par>
                          <p:cTn id="28" fill="hold">
                            <p:stCondLst>
                              <p:cond delay="6000"/>
                            </p:stCondLst>
                            <p:childTnLst>
                              <p:par>
                                <p:cTn id="29" presetID="2" presetClass="entr" presetSubtype="2" fill="hold" nodeType="afterEffect">
                                  <p:stCondLst>
                                    <p:cond delay="0"/>
                                  </p:stCondLst>
                                  <p:childTnLst>
                                    <p:set>
                                      <p:cBhvr>
                                        <p:cTn id="30" dur="1" fill="hold">
                                          <p:stCondLst>
                                            <p:cond delay="0"/>
                                          </p:stCondLst>
                                        </p:cTn>
                                        <p:tgtEl>
                                          <p:spTgt spid="278"/>
                                        </p:tgtEl>
                                        <p:attrNameLst>
                                          <p:attrName>style.visibility</p:attrName>
                                        </p:attrNameLst>
                                      </p:cBhvr>
                                      <p:to>
                                        <p:strVal val="visible"/>
                                      </p:to>
                                    </p:set>
                                    <p:anim calcmode="lin" valueType="num">
                                      <p:cBhvr additive="base">
                                        <p:cTn id="31" dur="1000"/>
                                        <p:tgtEl>
                                          <p:spTgt spid="278"/>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5"/>
                                        </p:tgtEl>
                                        <p:attrNameLst>
                                          <p:attrName>style.visibility</p:attrName>
                                        </p:attrNameLst>
                                      </p:cBhvr>
                                      <p:to>
                                        <p:strVal val="visible"/>
                                      </p:to>
                                    </p:set>
                                    <p:animEffect transition="in" filter="fade">
                                      <p:cBhvr>
                                        <p:cTn id="36" dur="1000"/>
                                        <p:tgtEl>
                                          <p:spTgt spid="275"/>
                                        </p:tgtEl>
                                      </p:cBhvr>
                                    </p:animEffect>
                                  </p:childTnLst>
                                </p:cTn>
                              </p:par>
                            </p:childTnLst>
                          </p:cTn>
                        </p:par>
                        <p:par>
                          <p:cTn id="37" fill="hold">
                            <p:stCondLst>
                              <p:cond delay="1000"/>
                            </p:stCondLst>
                            <p:childTnLst>
                              <p:par>
                                <p:cTn id="38" presetID="2" presetClass="exit" presetSubtype="4" fill="hold" nodeType="afterEffect">
                                  <p:stCondLst>
                                    <p:cond delay="0"/>
                                  </p:stCondLst>
                                  <p:childTnLst>
                                    <p:anim calcmode="lin" valueType="num">
                                      <p:cBhvr additive="base">
                                        <p:cTn id="39" dur="1000"/>
                                        <p:tgtEl>
                                          <p:spTgt spid="276"/>
                                        </p:tgtEl>
                                        <p:attrNameLst>
                                          <p:attrName>ppt_y</p:attrName>
                                        </p:attrNameLst>
                                      </p:cBhvr>
                                      <p:tavLst>
                                        <p:tav tm="0">
                                          <p:val>
                                            <p:strVal val="#ppt_y"/>
                                          </p:val>
                                        </p:tav>
                                        <p:tav tm="100000">
                                          <p:val>
                                            <p:strVal val="#ppt_y+1"/>
                                          </p:val>
                                        </p:tav>
                                      </p:tavLst>
                                    </p:anim>
                                    <p:set>
                                      <p:cBhvr>
                                        <p:cTn id="40" dur="1" fill="hold">
                                          <p:stCondLst>
                                            <p:cond delay="1000"/>
                                          </p:stCondLst>
                                        </p:cTn>
                                        <p:tgtEl>
                                          <p:spTgt spid="276"/>
                                        </p:tgtEl>
                                        <p:attrNameLst>
                                          <p:attrName>style.visibility</p:attrName>
                                        </p:attrNameLst>
                                      </p:cBhvr>
                                      <p:to>
                                        <p:strVal val="hidden"/>
                                      </p:to>
                                    </p:set>
                                  </p:childTnLst>
                                </p:cTn>
                              </p:par>
                            </p:childTnLst>
                          </p:cTn>
                        </p:par>
                        <p:par>
                          <p:cTn id="41" fill="hold">
                            <p:stCondLst>
                              <p:cond delay="2000"/>
                            </p:stCondLst>
                            <p:childTnLst>
                              <p:par>
                                <p:cTn id="42" presetID="2" presetClass="exit" presetSubtype="4" fill="hold" nodeType="afterEffect">
                                  <p:stCondLst>
                                    <p:cond delay="0"/>
                                  </p:stCondLst>
                                  <p:childTnLst>
                                    <p:anim calcmode="lin" valueType="num">
                                      <p:cBhvr additive="base">
                                        <p:cTn id="43" dur="1000"/>
                                        <p:tgtEl>
                                          <p:spTgt spid="277"/>
                                        </p:tgtEl>
                                        <p:attrNameLst>
                                          <p:attrName>ppt_y</p:attrName>
                                        </p:attrNameLst>
                                      </p:cBhvr>
                                      <p:tavLst>
                                        <p:tav tm="0">
                                          <p:val>
                                            <p:strVal val="#ppt_y"/>
                                          </p:val>
                                        </p:tav>
                                        <p:tav tm="100000">
                                          <p:val>
                                            <p:strVal val="#ppt_y+1"/>
                                          </p:val>
                                        </p:tav>
                                      </p:tavLst>
                                    </p:anim>
                                    <p:set>
                                      <p:cBhvr>
                                        <p:cTn id="44" dur="1" fill="hold">
                                          <p:stCondLst>
                                            <p:cond delay="1000"/>
                                          </p:stCondLst>
                                        </p:cTn>
                                        <p:tgtEl>
                                          <p:spTgt spid="277"/>
                                        </p:tgtEl>
                                        <p:attrNameLst>
                                          <p:attrName>style.visibility</p:attrName>
                                        </p:attrNameLst>
                                      </p:cBhvr>
                                      <p:to>
                                        <p:strVal val="hidden"/>
                                      </p:to>
                                    </p:set>
                                  </p:childTnLst>
                                </p:cTn>
                              </p:par>
                            </p:childTnLst>
                          </p:cTn>
                        </p:par>
                        <p:par>
                          <p:cTn id="45" fill="hold">
                            <p:stCondLst>
                              <p:cond delay="3000"/>
                            </p:stCondLst>
                            <p:childTnLst>
                              <p:par>
                                <p:cTn id="46" presetID="2" presetClass="exit" presetSubtype="4" fill="hold" nodeType="afterEffect">
                                  <p:stCondLst>
                                    <p:cond delay="0"/>
                                  </p:stCondLst>
                                  <p:childTnLst>
                                    <p:anim calcmode="lin" valueType="num">
                                      <p:cBhvr additive="base">
                                        <p:cTn id="47" dur="1000"/>
                                        <p:tgtEl>
                                          <p:spTgt spid="278"/>
                                        </p:tgtEl>
                                        <p:attrNameLst>
                                          <p:attrName>ppt_y</p:attrName>
                                        </p:attrNameLst>
                                      </p:cBhvr>
                                      <p:tavLst>
                                        <p:tav tm="0">
                                          <p:val>
                                            <p:strVal val="#ppt_y"/>
                                          </p:val>
                                        </p:tav>
                                        <p:tav tm="100000">
                                          <p:val>
                                            <p:strVal val="#ppt_y+1"/>
                                          </p:val>
                                        </p:tav>
                                      </p:tavLst>
                                    </p:anim>
                                    <p:set>
                                      <p:cBhvr>
                                        <p:cTn id="48" dur="1" fill="hold">
                                          <p:stCondLst>
                                            <p:cond delay="1000"/>
                                          </p:stCondLst>
                                        </p:cTn>
                                        <p:tgtEl>
                                          <p:spTgt spid="278"/>
                                        </p:tgtEl>
                                        <p:attrNameLst>
                                          <p:attrName>style.visibility</p:attrName>
                                        </p:attrNameLst>
                                      </p:cBhvr>
                                      <p:to>
                                        <p:strVal val="hidden"/>
                                      </p:to>
                                    </p:set>
                                  </p:childTnLst>
                                </p:cTn>
                              </p:par>
                            </p:childTnLst>
                          </p:cTn>
                        </p:par>
                        <p:par>
                          <p:cTn id="49" fill="hold">
                            <p:stCondLst>
                              <p:cond delay="4000"/>
                            </p:stCondLst>
                            <p:childTnLst>
                              <p:par>
                                <p:cTn id="50" presetID="2" presetClass="entr" presetSubtype="4" fill="hold" nodeType="afterEffect">
                                  <p:stCondLst>
                                    <p:cond delay="0"/>
                                  </p:stCondLst>
                                  <p:childTnLst>
                                    <p:set>
                                      <p:cBhvr>
                                        <p:cTn id="51" dur="1" fill="hold">
                                          <p:stCondLst>
                                            <p:cond delay="0"/>
                                          </p:stCondLst>
                                        </p:cTn>
                                        <p:tgtEl>
                                          <p:spTgt spid="279"/>
                                        </p:tgtEl>
                                        <p:attrNameLst>
                                          <p:attrName>style.visibility</p:attrName>
                                        </p:attrNameLst>
                                      </p:cBhvr>
                                      <p:to>
                                        <p:strVal val="visible"/>
                                      </p:to>
                                    </p:set>
                                    <p:anim calcmode="lin" valueType="num">
                                      <p:cBhvr additive="base">
                                        <p:cTn id="52" dur="1000"/>
                                        <p:tgtEl>
                                          <p:spTgt spid="279"/>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4" fill="hold" nodeType="afterEffect">
                                  <p:stCondLst>
                                    <p:cond delay="0"/>
                                  </p:stCondLst>
                                  <p:childTnLst>
                                    <p:set>
                                      <p:cBhvr>
                                        <p:cTn id="55" dur="1" fill="hold">
                                          <p:stCondLst>
                                            <p:cond delay="0"/>
                                          </p:stCondLst>
                                        </p:cTn>
                                        <p:tgtEl>
                                          <p:spTgt spid="280"/>
                                        </p:tgtEl>
                                        <p:attrNameLst>
                                          <p:attrName>style.visibility</p:attrName>
                                        </p:attrNameLst>
                                      </p:cBhvr>
                                      <p:to>
                                        <p:strVal val="visible"/>
                                      </p:to>
                                    </p:set>
                                    <p:anim calcmode="lin" valueType="num">
                                      <p:cBhvr additive="base">
                                        <p:cTn id="56" dur="1000"/>
                                        <p:tgtEl>
                                          <p:spTgt spid="280"/>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281"/>
                                        </p:tgtEl>
                                        <p:attrNameLst>
                                          <p:attrName>style.visibility</p:attrName>
                                        </p:attrNameLst>
                                      </p:cBhvr>
                                      <p:to>
                                        <p:strVal val="visible"/>
                                      </p:to>
                                    </p:set>
                                    <p:anim calcmode="lin" valueType="num">
                                      <p:cBhvr additive="base">
                                        <p:cTn id="60" dur="1000"/>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Grouping and sorting the database</a:t>
            </a:r>
            <a:endParaRPr/>
          </a:p>
        </p:txBody>
      </p:sp>
      <p:sp>
        <p:nvSpPr>
          <p:cNvPr id="287" name="Google Shape;287;p20"/>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21</a:t>
            </a:fld>
            <a:endParaRPr/>
          </a:p>
        </p:txBody>
      </p:sp>
      <p:sp>
        <p:nvSpPr>
          <p:cNvPr id="288" name="Google Shape;288;p20"/>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3</a:t>
            </a:r>
            <a:endParaRPr/>
          </a:p>
        </p:txBody>
      </p:sp>
      <p:pic>
        <p:nvPicPr>
          <p:cNvPr id="2" name="5.4.3.3 - Searching and sorting (video)">
            <a:hlinkClick r:id="" action="ppaction://media"/>
            <a:extLst>
              <a:ext uri="{FF2B5EF4-FFF2-40B4-BE49-F238E27FC236}">
                <a16:creationId xmlns:a16="http://schemas.microsoft.com/office/drawing/2014/main" id="{3E709B46-4CC5-4B13-833A-F7A9F1D4FE7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13625" y="1162671"/>
            <a:ext cx="8356000" cy="5692331"/>
          </a:xfrm>
          <a:prstGeom prst="rect">
            <a:avLst/>
          </a:prstGeom>
        </p:spPr>
      </p:pic>
      <p:sp>
        <p:nvSpPr>
          <p:cNvPr id="3" name="TextBox 2">
            <a:extLst>
              <a:ext uri="{FF2B5EF4-FFF2-40B4-BE49-F238E27FC236}">
                <a16:creationId xmlns:a16="http://schemas.microsoft.com/office/drawing/2014/main" id="{7075D7B5-81B5-8A70-33E1-3C1C637D11EE}"/>
              </a:ext>
            </a:extLst>
          </p:cNvPr>
          <p:cNvSpPr txBox="1"/>
          <p:nvPr/>
        </p:nvSpPr>
        <p:spPr>
          <a:xfrm>
            <a:off x="173181" y="1728354"/>
            <a:ext cx="26877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What do the following terms mean in computing?</a:t>
            </a:r>
          </a:p>
          <a:p>
            <a:r>
              <a:rPr lang="en-GB" sz="2400">
                <a:solidFill>
                  <a:srgbClr val="0070C0"/>
                </a:solidFill>
              </a:rPr>
              <a:t>sorting </a:t>
            </a:r>
            <a:endParaRPr lang="en-GB" sz="2400">
              <a:solidFill>
                <a:srgbClr val="000000"/>
              </a:solidFill>
            </a:endParaRPr>
          </a:p>
          <a:p>
            <a:r>
              <a:rPr lang="en-GB" sz="2400">
                <a:solidFill>
                  <a:srgbClr val="00B050"/>
                </a:solidFill>
              </a:rPr>
              <a:t>grouping </a:t>
            </a:r>
            <a:endParaRPr lang="en-GB"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a:spLocks noGrp="1"/>
          </p:cNvSpPr>
          <p:nvPr>
            <p:ph type="body" idx="2"/>
          </p:nvPr>
        </p:nvSpPr>
        <p:spPr>
          <a:xfrm>
            <a:off x="5788995" y="410206"/>
            <a:ext cx="5988472" cy="6250399"/>
          </a:xfrm>
          <a:prstGeom prst="rect">
            <a:avLst/>
          </a:prstGeom>
          <a:solidFill>
            <a:schemeClr val="lt1"/>
          </a:solid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b="1"/>
              <a:t>Using the database</a:t>
            </a:r>
            <a:endParaRPr lang="en-US" sz="3200" b="1"/>
          </a:p>
          <a:p>
            <a:pPr marL="0" lvl="0" indent="0" algn="l" rtl="0">
              <a:spcBef>
                <a:spcPts val="0"/>
              </a:spcBef>
              <a:spcAft>
                <a:spcPts val="0"/>
              </a:spcAft>
              <a:buNone/>
            </a:pPr>
            <a:r>
              <a:rPr lang="en-GB" sz="2000">
                <a:solidFill>
                  <a:srgbClr val="000000"/>
                </a:solidFill>
              </a:rPr>
              <a:t>Using the ‘search’ and ‘sort by’ tools in the ‘Countries’ database, answer the following questions:</a:t>
            </a:r>
            <a:endParaRPr sz="2000">
              <a:solidFill>
                <a:srgbClr val="000000"/>
              </a:solidFill>
            </a:endParaRPr>
          </a:p>
          <a:p>
            <a:pPr marL="0" lvl="0" indent="0" algn="l" rtl="0">
              <a:spcBef>
                <a:spcPts val="0"/>
              </a:spcBef>
              <a:spcAft>
                <a:spcPts val="0"/>
              </a:spcAft>
              <a:buNone/>
            </a:pPr>
            <a:endParaRPr sz="2000">
              <a:solidFill>
                <a:srgbClr val="000000"/>
              </a:solidFill>
            </a:endParaRPr>
          </a:p>
          <a:p>
            <a:pPr marL="239395" lvl="0" indent="-212725" algn="l" rtl="0">
              <a:spcBef>
                <a:spcPts val="0"/>
              </a:spcBef>
              <a:spcAft>
                <a:spcPts val="0"/>
              </a:spcAft>
              <a:buClr>
                <a:srgbClr val="000000"/>
              </a:buClr>
              <a:buSzPts val="1100"/>
              <a:buChar char="●"/>
            </a:pPr>
            <a:r>
              <a:rPr lang="en-GB" sz="2000">
                <a:solidFill>
                  <a:srgbClr val="000000"/>
                </a:solidFill>
              </a:rPr>
              <a:t>Which Spanish-speaking country has the largest population? </a:t>
            </a:r>
            <a:endParaRPr sz="2000">
              <a:solidFill>
                <a:srgbClr val="000000"/>
              </a:solidFill>
            </a:endParaRPr>
          </a:p>
          <a:p>
            <a:pPr marL="239395" lvl="0" indent="-119380" algn="l" rtl="0">
              <a:spcBef>
                <a:spcPts val="0"/>
              </a:spcBef>
              <a:spcAft>
                <a:spcPts val="0"/>
              </a:spcAft>
              <a:buNone/>
            </a:pPr>
            <a:endParaRPr sz="2000">
              <a:solidFill>
                <a:srgbClr val="000000"/>
              </a:solidFill>
            </a:endParaRPr>
          </a:p>
          <a:p>
            <a:pPr marL="239395" lvl="0" indent="-212725" algn="l" rtl="0">
              <a:spcBef>
                <a:spcPts val="0"/>
              </a:spcBef>
              <a:spcAft>
                <a:spcPts val="0"/>
              </a:spcAft>
              <a:buClr>
                <a:srgbClr val="000000"/>
              </a:buClr>
              <a:buSzPts val="1100"/>
              <a:buChar char="●"/>
            </a:pPr>
            <a:r>
              <a:rPr lang="en-GB" sz="2000">
                <a:solidFill>
                  <a:srgbClr val="000000"/>
                </a:solidFill>
              </a:rPr>
              <a:t>Which Chinese-speaking country has the smallest population?</a:t>
            </a:r>
            <a:endParaRPr sz="2000">
              <a:solidFill>
                <a:srgbClr val="000000"/>
              </a:solidFill>
            </a:endParaRPr>
          </a:p>
          <a:p>
            <a:pPr marL="608965" lvl="0" indent="0" algn="l" rtl="0">
              <a:spcBef>
                <a:spcPts val="0"/>
              </a:spcBef>
              <a:spcAft>
                <a:spcPts val="0"/>
              </a:spcAft>
              <a:buNone/>
            </a:pPr>
            <a:endParaRPr sz="2000">
              <a:solidFill>
                <a:srgbClr val="000000"/>
              </a:solidFill>
            </a:endParaRPr>
          </a:p>
          <a:p>
            <a:pPr marL="239395" lvl="0" indent="-212725" algn="l" rtl="0">
              <a:spcBef>
                <a:spcPts val="0"/>
              </a:spcBef>
              <a:spcAft>
                <a:spcPts val="0"/>
              </a:spcAft>
              <a:buClr>
                <a:srgbClr val="000000"/>
              </a:buClr>
              <a:buSzPts val="1100"/>
              <a:buChar char="●"/>
            </a:pPr>
            <a:r>
              <a:rPr lang="en-GB" sz="2000">
                <a:solidFill>
                  <a:srgbClr val="000000"/>
                </a:solidFill>
              </a:rPr>
              <a:t>Which country using the Euro currency has the smallest area?</a:t>
            </a:r>
            <a:endParaRPr sz="2000">
              <a:solidFill>
                <a:srgbClr val="000000"/>
              </a:solidFill>
            </a:endParaRPr>
          </a:p>
          <a:p>
            <a:pPr marL="239395" lvl="0" indent="-119380" algn="l" rtl="0">
              <a:spcBef>
                <a:spcPts val="0"/>
              </a:spcBef>
              <a:spcAft>
                <a:spcPts val="0"/>
              </a:spcAft>
              <a:buNone/>
            </a:pPr>
            <a:endParaRPr sz="2000">
              <a:solidFill>
                <a:srgbClr val="000000"/>
              </a:solidFill>
            </a:endParaRPr>
          </a:p>
          <a:p>
            <a:pPr marL="239395" lvl="0" indent="-212725" algn="l" rtl="0">
              <a:spcBef>
                <a:spcPts val="0"/>
              </a:spcBef>
              <a:spcAft>
                <a:spcPts val="0"/>
              </a:spcAft>
              <a:buClr>
                <a:srgbClr val="000000"/>
              </a:buClr>
              <a:buSzPts val="1100"/>
              <a:buChar char="●"/>
            </a:pPr>
            <a:r>
              <a:rPr lang="en-GB" sz="2000">
                <a:solidFill>
                  <a:srgbClr val="000000"/>
                </a:solidFill>
              </a:rPr>
              <a:t>Which country using the Euro currency has the smallest population?</a:t>
            </a:r>
            <a:endParaRPr sz="2000">
              <a:solidFill>
                <a:srgbClr val="000000"/>
              </a:solidFill>
            </a:endParaRPr>
          </a:p>
          <a:p>
            <a:pPr marL="239395" lvl="0" indent="-119380" algn="l" rtl="0">
              <a:spcBef>
                <a:spcPts val="0"/>
              </a:spcBef>
              <a:spcAft>
                <a:spcPts val="0"/>
              </a:spcAft>
              <a:buNone/>
            </a:pPr>
            <a:endParaRPr sz="2000">
              <a:solidFill>
                <a:srgbClr val="000000"/>
              </a:solidFill>
            </a:endParaRPr>
          </a:p>
          <a:p>
            <a:pPr marL="239395" lvl="0" indent="-212725" algn="l" rtl="0">
              <a:spcBef>
                <a:spcPts val="0"/>
              </a:spcBef>
              <a:spcAft>
                <a:spcPts val="0"/>
              </a:spcAft>
              <a:buClr>
                <a:srgbClr val="000000"/>
              </a:buClr>
              <a:buSzPts val="1100"/>
              <a:buChar char="●"/>
            </a:pPr>
            <a:r>
              <a:rPr lang="en-GB" sz="2000">
                <a:solidFill>
                  <a:srgbClr val="000000"/>
                </a:solidFill>
              </a:rPr>
              <a:t>Out of all the countries with a population of over 100,000,000, which has the largest area?</a:t>
            </a:r>
            <a:endParaRPr sz="2000">
              <a:solidFill>
                <a:srgbClr val="000000"/>
              </a:solidFill>
            </a:endParaRPr>
          </a:p>
          <a:p>
            <a:pPr marL="0" lvl="0" indent="0" algn="l" rtl="0">
              <a:spcBef>
                <a:spcPts val="0"/>
              </a:spcBef>
              <a:spcAft>
                <a:spcPts val="0"/>
              </a:spcAft>
              <a:buNone/>
            </a:pPr>
            <a:endParaRPr sz="1333">
              <a:solidFill>
                <a:srgbClr val="000000"/>
              </a:solidFill>
            </a:endParaRPr>
          </a:p>
          <a:p>
            <a:pPr marL="0" lvl="0" indent="0" algn="l" rtl="0">
              <a:spcBef>
                <a:spcPts val="0"/>
              </a:spcBef>
              <a:spcAft>
                <a:spcPts val="0"/>
              </a:spcAft>
              <a:buNone/>
            </a:pPr>
            <a:endParaRPr sz="1467">
              <a:solidFill>
                <a:srgbClr val="000000"/>
              </a:solidFill>
            </a:endParaRPr>
          </a:p>
          <a:p>
            <a:pPr marL="0" lvl="0" indent="0" algn="l" rtl="0">
              <a:spcBef>
                <a:spcPts val="0"/>
              </a:spcBef>
              <a:spcAft>
                <a:spcPts val="0"/>
              </a:spcAft>
              <a:buNone/>
            </a:pPr>
            <a:endParaRPr sz="1467">
              <a:solidFill>
                <a:srgbClr val="000000"/>
              </a:solidFill>
            </a:endParaRPr>
          </a:p>
        </p:txBody>
      </p:sp>
      <p:sp>
        <p:nvSpPr>
          <p:cNvPr id="295" name="Google Shape;295;p21"/>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Grouping and sorting</a:t>
            </a:r>
            <a:endParaRPr/>
          </a:p>
        </p:txBody>
      </p:sp>
      <p:sp>
        <p:nvSpPr>
          <p:cNvPr id="296" name="Google Shape;296;p21"/>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22</a:t>
            </a:fld>
            <a:endParaRPr/>
          </a:p>
        </p:txBody>
      </p:sp>
      <p:sp>
        <p:nvSpPr>
          <p:cNvPr id="297" name="Google Shape;297;p21"/>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3</a:t>
            </a:r>
            <a:endParaRPr/>
          </a:p>
        </p:txBody>
      </p:sp>
      <p:sp>
        <p:nvSpPr>
          <p:cNvPr id="298" name="Google Shape;298;p21"/>
          <p:cNvSpPr txBox="1">
            <a:spLocks noGrp="1"/>
          </p:cNvSpPr>
          <p:nvPr>
            <p:ph type="body" idx="1"/>
          </p:nvPr>
        </p:nvSpPr>
        <p:spPr>
          <a:xfrm>
            <a:off x="317551" y="992129"/>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Answer the questions on the ‘Using the database’ activity sheet by grouping and then sorting the records.</a:t>
            </a:r>
            <a:endParaRPr lang="en-US" sz="2800"/>
          </a:p>
          <a:p>
            <a:pPr marL="0" lvl="0" indent="0" algn="l" rtl="0">
              <a:spcBef>
                <a:spcPts val="2133"/>
              </a:spcBef>
              <a:spcAft>
                <a:spcPts val="2133"/>
              </a:spcAft>
              <a:buNone/>
            </a:pP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2"/>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This is data from the ‘Countries’ database. The population of Mexico is more than ten times smaller than the population of all the other countries. This is a mistake. The data is wrong.</a:t>
            </a:r>
            <a:endParaRPr lang="en-US" sz="2800"/>
          </a:p>
          <a:p>
            <a:pPr marL="0" indent="0">
              <a:spcBef>
                <a:spcPts val="2133"/>
              </a:spcBef>
              <a:buClr>
                <a:schemeClr val="dk1"/>
              </a:buClr>
              <a:buSzPts val="1100"/>
              <a:buNone/>
            </a:pPr>
            <a:r>
              <a:rPr lang="en-GB" sz="2800"/>
              <a:t>Talk partners: explain why this might have happened.</a:t>
            </a:r>
            <a:endParaRPr sz="2800"/>
          </a:p>
          <a:p>
            <a:pPr marL="0" lvl="0" indent="0" algn="l" rtl="0">
              <a:spcBef>
                <a:spcPts val="2133"/>
              </a:spcBef>
              <a:spcAft>
                <a:spcPts val="2133"/>
              </a:spcAft>
              <a:buClr>
                <a:schemeClr val="dk1"/>
              </a:buClr>
              <a:buSzPts val="1100"/>
              <a:buFont typeface="Arial"/>
              <a:buNone/>
            </a:pPr>
            <a:endParaRPr/>
          </a:p>
        </p:txBody>
      </p:sp>
      <p:sp>
        <p:nvSpPr>
          <p:cNvPr id="304" name="Google Shape;304;p22"/>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Data accuracy</a:t>
            </a:r>
            <a:endParaRPr/>
          </a:p>
        </p:txBody>
      </p:sp>
      <p:sp>
        <p:nvSpPr>
          <p:cNvPr id="305" name="Google Shape;305;p22"/>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23</a:t>
            </a:fld>
            <a:endParaRPr/>
          </a:p>
        </p:txBody>
      </p:sp>
      <p:sp>
        <p:nvSpPr>
          <p:cNvPr id="306" name="Google Shape;306;p22"/>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Plenary</a:t>
            </a:r>
            <a:endParaRPr/>
          </a:p>
        </p:txBody>
      </p:sp>
      <p:sp>
        <p:nvSpPr>
          <p:cNvPr id="307" name="Google Shape;307;p22"/>
          <p:cNvSpPr txBox="1">
            <a:spLocks noGrp="1"/>
          </p:cNvSpPr>
          <p:nvPr>
            <p:ph type="body" idx="2"/>
          </p:nvPr>
        </p:nvSpPr>
        <p:spPr>
          <a:xfrm>
            <a:off x="6315467" y="1560133"/>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endParaRPr/>
          </a:p>
        </p:txBody>
      </p:sp>
      <p:pic>
        <p:nvPicPr>
          <p:cNvPr id="308" name="Google Shape;308;p22"/>
          <p:cNvPicPr preferRelativeResize="0"/>
          <p:nvPr/>
        </p:nvPicPr>
        <p:blipFill rotWithShape="1">
          <a:blip r:embed="rId3">
            <a:alphaModFix/>
          </a:blip>
          <a:srcRect r="36346" b="17925"/>
          <a:stretch/>
        </p:blipFill>
        <p:spPr>
          <a:xfrm>
            <a:off x="6315467" y="1660701"/>
            <a:ext cx="5462000" cy="4677676"/>
          </a:xfrm>
          <a:prstGeom prst="rect">
            <a:avLst/>
          </a:prstGeom>
          <a:noFill/>
          <a:ln>
            <a:noFill/>
          </a:ln>
        </p:spPr>
      </p:pic>
      <p:cxnSp>
        <p:nvCxnSpPr>
          <p:cNvPr id="309" name="Google Shape;309;p22"/>
          <p:cNvCxnSpPr/>
          <p:nvPr/>
        </p:nvCxnSpPr>
        <p:spPr>
          <a:xfrm rot="10800000" flipH="1">
            <a:off x="5659600" y="2327067"/>
            <a:ext cx="4074800" cy="742400"/>
          </a:xfrm>
          <a:prstGeom prst="straightConnector1">
            <a:avLst/>
          </a:prstGeom>
          <a:noFill/>
          <a:ln w="28575" cap="flat" cmpd="sng">
            <a:solidFill>
              <a:srgbClr val="494985"/>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b="1"/>
              <a:t>In this lesson, you…</a:t>
            </a:r>
            <a:endParaRPr lang="en-US" sz="2800" b="1"/>
          </a:p>
          <a:p>
            <a:pPr marL="0" lvl="0" indent="0" algn="l" rtl="0">
              <a:spcBef>
                <a:spcPts val="2133"/>
              </a:spcBef>
              <a:spcAft>
                <a:spcPts val="0"/>
              </a:spcAft>
              <a:buNone/>
            </a:pPr>
            <a:r>
              <a:rPr lang="en-GB" sz="2800"/>
              <a:t>Grouped records in a paper database and a computer database</a:t>
            </a:r>
            <a:endParaRPr sz="2800"/>
          </a:p>
          <a:p>
            <a:pPr marL="0" lvl="0" indent="0" algn="l" rtl="0">
              <a:spcBef>
                <a:spcPts val="2133"/>
              </a:spcBef>
              <a:spcAft>
                <a:spcPts val="0"/>
              </a:spcAft>
              <a:buNone/>
            </a:pPr>
            <a:r>
              <a:rPr lang="en-GB" sz="2800"/>
              <a:t>Combined ‘search’ and ‘sort’ to answer questions</a:t>
            </a:r>
            <a:endParaRPr sz="2800"/>
          </a:p>
          <a:p>
            <a:pPr marL="0" lvl="0" indent="0" algn="l" rtl="0">
              <a:spcBef>
                <a:spcPts val="2133"/>
              </a:spcBef>
              <a:spcAft>
                <a:spcPts val="2133"/>
              </a:spcAft>
              <a:buNone/>
            </a:pPr>
            <a:endParaRPr/>
          </a:p>
        </p:txBody>
      </p:sp>
      <p:sp>
        <p:nvSpPr>
          <p:cNvPr id="329" name="Google Shape;329;p24"/>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Next lesson</a:t>
            </a:r>
            <a:endParaRPr/>
          </a:p>
        </p:txBody>
      </p:sp>
      <p:sp>
        <p:nvSpPr>
          <p:cNvPr id="330" name="Google Shape;330;p24"/>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24</a:t>
            </a:fld>
            <a:endParaRPr/>
          </a:p>
        </p:txBody>
      </p:sp>
      <p:sp>
        <p:nvSpPr>
          <p:cNvPr id="331" name="Google Shape;331;p24"/>
          <p:cNvSpPr txBox="1">
            <a:spLocks noGrp="1"/>
          </p:cNvSpPr>
          <p:nvPr>
            <p:ph type="body" idx="2"/>
          </p:nvPr>
        </p:nvSpPr>
        <p:spPr>
          <a:xfrm>
            <a:off x="6315467" y="1560133"/>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b="1"/>
              <a:t>Next lesson, you will…</a:t>
            </a:r>
            <a:endParaRPr lang="en-US" sz="2800" b="1"/>
          </a:p>
          <a:p>
            <a:pPr marL="0" lvl="0" indent="0" algn="l" rtl="0">
              <a:spcBef>
                <a:spcPts val="2133"/>
              </a:spcBef>
              <a:spcAft>
                <a:spcPts val="2133"/>
              </a:spcAft>
              <a:buNone/>
            </a:pPr>
            <a:r>
              <a:rPr lang="en-GB" sz="2800"/>
              <a:t>Use database tools to select data to answer questions</a:t>
            </a:r>
            <a:endParaRPr sz="2800"/>
          </a:p>
        </p:txBody>
      </p:sp>
      <p:sp>
        <p:nvSpPr>
          <p:cNvPr id="332" name="Google Shape;332;p24"/>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Summary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video game&#10;&#10;AI-generated content may be incorrect.">
            <a:extLst>
              <a:ext uri="{FF2B5EF4-FFF2-40B4-BE49-F238E27FC236}">
                <a16:creationId xmlns:a16="http://schemas.microsoft.com/office/drawing/2014/main" id="{6B1C9506-706E-88E8-59BB-C1F0D5071F48}"/>
              </a:ext>
            </a:extLst>
          </p:cNvPr>
          <p:cNvPicPr>
            <a:picLocks noChangeAspect="1"/>
          </p:cNvPicPr>
          <p:nvPr/>
        </p:nvPicPr>
        <p:blipFill>
          <a:blip r:embed="rId2"/>
          <a:stretch>
            <a:fillRect/>
          </a:stretch>
        </p:blipFill>
        <p:spPr>
          <a:xfrm>
            <a:off x="0" y="807404"/>
            <a:ext cx="12192000" cy="5243192"/>
          </a:xfrm>
          <a:prstGeom prst="rect">
            <a:avLst/>
          </a:prstGeom>
        </p:spPr>
      </p:pic>
    </p:spTree>
    <p:extLst>
      <p:ext uri="{BB962C8B-B14F-4D97-AF65-F5344CB8AC3E}">
        <p14:creationId xmlns:p14="http://schemas.microsoft.com/office/powerpoint/2010/main" val="375527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EDC0-0725-1F54-3609-2B1AEF242AAF}"/>
              </a:ext>
            </a:extLst>
          </p:cNvPr>
          <p:cNvSpPr>
            <a:spLocks noGrp="1"/>
          </p:cNvSpPr>
          <p:nvPr>
            <p:ph type="title"/>
          </p:nvPr>
        </p:nvSpPr>
        <p:spPr>
          <a:xfrm>
            <a:off x="838200" y="2592510"/>
            <a:ext cx="10515600" cy="1325563"/>
          </a:xfrm>
        </p:spPr>
        <p:txBody>
          <a:bodyPr>
            <a:normAutofit fontScale="90000"/>
          </a:bodyPr>
          <a:lstStyle/>
          <a:p>
            <a:r>
              <a:rPr lang="en-GB" sz="7300"/>
              <a:t>¾ + 3/5 = </a:t>
            </a:r>
            <a:br>
              <a:rPr lang="en-GB" sz="7300"/>
            </a:br>
            <a:br>
              <a:rPr lang="en-GB" sz="7300"/>
            </a:br>
            <a:r>
              <a:rPr lang="en-GB" sz="7300"/>
              <a:t>5/6 + 2/3 = </a:t>
            </a:r>
            <a:br>
              <a:rPr lang="en-GB" sz="7300"/>
            </a:br>
            <a:br>
              <a:rPr lang="en-GB" sz="7300"/>
            </a:br>
            <a:r>
              <a:rPr lang="en-GB" sz="7300"/>
              <a:t>5/8 - ¼ = </a:t>
            </a:r>
            <a:br>
              <a:rPr lang="en-GB"/>
            </a:br>
            <a:br>
              <a:rPr lang="en-GB"/>
            </a:br>
            <a:endParaRPr lang="en-GB"/>
          </a:p>
        </p:txBody>
      </p:sp>
    </p:spTree>
    <p:extLst>
      <p:ext uri="{BB962C8B-B14F-4D97-AF65-F5344CB8AC3E}">
        <p14:creationId xmlns:p14="http://schemas.microsoft.com/office/powerpoint/2010/main" val="279918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F72B-0149-746D-A916-350B752DB734}"/>
              </a:ext>
            </a:extLst>
          </p:cNvPr>
          <p:cNvSpPr>
            <a:spLocks noGrp="1"/>
          </p:cNvSpPr>
          <p:nvPr>
            <p:ph type="title"/>
          </p:nvPr>
        </p:nvSpPr>
        <p:spPr>
          <a:xfrm>
            <a:off x="5889522" y="836725"/>
            <a:ext cx="5869859" cy="3566160"/>
          </a:xfrm>
        </p:spPr>
        <p:txBody>
          <a:bodyPr vert="horz" lIns="91440" tIns="45720" rIns="91440" bIns="45720" rtlCol="0" anchor="b">
            <a:normAutofit/>
          </a:bodyPr>
          <a:lstStyle/>
          <a:p>
            <a:r>
              <a:rPr lang="en-US" sz="5400"/>
              <a:t>   9:40 - 10:10           </a:t>
            </a:r>
            <a:br>
              <a:rPr lang="en-US" sz="5400" dirty="0"/>
            </a:br>
            <a:r>
              <a:rPr lang="en-US" sz="5400" dirty="0"/>
              <a:t> Arithmetic Paper 1 </a:t>
            </a:r>
          </a:p>
        </p:txBody>
      </p:sp>
      <p:pic>
        <p:nvPicPr>
          <p:cNvPr id="4" name="Picture 3" descr="A blackboard with math equations and a crown&#10;&#10;Description automatically generated">
            <a:extLst>
              <a:ext uri="{FF2B5EF4-FFF2-40B4-BE49-F238E27FC236}">
                <a16:creationId xmlns:a16="http://schemas.microsoft.com/office/drawing/2014/main" id="{FA0EFFF1-192C-3749-341C-6958A6E860D1}"/>
              </a:ext>
            </a:extLst>
          </p:cNvPr>
          <p:cNvPicPr>
            <a:picLocks noChangeAspect="1"/>
          </p:cNvPicPr>
          <p:nvPr/>
        </p:nvPicPr>
        <p:blipFill rotWithShape="1">
          <a:blip r:embed="rId2"/>
          <a:srcRect l="8870" r="688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167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CE10-A73C-36A7-C0E2-F03D8FD44B73}"/>
              </a:ext>
            </a:extLst>
          </p:cNvPr>
          <p:cNvSpPr>
            <a:spLocks noGrp="1"/>
          </p:cNvSpPr>
          <p:nvPr>
            <p:ph type="title"/>
          </p:nvPr>
        </p:nvSpPr>
        <p:spPr/>
        <p:txBody>
          <a:bodyPr/>
          <a:lstStyle/>
          <a:p>
            <a:r>
              <a:rPr lang="en-GB"/>
              <a:t>Athlete Assembly </a:t>
            </a:r>
          </a:p>
        </p:txBody>
      </p:sp>
      <p:sp>
        <p:nvSpPr>
          <p:cNvPr id="3" name="Content Placeholder 2">
            <a:extLst>
              <a:ext uri="{FF2B5EF4-FFF2-40B4-BE49-F238E27FC236}">
                <a16:creationId xmlns:a16="http://schemas.microsoft.com/office/drawing/2014/main" id="{57874A85-9870-2884-744C-36DE11695CF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836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ge of a book with a butterfly and dogs&#10;&#10;Description automatically generated">
            <a:extLst>
              <a:ext uri="{FF2B5EF4-FFF2-40B4-BE49-F238E27FC236}">
                <a16:creationId xmlns:a16="http://schemas.microsoft.com/office/drawing/2014/main" id="{EA5259FE-B979-DC26-CF71-B07A49A02812}"/>
              </a:ext>
            </a:extLst>
          </p:cNvPr>
          <p:cNvPicPr>
            <a:picLocks noChangeAspect="1"/>
          </p:cNvPicPr>
          <p:nvPr/>
        </p:nvPicPr>
        <p:blipFill>
          <a:blip r:embed="rId2"/>
          <a:stretch>
            <a:fillRect/>
          </a:stretch>
        </p:blipFill>
        <p:spPr>
          <a:xfrm>
            <a:off x="261551" y="262324"/>
            <a:ext cx="11277600" cy="6724650"/>
          </a:xfrm>
          <a:prstGeom prst="rect">
            <a:avLst/>
          </a:prstGeom>
        </p:spPr>
      </p:pic>
    </p:spTree>
    <p:extLst>
      <p:ext uri="{BB962C8B-B14F-4D97-AF65-F5344CB8AC3E}">
        <p14:creationId xmlns:p14="http://schemas.microsoft.com/office/powerpoint/2010/main" val="377799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2D34-20FB-D72B-120A-B870BAE0147C}"/>
              </a:ext>
            </a:extLst>
          </p:cNvPr>
          <p:cNvSpPr>
            <a:spLocks noGrp="1"/>
          </p:cNvSpPr>
          <p:nvPr>
            <p:ph type="title"/>
          </p:nvPr>
        </p:nvSpPr>
        <p:spPr/>
        <p:txBody>
          <a:bodyPr/>
          <a:lstStyle/>
          <a:p>
            <a:r>
              <a:rPr lang="en-GB"/>
              <a:t>Reading paper</a:t>
            </a:r>
            <a:br>
              <a:rPr lang="en-GB"/>
            </a:br>
            <a:r>
              <a:rPr lang="en-GB"/>
              <a:t>11am - 12pm</a:t>
            </a:r>
          </a:p>
        </p:txBody>
      </p:sp>
      <p:pic>
        <p:nvPicPr>
          <p:cNvPr id="4" name="Picture 3" descr="It's Called Reading Meme – Book Marketing Bestsellers">
            <a:extLst>
              <a:ext uri="{FF2B5EF4-FFF2-40B4-BE49-F238E27FC236}">
                <a16:creationId xmlns:a16="http://schemas.microsoft.com/office/drawing/2014/main" id="{0621A762-754B-7E3B-7DEE-726AE1D098F9}"/>
              </a:ext>
            </a:extLst>
          </p:cNvPr>
          <p:cNvPicPr>
            <a:picLocks noChangeAspect="1"/>
          </p:cNvPicPr>
          <p:nvPr/>
        </p:nvPicPr>
        <p:blipFill>
          <a:blip r:embed="rId2"/>
          <a:stretch>
            <a:fillRect/>
          </a:stretch>
        </p:blipFill>
        <p:spPr>
          <a:xfrm>
            <a:off x="6104238" y="1233616"/>
            <a:ext cx="4843848" cy="4812956"/>
          </a:xfrm>
          <a:prstGeom prst="rect">
            <a:avLst/>
          </a:prstGeom>
        </p:spPr>
      </p:pic>
    </p:spTree>
    <p:extLst>
      <p:ext uri="{BB962C8B-B14F-4D97-AF65-F5344CB8AC3E}">
        <p14:creationId xmlns:p14="http://schemas.microsoft.com/office/powerpoint/2010/main" val="130118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414533" y="1356967"/>
            <a:ext cx="11362800" cy="50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b="1"/>
              <a:t>To outline how you can answer questions by grouping and then sorting data</a:t>
            </a:r>
            <a:endParaRPr lang="en-US" sz="3200" b="1"/>
          </a:p>
          <a:p>
            <a:pPr marL="608965" lvl="0" indent="-456565" algn="l" rtl="0">
              <a:spcBef>
                <a:spcPts val="1333"/>
              </a:spcBef>
              <a:spcAft>
                <a:spcPts val="0"/>
              </a:spcAft>
              <a:buSzPts val="1800"/>
              <a:buChar char="●"/>
            </a:pPr>
            <a:r>
              <a:rPr lang="en-GB" sz="3200"/>
              <a:t>I can explain that data can be grouped using chosen values</a:t>
            </a:r>
            <a:endParaRPr sz="3200"/>
          </a:p>
          <a:p>
            <a:pPr marL="608965" lvl="0" indent="-456565" algn="l" rtl="0">
              <a:spcBef>
                <a:spcPts val="1333"/>
              </a:spcBef>
              <a:spcAft>
                <a:spcPts val="0"/>
              </a:spcAft>
              <a:buSzPts val="1800"/>
              <a:buChar char="●"/>
            </a:pPr>
            <a:r>
              <a:rPr lang="en-GB" sz="3200"/>
              <a:t>I can group information using a database</a:t>
            </a:r>
            <a:endParaRPr sz="3200"/>
          </a:p>
          <a:p>
            <a:pPr marL="608965" lvl="0" indent="-456565" algn="l" rtl="0">
              <a:spcBef>
                <a:spcPts val="1333"/>
              </a:spcBef>
              <a:spcAft>
                <a:spcPts val="0"/>
              </a:spcAft>
              <a:buSzPts val="1800"/>
              <a:buChar char="●"/>
            </a:pPr>
            <a:r>
              <a:rPr lang="en-GB" sz="3200"/>
              <a:t>I can combine grouping and sorting to answer specific questions</a:t>
            </a:r>
            <a:endParaRPr sz="3200"/>
          </a:p>
          <a:p>
            <a:pPr marL="608965" lvl="0" indent="0" algn="l" rtl="0">
              <a:spcBef>
                <a:spcPts val="1333"/>
              </a:spcBef>
              <a:spcAft>
                <a:spcPts val="0"/>
              </a:spcAft>
              <a:buNone/>
            </a:pPr>
            <a:endParaRPr/>
          </a:p>
          <a:p>
            <a:pPr marL="608965" lvl="0" indent="0" algn="l" rtl="0">
              <a:spcBef>
                <a:spcPts val="1333"/>
              </a:spcBef>
              <a:spcAft>
                <a:spcPts val="0"/>
              </a:spcAft>
              <a:buNone/>
            </a:pPr>
            <a:endParaRPr/>
          </a:p>
          <a:p>
            <a:pPr marL="608965" lvl="0" indent="0" algn="l" rtl="0">
              <a:spcBef>
                <a:spcPts val="1333"/>
              </a:spcBef>
              <a:spcAft>
                <a:spcPts val="0"/>
              </a:spcAft>
              <a:buNone/>
            </a:pPr>
            <a:endParaRPr/>
          </a:p>
          <a:p>
            <a:pPr marL="0" lvl="0" indent="0" algn="l" rtl="0">
              <a:lnSpc>
                <a:spcPct val="115000"/>
              </a:lnSpc>
              <a:spcBef>
                <a:spcPts val="1333"/>
              </a:spcBef>
              <a:spcAft>
                <a:spcPts val="1333"/>
              </a:spcAft>
              <a:buNone/>
            </a:pPr>
            <a:endParaRPr b="1"/>
          </a:p>
        </p:txBody>
      </p:sp>
      <p:sp>
        <p:nvSpPr>
          <p:cNvPr id="57" name="Google Shape;57;p10"/>
          <p:cNvSpPr txBox="1">
            <a:spLocks noGrp="1"/>
          </p:cNvSpPr>
          <p:nvPr>
            <p:ph type="title"/>
          </p:nvPr>
        </p:nvSpPr>
        <p:spPr>
          <a:xfrm>
            <a:off x="414533" y="414533"/>
            <a:ext cx="11362800" cy="942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b="1">
                <a:latin typeface="Quicksand"/>
                <a:ea typeface="Quicksand"/>
                <a:cs typeface="Quicksand"/>
                <a:sym typeface="Quicksand"/>
              </a:rPr>
              <a:t>Lesson </a:t>
            </a:r>
            <a:r>
              <a:rPr lang="en-GB"/>
              <a:t>3</a:t>
            </a:r>
            <a:r>
              <a:rPr lang="en-GB" b="1">
                <a:latin typeface="Quicksand"/>
                <a:ea typeface="Quicksand"/>
                <a:cs typeface="Quicksand"/>
                <a:sym typeface="Quicksand"/>
              </a:rPr>
              <a:t>: </a:t>
            </a:r>
            <a:r>
              <a:rPr lang="en-GB"/>
              <a:t>Using a database</a:t>
            </a:r>
            <a:endParaRPr b="1">
              <a:latin typeface="Quicksand"/>
              <a:ea typeface="Quicksand"/>
              <a:cs typeface="Quicksand"/>
              <a:sym typeface="Quicksand"/>
            </a:endParaRPr>
          </a:p>
        </p:txBody>
      </p:sp>
      <p:sp>
        <p:nvSpPr>
          <p:cNvPr id="58" name="Google Shape;58;p10"/>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8</a:t>
            </a:fld>
            <a:endParaRPr/>
          </a:p>
        </p:txBody>
      </p:sp>
      <p:sp>
        <p:nvSpPr>
          <p:cNvPr id="59" name="Google Shape;59;p10"/>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Objectives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body" idx="2"/>
          </p:nvPr>
        </p:nvSpPr>
        <p:spPr>
          <a:xfrm>
            <a:off x="414533" y="1799200"/>
            <a:ext cx="6238800" cy="930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a:t>Give three reasons why we might use computer databases.</a:t>
            </a:r>
            <a:endParaRPr lang="en-US" sz="3200"/>
          </a:p>
          <a:p>
            <a:pPr marL="0" lvl="0" indent="0" algn="l" rtl="0">
              <a:spcBef>
                <a:spcPts val="2133"/>
              </a:spcBef>
              <a:spcAft>
                <a:spcPts val="2133"/>
              </a:spcAft>
              <a:buNone/>
            </a:pPr>
            <a:r>
              <a:rPr lang="en-GB" sz="3200"/>
              <a:t>Think, write, pair, and share.</a:t>
            </a:r>
            <a:endParaRPr sz="3200"/>
          </a:p>
        </p:txBody>
      </p:sp>
      <p:sp>
        <p:nvSpPr>
          <p:cNvPr id="65" name="Google Shape;65;p11"/>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9</a:t>
            </a:fld>
            <a:endParaRPr/>
          </a:p>
        </p:txBody>
      </p:sp>
      <p:sp>
        <p:nvSpPr>
          <p:cNvPr id="66" name="Google Shape;66;p11"/>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Introduction</a:t>
            </a:r>
            <a:endParaRPr/>
          </a:p>
        </p:txBody>
      </p:sp>
      <p:sp>
        <p:nvSpPr>
          <p:cNvPr id="67" name="Google Shape;67;p11"/>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Why do we use computer databases?</a:t>
            </a:r>
            <a:endParaRPr lang="en-US" sz="2800"/>
          </a:p>
        </p:txBody>
      </p:sp>
      <p:sp>
        <p:nvSpPr>
          <p:cNvPr id="68" name="Google Shape;68;p11"/>
          <p:cNvSpPr txBox="1"/>
          <p:nvPr/>
        </p:nvSpPr>
        <p:spPr>
          <a:xfrm>
            <a:off x="0" y="3940800"/>
            <a:ext cx="4000000" cy="400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marR="9698" lvl="0" indent="0" algn="l" rtl="0">
              <a:spcBef>
                <a:spcPts val="0"/>
              </a:spcBef>
              <a:spcAft>
                <a:spcPts val="0"/>
              </a:spcAft>
              <a:buNone/>
            </a:pPr>
            <a:endParaRPr sz="2489"/>
          </a:p>
        </p:txBody>
      </p:sp>
      <p:pic>
        <p:nvPicPr>
          <p:cNvPr id="69" name="Google Shape;69;p11"/>
          <p:cNvPicPr preferRelativeResize="0"/>
          <p:nvPr/>
        </p:nvPicPr>
        <p:blipFill>
          <a:blip r:embed="rId3">
            <a:alphaModFix/>
          </a:blip>
          <a:stretch>
            <a:fillRect/>
          </a:stretch>
        </p:blipFill>
        <p:spPr>
          <a:xfrm>
            <a:off x="6876267" y="1719067"/>
            <a:ext cx="5021500" cy="298226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ABD37F-7AB5-4A7E-8D8E-D78DFD1C56DC}">
  <ds:schemaRefs>
    <ds:schemaRef ds:uri="http://schemas.microsoft.com/sharepoint/v3/contenttype/forms"/>
  </ds:schemaRefs>
</ds:datastoreItem>
</file>

<file path=customXml/itemProps2.xml><?xml version="1.0" encoding="utf-8"?>
<ds:datastoreItem xmlns:ds="http://schemas.openxmlformats.org/officeDocument/2006/customXml" ds:itemID="{6AEAAC30-8E89-4068-B030-0AEB9C73D932}">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3.xml><?xml version="1.0" encoding="utf-8"?>
<ds:datastoreItem xmlns:ds="http://schemas.openxmlformats.org/officeDocument/2006/customXml" ds:itemID="{8BC63049-9FD5-4C77-93E8-1BEBCC923CD6}"/>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2 ¾ x 6 = </vt:lpstr>
      <vt:lpstr>¾ + 3/5 =   5/6 + 2/3 =   5/8 - ¼ =   </vt:lpstr>
      <vt:lpstr>   9:40 - 10:10             Arithmetic Paper 1 </vt:lpstr>
      <vt:lpstr>Athlete Assembly </vt:lpstr>
      <vt:lpstr>PowerPoint Presentation</vt:lpstr>
      <vt:lpstr>Reading paper 11am - 12pm</vt:lpstr>
      <vt:lpstr>Lesson 3: Using a database</vt:lpstr>
      <vt:lpstr>Why do we use computer databases?</vt:lpstr>
      <vt:lpstr>To keep our data secure To keep a large amount of data organised easily To allow us to search our data more quickly To sort our data easily To prevent manual errors being made</vt:lpstr>
      <vt:lpstr>Grouping the paper records</vt:lpstr>
      <vt:lpstr>Grouping the paper records</vt:lpstr>
      <vt:lpstr>Grouping the paper records</vt:lpstr>
      <vt:lpstr>Grouping the paper records</vt:lpstr>
      <vt:lpstr>Searching the database</vt:lpstr>
      <vt:lpstr>Searching the database</vt:lpstr>
      <vt:lpstr>PowerPoint Presentation</vt:lpstr>
      <vt:lpstr>Searching the database  countries</vt:lpstr>
      <vt:lpstr>Grouping records in a computer database - ncce.io/dat5-3-a2-r</vt:lpstr>
      <vt:lpstr>Grouping and sorting</vt:lpstr>
      <vt:lpstr>Grouping and sorting the database</vt:lpstr>
      <vt:lpstr>Grouping and sorting</vt:lpstr>
      <vt:lpstr>Data accuracy</vt:lpstr>
      <vt:lpstr>Next lesson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cp:revision>
  <dcterms:created xsi:type="dcterms:W3CDTF">2026-03-12T08:41:30Z</dcterms:created>
  <dcterms:modified xsi:type="dcterms:W3CDTF">2026-03-16T08:14:34Z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