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325" r:id="rId5"/>
    <p:sldId id="539" r:id="rId6"/>
    <p:sldId id="540" r:id="rId7"/>
    <p:sldId id="631" r:id="rId8"/>
    <p:sldId id="542" r:id="rId9"/>
    <p:sldId id="543" r:id="rId10"/>
    <p:sldId id="544" r:id="rId11"/>
    <p:sldId id="545" r:id="rId12"/>
    <p:sldId id="546" r:id="rId13"/>
    <p:sldId id="547" r:id="rId14"/>
    <p:sldId id="548" r:id="rId15"/>
    <p:sldId id="549" r:id="rId16"/>
    <p:sldId id="550" r:id="rId17"/>
    <p:sldId id="552" r:id="rId18"/>
    <p:sldId id="636" r:id="rId19"/>
    <p:sldId id="637" r:id="rId20"/>
    <p:sldId id="638" r:id="rId21"/>
    <p:sldId id="639" r:id="rId22"/>
    <p:sldId id="640" r:id="rId23"/>
    <p:sldId id="641" r:id="rId24"/>
    <p:sldId id="273" r:id="rId25"/>
    <p:sldId id="634" r:id="rId26"/>
    <p:sldId id="326" r:id="rId27"/>
    <p:sldId id="332" r:id="rId28"/>
    <p:sldId id="333" r:id="rId29"/>
    <p:sldId id="334" r:id="rId30"/>
    <p:sldId id="336" r:id="rId31"/>
    <p:sldId id="337" r:id="rId32"/>
    <p:sldId id="338" r:id="rId33"/>
    <p:sldId id="339" r:id="rId34"/>
    <p:sldId id="340" r:id="rId35"/>
    <p:sldId id="316" r:id="rId36"/>
    <p:sldId id="317" r:id="rId37"/>
    <p:sldId id="633" r:id="rId38"/>
    <p:sldId id="288" r:id="rId39"/>
    <p:sldId id="286" r:id="rId40"/>
    <p:sldId id="285" r:id="rId41"/>
    <p:sldId id="277" r:id="rId42"/>
    <p:sldId id="279" r:id="rId43"/>
    <p:sldId id="423" r:id="rId44"/>
    <p:sldId id="281" r:id="rId45"/>
    <p:sldId id="282" r:id="rId46"/>
    <p:sldId id="424" r:id="rId47"/>
    <p:sldId id="632" r:id="rId4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E337A-33A6-4EBB-7928-7AE429199BBC}" v="148" dt="2026-02-06T14:28:11.514"/>
    <p1510:client id="{6380BB75-F556-25C0-3E50-792E6D581F8B}" v="62" dt="2026-02-06T14:28:24.0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8276B-CF51-4CFA-A614-A0EC5293A0CA}" type="datetimeFigureOut">
              <a:t>2/6/2026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D46D3E-E444-4C2C-9FC6-2FC2F77C6FBD}" type="slidenum">
              <a:t>‹#›</a:t>
            </a:fld>
            <a:endParaRPr lang="en-GB"/>
          </a:p>
        </p:txBody>
      </p:sp>
    </p:spTree>
    <p:extLst>
      <p:ext uri="{BB962C8B-B14F-4D97-AF65-F5344CB8AC3E}">
        <p14:creationId xmlns:p14="http://schemas.microsoft.com/office/powerpoint/2010/main" val="3112477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510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173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86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993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YouTube video </a:t>
            </a:r>
            <a:r>
              <a:rPr lang="en-GB" sz="900">
                <a:effectLst/>
                <a:latin typeface="Arial" panose="020B0604020202020204" pitchFamily="34" charset="0"/>
                <a:ea typeface="Calibri" panose="020F0502020204030204" pitchFamily="34" charset="0"/>
              </a:rPr>
              <a:t>explains</a:t>
            </a:r>
          </a:p>
          <a:p>
            <a:pPr marL="342900" lvl="0" indent="-342900">
              <a:buFont typeface="Symbol" pitchFamily="2" charset="2"/>
              <a:buChar char=""/>
            </a:pPr>
            <a:r>
              <a:rPr lang="en-GB" sz="900">
                <a:effectLst/>
                <a:latin typeface="Arial" panose="020B0604020202020204" pitchFamily="34" charset="0"/>
                <a:ea typeface="Calibri" panose="020F0502020204030204" pitchFamily="34" charset="0"/>
              </a:rPr>
              <a:t>The micro:bit’s LEDs, as well as acting as an output, also can work as an input, sensing how dark or light it is</a:t>
            </a:r>
          </a:p>
          <a:p>
            <a:pPr marL="342900" lvl="0" indent="-342900">
              <a:buFont typeface="Symbol" pitchFamily="2" charset="2"/>
              <a:buChar char=""/>
            </a:pPr>
            <a:r>
              <a:rPr lang="en-GB" sz="900">
                <a:effectLst/>
                <a:latin typeface="Arial" panose="020B0604020202020204" pitchFamily="34" charset="0"/>
                <a:ea typeface="Calibri" panose="020F0502020204030204" pitchFamily="34" charset="0"/>
              </a:rPr>
              <a:t>We can use this to make projects that react when it gets dark or light.</a:t>
            </a:r>
            <a:r>
              <a:rPr lang="en-GB">
                <a:effectLst/>
              </a:rPr>
              <a:t> </a:t>
            </a:r>
            <a:endParaRPr lang="en-GB"/>
          </a:p>
          <a:p>
            <a:endParaRPr lang="en-GB"/>
          </a:p>
        </p:txBody>
      </p:sp>
      <p:sp>
        <p:nvSpPr>
          <p:cNvPr id="4" name="Slide Number Placeholder 3"/>
          <p:cNvSpPr>
            <a:spLocks noGrp="1"/>
          </p:cNvSpPr>
          <p:nvPr>
            <p:ph type="sldNum" sz="quarter" idx="5"/>
          </p:nvPr>
        </p:nvSpPr>
        <p:spPr/>
        <p:txBody>
          <a:bodyPr/>
          <a:lstStyle/>
          <a:p>
            <a:fld id="{9091831F-4EB0-A94A-A132-4C9A8B82ADF3}" type="slidenum">
              <a:rPr lang="en-GB" smtClean="0"/>
              <a:t>28</a:t>
            </a:fld>
            <a:endParaRPr lang="en-GB"/>
          </a:p>
        </p:txBody>
      </p:sp>
    </p:spTree>
    <p:extLst>
      <p:ext uri="{BB962C8B-B14F-4D97-AF65-F5344CB8AC3E}">
        <p14:creationId xmlns:p14="http://schemas.microsoft.com/office/powerpoint/2010/main" val="1367945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itchFamily="2" charset="2"/>
              <a:buChar char=""/>
            </a:pPr>
            <a:r>
              <a:rPr lang="en-GB" sz="900" u="none">
                <a:effectLst/>
                <a:latin typeface="Arial" panose="020B0604020202020204" pitchFamily="34" charset="0"/>
                <a:ea typeface="Calibri" panose="020F0502020204030204" pitchFamily="34" charset="0"/>
              </a:rPr>
              <a:t>Explain that </a:t>
            </a:r>
            <a:r>
              <a:rPr lang="en-GB" sz="900" b="1" u="none">
                <a:effectLst/>
                <a:latin typeface="Arial" panose="020B0604020202020204" pitchFamily="34" charset="0"/>
                <a:ea typeface="Calibri" panose="020F0502020204030204" pitchFamily="34" charset="0"/>
              </a:rPr>
              <a:t>Sensors</a:t>
            </a:r>
            <a:r>
              <a:rPr lang="en-GB" sz="900" u="none">
                <a:effectLst/>
                <a:latin typeface="Arial" panose="020B0604020202020204" pitchFamily="34" charset="0"/>
                <a:ea typeface="Calibri" panose="020F0502020204030204" pitchFamily="34" charset="0"/>
              </a:rPr>
              <a:t> are inputs that measure things outside a computer, like light, or movement.</a:t>
            </a:r>
            <a:br>
              <a:rPr lang="en-GB" sz="900" u="none">
                <a:effectLst/>
                <a:latin typeface="Arial" panose="020B0604020202020204" pitchFamily="34" charset="0"/>
                <a:ea typeface="Calibri" panose="020F0502020204030204" pitchFamily="34" charset="0"/>
              </a:rPr>
            </a:br>
            <a:r>
              <a:rPr lang="en-GB" sz="900" b="1" u="none">
                <a:effectLst/>
                <a:latin typeface="Arial" panose="020B0604020202020204" pitchFamily="34" charset="0"/>
                <a:ea typeface="Calibri" panose="020F0502020204030204" pitchFamily="34" charset="0"/>
              </a:rPr>
              <a:t>Logic</a:t>
            </a:r>
            <a:r>
              <a:rPr lang="en-GB" sz="900" u="none">
                <a:effectLst/>
                <a:latin typeface="Arial" panose="020B0604020202020204" pitchFamily="34" charset="0"/>
                <a:ea typeface="Calibri" panose="020F0502020204030204" pitchFamily="34" charset="0"/>
              </a:rPr>
              <a:t> is a key idea in computing. It helps machines to make decisions, like turning a light on </a:t>
            </a:r>
            <a:r>
              <a:rPr lang="en-GB" sz="900" b="1" u="none">
                <a:effectLst/>
                <a:latin typeface="Arial" panose="020B0604020202020204" pitchFamily="34" charset="0"/>
                <a:ea typeface="Calibri" panose="020F0502020204030204" pitchFamily="34" charset="0"/>
              </a:rPr>
              <a:t>if</a:t>
            </a:r>
            <a:r>
              <a:rPr lang="en-GB" sz="900" u="none">
                <a:effectLst/>
                <a:latin typeface="Arial" panose="020B0604020202020204" pitchFamily="34" charset="0"/>
                <a:ea typeface="Calibri" panose="020F0502020204030204" pitchFamily="34" charset="0"/>
              </a:rPr>
              <a:t> it’s dark.</a:t>
            </a:r>
          </a:p>
          <a:p>
            <a:pPr marL="342900" lvl="0" indent="-342900">
              <a:buFont typeface="Symbol" pitchFamily="2" charset="2"/>
              <a:buChar char=""/>
            </a:pPr>
            <a:r>
              <a:rPr lang="en-GB" sz="900" u="none">
                <a:effectLst/>
                <a:latin typeface="Arial" panose="020B0604020202020204" pitchFamily="34" charset="0"/>
                <a:ea typeface="Calibri" panose="020F0502020204030204" pitchFamily="34" charset="0"/>
              </a:rPr>
              <a:t>Optional: play </a:t>
            </a:r>
            <a:r>
              <a:rPr lang="en-GB" sz="900">
                <a:effectLst/>
                <a:latin typeface="Arial" panose="020B0604020202020204" pitchFamily="34" charset="0"/>
                <a:ea typeface="Calibri" panose="020F0502020204030204" pitchFamily="34" charset="0"/>
              </a:rPr>
              <a:t>Nightlight introduction video which also explains that the micro:bit light sensor works in a range from 0 (very dark) to 255 (the brightest it can go).</a:t>
            </a:r>
          </a:p>
        </p:txBody>
      </p:sp>
      <p:sp>
        <p:nvSpPr>
          <p:cNvPr id="4" name="Slide Number Placeholder 3"/>
          <p:cNvSpPr>
            <a:spLocks noGrp="1"/>
          </p:cNvSpPr>
          <p:nvPr>
            <p:ph type="sldNum" sz="quarter" idx="5"/>
          </p:nvPr>
        </p:nvSpPr>
        <p:spPr/>
        <p:txBody>
          <a:bodyPr/>
          <a:lstStyle/>
          <a:p>
            <a:fld id="{9091831F-4EB0-A94A-A132-4C9A8B82ADF3}" type="slidenum">
              <a:rPr lang="en-GB" smtClean="0"/>
              <a:t>29</a:t>
            </a:fld>
            <a:endParaRPr lang="en-GB"/>
          </a:p>
        </p:txBody>
      </p:sp>
    </p:spTree>
    <p:extLst>
      <p:ext uri="{BB962C8B-B14F-4D97-AF65-F5344CB8AC3E}">
        <p14:creationId xmlns:p14="http://schemas.microsoft.com/office/powerpoint/2010/main" val="240013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91831F-4EB0-A94A-A132-4C9A8B82ADF3}" type="slidenum">
              <a:rPr lang="en-GB" smtClean="0"/>
              <a:pPr/>
              <a:t>30</a:t>
            </a:fld>
            <a:endParaRPr lang="en-GB"/>
          </a:p>
        </p:txBody>
      </p:sp>
    </p:spTree>
    <p:extLst>
      <p:ext uri="{BB962C8B-B14F-4D97-AF65-F5344CB8AC3E}">
        <p14:creationId xmlns:p14="http://schemas.microsoft.com/office/powerpoint/2010/main" val="46711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a:effectLst/>
                <a:latin typeface="Arial" panose="020B0604020202020204" pitchFamily="34" charset="0"/>
                <a:ea typeface="Calibri" panose="020F0502020204030204" pitchFamily="34" charset="0"/>
              </a:rPr>
              <a:t>You can follow the link to open the completed code in the editor. </a:t>
            </a:r>
            <a:r>
              <a:rPr lang="en-GB" sz="1800">
                <a:effectLst/>
                <a:latin typeface="Arial" panose="020B0604020202020204" pitchFamily="34" charset="0"/>
                <a:ea typeface="Calibri" panose="020F0502020204030204" pitchFamily="34" charset="0"/>
              </a:rPr>
              <a:t>Model testing it in the simulator by dragging the yellow line in the circle up and down on the micro:bit in the simulator.</a:t>
            </a:r>
            <a:r>
              <a:rPr lang="en-GB">
                <a:effectLst/>
              </a:rPr>
              <a:t> </a:t>
            </a:r>
            <a:endParaRPr lang="en-GB" sz="900">
              <a:effectLst/>
              <a:latin typeface="Arial" panose="020B060402020202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a:effectLst/>
              <a:latin typeface="Arial" panose="020B0604020202020204" pitchFamily="34" charset="0"/>
              <a:ea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091831F-4EB0-A94A-A132-4C9A8B82ADF3}" type="slidenum">
              <a:rPr lang="en-GB" smtClean="0"/>
              <a:t>31</a:t>
            </a:fld>
            <a:endParaRPr lang="en-GB"/>
          </a:p>
        </p:txBody>
      </p:sp>
    </p:spTree>
    <p:extLst>
      <p:ext uri="{BB962C8B-B14F-4D97-AF65-F5344CB8AC3E}">
        <p14:creationId xmlns:p14="http://schemas.microsoft.com/office/powerpoint/2010/main" val="1492009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Animated GIF of building the code you can share with your students, if YouTube is blocked in your school.</a:t>
            </a:r>
          </a:p>
        </p:txBody>
      </p:sp>
      <p:sp>
        <p:nvSpPr>
          <p:cNvPr id="4" name="Slide Number Placeholder 3"/>
          <p:cNvSpPr>
            <a:spLocks noGrp="1"/>
          </p:cNvSpPr>
          <p:nvPr>
            <p:ph type="sldNum" sz="quarter" idx="5"/>
          </p:nvPr>
        </p:nvSpPr>
        <p:spPr/>
        <p:txBody>
          <a:bodyPr/>
          <a:lstStyle/>
          <a:p>
            <a:fld id="{9091831F-4EB0-A94A-A132-4C9A8B82ADF3}" type="slidenum">
              <a:rPr lang="en-GB" smtClean="0"/>
              <a:t>32</a:t>
            </a:fld>
            <a:endParaRPr lang="en-GB"/>
          </a:p>
        </p:txBody>
      </p:sp>
    </p:spTree>
    <p:extLst>
      <p:ext uri="{BB962C8B-B14F-4D97-AF65-F5344CB8AC3E}">
        <p14:creationId xmlns:p14="http://schemas.microsoft.com/office/powerpoint/2010/main" val="404399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optionally share this online step-by-step tutorial with your students to follow individually.</a:t>
            </a:r>
          </a:p>
        </p:txBody>
      </p:sp>
      <p:sp>
        <p:nvSpPr>
          <p:cNvPr id="4" name="Slide Number Placeholder 3"/>
          <p:cNvSpPr>
            <a:spLocks noGrp="1"/>
          </p:cNvSpPr>
          <p:nvPr>
            <p:ph type="sldNum" sz="quarter" idx="5"/>
          </p:nvPr>
        </p:nvSpPr>
        <p:spPr/>
        <p:txBody>
          <a:bodyPr/>
          <a:lstStyle/>
          <a:p>
            <a:fld id="{9091831F-4EB0-A94A-A132-4C9A8B82ADF3}" type="slidenum">
              <a:rPr lang="en-GB" smtClean="0"/>
              <a:t>33</a:t>
            </a:fld>
            <a:endParaRPr lang="en-GB"/>
          </a:p>
        </p:txBody>
      </p:sp>
    </p:spTree>
    <p:extLst>
      <p:ext uri="{BB962C8B-B14F-4D97-AF65-F5344CB8AC3E}">
        <p14:creationId xmlns:p14="http://schemas.microsoft.com/office/powerpoint/2010/main" val="3406960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How good is the project?</a:t>
            </a:r>
          </a:p>
          <a:p>
            <a:pPr marL="742950" lvl="1" indent="-285750">
              <a:buFont typeface="Arial" panose="020B0604020202020204" pitchFamily="34" charset="0"/>
              <a:buChar char="•"/>
              <a:tabLst>
                <a:tab pos="914400"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Would you recommend it to a friend?</a:t>
            </a:r>
          </a:p>
          <a:p>
            <a:pPr marL="742950" lvl="1" indent="-285750">
              <a:buFont typeface="Arial" panose="020B0604020202020204" pitchFamily="34" charset="0"/>
              <a:buChar char="•"/>
              <a:tabLst>
                <a:tab pos="914400"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How could you improve it?</a:t>
            </a:r>
          </a:p>
          <a:p>
            <a:pPr marL="342900" lvl="0" indent="-342900">
              <a:buFont typeface="Arial" panose="020B0604020202020204" pitchFamily="34" charset="0"/>
              <a:buChar char="•"/>
              <a:tabLst>
                <a:tab pos="457200"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How does it work?</a:t>
            </a:r>
          </a:p>
          <a:p>
            <a:pPr marL="742950" lvl="1" indent="-285750">
              <a:buFont typeface="Arial" panose="020B0604020202020204" pitchFamily="34" charset="0"/>
              <a:buChar char="•"/>
            </a:pPr>
            <a:r>
              <a:rPr lang="en-GB" sz="1200">
                <a:effectLst/>
                <a:latin typeface="Arial" panose="020B0604020202020204" pitchFamily="34" charset="0"/>
                <a:ea typeface="Calibri" panose="020F0502020204030204" pitchFamily="34" charset="0"/>
                <a:cs typeface="Times New Roman" panose="02020603050405020304" pitchFamily="18" charset="0"/>
              </a:rPr>
              <a:t>Encourage students to think about how it works when holding it in their hands.</a:t>
            </a:r>
          </a:p>
          <a:p>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091831F-4EB0-A94A-A132-4C9A8B82ADF3}" type="slidenum">
              <a:rPr lang="en-GB" smtClean="0"/>
              <a:t>34</a:t>
            </a:fld>
            <a:endParaRPr lang="en-GB"/>
          </a:p>
        </p:txBody>
      </p:sp>
    </p:spTree>
    <p:extLst>
      <p:ext uri="{BB962C8B-B14F-4D97-AF65-F5344CB8AC3E}">
        <p14:creationId xmlns:p14="http://schemas.microsoft.com/office/powerpoint/2010/main" val="232625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607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a:effectLst/>
                <a:latin typeface="Arial" panose="020B0604020202020204" pitchFamily="34" charset="0"/>
                <a:ea typeface="Calibri" panose="020F0502020204030204" pitchFamily="34" charset="0"/>
              </a:rPr>
              <a:t>Opportunity to reinforce mathematics learning about less than &lt; and greater than &gt; symbols.</a:t>
            </a:r>
            <a:endParaRPr lang="en-GB"/>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9091831F-4EB0-A94A-A132-4C9A8B82ADF3}" type="slidenum">
              <a:rPr lang="en-GB" smtClean="0"/>
              <a:t>35</a:t>
            </a:fld>
            <a:endParaRPr lang="en-GB"/>
          </a:p>
        </p:txBody>
      </p:sp>
    </p:spTree>
    <p:extLst>
      <p:ext uri="{BB962C8B-B14F-4D97-AF65-F5344CB8AC3E}">
        <p14:creationId xmlns:p14="http://schemas.microsoft.com/office/powerpoint/2010/main" val="40045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91831F-4EB0-A94A-A132-4C9A8B82ADF3}" type="slidenum">
              <a:rPr lang="en-GB" smtClean="0"/>
              <a:pPr/>
              <a:t>36</a:t>
            </a:fld>
            <a:endParaRPr lang="en-GB"/>
          </a:p>
        </p:txBody>
      </p:sp>
    </p:spTree>
    <p:extLst>
      <p:ext uri="{BB962C8B-B14F-4D97-AF65-F5344CB8AC3E}">
        <p14:creationId xmlns:p14="http://schemas.microsoft.com/office/powerpoint/2010/main" val="329871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8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01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12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137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189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57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982830d9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982830d9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16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twinkl.co.uk/resources/twinkl-partnerships/safer-internet-day-uk-safer-internet-centre-partnerships"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061141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A3917D8C-ABA1-245A-5C62-691442983AF4}"/>
              </a:ext>
            </a:extLst>
          </p:cNvPr>
          <p:cNvSpPr/>
          <p:nvPr userDrawn="1"/>
        </p:nvSpPr>
        <p:spPr>
          <a:xfrm>
            <a:off x="243840" y="5842536"/>
            <a:ext cx="1886552" cy="1015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4134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rgbClr val="F5853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38151"/>
            <a:ext cx="9047751"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pic>
        <p:nvPicPr>
          <p:cNvPr id="2" name="Logo">
            <a:extLst>
              <a:ext uri="{FF2B5EF4-FFF2-40B4-BE49-F238E27FC236}">
                <a16:creationId xmlns:a16="http://schemas.microsoft.com/office/drawing/2014/main" id="{E0CE5597-530B-BB4D-F9EB-C56D792F70A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561987" y="558101"/>
            <a:ext cx="1783379" cy="752362"/>
          </a:xfrm>
          <a:prstGeom prst="rect">
            <a:avLst/>
          </a:prstGeom>
        </p:spPr>
      </p:pic>
    </p:spTree>
    <p:extLst>
      <p:ext uri="{BB962C8B-B14F-4D97-AF65-F5344CB8AC3E}">
        <p14:creationId xmlns:p14="http://schemas.microsoft.com/office/powerpoint/2010/main" val="2888075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D99FC9EB-1597-3ACA-1037-BAC59508C622}"/>
              </a:ext>
            </a:extLst>
          </p:cNvPr>
          <p:cNvSpPr>
            <a:spLocks noGrp="1"/>
          </p:cNvSpPr>
          <p:nvPr>
            <p:ph type="title" hasCustomPrompt="1"/>
          </p:nvPr>
        </p:nvSpPr>
        <p:spPr>
          <a:xfrm>
            <a:off x="567380" y="315283"/>
            <a:ext cx="5343685" cy="937968"/>
          </a:xfrm>
        </p:spPr>
        <p:txBody>
          <a:bodyPr wrap="square" lIns="0" tIns="180000" rIns="0" bIns="180000">
            <a:spAutoFit/>
          </a:bodyPr>
          <a:lstStyle>
            <a:lvl1pPr marL="239178" indent="-179913">
              <a:tabLst/>
              <a:defRPr lang="en-US" sz="3733" b="1" i="0" kern="1200" dirty="0">
                <a:solidFill>
                  <a:srgbClr val="000000"/>
                </a:solidFill>
                <a:latin typeface="Arial" panose="020B0604020202020204" pitchFamily="34" charset="0"/>
                <a:ea typeface="+mj-ea"/>
                <a:cs typeface="+mj-cs"/>
              </a:defRPr>
            </a:lvl1pPr>
          </a:lstStyle>
          <a:p>
            <a:pPr marL="239994" lvl="0" indent="0" algn="l" defTabSz="914377" rtl="0" eaLnBrk="1" latinLnBrk="0" hangingPunct="1">
              <a:lnSpc>
                <a:spcPct val="100000"/>
              </a:lnSpc>
              <a:spcBef>
                <a:spcPct val="0"/>
              </a:spcBef>
              <a:buFont typeface="Arial" panose="020B0604020202020204" pitchFamily="34" charset="0"/>
              <a:buNone/>
            </a:pPr>
            <a:r>
              <a:rPr lang="en-GB"/>
              <a:t>Click to edit slide title</a:t>
            </a:r>
            <a:endParaRPr lang="en-US"/>
          </a:p>
        </p:txBody>
      </p:sp>
    </p:spTree>
    <p:extLst>
      <p:ext uri="{BB962C8B-B14F-4D97-AF65-F5344CB8AC3E}">
        <p14:creationId xmlns:p14="http://schemas.microsoft.com/office/powerpoint/2010/main" val="8326880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06/02/2026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hyperlink" Target="https://www.google.com/search?safe=active&amp;sca_esv=6c5b8bb7f034a1cd&amp;sxsrf=AHTn8zrfuMTSH08CSxtV4dTza7YVPNIQRw:1738937589430&amp;q=scattered&amp;si=APYL9bvtFLj-ISwFDyvbg6-m4pTqYL5x6Gj64pAvu4GbS0rRNme4bZx0kwaaa0-_5_XyZiH_SFb9Pce1Z4PwrMjaAozHjrgw2Vj7u7zZE-ybRKZW_We0XuY%3D&amp;expnd=1&amp;sa=X&amp;ved=2ahUKEwjgtreq37GLAxVTVUEAHSb2GLgQyecJegQIPhAP"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www.topmarks.co.uk/maths-games/daily1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notesSlide" Target="../notesSlides/notesSlide13.xml"/><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video" Target="https://www.youtube.com/embed/ii0U_FMr-Z4?feature=oembed" TargetMode="Externa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jpeg"/></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5.xml"/><Relationship Id="rId7" Type="http://schemas.openxmlformats.org/officeDocument/2006/relationships/image" Target="../media/image67.svg"/><Relationship Id="rId2" Type="http://schemas.openxmlformats.org/officeDocument/2006/relationships/slideLayout" Target="../slideLayouts/slideLayout15.xml"/><Relationship Id="rId1" Type="http://schemas.openxmlformats.org/officeDocument/2006/relationships/video" Target="https://www.youtube.com/embed/6nWwnq8aYh8?feature=oembed" TargetMode="Externa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svg"/><Relationship Id="rId10" Type="http://schemas.openxmlformats.org/officeDocument/2006/relationships/hyperlink" Target="https://youtu.be/6nWwnq8aYh8" TargetMode="External"/><Relationship Id="rId4" Type="http://schemas.openxmlformats.org/officeDocument/2006/relationships/image" Target="../media/image64.png"/><Relationship Id="rId9" Type="http://schemas.openxmlformats.org/officeDocument/2006/relationships/image" Target="../media/image69.sv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hyperlink" Target="https://makecode.microbit.org/#pub:_dz7W7hWM2AdR" TargetMode="External"/><Relationship Id="rId4" Type="http://schemas.openxmlformats.org/officeDocument/2006/relationships/image" Target="../media/image72.sv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gi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hyperlink" Target="https://mbit.io/tutorial-night-light"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41.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88.jpeg"/></Relationships>
</file>

<file path=ppt/slides/_rels/slide42.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 Id="rId9"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D9A5B-AC1B-5492-8613-F030D96D1103}"/>
              </a:ext>
            </a:extLst>
          </p:cNvPr>
          <p:cNvSpPr txBox="1"/>
          <p:nvPr/>
        </p:nvSpPr>
        <p:spPr>
          <a:xfrm>
            <a:off x="276024" y="0"/>
            <a:ext cx="59069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t>Monday 9th February </a:t>
            </a:r>
          </a:p>
          <a:p>
            <a:r>
              <a:rPr lang="en-GB" u="sng"/>
              <a:t>TBAT: Use joins consistently.</a:t>
            </a:r>
          </a:p>
        </p:txBody>
      </p:sp>
      <p:pic>
        <p:nvPicPr>
          <p:cNvPr id="3" name="Picture 2" descr="Handwriting Paper">
            <a:extLst>
              <a:ext uri="{FF2B5EF4-FFF2-40B4-BE49-F238E27FC236}">
                <a16:creationId xmlns:a16="http://schemas.microsoft.com/office/drawing/2014/main" id="{D389A5AC-F97F-9264-2922-B35F23892CB1}"/>
              </a:ext>
            </a:extLst>
          </p:cNvPr>
          <p:cNvPicPr>
            <a:picLocks noChangeAspect="1"/>
          </p:cNvPicPr>
          <p:nvPr/>
        </p:nvPicPr>
        <p:blipFill>
          <a:blip r:embed="rId2"/>
          <a:stretch>
            <a:fillRect/>
          </a:stretch>
        </p:blipFill>
        <p:spPr>
          <a:xfrm>
            <a:off x="4343271" y="595312"/>
            <a:ext cx="7439025" cy="5667375"/>
          </a:xfrm>
          <a:prstGeom prst="rect">
            <a:avLst/>
          </a:prstGeom>
        </p:spPr>
      </p:pic>
      <p:sp>
        <p:nvSpPr>
          <p:cNvPr id="4" name="TextBox 3">
            <a:extLst>
              <a:ext uri="{FF2B5EF4-FFF2-40B4-BE49-F238E27FC236}">
                <a16:creationId xmlns:a16="http://schemas.microsoft.com/office/drawing/2014/main" id="{F58978C4-9965-82FA-DC4D-857DE35622E4}"/>
              </a:ext>
            </a:extLst>
          </p:cNvPr>
          <p:cNvSpPr txBox="1"/>
          <p:nvPr/>
        </p:nvSpPr>
        <p:spPr>
          <a:xfrm>
            <a:off x="100491" y="751323"/>
            <a:ext cx="4048835"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ea typeface="+mn-lt"/>
                <a:cs typeface="+mn-lt"/>
              </a:rPr>
              <a:t>alter </a:t>
            </a:r>
            <a:endParaRPr lang="en-US" sz="2800" b="1">
              <a:latin typeface="cursive"/>
              <a:ea typeface="+mn-lt"/>
              <a:cs typeface="+mn-lt"/>
            </a:endParaRPr>
          </a:p>
          <a:p>
            <a:r>
              <a:rPr lang="en-GB" sz="2800">
                <a:ea typeface="+mn-lt"/>
                <a:cs typeface="+mn-lt"/>
              </a:rPr>
              <a:t>altar </a:t>
            </a:r>
            <a:endParaRPr lang="en-US" sz="2800" b="1">
              <a:latin typeface="cursive"/>
              <a:ea typeface="+mn-lt"/>
              <a:cs typeface="+mn-lt"/>
            </a:endParaRPr>
          </a:p>
          <a:p>
            <a:r>
              <a:rPr lang="en-GB" sz="2800">
                <a:ea typeface="+mn-lt"/>
                <a:cs typeface="+mn-lt"/>
              </a:rPr>
              <a:t>ascent </a:t>
            </a:r>
            <a:endParaRPr lang="en-US" sz="2800" b="1">
              <a:latin typeface="cursive"/>
              <a:ea typeface="+mn-lt"/>
              <a:cs typeface="+mn-lt"/>
            </a:endParaRPr>
          </a:p>
          <a:p>
            <a:r>
              <a:rPr lang="en-GB" sz="2800">
                <a:ea typeface="+mn-lt"/>
                <a:cs typeface="+mn-lt"/>
              </a:rPr>
              <a:t>assent </a:t>
            </a:r>
            <a:endParaRPr lang="en-US" sz="2800" b="1">
              <a:latin typeface="cursive"/>
              <a:ea typeface="+mn-lt"/>
              <a:cs typeface="+mn-lt"/>
            </a:endParaRPr>
          </a:p>
          <a:p>
            <a:r>
              <a:rPr lang="en-GB" sz="2800">
                <a:ea typeface="+mn-lt"/>
                <a:cs typeface="+mn-lt"/>
              </a:rPr>
              <a:t>bridal </a:t>
            </a:r>
            <a:endParaRPr lang="en-US" sz="2800" b="1">
              <a:latin typeface="cursive"/>
              <a:ea typeface="+mn-lt"/>
              <a:cs typeface="+mn-lt"/>
            </a:endParaRPr>
          </a:p>
          <a:p>
            <a:r>
              <a:rPr lang="en-GB" sz="2800">
                <a:ea typeface="+mn-lt"/>
                <a:cs typeface="+mn-lt"/>
              </a:rPr>
              <a:t>bridle </a:t>
            </a:r>
            <a:endParaRPr lang="en-US" sz="2800" b="1">
              <a:latin typeface="cursive"/>
              <a:ea typeface="+mn-lt"/>
              <a:cs typeface="+mn-lt"/>
            </a:endParaRPr>
          </a:p>
          <a:p>
            <a:r>
              <a:rPr lang="en-GB" sz="2800">
                <a:ea typeface="+mn-lt"/>
                <a:cs typeface="+mn-lt"/>
              </a:rPr>
              <a:t>cereal </a:t>
            </a:r>
            <a:endParaRPr lang="en-US" sz="2800" b="1">
              <a:latin typeface="cursive"/>
              <a:ea typeface="+mn-lt"/>
              <a:cs typeface="+mn-lt"/>
            </a:endParaRPr>
          </a:p>
          <a:p>
            <a:r>
              <a:rPr lang="en-GB" sz="2800">
                <a:ea typeface="+mn-lt"/>
                <a:cs typeface="+mn-lt"/>
              </a:rPr>
              <a:t>serial </a:t>
            </a:r>
            <a:endParaRPr lang="en-US" sz="2800" b="1">
              <a:latin typeface="cursive"/>
              <a:ea typeface="+mn-lt"/>
              <a:cs typeface="+mn-lt"/>
            </a:endParaRPr>
          </a:p>
          <a:p>
            <a:r>
              <a:rPr lang="en-GB" sz="2800">
                <a:ea typeface="+mn-lt"/>
                <a:cs typeface="+mn-lt"/>
              </a:rPr>
              <a:t>compliment </a:t>
            </a:r>
            <a:endParaRPr lang="en-US" sz="2800" b="1">
              <a:latin typeface="cursive"/>
              <a:ea typeface="+mn-lt"/>
              <a:cs typeface="+mn-lt"/>
            </a:endParaRPr>
          </a:p>
          <a:p>
            <a:r>
              <a:rPr lang="en-GB" sz="2800">
                <a:ea typeface="+mn-lt"/>
                <a:cs typeface="+mn-lt"/>
              </a:rPr>
              <a:t>complement</a:t>
            </a:r>
            <a:br>
              <a:rPr lang="en-GB" sz="2400">
                <a:latin typeface="Comic Sans MS"/>
              </a:rPr>
            </a:br>
            <a:r>
              <a:rPr lang="en-GB" sz="2000">
                <a:solidFill>
                  <a:srgbClr val="FF0000"/>
                </a:solidFill>
                <a:latin typeface="Comic Sans MS"/>
              </a:rPr>
              <a:t>Are there any words you are unsure of?</a:t>
            </a:r>
            <a:br>
              <a:rPr lang="en-GB" sz="2000">
                <a:latin typeface="Comic Sans MS"/>
              </a:rPr>
            </a:br>
            <a:br>
              <a:rPr lang="en-GB" sz="2000">
                <a:latin typeface="Comic Sans MS"/>
              </a:rPr>
            </a:br>
            <a:r>
              <a:rPr lang="en-GB" sz="2000">
                <a:solidFill>
                  <a:srgbClr val="FF0000"/>
                </a:solidFill>
                <a:latin typeface="Comic Sans MS"/>
              </a:rPr>
              <a:t>Use a dictionary to look them up and then use them in a sentence.</a:t>
            </a:r>
            <a:endParaRPr lang="en-US" sz="2800" b="1">
              <a:solidFill>
                <a:srgbClr val="000000"/>
              </a:solidFill>
              <a:latin typeface="cursive"/>
            </a:endParaRPr>
          </a:p>
        </p:txBody>
      </p:sp>
    </p:spTree>
    <p:extLst>
      <p:ext uri="{BB962C8B-B14F-4D97-AF65-F5344CB8AC3E}">
        <p14:creationId xmlns:p14="http://schemas.microsoft.com/office/powerpoint/2010/main" val="388310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328550"/>
            <a:ext cx="11578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Finally, we add the two calculations together.</a:t>
            </a:r>
            <a:endParaRPr lang="en-US">
              <a:latin typeface="Comic Sans MS"/>
            </a:endParaRPr>
          </a:p>
        </p:txBody>
      </p:sp>
      <p:pic>
        <p:nvPicPr>
          <p:cNvPr id="4" name="Picture 4" descr="A picture containing table&#10;&#10;Description automatically generated">
            <a:extLst>
              <a:ext uri="{FF2B5EF4-FFF2-40B4-BE49-F238E27FC236}">
                <a16:creationId xmlns:a16="http://schemas.microsoft.com/office/drawing/2014/main" id="{E294EE93-8F88-08B4-DA77-942B79C1FE6F}"/>
              </a:ext>
            </a:extLst>
          </p:cNvPr>
          <p:cNvPicPr>
            <a:picLocks noChangeAspect="1"/>
          </p:cNvPicPr>
          <p:nvPr/>
        </p:nvPicPr>
        <p:blipFill>
          <a:blip r:embed="rId3"/>
          <a:stretch>
            <a:fillRect/>
          </a:stretch>
        </p:blipFill>
        <p:spPr>
          <a:xfrm>
            <a:off x="2319647" y="1852153"/>
            <a:ext cx="4979719" cy="4895409"/>
          </a:xfrm>
          <a:prstGeom prst="rect">
            <a:avLst/>
          </a:prstGeom>
        </p:spPr>
      </p:pic>
      <p:sp>
        <p:nvSpPr>
          <p:cNvPr id="5" name="TextBox 4">
            <a:extLst>
              <a:ext uri="{FF2B5EF4-FFF2-40B4-BE49-F238E27FC236}">
                <a16:creationId xmlns:a16="http://schemas.microsoft.com/office/drawing/2014/main" id="{626D3649-C231-9480-5A21-F514DB5449D3}"/>
              </a:ext>
            </a:extLst>
          </p:cNvPr>
          <p:cNvSpPr txBox="1"/>
          <p:nvPr/>
        </p:nvSpPr>
        <p:spPr>
          <a:xfrm>
            <a:off x="7694220" y="4265220"/>
            <a:ext cx="41811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FF0000"/>
                </a:solidFill>
                <a:latin typeface="Comic Sans MS"/>
                <a:ea typeface="+mn-lt"/>
                <a:cs typeface="+mn-lt"/>
              </a:rPr>
              <a:t>The product of 22 x 12 is 264.</a:t>
            </a:r>
            <a:endParaRPr lang="en-US" sz="2000">
              <a:solidFill>
                <a:srgbClr val="FF0000"/>
              </a:solidFill>
              <a:latin typeface="Comic Sans MS"/>
            </a:endParaRPr>
          </a:p>
        </p:txBody>
      </p:sp>
    </p:spTree>
    <p:extLst>
      <p:ext uri="{BB962C8B-B14F-4D97-AF65-F5344CB8AC3E}">
        <p14:creationId xmlns:p14="http://schemas.microsoft.com/office/powerpoint/2010/main" val="312386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328550"/>
            <a:ext cx="11578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Whiteboard work: .</a:t>
            </a:r>
            <a:endParaRPr lang="en-US">
              <a:latin typeface="Comic Sans MS"/>
            </a:endParaRPr>
          </a:p>
        </p:txBody>
      </p:sp>
      <p:pic>
        <p:nvPicPr>
          <p:cNvPr id="3" name="Picture 5" descr="A picture containing shoji, crossword puzzle, clipart&#10;&#10;Description automatically generated">
            <a:extLst>
              <a:ext uri="{FF2B5EF4-FFF2-40B4-BE49-F238E27FC236}">
                <a16:creationId xmlns:a16="http://schemas.microsoft.com/office/drawing/2014/main" id="{FC7DE6DD-EC06-3747-6BCE-7D840EF4052C}"/>
              </a:ext>
            </a:extLst>
          </p:cNvPr>
          <p:cNvPicPr>
            <a:picLocks noChangeAspect="1"/>
          </p:cNvPicPr>
          <p:nvPr/>
        </p:nvPicPr>
        <p:blipFill>
          <a:blip r:embed="rId3"/>
          <a:stretch>
            <a:fillRect/>
          </a:stretch>
        </p:blipFill>
        <p:spPr>
          <a:xfrm>
            <a:off x="3774374" y="1926320"/>
            <a:ext cx="4781797" cy="4717385"/>
          </a:xfrm>
          <a:prstGeom prst="rect">
            <a:avLst/>
          </a:prstGeom>
        </p:spPr>
      </p:pic>
    </p:spTree>
    <p:extLst>
      <p:ext uri="{BB962C8B-B14F-4D97-AF65-F5344CB8AC3E}">
        <p14:creationId xmlns:p14="http://schemas.microsoft.com/office/powerpoint/2010/main" val="1953035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328550"/>
            <a:ext cx="11578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rPr>
              <a:t>Whiteboard work: </a:t>
            </a:r>
          </a:p>
        </p:txBody>
      </p:sp>
      <p:pic>
        <p:nvPicPr>
          <p:cNvPr id="4" name="Picture 4" descr="Calendar&#10;&#10;Description automatically generated">
            <a:extLst>
              <a:ext uri="{FF2B5EF4-FFF2-40B4-BE49-F238E27FC236}">
                <a16:creationId xmlns:a16="http://schemas.microsoft.com/office/drawing/2014/main" id="{2AB9E347-A7E3-184B-DE69-E01CDAA0BDE5}"/>
              </a:ext>
            </a:extLst>
          </p:cNvPr>
          <p:cNvPicPr>
            <a:picLocks noChangeAspect="1"/>
          </p:cNvPicPr>
          <p:nvPr/>
        </p:nvPicPr>
        <p:blipFill>
          <a:blip r:embed="rId3"/>
          <a:stretch>
            <a:fillRect/>
          </a:stretch>
        </p:blipFill>
        <p:spPr>
          <a:xfrm>
            <a:off x="4279075" y="2287653"/>
            <a:ext cx="3772394" cy="4499420"/>
          </a:xfrm>
          <a:prstGeom prst="rect">
            <a:avLst/>
          </a:prstGeom>
        </p:spPr>
      </p:pic>
    </p:spTree>
    <p:extLst>
      <p:ext uri="{BB962C8B-B14F-4D97-AF65-F5344CB8AC3E}">
        <p14:creationId xmlns:p14="http://schemas.microsoft.com/office/powerpoint/2010/main" val="162678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pic>
        <p:nvPicPr>
          <p:cNvPr id="3" name="Picture 4" descr="A picture containing shoji, crossword puzzle&#10;&#10;Description automatically generated">
            <a:extLst>
              <a:ext uri="{FF2B5EF4-FFF2-40B4-BE49-F238E27FC236}">
                <a16:creationId xmlns:a16="http://schemas.microsoft.com/office/drawing/2014/main" id="{9216FC5B-4D1A-43D7-E743-5CFD90A5EC9C}"/>
              </a:ext>
            </a:extLst>
          </p:cNvPr>
          <p:cNvPicPr>
            <a:picLocks noChangeAspect="1"/>
          </p:cNvPicPr>
          <p:nvPr/>
        </p:nvPicPr>
        <p:blipFill>
          <a:blip r:embed="rId3"/>
          <a:stretch>
            <a:fillRect/>
          </a:stretch>
        </p:blipFill>
        <p:spPr>
          <a:xfrm>
            <a:off x="1233241" y="2044535"/>
            <a:ext cx="4223286" cy="4203864"/>
          </a:xfrm>
          <a:prstGeom prst="rect">
            <a:avLst/>
          </a:prstGeom>
          <a:ln w="57150">
            <a:solidFill>
              <a:srgbClr val="4472C4"/>
            </a:solidFill>
          </a:ln>
        </p:spPr>
      </p:pic>
      <p:pic>
        <p:nvPicPr>
          <p:cNvPr id="5" name="Picture 5" descr="A picture containing shoji, crossword puzzle&#10;&#10;Description automatically generated">
            <a:extLst>
              <a:ext uri="{FF2B5EF4-FFF2-40B4-BE49-F238E27FC236}">
                <a16:creationId xmlns:a16="http://schemas.microsoft.com/office/drawing/2014/main" id="{FBAA268A-20AF-0D17-B445-B4997EBB6FC5}"/>
              </a:ext>
            </a:extLst>
          </p:cNvPr>
          <p:cNvPicPr>
            <a:picLocks noChangeAspect="1"/>
          </p:cNvPicPr>
          <p:nvPr/>
        </p:nvPicPr>
        <p:blipFill>
          <a:blip r:embed="rId4"/>
          <a:stretch>
            <a:fillRect/>
          </a:stretch>
        </p:blipFill>
        <p:spPr>
          <a:xfrm>
            <a:off x="6609731" y="2042308"/>
            <a:ext cx="4217472" cy="4188526"/>
          </a:xfrm>
          <a:prstGeom prst="rect">
            <a:avLst/>
          </a:prstGeom>
          <a:ln w="57150">
            <a:solidFill>
              <a:srgbClr val="00B050"/>
            </a:solidFill>
          </a:ln>
        </p:spPr>
      </p:pic>
    </p:spTree>
    <p:extLst>
      <p:ext uri="{BB962C8B-B14F-4D97-AF65-F5344CB8AC3E}">
        <p14:creationId xmlns:p14="http://schemas.microsoft.com/office/powerpoint/2010/main" val="302504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1990228" y="-50826"/>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C35E2A42-E2B2-658A-12B7-931096AD6280}"/>
              </a:ext>
            </a:extLst>
          </p:cNvPr>
          <p:cNvSpPr txBox="1"/>
          <p:nvPr/>
        </p:nvSpPr>
        <p:spPr>
          <a:xfrm>
            <a:off x="226740" y="767215"/>
            <a:ext cx="5863568"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u="sng">
                <a:latin typeface="Comic Sans MS"/>
                <a:cs typeface="Arial"/>
              </a:rPr>
              <a:t>Independent</a:t>
            </a:r>
          </a:p>
          <a:p>
            <a:pPr algn="ctr"/>
            <a:endParaRPr lang="en-GB" sz="2400" u="sng">
              <a:latin typeface="Comic Sans MS"/>
              <a:cs typeface="Arial"/>
            </a:endParaRPr>
          </a:p>
          <a:p>
            <a:r>
              <a:rPr lang="en-GB" sz="2800">
                <a:latin typeface="Comic Sans MS"/>
                <a:cs typeface="Arial"/>
              </a:rPr>
              <a:t>1. 32 X 14=</a:t>
            </a:r>
          </a:p>
          <a:p>
            <a:r>
              <a:rPr lang="en-GB" sz="2800">
                <a:latin typeface="Comic Sans MS"/>
                <a:cs typeface="Arial"/>
              </a:rPr>
              <a:t>2. 28 X 16 =</a:t>
            </a:r>
          </a:p>
          <a:p>
            <a:r>
              <a:rPr lang="en-GB" sz="2800">
                <a:latin typeface="Comic Sans MS"/>
                <a:cs typeface="Arial"/>
              </a:rPr>
              <a:t>3. 44 X 23=</a:t>
            </a:r>
          </a:p>
          <a:p>
            <a:r>
              <a:rPr lang="en-GB" sz="2800">
                <a:latin typeface="Comic Sans MS"/>
                <a:cs typeface="Arial"/>
              </a:rPr>
              <a:t>4. 49 X 31=</a:t>
            </a:r>
          </a:p>
          <a:p>
            <a:r>
              <a:rPr lang="en-GB" sz="2800">
                <a:latin typeface="Comic Sans MS"/>
                <a:cs typeface="Arial"/>
              </a:rPr>
              <a:t>5. 124 X 14=</a:t>
            </a:r>
          </a:p>
          <a:p>
            <a:r>
              <a:rPr lang="en-GB" sz="2400" b="1" u="sng">
                <a:latin typeface="Comic Sans MS"/>
                <a:cs typeface="Arial"/>
              </a:rPr>
              <a:t>RP</a:t>
            </a:r>
            <a:r>
              <a:rPr lang="en-GB" sz="2400">
                <a:latin typeface="Comic Sans MS"/>
                <a:cs typeface="Arial"/>
              </a:rPr>
              <a:t> – a) A man travels from London to Oxford; the trip is 52 miles. He does this trip 13 times, how many miles does he travel altogether?</a:t>
            </a:r>
          </a:p>
          <a:p>
            <a:endParaRPr lang="en-GB" sz="2400">
              <a:latin typeface="Comic Sans MS"/>
              <a:cs typeface="Arial"/>
            </a:endParaRPr>
          </a:p>
          <a:p>
            <a:r>
              <a:rPr lang="en-GB" sz="2400">
                <a:latin typeface="Comic Sans MS"/>
                <a:cs typeface="Arial"/>
              </a:rPr>
              <a:t>b) T/F Evie says multiplying 120 x 5 is the same as multiplying 12 x 50. </a:t>
            </a:r>
          </a:p>
          <a:p>
            <a:endParaRPr lang="en-GB" sz="2000">
              <a:latin typeface="Comic Sans MS"/>
              <a:cs typeface="Arial"/>
            </a:endParaRPr>
          </a:p>
        </p:txBody>
      </p:sp>
      <p:sp>
        <p:nvSpPr>
          <p:cNvPr id="5" name="TextBox 4">
            <a:extLst>
              <a:ext uri="{FF2B5EF4-FFF2-40B4-BE49-F238E27FC236}">
                <a16:creationId xmlns:a16="http://schemas.microsoft.com/office/drawing/2014/main" id="{B5389241-EBC4-CD6A-6A0E-2534E7DECABF}"/>
              </a:ext>
            </a:extLst>
          </p:cNvPr>
          <p:cNvSpPr txBox="1"/>
          <p:nvPr/>
        </p:nvSpPr>
        <p:spPr>
          <a:xfrm>
            <a:off x="7413706" y="587586"/>
            <a:ext cx="299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u="sng">
                <a:solidFill>
                  <a:srgbClr val="FF0000"/>
                </a:solidFill>
                <a:latin typeface="Comic Sans MS"/>
                <a:cs typeface="Arial"/>
              </a:rPr>
              <a:t>Challenge</a:t>
            </a:r>
            <a:endParaRPr lang="en-GB" b="1" u="sng">
              <a:solidFill>
                <a:srgbClr val="FF0000"/>
              </a:solidFill>
              <a:latin typeface="Comic Sans MS"/>
            </a:endParaRPr>
          </a:p>
        </p:txBody>
      </p:sp>
      <p:pic>
        <p:nvPicPr>
          <p:cNvPr id="6" name="Picture 6" descr="A picture containing table&#10;&#10;Description automatically generated">
            <a:extLst>
              <a:ext uri="{FF2B5EF4-FFF2-40B4-BE49-F238E27FC236}">
                <a16:creationId xmlns:a16="http://schemas.microsoft.com/office/drawing/2014/main" id="{651C6AC2-456C-7C2D-0E6C-26B6EA016110}"/>
              </a:ext>
            </a:extLst>
          </p:cNvPr>
          <p:cNvPicPr>
            <a:picLocks noChangeAspect="1"/>
          </p:cNvPicPr>
          <p:nvPr/>
        </p:nvPicPr>
        <p:blipFill>
          <a:blip r:embed="rId3"/>
          <a:stretch>
            <a:fillRect/>
          </a:stretch>
        </p:blipFill>
        <p:spPr>
          <a:xfrm>
            <a:off x="8913795" y="4351487"/>
            <a:ext cx="2743200" cy="2321551"/>
          </a:xfrm>
          <a:prstGeom prst="rect">
            <a:avLst/>
          </a:prstGeom>
        </p:spPr>
      </p:pic>
      <p:sp>
        <p:nvSpPr>
          <p:cNvPr id="7" name="TextBox 6">
            <a:extLst>
              <a:ext uri="{FF2B5EF4-FFF2-40B4-BE49-F238E27FC236}">
                <a16:creationId xmlns:a16="http://schemas.microsoft.com/office/drawing/2014/main" id="{49368B79-357A-ABB3-88BB-2342AD1B3373}"/>
              </a:ext>
            </a:extLst>
          </p:cNvPr>
          <p:cNvSpPr txBox="1"/>
          <p:nvPr/>
        </p:nvSpPr>
        <p:spPr>
          <a:xfrm>
            <a:off x="9198160" y="3975892"/>
            <a:ext cx="29935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b="1" u="sng">
                <a:solidFill>
                  <a:srgbClr val="FF0000"/>
                </a:solidFill>
                <a:latin typeface="Comic Sans MS"/>
                <a:cs typeface="Arial"/>
              </a:rPr>
              <a:t>Mastery</a:t>
            </a:r>
          </a:p>
        </p:txBody>
      </p:sp>
      <p:pic>
        <p:nvPicPr>
          <p:cNvPr id="8" name="Picture 9" descr="Graphical user interface, text, application, chat or text message&#10;&#10;Description automatically generated">
            <a:extLst>
              <a:ext uri="{FF2B5EF4-FFF2-40B4-BE49-F238E27FC236}">
                <a16:creationId xmlns:a16="http://schemas.microsoft.com/office/drawing/2014/main" id="{F6E3FF75-F765-6CC6-A81E-CACA63D51F57}"/>
              </a:ext>
            </a:extLst>
          </p:cNvPr>
          <p:cNvPicPr>
            <a:picLocks noChangeAspect="1"/>
          </p:cNvPicPr>
          <p:nvPr/>
        </p:nvPicPr>
        <p:blipFill>
          <a:blip r:embed="rId4"/>
          <a:stretch>
            <a:fillRect/>
          </a:stretch>
        </p:blipFill>
        <p:spPr>
          <a:xfrm>
            <a:off x="7416349" y="952988"/>
            <a:ext cx="3759200" cy="2954121"/>
          </a:xfrm>
          <a:prstGeom prst="rect">
            <a:avLst/>
          </a:prstGeom>
        </p:spPr>
      </p:pic>
    </p:spTree>
    <p:extLst>
      <p:ext uri="{BB962C8B-B14F-4D97-AF65-F5344CB8AC3E}">
        <p14:creationId xmlns:p14="http://schemas.microsoft.com/office/powerpoint/2010/main" val="3219174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5F4B-5B48-5A91-A854-F5DBB4C90FB0}"/>
              </a:ext>
            </a:extLst>
          </p:cNvPr>
          <p:cNvSpPr>
            <a:spLocks noGrp="1"/>
          </p:cNvSpPr>
          <p:nvPr>
            <p:ph type="title"/>
          </p:nvPr>
        </p:nvSpPr>
        <p:spPr>
          <a:xfrm>
            <a:off x="4119" y="4720"/>
            <a:ext cx="10515600" cy="1325563"/>
          </a:xfrm>
        </p:spPr>
        <p:txBody>
          <a:bodyPr vert="horz" lIns="91440" tIns="45720" rIns="91440" bIns="45720" rtlCol="0" anchor="ctr">
            <a:noAutofit/>
          </a:bodyPr>
          <a:lstStyle/>
          <a:p>
            <a:r>
              <a:rPr lang="en-GB" sz="3100" u="sng"/>
              <a:t>Monday 9th February</a:t>
            </a:r>
            <a:br>
              <a:rPr lang="en-GB" sz="3100" u="sng"/>
            </a:br>
            <a:r>
              <a:rPr lang="en-GB" sz="3100" u="sng"/>
              <a:t>TBAT: Use words in context and discuss the author's choice of words.</a:t>
            </a:r>
          </a:p>
        </p:txBody>
      </p:sp>
      <p:sp>
        <p:nvSpPr>
          <p:cNvPr id="3" name="TextBox 2">
            <a:extLst>
              <a:ext uri="{FF2B5EF4-FFF2-40B4-BE49-F238E27FC236}">
                <a16:creationId xmlns:a16="http://schemas.microsoft.com/office/drawing/2014/main" id="{B9ED57ED-42CD-3418-8605-7C62F361FD6D}"/>
              </a:ext>
            </a:extLst>
          </p:cNvPr>
          <p:cNvSpPr txBox="1"/>
          <p:nvPr/>
        </p:nvSpPr>
        <p:spPr>
          <a:xfrm>
            <a:off x="1715" y="1319196"/>
            <a:ext cx="12191413"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100" u="sng">
                <a:latin typeface="Comic Sans MS"/>
              </a:rPr>
              <a:t>3 in 3</a:t>
            </a:r>
            <a:br>
              <a:rPr lang="en-GB" sz="2100">
                <a:latin typeface="Comic Sans MS"/>
              </a:rPr>
            </a:br>
            <a:r>
              <a:rPr lang="en-GB" sz="2100">
                <a:latin typeface="Comic Sans MS"/>
                <a:ea typeface="+mn-lt"/>
                <a:cs typeface="+mn-lt"/>
              </a:rPr>
              <a:t>Leo’s fingers trembled as he tightened his grip on the envelope, its crisp edges digging into his sweaty palms. His chest rose and fell rapidly, as though he had just run a race. The world around him faded—the chatter of his friends became distant hums, and even the teacher’s voice was a blur. His eyes darted from the thick red seal to the gold lettering on the front. A bead of sweat tickled his temple, but he didn’t dare wipe it away. He swallowed hard, his throat dry as sandpaper, knowing that whatever lay inside would change everything.</a:t>
            </a:r>
          </a:p>
          <a:p>
            <a:br>
              <a:rPr lang="en-GB" sz="2100">
                <a:latin typeface="Comic Sans MS"/>
                <a:ea typeface="+mn-lt"/>
                <a:cs typeface="+mn-lt"/>
              </a:rPr>
            </a:br>
            <a:r>
              <a:rPr lang="en-GB" sz="2100">
                <a:latin typeface="Comic Sans MS"/>
                <a:ea typeface="+mn-lt"/>
                <a:cs typeface="+mn-lt"/>
              </a:rPr>
              <a:t>1. How do we know Leo is nervous without the author directly saying it?</a:t>
            </a:r>
            <a:br>
              <a:rPr lang="en-US" sz="2100">
                <a:latin typeface="Comic Sans MS"/>
              </a:rPr>
            </a:br>
            <a:endParaRPr lang="en-US" sz="2100">
              <a:latin typeface="Comic Sans MS"/>
            </a:endParaRPr>
          </a:p>
          <a:p>
            <a:r>
              <a:rPr lang="en-GB" sz="2100">
                <a:latin typeface="Comic Sans MS"/>
                <a:ea typeface="+mn-lt"/>
                <a:cs typeface="+mn-lt"/>
              </a:rPr>
              <a:t>2. What does the phrase "his throat dry as sandpaper" suggest about how Leo feels?</a:t>
            </a:r>
            <a:br>
              <a:rPr lang="en-GB" sz="2100">
                <a:latin typeface="Comic Sans MS"/>
                <a:ea typeface="+mn-lt"/>
                <a:cs typeface="+mn-lt"/>
              </a:rPr>
            </a:br>
            <a:br>
              <a:rPr lang="en-GB" sz="2100">
                <a:latin typeface="Comic Sans MS"/>
                <a:ea typeface="+mn-lt"/>
                <a:cs typeface="+mn-lt"/>
              </a:rPr>
            </a:br>
            <a:r>
              <a:rPr lang="en-GB" sz="2100">
                <a:latin typeface="Comic Sans MS"/>
                <a:ea typeface="+mn-lt"/>
                <a:cs typeface="+mn-lt"/>
              </a:rPr>
              <a:t>3. What effect does the description of Leo gripping the envelope tightly have on the reader?</a:t>
            </a:r>
            <a:br>
              <a:rPr lang="en-GB" sz="2100">
                <a:latin typeface="Comic Sans MS"/>
                <a:ea typeface="+mn-lt"/>
                <a:cs typeface="+mn-lt"/>
              </a:rPr>
            </a:br>
            <a:br>
              <a:rPr lang="en-GB" sz="2100">
                <a:latin typeface="Comic Sans MS"/>
                <a:ea typeface="+mn-lt"/>
                <a:cs typeface="+mn-lt"/>
              </a:rPr>
            </a:br>
            <a:r>
              <a:rPr lang="en-GB" sz="2100">
                <a:solidFill>
                  <a:srgbClr val="FF0000"/>
                </a:solidFill>
                <a:latin typeface="Comic Sans MS"/>
              </a:rPr>
              <a:t>CH:</a:t>
            </a:r>
            <a:br>
              <a:rPr lang="en-GB" sz="2100">
                <a:latin typeface="Comic Sans MS"/>
              </a:rPr>
            </a:br>
            <a:r>
              <a:rPr lang="en-GB" sz="2100">
                <a:solidFill>
                  <a:srgbClr val="FF0000"/>
                </a:solidFill>
                <a:latin typeface="Comic Sans MS"/>
              </a:rPr>
              <a:t>Create your own sentence to add to this paragraph where you </a:t>
            </a:r>
            <a:r>
              <a:rPr lang="en-GB" sz="2100" b="1">
                <a:solidFill>
                  <a:srgbClr val="FF0000"/>
                </a:solidFill>
                <a:latin typeface="Comic Sans MS"/>
              </a:rPr>
              <a:t>show not tell </a:t>
            </a:r>
            <a:r>
              <a:rPr lang="en-GB" sz="2100">
                <a:solidFill>
                  <a:srgbClr val="FF0000"/>
                </a:solidFill>
                <a:latin typeface="Comic Sans MS"/>
              </a:rPr>
              <a:t>how Leo is feeling.</a:t>
            </a:r>
          </a:p>
          <a:p>
            <a:endParaRPr lang="en-GB">
              <a:ea typeface="+mn-lt"/>
              <a:cs typeface="+mn-lt"/>
            </a:endParaRPr>
          </a:p>
        </p:txBody>
      </p:sp>
    </p:spTree>
    <p:extLst>
      <p:ext uri="{BB962C8B-B14F-4D97-AF65-F5344CB8AC3E}">
        <p14:creationId xmlns:p14="http://schemas.microsoft.com/office/powerpoint/2010/main" val="209291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94D95-1EE3-91FA-820A-D2AD89C1B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DD82F-7C60-1BF0-1E70-819DC9812F01}"/>
              </a:ext>
            </a:extLst>
          </p:cNvPr>
          <p:cNvSpPr>
            <a:spLocks noGrp="1"/>
          </p:cNvSpPr>
          <p:nvPr>
            <p:ph type="title"/>
          </p:nvPr>
        </p:nvSpPr>
        <p:spPr>
          <a:xfrm>
            <a:off x="96795" y="117990"/>
            <a:ext cx="10515600" cy="1325563"/>
          </a:xfrm>
        </p:spPr>
        <p:txBody>
          <a:bodyPr>
            <a:normAutofit fontScale="90000"/>
          </a:bodyPr>
          <a:lstStyle/>
          <a:p>
            <a:r>
              <a:rPr lang="en-GB" sz="3600" u="sng"/>
              <a:t>Monday 9th February</a:t>
            </a:r>
            <a:br>
              <a:rPr lang="en-GB" sz="3600" u="sng"/>
            </a:br>
            <a:r>
              <a:rPr lang="en-GB" sz="3200" u="sng"/>
              <a:t>TBAT: Use words in context and discuss the author's choice of words.</a:t>
            </a:r>
          </a:p>
        </p:txBody>
      </p:sp>
      <p:sp>
        <p:nvSpPr>
          <p:cNvPr id="3" name="TextBox 2">
            <a:extLst>
              <a:ext uri="{FF2B5EF4-FFF2-40B4-BE49-F238E27FC236}">
                <a16:creationId xmlns:a16="http://schemas.microsoft.com/office/drawing/2014/main" id="{95A3A0EB-36B9-5D16-1F92-775174679847}"/>
              </a:ext>
            </a:extLst>
          </p:cNvPr>
          <p:cNvSpPr txBox="1"/>
          <p:nvPr/>
        </p:nvSpPr>
        <p:spPr>
          <a:xfrm>
            <a:off x="331228" y="1545737"/>
            <a:ext cx="1115138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u="sng">
                <a:latin typeface="Comic Sans MS"/>
              </a:rPr>
              <a:t>Words/Phrases we will find in the text</a:t>
            </a:r>
            <a:br>
              <a:rPr lang="en-GB" sz="2400" b="1">
                <a:latin typeface="Comic Sans MS"/>
              </a:rPr>
            </a:br>
            <a:br>
              <a:rPr lang="en-GB" sz="2400" b="1">
                <a:latin typeface="Comic Sans MS"/>
              </a:rPr>
            </a:br>
            <a:r>
              <a:rPr lang="en-GB" sz="2400" b="1">
                <a:latin typeface="Comic Sans MS"/>
              </a:rPr>
              <a:t>Legacy - </a:t>
            </a:r>
            <a:r>
              <a:rPr lang="en-GB" sz="2400">
                <a:solidFill>
                  <a:srgbClr val="1F1F1F"/>
                </a:solidFill>
                <a:latin typeface="Comic Sans MS"/>
                <a:cs typeface="Arial"/>
              </a:rPr>
              <a:t>.the long-lasting impact of particular events, actions, etc. that took place in the past, or of a person’s life.</a:t>
            </a:r>
            <a:endParaRPr lang="en-GB" sz="2400">
              <a:latin typeface="Comic Sans MS"/>
            </a:endParaRPr>
          </a:p>
          <a:p>
            <a:endParaRPr lang="en-GB" sz="2400" b="1">
              <a:latin typeface="Comic Sans MS"/>
            </a:endParaRPr>
          </a:p>
          <a:p>
            <a:r>
              <a:rPr lang="en-GB" sz="2400" b="1">
                <a:latin typeface="Comic Sans MS"/>
              </a:rPr>
              <a:t>Strewn - </a:t>
            </a:r>
            <a:r>
              <a:rPr lang="en-GB" sz="2400">
                <a:latin typeface="Comic Sans MS"/>
                <a:cs typeface="Arial"/>
              </a:rPr>
              <a:t>untidily </a:t>
            </a:r>
            <a:r>
              <a:rPr lang="en-GB" sz="2400">
                <a:latin typeface="Comic Sans MS"/>
                <a:cs typeface="Arial"/>
                <a:hlinkClick r:id="rId2">
                  <a:extLst>
                    <a:ext uri="{A12FA001-AC4F-418D-AE19-62706E023703}">
                      <ahyp:hlinkClr xmlns:ahyp="http://schemas.microsoft.com/office/drawing/2018/hyperlinkcolor" val="tx"/>
                    </a:ext>
                  </a:extLst>
                </a:hlinkClick>
              </a:rPr>
              <a:t>scattered</a:t>
            </a:r>
            <a:r>
              <a:rPr lang="en-GB" sz="2400">
                <a:latin typeface="Comic Sans MS"/>
                <a:cs typeface="Arial"/>
              </a:rPr>
              <a:t>.</a:t>
            </a:r>
            <a:br>
              <a:rPr lang="en-GB" sz="2400" b="1">
                <a:latin typeface="Comic Sans MS"/>
              </a:rPr>
            </a:br>
            <a:br>
              <a:rPr lang="en-GB" sz="2400" b="1">
                <a:latin typeface="Comic Sans MS"/>
              </a:rPr>
            </a:br>
            <a:r>
              <a:rPr lang="en-GB" sz="2400" b="1">
                <a:latin typeface="Comic Sans MS"/>
              </a:rPr>
              <a:t>Prodigy - </a:t>
            </a:r>
            <a:r>
              <a:rPr lang="en-GB" sz="2400">
                <a:solidFill>
                  <a:srgbClr val="1F1F1F"/>
                </a:solidFill>
                <a:latin typeface="Comic Sans MS"/>
                <a:cs typeface="Arial"/>
              </a:rPr>
              <a:t>a young person with exceptional qualities or abilities.</a:t>
            </a:r>
            <a:br>
              <a:rPr lang="en-GB" sz="2400" b="1">
                <a:latin typeface="Comic Sans MS"/>
              </a:rPr>
            </a:br>
            <a:br>
              <a:rPr lang="en-GB" sz="2400" b="1">
                <a:latin typeface="Comic Sans MS"/>
              </a:rPr>
            </a:br>
            <a:r>
              <a:rPr lang="en-GB" sz="2400" b="1">
                <a:latin typeface="Comic Sans MS"/>
              </a:rPr>
              <a:t>Undeniable - </a:t>
            </a:r>
            <a:r>
              <a:rPr lang="en-GB" sz="2400">
                <a:solidFill>
                  <a:srgbClr val="001D35"/>
                </a:solidFill>
                <a:latin typeface="Comic Sans MS"/>
                <a:ea typeface="+mn-lt"/>
                <a:cs typeface="+mn-lt"/>
              </a:rPr>
              <a:t>something is certainly true and cannot be denied.</a:t>
            </a:r>
            <a:br>
              <a:rPr lang="en-GB" sz="2400" b="1">
                <a:latin typeface="Comic Sans MS"/>
              </a:rPr>
            </a:br>
            <a:br>
              <a:rPr lang="en-GB" sz="2400" b="1">
                <a:latin typeface="Comic Sans MS"/>
              </a:rPr>
            </a:br>
            <a:r>
              <a:rPr lang="en-GB" sz="2400" b="1">
                <a:latin typeface="Comic Sans MS"/>
              </a:rPr>
              <a:t>Innovative - </a:t>
            </a:r>
            <a:r>
              <a:rPr lang="en-GB" sz="2400">
                <a:solidFill>
                  <a:srgbClr val="001D35"/>
                </a:solidFill>
                <a:latin typeface="Comic Sans MS"/>
                <a:ea typeface="+mn-lt"/>
                <a:cs typeface="+mn-lt"/>
              </a:rPr>
              <a:t>having or producing new and creative ideas.</a:t>
            </a:r>
            <a:r>
              <a:rPr lang="en-GB" sz="1400">
                <a:solidFill>
                  <a:srgbClr val="001D35"/>
                </a:solidFill>
                <a:ea typeface="+mn-lt"/>
                <a:cs typeface="+mn-lt"/>
              </a:rPr>
              <a:t> </a:t>
            </a:r>
          </a:p>
        </p:txBody>
      </p:sp>
    </p:spTree>
    <p:extLst>
      <p:ext uri="{BB962C8B-B14F-4D97-AF65-F5344CB8AC3E}">
        <p14:creationId xmlns:p14="http://schemas.microsoft.com/office/powerpoint/2010/main" val="191637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9E464-259C-16C2-565C-F02E75704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CADB1-DD3C-CD7B-9932-1BA2927EC971}"/>
              </a:ext>
            </a:extLst>
          </p:cNvPr>
          <p:cNvSpPr>
            <a:spLocks noGrp="1"/>
          </p:cNvSpPr>
          <p:nvPr>
            <p:ph type="title"/>
          </p:nvPr>
        </p:nvSpPr>
        <p:spPr>
          <a:xfrm>
            <a:off x="96795" y="117990"/>
            <a:ext cx="10515600" cy="1325563"/>
          </a:xfrm>
        </p:spPr>
        <p:txBody>
          <a:bodyPr>
            <a:normAutofit fontScale="90000"/>
          </a:bodyPr>
          <a:lstStyle/>
          <a:p>
            <a:r>
              <a:rPr lang="en-GB" sz="3600" u="sng"/>
              <a:t>Monday 9th February</a:t>
            </a:r>
            <a:br>
              <a:rPr lang="en-GB" sz="3600" u="sng"/>
            </a:br>
            <a:r>
              <a:rPr lang="en-GB" sz="3200" u="sng"/>
              <a:t>TBAT: Use words in context and discuss the author's choice of words.</a:t>
            </a:r>
          </a:p>
        </p:txBody>
      </p:sp>
      <p:sp>
        <p:nvSpPr>
          <p:cNvPr id="3" name="TextBox 2">
            <a:extLst>
              <a:ext uri="{FF2B5EF4-FFF2-40B4-BE49-F238E27FC236}">
                <a16:creationId xmlns:a16="http://schemas.microsoft.com/office/drawing/2014/main" id="{431B5371-63C0-C854-EBA4-D235A15E1FF8}"/>
              </a:ext>
            </a:extLst>
          </p:cNvPr>
          <p:cNvSpPr txBox="1"/>
          <p:nvPr/>
        </p:nvSpPr>
        <p:spPr>
          <a:xfrm>
            <a:off x="104688" y="1545737"/>
            <a:ext cx="11954575"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Comic Sans MS"/>
              </a:rPr>
              <a:t>Shades of meaning activity</a:t>
            </a:r>
            <a:br>
              <a:rPr lang="en-GB" sz="2400" b="1">
                <a:latin typeface="Comic Sans MS"/>
              </a:rPr>
            </a:br>
            <a:br>
              <a:rPr lang="en-GB" sz="2400" b="1">
                <a:latin typeface="Comic Sans MS"/>
              </a:rPr>
            </a:br>
            <a:r>
              <a:rPr lang="en-GB" sz="2400">
                <a:latin typeface="Comic Sans MS"/>
              </a:rPr>
              <a:t>Order the synonyms for the following words – be prepared to justify</a:t>
            </a:r>
            <a:r>
              <a:rPr lang="en-GB" sz="2400" b="1">
                <a:latin typeface="Comic Sans MS"/>
              </a:rPr>
              <a:t> why </a:t>
            </a:r>
            <a:r>
              <a:rPr lang="en-GB" sz="2400">
                <a:latin typeface="Comic Sans MS"/>
              </a:rPr>
              <a:t>you have ordered them in this way:</a:t>
            </a:r>
            <a:br>
              <a:rPr lang="en-GB" sz="2400">
                <a:latin typeface="Comic Sans MS"/>
              </a:rPr>
            </a:br>
            <a:br>
              <a:rPr lang="en-GB" sz="2400">
                <a:latin typeface="Comic Sans MS"/>
              </a:rPr>
            </a:br>
            <a:r>
              <a:rPr lang="en-GB" sz="2400" b="1">
                <a:solidFill>
                  <a:srgbClr val="00B0F0"/>
                </a:solidFill>
                <a:latin typeface="Comic Sans MS"/>
              </a:rPr>
              <a:t>Buzzed:</a:t>
            </a:r>
            <a:br>
              <a:rPr lang="en-GB" sz="2400">
                <a:latin typeface="Comic Sans MS"/>
              </a:rPr>
            </a:br>
            <a:br>
              <a:rPr lang="en-GB" sz="2400">
                <a:latin typeface="Comic Sans MS"/>
              </a:rPr>
            </a:br>
            <a:r>
              <a:rPr lang="en-GB" sz="2400" i="1">
                <a:solidFill>
                  <a:srgbClr val="00B0F0"/>
                </a:solidFill>
                <a:latin typeface="Comic Sans MS"/>
              </a:rPr>
              <a:t>hummed     murmured    drummed</a:t>
            </a:r>
            <a:endParaRPr lang="en-GB" sz="2400">
              <a:solidFill>
                <a:srgbClr val="00B0F0"/>
              </a:solidFill>
              <a:latin typeface="Comic Sans MS"/>
            </a:endParaRPr>
          </a:p>
          <a:p>
            <a:endParaRPr lang="en-GB" sz="2400">
              <a:latin typeface="Comic Sans MS"/>
            </a:endParaRPr>
          </a:p>
          <a:p>
            <a:endParaRPr lang="en-GB" sz="2400">
              <a:solidFill>
                <a:srgbClr val="00B050"/>
              </a:solidFill>
              <a:latin typeface="Comic Sans MS"/>
            </a:endParaRPr>
          </a:p>
          <a:p>
            <a:r>
              <a:rPr lang="en-GB" sz="2400" b="1">
                <a:solidFill>
                  <a:srgbClr val="00B050"/>
                </a:solidFill>
                <a:latin typeface="Comic Sans MS"/>
              </a:rPr>
              <a:t>Hesitated:</a:t>
            </a:r>
            <a:br>
              <a:rPr lang="en-GB" sz="2400" b="1">
                <a:latin typeface="Comic Sans MS"/>
              </a:rPr>
            </a:br>
            <a:br>
              <a:rPr lang="en-GB" sz="2400" b="1">
                <a:latin typeface="Comic Sans MS"/>
              </a:rPr>
            </a:br>
            <a:r>
              <a:rPr lang="en-GB" sz="2400" i="1">
                <a:solidFill>
                  <a:srgbClr val="00B050"/>
                </a:solidFill>
                <a:latin typeface="Comic Sans MS"/>
              </a:rPr>
              <a:t>faltered     doubted      dithered</a:t>
            </a:r>
            <a:br>
              <a:rPr lang="en-GB" sz="2400">
                <a:latin typeface="Comic Sans MS"/>
              </a:rPr>
            </a:br>
            <a:br>
              <a:rPr lang="en-GB">
                <a:latin typeface="Comic Sans MS"/>
              </a:rPr>
            </a:br>
            <a:endParaRPr lang="en-GB">
              <a:latin typeface="Comic Sans MS"/>
            </a:endParaRPr>
          </a:p>
        </p:txBody>
      </p:sp>
    </p:spTree>
    <p:extLst>
      <p:ext uri="{BB962C8B-B14F-4D97-AF65-F5344CB8AC3E}">
        <p14:creationId xmlns:p14="http://schemas.microsoft.com/office/powerpoint/2010/main" val="213306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88152-C8CB-FA0D-C31B-F275578919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4F283-EEC2-FEC1-4BC0-D5851AD6A980}"/>
              </a:ext>
            </a:extLst>
          </p:cNvPr>
          <p:cNvSpPr>
            <a:spLocks noGrp="1"/>
          </p:cNvSpPr>
          <p:nvPr>
            <p:ph type="title"/>
          </p:nvPr>
        </p:nvSpPr>
        <p:spPr>
          <a:xfrm>
            <a:off x="96795" y="117990"/>
            <a:ext cx="10515600" cy="1325563"/>
          </a:xfrm>
        </p:spPr>
        <p:txBody>
          <a:bodyPr>
            <a:normAutofit fontScale="90000"/>
          </a:bodyPr>
          <a:lstStyle/>
          <a:p>
            <a:r>
              <a:rPr lang="en-GB" sz="3600" u="sng"/>
              <a:t>Monday 9th February</a:t>
            </a:r>
            <a:br>
              <a:rPr lang="en-GB" sz="3600" u="sng"/>
            </a:br>
            <a:r>
              <a:rPr lang="en-GB" sz="3200" u="sng"/>
              <a:t>TBAT: Use words in context and discuss the author's choice of words.</a:t>
            </a:r>
          </a:p>
        </p:txBody>
      </p:sp>
      <p:sp>
        <p:nvSpPr>
          <p:cNvPr id="3" name="TextBox 2">
            <a:extLst>
              <a:ext uri="{FF2B5EF4-FFF2-40B4-BE49-F238E27FC236}">
                <a16:creationId xmlns:a16="http://schemas.microsoft.com/office/drawing/2014/main" id="{1C5061A8-D7BB-9D3E-61C2-DD284F778D1C}"/>
              </a:ext>
            </a:extLst>
          </p:cNvPr>
          <p:cNvSpPr txBox="1"/>
          <p:nvPr/>
        </p:nvSpPr>
        <p:spPr>
          <a:xfrm>
            <a:off x="-8582" y="1226521"/>
            <a:ext cx="1220171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u="sng">
                <a:latin typeface="Comic Sans MS"/>
              </a:rPr>
              <a:t>Multiple choice questions:</a:t>
            </a:r>
          </a:p>
          <a:p>
            <a:br>
              <a:rPr lang="en-GB">
                <a:latin typeface="Comic Sans MS"/>
                <a:ea typeface="+mn-lt"/>
                <a:cs typeface="+mn-lt"/>
              </a:rPr>
            </a:br>
            <a:r>
              <a:rPr lang="en-GB">
                <a:latin typeface="Comic Sans MS"/>
                <a:ea typeface="+mn-lt"/>
                <a:cs typeface="+mn-lt"/>
              </a:rPr>
              <a:t>1. What was required for entrants to participate in the LEGO competition?</a:t>
            </a:r>
            <a:endParaRPr lang="en-GB">
              <a:latin typeface="Comic Sans MS"/>
            </a:endParaRPr>
          </a:p>
          <a:p>
            <a:r>
              <a:rPr lang="en-GB">
                <a:latin typeface="Comic Sans MS"/>
                <a:ea typeface="+mn-lt"/>
                <a:cs typeface="+mn-lt"/>
              </a:rPr>
              <a:t>a) Visit LEGO HQ and present their ideas</a:t>
            </a:r>
            <a:endParaRPr lang="en-GB">
              <a:latin typeface="Comic Sans MS"/>
            </a:endParaRPr>
          </a:p>
          <a:p>
            <a:r>
              <a:rPr lang="en-GB">
                <a:latin typeface="Comic Sans MS"/>
                <a:ea typeface="+mn-lt"/>
                <a:cs typeface="+mn-lt"/>
              </a:rPr>
              <a:t>b) Build a LEGO design, write a story about it, and share it on Twitter</a:t>
            </a:r>
            <a:endParaRPr lang="en-GB">
              <a:latin typeface="Comic Sans MS"/>
            </a:endParaRPr>
          </a:p>
          <a:p>
            <a:r>
              <a:rPr lang="en-GB">
                <a:latin typeface="Comic Sans MS"/>
                <a:ea typeface="+mn-lt"/>
                <a:cs typeface="+mn-lt"/>
              </a:rPr>
              <a:t>c) Write a letter to Leah LEGO asking for a spot in the competition</a:t>
            </a:r>
            <a:endParaRPr lang="en-GB">
              <a:latin typeface="Comic Sans MS"/>
            </a:endParaRPr>
          </a:p>
          <a:p>
            <a:r>
              <a:rPr lang="en-GB">
                <a:latin typeface="Comic Sans MS"/>
                <a:ea typeface="+mn-lt"/>
                <a:cs typeface="+mn-lt"/>
              </a:rPr>
              <a:t>d) Create a sculpture using only red bricks</a:t>
            </a:r>
            <a:endParaRPr lang="en-GB">
              <a:latin typeface="Comic Sans MS"/>
            </a:endParaRPr>
          </a:p>
          <a:p>
            <a:br>
              <a:rPr lang="en-GB">
                <a:latin typeface="Comic Sans MS"/>
                <a:ea typeface="+mn-lt"/>
                <a:cs typeface="+mn-lt"/>
              </a:rPr>
            </a:br>
            <a:r>
              <a:rPr lang="en-GB">
                <a:latin typeface="Comic Sans MS"/>
                <a:ea typeface="+mn-lt"/>
                <a:cs typeface="+mn-lt"/>
              </a:rPr>
              <a:t>2. Why was Leo angry when Max Carter was announced as one of the winners?</a:t>
            </a:r>
            <a:br>
              <a:rPr lang="en-GB">
                <a:latin typeface="Comic Sans MS"/>
                <a:ea typeface="+mn-lt"/>
                <a:cs typeface="+mn-lt"/>
              </a:rPr>
            </a:br>
            <a:r>
              <a:rPr lang="en-GB">
                <a:latin typeface="Comic Sans MS"/>
                <a:ea typeface="+mn-lt"/>
                <a:cs typeface="+mn-lt"/>
              </a:rPr>
              <a:t>a) Max’s creation wasn’t very impressive</a:t>
            </a:r>
            <a:br>
              <a:rPr lang="en-GB">
                <a:latin typeface="Comic Sans MS"/>
                <a:ea typeface="+mn-lt"/>
                <a:cs typeface="+mn-lt"/>
              </a:rPr>
            </a:br>
            <a:r>
              <a:rPr lang="en-GB">
                <a:latin typeface="Comic Sans MS"/>
                <a:ea typeface="+mn-lt"/>
                <a:cs typeface="+mn-lt"/>
              </a:rPr>
              <a:t>b) Max was known for being kind but lazy</a:t>
            </a:r>
            <a:br>
              <a:rPr lang="en-GB">
                <a:latin typeface="Comic Sans MS"/>
                <a:ea typeface="+mn-lt"/>
                <a:cs typeface="+mn-lt"/>
              </a:rPr>
            </a:br>
            <a:r>
              <a:rPr lang="en-GB">
                <a:latin typeface="Comic Sans MS"/>
                <a:ea typeface="+mn-lt"/>
                <a:cs typeface="+mn-lt"/>
              </a:rPr>
              <a:t>c) Max was suspected of stealing someone else's design</a:t>
            </a:r>
            <a:br>
              <a:rPr lang="en-GB">
                <a:latin typeface="Comic Sans MS"/>
                <a:ea typeface="+mn-lt"/>
                <a:cs typeface="+mn-lt"/>
              </a:rPr>
            </a:br>
            <a:r>
              <a:rPr lang="en-GB">
                <a:latin typeface="Comic Sans MS"/>
                <a:ea typeface="+mn-lt"/>
                <a:cs typeface="+mn-lt"/>
              </a:rPr>
              <a:t>d) Max had already won a similar competition</a:t>
            </a:r>
            <a:endParaRPr lang="en-GB">
              <a:latin typeface="Comic Sans MS"/>
            </a:endParaRPr>
          </a:p>
          <a:p>
            <a:br>
              <a:rPr lang="en-GB">
                <a:latin typeface="Comic Sans MS"/>
                <a:ea typeface="+mn-lt"/>
                <a:cs typeface="+mn-lt"/>
              </a:rPr>
            </a:br>
            <a:r>
              <a:rPr lang="en-GB">
                <a:latin typeface="Comic Sans MS"/>
                <a:ea typeface="+mn-lt"/>
                <a:cs typeface="+mn-lt"/>
              </a:rPr>
              <a:t>3. What does the phrase "Leo's heart thumped against his ribs" suggest about how he was feeling?</a:t>
            </a:r>
            <a:br>
              <a:rPr lang="en-GB">
                <a:latin typeface="Comic Sans MS"/>
                <a:ea typeface="+mn-lt"/>
                <a:cs typeface="+mn-lt"/>
              </a:rPr>
            </a:br>
            <a:r>
              <a:rPr lang="en-GB">
                <a:latin typeface="Comic Sans MS"/>
                <a:ea typeface="+mn-lt"/>
                <a:cs typeface="+mn-lt"/>
              </a:rPr>
              <a:t>a) He was cold</a:t>
            </a:r>
            <a:br>
              <a:rPr lang="en-GB">
                <a:latin typeface="Comic Sans MS"/>
                <a:ea typeface="+mn-lt"/>
                <a:cs typeface="+mn-lt"/>
              </a:rPr>
            </a:br>
            <a:r>
              <a:rPr lang="en-GB">
                <a:latin typeface="Comic Sans MS"/>
                <a:ea typeface="+mn-lt"/>
                <a:cs typeface="+mn-lt"/>
              </a:rPr>
              <a:t>b) He was nervous and excited</a:t>
            </a:r>
            <a:br>
              <a:rPr lang="en-GB">
                <a:latin typeface="Comic Sans MS"/>
                <a:ea typeface="+mn-lt"/>
                <a:cs typeface="+mn-lt"/>
              </a:rPr>
            </a:br>
            <a:r>
              <a:rPr lang="en-GB">
                <a:latin typeface="Comic Sans MS"/>
                <a:ea typeface="+mn-lt"/>
                <a:cs typeface="+mn-lt"/>
              </a:rPr>
              <a:t>c) He was confident and calm</a:t>
            </a:r>
            <a:br>
              <a:rPr lang="en-GB">
                <a:latin typeface="Comic Sans MS"/>
                <a:ea typeface="+mn-lt"/>
                <a:cs typeface="+mn-lt"/>
              </a:rPr>
            </a:br>
            <a:r>
              <a:rPr lang="en-GB">
                <a:latin typeface="Comic Sans MS"/>
                <a:ea typeface="+mn-lt"/>
                <a:cs typeface="+mn-lt"/>
              </a:rPr>
              <a:t>d) He was angry</a:t>
            </a:r>
            <a:endParaRPr lang="en-GB">
              <a:latin typeface="Comic Sans MS"/>
            </a:endParaRPr>
          </a:p>
          <a:p>
            <a:endParaRPr lang="en-GB"/>
          </a:p>
        </p:txBody>
      </p:sp>
    </p:spTree>
    <p:extLst>
      <p:ext uri="{BB962C8B-B14F-4D97-AF65-F5344CB8AC3E}">
        <p14:creationId xmlns:p14="http://schemas.microsoft.com/office/powerpoint/2010/main" val="708454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58238-4C41-8F5C-1DF6-B8180DF09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4A85C-B616-A19A-5C9F-37521772F80B}"/>
              </a:ext>
            </a:extLst>
          </p:cNvPr>
          <p:cNvSpPr>
            <a:spLocks noGrp="1"/>
          </p:cNvSpPr>
          <p:nvPr>
            <p:ph type="title"/>
          </p:nvPr>
        </p:nvSpPr>
        <p:spPr>
          <a:xfrm>
            <a:off x="96795" y="117990"/>
            <a:ext cx="10515600" cy="1325563"/>
          </a:xfrm>
        </p:spPr>
        <p:txBody>
          <a:bodyPr>
            <a:normAutofit fontScale="90000"/>
          </a:bodyPr>
          <a:lstStyle/>
          <a:p>
            <a:r>
              <a:rPr lang="en-GB" sz="3600" u="sng"/>
              <a:t>Monday 9th February</a:t>
            </a:r>
            <a:br>
              <a:rPr lang="en-GB" sz="3600" u="sng"/>
            </a:br>
            <a:r>
              <a:rPr lang="en-GB" sz="3200" u="sng"/>
              <a:t>TBAT: Use words in context and discuss the author's choice of words.</a:t>
            </a:r>
          </a:p>
        </p:txBody>
      </p:sp>
      <p:sp>
        <p:nvSpPr>
          <p:cNvPr id="3" name="TextBox 2">
            <a:extLst>
              <a:ext uri="{FF2B5EF4-FFF2-40B4-BE49-F238E27FC236}">
                <a16:creationId xmlns:a16="http://schemas.microsoft.com/office/drawing/2014/main" id="{E250892A-1A04-0D8E-B04A-C6BE09CDCC0E}"/>
              </a:ext>
            </a:extLst>
          </p:cNvPr>
          <p:cNvSpPr txBox="1"/>
          <p:nvPr/>
        </p:nvSpPr>
        <p:spPr>
          <a:xfrm>
            <a:off x="331228" y="1545737"/>
            <a:ext cx="11151387"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latin typeface="Comic Sans MS"/>
              </a:rPr>
              <a:t>Words in context questions:</a:t>
            </a:r>
            <a:br>
              <a:rPr lang="en-GB" sz="2000">
                <a:latin typeface="Comic Sans MS"/>
              </a:rPr>
            </a:br>
            <a:br>
              <a:rPr lang="en-GB" sz="2000">
                <a:latin typeface="Comic Sans MS"/>
              </a:rPr>
            </a:br>
            <a:r>
              <a:rPr lang="en-GB" sz="2000">
                <a:latin typeface="Comic Sans MS"/>
                <a:ea typeface="+mn-lt"/>
                <a:cs typeface="+mn-lt"/>
              </a:rPr>
              <a:t>1. What does the phrase "Leo’s mind buzzed with thoughts of the competition" suggest about how Leo is feeling at the start of the day?</a:t>
            </a:r>
            <a:endParaRPr lang="en-GB" sz="2000">
              <a:latin typeface="Comic Sans MS"/>
            </a:endParaRPr>
          </a:p>
          <a:p>
            <a:br>
              <a:rPr lang="en-GB" sz="2000">
                <a:latin typeface="Comic Sans MS"/>
                <a:ea typeface="+mn-lt"/>
                <a:cs typeface="+mn-lt"/>
              </a:rPr>
            </a:br>
            <a:r>
              <a:rPr lang="en-GB" sz="2000">
                <a:latin typeface="Comic Sans MS"/>
                <a:ea typeface="+mn-lt"/>
                <a:cs typeface="+mn-lt"/>
              </a:rPr>
              <a:t>2. Find and copy a phrase that shows Isabella Fernandez is shy during the news announcement.</a:t>
            </a:r>
            <a:br>
              <a:rPr lang="en-GB" sz="2000">
                <a:latin typeface="Comic Sans MS"/>
                <a:ea typeface="+mn-lt"/>
                <a:cs typeface="+mn-lt"/>
              </a:rPr>
            </a:br>
            <a:endParaRPr lang="en-GB" sz="2000">
              <a:latin typeface="Comic Sans MS"/>
            </a:endParaRPr>
          </a:p>
          <a:p>
            <a:r>
              <a:rPr lang="en-GB" sz="2000">
                <a:latin typeface="Comic Sans MS"/>
                <a:ea typeface="+mn-lt"/>
                <a:cs typeface="+mn-lt"/>
              </a:rPr>
              <a:t>3. What does the description "taking credit for other people's ideas and trampling anyone in his way" suggest about Max Carter's personality?</a:t>
            </a:r>
            <a:br>
              <a:rPr lang="en-GB" sz="2000">
                <a:latin typeface="Comic Sans MS"/>
                <a:ea typeface="+mn-lt"/>
                <a:cs typeface="+mn-lt"/>
              </a:rPr>
            </a:br>
            <a:endParaRPr lang="en-GB" sz="2000">
              <a:latin typeface="Comic Sans MS"/>
            </a:endParaRPr>
          </a:p>
          <a:p>
            <a:r>
              <a:rPr lang="en-GB" sz="2000">
                <a:latin typeface="Comic Sans MS"/>
                <a:ea typeface="+mn-lt"/>
                <a:cs typeface="+mn-lt"/>
              </a:rPr>
              <a:t>4. Why do you think the author describes Leo’s heart as "thumping against his ribs" during the final announcement? What does this tell us about his emotions?</a:t>
            </a:r>
            <a:br>
              <a:rPr lang="en-GB" sz="2000">
                <a:latin typeface="Comic Sans MS"/>
                <a:ea typeface="+mn-lt"/>
                <a:cs typeface="+mn-lt"/>
              </a:rPr>
            </a:br>
            <a:br>
              <a:rPr lang="en-GB" sz="2000">
                <a:latin typeface="Comic Sans MS"/>
                <a:ea typeface="+mn-lt"/>
                <a:cs typeface="+mn-lt"/>
              </a:rPr>
            </a:br>
            <a:r>
              <a:rPr lang="en-GB" sz="2000">
                <a:latin typeface="Comic Sans MS"/>
                <a:ea typeface="+mn-lt"/>
                <a:cs typeface="+mn-lt"/>
              </a:rPr>
              <a:t>5. The reporter describes Mia's design as having "captured the judges' hearts." What does this metaphor imply about the judges' reaction to her creation?</a:t>
            </a:r>
            <a:endParaRPr lang="en-GB" sz="2000">
              <a:latin typeface="Comic Sans MS"/>
            </a:endParaRPr>
          </a:p>
          <a:p>
            <a:endParaRPr lang="en-GB"/>
          </a:p>
          <a:p>
            <a:endParaRPr lang="en-GB"/>
          </a:p>
        </p:txBody>
      </p:sp>
    </p:spTree>
    <p:extLst>
      <p:ext uri="{BB962C8B-B14F-4D97-AF65-F5344CB8AC3E}">
        <p14:creationId xmlns:p14="http://schemas.microsoft.com/office/powerpoint/2010/main" val="4090223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6" name="TextBox 5">
            <a:extLst>
              <a:ext uri="{FF2B5EF4-FFF2-40B4-BE49-F238E27FC236}">
                <a16:creationId xmlns:a16="http://schemas.microsoft.com/office/drawing/2014/main" id="{113C4526-F759-47F3-3FF6-2E1A8EECF975}"/>
              </a:ext>
            </a:extLst>
          </p:cNvPr>
          <p:cNvSpPr txBox="1"/>
          <p:nvPr/>
        </p:nvSpPr>
        <p:spPr>
          <a:xfrm>
            <a:off x="5971267" y="4299360"/>
            <a:ext cx="5792229" cy="166968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l"/>
            <a:r>
              <a:rPr lang="en-GB" sz="2100" b="1" u="sng">
                <a:solidFill>
                  <a:srgbClr val="FF0000"/>
                </a:solidFill>
                <a:latin typeface="Comic Sans MS"/>
              </a:rPr>
              <a:t>Challenge:</a:t>
            </a:r>
          </a:p>
          <a:p>
            <a:endParaRPr lang="en-GB" sz="2650">
              <a:cs typeface="Arial"/>
            </a:endParaRPr>
          </a:p>
          <a:p>
            <a:r>
              <a:rPr lang="en-GB" sz="2650">
                <a:cs typeface="Arial"/>
              </a:rPr>
              <a:t>A show began at 13:05 and finished at 13: 54. How long did it last? </a:t>
            </a:r>
          </a:p>
        </p:txBody>
      </p:sp>
      <p:pic>
        <p:nvPicPr>
          <p:cNvPr id="3" name="Picture 3" descr="Chart, bar chart&#10;&#10;Description automatically generated">
            <a:extLst>
              <a:ext uri="{FF2B5EF4-FFF2-40B4-BE49-F238E27FC236}">
                <a16:creationId xmlns:a16="http://schemas.microsoft.com/office/drawing/2014/main" id="{68C7821D-2363-F673-C36C-CFB87C60136F}"/>
              </a:ext>
            </a:extLst>
          </p:cNvPr>
          <p:cNvPicPr>
            <a:picLocks noChangeAspect="1"/>
          </p:cNvPicPr>
          <p:nvPr/>
        </p:nvPicPr>
        <p:blipFill>
          <a:blip r:embed="rId3"/>
          <a:stretch>
            <a:fillRect/>
          </a:stretch>
        </p:blipFill>
        <p:spPr>
          <a:xfrm>
            <a:off x="255917" y="1643408"/>
            <a:ext cx="5440392" cy="4965789"/>
          </a:xfrm>
          <a:prstGeom prst="rect">
            <a:avLst/>
          </a:prstGeom>
        </p:spPr>
      </p:pic>
      <p:sp>
        <p:nvSpPr>
          <p:cNvPr id="4" name="TextBox 3">
            <a:extLst>
              <a:ext uri="{FF2B5EF4-FFF2-40B4-BE49-F238E27FC236}">
                <a16:creationId xmlns:a16="http://schemas.microsoft.com/office/drawing/2014/main" id="{E740470B-DCB4-5BD1-45E6-2E8780A5824F}"/>
              </a:ext>
            </a:extLst>
          </p:cNvPr>
          <p:cNvSpPr txBox="1"/>
          <p:nvPr/>
        </p:nvSpPr>
        <p:spPr>
          <a:xfrm>
            <a:off x="461873" y="1707408"/>
            <a:ext cx="3912972"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100">
                <a:latin typeface="Comic Sans MS"/>
              </a:rPr>
              <a:t>1. 721 X 3 =</a:t>
            </a:r>
          </a:p>
        </p:txBody>
      </p:sp>
      <p:sp>
        <p:nvSpPr>
          <p:cNvPr id="10" name="TextBox 9">
            <a:extLst>
              <a:ext uri="{FF2B5EF4-FFF2-40B4-BE49-F238E27FC236}">
                <a16:creationId xmlns:a16="http://schemas.microsoft.com/office/drawing/2014/main" id="{A5559000-085B-D054-6058-E384650A4089}"/>
              </a:ext>
            </a:extLst>
          </p:cNvPr>
          <p:cNvSpPr txBox="1"/>
          <p:nvPr/>
        </p:nvSpPr>
        <p:spPr>
          <a:xfrm>
            <a:off x="476249" y="4299122"/>
            <a:ext cx="3681283" cy="45134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GB" sz="2100">
                <a:latin typeface="Comic Sans MS"/>
              </a:rPr>
              <a:t>2. 0.0103 X 100 =  </a:t>
            </a:r>
            <a:endParaRPr lang="en-GB" sz="2133">
              <a:latin typeface="Comic Sans MS"/>
            </a:endParaRPr>
          </a:p>
        </p:txBody>
      </p:sp>
      <p:sp>
        <p:nvSpPr>
          <p:cNvPr id="2" name="TextBox 1">
            <a:extLst>
              <a:ext uri="{FF2B5EF4-FFF2-40B4-BE49-F238E27FC236}">
                <a16:creationId xmlns:a16="http://schemas.microsoft.com/office/drawing/2014/main" id="{F0C4CA73-DE5E-EB13-5E77-F9E5D52A8577}"/>
              </a:ext>
            </a:extLst>
          </p:cNvPr>
          <p:cNvSpPr txBox="1"/>
          <p:nvPr/>
        </p:nvSpPr>
        <p:spPr>
          <a:xfrm>
            <a:off x="5875811" y="1669967"/>
            <a:ext cx="60984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omic Sans MS"/>
                <a:ea typeface="+mn-lt"/>
                <a:cs typeface="+mn-lt"/>
              </a:rPr>
              <a:t>3. </a:t>
            </a:r>
            <a:endParaRPr lang="en-GB" sz="3200">
              <a:latin typeface="Comic Sans MS"/>
              <a:cs typeface="Arial"/>
            </a:endParaRPr>
          </a:p>
        </p:txBody>
      </p:sp>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11627" y="-407351"/>
            <a:ext cx="11902071" cy="2054395"/>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gn="r">
              <a:lnSpc>
                <a:spcPct val="114999"/>
              </a:lnSpc>
              <a:buNone/>
            </a:pPr>
            <a:endParaRPr lang="en-US" sz="2400" kern="0">
              <a:solidFill>
                <a:schemeClr val="tx1"/>
              </a:solidFill>
            </a:endParaRPr>
          </a:p>
          <a:p>
            <a:pPr marL="0" indent="0">
              <a:lnSpc>
                <a:spcPct val="114999"/>
              </a:lnSpc>
              <a:buNone/>
            </a:pPr>
            <a:r>
              <a:rPr lang="en" sz="2400" u="sng" kern="0">
                <a:solidFill>
                  <a:schemeClr val="tx1"/>
                </a:solidFill>
                <a:latin typeface="Comic Sans MS"/>
              </a:rPr>
              <a:t>09.02.26</a:t>
            </a: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pic>
        <p:nvPicPr>
          <p:cNvPr id="5" name="Picture 6">
            <a:extLst>
              <a:ext uri="{FF2B5EF4-FFF2-40B4-BE49-F238E27FC236}">
                <a16:creationId xmlns:a16="http://schemas.microsoft.com/office/drawing/2014/main" id="{5DAA1FBE-79A2-9BA6-EB2B-2324F25D0AA5}"/>
              </a:ext>
            </a:extLst>
          </p:cNvPr>
          <p:cNvPicPr>
            <a:picLocks noChangeAspect="1"/>
          </p:cNvPicPr>
          <p:nvPr/>
        </p:nvPicPr>
        <p:blipFill>
          <a:blip r:embed="rId4"/>
          <a:stretch>
            <a:fillRect/>
          </a:stretch>
        </p:blipFill>
        <p:spPr>
          <a:xfrm>
            <a:off x="6456218" y="1717468"/>
            <a:ext cx="5474524" cy="2502726"/>
          </a:xfrm>
          <a:prstGeom prst="rect">
            <a:avLst/>
          </a:prstGeom>
        </p:spPr>
      </p:pic>
    </p:spTree>
    <p:extLst>
      <p:ext uri="{BB962C8B-B14F-4D97-AF65-F5344CB8AC3E}">
        <p14:creationId xmlns:p14="http://schemas.microsoft.com/office/powerpoint/2010/main" val="367621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EB72C-1B06-1DDF-30D6-A5C493484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D47AC-444E-83B1-3789-8262B40A3452}"/>
              </a:ext>
            </a:extLst>
          </p:cNvPr>
          <p:cNvSpPr>
            <a:spLocks noGrp="1"/>
          </p:cNvSpPr>
          <p:nvPr>
            <p:ph type="title"/>
          </p:nvPr>
        </p:nvSpPr>
        <p:spPr>
          <a:xfrm>
            <a:off x="96795" y="117990"/>
            <a:ext cx="10515600" cy="1325563"/>
          </a:xfrm>
        </p:spPr>
        <p:txBody>
          <a:bodyPr>
            <a:normAutofit fontScale="90000"/>
          </a:bodyPr>
          <a:lstStyle/>
          <a:p>
            <a:r>
              <a:rPr lang="en-GB" sz="3600" u="sng"/>
              <a:t>Monday 9th February</a:t>
            </a:r>
            <a:br>
              <a:rPr lang="en-GB" sz="3600" u="sng"/>
            </a:br>
            <a:r>
              <a:rPr lang="en-GB" sz="3200" u="sng"/>
              <a:t>TBAT: Use words in context and discuss the author's choice of words.</a:t>
            </a:r>
          </a:p>
        </p:txBody>
      </p:sp>
      <p:sp>
        <p:nvSpPr>
          <p:cNvPr id="3" name="TextBox 2">
            <a:extLst>
              <a:ext uri="{FF2B5EF4-FFF2-40B4-BE49-F238E27FC236}">
                <a16:creationId xmlns:a16="http://schemas.microsoft.com/office/drawing/2014/main" id="{92E60733-54C0-234D-91F8-2F758D937086}"/>
              </a:ext>
            </a:extLst>
          </p:cNvPr>
          <p:cNvSpPr txBox="1"/>
          <p:nvPr/>
        </p:nvSpPr>
        <p:spPr>
          <a:xfrm>
            <a:off x="94390" y="1380981"/>
            <a:ext cx="1209873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b="1" u="sng">
              <a:latin typeface="Comic Sans MS"/>
            </a:endParaRPr>
          </a:p>
          <a:p>
            <a:r>
              <a:rPr lang="en-GB" sz="4400" b="1" u="sng">
                <a:solidFill>
                  <a:srgbClr val="FF0000"/>
                </a:solidFill>
                <a:latin typeface="Comic Sans MS"/>
              </a:rPr>
              <a:t>Challenge</a:t>
            </a:r>
            <a:br>
              <a:rPr lang="en-GB" sz="4400" b="1" u="sng">
                <a:latin typeface="Comic Sans MS"/>
              </a:rPr>
            </a:br>
            <a:r>
              <a:rPr lang="en-GB" sz="4400">
                <a:latin typeface="Comic Sans MS"/>
              </a:rPr>
              <a:t>Think about the phrase </a:t>
            </a:r>
            <a:r>
              <a:rPr lang="en-GB" sz="4400" b="1">
                <a:latin typeface="Comic Sans MS"/>
              </a:rPr>
              <a:t>show not tell </a:t>
            </a:r>
            <a:r>
              <a:rPr lang="en-GB" sz="4400">
                <a:latin typeface="Comic Sans MS"/>
              </a:rPr>
              <a:t>in writing. Give an example of how the author has used this in the story and explain what they are trying to convey to the reader.</a:t>
            </a:r>
            <a:br>
              <a:rPr lang="en-GB" sz="2000" b="1" u="sng">
                <a:latin typeface="Comic Sans MS"/>
              </a:rPr>
            </a:br>
            <a:endParaRPr lang="en-GB" sz="2000" b="1" u="sng">
              <a:latin typeface="Comic Sans MS"/>
            </a:endParaRPr>
          </a:p>
        </p:txBody>
      </p:sp>
    </p:spTree>
    <p:extLst>
      <p:ext uri="{BB962C8B-B14F-4D97-AF65-F5344CB8AC3E}">
        <p14:creationId xmlns:p14="http://schemas.microsoft.com/office/powerpoint/2010/main" val="177929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588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8262-45D2-2745-C68F-F50742CC9D0F}"/>
              </a:ext>
            </a:extLst>
          </p:cNvPr>
          <p:cNvSpPr>
            <a:spLocks noGrp="1"/>
          </p:cNvSpPr>
          <p:nvPr>
            <p:ph type="title"/>
          </p:nvPr>
        </p:nvSpPr>
        <p:spPr/>
        <p:txBody>
          <a:bodyPr>
            <a:normAutofit fontScale="90000"/>
          </a:bodyPr>
          <a:lstStyle/>
          <a:p>
            <a:r>
              <a:rPr lang="en-GB" dirty="0"/>
              <a:t>Safer Internet Day 2026</a:t>
            </a:r>
          </a:p>
        </p:txBody>
      </p:sp>
      <p:sp>
        <p:nvSpPr>
          <p:cNvPr id="3" name="Text Placeholder 2">
            <a:extLst>
              <a:ext uri="{FF2B5EF4-FFF2-40B4-BE49-F238E27FC236}">
                <a16:creationId xmlns:a16="http://schemas.microsoft.com/office/drawing/2014/main" id="{E1A11846-1AF6-581D-996B-704A947FF6FC}"/>
              </a:ext>
            </a:extLst>
          </p:cNvPr>
          <p:cNvSpPr>
            <a:spLocks noGrp="1"/>
          </p:cNvSpPr>
          <p:nvPr>
            <p:ph type="body" idx="1"/>
          </p:nvPr>
        </p:nvSpPr>
        <p:spPr/>
        <p:txBody>
          <a:bodyPr/>
          <a:lstStyle/>
          <a:p>
            <a:pPr marL="152400" indent="0">
              <a:buNone/>
            </a:pPr>
            <a:r>
              <a:rPr lang="en-GB" sz="4000" dirty="0">
                <a:latin typeface="Comic Sans MS"/>
              </a:rPr>
              <a:t>What is AI?</a:t>
            </a:r>
            <a:br>
              <a:rPr lang="en-GB" sz="4000" dirty="0">
                <a:latin typeface="Comic Sans MS"/>
              </a:rPr>
            </a:br>
            <a:br>
              <a:rPr lang="en-GB" sz="4000" dirty="0">
                <a:latin typeface="Comic Sans MS"/>
              </a:rPr>
            </a:br>
            <a:br>
              <a:rPr lang="en-GB" sz="4000" dirty="0">
                <a:latin typeface="Comic Sans MS"/>
              </a:rPr>
            </a:br>
            <a:r>
              <a:rPr lang="en-GB" sz="4000" dirty="0">
                <a:solidFill>
                  <a:srgbClr val="0070C0"/>
                </a:solidFill>
                <a:latin typeface="Comic Sans MS"/>
              </a:rPr>
              <a:t>What could be a benefit of AI?</a:t>
            </a:r>
            <a:br>
              <a:rPr lang="en-GB" sz="4000" dirty="0">
                <a:latin typeface="Comic Sans MS"/>
              </a:rPr>
            </a:br>
            <a:br>
              <a:rPr lang="en-GB" sz="4000" dirty="0">
                <a:latin typeface="Comic Sans MS"/>
              </a:rPr>
            </a:br>
            <a:r>
              <a:rPr lang="en-GB" sz="4000" dirty="0">
                <a:solidFill>
                  <a:srgbClr val="00B050"/>
                </a:solidFill>
                <a:latin typeface="Comic Sans MS"/>
              </a:rPr>
              <a:t>What could be a negative of using AI?</a:t>
            </a:r>
          </a:p>
        </p:txBody>
      </p:sp>
    </p:spTree>
    <p:extLst>
      <p:ext uri="{BB962C8B-B14F-4D97-AF65-F5344CB8AC3E}">
        <p14:creationId xmlns:p14="http://schemas.microsoft.com/office/powerpoint/2010/main" val="870810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A3659B-4FC4-94EB-053A-954A45D26BEC}"/>
              </a:ext>
            </a:extLst>
          </p:cNvPr>
          <p:cNvSpPr/>
          <p:nvPr/>
        </p:nvSpPr>
        <p:spPr>
          <a:xfrm>
            <a:off x="2279651" y="1460863"/>
            <a:ext cx="6569382" cy="2088000"/>
          </a:xfrm>
          <a:prstGeom prst="rect">
            <a:avLst/>
          </a:prstGeom>
          <a:solidFill>
            <a:schemeClr val="bg1"/>
          </a:solidFill>
          <a:ln w="28575">
            <a:solidFill>
              <a:srgbClr val="009CD8"/>
            </a:solidFill>
          </a:ln>
          <a:effectLst>
            <a:outerShdw dist="38100" dir="2700000" algn="tl" rotWithShape="0">
              <a:srgbClr val="009CD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6" name="Rectangle 5">
            <a:extLst>
              <a:ext uri="{FF2B5EF4-FFF2-40B4-BE49-F238E27FC236}">
                <a16:creationId xmlns:a16="http://schemas.microsoft.com/office/drawing/2014/main" id="{464DFEEF-8CAC-74B9-A6BE-079AB2DF013E}"/>
              </a:ext>
            </a:extLst>
          </p:cNvPr>
          <p:cNvSpPr/>
          <p:nvPr/>
        </p:nvSpPr>
        <p:spPr>
          <a:xfrm>
            <a:off x="2424330" y="1583384"/>
            <a:ext cx="6247722" cy="703826"/>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800">
                <a:solidFill>
                  <a:schemeClr val="bg1"/>
                </a:solidFill>
                <a:latin typeface="Twinkl" pitchFamily="2" charset="77"/>
              </a:rPr>
              <a:t>Artificial intelligence (AI) refers to computer-based systems designed to:</a:t>
            </a:r>
          </a:p>
        </p:txBody>
      </p:sp>
      <p:sp>
        <p:nvSpPr>
          <p:cNvPr id="8" name="TextBox 7">
            <a:extLst>
              <a:ext uri="{FF2B5EF4-FFF2-40B4-BE49-F238E27FC236}">
                <a16:creationId xmlns:a16="http://schemas.microsoft.com/office/drawing/2014/main" id="{EA87D9C5-8B6E-6887-7344-54459CD48FC1}"/>
              </a:ext>
            </a:extLst>
          </p:cNvPr>
          <p:cNvSpPr txBox="1"/>
          <p:nvPr/>
        </p:nvSpPr>
        <p:spPr>
          <a:xfrm>
            <a:off x="2297757" y="2335012"/>
            <a:ext cx="4646692" cy="1077218"/>
          </a:xfrm>
          <a:prstGeom prst="rect">
            <a:avLst/>
          </a:prstGeom>
          <a:noFill/>
        </p:spPr>
        <p:txBody>
          <a:bodyPr wrap="square" lIns="108000">
            <a:spAutoFit/>
          </a:bodyPr>
          <a:lstStyle/>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process data;</a:t>
            </a:r>
          </a:p>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recognise patterns;</a:t>
            </a:r>
          </a:p>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complete specific tasks automatically.</a:t>
            </a:r>
          </a:p>
        </p:txBody>
      </p:sp>
      <p:sp>
        <p:nvSpPr>
          <p:cNvPr id="13" name="4">
            <a:extLst>
              <a:ext uri="{FF2B5EF4-FFF2-40B4-BE49-F238E27FC236}">
                <a16:creationId xmlns:a16="http://schemas.microsoft.com/office/drawing/2014/main" id="{F9D89CAD-35D5-E80A-055E-CD892F8FD5E8}"/>
              </a:ext>
            </a:extLst>
          </p:cNvPr>
          <p:cNvSpPr/>
          <p:nvPr/>
        </p:nvSpPr>
        <p:spPr>
          <a:xfrm>
            <a:off x="2279651" y="4611443"/>
            <a:ext cx="5399344" cy="739988"/>
          </a:xfrm>
          <a:prstGeom prst="roundRect">
            <a:avLst>
              <a:gd name="adj" fmla="val 10427"/>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576000" bIns="72000" rtlCol="0" anchor="ctr">
            <a:spAutoFit/>
          </a:bodyPr>
          <a:lstStyle/>
          <a:p>
            <a:r>
              <a:rPr lang="en-GB" sz="1800" b="1">
                <a:solidFill>
                  <a:schemeClr val="dk1"/>
                </a:solidFill>
                <a:latin typeface="Twinkl" pitchFamily="2" charset="77"/>
              </a:rPr>
              <a:t>AI technologies</a:t>
            </a:r>
            <a:r>
              <a:rPr lang="en-GB" sz="1800">
                <a:solidFill>
                  <a:schemeClr val="dk1"/>
                </a:solidFill>
                <a:latin typeface="Twinkl" pitchFamily="2" charset="77"/>
              </a:rPr>
              <a:t> are part of our everyday lives, even if we don’t realise it.</a:t>
            </a:r>
            <a:endParaRPr lang="en-US" sz="1800">
              <a:solidFill>
                <a:schemeClr val="tx1"/>
              </a:solidFill>
              <a:latin typeface="Twinkl" pitchFamily="2" charset="77"/>
            </a:endParaRPr>
          </a:p>
        </p:txBody>
      </p:sp>
      <p:sp>
        <p:nvSpPr>
          <p:cNvPr id="14" name="3">
            <a:extLst>
              <a:ext uri="{FF2B5EF4-FFF2-40B4-BE49-F238E27FC236}">
                <a16:creationId xmlns:a16="http://schemas.microsoft.com/office/drawing/2014/main" id="{6BC09F15-DF9D-F490-3FEB-3927A08002F6}"/>
              </a:ext>
            </a:extLst>
          </p:cNvPr>
          <p:cNvSpPr/>
          <p:nvPr/>
        </p:nvSpPr>
        <p:spPr>
          <a:xfrm>
            <a:off x="2279650" y="3705617"/>
            <a:ext cx="6107267" cy="753517"/>
          </a:xfrm>
          <a:prstGeom prst="roundRect">
            <a:avLst>
              <a:gd name="adj" fmla="val 13413"/>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360000" bIns="72000" rtlCol="0" anchor="ctr">
            <a:spAutoFit/>
          </a:bodyPr>
          <a:lstStyle/>
          <a:p>
            <a:pPr lvl="0"/>
            <a:r>
              <a:rPr lang="en-GB" sz="1800">
                <a:solidFill>
                  <a:schemeClr val="dk1"/>
                </a:solidFill>
                <a:latin typeface="Twinkl" pitchFamily="2" charset="77"/>
              </a:rPr>
              <a:t>These systems follow programmed instructions and use data to improve accuracy over time.</a:t>
            </a:r>
          </a:p>
        </p:txBody>
      </p:sp>
      <p:pic>
        <p:nvPicPr>
          <p:cNvPr id="10" name="Picture 9">
            <a:extLst>
              <a:ext uri="{FF2B5EF4-FFF2-40B4-BE49-F238E27FC236}">
                <a16:creationId xmlns:a16="http://schemas.microsoft.com/office/drawing/2014/main" id="{80D8C3D4-BA7C-E99B-EE14-77E960DE247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6998781" y="2512471"/>
            <a:ext cx="2990534" cy="3887245"/>
          </a:xfrm>
          <a:prstGeom prst="rect">
            <a:avLst/>
          </a:prstGeom>
        </p:spPr>
      </p:pic>
      <p:sp>
        <p:nvSpPr>
          <p:cNvPr id="18" name="AI">
            <a:extLst>
              <a:ext uri="{FF2B5EF4-FFF2-40B4-BE49-F238E27FC236}">
                <a16:creationId xmlns:a16="http://schemas.microsoft.com/office/drawing/2014/main" id="{300D58C1-0964-7AC6-F639-51DA1E1AC4B9}"/>
              </a:ext>
            </a:extLst>
          </p:cNvPr>
          <p:cNvSpPr/>
          <p:nvPr/>
        </p:nvSpPr>
        <p:spPr>
          <a:xfrm>
            <a:off x="2293277" y="5562733"/>
            <a:ext cx="7338265" cy="701380"/>
          </a:xfrm>
          <a:prstGeom prst="roundRect">
            <a:avLst>
              <a:gd name="adj" fmla="val 0"/>
            </a:avLst>
          </a:prstGeom>
          <a:solidFill>
            <a:srgbClr val="CAE0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lvl="0"/>
            <a:r>
              <a:rPr lang="en-GB" sz="1800">
                <a:solidFill>
                  <a:schemeClr val="tx1"/>
                </a:solidFill>
                <a:latin typeface="Twinkl" pitchFamily="2" charset="77"/>
                <a:ea typeface="Roboto"/>
                <a:cs typeface="Roboto"/>
                <a:sym typeface="Roboto"/>
              </a:rPr>
              <a:t>AI technologies refer to any system, tool, model or machine that uses neural networks or machine learning to simulate human intelligence.</a:t>
            </a:r>
          </a:p>
        </p:txBody>
      </p:sp>
      <p:sp>
        <p:nvSpPr>
          <p:cNvPr id="21" name="AI hp">
            <a:extLst>
              <a:ext uri="{FF2B5EF4-FFF2-40B4-BE49-F238E27FC236}">
                <a16:creationId xmlns:a16="http://schemas.microsoft.com/office/drawing/2014/main" id="{6CCA9903-4B37-6E82-102A-0494C834B5EE}"/>
              </a:ext>
            </a:extLst>
          </p:cNvPr>
          <p:cNvSpPr/>
          <p:nvPr/>
        </p:nvSpPr>
        <p:spPr>
          <a:xfrm>
            <a:off x="2385002" y="4699931"/>
            <a:ext cx="1656057" cy="30241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19" name="click me">
            <a:extLst>
              <a:ext uri="{FF2B5EF4-FFF2-40B4-BE49-F238E27FC236}">
                <a16:creationId xmlns:a16="http://schemas.microsoft.com/office/drawing/2014/main" id="{ED5428C1-54A2-720D-F9E8-857382E6D821}"/>
              </a:ext>
            </a:extLst>
          </p:cNvPr>
          <p:cNvSpPr/>
          <p:nvPr/>
        </p:nvSpPr>
        <p:spPr>
          <a:xfrm>
            <a:off x="2998057" y="5290616"/>
            <a:ext cx="1113552" cy="318924"/>
          </a:xfrm>
          <a:prstGeom prst="roundRect">
            <a:avLst>
              <a:gd name="adj" fmla="val 0"/>
            </a:avLst>
          </a:prstGeom>
          <a:solidFill>
            <a:schemeClr val="lt1"/>
          </a:solidFill>
          <a:ln w="28575" cap="flat" cmpd="sng">
            <a:solidFill>
              <a:schemeClr val="dk1"/>
            </a:solidFill>
            <a:prstDash val="solid"/>
            <a:miter lim="800000"/>
            <a:headEnd type="none" w="sm" len="sm"/>
            <a:tailEnd type="none" w="sm" len="sm"/>
          </a:ln>
          <a:effectLst/>
        </p:spPr>
        <p:txBody>
          <a:bodyPr spcFirstLastPara="1" wrap="square" lIns="36000" tIns="36000" rIns="36000" bIns="36000" anchor="ctr" anchorCtr="0">
            <a:spAutoFit/>
          </a:bodyPr>
          <a:lstStyle/>
          <a:p>
            <a:pPr marL="139700" lvl="0">
              <a:buClr>
                <a:srgbClr val="FF0000"/>
              </a:buClr>
              <a:buSzPts val="1400"/>
            </a:pPr>
            <a:r>
              <a:rPr lang="en-GB" sz="1600">
                <a:latin typeface="Twinkl" pitchFamily="2" charset="77"/>
              </a:rPr>
              <a:t>Click me!</a:t>
            </a:r>
          </a:p>
        </p:txBody>
      </p:sp>
      <p:pic>
        <p:nvPicPr>
          <p:cNvPr id="20" name="hand icon" descr="A hand pointing at something&#10;&#10;Description automatically generated">
            <a:extLst>
              <a:ext uri="{FF2B5EF4-FFF2-40B4-BE49-F238E27FC236}">
                <a16:creationId xmlns:a16="http://schemas.microsoft.com/office/drawing/2014/main" id="{F3A544B8-73E7-7470-A081-A8313F5CF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459" y="4972849"/>
            <a:ext cx="545390" cy="689032"/>
          </a:xfrm>
          <a:prstGeom prst="rect">
            <a:avLst/>
          </a:prstGeom>
        </p:spPr>
      </p:pic>
      <p:sp>
        <p:nvSpPr>
          <p:cNvPr id="2" name="Cloud Callout 1">
            <a:extLst>
              <a:ext uri="{FF2B5EF4-FFF2-40B4-BE49-F238E27FC236}">
                <a16:creationId xmlns:a16="http://schemas.microsoft.com/office/drawing/2014/main" id="{80F8FEBB-BA1A-5549-C5D0-20453E1A18EA}"/>
              </a:ext>
            </a:extLst>
          </p:cNvPr>
          <p:cNvSpPr/>
          <p:nvPr/>
        </p:nvSpPr>
        <p:spPr>
          <a:xfrm>
            <a:off x="3650515" y="607515"/>
            <a:ext cx="3549891" cy="2290064"/>
          </a:xfrm>
          <a:prstGeom prst="cloudCallout">
            <a:avLst>
              <a:gd name="adj1" fmla="val 68406"/>
              <a:gd name="adj2" fmla="val 40436"/>
            </a:avLst>
          </a:prstGeom>
          <a:solidFill>
            <a:srgbClr val="FCC08E"/>
          </a:solidFill>
          <a:ln w="22225">
            <a:solidFill>
              <a:srgbClr val="F58530"/>
            </a:solidFill>
          </a:ln>
          <a:effectLst>
            <a:outerShdw dist="63500" dir="8100000" algn="tr"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2500">
                <a:solidFill>
                  <a:schemeClr val="tx1"/>
                </a:solidFill>
                <a:latin typeface="Twinkl" pitchFamily="2" charset="77"/>
              </a:rPr>
              <a:t>What is artificial intelligence?</a:t>
            </a:r>
          </a:p>
        </p:txBody>
      </p:sp>
    </p:spTree>
    <p:extLst>
      <p:ext uri="{BB962C8B-B14F-4D97-AF65-F5344CB8AC3E}">
        <p14:creationId xmlns:p14="http://schemas.microsoft.com/office/powerpoint/2010/main" val="127042932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5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25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125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50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left)">
                                          <p:cBhvr>
                                            <p:cTn id="29" dur="125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p:tgtEl>
                                              <p:spTgt spid="14"/>
                                            </p:tgtEl>
                                            <p:attrNameLst>
                                              <p:attrName>ppt_x</p:attrName>
                                            </p:attrNameLst>
                                          </p:cBhvr>
                                          <p:tavLst>
                                            <p:tav tm="0">
                                              <p:val>
                                                <p:strVal val="#ppt_x+#ppt_w*1.125000"/>
                                              </p:val>
                                            </p:tav>
                                            <p:tav tm="100000">
                                              <p:val>
                                                <p:strVal val="#ppt_x"/>
                                              </p:val>
                                            </p:tav>
                                          </p:tavLst>
                                        </p:anim>
                                        <p:animEffect transition="in" filter="wipe(left)">
                                          <p:cBhvr>
                                            <p:cTn id="35" dur="7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750"/>
                                            <p:tgtEl>
                                              <p:spTgt spid="13"/>
                                            </p:tgtEl>
                                            <p:attrNameLst>
                                              <p:attrName>ppt_x</p:attrName>
                                            </p:attrNameLst>
                                          </p:cBhvr>
                                          <p:tavLst>
                                            <p:tav tm="0">
                                              <p:val>
                                                <p:strVal val="#ppt_x+#ppt_w*1.125000"/>
                                              </p:val>
                                            </p:tav>
                                            <p:tav tm="100000">
                                              <p:val>
                                                <p:strVal val="#ppt_x"/>
                                              </p:val>
                                            </p:tav>
                                          </p:tavLst>
                                        </p:anim>
                                        <p:animEffect transition="in" filter="wipe(left)">
                                          <p:cBhvr>
                                            <p:cTn id="41" dur="750"/>
                                            <p:tgtEl>
                                              <p:spTgt spid="1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750"/>
                                </p:stCondLst>
                                <p:childTnLst>
                                  <p:par>
                                    <p:cTn id="45" presetID="2" presetClass="entr" presetSubtype="4" fill="hold" nodeType="afterEffect" p14:presetBounceEnd="50000">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14:bounceEnd="50000">
                                          <p:cBhvr additive="base">
                                            <p:cTn id="47" dur="10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8" dur="1000" fill="hold"/>
                                            <p:tgtEl>
                                              <p:spTgt spid="20"/>
                                            </p:tgtEl>
                                            <p:attrNameLst>
                                              <p:attrName>ppt_y</p:attrName>
                                            </p:attrNameLst>
                                          </p:cBhvr>
                                          <p:tavLst>
                                            <p:tav tm="0">
                                              <p:val>
                                                <p:strVal val="1+#ppt_h/2"/>
                                              </p:val>
                                            </p:tav>
                                            <p:tav tm="100000">
                                              <p:val>
                                                <p:strVal val="#ppt_y"/>
                                              </p:val>
                                            </p:tav>
                                          </p:tavLst>
                                        </p:anim>
                                      </p:childTnLst>
                                    </p:cTn>
                                  </p:par>
                                </p:childTnLst>
                              </p:cTn>
                            </p:par>
                            <p:par>
                              <p:cTn id="49" fill="hold">
                                <p:stCondLst>
                                  <p:cond delay="175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2250"/>
                                </p:stCondLst>
                                <p:childTnLst>
                                  <p:par>
                                    <p:cTn id="54" presetID="22" presetClass="exit" presetSubtype="2" fill="hold" grpId="1" nodeType="afterEffect">
                                      <p:stCondLst>
                                        <p:cond delay="1500"/>
                                      </p:stCondLst>
                                      <p:childTnLst>
                                        <p:animEffect transition="out" filter="wipe(right)">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4250"/>
                                </p:stCondLst>
                                <p:childTnLst>
                                  <p:par>
                                    <p:cTn id="58" presetID="2" presetClass="exit" presetSubtype="4" fill="hold" nodeType="afterEffect">
                                      <p:stCondLst>
                                        <p:cond delay="0"/>
                                      </p:stCondLst>
                                      <p:childTnLst>
                                        <p:anim calcmode="lin" valueType="num">
                                          <p:cBhvr additive="base">
                                            <p:cTn id="59" dur="500"/>
                                            <p:tgtEl>
                                              <p:spTgt spid="20"/>
                                            </p:tgtEl>
                                            <p:attrNameLst>
                                              <p:attrName>ppt_x</p:attrName>
                                            </p:attrNameLst>
                                          </p:cBhvr>
                                          <p:tavLst>
                                            <p:tav tm="0">
                                              <p:val>
                                                <p:strVal val="ppt_x"/>
                                              </p:val>
                                            </p:tav>
                                            <p:tav tm="100000">
                                              <p:val>
                                                <p:strVal val="ppt_x"/>
                                              </p:val>
                                            </p:tav>
                                          </p:tavLst>
                                        </p:anim>
                                        <p:anim calcmode="lin" valueType="num">
                                          <p:cBhvr additive="base">
                                            <p:cTn id="60" dur="500"/>
                                            <p:tgtEl>
                                              <p:spTgt spid="20"/>
                                            </p:tgtEl>
                                            <p:attrNameLst>
                                              <p:attrName>ppt_y</p:attrName>
                                            </p:attrNameLst>
                                          </p:cBhvr>
                                          <p:tavLst>
                                            <p:tav tm="0">
                                              <p:val>
                                                <p:strVal val="ppt_y"/>
                                              </p:val>
                                            </p:tav>
                                            <p:tav tm="100000">
                                              <p:val>
                                                <p:strVal val="1+ppt_h/2"/>
                                              </p:val>
                                            </p:tav>
                                          </p:tavLst>
                                        </p:anim>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1" nodeType="clickEffect">
                                      <p:stCondLst>
                                        <p:cond delay="0"/>
                                      </p:stCondLst>
                                      <p:childTnLst>
                                        <p:animEffect transition="out" filter="barn(inVertical)">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8" grpId="0" uiExpand="1" build="p" bldLvl="2"/>
          <p:bldP spid="13" grpId="0" animBg="1"/>
          <p:bldP spid="14" grpId="0" animBg="1"/>
          <p:bldP spid="18" grpId="0" animBg="1"/>
          <p:bldP spid="18" grpId="1" animBg="1"/>
          <p:bldP spid="21" grpId="0" animBg="1"/>
          <p:bldP spid="19" grpId="0" animBg="1"/>
          <p:bldP spid="19" grpId="1" animBg="1"/>
          <p:bldP spid="2"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500"/>
                                            <p:tgtEl>
                                              <p:spTgt spid="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left)">
                                          <p:cBhvr>
                                            <p:cTn id="19" dur="125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50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left)">
                                          <p:cBhvr>
                                            <p:cTn id="24" dur="125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50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ipe(left)">
                                          <p:cBhvr>
                                            <p:cTn id="29" dur="1250"/>
                                            <p:tgtEl>
                                              <p:spTgt spid="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p:tgtEl>
                                              <p:spTgt spid="14"/>
                                            </p:tgtEl>
                                            <p:attrNameLst>
                                              <p:attrName>ppt_x</p:attrName>
                                            </p:attrNameLst>
                                          </p:cBhvr>
                                          <p:tavLst>
                                            <p:tav tm="0">
                                              <p:val>
                                                <p:strVal val="#ppt_x+#ppt_w*1.125000"/>
                                              </p:val>
                                            </p:tav>
                                            <p:tav tm="100000">
                                              <p:val>
                                                <p:strVal val="#ppt_x"/>
                                              </p:val>
                                            </p:tav>
                                          </p:tavLst>
                                        </p:anim>
                                        <p:animEffect transition="in" filter="wipe(left)">
                                          <p:cBhvr>
                                            <p:cTn id="35" dur="7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750"/>
                                            <p:tgtEl>
                                              <p:spTgt spid="13"/>
                                            </p:tgtEl>
                                            <p:attrNameLst>
                                              <p:attrName>ppt_x</p:attrName>
                                            </p:attrNameLst>
                                          </p:cBhvr>
                                          <p:tavLst>
                                            <p:tav tm="0">
                                              <p:val>
                                                <p:strVal val="#ppt_x+#ppt_w*1.125000"/>
                                              </p:val>
                                            </p:tav>
                                            <p:tav tm="100000">
                                              <p:val>
                                                <p:strVal val="#ppt_x"/>
                                              </p:val>
                                            </p:tav>
                                          </p:tavLst>
                                        </p:anim>
                                        <p:animEffect transition="in" filter="wipe(left)">
                                          <p:cBhvr>
                                            <p:cTn id="41" dur="750"/>
                                            <p:tgtEl>
                                              <p:spTgt spid="13"/>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750"/>
                                </p:stCondLst>
                                <p:childTnLst>
                                  <p:par>
                                    <p:cTn id="45" presetID="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1000" fill="hold"/>
                                            <p:tgtEl>
                                              <p:spTgt spid="20"/>
                                            </p:tgtEl>
                                            <p:attrNameLst>
                                              <p:attrName>ppt_x</p:attrName>
                                            </p:attrNameLst>
                                          </p:cBhvr>
                                          <p:tavLst>
                                            <p:tav tm="0">
                                              <p:val>
                                                <p:strVal val="#ppt_x"/>
                                              </p:val>
                                            </p:tav>
                                            <p:tav tm="100000">
                                              <p:val>
                                                <p:strVal val="#ppt_x"/>
                                              </p:val>
                                            </p:tav>
                                          </p:tavLst>
                                        </p:anim>
                                        <p:anim calcmode="lin" valueType="num">
                                          <p:cBhvr additive="base">
                                            <p:cTn id="48" dur="1000" fill="hold"/>
                                            <p:tgtEl>
                                              <p:spTgt spid="20"/>
                                            </p:tgtEl>
                                            <p:attrNameLst>
                                              <p:attrName>ppt_y</p:attrName>
                                            </p:attrNameLst>
                                          </p:cBhvr>
                                          <p:tavLst>
                                            <p:tav tm="0">
                                              <p:val>
                                                <p:strVal val="1+#ppt_h/2"/>
                                              </p:val>
                                            </p:tav>
                                            <p:tav tm="100000">
                                              <p:val>
                                                <p:strVal val="#ppt_y"/>
                                              </p:val>
                                            </p:tav>
                                          </p:tavLst>
                                        </p:anim>
                                      </p:childTnLst>
                                    </p:cTn>
                                  </p:par>
                                </p:childTnLst>
                              </p:cTn>
                            </p:par>
                            <p:par>
                              <p:cTn id="49" fill="hold">
                                <p:stCondLst>
                                  <p:cond delay="175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2250"/>
                                </p:stCondLst>
                                <p:childTnLst>
                                  <p:par>
                                    <p:cTn id="54" presetID="22" presetClass="exit" presetSubtype="2" fill="hold" grpId="1" nodeType="afterEffect">
                                      <p:stCondLst>
                                        <p:cond delay="1500"/>
                                      </p:stCondLst>
                                      <p:childTnLst>
                                        <p:animEffect transition="out" filter="wipe(right)">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par>
                              <p:cTn id="57" fill="hold">
                                <p:stCondLst>
                                  <p:cond delay="4250"/>
                                </p:stCondLst>
                                <p:childTnLst>
                                  <p:par>
                                    <p:cTn id="58" presetID="2" presetClass="exit" presetSubtype="4" fill="hold" nodeType="afterEffect">
                                      <p:stCondLst>
                                        <p:cond delay="0"/>
                                      </p:stCondLst>
                                      <p:childTnLst>
                                        <p:anim calcmode="lin" valueType="num">
                                          <p:cBhvr additive="base">
                                            <p:cTn id="59" dur="500"/>
                                            <p:tgtEl>
                                              <p:spTgt spid="20"/>
                                            </p:tgtEl>
                                            <p:attrNameLst>
                                              <p:attrName>ppt_x</p:attrName>
                                            </p:attrNameLst>
                                          </p:cBhvr>
                                          <p:tavLst>
                                            <p:tav tm="0">
                                              <p:val>
                                                <p:strVal val="ppt_x"/>
                                              </p:val>
                                            </p:tav>
                                            <p:tav tm="100000">
                                              <p:val>
                                                <p:strVal val="ppt_x"/>
                                              </p:val>
                                            </p:tav>
                                          </p:tavLst>
                                        </p:anim>
                                        <p:anim calcmode="lin" valueType="num">
                                          <p:cBhvr additive="base">
                                            <p:cTn id="60" dur="500"/>
                                            <p:tgtEl>
                                              <p:spTgt spid="20"/>
                                            </p:tgtEl>
                                            <p:attrNameLst>
                                              <p:attrName>ppt_y</p:attrName>
                                            </p:attrNameLst>
                                          </p:cBhvr>
                                          <p:tavLst>
                                            <p:tav tm="0">
                                              <p:val>
                                                <p:strVal val="ppt_y"/>
                                              </p:val>
                                            </p:tav>
                                            <p:tav tm="100000">
                                              <p:val>
                                                <p:strVal val="1+ppt_h/2"/>
                                              </p:val>
                                            </p:tav>
                                          </p:tavLst>
                                        </p:anim>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grpId="1" nodeType="clickEffect">
                                      <p:stCondLst>
                                        <p:cond delay="0"/>
                                      </p:stCondLst>
                                      <p:childTnLst>
                                        <p:animEffect transition="out" filter="barn(inVertical)">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8" grpId="0" uiExpand="1" build="p" bldLvl="2"/>
          <p:bldP spid="13" grpId="0" animBg="1"/>
          <p:bldP spid="14" grpId="0" animBg="1"/>
          <p:bldP spid="18" grpId="0" animBg="1"/>
          <p:bldP spid="18" grpId="1" animBg="1"/>
          <p:bldP spid="21" grpId="0" animBg="1"/>
          <p:bldP spid="19" grpId="0" animBg="1"/>
          <p:bldP spid="19" grpId="1" animBg="1"/>
          <p:bldP spid="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EECD35-75B7-BFE2-28AA-543B2626B1B8}"/>
              </a:ext>
            </a:extLst>
          </p:cNvPr>
          <p:cNvSpPr/>
          <p:nvPr/>
        </p:nvSpPr>
        <p:spPr>
          <a:xfrm>
            <a:off x="2289482" y="765175"/>
            <a:ext cx="2992132" cy="36000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latin typeface="Twinkl" pitchFamily="2" charset="77"/>
              </a:rPr>
              <a:t>AI technologies are used in:</a:t>
            </a:r>
            <a:endParaRPr lang="en-GB" sz="1800">
              <a:solidFill>
                <a:schemeClr val="bg1"/>
              </a:solidFill>
              <a:latin typeface="Twinkl" pitchFamily="2" charset="77"/>
            </a:endParaRPr>
          </a:p>
        </p:txBody>
      </p:sp>
      <p:pic>
        <p:nvPicPr>
          <p:cNvPr id="6" name="Picture 5" descr="A person looking at a phone&#10;&#10;Description automatically generated">
            <a:extLst>
              <a:ext uri="{FF2B5EF4-FFF2-40B4-BE49-F238E27FC236}">
                <a16:creationId xmlns:a16="http://schemas.microsoft.com/office/drawing/2014/main" id="{D4D0418D-DF19-FA9C-E792-D4767AE9D18F}"/>
              </a:ext>
            </a:extLst>
          </p:cNvPr>
          <p:cNvPicPr>
            <a:picLocks noChangeAspect="1"/>
          </p:cNvPicPr>
          <p:nvPr/>
        </p:nvPicPr>
        <p:blipFill>
          <a:blip r:embed="rId2" cstate="screen">
            <a:extLst>
              <a:ext uri="{28A0092B-C50C-407E-A947-70E740481C1C}">
                <a14:useLocalDpi xmlns:a14="http://schemas.microsoft.com/office/drawing/2010/main"/>
              </a:ext>
            </a:extLst>
          </a:blip>
          <a:srcRect t="-931" b="16946"/>
          <a:stretch/>
        </p:blipFill>
        <p:spPr>
          <a:xfrm>
            <a:off x="2299315" y="1214286"/>
            <a:ext cx="2013529" cy="1904609"/>
          </a:xfrm>
          <a:prstGeom prst="rect">
            <a:avLst/>
          </a:prstGeom>
        </p:spPr>
      </p:pic>
      <p:sp>
        <p:nvSpPr>
          <p:cNvPr id="9" name="Rounded Rectangle 8">
            <a:extLst>
              <a:ext uri="{FF2B5EF4-FFF2-40B4-BE49-F238E27FC236}">
                <a16:creationId xmlns:a16="http://schemas.microsoft.com/office/drawing/2014/main" id="{AF5B1E0D-4120-51EB-C524-06F6D43C900E}"/>
              </a:ext>
            </a:extLst>
          </p:cNvPr>
          <p:cNvSpPr/>
          <p:nvPr/>
        </p:nvSpPr>
        <p:spPr>
          <a:xfrm>
            <a:off x="2291238" y="2806271"/>
            <a:ext cx="2110093" cy="669128"/>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devices using facial recognition</a:t>
            </a:r>
          </a:p>
        </p:txBody>
      </p:sp>
      <p:sp>
        <p:nvSpPr>
          <p:cNvPr id="10" name="Rounded Rectangle 9">
            <a:extLst>
              <a:ext uri="{FF2B5EF4-FFF2-40B4-BE49-F238E27FC236}">
                <a16:creationId xmlns:a16="http://schemas.microsoft.com/office/drawing/2014/main" id="{22202C21-B600-5234-B108-B2BEE352C89F}"/>
              </a:ext>
            </a:extLst>
          </p:cNvPr>
          <p:cNvSpPr/>
          <p:nvPr/>
        </p:nvSpPr>
        <p:spPr>
          <a:xfrm>
            <a:off x="5158739" y="2806271"/>
            <a:ext cx="1877640" cy="669128"/>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Internet</a:t>
            </a:r>
            <a:br>
              <a:rPr lang="en-GB" sz="1800">
                <a:solidFill>
                  <a:schemeClr val="dk1"/>
                </a:solidFill>
                <a:latin typeface="Twinkl" pitchFamily="2" charset="77"/>
              </a:rPr>
            </a:br>
            <a:r>
              <a:rPr lang="en-GB" sz="1800">
                <a:solidFill>
                  <a:schemeClr val="dk1"/>
                </a:solidFill>
                <a:latin typeface="Twinkl" pitchFamily="2" charset="77"/>
              </a:rPr>
              <a:t>search engines</a:t>
            </a:r>
          </a:p>
        </p:txBody>
      </p:sp>
      <p:pic>
        <p:nvPicPr>
          <p:cNvPr id="11" name="Picture 10">
            <a:extLst>
              <a:ext uri="{FF2B5EF4-FFF2-40B4-BE49-F238E27FC236}">
                <a16:creationId xmlns:a16="http://schemas.microsoft.com/office/drawing/2014/main" id="{05C0F4AA-DE40-962B-CB02-07B9E72890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516" b="-5566"/>
          <a:stretch/>
        </p:blipFill>
        <p:spPr>
          <a:xfrm>
            <a:off x="5042514" y="1203398"/>
            <a:ext cx="2110093" cy="1649422"/>
          </a:xfrm>
          <a:prstGeom prst="rect">
            <a:avLst/>
          </a:prstGeom>
        </p:spPr>
      </p:pic>
      <p:pic>
        <p:nvPicPr>
          <p:cNvPr id="12" name="Picture 11">
            <a:extLst>
              <a:ext uri="{FF2B5EF4-FFF2-40B4-BE49-F238E27FC236}">
                <a16:creationId xmlns:a16="http://schemas.microsoft.com/office/drawing/2014/main" id="{F3FA2435-1CCB-2C69-B90A-5263E177FA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019" r="-23389" b="13191"/>
          <a:stretch/>
        </p:blipFill>
        <p:spPr>
          <a:xfrm>
            <a:off x="7746386" y="1354394"/>
            <a:ext cx="2110093" cy="1995949"/>
          </a:xfrm>
          <a:prstGeom prst="rect">
            <a:avLst/>
          </a:prstGeom>
        </p:spPr>
      </p:pic>
      <p:sp>
        <p:nvSpPr>
          <p:cNvPr id="13" name="Rounded Rectangle 12">
            <a:extLst>
              <a:ext uri="{FF2B5EF4-FFF2-40B4-BE49-F238E27FC236}">
                <a16:creationId xmlns:a16="http://schemas.microsoft.com/office/drawing/2014/main" id="{A2FF499E-C8EE-D237-82AB-33B0D53C5C1C}"/>
              </a:ext>
            </a:extLst>
          </p:cNvPr>
          <p:cNvSpPr/>
          <p:nvPr/>
        </p:nvSpPr>
        <p:spPr>
          <a:xfrm>
            <a:off x="7639665" y="3102023"/>
            <a:ext cx="2228401" cy="373376"/>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healthcare services</a:t>
            </a:r>
          </a:p>
        </p:txBody>
      </p:sp>
      <p:pic>
        <p:nvPicPr>
          <p:cNvPr id="15" name="Picture 14">
            <a:extLst>
              <a:ext uri="{FF2B5EF4-FFF2-40B4-BE49-F238E27FC236}">
                <a16:creationId xmlns:a16="http://schemas.microsoft.com/office/drawing/2014/main" id="{5CB92B68-08E7-A990-6EEE-1B3BDE48B0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035" r="-20420"/>
          <a:stretch/>
        </p:blipFill>
        <p:spPr>
          <a:xfrm>
            <a:off x="2863179" y="3612516"/>
            <a:ext cx="947773" cy="1458668"/>
          </a:xfrm>
          <a:prstGeom prst="rect">
            <a:avLst/>
          </a:prstGeom>
        </p:spPr>
      </p:pic>
      <p:sp>
        <p:nvSpPr>
          <p:cNvPr id="14" name="Rounded Rectangle 13">
            <a:extLst>
              <a:ext uri="{FF2B5EF4-FFF2-40B4-BE49-F238E27FC236}">
                <a16:creationId xmlns:a16="http://schemas.microsoft.com/office/drawing/2014/main" id="{B5E79571-03F7-779B-8A23-CD12DB4CCD32}"/>
              </a:ext>
            </a:extLst>
          </p:cNvPr>
          <p:cNvSpPr/>
          <p:nvPr/>
        </p:nvSpPr>
        <p:spPr>
          <a:xfrm>
            <a:off x="2415539" y="5026844"/>
            <a:ext cx="1877640" cy="669128"/>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traffic control systems</a:t>
            </a:r>
          </a:p>
        </p:txBody>
      </p:sp>
      <p:pic>
        <p:nvPicPr>
          <p:cNvPr id="17" name="Picture 16">
            <a:extLst>
              <a:ext uri="{FF2B5EF4-FFF2-40B4-BE49-F238E27FC236}">
                <a16:creationId xmlns:a16="http://schemas.microsoft.com/office/drawing/2014/main" id="{E4420840-E5ED-83AE-6D81-C130C586751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988" r="-7988"/>
          <a:stretch/>
        </p:blipFill>
        <p:spPr>
          <a:xfrm>
            <a:off x="5042514" y="3637939"/>
            <a:ext cx="2110093" cy="1649422"/>
          </a:xfrm>
          <a:prstGeom prst="rect">
            <a:avLst/>
          </a:prstGeom>
        </p:spPr>
      </p:pic>
      <p:sp>
        <p:nvSpPr>
          <p:cNvPr id="16" name="Rounded Rectangle 15">
            <a:extLst>
              <a:ext uri="{FF2B5EF4-FFF2-40B4-BE49-F238E27FC236}">
                <a16:creationId xmlns:a16="http://schemas.microsoft.com/office/drawing/2014/main" id="{DA5950DA-A1D4-E271-3BE5-8C49E5FF5FD6}"/>
              </a:ext>
            </a:extLst>
          </p:cNvPr>
          <p:cNvSpPr/>
          <p:nvPr/>
        </p:nvSpPr>
        <p:spPr>
          <a:xfrm>
            <a:off x="4810074" y="5026844"/>
            <a:ext cx="2571852" cy="669128"/>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apps using personal recommendations</a:t>
            </a:r>
          </a:p>
        </p:txBody>
      </p:sp>
      <p:pic>
        <p:nvPicPr>
          <p:cNvPr id="18" name="Picture 17">
            <a:extLst>
              <a:ext uri="{FF2B5EF4-FFF2-40B4-BE49-F238E27FC236}">
                <a16:creationId xmlns:a16="http://schemas.microsoft.com/office/drawing/2014/main" id="{38317C28-2FAE-E1B1-FE4D-B1029A918C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239" b="1898"/>
          <a:stretch/>
        </p:blipFill>
        <p:spPr>
          <a:xfrm>
            <a:off x="7698819" y="3657603"/>
            <a:ext cx="2110093" cy="1445342"/>
          </a:xfrm>
          <a:prstGeom prst="rect">
            <a:avLst/>
          </a:prstGeom>
          <a:ln w="19050">
            <a:solidFill>
              <a:srgbClr val="00649C"/>
            </a:solidFill>
          </a:ln>
        </p:spPr>
      </p:pic>
      <p:sp>
        <p:nvSpPr>
          <p:cNvPr id="19" name="Rounded Rectangle 18">
            <a:extLst>
              <a:ext uri="{FF2B5EF4-FFF2-40B4-BE49-F238E27FC236}">
                <a16:creationId xmlns:a16="http://schemas.microsoft.com/office/drawing/2014/main" id="{847CE395-E65E-F88E-6C20-886BAEBADC2E}"/>
              </a:ext>
            </a:extLst>
          </p:cNvPr>
          <p:cNvSpPr/>
          <p:nvPr/>
        </p:nvSpPr>
        <p:spPr>
          <a:xfrm>
            <a:off x="7639665" y="5026844"/>
            <a:ext cx="2228401" cy="373376"/>
          </a:xfrm>
          <a:prstGeom prst="roundRect">
            <a:avLst>
              <a:gd name="adj" fmla="val 11373"/>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education</a:t>
            </a:r>
          </a:p>
        </p:txBody>
      </p:sp>
      <p:sp>
        <p:nvSpPr>
          <p:cNvPr id="21" name="Rounded Rectangle 20">
            <a:extLst>
              <a:ext uri="{FF2B5EF4-FFF2-40B4-BE49-F238E27FC236}">
                <a16:creationId xmlns:a16="http://schemas.microsoft.com/office/drawing/2014/main" id="{98A1DE46-630B-8756-A4A6-0048D3448C8E}"/>
              </a:ext>
            </a:extLst>
          </p:cNvPr>
          <p:cNvSpPr/>
          <p:nvPr/>
        </p:nvSpPr>
        <p:spPr>
          <a:xfrm>
            <a:off x="2289482" y="5852752"/>
            <a:ext cx="7622869" cy="373376"/>
          </a:xfrm>
          <a:prstGeom prst="roundRect">
            <a:avLst>
              <a:gd name="adj" fmla="val 11373"/>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dk1"/>
                </a:solidFill>
                <a:latin typeface="Twinkl" pitchFamily="2" charset="77"/>
              </a:rPr>
              <a:t>and many more!</a:t>
            </a:r>
          </a:p>
        </p:txBody>
      </p:sp>
      <p:grpSp>
        <p:nvGrpSpPr>
          <p:cNvPr id="22" name="Group 21">
            <a:extLst>
              <a:ext uri="{FF2B5EF4-FFF2-40B4-BE49-F238E27FC236}">
                <a16:creationId xmlns:a16="http://schemas.microsoft.com/office/drawing/2014/main" id="{66FC421F-83E9-7DBD-7AB4-F3B2C482DCCE}"/>
              </a:ext>
            </a:extLst>
          </p:cNvPr>
          <p:cNvGrpSpPr/>
          <p:nvPr/>
        </p:nvGrpSpPr>
        <p:grpSpPr>
          <a:xfrm>
            <a:off x="3975306" y="998438"/>
            <a:ext cx="2387623" cy="1985324"/>
            <a:chOff x="5306224" y="2202557"/>
            <a:chExt cx="2387623" cy="1985324"/>
          </a:xfrm>
        </p:grpSpPr>
        <p:sp>
          <p:nvSpPr>
            <p:cNvPr id="23" name="Rectangle 22">
              <a:extLst>
                <a:ext uri="{FF2B5EF4-FFF2-40B4-BE49-F238E27FC236}">
                  <a16:creationId xmlns:a16="http://schemas.microsoft.com/office/drawing/2014/main" id="{A2BD2A09-494C-3CF2-226E-755CF955DFB2}"/>
                </a:ext>
              </a:extLst>
            </p:cNvPr>
            <p:cNvSpPr/>
            <p:nvPr/>
          </p:nvSpPr>
          <p:spPr>
            <a:xfrm flipH="1">
              <a:off x="5306224" y="2202557"/>
              <a:ext cx="2387623" cy="1985324"/>
            </a:xfrm>
            <a:prstGeom prst="rect">
              <a:avLst/>
            </a:prstGeom>
            <a:blipFill>
              <a:blip r:embed="rId8" cstate="screen">
                <a:extLst>
                  <a:ext uri="{28A0092B-C50C-407E-A947-70E740481C1C}">
                    <a14:useLocalDpi xmlns:a14="http://schemas.microsoft.com/office/drawing/2010/main"/>
                  </a:ext>
                </a:extLst>
              </a:blip>
              <a:srcRect/>
              <a:stretch>
                <a:fillRect l="2986" t="6503" r="2470" b="23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24" name="TextBox 23">
              <a:extLst>
                <a:ext uri="{FF2B5EF4-FFF2-40B4-BE49-F238E27FC236}">
                  <a16:creationId xmlns:a16="http://schemas.microsoft.com/office/drawing/2014/main" id="{DE8A91A6-75BF-DD32-2837-7DE7385BD4FF}"/>
                </a:ext>
              </a:extLst>
            </p:cNvPr>
            <p:cNvSpPr txBox="1"/>
            <p:nvPr/>
          </p:nvSpPr>
          <p:spPr>
            <a:xfrm>
              <a:off x="5449783" y="2600235"/>
              <a:ext cx="2110093" cy="772107"/>
            </a:xfrm>
            <a:prstGeom prst="rect">
              <a:avLst/>
            </a:prstGeom>
            <a:noFill/>
          </p:spPr>
          <p:txBody>
            <a:bodyPr wrap="square" lIns="108000" tIns="108000" rIns="108000" bIns="108000">
              <a:spAutoFit/>
            </a:bodyPr>
            <a:lstStyle/>
            <a:p>
              <a:pPr marL="0" lvl="0" indent="0" algn="ctr" rtl="0">
                <a:spcBef>
                  <a:spcPts val="0"/>
                </a:spcBef>
                <a:spcAft>
                  <a:spcPts val="0"/>
                </a:spcAft>
                <a:buNone/>
              </a:pPr>
              <a:r>
                <a:rPr lang="en-GB" sz="1800">
                  <a:latin typeface="Twinkl" pitchFamily="2" charset="77"/>
                </a:rPr>
                <a:t>Why do people use AI technologies?</a:t>
              </a:r>
              <a:endParaRPr lang="en-GB" sz="1800">
                <a:solidFill>
                  <a:schemeClr val="dk1"/>
                </a:solidFill>
                <a:latin typeface="Twinkl" pitchFamily="2" charset="77"/>
              </a:endParaRPr>
            </a:p>
          </p:txBody>
        </p:sp>
      </p:grpSp>
      <p:sp>
        <p:nvSpPr>
          <p:cNvPr id="26" name="Rectangle 25">
            <a:extLst>
              <a:ext uri="{FF2B5EF4-FFF2-40B4-BE49-F238E27FC236}">
                <a16:creationId xmlns:a16="http://schemas.microsoft.com/office/drawing/2014/main" id="{D7944A5E-022E-9EF3-0087-AFED2AF9C880}"/>
              </a:ext>
            </a:extLst>
          </p:cNvPr>
          <p:cNvSpPr/>
          <p:nvPr/>
        </p:nvSpPr>
        <p:spPr>
          <a:xfrm>
            <a:off x="4201990" y="3429000"/>
            <a:ext cx="5710360" cy="1985324"/>
          </a:xfrm>
          <a:prstGeom prst="rect">
            <a:avLst/>
          </a:prstGeom>
          <a:solidFill>
            <a:schemeClr val="bg1"/>
          </a:solidFill>
          <a:ln w="28575">
            <a:solidFill>
              <a:srgbClr val="009CD8"/>
            </a:solidFill>
          </a:ln>
          <a:effectLst>
            <a:outerShdw dist="38100" dir="2700000" algn="tl" rotWithShape="0">
              <a:srgbClr val="009CD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pic>
        <p:nvPicPr>
          <p:cNvPr id="25" name="Picture 24">
            <a:extLst>
              <a:ext uri="{FF2B5EF4-FFF2-40B4-BE49-F238E27FC236}">
                <a16:creationId xmlns:a16="http://schemas.microsoft.com/office/drawing/2014/main" id="{FE0119EF-4F4D-E7BC-A548-C4C5B9181957}"/>
              </a:ext>
            </a:extLst>
          </p:cNvPr>
          <p:cNvPicPr>
            <a:picLocks noChangeAspect="1"/>
          </p:cNvPicPr>
          <p:nvPr/>
        </p:nvPicPr>
        <p:blipFill>
          <a:blip r:embed="rId9" cstate="screen">
            <a:extLst>
              <a:ext uri="{28A0092B-C50C-407E-A947-70E740481C1C}">
                <a14:useLocalDpi xmlns:a14="http://schemas.microsoft.com/office/drawing/2010/main"/>
              </a:ext>
            </a:extLst>
          </a:blip>
          <a:srcRect b="10746"/>
          <a:stretch/>
        </p:blipFill>
        <p:spPr>
          <a:xfrm>
            <a:off x="2279650" y="2338919"/>
            <a:ext cx="2637790" cy="4055052"/>
          </a:xfrm>
          <a:prstGeom prst="rect">
            <a:avLst/>
          </a:prstGeom>
        </p:spPr>
      </p:pic>
      <p:sp>
        <p:nvSpPr>
          <p:cNvPr id="27" name="Rectangle 26">
            <a:extLst>
              <a:ext uri="{FF2B5EF4-FFF2-40B4-BE49-F238E27FC236}">
                <a16:creationId xmlns:a16="http://schemas.microsoft.com/office/drawing/2014/main" id="{2EE07661-7E3D-37FF-24A9-A095600E4AB0}"/>
              </a:ext>
            </a:extLst>
          </p:cNvPr>
          <p:cNvSpPr/>
          <p:nvPr/>
        </p:nvSpPr>
        <p:spPr>
          <a:xfrm>
            <a:off x="4912284" y="3581017"/>
            <a:ext cx="4664337" cy="36000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800">
                <a:solidFill>
                  <a:schemeClr val="bg1"/>
                </a:solidFill>
                <a:latin typeface="Twinkl" pitchFamily="2" charset="77"/>
              </a:rPr>
              <a:t>AI technologies can:</a:t>
            </a:r>
          </a:p>
        </p:txBody>
      </p:sp>
      <p:sp>
        <p:nvSpPr>
          <p:cNvPr id="28" name="TextBox 27">
            <a:extLst>
              <a:ext uri="{FF2B5EF4-FFF2-40B4-BE49-F238E27FC236}">
                <a16:creationId xmlns:a16="http://schemas.microsoft.com/office/drawing/2014/main" id="{EC19C66B-2952-06A3-F548-62311F46F24C}"/>
              </a:ext>
            </a:extLst>
          </p:cNvPr>
          <p:cNvSpPr txBox="1"/>
          <p:nvPr/>
        </p:nvSpPr>
        <p:spPr>
          <a:xfrm>
            <a:off x="4921258" y="4041254"/>
            <a:ext cx="4774782" cy="1077218"/>
          </a:xfrm>
          <a:prstGeom prst="rect">
            <a:avLst/>
          </a:prstGeom>
          <a:noFill/>
        </p:spPr>
        <p:txBody>
          <a:bodyPr wrap="square" lIns="108000">
            <a:spAutoFit/>
          </a:bodyPr>
          <a:lstStyle/>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increase efficiency and productivity;</a:t>
            </a:r>
          </a:p>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enhance customer experience;</a:t>
            </a:r>
          </a:p>
          <a:p>
            <a:pPr marL="457200" lvl="0" indent="-342900" algn="l" rtl="0">
              <a:spcBef>
                <a:spcPts val="0"/>
              </a:spcBef>
              <a:spcAft>
                <a:spcPts val="600"/>
              </a:spcAft>
              <a:buClr>
                <a:srgbClr val="F58530"/>
              </a:buClr>
              <a:buSzPts val="1800"/>
              <a:buChar char="●"/>
            </a:pPr>
            <a:r>
              <a:rPr lang="en-GB" sz="1800">
                <a:solidFill>
                  <a:schemeClr val="dk1"/>
                </a:solidFill>
                <a:latin typeface="Twinkl" pitchFamily="2" charset="77"/>
              </a:rPr>
              <a:t>improve accuracy and decision-making.</a:t>
            </a:r>
          </a:p>
        </p:txBody>
      </p:sp>
    </p:spTree>
    <p:extLst>
      <p:ext uri="{BB962C8B-B14F-4D97-AF65-F5344CB8AC3E}">
        <p14:creationId xmlns:p14="http://schemas.microsoft.com/office/powerpoint/2010/main" val="15166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 calcmode="lin" valueType="num">
                                      <p:cBhvr>
                                        <p:cTn id="21" dur="500" fill="hold"/>
                                        <p:tgtEl>
                                          <p:spTgt spid="10"/>
                                        </p:tgtEl>
                                        <p:attrNameLst>
                                          <p:attrName>style.rotation</p:attrName>
                                        </p:attrNameLst>
                                      </p:cBhvr>
                                      <p:tavLst>
                                        <p:tav tm="0">
                                          <p:val>
                                            <p:fltVal val="360"/>
                                          </p:val>
                                        </p:tav>
                                        <p:tav tm="100000">
                                          <p:val>
                                            <p:fltVal val="0"/>
                                          </p:val>
                                        </p:tav>
                                      </p:tavLst>
                                    </p:anim>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par>
                          <p:cTn id="47" fill="hold">
                            <p:stCondLst>
                              <p:cond delay="500"/>
                            </p:stCondLst>
                            <p:childTnLst>
                              <p:par>
                                <p:cTn id="48" presetID="1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p:tgtEl>
                                          <p:spTgt spid="15"/>
                                        </p:tgtEl>
                                        <p:attrNameLst>
                                          <p:attrName>ppt_y</p:attrName>
                                        </p:attrNameLst>
                                      </p:cBhvr>
                                      <p:tavLst>
                                        <p:tav tm="0">
                                          <p:val>
                                            <p:strVal val="#ppt_y+#ppt_h*1.125000"/>
                                          </p:val>
                                        </p:tav>
                                        <p:tav tm="100000">
                                          <p:val>
                                            <p:strVal val="#ppt_y"/>
                                          </p:val>
                                        </p:tav>
                                      </p:tavLst>
                                    </p:anim>
                                    <p:animEffect transition="in" filter="wipe(up)">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 calcmode="lin" valueType="num">
                                      <p:cBhvr>
                                        <p:cTn id="58" dur="500" fill="hold"/>
                                        <p:tgtEl>
                                          <p:spTgt spid="16"/>
                                        </p:tgtEl>
                                        <p:attrNameLst>
                                          <p:attrName>style.rotation</p:attrName>
                                        </p:attrNameLst>
                                      </p:cBhvr>
                                      <p:tavLst>
                                        <p:tav tm="0">
                                          <p:val>
                                            <p:fltVal val="360"/>
                                          </p:val>
                                        </p:tav>
                                        <p:tav tm="100000">
                                          <p:val>
                                            <p:fltVal val="0"/>
                                          </p:val>
                                        </p:tav>
                                      </p:tavLst>
                                    </p:anim>
                                    <p:animEffect transition="in" filter="fade">
                                      <p:cBhvr>
                                        <p:cTn id="59" dur="500"/>
                                        <p:tgtEl>
                                          <p:spTgt spid="16"/>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49" presetClass="entr" presetSubtype="0" decel="10000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360"/>
                                          </p:val>
                                        </p:tav>
                                        <p:tav tm="100000">
                                          <p:val>
                                            <p:fltVal val="0"/>
                                          </p:val>
                                        </p:tav>
                                      </p:tavLst>
                                    </p:anim>
                                    <p:animEffect transition="in" filter="fade">
                                      <p:cBhvr>
                                        <p:cTn id="71" dur="500"/>
                                        <p:tgtEl>
                                          <p:spTgt spid="19"/>
                                        </p:tgtEl>
                                      </p:cBhvr>
                                    </p:animEffec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250"/>
                                        <p:tgtEl>
                                          <p:spTgt spid="4"/>
                                        </p:tgtEl>
                                      </p:cBhvr>
                                    </p:animEffect>
                                    <p:set>
                                      <p:cBhvr>
                                        <p:cTn id="85" dur="1" fill="hold">
                                          <p:stCondLst>
                                            <p:cond delay="249"/>
                                          </p:stCondLst>
                                        </p:cTn>
                                        <p:tgtEl>
                                          <p:spTgt spid="4"/>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250"/>
                                        <p:tgtEl>
                                          <p:spTgt spid="6"/>
                                        </p:tgtEl>
                                      </p:cBhvr>
                                    </p:animEffect>
                                    <p:set>
                                      <p:cBhvr>
                                        <p:cTn id="88" dur="1" fill="hold">
                                          <p:stCondLst>
                                            <p:cond delay="249"/>
                                          </p:stCondLst>
                                        </p:cTn>
                                        <p:tgtEl>
                                          <p:spTgt spid="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250"/>
                                        <p:tgtEl>
                                          <p:spTgt spid="9"/>
                                        </p:tgtEl>
                                      </p:cBhvr>
                                    </p:animEffect>
                                    <p:set>
                                      <p:cBhvr>
                                        <p:cTn id="91" dur="1" fill="hold">
                                          <p:stCondLst>
                                            <p:cond delay="24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250"/>
                                        <p:tgtEl>
                                          <p:spTgt spid="10"/>
                                        </p:tgtEl>
                                      </p:cBhvr>
                                    </p:animEffect>
                                    <p:set>
                                      <p:cBhvr>
                                        <p:cTn id="94" dur="1" fill="hold">
                                          <p:stCondLst>
                                            <p:cond delay="249"/>
                                          </p:stCondLst>
                                        </p:cTn>
                                        <p:tgtEl>
                                          <p:spTgt spid="1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250"/>
                                        <p:tgtEl>
                                          <p:spTgt spid="11"/>
                                        </p:tgtEl>
                                      </p:cBhvr>
                                    </p:animEffect>
                                    <p:set>
                                      <p:cBhvr>
                                        <p:cTn id="97" dur="1" fill="hold">
                                          <p:stCondLst>
                                            <p:cond delay="249"/>
                                          </p:stCondLst>
                                        </p:cTn>
                                        <p:tgtEl>
                                          <p:spTgt spid="1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250"/>
                                        <p:tgtEl>
                                          <p:spTgt spid="12"/>
                                        </p:tgtEl>
                                      </p:cBhvr>
                                    </p:animEffect>
                                    <p:set>
                                      <p:cBhvr>
                                        <p:cTn id="100" dur="1" fill="hold">
                                          <p:stCondLst>
                                            <p:cond delay="24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250"/>
                                        <p:tgtEl>
                                          <p:spTgt spid="13"/>
                                        </p:tgtEl>
                                      </p:cBhvr>
                                    </p:animEffect>
                                    <p:set>
                                      <p:cBhvr>
                                        <p:cTn id="103" dur="1" fill="hold">
                                          <p:stCondLst>
                                            <p:cond delay="249"/>
                                          </p:stCondLst>
                                        </p:cTn>
                                        <p:tgtEl>
                                          <p:spTgt spid="13"/>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250"/>
                                        <p:tgtEl>
                                          <p:spTgt spid="15"/>
                                        </p:tgtEl>
                                      </p:cBhvr>
                                    </p:animEffect>
                                    <p:set>
                                      <p:cBhvr>
                                        <p:cTn id="106" dur="1" fill="hold">
                                          <p:stCondLst>
                                            <p:cond delay="249"/>
                                          </p:stCondLst>
                                        </p:cTn>
                                        <p:tgtEl>
                                          <p:spTgt spid="1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250"/>
                                        <p:tgtEl>
                                          <p:spTgt spid="14"/>
                                        </p:tgtEl>
                                      </p:cBhvr>
                                    </p:animEffect>
                                    <p:set>
                                      <p:cBhvr>
                                        <p:cTn id="109" dur="1" fill="hold">
                                          <p:stCondLst>
                                            <p:cond delay="249"/>
                                          </p:stCondLst>
                                        </p:cTn>
                                        <p:tgtEl>
                                          <p:spTgt spid="14"/>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50"/>
                                        <p:tgtEl>
                                          <p:spTgt spid="17"/>
                                        </p:tgtEl>
                                      </p:cBhvr>
                                    </p:animEffect>
                                    <p:set>
                                      <p:cBhvr>
                                        <p:cTn id="112" dur="1" fill="hold">
                                          <p:stCondLst>
                                            <p:cond delay="249"/>
                                          </p:stCondLst>
                                        </p:cTn>
                                        <p:tgtEl>
                                          <p:spTgt spid="1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16"/>
                                        </p:tgtEl>
                                      </p:cBhvr>
                                    </p:animEffect>
                                    <p:set>
                                      <p:cBhvr>
                                        <p:cTn id="115" dur="1" fill="hold">
                                          <p:stCondLst>
                                            <p:cond delay="249"/>
                                          </p:stCondLst>
                                        </p:cTn>
                                        <p:tgtEl>
                                          <p:spTgt spid="16"/>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18"/>
                                        </p:tgtEl>
                                      </p:cBhvr>
                                    </p:animEffect>
                                    <p:set>
                                      <p:cBhvr>
                                        <p:cTn id="118" dur="1" fill="hold">
                                          <p:stCondLst>
                                            <p:cond delay="249"/>
                                          </p:stCondLst>
                                        </p:cTn>
                                        <p:tgtEl>
                                          <p:spTgt spid="1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250"/>
                                        <p:tgtEl>
                                          <p:spTgt spid="19"/>
                                        </p:tgtEl>
                                      </p:cBhvr>
                                    </p:animEffect>
                                    <p:set>
                                      <p:cBhvr>
                                        <p:cTn id="121" dur="1" fill="hold">
                                          <p:stCondLst>
                                            <p:cond delay="249"/>
                                          </p:stCondLst>
                                        </p:cTn>
                                        <p:tgtEl>
                                          <p:spTgt spid="1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250"/>
                                        <p:tgtEl>
                                          <p:spTgt spid="21"/>
                                        </p:tgtEl>
                                      </p:cBhvr>
                                    </p:animEffect>
                                    <p:set>
                                      <p:cBhvr>
                                        <p:cTn id="124" dur="1" fill="hold">
                                          <p:stCondLst>
                                            <p:cond delay="249"/>
                                          </p:stCondLst>
                                        </p:cTn>
                                        <p:tgtEl>
                                          <p:spTgt spid="21"/>
                                        </p:tgtEl>
                                        <p:attrNameLst>
                                          <p:attrName>style.visibility</p:attrName>
                                        </p:attrNameLst>
                                      </p:cBhvr>
                                      <p:to>
                                        <p:strVal val="hidden"/>
                                      </p:to>
                                    </p:set>
                                  </p:childTnLst>
                                </p:cTn>
                              </p:par>
                            </p:childTnLst>
                          </p:cTn>
                        </p:par>
                        <p:par>
                          <p:cTn id="125" fill="hold">
                            <p:stCondLst>
                              <p:cond delay="250"/>
                            </p:stCondLst>
                            <p:childTnLst>
                              <p:par>
                                <p:cTn id="126" presetID="2" presetClass="entr" presetSubtype="8" fill="hold" nodeType="afterEffect">
                                  <p:stCondLst>
                                    <p:cond delay="0"/>
                                  </p:stCondLst>
                                  <p:childTnLst>
                                    <p:set>
                                      <p:cBhvr>
                                        <p:cTn id="127" dur="1" fill="hold">
                                          <p:stCondLst>
                                            <p:cond delay="0"/>
                                          </p:stCondLst>
                                        </p:cTn>
                                        <p:tgtEl>
                                          <p:spTgt spid="25"/>
                                        </p:tgtEl>
                                        <p:attrNameLst>
                                          <p:attrName>style.visibility</p:attrName>
                                        </p:attrNameLst>
                                      </p:cBhvr>
                                      <p:to>
                                        <p:strVal val="visible"/>
                                      </p:to>
                                    </p:set>
                                    <p:anim calcmode="lin" valueType="num">
                                      <p:cBhvr additive="base">
                                        <p:cTn id="128" dur="500" fill="hold"/>
                                        <p:tgtEl>
                                          <p:spTgt spid="25"/>
                                        </p:tgtEl>
                                        <p:attrNameLst>
                                          <p:attrName>ppt_x</p:attrName>
                                        </p:attrNameLst>
                                      </p:cBhvr>
                                      <p:tavLst>
                                        <p:tav tm="0">
                                          <p:val>
                                            <p:strVal val="0-#ppt_w/2"/>
                                          </p:val>
                                        </p:tav>
                                        <p:tav tm="100000">
                                          <p:val>
                                            <p:strVal val="#ppt_x"/>
                                          </p:val>
                                        </p:tav>
                                      </p:tavLst>
                                    </p:anim>
                                    <p:anim calcmode="lin" valueType="num">
                                      <p:cBhvr additive="base">
                                        <p:cTn id="129" dur="500" fill="hold"/>
                                        <p:tgtEl>
                                          <p:spTgt spid="25"/>
                                        </p:tgtEl>
                                        <p:attrNameLst>
                                          <p:attrName>ppt_y</p:attrName>
                                        </p:attrNameLst>
                                      </p:cBhvr>
                                      <p:tavLst>
                                        <p:tav tm="0">
                                          <p:val>
                                            <p:strVal val="#ppt_y"/>
                                          </p:val>
                                        </p:tav>
                                        <p:tav tm="100000">
                                          <p:val>
                                            <p:strVal val="#ppt_y"/>
                                          </p:val>
                                        </p:tav>
                                      </p:tavLst>
                                    </p:anim>
                                  </p:childTnLst>
                                </p:cTn>
                              </p:par>
                            </p:childTnLst>
                          </p:cTn>
                        </p:par>
                        <p:par>
                          <p:cTn id="130" fill="hold">
                            <p:stCondLst>
                              <p:cond delay="750"/>
                            </p:stCondLst>
                            <p:childTnLst>
                              <p:par>
                                <p:cTn id="131" presetID="18" presetClass="entr" presetSubtype="3" fill="hold" nodeType="after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strips(upRight)">
                                      <p:cBhvr>
                                        <p:cTn id="133" dur="500"/>
                                        <p:tgtEl>
                                          <p:spTgt spid="22"/>
                                        </p:tgtEl>
                                      </p:cBhvr>
                                    </p:animEffect>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wheel(1)">
                                      <p:cBhvr>
                                        <p:cTn id="138" dur="1500"/>
                                        <p:tgtEl>
                                          <p:spTgt spid="26"/>
                                        </p:tgtEl>
                                      </p:cBhvr>
                                    </p:animEffect>
                                  </p:childTnLst>
                                </p:cTn>
                              </p:par>
                            </p:childTnLst>
                          </p:cTn>
                        </p:par>
                        <p:par>
                          <p:cTn id="139" fill="hold">
                            <p:stCondLst>
                              <p:cond delay="1500"/>
                            </p:stCondLst>
                            <p:childTnLst>
                              <p:par>
                                <p:cTn id="140" presetID="10" presetClass="entr" presetSubtype="0" fill="hold" grpId="0" nodeType="after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fade">
                                      <p:cBhvr>
                                        <p:cTn id="142" dur="500"/>
                                        <p:tgtEl>
                                          <p:spTgt spid="27"/>
                                        </p:tgtEl>
                                      </p:cBhvr>
                                    </p:animEffect>
                                  </p:childTnLst>
                                </p:cTn>
                              </p:par>
                            </p:childTnLst>
                          </p:cTn>
                        </p:par>
                        <p:par>
                          <p:cTn id="143" fill="hold">
                            <p:stCondLst>
                              <p:cond delay="2000"/>
                            </p:stCondLst>
                            <p:childTnLst>
                              <p:par>
                                <p:cTn id="144" presetID="22" presetClass="entr" presetSubtype="8" fill="hold" grpId="0" nodeType="afterEffect">
                                  <p:stCondLst>
                                    <p:cond delay="500"/>
                                  </p:stCondLst>
                                  <p:childTnLst>
                                    <p:set>
                                      <p:cBhvr>
                                        <p:cTn id="145" dur="1" fill="hold">
                                          <p:stCondLst>
                                            <p:cond delay="0"/>
                                          </p:stCondLst>
                                        </p:cTn>
                                        <p:tgtEl>
                                          <p:spTgt spid="28">
                                            <p:txEl>
                                              <p:pRg st="0" end="0"/>
                                            </p:txEl>
                                          </p:spTgt>
                                        </p:tgtEl>
                                        <p:attrNameLst>
                                          <p:attrName>style.visibility</p:attrName>
                                        </p:attrNameLst>
                                      </p:cBhvr>
                                      <p:to>
                                        <p:strVal val="visible"/>
                                      </p:to>
                                    </p:set>
                                    <p:animEffect transition="in" filter="wipe(left)">
                                      <p:cBhvr>
                                        <p:cTn id="146" dur="1250"/>
                                        <p:tgtEl>
                                          <p:spTgt spid="28">
                                            <p:txEl>
                                              <p:pRg st="0" end="0"/>
                                            </p:txEl>
                                          </p:spTgt>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500"/>
                                  </p:stCondLst>
                                  <p:childTnLst>
                                    <p:set>
                                      <p:cBhvr>
                                        <p:cTn id="150" dur="1" fill="hold">
                                          <p:stCondLst>
                                            <p:cond delay="0"/>
                                          </p:stCondLst>
                                        </p:cTn>
                                        <p:tgtEl>
                                          <p:spTgt spid="28">
                                            <p:txEl>
                                              <p:pRg st="1" end="1"/>
                                            </p:txEl>
                                          </p:spTgt>
                                        </p:tgtEl>
                                        <p:attrNameLst>
                                          <p:attrName>style.visibility</p:attrName>
                                        </p:attrNameLst>
                                      </p:cBhvr>
                                      <p:to>
                                        <p:strVal val="visible"/>
                                      </p:to>
                                    </p:set>
                                    <p:animEffect transition="in" filter="wipe(left)">
                                      <p:cBhvr>
                                        <p:cTn id="151" dur="1250"/>
                                        <p:tgtEl>
                                          <p:spTgt spid="28">
                                            <p:txEl>
                                              <p:pRg st="1" end="1"/>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grpId="0" nodeType="clickEffect">
                                  <p:stCondLst>
                                    <p:cond delay="500"/>
                                  </p:stCondLst>
                                  <p:childTnLst>
                                    <p:set>
                                      <p:cBhvr>
                                        <p:cTn id="155" dur="1" fill="hold">
                                          <p:stCondLst>
                                            <p:cond delay="0"/>
                                          </p:stCondLst>
                                        </p:cTn>
                                        <p:tgtEl>
                                          <p:spTgt spid="28">
                                            <p:txEl>
                                              <p:pRg st="2" end="2"/>
                                            </p:txEl>
                                          </p:spTgt>
                                        </p:tgtEl>
                                        <p:attrNameLst>
                                          <p:attrName>style.visibility</p:attrName>
                                        </p:attrNameLst>
                                      </p:cBhvr>
                                      <p:to>
                                        <p:strVal val="visible"/>
                                      </p:to>
                                    </p:set>
                                    <p:animEffect transition="in" filter="wipe(left)">
                                      <p:cBhvr>
                                        <p:cTn id="156" dur="125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P spid="10" grpId="0" animBg="1"/>
      <p:bldP spid="10" grpId="1" animBg="1"/>
      <p:bldP spid="13" grpId="0" animBg="1"/>
      <p:bldP spid="13" grpId="1" animBg="1"/>
      <p:bldP spid="14" grpId="0" animBg="1"/>
      <p:bldP spid="14" grpId="1" animBg="1"/>
      <p:bldP spid="16" grpId="0" animBg="1"/>
      <p:bldP spid="16" grpId="1" animBg="1"/>
      <p:bldP spid="19" grpId="0" animBg="1"/>
      <p:bldP spid="19" grpId="1" animBg="1"/>
      <p:bldP spid="21" grpId="0" animBg="1"/>
      <p:bldP spid="21" grpId="1" animBg="1"/>
      <p:bldP spid="26" grpId="0" animBg="1"/>
      <p:bldP spid="27" grpId="0" animBg="1"/>
      <p:bldP spid="28" grpId="0" uiExpand="1"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a:extLst>
              <a:ext uri="{FF2B5EF4-FFF2-40B4-BE49-F238E27FC236}">
                <a16:creationId xmlns:a16="http://schemas.microsoft.com/office/drawing/2014/main" id="{C2477C9B-C276-8A73-D603-62191C9D1C37}"/>
              </a:ext>
            </a:extLst>
          </p:cNvPr>
          <p:cNvSpPr/>
          <p:nvPr/>
        </p:nvSpPr>
        <p:spPr>
          <a:xfrm>
            <a:off x="4060724" y="594033"/>
            <a:ext cx="3529780" cy="2292489"/>
          </a:xfrm>
          <a:prstGeom prst="cloudCallout">
            <a:avLst>
              <a:gd name="adj1" fmla="val 57701"/>
              <a:gd name="adj2" fmla="val 57030"/>
            </a:avLst>
          </a:prstGeom>
          <a:solidFill>
            <a:srgbClr val="FCC08E"/>
          </a:solidFill>
          <a:ln w="22225">
            <a:solidFill>
              <a:srgbClr val="F58530"/>
            </a:solidFill>
          </a:ln>
          <a:effectLst>
            <a:outerShdw dist="63500" dir="8100000" algn="tr"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rtl="0">
              <a:spcBef>
                <a:spcPts val="0"/>
              </a:spcBef>
              <a:spcAft>
                <a:spcPts val="0"/>
              </a:spcAft>
              <a:buNone/>
            </a:pPr>
            <a:r>
              <a:rPr lang="en-GB" sz="1800">
                <a:solidFill>
                  <a:schemeClr val="tx1"/>
                </a:solidFill>
                <a:latin typeface="Twinkl" pitchFamily="2" charset="77"/>
              </a:rPr>
              <a:t>Can you think of </a:t>
            </a:r>
            <a:br>
              <a:rPr lang="en-GB" sz="1800">
                <a:solidFill>
                  <a:schemeClr val="tx1"/>
                </a:solidFill>
                <a:latin typeface="Twinkl" pitchFamily="2" charset="77"/>
              </a:rPr>
            </a:br>
            <a:r>
              <a:rPr lang="en-GB" sz="1800">
                <a:solidFill>
                  <a:schemeClr val="tx1"/>
                </a:solidFill>
                <a:latin typeface="Twinkl" pitchFamily="2" charset="77"/>
              </a:rPr>
              <a:t>any benefits and potential risks of using AI technologies?</a:t>
            </a:r>
          </a:p>
        </p:txBody>
      </p:sp>
      <p:pic>
        <p:nvPicPr>
          <p:cNvPr id="4" name="Picture 3" descr="A group of people looking at each other&#10;&#10;Description automatically generated">
            <a:extLst>
              <a:ext uri="{FF2B5EF4-FFF2-40B4-BE49-F238E27FC236}">
                <a16:creationId xmlns:a16="http://schemas.microsoft.com/office/drawing/2014/main" id="{3F160A97-517B-E3EF-7013-389142E2D0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3110" y="2448232"/>
            <a:ext cx="6625780" cy="3951140"/>
          </a:xfrm>
          <a:prstGeom prst="rect">
            <a:avLst/>
          </a:prstGeom>
        </p:spPr>
      </p:pic>
    </p:spTree>
    <p:extLst>
      <p:ext uri="{BB962C8B-B14F-4D97-AF65-F5344CB8AC3E}">
        <p14:creationId xmlns:p14="http://schemas.microsoft.com/office/powerpoint/2010/main" val="68687805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Left)">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75C641F-3515-682D-7BB2-D6907A132AEF}"/>
              </a:ext>
            </a:extLst>
          </p:cNvPr>
          <p:cNvGrpSpPr/>
          <p:nvPr/>
        </p:nvGrpSpPr>
        <p:grpSpPr>
          <a:xfrm>
            <a:off x="2279651" y="1356852"/>
            <a:ext cx="3636000" cy="4916948"/>
            <a:chOff x="2694134" y="1070507"/>
            <a:chExt cx="3461845" cy="4916948"/>
          </a:xfrm>
        </p:grpSpPr>
        <p:sp>
          <p:nvSpPr>
            <p:cNvPr id="4" name="Rectangle 3">
              <a:extLst>
                <a:ext uri="{FF2B5EF4-FFF2-40B4-BE49-F238E27FC236}">
                  <a16:creationId xmlns:a16="http://schemas.microsoft.com/office/drawing/2014/main" id="{2B86FBD3-801C-8D86-C02A-1A277368C364}"/>
                </a:ext>
              </a:extLst>
            </p:cNvPr>
            <p:cNvSpPr/>
            <p:nvPr/>
          </p:nvSpPr>
          <p:spPr>
            <a:xfrm>
              <a:off x="2694134" y="1070507"/>
              <a:ext cx="3461845" cy="4916948"/>
            </a:xfrm>
            <a:prstGeom prst="rect">
              <a:avLst/>
            </a:prstGeom>
            <a:solidFill>
              <a:schemeClr val="bg1"/>
            </a:solidFill>
            <a:ln w="28575">
              <a:solidFill>
                <a:srgbClr val="009ADF"/>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IC" sz="1800">
                <a:latin typeface="Twinkl" pitchFamily="2" charset="77"/>
              </a:endParaRPr>
            </a:p>
          </p:txBody>
        </p:sp>
        <p:sp>
          <p:nvSpPr>
            <p:cNvPr id="5" name="Alternate Process 4">
              <a:extLst>
                <a:ext uri="{FF2B5EF4-FFF2-40B4-BE49-F238E27FC236}">
                  <a16:creationId xmlns:a16="http://schemas.microsoft.com/office/drawing/2014/main" id="{290A9F54-34A2-06F8-04A1-140BDA5F4A84}"/>
                </a:ext>
              </a:extLst>
            </p:cNvPr>
            <p:cNvSpPr/>
            <p:nvPr/>
          </p:nvSpPr>
          <p:spPr>
            <a:xfrm>
              <a:off x="3575075" y="1153731"/>
              <a:ext cx="1699963" cy="386904"/>
            </a:xfrm>
            <a:prstGeom prst="flowChartAlternateProcess">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spAutoFit/>
            </a:bodyPr>
            <a:lstStyle/>
            <a:p>
              <a:pPr marL="0" lvl="0" indent="0" algn="ctr" rtl="0">
                <a:spcBef>
                  <a:spcPts val="0"/>
                </a:spcBef>
                <a:spcAft>
                  <a:spcPts val="0"/>
                </a:spcAft>
                <a:buNone/>
              </a:pPr>
              <a:r>
                <a:rPr lang="en-GB" sz="1800" b="1">
                  <a:solidFill>
                    <a:schemeClr val="tx1"/>
                  </a:solidFill>
                  <a:latin typeface="Twinkl" pitchFamily="2" charset="77"/>
                </a:rPr>
                <a:t>Benefits</a:t>
              </a:r>
              <a:endParaRPr lang="en-GB" sz="1800">
                <a:solidFill>
                  <a:schemeClr val="tx1"/>
                </a:solidFill>
                <a:latin typeface="Twinkl" pitchFamily="2" charset="77"/>
              </a:endParaRPr>
            </a:p>
          </p:txBody>
        </p:sp>
      </p:grpSp>
      <p:sp>
        <p:nvSpPr>
          <p:cNvPr id="6" name="TextBox 5">
            <a:extLst>
              <a:ext uri="{FF2B5EF4-FFF2-40B4-BE49-F238E27FC236}">
                <a16:creationId xmlns:a16="http://schemas.microsoft.com/office/drawing/2014/main" id="{8636A188-DC3F-38BA-54FC-69D5BBE857E5}"/>
              </a:ext>
            </a:extLst>
          </p:cNvPr>
          <p:cNvSpPr txBox="1"/>
          <p:nvPr/>
        </p:nvSpPr>
        <p:spPr>
          <a:xfrm>
            <a:off x="2365344" y="1964705"/>
            <a:ext cx="3465363" cy="544830"/>
          </a:xfrm>
          <a:prstGeom prst="roundRect">
            <a:avLst/>
          </a:prstGeom>
          <a:solidFill>
            <a:schemeClr val="bg1"/>
          </a:solidFill>
          <a:ln w="15875">
            <a:solidFill>
              <a:srgbClr val="009ADF"/>
            </a:solidFill>
          </a:ln>
          <a:effectLst>
            <a:outerShdw dist="38100" dir="2700000" algn="tl" rotWithShape="0">
              <a:prstClr val="black">
                <a:alpha val="20000"/>
              </a:prstClr>
            </a:outerShdw>
          </a:effectLst>
        </p:spPr>
        <p:txBody>
          <a:bodyPr wrap="square" lIns="72000" tIns="0" rIns="72000" bIns="0" anchor="ctr" anchorCtr="0">
            <a:spAutoFit/>
          </a:bodyPr>
          <a:lstStyle/>
          <a:p>
            <a:pPr algn="ctr"/>
            <a:r>
              <a:rPr lang="en-GB" sz="1600">
                <a:solidFill>
                  <a:schemeClr val="dk1"/>
                </a:solidFill>
                <a:latin typeface="Twinkl" pitchFamily="2" charset="77"/>
              </a:rPr>
              <a:t>AI technologies can make everyday tasks easier and more convenient.</a:t>
            </a:r>
            <a:endParaRPr lang="en-IC" sz="1600">
              <a:latin typeface="Twinkl" pitchFamily="2" charset="77"/>
            </a:endParaRPr>
          </a:p>
        </p:txBody>
      </p:sp>
      <p:sp>
        <p:nvSpPr>
          <p:cNvPr id="7" name="TextBox 6">
            <a:extLst>
              <a:ext uri="{FF2B5EF4-FFF2-40B4-BE49-F238E27FC236}">
                <a16:creationId xmlns:a16="http://schemas.microsoft.com/office/drawing/2014/main" id="{FC79144D-5185-B3F7-CE00-AE33A601EBC0}"/>
              </a:ext>
            </a:extLst>
          </p:cNvPr>
          <p:cNvSpPr txBox="1"/>
          <p:nvPr/>
        </p:nvSpPr>
        <p:spPr>
          <a:xfrm>
            <a:off x="2365344" y="2559326"/>
            <a:ext cx="3465363" cy="795814"/>
          </a:xfrm>
          <a:prstGeom prst="roundRect">
            <a:avLst>
              <a:gd name="adj" fmla="val 12389"/>
            </a:avLst>
          </a:prstGeom>
          <a:solidFill>
            <a:schemeClr val="bg1"/>
          </a:solidFill>
          <a:ln w="15875">
            <a:solidFill>
              <a:srgbClr val="009ADF"/>
            </a:solidFill>
          </a:ln>
          <a:effectLst>
            <a:outerShdw dist="38100" dir="2700000" algn="tl" rotWithShape="0">
              <a:prstClr val="black">
                <a:alpha val="20000"/>
              </a:prstClr>
            </a:outerShdw>
          </a:effectLst>
        </p:spPr>
        <p:txBody>
          <a:bodyPr wrap="square" lIns="72000" tIns="0" rIns="72000" bIns="0" anchor="ctr" anchorCtr="0">
            <a:spAutoFit/>
          </a:bodyPr>
          <a:lstStyle/>
          <a:p>
            <a:pPr algn="ctr"/>
            <a:r>
              <a:rPr lang="en-US" sz="1600">
                <a:latin typeface="Twinkl" pitchFamily="2" charset="77"/>
              </a:rPr>
              <a:t>AI technologies can operate 24 hours a day, seven days a week, without needing breaks.</a:t>
            </a:r>
            <a:endParaRPr lang="en-IC" sz="1600">
              <a:latin typeface="Twinkl" pitchFamily="2" charset="77"/>
            </a:endParaRPr>
          </a:p>
        </p:txBody>
      </p:sp>
      <p:sp>
        <p:nvSpPr>
          <p:cNvPr id="8" name="TextBox 7">
            <a:extLst>
              <a:ext uri="{FF2B5EF4-FFF2-40B4-BE49-F238E27FC236}">
                <a16:creationId xmlns:a16="http://schemas.microsoft.com/office/drawing/2014/main" id="{36848E9D-ECF6-3DB6-1CB3-22C381FAAAF9}"/>
              </a:ext>
            </a:extLst>
          </p:cNvPr>
          <p:cNvSpPr txBox="1"/>
          <p:nvPr/>
        </p:nvSpPr>
        <p:spPr>
          <a:xfrm>
            <a:off x="2377975" y="3555783"/>
            <a:ext cx="3453280" cy="1051560"/>
          </a:xfrm>
          <a:prstGeom prst="roundRect">
            <a:avLst>
              <a:gd name="adj" fmla="val 11296"/>
            </a:avLst>
          </a:prstGeom>
          <a:solidFill>
            <a:schemeClr val="bg1"/>
          </a:solidFill>
          <a:ln w="15875">
            <a:solidFill>
              <a:srgbClr val="009ADF"/>
            </a:solidFill>
          </a:ln>
          <a:effectLst>
            <a:outerShdw dist="38100" dir="2700000" algn="tl" rotWithShape="0">
              <a:prstClr val="black">
                <a:alpha val="20000"/>
              </a:prstClr>
            </a:outerShdw>
          </a:effectLst>
        </p:spPr>
        <p:txBody>
          <a:bodyPr wrap="square" lIns="72000" tIns="0" rIns="72000" bIns="0" anchor="ctr" anchorCtr="0">
            <a:spAutoFit/>
          </a:bodyPr>
          <a:lstStyle/>
          <a:p>
            <a:pPr algn="ctr"/>
            <a:r>
              <a:rPr lang="en-GB" sz="1600">
                <a:solidFill>
                  <a:schemeClr val="dk1"/>
                </a:solidFill>
                <a:latin typeface="Twinkl" pitchFamily="2" charset="77"/>
              </a:rPr>
              <a:t>AI technologies can be used to monitor data that can help researchers better understand the impacts of climate change and ways to combat it.</a:t>
            </a:r>
            <a:endParaRPr lang="en-IC" sz="1600">
              <a:latin typeface="Twinkl" pitchFamily="2" charset="77"/>
            </a:endParaRPr>
          </a:p>
        </p:txBody>
      </p:sp>
      <p:sp>
        <p:nvSpPr>
          <p:cNvPr id="9" name="TextBox 8">
            <a:extLst>
              <a:ext uri="{FF2B5EF4-FFF2-40B4-BE49-F238E27FC236}">
                <a16:creationId xmlns:a16="http://schemas.microsoft.com/office/drawing/2014/main" id="{48879F51-5A8E-76E7-CAAE-89B594C28B24}"/>
              </a:ext>
            </a:extLst>
          </p:cNvPr>
          <p:cNvSpPr txBox="1"/>
          <p:nvPr/>
        </p:nvSpPr>
        <p:spPr>
          <a:xfrm>
            <a:off x="2377975" y="4807986"/>
            <a:ext cx="3453280" cy="1353263"/>
          </a:xfrm>
          <a:prstGeom prst="roundRect">
            <a:avLst>
              <a:gd name="adj" fmla="val 11295"/>
            </a:avLst>
          </a:prstGeom>
          <a:solidFill>
            <a:schemeClr val="bg1"/>
          </a:solidFill>
          <a:ln w="15875">
            <a:solidFill>
              <a:srgbClr val="009ADF"/>
            </a:solidFill>
          </a:ln>
          <a:effectLst>
            <a:outerShdw dist="38100" dir="2700000" algn="tl" rotWithShape="0">
              <a:prstClr val="black">
                <a:alpha val="20000"/>
              </a:prstClr>
            </a:outerShdw>
          </a:effectLst>
        </p:spPr>
        <p:txBody>
          <a:bodyPr wrap="square" lIns="144000" tIns="0" rIns="144000" bIns="0" anchor="ctr" anchorCtr="0">
            <a:spAutoFit/>
          </a:bodyPr>
          <a:lstStyle/>
          <a:p>
            <a:pPr algn="ctr"/>
            <a:r>
              <a:rPr lang="en-GB" sz="1600">
                <a:solidFill>
                  <a:schemeClr val="dk1"/>
                </a:solidFill>
                <a:latin typeface="Twinkl" pitchFamily="2" charset="77"/>
              </a:rPr>
              <a:t>AI technologies can analyse your past purchases, browsing history and recently watched TV shows to recommend things tailored to your interests.</a:t>
            </a:r>
            <a:endParaRPr lang="en-IC" sz="1600">
              <a:latin typeface="Twinkl" pitchFamily="2" charset="77"/>
            </a:endParaRPr>
          </a:p>
        </p:txBody>
      </p:sp>
      <p:sp>
        <p:nvSpPr>
          <p:cNvPr id="10" name="Rectangle 9">
            <a:extLst>
              <a:ext uri="{FF2B5EF4-FFF2-40B4-BE49-F238E27FC236}">
                <a16:creationId xmlns:a16="http://schemas.microsoft.com/office/drawing/2014/main" id="{F97AC671-66B9-7BD4-1CE9-98DFF9B4B04A}"/>
              </a:ext>
            </a:extLst>
          </p:cNvPr>
          <p:cNvSpPr/>
          <p:nvPr/>
        </p:nvSpPr>
        <p:spPr>
          <a:xfrm>
            <a:off x="2289482" y="765175"/>
            <a:ext cx="3672000" cy="48139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800">
                <a:solidFill>
                  <a:schemeClr val="bg1"/>
                </a:solidFill>
                <a:latin typeface="Twinkl" pitchFamily="2" charset="77"/>
              </a:rPr>
              <a:t>Did you think of any of these?</a:t>
            </a:r>
          </a:p>
        </p:txBody>
      </p:sp>
      <p:grpSp>
        <p:nvGrpSpPr>
          <p:cNvPr id="11" name="Group 10">
            <a:extLst>
              <a:ext uri="{FF2B5EF4-FFF2-40B4-BE49-F238E27FC236}">
                <a16:creationId xmlns:a16="http://schemas.microsoft.com/office/drawing/2014/main" id="{2737B22C-66DF-1FB4-5B55-08D6148746FB}"/>
              </a:ext>
            </a:extLst>
          </p:cNvPr>
          <p:cNvGrpSpPr/>
          <p:nvPr/>
        </p:nvGrpSpPr>
        <p:grpSpPr>
          <a:xfrm>
            <a:off x="6271548" y="1356852"/>
            <a:ext cx="3636000" cy="4916948"/>
            <a:chOff x="2694134" y="1070507"/>
            <a:chExt cx="3461845" cy="4916948"/>
          </a:xfrm>
        </p:grpSpPr>
        <p:sp>
          <p:nvSpPr>
            <p:cNvPr id="12" name="Rectangle 11">
              <a:extLst>
                <a:ext uri="{FF2B5EF4-FFF2-40B4-BE49-F238E27FC236}">
                  <a16:creationId xmlns:a16="http://schemas.microsoft.com/office/drawing/2014/main" id="{A30B2967-43F3-770A-5118-491DC55FF838}"/>
                </a:ext>
              </a:extLst>
            </p:cNvPr>
            <p:cNvSpPr/>
            <p:nvPr/>
          </p:nvSpPr>
          <p:spPr>
            <a:xfrm>
              <a:off x="2694134" y="1070507"/>
              <a:ext cx="3461845" cy="4916948"/>
            </a:xfrm>
            <a:prstGeom prst="rect">
              <a:avLst/>
            </a:prstGeom>
            <a:solidFill>
              <a:schemeClr val="bg1"/>
            </a:solidFill>
            <a:ln w="28575">
              <a:solidFill>
                <a:srgbClr val="F58530"/>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IC" sz="1800">
                <a:latin typeface="Twinkl" pitchFamily="2" charset="77"/>
              </a:endParaRPr>
            </a:p>
          </p:txBody>
        </p:sp>
        <p:sp>
          <p:nvSpPr>
            <p:cNvPr id="13" name="Alternate Process 12">
              <a:extLst>
                <a:ext uri="{FF2B5EF4-FFF2-40B4-BE49-F238E27FC236}">
                  <a16:creationId xmlns:a16="http://schemas.microsoft.com/office/drawing/2014/main" id="{171298F6-D122-CA91-E921-7EB4A5211667}"/>
                </a:ext>
              </a:extLst>
            </p:cNvPr>
            <p:cNvSpPr/>
            <p:nvPr/>
          </p:nvSpPr>
          <p:spPr>
            <a:xfrm>
              <a:off x="3448200" y="1153731"/>
              <a:ext cx="1953714" cy="386904"/>
            </a:xfrm>
            <a:prstGeom prst="flowChartAlternateProcess">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36000" bIns="36000" rtlCol="0" anchor="ctr">
              <a:spAutoFit/>
            </a:bodyPr>
            <a:lstStyle/>
            <a:p>
              <a:pPr marL="0" lvl="0" indent="0" algn="ctr" rtl="0">
                <a:spcBef>
                  <a:spcPts val="0"/>
                </a:spcBef>
                <a:spcAft>
                  <a:spcPts val="0"/>
                </a:spcAft>
                <a:buNone/>
              </a:pPr>
              <a:r>
                <a:rPr lang="en-GB" sz="1800" b="1">
                  <a:solidFill>
                    <a:schemeClr val="tx1"/>
                  </a:solidFill>
                  <a:latin typeface="Twinkl" pitchFamily="2" charset="77"/>
                </a:rPr>
                <a:t>Potential Risks</a:t>
              </a:r>
            </a:p>
          </p:txBody>
        </p:sp>
      </p:grpSp>
      <p:sp>
        <p:nvSpPr>
          <p:cNvPr id="14" name="TextBox 13">
            <a:extLst>
              <a:ext uri="{FF2B5EF4-FFF2-40B4-BE49-F238E27FC236}">
                <a16:creationId xmlns:a16="http://schemas.microsoft.com/office/drawing/2014/main" id="{5DACF95B-502D-AE10-8F3E-C7DEC332FBEB}"/>
              </a:ext>
            </a:extLst>
          </p:cNvPr>
          <p:cNvSpPr txBox="1"/>
          <p:nvPr/>
        </p:nvSpPr>
        <p:spPr>
          <a:xfrm>
            <a:off x="6357241" y="1964706"/>
            <a:ext cx="3465363" cy="817245"/>
          </a:xfrm>
          <a:prstGeom prst="roundRect">
            <a:avLst/>
          </a:prstGeom>
          <a:solidFill>
            <a:schemeClr val="bg1"/>
          </a:solidFill>
          <a:ln w="15875">
            <a:solidFill>
              <a:srgbClr val="F58530"/>
            </a:solidFill>
          </a:ln>
          <a:effectLst>
            <a:outerShdw dist="38100" dir="2700000" algn="tl" rotWithShape="0">
              <a:prstClr val="black">
                <a:alpha val="20000"/>
              </a:prstClr>
            </a:outerShdw>
          </a:effectLst>
        </p:spPr>
        <p:txBody>
          <a:bodyPr wrap="square" lIns="108000" tIns="0" rIns="108000" bIns="0" anchor="ctr" anchorCtr="0">
            <a:spAutoFit/>
          </a:bodyPr>
          <a:lstStyle/>
          <a:p>
            <a:pPr algn="ctr"/>
            <a:r>
              <a:rPr lang="en-GB" sz="1600">
                <a:solidFill>
                  <a:schemeClr val="dk1"/>
                </a:solidFill>
                <a:latin typeface="Twinkl" pitchFamily="2" charset="77"/>
              </a:rPr>
              <a:t>AI technologies can do many tasks but they don’t always generate accurate information.</a:t>
            </a:r>
            <a:endParaRPr lang="en-IC" sz="1600">
              <a:latin typeface="Twinkl" pitchFamily="2" charset="77"/>
            </a:endParaRPr>
          </a:p>
        </p:txBody>
      </p:sp>
      <p:sp>
        <p:nvSpPr>
          <p:cNvPr id="15" name="TextBox 14">
            <a:extLst>
              <a:ext uri="{FF2B5EF4-FFF2-40B4-BE49-F238E27FC236}">
                <a16:creationId xmlns:a16="http://schemas.microsoft.com/office/drawing/2014/main" id="{4CDEAE74-A923-D7EC-2718-E0E195A6A54A}"/>
              </a:ext>
            </a:extLst>
          </p:cNvPr>
          <p:cNvSpPr txBox="1"/>
          <p:nvPr/>
        </p:nvSpPr>
        <p:spPr>
          <a:xfrm>
            <a:off x="6357241" y="2941128"/>
            <a:ext cx="3465363" cy="795814"/>
          </a:xfrm>
          <a:prstGeom prst="roundRect">
            <a:avLst>
              <a:gd name="adj" fmla="val 12389"/>
            </a:avLst>
          </a:prstGeom>
          <a:solidFill>
            <a:schemeClr val="bg1"/>
          </a:solidFill>
          <a:ln w="15875">
            <a:solidFill>
              <a:srgbClr val="F58530"/>
            </a:solidFill>
          </a:ln>
          <a:effectLst>
            <a:outerShdw dist="38100" dir="2700000" algn="tl" rotWithShape="0">
              <a:prstClr val="black">
                <a:alpha val="20000"/>
              </a:prstClr>
            </a:outerShdw>
          </a:effectLst>
        </p:spPr>
        <p:txBody>
          <a:bodyPr wrap="square" lIns="108000" tIns="0" rIns="108000" bIns="0" anchor="ctr" anchorCtr="0">
            <a:spAutoFit/>
          </a:bodyPr>
          <a:lstStyle/>
          <a:p>
            <a:pPr algn="ctr"/>
            <a:r>
              <a:rPr lang="en-GB" sz="1600">
                <a:solidFill>
                  <a:schemeClr val="dk1"/>
                </a:solidFill>
                <a:latin typeface="Twinkl" pitchFamily="2" charset="77"/>
              </a:rPr>
              <a:t>If we rely too much on AI tools, we might stop thinking for ourselves and become less creative.</a:t>
            </a:r>
            <a:endParaRPr lang="en-IC" sz="1600">
              <a:latin typeface="Twinkl" pitchFamily="2" charset="77"/>
            </a:endParaRPr>
          </a:p>
        </p:txBody>
      </p:sp>
      <p:sp>
        <p:nvSpPr>
          <p:cNvPr id="16" name="TextBox 15">
            <a:extLst>
              <a:ext uri="{FF2B5EF4-FFF2-40B4-BE49-F238E27FC236}">
                <a16:creationId xmlns:a16="http://schemas.microsoft.com/office/drawing/2014/main" id="{5B059E19-65FC-9B43-7AAB-D3423A1B357F}"/>
              </a:ext>
            </a:extLst>
          </p:cNvPr>
          <p:cNvSpPr txBox="1"/>
          <p:nvPr/>
        </p:nvSpPr>
        <p:spPr>
          <a:xfrm>
            <a:off x="6369872" y="4027565"/>
            <a:ext cx="3453280" cy="1051560"/>
          </a:xfrm>
          <a:prstGeom prst="roundRect">
            <a:avLst>
              <a:gd name="adj" fmla="val 11296"/>
            </a:avLst>
          </a:prstGeom>
          <a:solidFill>
            <a:schemeClr val="bg1"/>
          </a:solidFill>
          <a:ln w="15875">
            <a:solidFill>
              <a:srgbClr val="F58530"/>
            </a:solidFill>
          </a:ln>
          <a:effectLst>
            <a:outerShdw dist="38100" dir="2700000" algn="tl" rotWithShape="0">
              <a:prstClr val="black">
                <a:alpha val="20000"/>
              </a:prstClr>
            </a:outerShdw>
          </a:effectLst>
        </p:spPr>
        <p:txBody>
          <a:bodyPr wrap="square" lIns="144000" tIns="0" rIns="144000" bIns="0" anchor="ctr" anchorCtr="0">
            <a:spAutoFit/>
          </a:bodyPr>
          <a:lstStyle/>
          <a:p>
            <a:pPr algn="ctr"/>
            <a:r>
              <a:rPr lang="en-GB" sz="1600">
                <a:solidFill>
                  <a:schemeClr val="dk1"/>
                </a:solidFill>
                <a:latin typeface="Twinkl" pitchFamily="2" charset="77"/>
              </a:rPr>
              <a:t>AI technologies do not understand what content is suitable for children. They might generate material that is harmful or upsetting.</a:t>
            </a:r>
            <a:endParaRPr lang="en-IC" sz="1600">
              <a:latin typeface="Twinkl" pitchFamily="2" charset="77"/>
            </a:endParaRPr>
          </a:p>
        </p:txBody>
      </p:sp>
      <p:sp>
        <p:nvSpPr>
          <p:cNvPr id="17" name="TextBox 16">
            <a:extLst>
              <a:ext uri="{FF2B5EF4-FFF2-40B4-BE49-F238E27FC236}">
                <a16:creationId xmlns:a16="http://schemas.microsoft.com/office/drawing/2014/main" id="{322A588B-0D47-31BE-ED21-C598B11CF8F6}"/>
              </a:ext>
            </a:extLst>
          </p:cNvPr>
          <p:cNvSpPr txBox="1"/>
          <p:nvPr/>
        </p:nvSpPr>
        <p:spPr>
          <a:xfrm>
            <a:off x="6369872" y="5369749"/>
            <a:ext cx="3453280" cy="788670"/>
          </a:xfrm>
          <a:prstGeom prst="roundRect">
            <a:avLst>
              <a:gd name="adj" fmla="val 11295"/>
            </a:avLst>
          </a:prstGeom>
          <a:solidFill>
            <a:schemeClr val="bg1"/>
          </a:solidFill>
          <a:ln w="15875">
            <a:solidFill>
              <a:srgbClr val="F58530"/>
            </a:solidFill>
          </a:ln>
          <a:effectLst>
            <a:outerShdw dist="38100" dir="2700000" algn="tl" rotWithShape="0">
              <a:prstClr val="black">
                <a:alpha val="20000"/>
              </a:prstClr>
            </a:outerShdw>
          </a:effectLst>
        </p:spPr>
        <p:txBody>
          <a:bodyPr wrap="square" lIns="108000" tIns="0" rIns="108000" bIns="0" anchor="ctr" anchorCtr="0">
            <a:spAutoFit/>
          </a:bodyPr>
          <a:lstStyle/>
          <a:p>
            <a:pPr algn="ctr"/>
            <a:r>
              <a:rPr lang="en-GB" sz="1600">
                <a:solidFill>
                  <a:schemeClr val="dk1"/>
                </a:solidFill>
                <a:latin typeface="Twinkl" pitchFamily="2" charset="77"/>
              </a:rPr>
              <a:t>Some people fear that AI technologies could take job opportunities away from them.</a:t>
            </a:r>
            <a:endParaRPr lang="en-IC" sz="1600">
              <a:latin typeface="Twinkl" pitchFamily="2" charset="77"/>
            </a:endParaRPr>
          </a:p>
        </p:txBody>
      </p:sp>
    </p:spTree>
    <p:extLst>
      <p:ext uri="{BB962C8B-B14F-4D97-AF65-F5344CB8AC3E}">
        <p14:creationId xmlns:p14="http://schemas.microsoft.com/office/powerpoint/2010/main" val="16066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90ABBE7-66A2-4B77-CEDC-17B2A09E3B2B}"/>
              </a:ext>
            </a:extLst>
          </p:cNvPr>
          <p:cNvSpPr/>
          <p:nvPr/>
        </p:nvSpPr>
        <p:spPr>
          <a:xfrm>
            <a:off x="6518788" y="1621625"/>
            <a:ext cx="3377053" cy="4437291"/>
          </a:xfrm>
          <a:prstGeom prst="roundRect">
            <a:avLst>
              <a:gd name="adj" fmla="val 6484"/>
            </a:avLst>
          </a:prstGeom>
          <a:solidFill>
            <a:schemeClr val="bg1"/>
          </a:solidFill>
          <a:ln w="19050">
            <a:solidFill>
              <a:srgbClr val="F58530"/>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432000" tIns="36000" rIns="36000" bIns="36000" rtlCol="0" anchor="ctr">
            <a:noAutofit/>
          </a:bodyPr>
          <a:lstStyle/>
          <a:p>
            <a:pPr lvl="0">
              <a:spcAft>
                <a:spcPts val="600"/>
              </a:spcAft>
            </a:pPr>
            <a:r>
              <a:rPr lang="en-GB" sz="1800">
                <a:solidFill>
                  <a:schemeClr val="tx1"/>
                </a:solidFill>
                <a:latin typeface="Twinkl" pitchFamily="2" charset="77"/>
              </a:rPr>
              <a:t>AI systems generate content based on the data they have been trained on. </a:t>
            </a:r>
            <a:r>
              <a:rPr lang="en-US" sz="1800">
                <a:solidFill>
                  <a:schemeClr val="tx1"/>
                </a:solidFill>
                <a:latin typeface="Twinkl" pitchFamily="2" charset="77"/>
              </a:rPr>
              <a:t>If this training data contains incorrect or </a:t>
            </a:r>
            <a:r>
              <a:rPr lang="en-US" sz="1800" b="1">
                <a:solidFill>
                  <a:schemeClr val="tx1"/>
                </a:solidFill>
                <a:latin typeface="Twinkl" pitchFamily="2" charset="77"/>
              </a:rPr>
              <a:t>biased</a:t>
            </a:r>
            <a:r>
              <a:rPr lang="en-US" sz="1800">
                <a:solidFill>
                  <a:schemeClr val="tx1"/>
                </a:solidFill>
                <a:latin typeface="Twinkl" pitchFamily="2" charset="77"/>
              </a:rPr>
              <a:t> information, it could lead to:</a:t>
            </a:r>
          </a:p>
          <a:p>
            <a:pPr marL="457200" lvl="0" indent="-342900">
              <a:spcAft>
                <a:spcPts val="600"/>
              </a:spcAft>
              <a:buClr>
                <a:srgbClr val="F58530"/>
              </a:buClr>
              <a:buSzPts val="1800"/>
              <a:buChar char="●"/>
            </a:pPr>
            <a:r>
              <a:rPr lang="en-US" sz="1800">
                <a:solidFill>
                  <a:schemeClr val="tx1"/>
                </a:solidFill>
                <a:latin typeface="Twinkl" pitchFamily="2" charset="77"/>
              </a:rPr>
              <a:t>inaccurate or biased content being generated;</a:t>
            </a:r>
          </a:p>
          <a:p>
            <a:pPr marL="457200" lvl="0" indent="-342900">
              <a:spcAft>
                <a:spcPts val="600"/>
              </a:spcAft>
              <a:buClr>
                <a:srgbClr val="F58530"/>
              </a:buClr>
              <a:buSzPts val="1800"/>
              <a:buChar char="●"/>
            </a:pPr>
            <a:r>
              <a:rPr lang="en-US" sz="1800">
                <a:solidFill>
                  <a:schemeClr val="tx1"/>
                </a:solidFill>
                <a:latin typeface="Twinkl" pitchFamily="2" charset="77"/>
              </a:rPr>
              <a:t>the spreading of misinformation;</a:t>
            </a:r>
          </a:p>
          <a:p>
            <a:pPr marL="457200" lvl="0" indent="-342900">
              <a:spcAft>
                <a:spcPts val="600"/>
              </a:spcAft>
              <a:buClr>
                <a:srgbClr val="F58530"/>
              </a:buClr>
              <a:buSzPts val="1800"/>
              <a:buChar char="●"/>
            </a:pPr>
            <a:r>
              <a:rPr lang="en-US" sz="1800">
                <a:solidFill>
                  <a:schemeClr val="tx1"/>
                </a:solidFill>
                <a:latin typeface="Twinkl" pitchFamily="2" charset="77"/>
              </a:rPr>
              <a:t>the encouragement </a:t>
            </a:r>
            <a:br>
              <a:rPr lang="en-US" sz="1800">
                <a:solidFill>
                  <a:schemeClr val="tx1"/>
                </a:solidFill>
                <a:latin typeface="Twinkl" pitchFamily="2" charset="77"/>
              </a:rPr>
            </a:br>
            <a:r>
              <a:rPr lang="en-US" sz="1800">
                <a:solidFill>
                  <a:schemeClr val="tx1"/>
                </a:solidFill>
                <a:latin typeface="Twinkl" pitchFamily="2" charset="77"/>
              </a:rPr>
              <a:t>of </a:t>
            </a:r>
            <a:r>
              <a:rPr lang="en-US" sz="1800" b="1">
                <a:solidFill>
                  <a:schemeClr val="tx1"/>
                </a:solidFill>
                <a:latin typeface="Twinkl" pitchFamily="2" charset="77"/>
              </a:rPr>
              <a:t>stereotypes</a:t>
            </a:r>
            <a:r>
              <a:rPr lang="en-US" sz="1800">
                <a:solidFill>
                  <a:schemeClr val="tx1"/>
                </a:solidFill>
                <a:latin typeface="Twinkl" pitchFamily="2" charset="77"/>
              </a:rPr>
              <a:t>.</a:t>
            </a:r>
            <a:endParaRPr lang="en-GB" sz="1800">
              <a:solidFill>
                <a:schemeClr val="tx1"/>
              </a:solidFill>
              <a:latin typeface="Twinkl" pitchFamily="2" charset="77"/>
            </a:endParaRPr>
          </a:p>
        </p:txBody>
      </p:sp>
      <p:sp>
        <p:nvSpPr>
          <p:cNvPr id="8" name="Rounded Rectangle 7">
            <a:extLst>
              <a:ext uri="{FF2B5EF4-FFF2-40B4-BE49-F238E27FC236}">
                <a16:creationId xmlns:a16="http://schemas.microsoft.com/office/drawing/2014/main" id="{B9D8372C-49DF-1197-0CB9-D151B588206A}"/>
              </a:ext>
            </a:extLst>
          </p:cNvPr>
          <p:cNvSpPr/>
          <p:nvPr/>
        </p:nvSpPr>
        <p:spPr>
          <a:xfrm>
            <a:off x="2279651" y="3001103"/>
            <a:ext cx="3020843" cy="1612772"/>
          </a:xfrm>
          <a:prstGeom prst="roundRect">
            <a:avLst/>
          </a:prstGeom>
          <a:solidFill>
            <a:srgbClr val="FCBF8E"/>
          </a:solidFill>
          <a:ln w="28575">
            <a:solidFill>
              <a:srgbClr val="FCBF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503999" bIns="36000" rtlCol="0" anchor="ctr">
            <a:spAutoFit/>
          </a:bodyPr>
          <a:lstStyle/>
          <a:p>
            <a:pPr lvl="0"/>
            <a:r>
              <a:rPr lang="en-GB" sz="1800">
                <a:solidFill>
                  <a:schemeClr val="dk1"/>
                </a:solidFill>
                <a:latin typeface="Twinkl" pitchFamily="2" charset="77"/>
              </a:rPr>
              <a:t>As we have seen, AI technologies can do many tasks but they don’t always generate accurate information.</a:t>
            </a:r>
          </a:p>
        </p:txBody>
      </p:sp>
      <p:pic>
        <p:nvPicPr>
          <p:cNvPr id="9" name="Picture 8" descr="A close-up of a hexagon with icons&#10;&#10;Description automatically generated">
            <a:extLst>
              <a:ext uri="{FF2B5EF4-FFF2-40B4-BE49-F238E27FC236}">
                <a16:creationId xmlns:a16="http://schemas.microsoft.com/office/drawing/2014/main" id="{8DA65758-6010-B7FE-AB58-96A1B874B5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6653" y="2655489"/>
            <a:ext cx="2304000" cy="2304000"/>
          </a:xfrm>
          <a:prstGeom prst="rect">
            <a:avLst/>
          </a:prstGeom>
        </p:spPr>
      </p:pic>
      <p:sp>
        <p:nvSpPr>
          <p:cNvPr id="10" name="Biased hp">
            <a:extLst>
              <a:ext uri="{FF2B5EF4-FFF2-40B4-BE49-F238E27FC236}">
                <a16:creationId xmlns:a16="http://schemas.microsoft.com/office/drawing/2014/main" id="{BF616ADB-BE60-BF6C-CEA7-8C28BF7B9845}"/>
              </a:ext>
            </a:extLst>
          </p:cNvPr>
          <p:cNvSpPr/>
          <p:nvPr/>
        </p:nvSpPr>
        <p:spPr>
          <a:xfrm>
            <a:off x="6947163" y="3170024"/>
            <a:ext cx="788689" cy="27291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11" name="click me">
            <a:extLst>
              <a:ext uri="{FF2B5EF4-FFF2-40B4-BE49-F238E27FC236}">
                <a16:creationId xmlns:a16="http://schemas.microsoft.com/office/drawing/2014/main" id="{CF72903A-20C1-CE39-DCBC-64F42E7D5E62}"/>
              </a:ext>
            </a:extLst>
          </p:cNvPr>
          <p:cNvSpPr/>
          <p:nvPr/>
        </p:nvSpPr>
        <p:spPr>
          <a:xfrm>
            <a:off x="7425814" y="3763253"/>
            <a:ext cx="1113552" cy="318924"/>
          </a:xfrm>
          <a:prstGeom prst="roundRect">
            <a:avLst>
              <a:gd name="adj" fmla="val 0"/>
            </a:avLst>
          </a:prstGeom>
          <a:solidFill>
            <a:schemeClr val="lt1"/>
          </a:solidFill>
          <a:ln w="28575" cap="flat" cmpd="sng">
            <a:solidFill>
              <a:schemeClr val="dk1"/>
            </a:solidFill>
            <a:prstDash val="solid"/>
            <a:miter lim="800000"/>
            <a:headEnd type="none" w="sm" len="sm"/>
            <a:tailEnd type="none" w="sm" len="sm"/>
          </a:ln>
          <a:effectLst/>
        </p:spPr>
        <p:txBody>
          <a:bodyPr spcFirstLastPara="1" wrap="square" lIns="36000" tIns="36000" rIns="36000" bIns="36000" anchor="ctr" anchorCtr="0">
            <a:spAutoFit/>
          </a:bodyPr>
          <a:lstStyle/>
          <a:p>
            <a:pPr marL="139700" lvl="0">
              <a:buClr>
                <a:srgbClr val="FF0000"/>
              </a:buClr>
              <a:buSzPts val="1400"/>
            </a:pPr>
            <a:r>
              <a:rPr lang="en-GB" sz="1600">
                <a:latin typeface="Twinkl" pitchFamily="2" charset="77"/>
              </a:rPr>
              <a:t>Click me!</a:t>
            </a:r>
          </a:p>
        </p:txBody>
      </p:sp>
      <p:pic>
        <p:nvPicPr>
          <p:cNvPr id="12" name="hand icon" descr="A hand pointing at something&#10;&#10;Description automatically generated">
            <a:extLst>
              <a:ext uri="{FF2B5EF4-FFF2-40B4-BE49-F238E27FC236}">
                <a16:creationId xmlns:a16="http://schemas.microsoft.com/office/drawing/2014/main" id="{16ED9F8E-937E-36F4-39C9-9960BA86AF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216" y="3445486"/>
            <a:ext cx="545390" cy="689032"/>
          </a:xfrm>
          <a:prstGeom prst="rect">
            <a:avLst/>
          </a:prstGeom>
        </p:spPr>
      </p:pic>
      <p:sp>
        <p:nvSpPr>
          <p:cNvPr id="13" name="stereotypes hp">
            <a:extLst>
              <a:ext uri="{FF2B5EF4-FFF2-40B4-BE49-F238E27FC236}">
                <a16:creationId xmlns:a16="http://schemas.microsoft.com/office/drawing/2014/main" id="{C5357463-AF90-D417-E523-E247D6DC8BBA}"/>
              </a:ext>
            </a:extLst>
          </p:cNvPr>
          <p:cNvSpPr/>
          <p:nvPr/>
        </p:nvSpPr>
        <p:spPr>
          <a:xfrm>
            <a:off x="7724493" y="5624717"/>
            <a:ext cx="1235565" cy="27291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14" name="click me">
            <a:extLst>
              <a:ext uri="{FF2B5EF4-FFF2-40B4-BE49-F238E27FC236}">
                <a16:creationId xmlns:a16="http://schemas.microsoft.com/office/drawing/2014/main" id="{A7EC7187-EB60-D1D5-F0EB-1F8C92D00C90}"/>
              </a:ext>
            </a:extLst>
          </p:cNvPr>
          <p:cNvSpPr/>
          <p:nvPr/>
        </p:nvSpPr>
        <p:spPr>
          <a:xfrm>
            <a:off x="8099881" y="6155816"/>
            <a:ext cx="1113552" cy="318924"/>
          </a:xfrm>
          <a:prstGeom prst="roundRect">
            <a:avLst>
              <a:gd name="adj" fmla="val 0"/>
            </a:avLst>
          </a:prstGeom>
          <a:solidFill>
            <a:schemeClr val="lt1"/>
          </a:solidFill>
          <a:ln w="28575" cap="flat" cmpd="sng">
            <a:solidFill>
              <a:schemeClr val="dk1"/>
            </a:solidFill>
            <a:prstDash val="solid"/>
            <a:miter lim="800000"/>
            <a:headEnd type="none" w="sm" len="sm"/>
            <a:tailEnd type="none" w="sm" len="sm"/>
          </a:ln>
          <a:effectLst/>
        </p:spPr>
        <p:txBody>
          <a:bodyPr spcFirstLastPara="1" wrap="square" lIns="36000" tIns="36000" rIns="36000" bIns="36000" anchor="ctr" anchorCtr="0">
            <a:spAutoFit/>
          </a:bodyPr>
          <a:lstStyle/>
          <a:p>
            <a:pPr marL="139700" lvl="0">
              <a:buClr>
                <a:srgbClr val="FF0000"/>
              </a:buClr>
              <a:buSzPts val="1400"/>
            </a:pPr>
            <a:r>
              <a:rPr lang="en-GB" sz="1600">
                <a:latin typeface="Twinkl" pitchFamily="2" charset="77"/>
              </a:rPr>
              <a:t>Click me!</a:t>
            </a:r>
          </a:p>
        </p:txBody>
      </p:sp>
      <p:pic>
        <p:nvPicPr>
          <p:cNvPr id="15" name="hand icon" descr="A hand pointing at something&#10;&#10;Description automatically generated">
            <a:extLst>
              <a:ext uri="{FF2B5EF4-FFF2-40B4-BE49-F238E27FC236}">
                <a16:creationId xmlns:a16="http://schemas.microsoft.com/office/drawing/2014/main" id="{93EED776-C237-E7C2-4D7C-284A8282F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2283" y="5838049"/>
            <a:ext cx="545390" cy="689032"/>
          </a:xfrm>
          <a:prstGeom prst="rect">
            <a:avLst/>
          </a:prstGeom>
        </p:spPr>
      </p:pic>
      <p:sp>
        <p:nvSpPr>
          <p:cNvPr id="16" name="AI">
            <a:extLst>
              <a:ext uri="{FF2B5EF4-FFF2-40B4-BE49-F238E27FC236}">
                <a16:creationId xmlns:a16="http://schemas.microsoft.com/office/drawing/2014/main" id="{79AA0C31-F343-610B-4FB6-C8246991E4CF}"/>
              </a:ext>
            </a:extLst>
          </p:cNvPr>
          <p:cNvSpPr/>
          <p:nvPr/>
        </p:nvSpPr>
        <p:spPr>
          <a:xfrm>
            <a:off x="2283850" y="574123"/>
            <a:ext cx="3812150" cy="2016000"/>
          </a:xfrm>
          <a:prstGeom prst="roundRect">
            <a:avLst>
              <a:gd name="adj" fmla="val 0"/>
            </a:avLst>
          </a:prstGeom>
          <a:solidFill>
            <a:srgbClr val="CAE0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lvl="0"/>
            <a:r>
              <a:rPr lang="en-US" sz="1800">
                <a:solidFill>
                  <a:schemeClr val="tx1"/>
                </a:solidFill>
                <a:latin typeface="Twinkl" pitchFamily="2" charset="77"/>
              </a:rPr>
              <a:t>AI bias happens when an AI system generates unfair or wrong decisions because the data it was trained on is incomplete or unfair. This means an AI system might treat some people or situations differently without a good reason.</a:t>
            </a:r>
            <a:endParaRPr lang="en-GB" sz="1800">
              <a:solidFill>
                <a:schemeClr val="tx1"/>
              </a:solidFill>
              <a:latin typeface="Twinkl" pitchFamily="2" charset="77"/>
            </a:endParaRPr>
          </a:p>
        </p:txBody>
      </p:sp>
      <p:sp>
        <p:nvSpPr>
          <p:cNvPr id="17" name="AI">
            <a:extLst>
              <a:ext uri="{FF2B5EF4-FFF2-40B4-BE49-F238E27FC236}">
                <a16:creationId xmlns:a16="http://schemas.microsoft.com/office/drawing/2014/main" id="{C0C74A52-A305-9898-AFFA-1319694F80EC}"/>
              </a:ext>
            </a:extLst>
          </p:cNvPr>
          <p:cNvSpPr/>
          <p:nvPr/>
        </p:nvSpPr>
        <p:spPr>
          <a:xfrm>
            <a:off x="2283850" y="5076216"/>
            <a:ext cx="4038394" cy="982701"/>
          </a:xfrm>
          <a:prstGeom prst="roundRect">
            <a:avLst>
              <a:gd name="adj" fmla="val 0"/>
            </a:avLst>
          </a:prstGeom>
          <a:solidFill>
            <a:srgbClr val="CAE0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lvl="0"/>
            <a:r>
              <a:rPr lang="en-GB" sz="1800">
                <a:solidFill>
                  <a:schemeClr val="dk1"/>
                </a:solidFill>
                <a:latin typeface="Twinkl" pitchFamily="2" charset="77"/>
              </a:rPr>
              <a:t>A stereotype is an idea many people have about a particular type of person or group that is often untrue.</a:t>
            </a:r>
          </a:p>
        </p:txBody>
      </p:sp>
      <p:sp>
        <p:nvSpPr>
          <p:cNvPr id="18" name="R">
            <a:extLst>
              <a:ext uri="{FF2B5EF4-FFF2-40B4-BE49-F238E27FC236}">
                <a16:creationId xmlns:a16="http://schemas.microsoft.com/office/drawing/2014/main" id="{363BAD5F-0A51-E85A-0253-F69D264A6167}"/>
              </a:ext>
            </a:extLst>
          </p:cNvPr>
          <p:cNvSpPr/>
          <p:nvPr/>
        </p:nvSpPr>
        <p:spPr>
          <a:xfrm>
            <a:off x="2291693" y="2465208"/>
            <a:ext cx="2251501" cy="1042504"/>
          </a:xfrm>
          <a:prstGeom prst="roundRect">
            <a:avLst>
              <a:gd name="adj" fmla="val 12184"/>
            </a:avLst>
          </a:prstGeom>
          <a:solidFill>
            <a:schemeClr val="bg1"/>
          </a:solidFill>
          <a:ln w="19050">
            <a:solidFill>
              <a:srgbClr val="00649C"/>
            </a:solidFill>
          </a:ln>
          <a:effectLst>
            <a:outerShdw dist="38100" dir="2700000" algn="tl" rotWithShape="0">
              <a:srgbClr val="00649C"/>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marL="0" lvl="0" indent="0" rtl="0">
              <a:spcBef>
                <a:spcPts val="0"/>
              </a:spcBef>
              <a:spcAft>
                <a:spcPts val="0"/>
              </a:spcAft>
              <a:buNone/>
            </a:pPr>
            <a:r>
              <a:rPr lang="en-GB" sz="1800" b="1">
                <a:solidFill>
                  <a:srgbClr val="00649C"/>
                </a:solidFill>
                <a:latin typeface="Twinkl" pitchFamily="2" charset="77"/>
              </a:rPr>
              <a:t>Think</a:t>
            </a:r>
            <a:endParaRPr lang="en-GB" sz="1800">
              <a:solidFill>
                <a:srgbClr val="00649C"/>
              </a:solidFill>
              <a:latin typeface="Twinkl" pitchFamily="2" charset="77"/>
            </a:endParaRPr>
          </a:p>
          <a:p>
            <a:pPr lvl="0"/>
            <a:r>
              <a:rPr lang="en-GB" sz="1800">
                <a:solidFill>
                  <a:schemeClr val="tx1"/>
                </a:solidFill>
                <a:latin typeface="Twinkl" pitchFamily="2" charset="77"/>
              </a:rPr>
              <a:t>Does it look or sound real or fair? </a:t>
            </a:r>
          </a:p>
        </p:txBody>
      </p:sp>
      <p:sp>
        <p:nvSpPr>
          <p:cNvPr id="19" name="S">
            <a:extLst>
              <a:ext uri="{FF2B5EF4-FFF2-40B4-BE49-F238E27FC236}">
                <a16:creationId xmlns:a16="http://schemas.microsoft.com/office/drawing/2014/main" id="{5089F04C-93E9-2409-8944-171D0DC51A97}"/>
              </a:ext>
            </a:extLst>
          </p:cNvPr>
          <p:cNvSpPr/>
          <p:nvPr/>
        </p:nvSpPr>
        <p:spPr>
          <a:xfrm>
            <a:off x="4563079" y="4688352"/>
            <a:ext cx="2540557" cy="1338255"/>
          </a:xfrm>
          <a:prstGeom prst="roundRect">
            <a:avLst>
              <a:gd name="adj" fmla="val 12184"/>
            </a:avLst>
          </a:prstGeom>
          <a:solidFill>
            <a:schemeClr val="bg1"/>
          </a:solidFill>
          <a:ln w="19050">
            <a:solidFill>
              <a:srgbClr val="00649C"/>
            </a:solidFill>
          </a:ln>
          <a:effectLst>
            <a:outerShdw dist="38100" dir="2700000" algn="tl" rotWithShape="0">
              <a:srgbClr val="00649C"/>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marL="0" lvl="0" indent="0" rtl="0">
              <a:spcBef>
                <a:spcPts val="0"/>
              </a:spcBef>
              <a:spcAft>
                <a:spcPts val="0"/>
              </a:spcAft>
              <a:buNone/>
            </a:pPr>
            <a:r>
              <a:rPr lang="en-GB" sz="1800" b="1">
                <a:solidFill>
                  <a:srgbClr val="00649C"/>
                </a:solidFill>
                <a:latin typeface="Twinkl" pitchFamily="2" charset="77"/>
              </a:rPr>
              <a:t>Check</a:t>
            </a:r>
          </a:p>
          <a:p>
            <a:pPr lvl="0"/>
            <a:r>
              <a:rPr lang="en-GB" sz="1800">
                <a:solidFill>
                  <a:schemeClr val="tx1"/>
                </a:solidFill>
                <a:latin typeface="Twinkl" pitchFamily="2" charset="77"/>
              </a:rPr>
              <a:t>Can you find the same information from trusted sources?</a:t>
            </a:r>
          </a:p>
        </p:txBody>
      </p:sp>
      <p:sp>
        <p:nvSpPr>
          <p:cNvPr id="20" name="S">
            <a:extLst>
              <a:ext uri="{FF2B5EF4-FFF2-40B4-BE49-F238E27FC236}">
                <a16:creationId xmlns:a16="http://schemas.microsoft.com/office/drawing/2014/main" id="{0FBA5945-81E0-7011-A995-485519349C98}"/>
              </a:ext>
            </a:extLst>
          </p:cNvPr>
          <p:cNvSpPr/>
          <p:nvPr/>
        </p:nvSpPr>
        <p:spPr>
          <a:xfrm>
            <a:off x="7255500" y="3360756"/>
            <a:ext cx="2632337" cy="1042504"/>
          </a:xfrm>
          <a:prstGeom prst="roundRect">
            <a:avLst>
              <a:gd name="adj" fmla="val 12184"/>
            </a:avLst>
          </a:prstGeom>
          <a:solidFill>
            <a:schemeClr val="bg1"/>
          </a:solidFill>
          <a:ln w="19050">
            <a:solidFill>
              <a:srgbClr val="00649C"/>
            </a:solidFill>
          </a:ln>
          <a:effectLst>
            <a:outerShdw dist="38100" dir="2700000" algn="tl" rotWithShape="0">
              <a:srgbClr val="00649C"/>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72000" rIns="108000" bIns="72000" rtlCol="0" anchor="ctr">
            <a:spAutoFit/>
          </a:bodyPr>
          <a:lstStyle/>
          <a:p>
            <a:pPr marL="0" lvl="0" indent="0" algn="l" rtl="0">
              <a:spcBef>
                <a:spcPts val="0"/>
              </a:spcBef>
              <a:spcAft>
                <a:spcPts val="0"/>
              </a:spcAft>
              <a:buClr>
                <a:schemeClr val="dk1"/>
              </a:buClr>
              <a:buSzPts val="1100"/>
              <a:buFont typeface="Arial"/>
              <a:buNone/>
            </a:pPr>
            <a:r>
              <a:rPr lang="en-GB" sz="1800" b="1">
                <a:solidFill>
                  <a:srgbClr val="00649C"/>
                </a:solidFill>
                <a:latin typeface="Twinkl" pitchFamily="2" charset="77"/>
              </a:rPr>
              <a:t>Ask</a:t>
            </a:r>
          </a:p>
          <a:p>
            <a:pPr lvl="0"/>
            <a:r>
              <a:rPr lang="en-GB" sz="1800">
                <a:solidFill>
                  <a:schemeClr val="tx1"/>
                </a:solidFill>
                <a:latin typeface="Twinkl" pitchFamily="2" charset="77"/>
              </a:rPr>
              <a:t>If you’re not sure, talk to a trusted adult.</a:t>
            </a:r>
          </a:p>
        </p:txBody>
      </p:sp>
      <p:sp>
        <p:nvSpPr>
          <p:cNvPr id="21" name="Rounded Rectangle 20">
            <a:extLst>
              <a:ext uri="{FF2B5EF4-FFF2-40B4-BE49-F238E27FC236}">
                <a16:creationId xmlns:a16="http://schemas.microsoft.com/office/drawing/2014/main" id="{37395B0D-45FD-6154-DDE1-740F2758AB48}"/>
              </a:ext>
            </a:extLst>
          </p:cNvPr>
          <p:cNvSpPr/>
          <p:nvPr/>
        </p:nvSpPr>
        <p:spPr>
          <a:xfrm>
            <a:off x="2289482" y="1500521"/>
            <a:ext cx="7622869" cy="669128"/>
          </a:xfrm>
          <a:prstGeom prst="roundRect">
            <a:avLst>
              <a:gd name="adj" fmla="val 11373"/>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algn="ctr"/>
            <a:r>
              <a:rPr lang="en-GB" sz="1800">
                <a:solidFill>
                  <a:schemeClr val="dk1"/>
                </a:solidFill>
                <a:latin typeface="Twinkl" pitchFamily="2" charset="77"/>
              </a:rPr>
              <a:t>As good digital citizens, it is important that we check facts and information when using AI technologies.</a:t>
            </a:r>
            <a:endParaRPr lang="en-US" sz="1800">
              <a:latin typeface="Twinkl" pitchFamily="2" charset="77"/>
            </a:endParaRPr>
          </a:p>
        </p:txBody>
      </p:sp>
      <p:sp>
        <p:nvSpPr>
          <p:cNvPr id="22" name="Oval 21">
            <a:extLst>
              <a:ext uri="{FF2B5EF4-FFF2-40B4-BE49-F238E27FC236}">
                <a16:creationId xmlns:a16="http://schemas.microsoft.com/office/drawing/2014/main" id="{875C329C-85C3-62C3-0542-D91AE06552CC}"/>
              </a:ext>
            </a:extLst>
          </p:cNvPr>
          <p:cNvSpPr/>
          <p:nvPr/>
        </p:nvSpPr>
        <p:spPr>
          <a:xfrm>
            <a:off x="4843542" y="2603363"/>
            <a:ext cx="1979628" cy="1979628"/>
          </a:xfrm>
          <a:prstGeom prst="ellipse">
            <a:avLst/>
          </a:prstGeom>
          <a:blipFill>
            <a:blip r:embed="rId4" cstate="screen">
              <a:extLst>
                <a:ext uri="{28A0092B-C50C-407E-A947-70E740481C1C}">
                  <a14:useLocalDpi xmlns:a14="http://schemas.microsoft.com/office/drawing/2010/main"/>
                </a:ext>
              </a:extLst>
            </a:blip>
            <a:srcRect/>
            <a:stretch>
              <a:fillRect l="-13149" t="15062" r="-6091"/>
            </a:stretch>
          </a:blipFill>
          <a:ln w="19050">
            <a:solidFill>
              <a:srgbClr val="F58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pic>
        <p:nvPicPr>
          <p:cNvPr id="23" name="Picture 22" descr="A child with his hand on his chin&#10;&#10;Description automatically generated">
            <a:extLst>
              <a:ext uri="{FF2B5EF4-FFF2-40B4-BE49-F238E27FC236}">
                <a16:creationId xmlns:a16="http://schemas.microsoft.com/office/drawing/2014/main" id="{1E11B5ED-3A5B-FC10-E44F-CB5EC11A5C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5825" y="3427372"/>
            <a:ext cx="2360805" cy="2959286"/>
          </a:xfrm>
          <a:prstGeom prst="rect">
            <a:avLst/>
          </a:prstGeom>
        </p:spPr>
      </p:pic>
      <p:sp>
        <p:nvSpPr>
          <p:cNvPr id="24" name="Rounded Rectangle 23">
            <a:extLst>
              <a:ext uri="{FF2B5EF4-FFF2-40B4-BE49-F238E27FC236}">
                <a16:creationId xmlns:a16="http://schemas.microsoft.com/office/drawing/2014/main" id="{9D814BAC-CDB7-2BCF-5F05-198F7CBA8AF7}"/>
              </a:ext>
            </a:extLst>
          </p:cNvPr>
          <p:cNvSpPr/>
          <p:nvPr/>
        </p:nvSpPr>
        <p:spPr>
          <a:xfrm>
            <a:off x="7019827" y="4213782"/>
            <a:ext cx="3176038" cy="2203771"/>
          </a:xfrm>
          <a:prstGeom prst="roundRect">
            <a:avLst>
              <a:gd name="adj" fmla="val 8364"/>
            </a:avLst>
          </a:prstGeom>
          <a:blipFill>
            <a:blip r:embed="rId6" cstate="screen">
              <a:extLst>
                <a:ext uri="{28A0092B-C50C-407E-A947-70E740481C1C}">
                  <a14:useLocalDpi xmlns:a14="http://schemas.microsoft.com/office/drawing/2010/main"/>
                </a:ext>
              </a:extLst>
            </a:blip>
            <a:srcRect/>
            <a:stretch>
              <a:fillRect l="3757" t="5560" r="-1" b="13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Tree>
    <p:extLst>
      <p:ext uri="{BB962C8B-B14F-4D97-AF65-F5344CB8AC3E}">
        <p14:creationId xmlns:p14="http://schemas.microsoft.com/office/powerpoint/2010/main" val="2573980396"/>
      </p:ext>
    </p:extLst>
  </p:cSld>
  <p:clrMapOvr>
    <a:masterClrMapping/>
  </p:clrMapOvr>
  <p:transition>
    <p:split orient="vert"/>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50000">
                                          <p:cBhvr additive="base">
                                            <p:cTn id="28"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2000"/>
                                </p:stCondLst>
                                <p:childTnLst>
                                  <p:par>
                                    <p:cTn id="35" presetID="22" presetClass="exit" presetSubtype="2" fill="hold" grpId="1" nodeType="afterEffect">
                                      <p:stCondLst>
                                        <p:cond delay="1500"/>
                                      </p:stCondLst>
                                      <p:childTnLst>
                                        <p:animEffect transition="out" filter="wipe(righ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4000"/>
                                </p:stCondLst>
                                <p:childTnLst>
                                  <p:par>
                                    <p:cTn id="39" presetID="2" presetClass="exit" presetSubtype="4" fill="hold" nodeType="afterEffect">
                                      <p:stCondLst>
                                        <p:cond delay="0"/>
                                      </p:stCondLst>
                                      <p:childTnLst>
                                        <p:anim calcmode="lin" valueType="num">
                                          <p:cBhvr additive="base">
                                            <p:cTn id="40" dur="500"/>
                                            <p:tgtEl>
                                              <p:spTgt spid="12"/>
                                            </p:tgtEl>
                                            <p:attrNameLst>
                                              <p:attrName>ppt_x</p:attrName>
                                            </p:attrNameLst>
                                          </p:cBhvr>
                                          <p:tavLst>
                                            <p:tav tm="0">
                                              <p:val>
                                                <p:strVal val="ppt_x"/>
                                              </p:val>
                                            </p:tav>
                                            <p:tav tm="100000">
                                              <p:val>
                                                <p:strVal val="ppt_x"/>
                                              </p:val>
                                            </p:tav>
                                          </p:tavLst>
                                        </p:anim>
                                        <p:anim calcmode="lin" valueType="num">
                                          <p:cBhvr additive="base">
                                            <p:cTn id="41" dur="500"/>
                                            <p:tgtEl>
                                              <p:spTgt spid="12"/>
                                            </p:tgtEl>
                                            <p:attrNameLst>
                                              <p:attrName>ppt_y</p:attrName>
                                            </p:attrNameLst>
                                          </p:cBhvr>
                                          <p:tavLst>
                                            <p:tav tm="0">
                                              <p:val>
                                                <p:strVal val="ppt_y"/>
                                              </p:val>
                                            </p:tav>
                                            <p:tav tm="100000">
                                              <p:val>
                                                <p:strVal val="1+ppt_h/2"/>
                                              </p:val>
                                            </p:tav>
                                          </p:tavLst>
                                        </p:anim>
                                        <p:set>
                                          <p:cBhvr>
                                            <p:cTn id="42" dur="1" fill="hold">
                                              <p:stCondLst>
                                                <p:cond delay="499"/>
                                              </p:stCondLst>
                                            </p:cTn>
                                            <p:tgtEl>
                                              <p:spTgt spid="12"/>
                                            </p:tgtEl>
                                            <p:attrNameLst>
                                              <p:attrName>style.visibility</p:attrName>
                                            </p:attrNameLst>
                                          </p:cBhvr>
                                          <p:to>
                                            <p:strVal val="hidden"/>
                                          </p:to>
                                        </p:set>
                                      </p:childTnLst>
                                    </p:cTn>
                                  </p:par>
                                </p:childTnLst>
                              </p:cTn>
                            </p:par>
                            <p:par>
                              <p:cTn id="43" fill="hold">
                                <p:stCondLst>
                                  <p:cond delay="4500"/>
                                </p:stCondLst>
                                <p:childTnLst>
                                  <p:par>
                                    <p:cTn id="44" presetID="2" presetClass="entr" presetSubtype="4" fill="hold" nodeType="afterEffect" p14:presetBounceEnd="50000">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14:bounceEnd="50000">
                                          <p:cBhvr additive="base">
                                            <p:cTn id="46"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47" dur="10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6000"/>
                                </p:stCondLst>
                                <p:childTnLst>
                                  <p:par>
                                    <p:cTn id="53" presetID="22" presetClass="exit" presetSubtype="2" fill="hold" grpId="1" nodeType="afterEffect">
                                      <p:stCondLst>
                                        <p:cond delay="1500"/>
                                      </p:stCondLst>
                                      <p:childTnLst>
                                        <p:animEffect transition="out" filter="wipe(right)">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par>
                              <p:cTn id="56" fill="hold">
                                <p:stCondLst>
                                  <p:cond delay="8000"/>
                                </p:stCondLst>
                                <p:childTnLst>
                                  <p:par>
                                    <p:cTn id="57" presetID="2" presetClass="exit" presetSubtype="4" fill="hold" nodeType="afterEffect">
                                      <p:stCondLst>
                                        <p:cond delay="0"/>
                                      </p:stCondLst>
                                      <p:childTnLst>
                                        <p:anim calcmode="lin" valueType="num">
                                          <p:cBhvr additive="base">
                                            <p:cTn id="58" dur="500"/>
                                            <p:tgtEl>
                                              <p:spTgt spid="15"/>
                                            </p:tgtEl>
                                            <p:attrNameLst>
                                              <p:attrName>ppt_x</p:attrName>
                                            </p:attrNameLst>
                                          </p:cBhvr>
                                          <p:tavLst>
                                            <p:tav tm="0">
                                              <p:val>
                                                <p:strVal val="ppt_x"/>
                                              </p:val>
                                            </p:tav>
                                            <p:tav tm="100000">
                                              <p:val>
                                                <p:strVal val="ppt_x"/>
                                              </p:val>
                                            </p:tav>
                                          </p:tavLst>
                                        </p:anim>
                                        <p:anim calcmode="lin" valueType="num">
                                          <p:cBhvr additive="base">
                                            <p:cTn id="59" dur="500"/>
                                            <p:tgtEl>
                                              <p:spTgt spid="15"/>
                                            </p:tgtEl>
                                            <p:attrNameLst>
                                              <p:attrName>ppt_y</p:attrName>
                                            </p:attrNameLst>
                                          </p:cBhvr>
                                          <p:tavLst>
                                            <p:tav tm="0">
                                              <p:val>
                                                <p:strVal val="ppt_y"/>
                                              </p:val>
                                            </p:tav>
                                            <p:tav tm="100000">
                                              <p:val>
                                                <p:strVal val="1+ppt_h/2"/>
                                              </p:val>
                                            </p:tav>
                                          </p:tavLst>
                                        </p:anim>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grpId="3"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7"/>
                                            </p:tgtEl>
                                            <p:attrNameLst>
                                              <p:attrName>style.visibility</p:attrName>
                                            </p:attrNameLst>
                                          </p:cBhvr>
                                          <p:to>
                                            <p:strVal val="hidden"/>
                                          </p:to>
                                        </p:set>
                                      </p:childTnLst>
                                    </p:cTn>
                                  </p:par>
                                </p:childTnLst>
                              </p:cTn>
                            </p:par>
                            <p:par>
                              <p:cTn id="81" fill="hold">
                                <p:stCondLst>
                                  <p:cond delay="0"/>
                                </p:stCondLst>
                                <p:childTnLst>
                                  <p:par>
                                    <p:cTn id="82" presetID="16" presetClass="entr" presetSubtype="21"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p:tgtEl>
                                              <p:spTgt spid="23"/>
                                            </p:tgtEl>
                                            <p:attrNameLst>
                                              <p:attrName>ppt_y</p:attrName>
                                            </p:attrNameLst>
                                          </p:cBhvr>
                                          <p:tavLst>
                                            <p:tav tm="0">
                                              <p:val>
                                                <p:strVal val="#ppt_y+#ppt_h*1.125000"/>
                                              </p:val>
                                            </p:tav>
                                            <p:tav tm="100000">
                                              <p:val>
                                                <p:strVal val="#ppt_y"/>
                                              </p:val>
                                            </p:tav>
                                          </p:tavLst>
                                        </p:anim>
                                        <p:animEffect transition="in" filter="wipe(up)">
                                          <p:cBhvr>
                                            <p:cTn id="90" dur="500"/>
                                            <p:tgtEl>
                                              <p:spTgt spid="23"/>
                                            </p:tgtEl>
                                          </p:cBhvr>
                                        </p:animEffect>
                                      </p:childTnLst>
                                    </p:cTn>
                                  </p:par>
                                </p:childTnLst>
                              </p:cTn>
                            </p:par>
                            <p:par>
                              <p:cTn id="91" fill="hold">
                                <p:stCondLst>
                                  <p:cond delay="500"/>
                                </p:stCondLst>
                                <p:childTnLst>
                                  <p:par>
                                    <p:cTn id="92" presetID="18" presetClass="entr" presetSubtype="6"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strips(downRight)">
                                          <p:cBhvr>
                                            <p:cTn id="94" dur="75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500" fill="hold"/>
                                            <p:tgtEl>
                                              <p:spTgt spid="22"/>
                                            </p:tgtEl>
                                            <p:attrNameLst>
                                              <p:attrName>ppt_w</p:attrName>
                                            </p:attrNameLst>
                                          </p:cBhvr>
                                          <p:tavLst>
                                            <p:tav tm="0">
                                              <p:val>
                                                <p:fltVal val="0"/>
                                              </p:val>
                                            </p:tav>
                                            <p:tav tm="100000">
                                              <p:val>
                                                <p:strVal val="#ppt_w"/>
                                              </p:val>
                                            </p:tav>
                                          </p:tavLst>
                                        </p:anim>
                                        <p:anim calcmode="lin" valueType="num">
                                          <p:cBhvr>
                                            <p:cTn id="100" dur="500" fill="hold"/>
                                            <p:tgtEl>
                                              <p:spTgt spid="22"/>
                                            </p:tgtEl>
                                            <p:attrNameLst>
                                              <p:attrName>ppt_h</p:attrName>
                                            </p:attrNameLst>
                                          </p:cBhvr>
                                          <p:tavLst>
                                            <p:tav tm="0">
                                              <p:val>
                                                <p:fltVal val="0"/>
                                              </p:val>
                                            </p:tav>
                                            <p:tav tm="100000">
                                              <p:val>
                                                <p:strVal val="#ppt_h"/>
                                              </p:val>
                                            </p:tav>
                                          </p:tavLst>
                                        </p:anim>
                                        <p:animEffect transition="in" filter="fade">
                                          <p:cBhvr>
                                            <p:cTn id="101" dur="500"/>
                                            <p:tgtEl>
                                              <p:spTgt spid="22"/>
                                            </p:tgtEl>
                                          </p:cBhvr>
                                        </p:animEffect>
                                      </p:childTnLst>
                                    </p:cTn>
                                  </p:par>
                                </p:childTnLst>
                              </p:cTn>
                            </p:par>
                            <p:par>
                              <p:cTn id="102" fill="hold">
                                <p:stCondLst>
                                  <p:cond delay="500"/>
                                </p:stCondLst>
                                <p:childTnLst>
                                  <p:par>
                                    <p:cTn id="103" presetID="18" presetClass="entr" presetSubtype="6"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strips(downRight)">
                                          <p:cBhvr>
                                            <p:cTn id="105" dur="75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2" presetClass="entr" presetSubtype="2"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500"/>
                                            <p:tgtEl>
                                              <p:spTgt spid="24"/>
                                            </p:tgtEl>
                                            <p:attrNameLst>
                                              <p:attrName>ppt_x</p:attrName>
                                            </p:attrNameLst>
                                          </p:cBhvr>
                                          <p:tavLst>
                                            <p:tav tm="0">
                                              <p:val>
                                                <p:strVal val="#ppt_x+#ppt_w*1.125000"/>
                                              </p:val>
                                            </p:tav>
                                            <p:tav tm="100000">
                                              <p:val>
                                                <p:strVal val="#ppt_x"/>
                                              </p:val>
                                            </p:tav>
                                          </p:tavLst>
                                        </p:anim>
                                        <p:animEffect transition="in" filter="wipe(left)">
                                          <p:cBhvr>
                                            <p:cTn id="111" dur="500"/>
                                            <p:tgtEl>
                                              <p:spTgt spid="24"/>
                                            </p:tgtEl>
                                          </p:cBhvr>
                                        </p:animEffect>
                                      </p:childTnLst>
                                    </p:cTn>
                                  </p:par>
                                </p:childTnLst>
                              </p:cTn>
                            </p:par>
                            <p:par>
                              <p:cTn id="112" fill="hold">
                                <p:stCondLst>
                                  <p:cond delay="500"/>
                                </p:stCondLst>
                                <p:childTnLst>
                                  <p:par>
                                    <p:cTn id="113" presetID="18" presetClass="entr" presetSubtype="6" fill="hold" grpId="0"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strips(downRight)">
                                          <p:cBhvr>
                                            <p:cTn id="115"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6" restart="whenNotActive" fill="hold" evtFilter="cancelBubble" nodeType="interactiveSeq">
                    <p:stCondLst>
                      <p:cond evt="onClick" delay="0">
                        <p:tgtEl>
                          <p:spTgt spid="1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xit" presetSubtype="21" fill="hold" grpId="1" nodeType="clickEffect">
                                      <p:stCondLst>
                                        <p:cond delay="0"/>
                                      </p:stCondLst>
                                      <p:childTnLst>
                                        <p:animEffect transition="out" filter="barn(inVertical)">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6" grpId="2" animBg="1"/>
          <p:bldP spid="16" grpId="3" animBg="1"/>
          <p:bldP spid="17" grpId="0" animBg="1"/>
          <p:bldP spid="17" grpId="1" animBg="1"/>
          <p:bldP spid="17" grpId="2" animBg="1"/>
          <p:bldP spid="17" grpId="3" animBg="1"/>
          <p:bldP spid="18" grpId="0" animBg="1"/>
          <p:bldP spid="19" grpId="0" animBg="1"/>
          <p:bldP spid="20" grpId="0" animBg="1"/>
          <p:bldP spid="21" grpId="0" animBg="1"/>
          <p:bldP spid="22" grpId="0" animBg="1"/>
          <p:bldP spid="2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strips(down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000" fill="hold"/>
                                            <p:tgtEl>
                                              <p:spTgt spid="12"/>
                                            </p:tgtEl>
                                            <p:attrNameLst>
                                              <p:attrName>ppt_x</p:attrName>
                                            </p:attrNameLst>
                                          </p:cBhvr>
                                          <p:tavLst>
                                            <p:tav tm="0">
                                              <p:val>
                                                <p:strVal val="#ppt_x"/>
                                              </p:val>
                                            </p:tav>
                                            <p:tav tm="100000">
                                              <p:val>
                                                <p:strVal val="#ppt_x"/>
                                              </p:val>
                                            </p:tav>
                                          </p:tavLst>
                                        </p:anim>
                                        <p:anim calcmode="lin" valueType="num">
                                          <p:cBhvr additive="base">
                                            <p:cTn id="29" dur="10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2000"/>
                                </p:stCondLst>
                                <p:childTnLst>
                                  <p:par>
                                    <p:cTn id="35" presetID="22" presetClass="exit" presetSubtype="2" fill="hold" grpId="1" nodeType="afterEffect">
                                      <p:stCondLst>
                                        <p:cond delay="1500"/>
                                      </p:stCondLst>
                                      <p:childTnLst>
                                        <p:animEffect transition="out" filter="wipe(right)">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4000"/>
                                </p:stCondLst>
                                <p:childTnLst>
                                  <p:par>
                                    <p:cTn id="39" presetID="2" presetClass="exit" presetSubtype="4" fill="hold" nodeType="afterEffect">
                                      <p:stCondLst>
                                        <p:cond delay="0"/>
                                      </p:stCondLst>
                                      <p:childTnLst>
                                        <p:anim calcmode="lin" valueType="num">
                                          <p:cBhvr additive="base">
                                            <p:cTn id="40" dur="500"/>
                                            <p:tgtEl>
                                              <p:spTgt spid="12"/>
                                            </p:tgtEl>
                                            <p:attrNameLst>
                                              <p:attrName>ppt_x</p:attrName>
                                            </p:attrNameLst>
                                          </p:cBhvr>
                                          <p:tavLst>
                                            <p:tav tm="0">
                                              <p:val>
                                                <p:strVal val="ppt_x"/>
                                              </p:val>
                                            </p:tav>
                                            <p:tav tm="100000">
                                              <p:val>
                                                <p:strVal val="ppt_x"/>
                                              </p:val>
                                            </p:tav>
                                          </p:tavLst>
                                        </p:anim>
                                        <p:anim calcmode="lin" valueType="num">
                                          <p:cBhvr additive="base">
                                            <p:cTn id="41" dur="500"/>
                                            <p:tgtEl>
                                              <p:spTgt spid="12"/>
                                            </p:tgtEl>
                                            <p:attrNameLst>
                                              <p:attrName>ppt_y</p:attrName>
                                            </p:attrNameLst>
                                          </p:cBhvr>
                                          <p:tavLst>
                                            <p:tav tm="0">
                                              <p:val>
                                                <p:strVal val="ppt_y"/>
                                              </p:val>
                                            </p:tav>
                                            <p:tav tm="100000">
                                              <p:val>
                                                <p:strVal val="1+ppt_h/2"/>
                                              </p:val>
                                            </p:tav>
                                          </p:tavLst>
                                        </p:anim>
                                        <p:set>
                                          <p:cBhvr>
                                            <p:cTn id="42" dur="1" fill="hold">
                                              <p:stCondLst>
                                                <p:cond delay="499"/>
                                              </p:stCondLst>
                                            </p:cTn>
                                            <p:tgtEl>
                                              <p:spTgt spid="12"/>
                                            </p:tgtEl>
                                            <p:attrNameLst>
                                              <p:attrName>style.visibility</p:attrName>
                                            </p:attrNameLst>
                                          </p:cBhvr>
                                          <p:to>
                                            <p:strVal val="hidden"/>
                                          </p:to>
                                        </p:set>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1000" fill="hold"/>
                                            <p:tgtEl>
                                              <p:spTgt spid="15"/>
                                            </p:tgtEl>
                                            <p:attrNameLst>
                                              <p:attrName>ppt_x</p:attrName>
                                            </p:attrNameLst>
                                          </p:cBhvr>
                                          <p:tavLst>
                                            <p:tav tm="0">
                                              <p:val>
                                                <p:strVal val="#ppt_x"/>
                                              </p:val>
                                            </p:tav>
                                            <p:tav tm="100000">
                                              <p:val>
                                                <p:strVal val="#ppt_x"/>
                                              </p:val>
                                            </p:tav>
                                          </p:tavLst>
                                        </p:anim>
                                        <p:anim calcmode="lin" valueType="num">
                                          <p:cBhvr additive="base">
                                            <p:cTn id="47" dur="1000" fill="hold"/>
                                            <p:tgtEl>
                                              <p:spTgt spid="15"/>
                                            </p:tgtEl>
                                            <p:attrNameLst>
                                              <p:attrName>ppt_y</p:attrName>
                                            </p:attrNameLst>
                                          </p:cBhvr>
                                          <p:tavLst>
                                            <p:tav tm="0">
                                              <p:val>
                                                <p:strVal val="1+#ppt_h/2"/>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6000"/>
                                </p:stCondLst>
                                <p:childTnLst>
                                  <p:par>
                                    <p:cTn id="53" presetID="22" presetClass="exit" presetSubtype="2" fill="hold" grpId="1" nodeType="afterEffect">
                                      <p:stCondLst>
                                        <p:cond delay="1500"/>
                                      </p:stCondLst>
                                      <p:childTnLst>
                                        <p:animEffect transition="out" filter="wipe(right)">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childTnLst>
                              </p:cTn>
                            </p:par>
                            <p:par>
                              <p:cTn id="56" fill="hold">
                                <p:stCondLst>
                                  <p:cond delay="8000"/>
                                </p:stCondLst>
                                <p:childTnLst>
                                  <p:par>
                                    <p:cTn id="57" presetID="2" presetClass="exit" presetSubtype="4" fill="hold" nodeType="afterEffect">
                                      <p:stCondLst>
                                        <p:cond delay="0"/>
                                      </p:stCondLst>
                                      <p:childTnLst>
                                        <p:anim calcmode="lin" valueType="num">
                                          <p:cBhvr additive="base">
                                            <p:cTn id="58" dur="500"/>
                                            <p:tgtEl>
                                              <p:spTgt spid="15"/>
                                            </p:tgtEl>
                                            <p:attrNameLst>
                                              <p:attrName>ppt_x</p:attrName>
                                            </p:attrNameLst>
                                          </p:cBhvr>
                                          <p:tavLst>
                                            <p:tav tm="0">
                                              <p:val>
                                                <p:strVal val="ppt_x"/>
                                              </p:val>
                                            </p:tav>
                                            <p:tav tm="100000">
                                              <p:val>
                                                <p:strVal val="ppt_x"/>
                                              </p:val>
                                            </p:tav>
                                          </p:tavLst>
                                        </p:anim>
                                        <p:anim calcmode="lin" valueType="num">
                                          <p:cBhvr additive="base">
                                            <p:cTn id="59" dur="500"/>
                                            <p:tgtEl>
                                              <p:spTgt spid="15"/>
                                            </p:tgtEl>
                                            <p:attrNameLst>
                                              <p:attrName>ppt_y</p:attrName>
                                            </p:attrNameLst>
                                          </p:cBhvr>
                                          <p:tavLst>
                                            <p:tav tm="0">
                                              <p:val>
                                                <p:strVal val="ppt_y"/>
                                              </p:val>
                                            </p:tav>
                                            <p:tav tm="100000">
                                              <p:val>
                                                <p:strVal val="1+ppt_h/2"/>
                                              </p:val>
                                            </p:tav>
                                          </p:tavLst>
                                        </p:anim>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3"/>
                                            </p:tgtEl>
                                            <p:attrNameLst>
                                              <p:attrName>style.visibility</p:attrName>
                                            </p:attrNameLst>
                                          </p:cBhvr>
                                          <p:to>
                                            <p:strVal val="hidden"/>
                                          </p:to>
                                        </p:set>
                                      </p:childTnLst>
                                    </p:cTn>
                                  </p:par>
                                  <p:par>
                                    <p:cTn id="73" presetID="1" presetClass="entr" presetSubtype="0" fill="hold" grpId="3"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16"/>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7"/>
                                            </p:tgtEl>
                                            <p:attrNameLst>
                                              <p:attrName>style.visibility</p:attrName>
                                            </p:attrNameLst>
                                          </p:cBhvr>
                                          <p:to>
                                            <p:strVal val="hidden"/>
                                          </p:to>
                                        </p:set>
                                      </p:childTnLst>
                                    </p:cTn>
                                  </p:par>
                                </p:childTnLst>
                              </p:cTn>
                            </p:par>
                            <p:par>
                              <p:cTn id="81" fill="hold">
                                <p:stCondLst>
                                  <p:cond delay="0"/>
                                </p:stCondLst>
                                <p:childTnLst>
                                  <p:par>
                                    <p:cTn id="82" presetID="16" presetClass="entr" presetSubtype="21" fill="hold" grpId="0"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arn(inVertical)">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p:tgtEl>
                                              <p:spTgt spid="23"/>
                                            </p:tgtEl>
                                            <p:attrNameLst>
                                              <p:attrName>ppt_y</p:attrName>
                                            </p:attrNameLst>
                                          </p:cBhvr>
                                          <p:tavLst>
                                            <p:tav tm="0">
                                              <p:val>
                                                <p:strVal val="#ppt_y+#ppt_h*1.125000"/>
                                              </p:val>
                                            </p:tav>
                                            <p:tav tm="100000">
                                              <p:val>
                                                <p:strVal val="#ppt_y"/>
                                              </p:val>
                                            </p:tav>
                                          </p:tavLst>
                                        </p:anim>
                                        <p:animEffect transition="in" filter="wipe(up)">
                                          <p:cBhvr>
                                            <p:cTn id="90" dur="500"/>
                                            <p:tgtEl>
                                              <p:spTgt spid="23"/>
                                            </p:tgtEl>
                                          </p:cBhvr>
                                        </p:animEffect>
                                      </p:childTnLst>
                                    </p:cTn>
                                  </p:par>
                                </p:childTnLst>
                              </p:cTn>
                            </p:par>
                            <p:par>
                              <p:cTn id="91" fill="hold">
                                <p:stCondLst>
                                  <p:cond delay="500"/>
                                </p:stCondLst>
                                <p:childTnLst>
                                  <p:par>
                                    <p:cTn id="92" presetID="18" presetClass="entr" presetSubtype="6" fill="hold" grpId="0" nodeType="after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strips(downRight)">
                                          <p:cBhvr>
                                            <p:cTn id="94" dur="75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500" fill="hold"/>
                                            <p:tgtEl>
                                              <p:spTgt spid="22"/>
                                            </p:tgtEl>
                                            <p:attrNameLst>
                                              <p:attrName>ppt_w</p:attrName>
                                            </p:attrNameLst>
                                          </p:cBhvr>
                                          <p:tavLst>
                                            <p:tav tm="0">
                                              <p:val>
                                                <p:fltVal val="0"/>
                                              </p:val>
                                            </p:tav>
                                            <p:tav tm="100000">
                                              <p:val>
                                                <p:strVal val="#ppt_w"/>
                                              </p:val>
                                            </p:tav>
                                          </p:tavLst>
                                        </p:anim>
                                        <p:anim calcmode="lin" valueType="num">
                                          <p:cBhvr>
                                            <p:cTn id="100" dur="500" fill="hold"/>
                                            <p:tgtEl>
                                              <p:spTgt spid="22"/>
                                            </p:tgtEl>
                                            <p:attrNameLst>
                                              <p:attrName>ppt_h</p:attrName>
                                            </p:attrNameLst>
                                          </p:cBhvr>
                                          <p:tavLst>
                                            <p:tav tm="0">
                                              <p:val>
                                                <p:fltVal val="0"/>
                                              </p:val>
                                            </p:tav>
                                            <p:tav tm="100000">
                                              <p:val>
                                                <p:strVal val="#ppt_h"/>
                                              </p:val>
                                            </p:tav>
                                          </p:tavLst>
                                        </p:anim>
                                        <p:animEffect transition="in" filter="fade">
                                          <p:cBhvr>
                                            <p:cTn id="101" dur="500"/>
                                            <p:tgtEl>
                                              <p:spTgt spid="22"/>
                                            </p:tgtEl>
                                          </p:cBhvr>
                                        </p:animEffect>
                                      </p:childTnLst>
                                    </p:cTn>
                                  </p:par>
                                </p:childTnLst>
                              </p:cTn>
                            </p:par>
                            <p:par>
                              <p:cTn id="102" fill="hold">
                                <p:stCondLst>
                                  <p:cond delay="500"/>
                                </p:stCondLst>
                                <p:childTnLst>
                                  <p:par>
                                    <p:cTn id="103" presetID="18" presetClass="entr" presetSubtype="6"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strips(downRight)">
                                          <p:cBhvr>
                                            <p:cTn id="105" dur="75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2" presetClass="entr" presetSubtype="2"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500"/>
                                            <p:tgtEl>
                                              <p:spTgt spid="24"/>
                                            </p:tgtEl>
                                            <p:attrNameLst>
                                              <p:attrName>ppt_x</p:attrName>
                                            </p:attrNameLst>
                                          </p:cBhvr>
                                          <p:tavLst>
                                            <p:tav tm="0">
                                              <p:val>
                                                <p:strVal val="#ppt_x+#ppt_w*1.125000"/>
                                              </p:val>
                                            </p:tav>
                                            <p:tav tm="100000">
                                              <p:val>
                                                <p:strVal val="#ppt_x"/>
                                              </p:val>
                                            </p:tav>
                                          </p:tavLst>
                                        </p:anim>
                                        <p:animEffect transition="in" filter="wipe(left)">
                                          <p:cBhvr>
                                            <p:cTn id="111" dur="500"/>
                                            <p:tgtEl>
                                              <p:spTgt spid="24"/>
                                            </p:tgtEl>
                                          </p:cBhvr>
                                        </p:animEffect>
                                      </p:childTnLst>
                                    </p:cTn>
                                  </p:par>
                                </p:childTnLst>
                              </p:cTn>
                            </p:par>
                            <p:par>
                              <p:cTn id="112" fill="hold">
                                <p:stCondLst>
                                  <p:cond delay="500"/>
                                </p:stCondLst>
                                <p:childTnLst>
                                  <p:par>
                                    <p:cTn id="113" presetID="18" presetClass="entr" presetSubtype="6" fill="hold" grpId="0"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strips(downRight)">
                                          <p:cBhvr>
                                            <p:cTn id="115"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6" restart="whenNotActive" fill="hold" evtFilter="cancelBubble" nodeType="interactiveSeq">
                    <p:stCondLst>
                      <p:cond evt="onClick" delay="0">
                        <p:tgtEl>
                          <p:spTgt spid="10"/>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Effect transition="in" filter="fade">
                                          <p:cBhvr>
                                            <p:cTn id="121" dur="500"/>
                                            <p:tgtEl>
                                              <p:spTgt spid="16"/>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xit" presetSubtype="21" fill="hold" grpId="1" nodeType="clickEffect">
                                      <p:stCondLst>
                                        <p:cond delay="0"/>
                                      </p:stCondLst>
                                      <p:childTnLst>
                                        <p:animEffect transition="out" filter="barn(inVertical)">
                                          <p:cBhvr>
                                            <p:cTn id="125" dur="500"/>
                                            <p:tgtEl>
                                              <p:spTgt spid="16"/>
                                            </p:tgtEl>
                                          </p:cBhvr>
                                        </p:animEffect>
                                        <p:set>
                                          <p:cBhvr>
                                            <p:cTn id="12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xit" presetSubtype="21" fill="hold" grpId="1" nodeType="clickEffect">
                                      <p:stCondLst>
                                        <p:cond delay="0"/>
                                      </p:stCondLst>
                                      <p:childTnLst>
                                        <p:animEffect transition="out" filter="barn(inVertical)">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7" grpId="0" animBg="1"/>
          <p:bldP spid="7" grpId="1" animBg="1"/>
          <p:bldP spid="8" grpId="0" animBg="1"/>
          <p:bldP spid="8" grpId="1" animBg="1"/>
          <p:bldP spid="10" grpId="0" animBg="1"/>
          <p:bldP spid="10" grpId="1" animBg="1"/>
          <p:bldP spid="11" grpId="0" animBg="1"/>
          <p:bldP spid="11" grpId="1" animBg="1"/>
          <p:bldP spid="13" grpId="0" animBg="1"/>
          <p:bldP spid="13" grpId="1" animBg="1"/>
          <p:bldP spid="14" grpId="0" animBg="1"/>
          <p:bldP spid="14" grpId="1" animBg="1"/>
          <p:bldP spid="16" grpId="0" animBg="1"/>
          <p:bldP spid="16" grpId="1" animBg="1"/>
          <p:bldP spid="16" grpId="2" animBg="1"/>
          <p:bldP spid="16" grpId="3" animBg="1"/>
          <p:bldP spid="17" grpId="0" animBg="1"/>
          <p:bldP spid="17" grpId="1" animBg="1"/>
          <p:bldP spid="17" grpId="2" animBg="1"/>
          <p:bldP spid="17" grpId="3" animBg="1"/>
          <p:bldP spid="18" grpId="0" animBg="1"/>
          <p:bldP spid="19" grpId="0" animBg="1"/>
          <p:bldP spid="20" grpId="0" animBg="1"/>
          <p:bldP spid="21" grpId="0" animBg="1"/>
          <p:bldP spid="22" grpId="0" animBg="1"/>
          <p:bldP spid="24"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B3BBC-2A75-D4EB-6048-847E3A7CA9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5E00CB-95E9-CD42-4CC6-F3CAB801D36D}"/>
              </a:ext>
            </a:extLst>
          </p:cNvPr>
          <p:cNvPicPr>
            <a:picLocks noChangeAspect="1"/>
          </p:cNvPicPr>
          <p:nvPr/>
        </p:nvPicPr>
        <p:blipFill>
          <a:blip r:embed="rId2" cstate="screen">
            <a:extLst>
              <a:ext uri="{28A0092B-C50C-407E-A947-70E740481C1C}">
                <a14:useLocalDpi xmlns:a14="http://schemas.microsoft.com/office/drawing/2010/main"/>
              </a:ext>
            </a:extLst>
          </a:blip>
          <a:srcRect b="11322"/>
          <a:stretch/>
        </p:blipFill>
        <p:spPr>
          <a:xfrm>
            <a:off x="2457628" y="2547623"/>
            <a:ext cx="7276747" cy="3844164"/>
          </a:xfrm>
          <a:prstGeom prst="rect">
            <a:avLst/>
          </a:prstGeom>
        </p:spPr>
      </p:pic>
      <p:sp>
        <p:nvSpPr>
          <p:cNvPr id="2" name="Title">
            <a:extLst>
              <a:ext uri="{FF2B5EF4-FFF2-40B4-BE49-F238E27FC236}">
                <a16:creationId xmlns:a16="http://schemas.microsoft.com/office/drawing/2014/main" id="{F7A1BA62-E756-803D-D5F8-6B3FFF0A8ECE}"/>
              </a:ext>
            </a:extLst>
          </p:cNvPr>
          <p:cNvSpPr txBox="1">
            <a:spLocks/>
          </p:cNvSpPr>
          <p:nvPr/>
        </p:nvSpPr>
        <p:spPr>
          <a:xfrm>
            <a:off x="1960878" y="604592"/>
            <a:ext cx="3289548" cy="553998"/>
          </a:xfrm>
          <a:prstGeom prst="roundRect">
            <a:avLst>
              <a:gd name="adj" fmla="val 9641"/>
            </a:avLst>
          </a:prstGeom>
          <a:noFill/>
          <a:ln w="25400">
            <a:noFill/>
          </a:ln>
          <a:effectLst/>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marL="0" lvl="0" indent="0" rtl="0">
              <a:lnSpc>
                <a:spcPct val="115000"/>
              </a:lnSpc>
              <a:spcBef>
                <a:spcPts val="0"/>
              </a:spcBef>
              <a:spcAft>
                <a:spcPts val="0"/>
              </a:spcAft>
              <a:buClr>
                <a:schemeClr val="dk1"/>
              </a:buClr>
              <a:buSzPts val="1100"/>
              <a:buFont typeface="Arial"/>
              <a:buNone/>
            </a:pPr>
            <a:r>
              <a:rPr lang="en-GB" sz="3600" b="1">
                <a:solidFill>
                  <a:srgbClr val="F58530"/>
                </a:solidFill>
                <a:latin typeface="Twinkl" pitchFamily="2" charset="77"/>
              </a:rPr>
              <a:t>Is This Safe?</a:t>
            </a:r>
          </a:p>
        </p:txBody>
      </p:sp>
      <p:sp>
        <p:nvSpPr>
          <p:cNvPr id="6" name="Alternate Process 5">
            <a:extLst>
              <a:ext uri="{FF2B5EF4-FFF2-40B4-BE49-F238E27FC236}">
                <a16:creationId xmlns:a16="http://schemas.microsoft.com/office/drawing/2014/main" id="{ABCCA11B-056B-2AF3-3E63-941C07F329B6}"/>
              </a:ext>
            </a:extLst>
          </p:cNvPr>
          <p:cNvSpPr/>
          <p:nvPr/>
        </p:nvSpPr>
        <p:spPr>
          <a:xfrm>
            <a:off x="2279650" y="1536141"/>
            <a:ext cx="7632700" cy="774441"/>
          </a:xfrm>
          <a:prstGeom prst="flowChartAlternateProcess">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r>
              <a:rPr lang="en-GB" sz="1800">
                <a:solidFill>
                  <a:schemeClr val="dk1"/>
                </a:solidFill>
                <a:latin typeface="Twinkl" pitchFamily="2" charset="77"/>
              </a:rPr>
              <a:t>Read the following scenarios and decide if you think they are safe or unsafe uses of AI technology.</a:t>
            </a:r>
            <a:endParaRPr lang="en-US" sz="1800">
              <a:latin typeface="Twinkl" pitchFamily="2" charset="77"/>
            </a:endParaRPr>
          </a:p>
        </p:txBody>
      </p:sp>
    </p:spTree>
    <p:extLst>
      <p:ext uri="{BB962C8B-B14F-4D97-AF65-F5344CB8AC3E}">
        <p14:creationId xmlns:p14="http://schemas.microsoft.com/office/powerpoint/2010/main" val="9690136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a:extLst>
              <a:ext uri="{FF2B5EF4-FFF2-40B4-BE49-F238E27FC236}">
                <a16:creationId xmlns:a16="http://schemas.microsoft.com/office/drawing/2014/main" id="{BF6A513E-8343-596D-E1C9-8C41B879BBFA}"/>
              </a:ext>
            </a:extLst>
          </p:cNvPr>
          <p:cNvSpPr/>
          <p:nvPr/>
        </p:nvSpPr>
        <p:spPr>
          <a:xfrm>
            <a:off x="4700834" y="2078899"/>
            <a:ext cx="5211517" cy="1022518"/>
          </a:xfrm>
          <a:prstGeom prst="roundRect">
            <a:avLst>
              <a:gd name="adj" fmla="val 6420"/>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48000" tIns="108000" rIns="108000" bIns="108000" rtlCol="0" anchor="ctr">
            <a:noAutofit/>
          </a:bodyPr>
          <a:lstStyle/>
          <a:p>
            <a:pPr lvl="0"/>
            <a:r>
              <a:rPr lang="en-GB" sz="1800">
                <a:solidFill>
                  <a:schemeClr val="tx1"/>
                </a:solidFill>
                <a:latin typeface="Twinkl" pitchFamily="2" charset="77"/>
              </a:rPr>
              <a:t>Neve uses an AI technology to ask what a word means so she can complete her science homework. Is this safe?</a:t>
            </a:r>
          </a:p>
        </p:txBody>
      </p:sp>
      <p:sp>
        <p:nvSpPr>
          <p:cNvPr id="15" name="2">
            <a:extLst>
              <a:ext uri="{FF2B5EF4-FFF2-40B4-BE49-F238E27FC236}">
                <a16:creationId xmlns:a16="http://schemas.microsoft.com/office/drawing/2014/main" id="{B8073855-DD68-4B4D-0785-AF80AC5AF84F}"/>
              </a:ext>
            </a:extLst>
          </p:cNvPr>
          <p:cNvSpPr/>
          <p:nvPr/>
        </p:nvSpPr>
        <p:spPr>
          <a:xfrm>
            <a:off x="4578286" y="3285531"/>
            <a:ext cx="5334065" cy="475763"/>
          </a:xfrm>
          <a:prstGeom prst="roundRect">
            <a:avLst>
              <a:gd name="adj" fmla="val 22271"/>
            </a:avLst>
          </a:prstGeom>
          <a:solidFill>
            <a:srgbClr val="FCC08E"/>
          </a:solidFill>
          <a:ln w="19050">
            <a:solidFill>
              <a:srgbClr val="FCC0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48000" tIns="108000" rIns="108000" bIns="108000" rtlCol="0" anchor="ctr">
            <a:noAutofit/>
          </a:bodyPr>
          <a:lstStyle/>
          <a:p>
            <a:pPr lvl="0" algn="ctr"/>
            <a:r>
              <a:rPr lang="en-GB" sz="1800">
                <a:solidFill>
                  <a:schemeClr val="tx1"/>
                </a:solidFill>
                <a:latin typeface="Twinkl" pitchFamily="2" charset="77"/>
              </a:rPr>
              <a:t>Yes, AI technology can be used for this.</a:t>
            </a:r>
          </a:p>
        </p:txBody>
      </p:sp>
      <p:sp>
        <p:nvSpPr>
          <p:cNvPr id="16" name="3">
            <a:extLst>
              <a:ext uri="{FF2B5EF4-FFF2-40B4-BE49-F238E27FC236}">
                <a16:creationId xmlns:a16="http://schemas.microsoft.com/office/drawing/2014/main" id="{57F55C4C-6D75-0B10-77E0-F6E13EBDC505}"/>
              </a:ext>
            </a:extLst>
          </p:cNvPr>
          <p:cNvSpPr/>
          <p:nvPr/>
        </p:nvSpPr>
        <p:spPr>
          <a:xfrm>
            <a:off x="5766062" y="3945407"/>
            <a:ext cx="4146288" cy="1559848"/>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684000" tIns="108000" rIns="108000" bIns="108000" rtlCol="0" anchor="ctr"/>
          <a:lstStyle/>
          <a:p>
            <a:r>
              <a:rPr lang="en-GB" sz="1800">
                <a:latin typeface="Twinkl" pitchFamily="2" charset="77"/>
              </a:rPr>
              <a:t>Remember, AI technology does not always generate accurate information so it’s always worth double-checking the information with another source.</a:t>
            </a:r>
            <a:endParaRPr lang="en-US" sz="1800">
              <a:latin typeface="Twinkl" pitchFamily="2" charset="77"/>
            </a:endParaRPr>
          </a:p>
        </p:txBody>
      </p:sp>
      <p:pic>
        <p:nvPicPr>
          <p:cNvPr id="13" name="Picture 12" descr="A cartoon of a child with her finger on her face&#10;&#10;Description automatically generated">
            <a:extLst>
              <a:ext uri="{FF2B5EF4-FFF2-40B4-BE49-F238E27FC236}">
                <a16:creationId xmlns:a16="http://schemas.microsoft.com/office/drawing/2014/main" id="{0E9BF076-110F-5864-B80B-DADF4685DA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9650" y="1139545"/>
            <a:ext cx="4146288" cy="5247378"/>
          </a:xfrm>
          <a:prstGeom prst="rect">
            <a:avLst/>
          </a:prstGeom>
        </p:spPr>
      </p:pic>
    </p:spTree>
    <p:extLst>
      <p:ext uri="{BB962C8B-B14F-4D97-AF65-F5344CB8AC3E}">
        <p14:creationId xmlns:p14="http://schemas.microsoft.com/office/powerpoint/2010/main" val="311480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25"/>
          <p:cNvSpPr txBox="1">
            <a:spLocks noGrp="1"/>
          </p:cNvSpPr>
          <p:nvPr>
            <p:ph type="body" idx="1"/>
          </p:nvPr>
        </p:nvSpPr>
        <p:spPr>
          <a:xfrm>
            <a:off x="214999" y="184407"/>
            <a:ext cx="11835812" cy="2168559"/>
          </a:xfrm>
          <a:prstGeom prst="rect">
            <a:avLst/>
          </a:prstGeom>
        </p:spPr>
        <p:txBody>
          <a:bodyPr spcFirstLastPara="1" wrap="square" lIns="121900" tIns="121900" rIns="121900" bIns="121900" anchor="t" anchorCtr="0">
            <a:normAutofit/>
          </a:bodyPr>
          <a:lstStyle/>
          <a:p>
            <a:pPr marL="0" indent="0" algn="r">
              <a:buNone/>
            </a:pPr>
            <a:endParaRPr lang="en" sz="3050" u="sng">
              <a:latin typeface="Comic Sans MS"/>
            </a:endParaRPr>
          </a:p>
          <a:p>
            <a:pPr marL="0" indent="0">
              <a:lnSpc>
                <a:spcPct val="114999"/>
              </a:lnSpc>
              <a:buNone/>
            </a:pPr>
            <a:r>
              <a:rPr lang="en" sz="3050" u="sng">
                <a:latin typeface="Comic Sans MS"/>
              </a:rPr>
              <a:t>TBAT: Use a written method to multiply pairs of 2-digit numbers.</a:t>
            </a:r>
            <a:r>
              <a:rPr lang="en" sz="3050">
                <a:latin typeface="Comic Sans MS"/>
              </a:rPr>
              <a:t> </a:t>
            </a:r>
            <a:endParaRPr lang="en" sz="3050"/>
          </a:p>
        </p:txBody>
      </p:sp>
      <p:pic>
        <p:nvPicPr>
          <p:cNvPr id="3" name="Picture 3" descr="Graphical user interface&#10;&#10;Description automatically generated">
            <a:extLst>
              <a:ext uri="{FF2B5EF4-FFF2-40B4-BE49-F238E27FC236}">
                <a16:creationId xmlns:a16="http://schemas.microsoft.com/office/drawing/2014/main" id="{EB1BF3A6-6E5D-4E37-C18B-7EB671F2FAD6}"/>
              </a:ext>
            </a:extLst>
          </p:cNvPr>
          <p:cNvPicPr>
            <a:picLocks noChangeAspect="1"/>
          </p:cNvPicPr>
          <p:nvPr/>
        </p:nvPicPr>
        <p:blipFill>
          <a:blip r:embed="rId3"/>
          <a:stretch>
            <a:fillRect/>
          </a:stretch>
        </p:blipFill>
        <p:spPr>
          <a:xfrm>
            <a:off x="442823" y="2453862"/>
            <a:ext cx="6245524" cy="4006239"/>
          </a:xfrm>
          <a:prstGeom prst="rect">
            <a:avLst/>
          </a:prstGeom>
        </p:spPr>
      </p:pic>
      <p:sp>
        <p:nvSpPr>
          <p:cNvPr id="4" name="TextBox 3">
            <a:extLst>
              <a:ext uri="{FF2B5EF4-FFF2-40B4-BE49-F238E27FC236}">
                <a16:creationId xmlns:a16="http://schemas.microsoft.com/office/drawing/2014/main" id="{560458A7-3659-71F4-14E2-180CC0B898FE}"/>
              </a:ext>
            </a:extLst>
          </p:cNvPr>
          <p:cNvSpPr txBox="1"/>
          <p:nvPr/>
        </p:nvSpPr>
        <p:spPr>
          <a:xfrm>
            <a:off x="7818408" y="3081068"/>
            <a:ext cx="3657600" cy="90268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533">
                <a:hlinkClick r:id="rId4"/>
              </a:rPr>
              <a:t>Daily 10 - Mental Maths Challenge - Topmarks</a:t>
            </a:r>
            <a:endParaRPr lang="en-US" sz="2533"/>
          </a:p>
        </p:txBody>
      </p:sp>
    </p:spTree>
    <p:extLst>
      <p:ext uri="{BB962C8B-B14F-4D97-AF65-F5344CB8AC3E}">
        <p14:creationId xmlns:p14="http://schemas.microsoft.com/office/powerpoint/2010/main" val="220321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6104-CCA8-B2CD-A5E5-7122BD1FAA24}"/>
            </a:ext>
          </a:extLst>
        </p:cNvPr>
        <p:cNvGrpSpPr/>
        <p:nvPr/>
      </p:nvGrpSpPr>
      <p:grpSpPr>
        <a:xfrm>
          <a:off x="0" y="0"/>
          <a:ext cx="0" cy="0"/>
          <a:chOff x="0" y="0"/>
          <a:chExt cx="0" cy="0"/>
        </a:xfrm>
      </p:grpSpPr>
      <p:sp>
        <p:nvSpPr>
          <p:cNvPr id="14" name="1">
            <a:extLst>
              <a:ext uri="{FF2B5EF4-FFF2-40B4-BE49-F238E27FC236}">
                <a16:creationId xmlns:a16="http://schemas.microsoft.com/office/drawing/2014/main" id="{24F68AE5-9545-8709-74FD-FE85AA344266}"/>
              </a:ext>
            </a:extLst>
          </p:cNvPr>
          <p:cNvSpPr/>
          <p:nvPr/>
        </p:nvSpPr>
        <p:spPr>
          <a:xfrm>
            <a:off x="3770243" y="1472079"/>
            <a:ext cx="6113826" cy="762075"/>
          </a:xfrm>
          <a:prstGeom prst="roundRect">
            <a:avLst>
              <a:gd name="adj" fmla="val 6420"/>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576000" tIns="108000" rIns="108000" bIns="108000" rtlCol="0" anchor="ctr">
            <a:noAutofit/>
          </a:bodyPr>
          <a:lstStyle/>
          <a:p>
            <a:pPr lvl="0"/>
            <a:r>
              <a:rPr lang="en-GB" sz="1800">
                <a:solidFill>
                  <a:schemeClr val="tx1"/>
                </a:solidFill>
                <a:latin typeface="Twinkl" pitchFamily="2" charset="77"/>
              </a:rPr>
              <a:t>Thomas uses an AI technology to help write a scary story about his friends at school. Is this safe?</a:t>
            </a:r>
          </a:p>
        </p:txBody>
      </p:sp>
      <p:sp>
        <p:nvSpPr>
          <p:cNvPr id="15" name="2">
            <a:extLst>
              <a:ext uri="{FF2B5EF4-FFF2-40B4-BE49-F238E27FC236}">
                <a16:creationId xmlns:a16="http://schemas.microsoft.com/office/drawing/2014/main" id="{AFB49AAF-1BBC-5972-6CF9-1EBFF55D810F}"/>
              </a:ext>
            </a:extLst>
          </p:cNvPr>
          <p:cNvSpPr/>
          <p:nvPr/>
        </p:nvSpPr>
        <p:spPr>
          <a:xfrm>
            <a:off x="4191785" y="2373347"/>
            <a:ext cx="5692284" cy="943139"/>
          </a:xfrm>
          <a:prstGeom prst="roundRect">
            <a:avLst>
              <a:gd name="adj" fmla="val 8442"/>
            </a:avLst>
          </a:prstGeom>
          <a:solidFill>
            <a:srgbClr val="FCC08E"/>
          </a:solidFill>
          <a:ln w="19050">
            <a:solidFill>
              <a:srgbClr val="FCC0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396000" tIns="108000" rIns="108000" bIns="108000" rtlCol="0" anchor="ctr">
            <a:noAutofit/>
          </a:bodyPr>
          <a:lstStyle/>
          <a:p>
            <a:pPr lvl="0"/>
            <a:r>
              <a:rPr lang="en-US" sz="1800">
                <a:solidFill>
                  <a:schemeClr val="tx1"/>
                </a:solidFill>
                <a:latin typeface="Twinkl" pitchFamily="2" charset="77"/>
              </a:rPr>
              <a:t>No, you</a:t>
            </a:r>
            <a:r>
              <a:rPr lang="en-GB" sz="1800">
                <a:solidFill>
                  <a:schemeClr val="tx1"/>
                </a:solidFill>
                <a:latin typeface="Twinkl" pitchFamily="2" charset="77"/>
              </a:rPr>
              <a:t> should never share personal information such as </a:t>
            </a:r>
            <a:r>
              <a:rPr lang="en-US" sz="1800">
                <a:solidFill>
                  <a:schemeClr val="tx1"/>
                </a:solidFill>
                <a:latin typeface="Twinkl" pitchFamily="2" charset="77"/>
              </a:rPr>
              <a:t>friends’</a:t>
            </a:r>
            <a:r>
              <a:rPr lang="en-GB" sz="1800">
                <a:solidFill>
                  <a:schemeClr val="tx1"/>
                </a:solidFill>
                <a:latin typeface="Twinkl" pitchFamily="2" charset="77"/>
              </a:rPr>
              <a:t> names or the name of your school </a:t>
            </a:r>
            <a:r>
              <a:rPr lang="en-US" sz="1800">
                <a:solidFill>
                  <a:schemeClr val="tx1"/>
                </a:solidFill>
                <a:latin typeface="Twinkl" pitchFamily="2" charset="77"/>
              </a:rPr>
              <a:t>with AI technologies.</a:t>
            </a:r>
            <a:r>
              <a:rPr lang="en-GB" sz="1800">
                <a:solidFill>
                  <a:schemeClr val="tx1"/>
                </a:solidFill>
                <a:latin typeface="Twinkl" pitchFamily="2" charset="77"/>
              </a:rPr>
              <a:t> </a:t>
            </a:r>
          </a:p>
        </p:txBody>
      </p:sp>
      <p:sp>
        <p:nvSpPr>
          <p:cNvPr id="16" name="3">
            <a:extLst>
              <a:ext uri="{FF2B5EF4-FFF2-40B4-BE49-F238E27FC236}">
                <a16:creationId xmlns:a16="http://schemas.microsoft.com/office/drawing/2014/main" id="{4C368230-D812-E0C5-00DD-0338B2548419}"/>
              </a:ext>
            </a:extLst>
          </p:cNvPr>
          <p:cNvSpPr/>
          <p:nvPr/>
        </p:nvSpPr>
        <p:spPr>
          <a:xfrm>
            <a:off x="4220066" y="3455678"/>
            <a:ext cx="5692284" cy="2098730"/>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1655999" tIns="108000" rIns="144000" bIns="108000" rtlCol="0" anchor="ctr"/>
          <a:lstStyle/>
          <a:p>
            <a:pPr lvl="0"/>
            <a:r>
              <a:rPr lang="en-GB" sz="1800">
                <a:latin typeface="Twinkl" pitchFamily="2" charset="77"/>
              </a:rPr>
              <a:t>It is also worth remembering that most AI technologies are designed to be used by people aged 13 or over. AI technologies do not understand what is safe and appropriate for children and could generate a story that is extremely scary or upsetting.</a:t>
            </a:r>
          </a:p>
        </p:txBody>
      </p:sp>
      <p:pic>
        <p:nvPicPr>
          <p:cNvPr id="13" name="Picture 12">
            <a:extLst>
              <a:ext uri="{FF2B5EF4-FFF2-40B4-BE49-F238E27FC236}">
                <a16:creationId xmlns:a16="http://schemas.microsoft.com/office/drawing/2014/main" id="{159A248D-343A-70D5-0E16-A2158E7E2CA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934543" y="1310326"/>
            <a:ext cx="3780890" cy="5076596"/>
          </a:xfrm>
          <a:prstGeom prst="rect">
            <a:avLst/>
          </a:prstGeom>
        </p:spPr>
      </p:pic>
      <p:sp>
        <p:nvSpPr>
          <p:cNvPr id="2" name="Rounded Rectangle 1">
            <a:extLst>
              <a:ext uri="{FF2B5EF4-FFF2-40B4-BE49-F238E27FC236}">
                <a16:creationId xmlns:a16="http://schemas.microsoft.com/office/drawing/2014/main" id="{B005BD56-49DF-46D8-4A52-512E3D1A3318}"/>
              </a:ext>
            </a:extLst>
          </p:cNvPr>
          <p:cNvSpPr/>
          <p:nvPr/>
        </p:nvSpPr>
        <p:spPr>
          <a:xfrm>
            <a:off x="2298000" y="5662931"/>
            <a:ext cx="7596000" cy="373376"/>
          </a:xfrm>
          <a:prstGeom prst="roundRect">
            <a:avLst>
              <a:gd name="adj" fmla="val 11373"/>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lvl="0" algn="ctr"/>
            <a:r>
              <a:rPr lang="en-GB" sz="1800">
                <a:solidFill>
                  <a:schemeClr val="tx1"/>
                </a:solidFill>
                <a:latin typeface="Twinkl" pitchFamily="2" charset="77"/>
              </a:rPr>
              <a:t>Always speak to a trusted adult first before using AI technology.</a:t>
            </a:r>
          </a:p>
        </p:txBody>
      </p:sp>
    </p:spTree>
    <p:extLst>
      <p:ext uri="{BB962C8B-B14F-4D97-AF65-F5344CB8AC3E}">
        <p14:creationId xmlns:p14="http://schemas.microsoft.com/office/powerpoint/2010/main" val="279727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E10BF-F631-38D1-8482-C81F57392A12}"/>
            </a:ext>
          </a:extLst>
        </p:cNvPr>
        <p:cNvGrpSpPr/>
        <p:nvPr/>
      </p:nvGrpSpPr>
      <p:grpSpPr>
        <a:xfrm>
          <a:off x="0" y="0"/>
          <a:ext cx="0" cy="0"/>
          <a:chOff x="0" y="0"/>
          <a:chExt cx="0" cy="0"/>
        </a:xfrm>
      </p:grpSpPr>
      <p:sp>
        <p:nvSpPr>
          <p:cNvPr id="14" name="1">
            <a:extLst>
              <a:ext uri="{FF2B5EF4-FFF2-40B4-BE49-F238E27FC236}">
                <a16:creationId xmlns:a16="http://schemas.microsoft.com/office/drawing/2014/main" id="{4E9A15C8-DAE6-A414-F434-BDB7D8EBFFB2}"/>
              </a:ext>
            </a:extLst>
          </p:cNvPr>
          <p:cNvSpPr/>
          <p:nvPr/>
        </p:nvSpPr>
        <p:spPr>
          <a:xfrm>
            <a:off x="2279651" y="1902030"/>
            <a:ext cx="6173051" cy="1022518"/>
          </a:xfrm>
          <a:prstGeom prst="roundRect">
            <a:avLst>
              <a:gd name="adj" fmla="val 6420"/>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540000" bIns="108000" rtlCol="0" anchor="ctr">
            <a:noAutofit/>
          </a:bodyPr>
          <a:lstStyle/>
          <a:p>
            <a:pPr lvl="0"/>
            <a:r>
              <a:rPr lang="en-GB" sz="1800">
                <a:solidFill>
                  <a:schemeClr val="tx1"/>
                </a:solidFill>
                <a:latin typeface="Twinkl" pitchFamily="2" charset="77"/>
              </a:rPr>
              <a:t>Sophie asks an AI tool to generate a funny photo of her friends. It asks her to upload some photos of them. Is this safe?</a:t>
            </a:r>
          </a:p>
        </p:txBody>
      </p:sp>
      <p:sp>
        <p:nvSpPr>
          <p:cNvPr id="15" name="2">
            <a:extLst>
              <a:ext uri="{FF2B5EF4-FFF2-40B4-BE49-F238E27FC236}">
                <a16:creationId xmlns:a16="http://schemas.microsoft.com/office/drawing/2014/main" id="{DCCAF361-FA12-25A9-7CD4-312B86224E75}"/>
              </a:ext>
            </a:extLst>
          </p:cNvPr>
          <p:cNvSpPr/>
          <p:nvPr/>
        </p:nvSpPr>
        <p:spPr>
          <a:xfrm>
            <a:off x="2279651" y="3092749"/>
            <a:ext cx="5560309" cy="1272049"/>
          </a:xfrm>
          <a:prstGeom prst="roundRect">
            <a:avLst>
              <a:gd name="adj" fmla="val 12959"/>
            </a:avLst>
          </a:prstGeom>
          <a:solidFill>
            <a:srgbClr val="FCC08E"/>
          </a:solidFill>
          <a:ln w="19050">
            <a:solidFill>
              <a:srgbClr val="FCC08E"/>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792000" bIns="36000" rtlCol="0" anchor="ctr">
            <a:spAutoFit/>
          </a:bodyPr>
          <a:lstStyle/>
          <a:p>
            <a:pPr lvl="0"/>
            <a:r>
              <a:rPr lang="en-US" sz="1800">
                <a:solidFill>
                  <a:schemeClr val="tx1"/>
                </a:solidFill>
                <a:latin typeface="Twinkl" pitchFamily="2" charset="77"/>
              </a:rPr>
              <a:t>No, Sophie</a:t>
            </a:r>
            <a:r>
              <a:rPr lang="en-GB" sz="1800">
                <a:solidFill>
                  <a:schemeClr val="tx1"/>
                </a:solidFill>
                <a:latin typeface="Twinkl" pitchFamily="2" charset="77"/>
              </a:rPr>
              <a:t> shouldn’t share photos online without </a:t>
            </a:r>
            <a:r>
              <a:rPr lang="en-US" sz="1800">
                <a:solidFill>
                  <a:schemeClr val="tx1"/>
                </a:solidFill>
                <a:latin typeface="Twinkl" pitchFamily="2" charset="77"/>
              </a:rPr>
              <a:t>people’s permission</a:t>
            </a:r>
            <a:r>
              <a:rPr lang="en-GB" sz="1800">
                <a:solidFill>
                  <a:schemeClr val="tx1"/>
                </a:solidFill>
                <a:latin typeface="Twinkl" pitchFamily="2" charset="77"/>
              </a:rPr>
              <a:t>. Anything shared online could be used as training data for AI technology. </a:t>
            </a:r>
          </a:p>
        </p:txBody>
      </p:sp>
      <p:sp>
        <p:nvSpPr>
          <p:cNvPr id="16" name="3">
            <a:extLst>
              <a:ext uri="{FF2B5EF4-FFF2-40B4-BE49-F238E27FC236}">
                <a16:creationId xmlns:a16="http://schemas.microsoft.com/office/drawing/2014/main" id="{93B53B42-FD1C-CE68-10A3-10CA09B38AB1}"/>
              </a:ext>
            </a:extLst>
          </p:cNvPr>
          <p:cNvSpPr/>
          <p:nvPr/>
        </p:nvSpPr>
        <p:spPr>
          <a:xfrm>
            <a:off x="2279650" y="4498052"/>
            <a:ext cx="5088970" cy="1459688"/>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503999" bIns="108000" rtlCol="0" anchor="ctr"/>
          <a:lstStyle/>
          <a:p>
            <a:pPr lvl="0"/>
            <a:r>
              <a:rPr lang="en-GB" sz="1800">
                <a:latin typeface="Twinkl" pitchFamily="2" charset="77"/>
              </a:rPr>
              <a:t>It is also worth thinking about whether this is a kind thing to do, as </a:t>
            </a:r>
            <a:r>
              <a:rPr lang="en-US" sz="1800">
                <a:latin typeface="Twinkl" pitchFamily="2" charset="77"/>
              </a:rPr>
              <a:t>AI technology cannot </a:t>
            </a:r>
            <a:r>
              <a:rPr lang="en-US" sz="1800" err="1">
                <a:latin typeface="Twinkl" pitchFamily="2" charset="77"/>
              </a:rPr>
              <a:t>recognise</a:t>
            </a:r>
            <a:r>
              <a:rPr lang="en-US" sz="1800">
                <a:latin typeface="Twinkl" pitchFamily="2" charset="77"/>
              </a:rPr>
              <a:t> whether the content it generates may be hurtful.</a:t>
            </a:r>
            <a:endParaRPr lang="en-GB" sz="1800">
              <a:latin typeface="Twinkl" pitchFamily="2" charset="77"/>
            </a:endParaRPr>
          </a:p>
        </p:txBody>
      </p:sp>
      <p:pic>
        <p:nvPicPr>
          <p:cNvPr id="13" name="Picture 12">
            <a:extLst>
              <a:ext uri="{FF2B5EF4-FFF2-40B4-BE49-F238E27FC236}">
                <a16:creationId xmlns:a16="http://schemas.microsoft.com/office/drawing/2014/main" id="{56BF5073-400C-7FDB-5174-04728DC6B0E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6512617" y="1357908"/>
            <a:ext cx="3652147" cy="5019588"/>
          </a:xfrm>
          <a:prstGeom prst="rect">
            <a:avLst/>
          </a:prstGeom>
        </p:spPr>
      </p:pic>
    </p:spTree>
    <p:extLst>
      <p:ext uri="{BB962C8B-B14F-4D97-AF65-F5344CB8AC3E}">
        <p14:creationId xmlns:p14="http://schemas.microsoft.com/office/powerpoint/2010/main" val="176862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down)">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14F768-FD52-C013-25D4-3868D85CCF1F}"/>
              </a:ext>
            </a:extLst>
          </p:cNvPr>
          <p:cNvSpPr txBox="1"/>
          <p:nvPr/>
        </p:nvSpPr>
        <p:spPr>
          <a:xfrm>
            <a:off x="2279651" y="593627"/>
            <a:ext cx="5956235" cy="553998"/>
          </a:xfrm>
          <a:prstGeom prst="rect">
            <a:avLst/>
          </a:prstGeom>
          <a:noFill/>
        </p:spPr>
        <p:txBody>
          <a:bodyPr wrap="square" lIns="0" tIns="0" rIns="0" bIns="0">
            <a:spAutoFit/>
          </a:bodyPr>
          <a:lstStyle/>
          <a:p>
            <a:pPr marL="0" lvl="0" indent="0" algn="l" rtl="0">
              <a:spcBef>
                <a:spcPts val="0"/>
              </a:spcBef>
              <a:spcAft>
                <a:spcPts val="0"/>
              </a:spcAft>
              <a:buNone/>
            </a:pPr>
            <a:r>
              <a:rPr lang="en-GB" sz="1800">
                <a:solidFill>
                  <a:schemeClr val="dk1"/>
                </a:solidFill>
                <a:latin typeface="Twinkl" pitchFamily="2" charset="77"/>
              </a:rPr>
              <a:t>While AI technologies can make completing tasks simpler and easier, it is important not to become </a:t>
            </a:r>
            <a:r>
              <a:rPr lang="en-GB" sz="1800" err="1">
                <a:solidFill>
                  <a:schemeClr val="dk1"/>
                </a:solidFill>
                <a:latin typeface="Twinkl" pitchFamily="2" charset="77"/>
              </a:rPr>
              <a:t>overreliant</a:t>
            </a:r>
            <a:r>
              <a:rPr lang="en-GB" sz="1800">
                <a:solidFill>
                  <a:schemeClr val="dk1"/>
                </a:solidFill>
                <a:latin typeface="Twinkl" pitchFamily="2" charset="77"/>
              </a:rPr>
              <a:t>.</a:t>
            </a:r>
          </a:p>
        </p:txBody>
      </p:sp>
      <p:grpSp>
        <p:nvGrpSpPr>
          <p:cNvPr id="7" name="Group 6">
            <a:extLst>
              <a:ext uri="{FF2B5EF4-FFF2-40B4-BE49-F238E27FC236}">
                <a16:creationId xmlns:a16="http://schemas.microsoft.com/office/drawing/2014/main" id="{BC04A9FD-1E60-2B30-0225-B0B806AFF5C6}"/>
              </a:ext>
            </a:extLst>
          </p:cNvPr>
          <p:cNvGrpSpPr/>
          <p:nvPr/>
        </p:nvGrpSpPr>
        <p:grpSpPr>
          <a:xfrm>
            <a:off x="1994644" y="1207002"/>
            <a:ext cx="2387623" cy="1985324"/>
            <a:chOff x="5306224" y="2202557"/>
            <a:chExt cx="2387623" cy="1985324"/>
          </a:xfrm>
        </p:grpSpPr>
        <p:sp>
          <p:nvSpPr>
            <p:cNvPr id="8" name="Rectangle 7">
              <a:extLst>
                <a:ext uri="{FF2B5EF4-FFF2-40B4-BE49-F238E27FC236}">
                  <a16:creationId xmlns:a16="http://schemas.microsoft.com/office/drawing/2014/main" id="{1B23F85D-4051-08FC-73D2-6E37EE1DD81C}"/>
                </a:ext>
              </a:extLst>
            </p:cNvPr>
            <p:cNvSpPr/>
            <p:nvPr/>
          </p:nvSpPr>
          <p:spPr>
            <a:xfrm>
              <a:off x="5306224" y="2202557"/>
              <a:ext cx="2387623" cy="1985324"/>
            </a:xfrm>
            <a:prstGeom prst="rect">
              <a:avLst/>
            </a:prstGeom>
            <a:blipFill>
              <a:blip r:embed="rId2" cstate="screen">
                <a:extLst>
                  <a:ext uri="{28A0092B-C50C-407E-A947-70E740481C1C}">
                    <a14:useLocalDpi xmlns:a14="http://schemas.microsoft.com/office/drawing/2010/main"/>
                  </a:ext>
                </a:extLst>
              </a:blip>
              <a:srcRect/>
              <a:stretch>
                <a:fillRect l="2986" t="6503" r="2470" b="236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9" name="TextBox 8">
              <a:extLst>
                <a:ext uri="{FF2B5EF4-FFF2-40B4-BE49-F238E27FC236}">
                  <a16:creationId xmlns:a16="http://schemas.microsoft.com/office/drawing/2014/main" id="{4A023160-CDB8-47D5-DA85-4C31CA64D17F}"/>
                </a:ext>
              </a:extLst>
            </p:cNvPr>
            <p:cNvSpPr txBox="1"/>
            <p:nvPr/>
          </p:nvSpPr>
          <p:spPr>
            <a:xfrm>
              <a:off x="5497284" y="2457731"/>
              <a:ext cx="1945051" cy="1049106"/>
            </a:xfrm>
            <a:prstGeom prst="rect">
              <a:avLst/>
            </a:prstGeom>
            <a:noFill/>
          </p:spPr>
          <p:txBody>
            <a:bodyPr wrap="square" lIns="108000" tIns="108000" rIns="108000" bIns="108000">
              <a:spAutoFit/>
            </a:bodyPr>
            <a:lstStyle/>
            <a:p>
              <a:pPr marL="0" lvl="0" indent="0" algn="ctr" rtl="0">
                <a:spcBef>
                  <a:spcPts val="0"/>
                </a:spcBef>
                <a:spcAft>
                  <a:spcPts val="0"/>
                </a:spcAft>
                <a:buNone/>
              </a:pPr>
              <a:r>
                <a:rPr lang="en-GB" sz="1800">
                  <a:latin typeface="Twinkl" pitchFamily="2" charset="77"/>
                </a:rPr>
                <a:t>Is AI technology always the right tool for the job?</a:t>
              </a:r>
            </a:p>
          </p:txBody>
        </p:sp>
      </p:grpSp>
      <p:sp>
        <p:nvSpPr>
          <p:cNvPr id="2" name="Rounded Rectangle 1">
            <a:extLst>
              <a:ext uri="{FF2B5EF4-FFF2-40B4-BE49-F238E27FC236}">
                <a16:creationId xmlns:a16="http://schemas.microsoft.com/office/drawing/2014/main" id="{0EBB47ED-40DF-69F0-A452-92E4E0CBC372}"/>
              </a:ext>
            </a:extLst>
          </p:cNvPr>
          <p:cNvSpPr/>
          <p:nvPr/>
        </p:nvSpPr>
        <p:spPr>
          <a:xfrm>
            <a:off x="5004989" y="2200483"/>
            <a:ext cx="4890369" cy="669128"/>
          </a:xfrm>
          <a:prstGeom prst="roundRect">
            <a:avLst>
              <a:gd name="adj" fmla="val 11373"/>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44000" tIns="36000" rIns="72000" bIns="36000" rtlCol="0" anchor="ctr">
            <a:spAutoFit/>
          </a:bodyPr>
          <a:lstStyle/>
          <a:p>
            <a:pPr lvl="0"/>
            <a:r>
              <a:rPr lang="en-GB" sz="1800">
                <a:solidFill>
                  <a:schemeClr val="dk1"/>
                </a:solidFill>
                <a:latin typeface="Twinkl" pitchFamily="2" charset="77"/>
              </a:rPr>
              <a:t>Before using any AI technologies, ask yourself:</a:t>
            </a:r>
          </a:p>
        </p:txBody>
      </p:sp>
      <p:pic>
        <p:nvPicPr>
          <p:cNvPr id="6" name="Picture 5">
            <a:extLst>
              <a:ext uri="{FF2B5EF4-FFF2-40B4-BE49-F238E27FC236}">
                <a16:creationId xmlns:a16="http://schemas.microsoft.com/office/drawing/2014/main" id="{9C22B8A2-6D18-B90A-BE21-D7539972CE58}"/>
              </a:ext>
            </a:extLst>
          </p:cNvPr>
          <p:cNvPicPr>
            <a:picLocks noChangeAspect="1"/>
          </p:cNvPicPr>
          <p:nvPr/>
        </p:nvPicPr>
        <p:blipFill>
          <a:blip r:embed="rId3" cstate="screen">
            <a:extLst>
              <a:ext uri="{28A0092B-C50C-407E-A947-70E740481C1C}">
                <a14:useLocalDpi xmlns:a14="http://schemas.microsoft.com/office/drawing/2010/main"/>
              </a:ext>
            </a:extLst>
          </a:blip>
          <a:srcRect l="-6922" r="-3837"/>
          <a:stretch/>
        </p:blipFill>
        <p:spPr>
          <a:xfrm>
            <a:off x="2868877" y="2093607"/>
            <a:ext cx="3855372" cy="4303151"/>
          </a:xfrm>
          <a:prstGeom prst="rect">
            <a:avLst/>
          </a:prstGeom>
        </p:spPr>
      </p:pic>
      <p:sp>
        <p:nvSpPr>
          <p:cNvPr id="3" name="Cloud Callout 2">
            <a:extLst>
              <a:ext uri="{FF2B5EF4-FFF2-40B4-BE49-F238E27FC236}">
                <a16:creationId xmlns:a16="http://schemas.microsoft.com/office/drawing/2014/main" id="{CBA0EF80-619B-DA85-7AC1-FD30A724A91D}"/>
              </a:ext>
            </a:extLst>
          </p:cNvPr>
          <p:cNvSpPr/>
          <p:nvPr/>
        </p:nvSpPr>
        <p:spPr>
          <a:xfrm>
            <a:off x="5625139" y="3059411"/>
            <a:ext cx="2020844" cy="1584517"/>
          </a:xfrm>
          <a:prstGeom prst="cloudCallout">
            <a:avLst>
              <a:gd name="adj1" fmla="val 29694"/>
              <a:gd name="adj2" fmla="val 88507"/>
            </a:avLst>
          </a:prstGeom>
          <a:solidFill>
            <a:schemeClr val="bg1"/>
          </a:solidFill>
          <a:ln w="22225">
            <a:solidFill>
              <a:srgbClr val="F58530"/>
            </a:solidFill>
          </a:ln>
          <a:effectLst>
            <a:outerShdw dist="63500" dir="8100000" algn="tr"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800">
                <a:solidFill>
                  <a:schemeClr val="tx1"/>
                </a:solidFill>
                <a:latin typeface="Twinkl" pitchFamily="2" charset="77"/>
              </a:rPr>
              <a:t>Is this the right tool for the job?</a:t>
            </a:r>
          </a:p>
        </p:txBody>
      </p:sp>
      <p:sp>
        <p:nvSpPr>
          <p:cNvPr id="5" name="Cloud Callout 4">
            <a:extLst>
              <a:ext uri="{FF2B5EF4-FFF2-40B4-BE49-F238E27FC236}">
                <a16:creationId xmlns:a16="http://schemas.microsoft.com/office/drawing/2014/main" id="{06EC42EE-A0EB-8DA1-314E-230B708115C1}"/>
              </a:ext>
            </a:extLst>
          </p:cNvPr>
          <p:cNvSpPr/>
          <p:nvPr/>
        </p:nvSpPr>
        <p:spPr>
          <a:xfrm>
            <a:off x="7782070" y="3279260"/>
            <a:ext cx="2130280" cy="1584517"/>
          </a:xfrm>
          <a:prstGeom prst="cloudCallout">
            <a:avLst>
              <a:gd name="adj1" fmla="val -31040"/>
              <a:gd name="adj2" fmla="val 91506"/>
            </a:avLst>
          </a:prstGeom>
          <a:solidFill>
            <a:schemeClr val="bg1"/>
          </a:solidFill>
          <a:ln w="22225">
            <a:solidFill>
              <a:srgbClr val="F58530"/>
            </a:solidFill>
          </a:ln>
          <a:effectLst>
            <a:outerShdw dist="63500" dir="8100000" algn="tr"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r>
              <a:rPr lang="en-GB" sz="1800">
                <a:solidFill>
                  <a:schemeClr val="tx1"/>
                </a:solidFill>
                <a:latin typeface="Twinkl" pitchFamily="2" charset="77"/>
              </a:rPr>
              <a:t>Could I complete this task myself?</a:t>
            </a:r>
          </a:p>
        </p:txBody>
      </p:sp>
      <p:sp>
        <p:nvSpPr>
          <p:cNvPr id="10" name="5">
            <a:extLst>
              <a:ext uri="{FF2B5EF4-FFF2-40B4-BE49-F238E27FC236}">
                <a16:creationId xmlns:a16="http://schemas.microsoft.com/office/drawing/2014/main" id="{D9BA3C9E-B40C-38DD-1448-237D499F7A3F}"/>
              </a:ext>
            </a:extLst>
          </p:cNvPr>
          <p:cNvSpPr>
            <a:spLocks noChangeAspect="1"/>
          </p:cNvSpPr>
          <p:nvPr/>
        </p:nvSpPr>
        <p:spPr>
          <a:xfrm>
            <a:off x="2279650" y="593628"/>
            <a:ext cx="3002163" cy="3002163"/>
          </a:xfrm>
          <a:prstGeom prst="ellipse">
            <a:avLst/>
          </a:prstGeom>
          <a:solidFill>
            <a:schemeClr val="bg1"/>
          </a:solidFill>
          <a:ln w="19050">
            <a:solidFill>
              <a:srgbClr val="F8821F"/>
            </a:solidFill>
          </a:ln>
          <a:effectLst>
            <a:outerShdw dist="38100" dir="2700000" algn="tl" rotWithShape="0">
              <a:srgbClr val="F58530"/>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72000" rtlCol="0" anchor="ctr">
            <a:noAutofit/>
          </a:bodyPr>
          <a:lstStyle/>
          <a:p>
            <a:pPr lvl="0" algn="ctr"/>
            <a:r>
              <a:rPr lang="en-US" sz="1800">
                <a:solidFill>
                  <a:schemeClr val="tx1"/>
                </a:solidFill>
                <a:latin typeface="Twinkl" pitchFamily="2" charset="77"/>
              </a:rPr>
              <a:t>Humans have thoughts and feelings. Our brains can imagine, create and solve problems in ways that AI technologies cannot.</a:t>
            </a:r>
            <a:endParaRPr lang="en-GB" sz="1800">
              <a:solidFill>
                <a:schemeClr val="tx1"/>
              </a:solidFill>
              <a:latin typeface="Twinkl" pitchFamily="2" charset="77"/>
            </a:endParaRPr>
          </a:p>
        </p:txBody>
      </p:sp>
      <p:sp>
        <p:nvSpPr>
          <p:cNvPr id="13" name="Rounded Rectangle 12">
            <a:extLst>
              <a:ext uri="{FF2B5EF4-FFF2-40B4-BE49-F238E27FC236}">
                <a16:creationId xmlns:a16="http://schemas.microsoft.com/office/drawing/2014/main" id="{7695DE49-2CC1-9CD1-666F-C0566FF8905B}"/>
              </a:ext>
            </a:extLst>
          </p:cNvPr>
          <p:cNvSpPr/>
          <p:nvPr/>
        </p:nvSpPr>
        <p:spPr>
          <a:xfrm>
            <a:off x="3339921" y="1778882"/>
            <a:ext cx="6853496" cy="4607942"/>
          </a:xfrm>
          <a:prstGeom prst="roundRect">
            <a:avLst>
              <a:gd name="adj" fmla="val 3459"/>
            </a:avLst>
          </a:prstGeom>
          <a:blipFill>
            <a:blip r:embed="rId4" cstate="screen">
              <a:extLst>
                <a:ext uri="{28A0092B-C50C-407E-A947-70E740481C1C}">
                  <a14:useLocalDpi xmlns:a14="http://schemas.microsoft.com/office/drawing/2010/main"/>
                </a:ext>
              </a:extLst>
            </a:blip>
            <a:srcRect/>
            <a:stretch>
              <a:fillRect l="5462" t="3366" r="-1958" b="-40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C" sz="1800">
              <a:latin typeface="Twinkl" pitchFamily="2" charset="77"/>
            </a:endParaRPr>
          </a:p>
        </p:txBody>
      </p:sp>
      <p:sp>
        <p:nvSpPr>
          <p:cNvPr id="18" name="6">
            <a:extLst>
              <a:ext uri="{FF2B5EF4-FFF2-40B4-BE49-F238E27FC236}">
                <a16:creationId xmlns:a16="http://schemas.microsoft.com/office/drawing/2014/main" id="{90EBD290-0F27-D3EB-AB80-4C7A64D2DF7F}"/>
              </a:ext>
            </a:extLst>
          </p:cNvPr>
          <p:cNvSpPr/>
          <p:nvPr/>
        </p:nvSpPr>
        <p:spPr>
          <a:xfrm>
            <a:off x="1994643" y="5489324"/>
            <a:ext cx="7917707" cy="784476"/>
          </a:xfrm>
          <a:prstGeom prst="rect">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a:solidFill>
                  <a:schemeClr val="bg1"/>
                </a:solidFill>
                <a:latin typeface="Twinkl" pitchFamily="2" charset="77"/>
              </a:rPr>
              <a:t>Remember to make time to go outside, take part in screen-free activities and be creative without relying on AI technologies.</a:t>
            </a:r>
            <a:endParaRPr lang="en-IC" sz="1800">
              <a:solidFill>
                <a:schemeClr val="bg1"/>
              </a:solidFill>
              <a:latin typeface="Twinkl" pitchFamily="2" charset="77"/>
            </a:endParaRPr>
          </a:p>
        </p:txBody>
      </p:sp>
    </p:spTree>
    <p:extLst>
      <p:ext uri="{BB962C8B-B14F-4D97-AF65-F5344CB8AC3E}">
        <p14:creationId xmlns:p14="http://schemas.microsoft.com/office/powerpoint/2010/main" val="320398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par>
                          <p:cTn id="13" fill="hold">
                            <p:stCondLst>
                              <p:cond delay="750"/>
                            </p:stCondLst>
                            <p:childTnLst>
                              <p:par>
                                <p:cTn id="14" presetID="18" presetClass="entr" presetSubtype="9"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upLeft)">
                                      <p:cBhvr>
                                        <p:cTn id="16" dur="75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75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250"/>
                                        <p:tgtEl>
                                          <p:spTgt spid="3"/>
                                        </p:tgtEl>
                                      </p:cBhvr>
                                    </p:animEffect>
                                    <p:set>
                                      <p:cBhvr>
                                        <p:cTn id="26" dur="1" fill="hold">
                                          <p:stCondLst>
                                            <p:cond delay="249"/>
                                          </p:stCondLst>
                                        </p:cTn>
                                        <p:tgtEl>
                                          <p:spTgt spid="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250"/>
                                        <p:tgtEl>
                                          <p:spTgt spid="5"/>
                                        </p:tgtEl>
                                      </p:cBhvr>
                                    </p:animEffect>
                                    <p:set>
                                      <p:cBhvr>
                                        <p:cTn id="29" dur="1" fill="hold">
                                          <p:stCondLst>
                                            <p:cond delay="24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2"/>
                                        </p:tgtEl>
                                      </p:cBhvr>
                                    </p:animEffect>
                                    <p:set>
                                      <p:cBhvr>
                                        <p:cTn id="32" dur="1" fill="hold">
                                          <p:stCondLst>
                                            <p:cond delay="249"/>
                                          </p:stCondLst>
                                        </p:cTn>
                                        <p:tgtEl>
                                          <p:spTgt spid="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250"/>
                                        <p:tgtEl>
                                          <p:spTgt spid="7"/>
                                        </p:tgtEl>
                                      </p:cBhvr>
                                    </p:animEffect>
                                    <p:set>
                                      <p:cBhvr>
                                        <p:cTn id="35" dur="1" fill="hold">
                                          <p:stCondLst>
                                            <p:cond delay="24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50"/>
                                        <p:tgtEl>
                                          <p:spTgt spid="6"/>
                                        </p:tgtEl>
                                      </p:cBhvr>
                                    </p:animEffect>
                                    <p:set>
                                      <p:cBhvr>
                                        <p:cTn id="38" dur="1" fill="hold">
                                          <p:stCondLst>
                                            <p:cond delay="24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250"/>
                                        <p:tgtEl>
                                          <p:spTgt spid="4"/>
                                        </p:tgtEl>
                                      </p:cBhvr>
                                    </p:animEffect>
                                    <p:set>
                                      <p:cBhvr>
                                        <p:cTn id="41" dur="1" fill="hold">
                                          <p:stCondLst>
                                            <p:cond delay="249"/>
                                          </p:stCondLst>
                                        </p:cTn>
                                        <p:tgtEl>
                                          <p:spTgt spid="4"/>
                                        </p:tgtEl>
                                        <p:attrNameLst>
                                          <p:attrName>style.visibility</p:attrName>
                                        </p:attrNameLst>
                                      </p:cBhvr>
                                      <p:to>
                                        <p:strVal val="hidden"/>
                                      </p:to>
                                    </p:set>
                                  </p:childTnLst>
                                </p:cTn>
                              </p:par>
                            </p:childTnLst>
                          </p:cTn>
                        </p:par>
                        <p:par>
                          <p:cTn id="42" fill="hold">
                            <p:stCondLst>
                              <p:cond delay="25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750"/>
                            </p:stCondLst>
                            <p:childTnLst>
                              <p:par>
                                <p:cTn id="47" presetID="49" presetClass="entr" presetSubtype="0" decel="10000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style.rotation</p:attrName>
                                        </p:attrNameLst>
                                      </p:cBhvr>
                                      <p:tavLst>
                                        <p:tav tm="0">
                                          <p:val>
                                            <p:fltVal val="360"/>
                                          </p:val>
                                        </p:tav>
                                        <p:tav tm="100000">
                                          <p:val>
                                            <p:fltVal val="0"/>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750"/>
                                        <p:tgtEl>
                                          <p:spTgt spid="18"/>
                                        </p:tgtEl>
                                        <p:attrNameLst>
                                          <p:attrName>ppt_x</p:attrName>
                                        </p:attrNameLst>
                                      </p:cBhvr>
                                      <p:tavLst>
                                        <p:tav tm="0">
                                          <p:val>
                                            <p:strVal val="#ppt_x-#ppt_w*1.125000"/>
                                          </p:val>
                                        </p:tav>
                                        <p:tav tm="100000">
                                          <p:val>
                                            <p:strVal val="#ppt_x"/>
                                          </p:val>
                                        </p:tav>
                                      </p:tavLst>
                                    </p:anim>
                                    <p:animEffect transition="in" filter="wipe(right)">
                                      <p:cBhvr>
                                        <p:cTn id="5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3" grpId="0" animBg="1"/>
      <p:bldP spid="3" grpId="1" animBg="1"/>
      <p:bldP spid="5" grpId="0" animBg="1"/>
      <p:bldP spid="5" grpId="1" animBg="1"/>
      <p:bldP spid="10" grpId="0" animBg="1"/>
      <p:bldP spid="1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B52F82E0-CE6E-B8EC-7B88-A75E6D89D63C}"/>
              </a:ext>
            </a:extLst>
          </p:cNvPr>
          <p:cNvSpPr txBox="1">
            <a:spLocks/>
          </p:cNvSpPr>
          <p:nvPr/>
        </p:nvSpPr>
        <p:spPr>
          <a:xfrm>
            <a:off x="1960878" y="533435"/>
            <a:ext cx="3327600" cy="404717"/>
          </a:xfrm>
          <a:prstGeom prst="roundRect">
            <a:avLst>
              <a:gd name="adj" fmla="val 9641"/>
            </a:avLst>
          </a:prstGeom>
          <a:noFill/>
          <a:ln w="25400">
            <a:noFill/>
          </a:ln>
          <a:effectLst/>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Twinkl" pitchFamily="2" charset="0"/>
                <a:ea typeface="+mj-ea"/>
                <a:cs typeface="+mj-cs"/>
              </a:defRPr>
            </a:lvl1pPr>
          </a:lstStyle>
          <a:p>
            <a:pPr marL="0" lvl="0" indent="0" rtl="0">
              <a:lnSpc>
                <a:spcPct val="100000"/>
              </a:lnSpc>
              <a:spcBef>
                <a:spcPts val="0"/>
              </a:spcBef>
              <a:spcAft>
                <a:spcPts val="0"/>
              </a:spcAft>
              <a:buClr>
                <a:schemeClr val="dk1"/>
              </a:buClr>
              <a:buSzPts val="1100"/>
              <a:buFont typeface="Arial"/>
              <a:buNone/>
            </a:pPr>
            <a:r>
              <a:rPr lang="en-GB" sz="3600" b="1">
                <a:solidFill>
                  <a:srgbClr val="F58530"/>
                </a:solidFill>
                <a:latin typeface="Twinkl" pitchFamily="2" charset="77"/>
              </a:rPr>
              <a:t>Key Learning</a:t>
            </a:r>
          </a:p>
        </p:txBody>
      </p:sp>
      <p:sp>
        <p:nvSpPr>
          <p:cNvPr id="9" name="Rounded Rectangle 8">
            <a:extLst>
              <a:ext uri="{FF2B5EF4-FFF2-40B4-BE49-F238E27FC236}">
                <a16:creationId xmlns:a16="http://schemas.microsoft.com/office/drawing/2014/main" id="{702B60B4-3552-5A3D-4962-703AE1B9364D}"/>
              </a:ext>
            </a:extLst>
          </p:cNvPr>
          <p:cNvSpPr/>
          <p:nvPr/>
        </p:nvSpPr>
        <p:spPr>
          <a:xfrm>
            <a:off x="6888480" y="2590914"/>
            <a:ext cx="3007360" cy="999838"/>
          </a:xfrm>
          <a:prstGeom prst="roundRect">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648000" tIns="36000" rIns="108000" bIns="36000" rtlCol="0" anchor="ctr">
            <a:spAutoFit/>
          </a:bodyPr>
          <a:lstStyle/>
          <a:p>
            <a:r>
              <a:rPr lang="en-GB" sz="1800">
                <a:solidFill>
                  <a:schemeClr val="tx1"/>
                </a:solidFill>
                <a:latin typeface="Twinkl" pitchFamily="2" charset="77"/>
              </a:rPr>
              <a:t>Do not share personal information with AI technologies.</a:t>
            </a:r>
            <a:endParaRPr lang="en-US" sz="1800">
              <a:solidFill>
                <a:schemeClr val="tx1"/>
              </a:solidFill>
              <a:latin typeface="Twinkl" pitchFamily="2" charset="77"/>
            </a:endParaRPr>
          </a:p>
        </p:txBody>
      </p:sp>
      <p:sp>
        <p:nvSpPr>
          <p:cNvPr id="10" name="Rounded Rectangle 9">
            <a:extLst>
              <a:ext uri="{FF2B5EF4-FFF2-40B4-BE49-F238E27FC236}">
                <a16:creationId xmlns:a16="http://schemas.microsoft.com/office/drawing/2014/main" id="{3A375FF4-7C40-DDE1-C7D6-D2B786BEEBFC}"/>
              </a:ext>
            </a:extLst>
          </p:cNvPr>
          <p:cNvSpPr/>
          <p:nvPr/>
        </p:nvSpPr>
        <p:spPr>
          <a:xfrm>
            <a:off x="6144328" y="4076257"/>
            <a:ext cx="3744000" cy="1249211"/>
          </a:xfrm>
          <a:prstGeom prst="roundRect">
            <a:avLst>
              <a:gd name="adj" fmla="val 10697"/>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36000" rIns="36000" bIns="36000" rtlCol="0" anchor="ctr">
            <a:spAutoFit/>
          </a:bodyPr>
          <a:lstStyle/>
          <a:p>
            <a:r>
              <a:rPr lang="en-GB" sz="1800">
                <a:solidFill>
                  <a:schemeClr val="tx1"/>
                </a:solidFill>
                <a:latin typeface="Twinkl" pitchFamily="2" charset="77"/>
              </a:rPr>
              <a:t>If you ever feel unsure, uncomfortable or upset when using AI technology, always speak to a trusted adult.</a:t>
            </a:r>
            <a:endParaRPr lang="en-US" sz="1800">
              <a:solidFill>
                <a:schemeClr val="tx1"/>
              </a:solidFill>
              <a:latin typeface="Twinkl" pitchFamily="2" charset="77"/>
            </a:endParaRPr>
          </a:p>
        </p:txBody>
      </p:sp>
      <p:sp>
        <p:nvSpPr>
          <p:cNvPr id="7" name="Rounded Rectangle 6">
            <a:extLst>
              <a:ext uri="{FF2B5EF4-FFF2-40B4-BE49-F238E27FC236}">
                <a16:creationId xmlns:a16="http://schemas.microsoft.com/office/drawing/2014/main" id="{1C604EDA-E185-3ADF-AD3F-490C7AF203AA}"/>
              </a:ext>
            </a:extLst>
          </p:cNvPr>
          <p:cNvSpPr/>
          <p:nvPr/>
        </p:nvSpPr>
        <p:spPr>
          <a:xfrm>
            <a:off x="2279651" y="2284448"/>
            <a:ext cx="3023870" cy="1306305"/>
          </a:xfrm>
          <a:prstGeom prst="roundRect">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432000" bIns="36000" rtlCol="0" anchor="ctr">
            <a:spAutoFit/>
          </a:bodyPr>
          <a:lstStyle/>
          <a:p>
            <a:r>
              <a:rPr lang="en-GB" sz="1800">
                <a:solidFill>
                  <a:schemeClr val="tx1"/>
                </a:solidFill>
                <a:latin typeface="Twinkl" pitchFamily="2" charset="77"/>
              </a:rPr>
              <a:t>Only use AI technology that a trusted adult has given you permission to use.</a:t>
            </a:r>
            <a:endParaRPr lang="en-US" sz="1800">
              <a:solidFill>
                <a:schemeClr val="tx1"/>
              </a:solidFill>
              <a:latin typeface="Twinkl" pitchFamily="2" charset="77"/>
            </a:endParaRPr>
          </a:p>
        </p:txBody>
      </p:sp>
      <p:sp>
        <p:nvSpPr>
          <p:cNvPr id="8" name="Rounded Rectangle 7">
            <a:extLst>
              <a:ext uri="{FF2B5EF4-FFF2-40B4-BE49-F238E27FC236}">
                <a16:creationId xmlns:a16="http://schemas.microsoft.com/office/drawing/2014/main" id="{38E34175-C70E-828A-7017-FD8268C8FC76}"/>
              </a:ext>
            </a:extLst>
          </p:cNvPr>
          <p:cNvSpPr/>
          <p:nvPr/>
        </p:nvSpPr>
        <p:spPr>
          <a:xfrm>
            <a:off x="2279650" y="4034862"/>
            <a:ext cx="3744000" cy="1332000"/>
          </a:xfrm>
          <a:prstGeom prst="roundRect">
            <a:avLst>
              <a:gd name="adj" fmla="val 11154"/>
            </a:avLst>
          </a:prstGeom>
          <a:solidFill>
            <a:srgbClr val="CAE0F3"/>
          </a:solidFill>
          <a:ln w="28575">
            <a:solidFill>
              <a:srgbClr val="CAE0F3"/>
            </a:solidFill>
          </a:ln>
          <a:effectLst>
            <a:outerShdw dist="38100" dir="2700000" algn="tl" rotWithShape="0">
              <a:srgbClr val="009ADF"/>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6000" rIns="108000" bIns="36000" rtlCol="0" anchor="ctr">
            <a:noAutofit/>
          </a:bodyPr>
          <a:lstStyle/>
          <a:p>
            <a:r>
              <a:rPr lang="en-US" sz="1800">
                <a:solidFill>
                  <a:schemeClr val="tx1"/>
                </a:solidFill>
                <a:latin typeface="Twinkl" pitchFamily="2" charset="77"/>
              </a:rPr>
              <a:t>AI technologies are not perfect and can get things wrong. Always double-check information you receive from them.</a:t>
            </a:r>
          </a:p>
        </p:txBody>
      </p:sp>
      <p:pic>
        <p:nvPicPr>
          <p:cNvPr id="6" name="Picture 5" descr="A close-up of a hexagon with icons&#10;&#10;Description automatically generated">
            <a:extLst>
              <a:ext uri="{FF2B5EF4-FFF2-40B4-BE49-F238E27FC236}">
                <a16:creationId xmlns:a16="http://schemas.microsoft.com/office/drawing/2014/main" id="{3573AF1B-8364-1E45-EAE3-67ADD4DAB9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2680" y="1553583"/>
            <a:ext cx="2886641" cy="2886641"/>
          </a:xfrm>
          <a:prstGeom prst="rect">
            <a:avLst/>
          </a:prstGeom>
        </p:spPr>
      </p:pic>
    </p:spTree>
    <p:extLst>
      <p:ext uri="{BB962C8B-B14F-4D97-AF65-F5344CB8AC3E}">
        <p14:creationId xmlns:p14="http://schemas.microsoft.com/office/powerpoint/2010/main" val="628654109"/>
      </p:ext>
    </p:extLst>
  </p:cSld>
  <p:clrMapOvr>
    <a:masterClrMapping/>
  </p:clrMapOvr>
  <mc:AlternateContent xmlns:mc="http://schemas.openxmlformats.org/markup-compatibility/2006">
    <mc:Choice xmlns:p14="http://schemas.microsoft.com/office/powerpoint/2010/main" Requires="p14">
      <p:transition spd="slow" p14:dur="1200">
        <p:zoom/>
      </p:transition>
    </mc:Choice>
    <mc:Fallback>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Righ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EDDD6F03-78C8-E8B3-6D02-6ADB856815C3}"/>
              </a:ext>
            </a:extLst>
          </p:cNvPr>
          <p:cNvPicPr>
            <a:picLocks noChangeAspect="1"/>
          </p:cNvPicPr>
          <p:nvPr/>
        </p:nvPicPr>
        <p:blipFill>
          <a:blip r:embed="rId2"/>
          <a:stretch>
            <a:fillRect/>
          </a:stretch>
        </p:blipFill>
        <p:spPr>
          <a:xfrm>
            <a:off x="3480661" y="0"/>
            <a:ext cx="5230678" cy="6858000"/>
          </a:xfrm>
          <a:prstGeom prst="rect">
            <a:avLst/>
          </a:prstGeom>
        </p:spPr>
      </p:pic>
    </p:spTree>
    <p:extLst>
      <p:ext uri="{BB962C8B-B14F-4D97-AF65-F5344CB8AC3E}">
        <p14:creationId xmlns:p14="http://schemas.microsoft.com/office/powerpoint/2010/main" val="1075666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08AD7-039E-1FCA-9A38-FAF0AF42ECA2}"/>
              </a:ext>
            </a:extLst>
          </p:cNvPr>
          <p:cNvSpPr>
            <a:spLocks noGrp="1"/>
          </p:cNvSpPr>
          <p:nvPr>
            <p:ph type="title"/>
          </p:nvPr>
        </p:nvSpPr>
        <p:spPr>
          <a:xfrm>
            <a:off x="309043" y="287645"/>
            <a:ext cx="6591781" cy="854019"/>
          </a:xfrm>
        </p:spPr>
        <p:txBody>
          <a:bodyPr wrap="square" lIns="96000" tIns="240000" rIns="96000" bIns="240000" anchor="t" anchorCtr="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9994">
              <a:lnSpc>
                <a:spcPct val="100000"/>
              </a:lnSpc>
            </a:pPr>
            <a:r>
              <a:rPr lang="en-GB">
                <a:solidFill>
                  <a:schemeClr val="tx1"/>
                </a:solidFill>
              </a:rPr>
              <a:t>Introducing the light sensor</a:t>
            </a:r>
            <a:endParaRPr lang="en-GB" sz="3733">
              <a:solidFill>
                <a:schemeClr val="tx1"/>
              </a:solidFill>
            </a:endParaRPr>
          </a:p>
        </p:txBody>
      </p:sp>
      <p:pic>
        <p:nvPicPr>
          <p:cNvPr id="7" name="Graphic 6">
            <a:extLst>
              <a:ext uri="{FF2B5EF4-FFF2-40B4-BE49-F238E27FC236}">
                <a16:creationId xmlns:a16="http://schemas.microsoft.com/office/drawing/2014/main" id="{20BC4FC2-C40F-961E-EC4C-2CB76110D3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1331" y="1768617"/>
            <a:ext cx="389604" cy="412521"/>
          </a:xfrm>
          <a:prstGeom prst="rect">
            <a:avLst/>
          </a:prstGeom>
        </p:spPr>
      </p:pic>
      <p:pic>
        <p:nvPicPr>
          <p:cNvPr id="13" name="Picture 35">
            <a:extLst>
              <a:ext uri="{FF2B5EF4-FFF2-40B4-BE49-F238E27FC236}">
                <a16:creationId xmlns:a16="http://schemas.microsoft.com/office/drawing/2014/main" id="{5DA85F84-85AF-069C-7391-236C56D2FCA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02043" y="5499003"/>
            <a:ext cx="366661" cy="366661"/>
          </a:xfrm>
          <a:prstGeom prst="rect">
            <a:avLst/>
          </a:prstGeom>
        </p:spPr>
      </p:pic>
      <p:pic>
        <p:nvPicPr>
          <p:cNvPr id="14" name="Graphic 13">
            <a:extLst>
              <a:ext uri="{FF2B5EF4-FFF2-40B4-BE49-F238E27FC236}">
                <a16:creationId xmlns:a16="http://schemas.microsoft.com/office/drawing/2014/main" id="{83087AC0-C25F-9E25-7C4C-9D5630700E3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9722687">
            <a:off x="11092323" y="265318"/>
            <a:ext cx="514819" cy="772228"/>
          </a:xfrm>
          <a:prstGeom prst="rect">
            <a:avLst/>
          </a:prstGeom>
        </p:spPr>
      </p:pic>
      <p:pic>
        <p:nvPicPr>
          <p:cNvPr id="15" name="Graphic 14">
            <a:extLst>
              <a:ext uri="{FF2B5EF4-FFF2-40B4-BE49-F238E27FC236}">
                <a16:creationId xmlns:a16="http://schemas.microsoft.com/office/drawing/2014/main" id="{4BE5C23F-8782-87A5-BC72-CC9D68569ED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7194">
            <a:off x="10436832" y="687760"/>
            <a:ext cx="277933" cy="277933"/>
          </a:xfrm>
          <a:prstGeom prst="rect">
            <a:avLst/>
          </a:prstGeom>
        </p:spPr>
      </p:pic>
      <p:pic>
        <p:nvPicPr>
          <p:cNvPr id="16" name="Graphic 15">
            <a:extLst>
              <a:ext uri="{FF2B5EF4-FFF2-40B4-BE49-F238E27FC236}">
                <a16:creationId xmlns:a16="http://schemas.microsoft.com/office/drawing/2014/main" id="{4B76F001-7633-41C1-2836-315133B9F29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7835011">
            <a:off x="10926414" y="5785450"/>
            <a:ext cx="594517" cy="594517"/>
          </a:xfrm>
          <a:prstGeom prst="rect">
            <a:avLst/>
          </a:prstGeom>
        </p:spPr>
      </p:pic>
      <p:pic>
        <p:nvPicPr>
          <p:cNvPr id="3" name="Online Media 4" descr="Light sensing video">
            <a:hlinkClick r:id="" action="ppaction://media"/>
            <a:extLst>
              <a:ext uri="{FF2B5EF4-FFF2-40B4-BE49-F238E27FC236}">
                <a16:creationId xmlns:a16="http://schemas.microsoft.com/office/drawing/2014/main" id="{CC27C67D-23CC-940C-FA03-4CA7A0D27602}"/>
              </a:ext>
            </a:extLst>
          </p:cNvPr>
          <p:cNvPicPr>
            <a:picLocks noRot="1" noChangeAspect="1"/>
          </p:cNvPicPr>
          <p:nvPr>
            <a:videoFile r:link="rId1"/>
          </p:nvPr>
        </p:nvPicPr>
        <p:blipFill>
          <a:blip r:embed="rId14"/>
          <a:stretch>
            <a:fillRect/>
          </a:stretch>
        </p:blipFill>
        <p:spPr>
          <a:xfrm>
            <a:off x="1981575" y="1346848"/>
            <a:ext cx="8363952" cy="4725851"/>
          </a:xfrm>
          <a:prstGeom prst="rect">
            <a:avLst/>
          </a:prstGeom>
        </p:spPr>
      </p:pic>
    </p:spTree>
    <p:extLst>
      <p:ext uri="{BB962C8B-B14F-4D97-AF65-F5344CB8AC3E}">
        <p14:creationId xmlns:p14="http://schemas.microsoft.com/office/powerpoint/2010/main" val="41350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63928" y="310239"/>
            <a:ext cx="10565326" cy="92745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205" indent="-179705"/>
            <a:r>
              <a:rPr lang="en-GB">
                <a:solidFill>
                  <a:srgbClr val="CE0364"/>
                </a:solidFill>
              </a:rPr>
              <a:t>TBAT: successfully make a code that uses sensors and logic. </a:t>
            </a:r>
            <a:endParaRPr lang="en-GB" sz="3700">
              <a:solidFill>
                <a:srgbClr val="000000"/>
              </a:solidFill>
            </a:endParaRP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18861"/>
            <a:ext cx="9188864" cy="916866"/>
          </a:xfrm>
          <a:prstGeom prst="roundRect">
            <a:avLst>
              <a:gd name="adj" fmla="val 50000"/>
            </a:avLst>
          </a:prstGeom>
          <a:noFill/>
          <a:ln w="82550">
            <a:solidFill>
              <a:srgbClr val="CE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4" name="Content Placeholder 2">
            <a:extLst>
              <a:ext uri="{FF2B5EF4-FFF2-40B4-BE49-F238E27FC236}">
                <a16:creationId xmlns:a16="http://schemas.microsoft.com/office/drawing/2014/main" id="{A1FC7C6C-E0BA-4298-1C30-FF12374E35D3}"/>
              </a:ext>
            </a:extLst>
          </p:cNvPr>
          <p:cNvSpPr txBox="1">
            <a:spLocks/>
          </p:cNvSpPr>
          <p:nvPr/>
        </p:nvSpPr>
        <p:spPr>
          <a:xfrm>
            <a:off x="639417" y="3260261"/>
            <a:ext cx="5983263" cy="1466449"/>
          </a:xfrm>
          <a:prstGeom prst="roundRect">
            <a:avLst>
              <a:gd name="adj" fmla="val 9134"/>
            </a:avLst>
          </a:prstGeom>
          <a:noFill/>
          <a:ln w="38100">
            <a:solidFill>
              <a:srgbClr val="CE0364"/>
            </a:solidFill>
          </a:ln>
        </p:spPr>
        <p:txBody>
          <a:bodyPr vert="horz" wrap="square" lIns="960000" tIns="144000" rIns="240000" bIns="1440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en-GB" sz="2400"/>
              <a:t>I can explain that </a:t>
            </a:r>
            <a:r>
              <a:rPr lang="en-GB" sz="2400" b="1"/>
              <a:t>sensors</a:t>
            </a:r>
            <a:r>
              <a:rPr lang="en-GB" sz="2400"/>
              <a:t> are inputs that sense things in the real world, such as movement and light.</a:t>
            </a:r>
          </a:p>
        </p:txBody>
      </p:sp>
      <p:pic>
        <p:nvPicPr>
          <p:cNvPr id="10" name="Graphic 9">
            <a:extLst>
              <a:ext uri="{FF2B5EF4-FFF2-40B4-BE49-F238E27FC236}">
                <a16:creationId xmlns:a16="http://schemas.microsoft.com/office/drawing/2014/main" id="{4A646EBF-78EB-6791-556B-D8B5317F0C4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2778" y="3391384"/>
            <a:ext cx="586175" cy="664331"/>
          </a:xfrm>
          <a:prstGeom prst="rect">
            <a:avLst/>
          </a:prstGeom>
        </p:spPr>
      </p:pic>
      <p:pic>
        <p:nvPicPr>
          <p:cNvPr id="12" name="Graphic 11">
            <a:extLst>
              <a:ext uri="{FF2B5EF4-FFF2-40B4-BE49-F238E27FC236}">
                <a16:creationId xmlns:a16="http://schemas.microsoft.com/office/drawing/2014/main" id="{6E9AE5A1-62B3-E38C-0FBA-CB4CFD692BB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61505">
            <a:off x="8688071" y="2476057"/>
            <a:ext cx="2041023" cy="2653331"/>
          </a:xfrm>
          <a:prstGeom prst="rect">
            <a:avLst/>
          </a:prstGeom>
        </p:spPr>
      </p:pic>
      <p:pic>
        <p:nvPicPr>
          <p:cNvPr id="14" name="Graphic 13">
            <a:extLst>
              <a:ext uri="{FF2B5EF4-FFF2-40B4-BE49-F238E27FC236}">
                <a16:creationId xmlns:a16="http://schemas.microsoft.com/office/drawing/2014/main" id="{7B86F873-6D24-644F-43F7-945293CA26A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03271" y="886037"/>
            <a:ext cx="508751" cy="538676"/>
          </a:xfrm>
          <a:prstGeom prst="rect">
            <a:avLst/>
          </a:prstGeom>
        </p:spPr>
      </p:pic>
      <p:pic>
        <p:nvPicPr>
          <p:cNvPr id="18" name="Graphic 17">
            <a:extLst>
              <a:ext uri="{FF2B5EF4-FFF2-40B4-BE49-F238E27FC236}">
                <a16:creationId xmlns:a16="http://schemas.microsoft.com/office/drawing/2014/main" id="{2B3E8857-067A-744B-864D-34EF9B2C251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5300000">
            <a:off x="10413041" y="344448"/>
            <a:ext cx="562864" cy="536061"/>
          </a:xfrm>
          <a:prstGeom prst="rect">
            <a:avLst/>
          </a:prstGeom>
        </p:spPr>
      </p:pic>
      <p:sp>
        <p:nvSpPr>
          <p:cNvPr id="15" name="Content Placeholder 2">
            <a:extLst>
              <a:ext uri="{FF2B5EF4-FFF2-40B4-BE49-F238E27FC236}">
                <a16:creationId xmlns:a16="http://schemas.microsoft.com/office/drawing/2014/main" id="{E5DF32C5-7DF9-0008-87E8-63D4A8CB5287}"/>
              </a:ext>
            </a:extLst>
          </p:cNvPr>
          <p:cNvSpPr txBox="1">
            <a:spLocks/>
          </p:cNvSpPr>
          <p:nvPr/>
        </p:nvSpPr>
        <p:spPr>
          <a:xfrm>
            <a:off x="639417" y="5130743"/>
            <a:ext cx="5960593" cy="1853640"/>
          </a:xfrm>
          <a:prstGeom prst="roundRect">
            <a:avLst>
              <a:gd name="adj" fmla="val 9134"/>
            </a:avLst>
          </a:prstGeom>
          <a:noFill/>
          <a:ln w="38100">
            <a:solidFill>
              <a:srgbClr val="CE0364"/>
            </a:solidFill>
          </a:ln>
        </p:spPr>
        <p:txBody>
          <a:bodyPr vert="horz" wrap="square" lIns="960000" tIns="144000" rIns="240000" bIns="14400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r>
              <a:rPr lang="en-GB" sz="2400"/>
              <a:t>I can explain that </a:t>
            </a:r>
            <a:r>
              <a:rPr lang="en-GB" sz="2400" b="1"/>
              <a:t>logic</a:t>
            </a:r>
            <a:r>
              <a:rPr lang="en-GB" sz="2400"/>
              <a:t> is how computers make decisions in code based on whether things are true or false.</a:t>
            </a:r>
          </a:p>
        </p:txBody>
      </p:sp>
      <p:pic>
        <p:nvPicPr>
          <p:cNvPr id="16" name="Graphic 15">
            <a:extLst>
              <a:ext uri="{FF2B5EF4-FFF2-40B4-BE49-F238E27FC236}">
                <a16:creationId xmlns:a16="http://schemas.microsoft.com/office/drawing/2014/main" id="{D7E7F066-9C3B-0B5D-E643-796AAD9E0E0D}"/>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69451">
            <a:off x="915960" y="5308008"/>
            <a:ext cx="605713" cy="664331"/>
          </a:xfrm>
          <a:prstGeom prst="rect">
            <a:avLst/>
          </a:prstGeom>
        </p:spPr>
      </p:pic>
    </p:spTree>
    <p:extLst>
      <p:ext uri="{BB962C8B-B14F-4D97-AF65-F5344CB8AC3E}">
        <p14:creationId xmlns:p14="http://schemas.microsoft.com/office/powerpoint/2010/main" val="2803665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92060-A889-CF78-0F74-D25A1E865ADC}"/>
              </a:ext>
            </a:extLst>
          </p:cNvPr>
          <p:cNvSpPr>
            <a:spLocks noGrp="1"/>
          </p:cNvSpPr>
          <p:nvPr>
            <p:ph type="title"/>
          </p:nvPr>
        </p:nvSpPr>
        <p:spPr>
          <a:xfrm>
            <a:off x="826576" y="138921"/>
            <a:ext cx="9323065"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CE0364"/>
                </a:solidFill>
              </a:rPr>
              <a:t>  Think:      </a:t>
            </a:r>
            <a:r>
              <a:rPr lang="en-GB">
                <a:solidFill>
                  <a:schemeClr val="tx1"/>
                </a:solidFill>
              </a:rPr>
              <a:t>night light</a:t>
            </a:r>
            <a:r>
              <a:rPr lang="en-GB" sz="3733">
                <a:solidFill>
                  <a:srgbClr val="000000"/>
                </a:solidFill>
              </a:rPr>
              <a:t> introduction video </a:t>
            </a:r>
            <a:endParaRPr lang="en-GB">
              <a:solidFill>
                <a:srgbClr val="CE0364"/>
              </a:solidFill>
            </a:endParaRPr>
          </a:p>
        </p:txBody>
      </p:sp>
      <p:sp>
        <p:nvSpPr>
          <p:cNvPr id="4" name="Rounded Rectangle 3">
            <a:extLst>
              <a:ext uri="{FF2B5EF4-FFF2-40B4-BE49-F238E27FC236}">
                <a16:creationId xmlns:a16="http://schemas.microsoft.com/office/drawing/2014/main" id="{CDCBBFD4-58FA-4E3F-3FD4-13EC3CA35AB0}"/>
              </a:ext>
              <a:ext uri="{C183D7F6-B498-43B3-948B-1728B52AA6E4}">
                <adec:decorative xmlns:adec="http://schemas.microsoft.com/office/drawing/2017/decorative" val="1"/>
              </a:ext>
            </a:extLst>
          </p:cNvPr>
          <p:cNvSpPr/>
          <p:nvPr/>
        </p:nvSpPr>
        <p:spPr>
          <a:xfrm>
            <a:off x="691415" y="196810"/>
            <a:ext cx="2299973" cy="885975"/>
          </a:xfrm>
          <a:prstGeom prst="roundRect">
            <a:avLst>
              <a:gd name="adj" fmla="val 50000"/>
            </a:avLst>
          </a:prstGeom>
          <a:noFill/>
          <a:ln w="82550">
            <a:solidFill>
              <a:srgbClr val="CE0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5" name="Graphic 4">
            <a:extLst>
              <a:ext uri="{FF2B5EF4-FFF2-40B4-BE49-F238E27FC236}">
                <a16:creationId xmlns:a16="http://schemas.microsoft.com/office/drawing/2014/main" id="{C305574E-91B2-9460-6283-BD4A417440B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3474" y="1915226"/>
            <a:ext cx="802317" cy="909293"/>
          </a:xfrm>
          <a:prstGeom prst="rect">
            <a:avLst/>
          </a:prstGeom>
        </p:spPr>
      </p:pic>
      <p:pic>
        <p:nvPicPr>
          <p:cNvPr id="6" name="Graphic 5">
            <a:extLst>
              <a:ext uri="{FF2B5EF4-FFF2-40B4-BE49-F238E27FC236}">
                <a16:creationId xmlns:a16="http://schemas.microsoft.com/office/drawing/2014/main" id="{B777004A-0A40-0C34-DCE2-BD974FEE69D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14055" y="4699053"/>
            <a:ext cx="1265325" cy="1644920"/>
          </a:xfrm>
          <a:prstGeom prst="rect">
            <a:avLst/>
          </a:prstGeom>
        </p:spPr>
      </p:pic>
      <p:pic>
        <p:nvPicPr>
          <p:cNvPr id="7" name="Graphic 6">
            <a:extLst>
              <a:ext uri="{FF2B5EF4-FFF2-40B4-BE49-F238E27FC236}">
                <a16:creationId xmlns:a16="http://schemas.microsoft.com/office/drawing/2014/main" id="{2914CD13-406F-367D-E318-B34C3A6D55B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9264" y="5230299"/>
            <a:ext cx="479777" cy="508000"/>
          </a:xfrm>
          <a:prstGeom prst="rect">
            <a:avLst/>
          </a:prstGeom>
        </p:spPr>
      </p:pic>
      <p:sp>
        <p:nvSpPr>
          <p:cNvPr id="8" name="TextBox 7">
            <a:extLst>
              <a:ext uri="{FF2B5EF4-FFF2-40B4-BE49-F238E27FC236}">
                <a16:creationId xmlns:a16="http://schemas.microsoft.com/office/drawing/2014/main" id="{DBBE396F-B762-6A30-4524-84BB90A959D9}"/>
              </a:ext>
            </a:extLst>
          </p:cNvPr>
          <p:cNvSpPr txBox="1"/>
          <p:nvPr/>
        </p:nvSpPr>
        <p:spPr>
          <a:xfrm>
            <a:off x="210153" y="6332185"/>
            <a:ext cx="10123200" cy="379656"/>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867">
                <a:effectLst/>
                <a:latin typeface="Arial" panose="020B0604020202020204" pitchFamily="34" charset="0"/>
                <a:ea typeface="Calibri" panose="020F0502020204030204" pitchFamily="34" charset="0"/>
                <a:cs typeface="Arial" panose="020B0604020202020204" pitchFamily="34" charset="0"/>
              </a:rPr>
              <a:t>Optionally play video: </a:t>
            </a:r>
            <a:r>
              <a:rPr lang="en-GB" sz="1867">
                <a:effectLst/>
                <a:latin typeface="Arial" panose="020B0604020202020204" pitchFamily="34" charset="0"/>
                <a:ea typeface="Calibri" panose="020F0502020204030204" pitchFamily="34" charset="0"/>
              </a:rPr>
              <a:t> </a:t>
            </a:r>
            <a:r>
              <a:rPr lang="en-GB" sz="1867" u="sng">
                <a:solidFill>
                  <a:srgbClr val="0563C1"/>
                </a:solidFill>
                <a:effectLst/>
                <a:latin typeface="Arial" panose="020B0604020202020204" pitchFamily="34" charset="0"/>
                <a:ea typeface="Calibri" panose="020F0502020204030204" pitchFamily="34" charset="0"/>
                <a:hlinkClick r:id="rId10"/>
              </a:rPr>
              <a:t>https://youtu.be/6nWwnq8aYh8</a:t>
            </a:r>
            <a:r>
              <a:rPr lang="en-GB" sz="1867">
                <a:effectLst/>
                <a:latin typeface="Arial" panose="020B0604020202020204" pitchFamily="34" charset="0"/>
                <a:ea typeface="Calibri" panose="020F0502020204030204" pitchFamily="34" charset="0"/>
              </a:rPr>
              <a:t> </a:t>
            </a:r>
            <a:endParaRPr lang="en-US" sz="1867">
              <a:latin typeface="Arial" panose="020B0604020202020204" pitchFamily="34" charset="0"/>
              <a:cs typeface="Arial" panose="020B0604020202020204" pitchFamily="34" charset="0"/>
            </a:endParaRPr>
          </a:p>
        </p:txBody>
      </p:sp>
      <p:pic>
        <p:nvPicPr>
          <p:cNvPr id="9" name="Online Media 3" descr="Nightlight introduction video">
            <a:hlinkClick r:id="" action="ppaction://media"/>
            <a:extLst>
              <a:ext uri="{FF2B5EF4-FFF2-40B4-BE49-F238E27FC236}">
                <a16:creationId xmlns:a16="http://schemas.microsoft.com/office/drawing/2014/main" id="{83334B0F-FFF1-1D34-A8B1-EA0E021A7E9B}"/>
              </a:ext>
            </a:extLst>
          </p:cNvPr>
          <p:cNvPicPr>
            <a:picLocks noRot="1" noChangeAspect="1"/>
          </p:cNvPicPr>
          <p:nvPr>
            <a:videoFile r:link="rId1"/>
          </p:nvPr>
        </p:nvPicPr>
        <p:blipFill>
          <a:blip r:embed="rId11"/>
          <a:stretch>
            <a:fillRect/>
          </a:stretch>
        </p:blipFill>
        <p:spPr>
          <a:xfrm>
            <a:off x="2471326" y="1381238"/>
            <a:ext cx="7249348" cy="4095525"/>
          </a:xfrm>
          <a:prstGeom prst="rect">
            <a:avLst/>
          </a:prstGeom>
        </p:spPr>
      </p:pic>
    </p:spTree>
    <p:extLst>
      <p:ext uri="{BB962C8B-B14F-4D97-AF65-F5344CB8AC3E}">
        <p14:creationId xmlns:p14="http://schemas.microsoft.com/office/powerpoint/2010/main" val="14134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94819" y="283389"/>
            <a:ext cx="6273085"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E7645C"/>
                </a:solidFill>
              </a:rPr>
              <a:t>Create:    </a:t>
            </a:r>
            <a:r>
              <a:rPr lang="en-GB">
                <a:solidFill>
                  <a:schemeClr val="tx1"/>
                </a:solidFill>
              </a:rPr>
              <a:t>examine the code</a:t>
            </a: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29158"/>
            <a:ext cx="2395531" cy="885975"/>
          </a:xfrm>
          <a:prstGeom prst="roundRect">
            <a:avLst>
              <a:gd name="adj" fmla="val 50000"/>
            </a:avLst>
          </a:prstGeom>
          <a:noFill/>
          <a:ln w="82550">
            <a:solidFill>
              <a:srgbClr val="E764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15" name="Content Placeholder 2">
            <a:extLst>
              <a:ext uri="{FF2B5EF4-FFF2-40B4-BE49-F238E27FC236}">
                <a16:creationId xmlns:a16="http://schemas.microsoft.com/office/drawing/2014/main" id="{77887F49-F02D-8E6E-A3C7-EF21994008E0}"/>
              </a:ext>
            </a:extLst>
          </p:cNvPr>
          <p:cNvSpPr txBox="1">
            <a:spLocks/>
          </p:cNvSpPr>
          <p:nvPr/>
        </p:nvSpPr>
        <p:spPr>
          <a:xfrm>
            <a:off x="5129561" y="1781313"/>
            <a:ext cx="6706839" cy="4929812"/>
          </a:xfrm>
          <a:prstGeom prst="rect">
            <a:avLst/>
          </a:prstGeom>
        </p:spPr>
        <p:txBody>
          <a:bodyPr vert="horz" wrap="square" lIns="121920" tIns="60960" rIns="121920" bIns="6096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467771" indent="-457189">
              <a:lnSpc>
                <a:spcPct val="110000"/>
              </a:lnSpc>
              <a:spcBef>
                <a:spcPts val="0"/>
              </a:spcBef>
              <a:spcAft>
                <a:spcPts val="1600"/>
              </a:spcAft>
              <a:buClr>
                <a:srgbClr val="E7645C"/>
              </a:buClr>
              <a:buSzPct val="100000"/>
              <a:buFont typeface="Wingdings" pitchFamily="2" charset="2"/>
              <a:buChar char="§"/>
            </a:pPr>
            <a:r>
              <a:rPr lang="en-GB" sz="2133"/>
              <a:t>The ‘forever’ loop keeps the micro:bit checking the light level. </a:t>
            </a:r>
          </a:p>
          <a:p>
            <a:pPr marL="467771" indent="-457189">
              <a:lnSpc>
                <a:spcPct val="110000"/>
              </a:lnSpc>
              <a:spcBef>
                <a:spcPts val="0"/>
              </a:spcBef>
              <a:spcAft>
                <a:spcPts val="1600"/>
              </a:spcAft>
              <a:buClr>
                <a:srgbClr val="E7645C"/>
              </a:buClr>
              <a:buSzPct val="100000"/>
              <a:buFont typeface="Wingdings" pitchFamily="2" charset="2"/>
              <a:buChar char="§"/>
            </a:pPr>
            <a:r>
              <a:rPr lang="en-GB" sz="2133"/>
              <a:t>The logic ‘if… then’ block checks </a:t>
            </a:r>
            <a:r>
              <a:rPr lang="en-GB" sz="2133" b="1">
                <a:solidFill>
                  <a:srgbClr val="E7645C"/>
                </a:solidFill>
              </a:rPr>
              <a:t>if</a:t>
            </a:r>
            <a:r>
              <a:rPr lang="en-GB" sz="2133"/>
              <a:t> the light level is low, </a:t>
            </a:r>
            <a:r>
              <a:rPr lang="en-GB" sz="2133" b="1">
                <a:solidFill>
                  <a:srgbClr val="E7645C"/>
                </a:solidFill>
              </a:rPr>
              <a:t>less than (&lt;) 100</a:t>
            </a:r>
            <a:r>
              <a:rPr lang="en-GB" sz="2133"/>
              <a:t>.</a:t>
            </a:r>
          </a:p>
          <a:p>
            <a:pPr marL="467771" indent="-457189">
              <a:lnSpc>
                <a:spcPct val="110000"/>
              </a:lnSpc>
              <a:spcBef>
                <a:spcPts val="0"/>
              </a:spcBef>
              <a:spcAft>
                <a:spcPts val="1600"/>
              </a:spcAft>
              <a:buClr>
                <a:srgbClr val="E7645C"/>
              </a:buClr>
              <a:buSzPct val="100000"/>
              <a:buFont typeface="Wingdings" pitchFamily="2" charset="2"/>
              <a:buChar char="§"/>
            </a:pPr>
            <a:r>
              <a:rPr lang="en-GB" sz="2133"/>
              <a:t>When the accelerometer input senses a shake, the ‘change’ block adds 1 to the number stored in the ‘steps’ variable.</a:t>
            </a:r>
          </a:p>
          <a:p>
            <a:pPr marL="467771" indent="-457189">
              <a:lnSpc>
                <a:spcPct val="110000"/>
              </a:lnSpc>
              <a:spcBef>
                <a:spcPts val="0"/>
              </a:spcBef>
              <a:spcAft>
                <a:spcPts val="1600"/>
              </a:spcAft>
              <a:buClr>
                <a:srgbClr val="E7645C"/>
              </a:buClr>
              <a:buSzPct val="100000"/>
              <a:buFont typeface="Wingdings" pitchFamily="2" charset="2"/>
              <a:buChar char="§"/>
            </a:pPr>
            <a:r>
              <a:rPr lang="en-GB" sz="2133" b="1">
                <a:solidFill>
                  <a:srgbClr val="E7645C"/>
                </a:solidFill>
              </a:rPr>
              <a:t>Else</a:t>
            </a:r>
            <a:r>
              <a:rPr lang="en-GB" sz="2133"/>
              <a:t> (otherwise) the light level must be 100 or more. It must be light, so it turns the LEDs off with ‘clear screen’.</a:t>
            </a:r>
          </a:p>
          <a:p>
            <a:pPr marL="10582" indent="0">
              <a:lnSpc>
                <a:spcPct val="110000"/>
              </a:lnSpc>
              <a:spcBef>
                <a:spcPts val="0"/>
              </a:spcBef>
              <a:spcAft>
                <a:spcPts val="1600"/>
              </a:spcAft>
              <a:buClr>
                <a:srgbClr val="E7645C"/>
              </a:buClr>
              <a:buSzPct val="100000"/>
              <a:buNone/>
            </a:pPr>
            <a:endParaRPr lang="en-GB" sz="2400"/>
          </a:p>
        </p:txBody>
      </p:sp>
      <p:pic>
        <p:nvPicPr>
          <p:cNvPr id="19" name="Graphic 18">
            <a:extLst>
              <a:ext uri="{FF2B5EF4-FFF2-40B4-BE49-F238E27FC236}">
                <a16:creationId xmlns:a16="http://schemas.microsoft.com/office/drawing/2014/main" id="{64B5A6DC-F474-5506-4C5F-D8447A15AAE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9719627" y="179849"/>
            <a:ext cx="1329944" cy="1500449"/>
          </a:xfrm>
          <a:prstGeom prst="rect">
            <a:avLst/>
          </a:prstGeom>
        </p:spPr>
      </p:pic>
      <p:sp>
        <p:nvSpPr>
          <p:cNvPr id="4" name="TextBox 3">
            <a:extLst>
              <a:ext uri="{FF2B5EF4-FFF2-40B4-BE49-F238E27FC236}">
                <a16:creationId xmlns:a16="http://schemas.microsoft.com/office/drawing/2014/main" id="{B6B9DB4B-5C94-ACAE-7E5F-8CF0997CB636}"/>
              </a:ext>
            </a:extLst>
          </p:cNvPr>
          <p:cNvSpPr txBox="1"/>
          <p:nvPr/>
        </p:nvSpPr>
        <p:spPr>
          <a:xfrm>
            <a:off x="827242" y="6425153"/>
            <a:ext cx="5070095" cy="338554"/>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1600">
                <a:latin typeface="Arial" panose="020B0604020202020204" pitchFamily="34" charset="0"/>
                <a:cs typeface="Arial" panose="020B0604020202020204" pitchFamily="34" charset="0"/>
              </a:rPr>
              <a:t>Teacher: open the </a:t>
            </a:r>
            <a:r>
              <a:rPr lang="en-GB" sz="1600">
                <a:latin typeface="Arial" panose="020B0604020202020204" pitchFamily="34" charset="0"/>
                <a:cs typeface="Arial" panose="020B0604020202020204" pitchFamily="34" charset="0"/>
                <a:hlinkClick r:id="rId5"/>
              </a:rPr>
              <a:t>completed code</a:t>
            </a:r>
            <a:r>
              <a:rPr lang="en-GB" sz="1600">
                <a:latin typeface="Arial" panose="020B0604020202020204" pitchFamily="34" charset="0"/>
                <a:cs typeface="Arial" panose="020B0604020202020204" pitchFamily="34" charset="0"/>
              </a:rPr>
              <a:t> in the editor</a:t>
            </a:r>
          </a:p>
        </p:txBody>
      </p:sp>
      <p:pic>
        <p:nvPicPr>
          <p:cNvPr id="6" name="Graphic 5" descr="Teacher">
            <a:extLst>
              <a:ext uri="{FF2B5EF4-FFF2-40B4-BE49-F238E27FC236}">
                <a16:creationId xmlns:a16="http://schemas.microsoft.com/office/drawing/2014/main" id="{8C5B518E-94B7-1DA0-BC3D-A6CAF4D3B9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1135" y="6277801"/>
            <a:ext cx="646107" cy="646107"/>
          </a:xfrm>
          <a:prstGeom prst="rect">
            <a:avLst/>
          </a:prstGeom>
        </p:spPr>
      </p:pic>
      <p:pic>
        <p:nvPicPr>
          <p:cNvPr id="5" name="Content Placeholder 5" descr="Code showing: &#10;&#10;Forever&#10;If light level &lt; 100 then &#10;Show LEDS (all lit)&#10;Else&#10;Clear screen ">
            <a:extLst>
              <a:ext uri="{FF2B5EF4-FFF2-40B4-BE49-F238E27FC236}">
                <a16:creationId xmlns:a16="http://schemas.microsoft.com/office/drawing/2014/main" id="{25CD07BD-4C28-57AB-F764-534396CFBDFA}"/>
              </a:ext>
            </a:extLst>
          </p:cNvPr>
          <p:cNvPicPr>
            <a:picLocks noChangeAspect="1"/>
          </p:cNvPicPr>
          <p:nvPr/>
        </p:nvPicPr>
        <p:blipFill>
          <a:blip r:embed="rId8"/>
          <a:stretch>
            <a:fillRect/>
          </a:stretch>
        </p:blipFill>
        <p:spPr>
          <a:xfrm>
            <a:off x="1003722" y="1786044"/>
            <a:ext cx="3629239" cy="4349749"/>
          </a:xfrm>
          <a:prstGeom prst="rect">
            <a:avLst/>
          </a:prstGeom>
        </p:spPr>
      </p:pic>
    </p:spTree>
    <p:extLst>
      <p:ext uri="{BB962C8B-B14F-4D97-AF65-F5344CB8AC3E}">
        <p14:creationId xmlns:p14="http://schemas.microsoft.com/office/powerpoint/2010/main" val="212186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94820" y="283389"/>
            <a:ext cx="6215377"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E7645C"/>
                </a:solidFill>
              </a:rPr>
              <a:t>Create:    </a:t>
            </a:r>
            <a:r>
              <a:rPr lang="en-GB">
                <a:solidFill>
                  <a:schemeClr val="tx1"/>
                </a:solidFill>
              </a:rPr>
              <a:t>coding animation</a:t>
            </a: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29158"/>
            <a:ext cx="2395531" cy="885975"/>
          </a:xfrm>
          <a:prstGeom prst="roundRect">
            <a:avLst>
              <a:gd name="adj" fmla="val 50000"/>
            </a:avLst>
          </a:prstGeom>
          <a:noFill/>
          <a:ln w="82550">
            <a:solidFill>
              <a:srgbClr val="E764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25" name="Graphic 24">
            <a:extLst>
              <a:ext uri="{FF2B5EF4-FFF2-40B4-BE49-F238E27FC236}">
                <a16:creationId xmlns:a16="http://schemas.microsoft.com/office/drawing/2014/main" id="{0CD7EC0C-285C-4109-5C8A-32EBD0D88D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2853" y="537665"/>
            <a:ext cx="508751" cy="538676"/>
          </a:xfrm>
          <a:prstGeom prst="rect">
            <a:avLst/>
          </a:prstGeom>
        </p:spPr>
      </p:pic>
      <p:pic>
        <p:nvPicPr>
          <p:cNvPr id="26" name="Graphic 25">
            <a:extLst>
              <a:ext uri="{FF2B5EF4-FFF2-40B4-BE49-F238E27FC236}">
                <a16:creationId xmlns:a16="http://schemas.microsoft.com/office/drawing/2014/main" id="{E5C2F07E-5D25-21F4-4DC6-0DA35ECEE09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00000">
            <a:off x="10881909" y="947102"/>
            <a:ext cx="562864" cy="536061"/>
          </a:xfrm>
          <a:prstGeom prst="rect">
            <a:avLst/>
          </a:prstGeom>
        </p:spPr>
      </p:pic>
      <p:pic>
        <p:nvPicPr>
          <p:cNvPr id="4" name="Content Placeholder 5">
            <a:extLst>
              <a:ext uri="{FF2B5EF4-FFF2-40B4-BE49-F238E27FC236}">
                <a16:creationId xmlns:a16="http://schemas.microsoft.com/office/drawing/2014/main" id="{42C4219B-BBE2-732A-5D83-16D1C1CF24AD}"/>
              </a:ext>
            </a:extLst>
          </p:cNvPr>
          <p:cNvPicPr>
            <a:picLocks noChangeAspect="1"/>
          </p:cNvPicPr>
          <p:nvPr/>
        </p:nvPicPr>
        <p:blipFill>
          <a:blip r:embed="rId7"/>
          <a:stretch>
            <a:fillRect/>
          </a:stretch>
        </p:blipFill>
        <p:spPr>
          <a:xfrm>
            <a:off x="504189" y="1556347"/>
            <a:ext cx="9428033" cy="5091403"/>
          </a:xfrm>
          <a:prstGeom prst="rect">
            <a:avLst/>
          </a:prstGeom>
        </p:spPr>
      </p:pic>
    </p:spTree>
    <p:extLst>
      <p:ext uri="{BB962C8B-B14F-4D97-AF65-F5344CB8AC3E}">
        <p14:creationId xmlns:p14="http://schemas.microsoft.com/office/powerpoint/2010/main" val="273649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73A2F-E7FF-33B1-8AA0-03E120AE96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025874-0E8A-7D43-62FD-BFAC4E92E748}"/>
              </a:ext>
            </a:extLst>
          </p:cNvPr>
          <p:cNvSpPr txBox="1"/>
          <p:nvPr/>
        </p:nvSpPr>
        <p:spPr>
          <a:xfrm>
            <a:off x="183490" y="1109102"/>
            <a:ext cx="5737090" cy="2862322"/>
          </a:xfrm>
          <a:prstGeom prst="rect">
            <a:avLst/>
          </a:prstGeom>
          <a:ln w="57150"/>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t>60 x 4 = </a:t>
            </a:r>
          </a:p>
          <a:p>
            <a:endParaRPr lang="en-GB" sz="6000"/>
          </a:p>
          <a:p>
            <a:r>
              <a:rPr lang="en-GB" sz="6000"/>
              <a:t>70 x 40 = </a:t>
            </a:r>
          </a:p>
        </p:txBody>
      </p:sp>
      <p:sp>
        <p:nvSpPr>
          <p:cNvPr id="6" name="TextBox 5">
            <a:extLst>
              <a:ext uri="{FF2B5EF4-FFF2-40B4-BE49-F238E27FC236}">
                <a16:creationId xmlns:a16="http://schemas.microsoft.com/office/drawing/2014/main" id="{FA8579EE-7003-6A8A-6463-142CE394FBF6}"/>
              </a:ext>
            </a:extLst>
          </p:cNvPr>
          <p:cNvSpPr txBox="1"/>
          <p:nvPr/>
        </p:nvSpPr>
        <p:spPr>
          <a:xfrm>
            <a:off x="6094138" y="1109102"/>
            <a:ext cx="5901846" cy="2862322"/>
          </a:xfrm>
          <a:prstGeom prst="rect">
            <a:avLst/>
          </a:prstGeom>
          <a:ln w="57150">
            <a:solidFill>
              <a:srgbClr val="00B050"/>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000"/>
              <a:t>30 x 3 = </a:t>
            </a:r>
          </a:p>
          <a:p>
            <a:endParaRPr lang="en-GB" sz="6000"/>
          </a:p>
          <a:p>
            <a:r>
              <a:rPr lang="en-GB" sz="6000"/>
              <a:t>40  x 50  = </a:t>
            </a:r>
          </a:p>
        </p:txBody>
      </p:sp>
      <p:sp>
        <p:nvSpPr>
          <p:cNvPr id="7" name="TextBox 6">
            <a:extLst>
              <a:ext uri="{FF2B5EF4-FFF2-40B4-BE49-F238E27FC236}">
                <a16:creationId xmlns:a16="http://schemas.microsoft.com/office/drawing/2014/main" id="{F77587F9-CAAC-B238-303D-0321E0D28C12}"/>
              </a:ext>
            </a:extLst>
          </p:cNvPr>
          <p:cNvSpPr txBox="1"/>
          <p:nvPr/>
        </p:nvSpPr>
        <p:spPr>
          <a:xfrm>
            <a:off x="778803" y="4660164"/>
            <a:ext cx="106407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a:solidFill>
                  <a:srgbClr val="FF0000"/>
                </a:solidFill>
              </a:rPr>
              <a:t>Challenge:               50 x ? = 4, 500 </a:t>
            </a:r>
            <a:endParaRPr lang="en-US"/>
          </a:p>
        </p:txBody>
      </p:sp>
      <p:sp>
        <p:nvSpPr>
          <p:cNvPr id="2" name="TextBox 1">
            <a:extLst>
              <a:ext uri="{FF2B5EF4-FFF2-40B4-BE49-F238E27FC236}">
                <a16:creationId xmlns:a16="http://schemas.microsoft.com/office/drawing/2014/main" id="{73C225F7-67D9-A072-451F-27C4054E258A}"/>
              </a:ext>
            </a:extLst>
          </p:cNvPr>
          <p:cNvSpPr txBox="1"/>
          <p:nvPr/>
        </p:nvSpPr>
        <p:spPr>
          <a:xfrm>
            <a:off x="427837" y="386434"/>
            <a:ext cx="49684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In books:</a:t>
            </a:r>
          </a:p>
        </p:txBody>
      </p:sp>
    </p:spTree>
    <p:extLst>
      <p:ext uri="{BB962C8B-B14F-4D97-AF65-F5344CB8AC3E}">
        <p14:creationId xmlns:p14="http://schemas.microsoft.com/office/powerpoint/2010/main" val="6898353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94819" y="283389"/>
            <a:ext cx="8404011"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E7645C"/>
                </a:solidFill>
              </a:rPr>
              <a:t>Create:    </a:t>
            </a:r>
            <a:r>
              <a:rPr lang="en-GB">
                <a:solidFill>
                  <a:schemeClr val="tx1"/>
                </a:solidFill>
              </a:rPr>
              <a:t>step-by-step online tutorial</a:t>
            </a: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29158"/>
            <a:ext cx="2395531" cy="885975"/>
          </a:xfrm>
          <a:prstGeom prst="roundRect">
            <a:avLst>
              <a:gd name="adj" fmla="val 50000"/>
            </a:avLst>
          </a:prstGeom>
          <a:noFill/>
          <a:ln w="82550">
            <a:solidFill>
              <a:srgbClr val="E764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25" name="Graphic 24">
            <a:extLst>
              <a:ext uri="{FF2B5EF4-FFF2-40B4-BE49-F238E27FC236}">
                <a16:creationId xmlns:a16="http://schemas.microsoft.com/office/drawing/2014/main" id="{0CD7EC0C-285C-4109-5C8A-32EBD0D88D4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2853" y="537665"/>
            <a:ext cx="508751" cy="538676"/>
          </a:xfrm>
          <a:prstGeom prst="rect">
            <a:avLst/>
          </a:prstGeom>
        </p:spPr>
      </p:pic>
      <p:pic>
        <p:nvPicPr>
          <p:cNvPr id="26" name="Graphic 25">
            <a:extLst>
              <a:ext uri="{FF2B5EF4-FFF2-40B4-BE49-F238E27FC236}">
                <a16:creationId xmlns:a16="http://schemas.microsoft.com/office/drawing/2014/main" id="{E5C2F07E-5D25-21F4-4DC6-0DA35ECEE09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00000">
            <a:off x="10881909" y="947102"/>
            <a:ext cx="562864" cy="536061"/>
          </a:xfrm>
          <a:prstGeom prst="rect">
            <a:avLst/>
          </a:prstGeom>
        </p:spPr>
      </p:pic>
      <p:sp>
        <p:nvSpPr>
          <p:cNvPr id="4" name="TextBox 3">
            <a:extLst>
              <a:ext uri="{FF2B5EF4-FFF2-40B4-BE49-F238E27FC236}">
                <a16:creationId xmlns:a16="http://schemas.microsoft.com/office/drawing/2014/main" id="{F1CECE93-BB65-4F09-5B01-E029A06C6707}"/>
              </a:ext>
            </a:extLst>
          </p:cNvPr>
          <p:cNvSpPr txBox="1"/>
          <p:nvPr/>
        </p:nvSpPr>
        <p:spPr>
          <a:xfrm>
            <a:off x="569756" y="1863049"/>
            <a:ext cx="7987657" cy="74898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4267">
                <a:latin typeface="Arial" panose="020B0604020202020204" pitchFamily="34" charset="0"/>
                <a:cs typeface="Arial" panose="020B0604020202020204" pitchFamily="34" charset="0"/>
                <a:hlinkClick r:id="rId7"/>
              </a:rPr>
              <a:t>https://mbit.io/tutorial-night-light</a:t>
            </a:r>
            <a:r>
              <a:rPr lang="en-GB" sz="4267">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B1739B54-8119-5026-644B-6626B689E9C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69755" y="2971061"/>
            <a:ext cx="7701716" cy="3330472"/>
          </a:xfrm>
          <a:prstGeom prst="rect">
            <a:avLst/>
          </a:prstGeom>
        </p:spPr>
      </p:pic>
    </p:spTree>
    <p:extLst>
      <p:ext uri="{BB962C8B-B14F-4D97-AF65-F5344CB8AC3E}">
        <p14:creationId xmlns:p14="http://schemas.microsoft.com/office/powerpoint/2010/main" val="678397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94819" y="283389"/>
            <a:ext cx="2036883"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2A92D6"/>
                </a:solidFill>
              </a:rPr>
              <a:t>Evaluate</a:t>
            </a: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29158"/>
            <a:ext cx="2823899" cy="885975"/>
          </a:xfrm>
          <a:prstGeom prst="roundRect">
            <a:avLst>
              <a:gd name="adj" fmla="val 50000"/>
            </a:avLst>
          </a:prstGeom>
          <a:noFill/>
          <a:ln w="82550">
            <a:solidFill>
              <a:srgbClr val="2A92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sp>
        <p:nvSpPr>
          <p:cNvPr id="8" name="Content Placeholder 2">
            <a:extLst>
              <a:ext uri="{FF2B5EF4-FFF2-40B4-BE49-F238E27FC236}">
                <a16:creationId xmlns:a16="http://schemas.microsoft.com/office/drawing/2014/main" id="{B721A38A-EF20-8D95-C2A3-D6290ECB71B1}"/>
              </a:ext>
            </a:extLst>
          </p:cNvPr>
          <p:cNvSpPr txBox="1">
            <a:spLocks/>
          </p:cNvSpPr>
          <p:nvPr/>
        </p:nvSpPr>
        <p:spPr>
          <a:xfrm>
            <a:off x="567379" y="1766316"/>
            <a:ext cx="6491789" cy="4876464"/>
          </a:xfrm>
          <a:prstGeom prst="rect">
            <a:avLst/>
          </a:prstGeom>
          <a:ln>
            <a:noFill/>
          </a:ln>
        </p:spPr>
        <p:txBody>
          <a:bodyPr vert="horz" wrap="square" lIns="121920" tIns="60960" rIns="121920" bIns="6096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8466" indent="0">
              <a:lnSpc>
                <a:spcPct val="110000"/>
              </a:lnSpc>
              <a:spcBef>
                <a:spcPts val="0"/>
              </a:spcBef>
              <a:spcAft>
                <a:spcPts val="2400"/>
              </a:spcAft>
              <a:buClr>
                <a:srgbClr val="3FB6FE"/>
              </a:buClr>
              <a:buSzPct val="100000"/>
              <a:buNone/>
            </a:pPr>
            <a:r>
              <a:rPr lang="en-GB" sz="2400"/>
              <a:t>Download your code to a micro:bit</a:t>
            </a:r>
          </a:p>
          <a:p>
            <a:pPr marL="391573" indent="-380990">
              <a:lnSpc>
                <a:spcPct val="110000"/>
              </a:lnSpc>
              <a:spcBef>
                <a:spcPts val="0"/>
              </a:spcBef>
              <a:spcAft>
                <a:spcPts val="1600"/>
              </a:spcAft>
              <a:buClr>
                <a:srgbClr val="3FB6FE"/>
              </a:buClr>
              <a:buSzPct val="100000"/>
              <a:buFont typeface="Wingdings" pitchFamily="2" charset="2"/>
              <a:buChar char="§"/>
            </a:pPr>
            <a:r>
              <a:rPr lang="en-GB" sz="2400"/>
              <a:t>Does it work as you expect? Use smaller numbers if the LEDs switch on too easily, or larger numbers if it’s hard to make the lights switch on. </a:t>
            </a:r>
          </a:p>
          <a:p>
            <a:pPr marL="391573" indent="-380990">
              <a:lnSpc>
                <a:spcPct val="110000"/>
              </a:lnSpc>
              <a:spcBef>
                <a:spcPts val="0"/>
              </a:spcBef>
              <a:spcAft>
                <a:spcPts val="1600"/>
              </a:spcAft>
              <a:buClr>
                <a:srgbClr val="3FB6FE"/>
              </a:buClr>
              <a:buSzPct val="100000"/>
              <a:buFont typeface="Wingdings" pitchFamily="2" charset="2"/>
              <a:buChar char="§"/>
            </a:pPr>
            <a:r>
              <a:rPr lang="en-GB" sz="2400" kern="100">
                <a:effectLst/>
                <a:latin typeface="Arial" panose="020B0604020202020204" pitchFamily="34" charset="0"/>
                <a:ea typeface="Calibri" panose="020F0502020204030204" pitchFamily="34" charset="0"/>
              </a:rPr>
              <a:t>How good is the project?</a:t>
            </a:r>
          </a:p>
          <a:p>
            <a:pPr marL="391573" indent="-380990">
              <a:lnSpc>
                <a:spcPct val="110000"/>
              </a:lnSpc>
              <a:spcBef>
                <a:spcPts val="0"/>
              </a:spcBef>
              <a:spcAft>
                <a:spcPts val="1600"/>
              </a:spcAft>
              <a:buClr>
                <a:srgbClr val="3FB6FE"/>
              </a:buClr>
              <a:buSzPct val="100000"/>
              <a:buFont typeface="Wingdings" pitchFamily="2" charset="2"/>
              <a:buChar char="§"/>
            </a:pPr>
            <a:r>
              <a:rPr lang="en-GB" sz="2400" kern="100">
                <a:effectLst/>
                <a:latin typeface="Arial" panose="020B0604020202020204" pitchFamily="34" charset="0"/>
                <a:ea typeface="Calibri" panose="020F0502020204030204" pitchFamily="34" charset="0"/>
              </a:rPr>
              <a:t>Could it have other uses?</a:t>
            </a:r>
          </a:p>
          <a:p>
            <a:pPr marL="391573" indent="-380990">
              <a:lnSpc>
                <a:spcPct val="110000"/>
              </a:lnSpc>
              <a:spcBef>
                <a:spcPts val="0"/>
              </a:spcBef>
              <a:spcAft>
                <a:spcPts val="1600"/>
              </a:spcAft>
              <a:buClr>
                <a:srgbClr val="3FB6FE"/>
              </a:buClr>
              <a:buSzPct val="100000"/>
              <a:buFont typeface="Wingdings" pitchFamily="2" charset="2"/>
              <a:buChar char="§"/>
            </a:pPr>
            <a:r>
              <a:rPr lang="en-GB" sz="2400" kern="100">
                <a:ea typeface="Calibri" panose="020F0502020204030204" pitchFamily="34" charset="0"/>
              </a:rPr>
              <a:t>How does it work?</a:t>
            </a:r>
            <a:endParaRPr lang="en-GB" sz="2400" kern="100">
              <a:effectLst/>
              <a:latin typeface="Arial" panose="020B0604020202020204" pitchFamily="34" charset="0"/>
              <a:ea typeface="Calibri" panose="020F0502020204030204" pitchFamily="34" charset="0"/>
            </a:endParaRPr>
          </a:p>
          <a:p>
            <a:pPr marL="391573" indent="-380990">
              <a:lnSpc>
                <a:spcPct val="110000"/>
              </a:lnSpc>
              <a:spcBef>
                <a:spcPts val="0"/>
              </a:spcBef>
              <a:spcAft>
                <a:spcPts val="1600"/>
              </a:spcAft>
              <a:buClr>
                <a:srgbClr val="3FB6FE"/>
              </a:buClr>
              <a:buSzPct val="100000"/>
              <a:buFont typeface="Wingdings" pitchFamily="2" charset="2"/>
              <a:buChar char="§"/>
            </a:pPr>
            <a:endParaRPr lang="en-GB" sz="2400"/>
          </a:p>
        </p:txBody>
      </p:sp>
      <p:pic>
        <p:nvPicPr>
          <p:cNvPr id="9" name="Graphic 8">
            <a:extLst>
              <a:ext uri="{FF2B5EF4-FFF2-40B4-BE49-F238E27FC236}">
                <a16:creationId xmlns:a16="http://schemas.microsoft.com/office/drawing/2014/main" id="{963125A2-0C38-ADD9-91D6-3D6ECF3616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92633">
            <a:off x="7108960" y="328172"/>
            <a:ext cx="687573" cy="728017"/>
          </a:xfrm>
          <a:prstGeom prst="rect">
            <a:avLst/>
          </a:prstGeom>
        </p:spPr>
      </p:pic>
      <p:pic>
        <p:nvPicPr>
          <p:cNvPr id="10" name="Graphic 9">
            <a:extLst>
              <a:ext uri="{FF2B5EF4-FFF2-40B4-BE49-F238E27FC236}">
                <a16:creationId xmlns:a16="http://schemas.microsoft.com/office/drawing/2014/main" id="{BA469B92-5986-1E2B-FB5B-697933BCEDB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835011">
            <a:off x="10823071" y="5834303"/>
            <a:ext cx="609715" cy="609715"/>
          </a:xfrm>
          <a:prstGeom prst="rect">
            <a:avLst/>
          </a:prstGeom>
        </p:spPr>
      </p:pic>
      <p:pic>
        <p:nvPicPr>
          <p:cNvPr id="11" name="Graphic 10">
            <a:extLst>
              <a:ext uri="{FF2B5EF4-FFF2-40B4-BE49-F238E27FC236}">
                <a16:creationId xmlns:a16="http://schemas.microsoft.com/office/drawing/2014/main" id="{5E03D74E-8E7B-9E83-BC76-D1B24B45C40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22101" y="1373591"/>
            <a:ext cx="237067" cy="237067"/>
          </a:xfrm>
          <a:prstGeom prst="rect">
            <a:avLst/>
          </a:prstGeom>
        </p:spPr>
      </p:pic>
      <p:pic>
        <p:nvPicPr>
          <p:cNvPr id="3" name="Picture 2">
            <a:extLst>
              <a:ext uri="{FF2B5EF4-FFF2-40B4-BE49-F238E27FC236}">
                <a16:creationId xmlns:a16="http://schemas.microsoft.com/office/drawing/2014/main" id="{7EC8E338-EB01-5AB4-5277-220132903928}"/>
              </a:ext>
              <a:ext uri="{C183D7F6-B498-43B3-948B-1728B52AA6E4}">
                <adec:decorative xmlns:adec="http://schemas.microsoft.com/office/drawing/2017/decorative" val="1"/>
              </a:ext>
            </a:extLst>
          </p:cNvPr>
          <p:cNvPicPr>
            <a:picLocks noChangeAspect="1"/>
          </p:cNvPicPr>
          <p:nvPr/>
        </p:nvPicPr>
        <p:blipFill>
          <a:blip r:embed="rId9"/>
          <a:srcRect/>
          <a:stretch/>
        </p:blipFill>
        <p:spPr>
          <a:xfrm>
            <a:off x="7224867" y="1766317"/>
            <a:ext cx="4790893" cy="2692481"/>
          </a:xfrm>
          <a:prstGeom prst="rect">
            <a:avLst/>
          </a:prstGeom>
        </p:spPr>
      </p:pic>
    </p:spTree>
    <p:extLst>
      <p:ext uri="{BB962C8B-B14F-4D97-AF65-F5344CB8AC3E}">
        <p14:creationId xmlns:p14="http://schemas.microsoft.com/office/powerpoint/2010/main" val="3731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BA9F-A6D2-AED6-3527-90E2B69C549C}"/>
              </a:ext>
            </a:extLst>
          </p:cNvPr>
          <p:cNvSpPr>
            <a:spLocks noGrp="1"/>
          </p:cNvSpPr>
          <p:nvPr>
            <p:ph type="title"/>
          </p:nvPr>
        </p:nvSpPr>
        <p:spPr>
          <a:xfrm>
            <a:off x="894819" y="283389"/>
            <a:ext cx="2325423" cy="1001752"/>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solidFill>
                  <a:srgbClr val="6C4BC1"/>
                </a:solidFill>
              </a:rPr>
              <a:t>Extend     </a:t>
            </a:r>
            <a:endParaRPr lang="en-GB">
              <a:solidFill>
                <a:srgbClr val="3FB6FE"/>
              </a:solidFill>
            </a:endParaRPr>
          </a:p>
        </p:txBody>
      </p:sp>
      <p:sp>
        <p:nvSpPr>
          <p:cNvPr id="13" name="Rounded Rectangle 12">
            <a:extLst>
              <a:ext uri="{FF2B5EF4-FFF2-40B4-BE49-F238E27FC236}">
                <a16:creationId xmlns:a16="http://schemas.microsoft.com/office/drawing/2014/main" id="{F0E652F2-A8E2-1754-049A-8F2425A05950}"/>
              </a:ext>
              <a:ext uri="{C183D7F6-B498-43B3-948B-1728B52AA6E4}">
                <adec:decorative xmlns:adec="http://schemas.microsoft.com/office/drawing/2017/decorative" val="1"/>
              </a:ext>
            </a:extLst>
          </p:cNvPr>
          <p:cNvSpPr/>
          <p:nvPr/>
        </p:nvSpPr>
        <p:spPr>
          <a:xfrm>
            <a:off x="504188" y="329158"/>
            <a:ext cx="2560288" cy="885975"/>
          </a:xfrm>
          <a:prstGeom prst="roundRect">
            <a:avLst>
              <a:gd name="adj" fmla="val 50000"/>
            </a:avLst>
          </a:prstGeom>
          <a:noFill/>
          <a:ln w="82550">
            <a:solidFill>
              <a:srgbClr val="6C4B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US" sz="3200"/>
          </a:p>
        </p:txBody>
      </p:sp>
      <p:pic>
        <p:nvPicPr>
          <p:cNvPr id="3" name="Graphic 2">
            <a:extLst>
              <a:ext uri="{FF2B5EF4-FFF2-40B4-BE49-F238E27FC236}">
                <a16:creationId xmlns:a16="http://schemas.microsoft.com/office/drawing/2014/main" id="{4B131759-9774-7648-E136-E035FABE2AE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5959">
            <a:off x="10218681" y="190031"/>
            <a:ext cx="1401425" cy="1537048"/>
          </a:xfrm>
          <a:prstGeom prst="rect">
            <a:avLst/>
          </a:prstGeom>
        </p:spPr>
      </p:pic>
      <p:sp>
        <p:nvSpPr>
          <p:cNvPr id="4" name="Content Placeholder 2">
            <a:extLst>
              <a:ext uri="{FF2B5EF4-FFF2-40B4-BE49-F238E27FC236}">
                <a16:creationId xmlns:a16="http://schemas.microsoft.com/office/drawing/2014/main" id="{A2322E4D-B75A-6D45-FB88-F3692A8F99F4}"/>
              </a:ext>
            </a:extLst>
          </p:cNvPr>
          <p:cNvSpPr txBox="1">
            <a:spLocks/>
          </p:cNvSpPr>
          <p:nvPr/>
        </p:nvSpPr>
        <p:spPr>
          <a:xfrm>
            <a:off x="1210693" y="1931688"/>
            <a:ext cx="4692020" cy="2723480"/>
          </a:xfrm>
          <a:prstGeom prst="rect">
            <a:avLst/>
          </a:prstGeom>
        </p:spPr>
        <p:txBody>
          <a:bodyPr vert="horz" wrap="square" lIns="121920" tIns="60960" rIns="121920" bIns="6096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indent="0">
              <a:buNone/>
            </a:pPr>
            <a:r>
              <a:rPr lang="en-GB" sz="2400"/>
              <a:t>Make different pictures appear if it’s bright or dark.</a:t>
            </a:r>
          </a:p>
          <a:p>
            <a:pPr marL="0" indent="0">
              <a:buNone/>
            </a:pPr>
            <a:endParaRPr lang="en-GB" sz="2400"/>
          </a:p>
          <a:p>
            <a:pPr marL="0" indent="0">
              <a:buNone/>
            </a:pPr>
            <a:r>
              <a:rPr lang="en-GB" sz="2400"/>
              <a:t>You could experiment by changing the logic comparison block from </a:t>
            </a:r>
            <a:r>
              <a:rPr lang="en-GB" sz="2400" b="1">
                <a:solidFill>
                  <a:srgbClr val="6C4BC1"/>
                </a:solidFill>
              </a:rPr>
              <a:t>less than &lt; </a:t>
            </a:r>
            <a:br>
              <a:rPr lang="en-GB" sz="2400"/>
            </a:br>
            <a:r>
              <a:rPr lang="en-GB" sz="2400"/>
              <a:t>to </a:t>
            </a:r>
            <a:r>
              <a:rPr lang="en-GB" sz="2400" b="1">
                <a:solidFill>
                  <a:srgbClr val="6C4BC1"/>
                </a:solidFill>
              </a:rPr>
              <a:t>greater than &gt;</a:t>
            </a:r>
          </a:p>
        </p:txBody>
      </p:sp>
      <p:pic>
        <p:nvPicPr>
          <p:cNvPr id="6" name="Graphic 5">
            <a:extLst>
              <a:ext uri="{FF2B5EF4-FFF2-40B4-BE49-F238E27FC236}">
                <a16:creationId xmlns:a16="http://schemas.microsoft.com/office/drawing/2014/main" id="{1F2E6B9D-7527-6DDE-1368-BEA91ACE986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315139">
            <a:off x="728305" y="2024853"/>
            <a:ext cx="389467" cy="389467"/>
          </a:xfrm>
          <a:prstGeom prst="rect">
            <a:avLst/>
          </a:prstGeom>
        </p:spPr>
      </p:pic>
      <p:pic>
        <p:nvPicPr>
          <p:cNvPr id="12" name="Graphic 11">
            <a:extLst>
              <a:ext uri="{FF2B5EF4-FFF2-40B4-BE49-F238E27FC236}">
                <a16:creationId xmlns:a16="http://schemas.microsoft.com/office/drawing/2014/main" id="{B8BFA18F-AC93-1BD3-B2C4-0349C0C774C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229540">
            <a:off x="728931" y="3332160"/>
            <a:ext cx="389467" cy="389467"/>
          </a:xfrm>
          <a:prstGeom prst="rect">
            <a:avLst/>
          </a:prstGeom>
        </p:spPr>
      </p:pic>
      <p:pic>
        <p:nvPicPr>
          <p:cNvPr id="14" name="Graphic 13">
            <a:extLst>
              <a:ext uri="{FF2B5EF4-FFF2-40B4-BE49-F238E27FC236}">
                <a16:creationId xmlns:a16="http://schemas.microsoft.com/office/drawing/2014/main" id="{B2EF4893-BCC8-AEDA-8752-9AF01CB3D2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9722687">
            <a:off x="11011270" y="5090189"/>
            <a:ext cx="682023" cy="1023035"/>
          </a:xfrm>
          <a:prstGeom prst="rect">
            <a:avLst/>
          </a:prstGeom>
        </p:spPr>
      </p:pic>
      <p:pic>
        <p:nvPicPr>
          <p:cNvPr id="15" name="Graphic 14">
            <a:extLst>
              <a:ext uri="{FF2B5EF4-FFF2-40B4-BE49-F238E27FC236}">
                <a16:creationId xmlns:a16="http://schemas.microsoft.com/office/drawing/2014/main" id="{56133DAE-A415-1E5D-60B9-1E315979ABC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7194">
            <a:off x="5374836" y="6187823"/>
            <a:ext cx="277933" cy="277933"/>
          </a:xfrm>
          <a:prstGeom prst="rect">
            <a:avLst/>
          </a:prstGeom>
        </p:spPr>
      </p:pic>
      <p:pic>
        <p:nvPicPr>
          <p:cNvPr id="5" name="Content Placeholder 5" descr="Code showing: &#10;Forever&#10;If light level &gt; 50&#10;Show LEDs - sunshine&#10;Else&#10;Show LEDs - moon ">
            <a:extLst>
              <a:ext uri="{FF2B5EF4-FFF2-40B4-BE49-F238E27FC236}">
                <a16:creationId xmlns:a16="http://schemas.microsoft.com/office/drawing/2014/main" id="{64648870-B08E-C188-EC3D-DF2CC1B81A3B}"/>
              </a:ext>
            </a:extLst>
          </p:cNvPr>
          <p:cNvPicPr>
            <a:picLocks noChangeAspect="1"/>
          </p:cNvPicPr>
          <p:nvPr/>
        </p:nvPicPr>
        <p:blipFill>
          <a:blip r:embed="rId9"/>
          <a:stretch>
            <a:fillRect/>
          </a:stretch>
        </p:blipFill>
        <p:spPr>
          <a:xfrm>
            <a:off x="6461364" y="680444"/>
            <a:ext cx="3153537" cy="5263800"/>
          </a:xfrm>
          <a:prstGeom prst="rect">
            <a:avLst/>
          </a:prstGeom>
        </p:spPr>
      </p:pic>
    </p:spTree>
    <p:extLst>
      <p:ext uri="{BB962C8B-B14F-4D97-AF65-F5344CB8AC3E}">
        <p14:creationId xmlns:p14="http://schemas.microsoft.com/office/powerpoint/2010/main" val="13161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37E87-19DC-35C4-C5EC-56D808DC38F4}"/>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43411"/>
            <a:r>
              <a:rPr lang="en-GB"/>
              <a:t>Next steps</a:t>
            </a:r>
          </a:p>
        </p:txBody>
      </p:sp>
      <p:sp>
        <p:nvSpPr>
          <p:cNvPr id="3" name="Content Placeholder 2">
            <a:extLst>
              <a:ext uri="{FF2B5EF4-FFF2-40B4-BE49-F238E27FC236}">
                <a16:creationId xmlns:a16="http://schemas.microsoft.com/office/drawing/2014/main" id="{7905D8CB-9B0B-B2FE-8270-D7327593F9F3}"/>
              </a:ext>
            </a:extLst>
          </p:cNvPr>
          <p:cNvSpPr>
            <a:spLocks noGrp="1"/>
          </p:cNvSpPr>
          <p:nvPr>
            <p:ph sz="half" idx="4294967295"/>
          </p:nvPr>
        </p:nvSpPr>
        <p:spPr>
          <a:xfrm>
            <a:off x="567381" y="1799162"/>
            <a:ext cx="5160433" cy="2411301"/>
          </a:xfrm>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sz="2667"/>
              <a:t>Today we used the micro:bit light sensor and logic to turn LED lights on automatically when it gets dark.</a:t>
            </a:r>
          </a:p>
          <a:p>
            <a:r>
              <a:rPr lang="en-GB" sz="2667"/>
              <a:t>Next time, we’ll use micro:bit sensors and logic to make a classic game of chance.</a:t>
            </a:r>
          </a:p>
        </p:txBody>
      </p:sp>
      <p:pic>
        <p:nvPicPr>
          <p:cNvPr id="11" name="Graphic 10">
            <a:extLst>
              <a:ext uri="{FF2B5EF4-FFF2-40B4-BE49-F238E27FC236}">
                <a16:creationId xmlns:a16="http://schemas.microsoft.com/office/drawing/2014/main" id="{81165D5A-05F4-C292-B9CC-E121A75C774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00000">
            <a:off x="6168104" y="5754692"/>
            <a:ext cx="402005" cy="344576"/>
          </a:xfrm>
          <a:prstGeom prst="rect">
            <a:avLst/>
          </a:prstGeom>
        </p:spPr>
      </p:pic>
      <p:pic>
        <p:nvPicPr>
          <p:cNvPr id="14" name="Picture 26">
            <a:extLst>
              <a:ext uri="{FF2B5EF4-FFF2-40B4-BE49-F238E27FC236}">
                <a16:creationId xmlns:a16="http://schemas.microsoft.com/office/drawing/2014/main" id="{F485E33E-9A7B-7F3D-A386-1202F4F63EF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335606" y="295150"/>
            <a:ext cx="1588807" cy="1059204"/>
          </a:xfrm>
          <a:prstGeom prst="rect">
            <a:avLst/>
          </a:prstGeom>
        </p:spPr>
      </p:pic>
      <p:pic>
        <p:nvPicPr>
          <p:cNvPr id="5" name="Picture 4">
            <a:extLst>
              <a:ext uri="{FF2B5EF4-FFF2-40B4-BE49-F238E27FC236}">
                <a16:creationId xmlns:a16="http://schemas.microsoft.com/office/drawing/2014/main" id="{0EDECB9A-7444-E60D-DA70-231122FB8C8C}"/>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369107" y="1799161"/>
            <a:ext cx="5518477" cy="3104143"/>
          </a:xfrm>
          <a:prstGeom prst="rect">
            <a:avLst/>
          </a:prstGeom>
        </p:spPr>
      </p:pic>
    </p:spTree>
    <p:extLst>
      <p:ext uri="{BB962C8B-B14F-4D97-AF65-F5344CB8AC3E}">
        <p14:creationId xmlns:p14="http://schemas.microsoft.com/office/powerpoint/2010/main" val="34040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A4B70EC0-0189-2ADA-72BD-09382606B8E0}"/>
              </a:ext>
            </a:extLst>
          </p:cNvPr>
          <p:cNvPicPr>
            <a:picLocks noChangeAspect="1"/>
          </p:cNvPicPr>
          <p:nvPr/>
        </p:nvPicPr>
        <p:blipFill>
          <a:blip r:embed="rId2"/>
          <a:stretch>
            <a:fillRect/>
          </a:stretch>
        </p:blipFill>
        <p:spPr>
          <a:xfrm>
            <a:off x="0" y="412351"/>
            <a:ext cx="12192000" cy="6033298"/>
          </a:xfrm>
          <a:prstGeom prst="rect">
            <a:avLst/>
          </a:prstGeom>
        </p:spPr>
      </p:pic>
    </p:spTree>
    <p:extLst>
      <p:ext uri="{BB962C8B-B14F-4D97-AF65-F5344CB8AC3E}">
        <p14:creationId xmlns:p14="http://schemas.microsoft.com/office/powerpoint/2010/main" val="2018306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extBox 1">
            <a:extLst>
              <a:ext uri="{FF2B5EF4-FFF2-40B4-BE49-F238E27FC236}">
                <a16:creationId xmlns:a16="http://schemas.microsoft.com/office/drawing/2014/main" id="{A1330A84-C347-9485-B0C6-452A057A3EE0}"/>
              </a:ext>
            </a:extLst>
          </p:cNvPr>
          <p:cNvSpPr txBox="1"/>
          <p:nvPr/>
        </p:nvSpPr>
        <p:spPr>
          <a:xfrm>
            <a:off x="314602" y="139681"/>
            <a:ext cx="115784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To multiply 2-digit numbers, we can also use a formal written method.</a:t>
            </a:r>
            <a:endParaRPr lang="en-US" sz="2800">
              <a:latin typeface="Comic Sans MS"/>
            </a:endParaRPr>
          </a:p>
        </p:txBody>
      </p:sp>
      <p:sp>
        <p:nvSpPr>
          <p:cNvPr id="3" name="TextBox 2">
            <a:extLst>
              <a:ext uri="{FF2B5EF4-FFF2-40B4-BE49-F238E27FC236}">
                <a16:creationId xmlns:a16="http://schemas.microsoft.com/office/drawing/2014/main" id="{C1B71CC0-F12C-4E3D-FD38-4111EA8CCA36}"/>
              </a:ext>
            </a:extLst>
          </p:cNvPr>
          <p:cNvSpPr txBox="1"/>
          <p:nvPr/>
        </p:nvSpPr>
        <p:spPr>
          <a:xfrm>
            <a:off x="304304" y="5623459"/>
            <a:ext cx="1157844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800" b="1">
              <a:latin typeface="Comic Sans MS"/>
              <a:cs typeface="Arial"/>
            </a:endParaRPr>
          </a:p>
        </p:txBody>
      </p:sp>
      <p:sp>
        <p:nvSpPr>
          <p:cNvPr id="4" name="TextBox 3">
            <a:extLst>
              <a:ext uri="{FF2B5EF4-FFF2-40B4-BE49-F238E27FC236}">
                <a16:creationId xmlns:a16="http://schemas.microsoft.com/office/drawing/2014/main" id="{D356430A-07BB-28C5-6926-A453A37172D5}"/>
              </a:ext>
            </a:extLst>
          </p:cNvPr>
          <p:cNvSpPr txBox="1"/>
          <p:nvPr/>
        </p:nvSpPr>
        <p:spPr>
          <a:xfrm>
            <a:off x="304304" y="5752108"/>
            <a:ext cx="115784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The digits in the second row are known as multipliers and are multiplied with the top number in turn.</a:t>
            </a:r>
            <a:endParaRPr lang="en-US">
              <a:latin typeface="Comic Sans MS"/>
            </a:endParaRPr>
          </a:p>
        </p:txBody>
      </p:sp>
      <p:pic>
        <p:nvPicPr>
          <p:cNvPr id="5" name="Picture 5" descr="Calendar&#10;&#10;Description automatically generated">
            <a:extLst>
              <a:ext uri="{FF2B5EF4-FFF2-40B4-BE49-F238E27FC236}">
                <a16:creationId xmlns:a16="http://schemas.microsoft.com/office/drawing/2014/main" id="{F2E615B3-E8E4-C4BF-6F27-C774BF496D6B}"/>
              </a:ext>
            </a:extLst>
          </p:cNvPr>
          <p:cNvPicPr>
            <a:picLocks noChangeAspect="1"/>
          </p:cNvPicPr>
          <p:nvPr/>
        </p:nvPicPr>
        <p:blipFill>
          <a:blip r:embed="rId3"/>
          <a:stretch>
            <a:fillRect/>
          </a:stretch>
        </p:blipFill>
        <p:spPr>
          <a:xfrm>
            <a:off x="4501335" y="1093578"/>
            <a:ext cx="3168735" cy="4526949"/>
          </a:xfrm>
          <a:prstGeom prst="rect">
            <a:avLst/>
          </a:prstGeom>
        </p:spPr>
      </p:pic>
    </p:spTree>
    <p:extLst>
      <p:ext uri="{BB962C8B-B14F-4D97-AF65-F5344CB8AC3E}">
        <p14:creationId xmlns:p14="http://schemas.microsoft.com/office/powerpoint/2010/main" val="2938927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extBox 1">
            <a:extLst>
              <a:ext uri="{FF2B5EF4-FFF2-40B4-BE49-F238E27FC236}">
                <a16:creationId xmlns:a16="http://schemas.microsoft.com/office/drawing/2014/main" id="{A1330A84-C347-9485-B0C6-452A057A3EE0}"/>
              </a:ext>
            </a:extLst>
          </p:cNvPr>
          <p:cNvSpPr txBox="1"/>
          <p:nvPr/>
        </p:nvSpPr>
        <p:spPr>
          <a:xfrm>
            <a:off x="304305" y="345627"/>
            <a:ext cx="115784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First, we multiply the ones in the top number by the ones in the multiplier.</a:t>
            </a:r>
            <a:endParaRPr lang="en-US">
              <a:latin typeface="Comic Sans MS"/>
            </a:endParaRPr>
          </a:p>
        </p:txBody>
      </p:sp>
      <p:pic>
        <p:nvPicPr>
          <p:cNvPr id="6" name="Picture 6" descr="Calendar&#10;&#10;Description automatically generated">
            <a:extLst>
              <a:ext uri="{FF2B5EF4-FFF2-40B4-BE49-F238E27FC236}">
                <a16:creationId xmlns:a16="http://schemas.microsoft.com/office/drawing/2014/main" id="{26996134-B7ED-8D0E-BF53-DB83AC31918B}"/>
              </a:ext>
            </a:extLst>
          </p:cNvPr>
          <p:cNvPicPr>
            <a:picLocks noChangeAspect="1"/>
          </p:cNvPicPr>
          <p:nvPr/>
        </p:nvPicPr>
        <p:blipFill>
          <a:blip r:embed="rId3"/>
          <a:stretch>
            <a:fillRect/>
          </a:stretch>
        </p:blipFill>
        <p:spPr>
          <a:xfrm>
            <a:off x="4573298" y="1294270"/>
            <a:ext cx="3488587" cy="5222026"/>
          </a:xfrm>
          <a:prstGeom prst="rect">
            <a:avLst/>
          </a:prstGeom>
        </p:spPr>
      </p:pic>
    </p:spTree>
    <p:extLst>
      <p:ext uri="{BB962C8B-B14F-4D97-AF65-F5344CB8AC3E}">
        <p14:creationId xmlns:p14="http://schemas.microsoft.com/office/powerpoint/2010/main" val="283763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190005"/>
            <a:ext cx="115784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Next, we multiply the tens in the top number by the ones in the multiplier.</a:t>
            </a:r>
            <a:endParaRPr lang="en-US">
              <a:latin typeface="Comic Sans MS"/>
            </a:endParaRPr>
          </a:p>
        </p:txBody>
      </p:sp>
      <p:pic>
        <p:nvPicPr>
          <p:cNvPr id="3" name="Picture 3" descr="A picture containing calendar&#10;&#10;Description automatically generated">
            <a:extLst>
              <a:ext uri="{FF2B5EF4-FFF2-40B4-BE49-F238E27FC236}">
                <a16:creationId xmlns:a16="http://schemas.microsoft.com/office/drawing/2014/main" id="{9973068B-BF74-FF0E-998C-D7F95D6B0C40}"/>
              </a:ext>
            </a:extLst>
          </p:cNvPr>
          <p:cNvPicPr>
            <a:picLocks noChangeAspect="1"/>
          </p:cNvPicPr>
          <p:nvPr/>
        </p:nvPicPr>
        <p:blipFill>
          <a:blip r:embed="rId3"/>
          <a:stretch>
            <a:fillRect/>
          </a:stretch>
        </p:blipFill>
        <p:spPr>
          <a:xfrm>
            <a:off x="3705101" y="2146038"/>
            <a:ext cx="4781797" cy="4673794"/>
          </a:xfrm>
          <a:prstGeom prst="rect">
            <a:avLst/>
          </a:prstGeom>
        </p:spPr>
      </p:pic>
    </p:spTree>
    <p:extLst>
      <p:ext uri="{BB962C8B-B14F-4D97-AF65-F5344CB8AC3E}">
        <p14:creationId xmlns:p14="http://schemas.microsoft.com/office/powerpoint/2010/main" val="3950728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190005"/>
            <a:ext cx="1157844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As we have multiplied both digits by the ones of the multiplier, we move on to multiplying both digits by the tens of the multiplier.</a:t>
            </a:r>
            <a:endParaRPr lang="en-US">
              <a:latin typeface="Comic Sans MS"/>
            </a:endParaRPr>
          </a:p>
        </p:txBody>
      </p:sp>
      <p:pic>
        <p:nvPicPr>
          <p:cNvPr id="4" name="Picture 4" descr="A picture containing table&#10;&#10;Description automatically generated">
            <a:extLst>
              <a:ext uri="{FF2B5EF4-FFF2-40B4-BE49-F238E27FC236}">
                <a16:creationId xmlns:a16="http://schemas.microsoft.com/office/drawing/2014/main" id="{39F68E86-BDA2-D0E3-F680-07C774BAF686}"/>
              </a:ext>
            </a:extLst>
          </p:cNvPr>
          <p:cNvPicPr>
            <a:picLocks noChangeAspect="1"/>
          </p:cNvPicPr>
          <p:nvPr/>
        </p:nvPicPr>
        <p:blipFill>
          <a:blip r:embed="rId3"/>
          <a:stretch>
            <a:fillRect/>
          </a:stretch>
        </p:blipFill>
        <p:spPr>
          <a:xfrm>
            <a:off x="4091049" y="2580046"/>
            <a:ext cx="3990109" cy="4251103"/>
          </a:xfrm>
          <a:prstGeom prst="rect">
            <a:avLst/>
          </a:prstGeom>
        </p:spPr>
      </p:pic>
    </p:spTree>
    <p:extLst>
      <p:ext uri="{BB962C8B-B14F-4D97-AF65-F5344CB8AC3E}">
        <p14:creationId xmlns:p14="http://schemas.microsoft.com/office/powerpoint/2010/main" val="3737581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9" name="Google Shape;135;p25">
            <a:extLst>
              <a:ext uri="{FF2B5EF4-FFF2-40B4-BE49-F238E27FC236}">
                <a16:creationId xmlns:a16="http://schemas.microsoft.com/office/drawing/2014/main" id="{6BC91C65-0A2E-52E5-675A-95CA7698EB7F}"/>
              </a:ext>
            </a:extLst>
          </p:cNvPr>
          <p:cNvSpPr txBox="1">
            <a:spLocks/>
          </p:cNvSpPr>
          <p:nvPr/>
        </p:nvSpPr>
        <p:spPr>
          <a:xfrm>
            <a:off x="254583" y="144823"/>
            <a:ext cx="11835812" cy="124822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609585" marR="0" lvl="0" indent="-457189"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1219170" marR="0" lvl="1"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828754" marR="0" lvl="2"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2438339" marR="0" lvl="3"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3047924" marR="0" lvl="4"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3657509" marR="0" lvl="5"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4267093" marR="0" lvl="6"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4876678" marR="0" lvl="7"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5486263" marR="0" lvl="8" indent="-423323" algn="l" rtl="0">
              <a:lnSpc>
                <a:spcPct val="115000"/>
              </a:lnSpc>
              <a:spcBef>
                <a:spcPts val="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lgn="r">
              <a:buFont typeface="Arial"/>
              <a:buNone/>
            </a:pPr>
            <a:endParaRPr lang="en-US" sz="2400" kern="0">
              <a:solidFill>
                <a:schemeClr val="tx1"/>
              </a:solidFill>
            </a:endParaRPr>
          </a:p>
          <a:p>
            <a:pPr marL="0" indent="0">
              <a:lnSpc>
                <a:spcPct val="114999"/>
              </a:lnSpc>
              <a:buFont typeface="Arial"/>
              <a:buNone/>
            </a:pPr>
            <a:r>
              <a:rPr lang="en" sz="2400" u="sng" kern="0">
                <a:solidFill>
                  <a:schemeClr val="tx1"/>
                </a:solidFill>
                <a:latin typeface="Comic Sans MS"/>
              </a:rPr>
              <a:t>TBAT: Use a written method to multiply pairs of 2-digit numbers.</a:t>
            </a:r>
            <a:r>
              <a:rPr lang="en" sz="3050" kern="0">
                <a:solidFill>
                  <a:schemeClr val="tx1"/>
                </a:solidFill>
                <a:latin typeface="Comic Sans MS"/>
              </a:rPr>
              <a:t> </a:t>
            </a:r>
            <a:endParaRPr lang="en" sz="3050" kern="0">
              <a:solidFill>
                <a:schemeClr val="tx1"/>
              </a:solidFill>
            </a:endParaRPr>
          </a:p>
        </p:txBody>
      </p:sp>
      <p:sp>
        <p:nvSpPr>
          <p:cNvPr id="2" name="TextBox 1">
            <a:extLst>
              <a:ext uri="{FF2B5EF4-FFF2-40B4-BE49-F238E27FC236}">
                <a16:creationId xmlns:a16="http://schemas.microsoft.com/office/drawing/2014/main" id="{A1330A84-C347-9485-B0C6-452A057A3EE0}"/>
              </a:ext>
            </a:extLst>
          </p:cNvPr>
          <p:cNvSpPr txBox="1"/>
          <p:nvPr/>
        </p:nvSpPr>
        <p:spPr>
          <a:xfrm>
            <a:off x="304305" y="1190005"/>
            <a:ext cx="1157844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a:latin typeface="Comic Sans MS"/>
                <a:ea typeface="+mn-lt"/>
                <a:cs typeface="+mn-lt"/>
              </a:rPr>
              <a:t>We then move onto multiplying the tens in the top number by the tens in the multiplier.</a:t>
            </a:r>
            <a:endParaRPr lang="en-US">
              <a:latin typeface="Comic Sans MS"/>
            </a:endParaRPr>
          </a:p>
        </p:txBody>
      </p:sp>
      <p:pic>
        <p:nvPicPr>
          <p:cNvPr id="3" name="Picture 4" descr="A picture containing table&#10;&#10;Description automatically generated">
            <a:extLst>
              <a:ext uri="{FF2B5EF4-FFF2-40B4-BE49-F238E27FC236}">
                <a16:creationId xmlns:a16="http://schemas.microsoft.com/office/drawing/2014/main" id="{CF01F387-890F-8CA8-7EBB-DD9CF93A174F}"/>
              </a:ext>
            </a:extLst>
          </p:cNvPr>
          <p:cNvPicPr>
            <a:picLocks noChangeAspect="1"/>
          </p:cNvPicPr>
          <p:nvPr/>
        </p:nvPicPr>
        <p:blipFill>
          <a:blip r:embed="rId3"/>
          <a:stretch>
            <a:fillRect/>
          </a:stretch>
        </p:blipFill>
        <p:spPr>
          <a:xfrm>
            <a:off x="3764478" y="2152483"/>
            <a:ext cx="4811485" cy="4680697"/>
          </a:xfrm>
          <a:prstGeom prst="rect">
            <a:avLst/>
          </a:prstGeom>
        </p:spPr>
      </p:pic>
    </p:spTree>
    <p:extLst>
      <p:ext uri="{BB962C8B-B14F-4D97-AF65-F5344CB8AC3E}">
        <p14:creationId xmlns:p14="http://schemas.microsoft.com/office/powerpoint/2010/main" val="813045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AA9B8-B54F-4C27-A765-BCD945368D80}">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BCD5D55-FA0C-4615-8629-D1B5E848C877}">
  <ds:schemaRefs>
    <ds:schemaRef ds:uri="http://schemas.microsoft.com/sharepoint/v3/contenttype/forms"/>
  </ds:schemaRefs>
</ds:datastoreItem>
</file>

<file path=customXml/itemProps3.xml><?xml version="1.0" encoding="utf-8"?>
<ds:datastoreItem xmlns:ds="http://schemas.openxmlformats.org/officeDocument/2006/customXml" ds:itemID="{584DA247-C80B-45E3-B631-45E96C6B396C}"/>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44</Slides>
  <Notes>21</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Monday 9th February TBAT: Use words in context and discuss the author's choice of words.</vt:lpstr>
      <vt:lpstr>Monday 9th February TBAT: Use words in context and discuss the author's choice of words.</vt:lpstr>
      <vt:lpstr>Monday 9th February TBAT: Use words in context and discuss the author's choice of words.</vt:lpstr>
      <vt:lpstr>Monday 9th February TBAT: Use words in context and discuss the author's choice of words.</vt:lpstr>
      <vt:lpstr>Monday 9th February TBAT: Use words in context and discuss the author's choice of words.</vt:lpstr>
      <vt:lpstr>Monday 9th February TBAT: Use words in context and discuss the author's choice of words.</vt:lpstr>
      <vt:lpstr>PowerPoint Presentation</vt:lpstr>
      <vt:lpstr>Safer Internet Day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Introducing the light sensor</vt:lpstr>
      <vt:lpstr>TBAT: successfully make a code that uses sensors and logic. </vt:lpstr>
      <vt:lpstr>  Think:      night light introduction video </vt:lpstr>
      <vt:lpstr>Create:    examine the code</vt:lpstr>
      <vt:lpstr>Create:    coding animation</vt:lpstr>
      <vt:lpstr>Create:    step-by-step online tutorial</vt:lpstr>
      <vt:lpstr>Evaluate</vt:lpstr>
      <vt:lpstr>Extend     </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78</cp:revision>
  <dcterms:created xsi:type="dcterms:W3CDTF">2026-02-06T12:06:39Z</dcterms:created>
  <dcterms:modified xsi:type="dcterms:W3CDTF">2026-02-06T14:36:35Z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