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658" r:id="rId5"/>
    <p:sldId id="632" r:id="rId6"/>
    <p:sldId id="623" r:id="rId7"/>
    <p:sldId id="625" r:id="rId8"/>
    <p:sldId id="622" r:id="rId9"/>
    <p:sldId id="273" r:id="rId10"/>
    <p:sldId id="352" r:id="rId11"/>
    <p:sldId id="258" r:id="rId12"/>
    <p:sldId id="261" r:id="rId13"/>
    <p:sldId id="262" r:id="rId14"/>
    <p:sldId id="259" r:id="rId15"/>
    <p:sldId id="260" r:id="rId16"/>
    <p:sldId id="631" r:id="rId17"/>
    <p:sldId id="263" r:id="rId18"/>
    <p:sldId id="264" r:id="rId19"/>
    <p:sldId id="633" r:id="rId20"/>
    <p:sldId id="619" r:id="rId21"/>
    <p:sldId id="627" r:id="rId22"/>
    <p:sldId id="626" r:id="rId23"/>
    <p:sldId id="620" r:id="rId24"/>
    <p:sldId id="621" r:id="rId25"/>
    <p:sldId id="276" r:id="rId26"/>
    <p:sldId id="656" r:id="rId27"/>
    <p:sldId id="279" r:id="rId28"/>
    <p:sldId id="280" r:id="rId29"/>
    <p:sldId id="282" r:id="rId30"/>
    <p:sldId id="283" r:id="rId31"/>
    <p:sldId id="284" r:id="rId32"/>
    <p:sldId id="285" r:id="rId33"/>
    <p:sldId id="659" r:id="rId34"/>
    <p:sldId id="287" r:id="rId35"/>
    <p:sldId id="634" r:id="rId36"/>
    <p:sldId id="611" r:id="rId37"/>
    <p:sldId id="556" r:id="rId38"/>
    <p:sldId id="555" r:id="rId39"/>
    <p:sldId id="657" r:id="rId4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5741D-A331-DD83-6EBC-698A13C047E4}" v="97" dt="2026-02-04T13:44:52.112"/>
    <p1510:client id="{AFC10E2D-F0EC-6BDF-E1B5-C2E3E77C8E38}" v="235" dt="2026-02-04T15:45:40.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24841-E478-44E1-84DD-B29F77A26BF5}" type="datetimeFigureOut">
              <a:t>04/02/2026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0410E-C100-4754-B89B-4C2050C33BA2}" type="slidenum">
              <a:t>‹#›</a:t>
            </a:fld>
            <a:endParaRPr lang="en-GB"/>
          </a:p>
        </p:txBody>
      </p:sp>
    </p:spTree>
    <p:extLst>
      <p:ext uri="{BB962C8B-B14F-4D97-AF65-F5344CB8AC3E}">
        <p14:creationId xmlns:p14="http://schemas.microsoft.com/office/powerpoint/2010/main" val="57620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g33f70f18bb5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33f70f18bb5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33f70f18bb5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33f70f18bb5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33ceda464c7_0_1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33ceda464c7_0_1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2"/>
        <p:cNvGrpSpPr/>
        <p:nvPr/>
      </p:nvGrpSpPr>
      <p:grpSpPr>
        <a:xfrm>
          <a:off x="0" y="0"/>
          <a:ext cx="0" cy="0"/>
          <a:chOff x="0" y="0"/>
          <a:chExt cx="0" cy="0"/>
        </a:xfrm>
      </p:grpSpPr>
      <p:sp>
        <p:nvSpPr>
          <p:cNvPr id="2693" name="Google Shape;2693;g33ceda464c7_0_1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4" name="Google Shape;2694;g33ceda464c7_0_1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4"/>
        <p:cNvGrpSpPr/>
        <p:nvPr/>
      </p:nvGrpSpPr>
      <p:grpSpPr>
        <a:xfrm>
          <a:off x="0" y="0"/>
          <a:ext cx="0" cy="0"/>
          <a:chOff x="0" y="0"/>
          <a:chExt cx="0" cy="0"/>
        </a:xfrm>
      </p:grpSpPr>
      <p:sp>
        <p:nvSpPr>
          <p:cNvPr id="2715" name="Google Shape;2715;g33f70f18bb5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6" name="Google Shape;2716;g33f70f18bb5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33ceda464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33ceda464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33ceda464c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33ceda464c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4"/>
        <p:cNvGrpSpPr/>
        <p:nvPr/>
      </p:nvGrpSpPr>
      <p:grpSpPr>
        <a:xfrm>
          <a:off x="0" y="0"/>
          <a:ext cx="0" cy="0"/>
          <a:chOff x="0" y="0"/>
          <a:chExt cx="0" cy="0"/>
        </a:xfrm>
      </p:grpSpPr>
      <p:sp>
        <p:nvSpPr>
          <p:cNvPr id="2745" name="Google Shape;2745;g33f70f18bb5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6" name="Google Shape;2746;g33f70f18bb5_2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33f70f18bb5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33f70f18bb5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00264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358"/>
        <p:cNvGrpSpPr/>
        <p:nvPr/>
      </p:nvGrpSpPr>
      <p:grpSpPr>
        <a:xfrm>
          <a:off x="0" y="0"/>
          <a:ext cx="0" cy="0"/>
          <a:chOff x="0" y="0"/>
          <a:chExt cx="0" cy="0"/>
        </a:xfrm>
      </p:grpSpPr>
      <p:grpSp>
        <p:nvGrpSpPr>
          <p:cNvPr id="359" name="Google Shape;359;p33"/>
          <p:cNvGrpSpPr/>
          <p:nvPr/>
        </p:nvGrpSpPr>
        <p:grpSpPr>
          <a:xfrm>
            <a:off x="-1" y="-3"/>
            <a:ext cx="12201604" cy="865648"/>
            <a:chOff x="-1" y="-2"/>
            <a:chExt cx="9151203" cy="649236"/>
          </a:xfrm>
        </p:grpSpPr>
        <p:pic>
          <p:nvPicPr>
            <p:cNvPr id="360" name="Google Shape;360;p3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61" name="Google Shape;361;p33"/>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62" name="Google Shape;362;p33"/>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63" name="Google Shape;363;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64" name="Google Shape;364;p33"/>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 name="Google Shape;365;p33"/>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66" name="Google Shape;366;p33"/>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8505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04/02/2026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ccessart.org.uk/making-a-simple-folded-sketchbook/"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https://childrens.poetryarchive.org/poem/ghost-in-the-garden/" TargetMode="External"/><Relationship Id="rId2" Type="http://schemas.openxmlformats.org/officeDocument/2006/relationships/hyperlink" Target="https://www.youtube.com/watch?app=desktop&amp;v=vSBkHBQt7rU&amp;t=0s"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844373-2C10-4009-B7EA-3CF513401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822F49-F61D-99D9-8BF0-4B479FB0BAA7}"/>
              </a:ext>
            </a:extLst>
          </p:cNvPr>
          <p:cNvSpPr txBox="1"/>
          <p:nvPr/>
        </p:nvSpPr>
        <p:spPr>
          <a:xfrm>
            <a:off x="4354513" y="841375"/>
            <a:ext cx="3505200" cy="311469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3100" kern="1200">
                <a:solidFill>
                  <a:schemeClr val="bg1"/>
                </a:solidFill>
                <a:latin typeface="+mj-lt"/>
                <a:ea typeface="+mj-ea"/>
                <a:cs typeface="+mj-cs"/>
              </a:rPr>
              <a:t>Morning Challenge</a:t>
            </a:r>
          </a:p>
          <a:p>
            <a:pPr algn="ctr">
              <a:lnSpc>
                <a:spcPct val="90000"/>
              </a:lnSpc>
              <a:spcBef>
                <a:spcPct val="0"/>
              </a:spcBef>
              <a:spcAft>
                <a:spcPts val="600"/>
              </a:spcAft>
            </a:pPr>
            <a:endParaRPr lang="en-US" sz="3100" kern="1200">
              <a:solidFill>
                <a:schemeClr val="bg1"/>
              </a:solidFill>
              <a:latin typeface="+mj-lt"/>
              <a:ea typeface="+mj-ea"/>
              <a:cs typeface="+mj-cs"/>
            </a:endParaRPr>
          </a:p>
          <a:p>
            <a:pPr algn="ctr">
              <a:lnSpc>
                <a:spcPct val="90000"/>
              </a:lnSpc>
              <a:spcBef>
                <a:spcPct val="0"/>
              </a:spcBef>
              <a:spcAft>
                <a:spcPts val="600"/>
              </a:spcAft>
            </a:pPr>
            <a:endParaRPr lang="en-US" sz="3100" kern="1200">
              <a:solidFill>
                <a:schemeClr val="bg1"/>
              </a:solidFill>
              <a:latin typeface="+mj-lt"/>
              <a:ea typeface="+mj-ea"/>
              <a:cs typeface="+mj-cs"/>
            </a:endParaRPr>
          </a:p>
          <a:p>
            <a:pPr algn="ctr">
              <a:lnSpc>
                <a:spcPct val="90000"/>
              </a:lnSpc>
              <a:spcBef>
                <a:spcPct val="0"/>
              </a:spcBef>
              <a:spcAft>
                <a:spcPts val="600"/>
              </a:spcAft>
            </a:pPr>
            <a:r>
              <a:rPr lang="en-US" sz="3100" kern="1200">
                <a:solidFill>
                  <a:schemeClr val="bg1"/>
                </a:solidFill>
                <a:latin typeface="+mj-lt"/>
                <a:ea typeface="+mj-ea"/>
                <a:cs typeface="+mj-cs"/>
              </a:rPr>
              <a:t>Finish Science work </a:t>
            </a:r>
          </a:p>
        </p:txBody>
      </p:sp>
      <p:grpSp>
        <p:nvGrpSpPr>
          <p:cNvPr id="14" name="Group 13">
            <a:extLst>
              <a:ext uri="{FF2B5EF4-FFF2-40B4-BE49-F238E27FC236}">
                <a16:creationId xmlns:a16="http://schemas.microsoft.com/office/drawing/2014/main" id="{8A1086F5-290F-43BC-8A5F-AA48DA80D5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5" name="Freeform: Shape 14">
              <a:extLst>
                <a:ext uri="{FF2B5EF4-FFF2-40B4-BE49-F238E27FC236}">
                  <a16:creationId xmlns:a16="http://schemas.microsoft.com/office/drawing/2014/main" id="{6BFE62CD-B7BF-4E72-B3A4-EF70C3DAF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58BB09-35C2-4EAD-A800-B39E4CA49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descr="A notebook with planets drawn on it&#10;&#10;AI-generated content may be incorrect.">
            <a:extLst>
              <a:ext uri="{FF2B5EF4-FFF2-40B4-BE49-F238E27FC236}">
                <a16:creationId xmlns:a16="http://schemas.microsoft.com/office/drawing/2014/main" id="{C5DDFA70-477D-B436-CABC-C13877FCD755}"/>
              </a:ext>
            </a:extLst>
          </p:cNvPr>
          <p:cNvPicPr>
            <a:picLocks noChangeAspect="1"/>
          </p:cNvPicPr>
          <p:nvPr/>
        </p:nvPicPr>
        <p:blipFill>
          <a:blip r:embed="rId2"/>
          <a:srcRect r="21949" b="2"/>
          <a:stretch>
            <a:fillRect/>
          </a:stretch>
        </p:blipFill>
        <p:spPr>
          <a:xfrm>
            <a:off x="20" y="10"/>
            <a:ext cx="3690882" cy="3333740"/>
          </a:xfrm>
          <a:custGeom>
            <a:avLst/>
            <a:gdLst/>
            <a:ahLst/>
            <a:cxnLst/>
            <a:rect l="l" t="t" r="r" b="b"/>
            <a:pathLst>
              <a:path w="3690902" h="3333750">
                <a:moveTo>
                  <a:pt x="0" y="0"/>
                </a:moveTo>
                <a:lnTo>
                  <a:pt x="2996382" y="0"/>
                </a:lnTo>
                <a:lnTo>
                  <a:pt x="3563333" y="1750276"/>
                </a:lnTo>
                <a:lnTo>
                  <a:pt x="3690902" y="3333750"/>
                </a:lnTo>
                <a:lnTo>
                  <a:pt x="0" y="3333750"/>
                </a:lnTo>
                <a:close/>
              </a:path>
            </a:pathLst>
          </a:custGeom>
        </p:spPr>
      </p:pic>
      <p:pic>
        <p:nvPicPr>
          <p:cNvPr id="6" name="Picture 5" descr="A notebook with writing on it&#10;&#10;AI-generated content may be incorrect.">
            <a:extLst>
              <a:ext uri="{FF2B5EF4-FFF2-40B4-BE49-F238E27FC236}">
                <a16:creationId xmlns:a16="http://schemas.microsoft.com/office/drawing/2014/main" id="{6AEB9322-108E-03E0-3C88-EEC3AFE42E57}"/>
              </a:ext>
            </a:extLst>
          </p:cNvPr>
          <p:cNvPicPr>
            <a:picLocks noChangeAspect="1"/>
          </p:cNvPicPr>
          <p:nvPr/>
        </p:nvPicPr>
        <p:blipFill>
          <a:blip r:embed="rId3"/>
          <a:srcRect r="13791" b="-2"/>
          <a:stretch>
            <a:fillRect/>
          </a:stretch>
        </p:blipFill>
        <p:spPr>
          <a:xfrm>
            <a:off x="8281916" y="1"/>
            <a:ext cx="3910084" cy="3333747"/>
          </a:xfrm>
          <a:custGeom>
            <a:avLst/>
            <a:gdLst/>
            <a:ahLst/>
            <a:cxnLst/>
            <a:rect l="l" t="t" r="r" b="b"/>
            <a:pathLst>
              <a:path w="3910084" h="3333747">
                <a:moveTo>
                  <a:pt x="118775" y="0"/>
                </a:moveTo>
                <a:lnTo>
                  <a:pt x="3910084" y="0"/>
                </a:lnTo>
                <a:lnTo>
                  <a:pt x="3910084" y="3333747"/>
                </a:lnTo>
                <a:lnTo>
                  <a:pt x="203835" y="3333747"/>
                </a:lnTo>
                <a:lnTo>
                  <a:pt x="0" y="803615"/>
                </a:lnTo>
                <a:close/>
              </a:path>
            </a:pathLst>
          </a:custGeom>
        </p:spPr>
      </p:pic>
      <p:pic>
        <p:nvPicPr>
          <p:cNvPr id="5" name="Picture 4" descr="A poster of planets drawn on paper&#10;&#10;AI-generated content may be incorrect.">
            <a:extLst>
              <a:ext uri="{FF2B5EF4-FFF2-40B4-BE49-F238E27FC236}">
                <a16:creationId xmlns:a16="http://schemas.microsoft.com/office/drawing/2014/main" id="{9B5A9FE0-B4C2-C8A8-8FC9-2E3BBB665A42}"/>
              </a:ext>
            </a:extLst>
          </p:cNvPr>
          <p:cNvPicPr>
            <a:picLocks noChangeAspect="1"/>
          </p:cNvPicPr>
          <p:nvPr/>
        </p:nvPicPr>
        <p:blipFill>
          <a:blip r:embed="rId4"/>
          <a:srcRect r="1" b="29021"/>
          <a:stretch>
            <a:fillRect/>
          </a:stretch>
        </p:blipFill>
        <p:spPr>
          <a:xfrm>
            <a:off x="20" y="352425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p:spPr>
      </p:pic>
      <p:grpSp>
        <p:nvGrpSpPr>
          <p:cNvPr id="18" name="Group 17">
            <a:extLst>
              <a:ext uri="{FF2B5EF4-FFF2-40B4-BE49-F238E27FC236}">
                <a16:creationId xmlns:a16="http://schemas.microsoft.com/office/drawing/2014/main" id="{0220991A-5EB0-44E3-B615-BDCA59E66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9" name="Freeform: Shape 18">
              <a:extLst>
                <a:ext uri="{FF2B5EF4-FFF2-40B4-BE49-F238E27FC236}">
                  <a16:creationId xmlns:a16="http://schemas.microsoft.com/office/drawing/2014/main" id="{6FBE570C-9796-4356-8D50-B25FFB05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7D72FE4A-0FC7-4162-85F2-63D0FE67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descr="A drawing of planets and text&#10;&#10;AI-generated content may be incorrect.">
            <a:extLst>
              <a:ext uri="{FF2B5EF4-FFF2-40B4-BE49-F238E27FC236}">
                <a16:creationId xmlns:a16="http://schemas.microsoft.com/office/drawing/2014/main" id="{8FCE8A2E-EC68-D2DA-E394-916AB6AFEAC1}"/>
              </a:ext>
            </a:extLst>
          </p:cNvPr>
          <p:cNvPicPr>
            <a:picLocks noChangeAspect="1"/>
          </p:cNvPicPr>
          <p:nvPr/>
        </p:nvPicPr>
        <p:blipFill>
          <a:blip r:embed="rId6"/>
          <a:srcRect l="20530" r="12888" b="-2"/>
          <a:stretch>
            <a:fillRect/>
          </a:stretch>
        </p:blipFill>
        <p:spPr>
          <a:xfrm>
            <a:off x="8504168" y="3562350"/>
            <a:ext cx="3687832" cy="3295650"/>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p:spPr>
      </p:pic>
      <p:grpSp>
        <p:nvGrpSpPr>
          <p:cNvPr id="22" name="Group 21">
            <a:extLst>
              <a:ext uri="{FF2B5EF4-FFF2-40B4-BE49-F238E27FC236}">
                <a16:creationId xmlns:a16="http://schemas.microsoft.com/office/drawing/2014/main" id="{61D1A57D-77BC-4EEC-819E-6F5EEF3487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3" name="Freeform: Shape 22">
              <a:extLst>
                <a:ext uri="{FF2B5EF4-FFF2-40B4-BE49-F238E27FC236}">
                  <a16:creationId xmlns:a16="http://schemas.microsoft.com/office/drawing/2014/main" id="{5913AB8E-CB2A-4854-8A54-923C07FC7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1F5CCDF-B355-4127-8062-39039B53D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813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E9E21B-B0A2-2825-88CB-D303866AC199}"/>
              </a:ext>
            </a:extLst>
          </p:cNvPr>
          <p:cNvPicPr>
            <a:picLocks noChangeAspect="1"/>
          </p:cNvPicPr>
          <p:nvPr/>
        </p:nvPicPr>
        <p:blipFill>
          <a:blip r:embed="rId2"/>
          <a:stretch>
            <a:fillRect/>
          </a:stretch>
        </p:blipFill>
        <p:spPr>
          <a:xfrm>
            <a:off x="1876258" y="349994"/>
            <a:ext cx="8403206" cy="5902739"/>
          </a:xfrm>
          <a:prstGeom prst="rect">
            <a:avLst/>
          </a:prstGeom>
        </p:spPr>
      </p:pic>
    </p:spTree>
    <p:extLst>
      <p:ext uri="{BB962C8B-B14F-4D97-AF65-F5344CB8AC3E}">
        <p14:creationId xmlns:p14="http://schemas.microsoft.com/office/powerpoint/2010/main" val="113586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hool building with text&#10;&#10;AI-generated content may be incorrect.">
            <a:extLst>
              <a:ext uri="{FF2B5EF4-FFF2-40B4-BE49-F238E27FC236}">
                <a16:creationId xmlns:a16="http://schemas.microsoft.com/office/drawing/2014/main" id="{DCD73BF8-308A-B3D4-A11B-28BFEC691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360" y="141913"/>
            <a:ext cx="6842196" cy="6516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815BE1-CA9F-AE6E-291C-8CA3C5C940F8}"/>
              </a:ext>
            </a:extLst>
          </p:cNvPr>
          <p:cNvSpPr txBox="1"/>
          <p:nvPr/>
        </p:nvSpPr>
        <p:spPr>
          <a:xfrm>
            <a:off x="281355" y="351692"/>
            <a:ext cx="4330838" cy="4708981"/>
          </a:xfrm>
          <a:prstGeom prst="rect">
            <a:avLst/>
          </a:prstGeom>
          <a:noFill/>
        </p:spPr>
        <p:txBody>
          <a:bodyPr wrap="square" rtlCol="0">
            <a:spAutoFit/>
          </a:bodyPr>
          <a:lstStyle/>
          <a:p>
            <a:r>
              <a:rPr lang="en-GB" sz="2400" i="1"/>
              <a:t>Paired work: </a:t>
            </a:r>
          </a:p>
          <a:p>
            <a:endParaRPr lang="en-GB" sz="2400"/>
          </a:p>
          <a:p>
            <a:r>
              <a:rPr lang="en-GB" sz="2800" b="1">
                <a:solidFill>
                  <a:srgbClr val="FF0000"/>
                </a:solidFill>
              </a:rPr>
              <a:t>R- read the problem.  </a:t>
            </a:r>
          </a:p>
          <a:p>
            <a:endParaRPr lang="en-GB" sz="2800" b="1"/>
          </a:p>
          <a:p>
            <a:r>
              <a:rPr lang="en-GB" sz="2800" b="1">
                <a:solidFill>
                  <a:srgbClr val="7030A0"/>
                </a:solidFill>
              </a:rPr>
              <a:t>N- note/underline the key information.</a:t>
            </a:r>
          </a:p>
          <a:p>
            <a:endParaRPr lang="en-GB" sz="2800" b="1"/>
          </a:p>
          <a:p>
            <a:r>
              <a:rPr lang="en-GB" sz="2800" b="1">
                <a:solidFill>
                  <a:schemeClr val="accent6">
                    <a:lumMod val="75000"/>
                  </a:schemeClr>
                </a:solidFill>
              </a:rPr>
              <a:t>C- decide on the calculation. </a:t>
            </a:r>
          </a:p>
          <a:p>
            <a:endParaRPr lang="en-GB" sz="2800" b="1"/>
          </a:p>
          <a:p>
            <a:r>
              <a:rPr lang="en-GB" sz="2800" b="1">
                <a:solidFill>
                  <a:schemeClr val="accent2">
                    <a:lumMod val="50000"/>
                  </a:schemeClr>
                </a:solidFill>
              </a:rPr>
              <a:t>A- answer the problem. </a:t>
            </a:r>
          </a:p>
        </p:txBody>
      </p:sp>
    </p:spTree>
    <p:extLst>
      <p:ext uri="{BB962C8B-B14F-4D97-AF65-F5344CB8AC3E}">
        <p14:creationId xmlns:p14="http://schemas.microsoft.com/office/powerpoint/2010/main" val="195086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8BA8B-E30F-ACD7-FFF8-467A56149F21}"/>
              </a:ext>
            </a:extLst>
          </p:cNvPr>
          <p:cNvPicPr>
            <a:picLocks noChangeAspect="1"/>
          </p:cNvPicPr>
          <p:nvPr/>
        </p:nvPicPr>
        <p:blipFill>
          <a:blip r:embed="rId2"/>
          <a:stretch>
            <a:fillRect/>
          </a:stretch>
        </p:blipFill>
        <p:spPr>
          <a:xfrm>
            <a:off x="3841903" y="1154897"/>
            <a:ext cx="7909830" cy="5546690"/>
          </a:xfrm>
          <a:prstGeom prst="rect">
            <a:avLst/>
          </a:prstGeom>
        </p:spPr>
      </p:pic>
      <p:sp>
        <p:nvSpPr>
          <p:cNvPr id="2" name="TextBox 1">
            <a:extLst>
              <a:ext uri="{FF2B5EF4-FFF2-40B4-BE49-F238E27FC236}">
                <a16:creationId xmlns:a16="http://schemas.microsoft.com/office/drawing/2014/main" id="{973E0389-F96F-9718-7DC4-2AFC872C12FE}"/>
              </a:ext>
            </a:extLst>
          </p:cNvPr>
          <p:cNvSpPr txBox="1"/>
          <p:nvPr/>
        </p:nvSpPr>
        <p:spPr>
          <a:xfrm>
            <a:off x="175172" y="442310"/>
            <a:ext cx="6096000"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aseline="0">
                <a:latin typeface="Aptos Display"/>
              </a:rPr>
              <a:t>Checkpoint question:</a:t>
            </a:r>
            <a:endParaRPr lang="en-GB"/>
          </a:p>
          <a:p>
            <a:endParaRPr lang="en-GB" sz="4400">
              <a:latin typeface="Aptos Display"/>
            </a:endParaRPr>
          </a:p>
          <a:p>
            <a:endParaRPr lang="en-GB" sz="4400">
              <a:latin typeface="Aptos Display"/>
            </a:endParaRPr>
          </a:p>
          <a:p>
            <a:r>
              <a:rPr lang="en-GB" sz="4400">
                <a:latin typeface="Aptos Display"/>
              </a:rPr>
              <a:t>A) 1464</a:t>
            </a:r>
          </a:p>
          <a:p>
            <a:br>
              <a:rPr lang="en-GB" sz="4400">
                <a:latin typeface="Aptos Display"/>
              </a:rPr>
            </a:br>
            <a:r>
              <a:rPr lang="en-GB" sz="4400">
                <a:latin typeface="Aptos Display"/>
              </a:rPr>
              <a:t>B) 2114</a:t>
            </a:r>
            <a:br>
              <a:rPr lang="en-GB" sz="4400">
                <a:latin typeface="Aptos Display"/>
              </a:rPr>
            </a:br>
            <a:endParaRPr lang="en-GB" sz="4400">
              <a:latin typeface="Aptos Display"/>
            </a:endParaRPr>
          </a:p>
          <a:p>
            <a:r>
              <a:rPr lang="en-GB" sz="4400">
                <a:latin typeface="Aptos Display"/>
              </a:rPr>
              <a:t>C) 3578</a:t>
            </a:r>
            <a:endParaRPr lang="en-GB"/>
          </a:p>
          <a:p>
            <a:pPr algn="ctr"/>
            <a:endParaRPr lang="en-GB"/>
          </a:p>
        </p:txBody>
      </p:sp>
    </p:spTree>
    <p:extLst>
      <p:ext uri="{BB962C8B-B14F-4D97-AF65-F5344CB8AC3E}">
        <p14:creationId xmlns:p14="http://schemas.microsoft.com/office/powerpoint/2010/main" val="322821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73A2F-E7FF-33B1-8AA0-03E120AE96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1025874-0E8A-7D43-62FD-BFAC4E92E748}"/>
              </a:ext>
            </a:extLst>
          </p:cNvPr>
          <p:cNvSpPr txBox="1"/>
          <p:nvPr/>
        </p:nvSpPr>
        <p:spPr>
          <a:xfrm>
            <a:off x="183490" y="1109102"/>
            <a:ext cx="5737090" cy="2123658"/>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567 + ______= 1, 426 </a:t>
            </a:r>
            <a:endParaRPr lang="en-US"/>
          </a:p>
          <a:p>
            <a:endParaRPr lang="en-GB" sz="4400"/>
          </a:p>
          <a:p>
            <a:r>
              <a:rPr lang="en-GB" sz="4400"/>
              <a:t>6, 728 – ______= 2, 500</a:t>
            </a:r>
          </a:p>
        </p:txBody>
      </p:sp>
      <p:sp>
        <p:nvSpPr>
          <p:cNvPr id="6" name="TextBox 5">
            <a:extLst>
              <a:ext uri="{FF2B5EF4-FFF2-40B4-BE49-F238E27FC236}">
                <a16:creationId xmlns:a16="http://schemas.microsoft.com/office/drawing/2014/main" id="{FA8579EE-7003-6A8A-6463-142CE394FBF6}"/>
              </a:ext>
            </a:extLst>
          </p:cNvPr>
          <p:cNvSpPr txBox="1"/>
          <p:nvPr/>
        </p:nvSpPr>
        <p:spPr>
          <a:xfrm>
            <a:off x="6094138" y="1109102"/>
            <a:ext cx="5901846" cy="2123658"/>
          </a:xfrm>
          <a:prstGeom prst="rect">
            <a:avLst/>
          </a:prstGeom>
          <a:ln w="57150">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374 + _____= 1, 500  </a:t>
            </a:r>
          </a:p>
          <a:p>
            <a:endParaRPr lang="en-GB" sz="4400"/>
          </a:p>
          <a:p>
            <a:r>
              <a:rPr lang="en-GB" sz="4400"/>
              <a:t>9, 294 – ______= 3, 648</a:t>
            </a:r>
          </a:p>
        </p:txBody>
      </p:sp>
      <p:sp>
        <p:nvSpPr>
          <p:cNvPr id="7" name="TextBox 6">
            <a:extLst>
              <a:ext uri="{FF2B5EF4-FFF2-40B4-BE49-F238E27FC236}">
                <a16:creationId xmlns:a16="http://schemas.microsoft.com/office/drawing/2014/main" id="{F77587F9-CAAC-B238-303D-0321E0D28C12}"/>
              </a:ext>
            </a:extLst>
          </p:cNvPr>
          <p:cNvSpPr txBox="1"/>
          <p:nvPr/>
        </p:nvSpPr>
        <p:spPr>
          <a:xfrm>
            <a:off x="675830" y="4001137"/>
            <a:ext cx="1064074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FF0000"/>
                </a:solidFill>
              </a:rPr>
              <a:t>Challenge: What is the best method to solve the problem below:</a:t>
            </a:r>
          </a:p>
          <a:p>
            <a:r>
              <a:rPr lang="en-GB" sz="4000">
                <a:solidFill>
                  <a:srgbClr val="FF0000"/>
                </a:solidFill>
              </a:rPr>
              <a:t>5, 267 + _______ = 1, 276 + 8000</a:t>
            </a:r>
          </a:p>
        </p:txBody>
      </p:sp>
      <p:sp>
        <p:nvSpPr>
          <p:cNvPr id="2" name="TextBox 1">
            <a:extLst>
              <a:ext uri="{FF2B5EF4-FFF2-40B4-BE49-F238E27FC236}">
                <a16:creationId xmlns:a16="http://schemas.microsoft.com/office/drawing/2014/main" id="{73C225F7-67D9-A072-451F-27C4054E258A}"/>
              </a:ext>
            </a:extLst>
          </p:cNvPr>
          <p:cNvSpPr txBox="1"/>
          <p:nvPr/>
        </p:nvSpPr>
        <p:spPr>
          <a:xfrm>
            <a:off x="427837" y="386434"/>
            <a:ext cx="4968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 books:</a:t>
            </a:r>
          </a:p>
        </p:txBody>
      </p:sp>
    </p:spTree>
    <p:extLst>
      <p:ext uri="{BB962C8B-B14F-4D97-AF65-F5344CB8AC3E}">
        <p14:creationId xmlns:p14="http://schemas.microsoft.com/office/powerpoint/2010/main" val="68983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335AB-B5F5-B35C-AA6F-96106F32030D}"/>
              </a:ext>
            </a:extLst>
          </p:cNvPr>
          <p:cNvPicPr>
            <a:picLocks noChangeAspect="1"/>
          </p:cNvPicPr>
          <p:nvPr/>
        </p:nvPicPr>
        <p:blipFill>
          <a:blip r:embed="rId2"/>
          <a:stretch>
            <a:fillRect/>
          </a:stretch>
        </p:blipFill>
        <p:spPr>
          <a:xfrm>
            <a:off x="254776" y="152682"/>
            <a:ext cx="6843685" cy="3829626"/>
          </a:xfrm>
          <a:prstGeom prst="rect">
            <a:avLst/>
          </a:prstGeom>
        </p:spPr>
      </p:pic>
      <p:pic>
        <p:nvPicPr>
          <p:cNvPr id="4" name="Picture 3">
            <a:extLst>
              <a:ext uri="{FF2B5EF4-FFF2-40B4-BE49-F238E27FC236}">
                <a16:creationId xmlns:a16="http://schemas.microsoft.com/office/drawing/2014/main" id="{2479BF90-B5FA-A3F2-E0B6-869C1043C8C9}"/>
              </a:ext>
            </a:extLst>
          </p:cNvPr>
          <p:cNvPicPr>
            <a:picLocks noChangeAspect="1"/>
          </p:cNvPicPr>
          <p:nvPr/>
        </p:nvPicPr>
        <p:blipFill>
          <a:blip r:embed="rId3"/>
          <a:stretch>
            <a:fillRect/>
          </a:stretch>
        </p:blipFill>
        <p:spPr>
          <a:xfrm>
            <a:off x="7539344" y="3845838"/>
            <a:ext cx="4648603" cy="2530059"/>
          </a:xfrm>
          <a:prstGeom prst="rect">
            <a:avLst/>
          </a:prstGeom>
        </p:spPr>
      </p:pic>
      <p:pic>
        <p:nvPicPr>
          <p:cNvPr id="7" name="Picture 6">
            <a:extLst>
              <a:ext uri="{FF2B5EF4-FFF2-40B4-BE49-F238E27FC236}">
                <a16:creationId xmlns:a16="http://schemas.microsoft.com/office/drawing/2014/main" id="{6E1779BC-4C62-90D2-1CEF-B3521173C15E}"/>
              </a:ext>
            </a:extLst>
          </p:cNvPr>
          <p:cNvPicPr>
            <a:picLocks noChangeAspect="1"/>
          </p:cNvPicPr>
          <p:nvPr/>
        </p:nvPicPr>
        <p:blipFill>
          <a:blip r:embed="rId4"/>
          <a:stretch>
            <a:fillRect/>
          </a:stretch>
        </p:blipFill>
        <p:spPr>
          <a:xfrm>
            <a:off x="8085410" y="211918"/>
            <a:ext cx="3436918" cy="2872989"/>
          </a:xfrm>
          <a:prstGeom prst="rect">
            <a:avLst/>
          </a:prstGeom>
        </p:spPr>
      </p:pic>
      <p:sp>
        <p:nvSpPr>
          <p:cNvPr id="8" name="TextBox 7">
            <a:extLst>
              <a:ext uri="{FF2B5EF4-FFF2-40B4-BE49-F238E27FC236}">
                <a16:creationId xmlns:a16="http://schemas.microsoft.com/office/drawing/2014/main" id="{0233613A-44E0-C980-94CD-B81DC92A719E}"/>
              </a:ext>
            </a:extLst>
          </p:cNvPr>
          <p:cNvSpPr txBox="1"/>
          <p:nvPr/>
        </p:nvSpPr>
        <p:spPr>
          <a:xfrm>
            <a:off x="254776" y="211918"/>
            <a:ext cx="4769508" cy="369332"/>
          </a:xfrm>
          <a:prstGeom prst="rect">
            <a:avLst/>
          </a:prstGeom>
          <a:noFill/>
        </p:spPr>
        <p:txBody>
          <a:bodyPr wrap="square" rtlCol="0">
            <a:spAutoFit/>
          </a:bodyPr>
          <a:lstStyle/>
          <a:p>
            <a:r>
              <a:rPr lang="en-GB"/>
              <a:t>Independent: </a:t>
            </a:r>
          </a:p>
        </p:txBody>
      </p:sp>
    </p:spTree>
    <p:extLst>
      <p:ext uri="{BB962C8B-B14F-4D97-AF65-F5344CB8AC3E}">
        <p14:creationId xmlns:p14="http://schemas.microsoft.com/office/powerpoint/2010/main" val="114215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6DA203-242D-10FB-64F2-7DB430F5BE3A}"/>
              </a:ext>
            </a:extLst>
          </p:cNvPr>
          <p:cNvPicPr>
            <a:picLocks noChangeAspect="1"/>
          </p:cNvPicPr>
          <p:nvPr/>
        </p:nvPicPr>
        <p:blipFill>
          <a:blip r:embed="rId2"/>
          <a:stretch>
            <a:fillRect/>
          </a:stretch>
        </p:blipFill>
        <p:spPr>
          <a:xfrm>
            <a:off x="821170" y="441612"/>
            <a:ext cx="8799273" cy="2783369"/>
          </a:xfrm>
          <a:prstGeom prst="rect">
            <a:avLst/>
          </a:prstGeom>
        </p:spPr>
      </p:pic>
      <p:sp>
        <p:nvSpPr>
          <p:cNvPr id="12" name="TextBox 11">
            <a:extLst>
              <a:ext uri="{FF2B5EF4-FFF2-40B4-BE49-F238E27FC236}">
                <a16:creationId xmlns:a16="http://schemas.microsoft.com/office/drawing/2014/main" id="{849420F8-2959-B853-ED7C-7AAF6B6D7372}"/>
              </a:ext>
            </a:extLst>
          </p:cNvPr>
          <p:cNvSpPr txBox="1"/>
          <p:nvPr/>
        </p:nvSpPr>
        <p:spPr>
          <a:xfrm>
            <a:off x="560438" y="156693"/>
            <a:ext cx="3303639" cy="369332"/>
          </a:xfrm>
          <a:prstGeom prst="rect">
            <a:avLst/>
          </a:prstGeom>
          <a:noFill/>
        </p:spPr>
        <p:txBody>
          <a:bodyPr wrap="square" rtlCol="0">
            <a:spAutoFit/>
          </a:bodyPr>
          <a:lstStyle/>
          <a:p>
            <a:r>
              <a:rPr lang="en-GB"/>
              <a:t>Challenge: </a:t>
            </a:r>
          </a:p>
        </p:txBody>
      </p:sp>
      <p:sp>
        <p:nvSpPr>
          <p:cNvPr id="15" name="TextBox 14">
            <a:extLst>
              <a:ext uri="{FF2B5EF4-FFF2-40B4-BE49-F238E27FC236}">
                <a16:creationId xmlns:a16="http://schemas.microsoft.com/office/drawing/2014/main" id="{FB75DDE0-99BA-4A98-DA28-E58D8EF92A7F}"/>
              </a:ext>
            </a:extLst>
          </p:cNvPr>
          <p:cNvSpPr txBox="1"/>
          <p:nvPr/>
        </p:nvSpPr>
        <p:spPr>
          <a:xfrm>
            <a:off x="1260386" y="4549843"/>
            <a:ext cx="9594702" cy="707886"/>
          </a:xfrm>
          <a:prstGeom prst="rect">
            <a:avLst/>
          </a:prstGeom>
          <a:noFill/>
        </p:spPr>
        <p:txBody>
          <a:bodyPr wrap="square">
            <a:spAutoFit/>
          </a:bodyPr>
          <a:lstStyle/>
          <a:p>
            <a:r>
              <a:rPr lang="en-GB" sz="2000"/>
              <a:t>Sam has £26 more than Tom and Amy has £17.10 which is £11.05 less than Tom. How much do they have altogether?</a:t>
            </a:r>
          </a:p>
        </p:txBody>
      </p:sp>
      <p:sp>
        <p:nvSpPr>
          <p:cNvPr id="16" name="TextBox 15">
            <a:extLst>
              <a:ext uri="{FF2B5EF4-FFF2-40B4-BE49-F238E27FC236}">
                <a16:creationId xmlns:a16="http://schemas.microsoft.com/office/drawing/2014/main" id="{E85E7BC2-F5EB-DC4D-CF66-7E9CE4949D6D}"/>
              </a:ext>
            </a:extLst>
          </p:cNvPr>
          <p:cNvSpPr txBox="1"/>
          <p:nvPr/>
        </p:nvSpPr>
        <p:spPr>
          <a:xfrm>
            <a:off x="821170" y="3888035"/>
            <a:ext cx="3303639" cy="369332"/>
          </a:xfrm>
          <a:prstGeom prst="rect">
            <a:avLst/>
          </a:prstGeom>
          <a:noFill/>
        </p:spPr>
        <p:txBody>
          <a:bodyPr wrap="square" rtlCol="0">
            <a:spAutoFit/>
          </a:bodyPr>
          <a:lstStyle/>
          <a:p>
            <a:r>
              <a:rPr lang="en-GB"/>
              <a:t>Mastery:</a:t>
            </a:r>
          </a:p>
        </p:txBody>
      </p:sp>
    </p:spTree>
    <p:extLst>
      <p:ext uri="{BB962C8B-B14F-4D97-AF65-F5344CB8AC3E}">
        <p14:creationId xmlns:p14="http://schemas.microsoft.com/office/powerpoint/2010/main" val="1945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68DA9-39CE-F6EF-63DE-E9B6ADC55F44}"/>
              </a:ext>
            </a:extLst>
          </p:cNvPr>
          <p:cNvSpPr txBox="1"/>
          <p:nvPr/>
        </p:nvSpPr>
        <p:spPr>
          <a:xfrm>
            <a:off x="547687" y="762000"/>
            <a:ext cx="1063228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a:t>Police assembly 10am</a:t>
            </a:r>
          </a:p>
          <a:p>
            <a:r>
              <a:rPr lang="en-GB" sz="4800"/>
              <a:t>Year 5 and 6</a:t>
            </a:r>
          </a:p>
        </p:txBody>
      </p:sp>
    </p:spTree>
    <p:extLst>
      <p:ext uri="{BB962C8B-B14F-4D97-AF65-F5344CB8AC3E}">
        <p14:creationId xmlns:p14="http://schemas.microsoft.com/office/powerpoint/2010/main" val="144333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8986"/>
            <a:ext cx="12191999" cy="2387600"/>
          </a:xfrm>
        </p:spPr>
        <p:txBody>
          <a:bodyPr vert="horz" lIns="91440" tIns="45720" rIns="91440" bIns="45720" rtlCol="0" anchor="b">
            <a:noAutofit/>
          </a:bodyPr>
          <a:lstStyle/>
          <a:p>
            <a:pPr algn="l"/>
            <a:r>
              <a:rPr lang="en-GB" sz="2400" u="sng">
                <a:latin typeface="Comic Sans MS"/>
              </a:rPr>
              <a:t>Thursday 5th February</a:t>
            </a:r>
            <a:br>
              <a:rPr lang="en-GB" sz="2400" u="sng">
                <a:latin typeface="Comic Sans MS"/>
              </a:rPr>
            </a:br>
            <a:r>
              <a:rPr lang="en-GB" sz="2400" u="sng">
                <a:latin typeface="Comic Sans MS"/>
              </a:rPr>
              <a:t>TBAT: plan a narrative</a:t>
            </a:r>
            <a:br>
              <a:rPr lang="en-GB" sz="2400">
                <a:latin typeface="Comic Sans MS"/>
              </a:rPr>
            </a:br>
            <a:br>
              <a:rPr lang="en-GB" sz="2400">
                <a:latin typeface="Comic Sans MS"/>
              </a:rPr>
            </a:br>
            <a:r>
              <a:rPr lang="en-GB" sz="2400" u="sng">
                <a:latin typeface="Comic Sans MS"/>
              </a:rPr>
              <a:t>3 in 3</a:t>
            </a:r>
            <a:br>
              <a:rPr lang="en-GB" sz="2400" u="sng">
                <a:latin typeface="Comic Sans MS"/>
              </a:rPr>
            </a:br>
            <a:r>
              <a:rPr lang="en-GB" sz="2400">
                <a:latin typeface="Comic Sans MS"/>
                <a:ea typeface="+mj-lt"/>
                <a:cs typeface="+mj-lt"/>
              </a:rPr>
              <a:t>Leo’s heart thumped wildly, each beat louder than the last, as he sat frozen on the edge of the sofa. The news anchor’s voice filled the room, sharp with suspense. "And now," she declared dramatically, "the announcement you’ve all been waiting for — the final winner of the LEGO Junior Master Inventor competition." Leo’s breath came in shallow gasps, nerves twisting in his stomach. Was his creation imaginative enough? Had his futuristic city design impressed the judges? He wiped his sweaty palms on his jeans, trying to steady himself. The air was thick with anticipation when suddenly, his phone vibrated against his leg. His pulse quickened as he stared at the glowing screen. Slowly, he lifted it, eyes widening as he read the first few words...</a:t>
            </a:r>
            <a:br>
              <a:rPr lang="en-GB" sz="2400">
                <a:latin typeface="Comic Sans MS"/>
                <a:ea typeface="+mj-lt"/>
                <a:cs typeface="+mj-lt"/>
              </a:rPr>
            </a:br>
            <a:br>
              <a:rPr lang="en-GB" sz="2400">
                <a:latin typeface="Comic Sans MS"/>
                <a:ea typeface="+mj-lt"/>
                <a:cs typeface="+mj-lt"/>
              </a:rPr>
            </a:br>
            <a:r>
              <a:rPr lang="en-GB" sz="2400">
                <a:latin typeface="Comic Sans MS"/>
                <a:ea typeface="+mj-lt"/>
                <a:cs typeface="+mj-lt"/>
              </a:rPr>
              <a:t>1. Find and copy a word which means reporter.</a:t>
            </a:r>
            <a:br>
              <a:rPr lang="en-GB" sz="2400">
                <a:latin typeface="Comic Sans MS"/>
                <a:ea typeface="+mj-lt"/>
                <a:cs typeface="+mj-lt"/>
              </a:rPr>
            </a:br>
            <a:r>
              <a:rPr lang="en-GB" sz="2400">
                <a:latin typeface="Comic Sans MS"/>
                <a:ea typeface="+mj-lt"/>
                <a:cs typeface="+mj-lt"/>
              </a:rPr>
              <a:t>2. "He wiped his sweaty palms on his jeans, trying to steady himself." How is Leo feeling in this sentence?</a:t>
            </a:r>
            <a:br>
              <a:rPr lang="en-GB" sz="2400">
                <a:latin typeface="Comic Sans MS"/>
                <a:ea typeface="+mj-lt"/>
                <a:cs typeface="+mj-lt"/>
              </a:rPr>
            </a:br>
            <a:r>
              <a:rPr lang="en-GB" sz="2400">
                <a:latin typeface="Comic Sans MS"/>
                <a:ea typeface="+mj-lt"/>
                <a:cs typeface="+mj-lt"/>
              </a:rPr>
              <a:t>3. How has the author left the reader wanting to read on?</a:t>
            </a:r>
          </a:p>
        </p:txBody>
      </p:sp>
      <p:sp>
        <p:nvSpPr>
          <p:cNvPr id="3" name="Subtitle 2"/>
          <p:cNvSpPr>
            <a:spLocks noGrp="1"/>
          </p:cNvSpPr>
          <p:nvPr>
            <p:ph type="subTitle" idx="1"/>
          </p:nvPr>
        </p:nvSpPr>
        <p:spPr>
          <a:xfrm>
            <a:off x="0" y="1346930"/>
            <a:ext cx="12202296" cy="4013843"/>
          </a:xfrm>
        </p:spPr>
        <p:txBody>
          <a:bodyPr vert="horz" lIns="91440" tIns="45720" rIns="91440" bIns="45720" rtlCol="0" anchor="t">
            <a:normAutofit/>
          </a:bodyPr>
          <a:lstStyle/>
          <a:p>
            <a:pPr algn="l"/>
            <a:endParaRPr lang="en-GB" sz="3200">
              <a:solidFill>
                <a:srgbClr val="00B0F0"/>
              </a:solidFill>
              <a:latin typeface="Aptos Display"/>
            </a:endParaRPr>
          </a:p>
          <a:p>
            <a:endParaRPr lang="en-GB"/>
          </a:p>
        </p:txBody>
      </p:sp>
    </p:spTree>
    <p:extLst>
      <p:ext uri="{BB962C8B-B14F-4D97-AF65-F5344CB8AC3E}">
        <p14:creationId xmlns:p14="http://schemas.microsoft.com/office/powerpoint/2010/main" val="126053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7F3D-4E98-F979-D71E-6A5463F97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10960-D9FE-FE57-E719-EF9348868699}"/>
              </a:ext>
            </a:extLst>
          </p:cNvPr>
          <p:cNvSpPr>
            <a:spLocks noGrp="1"/>
          </p:cNvSpPr>
          <p:nvPr>
            <p:ph type="ctrTitle"/>
          </p:nvPr>
        </p:nvSpPr>
        <p:spPr>
          <a:xfrm>
            <a:off x="0" y="4468986"/>
            <a:ext cx="12191999" cy="2387600"/>
          </a:xfrm>
        </p:spPr>
        <p:txBody>
          <a:bodyPr vert="horz" lIns="91440" tIns="45720" rIns="91440" bIns="45720" rtlCol="0" anchor="b">
            <a:noAutofit/>
          </a:bodyPr>
          <a:lstStyle/>
          <a:p>
            <a:pPr algn="l"/>
            <a:r>
              <a:rPr lang="en-GB" sz="2400" u="sng">
                <a:latin typeface="Comic Sans MS"/>
              </a:rPr>
              <a:t>Thursday 5th February</a:t>
            </a:r>
            <a:br>
              <a:rPr lang="en-GB" sz="2400" u="sng">
                <a:latin typeface="Comic Sans MS"/>
              </a:rPr>
            </a:br>
            <a:r>
              <a:rPr lang="en-GB" sz="2400" u="sng">
                <a:latin typeface="Comic Sans MS"/>
              </a:rPr>
              <a:t>TBAT: plan a narrative</a:t>
            </a:r>
            <a:br>
              <a:rPr lang="en-GB" sz="2400">
                <a:latin typeface="Comic Sans MS"/>
              </a:rPr>
            </a:br>
            <a:br>
              <a:rPr lang="en-GB" sz="2400">
                <a:latin typeface="Comic Sans MS"/>
              </a:rPr>
            </a:br>
            <a:r>
              <a:rPr lang="en-GB" sz="2400" u="sng">
                <a:latin typeface="Comic Sans MS"/>
                <a:ea typeface="+mj-lt"/>
                <a:cs typeface="+mj-lt"/>
              </a:rPr>
              <a:t>Talk partners:</a:t>
            </a:r>
            <a:br>
              <a:rPr lang="en-GB" sz="2400" u="sng">
                <a:latin typeface="Comic Sans MS"/>
                <a:ea typeface="+mj-lt"/>
                <a:cs typeface="+mj-lt"/>
              </a:rPr>
            </a:br>
            <a:br>
              <a:rPr lang="en-GB" sz="2400" u="sng">
                <a:latin typeface="Comic Sans MS"/>
                <a:ea typeface="+mj-lt"/>
                <a:cs typeface="+mj-lt"/>
              </a:rPr>
            </a:br>
            <a:r>
              <a:rPr lang="en-GB" sz="3600">
                <a:latin typeface="Comic Sans MS"/>
                <a:ea typeface="+mj-lt"/>
                <a:cs typeface="+mj-lt"/>
              </a:rPr>
              <a:t>Summarise your plan to your partner.</a:t>
            </a:r>
            <a:br>
              <a:rPr lang="en-GB" sz="3600">
                <a:latin typeface="Comic Sans MS"/>
                <a:ea typeface="+mj-lt"/>
                <a:cs typeface="+mj-lt"/>
              </a:rPr>
            </a:br>
            <a:br>
              <a:rPr lang="en-GB" sz="3600">
                <a:latin typeface="Comic Sans MS"/>
                <a:ea typeface="+mj-lt"/>
                <a:cs typeface="+mj-lt"/>
              </a:rPr>
            </a:br>
            <a:r>
              <a:rPr lang="en-GB" sz="3600">
                <a:latin typeface="Comic Sans MS"/>
                <a:ea typeface="+mj-lt"/>
                <a:cs typeface="+mj-lt"/>
              </a:rPr>
              <a:t>What happens in your story? Who are your characters? What are your character's traits?</a:t>
            </a:r>
            <a:br>
              <a:rPr lang="en-GB" sz="3600">
                <a:latin typeface="Comic Sans MS"/>
                <a:ea typeface="+mj-lt"/>
                <a:cs typeface="+mj-lt"/>
              </a:rPr>
            </a:br>
            <a:br>
              <a:rPr lang="en-GB" sz="3600">
                <a:latin typeface="Comic Sans MS"/>
                <a:ea typeface="+mj-lt"/>
                <a:cs typeface="+mj-lt"/>
              </a:rPr>
            </a:br>
            <a:r>
              <a:rPr lang="en-GB" sz="3600">
                <a:latin typeface="Comic Sans MS"/>
                <a:ea typeface="+mj-lt"/>
                <a:cs typeface="+mj-lt"/>
              </a:rPr>
              <a:t>How will your story end?</a:t>
            </a:r>
            <a:br>
              <a:rPr lang="en-GB" sz="2400">
                <a:latin typeface="Comic Sans MS"/>
                <a:ea typeface="+mj-lt"/>
                <a:cs typeface="+mj-lt"/>
              </a:rPr>
            </a:br>
            <a:br>
              <a:rPr lang="en-GB" sz="2400">
                <a:latin typeface="Comic Sans MS"/>
                <a:ea typeface="+mj-lt"/>
                <a:cs typeface="+mj-lt"/>
              </a:rPr>
            </a:br>
            <a:endParaRPr lang="en-GB" sz="2400">
              <a:latin typeface="Comic Sans MS"/>
              <a:ea typeface="+mj-lt"/>
              <a:cs typeface="+mj-lt"/>
            </a:endParaRPr>
          </a:p>
        </p:txBody>
      </p:sp>
      <p:sp>
        <p:nvSpPr>
          <p:cNvPr id="3" name="Subtitle 2">
            <a:extLst>
              <a:ext uri="{FF2B5EF4-FFF2-40B4-BE49-F238E27FC236}">
                <a16:creationId xmlns:a16="http://schemas.microsoft.com/office/drawing/2014/main" id="{AC1157DD-7E72-4F7A-F6D7-F44C240DACB3}"/>
              </a:ext>
            </a:extLst>
          </p:cNvPr>
          <p:cNvSpPr>
            <a:spLocks noGrp="1"/>
          </p:cNvSpPr>
          <p:nvPr>
            <p:ph type="subTitle" idx="1"/>
          </p:nvPr>
        </p:nvSpPr>
        <p:spPr>
          <a:xfrm>
            <a:off x="0" y="1346930"/>
            <a:ext cx="12202296" cy="4013843"/>
          </a:xfrm>
        </p:spPr>
        <p:txBody>
          <a:bodyPr vert="horz" lIns="91440" tIns="45720" rIns="91440" bIns="45720" rtlCol="0" anchor="t">
            <a:normAutofit/>
          </a:bodyPr>
          <a:lstStyle/>
          <a:p>
            <a:pPr algn="l"/>
            <a:endParaRPr lang="en-GB" sz="3200">
              <a:solidFill>
                <a:srgbClr val="00B0F0"/>
              </a:solidFill>
              <a:latin typeface="Aptos Display"/>
            </a:endParaRPr>
          </a:p>
          <a:p>
            <a:endParaRPr lang="en-GB"/>
          </a:p>
        </p:txBody>
      </p:sp>
    </p:spTree>
    <p:extLst>
      <p:ext uri="{BB962C8B-B14F-4D97-AF65-F5344CB8AC3E}">
        <p14:creationId xmlns:p14="http://schemas.microsoft.com/office/powerpoint/2010/main" val="32780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0485-C669-FCB1-1ED2-91315F2F5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FAC08-9386-BDE1-3E55-9E9CC207CDEA}"/>
              </a:ext>
            </a:extLst>
          </p:cNvPr>
          <p:cNvSpPr>
            <a:spLocks noGrp="1"/>
          </p:cNvSpPr>
          <p:nvPr>
            <p:ph type="ctrTitle"/>
          </p:nvPr>
        </p:nvSpPr>
        <p:spPr>
          <a:xfrm>
            <a:off x="0" y="-1194528"/>
            <a:ext cx="9144000" cy="2387600"/>
          </a:xfrm>
        </p:spPr>
        <p:txBody>
          <a:bodyPr/>
          <a:lstStyle/>
          <a:p>
            <a:pPr algn="l"/>
            <a:r>
              <a:rPr lang="en-GB" sz="3600"/>
              <a:t>Literacy</a:t>
            </a:r>
            <a:br>
              <a:rPr lang="en-GB" sz="3600"/>
            </a:br>
            <a:r>
              <a:rPr lang="en-GB" sz="3600"/>
              <a:t>Planning for paragraph 6</a:t>
            </a:r>
            <a:endParaRPr lang="en-US" sz="3600"/>
          </a:p>
        </p:txBody>
      </p:sp>
      <p:sp>
        <p:nvSpPr>
          <p:cNvPr id="3" name="Subtitle 2">
            <a:extLst>
              <a:ext uri="{FF2B5EF4-FFF2-40B4-BE49-F238E27FC236}">
                <a16:creationId xmlns:a16="http://schemas.microsoft.com/office/drawing/2014/main" id="{85A5FA1B-DAF7-C6D2-3550-B05E024C1BA8}"/>
              </a:ext>
            </a:extLst>
          </p:cNvPr>
          <p:cNvSpPr>
            <a:spLocks noGrp="1"/>
          </p:cNvSpPr>
          <p:nvPr>
            <p:ph type="subTitle" idx="1"/>
          </p:nvPr>
        </p:nvSpPr>
        <p:spPr>
          <a:xfrm>
            <a:off x="0" y="1346930"/>
            <a:ext cx="12202296" cy="4013843"/>
          </a:xfrm>
        </p:spPr>
        <p:txBody>
          <a:bodyPr vert="horz" lIns="91440" tIns="45720" rIns="91440" bIns="45720" rtlCol="0" anchor="t">
            <a:normAutofit lnSpcReduction="10000"/>
          </a:bodyPr>
          <a:lstStyle/>
          <a:p>
            <a:pPr algn="l"/>
            <a:r>
              <a:rPr lang="en-GB" sz="3200">
                <a:latin typeface="Aptos Display"/>
              </a:rPr>
              <a:t>Ellie’s heart thumped loudly in her chest as she waited for the final announcement. “Only one spot remains,” the reporter teased, “and the judges have made their decision.” Ellie swallowed hard. Could it be her? She had poured her heart into her submission. Her palms grew sweaty as she stared at her phone, willing it to buzz. Suddenly, it vibrated in her hand. A notification popped up on the screen. Ellie’s breath caught in her throat as she read the first few words—</a:t>
            </a:r>
            <a:br>
              <a:rPr lang="en-GB" sz="3200">
                <a:latin typeface="Aptos Display"/>
              </a:rPr>
            </a:br>
            <a:br>
              <a:rPr lang="en-GB" sz="3200">
                <a:latin typeface="Aptos Display"/>
              </a:rPr>
            </a:br>
            <a:r>
              <a:rPr lang="en-GB" sz="3200">
                <a:solidFill>
                  <a:srgbClr val="7030A0"/>
                </a:solidFill>
                <a:latin typeface="Aptos Display"/>
              </a:rPr>
              <a:t>What do you like about this paragraph?</a:t>
            </a:r>
            <a:br>
              <a:rPr lang="en-GB" sz="3200">
                <a:solidFill>
                  <a:srgbClr val="7030A0"/>
                </a:solidFill>
                <a:latin typeface="Aptos Display"/>
              </a:rPr>
            </a:br>
            <a:r>
              <a:rPr lang="en-GB" sz="3200">
                <a:solidFill>
                  <a:srgbClr val="00B0F0"/>
                </a:solidFill>
                <a:latin typeface="Aptos Display"/>
              </a:rPr>
              <a:t>What features have been used?</a:t>
            </a:r>
          </a:p>
          <a:p>
            <a:endParaRPr lang="en-GB"/>
          </a:p>
        </p:txBody>
      </p:sp>
    </p:spTree>
    <p:extLst>
      <p:ext uri="{BB962C8B-B14F-4D97-AF65-F5344CB8AC3E}">
        <p14:creationId xmlns:p14="http://schemas.microsoft.com/office/powerpoint/2010/main" val="156936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405-500F-FB58-5662-BC638DEDB19F}"/>
              </a:ext>
            </a:extLst>
          </p:cNvPr>
          <p:cNvSpPr>
            <a:spLocks noGrp="1"/>
          </p:cNvSpPr>
          <p:nvPr>
            <p:ph type="title"/>
          </p:nvPr>
        </p:nvSpPr>
        <p:spPr/>
        <p:txBody>
          <a:bodyPr/>
          <a:lstStyle/>
          <a:p>
            <a:r>
              <a:rPr lang="en-GB"/>
              <a:t>Athlete assembly 9am</a:t>
            </a:r>
          </a:p>
        </p:txBody>
      </p:sp>
    </p:spTree>
    <p:extLst>
      <p:ext uri="{BB962C8B-B14F-4D97-AF65-F5344CB8AC3E}">
        <p14:creationId xmlns:p14="http://schemas.microsoft.com/office/powerpoint/2010/main" val="2249753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43FE6-F053-F2E6-C5CA-EAB04D4C8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E3D2F-9A84-92A3-A9A7-8727AE69145D}"/>
              </a:ext>
            </a:extLst>
          </p:cNvPr>
          <p:cNvSpPr>
            <a:spLocks noGrp="1"/>
          </p:cNvSpPr>
          <p:nvPr>
            <p:ph type="ctrTitle"/>
          </p:nvPr>
        </p:nvSpPr>
        <p:spPr>
          <a:xfrm>
            <a:off x="92676" y="236795"/>
            <a:ext cx="9144000" cy="2387600"/>
          </a:xfrm>
        </p:spPr>
        <p:txBody>
          <a:bodyPr>
            <a:normAutofit/>
          </a:bodyPr>
          <a:lstStyle/>
          <a:p>
            <a:pPr algn="l"/>
            <a:endParaRPr lang="en-GB" sz="2400"/>
          </a:p>
          <a:p>
            <a:pPr algn="l"/>
            <a:endParaRPr lang="en-GB"/>
          </a:p>
        </p:txBody>
      </p:sp>
      <p:sp>
        <p:nvSpPr>
          <p:cNvPr id="4" name="TextBox 3">
            <a:extLst>
              <a:ext uri="{FF2B5EF4-FFF2-40B4-BE49-F238E27FC236}">
                <a16:creationId xmlns:a16="http://schemas.microsoft.com/office/drawing/2014/main" id="{80790C78-6AB8-6C0F-9FAA-3FF2E4684BAB}"/>
              </a:ext>
            </a:extLst>
          </p:cNvPr>
          <p:cNvSpPr txBox="1"/>
          <p:nvPr/>
        </p:nvSpPr>
        <p:spPr>
          <a:xfrm>
            <a:off x="372633" y="252140"/>
            <a:ext cx="1172617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Task: Write your main characters final thoughts on the competition – there is one space left.</a:t>
            </a:r>
            <a:br>
              <a:rPr lang="en-GB" sz="3600"/>
            </a:br>
            <a:br>
              <a:rPr lang="en-GB" sz="3600"/>
            </a:br>
            <a:br>
              <a:rPr lang="en-GB" sz="3600"/>
            </a:br>
            <a:r>
              <a:rPr lang="en-GB" sz="3600">
                <a:solidFill>
                  <a:srgbClr val="0070C0"/>
                </a:solidFill>
              </a:rPr>
              <a:t>How is your main character feeling physically?</a:t>
            </a:r>
            <a:br>
              <a:rPr lang="en-GB" sz="3600"/>
            </a:br>
            <a:r>
              <a:rPr lang="en-GB" sz="3600">
                <a:solidFill>
                  <a:srgbClr val="0070C0"/>
                </a:solidFill>
              </a:rPr>
              <a:t>Sick? Can you uplevel this word?</a:t>
            </a:r>
            <a:br>
              <a:rPr lang="en-GB" sz="3600"/>
            </a:br>
            <a:endParaRPr lang="en-GB" sz="3600">
              <a:solidFill>
                <a:srgbClr val="0070C0"/>
              </a:solidFill>
            </a:endParaRPr>
          </a:p>
          <a:p>
            <a:br>
              <a:rPr lang="en-GB" sz="3600"/>
            </a:br>
            <a:r>
              <a:rPr lang="en-GB" sz="3600">
                <a:solidFill>
                  <a:srgbClr val="00B050"/>
                </a:solidFill>
              </a:rPr>
              <a:t>How is your main character feeling emotionally?</a:t>
            </a:r>
            <a:br>
              <a:rPr lang="en-GB" sz="3600"/>
            </a:br>
            <a:r>
              <a:rPr lang="en-GB" sz="3600">
                <a:solidFill>
                  <a:srgbClr val="00B050"/>
                </a:solidFill>
              </a:rPr>
              <a:t>Hopeful, anxious? Can you uplevel these words?</a:t>
            </a:r>
            <a:endParaRPr lang="en-GB"/>
          </a:p>
        </p:txBody>
      </p:sp>
    </p:spTree>
    <p:extLst>
      <p:ext uri="{BB962C8B-B14F-4D97-AF65-F5344CB8AC3E}">
        <p14:creationId xmlns:p14="http://schemas.microsoft.com/office/powerpoint/2010/main" val="398596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774E-CCF0-6B94-5852-48359ECA0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31B37-ECF6-7EC9-CDDE-56B17C27CA01}"/>
              </a:ext>
            </a:extLst>
          </p:cNvPr>
          <p:cNvSpPr>
            <a:spLocks noGrp="1"/>
          </p:cNvSpPr>
          <p:nvPr>
            <p:ph type="ctrTitle"/>
          </p:nvPr>
        </p:nvSpPr>
        <p:spPr>
          <a:xfrm>
            <a:off x="92676" y="236795"/>
            <a:ext cx="9144000" cy="2387600"/>
          </a:xfrm>
        </p:spPr>
        <p:txBody>
          <a:bodyPr>
            <a:normAutofit/>
          </a:bodyPr>
          <a:lstStyle/>
          <a:p>
            <a:pPr algn="l"/>
            <a:endParaRPr lang="en-GB" sz="2400"/>
          </a:p>
          <a:p>
            <a:pPr algn="l"/>
            <a:endParaRPr lang="en-GB"/>
          </a:p>
        </p:txBody>
      </p:sp>
      <p:sp>
        <p:nvSpPr>
          <p:cNvPr id="4" name="TextBox 3">
            <a:extLst>
              <a:ext uri="{FF2B5EF4-FFF2-40B4-BE49-F238E27FC236}">
                <a16:creationId xmlns:a16="http://schemas.microsoft.com/office/drawing/2014/main" id="{1B93235F-D91A-EAEE-1CAA-B84BD362AC84}"/>
              </a:ext>
            </a:extLst>
          </p:cNvPr>
          <p:cNvSpPr txBox="1"/>
          <p:nvPr/>
        </p:nvSpPr>
        <p:spPr>
          <a:xfrm>
            <a:off x="372633" y="252140"/>
            <a:ext cx="1172617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Task: Write your main characters final thoughts on the competition – there is one space left. (Box 6)</a:t>
            </a:r>
            <a:br>
              <a:rPr lang="en-GB" sz="3600"/>
            </a:br>
            <a:endParaRPr lang="en-GB" sz="3600"/>
          </a:p>
          <a:p>
            <a:r>
              <a:rPr lang="en-GB" sz="3600"/>
              <a:t>P6 include:</a:t>
            </a:r>
            <a:br>
              <a:rPr lang="en-GB" sz="3600"/>
            </a:br>
            <a:r>
              <a:rPr lang="en-GB" sz="3600">
                <a:solidFill>
                  <a:schemeClr val="accent5"/>
                </a:solidFill>
              </a:rPr>
              <a:t>-Figurative language to show main</a:t>
            </a:r>
            <a:br>
              <a:rPr lang="en-GB" sz="3600">
                <a:solidFill>
                  <a:schemeClr val="accent5"/>
                </a:solidFill>
              </a:rPr>
            </a:br>
            <a:r>
              <a:rPr lang="en-GB" sz="3600">
                <a:solidFill>
                  <a:schemeClr val="accent5"/>
                </a:solidFill>
              </a:rPr>
              <a:t>character's physical feelings.</a:t>
            </a:r>
            <a:br>
              <a:rPr lang="en-GB" sz="3600"/>
            </a:br>
            <a:r>
              <a:rPr lang="en-GB" sz="3600">
                <a:solidFill>
                  <a:srgbClr val="00B050"/>
                </a:solidFill>
              </a:rPr>
              <a:t>-an announcement/tweet from Lego</a:t>
            </a:r>
            <a:br>
              <a:rPr lang="en-GB" sz="3600">
                <a:solidFill>
                  <a:srgbClr val="00B050"/>
                </a:solidFill>
              </a:rPr>
            </a:br>
            <a:r>
              <a:rPr lang="en-GB" sz="3600">
                <a:solidFill>
                  <a:srgbClr val="00B050"/>
                </a:solidFill>
              </a:rPr>
              <a:t>to say the final spot remains</a:t>
            </a:r>
            <a:br>
              <a:rPr lang="en-GB" sz="3600">
                <a:solidFill>
                  <a:srgbClr val="00B050"/>
                </a:solidFill>
              </a:rPr>
            </a:br>
            <a:r>
              <a:rPr lang="en-GB" sz="3600">
                <a:solidFill>
                  <a:schemeClr val="accent2"/>
                </a:solidFill>
              </a:rPr>
              <a:t>-rhetorical question</a:t>
            </a:r>
            <a:br>
              <a:rPr lang="en-GB" sz="3600">
                <a:solidFill>
                  <a:schemeClr val="accent2"/>
                </a:solidFill>
              </a:rPr>
            </a:br>
            <a:r>
              <a:rPr lang="en-GB" sz="3600">
                <a:solidFill>
                  <a:srgbClr val="00B0F0"/>
                </a:solidFill>
              </a:rPr>
              <a:t>-description of how the character is feeling.</a:t>
            </a:r>
          </a:p>
        </p:txBody>
      </p:sp>
      <p:pic>
        <p:nvPicPr>
          <p:cNvPr id="3" name="Picture 2" descr="670+ Girl Worried Phone Stock Illustrations, Royalty-Free ...">
            <a:extLst>
              <a:ext uri="{FF2B5EF4-FFF2-40B4-BE49-F238E27FC236}">
                <a16:creationId xmlns:a16="http://schemas.microsoft.com/office/drawing/2014/main" id="{1B3FBCDA-AE68-7ED3-47FA-5CE1BCBFF5EF}"/>
              </a:ext>
            </a:extLst>
          </p:cNvPr>
          <p:cNvPicPr>
            <a:picLocks noChangeAspect="1"/>
          </p:cNvPicPr>
          <p:nvPr/>
        </p:nvPicPr>
        <p:blipFill>
          <a:blip r:embed="rId2"/>
          <a:stretch>
            <a:fillRect/>
          </a:stretch>
        </p:blipFill>
        <p:spPr>
          <a:xfrm>
            <a:off x="8684988" y="1826987"/>
            <a:ext cx="3204024" cy="3204024"/>
          </a:xfrm>
          <a:prstGeom prst="rect">
            <a:avLst/>
          </a:prstGeom>
        </p:spPr>
      </p:pic>
    </p:spTree>
    <p:extLst>
      <p:ext uri="{BB962C8B-B14F-4D97-AF65-F5344CB8AC3E}">
        <p14:creationId xmlns:p14="http://schemas.microsoft.com/office/powerpoint/2010/main" val="27279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3" name="Google Shape;2653;p202"/>
          <p:cNvSpPr txBox="1">
            <a:spLocks noGrp="1"/>
          </p:cNvSpPr>
          <p:nvPr>
            <p:ph type="title"/>
          </p:nvPr>
        </p:nvSpPr>
        <p:spPr>
          <a:xfrm>
            <a:off x="432000" y="335533"/>
            <a:ext cx="9513600" cy="61773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a:p>
            <a:pPr marL="0" lvl="0" indent="0" algn="l" rtl="0">
              <a:spcBef>
                <a:spcPts val="0"/>
              </a:spcBef>
              <a:spcAft>
                <a:spcPts val="0"/>
              </a:spcAft>
              <a:buNone/>
            </a:pPr>
            <a:endParaRPr/>
          </a:p>
        </p:txBody>
      </p:sp>
      <p:sp>
        <p:nvSpPr>
          <p:cNvPr id="2654" name="Google Shape;2654;p202"/>
          <p:cNvSpPr txBox="1">
            <a:spLocks noGrp="1"/>
          </p:cNvSpPr>
          <p:nvPr>
            <p:ph type="body" idx="1"/>
          </p:nvPr>
        </p:nvSpPr>
        <p:spPr>
          <a:xfrm>
            <a:off x="4289600" y="1642512"/>
            <a:ext cx="7464400" cy="411702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t>This photograph of Desmond Tutu shows him dressed as a Bishop in the Anglican church.</a:t>
            </a:r>
            <a:endParaRPr sz="2667"/>
          </a:p>
          <a:p>
            <a:pPr marL="0" lvl="0" indent="0" algn="l" rtl="0">
              <a:spcBef>
                <a:spcPts val="1333"/>
              </a:spcBef>
              <a:spcAft>
                <a:spcPts val="0"/>
              </a:spcAft>
              <a:buNone/>
            </a:pPr>
            <a:r>
              <a:rPr lang="en-GB" sz="2667"/>
              <a:t>Desmond Tutu had a Christian worldview.</a:t>
            </a:r>
            <a:endParaRPr sz="2667"/>
          </a:p>
          <a:p>
            <a:pPr marL="0" lvl="0" indent="0" algn="l" rtl="0">
              <a:spcBef>
                <a:spcPts val="1333"/>
              </a:spcBef>
              <a:spcAft>
                <a:spcPts val="0"/>
              </a:spcAft>
              <a:buNone/>
            </a:pPr>
            <a:r>
              <a:rPr lang="en-GB" sz="2667"/>
              <a:t>His life was influenced by Jesus' teachings on love, </a:t>
            </a:r>
            <a:r>
              <a:rPr lang="en-GB" sz="2667" b="1"/>
              <a:t>justice</a:t>
            </a:r>
            <a:r>
              <a:rPr lang="en-GB" sz="2667"/>
              <a:t>, peace and forgiveness.</a:t>
            </a:r>
            <a:endParaRPr sz="2667"/>
          </a:p>
          <a:p>
            <a:pPr marL="0" lvl="0" indent="0" algn="l" rtl="0">
              <a:spcBef>
                <a:spcPts val="1333"/>
              </a:spcBef>
              <a:spcAft>
                <a:spcPts val="0"/>
              </a:spcAft>
              <a:buNone/>
            </a:pPr>
            <a:r>
              <a:rPr lang="en-GB" sz="2667"/>
              <a:t>He famously said:</a:t>
            </a:r>
            <a:endParaRPr sz="2667"/>
          </a:p>
          <a:p>
            <a:pPr marL="0" lvl="0" indent="0" algn="l" rtl="0">
              <a:spcBef>
                <a:spcPts val="1333"/>
              </a:spcBef>
              <a:spcAft>
                <a:spcPts val="0"/>
              </a:spcAft>
              <a:buNone/>
            </a:pPr>
            <a:r>
              <a:rPr lang="en-GB" sz="2667"/>
              <a:t>“Without forgiveness, there is no future.”</a:t>
            </a:r>
            <a:endParaRPr sz="2667"/>
          </a:p>
          <a:p>
            <a:pPr marL="0" lvl="0" indent="0" algn="l" rtl="0">
              <a:spcBef>
                <a:spcPts val="1333"/>
              </a:spcBef>
              <a:spcAft>
                <a:spcPts val="0"/>
              </a:spcAft>
              <a:buNone/>
            </a:pPr>
            <a:r>
              <a:rPr lang="en-GB" sz="2667"/>
              <a:t>What do you think he meant?</a:t>
            </a:r>
            <a:endParaRPr sz="2667"/>
          </a:p>
        </p:txBody>
      </p:sp>
      <p:pic>
        <p:nvPicPr>
          <p:cNvPr id="2655" name="Google Shape;2655;p202"/>
          <p:cNvPicPr preferRelativeResize="0"/>
          <p:nvPr/>
        </p:nvPicPr>
        <p:blipFill>
          <a:blip r:embed="rId3">
            <a:alphaModFix/>
          </a:blip>
          <a:stretch>
            <a:fillRect/>
          </a:stretch>
        </p:blipFill>
        <p:spPr>
          <a:xfrm>
            <a:off x="432001" y="1080001"/>
            <a:ext cx="3500801" cy="52512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9"/>
        <p:cNvGrpSpPr/>
        <p:nvPr/>
      </p:nvGrpSpPr>
      <p:grpSpPr>
        <a:xfrm>
          <a:off x="0" y="0"/>
          <a:ext cx="0" cy="0"/>
          <a:chOff x="0" y="0"/>
          <a:chExt cx="0" cy="0"/>
        </a:xfrm>
      </p:grpSpPr>
      <p:sp>
        <p:nvSpPr>
          <p:cNvPr id="2670" name="Google Shape;2670;p204"/>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sp>
        <p:nvSpPr>
          <p:cNvPr id="2671" name="Google Shape;2671;p204"/>
          <p:cNvSpPr txBox="1">
            <a:spLocks noGrp="1"/>
          </p:cNvSpPr>
          <p:nvPr>
            <p:ph type="body" idx="1"/>
          </p:nvPr>
        </p:nvSpPr>
        <p:spPr>
          <a:xfrm>
            <a:off x="432000" y="1080000"/>
            <a:ext cx="9844000" cy="57464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Grace and Fiona have Christian worldviews.   Desmond Tutu’s life is important to both of them.</a:t>
            </a:r>
            <a:endParaRPr/>
          </a:p>
        </p:txBody>
      </p:sp>
      <p:pic>
        <p:nvPicPr>
          <p:cNvPr id="2672" name="Google Shape;2672;p204"/>
          <p:cNvPicPr preferRelativeResize="0"/>
          <p:nvPr/>
        </p:nvPicPr>
        <p:blipFill>
          <a:blip r:embed="rId3">
            <a:alphaModFix/>
          </a:blip>
          <a:stretch>
            <a:fillRect/>
          </a:stretch>
        </p:blipFill>
        <p:spPr>
          <a:xfrm>
            <a:off x="2234056" y="2257723"/>
            <a:ext cx="3977864" cy="3325099"/>
          </a:xfrm>
          <a:prstGeom prst="rect">
            <a:avLst/>
          </a:prstGeom>
          <a:noFill/>
          <a:ln>
            <a:noFill/>
          </a:ln>
        </p:spPr>
      </p:pic>
      <p:sp>
        <p:nvSpPr>
          <p:cNvPr id="2673" name="Google Shape;2673;p204"/>
          <p:cNvSpPr txBox="1"/>
          <p:nvPr/>
        </p:nvSpPr>
        <p:spPr>
          <a:xfrm flipH="1">
            <a:off x="2442835" y="2617504"/>
            <a:ext cx="3696000" cy="2123658"/>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My parents talked about Desmond Tutu a lot growing up. They were inspired by how he put the teachings of Jesus into practice.</a:t>
            </a:r>
            <a:endParaRPr sz="2400">
              <a:solidFill>
                <a:srgbClr val="222222"/>
              </a:solidFill>
              <a:latin typeface="Lexend"/>
              <a:ea typeface="Lexend"/>
              <a:cs typeface="Lexend"/>
              <a:sym typeface="Lexend"/>
            </a:endParaRPr>
          </a:p>
        </p:txBody>
      </p:sp>
      <p:pic>
        <p:nvPicPr>
          <p:cNvPr id="2674" name="Google Shape;2674;p204"/>
          <p:cNvPicPr preferRelativeResize="0"/>
          <p:nvPr/>
        </p:nvPicPr>
        <p:blipFill>
          <a:blip r:embed="rId3">
            <a:alphaModFix/>
          </a:blip>
          <a:stretch>
            <a:fillRect/>
          </a:stretch>
        </p:blipFill>
        <p:spPr>
          <a:xfrm flipH="1">
            <a:off x="6431997" y="2259194"/>
            <a:ext cx="5328003" cy="2193332"/>
          </a:xfrm>
          <a:prstGeom prst="rect">
            <a:avLst/>
          </a:prstGeom>
          <a:noFill/>
          <a:ln>
            <a:noFill/>
          </a:ln>
        </p:spPr>
      </p:pic>
      <p:sp>
        <p:nvSpPr>
          <p:cNvPr id="2675" name="Google Shape;2675;p204"/>
          <p:cNvSpPr txBox="1"/>
          <p:nvPr/>
        </p:nvSpPr>
        <p:spPr>
          <a:xfrm flipH="1">
            <a:off x="6632600" y="2313930"/>
            <a:ext cx="4945200" cy="169892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I protested against apartheid in the 1980s. Desmond Tutu shows me how forgiveness and </a:t>
            </a:r>
            <a:r>
              <a:rPr lang="en-GB" sz="2400" b="1">
                <a:solidFill>
                  <a:srgbClr val="222222"/>
                </a:solidFill>
                <a:latin typeface="Lexend"/>
                <a:ea typeface="Lexend"/>
                <a:cs typeface="Lexend"/>
                <a:sym typeface="Lexend"/>
              </a:rPr>
              <a:t>reconciliation </a:t>
            </a:r>
            <a:r>
              <a:rPr lang="en-GB" sz="2400">
                <a:solidFill>
                  <a:srgbClr val="222222"/>
                </a:solidFill>
                <a:latin typeface="Lexend"/>
                <a:ea typeface="Lexend"/>
                <a:cs typeface="Lexend"/>
                <a:sym typeface="Lexend"/>
              </a:rPr>
              <a:t>is the best way.</a:t>
            </a:r>
            <a:endParaRPr sz="2400">
              <a:solidFill>
                <a:srgbClr val="222222"/>
              </a:solidFill>
              <a:latin typeface="Lexend"/>
              <a:ea typeface="Lexend"/>
              <a:cs typeface="Lexend"/>
              <a:sym typeface="Lexend"/>
            </a:endParaRPr>
          </a:p>
        </p:txBody>
      </p:sp>
      <p:pic>
        <p:nvPicPr>
          <p:cNvPr id="2676" name="Google Shape;2676;p204"/>
          <p:cNvPicPr preferRelativeResize="0"/>
          <p:nvPr/>
        </p:nvPicPr>
        <p:blipFill>
          <a:blip r:embed="rId4">
            <a:alphaModFix/>
          </a:blip>
          <a:stretch>
            <a:fillRect/>
          </a:stretch>
        </p:blipFill>
        <p:spPr>
          <a:xfrm>
            <a:off x="432003" y="3813259"/>
            <a:ext cx="2126068" cy="2029332"/>
          </a:xfrm>
          <a:prstGeom prst="rect">
            <a:avLst/>
          </a:prstGeom>
          <a:noFill/>
          <a:ln>
            <a:noFill/>
          </a:ln>
        </p:spPr>
      </p:pic>
      <p:sp>
        <p:nvSpPr>
          <p:cNvPr id="2677" name="Google Shape;2677;p204"/>
          <p:cNvSpPr txBox="1"/>
          <p:nvPr/>
        </p:nvSpPr>
        <p:spPr>
          <a:xfrm>
            <a:off x="411555" y="5798260"/>
            <a:ext cx="1603600" cy="574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133">
                <a:solidFill>
                  <a:srgbClr val="222222"/>
                </a:solidFill>
                <a:latin typeface="Lexend"/>
                <a:ea typeface="Lexend"/>
                <a:cs typeface="Lexend"/>
                <a:sym typeface="Lexend"/>
              </a:rPr>
              <a:t>Grace</a:t>
            </a:r>
            <a:endParaRPr sz="2133">
              <a:solidFill>
                <a:srgbClr val="222222"/>
              </a:solidFill>
              <a:latin typeface="Lexend"/>
              <a:ea typeface="Lexend"/>
              <a:cs typeface="Lexend"/>
              <a:sym typeface="Lexend"/>
            </a:endParaRPr>
          </a:p>
        </p:txBody>
      </p:sp>
      <p:sp>
        <p:nvSpPr>
          <p:cNvPr id="2678" name="Google Shape;2678;p204"/>
          <p:cNvSpPr txBox="1"/>
          <p:nvPr/>
        </p:nvSpPr>
        <p:spPr>
          <a:xfrm flipH="1">
            <a:off x="7884563" y="5760003"/>
            <a:ext cx="1522000" cy="574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133">
                <a:solidFill>
                  <a:schemeClr val="dk1"/>
                </a:solidFill>
                <a:latin typeface="Lexend"/>
                <a:ea typeface="Lexend"/>
                <a:cs typeface="Lexend"/>
                <a:sym typeface="Lexend"/>
              </a:rPr>
              <a:t>Fiona</a:t>
            </a:r>
            <a:endParaRPr sz="2133">
              <a:solidFill>
                <a:schemeClr val="dk1"/>
              </a:solidFill>
              <a:latin typeface="Lexend"/>
              <a:ea typeface="Lexend"/>
              <a:cs typeface="Lexend"/>
              <a:sym typeface="Lexend"/>
            </a:endParaRPr>
          </a:p>
        </p:txBody>
      </p:sp>
      <p:pic>
        <p:nvPicPr>
          <p:cNvPr id="2679" name="Google Shape;2679;p204"/>
          <p:cNvPicPr preferRelativeResize="0"/>
          <p:nvPr/>
        </p:nvPicPr>
        <p:blipFill>
          <a:blip r:embed="rId5">
            <a:alphaModFix/>
          </a:blip>
          <a:stretch>
            <a:fillRect/>
          </a:stretch>
        </p:blipFill>
        <p:spPr>
          <a:xfrm flipH="1">
            <a:off x="9032097" y="4466497"/>
            <a:ext cx="2309536" cy="1843711"/>
          </a:xfrm>
          <a:prstGeom prst="rect">
            <a:avLst/>
          </a:prstGeom>
          <a:noFill/>
          <a:ln>
            <a:noFill/>
          </a:ln>
        </p:spPr>
      </p:pic>
    </p:spTree>
    <p:extLst>
      <p:ext uri="{BB962C8B-B14F-4D97-AF65-F5344CB8AC3E}">
        <p14:creationId xmlns:p14="http://schemas.microsoft.com/office/powerpoint/2010/main" val="31484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205"/>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sp>
        <p:nvSpPr>
          <p:cNvPr id="2685" name="Google Shape;2685;p205"/>
          <p:cNvSpPr txBox="1">
            <a:spLocks noGrp="1"/>
          </p:cNvSpPr>
          <p:nvPr>
            <p:ph type="body" idx="1"/>
          </p:nvPr>
        </p:nvSpPr>
        <p:spPr>
          <a:xfrm>
            <a:off x="432000" y="1080000"/>
            <a:ext cx="8626400" cy="57464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Desmond Tutu lived out Jesus' teachings by fighting for </a:t>
            </a:r>
            <a:r>
              <a:rPr lang="en-GB" b="1"/>
              <a:t>justice </a:t>
            </a:r>
            <a:r>
              <a:rPr lang="en-GB"/>
              <a:t>against oppression.</a:t>
            </a:r>
            <a:endParaRPr/>
          </a:p>
        </p:txBody>
      </p:sp>
      <p:pic>
        <p:nvPicPr>
          <p:cNvPr id="2686" name="Google Shape;2686;p205"/>
          <p:cNvPicPr preferRelativeResize="0"/>
          <p:nvPr/>
        </p:nvPicPr>
        <p:blipFill>
          <a:blip r:embed="rId3">
            <a:alphaModFix/>
          </a:blip>
          <a:stretch>
            <a:fillRect/>
          </a:stretch>
        </p:blipFill>
        <p:spPr>
          <a:xfrm flipH="1">
            <a:off x="432003" y="2284021"/>
            <a:ext cx="5039597" cy="2810265"/>
          </a:xfrm>
          <a:prstGeom prst="rect">
            <a:avLst/>
          </a:prstGeom>
          <a:noFill/>
          <a:ln>
            <a:noFill/>
          </a:ln>
        </p:spPr>
      </p:pic>
      <p:sp>
        <p:nvSpPr>
          <p:cNvPr id="2687" name="Google Shape;2687;p205"/>
          <p:cNvSpPr txBox="1"/>
          <p:nvPr/>
        </p:nvSpPr>
        <p:spPr>
          <a:xfrm flipH="1">
            <a:off x="560000" y="2611040"/>
            <a:ext cx="4911600" cy="169892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Jesus stood up for the poor, the oppressed, and those treated unfairly.</a:t>
            </a:r>
            <a:endParaRPr sz="2400">
              <a:solidFill>
                <a:srgbClr val="222222"/>
              </a:solidFill>
              <a:latin typeface="Lexend"/>
              <a:ea typeface="Lexend"/>
              <a:cs typeface="Lexend"/>
              <a:sym typeface="Lexend"/>
            </a:endParaRPr>
          </a:p>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He spent time with those society ignored.</a:t>
            </a:r>
            <a:endParaRPr sz="2400">
              <a:solidFill>
                <a:srgbClr val="222222"/>
              </a:solidFill>
              <a:latin typeface="Lexend"/>
              <a:ea typeface="Lexend"/>
              <a:cs typeface="Lexend"/>
              <a:sym typeface="Lexend"/>
            </a:endParaRPr>
          </a:p>
        </p:txBody>
      </p:sp>
      <p:pic>
        <p:nvPicPr>
          <p:cNvPr id="2688" name="Google Shape;2688;p205"/>
          <p:cNvPicPr preferRelativeResize="0"/>
          <p:nvPr/>
        </p:nvPicPr>
        <p:blipFill>
          <a:blip r:embed="rId3">
            <a:alphaModFix/>
          </a:blip>
          <a:stretch>
            <a:fillRect/>
          </a:stretch>
        </p:blipFill>
        <p:spPr>
          <a:xfrm>
            <a:off x="6429163" y="2279400"/>
            <a:ext cx="5309831" cy="2692965"/>
          </a:xfrm>
          <a:prstGeom prst="rect">
            <a:avLst/>
          </a:prstGeom>
          <a:noFill/>
          <a:ln>
            <a:noFill/>
          </a:ln>
        </p:spPr>
      </p:pic>
      <p:sp>
        <p:nvSpPr>
          <p:cNvPr id="2689" name="Google Shape;2689;p205"/>
          <p:cNvSpPr txBox="1"/>
          <p:nvPr/>
        </p:nvSpPr>
        <p:spPr>
          <a:xfrm flipH="1">
            <a:off x="6547591" y="2601933"/>
            <a:ext cx="5039600" cy="169892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Desmond Tutu spoke out against apartheid, fighting for the rights of Black South Africans who were oppressed by unfair laws.</a:t>
            </a:r>
            <a:endParaRPr sz="2400">
              <a:solidFill>
                <a:srgbClr val="222222"/>
              </a:solidFill>
              <a:latin typeface="Lexend"/>
              <a:ea typeface="Lexend"/>
              <a:cs typeface="Lexend"/>
              <a:sym typeface="Lexend"/>
            </a:endParaRPr>
          </a:p>
        </p:txBody>
      </p:sp>
      <p:pic>
        <p:nvPicPr>
          <p:cNvPr id="2690" name="Google Shape;2690;p205"/>
          <p:cNvPicPr preferRelativeResize="0"/>
          <p:nvPr/>
        </p:nvPicPr>
        <p:blipFill>
          <a:blip r:embed="rId4">
            <a:alphaModFix/>
          </a:blip>
          <a:stretch>
            <a:fillRect/>
          </a:stretch>
        </p:blipFill>
        <p:spPr>
          <a:xfrm>
            <a:off x="4846570" y="3915026"/>
            <a:ext cx="2126068" cy="2029332"/>
          </a:xfrm>
          <a:prstGeom prst="rect">
            <a:avLst/>
          </a:prstGeom>
          <a:noFill/>
          <a:ln>
            <a:noFill/>
          </a:ln>
        </p:spPr>
      </p:pic>
      <p:sp>
        <p:nvSpPr>
          <p:cNvPr id="2691" name="Google Shape;2691;p205"/>
          <p:cNvSpPr txBox="1"/>
          <p:nvPr/>
        </p:nvSpPr>
        <p:spPr>
          <a:xfrm>
            <a:off x="4846555" y="5879593"/>
            <a:ext cx="1603600" cy="574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133">
                <a:solidFill>
                  <a:srgbClr val="222222"/>
                </a:solidFill>
                <a:latin typeface="Lexend"/>
                <a:ea typeface="Lexend"/>
                <a:cs typeface="Lexend"/>
                <a:sym typeface="Lexend"/>
              </a:rPr>
              <a:t>Grace</a:t>
            </a:r>
            <a:endParaRPr sz="2133">
              <a:solidFill>
                <a:srgbClr val="222222"/>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5"/>
        <p:cNvGrpSpPr/>
        <p:nvPr/>
      </p:nvGrpSpPr>
      <p:grpSpPr>
        <a:xfrm>
          <a:off x="0" y="0"/>
          <a:ext cx="0" cy="0"/>
          <a:chOff x="0" y="0"/>
          <a:chExt cx="0" cy="0"/>
        </a:xfrm>
      </p:grpSpPr>
      <p:sp>
        <p:nvSpPr>
          <p:cNvPr id="2696" name="Google Shape;2696;p206"/>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sp>
        <p:nvSpPr>
          <p:cNvPr id="2697" name="Google Shape;2697;p206"/>
          <p:cNvSpPr txBox="1">
            <a:spLocks noGrp="1"/>
          </p:cNvSpPr>
          <p:nvPr>
            <p:ph type="body" idx="1"/>
          </p:nvPr>
        </p:nvSpPr>
        <p:spPr>
          <a:xfrm>
            <a:off x="432000" y="1080000"/>
            <a:ext cx="85320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Desmond Tutu lived out Jesus' teachings by choosing peace over violence.</a:t>
            </a:r>
            <a:endParaRPr/>
          </a:p>
        </p:txBody>
      </p:sp>
      <p:pic>
        <p:nvPicPr>
          <p:cNvPr id="2698" name="Google Shape;2698;p206"/>
          <p:cNvPicPr preferRelativeResize="0"/>
          <p:nvPr/>
        </p:nvPicPr>
        <p:blipFill>
          <a:blip r:embed="rId3">
            <a:alphaModFix/>
          </a:blip>
          <a:stretch>
            <a:fillRect/>
          </a:stretch>
        </p:blipFill>
        <p:spPr>
          <a:xfrm flipH="1">
            <a:off x="432002" y="2219767"/>
            <a:ext cx="4995599" cy="3248735"/>
          </a:xfrm>
          <a:prstGeom prst="rect">
            <a:avLst/>
          </a:prstGeom>
          <a:noFill/>
          <a:ln>
            <a:noFill/>
          </a:ln>
        </p:spPr>
      </p:pic>
      <p:sp>
        <p:nvSpPr>
          <p:cNvPr id="2699" name="Google Shape;2699;p206"/>
          <p:cNvSpPr txBox="1"/>
          <p:nvPr/>
        </p:nvSpPr>
        <p:spPr>
          <a:xfrm flipH="1">
            <a:off x="672103" y="2527635"/>
            <a:ext cx="4588800" cy="2123658"/>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Jesus said, “Blessed are the peacemakers, for they will be called children of God.”</a:t>
            </a:r>
            <a:endParaRPr sz="2400">
              <a:solidFill>
                <a:srgbClr val="222222"/>
              </a:solidFill>
              <a:latin typeface="Lexend"/>
              <a:ea typeface="Lexend"/>
              <a:cs typeface="Lexend"/>
              <a:sym typeface="Lexend"/>
            </a:endParaRPr>
          </a:p>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I interpret this to mean that peace is more powerful than fighting.</a:t>
            </a:r>
            <a:endParaRPr sz="2400">
              <a:solidFill>
                <a:srgbClr val="222222"/>
              </a:solidFill>
              <a:latin typeface="Lexend"/>
              <a:ea typeface="Lexend"/>
              <a:cs typeface="Lexend"/>
              <a:sym typeface="Lexend"/>
            </a:endParaRPr>
          </a:p>
        </p:txBody>
      </p:sp>
      <p:pic>
        <p:nvPicPr>
          <p:cNvPr id="2700" name="Google Shape;2700;p206"/>
          <p:cNvPicPr preferRelativeResize="0"/>
          <p:nvPr/>
        </p:nvPicPr>
        <p:blipFill>
          <a:blip r:embed="rId3">
            <a:alphaModFix/>
          </a:blip>
          <a:stretch>
            <a:fillRect/>
          </a:stretch>
        </p:blipFill>
        <p:spPr>
          <a:xfrm>
            <a:off x="6867867" y="1793333"/>
            <a:ext cx="4867603" cy="4099035"/>
          </a:xfrm>
          <a:prstGeom prst="rect">
            <a:avLst/>
          </a:prstGeom>
          <a:noFill/>
          <a:ln>
            <a:noFill/>
          </a:ln>
        </p:spPr>
      </p:pic>
      <p:sp>
        <p:nvSpPr>
          <p:cNvPr id="2701" name="Google Shape;2701;p206"/>
          <p:cNvSpPr txBox="1"/>
          <p:nvPr/>
        </p:nvSpPr>
        <p:spPr>
          <a:xfrm flipH="1">
            <a:off x="7050075" y="2235805"/>
            <a:ext cx="4588800" cy="2548390"/>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Desmond Tutu followed this teaching by rejecting violence and encouraging non-violent protests against apartheid.</a:t>
            </a:r>
            <a:endParaRPr sz="2400">
              <a:solidFill>
                <a:srgbClr val="222222"/>
              </a:solidFill>
              <a:latin typeface="Lexend"/>
              <a:ea typeface="Lexend"/>
              <a:cs typeface="Lexend"/>
              <a:sym typeface="Lexend"/>
            </a:endParaRPr>
          </a:p>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I joined in the protests. It is hard to choose peace when you are angry!</a:t>
            </a:r>
            <a:endParaRPr sz="2400">
              <a:solidFill>
                <a:srgbClr val="222222"/>
              </a:solidFill>
              <a:latin typeface="Lexend"/>
              <a:ea typeface="Lexend"/>
              <a:cs typeface="Lexend"/>
              <a:sym typeface="Lexend"/>
            </a:endParaRPr>
          </a:p>
        </p:txBody>
      </p:sp>
      <p:sp>
        <p:nvSpPr>
          <p:cNvPr id="2702" name="Google Shape;2702;p206"/>
          <p:cNvSpPr txBox="1"/>
          <p:nvPr/>
        </p:nvSpPr>
        <p:spPr>
          <a:xfrm>
            <a:off x="3347900" y="5633593"/>
            <a:ext cx="1603600" cy="6976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rgbClr val="222222"/>
                </a:solidFill>
                <a:latin typeface="Lexend"/>
                <a:ea typeface="Lexend"/>
                <a:cs typeface="Lexend"/>
                <a:sym typeface="Lexend"/>
              </a:rPr>
              <a:t>Fiona</a:t>
            </a:r>
            <a:endParaRPr sz="2933">
              <a:solidFill>
                <a:srgbClr val="222222"/>
              </a:solidFill>
              <a:latin typeface="Lexend"/>
              <a:ea typeface="Lexend"/>
              <a:cs typeface="Lexend"/>
              <a:sym typeface="Lexend"/>
            </a:endParaRPr>
          </a:p>
        </p:txBody>
      </p:sp>
      <p:pic>
        <p:nvPicPr>
          <p:cNvPr id="2703" name="Google Shape;2703;p206"/>
          <p:cNvPicPr preferRelativeResize="0"/>
          <p:nvPr/>
        </p:nvPicPr>
        <p:blipFill>
          <a:blip r:embed="rId4">
            <a:alphaModFix/>
          </a:blip>
          <a:stretch>
            <a:fillRect/>
          </a:stretch>
        </p:blipFill>
        <p:spPr>
          <a:xfrm>
            <a:off x="4850400" y="4320000"/>
            <a:ext cx="2290496" cy="201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7"/>
        <p:cNvGrpSpPr/>
        <p:nvPr/>
      </p:nvGrpSpPr>
      <p:grpSpPr>
        <a:xfrm>
          <a:off x="0" y="0"/>
          <a:ext cx="0" cy="0"/>
          <a:chOff x="0" y="0"/>
          <a:chExt cx="0" cy="0"/>
        </a:xfrm>
      </p:grpSpPr>
      <p:sp>
        <p:nvSpPr>
          <p:cNvPr id="2718" name="Google Shape;2718;p208"/>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sp>
        <p:nvSpPr>
          <p:cNvPr id="2719" name="Google Shape;2719;p208"/>
          <p:cNvSpPr txBox="1">
            <a:spLocks noGrp="1"/>
          </p:cNvSpPr>
          <p:nvPr>
            <p:ph type="body" idx="1"/>
          </p:nvPr>
        </p:nvSpPr>
        <p:spPr>
          <a:xfrm>
            <a:off x="432000" y="1080000"/>
            <a:ext cx="98440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Desmond Tutu lived out Jesus' teachings by encouraging forgiveness to </a:t>
            </a:r>
            <a:r>
              <a:rPr lang="en-GB" b="1"/>
              <a:t>heal </a:t>
            </a:r>
            <a:r>
              <a:rPr lang="en-GB"/>
              <a:t>his country.</a:t>
            </a:r>
            <a:endParaRPr/>
          </a:p>
        </p:txBody>
      </p:sp>
      <p:pic>
        <p:nvPicPr>
          <p:cNvPr id="2720" name="Google Shape;2720;p208"/>
          <p:cNvPicPr preferRelativeResize="0"/>
          <p:nvPr/>
        </p:nvPicPr>
        <p:blipFill>
          <a:blip r:embed="rId3">
            <a:alphaModFix/>
          </a:blip>
          <a:stretch>
            <a:fillRect/>
          </a:stretch>
        </p:blipFill>
        <p:spPr>
          <a:xfrm flipH="1">
            <a:off x="432001" y="2475129"/>
            <a:ext cx="4563699" cy="2638801"/>
          </a:xfrm>
          <a:prstGeom prst="rect">
            <a:avLst/>
          </a:prstGeom>
          <a:noFill/>
          <a:ln>
            <a:noFill/>
          </a:ln>
        </p:spPr>
      </p:pic>
      <p:sp>
        <p:nvSpPr>
          <p:cNvPr id="2721" name="Google Shape;2721;p208"/>
          <p:cNvSpPr txBox="1"/>
          <p:nvPr/>
        </p:nvSpPr>
        <p:spPr>
          <a:xfrm flipH="1">
            <a:off x="560167" y="2747036"/>
            <a:ext cx="4286400" cy="169892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chemeClr val="dk1"/>
                </a:solidFill>
                <a:latin typeface="Lexend"/>
                <a:ea typeface="Lexend"/>
                <a:cs typeface="Lexend"/>
                <a:sym typeface="Lexend"/>
              </a:rPr>
              <a:t>Jesus taught limitless forgiveness. He said, </a:t>
            </a:r>
            <a:endParaRPr sz="2400">
              <a:solidFill>
                <a:schemeClr val="dk1"/>
              </a:solidFill>
              <a:latin typeface="Lexend"/>
              <a:ea typeface="Lexend"/>
              <a:cs typeface="Lexend"/>
              <a:sym typeface="Lexend"/>
            </a:endParaRPr>
          </a:p>
          <a:p>
            <a:pPr marL="0" lvl="0" indent="0" algn="l" rtl="0">
              <a:lnSpc>
                <a:spcPct val="115000"/>
              </a:lnSpc>
              <a:spcBef>
                <a:spcPts val="0"/>
              </a:spcBef>
              <a:spcAft>
                <a:spcPts val="0"/>
              </a:spcAft>
              <a:buNone/>
            </a:pPr>
            <a:r>
              <a:rPr lang="en-GB" sz="2400">
                <a:solidFill>
                  <a:schemeClr val="dk1"/>
                </a:solidFill>
                <a:latin typeface="Lexend"/>
                <a:ea typeface="Lexend"/>
                <a:cs typeface="Lexend"/>
                <a:sym typeface="Lexend"/>
              </a:rPr>
              <a:t>“Forgive not just seven times, but seventy times seven.”</a:t>
            </a:r>
            <a:endParaRPr sz="2400">
              <a:solidFill>
                <a:srgbClr val="222222"/>
              </a:solidFill>
              <a:latin typeface="Lexend"/>
              <a:ea typeface="Lexend"/>
              <a:cs typeface="Lexend"/>
              <a:sym typeface="Lexend"/>
            </a:endParaRPr>
          </a:p>
        </p:txBody>
      </p:sp>
      <p:pic>
        <p:nvPicPr>
          <p:cNvPr id="2722" name="Google Shape;2722;p208"/>
          <p:cNvPicPr preferRelativeResize="0"/>
          <p:nvPr/>
        </p:nvPicPr>
        <p:blipFill>
          <a:blip r:embed="rId4">
            <a:alphaModFix/>
          </a:blip>
          <a:stretch>
            <a:fillRect/>
          </a:stretch>
        </p:blipFill>
        <p:spPr>
          <a:xfrm>
            <a:off x="4511553" y="3915026"/>
            <a:ext cx="2126068" cy="2029332"/>
          </a:xfrm>
          <a:prstGeom prst="rect">
            <a:avLst/>
          </a:prstGeom>
          <a:noFill/>
          <a:ln>
            <a:noFill/>
          </a:ln>
        </p:spPr>
      </p:pic>
      <p:sp>
        <p:nvSpPr>
          <p:cNvPr id="2723" name="Google Shape;2723;p208"/>
          <p:cNvSpPr txBox="1"/>
          <p:nvPr/>
        </p:nvSpPr>
        <p:spPr>
          <a:xfrm>
            <a:off x="4511537" y="5879593"/>
            <a:ext cx="1603600" cy="574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133">
                <a:solidFill>
                  <a:srgbClr val="222222"/>
                </a:solidFill>
                <a:latin typeface="Lexend"/>
                <a:ea typeface="Lexend"/>
                <a:cs typeface="Lexend"/>
                <a:sym typeface="Lexend"/>
              </a:rPr>
              <a:t>Grace</a:t>
            </a:r>
            <a:endParaRPr sz="2133">
              <a:solidFill>
                <a:srgbClr val="222222"/>
              </a:solidFill>
              <a:latin typeface="Lexend"/>
              <a:ea typeface="Lexend"/>
              <a:cs typeface="Lexend"/>
              <a:sym typeface="Lexend"/>
            </a:endParaRPr>
          </a:p>
        </p:txBody>
      </p:sp>
      <p:pic>
        <p:nvPicPr>
          <p:cNvPr id="2724" name="Google Shape;2724;p208"/>
          <p:cNvPicPr preferRelativeResize="0"/>
          <p:nvPr/>
        </p:nvPicPr>
        <p:blipFill>
          <a:blip r:embed="rId3">
            <a:alphaModFix/>
          </a:blip>
          <a:stretch>
            <a:fillRect/>
          </a:stretch>
        </p:blipFill>
        <p:spPr>
          <a:xfrm>
            <a:off x="6296367" y="2295034"/>
            <a:ext cx="5463635" cy="3254465"/>
          </a:xfrm>
          <a:prstGeom prst="rect">
            <a:avLst/>
          </a:prstGeom>
          <a:noFill/>
          <a:ln>
            <a:noFill/>
          </a:ln>
        </p:spPr>
      </p:pic>
      <p:sp>
        <p:nvSpPr>
          <p:cNvPr id="2725" name="Google Shape;2725;p208"/>
          <p:cNvSpPr txBox="1"/>
          <p:nvPr/>
        </p:nvSpPr>
        <p:spPr>
          <a:xfrm flipH="1">
            <a:off x="6475000" y="2618767"/>
            <a:ext cx="5076800" cy="2123658"/>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After apartheid ended, Desmond Tutu led the Truth and </a:t>
            </a:r>
            <a:r>
              <a:rPr lang="en-GB" sz="2400" b="1">
                <a:solidFill>
                  <a:srgbClr val="222222"/>
                </a:solidFill>
                <a:latin typeface="Lexend"/>
                <a:ea typeface="Lexend"/>
                <a:cs typeface="Lexend"/>
                <a:sym typeface="Lexend"/>
              </a:rPr>
              <a:t>Reconciliation </a:t>
            </a:r>
            <a:r>
              <a:rPr lang="en-GB" sz="2400">
                <a:solidFill>
                  <a:srgbClr val="222222"/>
                </a:solidFill>
                <a:latin typeface="Lexend"/>
                <a:ea typeface="Lexend"/>
                <a:cs typeface="Lexend"/>
                <a:sym typeface="Lexend"/>
              </a:rPr>
              <a:t>Commission, where victims and wrongdoers could seek truth and forgiveness instead of revenge.</a:t>
            </a:r>
            <a:endParaRPr sz="2400">
              <a:solidFill>
                <a:srgbClr val="222222"/>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2730" name="Google Shape;2730;p209"/>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sp>
        <p:nvSpPr>
          <p:cNvPr id="2731" name="Google Shape;2731;p209"/>
          <p:cNvSpPr txBox="1">
            <a:spLocks noGrp="1"/>
          </p:cNvSpPr>
          <p:nvPr>
            <p:ph type="body" idx="1"/>
          </p:nvPr>
        </p:nvSpPr>
        <p:spPr>
          <a:xfrm>
            <a:off x="432000" y="1080000"/>
            <a:ext cx="8626400" cy="82086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t>After the fall of apartheid, Desmond Tutu called South Africa a “Rainbow Nation”.</a:t>
            </a:r>
            <a:endParaRPr sz="2667"/>
          </a:p>
        </p:txBody>
      </p:sp>
      <p:sp>
        <p:nvSpPr>
          <p:cNvPr id="2732" name="Google Shape;2732;p209"/>
          <p:cNvSpPr txBox="1">
            <a:spLocks noGrp="1"/>
          </p:cNvSpPr>
          <p:nvPr>
            <p:ph type="body" idx="1"/>
          </p:nvPr>
        </p:nvSpPr>
        <p:spPr>
          <a:xfrm>
            <a:off x="432000" y="4937267"/>
            <a:ext cx="10983600" cy="57464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Why do you think Desmond Tutu called South Africa a “Rainbow Nation”? </a:t>
            </a:r>
            <a:endParaRPr/>
          </a:p>
          <a:p>
            <a:pPr marL="0" lvl="0" indent="0" algn="l" rtl="0">
              <a:spcBef>
                <a:spcPts val="0"/>
              </a:spcBef>
              <a:spcAft>
                <a:spcPts val="0"/>
              </a:spcAft>
              <a:buNone/>
            </a:pPr>
            <a:r>
              <a:rPr lang="en-GB"/>
              <a:t>What might the rainbow symbolise?</a:t>
            </a:r>
            <a:endParaRPr/>
          </a:p>
        </p:txBody>
      </p:sp>
      <p:pic>
        <p:nvPicPr>
          <p:cNvPr id="2733" name="Google Shape;2733;p209"/>
          <p:cNvPicPr preferRelativeResize="0"/>
          <p:nvPr/>
        </p:nvPicPr>
        <p:blipFill>
          <a:blip r:embed="rId3">
            <a:alphaModFix/>
          </a:blip>
          <a:stretch>
            <a:fillRect/>
          </a:stretch>
        </p:blipFill>
        <p:spPr>
          <a:xfrm>
            <a:off x="3573700" y="2096534"/>
            <a:ext cx="4960803" cy="24804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pic>
        <p:nvPicPr>
          <p:cNvPr id="2738" name="Google Shape;2738;p210"/>
          <p:cNvPicPr preferRelativeResize="0"/>
          <p:nvPr/>
        </p:nvPicPr>
        <p:blipFill>
          <a:blip r:embed="rId3">
            <a:alphaModFix/>
          </a:blip>
          <a:stretch>
            <a:fillRect/>
          </a:stretch>
        </p:blipFill>
        <p:spPr>
          <a:xfrm flipH="1">
            <a:off x="432001" y="2160001"/>
            <a:ext cx="6948233" cy="3850601"/>
          </a:xfrm>
          <a:prstGeom prst="rect">
            <a:avLst/>
          </a:prstGeom>
          <a:noFill/>
          <a:ln>
            <a:noFill/>
          </a:ln>
        </p:spPr>
      </p:pic>
      <p:sp>
        <p:nvSpPr>
          <p:cNvPr id="2739" name="Google Shape;2739;p210"/>
          <p:cNvSpPr txBox="1"/>
          <p:nvPr/>
        </p:nvSpPr>
        <p:spPr>
          <a:xfrm flipH="1">
            <a:off x="703433" y="2688771"/>
            <a:ext cx="6419200" cy="2123658"/>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In the Bible, God sent a rainbow after the flood as a promise of a new beginning and hope.</a:t>
            </a:r>
            <a:endParaRPr sz="2400">
              <a:solidFill>
                <a:srgbClr val="222222"/>
              </a:solidFill>
              <a:latin typeface="Lexend"/>
              <a:ea typeface="Lexend"/>
              <a:cs typeface="Lexend"/>
              <a:sym typeface="Lexend"/>
            </a:endParaRPr>
          </a:p>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I think Desmond Tutu meant that South Africa’s new start after apartheid was a promise of a better, fairer future for everyone.</a:t>
            </a:r>
            <a:endParaRPr sz="2400">
              <a:solidFill>
                <a:srgbClr val="222222"/>
              </a:solidFill>
              <a:latin typeface="Lexend"/>
              <a:ea typeface="Lexend"/>
              <a:cs typeface="Lexend"/>
              <a:sym typeface="Lexend"/>
            </a:endParaRPr>
          </a:p>
        </p:txBody>
      </p:sp>
      <p:sp>
        <p:nvSpPr>
          <p:cNvPr id="2740" name="Google Shape;2740;p210"/>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sp>
        <p:nvSpPr>
          <p:cNvPr id="2741" name="Google Shape;2741;p210"/>
          <p:cNvSpPr txBox="1">
            <a:spLocks noGrp="1"/>
          </p:cNvSpPr>
          <p:nvPr>
            <p:ph type="body" idx="1"/>
          </p:nvPr>
        </p:nvSpPr>
        <p:spPr>
          <a:xfrm>
            <a:off x="432000" y="1080000"/>
            <a:ext cx="9844000" cy="82086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t>Grace and Fiona are interpreting how Desmond Tutu’s Christian worldview led to him choosing a rainbow.</a:t>
            </a:r>
            <a:endParaRPr sz="2667"/>
          </a:p>
        </p:txBody>
      </p:sp>
      <p:sp>
        <p:nvSpPr>
          <p:cNvPr id="2742" name="Google Shape;2742;p210"/>
          <p:cNvSpPr txBox="1"/>
          <p:nvPr/>
        </p:nvSpPr>
        <p:spPr>
          <a:xfrm>
            <a:off x="8599767" y="5512609"/>
            <a:ext cx="1603600" cy="6976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rgbClr val="222222"/>
                </a:solidFill>
                <a:latin typeface="Lexend"/>
                <a:ea typeface="Lexend"/>
                <a:cs typeface="Lexend"/>
                <a:sym typeface="Lexend"/>
              </a:rPr>
              <a:t>Fiona</a:t>
            </a:r>
            <a:endParaRPr sz="2933">
              <a:solidFill>
                <a:srgbClr val="222222"/>
              </a:solidFill>
              <a:latin typeface="Lexend"/>
              <a:ea typeface="Lexend"/>
              <a:cs typeface="Lexend"/>
              <a:sym typeface="Lexend"/>
            </a:endParaRPr>
          </a:p>
        </p:txBody>
      </p:sp>
      <p:pic>
        <p:nvPicPr>
          <p:cNvPr id="2743" name="Google Shape;2743;p210"/>
          <p:cNvPicPr preferRelativeResize="0"/>
          <p:nvPr/>
        </p:nvPicPr>
        <p:blipFill>
          <a:blip r:embed="rId4">
            <a:alphaModFix/>
          </a:blip>
          <a:stretch>
            <a:fillRect/>
          </a:stretch>
        </p:blipFill>
        <p:spPr>
          <a:xfrm>
            <a:off x="8062600" y="3350167"/>
            <a:ext cx="2290496" cy="201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7"/>
        <p:cNvGrpSpPr/>
        <p:nvPr/>
      </p:nvGrpSpPr>
      <p:grpSpPr>
        <a:xfrm>
          <a:off x="0" y="0"/>
          <a:ext cx="0" cy="0"/>
          <a:chOff x="0" y="0"/>
          <a:chExt cx="0" cy="0"/>
        </a:xfrm>
      </p:grpSpPr>
      <p:pic>
        <p:nvPicPr>
          <p:cNvPr id="2748" name="Google Shape;2748;p211"/>
          <p:cNvPicPr preferRelativeResize="0"/>
          <p:nvPr/>
        </p:nvPicPr>
        <p:blipFill>
          <a:blip r:embed="rId3">
            <a:alphaModFix/>
          </a:blip>
          <a:stretch>
            <a:fillRect/>
          </a:stretch>
        </p:blipFill>
        <p:spPr>
          <a:xfrm flipH="1">
            <a:off x="965635" y="2283168"/>
            <a:ext cx="7094500" cy="3345001"/>
          </a:xfrm>
          <a:prstGeom prst="rect">
            <a:avLst/>
          </a:prstGeom>
          <a:noFill/>
          <a:ln>
            <a:noFill/>
          </a:ln>
        </p:spPr>
      </p:pic>
      <p:sp>
        <p:nvSpPr>
          <p:cNvPr id="2749" name="Google Shape;2749;p211"/>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sp>
        <p:nvSpPr>
          <p:cNvPr id="2750" name="Google Shape;2750;p211"/>
          <p:cNvSpPr txBox="1"/>
          <p:nvPr/>
        </p:nvSpPr>
        <p:spPr>
          <a:xfrm flipH="1">
            <a:off x="1261400" y="2723969"/>
            <a:ext cx="6552400" cy="169892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Jesus taught that all people are equal in God’s eyes. I think Desmond Tutu meant that the rainbow has many colours and South Africa has many people, languages, and cultures that are all equally special!</a:t>
            </a:r>
            <a:endParaRPr sz="2400">
              <a:solidFill>
                <a:srgbClr val="222222"/>
              </a:solidFill>
              <a:latin typeface="Lexend"/>
              <a:ea typeface="Lexend"/>
              <a:cs typeface="Lexend"/>
              <a:sym typeface="Lexend"/>
            </a:endParaRPr>
          </a:p>
        </p:txBody>
      </p:sp>
      <p:sp>
        <p:nvSpPr>
          <p:cNvPr id="2751" name="Google Shape;2751;p211"/>
          <p:cNvSpPr txBox="1">
            <a:spLocks noGrp="1"/>
          </p:cNvSpPr>
          <p:nvPr>
            <p:ph type="body" idx="1"/>
          </p:nvPr>
        </p:nvSpPr>
        <p:spPr>
          <a:xfrm>
            <a:off x="432000" y="1080000"/>
            <a:ext cx="9844000" cy="82086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t>Grace and Fiona are interpreting how Desmond Tutu’s Christian worldview led to him choosing a rainbow.</a:t>
            </a:r>
            <a:endParaRPr sz="2667"/>
          </a:p>
        </p:txBody>
      </p:sp>
      <p:pic>
        <p:nvPicPr>
          <p:cNvPr id="2752" name="Google Shape;2752;p211"/>
          <p:cNvPicPr preferRelativeResize="0"/>
          <p:nvPr/>
        </p:nvPicPr>
        <p:blipFill>
          <a:blip r:embed="rId4">
            <a:alphaModFix/>
          </a:blip>
          <a:stretch>
            <a:fillRect/>
          </a:stretch>
        </p:blipFill>
        <p:spPr>
          <a:xfrm>
            <a:off x="8468070" y="3194993"/>
            <a:ext cx="2126068" cy="2029332"/>
          </a:xfrm>
          <a:prstGeom prst="rect">
            <a:avLst/>
          </a:prstGeom>
          <a:noFill/>
          <a:ln>
            <a:noFill/>
          </a:ln>
        </p:spPr>
      </p:pic>
      <p:sp>
        <p:nvSpPr>
          <p:cNvPr id="2753" name="Google Shape;2753;p211"/>
          <p:cNvSpPr txBox="1"/>
          <p:nvPr/>
        </p:nvSpPr>
        <p:spPr>
          <a:xfrm>
            <a:off x="8604133" y="5355827"/>
            <a:ext cx="1603600" cy="6976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rgbClr val="222222"/>
                </a:solidFill>
                <a:latin typeface="Lexend"/>
                <a:ea typeface="Lexend"/>
                <a:cs typeface="Lexend"/>
                <a:sym typeface="Lexend"/>
              </a:rPr>
              <a:t>Grace</a:t>
            </a:r>
            <a:endParaRPr sz="2933">
              <a:solidFill>
                <a:srgbClr val="222222"/>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FBE0-29F1-50B8-75CE-19C3DDABB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00F32-DF67-C17F-7F31-F3AC5A9D5051}"/>
              </a:ext>
            </a:extLst>
          </p:cNvPr>
          <p:cNvSpPr>
            <a:spLocks noGrp="1"/>
          </p:cNvSpPr>
          <p:nvPr>
            <p:ph type="title"/>
          </p:nvPr>
        </p:nvSpPr>
        <p:spPr>
          <a:xfrm>
            <a:off x="4118" y="2486370"/>
            <a:ext cx="10515600" cy="1325563"/>
          </a:xfrm>
        </p:spPr>
        <p:txBody>
          <a:bodyPr>
            <a:normAutofit fontScale="90000"/>
          </a:bodyPr>
          <a:lstStyle/>
          <a:p>
            <a:br>
              <a:rPr lang="en-GB" u="sng"/>
            </a:br>
            <a:r>
              <a:rPr lang="en-GB" u="sng"/>
              <a:t>Thursday 5th February</a:t>
            </a:r>
            <a:br>
              <a:rPr lang="en-GB"/>
            </a:br>
            <a:r>
              <a:rPr lang="en-GB"/>
              <a:t>Word work:</a:t>
            </a:r>
            <a:br>
              <a:rPr lang="en-GB"/>
            </a:br>
            <a:br>
              <a:rPr lang="en-GB"/>
            </a:br>
            <a:r>
              <a:rPr lang="en-GB" u="sng"/>
              <a:t>TBAT: Upskill my vocabulary</a:t>
            </a:r>
            <a:br>
              <a:rPr lang="en-GB" u="sng"/>
            </a:br>
            <a:br>
              <a:rPr lang="en-GB" u="sng"/>
            </a:br>
            <a:r>
              <a:rPr lang="en-GB"/>
              <a:t>Read through your plan in your literacy books.</a:t>
            </a:r>
            <a:br>
              <a:rPr lang="en-GB"/>
            </a:br>
            <a:br>
              <a:rPr lang="en-GB"/>
            </a:br>
            <a:r>
              <a:rPr lang="en-GB"/>
              <a:t>Circle 5 words which you could up skill.</a:t>
            </a:r>
            <a:br>
              <a:rPr lang="en-GB"/>
            </a:br>
            <a:br>
              <a:rPr lang="en-GB"/>
            </a:br>
            <a:r>
              <a:rPr lang="en-GB"/>
              <a:t>Share these words with your partner.</a:t>
            </a:r>
            <a:br>
              <a:rPr lang="en-GB"/>
            </a:br>
            <a:endParaRPr lang="en-GB"/>
          </a:p>
        </p:txBody>
      </p:sp>
    </p:spTree>
    <p:extLst>
      <p:ext uri="{BB962C8B-B14F-4D97-AF65-F5344CB8AC3E}">
        <p14:creationId xmlns:p14="http://schemas.microsoft.com/office/powerpoint/2010/main" val="51572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638D8-56E7-7ED1-BA5E-1D64CF9978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170DC2-E437-D452-42C7-B799398CAA01}"/>
              </a:ext>
            </a:extLst>
          </p:cNvPr>
          <p:cNvSpPr txBox="1"/>
          <p:nvPr/>
        </p:nvSpPr>
        <p:spPr>
          <a:xfrm>
            <a:off x="151812" y="96608"/>
            <a:ext cx="1189665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Wednesday 4th February </a:t>
            </a:r>
          </a:p>
          <a:p>
            <a:r>
              <a:rPr lang="en-GB" sz="2800"/>
              <a:t>Q: How did Desmond Tutu</a:t>
            </a:r>
            <a:r>
              <a:rPr lang="en-GB" sz="2800">
                <a:ea typeface="+mn-lt"/>
                <a:cs typeface="+mn-lt"/>
              </a:rPr>
              <a:t> promote reconciliation in South Africa?</a:t>
            </a:r>
            <a:endParaRPr lang="en-GB" sz="2400">
              <a:highlight>
                <a:srgbClr val="F5E9F2"/>
              </a:highlight>
            </a:endParaRPr>
          </a:p>
        </p:txBody>
      </p:sp>
      <p:sp>
        <p:nvSpPr>
          <p:cNvPr id="6" name="TextBox 5">
            <a:extLst>
              <a:ext uri="{FF2B5EF4-FFF2-40B4-BE49-F238E27FC236}">
                <a16:creationId xmlns:a16="http://schemas.microsoft.com/office/drawing/2014/main" id="{B6385FCF-5FC3-9BF8-3A4E-26F2F848DF57}"/>
              </a:ext>
            </a:extLst>
          </p:cNvPr>
          <p:cNvSpPr txBox="1"/>
          <p:nvPr/>
        </p:nvSpPr>
        <p:spPr>
          <a:xfrm>
            <a:off x="289366" y="1620691"/>
            <a:ext cx="1154971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0070C0"/>
                </a:solidFill>
                <a:latin typeface="Arial"/>
                <a:ea typeface="+mn-lt"/>
                <a:cs typeface="+mn-lt"/>
              </a:rPr>
              <a:t>What did Desmond Tutu mean when he said: “Without forgiveness, there is no future”?</a:t>
            </a:r>
            <a:endParaRPr lang="en-US" sz="3600">
              <a:solidFill>
                <a:srgbClr val="0070C0"/>
              </a:solidFill>
              <a:latin typeface="Arial"/>
              <a:cs typeface="Arial"/>
            </a:endParaRPr>
          </a:p>
          <a:p>
            <a:endParaRPr lang="en-GB" sz="3600">
              <a:solidFill>
                <a:srgbClr val="00B050"/>
              </a:solidFill>
              <a:latin typeface="Arial"/>
              <a:ea typeface="+mn-lt"/>
              <a:cs typeface="+mn-lt"/>
            </a:endParaRPr>
          </a:p>
          <a:p>
            <a:r>
              <a:rPr lang="en-GB" sz="3600">
                <a:solidFill>
                  <a:srgbClr val="00B050"/>
                </a:solidFill>
                <a:latin typeface="Arial"/>
                <a:ea typeface="+mn-lt"/>
                <a:cs typeface="+mn-lt"/>
              </a:rPr>
              <a:t>How did Desmond Tutu live out Jesus’ teaching of "Blessed are the peacemakers"?</a:t>
            </a:r>
            <a:endParaRPr lang="en-GB" sz="3600">
              <a:solidFill>
                <a:srgbClr val="00B050"/>
              </a:solidFill>
              <a:latin typeface="Arial"/>
              <a:cs typeface="Arial"/>
            </a:endParaRPr>
          </a:p>
          <a:p>
            <a:endParaRPr lang="en-GB" sz="3600">
              <a:solidFill>
                <a:srgbClr val="00B050"/>
              </a:solidFill>
              <a:latin typeface="Arial"/>
              <a:ea typeface="+mn-lt"/>
              <a:cs typeface="+mn-lt"/>
            </a:endParaRPr>
          </a:p>
          <a:p>
            <a:r>
              <a:rPr lang="en-GB" sz="3600">
                <a:solidFill>
                  <a:srgbClr val="FF0000"/>
                </a:solidFill>
                <a:latin typeface="Arial"/>
                <a:ea typeface="+mn-lt"/>
                <a:cs typeface="+mn-lt"/>
              </a:rPr>
              <a:t>Why did Desmond Tutu call South Africa a “Rainbow Nation”?</a:t>
            </a:r>
            <a:endParaRPr lang="en-GB" sz="3600">
              <a:solidFill>
                <a:srgbClr val="000000"/>
              </a:solidFill>
              <a:latin typeface="Arial"/>
              <a:cs typeface="Arial"/>
            </a:endParaRPr>
          </a:p>
          <a:p>
            <a:endParaRPr lang="en-GB" sz="3600">
              <a:solidFill>
                <a:srgbClr val="FF0000"/>
              </a:solidFill>
              <a:latin typeface="Arial"/>
              <a:cs typeface="Arial"/>
            </a:endParaRPr>
          </a:p>
        </p:txBody>
      </p:sp>
    </p:spTree>
    <p:extLst>
      <p:ext uri="{BB962C8B-B14F-4D97-AF65-F5344CB8AC3E}">
        <p14:creationId xmlns:p14="http://schemas.microsoft.com/office/powerpoint/2010/main" val="242684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sp>
        <p:nvSpPr>
          <p:cNvPr id="2768" name="Google Shape;2768;p213"/>
          <p:cNvSpPr txBox="1">
            <a:spLocks noGrp="1"/>
          </p:cNvSpPr>
          <p:nvPr>
            <p:ph type="title"/>
          </p:nvPr>
        </p:nvSpPr>
        <p:spPr>
          <a:xfrm>
            <a:off x="432000" y="243194"/>
            <a:ext cx="9513600" cy="330411"/>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a:t>How did Christian teaching influence Desmond Tutu?</a:t>
            </a:r>
            <a:endParaRPr/>
          </a:p>
        </p:txBody>
      </p:sp>
      <p:pic>
        <p:nvPicPr>
          <p:cNvPr id="2769" name="Google Shape;2769;p213"/>
          <p:cNvPicPr preferRelativeResize="0"/>
          <p:nvPr/>
        </p:nvPicPr>
        <p:blipFill>
          <a:blip r:embed="rId3">
            <a:alphaModFix/>
          </a:blip>
          <a:stretch>
            <a:fillRect/>
          </a:stretch>
        </p:blipFill>
        <p:spPr>
          <a:xfrm>
            <a:off x="1647500" y="1549467"/>
            <a:ext cx="10112499" cy="1750533"/>
          </a:xfrm>
          <a:prstGeom prst="rect">
            <a:avLst/>
          </a:prstGeom>
          <a:noFill/>
          <a:ln>
            <a:noFill/>
          </a:ln>
        </p:spPr>
      </p:pic>
      <p:pic>
        <p:nvPicPr>
          <p:cNvPr id="2770" name="Google Shape;2770;p213"/>
          <p:cNvPicPr preferRelativeResize="0"/>
          <p:nvPr/>
        </p:nvPicPr>
        <p:blipFill>
          <a:blip r:embed="rId3">
            <a:alphaModFix/>
          </a:blip>
          <a:stretch>
            <a:fillRect/>
          </a:stretch>
        </p:blipFill>
        <p:spPr>
          <a:xfrm flipH="1">
            <a:off x="1318302" y="3475300"/>
            <a:ext cx="9063465" cy="1704333"/>
          </a:xfrm>
          <a:prstGeom prst="rect">
            <a:avLst/>
          </a:prstGeom>
          <a:noFill/>
          <a:ln>
            <a:noFill/>
          </a:ln>
        </p:spPr>
      </p:pic>
      <p:sp>
        <p:nvSpPr>
          <p:cNvPr id="2771" name="Google Shape;2771;p213"/>
          <p:cNvSpPr txBox="1">
            <a:spLocks noGrp="1"/>
          </p:cNvSpPr>
          <p:nvPr>
            <p:ph type="body" idx="1"/>
          </p:nvPr>
        </p:nvSpPr>
        <p:spPr>
          <a:xfrm>
            <a:off x="432000" y="1037701"/>
            <a:ext cx="10983600" cy="369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t>Jacob and Laura reflect on Desmond Tutu and </a:t>
            </a:r>
            <a:r>
              <a:rPr lang="en-GB" sz="2400" b="1"/>
              <a:t>reconciliation</a:t>
            </a:r>
            <a:r>
              <a:rPr lang="en-GB" sz="2400"/>
              <a:t>. </a:t>
            </a:r>
            <a:endParaRPr sz="2400"/>
          </a:p>
        </p:txBody>
      </p:sp>
      <p:sp>
        <p:nvSpPr>
          <p:cNvPr id="2772" name="Google Shape;2772;p213"/>
          <p:cNvSpPr txBox="1"/>
          <p:nvPr/>
        </p:nvSpPr>
        <p:spPr>
          <a:xfrm>
            <a:off x="1864532" y="1683533"/>
            <a:ext cx="9809200" cy="1290400"/>
          </a:xfrm>
          <a:prstGeom prst="rect">
            <a:avLst/>
          </a:prstGeom>
          <a:noFill/>
          <a:ln>
            <a:noFill/>
          </a:ln>
        </p:spPr>
        <p:txBody>
          <a:bodyPr spcFirstLastPara="1" wrap="square" lIns="0" tIns="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chemeClr val="dk1"/>
                </a:solidFill>
                <a:latin typeface="Lexend"/>
                <a:ea typeface="Lexend"/>
                <a:cs typeface="Lexend"/>
                <a:sym typeface="Lexend"/>
              </a:rPr>
              <a:t>Forgiveness is really hard. It would have been easy for Desmond Tutu to carry on being angry at the people who had treated Black South Africans like him so badly.</a:t>
            </a:r>
            <a:endParaRPr sz="2400">
              <a:solidFill>
                <a:schemeClr val="dk1"/>
              </a:solidFill>
              <a:latin typeface="Lexend"/>
              <a:ea typeface="Lexend"/>
              <a:cs typeface="Lexend"/>
              <a:sym typeface="Lexend"/>
            </a:endParaRPr>
          </a:p>
        </p:txBody>
      </p:sp>
      <p:pic>
        <p:nvPicPr>
          <p:cNvPr id="2773" name="Google Shape;2773;p213"/>
          <p:cNvPicPr preferRelativeResize="0"/>
          <p:nvPr/>
        </p:nvPicPr>
        <p:blipFill>
          <a:blip r:embed="rId4">
            <a:alphaModFix/>
          </a:blip>
          <a:stretch>
            <a:fillRect/>
          </a:stretch>
        </p:blipFill>
        <p:spPr>
          <a:xfrm flipH="1">
            <a:off x="446701" y="1707845"/>
            <a:ext cx="1051111" cy="1030217"/>
          </a:xfrm>
          <a:prstGeom prst="rect">
            <a:avLst/>
          </a:prstGeom>
          <a:noFill/>
          <a:ln>
            <a:noFill/>
          </a:ln>
        </p:spPr>
      </p:pic>
      <p:sp>
        <p:nvSpPr>
          <p:cNvPr id="2774" name="Google Shape;2774;p213"/>
          <p:cNvSpPr txBox="1"/>
          <p:nvPr/>
        </p:nvSpPr>
        <p:spPr>
          <a:xfrm>
            <a:off x="319341" y="2618072"/>
            <a:ext cx="2209600" cy="78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latin typeface="Lexend"/>
                <a:ea typeface="Lexend"/>
                <a:cs typeface="Lexend"/>
                <a:sym typeface="Lexend"/>
              </a:rPr>
              <a:t>Jacob</a:t>
            </a:r>
            <a:endParaRPr sz="2400">
              <a:latin typeface="Lexend"/>
              <a:ea typeface="Lexend"/>
              <a:cs typeface="Lexend"/>
              <a:sym typeface="Lexend"/>
            </a:endParaRPr>
          </a:p>
        </p:txBody>
      </p:sp>
      <p:sp>
        <p:nvSpPr>
          <p:cNvPr id="2775" name="Google Shape;2775;p213"/>
          <p:cNvSpPr txBox="1"/>
          <p:nvPr/>
        </p:nvSpPr>
        <p:spPr>
          <a:xfrm flipH="1">
            <a:off x="1483000" y="3552703"/>
            <a:ext cx="8790000" cy="1274195"/>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Desmond Tutu said, ‘Without forgiveness there is no future.’ I think he meant if we don’t forgive people then everyone will be hurt. We have to move forward.</a:t>
            </a:r>
            <a:endParaRPr sz="2400">
              <a:solidFill>
                <a:srgbClr val="222222"/>
              </a:solidFill>
              <a:latin typeface="Lexend"/>
              <a:ea typeface="Lexend"/>
              <a:cs typeface="Lexend"/>
              <a:sym typeface="Lexend"/>
            </a:endParaRPr>
          </a:p>
        </p:txBody>
      </p:sp>
      <p:sp>
        <p:nvSpPr>
          <p:cNvPr id="2776" name="Google Shape;2776;p213"/>
          <p:cNvSpPr txBox="1"/>
          <p:nvPr/>
        </p:nvSpPr>
        <p:spPr>
          <a:xfrm>
            <a:off x="10498881" y="4911334"/>
            <a:ext cx="1086800" cy="424732"/>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rgbClr val="222222"/>
                </a:solidFill>
                <a:latin typeface="Lexend"/>
                <a:ea typeface="Lexend"/>
                <a:cs typeface="Lexend"/>
                <a:sym typeface="Lexend"/>
              </a:rPr>
              <a:t>Laura</a:t>
            </a:r>
            <a:endParaRPr sz="2400">
              <a:solidFill>
                <a:srgbClr val="222222"/>
              </a:solidFill>
              <a:latin typeface="Lexend"/>
              <a:ea typeface="Lexend"/>
              <a:cs typeface="Lexend"/>
              <a:sym typeface="Lexend"/>
            </a:endParaRPr>
          </a:p>
        </p:txBody>
      </p:sp>
      <p:pic>
        <p:nvPicPr>
          <p:cNvPr id="2777" name="Google Shape;2777;p213"/>
          <p:cNvPicPr preferRelativeResize="0"/>
          <p:nvPr/>
        </p:nvPicPr>
        <p:blipFill>
          <a:blip r:embed="rId5">
            <a:alphaModFix/>
          </a:blip>
          <a:stretch>
            <a:fillRect/>
          </a:stretch>
        </p:blipFill>
        <p:spPr>
          <a:xfrm flipH="1">
            <a:off x="10551632" y="3404001"/>
            <a:ext cx="915197" cy="1537767"/>
          </a:xfrm>
          <a:prstGeom prst="rect">
            <a:avLst/>
          </a:prstGeom>
          <a:noFill/>
          <a:ln>
            <a:noFill/>
          </a:ln>
        </p:spPr>
      </p:pic>
      <p:sp>
        <p:nvSpPr>
          <p:cNvPr id="2778" name="Google Shape;2778;p213"/>
          <p:cNvSpPr txBox="1">
            <a:spLocks noGrp="1"/>
          </p:cNvSpPr>
          <p:nvPr>
            <p:ph type="body" idx="1"/>
          </p:nvPr>
        </p:nvSpPr>
        <p:spPr>
          <a:xfrm>
            <a:off x="409400" y="5474724"/>
            <a:ext cx="10507600" cy="84946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t>What do you think about what Desmond Tutu said about forgiveness? Do you think it is important? Why do you have that opinion?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11FD-0CBA-DDB5-9225-5CDA4FA32457}"/>
              </a:ext>
            </a:extLst>
          </p:cNvPr>
          <p:cNvSpPr>
            <a:spLocks noGrp="1"/>
          </p:cNvSpPr>
          <p:nvPr>
            <p:ph type="title"/>
          </p:nvPr>
        </p:nvSpPr>
        <p:spPr/>
        <p:txBody>
          <a:bodyPr/>
          <a:lstStyle/>
          <a:p>
            <a:r>
              <a:rPr lang="en-GB"/>
              <a:t>Art Workshop</a:t>
            </a:r>
          </a:p>
        </p:txBody>
      </p:sp>
      <p:sp>
        <p:nvSpPr>
          <p:cNvPr id="3" name="Content Placeholder 2">
            <a:extLst>
              <a:ext uri="{FF2B5EF4-FFF2-40B4-BE49-F238E27FC236}">
                <a16:creationId xmlns:a16="http://schemas.microsoft.com/office/drawing/2014/main" id="{BA84E649-AC4B-08E4-C3F4-CADB8A085DAC}"/>
              </a:ext>
            </a:extLst>
          </p:cNvPr>
          <p:cNvSpPr>
            <a:spLocks noGrp="1"/>
          </p:cNvSpPr>
          <p:nvPr>
            <p:ph idx="1"/>
          </p:nvPr>
        </p:nvSpPr>
        <p:spPr/>
        <p:txBody>
          <a:bodyPr vert="horz" lIns="91440" tIns="45720" rIns="91440" bIns="45720" rtlCol="0" anchor="t">
            <a:normAutofit/>
          </a:bodyPr>
          <a:lstStyle/>
          <a:p>
            <a:r>
              <a:rPr lang="en-GB"/>
              <a:t>Bottles</a:t>
            </a:r>
          </a:p>
        </p:txBody>
      </p:sp>
    </p:spTree>
    <p:extLst>
      <p:ext uri="{BB962C8B-B14F-4D97-AF65-F5344CB8AC3E}">
        <p14:creationId xmlns:p14="http://schemas.microsoft.com/office/powerpoint/2010/main" val="395983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4BE749BC-DE8C-56CC-1B2C-47C9D80ECD70}"/>
              </a:ext>
            </a:extLst>
          </p:cNvPr>
          <p:cNvSpPr txBox="1"/>
          <p:nvPr/>
        </p:nvSpPr>
        <p:spPr>
          <a:xfrm>
            <a:off x="258233" y="-1506"/>
            <a:ext cx="11677996" cy="1954341"/>
          </a:xfrm>
          <a:prstGeom prst="rect">
            <a:avLst/>
          </a:prstGeom>
          <a:noFill/>
          <a:ln>
            <a:noFill/>
          </a:ln>
        </p:spPr>
        <p:txBody>
          <a:bodyPr spcFirstLastPara="1" wrap="square" lIns="121900" tIns="121900" rIns="121900" bIns="121900" anchor="t" anchorCtr="0">
            <a:spAutoFit/>
          </a:bodyPr>
          <a:lstStyle/>
          <a:p>
            <a:r>
              <a:rPr lang="en" sz="2400" u="sng">
                <a:latin typeface="Comic Sans MS"/>
                <a:ea typeface="Comic Sans MS"/>
                <a:cs typeface="Comic Sans MS"/>
              </a:rPr>
              <a:t>Thursday 5th February</a:t>
            </a:r>
            <a:endParaRPr lang="en-US" sz="2400">
              <a:cs typeface="Calibri"/>
            </a:endParaRPr>
          </a:p>
          <a:p>
            <a:r>
              <a:rPr lang="en" sz="2400" u="sng">
                <a:latin typeface="Comic Sans MS"/>
                <a:ea typeface="Comic Sans MS"/>
                <a:cs typeface="Comic Sans MS"/>
              </a:rPr>
              <a:t>TBAT: continue to create a visual poetry zine.</a:t>
            </a:r>
            <a:br>
              <a:rPr lang="en" sz="2100" u="sng">
                <a:latin typeface="Comic Sans MS"/>
                <a:ea typeface="Comic Sans MS"/>
                <a:cs typeface="Comic Sans MS"/>
              </a:rPr>
            </a:br>
            <a:br>
              <a:rPr lang="en" sz="2100" u="sng">
                <a:latin typeface="Comic Sans MS"/>
                <a:ea typeface="Comic Sans MS"/>
                <a:cs typeface="Comic Sans MS"/>
              </a:rPr>
            </a:br>
            <a:br>
              <a:rPr lang="en" sz="2100" u="sng">
                <a:latin typeface="Comic Sans MS"/>
                <a:ea typeface="Comic Sans MS"/>
                <a:cs typeface="Comic Sans MS"/>
              </a:rPr>
            </a:br>
            <a:endParaRPr lang="en" sz="2100" u="sng">
              <a:latin typeface="Comic Sans MS"/>
              <a:ea typeface="Comic Sans MS"/>
              <a:cs typeface="Comic Sans MS"/>
            </a:endParaRPr>
          </a:p>
        </p:txBody>
      </p:sp>
      <p:sp>
        <p:nvSpPr>
          <p:cNvPr id="6" name="TextBox 5">
            <a:extLst>
              <a:ext uri="{FF2B5EF4-FFF2-40B4-BE49-F238E27FC236}">
                <a16:creationId xmlns:a16="http://schemas.microsoft.com/office/drawing/2014/main" id="{8DB1681D-FB23-7587-A090-7E0C6E6D3C05}"/>
              </a:ext>
            </a:extLst>
          </p:cNvPr>
          <p:cNvSpPr txBox="1"/>
          <p:nvPr/>
        </p:nvSpPr>
        <p:spPr>
          <a:xfrm>
            <a:off x="300842" y="146858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Making a Simple Folded Sketchbook (accessart.org.uk)</a:t>
            </a:r>
            <a:endParaRPr lang="en-US"/>
          </a:p>
        </p:txBody>
      </p:sp>
      <p:pic>
        <p:nvPicPr>
          <p:cNvPr id="7" name="Picture 7" descr="Text&#10;&#10;Description automatically generated">
            <a:extLst>
              <a:ext uri="{FF2B5EF4-FFF2-40B4-BE49-F238E27FC236}">
                <a16:creationId xmlns:a16="http://schemas.microsoft.com/office/drawing/2014/main" id="{90670E84-2135-A9C3-B31F-F7C846325D0A}"/>
              </a:ext>
            </a:extLst>
          </p:cNvPr>
          <p:cNvPicPr>
            <a:picLocks noChangeAspect="1"/>
          </p:cNvPicPr>
          <p:nvPr/>
        </p:nvPicPr>
        <p:blipFill>
          <a:blip r:embed="rId3"/>
          <a:stretch>
            <a:fillRect/>
          </a:stretch>
        </p:blipFill>
        <p:spPr>
          <a:xfrm>
            <a:off x="3051959" y="1349982"/>
            <a:ext cx="5163670" cy="2901376"/>
          </a:xfrm>
          <a:prstGeom prst="rect">
            <a:avLst/>
          </a:prstGeom>
        </p:spPr>
      </p:pic>
      <p:sp>
        <p:nvSpPr>
          <p:cNvPr id="8" name="TextBox 7">
            <a:extLst>
              <a:ext uri="{FF2B5EF4-FFF2-40B4-BE49-F238E27FC236}">
                <a16:creationId xmlns:a16="http://schemas.microsoft.com/office/drawing/2014/main" id="{EECC58CB-9747-FF31-AB34-BD56F58FD81C}"/>
              </a:ext>
            </a:extLst>
          </p:cNvPr>
          <p:cNvSpPr txBox="1"/>
          <p:nvPr/>
        </p:nvSpPr>
        <p:spPr>
          <a:xfrm>
            <a:off x="8374577" y="1521526"/>
            <a:ext cx="3574967"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omic Sans MS"/>
              </a:rPr>
              <a:t>Making a small “booklet” sketchbook out of a single piece of paper is a handy trick to have up your sleeve! These versatile sketchbooks can be made in a variety of sizes and used for drawing exercises, specific projects or even to accompany pupils on school trips</a:t>
            </a:r>
            <a:r>
              <a:rPr lang="en-GB"/>
              <a:t>.</a:t>
            </a:r>
            <a:endParaRPr lang="en-US"/>
          </a:p>
          <a:p>
            <a:pPr algn="l"/>
            <a:endParaRPr lang="en-GB">
              <a:cs typeface="Calibri"/>
            </a:endParaRPr>
          </a:p>
        </p:txBody>
      </p:sp>
      <p:pic>
        <p:nvPicPr>
          <p:cNvPr id="9" name="Picture 9" descr="A picture containing table, floor, wooden, indoor&#10;&#10;Description automatically generated">
            <a:extLst>
              <a:ext uri="{FF2B5EF4-FFF2-40B4-BE49-F238E27FC236}">
                <a16:creationId xmlns:a16="http://schemas.microsoft.com/office/drawing/2014/main" id="{1B65BB6D-01BA-B7D1-3B28-3490332BBB28}"/>
              </a:ext>
            </a:extLst>
          </p:cNvPr>
          <p:cNvPicPr>
            <a:picLocks noChangeAspect="1"/>
          </p:cNvPicPr>
          <p:nvPr/>
        </p:nvPicPr>
        <p:blipFill>
          <a:blip r:embed="rId4"/>
          <a:stretch>
            <a:fillRect/>
          </a:stretch>
        </p:blipFill>
        <p:spPr>
          <a:xfrm>
            <a:off x="182088" y="4305651"/>
            <a:ext cx="4712524" cy="2462439"/>
          </a:xfrm>
          <a:prstGeom prst="rect">
            <a:avLst/>
          </a:prstGeom>
        </p:spPr>
      </p:pic>
    </p:spTree>
    <p:extLst>
      <p:ext uri="{BB962C8B-B14F-4D97-AF65-F5344CB8AC3E}">
        <p14:creationId xmlns:p14="http://schemas.microsoft.com/office/powerpoint/2010/main" val="2392728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984F3F-83F9-71ED-6EBF-B8D92D95313E}"/>
              </a:ext>
            </a:extLst>
          </p:cNvPr>
          <p:cNvSpPr txBox="1"/>
          <p:nvPr/>
        </p:nvSpPr>
        <p:spPr>
          <a:xfrm>
            <a:off x="640080" y="1337038"/>
            <a:ext cx="4243589" cy="48351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lnSpc>
                <a:spcPct val="90000"/>
              </a:lnSpc>
              <a:spcAft>
                <a:spcPts val="600"/>
              </a:spcAft>
              <a:buFont typeface="Arial"/>
              <a:buChar char="•"/>
            </a:pPr>
            <a:r>
              <a:rPr lang="en-US" sz="2000"/>
              <a:t>Use scissors to cut out some shapes.</a:t>
            </a:r>
            <a:endParaRPr lang="en-US">
              <a:cs typeface="Calibri"/>
            </a:endParaRPr>
          </a:p>
          <a:p>
            <a:pPr>
              <a:lnSpc>
                <a:spcPct val="90000"/>
              </a:lnSpc>
              <a:spcAft>
                <a:spcPts val="600"/>
              </a:spcAft>
            </a:pPr>
            <a:endParaRPr lang="en-US" sz="2000"/>
          </a:p>
          <a:p>
            <a:pPr indent="-228600">
              <a:lnSpc>
                <a:spcPct val="90000"/>
              </a:lnSpc>
              <a:spcAft>
                <a:spcPts val="600"/>
              </a:spcAft>
              <a:buFont typeface="Arial" panose="020B0604020202020204" pitchFamily="34" charset="0"/>
              <a:buChar char="•"/>
            </a:pPr>
            <a:r>
              <a:rPr lang="en-US" sz="2000"/>
              <a:t> Don’t draw the shapes first, instead just cut into the </a:t>
            </a:r>
            <a:r>
              <a:rPr lang="en-US" sz="2000" err="1"/>
              <a:t>coloured</a:t>
            </a:r>
            <a:r>
              <a:rPr lang="en-US" sz="2000"/>
              <a:t> paper. In terms of the shapes you cut, again listen to the poem and let the content of the poem guide the imagery. </a:t>
            </a:r>
            <a:endParaRPr lang="en-US"/>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In this case – Ghost in the Garden made us think of leaf shapes, grass shapes, cobwebs etc.</a:t>
            </a:r>
            <a:endParaRPr lang="en-US">
              <a:cs typeface="Calibri"/>
            </a:endParaRPr>
          </a:p>
        </p:txBody>
      </p:sp>
      <p:pic>
        <p:nvPicPr>
          <p:cNvPr id="6" name="Picture 6" descr="A picture containing paper&#10;&#10;Description automatically generated">
            <a:extLst>
              <a:ext uri="{FF2B5EF4-FFF2-40B4-BE49-F238E27FC236}">
                <a16:creationId xmlns:a16="http://schemas.microsoft.com/office/drawing/2014/main" id="{4FFB6C4B-FC20-5B74-78C7-EA0D31064AE3}"/>
              </a:ext>
            </a:extLst>
          </p:cNvPr>
          <p:cNvPicPr>
            <a:picLocks noChangeAspect="1"/>
          </p:cNvPicPr>
          <p:nvPr/>
        </p:nvPicPr>
        <p:blipFill rotWithShape="1">
          <a:blip r:embed="rId2"/>
          <a:srcRect l="15007" r="1001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94355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46FDB8FF-043C-7CC4-69A0-550BC7D409B9}"/>
              </a:ext>
            </a:extLst>
          </p:cNvPr>
          <p:cNvPicPr>
            <a:picLocks noChangeAspect="1"/>
          </p:cNvPicPr>
          <p:nvPr/>
        </p:nvPicPr>
        <p:blipFill rotWithShape="1">
          <a:blip r:embed="rId2"/>
          <a:srcRect t="2967" r="-2" b="2805"/>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Picture 8" descr="A picture containing plant, grass, several&#10;&#10;Description automatically generated">
            <a:extLst>
              <a:ext uri="{FF2B5EF4-FFF2-40B4-BE49-F238E27FC236}">
                <a16:creationId xmlns:a16="http://schemas.microsoft.com/office/drawing/2014/main" id="{9FDE7DCB-1A5B-9D88-BC5D-B2407BB34221}"/>
              </a:ext>
            </a:extLst>
          </p:cNvPr>
          <p:cNvPicPr>
            <a:picLocks noChangeAspect="1"/>
          </p:cNvPicPr>
          <p:nvPr/>
        </p:nvPicPr>
        <p:blipFill rotWithShape="1">
          <a:blip r:embed="rId3"/>
          <a:srcRect t="31643" r="1" b="47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9" name="Picture 9">
            <a:extLst>
              <a:ext uri="{FF2B5EF4-FFF2-40B4-BE49-F238E27FC236}">
                <a16:creationId xmlns:a16="http://schemas.microsoft.com/office/drawing/2014/main" id="{FB854E5F-A4D5-CDA8-EDC8-C4B9FA96F673}"/>
              </a:ext>
            </a:extLst>
          </p:cNvPr>
          <p:cNvPicPr>
            <a:picLocks noChangeAspect="1"/>
          </p:cNvPicPr>
          <p:nvPr/>
        </p:nvPicPr>
        <p:blipFill rotWithShape="1">
          <a:blip r:embed="rId4"/>
          <a:srcRect t="7301" r="2" b="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5" name="TextBox 4">
            <a:extLst>
              <a:ext uri="{FF2B5EF4-FFF2-40B4-BE49-F238E27FC236}">
                <a16:creationId xmlns:a16="http://schemas.microsoft.com/office/drawing/2014/main" id="{FF0ADB84-2096-E230-60F7-D773E7C06581}"/>
              </a:ext>
            </a:extLst>
          </p:cNvPr>
          <p:cNvSpPr txBox="1"/>
          <p:nvPr/>
        </p:nvSpPr>
        <p:spPr>
          <a:xfrm>
            <a:off x="448056" y="2258568"/>
            <a:ext cx="2807208" cy="392277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t>Experiment with how you would like to use the shapes to collage backgrounds on the pages of the blank zine. Play around with the pieces of painted card before you finally stick them down.</a:t>
            </a:r>
          </a:p>
        </p:txBody>
      </p:sp>
      <p:pic>
        <p:nvPicPr>
          <p:cNvPr id="7" name="Picture 7" descr="A picture containing cloth, different, fabric, several&#10;&#10;Description automatically generated">
            <a:extLst>
              <a:ext uri="{FF2B5EF4-FFF2-40B4-BE49-F238E27FC236}">
                <a16:creationId xmlns:a16="http://schemas.microsoft.com/office/drawing/2014/main" id="{8A42353E-A304-E789-4D52-DC5B474A0AE9}"/>
              </a:ext>
            </a:extLst>
          </p:cNvPr>
          <p:cNvPicPr>
            <a:picLocks noChangeAspect="1"/>
          </p:cNvPicPr>
          <p:nvPr/>
        </p:nvPicPr>
        <p:blipFill rotWithShape="1">
          <a:blip r:embed="rId5"/>
          <a:srcRect l="14496"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4264491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6312-7AD0-9BFF-28C8-CCD3AEAFB5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BE00EC0-9A93-401D-C6BF-AE93D5DF8438}"/>
              </a:ext>
            </a:extLst>
          </p:cNvPr>
          <p:cNvSpPr txBox="1"/>
          <p:nvPr/>
        </p:nvSpPr>
        <p:spPr>
          <a:xfrm>
            <a:off x="-4726" y="105090"/>
            <a:ext cx="4982772" cy="649590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t>Time to print:</a:t>
            </a:r>
            <a:br>
              <a:rPr lang="en-US" sz="2400"/>
            </a:br>
            <a:br>
              <a:rPr lang="en-US" sz="2400"/>
            </a:br>
            <a:r>
              <a:rPr lang="en-US" sz="2400"/>
              <a:t>Using monotones</a:t>
            </a:r>
            <a:br>
              <a:rPr lang="en-US" sz="2400"/>
            </a:br>
            <a:br>
              <a:rPr lang="en-US" sz="2400"/>
            </a:br>
            <a:r>
              <a:rPr lang="en-US" sz="2400"/>
              <a:t>Watch 1.20 - 3.50</a:t>
            </a:r>
            <a:br>
              <a:rPr lang="en-US" sz="2400"/>
            </a:br>
            <a:r>
              <a:rPr lang="en-US" sz="2400">
                <a:ea typeface="+mn-lt"/>
                <a:cs typeface="+mn-lt"/>
                <a:hlinkClick r:id="rId2"/>
              </a:rPr>
              <a:t>How to Make a Monotype Print - Tutorial #1 Trace Monotype Print with Pastel (without a press)</a:t>
            </a:r>
          </a:p>
          <a:p>
            <a:pPr indent="-228600">
              <a:lnSpc>
                <a:spcPct val="90000"/>
              </a:lnSpc>
              <a:spcAft>
                <a:spcPts val="600"/>
              </a:spcAft>
              <a:buFont typeface="Arial" panose="020B0604020202020204" pitchFamily="34" charset="0"/>
              <a:buChar char="•"/>
            </a:pPr>
            <a:endParaRPr lang="en-US" sz="2400">
              <a:ea typeface="+mn-lt"/>
              <a:cs typeface="+mn-lt"/>
            </a:endParaRPr>
          </a:p>
          <a:p>
            <a:pPr>
              <a:lnSpc>
                <a:spcPct val="90000"/>
              </a:lnSpc>
              <a:spcAft>
                <a:spcPts val="600"/>
              </a:spcAft>
            </a:pPr>
            <a:r>
              <a:rPr lang="en-US" sz="2400">
                <a:ea typeface="+mn-lt"/>
                <a:cs typeface="+mn-lt"/>
              </a:rPr>
              <a:t>We will be using paper and pencils -</a:t>
            </a:r>
            <a:br>
              <a:rPr lang="en-US" sz="2400">
                <a:ea typeface="+mn-lt"/>
                <a:cs typeface="+mn-lt"/>
              </a:rPr>
            </a:br>
            <a:r>
              <a:rPr lang="en-US" sz="2400">
                <a:ea typeface="+mn-lt"/>
                <a:cs typeface="+mn-lt"/>
              </a:rPr>
              <a:t>teacher to demonstrate.</a:t>
            </a:r>
            <a:br>
              <a:rPr lang="en-US" sz="2400">
                <a:ea typeface="+mn-lt"/>
                <a:cs typeface="+mn-lt"/>
              </a:rPr>
            </a:br>
            <a:endParaRPr lang="en-US" sz="2400">
              <a:ea typeface="+mn-lt"/>
              <a:cs typeface="+mn-lt"/>
            </a:endParaRPr>
          </a:p>
          <a:p>
            <a:pPr>
              <a:lnSpc>
                <a:spcPct val="90000"/>
              </a:lnSpc>
              <a:spcAft>
                <a:spcPts val="600"/>
              </a:spcAft>
            </a:pPr>
            <a:endParaRPr lang="en-US" sz="2400">
              <a:ea typeface="+mn-lt"/>
              <a:cs typeface="+mn-lt"/>
            </a:endParaRPr>
          </a:p>
          <a:p>
            <a:pPr>
              <a:lnSpc>
                <a:spcPct val="90000"/>
              </a:lnSpc>
              <a:spcAft>
                <a:spcPts val="600"/>
              </a:spcAft>
            </a:pPr>
            <a:r>
              <a:rPr lang="en-US" sz="2400">
                <a:ea typeface="+mn-lt"/>
                <a:cs typeface="+mn-lt"/>
              </a:rPr>
              <a:t>Listen to Ghost in the Garden for inspiration</a:t>
            </a:r>
            <a:br>
              <a:rPr lang="en-US" sz="2400">
                <a:ea typeface="+mn-lt"/>
                <a:cs typeface="+mn-lt"/>
              </a:rPr>
            </a:br>
            <a:r>
              <a:rPr lang="en-US" sz="2400">
                <a:ea typeface="+mn-lt"/>
                <a:cs typeface="+mn-lt"/>
                <a:hlinkClick r:id="rId3"/>
              </a:rPr>
              <a:t>Ghost in the Garden - The Children’s Poetry Archive</a:t>
            </a:r>
            <a:endParaRPr lang="en-US" sz="2400">
              <a:ea typeface="+mn-lt"/>
              <a:cs typeface="+mn-lt"/>
            </a:endParaRPr>
          </a:p>
        </p:txBody>
      </p:sp>
      <p:pic>
        <p:nvPicPr>
          <p:cNvPr id="2" name="Picture 1">
            <a:extLst>
              <a:ext uri="{FF2B5EF4-FFF2-40B4-BE49-F238E27FC236}">
                <a16:creationId xmlns:a16="http://schemas.microsoft.com/office/drawing/2014/main" id="{106EB53A-C934-651E-5492-48708258D3F0}"/>
              </a:ext>
            </a:extLst>
          </p:cNvPr>
          <p:cNvPicPr>
            <a:picLocks noChangeAspect="1"/>
          </p:cNvPicPr>
          <p:nvPr/>
        </p:nvPicPr>
        <p:blipFill>
          <a:blip r:embed="rId4"/>
          <a:stretch>
            <a:fillRect/>
          </a:stretch>
        </p:blipFill>
        <p:spPr>
          <a:xfrm>
            <a:off x="4740827" y="971550"/>
            <a:ext cx="7138781" cy="5323509"/>
          </a:xfrm>
          <a:prstGeom prst="rect">
            <a:avLst/>
          </a:prstGeom>
        </p:spPr>
      </p:pic>
    </p:spTree>
    <p:extLst>
      <p:ext uri="{BB962C8B-B14F-4D97-AF65-F5344CB8AC3E}">
        <p14:creationId xmlns:p14="http://schemas.microsoft.com/office/powerpoint/2010/main" val="334780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C93A-9987-4FDA-4117-43418CB27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F7A5F-7EB8-60DD-6700-6E0B9E0F9B75}"/>
              </a:ext>
            </a:extLst>
          </p:cNvPr>
          <p:cNvSpPr>
            <a:spLocks noGrp="1"/>
          </p:cNvSpPr>
          <p:nvPr>
            <p:ph type="title"/>
          </p:nvPr>
        </p:nvSpPr>
        <p:spPr>
          <a:xfrm>
            <a:off x="4118" y="2486370"/>
            <a:ext cx="12194059" cy="1325563"/>
          </a:xfrm>
        </p:spPr>
        <p:txBody>
          <a:bodyPr>
            <a:normAutofit fontScale="90000"/>
          </a:bodyPr>
          <a:lstStyle/>
          <a:p>
            <a:br>
              <a:rPr lang="en-GB" u="sng"/>
            </a:br>
            <a:r>
              <a:rPr lang="en-GB" u="sng"/>
              <a:t>Thursday 5th February</a:t>
            </a:r>
            <a:br>
              <a:rPr lang="en-GB"/>
            </a:br>
            <a:r>
              <a:rPr lang="en-GB"/>
              <a:t>Word work:</a:t>
            </a:r>
            <a:br>
              <a:rPr lang="en-GB"/>
            </a:br>
            <a:br>
              <a:rPr lang="en-GB"/>
            </a:br>
            <a:r>
              <a:rPr lang="en-GB" u="sng"/>
              <a:t>TBAT: Upskill my vocabulary</a:t>
            </a:r>
            <a:br>
              <a:rPr lang="en-GB" u="sng"/>
            </a:br>
            <a:br>
              <a:rPr lang="en-GB" u="sng"/>
            </a:br>
            <a:r>
              <a:rPr lang="en-GB"/>
              <a:t>Can your partner think of a better word for your circled word? </a:t>
            </a:r>
            <a:br>
              <a:rPr lang="en-GB"/>
            </a:br>
            <a:br>
              <a:rPr lang="en-GB"/>
            </a:br>
            <a:r>
              <a:rPr lang="en-GB"/>
              <a:t>Use a thesaurus to upskill your word.</a:t>
            </a:r>
            <a:br>
              <a:rPr lang="en-GB"/>
            </a:br>
            <a:br>
              <a:rPr lang="en-GB"/>
            </a:br>
            <a:r>
              <a:rPr lang="en-GB">
                <a:solidFill>
                  <a:srgbClr val="FF0000"/>
                </a:solidFill>
              </a:rPr>
              <a:t>Can you upskill the sentence which your word is in?</a:t>
            </a:r>
            <a:br>
              <a:rPr lang="en-GB"/>
            </a:br>
            <a:r>
              <a:rPr lang="en-GB" i="1">
                <a:solidFill>
                  <a:srgbClr val="FF0000"/>
                </a:solidFill>
              </a:rPr>
              <a:t>Fronted adverbial      subordinate clause      relative clause</a:t>
            </a:r>
            <a:br>
              <a:rPr lang="en-GB"/>
            </a:br>
            <a:endParaRPr lang="en-GB"/>
          </a:p>
        </p:txBody>
      </p:sp>
    </p:spTree>
    <p:extLst>
      <p:ext uri="{BB962C8B-B14F-4D97-AF65-F5344CB8AC3E}">
        <p14:creationId xmlns:p14="http://schemas.microsoft.com/office/powerpoint/2010/main" val="249161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72D31-5302-979A-5D2E-CABDC60D1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D5CC2-3C62-6D17-2BE3-0571D52238AF}"/>
              </a:ext>
            </a:extLst>
          </p:cNvPr>
          <p:cNvSpPr>
            <a:spLocks noGrp="1"/>
          </p:cNvSpPr>
          <p:nvPr>
            <p:ph type="title"/>
          </p:nvPr>
        </p:nvSpPr>
        <p:spPr>
          <a:xfrm>
            <a:off x="333632" y="2661423"/>
            <a:ext cx="10515600" cy="1325563"/>
          </a:xfrm>
        </p:spPr>
        <p:txBody>
          <a:bodyPr>
            <a:normAutofit fontScale="90000"/>
          </a:bodyPr>
          <a:lstStyle/>
          <a:p>
            <a:r>
              <a:rPr lang="en-GB" u="sng"/>
              <a:t>05.02.26</a:t>
            </a:r>
            <a:br>
              <a:rPr lang="en-GB" u="sng"/>
            </a:br>
            <a:r>
              <a:rPr lang="en-GB" u="sng"/>
              <a:t>TBAT- solve addition and subtraction problems. </a:t>
            </a:r>
            <a:br>
              <a:rPr lang="en-GB"/>
            </a:br>
            <a:r>
              <a:rPr lang="en-GB" sz="3600" u="sng"/>
              <a:t>3 in 3 </a:t>
            </a:r>
            <a:br>
              <a:rPr lang="en-GB"/>
            </a:br>
            <a:br>
              <a:rPr lang="en-GB"/>
            </a:br>
            <a:r>
              <a:rPr lang="en-GB"/>
              <a:t>1) Perimeter:              Area:</a:t>
            </a:r>
            <a:br>
              <a:rPr lang="en-GB"/>
            </a:br>
            <a:br>
              <a:rPr lang="en-GB"/>
            </a:br>
            <a:br>
              <a:rPr lang="en-GB"/>
            </a:br>
            <a:br>
              <a:rPr lang="en-GB"/>
            </a:br>
            <a:br>
              <a:rPr lang="en-GB"/>
            </a:br>
            <a:r>
              <a:rPr lang="en-GB"/>
              <a:t>2)   0.87 + 12.7 = </a:t>
            </a:r>
            <a:br>
              <a:rPr lang="en-GB"/>
            </a:br>
            <a:br>
              <a:rPr lang="en-GB"/>
            </a:br>
            <a:r>
              <a:rPr lang="en-GB"/>
              <a:t>3) 60%   = ______ = 0. ___</a:t>
            </a:r>
          </a:p>
        </p:txBody>
      </p:sp>
      <p:pic>
        <p:nvPicPr>
          <p:cNvPr id="3" name="Picture 2" descr="A football field with a field and a field with a field and a field with a field and a field with a field and a field with a field and a field with a field and a field&#10;&#10;AI-generated content may be incorrect.">
            <a:extLst>
              <a:ext uri="{FF2B5EF4-FFF2-40B4-BE49-F238E27FC236}">
                <a16:creationId xmlns:a16="http://schemas.microsoft.com/office/drawing/2014/main" id="{AA4E5D33-F5F7-CE2B-8DE5-517728380251}"/>
              </a:ext>
            </a:extLst>
          </p:cNvPr>
          <p:cNvPicPr>
            <a:picLocks noChangeAspect="1"/>
          </p:cNvPicPr>
          <p:nvPr/>
        </p:nvPicPr>
        <p:blipFill>
          <a:blip r:embed="rId2"/>
          <a:stretch>
            <a:fillRect/>
          </a:stretch>
        </p:blipFill>
        <p:spPr>
          <a:xfrm>
            <a:off x="1183031" y="2782972"/>
            <a:ext cx="3400425" cy="1971675"/>
          </a:xfrm>
          <a:prstGeom prst="rect">
            <a:avLst/>
          </a:prstGeom>
        </p:spPr>
      </p:pic>
      <p:sp>
        <p:nvSpPr>
          <p:cNvPr id="5" name="TextBox 4">
            <a:extLst>
              <a:ext uri="{FF2B5EF4-FFF2-40B4-BE49-F238E27FC236}">
                <a16:creationId xmlns:a16="http://schemas.microsoft.com/office/drawing/2014/main" id="{78F644EB-1401-E80A-51D5-C77F18FA933E}"/>
              </a:ext>
            </a:extLst>
          </p:cNvPr>
          <p:cNvSpPr txBox="1"/>
          <p:nvPr/>
        </p:nvSpPr>
        <p:spPr>
          <a:xfrm>
            <a:off x="7576870" y="1835562"/>
            <a:ext cx="390574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a:t>
            </a:r>
          </a:p>
          <a:p>
            <a:endParaRPr lang="en-GB" sz="3200">
              <a:solidFill>
                <a:srgbClr val="FF0000"/>
              </a:solidFill>
            </a:endParaRPr>
          </a:p>
          <a:p>
            <a:r>
              <a:rPr lang="en-GB" sz="3200">
                <a:solidFill>
                  <a:srgbClr val="FF0000"/>
                </a:solidFill>
              </a:rPr>
              <a:t>1/3 + ¾ = </a:t>
            </a:r>
          </a:p>
        </p:txBody>
      </p:sp>
    </p:spTree>
    <p:extLst>
      <p:ext uri="{BB962C8B-B14F-4D97-AF65-F5344CB8AC3E}">
        <p14:creationId xmlns:p14="http://schemas.microsoft.com/office/powerpoint/2010/main" val="174577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AI-generated content may be incorrect.">
            <a:extLst>
              <a:ext uri="{FF2B5EF4-FFF2-40B4-BE49-F238E27FC236}">
                <a16:creationId xmlns:a16="http://schemas.microsoft.com/office/drawing/2014/main" id="{989F65AE-0199-16CB-3F0B-3DA8CFE2BA21}"/>
              </a:ext>
            </a:extLst>
          </p:cNvPr>
          <p:cNvPicPr>
            <a:picLocks noChangeAspect="1"/>
          </p:cNvPicPr>
          <p:nvPr/>
        </p:nvPicPr>
        <p:blipFill>
          <a:blip r:embed="rId2"/>
          <a:stretch>
            <a:fillRect/>
          </a:stretch>
        </p:blipFill>
        <p:spPr>
          <a:xfrm>
            <a:off x="3343275" y="1371600"/>
            <a:ext cx="5505450" cy="4114800"/>
          </a:xfrm>
          <a:prstGeom prst="rect">
            <a:avLst/>
          </a:prstGeom>
        </p:spPr>
      </p:pic>
      <p:sp>
        <p:nvSpPr>
          <p:cNvPr id="3" name="TextBox 2">
            <a:extLst>
              <a:ext uri="{FF2B5EF4-FFF2-40B4-BE49-F238E27FC236}">
                <a16:creationId xmlns:a16="http://schemas.microsoft.com/office/drawing/2014/main" id="{E9592273-EA36-7958-F38A-A188C574B3F6}"/>
              </a:ext>
            </a:extLst>
          </p:cNvPr>
          <p:cNvSpPr txBox="1"/>
          <p:nvPr/>
        </p:nvSpPr>
        <p:spPr>
          <a:xfrm>
            <a:off x="605481" y="327454"/>
            <a:ext cx="9364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3"/>
              </a:rPr>
              <a:t>Daily 10 - Mental Maths Challenge - Topmarks</a:t>
            </a:r>
            <a:r>
              <a:rPr lang="en-US" sz="3200"/>
              <a:t>      x8</a:t>
            </a:r>
          </a:p>
        </p:txBody>
      </p:sp>
    </p:spTree>
    <p:extLst>
      <p:ext uri="{BB962C8B-B14F-4D97-AF65-F5344CB8AC3E}">
        <p14:creationId xmlns:p14="http://schemas.microsoft.com/office/powerpoint/2010/main" val="225904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13408-6C0D-380D-16BB-ED95D9E74860}"/>
              </a:ext>
            </a:extLst>
          </p:cNvPr>
          <p:cNvSpPr txBox="1"/>
          <p:nvPr/>
        </p:nvSpPr>
        <p:spPr>
          <a:xfrm>
            <a:off x="8436" y="1109102"/>
            <a:ext cx="5737090" cy="2123658"/>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 623 – 99= </a:t>
            </a:r>
            <a:endParaRPr lang="en-US"/>
          </a:p>
          <a:p>
            <a:endParaRPr lang="en-GB" sz="4400"/>
          </a:p>
          <a:p>
            <a:r>
              <a:rPr lang="en-GB" sz="4400"/>
              <a:t>7, 283– 5, 719=</a:t>
            </a:r>
          </a:p>
        </p:txBody>
      </p:sp>
      <p:sp>
        <p:nvSpPr>
          <p:cNvPr id="6" name="TextBox 5">
            <a:extLst>
              <a:ext uri="{FF2B5EF4-FFF2-40B4-BE49-F238E27FC236}">
                <a16:creationId xmlns:a16="http://schemas.microsoft.com/office/drawing/2014/main" id="{362CD355-1490-B8D9-82F1-723E920549F8}"/>
              </a:ext>
            </a:extLst>
          </p:cNvPr>
          <p:cNvSpPr txBox="1"/>
          <p:nvPr/>
        </p:nvSpPr>
        <p:spPr>
          <a:xfrm>
            <a:off x="6094138" y="1109102"/>
            <a:ext cx="5901846" cy="2123658"/>
          </a:xfrm>
          <a:prstGeom prst="rect">
            <a:avLst/>
          </a:prstGeom>
          <a:ln w="57150">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5, 001 - 200= </a:t>
            </a:r>
          </a:p>
          <a:p>
            <a:endParaRPr lang="en-GB" sz="4400"/>
          </a:p>
          <a:p>
            <a:r>
              <a:rPr lang="en-GB" sz="4400"/>
              <a:t>9, 294 – 7, 815=</a:t>
            </a:r>
          </a:p>
        </p:txBody>
      </p:sp>
      <p:sp>
        <p:nvSpPr>
          <p:cNvPr id="7" name="TextBox 6">
            <a:extLst>
              <a:ext uri="{FF2B5EF4-FFF2-40B4-BE49-F238E27FC236}">
                <a16:creationId xmlns:a16="http://schemas.microsoft.com/office/drawing/2014/main" id="{D2D00FFA-8354-84CC-B812-15F4AB84BA26}"/>
              </a:ext>
            </a:extLst>
          </p:cNvPr>
          <p:cNvSpPr txBox="1"/>
          <p:nvPr/>
        </p:nvSpPr>
        <p:spPr>
          <a:xfrm>
            <a:off x="675830" y="4001137"/>
            <a:ext cx="1064074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FF0000"/>
                </a:solidFill>
              </a:rPr>
              <a:t>Challenge: If there were 369 pupils in the primary school, 56 in the nursery and 864 in the high school, how many pupils are there altogether? </a:t>
            </a:r>
          </a:p>
        </p:txBody>
      </p:sp>
      <p:sp>
        <p:nvSpPr>
          <p:cNvPr id="2" name="TextBox 1">
            <a:extLst>
              <a:ext uri="{FF2B5EF4-FFF2-40B4-BE49-F238E27FC236}">
                <a16:creationId xmlns:a16="http://schemas.microsoft.com/office/drawing/2014/main" id="{5950DF0A-F261-A5EE-0BA7-C74CDA90D61F}"/>
              </a:ext>
            </a:extLst>
          </p:cNvPr>
          <p:cNvSpPr txBox="1"/>
          <p:nvPr/>
        </p:nvSpPr>
        <p:spPr>
          <a:xfrm>
            <a:off x="427837" y="386434"/>
            <a:ext cx="4968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 books:</a:t>
            </a:r>
          </a:p>
        </p:txBody>
      </p:sp>
    </p:spTree>
    <p:extLst>
      <p:ext uri="{BB962C8B-B14F-4D97-AF65-F5344CB8AC3E}">
        <p14:creationId xmlns:p14="http://schemas.microsoft.com/office/powerpoint/2010/main" val="52022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ath game&#10;&#10;AI-generated content may be incorrect.">
            <a:extLst>
              <a:ext uri="{FF2B5EF4-FFF2-40B4-BE49-F238E27FC236}">
                <a16:creationId xmlns:a16="http://schemas.microsoft.com/office/drawing/2014/main" id="{81C4844E-FB53-D660-794C-B6DC1660B612}"/>
              </a:ext>
            </a:extLst>
          </p:cNvPr>
          <p:cNvPicPr>
            <a:picLocks noChangeAspect="1"/>
          </p:cNvPicPr>
          <p:nvPr/>
        </p:nvPicPr>
        <p:blipFill>
          <a:blip r:embed="rId2"/>
          <a:stretch>
            <a:fillRect/>
          </a:stretch>
        </p:blipFill>
        <p:spPr>
          <a:xfrm>
            <a:off x="2276577" y="494535"/>
            <a:ext cx="8318443" cy="6142496"/>
          </a:xfrm>
          <a:prstGeom prst="rect">
            <a:avLst/>
          </a:prstGeom>
        </p:spPr>
      </p:pic>
      <p:sp>
        <p:nvSpPr>
          <p:cNvPr id="4" name="TextBox 3">
            <a:extLst>
              <a:ext uri="{FF2B5EF4-FFF2-40B4-BE49-F238E27FC236}">
                <a16:creationId xmlns:a16="http://schemas.microsoft.com/office/drawing/2014/main" id="{B78D9171-F908-276D-7D97-CFFA2AA3618C}"/>
              </a:ext>
            </a:extLst>
          </p:cNvPr>
          <p:cNvSpPr txBox="1"/>
          <p:nvPr/>
        </p:nvSpPr>
        <p:spPr>
          <a:xfrm>
            <a:off x="276024" y="234620"/>
            <a:ext cx="5851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Paired work: </a:t>
            </a:r>
          </a:p>
        </p:txBody>
      </p:sp>
    </p:spTree>
    <p:extLst>
      <p:ext uri="{BB962C8B-B14F-4D97-AF65-F5344CB8AC3E}">
        <p14:creationId xmlns:p14="http://schemas.microsoft.com/office/powerpoint/2010/main" val="303042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1E901-9EFE-8431-7F2C-46C7AE959F0B}"/>
              </a:ext>
            </a:extLst>
          </p:cNvPr>
          <p:cNvPicPr>
            <a:picLocks noChangeAspect="1"/>
          </p:cNvPicPr>
          <p:nvPr/>
        </p:nvPicPr>
        <p:blipFill>
          <a:blip r:embed="rId2"/>
          <a:stretch>
            <a:fillRect/>
          </a:stretch>
        </p:blipFill>
        <p:spPr>
          <a:xfrm>
            <a:off x="1986662" y="1029422"/>
            <a:ext cx="8075178" cy="5069928"/>
          </a:xfrm>
          <a:prstGeom prst="rect">
            <a:avLst/>
          </a:prstGeom>
        </p:spPr>
      </p:pic>
      <p:sp>
        <p:nvSpPr>
          <p:cNvPr id="4" name="TextBox 3">
            <a:extLst>
              <a:ext uri="{FF2B5EF4-FFF2-40B4-BE49-F238E27FC236}">
                <a16:creationId xmlns:a16="http://schemas.microsoft.com/office/drawing/2014/main" id="{9A14D277-5108-9B0C-C807-6A3367DD0867}"/>
              </a:ext>
            </a:extLst>
          </p:cNvPr>
          <p:cNvSpPr txBox="1"/>
          <p:nvPr/>
        </p:nvSpPr>
        <p:spPr>
          <a:xfrm>
            <a:off x="673240" y="90435"/>
            <a:ext cx="6481186" cy="646331"/>
          </a:xfrm>
          <a:prstGeom prst="rect">
            <a:avLst/>
          </a:prstGeom>
          <a:noFill/>
        </p:spPr>
        <p:txBody>
          <a:bodyPr wrap="square" rtlCol="0">
            <a:spAutoFit/>
          </a:bodyPr>
          <a:lstStyle/>
          <a:p>
            <a:r>
              <a:rPr lang="en-GB" sz="3600"/>
              <a:t>Talk partners: </a:t>
            </a:r>
          </a:p>
        </p:txBody>
      </p:sp>
    </p:spTree>
    <p:extLst>
      <p:ext uri="{BB962C8B-B14F-4D97-AF65-F5344CB8AC3E}">
        <p14:creationId xmlns:p14="http://schemas.microsoft.com/office/powerpoint/2010/main" val="179311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6625D1-066E-4309-80FE-6A0AFDCE5828}">
  <ds:schemaRefs>
    <ds:schemaRef ds:uri="http://schemas.microsoft.com/sharepoint/v3/contenttype/forms"/>
  </ds:schemaRefs>
</ds:datastoreItem>
</file>

<file path=customXml/itemProps2.xml><?xml version="1.0" encoding="utf-8"?>
<ds:datastoreItem xmlns:ds="http://schemas.openxmlformats.org/officeDocument/2006/customXml" ds:itemID="{71FF00A4-9062-417E-B955-49D25B34E5B8}"/>
</file>

<file path=customXml/itemProps3.xml><?xml version="1.0" encoding="utf-8"?>
<ds:datastoreItem xmlns:ds="http://schemas.openxmlformats.org/officeDocument/2006/customXml" ds:itemID="{B33F0E64-999C-4639-9DB1-F036A0D32EA5}">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36</Slides>
  <Notes>9</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Athlete assembly 9am</vt:lpstr>
      <vt:lpstr> Thursday 5th February Word work:  TBAT: Upskill my vocabulary  Read through your plan in your literacy books.  Circle 5 words which you could up skill.  Share these words with your partner. </vt:lpstr>
      <vt:lpstr> Thursday 5th February Word work:  TBAT: Upskill my vocabulary  Can your partner think of a better word for your circled word?   Use a thesaurus to upskill your word.  Can you upskill the sentence which your word is in? Fronted adverbial      subordinate clause      relative clause </vt:lpstr>
      <vt:lpstr>05.02.26 TBAT- solve addition and subtraction problems.  3 in 3   1) Perimeter:              Area:     2)   0.87 + 12.7 =   3) 60%   = ______ = 0. ___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Thursday 5th February TBAT: plan a narrative  3 in 3 Leo’s heart thumped wildly, each beat louder than the last, as he sat frozen on the edge of the sofa. The news anchor’s voice filled the room, sharp with suspense. "And now," she declared dramatically, "the announcement you’ve all been waiting for — the final winner of the LEGO Junior Master Inventor competition." Leo’s breath came in shallow gasps, nerves twisting in his stomach. Was his creation imaginative enough? Had his futuristic city design impressed the judges? He wiped his sweaty palms on his jeans, trying to steady himself. The air was thick with anticipation when suddenly, his phone vibrated against his leg. His pulse quickened as he stared at the glowing screen. Slowly, he lifted it, eyes widening as he read the first few words...  1. Find and copy a word which means reporter. 2. "He wiped his sweaty palms on his jeans, trying to steady himself." How is Leo feeling in this sentence? 3. How has the author left the reader wanting to read on?</vt:lpstr>
      <vt:lpstr>Thursday 5th February TBAT: plan a narrative  Talk partners:  Summarise your plan to your partner.  What happens in your story? Who are your characters? What are your character's traits?  How will your story end?  </vt:lpstr>
      <vt:lpstr>Literacy Planning for paragraph 6</vt:lpstr>
      <vt:lpstr> </vt:lpstr>
      <vt:lpstr> </vt:lpstr>
      <vt:lpstr>How did Christian teaching influence Desmond Tutu? </vt:lpstr>
      <vt:lpstr>How did Christian teaching influence Desmond Tutu?</vt:lpstr>
      <vt:lpstr>How did Christian teaching influence Desmond Tutu?</vt:lpstr>
      <vt:lpstr>How did Christian teaching influence Desmond Tutu?</vt:lpstr>
      <vt:lpstr>How did Christian teaching influence Desmond Tutu?</vt:lpstr>
      <vt:lpstr>How did Christian teaching influence Desmond Tutu?</vt:lpstr>
      <vt:lpstr>How did Christian teaching influence Desmond Tutu?</vt:lpstr>
      <vt:lpstr>How did Christian teaching influence Desmond Tutu?</vt:lpstr>
      <vt:lpstr>PowerPoint Presentation</vt:lpstr>
      <vt:lpstr>How did Christian teaching influence Desmond Tutu?</vt:lpstr>
      <vt:lpstr>Art Workshop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2026-01-30T13:34:20Z</dcterms:created>
  <dcterms:modified xsi:type="dcterms:W3CDTF">2026-02-04T15:45:51Z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