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sldIdLst>
    <p:sldId id="256" r:id="rId5"/>
    <p:sldId id="458" r:id="rId6"/>
    <p:sldId id="459" r:id="rId7"/>
    <p:sldId id="466" r:id="rId8"/>
    <p:sldId id="467" r:id="rId9"/>
    <p:sldId id="464" r:id="rId10"/>
    <p:sldId id="589" r:id="rId11"/>
    <p:sldId id="460" r:id="rId12"/>
    <p:sldId id="273" r:id="rId13"/>
    <p:sldId id="580" r:id="rId14"/>
    <p:sldId id="584" r:id="rId15"/>
    <p:sldId id="582" r:id="rId16"/>
    <p:sldId id="579" r:id="rId17"/>
    <p:sldId id="587" r:id="rId18"/>
    <p:sldId id="585" r:id="rId19"/>
    <p:sldId id="581" r:id="rId20"/>
    <p:sldId id="590" r:id="rId21"/>
    <p:sldId id="583" r:id="rId22"/>
    <p:sldId id="588" r:id="rId23"/>
    <p:sldId id="586" r:id="rId24"/>
    <p:sldId id="257" r:id="rId25"/>
    <p:sldId id="259" r:id="rId26"/>
    <p:sldId id="258" r:id="rId27"/>
    <p:sldId id="461" r:id="rId28"/>
    <p:sldId id="632" r:id="rId29"/>
    <p:sldId id="633" r:id="rId30"/>
    <p:sldId id="634" r:id="rId31"/>
    <p:sldId id="635" r:id="rId32"/>
    <p:sldId id="465" r:id="rId33"/>
    <p:sldId id="636" r:id="rId34"/>
    <p:sldId id="642" r:id="rId35"/>
    <p:sldId id="618" r:id="rId36"/>
    <p:sldId id="463" r:id="rId37"/>
    <p:sldId id="641" r:id="rId38"/>
    <p:sldId id="558" r:id="rId39"/>
    <p:sldId id="559" r:id="rId40"/>
    <p:sldId id="552" r:id="rId41"/>
    <p:sldId id="553" r:id="rId42"/>
    <p:sldId id="554" r:id="rId43"/>
    <p:sldId id="267" r:id="rId44"/>
    <p:sldId id="555" r:id="rId45"/>
    <p:sldId id="556" r:id="rId46"/>
    <p:sldId id="295" r:id="rId47"/>
    <p:sldId id="557" r:id="rId48"/>
    <p:sldId id="288" r:id="rId49"/>
    <p:sldId id="309" r:id="rId50"/>
    <p:sldId id="283" r:id="rId51"/>
    <p:sldId id="560" r:id="rId52"/>
    <p:sldId id="561" r:id="rId53"/>
    <p:sldId id="266" r:id="rId54"/>
    <p:sldId id="562" r:id="rId55"/>
    <p:sldId id="563" r:id="rId56"/>
    <p:sldId id="565" r:id="rId57"/>
    <p:sldId id="566" r:id="rId58"/>
    <p:sldId id="568" r:id="rId59"/>
    <p:sldId id="569" r:id="rId60"/>
    <p:sldId id="578" r:id="rId61"/>
    <p:sldId id="570" r:id="rId62"/>
    <p:sldId id="289" r:id="rId63"/>
    <p:sldId id="297" r:id="rId64"/>
    <p:sldId id="298" r:id="rId65"/>
    <p:sldId id="299" r:id="rId66"/>
    <p:sldId id="312" r:id="rId67"/>
    <p:sldId id="311" r:id="rId68"/>
    <p:sldId id="571" r:id="rId69"/>
    <p:sldId id="519" r:id="rId70"/>
    <p:sldId id="591" r:id="rId71"/>
    <p:sldId id="523" r:id="rId72"/>
    <p:sldId id="637" r:id="rId73"/>
    <p:sldId id="638" r:id="rId74"/>
    <p:sldId id="520" r:id="rId75"/>
    <p:sldId id="271" r:id="rId76"/>
    <p:sldId id="522" r:id="rId77"/>
    <p:sldId id="639" r:id="rId78"/>
    <p:sldId id="640" r:id="rId79"/>
    <p:sldId id="521" r:id="rId80"/>
    <p:sldId id="276" r:id="rId8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9F3FE-CBFB-E7EE-F7AF-8A024E69C6F4}" v="20" dt="2026-02-01T17:52:28.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7DDC4-CC5C-4FFA-B57A-2547CDDC11C8}" type="datetimeFigureOut">
              <a:t>2/1/2026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732C8-3570-4818-9802-225778F0E3A0}" type="slidenum">
              <a:t>‹#›</a:t>
            </a:fld>
            <a:endParaRPr lang="en-GB"/>
          </a:p>
        </p:txBody>
      </p:sp>
    </p:spTree>
    <p:extLst>
      <p:ext uri="{BB962C8B-B14F-4D97-AF65-F5344CB8AC3E}">
        <p14:creationId xmlns:p14="http://schemas.microsoft.com/office/powerpoint/2010/main" val="225167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hildnet.com/" TargetMode="External"/><Relationship Id="rId2" Type="http://schemas.openxmlformats.org/officeDocument/2006/relationships/slide" Target="../slides/slide72.xml"/><Relationship Id="rId1" Type="http://schemas.openxmlformats.org/officeDocument/2006/relationships/notesMaster" Target="../notesMasters/notesMaster1.xml"/><Relationship Id="rId5" Type="http://schemas.openxmlformats.org/officeDocument/2006/relationships/hyperlink" Target="http://www.kidsmart.org.uk/" TargetMode="External"/><Relationship Id="rId4" Type="http://schemas.openxmlformats.org/officeDocument/2006/relationships/hyperlink" Target="http://www.saferinternet.org.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85584ef28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85584ef28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Times New Roman" panose="02020603050405020304" pitchFamily="18" charset="0"/>
              </a:rPr>
              <a:t>Read</a:t>
            </a:r>
            <a:r>
              <a:rPr lang="en-GB" sz="1000">
                <a:effectLst/>
                <a:latin typeface="Calibri" panose="020F0502020204030204" pitchFamily="34" charset="0"/>
                <a:ea typeface="Times New Roman" panose="02020603050405020304" pitchFamily="18" charset="0"/>
              </a:rPr>
              <a:t>: Section titled—Case study—The Himalayas. Make time to define any unknown vocabulary. Ensure understanding by asking questions as you read if necessary.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59</a:t>
            </a:fld>
            <a:endParaRPr lang="en-GB"/>
          </a:p>
        </p:txBody>
      </p:sp>
    </p:spTree>
    <p:extLst>
      <p:ext uri="{BB962C8B-B14F-4D97-AF65-F5344CB8AC3E}">
        <p14:creationId xmlns:p14="http://schemas.microsoft.com/office/powerpoint/2010/main" val="47542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60</a:t>
            </a:fld>
            <a:endParaRPr lang="en-GB"/>
          </a:p>
        </p:txBody>
      </p:sp>
    </p:spTree>
    <p:extLst>
      <p:ext uri="{BB962C8B-B14F-4D97-AF65-F5344CB8AC3E}">
        <p14:creationId xmlns:p14="http://schemas.microsoft.com/office/powerpoint/2010/main" val="404887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63</a:t>
            </a:fld>
            <a:endParaRPr lang="en-GB"/>
          </a:p>
        </p:txBody>
      </p:sp>
    </p:spTree>
    <p:extLst>
      <p:ext uri="{BB962C8B-B14F-4D97-AF65-F5344CB8AC3E}">
        <p14:creationId xmlns:p14="http://schemas.microsoft.com/office/powerpoint/2010/main" val="356144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64</a:t>
            </a:fld>
            <a:endParaRPr lang="en-GB"/>
          </a:p>
        </p:txBody>
      </p:sp>
    </p:spTree>
    <p:extLst>
      <p:ext uri="{BB962C8B-B14F-4D97-AF65-F5344CB8AC3E}">
        <p14:creationId xmlns:p14="http://schemas.microsoft.com/office/powerpoint/2010/main" val="405505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Ask the pupils to view the post and read the comments. How might Jack be feeling after seeing this? His emotions might include embarrassment, disappointment, shock, anger, pride, sadness. </a:t>
            </a:r>
          </a:p>
        </p:txBody>
      </p:sp>
      <p:sp>
        <p:nvSpPr>
          <p:cNvPr id="4" name="Slide Number Placeholder 3"/>
          <p:cNvSpPr>
            <a:spLocks noGrp="1"/>
          </p:cNvSpPr>
          <p:nvPr>
            <p:ph type="sldNum" sz="quarter" idx="5"/>
          </p:nvPr>
        </p:nvSpPr>
        <p:spPr/>
        <p:txBody>
          <a:bodyPr/>
          <a:lstStyle/>
          <a:p>
            <a:fld id="{85101ED8-CB57-7848-91E9-17A9BBB3BCD6}" type="slidenum">
              <a:rPr lang="en-GB" smtClean="0"/>
              <a:pPr/>
              <a:t>69</a:t>
            </a:fld>
            <a:endParaRPr lang="en-GB"/>
          </a:p>
        </p:txBody>
      </p:sp>
    </p:spTree>
    <p:extLst>
      <p:ext uri="{BB962C8B-B14F-4D97-AF65-F5344CB8AC3E}">
        <p14:creationId xmlns:p14="http://schemas.microsoft.com/office/powerpoint/2010/main" val="173847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An internet troll is someone who writes nasty comments on posts</a:t>
            </a:r>
            <a:r>
              <a:rPr lang="en-GB" baseline="0"/>
              <a:t> and</a:t>
            </a:r>
            <a:r>
              <a:rPr lang="en-GB"/>
              <a:t> websites and tries to create arguments online. Their main aims are to get people to react to their comments and cause upset. </a:t>
            </a:r>
          </a:p>
          <a:p>
            <a:r>
              <a:rPr lang="en-GB"/>
              <a:t>Ask pupils if they’ve ever experienced this. It’s good to clarify that simply disagreeing with someone’s view or opinion doesn’t make them a troll!</a:t>
            </a:r>
          </a:p>
        </p:txBody>
      </p:sp>
      <p:sp>
        <p:nvSpPr>
          <p:cNvPr id="4" name="Slide Number Placeholder 3"/>
          <p:cNvSpPr>
            <a:spLocks noGrp="1"/>
          </p:cNvSpPr>
          <p:nvPr>
            <p:ph type="sldNum" sz="quarter" idx="5"/>
          </p:nvPr>
        </p:nvSpPr>
        <p:spPr/>
        <p:txBody>
          <a:bodyPr/>
          <a:lstStyle/>
          <a:p>
            <a:fld id="{85101ED8-CB57-7848-91E9-17A9BBB3BCD6}" type="slidenum">
              <a:rPr lang="en-GB" smtClean="0"/>
              <a:pPr/>
              <a:t>70</a:t>
            </a:fld>
            <a:endParaRPr lang="en-GB"/>
          </a:p>
        </p:txBody>
      </p:sp>
    </p:spTree>
    <p:extLst>
      <p:ext uri="{BB962C8B-B14F-4D97-AF65-F5344CB8AC3E}">
        <p14:creationId xmlns:p14="http://schemas.microsoft.com/office/powerpoint/2010/main" val="361505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Allow pupils to research safe rules or tips for communicating online. They should present these in the form of an acrostic-style factsheet spelling out FRIENDSHIP. </a:t>
            </a:r>
          </a:p>
          <a:p>
            <a:pPr lvl="0"/>
            <a:r>
              <a:rPr lang="en-GB" sz="1200" kern="1200">
                <a:solidFill>
                  <a:schemeClr val="tx1"/>
                </a:solidFill>
                <a:effectLst/>
                <a:latin typeface="+mn-lt"/>
                <a:ea typeface="+mn-ea"/>
                <a:cs typeface="+mn-cs"/>
              </a:rPr>
              <a:t>Use websites such as </a:t>
            </a:r>
            <a:r>
              <a:rPr lang="en-GB" sz="1200" u="sng" kern="1200">
                <a:solidFill>
                  <a:schemeClr val="tx1"/>
                </a:solidFill>
                <a:effectLst/>
                <a:latin typeface="+mn-lt"/>
                <a:ea typeface="+mn-ea"/>
                <a:cs typeface="+mn-cs"/>
                <a:hlinkClick r:id="rId3"/>
              </a:rPr>
              <a:t>www.childnet.com</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4"/>
              </a:rPr>
              <a:t>www.saferinternet.org.uk</a:t>
            </a:r>
            <a:r>
              <a:rPr lang="en-GB" sz="1200" kern="1200">
                <a:solidFill>
                  <a:schemeClr val="tx1"/>
                </a:solidFill>
                <a:effectLst/>
                <a:latin typeface="+mn-lt"/>
                <a:ea typeface="+mn-ea"/>
                <a:cs typeface="+mn-cs"/>
              </a:rPr>
              <a:t> and </a:t>
            </a:r>
            <a:r>
              <a:rPr lang="en-GB" sz="1200" u="sng" kern="1200">
                <a:solidFill>
                  <a:schemeClr val="tx1"/>
                </a:solidFill>
                <a:effectLst/>
                <a:latin typeface="+mn-lt"/>
                <a:ea typeface="+mn-ea"/>
                <a:cs typeface="+mn-cs"/>
                <a:hlinkClick r:id="rId5"/>
              </a:rPr>
              <a:t>www.kidsmart.org.uk</a:t>
            </a:r>
            <a:r>
              <a:rPr lang="en-GB" sz="1200" kern="1200">
                <a:solidFill>
                  <a:schemeClr val="tx1"/>
                </a:solidFill>
                <a:effectLst/>
                <a:latin typeface="+mn-lt"/>
                <a:ea typeface="+mn-ea"/>
                <a:cs typeface="+mn-cs"/>
              </a:rPr>
              <a:t> to help research ideas for the factsheet.</a:t>
            </a:r>
          </a:p>
          <a:p>
            <a:r>
              <a:rPr lang="en-GB" sz="120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72</a:t>
            </a:fld>
            <a:endParaRPr lang="en-GB"/>
          </a:p>
        </p:txBody>
      </p:sp>
    </p:spTree>
    <p:extLst>
      <p:ext uri="{BB962C8B-B14F-4D97-AF65-F5344CB8AC3E}">
        <p14:creationId xmlns:p14="http://schemas.microsoft.com/office/powerpoint/2010/main" val="220967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Calibri" panose="020F0502020204030204" pitchFamily="34" charset="0"/>
                <a:ea typeface="Times New Roman" panose="02020603050405020304" pitchFamily="18" charset="0"/>
                <a:cs typeface="Calibri" panose="020F0502020204030204" pitchFamily="34" charset="0"/>
              </a:rPr>
              <a:t>Share the Learning journey.</a:t>
            </a:r>
            <a:endParaRPr lang="en-GB" sz="1000"/>
          </a:p>
        </p:txBody>
      </p:sp>
      <p:sp>
        <p:nvSpPr>
          <p:cNvPr id="4" name="Slide Number Placeholder 3"/>
          <p:cNvSpPr>
            <a:spLocks noGrp="1"/>
          </p:cNvSpPr>
          <p:nvPr>
            <p:ph type="sldNum" sz="quarter" idx="5"/>
          </p:nvPr>
        </p:nvSpPr>
        <p:spPr/>
        <p:txBody>
          <a:bodyPr/>
          <a:lstStyle/>
          <a:p>
            <a:fld id="{C1030586-A65F-4E1E-A568-A5C202D09E09}" type="slidenum">
              <a:rPr lang="en-GB" smtClean="0"/>
              <a:t>38</a:t>
            </a:fld>
            <a:endParaRPr lang="en-GB"/>
          </a:p>
        </p:txBody>
      </p:sp>
    </p:spTree>
    <p:extLst>
      <p:ext uri="{BB962C8B-B14F-4D97-AF65-F5344CB8AC3E}">
        <p14:creationId xmlns:p14="http://schemas.microsoft.com/office/powerpoint/2010/main" val="220124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Calibri" panose="020F0502020204030204" pitchFamily="34" charset="0"/>
                <a:ea typeface="Times New Roman" panose="02020603050405020304" pitchFamily="18" charset="0"/>
                <a:cs typeface="Calibri" panose="020F0502020204030204" pitchFamily="34" charset="0"/>
              </a:rPr>
              <a:t>Share the specific lesson statement. In this lesson, pupils are learning to use maps to locate and describe the topographical features of mountains. Mountains were previously studied in Year 3 UK settlements and land use, where pupils learned the features of hills and mountains and the differences between the two.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39</a:t>
            </a:fld>
            <a:endParaRPr lang="en-GB"/>
          </a:p>
        </p:txBody>
      </p:sp>
    </p:spTree>
    <p:extLst>
      <p:ext uri="{BB962C8B-B14F-4D97-AF65-F5344CB8AC3E}">
        <p14:creationId xmlns:p14="http://schemas.microsoft.com/office/powerpoint/2010/main" val="174475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Times New Roman" panose="02020603050405020304" pitchFamily="18" charset="0"/>
                <a:cs typeface="Calibri" panose="020F0502020204030204" pitchFamily="34" charset="0"/>
              </a:rPr>
              <a:t>Key term</a:t>
            </a:r>
            <a:r>
              <a:rPr lang="en-GB" sz="1000">
                <a:effectLst/>
                <a:latin typeface="Calibri" panose="020F0502020204030204" pitchFamily="34" charset="0"/>
                <a:ea typeface="Times New Roman" panose="02020603050405020304" pitchFamily="18" charset="0"/>
                <a:cs typeface="Calibri" panose="020F0502020204030204" pitchFamily="34" charset="0"/>
              </a:rPr>
              <a:t>: A </a:t>
            </a:r>
            <a:r>
              <a:rPr lang="en-GB" sz="1000" b="1">
                <a:effectLst/>
                <a:latin typeface="Calibri" panose="020F0502020204030204" pitchFamily="34" charset="0"/>
                <a:ea typeface="Times New Roman" panose="02020603050405020304" pitchFamily="18" charset="0"/>
                <a:cs typeface="Calibri" panose="020F0502020204030204" pitchFamily="34" charset="0"/>
              </a:rPr>
              <a:t>landform</a:t>
            </a:r>
            <a:r>
              <a:rPr lang="en-GB" sz="1000">
                <a:effectLst/>
                <a:latin typeface="Calibri" panose="020F0502020204030204" pitchFamily="34" charset="0"/>
                <a:ea typeface="Times New Roman" panose="02020603050405020304" pitchFamily="18" charset="0"/>
                <a:cs typeface="Calibri" panose="020F0502020204030204" pitchFamily="34" charset="0"/>
              </a:rPr>
              <a:t> is a natural feature of Earth’s surface. Discuss this key term. Break down the word to think about it being a form that is on the land (so, a natural/physical feature of the Earth’s surface).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40</a:t>
            </a:fld>
            <a:endParaRPr lang="en-GB"/>
          </a:p>
        </p:txBody>
      </p:sp>
    </p:spTree>
    <p:extLst>
      <p:ext uri="{BB962C8B-B14F-4D97-AF65-F5344CB8AC3E}">
        <p14:creationId xmlns:p14="http://schemas.microsoft.com/office/powerpoint/2010/main" val="111306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Font typeface="Symbol" panose="05050102010706020507" pitchFamily="18" charset="2"/>
              <a:buNone/>
            </a:pPr>
            <a:r>
              <a:rPr lang="en-GB" sz="1000">
                <a:effectLst/>
                <a:latin typeface="Calibri" panose="020F0502020204030204" pitchFamily="34" charset="0"/>
                <a:ea typeface="Times New Roman" panose="02020603050405020304" pitchFamily="18" charset="0"/>
                <a:cs typeface="Calibri" panose="020F0502020204030204" pitchFamily="34" charset="0"/>
              </a:rPr>
              <a:t>Share the key knowledge and vocabulary. Discuss any key words that have been learned before. Pupils will have seen the words ‘slope’ and ‘summit’ if they have previously studied mountains in the UK. People can use their Knowledge organisers to help.</a:t>
            </a:r>
          </a:p>
        </p:txBody>
      </p:sp>
      <p:sp>
        <p:nvSpPr>
          <p:cNvPr id="4" name="Slide Number Placeholder 3"/>
          <p:cNvSpPr>
            <a:spLocks noGrp="1"/>
          </p:cNvSpPr>
          <p:nvPr>
            <p:ph type="sldNum" sz="quarter" idx="5"/>
          </p:nvPr>
        </p:nvSpPr>
        <p:spPr/>
        <p:txBody>
          <a:bodyPr/>
          <a:lstStyle/>
          <a:p>
            <a:fld id="{C1030586-A65F-4E1E-A568-A5C202D09E09}" type="slidenum">
              <a:rPr lang="en-GB" smtClean="0"/>
              <a:t>41</a:t>
            </a:fld>
            <a:endParaRPr lang="en-GB"/>
          </a:p>
        </p:txBody>
      </p:sp>
    </p:spTree>
    <p:extLst>
      <p:ext uri="{BB962C8B-B14F-4D97-AF65-F5344CB8AC3E}">
        <p14:creationId xmlns:p14="http://schemas.microsoft.com/office/powerpoint/2010/main" val="73595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
                <a:srgbClr val="F5B333"/>
              </a:buClr>
              <a:buSzTx/>
              <a:buFont typeface="Symbol" panose="05050102010706020507" pitchFamily="18" charset="2"/>
              <a:buNone/>
              <a:tabLst/>
              <a:defRPr/>
            </a:pPr>
            <a:r>
              <a:rPr lang="en-GB" sz="1000" b="1">
                <a:effectLst/>
                <a:latin typeface="Calibri" panose="020F0502020204030204" pitchFamily="34" charset="0"/>
                <a:ea typeface="Times New Roman" panose="02020603050405020304" pitchFamily="18" charset="0"/>
                <a:cs typeface="Calibri" panose="020F0502020204030204" pitchFamily="34" charset="0"/>
              </a:rPr>
              <a:t>Investigation</a:t>
            </a:r>
            <a:r>
              <a:rPr lang="en-GB" sz="1000">
                <a:effectLst/>
                <a:latin typeface="Calibri" panose="020F0502020204030204" pitchFamily="34" charset="0"/>
                <a:ea typeface="Times New Roman" panose="02020603050405020304" pitchFamily="18" charset="0"/>
                <a:cs typeface="Calibri" panose="020F0502020204030204" pitchFamily="34" charset="0"/>
              </a:rPr>
              <a:t>: Explain to the class that we have different units to measure things like length. Ask: ‘Does anyone know of any?’ (centimetres, feet, inches, metres). Share the slide about measuring in feet and metres with the class and read it together. Ask pupils to paraphrase it in pairs to check their understanding, particularly of converting between metres and feet. Hand out metre rules and ask pupils to measure three objects from the classroom in both feet and metres. Discuss what is mostly used now (metres) and what was mostly used in the past (feet). Discuss what the difference is between metres and feet (metres are broken down into centimetres and feet into inches).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43</a:t>
            </a:fld>
            <a:endParaRPr lang="en-GB"/>
          </a:p>
        </p:txBody>
      </p:sp>
    </p:spTree>
    <p:extLst>
      <p:ext uri="{BB962C8B-B14F-4D97-AF65-F5344CB8AC3E}">
        <p14:creationId xmlns:p14="http://schemas.microsoft.com/office/powerpoint/2010/main" val="121468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Read</a:t>
            </a:r>
            <a:r>
              <a:rPr lang="en-GB" sz="1000">
                <a:effectLst/>
                <a:latin typeface="Calibri" panose="020F0502020204030204" pitchFamily="34" charset="0"/>
                <a:ea typeface="Times New Roman" panose="02020603050405020304" pitchFamily="18" charset="0"/>
                <a:cs typeface="Calibri" panose="020F0502020204030204" pitchFamily="34" charset="0"/>
              </a:rPr>
              <a:t>: Section titled—What is a mountain? Revise previous learning if necessary and focus on new vocabulary here.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44</a:t>
            </a:fld>
            <a:endParaRPr lang="en-GB"/>
          </a:p>
        </p:txBody>
      </p:sp>
    </p:spTree>
    <p:extLst>
      <p:ext uri="{BB962C8B-B14F-4D97-AF65-F5344CB8AC3E}">
        <p14:creationId xmlns:p14="http://schemas.microsoft.com/office/powerpoint/2010/main" val="234712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Write</a:t>
            </a:r>
            <a:r>
              <a:rPr lang="en-GB" sz="1000">
                <a:effectLst/>
                <a:latin typeface="Calibri" panose="020F0502020204030204" pitchFamily="34" charset="0"/>
                <a:ea typeface="Times New Roman" panose="02020603050405020304" pitchFamily="18" charset="0"/>
                <a:cs typeface="Calibri" panose="020F0502020204030204" pitchFamily="34" charset="0"/>
              </a:rPr>
              <a:t>: Pupils use the definitions to locate the features of a mountain on the diagram. Pupils write the numbers from the diagram beside the definitions below the diagram. Check answers against those on the slide and address any misconceptions.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45</a:t>
            </a:fld>
            <a:endParaRPr lang="en-GB"/>
          </a:p>
        </p:txBody>
      </p:sp>
    </p:spTree>
    <p:extLst>
      <p:ext uri="{BB962C8B-B14F-4D97-AF65-F5344CB8AC3E}">
        <p14:creationId xmlns:p14="http://schemas.microsoft.com/office/powerpoint/2010/main" val="396993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46</a:t>
            </a:fld>
            <a:endParaRPr lang="en-GB"/>
          </a:p>
        </p:txBody>
      </p:sp>
    </p:spTree>
    <p:extLst>
      <p:ext uri="{BB962C8B-B14F-4D97-AF65-F5344CB8AC3E}">
        <p14:creationId xmlns:p14="http://schemas.microsoft.com/office/powerpoint/2010/main" val="139063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865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5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01/02/2026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01/02/2026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rimaryteacher.collinshub.co.uk/educator.html?s=qh2ZmR2XwgTM2QzXzFGcvlWd5RncldXc#course_library&amp;content_type=package&amp;content_id=12512&amp;module_id=35632&amp;selected_lo=2001731"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hyperlink" Target="http://www.bbc.co.uk/education/clips/z4dxn39" TargetMode="Externa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4.jpeg"/><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youtube.com/watch?v=P2t7QFrLyu8&amp;list=PLT09K6WFBVGNaXNK8CMupN0XqUb-JDBxu"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www.saferinternet.org.uk/" TargetMode="External"/><Relationship Id="rId2" Type="http://schemas.openxmlformats.org/officeDocument/2006/relationships/hyperlink" Target="http://www.childnet.com/" TargetMode="External"/><Relationship Id="rId1" Type="http://schemas.openxmlformats.org/officeDocument/2006/relationships/slideLayout" Target="../slideLayouts/slideLayout6.xml"/><Relationship Id="rId4" Type="http://schemas.openxmlformats.org/officeDocument/2006/relationships/hyperlink" Target="http://www.kidsmart.org.uk/"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www.saferinternet.org.uk/" TargetMode="External"/><Relationship Id="rId2" Type="http://schemas.openxmlformats.org/officeDocument/2006/relationships/hyperlink" Target="http://www.childnet.com/" TargetMode="External"/><Relationship Id="rId1" Type="http://schemas.openxmlformats.org/officeDocument/2006/relationships/slideLayout" Target="../slideLayouts/slideLayout6.xml"/><Relationship Id="rId4" Type="http://schemas.openxmlformats.org/officeDocument/2006/relationships/hyperlink" Target="http://www.kidsmart.org.uk/"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descr="A beaker with a blue liquid&#10;&#10;AI-generated content may be incorrect.">
            <a:extLst>
              <a:ext uri="{FF2B5EF4-FFF2-40B4-BE49-F238E27FC236}">
                <a16:creationId xmlns:a16="http://schemas.microsoft.com/office/drawing/2014/main" id="{F97E87AB-348D-82E7-32A1-DF2926FF4312}"/>
              </a:ext>
            </a:extLst>
          </p:cNvPr>
          <p:cNvPicPr>
            <a:picLocks noChangeAspect="1"/>
          </p:cNvPicPr>
          <p:nvPr/>
        </p:nvPicPr>
        <p:blipFill>
          <a:blip r:embed="rId2"/>
          <a:stretch>
            <a:fillRect/>
          </a:stretch>
        </p:blipFill>
        <p:spPr>
          <a:xfrm>
            <a:off x="0" y="120574"/>
            <a:ext cx="12192000" cy="3836581"/>
          </a:xfrm>
          <a:prstGeom prst="rect">
            <a:avLst/>
          </a:prstGeom>
        </p:spPr>
      </p:pic>
      <p:sp>
        <p:nvSpPr>
          <p:cNvPr id="5" name="TextBox 4">
            <a:extLst>
              <a:ext uri="{FF2B5EF4-FFF2-40B4-BE49-F238E27FC236}">
                <a16:creationId xmlns:a16="http://schemas.microsoft.com/office/drawing/2014/main" id="{B8692952-AE6F-EF27-3157-2B168348F00E}"/>
              </a:ext>
            </a:extLst>
          </p:cNvPr>
          <p:cNvSpPr txBox="1"/>
          <p:nvPr/>
        </p:nvSpPr>
        <p:spPr>
          <a:xfrm>
            <a:off x="469241" y="4416391"/>
            <a:ext cx="1123419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4L = ________________ml                              3.2kg = ______________g</a:t>
            </a:r>
            <a:endParaRPr lang="en-US" sz="2800"/>
          </a:p>
          <a:p>
            <a:endParaRPr lang="en-GB" sz="2800"/>
          </a:p>
          <a:p>
            <a:r>
              <a:rPr lang="en-GB" sz="2800"/>
              <a:t>2, 000 m = ____________km                            200ml = ____________L</a:t>
            </a:r>
          </a:p>
          <a:p>
            <a:endParaRPr lang="en-GB" sz="2800"/>
          </a:p>
          <a:p>
            <a:r>
              <a:rPr lang="en-GB" sz="2800"/>
              <a:t>What do each of these units of measurements have in common?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579C-A1AC-EEC2-714D-22CC31599A12}"/>
              </a:ext>
            </a:extLst>
          </p:cNvPr>
          <p:cNvSpPr>
            <a:spLocks noGrp="1"/>
          </p:cNvSpPr>
          <p:nvPr>
            <p:ph type="title"/>
          </p:nvPr>
        </p:nvSpPr>
        <p:spPr>
          <a:xfrm>
            <a:off x="948635" y="133212"/>
            <a:ext cx="10515600" cy="1325563"/>
          </a:xfrm>
        </p:spPr>
        <p:txBody>
          <a:bodyPr/>
          <a:lstStyle/>
          <a:p>
            <a:r>
              <a:rPr lang="en-GB" sz="2800"/>
              <a:t>Which method would you use to calculate the missing number? </a:t>
            </a:r>
            <a:br>
              <a:rPr lang="en-GB" sz="2800"/>
            </a:br>
            <a:br>
              <a:rPr lang="en-GB" sz="2800"/>
            </a:br>
            <a:r>
              <a:rPr lang="en-GB" sz="2800"/>
              <a:t>                               Blue                                       Green</a:t>
            </a:r>
          </a:p>
        </p:txBody>
      </p:sp>
      <p:pic>
        <p:nvPicPr>
          <p:cNvPr id="3" name="Picture 2" descr="A couple circles with question marks&#10;&#10;AI-generated content may be incorrect.">
            <a:extLst>
              <a:ext uri="{FF2B5EF4-FFF2-40B4-BE49-F238E27FC236}">
                <a16:creationId xmlns:a16="http://schemas.microsoft.com/office/drawing/2014/main" id="{8EF78E8E-39C1-EE60-ED71-855C759E8C6F}"/>
              </a:ext>
            </a:extLst>
          </p:cNvPr>
          <p:cNvPicPr>
            <a:picLocks noChangeAspect="1"/>
          </p:cNvPicPr>
          <p:nvPr/>
        </p:nvPicPr>
        <p:blipFill>
          <a:blip r:embed="rId2"/>
          <a:stretch>
            <a:fillRect/>
          </a:stretch>
        </p:blipFill>
        <p:spPr>
          <a:xfrm>
            <a:off x="1987964" y="1460638"/>
            <a:ext cx="7189028" cy="3737941"/>
          </a:xfrm>
          <a:prstGeom prst="rect">
            <a:avLst/>
          </a:prstGeom>
        </p:spPr>
      </p:pic>
      <p:sp>
        <p:nvSpPr>
          <p:cNvPr id="4" name="TextBox 3">
            <a:extLst>
              <a:ext uri="{FF2B5EF4-FFF2-40B4-BE49-F238E27FC236}">
                <a16:creationId xmlns:a16="http://schemas.microsoft.com/office/drawing/2014/main" id="{EE937E7B-C067-2C76-2E0F-AB7A7A1980D2}"/>
              </a:ext>
            </a:extLst>
          </p:cNvPr>
          <p:cNvSpPr txBox="1"/>
          <p:nvPr/>
        </p:nvSpPr>
        <p:spPr>
          <a:xfrm>
            <a:off x="634855" y="5575693"/>
            <a:ext cx="1043372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Write the inverse operation to check your answer. </a:t>
            </a:r>
          </a:p>
        </p:txBody>
      </p:sp>
    </p:spTree>
    <p:extLst>
      <p:ext uri="{BB962C8B-B14F-4D97-AF65-F5344CB8AC3E}">
        <p14:creationId xmlns:p14="http://schemas.microsoft.com/office/powerpoint/2010/main" val="52018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box with black text&#10;&#10;AI-generated content may be incorrect.">
            <a:extLst>
              <a:ext uri="{FF2B5EF4-FFF2-40B4-BE49-F238E27FC236}">
                <a16:creationId xmlns:a16="http://schemas.microsoft.com/office/drawing/2014/main" id="{958DF952-A5B4-7B57-88DE-730EEB5D5396}"/>
              </a:ext>
            </a:extLst>
          </p:cNvPr>
          <p:cNvPicPr>
            <a:picLocks noChangeAspect="1"/>
          </p:cNvPicPr>
          <p:nvPr/>
        </p:nvPicPr>
        <p:blipFill>
          <a:blip r:embed="rId2"/>
          <a:stretch>
            <a:fillRect/>
          </a:stretch>
        </p:blipFill>
        <p:spPr>
          <a:xfrm>
            <a:off x="2440057" y="692081"/>
            <a:ext cx="7775713" cy="5871403"/>
          </a:xfrm>
          <a:prstGeom prst="rect">
            <a:avLst/>
          </a:prstGeom>
        </p:spPr>
      </p:pic>
      <p:sp>
        <p:nvSpPr>
          <p:cNvPr id="3" name="TextBox 2">
            <a:extLst>
              <a:ext uri="{FF2B5EF4-FFF2-40B4-BE49-F238E27FC236}">
                <a16:creationId xmlns:a16="http://schemas.microsoft.com/office/drawing/2014/main" id="{3C8776A8-594C-B31F-BFE1-F71B7D9190EF}"/>
              </a:ext>
            </a:extLst>
          </p:cNvPr>
          <p:cNvSpPr txBox="1"/>
          <p:nvPr/>
        </p:nvSpPr>
        <p:spPr>
          <a:xfrm>
            <a:off x="483043" y="220819"/>
            <a:ext cx="105579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Create a table on your whiteboard and sort the calculations: </a:t>
            </a:r>
          </a:p>
        </p:txBody>
      </p:sp>
    </p:spTree>
    <p:extLst>
      <p:ext uri="{BB962C8B-B14F-4D97-AF65-F5344CB8AC3E}">
        <p14:creationId xmlns:p14="http://schemas.microsoft.com/office/powerpoint/2010/main" val="104781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id with numbers and symbols&#10;&#10;AI-generated content may be incorrect.">
            <a:extLst>
              <a:ext uri="{FF2B5EF4-FFF2-40B4-BE49-F238E27FC236}">
                <a16:creationId xmlns:a16="http://schemas.microsoft.com/office/drawing/2014/main" id="{5A8CF5F3-80BF-1558-59FF-6048D7ADDE16}"/>
              </a:ext>
            </a:extLst>
          </p:cNvPr>
          <p:cNvPicPr>
            <a:picLocks noChangeAspect="1"/>
          </p:cNvPicPr>
          <p:nvPr/>
        </p:nvPicPr>
        <p:blipFill>
          <a:blip r:embed="rId2"/>
          <a:stretch>
            <a:fillRect/>
          </a:stretch>
        </p:blipFill>
        <p:spPr>
          <a:xfrm>
            <a:off x="2686878" y="417374"/>
            <a:ext cx="6442765" cy="5548381"/>
          </a:xfrm>
          <a:prstGeom prst="rect">
            <a:avLst/>
          </a:prstGeom>
        </p:spPr>
      </p:pic>
    </p:spTree>
    <p:extLst>
      <p:ext uri="{BB962C8B-B14F-4D97-AF65-F5344CB8AC3E}">
        <p14:creationId xmlns:p14="http://schemas.microsoft.com/office/powerpoint/2010/main" val="25570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rectangular object with black text&#10;&#10;AI-generated content may be incorrect.">
            <a:extLst>
              <a:ext uri="{FF2B5EF4-FFF2-40B4-BE49-F238E27FC236}">
                <a16:creationId xmlns:a16="http://schemas.microsoft.com/office/drawing/2014/main" id="{549DC069-CACD-C3E4-D86D-06144EC2B0E1}"/>
              </a:ext>
            </a:extLst>
          </p:cNvPr>
          <p:cNvPicPr>
            <a:picLocks noChangeAspect="1"/>
          </p:cNvPicPr>
          <p:nvPr/>
        </p:nvPicPr>
        <p:blipFill>
          <a:blip r:embed="rId2"/>
          <a:stretch>
            <a:fillRect/>
          </a:stretch>
        </p:blipFill>
        <p:spPr>
          <a:xfrm>
            <a:off x="1347787" y="157162"/>
            <a:ext cx="9496425" cy="6543675"/>
          </a:xfrm>
          <a:prstGeom prst="rect">
            <a:avLst/>
          </a:prstGeom>
        </p:spPr>
      </p:pic>
    </p:spTree>
    <p:extLst>
      <p:ext uri="{BB962C8B-B14F-4D97-AF65-F5344CB8AC3E}">
        <p14:creationId xmlns:p14="http://schemas.microsoft.com/office/powerpoint/2010/main" val="270630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4CD1-D131-366F-D508-D9F4DB268E41}"/>
              </a:ext>
            </a:extLst>
          </p:cNvPr>
          <p:cNvSpPr>
            <a:spLocks noGrp="1"/>
          </p:cNvSpPr>
          <p:nvPr>
            <p:ph type="title"/>
          </p:nvPr>
        </p:nvSpPr>
        <p:spPr/>
        <p:txBody>
          <a:bodyPr/>
          <a:lstStyle/>
          <a:p>
            <a:endParaRPr lang="en-GB"/>
          </a:p>
        </p:txBody>
      </p:sp>
      <p:pic>
        <p:nvPicPr>
          <p:cNvPr id="3" name="Picture 2" descr="A screenshot of a computer&#10;&#10;AI-generated content may be incorrect.">
            <a:extLst>
              <a:ext uri="{FF2B5EF4-FFF2-40B4-BE49-F238E27FC236}">
                <a16:creationId xmlns:a16="http://schemas.microsoft.com/office/drawing/2014/main" id="{0B072EF6-BD54-ED16-9853-659798154965}"/>
              </a:ext>
            </a:extLst>
          </p:cNvPr>
          <p:cNvPicPr>
            <a:picLocks noChangeAspect="1"/>
          </p:cNvPicPr>
          <p:nvPr/>
        </p:nvPicPr>
        <p:blipFill>
          <a:blip r:embed="rId2"/>
          <a:stretch>
            <a:fillRect/>
          </a:stretch>
        </p:blipFill>
        <p:spPr>
          <a:xfrm>
            <a:off x="1752600" y="295275"/>
            <a:ext cx="8686800" cy="6267450"/>
          </a:xfrm>
          <a:prstGeom prst="rect">
            <a:avLst/>
          </a:prstGeom>
        </p:spPr>
      </p:pic>
    </p:spTree>
    <p:extLst>
      <p:ext uri="{BB962C8B-B14F-4D97-AF65-F5344CB8AC3E}">
        <p14:creationId xmlns:p14="http://schemas.microsoft.com/office/powerpoint/2010/main" val="252540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34DB-AEA2-04A4-4F0E-87F66CB77145}"/>
            </a:ext>
          </a:extLst>
        </p:cNvPr>
        <p:cNvGrpSpPr/>
        <p:nvPr/>
      </p:nvGrpSpPr>
      <p:grpSpPr>
        <a:xfrm>
          <a:off x="0" y="0"/>
          <a:ext cx="0" cy="0"/>
          <a:chOff x="0" y="0"/>
          <a:chExt cx="0" cy="0"/>
        </a:xfrm>
      </p:grpSpPr>
      <p:pic>
        <p:nvPicPr>
          <p:cNvPr id="2" name="Picture 1" descr="A white rectangular box with black text&#10;&#10;AI-generated content may be incorrect.">
            <a:extLst>
              <a:ext uri="{FF2B5EF4-FFF2-40B4-BE49-F238E27FC236}">
                <a16:creationId xmlns:a16="http://schemas.microsoft.com/office/drawing/2014/main" id="{5A7A4311-EBB6-5E23-2BC7-8F54732C1DB6}"/>
              </a:ext>
            </a:extLst>
          </p:cNvPr>
          <p:cNvPicPr>
            <a:picLocks noChangeAspect="1"/>
          </p:cNvPicPr>
          <p:nvPr/>
        </p:nvPicPr>
        <p:blipFill>
          <a:blip r:embed="rId2"/>
          <a:stretch>
            <a:fillRect/>
          </a:stretch>
        </p:blipFill>
        <p:spPr>
          <a:xfrm>
            <a:off x="2440057" y="692081"/>
            <a:ext cx="7775713" cy="5871403"/>
          </a:xfrm>
          <a:prstGeom prst="rect">
            <a:avLst/>
          </a:prstGeom>
        </p:spPr>
      </p:pic>
      <p:sp>
        <p:nvSpPr>
          <p:cNvPr id="3" name="TextBox 2">
            <a:extLst>
              <a:ext uri="{FF2B5EF4-FFF2-40B4-BE49-F238E27FC236}">
                <a16:creationId xmlns:a16="http://schemas.microsoft.com/office/drawing/2014/main" id="{FEACE85E-EFF2-A5D4-674A-2B863456D774}"/>
              </a:ext>
            </a:extLst>
          </p:cNvPr>
          <p:cNvSpPr txBox="1"/>
          <p:nvPr/>
        </p:nvSpPr>
        <p:spPr>
          <a:xfrm>
            <a:off x="483043" y="220819"/>
            <a:ext cx="105579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 Complete the calculations. </a:t>
            </a:r>
          </a:p>
        </p:txBody>
      </p:sp>
    </p:spTree>
    <p:extLst>
      <p:ext uri="{BB962C8B-B14F-4D97-AF65-F5344CB8AC3E}">
        <p14:creationId xmlns:p14="http://schemas.microsoft.com/office/powerpoint/2010/main" val="240674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2FC25-6720-2D1C-CC1F-F25B4FC0D78C}"/>
              </a:ext>
            </a:extLst>
          </p:cNvPr>
          <p:cNvPicPr>
            <a:picLocks noChangeAspect="1"/>
          </p:cNvPicPr>
          <p:nvPr/>
        </p:nvPicPr>
        <p:blipFill>
          <a:blip r:embed="rId2"/>
          <a:stretch>
            <a:fillRect/>
          </a:stretch>
        </p:blipFill>
        <p:spPr>
          <a:xfrm>
            <a:off x="2522123" y="566323"/>
            <a:ext cx="6087579" cy="5029614"/>
          </a:xfrm>
          <a:prstGeom prst="rect">
            <a:avLst/>
          </a:prstGeom>
        </p:spPr>
      </p:pic>
      <p:sp>
        <p:nvSpPr>
          <p:cNvPr id="3" name="TextBox 2">
            <a:extLst>
              <a:ext uri="{FF2B5EF4-FFF2-40B4-BE49-F238E27FC236}">
                <a16:creationId xmlns:a16="http://schemas.microsoft.com/office/drawing/2014/main" id="{DF7095DE-6715-0971-60AF-8CDBACA1DC42}"/>
              </a:ext>
            </a:extLst>
          </p:cNvPr>
          <p:cNvSpPr txBox="1"/>
          <p:nvPr/>
        </p:nvSpPr>
        <p:spPr>
          <a:xfrm>
            <a:off x="386434" y="207018"/>
            <a:ext cx="82255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Paired work: </a:t>
            </a:r>
          </a:p>
        </p:txBody>
      </p:sp>
    </p:spTree>
    <p:extLst>
      <p:ext uri="{BB962C8B-B14F-4D97-AF65-F5344CB8AC3E}">
        <p14:creationId xmlns:p14="http://schemas.microsoft.com/office/powerpoint/2010/main" val="265307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14E7F9-E38B-695F-3F65-537283296127}"/>
              </a:ext>
            </a:extLst>
          </p:cNvPr>
          <p:cNvPicPr>
            <a:picLocks noChangeAspect="1"/>
          </p:cNvPicPr>
          <p:nvPr/>
        </p:nvPicPr>
        <p:blipFill>
          <a:blip r:embed="rId2"/>
          <a:stretch>
            <a:fillRect/>
          </a:stretch>
        </p:blipFill>
        <p:spPr>
          <a:xfrm>
            <a:off x="177638" y="1236522"/>
            <a:ext cx="4214977" cy="3388336"/>
          </a:xfrm>
          <a:prstGeom prst="rect">
            <a:avLst/>
          </a:prstGeom>
        </p:spPr>
      </p:pic>
      <p:sp>
        <p:nvSpPr>
          <p:cNvPr id="2" name="TextBox 1">
            <a:extLst>
              <a:ext uri="{FF2B5EF4-FFF2-40B4-BE49-F238E27FC236}">
                <a16:creationId xmlns:a16="http://schemas.microsoft.com/office/drawing/2014/main" id="{4D1D5A9E-9E28-2486-2A37-9F4219A4479C}"/>
              </a:ext>
            </a:extLst>
          </p:cNvPr>
          <p:cNvSpPr txBox="1"/>
          <p:nvPr/>
        </p:nvSpPr>
        <p:spPr>
          <a:xfrm>
            <a:off x="175496" y="376064"/>
            <a:ext cx="529223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Checkpoint Question:</a:t>
            </a:r>
            <a:br>
              <a:rPr lang="en-GB" sz="4000"/>
            </a:br>
            <a:br>
              <a:rPr lang="en-GB" sz="4000"/>
            </a:br>
            <a:endParaRPr lang="en-GB" sz="4000"/>
          </a:p>
          <a:p>
            <a:endParaRPr lang="en-GB" sz="4000"/>
          </a:p>
          <a:p>
            <a:endParaRPr lang="en-GB" sz="4000"/>
          </a:p>
          <a:p>
            <a:endParaRPr lang="en-GB" sz="4000"/>
          </a:p>
          <a:p>
            <a:br>
              <a:rPr lang="en-GB" sz="4000"/>
            </a:br>
            <a:r>
              <a:rPr lang="en-GB" sz="4000"/>
              <a:t>A) 567 - 281</a:t>
            </a:r>
            <a:br>
              <a:rPr lang="en-GB" sz="4000"/>
            </a:br>
            <a:r>
              <a:rPr lang="en-GB" sz="4000"/>
              <a:t>B) 537 - 183</a:t>
            </a:r>
            <a:br>
              <a:rPr lang="en-GB" sz="4000"/>
            </a:br>
            <a:r>
              <a:rPr lang="en-GB" sz="4000"/>
              <a:t>C) 517 - 282</a:t>
            </a:r>
            <a:endParaRPr lang="en-GB"/>
          </a:p>
        </p:txBody>
      </p:sp>
      <p:pic>
        <p:nvPicPr>
          <p:cNvPr id="4" name="Picture 3" descr="Checkpoint Vector Icon 16484761 Vector Art at Vecteezy">
            <a:extLst>
              <a:ext uri="{FF2B5EF4-FFF2-40B4-BE49-F238E27FC236}">
                <a16:creationId xmlns:a16="http://schemas.microsoft.com/office/drawing/2014/main" id="{A4627212-97D3-9096-F2CD-C3809D26319E}"/>
              </a:ext>
            </a:extLst>
          </p:cNvPr>
          <p:cNvPicPr>
            <a:picLocks noChangeAspect="1"/>
          </p:cNvPicPr>
          <p:nvPr/>
        </p:nvPicPr>
        <p:blipFill>
          <a:blip r:embed="rId3"/>
          <a:stretch>
            <a:fillRect/>
          </a:stretch>
        </p:blipFill>
        <p:spPr>
          <a:xfrm>
            <a:off x="8661985" y="3122696"/>
            <a:ext cx="3209925" cy="3219450"/>
          </a:xfrm>
          <a:prstGeom prst="rect">
            <a:avLst/>
          </a:prstGeom>
        </p:spPr>
      </p:pic>
    </p:spTree>
    <p:extLst>
      <p:ext uri="{BB962C8B-B14F-4D97-AF65-F5344CB8AC3E}">
        <p14:creationId xmlns:p14="http://schemas.microsoft.com/office/powerpoint/2010/main" val="48644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7C6367-6129-9617-9E2B-C764B7C7AD46}"/>
              </a:ext>
            </a:extLst>
          </p:cNvPr>
          <p:cNvPicPr>
            <a:picLocks noChangeAspect="1"/>
          </p:cNvPicPr>
          <p:nvPr/>
        </p:nvPicPr>
        <p:blipFill>
          <a:blip r:embed="rId2"/>
          <a:stretch>
            <a:fillRect/>
          </a:stretch>
        </p:blipFill>
        <p:spPr>
          <a:xfrm>
            <a:off x="1736449" y="501442"/>
            <a:ext cx="9867623" cy="6219548"/>
          </a:xfrm>
          <a:prstGeom prst="rect">
            <a:avLst/>
          </a:prstGeom>
        </p:spPr>
      </p:pic>
      <p:sp>
        <p:nvSpPr>
          <p:cNvPr id="3" name="TextBox 2">
            <a:extLst>
              <a:ext uri="{FF2B5EF4-FFF2-40B4-BE49-F238E27FC236}">
                <a16:creationId xmlns:a16="http://schemas.microsoft.com/office/drawing/2014/main" id="{67DE1144-8E4B-8263-C8FD-1CEAD85225BC}"/>
              </a:ext>
            </a:extLst>
          </p:cNvPr>
          <p:cNvSpPr txBox="1"/>
          <p:nvPr/>
        </p:nvSpPr>
        <p:spPr>
          <a:xfrm>
            <a:off x="372633" y="124211"/>
            <a:ext cx="5727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272705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C138B-D2FE-7DC1-24AC-CC204811AA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9BAB95-2F61-04B6-76BE-294E7D230D57}"/>
              </a:ext>
            </a:extLst>
          </p:cNvPr>
          <p:cNvPicPr>
            <a:picLocks noChangeAspect="1"/>
          </p:cNvPicPr>
          <p:nvPr/>
        </p:nvPicPr>
        <p:blipFill>
          <a:blip r:embed="rId2"/>
          <a:srcRect t="21314" r="-112" b="-178"/>
          <a:stretch/>
        </p:blipFill>
        <p:spPr>
          <a:xfrm>
            <a:off x="378101" y="611876"/>
            <a:ext cx="9878675" cy="4904947"/>
          </a:xfrm>
          <a:prstGeom prst="rect">
            <a:avLst/>
          </a:prstGeom>
        </p:spPr>
      </p:pic>
      <p:sp>
        <p:nvSpPr>
          <p:cNvPr id="3" name="TextBox 2">
            <a:extLst>
              <a:ext uri="{FF2B5EF4-FFF2-40B4-BE49-F238E27FC236}">
                <a16:creationId xmlns:a16="http://schemas.microsoft.com/office/drawing/2014/main" id="{D9A5A291-A3DB-B1EE-F943-2F95533C832D}"/>
              </a:ext>
            </a:extLst>
          </p:cNvPr>
          <p:cNvSpPr txBox="1"/>
          <p:nvPr/>
        </p:nvSpPr>
        <p:spPr>
          <a:xfrm>
            <a:off x="372633" y="124211"/>
            <a:ext cx="5727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Independent:</a:t>
            </a:r>
          </a:p>
        </p:txBody>
      </p:sp>
    </p:spTree>
    <p:extLst>
      <p:ext uri="{BB962C8B-B14F-4D97-AF65-F5344CB8AC3E}">
        <p14:creationId xmlns:p14="http://schemas.microsoft.com/office/powerpoint/2010/main" val="385551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6D1E-A3D2-2854-C31A-1DA58F1CABEA}"/>
              </a:ext>
            </a:extLst>
          </p:cNvPr>
          <p:cNvSpPr>
            <a:spLocks noGrp="1"/>
          </p:cNvSpPr>
          <p:nvPr>
            <p:ph type="title"/>
          </p:nvPr>
        </p:nvSpPr>
        <p:spPr>
          <a:xfrm>
            <a:off x="677779" y="2768460"/>
            <a:ext cx="10515600" cy="1325563"/>
          </a:xfrm>
        </p:spPr>
        <p:txBody>
          <a:bodyPr vert="horz" lIns="91440" tIns="45720" rIns="91440" bIns="45720" rtlCol="0" anchor="ctr">
            <a:noAutofit/>
          </a:bodyPr>
          <a:lstStyle/>
          <a:p>
            <a:r>
              <a:rPr lang="en-GB" sz="2800" u="sng">
                <a:cs typeface="Calibri Light"/>
              </a:rPr>
              <a:t>03/02/26      Word work:</a:t>
            </a:r>
            <a:br>
              <a:rPr lang="en-GB" sz="2800" u="sng">
                <a:cs typeface="Calibri Light"/>
              </a:rPr>
            </a:br>
            <a:r>
              <a:rPr lang="en-GB" sz="3600" u="sng">
                <a:cs typeface="Calibri Light"/>
              </a:rPr>
              <a:t>TBAT- select vocabulary to show, not tell.</a:t>
            </a:r>
            <a:br>
              <a:rPr lang="en-GB" sz="3600">
                <a:cs typeface="Calibri Light"/>
              </a:rPr>
            </a:br>
            <a:br>
              <a:rPr lang="en-GB" sz="3600">
                <a:cs typeface="Calibri Light"/>
              </a:rPr>
            </a:br>
            <a:r>
              <a:rPr lang="en-GB" sz="3600">
                <a:cs typeface="Calibri Light"/>
              </a:rPr>
              <a:t>As each winner is announced, how is the main character in the story feeling?</a:t>
            </a:r>
            <a:br>
              <a:rPr lang="en-GB" sz="3600">
                <a:cs typeface="Calibri Light"/>
              </a:rPr>
            </a:br>
            <a:br>
              <a:rPr lang="en-GB" sz="3600">
                <a:cs typeface="Calibri Light"/>
              </a:rPr>
            </a:br>
            <a:r>
              <a:rPr lang="en-GB" sz="3600">
                <a:solidFill>
                  <a:srgbClr val="FF0000"/>
                </a:solidFill>
                <a:cs typeface="Calibri Light"/>
              </a:rPr>
              <a:t>resentful</a:t>
            </a:r>
            <a:br>
              <a:rPr lang="en-GB" sz="3600">
                <a:cs typeface="Calibri Light"/>
              </a:rPr>
            </a:br>
            <a:br>
              <a:rPr lang="en-GB" sz="3600">
                <a:cs typeface="Calibri Light"/>
              </a:rPr>
            </a:br>
            <a:r>
              <a:rPr lang="en-GB" sz="3600">
                <a:solidFill>
                  <a:srgbClr val="7030A0"/>
                </a:solidFill>
                <a:cs typeface="Calibri Light"/>
              </a:rPr>
              <a:t>              cross</a:t>
            </a:r>
            <a:br>
              <a:rPr lang="en-GB" sz="3600">
                <a:cs typeface="Calibri Light"/>
              </a:rPr>
            </a:br>
            <a:br>
              <a:rPr lang="en-GB" sz="3600">
                <a:cs typeface="Calibri Light"/>
              </a:rPr>
            </a:br>
            <a:r>
              <a:rPr lang="en-GB" sz="3600">
                <a:cs typeface="Calibri Light"/>
              </a:rPr>
              <a:t>Share your words with your partner, are you going to magpie any?</a:t>
            </a:r>
            <a:br>
              <a:rPr lang="en-GB" sz="3600">
                <a:cs typeface="Calibri Light"/>
              </a:rPr>
            </a:br>
            <a:r>
              <a:rPr lang="en-GB" sz="3600">
                <a:cs typeface="Calibri Light"/>
              </a:rPr>
              <a:t>Now use a thesaurus to find more words. </a:t>
            </a:r>
          </a:p>
        </p:txBody>
      </p:sp>
    </p:spTree>
    <p:extLst>
      <p:ext uri="{BB962C8B-B14F-4D97-AF65-F5344CB8AC3E}">
        <p14:creationId xmlns:p14="http://schemas.microsoft.com/office/powerpoint/2010/main" val="321968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AI-generated content may be incorrect.">
            <a:extLst>
              <a:ext uri="{FF2B5EF4-FFF2-40B4-BE49-F238E27FC236}">
                <a16:creationId xmlns:a16="http://schemas.microsoft.com/office/drawing/2014/main" id="{18B64657-0967-58A0-810A-CA4FC6ED0C18}"/>
              </a:ext>
            </a:extLst>
          </p:cNvPr>
          <p:cNvPicPr>
            <a:picLocks noChangeAspect="1"/>
          </p:cNvPicPr>
          <p:nvPr/>
        </p:nvPicPr>
        <p:blipFill>
          <a:blip r:embed="rId2"/>
          <a:stretch>
            <a:fillRect/>
          </a:stretch>
        </p:blipFill>
        <p:spPr>
          <a:xfrm>
            <a:off x="333512" y="449125"/>
            <a:ext cx="5925931" cy="4104447"/>
          </a:xfrm>
          <a:prstGeom prst="rect">
            <a:avLst/>
          </a:prstGeom>
        </p:spPr>
      </p:pic>
      <p:pic>
        <p:nvPicPr>
          <p:cNvPr id="4" name="Picture 3" descr="A grid with numbers and lines&#10;&#10;AI-generated content may be incorrect.">
            <a:extLst>
              <a:ext uri="{FF2B5EF4-FFF2-40B4-BE49-F238E27FC236}">
                <a16:creationId xmlns:a16="http://schemas.microsoft.com/office/drawing/2014/main" id="{F6B152BA-7A6D-EE29-F579-E7FC4E1A44E1}"/>
              </a:ext>
            </a:extLst>
          </p:cNvPr>
          <p:cNvPicPr>
            <a:picLocks noChangeAspect="1"/>
          </p:cNvPicPr>
          <p:nvPr/>
        </p:nvPicPr>
        <p:blipFill>
          <a:blip r:embed="rId3"/>
          <a:stretch>
            <a:fillRect/>
          </a:stretch>
        </p:blipFill>
        <p:spPr>
          <a:xfrm>
            <a:off x="6331709" y="448710"/>
            <a:ext cx="3857625" cy="2581275"/>
          </a:xfrm>
          <a:prstGeom prst="rect">
            <a:avLst/>
          </a:prstGeom>
        </p:spPr>
      </p:pic>
      <p:pic>
        <p:nvPicPr>
          <p:cNvPr id="5" name="Picture 4" descr="A white square with blue orange and green blots&#10;&#10;AI-generated content may be incorrect.">
            <a:extLst>
              <a:ext uri="{FF2B5EF4-FFF2-40B4-BE49-F238E27FC236}">
                <a16:creationId xmlns:a16="http://schemas.microsoft.com/office/drawing/2014/main" id="{DC1C12AB-4482-D7E6-2119-74FD0236EE2C}"/>
              </a:ext>
            </a:extLst>
          </p:cNvPr>
          <p:cNvPicPr>
            <a:picLocks noChangeAspect="1"/>
          </p:cNvPicPr>
          <p:nvPr/>
        </p:nvPicPr>
        <p:blipFill>
          <a:blip r:embed="rId4"/>
          <a:stretch>
            <a:fillRect/>
          </a:stretch>
        </p:blipFill>
        <p:spPr>
          <a:xfrm>
            <a:off x="552312" y="5460103"/>
            <a:ext cx="4019550" cy="1304925"/>
          </a:xfrm>
          <a:prstGeom prst="rect">
            <a:avLst/>
          </a:prstGeom>
        </p:spPr>
      </p:pic>
      <p:sp>
        <p:nvSpPr>
          <p:cNvPr id="6" name="TextBox 5">
            <a:extLst>
              <a:ext uri="{FF2B5EF4-FFF2-40B4-BE49-F238E27FC236}">
                <a16:creationId xmlns:a16="http://schemas.microsoft.com/office/drawing/2014/main" id="{30A0C1A9-ACAF-DC6A-EA00-F745D9035121}"/>
              </a:ext>
            </a:extLst>
          </p:cNvPr>
          <p:cNvSpPr txBox="1"/>
          <p:nvPr/>
        </p:nvSpPr>
        <p:spPr>
          <a:xfrm>
            <a:off x="550560" y="5084564"/>
            <a:ext cx="44715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Challenge: </a:t>
            </a:r>
          </a:p>
        </p:txBody>
      </p:sp>
      <p:pic>
        <p:nvPicPr>
          <p:cNvPr id="7" name="Picture 6" descr="A diagram of different socks&#10;&#10;AI-generated content may be incorrect.">
            <a:extLst>
              <a:ext uri="{FF2B5EF4-FFF2-40B4-BE49-F238E27FC236}">
                <a16:creationId xmlns:a16="http://schemas.microsoft.com/office/drawing/2014/main" id="{6658123A-D68A-F65F-5660-A4CEEB1D1AF2}"/>
              </a:ext>
            </a:extLst>
          </p:cNvPr>
          <p:cNvPicPr>
            <a:picLocks noChangeAspect="1"/>
          </p:cNvPicPr>
          <p:nvPr/>
        </p:nvPicPr>
        <p:blipFill>
          <a:blip r:embed="rId5"/>
          <a:stretch>
            <a:fillRect/>
          </a:stretch>
        </p:blipFill>
        <p:spPr>
          <a:xfrm>
            <a:off x="7957860" y="3692456"/>
            <a:ext cx="3598104" cy="3073262"/>
          </a:xfrm>
          <a:prstGeom prst="rect">
            <a:avLst/>
          </a:prstGeom>
        </p:spPr>
      </p:pic>
      <p:sp>
        <p:nvSpPr>
          <p:cNvPr id="8" name="TextBox 7">
            <a:extLst>
              <a:ext uri="{FF2B5EF4-FFF2-40B4-BE49-F238E27FC236}">
                <a16:creationId xmlns:a16="http://schemas.microsoft.com/office/drawing/2014/main" id="{9E48F036-2FB8-AB54-E068-51237F69C251}"/>
              </a:ext>
            </a:extLst>
          </p:cNvPr>
          <p:cNvSpPr txBox="1"/>
          <p:nvPr/>
        </p:nvSpPr>
        <p:spPr>
          <a:xfrm>
            <a:off x="7852894" y="3160479"/>
            <a:ext cx="33398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Mastery:</a:t>
            </a:r>
          </a:p>
        </p:txBody>
      </p:sp>
    </p:spTree>
    <p:extLst>
      <p:ext uri="{BB962C8B-B14F-4D97-AF65-F5344CB8AC3E}">
        <p14:creationId xmlns:p14="http://schemas.microsoft.com/office/powerpoint/2010/main" val="208552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17C8-6A99-8DA7-107F-78AC24B3E20E}"/>
              </a:ext>
            </a:extLst>
          </p:cNvPr>
          <p:cNvSpPr>
            <a:spLocks noGrp="1"/>
          </p:cNvSpPr>
          <p:nvPr>
            <p:ph type="title"/>
          </p:nvPr>
        </p:nvSpPr>
        <p:spPr>
          <a:xfrm>
            <a:off x="-915" y="-301243"/>
            <a:ext cx="10515600" cy="1325563"/>
          </a:xfrm>
        </p:spPr>
        <p:txBody>
          <a:bodyPr/>
          <a:lstStyle/>
          <a:p>
            <a:r>
              <a:rPr lang="en-GB" sz="2800" u="sng">
                <a:cs typeface="Calibri Light"/>
              </a:rPr>
              <a:t>Tuesday 3rd February</a:t>
            </a:r>
            <a:br>
              <a:rPr lang="en-GB" sz="2800" u="sng">
                <a:cs typeface="Calibri Light"/>
              </a:rPr>
            </a:br>
            <a:r>
              <a:rPr lang="en-GB" sz="2800" u="sng">
                <a:cs typeface="Calibri Light"/>
              </a:rPr>
              <a:t>TBAT- plan a narrative. </a:t>
            </a:r>
            <a:endParaRPr lang="en-GB" sz="2800" u="sng"/>
          </a:p>
        </p:txBody>
      </p:sp>
      <p:pic>
        <p:nvPicPr>
          <p:cNvPr id="3" name="Picture 2" descr="A screenshot of a white sheet&#10;&#10;Description automatically generated">
            <a:extLst>
              <a:ext uri="{FF2B5EF4-FFF2-40B4-BE49-F238E27FC236}">
                <a16:creationId xmlns:a16="http://schemas.microsoft.com/office/drawing/2014/main" id="{F4C752CF-99B5-F7AB-C4E7-ACB10B9142D4}"/>
              </a:ext>
            </a:extLst>
          </p:cNvPr>
          <p:cNvPicPr>
            <a:picLocks noChangeAspect="1"/>
          </p:cNvPicPr>
          <p:nvPr/>
        </p:nvPicPr>
        <p:blipFill>
          <a:blip r:embed="rId2"/>
          <a:stretch>
            <a:fillRect/>
          </a:stretch>
        </p:blipFill>
        <p:spPr>
          <a:xfrm>
            <a:off x="341313" y="772825"/>
            <a:ext cx="7676284" cy="4192443"/>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A101864E-60EE-B3B9-65C2-A5F8F881D1CC}"/>
              </a:ext>
            </a:extLst>
          </p:cNvPr>
          <p:cNvPicPr>
            <a:picLocks noChangeAspect="1"/>
          </p:cNvPicPr>
          <p:nvPr/>
        </p:nvPicPr>
        <p:blipFill>
          <a:blip r:embed="rId3"/>
          <a:stretch>
            <a:fillRect/>
          </a:stretch>
        </p:blipFill>
        <p:spPr>
          <a:xfrm>
            <a:off x="344488" y="4888634"/>
            <a:ext cx="7058025" cy="1860550"/>
          </a:xfrm>
          <a:prstGeom prst="rect">
            <a:avLst/>
          </a:prstGeom>
        </p:spPr>
      </p:pic>
    </p:spTree>
    <p:extLst>
      <p:ext uri="{BB962C8B-B14F-4D97-AF65-F5344CB8AC3E}">
        <p14:creationId xmlns:p14="http://schemas.microsoft.com/office/powerpoint/2010/main" val="421331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48E2-A61E-FFF0-2DF4-46DA47288D28}"/>
              </a:ext>
            </a:extLst>
          </p:cNvPr>
          <p:cNvSpPr>
            <a:spLocks noGrp="1"/>
          </p:cNvSpPr>
          <p:nvPr>
            <p:ph type="title"/>
          </p:nvPr>
        </p:nvSpPr>
        <p:spPr>
          <a:xfrm>
            <a:off x="-24199" y="2772376"/>
            <a:ext cx="12214654" cy="1325563"/>
          </a:xfrm>
        </p:spPr>
        <p:txBody>
          <a:bodyPr vert="horz" lIns="91440" tIns="45720" rIns="91440" bIns="45720" rtlCol="0" anchor="ctr">
            <a:noAutofit/>
          </a:bodyPr>
          <a:lstStyle/>
          <a:p>
            <a:r>
              <a:rPr lang="en-GB">
                <a:cs typeface="Calibri Light"/>
              </a:rPr>
              <a:t>Read the competition announcement. (P1)</a:t>
            </a:r>
            <a:br>
              <a:rPr lang="en-GB" sz="4000">
                <a:cs typeface="Calibri Light"/>
              </a:rPr>
            </a:br>
            <a:br>
              <a:rPr lang="en-GB" sz="4000">
                <a:cs typeface="Calibri Light"/>
              </a:rPr>
            </a:br>
            <a:r>
              <a:rPr lang="en-GB" sz="4000">
                <a:cs typeface="Calibri Light"/>
              </a:rPr>
              <a:t>What needs to be included?</a:t>
            </a:r>
            <a:br>
              <a:rPr lang="en-GB" sz="4000">
                <a:cs typeface="Calibri Light"/>
              </a:rPr>
            </a:br>
            <a:br>
              <a:rPr lang="en-GB" sz="4000">
                <a:cs typeface="Calibri Light"/>
              </a:rPr>
            </a:br>
            <a:r>
              <a:rPr lang="en-GB" sz="2400" i="1">
                <a:ea typeface="+mj-lt"/>
                <a:cs typeface="+mj-lt"/>
              </a:rPr>
              <a:t>Breaking news from LEGO HQ! Are you bursting with creativity? Do you love building worlds with bricks of endless possibility? If you’ve ever dreamed of seeing your wild ideas come to life, now’s your chance! The legendary Leah Lego, owner of the iconic LEGO company, has announced that she is retiring after years of building joy and adventure for children across the globe. She is searching for the next Junior Master Inventor to take her place as the honorary owner of LEGO for an entire year! The winner will work alongside top designers to create exciting new sets for kids everywhere.</a:t>
            </a:r>
            <a:endParaRPr lang="en-GB" sz="2400" i="1">
              <a:cs typeface="Calibri Light"/>
            </a:endParaRPr>
          </a:p>
          <a:p>
            <a:r>
              <a:rPr lang="en-GB" sz="2400" i="1">
                <a:ea typeface="+mj-lt"/>
                <a:cs typeface="+mj-lt"/>
              </a:rPr>
              <a:t>Think you've got what it takes? Here's how to enter:</a:t>
            </a:r>
            <a:endParaRPr lang="en-GB" sz="2400" i="1"/>
          </a:p>
          <a:p>
            <a:r>
              <a:rPr lang="en-GB" sz="2400" i="1">
                <a:ea typeface="+mj-lt"/>
                <a:cs typeface="+mj-lt"/>
              </a:rPr>
              <a:t>1: Build your most imaginative LEGO creation.</a:t>
            </a:r>
            <a:endParaRPr lang="en-GB" sz="2400" i="1"/>
          </a:p>
          <a:p>
            <a:r>
              <a:rPr lang="en-GB" sz="2400" i="1">
                <a:ea typeface="+mj-lt"/>
                <a:cs typeface="+mj-lt"/>
              </a:rPr>
              <a:t>2: Write a short story explaining your amazing design.</a:t>
            </a:r>
            <a:endParaRPr lang="en-GB" sz="2400" i="1"/>
          </a:p>
          <a:p>
            <a:r>
              <a:rPr lang="en-GB" sz="2400" i="1">
                <a:ea typeface="+mj-lt"/>
                <a:cs typeface="+mj-lt"/>
              </a:rPr>
              <a:t>3: Share your entry on Twitter using #LegoCompetition and tag @IamLegoInventor.</a:t>
            </a:r>
            <a:endParaRPr lang="en-GB" sz="2400" i="1"/>
          </a:p>
          <a:p>
            <a:r>
              <a:rPr lang="en-GB" sz="2400" i="1">
                <a:ea typeface="+mj-lt"/>
                <a:cs typeface="+mj-lt"/>
              </a:rPr>
              <a:t>Don't miss your chance to turn your imagination into reality and become part of LEGO history!</a:t>
            </a:r>
            <a:endParaRPr lang="en-GB" sz="2400" i="1"/>
          </a:p>
          <a:p>
            <a:endParaRPr lang="en-GB">
              <a:cs typeface="Calibri Light"/>
            </a:endParaRPr>
          </a:p>
        </p:txBody>
      </p:sp>
      <p:pic>
        <p:nvPicPr>
          <p:cNvPr id="3" name="Picture 2" descr="A gold trophy with stars and laurels&#10;&#10;Description automatically generated">
            <a:extLst>
              <a:ext uri="{FF2B5EF4-FFF2-40B4-BE49-F238E27FC236}">
                <a16:creationId xmlns:a16="http://schemas.microsoft.com/office/drawing/2014/main" id="{92E6C182-0256-4804-8541-02A66AE195E0}"/>
              </a:ext>
            </a:extLst>
          </p:cNvPr>
          <p:cNvPicPr>
            <a:picLocks noChangeAspect="1"/>
          </p:cNvPicPr>
          <p:nvPr/>
        </p:nvPicPr>
        <p:blipFill>
          <a:blip r:embed="rId2"/>
          <a:stretch>
            <a:fillRect/>
          </a:stretch>
        </p:blipFill>
        <p:spPr>
          <a:xfrm>
            <a:off x="9857758" y="212030"/>
            <a:ext cx="2109449" cy="2020767"/>
          </a:xfrm>
          <a:prstGeom prst="rect">
            <a:avLst/>
          </a:prstGeom>
        </p:spPr>
      </p:pic>
    </p:spTree>
    <p:extLst>
      <p:ext uri="{BB962C8B-B14F-4D97-AF65-F5344CB8AC3E}">
        <p14:creationId xmlns:p14="http://schemas.microsoft.com/office/powerpoint/2010/main" val="242496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9AAD-F855-2D3C-3A18-C3FC20679392}"/>
              </a:ext>
            </a:extLst>
          </p:cNvPr>
          <p:cNvSpPr>
            <a:spLocks noGrp="1"/>
          </p:cNvSpPr>
          <p:nvPr>
            <p:ph type="title"/>
          </p:nvPr>
        </p:nvSpPr>
        <p:spPr>
          <a:xfrm>
            <a:off x="838200" y="2365375"/>
            <a:ext cx="11359978" cy="1325563"/>
          </a:xfrm>
        </p:spPr>
        <p:txBody>
          <a:bodyPr>
            <a:normAutofit fontScale="90000"/>
          </a:bodyPr>
          <a:lstStyle/>
          <a:p>
            <a:r>
              <a:rPr lang="en-GB" b="1">
                <a:cs typeface="Calibri Light"/>
              </a:rPr>
              <a:t>Task: Write the Competition Announcement (box 1)</a:t>
            </a:r>
            <a:br>
              <a:rPr lang="en-GB" b="1">
                <a:cs typeface="Calibri Light"/>
              </a:rPr>
            </a:br>
            <a:br>
              <a:rPr lang="en-GB">
                <a:cs typeface="Calibri Light"/>
              </a:rPr>
            </a:br>
            <a:r>
              <a:rPr lang="en-GB">
                <a:solidFill>
                  <a:srgbClr val="FF0000"/>
                </a:solidFill>
                <a:cs typeface="Calibri Light"/>
              </a:rPr>
              <a:t>Opening statement </a:t>
            </a:r>
            <a:br>
              <a:rPr lang="en-GB">
                <a:cs typeface="Calibri Light"/>
              </a:rPr>
            </a:br>
            <a:r>
              <a:rPr lang="en-GB">
                <a:solidFill>
                  <a:srgbClr val="00B050"/>
                </a:solidFill>
                <a:cs typeface="Calibri Light"/>
              </a:rPr>
              <a:t>Rhetorical question. </a:t>
            </a:r>
            <a:br>
              <a:rPr lang="en-GB">
                <a:cs typeface="Calibri Light"/>
              </a:rPr>
            </a:br>
            <a:r>
              <a:rPr lang="en-GB">
                <a:solidFill>
                  <a:srgbClr val="7030A0"/>
                </a:solidFill>
                <a:cs typeface="Calibri Light"/>
              </a:rPr>
              <a:t>The announcement. </a:t>
            </a:r>
            <a:br>
              <a:rPr lang="en-GB">
                <a:cs typeface="Calibri Light"/>
              </a:rPr>
            </a:br>
            <a:br>
              <a:rPr lang="en-GB">
                <a:cs typeface="Calibri Light"/>
              </a:rPr>
            </a:br>
            <a:r>
              <a:rPr lang="en-GB">
                <a:solidFill>
                  <a:srgbClr val="0070C0"/>
                </a:solidFill>
                <a:cs typeface="Calibri Light"/>
              </a:rPr>
              <a:t>How to enter:</a:t>
            </a:r>
            <a:br>
              <a:rPr lang="en-GB">
                <a:cs typeface="Calibri Light"/>
              </a:rPr>
            </a:br>
            <a:r>
              <a:rPr lang="en-GB">
                <a:solidFill>
                  <a:srgbClr val="0070C0"/>
                </a:solidFill>
                <a:cs typeface="Calibri Light"/>
              </a:rPr>
              <a:t>Bullet point three instructions</a:t>
            </a:r>
          </a:p>
        </p:txBody>
      </p:sp>
      <p:pic>
        <p:nvPicPr>
          <p:cNvPr id="3" name="Picture 2" descr="A sign on a building&#10;&#10;Description automatically generated">
            <a:extLst>
              <a:ext uri="{FF2B5EF4-FFF2-40B4-BE49-F238E27FC236}">
                <a16:creationId xmlns:a16="http://schemas.microsoft.com/office/drawing/2014/main" id="{A270B22F-3E9D-0653-0F87-C5BD0CE5979D}"/>
              </a:ext>
            </a:extLst>
          </p:cNvPr>
          <p:cNvPicPr>
            <a:picLocks noChangeAspect="1"/>
          </p:cNvPicPr>
          <p:nvPr/>
        </p:nvPicPr>
        <p:blipFill>
          <a:blip r:embed="rId2"/>
          <a:stretch>
            <a:fillRect/>
          </a:stretch>
        </p:blipFill>
        <p:spPr>
          <a:xfrm>
            <a:off x="6214486" y="1924773"/>
            <a:ext cx="5120120" cy="2719820"/>
          </a:xfrm>
          <a:prstGeom prst="rect">
            <a:avLst/>
          </a:prstGeom>
        </p:spPr>
      </p:pic>
      <p:sp>
        <p:nvSpPr>
          <p:cNvPr id="4" name="TextBox 3">
            <a:extLst>
              <a:ext uri="{FF2B5EF4-FFF2-40B4-BE49-F238E27FC236}">
                <a16:creationId xmlns:a16="http://schemas.microsoft.com/office/drawing/2014/main" id="{6A36E4D4-382B-E83A-F91F-E58DC5AA483F}"/>
              </a:ext>
            </a:extLst>
          </p:cNvPr>
          <p:cNvSpPr txBox="1"/>
          <p:nvPr/>
        </p:nvSpPr>
        <p:spPr>
          <a:xfrm>
            <a:off x="500062" y="5857875"/>
            <a:ext cx="108585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Calibri"/>
              </a:rPr>
              <a:t>Write this straight onto the planning sheet. </a:t>
            </a:r>
            <a:endParaRPr lang="en-GB" sz="2000"/>
          </a:p>
        </p:txBody>
      </p:sp>
    </p:spTree>
    <p:extLst>
      <p:ext uri="{BB962C8B-B14F-4D97-AF65-F5344CB8AC3E}">
        <p14:creationId xmlns:p14="http://schemas.microsoft.com/office/powerpoint/2010/main" val="2588788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10;&#10;Description automatically generated">
            <a:extLst>
              <a:ext uri="{FF2B5EF4-FFF2-40B4-BE49-F238E27FC236}">
                <a16:creationId xmlns:a16="http://schemas.microsoft.com/office/drawing/2014/main" id="{873FAE94-57BC-1EA4-5A0E-3AAAAAEB9B99}"/>
              </a:ext>
            </a:extLst>
          </p:cNvPr>
          <p:cNvPicPr>
            <a:picLocks noChangeAspect="1"/>
          </p:cNvPicPr>
          <p:nvPr/>
        </p:nvPicPr>
        <p:blipFill>
          <a:blip r:embed="rId2"/>
          <a:stretch>
            <a:fillRect/>
          </a:stretch>
        </p:blipFill>
        <p:spPr>
          <a:xfrm>
            <a:off x="207633" y="1612100"/>
            <a:ext cx="11607465" cy="3561848"/>
          </a:xfrm>
          <a:prstGeom prst="rect">
            <a:avLst/>
          </a:prstGeom>
        </p:spPr>
      </p:pic>
      <p:sp>
        <p:nvSpPr>
          <p:cNvPr id="3" name="TextBox 2">
            <a:extLst>
              <a:ext uri="{FF2B5EF4-FFF2-40B4-BE49-F238E27FC236}">
                <a16:creationId xmlns:a16="http://schemas.microsoft.com/office/drawing/2014/main" id="{5A1D5A34-C5BE-2D4F-3290-D8C8DC712782}"/>
              </a:ext>
            </a:extLst>
          </p:cNvPr>
          <p:cNvSpPr txBox="1"/>
          <p:nvPr/>
        </p:nvSpPr>
        <p:spPr>
          <a:xfrm>
            <a:off x="611604" y="263191"/>
            <a:ext cx="10803355"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mn-lt"/>
                <a:cs typeface="+mn-lt"/>
              </a:rPr>
              <a:t>The winning announcements are made on the LEGO YouTube channel. </a:t>
            </a:r>
            <a:endParaRPr lang="en-US"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r>
              <a:rPr lang="en-GB" sz="3200">
                <a:ea typeface="+mn-lt"/>
                <a:cs typeface="+mn-lt"/>
              </a:rPr>
              <a:t>These will be clips of the winner and their family in their own home- viewed by the main character.</a:t>
            </a:r>
            <a:endParaRPr lang="en-US" sz="3200">
              <a:cs typeface="Calibri"/>
            </a:endParaRPr>
          </a:p>
        </p:txBody>
      </p:sp>
    </p:spTree>
    <p:extLst>
      <p:ext uri="{BB962C8B-B14F-4D97-AF65-F5344CB8AC3E}">
        <p14:creationId xmlns:p14="http://schemas.microsoft.com/office/powerpoint/2010/main" val="393391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360925-5CC4-69B4-9872-ADA17E107223}"/>
              </a:ext>
            </a:extLst>
          </p:cNvPr>
          <p:cNvSpPr txBox="1"/>
          <p:nvPr/>
        </p:nvSpPr>
        <p:spPr>
          <a:xfrm>
            <a:off x="152401" y="2006"/>
            <a:ext cx="11875994" cy="714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Segoe UI"/>
                <a:cs typeface="Segoe UI"/>
              </a:rPr>
              <a:t>In pairs discuss what the purpose of each part is-</a:t>
            </a:r>
          </a:p>
          <a:p>
            <a:r>
              <a:rPr lang="en-US" sz="2200">
                <a:solidFill>
                  <a:srgbClr val="374151"/>
                </a:solidFill>
                <a:latin typeface="Segoe UI"/>
                <a:cs typeface="Segoe UI"/>
              </a:rPr>
              <a:t>Before long, that dreaded notification of a winner was announced:</a:t>
            </a:r>
            <a:endParaRPr lang="en-US"/>
          </a:p>
          <a:p>
            <a:endParaRPr lang="en-US" sz="2200">
              <a:solidFill>
                <a:srgbClr val="374151"/>
              </a:solidFill>
              <a:latin typeface="Segoe UI"/>
              <a:cs typeface="Segoe UI"/>
            </a:endParaRPr>
          </a:p>
          <a:p>
            <a:r>
              <a:rPr lang="en-US" sz="2200">
                <a:solidFill>
                  <a:srgbClr val="374151"/>
                </a:solidFill>
                <a:latin typeface="Segoe UI"/>
                <a:cs typeface="Segoe UI"/>
              </a:rPr>
              <a:t>“Hey, LEGO enthusiasts! We've got an exciting update from the LEGO Product Design Competition. After sifting through an incredible array of entries, we're thrilled to announce our first winner! Meet Miranda Fayn, the Master Builder of the Miniature House!”</a:t>
            </a:r>
          </a:p>
          <a:p>
            <a:endParaRPr lang="en-US" sz="2200">
              <a:solidFill>
                <a:srgbClr val="374151"/>
              </a:solidFill>
              <a:latin typeface="Segoe UI"/>
              <a:cs typeface="Segoe UI"/>
            </a:endParaRPr>
          </a:p>
          <a:p>
            <a:r>
              <a:rPr lang="en-US" sz="2200">
                <a:solidFill>
                  <a:srgbClr val="374151"/>
                </a:solidFill>
                <a:latin typeface="Segoe UI"/>
                <a:cs typeface="Segoe UI"/>
              </a:rPr>
              <a:t>The camera scanned the room, displaying the twenty photo frames that stood with pride showing a picturesque family. </a:t>
            </a:r>
          </a:p>
          <a:p>
            <a:endParaRPr lang="en-US" sz="2200">
              <a:solidFill>
                <a:srgbClr val="374151"/>
              </a:solidFill>
              <a:latin typeface="Segoe UI"/>
              <a:cs typeface="Segoe UI"/>
            </a:endParaRPr>
          </a:p>
          <a:p>
            <a:r>
              <a:rPr lang="en-US" sz="2200">
                <a:solidFill>
                  <a:srgbClr val="374151"/>
                </a:solidFill>
                <a:latin typeface="Segoe UI"/>
                <a:cs typeface="Segoe UI"/>
              </a:rPr>
              <a:t>“We're here with Miranda, whose outstanding LEGO creation has secured her a spot as one of the winners in our competition. She built a breathtaking miniature house that captured our hearts and showcased her incredible skills as a LEGO architect. How does it feel to be one of the first winners in the LEGO Product Design Competition?” </a:t>
            </a:r>
          </a:p>
          <a:p>
            <a:endParaRPr lang="en-US" sz="2200">
              <a:solidFill>
                <a:srgbClr val="374151"/>
              </a:solidFill>
              <a:latin typeface="Segoe UI"/>
              <a:cs typeface="Segoe UI"/>
            </a:endParaRPr>
          </a:p>
          <a:p>
            <a:r>
              <a:rPr lang="en-US" sz="2200">
                <a:solidFill>
                  <a:srgbClr val="374151"/>
                </a:solidFill>
                <a:latin typeface="Segoe UI"/>
                <a:cs typeface="Segoe UI"/>
              </a:rPr>
              <a:t>“Oh, wow! I can't believe it!” she said skipping merrily towards her house. “I'm absolutely over the moon right now. Being chosen as a winner is a dream come true. LEGO has been my passion since I was a kid, and to have my creation recognized in this way is just incredible.”</a:t>
            </a:r>
          </a:p>
          <a:p>
            <a:endParaRPr lang="en-US" sz="2200">
              <a:solidFill>
                <a:srgbClr val="374151"/>
              </a:solidFill>
              <a:latin typeface="Segoe UI"/>
              <a:cs typeface="Segoe UI"/>
            </a:endParaRPr>
          </a:p>
          <a:p>
            <a:r>
              <a:rPr lang="en-US" sz="2200">
                <a:solidFill>
                  <a:srgbClr val="374151"/>
                </a:solidFill>
                <a:latin typeface="Segoe UI"/>
                <a:cs typeface="Segoe UI"/>
              </a:rPr>
              <a:t>Of course she won thought Giana, a nice pretty girl from what looks like a perfect little family. </a:t>
            </a:r>
          </a:p>
          <a:p>
            <a:endParaRPr lang="en-US"/>
          </a:p>
        </p:txBody>
      </p:sp>
    </p:spTree>
    <p:extLst>
      <p:ext uri="{BB962C8B-B14F-4D97-AF65-F5344CB8AC3E}">
        <p14:creationId xmlns:p14="http://schemas.microsoft.com/office/powerpoint/2010/main" val="286096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ext on a page&#10;&#10;Description automatically generated">
            <a:extLst>
              <a:ext uri="{FF2B5EF4-FFF2-40B4-BE49-F238E27FC236}">
                <a16:creationId xmlns:a16="http://schemas.microsoft.com/office/drawing/2014/main" id="{B81DC5EE-B47E-203A-6E0B-51BACC0094E5}"/>
              </a:ext>
            </a:extLst>
          </p:cNvPr>
          <p:cNvPicPr>
            <a:picLocks noChangeAspect="1"/>
          </p:cNvPicPr>
          <p:nvPr/>
        </p:nvPicPr>
        <p:blipFill rotWithShape="1">
          <a:blip r:embed="rId2"/>
          <a:srcRect l="-59" b="59052"/>
          <a:stretch/>
        </p:blipFill>
        <p:spPr>
          <a:xfrm>
            <a:off x="442410" y="1713750"/>
            <a:ext cx="10656357" cy="3045962"/>
          </a:xfrm>
          <a:prstGeom prst="rect">
            <a:avLst/>
          </a:prstGeom>
        </p:spPr>
      </p:pic>
      <p:sp>
        <p:nvSpPr>
          <p:cNvPr id="3" name="TextBox 2">
            <a:extLst>
              <a:ext uri="{FF2B5EF4-FFF2-40B4-BE49-F238E27FC236}">
                <a16:creationId xmlns:a16="http://schemas.microsoft.com/office/drawing/2014/main" id="{5B4DC7EE-1E92-1434-AF21-1BCAF6198547}"/>
              </a:ext>
            </a:extLst>
          </p:cNvPr>
          <p:cNvSpPr txBox="1"/>
          <p:nvPr/>
        </p:nvSpPr>
        <p:spPr>
          <a:xfrm>
            <a:off x="501315" y="112796"/>
            <a:ext cx="109286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Class Work: Read the text. Identify what is happening at each stage of the paragraph.</a:t>
            </a:r>
            <a:endParaRPr lang="en-GB" sz="2400"/>
          </a:p>
        </p:txBody>
      </p:sp>
      <p:sp>
        <p:nvSpPr>
          <p:cNvPr id="4" name="TextBox 3">
            <a:extLst>
              <a:ext uri="{FF2B5EF4-FFF2-40B4-BE49-F238E27FC236}">
                <a16:creationId xmlns:a16="http://schemas.microsoft.com/office/drawing/2014/main" id="{D7A45AB7-9FC5-4AA4-6F70-9AD7A8B0C73E}"/>
              </a:ext>
            </a:extLst>
          </p:cNvPr>
          <p:cNvSpPr txBox="1"/>
          <p:nvPr/>
        </p:nvSpPr>
        <p:spPr>
          <a:xfrm>
            <a:off x="100263" y="828237"/>
            <a:ext cx="3444038" cy="5232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Presenter dialogue</a:t>
            </a:r>
            <a:endParaRPr lang="en-GB" sz="2800"/>
          </a:p>
        </p:txBody>
      </p:sp>
      <p:cxnSp>
        <p:nvCxnSpPr>
          <p:cNvPr id="5" name="Straight Arrow Connector 4">
            <a:extLst>
              <a:ext uri="{FF2B5EF4-FFF2-40B4-BE49-F238E27FC236}">
                <a16:creationId xmlns:a16="http://schemas.microsoft.com/office/drawing/2014/main" id="{D873FC8E-EBA2-BEF8-8D85-93AAFAD0BAF7}"/>
              </a:ext>
            </a:extLst>
          </p:cNvPr>
          <p:cNvCxnSpPr/>
          <p:nvPr/>
        </p:nvCxnSpPr>
        <p:spPr>
          <a:xfrm>
            <a:off x="1422503" y="1323278"/>
            <a:ext cx="310516" cy="602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8888A2-0561-87AF-9849-3CABDD62988D}"/>
              </a:ext>
            </a:extLst>
          </p:cNvPr>
          <p:cNvSpPr txBox="1"/>
          <p:nvPr/>
        </p:nvSpPr>
        <p:spPr>
          <a:xfrm>
            <a:off x="8507329" y="902368"/>
            <a:ext cx="3561847"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cxnSp>
        <p:nvCxnSpPr>
          <p:cNvPr id="7" name="Straight Arrow Connector 6">
            <a:extLst>
              <a:ext uri="{FF2B5EF4-FFF2-40B4-BE49-F238E27FC236}">
                <a16:creationId xmlns:a16="http://schemas.microsoft.com/office/drawing/2014/main" id="{9E73290A-9007-1CC0-F333-5D3011B63A4B}"/>
              </a:ext>
            </a:extLst>
          </p:cNvPr>
          <p:cNvCxnSpPr/>
          <p:nvPr/>
        </p:nvCxnSpPr>
        <p:spPr>
          <a:xfrm flipH="1">
            <a:off x="8187491" y="1327485"/>
            <a:ext cx="1792704" cy="93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82B1490-02DD-02E2-7471-CEC481B7111C}"/>
              </a:ext>
            </a:extLst>
          </p:cNvPr>
          <p:cNvSpPr txBox="1"/>
          <p:nvPr/>
        </p:nvSpPr>
        <p:spPr>
          <a:xfrm>
            <a:off x="7379368" y="5090861"/>
            <a:ext cx="4574505"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Introducing the winner, give a clue about their personality</a:t>
            </a:r>
          </a:p>
        </p:txBody>
      </p:sp>
      <p:cxnSp>
        <p:nvCxnSpPr>
          <p:cNvPr id="9" name="Straight Arrow Connector 8">
            <a:extLst>
              <a:ext uri="{FF2B5EF4-FFF2-40B4-BE49-F238E27FC236}">
                <a16:creationId xmlns:a16="http://schemas.microsoft.com/office/drawing/2014/main" id="{758B6D4D-BC17-4625-9F69-8A35F0F7EE49}"/>
              </a:ext>
            </a:extLst>
          </p:cNvPr>
          <p:cNvCxnSpPr>
            <a:cxnSpLocks/>
          </p:cNvCxnSpPr>
          <p:nvPr/>
        </p:nvCxnSpPr>
        <p:spPr>
          <a:xfrm flipH="1" flipV="1">
            <a:off x="10794333" y="3184359"/>
            <a:ext cx="980572" cy="1983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ED5630-67B3-2564-8792-C957586A6993}"/>
              </a:ext>
            </a:extLst>
          </p:cNvPr>
          <p:cNvSpPr txBox="1"/>
          <p:nvPr/>
        </p:nvSpPr>
        <p:spPr>
          <a:xfrm>
            <a:off x="330866" y="5444289"/>
            <a:ext cx="1503947" cy="56398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cxnSp>
        <p:nvCxnSpPr>
          <p:cNvPr id="11" name="Straight Arrow Connector 10">
            <a:extLst>
              <a:ext uri="{FF2B5EF4-FFF2-40B4-BE49-F238E27FC236}">
                <a16:creationId xmlns:a16="http://schemas.microsoft.com/office/drawing/2014/main" id="{3CB1F27D-0AB0-4727-9460-410DFA41EABE}"/>
              </a:ext>
            </a:extLst>
          </p:cNvPr>
          <p:cNvCxnSpPr>
            <a:cxnSpLocks/>
          </p:cNvCxnSpPr>
          <p:nvPr/>
        </p:nvCxnSpPr>
        <p:spPr>
          <a:xfrm flipV="1">
            <a:off x="1573128" y="4372478"/>
            <a:ext cx="854242" cy="112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517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763E-F295-51A0-8BBC-877C6F2B1A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DD545E-4240-792E-7025-8E3BF9A0D0E8}"/>
              </a:ext>
            </a:extLst>
          </p:cNvPr>
          <p:cNvSpPr txBox="1"/>
          <p:nvPr/>
        </p:nvSpPr>
        <p:spPr>
          <a:xfrm>
            <a:off x="501315" y="112796"/>
            <a:ext cx="109286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Independent: write a short paragraph for announcement 1. Write in full sentences, just use the template below as guidance for structure. </a:t>
            </a:r>
            <a:endParaRPr lang="en-GB" sz="2400"/>
          </a:p>
        </p:txBody>
      </p:sp>
      <p:graphicFrame>
        <p:nvGraphicFramePr>
          <p:cNvPr id="12" name="Table 11">
            <a:extLst>
              <a:ext uri="{FF2B5EF4-FFF2-40B4-BE49-F238E27FC236}">
                <a16:creationId xmlns:a16="http://schemas.microsoft.com/office/drawing/2014/main" id="{AC28F09D-5A7A-6BDF-9900-69D406C383F6}"/>
              </a:ext>
            </a:extLst>
          </p:cNvPr>
          <p:cNvGraphicFramePr>
            <a:graphicFrameLocks noGrp="1"/>
          </p:cNvGraphicFramePr>
          <p:nvPr/>
        </p:nvGraphicFramePr>
        <p:xfrm>
          <a:off x="226996" y="993087"/>
          <a:ext cx="11840791" cy="4175760"/>
        </p:xfrm>
        <a:graphic>
          <a:graphicData uri="http://schemas.openxmlformats.org/drawingml/2006/table">
            <a:tbl>
              <a:tblPr firstRow="1" bandRow="1">
                <a:tableStyleId>{5C22544A-7EE6-4342-B048-85BDC9FD1C3A}</a:tableStyleId>
              </a:tblPr>
              <a:tblGrid>
                <a:gridCol w="5476875">
                  <a:extLst>
                    <a:ext uri="{9D8B030D-6E8A-4147-A177-3AD203B41FA5}">
                      <a16:colId xmlns:a16="http://schemas.microsoft.com/office/drawing/2014/main" val="1936055535"/>
                    </a:ext>
                  </a:extLst>
                </a:gridCol>
                <a:gridCol w="6363916">
                  <a:extLst>
                    <a:ext uri="{9D8B030D-6E8A-4147-A177-3AD203B41FA5}">
                      <a16:colId xmlns:a16="http://schemas.microsoft.com/office/drawing/2014/main" val="904727819"/>
                    </a:ext>
                  </a:extLst>
                </a:gridCol>
              </a:tblGrid>
              <a:tr h="607900">
                <a:tc>
                  <a:txBody>
                    <a:bodyPr/>
                    <a:lstStyle/>
                    <a:p>
                      <a:r>
                        <a:rPr lang="en-GB" sz="2500" b="1">
                          <a:solidFill>
                            <a:schemeClr val="tx1"/>
                          </a:solidFill>
                        </a:rPr>
                        <a:t>Presenter- introduce character 1</a:t>
                      </a:r>
                    </a:p>
                  </a:txBody>
                  <a:tcPr/>
                </a:tc>
                <a:tc>
                  <a:txBody>
                    <a:bodyPr/>
                    <a:lstStyle/>
                    <a:p>
                      <a:r>
                        <a:rPr lang="en-GB" sz="2500"/>
                        <a:t>Dialogue – inverted commas and reported clause</a:t>
                      </a:r>
                    </a:p>
                  </a:txBody>
                  <a:tcPr/>
                </a:tc>
                <a:extLst>
                  <a:ext uri="{0D108BD9-81ED-4DB2-BD59-A6C34878D82A}">
                    <a16:rowId xmlns:a16="http://schemas.microsoft.com/office/drawing/2014/main" val="2134707813"/>
                  </a:ext>
                </a:extLst>
              </a:tr>
              <a:tr h="607900">
                <a:tc>
                  <a:txBody>
                    <a:bodyPr/>
                    <a:lstStyle/>
                    <a:p>
                      <a:r>
                        <a:rPr lang="en-GB" sz="2500" b="1">
                          <a:solidFill>
                            <a:schemeClr val="tx1"/>
                          </a:solidFill>
                        </a:rPr>
                        <a:t>The camera moves- what does it see? Describe the house of the winner</a:t>
                      </a:r>
                    </a:p>
                  </a:txBody>
                  <a:tcPr/>
                </a:tc>
                <a:tc>
                  <a:txBody>
                    <a:bodyPr/>
                    <a:lstStyle/>
                    <a:p>
                      <a:r>
                        <a:rPr lang="en-GB" sz="2500"/>
                        <a:t>Camera moved in the room. What room are they in? What does it show? </a:t>
                      </a:r>
                    </a:p>
                  </a:txBody>
                  <a:tcPr/>
                </a:tc>
                <a:extLst>
                  <a:ext uri="{0D108BD9-81ED-4DB2-BD59-A6C34878D82A}">
                    <a16:rowId xmlns:a16="http://schemas.microsoft.com/office/drawing/2014/main" val="1113531639"/>
                  </a:ext>
                </a:extLst>
              </a:tr>
              <a:tr h="607900">
                <a:tc>
                  <a:txBody>
                    <a:bodyPr/>
                    <a:lstStyle/>
                    <a:p>
                      <a:r>
                        <a:rPr lang="en-GB" sz="2500" b="1">
                          <a:solidFill>
                            <a:schemeClr val="tx1"/>
                          </a:solidFill>
                        </a:rPr>
                        <a:t>Introduce the winner</a:t>
                      </a:r>
                    </a:p>
                  </a:txBody>
                  <a:tcPr/>
                </a:tc>
                <a:tc>
                  <a:txBody>
                    <a:bodyPr/>
                    <a:lstStyle/>
                    <a:p>
                      <a:r>
                        <a:rPr lang="en-GB" sz="2500"/>
                        <a:t>What was the character doing as the cameramen were in the room? Playing a game, reading a book, watching tele?</a:t>
                      </a:r>
                    </a:p>
                  </a:txBody>
                  <a:tcPr/>
                </a:tc>
                <a:extLst>
                  <a:ext uri="{0D108BD9-81ED-4DB2-BD59-A6C34878D82A}">
                    <a16:rowId xmlns:a16="http://schemas.microsoft.com/office/drawing/2014/main" val="1925975960"/>
                  </a:ext>
                </a:extLst>
              </a:tr>
              <a:tr h="607900">
                <a:tc>
                  <a:txBody>
                    <a:bodyPr/>
                    <a:lstStyle/>
                    <a:p>
                      <a:r>
                        <a:rPr lang="en-GB" sz="2500" b="1">
                          <a:solidFill>
                            <a:schemeClr val="tx1"/>
                          </a:solidFill>
                        </a:rPr>
                        <a:t>Presenter dialogue- discuss what was made by the winner</a:t>
                      </a:r>
                    </a:p>
                  </a:txBody>
                  <a:tcPr/>
                </a:tc>
                <a:tc>
                  <a:txBody>
                    <a:bodyPr/>
                    <a:lstStyle/>
                    <a:p>
                      <a:r>
                        <a:rPr lang="en-GB" sz="2500"/>
                        <a:t>Introduce the winning piece- include the info from Wednesday's plan</a:t>
                      </a:r>
                    </a:p>
                  </a:txBody>
                  <a:tcPr/>
                </a:tc>
                <a:extLst>
                  <a:ext uri="{0D108BD9-81ED-4DB2-BD59-A6C34878D82A}">
                    <a16:rowId xmlns:a16="http://schemas.microsoft.com/office/drawing/2014/main" val="773166729"/>
                  </a:ext>
                </a:extLst>
              </a:tr>
            </a:tbl>
          </a:graphicData>
        </a:graphic>
      </p:graphicFrame>
    </p:spTree>
    <p:extLst>
      <p:ext uri="{BB962C8B-B14F-4D97-AF65-F5344CB8AC3E}">
        <p14:creationId xmlns:p14="http://schemas.microsoft.com/office/powerpoint/2010/main" val="3203672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ext on a white background&#10;&#10;Description automatically generated">
            <a:extLst>
              <a:ext uri="{FF2B5EF4-FFF2-40B4-BE49-F238E27FC236}">
                <a16:creationId xmlns:a16="http://schemas.microsoft.com/office/drawing/2014/main" id="{88387877-2761-12E3-3CDD-5FAFFD628471}"/>
              </a:ext>
            </a:extLst>
          </p:cNvPr>
          <p:cNvPicPr>
            <a:picLocks noChangeAspect="1"/>
          </p:cNvPicPr>
          <p:nvPr/>
        </p:nvPicPr>
        <p:blipFill>
          <a:blip r:embed="rId2"/>
          <a:stretch>
            <a:fillRect/>
          </a:stretch>
        </p:blipFill>
        <p:spPr>
          <a:xfrm>
            <a:off x="699835" y="1285124"/>
            <a:ext cx="10240879" cy="4277728"/>
          </a:xfrm>
          <a:prstGeom prst="rect">
            <a:avLst/>
          </a:prstGeom>
        </p:spPr>
      </p:pic>
    </p:spTree>
    <p:extLst>
      <p:ext uri="{BB962C8B-B14F-4D97-AF65-F5344CB8AC3E}">
        <p14:creationId xmlns:p14="http://schemas.microsoft.com/office/powerpoint/2010/main" val="36820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9577-8B69-1753-FA01-B1006A115C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818682-3E44-EA07-EED1-D3EFE24AA2DE}"/>
              </a:ext>
            </a:extLst>
          </p:cNvPr>
          <p:cNvSpPr txBox="1"/>
          <p:nvPr/>
        </p:nvSpPr>
        <p:spPr>
          <a:xfrm>
            <a:off x="501315" y="112796"/>
            <a:ext cx="109286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Class Work: Read the text. Identify what is happening at each stage of the paragraph.</a:t>
            </a:r>
            <a:endParaRPr lang="en-GB" sz="2400"/>
          </a:p>
        </p:txBody>
      </p:sp>
      <p:sp>
        <p:nvSpPr>
          <p:cNvPr id="4" name="TextBox 3">
            <a:extLst>
              <a:ext uri="{FF2B5EF4-FFF2-40B4-BE49-F238E27FC236}">
                <a16:creationId xmlns:a16="http://schemas.microsoft.com/office/drawing/2014/main" id="{19DD94C7-58D3-E397-B6D9-0E3C0A341358}"/>
              </a:ext>
            </a:extLst>
          </p:cNvPr>
          <p:cNvSpPr txBox="1"/>
          <p:nvPr/>
        </p:nvSpPr>
        <p:spPr>
          <a:xfrm>
            <a:off x="100263" y="714375"/>
            <a:ext cx="3444038" cy="5232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Character's actions</a:t>
            </a:r>
            <a:endParaRPr lang="en-GB" sz="2800"/>
          </a:p>
        </p:txBody>
      </p:sp>
      <p:sp>
        <p:nvSpPr>
          <p:cNvPr id="6" name="TextBox 5">
            <a:extLst>
              <a:ext uri="{FF2B5EF4-FFF2-40B4-BE49-F238E27FC236}">
                <a16:creationId xmlns:a16="http://schemas.microsoft.com/office/drawing/2014/main" id="{6776B3D9-CD1F-75BB-A55B-4CF6FFF10A89}"/>
              </a:ext>
            </a:extLst>
          </p:cNvPr>
          <p:cNvSpPr txBox="1"/>
          <p:nvPr/>
        </p:nvSpPr>
        <p:spPr>
          <a:xfrm>
            <a:off x="8507329" y="902368"/>
            <a:ext cx="3561847" cy="5232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Quote from the winner</a:t>
            </a:r>
            <a:endParaRPr lang="en-US" sz="2400">
              <a:cs typeface="Calibri" panose="020F0502020204030204"/>
            </a:endParaRPr>
          </a:p>
        </p:txBody>
      </p:sp>
      <p:sp>
        <p:nvSpPr>
          <p:cNvPr id="8" name="TextBox 7">
            <a:extLst>
              <a:ext uri="{FF2B5EF4-FFF2-40B4-BE49-F238E27FC236}">
                <a16:creationId xmlns:a16="http://schemas.microsoft.com/office/drawing/2014/main" id="{A4D9B25C-6140-EB37-23F8-0A0F1D49EBDD}"/>
              </a:ext>
            </a:extLst>
          </p:cNvPr>
          <p:cNvSpPr txBox="1"/>
          <p:nvPr/>
        </p:nvSpPr>
        <p:spPr>
          <a:xfrm>
            <a:off x="7078579" y="5852861"/>
            <a:ext cx="4574505"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a:cs typeface="Calibri"/>
            </a:endParaRPr>
          </a:p>
        </p:txBody>
      </p:sp>
      <p:sp>
        <p:nvSpPr>
          <p:cNvPr id="10" name="TextBox 9">
            <a:extLst>
              <a:ext uri="{FF2B5EF4-FFF2-40B4-BE49-F238E27FC236}">
                <a16:creationId xmlns:a16="http://schemas.microsoft.com/office/drawing/2014/main" id="{99991CDF-1746-A630-E53C-50814E75A936}"/>
              </a:ext>
            </a:extLst>
          </p:cNvPr>
          <p:cNvSpPr txBox="1"/>
          <p:nvPr/>
        </p:nvSpPr>
        <p:spPr>
          <a:xfrm>
            <a:off x="501313" y="5945605"/>
            <a:ext cx="2957762" cy="5740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cxnSp>
        <p:nvCxnSpPr>
          <p:cNvPr id="11" name="Straight Arrow Connector 10">
            <a:extLst>
              <a:ext uri="{FF2B5EF4-FFF2-40B4-BE49-F238E27FC236}">
                <a16:creationId xmlns:a16="http://schemas.microsoft.com/office/drawing/2014/main" id="{AA007E9F-1827-8FA3-31A0-DB0A23B08F8F}"/>
              </a:ext>
            </a:extLst>
          </p:cNvPr>
          <p:cNvCxnSpPr>
            <a:cxnSpLocks/>
          </p:cNvCxnSpPr>
          <p:nvPr/>
        </p:nvCxnSpPr>
        <p:spPr>
          <a:xfrm flipV="1">
            <a:off x="1573128" y="4372478"/>
            <a:ext cx="854242" cy="112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text on a white background&#10;&#10;Description automatically generated">
            <a:extLst>
              <a:ext uri="{FF2B5EF4-FFF2-40B4-BE49-F238E27FC236}">
                <a16:creationId xmlns:a16="http://schemas.microsoft.com/office/drawing/2014/main" id="{C4C2BF2E-6C4A-5AFF-2F61-80182BA16469}"/>
              </a:ext>
            </a:extLst>
          </p:cNvPr>
          <p:cNvPicPr>
            <a:picLocks noChangeAspect="1"/>
          </p:cNvPicPr>
          <p:nvPr/>
        </p:nvPicPr>
        <p:blipFill>
          <a:blip r:embed="rId2"/>
          <a:stretch>
            <a:fillRect/>
          </a:stretch>
        </p:blipFill>
        <p:spPr>
          <a:xfrm>
            <a:off x="368967" y="1405440"/>
            <a:ext cx="10240879" cy="4277728"/>
          </a:xfrm>
          <a:prstGeom prst="rect">
            <a:avLst/>
          </a:prstGeom>
        </p:spPr>
      </p:pic>
      <p:cxnSp>
        <p:nvCxnSpPr>
          <p:cNvPr id="16" name="Straight Arrow Connector 15">
            <a:extLst>
              <a:ext uri="{FF2B5EF4-FFF2-40B4-BE49-F238E27FC236}">
                <a16:creationId xmlns:a16="http://schemas.microsoft.com/office/drawing/2014/main" id="{0D48DBBE-C2CD-A703-2EF4-909BBE8017A0}"/>
              </a:ext>
            </a:extLst>
          </p:cNvPr>
          <p:cNvCxnSpPr/>
          <p:nvPr/>
        </p:nvCxnSpPr>
        <p:spPr>
          <a:xfrm>
            <a:off x="3152274" y="926432"/>
            <a:ext cx="613611" cy="954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7598C45-B405-DE55-4148-305E5A182D5E}"/>
              </a:ext>
            </a:extLst>
          </p:cNvPr>
          <p:cNvCxnSpPr/>
          <p:nvPr/>
        </p:nvCxnSpPr>
        <p:spPr>
          <a:xfrm flipH="1">
            <a:off x="8059655" y="1279859"/>
            <a:ext cx="2945731" cy="924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1DD7E8-A666-E332-9648-14DB114688CC}"/>
              </a:ext>
            </a:extLst>
          </p:cNvPr>
          <p:cNvCxnSpPr/>
          <p:nvPr/>
        </p:nvCxnSpPr>
        <p:spPr>
          <a:xfrm flipH="1" flipV="1">
            <a:off x="4943976" y="4552950"/>
            <a:ext cx="4710363" cy="141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BB34E4-BE71-5FE5-4405-85EB41ADCF01}"/>
              </a:ext>
            </a:extLst>
          </p:cNvPr>
          <p:cNvCxnSpPr/>
          <p:nvPr/>
        </p:nvCxnSpPr>
        <p:spPr>
          <a:xfrm flipV="1">
            <a:off x="542925" y="5046746"/>
            <a:ext cx="703848" cy="84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29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DA6-0045-6CA9-C359-EB28420E9F85}"/>
              </a:ext>
            </a:extLst>
          </p:cNvPr>
          <p:cNvSpPr>
            <a:spLocks noGrp="1"/>
          </p:cNvSpPr>
          <p:nvPr>
            <p:ph type="title"/>
          </p:nvPr>
        </p:nvSpPr>
        <p:spPr/>
        <p:txBody>
          <a:bodyPr>
            <a:normAutofit fontScale="90000"/>
          </a:bodyPr>
          <a:lstStyle/>
          <a:p>
            <a:r>
              <a:rPr lang="en-GB">
                <a:ea typeface="Calibri Light"/>
                <a:cs typeface="Calibri Light"/>
              </a:rPr>
              <a:t>Shades of Meaning </a:t>
            </a:r>
            <a:br>
              <a:rPr lang="en-GB">
                <a:ea typeface="Calibri Light"/>
                <a:cs typeface="Calibri Light"/>
              </a:rPr>
            </a:br>
            <a:br>
              <a:rPr lang="en-GB">
                <a:ea typeface="Calibri Light"/>
                <a:cs typeface="Calibri Light"/>
              </a:rPr>
            </a:br>
            <a:endParaRPr lang="en-GB"/>
          </a:p>
        </p:txBody>
      </p:sp>
      <p:pic>
        <p:nvPicPr>
          <p:cNvPr id="3" name="Picture 2" descr="A yellow and orange gradient&#10;&#10;Description automatically generated">
            <a:extLst>
              <a:ext uri="{FF2B5EF4-FFF2-40B4-BE49-F238E27FC236}">
                <a16:creationId xmlns:a16="http://schemas.microsoft.com/office/drawing/2014/main" id="{CB71A730-12EC-4FC4-3005-B5C91BF8211C}"/>
              </a:ext>
            </a:extLst>
          </p:cNvPr>
          <p:cNvPicPr>
            <a:picLocks noChangeAspect="1"/>
          </p:cNvPicPr>
          <p:nvPr/>
        </p:nvPicPr>
        <p:blipFill>
          <a:blip r:embed="rId2"/>
          <a:stretch>
            <a:fillRect/>
          </a:stretch>
        </p:blipFill>
        <p:spPr>
          <a:xfrm>
            <a:off x="5671561" y="121805"/>
            <a:ext cx="3354243" cy="6464300"/>
          </a:xfrm>
          <a:prstGeom prst="rect">
            <a:avLst/>
          </a:prstGeom>
        </p:spPr>
      </p:pic>
      <p:sp>
        <p:nvSpPr>
          <p:cNvPr id="4" name="TextBox 3">
            <a:extLst>
              <a:ext uri="{FF2B5EF4-FFF2-40B4-BE49-F238E27FC236}">
                <a16:creationId xmlns:a16="http://schemas.microsoft.com/office/drawing/2014/main" id="{427EC8CD-AA1B-D04C-3433-E4F4BC6253AE}"/>
              </a:ext>
            </a:extLst>
          </p:cNvPr>
          <p:cNvSpPr txBox="1"/>
          <p:nvPr/>
        </p:nvSpPr>
        <p:spPr>
          <a:xfrm>
            <a:off x="6090227" y="461818"/>
            <a:ext cx="3298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ea typeface="Calibri"/>
                <a:cs typeface="Calibri"/>
              </a:rPr>
              <a:t>Calmest feeling</a:t>
            </a:r>
            <a:endParaRPr lang="en-GB" sz="3200"/>
          </a:p>
        </p:txBody>
      </p:sp>
      <p:sp>
        <p:nvSpPr>
          <p:cNvPr id="6" name="TextBox 5">
            <a:extLst>
              <a:ext uri="{FF2B5EF4-FFF2-40B4-BE49-F238E27FC236}">
                <a16:creationId xmlns:a16="http://schemas.microsoft.com/office/drawing/2014/main" id="{E3B65C4E-FA78-A8FC-0CCC-CA4E14DE5E68}"/>
              </a:ext>
            </a:extLst>
          </p:cNvPr>
          <p:cNvSpPr txBox="1"/>
          <p:nvPr/>
        </p:nvSpPr>
        <p:spPr>
          <a:xfrm>
            <a:off x="5928301" y="5376718"/>
            <a:ext cx="32982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Most overwhelming feeling</a:t>
            </a:r>
            <a:endParaRPr lang="en-GB" sz="2800"/>
          </a:p>
        </p:txBody>
      </p:sp>
      <p:sp>
        <p:nvSpPr>
          <p:cNvPr id="7" name="TextBox 6">
            <a:extLst>
              <a:ext uri="{FF2B5EF4-FFF2-40B4-BE49-F238E27FC236}">
                <a16:creationId xmlns:a16="http://schemas.microsoft.com/office/drawing/2014/main" id="{DE597928-9462-399C-2788-2A382032C619}"/>
              </a:ext>
            </a:extLst>
          </p:cNvPr>
          <p:cNvSpPr txBox="1"/>
          <p:nvPr/>
        </p:nvSpPr>
        <p:spPr>
          <a:xfrm>
            <a:off x="750093" y="1821655"/>
            <a:ext cx="461962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Calibri"/>
                <a:cs typeface="Calibri"/>
              </a:rPr>
              <a:t>Sort your words. This should reflect the progression of feelings. </a:t>
            </a:r>
            <a:endParaRPr lang="en-GB" sz="3600"/>
          </a:p>
        </p:txBody>
      </p:sp>
    </p:spTree>
    <p:extLst>
      <p:ext uri="{BB962C8B-B14F-4D97-AF65-F5344CB8AC3E}">
        <p14:creationId xmlns:p14="http://schemas.microsoft.com/office/powerpoint/2010/main" val="22828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3ED7-537F-FCB2-1ACF-D4157C817D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0072C0-0ED8-8B8A-4ED2-20E1670324C4}"/>
              </a:ext>
            </a:extLst>
          </p:cNvPr>
          <p:cNvSpPr txBox="1"/>
          <p:nvPr/>
        </p:nvSpPr>
        <p:spPr>
          <a:xfrm>
            <a:off x="501315" y="112796"/>
            <a:ext cx="109286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Independent: write a short paragraph for announcement 1. Write in full sentences, just use the template below as guidance for structure. </a:t>
            </a:r>
            <a:endParaRPr lang="en-GB" sz="2400"/>
          </a:p>
        </p:txBody>
      </p:sp>
      <p:graphicFrame>
        <p:nvGraphicFramePr>
          <p:cNvPr id="12" name="Table 11">
            <a:extLst>
              <a:ext uri="{FF2B5EF4-FFF2-40B4-BE49-F238E27FC236}">
                <a16:creationId xmlns:a16="http://schemas.microsoft.com/office/drawing/2014/main" id="{35CB39E4-F5CB-9079-C801-F956C48C4830}"/>
              </a:ext>
            </a:extLst>
          </p:cNvPr>
          <p:cNvGraphicFramePr>
            <a:graphicFrameLocks noGrp="1"/>
          </p:cNvGraphicFramePr>
          <p:nvPr/>
        </p:nvGraphicFramePr>
        <p:xfrm>
          <a:off x="226996" y="1223692"/>
          <a:ext cx="11840789" cy="2619580"/>
        </p:xfrm>
        <a:graphic>
          <a:graphicData uri="http://schemas.openxmlformats.org/drawingml/2006/table">
            <a:tbl>
              <a:tblPr firstRow="1" bandRow="1">
                <a:tableStyleId>{5C22544A-7EE6-4342-B048-85BDC9FD1C3A}</a:tableStyleId>
              </a:tblPr>
              <a:tblGrid>
                <a:gridCol w="5364078">
                  <a:extLst>
                    <a:ext uri="{9D8B030D-6E8A-4147-A177-3AD203B41FA5}">
                      <a16:colId xmlns:a16="http://schemas.microsoft.com/office/drawing/2014/main" val="1936055535"/>
                    </a:ext>
                  </a:extLst>
                </a:gridCol>
                <a:gridCol w="6476711">
                  <a:extLst>
                    <a:ext uri="{9D8B030D-6E8A-4147-A177-3AD203B41FA5}">
                      <a16:colId xmlns:a16="http://schemas.microsoft.com/office/drawing/2014/main" val="904727819"/>
                    </a:ext>
                  </a:extLst>
                </a:gridCol>
              </a:tblGrid>
              <a:tr h="607900">
                <a:tc>
                  <a:txBody>
                    <a:bodyPr/>
                    <a:lstStyle/>
                    <a:p>
                      <a:r>
                        <a:rPr lang="en-GB" sz="2400" b="1">
                          <a:solidFill>
                            <a:schemeClr val="tx1"/>
                          </a:solidFill>
                        </a:rPr>
                        <a:t>Character going towards the LEGO</a:t>
                      </a:r>
                    </a:p>
                  </a:txBody>
                  <a:tcPr/>
                </a:tc>
                <a:tc>
                  <a:txBody>
                    <a:bodyPr/>
                    <a:lstStyle/>
                    <a:p>
                      <a:r>
                        <a:rPr lang="en-GB" sz="2400">
                          <a:solidFill>
                            <a:schemeClr val="tx1"/>
                          </a:solidFill>
                        </a:rPr>
                        <a:t>How does he travel towards it? What is his body language like? </a:t>
                      </a:r>
                    </a:p>
                  </a:txBody>
                  <a:tcPr/>
                </a:tc>
                <a:extLst>
                  <a:ext uri="{0D108BD9-81ED-4DB2-BD59-A6C34878D82A}">
                    <a16:rowId xmlns:a16="http://schemas.microsoft.com/office/drawing/2014/main" val="2134707813"/>
                  </a:ext>
                </a:extLst>
              </a:tr>
              <a:tr h="607900">
                <a:tc>
                  <a:txBody>
                    <a:bodyPr/>
                    <a:lstStyle/>
                    <a:p>
                      <a:r>
                        <a:rPr lang="en-GB" sz="2400" b="1">
                          <a:solidFill>
                            <a:schemeClr val="tx1"/>
                          </a:solidFill>
                        </a:rPr>
                        <a:t>Quote from the winner </a:t>
                      </a:r>
                    </a:p>
                  </a:txBody>
                  <a:tcPr/>
                </a:tc>
                <a:tc>
                  <a:txBody>
                    <a:bodyPr/>
                    <a:lstStyle/>
                    <a:p>
                      <a:r>
                        <a:rPr lang="en-GB" sz="2400">
                          <a:solidFill>
                            <a:schemeClr val="tx1"/>
                          </a:solidFill>
                        </a:rPr>
                        <a:t>Use Wednesday's plan- quote from the winner </a:t>
                      </a:r>
                    </a:p>
                  </a:txBody>
                  <a:tcPr/>
                </a:tc>
                <a:extLst>
                  <a:ext uri="{0D108BD9-81ED-4DB2-BD59-A6C34878D82A}">
                    <a16:rowId xmlns:a16="http://schemas.microsoft.com/office/drawing/2014/main" val="1113531639"/>
                  </a:ext>
                </a:extLst>
              </a:tr>
              <a:tr h="607900">
                <a:tc>
                  <a:txBody>
                    <a:bodyPr/>
                    <a:lstStyle/>
                    <a:p>
                      <a:r>
                        <a:rPr lang="en-GB" sz="2400" b="1">
                          <a:solidFill>
                            <a:schemeClr val="tx1"/>
                          </a:solidFill>
                        </a:rPr>
                        <a:t>Main character's thoughts</a:t>
                      </a:r>
                    </a:p>
                  </a:txBody>
                  <a:tcPr/>
                </a:tc>
                <a:tc>
                  <a:txBody>
                    <a:bodyPr/>
                    <a:lstStyle/>
                    <a:p>
                      <a:r>
                        <a:rPr lang="en-GB" sz="2400">
                          <a:solidFill>
                            <a:schemeClr val="tx1"/>
                          </a:solidFill>
                        </a:rPr>
                        <a:t>What is the main character thinking watching this? </a:t>
                      </a:r>
                    </a:p>
                    <a:p>
                      <a:pPr lvl="0">
                        <a:buNone/>
                      </a:pPr>
                      <a:r>
                        <a:rPr lang="en-GB" sz="2400">
                          <a:solidFill>
                            <a:schemeClr val="tx1"/>
                          </a:solidFill>
                        </a:rPr>
                        <a:t>What would they say to themselves?</a:t>
                      </a:r>
                    </a:p>
                  </a:txBody>
                  <a:tcPr/>
                </a:tc>
                <a:extLst>
                  <a:ext uri="{0D108BD9-81ED-4DB2-BD59-A6C34878D82A}">
                    <a16:rowId xmlns:a16="http://schemas.microsoft.com/office/drawing/2014/main" val="1925975960"/>
                  </a:ext>
                </a:extLst>
              </a:tr>
            </a:tbl>
          </a:graphicData>
        </a:graphic>
      </p:graphicFrame>
    </p:spTree>
    <p:extLst>
      <p:ext uri="{BB962C8B-B14F-4D97-AF65-F5344CB8AC3E}">
        <p14:creationId xmlns:p14="http://schemas.microsoft.com/office/powerpoint/2010/main" val="854246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and white chart&#10;&#10;Description automatically generated">
            <a:extLst>
              <a:ext uri="{FF2B5EF4-FFF2-40B4-BE49-F238E27FC236}">
                <a16:creationId xmlns:a16="http://schemas.microsoft.com/office/drawing/2014/main" id="{91B2EE58-1D0E-7AD2-4C1E-67DEDBF41232}"/>
              </a:ext>
            </a:extLst>
          </p:cNvPr>
          <p:cNvPicPr>
            <a:picLocks noChangeAspect="1"/>
          </p:cNvPicPr>
          <p:nvPr/>
        </p:nvPicPr>
        <p:blipFill>
          <a:blip r:embed="rId2"/>
          <a:stretch>
            <a:fillRect/>
          </a:stretch>
        </p:blipFill>
        <p:spPr>
          <a:xfrm>
            <a:off x="329187" y="1715695"/>
            <a:ext cx="11230476" cy="4034088"/>
          </a:xfrm>
          <a:prstGeom prst="rect">
            <a:avLst/>
          </a:prstGeom>
        </p:spPr>
      </p:pic>
      <p:sp>
        <p:nvSpPr>
          <p:cNvPr id="3" name="TextBox 2">
            <a:extLst>
              <a:ext uri="{FF2B5EF4-FFF2-40B4-BE49-F238E27FC236}">
                <a16:creationId xmlns:a16="http://schemas.microsoft.com/office/drawing/2014/main" id="{99DD58DC-D02F-9483-5335-643FA9E337BF}"/>
              </a:ext>
            </a:extLst>
          </p:cNvPr>
          <p:cNvSpPr txBox="1"/>
          <p:nvPr/>
        </p:nvSpPr>
        <p:spPr>
          <a:xfrm>
            <a:off x="538914" y="714374"/>
            <a:ext cx="1006391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Recap the character: Who they are,  what they are like and a quote they will say.</a:t>
            </a:r>
            <a:endParaRPr lang="en-GB" sz="2000">
              <a:cs typeface="Calibri" panose="020F0502020204030204"/>
            </a:endParaRPr>
          </a:p>
        </p:txBody>
      </p:sp>
    </p:spTree>
    <p:extLst>
      <p:ext uri="{BB962C8B-B14F-4D97-AF65-F5344CB8AC3E}">
        <p14:creationId xmlns:p14="http://schemas.microsoft.com/office/powerpoint/2010/main" val="3746841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EE90-0754-9F49-D339-54FAC8D60343}"/>
              </a:ext>
            </a:extLst>
          </p:cNvPr>
          <p:cNvSpPr>
            <a:spLocks noGrp="1"/>
          </p:cNvSpPr>
          <p:nvPr>
            <p:ph type="title"/>
          </p:nvPr>
        </p:nvSpPr>
        <p:spPr>
          <a:xfrm>
            <a:off x="798094" y="2881730"/>
            <a:ext cx="10515600" cy="1325563"/>
          </a:xfrm>
        </p:spPr>
        <p:txBody>
          <a:bodyPr>
            <a:normAutofit fontScale="90000"/>
          </a:bodyPr>
          <a:lstStyle/>
          <a:p>
            <a:br>
              <a:rPr lang="en-GB" i="1">
                <a:ea typeface="+mj-lt"/>
                <a:cs typeface="+mj-lt"/>
              </a:rPr>
            </a:br>
            <a:br>
              <a:rPr lang="en-GB" b="1">
                <a:ea typeface="+mj-lt"/>
                <a:cs typeface="+mj-lt"/>
              </a:rPr>
            </a:br>
            <a:r>
              <a:rPr lang="en-GB" b="1">
                <a:ea typeface="+mj-lt"/>
                <a:cs typeface="+mj-lt"/>
              </a:rPr>
              <a:t>Ellie clenched her fists. “That’s not fair!” she exclaimed to no one in particular. Her cheeks burned with frustration. Jeremy was infamous for his sneaky behaviour and terrible attitude. Ellie had heard countless stories of his cheating in school competitions and mocking others who lost. “How could they let him win?” she fumed. “It’s so wrong.”</a:t>
            </a:r>
            <a:endParaRPr lang="en-GB" b="1">
              <a:ea typeface="+mj-lt"/>
              <a:cs typeface="Calibri Light"/>
            </a:endParaRPr>
          </a:p>
          <a:p>
            <a:br>
              <a:rPr lang="en-GB">
                <a:ea typeface="+mj-lt"/>
                <a:cs typeface="+mj-lt"/>
              </a:rPr>
            </a:br>
            <a:r>
              <a:rPr lang="en-GB">
                <a:cs typeface="Calibri Light"/>
              </a:rPr>
              <a:t>What do we like about this paragraph? </a:t>
            </a:r>
            <a:br>
              <a:rPr lang="en-GB">
                <a:cs typeface="Calibri Light"/>
              </a:rPr>
            </a:br>
            <a:endParaRPr lang="en-GB">
              <a:cs typeface="Calibri Light"/>
            </a:endParaRPr>
          </a:p>
        </p:txBody>
      </p:sp>
    </p:spTree>
    <p:extLst>
      <p:ext uri="{BB962C8B-B14F-4D97-AF65-F5344CB8AC3E}">
        <p14:creationId xmlns:p14="http://schemas.microsoft.com/office/powerpoint/2010/main" val="62956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B191-B4D7-2277-2646-A52D8CF9C083}"/>
              </a:ext>
            </a:extLst>
          </p:cNvPr>
          <p:cNvSpPr>
            <a:spLocks noGrp="1"/>
          </p:cNvSpPr>
          <p:nvPr>
            <p:ph type="title"/>
          </p:nvPr>
        </p:nvSpPr>
        <p:spPr>
          <a:xfrm>
            <a:off x="674830" y="3880234"/>
            <a:ext cx="10515600" cy="1325563"/>
          </a:xfrm>
        </p:spPr>
        <p:txBody>
          <a:bodyPr>
            <a:normAutofit fontScale="90000"/>
          </a:bodyPr>
          <a:lstStyle/>
          <a:p>
            <a:r>
              <a:rPr lang="en-GB" b="1">
                <a:cs typeface="Calibri Light"/>
              </a:rPr>
              <a:t>Task: Write your announcement which matches to the unworthy character. </a:t>
            </a:r>
            <a:br>
              <a:rPr lang="en-GB">
                <a:cs typeface="Calibri Light"/>
              </a:rPr>
            </a:br>
            <a:br>
              <a:rPr lang="en-GB">
                <a:cs typeface="Calibri Light"/>
              </a:rPr>
            </a:br>
            <a:r>
              <a:rPr lang="en-GB">
                <a:cs typeface="Calibri Light"/>
              </a:rPr>
              <a:t>Make it clear about what your character was doing and how they are feeling. </a:t>
            </a:r>
            <a:br>
              <a:rPr lang="en-GB">
                <a:cs typeface="Calibri Light"/>
              </a:rPr>
            </a:br>
            <a:br>
              <a:rPr lang="en-GB">
                <a:cs typeface="Calibri Light"/>
              </a:rPr>
            </a:br>
            <a:r>
              <a:rPr lang="en-GB">
                <a:cs typeface="Calibri Light"/>
              </a:rPr>
              <a:t>Make sure it is written in third person. </a:t>
            </a:r>
            <a:br>
              <a:rPr lang="en-GB">
                <a:cs typeface="Calibri Light"/>
              </a:rPr>
            </a:br>
            <a:br>
              <a:rPr lang="en-GB">
                <a:cs typeface="Calibri Light"/>
              </a:rPr>
            </a:br>
            <a:r>
              <a:rPr lang="en-GB">
                <a:solidFill>
                  <a:srgbClr val="FF0000"/>
                </a:solidFill>
                <a:cs typeface="Calibri Light"/>
              </a:rPr>
              <a:t>Challenge:</a:t>
            </a:r>
            <a:r>
              <a:rPr lang="en-GB">
                <a:cs typeface="Calibri Light"/>
              </a:rPr>
              <a:t> Use a semi-colon in one of your sentences to show your characters thought. </a:t>
            </a:r>
            <a:br>
              <a:rPr lang="en-GB">
                <a:cs typeface="Calibri Light"/>
              </a:rPr>
            </a:br>
            <a:br>
              <a:rPr lang="en-GB">
                <a:cs typeface="Calibri Light"/>
              </a:rPr>
            </a:br>
            <a:br>
              <a:rPr lang="en-GB">
                <a:cs typeface="Calibri Light"/>
              </a:rPr>
            </a:br>
            <a:br>
              <a:rPr lang="en-GB">
                <a:cs typeface="Calibri Light"/>
              </a:rPr>
            </a:br>
            <a:endParaRPr lang="en-GB"/>
          </a:p>
        </p:txBody>
      </p:sp>
    </p:spTree>
    <p:extLst>
      <p:ext uri="{BB962C8B-B14F-4D97-AF65-F5344CB8AC3E}">
        <p14:creationId xmlns:p14="http://schemas.microsoft.com/office/powerpoint/2010/main" val="397803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66673C-8983-749A-8A1C-B7D17AAE5F80}"/>
              </a:ext>
            </a:extLst>
          </p:cNvPr>
          <p:cNvSpPr txBox="1"/>
          <p:nvPr/>
        </p:nvSpPr>
        <p:spPr>
          <a:xfrm>
            <a:off x="263244" y="-3890"/>
            <a:ext cx="11644153"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Music</a:t>
            </a:r>
            <a:br>
              <a:rPr lang="en-GB"/>
            </a:br>
            <a:r>
              <a:rPr lang="en-GB" sz="4000" u="sng"/>
              <a:t>TBAT: </a:t>
            </a:r>
            <a:r>
              <a:rPr lang="en-GB" sz="4000" u="sng">
                <a:ea typeface="+mn-lt"/>
                <a:cs typeface="+mn-lt"/>
              </a:rPr>
              <a:t> Listen to music and evaluate.</a:t>
            </a:r>
            <a:br>
              <a:rPr lang="en-GB">
                <a:ea typeface="+mn-lt"/>
                <a:cs typeface="+mn-lt"/>
              </a:rPr>
            </a:br>
            <a:br>
              <a:rPr lang="en-GB">
                <a:ea typeface="+mn-lt"/>
                <a:cs typeface="+mn-lt"/>
              </a:rPr>
            </a:br>
            <a:r>
              <a:rPr lang="en-GB">
                <a:ea typeface="+mn-lt"/>
                <a:cs typeface="+mn-lt"/>
                <a:hlinkClick r:id="rId2"/>
              </a:rPr>
              <a:t>The Collins Hub Educator &gt; Library</a:t>
            </a:r>
            <a:r>
              <a:rPr lang="en-GB">
                <a:ea typeface="+mn-lt"/>
                <a:cs typeface="+mn-lt"/>
              </a:rPr>
              <a:t> - Year 5 – Solar system – The sky at night.</a:t>
            </a:r>
          </a:p>
          <a:p>
            <a:endParaRPr lang="en-GB">
              <a:ea typeface="+mn-lt"/>
              <a:cs typeface="+mn-lt"/>
            </a:endParaRPr>
          </a:p>
          <a:p>
            <a:endParaRPr lang="en-GB">
              <a:ea typeface="+mn-lt"/>
              <a:cs typeface="+mn-lt"/>
            </a:endParaRPr>
          </a:p>
        </p:txBody>
      </p:sp>
      <p:pic>
        <p:nvPicPr>
          <p:cNvPr id="3" name="Picture 2" descr="A video screen shot of a starry sky&#10;&#10;AI-generated content may be incorrect.">
            <a:extLst>
              <a:ext uri="{FF2B5EF4-FFF2-40B4-BE49-F238E27FC236}">
                <a16:creationId xmlns:a16="http://schemas.microsoft.com/office/drawing/2014/main" id="{C5DD6F75-775A-EABD-55F5-634FF5A92F72}"/>
              </a:ext>
            </a:extLst>
          </p:cNvPr>
          <p:cNvPicPr>
            <a:picLocks noChangeAspect="1"/>
          </p:cNvPicPr>
          <p:nvPr/>
        </p:nvPicPr>
        <p:blipFill>
          <a:blip r:embed="rId3"/>
          <a:stretch>
            <a:fillRect/>
          </a:stretch>
        </p:blipFill>
        <p:spPr>
          <a:xfrm>
            <a:off x="892342" y="1519098"/>
            <a:ext cx="10397290" cy="5293673"/>
          </a:xfrm>
          <a:prstGeom prst="rect">
            <a:avLst/>
          </a:prstGeom>
        </p:spPr>
      </p:pic>
    </p:spTree>
    <p:extLst>
      <p:ext uri="{BB962C8B-B14F-4D97-AF65-F5344CB8AC3E}">
        <p14:creationId xmlns:p14="http://schemas.microsoft.com/office/powerpoint/2010/main" val="109563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5612-B573-5753-D33B-74BEE33EC8C9}"/>
              </a:ext>
            </a:extLst>
          </p:cNvPr>
          <p:cNvSpPr>
            <a:spLocks noGrp="1"/>
          </p:cNvSpPr>
          <p:nvPr>
            <p:ph type="title"/>
          </p:nvPr>
        </p:nvSpPr>
        <p:spPr/>
        <p:txBody>
          <a:bodyPr>
            <a:normAutofit fontScale="90000"/>
          </a:bodyPr>
          <a:lstStyle/>
          <a:p>
            <a:r>
              <a:rPr lang="en-GB" sz="6000" b="1" u="sng">
                <a:cs typeface="Calibri Light"/>
              </a:rPr>
              <a:t>Tuesday 3rd February</a:t>
            </a:r>
            <a:br>
              <a:rPr lang="en-GB" sz="6000" b="1" u="sng">
                <a:cs typeface="Calibri Light"/>
              </a:rPr>
            </a:br>
            <a:r>
              <a:rPr lang="en-GB" sz="6000" b="1" u="sng">
                <a:cs typeface="Calibri Light"/>
              </a:rPr>
              <a:t>Q: How are mountains formed?</a:t>
            </a:r>
            <a:endParaRPr lang="en-GB" sz="6000" b="1" u="sng"/>
          </a:p>
        </p:txBody>
      </p:sp>
      <p:pic>
        <p:nvPicPr>
          <p:cNvPr id="3" name="Picture 2" descr="A screenshot of a quiz&#10;&#10;AI-generated content may be incorrect.">
            <a:extLst>
              <a:ext uri="{FF2B5EF4-FFF2-40B4-BE49-F238E27FC236}">
                <a16:creationId xmlns:a16="http://schemas.microsoft.com/office/drawing/2014/main" id="{38CA4834-A926-1281-790F-3074B0C2581E}"/>
              </a:ext>
            </a:extLst>
          </p:cNvPr>
          <p:cNvPicPr>
            <a:picLocks noChangeAspect="1"/>
          </p:cNvPicPr>
          <p:nvPr/>
        </p:nvPicPr>
        <p:blipFill>
          <a:blip r:embed="rId2"/>
          <a:stretch>
            <a:fillRect/>
          </a:stretch>
        </p:blipFill>
        <p:spPr>
          <a:xfrm>
            <a:off x="1538288" y="2360267"/>
            <a:ext cx="9115425" cy="3771900"/>
          </a:xfrm>
          <a:prstGeom prst="rect">
            <a:avLst/>
          </a:prstGeom>
        </p:spPr>
      </p:pic>
    </p:spTree>
    <p:extLst>
      <p:ext uri="{BB962C8B-B14F-4D97-AF65-F5344CB8AC3E}">
        <p14:creationId xmlns:p14="http://schemas.microsoft.com/office/powerpoint/2010/main" val="202888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 with Crust in the background&#10;&#10;Description automatically generated">
            <a:extLst>
              <a:ext uri="{FF2B5EF4-FFF2-40B4-BE49-F238E27FC236}">
                <a16:creationId xmlns:a16="http://schemas.microsoft.com/office/drawing/2014/main" id="{C7FF2EC3-B3EF-4952-217A-FDE6447256A0}"/>
              </a:ext>
            </a:extLst>
          </p:cNvPr>
          <p:cNvPicPr>
            <a:picLocks noChangeAspect="1"/>
          </p:cNvPicPr>
          <p:nvPr/>
        </p:nvPicPr>
        <p:blipFill>
          <a:blip r:embed="rId2"/>
          <a:stretch>
            <a:fillRect/>
          </a:stretch>
        </p:blipFill>
        <p:spPr>
          <a:xfrm>
            <a:off x="2024449" y="465912"/>
            <a:ext cx="8153400" cy="5924550"/>
          </a:xfrm>
          <a:prstGeom prst="rect">
            <a:avLst/>
          </a:prstGeom>
        </p:spPr>
      </p:pic>
      <p:sp>
        <p:nvSpPr>
          <p:cNvPr id="3" name="TextBox 2">
            <a:extLst>
              <a:ext uri="{FF2B5EF4-FFF2-40B4-BE49-F238E27FC236}">
                <a16:creationId xmlns:a16="http://schemas.microsoft.com/office/drawing/2014/main" id="{78C746A5-1C93-DE2B-7C95-1B254A8F6BAC}"/>
              </a:ext>
            </a:extLst>
          </p:cNvPr>
          <p:cNvSpPr txBox="1"/>
          <p:nvPr/>
        </p:nvSpPr>
        <p:spPr>
          <a:xfrm>
            <a:off x="235131" y="164592"/>
            <a:ext cx="25864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Recap: </a:t>
            </a:r>
          </a:p>
        </p:txBody>
      </p:sp>
    </p:spTree>
    <p:extLst>
      <p:ext uri="{BB962C8B-B14F-4D97-AF65-F5344CB8AC3E}">
        <p14:creationId xmlns:p14="http://schemas.microsoft.com/office/powerpoint/2010/main" val="3971765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CF53-B971-135B-2C90-82ACB326BB0E}"/>
              </a:ext>
            </a:extLst>
          </p:cNvPr>
          <p:cNvSpPr>
            <a:spLocks noGrp="1"/>
          </p:cNvSpPr>
          <p:nvPr>
            <p:ph type="title"/>
          </p:nvPr>
        </p:nvSpPr>
        <p:spPr>
          <a:xfrm>
            <a:off x="488430" y="3426769"/>
            <a:ext cx="10515600" cy="1325563"/>
          </a:xfrm>
        </p:spPr>
        <p:txBody>
          <a:bodyPr>
            <a:normAutofit fontScale="90000"/>
          </a:bodyPr>
          <a:lstStyle/>
          <a:p>
            <a:r>
              <a:rPr lang="en-GB" b="1">
                <a:cs typeface="Calibri Light"/>
              </a:rPr>
              <a:t>Entry Questions: </a:t>
            </a:r>
            <a:br>
              <a:rPr lang="en-GB">
                <a:cs typeface="Calibri Light"/>
              </a:rPr>
            </a:br>
            <a:br>
              <a:rPr lang="en-GB">
                <a:cs typeface="Calibri Light"/>
              </a:rPr>
            </a:br>
            <a:r>
              <a:rPr lang="en-GB">
                <a:solidFill>
                  <a:srgbClr val="0070C0"/>
                </a:solidFill>
                <a:cs typeface="Calibri Light"/>
              </a:rPr>
              <a:t>Blue </a:t>
            </a:r>
            <a:br>
              <a:rPr lang="en-GB">
                <a:cs typeface="Calibri Light"/>
              </a:rPr>
            </a:br>
            <a:r>
              <a:rPr lang="en-GB" b="1">
                <a:cs typeface="Calibri Light"/>
              </a:rPr>
              <a:t>Earth's mantle is made up of large pieces called   ___________  pl______.</a:t>
            </a:r>
            <a:br>
              <a:rPr lang="en-GB">
                <a:cs typeface="Calibri Light"/>
              </a:rPr>
            </a:br>
            <a:br>
              <a:rPr lang="en-GB">
                <a:cs typeface="Calibri Light"/>
              </a:rPr>
            </a:br>
            <a:r>
              <a:rPr lang="en-GB">
                <a:solidFill>
                  <a:srgbClr val="00B050"/>
                </a:solidFill>
                <a:cs typeface="Calibri Light"/>
              </a:rPr>
              <a:t>Green</a:t>
            </a:r>
            <a:br>
              <a:rPr lang="en-GB">
                <a:cs typeface="Calibri Light"/>
              </a:rPr>
            </a:br>
            <a:r>
              <a:rPr lang="en-GB" b="1">
                <a:cs typeface="Calibri Light"/>
              </a:rPr>
              <a:t>Tectonic plates move and when they meet, they: </a:t>
            </a:r>
            <a:br>
              <a:rPr lang="en-GB" b="1">
                <a:cs typeface="Calibri Light"/>
              </a:rPr>
            </a:br>
            <a:r>
              <a:rPr lang="en-GB" b="1">
                <a:cs typeface="Calibri Light"/>
              </a:rPr>
              <a:t>___________, _______apart or ________ against each other.</a:t>
            </a: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2571237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3">
            <a:extLst>
              <a:ext uri="{FF2B5EF4-FFF2-40B4-BE49-F238E27FC236}">
                <a16:creationId xmlns:a16="http://schemas.microsoft.com/office/drawing/2014/main" id="{05029275-6465-A8BF-CD2E-834EC7184846}"/>
              </a:ext>
            </a:extLst>
          </p:cNvPr>
          <p:cNvSpPr/>
          <p:nvPr/>
        </p:nvSpPr>
        <p:spPr>
          <a:xfrm>
            <a:off x="5306326" y="4332352"/>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How are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volcanoes formed?</a:t>
            </a:r>
          </a:p>
        </p:txBody>
      </p:sp>
      <p:sp>
        <p:nvSpPr>
          <p:cNvPr id="30" name="Rounded Rectangle 13">
            <a:extLst>
              <a:ext uri="{FF2B5EF4-FFF2-40B4-BE49-F238E27FC236}">
                <a16:creationId xmlns:a16="http://schemas.microsoft.com/office/drawing/2014/main" id="{704AB348-618E-65B5-DA0C-D34AAC07C5EA}"/>
              </a:ext>
            </a:extLst>
          </p:cNvPr>
          <p:cNvSpPr/>
          <p:nvPr/>
        </p:nvSpPr>
        <p:spPr>
          <a:xfrm>
            <a:off x="5306326" y="2420888"/>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How are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mountains formed?</a:t>
            </a:r>
          </a:p>
        </p:txBody>
      </p:sp>
      <p:sp>
        <p:nvSpPr>
          <p:cNvPr id="29" name="Rounded Rectangle 13">
            <a:extLst>
              <a:ext uri="{FF2B5EF4-FFF2-40B4-BE49-F238E27FC236}">
                <a16:creationId xmlns:a16="http://schemas.microsoft.com/office/drawing/2014/main" id="{035872DB-44C2-BF13-5FD9-59F8499E40E2}"/>
              </a:ext>
            </a:extLst>
          </p:cNvPr>
          <p:cNvSpPr/>
          <p:nvPr/>
        </p:nvSpPr>
        <p:spPr>
          <a:xfrm>
            <a:off x="5306326" y="560135"/>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tectonic plates?</a:t>
            </a:r>
          </a:p>
        </p:txBody>
      </p:sp>
      <p:sp>
        <p:nvSpPr>
          <p:cNvPr id="27" name="Rounded Rectangle 13">
            <a:extLst>
              <a:ext uri="{FF2B5EF4-FFF2-40B4-BE49-F238E27FC236}">
                <a16:creationId xmlns:a16="http://schemas.microsoft.com/office/drawing/2014/main" id="{7F6C382B-713C-B4D2-6273-13D27D448782}"/>
              </a:ext>
            </a:extLst>
          </p:cNvPr>
          <p:cNvSpPr/>
          <p:nvPr/>
        </p:nvSpPr>
        <p:spPr>
          <a:xfrm>
            <a:off x="827112" y="4334178"/>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Asia’s natural borders?</a:t>
            </a:r>
          </a:p>
        </p:txBody>
      </p:sp>
      <p:sp>
        <p:nvSpPr>
          <p:cNvPr id="26" name="Rounded Rectangle 13">
            <a:extLst>
              <a:ext uri="{FF2B5EF4-FFF2-40B4-BE49-F238E27FC236}">
                <a16:creationId xmlns:a16="http://schemas.microsoft.com/office/drawing/2014/main" id="{4768562A-A6B0-E52A-B97D-A5D94DD515C4}"/>
              </a:ext>
            </a:extLst>
          </p:cNvPr>
          <p:cNvSpPr/>
          <p:nvPr/>
        </p:nvSpPr>
        <p:spPr>
          <a:xfrm>
            <a:off x="827112" y="2423503"/>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the key human features of Asia?</a:t>
            </a:r>
          </a:p>
        </p:txBody>
      </p:sp>
      <p:sp>
        <p:nvSpPr>
          <p:cNvPr id="25" name="Rounded Rectangle 13">
            <a:extLst>
              <a:ext uri="{FF2B5EF4-FFF2-40B4-BE49-F238E27FC236}">
                <a16:creationId xmlns:a16="http://schemas.microsoft.com/office/drawing/2014/main" id="{0AC8AA30-7205-5BA9-1893-AE417EF788DC}"/>
              </a:ext>
            </a:extLst>
          </p:cNvPr>
          <p:cNvSpPr/>
          <p:nvPr/>
        </p:nvSpPr>
        <p:spPr>
          <a:xfrm>
            <a:off x="827112" y="560135"/>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000">
                <a:solidFill>
                  <a:schemeClr val="tx1"/>
                </a:solidFill>
                <a:latin typeface="Century Gothic" panose="020B0502020202020204" pitchFamily="34" charset="0"/>
              </a:rPr>
              <a:t>  What are the key physical features of Asia?</a:t>
            </a:r>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
        <p:nvSpPr>
          <p:cNvPr id="7" name="Oval 6">
            <a:extLst>
              <a:ext uri="{FF2B5EF4-FFF2-40B4-BE49-F238E27FC236}">
                <a16:creationId xmlns:a16="http://schemas.microsoft.com/office/drawing/2014/main" id="{27ECC049-D1D3-D74A-8323-ED1A89CE6DE8}"/>
              </a:ext>
            </a:extLst>
          </p:cNvPr>
          <p:cNvSpPr/>
          <p:nvPr/>
        </p:nvSpPr>
        <p:spPr>
          <a:xfrm>
            <a:off x="494603" y="836105"/>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1</a:t>
            </a:r>
            <a:endParaRPr lang="en-US">
              <a:latin typeface="Century Gothic" panose="020B0502020202020204" pitchFamily="34" charset="0"/>
            </a:endParaRPr>
          </a:p>
        </p:txBody>
      </p:sp>
      <p:sp>
        <p:nvSpPr>
          <p:cNvPr id="16" name="Oval 15">
            <a:extLst>
              <a:ext uri="{FF2B5EF4-FFF2-40B4-BE49-F238E27FC236}">
                <a16:creationId xmlns:a16="http://schemas.microsoft.com/office/drawing/2014/main" id="{C5F5C31F-CCCA-ECF0-AD74-436AEADBB836}"/>
              </a:ext>
            </a:extLst>
          </p:cNvPr>
          <p:cNvSpPr/>
          <p:nvPr/>
        </p:nvSpPr>
        <p:spPr>
          <a:xfrm>
            <a:off x="4973817" y="4661614"/>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6</a:t>
            </a:r>
            <a:endParaRPr lang="en-US">
              <a:latin typeface="Century Gothic" panose="020B0502020202020204" pitchFamily="34" charset="0"/>
            </a:endParaRPr>
          </a:p>
        </p:txBody>
      </p:sp>
      <p:sp>
        <p:nvSpPr>
          <p:cNvPr id="17" name="Oval 16">
            <a:extLst>
              <a:ext uri="{FF2B5EF4-FFF2-40B4-BE49-F238E27FC236}">
                <a16:creationId xmlns:a16="http://schemas.microsoft.com/office/drawing/2014/main" id="{E7DFBC97-AA38-C3EE-AF03-B20B8E19C391}"/>
              </a:ext>
            </a:extLst>
          </p:cNvPr>
          <p:cNvSpPr/>
          <p:nvPr/>
        </p:nvSpPr>
        <p:spPr>
          <a:xfrm>
            <a:off x="494603" y="2748859"/>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2</a:t>
            </a:r>
          </a:p>
        </p:txBody>
      </p:sp>
      <p:sp>
        <p:nvSpPr>
          <p:cNvPr id="18" name="Oval 17">
            <a:extLst>
              <a:ext uri="{FF2B5EF4-FFF2-40B4-BE49-F238E27FC236}">
                <a16:creationId xmlns:a16="http://schemas.microsoft.com/office/drawing/2014/main" id="{8A48CC23-A1AE-989E-3E4B-BD706300BF6F}"/>
              </a:ext>
            </a:extLst>
          </p:cNvPr>
          <p:cNvSpPr/>
          <p:nvPr/>
        </p:nvSpPr>
        <p:spPr>
          <a:xfrm>
            <a:off x="494603" y="4661613"/>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3</a:t>
            </a:r>
          </a:p>
        </p:txBody>
      </p:sp>
      <p:sp>
        <p:nvSpPr>
          <p:cNvPr id="19" name="Oval 18">
            <a:extLst>
              <a:ext uri="{FF2B5EF4-FFF2-40B4-BE49-F238E27FC236}">
                <a16:creationId xmlns:a16="http://schemas.microsoft.com/office/drawing/2014/main" id="{D3F9DCFD-90C5-69FE-BEDD-B51F5D574691}"/>
              </a:ext>
            </a:extLst>
          </p:cNvPr>
          <p:cNvSpPr/>
          <p:nvPr/>
        </p:nvSpPr>
        <p:spPr>
          <a:xfrm>
            <a:off x="4973817" y="836104"/>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4</a:t>
            </a:r>
          </a:p>
        </p:txBody>
      </p:sp>
      <p:sp>
        <p:nvSpPr>
          <p:cNvPr id="20" name="Oval 19">
            <a:extLst>
              <a:ext uri="{FF2B5EF4-FFF2-40B4-BE49-F238E27FC236}">
                <a16:creationId xmlns:a16="http://schemas.microsoft.com/office/drawing/2014/main" id="{56132FB0-ECDD-9643-4F41-F57303415384}"/>
              </a:ext>
            </a:extLst>
          </p:cNvPr>
          <p:cNvSpPr/>
          <p:nvPr/>
        </p:nvSpPr>
        <p:spPr>
          <a:xfrm>
            <a:off x="4973817" y="2748859"/>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5</a:t>
            </a:r>
          </a:p>
        </p:txBody>
      </p:sp>
      <p:pic>
        <p:nvPicPr>
          <p:cNvPr id="22" name="Picture 21" descr="A picture containing text, painted&#10;&#10;Description automatically generated">
            <a:extLst>
              <a:ext uri="{FF2B5EF4-FFF2-40B4-BE49-F238E27FC236}">
                <a16:creationId xmlns:a16="http://schemas.microsoft.com/office/drawing/2014/main" id="{5BB9842B-43BB-DD8C-167A-7A1602CE7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D99C682E-2D1C-7D70-2320-05216C18A6C6}"/>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363565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66036"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Lesson statement</a:t>
            </a:r>
          </a:p>
          <a:p>
            <a:pPr marL="0" indent="0">
              <a:buFont typeface="Arial" panose="020B0604020202020204" pitchFamily="34" charset="0"/>
              <a:buNone/>
            </a:pPr>
            <a:endParaRPr lang="en-GB"/>
          </a:p>
        </p:txBody>
      </p:sp>
      <p:sp>
        <p:nvSpPr>
          <p:cNvPr id="10" name="Speech Bubble: Rectangle with Corners Rounded 4">
            <a:extLst>
              <a:ext uri="{FF2B5EF4-FFF2-40B4-BE49-F238E27FC236}">
                <a16:creationId xmlns:a16="http://schemas.microsoft.com/office/drawing/2014/main" id="{798B06BD-78E6-D12D-BE17-AF41F7EE50C7}"/>
              </a:ext>
            </a:extLst>
          </p:cNvPr>
          <p:cNvSpPr/>
          <p:nvPr/>
        </p:nvSpPr>
        <p:spPr>
          <a:xfrm>
            <a:off x="6009888" y="661047"/>
            <a:ext cx="3808815" cy="1890945"/>
          </a:xfrm>
          <a:prstGeom prst="wedgeRoundRectCallout">
            <a:avLst>
              <a:gd name="adj1" fmla="val -90600"/>
              <a:gd name="adj2" fmla="val -530"/>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In this lesson, you will learn to use maps to locate and describe the topographical features of mountains.</a:t>
            </a:r>
          </a:p>
        </p:txBody>
      </p:sp>
      <p:pic>
        <p:nvPicPr>
          <p:cNvPr id="8" name="Picture 7" descr="A picture containing text, painted&#10;&#10;Description automatically generated">
            <a:extLst>
              <a:ext uri="{FF2B5EF4-FFF2-40B4-BE49-F238E27FC236}">
                <a16:creationId xmlns:a16="http://schemas.microsoft.com/office/drawing/2014/main" id="{B3035B2E-4BB0-9031-D58F-8336F434AA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C521EA11-0FDF-8945-AF2E-763AFB95B8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55" y="0"/>
            <a:ext cx="5763695" cy="6858000"/>
          </a:xfrm>
          <a:prstGeom prst="rect">
            <a:avLst/>
          </a:prstGeom>
        </p:spPr>
      </p:pic>
      <p:sp>
        <p:nvSpPr>
          <p:cNvPr id="2" name="TextBox 1">
            <a:extLst>
              <a:ext uri="{FF2B5EF4-FFF2-40B4-BE49-F238E27FC236}">
                <a16:creationId xmlns:a16="http://schemas.microsoft.com/office/drawing/2014/main" id="{3BAEA3ED-6F9A-24B0-DC4F-4B683B959463}"/>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11717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E791-0F35-A6B9-8919-9B1E559B62FA}"/>
              </a:ext>
            </a:extLst>
          </p:cNvPr>
          <p:cNvSpPr>
            <a:spLocks noGrp="1"/>
          </p:cNvSpPr>
          <p:nvPr>
            <p:ph type="title"/>
          </p:nvPr>
        </p:nvSpPr>
        <p:spPr>
          <a:xfrm>
            <a:off x="687805" y="2510757"/>
            <a:ext cx="10515600" cy="1325563"/>
          </a:xfrm>
        </p:spPr>
        <p:txBody>
          <a:bodyPr vert="horz" lIns="91440" tIns="45720" rIns="91440" bIns="45720" rtlCol="0" anchor="ctr">
            <a:noAutofit/>
          </a:bodyPr>
          <a:lstStyle/>
          <a:p>
            <a:r>
              <a:rPr lang="en-GB" sz="2800" b="1">
                <a:ea typeface="+mj-lt"/>
                <a:cs typeface="+mj-lt"/>
              </a:rPr>
              <a:t>Talk partners: Which would be best used in a narrative and why?</a:t>
            </a:r>
            <a:br>
              <a:rPr lang="en-GB" sz="2800" b="1">
                <a:solidFill>
                  <a:srgbClr val="000000"/>
                </a:solidFill>
                <a:ea typeface="+mj-lt"/>
                <a:cs typeface="+mj-lt"/>
              </a:rPr>
            </a:br>
            <a:br>
              <a:rPr lang="en-GB" sz="4000" b="1">
                <a:ea typeface="+mj-lt"/>
                <a:cs typeface="+mj-lt"/>
              </a:rPr>
            </a:br>
            <a:r>
              <a:rPr lang="en-GB" sz="4000" b="1">
                <a:solidFill>
                  <a:srgbClr val="2A2A2A"/>
                </a:solidFill>
                <a:ea typeface="+mj-lt"/>
                <a:cs typeface="+mj-lt"/>
              </a:rPr>
              <a:t>Showing:</a:t>
            </a:r>
            <a:r>
              <a:rPr lang="en-GB" sz="4000">
                <a:solidFill>
                  <a:srgbClr val="2A2A2A"/>
                </a:solidFill>
                <a:ea typeface="+mj-lt"/>
                <a:cs typeface="+mj-lt"/>
              </a:rPr>
              <a:t> </a:t>
            </a:r>
            <a:r>
              <a:rPr lang="en-GB" sz="4000" i="1">
                <a:solidFill>
                  <a:srgbClr val="2A2A2A"/>
                </a:solidFill>
                <a:ea typeface="+mj-lt"/>
                <a:cs typeface="+mj-lt"/>
              </a:rPr>
              <a:t>As his mother switched off the light and left the room, Michael tensed. He huddled under the covers, gripped the sheets, and held his breath as the wind brushed past the curtain.</a:t>
            </a:r>
            <a:br>
              <a:rPr lang="en-GB" sz="4000" i="1">
                <a:ea typeface="+mj-lt"/>
                <a:cs typeface="+mj-lt"/>
              </a:rPr>
            </a:br>
            <a:br>
              <a:rPr lang="en-GB" sz="4000" i="1">
                <a:ea typeface="+mj-lt"/>
                <a:cs typeface="+mj-lt"/>
              </a:rPr>
            </a:br>
            <a:endParaRPr lang="en-GB" sz="4000" i="1">
              <a:solidFill>
                <a:srgbClr val="2A2A2A"/>
              </a:solidFill>
              <a:cs typeface="Calibri Light"/>
            </a:endParaRPr>
          </a:p>
          <a:p>
            <a:r>
              <a:rPr lang="en-GB" sz="4000" b="1">
                <a:solidFill>
                  <a:srgbClr val="2A2A2A"/>
                </a:solidFill>
                <a:ea typeface="+mj-lt"/>
                <a:cs typeface="+mj-lt"/>
              </a:rPr>
              <a:t>Telling:</a:t>
            </a:r>
            <a:r>
              <a:rPr lang="en-GB" sz="4000">
                <a:solidFill>
                  <a:srgbClr val="2A2A2A"/>
                </a:solidFill>
                <a:ea typeface="+mj-lt"/>
                <a:cs typeface="+mj-lt"/>
              </a:rPr>
              <a:t> </a:t>
            </a:r>
            <a:r>
              <a:rPr lang="en-GB" sz="4000" i="1">
                <a:solidFill>
                  <a:srgbClr val="2A2A2A"/>
                </a:solidFill>
                <a:ea typeface="+mj-lt"/>
                <a:cs typeface="+mj-lt"/>
              </a:rPr>
              <a:t>Michael was terribly afraid of the dark.</a:t>
            </a:r>
            <a:endParaRPr lang="en-GB" sz="4000">
              <a:cs typeface="Calibri Light"/>
            </a:endParaRPr>
          </a:p>
          <a:p>
            <a:endParaRPr lang="en-GB">
              <a:cs typeface="Calibri Light"/>
            </a:endParaRPr>
          </a:p>
        </p:txBody>
      </p:sp>
    </p:spTree>
    <p:extLst>
      <p:ext uri="{BB962C8B-B14F-4D97-AF65-F5344CB8AC3E}">
        <p14:creationId xmlns:p14="http://schemas.microsoft.com/office/powerpoint/2010/main" val="224552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66036"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Key term</a:t>
            </a:r>
          </a:p>
          <a:p>
            <a:pPr marL="0" indent="0">
              <a:buFont typeface="Arial" panose="020B0604020202020204" pitchFamily="34" charset="0"/>
              <a:buNone/>
            </a:pPr>
            <a:endParaRPr lang="en-GB"/>
          </a:p>
        </p:txBody>
      </p:sp>
      <p:sp>
        <p:nvSpPr>
          <p:cNvPr id="10" name="Speech Bubble: Rectangle with Corners Rounded 4">
            <a:extLst>
              <a:ext uri="{FF2B5EF4-FFF2-40B4-BE49-F238E27FC236}">
                <a16:creationId xmlns:a16="http://schemas.microsoft.com/office/drawing/2014/main" id="{FCD953F8-EAE9-7805-8713-585CB45DB5EB}"/>
              </a:ext>
            </a:extLst>
          </p:cNvPr>
          <p:cNvSpPr/>
          <p:nvPr/>
        </p:nvSpPr>
        <p:spPr>
          <a:xfrm>
            <a:off x="6190479" y="907965"/>
            <a:ext cx="3808815" cy="2292435"/>
          </a:xfrm>
          <a:prstGeom prst="wedgeRoundRectCallout">
            <a:avLst>
              <a:gd name="adj1" fmla="val -109388"/>
              <a:gd name="adj2" fmla="val -2264"/>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The key term in this lesson is </a:t>
            </a:r>
            <a:r>
              <a:rPr lang="en-GB" sz="2000" b="1">
                <a:solidFill>
                  <a:schemeClr val="tx1"/>
                </a:solidFill>
                <a:latin typeface="Century Gothic" panose="020B0502020202020204" pitchFamily="34" charset="0"/>
              </a:rPr>
              <a:t>landform</a:t>
            </a:r>
            <a:r>
              <a:rPr lang="en-GB" sz="2000">
                <a:solidFill>
                  <a:schemeClr val="tx1"/>
                </a:solidFill>
                <a:latin typeface="Century Gothic" panose="020B0502020202020204" pitchFamily="34" charset="0"/>
              </a:rPr>
              <a:t>. </a:t>
            </a:r>
          </a:p>
          <a:p>
            <a:pPr algn="ctr"/>
            <a:r>
              <a:rPr lang="en-GB" sz="2000">
                <a:solidFill>
                  <a:schemeClr val="tx1"/>
                </a:solidFill>
                <a:latin typeface="Century Gothic" panose="020B0502020202020204" pitchFamily="34" charset="0"/>
              </a:rPr>
              <a:t>A landform is a natural feature of Earth's surface.</a:t>
            </a:r>
          </a:p>
        </p:txBody>
      </p:sp>
      <p:pic>
        <p:nvPicPr>
          <p:cNvPr id="8" name="Picture 7" descr="A picture containing text, painted&#10;&#10;Description automatically generated">
            <a:extLst>
              <a:ext uri="{FF2B5EF4-FFF2-40B4-BE49-F238E27FC236}">
                <a16:creationId xmlns:a16="http://schemas.microsoft.com/office/drawing/2014/main" id="{FE0AA9EE-5771-A1C6-602E-54E12BB68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28A607B7-A495-F56C-9703-7ED7F8A1FD4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descr="A cartoon of a child in a wheelchair looking through a telescope&#10;&#10;Description automatically generated">
            <a:extLst>
              <a:ext uri="{FF2B5EF4-FFF2-40B4-BE49-F238E27FC236}">
                <a16:creationId xmlns:a16="http://schemas.microsoft.com/office/drawing/2014/main" id="{9018B100-BE9B-79EA-3A38-C16766879729}"/>
              </a:ext>
            </a:extLst>
          </p:cNvPr>
          <p:cNvPicPr>
            <a:picLocks noChangeAspect="1"/>
          </p:cNvPicPr>
          <p:nvPr/>
        </p:nvPicPr>
        <p:blipFill>
          <a:blip r:embed="rId4"/>
          <a:stretch>
            <a:fillRect/>
          </a:stretch>
        </p:blipFill>
        <p:spPr>
          <a:xfrm>
            <a:off x="139229" y="0"/>
            <a:ext cx="5149240" cy="7258902"/>
          </a:xfrm>
          <a:prstGeom prst="rect">
            <a:avLst/>
          </a:prstGeom>
        </p:spPr>
      </p:pic>
    </p:spTree>
    <p:extLst>
      <p:ext uri="{BB962C8B-B14F-4D97-AF65-F5344CB8AC3E}">
        <p14:creationId xmlns:p14="http://schemas.microsoft.com/office/powerpoint/2010/main" val="934375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000354" y="2606061"/>
            <a:ext cx="5189311"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Key knowledge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57085"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44521"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How are mountains formed?</a:t>
            </a:r>
            <a:endParaRPr lang="en-US" sz="2800" b="1" i="0">
              <a:solidFill>
                <a:schemeClr val="bg1"/>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F2BF696-2099-414E-AD08-02F8147DC62C}"/>
              </a:ext>
            </a:extLst>
          </p:cNvPr>
          <p:cNvSpPr/>
          <p:nvPr/>
        </p:nvSpPr>
        <p:spPr>
          <a:xfrm>
            <a:off x="7861386" y="1348343"/>
            <a:ext cx="2881776" cy="2273631"/>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622392" y="1348343"/>
            <a:ext cx="6742206" cy="4752056"/>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927826" y="1382710"/>
            <a:ext cx="2844524" cy="2067425"/>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plateau</a:t>
            </a:r>
          </a:p>
          <a:p>
            <a:pPr marL="342900" indent="-342900">
              <a:buClr>
                <a:srgbClr val="F5B333"/>
              </a:buClr>
              <a:buFont typeface="Arial" panose="020B0604020202020204" pitchFamily="34" charset="0"/>
              <a:buChar char="•"/>
            </a:pPr>
            <a:r>
              <a:rPr lang="en-GB" sz="2400">
                <a:latin typeface="Century Gothic" panose="020B0502020202020204" pitchFamily="34" charset="0"/>
              </a:rPr>
              <a:t>slope</a:t>
            </a:r>
          </a:p>
          <a:p>
            <a:pPr marL="342900" indent="-342900">
              <a:buClr>
                <a:srgbClr val="F5B333"/>
              </a:buClr>
              <a:buFont typeface="Arial" panose="020B0604020202020204" pitchFamily="34" charset="0"/>
              <a:buChar char="•"/>
            </a:pPr>
            <a:r>
              <a:rPr lang="en-GB" sz="2400">
                <a:latin typeface="Century Gothic" panose="020B0502020202020204" pitchFamily="34" charset="0"/>
              </a:rPr>
              <a:t>summit</a:t>
            </a:r>
          </a:p>
          <a:p>
            <a:pPr marL="342900" indent="-342900">
              <a:buClr>
                <a:srgbClr val="F5B333"/>
              </a:buClr>
              <a:buFont typeface="Arial" panose="020B0604020202020204" pitchFamily="34" charset="0"/>
              <a:buChar char="•"/>
            </a:pPr>
            <a:r>
              <a:rPr lang="en-GB" sz="2400">
                <a:latin typeface="Century Gothic" panose="020B0502020202020204" pitchFamily="34" charset="0"/>
              </a:rPr>
              <a:t>valley</a:t>
            </a:r>
          </a:p>
        </p:txBody>
      </p:sp>
      <p:sp>
        <p:nvSpPr>
          <p:cNvPr id="15" name="TextBox 14">
            <a:extLst>
              <a:ext uri="{FF2B5EF4-FFF2-40B4-BE49-F238E27FC236}">
                <a16:creationId xmlns:a16="http://schemas.microsoft.com/office/drawing/2014/main" id="{E3ADB613-8A00-8D40-86AA-C7C9E8217C0D}"/>
              </a:ext>
            </a:extLst>
          </p:cNvPr>
          <p:cNvSpPr txBox="1"/>
          <p:nvPr/>
        </p:nvSpPr>
        <p:spPr>
          <a:xfrm>
            <a:off x="810599" y="1482724"/>
            <a:ext cx="6444835" cy="4488601"/>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Most geologists classify a mountain as a landform that rises at least 1,000 feet (300 metres) or more above its surrounding area.</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Around 20 per cent of Earth’s surface is covered with mountains.</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Mountains are most often formed by movement of the tectonic plates in </a:t>
            </a:r>
            <a:br>
              <a:rPr lang="en-GB" sz="2200">
                <a:latin typeface="Century Gothic" panose="020B0502020202020204" pitchFamily="34" charset="0"/>
              </a:rPr>
            </a:br>
            <a:r>
              <a:rPr lang="en-GB" sz="2200">
                <a:latin typeface="Century Gothic" panose="020B0502020202020204" pitchFamily="34" charset="0"/>
              </a:rPr>
              <a:t>Earth’s crust.</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The Himalayas are the tallest mountains in the world.</a:t>
            </a:r>
          </a:p>
        </p:txBody>
      </p:sp>
      <p:pic>
        <p:nvPicPr>
          <p:cNvPr id="12" name="Picture 11">
            <a:extLst>
              <a:ext uri="{FF2B5EF4-FFF2-40B4-BE49-F238E27FC236}">
                <a16:creationId xmlns:a16="http://schemas.microsoft.com/office/drawing/2014/main" id="{57507789-80E0-6483-176A-5EA3EF9AEF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1435" y="5971326"/>
            <a:ext cx="775106" cy="775106"/>
          </a:xfrm>
          <a:prstGeom prst="rect">
            <a:avLst/>
          </a:prstGeom>
        </p:spPr>
      </p:pic>
      <p:sp>
        <p:nvSpPr>
          <p:cNvPr id="2" name="TextBox 1">
            <a:extLst>
              <a:ext uri="{FF2B5EF4-FFF2-40B4-BE49-F238E27FC236}">
                <a16:creationId xmlns:a16="http://schemas.microsoft.com/office/drawing/2014/main" id="{DAF9ABE1-4707-F2E4-D448-5BD0E03D8D8C}"/>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7" name="Picture 6" descr="A picture containing text, toy&#10;&#10;Description automatically generated">
            <a:extLst>
              <a:ext uri="{FF2B5EF4-FFF2-40B4-BE49-F238E27FC236}">
                <a16:creationId xmlns:a16="http://schemas.microsoft.com/office/drawing/2014/main" id="{8188B2A6-2E41-A937-4C8B-482765D31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584" y="3382621"/>
            <a:ext cx="4244803" cy="3724019"/>
          </a:xfrm>
          <a:prstGeom prst="rect">
            <a:avLst/>
          </a:prstGeom>
        </p:spPr>
      </p:pic>
    </p:spTree>
    <p:extLst>
      <p:ext uri="{BB962C8B-B14F-4D97-AF65-F5344CB8AC3E}">
        <p14:creationId xmlns:p14="http://schemas.microsoft.com/office/powerpoint/2010/main" val="26350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7859-8F15-584F-BE86-8F426309578D}"/>
              </a:ext>
            </a:extLst>
          </p:cNvPr>
          <p:cNvSpPr>
            <a:spLocks noGrp="1"/>
          </p:cNvSpPr>
          <p:nvPr>
            <p:ph type="title"/>
          </p:nvPr>
        </p:nvSpPr>
        <p:spPr>
          <a:xfrm>
            <a:off x="674820" y="2408357"/>
            <a:ext cx="10515600" cy="1325563"/>
          </a:xfrm>
        </p:spPr>
        <p:txBody>
          <a:bodyPr vert="horz" lIns="91440" tIns="45720" rIns="91440" bIns="45720" rtlCol="0" anchor="ctr">
            <a:noAutofit/>
          </a:bodyPr>
          <a:lstStyle/>
          <a:p>
            <a:r>
              <a:rPr lang="en-GB" sz="5400">
                <a:cs typeface="Calibri Light"/>
              </a:rPr>
              <a:t>Talk partners: </a:t>
            </a:r>
            <a:br>
              <a:rPr lang="en-GB" sz="5400">
                <a:cs typeface="Calibri Light"/>
              </a:rPr>
            </a:br>
            <a:br>
              <a:rPr lang="en-GB" sz="5400">
                <a:cs typeface="Calibri Light"/>
              </a:rPr>
            </a:br>
            <a:r>
              <a:rPr lang="en-GB" sz="5400">
                <a:cs typeface="Calibri Light"/>
              </a:rPr>
              <a:t>What are the different ways that we can measure lengths?</a:t>
            </a:r>
            <a:br>
              <a:rPr lang="en-GB" sz="5400">
                <a:cs typeface="Calibri Light"/>
              </a:rPr>
            </a:br>
            <a:br>
              <a:rPr lang="en-GB" sz="5400">
                <a:cs typeface="Calibri Light"/>
              </a:rPr>
            </a:br>
            <a:r>
              <a:rPr lang="en-GB" sz="5400">
                <a:cs typeface="Calibri Light"/>
              </a:rPr>
              <a:t>What unit do you think is used for a mountain?</a:t>
            </a:r>
            <a:endParaRPr lang="en-GB" sz="5400"/>
          </a:p>
        </p:txBody>
      </p:sp>
    </p:spTree>
    <p:extLst>
      <p:ext uri="{BB962C8B-B14F-4D97-AF65-F5344CB8AC3E}">
        <p14:creationId xmlns:p14="http://schemas.microsoft.com/office/powerpoint/2010/main" val="4274507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87927" y="2192109"/>
            <a:ext cx="4361407"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Investigation </a:t>
            </a:r>
          </a:p>
          <a:p>
            <a:pPr marL="0" indent="0">
              <a:buFont typeface="Arial" panose="020B0604020202020204" pitchFamily="34" charset="0"/>
              <a:buNone/>
            </a:pPr>
            <a:endParaRPr lang="en-GB"/>
          </a:p>
        </p:txBody>
      </p:sp>
      <p:sp>
        <p:nvSpPr>
          <p:cNvPr id="10" name="TextBox 9">
            <a:extLst>
              <a:ext uri="{FF2B5EF4-FFF2-40B4-BE49-F238E27FC236}">
                <a16:creationId xmlns:a16="http://schemas.microsoft.com/office/drawing/2014/main" id="{42709245-20EE-3946-B8CA-74DC2851FFCD}"/>
              </a:ext>
            </a:extLst>
          </p:cNvPr>
          <p:cNvSpPr txBox="1"/>
          <p:nvPr/>
        </p:nvSpPr>
        <p:spPr>
          <a:xfrm>
            <a:off x="353512" y="69663"/>
            <a:ext cx="9225944"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Measuring in feet and metres</a:t>
            </a:r>
            <a:endParaRPr lang="en-US" sz="2800" b="1" i="0">
              <a:solidFill>
                <a:srgbClr val="D2451D"/>
              </a:solidFill>
              <a:latin typeface="Century Gothic" panose="020B0502020202020204" pitchFamily="34" charset="0"/>
            </a:endParaRPr>
          </a:p>
        </p:txBody>
      </p:sp>
      <p:pic>
        <p:nvPicPr>
          <p:cNvPr id="3" name="Picture 2" descr="A picture containing text, sign&#10;&#10;Description automatically generated">
            <a:extLst>
              <a:ext uri="{FF2B5EF4-FFF2-40B4-BE49-F238E27FC236}">
                <a16:creationId xmlns:a16="http://schemas.microsoft.com/office/drawing/2014/main" id="{FDF644C1-5BD3-2642-8C0A-5DF31EB3FB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735" y="5965186"/>
            <a:ext cx="720000" cy="720000"/>
          </a:xfrm>
          <a:prstGeom prst="rect">
            <a:avLst/>
          </a:prstGeom>
        </p:spPr>
      </p:pic>
      <p:sp>
        <p:nvSpPr>
          <p:cNvPr id="8" name="Content Placeholder 2">
            <a:extLst>
              <a:ext uri="{FF2B5EF4-FFF2-40B4-BE49-F238E27FC236}">
                <a16:creationId xmlns:a16="http://schemas.microsoft.com/office/drawing/2014/main" id="{D2234A47-4416-42CA-B810-8BD41321DA0C}"/>
              </a:ext>
            </a:extLst>
          </p:cNvPr>
          <p:cNvSpPr txBox="1">
            <a:spLocks/>
          </p:cNvSpPr>
          <p:nvPr/>
        </p:nvSpPr>
        <p:spPr>
          <a:xfrm>
            <a:off x="278561" y="749370"/>
            <a:ext cx="10191939" cy="3110944"/>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latin typeface="Arial"/>
                <a:cs typeface="Arial"/>
              </a:rPr>
              <a:t>‘Feet’ and ‘metres’ are both units of measurement that we use to measure distance.</a:t>
            </a:r>
            <a:endParaRPr lang="en-US"/>
          </a:p>
          <a:p>
            <a:pPr marL="0" indent="0">
              <a:buNone/>
            </a:pPr>
            <a:r>
              <a:rPr lang="en-GB" sz="2200">
                <a:latin typeface="Arial"/>
                <a:cs typeface="Arial"/>
              </a:rPr>
              <a:t> </a:t>
            </a:r>
            <a:r>
              <a:rPr lang="en-GB" sz="2200">
                <a:solidFill>
                  <a:srgbClr val="0070C0"/>
                </a:solidFill>
                <a:latin typeface="Arial"/>
                <a:cs typeface="Arial"/>
              </a:rPr>
              <a:t>‘Feet’ are known as imperial units of length</a:t>
            </a:r>
            <a:r>
              <a:rPr lang="en-GB" sz="2200">
                <a:latin typeface="Arial"/>
                <a:cs typeface="Arial"/>
              </a:rPr>
              <a:t>, and we don’t commonly use them anymore. Most people now use metres.</a:t>
            </a:r>
            <a:endParaRPr lang="en-GB"/>
          </a:p>
          <a:p>
            <a:pPr marL="0" indent="0">
              <a:buNone/>
            </a:pPr>
            <a:r>
              <a:rPr lang="en-GB" sz="2200">
                <a:latin typeface="Arial"/>
                <a:cs typeface="Arial"/>
              </a:rPr>
              <a:t>There are approximately </a:t>
            </a:r>
            <a:r>
              <a:rPr lang="en-GB" sz="2200">
                <a:solidFill>
                  <a:srgbClr val="0070C0"/>
                </a:solidFill>
                <a:latin typeface="Arial"/>
                <a:cs typeface="Arial"/>
              </a:rPr>
              <a:t>30 centimetres in 1 foot</a:t>
            </a:r>
            <a:r>
              <a:rPr lang="en-GB" sz="2200">
                <a:latin typeface="Arial"/>
                <a:cs typeface="Arial"/>
              </a:rPr>
              <a:t>. There are approximately </a:t>
            </a:r>
            <a:r>
              <a:rPr lang="en-GB" sz="2200">
                <a:solidFill>
                  <a:srgbClr val="0070C0"/>
                </a:solidFill>
                <a:latin typeface="Arial"/>
                <a:cs typeface="Arial"/>
              </a:rPr>
              <a:t>3.3 feet in 1 metre.</a:t>
            </a:r>
          </a:p>
          <a:p>
            <a:pPr marL="0" indent="0">
              <a:buNone/>
            </a:pPr>
            <a:r>
              <a:rPr lang="en-GB" sz="2200">
                <a:solidFill>
                  <a:srgbClr val="FF0000"/>
                </a:solidFill>
                <a:latin typeface="Arial"/>
                <a:cs typeface="Arial"/>
              </a:rPr>
              <a:t>Group Work: Use a metre rule to measure the length of the object. Measure it in metres and then convert the measurement to feet. We can then complete the table together. </a:t>
            </a:r>
          </a:p>
        </p:txBody>
      </p:sp>
      <p:graphicFrame>
        <p:nvGraphicFramePr>
          <p:cNvPr id="2" name="Table 4">
            <a:extLst>
              <a:ext uri="{FF2B5EF4-FFF2-40B4-BE49-F238E27FC236}">
                <a16:creationId xmlns:a16="http://schemas.microsoft.com/office/drawing/2014/main" id="{EF227338-A397-4B0D-A102-E1B8ECDE1D93}"/>
              </a:ext>
            </a:extLst>
          </p:cNvPr>
          <p:cNvGraphicFramePr>
            <a:graphicFrameLocks noGrp="1"/>
          </p:cNvGraphicFramePr>
          <p:nvPr/>
        </p:nvGraphicFramePr>
        <p:xfrm>
          <a:off x="552098" y="4343560"/>
          <a:ext cx="9547761" cy="1739948"/>
        </p:xfrm>
        <a:graphic>
          <a:graphicData uri="http://schemas.openxmlformats.org/drawingml/2006/table">
            <a:tbl>
              <a:tblPr firstRow="1" bandRow="1">
                <a:tableStyleId>{5C22544A-7EE6-4342-B048-85BDC9FD1C3A}</a:tableStyleId>
              </a:tblPr>
              <a:tblGrid>
                <a:gridCol w="1808853">
                  <a:extLst>
                    <a:ext uri="{9D8B030D-6E8A-4147-A177-3AD203B41FA5}">
                      <a16:colId xmlns:a16="http://schemas.microsoft.com/office/drawing/2014/main" val="2526972566"/>
                    </a:ext>
                  </a:extLst>
                </a:gridCol>
                <a:gridCol w="3675516">
                  <a:extLst>
                    <a:ext uri="{9D8B030D-6E8A-4147-A177-3AD203B41FA5}">
                      <a16:colId xmlns:a16="http://schemas.microsoft.com/office/drawing/2014/main" val="3622143047"/>
                    </a:ext>
                  </a:extLst>
                </a:gridCol>
                <a:gridCol w="4063392">
                  <a:extLst>
                    <a:ext uri="{9D8B030D-6E8A-4147-A177-3AD203B41FA5}">
                      <a16:colId xmlns:a16="http://schemas.microsoft.com/office/drawing/2014/main" val="1615594158"/>
                    </a:ext>
                  </a:extLst>
                </a:gridCol>
              </a:tblGrid>
              <a:tr h="434987">
                <a:tc>
                  <a:txBody>
                    <a:bodyPr/>
                    <a:lstStyle/>
                    <a:p>
                      <a:r>
                        <a:rPr lang="en-GB" sz="2000">
                          <a:latin typeface="Century Gothic" panose="020B0502020202020204" pitchFamily="34" charset="0"/>
                        </a:rPr>
                        <a:t>Object</a:t>
                      </a:r>
                    </a:p>
                  </a:txBody>
                  <a:tcPr>
                    <a:solidFill>
                      <a:srgbClr val="F5B333"/>
                    </a:solidFill>
                  </a:tcPr>
                </a:tc>
                <a:tc>
                  <a:txBody>
                    <a:bodyPr/>
                    <a:lstStyle/>
                    <a:p>
                      <a:r>
                        <a:rPr lang="en-GB" sz="2000">
                          <a:latin typeface="Century Gothic" panose="020B0502020202020204" pitchFamily="34" charset="0"/>
                        </a:rPr>
                        <a:t>Length in feet</a:t>
                      </a:r>
                    </a:p>
                  </a:txBody>
                  <a:tcPr>
                    <a:solidFill>
                      <a:srgbClr val="F5B333"/>
                    </a:solidFill>
                  </a:tcPr>
                </a:tc>
                <a:tc>
                  <a:txBody>
                    <a:bodyPr/>
                    <a:lstStyle/>
                    <a:p>
                      <a:r>
                        <a:rPr lang="en-GB" sz="2000">
                          <a:latin typeface="Century Gothic" panose="020B0502020202020204" pitchFamily="34" charset="0"/>
                        </a:rPr>
                        <a:t>Length in metres</a:t>
                      </a:r>
                    </a:p>
                  </a:txBody>
                  <a:tcPr>
                    <a:solidFill>
                      <a:srgbClr val="F5B333"/>
                    </a:solidFill>
                  </a:tcPr>
                </a:tc>
                <a:extLst>
                  <a:ext uri="{0D108BD9-81ED-4DB2-BD59-A6C34878D82A}">
                    <a16:rowId xmlns:a16="http://schemas.microsoft.com/office/drawing/2014/main" val="3262601610"/>
                  </a:ext>
                </a:extLst>
              </a:tr>
              <a:tr h="434987">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extLst>
                  <a:ext uri="{0D108BD9-81ED-4DB2-BD59-A6C34878D82A}">
                    <a16:rowId xmlns:a16="http://schemas.microsoft.com/office/drawing/2014/main" val="876711363"/>
                  </a:ext>
                </a:extLst>
              </a:tr>
              <a:tr h="434987">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extLst>
                  <a:ext uri="{0D108BD9-81ED-4DB2-BD59-A6C34878D82A}">
                    <a16:rowId xmlns:a16="http://schemas.microsoft.com/office/drawing/2014/main" val="2370421523"/>
                  </a:ext>
                </a:extLst>
              </a:tr>
              <a:tr h="434987">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extLst>
                  <a:ext uri="{0D108BD9-81ED-4DB2-BD59-A6C34878D82A}">
                    <a16:rowId xmlns:a16="http://schemas.microsoft.com/office/drawing/2014/main" val="1904735510"/>
                  </a:ext>
                </a:extLst>
              </a:tr>
            </a:tbl>
          </a:graphicData>
        </a:graphic>
      </p:graphicFrame>
      <p:sp>
        <p:nvSpPr>
          <p:cNvPr id="5" name="TextBox 4">
            <a:extLst>
              <a:ext uri="{FF2B5EF4-FFF2-40B4-BE49-F238E27FC236}">
                <a16:creationId xmlns:a16="http://schemas.microsoft.com/office/drawing/2014/main" id="{1B8A818B-0C73-1355-D7E2-92BE74E50D3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37592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3054" y="1128516"/>
            <a:ext cx="6600486" cy="4755818"/>
          </a:xfrm>
          <a:prstGeom prst="rect">
            <a:avLst/>
          </a:prstGeom>
          <a:noFill/>
          <a:ln>
            <a:noFill/>
          </a:ln>
        </p:spPr>
        <p:txBody>
          <a:bodyPr vert="horz" lIns="91440" tIns="45720" rIns="91440" bIns="45720" rtlCol="0" anchor="ctr">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a:latin typeface="Arial"/>
                <a:cs typeface="Arial"/>
              </a:rPr>
              <a:t>A mountain is a natural</a:t>
            </a:r>
            <a:r>
              <a:rPr lang="en-GB" sz="2600">
                <a:solidFill>
                  <a:srgbClr val="FF0000"/>
                </a:solidFill>
                <a:latin typeface="Arial"/>
                <a:cs typeface="Arial"/>
              </a:rPr>
              <a:t> </a:t>
            </a:r>
            <a:r>
              <a:rPr lang="en-GB" sz="2600" b="1">
                <a:solidFill>
                  <a:srgbClr val="FF0000"/>
                </a:solidFill>
                <a:latin typeface="Arial"/>
                <a:cs typeface="Arial"/>
              </a:rPr>
              <a:t>landform</a:t>
            </a:r>
            <a:r>
              <a:rPr lang="en-GB" sz="2600">
                <a:solidFill>
                  <a:srgbClr val="FF0000"/>
                </a:solidFill>
                <a:latin typeface="Arial"/>
                <a:cs typeface="Arial"/>
              </a:rPr>
              <a:t> that rises above the surrounding land.</a:t>
            </a:r>
            <a:r>
              <a:rPr lang="en-GB" sz="2600">
                <a:latin typeface="Arial"/>
                <a:cs typeface="Arial"/>
              </a:rPr>
              <a:t> Most geologists classify a mountain as a landform that rises at</a:t>
            </a:r>
            <a:r>
              <a:rPr lang="en-GB" sz="2600">
                <a:solidFill>
                  <a:srgbClr val="FF0000"/>
                </a:solidFill>
                <a:latin typeface="Arial"/>
                <a:cs typeface="Arial"/>
              </a:rPr>
              <a:t> least 1,000 feet (300 metres)</a:t>
            </a:r>
            <a:r>
              <a:rPr lang="en-GB" sz="2600">
                <a:latin typeface="Arial"/>
                <a:cs typeface="Arial"/>
              </a:rPr>
              <a:t> or more above its surrounding area. </a:t>
            </a:r>
            <a:endParaRPr lang="en-US" sz="2600">
              <a:cs typeface="Calibri"/>
            </a:endParaRPr>
          </a:p>
          <a:p>
            <a:pPr marL="0" indent="0">
              <a:buNone/>
            </a:pPr>
            <a:r>
              <a:rPr lang="en-GB" sz="2600">
                <a:latin typeface="Arial"/>
                <a:cs typeface="Arial"/>
              </a:rPr>
              <a:t>A mountain range is a series or chain of mountains that are close together. </a:t>
            </a:r>
            <a:endParaRPr lang="en-GB" sz="3000">
              <a:latin typeface="Calibri" panose="020F0502020204030204"/>
              <a:cs typeface="Calibri" panose="020F0502020204030204"/>
            </a:endParaRPr>
          </a:p>
          <a:p>
            <a:pPr marL="0" indent="0">
              <a:buNone/>
            </a:pPr>
            <a:r>
              <a:rPr lang="en-GB" sz="2600">
                <a:latin typeface="Arial"/>
                <a:cs typeface="Arial"/>
              </a:rPr>
              <a:t>Around</a:t>
            </a:r>
            <a:r>
              <a:rPr lang="en-GB" sz="2600">
                <a:solidFill>
                  <a:srgbClr val="FF0000"/>
                </a:solidFill>
                <a:latin typeface="Arial"/>
                <a:cs typeface="Arial"/>
              </a:rPr>
              <a:t> 20 per cent of Earth’s surface is covered with mountains.</a:t>
            </a:r>
            <a:r>
              <a:rPr lang="en-GB" sz="2600">
                <a:latin typeface="Arial"/>
                <a:cs typeface="Arial"/>
              </a:rPr>
              <a:t> There are mountains and mountain ranges in the ocean. Many islands are the tops of mountains, with their base on the ocean floor.</a:t>
            </a:r>
            <a:endParaRPr lang="en-GB" sz="2600">
              <a:cs typeface="Calibri"/>
            </a:endParaRPr>
          </a:p>
        </p:txBody>
      </p:sp>
      <p:sp>
        <p:nvSpPr>
          <p:cNvPr id="9" name="Rounded Rectangle 8">
            <a:extLst>
              <a:ext uri="{FF2B5EF4-FFF2-40B4-BE49-F238E27FC236}">
                <a16:creationId xmlns:a16="http://schemas.microsoft.com/office/drawing/2014/main" id="{8A985030-0A98-D848-B7A7-8D0097EB7303}"/>
              </a:ext>
            </a:extLst>
          </p:cNvPr>
          <p:cNvSpPr/>
          <p:nvPr/>
        </p:nvSpPr>
        <p:spPr>
          <a:xfrm>
            <a:off x="275010" y="146867"/>
            <a:ext cx="384410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275515" y="151355"/>
            <a:ext cx="3731536"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is a mountain?</a:t>
            </a:r>
            <a:endParaRPr lang="en-US" sz="2800" b="1" i="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D43DC45A-C547-474F-B67D-D1C49DA4BB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808179" y="1824155"/>
            <a:ext cx="3974616" cy="3193432"/>
          </a:xfrm>
          <a:prstGeom prst="rect">
            <a:avLst/>
          </a:prstGeom>
          <a:noFill/>
          <a:ln>
            <a:noFill/>
          </a:ln>
        </p:spPr>
      </p:pic>
      <p:sp>
        <p:nvSpPr>
          <p:cNvPr id="2" name="TextBox 1">
            <a:extLst>
              <a:ext uri="{FF2B5EF4-FFF2-40B4-BE49-F238E27FC236}">
                <a16:creationId xmlns:a16="http://schemas.microsoft.com/office/drawing/2014/main" id="{5336A0B8-DDA4-7F60-3113-39F488B1BC3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63717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Write</a:t>
            </a:r>
          </a:p>
          <a:p>
            <a:pPr marL="0" indent="0">
              <a:buFont typeface="Arial" panose="020B0604020202020204" pitchFamily="34" charset="0"/>
              <a:buNone/>
            </a:pPr>
            <a:endParaRPr lang="en-GB"/>
          </a:p>
        </p:txBody>
      </p:sp>
      <p:sp>
        <p:nvSpPr>
          <p:cNvPr id="28" name="TextBox 27">
            <a:extLst>
              <a:ext uri="{FF2B5EF4-FFF2-40B4-BE49-F238E27FC236}">
                <a16:creationId xmlns:a16="http://schemas.microsoft.com/office/drawing/2014/main" id="{3BE765EF-8A95-6146-A499-096343A50650}"/>
              </a:ext>
            </a:extLst>
          </p:cNvPr>
          <p:cNvSpPr txBox="1"/>
          <p:nvPr/>
        </p:nvSpPr>
        <p:spPr>
          <a:xfrm>
            <a:off x="495962" y="397884"/>
            <a:ext cx="9706504"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What are the features of a mountain? </a:t>
            </a:r>
            <a:endParaRPr lang="en-US" sz="2800" b="1" i="0">
              <a:solidFill>
                <a:srgbClr val="D2451D"/>
              </a:solidFill>
              <a:latin typeface="Century Gothic" panose="020B0502020202020204" pitchFamily="34" charset="0"/>
            </a:endParaRPr>
          </a:p>
        </p:txBody>
      </p:sp>
      <p:pic>
        <p:nvPicPr>
          <p:cNvPr id="3" name="Picture 2">
            <a:extLst>
              <a:ext uri="{FF2B5EF4-FFF2-40B4-BE49-F238E27FC236}">
                <a16:creationId xmlns:a16="http://schemas.microsoft.com/office/drawing/2014/main" id="{54D4E309-3400-154E-91E4-DF2C482A53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26588" y="5936933"/>
            <a:ext cx="779354" cy="779354"/>
          </a:xfrm>
          <a:prstGeom prst="rect">
            <a:avLst/>
          </a:prstGeom>
        </p:spPr>
      </p:pic>
      <p:pic>
        <p:nvPicPr>
          <p:cNvPr id="10" name="Picture 9">
            <a:extLst>
              <a:ext uri="{FF2B5EF4-FFF2-40B4-BE49-F238E27FC236}">
                <a16:creationId xmlns:a16="http://schemas.microsoft.com/office/drawing/2014/main" id="{187354DE-DB2A-44B8-8D17-BC4D19AD38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7827" y="2176233"/>
            <a:ext cx="5084075" cy="3516862"/>
          </a:xfrm>
          <a:prstGeom prst="rect">
            <a:avLst/>
          </a:prstGeom>
          <a:noFill/>
          <a:ln>
            <a:noFill/>
          </a:ln>
        </p:spPr>
      </p:pic>
      <p:sp>
        <p:nvSpPr>
          <p:cNvPr id="11" name="Content Placeholder 2">
            <a:extLst>
              <a:ext uri="{FF2B5EF4-FFF2-40B4-BE49-F238E27FC236}">
                <a16:creationId xmlns:a16="http://schemas.microsoft.com/office/drawing/2014/main" id="{89BB3EB4-7CCB-4797-A2A6-B90B8183356B}"/>
              </a:ext>
            </a:extLst>
          </p:cNvPr>
          <p:cNvSpPr txBox="1">
            <a:spLocks/>
          </p:cNvSpPr>
          <p:nvPr/>
        </p:nvSpPr>
        <p:spPr>
          <a:xfrm>
            <a:off x="6308596" y="1685581"/>
            <a:ext cx="5034340" cy="505274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a:latin typeface="Century Gothic" panose="020B0502020202020204" pitchFamily="34" charset="0"/>
              </a:rPr>
              <a:t>A </a:t>
            </a:r>
            <a:r>
              <a:rPr lang="en-GB" sz="1800" b="1">
                <a:latin typeface="Century Gothic" panose="020B0502020202020204" pitchFamily="34" charset="0"/>
              </a:rPr>
              <a:t>summit</a:t>
            </a:r>
            <a:r>
              <a:rPr lang="en-GB" sz="1800">
                <a:latin typeface="Century Gothic" panose="020B0502020202020204" pitchFamily="34" charset="0"/>
              </a:rPr>
              <a:t> or peak is the top of the </a:t>
            </a:r>
            <a:br>
              <a:rPr lang="en-GB" sz="1800">
                <a:latin typeface="Century Gothic" panose="020B0502020202020204" pitchFamily="34" charset="0"/>
              </a:rPr>
            </a:br>
            <a:r>
              <a:rPr lang="en-GB" sz="1800">
                <a:latin typeface="Century Gothic" panose="020B0502020202020204" pitchFamily="34" charset="0"/>
              </a:rPr>
              <a:t>mountain.</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slope</a:t>
            </a:r>
            <a:r>
              <a:rPr lang="en-GB" sz="1800">
                <a:latin typeface="Century Gothic" panose="020B0502020202020204" pitchFamily="34" charset="0"/>
              </a:rPr>
              <a:t> is an area of ground increasing </a:t>
            </a:r>
            <a:br>
              <a:rPr lang="en-GB" sz="1800">
                <a:latin typeface="Century Gothic" panose="020B0502020202020204" pitchFamily="34" charset="0"/>
              </a:rPr>
            </a:br>
            <a:r>
              <a:rPr lang="en-GB" sz="1800">
                <a:latin typeface="Century Gothic" panose="020B0502020202020204" pitchFamily="34" charset="0"/>
              </a:rPr>
              <a:t>in height.</a:t>
            </a:r>
          </a:p>
          <a:p>
            <a:pPr algn="l"/>
            <a:br>
              <a:rPr lang="en-GB" sz="1800">
                <a:latin typeface="Century Gothic" panose="020B0502020202020204" pitchFamily="34" charset="0"/>
              </a:rPr>
            </a:br>
            <a:r>
              <a:rPr lang="en-GB" sz="1800">
                <a:latin typeface="Century Gothic" panose="020B0502020202020204" pitchFamily="34" charset="0"/>
              </a:rPr>
              <a:t>A foot is the bottom of the mountain. </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valley</a:t>
            </a:r>
            <a:r>
              <a:rPr lang="en-GB" sz="1800">
                <a:latin typeface="Century Gothic" panose="020B0502020202020204" pitchFamily="34" charset="0"/>
              </a:rPr>
              <a:t> is an area of low land between mountains.</a:t>
            </a:r>
          </a:p>
          <a:p>
            <a:pPr algn="l"/>
            <a:br>
              <a:rPr lang="en-GB" sz="1800">
                <a:latin typeface="Century Gothic" panose="020B0502020202020204" pitchFamily="34" charset="0"/>
              </a:rPr>
            </a:br>
            <a:r>
              <a:rPr lang="en-GB" sz="1800">
                <a:latin typeface="Century Gothic" panose="020B0502020202020204" pitchFamily="34" charset="0"/>
              </a:rPr>
              <a:t>A treeline is the highest point forests </a:t>
            </a:r>
            <a:br>
              <a:rPr lang="en-GB" sz="1800">
                <a:latin typeface="Century Gothic" panose="020B0502020202020204" pitchFamily="34" charset="0"/>
              </a:rPr>
            </a:br>
            <a:r>
              <a:rPr lang="en-GB" sz="1800">
                <a:latin typeface="Century Gothic" panose="020B0502020202020204" pitchFamily="34" charset="0"/>
              </a:rPr>
              <a:t>are found. </a:t>
            </a:r>
          </a:p>
          <a:p>
            <a:pPr algn="l"/>
            <a:br>
              <a:rPr lang="en-GB" sz="1800">
                <a:latin typeface="Century Gothic" panose="020B0502020202020204" pitchFamily="34" charset="0"/>
              </a:rPr>
            </a:br>
            <a:r>
              <a:rPr lang="en-GB" sz="1800">
                <a:latin typeface="Century Gothic" panose="020B0502020202020204" pitchFamily="34" charset="0"/>
              </a:rPr>
              <a:t>A face is the ‘side’ of a mountain.</a:t>
            </a:r>
          </a:p>
          <a:p>
            <a:pPr algn="l"/>
            <a:br>
              <a:rPr lang="en-GB" sz="1800">
                <a:latin typeface="Century Gothic" panose="020B0502020202020204" pitchFamily="34" charset="0"/>
              </a:rPr>
            </a:br>
            <a:r>
              <a:rPr lang="en-GB" sz="1800">
                <a:latin typeface="Century Gothic" panose="020B0502020202020204" pitchFamily="34" charset="0"/>
              </a:rPr>
              <a:t>A snow line is where ice and snow cover </a:t>
            </a:r>
            <a:br>
              <a:rPr lang="en-GB" sz="1800">
                <a:latin typeface="Century Gothic" panose="020B0502020202020204" pitchFamily="34" charset="0"/>
              </a:rPr>
            </a:br>
            <a:r>
              <a:rPr lang="en-GB" sz="1800">
                <a:latin typeface="Century Gothic" panose="020B0502020202020204" pitchFamily="34" charset="0"/>
              </a:rPr>
              <a:t>the mountain all year. </a:t>
            </a:r>
          </a:p>
        </p:txBody>
      </p:sp>
      <p:sp>
        <p:nvSpPr>
          <p:cNvPr id="15" name="Content Placeholder 2">
            <a:extLst>
              <a:ext uri="{FF2B5EF4-FFF2-40B4-BE49-F238E27FC236}">
                <a16:creationId xmlns:a16="http://schemas.microsoft.com/office/drawing/2014/main" id="{6F23C144-0363-491E-A3AC-7DE51F02DE76}"/>
              </a:ext>
            </a:extLst>
          </p:cNvPr>
          <p:cNvSpPr txBox="1">
            <a:spLocks/>
          </p:cNvSpPr>
          <p:nvPr/>
        </p:nvSpPr>
        <p:spPr>
          <a:xfrm>
            <a:off x="602793" y="1095707"/>
            <a:ext cx="7692908" cy="159936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entury Gothic" panose="020B0502020202020204" pitchFamily="34" charset="0"/>
              </a:rPr>
              <a:t>Write the number next to the correct definition.</a:t>
            </a:r>
            <a:endParaRPr lang="en-GB" sz="6000">
              <a:latin typeface="Century Gothic" panose="020B0502020202020204" pitchFamily="34" charset="0"/>
            </a:endParaRPr>
          </a:p>
        </p:txBody>
      </p:sp>
      <p:sp>
        <p:nvSpPr>
          <p:cNvPr id="2" name="TextBox 1">
            <a:extLst>
              <a:ext uri="{FF2B5EF4-FFF2-40B4-BE49-F238E27FC236}">
                <a16:creationId xmlns:a16="http://schemas.microsoft.com/office/drawing/2014/main" id="{AD4503CB-79FE-F35B-3852-17800F1E3122}"/>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5" name="Rectangle: Rounded Corners 4">
            <a:extLst>
              <a:ext uri="{FF2B5EF4-FFF2-40B4-BE49-F238E27FC236}">
                <a16:creationId xmlns:a16="http://schemas.microsoft.com/office/drawing/2014/main" id="{5695E29D-A7D4-4DC9-6B9A-2E1BBD3748AB}"/>
              </a:ext>
            </a:extLst>
          </p:cNvPr>
          <p:cNvSpPr/>
          <p:nvPr/>
        </p:nvSpPr>
        <p:spPr>
          <a:xfrm>
            <a:off x="5785563" y="168558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7" name="Rectangle: Rounded Corners 6">
            <a:extLst>
              <a:ext uri="{FF2B5EF4-FFF2-40B4-BE49-F238E27FC236}">
                <a16:creationId xmlns:a16="http://schemas.microsoft.com/office/drawing/2014/main" id="{2C26EA99-C6FF-3C46-6B3E-42F66A0C81DC}"/>
              </a:ext>
            </a:extLst>
          </p:cNvPr>
          <p:cNvSpPr/>
          <p:nvPr/>
        </p:nvSpPr>
        <p:spPr>
          <a:xfrm>
            <a:off x="5784493" y="249491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8" name="Rectangle: Rounded Corners 7">
            <a:extLst>
              <a:ext uri="{FF2B5EF4-FFF2-40B4-BE49-F238E27FC236}">
                <a16:creationId xmlns:a16="http://schemas.microsoft.com/office/drawing/2014/main" id="{8505A80C-E37C-E647-A0EE-D89554DAAB2D}"/>
              </a:ext>
            </a:extLst>
          </p:cNvPr>
          <p:cNvSpPr/>
          <p:nvPr/>
        </p:nvSpPr>
        <p:spPr>
          <a:xfrm>
            <a:off x="5784492" y="31440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9" name="Rectangle: Rounded Corners 8">
            <a:extLst>
              <a:ext uri="{FF2B5EF4-FFF2-40B4-BE49-F238E27FC236}">
                <a16:creationId xmlns:a16="http://schemas.microsoft.com/office/drawing/2014/main" id="{999E37BD-D742-B083-08DE-44AEC2E0678E}"/>
              </a:ext>
            </a:extLst>
          </p:cNvPr>
          <p:cNvSpPr/>
          <p:nvPr/>
        </p:nvSpPr>
        <p:spPr>
          <a:xfrm>
            <a:off x="5784491" y="382126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12" name="Rectangle: Rounded Corners 11">
            <a:extLst>
              <a:ext uri="{FF2B5EF4-FFF2-40B4-BE49-F238E27FC236}">
                <a16:creationId xmlns:a16="http://schemas.microsoft.com/office/drawing/2014/main" id="{261E37BA-8C9D-067A-1702-271BDA80147B}"/>
              </a:ext>
            </a:extLst>
          </p:cNvPr>
          <p:cNvSpPr/>
          <p:nvPr/>
        </p:nvSpPr>
        <p:spPr>
          <a:xfrm>
            <a:off x="5784490" y="4611609"/>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13" name="Rectangle: Rounded Corners 12">
            <a:extLst>
              <a:ext uri="{FF2B5EF4-FFF2-40B4-BE49-F238E27FC236}">
                <a16:creationId xmlns:a16="http://schemas.microsoft.com/office/drawing/2014/main" id="{6310B841-9586-3306-B648-A79EF4E1E29F}"/>
              </a:ext>
            </a:extLst>
          </p:cNvPr>
          <p:cNvSpPr/>
          <p:nvPr/>
        </p:nvSpPr>
        <p:spPr>
          <a:xfrm>
            <a:off x="5785563" y="5282823"/>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14" name="Rectangle: Rounded Corners 13">
            <a:extLst>
              <a:ext uri="{FF2B5EF4-FFF2-40B4-BE49-F238E27FC236}">
                <a16:creationId xmlns:a16="http://schemas.microsoft.com/office/drawing/2014/main" id="{522F2787-65AF-AA1C-7477-B3EDC00B1AF3}"/>
              </a:ext>
            </a:extLst>
          </p:cNvPr>
          <p:cNvSpPr/>
          <p:nvPr/>
        </p:nvSpPr>
        <p:spPr>
          <a:xfrm>
            <a:off x="5787513" y="59872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Tree>
    <p:extLst>
      <p:ext uri="{BB962C8B-B14F-4D97-AF65-F5344CB8AC3E}">
        <p14:creationId xmlns:p14="http://schemas.microsoft.com/office/powerpoint/2010/main" val="3413199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Write</a:t>
            </a:r>
          </a:p>
          <a:p>
            <a:pPr marL="0" indent="0">
              <a:buFont typeface="Arial" panose="020B0604020202020204" pitchFamily="34" charset="0"/>
              <a:buNone/>
            </a:pPr>
            <a:endParaRPr lang="en-GB"/>
          </a:p>
        </p:txBody>
      </p:sp>
      <p:sp>
        <p:nvSpPr>
          <p:cNvPr id="28" name="TextBox 27">
            <a:extLst>
              <a:ext uri="{FF2B5EF4-FFF2-40B4-BE49-F238E27FC236}">
                <a16:creationId xmlns:a16="http://schemas.microsoft.com/office/drawing/2014/main" id="{3BE765EF-8A95-6146-A499-096343A50650}"/>
              </a:ext>
            </a:extLst>
          </p:cNvPr>
          <p:cNvSpPr txBox="1"/>
          <p:nvPr/>
        </p:nvSpPr>
        <p:spPr>
          <a:xfrm>
            <a:off x="495962" y="397884"/>
            <a:ext cx="9706504"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What are the features of a mountain? </a:t>
            </a:r>
            <a:endParaRPr lang="en-US" sz="2800" b="1" i="0">
              <a:solidFill>
                <a:srgbClr val="D2451D"/>
              </a:solidFill>
              <a:latin typeface="Century Gothic" panose="020B0502020202020204" pitchFamily="34" charset="0"/>
            </a:endParaRPr>
          </a:p>
        </p:txBody>
      </p:sp>
      <p:pic>
        <p:nvPicPr>
          <p:cNvPr id="3" name="Picture 2">
            <a:extLst>
              <a:ext uri="{FF2B5EF4-FFF2-40B4-BE49-F238E27FC236}">
                <a16:creationId xmlns:a16="http://schemas.microsoft.com/office/drawing/2014/main" id="{54D4E309-3400-154E-91E4-DF2C482A53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26588" y="5936933"/>
            <a:ext cx="779354" cy="779354"/>
          </a:xfrm>
          <a:prstGeom prst="rect">
            <a:avLst/>
          </a:prstGeom>
        </p:spPr>
      </p:pic>
      <p:pic>
        <p:nvPicPr>
          <p:cNvPr id="10" name="Picture 9">
            <a:extLst>
              <a:ext uri="{FF2B5EF4-FFF2-40B4-BE49-F238E27FC236}">
                <a16:creationId xmlns:a16="http://schemas.microsoft.com/office/drawing/2014/main" id="{187354DE-DB2A-44B8-8D17-BC4D19AD38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7827" y="2176233"/>
            <a:ext cx="5084075" cy="3516862"/>
          </a:xfrm>
          <a:prstGeom prst="rect">
            <a:avLst/>
          </a:prstGeom>
          <a:noFill/>
          <a:ln>
            <a:noFill/>
          </a:ln>
        </p:spPr>
      </p:pic>
      <p:sp>
        <p:nvSpPr>
          <p:cNvPr id="11" name="Content Placeholder 2">
            <a:extLst>
              <a:ext uri="{FF2B5EF4-FFF2-40B4-BE49-F238E27FC236}">
                <a16:creationId xmlns:a16="http://schemas.microsoft.com/office/drawing/2014/main" id="{89BB3EB4-7CCB-4797-A2A6-B90B8183356B}"/>
              </a:ext>
            </a:extLst>
          </p:cNvPr>
          <p:cNvSpPr txBox="1">
            <a:spLocks/>
          </p:cNvSpPr>
          <p:nvPr/>
        </p:nvSpPr>
        <p:spPr>
          <a:xfrm>
            <a:off x="6308596" y="1685581"/>
            <a:ext cx="5034340" cy="505274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a:latin typeface="Century Gothic" panose="020B0502020202020204" pitchFamily="34" charset="0"/>
              </a:rPr>
              <a:t>A </a:t>
            </a:r>
            <a:r>
              <a:rPr lang="en-GB" sz="1800" b="1">
                <a:latin typeface="Century Gothic" panose="020B0502020202020204" pitchFamily="34" charset="0"/>
              </a:rPr>
              <a:t>summit</a:t>
            </a:r>
            <a:r>
              <a:rPr lang="en-GB" sz="1800">
                <a:latin typeface="Century Gothic" panose="020B0502020202020204" pitchFamily="34" charset="0"/>
              </a:rPr>
              <a:t> or peak is the top of the </a:t>
            </a:r>
            <a:br>
              <a:rPr lang="en-GB" sz="1800">
                <a:latin typeface="Century Gothic" panose="020B0502020202020204" pitchFamily="34" charset="0"/>
              </a:rPr>
            </a:br>
            <a:r>
              <a:rPr lang="en-GB" sz="1800">
                <a:latin typeface="Century Gothic" panose="020B0502020202020204" pitchFamily="34" charset="0"/>
              </a:rPr>
              <a:t>mountain.</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slope</a:t>
            </a:r>
            <a:r>
              <a:rPr lang="en-GB" sz="1800">
                <a:latin typeface="Century Gothic" panose="020B0502020202020204" pitchFamily="34" charset="0"/>
              </a:rPr>
              <a:t> is an area of ground increasing </a:t>
            </a:r>
            <a:br>
              <a:rPr lang="en-GB" sz="1800">
                <a:latin typeface="Century Gothic" panose="020B0502020202020204" pitchFamily="34" charset="0"/>
              </a:rPr>
            </a:br>
            <a:r>
              <a:rPr lang="en-GB" sz="1800">
                <a:latin typeface="Century Gothic" panose="020B0502020202020204" pitchFamily="34" charset="0"/>
              </a:rPr>
              <a:t>in height.</a:t>
            </a:r>
          </a:p>
          <a:p>
            <a:pPr algn="l"/>
            <a:br>
              <a:rPr lang="en-GB" sz="1800">
                <a:latin typeface="Century Gothic" panose="020B0502020202020204" pitchFamily="34" charset="0"/>
              </a:rPr>
            </a:br>
            <a:r>
              <a:rPr lang="en-GB" sz="1800">
                <a:latin typeface="Century Gothic" panose="020B0502020202020204" pitchFamily="34" charset="0"/>
              </a:rPr>
              <a:t>A foot is the bottom of the mountain. </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valley</a:t>
            </a:r>
            <a:r>
              <a:rPr lang="en-GB" sz="1800">
                <a:latin typeface="Century Gothic" panose="020B0502020202020204" pitchFamily="34" charset="0"/>
              </a:rPr>
              <a:t> is an area of low land between mountains.</a:t>
            </a:r>
          </a:p>
          <a:p>
            <a:pPr algn="l"/>
            <a:br>
              <a:rPr lang="en-GB" sz="1800">
                <a:latin typeface="Century Gothic" panose="020B0502020202020204" pitchFamily="34" charset="0"/>
              </a:rPr>
            </a:br>
            <a:r>
              <a:rPr lang="en-GB" sz="1800">
                <a:latin typeface="Century Gothic" panose="020B0502020202020204" pitchFamily="34" charset="0"/>
              </a:rPr>
              <a:t>A treeline is the highest point forests </a:t>
            </a:r>
            <a:br>
              <a:rPr lang="en-GB" sz="1800">
                <a:latin typeface="Century Gothic" panose="020B0502020202020204" pitchFamily="34" charset="0"/>
              </a:rPr>
            </a:br>
            <a:r>
              <a:rPr lang="en-GB" sz="1800">
                <a:latin typeface="Century Gothic" panose="020B0502020202020204" pitchFamily="34" charset="0"/>
              </a:rPr>
              <a:t>are found. </a:t>
            </a:r>
          </a:p>
          <a:p>
            <a:pPr algn="l"/>
            <a:br>
              <a:rPr lang="en-GB" sz="1800">
                <a:latin typeface="Century Gothic" panose="020B0502020202020204" pitchFamily="34" charset="0"/>
              </a:rPr>
            </a:br>
            <a:r>
              <a:rPr lang="en-GB" sz="1800">
                <a:latin typeface="Century Gothic" panose="020B0502020202020204" pitchFamily="34" charset="0"/>
              </a:rPr>
              <a:t>A face is the ‘side’ of a mountain.</a:t>
            </a:r>
          </a:p>
          <a:p>
            <a:pPr algn="l"/>
            <a:br>
              <a:rPr lang="en-GB" sz="1800">
                <a:latin typeface="Century Gothic" panose="020B0502020202020204" pitchFamily="34" charset="0"/>
              </a:rPr>
            </a:br>
            <a:r>
              <a:rPr lang="en-GB" sz="1800">
                <a:latin typeface="Century Gothic" panose="020B0502020202020204" pitchFamily="34" charset="0"/>
              </a:rPr>
              <a:t>A snow line is where ice and snow cover </a:t>
            </a:r>
            <a:br>
              <a:rPr lang="en-GB" sz="1800">
                <a:latin typeface="Century Gothic" panose="020B0502020202020204" pitchFamily="34" charset="0"/>
              </a:rPr>
            </a:br>
            <a:r>
              <a:rPr lang="en-GB" sz="1800">
                <a:latin typeface="Century Gothic" panose="020B0502020202020204" pitchFamily="34" charset="0"/>
              </a:rPr>
              <a:t>the mountain all year. </a:t>
            </a:r>
          </a:p>
        </p:txBody>
      </p:sp>
      <p:sp>
        <p:nvSpPr>
          <p:cNvPr id="15" name="Content Placeholder 2">
            <a:extLst>
              <a:ext uri="{FF2B5EF4-FFF2-40B4-BE49-F238E27FC236}">
                <a16:creationId xmlns:a16="http://schemas.microsoft.com/office/drawing/2014/main" id="{6F23C144-0363-491E-A3AC-7DE51F02DE76}"/>
              </a:ext>
            </a:extLst>
          </p:cNvPr>
          <p:cNvSpPr txBox="1">
            <a:spLocks/>
          </p:cNvSpPr>
          <p:nvPr/>
        </p:nvSpPr>
        <p:spPr>
          <a:xfrm>
            <a:off x="602793" y="1095707"/>
            <a:ext cx="7692908" cy="159936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entury Gothic" panose="020B0502020202020204" pitchFamily="34" charset="0"/>
              </a:rPr>
              <a:t>Write the number next to the correct definition.</a:t>
            </a:r>
            <a:endParaRPr lang="en-GB" sz="6000">
              <a:latin typeface="Century Gothic" panose="020B0502020202020204" pitchFamily="34" charset="0"/>
            </a:endParaRPr>
          </a:p>
        </p:txBody>
      </p:sp>
      <p:sp>
        <p:nvSpPr>
          <p:cNvPr id="2" name="TextBox 1">
            <a:extLst>
              <a:ext uri="{FF2B5EF4-FFF2-40B4-BE49-F238E27FC236}">
                <a16:creationId xmlns:a16="http://schemas.microsoft.com/office/drawing/2014/main" id="{E0D3B9F1-4DCA-8AA8-CD99-570908C23B19}"/>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5" name="Rectangle: Rounded Corners 4">
            <a:extLst>
              <a:ext uri="{FF2B5EF4-FFF2-40B4-BE49-F238E27FC236}">
                <a16:creationId xmlns:a16="http://schemas.microsoft.com/office/drawing/2014/main" id="{9F09AC49-D624-5784-FB67-10EACFE134A9}"/>
              </a:ext>
            </a:extLst>
          </p:cNvPr>
          <p:cNvSpPr/>
          <p:nvPr/>
        </p:nvSpPr>
        <p:spPr>
          <a:xfrm>
            <a:off x="5785563" y="168558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1</a:t>
            </a:r>
          </a:p>
        </p:txBody>
      </p:sp>
      <p:sp>
        <p:nvSpPr>
          <p:cNvPr id="7" name="Rectangle: Rounded Corners 6">
            <a:extLst>
              <a:ext uri="{FF2B5EF4-FFF2-40B4-BE49-F238E27FC236}">
                <a16:creationId xmlns:a16="http://schemas.microsoft.com/office/drawing/2014/main" id="{95D88491-5AB4-4BCB-24C1-53915EC71819}"/>
              </a:ext>
            </a:extLst>
          </p:cNvPr>
          <p:cNvSpPr/>
          <p:nvPr/>
        </p:nvSpPr>
        <p:spPr>
          <a:xfrm>
            <a:off x="5784493" y="249491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5</a:t>
            </a:r>
          </a:p>
        </p:txBody>
      </p:sp>
      <p:sp>
        <p:nvSpPr>
          <p:cNvPr id="8" name="Rectangle: Rounded Corners 7">
            <a:extLst>
              <a:ext uri="{FF2B5EF4-FFF2-40B4-BE49-F238E27FC236}">
                <a16:creationId xmlns:a16="http://schemas.microsoft.com/office/drawing/2014/main" id="{CC242796-BB86-FDED-22CB-6A8BF042E1C5}"/>
              </a:ext>
            </a:extLst>
          </p:cNvPr>
          <p:cNvSpPr/>
          <p:nvPr/>
        </p:nvSpPr>
        <p:spPr>
          <a:xfrm>
            <a:off x="5784492" y="31440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6</a:t>
            </a:r>
          </a:p>
        </p:txBody>
      </p:sp>
      <p:sp>
        <p:nvSpPr>
          <p:cNvPr id="9" name="Rectangle: Rounded Corners 8">
            <a:extLst>
              <a:ext uri="{FF2B5EF4-FFF2-40B4-BE49-F238E27FC236}">
                <a16:creationId xmlns:a16="http://schemas.microsoft.com/office/drawing/2014/main" id="{C502BDD3-23BF-B088-406C-2B4C187A611D}"/>
              </a:ext>
            </a:extLst>
          </p:cNvPr>
          <p:cNvSpPr/>
          <p:nvPr/>
        </p:nvSpPr>
        <p:spPr>
          <a:xfrm>
            <a:off x="5784491" y="382126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4</a:t>
            </a:r>
          </a:p>
        </p:txBody>
      </p:sp>
      <p:sp>
        <p:nvSpPr>
          <p:cNvPr id="12" name="Rectangle: Rounded Corners 11">
            <a:extLst>
              <a:ext uri="{FF2B5EF4-FFF2-40B4-BE49-F238E27FC236}">
                <a16:creationId xmlns:a16="http://schemas.microsoft.com/office/drawing/2014/main" id="{1A680D25-DD14-182B-CC57-150ECF49738E}"/>
              </a:ext>
            </a:extLst>
          </p:cNvPr>
          <p:cNvSpPr/>
          <p:nvPr/>
        </p:nvSpPr>
        <p:spPr>
          <a:xfrm>
            <a:off x="5784490" y="4611609"/>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3</a:t>
            </a:r>
          </a:p>
        </p:txBody>
      </p:sp>
      <p:sp>
        <p:nvSpPr>
          <p:cNvPr id="13" name="Rectangle: Rounded Corners 12">
            <a:extLst>
              <a:ext uri="{FF2B5EF4-FFF2-40B4-BE49-F238E27FC236}">
                <a16:creationId xmlns:a16="http://schemas.microsoft.com/office/drawing/2014/main" id="{16DEDE60-FA04-BC38-C602-0241CB70338E}"/>
              </a:ext>
            </a:extLst>
          </p:cNvPr>
          <p:cNvSpPr/>
          <p:nvPr/>
        </p:nvSpPr>
        <p:spPr>
          <a:xfrm>
            <a:off x="5785563" y="5282823"/>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7</a:t>
            </a:r>
          </a:p>
        </p:txBody>
      </p:sp>
      <p:sp>
        <p:nvSpPr>
          <p:cNvPr id="14" name="Rectangle: Rounded Corners 13">
            <a:extLst>
              <a:ext uri="{FF2B5EF4-FFF2-40B4-BE49-F238E27FC236}">
                <a16:creationId xmlns:a16="http://schemas.microsoft.com/office/drawing/2014/main" id="{9238067C-1B17-D0C5-C6CB-CCCAF907B715}"/>
              </a:ext>
            </a:extLst>
          </p:cNvPr>
          <p:cNvSpPr/>
          <p:nvPr/>
        </p:nvSpPr>
        <p:spPr>
          <a:xfrm>
            <a:off x="5787513" y="59872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2</a:t>
            </a:r>
          </a:p>
        </p:txBody>
      </p:sp>
    </p:spTree>
    <p:extLst>
      <p:ext uri="{BB962C8B-B14F-4D97-AF65-F5344CB8AC3E}">
        <p14:creationId xmlns:p14="http://schemas.microsoft.com/office/powerpoint/2010/main" val="3164295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1">
            <a:extLst>
              <a:ext uri="{FF2B5EF4-FFF2-40B4-BE49-F238E27FC236}">
                <a16:creationId xmlns:a16="http://schemas.microsoft.com/office/drawing/2014/main" id="{22029C8F-B2F4-4D3D-82B0-144E77211C56}"/>
              </a:ext>
            </a:extLst>
          </p:cNvPr>
          <p:cNvSpPr txBox="1">
            <a:spLocks noChangeArrowheads="1"/>
          </p:cNvSpPr>
          <p:nvPr/>
        </p:nvSpPr>
        <p:spPr bwMode="auto">
          <a:xfrm>
            <a:off x="2287588" y="736600"/>
            <a:ext cx="7624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chemeClr val="tx1"/>
                </a:solidFill>
                <a:latin typeface="Twinkl" panose="02000000000000000000" pitchFamily="2" charset="0"/>
              </a:rPr>
              <a:t>How Mountains are Made</a:t>
            </a:r>
          </a:p>
        </p:txBody>
      </p:sp>
      <p:sp>
        <p:nvSpPr>
          <p:cNvPr id="14339" name="Rectangle 14">
            <a:hlinkClick r:id="rId2"/>
            <a:extLst>
              <a:ext uri="{FF2B5EF4-FFF2-40B4-BE49-F238E27FC236}">
                <a16:creationId xmlns:a16="http://schemas.microsoft.com/office/drawing/2014/main" id="{85436D3D-1FBF-443D-9CF8-C97924182E87}"/>
              </a:ext>
            </a:extLst>
          </p:cNvPr>
          <p:cNvSpPr>
            <a:spLocks noChangeArrowheads="1"/>
          </p:cNvSpPr>
          <p:nvPr/>
        </p:nvSpPr>
        <p:spPr bwMode="auto">
          <a:xfrm>
            <a:off x="2279650" y="1427163"/>
            <a:ext cx="7632700" cy="527050"/>
          </a:xfrm>
          <a:prstGeom prst="rect">
            <a:avLst/>
          </a:prstGeom>
          <a:solidFill>
            <a:srgbClr val="25B7B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latin typeface="Twinkl" panose="02000000000000000000" pitchFamily="2" charset="0"/>
              </a:rPr>
              <a:t>There are 5 main types of mountains:</a:t>
            </a:r>
          </a:p>
        </p:txBody>
      </p:sp>
      <p:sp>
        <p:nvSpPr>
          <p:cNvPr id="14340" name="Rectangle 15">
            <a:hlinkClick r:id="rId2"/>
            <a:extLst>
              <a:ext uri="{FF2B5EF4-FFF2-40B4-BE49-F238E27FC236}">
                <a16:creationId xmlns:a16="http://schemas.microsoft.com/office/drawing/2014/main" id="{7CC124EF-0866-48DF-9BB3-61D57B2F513D}"/>
              </a:ext>
            </a:extLst>
          </p:cNvPr>
          <p:cNvSpPr>
            <a:spLocks noChangeArrowheads="1"/>
          </p:cNvSpPr>
          <p:nvPr/>
        </p:nvSpPr>
        <p:spPr bwMode="auto">
          <a:xfrm>
            <a:off x="2287588" y="5351463"/>
            <a:ext cx="7632700" cy="525462"/>
          </a:xfrm>
          <a:prstGeom prst="rect">
            <a:avLst/>
          </a:prstGeom>
          <a:solidFill>
            <a:srgbClr val="25B7BC"/>
          </a:solidFill>
          <a:ln>
            <a:noFill/>
          </a:ln>
        </p:spPr>
        <p:txBody>
          <a:bodyPr wrap="square" lIns="108000" tIns="108000" rIns="108000" bIns="108000">
            <a:spAutoFit/>
          </a:bodyPr>
          <a:lstStyle/>
          <a:p>
            <a:pPr algn="ctr" eaLnBrk="1" hangingPunct="1"/>
            <a:r>
              <a:rPr lang="en-GB" altLang="en-US" sz="2000">
                <a:latin typeface="Twinkl" panose="02000000000000000000" pitchFamily="2" charset="0"/>
                <a:ea typeface="Sassoon Infant Rg" panose="02000503030000020003" pitchFamily="50" charset="0"/>
                <a:cs typeface="Sassoon Infant Rg" panose="02000503030000020003" pitchFamily="50" charset="0"/>
              </a:rPr>
              <a:t>Each one is formed differently.</a:t>
            </a:r>
          </a:p>
        </p:txBody>
      </p:sp>
      <p:grpSp>
        <p:nvGrpSpPr>
          <p:cNvPr id="14341" name="Group 6">
            <a:extLst>
              <a:ext uri="{FF2B5EF4-FFF2-40B4-BE49-F238E27FC236}">
                <a16:creationId xmlns:a16="http://schemas.microsoft.com/office/drawing/2014/main" id="{2832CECB-C8B1-4758-BDD0-0775AA1547D2}"/>
              </a:ext>
            </a:extLst>
          </p:cNvPr>
          <p:cNvGrpSpPr>
            <a:grpSpLocks/>
          </p:cNvGrpSpPr>
          <p:nvPr/>
        </p:nvGrpSpPr>
        <p:grpSpPr bwMode="auto">
          <a:xfrm>
            <a:off x="2762250" y="2060576"/>
            <a:ext cx="6667500" cy="1539875"/>
            <a:chOff x="755650" y="2059832"/>
            <a:chExt cx="6666641" cy="1540412"/>
          </a:xfrm>
        </p:grpSpPr>
        <p:sp>
          <p:nvSpPr>
            <p:cNvPr id="2" name="Rectangle 1">
              <a:extLst>
                <a:ext uri="{FF2B5EF4-FFF2-40B4-BE49-F238E27FC236}">
                  <a16:creationId xmlns:a16="http://schemas.microsoft.com/office/drawing/2014/main" id="{499E3051-D95B-4936-8A59-A31C3189ACCE}"/>
                </a:ext>
              </a:extLst>
            </p:cNvPr>
            <p:cNvSpPr/>
            <p:nvPr/>
          </p:nvSpPr>
          <p:spPr>
            <a:xfrm>
              <a:off x="755650" y="2059832"/>
              <a:ext cx="2136500"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Rectangle 22">
              <a:extLst>
                <a:ext uri="{FF2B5EF4-FFF2-40B4-BE49-F238E27FC236}">
                  <a16:creationId xmlns:a16="http://schemas.microsoft.com/office/drawing/2014/main" id="{5A7B4FB8-D57F-47A1-93BD-1B6CEEE704F6}"/>
                </a:ext>
              </a:extLst>
            </p:cNvPr>
            <p:cNvSpPr/>
            <p:nvPr/>
          </p:nvSpPr>
          <p:spPr>
            <a:xfrm>
              <a:off x="3020721" y="2059832"/>
              <a:ext cx="2136500"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 name="Rectangle 23">
              <a:extLst>
                <a:ext uri="{FF2B5EF4-FFF2-40B4-BE49-F238E27FC236}">
                  <a16:creationId xmlns:a16="http://schemas.microsoft.com/office/drawing/2014/main" id="{274006E8-3AD9-4B41-88CC-171DB8A337C7}"/>
                </a:ext>
              </a:extLst>
            </p:cNvPr>
            <p:cNvSpPr/>
            <p:nvPr/>
          </p:nvSpPr>
          <p:spPr>
            <a:xfrm>
              <a:off x="5285791" y="2059832"/>
              <a:ext cx="2136500"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42" name="Group 5">
            <a:extLst>
              <a:ext uri="{FF2B5EF4-FFF2-40B4-BE49-F238E27FC236}">
                <a16:creationId xmlns:a16="http://schemas.microsoft.com/office/drawing/2014/main" id="{69DB621C-E05C-45BC-AEED-5CB62E24E77F}"/>
              </a:ext>
            </a:extLst>
          </p:cNvPr>
          <p:cNvGrpSpPr>
            <a:grpSpLocks/>
          </p:cNvGrpSpPr>
          <p:nvPr/>
        </p:nvGrpSpPr>
        <p:grpSpPr bwMode="auto">
          <a:xfrm>
            <a:off x="2762250" y="3703639"/>
            <a:ext cx="4389438" cy="1539875"/>
            <a:chOff x="3033411" y="3704615"/>
            <a:chExt cx="4388880" cy="1540412"/>
          </a:xfrm>
        </p:grpSpPr>
        <p:sp>
          <p:nvSpPr>
            <p:cNvPr id="25" name="Rectangle 24">
              <a:extLst>
                <a:ext uri="{FF2B5EF4-FFF2-40B4-BE49-F238E27FC236}">
                  <a16:creationId xmlns:a16="http://schemas.microsoft.com/office/drawing/2014/main" id="{52427896-F441-4189-9206-CFDE0450D27D}"/>
                </a:ext>
              </a:extLst>
            </p:cNvPr>
            <p:cNvSpPr/>
            <p:nvPr/>
          </p:nvSpPr>
          <p:spPr>
            <a:xfrm>
              <a:off x="3033411" y="3704615"/>
              <a:ext cx="2136503"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25">
              <a:extLst>
                <a:ext uri="{FF2B5EF4-FFF2-40B4-BE49-F238E27FC236}">
                  <a16:creationId xmlns:a16="http://schemas.microsoft.com/office/drawing/2014/main" id="{4945EE3C-929C-464F-9951-3F3FA78F9718}"/>
                </a:ext>
              </a:extLst>
            </p:cNvPr>
            <p:cNvSpPr/>
            <p:nvPr/>
          </p:nvSpPr>
          <p:spPr>
            <a:xfrm>
              <a:off x="5285788" y="3704615"/>
              <a:ext cx="2136503"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4343" name="Rectangle 28">
            <a:hlinkClick r:id="rId2"/>
            <a:extLst>
              <a:ext uri="{FF2B5EF4-FFF2-40B4-BE49-F238E27FC236}">
                <a16:creationId xmlns:a16="http://schemas.microsoft.com/office/drawing/2014/main" id="{BC4B50AB-5694-4EC4-BDF7-AA29A8757423}"/>
              </a:ext>
            </a:extLst>
          </p:cNvPr>
          <p:cNvSpPr>
            <a:spLocks noChangeArrowheads="1"/>
          </p:cNvSpPr>
          <p:nvPr/>
        </p:nvSpPr>
        <p:spPr bwMode="auto">
          <a:xfrm>
            <a:off x="2762251" y="3133725"/>
            <a:ext cx="2136775" cy="465138"/>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fold mountains</a:t>
            </a:r>
          </a:p>
        </p:txBody>
      </p:sp>
      <p:sp>
        <p:nvSpPr>
          <p:cNvPr id="14344" name="Rectangle 29">
            <a:hlinkClick r:id="rId2"/>
            <a:extLst>
              <a:ext uri="{FF2B5EF4-FFF2-40B4-BE49-F238E27FC236}">
                <a16:creationId xmlns:a16="http://schemas.microsoft.com/office/drawing/2014/main" id="{92DEE7C8-FC6A-4EC2-927B-9751B181A76C}"/>
              </a:ext>
            </a:extLst>
          </p:cNvPr>
          <p:cNvSpPr>
            <a:spLocks noChangeArrowheads="1"/>
          </p:cNvSpPr>
          <p:nvPr/>
        </p:nvSpPr>
        <p:spPr bwMode="auto">
          <a:xfrm>
            <a:off x="5027614" y="3145446"/>
            <a:ext cx="2136775" cy="448942"/>
          </a:xfrm>
          <a:prstGeom prst="rect">
            <a:avLst/>
          </a:prstGeom>
          <a:solidFill>
            <a:srgbClr val="8ACBC0"/>
          </a:solidFill>
          <a:ln>
            <a:noFill/>
          </a:ln>
        </p:spPr>
        <p:txBody>
          <a:bodyPr wrap="square" lIns="108000" tIns="108000" rIns="108000" bIns="108000">
            <a:spAutoFit/>
          </a:bodyPr>
          <a:lstStyle/>
          <a:p>
            <a:pPr algn="ctr" eaLnBrk="1" hangingPunct="1"/>
            <a:r>
              <a:rPr lang="en-GB" altLang="en-US" sz="1500">
                <a:latin typeface="Twinkl" panose="02000000000000000000" pitchFamily="2" charset="0"/>
                <a:ea typeface="Sassoon Infant Rg" panose="02000503030000020003" pitchFamily="50" charset="0"/>
                <a:cs typeface="Sassoon Infant Rg" panose="02000503030000020003" pitchFamily="50" charset="0"/>
              </a:rPr>
              <a:t>fault-block mountains</a:t>
            </a:r>
          </a:p>
        </p:txBody>
      </p:sp>
      <p:sp>
        <p:nvSpPr>
          <p:cNvPr id="14345" name="Rectangle 30">
            <a:hlinkClick r:id="rId2"/>
            <a:extLst>
              <a:ext uri="{FF2B5EF4-FFF2-40B4-BE49-F238E27FC236}">
                <a16:creationId xmlns:a16="http://schemas.microsoft.com/office/drawing/2014/main" id="{F9AB5223-B180-49BC-B136-DC7AE96F3624}"/>
              </a:ext>
            </a:extLst>
          </p:cNvPr>
          <p:cNvSpPr>
            <a:spLocks noChangeArrowheads="1"/>
          </p:cNvSpPr>
          <p:nvPr/>
        </p:nvSpPr>
        <p:spPr bwMode="auto">
          <a:xfrm>
            <a:off x="7292976" y="3133725"/>
            <a:ext cx="2136775" cy="465138"/>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volcanic mountains</a:t>
            </a:r>
          </a:p>
        </p:txBody>
      </p:sp>
      <p:sp>
        <p:nvSpPr>
          <p:cNvPr id="14346" name="Rectangle 31">
            <a:hlinkClick r:id="rId2"/>
            <a:extLst>
              <a:ext uri="{FF2B5EF4-FFF2-40B4-BE49-F238E27FC236}">
                <a16:creationId xmlns:a16="http://schemas.microsoft.com/office/drawing/2014/main" id="{8A00766C-A41D-4BB0-8F1F-9B9BB67B0B36}"/>
              </a:ext>
            </a:extLst>
          </p:cNvPr>
          <p:cNvSpPr>
            <a:spLocks noChangeArrowheads="1"/>
          </p:cNvSpPr>
          <p:nvPr/>
        </p:nvSpPr>
        <p:spPr bwMode="auto">
          <a:xfrm>
            <a:off x="2762251" y="4779963"/>
            <a:ext cx="2136775" cy="463550"/>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dome mountains</a:t>
            </a:r>
          </a:p>
        </p:txBody>
      </p:sp>
      <p:sp>
        <p:nvSpPr>
          <p:cNvPr id="14347" name="Rectangle 32">
            <a:hlinkClick r:id="rId2"/>
            <a:extLst>
              <a:ext uri="{FF2B5EF4-FFF2-40B4-BE49-F238E27FC236}">
                <a16:creationId xmlns:a16="http://schemas.microsoft.com/office/drawing/2014/main" id="{28C19364-44A9-45E0-A710-9A019C63B7A1}"/>
              </a:ext>
            </a:extLst>
          </p:cNvPr>
          <p:cNvSpPr>
            <a:spLocks noChangeArrowheads="1"/>
          </p:cNvSpPr>
          <p:nvPr/>
        </p:nvSpPr>
        <p:spPr bwMode="auto">
          <a:xfrm>
            <a:off x="5016500" y="4779963"/>
            <a:ext cx="2135188" cy="463550"/>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plateau mountains</a:t>
            </a:r>
          </a:p>
        </p:txBody>
      </p:sp>
      <p:pic>
        <p:nvPicPr>
          <p:cNvPr id="14348" name="Picture 41">
            <a:extLst>
              <a:ext uri="{FF2B5EF4-FFF2-40B4-BE49-F238E27FC236}">
                <a16:creationId xmlns:a16="http://schemas.microsoft.com/office/drawing/2014/main" id="{3DFF46CC-69AF-4A84-8C87-E614FE442ECC}"/>
              </a:ext>
            </a:extLst>
          </p:cNvPr>
          <p:cNvPicPr>
            <a:picLocks noChangeAspect="1"/>
          </p:cNvPicPr>
          <p:nvPr/>
        </p:nvPicPr>
        <p:blipFill>
          <a:blip r:embed="rId3">
            <a:extLst>
              <a:ext uri="{28A0092B-C50C-407E-A947-70E740481C1C}">
                <a14:useLocalDpi xmlns:a14="http://schemas.microsoft.com/office/drawing/2010/main" val="0"/>
              </a:ext>
            </a:extLst>
          </a:blip>
          <a:srcRect b="18486"/>
          <a:stretch>
            <a:fillRect/>
          </a:stretch>
        </p:blipFill>
        <p:spPr bwMode="auto">
          <a:xfrm>
            <a:off x="2762251" y="2055813"/>
            <a:ext cx="21367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42">
            <a:extLst>
              <a:ext uri="{FF2B5EF4-FFF2-40B4-BE49-F238E27FC236}">
                <a16:creationId xmlns:a16="http://schemas.microsoft.com/office/drawing/2014/main" id="{14AA81CE-F1E7-4C1D-8B0E-C85A70452687}"/>
              </a:ext>
            </a:extLst>
          </p:cNvPr>
          <p:cNvPicPr>
            <a:picLocks noChangeAspect="1"/>
          </p:cNvPicPr>
          <p:nvPr/>
        </p:nvPicPr>
        <p:blipFill>
          <a:blip r:embed="rId4">
            <a:extLst>
              <a:ext uri="{28A0092B-C50C-407E-A947-70E740481C1C}">
                <a14:useLocalDpi xmlns:a14="http://schemas.microsoft.com/office/drawing/2010/main" val="0"/>
              </a:ext>
            </a:extLst>
          </a:blip>
          <a:srcRect l="894" b="28699"/>
          <a:stretch>
            <a:fillRect/>
          </a:stretch>
        </p:blipFill>
        <p:spPr bwMode="auto">
          <a:xfrm>
            <a:off x="5027614" y="2055814"/>
            <a:ext cx="2136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43">
            <a:extLst>
              <a:ext uri="{FF2B5EF4-FFF2-40B4-BE49-F238E27FC236}">
                <a16:creationId xmlns:a16="http://schemas.microsoft.com/office/drawing/2014/main" id="{45424A31-622A-4394-BD14-3A017E0251AF}"/>
              </a:ext>
            </a:extLst>
          </p:cNvPr>
          <p:cNvPicPr>
            <a:picLocks noChangeAspect="1"/>
          </p:cNvPicPr>
          <p:nvPr/>
        </p:nvPicPr>
        <p:blipFill>
          <a:blip r:embed="rId5">
            <a:extLst>
              <a:ext uri="{28A0092B-C50C-407E-A947-70E740481C1C}">
                <a14:useLocalDpi xmlns:a14="http://schemas.microsoft.com/office/drawing/2010/main" val="0"/>
              </a:ext>
            </a:extLst>
          </a:blip>
          <a:srcRect t="18491"/>
          <a:stretch>
            <a:fillRect/>
          </a:stretch>
        </p:blipFill>
        <p:spPr bwMode="auto">
          <a:xfrm>
            <a:off x="7292976" y="2055814"/>
            <a:ext cx="2136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44">
            <a:extLst>
              <a:ext uri="{FF2B5EF4-FFF2-40B4-BE49-F238E27FC236}">
                <a16:creationId xmlns:a16="http://schemas.microsoft.com/office/drawing/2014/main" id="{66A21DF5-2689-4947-9BB1-40E68FFFE20E}"/>
              </a:ext>
            </a:extLst>
          </p:cNvPr>
          <p:cNvPicPr>
            <a:picLocks noChangeAspect="1"/>
          </p:cNvPicPr>
          <p:nvPr/>
        </p:nvPicPr>
        <p:blipFill>
          <a:blip r:embed="rId6">
            <a:extLst>
              <a:ext uri="{28A0092B-C50C-407E-A947-70E740481C1C}">
                <a14:useLocalDpi xmlns:a14="http://schemas.microsoft.com/office/drawing/2010/main" val="0"/>
              </a:ext>
            </a:extLst>
          </a:blip>
          <a:srcRect r="3790" b="8884"/>
          <a:stretch>
            <a:fillRect/>
          </a:stretch>
        </p:blipFill>
        <p:spPr bwMode="auto">
          <a:xfrm>
            <a:off x="5027614" y="3702050"/>
            <a:ext cx="2124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9">
            <a:extLst>
              <a:ext uri="{FF2B5EF4-FFF2-40B4-BE49-F238E27FC236}">
                <a16:creationId xmlns:a16="http://schemas.microsoft.com/office/drawing/2014/main" id="{EC1BD68F-7C47-4DD9-9FAD-4F8A06383A25}"/>
              </a:ext>
            </a:extLst>
          </p:cNvPr>
          <p:cNvPicPr>
            <a:picLocks noChangeAspect="1"/>
          </p:cNvPicPr>
          <p:nvPr/>
        </p:nvPicPr>
        <p:blipFill>
          <a:blip r:embed="rId7">
            <a:extLst>
              <a:ext uri="{28A0092B-C50C-407E-A947-70E740481C1C}">
                <a14:useLocalDpi xmlns:a14="http://schemas.microsoft.com/office/drawing/2010/main" val="0"/>
              </a:ext>
            </a:extLst>
          </a:blip>
          <a:srcRect t="2" b="27299"/>
          <a:stretch>
            <a:fillRect/>
          </a:stretch>
        </p:blipFill>
        <p:spPr bwMode="auto">
          <a:xfrm>
            <a:off x="2762251" y="3698876"/>
            <a:ext cx="21367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Box 21">
            <a:extLst>
              <a:ext uri="{FF2B5EF4-FFF2-40B4-BE49-F238E27FC236}">
                <a16:creationId xmlns:a16="http://schemas.microsoft.com/office/drawing/2014/main" id="{B23AF098-D1A8-44EC-9F86-C866344E27DC}"/>
              </a:ext>
            </a:extLst>
          </p:cNvPr>
          <p:cNvSpPr txBox="1">
            <a:spLocks noChangeArrowheads="1"/>
          </p:cNvSpPr>
          <p:nvPr/>
        </p:nvSpPr>
        <p:spPr bwMode="auto">
          <a:xfrm>
            <a:off x="2279650" y="6245226"/>
            <a:ext cx="76406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rgbClr val="FFA056"/>
                </a:solidFill>
                <a:latin typeface="BPreplay" panose="02000503000000020004" pitchFamily="50" charset="0"/>
              </a:rPr>
              <a:t>Photo courtesy of Tambako the Jaguar, Ken Lund, DragonGhost19, inkknife_2000 and Nicholas_T @flickr.com) - granted under creative commons licence – attribution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mountain&#10;&#10;Description automatically generated">
            <a:extLst>
              <a:ext uri="{FF2B5EF4-FFF2-40B4-BE49-F238E27FC236}">
                <a16:creationId xmlns:a16="http://schemas.microsoft.com/office/drawing/2014/main" id="{67B3993E-D779-2CF8-28A9-EDD8754CC287}"/>
              </a:ext>
            </a:extLst>
          </p:cNvPr>
          <p:cNvPicPr>
            <a:picLocks noChangeAspect="1"/>
          </p:cNvPicPr>
          <p:nvPr/>
        </p:nvPicPr>
        <p:blipFill>
          <a:blip r:embed="rId2"/>
          <a:stretch>
            <a:fillRect/>
          </a:stretch>
        </p:blipFill>
        <p:spPr>
          <a:xfrm>
            <a:off x="1610285" y="63314"/>
            <a:ext cx="9923929" cy="6742579"/>
          </a:xfrm>
          <a:prstGeom prst="rect">
            <a:avLst/>
          </a:prstGeom>
        </p:spPr>
      </p:pic>
    </p:spTree>
    <p:extLst>
      <p:ext uri="{BB962C8B-B14F-4D97-AF65-F5344CB8AC3E}">
        <p14:creationId xmlns:p14="http://schemas.microsoft.com/office/powerpoint/2010/main" val="3778388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mountains and text&#10;&#10;Description automatically generated">
            <a:extLst>
              <a:ext uri="{FF2B5EF4-FFF2-40B4-BE49-F238E27FC236}">
                <a16:creationId xmlns:a16="http://schemas.microsoft.com/office/drawing/2014/main" id="{CF3E0FF4-0607-1E2C-CCE3-B34AF3859D15}"/>
              </a:ext>
            </a:extLst>
          </p:cNvPr>
          <p:cNvPicPr>
            <a:picLocks noChangeAspect="1"/>
          </p:cNvPicPr>
          <p:nvPr/>
        </p:nvPicPr>
        <p:blipFill>
          <a:blip r:embed="rId2"/>
          <a:stretch>
            <a:fillRect/>
          </a:stretch>
        </p:blipFill>
        <p:spPr>
          <a:xfrm>
            <a:off x="1177738" y="78721"/>
            <a:ext cx="10027023" cy="6700557"/>
          </a:xfrm>
          <a:prstGeom prst="rect">
            <a:avLst/>
          </a:prstGeom>
        </p:spPr>
      </p:pic>
    </p:spTree>
    <p:extLst>
      <p:ext uri="{BB962C8B-B14F-4D97-AF65-F5344CB8AC3E}">
        <p14:creationId xmlns:p14="http://schemas.microsoft.com/office/powerpoint/2010/main" val="359675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62BB-0CDA-B40B-8852-7EFEF25DACB1}"/>
              </a:ext>
            </a:extLst>
          </p:cNvPr>
          <p:cNvSpPr>
            <a:spLocks noGrp="1"/>
          </p:cNvSpPr>
          <p:nvPr>
            <p:ph type="title"/>
          </p:nvPr>
        </p:nvSpPr>
        <p:spPr>
          <a:xfrm>
            <a:off x="715525" y="2417571"/>
            <a:ext cx="10515600" cy="1325563"/>
          </a:xfrm>
        </p:spPr>
        <p:txBody>
          <a:bodyPr vert="horz" lIns="91440" tIns="45720" rIns="91440" bIns="45720" rtlCol="0" anchor="ctr">
            <a:noAutofit/>
          </a:bodyPr>
          <a:lstStyle/>
          <a:p>
            <a:br>
              <a:rPr lang="en-GB" sz="4000">
                <a:solidFill>
                  <a:srgbClr val="2A2A2A"/>
                </a:solidFill>
                <a:ea typeface="+mj-lt"/>
                <a:cs typeface="+mj-lt"/>
              </a:rPr>
            </a:br>
            <a:br>
              <a:rPr lang="en-GB" sz="4000">
                <a:ea typeface="+mj-lt"/>
                <a:cs typeface="+mj-lt"/>
              </a:rPr>
            </a:br>
            <a:r>
              <a:rPr lang="en-GB" sz="4000">
                <a:solidFill>
                  <a:srgbClr val="2A2A2A"/>
                </a:solidFill>
                <a:ea typeface="+mj-lt"/>
                <a:cs typeface="+mj-lt"/>
              </a:rPr>
              <a:t>Decide if your example is showing or telling the reader?</a:t>
            </a:r>
            <a:br>
              <a:rPr lang="en-GB" sz="4000">
                <a:solidFill>
                  <a:srgbClr val="2A2A2A"/>
                </a:solidFill>
                <a:ea typeface="+mj-lt"/>
                <a:cs typeface="+mj-lt"/>
              </a:rPr>
            </a:br>
            <a:br>
              <a:rPr lang="en-GB" sz="4000">
                <a:ea typeface="+mj-lt"/>
                <a:cs typeface="+mj-lt"/>
              </a:rPr>
            </a:br>
            <a:r>
              <a:rPr lang="en-GB" sz="4000">
                <a:solidFill>
                  <a:srgbClr val="0070C0"/>
                </a:solidFill>
                <a:ea typeface="+mj-lt"/>
                <a:cs typeface="+mj-lt"/>
              </a:rPr>
              <a:t>Blue</a:t>
            </a:r>
            <a:br>
              <a:rPr lang="en-GB" sz="4000">
                <a:solidFill>
                  <a:srgbClr val="2A2A2A"/>
                </a:solidFill>
                <a:ea typeface="+mj-lt"/>
                <a:cs typeface="+mj-lt"/>
              </a:rPr>
            </a:br>
            <a:r>
              <a:rPr lang="en-GB" sz="4000">
                <a:solidFill>
                  <a:srgbClr val="2A2A2A"/>
                </a:solidFill>
                <a:ea typeface="+mj-lt"/>
                <a:cs typeface="+mj-lt"/>
              </a:rPr>
              <a:t>The dry orange leaves crunched under my feet as I pulled the collar up on my coat. </a:t>
            </a:r>
            <a:br>
              <a:rPr lang="en-GB" sz="4000" b="1">
                <a:solidFill>
                  <a:srgbClr val="2A2A2A"/>
                </a:solidFill>
                <a:ea typeface="+mj-lt"/>
                <a:cs typeface="+mj-lt"/>
              </a:rPr>
            </a:br>
            <a:br>
              <a:rPr lang="en-GB" sz="4000" b="1">
                <a:solidFill>
                  <a:srgbClr val="2A2A2A"/>
                </a:solidFill>
                <a:ea typeface="+mj-lt"/>
                <a:cs typeface="+mj-lt"/>
              </a:rPr>
            </a:br>
            <a:r>
              <a:rPr lang="en-GB" sz="4000">
                <a:solidFill>
                  <a:srgbClr val="00B050"/>
                </a:solidFill>
                <a:ea typeface="+mj-lt"/>
                <a:cs typeface="+mj-lt"/>
              </a:rPr>
              <a:t>Green</a:t>
            </a:r>
            <a:br>
              <a:rPr lang="en-GB" sz="4000" b="1">
                <a:ea typeface="+mj-lt"/>
                <a:cs typeface="+mj-lt"/>
              </a:rPr>
            </a:br>
            <a:r>
              <a:rPr lang="en-GB" sz="4000">
                <a:solidFill>
                  <a:srgbClr val="2A2A2A"/>
                </a:solidFill>
                <a:ea typeface="+mj-lt"/>
                <a:cs typeface="+mj-lt"/>
              </a:rPr>
              <a:t>I walked through the forest. It was already Fall and I was getting cold.</a:t>
            </a:r>
            <a:endParaRPr lang="en-US" sz="4000">
              <a:cs typeface="Calibri Light"/>
            </a:endParaRPr>
          </a:p>
          <a:p>
            <a:endParaRPr lang="en-GB" sz="4000">
              <a:solidFill>
                <a:srgbClr val="2A2A2A"/>
              </a:solidFill>
              <a:cs typeface="Calibri Light" panose="020F0302020204030204"/>
            </a:endParaRPr>
          </a:p>
          <a:p>
            <a:endParaRPr lang="en-GB">
              <a:cs typeface="Calibri Light"/>
            </a:endParaRPr>
          </a:p>
        </p:txBody>
      </p:sp>
    </p:spTree>
    <p:extLst>
      <p:ext uri="{BB962C8B-B14F-4D97-AF65-F5344CB8AC3E}">
        <p14:creationId xmlns:p14="http://schemas.microsoft.com/office/powerpoint/2010/main" val="3499671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volcano eruption and volcano erupting&#10;&#10;Description automatically generated">
            <a:extLst>
              <a:ext uri="{FF2B5EF4-FFF2-40B4-BE49-F238E27FC236}">
                <a16:creationId xmlns:a16="http://schemas.microsoft.com/office/drawing/2014/main" id="{A3570DAD-91B7-BB0A-7606-D262E19CFA54}"/>
              </a:ext>
            </a:extLst>
          </p:cNvPr>
          <p:cNvPicPr>
            <a:picLocks noChangeAspect="1"/>
          </p:cNvPicPr>
          <p:nvPr/>
        </p:nvPicPr>
        <p:blipFill>
          <a:blip r:embed="rId2"/>
          <a:stretch>
            <a:fillRect/>
          </a:stretch>
        </p:blipFill>
        <p:spPr>
          <a:xfrm>
            <a:off x="1305323" y="-2816"/>
            <a:ext cx="9837319" cy="6859503"/>
          </a:xfrm>
          <a:prstGeom prst="rect">
            <a:avLst/>
          </a:prstGeom>
        </p:spPr>
      </p:pic>
    </p:spTree>
    <p:extLst>
      <p:ext uri="{BB962C8B-B14F-4D97-AF65-F5344CB8AC3E}">
        <p14:creationId xmlns:p14="http://schemas.microsoft.com/office/powerpoint/2010/main" val="2973102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volcano&#10;&#10;Description automatically generated">
            <a:extLst>
              <a:ext uri="{FF2B5EF4-FFF2-40B4-BE49-F238E27FC236}">
                <a16:creationId xmlns:a16="http://schemas.microsoft.com/office/drawing/2014/main" id="{366639D8-8B33-968C-640C-BC520D6358D0}"/>
              </a:ext>
            </a:extLst>
          </p:cNvPr>
          <p:cNvPicPr>
            <a:picLocks noChangeAspect="1"/>
          </p:cNvPicPr>
          <p:nvPr/>
        </p:nvPicPr>
        <p:blipFill>
          <a:blip r:embed="rId2"/>
          <a:stretch>
            <a:fillRect/>
          </a:stretch>
        </p:blipFill>
        <p:spPr>
          <a:xfrm>
            <a:off x="1059280" y="40356"/>
            <a:ext cx="9828679" cy="6755466"/>
          </a:xfrm>
          <a:prstGeom prst="rect">
            <a:avLst/>
          </a:prstGeom>
        </p:spPr>
      </p:pic>
    </p:spTree>
    <p:extLst>
      <p:ext uri="{BB962C8B-B14F-4D97-AF65-F5344CB8AC3E}">
        <p14:creationId xmlns:p14="http://schemas.microsoft.com/office/powerpoint/2010/main" val="64279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30A588-AFCB-741E-1C88-CA544D02BB59}"/>
              </a:ext>
            </a:extLst>
          </p:cNvPr>
          <p:cNvPicPr>
            <a:picLocks noChangeAspect="1"/>
          </p:cNvPicPr>
          <p:nvPr/>
        </p:nvPicPr>
        <p:blipFill>
          <a:blip r:embed="rId2"/>
          <a:stretch>
            <a:fillRect/>
          </a:stretch>
        </p:blipFill>
        <p:spPr>
          <a:xfrm>
            <a:off x="1224523" y="98331"/>
            <a:ext cx="9989483" cy="6762189"/>
          </a:xfrm>
          <a:prstGeom prst="rect">
            <a:avLst/>
          </a:prstGeom>
        </p:spPr>
      </p:pic>
    </p:spTree>
    <p:extLst>
      <p:ext uri="{BB962C8B-B14F-4D97-AF65-F5344CB8AC3E}">
        <p14:creationId xmlns:p14="http://schemas.microsoft.com/office/powerpoint/2010/main" val="3739057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7E8B-EB42-09D8-6127-50B2D9A62900}"/>
              </a:ext>
            </a:extLst>
          </p:cNvPr>
          <p:cNvSpPr>
            <a:spLocks noGrp="1"/>
          </p:cNvSpPr>
          <p:nvPr>
            <p:ph type="title"/>
          </p:nvPr>
        </p:nvSpPr>
        <p:spPr/>
        <p:txBody>
          <a:bodyPr/>
          <a:lstStyle/>
          <a:p>
            <a:r>
              <a:rPr lang="en-GB">
                <a:cs typeface="Calibri Light"/>
              </a:rPr>
              <a:t>What type of mountain is it? </a:t>
            </a:r>
            <a:endParaRPr lang="en-GB"/>
          </a:p>
        </p:txBody>
      </p:sp>
      <p:pic>
        <p:nvPicPr>
          <p:cNvPr id="3" name="Picture 2">
            <a:extLst>
              <a:ext uri="{FF2B5EF4-FFF2-40B4-BE49-F238E27FC236}">
                <a16:creationId xmlns:a16="http://schemas.microsoft.com/office/drawing/2014/main" id="{E21EBF7A-24DC-23E1-1E3D-AB35973376ED}"/>
              </a:ext>
            </a:extLst>
          </p:cNvPr>
          <p:cNvPicPr>
            <a:picLocks noChangeAspect="1"/>
          </p:cNvPicPr>
          <p:nvPr/>
        </p:nvPicPr>
        <p:blipFill>
          <a:blip r:embed="rId2"/>
          <a:stretch>
            <a:fillRect/>
          </a:stretch>
        </p:blipFill>
        <p:spPr>
          <a:xfrm>
            <a:off x="1368519" y="1592076"/>
            <a:ext cx="9443757" cy="3763495"/>
          </a:xfrm>
          <a:prstGeom prst="rect">
            <a:avLst/>
          </a:prstGeom>
        </p:spPr>
      </p:pic>
      <p:sp>
        <p:nvSpPr>
          <p:cNvPr id="4" name="TextBox 3">
            <a:extLst>
              <a:ext uri="{FF2B5EF4-FFF2-40B4-BE49-F238E27FC236}">
                <a16:creationId xmlns:a16="http://schemas.microsoft.com/office/drawing/2014/main" id="{2408B465-15AC-6965-54B6-FFD40C0057B3}"/>
              </a:ext>
            </a:extLst>
          </p:cNvPr>
          <p:cNvSpPr txBox="1"/>
          <p:nvPr/>
        </p:nvSpPr>
        <p:spPr>
          <a:xfrm>
            <a:off x="2392750" y="5678433"/>
            <a:ext cx="1063158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Dome      Plateau      Fault-block</a:t>
            </a:r>
          </a:p>
        </p:txBody>
      </p:sp>
    </p:spTree>
    <p:extLst>
      <p:ext uri="{BB962C8B-B14F-4D97-AF65-F5344CB8AC3E}">
        <p14:creationId xmlns:p14="http://schemas.microsoft.com/office/powerpoint/2010/main" val="2693669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ountain range with text below&#10;&#10;Description automatically generated">
            <a:extLst>
              <a:ext uri="{FF2B5EF4-FFF2-40B4-BE49-F238E27FC236}">
                <a16:creationId xmlns:a16="http://schemas.microsoft.com/office/drawing/2014/main" id="{BA6D84EB-0265-10FC-97DE-5FC0E3CD83C9}"/>
              </a:ext>
            </a:extLst>
          </p:cNvPr>
          <p:cNvPicPr>
            <a:picLocks noChangeAspect="1"/>
          </p:cNvPicPr>
          <p:nvPr/>
        </p:nvPicPr>
        <p:blipFill>
          <a:blip r:embed="rId2"/>
          <a:stretch>
            <a:fillRect/>
          </a:stretch>
        </p:blipFill>
        <p:spPr>
          <a:xfrm>
            <a:off x="351674" y="180975"/>
            <a:ext cx="11861986" cy="6697755"/>
          </a:xfrm>
          <a:prstGeom prst="rect">
            <a:avLst/>
          </a:prstGeom>
        </p:spPr>
      </p:pic>
    </p:spTree>
    <p:extLst>
      <p:ext uri="{BB962C8B-B14F-4D97-AF65-F5344CB8AC3E}">
        <p14:creationId xmlns:p14="http://schemas.microsoft.com/office/powerpoint/2010/main" val="389763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11A1-5F1C-EE6A-1544-1351C96ED4E6}"/>
              </a:ext>
            </a:extLst>
          </p:cNvPr>
          <p:cNvSpPr>
            <a:spLocks noGrp="1"/>
          </p:cNvSpPr>
          <p:nvPr>
            <p:ph type="title"/>
          </p:nvPr>
        </p:nvSpPr>
        <p:spPr>
          <a:xfrm>
            <a:off x="477253" y="926599"/>
            <a:ext cx="10515600" cy="1325563"/>
          </a:xfrm>
        </p:spPr>
        <p:txBody>
          <a:bodyPr>
            <a:normAutofit fontScale="90000"/>
          </a:bodyPr>
          <a:lstStyle/>
          <a:p>
            <a:r>
              <a:rPr lang="en-GB" b="1">
                <a:cs typeface="Calibri Light"/>
              </a:rPr>
              <a:t>Partner Work: How are mountains formed?</a:t>
            </a:r>
            <a:br>
              <a:rPr lang="en-GB">
                <a:cs typeface="Calibri Light"/>
              </a:rPr>
            </a:br>
            <a:br>
              <a:rPr lang="en-GB">
                <a:cs typeface="Calibri Light"/>
              </a:rPr>
            </a:br>
            <a:r>
              <a:rPr lang="en-GB" b="1">
                <a:cs typeface="Calibri Light"/>
              </a:rPr>
              <a:t>Verbally share your understanding using the key words below. </a:t>
            </a:r>
            <a:br>
              <a:rPr lang="en-GB">
                <a:cs typeface="Calibri Light"/>
              </a:rPr>
            </a:br>
            <a:r>
              <a:rPr lang="en-GB">
                <a:solidFill>
                  <a:srgbClr val="FF0000"/>
                </a:solidFill>
                <a:cs typeface="Calibri Light"/>
              </a:rPr>
              <a:t>Think it, say it,</a:t>
            </a:r>
            <a:r>
              <a:rPr lang="en-GB">
                <a:cs typeface="Calibri Light"/>
              </a:rPr>
              <a:t> like it, write it. </a:t>
            </a:r>
          </a:p>
        </p:txBody>
      </p:sp>
      <p:sp>
        <p:nvSpPr>
          <p:cNvPr id="4" name="TextBox 3">
            <a:extLst>
              <a:ext uri="{FF2B5EF4-FFF2-40B4-BE49-F238E27FC236}">
                <a16:creationId xmlns:a16="http://schemas.microsoft.com/office/drawing/2014/main" id="{9AABF300-A0C9-1857-3BBF-859E12FF30AF}"/>
              </a:ext>
            </a:extLst>
          </p:cNvPr>
          <p:cNvSpPr txBox="1"/>
          <p:nvPr/>
        </p:nvSpPr>
        <p:spPr>
          <a:xfrm>
            <a:off x="561178" y="3624808"/>
            <a:ext cx="3023228"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Tectonic plates</a:t>
            </a:r>
          </a:p>
          <a:p>
            <a:r>
              <a:rPr lang="en-GB" sz="3200">
                <a:cs typeface="Calibri"/>
              </a:rPr>
              <a:t>movement </a:t>
            </a:r>
          </a:p>
          <a:p>
            <a:r>
              <a:rPr lang="en-GB" sz="3200">
                <a:cs typeface="Calibri"/>
              </a:rPr>
              <a:t>collide </a:t>
            </a:r>
          </a:p>
          <a:p>
            <a:r>
              <a:rPr lang="en-GB" sz="3200">
                <a:cs typeface="Calibri"/>
              </a:rPr>
              <a:t>tear apart </a:t>
            </a:r>
          </a:p>
          <a:p>
            <a:r>
              <a:rPr lang="en-GB" sz="3200">
                <a:cs typeface="Calibri"/>
              </a:rPr>
              <a:t>slide against </a:t>
            </a:r>
            <a:br>
              <a:rPr lang="en-GB" sz="2400">
                <a:cs typeface="Calibri"/>
              </a:rPr>
            </a:br>
            <a:endParaRPr lang="en-GB" sz="2400">
              <a:cs typeface="Calibri"/>
            </a:endParaRPr>
          </a:p>
          <a:p>
            <a:endParaRPr lang="en-GB">
              <a:cs typeface="Calibri"/>
            </a:endParaRPr>
          </a:p>
        </p:txBody>
      </p:sp>
      <p:sp>
        <p:nvSpPr>
          <p:cNvPr id="5" name="TextBox 4">
            <a:extLst>
              <a:ext uri="{FF2B5EF4-FFF2-40B4-BE49-F238E27FC236}">
                <a16:creationId xmlns:a16="http://schemas.microsoft.com/office/drawing/2014/main" id="{5BBFAFF9-E64A-ACBA-2449-F818266794C9}"/>
              </a:ext>
            </a:extLst>
          </p:cNvPr>
          <p:cNvSpPr txBox="1"/>
          <p:nvPr/>
        </p:nvSpPr>
        <p:spPr>
          <a:xfrm>
            <a:off x="5195637" y="3661611"/>
            <a:ext cx="558064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Plateau Mountain</a:t>
            </a:r>
            <a:r>
              <a:rPr lang="en-US" sz="3200">
                <a:cs typeface="Segoe UI"/>
              </a:rPr>
              <a:t>​</a:t>
            </a:r>
          </a:p>
          <a:p>
            <a:r>
              <a:rPr lang="en-GB" sz="3200">
                <a:cs typeface="Segoe UI"/>
              </a:rPr>
              <a:t>Dome Mountain </a:t>
            </a:r>
            <a:r>
              <a:rPr lang="en-US" sz="3200">
                <a:cs typeface="Segoe UI"/>
              </a:rPr>
              <a:t>​</a:t>
            </a:r>
          </a:p>
          <a:p>
            <a:r>
              <a:rPr lang="en-GB" sz="3200">
                <a:cs typeface="Segoe UI"/>
              </a:rPr>
              <a:t>Volcanic Mountain </a:t>
            </a:r>
            <a:r>
              <a:rPr lang="en-US" sz="3200">
                <a:cs typeface="Segoe UI"/>
              </a:rPr>
              <a:t>​</a:t>
            </a:r>
          </a:p>
          <a:p>
            <a:r>
              <a:rPr lang="en-GB" sz="3200">
                <a:cs typeface="Segoe UI"/>
              </a:rPr>
              <a:t>Fault-block Mountain </a:t>
            </a:r>
            <a:r>
              <a:rPr lang="en-US" sz="3200">
                <a:cs typeface="Segoe UI"/>
              </a:rPr>
              <a:t>​</a:t>
            </a:r>
          </a:p>
          <a:p>
            <a:r>
              <a:rPr lang="en-GB" sz="3200">
                <a:cs typeface="Segoe UI"/>
              </a:rPr>
              <a:t>Fold Mountain</a:t>
            </a:r>
          </a:p>
        </p:txBody>
      </p:sp>
      <p:pic>
        <p:nvPicPr>
          <p:cNvPr id="6" name="Picture 5" descr="A snowy mountain with blue sky&#10;&#10;Description automatically generated">
            <a:extLst>
              <a:ext uri="{FF2B5EF4-FFF2-40B4-BE49-F238E27FC236}">
                <a16:creationId xmlns:a16="http://schemas.microsoft.com/office/drawing/2014/main" id="{193E9393-69F4-7996-3972-EB183F4B3509}"/>
              </a:ext>
            </a:extLst>
          </p:cNvPr>
          <p:cNvPicPr>
            <a:picLocks noChangeAspect="1"/>
          </p:cNvPicPr>
          <p:nvPr/>
        </p:nvPicPr>
        <p:blipFill>
          <a:blip r:embed="rId2"/>
          <a:stretch>
            <a:fillRect/>
          </a:stretch>
        </p:blipFill>
        <p:spPr>
          <a:xfrm>
            <a:off x="9355807" y="2182729"/>
            <a:ext cx="2433888" cy="2472489"/>
          </a:xfrm>
          <a:prstGeom prst="rect">
            <a:avLst/>
          </a:prstGeom>
        </p:spPr>
      </p:pic>
    </p:spTree>
    <p:extLst>
      <p:ext uri="{BB962C8B-B14F-4D97-AF65-F5344CB8AC3E}">
        <p14:creationId xmlns:p14="http://schemas.microsoft.com/office/powerpoint/2010/main" val="503888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E12EC-A0BE-687E-1B79-9E731F06A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632F1-495F-C5F9-4E14-B03E63C74D98}"/>
              </a:ext>
            </a:extLst>
          </p:cNvPr>
          <p:cNvSpPr>
            <a:spLocks noGrp="1"/>
          </p:cNvSpPr>
          <p:nvPr>
            <p:ph type="title"/>
          </p:nvPr>
        </p:nvSpPr>
        <p:spPr>
          <a:xfrm>
            <a:off x="477253" y="926599"/>
            <a:ext cx="10515600" cy="1325563"/>
          </a:xfrm>
        </p:spPr>
        <p:txBody>
          <a:bodyPr>
            <a:normAutofit fontScale="90000"/>
          </a:bodyPr>
          <a:lstStyle/>
          <a:p>
            <a:r>
              <a:rPr lang="en-GB" b="1">
                <a:cs typeface="Calibri Light"/>
              </a:rPr>
              <a:t>Partner Work: How are mountains formed?</a:t>
            </a:r>
            <a:br>
              <a:rPr lang="en-GB">
                <a:cs typeface="Calibri Light"/>
              </a:rPr>
            </a:br>
            <a:br>
              <a:rPr lang="en-GB">
                <a:cs typeface="Calibri Light"/>
              </a:rPr>
            </a:br>
            <a:r>
              <a:rPr lang="en-GB" b="1">
                <a:cs typeface="Calibri Light"/>
              </a:rPr>
              <a:t>Write your sentences. </a:t>
            </a:r>
            <a:br>
              <a:rPr lang="en-GB">
                <a:cs typeface="Calibri Light"/>
              </a:rPr>
            </a:br>
            <a:r>
              <a:rPr lang="en-GB">
                <a:cs typeface="Calibri Light"/>
              </a:rPr>
              <a:t>Think it, say it, </a:t>
            </a:r>
            <a:r>
              <a:rPr lang="en-GB">
                <a:solidFill>
                  <a:srgbClr val="FF0000"/>
                </a:solidFill>
                <a:cs typeface="Calibri Light"/>
              </a:rPr>
              <a:t>like it, write it. </a:t>
            </a:r>
          </a:p>
        </p:txBody>
      </p:sp>
      <p:sp>
        <p:nvSpPr>
          <p:cNvPr id="4" name="TextBox 3">
            <a:extLst>
              <a:ext uri="{FF2B5EF4-FFF2-40B4-BE49-F238E27FC236}">
                <a16:creationId xmlns:a16="http://schemas.microsoft.com/office/drawing/2014/main" id="{F506EB40-0540-5724-E53F-9EC37FF19058}"/>
              </a:ext>
            </a:extLst>
          </p:cNvPr>
          <p:cNvSpPr txBox="1"/>
          <p:nvPr/>
        </p:nvSpPr>
        <p:spPr>
          <a:xfrm>
            <a:off x="561178" y="3624808"/>
            <a:ext cx="3023228"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Tectonic plates</a:t>
            </a:r>
          </a:p>
          <a:p>
            <a:r>
              <a:rPr lang="en-GB" sz="3200">
                <a:cs typeface="Calibri"/>
              </a:rPr>
              <a:t>movement </a:t>
            </a:r>
          </a:p>
          <a:p>
            <a:r>
              <a:rPr lang="en-GB" sz="3200">
                <a:cs typeface="Calibri"/>
              </a:rPr>
              <a:t>collide </a:t>
            </a:r>
          </a:p>
          <a:p>
            <a:r>
              <a:rPr lang="en-GB" sz="3200">
                <a:cs typeface="Calibri"/>
              </a:rPr>
              <a:t>tear apart </a:t>
            </a:r>
          </a:p>
          <a:p>
            <a:r>
              <a:rPr lang="en-GB" sz="3200">
                <a:cs typeface="Calibri"/>
              </a:rPr>
              <a:t>slide against </a:t>
            </a:r>
            <a:br>
              <a:rPr lang="en-GB" sz="2400">
                <a:cs typeface="Calibri"/>
              </a:rPr>
            </a:br>
            <a:endParaRPr lang="en-GB" sz="2400">
              <a:cs typeface="Calibri"/>
            </a:endParaRPr>
          </a:p>
          <a:p>
            <a:endParaRPr lang="en-GB">
              <a:cs typeface="Calibri"/>
            </a:endParaRPr>
          </a:p>
        </p:txBody>
      </p:sp>
      <p:sp>
        <p:nvSpPr>
          <p:cNvPr id="5" name="TextBox 4">
            <a:extLst>
              <a:ext uri="{FF2B5EF4-FFF2-40B4-BE49-F238E27FC236}">
                <a16:creationId xmlns:a16="http://schemas.microsoft.com/office/drawing/2014/main" id="{6CD1C758-B13E-EF4F-D4B0-EE103FEFCD4D}"/>
              </a:ext>
            </a:extLst>
          </p:cNvPr>
          <p:cNvSpPr txBox="1"/>
          <p:nvPr/>
        </p:nvSpPr>
        <p:spPr>
          <a:xfrm>
            <a:off x="5195637" y="3661611"/>
            <a:ext cx="558064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Plateau Mountain</a:t>
            </a:r>
            <a:r>
              <a:rPr lang="en-US" sz="3200">
                <a:cs typeface="Segoe UI"/>
              </a:rPr>
              <a:t>​</a:t>
            </a:r>
          </a:p>
          <a:p>
            <a:r>
              <a:rPr lang="en-GB" sz="3200">
                <a:cs typeface="Segoe UI"/>
              </a:rPr>
              <a:t>Dome Mountain </a:t>
            </a:r>
            <a:r>
              <a:rPr lang="en-US" sz="3200">
                <a:cs typeface="Segoe UI"/>
              </a:rPr>
              <a:t>​</a:t>
            </a:r>
          </a:p>
          <a:p>
            <a:r>
              <a:rPr lang="en-GB" sz="3200">
                <a:cs typeface="Segoe UI"/>
              </a:rPr>
              <a:t>Volcanic Mountain </a:t>
            </a:r>
            <a:r>
              <a:rPr lang="en-US" sz="3200">
                <a:cs typeface="Segoe UI"/>
              </a:rPr>
              <a:t>​</a:t>
            </a:r>
          </a:p>
          <a:p>
            <a:r>
              <a:rPr lang="en-GB" sz="3200">
                <a:cs typeface="Segoe UI"/>
              </a:rPr>
              <a:t>Fault-block Mountain </a:t>
            </a:r>
            <a:r>
              <a:rPr lang="en-US" sz="3200">
                <a:cs typeface="Segoe UI"/>
              </a:rPr>
              <a:t>​</a:t>
            </a:r>
          </a:p>
          <a:p>
            <a:r>
              <a:rPr lang="en-GB" sz="3200">
                <a:cs typeface="Segoe UI"/>
              </a:rPr>
              <a:t>Fold Mountain</a:t>
            </a:r>
          </a:p>
        </p:txBody>
      </p:sp>
      <p:pic>
        <p:nvPicPr>
          <p:cNvPr id="6" name="Picture 5" descr="A snowy mountain with blue sky&#10;&#10;Description automatically generated">
            <a:extLst>
              <a:ext uri="{FF2B5EF4-FFF2-40B4-BE49-F238E27FC236}">
                <a16:creationId xmlns:a16="http://schemas.microsoft.com/office/drawing/2014/main" id="{99E570C0-41B0-5AEB-E380-BF503FDFFD08}"/>
              </a:ext>
            </a:extLst>
          </p:cNvPr>
          <p:cNvPicPr>
            <a:picLocks noChangeAspect="1"/>
          </p:cNvPicPr>
          <p:nvPr/>
        </p:nvPicPr>
        <p:blipFill>
          <a:blip r:embed="rId2"/>
          <a:stretch>
            <a:fillRect/>
          </a:stretch>
        </p:blipFill>
        <p:spPr>
          <a:xfrm>
            <a:off x="9355807" y="2182729"/>
            <a:ext cx="2433888" cy="2472489"/>
          </a:xfrm>
          <a:prstGeom prst="rect">
            <a:avLst/>
          </a:prstGeom>
        </p:spPr>
      </p:pic>
    </p:spTree>
    <p:extLst>
      <p:ext uri="{BB962C8B-B14F-4D97-AF65-F5344CB8AC3E}">
        <p14:creationId xmlns:p14="http://schemas.microsoft.com/office/powerpoint/2010/main" val="3274978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F2682A-070E-5EF7-09F5-41CA47440941}"/>
              </a:ext>
            </a:extLst>
          </p:cNvPr>
          <p:cNvSpPr txBox="1"/>
          <p:nvPr/>
        </p:nvSpPr>
        <p:spPr>
          <a:xfrm>
            <a:off x="3464674" y="3576944"/>
            <a:ext cx="558064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Plateau Mountain</a:t>
            </a:r>
            <a:r>
              <a:rPr lang="en-US" sz="3200">
                <a:cs typeface="Segoe UI"/>
              </a:rPr>
              <a:t>​</a:t>
            </a:r>
          </a:p>
          <a:p>
            <a:r>
              <a:rPr lang="en-GB" sz="3200">
                <a:cs typeface="Segoe UI"/>
              </a:rPr>
              <a:t>Dome Mountain </a:t>
            </a:r>
            <a:r>
              <a:rPr lang="en-US" sz="3200">
                <a:cs typeface="Segoe UI"/>
              </a:rPr>
              <a:t>​</a:t>
            </a:r>
          </a:p>
          <a:p>
            <a:r>
              <a:rPr lang="en-GB" sz="3200">
                <a:cs typeface="Segoe UI"/>
              </a:rPr>
              <a:t>Volcanic Mountain </a:t>
            </a:r>
            <a:r>
              <a:rPr lang="en-US" sz="3200">
                <a:cs typeface="Segoe UI"/>
              </a:rPr>
              <a:t>​</a:t>
            </a:r>
          </a:p>
          <a:p>
            <a:r>
              <a:rPr lang="en-GB" sz="3200">
                <a:cs typeface="Segoe UI"/>
              </a:rPr>
              <a:t>Fault-block Mountain </a:t>
            </a:r>
            <a:r>
              <a:rPr lang="en-US" sz="3200">
                <a:cs typeface="Segoe UI"/>
              </a:rPr>
              <a:t>​</a:t>
            </a:r>
          </a:p>
          <a:p>
            <a:r>
              <a:rPr lang="en-GB" sz="3200">
                <a:cs typeface="Segoe UI"/>
              </a:rPr>
              <a:t>Fold Mountain</a:t>
            </a:r>
          </a:p>
        </p:txBody>
      </p:sp>
      <p:graphicFrame>
        <p:nvGraphicFramePr>
          <p:cNvPr id="4" name="Table 3">
            <a:extLst>
              <a:ext uri="{FF2B5EF4-FFF2-40B4-BE49-F238E27FC236}">
                <a16:creationId xmlns:a16="http://schemas.microsoft.com/office/drawing/2014/main" id="{DB638A13-D0EB-F595-FA42-7326AA916B59}"/>
              </a:ext>
            </a:extLst>
          </p:cNvPr>
          <p:cNvGraphicFramePr>
            <a:graphicFrameLocks noGrp="1"/>
          </p:cNvGraphicFramePr>
          <p:nvPr/>
        </p:nvGraphicFramePr>
        <p:xfrm>
          <a:off x="478692" y="722923"/>
          <a:ext cx="10258030" cy="2193525"/>
        </p:xfrm>
        <a:graphic>
          <a:graphicData uri="http://schemas.openxmlformats.org/drawingml/2006/table">
            <a:tbl>
              <a:tblPr firstRow="1" bandRow="1">
                <a:tableStyleId>{2D5ABB26-0587-4C30-8999-92F81FD0307C}</a:tableStyleId>
              </a:tblPr>
              <a:tblGrid>
                <a:gridCol w="2051606">
                  <a:extLst>
                    <a:ext uri="{9D8B030D-6E8A-4147-A177-3AD203B41FA5}">
                      <a16:colId xmlns:a16="http://schemas.microsoft.com/office/drawing/2014/main" val="1398262348"/>
                    </a:ext>
                  </a:extLst>
                </a:gridCol>
                <a:gridCol w="2051606">
                  <a:extLst>
                    <a:ext uri="{9D8B030D-6E8A-4147-A177-3AD203B41FA5}">
                      <a16:colId xmlns:a16="http://schemas.microsoft.com/office/drawing/2014/main" val="1511821916"/>
                    </a:ext>
                  </a:extLst>
                </a:gridCol>
                <a:gridCol w="2051606">
                  <a:extLst>
                    <a:ext uri="{9D8B030D-6E8A-4147-A177-3AD203B41FA5}">
                      <a16:colId xmlns:a16="http://schemas.microsoft.com/office/drawing/2014/main" val="1146416846"/>
                    </a:ext>
                  </a:extLst>
                </a:gridCol>
                <a:gridCol w="2051606">
                  <a:extLst>
                    <a:ext uri="{9D8B030D-6E8A-4147-A177-3AD203B41FA5}">
                      <a16:colId xmlns:a16="http://schemas.microsoft.com/office/drawing/2014/main" val="1753820337"/>
                    </a:ext>
                  </a:extLst>
                </a:gridCol>
                <a:gridCol w="2051606">
                  <a:extLst>
                    <a:ext uri="{9D8B030D-6E8A-4147-A177-3AD203B41FA5}">
                      <a16:colId xmlns:a16="http://schemas.microsoft.com/office/drawing/2014/main" val="323877374"/>
                    </a:ext>
                  </a:extLst>
                </a:gridCol>
              </a:tblGrid>
              <a:tr h="1822685">
                <a:tc>
                  <a:txBody>
                    <a:bodyPr/>
                    <a:lstStyle/>
                    <a:p>
                      <a:endParaRPr lang="en-GB"/>
                    </a:p>
                    <a:p>
                      <a:pPr lvl="0">
                        <a:buNone/>
                      </a:pPr>
                      <a:endParaRPr lang="en-GB"/>
                    </a:p>
                    <a:p>
                      <a:pPr lvl="0">
                        <a:buNone/>
                      </a:pPr>
                      <a:endParaRPr lang="en-GB"/>
                    </a:p>
                    <a:p>
                      <a:pPr lvl="0">
                        <a:buNone/>
                      </a:pPr>
                      <a:endParaRPr lang="en-GB"/>
                    </a:p>
                    <a:p>
                      <a:pPr lvl="0">
                        <a:buNone/>
                      </a:pPr>
                      <a:endParaRPr lang="en-GB"/>
                    </a:p>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90703897"/>
                  </a:ext>
                </a:extLst>
              </a:tr>
              <a:tr h="370840">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23655244"/>
                  </a:ext>
                </a:extLst>
              </a:tr>
            </a:tbl>
          </a:graphicData>
        </a:graphic>
      </p:graphicFrame>
      <p:pic>
        <p:nvPicPr>
          <p:cNvPr id="5" name="Picture 41" descr="A snowy mountain range with trees&#10;&#10;AI-generated content may be incorrect.">
            <a:extLst>
              <a:ext uri="{FF2B5EF4-FFF2-40B4-BE49-F238E27FC236}">
                <a16:creationId xmlns:a16="http://schemas.microsoft.com/office/drawing/2014/main" id="{9567389C-D086-8197-9B95-8416322B6CDD}"/>
              </a:ext>
            </a:extLst>
          </p:cNvPr>
          <p:cNvPicPr>
            <a:picLocks noChangeAspect="1"/>
          </p:cNvPicPr>
          <p:nvPr/>
        </p:nvPicPr>
        <p:blipFill>
          <a:blip r:embed="rId2">
            <a:extLst>
              <a:ext uri="{28A0092B-C50C-407E-A947-70E740481C1C}">
                <a14:useLocalDpi xmlns:a14="http://schemas.microsoft.com/office/drawing/2010/main" val="0"/>
              </a:ext>
            </a:extLst>
          </a:blip>
          <a:srcRect b="18486"/>
          <a:stretch>
            <a:fillRect/>
          </a:stretch>
        </p:blipFill>
        <p:spPr bwMode="auto">
          <a:xfrm>
            <a:off x="476251" y="1221732"/>
            <a:ext cx="2070924" cy="111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2" descr="A mountain range with blue sky&#10;&#10;AI-generated content may be incorrect.">
            <a:extLst>
              <a:ext uri="{FF2B5EF4-FFF2-40B4-BE49-F238E27FC236}">
                <a16:creationId xmlns:a16="http://schemas.microsoft.com/office/drawing/2014/main" id="{93F2022B-B0A6-4F71-CB40-2B7C656F35D4}"/>
              </a:ext>
            </a:extLst>
          </p:cNvPr>
          <p:cNvPicPr>
            <a:picLocks noChangeAspect="1"/>
          </p:cNvPicPr>
          <p:nvPr/>
        </p:nvPicPr>
        <p:blipFill>
          <a:blip r:embed="rId3">
            <a:extLst>
              <a:ext uri="{28A0092B-C50C-407E-A947-70E740481C1C}">
                <a14:useLocalDpi xmlns:a14="http://schemas.microsoft.com/office/drawing/2010/main" val="0"/>
              </a:ext>
            </a:extLst>
          </a:blip>
          <a:srcRect l="894" b="28699"/>
          <a:stretch>
            <a:fillRect/>
          </a:stretch>
        </p:blipFill>
        <p:spPr bwMode="auto">
          <a:xfrm>
            <a:off x="2534650" y="1218554"/>
            <a:ext cx="2023887" cy="111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 mountain in the distance&#10;&#10;AI-generated content may be incorrect.">
            <a:extLst>
              <a:ext uri="{FF2B5EF4-FFF2-40B4-BE49-F238E27FC236}">
                <a16:creationId xmlns:a16="http://schemas.microsoft.com/office/drawing/2014/main" id="{CB7EA859-0D54-7D2F-947B-CC37C9BE2DC2}"/>
              </a:ext>
            </a:extLst>
          </p:cNvPr>
          <p:cNvPicPr>
            <a:picLocks noChangeAspect="1"/>
          </p:cNvPicPr>
          <p:nvPr/>
        </p:nvPicPr>
        <p:blipFill>
          <a:blip r:embed="rId4">
            <a:extLst>
              <a:ext uri="{28A0092B-C50C-407E-A947-70E740481C1C}">
                <a14:useLocalDpi xmlns:a14="http://schemas.microsoft.com/office/drawing/2010/main" val="0"/>
              </a:ext>
            </a:extLst>
          </a:blip>
          <a:srcRect t="18491"/>
          <a:stretch>
            <a:fillRect/>
          </a:stretch>
        </p:blipFill>
        <p:spPr bwMode="auto">
          <a:xfrm>
            <a:off x="4564828" y="1218555"/>
            <a:ext cx="2089738" cy="112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9" descr="A large rock formation in a desert with Arches National Park in the background&#10;&#10;AI-generated content may be incorrect.">
            <a:extLst>
              <a:ext uri="{FF2B5EF4-FFF2-40B4-BE49-F238E27FC236}">
                <a16:creationId xmlns:a16="http://schemas.microsoft.com/office/drawing/2014/main" id="{61193B36-4199-DABA-43CA-E355C62DB936}"/>
              </a:ext>
            </a:extLst>
          </p:cNvPr>
          <p:cNvPicPr>
            <a:picLocks noChangeAspect="1"/>
          </p:cNvPicPr>
          <p:nvPr/>
        </p:nvPicPr>
        <p:blipFill>
          <a:blip r:embed="rId5">
            <a:extLst>
              <a:ext uri="{28A0092B-C50C-407E-A947-70E740481C1C}">
                <a14:useLocalDpi xmlns:a14="http://schemas.microsoft.com/office/drawing/2010/main" val="0"/>
              </a:ext>
            </a:extLst>
          </a:blip>
          <a:srcRect t="2" b="27299"/>
          <a:stretch>
            <a:fillRect/>
          </a:stretch>
        </p:blipFill>
        <p:spPr bwMode="auto">
          <a:xfrm>
            <a:off x="6647510" y="1224728"/>
            <a:ext cx="2052109" cy="113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 landscape of hills and trees&#10;&#10;AI-generated content may be incorrect.">
            <a:extLst>
              <a:ext uri="{FF2B5EF4-FFF2-40B4-BE49-F238E27FC236}">
                <a16:creationId xmlns:a16="http://schemas.microsoft.com/office/drawing/2014/main" id="{6C3A75EA-E26A-486A-99F0-E4BC4BF45178}"/>
              </a:ext>
            </a:extLst>
          </p:cNvPr>
          <p:cNvPicPr>
            <a:picLocks noChangeAspect="1"/>
          </p:cNvPicPr>
          <p:nvPr/>
        </p:nvPicPr>
        <p:blipFill>
          <a:blip r:embed="rId6">
            <a:extLst>
              <a:ext uri="{28A0092B-C50C-407E-A947-70E740481C1C}">
                <a14:useLocalDpi xmlns:a14="http://schemas.microsoft.com/office/drawing/2010/main" val="0"/>
              </a:ext>
            </a:extLst>
          </a:blip>
          <a:srcRect r="3790" b="8884"/>
          <a:stretch>
            <a:fillRect/>
          </a:stretch>
        </p:blipFill>
        <p:spPr bwMode="auto">
          <a:xfrm>
            <a:off x="8696502" y="1218494"/>
            <a:ext cx="2030002" cy="115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602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6874-6D15-FA8E-BFB5-95CF7901B4F5}"/>
              </a:ext>
            </a:extLst>
          </p:cNvPr>
          <p:cNvSpPr>
            <a:spLocks noGrp="1"/>
          </p:cNvSpPr>
          <p:nvPr>
            <p:ph type="title"/>
          </p:nvPr>
        </p:nvSpPr>
        <p:spPr>
          <a:xfrm>
            <a:off x="694635" y="-231223"/>
            <a:ext cx="10515600" cy="1325563"/>
          </a:xfrm>
        </p:spPr>
        <p:txBody>
          <a:bodyPr>
            <a:normAutofit/>
          </a:bodyPr>
          <a:lstStyle/>
          <a:p>
            <a:r>
              <a:rPr lang="en-GB" sz="2800">
                <a:cs typeface="Calibri Light"/>
              </a:rPr>
              <a:t>Read the Himalayas text and answer the questions in full sentences. </a:t>
            </a:r>
            <a:endParaRPr lang="en-GB" sz="2800"/>
          </a:p>
        </p:txBody>
      </p:sp>
      <p:pic>
        <p:nvPicPr>
          <p:cNvPr id="3" name="Picture 2" descr="A screenshot of a question&#10;&#10;Description automatically generated">
            <a:extLst>
              <a:ext uri="{FF2B5EF4-FFF2-40B4-BE49-F238E27FC236}">
                <a16:creationId xmlns:a16="http://schemas.microsoft.com/office/drawing/2014/main" id="{BC6E79CC-E1E5-AD7A-2D04-C08AB2C55DC7}"/>
              </a:ext>
            </a:extLst>
          </p:cNvPr>
          <p:cNvPicPr>
            <a:picLocks noChangeAspect="1"/>
          </p:cNvPicPr>
          <p:nvPr/>
        </p:nvPicPr>
        <p:blipFill>
          <a:blip r:embed="rId2"/>
          <a:stretch>
            <a:fillRect/>
          </a:stretch>
        </p:blipFill>
        <p:spPr>
          <a:xfrm>
            <a:off x="583769" y="764936"/>
            <a:ext cx="11217689" cy="5707131"/>
          </a:xfrm>
          <a:prstGeom prst="rect">
            <a:avLst/>
          </a:prstGeom>
        </p:spPr>
      </p:pic>
    </p:spTree>
    <p:extLst>
      <p:ext uri="{BB962C8B-B14F-4D97-AF65-F5344CB8AC3E}">
        <p14:creationId xmlns:p14="http://schemas.microsoft.com/office/powerpoint/2010/main" val="531567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19433" y="1248030"/>
            <a:ext cx="3548806" cy="4717156"/>
          </a:xfrm>
          <a:prstGeom prst="rect">
            <a:avLst/>
          </a:prstGeom>
          <a:noFill/>
          <a:ln>
            <a:noFill/>
          </a:ln>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Century Gothic" panose="020B0502020202020204" pitchFamily="34" charset="0"/>
              </a:rPr>
              <a:t>The Himalayas are a mountain range in South Asia. The word ‘</a:t>
            </a:r>
            <a:r>
              <a:rPr lang="en-GB" sz="2400" i="1">
                <a:latin typeface="Century Gothic" panose="020B0502020202020204" pitchFamily="34" charset="0"/>
              </a:rPr>
              <a:t>Himalaya</a:t>
            </a:r>
            <a:r>
              <a:rPr lang="en-GB" sz="2400">
                <a:latin typeface="Century Gothic" panose="020B0502020202020204" pitchFamily="34" charset="0"/>
              </a:rPr>
              <a:t>’ means ‘house of snow’. The Himalayas are the tallest mountains in the world, and stretch 1,500 miles from east to west, across Bhutan, Nepal, India, China, Pakistan, and Afghanistan.</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513364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5"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85D11C0E-D5EF-4DE6-A373-E462F9AB307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68239" y="1029446"/>
            <a:ext cx="6522257" cy="5588062"/>
          </a:xfrm>
          <a:prstGeom prst="rect">
            <a:avLst/>
          </a:prstGeom>
        </p:spPr>
      </p:pic>
      <p:sp>
        <p:nvSpPr>
          <p:cNvPr id="2" name="TextBox 1">
            <a:extLst>
              <a:ext uri="{FF2B5EF4-FFF2-40B4-BE49-F238E27FC236}">
                <a16:creationId xmlns:a16="http://schemas.microsoft.com/office/drawing/2014/main" id="{EF60B423-37F9-7C61-4964-A306C425051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27867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BEA5-15B5-60E9-2A51-B1985D727A6D}"/>
              </a:ext>
            </a:extLst>
          </p:cNvPr>
          <p:cNvSpPr>
            <a:spLocks noGrp="1"/>
          </p:cNvSpPr>
          <p:nvPr>
            <p:ph type="title"/>
          </p:nvPr>
        </p:nvSpPr>
        <p:spPr>
          <a:xfrm>
            <a:off x="840973" y="2107042"/>
            <a:ext cx="10515600" cy="1325563"/>
          </a:xfrm>
        </p:spPr>
        <p:txBody>
          <a:bodyPr>
            <a:normAutofit fontScale="90000"/>
          </a:bodyPr>
          <a:lstStyle/>
          <a:p>
            <a:r>
              <a:rPr lang="en-GB" b="1">
                <a:cs typeface="Calibri Light"/>
              </a:rPr>
              <a:t>The second winner has been announced, Ellie was feeling cross. </a:t>
            </a:r>
            <a:br>
              <a:rPr lang="en-GB">
                <a:cs typeface="Calibri Light"/>
              </a:rPr>
            </a:br>
            <a:br>
              <a:rPr lang="en-GB">
                <a:cs typeface="Calibri Light"/>
              </a:rPr>
            </a:br>
            <a:r>
              <a:rPr lang="en-GB">
                <a:cs typeface="Calibri Light"/>
              </a:rPr>
              <a:t>Instead of saying how she was feeling, how can you show the reader? </a:t>
            </a:r>
            <a:br>
              <a:rPr lang="en-GB">
                <a:cs typeface="Calibri Light"/>
              </a:rPr>
            </a:br>
            <a:br>
              <a:rPr lang="en-GB">
                <a:cs typeface="Calibri Light"/>
              </a:rPr>
            </a:br>
            <a:r>
              <a:rPr lang="en-GB">
                <a:cs typeface="Calibri Light"/>
              </a:rPr>
              <a:t>What might she have been doing?</a:t>
            </a:r>
            <a:br>
              <a:rPr lang="en-GB">
                <a:cs typeface="Calibri Light"/>
              </a:rPr>
            </a:br>
            <a:br>
              <a:rPr lang="en-GB">
                <a:cs typeface="Calibri Light"/>
              </a:rPr>
            </a:br>
            <a:r>
              <a:rPr lang="en-GB">
                <a:cs typeface="Calibri Light"/>
              </a:rPr>
              <a:t>Write your idea down.</a:t>
            </a:r>
          </a:p>
        </p:txBody>
      </p:sp>
      <p:pic>
        <p:nvPicPr>
          <p:cNvPr id="3" name="Picture 2" descr="A cartoon of a child with her arms crossed&#10;&#10;Description automatically generated">
            <a:extLst>
              <a:ext uri="{FF2B5EF4-FFF2-40B4-BE49-F238E27FC236}">
                <a16:creationId xmlns:a16="http://schemas.microsoft.com/office/drawing/2014/main" id="{5571DBF5-F4A3-AD19-1063-6AA68829D0FB}"/>
              </a:ext>
            </a:extLst>
          </p:cNvPr>
          <p:cNvPicPr>
            <a:picLocks noChangeAspect="1"/>
          </p:cNvPicPr>
          <p:nvPr/>
        </p:nvPicPr>
        <p:blipFill>
          <a:blip r:embed="rId2"/>
          <a:stretch>
            <a:fillRect/>
          </a:stretch>
        </p:blipFill>
        <p:spPr>
          <a:xfrm>
            <a:off x="8681758" y="3346638"/>
            <a:ext cx="3277720" cy="3459255"/>
          </a:xfrm>
          <a:prstGeom prst="rect">
            <a:avLst/>
          </a:prstGeom>
        </p:spPr>
      </p:pic>
    </p:spTree>
    <p:extLst>
      <p:ext uri="{BB962C8B-B14F-4D97-AF65-F5344CB8AC3E}">
        <p14:creationId xmlns:p14="http://schemas.microsoft.com/office/powerpoint/2010/main" val="3729056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7196081" y="1015946"/>
            <a:ext cx="3710148" cy="4968319"/>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The 15 highest mountains in the world are in the Himalayas. They include Mount Everest, Annapurna, and Nanga Parbat. Mount Everest is the highest mountain on Earth at over 29,000 feet (about 8,850 metres) tall. </a:t>
            </a:r>
            <a:endParaRPr lang="en-GB" sz="2400">
              <a:latin typeface="Century Gothic" panose="020B0502020202020204" pitchFamily="34" charset="0"/>
            </a:endParaRP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3364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6"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C26A01B6-DBA2-4825-B5AA-FFED2461D95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2392" y="1278209"/>
            <a:ext cx="6453221" cy="4301581"/>
          </a:xfrm>
          <a:prstGeom prst="rect">
            <a:avLst/>
          </a:prstGeom>
        </p:spPr>
      </p:pic>
    </p:spTree>
    <p:extLst>
      <p:ext uri="{BB962C8B-B14F-4D97-AF65-F5344CB8AC3E}">
        <p14:creationId xmlns:p14="http://schemas.microsoft.com/office/powerpoint/2010/main" val="3932483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85260" y="1309675"/>
            <a:ext cx="5237848" cy="4468256"/>
          </a:xfrm>
          <a:prstGeom prst="rect">
            <a:avLst/>
          </a:prstGeom>
          <a:noFill/>
          <a:ln>
            <a:noFill/>
          </a:ln>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The Himalayas shape the climate of the surrounding countries. They block the clouds and when moist air moves north from the Indian Ocean, the clouds rise and cool. This causes rain to fall on the south side of the mountains. North of the Himalayas is the Tibetan </a:t>
            </a:r>
            <a:r>
              <a:rPr lang="en-GB" sz="2400" b="1">
                <a:latin typeface="Arial"/>
                <a:cs typeface="Arial"/>
              </a:rPr>
              <a:t>Plateau</a:t>
            </a:r>
            <a:r>
              <a:rPr lang="en-GB" sz="2400">
                <a:latin typeface="Arial"/>
                <a:cs typeface="Arial"/>
              </a:rPr>
              <a:t>, which is called ‘the roof of the world’ as it stands over three miles above sea level. It is very dry because the mountains block the rain.</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3364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5"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3AC11A3C-7968-5698-2CC9-D5C1E9A97F07}"/>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a:extLst>
              <a:ext uri="{FF2B5EF4-FFF2-40B4-BE49-F238E27FC236}">
                <a16:creationId xmlns:a16="http://schemas.microsoft.com/office/drawing/2014/main" id="{1B6FD52C-E60B-8749-C4A4-46F820E2C9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1667" y="1957348"/>
            <a:ext cx="3602365" cy="4164381"/>
          </a:xfrm>
          <a:prstGeom prst="rect">
            <a:avLst/>
          </a:prstGeom>
        </p:spPr>
      </p:pic>
    </p:spTree>
    <p:extLst>
      <p:ext uri="{BB962C8B-B14F-4D97-AF65-F5344CB8AC3E}">
        <p14:creationId xmlns:p14="http://schemas.microsoft.com/office/powerpoint/2010/main" val="4224928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85259" y="1289127"/>
            <a:ext cx="3534977" cy="446825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Century Gothic" panose="020B0502020202020204" pitchFamily="34" charset="0"/>
              </a:rPr>
              <a:t>The highest mountain ranges are created by tectonic plates pushing together and forcing the ground up where they meet. This is how the mountains of the Himalayas in Asia were formed.</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5133639" cy="516502"/>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5"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pic>
        <p:nvPicPr>
          <p:cNvPr id="12" name="Picture 11">
            <a:extLst>
              <a:ext uri="{FF2B5EF4-FFF2-40B4-BE49-F238E27FC236}">
                <a16:creationId xmlns:a16="http://schemas.microsoft.com/office/drawing/2014/main" id="{4AF2FBE3-5032-0B76-49AA-57373A887D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43181" y="1508338"/>
            <a:ext cx="6374406" cy="4249045"/>
          </a:xfrm>
          <a:prstGeom prst="rect">
            <a:avLst/>
          </a:prstGeom>
        </p:spPr>
      </p:pic>
      <p:sp>
        <p:nvSpPr>
          <p:cNvPr id="2" name="TextBox 1">
            <a:extLst>
              <a:ext uri="{FF2B5EF4-FFF2-40B4-BE49-F238E27FC236}">
                <a16:creationId xmlns:a16="http://schemas.microsoft.com/office/drawing/2014/main" id="{3FDBC8FD-376F-DA57-E12C-9FDA70FDB3D2}"/>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014279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Retrieval</a:t>
            </a:r>
          </a:p>
        </p:txBody>
      </p:sp>
      <p:sp>
        <p:nvSpPr>
          <p:cNvPr id="28" name="TextBox 27">
            <a:extLst>
              <a:ext uri="{FF2B5EF4-FFF2-40B4-BE49-F238E27FC236}">
                <a16:creationId xmlns:a16="http://schemas.microsoft.com/office/drawing/2014/main" id="{3BE765EF-8A95-6146-A499-096343A50650}"/>
              </a:ext>
            </a:extLst>
          </p:cNvPr>
          <p:cNvSpPr txBox="1"/>
          <p:nvPr/>
        </p:nvSpPr>
        <p:spPr>
          <a:xfrm>
            <a:off x="495961" y="397884"/>
            <a:ext cx="10391113"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Answer the following:</a:t>
            </a:r>
            <a:endParaRPr lang="en-US" sz="2800" b="1" i="0">
              <a:solidFill>
                <a:srgbClr val="D2451D"/>
              </a:solidFill>
              <a:latin typeface="Century Gothic" panose="020B0502020202020204" pitchFamily="34" charset="0"/>
            </a:endParaRPr>
          </a:p>
        </p:txBody>
      </p:sp>
      <p:sp>
        <p:nvSpPr>
          <p:cNvPr id="33" name="Content Placeholder 2">
            <a:extLst>
              <a:ext uri="{FF2B5EF4-FFF2-40B4-BE49-F238E27FC236}">
                <a16:creationId xmlns:a16="http://schemas.microsoft.com/office/drawing/2014/main" id="{2A78BA84-9736-064E-AB9C-657D3F5D5842}"/>
              </a:ext>
            </a:extLst>
          </p:cNvPr>
          <p:cNvSpPr txBox="1">
            <a:spLocks/>
          </p:cNvSpPr>
          <p:nvPr/>
        </p:nvSpPr>
        <p:spPr>
          <a:xfrm>
            <a:off x="472750" y="151732"/>
            <a:ext cx="8741556" cy="5782524"/>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solidFill>
                  <a:srgbClr val="F5B333"/>
                </a:solidFill>
                <a:latin typeface="Century Gothic" panose="020B0502020202020204" pitchFamily="34" charset="0"/>
              </a:rPr>
              <a:t>1</a:t>
            </a:r>
            <a:r>
              <a:rPr lang="en-GB" sz="2300">
                <a:solidFill>
                  <a:srgbClr val="F5B333"/>
                </a:solidFill>
                <a:latin typeface="Century Gothic" panose="020B0502020202020204" pitchFamily="34" charset="0"/>
              </a:rPr>
              <a:t>.</a:t>
            </a:r>
            <a:r>
              <a:rPr lang="en-GB" sz="2300">
                <a:latin typeface="Century Gothic" panose="020B0502020202020204" pitchFamily="34" charset="0"/>
              </a:rPr>
              <a:t> How far does the Himalayan mountain range stretch?</a:t>
            </a:r>
          </a:p>
          <a:p>
            <a:pPr marL="0" indent="0">
              <a:buNone/>
            </a:pPr>
            <a:br>
              <a:rPr lang="en-GB" sz="2300">
                <a:latin typeface="Century Gothic" panose="020B0502020202020204" pitchFamily="34" charset="0"/>
              </a:rPr>
            </a:br>
            <a:br>
              <a:rPr lang="en-GB" sz="2300">
                <a:latin typeface="Century Gothic" panose="020B0502020202020204" pitchFamily="34" charset="0"/>
              </a:rPr>
            </a:br>
            <a:r>
              <a:rPr lang="en-GB" sz="2300" b="1">
                <a:solidFill>
                  <a:srgbClr val="F5B333"/>
                </a:solidFill>
                <a:latin typeface="Century Gothic" panose="020B0502020202020204" pitchFamily="34" charset="0"/>
              </a:rPr>
              <a:t>2</a:t>
            </a:r>
            <a:r>
              <a:rPr lang="en-GB" sz="2300">
                <a:solidFill>
                  <a:srgbClr val="F5B333"/>
                </a:solidFill>
                <a:latin typeface="Century Gothic" panose="020B0502020202020204" pitchFamily="34" charset="0"/>
              </a:rPr>
              <a:t>.</a:t>
            </a:r>
            <a:r>
              <a:rPr lang="en-GB" sz="2300">
                <a:latin typeface="Century Gothic" panose="020B0502020202020204" pitchFamily="34" charset="0"/>
              </a:rPr>
              <a:t> Name three countries the Himalayas pass through.</a:t>
            </a:r>
          </a:p>
          <a:p>
            <a:pPr marL="0" indent="0">
              <a:buNone/>
            </a:pPr>
            <a:br>
              <a:rPr lang="en-GB" sz="2300">
                <a:latin typeface="Century Gothic" panose="020B0502020202020204" pitchFamily="34" charset="0"/>
              </a:rPr>
            </a:br>
            <a:br>
              <a:rPr lang="en-GB" sz="2300" b="1">
                <a:solidFill>
                  <a:srgbClr val="F5B333"/>
                </a:solidFill>
                <a:latin typeface="Century Gothic" panose="020B0502020202020204" pitchFamily="34" charset="0"/>
              </a:rPr>
            </a:br>
            <a:r>
              <a:rPr lang="en-GB" sz="2300" b="1">
                <a:solidFill>
                  <a:srgbClr val="F5B333"/>
                </a:solidFill>
                <a:latin typeface="Century Gothic" panose="020B0502020202020204" pitchFamily="34" charset="0"/>
              </a:rPr>
              <a:t>3</a:t>
            </a:r>
            <a:r>
              <a:rPr lang="en-GB" sz="2300">
                <a:solidFill>
                  <a:srgbClr val="F5B333"/>
                </a:solidFill>
                <a:latin typeface="Century Gothic" panose="020B0502020202020204" pitchFamily="34" charset="0"/>
              </a:rPr>
              <a:t>.</a:t>
            </a:r>
            <a:r>
              <a:rPr lang="en-GB" sz="2300">
                <a:latin typeface="Century Gothic" panose="020B0502020202020204" pitchFamily="34" charset="0"/>
              </a:rPr>
              <a:t> Which mountain is the highest?</a:t>
            </a:r>
          </a:p>
          <a:p>
            <a:pPr marL="0" indent="0">
              <a:buNone/>
            </a:pPr>
            <a:endParaRPr lang="en-GB" sz="2400">
              <a:latin typeface="Century Gothic" panose="020B0502020202020204" pitchFamily="34" charset="0"/>
            </a:endParaRPr>
          </a:p>
        </p:txBody>
      </p:sp>
      <p:pic>
        <p:nvPicPr>
          <p:cNvPr id="10" name="Picture 2">
            <a:extLst>
              <a:ext uri="{FF2B5EF4-FFF2-40B4-BE49-F238E27FC236}">
                <a16:creationId xmlns:a16="http://schemas.microsoft.com/office/drawing/2014/main" id="{9745842B-2E5E-6205-D2ED-82E0FDCE5F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08081" y="5943583"/>
            <a:ext cx="741604" cy="741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450EA0-4157-ECBF-6E49-DB73DAA52421}"/>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cxnSp>
        <p:nvCxnSpPr>
          <p:cNvPr id="5" name="Straight Connector 4">
            <a:extLst>
              <a:ext uri="{FF2B5EF4-FFF2-40B4-BE49-F238E27FC236}">
                <a16:creationId xmlns:a16="http://schemas.microsoft.com/office/drawing/2014/main" id="{D50FC460-5239-ADA2-F50A-130EAADC0301}"/>
              </a:ext>
            </a:extLst>
          </p:cNvPr>
          <p:cNvCxnSpPr>
            <a:cxnSpLocks/>
          </p:cNvCxnSpPr>
          <p:nvPr/>
        </p:nvCxnSpPr>
        <p:spPr>
          <a:xfrm>
            <a:off x="837807" y="3512632"/>
            <a:ext cx="98376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47E55D7-4BC9-135F-6405-65688C8156BB}"/>
              </a:ext>
            </a:extLst>
          </p:cNvPr>
          <p:cNvSpPr txBox="1">
            <a:spLocks/>
          </p:cNvSpPr>
          <p:nvPr/>
        </p:nvSpPr>
        <p:spPr>
          <a:xfrm>
            <a:off x="817238" y="1736620"/>
            <a:ext cx="8741556" cy="67074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latin typeface="Century Gothic" panose="020B0502020202020204" pitchFamily="34" charset="0"/>
              </a:rPr>
              <a:t>1,500 miles from east to west</a:t>
            </a:r>
          </a:p>
        </p:txBody>
      </p:sp>
      <p:sp>
        <p:nvSpPr>
          <p:cNvPr id="9" name="Content Placeholder 2">
            <a:extLst>
              <a:ext uri="{FF2B5EF4-FFF2-40B4-BE49-F238E27FC236}">
                <a16:creationId xmlns:a16="http://schemas.microsoft.com/office/drawing/2014/main" id="{D7DF648F-E785-041B-51D4-B8CE25C2AE2D}"/>
              </a:ext>
            </a:extLst>
          </p:cNvPr>
          <p:cNvSpPr txBox="1">
            <a:spLocks/>
          </p:cNvSpPr>
          <p:nvPr/>
        </p:nvSpPr>
        <p:spPr>
          <a:xfrm>
            <a:off x="812433" y="2771912"/>
            <a:ext cx="10812119" cy="1046299"/>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latin typeface="Century Gothic" panose="020B0502020202020204" pitchFamily="34" charset="0"/>
              </a:rPr>
              <a:t>Any three of: Bhutan, Nepal, India, China, Pakistan, and Afghanistan.</a:t>
            </a:r>
          </a:p>
        </p:txBody>
      </p:sp>
      <p:sp>
        <p:nvSpPr>
          <p:cNvPr id="11" name="Content Placeholder 2">
            <a:extLst>
              <a:ext uri="{FF2B5EF4-FFF2-40B4-BE49-F238E27FC236}">
                <a16:creationId xmlns:a16="http://schemas.microsoft.com/office/drawing/2014/main" id="{5E305ADB-3B40-45F7-D243-59E38041489B}"/>
              </a:ext>
            </a:extLst>
          </p:cNvPr>
          <p:cNvSpPr txBox="1">
            <a:spLocks/>
          </p:cNvSpPr>
          <p:nvPr/>
        </p:nvSpPr>
        <p:spPr>
          <a:xfrm>
            <a:off x="837807" y="4322773"/>
            <a:ext cx="8741556" cy="54161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latin typeface="Century Gothic" panose="020B0502020202020204" pitchFamily="34" charset="0"/>
              </a:rPr>
              <a:t>Mount Everest</a:t>
            </a:r>
          </a:p>
        </p:txBody>
      </p:sp>
      <p:cxnSp>
        <p:nvCxnSpPr>
          <p:cNvPr id="14" name="Straight Connector 13">
            <a:extLst>
              <a:ext uri="{FF2B5EF4-FFF2-40B4-BE49-F238E27FC236}">
                <a16:creationId xmlns:a16="http://schemas.microsoft.com/office/drawing/2014/main" id="{D2E309EF-5F2A-BEC8-6597-DD76A2502D69}"/>
              </a:ext>
            </a:extLst>
          </p:cNvPr>
          <p:cNvCxnSpPr>
            <a:cxnSpLocks/>
          </p:cNvCxnSpPr>
          <p:nvPr/>
        </p:nvCxnSpPr>
        <p:spPr>
          <a:xfrm>
            <a:off x="837807" y="2305993"/>
            <a:ext cx="98376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570344-1B2E-2131-E0F8-7E5728A67316}"/>
              </a:ext>
            </a:extLst>
          </p:cNvPr>
          <p:cNvCxnSpPr>
            <a:cxnSpLocks/>
          </p:cNvCxnSpPr>
          <p:nvPr/>
        </p:nvCxnSpPr>
        <p:spPr>
          <a:xfrm flipV="1">
            <a:off x="837807" y="4829739"/>
            <a:ext cx="9861861" cy="34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720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000354" y="2606061"/>
            <a:ext cx="5189311"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Key knowledge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57085"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44521"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How are mountains formed?</a:t>
            </a:r>
            <a:endParaRPr lang="en-US" sz="2800" b="1" i="0">
              <a:solidFill>
                <a:schemeClr val="bg1"/>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F2BF696-2099-414E-AD08-02F8147DC62C}"/>
              </a:ext>
            </a:extLst>
          </p:cNvPr>
          <p:cNvSpPr/>
          <p:nvPr/>
        </p:nvSpPr>
        <p:spPr>
          <a:xfrm>
            <a:off x="7861386" y="1348343"/>
            <a:ext cx="2881776" cy="2273631"/>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622392" y="1348343"/>
            <a:ext cx="6742206" cy="4752056"/>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927826" y="1382710"/>
            <a:ext cx="2844524" cy="2067425"/>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plateau</a:t>
            </a:r>
          </a:p>
          <a:p>
            <a:pPr marL="342900" indent="-342900">
              <a:buClr>
                <a:srgbClr val="F5B333"/>
              </a:buClr>
              <a:buFont typeface="Arial" panose="020B0604020202020204" pitchFamily="34" charset="0"/>
              <a:buChar char="•"/>
            </a:pPr>
            <a:r>
              <a:rPr lang="en-GB" sz="2400">
                <a:latin typeface="Century Gothic" panose="020B0502020202020204" pitchFamily="34" charset="0"/>
              </a:rPr>
              <a:t>slope</a:t>
            </a:r>
          </a:p>
          <a:p>
            <a:pPr marL="342900" indent="-342900">
              <a:buClr>
                <a:srgbClr val="F5B333"/>
              </a:buClr>
              <a:buFont typeface="Arial" panose="020B0604020202020204" pitchFamily="34" charset="0"/>
              <a:buChar char="•"/>
            </a:pPr>
            <a:r>
              <a:rPr lang="en-GB" sz="2400">
                <a:latin typeface="Century Gothic" panose="020B0502020202020204" pitchFamily="34" charset="0"/>
              </a:rPr>
              <a:t>summit</a:t>
            </a:r>
          </a:p>
          <a:p>
            <a:pPr marL="342900" indent="-342900">
              <a:buClr>
                <a:srgbClr val="F5B333"/>
              </a:buClr>
              <a:buFont typeface="Arial" panose="020B0604020202020204" pitchFamily="34" charset="0"/>
              <a:buChar char="•"/>
            </a:pPr>
            <a:r>
              <a:rPr lang="en-GB" sz="2400">
                <a:latin typeface="Century Gothic" panose="020B0502020202020204" pitchFamily="34" charset="0"/>
              </a:rPr>
              <a:t>valley</a:t>
            </a:r>
          </a:p>
        </p:txBody>
      </p:sp>
      <p:sp>
        <p:nvSpPr>
          <p:cNvPr id="15" name="TextBox 14">
            <a:extLst>
              <a:ext uri="{FF2B5EF4-FFF2-40B4-BE49-F238E27FC236}">
                <a16:creationId xmlns:a16="http://schemas.microsoft.com/office/drawing/2014/main" id="{E3ADB613-8A00-8D40-86AA-C7C9E8217C0D}"/>
              </a:ext>
            </a:extLst>
          </p:cNvPr>
          <p:cNvSpPr txBox="1"/>
          <p:nvPr/>
        </p:nvSpPr>
        <p:spPr>
          <a:xfrm>
            <a:off x="810599" y="1482724"/>
            <a:ext cx="6444835" cy="4488601"/>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Most geologists classify a mountain as a landform that rises at least 1,000 feet (300 metres) or more above its surrounding area.</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Around 20 per cent of Earth’s surface is covered with mountains.</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Mountains are most often formed by movement of the tectonic plates in </a:t>
            </a:r>
            <a:br>
              <a:rPr lang="en-GB" sz="2200">
                <a:latin typeface="Century Gothic" panose="020B0502020202020204" pitchFamily="34" charset="0"/>
              </a:rPr>
            </a:br>
            <a:r>
              <a:rPr lang="en-GB" sz="2200">
                <a:latin typeface="Century Gothic" panose="020B0502020202020204" pitchFamily="34" charset="0"/>
              </a:rPr>
              <a:t>Earth’s crust.</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The Himalayas are the tallest mountains in the world.</a:t>
            </a:r>
          </a:p>
        </p:txBody>
      </p:sp>
      <p:pic>
        <p:nvPicPr>
          <p:cNvPr id="12" name="Picture 11">
            <a:extLst>
              <a:ext uri="{FF2B5EF4-FFF2-40B4-BE49-F238E27FC236}">
                <a16:creationId xmlns:a16="http://schemas.microsoft.com/office/drawing/2014/main" id="{57507789-80E0-6483-176A-5EA3EF9AEF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1434" y="5971326"/>
            <a:ext cx="775106" cy="775106"/>
          </a:xfrm>
          <a:prstGeom prst="rect">
            <a:avLst/>
          </a:prstGeom>
        </p:spPr>
      </p:pic>
      <p:sp>
        <p:nvSpPr>
          <p:cNvPr id="2" name="TextBox 1">
            <a:extLst>
              <a:ext uri="{FF2B5EF4-FFF2-40B4-BE49-F238E27FC236}">
                <a16:creationId xmlns:a16="http://schemas.microsoft.com/office/drawing/2014/main" id="{DAF9ABE1-4707-F2E4-D448-5BD0E03D8D8C}"/>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descr="A picture containing text, toy&#10;&#10;Description automatically generated">
            <a:extLst>
              <a:ext uri="{FF2B5EF4-FFF2-40B4-BE49-F238E27FC236}">
                <a16:creationId xmlns:a16="http://schemas.microsoft.com/office/drawing/2014/main" id="{0121460B-2C6D-182C-6551-3C4D6A280A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584" y="3382621"/>
            <a:ext cx="4244803" cy="3724019"/>
          </a:xfrm>
          <a:prstGeom prst="rect">
            <a:avLst/>
          </a:prstGeom>
        </p:spPr>
      </p:pic>
    </p:spTree>
    <p:extLst>
      <p:ext uri="{BB962C8B-B14F-4D97-AF65-F5344CB8AC3E}">
        <p14:creationId xmlns:p14="http://schemas.microsoft.com/office/powerpoint/2010/main" val="2741198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0F7-7BF2-FBC2-61B5-7CD28E82A75D}"/>
              </a:ext>
            </a:extLst>
          </p:cNvPr>
          <p:cNvSpPr>
            <a:spLocks noGrp="1"/>
          </p:cNvSpPr>
          <p:nvPr>
            <p:ph type="title"/>
          </p:nvPr>
        </p:nvSpPr>
        <p:spPr>
          <a:xfrm>
            <a:off x="748553" y="2314948"/>
            <a:ext cx="10515600" cy="1325563"/>
          </a:xfrm>
        </p:spPr>
        <p:txBody>
          <a:bodyPr>
            <a:normAutofit fontScale="90000"/>
          </a:bodyPr>
          <a:lstStyle/>
          <a:p>
            <a:r>
              <a:rPr lang="en-GB">
                <a:cs typeface="Calibri Light"/>
              </a:rPr>
              <a:t>Exit Questions:</a:t>
            </a:r>
            <a:br>
              <a:rPr lang="en-GB">
                <a:cs typeface="Calibri Light"/>
              </a:rPr>
            </a:br>
            <a:br>
              <a:rPr lang="en-GB">
                <a:cs typeface="Calibri Light"/>
              </a:rPr>
            </a:br>
            <a:r>
              <a:rPr lang="en-GB">
                <a:cs typeface="Calibri Light"/>
              </a:rPr>
              <a:t>Mountains are most often formed by the ____________ of _________   _______.</a:t>
            </a:r>
            <a:br>
              <a:rPr lang="en-GB">
                <a:cs typeface="Calibri Light"/>
              </a:rPr>
            </a:br>
            <a:br>
              <a:rPr lang="en-GB">
                <a:cs typeface="Calibri Light"/>
              </a:rPr>
            </a:br>
            <a:r>
              <a:rPr lang="en-GB">
                <a:cs typeface="Calibri Light"/>
              </a:rPr>
              <a:t>To be classed as a mountain, it needs to measure ______________ or above. </a:t>
            </a:r>
            <a:br>
              <a:rPr lang="en-GB">
                <a:cs typeface="Calibri Light"/>
              </a:rPr>
            </a:br>
            <a:r>
              <a:rPr lang="en-GB">
                <a:cs typeface="Calibri Light"/>
              </a:rPr>
              <a:t>Which mountain range is the highest?</a:t>
            </a:r>
          </a:p>
        </p:txBody>
      </p:sp>
    </p:spTree>
    <p:extLst>
      <p:ext uri="{BB962C8B-B14F-4D97-AF65-F5344CB8AC3E}">
        <p14:creationId xmlns:p14="http://schemas.microsoft.com/office/powerpoint/2010/main" val="659701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BF7A-922A-78DB-584B-E9D6687ACF61}"/>
              </a:ext>
            </a:extLst>
          </p:cNvPr>
          <p:cNvSpPr>
            <a:spLocks noGrp="1"/>
          </p:cNvSpPr>
          <p:nvPr>
            <p:ph type="title"/>
          </p:nvPr>
        </p:nvSpPr>
        <p:spPr>
          <a:xfrm>
            <a:off x="656771" y="2409221"/>
            <a:ext cx="10515600" cy="1325563"/>
          </a:xfrm>
        </p:spPr>
        <p:txBody>
          <a:bodyPr>
            <a:normAutofit fontScale="90000"/>
          </a:bodyPr>
          <a:lstStyle/>
          <a:p>
            <a:r>
              <a:rPr lang="en-GB" b="1" u="sng">
                <a:cs typeface="Calibri Light"/>
              </a:rPr>
              <a:t>TBAT- know how to communicate safely online.</a:t>
            </a:r>
            <a:r>
              <a:rPr lang="en-GB" b="1">
                <a:cs typeface="Calibri Light"/>
              </a:rPr>
              <a:t> </a:t>
            </a:r>
            <a:br>
              <a:rPr lang="en-GB" b="1">
                <a:cs typeface="Calibri Light"/>
              </a:rPr>
            </a:br>
            <a:br>
              <a:rPr lang="en-GB">
                <a:cs typeface="Calibri Light"/>
              </a:rPr>
            </a:br>
            <a:r>
              <a:rPr lang="en-GB" u="sng">
                <a:cs typeface="Calibri Light"/>
              </a:rPr>
              <a:t>2 in 2 </a:t>
            </a:r>
            <a:br>
              <a:rPr lang="en-GB">
                <a:cs typeface="Calibri Light"/>
              </a:rPr>
            </a:br>
            <a:br>
              <a:rPr lang="en-GB">
                <a:cs typeface="Calibri Light"/>
              </a:rPr>
            </a:br>
            <a:r>
              <a:rPr lang="en-GB">
                <a:cs typeface="Calibri Light"/>
              </a:rPr>
              <a:t>Why is communication important?</a:t>
            </a:r>
            <a:br>
              <a:rPr lang="en-GB">
                <a:cs typeface="Calibri Light"/>
              </a:rPr>
            </a:br>
            <a:r>
              <a:rPr lang="en-GB">
                <a:cs typeface="Calibri Light"/>
              </a:rPr>
              <a:t> </a:t>
            </a:r>
            <a:br>
              <a:rPr lang="en-GB">
                <a:cs typeface="Calibri Light"/>
              </a:rPr>
            </a:br>
            <a:r>
              <a:rPr lang="en-GB">
                <a:cs typeface="Calibri Light"/>
              </a:rPr>
              <a:t>List two features of a good friend. </a:t>
            </a:r>
            <a:br>
              <a:rPr lang="en-GB">
                <a:cs typeface="Calibri Light"/>
              </a:rPr>
            </a:br>
            <a:endParaRPr lang="en-GB">
              <a:cs typeface="Calibri Light"/>
            </a:endParaRPr>
          </a:p>
        </p:txBody>
      </p:sp>
      <p:sp>
        <p:nvSpPr>
          <p:cNvPr id="3" name="TextBox 2">
            <a:extLst>
              <a:ext uri="{FF2B5EF4-FFF2-40B4-BE49-F238E27FC236}">
                <a16:creationId xmlns:a16="http://schemas.microsoft.com/office/drawing/2014/main" id="{74682BB8-C165-8AE3-FCA9-8B3A8996589F}"/>
              </a:ext>
            </a:extLst>
          </p:cNvPr>
          <p:cNvSpPr txBox="1"/>
          <p:nvPr/>
        </p:nvSpPr>
        <p:spPr>
          <a:xfrm>
            <a:off x="118543" y="12602"/>
            <a:ext cx="393201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PSHE</a:t>
            </a:r>
          </a:p>
          <a:p>
            <a:r>
              <a:rPr lang="en-GB" sz="2800" u="sng" dirty="0"/>
              <a:t>3.2.26</a:t>
            </a:r>
          </a:p>
        </p:txBody>
      </p:sp>
    </p:spTree>
    <p:extLst>
      <p:ext uri="{BB962C8B-B14F-4D97-AF65-F5344CB8AC3E}">
        <p14:creationId xmlns:p14="http://schemas.microsoft.com/office/powerpoint/2010/main" val="2139582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4ADC-02FD-6F25-68B2-9B89BC3974A2}"/>
              </a:ext>
            </a:extLst>
          </p:cNvPr>
          <p:cNvSpPr>
            <a:spLocks noGrp="1"/>
          </p:cNvSpPr>
          <p:nvPr>
            <p:ph type="title"/>
          </p:nvPr>
        </p:nvSpPr>
        <p:spPr>
          <a:xfrm>
            <a:off x="838200" y="1608388"/>
            <a:ext cx="10515600" cy="1325563"/>
          </a:xfrm>
        </p:spPr>
        <p:txBody>
          <a:bodyPr>
            <a:normAutofit fontScale="90000"/>
          </a:bodyPr>
          <a:lstStyle/>
          <a:p>
            <a:r>
              <a:rPr lang="en-GB">
                <a:ea typeface="Calibri Light"/>
                <a:cs typeface="Calibri Light"/>
              </a:rPr>
              <a:t>Recap</a:t>
            </a:r>
            <a:br>
              <a:rPr lang="en-GB">
                <a:ea typeface="Calibri Light"/>
                <a:cs typeface="Calibri Light"/>
              </a:rPr>
            </a:br>
            <a:br>
              <a:rPr lang="en-GB">
                <a:ea typeface="Calibri Light"/>
                <a:cs typeface="Calibri Light"/>
              </a:rPr>
            </a:br>
            <a:r>
              <a:rPr lang="en-GB">
                <a:ea typeface="Calibri Light"/>
                <a:cs typeface="Calibri Light"/>
              </a:rPr>
              <a:t>Talk partners</a:t>
            </a:r>
            <a:br>
              <a:rPr lang="en-GB">
                <a:ea typeface="Calibri Light"/>
                <a:cs typeface="Calibri Light"/>
              </a:rPr>
            </a:br>
            <a:br>
              <a:rPr lang="en-GB">
                <a:ea typeface="Calibri Light"/>
                <a:cs typeface="Calibri Light"/>
              </a:rPr>
            </a:br>
            <a:r>
              <a:rPr lang="en-GB">
                <a:ea typeface="Calibri Light"/>
                <a:cs typeface="Calibri Light"/>
              </a:rPr>
              <a:t>What is a </a:t>
            </a:r>
            <a:r>
              <a:rPr lang="en-GB" b="1">
                <a:ea typeface="Calibri Light"/>
                <a:cs typeface="Calibri Light"/>
              </a:rPr>
              <a:t>bystander?</a:t>
            </a:r>
            <a:br>
              <a:rPr lang="en-GB">
                <a:ea typeface="Calibri Light"/>
                <a:cs typeface="Calibri Light"/>
              </a:rPr>
            </a:br>
            <a:br>
              <a:rPr lang="en-GB">
                <a:ea typeface="Calibri Light"/>
                <a:cs typeface="Calibri Light"/>
              </a:rPr>
            </a:br>
            <a:r>
              <a:rPr lang="en-GB">
                <a:ea typeface="Calibri Light"/>
                <a:cs typeface="Calibri Light"/>
              </a:rPr>
              <a:t>How can you be a safe bystander?</a:t>
            </a:r>
          </a:p>
        </p:txBody>
      </p:sp>
    </p:spTree>
    <p:extLst>
      <p:ext uri="{BB962C8B-B14F-4D97-AF65-F5344CB8AC3E}">
        <p14:creationId xmlns:p14="http://schemas.microsoft.com/office/powerpoint/2010/main" val="3867547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453-A90C-A558-7750-44AED5120745}"/>
              </a:ext>
            </a:extLst>
          </p:cNvPr>
          <p:cNvSpPr>
            <a:spLocks noGrp="1"/>
          </p:cNvSpPr>
          <p:nvPr>
            <p:ph type="title"/>
          </p:nvPr>
        </p:nvSpPr>
        <p:spPr>
          <a:xfrm>
            <a:off x="876284" y="2932095"/>
            <a:ext cx="10515600" cy="1325563"/>
          </a:xfrm>
        </p:spPr>
        <p:txBody>
          <a:bodyPr>
            <a:normAutofit fontScale="90000"/>
          </a:bodyPr>
          <a:lstStyle/>
          <a:p>
            <a:r>
              <a:rPr lang="en-GB">
                <a:solidFill>
                  <a:srgbClr val="0070C0"/>
                </a:solidFill>
                <a:cs typeface="Calibri Light"/>
              </a:rPr>
              <a:t>Blue </a:t>
            </a:r>
            <a:br>
              <a:rPr lang="en-GB">
                <a:cs typeface="Calibri Light"/>
              </a:rPr>
            </a:br>
            <a:r>
              <a:rPr lang="en-GB">
                <a:cs typeface="Calibri Light"/>
              </a:rPr>
              <a:t>What does cyber-bullying mean? </a:t>
            </a:r>
            <a:br>
              <a:rPr lang="en-GB">
                <a:cs typeface="Calibri Light"/>
              </a:rPr>
            </a:br>
            <a:br>
              <a:rPr lang="en-GB">
                <a:cs typeface="Calibri Light"/>
              </a:rPr>
            </a:br>
            <a:r>
              <a:rPr lang="en-GB">
                <a:solidFill>
                  <a:srgbClr val="00B050"/>
                </a:solidFill>
                <a:cs typeface="Calibri Light"/>
              </a:rPr>
              <a:t>Green </a:t>
            </a:r>
            <a:br>
              <a:rPr lang="en-GB">
                <a:cs typeface="Calibri Light"/>
              </a:rPr>
            </a:br>
            <a:r>
              <a:rPr lang="en-GB">
                <a:cs typeface="Calibri Light"/>
              </a:rPr>
              <a:t>What is the difference between being bullied and someone being mean? </a:t>
            </a:r>
            <a:br>
              <a:rPr lang="en-GB">
                <a:cs typeface="Calibri Light"/>
              </a:rPr>
            </a:br>
            <a:br>
              <a:rPr lang="en-GB">
                <a:cs typeface="Calibri Light"/>
              </a:rPr>
            </a:br>
            <a:r>
              <a:rPr lang="en-GB">
                <a:cs typeface="Calibri Light"/>
              </a:rPr>
              <a:t>Challenge: Give two reasons why someone may bully. </a:t>
            </a:r>
          </a:p>
        </p:txBody>
      </p:sp>
    </p:spTree>
    <p:extLst>
      <p:ext uri="{BB962C8B-B14F-4D97-AF65-F5344CB8AC3E}">
        <p14:creationId xmlns:p14="http://schemas.microsoft.com/office/powerpoint/2010/main" val="614947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400"/>
              <a:t>Jack’s story </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63578" y="1349473"/>
            <a:ext cx="4815858" cy="2377100"/>
          </a:xfrm>
          <a:prstGeom prst="rect">
            <a:avLst/>
          </a:prstGeom>
          <a:ln w="19050">
            <a:solidFill>
              <a:schemeClr val="tx1"/>
            </a:solidFill>
          </a:ln>
          <a:effectLst>
            <a:outerShdw blurRad="40005" dist="22860" dir="5400000" algn="tl" rotWithShape="0">
              <a:prstClr val="black">
                <a:alpha val="35000"/>
              </a:prstClr>
            </a:outerShdw>
          </a:effectLst>
        </p:spPr>
      </p:pic>
      <p:sp>
        <p:nvSpPr>
          <p:cNvPr id="19" name="Rectangle 18"/>
          <p:cNvSpPr/>
          <p:nvPr/>
        </p:nvSpPr>
        <p:spPr>
          <a:xfrm>
            <a:off x="3663578" y="3848309"/>
            <a:ext cx="4815858" cy="475673"/>
          </a:xfrm>
          <a:prstGeom prst="rect">
            <a:avLst/>
          </a:prstGeom>
          <a:solidFill>
            <a:srgbClr val="C0E6F0"/>
          </a:solidFill>
          <a:ln w="19050">
            <a:solidFill>
              <a:schemeClr val="tx1"/>
            </a:solidFill>
          </a:ln>
          <a:effectLst>
            <a:outerShdw blurRad="4000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Well done, that’s amazing!</a:t>
            </a:r>
          </a:p>
        </p:txBody>
      </p:sp>
      <p:sp>
        <p:nvSpPr>
          <p:cNvPr id="20" name="Rectangle 19"/>
          <p:cNvSpPr/>
          <p:nvPr/>
        </p:nvSpPr>
        <p:spPr>
          <a:xfrm>
            <a:off x="3663578" y="4445717"/>
            <a:ext cx="4815858" cy="475673"/>
          </a:xfrm>
          <a:prstGeom prst="rect">
            <a:avLst/>
          </a:prstGeom>
          <a:solidFill>
            <a:srgbClr val="E6F0BB"/>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He’s so ugly, who cares about his trophy anyway.</a:t>
            </a:r>
          </a:p>
        </p:txBody>
      </p:sp>
      <p:sp>
        <p:nvSpPr>
          <p:cNvPr id="21" name="Rectangle 20"/>
          <p:cNvSpPr/>
          <p:nvPr/>
        </p:nvSpPr>
        <p:spPr>
          <a:xfrm>
            <a:off x="3663578" y="5043125"/>
            <a:ext cx="4815858" cy="475673"/>
          </a:xfrm>
          <a:prstGeom prst="rect">
            <a:avLst/>
          </a:prstGeom>
          <a:solidFill>
            <a:srgbClr val="C0E6F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Ha ha, it’s probably fake anyway!</a:t>
            </a:r>
          </a:p>
        </p:txBody>
      </p:sp>
      <p:sp>
        <p:nvSpPr>
          <p:cNvPr id="22" name="Rectangle 21"/>
          <p:cNvSpPr/>
          <p:nvPr/>
        </p:nvSpPr>
        <p:spPr>
          <a:xfrm>
            <a:off x="3663578" y="5640533"/>
            <a:ext cx="4815858" cy="475673"/>
          </a:xfrm>
          <a:prstGeom prst="rect">
            <a:avLst/>
          </a:prstGeom>
          <a:solidFill>
            <a:srgbClr val="E6F0BB"/>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Well done, you should be proud of yourself. </a:t>
            </a:r>
          </a:p>
        </p:txBody>
      </p:sp>
      <p:sp>
        <p:nvSpPr>
          <p:cNvPr id="2" name="TextBox 1">
            <a:extLst>
              <a:ext uri="{FF2B5EF4-FFF2-40B4-BE49-F238E27FC236}">
                <a16:creationId xmlns:a16="http://schemas.microsoft.com/office/drawing/2014/main" id="{942118AA-68EE-430B-B5BD-91CCF7714583}"/>
              </a:ext>
            </a:extLst>
          </p:cNvPr>
          <p:cNvSpPr txBox="1"/>
          <p:nvPr/>
        </p:nvSpPr>
        <p:spPr>
          <a:xfrm>
            <a:off x="9082618" y="1553440"/>
            <a:ext cx="280621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How might Jack be feeling after seeing these comments? </a:t>
            </a:r>
          </a:p>
        </p:txBody>
      </p:sp>
    </p:spTree>
    <p:extLst>
      <p:ext uri="{BB962C8B-B14F-4D97-AF65-F5344CB8AC3E}">
        <p14:creationId xmlns:p14="http://schemas.microsoft.com/office/powerpoint/2010/main" val="325281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AI-generated content may be incorrect.">
            <a:extLst>
              <a:ext uri="{FF2B5EF4-FFF2-40B4-BE49-F238E27FC236}">
                <a16:creationId xmlns:a16="http://schemas.microsoft.com/office/drawing/2014/main" id="{1E886C18-D4C7-6C6A-6CF0-CC7CD21E0541}"/>
              </a:ext>
            </a:extLst>
          </p:cNvPr>
          <p:cNvPicPr>
            <a:picLocks noChangeAspect="1"/>
          </p:cNvPicPr>
          <p:nvPr/>
        </p:nvPicPr>
        <p:blipFill>
          <a:blip r:embed="rId2"/>
          <a:srcRect l="1660" t="-2376" r="-1245" b="2215"/>
          <a:stretch/>
        </p:blipFill>
        <p:spPr>
          <a:xfrm>
            <a:off x="7650247" y="-121478"/>
            <a:ext cx="2645184" cy="6869070"/>
          </a:xfrm>
          <a:prstGeom prst="rect">
            <a:avLst/>
          </a:prstGeom>
        </p:spPr>
      </p:pic>
      <p:sp>
        <p:nvSpPr>
          <p:cNvPr id="3" name="TextBox 2">
            <a:extLst>
              <a:ext uri="{FF2B5EF4-FFF2-40B4-BE49-F238E27FC236}">
                <a16:creationId xmlns:a16="http://schemas.microsoft.com/office/drawing/2014/main" id="{A5D0BE68-EA28-AA8B-2365-DFF899DB2F51}"/>
              </a:ext>
            </a:extLst>
          </p:cNvPr>
          <p:cNvSpPr txBox="1"/>
          <p:nvPr/>
        </p:nvSpPr>
        <p:spPr>
          <a:xfrm>
            <a:off x="772868" y="924681"/>
            <a:ext cx="543768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2 x 8 = </a:t>
            </a:r>
          </a:p>
          <a:p>
            <a:endParaRPr lang="en-GB" sz="3600"/>
          </a:p>
          <a:p>
            <a:r>
              <a:rPr lang="en-GB" sz="3600"/>
              <a:t>4 x 8 = </a:t>
            </a:r>
          </a:p>
          <a:p>
            <a:endParaRPr lang="en-GB" sz="3600"/>
          </a:p>
          <a:p>
            <a:r>
              <a:rPr lang="en-GB" sz="3600"/>
              <a:t>8 x 8 = </a:t>
            </a:r>
          </a:p>
          <a:p>
            <a:endParaRPr lang="en-GB" sz="3600"/>
          </a:p>
          <a:p>
            <a:r>
              <a:rPr lang="en-GB" sz="3600"/>
              <a:t>3 x 8 =</a:t>
            </a:r>
          </a:p>
          <a:p>
            <a:endParaRPr lang="en-GB" sz="3600"/>
          </a:p>
          <a:p>
            <a:r>
              <a:rPr lang="en-GB" sz="3600"/>
              <a:t>6 x 8 = </a:t>
            </a:r>
          </a:p>
        </p:txBody>
      </p:sp>
    </p:spTree>
    <p:extLst>
      <p:ext uri="{BB962C8B-B14F-4D97-AF65-F5344CB8AC3E}">
        <p14:creationId xmlns:p14="http://schemas.microsoft.com/office/powerpoint/2010/main" val="3319586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2907" y="1150033"/>
            <a:ext cx="8102600" cy="5192958"/>
          </a:xfrm>
          <a:prstGeom prst="rect">
            <a:avLst/>
          </a:prstGeom>
        </p:spPr>
      </p:pic>
      <p:sp>
        <p:nvSpPr>
          <p:cNvPr id="5" name="TextBox 4">
            <a:extLst>
              <a:ext uri="{FF2B5EF4-FFF2-40B4-BE49-F238E27FC236}">
                <a16:creationId xmlns:a16="http://schemas.microsoft.com/office/drawing/2014/main" id="{67682FE1-7ED1-4F49-9B06-8B28B71CBA21}"/>
              </a:ext>
            </a:extLst>
          </p:cNvPr>
          <p:cNvSpPr txBox="1"/>
          <p:nvPr/>
        </p:nvSpPr>
        <p:spPr>
          <a:xfrm>
            <a:off x="372232" y="1145242"/>
            <a:ext cx="3174092" cy="1384995"/>
          </a:xfrm>
          <a:prstGeom prst="rect">
            <a:avLst/>
          </a:prstGeom>
          <a:noFill/>
        </p:spPr>
        <p:txBody>
          <a:bodyPr wrap="square" lIns="91440" tIns="45720" rIns="91440" bIns="45720" rtlCol="0" anchor="t">
            <a:spAutoFit/>
          </a:bodyPr>
          <a:lstStyle/>
          <a:p>
            <a:r>
              <a:rPr lang="en-GB" sz="2800"/>
              <a:t>What is an internet troll and what do they do?</a:t>
            </a:r>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400"/>
              <a:t>What is a troll?</a:t>
            </a:r>
          </a:p>
        </p:txBody>
      </p:sp>
      <p:sp>
        <p:nvSpPr>
          <p:cNvPr id="2" name="TextBox 1">
            <a:extLst>
              <a:ext uri="{FF2B5EF4-FFF2-40B4-BE49-F238E27FC236}">
                <a16:creationId xmlns:a16="http://schemas.microsoft.com/office/drawing/2014/main" id="{24CC944A-543D-A875-49F1-8EE9A5581C95}"/>
              </a:ext>
            </a:extLst>
          </p:cNvPr>
          <p:cNvSpPr txBox="1"/>
          <p:nvPr/>
        </p:nvSpPr>
        <p:spPr>
          <a:xfrm>
            <a:off x="9209898" y="1876"/>
            <a:ext cx="297845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7030A0"/>
                </a:solidFill>
                <a:cs typeface="Calibri"/>
              </a:rPr>
              <a:t>A troll is disagreeing with someone's view or opinion. </a:t>
            </a:r>
          </a:p>
          <a:p>
            <a:r>
              <a:rPr lang="en-GB" sz="3200">
                <a:solidFill>
                  <a:srgbClr val="7030A0"/>
                </a:solidFill>
                <a:cs typeface="Calibri"/>
              </a:rPr>
              <a:t>True or false? </a:t>
            </a:r>
          </a:p>
        </p:txBody>
      </p:sp>
      <p:sp>
        <p:nvSpPr>
          <p:cNvPr id="3" name="TextBox 2">
            <a:extLst>
              <a:ext uri="{FF2B5EF4-FFF2-40B4-BE49-F238E27FC236}">
                <a16:creationId xmlns:a16="http://schemas.microsoft.com/office/drawing/2014/main" id="{4D7AA9AD-909F-834B-B2B3-0A3CAB48077C}"/>
              </a:ext>
            </a:extLst>
          </p:cNvPr>
          <p:cNvSpPr txBox="1"/>
          <p:nvPr/>
        </p:nvSpPr>
        <p:spPr>
          <a:xfrm>
            <a:off x="232610" y="5255795"/>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Watch up to 2 minutes</a:t>
            </a:r>
            <a:endParaRPr lang="en-US"/>
          </a:p>
          <a:p>
            <a:r>
              <a:rPr lang="en-US">
                <a:hlinkClick r:id="rId4"/>
              </a:rPr>
              <a:t>Trolling and Online Bullying Explained ft. Marc Zapanta | Voice Box | Childline (youtube.com)</a:t>
            </a:r>
            <a:endParaRPr lang="en-US">
              <a:cs typeface="Calibri"/>
            </a:endParaRPr>
          </a:p>
        </p:txBody>
      </p:sp>
    </p:spTree>
    <p:extLst>
      <p:ext uri="{BB962C8B-B14F-4D97-AF65-F5344CB8AC3E}">
        <p14:creationId xmlns:p14="http://schemas.microsoft.com/office/powerpoint/2010/main" val="2114496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B488-5C68-5A49-99A9-1C40CC117CAC}"/>
              </a:ext>
            </a:extLst>
          </p:cNvPr>
          <p:cNvSpPr>
            <a:spLocks noGrp="1"/>
          </p:cNvSpPr>
          <p:nvPr>
            <p:ph type="title"/>
          </p:nvPr>
        </p:nvSpPr>
        <p:spPr>
          <a:xfrm>
            <a:off x="608390" y="1792363"/>
            <a:ext cx="10515600" cy="1325563"/>
          </a:xfrm>
        </p:spPr>
        <p:txBody>
          <a:bodyPr>
            <a:normAutofit fontScale="90000"/>
          </a:bodyPr>
          <a:lstStyle/>
          <a:p>
            <a:r>
              <a:rPr lang="en-GB">
                <a:cs typeface="Calibri Light"/>
              </a:rPr>
              <a:t>In lesson one you thought of words associated with friendship: </a:t>
            </a:r>
            <a:br>
              <a:rPr lang="en-GB">
                <a:cs typeface="Calibri Light"/>
              </a:rPr>
            </a:br>
            <a:br>
              <a:rPr lang="en-GB">
                <a:cs typeface="Calibri Light"/>
              </a:rPr>
            </a:br>
            <a:r>
              <a:rPr lang="en-GB">
                <a:cs typeface="Calibri Light"/>
              </a:rPr>
              <a:t>loyal            kind            nice        caring </a:t>
            </a:r>
            <a:br>
              <a:rPr lang="en-GB">
                <a:cs typeface="Calibri Light"/>
              </a:rPr>
            </a:br>
            <a:br>
              <a:rPr lang="en-GB">
                <a:cs typeface="Calibri Light"/>
              </a:rPr>
            </a:br>
            <a:r>
              <a:rPr lang="en-GB">
                <a:cs typeface="Calibri Light"/>
              </a:rPr>
              <a:t>kind-hearted      good communicator</a:t>
            </a:r>
          </a:p>
        </p:txBody>
      </p:sp>
      <p:sp>
        <p:nvSpPr>
          <p:cNvPr id="3" name="TextBox 2">
            <a:extLst>
              <a:ext uri="{FF2B5EF4-FFF2-40B4-BE49-F238E27FC236}">
                <a16:creationId xmlns:a16="http://schemas.microsoft.com/office/drawing/2014/main" id="{E1101AA0-C1DD-22A8-9A87-DB311CD98706}"/>
              </a:ext>
            </a:extLst>
          </p:cNvPr>
          <p:cNvSpPr txBox="1"/>
          <p:nvPr/>
        </p:nvSpPr>
        <p:spPr>
          <a:xfrm>
            <a:off x="362856" y="4943928"/>
            <a:ext cx="112183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7030A0"/>
                </a:solidFill>
                <a:cs typeface="Calibri"/>
              </a:rPr>
              <a:t>What words would you associate with a friendship online?</a:t>
            </a:r>
          </a:p>
        </p:txBody>
      </p:sp>
    </p:spTree>
    <p:extLst>
      <p:ext uri="{BB962C8B-B14F-4D97-AF65-F5344CB8AC3E}">
        <p14:creationId xmlns:p14="http://schemas.microsoft.com/office/powerpoint/2010/main" val="3544425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398" y="1240090"/>
            <a:ext cx="10490745" cy="3946348"/>
          </a:xfrm>
          <a:prstGeom prst="rect">
            <a:avLst/>
          </a:prstGeom>
          <a:solidFill>
            <a:srgbClr val="FF7F8B"/>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400"/>
              <a:t>Is it the same online?</a:t>
            </a:r>
          </a:p>
        </p:txBody>
      </p:sp>
      <p:sp>
        <p:nvSpPr>
          <p:cNvPr id="9" name="TextBox 8">
            <a:extLst>
              <a:ext uri="{FF2B5EF4-FFF2-40B4-BE49-F238E27FC236}">
                <a16:creationId xmlns:a16="http://schemas.microsoft.com/office/drawing/2014/main" id="{67682FE1-7ED1-4F49-9B06-8B28B71CBA21}"/>
              </a:ext>
            </a:extLst>
          </p:cNvPr>
          <p:cNvSpPr txBox="1"/>
          <p:nvPr/>
        </p:nvSpPr>
        <p:spPr>
          <a:xfrm>
            <a:off x="531858" y="1542472"/>
            <a:ext cx="10120206" cy="5247590"/>
          </a:xfrm>
          <a:prstGeom prst="rect">
            <a:avLst/>
          </a:prstGeom>
          <a:noFill/>
        </p:spPr>
        <p:txBody>
          <a:bodyPr wrap="square" lIns="91440" tIns="45720" rIns="91440" bIns="45720" rtlCol="0" anchor="t">
            <a:spAutoFit/>
          </a:bodyPr>
          <a:lstStyle/>
          <a:p>
            <a:pPr algn="ctr">
              <a:spcBef>
                <a:spcPts val="600"/>
              </a:spcBef>
            </a:pPr>
            <a:r>
              <a:rPr lang="en-GB" sz="3200" b="1"/>
              <a:t>Talk partners: </a:t>
            </a:r>
            <a:endParaRPr lang="en-US"/>
          </a:p>
          <a:p>
            <a:pPr algn="ctr">
              <a:spcBef>
                <a:spcPts val="600"/>
              </a:spcBef>
            </a:pPr>
            <a:r>
              <a:rPr lang="en-GB" sz="3200" b="1"/>
              <a:t>Discuss the following statement:</a:t>
            </a:r>
            <a:endParaRPr lang="en-GB"/>
          </a:p>
          <a:p>
            <a:pPr algn="ctr">
              <a:spcBef>
                <a:spcPts val="600"/>
              </a:spcBef>
            </a:pPr>
            <a:endParaRPr lang="en-GB" sz="3200" b="1">
              <a:cs typeface="Calibri"/>
            </a:endParaRPr>
          </a:p>
          <a:p>
            <a:pPr algn="ctr">
              <a:spcBef>
                <a:spcPts val="600"/>
              </a:spcBef>
            </a:pPr>
            <a:endParaRPr lang="en-GB" sz="3600" b="1">
              <a:cs typeface="Calibri"/>
            </a:endParaRPr>
          </a:p>
          <a:p>
            <a:pPr algn="ctr">
              <a:spcBef>
                <a:spcPts val="600"/>
              </a:spcBef>
            </a:pPr>
            <a:r>
              <a:rPr lang="en-GB" sz="3600" b="1"/>
              <a:t>‘It doesn’t matter what you say online, as no one knows who you are.’</a:t>
            </a:r>
            <a:endParaRPr lang="en-GB" sz="3600" b="1">
              <a:cs typeface="Calibri"/>
            </a:endParaRPr>
          </a:p>
          <a:p>
            <a:pPr algn="ctr">
              <a:spcBef>
                <a:spcPts val="600"/>
              </a:spcBef>
            </a:pPr>
            <a:endParaRPr lang="en-GB" sz="3200" b="1"/>
          </a:p>
          <a:p>
            <a:pPr algn="ctr">
              <a:spcBef>
                <a:spcPts val="600"/>
              </a:spcBef>
            </a:pPr>
            <a:endParaRPr lang="en-GB" sz="3200" b="1"/>
          </a:p>
          <a:p>
            <a:pPr algn="ctr">
              <a:spcBef>
                <a:spcPts val="600"/>
              </a:spcBef>
            </a:pPr>
            <a:endParaRPr lang="en-GB" sz="3200" b="1">
              <a:cs typeface="Calibri"/>
            </a:endParaRPr>
          </a:p>
        </p:txBody>
      </p:sp>
    </p:spTree>
    <p:extLst>
      <p:ext uri="{BB962C8B-B14F-4D97-AF65-F5344CB8AC3E}">
        <p14:creationId xmlns:p14="http://schemas.microsoft.com/office/powerpoint/2010/main" val="3715565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1BFE-6CB3-5483-0F88-6EBAF0AC839A}"/>
              </a:ext>
            </a:extLst>
          </p:cNvPr>
          <p:cNvSpPr>
            <a:spLocks noGrp="1"/>
          </p:cNvSpPr>
          <p:nvPr>
            <p:ph type="title"/>
          </p:nvPr>
        </p:nvSpPr>
        <p:spPr>
          <a:xfrm>
            <a:off x="306010" y="1550458"/>
            <a:ext cx="11120361" cy="1325563"/>
          </a:xfrm>
        </p:spPr>
        <p:txBody>
          <a:bodyPr vert="horz" lIns="91440" tIns="45720" rIns="91440" bIns="45720" rtlCol="0" anchor="ctr">
            <a:noAutofit/>
          </a:bodyPr>
          <a:lstStyle/>
          <a:p>
            <a:r>
              <a:rPr lang="en-GB" sz="4000">
                <a:cs typeface="Calibri Light"/>
              </a:rPr>
              <a:t>Talk partners: </a:t>
            </a:r>
            <a:br>
              <a:rPr lang="en-GB" sz="4000">
                <a:latin typeface="Calibri Light"/>
                <a:cs typeface="Calibri Light"/>
              </a:rPr>
            </a:br>
            <a:br>
              <a:rPr lang="en-GB" sz="4000">
                <a:latin typeface="Calibri Light"/>
                <a:cs typeface="Calibri Light"/>
              </a:rPr>
            </a:br>
            <a:r>
              <a:rPr lang="en-GB" sz="4000" b="1">
                <a:latin typeface="Calibri"/>
                <a:cs typeface="Calibri"/>
              </a:rPr>
              <a:t>What are the rules which could be applied to communication online and being a friend online?</a:t>
            </a:r>
            <a:endParaRPr lang="en-GB" sz="4000"/>
          </a:p>
        </p:txBody>
      </p:sp>
    </p:spTree>
    <p:extLst>
      <p:ext uri="{BB962C8B-B14F-4D97-AF65-F5344CB8AC3E}">
        <p14:creationId xmlns:p14="http://schemas.microsoft.com/office/powerpoint/2010/main" val="3473148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B1A8-3912-8E5F-1719-E5D88B38B64A}"/>
              </a:ext>
            </a:extLst>
          </p:cNvPr>
          <p:cNvSpPr>
            <a:spLocks noGrp="1"/>
          </p:cNvSpPr>
          <p:nvPr>
            <p:ph type="title"/>
          </p:nvPr>
        </p:nvSpPr>
        <p:spPr>
          <a:xfrm>
            <a:off x="580768" y="1199206"/>
            <a:ext cx="11462950" cy="1325563"/>
          </a:xfrm>
        </p:spPr>
        <p:txBody>
          <a:bodyPr>
            <a:normAutofit fontScale="90000"/>
          </a:bodyPr>
          <a:lstStyle/>
          <a:p>
            <a:br>
              <a:rPr lang="en-GB"/>
            </a:br>
            <a:r>
              <a:rPr lang="en-GB" b="1">
                <a:latin typeface="Calibri"/>
                <a:ea typeface="Calibri"/>
                <a:cs typeface="Calibri"/>
              </a:rPr>
              <a:t>What are the rules which could be applied to communication online and being a friend online?</a:t>
            </a:r>
            <a:endParaRPr lang="en-GB">
              <a:latin typeface="Calibri"/>
              <a:ea typeface="Calibri"/>
              <a:cs typeface="Calibri"/>
            </a:endParaRPr>
          </a:p>
          <a:p>
            <a:br>
              <a:rPr lang="en-GB"/>
            </a:br>
            <a:br>
              <a:rPr lang="en-GB"/>
            </a:br>
            <a:r>
              <a:rPr lang="en-GB"/>
              <a:t>Together let's explore these websites and find rules for communicating safely online. </a:t>
            </a:r>
          </a:p>
        </p:txBody>
      </p:sp>
      <p:sp>
        <p:nvSpPr>
          <p:cNvPr id="3" name="TextBox 2">
            <a:extLst>
              <a:ext uri="{FF2B5EF4-FFF2-40B4-BE49-F238E27FC236}">
                <a16:creationId xmlns:a16="http://schemas.microsoft.com/office/drawing/2014/main" id="{7B5CB623-A1C4-F511-9C70-A4981DFC75F1}"/>
              </a:ext>
            </a:extLst>
          </p:cNvPr>
          <p:cNvSpPr txBox="1"/>
          <p:nvPr/>
        </p:nvSpPr>
        <p:spPr>
          <a:xfrm>
            <a:off x="574589" y="4796481"/>
            <a:ext cx="930257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solidFill>
                  <a:srgbClr val="467886"/>
                </a:solidFill>
                <a:cs typeface="Segoe UI"/>
                <a:hlinkClick r:id="rId2"/>
              </a:rPr>
              <a:t>www.childnet.com</a:t>
            </a:r>
            <a:endParaRPr lang="en-GB"/>
          </a:p>
          <a:p>
            <a:r>
              <a:rPr lang="en-GB" sz="3200"/>
              <a:t> </a:t>
            </a:r>
            <a:r>
              <a:rPr lang="en-GB" sz="3200" u="sng">
                <a:solidFill>
                  <a:srgbClr val="467886"/>
                </a:solidFill>
                <a:cs typeface="Segoe UI"/>
                <a:hlinkClick r:id="rId3"/>
              </a:rPr>
              <a:t>www.saferinternet.org.uk</a:t>
            </a:r>
            <a:r>
              <a:rPr lang="en-GB" sz="3200"/>
              <a:t> </a:t>
            </a:r>
            <a:endParaRPr lang="en-GB"/>
          </a:p>
          <a:p>
            <a:r>
              <a:rPr lang="en-GB" sz="3200" u="sng">
                <a:solidFill>
                  <a:srgbClr val="467886"/>
                </a:solidFill>
                <a:cs typeface="Segoe UI"/>
                <a:hlinkClick r:id="rId4"/>
              </a:rPr>
              <a:t>www.kidsmart.org.uk</a:t>
            </a:r>
            <a:r>
              <a:rPr lang="en-GB" sz="3200"/>
              <a:t> </a:t>
            </a:r>
            <a:endParaRPr lang="en-GB"/>
          </a:p>
        </p:txBody>
      </p:sp>
      <p:sp>
        <p:nvSpPr>
          <p:cNvPr id="4" name="TextBox 3">
            <a:extLst>
              <a:ext uri="{FF2B5EF4-FFF2-40B4-BE49-F238E27FC236}">
                <a16:creationId xmlns:a16="http://schemas.microsoft.com/office/drawing/2014/main" id="{F4730578-7997-8136-1CFA-3B53580CF52E}"/>
              </a:ext>
            </a:extLst>
          </p:cNvPr>
          <p:cNvSpPr txBox="1"/>
          <p:nvPr/>
        </p:nvSpPr>
        <p:spPr>
          <a:xfrm>
            <a:off x="5877697" y="4497860"/>
            <a:ext cx="569852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alibri"/>
              </a:rPr>
              <a:t>Use the following websites to research </a:t>
            </a:r>
            <a:r>
              <a:rPr lang="en-GB" sz="3200" b="1">
                <a:solidFill>
                  <a:srgbClr val="FF0000"/>
                </a:solidFill>
                <a:latin typeface="Calibri"/>
              </a:rPr>
              <a:t>safe rules or tips for communicating online. </a:t>
            </a:r>
            <a:endParaRPr lang="en-GB"/>
          </a:p>
        </p:txBody>
      </p:sp>
    </p:spTree>
    <p:extLst>
      <p:ext uri="{BB962C8B-B14F-4D97-AF65-F5344CB8AC3E}">
        <p14:creationId xmlns:p14="http://schemas.microsoft.com/office/powerpoint/2010/main" val="3570259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5758-C42B-C0A6-8ADF-A03D283E0D83}"/>
              </a:ext>
            </a:extLst>
          </p:cNvPr>
          <p:cNvSpPr>
            <a:spLocks noGrp="1"/>
          </p:cNvSpPr>
          <p:nvPr>
            <p:ph type="title"/>
          </p:nvPr>
        </p:nvSpPr>
        <p:spPr>
          <a:xfrm>
            <a:off x="757989" y="2721309"/>
            <a:ext cx="10515600" cy="1325563"/>
          </a:xfrm>
        </p:spPr>
        <p:txBody>
          <a:bodyPr>
            <a:normAutofit fontScale="90000"/>
          </a:bodyPr>
          <a:lstStyle/>
          <a:p>
            <a:r>
              <a:rPr lang="en-GB" sz="4000" b="1">
                <a:latin typeface="Calibri"/>
                <a:ea typeface="Calibri"/>
                <a:cs typeface="Calibri"/>
              </a:rPr>
              <a:t>Write 10 rules as an acrostic of FRIENDSHIP. </a:t>
            </a:r>
            <a:br>
              <a:rPr lang="en-GB" sz="4000" b="1">
                <a:latin typeface="Calibri"/>
                <a:ea typeface="Calibri"/>
                <a:cs typeface="Calibri"/>
              </a:rPr>
            </a:br>
            <a:br>
              <a:rPr lang="en-GB" sz="4000" b="1">
                <a:latin typeface="Calibri"/>
                <a:ea typeface="Calibri"/>
                <a:cs typeface="Calibri"/>
              </a:rPr>
            </a:br>
            <a:r>
              <a:rPr lang="en-GB" sz="4000" b="1">
                <a:latin typeface="Calibri"/>
                <a:ea typeface="Calibri"/>
                <a:cs typeface="Calibri"/>
              </a:rPr>
              <a:t>F- </a:t>
            </a:r>
            <a:br>
              <a:rPr lang="en-GB" sz="4000" b="1">
                <a:latin typeface="Calibri"/>
                <a:ea typeface="Calibri"/>
                <a:cs typeface="Calibri"/>
              </a:rPr>
            </a:br>
            <a:r>
              <a:rPr lang="en-GB" sz="4000" b="1">
                <a:latin typeface="Calibri"/>
                <a:ea typeface="Calibri"/>
                <a:cs typeface="Calibri"/>
              </a:rPr>
              <a:t>R- </a:t>
            </a:r>
            <a:br>
              <a:rPr lang="en-GB" sz="4000" b="1">
                <a:latin typeface="Calibri"/>
                <a:ea typeface="Calibri"/>
                <a:cs typeface="Calibri"/>
              </a:rPr>
            </a:br>
            <a:r>
              <a:rPr lang="en-GB" sz="4000" b="1">
                <a:latin typeface="Calibri"/>
                <a:ea typeface="Calibri"/>
                <a:cs typeface="Calibri"/>
              </a:rPr>
              <a:t>I-</a:t>
            </a:r>
            <a:br>
              <a:rPr lang="en-GB" sz="4000" b="1">
                <a:latin typeface="Calibri"/>
                <a:ea typeface="Calibri"/>
                <a:cs typeface="Calibri"/>
              </a:rPr>
            </a:br>
            <a:r>
              <a:rPr lang="en-GB" sz="4000" b="1">
                <a:latin typeface="Calibri"/>
                <a:ea typeface="Calibri"/>
                <a:cs typeface="Calibri"/>
              </a:rPr>
              <a:t>E-</a:t>
            </a:r>
            <a:br>
              <a:rPr lang="en-GB" sz="4000" b="1">
                <a:latin typeface="Calibri"/>
                <a:ea typeface="Calibri"/>
                <a:cs typeface="Calibri"/>
              </a:rPr>
            </a:br>
            <a:r>
              <a:rPr lang="en-GB" sz="4000" b="1">
                <a:latin typeface="Calibri"/>
                <a:ea typeface="Calibri"/>
                <a:cs typeface="Calibri"/>
              </a:rPr>
              <a:t>N-</a:t>
            </a:r>
            <a:br>
              <a:rPr lang="en-GB" sz="4000" b="1">
                <a:latin typeface="Calibri"/>
                <a:ea typeface="Calibri"/>
                <a:cs typeface="Calibri"/>
              </a:rPr>
            </a:br>
            <a:r>
              <a:rPr lang="en-GB" sz="4000" b="1">
                <a:latin typeface="Calibri"/>
                <a:ea typeface="Calibri"/>
                <a:cs typeface="Calibri"/>
              </a:rPr>
              <a:t>D-</a:t>
            </a:r>
            <a:br>
              <a:rPr lang="en-GB" sz="4000" b="1">
                <a:latin typeface="Calibri"/>
                <a:ea typeface="Calibri"/>
                <a:cs typeface="Calibri"/>
              </a:rPr>
            </a:br>
            <a:r>
              <a:rPr lang="en-GB" sz="4000" b="1">
                <a:latin typeface="Calibri"/>
                <a:ea typeface="Calibri"/>
                <a:cs typeface="Calibri"/>
              </a:rPr>
              <a:t>S</a:t>
            </a:r>
            <a:br>
              <a:rPr lang="en-GB" sz="4000" b="1">
                <a:latin typeface="Calibri"/>
                <a:ea typeface="Calibri"/>
                <a:cs typeface="Calibri"/>
              </a:rPr>
            </a:br>
            <a:r>
              <a:rPr lang="en-GB" sz="4000" b="1">
                <a:latin typeface="Calibri"/>
                <a:ea typeface="Calibri"/>
                <a:cs typeface="Calibri"/>
              </a:rPr>
              <a:t>H-</a:t>
            </a:r>
            <a:br>
              <a:rPr lang="en-GB" sz="4000" b="1">
                <a:latin typeface="Calibri"/>
                <a:ea typeface="Calibri"/>
                <a:cs typeface="Calibri"/>
              </a:rPr>
            </a:br>
            <a:r>
              <a:rPr lang="en-GB" sz="4000" b="1">
                <a:latin typeface="Calibri"/>
                <a:ea typeface="Calibri"/>
                <a:cs typeface="Calibri"/>
              </a:rPr>
              <a:t>I-</a:t>
            </a:r>
            <a:br>
              <a:rPr lang="en-GB" sz="4000" b="1">
                <a:latin typeface="Calibri"/>
                <a:ea typeface="Calibri"/>
                <a:cs typeface="Calibri"/>
              </a:rPr>
            </a:br>
            <a:r>
              <a:rPr lang="en-GB" sz="4000" b="1">
                <a:latin typeface="Calibri"/>
                <a:ea typeface="Calibri"/>
                <a:cs typeface="Calibri"/>
              </a:rPr>
              <a:t>P-</a:t>
            </a:r>
          </a:p>
        </p:txBody>
      </p:sp>
      <p:sp>
        <p:nvSpPr>
          <p:cNvPr id="3" name="TextBox 2">
            <a:extLst>
              <a:ext uri="{FF2B5EF4-FFF2-40B4-BE49-F238E27FC236}">
                <a16:creationId xmlns:a16="http://schemas.microsoft.com/office/drawing/2014/main" id="{AA552529-5D2D-AFB9-0808-1A51F5B5FC10}"/>
              </a:ext>
            </a:extLst>
          </p:cNvPr>
          <p:cNvSpPr txBox="1"/>
          <p:nvPr/>
        </p:nvSpPr>
        <p:spPr>
          <a:xfrm>
            <a:off x="5065295" y="2819400"/>
            <a:ext cx="66033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ea typeface="Calibri"/>
                <a:cs typeface="Calibri"/>
              </a:rPr>
              <a:t>What are the rules which could be applied to communication online and being a friend online?</a:t>
            </a:r>
            <a:endParaRPr lang="en-GB">
              <a:solidFill>
                <a:srgbClr val="0070C0"/>
              </a:solidFill>
            </a:endParaRPr>
          </a:p>
        </p:txBody>
      </p:sp>
    </p:spTree>
    <p:extLst>
      <p:ext uri="{BB962C8B-B14F-4D97-AF65-F5344CB8AC3E}">
        <p14:creationId xmlns:p14="http://schemas.microsoft.com/office/powerpoint/2010/main" val="14336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BD6C-9D4C-600F-5980-B6DCAA9DFDBB}"/>
              </a:ext>
            </a:extLst>
          </p:cNvPr>
          <p:cNvSpPr>
            <a:spLocks noGrp="1"/>
          </p:cNvSpPr>
          <p:nvPr>
            <p:ph type="title"/>
          </p:nvPr>
        </p:nvSpPr>
        <p:spPr>
          <a:xfrm>
            <a:off x="426308" y="2012693"/>
            <a:ext cx="10515600" cy="1325563"/>
          </a:xfrm>
        </p:spPr>
        <p:txBody>
          <a:bodyPr>
            <a:normAutofit fontScale="90000"/>
          </a:bodyPr>
          <a:lstStyle/>
          <a:p>
            <a:pPr algn="ctr">
              <a:lnSpc>
                <a:spcPct val="100000"/>
              </a:lnSpc>
              <a:spcBef>
                <a:spcPts val="600"/>
              </a:spcBef>
            </a:pPr>
            <a:endParaRPr lang="en-GB" sz="4000">
              <a:solidFill>
                <a:srgbClr val="808080"/>
              </a:solidFill>
              <a:latin typeface="Calibri"/>
              <a:cs typeface="Calibri"/>
            </a:endParaRPr>
          </a:p>
          <a:p>
            <a:pPr algn="ctr">
              <a:lnSpc>
                <a:spcPct val="100000"/>
              </a:lnSpc>
              <a:spcBef>
                <a:spcPts val="1200"/>
              </a:spcBef>
            </a:pPr>
            <a:r>
              <a:rPr lang="en-GB" sz="4000" b="1">
                <a:latin typeface="Calibri"/>
                <a:cs typeface="Calibri"/>
              </a:rPr>
              <a:t>What are the rules which could be applied to communication online and being a friend online?</a:t>
            </a:r>
            <a:br>
              <a:rPr lang="en-GB" sz="3200" b="1">
                <a:latin typeface="Calibri"/>
                <a:cs typeface="Calibri"/>
              </a:rPr>
            </a:br>
            <a:br>
              <a:rPr lang="en-GB" sz="3200" b="1">
                <a:latin typeface="Calibri"/>
                <a:cs typeface="Calibri"/>
              </a:rPr>
            </a:br>
            <a:r>
              <a:rPr lang="en-GB" sz="3600" b="1">
                <a:latin typeface="Calibri"/>
                <a:cs typeface="Calibri"/>
              </a:rPr>
              <a:t>Use the following websites to research </a:t>
            </a:r>
            <a:r>
              <a:rPr lang="en-GB" sz="3600" b="1">
                <a:solidFill>
                  <a:srgbClr val="FF0000"/>
                </a:solidFill>
                <a:latin typeface="Calibri"/>
                <a:cs typeface="Calibri"/>
              </a:rPr>
              <a:t>safe rules or tips for communicating online. </a:t>
            </a:r>
            <a:br>
              <a:rPr lang="en-GB" sz="3200" b="1">
                <a:solidFill>
                  <a:srgbClr val="FF0000"/>
                </a:solidFill>
                <a:latin typeface="Calibri"/>
                <a:cs typeface="Calibri"/>
              </a:rPr>
            </a:br>
            <a:r>
              <a:rPr lang="en-GB" sz="3200" b="1">
                <a:latin typeface="Calibri"/>
                <a:cs typeface="Calibri"/>
              </a:rPr>
              <a:t> </a:t>
            </a:r>
            <a:br>
              <a:rPr lang="en-GB" sz="3200" b="1">
                <a:latin typeface="Calibri"/>
                <a:cs typeface="Calibri"/>
              </a:rPr>
            </a:br>
            <a:endParaRPr lang="en-GB" sz="3200" b="1">
              <a:latin typeface="Calibri"/>
              <a:cs typeface="Calibri"/>
            </a:endParaRPr>
          </a:p>
          <a:p>
            <a:pPr algn="ctr">
              <a:lnSpc>
                <a:spcPct val="100000"/>
              </a:lnSpc>
              <a:spcBef>
                <a:spcPts val="600"/>
              </a:spcBef>
            </a:pPr>
            <a:r>
              <a:rPr lang="en-GB" b="1">
                <a:latin typeface="Calibri"/>
                <a:cs typeface="Calibri"/>
              </a:rPr>
              <a:t>Write 10 rules as an acrostic of FRIENDSHIP. </a:t>
            </a:r>
            <a:endParaRPr lang="en-GB">
              <a:cs typeface="Calibri Light" panose="020F0302020204030204"/>
            </a:endParaRPr>
          </a:p>
        </p:txBody>
      </p:sp>
      <p:sp>
        <p:nvSpPr>
          <p:cNvPr id="3" name="TextBox 2">
            <a:extLst>
              <a:ext uri="{FF2B5EF4-FFF2-40B4-BE49-F238E27FC236}">
                <a16:creationId xmlns:a16="http://schemas.microsoft.com/office/drawing/2014/main" id="{9E5548A2-90F8-4339-90E8-E9B219CCD7D8}"/>
              </a:ext>
            </a:extLst>
          </p:cNvPr>
          <p:cNvSpPr txBox="1"/>
          <p:nvPr/>
        </p:nvSpPr>
        <p:spPr>
          <a:xfrm>
            <a:off x="-135924" y="3426941"/>
            <a:ext cx="123299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solidFill>
                  <a:srgbClr val="0563C1"/>
                </a:solidFill>
                <a:cs typeface="Calibri"/>
                <a:hlinkClick r:id="rId2"/>
              </a:rPr>
              <a:t>www.childnet.com</a:t>
            </a:r>
            <a:r>
              <a:rPr lang="en-GB" sz="3200">
                <a:cs typeface="Calibri"/>
              </a:rPr>
              <a:t>, </a:t>
            </a:r>
            <a:r>
              <a:rPr lang="en-GB" sz="3200" u="sng">
                <a:solidFill>
                  <a:srgbClr val="0563C1"/>
                </a:solidFill>
                <a:cs typeface="Calibri"/>
                <a:hlinkClick r:id="rId3"/>
              </a:rPr>
              <a:t>www.saferinternet.org.uk</a:t>
            </a:r>
            <a:r>
              <a:rPr lang="en-GB" sz="3200">
                <a:cs typeface="Calibri"/>
              </a:rPr>
              <a:t> and </a:t>
            </a:r>
            <a:r>
              <a:rPr lang="en-GB" sz="3200" u="sng">
                <a:solidFill>
                  <a:srgbClr val="0563C1"/>
                </a:solidFill>
                <a:cs typeface="Calibri"/>
                <a:hlinkClick r:id="rId4"/>
              </a:rPr>
              <a:t>www.kidsmart.org.uk</a:t>
            </a:r>
            <a:r>
              <a:rPr lang="en-GB" sz="3200">
                <a:cs typeface="Calibri"/>
              </a:rPr>
              <a:t> </a:t>
            </a:r>
          </a:p>
        </p:txBody>
      </p:sp>
    </p:spTree>
    <p:extLst>
      <p:ext uri="{BB962C8B-B14F-4D97-AF65-F5344CB8AC3E}">
        <p14:creationId xmlns:p14="http://schemas.microsoft.com/office/powerpoint/2010/main" val="253101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682FE1-7ED1-4F49-9B06-8B28B71CBA21}"/>
              </a:ext>
            </a:extLst>
          </p:cNvPr>
          <p:cNvSpPr txBox="1"/>
          <p:nvPr/>
        </p:nvSpPr>
        <p:spPr>
          <a:xfrm>
            <a:off x="505280" y="1338765"/>
            <a:ext cx="4174150" cy="3046988"/>
          </a:xfrm>
          <a:prstGeom prst="rect">
            <a:avLst/>
          </a:prstGeom>
          <a:noFill/>
        </p:spPr>
        <p:txBody>
          <a:bodyPr wrap="square" lIns="91440" tIns="45720" rIns="91440" bIns="45720" rtlCol="0" anchor="t">
            <a:spAutoFit/>
          </a:bodyPr>
          <a:lstStyle/>
          <a:p>
            <a:r>
              <a:rPr lang="en-GB" sz="3200"/>
              <a:t>Task: </a:t>
            </a:r>
            <a:endParaRPr lang="en-US"/>
          </a:p>
          <a:p>
            <a:endParaRPr lang="en-GB" sz="3200"/>
          </a:p>
          <a:p>
            <a:r>
              <a:rPr lang="en-GB" sz="3200"/>
              <a:t>Knowing what you know now, how would you advise Jack to deal with this situation?</a:t>
            </a:r>
            <a:endParaRPr lang="en-GB"/>
          </a:p>
        </p:txBody>
      </p:sp>
      <p:sp>
        <p:nvSpPr>
          <p:cNvPr id="5"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400"/>
              <a:t>Remember Jack?</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70449" y="1401939"/>
            <a:ext cx="4815858" cy="2377100"/>
          </a:xfrm>
          <a:prstGeom prst="rect">
            <a:avLst/>
          </a:prstGeom>
          <a:ln w="19050">
            <a:solidFill>
              <a:schemeClr val="tx1"/>
            </a:solidFill>
          </a:ln>
          <a:effectLst>
            <a:outerShdw blurRad="40005" dist="22860" dir="5400000" algn="tl" rotWithShape="0">
              <a:prstClr val="black">
                <a:alpha val="35000"/>
              </a:prstClr>
            </a:outerShdw>
          </a:effectLst>
        </p:spPr>
      </p:pic>
      <p:sp>
        <p:nvSpPr>
          <p:cNvPr id="7" name="Rectangle 6"/>
          <p:cNvSpPr/>
          <p:nvPr/>
        </p:nvSpPr>
        <p:spPr>
          <a:xfrm>
            <a:off x="5370449" y="3900775"/>
            <a:ext cx="4815858" cy="475673"/>
          </a:xfrm>
          <a:prstGeom prst="rect">
            <a:avLst/>
          </a:prstGeom>
          <a:solidFill>
            <a:srgbClr val="C0E6F0"/>
          </a:solidFill>
          <a:ln w="19050">
            <a:solidFill>
              <a:schemeClr val="tx1"/>
            </a:solidFill>
          </a:ln>
          <a:effectLst>
            <a:outerShdw blurRad="4000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Well done, that’s amazing!</a:t>
            </a:r>
          </a:p>
        </p:txBody>
      </p:sp>
      <p:sp>
        <p:nvSpPr>
          <p:cNvPr id="8" name="Rectangle 7"/>
          <p:cNvSpPr/>
          <p:nvPr/>
        </p:nvSpPr>
        <p:spPr>
          <a:xfrm>
            <a:off x="5370449" y="4498183"/>
            <a:ext cx="4815858" cy="475673"/>
          </a:xfrm>
          <a:prstGeom prst="rect">
            <a:avLst/>
          </a:prstGeom>
          <a:solidFill>
            <a:srgbClr val="E6F0BB"/>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He’s so ugly, who cares about his trophy anyway.</a:t>
            </a:r>
          </a:p>
        </p:txBody>
      </p:sp>
      <p:sp>
        <p:nvSpPr>
          <p:cNvPr id="9" name="Rectangle 8"/>
          <p:cNvSpPr/>
          <p:nvPr/>
        </p:nvSpPr>
        <p:spPr>
          <a:xfrm>
            <a:off x="5370449" y="5095591"/>
            <a:ext cx="4815858" cy="475673"/>
          </a:xfrm>
          <a:prstGeom prst="rect">
            <a:avLst/>
          </a:prstGeom>
          <a:solidFill>
            <a:srgbClr val="C0E6F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Ha ha, it’s probably fake anyway!</a:t>
            </a:r>
          </a:p>
        </p:txBody>
      </p:sp>
      <p:sp>
        <p:nvSpPr>
          <p:cNvPr id="10" name="Rectangle 9"/>
          <p:cNvSpPr/>
          <p:nvPr/>
        </p:nvSpPr>
        <p:spPr>
          <a:xfrm>
            <a:off x="5370449" y="5692999"/>
            <a:ext cx="4815858" cy="475673"/>
          </a:xfrm>
          <a:prstGeom prst="rect">
            <a:avLst/>
          </a:prstGeom>
          <a:solidFill>
            <a:srgbClr val="E6F0BB"/>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1"/>
                </a:solidFill>
              </a:rPr>
              <a:t>Well done, you should be proud of yourself. </a:t>
            </a:r>
          </a:p>
        </p:txBody>
      </p:sp>
    </p:spTree>
    <p:extLst>
      <p:ext uri="{BB962C8B-B14F-4D97-AF65-F5344CB8AC3E}">
        <p14:creationId xmlns:p14="http://schemas.microsoft.com/office/powerpoint/2010/main" val="336459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1"/>
          <p:cNvSpPr txBox="1">
            <a:spLocks noGrp="1"/>
          </p:cNvSpPr>
          <p:nvPr>
            <p:ph type="body" idx="1"/>
          </p:nvPr>
        </p:nvSpPr>
        <p:spPr>
          <a:xfrm>
            <a:off x="296909" y="443764"/>
            <a:ext cx="11896259" cy="1264905"/>
          </a:xfrm>
          <a:prstGeom prst="rect">
            <a:avLst/>
          </a:prstGeom>
        </p:spPr>
        <p:txBody>
          <a:bodyPr spcFirstLastPara="1" wrap="square" lIns="121900" tIns="121900" rIns="121900" bIns="121900" anchor="t" anchorCtr="0">
            <a:normAutofit fontScale="25000" lnSpcReduction="20000"/>
          </a:bodyPr>
          <a:lstStyle/>
          <a:p>
            <a:pPr marL="0" indent="0">
              <a:buNone/>
            </a:pPr>
            <a:r>
              <a:rPr lang="en" sz="9600" u="sng">
                <a:latin typeface="Comic Sans MS"/>
              </a:rPr>
              <a:t>3.2.26</a:t>
            </a:r>
          </a:p>
          <a:p>
            <a:pPr marL="0" indent="0">
              <a:buNone/>
            </a:pPr>
            <a:endParaRPr lang="en" sz="9600" u="sng">
              <a:latin typeface="Comic Sans MS"/>
            </a:endParaRPr>
          </a:p>
          <a:p>
            <a:pPr marL="0" indent="0">
              <a:buNone/>
            </a:pPr>
            <a:r>
              <a:rPr lang="en" sz="9600" u="sng">
                <a:latin typeface="Comic Sans MS"/>
              </a:rPr>
              <a:t>TBAT- use column method to subtract. </a:t>
            </a:r>
            <a:endParaRPr lang="en-US" sz="9600" u="sng">
              <a:latin typeface="Comic Sans MS"/>
              <a:cs typeface="Calibri"/>
            </a:endParaRPr>
          </a:p>
          <a:p>
            <a:pPr marL="0" indent="0">
              <a:spcBef>
                <a:spcPts val="1600"/>
              </a:spcBef>
              <a:buNone/>
            </a:pPr>
            <a:r>
              <a:rPr lang="en" sz="9600" u="sng">
                <a:latin typeface="Comic Sans MS"/>
              </a:rPr>
              <a:t>3 in 3 </a:t>
            </a:r>
            <a:r>
              <a:rPr lang="en" sz="3050">
                <a:latin typeface="Aptos"/>
              </a:rPr>
              <a:t> </a:t>
            </a:r>
            <a:r>
              <a:rPr lang="en" sz="3050"/>
              <a:t>                                  </a:t>
            </a:r>
            <a:r>
              <a:rPr lang="en" sz="3050">
                <a:solidFill>
                  <a:srgbClr val="000000"/>
                </a:solidFill>
              </a:rPr>
              <a:t>                    </a:t>
            </a:r>
            <a:endParaRPr lang="en" sz="4000">
              <a:solidFill>
                <a:srgbClr val="FF0000"/>
              </a:solidFill>
              <a:cs typeface="Calibri"/>
            </a:endParaRPr>
          </a:p>
          <a:p>
            <a:pPr marL="0" indent="0">
              <a:spcBef>
                <a:spcPts val="1600"/>
              </a:spcBef>
              <a:buNone/>
            </a:pPr>
            <a:endParaRPr lang="en" sz="4000">
              <a:solidFill>
                <a:srgbClr val="FF0000"/>
              </a:solidFill>
              <a:cs typeface="Calibri"/>
            </a:endParaRPr>
          </a:p>
          <a:p>
            <a:pPr marL="0" indent="0">
              <a:spcBef>
                <a:spcPts val="1600"/>
              </a:spcBef>
              <a:buNone/>
            </a:pPr>
            <a:endParaRPr lang="en" sz="3050">
              <a:solidFill>
                <a:srgbClr val="FF0000"/>
              </a:solidFill>
            </a:endParaRPr>
          </a:p>
          <a:p>
            <a:pPr marL="0" indent="0">
              <a:spcBef>
                <a:spcPts val="1600"/>
              </a:spcBef>
              <a:buNone/>
            </a:pPr>
            <a:endParaRPr lang="en" sz="3050">
              <a:solidFill>
                <a:srgbClr val="FF0000"/>
              </a:solidFill>
            </a:endParaRPr>
          </a:p>
          <a:p>
            <a:pPr marL="0" indent="0">
              <a:spcBef>
                <a:spcPts val="1600"/>
              </a:spcBef>
              <a:buNone/>
            </a:pPr>
            <a:endParaRPr lang="en" sz="3050">
              <a:solidFill>
                <a:srgbClr val="FF0000"/>
              </a:solidFill>
            </a:endParaRPr>
          </a:p>
          <a:p>
            <a:pPr marL="0" indent="0">
              <a:spcBef>
                <a:spcPts val="1600"/>
              </a:spcBef>
              <a:buNone/>
            </a:pPr>
            <a:r>
              <a:rPr lang="en-GB" sz="3050">
                <a:solidFill>
                  <a:srgbClr val="FF0000"/>
                </a:solidFill>
              </a:rPr>
              <a:t>            </a:t>
            </a:r>
            <a:endParaRPr lang="en-GB" sz="3067">
              <a:solidFill>
                <a:srgbClr val="000000"/>
              </a:solidFill>
            </a:endParaRPr>
          </a:p>
          <a:p>
            <a:pPr marL="0" indent="0">
              <a:spcBef>
                <a:spcPts val="1600"/>
              </a:spcBef>
              <a:buNone/>
            </a:pPr>
            <a:endParaRPr lang="en-GB" sz="3050"/>
          </a:p>
          <a:p>
            <a:pPr marL="0" indent="0">
              <a:spcBef>
                <a:spcPts val="1600"/>
              </a:spcBef>
              <a:buNone/>
            </a:pPr>
            <a:endParaRPr lang="en-GB" sz="3050"/>
          </a:p>
          <a:p>
            <a:pPr marL="0" indent="0">
              <a:spcBef>
                <a:spcPts val="1600"/>
              </a:spcBef>
              <a:spcAft>
                <a:spcPts val="1600"/>
              </a:spcAft>
              <a:buClr>
                <a:prstClr val="black"/>
              </a:buClr>
              <a:buSzPts val="1100"/>
              <a:buNone/>
            </a:pPr>
            <a:endParaRPr sz="3067"/>
          </a:p>
        </p:txBody>
      </p:sp>
      <p:sp>
        <p:nvSpPr>
          <p:cNvPr id="3" name="TextBox 2">
            <a:extLst>
              <a:ext uri="{FF2B5EF4-FFF2-40B4-BE49-F238E27FC236}">
                <a16:creationId xmlns:a16="http://schemas.microsoft.com/office/drawing/2014/main" id="{F25BF9F3-1BAA-715C-6184-1630F929B7C5}"/>
              </a:ext>
            </a:extLst>
          </p:cNvPr>
          <p:cNvSpPr txBox="1"/>
          <p:nvPr/>
        </p:nvSpPr>
        <p:spPr>
          <a:xfrm>
            <a:off x="178117" y="2187420"/>
            <a:ext cx="1101337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4400"/>
              <a:t>420 divided by  6 = </a:t>
            </a:r>
          </a:p>
          <a:p>
            <a:pPr marL="342900" indent="-342900">
              <a:buAutoNum type="arabicParenR"/>
            </a:pPr>
            <a:endParaRPr lang="en-GB" sz="4400"/>
          </a:p>
          <a:p>
            <a:pPr marL="342900" indent="-342900">
              <a:buAutoNum type="arabicParenR"/>
            </a:pPr>
            <a:r>
              <a:rPr lang="en-GB" sz="4400"/>
              <a:t>35% = 0. ________ =  _____</a:t>
            </a:r>
          </a:p>
          <a:p>
            <a:pPr marL="342900" indent="-342900">
              <a:buAutoNum type="arabicParenR"/>
            </a:pPr>
            <a:endParaRPr lang="en-GB" sz="4400"/>
          </a:p>
          <a:p>
            <a:pPr marL="342900" indent="-342900">
              <a:buAutoNum type="arabicParenR"/>
            </a:pPr>
            <a:r>
              <a:rPr lang="en-GB" sz="4400"/>
              <a:t>6.7kg  =  ________ g</a:t>
            </a:r>
          </a:p>
          <a:p>
            <a:r>
              <a:rPr lang="en-GB" sz="4400"/>
              <a:t>570g = ________kg </a:t>
            </a:r>
          </a:p>
        </p:txBody>
      </p:sp>
      <p:sp>
        <p:nvSpPr>
          <p:cNvPr id="4" name="TextBox 3">
            <a:extLst>
              <a:ext uri="{FF2B5EF4-FFF2-40B4-BE49-F238E27FC236}">
                <a16:creationId xmlns:a16="http://schemas.microsoft.com/office/drawing/2014/main" id="{B4B1AA75-E859-8C14-0FBA-8DB37CD2B07D}"/>
              </a:ext>
            </a:extLst>
          </p:cNvPr>
          <p:cNvSpPr txBox="1"/>
          <p:nvPr/>
        </p:nvSpPr>
        <p:spPr>
          <a:xfrm>
            <a:off x="8115118" y="1587140"/>
            <a:ext cx="37953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0000"/>
                </a:solidFill>
              </a:rPr>
              <a:t>Challenge: </a:t>
            </a:r>
          </a:p>
          <a:p>
            <a:r>
              <a:rPr lang="en-GB" sz="3600">
                <a:solidFill>
                  <a:srgbClr val="FF0000"/>
                </a:solidFill>
              </a:rPr>
              <a:t>3/5 + 1/3 =</a:t>
            </a:r>
            <a:r>
              <a:rPr lang="en-GB">
                <a:solidFill>
                  <a:srgbClr val="FF0000"/>
                </a:solidFill>
              </a:rPr>
              <a:t> </a:t>
            </a:r>
          </a:p>
        </p:txBody>
      </p:sp>
    </p:spTree>
    <p:extLst>
      <p:ext uri="{BB962C8B-B14F-4D97-AF65-F5344CB8AC3E}">
        <p14:creationId xmlns:p14="http://schemas.microsoft.com/office/powerpoint/2010/main" val="165322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AI-generated content may be incorrect.">
            <a:extLst>
              <a:ext uri="{FF2B5EF4-FFF2-40B4-BE49-F238E27FC236}">
                <a16:creationId xmlns:a16="http://schemas.microsoft.com/office/drawing/2014/main" id="{989F65AE-0199-16CB-3F0B-3DA8CFE2BA21}"/>
              </a:ext>
            </a:extLst>
          </p:cNvPr>
          <p:cNvPicPr>
            <a:picLocks noChangeAspect="1"/>
          </p:cNvPicPr>
          <p:nvPr/>
        </p:nvPicPr>
        <p:blipFill>
          <a:blip r:embed="rId2"/>
          <a:stretch>
            <a:fillRect/>
          </a:stretch>
        </p:blipFill>
        <p:spPr>
          <a:xfrm>
            <a:off x="3343275" y="1371600"/>
            <a:ext cx="5505450" cy="4114800"/>
          </a:xfrm>
          <a:prstGeom prst="rect">
            <a:avLst/>
          </a:prstGeom>
        </p:spPr>
      </p:pic>
      <p:sp>
        <p:nvSpPr>
          <p:cNvPr id="3" name="TextBox 2">
            <a:extLst>
              <a:ext uri="{FF2B5EF4-FFF2-40B4-BE49-F238E27FC236}">
                <a16:creationId xmlns:a16="http://schemas.microsoft.com/office/drawing/2014/main" id="{E9592273-EA36-7958-F38A-A188C574B3F6}"/>
              </a:ext>
            </a:extLst>
          </p:cNvPr>
          <p:cNvSpPr txBox="1"/>
          <p:nvPr/>
        </p:nvSpPr>
        <p:spPr>
          <a:xfrm>
            <a:off x="605481" y="327454"/>
            <a:ext cx="9364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3"/>
              </a:rPr>
              <a:t>Daily 10 - Mental Maths Challenge - Topmarks</a:t>
            </a:r>
            <a:r>
              <a:rPr lang="en-US" sz="3200"/>
              <a:t>      x8</a:t>
            </a:r>
          </a:p>
        </p:txBody>
      </p:sp>
    </p:spTree>
    <p:extLst>
      <p:ext uri="{BB962C8B-B14F-4D97-AF65-F5344CB8AC3E}">
        <p14:creationId xmlns:p14="http://schemas.microsoft.com/office/powerpoint/2010/main" val="225904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A2B63E-BE4D-4B62-9528-6EA1E1EC9010}">
  <ds:schemaRefs>
    <ds:schemaRef ds:uri="http://schemas.microsoft.com/sharepoint/v3/contenttype/forms"/>
  </ds:schemaRefs>
</ds:datastoreItem>
</file>

<file path=customXml/itemProps2.xml><?xml version="1.0" encoding="utf-8"?>
<ds:datastoreItem xmlns:ds="http://schemas.openxmlformats.org/officeDocument/2006/customXml" ds:itemID="{CF0007E8-922A-433B-8C22-953EE05B3306}">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E6CAAB-1DBB-4BC0-B6DC-8DA69E0CF314}"/>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77</Slides>
  <Notes>16</Notes>
  <HiddenSlides>0</HiddenSlide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PowerPoint Presentation</vt:lpstr>
      <vt:lpstr>03/02/26      Word work: TBAT- select vocabulary to show, not tell.  As each winner is announced, how is the main character in the story feeling?  resentful                cross  Share your words with your partner, are you going to magpie any? Now use a thesaurus to find more words. </vt:lpstr>
      <vt:lpstr>Shades of Meaning   </vt:lpstr>
      <vt:lpstr>Talk partners: Which would be best used in a narrative and why?  Showing: As his mother switched off the light and left the room, Michael tensed. He huddled under the covers, gripped the sheets, and held his breath as the wind brushed past the curtain.   Telling: Michael was terribly afraid of the dark. </vt:lpstr>
      <vt:lpstr>  Decide if your example is showing or telling the reader?  Blue The dry orange leaves crunched under my feet as I pulled the collar up on my coat.   Green I walked through the forest. It was already Fall and I was getting cold.  </vt:lpstr>
      <vt:lpstr>The second winner has been announced, Ellie was feeling cross.   Instead of saying how she was feeling, how can you show the reader?   What might she have been doing?  Write your idea down.</vt:lpstr>
      <vt:lpstr>PowerPoint Presentation</vt:lpstr>
      <vt:lpstr>PowerPoint Presentation</vt:lpstr>
      <vt:lpstr>PowerPoint Presentation</vt:lpstr>
      <vt:lpstr>Which method would you use to calculate the missing number?                                  Blue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3rd February TBAT- plan a narrative. </vt:lpstr>
      <vt:lpstr>Read the competition announcement. (P1)  What needs to be included?  Breaking news from LEGO HQ! Are you bursting with creativity? Do you love building worlds with bricks of endless possibility? If you’ve ever dreamed of seeing your wild ideas come to life, now’s your chance! The legendary Leah Lego, owner of the iconic LEGO company, has announced that she is retiring after years of building joy and adventure for children across the globe. She is searching for the next Junior Master Inventor to take her place as the honorary owner of LEGO for an entire year! The winner will work alongside top designers to create exciting new sets for kids everywhere. Think you've got what it takes? Here's how to enter: 1: Build your most imaginative LEGO creation. 2: Write a short story explaining your amazing design. 3: Share your entry on Twitter using #LegoCompetition and tag @IamLegoInventor. Don't miss your chance to turn your imagination into reality and become part of LEGO history! </vt:lpstr>
      <vt:lpstr>Task: Write the Competition Announcement (box 1)  Opening statement  Rhetorical question.  The announcement.   How to enter: Bullet point three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Ellie clenched her fists. “That’s not fair!” she exclaimed to no one in particular. Her cheeks burned with frustration. Jeremy was infamous for his sneaky behaviour and terrible attitude. Ellie had heard countless stories of his cheating in school competitions and mocking others who lost. “How could they let him win?” she fumed. “It’s so wrong.”  What do we like about this paragraph?  </vt:lpstr>
      <vt:lpstr>Task: Write your announcement which matches to the unworthy character.   Make it clear about what your character was doing and how they are feeling.   Make sure it is written in third person.   Challenge: Use a semi-colon in one of your sentences to show your characters thought.     </vt:lpstr>
      <vt:lpstr>PowerPoint Presentation</vt:lpstr>
      <vt:lpstr>Tuesday 3rd February Q: How are mountains formed?</vt:lpstr>
      <vt:lpstr>PowerPoint Presentation</vt:lpstr>
      <vt:lpstr>Entry Questions:   Blue  Earth's mantle is made up of large pieces called   ___________  pl______.  Green Tectonic plates move and when they meet, they:  ___________, _______apart or ________ against each other.  </vt:lpstr>
      <vt:lpstr>PowerPoint Presentation</vt:lpstr>
      <vt:lpstr>PowerPoint Presentation</vt:lpstr>
      <vt:lpstr>PowerPoint Presentation</vt:lpstr>
      <vt:lpstr>PowerPoint Presentation</vt:lpstr>
      <vt:lpstr>Talk partners:   What are the different ways that we can measure lengths?  What unit do you think is used for a mountain?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mountain is it? </vt:lpstr>
      <vt:lpstr>PowerPoint Presentation</vt:lpstr>
      <vt:lpstr>Partner Work: How are mountains formed?  Verbally share your understanding using the key words below.  Think it, say it, like it, write it. </vt:lpstr>
      <vt:lpstr>Partner Work: How are mountains formed?  Write your sentences.  Think it, say it, like it, write it. </vt:lpstr>
      <vt:lpstr>PowerPoint Presentation</vt:lpstr>
      <vt:lpstr>Read the Himalayas text and answer the questions in full sentences. </vt:lpstr>
      <vt:lpstr>PowerPoint Presentation</vt:lpstr>
      <vt:lpstr>PowerPoint Presentation</vt:lpstr>
      <vt:lpstr>PowerPoint Presentation</vt:lpstr>
      <vt:lpstr>PowerPoint Presentation</vt:lpstr>
      <vt:lpstr>PowerPoint Presentation</vt:lpstr>
      <vt:lpstr>PowerPoint Presentation</vt:lpstr>
      <vt:lpstr>Exit Questions:  Mountains are most often formed by the ____________ of _________   _______.  To be classed as a mountain, it needs to measure ______________ or above.  Which mountain range is the highest?</vt:lpstr>
      <vt:lpstr>TBAT- know how to communicate safely online.   2 in 2   Why is communication important?   List two features of a good friend.  </vt:lpstr>
      <vt:lpstr>Recap  Talk partners  What is a bystander?  How can you be a safe bystander?</vt:lpstr>
      <vt:lpstr>Blue  What does cyber-bullying mean?   Green  What is the difference between being bullied and someone being mean?   Challenge: Give two reasons why someone may bully. </vt:lpstr>
      <vt:lpstr>PowerPoint Presentation</vt:lpstr>
      <vt:lpstr>PowerPoint Presentation</vt:lpstr>
      <vt:lpstr>In lesson one you thought of words associated with friendship:   loyal            kind            nice        caring   kind-hearted      good communicator</vt:lpstr>
      <vt:lpstr>PowerPoint Presentation</vt:lpstr>
      <vt:lpstr>Talk partners:   What are the rules which could be applied to communication online and being a friend online?</vt:lpstr>
      <vt:lpstr> What are the rules which could be applied to communication online and being a friend online?   Together let's explore these websites and find rules for communicating safely online. </vt:lpstr>
      <vt:lpstr>Write 10 rules as an acrostic of FRIENDSHIP.   F-  R-  I- E- N- D- S H- I- P-</vt:lpstr>
      <vt:lpstr> What are the rules which could be applied to communication online and being a friend online?  Use the following websites to research safe rules or tips for communicating online.     Write 10 rules as an acrostic of FRIENDSHIP.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cp:revision>
  <dcterms:created xsi:type="dcterms:W3CDTF">2026-01-30T13:33:38Z</dcterms:created>
  <dcterms:modified xsi:type="dcterms:W3CDTF">2026-02-01T17:53:11Z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