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2"/>
  </p:notesMasterIdLst>
  <p:sldIdLst>
    <p:sldId id="257" r:id="rId5"/>
    <p:sldId id="708" r:id="rId6"/>
    <p:sldId id="727" r:id="rId7"/>
    <p:sldId id="514" r:id="rId8"/>
    <p:sldId id="578" r:id="rId9"/>
    <p:sldId id="515" r:id="rId10"/>
    <p:sldId id="511" r:id="rId11"/>
    <p:sldId id="513" r:id="rId12"/>
    <p:sldId id="512" r:id="rId13"/>
    <p:sldId id="580" r:id="rId14"/>
    <p:sldId id="510" r:id="rId15"/>
    <p:sldId id="581" r:id="rId16"/>
    <p:sldId id="583" r:id="rId17"/>
    <p:sldId id="584" r:id="rId18"/>
    <p:sldId id="582" r:id="rId19"/>
    <p:sldId id="585" r:id="rId20"/>
    <p:sldId id="587" r:id="rId21"/>
    <p:sldId id="588" r:id="rId22"/>
    <p:sldId id="728" r:id="rId23"/>
    <p:sldId id="729" r:id="rId24"/>
    <p:sldId id="730" r:id="rId25"/>
    <p:sldId id="731" r:id="rId26"/>
    <p:sldId id="733" r:id="rId27"/>
    <p:sldId id="734" r:id="rId28"/>
    <p:sldId id="732" r:id="rId29"/>
    <p:sldId id="725" r:id="rId30"/>
    <p:sldId id="726" r:id="rId3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BDD6D-C6E0-7F03-4ABD-FCFB881B95C4}" v="2002" dt="2026-02-26T20:54:28.578"/>
    <p1510:client id="{FF9FC584-5252-64D9-315D-21DF51290377}" v="270" dt="2026-02-25T15:46:36.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990D4-D90A-4B50-A8E1-D1F22D713AFF}" type="datetimeFigureOut">
              <a:t>2/26/2026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E12B92-7AF9-4768-85F4-C21347F0DEED}" type="slidenum">
              <a:t>‹#›</a:t>
            </a:fld>
            <a:endParaRPr lang="en-GB"/>
          </a:p>
        </p:txBody>
      </p:sp>
    </p:spTree>
    <p:extLst>
      <p:ext uri="{BB962C8B-B14F-4D97-AF65-F5344CB8AC3E}">
        <p14:creationId xmlns:p14="http://schemas.microsoft.com/office/powerpoint/2010/main" val="184209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982830d9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982830d9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5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680360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04CC7DC-95DC-46BE-A1D9-D215DEEAEA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920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1FDFC8F3-A203-4F9C-9056-050D204F63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1251" y="6700839"/>
            <a:ext cx="778933"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83079B4C-B61A-442F-AA60-CA99544070F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985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4241194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a:p>
        </p:txBody>
      </p:sp>
    </p:spTree>
    <p:extLst>
      <p:ext uri="{BB962C8B-B14F-4D97-AF65-F5344CB8AC3E}">
        <p14:creationId xmlns:p14="http://schemas.microsoft.com/office/powerpoint/2010/main" val="3332374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8EB36616-0EF7-BEAD-DC1B-E7A93C4F2F9C}"/>
              </a:ext>
            </a:extLst>
          </p:cNvPr>
          <p:cNvSpPr/>
          <p:nvPr userDrawn="1"/>
        </p:nvSpPr>
        <p:spPr bwMode="auto">
          <a:xfrm>
            <a:off x="609601" y="438150"/>
            <a:ext cx="10960100" cy="5957888"/>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398710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26/02/2026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26/02/2026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26/02/2026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26/02/2026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72" r:id="rId12"/>
    <p:sldLayoutId id="2147483723" r:id="rId13"/>
    <p:sldLayoutId id="2147483724" r:id="rId14"/>
    <p:sldLayoutId id="2147483731" r:id="rId15"/>
    <p:sldLayoutId id="2147483725" r:id="rId16"/>
    <p:sldLayoutId id="214748373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www.topmarks.co.uk/maths-games/daily1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bbc.co.uk/bitesize/articles/znktm39#zjcsrmn"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FFE7C893-11BF-6C15-E466-6A7BAF44C234}"/>
              </a:ext>
            </a:extLst>
          </p:cNvPr>
          <p:cNvPicPr>
            <a:picLocks noChangeAspect="1"/>
          </p:cNvPicPr>
          <p:nvPr/>
        </p:nvPicPr>
        <p:blipFill>
          <a:blip r:embed="rId2"/>
          <a:stretch>
            <a:fillRect/>
          </a:stretch>
        </p:blipFill>
        <p:spPr>
          <a:xfrm>
            <a:off x="1557338" y="1035007"/>
            <a:ext cx="9077325" cy="5591175"/>
          </a:xfrm>
          <a:prstGeom prst="rect">
            <a:avLst/>
          </a:prstGeom>
        </p:spPr>
      </p:pic>
      <p:sp>
        <p:nvSpPr>
          <p:cNvPr id="2" name="TextBox 1">
            <a:extLst>
              <a:ext uri="{FF2B5EF4-FFF2-40B4-BE49-F238E27FC236}">
                <a16:creationId xmlns:a16="http://schemas.microsoft.com/office/drawing/2014/main" id="{C3896262-EBD2-DB75-5361-B96E54D72DAD}"/>
              </a:ext>
            </a:extLst>
          </p:cNvPr>
          <p:cNvSpPr txBox="1"/>
          <p:nvPr/>
        </p:nvSpPr>
        <p:spPr>
          <a:xfrm>
            <a:off x="178593" y="107156"/>
            <a:ext cx="745331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Friday 27th February </a:t>
            </a:r>
          </a:p>
          <a:p>
            <a:r>
              <a:rPr lang="en-GB" sz="2400"/>
              <a:t>Morning Challenge</a:t>
            </a:r>
          </a:p>
        </p:txBody>
      </p:sp>
    </p:spTree>
    <p:extLst>
      <p:ext uri="{BB962C8B-B14F-4D97-AF65-F5344CB8AC3E}">
        <p14:creationId xmlns:p14="http://schemas.microsoft.com/office/powerpoint/2010/main" val="77898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BBE00-C78D-88D2-DD5B-FC42BE3A7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72F69-5DB8-A81C-4CFD-E0B07FE233C6}"/>
              </a:ext>
            </a:extLst>
          </p:cNvPr>
          <p:cNvSpPr>
            <a:spLocks noGrp="1"/>
          </p:cNvSpPr>
          <p:nvPr>
            <p:ph type="title"/>
          </p:nvPr>
        </p:nvSpPr>
        <p:spPr>
          <a:xfrm>
            <a:off x="838200" y="797612"/>
            <a:ext cx="10515600" cy="1325563"/>
          </a:xfrm>
        </p:spPr>
        <p:txBody>
          <a:bodyPr vert="horz" lIns="91440" tIns="45720" rIns="91440" bIns="45720" rtlCol="0" anchor="ctr">
            <a:noAutofit/>
          </a:bodyPr>
          <a:lstStyle/>
          <a:p>
            <a:r>
              <a:rPr lang="en-GB" sz="4000">
                <a:solidFill>
                  <a:srgbClr val="141414"/>
                </a:solidFill>
                <a:ea typeface="+mj-lt"/>
                <a:cs typeface="+mj-lt"/>
              </a:rPr>
              <a:t>A 2D ______ is </a:t>
            </a:r>
            <a:r>
              <a:rPr lang="en-GB" sz="4000" b="1">
                <a:solidFill>
                  <a:srgbClr val="141414"/>
                </a:solidFill>
                <a:ea typeface="+mj-lt"/>
                <a:cs typeface="+mj-lt"/>
              </a:rPr>
              <a:t>symmetrical</a:t>
            </a:r>
            <a:r>
              <a:rPr lang="en-GB" sz="4000">
                <a:solidFill>
                  <a:srgbClr val="141414"/>
                </a:solidFill>
                <a:ea typeface="+mj-lt"/>
                <a:cs typeface="+mj-lt"/>
              </a:rPr>
              <a:t> if a line can be drawn through it and either side is a ________ of the other. You would call this the </a:t>
            </a:r>
            <a:r>
              <a:rPr lang="en-GB" sz="4000" b="1">
                <a:solidFill>
                  <a:srgbClr val="141414"/>
                </a:solidFill>
                <a:ea typeface="+mj-lt"/>
                <a:cs typeface="+mj-lt"/>
              </a:rPr>
              <a:t>line of __________</a:t>
            </a:r>
            <a:r>
              <a:rPr lang="en-GB" sz="4000">
                <a:solidFill>
                  <a:srgbClr val="141414"/>
                </a:solidFill>
              </a:rPr>
              <a:t>.</a:t>
            </a:r>
            <a:endParaRPr lang="en-US" sz="4000"/>
          </a:p>
        </p:txBody>
      </p:sp>
      <p:pic>
        <p:nvPicPr>
          <p:cNvPr id="3" name="Picture 2" descr="A butterfly and a smiley face&#10;&#10;AI-generated content may be incorrect.">
            <a:extLst>
              <a:ext uri="{FF2B5EF4-FFF2-40B4-BE49-F238E27FC236}">
                <a16:creationId xmlns:a16="http://schemas.microsoft.com/office/drawing/2014/main" id="{1FD8B155-B779-06A5-92F4-CE2B7D3B7D4B}"/>
              </a:ext>
            </a:extLst>
          </p:cNvPr>
          <p:cNvPicPr>
            <a:picLocks noChangeAspect="1"/>
          </p:cNvPicPr>
          <p:nvPr/>
        </p:nvPicPr>
        <p:blipFill>
          <a:blip r:embed="rId2"/>
          <a:stretch>
            <a:fillRect/>
          </a:stretch>
        </p:blipFill>
        <p:spPr>
          <a:xfrm>
            <a:off x="4608168" y="2739853"/>
            <a:ext cx="6106039" cy="3715779"/>
          </a:xfrm>
          <a:prstGeom prst="rect">
            <a:avLst/>
          </a:prstGeom>
        </p:spPr>
      </p:pic>
      <p:sp>
        <p:nvSpPr>
          <p:cNvPr id="4" name="TextBox 3">
            <a:extLst>
              <a:ext uri="{FF2B5EF4-FFF2-40B4-BE49-F238E27FC236}">
                <a16:creationId xmlns:a16="http://schemas.microsoft.com/office/drawing/2014/main" id="{66921C4B-A8F1-690C-0230-4B37CA17D73E}"/>
              </a:ext>
            </a:extLst>
          </p:cNvPr>
          <p:cNvSpPr txBox="1"/>
          <p:nvPr/>
        </p:nvSpPr>
        <p:spPr>
          <a:xfrm>
            <a:off x="469241" y="3326093"/>
            <a:ext cx="330936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t>symmetry </a:t>
            </a:r>
          </a:p>
          <a:p>
            <a:r>
              <a:rPr lang="en-GB" sz="4000"/>
              <a:t>reflection </a:t>
            </a:r>
          </a:p>
          <a:p>
            <a:r>
              <a:rPr lang="en-GB" sz="4000"/>
              <a:t>shape </a:t>
            </a:r>
          </a:p>
          <a:p>
            <a:r>
              <a:rPr lang="en-GB" sz="4000"/>
              <a:t>drawn</a:t>
            </a:r>
          </a:p>
        </p:txBody>
      </p:sp>
    </p:spTree>
    <p:extLst>
      <p:ext uri="{BB962C8B-B14F-4D97-AF65-F5344CB8AC3E}">
        <p14:creationId xmlns:p14="http://schemas.microsoft.com/office/powerpoint/2010/main" val="334853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5588-87AC-AB41-2D6B-2FC6687D7D51}"/>
              </a:ext>
            </a:extLst>
          </p:cNvPr>
          <p:cNvSpPr>
            <a:spLocks noGrp="1"/>
          </p:cNvSpPr>
          <p:nvPr>
            <p:ph type="title"/>
          </p:nvPr>
        </p:nvSpPr>
        <p:spPr>
          <a:xfrm>
            <a:off x="4119" y="-232118"/>
            <a:ext cx="10515600" cy="1325563"/>
          </a:xfrm>
        </p:spPr>
        <p:txBody>
          <a:bodyPr>
            <a:normAutofit/>
          </a:bodyPr>
          <a:lstStyle/>
          <a:p>
            <a:r>
              <a:rPr lang="en-GB" sz="2400"/>
              <a:t>Whiteboard work:</a:t>
            </a:r>
          </a:p>
        </p:txBody>
      </p:sp>
      <p:pic>
        <p:nvPicPr>
          <p:cNvPr id="3" name="Picture 2">
            <a:extLst>
              <a:ext uri="{FF2B5EF4-FFF2-40B4-BE49-F238E27FC236}">
                <a16:creationId xmlns:a16="http://schemas.microsoft.com/office/drawing/2014/main" id="{51917A0D-38E2-9151-3B70-C8293AC9DFB4}"/>
              </a:ext>
            </a:extLst>
          </p:cNvPr>
          <p:cNvPicPr>
            <a:picLocks noChangeAspect="1"/>
          </p:cNvPicPr>
          <p:nvPr/>
        </p:nvPicPr>
        <p:blipFill>
          <a:blip r:embed="rId2"/>
          <a:stretch>
            <a:fillRect/>
          </a:stretch>
        </p:blipFill>
        <p:spPr>
          <a:xfrm>
            <a:off x="299264" y="1091642"/>
            <a:ext cx="10955037" cy="5199877"/>
          </a:xfrm>
          <a:prstGeom prst="rect">
            <a:avLst/>
          </a:prstGeom>
        </p:spPr>
      </p:pic>
    </p:spTree>
    <p:extLst>
      <p:ext uri="{BB962C8B-B14F-4D97-AF65-F5344CB8AC3E}">
        <p14:creationId xmlns:p14="http://schemas.microsoft.com/office/powerpoint/2010/main" val="387158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38B2B5-CFDC-E5EF-95BD-3AC0F7F09F69}"/>
              </a:ext>
            </a:extLst>
          </p:cNvPr>
          <p:cNvPicPr>
            <a:picLocks noChangeAspect="1"/>
          </p:cNvPicPr>
          <p:nvPr/>
        </p:nvPicPr>
        <p:blipFill>
          <a:blip r:embed="rId2"/>
          <a:stretch>
            <a:fillRect/>
          </a:stretch>
        </p:blipFill>
        <p:spPr>
          <a:xfrm>
            <a:off x="181618" y="1288449"/>
            <a:ext cx="11612519" cy="3663263"/>
          </a:xfrm>
          <a:prstGeom prst="rect">
            <a:avLst/>
          </a:prstGeom>
        </p:spPr>
      </p:pic>
      <p:sp>
        <p:nvSpPr>
          <p:cNvPr id="3" name="TextBox 2">
            <a:extLst>
              <a:ext uri="{FF2B5EF4-FFF2-40B4-BE49-F238E27FC236}">
                <a16:creationId xmlns:a16="http://schemas.microsoft.com/office/drawing/2014/main" id="{7AE1429B-758F-E361-9ED2-AA1B38760E8B}"/>
              </a:ext>
            </a:extLst>
          </p:cNvPr>
          <p:cNvSpPr txBox="1"/>
          <p:nvPr/>
        </p:nvSpPr>
        <p:spPr>
          <a:xfrm>
            <a:off x="372633" y="234620"/>
            <a:ext cx="5810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Whiteboard work:</a:t>
            </a:r>
          </a:p>
        </p:txBody>
      </p:sp>
    </p:spTree>
    <p:extLst>
      <p:ext uri="{BB962C8B-B14F-4D97-AF65-F5344CB8AC3E}">
        <p14:creationId xmlns:p14="http://schemas.microsoft.com/office/powerpoint/2010/main" val="44049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rectangular object with black text&#10;&#10;AI-generated content may be incorrect.">
            <a:extLst>
              <a:ext uri="{FF2B5EF4-FFF2-40B4-BE49-F238E27FC236}">
                <a16:creationId xmlns:a16="http://schemas.microsoft.com/office/drawing/2014/main" id="{0EF9C2BF-6416-5C48-1B0D-696E58015CF9}"/>
              </a:ext>
            </a:extLst>
          </p:cNvPr>
          <p:cNvPicPr>
            <a:picLocks noChangeAspect="1"/>
          </p:cNvPicPr>
          <p:nvPr/>
        </p:nvPicPr>
        <p:blipFill>
          <a:blip r:embed="rId2"/>
          <a:stretch>
            <a:fillRect/>
          </a:stretch>
        </p:blipFill>
        <p:spPr>
          <a:xfrm>
            <a:off x="162955" y="1401590"/>
            <a:ext cx="11917577" cy="4106304"/>
          </a:xfrm>
          <a:prstGeom prst="rect">
            <a:avLst/>
          </a:prstGeom>
        </p:spPr>
      </p:pic>
      <p:sp>
        <p:nvSpPr>
          <p:cNvPr id="3" name="TextBox 2">
            <a:extLst>
              <a:ext uri="{FF2B5EF4-FFF2-40B4-BE49-F238E27FC236}">
                <a16:creationId xmlns:a16="http://schemas.microsoft.com/office/drawing/2014/main" id="{03491A89-4E45-5CEB-A33F-5CD179358BD2}"/>
              </a:ext>
            </a:extLst>
          </p:cNvPr>
          <p:cNvSpPr txBox="1"/>
          <p:nvPr/>
        </p:nvSpPr>
        <p:spPr>
          <a:xfrm>
            <a:off x="193217" y="372632"/>
            <a:ext cx="63485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Talk partners:</a:t>
            </a:r>
          </a:p>
        </p:txBody>
      </p:sp>
    </p:spTree>
    <p:extLst>
      <p:ext uri="{BB962C8B-B14F-4D97-AF65-F5344CB8AC3E}">
        <p14:creationId xmlns:p14="http://schemas.microsoft.com/office/powerpoint/2010/main" val="3871598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hexagon and a drawing of a hexagon&#10;&#10;AI-generated content may be incorrect.">
            <a:extLst>
              <a:ext uri="{FF2B5EF4-FFF2-40B4-BE49-F238E27FC236}">
                <a16:creationId xmlns:a16="http://schemas.microsoft.com/office/drawing/2014/main" id="{2A9AFDFD-F91E-A1F8-A356-C94E288A6824}"/>
              </a:ext>
            </a:extLst>
          </p:cNvPr>
          <p:cNvPicPr>
            <a:picLocks noChangeAspect="1"/>
          </p:cNvPicPr>
          <p:nvPr/>
        </p:nvPicPr>
        <p:blipFill>
          <a:blip r:embed="rId2"/>
          <a:stretch>
            <a:fillRect/>
          </a:stretch>
        </p:blipFill>
        <p:spPr>
          <a:xfrm>
            <a:off x="1333886" y="406099"/>
            <a:ext cx="10245038" cy="6045800"/>
          </a:xfrm>
          <a:prstGeom prst="rect">
            <a:avLst/>
          </a:prstGeom>
        </p:spPr>
      </p:pic>
      <p:sp>
        <p:nvSpPr>
          <p:cNvPr id="3" name="TextBox 2">
            <a:extLst>
              <a:ext uri="{FF2B5EF4-FFF2-40B4-BE49-F238E27FC236}">
                <a16:creationId xmlns:a16="http://schemas.microsoft.com/office/drawing/2014/main" id="{E80F388E-9946-54CB-A686-78A911C3D518}"/>
              </a:ext>
            </a:extLst>
          </p:cNvPr>
          <p:cNvSpPr txBox="1"/>
          <p:nvPr/>
        </p:nvSpPr>
        <p:spPr>
          <a:xfrm>
            <a:off x="110410" y="82807"/>
            <a:ext cx="4526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Talk partners: </a:t>
            </a:r>
          </a:p>
        </p:txBody>
      </p:sp>
    </p:spTree>
    <p:extLst>
      <p:ext uri="{BB962C8B-B14F-4D97-AF65-F5344CB8AC3E}">
        <p14:creationId xmlns:p14="http://schemas.microsoft.com/office/powerpoint/2010/main" val="1202275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diamond and a rectangle&#10;&#10;AI-generated content may be incorrect.">
            <a:extLst>
              <a:ext uri="{FF2B5EF4-FFF2-40B4-BE49-F238E27FC236}">
                <a16:creationId xmlns:a16="http://schemas.microsoft.com/office/drawing/2014/main" id="{F14730B4-82BF-F807-EEC7-D8B8C58475F2}"/>
              </a:ext>
            </a:extLst>
          </p:cNvPr>
          <p:cNvPicPr>
            <a:picLocks noChangeAspect="1"/>
          </p:cNvPicPr>
          <p:nvPr/>
        </p:nvPicPr>
        <p:blipFill>
          <a:blip r:embed="rId2"/>
          <a:stretch>
            <a:fillRect/>
          </a:stretch>
        </p:blipFill>
        <p:spPr>
          <a:xfrm>
            <a:off x="150984" y="1294241"/>
            <a:ext cx="11714977" cy="3456030"/>
          </a:xfrm>
          <a:prstGeom prst="rect">
            <a:avLst/>
          </a:prstGeom>
        </p:spPr>
      </p:pic>
      <p:sp>
        <p:nvSpPr>
          <p:cNvPr id="3" name="TextBox 2">
            <a:extLst>
              <a:ext uri="{FF2B5EF4-FFF2-40B4-BE49-F238E27FC236}">
                <a16:creationId xmlns:a16="http://schemas.microsoft.com/office/drawing/2014/main" id="{D8059258-E77C-1F51-97C8-62484AA49EAF}"/>
              </a:ext>
            </a:extLst>
          </p:cNvPr>
          <p:cNvSpPr txBox="1"/>
          <p:nvPr/>
        </p:nvSpPr>
        <p:spPr>
          <a:xfrm>
            <a:off x="427623" y="163182"/>
            <a:ext cx="996448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Draw the lines of symmetry on the shapes. </a:t>
            </a:r>
          </a:p>
          <a:p>
            <a:r>
              <a:rPr lang="en-GB" sz="3200" b="1">
                <a:solidFill>
                  <a:schemeClr val="accent6">
                    <a:lumMod val="76000"/>
                  </a:schemeClr>
                </a:solidFill>
              </a:rPr>
              <a:t>Green      </a:t>
            </a:r>
            <a:r>
              <a:rPr lang="en-GB" sz="3200"/>
              <a:t>                                                                        </a:t>
            </a:r>
            <a:r>
              <a:rPr lang="en-GB" sz="3200" b="1">
                <a:solidFill>
                  <a:srgbClr val="0070C0"/>
                </a:solidFill>
              </a:rPr>
              <a:t>         Blue </a:t>
            </a:r>
          </a:p>
        </p:txBody>
      </p:sp>
      <p:sp>
        <p:nvSpPr>
          <p:cNvPr id="4" name="TextBox 3">
            <a:extLst>
              <a:ext uri="{FF2B5EF4-FFF2-40B4-BE49-F238E27FC236}">
                <a16:creationId xmlns:a16="http://schemas.microsoft.com/office/drawing/2014/main" id="{6C82228E-393E-F7E8-512B-C8DD19217AD8}"/>
              </a:ext>
            </a:extLst>
          </p:cNvPr>
          <p:cNvSpPr txBox="1"/>
          <p:nvPr/>
        </p:nvSpPr>
        <p:spPr>
          <a:xfrm>
            <a:off x="427837" y="5437681"/>
            <a:ext cx="1064074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FF0000"/>
                </a:solidFill>
              </a:rPr>
              <a:t>Challenge: What does a line of symmetry mean?</a:t>
            </a:r>
          </a:p>
        </p:txBody>
      </p:sp>
    </p:spTree>
    <p:extLst>
      <p:ext uri="{BB962C8B-B14F-4D97-AF65-F5344CB8AC3E}">
        <p14:creationId xmlns:p14="http://schemas.microsoft.com/office/powerpoint/2010/main" val="215277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grid with black text&#10;&#10;AI-generated content may be incorrect.">
            <a:extLst>
              <a:ext uri="{FF2B5EF4-FFF2-40B4-BE49-F238E27FC236}">
                <a16:creationId xmlns:a16="http://schemas.microsoft.com/office/drawing/2014/main" id="{9BD32E54-4B3A-CF56-D5CE-6EECC5A54712}"/>
              </a:ext>
            </a:extLst>
          </p:cNvPr>
          <p:cNvPicPr>
            <a:picLocks noChangeAspect="1"/>
          </p:cNvPicPr>
          <p:nvPr/>
        </p:nvPicPr>
        <p:blipFill>
          <a:blip r:embed="rId2"/>
          <a:stretch>
            <a:fillRect/>
          </a:stretch>
        </p:blipFill>
        <p:spPr>
          <a:xfrm>
            <a:off x="63457" y="1834721"/>
            <a:ext cx="4764302" cy="2653098"/>
          </a:xfrm>
          <a:prstGeom prst="rect">
            <a:avLst/>
          </a:prstGeom>
        </p:spPr>
      </p:pic>
      <p:pic>
        <p:nvPicPr>
          <p:cNvPr id="3" name="Picture 2" descr="A yellow and blue hexagon&#10;&#10;AI-generated content may be incorrect.">
            <a:extLst>
              <a:ext uri="{FF2B5EF4-FFF2-40B4-BE49-F238E27FC236}">
                <a16:creationId xmlns:a16="http://schemas.microsoft.com/office/drawing/2014/main" id="{38F584DF-2030-31E4-ED6B-E66F215BC4E1}"/>
              </a:ext>
            </a:extLst>
          </p:cNvPr>
          <p:cNvPicPr>
            <a:picLocks noChangeAspect="1"/>
          </p:cNvPicPr>
          <p:nvPr/>
        </p:nvPicPr>
        <p:blipFill>
          <a:blip r:embed="rId3"/>
          <a:stretch>
            <a:fillRect/>
          </a:stretch>
        </p:blipFill>
        <p:spPr>
          <a:xfrm>
            <a:off x="63070" y="4839215"/>
            <a:ext cx="6381750" cy="1257300"/>
          </a:xfrm>
          <a:prstGeom prst="rect">
            <a:avLst/>
          </a:prstGeom>
        </p:spPr>
      </p:pic>
      <p:pic>
        <p:nvPicPr>
          <p:cNvPr id="4" name="Picture 3" descr="A blue and yellow rectangle with black letters&#10;&#10;AI-generated content may be incorrect.">
            <a:extLst>
              <a:ext uri="{FF2B5EF4-FFF2-40B4-BE49-F238E27FC236}">
                <a16:creationId xmlns:a16="http://schemas.microsoft.com/office/drawing/2014/main" id="{CC0BE607-49F5-443C-CF87-383A73F55C88}"/>
              </a:ext>
            </a:extLst>
          </p:cNvPr>
          <p:cNvPicPr>
            <a:picLocks noChangeAspect="1"/>
          </p:cNvPicPr>
          <p:nvPr/>
        </p:nvPicPr>
        <p:blipFill>
          <a:blip r:embed="rId4"/>
          <a:stretch>
            <a:fillRect/>
          </a:stretch>
        </p:blipFill>
        <p:spPr>
          <a:xfrm>
            <a:off x="4986337" y="2580245"/>
            <a:ext cx="1457325" cy="1924050"/>
          </a:xfrm>
          <a:prstGeom prst="rect">
            <a:avLst/>
          </a:prstGeom>
        </p:spPr>
      </p:pic>
      <p:pic>
        <p:nvPicPr>
          <p:cNvPr id="6" name="Picture 5" descr="A screenshot of a game&#10;&#10;AI-generated content may be incorrect.">
            <a:extLst>
              <a:ext uri="{FF2B5EF4-FFF2-40B4-BE49-F238E27FC236}">
                <a16:creationId xmlns:a16="http://schemas.microsoft.com/office/drawing/2014/main" id="{3B352068-70C7-9E52-C1CE-98D59B51581F}"/>
              </a:ext>
            </a:extLst>
          </p:cNvPr>
          <p:cNvPicPr>
            <a:picLocks noChangeAspect="1"/>
          </p:cNvPicPr>
          <p:nvPr/>
        </p:nvPicPr>
        <p:blipFill>
          <a:blip r:embed="rId5"/>
          <a:stretch>
            <a:fillRect/>
          </a:stretch>
        </p:blipFill>
        <p:spPr>
          <a:xfrm>
            <a:off x="7220979" y="192947"/>
            <a:ext cx="4381500" cy="5648325"/>
          </a:xfrm>
          <a:prstGeom prst="rect">
            <a:avLst/>
          </a:prstGeom>
        </p:spPr>
      </p:pic>
      <p:sp>
        <p:nvSpPr>
          <p:cNvPr id="7" name="TextBox 6">
            <a:extLst>
              <a:ext uri="{FF2B5EF4-FFF2-40B4-BE49-F238E27FC236}">
                <a16:creationId xmlns:a16="http://schemas.microsoft.com/office/drawing/2014/main" id="{D1E6F937-DDF2-7874-F597-70D03EE7BFED}"/>
              </a:ext>
            </a:extLst>
          </p:cNvPr>
          <p:cNvSpPr txBox="1"/>
          <p:nvPr/>
        </p:nvSpPr>
        <p:spPr>
          <a:xfrm>
            <a:off x="276024" y="248421"/>
            <a:ext cx="49132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Independent: </a:t>
            </a:r>
          </a:p>
        </p:txBody>
      </p:sp>
    </p:spTree>
    <p:extLst>
      <p:ext uri="{BB962C8B-B14F-4D97-AF65-F5344CB8AC3E}">
        <p14:creationId xmlns:p14="http://schemas.microsoft.com/office/powerpoint/2010/main" val="2636893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254AC0-FC4B-ED8F-5A30-6E9D6A1BEC2E}"/>
              </a:ext>
            </a:extLst>
          </p:cNvPr>
          <p:cNvPicPr>
            <a:picLocks noChangeAspect="1"/>
          </p:cNvPicPr>
          <p:nvPr/>
        </p:nvPicPr>
        <p:blipFill>
          <a:blip r:embed="rId2"/>
          <a:stretch>
            <a:fillRect/>
          </a:stretch>
        </p:blipFill>
        <p:spPr>
          <a:xfrm>
            <a:off x="152657" y="2960"/>
            <a:ext cx="4019550" cy="3248025"/>
          </a:xfrm>
          <a:prstGeom prst="rect">
            <a:avLst/>
          </a:prstGeom>
        </p:spPr>
      </p:pic>
      <p:pic>
        <p:nvPicPr>
          <p:cNvPr id="4" name="Picture 3" descr="A group of people with text boxes&#10;&#10;AI-generated content may be incorrect.">
            <a:extLst>
              <a:ext uri="{FF2B5EF4-FFF2-40B4-BE49-F238E27FC236}">
                <a16:creationId xmlns:a16="http://schemas.microsoft.com/office/drawing/2014/main" id="{6A5A850A-0AA5-C35A-F49A-9FA58FF4CA06}"/>
              </a:ext>
            </a:extLst>
          </p:cNvPr>
          <p:cNvPicPr>
            <a:picLocks noChangeAspect="1"/>
          </p:cNvPicPr>
          <p:nvPr/>
        </p:nvPicPr>
        <p:blipFill>
          <a:blip r:embed="rId3"/>
          <a:stretch>
            <a:fillRect/>
          </a:stretch>
        </p:blipFill>
        <p:spPr>
          <a:xfrm>
            <a:off x="153944" y="3315214"/>
            <a:ext cx="3543300" cy="3543300"/>
          </a:xfrm>
          <a:prstGeom prst="rect">
            <a:avLst/>
          </a:prstGeom>
        </p:spPr>
      </p:pic>
      <p:sp>
        <p:nvSpPr>
          <p:cNvPr id="5" name="TextBox 4">
            <a:extLst>
              <a:ext uri="{FF2B5EF4-FFF2-40B4-BE49-F238E27FC236}">
                <a16:creationId xmlns:a16="http://schemas.microsoft.com/office/drawing/2014/main" id="{B7D2F35F-2CE4-B1DD-399F-B9D58F7952B0}"/>
              </a:ext>
            </a:extLst>
          </p:cNvPr>
          <p:cNvSpPr txBox="1"/>
          <p:nvPr/>
        </p:nvSpPr>
        <p:spPr>
          <a:xfrm>
            <a:off x="5130832" y="170190"/>
            <a:ext cx="34503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Challenge:</a:t>
            </a:r>
          </a:p>
        </p:txBody>
      </p:sp>
      <p:pic>
        <p:nvPicPr>
          <p:cNvPr id="7" name="Picture 6" descr="A screenshot of a crossword puzzle&#10;&#10;AI-generated content may be incorrect.">
            <a:extLst>
              <a:ext uri="{FF2B5EF4-FFF2-40B4-BE49-F238E27FC236}">
                <a16:creationId xmlns:a16="http://schemas.microsoft.com/office/drawing/2014/main" id="{046AB32F-D195-8F22-BC8D-89D2335EC31E}"/>
              </a:ext>
            </a:extLst>
          </p:cNvPr>
          <p:cNvPicPr>
            <a:picLocks noChangeAspect="1"/>
          </p:cNvPicPr>
          <p:nvPr/>
        </p:nvPicPr>
        <p:blipFill>
          <a:blip r:embed="rId4"/>
          <a:stretch>
            <a:fillRect/>
          </a:stretch>
        </p:blipFill>
        <p:spPr>
          <a:xfrm>
            <a:off x="6648966" y="171965"/>
            <a:ext cx="3682314" cy="4145693"/>
          </a:xfrm>
          <a:prstGeom prst="rect">
            <a:avLst/>
          </a:prstGeom>
        </p:spPr>
      </p:pic>
      <p:pic>
        <p:nvPicPr>
          <p:cNvPr id="8" name="Picture 7" descr="A white background with black text&#10;&#10;AI-generated content may be incorrect.">
            <a:extLst>
              <a:ext uri="{FF2B5EF4-FFF2-40B4-BE49-F238E27FC236}">
                <a16:creationId xmlns:a16="http://schemas.microsoft.com/office/drawing/2014/main" id="{D5F1F6A6-9315-009D-58F3-326F06F32DA9}"/>
              </a:ext>
            </a:extLst>
          </p:cNvPr>
          <p:cNvPicPr>
            <a:picLocks noChangeAspect="1"/>
          </p:cNvPicPr>
          <p:nvPr/>
        </p:nvPicPr>
        <p:blipFill>
          <a:blip r:embed="rId5"/>
          <a:stretch>
            <a:fillRect/>
          </a:stretch>
        </p:blipFill>
        <p:spPr>
          <a:xfrm>
            <a:off x="4975525" y="5645622"/>
            <a:ext cx="6524625" cy="1209675"/>
          </a:xfrm>
          <a:prstGeom prst="rect">
            <a:avLst/>
          </a:prstGeom>
        </p:spPr>
      </p:pic>
      <p:sp>
        <p:nvSpPr>
          <p:cNvPr id="9" name="TextBox 8">
            <a:extLst>
              <a:ext uri="{FF2B5EF4-FFF2-40B4-BE49-F238E27FC236}">
                <a16:creationId xmlns:a16="http://schemas.microsoft.com/office/drawing/2014/main" id="{1385B37C-7D4D-C8BE-CD0F-45F92DBF9321}"/>
              </a:ext>
            </a:extLst>
          </p:cNvPr>
          <p:cNvSpPr txBox="1"/>
          <p:nvPr/>
        </p:nvSpPr>
        <p:spPr>
          <a:xfrm>
            <a:off x="5189259" y="4954638"/>
            <a:ext cx="39747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Mastery:</a:t>
            </a:r>
          </a:p>
        </p:txBody>
      </p:sp>
    </p:spTree>
    <p:extLst>
      <p:ext uri="{BB962C8B-B14F-4D97-AF65-F5344CB8AC3E}">
        <p14:creationId xmlns:p14="http://schemas.microsoft.com/office/powerpoint/2010/main" val="277561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8EF598-A211-4B11-906D-FE4E96FC2FC5}"/>
              </a:ext>
            </a:extLst>
          </p:cNvPr>
          <p:cNvPicPr>
            <a:picLocks noChangeAspect="1"/>
          </p:cNvPicPr>
          <p:nvPr/>
        </p:nvPicPr>
        <p:blipFill>
          <a:blip r:embed="rId2"/>
          <a:stretch>
            <a:fillRect/>
          </a:stretch>
        </p:blipFill>
        <p:spPr>
          <a:xfrm>
            <a:off x="381772" y="585787"/>
            <a:ext cx="3829050" cy="5686425"/>
          </a:xfrm>
          <a:prstGeom prst="rect">
            <a:avLst/>
          </a:prstGeom>
        </p:spPr>
      </p:pic>
      <p:pic>
        <p:nvPicPr>
          <p:cNvPr id="3" name="Picture 2">
            <a:extLst>
              <a:ext uri="{FF2B5EF4-FFF2-40B4-BE49-F238E27FC236}">
                <a16:creationId xmlns:a16="http://schemas.microsoft.com/office/drawing/2014/main" id="{D7AB3AAF-0CDD-4D0E-691C-EE987D8A2E40}"/>
              </a:ext>
            </a:extLst>
          </p:cNvPr>
          <p:cNvPicPr>
            <a:picLocks noChangeAspect="1"/>
          </p:cNvPicPr>
          <p:nvPr/>
        </p:nvPicPr>
        <p:blipFill>
          <a:blip r:embed="rId3"/>
          <a:stretch>
            <a:fillRect/>
          </a:stretch>
        </p:blipFill>
        <p:spPr>
          <a:xfrm>
            <a:off x="7965088" y="1821849"/>
            <a:ext cx="3305175" cy="2266950"/>
          </a:xfrm>
          <a:prstGeom prst="rect">
            <a:avLst/>
          </a:prstGeom>
        </p:spPr>
      </p:pic>
      <p:sp>
        <p:nvSpPr>
          <p:cNvPr id="4" name="TextBox 3">
            <a:extLst>
              <a:ext uri="{FF2B5EF4-FFF2-40B4-BE49-F238E27FC236}">
                <a16:creationId xmlns:a16="http://schemas.microsoft.com/office/drawing/2014/main" id="{D24399ED-FE03-1B58-8B71-D79DE117708B}"/>
              </a:ext>
            </a:extLst>
          </p:cNvPr>
          <p:cNvSpPr txBox="1"/>
          <p:nvPr/>
        </p:nvSpPr>
        <p:spPr>
          <a:xfrm>
            <a:off x="7949503" y="1297314"/>
            <a:ext cx="38643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Challenge:</a:t>
            </a:r>
          </a:p>
        </p:txBody>
      </p:sp>
    </p:spTree>
    <p:extLst>
      <p:ext uri="{BB962C8B-B14F-4D97-AF65-F5344CB8AC3E}">
        <p14:creationId xmlns:p14="http://schemas.microsoft.com/office/powerpoint/2010/main" val="73104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AD6B2E-35BB-42F8-D64F-79E3B2B620A3}"/>
              </a:ext>
            </a:extLst>
          </p:cNvPr>
          <p:cNvSpPr txBox="1"/>
          <p:nvPr/>
        </p:nvSpPr>
        <p:spPr>
          <a:xfrm>
            <a:off x="2736" y="-137"/>
            <a:ext cx="12190220"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t>Friday 27th February</a:t>
            </a:r>
            <a:br>
              <a:rPr lang="en-GB" sz="2400" u="sng" dirty="0"/>
            </a:br>
            <a:r>
              <a:rPr lang="en-GB" sz="2400" u="sng"/>
              <a:t>TBAT: Use subject specific vocabulary.</a:t>
            </a:r>
            <a:endParaRPr lang="en-GB" sz="2400" u="sng" dirty="0"/>
          </a:p>
          <a:p>
            <a:endParaRPr lang="en-GB" sz="2400" u="sng" dirty="0"/>
          </a:p>
          <a:p>
            <a:r>
              <a:rPr lang="en-GB" sz="2400" u="sng" dirty="0"/>
              <a:t>3 in 3</a:t>
            </a:r>
            <a:br>
              <a:rPr lang="en-GB" sz="2800" u="sng" dirty="0"/>
            </a:br>
            <a:r>
              <a:rPr lang="en-GB" sz="2400" dirty="0">
                <a:ea typeface="+mn-lt"/>
                <a:cs typeface="+mn-lt"/>
              </a:rPr>
              <a:t>Far below our feet, an enormous ocean of molten rock churns and swirls. Because the Earth is extremely hot inside, solid rock can melt into glowing magma, which waits beneath the crust. Gradually, as gases build up and pressure increases, the magma may force its way through weak spots in the ground. Meanwhile, when tectonic plates slide past each other or slowly pull apart, cracks can appear (sometimes stretching for many kilometres). Without warning, the trapped magma erupts violently into the air and thick, blazing lava spills across the land. Over time, these fierce eruptions pile up cooled lava and ash, creating a towering volcano. In some regions of the world, volcanoes are more likely to form due to constant plate movement, so new ones could still appear in the future.</a:t>
            </a:r>
          </a:p>
          <a:p>
            <a:endParaRPr lang="en-GB" sz="2000" dirty="0"/>
          </a:p>
          <a:p>
            <a:pPr marL="457200" indent="-457200">
              <a:buAutoNum type="arabicPeriod"/>
            </a:pPr>
            <a:r>
              <a:rPr lang="en-GB" sz="2000"/>
              <a:t>Find and copy an adverbial which means slowly.</a:t>
            </a:r>
            <a:endParaRPr lang="en-GB" sz="2000" dirty="0"/>
          </a:p>
          <a:p>
            <a:pPr marL="457200" indent="-457200">
              <a:buAutoNum type="arabicPeriod"/>
            </a:pPr>
            <a:r>
              <a:rPr lang="en-GB" sz="2000" dirty="0"/>
              <a:t>True or false: parenthesis has been used in the te</a:t>
            </a:r>
            <a:r>
              <a:rPr lang="en-GB" sz="2000"/>
              <a:t>xt.</a:t>
            </a:r>
            <a:endParaRPr lang="en-GB" sz="2000" dirty="0"/>
          </a:p>
          <a:p>
            <a:pPr marL="457200" indent="-457200">
              <a:buAutoNum type="arabicPeriod"/>
            </a:pPr>
            <a:r>
              <a:rPr lang="en-GB" sz="2000" dirty="0"/>
              <a:t>Look at the final sentence, "In some </a:t>
            </a:r>
            <a:r>
              <a:rPr lang="en-GB" sz="2000"/>
              <a:t>regions of the world...", what could be the sub-heading for the next paragraph, linking to this sentence?</a:t>
            </a:r>
          </a:p>
          <a:p>
            <a:r>
              <a:rPr lang="en-GB" sz="2000">
                <a:solidFill>
                  <a:srgbClr val="FF0000"/>
                </a:solidFill>
              </a:rPr>
              <a:t>Challenge: Write a sentence about volcano formation including parenthesis.</a:t>
            </a:r>
            <a:endParaRPr lang="en-GB" sz="2000" dirty="0">
              <a:solidFill>
                <a:srgbClr val="FF0000"/>
              </a:solidFill>
            </a:endParaRPr>
          </a:p>
          <a:p>
            <a:pPr marL="457200" indent="-457200">
              <a:buAutoNum type="arabicPeriod"/>
            </a:pPr>
            <a:endParaRPr lang="en-GB" sz="2400" dirty="0"/>
          </a:p>
        </p:txBody>
      </p:sp>
    </p:spTree>
    <p:extLst>
      <p:ext uri="{BB962C8B-B14F-4D97-AF65-F5344CB8AC3E}">
        <p14:creationId xmlns:p14="http://schemas.microsoft.com/office/powerpoint/2010/main" val="11464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7D008-E1C8-FEE5-2F41-FCACBD2593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1E6EAE9-41C0-E3CD-974D-9FA8EDCF556D}"/>
              </a:ext>
            </a:extLst>
          </p:cNvPr>
          <p:cNvSpPr txBox="1"/>
          <p:nvPr/>
        </p:nvSpPr>
        <p:spPr>
          <a:xfrm>
            <a:off x="3831" y="-516897"/>
            <a:ext cx="11203781" cy="5878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400" u="sng" dirty="0">
              <a:latin typeface="Comic Sans MS"/>
            </a:endParaRPr>
          </a:p>
          <a:p>
            <a:endParaRPr lang="en-GB" sz="3200" dirty="0">
              <a:latin typeface="Comic Sans MS"/>
            </a:endParaRPr>
          </a:p>
          <a:p>
            <a:r>
              <a:rPr lang="en-GB" sz="3200">
                <a:latin typeface="Comic Sans MS"/>
              </a:rPr>
              <a:t>Write your </a:t>
            </a:r>
            <a:r>
              <a:rPr lang="en-GB" sz="3200" b="1" i="1">
                <a:latin typeface="Comic Sans MS"/>
              </a:rPr>
              <a:t>draft</a:t>
            </a:r>
            <a:r>
              <a:rPr lang="en-GB" sz="3200">
                <a:latin typeface="Comic Sans MS"/>
              </a:rPr>
              <a:t> introduction on your </a:t>
            </a:r>
            <a:br>
              <a:rPr lang="en-GB" sz="3200" dirty="0">
                <a:latin typeface="Comic Sans MS"/>
              </a:rPr>
            </a:br>
            <a:r>
              <a:rPr lang="en-GB" sz="3200">
                <a:latin typeface="Comic Sans MS"/>
              </a:rPr>
              <a:t>planning sheet.</a:t>
            </a:r>
            <a:br>
              <a:rPr lang="en-GB" sz="3200" dirty="0">
                <a:latin typeface="Comic Sans MS"/>
              </a:rPr>
            </a:br>
            <a:br>
              <a:rPr lang="en-GB" sz="3200" dirty="0">
                <a:latin typeface="Comic Sans MS"/>
              </a:rPr>
            </a:br>
            <a:r>
              <a:rPr lang="en-GB" sz="3200">
                <a:latin typeface="Comic Sans MS"/>
              </a:rPr>
              <a:t>Remember to include:</a:t>
            </a:r>
            <a:br>
              <a:rPr lang="en-GB" sz="3200" dirty="0">
                <a:latin typeface="Comic Sans MS"/>
              </a:rPr>
            </a:br>
            <a:r>
              <a:rPr lang="en-GB" sz="3200">
                <a:latin typeface="Comic Sans MS"/>
              </a:rPr>
              <a:t>- What you will have in your sections </a:t>
            </a:r>
            <a:br>
              <a:rPr lang="en-GB" sz="3200" dirty="0">
                <a:latin typeface="Comic Sans MS"/>
              </a:rPr>
            </a:br>
            <a:r>
              <a:rPr lang="en-GB" sz="3200">
                <a:latin typeface="Comic Sans MS"/>
              </a:rPr>
              <a:t>(subheadings)</a:t>
            </a:r>
            <a:br>
              <a:rPr lang="en-GB" sz="3200" dirty="0">
                <a:latin typeface="Comic Sans MS"/>
              </a:rPr>
            </a:br>
            <a:r>
              <a:rPr lang="en-GB" sz="3200">
                <a:latin typeface="Comic Sans MS"/>
              </a:rPr>
              <a:t>- Fronted adverbials</a:t>
            </a:r>
            <a:br>
              <a:rPr lang="en-GB" sz="3200" dirty="0">
                <a:latin typeface="Comic Sans MS"/>
              </a:rPr>
            </a:br>
            <a:r>
              <a:rPr lang="en-GB" sz="3200">
                <a:latin typeface="Comic Sans MS"/>
              </a:rPr>
              <a:t>- Ambitious vocabulary</a:t>
            </a:r>
            <a:br>
              <a:rPr lang="en-GB" sz="3200" dirty="0">
                <a:latin typeface="Comic Sans MS"/>
              </a:rPr>
            </a:br>
            <a:r>
              <a:rPr lang="en-GB" sz="3200">
                <a:latin typeface="Comic Sans MS"/>
              </a:rPr>
              <a:t>- Technical language</a:t>
            </a:r>
            <a:br>
              <a:rPr lang="en-GB" sz="3200" dirty="0">
                <a:latin typeface="Comic Sans MS"/>
              </a:rPr>
            </a:br>
            <a:r>
              <a:rPr lang="en-GB" sz="3200">
                <a:latin typeface="Comic Sans MS"/>
              </a:rPr>
              <a:t>- Adverbs of possibility</a:t>
            </a:r>
            <a:endParaRPr lang="en-GB" sz="3200" dirty="0">
              <a:latin typeface="Comic Sans MS"/>
            </a:endParaRPr>
          </a:p>
        </p:txBody>
      </p:sp>
      <p:pic>
        <p:nvPicPr>
          <p:cNvPr id="4" name="Picture 3">
            <a:extLst>
              <a:ext uri="{FF2B5EF4-FFF2-40B4-BE49-F238E27FC236}">
                <a16:creationId xmlns:a16="http://schemas.microsoft.com/office/drawing/2014/main" id="{7091F92E-3549-E2B4-8D99-00CD9E8A2517}"/>
              </a:ext>
            </a:extLst>
          </p:cNvPr>
          <p:cNvPicPr>
            <a:picLocks noChangeAspect="1"/>
          </p:cNvPicPr>
          <p:nvPr/>
        </p:nvPicPr>
        <p:blipFill>
          <a:blip r:embed="rId2"/>
          <a:stretch>
            <a:fillRect/>
          </a:stretch>
        </p:blipFill>
        <p:spPr>
          <a:xfrm>
            <a:off x="7874909" y="844715"/>
            <a:ext cx="3981450" cy="5781675"/>
          </a:xfrm>
          <a:prstGeom prst="rect">
            <a:avLst/>
          </a:prstGeom>
        </p:spPr>
      </p:pic>
    </p:spTree>
    <p:extLst>
      <p:ext uri="{BB962C8B-B14F-4D97-AF65-F5344CB8AC3E}">
        <p14:creationId xmlns:p14="http://schemas.microsoft.com/office/powerpoint/2010/main" val="3527822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9CF3A-8AD9-A721-B402-6CC3BA4CE3B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4747382-21AD-F866-BC2C-E6D42C4EBB3E}"/>
              </a:ext>
            </a:extLst>
          </p:cNvPr>
          <p:cNvSpPr txBox="1"/>
          <p:nvPr/>
        </p:nvSpPr>
        <p:spPr>
          <a:xfrm>
            <a:off x="2736" y="-137"/>
            <a:ext cx="12175331"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a:t>Friday 27th February</a:t>
            </a:r>
            <a:br>
              <a:rPr lang="en-GB" sz="2800" u="sng" dirty="0"/>
            </a:br>
            <a:r>
              <a:rPr lang="en-GB" sz="2800" u="sng"/>
              <a:t>TBAT: Use subject specific vocabulary.</a:t>
            </a:r>
          </a:p>
          <a:p>
            <a:endParaRPr lang="en-GB" sz="2800" u="sng"/>
          </a:p>
          <a:p>
            <a:r>
              <a:rPr lang="en-GB" sz="2800" u="sng" dirty="0"/>
              <a:t>Talk partners:</a:t>
            </a:r>
            <a:br>
              <a:rPr lang="en-GB" sz="2800" u="sng" dirty="0"/>
            </a:br>
            <a:br>
              <a:rPr lang="en-GB" sz="2800" u="sng" dirty="0"/>
            </a:br>
            <a:r>
              <a:rPr lang="en-GB" sz="2800" b="1" dirty="0"/>
              <a:t>Orally rehearse your introduction from </a:t>
            </a:r>
            <a:r>
              <a:rPr lang="en-GB" sz="2800" b="1"/>
              <a:t>yesterday.</a:t>
            </a:r>
          </a:p>
          <a:p>
            <a:endParaRPr lang="en-GB" sz="2800" dirty="0"/>
          </a:p>
          <a:p>
            <a:r>
              <a:rPr lang="en-GB" sz="2800" dirty="0"/>
              <a:t>Has your partner included:</a:t>
            </a:r>
            <a:br>
              <a:rPr lang="en-GB" sz="2800" dirty="0"/>
            </a:br>
            <a:r>
              <a:rPr lang="en-GB" sz="2800" dirty="0"/>
              <a:t>-Fronted adverbials</a:t>
            </a:r>
            <a:br>
              <a:rPr lang="en-GB" sz="2800" dirty="0"/>
            </a:br>
            <a:r>
              <a:rPr lang="en-GB" sz="2800"/>
              <a:t>- Adverbs of possibility</a:t>
            </a:r>
          </a:p>
          <a:p>
            <a:pPr marL="457200" indent="-457200">
              <a:buFont typeface="Calibri"/>
              <a:buChar char="-"/>
            </a:pPr>
            <a:r>
              <a:rPr lang="en-GB" sz="2800"/>
              <a:t>Subject specific vocabulary</a:t>
            </a:r>
          </a:p>
          <a:p>
            <a:pPr marL="457200" indent="-457200">
              <a:buFont typeface="Calibri"/>
              <a:buChar char="-"/>
            </a:pPr>
            <a:endParaRPr lang="en-GB" sz="2800" dirty="0"/>
          </a:p>
          <a:p>
            <a:r>
              <a:rPr lang="en-GB" sz="2800"/>
              <a:t>Can you offer any suggestions to your partner to improve their work?</a:t>
            </a:r>
            <a:endParaRPr lang="en-GB" sz="2800" dirty="0"/>
          </a:p>
        </p:txBody>
      </p:sp>
    </p:spTree>
    <p:extLst>
      <p:ext uri="{BB962C8B-B14F-4D97-AF65-F5344CB8AC3E}">
        <p14:creationId xmlns:p14="http://schemas.microsoft.com/office/powerpoint/2010/main" val="659270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68157-676F-E79A-D2E6-EF6D5348C8F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21571E2-870C-5176-B16F-270072E7D1FF}"/>
              </a:ext>
            </a:extLst>
          </p:cNvPr>
          <p:cNvSpPr txBox="1"/>
          <p:nvPr/>
        </p:nvSpPr>
        <p:spPr>
          <a:xfrm>
            <a:off x="2736" y="-137"/>
            <a:ext cx="12190220"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a:t>Friday 27th February</a:t>
            </a:r>
            <a:br>
              <a:rPr lang="en-GB" sz="2800" u="sng"/>
            </a:br>
            <a:r>
              <a:rPr lang="en-GB" sz="2800" u="sng"/>
              <a:t>TBAT: Use subject specific vocabulary.</a:t>
            </a:r>
          </a:p>
          <a:p>
            <a:endParaRPr lang="en-GB" sz="2800" u="sng"/>
          </a:p>
          <a:p>
            <a:pPr algn="ctr"/>
            <a:r>
              <a:rPr lang="en-GB" sz="2800" u="sng"/>
              <a:t>Talk partners:</a:t>
            </a:r>
            <a:br>
              <a:rPr lang="en-GB" sz="2800" u="sng"/>
            </a:br>
            <a:br>
              <a:rPr lang="en-GB" sz="2800" u="sng"/>
            </a:br>
            <a:r>
              <a:rPr lang="en-GB" sz="4800"/>
              <a:t>List as many subject specific words as you can on your whiteboards – linking to volcanoes.</a:t>
            </a:r>
          </a:p>
        </p:txBody>
      </p:sp>
      <p:pic>
        <p:nvPicPr>
          <p:cNvPr id="3" name="Picture 2" descr="A diagram of a volcano&#10;&#10;AI-generated content may be incorrect.">
            <a:extLst>
              <a:ext uri="{FF2B5EF4-FFF2-40B4-BE49-F238E27FC236}">
                <a16:creationId xmlns:a16="http://schemas.microsoft.com/office/drawing/2014/main" id="{93C97EBA-2BB6-5C92-DE6C-54CB3CC24AAD}"/>
              </a:ext>
            </a:extLst>
          </p:cNvPr>
          <p:cNvPicPr>
            <a:picLocks noChangeAspect="1"/>
          </p:cNvPicPr>
          <p:nvPr/>
        </p:nvPicPr>
        <p:blipFill>
          <a:blip r:embed="rId2"/>
          <a:stretch>
            <a:fillRect/>
          </a:stretch>
        </p:blipFill>
        <p:spPr>
          <a:xfrm>
            <a:off x="7247076" y="4459908"/>
            <a:ext cx="4942371" cy="2399749"/>
          </a:xfrm>
          <a:prstGeom prst="rect">
            <a:avLst/>
          </a:prstGeom>
        </p:spPr>
      </p:pic>
    </p:spTree>
    <p:extLst>
      <p:ext uri="{BB962C8B-B14F-4D97-AF65-F5344CB8AC3E}">
        <p14:creationId xmlns:p14="http://schemas.microsoft.com/office/powerpoint/2010/main" val="402174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E8D3B-6CED-E098-A634-5D85AD93A67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2E1B8C-4A8A-A5A0-F8DF-D5084AC6C222}"/>
              </a:ext>
            </a:extLst>
          </p:cNvPr>
          <p:cNvSpPr txBox="1"/>
          <p:nvPr/>
        </p:nvSpPr>
        <p:spPr>
          <a:xfrm>
            <a:off x="2736" y="-137"/>
            <a:ext cx="1219022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a:t>Friday 27th February</a:t>
            </a:r>
            <a:br>
              <a:rPr lang="en-GB" sz="2800" u="sng"/>
            </a:br>
            <a:r>
              <a:rPr lang="en-GB" sz="2800" u="sng"/>
              <a:t>TBAT: Use subject specific vocabulary.</a:t>
            </a:r>
          </a:p>
          <a:p>
            <a:br>
              <a:rPr lang="en-GB" sz="2800" u="sng"/>
            </a:br>
            <a:br>
              <a:rPr lang="en-GB" sz="2400" u="sng"/>
            </a:br>
            <a:r>
              <a:rPr lang="en-GB" sz="3600"/>
              <a:t>Think about what your three sub-headings will be.</a:t>
            </a:r>
            <a:endParaRPr lang="en-GB" sz="2800" u="sng"/>
          </a:p>
          <a:p>
            <a:endParaRPr lang="en-GB" sz="3600"/>
          </a:p>
          <a:p>
            <a:r>
              <a:rPr lang="en-GB" sz="3600"/>
              <a:t>In your books, draw a table with your three sub-headings and write the subject specific vocabulary which will link to each sub-heading.</a:t>
            </a:r>
            <a:endParaRPr lang="en-GB" sz="4400"/>
          </a:p>
        </p:txBody>
      </p:sp>
      <p:graphicFrame>
        <p:nvGraphicFramePr>
          <p:cNvPr id="4" name="Table 3">
            <a:extLst>
              <a:ext uri="{FF2B5EF4-FFF2-40B4-BE49-F238E27FC236}">
                <a16:creationId xmlns:a16="http://schemas.microsoft.com/office/drawing/2014/main" id="{8348CE56-C08B-49F3-C6DF-332788903F32}"/>
              </a:ext>
            </a:extLst>
          </p:cNvPr>
          <p:cNvGraphicFramePr>
            <a:graphicFrameLocks noGrp="1"/>
          </p:cNvGraphicFramePr>
          <p:nvPr>
            <p:extLst>
              <p:ext uri="{D42A27DB-BD31-4B8C-83A1-F6EECF244321}">
                <p14:modId xmlns:p14="http://schemas.microsoft.com/office/powerpoint/2010/main" val="3400132299"/>
              </p:ext>
            </p:extLst>
          </p:nvPr>
        </p:nvGraphicFramePr>
        <p:xfrm>
          <a:off x="1868805" y="4951476"/>
          <a:ext cx="8168640" cy="1554480"/>
        </p:xfrm>
        <a:graphic>
          <a:graphicData uri="http://schemas.openxmlformats.org/drawingml/2006/table">
            <a:tbl>
              <a:tblPr firstRow="1" bandRow="1">
                <a:tableStyleId>{5940675A-B579-460E-94D1-54222C63F5DA}</a:tableStyleId>
              </a:tblPr>
              <a:tblGrid>
                <a:gridCol w="2722880">
                  <a:extLst>
                    <a:ext uri="{9D8B030D-6E8A-4147-A177-3AD203B41FA5}">
                      <a16:colId xmlns:a16="http://schemas.microsoft.com/office/drawing/2014/main" val="843485042"/>
                    </a:ext>
                  </a:extLst>
                </a:gridCol>
                <a:gridCol w="2722880">
                  <a:extLst>
                    <a:ext uri="{9D8B030D-6E8A-4147-A177-3AD203B41FA5}">
                      <a16:colId xmlns:a16="http://schemas.microsoft.com/office/drawing/2014/main" val="4046830904"/>
                    </a:ext>
                  </a:extLst>
                </a:gridCol>
                <a:gridCol w="2722880">
                  <a:extLst>
                    <a:ext uri="{9D8B030D-6E8A-4147-A177-3AD203B41FA5}">
                      <a16:colId xmlns:a16="http://schemas.microsoft.com/office/drawing/2014/main" val="2556020682"/>
                    </a:ext>
                  </a:extLst>
                </a:gridCol>
              </a:tblGrid>
              <a:tr h="370840">
                <a:tc>
                  <a:txBody>
                    <a:bodyPr/>
                    <a:lstStyle/>
                    <a:p>
                      <a:r>
                        <a:rPr lang="en-GB" b="1">
                          <a:latin typeface="Comic Sans MS"/>
                        </a:rPr>
                        <a:t>How are volcanoes formed?</a:t>
                      </a:r>
                    </a:p>
                  </a:txBody>
                  <a:tcPr/>
                </a:tc>
                <a:tc>
                  <a:txBody>
                    <a:bodyPr/>
                    <a:lstStyle/>
                    <a:p>
                      <a:r>
                        <a:rPr lang="en-GB" b="1">
                          <a:latin typeface="Comic Sans MS"/>
                        </a:rPr>
                        <a:t>What happens during an eruption?</a:t>
                      </a:r>
                    </a:p>
                  </a:txBody>
                  <a:tcPr/>
                </a:tc>
                <a:tc>
                  <a:txBody>
                    <a:bodyPr/>
                    <a:lstStyle/>
                    <a:p>
                      <a:r>
                        <a:rPr lang="en-GB" b="1">
                          <a:latin typeface="Comic Sans MS"/>
                        </a:rPr>
                        <a:t>Where are Volcanoes found?</a:t>
                      </a:r>
                    </a:p>
                  </a:txBody>
                  <a:tcPr/>
                </a:tc>
                <a:extLst>
                  <a:ext uri="{0D108BD9-81ED-4DB2-BD59-A6C34878D82A}">
                    <a16:rowId xmlns:a16="http://schemas.microsoft.com/office/drawing/2014/main" val="2199189411"/>
                  </a:ext>
                </a:extLst>
              </a:tr>
              <a:tr h="370840">
                <a:tc>
                  <a:txBody>
                    <a:bodyPr/>
                    <a:lstStyle/>
                    <a:p>
                      <a:r>
                        <a:rPr lang="en-GB"/>
                        <a:t>Tectonic plates</a:t>
                      </a:r>
                      <a:endParaRPr lang="en-US"/>
                    </a:p>
                    <a:p>
                      <a:pPr lvl="0">
                        <a:buNone/>
                      </a:pPr>
                      <a:r>
                        <a:rPr lang="en-GB"/>
                        <a:t>Boundaries</a:t>
                      </a:r>
                    </a:p>
                  </a:txBody>
                  <a:tcPr/>
                </a:tc>
                <a:tc>
                  <a:txBody>
                    <a:bodyPr/>
                    <a:lstStyle/>
                    <a:p>
                      <a:r>
                        <a:rPr lang="en-GB"/>
                        <a:t>Pressure</a:t>
                      </a:r>
                      <a:endParaRPr lang="en-US"/>
                    </a:p>
                    <a:p>
                      <a:pPr lvl="0">
                        <a:buNone/>
                      </a:pPr>
                      <a:r>
                        <a:rPr lang="en-GB"/>
                        <a:t>Magma</a:t>
                      </a:r>
                    </a:p>
                  </a:txBody>
                  <a:tcPr/>
                </a:tc>
                <a:tc>
                  <a:txBody>
                    <a:bodyPr/>
                    <a:lstStyle/>
                    <a:p>
                      <a:r>
                        <a:rPr lang="en-GB"/>
                        <a:t>Asia</a:t>
                      </a:r>
                    </a:p>
                    <a:p>
                      <a:pPr lvl="0">
                        <a:buNone/>
                      </a:pPr>
                      <a:r>
                        <a:rPr lang="en-GB"/>
                        <a:t>Ring of Fire</a:t>
                      </a:r>
                    </a:p>
                    <a:p>
                      <a:pPr lvl="0">
                        <a:buNone/>
                      </a:pPr>
                      <a:r>
                        <a:rPr lang="en-GB"/>
                        <a:t>Ocean</a:t>
                      </a:r>
                    </a:p>
                  </a:txBody>
                  <a:tcPr/>
                </a:tc>
                <a:extLst>
                  <a:ext uri="{0D108BD9-81ED-4DB2-BD59-A6C34878D82A}">
                    <a16:rowId xmlns:a16="http://schemas.microsoft.com/office/drawing/2014/main" val="3191794831"/>
                  </a:ext>
                </a:extLst>
              </a:tr>
            </a:tbl>
          </a:graphicData>
        </a:graphic>
      </p:graphicFrame>
    </p:spTree>
    <p:extLst>
      <p:ext uri="{BB962C8B-B14F-4D97-AF65-F5344CB8AC3E}">
        <p14:creationId xmlns:p14="http://schemas.microsoft.com/office/powerpoint/2010/main" val="4127296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C8652-FC09-D6AB-E725-0DCD07ACF1B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D8E6149-2C11-70CB-D9C3-F8C3835BAE14}"/>
              </a:ext>
            </a:extLst>
          </p:cNvPr>
          <p:cNvSpPr txBox="1"/>
          <p:nvPr/>
        </p:nvSpPr>
        <p:spPr>
          <a:xfrm>
            <a:off x="2736" y="-137"/>
            <a:ext cx="12190220"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a:t>Friday 27th February</a:t>
            </a:r>
            <a:br>
              <a:rPr lang="en-GB" sz="2800" u="sng" dirty="0"/>
            </a:br>
            <a:r>
              <a:rPr lang="en-GB" sz="2800" u="sng"/>
              <a:t>TBAT: Use subject specific vocabulary.</a:t>
            </a:r>
            <a:br>
              <a:rPr lang="en-GB" sz="2800" u="sng" dirty="0"/>
            </a:br>
            <a:br>
              <a:rPr lang="en-GB" sz="4000" u="sng" dirty="0"/>
            </a:br>
            <a:r>
              <a:rPr lang="en-GB" sz="3200" u="sng"/>
              <a:t>How are volcanoes formed?</a:t>
            </a:r>
            <a:endParaRPr lang="en-US"/>
          </a:p>
          <a:p>
            <a:r>
              <a:rPr lang="en-GB" sz="2000">
                <a:ea typeface="+mn-lt"/>
                <a:cs typeface="+mn-lt"/>
              </a:rPr>
              <a:t>Deep beneath the Earth’s crust, powerful forces are constantly at work. Over millions of years, heat from the planet’s core melts solid rock into a fiery liquid called magma. Suddenly, when pressure builds up, this scorching magma pushes upwards through cracks in the crust. In some places, tectonic plates (huge pieces of the Earth’s surface) move apart or crash together, and as a result, gaps are created where magma can escape. Eventually, the bubbling magma bursts through the surface and becomes lava. As the lava cools and hardens, it slowly builds up layer upon layer, forming a steep, rocky mountain. In certain areas, volcanoes are more likely to form because the Earth’s crust is thinner, so eruptions may happen more often.</a:t>
            </a:r>
            <a:endParaRPr lang="en-GB" sz="2000"/>
          </a:p>
          <a:p>
            <a:br>
              <a:rPr lang="en-GB" sz="2400" u="sng" dirty="0"/>
            </a:br>
            <a:r>
              <a:rPr lang="en-GB" sz="2400" dirty="0">
                <a:solidFill>
                  <a:schemeClr val="accent5"/>
                </a:solidFill>
              </a:rPr>
              <a:t>What features of a non-chronological </a:t>
            </a:r>
            <a:r>
              <a:rPr lang="en-GB" sz="2400">
                <a:solidFill>
                  <a:schemeClr val="accent5"/>
                </a:solidFill>
              </a:rPr>
              <a:t>report can</a:t>
            </a:r>
            <a:r>
              <a:rPr lang="en-GB" sz="2400" dirty="0">
                <a:solidFill>
                  <a:schemeClr val="accent5"/>
                </a:solidFill>
              </a:rPr>
              <a:t> you spot?</a:t>
            </a:r>
          </a:p>
        </p:txBody>
      </p:sp>
      <p:graphicFrame>
        <p:nvGraphicFramePr>
          <p:cNvPr id="4" name="Table 3">
            <a:extLst>
              <a:ext uri="{FF2B5EF4-FFF2-40B4-BE49-F238E27FC236}">
                <a16:creationId xmlns:a16="http://schemas.microsoft.com/office/drawing/2014/main" id="{A5402EFA-22B9-565C-ADF9-4B74E1B43C4F}"/>
              </a:ext>
            </a:extLst>
          </p:cNvPr>
          <p:cNvGraphicFramePr>
            <a:graphicFrameLocks noGrp="1"/>
          </p:cNvGraphicFramePr>
          <p:nvPr/>
        </p:nvGraphicFramePr>
        <p:xfrm>
          <a:off x="1868805" y="4951476"/>
          <a:ext cx="8168640" cy="1554480"/>
        </p:xfrm>
        <a:graphic>
          <a:graphicData uri="http://schemas.openxmlformats.org/drawingml/2006/table">
            <a:tbl>
              <a:tblPr firstRow="1" bandRow="1">
                <a:tableStyleId>{5940675A-B579-460E-94D1-54222C63F5DA}</a:tableStyleId>
              </a:tblPr>
              <a:tblGrid>
                <a:gridCol w="2722880">
                  <a:extLst>
                    <a:ext uri="{9D8B030D-6E8A-4147-A177-3AD203B41FA5}">
                      <a16:colId xmlns:a16="http://schemas.microsoft.com/office/drawing/2014/main" val="843485042"/>
                    </a:ext>
                  </a:extLst>
                </a:gridCol>
                <a:gridCol w="2722880">
                  <a:extLst>
                    <a:ext uri="{9D8B030D-6E8A-4147-A177-3AD203B41FA5}">
                      <a16:colId xmlns:a16="http://schemas.microsoft.com/office/drawing/2014/main" val="4046830904"/>
                    </a:ext>
                  </a:extLst>
                </a:gridCol>
                <a:gridCol w="2722880">
                  <a:extLst>
                    <a:ext uri="{9D8B030D-6E8A-4147-A177-3AD203B41FA5}">
                      <a16:colId xmlns:a16="http://schemas.microsoft.com/office/drawing/2014/main" val="2556020682"/>
                    </a:ext>
                  </a:extLst>
                </a:gridCol>
              </a:tblGrid>
              <a:tr h="370840">
                <a:tc>
                  <a:txBody>
                    <a:bodyPr/>
                    <a:lstStyle/>
                    <a:p>
                      <a:r>
                        <a:rPr lang="en-GB" b="1">
                          <a:latin typeface="Comic Sans MS"/>
                        </a:rPr>
                        <a:t>How are volcanoes formed?</a:t>
                      </a:r>
                    </a:p>
                  </a:txBody>
                  <a:tcPr/>
                </a:tc>
                <a:tc>
                  <a:txBody>
                    <a:bodyPr/>
                    <a:lstStyle/>
                    <a:p>
                      <a:r>
                        <a:rPr lang="en-GB" b="1">
                          <a:latin typeface="Comic Sans MS"/>
                        </a:rPr>
                        <a:t>What happens during an eruption?</a:t>
                      </a:r>
                    </a:p>
                  </a:txBody>
                  <a:tcPr/>
                </a:tc>
                <a:tc>
                  <a:txBody>
                    <a:bodyPr/>
                    <a:lstStyle/>
                    <a:p>
                      <a:r>
                        <a:rPr lang="en-GB" b="1">
                          <a:latin typeface="Comic Sans MS"/>
                        </a:rPr>
                        <a:t>Where are Volcanoes found?</a:t>
                      </a:r>
                    </a:p>
                  </a:txBody>
                  <a:tcPr/>
                </a:tc>
                <a:extLst>
                  <a:ext uri="{0D108BD9-81ED-4DB2-BD59-A6C34878D82A}">
                    <a16:rowId xmlns:a16="http://schemas.microsoft.com/office/drawing/2014/main" val="2199189411"/>
                  </a:ext>
                </a:extLst>
              </a:tr>
              <a:tr h="370840">
                <a:tc>
                  <a:txBody>
                    <a:bodyPr/>
                    <a:lstStyle/>
                    <a:p>
                      <a:r>
                        <a:rPr lang="en-GB"/>
                        <a:t>Tectonic plates</a:t>
                      </a:r>
                      <a:endParaRPr lang="en-US"/>
                    </a:p>
                    <a:p>
                      <a:pPr lvl="0">
                        <a:buNone/>
                      </a:pPr>
                      <a:r>
                        <a:rPr lang="en-GB"/>
                        <a:t>Boundaries</a:t>
                      </a:r>
                    </a:p>
                  </a:txBody>
                  <a:tcPr/>
                </a:tc>
                <a:tc>
                  <a:txBody>
                    <a:bodyPr/>
                    <a:lstStyle/>
                    <a:p>
                      <a:r>
                        <a:rPr lang="en-GB"/>
                        <a:t>Pressure</a:t>
                      </a:r>
                      <a:endParaRPr lang="en-US"/>
                    </a:p>
                    <a:p>
                      <a:pPr lvl="0">
                        <a:buNone/>
                      </a:pPr>
                      <a:r>
                        <a:rPr lang="en-GB"/>
                        <a:t>Magma</a:t>
                      </a:r>
                    </a:p>
                  </a:txBody>
                  <a:tcPr/>
                </a:tc>
                <a:tc>
                  <a:txBody>
                    <a:bodyPr/>
                    <a:lstStyle/>
                    <a:p>
                      <a:r>
                        <a:rPr lang="en-GB"/>
                        <a:t>Asia</a:t>
                      </a:r>
                    </a:p>
                    <a:p>
                      <a:pPr lvl="0">
                        <a:buNone/>
                      </a:pPr>
                      <a:r>
                        <a:rPr lang="en-GB"/>
                        <a:t>Ring of Fire</a:t>
                      </a:r>
                    </a:p>
                    <a:p>
                      <a:pPr lvl="0">
                        <a:buNone/>
                      </a:pPr>
                      <a:r>
                        <a:rPr lang="en-GB"/>
                        <a:t>Ocean</a:t>
                      </a:r>
                    </a:p>
                  </a:txBody>
                  <a:tcPr/>
                </a:tc>
                <a:extLst>
                  <a:ext uri="{0D108BD9-81ED-4DB2-BD59-A6C34878D82A}">
                    <a16:rowId xmlns:a16="http://schemas.microsoft.com/office/drawing/2014/main" val="3191794831"/>
                  </a:ext>
                </a:extLst>
              </a:tr>
            </a:tbl>
          </a:graphicData>
        </a:graphic>
      </p:graphicFrame>
    </p:spTree>
    <p:extLst>
      <p:ext uri="{BB962C8B-B14F-4D97-AF65-F5344CB8AC3E}">
        <p14:creationId xmlns:p14="http://schemas.microsoft.com/office/powerpoint/2010/main" val="2684682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FC58B-1E42-AA1C-4910-BCB28DACE93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BAF1F24-F26F-A23E-E072-E41EDBDA6FC4}"/>
              </a:ext>
            </a:extLst>
          </p:cNvPr>
          <p:cNvSpPr txBox="1"/>
          <p:nvPr/>
        </p:nvSpPr>
        <p:spPr>
          <a:xfrm>
            <a:off x="2736" y="-137"/>
            <a:ext cx="12190220"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a:t>Friday 27th February</a:t>
            </a:r>
            <a:br>
              <a:rPr lang="en-GB" sz="2800" u="sng" dirty="0"/>
            </a:br>
            <a:r>
              <a:rPr lang="en-GB" sz="2800" u="sng"/>
              <a:t>TBAT: Use subject specific vocabulary.</a:t>
            </a:r>
            <a:br>
              <a:rPr lang="en-GB" sz="2800" u="sng" dirty="0"/>
            </a:br>
            <a:endParaRPr lang="en-GB" sz="2800" u="sng"/>
          </a:p>
          <a:p>
            <a:r>
              <a:rPr lang="en-GB" sz="2800" u="sng"/>
              <a:t>Check point question</a:t>
            </a:r>
            <a:endParaRPr lang="en-GB" sz="4000" u="sng"/>
          </a:p>
          <a:p>
            <a:endParaRPr lang="en-GB" sz="2800" u="sng" dirty="0"/>
          </a:p>
          <a:p>
            <a:r>
              <a:rPr lang="en-GB" sz="2400" dirty="0"/>
              <a:t>Which sentence is best suited </a:t>
            </a:r>
            <a:r>
              <a:rPr lang="en-GB" sz="2400"/>
              <a:t>to a non-chronological report?</a:t>
            </a:r>
            <a:br>
              <a:rPr lang="en-GB" sz="2400" dirty="0"/>
            </a:br>
            <a:br>
              <a:rPr lang="en-GB" sz="2400" dirty="0"/>
            </a:br>
            <a:r>
              <a:rPr lang="en-GB" sz="2400"/>
              <a:t>A)</a:t>
            </a:r>
            <a:r>
              <a:rPr lang="en-GB" sz="2400">
                <a:ea typeface="+mn-lt"/>
                <a:cs typeface="+mn-lt"/>
              </a:rPr>
              <a:t> Formed at tectonic plate boundaries, volcanoes develop when pressurised magma rises through fissures in the Earth’s crust and solidifies after repeated eruptions.</a:t>
            </a:r>
          </a:p>
          <a:p>
            <a:br>
              <a:rPr lang="en-GB" sz="2400" u="sng" dirty="0"/>
            </a:br>
            <a:r>
              <a:rPr lang="en-GB" sz="2400" dirty="0"/>
              <a:t>B) </a:t>
            </a:r>
            <a:r>
              <a:rPr lang="en-GB" sz="2400" dirty="0">
                <a:ea typeface="+mn-lt"/>
                <a:cs typeface="+mn-lt"/>
              </a:rPr>
              <a:t>Volcanoes </a:t>
            </a:r>
            <a:r>
              <a:rPr lang="en-GB" sz="2400" dirty="0" err="1">
                <a:ea typeface="+mn-lt"/>
                <a:cs typeface="+mn-lt"/>
              </a:rPr>
              <a:t>kinda</a:t>
            </a:r>
            <a:r>
              <a:rPr lang="en-GB" sz="2400" dirty="0">
                <a:ea typeface="+mn-lt"/>
                <a:cs typeface="+mn-lt"/>
              </a:rPr>
              <a:t> just happen when super-hot rock pushes up through cracks in the ground and explodes everywhere.</a:t>
            </a:r>
            <a:br>
              <a:rPr lang="en-GB" sz="2400" u="sng" dirty="0"/>
            </a:br>
            <a:endParaRPr lang="en-GB" sz="2400">
              <a:solidFill>
                <a:schemeClr val="accent5"/>
              </a:solidFill>
            </a:endParaRPr>
          </a:p>
        </p:txBody>
      </p:sp>
      <p:pic>
        <p:nvPicPr>
          <p:cNvPr id="5" name="Picture 4" descr="Checkpoint icon illustration, for uiux, infographic, etc 34118216 ...">
            <a:extLst>
              <a:ext uri="{FF2B5EF4-FFF2-40B4-BE49-F238E27FC236}">
                <a16:creationId xmlns:a16="http://schemas.microsoft.com/office/drawing/2014/main" id="{99603F78-9E1F-6506-7B1A-EEDDCD565A3E}"/>
              </a:ext>
            </a:extLst>
          </p:cNvPr>
          <p:cNvPicPr>
            <a:picLocks noChangeAspect="1"/>
          </p:cNvPicPr>
          <p:nvPr/>
        </p:nvPicPr>
        <p:blipFill>
          <a:blip r:embed="rId2"/>
          <a:stretch>
            <a:fillRect/>
          </a:stretch>
        </p:blipFill>
        <p:spPr>
          <a:xfrm>
            <a:off x="9867900" y="114300"/>
            <a:ext cx="2324100" cy="2324100"/>
          </a:xfrm>
          <a:prstGeom prst="rect">
            <a:avLst/>
          </a:prstGeom>
        </p:spPr>
      </p:pic>
    </p:spTree>
    <p:extLst>
      <p:ext uri="{BB962C8B-B14F-4D97-AF65-F5344CB8AC3E}">
        <p14:creationId xmlns:p14="http://schemas.microsoft.com/office/powerpoint/2010/main" val="2947467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841FC-1A2E-B67E-243F-2F7BB5BA1D4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BB325C4-6861-0E29-8A7E-273D34A26D2A}"/>
              </a:ext>
            </a:extLst>
          </p:cNvPr>
          <p:cNvSpPr txBox="1"/>
          <p:nvPr/>
        </p:nvSpPr>
        <p:spPr>
          <a:xfrm>
            <a:off x="2736" y="-137"/>
            <a:ext cx="12190220" cy="70480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a:t>Friday 27th February</a:t>
            </a:r>
            <a:br>
              <a:rPr lang="en-GB" sz="2800" u="sng" dirty="0"/>
            </a:br>
            <a:r>
              <a:rPr lang="en-GB" sz="2800" u="sng"/>
              <a:t>TBAT: Use subject specific vocabulary.</a:t>
            </a:r>
          </a:p>
          <a:p>
            <a:endParaRPr lang="en-GB" sz="2800" u="sng"/>
          </a:p>
          <a:p>
            <a:r>
              <a:rPr lang="en-GB" sz="2800"/>
              <a:t>Take your first sub-heading.</a:t>
            </a:r>
            <a:endParaRPr lang="en-GB" sz="3600"/>
          </a:p>
          <a:p>
            <a:endParaRPr lang="en-GB" sz="2800" u="sng"/>
          </a:p>
          <a:p>
            <a:r>
              <a:rPr lang="en-GB" sz="2800"/>
              <a:t>Think about what you want to say. </a:t>
            </a:r>
            <a:r>
              <a:rPr lang="en-GB" sz="2800" i="1"/>
              <a:t>(Teacher model using word bank/WAGOLL)</a:t>
            </a:r>
            <a:endParaRPr lang="en-GB" sz="3600" i="1"/>
          </a:p>
          <a:p>
            <a:r>
              <a:rPr lang="en-GB" sz="2800" b="1" i="1"/>
              <a:t>Think it, say it (to your partner), like it, write it (on a whiteboard)</a:t>
            </a:r>
            <a:endParaRPr lang="en-GB" sz="3600"/>
          </a:p>
          <a:p>
            <a:endParaRPr lang="en-GB" sz="2800" b="1" i="1" dirty="0"/>
          </a:p>
          <a:p>
            <a:r>
              <a:rPr lang="en-GB" sz="2800" b="1" i="1" dirty="0">
                <a:solidFill>
                  <a:srgbClr val="000000"/>
                </a:solidFill>
              </a:rPr>
              <a:t>When you are happy, write </a:t>
            </a:r>
            <a:r>
              <a:rPr lang="en-GB" sz="2800" b="1" i="1" err="1">
                <a:solidFill>
                  <a:srgbClr val="000000"/>
                </a:solidFill>
              </a:rPr>
              <a:t>i</a:t>
            </a:r>
            <a:r>
              <a:rPr lang="en-GB" sz="2800" b="1" i="1" dirty="0">
                <a:solidFill>
                  <a:srgbClr val="000000"/>
                </a:solidFill>
              </a:rPr>
              <a:t>t on your </a:t>
            </a:r>
            <a:r>
              <a:rPr lang="en-GB" sz="2800" b="1" i="1">
                <a:solidFill>
                  <a:srgbClr val="000000"/>
                </a:solidFill>
              </a:rPr>
              <a:t>plan.</a:t>
            </a:r>
            <a:endParaRPr lang="en-GB" sz="2800" b="1" i="1" dirty="0">
              <a:solidFill>
                <a:srgbClr val="000000"/>
              </a:solidFill>
            </a:endParaRPr>
          </a:p>
          <a:p>
            <a:endParaRPr lang="en-GB" sz="2800" b="1" u="sng">
              <a:solidFill>
                <a:srgbClr val="000000"/>
              </a:solidFill>
            </a:endParaRPr>
          </a:p>
          <a:p>
            <a:r>
              <a:rPr lang="en-GB" sz="2800" b="1">
                <a:solidFill>
                  <a:schemeClr val="accent5"/>
                </a:solidFill>
              </a:rPr>
              <a:t>Remember:</a:t>
            </a:r>
            <a:br>
              <a:rPr lang="en-GB" sz="2800" dirty="0"/>
            </a:br>
            <a:r>
              <a:rPr lang="en-GB" sz="2800">
                <a:solidFill>
                  <a:schemeClr val="accent5"/>
                </a:solidFill>
              </a:rPr>
              <a:t>-Subject specific vocabulary</a:t>
            </a:r>
            <a:endParaRPr lang="en-GB" sz="3600">
              <a:solidFill>
                <a:schemeClr val="accent5"/>
              </a:solidFill>
            </a:endParaRPr>
          </a:p>
          <a:p>
            <a:r>
              <a:rPr lang="en-GB" sz="2800">
                <a:solidFill>
                  <a:schemeClr val="accent5"/>
                </a:solidFill>
              </a:rPr>
              <a:t>-Fronted adverbials</a:t>
            </a:r>
            <a:endParaRPr lang="en-GB" sz="3600">
              <a:solidFill>
                <a:schemeClr val="accent5"/>
              </a:solidFill>
            </a:endParaRPr>
          </a:p>
          <a:p>
            <a:r>
              <a:rPr lang="en-GB" sz="2800">
                <a:solidFill>
                  <a:schemeClr val="accent5"/>
                </a:solidFill>
              </a:rPr>
              <a:t>-Powerful adjectives</a:t>
            </a:r>
            <a:br>
              <a:rPr lang="en-GB" sz="2800" u="sng" dirty="0"/>
            </a:br>
            <a:br>
              <a:rPr lang="en-GB" sz="2400" u="sng" dirty="0"/>
            </a:br>
            <a:endParaRPr lang="en-GB" sz="3600"/>
          </a:p>
        </p:txBody>
      </p:sp>
      <p:graphicFrame>
        <p:nvGraphicFramePr>
          <p:cNvPr id="4" name="Table 3">
            <a:extLst>
              <a:ext uri="{FF2B5EF4-FFF2-40B4-BE49-F238E27FC236}">
                <a16:creationId xmlns:a16="http://schemas.microsoft.com/office/drawing/2014/main" id="{B977E6E2-76ED-C559-03E0-764DA16F6C65}"/>
              </a:ext>
            </a:extLst>
          </p:cNvPr>
          <p:cNvGraphicFramePr>
            <a:graphicFrameLocks noGrp="1"/>
          </p:cNvGraphicFramePr>
          <p:nvPr>
            <p:extLst>
              <p:ext uri="{D42A27DB-BD31-4B8C-83A1-F6EECF244321}">
                <p14:modId xmlns:p14="http://schemas.microsoft.com/office/powerpoint/2010/main" val="4165987843"/>
              </p:ext>
            </p:extLst>
          </p:nvPr>
        </p:nvGraphicFramePr>
        <p:xfrm>
          <a:off x="4021455" y="5303901"/>
          <a:ext cx="8168640" cy="1554480"/>
        </p:xfrm>
        <a:graphic>
          <a:graphicData uri="http://schemas.openxmlformats.org/drawingml/2006/table">
            <a:tbl>
              <a:tblPr firstRow="1" bandRow="1">
                <a:tableStyleId>{5940675A-B579-460E-94D1-54222C63F5DA}</a:tableStyleId>
              </a:tblPr>
              <a:tblGrid>
                <a:gridCol w="2722880">
                  <a:extLst>
                    <a:ext uri="{9D8B030D-6E8A-4147-A177-3AD203B41FA5}">
                      <a16:colId xmlns:a16="http://schemas.microsoft.com/office/drawing/2014/main" val="843485042"/>
                    </a:ext>
                  </a:extLst>
                </a:gridCol>
                <a:gridCol w="2722880">
                  <a:extLst>
                    <a:ext uri="{9D8B030D-6E8A-4147-A177-3AD203B41FA5}">
                      <a16:colId xmlns:a16="http://schemas.microsoft.com/office/drawing/2014/main" val="4046830904"/>
                    </a:ext>
                  </a:extLst>
                </a:gridCol>
                <a:gridCol w="2722880">
                  <a:extLst>
                    <a:ext uri="{9D8B030D-6E8A-4147-A177-3AD203B41FA5}">
                      <a16:colId xmlns:a16="http://schemas.microsoft.com/office/drawing/2014/main" val="2556020682"/>
                    </a:ext>
                  </a:extLst>
                </a:gridCol>
              </a:tblGrid>
              <a:tr h="370840">
                <a:tc>
                  <a:txBody>
                    <a:bodyPr/>
                    <a:lstStyle/>
                    <a:p>
                      <a:r>
                        <a:rPr lang="en-GB" b="1">
                          <a:latin typeface="Comic Sans MS"/>
                        </a:rPr>
                        <a:t>How are volcanoes formed?</a:t>
                      </a:r>
                    </a:p>
                  </a:txBody>
                  <a:tcPr/>
                </a:tc>
                <a:tc>
                  <a:txBody>
                    <a:bodyPr/>
                    <a:lstStyle/>
                    <a:p>
                      <a:r>
                        <a:rPr lang="en-GB" b="1">
                          <a:latin typeface="Comic Sans MS"/>
                        </a:rPr>
                        <a:t>What happens during an eruption?</a:t>
                      </a:r>
                    </a:p>
                  </a:txBody>
                  <a:tcPr/>
                </a:tc>
                <a:tc>
                  <a:txBody>
                    <a:bodyPr/>
                    <a:lstStyle/>
                    <a:p>
                      <a:r>
                        <a:rPr lang="en-GB" b="1">
                          <a:latin typeface="Comic Sans MS"/>
                        </a:rPr>
                        <a:t>Where are Volcanoes found?</a:t>
                      </a:r>
                    </a:p>
                  </a:txBody>
                  <a:tcPr/>
                </a:tc>
                <a:extLst>
                  <a:ext uri="{0D108BD9-81ED-4DB2-BD59-A6C34878D82A}">
                    <a16:rowId xmlns:a16="http://schemas.microsoft.com/office/drawing/2014/main" val="2199189411"/>
                  </a:ext>
                </a:extLst>
              </a:tr>
              <a:tr h="370840">
                <a:tc>
                  <a:txBody>
                    <a:bodyPr/>
                    <a:lstStyle/>
                    <a:p>
                      <a:r>
                        <a:rPr lang="en-GB"/>
                        <a:t>Tectonic plates</a:t>
                      </a:r>
                      <a:endParaRPr lang="en-US"/>
                    </a:p>
                    <a:p>
                      <a:pPr lvl="0">
                        <a:buNone/>
                      </a:pPr>
                      <a:r>
                        <a:rPr lang="en-GB"/>
                        <a:t>Boundaries</a:t>
                      </a:r>
                    </a:p>
                  </a:txBody>
                  <a:tcPr/>
                </a:tc>
                <a:tc>
                  <a:txBody>
                    <a:bodyPr/>
                    <a:lstStyle/>
                    <a:p>
                      <a:r>
                        <a:rPr lang="en-GB"/>
                        <a:t>Pressure</a:t>
                      </a:r>
                      <a:endParaRPr lang="en-US"/>
                    </a:p>
                    <a:p>
                      <a:pPr lvl="0">
                        <a:buNone/>
                      </a:pPr>
                      <a:r>
                        <a:rPr lang="en-GB"/>
                        <a:t>Magma</a:t>
                      </a:r>
                    </a:p>
                  </a:txBody>
                  <a:tcPr/>
                </a:tc>
                <a:tc>
                  <a:txBody>
                    <a:bodyPr/>
                    <a:lstStyle/>
                    <a:p>
                      <a:r>
                        <a:rPr lang="en-GB"/>
                        <a:t>Asia</a:t>
                      </a:r>
                    </a:p>
                    <a:p>
                      <a:pPr lvl="0">
                        <a:buNone/>
                      </a:pPr>
                      <a:r>
                        <a:rPr lang="en-GB"/>
                        <a:t>Ring of Fire</a:t>
                      </a:r>
                    </a:p>
                    <a:p>
                      <a:pPr lvl="0">
                        <a:buNone/>
                      </a:pPr>
                      <a:r>
                        <a:rPr lang="en-GB"/>
                        <a:t>Ocean</a:t>
                      </a:r>
                    </a:p>
                  </a:txBody>
                  <a:tcPr/>
                </a:tc>
                <a:extLst>
                  <a:ext uri="{0D108BD9-81ED-4DB2-BD59-A6C34878D82A}">
                    <a16:rowId xmlns:a16="http://schemas.microsoft.com/office/drawing/2014/main" val="3191794831"/>
                  </a:ext>
                </a:extLst>
              </a:tr>
            </a:tbl>
          </a:graphicData>
        </a:graphic>
      </p:graphicFrame>
    </p:spTree>
    <p:extLst>
      <p:ext uri="{BB962C8B-B14F-4D97-AF65-F5344CB8AC3E}">
        <p14:creationId xmlns:p14="http://schemas.microsoft.com/office/powerpoint/2010/main" val="802480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8460C8-62E4-6EC2-6BC1-7D5BA439510E}"/>
              </a:ext>
            </a:extLst>
          </p:cNvPr>
          <p:cNvSpPr txBox="1"/>
          <p:nvPr/>
        </p:nvSpPr>
        <p:spPr>
          <a:xfrm>
            <a:off x="115820" y="167295"/>
            <a:ext cx="11890866"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Arial"/>
                <a:cs typeface="Arial"/>
              </a:rPr>
              <a:t>Friday 27th February </a:t>
            </a:r>
            <a:endParaRPr lang="en-US" sz="2800">
              <a:latin typeface="Arial"/>
              <a:cs typeface="Arial"/>
            </a:endParaRPr>
          </a:p>
          <a:p>
            <a:r>
              <a:rPr lang="en-GB" sz="2800">
                <a:latin typeface="Arial"/>
                <a:cs typeface="Arial"/>
              </a:rPr>
              <a:t>TBAT: </a:t>
            </a:r>
            <a:r>
              <a:rPr lang="en-GB" sz="2800">
                <a:latin typeface="Arial"/>
                <a:ea typeface="+mn-lt"/>
                <a:cs typeface="Arial"/>
              </a:rPr>
              <a:t>understand Islam in the UK, including how it is represented and how it has grown.</a:t>
            </a:r>
            <a:endParaRPr lang="en-GB">
              <a:latin typeface="Arial"/>
              <a:cs typeface="Arial"/>
            </a:endParaRPr>
          </a:p>
          <a:p>
            <a:endParaRPr lang="en-GB"/>
          </a:p>
        </p:txBody>
      </p:sp>
      <p:sp>
        <p:nvSpPr>
          <p:cNvPr id="3" name="TextBox 2">
            <a:extLst>
              <a:ext uri="{FF2B5EF4-FFF2-40B4-BE49-F238E27FC236}">
                <a16:creationId xmlns:a16="http://schemas.microsoft.com/office/drawing/2014/main" id="{1438F3E5-AF10-314C-18E0-5E248CD61B98}"/>
              </a:ext>
            </a:extLst>
          </p:cNvPr>
          <p:cNvSpPr txBox="1"/>
          <p:nvPr/>
        </p:nvSpPr>
        <p:spPr>
          <a:xfrm>
            <a:off x="261937" y="1631156"/>
            <a:ext cx="1171574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rgbClr val="0070C0"/>
                </a:solidFill>
                <a:latin typeface="Arial"/>
                <a:cs typeface="Arial"/>
              </a:rPr>
              <a:t>Why did many Muslims move to the UK?</a:t>
            </a:r>
            <a:endParaRPr lang="en-US"/>
          </a:p>
          <a:p>
            <a:endParaRPr lang="en-GB" sz="3600">
              <a:solidFill>
                <a:srgbClr val="00B050"/>
              </a:solidFill>
              <a:latin typeface="Arial"/>
              <a:cs typeface="Arial"/>
            </a:endParaRPr>
          </a:p>
          <a:p>
            <a:r>
              <a:rPr lang="en-GB" sz="3600">
                <a:solidFill>
                  <a:srgbClr val="00B050"/>
                </a:solidFill>
                <a:latin typeface="Arial"/>
                <a:cs typeface="Arial"/>
              </a:rPr>
              <a:t>True or False</a:t>
            </a:r>
            <a:endParaRPr lang="en-US" sz="3600">
              <a:solidFill>
                <a:srgbClr val="00B050"/>
              </a:solidFill>
              <a:latin typeface="Arial"/>
              <a:cs typeface="Arial"/>
            </a:endParaRPr>
          </a:p>
          <a:p>
            <a:r>
              <a:rPr lang="en-GB" sz="3600">
                <a:solidFill>
                  <a:srgbClr val="00B050"/>
                </a:solidFill>
                <a:latin typeface="Arial"/>
                <a:cs typeface="Arial"/>
              </a:rPr>
              <a:t>Muslims arrived in the UK in the 20th century.</a:t>
            </a:r>
            <a:endParaRPr lang="en-US" sz="3600">
              <a:solidFill>
                <a:srgbClr val="00B050"/>
              </a:solidFill>
              <a:latin typeface="Arial"/>
              <a:cs typeface="Arial"/>
            </a:endParaRPr>
          </a:p>
          <a:p>
            <a:endParaRPr lang="en-GB" sz="3600">
              <a:solidFill>
                <a:srgbClr val="0070C0"/>
              </a:solidFill>
              <a:latin typeface="Arial"/>
              <a:cs typeface="Arial"/>
            </a:endParaRPr>
          </a:p>
          <a:p>
            <a:r>
              <a:rPr lang="en-GB" sz="3600">
                <a:solidFill>
                  <a:srgbClr val="FF0000"/>
                </a:solidFill>
                <a:latin typeface="Arial"/>
                <a:cs typeface="Arial"/>
              </a:rPr>
              <a:t>True or False</a:t>
            </a:r>
            <a:endParaRPr lang="en-US" sz="3600">
              <a:latin typeface="Arial"/>
              <a:cs typeface="Arial"/>
            </a:endParaRPr>
          </a:p>
          <a:p>
            <a:r>
              <a:rPr lang="en-GB" sz="3600">
                <a:solidFill>
                  <a:srgbClr val="FF0000"/>
                </a:solidFill>
                <a:latin typeface="Arial"/>
                <a:cs typeface="Arial"/>
              </a:rPr>
              <a:t>The Muslim population makes up 6.5% of the total </a:t>
            </a:r>
            <a:r>
              <a:rPr lang="en-GB" sz="3600" err="1">
                <a:solidFill>
                  <a:srgbClr val="FF0000"/>
                </a:solidFill>
                <a:latin typeface="Arial"/>
                <a:cs typeface="Arial"/>
              </a:rPr>
              <a:t>UKpopulation</a:t>
            </a:r>
            <a:r>
              <a:rPr lang="en-GB" sz="3600">
                <a:solidFill>
                  <a:srgbClr val="FF0000"/>
                </a:solidFill>
                <a:latin typeface="Arial"/>
                <a:cs typeface="Arial"/>
              </a:rPr>
              <a:t>.</a:t>
            </a:r>
            <a:endParaRPr lang="en-GB"/>
          </a:p>
        </p:txBody>
      </p:sp>
    </p:spTree>
    <p:extLst>
      <p:ext uri="{BB962C8B-B14F-4D97-AF65-F5344CB8AC3E}">
        <p14:creationId xmlns:p14="http://schemas.microsoft.com/office/powerpoint/2010/main" val="3364026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1955E-5A7C-238B-BC95-38000668341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65F9F19-E7E1-0BF8-B8D6-9185FBF5C109}"/>
              </a:ext>
            </a:extLst>
          </p:cNvPr>
          <p:cNvSpPr txBox="1"/>
          <p:nvPr/>
        </p:nvSpPr>
        <p:spPr>
          <a:xfrm>
            <a:off x="115820" y="167295"/>
            <a:ext cx="11890866"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Arial"/>
                <a:cs typeface="Arial"/>
              </a:rPr>
              <a:t>Friday 27th February </a:t>
            </a:r>
            <a:endParaRPr lang="en-US" sz="2800">
              <a:latin typeface="Arial"/>
              <a:cs typeface="Arial"/>
            </a:endParaRPr>
          </a:p>
          <a:p>
            <a:r>
              <a:rPr lang="en-GB" sz="2800">
                <a:latin typeface="Arial"/>
                <a:cs typeface="Arial"/>
              </a:rPr>
              <a:t>TBAT: </a:t>
            </a:r>
            <a:r>
              <a:rPr lang="en-GB" sz="2800">
                <a:latin typeface="Arial"/>
                <a:ea typeface="+mn-lt"/>
                <a:cs typeface="Arial"/>
              </a:rPr>
              <a:t>understand Islam in the UK, including how it is represented and how it has grown.</a:t>
            </a:r>
            <a:endParaRPr lang="en-GB">
              <a:latin typeface="Arial"/>
              <a:cs typeface="Arial"/>
            </a:endParaRPr>
          </a:p>
          <a:p>
            <a:endParaRPr lang="en-GB"/>
          </a:p>
        </p:txBody>
      </p:sp>
      <p:pic>
        <p:nvPicPr>
          <p:cNvPr id="2" name="Picture 1" descr="A white text box with black text&#10;&#10;AI-generated content may be incorrect.">
            <a:extLst>
              <a:ext uri="{FF2B5EF4-FFF2-40B4-BE49-F238E27FC236}">
                <a16:creationId xmlns:a16="http://schemas.microsoft.com/office/drawing/2014/main" id="{41EFF65E-ED6B-FE23-EF94-BDDBFBA02E99}"/>
              </a:ext>
            </a:extLst>
          </p:cNvPr>
          <p:cNvPicPr>
            <a:picLocks noChangeAspect="1"/>
          </p:cNvPicPr>
          <p:nvPr/>
        </p:nvPicPr>
        <p:blipFill>
          <a:blip r:embed="rId2"/>
          <a:stretch>
            <a:fillRect/>
          </a:stretch>
        </p:blipFill>
        <p:spPr>
          <a:xfrm>
            <a:off x="119063" y="1995488"/>
            <a:ext cx="8734425" cy="3371850"/>
          </a:xfrm>
          <a:prstGeom prst="rect">
            <a:avLst/>
          </a:prstGeom>
        </p:spPr>
      </p:pic>
      <p:sp>
        <p:nvSpPr>
          <p:cNvPr id="5" name="TextBox 4">
            <a:extLst>
              <a:ext uri="{FF2B5EF4-FFF2-40B4-BE49-F238E27FC236}">
                <a16:creationId xmlns:a16="http://schemas.microsoft.com/office/drawing/2014/main" id="{1D710CC8-04B6-DCF2-91D8-4BD0F186DE94}"/>
              </a:ext>
            </a:extLst>
          </p:cNvPr>
          <p:cNvSpPr txBox="1"/>
          <p:nvPr/>
        </p:nvSpPr>
        <p:spPr>
          <a:xfrm>
            <a:off x="9110662" y="1824037"/>
            <a:ext cx="290512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t>Link to:</a:t>
            </a:r>
            <a:endParaRPr lang="en-US" sz="2000"/>
          </a:p>
          <a:p>
            <a:pPr marL="285750" indent="-285750">
              <a:buFont typeface="Arial"/>
              <a:buChar char="•"/>
            </a:pPr>
            <a:r>
              <a:rPr lang="en-GB" sz="2000"/>
              <a:t>Work – factories, transport and other industries.</a:t>
            </a:r>
          </a:p>
          <a:p>
            <a:pPr marL="285750" indent="-285750">
              <a:buFont typeface="Arial"/>
              <a:buChar char="•"/>
            </a:pPr>
            <a:r>
              <a:rPr lang="en-GB" sz="2000"/>
              <a:t>Rebuild after the war – hospitals, transport and factories. </a:t>
            </a:r>
          </a:p>
          <a:p>
            <a:pPr marL="285750" indent="-285750">
              <a:buFont typeface="Arial"/>
              <a:buChar char="•"/>
            </a:pPr>
            <a:r>
              <a:rPr lang="en-GB" sz="2000"/>
              <a:t>Could find better work than in their home countries. </a:t>
            </a:r>
          </a:p>
          <a:p>
            <a:pPr marL="285750" indent="-285750">
              <a:buFont typeface="Arial"/>
              <a:buChar char="•"/>
            </a:pPr>
            <a:r>
              <a:rPr lang="en-GB" sz="2000"/>
              <a:t>They took jobs in factories, trains and hospitals. </a:t>
            </a:r>
          </a:p>
          <a:p>
            <a:pPr marL="285750" indent="-285750">
              <a:buFont typeface="Arial"/>
              <a:buChar char="•"/>
            </a:pPr>
            <a:r>
              <a:rPr lang="en-GB" sz="2000"/>
              <a:t>Families joined them. </a:t>
            </a:r>
          </a:p>
        </p:txBody>
      </p:sp>
    </p:spTree>
    <p:extLst>
      <p:ext uri="{BB962C8B-B14F-4D97-AF65-F5344CB8AC3E}">
        <p14:creationId xmlns:p14="http://schemas.microsoft.com/office/powerpoint/2010/main" val="272942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5012F-B187-1FCE-9087-16852CDB0189}"/>
              </a:ext>
            </a:extLst>
          </p:cNvPr>
          <p:cNvSpPr>
            <a:spLocks noGrp="1"/>
          </p:cNvSpPr>
          <p:nvPr>
            <p:ph type="title"/>
          </p:nvPr>
        </p:nvSpPr>
        <p:spPr>
          <a:xfrm>
            <a:off x="-2628" y="-2737"/>
            <a:ext cx="10515600" cy="1325563"/>
          </a:xfrm>
        </p:spPr>
        <p:txBody>
          <a:bodyPr/>
          <a:lstStyle/>
          <a:p>
            <a:r>
              <a:rPr lang="en-GB" sz="3600" u="sng">
                <a:latin typeface="Calibri"/>
                <a:ea typeface="Calibri"/>
                <a:cs typeface="Calibri"/>
              </a:rPr>
              <a:t>Friday 27th February</a:t>
            </a:r>
            <a:br>
              <a:rPr lang="en-GB" sz="3600" u="sng" dirty="0">
                <a:latin typeface="Calibri"/>
                <a:ea typeface="Calibri"/>
                <a:cs typeface="Calibri"/>
              </a:rPr>
            </a:br>
            <a:r>
              <a:rPr lang="en-GB" sz="3600" u="sng">
                <a:latin typeface="Calibri"/>
                <a:ea typeface="Calibri"/>
                <a:cs typeface="Calibri"/>
              </a:rPr>
              <a:t>Dictation</a:t>
            </a:r>
          </a:p>
        </p:txBody>
      </p:sp>
      <p:sp>
        <p:nvSpPr>
          <p:cNvPr id="3" name="Content Placeholder 2">
            <a:extLst>
              <a:ext uri="{FF2B5EF4-FFF2-40B4-BE49-F238E27FC236}">
                <a16:creationId xmlns:a16="http://schemas.microsoft.com/office/drawing/2014/main" id="{616D3C61-81A6-5452-3166-3D8754C1C264}"/>
              </a:ext>
            </a:extLst>
          </p:cNvPr>
          <p:cNvSpPr>
            <a:spLocks noGrp="1"/>
          </p:cNvSpPr>
          <p:nvPr>
            <p:ph idx="1"/>
          </p:nvPr>
        </p:nvSpPr>
        <p:spPr>
          <a:xfrm>
            <a:off x="295166" y="1685488"/>
            <a:ext cx="11601668" cy="5533751"/>
          </a:xfrm>
        </p:spPr>
        <p:txBody>
          <a:bodyPr vert="horz" lIns="91440" tIns="45720" rIns="91440" bIns="45720" rtlCol="0" anchor="t">
            <a:normAutofit/>
          </a:bodyPr>
          <a:lstStyle/>
          <a:p>
            <a:pPr marL="514350" indent="-514350">
              <a:buAutoNum type="arabicPeriod"/>
            </a:pPr>
            <a:r>
              <a:rPr lang="en-GB">
                <a:ea typeface="+mn-lt"/>
                <a:cs typeface="+mn-lt"/>
              </a:rPr>
              <a:t>The </a:t>
            </a:r>
            <a:r>
              <a:rPr lang="en-GB" b="1">
                <a:ea typeface="+mn-lt"/>
                <a:cs typeface="+mn-lt"/>
              </a:rPr>
              <a:t>enormous</a:t>
            </a:r>
            <a:r>
              <a:rPr lang="en-GB">
                <a:ea typeface="+mn-lt"/>
                <a:cs typeface="+mn-lt"/>
              </a:rPr>
              <a:t> elephant walked slowly across the dry, dusty field.</a:t>
            </a:r>
            <a:br>
              <a:rPr lang="en-GB" dirty="0">
                <a:ea typeface="+mn-lt"/>
                <a:cs typeface="+mn-lt"/>
              </a:rPr>
            </a:br>
            <a:endParaRPr lang="en-GB" dirty="0"/>
          </a:p>
          <a:p>
            <a:pPr>
              <a:buAutoNum type="arabicPeriod"/>
            </a:pPr>
            <a:r>
              <a:rPr lang="en-GB">
                <a:ea typeface="+mn-lt"/>
                <a:cs typeface="+mn-lt"/>
              </a:rPr>
              <a:t> Please put these books into the correct </a:t>
            </a:r>
            <a:r>
              <a:rPr lang="en-GB" b="1">
                <a:ea typeface="+mn-lt"/>
                <a:cs typeface="+mn-lt"/>
              </a:rPr>
              <a:t>category</a:t>
            </a:r>
            <a:r>
              <a:rPr lang="en-GB">
                <a:ea typeface="+mn-lt"/>
                <a:cs typeface="+mn-lt"/>
              </a:rPr>
              <a:t> on the shelf.</a:t>
            </a:r>
            <a:br>
              <a:rPr lang="en-GB" dirty="0">
                <a:ea typeface="+mn-lt"/>
                <a:cs typeface="+mn-lt"/>
              </a:rPr>
            </a:br>
            <a:endParaRPr lang="en-GB" dirty="0"/>
          </a:p>
          <a:p>
            <a:pPr>
              <a:buAutoNum type="arabicPeriod"/>
            </a:pPr>
            <a:r>
              <a:rPr lang="en-GB">
                <a:ea typeface="+mn-lt"/>
                <a:cs typeface="+mn-lt"/>
              </a:rPr>
              <a:t> The </a:t>
            </a:r>
            <a:r>
              <a:rPr lang="en-GB" b="1">
                <a:ea typeface="+mn-lt"/>
                <a:cs typeface="+mn-lt"/>
              </a:rPr>
              <a:t>tornado</a:t>
            </a:r>
            <a:r>
              <a:rPr lang="en-GB">
                <a:ea typeface="+mn-lt"/>
                <a:cs typeface="+mn-lt"/>
              </a:rPr>
              <a:t> spun quickly through the town and lifted cars into the air.</a:t>
            </a:r>
            <a:br>
              <a:rPr lang="en-GB" dirty="0">
                <a:ea typeface="+mn-lt"/>
                <a:cs typeface="+mn-lt"/>
              </a:rPr>
            </a:br>
            <a:endParaRPr lang="en-GB"/>
          </a:p>
          <a:p>
            <a:pPr>
              <a:buAutoNum type="arabicPeriod"/>
            </a:pPr>
            <a:r>
              <a:rPr lang="en-GB" dirty="0">
                <a:ea typeface="+mn-lt"/>
                <a:cs typeface="+mn-lt"/>
              </a:rPr>
              <a:t> </a:t>
            </a:r>
            <a:r>
              <a:rPr lang="en-GB" b="1">
                <a:ea typeface="+mn-lt"/>
                <a:cs typeface="+mn-lt"/>
              </a:rPr>
              <a:t> According</a:t>
            </a:r>
            <a:r>
              <a:rPr lang="en-GB">
                <a:ea typeface="+mn-lt"/>
                <a:cs typeface="+mn-lt"/>
              </a:rPr>
              <a:t> to the weather forecast, it will rain later this afternoon.</a:t>
            </a:r>
            <a:br>
              <a:rPr lang="en-GB" dirty="0">
                <a:ea typeface="+mn-lt"/>
                <a:cs typeface="+mn-lt"/>
              </a:rPr>
            </a:br>
            <a:endParaRPr lang="en-GB"/>
          </a:p>
          <a:p>
            <a:pPr>
              <a:buAutoNum type="arabicPeriod"/>
            </a:pPr>
            <a:r>
              <a:rPr lang="en-GB">
                <a:ea typeface="+mn-lt"/>
                <a:cs typeface="+mn-lt"/>
              </a:rPr>
              <a:t> She was given the </a:t>
            </a:r>
            <a:r>
              <a:rPr lang="en-GB" b="1">
                <a:ea typeface="+mn-lt"/>
                <a:cs typeface="+mn-lt"/>
              </a:rPr>
              <a:t>opportunity </a:t>
            </a:r>
            <a:r>
              <a:rPr lang="en-GB">
                <a:ea typeface="+mn-lt"/>
                <a:cs typeface="+mn-lt"/>
              </a:rPr>
              <a:t>to sing in front of the whole school.</a:t>
            </a:r>
            <a:endParaRPr lang="en-GB"/>
          </a:p>
        </p:txBody>
      </p:sp>
    </p:spTree>
    <p:extLst>
      <p:ext uri="{BB962C8B-B14F-4D97-AF65-F5344CB8AC3E}">
        <p14:creationId xmlns:p14="http://schemas.microsoft.com/office/powerpoint/2010/main" val="1608873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B5984-7280-DB28-DA07-705B265B1B90}"/>
              </a:ext>
            </a:extLst>
          </p:cNvPr>
          <p:cNvSpPr>
            <a:spLocks noGrp="1"/>
          </p:cNvSpPr>
          <p:nvPr>
            <p:ph type="title"/>
          </p:nvPr>
        </p:nvSpPr>
        <p:spPr>
          <a:xfrm>
            <a:off x="228600" y="203200"/>
            <a:ext cx="10515600" cy="1325563"/>
          </a:xfrm>
        </p:spPr>
        <p:txBody>
          <a:bodyPr/>
          <a:lstStyle/>
          <a:p>
            <a:r>
              <a:rPr lang="en-GB"/>
              <a:t>27.02.26</a:t>
            </a:r>
            <a:br>
              <a:rPr lang="en-GB"/>
            </a:br>
            <a:r>
              <a:rPr lang="en-GB"/>
              <a:t>TBAT- identify lines of symmetry. </a:t>
            </a:r>
          </a:p>
        </p:txBody>
      </p:sp>
      <p:sp>
        <p:nvSpPr>
          <p:cNvPr id="3" name="TextBox 2">
            <a:extLst>
              <a:ext uri="{FF2B5EF4-FFF2-40B4-BE49-F238E27FC236}">
                <a16:creationId xmlns:a16="http://schemas.microsoft.com/office/drawing/2014/main" id="{4F823C84-E3DB-09BE-308E-A0CB4EF63E69}"/>
              </a:ext>
            </a:extLst>
          </p:cNvPr>
          <p:cNvSpPr txBox="1"/>
          <p:nvPr/>
        </p:nvSpPr>
        <p:spPr>
          <a:xfrm>
            <a:off x="552048" y="1849364"/>
            <a:ext cx="11040977"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arenR"/>
            </a:pPr>
            <a:r>
              <a:rPr lang="en-GB" sz="4400"/>
              <a:t>673 + 502 = </a:t>
            </a:r>
          </a:p>
          <a:p>
            <a:pPr marL="342900" indent="-342900">
              <a:buAutoNum type="arabicParenR"/>
            </a:pPr>
            <a:endParaRPr lang="en-GB" sz="4400"/>
          </a:p>
          <a:p>
            <a:pPr marL="342900" indent="-342900">
              <a:buAutoNum type="arabicParenR"/>
            </a:pPr>
            <a:r>
              <a:rPr lang="en-GB" sz="4400"/>
              <a:t>576 x 22 = </a:t>
            </a:r>
          </a:p>
          <a:p>
            <a:pPr marL="342900" indent="-342900">
              <a:buAutoNum type="arabicParenR"/>
            </a:pPr>
            <a:endParaRPr lang="en-GB" sz="4400"/>
          </a:p>
          <a:p>
            <a:pPr marL="342900" indent="-342900">
              <a:buAutoNum type="arabicParenR"/>
            </a:pPr>
            <a:r>
              <a:rPr lang="en-GB" sz="4400"/>
              <a:t>6257 divided by 3 = </a:t>
            </a:r>
          </a:p>
        </p:txBody>
      </p:sp>
      <p:sp>
        <p:nvSpPr>
          <p:cNvPr id="4" name="TextBox 3">
            <a:extLst>
              <a:ext uri="{FF2B5EF4-FFF2-40B4-BE49-F238E27FC236}">
                <a16:creationId xmlns:a16="http://schemas.microsoft.com/office/drawing/2014/main" id="{614F7274-400E-832D-9569-22F84A1396D1}"/>
              </a:ext>
            </a:extLst>
          </p:cNvPr>
          <p:cNvSpPr txBox="1"/>
          <p:nvPr/>
        </p:nvSpPr>
        <p:spPr>
          <a:xfrm>
            <a:off x="7729828" y="2015407"/>
            <a:ext cx="430598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Challenge: </a:t>
            </a:r>
            <a:endParaRPr lang="en-US" sz="3200"/>
          </a:p>
          <a:p>
            <a:pPr algn="l"/>
            <a:endParaRPr lang="en-GB" sz="3200"/>
          </a:p>
          <a:p>
            <a:r>
              <a:rPr lang="en-GB" sz="3200"/>
              <a:t>2/3 + ½ = </a:t>
            </a:r>
          </a:p>
        </p:txBody>
      </p:sp>
    </p:spTree>
    <p:extLst>
      <p:ext uri="{BB962C8B-B14F-4D97-AF65-F5344CB8AC3E}">
        <p14:creationId xmlns:p14="http://schemas.microsoft.com/office/powerpoint/2010/main" val="246768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25"/>
          <p:cNvSpPr txBox="1">
            <a:spLocks noGrp="1"/>
          </p:cNvSpPr>
          <p:nvPr>
            <p:ph type="body" idx="1"/>
          </p:nvPr>
        </p:nvSpPr>
        <p:spPr>
          <a:xfrm>
            <a:off x="214999" y="184407"/>
            <a:ext cx="11835812" cy="2168559"/>
          </a:xfrm>
          <a:prstGeom prst="rect">
            <a:avLst/>
          </a:prstGeom>
        </p:spPr>
        <p:txBody>
          <a:bodyPr spcFirstLastPara="1" wrap="square" lIns="121900" tIns="121900" rIns="121900" bIns="121900" anchor="t" anchorCtr="0">
            <a:normAutofit/>
          </a:bodyPr>
          <a:lstStyle/>
          <a:p>
            <a:pPr marL="0" indent="0" algn="r">
              <a:buNone/>
            </a:pPr>
            <a:endParaRPr lang="en" sz="3050" u="sng">
              <a:latin typeface="Comic Sans MS"/>
            </a:endParaRPr>
          </a:p>
          <a:p>
            <a:pPr marL="0" indent="0" algn="r">
              <a:lnSpc>
                <a:spcPct val="114999"/>
              </a:lnSpc>
              <a:buNone/>
            </a:pPr>
            <a:endParaRPr lang="en" sz="3050" u="sng">
              <a:solidFill>
                <a:schemeClr val="tx1"/>
              </a:solidFill>
              <a:latin typeface="Comic Sans MS"/>
            </a:endParaRPr>
          </a:p>
          <a:p>
            <a:pPr marL="0" indent="0">
              <a:lnSpc>
                <a:spcPct val="114999"/>
              </a:lnSpc>
              <a:buNone/>
            </a:pPr>
            <a:r>
              <a:rPr lang="en" sz="3050" u="sng">
                <a:latin typeface="Comic Sans MS"/>
              </a:rPr>
              <a:t>TBAT- identify lines of symmetry.         x7 tables.  </a:t>
            </a:r>
          </a:p>
        </p:txBody>
      </p:sp>
      <p:pic>
        <p:nvPicPr>
          <p:cNvPr id="3" name="Picture 3" descr="Graphical user interface&#10;&#10;Description automatically generated">
            <a:extLst>
              <a:ext uri="{FF2B5EF4-FFF2-40B4-BE49-F238E27FC236}">
                <a16:creationId xmlns:a16="http://schemas.microsoft.com/office/drawing/2014/main" id="{EB1BF3A6-6E5D-4E37-C18B-7EB671F2FAD6}"/>
              </a:ext>
            </a:extLst>
          </p:cNvPr>
          <p:cNvPicPr>
            <a:picLocks noChangeAspect="1"/>
          </p:cNvPicPr>
          <p:nvPr/>
        </p:nvPicPr>
        <p:blipFill>
          <a:blip r:embed="rId3"/>
          <a:stretch>
            <a:fillRect/>
          </a:stretch>
        </p:blipFill>
        <p:spPr>
          <a:xfrm>
            <a:off x="442823" y="2453862"/>
            <a:ext cx="6245524" cy="4006239"/>
          </a:xfrm>
          <a:prstGeom prst="rect">
            <a:avLst/>
          </a:prstGeom>
        </p:spPr>
      </p:pic>
      <p:sp>
        <p:nvSpPr>
          <p:cNvPr id="4" name="TextBox 3">
            <a:extLst>
              <a:ext uri="{FF2B5EF4-FFF2-40B4-BE49-F238E27FC236}">
                <a16:creationId xmlns:a16="http://schemas.microsoft.com/office/drawing/2014/main" id="{560458A7-3659-71F4-14E2-180CC0B898FE}"/>
              </a:ext>
            </a:extLst>
          </p:cNvPr>
          <p:cNvSpPr txBox="1"/>
          <p:nvPr/>
        </p:nvSpPr>
        <p:spPr>
          <a:xfrm>
            <a:off x="7818408" y="3081068"/>
            <a:ext cx="3657600" cy="90268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533">
                <a:hlinkClick r:id="rId4"/>
              </a:rPr>
              <a:t>Daily 10 - Mental Maths Challenge - Topmarks</a:t>
            </a:r>
            <a:endParaRPr lang="en-US" sz="2533"/>
          </a:p>
        </p:txBody>
      </p:sp>
    </p:spTree>
    <p:extLst>
      <p:ext uri="{BB962C8B-B14F-4D97-AF65-F5344CB8AC3E}">
        <p14:creationId xmlns:p14="http://schemas.microsoft.com/office/powerpoint/2010/main" val="192055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9369-F7B5-C9C4-A6CF-4B45CAA73B9D}"/>
              </a:ext>
            </a:extLst>
          </p:cNvPr>
          <p:cNvSpPr>
            <a:spLocks noGrp="1"/>
          </p:cNvSpPr>
          <p:nvPr>
            <p:ph type="title"/>
          </p:nvPr>
        </p:nvSpPr>
        <p:spPr>
          <a:xfrm>
            <a:off x="570470" y="4720"/>
            <a:ext cx="11051059" cy="1346157"/>
          </a:xfrm>
        </p:spPr>
        <p:txBody>
          <a:bodyPr>
            <a:normAutofit/>
          </a:bodyPr>
          <a:lstStyle/>
          <a:p>
            <a:r>
              <a:rPr lang="en-GB" sz="2800"/>
              <a:t>Write the name of your shape and identify if it is regular or irregular. </a:t>
            </a:r>
            <a:br>
              <a:rPr lang="en-GB" sz="2800"/>
            </a:br>
            <a:r>
              <a:rPr lang="en-GB" sz="2800" b="1">
                <a:solidFill>
                  <a:srgbClr val="0070C0"/>
                </a:solidFill>
              </a:rPr>
              <a:t>                           Blue       </a:t>
            </a:r>
            <a:r>
              <a:rPr lang="en-GB" sz="2800"/>
              <a:t>                                      </a:t>
            </a:r>
            <a:r>
              <a:rPr lang="en-GB" sz="2800" b="1">
                <a:solidFill>
                  <a:schemeClr val="accent6">
                    <a:lumMod val="76000"/>
                  </a:schemeClr>
                </a:solidFill>
              </a:rPr>
              <a:t>   Green</a:t>
            </a:r>
          </a:p>
        </p:txBody>
      </p:sp>
      <p:pic>
        <p:nvPicPr>
          <p:cNvPr id="3" name="Picture 2" descr="A group of colorful shapes&#10;&#10;AI-generated content may be incorrect.">
            <a:extLst>
              <a:ext uri="{FF2B5EF4-FFF2-40B4-BE49-F238E27FC236}">
                <a16:creationId xmlns:a16="http://schemas.microsoft.com/office/drawing/2014/main" id="{B7206C7C-3042-C053-9FAF-74957034346A}"/>
              </a:ext>
            </a:extLst>
          </p:cNvPr>
          <p:cNvPicPr>
            <a:picLocks noChangeAspect="1"/>
          </p:cNvPicPr>
          <p:nvPr/>
        </p:nvPicPr>
        <p:blipFill>
          <a:blip r:embed="rId2"/>
          <a:stretch>
            <a:fillRect/>
          </a:stretch>
        </p:blipFill>
        <p:spPr>
          <a:xfrm>
            <a:off x="1291796" y="1349075"/>
            <a:ext cx="8496300" cy="5210175"/>
          </a:xfrm>
          <a:prstGeom prst="rect">
            <a:avLst/>
          </a:prstGeom>
        </p:spPr>
      </p:pic>
    </p:spTree>
    <p:extLst>
      <p:ext uri="{BB962C8B-B14F-4D97-AF65-F5344CB8AC3E}">
        <p14:creationId xmlns:p14="http://schemas.microsoft.com/office/powerpoint/2010/main" val="107652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2823-E4C4-AA08-0ED7-04358CACFA1F}"/>
              </a:ext>
            </a:extLst>
          </p:cNvPr>
          <p:cNvSpPr>
            <a:spLocks noGrp="1"/>
          </p:cNvSpPr>
          <p:nvPr>
            <p:ph type="title"/>
          </p:nvPr>
        </p:nvSpPr>
        <p:spPr>
          <a:xfrm>
            <a:off x="838200" y="797612"/>
            <a:ext cx="10515600" cy="1325563"/>
          </a:xfrm>
        </p:spPr>
        <p:txBody>
          <a:bodyPr vert="horz" lIns="91440" tIns="45720" rIns="91440" bIns="45720" rtlCol="0" anchor="ctr">
            <a:noAutofit/>
          </a:bodyPr>
          <a:lstStyle/>
          <a:p>
            <a:r>
              <a:rPr lang="en-GB" sz="4000">
                <a:solidFill>
                  <a:srgbClr val="141414"/>
                </a:solidFill>
                <a:ea typeface="+mj-lt"/>
                <a:cs typeface="+mj-lt"/>
              </a:rPr>
              <a:t>A 2D shape is </a:t>
            </a:r>
            <a:r>
              <a:rPr lang="en-GB" sz="4000" b="1">
                <a:solidFill>
                  <a:srgbClr val="141414"/>
                </a:solidFill>
                <a:ea typeface="+mj-lt"/>
                <a:cs typeface="+mj-lt"/>
              </a:rPr>
              <a:t>symmetrical</a:t>
            </a:r>
            <a:r>
              <a:rPr lang="en-GB" sz="4000">
                <a:solidFill>
                  <a:srgbClr val="141414"/>
                </a:solidFill>
                <a:ea typeface="+mj-lt"/>
                <a:cs typeface="+mj-lt"/>
              </a:rPr>
              <a:t> if a line can be drawn through it and either side is a reflection of the other. You would call this the </a:t>
            </a:r>
            <a:r>
              <a:rPr lang="en-GB" sz="4000" b="1">
                <a:solidFill>
                  <a:srgbClr val="141414"/>
                </a:solidFill>
                <a:ea typeface="+mj-lt"/>
                <a:cs typeface="+mj-lt"/>
              </a:rPr>
              <a:t>line of symmetry</a:t>
            </a:r>
            <a:r>
              <a:rPr lang="en-GB" sz="4000">
                <a:solidFill>
                  <a:srgbClr val="141414"/>
                </a:solidFill>
                <a:ea typeface="+mj-lt"/>
                <a:cs typeface="+mj-lt"/>
              </a:rPr>
              <a:t>.</a:t>
            </a:r>
            <a:endParaRPr lang="en-US" sz="4000"/>
          </a:p>
        </p:txBody>
      </p:sp>
      <p:pic>
        <p:nvPicPr>
          <p:cNvPr id="3" name="Picture 2" descr="A butterfly and a smiley face&#10;&#10;AI-generated content may be incorrect.">
            <a:extLst>
              <a:ext uri="{FF2B5EF4-FFF2-40B4-BE49-F238E27FC236}">
                <a16:creationId xmlns:a16="http://schemas.microsoft.com/office/drawing/2014/main" id="{0CACE901-5106-E175-006C-2781808770DE}"/>
              </a:ext>
            </a:extLst>
          </p:cNvPr>
          <p:cNvPicPr>
            <a:picLocks noChangeAspect="1"/>
          </p:cNvPicPr>
          <p:nvPr/>
        </p:nvPicPr>
        <p:blipFill>
          <a:blip r:embed="rId2"/>
          <a:stretch>
            <a:fillRect/>
          </a:stretch>
        </p:blipFill>
        <p:spPr>
          <a:xfrm>
            <a:off x="2795844" y="2873718"/>
            <a:ext cx="6106039" cy="3715779"/>
          </a:xfrm>
          <a:prstGeom prst="rect">
            <a:avLst/>
          </a:prstGeom>
        </p:spPr>
      </p:pic>
    </p:spTree>
    <p:extLst>
      <p:ext uri="{BB962C8B-B14F-4D97-AF65-F5344CB8AC3E}">
        <p14:creationId xmlns:p14="http://schemas.microsoft.com/office/powerpoint/2010/main" val="352315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67291-9E9B-E973-DA79-FA802D5089AA}"/>
              </a:ext>
            </a:extLst>
          </p:cNvPr>
          <p:cNvSpPr>
            <a:spLocks noGrp="1"/>
          </p:cNvSpPr>
          <p:nvPr>
            <p:ph type="title"/>
          </p:nvPr>
        </p:nvSpPr>
        <p:spPr>
          <a:xfrm>
            <a:off x="673443" y="2239233"/>
            <a:ext cx="6427573" cy="1346157"/>
          </a:xfrm>
        </p:spPr>
        <p:txBody>
          <a:bodyPr>
            <a:normAutofit fontScale="90000"/>
          </a:bodyPr>
          <a:lstStyle/>
          <a:p>
            <a:r>
              <a:rPr lang="en-GB"/>
              <a:t>Talk partners: </a:t>
            </a:r>
            <a:br>
              <a:rPr lang="en-GB"/>
            </a:br>
            <a:br>
              <a:rPr lang="en-GB"/>
            </a:br>
            <a:r>
              <a:rPr lang="en-GB"/>
              <a:t>There is also a horizontal line of symmetry in this shape. True or false?</a:t>
            </a:r>
          </a:p>
        </p:txBody>
      </p:sp>
      <p:pic>
        <p:nvPicPr>
          <p:cNvPr id="3" name="Picture 2" descr="A yellow smiley face with black dots&#10;&#10;AI-generated content may be incorrect.">
            <a:extLst>
              <a:ext uri="{FF2B5EF4-FFF2-40B4-BE49-F238E27FC236}">
                <a16:creationId xmlns:a16="http://schemas.microsoft.com/office/drawing/2014/main" id="{3EA7FC99-8495-8EE7-74BC-6C158D857A25}"/>
              </a:ext>
            </a:extLst>
          </p:cNvPr>
          <p:cNvPicPr>
            <a:picLocks noChangeAspect="1"/>
          </p:cNvPicPr>
          <p:nvPr/>
        </p:nvPicPr>
        <p:blipFill>
          <a:blip r:embed="rId2"/>
          <a:stretch>
            <a:fillRect/>
          </a:stretch>
        </p:blipFill>
        <p:spPr>
          <a:xfrm>
            <a:off x="7786816" y="967044"/>
            <a:ext cx="3774989" cy="4934208"/>
          </a:xfrm>
          <a:prstGeom prst="rect">
            <a:avLst/>
          </a:prstGeom>
        </p:spPr>
      </p:pic>
    </p:spTree>
    <p:extLst>
      <p:ext uri="{BB962C8B-B14F-4D97-AF65-F5344CB8AC3E}">
        <p14:creationId xmlns:p14="http://schemas.microsoft.com/office/powerpoint/2010/main" val="4165731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8F9D-0AD2-69DA-66F0-42373F8B3626}"/>
              </a:ext>
            </a:extLst>
          </p:cNvPr>
          <p:cNvSpPr>
            <a:spLocks noGrp="1"/>
          </p:cNvSpPr>
          <p:nvPr>
            <p:ph type="title"/>
          </p:nvPr>
        </p:nvSpPr>
        <p:spPr/>
        <p:txBody>
          <a:bodyPr/>
          <a:lstStyle/>
          <a:p>
            <a:r>
              <a:rPr lang="en-GB">
                <a:ea typeface="+mj-lt"/>
                <a:cs typeface="+mj-lt"/>
                <a:hlinkClick r:id="rId2"/>
              </a:rPr>
              <a:t>Lines of symmetry - Maths - Learning with BBC Bitesize</a:t>
            </a:r>
            <a:endParaRPr lang="en-US">
              <a:ea typeface="+mj-lt"/>
              <a:cs typeface="+mj-lt"/>
            </a:endParaRPr>
          </a:p>
        </p:txBody>
      </p:sp>
    </p:spTree>
    <p:extLst>
      <p:ext uri="{BB962C8B-B14F-4D97-AF65-F5344CB8AC3E}">
        <p14:creationId xmlns:p14="http://schemas.microsoft.com/office/powerpoint/2010/main" val="2555467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43E1B3-476A-471E-B725-804E1B3A0A85}">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1D705BC-8DAC-449F-A32B-F0B4B67BE9D2}">
  <ds:schemaRefs>
    <ds:schemaRef ds:uri="http://schemas.microsoft.com/sharepoint/v3/contenttype/forms"/>
  </ds:schemaRefs>
</ds:datastoreItem>
</file>

<file path=customXml/itemProps3.xml><?xml version="1.0" encoding="utf-8"?>
<ds:datastoreItem xmlns:ds="http://schemas.openxmlformats.org/officeDocument/2006/customXml" ds:itemID="{1791E3BC-6D9C-42A9-B519-747BB4D21382}"/>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27</Slides>
  <Notes>1</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Friday 27th February Dictation</vt:lpstr>
      <vt:lpstr>27.02.26 TBAT- identify lines of symmetry. </vt:lpstr>
      <vt:lpstr>PowerPoint Presentation</vt:lpstr>
      <vt:lpstr>Write the name of your shape and identify if it is regular or irregular.                             Blue                                                Green</vt:lpstr>
      <vt:lpstr>A 2D shape is symmetrical if a line can be drawn through it and either side is a reflection of the other. You would call this the line of symmetry.</vt:lpstr>
      <vt:lpstr>Talk partners:   There is also a horizontal line of symmetry in this shape. True or false?</vt:lpstr>
      <vt:lpstr>Lines of symmetry - Maths - Learning with BBC Bitesize</vt:lpstr>
      <vt:lpstr>A 2D ______ is symmetrical if a line can be drawn through it and either side is a ________ of the other. You would call this the line of __________.</vt:lpstr>
      <vt:lpstr>Whiteboard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99</cp:revision>
  <dcterms:created xsi:type="dcterms:W3CDTF">2026-02-12T10:45:47Z</dcterms:created>
  <dcterms:modified xsi:type="dcterms:W3CDTF">2026-02-26T20:54:58Z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