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87"/>
  </p:notesMasterIdLst>
  <p:sldIdLst>
    <p:sldId id="714" r:id="rId5"/>
    <p:sldId id="730" r:id="rId6"/>
    <p:sldId id="731" r:id="rId7"/>
    <p:sldId id="732" r:id="rId8"/>
    <p:sldId id="561" r:id="rId9"/>
    <p:sldId id="713" r:id="rId10"/>
    <p:sldId id="563" r:id="rId11"/>
    <p:sldId id="564" r:id="rId12"/>
    <p:sldId id="565" r:id="rId13"/>
    <p:sldId id="566" r:id="rId14"/>
    <p:sldId id="567" r:id="rId15"/>
    <p:sldId id="568" r:id="rId16"/>
    <p:sldId id="573" r:id="rId17"/>
    <p:sldId id="574" r:id="rId18"/>
    <p:sldId id="575" r:id="rId19"/>
    <p:sldId id="569" r:id="rId20"/>
    <p:sldId id="570" r:id="rId21"/>
    <p:sldId id="571" r:id="rId22"/>
    <p:sldId id="572" r:id="rId23"/>
    <p:sldId id="741" r:id="rId24"/>
    <p:sldId id="576" r:id="rId25"/>
    <p:sldId id="258" r:id="rId26"/>
    <p:sldId id="261" r:id="rId27"/>
    <p:sldId id="263" r:id="rId28"/>
    <p:sldId id="264" r:id="rId29"/>
    <p:sldId id="265" r:id="rId30"/>
    <p:sldId id="266" r:id="rId31"/>
    <p:sldId id="267" r:id="rId32"/>
    <p:sldId id="268" r:id="rId33"/>
    <p:sldId id="269" r:id="rId34"/>
    <p:sldId id="270" r:id="rId35"/>
    <p:sldId id="271" r:id="rId36"/>
    <p:sldId id="272"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740" r:id="rId50"/>
    <p:sldId id="291" r:id="rId51"/>
    <p:sldId id="289" r:id="rId52"/>
    <p:sldId id="290" r:id="rId53"/>
    <p:sldId id="717" r:id="rId54"/>
    <p:sldId id="734" r:id="rId55"/>
    <p:sldId id="735" r:id="rId56"/>
    <p:sldId id="662" r:id="rId57"/>
    <p:sldId id="718" r:id="rId58"/>
    <p:sldId id="719" r:id="rId59"/>
    <p:sldId id="663" r:id="rId60"/>
    <p:sldId id="720" r:id="rId61"/>
    <p:sldId id="733" r:id="rId62"/>
    <p:sldId id="664" r:id="rId63"/>
    <p:sldId id="666" r:id="rId64"/>
    <p:sldId id="721" r:id="rId65"/>
    <p:sldId id="665" r:id="rId66"/>
    <p:sldId id="722" r:id="rId67"/>
    <p:sldId id="723" r:id="rId68"/>
    <p:sldId id="667" r:id="rId69"/>
    <p:sldId id="724" r:id="rId70"/>
    <p:sldId id="315" r:id="rId71"/>
    <p:sldId id="669" r:id="rId72"/>
    <p:sldId id="729" r:id="rId73"/>
    <p:sldId id="670" r:id="rId74"/>
    <p:sldId id="318" r:id="rId75"/>
    <p:sldId id="725" r:id="rId76"/>
    <p:sldId id="726" r:id="rId77"/>
    <p:sldId id="727" r:id="rId78"/>
    <p:sldId id="728" r:id="rId79"/>
    <p:sldId id="736" r:id="rId80"/>
    <p:sldId id="673" r:id="rId81"/>
    <p:sldId id="737" r:id="rId82"/>
    <p:sldId id="738" r:id="rId83"/>
    <p:sldId id="739" r:id="rId84"/>
    <p:sldId id="672" r:id="rId85"/>
    <p:sldId id="273" r:id="rId8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B8EF6-B7DB-BFBB-E465-D66D9DFA8206}" v="206" dt="2026-02-23T15:03:37.532"/>
    <p1510:client id="{CB91CC22-93EE-B83D-DE18-FA761E85718F}" v="2" dt="2026-02-23T08:40:15.8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BC033-8AF3-4AAE-92AF-302580F66F10}" type="datetimeFigureOut">
              <a:t>2/23/2026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987D4-9DA8-4011-8FFA-7B883D8C9360}" type="slidenum">
              <a:t>‹#›</a:t>
            </a:fld>
            <a:endParaRPr lang="en-GB"/>
          </a:p>
        </p:txBody>
      </p:sp>
    </p:spTree>
    <p:extLst>
      <p:ext uri="{BB962C8B-B14F-4D97-AF65-F5344CB8AC3E}">
        <p14:creationId xmlns:p14="http://schemas.microsoft.com/office/powerpoint/2010/main" val="475677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82830d9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82830d9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4899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0"/>
        <p:cNvGrpSpPr/>
        <p:nvPr/>
      </p:nvGrpSpPr>
      <p:grpSpPr>
        <a:xfrm>
          <a:off x="0" y="0"/>
          <a:ext cx="0" cy="0"/>
          <a:chOff x="0" y="0"/>
          <a:chExt cx="0" cy="0"/>
        </a:xfrm>
      </p:grpSpPr>
      <p:sp>
        <p:nvSpPr>
          <p:cNvPr id="1611" name="Google Shape;1611;g286af67f629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2" name="Google Shape;1612;g286af67f62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g1e862b2c30f_2_8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3" name="Google Shape;1623;g1e862b2c30f_2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1"/>
        <p:cNvGrpSpPr/>
        <p:nvPr/>
      </p:nvGrpSpPr>
      <p:grpSpPr>
        <a:xfrm>
          <a:off x="0" y="0"/>
          <a:ext cx="0" cy="0"/>
          <a:chOff x="0" y="0"/>
          <a:chExt cx="0" cy="0"/>
        </a:xfrm>
      </p:grpSpPr>
      <p:sp>
        <p:nvSpPr>
          <p:cNvPr id="1632" name="Google Shape;1632;g1e85c731827_3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3" name="Google Shape;1633;g1e85c731827_3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2"/>
        <p:cNvGrpSpPr/>
        <p:nvPr/>
      </p:nvGrpSpPr>
      <p:grpSpPr>
        <a:xfrm>
          <a:off x="0" y="0"/>
          <a:ext cx="0" cy="0"/>
          <a:chOff x="0" y="0"/>
          <a:chExt cx="0" cy="0"/>
        </a:xfrm>
      </p:grpSpPr>
      <p:sp>
        <p:nvSpPr>
          <p:cNvPr id="1643" name="Google Shape;1643;g1e85c731827_3_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4" name="Google Shape;1644;g1e85c731827_3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286af67f62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286af67f62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g286af67f629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4" name="Google Shape;1674;g286af67f629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may wish to add the relevant images from the book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5"/>
        <p:cNvGrpSpPr/>
        <p:nvPr/>
      </p:nvGrpSpPr>
      <p:grpSpPr>
        <a:xfrm>
          <a:off x="0" y="0"/>
          <a:ext cx="0" cy="0"/>
          <a:chOff x="0" y="0"/>
          <a:chExt cx="0" cy="0"/>
        </a:xfrm>
      </p:grpSpPr>
      <p:sp>
        <p:nvSpPr>
          <p:cNvPr id="1686" name="Google Shape;1686;g1e85c731827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7" name="Google Shape;1687;g1e85c731827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may wish to add the relevant image from the book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Google Shape;1696;g1e85c731827_3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7" name="Google Shape;1697;g1e85c731827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may wish to add the relevant image from the book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g1e85c731827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7" name="Google Shape;1707;g1e85c731827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may wish to add the relevant images from the book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7"/>
        <p:cNvGrpSpPr/>
        <p:nvPr/>
      </p:nvGrpSpPr>
      <p:grpSpPr>
        <a:xfrm>
          <a:off x="0" y="0"/>
          <a:ext cx="0" cy="0"/>
          <a:chOff x="0" y="0"/>
          <a:chExt cx="0" cy="0"/>
        </a:xfrm>
      </p:grpSpPr>
      <p:sp>
        <p:nvSpPr>
          <p:cNvPr id="1718" name="Google Shape;1718;g2bd9171f2a2_0_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9" name="Google Shape;1719;g2bd9171f2a2_0_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You may wish to add the relevant images from the book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ea typeface="Calibri"/>
                <a:cs typeface="Calibri"/>
              </a:rPr>
              <a:t>Chaklkllenge</a:t>
            </a:r>
            <a:r>
              <a:rPr lang="en-US">
                <a:ea typeface="Calibri"/>
                <a:cs typeface="Calibri"/>
              </a:rPr>
              <a:t> 7 </a:t>
            </a:r>
          </a:p>
          <a:p>
            <a:r>
              <a:rPr lang="en-US">
                <a:ea typeface="Calibri"/>
                <a:cs typeface="Calibri"/>
              </a:rPr>
              <a:t>Mastery incorrect </a:t>
            </a:r>
          </a:p>
        </p:txBody>
      </p:sp>
      <p:sp>
        <p:nvSpPr>
          <p:cNvPr id="4" name="Slide Number Placeholder 3"/>
          <p:cNvSpPr>
            <a:spLocks noGrp="1"/>
          </p:cNvSpPr>
          <p:nvPr>
            <p:ph type="sldNum" sz="quarter" idx="5"/>
          </p:nvPr>
        </p:nvSpPr>
        <p:spPr/>
        <p:txBody>
          <a:bodyPr/>
          <a:lstStyle/>
          <a:p>
            <a:fld id="{4B04FA96-E053-4358-9C83-84173AC46211}" type="slidenum">
              <a:t>21</a:t>
            </a:fld>
            <a:endParaRPr lang="en-GB"/>
          </a:p>
        </p:txBody>
      </p:sp>
    </p:spTree>
    <p:extLst>
      <p:ext uri="{BB962C8B-B14F-4D97-AF65-F5344CB8AC3E}">
        <p14:creationId xmlns:p14="http://schemas.microsoft.com/office/powerpoint/2010/main" val="2547113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Google Shape;1730;g2bd9171f2a2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1" name="Google Shape;1731;g2bd9171f2a2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You may wish to add the relevant images from the book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1"/>
        <p:cNvGrpSpPr/>
        <p:nvPr/>
      </p:nvGrpSpPr>
      <p:grpSpPr>
        <a:xfrm>
          <a:off x="0" y="0"/>
          <a:ext cx="0" cy="0"/>
          <a:chOff x="0" y="0"/>
          <a:chExt cx="0" cy="0"/>
        </a:xfrm>
      </p:grpSpPr>
      <p:sp>
        <p:nvSpPr>
          <p:cNvPr id="1742" name="Google Shape;1742;g1e862b2c30f_2_8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3" name="Google Shape;1743;g1e862b2c30f_2_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g1e85c731827_3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3" name="Google Shape;1753;g1e85c731827_3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may wish to add the relevant images from the book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g1e85c731827_3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6" name="Google Shape;1766;g1e85c731827_3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Google Shape;1776;g1e85c731827_3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7" name="Google Shape;1777;g1e85c731827_3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6"/>
        <p:cNvGrpSpPr/>
        <p:nvPr/>
      </p:nvGrpSpPr>
      <p:grpSpPr>
        <a:xfrm>
          <a:off x="0" y="0"/>
          <a:ext cx="0" cy="0"/>
          <a:chOff x="0" y="0"/>
          <a:chExt cx="0" cy="0"/>
        </a:xfrm>
      </p:grpSpPr>
      <p:sp>
        <p:nvSpPr>
          <p:cNvPr id="1787" name="Google Shape;1787;g1e862b2c30f_2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8" name="Google Shape;1788;g1e862b2c30f_2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279955a40ae_0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279955a40ae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7"/>
        <p:cNvGrpSpPr/>
        <p:nvPr/>
      </p:nvGrpSpPr>
      <p:grpSpPr>
        <a:xfrm>
          <a:off x="0" y="0"/>
          <a:ext cx="0" cy="0"/>
          <a:chOff x="0" y="0"/>
          <a:chExt cx="0" cy="0"/>
        </a:xfrm>
      </p:grpSpPr>
      <p:sp>
        <p:nvSpPr>
          <p:cNvPr id="1828" name="Google Shape;1828;g1e862b2c30f_2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9" name="Google Shape;1829;g1e862b2c30f_2_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may wish to add the relevant images from the book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9"/>
        <p:cNvGrpSpPr/>
        <p:nvPr/>
      </p:nvGrpSpPr>
      <p:grpSpPr>
        <a:xfrm>
          <a:off x="0" y="0"/>
          <a:ext cx="0" cy="0"/>
          <a:chOff x="0" y="0"/>
          <a:chExt cx="0" cy="0"/>
        </a:xfrm>
      </p:grpSpPr>
      <p:sp>
        <p:nvSpPr>
          <p:cNvPr id="1850" name="Google Shape;1850;g2bd9171f2a2_0_1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1" name="Google Shape;1851;g2bd9171f2a2_0_1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1"/>
                </a:solidFill>
              </a:rPr>
              <a:t>You may wish to add the relevant images from the book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SzPts val="1000"/>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Knowledge quiz</a:t>
            </a:r>
            <a:r>
              <a:rPr lang="en-GB" sz="1000">
                <a:effectLst/>
                <a:latin typeface="Calibri" panose="020F0502020204030204" pitchFamily="34" charset="0"/>
                <a:ea typeface="Times New Roman" panose="02020603050405020304" pitchFamily="18" charset="0"/>
                <a:cs typeface="Calibri" panose="020F0502020204030204" pitchFamily="34" charset="0"/>
              </a:rPr>
              <a:t>: Pupils complete the quiz in their pupil workbooks to assess knowledge from the previous lesson. They write their score on the Knowledge quiz scores page at the front of the pupil workbook.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54</a:t>
            </a:fld>
            <a:endParaRPr lang="en-GB"/>
          </a:p>
        </p:txBody>
      </p:sp>
    </p:spTree>
    <p:extLst>
      <p:ext uri="{BB962C8B-B14F-4D97-AF65-F5344CB8AC3E}">
        <p14:creationId xmlns:p14="http://schemas.microsoft.com/office/powerpoint/2010/main" val="118666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Google Shape;1538;g1e862b2c30f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9" name="Google Shape;1539;g1e862b2c30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effectLst/>
                <a:latin typeface="Calibri" panose="020F0502020204030204" pitchFamily="34" charset="0"/>
                <a:ea typeface="Times New Roman" panose="02020603050405020304" pitchFamily="18" charset="0"/>
                <a:cs typeface="Calibri" panose="020F0502020204030204" pitchFamily="34" charset="0"/>
              </a:rPr>
              <a:t>Share the Learning journey.</a:t>
            </a:r>
            <a:endParaRPr lang="en-GB" sz="1000"/>
          </a:p>
        </p:txBody>
      </p:sp>
      <p:sp>
        <p:nvSpPr>
          <p:cNvPr id="4" name="Slide Number Placeholder 3"/>
          <p:cNvSpPr>
            <a:spLocks noGrp="1"/>
          </p:cNvSpPr>
          <p:nvPr>
            <p:ph type="sldNum" sz="quarter" idx="5"/>
          </p:nvPr>
        </p:nvSpPr>
        <p:spPr/>
        <p:txBody>
          <a:bodyPr/>
          <a:lstStyle/>
          <a:p>
            <a:fld id="{C1030586-A65F-4E1E-A568-A5C202D09E09}" type="slidenum">
              <a:rPr lang="en-GB" smtClean="0"/>
              <a:t>55</a:t>
            </a:fld>
            <a:endParaRPr lang="en-GB"/>
          </a:p>
        </p:txBody>
      </p:sp>
    </p:spTree>
    <p:extLst>
      <p:ext uri="{BB962C8B-B14F-4D97-AF65-F5344CB8AC3E}">
        <p14:creationId xmlns:p14="http://schemas.microsoft.com/office/powerpoint/2010/main" val="2201248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56</a:t>
            </a:fld>
            <a:endParaRPr lang="en-GB"/>
          </a:p>
        </p:txBody>
      </p:sp>
    </p:spTree>
    <p:extLst>
      <p:ext uri="{BB962C8B-B14F-4D97-AF65-F5344CB8AC3E}">
        <p14:creationId xmlns:p14="http://schemas.microsoft.com/office/powerpoint/2010/main" val="3003976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Share </a:t>
            </a:r>
            <a:r>
              <a:rPr lang="en-GB" sz="1000">
                <a:effectLst/>
                <a:latin typeface="Calibri" panose="020F0502020204030204" pitchFamily="34" charset="0"/>
                <a:cs typeface="Calibri" panose="020F0502020204030204" pitchFamily="34" charset="0"/>
              </a:rPr>
              <a:t>the </a:t>
            </a:r>
            <a:r>
              <a:rPr lang="en-GB" sz="1000">
                <a:effectLst/>
                <a:latin typeface="Calibri" panose="020F0502020204030204" pitchFamily="34" charset="0"/>
                <a:ea typeface="Times New Roman" panose="02020603050405020304" pitchFamily="18" charset="0"/>
                <a:cs typeface="Calibri" panose="020F0502020204030204" pitchFamily="34" charset="0"/>
              </a:rPr>
              <a:t>specific lesson statement. In this lesson, pupils are learning about the impact volcanic eruptions can have on human life.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57</a:t>
            </a:fld>
            <a:endParaRPr lang="en-GB"/>
          </a:p>
        </p:txBody>
      </p:sp>
    </p:spTree>
    <p:extLst>
      <p:ext uri="{BB962C8B-B14F-4D97-AF65-F5344CB8AC3E}">
        <p14:creationId xmlns:p14="http://schemas.microsoft.com/office/powerpoint/2010/main" val="17447511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effectLst/>
                <a:latin typeface="Calibri" panose="020F0502020204030204" pitchFamily="34" charset="0"/>
                <a:ea typeface="Times New Roman" panose="02020603050405020304" pitchFamily="18" charset="0"/>
                <a:cs typeface="Calibri" panose="020F0502020204030204" pitchFamily="34" charset="0"/>
              </a:rPr>
              <a:t>Key term</a:t>
            </a:r>
            <a:r>
              <a:rPr lang="en-GB" sz="1000">
                <a:effectLst/>
                <a:latin typeface="Calibri" panose="020F0502020204030204" pitchFamily="34" charset="0"/>
                <a:ea typeface="Times New Roman" panose="02020603050405020304" pitchFamily="18" charset="0"/>
                <a:cs typeface="Calibri" panose="020F0502020204030204" pitchFamily="34" charset="0"/>
              </a:rPr>
              <a:t>: A v</a:t>
            </a:r>
            <a:r>
              <a:rPr lang="en-GB" sz="1000" b="1">
                <a:effectLst/>
                <a:latin typeface="Calibri" panose="020F0502020204030204" pitchFamily="34" charset="0"/>
                <a:ea typeface="Times New Roman" panose="02020603050405020304" pitchFamily="18" charset="0"/>
                <a:cs typeface="Calibri" panose="020F0502020204030204" pitchFamily="34" charset="0"/>
              </a:rPr>
              <a:t>olcanic eruption</a:t>
            </a:r>
            <a:r>
              <a:rPr lang="en-GB" sz="1000">
                <a:effectLst/>
                <a:latin typeface="Calibri" panose="020F0502020204030204" pitchFamily="34" charset="0"/>
                <a:ea typeface="Times New Roman" panose="02020603050405020304" pitchFamily="18" charset="0"/>
                <a:cs typeface="Calibri" panose="020F0502020204030204" pitchFamily="34" charset="0"/>
              </a:rPr>
              <a:t> is when lava and gas are released from a volcano—sometimes explosively.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58</a:t>
            </a:fld>
            <a:endParaRPr lang="en-GB"/>
          </a:p>
        </p:txBody>
      </p:sp>
    </p:spTree>
    <p:extLst>
      <p:ext uri="{BB962C8B-B14F-4D97-AF65-F5344CB8AC3E}">
        <p14:creationId xmlns:p14="http://schemas.microsoft.com/office/powerpoint/2010/main" val="1113060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a:t>Share the </a:t>
            </a:r>
            <a:r>
              <a:rPr lang="en-GB" sz="1000">
                <a:effectLst/>
                <a:latin typeface="Calibri" panose="020F0502020204030204" pitchFamily="34" charset="0"/>
                <a:ea typeface="Times New Roman" panose="02020603050405020304" pitchFamily="18" charset="0"/>
                <a:cs typeface="Calibri" panose="020F0502020204030204" pitchFamily="34" charset="0"/>
              </a:rPr>
              <a:t>key knowledge, and vocabulary. Discuss any key words that the pupils already know and the definitions of any new words. Pupils can use their Knowledge organisers to help. </a:t>
            </a:r>
            <a:endParaRPr lang="en-GB" sz="1000"/>
          </a:p>
        </p:txBody>
      </p:sp>
      <p:sp>
        <p:nvSpPr>
          <p:cNvPr id="4" name="Slide Number Placeholder 3"/>
          <p:cNvSpPr>
            <a:spLocks noGrp="1"/>
          </p:cNvSpPr>
          <p:nvPr>
            <p:ph type="sldNum" sz="quarter" idx="5"/>
          </p:nvPr>
        </p:nvSpPr>
        <p:spPr/>
        <p:txBody>
          <a:bodyPr/>
          <a:lstStyle/>
          <a:p>
            <a:fld id="{C1030586-A65F-4E1E-A568-A5C202D09E09}" type="slidenum">
              <a:rPr lang="en-GB" smtClean="0"/>
              <a:t>59</a:t>
            </a:fld>
            <a:endParaRPr lang="en-GB"/>
          </a:p>
        </p:txBody>
      </p:sp>
    </p:spTree>
    <p:extLst>
      <p:ext uri="{BB962C8B-B14F-4D97-AF65-F5344CB8AC3E}">
        <p14:creationId xmlns:p14="http://schemas.microsoft.com/office/powerpoint/2010/main" val="735955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SzPts val="1000"/>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Talk task</a:t>
            </a:r>
            <a:r>
              <a:rPr lang="en-GB" sz="1000">
                <a:effectLst/>
                <a:latin typeface="Calibri" panose="020F0502020204030204" pitchFamily="34" charset="0"/>
                <a:ea typeface="Times New Roman" panose="02020603050405020304" pitchFamily="18" charset="0"/>
                <a:cs typeface="Calibri" panose="020F0502020204030204" pitchFamily="34" charset="0"/>
              </a:rPr>
              <a:t>: What happens when tectonic plates collide and cause weaknesses in Earth’s crust? Pupils should recall learning from the previous lesson about volcanoes forming.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61</a:t>
            </a:fld>
            <a:endParaRPr lang="en-GB"/>
          </a:p>
        </p:txBody>
      </p:sp>
    </p:spTree>
    <p:extLst>
      <p:ext uri="{BB962C8B-B14F-4D97-AF65-F5344CB8AC3E}">
        <p14:creationId xmlns:p14="http://schemas.microsoft.com/office/powerpoint/2010/main" val="1222519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SzPts val="1000"/>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Read</a:t>
            </a:r>
            <a:r>
              <a:rPr lang="en-GB" sz="1000">
                <a:effectLst/>
                <a:latin typeface="Calibri" panose="020F0502020204030204" pitchFamily="34" charset="0"/>
                <a:ea typeface="Times New Roman" panose="02020603050405020304" pitchFamily="18" charset="0"/>
                <a:cs typeface="Calibri" panose="020F0502020204030204" pitchFamily="34" charset="0"/>
              </a:rPr>
              <a:t>: Section titled—What happens during an eruption?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63</a:t>
            </a:fld>
            <a:endParaRPr lang="en-GB"/>
          </a:p>
        </p:txBody>
      </p:sp>
    </p:spTree>
    <p:extLst>
      <p:ext uri="{BB962C8B-B14F-4D97-AF65-F5344CB8AC3E}">
        <p14:creationId xmlns:p14="http://schemas.microsoft.com/office/powerpoint/2010/main" val="4243795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effectLst/>
                <a:latin typeface="Calibri" panose="020F0502020204030204" pitchFamily="34" charset="0"/>
                <a:ea typeface="Times New Roman" panose="02020603050405020304" pitchFamily="18" charset="0"/>
              </a:rPr>
              <a:t>Read</a:t>
            </a:r>
            <a:r>
              <a:rPr lang="en-GB" sz="1000">
                <a:effectLst/>
                <a:latin typeface="Calibri" panose="020F0502020204030204" pitchFamily="34" charset="0"/>
                <a:ea typeface="Times New Roman" panose="02020603050405020304" pitchFamily="18" charset="0"/>
              </a:rPr>
              <a:t>: Section titled—How does a volcanic eruption affect the local area? Highlight the positives and the negatives.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66</a:t>
            </a:fld>
            <a:endParaRPr lang="en-GB"/>
          </a:p>
        </p:txBody>
      </p:sp>
    </p:spTree>
    <p:extLst>
      <p:ext uri="{BB962C8B-B14F-4D97-AF65-F5344CB8AC3E}">
        <p14:creationId xmlns:p14="http://schemas.microsoft.com/office/powerpoint/2010/main" val="1562008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SzPts val="1000"/>
              <a:buFontTx/>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Retrieval</a:t>
            </a:r>
            <a:r>
              <a:rPr lang="en-GB" sz="1000">
                <a:effectLst/>
                <a:latin typeface="Calibri" panose="020F0502020204030204" pitchFamily="34" charset="0"/>
                <a:ea typeface="Times New Roman" panose="02020603050405020304" pitchFamily="18" charset="0"/>
                <a:cs typeface="Calibri" panose="020F0502020204030204" pitchFamily="34" charset="0"/>
              </a:rPr>
              <a:t>: Pupils answer questions about the Asian volcanoes.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70</a:t>
            </a:fld>
            <a:endParaRPr lang="en-GB"/>
          </a:p>
        </p:txBody>
      </p:sp>
    </p:spTree>
    <p:extLst>
      <p:ext uri="{BB962C8B-B14F-4D97-AF65-F5344CB8AC3E}">
        <p14:creationId xmlns:p14="http://schemas.microsoft.com/office/powerpoint/2010/main" val="33684116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lnSpc>
                <a:spcPct val="107000"/>
              </a:lnSpc>
              <a:spcAft>
                <a:spcPts val="800"/>
              </a:spcAft>
              <a:buClr>
                <a:srgbClr val="F5B333"/>
              </a:buClr>
              <a:buSzPts val="1000"/>
              <a:buFont typeface="Symbol" panose="05050102010706020507" pitchFamily="18" charset="2"/>
              <a:buNone/>
            </a:pPr>
            <a:r>
              <a:rPr lang="en-GB" sz="1000" b="1">
                <a:effectLst/>
                <a:latin typeface="Calibri" panose="020F0502020204030204" pitchFamily="34" charset="0"/>
                <a:ea typeface="Times New Roman" panose="02020603050405020304" pitchFamily="18" charset="0"/>
                <a:cs typeface="Calibri" panose="020F0502020204030204" pitchFamily="34" charset="0"/>
              </a:rPr>
              <a:t>Investigation</a:t>
            </a:r>
            <a:r>
              <a:rPr lang="en-GB" sz="1000">
                <a:effectLst/>
                <a:latin typeface="Calibri" panose="020F0502020204030204" pitchFamily="34" charset="0"/>
                <a:ea typeface="Times New Roman" panose="02020603050405020304" pitchFamily="18" charset="0"/>
                <a:cs typeface="Calibri" panose="020F0502020204030204" pitchFamily="34" charset="0"/>
              </a:rPr>
              <a:t>: Pupils research another volcano in Asia. They might describe where it is and when it last erupted.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030586-A65F-4E1E-A568-A5C202D09E09}" type="slidenum">
              <a:rPr lang="en-GB" smtClean="0"/>
              <a:t>72</a:t>
            </a:fld>
            <a:endParaRPr lang="en-GB"/>
          </a:p>
        </p:txBody>
      </p:sp>
    </p:spTree>
    <p:extLst>
      <p:ext uri="{BB962C8B-B14F-4D97-AF65-F5344CB8AC3E}">
        <p14:creationId xmlns:p14="http://schemas.microsoft.com/office/powerpoint/2010/main" val="3738214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1e856bd042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1e856bd042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030586-A65F-4E1E-A568-A5C202D09E09}" type="slidenum">
              <a:rPr lang="en-GB" smtClean="0"/>
              <a:t>73</a:t>
            </a:fld>
            <a:endParaRPr lang="en-GB"/>
          </a:p>
        </p:txBody>
      </p:sp>
    </p:spTree>
    <p:extLst>
      <p:ext uri="{BB962C8B-B14F-4D97-AF65-F5344CB8AC3E}">
        <p14:creationId xmlns:p14="http://schemas.microsoft.com/office/powerpoint/2010/main" val="3447313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Discuss with pupils how they like to spend time with their loved ones and highlight how lucky we are to have special people in our lives who love us and share their time with us. </a:t>
            </a:r>
          </a:p>
        </p:txBody>
      </p:sp>
      <p:sp>
        <p:nvSpPr>
          <p:cNvPr id="4" name="Slide Number Placeholder 3"/>
          <p:cNvSpPr>
            <a:spLocks noGrp="1"/>
          </p:cNvSpPr>
          <p:nvPr>
            <p:ph type="sldNum" sz="quarter" idx="5"/>
          </p:nvPr>
        </p:nvSpPr>
        <p:spPr/>
        <p:txBody>
          <a:bodyPr/>
          <a:lstStyle/>
          <a:p>
            <a:fld id="{85101ED8-CB57-7848-91E9-17A9BBB3BCD6}" type="slidenum">
              <a:rPr lang="en-GB" smtClean="0"/>
              <a:pPr/>
              <a:t>78</a:t>
            </a:fld>
            <a:endParaRPr lang="en-GB"/>
          </a:p>
        </p:txBody>
      </p:sp>
    </p:spTree>
    <p:extLst>
      <p:ext uri="{BB962C8B-B14F-4D97-AF65-F5344CB8AC3E}">
        <p14:creationId xmlns:p14="http://schemas.microsoft.com/office/powerpoint/2010/main" val="2209679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Read the story aloud and ask pupils to work in groups to identify the feelings and behaviour that Sarah is exhibiting. Do warn them that they might find this</a:t>
            </a:r>
            <a:r>
              <a:rPr lang="en-GB" baseline="0"/>
              <a:t> topic</a:t>
            </a:r>
            <a:r>
              <a:rPr lang="en-GB"/>
              <a:t> a bit upsetting as it is about a sensitive issue. Reassure them that they can join in with as much or as little discussion as they feel comfortable with. </a:t>
            </a:r>
          </a:p>
        </p:txBody>
      </p:sp>
      <p:sp>
        <p:nvSpPr>
          <p:cNvPr id="4" name="Slide Number Placeholder 3"/>
          <p:cNvSpPr>
            <a:spLocks noGrp="1"/>
          </p:cNvSpPr>
          <p:nvPr>
            <p:ph type="sldNum" sz="quarter" idx="5"/>
          </p:nvPr>
        </p:nvSpPr>
        <p:spPr/>
        <p:txBody>
          <a:bodyPr/>
          <a:lstStyle/>
          <a:p>
            <a:fld id="{85101ED8-CB57-7848-91E9-17A9BBB3BCD6}" type="slidenum">
              <a:rPr lang="en-GB" smtClean="0"/>
              <a:pPr/>
              <a:t>79</a:t>
            </a:fld>
            <a:endParaRPr lang="en-GB"/>
          </a:p>
        </p:txBody>
      </p:sp>
    </p:spTree>
    <p:extLst>
      <p:ext uri="{BB962C8B-B14F-4D97-AF65-F5344CB8AC3E}">
        <p14:creationId xmlns:p14="http://schemas.microsoft.com/office/powerpoint/2010/main" val="3321752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Use national bereavement websites as sources of information. Some</a:t>
            </a:r>
            <a:r>
              <a:rPr lang="en-GB" baseline="0"/>
              <a:t> examples might include https://www.winstonswish.org/, https://www.childbereavementuk.org/, https://www.cruse.org.uk/get-help/for-parents/how-to-help-a-child-or-young-person</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80</a:t>
            </a:fld>
            <a:endParaRPr lang="en-GB"/>
          </a:p>
        </p:txBody>
      </p:sp>
    </p:spTree>
    <p:extLst>
      <p:ext uri="{BB962C8B-B14F-4D97-AF65-F5344CB8AC3E}">
        <p14:creationId xmlns:p14="http://schemas.microsoft.com/office/powerpoint/2010/main" val="3835139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Use national bereavement websites as sources of information. Some</a:t>
            </a:r>
            <a:r>
              <a:rPr lang="en-GB" baseline="0"/>
              <a:t> examples might include https://www.winstonswish.org/, https://www.childbereavementuk.org/, https://www.cruse.org.uk/get-help/for-parents/how-to-help-a-child-or-young-person</a:t>
            </a:r>
            <a:endParaRPr lang="en-GB"/>
          </a:p>
        </p:txBody>
      </p:sp>
      <p:sp>
        <p:nvSpPr>
          <p:cNvPr id="4" name="Slide Number Placeholder 3"/>
          <p:cNvSpPr>
            <a:spLocks noGrp="1"/>
          </p:cNvSpPr>
          <p:nvPr>
            <p:ph type="sldNum" sz="quarter" idx="5"/>
          </p:nvPr>
        </p:nvSpPr>
        <p:spPr/>
        <p:txBody>
          <a:bodyPr/>
          <a:lstStyle/>
          <a:p>
            <a:fld id="{85101ED8-CB57-7848-91E9-17A9BBB3BCD6}" type="slidenum">
              <a:rPr lang="en-GB" smtClean="0"/>
              <a:pPr/>
              <a:t>81</a:t>
            </a:fld>
            <a:endParaRPr lang="en-GB"/>
          </a:p>
        </p:txBody>
      </p:sp>
    </p:spTree>
    <p:extLst>
      <p:ext uri="{BB962C8B-B14F-4D97-AF65-F5344CB8AC3E}">
        <p14:creationId xmlns:p14="http://schemas.microsoft.com/office/powerpoint/2010/main" val="2159949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Ask pupils to share their leaflets and give their ideas on ways in which they could support someone who is grieving. These leaflets could be used in a wellbeing area in school so that other pupils could benefit from the information. </a:t>
            </a:r>
          </a:p>
        </p:txBody>
      </p:sp>
      <p:sp>
        <p:nvSpPr>
          <p:cNvPr id="4" name="Slide Number Placeholder 3"/>
          <p:cNvSpPr>
            <a:spLocks noGrp="1"/>
          </p:cNvSpPr>
          <p:nvPr>
            <p:ph type="sldNum" sz="quarter" idx="5"/>
          </p:nvPr>
        </p:nvSpPr>
        <p:spPr/>
        <p:txBody>
          <a:bodyPr/>
          <a:lstStyle/>
          <a:p>
            <a:fld id="{85101ED8-CB57-7848-91E9-17A9BBB3BCD6}" type="slidenum">
              <a:rPr lang="en-GB" smtClean="0"/>
              <a:pPr/>
              <a:t>82</a:t>
            </a:fld>
            <a:endParaRPr lang="en-GB"/>
          </a:p>
        </p:txBody>
      </p:sp>
    </p:spTree>
    <p:extLst>
      <p:ext uri="{BB962C8B-B14F-4D97-AF65-F5344CB8AC3E}">
        <p14:creationId xmlns:p14="http://schemas.microsoft.com/office/powerpoint/2010/main" val="173847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g1e862b2c30f_2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5" name="Google Shape;1565;g1e862b2c30f_2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g1e856bd0429_0_1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5" name="Google Shape;1575;g1e856bd0429_0_1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286af67f62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286af67f62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You may wish to add the relevant image from the book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3"/>
        <p:cNvGrpSpPr/>
        <p:nvPr/>
      </p:nvGrpSpPr>
      <p:grpSpPr>
        <a:xfrm>
          <a:off x="0" y="0"/>
          <a:ext cx="0" cy="0"/>
          <a:chOff x="0" y="0"/>
          <a:chExt cx="0" cy="0"/>
        </a:xfrm>
      </p:grpSpPr>
      <p:sp>
        <p:nvSpPr>
          <p:cNvPr id="1594" name="Google Shape;1594;g286af67f62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5" name="Google Shape;1595;g286af67f62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You may wish to add the relevant image from the book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286af67f62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286af67f62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62317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66927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414533" y="1356967"/>
            <a:ext cx="11361600" cy="41296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2" name="Google Shape;22;p4"/>
          <p:cNvSpPr txBox="1">
            <a:spLocks noGrp="1"/>
          </p:cNvSpPr>
          <p:nvPr>
            <p:ph type="body" idx="2"/>
          </p:nvPr>
        </p:nvSpPr>
        <p:spPr>
          <a:xfrm>
            <a:off x="414533" y="5490132"/>
            <a:ext cx="11361600" cy="93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4"/>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25" name="Google Shape;25;p4"/>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011914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102156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text">
  <p:cSld name="TITLE_4_1_1_1_1_1_1">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14533" y="426133"/>
            <a:ext cx="11361600" cy="601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800" b="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 name="Google Shape;44;p8"/>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5" name="Google Shape;45;p8"/>
          <p:cNvSpPr txBox="1">
            <a:spLocks noGrp="1"/>
          </p:cNvSpPr>
          <p:nvPr>
            <p:ph type="subTitle" idx="1"/>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846180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3" name="Google Shape;33;p6"/>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Light"/>
                <a:ea typeface="Quicksand Light"/>
                <a:cs typeface="Quicksand Light"/>
                <a:sym typeface="Quicksand Light"/>
              </a:defRPr>
            </a:lvl1pPr>
            <a:lvl2pPr lvl="1" rtl="0">
              <a:buNone/>
              <a:defRPr sz="1067">
                <a:solidFill>
                  <a:srgbClr val="494985"/>
                </a:solidFill>
                <a:latin typeface="Quicksand Light"/>
                <a:ea typeface="Quicksand Light"/>
                <a:cs typeface="Quicksand Light"/>
                <a:sym typeface="Quicksand Light"/>
              </a:defRPr>
            </a:lvl2pPr>
            <a:lvl3pPr lvl="2" rtl="0">
              <a:buNone/>
              <a:defRPr sz="1067">
                <a:solidFill>
                  <a:srgbClr val="494985"/>
                </a:solidFill>
                <a:latin typeface="Quicksand Light"/>
                <a:ea typeface="Quicksand Light"/>
                <a:cs typeface="Quicksand Light"/>
                <a:sym typeface="Quicksand Light"/>
              </a:defRPr>
            </a:lvl3pPr>
            <a:lvl4pPr lvl="3" rtl="0">
              <a:buNone/>
              <a:defRPr sz="1067">
                <a:solidFill>
                  <a:srgbClr val="494985"/>
                </a:solidFill>
                <a:latin typeface="Quicksand Light"/>
                <a:ea typeface="Quicksand Light"/>
                <a:cs typeface="Quicksand Light"/>
                <a:sym typeface="Quicksand Light"/>
              </a:defRPr>
            </a:lvl4pPr>
            <a:lvl5pPr lvl="4" rtl="0">
              <a:buNone/>
              <a:defRPr sz="1067">
                <a:solidFill>
                  <a:srgbClr val="494985"/>
                </a:solidFill>
                <a:latin typeface="Quicksand Light"/>
                <a:ea typeface="Quicksand Light"/>
                <a:cs typeface="Quicksand Light"/>
                <a:sym typeface="Quicksand Light"/>
              </a:defRPr>
            </a:lvl5pPr>
            <a:lvl6pPr lvl="5" rtl="0">
              <a:buNone/>
              <a:defRPr sz="1067">
                <a:solidFill>
                  <a:srgbClr val="494985"/>
                </a:solidFill>
                <a:latin typeface="Quicksand Light"/>
                <a:ea typeface="Quicksand Light"/>
                <a:cs typeface="Quicksand Light"/>
                <a:sym typeface="Quicksand Light"/>
              </a:defRPr>
            </a:lvl6pPr>
            <a:lvl7pPr lvl="6" rtl="0">
              <a:buNone/>
              <a:defRPr sz="1067">
                <a:solidFill>
                  <a:srgbClr val="494985"/>
                </a:solidFill>
                <a:latin typeface="Quicksand Light"/>
                <a:ea typeface="Quicksand Light"/>
                <a:cs typeface="Quicksand Light"/>
                <a:sym typeface="Quicksand Light"/>
              </a:defRPr>
            </a:lvl7pPr>
            <a:lvl8pPr lvl="7" rtl="0">
              <a:buNone/>
              <a:defRPr sz="1067">
                <a:solidFill>
                  <a:srgbClr val="494985"/>
                </a:solidFill>
                <a:latin typeface="Quicksand Light"/>
                <a:ea typeface="Quicksand Light"/>
                <a:cs typeface="Quicksand Light"/>
                <a:sym typeface="Quicksand Light"/>
              </a:defRPr>
            </a:lvl8pPr>
            <a:lvl9pPr lvl="8" rtl="0">
              <a:buNone/>
              <a:defRPr sz="1067">
                <a:solidFill>
                  <a:srgbClr val="494985"/>
                </a:solidFill>
                <a:latin typeface="Quicksand Light"/>
                <a:ea typeface="Quicksand Light"/>
                <a:cs typeface="Quicksand Light"/>
                <a:sym typeface="Quicksand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35" name="Google Shape;35;p6"/>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46409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1.1 Keyword definitions (4)">
  <p:cSld name="CUSTOM_27_1_2">
    <p:spTree>
      <p:nvGrpSpPr>
        <p:cNvPr id="1" name="Shape 129"/>
        <p:cNvGrpSpPr/>
        <p:nvPr/>
      </p:nvGrpSpPr>
      <p:grpSpPr>
        <a:xfrm>
          <a:off x="0" y="0"/>
          <a:ext cx="0" cy="0"/>
          <a:chOff x="0" y="0"/>
          <a:chExt cx="0" cy="0"/>
        </a:xfrm>
      </p:grpSpPr>
      <p:sp>
        <p:nvSpPr>
          <p:cNvPr id="130" name="Google Shape;130;p16"/>
          <p:cNvSpPr/>
          <p:nvPr/>
        </p:nvSpPr>
        <p:spPr>
          <a:xfrm>
            <a:off x="0" y="1"/>
            <a:ext cx="12192400" cy="72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31" name="Google Shape;131;p16"/>
          <p:cNvPicPr preferRelativeResize="0"/>
          <p:nvPr/>
        </p:nvPicPr>
        <p:blipFill rotWithShape="1">
          <a:blip r:embed="rId2">
            <a:alphaModFix/>
          </a:blip>
          <a:srcRect t="1699" b="1709"/>
          <a:stretch/>
        </p:blipFill>
        <p:spPr>
          <a:xfrm>
            <a:off x="0" y="710034"/>
            <a:ext cx="12201603" cy="155612"/>
          </a:xfrm>
          <a:prstGeom prst="rect">
            <a:avLst/>
          </a:prstGeom>
          <a:noFill/>
          <a:ln>
            <a:noFill/>
          </a:ln>
        </p:spPr>
      </p:pic>
      <p:sp>
        <p:nvSpPr>
          <p:cNvPr id="132" name="Google Shape;132;p16"/>
          <p:cNvSpPr txBox="1">
            <a:spLocks noGrp="1"/>
          </p:cNvSpPr>
          <p:nvPr>
            <p:ph type="subTitle" idx="1"/>
          </p:nvPr>
        </p:nvSpPr>
        <p:spPr>
          <a:xfrm>
            <a:off x="432000" y="1211300"/>
            <a:ext cx="11328000" cy="5196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None/>
              <a:defRPr sz="2667">
                <a:solidFill>
                  <a:srgbClr val="282828"/>
                </a:solidFill>
              </a:defRPr>
            </a:lvl1pPr>
            <a:lvl2pPr lvl="1" rtl="0">
              <a:spcBef>
                <a:spcPts val="1333"/>
              </a:spcBef>
              <a:spcAft>
                <a:spcPts val="0"/>
              </a:spcAft>
              <a:buClr>
                <a:srgbClr val="282828"/>
              </a:buClr>
              <a:buSzPts val="2000"/>
              <a:buFont typeface="Lexend"/>
              <a:buNone/>
              <a:defRPr sz="2667">
                <a:solidFill>
                  <a:srgbClr val="282828"/>
                </a:solidFill>
                <a:latin typeface="Lexend"/>
                <a:ea typeface="Lexend"/>
                <a:cs typeface="Lexend"/>
                <a:sym typeface="Lexend"/>
              </a:defRPr>
            </a:lvl2pPr>
            <a:lvl3pPr lvl="2" rtl="0">
              <a:spcBef>
                <a:spcPts val="1333"/>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1067"/>
              </a:spcBef>
              <a:spcAft>
                <a:spcPts val="0"/>
              </a:spcAft>
              <a:buClr>
                <a:srgbClr val="282828"/>
              </a:buClr>
              <a:buSzPts val="2000"/>
              <a:buFont typeface="Lexend"/>
              <a:buNone/>
              <a:defRPr sz="2667">
                <a:solidFill>
                  <a:srgbClr val="282828"/>
                </a:solidFill>
                <a:latin typeface="Lexend"/>
                <a:ea typeface="Lexend"/>
                <a:cs typeface="Lexend"/>
                <a:sym typeface="Lexend"/>
              </a:defRPr>
            </a:lvl4pPr>
            <a:lvl5pPr lvl="4" rtl="0">
              <a:spcBef>
                <a:spcPts val="1067"/>
              </a:spcBef>
              <a:spcAft>
                <a:spcPts val="0"/>
              </a:spcAft>
              <a:buClr>
                <a:srgbClr val="282828"/>
              </a:buClr>
              <a:buSzPts val="2000"/>
              <a:buFont typeface="Lexend"/>
              <a:buNone/>
              <a:defRPr sz="2667">
                <a:solidFill>
                  <a:srgbClr val="282828"/>
                </a:solidFill>
                <a:latin typeface="Lexend"/>
                <a:ea typeface="Lexend"/>
                <a:cs typeface="Lexend"/>
                <a:sym typeface="Lexend"/>
              </a:defRPr>
            </a:lvl5pPr>
            <a:lvl6pPr lvl="5" rtl="0">
              <a:spcBef>
                <a:spcPts val="800"/>
              </a:spcBef>
              <a:spcAft>
                <a:spcPts val="0"/>
              </a:spcAft>
              <a:buClr>
                <a:srgbClr val="282828"/>
              </a:buClr>
              <a:buSzPts val="2000"/>
              <a:buFont typeface="Lexend"/>
              <a:buNone/>
              <a:defRPr sz="2667">
                <a:solidFill>
                  <a:srgbClr val="282828"/>
                </a:solidFill>
                <a:latin typeface="Lexend"/>
                <a:ea typeface="Lexend"/>
                <a:cs typeface="Lexend"/>
                <a:sym typeface="Lexend"/>
              </a:defRPr>
            </a:lvl6pPr>
            <a:lvl7pPr lvl="6" rtl="0">
              <a:spcBef>
                <a:spcPts val="800"/>
              </a:spcBef>
              <a:spcAft>
                <a:spcPts val="0"/>
              </a:spcAft>
              <a:buClr>
                <a:srgbClr val="282828"/>
              </a:buClr>
              <a:buSzPts val="2000"/>
              <a:buFont typeface="Lexend"/>
              <a:buNone/>
              <a:defRPr sz="2667">
                <a:solidFill>
                  <a:srgbClr val="282828"/>
                </a:solidFill>
                <a:latin typeface="Lexend"/>
                <a:ea typeface="Lexend"/>
                <a:cs typeface="Lexend"/>
                <a:sym typeface="Lexend"/>
              </a:defRPr>
            </a:lvl7pPr>
            <a:lvl8pPr lvl="7" rtl="0">
              <a:spcBef>
                <a:spcPts val="533"/>
              </a:spcBef>
              <a:spcAft>
                <a:spcPts val="0"/>
              </a:spcAft>
              <a:buClr>
                <a:srgbClr val="282828"/>
              </a:buClr>
              <a:buSzPts val="2000"/>
              <a:buFont typeface="Lexend"/>
              <a:buNone/>
              <a:defRPr sz="2667">
                <a:solidFill>
                  <a:srgbClr val="282828"/>
                </a:solidFill>
                <a:latin typeface="Lexend"/>
                <a:ea typeface="Lexend"/>
                <a:cs typeface="Lexend"/>
                <a:sym typeface="Lexend"/>
              </a:defRPr>
            </a:lvl8pPr>
            <a:lvl9pPr lvl="8" rtl="0">
              <a:spcBef>
                <a:spcPts val="533"/>
              </a:spcBef>
              <a:spcAft>
                <a:spcPts val="267"/>
              </a:spcAft>
              <a:buClr>
                <a:srgbClr val="282828"/>
              </a:buClr>
              <a:buSzPts val="2000"/>
              <a:buFont typeface="Lexend"/>
              <a:buNone/>
              <a:defRPr sz="2667">
                <a:solidFill>
                  <a:srgbClr val="282828"/>
                </a:solidFill>
                <a:latin typeface="Lexend"/>
                <a:ea typeface="Lexend"/>
                <a:cs typeface="Lexend"/>
                <a:sym typeface="Lexend"/>
              </a:defRPr>
            </a:lvl9pPr>
          </a:lstStyle>
          <a:p>
            <a:endParaRPr/>
          </a:p>
        </p:txBody>
      </p:sp>
      <p:sp>
        <p:nvSpPr>
          <p:cNvPr id="133" name="Google Shape;133;p16"/>
          <p:cNvSpPr txBox="1">
            <a:spLocks noGrp="1"/>
          </p:cNvSpPr>
          <p:nvPr>
            <p:ph type="subTitle" idx="2"/>
          </p:nvPr>
        </p:nvSpPr>
        <p:spPr>
          <a:xfrm>
            <a:off x="432000" y="2540833"/>
            <a:ext cx="11328000" cy="5196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None/>
              <a:defRPr sz="2667">
                <a:solidFill>
                  <a:srgbClr val="282828"/>
                </a:solidFill>
              </a:defRPr>
            </a:lvl1pPr>
            <a:lvl2pPr lvl="1" rtl="0">
              <a:spcBef>
                <a:spcPts val="1333"/>
              </a:spcBef>
              <a:spcAft>
                <a:spcPts val="0"/>
              </a:spcAft>
              <a:buClr>
                <a:srgbClr val="282828"/>
              </a:buClr>
              <a:buSzPts val="2000"/>
              <a:buFont typeface="Lexend"/>
              <a:buNone/>
              <a:defRPr sz="2667">
                <a:solidFill>
                  <a:srgbClr val="282828"/>
                </a:solidFill>
                <a:latin typeface="Lexend"/>
                <a:ea typeface="Lexend"/>
                <a:cs typeface="Lexend"/>
                <a:sym typeface="Lexend"/>
              </a:defRPr>
            </a:lvl2pPr>
            <a:lvl3pPr lvl="2" rtl="0">
              <a:spcBef>
                <a:spcPts val="1333"/>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1067"/>
              </a:spcBef>
              <a:spcAft>
                <a:spcPts val="0"/>
              </a:spcAft>
              <a:buClr>
                <a:srgbClr val="282828"/>
              </a:buClr>
              <a:buSzPts val="2000"/>
              <a:buFont typeface="Lexend"/>
              <a:buNone/>
              <a:defRPr sz="2667">
                <a:solidFill>
                  <a:srgbClr val="282828"/>
                </a:solidFill>
                <a:latin typeface="Lexend"/>
                <a:ea typeface="Lexend"/>
                <a:cs typeface="Lexend"/>
                <a:sym typeface="Lexend"/>
              </a:defRPr>
            </a:lvl4pPr>
            <a:lvl5pPr lvl="4" rtl="0">
              <a:spcBef>
                <a:spcPts val="1067"/>
              </a:spcBef>
              <a:spcAft>
                <a:spcPts val="0"/>
              </a:spcAft>
              <a:buClr>
                <a:srgbClr val="282828"/>
              </a:buClr>
              <a:buSzPts val="2000"/>
              <a:buFont typeface="Lexend"/>
              <a:buNone/>
              <a:defRPr sz="2667">
                <a:solidFill>
                  <a:srgbClr val="282828"/>
                </a:solidFill>
                <a:latin typeface="Lexend"/>
                <a:ea typeface="Lexend"/>
                <a:cs typeface="Lexend"/>
                <a:sym typeface="Lexend"/>
              </a:defRPr>
            </a:lvl5pPr>
            <a:lvl6pPr lvl="5" rtl="0">
              <a:spcBef>
                <a:spcPts val="800"/>
              </a:spcBef>
              <a:spcAft>
                <a:spcPts val="0"/>
              </a:spcAft>
              <a:buClr>
                <a:srgbClr val="282828"/>
              </a:buClr>
              <a:buSzPts val="2000"/>
              <a:buFont typeface="Lexend"/>
              <a:buNone/>
              <a:defRPr sz="2667">
                <a:solidFill>
                  <a:srgbClr val="282828"/>
                </a:solidFill>
                <a:latin typeface="Lexend"/>
                <a:ea typeface="Lexend"/>
                <a:cs typeface="Lexend"/>
                <a:sym typeface="Lexend"/>
              </a:defRPr>
            </a:lvl6pPr>
            <a:lvl7pPr lvl="6" rtl="0">
              <a:spcBef>
                <a:spcPts val="800"/>
              </a:spcBef>
              <a:spcAft>
                <a:spcPts val="0"/>
              </a:spcAft>
              <a:buClr>
                <a:srgbClr val="282828"/>
              </a:buClr>
              <a:buSzPts val="2000"/>
              <a:buFont typeface="Lexend"/>
              <a:buNone/>
              <a:defRPr sz="2667">
                <a:solidFill>
                  <a:srgbClr val="282828"/>
                </a:solidFill>
                <a:latin typeface="Lexend"/>
                <a:ea typeface="Lexend"/>
                <a:cs typeface="Lexend"/>
                <a:sym typeface="Lexend"/>
              </a:defRPr>
            </a:lvl7pPr>
            <a:lvl8pPr lvl="7" rtl="0">
              <a:spcBef>
                <a:spcPts val="533"/>
              </a:spcBef>
              <a:spcAft>
                <a:spcPts val="0"/>
              </a:spcAft>
              <a:buClr>
                <a:srgbClr val="282828"/>
              </a:buClr>
              <a:buSzPts val="2000"/>
              <a:buFont typeface="Lexend"/>
              <a:buNone/>
              <a:defRPr sz="2667">
                <a:solidFill>
                  <a:srgbClr val="282828"/>
                </a:solidFill>
                <a:latin typeface="Lexend"/>
                <a:ea typeface="Lexend"/>
                <a:cs typeface="Lexend"/>
                <a:sym typeface="Lexend"/>
              </a:defRPr>
            </a:lvl8pPr>
            <a:lvl9pPr lvl="8" rtl="0">
              <a:spcBef>
                <a:spcPts val="533"/>
              </a:spcBef>
              <a:spcAft>
                <a:spcPts val="267"/>
              </a:spcAft>
              <a:buClr>
                <a:srgbClr val="282828"/>
              </a:buClr>
              <a:buSzPts val="2000"/>
              <a:buFont typeface="Lexend"/>
              <a:buNone/>
              <a:defRPr sz="2667">
                <a:solidFill>
                  <a:srgbClr val="282828"/>
                </a:solidFill>
                <a:latin typeface="Lexend"/>
                <a:ea typeface="Lexend"/>
                <a:cs typeface="Lexend"/>
                <a:sym typeface="Lexend"/>
              </a:defRPr>
            </a:lvl9pPr>
          </a:lstStyle>
          <a:p>
            <a:endParaRPr/>
          </a:p>
        </p:txBody>
      </p:sp>
      <p:sp>
        <p:nvSpPr>
          <p:cNvPr id="134" name="Google Shape;134;p16"/>
          <p:cNvSpPr txBox="1">
            <a:spLocks noGrp="1"/>
          </p:cNvSpPr>
          <p:nvPr>
            <p:ph type="subTitle" idx="3"/>
          </p:nvPr>
        </p:nvSpPr>
        <p:spPr>
          <a:xfrm>
            <a:off x="432000" y="3863567"/>
            <a:ext cx="11328000" cy="5196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None/>
              <a:defRPr sz="2667">
                <a:solidFill>
                  <a:srgbClr val="282828"/>
                </a:solidFill>
              </a:defRPr>
            </a:lvl1pPr>
            <a:lvl2pPr lvl="1" rtl="0">
              <a:spcBef>
                <a:spcPts val="1333"/>
              </a:spcBef>
              <a:spcAft>
                <a:spcPts val="0"/>
              </a:spcAft>
              <a:buClr>
                <a:srgbClr val="282828"/>
              </a:buClr>
              <a:buSzPts val="2000"/>
              <a:buFont typeface="Lexend"/>
              <a:buNone/>
              <a:defRPr sz="2667">
                <a:solidFill>
                  <a:srgbClr val="282828"/>
                </a:solidFill>
                <a:latin typeface="Lexend"/>
                <a:ea typeface="Lexend"/>
                <a:cs typeface="Lexend"/>
                <a:sym typeface="Lexend"/>
              </a:defRPr>
            </a:lvl2pPr>
            <a:lvl3pPr lvl="2" rtl="0">
              <a:spcBef>
                <a:spcPts val="1333"/>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1067"/>
              </a:spcBef>
              <a:spcAft>
                <a:spcPts val="0"/>
              </a:spcAft>
              <a:buClr>
                <a:srgbClr val="282828"/>
              </a:buClr>
              <a:buSzPts val="2000"/>
              <a:buFont typeface="Lexend"/>
              <a:buNone/>
              <a:defRPr sz="2667">
                <a:solidFill>
                  <a:srgbClr val="282828"/>
                </a:solidFill>
                <a:latin typeface="Lexend"/>
                <a:ea typeface="Lexend"/>
                <a:cs typeface="Lexend"/>
                <a:sym typeface="Lexend"/>
              </a:defRPr>
            </a:lvl4pPr>
            <a:lvl5pPr lvl="4" rtl="0">
              <a:spcBef>
                <a:spcPts val="1067"/>
              </a:spcBef>
              <a:spcAft>
                <a:spcPts val="0"/>
              </a:spcAft>
              <a:buClr>
                <a:srgbClr val="282828"/>
              </a:buClr>
              <a:buSzPts val="2000"/>
              <a:buFont typeface="Lexend"/>
              <a:buNone/>
              <a:defRPr sz="2667">
                <a:solidFill>
                  <a:srgbClr val="282828"/>
                </a:solidFill>
                <a:latin typeface="Lexend"/>
                <a:ea typeface="Lexend"/>
                <a:cs typeface="Lexend"/>
                <a:sym typeface="Lexend"/>
              </a:defRPr>
            </a:lvl5pPr>
            <a:lvl6pPr lvl="5" rtl="0">
              <a:spcBef>
                <a:spcPts val="800"/>
              </a:spcBef>
              <a:spcAft>
                <a:spcPts val="0"/>
              </a:spcAft>
              <a:buClr>
                <a:srgbClr val="282828"/>
              </a:buClr>
              <a:buSzPts val="2000"/>
              <a:buFont typeface="Lexend"/>
              <a:buNone/>
              <a:defRPr sz="2667">
                <a:solidFill>
                  <a:srgbClr val="282828"/>
                </a:solidFill>
                <a:latin typeface="Lexend"/>
                <a:ea typeface="Lexend"/>
                <a:cs typeface="Lexend"/>
                <a:sym typeface="Lexend"/>
              </a:defRPr>
            </a:lvl6pPr>
            <a:lvl7pPr lvl="6" rtl="0">
              <a:spcBef>
                <a:spcPts val="800"/>
              </a:spcBef>
              <a:spcAft>
                <a:spcPts val="0"/>
              </a:spcAft>
              <a:buClr>
                <a:srgbClr val="282828"/>
              </a:buClr>
              <a:buSzPts val="2000"/>
              <a:buFont typeface="Lexend"/>
              <a:buNone/>
              <a:defRPr sz="2667">
                <a:solidFill>
                  <a:srgbClr val="282828"/>
                </a:solidFill>
                <a:latin typeface="Lexend"/>
                <a:ea typeface="Lexend"/>
                <a:cs typeface="Lexend"/>
                <a:sym typeface="Lexend"/>
              </a:defRPr>
            </a:lvl7pPr>
            <a:lvl8pPr lvl="7" rtl="0">
              <a:spcBef>
                <a:spcPts val="533"/>
              </a:spcBef>
              <a:spcAft>
                <a:spcPts val="0"/>
              </a:spcAft>
              <a:buClr>
                <a:srgbClr val="282828"/>
              </a:buClr>
              <a:buSzPts val="2000"/>
              <a:buFont typeface="Lexend"/>
              <a:buNone/>
              <a:defRPr sz="2667">
                <a:solidFill>
                  <a:srgbClr val="282828"/>
                </a:solidFill>
                <a:latin typeface="Lexend"/>
                <a:ea typeface="Lexend"/>
                <a:cs typeface="Lexend"/>
                <a:sym typeface="Lexend"/>
              </a:defRPr>
            </a:lvl8pPr>
            <a:lvl9pPr lvl="8" rtl="0">
              <a:spcBef>
                <a:spcPts val="533"/>
              </a:spcBef>
              <a:spcAft>
                <a:spcPts val="267"/>
              </a:spcAft>
              <a:buClr>
                <a:srgbClr val="282828"/>
              </a:buClr>
              <a:buSzPts val="2000"/>
              <a:buFont typeface="Lexend"/>
              <a:buNone/>
              <a:defRPr sz="2667">
                <a:solidFill>
                  <a:srgbClr val="282828"/>
                </a:solidFill>
                <a:latin typeface="Lexend"/>
                <a:ea typeface="Lexend"/>
                <a:cs typeface="Lexend"/>
                <a:sym typeface="Lexend"/>
              </a:defRPr>
            </a:lvl9pPr>
          </a:lstStyle>
          <a:p>
            <a:endParaRPr/>
          </a:p>
        </p:txBody>
      </p:sp>
      <p:sp>
        <p:nvSpPr>
          <p:cNvPr id="135" name="Google Shape;135;p16"/>
          <p:cNvSpPr txBox="1">
            <a:spLocks noGrp="1"/>
          </p:cNvSpPr>
          <p:nvPr>
            <p:ph type="subTitle" idx="4"/>
          </p:nvPr>
        </p:nvSpPr>
        <p:spPr>
          <a:xfrm>
            <a:off x="432000" y="5183000"/>
            <a:ext cx="11328000" cy="5196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Clr>
                <a:srgbClr val="282828"/>
              </a:buClr>
              <a:buSzPts val="2000"/>
              <a:buNone/>
              <a:defRPr sz="2667">
                <a:solidFill>
                  <a:srgbClr val="282828"/>
                </a:solidFill>
              </a:defRPr>
            </a:lvl1pPr>
            <a:lvl2pPr lvl="1" rtl="0">
              <a:spcBef>
                <a:spcPts val="1333"/>
              </a:spcBef>
              <a:spcAft>
                <a:spcPts val="0"/>
              </a:spcAft>
              <a:buClr>
                <a:srgbClr val="282828"/>
              </a:buClr>
              <a:buSzPts val="2000"/>
              <a:buFont typeface="Lexend"/>
              <a:buNone/>
              <a:defRPr sz="2667">
                <a:solidFill>
                  <a:srgbClr val="282828"/>
                </a:solidFill>
                <a:latin typeface="Lexend"/>
                <a:ea typeface="Lexend"/>
                <a:cs typeface="Lexend"/>
                <a:sym typeface="Lexend"/>
              </a:defRPr>
            </a:lvl2pPr>
            <a:lvl3pPr lvl="2" rtl="0">
              <a:spcBef>
                <a:spcPts val="1333"/>
              </a:spcBef>
              <a:spcAft>
                <a:spcPts val="0"/>
              </a:spcAft>
              <a:buClr>
                <a:srgbClr val="282828"/>
              </a:buClr>
              <a:buSzPts val="2000"/>
              <a:buFont typeface="Lexend"/>
              <a:buNone/>
              <a:defRPr>
                <a:solidFill>
                  <a:srgbClr val="282828"/>
                </a:solidFill>
                <a:latin typeface="Lexend"/>
                <a:ea typeface="Lexend"/>
                <a:cs typeface="Lexend"/>
                <a:sym typeface="Lexend"/>
              </a:defRPr>
            </a:lvl3pPr>
            <a:lvl4pPr lvl="3" rtl="0">
              <a:spcBef>
                <a:spcPts val="1067"/>
              </a:spcBef>
              <a:spcAft>
                <a:spcPts val="0"/>
              </a:spcAft>
              <a:buClr>
                <a:srgbClr val="282828"/>
              </a:buClr>
              <a:buSzPts val="2000"/>
              <a:buFont typeface="Lexend"/>
              <a:buNone/>
              <a:defRPr sz="2667">
                <a:solidFill>
                  <a:srgbClr val="282828"/>
                </a:solidFill>
                <a:latin typeface="Lexend"/>
                <a:ea typeface="Lexend"/>
                <a:cs typeface="Lexend"/>
                <a:sym typeface="Lexend"/>
              </a:defRPr>
            </a:lvl4pPr>
            <a:lvl5pPr lvl="4" rtl="0">
              <a:spcBef>
                <a:spcPts val="1067"/>
              </a:spcBef>
              <a:spcAft>
                <a:spcPts val="0"/>
              </a:spcAft>
              <a:buClr>
                <a:srgbClr val="282828"/>
              </a:buClr>
              <a:buSzPts val="2000"/>
              <a:buFont typeface="Lexend"/>
              <a:buNone/>
              <a:defRPr sz="2667">
                <a:solidFill>
                  <a:srgbClr val="282828"/>
                </a:solidFill>
                <a:latin typeface="Lexend"/>
                <a:ea typeface="Lexend"/>
                <a:cs typeface="Lexend"/>
                <a:sym typeface="Lexend"/>
              </a:defRPr>
            </a:lvl5pPr>
            <a:lvl6pPr lvl="5" rtl="0">
              <a:spcBef>
                <a:spcPts val="800"/>
              </a:spcBef>
              <a:spcAft>
                <a:spcPts val="0"/>
              </a:spcAft>
              <a:buClr>
                <a:srgbClr val="282828"/>
              </a:buClr>
              <a:buSzPts val="2000"/>
              <a:buFont typeface="Lexend"/>
              <a:buNone/>
              <a:defRPr sz="2667">
                <a:solidFill>
                  <a:srgbClr val="282828"/>
                </a:solidFill>
                <a:latin typeface="Lexend"/>
                <a:ea typeface="Lexend"/>
                <a:cs typeface="Lexend"/>
                <a:sym typeface="Lexend"/>
              </a:defRPr>
            </a:lvl6pPr>
            <a:lvl7pPr lvl="6" rtl="0">
              <a:spcBef>
                <a:spcPts val="800"/>
              </a:spcBef>
              <a:spcAft>
                <a:spcPts val="0"/>
              </a:spcAft>
              <a:buClr>
                <a:srgbClr val="282828"/>
              </a:buClr>
              <a:buSzPts val="2000"/>
              <a:buFont typeface="Lexend"/>
              <a:buNone/>
              <a:defRPr sz="2667">
                <a:solidFill>
                  <a:srgbClr val="282828"/>
                </a:solidFill>
                <a:latin typeface="Lexend"/>
                <a:ea typeface="Lexend"/>
                <a:cs typeface="Lexend"/>
                <a:sym typeface="Lexend"/>
              </a:defRPr>
            </a:lvl7pPr>
            <a:lvl8pPr lvl="7" rtl="0">
              <a:spcBef>
                <a:spcPts val="533"/>
              </a:spcBef>
              <a:spcAft>
                <a:spcPts val="0"/>
              </a:spcAft>
              <a:buClr>
                <a:srgbClr val="282828"/>
              </a:buClr>
              <a:buSzPts val="2000"/>
              <a:buFont typeface="Lexend"/>
              <a:buNone/>
              <a:defRPr sz="2667">
                <a:solidFill>
                  <a:srgbClr val="282828"/>
                </a:solidFill>
                <a:latin typeface="Lexend"/>
                <a:ea typeface="Lexend"/>
                <a:cs typeface="Lexend"/>
                <a:sym typeface="Lexend"/>
              </a:defRPr>
            </a:lvl8pPr>
            <a:lvl9pPr lvl="8" rtl="0">
              <a:spcBef>
                <a:spcPts val="533"/>
              </a:spcBef>
              <a:spcAft>
                <a:spcPts val="267"/>
              </a:spcAft>
              <a:buClr>
                <a:srgbClr val="282828"/>
              </a:buClr>
              <a:buSzPts val="2000"/>
              <a:buFont typeface="Lexend"/>
              <a:buNone/>
              <a:defRPr sz="2667">
                <a:solidFill>
                  <a:srgbClr val="282828"/>
                </a:solidFill>
                <a:latin typeface="Lexend"/>
                <a:ea typeface="Lexend"/>
                <a:cs typeface="Lexend"/>
                <a:sym typeface="Lexend"/>
              </a:defRPr>
            </a:lvl9pPr>
          </a:lstStyle>
          <a:p>
            <a:endParaRPr/>
          </a:p>
        </p:txBody>
      </p:sp>
      <p:sp>
        <p:nvSpPr>
          <p:cNvPr id="136" name="Google Shape;136;p16"/>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None/>
            </a:pPr>
            <a:r>
              <a:rPr lang="en-GB" sz="2667" b="1" i="0" u="none" strike="noStrike" cap="none">
                <a:solidFill>
                  <a:srgbClr val="282828"/>
                </a:solidFill>
                <a:latin typeface="Lexend"/>
                <a:ea typeface="Lexend"/>
                <a:cs typeface="Lexend"/>
                <a:sym typeface="Lexend"/>
              </a:rPr>
              <a:t>Keywords</a:t>
            </a:r>
            <a:endParaRPr sz="2667" b="0" i="0" u="none" strike="noStrike" cap="none">
              <a:solidFill>
                <a:srgbClr val="282828"/>
              </a:solidFill>
              <a:latin typeface="Calibri"/>
              <a:ea typeface="Calibri"/>
              <a:cs typeface="Calibri"/>
              <a:sym typeface="Calibri"/>
            </a:endParaRPr>
          </a:p>
        </p:txBody>
      </p:sp>
    </p:spTree>
    <p:extLst>
      <p:ext uri="{BB962C8B-B14F-4D97-AF65-F5344CB8AC3E}">
        <p14:creationId xmlns:p14="http://schemas.microsoft.com/office/powerpoint/2010/main" val="571616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
    <p:spTree>
      <p:nvGrpSpPr>
        <p:cNvPr id="1" name="Shape 208"/>
        <p:cNvGrpSpPr/>
        <p:nvPr/>
      </p:nvGrpSpPr>
      <p:grpSpPr>
        <a:xfrm>
          <a:off x="0" y="0"/>
          <a:ext cx="0" cy="0"/>
          <a:chOff x="0" y="0"/>
          <a:chExt cx="0" cy="0"/>
        </a:xfrm>
      </p:grpSpPr>
      <p:pic>
        <p:nvPicPr>
          <p:cNvPr id="209" name="Google Shape;209;p22"/>
          <p:cNvPicPr preferRelativeResize="0"/>
          <p:nvPr/>
        </p:nvPicPr>
        <p:blipFill>
          <a:blip r:embed="rId2">
            <a:alphaModFix/>
          </a:blip>
          <a:stretch>
            <a:fillRect/>
          </a:stretch>
        </p:blipFill>
        <p:spPr>
          <a:xfrm>
            <a:off x="0" y="710033"/>
            <a:ext cx="12201603" cy="155600"/>
          </a:xfrm>
          <a:prstGeom prst="rect">
            <a:avLst/>
          </a:prstGeom>
          <a:noFill/>
          <a:ln>
            <a:noFill/>
          </a:ln>
        </p:spPr>
      </p:pic>
      <p:sp>
        <p:nvSpPr>
          <p:cNvPr id="210" name="Google Shape;210;p22"/>
          <p:cNvSpPr/>
          <p:nvPr/>
        </p:nvSpPr>
        <p:spPr>
          <a:xfrm>
            <a:off x="-1" y="-3"/>
            <a:ext cx="121968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1" name="Google Shape;211;p22"/>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12" name="Google Shape;212;p22"/>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13" name="Google Shape;213;p22"/>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214" name="Google Shape;214;p22"/>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Tree>
    <p:extLst>
      <p:ext uri="{BB962C8B-B14F-4D97-AF65-F5344CB8AC3E}">
        <p14:creationId xmlns:p14="http://schemas.microsoft.com/office/powerpoint/2010/main" val="335829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2 CfU true/false justify - purple">
  <p:cSld name="TITLE_AND_TWO_COLUMNS_1_1_9_1_3_1">
    <p:bg>
      <p:bgPr>
        <a:solidFill>
          <a:srgbClr val="F3EEFB"/>
        </a:solidFill>
        <a:effectLst/>
      </p:bgPr>
    </p:bg>
    <p:spTree>
      <p:nvGrpSpPr>
        <p:cNvPr id="1" name="Shape 1029"/>
        <p:cNvGrpSpPr/>
        <p:nvPr/>
      </p:nvGrpSpPr>
      <p:grpSpPr>
        <a:xfrm>
          <a:off x="0" y="0"/>
          <a:ext cx="0" cy="0"/>
          <a:chOff x="0" y="0"/>
          <a:chExt cx="0" cy="0"/>
        </a:xfrm>
      </p:grpSpPr>
      <p:pic>
        <p:nvPicPr>
          <p:cNvPr id="1030" name="Google Shape;1030;p93"/>
          <p:cNvPicPr preferRelativeResize="0"/>
          <p:nvPr/>
        </p:nvPicPr>
        <p:blipFill>
          <a:blip r:embed="rId2">
            <a:alphaModFix/>
          </a:blip>
          <a:stretch>
            <a:fillRect/>
          </a:stretch>
        </p:blipFill>
        <p:spPr>
          <a:xfrm>
            <a:off x="3239685" y="2374022"/>
            <a:ext cx="609900" cy="609900"/>
          </a:xfrm>
          <a:prstGeom prst="rect">
            <a:avLst/>
          </a:prstGeom>
          <a:noFill/>
          <a:ln>
            <a:noFill/>
          </a:ln>
        </p:spPr>
      </p:pic>
      <p:pic>
        <p:nvPicPr>
          <p:cNvPr id="1031" name="Google Shape;1031;p93"/>
          <p:cNvPicPr preferRelativeResize="0"/>
          <p:nvPr/>
        </p:nvPicPr>
        <p:blipFill>
          <a:blip r:embed="rId2">
            <a:alphaModFix/>
          </a:blip>
          <a:stretch>
            <a:fillRect/>
          </a:stretch>
        </p:blipFill>
        <p:spPr>
          <a:xfrm>
            <a:off x="6431985" y="2374022"/>
            <a:ext cx="609900" cy="609900"/>
          </a:xfrm>
          <a:prstGeom prst="rect">
            <a:avLst/>
          </a:prstGeom>
          <a:noFill/>
          <a:ln>
            <a:noFill/>
          </a:ln>
        </p:spPr>
      </p:pic>
      <p:pic>
        <p:nvPicPr>
          <p:cNvPr id="1032" name="Google Shape;1032;p93"/>
          <p:cNvPicPr preferRelativeResize="0"/>
          <p:nvPr/>
        </p:nvPicPr>
        <p:blipFill>
          <a:blip r:embed="rId3">
            <a:alphaModFix/>
          </a:blip>
          <a:stretch>
            <a:fillRect/>
          </a:stretch>
        </p:blipFill>
        <p:spPr>
          <a:xfrm>
            <a:off x="0" y="710034"/>
            <a:ext cx="12201603" cy="155612"/>
          </a:xfrm>
          <a:prstGeom prst="rect">
            <a:avLst/>
          </a:prstGeom>
          <a:noFill/>
          <a:ln>
            <a:noFill/>
          </a:ln>
        </p:spPr>
      </p:pic>
      <p:sp>
        <p:nvSpPr>
          <p:cNvPr id="1033" name="Google Shape;1033;p93"/>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34" name="Google Shape;1034;p93"/>
          <p:cNvSpPr txBox="1"/>
          <p:nvPr/>
        </p:nvSpPr>
        <p:spPr>
          <a:xfrm>
            <a:off x="4033767" y="24531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1035" name="Google Shape;1035;p93"/>
          <p:cNvSpPr txBox="1"/>
          <p:nvPr/>
        </p:nvSpPr>
        <p:spPr>
          <a:xfrm>
            <a:off x="7241467" y="24228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1036" name="Google Shape;1036;p93"/>
          <p:cNvSpPr txBox="1"/>
          <p:nvPr/>
        </p:nvSpPr>
        <p:spPr>
          <a:xfrm>
            <a:off x="432000" y="3498400"/>
            <a:ext cx="52912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Justify your answer</a:t>
            </a:r>
            <a:endParaRPr sz="2933" b="1">
              <a:solidFill>
                <a:schemeClr val="dk1"/>
              </a:solidFill>
              <a:latin typeface="Lexend"/>
              <a:ea typeface="Lexend"/>
              <a:cs typeface="Lexend"/>
              <a:sym typeface="Lexend"/>
            </a:endParaRPr>
          </a:p>
        </p:txBody>
      </p:sp>
      <p:sp>
        <p:nvSpPr>
          <p:cNvPr id="1037" name="Google Shape;1037;p93"/>
          <p:cNvSpPr txBox="1">
            <a:spLocks noGrp="1"/>
          </p:cNvSpPr>
          <p:nvPr>
            <p:ph type="subTitle" idx="1"/>
          </p:nvPr>
        </p:nvSpPr>
        <p:spPr>
          <a:xfrm>
            <a:off x="1307433" y="4261484"/>
            <a:ext cx="9936800" cy="9744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1038" name="Google Shape;1038;p93"/>
          <p:cNvSpPr txBox="1">
            <a:spLocks noGrp="1"/>
          </p:cNvSpPr>
          <p:nvPr>
            <p:ph type="subTitle" idx="2"/>
          </p:nvPr>
        </p:nvSpPr>
        <p:spPr>
          <a:xfrm>
            <a:off x="432000" y="1440000"/>
            <a:ext cx="8963200" cy="3340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1039" name="Google Shape;1039;p93"/>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1040" name="Google Shape;1040;p93"/>
          <p:cNvSpPr txBox="1">
            <a:spLocks noGrp="1"/>
          </p:cNvSpPr>
          <p:nvPr>
            <p:ph type="subTitle" idx="3"/>
          </p:nvPr>
        </p:nvSpPr>
        <p:spPr>
          <a:xfrm>
            <a:off x="1307433" y="5387127"/>
            <a:ext cx="9936800" cy="9744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1041" name="Google Shape;1041;p93"/>
          <p:cNvSpPr txBox="1"/>
          <p:nvPr/>
        </p:nvSpPr>
        <p:spPr>
          <a:xfrm>
            <a:off x="3272651" y="24941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1042" name="Google Shape;1042;p93"/>
          <p:cNvSpPr txBox="1"/>
          <p:nvPr/>
        </p:nvSpPr>
        <p:spPr>
          <a:xfrm>
            <a:off x="6464951" y="24941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pic>
        <p:nvPicPr>
          <p:cNvPr id="1043" name="Google Shape;1043;p93"/>
          <p:cNvPicPr preferRelativeResize="0"/>
          <p:nvPr/>
        </p:nvPicPr>
        <p:blipFill rotWithShape="1">
          <a:blip r:embed="rId4">
            <a:alphaModFix/>
          </a:blip>
          <a:srcRect/>
          <a:stretch/>
        </p:blipFill>
        <p:spPr>
          <a:xfrm>
            <a:off x="11371447" y="-15299"/>
            <a:ext cx="666267" cy="666267"/>
          </a:xfrm>
          <a:prstGeom prst="rect">
            <a:avLst/>
          </a:prstGeom>
          <a:noFill/>
          <a:ln>
            <a:noFill/>
          </a:ln>
        </p:spPr>
      </p:pic>
      <p:sp>
        <p:nvSpPr>
          <p:cNvPr id="1044" name="Google Shape;1044;p93"/>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Check</a:t>
            </a:r>
            <a:endParaRPr sz="1200" b="1">
              <a:solidFill>
                <a:srgbClr val="F3EEFB"/>
              </a:solidFill>
              <a:latin typeface="Lexend"/>
              <a:ea typeface="Lexend"/>
              <a:cs typeface="Lexend"/>
              <a:sym typeface="Lexend"/>
            </a:endParaRPr>
          </a:p>
        </p:txBody>
      </p:sp>
      <p:sp>
        <p:nvSpPr>
          <p:cNvPr id="1045" name="Google Shape;1045;p93"/>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46" name="Google Shape;1046;p93"/>
          <p:cNvGrpSpPr/>
          <p:nvPr/>
        </p:nvGrpSpPr>
        <p:grpSpPr>
          <a:xfrm>
            <a:off x="432171" y="4185951"/>
            <a:ext cx="609600" cy="609600"/>
            <a:chOff x="1020916" y="1442088"/>
            <a:chExt cx="457200" cy="457200"/>
          </a:xfrm>
        </p:grpSpPr>
        <p:pic>
          <p:nvPicPr>
            <p:cNvPr id="1047" name="Google Shape;1047;p93"/>
            <p:cNvPicPr preferRelativeResize="0"/>
            <p:nvPr/>
          </p:nvPicPr>
          <p:blipFill>
            <a:blip r:embed="rId5">
              <a:alphaModFix/>
            </a:blip>
            <a:stretch>
              <a:fillRect/>
            </a:stretch>
          </p:blipFill>
          <p:spPr>
            <a:xfrm>
              <a:off x="1020916" y="1442088"/>
              <a:ext cx="457200" cy="457200"/>
            </a:xfrm>
            <a:prstGeom prst="rect">
              <a:avLst/>
            </a:prstGeom>
            <a:noFill/>
            <a:ln>
              <a:noFill/>
            </a:ln>
          </p:spPr>
        </p:pic>
        <p:sp>
          <p:nvSpPr>
            <p:cNvPr id="1048" name="Google Shape;1048;p9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1049" name="Google Shape;1049;p93"/>
          <p:cNvGrpSpPr/>
          <p:nvPr/>
        </p:nvGrpSpPr>
        <p:grpSpPr>
          <a:xfrm>
            <a:off x="432171" y="5317100"/>
            <a:ext cx="609600" cy="609600"/>
            <a:chOff x="1020916" y="1442088"/>
            <a:chExt cx="457200" cy="457200"/>
          </a:xfrm>
        </p:grpSpPr>
        <p:pic>
          <p:nvPicPr>
            <p:cNvPr id="1050" name="Google Shape;1050;p93"/>
            <p:cNvPicPr preferRelativeResize="0"/>
            <p:nvPr/>
          </p:nvPicPr>
          <p:blipFill>
            <a:blip r:embed="rId5">
              <a:alphaModFix/>
            </a:blip>
            <a:stretch>
              <a:fillRect/>
            </a:stretch>
          </p:blipFill>
          <p:spPr>
            <a:xfrm>
              <a:off x="1020916" y="1442088"/>
              <a:ext cx="457200" cy="457200"/>
            </a:xfrm>
            <a:prstGeom prst="rect">
              <a:avLst/>
            </a:prstGeom>
            <a:noFill/>
            <a:ln>
              <a:noFill/>
            </a:ln>
          </p:spPr>
        </p:pic>
        <p:sp>
          <p:nvSpPr>
            <p:cNvPr id="1051" name="Google Shape;1051;p93"/>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spTree>
    <p:extLst>
      <p:ext uri="{BB962C8B-B14F-4D97-AF65-F5344CB8AC3E}">
        <p14:creationId xmlns:p14="http://schemas.microsoft.com/office/powerpoint/2010/main" val="2116675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3 CfU 3 options - purple">
  <p:cSld name="TITLE_AND_TWO_COLUMNS_1_1_7_1">
    <p:bg>
      <p:bgPr>
        <a:solidFill>
          <a:srgbClr val="F3EEFB"/>
        </a:solidFill>
        <a:effectLst/>
      </p:bgPr>
    </p:bg>
    <p:spTree>
      <p:nvGrpSpPr>
        <p:cNvPr id="1" name="Shape 1121"/>
        <p:cNvGrpSpPr/>
        <p:nvPr/>
      </p:nvGrpSpPr>
      <p:grpSpPr>
        <a:xfrm>
          <a:off x="0" y="0"/>
          <a:ext cx="0" cy="0"/>
          <a:chOff x="0" y="0"/>
          <a:chExt cx="0" cy="0"/>
        </a:xfrm>
      </p:grpSpPr>
      <p:pic>
        <p:nvPicPr>
          <p:cNvPr id="1122" name="Google Shape;1122;p97"/>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1123" name="Google Shape;1123;p97"/>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124" name="Google Shape;1124;p97"/>
          <p:cNvSpPr txBox="1">
            <a:spLocks noGrp="1"/>
          </p:cNvSpPr>
          <p:nvPr>
            <p:ph type="title"/>
          </p:nvPr>
        </p:nvSpPr>
        <p:spPr>
          <a:xfrm>
            <a:off x="432000" y="998351"/>
            <a:ext cx="10905600" cy="65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1125" name="Google Shape;1125;p97"/>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1126" name="Google Shape;1126;p97"/>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1127" name="Google Shape;1127;p97"/>
          <p:cNvSpPr txBox="1">
            <a:spLocks noGrp="1"/>
          </p:cNvSpPr>
          <p:nvPr>
            <p:ph type="title" idx="2"/>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28" name="Google Shape;1128;p97"/>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1129" name="Google Shape;1129;p97"/>
          <p:cNvSpPr txBox="1">
            <a:spLocks noGrp="1"/>
          </p:cNvSpPr>
          <p:nvPr>
            <p:ph type="subTitle" idx="3"/>
          </p:nvPr>
        </p:nvSpPr>
        <p:spPr>
          <a:xfrm>
            <a:off x="1379233" y="3725663"/>
            <a:ext cx="10008800" cy="518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1130" name="Google Shape;1130;p97"/>
          <p:cNvSpPr txBox="1">
            <a:spLocks noGrp="1"/>
          </p:cNvSpPr>
          <p:nvPr>
            <p:ph type="subTitle" idx="4"/>
          </p:nvPr>
        </p:nvSpPr>
        <p:spPr>
          <a:xfrm>
            <a:off x="1379233" y="5022620"/>
            <a:ext cx="9952800" cy="43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1131" name="Google Shape;1131;p97"/>
          <p:cNvGrpSpPr/>
          <p:nvPr/>
        </p:nvGrpSpPr>
        <p:grpSpPr>
          <a:xfrm>
            <a:off x="431537" y="2405917"/>
            <a:ext cx="609600" cy="609600"/>
            <a:chOff x="1020916" y="1442088"/>
            <a:chExt cx="457200" cy="457200"/>
          </a:xfrm>
        </p:grpSpPr>
        <p:pic>
          <p:nvPicPr>
            <p:cNvPr id="1132" name="Google Shape;1132;p9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133" name="Google Shape;1133;p9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1134" name="Google Shape;1134;p97"/>
          <p:cNvGrpSpPr/>
          <p:nvPr/>
        </p:nvGrpSpPr>
        <p:grpSpPr>
          <a:xfrm>
            <a:off x="431537" y="3688767"/>
            <a:ext cx="609600" cy="609600"/>
            <a:chOff x="1020916" y="1442088"/>
            <a:chExt cx="457200" cy="457200"/>
          </a:xfrm>
        </p:grpSpPr>
        <p:pic>
          <p:nvPicPr>
            <p:cNvPr id="1135" name="Google Shape;1135;p9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136" name="Google Shape;1136;p9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1137" name="Google Shape;1137;p97"/>
          <p:cNvGrpSpPr/>
          <p:nvPr/>
        </p:nvGrpSpPr>
        <p:grpSpPr>
          <a:xfrm>
            <a:off x="431521" y="4972051"/>
            <a:ext cx="609600" cy="609600"/>
            <a:chOff x="1020916" y="1442088"/>
            <a:chExt cx="457200" cy="457200"/>
          </a:xfrm>
        </p:grpSpPr>
        <p:pic>
          <p:nvPicPr>
            <p:cNvPr id="1138" name="Google Shape;1138;p97"/>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139" name="Google Shape;1139;p97"/>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Tree>
    <p:extLst>
      <p:ext uri="{BB962C8B-B14F-4D97-AF65-F5344CB8AC3E}">
        <p14:creationId xmlns:p14="http://schemas.microsoft.com/office/powerpoint/2010/main" val="380655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07 Practice - purple ">
  <p:cSld name="TITLE_AND_TWO_COLUMNS_1_1_5_1_3_1_1">
    <p:spTree>
      <p:nvGrpSpPr>
        <p:cNvPr id="1" name="Shape 1405"/>
        <p:cNvGrpSpPr/>
        <p:nvPr/>
      </p:nvGrpSpPr>
      <p:grpSpPr>
        <a:xfrm>
          <a:off x="0" y="0"/>
          <a:ext cx="0" cy="0"/>
          <a:chOff x="0" y="0"/>
          <a:chExt cx="0" cy="0"/>
        </a:xfrm>
      </p:grpSpPr>
      <p:pic>
        <p:nvPicPr>
          <p:cNvPr id="1406" name="Google Shape;1406;p113"/>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1407" name="Google Shape;1407;p113"/>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08" name="Google Shape;1408;p113"/>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1409" name="Google Shape;1409;p113"/>
          <p:cNvSpPr txBox="1"/>
          <p:nvPr/>
        </p:nvSpPr>
        <p:spPr>
          <a:xfrm>
            <a:off x="432000" y="60700"/>
            <a:ext cx="1440400" cy="656800"/>
          </a:xfrm>
          <a:prstGeom prst="rect">
            <a:avLst/>
          </a:prstGeom>
          <a:noFill/>
          <a:ln>
            <a:noFill/>
          </a:ln>
        </p:spPr>
        <p:txBody>
          <a:bodyPr spcFirstLastPara="1" wrap="square" lIns="0" tIns="121900" rIns="121900" bIns="121900" anchor="t" anchorCtr="0">
            <a:spAutoFit/>
          </a:bodyPr>
          <a:lstStyle/>
          <a:p>
            <a:pPr marL="0" lvl="0" indent="0" algn="l" rtl="0">
              <a:spcBef>
                <a:spcPts val="0"/>
              </a:spcBef>
              <a:spcAft>
                <a:spcPts val="0"/>
              </a:spcAft>
              <a:buNone/>
            </a:pPr>
            <a:r>
              <a:rPr lang="en-GB" sz="2667" b="1">
                <a:solidFill>
                  <a:schemeClr val="lt1"/>
                </a:solidFill>
                <a:latin typeface="Lexend"/>
                <a:ea typeface="Lexend"/>
                <a:cs typeface="Lexend"/>
                <a:sym typeface="Lexend"/>
              </a:rPr>
              <a:t>Task A</a:t>
            </a:r>
            <a:endParaRPr sz="2667" b="1">
              <a:solidFill>
                <a:schemeClr val="lt1"/>
              </a:solidFill>
              <a:latin typeface="Lexend"/>
              <a:ea typeface="Lexend"/>
              <a:cs typeface="Lexend"/>
              <a:sym typeface="Lexend"/>
            </a:endParaRPr>
          </a:p>
        </p:txBody>
      </p:sp>
      <p:sp>
        <p:nvSpPr>
          <p:cNvPr id="1410" name="Google Shape;1410;p113"/>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ts val="0"/>
              </a:spcAft>
              <a:buClr>
                <a:schemeClr val="lt1"/>
              </a:buClr>
              <a:buSzPts val="2100"/>
              <a:buNone/>
              <a:defRPr>
                <a:solidFill>
                  <a:schemeClr val="lt1"/>
                </a:solidFill>
              </a:defRPr>
            </a:lvl2pPr>
            <a:lvl3pPr lvl="2" rtl="0">
              <a:spcBef>
                <a:spcPts val="1333"/>
              </a:spcBef>
              <a:spcAft>
                <a:spcPts val="0"/>
              </a:spcAft>
              <a:buClr>
                <a:schemeClr val="lt1"/>
              </a:buClr>
              <a:buSzPts val="2000"/>
              <a:buNone/>
              <a:defRPr>
                <a:solidFill>
                  <a:schemeClr val="lt1"/>
                </a:solidFill>
              </a:defRPr>
            </a:lvl3pPr>
            <a:lvl4pPr lvl="3" rtl="0">
              <a:spcBef>
                <a:spcPts val="1067"/>
              </a:spcBef>
              <a:spcAft>
                <a:spcPts val="0"/>
              </a:spcAft>
              <a:buClr>
                <a:schemeClr val="lt1"/>
              </a:buClr>
              <a:buSzPts val="1900"/>
              <a:buNone/>
              <a:defRPr>
                <a:solidFill>
                  <a:schemeClr val="lt1"/>
                </a:solidFill>
              </a:defRPr>
            </a:lvl4pPr>
            <a:lvl5pPr lvl="4" rtl="0">
              <a:spcBef>
                <a:spcPts val="1067"/>
              </a:spcBef>
              <a:spcAft>
                <a:spcPts val="0"/>
              </a:spcAft>
              <a:buClr>
                <a:schemeClr val="lt1"/>
              </a:buClr>
              <a:buSzPts val="1800"/>
              <a:buNone/>
              <a:defRPr>
                <a:solidFill>
                  <a:schemeClr val="lt1"/>
                </a:solidFill>
              </a:defRPr>
            </a:lvl5pPr>
            <a:lvl6pPr lvl="5" rtl="0">
              <a:spcBef>
                <a:spcPts val="800"/>
              </a:spcBef>
              <a:spcAft>
                <a:spcPts val="0"/>
              </a:spcAft>
              <a:buClr>
                <a:schemeClr val="lt1"/>
              </a:buClr>
              <a:buSzPts val="1800"/>
              <a:buNone/>
              <a:defRPr>
                <a:solidFill>
                  <a:schemeClr val="lt1"/>
                </a:solidFill>
              </a:defRPr>
            </a:lvl6pPr>
            <a:lvl7pPr lvl="6" rtl="0">
              <a:spcBef>
                <a:spcPts val="800"/>
              </a:spcBef>
              <a:spcAft>
                <a:spcPts val="0"/>
              </a:spcAft>
              <a:buClr>
                <a:schemeClr val="lt1"/>
              </a:buClr>
              <a:buSzPts val="1800"/>
              <a:buNone/>
              <a:defRPr>
                <a:solidFill>
                  <a:schemeClr val="lt1"/>
                </a:solidFill>
              </a:defRPr>
            </a:lvl7pPr>
            <a:lvl8pPr lvl="7" rtl="0">
              <a:spcBef>
                <a:spcPts val="533"/>
              </a:spcBef>
              <a:spcAft>
                <a:spcPts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pic>
        <p:nvPicPr>
          <p:cNvPr id="1411" name="Google Shape;1411;p113"/>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1412" name="Google Shape;1412;p113"/>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spTree>
    <p:extLst>
      <p:ext uri="{BB962C8B-B14F-4D97-AF65-F5344CB8AC3E}">
        <p14:creationId xmlns:p14="http://schemas.microsoft.com/office/powerpoint/2010/main" val="237213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8 Feedback - purple">
  <p:cSld name="TITLE_AND_TWO_COLUMNS_1_1_5_1_3_1_1_1">
    <p:bg>
      <p:bgPr>
        <a:solidFill>
          <a:srgbClr val="F3EEFB"/>
        </a:solidFill>
        <a:effectLst/>
      </p:bgPr>
    </p:bg>
    <p:spTree>
      <p:nvGrpSpPr>
        <p:cNvPr id="1" name="Shape 1437"/>
        <p:cNvGrpSpPr/>
        <p:nvPr/>
      </p:nvGrpSpPr>
      <p:grpSpPr>
        <a:xfrm>
          <a:off x="0" y="0"/>
          <a:ext cx="0" cy="0"/>
          <a:chOff x="0" y="0"/>
          <a:chExt cx="0" cy="0"/>
        </a:xfrm>
      </p:grpSpPr>
      <p:pic>
        <p:nvPicPr>
          <p:cNvPr id="1438" name="Google Shape;1438;p117"/>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1439" name="Google Shape;1439;p117"/>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40" name="Google Shape;1440;p117"/>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1441" name="Google Shape;1441;p117"/>
          <p:cNvSpPr txBox="1"/>
          <p:nvPr/>
        </p:nvSpPr>
        <p:spPr>
          <a:xfrm>
            <a:off x="432000" y="60700"/>
            <a:ext cx="1523600" cy="656800"/>
          </a:xfrm>
          <a:prstGeom prst="rect">
            <a:avLst/>
          </a:prstGeom>
          <a:noFill/>
          <a:ln>
            <a:noFill/>
          </a:ln>
        </p:spPr>
        <p:txBody>
          <a:bodyPr spcFirstLastPara="1" wrap="square" lIns="0" tIns="121900" rIns="121900" bIns="121900" anchor="t" anchorCtr="0">
            <a:spAutoFit/>
          </a:bodyPr>
          <a:lstStyle/>
          <a:p>
            <a:pPr marL="0" lvl="0" indent="0" algn="l" rtl="0">
              <a:spcBef>
                <a:spcPts val="0"/>
              </a:spcBef>
              <a:spcAft>
                <a:spcPts val="0"/>
              </a:spcAft>
              <a:buNone/>
            </a:pPr>
            <a:r>
              <a:rPr lang="en-GB" sz="2667" b="1">
                <a:solidFill>
                  <a:schemeClr val="lt1"/>
                </a:solidFill>
                <a:latin typeface="Lexend"/>
                <a:ea typeface="Lexend"/>
                <a:cs typeface="Lexend"/>
                <a:sym typeface="Lexend"/>
              </a:rPr>
              <a:t>Task A</a:t>
            </a:r>
            <a:endParaRPr sz="2667" b="1">
              <a:solidFill>
                <a:schemeClr val="lt1"/>
              </a:solidFill>
              <a:latin typeface="Lexend"/>
              <a:ea typeface="Lexend"/>
              <a:cs typeface="Lexend"/>
              <a:sym typeface="Lexend"/>
            </a:endParaRPr>
          </a:p>
        </p:txBody>
      </p:sp>
      <p:sp>
        <p:nvSpPr>
          <p:cNvPr id="1442" name="Google Shape;1442;p117"/>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ts val="0"/>
              </a:spcAft>
              <a:buClr>
                <a:schemeClr val="lt1"/>
              </a:buClr>
              <a:buSzPts val="2100"/>
              <a:buNone/>
              <a:defRPr>
                <a:solidFill>
                  <a:schemeClr val="lt1"/>
                </a:solidFill>
              </a:defRPr>
            </a:lvl2pPr>
            <a:lvl3pPr lvl="2" rtl="0">
              <a:spcBef>
                <a:spcPts val="1333"/>
              </a:spcBef>
              <a:spcAft>
                <a:spcPts val="0"/>
              </a:spcAft>
              <a:buClr>
                <a:schemeClr val="lt1"/>
              </a:buClr>
              <a:buSzPts val="2000"/>
              <a:buNone/>
              <a:defRPr>
                <a:solidFill>
                  <a:schemeClr val="lt1"/>
                </a:solidFill>
              </a:defRPr>
            </a:lvl3pPr>
            <a:lvl4pPr lvl="3" rtl="0">
              <a:spcBef>
                <a:spcPts val="1067"/>
              </a:spcBef>
              <a:spcAft>
                <a:spcPts val="0"/>
              </a:spcAft>
              <a:buClr>
                <a:schemeClr val="lt1"/>
              </a:buClr>
              <a:buSzPts val="1900"/>
              <a:buNone/>
              <a:defRPr>
                <a:solidFill>
                  <a:schemeClr val="lt1"/>
                </a:solidFill>
              </a:defRPr>
            </a:lvl4pPr>
            <a:lvl5pPr lvl="4" rtl="0">
              <a:spcBef>
                <a:spcPts val="1067"/>
              </a:spcBef>
              <a:spcAft>
                <a:spcPts val="0"/>
              </a:spcAft>
              <a:buClr>
                <a:schemeClr val="lt1"/>
              </a:buClr>
              <a:buSzPts val="1800"/>
              <a:buNone/>
              <a:defRPr>
                <a:solidFill>
                  <a:schemeClr val="lt1"/>
                </a:solidFill>
              </a:defRPr>
            </a:lvl5pPr>
            <a:lvl6pPr lvl="5" rtl="0">
              <a:spcBef>
                <a:spcPts val="800"/>
              </a:spcBef>
              <a:spcAft>
                <a:spcPts val="0"/>
              </a:spcAft>
              <a:buClr>
                <a:schemeClr val="lt1"/>
              </a:buClr>
              <a:buSzPts val="1800"/>
              <a:buNone/>
              <a:defRPr>
                <a:solidFill>
                  <a:schemeClr val="lt1"/>
                </a:solidFill>
              </a:defRPr>
            </a:lvl6pPr>
            <a:lvl7pPr lvl="6" rtl="0">
              <a:spcBef>
                <a:spcPts val="800"/>
              </a:spcBef>
              <a:spcAft>
                <a:spcPts val="0"/>
              </a:spcAft>
              <a:buClr>
                <a:schemeClr val="lt1"/>
              </a:buClr>
              <a:buSzPts val="1800"/>
              <a:buNone/>
              <a:defRPr>
                <a:solidFill>
                  <a:schemeClr val="lt1"/>
                </a:solidFill>
              </a:defRPr>
            </a:lvl7pPr>
            <a:lvl8pPr lvl="7" rtl="0">
              <a:spcBef>
                <a:spcPts val="533"/>
              </a:spcBef>
              <a:spcAft>
                <a:spcPts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pic>
        <p:nvPicPr>
          <p:cNvPr id="1443" name="Google Shape;1443;p117"/>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1444" name="Google Shape;1444;p117"/>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Feedback</a:t>
            </a:r>
            <a:endParaRPr sz="1200" b="1">
              <a:solidFill>
                <a:srgbClr val="F3EEFB"/>
              </a:solidFill>
              <a:latin typeface="Lexend"/>
              <a:ea typeface="Lexend"/>
              <a:cs typeface="Lexend"/>
              <a:sym typeface="Lexend"/>
            </a:endParaRPr>
          </a:p>
        </p:txBody>
      </p:sp>
    </p:spTree>
    <p:extLst>
      <p:ext uri="{BB962C8B-B14F-4D97-AF65-F5344CB8AC3E}">
        <p14:creationId xmlns:p14="http://schemas.microsoft.com/office/powerpoint/2010/main" val="1045711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00 Explanation blank - jade">
  <p:cSld name="TITLE_AND_TWO_COLUMNS_1_1_6_2_1_2">
    <p:spTree>
      <p:nvGrpSpPr>
        <p:cNvPr id="1" name="Shape 215"/>
        <p:cNvGrpSpPr/>
        <p:nvPr/>
      </p:nvGrpSpPr>
      <p:grpSpPr>
        <a:xfrm>
          <a:off x="0" y="0"/>
          <a:ext cx="0" cy="0"/>
          <a:chOff x="0" y="0"/>
          <a:chExt cx="0" cy="0"/>
        </a:xfrm>
      </p:grpSpPr>
      <p:pic>
        <p:nvPicPr>
          <p:cNvPr id="216" name="Google Shape;216;p23"/>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217" name="Google Shape;217;p23"/>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8" name="Google Shape;218;p23"/>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19" name="Google Shape;219;p23"/>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sp>
        <p:nvSpPr>
          <p:cNvPr id="220" name="Google Shape;220;p23"/>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21" name="Google Shape;221;p23"/>
          <p:cNvPicPr preferRelativeResize="0"/>
          <p:nvPr/>
        </p:nvPicPr>
        <p:blipFill rotWithShape="1">
          <a:blip r:embed="rId3">
            <a:alphaModFix/>
          </a:blip>
          <a:srcRect/>
          <a:stretch/>
        </p:blipFill>
        <p:spPr>
          <a:xfrm>
            <a:off x="11235933" y="-750"/>
            <a:ext cx="666267" cy="666267"/>
          </a:xfrm>
          <a:prstGeom prst="rect">
            <a:avLst/>
          </a:prstGeom>
          <a:noFill/>
          <a:ln>
            <a:noFill/>
          </a:ln>
        </p:spPr>
      </p:pic>
    </p:spTree>
    <p:extLst>
      <p:ext uri="{BB962C8B-B14F-4D97-AF65-F5344CB8AC3E}">
        <p14:creationId xmlns:p14="http://schemas.microsoft.com/office/powerpoint/2010/main" val="209963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03 CfU 3 options - jade">
  <p:cSld name="TITLE_AND_TWO_COLUMNS_1_1_7_1_1_1">
    <p:bg>
      <p:bgPr>
        <a:solidFill>
          <a:srgbClr val="E6F2F2"/>
        </a:solidFill>
        <a:effectLst/>
      </p:bgPr>
    </p:bg>
    <p:spTree>
      <p:nvGrpSpPr>
        <p:cNvPr id="1" name="Shape 399"/>
        <p:cNvGrpSpPr/>
        <p:nvPr/>
      </p:nvGrpSpPr>
      <p:grpSpPr>
        <a:xfrm>
          <a:off x="0" y="0"/>
          <a:ext cx="0" cy="0"/>
          <a:chOff x="0" y="0"/>
          <a:chExt cx="0" cy="0"/>
        </a:xfrm>
      </p:grpSpPr>
      <p:pic>
        <p:nvPicPr>
          <p:cNvPr id="400" name="Google Shape;400;p3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01" name="Google Shape;401;p35"/>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2" name="Google Shape;402;p35"/>
          <p:cNvSpPr txBox="1">
            <a:spLocks noGrp="1"/>
          </p:cNvSpPr>
          <p:nvPr>
            <p:ph type="title"/>
          </p:nvPr>
        </p:nvSpPr>
        <p:spPr>
          <a:xfrm>
            <a:off x="432000" y="998351"/>
            <a:ext cx="10905600" cy="65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03" name="Google Shape;403;p3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404" name="Google Shape;404;p35"/>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405" name="Google Shape;405;p35"/>
          <p:cNvSpPr txBox="1">
            <a:spLocks noGrp="1"/>
          </p:cNvSpPr>
          <p:nvPr>
            <p:ph type="title" idx="2"/>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6" name="Google Shape;406;p35"/>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07" name="Google Shape;407;p35"/>
          <p:cNvSpPr txBox="1">
            <a:spLocks noGrp="1"/>
          </p:cNvSpPr>
          <p:nvPr>
            <p:ph type="subTitle" idx="3"/>
          </p:nvPr>
        </p:nvSpPr>
        <p:spPr>
          <a:xfrm>
            <a:off x="1379233" y="3725663"/>
            <a:ext cx="10008800" cy="518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08" name="Google Shape;408;p35"/>
          <p:cNvSpPr txBox="1">
            <a:spLocks noGrp="1"/>
          </p:cNvSpPr>
          <p:nvPr>
            <p:ph type="subTitle" idx="4"/>
          </p:nvPr>
        </p:nvSpPr>
        <p:spPr>
          <a:xfrm>
            <a:off x="1379233" y="5022620"/>
            <a:ext cx="9952800" cy="43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409" name="Google Shape;409;p35"/>
          <p:cNvGrpSpPr/>
          <p:nvPr/>
        </p:nvGrpSpPr>
        <p:grpSpPr>
          <a:xfrm>
            <a:off x="431537" y="2405917"/>
            <a:ext cx="609600" cy="609600"/>
            <a:chOff x="1020916" y="1442088"/>
            <a:chExt cx="457200" cy="457200"/>
          </a:xfrm>
        </p:grpSpPr>
        <p:pic>
          <p:nvPicPr>
            <p:cNvPr id="410" name="Google Shape;410;p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11" name="Google Shape;411;p3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412" name="Google Shape;412;p35"/>
          <p:cNvGrpSpPr/>
          <p:nvPr/>
        </p:nvGrpSpPr>
        <p:grpSpPr>
          <a:xfrm>
            <a:off x="431537" y="3688767"/>
            <a:ext cx="609600" cy="609600"/>
            <a:chOff x="1020916" y="1442088"/>
            <a:chExt cx="457200" cy="457200"/>
          </a:xfrm>
        </p:grpSpPr>
        <p:pic>
          <p:nvPicPr>
            <p:cNvPr id="413" name="Google Shape;413;p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14" name="Google Shape;414;p3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415" name="Google Shape;415;p35"/>
          <p:cNvGrpSpPr/>
          <p:nvPr/>
        </p:nvGrpSpPr>
        <p:grpSpPr>
          <a:xfrm>
            <a:off x="431521" y="4972051"/>
            <a:ext cx="609600" cy="609600"/>
            <a:chOff x="1020916" y="1442088"/>
            <a:chExt cx="457200" cy="457200"/>
          </a:xfrm>
        </p:grpSpPr>
        <p:pic>
          <p:nvPicPr>
            <p:cNvPr id="416" name="Google Shape;416;p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17" name="Google Shape;417;p3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Tree>
    <p:extLst>
      <p:ext uri="{BB962C8B-B14F-4D97-AF65-F5344CB8AC3E}">
        <p14:creationId xmlns:p14="http://schemas.microsoft.com/office/powerpoint/2010/main" val="425787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02 CfU true/false justify - jade">
  <p:cSld name="TITLE_AND_TWO_COLUMNS_1_1_9_1_3_1_1_1">
    <p:bg>
      <p:bgPr>
        <a:solidFill>
          <a:srgbClr val="E6F2F2"/>
        </a:solidFill>
        <a:effectLst/>
      </p:bgPr>
    </p:bg>
    <p:spTree>
      <p:nvGrpSpPr>
        <p:cNvPr id="1" name="Shape 311"/>
        <p:cNvGrpSpPr/>
        <p:nvPr/>
      </p:nvGrpSpPr>
      <p:grpSpPr>
        <a:xfrm>
          <a:off x="0" y="0"/>
          <a:ext cx="0" cy="0"/>
          <a:chOff x="0" y="0"/>
          <a:chExt cx="0" cy="0"/>
        </a:xfrm>
      </p:grpSpPr>
      <p:pic>
        <p:nvPicPr>
          <p:cNvPr id="312" name="Google Shape;312;p3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313" name="Google Shape;313;p31"/>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4" name="Google Shape;314;p31"/>
          <p:cNvSpPr txBox="1"/>
          <p:nvPr/>
        </p:nvSpPr>
        <p:spPr>
          <a:xfrm>
            <a:off x="4033767" y="24531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315" name="Google Shape;315;p31"/>
          <p:cNvSpPr txBox="1"/>
          <p:nvPr/>
        </p:nvSpPr>
        <p:spPr>
          <a:xfrm>
            <a:off x="7241467" y="24228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316" name="Google Shape;316;p31"/>
          <p:cNvSpPr txBox="1"/>
          <p:nvPr/>
        </p:nvSpPr>
        <p:spPr>
          <a:xfrm>
            <a:off x="432000" y="3498400"/>
            <a:ext cx="52912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Justify your answer</a:t>
            </a:r>
            <a:endParaRPr sz="2933" b="1">
              <a:solidFill>
                <a:schemeClr val="dk1"/>
              </a:solidFill>
              <a:latin typeface="Lexend"/>
              <a:ea typeface="Lexend"/>
              <a:cs typeface="Lexend"/>
              <a:sym typeface="Lexend"/>
            </a:endParaRPr>
          </a:p>
        </p:txBody>
      </p:sp>
      <p:sp>
        <p:nvSpPr>
          <p:cNvPr id="317" name="Google Shape;317;p31"/>
          <p:cNvSpPr txBox="1">
            <a:spLocks noGrp="1"/>
          </p:cNvSpPr>
          <p:nvPr>
            <p:ph type="subTitle" idx="1"/>
          </p:nvPr>
        </p:nvSpPr>
        <p:spPr>
          <a:xfrm>
            <a:off x="432000" y="1440000"/>
            <a:ext cx="8963200" cy="3340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318" name="Google Shape;318;p31"/>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pic>
        <p:nvPicPr>
          <p:cNvPr id="319" name="Google Shape;319;p31"/>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320" name="Google Shape;320;p3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321" name="Google Shape;321;p31"/>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2" name="Google Shape;322;p31"/>
          <p:cNvSpPr txBox="1">
            <a:spLocks noGrp="1"/>
          </p:cNvSpPr>
          <p:nvPr>
            <p:ph type="subTitle" idx="2"/>
          </p:nvPr>
        </p:nvSpPr>
        <p:spPr>
          <a:xfrm>
            <a:off x="1307433" y="4261484"/>
            <a:ext cx="9936800" cy="9744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323" name="Google Shape;323;p31"/>
          <p:cNvSpPr txBox="1">
            <a:spLocks noGrp="1"/>
          </p:cNvSpPr>
          <p:nvPr>
            <p:ph type="subTitle" idx="3"/>
          </p:nvPr>
        </p:nvSpPr>
        <p:spPr>
          <a:xfrm>
            <a:off x="1307433" y="5387127"/>
            <a:ext cx="9936800" cy="9744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324" name="Google Shape;324;p31"/>
          <p:cNvGrpSpPr/>
          <p:nvPr/>
        </p:nvGrpSpPr>
        <p:grpSpPr>
          <a:xfrm>
            <a:off x="432171" y="4185951"/>
            <a:ext cx="609600" cy="609600"/>
            <a:chOff x="1020916" y="1442088"/>
            <a:chExt cx="457200" cy="457200"/>
          </a:xfrm>
        </p:grpSpPr>
        <p:pic>
          <p:nvPicPr>
            <p:cNvPr id="325" name="Google Shape;325;p3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26" name="Google Shape;326;p3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327" name="Google Shape;327;p31"/>
          <p:cNvGrpSpPr/>
          <p:nvPr/>
        </p:nvGrpSpPr>
        <p:grpSpPr>
          <a:xfrm>
            <a:off x="432171" y="5317100"/>
            <a:ext cx="609600" cy="609600"/>
            <a:chOff x="1020916" y="1442088"/>
            <a:chExt cx="457200" cy="457200"/>
          </a:xfrm>
        </p:grpSpPr>
        <p:pic>
          <p:nvPicPr>
            <p:cNvPr id="328" name="Google Shape;328;p3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29" name="Google Shape;329;p3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pic>
        <p:nvPicPr>
          <p:cNvPr id="330" name="Google Shape;330;p31"/>
          <p:cNvPicPr preferRelativeResize="0"/>
          <p:nvPr/>
        </p:nvPicPr>
        <p:blipFill>
          <a:blip r:embed="rId5">
            <a:alphaModFix/>
          </a:blip>
          <a:stretch>
            <a:fillRect/>
          </a:stretch>
        </p:blipFill>
        <p:spPr>
          <a:xfrm>
            <a:off x="3239685" y="2374022"/>
            <a:ext cx="609900" cy="609900"/>
          </a:xfrm>
          <a:prstGeom prst="rect">
            <a:avLst/>
          </a:prstGeom>
          <a:noFill/>
          <a:ln>
            <a:noFill/>
          </a:ln>
        </p:spPr>
      </p:pic>
      <p:pic>
        <p:nvPicPr>
          <p:cNvPr id="331" name="Google Shape;331;p31"/>
          <p:cNvPicPr preferRelativeResize="0"/>
          <p:nvPr/>
        </p:nvPicPr>
        <p:blipFill>
          <a:blip r:embed="rId5">
            <a:alphaModFix/>
          </a:blip>
          <a:stretch>
            <a:fillRect/>
          </a:stretch>
        </p:blipFill>
        <p:spPr>
          <a:xfrm>
            <a:off x="6431985" y="2374022"/>
            <a:ext cx="609900" cy="609900"/>
          </a:xfrm>
          <a:prstGeom prst="rect">
            <a:avLst/>
          </a:prstGeom>
          <a:noFill/>
          <a:ln>
            <a:noFill/>
          </a:ln>
        </p:spPr>
      </p:pic>
      <p:sp>
        <p:nvSpPr>
          <p:cNvPr id="332" name="Google Shape;332;p31"/>
          <p:cNvSpPr txBox="1"/>
          <p:nvPr/>
        </p:nvSpPr>
        <p:spPr>
          <a:xfrm>
            <a:off x="3272651" y="24941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333" name="Google Shape;333;p31"/>
          <p:cNvSpPr txBox="1"/>
          <p:nvPr/>
        </p:nvSpPr>
        <p:spPr>
          <a:xfrm>
            <a:off x="6464951" y="24941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spTree>
    <p:extLst>
      <p:ext uri="{BB962C8B-B14F-4D97-AF65-F5344CB8AC3E}">
        <p14:creationId xmlns:p14="http://schemas.microsoft.com/office/powerpoint/2010/main" val="975630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07 Practice - jade">
  <p:cSld name="TITLE_AND_TWO_COLUMNS_1_1_5_1_3_1_1_1_1">
    <p:spTree>
      <p:nvGrpSpPr>
        <p:cNvPr id="1" name="Shape 660"/>
        <p:cNvGrpSpPr/>
        <p:nvPr/>
      </p:nvGrpSpPr>
      <p:grpSpPr>
        <a:xfrm>
          <a:off x="0" y="0"/>
          <a:ext cx="0" cy="0"/>
          <a:chOff x="0" y="0"/>
          <a:chExt cx="0" cy="0"/>
        </a:xfrm>
      </p:grpSpPr>
      <p:pic>
        <p:nvPicPr>
          <p:cNvPr id="661" name="Google Shape;661;p5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662" name="Google Shape;662;p51"/>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3" name="Google Shape;663;p51"/>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664" name="Google Shape;664;p5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Practice</a:t>
            </a:r>
            <a:endParaRPr sz="1200" b="1">
              <a:solidFill>
                <a:srgbClr val="E6F2F2"/>
              </a:solidFill>
              <a:latin typeface="Lexend"/>
              <a:ea typeface="Lexend"/>
              <a:cs typeface="Lexend"/>
              <a:sym typeface="Lexend"/>
            </a:endParaRPr>
          </a:p>
        </p:txBody>
      </p:sp>
      <p:sp>
        <p:nvSpPr>
          <p:cNvPr id="665" name="Google Shape;665;p51"/>
          <p:cNvSpPr txBox="1"/>
          <p:nvPr/>
        </p:nvSpPr>
        <p:spPr>
          <a:xfrm>
            <a:off x="432000" y="60700"/>
            <a:ext cx="1338400" cy="656800"/>
          </a:xfrm>
          <a:prstGeom prst="rect">
            <a:avLst/>
          </a:prstGeom>
          <a:noFill/>
          <a:ln>
            <a:noFill/>
          </a:ln>
        </p:spPr>
        <p:txBody>
          <a:bodyPr spcFirstLastPara="1" wrap="square" lIns="0" tIns="121900" rIns="121900" bIns="121900" anchor="t" anchorCtr="0">
            <a:spAutoFit/>
          </a:bodyPr>
          <a:lstStyle/>
          <a:p>
            <a:pPr marL="0" lvl="0" indent="0" algn="l" rtl="0">
              <a:spcBef>
                <a:spcPts val="0"/>
              </a:spcBef>
              <a:spcAft>
                <a:spcPts val="0"/>
              </a:spcAft>
              <a:buNone/>
            </a:pPr>
            <a:r>
              <a:rPr lang="en-GB" sz="2667" b="1">
                <a:solidFill>
                  <a:schemeClr val="lt1"/>
                </a:solidFill>
                <a:latin typeface="Lexend"/>
                <a:ea typeface="Lexend"/>
                <a:cs typeface="Lexend"/>
                <a:sym typeface="Lexend"/>
              </a:rPr>
              <a:t>Task B</a:t>
            </a:r>
            <a:endParaRPr sz="2667" b="1">
              <a:solidFill>
                <a:schemeClr val="lt1"/>
              </a:solidFill>
              <a:latin typeface="Lexend"/>
              <a:ea typeface="Lexend"/>
              <a:cs typeface="Lexend"/>
              <a:sym typeface="Lexend"/>
            </a:endParaRPr>
          </a:p>
        </p:txBody>
      </p:sp>
      <p:sp>
        <p:nvSpPr>
          <p:cNvPr id="666" name="Google Shape;666;p51"/>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ts val="0"/>
              </a:spcAft>
              <a:buClr>
                <a:schemeClr val="lt1"/>
              </a:buClr>
              <a:buSzPts val="2100"/>
              <a:buNone/>
              <a:defRPr>
                <a:solidFill>
                  <a:schemeClr val="lt1"/>
                </a:solidFill>
              </a:defRPr>
            </a:lvl2pPr>
            <a:lvl3pPr lvl="2" rtl="0">
              <a:spcBef>
                <a:spcPts val="1333"/>
              </a:spcBef>
              <a:spcAft>
                <a:spcPts val="0"/>
              </a:spcAft>
              <a:buClr>
                <a:schemeClr val="lt1"/>
              </a:buClr>
              <a:buSzPts val="2000"/>
              <a:buNone/>
              <a:defRPr>
                <a:solidFill>
                  <a:schemeClr val="lt1"/>
                </a:solidFill>
              </a:defRPr>
            </a:lvl3pPr>
            <a:lvl4pPr lvl="3" rtl="0">
              <a:spcBef>
                <a:spcPts val="1067"/>
              </a:spcBef>
              <a:spcAft>
                <a:spcPts val="0"/>
              </a:spcAft>
              <a:buClr>
                <a:schemeClr val="lt1"/>
              </a:buClr>
              <a:buSzPts val="1900"/>
              <a:buNone/>
              <a:defRPr>
                <a:solidFill>
                  <a:schemeClr val="lt1"/>
                </a:solidFill>
              </a:defRPr>
            </a:lvl4pPr>
            <a:lvl5pPr lvl="4" rtl="0">
              <a:spcBef>
                <a:spcPts val="1067"/>
              </a:spcBef>
              <a:spcAft>
                <a:spcPts val="0"/>
              </a:spcAft>
              <a:buClr>
                <a:schemeClr val="lt1"/>
              </a:buClr>
              <a:buSzPts val="1800"/>
              <a:buNone/>
              <a:defRPr>
                <a:solidFill>
                  <a:schemeClr val="lt1"/>
                </a:solidFill>
              </a:defRPr>
            </a:lvl5pPr>
            <a:lvl6pPr lvl="5" rtl="0">
              <a:spcBef>
                <a:spcPts val="800"/>
              </a:spcBef>
              <a:spcAft>
                <a:spcPts val="0"/>
              </a:spcAft>
              <a:buClr>
                <a:schemeClr val="lt1"/>
              </a:buClr>
              <a:buSzPts val="1800"/>
              <a:buNone/>
              <a:defRPr>
                <a:solidFill>
                  <a:schemeClr val="lt1"/>
                </a:solidFill>
              </a:defRPr>
            </a:lvl6pPr>
            <a:lvl7pPr lvl="6" rtl="0">
              <a:spcBef>
                <a:spcPts val="800"/>
              </a:spcBef>
              <a:spcAft>
                <a:spcPts val="0"/>
              </a:spcAft>
              <a:buClr>
                <a:schemeClr val="lt1"/>
              </a:buClr>
              <a:buSzPts val="1800"/>
              <a:buNone/>
              <a:defRPr>
                <a:solidFill>
                  <a:schemeClr val="lt1"/>
                </a:solidFill>
              </a:defRPr>
            </a:lvl7pPr>
            <a:lvl8pPr lvl="7" rtl="0">
              <a:spcBef>
                <a:spcPts val="533"/>
              </a:spcBef>
              <a:spcAft>
                <a:spcPts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pic>
        <p:nvPicPr>
          <p:cNvPr id="667" name="Google Shape;667;p51"/>
          <p:cNvPicPr preferRelativeResize="0"/>
          <p:nvPr/>
        </p:nvPicPr>
        <p:blipFill rotWithShape="1">
          <a:blip r:embed="rId3">
            <a:alphaModFix/>
          </a:blip>
          <a:srcRect/>
          <a:stretch/>
        </p:blipFill>
        <p:spPr>
          <a:xfrm>
            <a:off x="11356657" y="-15299"/>
            <a:ext cx="666267" cy="666267"/>
          </a:xfrm>
          <a:prstGeom prst="rect">
            <a:avLst/>
          </a:prstGeom>
          <a:noFill/>
          <a:ln>
            <a:noFill/>
          </a:ln>
        </p:spPr>
      </p:pic>
    </p:spTree>
    <p:extLst>
      <p:ext uri="{BB962C8B-B14F-4D97-AF65-F5344CB8AC3E}">
        <p14:creationId xmlns:p14="http://schemas.microsoft.com/office/powerpoint/2010/main" val="8150629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8 Feedback - jade">
  <p:cSld name="TITLE_AND_TWO_COLUMNS_1_1_5_1_3_1_1_1_1_2">
    <p:bg>
      <p:bgPr>
        <a:solidFill>
          <a:srgbClr val="E6F2F2"/>
        </a:solidFill>
        <a:effectLst/>
      </p:bgPr>
    </p:bg>
    <p:spTree>
      <p:nvGrpSpPr>
        <p:cNvPr id="1" name="Shape 692"/>
        <p:cNvGrpSpPr/>
        <p:nvPr/>
      </p:nvGrpSpPr>
      <p:grpSpPr>
        <a:xfrm>
          <a:off x="0" y="0"/>
          <a:ext cx="0" cy="0"/>
          <a:chOff x="0" y="0"/>
          <a:chExt cx="0" cy="0"/>
        </a:xfrm>
      </p:grpSpPr>
      <p:pic>
        <p:nvPicPr>
          <p:cNvPr id="693" name="Google Shape;693;p5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694" name="Google Shape;694;p55"/>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5" name="Google Shape;695;p55"/>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696" name="Google Shape;696;p55"/>
          <p:cNvSpPr txBox="1"/>
          <p:nvPr/>
        </p:nvSpPr>
        <p:spPr>
          <a:xfrm>
            <a:off x="432000" y="60700"/>
            <a:ext cx="1399600" cy="656800"/>
          </a:xfrm>
          <a:prstGeom prst="rect">
            <a:avLst/>
          </a:prstGeom>
          <a:noFill/>
          <a:ln>
            <a:noFill/>
          </a:ln>
        </p:spPr>
        <p:txBody>
          <a:bodyPr spcFirstLastPara="1" wrap="square" lIns="0" tIns="121900" rIns="121900" bIns="121900" anchor="t" anchorCtr="0">
            <a:spAutoFit/>
          </a:bodyPr>
          <a:lstStyle/>
          <a:p>
            <a:pPr marL="0" lvl="0" indent="0" algn="l" rtl="0">
              <a:spcBef>
                <a:spcPts val="0"/>
              </a:spcBef>
              <a:spcAft>
                <a:spcPts val="0"/>
              </a:spcAft>
              <a:buNone/>
            </a:pPr>
            <a:r>
              <a:rPr lang="en-GB" sz="2667" b="1">
                <a:solidFill>
                  <a:schemeClr val="lt1"/>
                </a:solidFill>
                <a:latin typeface="Lexend"/>
                <a:ea typeface="Lexend"/>
                <a:cs typeface="Lexend"/>
                <a:sym typeface="Lexend"/>
              </a:rPr>
              <a:t>Task B</a:t>
            </a:r>
            <a:endParaRPr sz="2667" b="1">
              <a:solidFill>
                <a:schemeClr val="lt1"/>
              </a:solidFill>
              <a:latin typeface="Lexend"/>
              <a:ea typeface="Lexend"/>
              <a:cs typeface="Lexend"/>
              <a:sym typeface="Lexend"/>
            </a:endParaRPr>
          </a:p>
        </p:txBody>
      </p:sp>
      <p:sp>
        <p:nvSpPr>
          <p:cNvPr id="697" name="Google Shape;697;p55"/>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ts val="0"/>
              </a:spcAft>
              <a:buClr>
                <a:schemeClr val="lt1"/>
              </a:buClr>
              <a:buSzPts val="2100"/>
              <a:buNone/>
              <a:defRPr>
                <a:solidFill>
                  <a:schemeClr val="lt1"/>
                </a:solidFill>
              </a:defRPr>
            </a:lvl2pPr>
            <a:lvl3pPr lvl="2" rtl="0">
              <a:spcBef>
                <a:spcPts val="1333"/>
              </a:spcBef>
              <a:spcAft>
                <a:spcPts val="0"/>
              </a:spcAft>
              <a:buClr>
                <a:schemeClr val="lt1"/>
              </a:buClr>
              <a:buSzPts val="2000"/>
              <a:buNone/>
              <a:defRPr>
                <a:solidFill>
                  <a:schemeClr val="lt1"/>
                </a:solidFill>
              </a:defRPr>
            </a:lvl3pPr>
            <a:lvl4pPr lvl="3" rtl="0">
              <a:spcBef>
                <a:spcPts val="1067"/>
              </a:spcBef>
              <a:spcAft>
                <a:spcPts val="0"/>
              </a:spcAft>
              <a:buClr>
                <a:schemeClr val="lt1"/>
              </a:buClr>
              <a:buSzPts val="1900"/>
              <a:buNone/>
              <a:defRPr>
                <a:solidFill>
                  <a:schemeClr val="lt1"/>
                </a:solidFill>
              </a:defRPr>
            </a:lvl4pPr>
            <a:lvl5pPr lvl="4" rtl="0">
              <a:spcBef>
                <a:spcPts val="1067"/>
              </a:spcBef>
              <a:spcAft>
                <a:spcPts val="0"/>
              </a:spcAft>
              <a:buClr>
                <a:schemeClr val="lt1"/>
              </a:buClr>
              <a:buSzPts val="1800"/>
              <a:buNone/>
              <a:defRPr>
                <a:solidFill>
                  <a:schemeClr val="lt1"/>
                </a:solidFill>
              </a:defRPr>
            </a:lvl5pPr>
            <a:lvl6pPr lvl="5" rtl="0">
              <a:spcBef>
                <a:spcPts val="800"/>
              </a:spcBef>
              <a:spcAft>
                <a:spcPts val="0"/>
              </a:spcAft>
              <a:buClr>
                <a:schemeClr val="lt1"/>
              </a:buClr>
              <a:buSzPts val="1800"/>
              <a:buNone/>
              <a:defRPr>
                <a:solidFill>
                  <a:schemeClr val="lt1"/>
                </a:solidFill>
              </a:defRPr>
            </a:lvl6pPr>
            <a:lvl7pPr lvl="6" rtl="0">
              <a:spcBef>
                <a:spcPts val="800"/>
              </a:spcBef>
              <a:spcAft>
                <a:spcPts val="0"/>
              </a:spcAft>
              <a:buClr>
                <a:schemeClr val="lt1"/>
              </a:buClr>
              <a:buSzPts val="1800"/>
              <a:buNone/>
              <a:defRPr>
                <a:solidFill>
                  <a:schemeClr val="lt1"/>
                </a:solidFill>
              </a:defRPr>
            </a:lvl7pPr>
            <a:lvl8pPr lvl="7" rtl="0">
              <a:spcBef>
                <a:spcPts val="533"/>
              </a:spcBef>
              <a:spcAft>
                <a:spcPts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sp>
        <p:nvSpPr>
          <p:cNvPr id="698" name="Google Shape;698;p55"/>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699" name="Google Shape;699;p55"/>
          <p:cNvPicPr preferRelativeResize="0"/>
          <p:nvPr/>
        </p:nvPicPr>
        <p:blipFill rotWithShape="1">
          <a:blip r:embed="rId3">
            <a:alphaModFix/>
          </a:blip>
          <a:srcRect/>
          <a:stretch/>
        </p:blipFill>
        <p:spPr>
          <a:xfrm>
            <a:off x="11371447" y="-15299"/>
            <a:ext cx="666267" cy="666267"/>
          </a:xfrm>
          <a:prstGeom prst="rect">
            <a:avLst/>
          </a:prstGeom>
          <a:noFill/>
          <a:ln>
            <a:noFill/>
          </a:ln>
        </p:spPr>
      </p:pic>
    </p:spTree>
    <p:extLst>
      <p:ext uri="{BB962C8B-B14F-4D97-AF65-F5344CB8AC3E}">
        <p14:creationId xmlns:p14="http://schemas.microsoft.com/office/powerpoint/2010/main" val="947166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00 Explanation blank - blue ">
  <p:cSld name="TITLE_AND_TWO_COLUMNS_1_1_6_2_2">
    <p:spTree>
      <p:nvGrpSpPr>
        <p:cNvPr id="1" name="Shape 222"/>
        <p:cNvGrpSpPr/>
        <p:nvPr/>
      </p:nvGrpSpPr>
      <p:grpSpPr>
        <a:xfrm>
          <a:off x="0" y="0"/>
          <a:ext cx="0" cy="0"/>
          <a:chOff x="0" y="0"/>
          <a:chExt cx="0" cy="0"/>
        </a:xfrm>
      </p:grpSpPr>
      <p:pic>
        <p:nvPicPr>
          <p:cNvPr id="223" name="Google Shape;223;p24"/>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224" name="Google Shape;224;p24"/>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25" name="Google Shape;225;p24"/>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26" name="Google Shape;226;p24"/>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Explanation</a:t>
            </a:r>
            <a:endParaRPr sz="1200" b="1">
              <a:solidFill>
                <a:srgbClr val="EBEDFE"/>
              </a:solidFill>
              <a:latin typeface="Lexend"/>
              <a:ea typeface="Lexend"/>
              <a:cs typeface="Lexend"/>
              <a:sym typeface="Lexend"/>
            </a:endParaRPr>
          </a:p>
        </p:txBody>
      </p:sp>
      <p:sp>
        <p:nvSpPr>
          <p:cNvPr id="227" name="Google Shape;227;p24"/>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28" name="Google Shape;228;p24"/>
          <p:cNvPicPr preferRelativeResize="0"/>
          <p:nvPr/>
        </p:nvPicPr>
        <p:blipFill rotWithShape="1">
          <a:blip r:embed="rId3">
            <a:alphaModFix/>
          </a:blip>
          <a:srcRect/>
          <a:stretch/>
        </p:blipFill>
        <p:spPr>
          <a:xfrm>
            <a:off x="11235933" y="-750"/>
            <a:ext cx="666267" cy="666267"/>
          </a:xfrm>
          <a:prstGeom prst="rect">
            <a:avLst/>
          </a:prstGeom>
          <a:noFill/>
          <a:ln>
            <a:noFill/>
          </a:ln>
        </p:spPr>
      </p:pic>
    </p:spTree>
    <p:extLst>
      <p:ext uri="{BB962C8B-B14F-4D97-AF65-F5344CB8AC3E}">
        <p14:creationId xmlns:p14="http://schemas.microsoft.com/office/powerpoint/2010/main" val="214251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04 CfU 4 options - blue">
  <p:cSld name="TITLE_AND_TWO_COLUMNS_1_1_8_2">
    <p:bg>
      <p:bgPr>
        <a:solidFill>
          <a:srgbClr val="EBEDFE"/>
        </a:solidFill>
        <a:effectLst/>
      </p:bgPr>
    </p:bg>
    <p:spTree>
      <p:nvGrpSpPr>
        <p:cNvPr id="1" name="Shape 502"/>
        <p:cNvGrpSpPr/>
        <p:nvPr/>
      </p:nvGrpSpPr>
      <p:grpSpPr>
        <a:xfrm>
          <a:off x="0" y="0"/>
          <a:ext cx="0" cy="0"/>
          <a:chOff x="0" y="0"/>
          <a:chExt cx="0" cy="0"/>
        </a:xfrm>
      </p:grpSpPr>
      <p:pic>
        <p:nvPicPr>
          <p:cNvPr id="503" name="Google Shape;503;p40"/>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504" name="Google Shape;504;p40"/>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05" name="Google Shape;505;p40"/>
          <p:cNvSpPr txBox="1">
            <a:spLocks noGrp="1"/>
          </p:cNvSpPr>
          <p:nvPr>
            <p:ph type="title"/>
          </p:nvPr>
        </p:nvSpPr>
        <p:spPr>
          <a:xfrm>
            <a:off x="432000" y="1079984"/>
            <a:ext cx="10905600" cy="65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506" name="Google Shape;506;p40"/>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507" name="Google Shape;507;p40"/>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508" name="Google Shape;508;p40"/>
          <p:cNvSpPr txBox="1">
            <a:spLocks noGrp="1"/>
          </p:cNvSpPr>
          <p:nvPr>
            <p:ph type="title" idx="2"/>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9" name="Google Shape;509;p40"/>
          <p:cNvSpPr txBox="1">
            <a:spLocks noGrp="1"/>
          </p:cNvSpPr>
          <p:nvPr>
            <p:ph type="subTitle" idx="1"/>
          </p:nvPr>
        </p:nvSpPr>
        <p:spPr>
          <a:xfrm>
            <a:off x="1379233" y="2247167"/>
            <a:ext cx="10008800" cy="43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10" name="Google Shape;510;p40"/>
          <p:cNvSpPr txBox="1">
            <a:spLocks noGrp="1"/>
          </p:cNvSpPr>
          <p:nvPr>
            <p:ph type="subTitle" idx="3"/>
          </p:nvPr>
        </p:nvSpPr>
        <p:spPr>
          <a:xfrm>
            <a:off x="1379233" y="3319263"/>
            <a:ext cx="10008800" cy="518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11" name="Google Shape;511;p40"/>
          <p:cNvSpPr txBox="1">
            <a:spLocks noGrp="1"/>
          </p:cNvSpPr>
          <p:nvPr>
            <p:ph type="subTitle" idx="4"/>
          </p:nvPr>
        </p:nvSpPr>
        <p:spPr>
          <a:xfrm>
            <a:off x="1379233" y="4413020"/>
            <a:ext cx="9952800" cy="43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512" name="Google Shape;512;p40"/>
          <p:cNvSpPr txBox="1">
            <a:spLocks noGrp="1"/>
          </p:cNvSpPr>
          <p:nvPr>
            <p:ph type="subTitle" idx="5"/>
          </p:nvPr>
        </p:nvSpPr>
        <p:spPr>
          <a:xfrm>
            <a:off x="1379233" y="5485116"/>
            <a:ext cx="10008800" cy="4804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513" name="Google Shape;513;p40"/>
          <p:cNvGrpSpPr/>
          <p:nvPr/>
        </p:nvGrpSpPr>
        <p:grpSpPr>
          <a:xfrm>
            <a:off x="431537" y="2202717"/>
            <a:ext cx="609600" cy="609600"/>
            <a:chOff x="1020916" y="1442088"/>
            <a:chExt cx="457200" cy="457200"/>
          </a:xfrm>
        </p:grpSpPr>
        <p:pic>
          <p:nvPicPr>
            <p:cNvPr id="514" name="Google Shape;514;p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15" name="Google Shape;515;p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516" name="Google Shape;516;p40"/>
          <p:cNvGrpSpPr/>
          <p:nvPr/>
        </p:nvGrpSpPr>
        <p:grpSpPr>
          <a:xfrm>
            <a:off x="431537" y="3282367"/>
            <a:ext cx="609600" cy="609600"/>
            <a:chOff x="1020916" y="1442088"/>
            <a:chExt cx="457200" cy="457200"/>
          </a:xfrm>
        </p:grpSpPr>
        <p:pic>
          <p:nvPicPr>
            <p:cNvPr id="517" name="Google Shape;517;p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18" name="Google Shape;518;p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519" name="Google Shape;519;p40"/>
          <p:cNvGrpSpPr/>
          <p:nvPr/>
        </p:nvGrpSpPr>
        <p:grpSpPr>
          <a:xfrm>
            <a:off x="431521" y="4362451"/>
            <a:ext cx="609600" cy="609600"/>
            <a:chOff x="1020916" y="1442088"/>
            <a:chExt cx="457200" cy="457200"/>
          </a:xfrm>
        </p:grpSpPr>
        <p:pic>
          <p:nvPicPr>
            <p:cNvPr id="520" name="Google Shape;520;p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21" name="Google Shape;521;p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522" name="Google Shape;522;p40"/>
          <p:cNvGrpSpPr/>
          <p:nvPr/>
        </p:nvGrpSpPr>
        <p:grpSpPr>
          <a:xfrm>
            <a:off x="431521" y="5442351"/>
            <a:ext cx="609600" cy="609600"/>
            <a:chOff x="1020916" y="1442088"/>
            <a:chExt cx="457200" cy="457200"/>
          </a:xfrm>
        </p:grpSpPr>
        <p:pic>
          <p:nvPicPr>
            <p:cNvPr id="523" name="Google Shape;523;p40"/>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524" name="Google Shape;524;p4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spTree>
    <p:extLst>
      <p:ext uri="{BB962C8B-B14F-4D97-AF65-F5344CB8AC3E}">
        <p14:creationId xmlns:p14="http://schemas.microsoft.com/office/powerpoint/2010/main" val="1037726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07 Practice - blue ">
  <p:cSld name="TITLE_AND_TWO_COLUMNS_1_1_5_1_3_1_2">
    <p:spTree>
      <p:nvGrpSpPr>
        <p:cNvPr id="1" name="Shape 668"/>
        <p:cNvGrpSpPr/>
        <p:nvPr/>
      </p:nvGrpSpPr>
      <p:grpSpPr>
        <a:xfrm>
          <a:off x="0" y="0"/>
          <a:ext cx="0" cy="0"/>
          <a:chOff x="0" y="0"/>
          <a:chExt cx="0" cy="0"/>
        </a:xfrm>
      </p:grpSpPr>
      <p:pic>
        <p:nvPicPr>
          <p:cNvPr id="669" name="Google Shape;669;p52"/>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670" name="Google Shape;670;p52"/>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1" name="Google Shape;671;p52"/>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672" name="Google Shape;672;p52"/>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sp>
        <p:nvSpPr>
          <p:cNvPr id="673" name="Google Shape;673;p52"/>
          <p:cNvSpPr txBox="1"/>
          <p:nvPr/>
        </p:nvSpPr>
        <p:spPr>
          <a:xfrm>
            <a:off x="432000" y="60700"/>
            <a:ext cx="1358800" cy="656800"/>
          </a:xfrm>
          <a:prstGeom prst="rect">
            <a:avLst/>
          </a:prstGeom>
          <a:noFill/>
          <a:ln>
            <a:noFill/>
          </a:ln>
        </p:spPr>
        <p:txBody>
          <a:bodyPr spcFirstLastPara="1" wrap="square" lIns="0" tIns="121900" rIns="121900" bIns="121900" anchor="t" anchorCtr="0">
            <a:spAutoFit/>
          </a:bodyPr>
          <a:lstStyle/>
          <a:p>
            <a:pPr marL="0" lvl="0" indent="0" algn="l" rtl="0">
              <a:spcBef>
                <a:spcPts val="0"/>
              </a:spcBef>
              <a:spcAft>
                <a:spcPts val="0"/>
              </a:spcAft>
              <a:buNone/>
            </a:pPr>
            <a:r>
              <a:rPr lang="en-GB" sz="2667" b="1">
                <a:solidFill>
                  <a:schemeClr val="lt1"/>
                </a:solidFill>
                <a:latin typeface="Lexend"/>
                <a:ea typeface="Lexend"/>
                <a:cs typeface="Lexend"/>
                <a:sym typeface="Lexend"/>
              </a:rPr>
              <a:t>Task C</a:t>
            </a:r>
            <a:endParaRPr sz="2667" b="1">
              <a:solidFill>
                <a:schemeClr val="lt1"/>
              </a:solidFill>
              <a:latin typeface="Lexend"/>
              <a:ea typeface="Lexend"/>
              <a:cs typeface="Lexend"/>
              <a:sym typeface="Lexend"/>
            </a:endParaRPr>
          </a:p>
        </p:txBody>
      </p:sp>
      <p:sp>
        <p:nvSpPr>
          <p:cNvPr id="674" name="Google Shape;674;p52"/>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ts val="0"/>
              </a:spcAft>
              <a:buClr>
                <a:schemeClr val="lt1"/>
              </a:buClr>
              <a:buSzPts val="2100"/>
              <a:buNone/>
              <a:defRPr>
                <a:solidFill>
                  <a:schemeClr val="lt1"/>
                </a:solidFill>
              </a:defRPr>
            </a:lvl2pPr>
            <a:lvl3pPr lvl="2" rtl="0">
              <a:spcBef>
                <a:spcPts val="1333"/>
              </a:spcBef>
              <a:spcAft>
                <a:spcPts val="0"/>
              </a:spcAft>
              <a:buClr>
                <a:schemeClr val="lt1"/>
              </a:buClr>
              <a:buSzPts val="2000"/>
              <a:buNone/>
              <a:defRPr>
                <a:solidFill>
                  <a:schemeClr val="lt1"/>
                </a:solidFill>
              </a:defRPr>
            </a:lvl3pPr>
            <a:lvl4pPr lvl="3" rtl="0">
              <a:spcBef>
                <a:spcPts val="1067"/>
              </a:spcBef>
              <a:spcAft>
                <a:spcPts val="0"/>
              </a:spcAft>
              <a:buClr>
                <a:schemeClr val="lt1"/>
              </a:buClr>
              <a:buSzPts val="1900"/>
              <a:buNone/>
              <a:defRPr>
                <a:solidFill>
                  <a:schemeClr val="lt1"/>
                </a:solidFill>
              </a:defRPr>
            </a:lvl4pPr>
            <a:lvl5pPr lvl="4" rtl="0">
              <a:spcBef>
                <a:spcPts val="1067"/>
              </a:spcBef>
              <a:spcAft>
                <a:spcPts val="0"/>
              </a:spcAft>
              <a:buClr>
                <a:schemeClr val="lt1"/>
              </a:buClr>
              <a:buSzPts val="1800"/>
              <a:buNone/>
              <a:defRPr>
                <a:solidFill>
                  <a:schemeClr val="lt1"/>
                </a:solidFill>
              </a:defRPr>
            </a:lvl5pPr>
            <a:lvl6pPr lvl="5" rtl="0">
              <a:spcBef>
                <a:spcPts val="800"/>
              </a:spcBef>
              <a:spcAft>
                <a:spcPts val="0"/>
              </a:spcAft>
              <a:buClr>
                <a:schemeClr val="lt1"/>
              </a:buClr>
              <a:buSzPts val="1800"/>
              <a:buNone/>
              <a:defRPr>
                <a:solidFill>
                  <a:schemeClr val="lt1"/>
                </a:solidFill>
              </a:defRPr>
            </a:lvl6pPr>
            <a:lvl7pPr lvl="6" rtl="0">
              <a:spcBef>
                <a:spcPts val="800"/>
              </a:spcBef>
              <a:spcAft>
                <a:spcPts val="0"/>
              </a:spcAft>
              <a:buClr>
                <a:schemeClr val="lt1"/>
              </a:buClr>
              <a:buSzPts val="1800"/>
              <a:buNone/>
              <a:defRPr>
                <a:solidFill>
                  <a:schemeClr val="lt1"/>
                </a:solidFill>
              </a:defRPr>
            </a:lvl7pPr>
            <a:lvl8pPr lvl="7" rtl="0">
              <a:spcBef>
                <a:spcPts val="533"/>
              </a:spcBef>
              <a:spcAft>
                <a:spcPts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pic>
        <p:nvPicPr>
          <p:cNvPr id="675" name="Google Shape;675;p52"/>
          <p:cNvPicPr preferRelativeResize="0"/>
          <p:nvPr/>
        </p:nvPicPr>
        <p:blipFill rotWithShape="1">
          <a:blip r:embed="rId3">
            <a:alphaModFix/>
          </a:blip>
          <a:srcRect/>
          <a:stretch/>
        </p:blipFill>
        <p:spPr>
          <a:xfrm>
            <a:off x="11356657" y="-15299"/>
            <a:ext cx="666267" cy="666267"/>
          </a:xfrm>
          <a:prstGeom prst="rect">
            <a:avLst/>
          </a:prstGeom>
          <a:noFill/>
          <a:ln>
            <a:noFill/>
          </a:ln>
        </p:spPr>
      </p:pic>
    </p:spTree>
    <p:extLst>
      <p:ext uri="{BB962C8B-B14F-4D97-AF65-F5344CB8AC3E}">
        <p14:creationId xmlns:p14="http://schemas.microsoft.com/office/powerpoint/2010/main" val="891260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08 Feedback - blue">
  <p:cSld name="TITLE_AND_TWO_COLUMNS_1_1_5_1_3_1_2_1">
    <p:bg>
      <p:bgPr>
        <a:solidFill>
          <a:srgbClr val="EBEDFE"/>
        </a:solidFill>
        <a:effectLst/>
      </p:bgPr>
    </p:bg>
    <p:spTree>
      <p:nvGrpSpPr>
        <p:cNvPr id="1" name="Shape 700"/>
        <p:cNvGrpSpPr/>
        <p:nvPr/>
      </p:nvGrpSpPr>
      <p:grpSpPr>
        <a:xfrm>
          <a:off x="0" y="0"/>
          <a:ext cx="0" cy="0"/>
          <a:chOff x="0" y="0"/>
          <a:chExt cx="0" cy="0"/>
        </a:xfrm>
      </p:grpSpPr>
      <p:pic>
        <p:nvPicPr>
          <p:cNvPr id="701" name="Google Shape;701;p56"/>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02" name="Google Shape;702;p56"/>
          <p:cNvSpPr/>
          <p:nvPr/>
        </p:nvSpPr>
        <p:spPr>
          <a:xfrm>
            <a:off x="-1" y="-3"/>
            <a:ext cx="12192400" cy="720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3" name="Google Shape;703;p56"/>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704" name="Google Shape;704;p56"/>
          <p:cNvSpPr txBox="1"/>
          <p:nvPr/>
        </p:nvSpPr>
        <p:spPr>
          <a:xfrm>
            <a:off x="432000" y="60700"/>
            <a:ext cx="1379200" cy="656800"/>
          </a:xfrm>
          <a:prstGeom prst="rect">
            <a:avLst/>
          </a:prstGeom>
          <a:noFill/>
          <a:ln>
            <a:noFill/>
          </a:ln>
        </p:spPr>
        <p:txBody>
          <a:bodyPr spcFirstLastPara="1" wrap="square" lIns="0" tIns="121900" rIns="121900" bIns="121900" anchor="t" anchorCtr="0">
            <a:spAutoFit/>
          </a:bodyPr>
          <a:lstStyle/>
          <a:p>
            <a:pPr marL="0" lvl="0" indent="0" algn="l" rtl="0">
              <a:spcBef>
                <a:spcPts val="0"/>
              </a:spcBef>
              <a:spcAft>
                <a:spcPts val="0"/>
              </a:spcAft>
              <a:buNone/>
            </a:pPr>
            <a:r>
              <a:rPr lang="en-GB" sz="2667" b="1">
                <a:solidFill>
                  <a:schemeClr val="lt1"/>
                </a:solidFill>
                <a:latin typeface="Lexend"/>
                <a:ea typeface="Lexend"/>
                <a:cs typeface="Lexend"/>
                <a:sym typeface="Lexend"/>
              </a:rPr>
              <a:t>Task C</a:t>
            </a:r>
            <a:endParaRPr sz="2667" b="1">
              <a:solidFill>
                <a:schemeClr val="lt1"/>
              </a:solidFill>
              <a:latin typeface="Lexend"/>
              <a:ea typeface="Lexend"/>
              <a:cs typeface="Lexend"/>
              <a:sym typeface="Lexend"/>
            </a:endParaRPr>
          </a:p>
        </p:txBody>
      </p:sp>
      <p:sp>
        <p:nvSpPr>
          <p:cNvPr id="705" name="Google Shape;705;p56"/>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ts val="0"/>
              </a:spcAft>
              <a:buClr>
                <a:schemeClr val="lt1"/>
              </a:buClr>
              <a:buSzPts val="2100"/>
              <a:buNone/>
              <a:defRPr>
                <a:solidFill>
                  <a:schemeClr val="lt1"/>
                </a:solidFill>
              </a:defRPr>
            </a:lvl2pPr>
            <a:lvl3pPr lvl="2" rtl="0">
              <a:spcBef>
                <a:spcPts val="1333"/>
              </a:spcBef>
              <a:spcAft>
                <a:spcPts val="0"/>
              </a:spcAft>
              <a:buClr>
                <a:schemeClr val="lt1"/>
              </a:buClr>
              <a:buSzPts val="2000"/>
              <a:buNone/>
              <a:defRPr>
                <a:solidFill>
                  <a:schemeClr val="lt1"/>
                </a:solidFill>
              </a:defRPr>
            </a:lvl3pPr>
            <a:lvl4pPr lvl="3" rtl="0">
              <a:spcBef>
                <a:spcPts val="1067"/>
              </a:spcBef>
              <a:spcAft>
                <a:spcPts val="0"/>
              </a:spcAft>
              <a:buClr>
                <a:schemeClr val="lt1"/>
              </a:buClr>
              <a:buSzPts val="1900"/>
              <a:buNone/>
              <a:defRPr>
                <a:solidFill>
                  <a:schemeClr val="lt1"/>
                </a:solidFill>
              </a:defRPr>
            </a:lvl4pPr>
            <a:lvl5pPr lvl="4" rtl="0">
              <a:spcBef>
                <a:spcPts val="1067"/>
              </a:spcBef>
              <a:spcAft>
                <a:spcPts val="0"/>
              </a:spcAft>
              <a:buClr>
                <a:schemeClr val="lt1"/>
              </a:buClr>
              <a:buSzPts val="1800"/>
              <a:buNone/>
              <a:defRPr>
                <a:solidFill>
                  <a:schemeClr val="lt1"/>
                </a:solidFill>
              </a:defRPr>
            </a:lvl5pPr>
            <a:lvl6pPr lvl="5" rtl="0">
              <a:spcBef>
                <a:spcPts val="800"/>
              </a:spcBef>
              <a:spcAft>
                <a:spcPts val="0"/>
              </a:spcAft>
              <a:buClr>
                <a:schemeClr val="lt1"/>
              </a:buClr>
              <a:buSzPts val="1800"/>
              <a:buNone/>
              <a:defRPr>
                <a:solidFill>
                  <a:schemeClr val="lt1"/>
                </a:solidFill>
              </a:defRPr>
            </a:lvl6pPr>
            <a:lvl7pPr lvl="6" rtl="0">
              <a:spcBef>
                <a:spcPts val="800"/>
              </a:spcBef>
              <a:spcAft>
                <a:spcPts val="0"/>
              </a:spcAft>
              <a:buClr>
                <a:schemeClr val="lt1"/>
              </a:buClr>
              <a:buSzPts val="1800"/>
              <a:buNone/>
              <a:defRPr>
                <a:solidFill>
                  <a:schemeClr val="lt1"/>
                </a:solidFill>
              </a:defRPr>
            </a:lvl7pPr>
            <a:lvl8pPr lvl="7" rtl="0">
              <a:spcBef>
                <a:spcPts val="533"/>
              </a:spcBef>
              <a:spcAft>
                <a:spcPts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sp>
        <p:nvSpPr>
          <p:cNvPr id="706" name="Google Shape;706;p56"/>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707" name="Google Shape;707;p56"/>
          <p:cNvPicPr preferRelativeResize="0"/>
          <p:nvPr/>
        </p:nvPicPr>
        <p:blipFill rotWithShape="1">
          <a:blip r:embed="rId3">
            <a:alphaModFix/>
          </a:blip>
          <a:srcRect/>
          <a:stretch/>
        </p:blipFill>
        <p:spPr>
          <a:xfrm>
            <a:off x="11371447" y="-15299"/>
            <a:ext cx="666267" cy="666267"/>
          </a:xfrm>
          <a:prstGeom prst="rect">
            <a:avLst/>
          </a:prstGeom>
          <a:noFill/>
          <a:ln>
            <a:noFill/>
          </a:ln>
        </p:spPr>
      </p:pic>
    </p:spTree>
    <p:extLst>
      <p:ext uri="{BB962C8B-B14F-4D97-AF65-F5344CB8AC3E}">
        <p14:creationId xmlns:p14="http://schemas.microsoft.com/office/powerpoint/2010/main" val="3704630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9.6 Summary 1">
  <p:cSld name="TITLE_AND_TWO_COLUMNS_1_1_5_1_2_1">
    <p:spTree>
      <p:nvGrpSpPr>
        <p:cNvPr id="1" name="Shape 716"/>
        <p:cNvGrpSpPr/>
        <p:nvPr/>
      </p:nvGrpSpPr>
      <p:grpSpPr>
        <a:xfrm>
          <a:off x="0" y="0"/>
          <a:ext cx="0" cy="0"/>
          <a:chOff x="0" y="0"/>
          <a:chExt cx="0" cy="0"/>
        </a:xfrm>
      </p:grpSpPr>
      <p:sp>
        <p:nvSpPr>
          <p:cNvPr id="717" name="Google Shape;717;p58"/>
          <p:cNvSpPr/>
          <p:nvPr/>
        </p:nvSpPr>
        <p:spPr>
          <a:xfrm>
            <a:off x="0" y="0"/>
            <a:ext cx="12192400" cy="72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718" name="Google Shape;718;p58"/>
          <p:cNvPicPr preferRelativeResize="0"/>
          <p:nvPr/>
        </p:nvPicPr>
        <p:blipFill rotWithShape="1">
          <a:blip r:embed="rId2">
            <a:alphaModFix/>
          </a:blip>
          <a:srcRect t="1699" b="1709"/>
          <a:stretch/>
        </p:blipFill>
        <p:spPr>
          <a:xfrm>
            <a:off x="0" y="714434"/>
            <a:ext cx="12201603" cy="155612"/>
          </a:xfrm>
          <a:prstGeom prst="rect">
            <a:avLst/>
          </a:prstGeom>
          <a:noFill/>
          <a:ln>
            <a:noFill/>
          </a:ln>
        </p:spPr>
      </p:pic>
      <p:sp>
        <p:nvSpPr>
          <p:cNvPr id="719" name="Google Shape;719;p58"/>
          <p:cNvSpPr txBox="1">
            <a:spLocks noGrp="1"/>
          </p:cNvSpPr>
          <p:nvPr>
            <p:ph type="body" idx="1"/>
          </p:nvPr>
        </p:nvSpPr>
        <p:spPr>
          <a:xfrm>
            <a:off x="432000" y="1440000"/>
            <a:ext cx="10818400" cy="49872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720" name="Google Shape;720;p58"/>
          <p:cNvSpPr txBox="1"/>
          <p:nvPr/>
        </p:nvSpPr>
        <p:spPr>
          <a:xfrm>
            <a:off x="432000" y="150000"/>
            <a:ext cx="1755600" cy="410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Summary</a:t>
            </a:r>
            <a:endParaRPr sz="2667" b="1">
              <a:solidFill>
                <a:schemeClr val="dk1"/>
              </a:solidFill>
              <a:latin typeface="Lexend"/>
              <a:ea typeface="Lexend"/>
              <a:cs typeface="Lexend"/>
              <a:sym typeface="Lexend"/>
            </a:endParaRPr>
          </a:p>
        </p:txBody>
      </p:sp>
      <p:sp>
        <p:nvSpPr>
          <p:cNvPr id="721" name="Google Shape;721;p58"/>
          <p:cNvSpPr txBox="1">
            <a:spLocks noGrp="1"/>
          </p:cNvSpPr>
          <p:nvPr>
            <p:ph type="title"/>
          </p:nvPr>
        </p:nvSpPr>
        <p:spPr>
          <a:xfrm>
            <a:off x="2246400" y="210033"/>
            <a:ext cx="7655200" cy="510400"/>
          </a:xfrm>
          <a:prstGeom prst="rect">
            <a:avLst/>
          </a:prstGeom>
        </p:spPr>
        <p:txBody>
          <a:bodyPr spcFirstLastPara="1" wrap="square" lIns="0" tIns="0" rIns="0" bIns="0" anchor="t" anchorCtr="0">
            <a:noAutofit/>
          </a:bodyPr>
          <a:lstStyle>
            <a:lvl1pPr lvl="0" rtl="0">
              <a:spcBef>
                <a:spcPts val="0"/>
              </a:spcBef>
              <a:spcAft>
                <a:spcPts val="0"/>
              </a:spcAft>
              <a:buSzPts val="1800"/>
              <a:buFont typeface="Lexend"/>
              <a:buNone/>
              <a:defRPr sz="2400" b="0">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1172288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87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23/02/2026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23/02/2026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23/02/2026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89" r:id="rId18"/>
    <p:sldLayoutId id="2147483690" r:id="rId19"/>
    <p:sldLayoutId id="2147483691" r:id="rId20"/>
    <p:sldLayoutId id="2147483692" r:id="rId21"/>
    <p:sldLayoutId id="2147483693" r:id="rId22"/>
    <p:sldLayoutId id="2147483694"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hyperlink" Target="https://www.stpaulsjuniorsomerset.org.uk/docs/yr3_remote_learning/04_02_2021/3_Pebble_in_my_pocket_story.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34.png"/><Relationship Id="rId4" Type="http://schemas.openxmlformats.org/officeDocument/2006/relationships/hyperlink" Target="https://www.stpaulsjuniorsomerset.org.uk/docs/yr3_remote_learning/04_02_2021/3_Pebble_in_my_pocket_story.pdf"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primaryteacher.collinshub.co.uk/educator.html?s=qh2ZmR2XwgTM2QzXzFGcvlWd5RncldXc#course_library&amp;content_type=package&amp;content_id=12512&amp;module_id=35632"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9.jpeg"/></Relationships>
</file>

<file path=ppt/slides/_rels/slide6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34.xml"/><Relationship Id="rId4" Type="http://schemas.openxmlformats.org/officeDocument/2006/relationships/image" Target="../media/image58.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34.xml"/><Relationship Id="rId4" Type="http://schemas.openxmlformats.org/officeDocument/2006/relationships/image" Target="../media/image60.jpeg"/></Relationships>
</file>

<file path=ppt/slides/_rels/slide8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4.xml"/><Relationship Id="rId1" Type="http://schemas.openxmlformats.org/officeDocument/2006/relationships/slideLayout" Target="../slideLayouts/slideLayout34.xml"/><Relationship Id="rId4" Type="http://schemas.openxmlformats.org/officeDocument/2006/relationships/image" Target="../media/image62.png"/></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34.xml"/><Relationship Id="rId5" Type="http://schemas.openxmlformats.org/officeDocument/2006/relationships/image" Target="../media/image65.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1D9A5B-AC1B-5492-8613-F030D96D1103}"/>
              </a:ext>
            </a:extLst>
          </p:cNvPr>
          <p:cNvSpPr txBox="1"/>
          <p:nvPr/>
        </p:nvSpPr>
        <p:spPr>
          <a:xfrm>
            <a:off x="276024" y="0"/>
            <a:ext cx="590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t>Tuesday 24th February </a:t>
            </a:r>
            <a:r>
              <a:rPr lang="en-GB"/>
              <a:t>           </a:t>
            </a:r>
            <a:r>
              <a:rPr lang="en-GB" u="sng"/>
              <a:t> 24.2.26</a:t>
            </a:r>
          </a:p>
          <a:p>
            <a:r>
              <a:rPr lang="en-GB" u="sng"/>
              <a:t>TBAT: Use joins consistently.</a:t>
            </a:r>
          </a:p>
        </p:txBody>
      </p:sp>
      <p:pic>
        <p:nvPicPr>
          <p:cNvPr id="3" name="Picture 2" descr="Handwriting Paper">
            <a:extLst>
              <a:ext uri="{FF2B5EF4-FFF2-40B4-BE49-F238E27FC236}">
                <a16:creationId xmlns:a16="http://schemas.microsoft.com/office/drawing/2014/main" id="{D389A5AC-F97F-9264-2922-B35F23892CB1}"/>
              </a:ext>
            </a:extLst>
          </p:cNvPr>
          <p:cNvPicPr>
            <a:picLocks noChangeAspect="1"/>
          </p:cNvPicPr>
          <p:nvPr/>
        </p:nvPicPr>
        <p:blipFill>
          <a:blip r:embed="rId2"/>
          <a:stretch>
            <a:fillRect/>
          </a:stretch>
        </p:blipFill>
        <p:spPr>
          <a:xfrm>
            <a:off x="4343271" y="595312"/>
            <a:ext cx="7439025" cy="5667375"/>
          </a:xfrm>
          <a:prstGeom prst="rect">
            <a:avLst/>
          </a:prstGeom>
        </p:spPr>
      </p:pic>
      <p:sp>
        <p:nvSpPr>
          <p:cNvPr id="4" name="TextBox 3">
            <a:extLst>
              <a:ext uri="{FF2B5EF4-FFF2-40B4-BE49-F238E27FC236}">
                <a16:creationId xmlns:a16="http://schemas.microsoft.com/office/drawing/2014/main" id="{F58978C4-9965-82FA-DC4D-857DE35622E4}"/>
              </a:ext>
            </a:extLst>
          </p:cNvPr>
          <p:cNvSpPr txBox="1"/>
          <p:nvPr/>
        </p:nvSpPr>
        <p:spPr>
          <a:xfrm>
            <a:off x="4146" y="593668"/>
            <a:ext cx="4048835"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Comic Sans MS"/>
                <a:ea typeface="+mn-lt"/>
                <a:cs typeface="+mn-lt"/>
              </a:rPr>
              <a:t>forty </a:t>
            </a:r>
            <a:endParaRPr lang="en-US" sz="2800" b="1">
              <a:latin typeface="Comic Sans MS"/>
              <a:ea typeface="+mn-lt"/>
              <a:cs typeface="+mn-lt"/>
            </a:endParaRPr>
          </a:p>
          <a:p>
            <a:r>
              <a:rPr lang="en-GB" sz="2800">
                <a:latin typeface="Comic Sans MS"/>
                <a:ea typeface="+mn-lt"/>
                <a:cs typeface="+mn-lt"/>
              </a:rPr>
              <a:t>scorch </a:t>
            </a:r>
            <a:endParaRPr lang="en-US" sz="2800" b="1">
              <a:latin typeface="Comic Sans MS"/>
              <a:ea typeface="+mn-lt"/>
              <a:cs typeface="+mn-lt"/>
            </a:endParaRPr>
          </a:p>
          <a:p>
            <a:r>
              <a:rPr lang="en-GB" sz="2800">
                <a:latin typeface="Comic Sans MS"/>
                <a:ea typeface="+mn-lt"/>
                <a:cs typeface="+mn-lt"/>
              </a:rPr>
              <a:t>absorb </a:t>
            </a:r>
            <a:endParaRPr lang="en-US" sz="2800" b="1">
              <a:latin typeface="Comic Sans MS"/>
              <a:ea typeface="+mn-lt"/>
              <a:cs typeface="+mn-lt"/>
            </a:endParaRPr>
          </a:p>
          <a:p>
            <a:r>
              <a:rPr lang="en-GB" sz="2800">
                <a:latin typeface="Comic Sans MS"/>
                <a:ea typeface="+mn-lt"/>
                <a:cs typeface="+mn-lt"/>
              </a:rPr>
              <a:t>decorate </a:t>
            </a:r>
            <a:endParaRPr lang="en-US" sz="2800" b="1">
              <a:latin typeface="Comic Sans MS"/>
              <a:ea typeface="+mn-lt"/>
              <a:cs typeface="+mn-lt"/>
            </a:endParaRPr>
          </a:p>
          <a:p>
            <a:r>
              <a:rPr lang="en-GB" sz="2800">
                <a:latin typeface="Comic Sans MS"/>
                <a:ea typeface="+mn-lt"/>
                <a:cs typeface="+mn-lt"/>
              </a:rPr>
              <a:t>afford </a:t>
            </a:r>
            <a:endParaRPr lang="en-US" sz="2800" b="1">
              <a:latin typeface="Comic Sans MS"/>
              <a:ea typeface="+mn-lt"/>
              <a:cs typeface="+mn-lt"/>
            </a:endParaRPr>
          </a:p>
          <a:p>
            <a:r>
              <a:rPr lang="en-GB" sz="2800">
                <a:latin typeface="Comic Sans MS"/>
                <a:ea typeface="+mn-lt"/>
                <a:cs typeface="+mn-lt"/>
              </a:rPr>
              <a:t>enormous </a:t>
            </a:r>
            <a:endParaRPr lang="en-US" sz="2800" b="1">
              <a:latin typeface="Comic Sans MS"/>
              <a:ea typeface="+mn-lt"/>
              <a:cs typeface="+mn-lt"/>
            </a:endParaRPr>
          </a:p>
          <a:p>
            <a:r>
              <a:rPr lang="en-GB" sz="2800">
                <a:latin typeface="Comic Sans MS"/>
                <a:ea typeface="+mn-lt"/>
                <a:cs typeface="+mn-lt"/>
              </a:rPr>
              <a:t>category </a:t>
            </a:r>
            <a:endParaRPr lang="en-US" sz="2800" b="1">
              <a:latin typeface="Comic Sans MS"/>
              <a:ea typeface="+mn-lt"/>
              <a:cs typeface="+mn-lt"/>
            </a:endParaRPr>
          </a:p>
          <a:p>
            <a:r>
              <a:rPr lang="en-GB" sz="2800">
                <a:latin typeface="Comic Sans MS"/>
                <a:ea typeface="+mn-lt"/>
                <a:cs typeface="+mn-lt"/>
              </a:rPr>
              <a:t>tornado </a:t>
            </a:r>
            <a:endParaRPr lang="en-US" sz="2800" b="1">
              <a:latin typeface="Comic Sans MS"/>
              <a:ea typeface="+mn-lt"/>
              <a:cs typeface="+mn-lt"/>
            </a:endParaRPr>
          </a:p>
          <a:p>
            <a:r>
              <a:rPr lang="en-GB" sz="2800">
                <a:latin typeface="Comic Sans MS"/>
                <a:ea typeface="+mn-lt"/>
                <a:cs typeface="+mn-lt"/>
              </a:rPr>
              <a:t>according </a:t>
            </a:r>
            <a:endParaRPr lang="en-US" sz="2800" b="1">
              <a:latin typeface="Comic Sans MS"/>
              <a:ea typeface="+mn-lt"/>
              <a:cs typeface="+mn-lt"/>
            </a:endParaRPr>
          </a:p>
          <a:p>
            <a:r>
              <a:rPr lang="en-GB" sz="2800">
                <a:latin typeface="Comic Sans MS"/>
                <a:ea typeface="+mn-lt"/>
                <a:cs typeface="+mn-lt"/>
              </a:rPr>
              <a:t>opportunity</a:t>
            </a:r>
            <a:br>
              <a:rPr lang="en-GB" sz="2400">
                <a:latin typeface="Comic Sans MS"/>
              </a:rPr>
            </a:br>
            <a:r>
              <a:rPr lang="en-GB" sz="2000">
                <a:solidFill>
                  <a:srgbClr val="FF0000"/>
                </a:solidFill>
                <a:latin typeface="Comic Sans MS"/>
              </a:rPr>
              <a:t>Are there any words you are unsure of?</a:t>
            </a:r>
            <a:br>
              <a:rPr lang="en-GB" sz="2000">
                <a:latin typeface="Comic Sans MS"/>
              </a:rPr>
            </a:br>
            <a:br>
              <a:rPr lang="en-GB" sz="2000">
                <a:latin typeface="Comic Sans MS"/>
              </a:rPr>
            </a:br>
            <a:r>
              <a:rPr lang="en-GB" sz="2000">
                <a:solidFill>
                  <a:srgbClr val="FF0000"/>
                </a:solidFill>
                <a:latin typeface="Comic Sans MS"/>
              </a:rPr>
              <a:t>Use a dictionary to look them up and then use them in a sentence.</a:t>
            </a:r>
            <a:endParaRPr lang="en-US" sz="2800" b="1">
              <a:solidFill>
                <a:srgbClr val="000000"/>
              </a:solidFill>
              <a:latin typeface="cursive"/>
            </a:endParaRPr>
          </a:p>
        </p:txBody>
      </p:sp>
    </p:spTree>
    <p:extLst>
      <p:ext uri="{BB962C8B-B14F-4D97-AF65-F5344CB8AC3E}">
        <p14:creationId xmlns:p14="http://schemas.microsoft.com/office/powerpoint/2010/main" val="38831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5ED407E-CFF5-62B6-2D07-0B1C17406A27}"/>
              </a:ext>
            </a:extLst>
          </p:cNvPr>
          <p:cNvSpPr txBox="1">
            <a:spLocks noGrp="1"/>
          </p:cNvSpPr>
          <p:nvPr>
            <p:ph type="body" idx="1"/>
          </p:nvPr>
        </p:nvSpPr>
        <p:spPr>
          <a:xfrm>
            <a:off x="214999" y="184407"/>
            <a:ext cx="11835812" cy="1287806"/>
          </a:xfrm>
          <a:prstGeom prst="rect">
            <a:avLst/>
          </a:prstGeom>
        </p:spPr>
        <p:txBody>
          <a:bodyPr spcFirstLastPara="1" wrap="square" lIns="121900" tIns="121900" rIns="121900" bIns="121900" anchor="t" anchorCtr="0">
            <a:normAutofit/>
          </a:bodyPr>
          <a:lstStyle/>
          <a:p>
            <a:pPr marL="0" indent="0" algn="r">
              <a:buNone/>
            </a:pPr>
            <a:endParaRPr lang="en">
              <a:solidFill>
                <a:schemeClr val="tx1"/>
              </a:solidFill>
              <a:latin typeface="Comic Sans MS"/>
            </a:endParaRPr>
          </a:p>
          <a:p>
            <a:pPr marL="0" indent="0">
              <a:lnSpc>
                <a:spcPct val="114999"/>
              </a:lnSpc>
              <a:buNone/>
            </a:pPr>
            <a:r>
              <a:rPr lang="en" sz="1400" u="sng">
                <a:latin typeface="Comic Sans MS"/>
              </a:rPr>
              <a:t>TBAT: identify regular and irregular polygons.</a:t>
            </a:r>
            <a:endParaRPr lang="en" sz="1400">
              <a:latin typeface="Aptos" panose="020B0004020202020204"/>
            </a:endParaRPr>
          </a:p>
          <a:p>
            <a:pPr marL="0" indent="0">
              <a:lnSpc>
                <a:spcPct val="114999"/>
              </a:lnSpc>
              <a:buNone/>
            </a:pPr>
            <a:r>
              <a:rPr lang="en" sz="1400" u="sng">
                <a:latin typeface="Comic Sans MS"/>
              </a:rPr>
              <a:t>Activity in books </a:t>
            </a:r>
          </a:p>
        </p:txBody>
      </p:sp>
      <p:sp>
        <p:nvSpPr>
          <p:cNvPr id="6" name="TextBox 5">
            <a:extLst>
              <a:ext uri="{FF2B5EF4-FFF2-40B4-BE49-F238E27FC236}">
                <a16:creationId xmlns:a16="http://schemas.microsoft.com/office/drawing/2014/main" id="{15378B31-4A21-9754-B0FF-062BB22B9745}"/>
              </a:ext>
            </a:extLst>
          </p:cNvPr>
          <p:cNvSpPr txBox="1"/>
          <p:nvPr/>
        </p:nvSpPr>
        <p:spPr>
          <a:xfrm>
            <a:off x="123701" y="1521525"/>
            <a:ext cx="119564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latin typeface="Comic Sans MS"/>
                <a:ea typeface="+mn-lt"/>
                <a:cs typeface="+mn-lt"/>
              </a:rPr>
              <a:t>Here is a circle.</a:t>
            </a:r>
          </a:p>
          <a:p>
            <a:pPr algn="ctr"/>
            <a:r>
              <a:rPr lang="en-GB" sz="3600">
                <a:latin typeface="Comic Sans MS"/>
                <a:ea typeface="+mn-lt"/>
                <a:cs typeface="+mn-lt"/>
              </a:rPr>
              <a:t>Is a circle a polygon?</a:t>
            </a:r>
            <a:endParaRPr lang="en-GB">
              <a:latin typeface="Comic Sans MS"/>
            </a:endParaRPr>
          </a:p>
        </p:txBody>
      </p:sp>
      <p:pic>
        <p:nvPicPr>
          <p:cNvPr id="3" name="Picture 3" descr="Shape, circle&#10;&#10;Description automatically generated">
            <a:extLst>
              <a:ext uri="{FF2B5EF4-FFF2-40B4-BE49-F238E27FC236}">
                <a16:creationId xmlns:a16="http://schemas.microsoft.com/office/drawing/2014/main" id="{B5841B2C-6414-B4C7-E1A4-E7A56CF2F0A7}"/>
              </a:ext>
            </a:extLst>
          </p:cNvPr>
          <p:cNvPicPr>
            <a:picLocks noChangeAspect="1"/>
          </p:cNvPicPr>
          <p:nvPr/>
        </p:nvPicPr>
        <p:blipFill>
          <a:blip r:embed="rId2"/>
          <a:stretch>
            <a:fillRect/>
          </a:stretch>
        </p:blipFill>
        <p:spPr>
          <a:xfrm>
            <a:off x="4334679" y="2918608"/>
            <a:ext cx="3591914" cy="3514601"/>
          </a:xfrm>
          <a:prstGeom prst="rect">
            <a:avLst/>
          </a:prstGeom>
        </p:spPr>
      </p:pic>
    </p:spTree>
    <p:extLst>
      <p:ext uri="{BB962C8B-B14F-4D97-AF65-F5344CB8AC3E}">
        <p14:creationId xmlns:p14="http://schemas.microsoft.com/office/powerpoint/2010/main" val="319060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5ED407E-CFF5-62B6-2D07-0B1C17406A27}"/>
              </a:ext>
            </a:extLst>
          </p:cNvPr>
          <p:cNvSpPr txBox="1">
            <a:spLocks noGrp="1"/>
          </p:cNvSpPr>
          <p:nvPr>
            <p:ph type="body" idx="1"/>
          </p:nvPr>
        </p:nvSpPr>
        <p:spPr>
          <a:xfrm>
            <a:off x="214999" y="184407"/>
            <a:ext cx="11835812" cy="1287806"/>
          </a:xfrm>
          <a:prstGeom prst="rect">
            <a:avLst/>
          </a:prstGeom>
        </p:spPr>
        <p:txBody>
          <a:bodyPr spcFirstLastPara="1" wrap="square" lIns="121900" tIns="121900" rIns="121900" bIns="121900" anchor="t" anchorCtr="0">
            <a:normAutofit/>
          </a:bodyPr>
          <a:lstStyle/>
          <a:p>
            <a:pPr marL="0" indent="0" algn="r">
              <a:buNone/>
            </a:pPr>
            <a:endParaRPr lang="en" sz="1600">
              <a:latin typeface="Comic Sans MS"/>
            </a:endParaRPr>
          </a:p>
          <a:p>
            <a:pPr marL="0" indent="0">
              <a:lnSpc>
                <a:spcPct val="114999"/>
              </a:lnSpc>
              <a:buNone/>
            </a:pPr>
            <a:r>
              <a:rPr lang="en" sz="1600" u="sng">
                <a:latin typeface="Comic Sans MS"/>
              </a:rPr>
              <a:t>TBAT: identify regular and irregular polygons.</a:t>
            </a:r>
            <a:endParaRPr lang="en" sz="1600"/>
          </a:p>
        </p:txBody>
      </p:sp>
      <p:sp>
        <p:nvSpPr>
          <p:cNvPr id="6" name="TextBox 5">
            <a:extLst>
              <a:ext uri="{FF2B5EF4-FFF2-40B4-BE49-F238E27FC236}">
                <a16:creationId xmlns:a16="http://schemas.microsoft.com/office/drawing/2014/main" id="{15378B31-4A21-9754-B0FF-062BB22B9745}"/>
              </a:ext>
            </a:extLst>
          </p:cNvPr>
          <p:cNvSpPr txBox="1"/>
          <p:nvPr/>
        </p:nvSpPr>
        <p:spPr>
          <a:xfrm>
            <a:off x="123701" y="1521525"/>
            <a:ext cx="1195647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latin typeface="Comic Sans MS"/>
                <a:ea typeface="+mn-lt"/>
                <a:cs typeface="+mn-lt"/>
              </a:rPr>
              <a:t>A circle cannot be a polygon as it has one curved edge and no straight lines.</a:t>
            </a:r>
          </a:p>
          <a:p>
            <a:pPr algn="ctr"/>
            <a:r>
              <a:rPr lang="en-GB" sz="3600">
                <a:latin typeface="Comic Sans MS"/>
                <a:ea typeface="+mn-lt"/>
                <a:cs typeface="+mn-lt"/>
              </a:rPr>
              <a:t>Other examples of 2D shapes that are not polygons are semi-circles and ovals.</a:t>
            </a:r>
            <a:endParaRPr lang="en-GB">
              <a:latin typeface="Comic Sans MS"/>
            </a:endParaRPr>
          </a:p>
        </p:txBody>
      </p:sp>
      <p:pic>
        <p:nvPicPr>
          <p:cNvPr id="3" name="Picture 3" descr="Shape, circle&#10;&#10;Description automatically generated">
            <a:extLst>
              <a:ext uri="{FF2B5EF4-FFF2-40B4-BE49-F238E27FC236}">
                <a16:creationId xmlns:a16="http://schemas.microsoft.com/office/drawing/2014/main" id="{B5841B2C-6414-B4C7-E1A4-E7A56CF2F0A7}"/>
              </a:ext>
            </a:extLst>
          </p:cNvPr>
          <p:cNvPicPr>
            <a:picLocks noChangeAspect="1"/>
          </p:cNvPicPr>
          <p:nvPr/>
        </p:nvPicPr>
        <p:blipFill>
          <a:blip r:embed="rId2"/>
          <a:stretch>
            <a:fillRect/>
          </a:stretch>
        </p:blipFill>
        <p:spPr>
          <a:xfrm>
            <a:off x="4611770" y="3829049"/>
            <a:ext cx="2958563" cy="2891147"/>
          </a:xfrm>
          <a:prstGeom prst="rect">
            <a:avLst/>
          </a:prstGeom>
        </p:spPr>
      </p:pic>
    </p:spTree>
    <p:extLst>
      <p:ext uri="{BB962C8B-B14F-4D97-AF65-F5344CB8AC3E}">
        <p14:creationId xmlns:p14="http://schemas.microsoft.com/office/powerpoint/2010/main" val="347109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378B31-4A21-9754-B0FF-062BB22B9745}"/>
              </a:ext>
            </a:extLst>
          </p:cNvPr>
          <p:cNvSpPr txBox="1"/>
          <p:nvPr/>
        </p:nvSpPr>
        <p:spPr>
          <a:xfrm>
            <a:off x="123701" y="110795"/>
            <a:ext cx="1195647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a:latin typeface="Comic Sans MS"/>
                <a:ea typeface="+mn-lt"/>
                <a:cs typeface="+mn-lt"/>
              </a:rPr>
              <a:t>Whiteboard work: </a:t>
            </a:r>
            <a:r>
              <a:rPr lang="en-GB" sz="3600">
                <a:latin typeface="Comic Sans MS"/>
                <a:ea typeface="+mn-lt"/>
                <a:cs typeface="+mn-lt"/>
              </a:rPr>
              <a:t>Sort the shapes below into those that are polygons and those that are not.</a:t>
            </a:r>
            <a:endParaRPr lang="en-US">
              <a:latin typeface="Comic Sans MS"/>
            </a:endParaRPr>
          </a:p>
        </p:txBody>
      </p:sp>
      <p:pic>
        <p:nvPicPr>
          <p:cNvPr id="2" name="Picture 3" descr="Shape&#10;&#10;Description automatically generated">
            <a:extLst>
              <a:ext uri="{FF2B5EF4-FFF2-40B4-BE49-F238E27FC236}">
                <a16:creationId xmlns:a16="http://schemas.microsoft.com/office/drawing/2014/main" id="{1CC95D32-47F5-37B2-3FA2-77D01C83022A}"/>
              </a:ext>
            </a:extLst>
          </p:cNvPr>
          <p:cNvPicPr>
            <a:picLocks noChangeAspect="1"/>
          </p:cNvPicPr>
          <p:nvPr/>
        </p:nvPicPr>
        <p:blipFill>
          <a:blip r:embed="rId2"/>
          <a:stretch>
            <a:fillRect/>
          </a:stretch>
        </p:blipFill>
        <p:spPr>
          <a:xfrm>
            <a:off x="597725" y="2722417"/>
            <a:ext cx="10996550" cy="3996046"/>
          </a:xfrm>
          <a:prstGeom prst="rect">
            <a:avLst/>
          </a:prstGeom>
        </p:spPr>
      </p:pic>
    </p:spTree>
    <p:extLst>
      <p:ext uri="{BB962C8B-B14F-4D97-AF65-F5344CB8AC3E}">
        <p14:creationId xmlns:p14="http://schemas.microsoft.com/office/powerpoint/2010/main" val="1726617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5ED407E-CFF5-62B6-2D07-0B1C17406A27}"/>
              </a:ext>
            </a:extLst>
          </p:cNvPr>
          <p:cNvSpPr txBox="1">
            <a:spLocks noGrp="1"/>
          </p:cNvSpPr>
          <p:nvPr>
            <p:ph type="body" idx="1"/>
          </p:nvPr>
        </p:nvSpPr>
        <p:spPr>
          <a:xfrm>
            <a:off x="214999" y="184407"/>
            <a:ext cx="11835812" cy="1287806"/>
          </a:xfrm>
          <a:prstGeom prst="rect">
            <a:avLst/>
          </a:prstGeom>
        </p:spPr>
        <p:txBody>
          <a:bodyPr spcFirstLastPara="1" wrap="square" lIns="121900" tIns="121900" rIns="121900" bIns="121900" anchor="t" anchorCtr="0">
            <a:normAutofit/>
          </a:bodyPr>
          <a:lstStyle/>
          <a:p>
            <a:pPr marL="0" indent="0" algn="r">
              <a:buNone/>
            </a:pPr>
            <a:endParaRPr lang="en" sz="2000" u="sng">
              <a:solidFill>
                <a:schemeClr val="tx1"/>
              </a:solidFill>
              <a:latin typeface="Comic Sans MS"/>
            </a:endParaRPr>
          </a:p>
          <a:p>
            <a:pPr marL="0" indent="0">
              <a:lnSpc>
                <a:spcPct val="114999"/>
              </a:lnSpc>
              <a:buNone/>
            </a:pPr>
            <a:r>
              <a:rPr lang="en" sz="2000" u="sng">
                <a:latin typeface="Comic Sans MS"/>
              </a:rPr>
              <a:t>Whiteboard work: </a:t>
            </a:r>
          </a:p>
        </p:txBody>
      </p:sp>
      <p:sp>
        <p:nvSpPr>
          <p:cNvPr id="6" name="TextBox 5">
            <a:extLst>
              <a:ext uri="{FF2B5EF4-FFF2-40B4-BE49-F238E27FC236}">
                <a16:creationId xmlns:a16="http://schemas.microsoft.com/office/drawing/2014/main" id="{15378B31-4A21-9754-B0FF-062BB22B9745}"/>
              </a:ext>
            </a:extLst>
          </p:cNvPr>
          <p:cNvSpPr txBox="1"/>
          <p:nvPr/>
        </p:nvSpPr>
        <p:spPr>
          <a:xfrm>
            <a:off x="113404" y="1119930"/>
            <a:ext cx="1195647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latin typeface="Comic Sans MS"/>
                <a:ea typeface="+mn-lt"/>
                <a:cs typeface="+mn-lt"/>
              </a:rPr>
              <a:t>Which of the shapes below are irregular polygons? </a:t>
            </a:r>
            <a:br>
              <a:rPr lang="en-GB" sz="3600">
                <a:latin typeface="Comic Sans MS"/>
                <a:ea typeface="+mn-lt"/>
                <a:cs typeface="+mn-lt"/>
              </a:rPr>
            </a:br>
            <a:r>
              <a:rPr lang="en-GB" sz="3600">
                <a:latin typeface="Comic Sans MS"/>
                <a:ea typeface="+mn-lt"/>
                <a:cs typeface="+mn-lt"/>
              </a:rPr>
              <a:t>Write your answers alphabetically.</a:t>
            </a:r>
            <a:endParaRPr lang="en-US">
              <a:latin typeface="Comic Sans MS"/>
            </a:endParaRPr>
          </a:p>
          <a:p>
            <a:pPr algn="ctr"/>
            <a:endParaRPr lang="en-GB" sz="3600" b="1">
              <a:cs typeface="Arial"/>
            </a:endParaRPr>
          </a:p>
          <a:p>
            <a:pPr algn="ctr"/>
            <a:endParaRPr lang="en-GB" sz="3600" b="1">
              <a:cs typeface="Arial"/>
            </a:endParaRPr>
          </a:p>
        </p:txBody>
      </p:sp>
      <p:pic>
        <p:nvPicPr>
          <p:cNvPr id="2" name="Picture 3" descr="Shape, polygon&#10;&#10;Description automatically generated">
            <a:extLst>
              <a:ext uri="{FF2B5EF4-FFF2-40B4-BE49-F238E27FC236}">
                <a16:creationId xmlns:a16="http://schemas.microsoft.com/office/drawing/2014/main" id="{61C3DCA4-5C54-9FC9-5F6E-D8D799E2A2C1}"/>
              </a:ext>
            </a:extLst>
          </p:cNvPr>
          <p:cNvPicPr>
            <a:picLocks noChangeAspect="1"/>
          </p:cNvPicPr>
          <p:nvPr/>
        </p:nvPicPr>
        <p:blipFill>
          <a:blip r:embed="rId2"/>
          <a:stretch>
            <a:fillRect/>
          </a:stretch>
        </p:blipFill>
        <p:spPr>
          <a:xfrm>
            <a:off x="1639223" y="2385069"/>
            <a:ext cx="8974936" cy="4471887"/>
          </a:xfrm>
          <a:prstGeom prst="rect">
            <a:avLst/>
          </a:prstGeom>
        </p:spPr>
      </p:pic>
    </p:spTree>
    <p:extLst>
      <p:ext uri="{BB962C8B-B14F-4D97-AF65-F5344CB8AC3E}">
        <p14:creationId xmlns:p14="http://schemas.microsoft.com/office/powerpoint/2010/main" val="4281657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378B31-4A21-9754-B0FF-062BB22B9745}"/>
              </a:ext>
            </a:extLst>
          </p:cNvPr>
          <p:cNvSpPr txBox="1"/>
          <p:nvPr/>
        </p:nvSpPr>
        <p:spPr>
          <a:xfrm>
            <a:off x="113805" y="167498"/>
            <a:ext cx="1195647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Gemma has sorted the shapes below into the Venn diagram.</a:t>
            </a:r>
            <a:endParaRPr lang="en-US" sz="1200">
              <a:latin typeface="Comic Sans MS"/>
            </a:endParaRPr>
          </a:p>
          <a:p>
            <a:pPr algn="ctr"/>
            <a:r>
              <a:rPr lang="en-GB" sz="2400">
                <a:latin typeface="Comic Sans MS"/>
                <a:ea typeface="+mn-lt"/>
                <a:cs typeface="+mn-lt"/>
              </a:rPr>
              <a:t>Find and explain her mistakes.</a:t>
            </a:r>
            <a:endParaRPr lang="en-GB">
              <a:latin typeface="Comic Sans MS"/>
            </a:endParaRPr>
          </a:p>
          <a:p>
            <a:pPr algn="ctr"/>
            <a:endParaRPr lang="en-GB" sz="3600" b="1">
              <a:cs typeface="Arial"/>
            </a:endParaRPr>
          </a:p>
        </p:txBody>
      </p:sp>
      <p:pic>
        <p:nvPicPr>
          <p:cNvPr id="3" name="Picture 3" descr="Shape&#10;&#10;Description automatically generated">
            <a:extLst>
              <a:ext uri="{FF2B5EF4-FFF2-40B4-BE49-F238E27FC236}">
                <a16:creationId xmlns:a16="http://schemas.microsoft.com/office/drawing/2014/main" id="{5451F3B6-12BC-F73F-5358-D0452B0293F1}"/>
              </a:ext>
            </a:extLst>
          </p:cNvPr>
          <p:cNvPicPr>
            <a:picLocks noChangeAspect="1"/>
          </p:cNvPicPr>
          <p:nvPr/>
        </p:nvPicPr>
        <p:blipFill>
          <a:blip r:embed="rId2"/>
          <a:stretch>
            <a:fillRect/>
          </a:stretch>
        </p:blipFill>
        <p:spPr>
          <a:xfrm>
            <a:off x="918546" y="1047522"/>
            <a:ext cx="10334713" cy="5716595"/>
          </a:xfrm>
          <a:prstGeom prst="rect">
            <a:avLst/>
          </a:prstGeom>
        </p:spPr>
      </p:pic>
    </p:spTree>
    <p:extLst>
      <p:ext uri="{BB962C8B-B14F-4D97-AF65-F5344CB8AC3E}">
        <p14:creationId xmlns:p14="http://schemas.microsoft.com/office/powerpoint/2010/main" val="328760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5ED407E-CFF5-62B6-2D07-0B1C17406A27}"/>
              </a:ext>
            </a:extLst>
          </p:cNvPr>
          <p:cNvSpPr txBox="1">
            <a:spLocks noGrp="1"/>
          </p:cNvSpPr>
          <p:nvPr>
            <p:ph type="body" idx="1"/>
          </p:nvPr>
        </p:nvSpPr>
        <p:spPr>
          <a:xfrm>
            <a:off x="214999" y="184407"/>
            <a:ext cx="11835812" cy="1287806"/>
          </a:xfrm>
          <a:prstGeom prst="rect">
            <a:avLst/>
          </a:prstGeom>
        </p:spPr>
        <p:txBody>
          <a:bodyPr spcFirstLastPara="1" vert="horz" wrap="square" lIns="121900" tIns="121900" rIns="121900" bIns="121900" rtlCol="0" anchor="t" anchorCtr="0">
            <a:noAutofit/>
          </a:bodyPr>
          <a:lstStyle/>
          <a:p>
            <a:pPr marL="0" indent="0" algn="r">
              <a:buNone/>
            </a:pPr>
            <a:r>
              <a:rPr lang="en" sz="2000" u="sng">
                <a:latin typeface="Comic Sans MS"/>
              </a:rPr>
              <a:t>TBAT: identify regular and irregular polygons.</a:t>
            </a:r>
            <a:endParaRPr lang="en" sz="2000"/>
          </a:p>
        </p:txBody>
      </p:sp>
      <p:sp>
        <p:nvSpPr>
          <p:cNvPr id="6" name="TextBox 5">
            <a:extLst>
              <a:ext uri="{FF2B5EF4-FFF2-40B4-BE49-F238E27FC236}">
                <a16:creationId xmlns:a16="http://schemas.microsoft.com/office/drawing/2014/main" id="{15378B31-4A21-9754-B0FF-062BB22B9745}"/>
              </a:ext>
            </a:extLst>
          </p:cNvPr>
          <p:cNvSpPr txBox="1"/>
          <p:nvPr/>
        </p:nvSpPr>
        <p:spPr>
          <a:xfrm>
            <a:off x="93210" y="826525"/>
            <a:ext cx="1195647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latin typeface="Comic Sans MS"/>
                <a:ea typeface="+mn-lt"/>
                <a:cs typeface="+mn-lt"/>
              </a:rPr>
              <a:t>Gemma has sorted the shapes below into the Venn diagram.</a:t>
            </a:r>
            <a:endParaRPr lang="en-US">
              <a:latin typeface="Comic Sans MS"/>
            </a:endParaRPr>
          </a:p>
          <a:p>
            <a:pPr algn="ctr"/>
            <a:endParaRPr lang="en-GB" sz="3600">
              <a:latin typeface="Comic Sans MS"/>
              <a:cs typeface="Arial"/>
            </a:endParaRPr>
          </a:p>
          <a:p>
            <a:pPr algn="ctr"/>
            <a:endParaRPr lang="en-GB" sz="3600" b="1">
              <a:cs typeface="Arial"/>
            </a:endParaRPr>
          </a:p>
        </p:txBody>
      </p:sp>
      <p:pic>
        <p:nvPicPr>
          <p:cNvPr id="2" name="Picture 3" descr="Shape&#10;&#10;Description automatically generated">
            <a:extLst>
              <a:ext uri="{FF2B5EF4-FFF2-40B4-BE49-F238E27FC236}">
                <a16:creationId xmlns:a16="http://schemas.microsoft.com/office/drawing/2014/main" id="{2A3A0C57-D609-6F62-E34D-4924159692C0}"/>
              </a:ext>
            </a:extLst>
          </p:cNvPr>
          <p:cNvPicPr>
            <a:picLocks noChangeAspect="1"/>
          </p:cNvPicPr>
          <p:nvPr/>
        </p:nvPicPr>
        <p:blipFill>
          <a:blip r:embed="rId2"/>
          <a:stretch>
            <a:fillRect/>
          </a:stretch>
        </p:blipFill>
        <p:spPr>
          <a:xfrm>
            <a:off x="1799566" y="2089614"/>
            <a:ext cx="8373815" cy="4755884"/>
          </a:xfrm>
          <a:prstGeom prst="rect">
            <a:avLst/>
          </a:prstGeom>
        </p:spPr>
      </p:pic>
    </p:spTree>
    <p:extLst>
      <p:ext uri="{BB962C8B-B14F-4D97-AF65-F5344CB8AC3E}">
        <p14:creationId xmlns:p14="http://schemas.microsoft.com/office/powerpoint/2010/main" val="161405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5ED407E-CFF5-62B6-2D07-0B1C17406A27}"/>
              </a:ext>
            </a:extLst>
          </p:cNvPr>
          <p:cNvSpPr txBox="1">
            <a:spLocks noGrp="1"/>
          </p:cNvSpPr>
          <p:nvPr>
            <p:ph type="body" idx="1"/>
          </p:nvPr>
        </p:nvSpPr>
        <p:spPr>
          <a:xfrm>
            <a:off x="142918" y="132921"/>
            <a:ext cx="11928487" cy="1380481"/>
          </a:xfrm>
          <a:prstGeom prst="rect">
            <a:avLst/>
          </a:prstGeom>
        </p:spPr>
        <p:txBody>
          <a:bodyPr spcFirstLastPara="1" wrap="square" lIns="121900" tIns="121900" rIns="121900" bIns="121900" anchor="t" anchorCtr="0">
            <a:normAutofit/>
          </a:bodyPr>
          <a:lstStyle/>
          <a:p>
            <a:pPr marL="0" indent="0" algn="r">
              <a:buNone/>
            </a:pPr>
            <a:endParaRPr lang="en" sz="2000" u="sng">
              <a:solidFill>
                <a:schemeClr val="tx1"/>
              </a:solidFill>
              <a:latin typeface="Comic Sans MS"/>
            </a:endParaRPr>
          </a:p>
          <a:p>
            <a:pPr marL="0" indent="0" algn="r">
              <a:buNone/>
            </a:pPr>
            <a:r>
              <a:rPr lang="en" sz="1800" u="sng">
                <a:latin typeface="Comic Sans MS"/>
              </a:rPr>
              <a:t>TBAT: identify regular and irregular polygons.</a:t>
            </a:r>
            <a:endParaRPr lang="en" sz="1800"/>
          </a:p>
        </p:txBody>
      </p:sp>
      <p:sp>
        <p:nvSpPr>
          <p:cNvPr id="6" name="TextBox 5">
            <a:extLst>
              <a:ext uri="{FF2B5EF4-FFF2-40B4-BE49-F238E27FC236}">
                <a16:creationId xmlns:a16="http://schemas.microsoft.com/office/drawing/2014/main" id="{15378B31-4A21-9754-B0FF-062BB22B9745}"/>
              </a:ext>
            </a:extLst>
          </p:cNvPr>
          <p:cNvSpPr txBox="1"/>
          <p:nvPr/>
        </p:nvSpPr>
        <p:spPr>
          <a:xfrm>
            <a:off x="133" y="697741"/>
            <a:ext cx="7446257" cy="23186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latin typeface="Comic Sans MS"/>
                <a:ea typeface="+mn-lt"/>
                <a:cs typeface="+mn-lt"/>
              </a:rPr>
              <a:t>Look at the shape below.</a:t>
            </a:r>
          </a:p>
          <a:p>
            <a:pPr algn="ctr"/>
            <a:r>
              <a:rPr lang="en-GB" sz="3600">
                <a:latin typeface="Comic Sans MS"/>
                <a:ea typeface="+mn-lt"/>
                <a:cs typeface="+mn-lt"/>
              </a:rPr>
              <a:t>What shape is this?</a:t>
            </a:r>
            <a:endParaRPr lang="en-GB">
              <a:latin typeface="Comic Sans MS"/>
              <a:cs typeface="Arial"/>
            </a:endParaRPr>
          </a:p>
          <a:p>
            <a:pPr algn="ctr"/>
            <a:r>
              <a:rPr lang="en-GB" sz="3600">
                <a:latin typeface="Comic Sans MS"/>
                <a:ea typeface="+mn-lt"/>
                <a:cs typeface="+mn-lt"/>
              </a:rPr>
              <a:t>What do you notice about it?</a:t>
            </a:r>
            <a:endParaRPr lang="en-GB">
              <a:latin typeface="Comic Sans MS"/>
              <a:cs typeface="Arial"/>
            </a:endParaRPr>
          </a:p>
          <a:p>
            <a:pPr algn="ctr"/>
            <a:endParaRPr lang="en-GB" sz="3600" b="1">
              <a:cs typeface="Arial"/>
            </a:endParaRPr>
          </a:p>
        </p:txBody>
      </p:sp>
      <p:pic>
        <p:nvPicPr>
          <p:cNvPr id="3" name="Picture 3" descr="A picture containing text, stationary, envelope, businesscard&#10;&#10;Description automatically generated">
            <a:extLst>
              <a:ext uri="{FF2B5EF4-FFF2-40B4-BE49-F238E27FC236}">
                <a16:creationId xmlns:a16="http://schemas.microsoft.com/office/drawing/2014/main" id="{C856594F-6137-F5F3-3B04-D4C62AF79334}"/>
              </a:ext>
            </a:extLst>
          </p:cNvPr>
          <p:cNvPicPr>
            <a:picLocks noChangeAspect="1"/>
          </p:cNvPicPr>
          <p:nvPr/>
        </p:nvPicPr>
        <p:blipFill>
          <a:blip r:embed="rId2"/>
          <a:stretch>
            <a:fillRect/>
          </a:stretch>
        </p:blipFill>
        <p:spPr>
          <a:xfrm>
            <a:off x="2906726" y="2701116"/>
            <a:ext cx="6367848" cy="4154061"/>
          </a:xfrm>
          <a:prstGeom prst="rect">
            <a:avLst/>
          </a:prstGeom>
        </p:spPr>
      </p:pic>
    </p:spTree>
    <p:extLst>
      <p:ext uri="{BB962C8B-B14F-4D97-AF65-F5344CB8AC3E}">
        <p14:creationId xmlns:p14="http://schemas.microsoft.com/office/powerpoint/2010/main" val="972615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378B31-4A21-9754-B0FF-062BB22B9745}"/>
              </a:ext>
            </a:extLst>
          </p:cNvPr>
          <p:cNvSpPr txBox="1"/>
          <p:nvPr/>
        </p:nvSpPr>
        <p:spPr>
          <a:xfrm>
            <a:off x="113404" y="100498"/>
            <a:ext cx="1195647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latin typeface="Comic Sans MS"/>
                <a:ea typeface="+mn-lt"/>
                <a:cs typeface="+mn-lt"/>
              </a:rPr>
              <a:t>This is a pentagon because it has five sides.</a:t>
            </a:r>
            <a:endParaRPr lang="en-GB" sz="3600">
              <a:latin typeface="Comic Sans MS"/>
              <a:cs typeface="Arial"/>
            </a:endParaRPr>
          </a:p>
          <a:p>
            <a:pPr algn="ctr"/>
            <a:r>
              <a:rPr lang="en-GB" sz="3600">
                <a:latin typeface="Comic Sans MS"/>
                <a:ea typeface="+mn-lt"/>
                <a:cs typeface="+mn-lt"/>
              </a:rPr>
              <a:t>However, not all of the sides and angles are equal.</a:t>
            </a:r>
            <a:endParaRPr lang="en-GB">
              <a:latin typeface="Comic Sans MS"/>
            </a:endParaRPr>
          </a:p>
          <a:p>
            <a:pPr algn="ctr"/>
            <a:r>
              <a:rPr lang="en-GB" sz="3600">
                <a:latin typeface="Comic Sans MS"/>
                <a:ea typeface="+mn-lt"/>
                <a:cs typeface="+mn-lt"/>
              </a:rPr>
              <a:t>This is an </a:t>
            </a:r>
            <a:r>
              <a:rPr lang="en-GB" sz="3600" i="1" u="sng">
                <a:solidFill>
                  <a:srgbClr val="00B050"/>
                </a:solidFill>
                <a:latin typeface="Comic Sans MS"/>
                <a:ea typeface="+mn-lt"/>
                <a:cs typeface="+mn-lt"/>
              </a:rPr>
              <a:t>irregular</a:t>
            </a:r>
            <a:r>
              <a:rPr lang="en-GB" sz="3600">
                <a:latin typeface="Comic Sans MS"/>
                <a:ea typeface="+mn-lt"/>
                <a:cs typeface="+mn-lt"/>
              </a:rPr>
              <a:t> pentagon.</a:t>
            </a:r>
            <a:endParaRPr lang="en-GB">
              <a:latin typeface="Comic Sans MS"/>
            </a:endParaRPr>
          </a:p>
          <a:p>
            <a:pPr algn="ctr"/>
            <a:endParaRPr lang="en-GB" sz="3600" b="1">
              <a:cs typeface="Arial"/>
            </a:endParaRPr>
          </a:p>
          <a:p>
            <a:pPr algn="ctr"/>
            <a:endParaRPr lang="en-GB" sz="3600" b="1">
              <a:cs typeface="Arial"/>
            </a:endParaRPr>
          </a:p>
        </p:txBody>
      </p:sp>
      <p:pic>
        <p:nvPicPr>
          <p:cNvPr id="3" name="Picture 3" descr="A picture containing text, stationary, envelope, businesscard&#10;&#10;Description automatically generated">
            <a:extLst>
              <a:ext uri="{FF2B5EF4-FFF2-40B4-BE49-F238E27FC236}">
                <a16:creationId xmlns:a16="http://schemas.microsoft.com/office/drawing/2014/main" id="{C856594F-6137-F5F3-3B04-D4C62AF79334}"/>
              </a:ext>
            </a:extLst>
          </p:cNvPr>
          <p:cNvPicPr>
            <a:picLocks noChangeAspect="1"/>
          </p:cNvPicPr>
          <p:nvPr/>
        </p:nvPicPr>
        <p:blipFill>
          <a:blip r:embed="rId2"/>
          <a:stretch>
            <a:fillRect/>
          </a:stretch>
        </p:blipFill>
        <p:spPr>
          <a:xfrm>
            <a:off x="3586348" y="3318552"/>
            <a:ext cx="5029200" cy="3278791"/>
          </a:xfrm>
          <a:prstGeom prst="rect">
            <a:avLst/>
          </a:prstGeom>
        </p:spPr>
      </p:pic>
      <p:sp>
        <p:nvSpPr>
          <p:cNvPr id="4" name="Text Placeholder 3">
            <a:extLst>
              <a:ext uri="{FF2B5EF4-FFF2-40B4-BE49-F238E27FC236}">
                <a16:creationId xmlns:a16="http://schemas.microsoft.com/office/drawing/2014/main" id="{4FE85F00-2A19-4D15-0EEC-02A9C088F7E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762099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378B31-4A21-9754-B0FF-062BB22B9745}"/>
              </a:ext>
            </a:extLst>
          </p:cNvPr>
          <p:cNvSpPr txBox="1"/>
          <p:nvPr/>
        </p:nvSpPr>
        <p:spPr>
          <a:xfrm>
            <a:off x="133" y="110795"/>
            <a:ext cx="1195647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latin typeface="Comic Sans MS"/>
                <a:ea typeface="+mn-lt"/>
                <a:cs typeface="+mn-lt"/>
              </a:rPr>
              <a:t>We can draw regular and irregular hexagons on the grids below.</a:t>
            </a:r>
            <a:endParaRPr lang="en-US">
              <a:latin typeface="Arial"/>
              <a:cs typeface="Arial"/>
            </a:endParaRPr>
          </a:p>
          <a:p>
            <a:pPr algn="ctr"/>
            <a:endParaRPr lang="en-GB" sz="3600" b="1">
              <a:cs typeface="Arial"/>
            </a:endParaRPr>
          </a:p>
          <a:p>
            <a:pPr algn="ctr"/>
            <a:endParaRPr lang="en-GB" sz="3600" b="1">
              <a:cs typeface="Arial"/>
            </a:endParaRPr>
          </a:p>
        </p:txBody>
      </p:sp>
      <p:pic>
        <p:nvPicPr>
          <p:cNvPr id="2" name="Picture 3" descr="Background pattern&#10;&#10;Description automatically generated">
            <a:extLst>
              <a:ext uri="{FF2B5EF4-FFF2-40B4-BE49-F238E27FC236}">
                <a16:creationId xmlns:a16="http://schemas.microsoft.com/office/drawing/2014/main" id="{34E3713D-7A46-6CF5-5AB4-9732E6A519FC}"/>
              </a:ext>
            </a:extLst>
          </p:cNvPr>
          <p:cNvPicPr>
            <a:picLocks noChangeAspect="1"/>
          </p:cNvPicPr>
          <p:nvPr/>
        </p:nvPicPr>
        <p:blipFill>
          <a:blip r:embed="rId2"/>
          <a:stretch>
            <a:fillRect/>
          </a:stretch>
        </p:blipFill>
        <p:spPr>
          <a:xfrm>
            <a:off x="1786728" y="1362689"/>
            <a:ext cx="8186057" cy="4139575"/>
          </a:xfrm>
          <a:prstGeom prst="rect">
            <a:avLst/>
          </a:prstGeom>
        </p:spPr>
      </p:pic>
    </p:spTree>
    <p:extLst>
      <p:ext uri="{BB962C8B-B14F-4D97-AF65-F5344CB8AC3E}">
        <p14:creationId xmlns:p14="http://schemas.microsoft.com/office/powerpoint/2010/main" val="65340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5ED407E-CFF5-62B6-2D07-0B1C17406A27}"/>
              </a:ext>
            </a:extLst>
          </p:cNvPr>
          <p:cNvSpPr txBox="1">
            <a:spLocks noGrp="1"/>
          </p:cNvSpPr>
          <p:nvPr>
            <p:ph type="body" idx="1"/>
          </p:nvPr>
        </p:nvSpPr>
        <p:spPr>
          <a:xfrm>
            <a:off x="214999" y="184407"/>
            <a:ext cx="11835812" cy="1287806"/>
          </a:xfrm>
          <a:prstGeom prst="rect">
            <a:avLst/>
          </a:prstGeom>
        </p:spPr>
        <p:txBody>
          <a:bodyPr spcFirstLastPara="1" wrap="square" lIns="121900" tIns="121900" rIns="121900" bIns="121900" anchor="t" anchorCtr="0">
            <a:normAutofit/>
          </a:bodyPr>
          <a:lstStyle/>
          <a:p>
            <a:pPr marL="0" indent="0" algn="r">
              <a:buNone/>
            </a:pPr>
            <a:r>
              <a:rPr lang="en" sz="2000" u="sng">
                <a:latin typeface="Comic Sans MS"/>
              </a:rPr>
              <a:t>TBAT: identify regular and irregular polygons.</a:t>
            </a:r>
            <a:endParaRPr lang="en-US"/>
          </a:p>
        </p:txBody>
      </p:sp>
      <p:sp>
        <p:nvSpPr>
          <p:cNvPr id="6" name="TextBox 5">
            <a:extLst>
              <a:ext uri="{FF2B5EF4-FFF2-40B4-BE49-F238E27FC236}">
                <a16:creationId xmlns:a16="http://schemas.microsoft.com/office/drawing/2014/main" id="{15378B31-4A21-9754-B0FF-062BB22B9745}"/>
              </a:ext>
            </a:extLst>
          </p:cNvPr>
          <p:cNvSpPr txBox="1"/>
          <p:nvPr/>
        </p:nvSpPr>
        <p:spPr>
          <a:xfrm>
            <a:off x="133" y="594768"/>
            <a:ext cx="1195647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latin typeface="Comic Sans MS"/>
                <a:ea typeface="+mn-lt"/>
                <a:cs typeface="+mn-lt"/>
              </a:rPr>
              <a:t>All hexagons have six sides.</a:t>
            </a:r>
            <a:endParaRPr lang="en-US">
              <a:latin typeface="Arial"/>
              <a:cs typeface="Arial"/>
            </a:endParaRPr>
          </a:p>
          <a:p>
            <a:pPr algn="ctr"/>
            <a:endParaRPr lang="en-GB" sz="3600" b="1">
              <a:cs typeface="Arial"/>
            </a:endParaRPr>
          </a:p>
          <a:p>
            <a:pPr algn="ctr"/>
            <a:endParaRPr lang="en-GB" sz="3600" b="1">
              <a:cs typeface="Arial"/>
            </a:endParaRPr>
          </a:p>
        </p:txBody>
      </p:sp>
      <p:pic>
        <p:nvPicPr>
          <p:cNvPr id="3" name="Picture 3" descr="Shape&#10;&#10;Description automatically generated">
            <a:extLst>
              <a:ext uri="{FF2B5EF4-FFF2-40B4-BE49-F238E27FC236}">
                <a16:creationId xmlns:a16="http://schemas.microsoft.com/office/drawing/2014/main" id="{8DF3DD8F-CEB3-4EE1-1818-5FFAA12A73D0}"/>
              </a:ext>
            </a:extLst>
          </p:cNvPr>
          <p:cNvPicPr>
            <a:picLocks noChangeAspect="1"/>
          </p:cNvPicPr>
          <p:nvPr/>
        </p:nvPicPr>
        <p:blipFill>
          <a:blip r:embed="rId2"/>
          <a:stretch>
            <a:fillRect/>
          </a:stretch>
        </p:blipFill>
        <p:spPr>
          <a:xfrm>
            <a:off x="1551432" y="1601801"/>
            <a:ext cx="8849096" cy="4684028"/>
          </a:xfrm>
          <a:prstGeom prst="rect">
            <a:avLst/>
          </a:prstGeom>
        </p:spPr>
      </p:pic>
    </p:spTree>
    <p:extLst>
      <p:ext uri="{BB962C8B-B14F-4D97-AF65-F5344CB8AC3E}">
        <p14:creationId xmlns:p14="http://schemas.microsoft.com/office/powerpoint/2010/main" val="407866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7696B-757B-E89D-5239-C5EC329D47E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614F07-3C90-FD02-73A9-8FF218930579}"/>
              </a:ext>
            </a:extLst>
          </p:cNvPr>
          <p:cNvSpPr txBox="1"/>
          <p:nvPr/>
        </p:nvSpPr>
        <p:spPr>
          <a:xfrm>
            <a:off x="276024" y="0"/>
            <a:ext cx="590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t>Tuesday 25th February </a:t>
            </a:r>
            <a:r>
              <a:rPr lang="en-GB"/>
              <a:t>           </a:t>
            </a:r>
            <a:r>
              <a:rPr lang="en-GB" u="sng"/>
              <a:t> 25.2.25</a:t>
            </a:r>
          </a:p>
          <a:p>
            <a:r>
              <a:rPr lang="en-GB" u="sng"/>
              <a:t>Word work</a:t>
            </a:r>
          </a:p>
        </p:txBody>
      </p:sp>
      <p:sp>
        <p:nvSpPr>
          <p:cNvPr id="4" name="TextBox 3">
            <a:extLst>
              <a:ext uri="{FF2B5EF4-FFF2-40B4-BE49-F238E27FC236}">
                <a16:creationId xmlns:a16="http://schemas.microsoft.com/office/drawing/2014/main" id="{15996EDD-7D71-9F4D-0CE6-9FC3EB1BB7E8}"/>
              </a:ext>
            </a:extLst>
          </p:cNvPr>
          <p:cNvSpPr txBox="1"/>
          <p:nvPr/>
        </p:nvSpPr>
        <p:spPr>
          <a:xfrm>
            <a:off x="4146" y="648884"/>
            <a:ext cx="12187877"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GB" sz="2800">
                <a:solidFill>
                  <a:srgbClr val="000000"/>
                </a:solidFill>
                <a:latin typeface="Comic Sans MS"/>
              </a:rPr>
            </a:br>
            <a:r>
              <a:rPr lang="en-GB" sz="2800" u="sng">
                <a:solidFill>
                  <a:srgbClr val="000000"/>
                </a:solidFill>
                <a:latin typeface="Comic Sans MS"/>
              </a:rPr>
              <a:t>Mark my work:</a:t>
            </a:r>
            <a:br>
              <a:rPr lang="en-GB" sz="2800">
                <a:solidFill>
                  <a:srgbClr val="000000"/>
                </a:solidFill>
                <a:latin typeface="Comic Sans MS"/>
              </a:rPr>
            </a:br>
            <a:br>
              <a:rPr lang="en-GB">
                <a:latin typeface="Comic Sans MS"/>
              </a:rPr>
            </a:br>
            <a:r>
              <a:rPr lang="en-GB" sz="2800">
                <a:latin typeface="Comic Sans MS"/>
                <a:ea typeface="+mn-lt"/>
                <a:cs typeface="+mn-lt"/>
              </a:rPr>
              <a:t>Half term had flown by in the blink of an eye, and as Mia and Jake walked to school, they eagerly shared their adventures.</a:t>
            </a:r>
            <a:endParaRPr lang="en-GB" sz="2800">
              <a:latin typeface="Comic Sans MS"/>
            </a:endParaRPr>
          </a:p>
          <a:p>
            <a:r>
              <a:rPr lang="en-GB" sz="2800">
                <a:latin typeface="Comic Sans MS"/>
                <a:ea typeface="+mn-lt"/>
                <a:cs typeface="+mn-lt"/>
              </a:rPr>
              <a:t>I can’t believe half term is over already! It went by so fast. What did you do, Jake" Mia asked", her eyes shining with excitement.</a:t>
            </a:r>
            <a:endParaRPr lang="en-GB" sz="2800">
              <a:latin typeface="Comic Sans MS"/>
            </a:endParaRPr>
          </a:p>
          <a:p>
            <a:r>
              <a:rPr lang="en-GB" sz="2800">
                <a:latin typeface="Comic Sans MS"/>
                <a:ea typeface="+mn-lt"/>
                <a:cs typeface="+mn-lt"/>
              </a:rPr>
              <a:t>Jake grinned. It was amazing! We went to the seaside for a few days—there was so much to do: swimming in the sea building sandcastles and eating the biggest ice cream ever. It had three scoops and sprinkles on top</a:t>
            </a:r>
            <a:br>
              <a:rPr lang="en-GB" sz="2800">
                <a:latin typeface="Comic Sans MS"/>
              </a:rPr>
            </a:br>
            <a:endParaRPr lang="en-GB">
              <a:solidFill>
                <a:srgbClr val="000000"/>
              </a:solidFill>
              <a:latin typeface="Comic Sans MS"/>
            </a:endParaRPr>
          </a:p>
        </p:txBody>
      </p:sp>
    </p:spTree>
    <p:extLst>
      <p:ext uri="{BB962C8B-B14F-4D97-AF65-F5344CB8AC3E}">
        <p14:creationId xmlns:p14="http://schemas.microsoft.com/office/powerpoint/2010/main" val="2935509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BE29-ADAE-056F-D56F-8DBBBC4B2766}"/>
            </a:ext>
          </a:extLst>
        </p:cNvPr>
        <p:cNvGrpSpPr/>
        <p:nvPr/>
      </p:nvGrpSpPr>
      <p:grpSpPr>
        <a:xfrm>
          <a:off x="0" y="0"/>
          <a:ext cx="0" cy="0"/>
          <a:chOff x="0" y="0"/>
          <a:chExt cx="0" cy="0"/>
        </a:xfrm>
      </p:grpSpPr>
      <p:sp>
        <p:nvSpPr>
          <p:cNvPr id="5" name="Google Shape;135;p25">
            <a:extLst>
              <a:ext uri="{FF2B5EF4-FFF2-40B4-BE49-F238E27FC236}">
                <a16:creationId xmlns:a16="http://schemas.microsoft.com/office/drawing/2014/main" id="{9FF67968-21D4-FBB4-825B-B18C298CDBD1}"/>
              </a:ext>
            </a:extLst>
          </p:cNvPr>
          <p:cNvSpPr txBox="1">
            <a:spLocks noGrp="1"/>
          </p:cNvSpPr>
          <p:nvPr>
            <p:ph type="body" idx="1"/>
          </p:nvPr>
        </p:nvSpPr>
        <p:spPr>
          <a:xfrm>
            <a:off x="214999" y="184407"/>
            <a:ext cx="11835812" cy="1287806"/>
          </a:xfrm>
          <a:prstGeom prst="rect">
            <a:avLst/>
          </a:prstGeom>
        </p:spPr>
        <p:txBody>
          <a:bodyPr spcFirstLastPara="1" wrap="square" lIns="121900" tIns="121900" rIns="121900" bIns="121900" anchor="t" anchorCtr="0">
            <a:normAutofit/>
          </a:bodyPr>
          <a:lstStyle/>
          <a:p>
            <a:pPr marL="0" indent="0" algn="r">
              <a:buNone/>
            </a:pPr>
            <a:r>
              <a:rPr lang="en" sz="2000" u="sng">
                <a:latin typeface="Comic Sans MS"/>
              </a:rPr>
              <a:t>TBAT: identify regular and irregular polygons.</a:t>
            </a:r>
            <a:endParaRPr lang="en-US"/>
          </a:p>
        </p:txBody>
      </p:sp>
      <p:sp>
        <p:nvSpPr>
          <p:cNvPr id="6" name="TextBox 5">
            <a:extLst>
              <a:ext uri="{FF2B5EF4-FFF2-40B4-BE49-F238E27FC236}">
                <a16:creationId xmlns:a16="http://schemas.microsoft.com/office/drawing/2014/main" id="{295397EB-D65E-3488-F4F8-732B284530EF}"/>
              </a:ext>
            </a:extLst>
          </p:cNvPr>
          <p:cNvSpPr txBox="1"/>
          <p:nvPr/>
        </p:nvSpPr>
        <p:spPr>
          <a:xfrm>
            <a:off x="133" y="594768"/>
            <a:ext cx="1195647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latin typeface="Comic Sans MS"/>
                <a:cs typeface="Arial"/>
              </a:rPr>
              <a:t>Check point Question</a:t>
            </a:r>
          </a:p>
          <a:p>
            <a:pPr algn="ctr"/>
            <a:endParaRPr lang="en-GB" sz="3600" b="1">
              <a:cs typeface="Arial"/>
            </a:endParaRPr>
          </a:p>
          <a:p>
            <a:pPr algn="ctr"/>
            <a:endParaRPr lang="en-GB" sz="3600" b="1">
              <a:cs typeface="Arial"/>
            </a:endParaRPr>
          </a:p>
        </p:txBody>
      </p:sp>
      <p:pic>
        <p:nvPicPr>
          <p:cNvPr id="2" name="Picture 1">
            <a:extLst>
              <a:ext uri="{FF2B5EF4-FFF2-40B4-BE49-F238E27FC236}">
                <a16:creationId xmlns:a16="http://schemas.microsoft.com/office/drawing/2014/main" id="{E9A1FFCB-D699-0F0E-B8A8-1B033733CC85}"/>
              </a:ext>
            </a:extLst>
          </p:cNvPr>
          <p:cNvPicPr>
            <a:picLocks noChangeAspect="1"/>
          </p:cNvPicPr>
          <p:nvPr/>
        </p:nvPicPr>
        <p:blipFill>
          <a:blip r:embed="rId2"/>
          <a:stretch>
            <a:fillRect/>
          </a:stretch>
        </p:blipFill>
        <p:spPr>
          <a:xfrm>
            <a:off x="735910" y="2421766"/>
            <a:ext cx="4629150" cy="4000500"/>
          </a:xfrm>
          <a:prstGeom prst="rect">
            <a:avLst/>
          </a:prstGeom>
        </p:spPr>
      </p:pic>
      <p:sp>
        <p:nvSpPr>
          <p:cNvPr id="4" name="TextBox 3">
            <a:extLst>
              <a:ext uri="{FF2B5EF4-FFF2-40B4-BE49-F238E27FC236}">
                <a16:creationId xmlns:a16="http://schemas.microsoft.com/office/drawing/2014/main" id="{E274CC29-2C74-AAD8-6B36-546B1A807B17}"/>
              </a:ext>
            </a:extLst>
          </p:cNvPr>
          <p:cNvSpPr txBox="1"/>
          <p:nvPr/>
        </p:nvSpPr>
        <p:spPr>
          <a:xfrm>
            <a:off x="5981700" y="2424112"/>
            <a:ext cx="526256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Is this shape regular or irregular?</a:t>
            </a:r>
            <a:endParaRPr lang="en-US" sz="3600"/>
          </a:p>
          <a:p>
            <a:endParaRPr lang="en-GB" sz="3600"/>
          </a:p>
          <a:p>
            <a:r>
              <a:rPr lang="en-GB" sz="3600"/>
              <a:t>Can you name the shape?</a:t>
            </a:r>
          </a:p>
        </p:txBody>
      </p:sp>
      <p:pic>
        <p:nvPicPr>
          <p:cNvPr id="7" name="Picture 6" descr="A flag and pin on a pole&#10;&#10;AI-generated content may be incorrect.">
            <a:extLst>
              <a:ext uri="{FF2B5EF4-FFF2-40B4-BE49-F238E27FC236}">
                <a16:creationId xmlns:a16="http://schemas.microsoft.com/office/drawing/2014/main" id="{EB63DBE6-A605-AEEE-850B-3471FCAE0CF5}"/>
              </a:ext>
            </a:extLst>
          </p:cNvPr>
          <p:cNvPicPr>
            <a:picLocks noChangeAspect="1"/>
          </p:cNvPicPr>
          <p:nvPr/>
        </p:nvPicPr>
        <p:blipFill>
          <a:blip r:embed="rId3"/>
          <a:stretch>
            <a:fillRect/>
          </a:stretch>
        </p:blipFill>
        <p:spPr>
          <a:xfrm>
            <a:off x="219075" y="-4762"/>
            <a:ext cx="1676400" cy="2057400"/>
          </a:xfrm>
          <a:prstGeom prst="rect">
            <a:avLst/>
          </a:prstGeom>
        </p:spPr>
      </p:pic>
    </p:spTree>
    <p:extLst>
      <p:ext uri="{BB962C8B-B14F-4D97-AF65-F5344CB8AC3E}">
        <p14:creationId xmlns:p14="http://schemas.microsoft.com/office/powerpoint/2010/main" val="60153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5ED407E-CFF5-62B6-2D07-0B1C17406A27}"/>
              </a:ext>
            </a:extLst>
          </p:cNvPr>
          <p:cNvSpPr txBox="1">
            <a:spLocks noGrp="1"/>
          </p:cNvSpPr>
          <p:nvPr>
            <p:ph type="body" idx="1"/>
          </p:nvPr>
        </p:nvSpPr>
        <p:spPr>
          <a:xfrm>
            <a:off x="214999" y="184407"/>
            <a:ext cx="11835812" cy="908223"/>
          </a:xfrm>
          <a:prstGeom prst="rect">
            <a:avLst/>
          </a:prstGeom>
        </p:spPr>
        <p:txBody>
          <a:bodyPr spcFirstLastPara="1" wrap="square" lIns="121900" tIns="121900" rIns="121900" bIns="121900" anchor="t" anchorCtr="0">
            <a:normAutofit/>
          </a:bodyPr>
          <a:lstStyle/>
          <a:p>
            <a:pPr marL="0" indent="0">
              <a:lnSpc>
                <a:spcPct val="114999"/>
              </a:lnSpc>
              <a:buNone/>
            </a:pPr>
            <a:r>
              <a:rPr lang="en" sz="2000" u="sng">
                <a:solidFill>
                  <a:schemeClr val="tx1"/>
                </a:solidFill>
                <a:latin typeface="Comic Sans MS"/>
              </a:rPr>
              <a:t>TBAT: identify regular and irregular polygons. </a:t>
            </a:r>
          </a:p>
        </p:txBody>
      </p:sp>
      <p:sp>
        <p:nvSpPr>
          <p:cNvPr id="6" name="TextBox 5">
            <a:extLst>
              <a:ext uri="{FF2B5EF4-FFF2-40B4-BE49-F238E27FC236}">
                <a16:creationId xmlns:a16="http://schemas.microsoft.com/office/drawing/2014/main" id="{15378B31-4A21-9754-B0FF-062BB22B9745}"/>
              </a:ext>
            </a:extLst>
          </p:cNvPr>
          <p:cNvSpPr txBox="1"/>
          <p:nvPr/>
        </p:nvSpPr>
        <p:spPr>
          <a:xfrm>
            <a:off x="535" y="661768"/>
            <a:ext cx="4346369" cy="60324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latin typeface="Comic Sans MS"/>
                <a:cs typeface="Arial"/>
              </a:rPr>
              <a:t>Independent</a:t>
            </a:r>
          </a:p>
          <a:p>
            <a:pPr algn="ctr"/>
            <a:endParaRPr lang="en-GB" sz="3600">
              <a:latin typeface="Comic Sans MS"/>
              <a:cs typeface="Arial"/>
            </a:endParaRPr>
          </a:p>
          <a:p>
            <a:pPr algn="ctr"/>
            <a:endParaRPr lang="en-GB" sz="3600">
              <a:latin typeface="Comic Sans MS"/>
              <a:cs typeface="Arial"/>
            </a:endParaRPr>
          </a:p>
          <a:p>
            <a:pPr algn="ctr"/>
            <a:endParaRPr lang="en-GB" sz="3600">
              <a:latin typeface="Comic Sans MS"/>
              <a:cs typeface="Arial"/>
            </a:endParaRPr>
          </a:p>
          <a:p>
            <a:pPr algn="ctr"/>
            <a:endParaRPr lang="en-GB" sz="3600">
              <a:latin typeface="Comic Sans MS"/>
              <a:cs typeface="Arial"/>
            </a:endParaRPr>
          </a:p>
          <a:p>
            <a:pPr algn="ctr"/>
            <a:endParaRPr lang="en-GB" sz="3600">
              <a:latin typeface="Comic Sans MS"/>
              <a:cs typeface="Arial"/>
            </a:endParaRPr>
          </a:p>
          <a:p>
            <a:endParaRPr lang="en-GB" sz="2000" b="1" u="sng">
              <a:latin typeface="Comic Sans MS"/>
              <a:cs typeface="Arial"/>
            </a:endParaRPr>
          </a:p>
          <a:p>
            <a:endParaRPr lang="en-GB" sz="2000" b="1" u="sng">
              <a:latin typeface="Comic Sans MS"/>
              <a:cs typeface="Arial"/>
            </a:endParaRPr>
          </a:p>
          <a:p>
            <a:r>
              <a:rPr lang="en-GB" sz="2000" b="1" u="sng">
                <a:latin typeface="Comic Sans MS"/>
                <a:cs typeface="Arial"/>
              </a:rPr>
              <a:t>RP</a:t>
            </a:r>
            <a:endParaRPr lang="en-GB"/>
          </a:p>
          <a:p>
            <a:pPr marL="457200" indent="-457200">
              <a:buAutoNum type="arabicPeriod"/>
            </a:pPr>
            <a:endParaRPr lang="en-GB" sz="2000">
              <a:latin typeface="Comic Sans MS"/>
              <a:cs typeface="Arial"/>
            </a:endParaRPr>
          </a:p>
          <a:p>
            <a:pPr algn="ctr"/>
            <a:endParaRPr lang="en-GB" sz="3600">
              <a:latin typeface="Comic Sans MS"/>
              <a:cs typeface="Arial"/>
            </a:endParaRPr>
          </a:p>
          <a:p>
            <a:endParaRPr lang="en-GB" sz="3600">
              <a:latin typeface="Comic Sans MS"/>
              <a:cs typeface="Arial"/>
            </a:endParaRPr>
          </a:p>
          <a:p>
            <a:endParaRPr lang="en-GB" sz="3600">
              <a:latin typeface="Comic Sans MS"/>
              <a:cs typeface="Arial"/>
            </a:endParaRPr>
          </a:p>
        </p:txBody>
      </p:sp>
      <p:pic>
        <p:nvPicPr>
          <p:cNvPr id="3" name="Picture 3" descr="Shape, polygon&#10;&#10;Description automatically generated">
            <a:extLst>
              <a:ext uri="{FF2B5EF4-FFF2-40B4-BE49-F238E27FC236}">
                <a16:creationId xmlns:a16="http://schemas.microsoft.com/office/drawing/2014/main" id="{8D140151-9A98-62E6-B49B-35E1A5937DF2}"/>
              </a:ext>
            </a:extLst>
          </p:cNvPr>
          <p:cNvPicPr>
            <a:picLocks noChangeAspect="1"/>
          </p:cNvPicPr>
          <p:nvPr/>
        </p:nvPicPr>
        <p:blipFill>
          <a:blip r:embed="rId3"/>
          <a:stretch>
            <a:fillRect/>
          </a:stretch>
        </p:blipFill>
        <p:spPr>
          <a:xfrm>
            <a:off x="214250" y="1165359"/>
            <a:ext cx="2743200" cy="2100263"/>
          </a:xfrm>
          <a:prstGeom prst="rect">
            <a:avLst/>
          </a:prstGeom>
        </p:spPr>
      </p:pic>
      <p:sp>
        <p:nvSpPr>
          <p:cNvPr id="4" name="TextBox 3">
            <a:extLst>
              <a:ext uri="{FF2B5EF4-FFF2-40B4-BE49-F238E27FC236}">
                <a16:creationId xmlns:a16="http://schemas.microsoft.com/office/drawing/2014/main" id="{55BD5C53-D5C4-9AE8-AACA-1D43339314FB}"/>
              </a:ext>
            </a:extLst>
          </p:cNvPr>
          <p:cNvSpPr txBox="1"/>
          <p:nvPr/>
        </p:nvSpPr>
        <p:spPr>
          <a:xfrm>
            <a:off x="8849339" y="980910"/>
            <a:ext cx="26100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u="sng">
                <a:solidFill>
                  <a:srgbClr val="FF0000"/>
                </a:solidFill>
                <a:latin typeface="Comic Sans MS"/>
                <a:cs typeface="Arial"/>
              </a:rPr>
              <a:t>Challenge</a:t>
            </a:r>
            <a:endParaRPr lang="en-GB" u="sng">
              <a:solidFill>
                <a:srgbClr val="FF0000"/>
              </a:solidFill>
              <a:latin typeface="Comic Sans MS"/>
            </a:endParaRPr>
          </a:p>
        </p:txBody>
      </p:sp>
      <p:pic>
        <p:nvPicPr>
          <p:cNvPr id="7" name="Picture 7" descr="Shape, polygon&#10;&#10;Description automatically generated">
            <a:extLst>
              <a:ext uri="{FF2B5EF4-FFF2-40B4-BE49-F238E27FC236}">
                <a16:creationId xmlns:a16="http://schemas.microsoft.com/office/drawing/2014/main" id="{509B5011-467B-75AE-CDB8-816067DF0349}"/>
              </a:ext>
            </a:extLst>
          </p:cNvPr>
          <p:cNvPicPr>
            <a:picLocks noChangeAspect="1"/>
          </p:cNvPicPr>
          <p:nvPr/>
        </p:nvPicPr>
        <p:blipFill>
          <a:blip r:embed="rId4"/>
          <a:stretch>
            <a:fillRect/>
          </a:stretch>
        </p:blipFill>
        <p:spPr>
          <a:xfrm>
            <a:off x="8649685" y="4431373"/>
            <a:ext cx="2743200" cy="2166685"/>
          </a:xfrm>
          <a:prstGeom prst="rect">
            <a:avLst/>
          </a:prstGeom>
        </p:spPr>
      </p:pic>
      <p:sp>
        <p:nvSpPr>
          <p:cNvPr id="8" name="TextBox 7">
            <a:extLst>
              <a:ext uri="{FF2B5EF4-FFF2-40B4-BE49-F238E27FC236}">
                <a16:creationId xmlns:a16="http://schemas.microsoft.com/office/drawing/2014/main" id="{D0B2BA50-3A9A-F289-4FBF-5D76ADD9972A}"/>
              </a:ext>
            </a:extLst>
          </p:cNvPr>
          <p:cNvSpPr txBox="1"/>
          <p:nvPr/>
        </p:nvSpPr>
        <p:spPr>
          <a:xfrm>
            <a:off x="8716236" y="4062041"/>
            <a:ext cx="26100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u="sng">
                <a:solidFill>
                  <a:srgbClr val="FF0000"/>
                </a:solidFill>
                <a:latin typeface="Comic Sans MS"/>
                <a:cs typeface="Arial"/>
              </a:rPr>
              <a:t>Mastery</a:t>
            </a:r>
          </a:p>
        </p:txBody>
      </p:sp>
      <p:pic>
        <p:nvPicPr>
          <p:cNvPr id="9" name="Picture 9" descr="Shape, polygon&#10;&#10;Description automatically generated">
            <a:extLst>
              <a:ext uri="{FF2B5EF4-FFF2-40B4-BE49-F238E27FC236}">
                <a16:creationId xmlns:a16="http://schemas.microsoft.com/office/drawing/2014/main" id="{33D29155-7458-53CE-FECC-3115F2BB6FF6}"/>
              </a:ext>
            </a:extLst>
          </p:cNvPr>
          <p:cNvPicPr>
            <a:picLocks noChangeAspect="1"/>
          </p:cNvPicPr>
          <p:nvPr/>
        </p:nvPicPr>
        <p:blipFill>
          <a:blip r:embed="rId5"/>
          <a:stretch>
            <a:fillRect/>
          </a:stretch>
        </p:blipFill>
        <p:spPr>
          <a:xfrm>
            <a:off x="8716236" y="1509447"/>
            <a:ext cx="2743200" cy="2135777"/>
          </a:xfrm>
          <a:prstGeom prst="rect">
            <a:avLst/>
          </a:prstGeom>
        </p:spPr>
      </p:pic>
      <p:pic>
        <p:nvPicPr>
          <p:cNvPr id="2" name="Picture 9" descr="Calendar&#10;&#10;Description automatically generated">
            <a:extLst>
              <a:ext uri="{FF2B5EF4-FFF2-40B4-BE49-F238E27FC236}">
                <a16:creationId xmlns:a16="http://schemas.microsoft.com/office/drawing/2014/main" id="{26F66418-5E99-B2BB-2E36-78E1A609C36C}"/>
              </a:ext>
            </a:extLst>
          </p:cNvPr>
          <p:cNvPicPr>
            <a:picLocks noChangeAspect="1"/>
          </p:cNvPicPr>
          <p:nvPr/>
        </p:nvPicPr>
        <p:blipFill>
          <a:blip r:embed="rId6"/>
          <a:stretch>
            <a:fillRect/>
          </a:stretch>
        </p:blipFill>
        <p:spPr>
          <a:xfrm>
            <a:off x="3627759" y="3261335"/>
            <a:ext cx="4628000" cy="3137721"/>
          </a:xfrm>
          <a:prstGeom prst="rect">
            <a:avLst/>
          </a:prstGeom>
        </p:spPr>
      </p:pic>
      <p:pic>
        <p:nvPicPr>
          <p:cNvPr id="10" name="Picture 9" descr="A rectangular object with black text&#10;&#10;AI-generated content may be incorrect.">
            <a:extLst>
              <a:ext uri="{FF2B5EF4-FFF2-40B4-BE49-F238E27FC236}">
                <a16:creationId xmlns:a16="http://schemas.microsoft.com/office/drawing/2014/main" id="{50FBC65A-75B5-DAA6-7DBB-774F685A4864}"/>
              </a:ext>
            </a:extLst>
          </p:cNvPr>
          <p:cNvPicPr>
            <a:picLocks noChangeAspect="1"/>
          </p:cNvPicPr>
          <p:nvPr/>
        </p:nvPicPr>
        <p:blipFill>
          <a:blip r:embed="rId7"/>
          <a:stretch>
            <a:fillRect/>
          </a:stretch>
        </p:blipFill>
        <p:spPr>
          <a:xfrm>
            <a:off x="3931305" y="658695"/>
            <a:ext cx="2947344" cy="2289604"/>
          </a:xfrm>
          <a:prstGeom prst="rect">
            <a:avLst/>
          </a:prstGeom>
        </p:spPr>
      </p:pic>
      <p:pic>
        <p:nvPicPr>
          <p:cNvPr id="11" name="Picture 10" descr="A yellow rectangular object with black text&#10;&#10;AI-generated content may be incorrect.">
            <a:extLst>
              <a:ext uri="{FF2B5EF4-FFF2-40B4-BE49-F238E27FC236}">
                <a16:creationId xmlns:a16="http://schemas.microsoft.com/office/drawing/2014/main" id="{6853EB4F-E1C3-DB7F-13BA-CC57722FA7CE}"/>
              </a:ext>
            </a:extLst>
          </p:cNvPr>
          <p:cNvPicPr>
            <a:picLocks noChangeAspect="1"/>
          </p:cNvPicPr>
          <p:nvPr/>
        </p:nvPicPr>
        <p:blipFill>
          <a:blip r:embed="rId8"/>
          <a:stretch>
            <a:fillRect/>
          </a:stretch>
        </p:blipFill>
        <p:spPr>
          <a:xfrm>
            <a:off x="6804" y="3425599"/>
            <a:ext cx="3333750" cy="2619375"/>
          </a:xfrm>
          <a:prstGeom prst="rect">
            <a:avLst/>
          </a:prstGeom>
        </p:spPr>
      </p:pic>
    </p:spTree>
    <p:extLst>
      <p:ext uri="{BB962C8B-B14F-4D97-AF65-F5344CB8AC3E}">
        <p14:creationId xmlns:p14="http://schemas.microsoft.com/office/powerpoint/2010/main" val="2598448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A4466-C302-15ED-D3EB-58B1FC0480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953533C-A336-20C2-4C21-B7481F8002DD}"/>
              </a:ext>
            </a:extLst>
          </p:cNvPr>
          <p:cNvSpPr txBox="1"/>
          <p:nvPr/>
        </p:nvSpPr>
        <p:spPr>
          <a:xfrm>
            <a:off x="1853" y="-1599"/>
            <a:ext cx="12355912" cy="7232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u="sng">
                <a:latin typeface="Comic Sans MS"/>
              </a:rPr>
              <a:t>Tuesday 24th February</a:t>
            </a:r>
            <a:br>
              <a:rPr lang="en-GB" sz="2800" u="sng">
                <a:latin typeface="Comic Sans MS"/>
              </a:rPr>
            </a:br>
            <a:r>
              <a:rPr lang="en-GB" sz="2800" u="sng">
                <a:latin typeface="Comic Sans MS"/>
              </a:rPr>
              <a:t>TBAT: Identify the main idea of "Pebble in my Pocket".</a:t>
            </a:r>
            <a:endParaRPr lang="en-US"/>
          </a:p>
          <a:p>
            <a:r>
              <a:rPr lang="en-GB" sz="2800" u="sng">
                <a:latin typeface="Comic Sans MS"/>
              </a:rPr>
              <a:t>3 in 3</a:t>
            </a:r>
            <a:br>
              <a:rPr lang="en-GB" sz="2800" u="sng">
                <a:latin typeface="Comic Sans MS"/>
              </a:rPr>
            </a:br>
            <a:r>
              <a:rPr lang="en-GB" sz="1600">
                <a:latin typeface="Comic Sans MS"/>
              </a:rPr>
              <a:t>Features of a Non-Chronological Report </a:t>
            </a:r>
            <a:endParaRPr lang="en-GB" sz="1600" u="sng">
              <a:latin typeface="Comic Sans MS"/>
            </a:endParaRPr>
          </a:p>
          <a:p>
            <a:r>
              <a:rPr lang="en-GB" sz="1600">
                <a:latin typeface="Comic Sans MS"/>
                <a:ea typeface="+mn-lt"/>
                <a:cs typeface="+mn-lt"/>
              </a:rPr>
              <a:t>A non-chronological report is a type of information text that gives facts about a subject without describing events in time order.</a:t>
            </a:r>
            <a:endParaRPr lang="en-GB" sz="1600">
              <a:latin typeface="Comic Sans MS"/>
            </a:endParaRPr>
          </a:p>
          <a:p>
            <a:r>
              <a:rPr lang="en-GB" sz="1600" u="sng">
                <a:latin typeface="Comic Sans MS"/>
              </a:rPr>
              <a:t>Key Features</a:t>
            </a:r>
          </a:p>
          <a:p>
            <a:pPr marL="285750" indent="-285750">
              <a:buFont typeface="Arial"/>
              <a:buChar char="•"/>
            </a:pPr>
            <a:r>
              <a:rPr lang="en-GB" sz="1600" b="1">
                <a:latin typeface="Comic Sans MS"/>
                <a:ea typeface="+mn-lt"/>
                <a:cs typeface="+mn-lt"/>
              </a:rPr>
              <a:t>Title</a:t>
            </a:r>
            <a:br>
              <a:rPr lang="en-GB" sz="1600">
                <a:latin typeface="Comic Sans MS"/>
                <a:ea typeface="+mn-lt"/>
                <a:cs typeface="+mn-lt"/>
              </a:rPr>
            </a:br>
            <a:r>
              <a:rPr lang="en-GB" sz="1600">
                <a:latin typeface="Comic Sans MS"/>
                <a:ea typeface="+mn-lt"/>
                <a:cs typeface="+mn-lt"/>
              </a:rPr>
              <a:t> Clearly tells the reader what the report is about.</a:t>
            </a:r>
            <a:endParaRPr lang="en-GB" sz="1600">
              <a:latin typeface="Comic Sans MS"/>
            </a:endParaRPr>
          </a:p>
          <a:p>
            <a:pPr marL="285750" indent="-285750">
              <a:buFont typeface="Arial"/>
              <a:buChar char="•"/>
            </a:pPr>
            <a:r>
              <a:rPr lang="en-GB" sz="1600" b="1">
                <a:latin typeface="Comic Sans MS"/>
                <a:ea typeface="+mn-lt"/>
                <a:cs typeface="+mn-lt"/>
              </a:rPr>
              <a:t>Introduction</a:t>
            </a:r>
            <a:br>
              <a:rPr lang="en-GB" sz="1600">
                <a:latin typeface="Comic Sans MS"/>
                <a:ea typeface="+mn-lt"/>
                <a:cs typeface="+mn-lt"/>
              </a:rPr>
            </a:br>
            <a:r>
              <a:rPr lang="en-GB" sz="1600">
                <a:latin typeface="Comic Sans MS"/>
                <a:ea typeface="+mn-lt"/>
                <a:cs typeface="+mn-lt"/>
              </a:rPr>
              <a:t> A short opening paragraph that explains what the subject is and what the report will cover.</a:t>
            </a:r>
            <a:endParaRPr lang="en-GB" sz="1600">
              <a:latin typeface="Comic Sans MS"/>
            </a:endParaRPr>
          </a:p>
          <a:p>
            <a:pPr marL="285750" indent="-285750">
              <a:buFont typeface="Arial"/>
              <a:buChar char="•"/>
            </a:pPr>
            <a:r>
              <a:rPr lang="en-GB" sz="1600" b="1">
                <a:latin typeface="Comic Sans MS"/>
                <a:ea typeface="+mn-lt"/>
                <a:cs typeface="+mn-lt"/>
              </a:rPr>
              <a:t>Subheadings</a:t>
            </a:r>
            <a:br>
              <a:rPr lang="en-GB" sz="1600">
                <a:latin typeface="Comic Sans MS"/>
                <a:ea typeface="+mn-lt"/>
                <a:cs typeface="+mn-lt"/>
              </a:rPr>
            </a:br>
            <a:r>
              <a:rPr lang="en-GB" sz="1600">
                <a:latin typeface="Comic Sans MS"/>
                <a:ea typeface="+mn-lt"/>
                <a:cs typeface="+mn-lt"/>
              </a:rPr>
              <a:t> Break the text into sections (for example: </a:t>
            </a:r>
            <a:r>
              <a:rPr lang="en-GB" sz="1600" i="1">
                <a:latin typeface="Comic Sans MS"/>
                <a:ea typeface="+mn-lt"/>
                <a:cs typeface="+mn-lt"/>
              </a:rPr>
              <a:t>Habitat</a:t>
            </a:r>
            <a:r>
              <a:rPr lang="en-GB" sz="1600">
                <a:latin typeface="Comic Sans MS"/>
                <a:ea typeface="+mn-lt"/>
                <a:cs typeface="+mn-lt"/>
              </a:rPr>
              <a:t>, </a:t>
            </a:r>
            <a:r>
              <a:rPr lang="en-GB" sz="1600" i="1">
                <a:latin typeface="Comic Sans MS"/>
                <a:ea typeface="+mn-lt"/>
                <a:cs typeface="+mn-lt"/>
              </a:rPr>
              <a:t>Diet</a:t>
            </a:r>
            <a:r>
              <a:rPr lang="en-GB" sz="1600">
                <a:latin typeface="Comic Sans MS"/>
                <a:ea typeface="+mn-lt"/>
                <a:cs typeface="+mn-lt"/>
              </a:rPr>
              <a:t>, </a:t>
            </a:r>
            <a:r>
              <a:rPr lang="en-GB" sz="1600" i="1">
                <a:latin typeface="Comic Sans MS"/>
                <a:ea typeface="+mn-lt"/>
                <a:cs typeface="+mn-lt"/>
              </a:rPr>
              <a:t>Appearance</a:t>
            </a:r>
            <a:r>
              <a:rPr lang="en-GB" sz="1600">
                <a:latin typeface="Comic Sans MS"/>
                <a:ea typeface="+mn-lt"/>
                <a:cs typeface="+mn-lt"/>
              </a:rPr>
              <a:t>).</a:t>
            </a:r>
            <a:endParaRPr lang="en-GB" sz="1600">
              <a:latin typeface="Comic Sans MS"/>
            </a:endParaRPr>
          </a:p>
          <a:p>
            <a:pPr marL="285750" indent="-285750">
              <a:buFont typeface="Arial"/>
              <a:buChar char="•"/>
            </a:pPr>
            <a:r>
              <a:rPr lang="en-GB" sz="1600" b="1">
                <a:latin typeface="Comic Sans MS"/>
                <a:ea typeface="+mn-lt"/>
                <a:cs typeface="+mn-lt"/>
              </a:rPr>
              <a:t>Paragraphs</a:t>
            </a:r>
            <a:br>
              <a:rPr lang="en-GB" sz="1600">
                <a:latin typeface="Comic Sans MS"/>
                <a:ea typeface="+mn-lt"/>
                <a:cs typeface="+mn-lt"/>
              </a:rPr>
            </a:br>
            <a:r>
              <a:rPr lang="en-GB" sz="1600">
                <a:latin typeface="Comic Sans MS"/>
                <a:ea typeface="+mn-lt"/>
                <a:cs typeface="+mn-lt"/>
              </a:rPr>
              <a:t> Each paragraph focuses on one main idea or topic.</a:t>
            </a:r>
            <a:endParaRPr lang="en-GB" sz="1600">
              <a:latin typeface="Comic Sans MS"/>
            </a:endParaRPr>
          </a:p>
          <a:p>
            <a:pPr marL="285750" indent="-285750">
              <a:buFont typeface="Arial"/>
              <a:buChar char="•"/>
            </a:pPr>
            <a:r>
              <a:rPr lang="en-GB" sz="1600" b="1">
                <a:latin typeface="Comic Sans MS"/>
                <a:ea typeface="+mn-lt"/>
                <a:cs typeface="+mn-lt"/>
              </a:rPr>
              <a:t>Formal, factual language</a:t>
            </a:r>
            <a:br>
              <a:rPr lang="en-GB" sz="1600">
                <a:latin typeface="Comic Sans MS"/>
                <a:ea typeface="+mn-lt"/>
                <a:cs typeface="+mn-lt"/>
              </a:rPr>
            </a:br>
            <a:r>
              <a:rPr lang="en-GB" sz="1600">
                <a:latin typeface="Comic Sans MS"/>
                <a:ea typeface="+mn-lt"/>
                <a:cs typeface="+mn-lt"/>
              </a:rPr>
              <a:t> Uses facts, not opinions or personal feelings.</a:t>
            </a:r>
            <a:endParaRPr lang="en-GB" sz="1600">
              <a:latin typeface="Comic Sans MS"/>
            </a:endParaRPr>
          </a:p>
          <a:p>
            <a:pPr marL="285750" indent="-285750">
              <a:buFont typeface="Arial"/>
              <a:buChar char="•"/>
            </a:pPr>
            <a:r>
              <a:rPr lang="en-GB" sz="1600" b="1">
                <a:latin typeface="Comic Sans MS"/>
                <a:ea typeface="+mn-lt"/>
                <a:cs typeface="+mn-lt"/>
              </a:rPr>
              <a:t>Present tense</a:t>
            </a:r>
            <a:br>
              <a:rPr lang="en-GB" sz="1600">
                <a:latin typeface="Comic Sans MS"/>
                <a:ea typeface="+mn-lt"/>
                <a:cs typeface="+mn-lt"/>
              </a:rPr>
            </a:br>
            <a:r>
              <a:rPr lang="en-GB" sz="1600">
                <a:latin typeface="Comic Sans MS"/>
                <a:ea typeface="+mn-lt"/>
                <a:cs typeface="+mn-lt"/>
              </a:rPr>
              <a:t> Written mainly in the present tense (e.g. </a:t>
            </a:r>
            <a:r>
              <a:rPr lang="en-GB" sz="1600" i="1">
                <a:latin typeface="Comic Sans MS"/>
                <a:ea typeface="+mn-lt"/>
                <a:cs typeface="+mn-lt"/>
              </a:rPr>
              <a:t>lives</a:t>
            </a:r>
            <a:r>
              <a:rPr lang="en-GB" sz="1600">
                <a:latin typeface="Comic Sans MS"/>
                <a:ea typeface="+mn-lt"/>
                <a:cs typeface="+mn-lt"/>
              </a:rPr>
              <a:t>, </a:t>
            </a:r>
            <a:r>
              <a:rPr lang="en-GB" sz="1600" i="1">
                <a:latin typeface="Comic Sans MS"/>
                <a:ea typeface="+mn-lt"/>
                <a:cs typeface="+mn-lt"/>
              </a:rPr>
              <a:t>eats</a:t>
            </a:r>
            <a:r>
              <a:rPr lang="en-GB" sz="1600">
                <a:latin typeface="Comic Sans MS"/>
                <a:ea typeface="+mn-lt"/>
                <a:cs typeface="+mn-lt"/>
              </a:rPr>
              <a:t>, </a:t>
            </a:r>
            <a:r>
              <a:rPr lang="en-GB" sz="1600" i="1">
                <a:latin typeface="Comic Sans MS"/>
                <a:ea typeface="+mn-lt"/>
                <a:cs typeface="+mn-lt"/>
              </a:rPr>
              <a:t>has</a:t>
            </a:r>
            <a:r>
              <a:rPr lang="en-GB" sz="1600">
                <a:latin typeface="Comic Sans MS"/>
                <a:ea typeface="+mn-lt"/>
                <a:cs typeface="+mn-lt"/>
              </a:rPr>
              <a:t>).</a:t>
            </a:r>
            <a:endParaRPr lang="en-GB" sz="1600">
              <a:latin typeface="Comic Sans MS"/>
            </a:endParaRPr>
          </a:p>
          <a:p>
            <a:pPr marL="285750" indent="-285750">
              <a:buFont typeface="Arial"/>
              <a:buChar char="•"/>
            </a:pPr>
            <a:r>
              <a:rPr lang="en-GB" sz="1600" b="1">
                <a:latin typeface="Comic Sans MS"/>
                <a:ea typeface="+mn-lt"/>
                <a:cs typeface="+mn-lt"/>
              </a:rPr>
              <a:t>Technical or subject-specific vocabulary</a:t>
            </a:r>
            <a:br>
              <a:rPr lang="en-GB" sz="1600">
                <a:latin typeface="Comic Sans MS"/>
                <a:ea typeface="+mn-lt"/>
                <a:cs typeface="+mn-lt"/>
              </a:rPr>
            </a:br>
            <a:r>
              <a:rPr lang="en-GB" sz="1600">
                <a:latin typeface="Comic Sans MS"/>
                <a:ea typeface="+mn-lt"/>
                <a:cs typeface="+mn-lt"/>
              </a:rPr>
              <a:t> Includes words related to the topic being explained.</a:t>
            </a:r>
            <a:endParaRPr lang="en-GB" sz="1600">
              <a:latin typeface="Comic Sans MS"/>
            </a:endParaRPr>
          </a:p>
          <a:p>
            <a:pPr marL="285750" indent="-285750">
              <a:buFont typeface="Arial"/>
              <a:buChar char="•"/>
            </a:pPr>
            <a:r>
              <a:rPr lang="en-GB" sz="1600" b="1">
                <a:latin typeface="Comic Sans MS"/>
                <a:ea typeface="+mn-lt"/>
                <a:cs typeface="+mn-lt"/>
              </a:rPr>
              <a:t>Third person</a:t>
            </a:r>
            <a:br>
              <a:rPr lang="en-GB" sz="1600">
                <a:latin typeface="Comic Sans MS"/>
                <a:ea typeface="+mn-lt"/>
                <a:cs typeface="+mn-lt"/>
              </a:rPr>
            </a:br>
            <a:r>
              <a:rPr lang="en-GB" sz="1600">
                <a:latin typeface="Comic Sans MS"/>
                <a:ea typeface="+mn-lt"/>
                <a:cs typeface="+mn-lt"/>
              </a:rPr>
              <a:t> Written using </a:t>
            </a:r>
            <a:r>
              <a:rPr lang="en-GB" sz="1600" i="1">
                <a:latin typeface="Comic Sans MS"/>
                <a:ea typeface="+mn-lt"/>
                <a:cs typeface="+mn-lt"/>
              </a:rPr>
              <a:t>it</a:t>
            </a:r>
            <a:r>
              <a:rPr lang="en-GB" sz="1600">
                <a:latin typeface="Comic Sans MS"/>
                <a:ea typeface="+mn-lt"/>
                <a:cs typeface="+mn-lt"/>
              </a:rPr>
              <a:t>, </a:t>
            </a:r>
            <a:r>
              <a:rPr lang="en-GB" sz="1600" i="1">
                <a:latin typeface="Comic Sans MS"/>
                <a:ea typeface="+mn-lt"/>
                <a:cs typeface="+mn-lt"/>
              </a:rPr>
              <a:t>they</a:t>
            </a:r>
            <a:r>
              <a:rPr lang="en-GB" sz="1600">
                <a:latin typeface="Comic Sans MS"/>
                <a:ea typeface="+mn-lt"/>
                <a:cs typeface="+mn-lt"/>
              </a:rPr>
              <a:t>, or the name of the subject, not </a:t>
            </a:r>
            <a:r>
              <a:rPr lang="en-GB" sz="1600" i="1">
                <a:latin typeface="Comic Sans MS"/>
                <a:ea typeface="+mn-lt"/>
                <a:cs typeface="+mn-lt"/>
              </a:rPr>
              <a:t>I</a:t>
            </a:r>
            <a:r>
              <a:rPr lang="en-GB" sz="1600">
                <a:latin typeface="Comic Sans MS"/>
                <a:ea typeface="+mn-lt"/>
                <a:cs typeface="+mn-lt"/>
              </a:rPr>
              <a:t> or </a:t>
            </a:r>
            <a:r>
              <a:rPr lang="en-GB" sz="1600" i="1">
                <a:latin typeface="Comic Sans MS"/>
                <a:ea typeface="+mn-lt"/>
                <a:cs typeface="+mn-lt"/>
              </a:rPr>
              <a:t>we</a:t>
            </a:r>
            <a:r>
              <a:rPr lang="en-GB" sz="1600">
                <a:latin typeface="Comic Sans MS"/>
                <a:ea typeface="+mn-lt"/>
                <a:cs typeface="+mn-lt"/>
              </a:rPr>
              <a:t>.</a:t>
            </a:r>
            <a:endParaRPr lang="en-GB" sz="1600">
              <a:latin typeface="Comic Sans MS"/>
            </a:endParaRPr>
          </a:p>
          <a:p>
            <a:pPr marL="285750" indent="-285750">
              <a:buFont typeface="Arial"/>
              <a:buChar char="•"/>
            </a:pPr>
            <a:r>
              <a:rPr lang="en-GB" sz="1600" b="1">
                <a:latin typeface="Comic Sans MS"/>
                <a:ea typeface="+mn-lt"/>
                <a:cs typeface="+mn-lt"/>
              </a:rPr>
              <a:t>Pictures, diagrams or captions (optional)</a:t>
            </a:r>
            <a:br>
              <a:rPr lang="en-GB" sz="1600">
                <a:latin typeface="Comic Sans MS"/>
                <a:ea typeface="+mn-lt"/>
                <a:cs typeface="+mn-lt"/>
              </a:rPr>
            </a:br>
            <a:r>
              <a:rPr lang="en-GB" sz="1600">
                <a:latin typeface="Comic Sans MS"/>
                <a:ea typeface="+mn-lt"/>
                <a:cs typeface="+mn-lt"/>
              </a:rPr>
              <a:t> Help the reader understand the information more clearly.</a:t>
            </a:r>
            <a:endParaRPr lang="en-GB" sz="1600">
              <a:latin typeface="Comic Sans MS"/>
            </a:endParaRPr>
          </a:p>
          <a:p>
            <a:endParaRPr lang="en-GB" sz="2800" u="sng">
              <a:latin typeface="Comic Sans MS"/>
            </a:endParaRPr>
          </a:p>
        </p:txBody>
      </p:sp>
      <p:sp>
        <p:nvSpPr>
          <p:cNvPr id="2" name="TextBox 1">
            <a:extLst>
              <a:ext uri="{FF2B5EF4-FFF2-40B4-BE49-F238E27FC236}">
                <a16:creationId xmlns:a16="http://schemas.microsoft.com/office/drawing/2014/main" id="{5E8EC132-D809-B4F0-5BF0-F070B553D726}"/>
              </a:ext>
            </a:extLst>
          </p:cNvPr>
          <p:cNvSpPr txBox="1"/>
          <p:nvPr/>
        </p:nvSpPr>
        <p:spPr>
          <a:xfrm>
            <a:off x="7517907" y="3721455"/>
            <a:ext cx="4487424" cy="3139321"/>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a:solidFill>
                  <a:schemeClr val="accent5"/>
                </a:solidFill>
                <a:latin typeface="Comic Sans MS"/>
                <a:ea typeface="+mn-lt"/>
                <a:cs typeface="+mn-lt"/>
              </a:rPr>
              <a:t>What is the main purpose of a non-chronological report?</a:t>
            </a:r>
            <a:br>
              <a:rPr lang="en-GB">
                <a:solidFill>
                  <a:schemeClr val="accent5"/>
                </a:solidFill>
                <a:latin typeface="Comic Sans MS"/>
                <a:ea typeface="+mn-lt"/>
                <a:cs typeface="+mn-lt"/>
              </a:rPr>
            </a:br>
            <a:r>
              <a:rPr lang="en-GB">
                <a:solidFill>
                  <a:schemeClr val="accent5"/>
                </a:solidFill>
                <a:latin typeface="Comic Sans MS"/>
                <a:ea typeface="+mn-lt"/>
                <a:cs typeface="+mn-lt"/>
              </a:rPr>
              <a:t> (To explain, inform, or entertain?)</a:t>
            </a:r>
            <a:br>
              <a:rPr lang="en-GB">
                <a:solidFill>
                  <a:schemeClr val="accent5"/>
                </a:solidFill>
                <a:latin typeface="Comic Sans MS"/>
                <a:ea typeface="+mn-lt"/>
                <a:cs typeface="+mn-lt"/>
              </a:rPr>
            </a:br>
            <a:endParaRPr lang="en-US">
              <a:solidFill>
                <a:schemeClr val="accent5"/>
              </a:solidFill>
              <a:latin typeface="Comic Sans MS"/>
            </a:endParaRPr>
          </a:p>
          <a:p>
            <a:pPr marL="285750" indent="-285750">
              <a:buAutoNum type="arabicPeriod"/>
            </a:pPr>
            <a:r>
              <a:rPr lang="en-GB">
                <a:solidFill>
                  <a:schemeClr val="accent5"/>
                </a:solidFill>
                <a:latin typeface="Comic Sans MS"/>
                <a:ea typeface="+mn-lt"/>
                <a:cs typeface="+mn-lt"/>
              </a:rPr>
              <a:t>Why are subheadings important in a non-chronological report?</a:t>
            </a:r>
            <a:br>
              <a:rPr lang="en-GB">
                <a:solidFill>
                  <a:schemeClr val="accent5"/>
                </a:solidFill>
                <a:latin typeface="Comic Sans MS"/>
                <a:ea typeface="+mn-lt"/>
                <a:cs typeface="+mn-lt"/>
              </a:rPr>
            </a:br>
            <a:r>
              <a:rPr lang="en-GB">
                <a:solidFill>
                  <a:schemeClr val="accent5"/>
                </a:solidFill>
                <a:latin typeface="Comic Sans MS"/>
                <a:ea typeface="+mn-lt"/>
                <a:cs typeface="+mn-lt"/>
              </a:rPr>
              <a:t> Explain your answer.</a:t>
            </a:r>
            <a:br>
              <a:rPr lang="en-GB">
                <a:solidFill>
                  <a:schemeClr val="accent5"/>
                </a:solidFill>
                <a:latin typeface="Comic Sans MS"/>
                <a:ea typeface="+mn-lt"/>
                <a:cs typeface="+mn-lt"/>
              </a:rPr>
            </a:br>
            <a:endParaRPr lang="en-GB">
              <a:solidFill>
                <a:schemeClr val="accent5"/>
              </a:solidFill>
              <a:latin typeface="Comic Sans MS"/>
            </a:endParaRPr>
          </a:p>
          <a:p>
            <a:pPr marL="285750" indent="-285750">
              <a:buAutoNum type="arabicPeriod"/>
            </a:pPr>
            <a:r>
              <a:rPr lang="en-GB">
                <a:solidFill>
                  <a:schemeClr val="accent5"/>
                </a:solidFill>
                <a:latin typeface="Comic Sans MS"/>
                <a:ea typeface="+mn-lt"/>
                <a:cs typeface="+mn-lt"/>
              </a:rPr>
              <a:t>Which tense is usually used in a non-chronological report and why?</a:t>
            </a:r>
            <a:endParaRPr lang="en-GB">
              <a:solidFill>
                <a:schemeClr val="accent5"/>
              </a:solidFill>
              <a:latin typeface="Comic Sans MS"/>
            </a:endParaRPr>
          </a:p>
          <a:p>
            <a:pPr algn="l"/>
            <a:endParaRPr lang="en-GB"/>
          </a:p>
        </p:txBody>
      </p:sp>
    </p:spTree>
    <p:extLst>
      <p:ext uri="{BB962C8B-B14F-4D97-AF65-F5344CB8AC3E}">
        <p14:creationId xmlns:p14="http://schemas.microsoft.com/office/powerpoint/2010/main" val="25687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Google Shape;1541;p132"/>
          <p:cNvSpPr txBox="1">
            <a:spLocks noGrp="1"/>
          </p:cNvSpPr>
          <p:nvPr>
            <p:ph type="subTitle" idx="1"/>
          </p:nvPr>
        </p:nvSpPr>
        <p:spPr>
          <a:xfrm>
            <a:off x="432000" y="1211300"/>
            <a:ext cx="7910400" cy="51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b="1"/>
              <a:t>Narrative non-fiction</a:t>
            </a:r>
            <a:r>
              <a:rPr lang="en-GB"/>
              <a:t> is a true story told in the style of a narrative.</a:t>
            </a:r>
            <a:endParaRPr/>
          </a:p>
        </p:txBody>
      </p:sp>
      <p:sp>
        <p:nvSpPr>
          <p:cNvPr id="1542" name="Google Shape;1542;p132"/>
          <p:cNvSpPr txBox="1">
            <a:spLocks noGrp="1"/>
          </p:cNvSpPr>
          <p:nvPr>
            <p:ph type="subTitle" idx="2"/>
          </p:nvPr>
        </p:nvSpPr>
        <p:spPr>
          <a:xfrm>
            <a:off x="432000" y="2540833"/>
            <a:ext cx="11328000" cy="51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b="1"/>
              <a:t>History </a:t>
            </a:r>
            <a:r>
              <a:rPr lang="en-GB"/>
              <a:t>is the study of past events.</a:t>
            </a:r>
            <a:endParaRPr/>
          </a:p>
        </p:txBody>
      </p:sp>
      <p:sp>
        <p:nvSpPr>
          <p:cNvPr id="1543" name="Google Shape;1543;p132"/>
          <p:cNvSpPr txBox="1">
            <a:spLocks noGrp="1"/>
          </p:cNvSpPr>
          <p:nvPr>
            <p:ph type="subTitle" idx="3"/>
          </p:nvPr>
        </p:nvSpPr>
        <p:spPr>
          <a:xfrm>
            <a:off x="432000" y="3863567"/>
            <a:ext cx="11328000" cy="51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A </a:t>
            </a:r>
            <a:r>
              <a:rPr lang="en-GB" b="1"/>
              <a:t>narrator </a:t>
            </a:r>
            <a:r>
              <a:rPr lang="en-GB"/>
              <a:t>is the person telling the story. </a:t>
            </a:r>
            <a:endParaRPr/>
          </a:p>
        </p:txBody>
      </p:sp>
      <p:sp>
        <p:nvSpPr>
          <p:cNvPr id="1544" name="Google Shape;1544;p132"/>
          <p:cNvSpPr txBox="1">
            <a:spLocks noGrp="1"/>
          </p:cNvSpPr>
          <p:nvPr>
            <p:ph type="subTitle" idx="4"/>
          </p:nvPr>
        </p:nvSpPr>
        <p:spPr>
          <a:xfrm>
            <a:off x="432000" y="5183000"/>
            <a:ext cx="11328000" cy="51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b="1"/>
              <a:t>Chronological </a:t>
            </a:r>
            <a:r>
              <a:rPr lang="en-GB"/>
              <a:t>means in the order of time.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134"/>
          <p:cNvSpPr txBox="1">
            <a:spLocks noGrp="1"/>
          </p:cNvSpPr>
          <p:nvPr>
            <p:ph type="body" idx="1"/>
          </p:nvPr>
        </p:nvSpPr>
        <p:spPr>
          <a:xfrm>
            <a:off x="479651" y="1003567"/>
            <a:ext cx="4192000" cy="59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b="1"/>
              <a:t>narrative non-fiction</a:t>
            </a:r>
            <a:endParaRPr b="1"/>
          </a:p>
        </p:txBody>
      </p:sp>
      <p:sp>
        <p:nvSpPr>
          <p:cNvPr id="1559" name="Google Shape;1559;p134"/>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Introduction to the genre and text</a:t>
            </a:r>
            <a:endParaRPr/>
          </a:p>
        </p:txBody>
      </p:sp>
      <p:sp>
        <p:nvSpPr>
          <p:cNvPr id="1560" name="Google Shape;1560;p134"/>
          <p:cNvSpPr txBox="1"/>
          <p:nvPr/>
        </p:nvSpPr>
        <p:spPr>
          <a:xfrm>
            <a:off x="479667" y="1676151"/>
            <a:ext cx="5664000" cy="1119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57189" algn="l" rtl="0">
              <a:spcBef>
                <a:spcPts val="0"/>
              </a:spcBef>
              <a:spcAft>
                <a:spcPts val="0"/>
              </a:spcAft>
              <a:buSzPts val="1800"/>
              <a:buFont typeface="Lexend"/>
              <a:buChar char="●"/>
            </a:pPr>
            <a:r>
              <a:rPr lang="en-GB" sz="2400">
                <a:latin typeface="Lexend"/>
                <a:ea typeface="Lexend"/>
                <a:cs typeface="Lexend"/>
                <a:sym typeface="Lexend"/>
              </a:rPr>
              <a:t>A </a:t>
            </a:r>
            <a:r>
              <a:rPr lang="en-GB" sz="2400" b="1">
                <a:latin typeface="Lexend"/>
                <a:ea typeface="Lexend"/>
                <a:cs typeface="Lexend"/>
                <a:sym typeface="Lexend"/>
              </a:rPr>
              <a:t>narrative non-fiction</a:t>
            </a:r>
            <a:r>
              <a:rPr lang="en-GB" sz="2400">
                <a:latin typeface="Lexend"/>
                <a:ea typeface="Lexend"/>
                <a:cs typeface="Lexend"/>
                <a:sym typeface="Lexend"/>
              </a:rPr>
              <a:t> text is a true story told in the style of a narrative.</a:t>
            </a:r>
            <a:endParaRPr sz="2400">
              <a:latin typeface="Lexend"/>
              <a:ea typeface="Lexend"/>
              <a:cs typeface="Lexend"/>
              <a:sym typeface="Lexend"/>
            </a:endParaRPr>
          </a:p>
        </p:txBody>
      </p:sp>
      <p:sp>
        <p:nvSpPr>
          <p:cNvPr id="1561" name="Google Shape;1561;p134"/>
          <p:cNvSpPr txBox="1"/>
          <p:nvPr/>
        </p:nvSpPr>
        <p:spPr>
          <a:xfrm>
            <a:off x="479767" y="4811051"/>
            <a:ext cx="5664000" cy="1119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57189" algn="l" rtl="0">
              <a:spcBef>
                <a:spcPts val="0"/>
              </a:spcBef>
              <a:spcAft>
                <a:spcPts val="0"/>
              </a:spcAft>
              <a:buSzPts val="1800"/>
              <a:buFont typeface="Lexend"/>
              <a:buChar char="●"/>
            </a:pPr>
            <a:r>
              <a:rPr lang="en-GB" sz="2400">
                <a:latin typeface="Lexend"/>
                <a:ea typeface="Lexend"/>
                <a:cs typeface="Lexend"/>
                <a:sym typeface="Lexend"/>
              </a:rPr>
              <a:t>It teaches us about </a:t>
            </a:r>
            <a:r>
              <a:rPr lang="en-GB" sz="2400" b="1">
                <a:latin typeface="Lexend"/>
                <a:ea typeface="Lexend"/>
                <a:cs typeface="Lexend"/>
                <a:sym typeface="Lexend"/>
              </a:rPr>
              <a:t>history</a:t>
            </a:r>
            <a:r>
              <a:rPr lang="en-GB" sz="2400">
                <a:latin typeface="Lexend"/>
                <a:ea typeface="Lexend"/>
                <a:cs typeface="Lexend"/>
                <a:sym typeface="Lexend"/>
              </a:rPr>
              <a:t>, geography and science along the way.</a:t>
            </a:r>
            <a:endParaRPr sz="2400">
              <a:latin typeface="Lexend"/>
              <a:ea typeface="Lexend"/>
              <a:cs typeface="Lexend"/>
              <a:sym typeface="Lexend"/>
            </a:endParaRPr>
          </a:p>
        </p:txBody>
      </p:sp>
      <p:sp>
        <p:nvSpPr>
          <p:cNvPr id="1562" name="Google Shape;1562;p134"/>
          <p:cNvSpPr txBox="1"/>
          <p:nvPr/>
        </p:nvSpPr>
        <p:spPr>
          <a:xfrm>
            <a:off x="479767" y="3087284"/>
            <a:ext cx="5664000" cy="1119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57189" algn="l" rtl="0">
              <a:spcBef>
                <a:spcPts val="0"/>
              </a:spcBef>
              <a:spcAft>
                <a:spcPts val="0"/>
              </a:spcAft>
              <a:buSzPts val="1800"/>
              <a:buFont typeface="Lexend"/>
              <a:buChar char="●"/>
            </a:pPr>
            <a:r>
              <a:rPr lang="en-GB" sz="2400">
                <a:latin typeface="Lexend"/>
                <a:ea typeface="Lexend"/>
                <a:cs typeface="Lexend"/>
                <a:sym typeface="Lexend"/>
              </a:rPr>
              <a:t>‘The Pebble in my Pocket’ tells the story of how a tiny pebble is formed over the course of millions of years.</a:t>
            </a:r>
            <a:endParaRPr sz="2400">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135"/>
          <p:cNvSpPr txBox="1">
            <a:spLocks noGrp="1"/>
          </p:cNvSpPr>
          <p:nvPr>
            <p:ph type="subTitle" idx="1"/>
          </p:nvPr>
        </p:nvSpPr>
        <p:spPr>
          <a:xfrm>
            <a:off x="1307433" y="4261484"/>
            <a:ext cx="9936800" cy="974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A </a:t>
            </a:r>
            <a:r>
              <a:rPr lang="en-GB" b="1"/>
              <a:t>narrative non-fiction</a:t>
            </a:r>
            <a:r>
              <a:rPr lang="en-GB"/>
              <a:t> is any true story.</a:t>
            </a:r>
            <a:endParaRPr/>
          </a:p>
        </p:txBody>
      </p:sp>
      <p:sp>
        <p:nvSpPr>
          <p:cNvPr id="1568" name="Google Shape;1568;p135"/>
          <p:cNvSpPr txBox="1">
            <a:spLocks noGrp="1"/>
          </p:cNvSpPr>
          <p:nvPr>
            <p:ph type="subTitle" idx="2"/>
          </p:nvPr>
        </p:nvSpPr>
        <p:spPr>
          <a:xfrm>
            <a:off x="432000" y="1440000"/>
            <a:ext cx="8963200" cy="3340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A </a:t>
            </a:r>
            <a:r>
              <a:rPr lang="en-GB" b="1"/>
              <a:t>narrative non-fiction</a:t>
            </a:r>
            <a:r>
              <a:rPr lang="en-GB"/>
              <a:t> is a made up story.</a:t>
            </a:r>
            <a:endParaRPr/>
          </a:p>
        </p:txBody>
      </p:sp>
      <p:sp>
        <p:nvSpPr>
          <p:cNvPr id="1569" name="Google Shape;1569;p135"/>
          <p:cNvSpPr txBox="1">
            <a:spLocks noGrp="1"/>
          </p:cNvSpPr>
          <p:nvPr>
            <p:ph type="subTitle" idx="3"/>
          </p:nvPr>
        </p:nvSpPr>
        <p:spPr>
          <a:xfrm>
            <a:off x="1307433" y="5387127"/>
            <a:ext cx="9936800" cy="974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A </a:t>
            </a:r>
            <a:r>
              <a:rPr lang="en-GB" b="1"/>
              <a:t>narrative non-fiction</a:t>
            </a:r>
            <a:r>
              <a:rPr lang="en-GB"/>
              <a:t> is a true story that is told in the style of a narrative.</a:t>
            </a:r>
            <a:endParaRPr/>
          </a:p>
        </p:txBody>
      </p:sp>
      <p:sp>
        <p:nvSpPr>
          <p:cNvPr id="1570" name="Google Shape;1570;p135"/>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Introduction to the genre and text</a:t>
            </a:r>
            <a:endParaRPr/>
          </a:p>
        </p:txBody>
      </p:sp>
      <p:pic>
        <p:nvPicPr>
          <p:cNvPr id="1571" name="Google Shape;1571;p135"/>
          <p:cNvPicPr preferRelativeResize="0"/>
          <p:nvPr/>
        </p:nvPicPr>
        <p:blipFill>
          <a:blip r:embed="rId3">
            <a:alphaModFix/>
          </a:blip>
          <a:stretch>
            <a:fillRect/>
          </a:stretch>
        </p:blipFill>
        <p:spPr>
          <a:xfrm>
            <a:off x="8342411" y="2436933"/>
            <a:ext cx="528000" cy="558800"/>
          </a:xfrm>
          <a:prstGeom prst="rect">
            <a:avLst/>
          </a:prstGeom>
          <a:noFill/>
          <a:ln>
            <a:noFill/>
          </a:ln>
        </p:spPr>
      </p:pic>
      <p:pic>
        <p:nvPicPr>
          <p:cNvPr id="1572" name="Google Shape;1572;p135"/>
          <p:cNvPicPr preferRelativeResize="0"/>
          <p:nvPr/>
        </p:nvPicPr>
        <p:blipFill>
          <a:blip r:embed="rId3">
            <a:alphaModFix/>
          </a:blip>
          <a:stretch>
            <a:fillRect/>
          </a:stretch>
        </p:blipFill>
        <p:spPr>
          <a:xfrm>
            <a:off x="5760011" y="5868400"/>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sp>
        <p:nvSpPr>
          <p:cNvPr id="1577" name="Google Shape;1577;p136"/>
          <p:cNvSpPr txBox="1">
            <a:spLocks noGrp="1"/>
          </p:cNvSpPr>
          <p:nvPr>
            <p:ph type="body" idx="1"/>
          </p:nvPr>
        </p:nvSpPr>
        <p:spPr>
          <a:xfrm>
            <a:off x="432000" y="1012400"/>
            <a:ext cx="9513600" cy="616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How will the following subjects help us learn about where a pebble comes from?</a:t>
            </a:r>
            <a:endParaRPr/>
          </a:p>
        </p:txBody>
      </p:sp>
      <p:sp>
        <p:nvSpPr>
          <p:cNvPr id="1578" name="Google Shape;1578;p136"/>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Introduction to the genre and text</a:t>
            </a:r>
            <a:endParaRPr/>
          </a:p>
        </p:txBody>
      </p:sp>
      <p:sp>
        <p:nvSpPr>
          <p:cNvPr id="1579" name="Google Shape;1579;p136"/>
          <p:cNvSpPr txBox="1">
            <a:spLocks noGrp="1"/>
          </p:cNvSpPr>
          <p:nvPr>
            <p:ph type="body" idx="1"/>
          </p:nvPr>
        </p:nvSpPr>
        <p:spPr>
          <a:xfrm>
            <a:off x="432000" y="2571600"/>
            <a:ext cx="1658800" cy="616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b="1"/>
              <a:t>history</a:t>
            </a:r>
            <a:endParaRPr b="1"/>
          </a:p>
        </p:txBody>
      </p:sp>
      <p:sp>
        <p:nvSpPr>
          <p:cNvPr id="1580" name="Google Shape;1580;p136"/>
          <p:cNvSpPr txBox="1">
            <a:spLocks noGrp="1"/>
          </p:cNvSpPr>
          <p:nvPr>
            <p:ph type="body" idx="1"/>
          </p:nvPr>
        </p:nvSpPr>
        <p:spPr>
          <a:xfrm>
            <a:off x="432000" y="3703200"/>
            <a:ext cx="2320400" cy="616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geography</a:t>
            </a:r>
            <a:endParaRPr/>
          </a:p>
        </p:txBody>
      </p:sp>
      <p:sp>
        <p:nvSpPr>
          <p:cNvPr id="1581" name="Google Shape;1581;p136"/>
          <p:cNvSpPr txBox="1">
            <a:spLocks noGrp="1"/>
          </p:cNvSpPr>
          <p:nvPr>
            <p:ph type="body" idx="1"/>
          </p:nvPr>
        </p:nvSpPr>
        <p:spPr>
          <a:xfrm>
            <a:off x="432000" y="5210867"/>
            <a:ext cx="1561200" cy="616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science</a:t>
            </a:r>
            <a:endParaRPr/>
          </a:p>
        </p:txBody>
      </p:sp>
      <p:sp>
        <p:nvSpPr>
          <p:cNvPr id="1582" name="Google Shape;1582;p136"/>
          <p:cNvSpPr txBox="1">
            <a:spLocks noGrp="1"/>
          </p:cNvSpPr>
          <p:nvPr>
            <p:ph type="body" idx="1"/>
          </p:nvPr>
        </p:nvSpPr>
        <p:spPr>
          <a:xfrm>
            <a:off x="4492800" y="2571600"/>
            <a:ext cx="6406800" cy="616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the study of past events</a:t>
            </a:r>
            <a:endParaRPr/>
          </a:p>
        </p:txBody>
      </p:sp>
      <p:sp>
        <p:nvSpPr>
          <p:cNvPr id="1583" name="Google Shape;1583;p136"/>
          <p:cNvSpPr txBox="1">
            <a:spLocks noGrp="1"/>
          </p:cNvSpPr>
          <p:nvPr>
            <p:ph type="body" idx="1"/>
          </p:nvPr>
        </p:nvSpPr>
        <p:spPr>
          <a:xfrm>
            <a:off x="4495267" y="3703200"/>
            <a:ext cx="5354000" cy="616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the study of the earth (landscape and climate)</a:t>
            </a:r>
            <a:endParaRPr/>
          </a:p>
        </p:txBody>
      </p:sp>
      <p:sp>
        <p:nvSpPr>
          <p:cNvPr id="1584" name="Google Shape;1584;p136"/>
          <p:cNvSpPr txBox="1">
            <a:spLocks noGrp="1"/>
          </p:cNvSpPr>
          <p:nvPr>
            <p:ph type="body" idx="1"/>
          </p:nvPr>
        </p:nvSpPr>
        <p:spPr>
          <a:xfrm>
            <a:off x="4495800" y="5210867"/>
            <a:ext cx="6156800" cy="1073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the study of the natural world (rock formation)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137"/>
          <p:cNvSpPr txBox="1">
            <a:spLocks noGrp="1"/>
          </p:cNvSpPr>
          <p:nvPr>
            <p:ph type="body" idx="1"/>
          </p:nvPr>
        </p:nvSpPr>
        <p:spPr>
          <a:xfrm>
            <a:off x="432000" y="1723600"/>
            <a:ext cx="9513600" cy="1004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‘The Pebble in my Pocket’ begins with a girl as the </a:t>
            </a:r>
            <a:r>
              <a:rPr lang="en-GB" b="1"/>
              <a:t>narrator.</a:t>
            </a:r>
            <a:endParaRPr/>
          </a:p>
        </p:txBody>
      </p:sp>
      <p:sp>
        <p:nvSpPr>
          <p:cNvPr id="1590" name="Google Shape;1590;p137"/>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Introduction to the genre and text</a:t>
            </a:r>
            <a:endParaRPr/>
          </a:p>
        </p:txBody>
      </p:sp>
      <p:sp>
        <p:nvSpPr>
          <p:cNvPr id="1591" name="Google Shape;1591;p137"/>
          <p:cNvSpPr txBox="1">
            <a:spLocks noGrp="1"/>
          </p:cNvSpPr>
          <p:nvPr>
            <p:ph type="body" idx="1"/>
          </p:nvPr>
        </p:nvSpPr>
        <p:spPr>
          <a:xfrm>
            <a:off x="432000" y="4050800"/>
            <a:ext cx="9513600" cy="520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b="1"/>
              <a:t>narrator</a:t>
            </a:r>
            <a:r>
              <a:rPr lang="en-GB"/>
              <a:t>: the person telling the story</a:t>
            </a:r>
            <a:endParaRPr/>
          </a:p>
        </p:txBody>
      </p:sp>
      <p:sp>
        <p:nvSpPr>
          <p:cNvPr id="1592" name="Google Shape;1592;p137"/>
          <p:cNvSpPr txBox="1">
            <a:spLocks noGrp="1"/>
          </p:cNvSpPr>
          <p:nvPr>
            <p:ph type="body" idx="1"/>
          </p:nvPr>
        </p:nvSpPr>
        <p:spPr>
          <a:xfrm>
            <a:off x="432000" y="2966667"/>
            <a:ext cx="9513600" cy="520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a:t>She finds a pebble in the present day</a:t>
            </a:r>
            <a:r>
              <a:rPr lang="en-GB" b="1"/>
              <a:t>.</a:t>
            </a:r>
            <a:endParaRPr b="1"/>
          </a:p>
          <a:p>
            <a:pPr marL="0" lvl="0" indent="0" algn="l" rtl="0">
              <a:spcBef>
                <a:spcPts val="1333"/>
              </a:spcBef>
              <a:spcAft>
                <a:spcPts val="1333"/>
              </a:spcAft>
              <a:buNone/>
            </a:pP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p138"/>
          <p:cNvSpPr txBox="1">
            <a:spLocks noGrp="1"/>
          </p:cNvSpPr>
          <p:nvPr>
            <p:ph type="body" idx="1"/>
          </p:nvPr>
        </p:nvSpPr>
        <p:spPr>
          <a:xfrm>
            <a:off x="432000" y="1732400"/>
            <a:ext cx="9513600" cy="1147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The story then jumps back 480 million years ago to where the pebble began its journey, in a volcano.</a:t>
            </a:r>
            <a:endParaRPr/>
          </a:p>
          <a:p>
            <a:pPr marL="0" lvl="0" indent="0" algn="l" rtl="0">
              <a:spcBef>
                <a:spcPts val="1333"/>
              </a:spcBef>
              <a:spcAft>
                <a:spcPts val="1333"/>
              </a:spcAft>
              <a:buNone/>
            </a:pPr>
            <a:endParaRPr/>
          </a:p>
        </p:txBody>
      </p:sp>
      <p:sp>
        <p:nvSpPr>
          <p:cNvPr id="1598" name="Google Shape;1598;p138"/>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Introduction to the genre and text</a:t>
            </a:r>
            <a:endParaRPr/>
          </a:p>
        </p:txBody>
      </p:sp>
      <p:sp>
        <p:nvSpPr>
          <p:cNvPr id="1599" name="Google Shape;1599;p138"/>
          <p:cNvSpPr txBox="1">
            <a:spLocks noGrp="1"/>
          </p:cNvSpPr>
          <p:nvPr>
            <p:ph type="body" idx="1"/>
          </p:nvPr>
        </p:nvSpPr>
        <p:spPr>
          <a:xfrm>
            <a:off x="432000" y="3429000"/>
            <a:ext cx="9513600" cy="520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The </a:t>
            </a:r>
            <a:r>
              <a:rPr lang="en-GB" b="1"/>
              <a:t>narrator</a:t>
            </a:r>
            <a:r>
              <a:rPr lang="en-GB"/>
              <a:t> changes at this point in the story.</a:t>
            </a:r>
            <a:endParaRPr>
              <a:solidFill>
                <a:schemeClr val="accent5"/>
              </a:solidFill>
            </a:endParaRPr>
          </a:p>
          <a:p>
            <a:pPr marL="0" lvl="0" indent="0" algn="l" rtl="0">
              <a:spcBef>
                <a:spcPts val="1333"/>
              </a:spcBef>
              <a:spcAft>
                <a:spcPts val="1333"/>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39"/>
          <p:cNvSpPr txBox="1">
            <a:spLocks noGrp="1"/>
          </p:cNvSpPr>
          <p:nvPr>
            <p:ph type="title"/>
          </p:nvPr>
        </p:nvSpPr>
        <p:spPr>
          <a:xfrm>
            <a:off x="432000" y="998351"/>
            <a:ext cx="10905600" cy="65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What is the definition of ‘</a:t>
            </a:r>
            <a:r>
              <a:rPr lang="en-GB" b="1"/>
              <a:t>narrator</a:t>
            </a:r>
            <a:r>
              <a:rPr lang="en-GB"/>
              <a:t>’?</a:t>
            </a:r>
            <a:endParaRPr/>
          </a:p>
        </p:txBody>
      </p:sp>
      <p:sp>
        <p:nvSpPr>
          <p:cNvPr id="1605" name="Google Shape;1605;p139"/>
          <p:cNvSpPr txBox="1">
            <a:spLocks noGrp="1"/>
          </p:cNvSpPr>
          <p:nvPr>
            <p:ph type="title" idx="2"/>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a:t>Introduction to the genre and text</a:t>
            </a:r>
            <a:endParaRPr/>
          </a:p>
        </p:txBody>
      </p:sp>
      <p:sp>
        <p:nvSpPr>
          <p:cNvPr id="1606" name="Google Shape;1606;p139"/>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where a story is set</a:t>
            </a:r>
            <a:endParaRPr/>
          </a:p>
        </p:txBody>
      </p:sp>
      <p:sp>
        <p:nvSpPr>
          <p:cNvPr id="1607" name="Google Shape;1607;p139"/>
          <p:cNvSpPr txBox="1">
            <a:spLocks noGrp="1"/>
          </p:cNvSpPr>
          <p:nvPr>
            <p:ph type="subTitle" idx="3"/>
          </p:nvPr>
        </p:nvSpPr>
        <p:spPr>
          <a:xfrm>
            <a:off x="1379233" y="3725663"/>
            <a:ext cx="10008800" cy="518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the person telling the story </a:t>
            </a:r>
            <a:endParaRPr/>
          </a:p>
        </p:txBody>
      </p:sp>
      <p:sp>
        <p:nvSpPr>
          <p:cNvPr id="1608" name="Google Shape;1608;p139"/>
          <p:cNvSpPr txBox="1">
            <a:spLocks noGrp="1"/>
          </p:cNvSpPr>
          <p:nvPr>
            <p:ph type="subTitle" idx="4"/>
          </p:nvPr>
        </p:nvSpPr>
        <p:spPr>
          <a:xfrm>
            <a:off x="1379233" y="5022620"/>
            <a:ext cx="9952800" cy="43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the characters in the story</a:t>
            </a:r>
            <a:endParaRPr/>
          </a:p>
        </p:txBody>
      </p:sp>
      <p:pic>
        <p:nvPicPr>
          <p:cNvPr id="1609" name="Google Shape;1609;p139"/>
          <p:cNvPicPr preferRelativeResize="0"/>
          <p:nvPr/>
        </p:nvPicPr>
        <p:blipFill>
          <a:blip r:embed="rId3">
            <a:alphaModFix/>
          </a:blip>
          <a:stretch>
            <a:fillRect/>
          </a:stretch>
        </p:blipFill>
        <p:spPr>
          <a:xfrm>
            <a:off x="6432011" y="3705667"/>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D2CE4-D659-E652-954F-57001A39828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EEAE80D-19FC-787E-A723-3B644D9FEED7}"/>
              </a:ext>
            </a:extLst>
          </p:cNvPr>
          <p:cNvSpPr txBox="1"/>
          <p:nvPr/>
        </p:nvSpPr>
        <p:spPr>
          <a:xfrm>
            <a:off x="276024" y="0"/>
            <a:ext cx="590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t>Tuesday 25th February </a:t>
            </a:r>
            <a:r>
              <a:rPr lang="en-GB"/>
              <a:t>           </a:t>
            </a:r>
            <a:r>
              <a:rPr lang="en-GB" u="sng"/>
              <a:t> 25.2.25</a:t>
            </a:r>
          </a:p>
          <a:p>
            <a:r>
              <a:rPr lang="en-GB" u="sng"/>
              <a:t>Word work</a:t>
            </a:r>
          </a:p>
        </p:txBody>
      </p:sp>
      <p:sp>
        <p:nvSpPr>
          <p:cNvPr id="4" name="TextBox 3">
            <a:extLst>
              <a:ext uri="{FF2B5EF4-FFF2-40B4-BE49-F238E27FC236}">
                <a16:creationId xmlns:a16="http://schemas.microsoft.com/office/drawing/2014/main" id="{AA512539-C24C-19E7-E283-0AE4FFD36337}"/>
              </a:ext>
            </a:extLst>
          </p:cNvPr>
          <p:cNvSpPr txBox="1"/>
          <p:nvPr/>
        </p:nvSpPr>
        <p:spPr>
          <a:xfrm>
            <a:off x="4146" y="648884"/>
            <a:ext cx="12187877"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GB" sz="2800">
                <a:solidFill>
                  <a:srgbClr val="000000"/>
                </a:solidFill>
                <a:latin typeface="Comic Sans MS"/>
              </a:rPr>
            </a:br>
            <a:r>
              <a:rPr lang="en-GB" sz="2800" u="sng">
                <a:solidFill>
                  <a:srgbClr val="000000"/>
                </a:solidFill>
                <a:latin typeface="Comic Sans MS"/>
              </a:rPr>
              <a:t>Partner</a:t>
            </a:r>
            <a:r>
              <a:rPr lang="en-GB" sz="2800" u="sng">
                <a:latin typeface="Comic Sans MS"/>
                <a:ea typeface="+mn-lt"/>
                <a:cs typeface="+mn-lt"/>
              </a:rPr>
              <a:t> talk:</a:t>
            </a:r>
            <a:br>
              <a:rPr lang="en-GB" sz="2800" u="sng">
                <a:latin typeface="Comic Sans MS"/>
                <a:ea typeface="+mn-lt"/>
                <a:cs typeface="+mn-lt"/>
              </a:rPr>
            </a:br>
            <a:br>
              <a:rPr lang="en-GB" sz="2800" u="sng">
                <a:latin typeface="Comic Sans MS"/>
              </a:rPr>
            </a:br>
            <a:r>
              <a:rPr lang="en-GB" sz="2800">
                <a:latin typeface="Comic Sans MS"/>
              </a:rPr>
              <a:t>Tell your partner something you enjoyed about your half term.</a:t>
            </a:r>
            <a:br>
              <a:rPr lang="en-GB" sz="2800">
                <a:latin typeface="Comic Sans MS"/>
              </a:rPr>
            </a:br>
            <a:br>
              <a:rPr lang="en-GB" sz="2800">
                <a:solidFill>
                  <a:srgbClr val="000000"/>
                </a:solidFill>
                <a:latin typeface="Comic Sans MS"/>
              </a:rPr>
            </a:br>
            <a:r>
              <a:rPr lang="en-GB" sz="2800">
                <a:latin typeface="Comic Sans MS"/>
              </a:rPr>
              <a:t>Write yours on a whiteboard using inverted commas.</a:t>
            </a:r>
            <a:br>
              <a:rPr lang="en-GB" sz="2800">
                <a:latin typeface="Comic Sans MS"/>
              </a:rPr>
            </a:br>
            <a:endParaRPr lang="en-GB">
              <a:solidFill>
                <a:srgbClr val="000000"/>
              </a:solidFill>
              <a:latin typeface="Comic Sans MS"/>
            </a:endParaRPr>
          </a:p>
        </p:txBody>
      </p:sp>
    </p:spTree>
    <p:extLst>
      <p:ext uri="{BB962C8B-B14F-4D97-AF65-F5344CB8AC3E}">
        <p14:creationId xmlns:p14="http://schemas.microsoft.com/office/powerpoint/2010/main" val="2998993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140"/>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Introduction to the genre and text</a:t>
            </a:r>
            <a:endParaRPr/>
          </a:p>
        </p:txBody>
      </p:sp>
      <p:sp>
        <p:nvSpPr>
          <p:cNvPr id="1615" name="Google Shape;1615;p140"/>
          <p:cNvSpPr txBox="1"/>
          <p:nvPr/>
        </p:nvSpPr>
        <p:spPr>
          <a:xfrm>
            <a:off x="3413467" y="2979433"/>
            <a:ext cx="7234400" cy="222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733" b="1">
                <a:solidFill>
                  <a:schemeClr val="accent4"/>
                </a:solidFill>
                <a:latin typeface="Lexend"/>
                <a:ea typeface="Lexend"/>
                <a:cs typeface="Lexend"/>
                <a:sym typeface="Lexend"/>
              </a:rPr>
              <a:t>chrono</a:t>
            </a:r>
            <a:r>
              <a:rPr lang="en-GB" sz="3733" b="1">
                <a:solidFill>
                  <a:srgbClr val="000000"/>
                </a:solidFill>
                <a:latin typeface="Lexend"/>
                <a:ea typeface="Lexend"/>
                <a:cs typeface="Lexend"/>
                <a:sym typeface="Lexend"/>
              </a:rPr>
              <a:t>logical </a:t>
            </a:r>
            <a:r>
              <a:rPr lang="en-GB" sz="3733">
                <a:solidFill>
                  <a:srgbClr val="000000"/>
                </a:solidFill>
                <a:latin typeface="Lexend"/>
                <a:ea typeface="Lexend"/>
                <a:cs typeface="Lexend"/>
                <a:sym typeface="Lexend"/>
              </a:rPr>
              <a:t>(adjective)</a:t>
            </a:r>
            <a:endParaRPr sz="3733">
              <a:solidFill>
                <a:srgbClr val="000000"/>
              </a:solidFill>
              <a:latin typeface="Lexend"/>
              <a:ea typeface="Lexend"/>
              <a:cs typeface="Lexend"/>
              <a:sym typeface="Lexend"/>
            </a:endParaRPr>
          </a:p>
          <a:p>
            <a:pPr marL="0" lvl="0" indent="0" algn="l" rtl="0">
              <a:spcBef>
                <a:spcPts val="0"/>
              </a:spcBef>
              <a:spcAft>
                <a:spcPts val="0"/>
              </a:spcAft>
              <a:buNone/>
            </a:pPr>
            <a:endParaRPr sz="2400">
              <a:latin typeface="Lexend"/>
              <a:ea typeface="Lexend"/>
              <a:cs typeface="Lexend"/>
              <a:sym typeface="Lexend"/>
            </a:endParaRPr>
          </a:p>
        </p:txBody>
      </p:sp>
      <p:sp>
        <p:nvSpPr>
          <p:cNvPr id="1616" name="Google Shape;1616;p140"/>
          <p:cNvSpPr txBox="1"/>
          <p:nvPr/>
        </p:nvSpPr>
        <p:spPr>
          <a:xfrm>
            <a:off x="2478067" y="4775233"/>
            <a:ext cx="2706400" cy="620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latin typeface="Lexend"/>
                <a:ea typeface="Lexend"/>
                <a:cs typeface="Lexend"/>
                <a:sym typeface="Lexend"/>
              </a:rPr>
              <a:t>relating to time</a:t>
            </a:r>
            <a:endParaRPr sz="2400">
              <a:latin typeface="Lexend"/>
              <a:ea typeface="Lexend"/>
              <a:cs typeface="Lexend"/>
              <a:sym typeface="Lexend"/>
            </a:endParaRPr>
          </a:p>
        </p:txBody>
      </p:sp>
      <p:cxnSp>
        <p:nvCxnSpPr>
          <p:cNvPr id="1617" name="Google Shape;1617;p140"/>
          <p:cNvCxnSpPr/>
          <p:nvPr/>
        </p:nvCxnSpPr>
        <p:spPr>
          <a:xfrm flipH="1">
            <a:off x="3788467" y="4017784"/>
            <a:ext cx="366400" cy="702000"/>
          </a:xfrm>
          <a:prstGeom prst="straightConnector1">
            <a:avLst/>
          </a:prstGeom>
          <a:noFill/>
          <a:ln w="38100" cap="flat" cmpd="sng">
            <a:solidFill>
              <a:schemeClr val="accent4"/>
            </a:solidFill>
            <a:prstDash val="solid"/>
            <a:round/>
            <a:headEnd type="none" w="med" len="med"/>
            <a:tailEnd type="none" w="med" len="med"/>
          </a:ln>
        </p:spPr>
      </p:cxnSp>
      <p:sp>
        <p:nvSpPr>
          <p:cNvPr id="1618" name="Google Shape;1618;p140"/>
          <p:cNvSpPr/>
          <p:nvPr/>
        </p:nvSpPr>
        <p:spPr>
          <a:xfrm rot="16200000">
            <a:off x="5888767" y="2920233"/>
            <a:ext cx="238400" cy="1668800"/>
          </a:xfrm>
          <a:prstGeom prst="leftBracket">
            <a:avLst>
              <a:gd name="adj" fmla="val 8333"/>
            </a:avLst>
          </a:prstGeom>
          <a:noFill/>
          <a:ln w="38100" cap="flat" cmpd="sng">
            <a:solidFill>
              <a:srgbClr val="878787"/>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19" name="Google Shape;1619;p140"/>
          <p:cNvSpPr/>
          <p:nvPr/>
        </p:nvSpPr>
        <p:spPr>
          <a:xfrm rot="16200000">
            <a:off x="4242467" y="2932633"/>
            <a:ext cx="240000" cy="1644000"/>
          </a:xfrm>
          <a:prstGeom prst="leftBracket">
            <a:avLst>
              <a:gd name="adj" fmla="val 8333"/>
            </a:avLst>
          </a:prstGeom>
          <a:no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20" name="Google Shape;1620;p140"/>
          <p:cNvSpPr txBox="1">
            <a:spLocks noGrp="1"/>
          </p:cNvSpPr>
          <p:nvPr>
            <p:ph type="body" idx="1"/>
          </p:nvPr>
        </p:nvSpPr>
        <p:spPr>
          <a:xfrm>
            <a:off x="432000" y="1012400"/>
            <a:ext cx="9082000" cy="4027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Clr>
                <a:schemeClr val="dk1"/>
              </a:buClr>
              <a:buSzPts val="1100"/>
              <a:buFont typeface="Arial"/>
              <a:buNone/>
            </a:pPr>
            <a:r>
              <a:rPr lang="en-GB"/>
              <a:t>When the </a:t>
            </a:r>
            <a:r>
              <a:rPr lang="en-GB" b="1"/>
              <a:t>history</a:t>
            </a:r>
            <a:r>
              <a:rPr lang="en-GB"/>
              <a:t> of something is told, it is presented in </a:t>
            </a:r>
            <a:r>
              <a:rPr lang="en-GB" b="1"/>
              <a:t>chronological</a:t>
            </a:r>
            <a:r>
              <a:rPr lang="en-GB"/>
              <a:t> order.</a:t>
            </a:r>
            <a:endParaRPr/>
          </a:p>
          <a:p>
            <a:pPr marL="0" lvl="0" indent="0" algn="l" rtl="0">
              <a:spcBef>
                <a:spcPts val="0"/>
              </a:spcBef>
              <a:spcAft>
                <a:spcPts val="1333"/>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24"/>
        <p:cNvGrpSpPr/>
        <p:nvPr/>
      </p:nvGrpSpPr>
      <p:grpSpPr>
        <a:xfrm>
          <a:off x="0" y="0"/>
          <a:ext cx="0" cy="0"/>
          <a:chOff x="0" y="0"/>
          <a:chExt cx="0" cy="0"/>
        </a:xfrm>
      </p:grpSpPr>
      <p:sp>
        <p:nvSpPr>
          <p:cNvPr id="1625" name="Google Shape;1625;p141"/>
          <p:cNvSpPr txBox="1">
            <a:spLocks noGrp="1"/>
          </p:cNvSpPr>
          <p:nvPr>
            <p:ph type="subTitle" idx="1"/>
          </p:nvPr>
        </p:nvSpPr>
        <p:spPr>
          <a:xfrm>
            <a:off x="1307433" y="4261500"/>
            <a:ext cx="8638000" cy="974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A story is always told in </a:t>
            </a:r>
            <a:r>
              <a:rPr lang="en-GB" b="1"/>
              <a:t>chronological</a:t>
            </a:r>
            <a:r>
              <a:rPr lang="en-GB"/>
              <a:t> order.</a:t>
            </a:r>
            <a:endParaRPr/>
          </a:p>
        </p:txBody>
      </p:sp>
      <p:sp>
        <p:nvSpPr>
          <p:cNvPr id="1626" name="Google Shape;1626;p141"/>
          <p:cNvSpPr txBox="1">
            <a:spLocks noGrp="1"/>
          </p:cNvSpPr>
          <p:nvPr>
            <p:ph type="subTitle" idx="2"/>
          </p:nvPr>
        </p:nvSpPr>
        <p:spPr>
          <a:xfrm>
            <a:off x="432000" y="1440000"/>
            <a:ext cx="8963200" cy="3340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b="1"/>
              <a:t>History</a:t>
            </a:r>
            <a:r>
              <a:rPr lang="en-GB"/>
              <a:t> is told in </a:t>
            </a:r>
            <a:r>
              <a:rPr lang="en-GB" b="1"/>
              <a:t>chronological</a:t>
            </a:r>
            <a:r>
              <a:rPr lang="en-GB"/>
              <a:t> order.</a:t>
            </a:r>
            <a:endParaRPr/>
          </a:p>
          <a:p>
            <a:pPr marL="0" lvl="0" indent="0" algn="l" rtl="0">
              <a:spcBef>
                <a:spcPts val="1333"/>
              </a:spcBef>
              <a:spcAft>
                <a:spcPts val="1333"/>
              </a:spcAft>
              <a:buNone/>
            </a:pPr>
            <a:endParaRPr/>
          </a:p>
        </p:txBody>
      </p:sp>
      <p:sp>
        <p:nvSpPr>
          <p:cNvPr id="1627" name="Google Shape;1627;p141"/>
          <p:cNvSpPr txBox="1">
            <a:spLocks noGrp="1"/>
          </p:cNvSpPr>
          <p:nvPr>
            <p:ph type="subTitle" idx="3"/>
          </p:nvPr>
        </p:nvSpPr>
        <p:spPr>
          <a:xfrm>
            <a:off x="1307433" y="5235900"/>
            <a:ext cx="8638000" cy="974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a:t>It is important to understand </a:t>
            </a:r>
            <a:r>
              <a:rPr lang="en-GB" b="1"/>
              <a:t>history</a:t>
            </a:r>
            <a:r>
              <a:rPr lang="en-GB"/>
              <a:t> in the order that it happened.</a:t>
            </a:r>
            <a:endParaRPr/>
          </a:p>
          <a:p>
            <a:pPr marL="0" lvl="0" indent="0" algn="l" rtl="0">
              <a:spcBef>
                <a:spcPts val="1333"/>
              </a:spcBef>
              <a:spcAft>
                <a:spcPts val="1333"/>
              </a:spcAft>
              <a:buNone/>
            </a:pPr>
            <a:endParaRPr/>
          </a:p>
        </p:txBody>
      </p:sp>
      <p:sp>
        <p:nvSpPr>
          <p:cNvPr id="1628" name="Google Shape;1628;p141"/>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Introduction to the genre and text</a:t>
            </a:r>
            <a:endParaRPr/>
          </a:p>
        </p:txBody>
      </p:sp>
      <p:pic>
        <p:nvPicPr>
          <p:cNvPr id="1629" name="Google Shape;1629;p141"/>
          <p:cNvPicPr preferRelativeResize="0"/>
          <p:nvPr/>
        </p:nvPicPr>
        <p:blipFill>
          <a:blip r:embed="rId3">
            <a:alphaModFix/>
          </a:blip>
          <a:stretch>
            <a:fillRect/>
          </a:stretch>
        </p:blipFill>
        <p:spPr>
          <a:xfrm>
            <a:off x="4984511" y="2396000"/>
            <a:ext cx="528000" cy="558800"/>
          </a:xfrm>
          <a:prstGeom prst="rect">
            <a:avLst/>
          </a:prstGeom>
          <a:noFill/>
          <a:ln>
            <a:noFill/>
          </a:ln>
        </p:spPr>
      </p:pic>
      <p:pic>
        <p:nvPicPr>
          <p:cNvPr id="1630" name="Google Shape;1630;p141"/>
          <p:cNvPicPr preferRelativeResize="0"/>
          <p:nvPr/>
        </p:nvPicPr>
        <p:blipFill>
          <a:blip r:embed="rId3">
            <a:alphaModFix/>
          </a:blip>
          <a:stretch>
            <a:fillRect/>
          </a:stretch>
        </p:blipFill>
        <p:spPr>
          <a:xfrm>
            <a:off x="5760011" y="5760000"/>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34"/>
        <p:cNvGrpSpPr/>
        <p:nvPr/>
      </p:nvGrpSpPr>
      <p:grpSpPr>
        <a:xfrm>
          <a:off x="0" y="0"/>
          <a:ext cx="0" cy="0"/>
          <a:chOff x="0" y="0"/>
          <a:chExt cx="0" cy="0"/>
        </a:xfrm>
      </p:grpSpPr>
      <p:sp>
        <p:nvSpPr>
          <p:cNvPr id="1635" name="Google Shape;1635;p142"/>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Introduction to the genre and text</a:t>
            </a:r>
            <a:endParaRPr/>
          </a:p>
        </p:txBody>
      </p:sp>
      <p:sp>
        <p:nvSpPr>
          <p:cNvPr id="1636" name="Google Shape;1636;p142"/>
          <p:cNvSpPr txBox="1"/>
          <p:nvPr/>
        </p:nvSpPr>
        <p:spPr>
          <a:xfrm>
            <a:off x="216000" y="1634400"/>
            <a:ext cx="3790800" cy="464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sz="2667" b="1">
                <a:latin typeface="Lexend"/>
                <a:ea typeface="Lexend"/>
                <a:cs typeface="Lexend"/>
                <a:sym typeface="Lexend"/>
              </a:rPr>
              <a:t>Vocabulary</a:t>
            </a: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r>
              <a:rPr lang="en-GB" sz="2667" b="1">
                <a:latin typeface="Lexend"/>
                <a:ea typeface="Lexend"/>
                <a:cs typeface="Lexend"/>
                <a:sym typeface="Lexend"/>
              </a:rPr>
              <a:t>history</a:t>
            </a: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r>
              <a:rPr lang="en-GB" sz="2667" b="1">
                <a:latin typeface="Lexend"/>
                <a:ea typeface="Lexend"/>
                <a:cs typeface="Lexend"/>
                <a:sym typeface="Lexend"/>
              </a:rPr>
              <a:t>narrator</a:t>
            </a: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r>
              <a:rPr lang="en-GB" sz="2667" b="1">
                <a:latin typeface="Lexend"/>
                <a:ea typeface="Lexend"/>
                <a:cs typeface="Lexend"/>
                <a:sym typeface="Lexend"/>
              </a:rPr>
              <a:t>chronological</a:t>
            </a:r>
            <a:endParaRPr sz="2667" b="1">
              <a:latin typeface="Lexend"/>
              <a:ea typeface="Lexend"/>
              <a:cs typeface="Lexend"/>
              <a:sym typeface="Lexend"/>
            </a:endParaRPr>
          </a:p>
          <a:p>
            <a:pPr marL="0" lvl="0" indent="0" algn="l" rtl="0">
              <a:spcBef>
                <a:spcPts val="0"/>
              </a:spcBef>
              <a:spcAft>
                <a:spcPts val="0"/>
              </a:spcAft>
              <a:buNone/>
            </a:pPr>
            <a:endParaRPr sz="2933" b="1">
              <a:latin typeface="Lexend"/>
              <a:ea typeface="Lexend"/>
              <a:cs typeface="Lexend"/>
              <a:sym typeface="Lexend"/>
            </a:endParaRPr>
          </a:p>
          <a:p>
            <a:pPr marL="0" lvl="0" indent="0" algn="l" rtl="0">
              <a:spcBef>
                <a:spcPts val="0"/>
              </a:spcBef>
              <a:spcAft>
                <a:spcPts val="0"/>
              </a:spcAft>
              <a:buNone/>
            </a:pPr>
            <a:endParaRPr sz="2933">
              <a:latin typeface="Lexend"/>
              <a:ea typeface="Lexend"/>
              <a:cs typeface="Lexend"/>
              <a:sym typeface="Lexend"/>
            </a:endParaRPr>
          </a:p>
        </p:txBody>
      </p:sp>
      <p:sp>
        <p:nvSpPr>
          <p:cNvPr id="1637" name="Google Shape;1637;p142"/>
          <p:cNvSpPr txBox="1"/>
          <p:nvPr/>
        </p:nvSpPr>
        <p:spPr>
          <a:xfrm>
            <a:off x="5238000" y="1634400"/>
            <a:ext cx="6336800" cy="66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b="1">
                <a:latin typeface="Lexend"/>
                <a:ea typeface="Lexend"/>
                <a:cs typeface="Lexend"/>
                <a:sym typeface="Lexend"/>
              </a:rPr>
              <a:t>Definition</a:t>
            </a:r>
            <a:endParaRPr sz="2667">
              <a:latin typeface="Lexend"/>
              <a:ea typeface="Lexend"/>
              <a:cs typeface="Lexend"/>
              <a:sym typeface="Lexend"/>
            </a:endParaRPr>
          </a:p>
        </p:txBody>
      </p:sp>
      <p:sp>
        <p:nvSpPr>
          <p:cNvPr id="1638" name="Google Shape;1638;p142"/>
          <p:cNvSpPr txBox="1"/>
          <p:nvPr/>
        </p:nvSpPr>
        <p:spPr>
          <a:xfrm>
            <a:off x="5238000" y="2854000"/>
            <a:ext cx="6738000" cy="11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latin typeface="Lexend"/>
                <a:ea typeface="Lexend"/>
                <a:cs typeface="Lexend"/>
                <a:sym typeface="Lexend"/>
              </a:rPr>
              <a:t>the person telling the story</a:t>
            </a:r>
            <a:endParaRPr sz="2667">
              <a:latin typeface="Lexend"/>
              <a:ea typeface="Lexend"/>
              <a:cs typeface="Lexend"/>
              <a:sym typeface="Lexend"/>
            </a:endParaRPr>
          </a:p>
        </p:txBody>
      </p:sp>
      <p:sp>
        <p:nvSpPr>
          <p:cNvPr id="1639" name="Google Shape;1639;p142"/>
          <p:cNvSpPr txBox="1"/>
          <p:nvPr/>
        </p:nvSpPr>
        <p:spPr>
          <a:xfrm>
            <a:off x="5238000" y="4070200"/>
            <a:ext cx="6738000" cy="76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latin typeface="Lexend"/>
                <a:ea typeface="Lexend"/>
                <a:cs typeface="Lexend"/>
                <a:sym typeface="Lexend"/>
              </a:rPr>
              <a:t>the study of past events</a:t>
            </a:r>
            <a:endParaRPr sz="2667">
              <a:latin typeface="Lexend"/>
              <a:ea typeface="Lexend"/>
              <a:cs typeface="Lexend"/>
              <a:sym typeface="Lexend"/>
            </a:endParaRPr>
          </a:p>
        </p:txBody>
      </p:sp>
      <p:sp>
        <p:nvSpPr>
          <p:cNvPr id="1640" name="Google Shape;1640;p142"/>
          <p:cNvSpPr txBox="1">
            <a:spLocks noGrp="1"/>
          </p:cNvSpPr>
          <p:nvPr>
            <p:ph type="body" idx="4294967295"/>
          </p:nvPr>
        </p:nvSpPr>
        <p:spPr>
          <a:xfrm>
            <a:off x="432000" y="1012400"/>
            <a:ext cx="10983600" cy="6220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667"/>
              <a:t>Match the vocabulary with the correct definition.</a:t>
            </a:r>
            <a:endParaRPr sz="2667"/>
          </a:p>
        </p:txBody>
      </p:sp>
      <p:sp>
        <p:nvSpPr>
          <p:cNvPr id="1641" name="Google Shape;1641;p142"/>
          <p:cNvSpPr txBox="1"/>
          <p:nvPr/>
        </p:nvSpPr>
        <p:spPr>
          <a:xfrm>
            <a:off x="5238000" y="5296733"/>
            <a:ext cx="6738000" cy="76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latin typeface="Lexend"/>
                <a:ea typeface="Lexend"/>
                <a:cs typeface="Lexend"/>
                <a:sym typeface="Lexend"/>
              </a:rPr>
              <a:t>order of time</a:t>
            </a:r>
            <a:endParaRPr sz="2667">
              <a:latin typeface="Lexend"/>
              <a:ea typeface="Lexend"/>
              <a:cs typeface="Lexend"/>
              <a:sym typeface="Lexe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646" name="Google Shape;1646;p143"/>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Introduction to the genre and text</a:t>
            </a:r>
            <a:endParaRPr/>
          </a:p>
        </p:txBody>
      </p:sp>
      <p:sp>
        <p:nvSpPr>
          <p:cNvPr id="1647" name="Google Shape;1647;p143"/>
          <p:cNvSpPr txBox="1"/>
          <p:nvPr/>
        </p:nvSpPr>
        <p:spPr>
          <a:xfrm>
            <a:off x="216000" y="1634400"/>
            <a:ext cx="3790800" cy="464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sz="2667" b="1">
                <a:latin typeface="Lexend"/>
                <a:ea typeface="Lexend"/>
                <a:cs typeface="Lexend"/>
                <a:sym typeface="Lexend"/>
              </a:rPr>
              <a:t>Vocabulary</a:t>
            </a: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r>
              <a:rPr lang="en-GB" sz="2667" b="1">
                <a:latin typeface="Lexend"/>
                <a:ea typeface="Lexend"/>
                <a:cs typeface="Lexend"/>
                <a:sym typeface="Lexend"/>
              </a:rPr>
              <a:t>history</a:t>
            </a: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r>
              <a:rPr lang="en-GB" sz="2667" b="1">
                <a:latin typeface="Lexend"/>
                <a:ea typeface="Lexend"/>
                <a:cs typeface="Lexend"/>
                <a:sym typeface="Lexend"/>
              </a:rPr>
              <a:t>narrator</a:t>
            </a: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endParaRPr sz="2667" b="1">
              <a:latin typeface="Lexend"/>
              <a:ea typeface="Lexend"/>
              <a:cs typeface="Lexend"/>
              <a:sym typeface="Lexend"/>
            </a:endParaRPr>
          </a:p>
          <a:p>
            <a:pPr marL="0" lvl="0" indent="0" algn="r" rtl="0">
              <a:spcBef>
                <a:spcPts val="0"/>
              </a:spcBef>
              <a:spcAft>
                <a:spcPts val="0"/>
              </a:spcAft>
              <a:buNone/>
            </a:pPr>
            <a:r>
              <a:rPr lang="en-GB" sz="2667" b="1">
                <a:latin typeface="Lexend"/>
                <a:ea typeface="Lexend"/>
                <a:cs typeface="Lexend"/>
                <a:sym typeface="Lexend"/>
              </a:rPr>
              <a:t>chronological</a:t>
            </a:r>
            <a:endParaRPr sz="2667" b="1">
              <a:latin typeface="Lexend"/>
              <a:ea typeface="Lexend"/>
              <a:cs typeface="Lexend"/>
              <a:sym typeface="Lexend"/>
            </a:endParaRPr>
          </a:p>
          <a:p>
            <a:pPr marL="0" lvl="0" indent="0" algn="l" rtl="0">
              <a:spcBef>
                <a:spcPts val="0"/>
              </a:spcBef>
              <a:spcAft>
                <a:spcPts val="0"/>
              </a:spcAft>
              <a:buNone/>
            </a:pPr>
            <a:endParaRPr sz="2933">
              <a:latin typeface="Lexend"/>
              <a:ea typeface="Lexend"/>
              <a:cs typeface="Lexend"/>
              <a:sym typeface="Lexend"/>
            </a:endParaRPr>
          </a:p>
          <a:p>
            <a:pPr marL="0" lvl="0" indent="0" algn="l" rtl="0">
              <a:spcBef>
                <a:spcPts val="0"/>
              </a:spcBef>
              <a:spcAft>
                <a:spcPts val="0"/>
              </a:spcAft>
              <a:buNone/>
            </a:pPr>
            <a:endParaRPr sz="2933">
              <a:latin typeface="Lexend"/>
              <a:ea typeface="Lexend"/>
              <a:cs typeface="Lexend"/>
              <a:sym typeface="Lexend"/>
            </a:endParaRPr>
          </a:p>
        </p:txBody>
      </p:sp>
      <p:sp>
        <p:nvSpPr>
          <p:cNvPr id="1648" name="Google Shape;1648;p143"/>
          <p:cNvSpPr txBox="1"/>
          <p:nvPr/>
        </p:nvSpPr>
        <p:spPr>
          <a:xfrm>
            <a:off x="5238000" y="1634400"/>
            <a:ext cx="6336800" cy="66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b="1">
                <a:latin typeface="Lexend"/>
                <a:ea typeface="Lexend"/>
                <a:cs typeface="Lexend"/>
                <a:sym typeface="Lexend"/>
              </a:rPr>
              <a:t>Definition</a:t>
            </a:r>
            <a:endParaRPr sz="2667">
              <a:latin typeface="Lexend"/>
              <a:ea typeface="Lexend"/>
              <a:cs typeface="Lexend"/>
              <a:sym typeface="Lexend"/>
            </a:endParaRPr>
          </a:p>
        </p:txBody>
      </p:sp>
      <p:sp>
        <p:nvSpPr>
          <p:cNvPr id="1649" name="Google Shape;1649;p143"/>
          <p:cNvSpPr txBox="1"/>
          <p:nvPr/>
        </p:nvSpPr>
        <p:spPr>
          <a:xfrm>
            <a:off x="5238000" y="2854000"/>
            <a:ext cx="6738000" cy="1150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latin typeface="Lexend"/>
                <a:ea typeface="Lexend"/>
                <a:cs typeface="Lexend"/>
                <a:sym typeface="Lexend"/>
              </a:rPr>
              <a:t>the person telling the story</a:t>
            </a:r>
            <a:endParaRPr sz="2667">
              <a:latin typeface="Lexend"/>
              <a:ea typeface="Lexend"/>
              <a:cs typeface="Lexend"/>
              <a:sym typeface="Lexend"/>
            </a:endParaRPr>
          </a:p>
        </p:txBody>
      </p:sp>
      <p:sp>
        <p:nvSpPr>
          <p:cNvPr id="1650" name="Google Shape;1650;p143"/>
          <p:cNvSpPr txBox="1"/>
          <p:nvPr/>
        </p:nvSpPr>
        <p:spPr>
          <a:xfrm>
            <a:off x="5238000" y="4070200"/>
            <a:ext cx="6738000" cy="76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latin typeface="Lexend"/>
                <a:ea typeface="Lexend"/>
                <a:cs typeface="Lexend"/>
                <a:sym typeface="Lexend"/>
              </a:rPr>
              <a:t>the study of past events</a:t>
            </a:r>
            <a:endParaRPr sz="2667">
              <a:latin typeface="Lexend"/>
              <a:ea typeface="Lexend"/>
              <a:cs typeface="Lexend"/>
              <a:sym typeface="Lexend"/>
            </a:endParaRPr>
          </a:p>
        </p:txBody>
      </p:sp>
      <p:sp>
        <p:nvSpPr>
          <p:cNvPr id="1651" name="Google Shape;1651;p143"/>
          <p:cNvSpPr txBox="1">
            <a:spLocks noGrp="1"/>
          </p:cNvSpPr>
          <p:nvPr>
            <p:ph type="body" idx="4294967295"/>
          </p:nvPr>
        </p:nvSpPr>
        <p:spPr>
          <a:xfrm>
            <a:off x="432000" y="1012400"/>
            <a:ext cx="10983600" cy="6220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667"/>
              <a:t>Match the vocabulary with the correct definition.</a:t>
            </a:r>
            <a:endParaRPr sz="2667"/>
          </a:p>
        </p:txBody>
      </p:sp>
      <p:sp>
        <p:nvSpPr>
          <p:cNvPr id="1652" name="Google Shape;1652;p143"/>
          <p:cNvSpPr txBox="1"/>
          <p:nvPr/>
        </p:nvSpPr>
        <p:spPr>
          <a:xfrm>
            <a:off x="5238000" y="5296733"/>
            <a:ext cx="6738000" cy="767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latin typeface="Lexend"/>
                <a:ea typeface="Lexend"/>
                <a:cs typeface="Lexend"/>
                <a:sym typeface="Lexend"/>
              </a:rPr>
              <a:t>order of time</a:t>
            </a:r>
            <a:endParaRPr sz="2667">
              <a:latin typeface="Lexend"/>
              <a:ea typeface="Lexend"/>
              <a:cs typeface="Lexend"/>
              <a:sym typeface="Lexend"/>
            </a:endParaRPr>
          </a:p>
        </p:txBody>
      </p:sp>
      <p:cxnSp>
        <p:nvCxnSpPr>
          <p:cNvPr id="1653" name="Google Shape;1653;p143"/>
          <p:cNvCxnSpPr/>
          <p:nvPr/>
        </p:nvCxnSpPr>
        <p:spPr>
          <a:xfrm>
            <a:off x="3925200" y="3262000"/>
            <a:ext cx="1312800" cy="1192000"/>
          </a:xfrm>
          <a:prstGeom prst="straightConnector1">
            <a:avLst/>
          </a:prstGeom>
          <a:noFill/>
          <a:ln w="38100" cap="flat" cmpd="sng">
            <a:solidFill>
              <a:srgbClr val="845AD9"/>
            </a:solidFill>
            <a:prstDash val="solid"/>
            <a:round/>
            <a:headEnd type="none" w="med" len="med"/>
            <a:tailEnd type="none" w="med" len="med"/>
          </a:ln>
        </p:spPr>
      </p:cxnSp>
      <p:cxnSp>
        <p:nvCxnSpPr>
          <p:cNvPr id="1654" name="Google Shape;1654;p143"/>
          <p:cNvCxnSpPr/>
          <p:nvPr/>
        </p:nvCxnSpPr>
        <p:spPr>
          <a:xfrm rot="10800000" flipH="1">
            <a:off x="3988500" y="3184867"/>
            <a:ext cx="1312800" cy="1251200"/>
          </a:xfrm>
          <a:prstGeom prst="straightConnector1">
            <a:avLst/>
          </a:prstGeom>
          <a:noFill/>
          <a:ln w="38100" cap="flat" cmpd="sng">
            <a:solidFill>
              <a:srgbClr val="845AD9"/>
            </a:solidFill>
            <a:prstDash val="solid"/>
            <a:round/>
            <a:headEnd type="none" w="med" len="med"/>
            <a:tailEnd type="none" w="med" len="med"/>
          </a:ln>
        </p:spPr>
      </p:cxnSp>
      <p:cxnSp>
        <p:nvCxnSpPr>
          <p:cNvPr id="1655" name="Google Shape;1655;p143"/>
          <p:cNvCxnSpPr/>
          <p:nvPr/>
        </p:nvCxnSpPr>
        <p:spPr>
          <a:xfrm>
            <a:off x="4023300" y="5618800"/>
            <a:ext cx="1243200" cy="8800"/>
          </a:xfrm>
          <a:prstGeom prst="straightConnector1">
            <a:avLst/>
          </a:prstGeom>
          <a:noFill/>
          <a:ln w="38100" cap="flat" cmpd="sng">
            <a:solidFill>
              <a:srgbClr val="845AD9"/>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145"/>
          <p:cNvSpPr txBox="1">
            <a:spLocks noGrp="1"/>
          </p:cNvSpPr>
          <p:nvPr>
            <p:ph type="body" idx="1"/>
          </p:nvPr>
        </p:nvSpPr>
        <p:spPr>
          <a:xfrm>
            <a:off x="432000" y="1012400"/>
            <a:ext cx="10983600" cy="57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What do we know about ‘The Pebble in my Pocket’?</a:t>
            </a:r>
            <a:endParaRPr/>
          </a:p>
        </p:txBody>
      </p:sp>
      <p:sp>
        <p:nvSpPr>
          <p:cNvPr id="1670" name="Google Shape;1670;p145"/>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Reading ‘The Pebble in my Pocket’</a:t>
            </a:r>
            <a:endParaRPr/>
          </a:p>
        </p:txBody>
      </p:sp>
      <p:sp>
        <p:nvSpPr>
          <p:cNvPr id="1671" name="Google Shape;1671;p145"/>
          <p:cNvSpPr txBox="1">
            <a:spLocks noGrp="1"/>
          </p:cNvSpPr>
          <p:nvPr>
            <p:ph type="body" idx="1"/>
          </p:nvPr>
        </p:nvSpPr>
        <p:spPr>
          <a:xfrm>
            <a:off x="432000" y="1870000"/>
            <a:ext cx="10983600" cy="4027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it is a </a:t>
            </a:r>
            <a:r>
              <a:rPr lang="en-GB" b="1"/>
              <a:t>narrative non-fiction</a:t>
            </a:r>
            <a:r>
              <a:rPr lang="en-GB"/>
              <a:t> text</a:t>
            </a:r>
            <a:endParaRPr/>
          </a:p>
          <a:p>
            <a:pPr marL="0" lvl="0" indent="0" algn="l" rtl="0">
              <a:spcBef>
                <a:spcPts val="0"/>
              </a:spcBef>
              <a:spcAft>
                <a:spcPts val="0"/>
              </a:spcAft>
              <a:buNone/>
            </a:pPr>
            <a:endParaRPr/>
          </a:p>
          <a:p>
            <a:pPr marL="609585" lvl="0" indent="-491054" algn="l" rtl="0">
              <a:spcBef>
                <a:spcPts val="0"/>
              </a:spcBef>
              <a:spcAft>
                <a:spcPts val="0"/>
              </a:spcAft>
              <a:buSzPts val="2200"/>
              <a:buChar char="●"/>
            </a:pPr>
            <a:r>
              <a:rPr lang="en-GB"/>
              <a:t>it has two </a:t>
            </a:r>
            <a:r>
              <a:rPr lang="en-GB" b="1"/>
              <a:t>narrators</a:t>
            </a:r>
            <a:r>
              <a:rPr lang="en-GB"/>
              <a:t>: the girl who finds the pebble in the current day, and a </a:t>
            </a:r>
            <a:r>
              <a:rPr lang="en-GB" b="1"/>
              <a:t>narrator</a:t>
            </a:r>
            <a:r>
              <a:rPr lang="en-GB"/>
              <a:t> who tells the story of the pebble’s journey through time</a:t>
            </a:r>
            <a:endParaRPr/>
          </a:p>
          <a:p>
            <a:pPr marL="0" lvl="0" indent="0" algn="l" rtl="0">
              <a:spcBef>
                <a:spcPts val="0"/>
              </a:spcBef>
              <a:spcAft>
                <a:spcPts val="0"/>
              </a:spcAft>
              <a:buNone/>
            </a:pPr>
            <a:endParaRPr/>
          </a:p>
          <a:p>
            <a:pPr marL="609585" lvl="0" indent="-491054" algn="l" rtl="0">
              <a:spcBef>
                <a:spcPts val="0"/>
              </a:spcBef>
              <a:spcAft>
                <a:spcPts val="0"/>
              </a:spcAft>
              <a:buSzPts val="2200"/>
              <a:buChar char="●"/>
            </a:pPr>
            <a:r>
              <a:rPr lang="en-GB"/>
              <a:t>the </a:t>
            </a:r>
            <a:r>
              <a:rPr lang="en-GB" b="1"/>
              <a:t>history</a:t>
            </a:r>
            <a:r>
              <a:rPr lang="en-GB"/>
              <a:t> of the pebble is told in </a:t>
            </a:r>
            <a:r>
              <a:rPr lang="en-GB" b="1"/>
              <a:t>chronological</a:t>
            </a:r>
            <a:r>
              <a:rPr lang="en-GB"/>
              <a:t> order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Google Shape;1676;p146"/>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Reading ‘The Pebble in my Pocket’</a:t>
            </a:r>
            <a:endParaRPr/>
          </a:p>
        </p:txBody>
      </p:sp>
      <p:grpSp>
        <p:nvGrpSpPr>
          <p:cNvPr id="1677" name="Google Shape;1677;p146"/>
          <p:cNvGrpSpPr/>
          <p:nvPr/>
        </p:nvGrpSpPr>
        <p:grpSpPr>
          <a:xfrm>
            <a:off x="432012" y="1038900"/>
            <a:ext cx="1227904" cy="802233"/>
            <a:chOff x="6700947" y="3542562"/>
            <a:chExt cx="920928" cy="601675"/>
          </a:xfrm>
        </p:grpSpPr>
        <p:pic>
          <p:nvPicPr>
            <p:cNvPr id="1678" name="Google Shape;1678;p146"/>
            <p:cNvPicPr preferRelativeResize="0"/>
            <p:nvPr/>
          </p:nvPicPr>
          <p:blipFill>
            <a:blip r:embed="rId3">
              <a:alphaModFix/>
            </a:blip>
            <a:stretch>
              <a:fillRect/>
            </a:stretch>
          </p:blipFill>
          <p:spPr>
            <a:xfrm>
              <a:off x="6700947" y="3542562"/>
              <a:ext cx="920928" cy="601675"/>
            </a:xfrm>
            <a:prstGeom prst="rect">
              <a:avLst/>
            </a:prstGeom>
            <a:noFill/>
            <a:ln>
              <a:noFill/>
            </a:ln>
          </p:spPr>
        </p:pic>
        <p:sp>
          <p:nvSpPr>
            <p:cNvPr id="1679" name="Google Shape;1679;p146"/>
            <p:cNvSpPr txBox="1"/>
            <p:nvPr/>
          </p:nvSpPr>
          <p:spPr>
            <a:xfrm>
              <a:off x="6784225" y="3609600"/>
              <a:ext cx="747900" cy="389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Lexend"/>
                <a:ea typeface="Lexend"/>
                <a:cs typeface="Lexend"/>
                <a:sym typeface="Lexend"/>
              </a:endParaRPr>
            </a:p>
          </p:txBody>
        </p:sp>
      </p:grpSp>
      <p:sp>
        <p:nvSpPr>
          <p:cNvPr id="1680" name="Google Shape;1680;p146"/>
          <p:cNvSpPr txBox="1"/>
          <p:nvPr/>
        </p:nvSpPr>
        <p:spPr>
          <a:xfrm>
            <a:off x="1785000" y="1080000"/>
            <a:ext cx="9975200" cy="450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650">
                <a:latin typeface="Lexend"/>
                <a:ea typeface="Lexend"/>
                <a:cs typeface="Lexend"/>
                <a:sym typeface="Lexend"/>
              </a:rPr>
              <a:t>Read the book up until the end of page four, which explains how mountains are formed.</a:t>
            </a:r>
            <a:br>
              <a:rPr lang="en-GB" sz="2650">
                <a:latin typeface="Lexend"/>
                <a:ea typeface="Lexend"/>
                <a:cs typeface="Lexend"/>
                <a:sym typeface="Lexend"/>
              </a:rPr>
            </a:br>
            <a:r>
              <a:rPr lang="en-GB" sz="2650">
                <a:ea typeface="Lexend"/>
                <a:hlinkClick r:id="rId4"/>
              </a:rPr>
              <a:t>PowerPoint Presentation</a:t>
            </a:r>
            <a:endParaRPr sz="2667">
              <a:latin typeface="Lexend"/>
              <a:ea typeface="Lexend"/>
              <a:cs typeface="Lexend"/>
              <a:sym typeface="Lexend"/>
            </a:endParaRPr>
          </a:p>
        </p:txBody>
      </p:sp>
      <p:pic>
        <p:nvPicPr>
          <p:cNvPr id="1681" name="Google Shape;1681;p146"/>
          <p:cNvPicPr preferRelativeResize="0"/>
          <p:nvPr/>
        </p:nvPicPr>
        <p:blipFill>
          <a:blip r:embed="rId5">
            <a:alphaModFix/>
          </a:blip>
          <a:stretch>
            <a:fillRect/>
          </a:stretch>
        </p:blipFill>
        <p:spPr>
          <a:xfrm flipH="1">
            <a:off x="769403" y="2600101"/>
            <a:ext cx="3635532" cy="2399999"/>
          </a:xfrm>
          <a:prstGeom prst="rect">
            <a:avLst/>
          </a:prstGeom>
          <a:noFill/>
          <a:ln>
            <a:noFill/>
          </a:ln>
        </p:spPr>
      </p:pic>
      <p:sp>
        <p:nvSpPr>
          <p:cNvPr id="1682" name="Google Shape;1682;p146"/>
          <p:cNvSpPr txBox="1"/>
          <p:nvPr/>
        </p:nvSpPr>
        <p:spPr>
          <a:xfrm>
            <a:off x="985767" y="2915433"/>
            <a:ext cx="3202400" cy="150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What can you see in the images?</a:t>
            </a:r>
            <a:endParaRPr sz="2667">
              <a:solidFill>
                <a:schemeClr val="dk1"/>
              </a:solidFill>
              <a:latin typeface="Lexend"/>
              <a:ea typeface="Lexend"/>
              <a:cs typeface="Lexend"/>
              <a:sym typeface="Lexend"/>
            </a:endParaRPr>
          </a:p>
        </p:txBody>
      </p:sp>
      <p:pic>
        <p:nvPicPr>
          <p:cNvPr id="1683" name="Google Shape;1683;p146"/>
          <p:cNvPicPr preferRelativeResize="0"/>
          <p:nvPr/>
        </p:nvPicPr>
        <p:blipFill>
          <a:blip r:embed="rId5">
            <a:alphaModFix/>
          </a:blip>
          <a:stretch>
            <a:fillRect/>
          </a:stretch>
        </p:blipFill>
        <p:spPr>
          <a:xfrm>
            <a:off x="6154203" y="2498501"/>
            <a:ext cx="3635532" cy="2399999"/>
          </a:xfrm>
          <a:prstGeom prst="rect">
            <a:avLst/>
          </a:prstGeom>
          <a:noFill/>
          <a:ln>
            <a:noFill/>
          </a:ln>
        </p:spPr>
      </p:pic>
      <p:sp>
        <p:nvSpPr>
          <p:cNvPr id="1684" name="Google Shape;1684;p146"/>
          <p:cNvSpPr txBox="1"/>
          <p:nvPr/>
        </p:nvSpPr>
        <p:spPr>
          <a:xfrm flipH="1">
            <a:off x="6370972" y="2813833"/>
            <a:ext cx="3202400" cy="150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Which narrator is telling the story?  Is it one or both? </a:t>
            </a:r>
            <a:endParaRPr sz="2667">
              <a:solidFill>
                <a:schemeClr val="dk1"/>
              </a:solidFill>
              <a:latin typeface="Lexend"/>
              <a:ea typeface="Lexend"/>
              <a:cs typeface="Lexend"/>
              <a:sym typeface="Lexen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8"/>
        <p:cNvGrpSpPr/>
        <p:nvPr/>
      </p:nvGrpSpPr>
      <p:grpSpPr>
        <a:xfrm>
          <a:off x="0" y="0"/>
          <a:ext cx="0" cy="0"/>
          <a:chOff x="0" y="0"/>
          <a:chExt cx="0" cy="0"/>
        </a:xfrm>
      </p:grpSpPr>
      <p:sp>
        <p:nvSpPr>
          <p:cNvPr id="1689" name="Google Shape;1689;p147"/>
          <p:cNvSpPr txBox="1">
            <a:spLocks noGrp="1"/>
          </p:cNvSpPr>
          <p:nvPr>
            <p:ph type="title"/>
          </p:nvPr>
        </p:nvSpPr>
        <p:spPr>
          <a:xfrm>
            <a:off x="432000" y="998351"/>
            <a:ext cx="10905600" cy="65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Where did the pebble’s journey begin?</a:t>
            </a:r>
            <a:endParaRPr/>
          </a:p>
        </p:txBody>
      </p:sp>
      <p:sp>
        <p:nvSpPr>
          <p:cNvPr id="1690" name="Google Shape;1690;p147"/>
          <p:cNvSpPr txBox="1">
            <a:spLocks noGrp="1"/>
          </p:cNvSpPr>
          <p:nvPr>
            <p:ph type="title" idx="2"/>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Reading ‘The Pebble in my Pocket’</a:t>
            </a:r>
            <a:endParaRPr/>
          </a:p>
        </p:txBody>
      </p:sp>
      <p:sp>
        <p:nvSpPr>
          <p:cNvPr id="1691" name="Google Shape;1691;p147"/>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in the girl’s pocket</a:t>
            </a:r>
            <a:endParaRPr/>
          </a:p>
        </p:txBody>
      </p:sp>
      <p:sp>
        <p:nvSpPr>
          <p:cNvPr id="1692" name="Google Shape;1692;p147"/>
          <p:cNvSpPr txBox="1">
            <a:spLocks noGrp="1"/>
          </p:cNvSpPr>
          <p:nvPr>
            <p:ph type="subTitle" idx="3"/>
          </p:nvPr>
        </p:nvSpPr>
        <p:spPr>
          <a:xfrm>
            <a:off x="1379233" y="3725663"/>
            <a:ext cx="10008800" cy="518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at the top of a mountain</a:t>
            </a:r>
            <a:endParaRPr/>
          </a:p>
        </p:txBody>
      </p:sp>
      <p:sp>
        <p:nvSpPr>
          <p:cNvPr id="1693" name="Google Shape;1693;p147"/>
          <p:cNvSpPr txBox="1">
            <a:spLocks noGrp="1"/>
          </p:cNvSpPr>
          <p:nvPr>
            <p:ph type="subTitle" idx="4"/>
          </p:nvPr>
        </p:nvSpPr>
        <p:spPr>
          <a:xfrm>
            <a:off x="1379233" y="5022620"/>
            <a:ext cx="9952800" cy="43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as liquid rock inside a volcano</a:t>
            </a:r>
            <a:endParaRPr/>
          </a:p>
        </p:txBody>
      </p:sp>
      <p:pic>
        <p:nvPicPr>
          <p:cNvPr id="1694" name="Google Shape;1694;p147"/>
          <p:cNvPicPr preferRelativeResize="0"/>
          <p:nvPr/>
        </p:nvPicPr>
        <p:blipFill>
          <a:blip r:embed="rId3">
            <a:alphaModFix/>
          </a:blip>
          <a:stretch>
            <a:fillRect/>
          </a:stretch>
        </p:blipFill>
        <p:spPr>
          <a:xfrm>
            <a:off x="6935111" y="4959633"/>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Google Shape;1699;p148"/>
          <p:cNvSpPr txBox="1">
            <a:spLocks noGrp="1"/>
          </p:cNvSpPr>
          <p:nvPr>
            <p:ph type="title"/>
          </p:nvPr>
        </p:nvSpPr>
        <p:spPr>
          <a:xfrm>
            <a:off x="432000" y="998351"/>
            <a:ext cx="10905600" cy="65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As the rock rises and pushes together, what is formed?</a:t>
            </a:r>
            <a:endParaRPr/>
          </a:p>
        </p:txBody>
      </p:sp>
      <p:sp>
        <p:nvSpPr>
          <p:cNvPr id="1700" name="Google Shape;1700;p148"/>
          <p:cNvSpPr txBox="1">
            <a:spLocks noGrp="1"/>
          </p:cNvSpPr>
          <p:nvPr>
            <p:ph type="title" idx="2"/>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Reading ‘The Pebble in my Pocket’</a:t>
            </a:r>
            <a:endParaRPr/>
          </a:p>
        </p:txBody>
      </p:sp>
      <p:sp>
        <p:nvSpPr>
          <p:cNvPr id="1701" name="Google Shape;1701;p148"/>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mountains</a:t>
            </a:r>
            <a:endParaRPr/>
          </a:p>
        </p:txBody>
      </p:sp>
      <p:sp>
        <p:nvSpPr>
          <p:cNvPr id="1702" name="Google Shape;1702;p148"/>
          <p:cNvSpPr txBox="1">
            <a:spLocks noGrp="1"/>
          </p:cNvSpPr>
          <p:nvPr>
            <p:ph type="subTitle" idx="3"/>
          </p:nvPr>
        </p:nvSpPr>
        <p:spPr>
          <a:xfrm>
            <a:off x="1379233" y="3725663"/>
            <a:ext cx="10008800" cy="518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valleys</a:t>
            </a:r>
            <a:endParaRPr/>
          </a:p>
        </p:txBody>
      </p:sp>
      <p:sp>
        <p:nvSpPr>
          <p:cNvPr id="1703" name="Google Shape;1703;p148"/>
          <p:cNvSpPr txBox="1">
            <a:spLocks noGrp="1"/>
          </p:cNvSpPr>
          <p:nvPr>
            <p:ph type="subTitle" idx="4"/>
          </p:nvPr>
        </p:nvSpPr>
        <p:spPr>
          <a:xfrm>
            <a:off x="1379233" y="5022620"/>
            <a:ext cx="9952800" cy="43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rivers</a:t>
            </a:r>
            <a:endParaRPr/>
          </a:p>
        </p:txBody>
      </p:sp>
      <p:pic>
        <p:nvPicPr>
          <p:cNvPr id="1704" name="Google Shape;1704;p148"/>
          <p:cNvPicPr preferRelativeResize="0"/>
          <p:nvPr/>
        </p:nvPicPr>
        <p:blipFill>
          <a:blip r:embed="rId3">
            <a:alphaModFix/>
          </a:blip>
          <a:stretch>
            <a:fillRect/>
          </a:stretch>
        </p:blipFill>
        <p:spPr>
          <a:xfrm>
            <a:off x="3510511" y="2321200"/>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08"/>
        <p:cNvGrpSpPr/>
        <p:nvPr/>
      </p:nvGrpSpPr>
      <p:grpSpPr>
        <a:xfrm>
          <a:off x="0" y="0"/>
          <a:ext cx="0" cy="0"/>
          <a:chOff x="0" y="0"/>
          <a:chExt cx="0" cy="0"/>
        </a:xfrm>
      </p:grpSpPr>
      <p:sp>
        <p:nvSpPr>
          <p:cNvPr id="1709" name="Google Shape;1709;p149"/>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Reading ‘The Pebble in my Pocket’</a:t>
            </a:r>
            <a:endParaRPr/>
          </a:p>
        </p:txBody>
      </p:sp>
      <p:sp>
        <p:nvSpPr>
          <p:cNvPr id="1710" name="Google Shape;1710;p149"/>
          <p:cNvSpPr txBox="1">
            <a:spLocks noGrp="1"/>
          </p:cNvSpPr>
          <p:nvPr>
            <p:ph type="body" idx="1"/>
          </p:nvPr>
        </p:nvSpPr>
        <p:spPr>
          <a:xfrm>
            <a:off x="403400" y="867200"/>
            <a:ext cx="8052000" cy="57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667"/>
              <a:t>Let’s hear a summary of the story of the pebble.</a:t>
            </a:r>
            <a:endParaRPr sz="2667"/>
          </a:p>
        </p:txBody>
      </p:sp>
      <p:sp>
        <p:nvSpPr>
          <p:cNvPr id="1711" name="Google Shape;1711;p149"/>
          <p:cNvSpPr txBox="1"/>
          <p:nvPr/>
        </p:nvSpPr>
        <p:spPr>
          <a:xfrm>
            <a:off x="4407000" y="1645833"/>
            <a:ext cx="3378000" cy="4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latin typeface="Lexend"/>
                <a:ea typeface="Lexend"/>
                <a:cs typeface="Lexend"/>
                <a:sym typeface="Lexend"/>
              </a:rPr>
              <a:t>375 million years ago</a:t>
            </a:r>
            <a:endParaRPr sz="2400">
              <a:latin typeface="Lexend"/>
              <a:ea typeface="Lexend"/>
              <a:cs typeface="Lexend"/>
              <a:sym typeface="Lexend"/>
            </a:endParaRPr>
          </a:p>
        </p:txBody>
      </p:sp>
      <p:sp>
        <p:nvSpPr>
          <p:cNvPr id="1712" name="Google Shape;1712;p149"/>
          <p:cNvSpPr txBox="1"/>
          <p:nvPr/>
        </p:nvSpPr>
        <p:spPr>
          <a:xfrm>
            <a:off x="8321900" y="1645833"/>
            <a:ext cx="3449200" cy="4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latin typeface="Lexend"/>
                <a:ea typeface="Lexend"/>
                <a:cs typeface="Lexend"/>
                <a:sym typeface="Lexend"/>
              </a:rPr>
              <a:t>340 million years ago</a:t>
            </a:r>
            <a:endParaRPr sz="2400">
              <a:latin typeface="Lexend"/>
              <a:ea typeface="Lexend"/>
              <a:cs typeface="Lexend"/>
              <a:sym typeface="Lexend"/>
            </a:endParaRPr>
          </a:p>
        </p:txBody>
      </p:sp>
      <p:sp>
        <p:nvSpPr>
          <p:cNvPr id="1713" name="Google Shape;1713;p149"/>
          <p:cNvSpPr txBox="1"/>
          <p:nvPr/>
        </p:nvSpPr>
        <p:spPr>
          <a:xfrm>
            <a:off x="398467" y="1616000"/>
            <a:ext cx="3737600" cy="4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latin typeface="Lexend"/>
                <a:ea typeface="Lexend"/>
                <a:cs typeface="Lexend"/>
                <a:sym typeface="Lexend"/>
              </a:rPr>
              <a:t>390 million years ago</a:t>
            </a:r>
            <a:endParaRPr sz="2400">
              <a:latin typeface="Lexend"/>
              <a:ea typeface="Lexend"/>
              <a:cs typeface="Lexend"/>
              <a:sym typeface="Lexend"/>
            </a:endParaRPr>
          </a:p>
        </p:txBody>
      </p:sp>
      <p:sp>
        <p:nvSpPr>
          <p:cNvPr id="1714" name="Google Shape;1714;p149"/>
          <p:cNvSpPr txBox="1"/>
          <p:nvPr/>
        </p:nvSpPr>
        <p:spPr>
          <a:xfrm>
            <a:off x="499267" y="2391800"/>
            <a:ext cx="3182000" cy="2808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30000"/>
              </a:lnSpc>
              <a:spcBef>
                <a:spcPts val="0"/>
              </a:spcBef>
              <a:spcAft>
                <a:spcPts val="1333"/>
              </a:spcAft>
              <a:buClr>
                <a:schemeClr val="dk1"/>
              </a:buClr>
              <a:buSzPts val="1100"/>
              <a:buFont typeface="Arial"/>
              <a:buNone/>
            </a:pPr>
            <a:r>
              <a:rPr lang="en-GB" sz="2400">
                <a:solidFill>
                  <a:schemeClr val="dk1"/>
                </a:solidFill>
                <a:latin typeface="Lexend"/>
                <a:ea typeface="Lexend"/>
                <a:cs typeface="Lexend"/>
                <a:sym typeface="Lexend"/>
              </a:rPr>
              <a:t>A cliff falls and the rock shatters into fragments.</a:t>
            </a:r>
            <a:endParaRPr sz="2933">
              <a:solidFill>
                <a:schemeClr val="dk1"/>
              </a:solidFill>
              <a:latin typeface="Lexend"/>
              <a:ea typeface="Lexend"/>
              <a:cs typeface="Lexend"/>
              <a:sym typeface="Lexend"/>
            </a:endParaRPr>
          </a:p>
        </p:txBody>
      </p:sp>
      <p:sp>
        <p:nvSpPr>
          <p:cNvPr id="1715" name="Google Shape;1715;p149"/>
          <p:cNvSpPr txBox="1"/>
          <p:nvPr/>
        </p:nvSpPr>
        <p:spPr>
          <a:xfrm>
            <a:off x="4477384" y="2391800"/>
            <a:ext cx="3182000" cy="2808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30000"/>
              </a:lnSpc>
              <a:spcBef>
                <a:spcPts val="0"/>
              </a:spcBef>
              <a:spcAft>
                <a:spcPts val="0"/>
              </a:spcAft>
              <a:buNone/>
            </a:pPr>
            <a:r>
              <a:rPr lang="en-GB" sz="2400">
                <a:solidFill>
                  <a:schemeClr val="dk1"/>
                </a:solidFill>
                <a:latin typeface="Lexend"/>
                <a:ea typeface="Lexend"/>
                <a:cs typeface="Lexend"/>
                <a:sym typeface="Lexend"/>
              </a:rPr>
              <a:t>The rock slides into the river and travels through it for thousands of years.</a:t>
            </a:r>
            <a:endParaRPr sz="2400">
              <a:solidFill>
                <a:schemeClr val="dk1"/>
              </a:solidFill>
              <a:latin typeface="Lexend"/>
              <a:ea typeface="Lexend"/>
              <a:cs typeface="Lexend"/>
              <a:sym typeface="Lexend"/>
            </a:endParaRPr>
          </a:p>
          <a:p>
            <a:pPr marL="0" lvl="0" indent="0" algn="l" rtl="0">
              <a:lnSpc>
                <a:spcPct val="130000"/>
              </a:lnSpc>
              <a:spcBef>
                <a:spcPts val="1333"/>
              </a:spcBef>
              <a:spcAft>
                <a:spcPts val="1333"/>
              </a:spcAft>
              <a:buNone/>
            </a:pPr>
            <a:endParaRPr sz="2400">
              <a:solidFill>
                <a:schemeClr val="dk1"/>
              </a:solidFill>
              <a:latin typeface="Lexend"/>
              <a:ea typeface="Lexend"/>
              <a:cs typeface="Lexend"/>
              <a:sym typeface="Lexend"/>
            </a:endParaRPr>
          </a:p>
        </p:txBody>
      </p:sp>
      <p:sp>
        <p:nvSpPr>
          <p:cNvPr id="1716" name="Google Shape;1716;p149"/>
          <p:cNvSpPr txBox="1"/>
          <p:nvPr/>
        </p:nvSpPr>
        <p:spPr>
          <a:xfrm>
            <a:off x="8455500" y="2391800"/>
            <a:ext cx="3182000" cy="2808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30000"/>
              </a:lnSpc>
              <a:spcBef>
                <a:spcPts val="0"/>
              </a:spcBef>
              <a:spcAft>
                <a:spcPts val="0"/>
              </a:spcAft>
              <a:buNone/>
            </a:pPr>
            <a:r>
              <a:rPr lang="en-GB" sz="2400">
                <a:solidFill>
                  <a:schemeClr val="dk1"/>
                </a:solidFill>
                <a:latin typeface="Lexend"/>
                <a:ea typeface="Lexend"/>
                <a:cs typeface="Lexend"/>
                <a:sym typeface="Lexend"/>
              </a:rPr>
              <a:t>The rock is now a pebble which reaches the sea and is washed onto the shore.</a:t>
            </a:r>
            <a:endParaRPr sz="2400">
              <a:solidFill>
                <a:schemeClr val="dk1"/>
              </a:solidFill>
              <a:latin typeface="Lexend"/>
              <a:ea typeface="Lexend"/>
              <a:cs typeface="Lexend"/>
              <a:sym typeface="Lexend"/>
            </a:endParaRPr>
          </a:p>
          <a:p>
            <a:pPr marL="0" lvl="0" indent="0" algn="l" rtl="0">
              <a:lnSpc>
                <a:spcPct val="130000"/>
              </a:lnSpc>
              <a:spcBef>
                <a:spcPts val="1333"/>
              </a:spcBef>
              <a:spcAft>
                <a:spcPts val="1333"/>
              </a:spcAft>
              <a:buNone/>
            </a:pPr>
            <a:endParaRPr sz="24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20"/>
        <p:cNvGrpSpPr/>
        <p:nvPr/>
      </p:nvGrpSpPr>
      <p:grpSpPr>
        <a:xfrm>
          <a:off x="0" y="0"/>
          <a:ext cx="0" cy="0"/>
          <a:chOff x="0" y="0"/>
          <a:chExt cx="0" cy="0"/>
        </a:xfrm>
      </p:grpSpPr>
      <p:sp>
        <p:nvSpPr>
          <p:cNvPr id="1721" name="Google Shape;1721;p150"/>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Reading ‘The Pebble in my Pocket’</a:t>
            </a:r>
            <a:endParaRPr/>
          </a:p>
        </p:txBody>
      </p:sp>
      <p:sp>
        <p:nvSpPr>
          <p:cNvPr id="1722" name="Google Shape;1722;p150"/>
          <p:cNvSpPr txBox="1">
            <a:spLocks noGrp="1"/>
          </p:cNvSpPr>
          <p:nvPr>
            <p:ph type="body" idx="1"/>
          </p:nvPr>
        </p:nvSpPr>
        <p:spPr>
          <a:xfrm>
            <a:off x="403400" y="867200"/>
            <a:ext cx="8052000" cy="57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667"/>
              <a:t>Let’s hear a summary of the story of the pebble.</a:t>
            </a:r>
            <a:endParaRPr sz="2667"/>
          </a:p>
        </p:txBody>
      </p:sp>
      <p:sp>
        <p:nvSpPr>
          <p:cNvPr id="1723" name="Google Shape;1723;p150"/>
          <p:cNvSpPr txBox="1"/>
          <p:nvPr/>
        </p:nvSpPr>
        <p:spPr>
          <a:xfrm>
            <a:off x="4407000" y="1645833"/>
            <a:ext cx="3378000" cy="4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sz="2400">
                <a:solidFill>
                  <a:schemeClr val="dk1"/>
                </a:solidFill>
                <a:latin typeface="Lexend"/>
                <a:ea typeface="Lexend"/>
                <a:cs typeface="Lexend"/>
                <a:sym typeface="Lexend"/>
              </a:rPr>
              <a:t>155 million years ago</a:t>
            </a:r>
            <a:endParaRPr sz="2400">
              <a:solidFill>
                <a:schemeClr val="dk1"/>
              </a:solidFill>
              <a:latin typeface="Lexend"/>
              <a:ea typeface="Lexend"/>
              <a:cs typeface="Lexend"/>
              <a:sym typeface="Lexend"/>
            </a:endParaRPr>
          </a:p>
          <a:p>
            <a:pPr marL="0" lvl="0" indent="0" algn="l" rtl="0">
              <a:spcBef>
                <a:spcPts val="0"/>
              </a:spcBef>
              <a:spcAft>
                <a:spcPts val="0"/>
              </a:spcAft>
              <a:buNone/>
            </a:pPr>
            <a:endParaRPr sz="2400">
              <a:latin typeface="Lexend"/>
              <a:ea typeface="Lexend"/>
              <a:cs typeface="Lexend"/>
              <a:sym typeface="Lexend"/>
            </a:endParaRPr>
          </a:p>
        </p:txBody>
      </p:sp>
      <p:sp>
        <p:nvSpPr>
          <p:cNvPr id="1724" name="Google Shape;1724;p150"/>
          <p:cNvSpPr txBox="1"/>
          <p:nvPr/>
        </p:nvSpPr>
        <p:spPr>
          <a:xfrm>
            <a:off x="8321900" y="1645833"/>
            <a:ext cx="3449200" cy="4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sz="2400">
                <a:solidFill>
                  <a:schemeClr val="dk1"/>
                </a:solidFill>
                <a:latin typeface="Lexend"/>
                <a:ea typeface="Lexend"/>
                <a:cs typeface="Lexend"/>
                <a:sym typeface="Lexend"/>
              </a:rPr>
              <a:t>65 million years ago</a:t>
            </a:r>
            <a:endParaRPr sz="2400">
              <a:solidFill>
                <a:schemeClr val="dk1"/>
              </a:solidFill>
              <a:latin typeface="Lexend"/>
              <a:ea typeface="Lexend"/>
              <a:cs typeface="Lexend"/>
              <a:sym typeface="Lexend"/>
            </a:endParaRPr>
          </a:p>
          <a:p>
            <a:pPr marL="0" lvl="0" indent="0" algn="l" rtl="0">
              <a:spcBef>
                <a:spcPts val="0"/>
              </a:spcBef>
              <a:spcAft>
                <a:spcPts val="0"/>
              </a:spcAft>
              <a:buNone/>
            </a:pPr>
            <a:endParaRPr sz="2400">
              <a:latin typeface="Lexend"/>
              <a:ea typeface="Lexend"/>
              <a:cs typeface="Lexend"/>
              <a:sym typeface="Lexend"/>
            </a:endParaRPr>
          </a:p>
        </p:txBody>
      </p:sp>
      <p:sp>
        <p:nvSpPr>
          <p:cNvPr id="1725" name="Google Shape;1725;p150"/>
          <p:cNvSpPr txBox="1"/>
          <p:nvPr/>
        </p:nvSpPr>
        <p:spPr>
          <a:xfrm>
            <a:off x="398467" y="1616000"/>
            <a:ext cx="3737600" cy="4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sz="2400">
                <a:solidFill>
                  <a:schemeClr val="dk1"/>
                </a:solidFill>
                <a:latin typeface="Lexend"/>
                <a:ea typeface="Lexend"/>
                <a:cs typeface="Lexend"/>
                <a:sym typeface="Lexend"/>
              </a:rPr>
              <a:t>300 million years ago</a:t>
            </a:r>
            <a:endParaRPr sz="2400">
              <a:solidFill>
                <a:schemeClr val="dk1"/>
              </a:solidFill>
              <a:latin typeface="Lexend"/>
              <a:ea typeface="Lexend"/>
              <a:cs typeface="Lexend"/>
              <a:sym typeface="Lexend"/>
            </a:endParaRPr>
          </a:p>
          <a:p>
            <a:pPr marL="0" lvl="0" indent="0" algn="l" rtl="0">
              <a:spcBef>
                <a:spcPts val="0"/>
              </a:spcBef>
              <a:spcAft>
                <a:spcPts val="0"/>
              </a:spcAft>
              <a:buNone/>
            </a:pPr>
            <a:endParaRPr sz="2400">
              <a:latin typeface="Lexend"/>
              <a:ea typeface="Lexend"/>
              <a:cs typeface="Lexend"/>
              <a:sym typeface="Lexend"/>
            </a:endParaRPr>
          </a:p>
        </p:txBody>
      </p:sp>
      <p:sp>
        <p:nvSpPr>
          <p:cNvPr id="1726" name="Google Shape;1726;p150"/>
          <p:cNvSpPr txBox="1"/>
          <p:nvPr/>
        </p:nvSpPr>
        <p:spPr>
          <a:xfrm>
            <a:off x="499267" y="2391800"/>
            <a:ext cx="3182000" cy="2808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30000"/>
              </a:lnSpc>
              <a:spcBef>
                <a:spcPts val="0"/>
              </a:spcBef>
              <a:spcAft>
                <a:spcPts val="0"/>
              </a:spcAft>
              <a:buNone/>
            </a:pPr>
            <a:r>
              <a:rPr lang="en-GB" sz="2400">
                <a:solidFill>
                  <a:schemeClr val="dk1"/>
                </a:solidFill>
                <a:latin typeface="Lexend"/>
                <a:ea typeface="Lexend"/>
                <a:cs typeface="Lexend"/>
                <a:sym typeface="Lexend"/>
              </a:rPr>
              <a:t>Layers of dead creatures at the bottom of the sea press down forming more rock.</a:t>
            </a:r>
            <a:endParaRPr sz="2400">
              <a:solidFill>
                <a:schemeClr val="dk1"/>
              </a:solidFill>
              <a:latin typeface="Lexend"/>
              <a:ea typeface="Lexend"/>
              <a:cs typeface="Lexend"/>
              <a:sym typeface="Lexend"/>
            </a:endParaRPr>
          </a:p>
          <a:p>
            <a:pPr marL="0" lvl="0" indent="0" algn="l" rtl="0">
              <a:lnSpc>
                <a:spcPct val="130000"/>
              </a:lnSpc>
              <a:spcBef>
                <a:spcPts val="1333"/>
              </a:spcBef>
              <a:spcAft>
                <a:spcPts val="1333"/>
              </a:spcAft>
              <a:buNone/>
            </a:pPr>
            <a:endParaRPr sz="2400">
              <a:solidFill>
                <a:schemeClr val="dk1"/>
              </a:solidFill>
              <a:latin typeface="Lexend"/>
              <a:ea typeface="Lexend"/>
              <a:cs typeface="Lexend"/>
              <a:sym typeface="Lexend"/>
            </a:endParaRPr>
          </a:p>
        </p:txBody>
      </p:sp>
      <p:sp>
        <p:nvSpPr>
          <p:cNvPr id="1727" name="Google Shape;1727;p150"/>
          <p:cNvSpPr txBox="1"/>
          <p:nvPr/>
        </p:nvSpPr>
        <p:spPr>
          <a:xfrm>
            <a:off x="4477384" y="2391800"/>
            <a:ext cx="3182000" cy="2808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30000"/>
              </a:lnSpc>
              <a:spcBef>
                <a:spcPts val="0"/>
              </a:spcBef>
              <a:spcAft>
                <a:spcPts val="0"/>
              </a:spcAft>
              <a:buNone/>
            </a:pPr>
            <a:r>
              <a:rPr lang="en-GB" sz="2400">
                <a:solidFill>
                  <a:schemeClr val="dk1"/>
                </a:solidFill>
                <a:latin typeface="Lexend"/>
                <a:ea typeface="Lexend"/>
                <a:cs typeface="Lexend"/>
                <a:sym typeface="Lexend"/>
              </a:rPr>
              <a:t>Over millions of years, the Earth rises and the rocks form mountains above water.</a:t>
            </a:r>
            <a:endParaRPr sz="2400">
              <a:solidFill>
                <a:schemeClr val="dk1"/>
              </a:solidFill>
              <a:latin typeface="Lexend"/>
              <a:ea typeface="Lexend"/>
              <a:cs typeface="Lexend"/>
              <a:sym typeface="Lexend"/>
            </a:endParaRPr>
          </a:p>
          <a:p>
            <a:pPr marL="0" lvl="0" indent="0" algn="l" rtl="0">
              <a:lnSpc>
                <a:spcPct val="130000"/>
              </a:lnSpc>
              <a:spcBef>
                <a:spcPts val="1333"/>
              </a:spcBef>
              <a:spcAft>
                <a:spcPts val="0"/>
              </a:spcAft>
              <a:buNone/>
            </a:pPr>
            <a:endParaRPr sz="2400">
              <a:solidFill>
                <a:schemeClr val="dk1"/>
              </a:solidFill>
              <a:latin typeface="Lexend"/>
              <a:ea typeface="Lexend"/>
              <a:cs typeface="Lexend"/>
              <a:sym typeface="Lexend"/>
            </a:endParaRPr>
          </a:p>
          <a:p>
            <a:pPr marL="0" lvl="0" indent="0" algn="l" rtl="0">
              <a:lnSpc>
                <a:spcPct val="130000"/>
              </a:lnSpc>
              <a:spcBef>
                <a:spcPts val="1333"/>
              </a:spcBef>
              <a:spcAft>
                <a:spcPts val="1333"/>
              </a:spcAft>
              <a:buNone/>
            </a:pPr>
            <a:endParaRPr sz="2400">
              <a:solidFill>
                <a:schemeClr val="dk1"/>
              </a:solidFill>
              <a:latin typeface="Lexend"/>
              <a:ea typeface="Lexend"/>
              <a:cs typeface="Lexend"/>
              <a:sym typeface="Lexend"/>
            </a:endParaRPr>
          </a:p>
        </p:txBody>
      </p:sp>
      <p:sp>
        <p:nvSpPr>
          <p:cNvPr id="1728" name="Google Shape;1728;p150"/>
          <p:cNvSpPr txBox="1"/>
          <p:nvPr/>
        </p:nvSpPr>
        <p:spPr>
          <a:xfrm>
            <a:off x="8455500" y="2391800"/>
            <a:ext cx="3182000" cy="2808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30000"/>
              </a:lnSpc>
              <a:spcBef>
                <a:spcPts val="0"/>
              </a:spcBef>
              <a:spcAft>
                <a:spcPts val="0"/>
              </a:spcAft>
              <a:buNone/>
            </a:pPr>
            <a:r>
              <a:rPr lang="en-GB" sz="2400">
                <a:solidFill>
                  <a:schemeClr val="dk1"/>
                </a:solidFill>
                <a:latin typeface="Lexend"/>
                <a:ea typeface="Lexend"/>
                <a:cs typeface="Lexend"/>
                <a:sym typeface="Lexend"/>
              </a:rPr>
              <a:t>The cliffs erode, rocks break away. Dinosaurs trample on them, breaking them down.</a:t>
            </a:r>
            <a:endParaRPr sz="2400">
              <a:solidFill>
                <a:schemeClr val="dk1"/>
              </a:solidFill>
              <a:latin typeface="Lexend"/>
              <a:ea typeface="Lexend"/>
              <a:cs typeface="Lexend"/>
              <a:sym typeface="Lexend"/>
            </a:endParaRPr>
          </a:p>
          <a:p>
            <a:pPr marL="0" lvl="0" indent="0" algn="l" rtl="0">
              <a:lnSpc>
                <a:spcPct val="130000"/>
              </a:lnSpc>
              <a:spcBef>
                <a:spcPts val="1333"/>
              </a:spcBef>
              <a:spcAft>
                <a:spcPts val="0"/>
              </a:spcAft>
              <a:buNone/>
            </a:pPr>
            <a:endParaRPr sz="2400">
              <a:solidFill>
                <a:schemeClr val="dk1"/>
              </a:solidFill>
              <a:latin typeface="Lexend"/>
              <a:ea typeface="Lexend"/>
              <a:cs typeface="Lexend"/>
              <a:sym typeface="Lexend"/>
            </a:endParaRPr>
          </a:p>
          <a:p>
            <a:pPr marL="0" lvl="0" indent="0" algn="l" rtl="0">
              <a:lnSpc>
                <a:spcPct val="130000"/>
              </a:lnSpc>
              <a:spcBef>
                <a:spcPts val="1333"/>
              </a:spcBef>
              <a:spcAft>
                <a:spcPts val="1333"/>
              </a:spcAft>
              <a:buNone/>
            </a:pPr>
            <a:endParaRPr sz="24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874E6-F3E3-DE22-8556-10DCAE2F2C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B3AE4B-BA94-4113-0C17-1CFB3FB28FA2}"/>
              </a:ext>
            </a:extLst>
          </p:cNvPr>
          <p:cNvSpPr txBox="1"/>
          <p:nvPr/>
        </p:nvSpPr>
        <p:spPr>
          <a:xfrm>
            <a:off x="276024" y="0"/>
            <a:ext cx="59069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t>Tuesday 25th February </a:t>
            </a:r>
            <a:r>
              <a:rPr lang="en-GB"/>
              <a:t>           </a:t>
            </a:r>
            <a:r>
              <a:rPr lang="en-GB" u="sng"/>
              <a:t> 25.2.25</a:t>
            </a:r>
          </a:p>
          <a:p>
            <a:r>
              <a:rPr lang="en-GB" u="sng"/>
              <a:t>Word work</a:t>
            </a:r>
          </a:p>
        </p:txBody>
      </p:sp>
      <p:sp>
        <p:nvSpPr>
          <p:cNvPr id="4" name="TextBox 3">
            <a:extLst>
              <a:ext uri="{FF2B5EF4-FFF2-40B4-BE49-F238E27FC236}">
                <a16:creationId xmlns:a16="http://schemas.microsoft.com/office/drawing/2014/main" id="{84EF6461-1013-25FF-9E20-17FBD131CBD4}"/>
              </a:ext>
            </a:extLst>
          </p:cNvPr>
          <p:cNvSpPr txBox="1"/>
          <p:nvPr/>
        </p:nvSpPr>
        <p:spPr>
          <a:xfrm>
            <a:off x="4146" y="648884"/>
            <a:ext cx="12187877"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GB" sz="2800">
                <a:solidFill>
                  <a:srgbClr val="000000"/>
                </a:solidFill>
                <a:latin typeface="Comic Sans MS"/>
              </a:rPr>
            </a:br>
            <a:r>
              <a:rPr lang="en-GB" sz="2800">
                <a:latin typeface="Comic Sans MS"/>
              </a:rPr>
              <a:t>Write the conversation between you and your partner in your books.</a:t>
            </a:r>
            <a:br>
              <a:rPr lang="en-GB" sz="2800">
                <a:latin typeface="Comic Sans MS"/>
              </a:rPr>
            </a:br>
            <a:br>
              <a:rPr lang="en-GB" sz="2800">
                <a:latin typeface="Comic Sans MS"/>
              </a:rPr>
            </a:br>
            <a:r>
              <a:rPr lang="en-GB" sz="2800">
                <a:solidFill>
                  <a:srgbClr val="000000"/>
                </a:solidFill>
                <a:latin typeface="Comic Sans MS"/>
              </a:rPr>
              <a:t>Remember: NEW SPEAKER, NEW LINE!</a:t>
            </a:r>
            <a:br>
              <a:rPr lang="en-GB" sz="2800">
                <a:latin typeface="Comic Sans MS"/>
              </a:rPr>
            </a:br>
            <a:br>
              <a:rPr lang="en-GB" sz="2800">
                <a:latin typeface="Comic Sans MS"/>
              </a:rPr>
            </a:br>
            <a:r>
              <a:rPr lang="en-GB" sz="2800">
                <a:latin typeface="Comic Sans MS"/>
              </a:rPr>
              <a:t>Add a sentence before the speech to tell us what you and your partner are doing:</a:t>
            </a:r>
            <a:br>
              <a:rPr lang="en-GB" sz="2800">
                <a:latin typeface="Comic Sans MS"/>
              </a:rPr>
            </a:br>
            <a:br>
              <a:rPr lang="en-GB" sz="2800">
                <a:latin typeface="Comic Sans MS"/>
              </a:rPr>
            </a:br>
            <a:r>
              <a:rPr lang="en-GB" sz="2800" i="1">
                <a:solidFill>
                  <a:srgbClr val="000000"/>
                </a:solidFill>
                <a:latin typeface="Comic Sans MS"/>
              </a:rPr>
              <a:t>Example -</a:t>
            </a:r>
            <a:br>
              <a:rPr lang="en-GB" sz="2800" i="1" u="sng">
                <a:solidFill>
                  <a:srgbClr val="000000"/>
                </a:solidFill>
                <a:latin typeface="Comic Sans MS"/>
              </a:rPr>
            </a:br>
            <a:r>
              <a:rPr lang="en-GB" sz="2800" i="1">
                <a:latin typeface="Comic Sans MS"/>
              </a:rPr>
              <a:t>As we sat back in our seats after half term, I was excited to see my partner, Ruby. "How was your half term?" I asked.</a:t>
            </a:r>
            <a:br>
              <a:rPr lang="en-GB" sz="2800">
                <a:latin typeface="Comic Sans MS"/>
              </a:rPr>
            </a:br>
            <a:endParaRPr lang="en-GB">
              <a:solidFill>
                <a:srgbClr val="000000"/>
              </a:solidFill>
              <a:latin typeface="Comic Sans MS"/>
            </a:endParaRPr>
          </a:p>
        </p:txBody>
      </p:sp>
    </p:spTree>
    <p:extLst>
      <p:ext uri="{BB962C8B-B14F-4D97-AF65-F5344CB8AC3E}">
        <p14:creationId xmlns:p14="http://schemas.microsoft.com/office/powerpoint/2010/main" val="1970310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Google Shape;1733;p151"/>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Reading ‘The Pebble in my Pocket’</a:t>
            </a:r>
            <a:endParaRPr/>
          </a:p>
        </p:txBody>
      </p:sp>
      <p:sp>
        <p:nvSpPr>
          <p:cNvPr id="1734" name="Google Shape;1734;p151"/>
          <p:cNvSpPr txBox="1">
            <a:spLocks noGrp="1"/>
          </p:cNvSpPr>
          <p:nvPr>
            <p:ph type="body" idx="1"/>
          </p:nvPr>
        </p:nvSpPr>
        <p:spPr>
          <a:xfrm>
            <a:off x="403400" y="867200"/>
            <a:ext cx="8052000" cy="57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667"/>
              <a:t>Let’s hear a summary of the story of the pebble.</a:t>
            </a:r>
            <a:endParaRPr sz="2667"/>
          </a:p>
        </p:txBody>
      </p:sp>
      <p:sp>
        <p:nvSpPr>
          <p:cNvPr id="1735" name="Google Shape;1735;p151"/>
          <p:cNvSpPr txBox="1"/>
          <p:nvPr/>
        </p:nvSpPr>
        <p:spPr>
          <a:xfrm>
            <a:off x="4407000" y="1645833"/>
            <a:ext cx="3378000" cy="4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Lexend"/>
                <a:ea typeface="Lexend"/>
                <a:cs typeface="Lexend"/>
                <a:sym typeface="Lexend"/>
              </a:rPr>
              <a:t>200,000 years ago</a:t>
            </a:r>
            <a:endParaRPr sz="2400">
              <a:solidFill>
                <a:schemeClr val="dk1"/>
              </a:solidFill>
              <a:latin typeface="Lexend"/>
              <a:ea typeface="Lexend"/>
              <a:cs typeface="Lexend"/>
              <a:sym typeface="Lexend"/>
            </a:endParaRPr>
          </a:p>
          <a:p>
            <a:pPr marL="0" lvl="0" indent="0" algn="l" rtl="0">
              <a:spcBef>
                <a:spcPts val="0"/>
              </a:spcBef>
              <a:spcAft>
                <a:spcPts val="0"/>
              </a:spcAft>
              <a:buNone/>
            </a:pPr>
            <a:endParaRPr sz="2400">
              <a:solidFill>
                <a:schemeClr val="dk1"/>
              </a:solidFill>
              <a:latin typeface="Lexend"/>
              <a:ea typeface="Lexend"/>
              <a:cs typeface="Lexend"/>
              <a:sym typeface="Lexend"/>
            </a:endParaRPr>
          </a:p>
          <a:p>
            <a:pPr marL="0" lvl="0" indent="0" algn="l" rtl="0">
              <a:spcBef>
                <a:spcPts val="0"/>
              </a:spcBef>
              <a:spcAft>
                <a:spcPts val="0"/>
              </a:spcAft>
              <a:buNone/>
            </a:pPr>
            <a:endParaRPr sz="2400">
              <a:latin typeface="Lexend"/>
              <a:ea typeface="Lexend"/>
              <a:cs typeface="Lexend"/>
              <a:sym typeface="Lexend"/>
            </a:endParaRPr>
          </a:p>
        </p:txBody>
      </p:sp>
      <p:sp>
        <p:nvSpPr>
          <p:cNvPr id="1736" name="Google Shape;1736;p151"/>
          <p:cNvSpPr txBox="1"/>
          <p:nvPr/>
        </p:nvSpPr>
        <p:spPr>
          <a:xfrm>
            <a:off x="8321900" y="1645833"/>
            <a:ext cx="3449200" cy="4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Lexend"/>
                <a:ea typeface="Lexend"/>
                <a:cs typeface="Lexend"/>
                <a:sym typeface="Lexend"/>
              </a:rPr>
              <a:t>12,000 years ago</a:t>
            </a:r>
            <a:endParaRPr sz="2400">
              <a:solidFill>
                <a:schemeClr val="dk1"/>
              </a:solidFill>
              <a:latin typeface="Lexend"/>
              <a:ea typeface="Lexend"/>
              <a:cs typeface="Lexend"/>
              <a:sym typeface="Lexend"/>
            </a:endParaRPr>
          </a:p>
          <a:p>
            <a:pPr marL="0" lvl="0" indent="0" algn="l" rtl="0">
              <a:spcBef>
                <a:spcPts val="0"/>
              </a:spcBef>
              <a:spcAft>
                <a:spcPts val="0"/>
              </a:spcAft>
              <a:buNone/>
            </a:pPr>
            <a:endParaRPr sz="2400">
              <a:solidFill>
                <a:schemeClr val="dk1"/>
              </a:solidFill>
              <a:latin typeface="Lexend"/>
              <a:ea typeface="Lexend"/>
              <a:cs typeface="Lexend"/>
              <a:sym typeface="Lexend"/>
            </a:endParaRPr>
          </a:p>
          <a:p>
            <a:pPr marL="0" lvl="0" indent="0" algn="l" rtl="0">
              <a:spcBef>
                <a:spcPts val="0"/>
              </a:spcBef>
              <a:spcAft>
                <a:spcPts val="0"/>
              </a:spcAft>
              <a:buNone/>
            </a:pPr>
            <a:endParaRPr sz="2400">
              <a:latin typeface="Lexend"/>
              <a:ea typeface="Lexend"/>
              <a:cs typeface="Lexend"/>
              <a:sym typeface="Lexend"/>
            </a:endParaRPr>
          </a:p>
        </p:txBody>
      </p:sp>
      <p:sp>
        <p:nvSpPr>
          <p:cNvPr id="1737" name="Google Shape;1737;p151"/>
          <p:cNvSpPr txBox="1"/>
          <p:nvPr/>
        </p:nvSpPr>
        <p:spPr>
          <a:xfrm>
            <a:off x="398467" y="1616000"/>
            <a:ext cx="3737600" cy="43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400">
                <a:solidFill>
                  <a:schemeClr val="dk1"/>
                </a:solidFill>
                <a:latin typeface="Lexend"/>
                <a:ea typeface="Lexend"/>
                <a:cs typeface="Lexend"/>
                <a:sym typeface="Lexend"/>
              </a:rPr>
              <a:t>15 million years ago</a:t>
            </a:r>
            <a:endParaRPr sz="2400">
              <a:solidFill>
                <a:schemeClr val="dk1"/>
              </a:solidFill>
              <a:latin typeface="Lexend"/>
              <a:ea typeface="Lexend"/>
              <a:cs typeface="Lexend"/>
              <a:sym typeface="Lexend"/>
            </a:endParaRPr>
          </a:p>
          <a:p>
            <a:pPr marL="0" lvl="0" indent="0" algn="l" rtl="0">
              <a:spcBef>
                <a:spcPts val="0"/>
              </a:spcBef>
              <a:spcAft>
                <a:spcPts val="0"/>
              </a:spcAft>
              <a:buNone/>
            </a:pPr>
            <a:endParaRPr sz="2400">
              <a:solidFill>
                <a:schemeClr val="dk1"/>
              </a:solidFill>
              <a:latin typeface="Lexend"/>
              <a:ea typeface="Lexend"/>
              <a:cs typeface="Lexend"/>
              <a:sym typeface="Lexend"/>
            </a:endParaRPr>
          </a:p>
          <a:p>
            <a:pPr marL="0" lvl="0" indent="0" algn="l" rtl="0">
              <a:spcBef>
                <a:spcPts val="0"/>
              </a:spcBef>
              <a:spcAft>
                <a:spcPts val="0"/>
              </a:spcAft>
              <a:buNone/>
            </a:pPr>
            <a:endParaRPr sz="2400">
              <a:latin typeface="Lexend"/>
              <a:ea typeface="Lexend"/>
              <a:cs typeface="Lexend"/>
              <a:sym typeface="Lexend"/>
            </a:endParaRPr>
          </a:p>
        </p:txBody>
      </p:sp>
      <p:sp>
        <p:nvSpPr>
          <p:cNvPr id="1738" name="Google Shape;1738;p151"/>
          <p:cNvSpPr txBox="1"/>
          <p:nvPr/>
        </p:nvSpPr>
        <p:spPr>
          <a:xfrm>
            <a:off x="499267" y="2391800"/>
            <a:ext cx="3182000" cy="2808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30000"/>
              </a:lnSpc>
              <a:spcBef>
                <a:spcPts val="0"/>
              </a:spcBef>
              <a:spcAft>
                <a:spcPts val="0"/>
              </a:spcAft>
              <a:buNone/>
            </a:pPr>
            <a:r>
              <a:rPr lang="en-GB" sz="2400">
                <a:solidFill>
                  <a:schemeClr val="dk1"/>
                </a:solidFill>
                <a:latin typeface="Lexend"/>
                <a:ea typeface="Lexend"/>
                <a:cs typeface="Lexend"/>
                <a:sym typeface="Lexend"/>
              </a:rPr>
              <a:t>A glacier picks up the pebble and freezes it for thousands of years.</a:t>
            </a:r>
            <a:endParaRPr sz="2400">
              <a:solidFill>
                <a:schemeClr val="dk1"/>
              </a:solidFill>
              <a:latin typeface="Lexend"/>
              <a:ea typeface="Lexend"/>
              <a:cs typeface="Lexend"/>
              <a:sym typeface="Lexend"/>
            </a:endParaRPr>
          </a:p>
          <a:p>
            <a:pPr marL="0" lvl="0" indent="0" algn="l" rtl="0">
              <a:lnSpc>
                <a:spcPct val="130000"/>
              </a:lnSpc>
              <a:spcBef>
                <a:spcPts val="1333"/>
              </a:spcBef>
              <a:spcAft>
                <a:spcPts val="0"/>
              </a:spcAft>
              <a:buNone/>
            </a:pPr>
            <a:endParaRPr sz="2400">
              <a:solidFill>
                <a:schemeClr val="dk1"/>
              </a:solidFill>
              <a:latin typeface="Lexend"/>
              <a:ea typeface="Lexend"/>
              <a:cs typeface="Lexend"/>
              <a:sym typeface="Lexend"/>
            </a:endParaRPr>
          </a:p>
          <a:p>
            <a:pPr marL="0" lvl="0" indent="0" algn="l" rtl="0">
              <a:lnSpc>
                <a:spcPct val="130000"/>
              </a:lnSpc>
              <a:spcBef>
                <a:spcPts val="1333"/>
              </a:spcBef>
              <a:spcAft>
                <a:spcPts val="1333"/>
              </a:spcAft>
              <a:buNone/>
            </a:pPr>
            <a:endParaRPr sz="2400">
              <a:solidFill>
                <a:schemeClr val="dk1"/>
              </a:solidFill>
              <a:latin typeface="Lexend"/>
              <a:ea typeface="Lexend"/>
              <a:cs typeface="Lexend"/>
              <a:sym typeface="Lexend"/>
            </a:endParaRPr>
          </a:p>
        </p:txBody>
      </p:sp>
      <p:sp>
        <p:nvSpPr>
          <p:cNvPr id="1739" name="Google Shape;1739;p151"/>
          <p:cNvSpPr txBox="1"/>
          <p:nvPr/>
        </p:nvSpPr>
        <p:spPr>
          <a:xfrm>
            <a:off x="4477384" y="2391800"/>
            <a:ext cx="3182000" cy="2808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30000"/>
              </a:lnSpc>
              <a:spcBef>
                <a:spcPts val="0"/>
              </a:spcBef>
              <a:spcAft>
                <a:spcPts val="0"/>
              </a:spcAft>
              <a:buNone/>
            </a:pPr>
            <a:r>
              <a:rPr lang="en-GB" sz="2400">
                <a:solidFill>
                  <a:schemeClr val="dk1"/>
                </a:solidFill>
                <a:latin typeface="Lexend"/>
                <a:ea typeface="Lexend"/>
                <a:cs typeface="Lexend"/>
                <a:sym typeface="Lexend"/>
              </a:rPr>
              <a:t>The weather warms. The pebble is on a river bank, trampled on by animals.</a:t>
            </a:r>
            <a:endParaRPr sz="2400">
              <a:solidFill>
                <a:schemeClr val="dk1"/>
              </a:solidFill>
              <a:latin typeface="Lexend"/>
              <a:ea typeface="Lexend"/>
              <a:cs typeface="Lexend"/>
              <a:sym typeface="Lexend"/>
            </a:endParaRPr>
          </a:p>
          <a:p>
            <a:pPr marL="0" lvl="0" indent="0" algn="l" rtl="0">
              <a:lnSpc>
                <a:spcPct val="130000"/>
              </a:lnSpc>
              <a:spcBef>
                <a:spcPts val="1333"/>
              </a:spcBef>
              <a:spcAft>
                <a:spcPts val="0"/>
              </a:spcAft>
              <a:buNone/>
            </a:pPr>
            <a:endParaRPr sz="2400">
              <a:solidFill>
                <a:schemeClr val="dk1"/>
              </a:solidFill>
              <a:latin typeface="Lexend"/>
              <a:ea typeface="Lexend"/>
              <a:cs typeface="Lexend"/>
              <a:sym typeface="Lexend"/>
            </a:endParaRPr>
          </a:p>
          <a:p>
            <a:pPr marL="0" lvl="0" indent="0" algn="l" rtl="0">
              <a:lnSpc>
                <a:spcPct val="130000"/>
              </a:lnSpc>
              <a:spcBef>
                <a:spcPts val="1333"/>
              </a:spcBef>
              <a:spcAft>
                <a:spcPts val="0"/>
              </a:spcAft>
              <a:buNone/>
            </a:pPr>
            <a:endParaRPr sz="2400">
              <a:solidFill>
                <a:schemeClr val="dk1"/>
              </a:solidFill>
              <a:latin typeface="Lexend"/>
              <a:ea typeface="Lexend"/>
              <a:cs typeface="Lexend"/>
              <a:sym typeface="Lexend"/>
            </a:endParaRPr>
          </a:p>
          <a:p>
            <a:pPr marL="0" lvl="0" indent="0" algn="l" rtl="0">
              <a:lnSpc>
                <a:spcPct val="130000"/>
              </a:lnSpc>
              <a:spcBef>
                <a:spcPts val="1333"/>
              </a:spcBef>
              <a:spcAft>
                <a:spcPts val="1333"/>
              </a:spcAft>
              <a:buNone/>
            </a:pPr>
            <a:endParaRPr sz="2400">
              <a:solidFill>
                <a:schemeClr val="dk1"/>
              </a:solidFill>
              <a:latin typeface="Lexend"/>
              <a:ea typeface="Lexend"/>
              <a:cs typeface="Lexend"/>
              <a:sym typeface="Lexend"/>
            </a:endParaRPr>
          </a:p>
        </p:txBody>
      </p:sp>
      <p:sp>
        <p:nvSpPr>
          <p:cNvPr id="1740" name="Google Shape;1740;p151"/>
          <p:cNvSpPr txBox="1"/>
          <p:nvPr/>
        </p:nvSpPr>
        <p:spPr>
          <a:xfrm>
            <a:off x="8455500" y="2391800"/>
            <a:ext cx="3182000" cy="2808400"/>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30000"/>
              </a:lnSpc>
              <a:spcBef>
                <a:spcPts val="0"/>
              </a:spcBef>
              <a:spcAft>
                <a:spcPts val="0"/>
              </a:spcAft>
              <a:buNone/>
            </a:pPr>
            <a:r>
              <a:rPr lang="en-GB" sz="2400">
                <a:solidFill>
                  <a:schemeClr val="dk1"/>
                </a:solidFill>
                <a:latin typeface="Lexend"/>
                <a:ea typeface="Lexend"/>
                <a:cs typeface="Lexend"/>
                <a:sym typeface="Lexend"/>
              </a:rPr>
              <a:t>The ice returns and melts, returns and melts, until the pebble emerges on the side of a valley.</a:t>
            </a:r>
            <a:endParaRPr sz="2400">
              <a:solidFill>
                <a:schemeClr val="dk1"/>
              </a:solidFill>
              <a:latin typeface="Lexend"/>
              <a:ea typeface="Lexend"/>
              <a:cs typeface="Lexend"/>
              <a:sym typeface="Lexend"/>
            </a:endParaRPr>
          </a:p>
          <a:p>
            <a:pPr marL="0" lvl="0" indent="0" algn="l" rtl="0">
              <a:lnSpc>
                <a:spcPct val="130000"/>
              </a:lnSpc>
              <a:spcBef>
                <a:spcPts val="1333"/>
              </a:spcBef>
              <a:spcAft>
                <a:spcPts val="0"/>
              </a:spcAft>
              <a:buNone/>
            </a:pPr>
            <a:endParaRPr sz="2400">
              <a:solidFill>
                <a:schemeClr val="dk1"/>
              </a:solidFill>
              <a:latin typeface="Lexend"/>
              <a:ea typeface="Lexend"/>
              <a:cs typeface="Lexend"/>
              <a:sym typeface="Lexend"/>
            </a:endParaRPr>
          </a:p>
          <a:p>
            <a:pPr marL="0" lvl="0" indent="0" algn="l" rtl="0">
              <a:lnSpc>
                <a:spcPct val="130000"/>
              </a:lnSpc>
              <a:spcBef>
                <a:spcPts val="1333"/>
              </a:spcBef>
              <a:spcAft>
                <a:spcPts val="0"/>
              </a:spcAft>
              <a:buNone/>
            </a:pPr>
            <a:endParaRPr sz="2400">
              <a:solidFill>
                <a:schemeClr val="dk1"/>
              </a:solidFill>
              <a:latin typeface="Lexend"/>
              <a:ea typeface="Lexend"/>
              <a:cs typeface="Lexend"/>
              <a:sym typeface="Lexend"/>
            </a:endParaRPr>
          </a:p>
          <a:p>
            <a:pPr marL="0" lvl="0" indent="0" algn="l" rtl="0">
              <a:lnSpc>
                <a:spcPct val="130000"/>
              </a:lnSpc>
              <a:spcBef>
                <a:spcPts val="1333"/>
              </a:spcBef>
              <a:spcAft>
                <a:spcPts val="1333"/>
              </a:spcAft>
              <a:buNone/>
            </a:pPr>
            <a:endParaRPr sz="24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sp>
        <p:nvSpPr>
          <p:cNvPr id="1745" name="Google Shape;1745;p152"/>
          <p:cNvSpPr txBox="1">
            <a:spLocks noGrp="1"/>
          </p:cNvSpPr>
          <p:nvPr>
            <p:ph type="subTitle" idx="1"/>
          </p:nvPr>
        </p:nvSpPr>
        <p:spPr>
          <a:xfrm>
            <a:off x="432000" y="1440000"/>
            <a:ext cx="11328000" cy="3340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chemeClr val="dk1"/>
              </a:buClr>
              <a:buSzPts val="1100"/>
              <a:buFont typeface="Arial"/>
              <a:buNone/>
            </a:pPr>
            <a:r>
              <a:rPr lang="en-GB"/>
              <a:t>The pebble has existed through different landscapes and climates. </a:t>
            </a:r>
            <a:endParaRPr/>
          </a:p>
          <a:p>
            <a:pPr marL="0" lvl="0" indent="0" algn="l" rtl="0">
              <a:spcBef>
                <a:spcPts val="1333"/>
              </a:spcBef>
              <a:spcAft>
                <a:spcPts val="1333"/>
              </a:spcAft>
              <a:buNone/>
            </a:pPr>
            <a:endParaRPr/>
          </a:p>
        </p:txBody>
      </p:sp>
      <p:sp>
        <p:nvSpPr>
          <p:cNvPr id="1746" name="Google Shape;1746;p152"/>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Reading ‘The Pebble in my Pocket’</a:t>
            </a:r>
            <a:endParaRPr/>
          </a:p>
        </p:txBody>
      </p:sp>
      <p:sp>
        <p:nvSpPr>
          <p:cNvPr id="1747" name="Google Shape;1747;p152"/>
          <p:cNvSpPr txBox="1">
            <a:spLocks noGrp="1"/>
          </p:cNvSpPr>
          <p:nvPr>
            <p:ph type="subTitle" idx="2"/>
          </p:nvPr>
        </p:nvSpPr>
        <p:spPr>
          <a:xfrm>
            <a:off x="1307433" y="4261484"/>
            <a:ext cx="9936800" cy="974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It has been in a volcano, mountain, ocean and glacier.</a:t>
            </a:r>
            <a:endParaRPr/>
          </a:p>
        </p:txBody>
      </p:sp>
      <p:sp>
        <p:nvSpPr>
          <p:cNvPr id="1748" name="Google Shape;1748;p152"/>
          <p:cNvSpPr txBox="1">
            <a:spLocks noGrp="1"/>
          </p:cNvSpPr>
          <p:nvPr>
            <p:ph type="subTitle" idx="3"/>
          </p:nvPr>
        </p:nvSpPr>
        <p:spPr>
          <a:xfrm>
            <a:off x="1307433" y="5387127"/>
            <a:ext cx="9936800" cy="974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It has travelled for a very long time.</a:t>
            </a:r>
            <a:endParaRPr/>
          </a:p>
        </p:txBody>
      </p:sp>
      <p:pic>
        <p:nvPicPr>
          <p:cNvPr id="1749" name="Google Shape;1749;p152"/>
          <p:cNvPicPr preferRelativeResize="0"/>
          <p:nvPr/>
        </p:nvPicPr>
        <p:blipFill>
          <a:blip r:embed="rId3">
            <a:alphaModFix/>
          </a:blip>
          <a:stretch>
            <a:fillRect/>
          </a:stretch>
        </p:blipFill>
        <p:spPr>
          <a:xfrm>
            <a:off x="5055144" y="2431933"/>
            <a:ext cx="528000" cy="558800"/>
          </a:xfrm>
          <a:prstGeom prst="rect">
            <a:avLst/>
          </a:prstGeom>
          <a:noFill/>
          <a:ln>
            <a:noFill/>
          </a:ln>
        </p:spPr>
      </p:pic>
      <p:pic>
        <p:nvPicPr>
          <p:cNvPr id="1750" name="Google Shape;1750;p152"/>
          <p:cNvPicPr preferRelativeResize="0"/>
          <p:nvPr/>
        </p:nvPicPr>
        <p:blipFill>
          <a:blip r:embed="rId3">
            <a:alphaModFix/>
          </a:blip>
          <a:stretch>
            <a:fillRect/>
          </a:stretch>
        </p:blipFill>
        <p:spPr>
          <a:xfrm>
            <a:off x="11244244" y="4162100"/>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153"/>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Reading ‘The Pebble in my Pocket’</a:t>
            </a:r>
            <a:endParaRPr/>
          </a:p>
        </p:txBody>
      </p:sp>
      <p:grpSp>
        <p:nvGrpSpPr>
          <p:cNvPr id="1756" name="Google Shape;1756;p153"/>
          <p:cNvGrpSpPr/>
          <p:nvPr/>
        </p:nvGrpSpPr>
        <p:grpSpPr>
          <a:xfrm>
            <a:off x="432012" y="1038900"/>
            <a:ext cx="1227904" cy="802233"/>
            <a:chOff x="6700947" y="3542562"/>
            <a:chExt cx="920928" cy="601675"/>
          </a:xfrm>
        </p:grpSpPr>
        <p:pic>
          <p:nvPicPr>
            <p:cNvPr id="1757" name="Google Shape;1757;p153"/>
            <p:cNvPicPr preferRelativeResize="0"/>
            <p:nvPr/>
          </p:nvPicPr>
          <p:blipFill>
            <a:blip r:embed="rId3">
              <a:alphaModFix/>
            </a:blip>
            <a:stretch>
              <a:fillRect/>
            </a:stretch>
          </p:blipFill>
          <p:spPr>
            <a:xfrm>
              <a:off x="6700947" y="3542562"/>
              <a:ext cx="920928" cy="601675"/>
            </a:xfrm>
            <a:prstGeom prst="rect">
              <a:avLst/>
            </a:prstGeom>
            <a:noFill/>
            <a:ln>
              <a:noFill/>
            </a:ln>
          </p:spPr>
        </p:pic>
        <p:sp>
          <p:nvSpPr>
            <p:cNvPr id="1758" name="Google Shape;1758;p153"/>
            <p:cNvSpPr txBox="1"/>
            <p:nvPr/>
          </p:nvSpPr>
          <p:spPr>
            <a:xfrm>
              <a:off x="6784225" y="3609600"/>
              <a:ext cx="747900" cy="3891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latin typeface="Lexend"/>
                <a:ea typeface="Lexend"/>
                <a:cs typeface="Lexend"/>
                <a:sym typeface="Lexend"/>
              </a:endParaRPr>
            </a:p>
          </p:txBody>
        </p:sp>
      </p:grpSp>
      <p:sp>
        <p:nvSpPr>
          <p:cNvPr id="1759" name="Google Shape;1759;p153"/>
          <p:cNvSpPr txBox="1"/>
          <p:nvPr/>
        </p:nvSpPr>
        <p:spPr>
          <a:xfrm>
            <a:off x="1785000" y="1080000"/>
            <a:ext cx="9975200" cy="4508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650">
                <a:latin typeface="Lexend"/>
                <a:ea typeface="Lexend"/>
                <a:cs typeface="Lexend"/>
                <a:sym typeface="Lexend"/>
              </a:rPr>
              <a:t>Read the book up to the end of the story, with the image of the girl lying on her front on the grass playing with the pebble.  </a:t>
            </a:r>
            <a:br>
              <a:rPr lang="en-GB" sz="2650">
                <a:latin typeface="Lexend"/>
                <a:ea typeface="Lexend"/>
                <a:cs typeface="Lexend"/>
                <a:sym typeface="Lexend"/>
              </a:rPr>
            </a:br>
            <a:r>
              <a:rPr lang="en-GB" sz="2650">
                <a:ea typeface="Lexend"/>
                <a:hlinkClick r:id="rId4"/>
              </a:rPr>
              <a:t>PowerPoint Presentation</a:t>
            </a:r>
            <a:endParaRPr sz="2667">
              <a:latin typeface="Lexend"/>
              <a:ea typeface="Lexend"/>
              <a:cs typeface="Lexend"/>
              <a:sym typeface="Lexend"/>
            </a:endParaRPr>
          </a:p>
        </p:txBody>
      </p:sp>
      <p:pic>
        <p:nvPicPr>
          <p:cNvPr id="1760" name="Google Shape;1760;p153"/>
          <p:cNvPicPr preferRelativeResize="0"/>
          <p:nvPr/>
        </p:nvPicPr>
        <p:blipFill>
          <a:blip r:embed="rId5">
            <a:alphaModFix/>
          </a:blip>
          <a:stretch>
            <a:fillRect/>
          </a:stretch>
        </p:blipFill>
        <p:spPr>
          <a:xfrm flipH="1">
            <a:off x="769403" y="2803301"/>
            <a:ext cx="3635532" cy="2399999"/>
          </a:xfrm>
          <a:prstGeom prst="rect">
            <a:avLst/>
          </a:prstGeom>
          <a:noFill/>
          <a:ln>
            <a:noFill/>
          </a:ln>
        </p:spPr>
      </p:pic>
      <p:sp>
        <p:nvSpPr>
          <p:cNvPr id="1761" name="Google Shape;1761;p153"/>
          <p:cNvSpPr txBox="1"/>
          <p:nvPr/>
        </p:nvSpPr>
        <p:spPr>
          <a:xfrm>
            <a:off x="985767" y="3118633"/>
            <a:ext cx="3202400" cy="150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At what point does the narrator change?</a:t>
            </a:r>
            <a:endParaRPr sz="2667">
              <a:solidFill>
                <a:schemeClr val="dk1"/>
              </a:solidFill>
              <a:latin typeface="Lexend"/>
              <a:ea typeface="Lexend"/>
              <a:cs typeface="Lexend"/>
              <a:sym typeface="Lexend"/>
            </a:endParaRPr>
          </a:p>
        </p:txBody>
      </p:sp>
      <p:pic>
        <p:nvPicPr>
          <p:cNvPr id="1762" name="Google Shape;1762;p153"/>
          <p:cNvPicPr preferRelativeResize="0"/>
          <p:nvPr/>
        </p:nvPicPr>
        <p:blipFill>
          <a:blip r:embed="rId5">
            <a:alphaModFix/>
          </a:blip>
          <a:stretch>
            <a:fillRect/>
          </a:stretch>
        </p:blipFill>
        <p:spPr>
          <a:xfrm>
            <a:off x="5921465" y="2790850"/>
            <a:ext cx="4632731" cy="3058301"/>
          </a:xfrm>
          <a:prstGeom prst="rect">
            <a:avLst/>
          </a:prstGeom>
          <a:noFill/>
          <a:ln>
            <a:noFill/>
          </a:ln>
        </p:spPr>
      </p:pic>
      <p:sp>
        <p:nvSpPr>
          <p:cNvPr id="1763" name="Google Shape;1763;p153"/>
          <p:cNvSpPr txBox="1"/>
          <p:nvPr/>
        </p:nvSpPr>
        <p:spPr>
          <a:xfrm flipH="1">
            <a:off x="6370999" y="3017033"/>
            <a:ext cx="3965200" cy="150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667">
                <a:solidFill>
                  <a:schemeClr val="dk1"/>
                </a:solidFill>
                <a:latin typeface="Lexend"/>
                <a:ea typeface="Lexend"/>
                <a:cs typeface="Lexend"/>
                <a:sym typeface="Lexend"/>
              </a:rPr>
              <a:t>What do you notice about how the earth changes by looking at the illustrations?</a:t>
            </a:r>
            <a:endParaRPr sz="2667">
              <a:solidFill>
                <a:schemeClr val="dk1"/>
              </a:solidFill>
              <a:latin typeface="Lexend"/>
              <a:ea typeface="Lexend"/>
              <a:cs typeface="Lexend"/>
              <a:sym typeface="Lexen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67"/>
        <p:cNvGrpSpPr/>
        <p:nvPr/>
      </p:nvGrpSpPr>
      <p:grpSpPr>
        <a:xfrm>
          <a:off x="0" y="0"/>
          <a:ext cx="0" cy="0"/>
          <a:chOff x="0" y="0"/>
          <a:chExt cx="0" cy="0"/>
        </a:xfrm>
      </p:grpSpPr>
      <p:sp>
        <p:nvSpPr>
          <p:cNvPr id="1768" name="Google Shape;1768;p154"/>
          <p:cNvSpPr txBox="1">
            <a:spLocks noGrp="1"/>
          </p:cNvSpPr>
          <p:nvPr>
            <p:ph type="title"/>
          </p:nvPr>
        </p:nvSpPr>
        <p:spPr>
          <a:xfrm>
            <a:off x="432000" y="998351"/>
            <a:ext cx="10905600" cy="65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Select all of the statements you agree with: </a:t>
            </a:r>
            <a:endParaRPr/>
          </a:p>
          <a:p>
            <a:pPr marL="0" lvl="0" indent="0" algn="l" rtl="0">
              <a:spcBef>
                <a:spcPts val="0"/>
              </a:spcBef>
              <a:spcAft>
                <a:spcPts val="0"/>
              </a:spcAft>
              <a:buNone/>
            </a:pPr>
            <a:r>
              <a:rPr lang="en-GB"/>
              <a:t>“By the time the girl found the pebble, it had…”</a:t>
            </a:r>
            <a:endParaRPr/>
          </a:p>
        </p:txBody>
      </p:sp>
      <p:sp>
        <p:nvSpPr>
          <p:cNvPr id="1769" name="Google Shape;1769;p154"/>
          <p:cNvSpPr txBox="1">
            <a:spLocks noGrp="1"/>
          </p:cNvSpPr>
          <p:nvPr>
            <p:ph type="title" idx="2"/>
          </p:nvPr>
        </p:nvSpPr>
        <p:spPr>
          <a:xfrm>
            <a:off x="432000" y="0"/>
            <a:ext cx="10513600" cy="8180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Reading ‘The Pebble in my Pocket’</a:t>
            </a:r>
            <a:endParaRPr/>
          </a:p>
        </p:txBody>
      </p:sp>
      <p:sp>
        <p:nvSpPr>
          <p:cNvPr id="1770" name="Google Shape;1770;p154"/>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existed in many different forms</a:t>
            </a:r>
            <a:endParaRPr/>
          </a:p>
        </p:txBody>
      </p:sp>
      <p:sp>
        <p:nvSpPr>
          <p:cNvPr id="1771" name="Google Shape;1771;p154"/>
          <p:cNvSpPr txBox="1">
            <a:spLocks noGrp="1"/>
          </p:cNvSpPr>
          <p:nvPr>
            <p:ph type="subTitle" idx="3"/>
          </p:nvPr>
        </p:nvSpPr>
        <p:spPr>
          <a:xfrm>
            <a:off x="1379233" y="3725663"/>
            <a:ext cx="10008800" cy="518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only just been created</a:t>
            </a:r>
            <a:endParaRPr/>
          </a:p>
        </p:txBody>
      </p:sp>
      <p:sp>
        <p:nvSpPr>
          <p:cNvPr id="1772" name="Google Shape;1772;p154"/>
          <p:cNvSpPr txBox="1">
            <a:spLocks noGrp="1"/>
          </p:cNvSpPr>
          <p:nvPr>
            <p:ph type="subTitle" idx="4"/>
          </p:nvPr>
        </p:nvSpPr>
        <p:spPr>
          <a:xfrm>
            <a:off x="1379233" y="5022620"/>
            <a:ext cx="9952800" cy="43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been on a journey for 480 million years</a:t>
            </a:r>
            <a:endParaRPr/>
          </a:p>
        </p:txBody>
      </p:sp>
      <p:pic>
        <p:nvPicPr>
          <p:cNvPr id="1773" name="Google Shape;1773;p154"/>
          <p:cNvPicPr preferRelativeResize="0"/>
          <p:nvPr/>
        </p:nvPicPr>
        <p:blipFill>
          <a:blip r:embed="rId3">
            <a:alphaModFix/>
          </a:blip>
          <a:stretch>
            <a:fillRect/>
          </a:stretch>
        </p:blipFill>
        <p:spPr>
          <a:xfrm>
            <a:off x="8806277" y="2450367"/>
            <a:ext cx="528000" cy="558800"/>
          </a:xfrm>
          <a:prstGeom prst="rect">
            <a:avLst/>
          </a:prstGeom>
          <a:noFill/>
          <a:ln>
            <a:noFill/>
          </a:ln>
        </p:spPr>
      </p:pic>
      <p:pic>
        <p:nvPicPr>
          <p:cNvPr id="1774" name="Google Shape;1774;p154"/>
          <p:cNvPicPr preferRelativeResize="0"/>
          <p:nvPr/>
        </p:nvPicPr>
        <p:blipFill>
          <a:blip r:embed="rId3">
            <a:alphaModFix/>
          </a:blip>
          <a:stretch>
            <a:fillRect/>
          </a:stretch>
        </p:blipFill>
        <p:spPr>
          <a:xfrm>
            <a:off x="8806277" y="4960967"/>
            <a:ext cx="528000" cy="55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Google Shape;1779;p155"/>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Reading ‘The Pebble in my Pocket’</a:t>
            </a:r>
            <a:endParaRPr/>
          </a:p>
        </p:txBody>
      </p:sp>
      <p:sp>
        <p:nvSpPr>
          <p:cNvPr id="1780" name="Google Shape;1780;p155"/>
          <p:cNvSpPr txBox="1"/>
          <p:nvPr/>
        </p:nvSpPr>
        <p:spPr>
          <a:xfrm>
            <a:off x="432000" y="2325100"/>
            <a:ext cx="11328000" cy="5360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solidFill>
                  <a:schemeClr val="dk1"/>
                </a:solidFill>
                <a:latin typeface="Lexend"/>
                <a:ea typeface="Lexend"/>
                <a:cs typeface="Lexend"/>
                <a:sym typeface="Lexend"/>
              </a:rPr>
              <a:t>Likes: What caught your attention?</a:t>
            </a:r>
            <a:endParaRPr sz="2400">
              <a:solidFill>
                <a:schemeClr val="dk1"/>
              </a:solidFill>
              <a:latin typeface="Lexend"/>
              <a:ea typeface="Lexend"/>
              <a:cs typeface="Lexend"/>
              <a:sym typeface="Lexend"/>
            </a:endParaRPr>
          </a:p>
        </p:txBody>
      </p:sp>
      <p:sp>
        <p:nvSpPr>
          <p:cNvPr id="1781" name="Google Shape;1781;p155"/>
          <p:cNvSpPr txBox="1"/>
          <p:nvPr/>
        </p:nvSpPr>
        <p:spPr>
          <a:xfrm>
            <a:off x="432000" y="3862333"/>
            <a:ext cx="11328000" cy="5360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solidFill>
                  <a:schemeClr val="dk1"/>
                </a:solidFill>
                <a:latin typeface="Lexend"/>
                <a:ea typeface="Lexend"/>
                <a:cs typeface="Lexend"/>
                <a:sym typeface="Lexend"/>
              </a:rPr>
              <a:t>Dislikes</a:t>
            </a:r>
            <a:r>
              <a:rPr lang="en-GB" sz="2400">
                <a:latin typeface="Lexend"/>
                <a:ea typeface="Lexend"/>
                <a:cs typeface="Lexend"/>
                <a:sym typeface="Lexend"/>
              </a:rPr>
              <a:t>: Was there anything that put you off reading this text?</a:t>
            </a:r>
            <a:endParaRPr sz="2400">
              <a:latin typeface="Lexend"/>
              <a:ea typeface="Lexend"/>
              <a:cs typeface="Lexend"/>
              <a:sym typeface="Lexend"/>
            </a:endParaRPr>
          </a:p>
        </p:txBody>
      </p:sp>
      <p:sp>
        <p:nvSpPr>
          <p:cNvPr id="1782" name="Google Shape;1782;p155"/>
          <p:cNvSpPr txBox="1"/>
          <p:nvPr/>
        </p:nvSpPr>
        <p:spPr>
          <a:xfrm>
            <a:off x="432000" y="5486567"/>
            <a:ext cx="11328000" cy="5360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solidFill>
                  <a:schemeClr val="dk1"/>
                </a:solidFill>
                <a:latin typeface="Lexend"/>
                <a:ea typeface="Lexend"/>
                <a:cs typeface="Lexend"/>
                <a:sym typeface="Lexend"/>
              </a:rPr>
              <a:t>Puzzles: Was there anything you found strange or surprising?</a:t>
            </a:r>
            <a:endParaRPr sz="2400">
              <a:solidFill>
                <a:schemeClr val="dk1"/>
              </a:solidFill>
              <a:latin typeface="Lexend"/>
              <a:ea typeface="Lexend"/>
              <a:cs typeface="Lexend"/>
              <a:sym typeface="Lexend"/>
            </a:endParaRPr>
          </a:p>
        </p:txBody>
      </p:sp>
      <p:sp>
        <p:nvSpPr>
          <p:cNvPr id="1783" name="Google Shape;1783;p155"/>
          <p:cNvSpPr txBox="1">
            <a:spLocks noGrp="1"/>
          </p:cNvSpPr>
          <p:nvPr>
            <p:ph type="body" idx="4294967295"/>
          </p:nvPr>
        </p:nvSpPr>
        <p:spPr>
          <a:xfrm>
            <a:off x="1299367" y="1012433"/>
            <a:ext cx="10244800" cy="57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667" b="1">
                <a:solidFill>
                  <a:schemeClr val="accent5"/>
                </a:solidFill>
              </a:rPr>
              <a:t>Discuss: </a:t>
            </a:r>
            <a:r>
              <a:rPr lang="en-GB" sz="2667"/>
              <a:t>Reflect on what we have read and understood so far. </a:t>
            </a:r>
            <a:endParaRPr sz="2667"/>
          </a:p>
        </p:txBody>
      </p:sp>
      <p:sp>
        <p:nvSpPr>
          <p:cNvPr id="1784" name="Google Shape;1784;p155"/>
          <p:cNvSpPr txBox="1">
            <a:spLocks noGrp="1"/>
          </p:cNvSpPr>
          <p:nvPr>
            <p:ph type="body" idx="4294967295"/>
          </p:nvPr>
        </p:nvSpPr>
        <p:spPr>
          <a:xfrm>
            <a:off x="432000" y="1762167"/>
            <a:ext cx="7056800" cy="57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sz="2667"/>
              <a:t>Answer these questions with your partner.</a:t>
            </a:r>
            <a:endParaRPr sz="2667"/>
          </a:p>
        </p:txBody>
      </p:sp>
      <p:pic>
        <p:nvPicPr>
          <p:cNvPr id="1785" name="Google Shape;1785;p155"/>
          <p:cNvPicPr preferRelativeResize="0"/>
          <p:nvPr/>
        </p:nvPicPr>
        <p:blipFill>
          <a:blip r:embed="rId3">
            <a:alphaModFix/>
          </a:blip>
          <a:stretch>
            <a:fillRect/>
          </a:stretch>
        </p:blipFill>
        <p:spPr>
          <a:xfrm>
            <a:off x="365864" y="835501"/>
            <a:ext cx="933499" cy="9266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89"/>
        <p:cNvGrpSpPr/>
        <p:nvPr/>
      </p:nvGrpSpPr>
      <p:grpSpPr>
        <a:xfrm>
          <a:off x="0" y="0"/>
          <a:ext cx="0" cy="0"/>
          <a:chOff x="0" y="0"/>
          <a:chExt cx="0" cy="0"/>
        </a:xfrm>
      </p:grpSpPr>
      <p:sp>
        <p:nvSpPr>
          <p:cNvPr id="1790" name="Google Shape;1790;p156"/>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Reading ‘The Pebble in my Pocket’</a:t>
            </a:r>
            <a:endParaRPr/>
          </a:p>
        </p:txBody>
      </p:sp>
      <p:sp>
        <p:nvSpPr>
          <p:cNvPr id="1791" name="Google Shape;1791;p156"/>
          <p:cNvSpPr txBox="1">
            <a:spLocks noGrp="1"/>
          </p:cNvSpPr>
          <p:nvPr>
            <p:ph type="body" idx="4294967295"/>
          </p:nvPr>
        </p:nvSpPr>
        <p:spPr>
          <a:xfrm>
            <a:off x="432000" y="1012400"/>
            <a:ext cx="7575600" cy="5728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Clr>
                <a:schemeClr val="dk1"/>
              </a:buClr>
              <a:buSzPts val="1100"/>
              <a:buNone/>
            </a:pPr>
            <a:r>
              <a:rPr lang="en-GB" sz="2650"/>
              <a:t>Answer these questions in your book:</a:t>
            </a:r>
            <a:endParaRPr lang="en-US" sz="2667"/>
          </a:p>
        </p:txBody>
      </p:sp>
      <p:sp>
        <p:nvSpPr>
          <p:cNvPr id="1792" name="Google Shape;1792;p156"/>
          <p:cNvSpPr txBox="1"/>
          <p:nvPr/>
        </p:nvSpPr>
        <p:spPr>
          <a:xfrm>
            <a:off x="432000" y="1630700"/>
            <a:ext cx="11328000" cy="5360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solidFill>
                  <a:schemeClr val="dk1"/>
                </a:solidFill>
                <a:latin typeface="Lexend"/>
                <a:ea typeface="Lexend"/>
                <a:cs typeface="Lexend"/>
                <a:sym typeface="Lexend"/>
              </a:rPr>
              <a:t>Likes: What caught your attention?</a:t>
            </a:r>
            <a:endParaRPr sz="2400">
              <a:solidFill>
                <a:schemeClr val="dk1"/>
              </a:solidFill>
              <a:latin typeface="Lexend"/>
              <a:ea typeface="Lexend"/>
              <a:cs typeface="Lexend"/>
              <a:sym typeface="Lexend"/>
            </a:endParaRPr>
          </a:p>
        </p:txBody>
      </p:sp>
      <p:sp>
        <p:nvSpPr>
          <p:cNvPr id="1793" name="Google Shape;1793;p156"/>
          <p:cNvSpPr txBox="1"/>
          <p:nvPr/>
        </p:nvSpPr>
        <p:spPr>
          <a:xfrm>
            <a:off x="432000" y="3414633"/>
            <a:ext cx="11328000" cy="5360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solidFill>
                  <a:schemeClr val="dk1"/>
                </a:solidFill>
                <a:latin typeface="Lexend"/>
                <a:ea typeface="Lexend"/>
                <a:cs typeface="Lexend"/>
                <a:sym typeface="Lexend"/>
              </a:rPr>
              <a:t>Dislikes: Was there anything that put you off reading this text?</a:t>
            </a:r>
            <a:endParaRPr sz="2400">
              <a:solidFill>
                <a:schemeClr val="dk1"/>
              </a:solidFill>
              <a:latin typeface="Lexend"/>
              <a:ea typeface="Lexend"/>
              <a:cs typeface="Lexend"/>
              <a:sym typeface="Lexend"/>
            </a:endParaRPr>
          </a:p>
        </p:txBody>
      </p:sp>
      <p:sp>
        <p:nvSpPr>
          <p:cNvPr id="1794" name="Google Shape;1794;p156"/>
          <p:cNvSpPr txBox="1"/>
          <p:nvPr/>
        </p:nvSpPr>
        <p:spPr>
          <a:xfrm>
            <a:off x="432000" y="5038867"/>
            <a:ext cx="11328000" cy="5360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solidFill>
                  <a:schemeClr val="dk1"/>
                </a:solidFill>
                <a:latin typeface="Lexend"/>
                <a:ea typeface="Lexend"/>
                <a:cs typeface="Lexend"/>
                <a:sym typeface="Lexend"/>
              </a:rPr>
              <a:t>Puzzles</a:t>
            </a:r>
            <a:r>
              <a:rPr lang="en-GB" sz="2400">
                <a:latin typeface="Lexend"/>
                <a:ea typeface="Lexend"/>
                <a:cs typeface="Lexend"/>
                <a:sym typeface="Lexend"/>
              </a:rPr>
              <a:t>: Was there anything you found strange or surprising?</a:t>
            </a:r>
            <a:endParaRPr sz="2400">
              <a:latin typeface="Lexend"/>
              <a:ea typeface="Lexend"/>
              <a:cs typeface="Lexend"/>
              <a:sym typeface="Lexend"/>
            </a:endParaRPr>
          </a:p>
        </p:txBody>
      </p:sp>
      <p:sp>
        <p:nvSpPr>
          <p:cNvPr id="1795" name="Google Shape;1795;p156"/>
          <p:cNvSpPr txBox="1"/>
          <p:nvPr/>
        </p:nvSpPr>
        <p:spPr>
          <a:xfrm>
            <a:off x="432000" y="2240100"/>
            <a:ext cx="11328000" cy="115429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GB" sz="2667">
                <a:latin typeface="Kalam"/>
                <a:ea typeface="Kalam"/>
                <a:cs typeface="Kalam"/>
                <a:sym typeface="Kalam"/>
              </a:rPr>
              <a:t>I liked finding out that rocks can exist in liquid form inside a volcano.</a:t>
            </a:r>
            <a:endParaRPr sz="2667">
              <a:latin typeface="Kalam"/>
              <a:ea typeface="Kalam"/>
              <a:cs typeface="Kalam"/>
              <a:sym typeface="Kalam"/>
            </a:endParaRPr>
          </a:p>
          <a:p>
            <a:pPr marL="0" lvl="0" indent="0" algn="l" rtl="0">
              <a:lnSpc>
                <a:spcPct val="100000"/>
              </a:lnSpc>
              <a:spcBef>
                <a:spcPts val="1333"/>
              </a:spcBef>
              <a:spcAft>
                <a:spcPts val="1333"/>
              </a:spcAft>
              <a:buNone/>
            </a:pPr>
            <a:r>
              <a:rPr lang="en-GB" sz="2667">
                <a:latin typeface="Kalam"/>
                <a:ea typeface="Kalam"/>
                <a:cs typeface="Kalam"/>
                <a:sym typeface="Kalam"/>
              </a:rPr>
              <a:t>I am excited to read a story that teaches us about geography as well. </a:t>
            </a:r>
            <a:endParaRPr sz="2667">
              <a:latin typeface="Kalam"/>
              <a:ea typeface="Kalam"/>
              <a:cs typeface="Kalam"/>
              <a:sym typeface="Kalam"/>
            </a:endParaRPr>
          </a:p>
        </p:txBody>
      </p:sp>
      <p:sp>
        <p:nvSpPr>
          <p:cNvPr id="1796" name="Google Shape;1796;p156"/>
          <p:cNvSpPr txBox="1"/>
          <p:nvPr/>
        </p:nvSpPr>
        <p:spPr>
          <a:xfrm>
            <a:off x="432000" y="3886500"/>
            <a:ext cx="11328000" cy="115429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GB" sz="2667">
                <a:latin typeface="Kalam"/>
                <a:ea typeface="Kalam"/>
                <a:cs typeface="Kalam"/>
                <a:sym typeface="Kalam"/>
              </a:rPr>
              <a:t>I found it uncomfortable to think of huge cliffs falling down.</a:t>
            </a:r>
            <a:endParaRPr sz="2667">
              <a:latin typeface="Kalam"/>
              <a:ea typeface="Kalam"/>
              <a:cs typeface="Kalam"/>
              <a:sym typeface="Kalam"/>
            </a:endParaRPr>
          </a:p>
          <a:p>
            <a:pPr marL="0" lvl="0" indent="0" algn="l" rtl="0">
              <a:lnSpc>
                <a:spcPct val="100000"/>
              </a:lnSpc>
              <a:spcBef>
                <a:spcPts val="1333"/>
              </a:spcBef>
              <a:spcAft>
                <a:spcPts val="1333"/>
              </a:spcAft>
              <a:buNone/>
            </a:pPr>
            <a:r>
              <a:rPr lang="en-GB" sz="2667">
                <a:latin typeface="Kalam"/>
                <a:ea typeface="Kalam"/>
                <a:cs typeface="Kalam"/>
                <a:sym typeface="Kalam"/>
              </a:rPr>
              <a:t>I found it difficult to understand all of the history.</a:t>
            </a:r>
            <a:endParaRPr sz="2667">
              <a:latin typeface="Kalam"/>
              <a:ea typeface="Kalam"/>
              <a:cs typeface="Kalam"/>
              <a:sym typeface="Kalam"/>
            </a:endParaRPr>
          </a:p>
        </p:txBody>
      </p:sp>
      <p:sp>
        <p:nvSpPr>
          <p:cNvPr id="1797" name="Google Shape;1797;p156"/>
          <p:cNvSpPr txBox="1"/>
          <p:nvPr/>
        </p:nvSpPr>
        <p:spPr>
          <a:xfrm>
            <a:off x="432000" y="5408467"/>
            <a:ext cx="11563200" cy="115429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GB" sz="2667">
                <a:latin typeface="Kalam"/>
                <a:ea typeface="Kalam"/>
                <a:cs typeface="Kalam"/>
                <a:sym typeface="Kalam"/>
              </a:rPr>
              <a:t>I don’t understand how dead animals can</a:t>
            </a:r>
            <a:r>
              <a:rPr lang="en-GB" sz="2400">
                <a:latin typeface="Kalam"/>
                <a:ea typeface="Kalam"/>
                <a:cs typeface="Kalam"/>
                <a:sym typeface="Kalam"/>
              </a:rPr>
              <a:t> </a:t>
            </a:r>
            <a:r>
              <a:rPr lang="en-GB" sz="2667">
                <a:latin typeface="Kalam"/>
                <a:ea typeface="Kalam"/>
                <a:cs typeface="Kalam"/>
                <a:sym typeface="Kalam"/>
              </a:rPr>
              <a:t>form</a:t>
            </a:r>
            <a:r>
              <a:rPr lang="en-GB" sz="2400">
                <a:latin typeface="Kalam"/>
                <a:ea typeface="Kalam"/>
                <a:cs typeface="Kalam"/>
                <a:sym typeface="Kalam"/>
              </a:rPr>
              <a:t> </a:t>
            </a:r>
            <a:r>
              <a:rPr lang="en-GB" sz="2667">
                <a:latin typeface="Kalam"/>
                <a:ea typeface="Kalam"/>
                <a:cs typeface="Kalam"/>
                <a:sym typeface="Kalam"/>
              </a:rPr>
              <a:t>rock</a:t>
            </a:r>
            <a:r>
              <a:rPr lang="en-GB" sz="2400">
                <a:latin typeface="Kalam"/>
                <a:ea typeface="Kalam"/>
                <a:cs typeface="Kalam"/>
                <a:sym typeface="Kalam"/>
              </a:rPr>
              <a:t> </a:t>
            </a:r>
            <a:r>
              <a:rPr lang="en-GB" sz="2667">
                <a:latin typeface="Kalam"/>
                <a:ea typeface="Kalam"/>
                <a:cs typeface="Kalam"/>
                <a:sym typeface="Kalam"/>
              </a:rPr>
              <a:t>at</a:t>
            </a:r>
            <a:r>
              <a:rPr lang="en-GB" sz="2400">
                <a:latin typeface="Kalam"/>
                <a:ea typeface="Kalam"/>
                <a:cs typeface="Kalam"/>
                <a:sym typeface="Kalam"/>
              </a:rPr>
              <a:t> </a:t>
            </a:r>
            <a:r>
              <a:rPr lang="en-GB" sz="2667">
                <a:latin typeface="Kalam"/>
                <a:ea typeface="Kalam"/>
                <a:cs typeface="Kalam"/>
                <a:sym typeface="Kalam"/>
              </a:rPr>
              <a:t>the</a:t>
            </a:r>
            <a:r>
              <a:rPr lang="en-GB" sz="2400">
                <a:latin typeface="Kalam"/>
                <a:ea typeface="Kalam"/>
                <a:cs typeface="Kalam"/>
                <a:sym typeface="Kalam"/>
              </a:rPr>
              <a:t> </a:t>
            </a:r>
            <a:r>
              <a:rPr lang="en-GB" sz="2667">
                <a:latin typeface="Kalam"/>
                <a:ea typeface="Kalam"/>
                <a:cs typeface="Kalam"/>
                <a:sym typeface="Kalam"/>
              </a:rPr>
              <a:t>botto</a:t>
            </a:r>
            <a:r>
              <a:rPr lang="en-GB" sz="2400">
                <a:latin typeface="Kalam"/>
                <a:ea typeface="Kalam"/>
                <a:cs typeface="Kalam"/>
                <a:sym typeface="Kalam"/>
              </a:rPr>
              <a:t>m </a:t>
            </a:r>
            <a:r>
              <a:rPr lang="en-GB" sz="2667">
                <a:latin typeface="Kalam"/>
                <a:ea typeface="Kalam"/>
                <a:cs typeface="Kalam"/>
                <a:sym typeface="Kalam"/>
              </a:rPr>
              <a:t>of</a:t>
            </a:r>
            <a:r>
              <a:rPr lang="en-GB" sz="2400">
                <a:latin typeface="Kalam"/>
                <a:ea typeface="Kalam"/>
                <a:cs typeface="Kalam"/>
                <a:sym typeface="Kalam"/>
              </a:rPr>
              <a:t> </a:t>
            </a:r>
            <a:r>
              <a:rPr lang="en-GB" sz="2667">
                <a:latin typeface="Kalam"/>
                <a:ea typeface="Kalam"/>
                <a:cs typeface="Kalam"/>
                <a:sym typeface="Kalam"/>
              </a:rPr>
              <a:t>the</a:t>
            </a:r>
            <a:r>
              <a:rPr lang="en-GB" sz="2400">
                <a:latin typeface="Kalam"/>
                <a:ea typeface="Kalam"/>
                <a:cs typeface="Kalam"/>
                <a:sym typeface="Kalam"/>
              </a:rPr>
              <a:t> </a:t>
            </a:r>
            <a:r>
              <a:rPr lang="en-GB" sz="2667">
                <a:latin typeface="Kalam"/>
                <a:ea typeface="Kalam"/>
                <a:cs typeface="Kalam"/>
                <a:sym typeface="Kalam"/>
              </a:rPr>
              <a:t>sea.</a:t>
            </a:r>
            <a:endParaRPr sz="2667">
              <a:latin typeface="Kalam"/>
              <a:ea typeface="Kalam"/>
              <a:cs typeface="Kalam"/>
              <a:sym typeface="Kalam"/>
            </a:endParaRPr>
          </a:p>
          <a:p>
            <a:pPr marL="0" lvl="0" indent="0" algn="l" rtl="0">
              <a:lnSpc>
                <a:spcPct val="100000"/>
              </a:lnSpc>
              <a:spcBef>
                <a:spcPts val="1333"/>
              </a:spcBef>
              <a:spcAft>
                <a:spcPts val="1333"/>
              </a:spcAft>
              <a:buNone/>
            </a:pPr>
            <a:r>
              <a:rPr lang="en-GB" sz="2667">
                <a:latin typeface="Kalam"/>
                <a:ea typeface="Kalam"/>
                <a:cs typeface="Kalam"/>
                <a:sym typeface="Kalam"/>
              </a:rPr>
              <a:t>I am surprised that a non-fiction text can also be a story. </a:t>
            </a:r>
            <a:endParaRPr sz="2667">
              <a:latin typeface="Kalam"/>
              <a:ea typeface="Kalam"/>
              <a:cs typeface="Kalam"/>
              <a:sym typeface="Kala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9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21EB40-B05E-3239-17C3-766E10145866}"/>
              </a:ext>
            </a:extLst>
          </p:cNvPr>
          <p:cNvSpPr>
            <a:spLocks noGrp="1"/>
          </p:cNvSpPr>
          <p:nvPr>
            <p:ph type="body" idx="1"/>
          </p:nvPr>
        </p:nvSpPr>
        <p:spPr/>
        <p:txBody>
          <a:bodyPr/>
          <a:lstStyle/>
          <a:p>
            <a:pPr marL="608965" indent="-490855"/>
            <a:r>
              <a:rPr lang="en-GB" sz="2900"/>
              <a:t>In your book, summarise the text in 5 sentences.</a:t>
            </a:r>
            <a:br>
              <a:rPr lang="en-GB" sz="2900"/>
            </a:br>
            <a:br>
              <a:rPr lang="en-GB" sz="2900"/>
            </a:br>
            <a:r>
              <a:rPr lang="en-GB" sz="2900"/>
              <a:t>Word bank:</a:t>
            </a:r>
            <a:br>
              <a:rPr lang="en-GB" sz="2900"/>
            </a:br>
            <a:br>
              <a:rPr lang="en-GB" sz="2900"/>
            </a:br>
            <a:r>
              <a:rPr lang="en-GB" sz="2900"/>
              <a:t>Non-fiction narrative</a:t>
            </a:r>
            <a:br>
              <a:rPr lang="en-GB" sz="2900"/>
            </a:br>
            <a:r>
              <a:rPr lang="en-GB" sz="2900"/>
              <a:t>Narrator</a:t>
            </a:r>
            <a:br>
              <a:rPr lang="en-GB" sz="2900"/>
            </a:br>
            <a:r>
              <a:rPr lang="en-GB" sz="2900"/>
              <a:t>Chronological</a:t>
            </a:r>
            <a:br>
              <a:rPr lang="en-GB" sz="2900"/>
            </a:br>
            <a:r>
              <a:rPr lang="en-GB" sz="2900"/>
              <a:t>History</a:t>
            </a:r>
            <a:br>
              <a:rPr lang="en-GB" sz="2900"/>
            </a:br>
            <a:br>
              <a:rPr lang="en-GB" sz="2900"/>
            </a:br>
            <a:endParaRPr lang="en-GB" sz="2900"/>
          </a:p>
        </p:txBody>
      </p:sp>
      <p:sp>
        <p:nvSpPr>
          <p:cNvPr id="3" name="Subtitle 2">
            <a:extLst>
              <a:ext uri="{FF2B5EF4-FFF2-40B4-BE49-F238E27FC236}">
                <a16:creationId xmlns:a16="http://schemas.microsoft.com/office/drawing/2014/main" id="{334C9D9A-8DA5-F89D-F707-CF2DB9FF1F2A}"/>
              </a:ext>
            </a:extLst>
          </p:cNvPr>
          <p:cNvSpPr>
            <a:spLocks noGrp="1"/>
          </p:cNvSpPr>
          <p:nvPr>
            <p:ph type="subTitle" idx="2"/>
          </p:nvPr>
        </p:nvSpPr>
        <p:spPr/>
        <p:txBody>
          <a:bodyPr/>
          <a:lstStyle/>
          <a:p>
            <a:r>
              <a:rPr lang="en-GB" sz="2650"/>
              <a:t>Summarise</a:t>
            </a:r>
            <a:endParaRPr lang="en-GB"/>
          </a:p>
        </p:txBody>
      </p:sp>
    </p:spTree>
    <p:extLst>
      <p:ext uri="{BB962C8B-B14F-4D97-AF65-F5344CB8AC3E}">
        <p14:creationId xmlns:p14="http://schemas.microsoft.com/office/powerpoint/2010/main" val="2769910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86"/>
        <p:cNvGrpSpPr/>
        <p:nvPr/>
      </p:nvGrpSpPr>
      <p:grpSpPr>
        <a:xfrm>
          <a:off x="0" y="0"/>
          <a:ext cx="0" cy="0"/>
          <a:chOff x="0" y="0"/>
          <a:chExt cx="0" cy="0"/>
        </a:xfrm>
      </p:grpSpPr>
      <p:sp>
        <p:nvSpPr>
          <p:cNvPr id="1887" name="Google Shape;1887;p162"/>
          <p:cNvSpPr txBox="1">
            <a:spLocks noGrp="1"/>
          </p:cNvSpPr>
          <p:nvPr>
            <p:ph type="body" idx="1"/>
          </p:nvPr>
        </p:nvSpPr>
        <p:spPr>
          <a:xfrm>
            <a:off x="432000" y="1226333"/>
            <a:ext cx="10818400" cy="49872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9585" lvl="0" indent="-491054" algn="l" rtl="0">
              <a:spcBef>
                <a:spcPts val="0"/>
              </a:spcBef>
              <a:spcAft>
                <a:spcPts val="0"/>
              </a:spcAft>
              <a:buSzPts val="2200"/>
              <a:buChar char="●"/>
            </a:pPr>
            <a:r>
              <a:rPr lang="en-GB"/>
              <a:t>‘The Pebble in my Pocket’ is a </a:t>
            </a:r>
            <a:r>
              <a:rPr lang="en-GB" b="1"/>
              <a:t>non-fiction narrative</a:t>
            </a:r>
            <a:r>
              <a:rPr lang="en-GB"/>
              <a:t> that tells the story of a pebble’s journey through time</a:t>
            </a:r>
            <a:endParaRPr/>
          </a:p>
          <a:p>
            <a:pPr marL="609585" lvl="0" indent="-491054" algn="l" rtl="0">
              <a:spcBef>
                <a:spcPts val="1333"/>
              </a:spcBef>
              <a:spcAft>
                <a:spcPts val="0"/>
              </a:spcAft>
              <a:buSzPts val="2200"/>
              <a:buChar char="●"/>
            </a:pPr>
            <a:r>
              <a:rPr lang="en-GB"/>
              <a:t>the story has two </a:t>
            </a:r>
            <a:r>
              <a:rPr lang="en-GB" b="1"/>
              <a:t>narrators</a:t>
            </a:r>
            <a:r>
              <a:rPr lang="en-GB"/>
              <a:t>: the girl who finds the pebble today and the </a:t>
            </a:r>
            <a:r>
              <a:rPr lang="en-GB" b="1"/>
              <a:t>narrator </a:t>
            </a:r>
            <a:r>
              <a:rPr lang="en-GB"/>
              <a:t>who tells the journey</a:t>
            </a:r>
            <a:endParaRPr/>
          </a:p>
          <a:p>
            <a:pPr marL="609585" lvl="0" indent="-491054" algn="l" rtl="0">
              <a:spcBef>
                <a:spcPts val="1333"/>
              </a:spcBef>
              <a:spcAft>
                <a:spcPts val="0"/>
              </a:spcAft>
              <a:buSzPts val="2200"/>
              <a:buChar char="●"/>
            </a:pPr>
            <a:r>
              <a:rPr lang="en-GB"/>
              <a:t>the </a:t>
            </a:r>
            <a:r>
              <a:rPr lang="en-GB" b="1"/>
              <a:t>history </a:t>
            </a:r>
            <a:r>
              <a:rPr lang="en-GB"/>
              <a:t>of the pebble begins 480 million years ago and is told in </a:t>
            </a:r>
            <a:r>
              <a:rPr lang="en-GB" b="1"/>
              <a:t>chronological </a:t>
            </a:r>
            <a:r>
              <a:rPr lang="en-GB"/>
              <a:t>order</a:t>
            </a:r>
            <a:endParaRPr/>
          </a:p>
          <a:p>
            <a:pPr marL="609585" lvl="0" indent="-491054" algn="l" rtl="0">
              <a:spcBef>
                <a:spcPts val="1333"/>
              </a:spcBef>
              <a:spcAft>
                <a:spcPts val="1333"/>
              </a:spcAft>
              <a:buSzPts val="2200"/>
              <a:buChar char="●"/>
            </a:pPr>
            <a:r>
              <a:rPr lang="en-GB"/>
              <a:t>everything that exists has a story to tell and helps us to build our understanding of the world</a:t>
            </a:r>
            <a:endParaRPr/>
          </a:p>
        </p:txBody>
      </p:sp>
      <p:sp>
        <p:nvSpPr>
          <p:cNvPr id="1888" name="Google Shape;1888;p162"/>
          <p:cNvSpPr txBox="1">
            <a:spLocks noGrp="1"/>
          </p:cNvSpPr>
          <p:nvPr>
            <p:ph type="title"/>
          </p:nvPr>
        </p:nvSpPr>
        <p:spPr>
          <a:xfrm>
            <a:off x="2246400" y="210033"/>
            <a:ext cx="9076800" cy="51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Identifying the main idea of ‘The Pebble in my Pocket’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30"/>
        <p:cNvGrpSpPr/>
        <p:nvPr/>
      </p:nvGrpSpPr>
      <p:grpSpPr>
        <a:xfrm>
          <a:off x="0" y="0"/>
          <a:ext cx="0" cy="0"/>
          <a:chOff x="0" y="0"/>
          <a:chExt cx="0" cy="0"/>
        </a:xfrm>
      </p:grpSpPr>
      <p:sp>
        <p:nvSpPr>
          <p:cNvPr id="1831" name="Google Shape;1831;p160"/>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Aft>
                <a:spcPts val="1333"/>
              </a:spcAft>
            </a:pPr>
            <a:r>
              <a:rPr lang="en-GB" sz="1850"/>
              <a:t>Understanding the main idea of the story</a:t>
            </a:r>
            <a:endParaRPr/>
          </a:p>
        </p:txBody>
      </p:sp>
      <p:sp>
        <p:nvSpPr>
          <p:cNvPr id="1832" name="Google Shape;1832;p160"/>
          <p:cNvSpPr txBox="1">
            <a:spLocks noGrp="1"/>
          </p:cNvSpPr>
          <p:nvPr>
            <p:ph type="body" idx="4294967295"/>
          </p:nvPr>
        </p:nvSpPr>
        <p:spPr>
          <a:xfrm>
            <a:off x="432000" y="891067"/>
            <a:ext cx="10183600" cy="44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t>Order the descriptions in chronological order from 1 - 4, to show the pebble’s journey in time.</a:t>
            </a:r>
            <a:endParaRPr sz="2400"/>
          </a:p>
        </p:txBody>
      </p:sp>
      <p:sp>
        <p:nvSpPr>
          <p:cNvPr id="1833" name="Google Shape;1833;p160"/>
          <p:cNvSpPr txBox="1"/>
          <p:nvPr/>
        </p:nvSpPr>
        <p:spPr>
          <a:xfrm>
            <a:off x="1876153" y="3086548"/>
            <a:ext cx="7902800" cy="90537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latin typeface="Lexend"/>
                <a:ea typeface="Lexend"/>
                <a:cs typeface="Lexend"/>
                <a:sym typeface="Lexend"/>
              </a:rPr>
              <a:t>The girl finds the pebble in the present day. It has travelled huge distances over long periods of time.</a:t>
            </a:r>
            <a:endParaRPr sz="2400">
              <a:latin typeface="Lexend"/>
              <a:ea typeface="Lexend"/>
              <a:cs typeface="Lexend"/>
              <a:sym typeface="Lexend"/>
            </a:endParaRPr>
          </a:p>
        </p:txBody>
      </p:sp>
      <p:sp>
        <p:nvSpPr>
          <p:cNvPr id="1834" name="Google Shape;1834;p160"/>
          <p:cNvSpPr txBox="1"/>
          <p:nvPr/>
        </p:nvSpPr>
        <p:spPr>
          <a:xfrm>
            <a:off x="1876153" y="4454740"/>
            <a:ext cx="8429200" cy="5360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solidFill>
                  <a:schemeClr val="dk1"/>
                </a:solidFill>
                <a:latin typeface="Lexend"/>
                <a:ea typeface="Lexend"/>
                <a:cs typeface="Lexend"/>
                <a:sym typeface="Lexend"/>
              </a:rPr>
              <a:t>A volcano erupts lava, which cools and turns to rock. </a:t>
            </a:r>
            <a:endParaRPr sz="2400">
              <a:solidFill>
                <a:schemeClr val="dk1"/>
              </a:solidFill>
              <a:latin typeface="Lexend"/>
              <a:ea typeface="Lexend"/>
              <a:cs typeface="Lexend"/>
              <a:sym typeface="Lexend"/>
            </a:endParaRPr>
          </a:p>
        </p:txBody>
      </p:sp>
      <p:sp>
        <p:nvSpPr>
          <p:cNvPr id="1835" name="Google Shape;1835;p160"/>
          <p:cNvSpPr txBox="1"/>
          <p:nvPr/>
        </p:nvSpPr>
        <p:spPr>
          <a:xfrm>
            <a:off x="1876153" y="1867283"/>
            <a:ext cx="8429200" cy="90537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solidFill>
                  <a:schemeClr val="dk1"/>
                </a:solidFill>
                <a:latin typeface="Lexend"/>
                <a:ea typeface="Lexend"/>
                <a:cs typeface="Lexend"/>
                <a:sym typeface="Lexend"/>
              </a:rPr>
              <a:t>New mountains form, and rocks break away. </a:t>
            </a:r>
            <a:r>
              <a:rPr lang="en-GB" sz="2400">
                <a:latin typeface="Lexend"/>
                <a:ea typeface="Lexend"/>
                <a:cs typeface="Lexend"/>
                <a:sym typeface="Lexend"/>
              </a:rPr>
              <a:t>A glacier freezes the pebble until the weather warms.</a:t>
            </a:r>
            <a:endParaRPr sz="2400">
              <a:latin typeface="Lexend"/>
              <a:ea typeface="Lexend"/>
              <a:cs typeface="Lexend"/>
              <a:sym typeface="Lexend"/>
            </a:endParaRPr>
          </a:p>
        </p:txBody>
      </p:sp>
      <p:sp>
        <p:nvSpPr>
          <p:cNvPr id="1836" name="Google Shape;1836;p160"/>
          <p:cNvSpPr txBox="1"/>
          <p:nvPr/>
        </p:nvSpPr>
        <p:spPr>
          <a:xfrm>
            <a:off x="1876153" y="5373067"/>
            <a:ext cx="8429200" cy="90537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latin typeface="Lexend"/>
                <a:ea typeface="Lexend"/>
                <a:cs typeface="Lexend"/>
                <a:sym typeface="Lexend"/>
              </a:rPr>
              <a:t>Thousands of years later, a pebble reaches the shore which then forms new rock at the bottom of the seabed.</a:t>
            </a:r>
            <a:endParaRPr sz="2400">
              <a:latin typeface="Lexend"/>
              <a:ea typeface="Lexend"/>
              <a:cs typeface="Lexend"/>
              <a:sym typeface="Lexend"/>
            </a:endParaRPr>
          </a:p>
        </p:txBody>
      </p:sp>
      <p:grpSp>
        <p:nvGrpSpPr>
          <p:cNvPr id="1837" name="Google Shape;1837;p160"/>
          <p:cNvGrpSpPr/>
          <p:nvPr/>
        </p:nvGrpSpPr>
        <p:grpSpPr>
          <a:xfrm>
            <a:off x="432004" y="2018732"/>
            <a:ext cx="609600" cy="609600"/>
            <a:chOff x="1020916" y="1442088"/>
            <a:chExt cx="457200" cy="457200"/>
          </a:xfrm>
        </p:grpSpPr>
        <p:pic>
          <p:nvPicPr>
            <p:cNvPr id="1838" name="Google Shape;1838;p160"/>
            <p:cNvPicPr preferRelativeResize="0"/>
            <p:nvPr/>
          </p:nvPicPr>
          <p:blipFill>
            <a:blip r:embed="rId3">
              <a:alphaModFix/>
            </a:blip>
            <a:stretch>
              <a:fillRect/>
            </a:stretch>
          </p:blipFill>
          <p:spPr>
            <a:xfrm>
              <a:off x="1020916" y="1442088"/>
              <a:ext cx="457200" cy="457200"/>
            </a:xfrm>
            <a:prstGeom prst="rect">
              <a:avLst/>
            </a:prstGeom>
            <a:solidFill>
              <a:schemeClr val="bg1"/>
            </a:solidFill>
            <a:ln>
              <a:noFill/>
            </a:ln>
          </p:spPr>
        </p:pic>
        <p:sp>
          <p:nvSpPr>
            <p:cNvPr id="1839" name="Google Shape;1839;p160"/>
            <p:cNvSpPr txBox="1"/>
            <p:nvPr/>
          </p:nvSpPr>
          <p:spPr>
            <a:xfrm>
              <a:off x="1045528" y="1526400"/>
              <a:ext cx="408000" cy="277200"/>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1840" name="Google Shape;1840;p160"/>
          <p:cNvGrpSpPr/>
          <p:nvPr/>
        </p:nvGrpSpPr>
        <p:grpSpPr>
          <a:xfrm>
            <a:off x="431537" y="3236308"/>
            <a:ext cx="609600" cy="609600"/>
            <a:chOff x="1020916" y="1442088"/>
            <a:chExt cx="457200" cy="457200"/>
          </a:xfrm>
        </p:grpSpPr>
        <p:pic>
          <p:nvPicPr>
            <p:cNvPr id="1841" name="Google Shape;1841;p160"/>
            <p:cNvPicPr preferRelativeResize="0"/>
            <p:nvPr/>
          </p:nvPicPr>
          <p:blipFill>
            <a:blip r:embed="rId3">
              <a:alphaModFix/>
            </a:blip>
            <a:stretch>
              <a:fillRect/>
            </a:stretch>
          </p:blipFill>
          <p:spPr>
            <a:xfrm>
              <a:off x="1020916" y="1442088"/>
              <a:ext cx="457200" cy="457200"/>
            </a:xfrm>
            <a:prstGeom prst="rect">
              <a:avLst/>
            </a:prstGeom>
            <a:solidFill>
              <a:schemeClr val="bg1"/>
            </a:solidFill>
            <a:ln>
              <a:noFill/>
            </a:ln>
          </p:spPr>
        </p:pic>
        <p:sp>
          <p:nvSpPr>
            <p:cNvPr id="1842" name="Google Shape;1842;p160"/>
            <p:cNvSpPr txBox="1"/>
            <p:nvPr/>
          </p:nvSpPr>
          <p:spPr>
            <a:xfrm>
              <a:off x="1045528" y="1526400"/>
              <a:ext cx="408000" cy="277200"/>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1843" name="Google Shape;1843;p160"/>
          <p:cNvGrpSpPr/>
          <p:nvPr/>
        </p:nvGrpSpPr>
        <p:grpSpPr>
          <a:xfrm>
            <a:off x="431537" y="4453892"/>
            <a:ext cx="609600" cy="609600"/>
            <a:chOff x="1020916" y="1442088"/>
            <a:chExt cx="457200" cy="457200"/>
          </a:xfrm>
        </p:grpSpPr>
        <p:pic>
          <p:nvPicPr>
            <p:cNvPr id="1844" name="Google Shape;1844;p160"/>
            <p:cNvPicPr preferRelativeResize="0"/>
            <p:nvPr/>
          </p:nvPicPr>
          <p:blipFill>
            <a:blip r:embed="rId3">
              <a:alphaModFix/>
            </a:blip>
            <a:stretch>
              <a:fillRect/>
            </a:stretch>
          </p:blipFill>
          <p:spPr>
            <a:xfrm>
              <a:off x="1020916" y="1442088"/>
              <a:ext cx="457200" cy="457200"/>
            </a:xfrm>
            <a:prstGeom prst="rect">
              <a:avLst/>
            </a:prstGeom>
            <a:solidFill>
              <a:schemeClr val="bg1"/>
            </a:solidFill>
            <a:ln>
              <a:noFill/>
            </a:ln>
          </p:spPr>
        </p:pic>
        <p:sp>
          <p:nvSpPr>
            <p:cNvPr id="1845" name="Google Shape;1845;p160"/>
            <p:cNvSpPr txBox="1"/>
            <p:nvPr/>
          </p:nvSpPr>
          <p:spPr>
            <a:xfrm>
              <a:off x="1045503" y="1528052"/>
              <a:ext cx="408000" cy="277200"/>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1846" name="Google Shape;1846;p160"/>
          <p:cNvGrpSpPr/>
          <p:nvPr/>
        </p:nvGrpSpPr>
        <p:grpSpPr>
          <a:xfrm>
            <a:off x="431537" y="5525600"/>
            <a:ext cx="609600" cy="609600"/>
            <a:chOff x="1020916" y="1442088"/>
            <a:chExt cx="457200" cy="457200"/>
          </a:xfrm>
        </p:grpSpPr>
        <p:pic>
          <p:nvPicPr>
            <p:cNvPr id="1847" name="Google Shape;1847;p160"/>
            <p:cNvPicPr preferRelativeResize="0"/>
            <p:nvPr/>
          </p:nvPicPr>
          <p:blipFill>
            <a:blip r:embed="rId3">
              <a:alphaModFix/>
            </a:blip>
            <a:stretch>
              <a:fillRect/>
            </a:stretch>
          </p:blipFill>
          <p:spPr>
            <a:xfrm>
              <a:off x="1020916" y="1442088"/>
              <a:ext cx="457200" cy="457200"/>
            </a:xfrm>
            <a:prstGeom prst="rect">
              <a:avLst/>
            </a:prstGeom>
            <a:solidFill>
              <a:schemeClr val="bg1"/>
            </a:solidFill>
            <a:ln>
              <a:noFill/>
            </a:ln>
          </p:spPr>
        </p:pic>
        <p:sp>
          <p:nvSpPr>
            <p:cNvPr id="1848" name="Google Shape;1848;p160"/>
            <p:cNvSpPr txBox="1"/>
            <p:nvPr/>
          </p:nvSpPr>
          <p:spPr>
            <a:xfrm>
              <a:off x="1045528" y="1526400"/>
              <a:ext cx="408000" cy="277200"/>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52"/>
        <p:cNvGrpSpPr/>
        <p:nvPr/>
      </p:nvGrpSpPr>
      <p:grpSpPr>
        <a:xfrm>
          <a:off x="0" y="0"/>
          <a:ext cx="0" cy="0"/>
          <a:chOff x="0" y="0"/>
          <a:chExt cx="0" cy="0"/>
        </a:xfrm>
      </p:grpSpPr>
      <p:sp>
        <p:nvSpPr>
          <p:cNvPr id="1853" name="Google Shape;1853;p161"/>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1333"/>
              </a:spcAft>
              <a:buNone/>
            </a:pPr>
            <a:r>
              <a:rPr lang="en-GB"/>
              <a:t>Understanding the main idea of the story</a:t>
            </a:r>
            <a:endParaRPr/>
          </a:p>
        </p:txBody>
      </p:sp>
      <p:sp>
        <p:nvSpPr>
          <p:cNvPr id="1854" name="Google Shape;1854;p161"/>
          <p:cNvSpPr txBox="1">
            <a:spLocks noGrp="1"/>
          </p:cNvSpPr>
          <p:nvPr>
            <p:ph type="body" idx="4294967295"/>
          </p:nvPr>
        </p:nvSpPr>
        <p:spPr>
          <a:xfrm>
            <a:off x="432000" y="891067"/>
            <a:ext cx="8766400" cy="4496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Clr>
                <a:schemeClr val="dk1"/>
              </a:buClr>
              <a:buSzPts val="1100"/>
              <a:buFont typeface="Arial"/>
              <a:buNone/>
            </a:pPr>
            <a:r>
              <a:rPr lang="en-GB" sz="2400"/>
              <a:t>Order the descriptions in chronological order from 1 - 4, to show the pebble’s journey in time.</a:t>
            </a:r>
            <a:endParaRPr sz="2400"/>
          </a:p>
        </p:txBody>
      </p:sp>
      <p:sp>
        <p:nvSpPr>
          <p:cNvPr id="1855" name="Google Shape;1855;p161"/>
          <p:cNvSpPr txBox="1"/>
          <p:nvPr/>
        </p:nvSpPr>
        <p:spPr>
          <a:xfrm>
            <a:off x="2804567" y="3191651"/>
            <a:ext cx="7902800" cy="90537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latin typeface="Lexend"/>
                <a:ea typeface="Lexend"/>
                <a:cs typeface="Lexend"/>
                <a:sym typeface="Lexend"/>
              </a:rPr>
              <a:t>The girl finds the pebble in the present day. It has travelled huge distances over long periods of time.</a:t>
            </a:r>
            <a:endParaRPr sz="2400">
              <a:latin typeface="Lexend"/>
              <a:ea typeface="Lexend"/>
              <a:cs typeface="Lexend"/>
              <a:sym typeface="Lexend"/>
            </a:endParaRPr>
          </a:p>
        </p:txBody>
      </p:sp>
      <p:sp>
        <p:nvSpPr>
          <p:cNvPr id="1856" name="Google Shape;1856;p161"/>
          <p:cNvSpPr txBox="1"/>
          <p:nvPr/>
        </p:nvSpPr>
        <p:spPr>
          <a:xfrm>
            <a:off x="2804567" y="4498533"/>
            <a:ext cx="8429200" cy="5360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solidFill>
                  <a:schemeClr val="dk1"/>
                </a:solidFill>
                <a:latin typeface="Lexend"/>
                <a:ea typeface="Lexend"/>
                <a:cs typeface="Lexend"/>
                <a:sym typeface="Lexend"/>
              </a:rPr>
              <a:t>A volcano erupts lava, which cools and turns to rock. </a:t>
            </a:r>
            <a:endParaRPr sz="2400">
              <a:solidFill>
                <a:schemeClr val="dk1"/>
              </a:solidFill>
              <a:latin typeface="Lexend"/>
              <a:ea typeface="Lexend"/>
              <a:cs typeface="Lexend"/>
              <a:sym typeface="Lexend"/>
            </a:endParaRPr>
          </a:p>
        </p:txBody>
      </p:sp>
      <p:sp>
        <p:nvSpPr>
          <p:cNvPr id="1857" name="Google Shape;1857;p161"/>
          <p:cNvSpPr txBox="1"/>
          <p:nvPr/>
        </p:nvSpPr>
        <p:spPr>
          <a:xfrm>
            <a:off x="2804567" y="1884800"/>
            <a:ext cx="8429200" cy="90537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solidFill>
                  <a:schemeClr val="dk1"/>
                </a:solidFill>
                <a:latin typeface="Lexend"/>
                <a:ea typeface="Lexend"/>
                <a:cs typeface="Lexend"/>
                <a:sym typeface="Lexend"/>
              </a:rPr>
              <a:t>New mountains form, and rocks break away. </a:t>
            </a:r>
            <a:r>
              <a:rPr lang="en-GB" sz="2400">
                <a:latin typeface="Lexend"/>
                <a:ea typeface="Lexend"/>
                <a:cs typeface="Lexend"/>
                <a:sym typeface="Lexend"/>
              </a:rPr>
              <a:t>A glacier freezes the pebble until the weather warms.</a:t>
            </a:r>
            <a:endParaRPr sz="2400">
              <a:latin typeface="Lexend"/>
              <a:ea typeface="Lexend"/>
              <a:cs typeface="Lexend"/>
              <a:sym typeface="Lexend"/>
            </a:endParaRPr>
          </a:p>
        </p:txBody>
      </p:sp>
      <p:sp>
        <p:nvSpPr>
          <p:cNvPr id="1858" name="Google Shape;1858;p161"/>
          <p:cNvSpPr txBox="1"/>
          <p:nvPr/>
        </p:nvSpPr>
        <p:spPr>
          <a:xfrm>
            <a:off x="2804567" y="5390584"/>
            <a:ext cx="8429200" cy="90537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1333"/>
              </a:spcAft>
              <a:buNone/>
            </a:pPr>
            <a:r>
              <a:rPr lang="en-GB" sz="2400">
                <a:latin typeface="Lexend"/>
                <a:ea typeface="Lexend"/>
                <a:cs typeface="Lexend"/>
                <a:sym typeface="Lexend"/>
              </a:rPr>
              <a:t>Thousands of years later, a pebble reaches the shore which then forms new rock at the bottom of the seabed.</a:t>
            </a:r>
            <a:endParaRPr sz="2400">
              <a:latin typeface="Lexend"/>
              <a:ea typeface="Lexend"/>
              <a:cs typeface="Lexend"/>
              <a:sym typeface="Lexend"/>
            </a:endParaRPr>
          </a:p>
        </p:txBody>
      </p:sp>
      <p:grpSp>
        <p:nvGrpSpPr>
          <p:cNvPr id="1859" name="Google Shape;1859;p161"/>
          <p:cNvGrpSpPr/>
          <p:nvPr/>
        </p:nvGrpSpPr>
        <p:grpSpPr>
          <a:xfrm>
            <a:off x="432004" y="2018732"/>
            <a:ext cx="609600" cy="609600"/>
            <a:chOff x="1020916" y="1442088"/>
            <a:chExt cx="457200" cy="457200"/>
          </a:xfrm>
        </p:grpSpPr>
        <p:pic>
          <p:nvPicPr>
            <p:cNvPr id="1860" name="Google Shape;1860;p161"/>
            <p:cNvPicPr preferRelativeResize="0"/>
            <p:nvPr/>
          </p:nvPicPr>
          <p:blipFill>
            <a:blip r:embed="rId3">
              <a:alphaModFix/>
            </a:blip>
            <a:stretch>
              <a:fillRect/>
            </a:stretch>
          </p:blipFill>
          <p:spPr>
            <a:xfrm>
              <a:off x="1020916" y="1442088"/>
              <a:ext cx="457200" cy="457200"/>
            </a:xfrm>
            <a:prstGeom prst="rect">
              <a:avLst/>
            </a:prstGeom>
            <a:noFill/>
            <a:ln>
              <a:noFill/>
            </a:ln>
          </p:spPr>
        </p:pic>
        <p:sp>
          <p:nvSpPr>
            <p:cNvPr id="1861" name="Google Shape;1861;p16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1862" name="Google Shape;1862;p161"/>
          <p:cNvGrpSpPr/>
          <p:nvPr/>
        </p:nvGrpSpPr>
        <p:grpSpPr>
          <a:xfrm>
            <a:off x="431537" y="3236308"/>
            <a:ext cx="609600" cy="609600"/>
            <a:chOff x="1020916" y="1442088"/>
            <a:chExt cx="457200" cy="457200"/>
          </a:xfrm>
        </p:grpSpPr>
        <p:pic>
          <p:nvPicPr>
            <p:cNvPr id="1863" name="Google Shape;1863;p161"/>
            <p:cNvPicPr preferRelativeResize="0"/>
            <p:nvPr/>
          </p:nvPicPr>
          <p:blipFill>
            <a:blip r:embed="rId3">
              <a:alphaModFix/>
            </a:blip>
            <a:stretch>
              <a:fillRect/>
            </a:stretch>
          </p:blipFill>
          <p:spPr>
            <a:xfrm>
              <a:off x="1020916" y="1442088"/>
              <a:ext cx="457200" cy="457200"/>
            </a:xfrm>
            <a:prstGeom prst="rect">
              <a:avLst/>
            </a:prstGeom>
            <a:noFill/>
            <a:ln>
              <a:noFill/>
            </a:ln>
          </p:spPr>
        </p:pic>
        <p:sp>
          <p:nvSpPr>
            <p:cNvPr id="1864" name="Google Shape;1864;p16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1865" name="Google Shape;1865;p161"/>
          <p:cNvGrpSpPr/>
          <p:nvPr/>
        </p:nvGrpSpPr>
        <p:grpSpPr>
          <a:xfrm>
            <a:off x="431537" y="4453892"/>
            <a:ext cx="609600" cy="609600"/>
            <a:chOff x="1020916" y="1442088"/>
            <a:chExt cx="457200" cy="457200"/>
          </a:xfrm>
        </p:grpSpPr>
        <p:pic>
          <p:nvPicPr>
            <p:cNvPr id="1866" name="Google Shape;1866;p161"/>
            <p:cNvPicPr preferRelativeResize="0"/>
            <p:nvPr/>
          </p:nvPicPr>
          <p:blipFill>
            <a:blip r:embed="rId3">
              <a:alphaModFix/>
            </a:blip>
            <a:stretch>
              <a:fillRect/>
            </a:stretch>
          </p:blipFill>
          <p:spPr>
            <a:xfrm>
              <a:off x="1020916" y="1442088"/>
              <a:ext cx="457200" cy="457200"/>
            </a:xfrm>
            <a:prstGeom prst="rect">
              <a:avLst/>
            </a:prstGeom>
            <a:noFill/>
            <a:ln>
              <a:noFill/>
            </a:ln>
          </p:spPr>
        </p:pic>
        <p:sp>
          <p:nvSpPr>
            <p:cNvPr id="1867" name="Google Shape;1867;p161"/>
            <p:cNvSpPr txBox="1"/>
            <p:nvPr/>
          </p:nvSpPr>
          <p:spPr>
            <a:xfrm>
              <a:off x="1045503" y="1449225"/>
              <a:ext cx="408000" cy="277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1868" name="Google Shape;1868;p161"/>
          <p:cNvGrpSpPr/>
          <p:nvPr/>
        </p:nvGrpSpPr>
        <p:grpSpPr>
          <a:xfrm>
            <a:off x="431537" y="5525600"/>
            <a:ext cx="609600" cy="609600"/>
            <a:chOff x="1020916" y="1442088"/>
            <a:chExt cx="457200" cy="457200"/>
          </a:xfrm>
        </p:grpSpPr>
        <p:pic>
          <p:nvPicPr>
            <p:cNvPr id="1869" name="Google Shape;1869;p161"/>
            <p:cNvPicPr preferRelativeResize="0"/>
            <p:nvPr/>
          </p:nvPicPr>
          <p:blipFill>
            <a:blip r:embed="rId3">
              <a:alphaModFix/>
            </a:blip>
            <a:stretch>
              <a:fillRect/>
            </a:stretch>
          </p:blipFill>
          <p:spPr>
            <a:xfrm>
              <a:off x="1020916" y="1442088"/>
              <a:ext cx="457200" cy="457200"/>
            </a:xfrm>
            <a:prstGeom prst="rect">
              <a:avLst/>
            </a:prstGeom>
            <a:noFill/>
            <a:ln>
              <a:noFill/>
            </a:ln>
          </p:spPr>
        </p:pic>
        <p:sp>
          <p:nvSpPr>
            <p:cNvPr id="1870" name="Google Shape;1870;p16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grpSp>
        <p:nvGrpSpPr>
          <p:cNvPr id="1871" name="Google Shape;1871;p161"/>
          <p:cNvGrpSpPr/>
          <p:nvPr/>
        </p:nvGrpSpPr>
        <p:grpSpPr>
          <a:xfrm>
            <a:off x="248400" y="1884800"/>
            <a:ext cx="976800" cy="976800"/>
            <a:chOff x="9479550" y="1633775"/>
            <a:chExt cx="732600" cy="732600"/>
          </a:xfrm>
        </p:grpSpPr>
        <p:sp>
          <p:nvSpPr>
            <p:cNvPr id="1872" name="Google Shape;1872;p161"/>
            <p:cNvSpPr/>
            <p:nvPr/>
          </p:nvSpPr>
          <p:spPr>
            <a:xfrm>
              <a:off x="9479550" y="1633775"/>
              <a:ext cx="732600" cy="732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3" name="Google Shape;1873;p161"/>
            <p:cNvSpPr txBox="1"/>
            <p:nvPr/>
          </p:nvSpPr>
          <p:spPr>
            <a:xfrm>
              <a:off x="9594025" y="1743275"/>
              <a:ext cx="480900" cy="48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933" b="1">
                  <a:solidFill>
                    <a:srgbClr val="FFFFFF"/>
                  </a:solidFill>
                  <a:latin typeface="Kalam"/>
                  <a:ea typeface="Kalam"/>
                  <a:cs typeface="Kalam"/>
                  <a:sym typeface="Kalam"/>
                </a:rPr>
                <a:t>3</a:t>
              </a:r>
              <a:endParaRPr sz="2933" b="1">
                <a:solidFill>
                  <a:srgbClr val="FFFFFF"/>
                </a:solidFill>
                <a:latin typeface="Kalam"/>
                <a:ea typeface="Kalam"/>
                <a:cs typeface="Kalam"/>
                <a:sym typeface="Kalam"/>
              </a:endParaRPr>
            </a:p>
          </p:txBody>
        </p:sp>
      </p:grpSp>
      <p:grpSp>
        <p:nvGrpSpPr>
          <p:cNvPr id="1874" name="Google Shape;1874;p161"/>
          <p:cNvGrpSpPr/>
          <p:nvPr/>
        </p:nvGrpSpPr>
        <p:grpSpPr>
          <a:xfrm>
            <a:off x="247933" y="4197351"/>
            <a:ext cx="976800" cy="976800"/>
            <a:chOff x="9479550" y="1633775"/>
            <a:chExt cx="732600" cy="732600"/>
          </a:xfrm>
        </p:grpSpPr>
        <p:sp>
          <p:nvSpPr>
            <p:cNvPr id="1875" name="Google Shape;1875;p161"/>
            <p:cNvSpPr/>
            <p:nvPr/>
          </p:nvSpPr>
          <p:spPr>
            <a:xfrm>
              <a:off x="9479550" y="1633775"/>
              <a:ext cx="732600" cy="732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6" name="Google Shape;1876;p161"/>
            <p:cNvSpPr txBox="1"/>
            <p:nvPr/>
          </p:nvSpPr>
          <p:spPr>
            <a:xfrm>
              <a:off x="9594025" y="1743275"/>
              <a:ext cx="480900" cy="48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933" b="1">
                  <a:solidFill>
                    <a:srgbClr val="FFFFFF"/>
                  </a:solidFill>
                  <a:latin typeface="Kalam"/>
                  <a:ea typeface="Kalam"/>
                  <a:cs typeface="Kalam"/>
                  <a:sym typeface="Kalam"/>
                </a:rPr>
                <a:t>1</a:t>
              </a:r>
              <a:endParaRPr sz="2933" b="1">
                <a:solidFill>
                  <a:srgbClr val="FFFFFF"/>
                </a:solidFill>
                <a:latin typeface="Kalam"/>
                <a:ea typeface="Kalam"/>
                <a:cs typeface="Kalam"/>
                <a:sym typeface="Kalam"/>
              </a:endParaRPr>
            </a:p>
          </p:txBody>
        </p:sp>
      </p:grpSp>
      <p:grpSp>
        <p:nvGrpSpPr>
          <p:cNvPr id="1877" name="Google Shape;1877;p161"/>
          <p:cNvGrpSpPr/>
          <p:nvPr/>
        </p:nvGrpSpPr>
        <p:grpSpPr>
          <a:xfrm>
            <a:off x="248400" y="5390584"/>
            <a:ext cx="976800" cy="976800"/>
            <a:chOff x="9479550" y="1633775"/>
            <a:chExt cx="732600" cy="732600"/>
          </a:xfrm>
        </p:grpSpPr>
        <p:sp>
          <p:nvSpPr>
            <p:cNvPr id="1878" name="Google Shape;1878;p161"/>
            <p:cNvSpPr/>
            <p:nvPr/>
          </p:nvSpPr>
          <p:spPr>
            <a:xfrm>
              <a:off x="9479550" y="1633775"/>
              <a:ext cx="732600" cy="732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79" name="Google Shape;1879;p161"/>
            <p:cNvSpPr txBox="1"/>
            <p:nvPr/>
          </p:nvSpPr>
          <p:spPr>
            <a:xfrm>
              <a:off x="9594025" y="1743275"/>
              <a:ext cx="480900" cy="48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933" b="1">
                  <a:solidFill>
                    <a:srgbClr val="FFFFFF"/>
                  </a:solidFill>
                  <a:latin typeface="Kalam"/>
                  <a:ea typeface="Kalam"/>
                  <a:cs typeface="Kalam"/>
                  <a:sym typeface="Kalam"/>
                </a:rPr>
                <a:t>2</a:t>
              </a:r>
              <a:endParaRPr sz="2933" b="1">
                <a:solidFill>
                  <a:srgbClr val="FFFFFF"/>
                </a:solidFill>
                <a:latin typeface="Kalam"/>
                <a:ea typeface="Kalam"/>
                <a:cs typeface="Kalam"/>
                <a:sym typeface="Kalam"/>
              </a:endParaRPr>
            </a:p>
          </p:txBody>
        </p:sp>
      </p:grpSp>
      <p:grpSp>
        <p:nvGrpSpPr>
          <p:cNvPr id="1880" name="Google Shape;1880;p161"/>
          <p:cNvGrpSpPr/>
          <p:nvPr/>
        </p:nvGrpSpPr>
        <p:grpSpPr>
          <a:xfrm>
            <a:off x="248400" y="3041067"/>
            <a:ext cx="976800" cy="976800"/>
            <a:chOff x="9479550" y="1633775"/>
            <a:chExt cx="732600" cy="732600"/>
          </a:xfrm>
        </p:grpSpPr>
        <p:sp>
          <p:nvSpPr>
            <p:cNvPr id="1881" name="Google Shape;1881;p161"/>
            <p:cNvSpPr/>
            <p:nvPr/>
          </p:nvSpPr>
          <p:spPr>
            <a:xfrm>
              <a:off x="9479550" y="1633775"/>
              <a:ext cx="732600" cy="7326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82" name="Google Shape;1882;p161"/>
            <p:cNvSpPr txBox="1"/>
            <p:nvPr/>
          </p:nvSpPr>
          <p:spPr>
            <a:xfrm>
              <a:off x="9594025" y="1743275"/>
              <a:ext cx="480900" cy="489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GB" sz="2933" b="1">
                  <a:solidFill>
                    <a:srgbClr val="FFFFFF"/>
                  </a:solidFill>
                  <a:latin typeface="Kalam"/>
                  <a:ea typeface="Kalam"/>
                  <a:cs typeface="Kalam"/>
                  <a:sym typeface="Kalam"/>
                </a:rPr>
                <a:t>4</a:t>
              </a:r>
              <a:endParaRPr sz="2933" b="1">
                <a:solidFill>
                  <a:srgbClr val="FFFFFF"/>
                </a:solidFill>
                <a:latin typeface="Kalam"/>
                <a:ea typeface="Kalam"/>
                <a:cs typeface="Kalam"/>
                <a:sym typeface="Kalam"/>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6" name="TextBox 5">
            <a:extLst>
              <a:ext uri="{FF2B5EF4-FFF2-40B4-BE49-F238E27FC236}">
                <a16:creationId xmlns:a16="http://schemas.microsoft.com/office/drawing/2014/main" id="{113C4526-F759-47F3-3FF6-2E1A8EECF975}"/>
              </a:ext>
            </a:extLst>
          </p:cNvPr>
          <p:cNvSpPr txBox="1"/>
          <p:nvPr/>
        </p:nvSpPr>
        <p:spPr>
          <a:xfrm>
            <a:off x="5872306" y="4170711"/>
            <a:ext cx="5792229" cy="149271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en-GB" sz="2100" b="1" u="sng">
                <a:solidFill>
                  <a:srgbClr val="FF0000"/>
                </a:solidFill>
                <a:latin typeface="Comic Sans MS"/>
              </a:rPr>
              <a:t>Challenge:</a:t>
            </a:r>
          </a:p>
          <a:p>
            <a:r>
              <a:rPr lang="en-GB" sz="3200">
                <a:latin typeface="Comic Sans MS"/>
                <a:ea typeface="+mn-lt"/>
                <a:cs typeface="+mn-lt"/>
              </a:rPr>
              <a:t>Write the decimal equivalent of these fractions. </a:t>
            </a:r>
            <a:r>
              <a:rPr lang="en-GB" sz="3600">
                <a:latin typeface="Comic Sans MS"/>
                <a:cs typeface="Arial"/>
              </a:rPr>
              <a:t> </a:t>
            </a:r>
            <a:endParaRPr lang="en-GB">
              <a:latin typeface="Comic Sans MS"/>
              <a:cs typeface="Arial"/>
            </a:endParaRPr>
          </a:p>
        </p:txBody>
      </p:sp>
      <p:pic>
        <p:nvPicPr>
          <p:cNvPr id="3" name="Picture 3" descr="Chart, bar chart&#10;&#10;Description automatically generated">
            <a:extLst>
              <a:ext uri="{FF2B5EF4-FFF2-40B4-BE49-F238E27FC236}">
                <a16:creationId xmlns:a16="http://schemas.microsoft.com/office/drawing/2014/main" id="{68C7821D-2363-F673-C36C-CFB87C60136F}"/>
              </a:ext>
            </a:extLst>
          </p:cNvPr>
          <p:cNvPicPr>
            <a:picLocks noChangeAspect="1"/>
          </p:cNvPicPr>
          <p:nvPr/>
        </p:nvPicPr>
        <p:blipFill>
          <a:blip r:embed="rId3"/>
          <a:stretch>
            <a:fillRect/>
          </a:stretch>
        </p:blipFill>
        <p:spPr>
          <a:xfrm>
            <a:off x="255917" y="1643408"/>
            <a:ext cx="5440392" cy="4965789"/>
          </a:xfrm>
          <a:prstGeom prst="rect">
            <a:avLst/>
          </a:prstGeom>
        </p:spPr>
      </p:pic>
      <p:sp>
        <p:nvSpPr>
          <p:cNvPr id="4" name="TextBox 3">
            <a:extLst>
              <a:ext uri="{FF2B5EF4-FFF2-40B4-BE49-F238E27FC236}">
                <a16:creationId xmlns:a16="http://schemas.microsoft.com/office/drawing/2014/main" id="{E740470B-DCB4-5BD1-45E6-2E8780A5824F}"/>
              </a:ext>
            </a:extLst>
          </p:cNvPr>
          <p:cNvSpPr txBox="1"/>
          <p:nvPr/>
        </p:nvSpPr>
        <p:spPr>
          <a:xfrm>
            <a:off x="461873" y="1707408"/>
            <a:ext cx="3912972" cy="4513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2100">
                <a:latin typeface="Comic Sans MS"/>
              </a:rPr>
              <a:t>1. 578 X 9 =</a:t>
            </a:r>
          </a:p>
        </p:txBody>
      </p:sp>
      <p:sp>
        <p:nvSpPr>
          <p:cNvPr id="10" name="TextBox 9">
            <a:extLst>
              <a:ext uri="{FF2B5EF4-FFF2-40B4-BE49-F238E27FC236}">
                <a16:creationId xmlns:a16="http://schemas.microsoft.com/office/drawing/2014/main" id="{A5559000-085B-D054-6058-E384650A4089}"/>
              </a:ext>
            </a:extLst>
          </p:cNvPr>
          <p:cNvSpPr txBox="1"/>
          <p:nvPr/>
        </p:nvSpPr>
        <p:spPr>
          <a:xfrm>
            <a:off x="476249" y="4299122"/>
            <a:ext cx="3681283" cy="4513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2100">
                <a:latin typeface="Comic Sans MS"/>
              </a:rPr>
              <a:t>2. 54.02 X 100 =  </a:t>
            </a:r>
            <a:endParaRPr lang="en-GB" sz="2133">
              <a:latin typeface="Comic Sans MS"/>
            </a:endParaRPr>
          </a:p>
        </p:txBody>
      </p:sp>
      <p:sp>
        <p:nvSpPr>
          <p:cNvPr id="2" name="TextBox 1">
            <a:extLst>
              <a:ext uri="{FF2B5EF4-FFF2-40B4-BE49-F238E27FC236}">
                <a16:creationId xmlns:a16="http://schemas.microsoft.com/office/drawing/2014/main" id="{F0C4CA73-DE5E-EB13-5E77-F9E5D52A8577}"/>
              </a:ext>
            </a:extLst>
          </p:cNvPr>
          <p:cNvSpPr txBox="1"/>
          <p:nvPr/>
        </p:nvSpPr>
        <p:spPr>
          <a:xfrm>
            <a:off x="5875811" y="1669967"/>
            <a:ext cx="609847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ea typeface="+mn-lt"/>
                <a:cs typeface="+mn-lt"/>
              </a:rPr>
              <a:t>3. Computers are packed in boxes of 8. A factory packs 5,887 computers. How many full boxes will there be? </a:t>
            </a:r>
            <a:endParaRPr lang="en-GB" sz="3200">
              <a:latin typeface="Comic Sans MS"/>
              <a:cs typeface="Arial"/>
            </a:endParaRPr>
          </a:p>
        </p:txBody>
      </p:sp>
      <p:sp>
        <p:nvSpPr>
          <p:cNvPr id="11" name="Google Shape;135;p25">
            <a:extLst>
              <a:ext uri="{FF2B5EF4-FFF2-40B4-BE49-F238E27FC236}">
                <a16:creationId xmlns:a16="http://schemas.microsoft.com/office/drawing/2014/main" id="{AD887807-BA8A-6FD7-63CC-4F8891C470FE}"/>
              </a:ext>
            </a:extLst>
          </p:cNvPr>
          <p:cNvSpPr txBox="1">
            <a:spLocks noGrp="1"/>
          </p:cNvSpPr>
          <p:nvPr>
            <p:ph type="body" idx="1"/>
          </p:nvPr>
        </p:nvSpPr>
        <p:spPr>
          <a:xfrm>
            <a:off x="214999" y="184407"/>
            <a:ext cx="11835812" cy="1287806"/>
          </a:xfrm>
          <a:prstGeom prst="rect">
            <a:avLst/>
          </a:prstGeom>
        </p:spPr>
        <p:txBody>
          <a:bodyPr spcFirstLastPara="1" wrap="square" lIns="121900" tIns="121900" rIns="121900" bIns="121900" anchor="t" anchorCtr="0">
            <a:normAutofit fontScale="92500" lnSpcReduction="20000"/>
          </a:bodyPr>
          <a:lstStyle/>
          <a:p>
            <a:pPr marL="0" indent="0" algn="r">
              <a:buNone/>
            </a:pPr>
            <a:endParaRPr lang="en" u="sng">
              <a:latin typeface="Comic Sans MS"/>
            </a:endParaRPr>
          </a:p>
          <a:p>
            <a:pPr marL="0" indent="0">
              <a:lnSpc>
                <a:spcPct val="114999"/>
              </a:lnSpc>
              <a:buNone/>
            </a:pPr>
            <a:r>
              <a:rPr lang="en" u="sng">
                <a:latin typeface="Comic Sans MS"/>
              </a:rPr>
              <a:t>24.2.26</a:t>
            </a:r>
          </a:p>
          <a:p>
            <a:pPr marL="0" indent="0">
              <a:lnSpc>
                <a:spcPct val="114999"/>
              </a:lnSpc>
              <a:buNone/>
            </a:pPr>
            <a:r>
              <a:rPr lang="en" u="sng">
                <a:latin typeface="Comic Sans MS"/>
              </a:rPr>
              <a:t>TBAT: identify regular and irregular polygons. </a:t>
            </a:r>
            <a:endParaRPr lang="en"/>
          </a:p>
        </p:txBody>
      </p:sp>
      <p:pic>
        <p:nvPicPr>
          <p:cNvPr id="12" name="Picture 12" descr="A picture containing graphical user interface&#10;&#10;Description automatically generated">
            <a:extLst>
              <a:ext uri="{FF2B5EF4-FFF2-40B4-BE49-F238E27FC236}">
                <a16:creationId xmlns:a16="http://schemas.microsoft.com/office/drawing/2014/main" id="{91051079-4107-D074-74DD-7BE161F3E79F}"/>
              </a:ext>
            </a:extLst>
          </p:cNvPr>
          <p:cNvPicPr>
            <a:picLocks noChangeAspect="1"/>
          </p:cNvPicPr>
          <p:nvPr/>
        </p:nvPicPr>
        <p:blipFill>
          <a:blip r:embed="rId4"/>
          <a:stretch>
            <a:fillRect/>
          </a:stretch>
        </p:blipFill>
        <p:spPr>
          <a:xfrm>
            <a:off x="5961413" y="5612084"/>
            <a:ext cx="6038602" cy="1056897"/>
          </a:xfrm>
          <a:prstGeom prst="rect">
            <a:avLst/>
          </a:prstGeom>
        </p:spPr>
      </p:pic>
    </p:spTree>
    <p:extLst>
      <p:ext uri="{BB962C8B-B14F-4D97-AF65-F5344CB8AC3E}">
        <p14:creationId xmlns:p14="http://schemas.microsoft.com/office/powerpoint/2010/main" val="3928773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070A6-0E5A-2A81-7F90-6DBDBF4BF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D3AF3-7412-AF25-BCD5-9434CBF41A75}"/>
              </a:ext>
            </a:extLst>
          </p:cNvPr>
          <p:cNvSpPr>
            <a:spLocks noGrp="1"/>
          </p:cNvSpPr>
          <p:nvPr>
            <p:ph type="title"/>
          </p:nvPr>
        </p:nvSpPr>
        <p:spPr>
          <a:xfrm>
            <a:off x="577515" y="2230020"/>
            <a:ext cx="10515600" cy="1325563"/>
          </a:xfrm>
        </p:spPr>
        <p:txBody>
          <a:bodyPr>
            <a:normAutofit fontScale="90000"/>
          </a:bodyPr>
          <a:lstStyle/>
          <a:p>
            <a:r>
              <a:rPr lang="en-GB" sz="3000" b="1">
                <a:latin typeface="Calibri"/>
                <a:cs typeface="Calibri Light"/>
              </a:rPr>
              <a:t>Music</a:t>
            </a:r>
            <a:br>
              <a:rPr lang="en-GB" sz="3000">
                <a:latin typeface="Calibri"/>
                <a:cs typeface="Calibri Light"/>
              </a:rPr>
            </a:br>
            <a:r>
              <a:rPr lang="en-GB" sz="3000">
                <a:latin typeface="Calibri"/>
                <a:cs typeface="Calibri Light"/>
              </a:rPr>
              <a:t>TBAT: </a:t>
            </a:r>
            <a:r>
              <a:rPr lang="en-GB" sz="3000">
                <a:ea typeface="+mj-lt"/>
                <a:cs typeface="+mj-lt"/>
              </a:rPr>
              <a:t>Develop techniques of performing rap using texture and rhythm.</a:t>
            </a:r>
            <a:br>
              <a:rPr lang="en-GB" sz="3000">
                <a:ea typeface="+mj-lt"/>
                <a:cs typeface="+mj-lt"/>
              </a:rPr>
            </a:br>
            <a:br>
              <a:rPr lang="en-GB" sz="3000">
                <a:ea typeface="+mj-lt"/>
                <a:cs typeface="+mj-lt"/>
              </a:rPr>
            </a:br>
            <a:r>
              <a:rPr lang="en-GB" sz="3000" u="sng">
                <a:ea typeface="+mj-lt"/>
                <a:cs typeface="+mj-lt"/>
              </a:rPr>
              <a:t>Class work:</a:t>
            </a:r>
            <a:br>
              <a:rPr lang="en-GB" sz="3000">
                <a:ea typeface="+mj-lt"/>
                <a:cs typeface="+mj-lt"/>
              </a:rPr>
            </a:br>
            <a:r>
              <a:rPr lang="en-GB" sz="3000">
                <a:ea typeface="+mj-lt"/>
                <a:cs typeface="+mj-lt"/>
              </a:rPr>
              <a:t>Match the vocabulary to the definition: </a:t>
            </a:r>
            <a:br>
              <a:rPr lang="en-GB" sz="3000">
                <a:ea typeface="+mj-lt"/>
                <a:cs typeface="+mj-lt"/>
              </a:rPr>
            </a:br>
            <a:br>
              <a:rPr lang="en-GB" sz="3000">
                <a:ea typeface="+mj-lt"/>
                <a:cs typeface="+mj-lt"/>
              </a:rPr>
            </a:br>
            <a:r>
              <a:rPr lang="en-GB" sz="2500" b="1">
                <a:ea typeface="+mj-lt"/>
                <a:cs typeface="+mj-lt"/>
              </a:rPr>
              <a:t>Texture     </a:t>
            </a:r>
            <a:r>
              <a:rPr lang="en-GB" sz="2500" b="1">
                <a:solidFill>
                  <a:srgbClr val="000000"/>
                </a:solidFill>
                <a:ea typeface="+mj-lt"/>
                <a:cs typeface="+mj-lt"/>
              </a:rPr>
              <a:t>     </a:t>
            </a:r>
            <a:r>
              <a:rPr lang="en-GB" sz="2500">
                <a:solidFill>
                  <a:srgbClr val="040C28"/>
                </a:solidFill>
                <a:ea typeface="+mj-lt"/>
                <a:cs typeface="+mj-lt"/>
              </a:rPr>
              <a:t>describes the quality of a sound</a:t>
            </a:r>
            <a:r>
              <a:rPr lang="en-GB" sz="2500">
                <a:solidFill>
                  <a:srgbClr val="474747"/>
                </a:solidFill>
                <a:ea typeface="+mj-lt"/>
                <a:cs typeface="+mj-lt"/>
              </a:rPr>
              <a:t>.</a:t>
            </a:r>
            <a:br>
              <a:rPr lang="en-GB" sz="2500">
                <a:solidFill>
                  <a:srgbClr val="474747"/>
                </a:solidFill>
                <a:ea typeface="+mj-lt"/>
                <a:cs typeface="+mj-lt"/>
              </a:rPr>
            </a:br>
            <a:br>
              <a:rPr lang="en-GB" sz="2500" b="1">
                <a:ea typeface="+mj-lt"/>
                <a:cs typeface="+mj-lt"/>
              </a:rPr>
            </a:br>
            <a:br>
              <a:rPr lang="en-GB" sz="2500" b="1">
                <a:ea typeface="+mj-lt"/>
                <a:cs typeface="+mj-lt"/>
              </a:rPr>
            </a:br>
            <a:r>
              <a:rPr lang="en-GB" sz="2500" b="1">
                <a:ea typeface="+mj-lt"/>
                <a:cs typeface="+mj-lt"/>
              </a:rPr>
              <a:t>Tone    </a:t>
            </a:r>
            <a:r>
              <a:rPr lang="en-GB" sz="2500">
                <a:ea typeface="+mj-lt"/>
                <a:cs typeface="+mj-lt"/>
              </a:rPr>
              <a:t>how the layers of sound are combined to create a piece's overall quality</a:t>
            </a:r>
            <a:r>
              <a:rPr lang="en-GB" sz="2500">
                <a:solidFill>
                  <a:srgbClr val="001D35"/>
                </a:solidFill>
                <a:ea typeface="+mj-lt"/>
                <a:cs typeface="+mj-lt"/>
              </a:rPr>
              <a:t>.</a:t>
            </a:r>
            <a:br>
              <a:rPr lang="en-GB" sz="2500">
                <a:solidFill>
                  <a:srgbClr val="001D35"/>
                </a:solidFill>
                <a:ea typeface="+mj-lt"/>
                <a:cs typeface="+mj-lt"/>
              </a:rPr>
            </a:br>
            <a:r>
              <a:rPr lang="en-GB" sz="2500" b="1">
                <a:ea typeface="+mj-lt"/>
                <a:cs typeface="+mj-lt"/>
              </a:rPr>
              <a:t> </a:t>
            </a:r>
            <a:br>
              <a:rPr lang="en-GB" sz="2500" b="1">
                <a:ea typeface="+mj-lt"/>
                <a:cs typeface="+mj-lt"/>
              </a:rPr>
            </a:br>
            <a:br>
              <a:rPr lang="en-GB" sz="2500" b="1">
                <a:ea typeface="+mj-lt"/>
                <a:cs typeface="+mj-lt"/>
              </a:rPr>
            </a:br>
            <a:r>
              <a:rPr lang="en-GB" sz="2500" b="1">
                <a:ea typeface="+mj-lt"/>
                <a:cs typeface="+mj-lt"/>
              </a:rPr>
              <a:t>Dynamics    </a:t>
            </a:r>
            <a:r>
              <a:rPr lang="en-GB" sz="2500">
                <a:solidFill>
                  <a:srgbClr val="001D35"/>
                </a:solidFill>
                <a:ea typeface="+mj-lt"/>
                <a:cs typeface="+mj-lt"/>
              </a:rPr>
              <a:t> </a:t>
            </a:r>
            <a:r>
              <a:rPr lang="en-GB" sz="2500">
                <a:ea typeface="+mj-lt"/>
                <a:cs typeface="+mj-lt"/>
              </a:rPr>
              <a:t>the loudness or softness of a piece of music</a:t>
            </a:r>
            <a:r>
              <a:rPr lang="en-GB" sz="2500">
                <a:solidFill>
                  <a:srgbClr val="001D35"/>
                </a:solidFill>
                <a:ea typeface="+mj-lt"/>
                <a:cs typeface="+mj-lt"/>
              </a:rPr>
              <a:t>.</a:t>
            </a:r>
            <a:br>
              <a:rPr lang="en-GB" sz="3000" b="1">
                <a:ea typeface="+mj-lt"/>
                <a:cs typeface="+mj-lt"/>
              </a:rPr>
            </a:br>
            <a:br>
              <a:rPr lang="en-GB" sz="3000" b="1">
                <a:ea typeface="+mj-lt"/>
                <a:cs typeface="+mj-lt"/>
              </a:rPr>
            </a:br>
            <a:endParaRPr lang="en-GB" sz="3000" b="1">
              <a:ea typeface="+mj-lt"/>
              <a:cs typeface="+mj-lt"/>
            </a:endParaRPr>
          </a:p>
        </p:txBody>
      </p:sp>
    </p:spTree>
    <p:extLst>
      <p:ext uri="{BB962C8B-B14F-4D97-AF65-F5344CB8AC3E}">
        <p14:creationId xmlns:p14="http://schemas.microsoft.com/office/powerpoint/2010/main" val="17105119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FBA15-4E97-98F3-4735-C3FE76545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B957D-7BE8-81A2-A597-1A69BCB0A91E}"/>
              </a:ext>
            </a:extLst>
          </p:cNvPr>
          <p:cNvSpPr>
            <a:spLocks noGrp="1"/>
          </p:cNvSpPr>
          <p:nvPr>
            <p:ph type="title"/>
          </p:nvPr>
        </p:nvSpPr>
        <p:spPr>
          <a:xfrm>
            <a:off x="577515" y="2230020"/>
            <a:ext cx="10515600" cy="1325563"/>
          </a:xfrm>
        </p:spPr>
        <p:txBody>
          <a:bodyPr>
            <a:normAutofit fontScale="90000"/>
          </a:bodyPr>
          <a:lstStyle/>
          <a:p>
            <a:r>
              <a:rPr lang="en-GB" sz="3000">
                <a:latin typeface="Calibri"/>
                <a:cs typeface="Calibri Light"/>
              </a:rPr>
              <a:t>TBAT: </a:t>
            </a:r>
            <a:r>
              <a:rPr lang="en-GB" sz="3000">
                <a:ea typeface="+mj-lt"/>
                <a:cs typeface="+mj-lt"/>
              </a:rPr>
              <a:t>Develop techniques of performing rap using texture and rhythm.</a:t>
            </a:r>
            <a:br>
              <a:rPr lang="en-GB" sz="3000">
                <a:ea typeface="+mj-lt"/>
                <a:cs typeface="+mj-lt"/>
              </a:rPr>
            </a:br>
            <a:br>
              <a:rPr lang="en-GB" sz="3000">
                <a:ea typeface="+mj-lt"/>
                <a:cs typeface="+mj-lt"/>
              </a:rPr>
            </a:br>
            <a:r>
              <a:rPr lang="en-GB" sz="3000" u="sng">
                <a:ea typeface="+mj-lt"/>
                <a:cs typeface="+mj-lt"/>
              </a:rPr>
              <a:t>Class work:</a:t>
            </a:r>
            <a:br>
              <a:rPr lang="en-GB" sz="3000">
                <a:ea typeface="+mj-lt"/>
                <a:cs typeface="+mj-lt"/>
              </a:rPr>
            </a:br>
            <a:r>
              <a:rPr lang="en-GB" sz="3000">
                <a:ea typeface="+mj-lt"/>
                <a:cs typeface="+mj-lt"/>
              </a:rPr>
              <a:t>Match the vocabulary to the definition: </a:t>
            </a:r>
            <a:br>
              <a:rPr lang="en-GB" sz="3000">
                <a:ea typeface="+mj-lt"/>
                <a:cs typeface="+mj-lt"/>
              </a:rPr>
            </a:br>
            <a:br>
              <a:rPr lang="en-GB" sz="3000">
                <a:ea typeface="+mj-lt"/>
                <a:cs typeface="+mj-lt"/>
              </a:rPr>
            </a:br>
            <a:r>
              <a:rPr lang="en-GB" sz="2500" b="1">
                <a:ea typeface="+mj-lt"/>
                <a:cs typeface="+mj-lt"/>
              </a:rPr>
              <a:t>Texture     </a:t>
            </a:r>
            <a:r>
              <a:rPr lang="en-GB" sz="2500" b="1">
                <a:solidFill>
                  <a:srgbClr val="000000"/>
                </a:solidFill>
                <a:ea typeface="+mj-lt"/>
                <a:cs typeface="+mj-lt"/>
              </a:rPr>
              <a:t>     </a:t>
            </a:r>
            <a:r>
              <a:rPr lang="en-GB" sz="2500">
                <a:solidFill>
                  <a:srgbClr val="040C28"/>
                </a:solidFill>
                <a:ea typeface="+mj-lt"/>
                <a:cs typeface="+mj-lt"/>
              </a:rPr>
              <a:t>describes the quality of a sound</a:t>
            </a:r>
            <a:r>
              <a:rPr lang="en-GB" sz="2500">
                <a:solidFill>
                  <a:srgbClr val="474747"/>
                </a:solidFill>
                <a:ea typeface="+mj-lt"/>
                <a:cs typeface="+mj-lt"/>
              </a:rPr>
              <a:t>.</a:t>
            </a:r>
            <a:br>
              <a:rPr lang="en-GB" sz="2500">
                <a:solidFill>
                  <a:srgbClr val="474747"/>
                </a:solidFill>
                <a:ea typeface="+mj-lt"/>
                <a:cs typeface="+mj-lt"/>
              </a:rPr>
            </a:br>
            <a:br>
              <a:rPr lang="en-GB" sz="2500" b="1">
                <a:ea typeface="+mj-lt"/>
                <a:cs typeface="+mj-lt"/>
              </a:rPr>
            </a:br>
            <a:br>
              <a:rPr lang="en-GB" sz="2500" b="1">
                <a:ea typeface="+mj-lt"/>
                <a:cs typeface="+mj-lt"/>
              </a:rPr>
            </a:br>
            <a:r>
              <a:rPr lang="en-GB" sz="2500" b="1">
                <a:ea typeface="+mj-lt"/>
                <a:cs typeface="+mj-lt"/>
              </a:rPr>
              <a:t>Tone    </a:t>
            </a:r>
            <a:r>
              <a:rPr lang="en-GB" sz="2500">
                <a:ea typeface="+mj-lt"/>
                <a:cs typeface="+mj-lt"/>
              </a:rPr>
              <a:t>how the layers of sound are combined to create a piece's overall quality</a:t>
            </a:r>
            <a:r>
              <a:rPr lang="en-GB" sz="2500">
                <a:solidFill>
                  <a:srgbClr val="001D35"/>
                </a:solidFill>
                <a:ea typeface="+mj-lt"/>
                <a:cs typeface="+mj-lt"/>
              </a:rPr>
              <a:t>.</a:t>
            </a:r>
            <a:br>
              <a:rPr lang="en-GB" sz="2500">
                <a:solidFill>
                  <a:srgbClr val="001D35"/>
                </a:solidFill>
                <a:ea typeface="+mj-lt"/>
                <a:cs typeface="+mj-lt"/>
              </a:rPr>
            </a:br>
            <a:r>
              <a:rPr lang="en-GB" sz="2500" b="1">
                <a:ea typeface="+mj-lt"/>
                <a:cs typeface="+mj-lt"/>
              </a:rPr>
              <a:t> </a:t>
            </a:r>
            <a:br>
              <a:rPr lang="en-GB" sz="2500" b="1">
                <a:ea typeface="+mj-lt"/>
                <a:cs typeface="+mj-lt"/>
              </a:rPr>
            </a:br>
            <a:br>
              <a:rPr lang="en-GB" sz="2500" b="1">
                <a:ea typeface="+mj-lt"/>
                <a:cs typeface="+mj-lt"/>
              </a:rPr>
            </a:br>
            <a:r>
              <a:rPr lang="en-GB" sz="2500" b="1">
                <a:ea typeface="+mj-lt"/>
                <a:cs typeface="+mj-lt"/>
              </a:rPr>
              <a:t>Dynamics    </a:t>
            </a:r>
            <a:r>
              <a:rPr lang="en-GB" sz="2500">
                <a:solidFill>
                  <a:srgbClr val="001D35"/>
                </a:solidFill>
                <a:ea typeface="+mj-lt"/>
                <a:cs typeface="+mj-lt"/>
              </a:rPr>
              <a:t> </a:t>
            </a:r>
            <a:r>
              <a:rPr lang="en-GB" sz="2500">
                <a:ea typeface="+mj-lt"/>
                <a:cs typeface="+mj-lt"/>
              </a:rPr>
              <a:t>the loudness or softness of a piece of music</a:t>
            </a:r>
            <a:r>
              <a:rPr lang="en-GB" sz="2500">
                <a:solidFill>
                  <a:srgbClr val="001D35"/>
                </a:solidFill>
                <a:ea typeface="+mj-lt"/>
                <a:cs typeface="+mj-lt"/>
              </a:rPr>
              <a:t>.</a:t>
            </a:r>
            <a:br>
              <a:rPr lang="en-GB" sz="3000" b="1">
                <a:ea typeface="+mj-lt"/>
                <a:cs typeface="+mj-lt"/>
              </a:rPr>
            </a:br>
            <a:br>
              <a:rPr lang="en-GB" sz="3000" b="1">
                <a:ea typeface="+mj-lt"/>
                <a:cs typeface="+mj-lt"/>
              </a:rPr>
            </a:br>
            <a:endParaRPr lang="en-GB" sz="3000" b="1">
              <a:ea typeface="+mj-lt"/>
              <a:cs typeface="+mj-lt"/>
            </a:endParaRPr>
          </a:p>
        </p:txBody>
      </p:sp>
      <p:cxnSp>
        <p:nvCxnSpPr>
          <p:cNvPr id="3" name="Straight Arrow Connector 2">
            <a:extLst>
              <a:ext uri="{FF2B5EF4-FFF2-40B4-BE49-F238E27FC236}">
                <a16:creationId xmlns:a16="http://schemas.microsoft.com/office/drawing/2014/main" id="{065844C3-FC5F-1B4F-2D87-89B00421FC6A}"/>
              </a:ext>
            </a:extLst>
          </p:cNvPr>
          <p:cNvCxnSpPr/>
          <p:nvPr/>
        </p:nvCxnSpPr>
        <p:spPr>
          <a:xfrm>
            <a:off x="1587140" y="2553225"/>
            <a:ext cx="510645" cy="938483"/>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C48A88C2-B557-53C6-EF9E-8D8E6DC34827}"/>
              </a:ext>
            </a:extLst>
          </p:cNvPr>
          <p:cNvCxnSpPr>
            <a:cxnSpLocks/>
          </p:cNvCxnSpPr>
          <p:nvPr/>
        </p:nvCxnSpPr>
        <p:spPr>
          <a:xfrm flipH="1">
            <a:off x="1387272" y="2687090"/>
            <a:ext cx="735327" cy="814915"/>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15D99418-3A81-584C-AF7A-F6977F10F1F0}"/>
              </a:ext>
            </a:extLst>
          </p:cNvPr>
          <p:cNvCxnSpPr>
            <a:cxnSpLocks/>
          </p:cNvCxnSpPr>
          <p:nvPr/>
        </p:nvCxnSpPr>
        <p:spPr>
          <a:xfrm flipH="1">
            <a:off x="1840353" y="4468522"/>
            <a:ext cx="344030" cy="42618"/>
          </a:xfrm>
          <a:prstGeom prst="straightConnector1">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4703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48E0E-4F06-A7C5-B024-5EFE94C6B4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12CD2-9ABA-7DF6-F71A-BF8A49CBC9D0}"/>
              </a:ext>
            </a:extLst>
          </p:cNvPr>
          <p:cNvSpPr>
            <a:spLocks noGrp="1"/>
          </p:cNvSpPr>
          <p:nvPr>
            <p:ph type="title"/>
          </p:nvPr>
        </p:nvSpPr>
        <p:spPr>
          <a:xfrm>
            <a:off x="577515" y="2230020"/>
            <a:ext cx="10515600" cy="1325563"/>
          </a:xfrm>
        </p:spPr>
        <p:txBody>
          <a:bodyPr>
            <a:normAutofit fontScale="90000"/>
          </a:bodyPr>
          <a:lstStyle/>
          <a:p>
            <a:r>
              <a:rPr lang="en-GB" sz="3000" u="sng">
                <a:latin typeface="Calibri"/>
                <a:cs typeface="Calibri Light"/>
              </a:rPr>
              <a:t>TBAT: </a:t>
            </a:r>
            <a:r>
              <a:rPr lang="en-GB" sz="3000" u="sng">
                <a:ea typeface="+mj-lt"/>
                <a:cs typeface="+mj-lt"/>
              </a:rPr>
              <a:t>Develop techniques of performing rap using texture and rhythm.</a:t>
            </a:r>
            <a:br>
              <a:rPr lang="en-GB" sz="3000">
                <a:ea typeface="+mj-lt"/>
                <a:cs typeface="+mj-lt"/>
              </a:rPr>
            </a:br>
            <a:br>
              <a:rPr lang="en-GB" sz="3000">
                <a:ea typeface="+mj-lt"/>
                <a:cs typeface="+mj-lt"/>
              </a:rPr>
            </a:br>
            <a:r>
              <a:rPr lang="en-GB" sz="3000">
                <a:ea typeface="+mj-lt"/>
                <a:cs typeface="+mj-lt"/>
                <a:hlinkClick r:id="rId2"/>
              </a:rPr>
              <a:t>The Collins Hub Educator &gt; Library</a:t>
            </a:r>
            <a:br>
              <a:rPr lang="en-GB" sz="3000">
                <a:ea typeface="+mj-lt"/>
                <a:cs typeface="+mj-lt"/>
              </a:rPr>
            </a:br>
            <a:r>
              <a:rPr lang="en-GB" sz="3000">
                <a:ea typeface="+mj-lt"/>
                <a:cs typeface="+mj-lt"/>
              </a:rPr>
              <a:t>Solar System: Lesson 3 – Planets in Orbit</a:t>
            </a:r>
            <a:br>
              <a:rPr lang="en-GB" sz="3000">
                <a:ea typeface="+mj-lt"/>
                <a:cs typeface="+mj-lt"/>
              </a:rPr>
            </a:br>
            <a:br>
              <a:rPr lang="en-GB" sz="3000">
                <a:ea typeface="+mj-lt"/>
                <a:cs typeface="+mj-lt"/>
              </a:rPr>
            </a:br>
            <a:br>
              <a:rPr lang="en-GB" sz="3000">
                <a:ea typeface="+mj-lt"/>
                <a:cs typeface="+mj-lt"/>
              </a:rPr>
            </a:br>
            <a:br>
              <a:rPr lang="en-GB" sz="3000">
                <a:ea typeface="+mj-lt"/>
                <a:cs typeface="+mj-lt"/>
              </a:rPr>
            </a:br>
            <a:br>
              <a:rPr lang="en-GB" sz="3000">
                <a:ea typeface="+mj-lt"/>
                <a:cs typeface="+mj-lt"/>
              </a:rPr>
            </a:br>
            <a:br>
              <a:rPr lang="en-GB" sz="3000">
                <a:ea typeface="+mj-lt"/>
                <a:cs typeface="+mj-lt"/>
              </a:rPr>
            </a:br>
            <a:br>
              <a:rPr lang="en-GB" sz="3000">
                <a:ea typeface="+mj-lt"/>
                <a:cs typeface="+mj-lt"/>
              </a:rPr>
            </a:br>
            <a:br>
              <a:rPr lang="en-GB" sz="3000">
                <a:ea typeface="+mj-lt"/>
                <a:cs typeface="+mj-lt"/>
              </a:rPr>
            </a:br>
            <a:br>
              <a:rPr lang="en-GB" sz="3000" b="1">
                <a:ea typeface="+mj-lt"/>
                <a:cs typeface="+mj-lt"/>
              </a:rPr>
            </a:br>
            <a:br>
              <a:rPr lang="en-GB" sz="3000" b="1">
                <a:ea typeface="+mj-lt"/>
                <a:cs typeface="+mj-lt"/>
              </a:rPr>
            </a:br>
            <a:endParaRPr lang="en-GB" sz="3000" b="1">
              <a:ea typeface="+mj-lt"/>
              <a:cs typeface="+mj-lt"/>
            </a:endParaRPr>
          </a:p>
        </p:txBody>
      </p:sp>
      <p:pic>
        <p:nvPicPr>
          <p:cNvPr id="3" name="Picture 2" descr="A screenshot of a computer&#10;&#10;AI-generated content may be incorrect.">
            <a:extLst>
              <a:ext uri="{FF2B5EF4-FFF2-40B4-BE49-F238E27FC236}">
                <a16:creationId xmlns:a16="http://schemas.microsoft.com/office/drawing/2014/main" id="{657CE339-E6E3-7B34-7B2A-D6AB34CE3580}"/>
              </a:ext>
            </a:extLst>
          </p:cNvPr>
          <p:cNvPicPr>
            <a:picLocks noChangeAspect="1"/>
          </p:cNvPicPr>
          <p:nvPr/>
        </p:nvPicPr>
        <p:blipFill>
          <a:blip r:embed="rId3"/>
          <a:stretch>
            <a:fillRect/>
          </a:stretch>
        </p:blipFill>
        <p:spPr>
          <a:xfrm>
            <a:off x="0" y="2232230"/>
            <a:ext cx="12192000" cy="4082296"/>
          </a:xfrm>
          <a:prstGeom prst="rect">
            <a:avLst/>
          </a:prstGeom>
        </p:spPr>
      </p:pic>
    </p:spTree>
    <p:extLst>
      <p:ext uri="{BB962C8B-B14F-4D97-AF65-F5344CB8AC3E}">
        <p14:creationId xmlns:p14="http://schemas.microsoft.com/office/powerpoint/2010/main" val="3404389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F011C-18A8-9EEE-A0F5-E6B5DAD7F711}"/>
              </a:ext>
            </a:extLst>
          </p:cNvPr>
          <p:cNvSpPr>
            <a:spLocks noGrp="1"/>
          </p:cNvSpPr>
          <p:nvPr>
            <p:ph type="title"/>
          </p:nvPr>
        </p:nvSpPr>
        <p:spPr>
          <a:xfrm>
            <a:off x="611659" y="3886801"/>
            <a:ext cx="11164329" cy="1377049"/>
          </a:xfrm>
        </p:spPr>
        <p:txBody>
          <a:bodyPr>
            <a:normAutofit fontScale="90000"/>
          </a:bodyPr>
          <a:lstStyle/>
          <a:p>
            <a:r>
              <a:rPr lang="en-GB" sz="4900" b="1" u="sng">
                <a:cs typeface="Calibri Light"/>
              </a:rPr>
              <a:t>Tuesday 24th February</a:t>
            </a:r>
            <a:br>
              <a:rPr lang="en-GB" sz="4900" b="1" u="sng">
                <a:cs typeface="Calibri Light"/>
              </a:rPr>
            </a:br>
            <a:r>
              <a:rPr lang="en-GB" sz="4900" b="1" u="sng">
                <a:cs typeface="Calibri Light"/>
              </a:rPr>
              <a:t>Q: What happens when a volcano erupts?</a:t>
            </a:r>
            <a:br>
              <a:rPr lang="en-GB" sz="4900" b="1">
                <a:cs typeface="Calibri Light"/>
              </a:rPr>
            </a:br>
            <a:br>
              <a:rPr lang="en-GB">
                <a:cs typeface="Calibri Light"/>
              </a:rPr>
            </a:br>
            <a:r>
              <a:rPr lang="en-GB">
                <a:solidFill>
                  <a:srgbClr val="0070C0"/>
                </a:solidFill>
                <a:cs typeface="Calibri Light"/>
              </a:rPr>
              <a:t>Blue-</a:t>
            </a:r>
            <a:br>
              <a:rPr lang="en-GB">
                <a:cs typeface="Calibri Light"/>
              </a:rPr>
            </a:br>
            <a:r>
              <a:rPr lang="en-GB">
                <a:cs typeface="Calibri Light"/>
              </a:rPr>
              <a:t>Volcanoes are formed when tectonic plates _____________. </a:t>
            </a:r>
            <a:br>
              <a:rPr lang="en-GB">
                <a:cs typeface="Calibri Light"/>
              </a:rPr>
            </a:br>
            <a:br>
              <a:rPr lang="en-GB">
                <a:cs typeface="Calibri Light"/>
              </a:rPr>
            </a:br>
            <a:r>
              <a:rPr lang="en-GB">
                <a:solidFill>
                  <a:srgbClr val="FF0000"/>
                </a:solidFill>
                <a:cs typeface="Calibri Light"/>
              </a:rPr>
              <a:t>Green- </a:t>
            </a:r>
            <a:br>
              <a:rPr lang="en-GB">
                <a:cs typeface="Calibri Light"/>
              </a:rPr>
            </a:br>
            <a:r>
              <a:rPr lang="en-GB">
                <a:cs typeface="Calibri Light"/>
              </a:rPr>
              <a:t>There are three types of volcanoes: active, dormant and extinct. Which one will never erupt again?</a:t>
            </a:r>
            <a:br>
              <a:rPr lang="en-GB">
                <a:cs typeface="Calibri Light"/>
              </a:rPr>
            </a:br>
            <a:br>
              <a:rPr lang="en-GB">
                <a:cs typeface="Calibri Light"/>
              </a:rPr>
            </a:br>
            <a:br>
              <a:rPr lang="en-GB">
                <a:cs typeface="Calibri Light"/>
              </a:rPr>
            </a:br>
            <a:br>
              <a:rPr lang="en-GB">
                <a:cs typeface="Calibri Light"/>
              </a:rPr>
            </a:br>
            <a:endParaRPr lang="en-GB">
              <a:cs typeface="Calibri Light"/>
            </a:endParaRPr>
          </a:p>
        </p:txBody>
      </p:sp>
    </p:spTree>
    <p:extLst>
      <p:ext uri="{BB962C8B-B14F-4D97-AF65-F5344CB8AC3E}">
        <p14:creationId xmlns:p14="http://schemas.microsoft.com/office/powerpoint/2010/main" val="2138154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2E00B51-5B10-844F-813E-FF3501DB339D}"/>
              </a:ext>
            </a:extLst>
          </p:cNvPr>
          <p:cNvSpPr/>
          <p:nvPr/>
        </p:nvSpPr>
        <p:spPr>
          <a:xfrm>
            <a:off x="0" y="0"/>
            <a:ext cx="11040533" cy="6858000"/>
          </a:xfrm>
          <a:prstGeom prst="rect">
            <a:avLst/>
          </a:prstGeom>
          <a:solidFill>
            <a:srgbClr val="F1E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8EFBD678-6893-ED42-9DD7-8E1103261110}"/>
              </a:ext>
            </a:extLst>
          </p:cNvPr>
          <p:cNvSpPr/>
          <p:nvPr/>
        </p:nvSpPr>
        <p:spPr>
          <a:xfrm>
            <a:off x="509233" y="394440"/>
            <a:ext cx="9998618" cy="6077798"/>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231570" y="2322094"/>
            <a:ext cx="462137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7: Knowledge quiz</a:t>
            </a:r>
          </a:p>
          <a:p>
            <a:pPr marL="0" indent="0">
              <a:buFont typeface="Arial" panose="020B0604020202020204" pitchFamily="34" charset="0"/>
              <a:buNone/>
            </a:pPr>
            <a:endParaRPr lang="en-GB"/>
          </a:p>
        </p:txBody>
      </p:sp>
      <p:pic>
        <p:nvPicPr>
          <p:cNvPr id="12" name="Picture 11" descr="A picture containing sign&#10;&#10;Description automatically generated">
            <a:extLst>
              <a:ext uri="{FF2B5EF4-FFF2-40B4-BE49-F238E27FC236}">
                <a16:creationId xmlns:a16="http://schemas.microsoft.com/office/drawing/2014/main" id="{CBF700B6-EE52-AF46-B8D0-65E809B62B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40715" y="5965186"/>
            <a:ext cx="751101" cy="751101"/>
          </a:xfrm>
          <a:prstGeom prst="rect">
            <a:avLst/>
          </a:prstGeom>
        </p:spPr>
      </p:pic>
      <p:sp>
        <p:nvSpPr>
          <p:cNvPr id="32" name="Rounded Rectangle 13">
            <a:extLst>
              <a:ext uri="{FF2B5EF4-FFF2-40B4-BE49-F238E27FC236}">
                <a16:creationId xmlns:a16="http://schemas.microsoft.com/office/drawing/2014/main" id="{083A8D46-DBC7-D541-AFD8-D1BED9371383}"/>
              </a:ext>
            </a:extLst>
          </p:cNvPr>
          <p:cNvSpPr/>
          <p:nvPr/>
        </p:nvSpPr>
        <p:spPr>
          <a:xfrm>
            <a:off x="734954" y="602538"/>
            <a:ext cx="4494967" cy="644371"/>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bg1"/>
                </a:solidFill>
                <a:latin typeface="Century Gothic" panose="020B0502020202020204" pitchFamily="34" charset="0"/>
              </a:rPr>
              <a:t>Knowledge q</a:t>
            </a:r>
            <a:r>
              <a:rPr lang="en-US" sz="2800" b="1" i="0">
                <a:solidFill>
                  <a:schemeClr val="bg1"/>
                </a:solidFill>
                <a:latin typeface="Century Gothic" panose="020B0502020202020204" pitchFamily="34" charset="0"/>
              </a:rPr>
              <a:t>uiz </a:t>
            </a:r>
            <a:r>
              <a:rPr lang="en-US" sz="2800" b="1">
                <a:solidFill>
                  <a:schemeClr val="bg1"/>
                </a:solidFill>
                <a:latin typeface="Century Gothic" panose="020B0502020202020204" pitchFamily="34" charset="0"/>
              </a:rPr>
              <a:t>5 in 5</a:t>
            </a:r>
            <a:endParaRPr lang="en-US" sz="2800" b="1" i="0">
              <a:solidFill>
                <a:schemeClr val="bg1"/>
              </a:solidFill>
              <a:latin typeface="Century Gothic" panose="020B0502020202020204" pitchFamily="34" charset="0"/>
            </a:endParaRPr>
          </a:p>
        </p:txBody>
      </p:sp>
      <p:sp>
        <p:nvSpPr>
          <p:cNvPr id="16" name="Content Placeholder 2">
            <a:extLst>
              <a:ext uri="{FF2B5EF4-FFF2-40B4-BE49-F238E27FC236}">
                <a16:creationId xmlns:a16="http://schemas.microsoft.com/office/drawing/2014/main" id="{A0F2DEBD-D441-4DBC-B3E2-D446ED2E10F0}"/>
              </a:ext>
            </a:extLst>
          </p:cNvPr>
          <p:cNvSpPr txBox="1">
            <a:spLocks/>
          </p:cNvSpPr>
          <p:nvPr/>
        </p:nvSpPr>
        <p:spPr>
          <a:xfrm>
            <a:off x="734955" y="1332638"/>
            <a:ext cx="9772896" cy="5139600"/>
          </a:xfrm>
          <a:prstGeom prst="rect">
            <a:avLst/>
          </a:prstGeom>
          <a:noFill/>
          <a:ln>
            <a:noFill/>
          </a:ln>
        </p:spPr>
        <p:txBody>
          <a:bodyPr vert="horz" lIns="91440" tIns="45720" rIns="91440" bIns="45720" rtlCol="0" anchor="ct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200" b="1">
                <a:solidFill>
                  <a:srgbClr val="F5B333"/>
                </a:solidFill>
                <a:latin typeface="Century Gothic" panose="020B0502020202020204" pitchFamily="34" charset="0"/>
              </a:rPr>
              <a:t>1</a:t>
            </a:r>
            <a:r>
              <a:rPr lang="en-GB" sz="2200">
                <a:solidFill>
                  <a:srgbClr val="F5B333"/>
                </a:solidFill>
                <a:latin typeface="Century Gothic" panose="020B0502020202020204" pitchFamily="34" charset="0"/>
              </a:rPr>
              <a:t>.</a:t>
            </a:r>
            <a:r>
              <a:rPr lang="en-GB" sz="2200">
                <a:latin typeface="Century Gothic" panose="020B0502020202020204" pitchFamily="34" charset="0"/>
              </a:rPr>
              <a:t> Which part of the volcano does the magma mainly escape from?</a:t>
            </a:r>
          </a:p>
          <a:p>
            <a:pPr marL="0" indent="0" algn="ctr">
              <a:buNone/>
            </a:pPr>
            <a:r>
              <a:rPr lang="en-GB" sz="2200" b="1">
                <a:latin typeface="Century Gothic" panose="020B0502020202020204" pitchFamily="34" charset="0"/>
              </a:rPr>
              <a:t>secondary vent	magma chamber	main vent	crater</a:t>
            </a:r>
          </a:p>
          <a:p>
            <a:pPr marL="0" indent="0">
              <a:buNone/>
            </a:pPr>
            <a:r>
              <a:rPr lang="en-GB" sz="2200" b="1">
                <a:solidFill>
                  <a:srgbClr val="F5B333"/>
                </a:solidFill>
                <a:latin typeface="Century Gothic" panose="020B0502020202020204" pitchFamily="34" charset="0"/>
              </a:rPr>
              <a:t>2</a:t>
            </a:r>
            <a:r>
              <a:rPr lang="en-GB" sz="2200">
                <a:solidFill>
                  <a:srgbClr val="F5B333"/>
                </a:solidFill>
                <a:latin typeface="Century Gothic" panose="020B0502020202020204" pitchFamily="34" charset="0"/>
              </a:rPr>
              <a:t>.</a:t>
            </a:r>
            <a:r>
              <a:rPr lang="en-GB" sz="2200">
                <a:latin typeface="Century Gothic" panose="020B0502020202020204" pitchFamily="34" charset="0"/>
              </a:rPr>
              <a:t> What does magma become when it reaches Earth’s surface?</a:t>
            </a:r>
          </a:p>
          <a:p>
            <a:pPr marL="0" indent="0" algn="ctr">
              <a:buNone/>
            </a:pPr>
            <a:r>
              <a:rPr lang="en-GB" sz="2200" b="1">
                <a:latin typeface="Century Gothic" panose="020B0502020202020204" pitchFamily="34" charset="0"/>
              </a:rPr>
              <a:t>rock		lava		ash	</a:t>
            </a:r>
          </a:p>
          <a:p>
            <a:pPr marL="0" indent="0">
              <a:buNone/>
            </a:pPr>
            <a:r>
              <a:rPr lang="en-GB" sz="2200" b="1">
                <a:solidFill>
                  <a:srgbClr val="F5B333"/>
                </a:solidFill>
                <a:latin typeface="Century Gothic" panose="020B0502020202020204" pitchFamily="34" charset="0"/>
              </a:rPr>
              <a:t>3</a:t>
            </a:r>
            <a:r>
              <a:rPr lang="en-GB" sz="2200">
                <a:solidFill>
                  <a:srgbClr val="F5B333"/>
                </a:solidFill>
                <a:latin typeface="Century Gothic" panose="020B0502020202020204" pitchFamily="34" charset="0"/>
              </a:rPr>
              <a:t>.</a:t>
            </a:r>
            <a:r>
              <a:rPr lang="en-GB" sz="2200">
                <a:latin typeface="Century Gothic" panose="020B0502020202020204" pitchFamily="34" charset="0"/>
              </a:rPr>
              <a:t> If a volcano has not erupted in a long time but still could, what is </a:t>
            </a:r>
            <a:br>
              <a:rPr lang="en-GB" sz="2200">
                <a:latin typeface="Century Gothic" panose="020B0502020202020204" pitchFamily="34" charset="0"/>
              </a:rPr>
            </a:br>
            <a:r>
              <a:rPr lang="en-GB" sz="2200">
                <a:latin typeface="Century Gothic" panose="020B0502020202020204" pitchFamily="34" charset="0"/>
              </a:rPr>
              <a:t>    it called?</a:t>
            </a:r>
          </a:p>
          <a:p>
            <a:pPr marL="0" indent="0" algn="ctr">
              <a:buNone/>
            </a:pPr>
            <a:r>
              <a:rPr lang="en-GB" sz="2200" b="1">
                <a:latin typeface="Century Gothic" panose="020B0502020202020204" pitchFamily="34" charset="0"/>
              </a:rPr>
              <a:t>dormant	active		extinct</a:t>
            </a:r>
          </a:p>
          <a:p>
            <a:pPr marL="0" indent="0">
              <a:buNone/>
            </a:pPr>
            <a:r>
              <a:rPr lang="en-GB" sz="2200" b="1">
                <a:solidFill>
                  <a:srgbClr val="F5B333"/>
                </a:solidFill>
                <a:latin typeface="Century Gothic" panose="020B0502020202020204" pitchFamily="34" charset="0"/>
              </a:rPr>
              <a:t>4</a:t>
            </a:r>
            <a:r>
              <a:rPr lang="en-GB" sz="2200">
                <a:solidFill>
                  <a:srgbClr val="F5B333"/>
                </a:solidFill>
                <a:latin typeface="Century Gothic" panose="020B0502020202020204" pitchFamily="34" charset="0"/>
              </a:rPr>
              <a:t>.</a:t>
            </a:r>
            <a:r>
              <a:rPr lang="en-GB" sz="2200">
                <a:latin typeface="Century Gothic" panose="020B0502020202020204" pitchFamily="34" charset="0"/>
              </a:rPr>
              <a:t> How many of the world’s active volcanoes are underwater?</a:t>
            </a:r>
          </a:p>
          <a:p>
            <a:pPr marL="0" indent="0" algn="ctr">
              <a:buNone/>
            </a:pPr>
            <a:r>
              <a:rPr lang="en-GB" sz="2200" b="1">
                <a:latin typeface="Century Gothic" panose="020B0502020202020204" pitchFamily="34" charset="0"/>
              </a:rPr>
              <a:t>10%		50%		75%		80%</a:t>
            </a:r>
          </a:p>
          <a:p>
            <a:pPr marL="0" indent="0">
              <a:buNone/>
            </a:pPr>
            <a:r>
              <a:rPr lang="en-GB" sz="2200" b="1">
                <a:solidFill>
                  <a:srgbClr val="F5B333"/>
                </a:solidFill>
                <a:latin typeface="Century Gothic" panose="020B0502020202020204" pitchFamily="34" charset="0"/>
              </a:rPr>
              <a:t>5</a:t>
            </a:r>
            <a:r>
              <a:rPr lang="en-GB" sz="2200">
                <a:solidFill>
                  <a:srgbClr val="F5B333"/>
                </a:solidFill>
                <a:latin typeface="Century Gothic" panose="020B0502020202020204" pitchFamily="34" charset="0"/>
              </a:rPr>
              <a:t>.</a:t>
            </a:r>
            <a:r>
              <a:rPr lang="en-GB" sz="2200">
                <a:latin typeface="Century Gothic" panose="020B0502020202020204" pitchFamily="34" charset="0"/>
              </a:rPr>
              <a:t> What is the Ring of Fire?</a:t>
            </a:r>
          </a:p>
          <a:p>
            <a:pPr marL="0" indent="0" algn="ctr">
              <a:buNone/>
            </a:pPr>
            <a:r>
              <a:rPr lang="en-GB" sz="2200" b="1">
                <a:latin typeface="Century Gothic" panose="020B0502020202020204" pitchFamily="34" charset="0"/>
              </a:rPr>
              <a:t>where volcanoes erupt		where all volcanoes are	</a:t>
            </a:r>
          </a:p>
          <a:p>
            <a:pPr marL="0" indent="0" algn="ctr">
              <a:buNone/>
            </a:pPr>
            <a:r>
              <a:rPr lang="en-GB" sz="2200" b="1">
                <a:latin typeface="Century Gothic" panose="020B0502020202020204" pitchFamily="34" charset="0"/>
              </a:rPr>
              <a:t>where many volcanoes are found</a:t>
            </a:r>
          </a:p>
        </p:txBody>
      </p:sp>
      <p:sp>
        <p:nvSpPr>
          <p:cNvPr id="2" name="TextBox 1">
            <a:extLst>
              <a:ext uri="{FF2B5EF4-FFF2-40B4-BE49-F238E27FC236}">
                <a16:creationId xmlns:a16="http://schemas.microsoft.com/office/drawing/2014/main" id="{9DB03B12-849F-EFC1-EBCD-0E57289858D4}"/>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06562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3">
            <a:extLst>
              <a:ext uri="{FF2B5EF4-FFF2-40B4-BE49-F238E27FC236}">
                <a16:creationId xmlns:a16="http://schemas.microsoft.com/office/drawing/2014/main" id="{05029275-6465-A8BF-CD2E-834EC7184846}"/>
              </a:ext>
            </a:extLst>
          </p:cNvPr>
          <p:cNvSpPr/>
          <p:nvPr/>
        </p:nvSpPr>
        <p:spPr>
          <a:xfrm>
            <a:off x="5306326" y="4332352"/>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How are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volcanoes formed?</a:t>
            </a:r>
          </a:p>
        </p:txBody>
      </p:sp>
      <p:sp>
        <p:nvSpPr>
          <p:cNvPr id="30" name="Rounded Rectangle 13">
            <a:extLst>
              <a:ext uri="{FF2B5EF4-FFF2-40B4-BE49-F238E27FC236}">
                <a16:creationId xmlns:a16="http://schemas.microsoft.com/office/drawing/2014/main" id="{704AB348-618E-65B5-DA0C-D34AAC07C5EA}"/>
              </a:ext>
            </a:extLst>
          </p:cNvPr>
          <p:cNvSpPr/>
          <p:nvPr/>
        </p:nvSpPr>
        <p:spPr>
          <a:xfrm>
            <a:off x="5306326" y="2420888"/>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How are </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mountains formed?</a:t>
            </a:r>
          </a:p>
        </p:txBody>
      </p:sp>
      <p:sp>
        <p:nvSpPr>
          <p:cNvPr id="29" name="Rounded Rectangle 13">
            <a:extLst>
              <a:ext uri="{FF2B5EF4-FFF2-40B4-BE49-F238E27FC236}">
                <a16:creationId xmlns:a16="http://schemas.microsoft.com/office/drawing/2014/main" id="{035872DB-44C2-BF13-5FD9-59F8499E40E2}"/>
              </a:ext>
            </a:extLst>
          </p:cNvPr>
          <p:cNvSpPr/>
          <p:nvPr/>
        </p:nvSpPr>
        <p:spPr>
          <a:xfrm>
            <a:off x="5306326" y="560135"/>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   What are tectonic plates?</a:t>
            </a:r>
          </a:p>
        </p:txBody>
      </p:sp>
      <p:sp>
        <p:nvSpPr>
          <p:cNvPr id="27" name="Rounded Rectangle 13">
            <a:extLst>
              <a:ext uri="{FF2B5EF4-FFF2-40B4-BE49-F238E27FC236}">
                <a16:creationId xmlns:a16="http://schemas.microsoft.com/office/drawing/2014/main" id="{7F6C382B-713C-B4D2-6273-13D27D448782}"/>
              </a:ext>
            </a:extLst>
          </p:cNvPr>
          <p:cNvSpPr/>
          <p:nvPr/>
        </p:nvSpPr>
        <p:spPr>
          <a:xfrm>
            <a:off x="827112" y="4334178"/>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 What are Asia’s natural borders?</a:t>
            </a:r>
          </a:p>
        </p:txBody>
      </p:sp>
      <p:sp>
        <p:nvSpPr>
          <p:cNvPr id="26" name="Rounded Rectangle 13">
            <a:extLst>
              <a:ext uri="{FF2B5EF4-FFF2-40B4-BE49-F238E27FC236}">
                <a16:creationId xmlns:a16="http://schemas.microsoft.com/office/drawing/2014/main" id="{4768562A-A6B0-E52A-B97D-A5D94DD515C4}"/>
              </a:ext>
            </a:extLst>
          </p:cNvPr>
          <p:cNvSpPr/>
          <p:nvPr/>
        </p:nvSpPr>
        <p:spPr>
          <a:xfrm>
            <a:off x="827112" y="2423503"/>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  What are the key human features of Asia?</a:t>
            </a:r>
          </a:p>
        </p:txBody>
      </p:sp>
      <p:sp>
        <p:nvSpPr>
          <p:cNvPr id="25" name="Rounded Rectangle 13">
            <a:extLst>
              <a:ext uri="{FF2B5EF4-FFF2-40B4-BE49-F238E27FC236}">
                <a16:creationId xmlns:a16="http://schemas.microsoft.com/office/drawing/2014/main" id="{0AC8AA30-7205-5BA9-1893-AE417EF788DC}"/>
              </a:ext>
            </a:extLst>
          </p:cNvPr>
          <p:cNvSpPr/>
          <p:nvPr/>
        </p:nvSpPr>
        <p:spPr>
          <a:xfrm>
            <a:off x="827112" y="560135"/>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lnSpc>
                <a:spcPct val="100000"/>
              </a:lnSpc>
              <a:buNone/>
            </a:pPr>
            <a:r>
              <a:rPr lang="en-GB" sz="2000">
                <a:solidFill>
                  <a:schemeClr val="tx1"/>
                </a:solidFill>
                <a:latin typeface="Century Gothic" panose="020B0502020202020204" pitchFamily="34" charset="0"/>
              </a:rPr>
              <a:t>  What are the key physical features of Asia?</a:t>
            </a:r>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sp>
        <p:nvSpPr>
          <p:cNvPr id="7" name="Oval 6">
            <a:extLst>
              <a:ext uri="{FF2B5EF4-FFF2-40B4-BE49-F238E27FC236}">
                <a16:creationId xmlns:a16="http://schemas.microsoft.com/office/drawing/2014/main" id="{27ECC049-D1D3-D74A-8323-ED1A89CE6DE8}"/>
              </a:ext>
            </a:extLst>
          </p:cNvPr>
          <p:cNvSpPr/>
          <p:nvPr/>
        </p:nvSpPr>
        <p:spPr>
          <a:xfrm>
            <a:off x="494603" y="836105"/>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1</a:t>
            </a:r>
            <a:endParaRPr lang="en-US">
              <a:latin typeface="Century Gothic" panose="020B0502020202020204" pitchFamily="34" charset="0"/>
            </a:endParaRPr>
          </a:p>
        </p:txBody>
      </p:sp>
      <p:sp>
        <p:nvSpPr>
          <p:cNvPr id="17" name="Oval 16">
            <a:extLst>
              <a:ext uri="{FF2B5EF4-FFF2-40B4-BE49-F238E27FC236}">
                <a16:creationId xmlns:a16="http://schemas.microsoft.com/office/drawing/2014/main" id="{E7DFBC97-AA38-C3EE-AF03-B20B8E19C391}"/>
              </a:ext>
            </a:extLst>
          </p:cNvPr>
          <p:cNvSpPr/>
          <p:nvPr/>
        </p:nvSpPr>
        <p:spPr>
          <a:xfrm>
            <a:off x="494603" y="2748859"/>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2</a:t>
            </a:r>
            <a:endParaRPr lang="en-US">
              <a:latin typeface="Century Gothic" panose="020B0502020202020204" pitchFamily="34" charset="0"/>
            </a:endParaRPr>
          </a:p>
        </p:txBody>
      </p:sp>
      <p:sp>
        <p:nvSpPr>
          <p:cNvPr id="18" name="Oval 17">
            <a:extLst>
              <a:ext uri="{FF2B5EF4-FFF2-40B4-BE49-F238E27FC236}">
                <a16:creationId xmlns:a16="http://schemas.microsoft.com/office/drawing/2014/main" id="{8A48CC23-A1AE-989E-3E4B-BD706300BF6F}"/>
              </a:ext>
            </a:extLst>
          </p:cNvPr>
          <p:cNvSpPr/>
          <p:nvPr/>
        </p:nvSpPr>
        <p:spPr>
          <a:xfrm>
            <a:off x="494603" y="4661613"/>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3</a:t>
            </a:r>
            <a:endParaRPr lang="en-US">
              <a:latin typeface="Century Gothic" panose="020B0502020202020204" pitchFamily="34" charset="0"/>
            </a:endParaRPr>
          </a:p>
        </p:txBody>
      </p:sp>
      <p:sp>
        <p:nvSpPr>
          <p:cNvPr id="19" name="Oval 18">
            <a:extLst>
              <a:ext uri="{FF2B5EF4-FFF2-40B4-BE49-F238E27FC236}">
                <a16:creationId xmlns:a16="http://schemas.microsoft.com/office/drawing/2014/main" id="{D3F9DCFD-90C5-69FE-BEDD-B51F5D574691}"/>
              </a:ext>
            </a:extLst>
          </p:cNvPr>
          <p:cNvSpPr/>
          <p:nvPr/>
        </p:nvSpPr>
        <p:spPr>
          <a:xfrm>
            <a:off x="4973817" y="836104"/>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4</a:t>
            </a:r>
            <a:endParaRPr lang="en-US">
              <a:latin typeface="Century Gothic" panose="020B0502020202020204" pitchFamily="34" charset="0"/>
            </a:endParaRPr>
          </a:p>
        </p:txBody>
      </p:sp>
      <p:sp>
        <p:nvSpPr>
          <p:cNvPr id="20" name="Oval 19">
            <a:extLst>
              <a:ext uri="{FF2B5EF4-FFF2-40B4-BE49-F238E27FC236}">
                <a16:creationId xmlns:a16="http://schemas.microsoft.com/office/drawing/2014/main" id="{56132FB0-ECDD-9643-4F41-F57303415384}"/>
              </a:ext>
            </a:extLst>
          </p:cNvPr>
          <p:cNvSpPr/>
          <p:nvPr/>
        </p:nvSpPr>
        <p:spPr>
          <a:xfrm>
            <a:off x="4973817" y="2748859"/>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5</a:t>
            </a:r>
            <a:endParaRPr lang="en-US">
              <a:latin typeface="Century Gothic" panose="020B0502020202020204" pitchFamily="34" charset="0"/>
            </a:endParaRPr>
          </a:p>
        </p:txBody>
      </p:sp>
      <p:sp>
        <p:nvSpPr>
          <p:cNvPr id="21" name="Oval 20">
            <a:extLst>
              <a:ext uri="{FF2B5EF4-FFF2-40B4-BE49-F238E27FC236}">
                <a16:creationId xmlns:a16="http://schemas.microsoft.com/office/drawing/2014/main" id="{B98E0921-7C82-D9F1-67F6-3CB609B6BE5D}"/>
              </a:ext>
            </a:extLst>
          </p:cNvPr>
          <p:cNvSpPr/>
          <p:nvPr/>
        </p:nvSpPr>
        <p:spPr>
          <a:xfrm>
            <a:off x="4973817" y="4661613"/>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6</a:t>
            </a:r>
            <a:endParaRPr lang="en-US">
              <a:latin typeface="Century Gothic" panose="020B0502020202020204" pitchFamily="34" charset="0"/>
            </a:endParaRPr>
          </a:p>
        </p:txBody>
      </p:sp>
      <p:pic>
        <p:nvPicPr>
          <p:cNvPr id="23" name="Picture 22" descr="A picture containing text, painted&#10;&#10;Description automatically generated">
            <a:extLst>
              <a:ext uri="{FF2B5EF4-FFF2-40B4-BE49-F238E27FC236}">
                <a16:creationId xmlns:a16="http://schemas.microsoft.com/office/drawing/2014/main" id="{9141A9AC-EBEF-4BD1-9BD3-B7650C03D3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sp>
        <p:nvSpPr>
          <p:cNvPr id="2" name="TextBox 1">
            <a:extLst>
              <a:ext uri="{FF2B5EF4-FFF2-40B4-BE49-F238E27FC236}">
                <a16:creationId xmlns:a16="http://schemas.microsoft.com/office/drawing/2014/main" id="{0B7E7C64-5F82-C2BF-E0CA-67F654CCB539}"/>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1363565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3">
            <a:extLst>
              <a:ext uri="{FF2B5EF4-FFF2-40B4-BE49-F238E27FC236}">
                <a16:creationId xmlns:a16="http://schemas.microsoft.com/office/drawing/2014/main" id="{3F1A2664-A4D9-E36F-0AF4-B53C17DDE4F0}"/>
              </a:ext>
            </a:extLst>
          </p:cNvPr>
          <p:cNvSpPr/>
          <p:nvPr/>
        </p:nvSpPr>
        <p:spPr>
          <a:xfrm>
            <a:off x="5306326" y="580597"/>
            <a:ext cx="4357934"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What happens when an earthquake strikes?</a:t>
            </a:r>
          </a:p>
        </p:txBody>
      </p:sp>
      <p:sp>
        <p:nvSpPr>
          <p:cNvPr id="15" name="Rounded Rectangle 13">
            <a:extLst>
              <a:ext uri="{FF2B5EF4-FFF2-40B4-BE49-F238E27FC236}">
                <a16:creationId xmlns:a16="http://schemas.microsoft.com/office/drawing/2014/main" id="{56AEB2C4-6750-2F06-58EB-2F95FFD69580}"/>
              </a:ext>
            </a:extLst>
          </p:cNvPr>
          <p:cNvSpPr/>
          <p:nvPr/>
        </p:nvSpPr>
        <p:spPr>
          <a:xfrm>
            <a:off x="5306326" y="2421422"/>
            <a:ext cx="4357934"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What are the secondary consequences of a volcanic eruption or an earthquake?</a:t>
            </a:r>
          </a:p>
        </p:txBody>
      </p:sp>
      <p:sp>
        <p:nvSpPr>
          <p:cNvPr id="14" name="Rounded Rectangle 13">
            <a:extLst>
              <a:ext uri="{FF2B5EF4-FFF2-40B4-BE49-F238E27FC236}">
                <a16:creationId xmlns:a16="http://schemas.microsoft.com/office/drawing/2014/main" id="{F8858491-DD92-F76C-DCA2-74C65C32660C}"/>
              </a:ext>
            </a:extLst>
          </p:cNvPr>
          <p:cNvSpPr/>
          <p:nvPr/>
        </p:nvSpPr>
        <p:spPr>
          <a:xfrm>
            <a:off x="827112" y="2421423"/>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What is an earthquake?</a:t>
            </a:r>
          </a:p>
        </p:txBody>
      </p:sp>
      <p:sp>
        <p:nvSpPr>
          <p:cNvPr id="13" name="Rounded Rectangle 13">
            <a:extLst>
              <a:ext uri="{FF2B5EF4-FFF2-40B4-BE49-F238E27FC236}">
                <a16:creationId xmlns:a16="http://schemas.microsoft.com/office/drawing/2014/main" id="{3824067F-F7D2-FFA8-9364-FC0AC5823B4C}"/>
              </a:ext>
            </a:extLst>
          </p:cNvPr>
          <p:cNvSpPr/>
          <p:nvPr/>
        </p:nvSpPr>
        <p:spPr>
          <a:xfrm>
            <a:off x="827112" y="560135"/>
            <a:ext cx="3739658" cy="1216957"/>
          </a:xfrm>
          <a:prstGeom prst="roundRect">
            <a:avLst/>
          </a:prstGeom>
          <a:solidFill>
            <a:srgbClr val="F1E3B1"/>
          </a:solidFill>
          <a:ln w="19050">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GB" sz="2000">
                <a:solidFill>
                  <a:schemeClr val="tx1"/>
                </a:solidFill>
                <a:latin typeface="Century Gothic" panose="020B0502020202020204" pitchFamily="34" charset="0"/>
              </a:rPr>
              <a:t>What happens when a volcano erupts?</a:t>
            </a:r>
          </a:p>
        </p:txBody>
      </p:sp>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Learning journey</a:t>
            </a:r>
          </a:p>
          <a:p>
            <a:pPr marL="0" indent="0">
              <a:buFont typeface="Arial" panose="020B0604020202020204" pitchFamily="34" charset="0"/>
              <a:buNone/>
            </a:pPr>
            <a:endParaRPr lang="en-GB"/>
          </a:p>
        </p:txBody>
      </p:sp>
      <p:sp>
        <p:nvSpPr>
          <p:cNvPr id="20" name="Oval 19">
            <a:extLst>
              <a:ext uri="{FF2B5EF4-FFF2-40B4-BE49-F238E27FC236}">
                <a16:creationId xmlns:a16="http://schemas.microsoft.com/office/drawing/2014/main" id="{8A89C02B-109D-8E44-80D4-6858F3356642}"/>
              </a:ext>
            </a:extLst>
          </p:cNvPr>
          <p:cNvSpPr/>
          <p:nvPr/>
        </p:nvSpPr>
        <p:spPr>
          <a:xfrm>
            <a:off x="494603" y="2760902"/>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8</a:t>
            </a:r>
            <a:endParaRPr lang="en-US">
              <a:latin typeface="Century Gothic" panose="020B0502020202020204" pitchFamily="34" charset="0"/>
            </a:endParaRPr>
          </a:p>
        </p:txBody>
      </p:sp>
      <p:sp>
        <p:nvSpPr>
          <p:cNvPr id="22" name="Oval 21">
            <a:extLst>
              <a:ext uri="{FF2B5EF4-FFF2-40B4-BE49-F238E27FC236}">
                <a16:creationId xmlns:a16="http://schemas.microsoft.com/office/drawing/2014/main" id="{7731B9BD-9769-1E49-9796-19DF58C6E253}"/>
              </a:ext>
            </a:extLst>
          </p:cNvPr>
          <p:cNvSpPr/>
          <p:nvPr/>
        </p:nvSpPr>
        <p:spPr>
          <a:xfrm>
            <a:off x="4973817" y="836105"/>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9</a:t>
            </a:r>
            <a:endParaRPr lang="en-US">
              <a:latin typeface="Century Gothic" panose="020B0502020202020204" pitchFamily="34" charset="0"/>
            </a:endParaRPr>
          </a:p>
        </p:txBody>
      </p:sp>
      <p:sp>
        <p:nvSpPr>
          <p:cNvPr id="24" name="Oval 23">
            <a:extLst>
              <a:ext uri="{FF2B5EF4-FFF2-40B4-BE49-F238E27FC236}">
                <a16:creationId xmlns:a16="http://schemas.microsoft.com/office/drawing/2014/main" id="{C0BA4F19-AEFD-9942-83E6-051BB684221F}"/>
              </a:ext>
            </a:extLst>
          </p:cNvPr>
          <p:cNvSpPr/>
          <p:nvPr/>
        </p:nvSpPr>
        <p:spPr>
          <a:xfrm>
            <a:off x="4973817" y="2748859"/>
            <a:ext cx="665018" cy="665018"/>
          </a:xfrm>
          <a:prstGeom prst="ellipse">
            <a:avLst/>
          </a:prstGeom>
          <a:solidFill>
            <a:srgbClr val="F5B333"/>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10</a:t>
            </a:r>
            <a:endParaRPr lang="en-US">
              <a:latin typeface="Century Gothic" panose="020B0502020202020204" pitchFamily="34" charset="0"/>
            </a:endParaRPr>
          </a:p>
        </p:txBody>
      </p:sp>
      <p:sp>
        <p:nvSpPr>
          <p:cNvPr id="17" name="Oval 16">
            <a:extLst>
              <a:ext uri="{FF2B5EF4-FFF2-40B4-BE49-F238E27FC236}">
                <a16:creationId xmlns:a16="http://schemas.microsoft.com/office/drawing/2014/main" id="{3B31DF84-6892-55A5-B620-3BEBDDCFAB36}"/>
              </a:ext>
            </a:extLst>
          </p:cNvPr>
          <p:cNvSpPr/>
          <p:nvPr/>
        </p:nvSpPr>
        <p:spPr>
          <a:xfrm>
            <a:off x="494603" y="836104"/>
            <a:ext cx="665018" cy="665018"/>
          </a:xfrm>
          <a:prstGeom prst="ellipse">
            <a:avLst/>
          </a:prstGeom>
          <a:solidFill>
            <a:srgbClr val="D2451D"/>
          </a:solidFill>
          <a:ln>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7</a:t>
            </a:r>
            <a:endParaRPr lang="en-US">
              <a:latin typeface="Century Gothic" panose="020B0502020202020204" pitchFamily="34" charset="0"/>
            </a:endParaRPr>
          </a:p>
        </p:txBody>
      </p:sp>
      <p:pic>
        <p:nvPicPr>
          <p:cNvPr id="19" name="Picture 18" descr="A picture containing text, painted&#10;&#10;Description automatically generated">
            <a:extLst>
              <a:ext uri="{FF2B5EF4-FFF2-40B4-BE49-F238E27FC236}">
                <a16:creationId xmlns:a16="http://schemas.microsoft.com/office/drawing/2014/main" id="{1D7A0ECB-D121-1106-99F0-4417084914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sp>
        <p:nvSpPr>
          <p:cNvPr id="2" name="TextBox 1">
            <a:extLst>
              <a:ext uri="{FF2B5EF4-FFF2-40B4-BE49-F238E27FC236}">
                <a16:creationId xmlns:a16="http://schemas.microsoft.com/office/drawing/2014/main" id="{CB0C71D8-913D-8620-B706-72C6DC04BEBA}"/>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41969718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766036" y="2845300"/>
            <a:ext cx="5680452"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7: Lesson statement</a:t>
            </a:r>
          </a:p>
          <a:p>
            <a:pPr marL="0" indent="0">
              <a:buFont typeface="Arial" panose="020B0604020202020204" pitchFamily="34" charset="0"/>
              <a:buNone/>
            </a:pPr>
            <a:endParaRPr lang="en-GB"/>
          </a:p>
        </p:txBody>
      </p:sp>
      <p:sp>
        <p:nvSpPr>
          <p:cNvPr id="10" name="Speech Bubble: Rectangle with Corners Rounded 4">
            <a:extLst>
              <a:ext uri="{FF2B5EF4-FFF2-40B4-BE49-F238E27FC236}">
                <a16:creationId xmlns:a16="http://schemas.microsoft.com/office/drawing/2014/main" id="{744FC010-FB3D-01AA-AFCE-BCF5D6C4B245}"/>
              </a:ext>
            </a:extLst>
          </p:cNvPr>
          <p:cNvSpPr/>
          <p:nvPr/>
        </p:nvSpPr>
        <p:spPr>
          <a:xfrm>
            <a:off x="6009888" y="1239189"/>
            <a:ext cx="3808815" cy="1890945"/>
          </a:xfrm>
          <a:prstGeom prst="wedgeRoundRectCallout">
            <a:avLst>
              <a:gd name="adj1" fmla="val -90600"/>
              <a:gd name="adj2" fmla="val -530"/>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In this lesson, you will learn about the impact that volcanic eruptions can have on human life.</a:t>
            </a:r>
          </a:p>
        </p:txBody>
      </p:sp>
      <p:pic>
        <p:nvPicPr>
          <p:cNvPr id="8" name="Picture 7" descr="A picture containing text, painted&#10;&#10;Description automatically generated">
            <a:extLst>
              <a:ext uri="{FF2B5EF4-FFF2-40B4-BE49-F238E27FC236}">
                <a16:creationId xmlns:a16="http://schemas.microsoft.com/office/drawing/2014/main" id="{B6F3EFF6-833B-CB10-7D3B-7D255A1961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0A5B9CD4-3A43-067D-3129-F9A331B723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1" y="11154"/>
            <a:ext cx="5763695" cy="6858000"/>
          </a:xfrm>
          <a:prstGeom prst="rect">
            <a:avLst/>
          </a:prstGeom>
        </p:spPr>
      </p:pic>
      <p:sp>
        <p:nvSpPr>
          <p:cNvPr id="2" name="TextBox 1">
            <a:extLst>
              <a:ext uri="{FF2B5EF4-FFF2-40B4-BE49-F238E27FC236}">
                <a16:creationId xmlns:a16="http://schemas.microsoft.com/office/drawing/2014/main" id="{F67A0760-6BF7-BF7F-CC85-170D15C33880}"/>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2117178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8766036" y="2845300"/>
            <a:ext cx="5680452" cy="559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7: Key term</a:t>
            </a:r>
          </a:p>
          <a:p>
            <a:pPr marL="0" indent="0">
              <a:buFont typeface="Arial" panose="020B0604020202020204" pitchFamily="34" charset="0"/>
              <a:buNone/>
            </a:pPr>
            <a:endParaRPr lang="en-GB"/>
          </a:p>
        </p:txBody>
      </p:sp>
      <p:sp>
        <p:nvSpPr>
          <p:cNvPr id="10" name="Speech Bubble: Rectangle with Corners Rounded 4">
            <a:extLst>
              <a:ext uri="{FF2B5EF4-FFF2-40B4-BE49-F238E27FC236}">
                <a16:creationId xmlns:a16="http://schemas.microsoft.com/office/drawing/2014/main" id="{BE4C4DE5-7C9A-E9B2-080E-13C61C8FD1D8}"/>
              </a:ext>
            </a:extLst>
          </p:cNvPr>
          <p:cNvSpPr/>
          <p:nvPr/>
        </p:nvSpPr>
        <p:spPr>
          <a:xfrm>
            <a:off x="6190479" y="907965"/>
            <a:ext cx="3808815" cy="2292435"/>
          </a:xfrm>
          <a:prstGeom prst="wedgeRoundRectCallout">
            <a:avLst>
              <a:gd name="adj1" fmla="val -96395"/>
              <a:gd name="adj2" fmla="val -9700"/>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entury Gothic" panose="020B0502020202020204" pitchFamily="34" charset="0"/>
              </a:rPr>
              <a:t>The key term in this lesson is </a:t>
            </a:r>
            <a:r>
              <a:rPr lang="en-GB" sz="2000" b="1">
                <a:solidFill>
                  <a:schemeClr val="tx1"/>
                </a:solidFill>
                <a:latin typeface="Century Gothic" panose="020B0502020202020204" pitchFamily="34" charset="0"/>
              </a:rPr>
              <a:t>volcanic eruption</a:t>
            </a:r>
            <a:r>
              <a:rPr lang="en-GB" sz="2000">
                <a:solidFill>
                  <a:schemeClr val="tx1"/>
                </a:solidFill>
                <a:latin typeface="Century Gothic" panose="020B0502020202020204" pitchFamily="34" charset="0"/>
              </a:rPr>
              <a:t>. </a:t>
            </a:r>
          </a:p>
          <a:p>
            <a:pPr algn="ctr"/>
            <a:r>
              <a:rPr lang="en-GB" sz="2000">
                <a:solidFill>
                  <a:schemeClr val="tx1"/>
                </a:solidFill>
                <a:latin typeface="Century Gothic" panose="020B0502020202020204" pitchFamily="34" charset="0"/>
              </a:rPr>
              <a:t>A volcanic eruption is when lava and gas are released from a volcano—</a:t>
            </a:r>
            <a:br>
              <a:rPr lang="en-GB" sz="2000">
                <a:solidFill>
                  <a:schemeClr val="tx1"/>
                </a:solidFill>
                <a:latin typeface="Century Gothic" panose="020B0502020202020204" pitchFamily="34" charset="0"/>
              </a:rPr>
            </a:br>
            <a:r>
              <a:rPr lang="en-GB" sz="2000">
                <a:solidFill>
                  <a:schemeClr val="tx1"/>
                </a:solidFill>
                <a:latin typeface="Century Gothic" panose="020B0502020202020204" pitchFamily="34" charset="0"/>
              </a:rPr>
              <a:t>sometimes explosively.</a:t>
            </a:r>
          </a:p>
        </p:txBody>
      </p:sp>
      <p:pic>
        <p:nvPicPr>
          <p:cNvPr id="8" name="Picture 7" descr="A picture containing text, painted&#10;&#10;Description automatically generated">
            <a:extLst>
              <a:ext uri="{FF2B5EF4-FFF2-40B4-BE49-F238E27FC236}">
                <a16:creationId xmlns:a16="http://schemas.microsoft.com/office/drawing/2014/main" id="{41207921-BA96-1A7F-4614-EE785D4884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42936" y="6077181"/>
            <a:ext cx="709835" cy="709835"/>
          </a:xfrm>
          <a:prstGeom prst="rect">
            <a:avLst/>
          </a:prstGeom>
        </p:spPr>
      </p:pic>
      <p:sp>
        <p:nvSpPr>
          <p:cNvPr id="2" name="TextBox 1">
            <a:extLst>
              <a:ext uri="{FF2B5EF4-FFF2-40B4-BE49-F238E27FC236}">
                <a16:creationId xmlns:a16="http://schemas.microsoft.com/office/drawing/2014/main" id="{B9C01E93-8877-7611-F562-8B06FAE407F4}"/>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5" name="Picture 4" descr="A cartoon of a child in a wheelchair looking through a telescope&#10;&#10;Description automatically generated">
            <a:extLst>
              <a:ext uri="{FF2B5EF4-FFF2-40B4-BE49-F238E27FC236}">
                <a16:creationId xmlns:a16="http://schemas.microsoft.com/office/drawing/2014/main" id="{F34BE008-19B6-5286-8186-5462E5225511}"/>
              </a:ext>
            </a:extLst>
          </p:cNvPr>
          <p:cNvPicPr>
            <a:picLocks noChangeAspect="1"/>
          </p:cNvPicPr>
          <p:nvPr/>
        </p:nvPicPr>
        <p:blipFill>
          <a:blip r:embed="rId4"/>
          <a:stretch>
            <a:fillRect/>
          </a:stretch>
        </p:blipFill>
        <p:spPr>
          <a:xfrm>
            <a:off x="139229" y="0"/>
            <a:ext cx="5149240" cy="7258902"/>
          </a:xfrm>
          <a:prstGeom prst="rect">
            <a:avLst/>
          </a:prstGeom>
        </p:spPr>
      </p:pic>
    </p:spTree>
    <p:extLst>
      <p:ext uri="{BB962C8B-B14F-4D97-AF65-F5344CB8AC3E}">
        <p14:creationId xmlns:p14="http://schemas.microsoft.com/office/powerpoint/2010/main" val="934375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000354" y="2606061"/>
            <a:ext cx="5189311"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7: Key knowledge</a:t>
            </a:r>
          </a:p>
          <a:p>
            <a:pPr marL="0" indent="0">
              <a:buFont typeface="Arial" panose="020B0604020202020204" pitchFamily="34" charset="0"/>
              <a:buNone/>
            </a:pP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7127706"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7015141"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What happens when a volcano erupts?</a:t>
            </a:r>
            <a:endParaRPr lang="en-US" sz="2800" b="1" i="0">
              <a:solidFill>
                <a:schemeClr val="bg1"/>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AF2BF696-2099-414E-AD08-02F8147DC62C}"/>
              </a:ext>
            </a:extLst>
          </p:cNvPr>
          <p:cNvSpPr/>
          <p:nvPr/>
        </p:nvSpPr>
        <p:spPr>
          <a:xfrm>
            <a:off x="7661969" y="1348343"/>
            <a:ext cx="3081193" cy="2639763"/>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3" name="Rounded Rectangle 12">
            <a:extLst>
              <a:ext uri="{FF2B5EF4-FFF2-40B4-BE49-F238E27FC236}">
                <a16:creationId xmlns:a16="http://schemas.microsoft.com/office/drawing/2014/main" id="{D3D08F4E-2711-1941-A03F-B371E030D074}"/>
              </a:ext>
            </a:extLst>
          </p:cNvPr>
          <p:cNvSpPr/>
          <p:nvPr/>
        </p:nvSpPr>
        <p:spPr>
          <a:xfrm>
            <a:off x="622392" y="1348342"/>
            <a:ext cx="6742206" cy="4026934"/>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DA6FB3-C1CA-4D4D-B901-7AAAF372BB4F}"/>
              </a:ext>
            </a:extLst>
          </p:cNvPr>
          <p:cNvSpPr txBox="1"/>
          <p:nvPr/>
        </p:nvSpPr>
        <p:spPr>
          <a:xfrm>
            <a:off x="7661969" y="1382710"/>
            <a:ext cx="3110381" cy="2436757"/>
          </a:xfrm>
          <a:prstGeom prst="rect">
            <a:avLst/>
          </a:prstGeom>
          <a:noFill/>
        </p:spPr>
        <p:txBody>
          <a:bodyPr wrap="square" rtlCol="0">
            <a:spAutoFit/>
          </a:bodyPr>
          <a:lstStyle/>
          <a:p>
            <a:pPr marL="0" indent="0">
              <a:lnSpc>
                <a:spcPct val="107000"/>
              </a:lnSpc>
              <a:spcAft>
                <a:spcPts val="800"/>
              </a:spcAft>
              <a:buNone/>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Clr>
                <a:srgbClr val="F5B333"/>
              </a:buClr>
              <a:buFont typeface="Arial" panose="020B0604020202020204" pitchFamily="34" charset="0"/>
              <a:buChar char="•"/>
            </a:pPr>
            <a:r>
              <a:rPr lang="en-GB" sz="2400">
                <a:latin typeface="Century Gothic" panose="020B0502020202020204" pitchFamily="34" charset="0"/>
              </a:rPr>
              <a:t>dormant</a:t>
            </a:r>
          </a:p>
          <a:p>
            <a:pPr marL="342900" indent="-342900">
              <a:buClr>
                <a:srgbClr val="F5B333"/>
              </a:buClr>
              <a:buFont typeface="Arial" panose="020B0604020202020204" pitchFamily="34" charset="0"/>
              <a:buChar char="•"/>
            </a:pPr>
            <a:r>
              <a:rPr lang="en-GB" sz="2400">
                <a:latin typeface="Century Gothic" panose="020B0502020202020204" pitchFamily="34" charset="0"/>
              </a:rPr>
              <a:t>erupt</a:t>
            </a:r>
          </a:p>
          <a:p>
            <a:pPr marL="342900" indent="-342900">
              <a:buClr>
                <a:srgbClr val="F5B333"/>
              </a:buClr>
              <a:buFont typeface="Arial" panose="020B0604020202020204" pitchFamily="34" charset="0"/>
              <a:buChar char="•"/>
            </a:pPr>
            <a:r>
              <a:rPr lang="en-GB" sz="2400">
                <a:latin typeface="Century Gothic" panose="020B0502020202020204" pitchFamily="34" charset="0"/>
              </a:rPr>
              <a:t>geothermal energy</a:t>
            </a:r>
          </a:p>
          <a:p>
            <a:pPr marL="342900" indent="-342900">
              <a:buClr>
                <a:srgbClr val="F5B333"/>
              </a:buClr>
              <a:buFont typeface="Arial" panose="020B0604020202020204" pitchFamily="34" charset="0"/>
              <a:buChar char="•"/>
            </a:pPr>
            <a:r>
              <a:rPr lang="en-GB" sz="2400">
                <a:latin typeface="Century Gothic" panose="020B0502020202020204" pitchFamily="34" charset="0"/>
              </a:rPr>
              <a:t>volcanic ash</a:t>
            </a:r>
          </a:p>
        </p:txBody>
      </p:sp>
      <p:sp>
        <p:nvSpPr>
          <p:cNvPr id="15" name="TextBox 14">
            <a:extLst>
              <a:ext uri="{FF2B5EF4-FFF2-40B4-BE49-F238E27FC236}">
                <a16:creationId xmlns:a16="http://schemas.microsoft.com/office/drawing/2014/main" id="{E3ADB613-8A00-8D40-86AA-C7C9E8217C0D}"/>
              </a:ext>
            </a:extLst>
          </p:cNvPr>
          <p:cNvSpPr txBox="1"/>
          <p:nvPr/>
        </p:nvSpPr>
        <p:spPr>
          <a:xfrm>
            <a:off x="810599" y="1482724"/>
            <a:ext cx="6522477" cy="3683252"/>
          </a:xfrm>
          <a:prstGeom prst="rect">
            <a:avLst/>
          </a:prstGeom>
          <a:noFill/>
        </p:spPr>
        <p:txBody>
          <a:bodyPr wrap="square" rtlCol="0">
            <a:spAutoFit/>
          </a:bodyPr>
          <a:lstStyle/>
          <a:p>
            <a:pPr>
              <a:lnSpc>
                <a:spcPct val="107000"/>
              </a:lnSpc>
              <a:spcAft>
                <a:spcPts val="800"/>
              </a:spcAft>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Volcanic eruptions vary depending on the type of volcano and the different types of plate boundary they sit on.</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Eruptions can be catastrophic, damaging towns and farmland, and even taking lives.</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Volcanic eruptions can benefit the surrounding area as they create fertile ground.</a:t>
            </a:r>
          </a:p>
        </p:txBody>
      </p:sp>
      <p:pic>
        <p:nvPicPr>
          <p:cNvPr id="12" name="Picture 11">
            <a:extLst>
              <a:ext uri="{FF2B5EF4-FFF2-40B4-BE49-F238E27FC236}">
                <a16:creationId xmlns:a16="http://schemas.microsoft.com/office/drawing/2014/main" id="{BD073BE0-7949-B604-B42E-BC7EC6E88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18615" y="6100398"/>
            <a:ext cx="646033" cy="646033"/>
          </a:xfrm>
          <a:prstGeom prst="rect">
            <a:avLst/>
          </a:prstGeom>
        </p:spPr>
      </p:pic>
      <p:sp>
        <p:nvSpPr>
          <p:cNvPr id="2" name="TextBox 1">
            <a:extLst>
              <a:ext uri="{FF2B5EF4-FFF2-40B4-BE49-F238E27FC236}">
                <a16:creationId xmlns:a16="http://schemas.microsoft.com/office/drawing/2014/main" id="{ACEBB235-1412-ECCC-1776-903C2BDE4E56}"/>
              </a:ext>
            </a:extLst>
          </p:cNvPr>
          <p:cNvSpPr txBox="1"/>
          <p:nvPr/>
        </p:nvSpPr>
        <p:spPr>
          <a:xfrm>
            <a:off x="142084" y="6489840"/>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19" name="Picture 18" descr="Icon&#10;&#10;Description automatically generated">
            <a:extLst>
              <a:ext uri="{FF2B5EF4-FFF2-40B4-BE49-F238E27FC236}">
                <a16:creationId xmlns:a16="http://schemas.microsoft.com/office/drawing/2014/main" id="{AAD812CF-859F-69E1-6EE4-7F97762AF4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0098" y="3674870"/>
            <a:ext cx="2382561" cy="3417931"/>
          </a:xfrm>
          <a:prstGeom prst="rect">
            <a:avLst/>
          </a:prstGeom>
        </p:spPr>
      </p:pic>
    </p:spTree>
    <p:extLst>
      <p:ext uri="{BB962C8B-B14F-4D97-AF65-F5344CB8AC3E}">
        <p14:creationId xmlns:p14="http://schemas.microsoft.com/office/powerpoint/2010/main" val="26350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15AA-F239-E03C-4FBF-40BE970BBF1B}"/>
              </a:ext>
            </a:extLst>
          </p:cNvPr>
          <p:cNvSpPr>
            <a:spLocks noGrp="1"/>
          </p:cNvSpPr>
          <p:nvPr>
            <p:ph type="title"/>
          </p:nvPr>
        </p:nvSpPr>
        <p:spPr>
          <a:xfrm>
            <a:off x="716722" y="2297734"/>
            <a:ext cx="10515600" cy="1325563"/>
          </a:xfrm>
        </p:spPr>
        <p:txBody>
          <a:bodyPr>
            <a:normAutofit fontScale="90000"/>
          </a:bodyPr>
          <a:lstStyle/>
          <a:p>
            <a:r>
              <a:rPr lang="en-GB">
                <a:ea typeface="Calibri Light"/>
                <a:cs typeface="Calibri Light"/>
              </a:rPr>
              <a:t>Blue </a:t>
            </a:r>
            <a:br>
              <a:rPr lang="en-GB">
                <a:ea typeface="Calibri Light"/>
                <a:cs typeface="Calibri Light"/>
              </a:rPr>
            </a:br>
            <a:br>
              <a:rPr lang="en-GB">
                <a:ea typeface="Calibri Light"/>
                <a:cs typeface="Calibri Light"/>
              </a:rPr>
            </a:br>
            <a:br>
              <a:rPr lang="en-GB">
                <a:ea typeface="Calibri Light"/>
                <a:cs typeface="Calibri Light"/>
              </a:rPr>
            </a:br>
            <a:br>
              <a:rPr lang="en-GB">
                <a:ea typeface="Calibri Light"/>
                <a:cs typeface="Calibri Light"/>
              </a:rPr>
            </a:br>
            <a:br>
              <a:rPr lang="en-GB">
                <a:ea typeface="Calibri Light"/>
                <a:cs typeface="Calibri Light"/>
              </a:rPr>
            </a:br>
            <a:br>
              <a:rPr lang="en-GB">
                <a:ea typeface="Calibri Light"/>
                <a:cs typeface="Calibri Light"/>
              </a:rPr>
            </a:br>
            <a:br>
              <a:rPr lang="en-GB">
                <a:ea typeface="Calibri Light"/>
                <a:cs typeface="Calibri Light"/>
              </a:rPr>
            </a:br>
            <a:br>
              <a:rPr lang="en-GB">
                <a:ea typeface="Calibri Light"/>
                <a:cs typeface="Calibri Light"/>
              </a:rPr>
            </a:br>
            <a:r>
              <a:rPr lang="en-GB">
                <a:ea typeface="Calibri Light"/>
                <a:cs typeface="Calibri Light"/>
              </a:rPr>
              <a:t>Green</a:t>
            </a:r>
            <a:endParaRPr lang="en-GB"/>
          </a:p>
        </p:txBody>
      </p:sp>
      <p:sp>
        <p:nvSpPr>
          <p:cNvPr id="3" name="Pentagon 2">
            <a:extLst>
              <a:ext uri="{FF2B5EF4-FFF2-40B4-BE49-F238E27FC236}">
                <a16:creationId xmlns:a16="http://schemas.microsoft.com/office/drawing/2014/main" id="{1DDF2BA6-CA12-99BC-B9E6-568514B4577B}"/>
              </a:ext>
            </a:extLst>
          </p:cNvPr>
          <p:cNvSpPr/>
          <p:nvPr/>
        </p:nvSpPr>
        <p:spPr>
          <a:xfrm>
            <a:off x="3531661" y="453194"/>
            <a:ext cx="3136347" cy="2805043"/>
          </a:xfrm>
          <a:prstGeom prst="pen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Hexagon 3">
            <a:extLst>
              <a:ext uri="{FF2B5EF4-FFF2-40B4-BE49-F238E27FC236}">
                <a16:creationId xmlns:a16="http://schemas.microsoft.com/office/drawing/2014/main" id="{25F1512A-BB2B-6C67-E66A-A6A185F9CF5F}"/>
              </a:ext>
            </a:extLst>
          </p:cNvPr>
          <p:cNvSpPr/>
          <p:nvPr/>
        </p:nvSpPr>
        <p:spPr>
          <a:xfrm>
            <a:off x="4150332" y="4194707"/>
            <a:ext cx="2517913" cy="2484782"/>
          </a:xfrm>
          <a:prstGeom prst="hexagon">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C45EF69-DF6B-DA59-CE1C-EDFD06F758DF}"/>
              </a:ext>
            </a:extLst>
          </p:cNvPr>
          <p:cNvSpPr txBox="1"/>
          <p:nvPr/>
        </p:nvSpPr>
        <p:spPr>
          <a:xfrm>
            <a:off x="7469840" y="566105"/>
            <a:ext cx="363136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Calibri"/>
                <a:cs typeface="Calibri"/>
              </a:rPr>
              <a:t>What is the name of your shape?</a:t>
            </a:r>
          </a:p>
          <a:p>
            <a:endParaRPr lang="en-GB" sz="2800">
              <a:ea typeface="Calibri"/>
              <a:cs typeface="Calibri"/>
            </a:endParaRPr>
          </a:p>
          <a:p>
            <a:r>
              <a:rPr lang="en-GB" sz="2800">
                <a:ea typeface="Calibri"/>
                <a:cs typeface="Calibri"/>
              </a:rPr>
              <a:t>How many sides does your shape have?</a:t>
            </a:r>
          </a:p>
        </p:txBody>
      </p:sp>
    </p:spTree>
    <p:extLst>
      <p:ext uri="{BB962C8B-B14F-4D97-AF65-F5344CB8AC3E}">
        <p14:creationId xmlns:p14="http://schemas.microsoft.com/office/powerpoint/2010/main" val="5967945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49C5-E923-4E70-E417-8F1D814BDEA1}"/>
              </a:ext>
            </a:extLst>
          </p:cNvPr>
          <p:cNvSpPr>
            <a:spLocks noGrp="1"/>
          </p:cNvSpPr>
          <p:nvPr>
            <p:ph type="title"/>
          </p:nvPr>
        </p:nvSpPr>
        <p:spPr>
          <a:xfrm>
            <a:off x="272473" y="168852"/>
            <a:ext cx="10515600" cy="1325563"/>
          </a:xfrm>
        </p:spPr>
        <p:txBody>
          <a:bodyPr/>
          <a:lstStyle/>
          <a:p>
            <a:r>
              <a:rPr lang="en-GB">
                <a:cs typeface="Calibri Light"/>
              </a:rPr>
              <a:t>Recap Task: in pairs, state the volcano type : </a:t>
            </a:r>
            <a:endParaRPr lang="en-GB"/>
          </a:p>
        </p:txBody>
      </p:sp>
      <p:pic>
        <p:nvPicPr>
          <p:cNvPr id="3" name="Picture 2" descr="A cartoon of a volcano&#10;&#10;Description automatically generated">
            <a:extLst>
              <a:ext uri="{FF2B5EF4-FFF2-40B4-BE49-F238E27FC236}">
                <a16:creationId xmlns:a16="http://schemas.microsoft.com/office/drawing/2014/main" id="{28FB8F2F-DFB8-98FE-259D-C777ADA574E7}"/>
              </a:ext>
            </a:extLst>
          </p:cNvPr>
          <p:cNvPicPr>
            <a:picLocks noChangeAspect="1"/>
          </p:cNvPicPr>
          <p:nvPr/>
        </p:nvPicPr>
        <p:blipFill>
          <a:blip r:embed="rId2"/>
          <a:stretch>
            <a:fillRect/>
          </a:stretch>
        </p:blipFill>
        <p:spPr>
          <a:xfrm>
            <a:off x="528060" y="1485321"/>
            <a:ext cx="10916515" cy="4314537"/>
          </a:xfrm>
          <a:prstGeom prst="rect">
            <a:avLst/>
          </a:prstGeom>
        </p:spPr>
      </p:pic>
      <p:sp>
        <p:nvSpPr>
          <p:cNvPr id="4" name="TextBox 3">
            <a:extLst>
              <a:ext uri="{FF2B5EF4-FFF2-40B4-BE49-F238E27FC236}">
                <a16:creationId xmlns:a16="http://schemas.microsoft.com/office/drawing/2014/main" id="{27A2A665-D52F-99AA-60E3-40A9D73644F1}"/>
              </a:ext>
            </a:extLst>
          </p:cNvPr>
          <p:cNvSpPr txBox="1"/>
          <p:nvPr/>
        </p:nvSpPr>
        <p:spPr>
          <a:xfrm>
            <a:off x="663549" y="6015223"/>
            <a:ext cx="1003979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cs typeface="Calibri"/>
              </a:rPr>
              <a:t>                active        extinct       dormant </a:t>
            </a:r>
          </a:p>
        </p:txBody>
      </p:sp>
    </p:spTree>
    <p:extLst>
      <p:ext uri="{BB962C8B-B14F-4D97-AF65-F5344CB8AC3E}">
        <p14:creationId xmlns:p14="http://schemas.microsoft.com/office/powerpoint/2010/main" val="738208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7467680-5589-4745-A2ED-B0B5B08A11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66528" y="822116"/>
            <a:ext cx="8160528" cy="5441034"/>
          </a:xfrm>
          <a:prstGeom prst="rect">
            <a:avLst/>
          </a:prstGeom>
        </p:spPr>
      </p:pic>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728335" y="1825329"/>
            <a:ext cx="3627845"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7: Talk task </a:t>
            </a:r>
          </a:p>
          <a:p>
            <a:pPr marL="0" indent="0">
              <a:buFont typeface="Arial" panose="020B0604020202020204" pitchFamily="34" charset="0"/>
              <a:buNone/>
            </a:pPr>
            <a:endParaRPr lang="en-GB"/>
          </a:p>
        </p:txBody>
      </p:sp>
      <p:pic>
        <p:nvPicPr>
          <p:cNvPr id="3" name="Picture 2" descr="A picture containing text, outdoor, sign&#10;&#10;Description automatically generated">
            <a:extLst>
              <a:ext uri="{FF2B5EF4-FFF2-40B4-BE49-F238E27FC236}">
                <a16:creationId xmlns:a16="http://schemas.microsoft.com/office/drawing/2014/main" id="{E48AA095-3BCE-A840-B647-E4DA55EE9E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13528" y="5922448"/>
            <a:ext cx="762738" cy="762738"/>
          </a:xfrm>
          <a:prstGeom prst="rect">
            <a:avLst/>
          </a:prstGeom>
        </p:spPr>
      </p:pic>
      <p:sp>
        <p:nvSpPr>
          <p:cNvPr id="18" name="Speech Bubble: Rectangle with Corners Rounded 4">
            <a:extLst>
              <a:ext uri="{FF2B5EF4-FFF2-40B4-BE49-F238E27FC236}">
                <a16:creationId xmlns:a16="http://schemas.microsoft.com/office/drawing/2014/main" id="{0742975E-77F4-1349-A089-5AC633E1B5B2}"/>
              </a:ext>
            </a:extLst>
          </p:cNvPr>
          <p:cNvSpPr/>
          <p:nvPr/>
        </p:nvSpPr>
        <p:spPr>
          <a:xfrm>
            <a:off x="113165" y="91606"/>
            <a:ext cx="3339484" cy="1866743"/>
          </a:xfrm>
          <a:prstGeom prst="wedgeRoundRectCallout">
            <a:avLst>
              <a:gd name="adj1" fmla="val -29283"/>
              <a:gd name="adj2" fmla="val 81664"/>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b="1">
                <a:solidFill>
                  <a:schemeClr val="tx1"/>
                </a:solidFill>
                <a:latin typeface="Century Gothic"/>
              </a:rPr>
              <a:t>What happens when tectonic plates collide and cause weaknesses in Earth’s crust? What is formed?</a:t>
            </a:r>
            <a:endParaRPr lang="en-GB" sz="2000" b="1">
              <a:solidFill>
                <a:schemeClr val="tx1"/>
              </a:solidFill>
              <a:latin typeface="Century Gothic" panose="020B0502020202020204" pitchFamily="34" charset="0"/>
            </a:endParaRPr>
          </a:p>
        </p:txBody>
      </p:sp>
      <p:pic>
        <p:nvPicPr>
          <p:cNvPr id="7" name="Picture 6" descr="A picture containing text, toy, doll&#10;&#10;Description automatically generated">
            <a:extLst>
              <a:ext uri="{FF2B5EF4-FFF2-40B4-BE49-F238E27FC236}">
                <a16:creationId xmlns:a16="http://schemas.microsoft.com/office/drawing/2014/main" id="{703B0ADE-E8FB-1F37-E0CF-704215A1BC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073" y="2409568"/>
            <a:ext cx="2290137" cy="4448432"/>
          </a:xfrm>
          <a:prstGeom prst="rect">
            <a:avLst/>
          </a:prstGeom>
        </p:spPr>
      </p:pic>
      <p:sp>
        <p:nvSpPr>
          <p:cNvPr id="2" name="TextBox 1">
            <a:extLst>
              <a:ext uri="{FF2B5EF4-FFF2-40B4-BE49-F238E27FC236}">
                <a16:creationId xmlns:a16="http://schemas.microsoft.com/office/drawing/2014/main" id="{DD395471-6583-A3D3-5F3F-B11E71E19F4A}"/>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3922310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68FC8-80B3-91EA-2F92-9A51148AFADB}"/>
              </a:ext>
            </a:extLst>
          </p:cNvPr>
          <p:cNvSpPr>
            <a:spLocks noGrp="1"/>
          </p:cNvSpPr>
          <p:nvPr>
            <p:ph type="title"/>
          </p:nvPr>
        </p:nvSpPr>
        <p:spPr>
          <a:xfrm>
            <a:off x="189471" y="2764395"/>
            <a:ext cx="12080788" cy="1325563"/>
          </a:xfrm>
        </p:spPr>
        <p:txBody>
          <a:bodyPr>
            <a:normAutofit fontScale="90000"/>
          </a:bodyPr>
          <a:lstStyle/>
          <a:p>
            <a:r>
              <a:rPr lang="en-GB" b="1">
                <a:cs typeface="Calibri Light"/>
              </a:rPr>
              <a:t>Talk partners: What is the process of a volcanic eruption? </a:t>
            </a:r>
            <a:br>
              <a:rPr lang="en-GB">
                <a:cs typeface="Calibri Light"/>
              </a:rPr>
            </a:br>
            <a:br>
              <a:rPr lang="en-GB">
                <a:cs typeface="Calibri Light"/>
              </a:rPr>
            </a:br>
            <a:br>
              <a:rPr lang="en-GB">
                <a:cs typeface="Calibri Light"/>
              </a:rPr>
            </a:br>
            <a:r>
              <a:rPr lang="en-GB" b="1">
                <a:cs typeface="Calibri Light"/>
              </a:rPr>
              <a:t>Key vocabulary:</a:t>
            </a:r>
            <a:br>
              <a:rPr lang="en-GB">
                <a:cs typeface="Calibri Light"/>
              </a:rPr>
            </a:br>
            <a:r>
              <a:rPr lang="en-GB">
                <a:cs typeface="Calibri Light"/>
              </a:rPr>
              <a:t>pressure        secondary vents         magma chamber      gasses         erupt      tectonic plates </a:t>
            </a:r>
          </a:p>
        </p:txBody>
      </p:sp>
    </p:spTree>
    <p:extLst>
      <p:ext uri="{BB962C8B-B14F-4D97-AF65-F5344CB8AC3E}">
        <p14:creationId xmlns:p14="http://schemas.microsoft.com/office/powerpoint/2010/main" val="40731239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7: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237467" y="1054899"/>
            <a:ext cx="4876196" cy="5528861"/>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0" i="0" u="none" strike="noStrike" baseline="0">
                <a:latin typeface="Comic Sans MS"/>
              </a:rPr>
              <a:t>Volcanic eruptions are different depending on the type of volcano and the types of lava that they release.</a:t>
            </a:r>
            <a:r>
              <a:rPr lang="en-GB" sz="2400">
                <a:latin typeface="Comic Sans MS"/>
              </a:rPr>
              <a:t>   </a:t>
            </a:r>
          </a:p>
          <a:p>
            <a:pPr marL="0" indent="0">
              <a:buNone/>
            </a:pPr>
            <a:endParaRPr lang="en-GB" sz="2400">
              <a:latin typeface="Comic Sans MS"/>
            </a:endParaRPr>
          </a:p>
          <a:p>
            <a:pPr>
              <a:buNone/>
            </a:pPr>
            <a:r>
              <a:rPr lang="en-GB" sz="2400">
                <a:latin typeface="Comic Sans MS"/>
              </a:rPr>
              <a:t>Volcanoes that release </a:t>
            </a:r>
            <a:r>
              <a:rPr lang="en-GB" sz="2400">
                <a:solidFill>
                  <a:srgbClr val="FF0000"/>
                </a:solidFill>
                <a:latin typeface="Comic Sans MS"/>
              </a:rPr>
              <a:t>thick lava are often very explosive when they </a:t>
            </a:r>
            <a:r>
              <a:rPr lang="en-GB" sz="2400" b="1">
                <a:solidFill>
                  <a:srgbClr val="FF0000"/>
                </a:solidFill>
                <a:latin typeface="Comic Sans MS"/>
              </a:rPr>
              <a:t>erupt</a:t>
            </a:r>
            <a:r>
              <a:rPr lang="en-GB" sz="2400">
                <a:solidFill>
                  <a:srgbClr val="FF0000"/>
                </a:solidFill>
                <a:latin typeface="Comic Sans MS"/>
              </a:rPr>
              <a:t>.</a:t>
            </a:r>
            <a:r>
              <a:rPr lang="en-GB" sz="2400">
                <a:latin typeface="Comic Sans MS"/>
              </a:rPr>
              <a:t> Gas bubbles that are trapped in the magma chamber find it hard to escape through the rock. They can also spurt lots of hot ash and rocks into the air, making them extremely dangerous. </a:t>
            </a:r>
            <a:endParaRPr lang="en-GB"/>
          </a:p>
          <a:p>
            <a:pPr marL="0" indent="0">
              <a:buNone/>
            </a:pPr>
            <a:endParaRPr lang="en-GB" sz="2400" b="0" i="0" u="none" strike="noStrike" baseline="0">
              <a:latin typeface="Century Gothic" panose="020B0502020202020204" pitchFamily="34" charset="0"/>
            </a:endParaRP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1" y="404602"/>
            <a:ext cx="6324819"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6212254"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What happens during an eruption?</a:t>
            </a:r>
            <a:endParaRPr lang="en-US" sz="2800" b="1" i="0">
              <a:solidFill>
                <a:schemeClr val="bg1"/>
              </a:solidFill>
              <a:latin typeface="Century Gothic" panose="020B0502020202020204" pitchFamily="34" charset="0"/>
            </a:endParaRPr>
          </a:p>
        </p:txBody>
      </p:sp>
      <p:pic>
        <p:nvPicPr>
          <p:cNvPr id="11" name="Picture 10">
            <a:extLst>
              <a:ext uri="{FF2B5EF4-FFF2-40B4-BE49-F238E27FC236}">
                <a16:creationId xmlns:a16="http://schemas.microsoft.com/office/drawing/2014/main" id="{80CD5FAA-FAE3-4509-8FB2-7AA63E2D8A4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640769" y="1594336"/>
            <a:ext cx="5140621" cy="4156469"/>
          </a:xfrm>
          <a:prstGeom prst="rect">
            <a:avLst/>
          </a:prstGeom>
        </p:spPr>
      </p:pic>
      <p:sp>
        <p:nvSpPr>
          <p:cNvPr id="2" name="TextBox 1">
            <a:extLst>
              <a:ext uri="{FF2B5EF4-FFF2-40B4-BE49-F238E27FC236}">
                <a16:creationId xmlns:a16="http://schemas.microsoft.com/office/drawing/2014/main" id="{8C9A91A7-133B-C45C-F5D2-45D607148288}"/>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2847005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7: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590858" y="1224497"/>
            <a:ext cx="3740873" cy="4755818"/>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b="0" i="0" u="none" strike="noStrike" baseline="0">
                <a:latin typeface="Comic Sans MS"/>
              </a:rPr>
              <a:t>Volcanoes that release </a:t>
            </a:r>
            <a:r>
              <a:rPr lang="en-US" b="0" i="0" u="none" strike="noStrike" baseline="0">
                <a:solidFill>
                  <a:srgbClr val="FF0000"/>
                </a:solidFill>
                <a:latin typeface="Comic Sans MS"/>
              </a:rPr>
              <a:t>very thin, runny lava when they erupt are often less explosive,</a:t>
            </a:r>
            <a:r>
              <a:rPr lang="en-US" b="0" i="0" u="none" strike="noStrike" baseline="0">
                <a:latin typeface="Comic Sans MS"/>
              </a:rPr>
              <a:t> although the lava released is extremely fast, and can cover large areas very quickly.</a:t>
            </a: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1" y="404602"/>
            <a:ext cx="6324819"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6212254"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What happens during an eruption?</a:t>
            </a:r>
            <a:endParaRPr lang="en-US" sz="2800" b="1" i="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881BA750-F296-AB85-47EC-DCA44A590C09}"/>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3" name="Picture 2">
            <a:extLst>
              <a:ext uri="{FF2B5EF4-FFF2-40B4-BE49-F238E27FC236}">
                <a16:creationId xmlns:a16="http://schemas.microsoft.com/office/drawing/2014/main" id="{C2A96896-8C01-C653-1B50-6FB25EAB06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47465" y="1594336"/>
            <a:ext cx="6233925" cy="4156469"/>
          </a:xfrm>
          <a:prstGeom prst="rect">
            <a:avLst/>
          </a:prstGeom>
        </p:spPr>
      </p:pic>
    </p:spTree>
    <p:extLst>
      <p:ext uri="{BB962C8B-B14F-4D97-AF65-F5344CB8AC3E}">
        <p14:creationId xmlns:p14="http://schemas.microsoft.com/office/powerpoint/2010/main" val="31676922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volcano erupting at night with Mayon Volcano in the background&#10;&#10;Description automatically generated">
            <a:extLst>
              <a:ext uri="{FF2B5EF4-FFF2-40B4-BE49-F238E27FC236}">
                <a16:creationId xmlns:a16="http://schemas.microsoft.com/office/drawing/2014/main" id="{2F17360C-254A-E60F-8E40-3A5C6BDC00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3298" b="909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05745204-AC74-13CA-1D47-ABAF932DB7D0}"/>
              </a:ext>
            </a:extLst>
          </p:cNvPr>
          <p:cNvSpPr>
            <a:spLocks noGrp="1"/>
          </p:cNvSpPr>
          <p:nvPr>
            <p:ph type="title"/>
          </p:nvPr>
        </p:nvSpPr>
        <p:spPr>
          <a:xfrm>
            <a:off x="4304" y="2323090"/>
            <a:ext cx="3269162" cy="3204134"/>
          </a:xfrm>
        </p:spPr>
        <p:txBody>
          <a:bodyPr vert="horz" lIns="91440" tIns="45720" rIns="91440" bIns="45720" rtlCol="0" anchor="b">
            <a:normAutofit fontScale="90000"/>
          </a:bodyPr>
          <a:lstStyle/>
          <a:p>
            <a:r>
              <a:rPr lang="en-US" sz="3700"/>
              <a:t>Task: Think it, say it..</a:t>
            </a:r>
            <a:br>
              <a:rPr lang="en-US" sz="3700">
                <a:cs typeface="Calibri Light"/>
              </a:rPr>
            </a:br>
            <a:br>
              <a:rPr lang="en-US" sz="3700"/>
            </a:br>
            <a:r>
              <a:rPr lang="en-US" sz="3700" b="1"/>
              <a:t>Thick lava is more dangerous than thin lava.</a:t>
            </a:r>
            <a:endParaRPr lang="en-US" sz="3700"/>
          </a:p>
          <a:p>
            <a:r>
              <a:rPr lang="en-US" sz="3700" b="1"/>
              <a:t>Do you agree? Explain why.</a:t>
            </a:r>
            <a:br>
              <a:rPr lang="en-US" sz="3700" b="1">
                <a:cs typeface="Calibri Light"/>
              </a:rPr>
            </a:br>
            <a:br>
              <a:rPr lang="en-US" sz="3700" b="1">
                <a:cs typeface="Calibri Light"/>
              </a:rPr>
            </a:br>
            <a:r>
              <a:rPr lang="en-US" sz="3700">
                <a:cs typeface="Calibri Light"/>
              </a:rPr>
              <a:t>Like it, write it...</a:t>
            </a:r>
          </a:p>
          <a:p>
            <a:endParaRPr lang="en-US" sz="3700"/>
          </a:p>
        </p:txBody>
      </p:sp>
    </p:spTree>
    <p:extLst>
      <p:ext uri="{BB962C8B-B14F-4D97-AF65-F5344CB8AC3E}">
        <p14:creationId xmlns:p14="http://schemas.microsoft.com/office/powerpoint/2010/main" val="16688397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7: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204336" y="1170837"/>
            <a:ext cx="5424966" cy="4788948"/>
          </a:xfrm>
          <a:prstGeom prst="rect">
            <a:avLst/>
          </a:prstGeom>
          <a:noFill/>
          <a:ln>
            <a:noFill/>
          </a:ln>
        </p:spPr>
        <p:txBody>
          <a:bodyPr vert="horz" lIns="91440" tIns="45720" rIns="91440" bIns="45720" rtlCol="0" anchor="ctr">
            <a:normAutofit fontScale="92500" lnSpcReduction="2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u="sng">
                <a:latin typeface="Comic Sans MS"/>
              </a:rPr>
              <a:t>Negative Impact</a:t>
            </a:r>
          </a:p>
          <a:p>
            <a:pPr marL="0" indent="0">
              <a:buNone/>
            </a:pPr>
            <a:r>
              <a:rPr lang="en-GB">
                <a:latin typeface="Comic Sans MS"/>
              </a:rPr>
              <a:t>Volcanic eruptions can be catastrophic. The area surrounding the volcano is usually evacuated quickly to keep people safe. Extremely hot lava can cause lots of damage, burning through towns and farmland. Natural habitats can be affected badly, and animals and plants can be destroyed. The ash from a volcano can also cause breathing problems.</a:t>
            </a: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0" y="404602"/>
            <a:ext cx="9393148"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9929164" cy="523220"/>
          </a:xfrm>
          <a:prstGeom prst="rect">
            <a:avLst/>
          </a:prstGeom>
          <a:noFill/>
        </p:spPr>
        <p:txBody>
          <a:bodyPr wrap="square" rtlCol="0">
            <a:spAutoFit/>
          </a:bodyPr>
          <a:lstStyle/>
          <a:p>
            <a:r>
              <a:rPr lang="en-GB" sz="2800" b="1">
                <a:solidFill>
                  <a:schemeClr val="bg1"/>
                </a:solidFill>
                <a:latin typeface="Century Gothic" panose="020B0502020202020204" pitchFamily="34" charset="0"/>
              </a:rPr>
              <a:t>How does a volcanic eruption affect the local area?</a:t>
            </a:r>
            <a:endParaRPr lang="en-US" sz="2800" b="1" i="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17CA850A-383D-4D42-F6F9-EB59BB17F98D}"/>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3" name="Picture 2">
            <a:extLst>
              <a:ext uri="{FF2B5EF4-FFF2-40B4-BE49-F238E27FC236}">
                <a16:creationId xmlns:a16="http://schemas.microsoft.com/office/drawing/2014/main" id="{41560770-9671-876F-134F-3DC6FFC45A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79339" y="1804884"/>
            <a:ext cx="4872988" cy="3248231"/>
          </a:xfrm>
          <a:prstGeom prst="rect">
            <a:avLst/>
          </a:prstGeom>
        </p:spPr>
      </p:pic>
      <p:sp>
        <p:nvSpPr>
          <p:cNvPr id="5" name="TextBox 4">
            <a:extLst>
              <a:ext uri="{FF2B5EF4-FFF2-40B4-BE49-F238E27FC236}">
                <a16:creationId xmlns:a16="http://schemas.microsoft.com/office/drawing/2014/main" id="{98B2DFD4-DE8A-8252-955C-0D48EE45AF79}"/>
              </a:ext>
            </a:extLst>
          </p:cNvPr>
          <p:cNvSpPr txBox="1"/>
          <p:nvPr/>
        </p:nvSpPr>
        <p:spPr>
          <a:xfrm>
            <a:off x="207311" y="5909621"/>
            <a:ext cx="103581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cs typeface="Calibri"/>
              </a:rPr>
              <a:t>Task: Which do you think is the most negative impact and why?</a:t>
            </a:r>
            <a:endParaRPr lang="en-GB" sz="2800">
              <a:solidFill>
                <a:srgbClr val="FF0000"/>
              </a:solidFill>
            </a:endParaRPr>
          </a:p>
        </p:txBody>
      </p:sp>
    </p:spTree>
    <p:extLst>
      <p:ext uri="{BB962C8B-B14F-4D97-AF65-F5344CB8AC3E}">
        <p14:creationId xmlns:p14="http://schemas.microsoft.com/office/powerpoint/2010/main" val="41499434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10086886" y="1493154"/>
            <a:ext cx="2963496"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7: Read</a:t>
            </a:r>
          </a:p>
          <a:p>
            <a:pPr marL="0" indent="0">
              <a:buFont typeface="Arial" panose="020B0604020202020204" pitchFamily="34" charset="0"/>
              <a:buNone/>
            </a:pPr>
            <a:endParaRPr lang="en-GB"/>
          </a:p>
        </p:txBody>
      </p:sp>
      <p:pic>
        <p:nvPicPr>
          <p:cNvPr id="7" name="Picture 6">
            <a:extLst>
              <a:ext uri="{FF2B5EF4-FFF2-40B4-BE49-F238E27FC236}">
                <a16:creationId xmlns:a16="http://schemas.microsoft.com/office/drawing/2014/main" id="{317F3EC5-451D-7843-BE37-1CE58B099E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6266" y="5965186"/>
            <a:ext cx="720000" cy="720000"/>
          </a:xfrm>
          <a:prstGeom prst="rect">
            <a:avLst/>
          </a:prstGeom>
        </p:spPr>
      </p:pic>
      <p:sp>
        <p:nvSpPr>
          <p:cNvPr id="8" name="Content Placeholder 2">
            <a:extLst>
              <a:ext uri="{FF2B5EF4-FFF2-40B4-BE49-F238E27FC236}">
                <a16:creationId xmlns:a16="http://schemas.microsoft.com/office/drawing/2014/main" id="{72E7AA96-A5D1-F843-AA76-0D977D1093C0}"/>
              </a:ext>
            </a:extLst>
          </p:cNvPr>
          <p:cNvSpPr txBox="1">
            <a:spLocks/>
          </p:cNvSpPr>
          <p:nvPr/>
        </p:nvSpPr>
        <p:spPr>
          <a:xfrm>
            <a:off x="622390" y="1307339"/>
            <a:ext cx="5155628" cy="4755818"/>
          </a:xfrm>
          <a:prstGeom prst="rect">
            <a:avLst/>
          </a:prstGeom>
          <a:noFill/>
          <a:ln>
            <a:noFill/>
          </a:ln>
        </p:spPr>
        <p:txBody>
          <a:bodyPr vert="horz" lIns="91440" tIns="45720" rIns="91440" bIns="45720" rtlCol="0" anchor="ctr">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a:latin typeface="Comic Sans MS"/>
              </a:rPr>
              <a:t>However, a volcanic eruption can sometimes be good for its surroundings. For example, the </a:t>
            </a:r>
            <a:r>
              <a:rPr lang="en-GB" sz="2400" b="1">
                <a:latin typeface="Comic Sans MS"/>
              </a:rPr>
              <a:t>volcanic ash </a:t>
            </a:r>
            <a:r>
              <a:rPr lang="en-GB" sz="2400">
                <a:latin typeface="Comic Sans MS"/>
              </a:rPr>
              <a:t>can break down to create very fertile farmland, which makes the surrounding areas good places for people to grow crops. Volcanic areas can also generate </a:t>
            </a:r>
            <a:r>
              <a:rPr lang="en-GB" sz="2400" b="1">
                <a:latin typeface="Comic Sans MS"/>
              </a:rPr>
              <a:t>geothermal energy</a:t>
            </a:r>
            <a:r>
              <a:rPr lang="en-GB" sz="2400">
                <a:latin typeface="Comic Sans MS"/>
              </a:rPr>
              <a:t>,</a:t>
            </a:r>
            <a:r>
              <a:rPr lang="en-GB" sz="2400" b="1">
                <a:latin typeface="Comic Sans MS"/>
              </a:rPr>
              <a:t> </a:t>
            </a:r>
            <a:r>
              <a:rPr lang="en-GB" sz="2400">
                <a:latin typeface="Comic Sans MS"/>
              </a:rPr>
              <a:t>which can be used as renewable energy. Volcanoes, both active</a:t>
            </a:r>
            <a:r>
              <a:rPr lang="en-GB" sz="2400" b="1">
                <a:latin typeface="Comic Sans MS"/>
              </a:rPr>
              <a:t> </a:t>
            </a:r>
            <a:r>
              <a:rPr lang="en-GB" sz="2400">
                <a:latin typeface="Comic Sans MS"/>
              </a:rPr>
              <a:t>and </a:t>
            </a:r>
            <a:r>
              <a:rPr lang="en-GB" sz="2400" b="1">
                <a:latin typeface="Comic Sans MS"/>
              </a:rPr>
              <a:t>dormant</a:t>
            </a:r>
            <a:r>
              <a:rPr lang="en-GB" sz="2400">
                <a:latin typeface="Comic Sans MS"/>
              </a:rPr>
              <a:t>, are also tourist attractions that bring money for the local communities. </a:t>
            </a:r>
            <a:endParaRPr lang="en-GB" sz="2400">
              <a:latin typeface="Century Gothic" panose="020B0502020202020204" pitchFamily="34" charset="0"/>
            </a:endParaRPr>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0" y="404602"/>
            <a:ext cx="9393148"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9929164" cy="523220"/>
          </a:xfrm>
          <a:prstGeom prst="rect">
            <a:avLst/>
          </a:prstGeom>
          <a:noFill/>
        </p:spPr>
        <p:txBody>
          <a:bodyPr wrap="square" rtlCol="0">
            <a:spAutoFit/>
          </a:bodyPr>
          <a:lstStyle/>
          <a:p>
            <a:r>
              <a:rPr lang="en-GB" sz="2800" b="1">
                <a:solidFill>
                  <a:schemeClr val="bg1"/>
                </a:solidFill>
                <a:latin typeface="Century Gothic" panose="020B0502020202020204" pitchFamily="34" charset="0"/>
              </a:rPr>
              <a:t>How does a volcanic eruption affect the local area?</a:t>
            </a:r>
            <a:endParaRPr lang="en-US" sz="2800" b="1" i="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2C6346B4-2F9D-0893-14E8-91F8F33687FB}"/>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3" name="Picture 2">
            <a:extLst>
              <a:ext uri="{FF2B5EF4-FFF2-40B4-BE49-F238E27FC236}">
                <a16:creationId xmlns:a16="http://schemas.microsoft.com/office/drawing/2014/main" id="{D4539AB4-E16F-FC86-72CA-AB8934B52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79339" y="1804884"/>
            <a:ext cx="4872988" cy="3248231"/>
          </a:xfrm>
          <a:prstGeom prst="rect">
            <a:avLst/>
          </a:prstGeom>
        </p:spPr>
      </p:pic>
      <p:sp>
        <p:nvSpPr>
          <p:cNvPr id="11" name="TextBox 10">
            <a:extLst>
              <a:ext uri="{FF2B5EF4-FFF2-40B4-BE49-F238E27FC236}">
                <a16:creationId xmlns:a16="http://schemas.microsoft.com/office/drawing/2014/main" id="{5B98E544-279F-5C80-EAA7-4EAAC3672226}"/>
              </a:ext>
            </a:extLst>
          </p:cNvPr>
          <p:cNvSpPr txBox="1"/>
          <p:nvPr/>
        </p:nvSpPr>
        <p:spPr>
          <a:xfrm>
            <a:off x="526527" y="5961107"/>
            <a:ext cx="103581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cs typeface="Calibri"/>
              </a:rPr>
              <a:t>Task: Which do you think is the most positive impact and why?</a:t>
            </a:r>
            <a:endParaRPr lang="en-GB" sz="2800">
              <a:solidFill>
                <a:srgbClr val="FF0000"/>
              </a:solidFill>
            </a:endParaRPr>
          </a:p>
        </p:txBody>
      </p:sp>
    </p:spTree>
    <p:extLst>
      <p:ext uri="{BB962C8B-B14F-4D97-AF65-F5344CB8AC3E}">
        <p14:creationId xmlns:p14="http://schemas.microsoft.com/office/powerpoint/2010/main" val="9882148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4A921-78C7-26B6-6D68-85B8EC6005F2}"/>
              </a:ext>
            </a:extLst>
          </p:cNvPr>
          <p:cNvSpPr>
            <a:spLocks noGrp="1"/>
          </p:cNvSpPr>
          <p:nvPr>
            <p:ph type="title"/>
          </p:nvPr>
        </p:nvSpPr>
        <p:spPr>
          <a:xfrm>
            <a:off x="838200" y="3125995"/>
            <a:ext cx="10515600" cy="1325563"/>
          </a:xfrm>
        </p:spPr>
        <p:txBody>
          <a:bodyPr>
            <a:normAutofit fontScale="90000"/>
          </a:bodyPr>
          <a:lstStyle/>
          <a:p>
            <a:r>
              <a:rPr lang="en-GB" b="1">
                <a:cs typeface="Calibri Light"/>
              </a:rPr>
              <a:t>Discussion task: </a:t>
            </a:r>
            <a:br>
              <a:rPr lang="en-GB">
                <a:cs typeface="Calibri Light"/>
              </a:rPr>
            </a:br>
            <a:br>
              <a:rPr lang="en-GB">
                <a:cs typeface="Calibri Light"/>
              </a:rPr>
            </a:br>
            <a:r>
              <a:rPr lang="en-GB">
                <a:cs typeface="Calibri Light"/>
              </a:rPr>
              <a:t>Justify your answer to your partner. Will either of you change your mind? </a:t>
            </a:r>
            <a:br>
              <a:rPr lang="en-GB">
                <a:cs typeface="Calibri Light"/>
              </a:rPr>
            </a:br>
            <a:br>
              <a:rPr lang="en-GB">
                <a:cs typeface="Calibri Light"/>
              </a:rPr>
            </a:br>
            <a:r>
              <a:rPr lang="en-GB" b="1">
                <a:cs typeface="Calibri Light"/>
              </a:rPr>
              <a:t>Discussion point 2:</a:t>
            </a:r>
            <a:br>
              <a:rPr lang="en-GB">
                <a:cs typeface="Calibri Light"/>
              </a:rPr>
            </a:br>
            <a:r>
              <a:rPr lang="en-GB">
                <a:cs typeface="Calibri Light"/>
              </a:rPr>
              <a:t>Based on this, why do you think some people would choose to live near a volcano?</a:t>
            </a:r>
            <a:br>
              <a:rPr lang="en-GB">
                <a:cs typeface="Calibri Light"/>
              </a:rPr>
            </a:br>
            <a:br>
              <a:rPr lang="en-GB">
                <a:cs typeface="Calibri Light"/>
              </a:rPr>
            </a:br>
            <a:br>
              <a:rPr lang="en-GB">
                <a:cs typeface="Calibri Light"/>
              </a:rPr>
            </a:br>
            <a:endParaRPr lang="en-GB">
              <a:cs typeface="Calibri Light"/>
            </a:endParaRPr>
          </a:p>
        </p:txBody>
      </p:sp>
    </p:spTree>
    <p:extLst>
      <p:ext uri="{BB962C8B-B14F-4D97-AF65-F5344CB8AC3E}">
        <p14:creationId xmlns:p14="http://schemas.microsoft.com/office/powerpoint/2010/main" val="168800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a book&#10;&#10;AI-generated content may be incorrect.">
            <a:extLst>
              <a:ext uri="{FF2B5EF4-FFF2-40B4-BE49-F238E27FC236}">
                <a16:creationId xmlns:a16="http://schemas.microsoft.com/office/drawing/2014/main" id="{2209A606-E3DE-C8B4-F9E1-3B70C1585DD0}"/>
              </a:ext>
            </a:extLst>
          </p:cNvPr>
          <p:cNvPicPr>
            <a:picLocks noChangeAspect="1"/>
          </p:cNvPicPr>
          <p:nvPr/>
        </p:nvPicPr>
        <p:blipFill>
          <a:blip r:embed="rId2"/>
          <a:stretch>
            <a:fillRect/>
          </a:stretch>
        </p:blipFill>
        <p:spPr>
          <a:xfrm>
            <a:off x="1864367" y="0"/>
            <a:ext cx="8463266" cy="6858000"/>
          </a:xfrm>
          <a:prstGeom prst="rect">
            <a:avLst/>
          </a:prstGeom>
        </p:spPr>
      </p:pic>
      <p:pic>
        <p:nvPicPr>
          <p:cNvPr id="3" name="Picture 2" descr="A close-up of a book&#10;&#10;AI-generated content may be incorrect.">
            <a:extLst>
              <a:ext uri="{FF2B5EF4-FFF2-40B4-BE49-F238E27FC236}">
                <a16:creationId xmlns:a16="http://schemas.microsoft.com/office/drawing/2014/main" id="{65A6C42D-9A3D-6F05-3554-C18DCB565C26}"/>
              </a:ext>
            </a:extLst>
          </p:cNvPr>
          <p:cNvPicPr>
            <a:picLocks noChangeAspect="1"/>
          </p:cNvPicPr>
          <p:nvPr/>
        </p:nvPicPr>
        <p:blipFill>
          <a:blip r:embed="rId2"/>
          <a:stretch>
            <a:fillRect/>
          </a:stretch>
        </p:blipFill>
        <p:spPr>
          <a:xfrm>
            <a:off x="1864367" y="0"/>
            <a:ext cx="8463266" cy="6858000"/>
          </a:xfrm>
          <a:prstGeom prst="rect">
            <a:avLst/>
          </a:prstGeom>
        </p:spPr>
      </p:pic>
      <p:pic>
        <p:nvPicPr>
          <p:cNvPr id="4" name="Picture 3" descr="A close-up of a volcano&#10;&#10;AI-generated content may be incorrect.">
            <a:extLst>
              <a:ext uri="{FF2B5EF4-FFF2-40B4-BE49-F238E27FC236}">
                <a16:creationId xmlns:a16="http://schemas.microsoft.com/office/drawing/2014/main" id="{E67807B3-1A5B-E6DD-CD0D-04D8C8FB1AEB}"/>
              </a:ext>
            </a:extLst>
          </p:cNvPr>
          <p:cNvPicPr>
            <a:picLocks noChangeAspect="1"/>
          </p:cNvPicPr>
          <p:nvPr/>
        </p:nvPicPr>
        <p:blipFill>
          <a:blip r:embed="rId2"/>
          <a:stretch>
            <a:fillRect/>
          </a:stretch>
        </p:blipFill>
        <p:spPr>
          <a:xfrm>
            <a:off x="1864367" y="0"/>
            <a:ext cx="8463266" cy="6858000"/>
          </a:xfrm>
          <a:prstGeom prst="rect">
            <a:avLst/>
          </a:prstGeom>
        </p:spPr>
      </p:pic>
    </p:spTree>
    <p:extLst>
      <p:ext uri="{BB962C8B-B14F-4D97-AF65-F5344CB8AC3E}">
        <p14:creationId xmlns:p14="http://schemas.microsoft.com/office/powerpoint/2010/main" val="2576248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378B31-4A21-9754-B0FF-062BB22B9745}"/>
              </a:ext>
            </a:extLst>
          </p:cNvPr>
          <p:cNvSpPr txBox="1"/>
          <p:nvPr/>
        </p:nvSpPr>
        <p:spPr>
          <a:xfrm>
            <a:off x="120424" y="221102"/>
            <a:ext cx="119564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latin typeface="Comic Sans MS"/>
                <a:ea typeface="+mn-lt"/>
                <a:cs typeface="+mn-lt"/>
              </a:rPr>
              <a:t>Activity in books: Match the properties below to each shape.</a:t>
            </a:r>
            <a:endParaRPr lang="en-US" sz="3200">
              <a:latin typeface="Comic Sans MS"/>
              <a:cs typeface="Arial"/>
            </a:endParaRPr>
          </a:p>
        </p:txBody>
      </p:sp>
      <p:pic>
        <p:nvPicPr>
          <p:cNvPr id="7" name="Picture 7" descr="Shape, polygon&#10;&#10;Description automatically generated">
            <a:extLst>
              <a:ext uri="{FF2B5EF4-FFF2-40B4-BE49-F238E27FC236}">
                <a16:creationId xmlns:a16="http://schemas.microsoft.com/office/drawing/2014/main" id="{0AC61AB0-E8EA-D501-CFF0-F75430FF6B3E}"/>
              </a:ext>
            </a:extLst>
          </p:cNvPr>
          <p:cNvPicPr>
            <a:picLocks noChangeAspect="1"/>
          </p:cNvPicPr>
          <p:nvPr/>
        </p:nvPicPr>
        <p:blipFill>
          <a:blip r:embed="rId2"/>
          <a:stretch>
            <a:fillRect/>
          </a:stretch>
        </p:blipFill>
        <p:spPr>
          <a:xfrm>
            <a:off x="275979" y="1044448"/>
            <a:ext cx="10794477" cy="5405513"/>
          </a:xfrm>
          <a:prstGeom prst="rect">
            <a:avLst/>
          </a:prstGeom>
        </p:spPr>
      </p:pic>
    </p:spTree>
    <p:extLst>
      <p:ext uri="{BB962C8B-B14F-4D97-AF65-F5344CB8AC3E}">
        <p14:creationId xmlns:p14="http://schemas.microsoft.com/office/powerpoint/2010/main" val="2756599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7: Retrieval</a:t>
            </a:r>
          </a:p>
          <a:p>
            <a:pPr marL="0" indent="0">
              <a:buFont typeface="Arial" panose="020B0604020202020204" pitchFamily="34" charset="0"/>
              <a:buNone/>
            </a:pPr>
            <a:endParaRPr lang="en-GB"/>
          </a:p>
        </p:txBody>
      </p:sp>
      <p:sp>
        <p:nvSpPr>
          <p:cNvPr id="28" name="TextBox 27">
            <a:extLst>
              <a:ext uri="{FF2B5EF4-FFF2-40B4-BE49-F238E27FC236}">
                <a16:creationId xmlns:a16="http://schemas.microsoft.com/office/drawing/2014/main" id="{3BE765EF-8A95-6146-A499-096343A50650}"/>
              </a:ext>
            </a:extLst>
          </p:cNvPr>
          <p:cNvSpPr txBox="1"/>
          <p:nvPr/>
        </p:nvSpPr>
        <p:spPr>
          <a:xfrm>
            <a:off x="495962" y="397884"/>
            <a:ext cx="9706504" cy="523220"/>
          </a:xfrm>
          <a:prstGeom prst="rect">
            <a:avLst/>
          </a:prstGeom>
          <a:noFill/>
        </p:spPr>
        <p:txBody>
          <a:bodyPr wrap="square" lIns="91440" tIns="45720" rIns="91440" bIns="45720" rtlCol="0" anchor="t">
            <a:spAutoFit/>
          </a:bodyPr>
          <a:lstStyle/>
          <a:p>
            <a:r>
              <a:rPr lang="en-US" sz="2800" b="1">
                <a:solidFill>
                  <a:srgbClr val="D2451D"/>
                </a:solidFill>
                <a:latin typeface="Century Gothic"/>
              </a:rPr>
              <a:t>Read the text and answer the following</a:t>
            </a:r>
            <a:r>
              <a:rPr lang="en-US" sz="2800" b="1" i="0">
                <a:solidFill>
                  <a:srgbClr val="D2451D"/>
                </a:solidFill>
                <a:latin typeface="Century Gothic"/>
              </a:rPr>
              <a:t>:</a:t>
            </a:r>
          </a:p>
        </p:txBody>
      </p:sp>
      <p:sp>
        <p:nvSpPr>
          <p:cNvPr id="33" name="Content Placeholder 2">
            <a:extLst>
              <a:ext uri="{FF2B5EF4-FFF2-40B4-BE49-F238E27FC236}">
                <a16:creationId xmlns:a16="http://schemas.microsoft.com/office/drawing/2014/main" id="{2A78BA84-9736-064E-AB9C-657D3F5D5842}"/>
              </a:ext>
            </a:extLst>
          </p:cNvPr>
          <p:cNvSpPr txBox="1">
            <a:spLocks/>
          </p:cNvSpPr>
          <p:nvPr/>
        </p:nvSpPr>
        <p:spPr>
          <a:xfrm>
            <a:off x="495962" y="946894"/>
            <a:ext cx="10086420" cy="5652198"/>
          </a:xfrm>
          <a:prstGeom prst="rect">
            <a:avLst/>
          </a:prstGeom>
          <a:no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F5B333"/>
                </a:solidFill>
                <a:latin typeface="Century Gothic" panose="020B0502020202020204" pitchFamily="34" charset="0"/>
              </a:rPr>
              <a:t>1</a:t>
            </a:r>
            <a:r>
              <a:rPr lang="en-GB" sz="2400">
                <a:solidFill>
                  <a:srgbClr val="F5B333"/>
                </a:solidFill>
                <a:latin typeface="Century Gothic" panose="020B0502020202020204" pitchFamily="34" charset="0"/>
              </a:rPr>
              <a:t>. </a:t>
            </a:r>
            <a:r>
              <a:rPr lang="en-GB" sz="2400">
                <a:latin typeface="Century Gothic" panose="020B0502020202020204" pitchFamily="34" charset="0"/>
              </a:rPr>
              <a:t>Which volcanic eruption created a landslide and tsunami?</a:t>
            </a:r>
          </a:p>
          <a:p>
            <a:pPr marL="0" indent="0">
              <a:buNone/>
            </a:pPr>
            <a:endParaRPr lang="en-GB" sz="2400">
              <a:latin typeface="Century Gothic" panose="020B0502020202020204" pitchFamily="34" charset="0"/>
            </a:endParaRPr>
          </a:p>
          <a:p>
            <a:pPr marL="0" indent="0">
              <a:buNone/>
            </a:pPr>
            <a:r>
              <a:rPr lang="en-GB" sz="2400" b="1">
                <a:solidFill>
                  <a:srgbClr val="F5B333"/>
                </a:solidFill>
                <a:latin typeface="Century Gothic" panose="020B0502020202020204" pitchFamily="34" charset="0"/>
              </a:rPr>
              <a:t>2</a:t>
            </a:r>
            <a:r>
              <a:rPr lang="en-GB" sz="2400">
                <a:solidFill>
                  <a:srgbClr val="F5B333"/>
                </a:solidFill>
                <a:latin typeface="Century Gothic" panose="020B0502020202020204" pitchFamily="34" charset="0"/>
              </a:rPr>
              <a:t>. </a:t>
            </a:r>
            <a:r>
              <a:rPr lang="en-GB" sz="2400">
                <a:latin typeface="Century Gothic" panose="020B0502020202020204" pitchFamily="34" charset="0"/>
              </a:rPr>
              <a:t>Which volcanic eruption caused the most damage to property?</a:t>
            </a:r>
          </a:p>
          <a:p>
            <a:pPr marL="0" indent="0">
              <a:buNone/>
            </a:pPr>
            <a:endParaRPr lang="en-GB" sz="2400">
              <a:latin typeface="Century Gothic" panose="020B0502020202020204" pitchFamily="34" charset="0"/>
            </a:endParaRPr>
          </a:p>
          <a:p>
            <a:pPr marL="0" indent="0">
              <a:buNone/>
            </a:pPr>
            <a:r>
              <a:rPr lang="en-GB" sz="2400" b="1">
                <a:solidFill>
                  <a:srgbClr val="F5B333"/>
                </a:solidFill>
                <a:latin typeface="Century Gothic" panose="020B0502020202020204" pitchFamily="34" charset="0"/>
              </a:rPr>
              <a:t>3</a:t>
            </a:r>
            <a:r>
              <a:rPr lang="en-GB" sz="2400">
                <a:solidFill>
                  <a:srgbClr val="F5B333"/>
                </a:solidFill>
                <a:latin typeface="Century Gothic" panose="020B0502020202020204" pitchFamily="34" charset="0"/>
              </a:rPr>
              <a:t>. </a:t>
            </a:r>
            <a:r>
              <a:rPr lang="en-GB" sz="2400">
                <a:latin typeface="Century Gothic" panose="020B0502020202020204" pitchFamily="34" charset="0"/>
              </a:rPr>
              <a:t>Which volcano erupted for several weeks?</a:t>
            </a:r>
          </a:p>
          <a:p>
            <a:pPr marL="0" indent="0">
              <a:buNone/>
            </a:pPr>
            <a:endParaRPr lang="en-GB" sz="2400">
              <a:latin typeface="Century Gothic" panose="020B0502020202020204" pitchFamily="34" charset="0"/>
            </a:endParaRPr>
          </a:p>
          <a:p>
            <a:pPr marL="0" indent="0">
              <a:buNone/>
            </a:pPr>
            <a:r>
              <a:rPr lang="en-GB" sz="2400" b="1">
                <a:solidFill>
                  <a:srgbClr val="F5B333"/>
                </a:solidFill>
                <a:latin typeface="Century Gothic" panose="020B0502020202020204" pitchFamily="34" charset="0"/>
              </a:rPr>
              <a:t>4</a:t>
            </a:r>
            <a:r>
              <a:rPr lang="en-GB" sz="2400">
                <a:solidFill>
                  <a:srgbClr val="F5B333"/>
                </a:solidFill>
                <a:latin typeface="Century Gothic" panose="020B0502020202020204" pitchFamily="34" charset="0"/>
              </a:rPr>
              <a:t>. </a:t>
            </a:r>
            <a:r>
              <a:rPr lang="en-GB" sz="2400">
                <a:latin typeface="Century Gothic" panose="020B0502020202020204" pitchFamily="34" charset="0"/>
              </a:rPr>
              <a:t>Why do you think no one was able to go within 2.5 miles of</a:t>
            </a:r>
            <a:br>
              <a:rPr lang="en-GB" sz="2400">
                <a:latin typeface="Century Gothic" panose="020B0502020202020204" pitchFamily="34" charset="0"/>
              </a:rPr>
            </a:br>
            <a:r>
              <a:rPr lang="en-GB" sz="2400">
                <a:latin typeface="Century Gothic" panose="020B0502020202020204" pitchFamily="34" charset="0"/>
              </a:rPr>
              <a:t>    Agung after it erupted?</a:t>
            </a:r>
          </a:p>
          <a:p>
            <a:pPr marL="0" indent="0">
              <a:buNone/>
            </a:pPr>
            <a:endParaRPr lang="en-GB" sz="2400">
              <a:latin typeface="Century Gothic" panose="020B0502020202020204" pitchFamily="34" charset="0"/>
            </a:endParaRPr>
          </a:p>
        </p:txBody>
      </p:sp>
      <p:cxnSp>
        <p:nvCxnSpPr>
          <p:cNvPr id="16" name="Straight Connector 15">
            <a:extLst>
              <a:ext uri="{FF2B5EF4-FFF2-40B4-BE49-F238E27FC236}">
                <a16:creationId xmlns:a16="http://schemas.microsoft.com/office/drawing/2014/main" id="{277279FD-3C53-9A49-95F8-2E1DF177C1FE}"/>
              </a:ext>
            </a:extLst>
          </p:cNvPr>
          <p:cNvCxnSpPr/>
          <p:nvPr/>
        </p:nvCxnSpPr>
        <p:spPr>
          <a:xfrm>
            <a:off x="903600" y="3563500"/>
            <a:ext cx="877807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155E38-6DFB-B64C-B2D9-987242F3762C}"/>
              </a:ext>
            </a:extLst>
          </p:cNvPr>
          <p:cNvCxnSpPr/>
          <p:nvPr/>
        </p:nvCxnSpPr>
        <p:spPr>
          <a:xfrm>
            <a:off x="903623" y="4544306"/>
            <a:ext cx="877807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FBD1E1-0112-42FC-8B37-06DE217C2F66}"/>
              </a:ext>
            </a:extLst>
          </p:cNvPr>
          <p:cNvCxnSpPr/>
          <p:nvPr/>
        </p:nvCxnSpPr>
        <p:spPr>
          <a:xfrm>
            <a:off x="903623" y="5936933"/>
            <a:ext cx="877807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ADC1158-87E8-99BB-0F54-D82141265E9B}"/>
              </a:ext>
            </a:extLst>
          </p:cNvPr>
          <p:cNvCxnSpPr>
            <a:cxnSpLocks/>
          </p:cNvCxnSpPr>
          <p:nvPr/>
        </p:nvCxnSpPr>
        <p:spPr>
          <a:xfrm>
            <a:off x="903600" y="2576628"/>
            <a:ext cx="877807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a:extLst>
              <a:ext uri="{FF2B5EF4-FFF2-40B4-BE49-F238E27FC236}">
                <a16:creationId xmlns:a16="http://schemas.microsoft.com/office/drawing/2014/main" id="{640A11DB-67FB-6510-2228-6FF382B223A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308081" y="5943583"/>
            <a:ext cx="741604" cy="741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B43CB9-AC96-5323-164D-5BE691C078A3}"/>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Tree>
    <p:extLst>
      <p:ext uri="{BB962C8B-B14F-4D97-AF65-F5344CB8AC3E}">
        <p14:creationId xmlns:p14="http://schemas.microsoft.com/office/powerpoint/2010/main" val="2313932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362219" y="2265453"/>
            <a:ext cx="4508092"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7: Retrieval</a:t>
            </a:r>
          </a:p>
          <a:p>
            <a:pPr marL="0" indent="0">
              <a:buFont typeface="Arial" panose="020B0604020202020204" pitchFamily="34" charset="0"/>
              <a:buNone/>
            </a:pPr>
            <a:endParaRPr lang="en-GB"/>
          </a:p>
        </p:txBody>
      </p:sp>
      <p:sp>
        <p:nvSpPr>
          <p:cNvPr id="28" name="TextBox 27">
            <a:extLst>
              <a:ext uri="{FF2B5EF4-FFF2-40B4-BE49-F238E27FC236}">
                <a16:creationId xmlns:a16="http://schemas.microsoft.com/office/drawing/2014/main" id="{3BE765EF-8A95-6146-A499-096343A50650}"/>
              </a:ext>
            </a:extLst>
          </p:cNvPr>
          <p:cNvSpPr txBox="1"/>
          <p:nvPr/>
        </p:nvSpPr>
        <p:spPr>
          <a:xfrm>
            <a:off x="495962" y="397884"/>
            <a:ext cx="9706504" cy="523220"/>
          </a:xfrm>
          <a:prstGeom prst="rect">
            <a:avLst/>
          </a:prstGeom>
          <a:noFill/>
        </p:spPr>
        <p:txBody>
          <a:bodyPr wrap="square" rtlCol="0">
            <a:spAutoFit/>
          </a:bodyPr>
          <a:lstStyle/>
          <a:p>
            <a:r>
              <a:rPr lang="en-US" sz="2800" b="1">
                <a:solidFill>
                  <a:srgbClr val="D2451D"/>
                </a:solidFill>
                <a:latin typeface="Century Gothic" panose="020B0502020202020204" pitchFamily="34" charset="0"/>
              </a:rPr>
              <a:t>Answer the following</a:t>
            </a:r>
            <a:r>
              <a:rPr lang="en-US" sz="2800" b="1" i="0">
                <a:solidFill>
                  <a:srgbClr val="D2451D"/>
                </a:solidFill>
                <a:latin typeface="Century Gothic" panose="020B0502020202020204" pitchFamily="34" charset="0"/>
              </a:rPr>
              <a:t>:</a:t>
            </a:r>
          </a:p>
        </p:txBody>
      </p:sp>
      <p:sp>
        <p:nvSpPr>
          <p:cNvPr id="33" name="Content Placeholder 2">
            <a:extLst>
              <a:ext uri="{FF2B5EF4-FFF2-40B4-BE49-F238E27FC236}">
                <a16:creationId xmlns:a16="http://schemas.microsoft.com/office/drawing/2014/main" id="{2A78BA84-9736-064E-AB9C-657D3F5D5842}"/>
              </a:ext>
            </a:extLst>
          </p:cNvPr>
          <p:cNvSpPr txBox="1">
            <a:spLocks/>
          </p:cNvSpPr>
          <p:nvPr/>
        </p:nvSpPr>
        <p:spPr>
          <a:xfrm>
            <a:off x="495962" y="946894"/>
            <a:ext cx="10106968" cy="5652198"/>
          </a:xfrm>
          <a:prstGeom prst="rect">
            <a:avLst/>
          </a:prstGeom>
          <a:noFill/>
          <a:ln>
            <a:noFill/>
          </a:ln>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F5B333"/>
                </a:solidFill>
                <a:latin typeface="Century Gothic" panose="020B0502020202020204" pitchFamily="34" charset="0"/>
              </a:rPr>
              <a:t>1</a:t>
            </a:r>
            <a:r>
              <a:rPr lang="en-GB" sz="2400">
                <a:solidFill>
                  <a:srgbClr val="F5B333"/>
                </a:solidFill>
                <a:latin typeface="Century Gothic" panose="020B0502020202020204" pitchFamily="34" charset="0"/>
              </a:rPr>
              <a:t>. </a:t>
            </a:r>
            <a:r>
              <a:rPr lang="en-GB" sz="2400">
                <a:latin typeface="Century Gothic" panose="020B0502020202020204" pitchFamily="34" charset="0"/>
              </a:rPr>
              <a:t>Which volcanic eruption caused the most deaths?</a:t>
            </a:r>
          </a:p>
          <a:p>
            <a:pPr marL="0" indent="0">
              <a:buNone/>
            </a:pPr>
            <a:r>
              <a:rPr lang="en-GB" sz="2400" b="1">
                <a:latin typeface="Century Gothic" panose="020B0502020202020204" pitchFamily="34" charset="0"/>
              </a:rPr>
              <a:t>    </a:t>
            </a:r>
            <a:r>
              <a:rPr lang="en-GB" sz="2400" b="1" err="1">
                <a:latin typeface="Century Gothic" panose="020B0502020202020204" pitchFamily="34" charset="0"/>
              </a:rPr>
              <a:t>Unzen</a:t>
            </a:r>
            <a:r>
              <a:rPr lang="en-GB" sz="2400" b="1">
                <a:latin typeface="Century Gothic" panose="020B0502020202020204" pitchFamily="34" charset="0"/>
              </a:rPr>
              <a:t>, in Japan</a:t>
            </a:r>
          </a:p>
          <a:p>
            <a:pPr marL="0" indent="0">
              <a:buNone/>
            </a:pPr>
            <a:r>
              <a:rPr lang="en-GB" sz="2400" b="1">
                <a:solidFill>
                  <a:srgbClr val="F5B333"/>
                </a:solidFill>
                <a:latin typeface="Century Gothic" panose="020B0502020202020204" pitchFamily="34" charset="0"/>
              </a:rPr>
              <a:t>2</a:t>
            </a:r>
            <a:r>
              <a:rPr lang="en-GB" sz="2400">
                <a:solidFill>
                  <a:srgbClr val="F5B333"/>
                </a:solidFill>
                <a:latin typeface="Century Gothic" panose="020B0502020202020204" pitchFamily="34" charset="0"/>
              </a:rPr>
              <a:t>. </a:t>
            </a:r>
            <a:r>
              <a:rPr lang="en-GB" sz="2400">
                <a:latin typeface="Century Gothic" panose="020B0502020202020204" pitchFamily="34" charset="0"/>
              </a:rPr>
              <a:t>Which volcanic eruption caused the most damage to property?</a:t>
            </a:r>
          </a:p>
          <a:p>
            <a:pPr marL="0" indent="0">
              <a:buNone/>
            </a:pPr>
            <a:r>
              <a:rPr lang="en-GB" sz="2400" b="1">
                <a:latin typeface="Century Gothic" panose="020B0502020202020204" pitchFamily="34" charset="0"/>
              </a:rPr>
              <a:t>    </a:t>
            </a:r>
            <a:r>
              <a:rPr lang="en-GB" sz="2400" b="1" err="1">
                <a:latin typeface="Century Gothic" panose="020B0502020202020204" pitchFamily="34" charset="0"/>
              </a:rPr>
              <a:t>Unzen</a:t>
            </a:r>
            <a:r>
              <a:rPr lang="en-GB" sz="2400" b="1">
                <a:latin typeface="Century Gothic" panose="020B0502020202020204" pitchFamily="34" charset="0"/>
              </a:rPr>
              <a:t>, in Japan</a:t>
            </a:r>
          </a:p>
          <a:p>
            <a:pPr marL="0" indent="0">
              <a:buNone/>
            </a:pPr>
            <a:r>
              <a:rPr lang="en-GB" sz="2400" b="1">
                <a:solidFill>
                  <a:srgbClr val="F5B333"/>
                </a:solidFill>
                <a:latin typeface="Century Gothic" panose="020B0502020202020204" pitchFamily="34" charset="0"/>
              </a:rPr>
              <a:t>3</a:t>
            </a:r>
            <a:r>
              <a:rPr lang="en-GB" sz="2400">
                <a:solidFill>
                  <a:srgbClr val="F5B333"/>
                </a:solidFill>
                <a:latin typeface="Century Gothic" panose="020B0502020202020204" pitchFamily="34" charset="0"/>
              </a:rPr>
              <a:t>. </a:t>
            </a:r>
            <a:r>
              <a:rPr lang="en-GB" sz="2400">
                <a:latin typeface="Century Gothic" panose="020B0502020202020204" pitchFamily="34" charset="0"/>
              </a:rPr>
              <a:t>Which volcano erupted for several weeks?</a:t>
            </a:r>
          </a:p>
          <a:p>
            <a:pPr marL="0" indent="0">
              <a:buNone/>
            </a:pPr>
            <a:r>
              <a:rPr lang="en-GB" sz="2400" b="1">
                <a:latin typeface="Century Gothic" panose="020B0502020202020204" pitchFamily="34" charset="0"/>
              </a:rPr>
              <a:t>    </a:t>
            </a:r>
            <a:r>
              <a:rPr lang="en-GB" sz="2400" b="1" err="1">
                <a:latin typeface="Century Gothic" panose="020B0502020202020204" pitchFamily="34" charset="0"/>
              </a:rPr>
              <a:t>Mayon</a:t>
            </a:r>
            <a:r>
              <a:rPr lang="en-GB" sz="2400" b="1">
                <a:latin typeface="Century Gothic" panose="020B0502020202020204" pitchFamily="34" charset="0"/>
              </a:rPr>
              <a:t>, in the Philippines</a:t>
            </a:r>
          </a:p>
          <a:p>
            <a:pPr marL="0" indent="0">
              <a:buNone/>
            </a:pPr>
            <a:r>
              <a:rPr lang="en-GB" sz="2400" b="1">
                <a:solidFill>
                  <a:srgbClr val="F5B333"/>
                </a:solidFill>
                <a:latin typeface="Century Gothic" panose="020B0502020202020204" pitchFamily="34" charset="0"/>
              </a:rPr>
              <a:t>4</a:t>
            </a:r>
            <a:r>
              <a:rPr lang="en-GB" sz="2400">
                <a:solidFill>
                  <a:srgbClr val="F5B333"/>
                </a:solidFill>
                <a:latin typeface="Century Gothic" panose="020B0502020202020204" pitchFamily="34" charset="0"/>
              </a:rPr>
              <a:t>. </a:t>
            </a:r>
            <a:r>
              <a:rPr lang="en-GB" sz="2400">
                <a:latin typeface="Century Gothic" panose="020B0502020202020204" pitchFamily="34" charset="0"/>
              </a:rPr>
              <a:t>Why do you think no one was able to go within 2.5 miles of</a:t>
            </a:r>
            <a:br>
              <a:rPr lang="en-GB" sz="2400">
                <a:latin typeface="Century Gothic" panose="020B0502020202020204" pitchFamily="34" charset="0"/>
              </a:rPr>
            </a:br>
            <a:r>
              <a:rPr lang="en-GB" sz="2400">
                <a:latin typeface="Century Gothic" panose="020B0502020202020204" pitchFamily="34" charset="0"/>
              </a:rPr>
              <a:t>    Agung after it erupted?</a:t>
            </a:r>
          </a:p>
          <a:p>
            <a:pPr marL="0" indent="0">
              <a:buNone/>
            </a:pPr>
            <a:r>
              <a:rPr lang="en-GB" sz="2400" b="1">
                <a:latin typeface="Century Gothic" panose="020B0502020202020204" pitchFamily="34" charset="0"/>
              </a:rPr>
              <a:t>    Because it was still dangerous.</a:t>
            </a:r>
          </a:p>
        </p:txBody>
      </p:sp>
      <p:pic>
        <p:nvPicPr>
          <p:cNvPr id="12" name="Picture 2">
            <a:extLst>
              <a:ext uri="{FF2B5EF4-FFF2-40B4-BE49-F238E27FC236}">
                <a16:creationId xmlns:a16="http://schemas.microsoft.com/office/drawing/2014/main" id="{E8E6539A-77DB-4B40-B21F-7E0D94D874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08081" y="5943583"/>
            <a:ext cx="741604" cy="741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D6C2AA-E0C9-C942-3708-1024166709DE}"/>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cxnSp>
        <p:nvCxnSpPr>
          <p:cNvPr id="3" name="Straight Connector 2">
            <a:extLst>
              <a:ext uri="{FF2B5EF4-FFF2-40B4-BE49-F238E27FC236}">
                <a16:creationId xmlns:a16="http://schemas.microsoft.com/office/drawing/2014/main" id="{1EE45E7F-69B8-DAB8-4545-379BAF91B09F}"/>
              </a:ext>
            </a:extLst>
          </p:cNvPr>
          <p:cNvCxnSpPr/>
          <p:nvPr/>
        </p:nvCxnSpPr>
        <p:spPr>
          <a:xfrm>
            <a:off x="903600" y="3563500"/>
            <a:ext cx="877807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0655005-270C-E84E-A1D0-1E09A4125DB4}"/>
              </a:ext>
            </a:extLst>
          </p:cNvPr>
          <p:cNvCxnSpPr/>
          <p:nvPr/>
        </p:nvCxnSpPr>
        <p:spPr>
          <a:xfrm>
            <a:off x="903623" y="4544306"/>
            <a:ext cx="877807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0331822-5963-DAEE-2719-428BF1C73B95}"/>
              </a:ext>
            </a:extLst>
          </p:cNvPr>
          <p:cNvCxnSpPr/>
          <p:nvPr/>
        </p:nvCxnSpPr>
        <p:spPr>
          <a:xfrm>
            <a:off x="903623" y="5936933"/>
            <a:ext cx="877807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E60B5ED-4996-E40A-8E34-E53E804187E1}"/>
              </a:ext>
            </a:extLst>
          </p:cNvPr>
          <p:cNvCxnSpPr>
            <a:cxnSpLocks/>
          </p:cNvCxnSpPr>
          <p:nvPr/>
        </p:nvCxnSpPr>
        <p:spPr>
          <a:xfrm>
            <a:off x="903600" y="2576628"/>
            <a:ext cx="8778072"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5431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420082" y="2159955"/>
            <a:ext cx="4297101" cy="5466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3300" b="1">
                <a:solidFill>
                  <a:schemeClr val="bg1"/>
                </a:solidFill>
                <a:latin typeface="Century Gothic" panose="020B0502020202020204" pitchFamily="34" charset="0"/>
              </a:rPr>
              <a:t>Lesson 7: Investigation</a:t>
            </a:r>
          </a:p>
          <a:p>
            <a:pPr marL="0" indent="0">
              <a:buFont typeface="Arial" panose="020B0604020202020204" pitchFamily="34" charset="0"/>
              <a:buNone/>
            </a:pPr>
            <a:endParaRPr lang="en-GB"/>
          </a:p>
        </p:txBody>
      </p:sp>
      <p:sp>
        <p:nvSpPr>
          <p:cNvPr id="10" name="TextBox 9">
            <a:extLst>
              <a:ext uri="{FF2B5EF4-FFF2-40B4-BE49-F238E27FC236}">
                <a16:creationId xmlns:a16="http://schemas.microsoft.com/office/drawing/2014/main" id="{42709245-20EE-3946-B8CA-74DC2851FFCD}"/>
              </a:ext>
            </a:extLst>
          </p:cNvPr>
          <p:cNvSpPr txBox="1"/>
          <p:nvPr/>
        </p:nvSpPr>
        <p:spPr>
          <a:xfrm>
            <a:off x="490506" y="397884"/>
            <a:ext cx="8787417" cy="523220"/>
          </a:xfrm>
          <a:prstGeom prst="rect">
            <a:avLst/>
          </a:prstGeom>
          <a:noFill/>
        </p:spPr>
        <p:txBody>
          <a:bodyPr wrap="square" rtlCol="0">
            <a:spAutoFit/>
          </a:bodyPr>
          <a:lstStyle/>
          <a:p>
            <a:r>
              <a:rPr lang="en-GB" sz="2800" b="1">
                <a:solidFill>
                  <a:srgbClr val="D2451D"/>
                </a:solidFill>
                <a:latin typeface="Century Gothic" panose="020B0502020202020204" pitchFamily="34" charset="0"/>
              </a:rPr>
              <a:t>Research another volcano in Asia.</a:t>
            </a:r>
          </a:p>
        </p:txBody>
      </p:sp>
      <p:sp>
        <p:nvSpPr>
          <p:cNvPr id="2" name="TextBox 1">
            <a:extLst>
              <a:ext uri="{FF2B5EF4-FFF2-40B4-BE49-F238E27FC236}">
                <a16:creationId xmlns:a16="http://schemas.microsoft.com/office/drawing/2014/main" id="{6CA0B2E3-6383-283B-3D13-31C8100F565C}"/>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sp>
        <p:nvSpPr>
          <p:cNvPr id="7" name="Speech Bubble: Rectangle with Corners Rounded 4">
            <a:extLst>
              <a:ext uri="{FF2B5EF4-FFF2-40B4-BE49-F238E27FC236}">
                <a16:creationId xmlns:a16="http://schemas.microsoft.com/office/drawing/2014/main" id="{EDE5B7E3-3503-2CEF-45D0-36ACAE68DD63}"/>
              </a:ext>
            </a:extLst>
          </p:cNvPr>
          <p:cNvSpPr/>
          <p:nvPr/>
        </p:nvSpPr>
        <p:spPr>
          <a:xfrm>
            <a:off x="2783015" y="1187213"/>
            <a:ext cx="2542938" cy="657541"/>
          </a:xfrm>
          <a:prstGeom prst="wedgeRoundRectCallout">
            <a:avLst>
              <a:gd name="adj1" fmla="val -71009"/>
              <a:gd name="adj2" fmla="val 48155"/>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solidFill>
                  <a:schemeClr val="tx1"/>
                </a:solidFill>
                <a:latin typeface="Century Gothic"/>
              </a:rPr>
              <a:t>Where is it?</a:t>
            </a:r>
          </a:p>
        </p:txBody>
      </p:sp>
      <p:sp>
        <p:nvSpPr>
          <p:cNvPr id="8" name="Speech Bubble: Rectangle with Corners Rounded 4">
            <a:extLst>
              <a:ext uri="{FF2B5EF4-FFF2-40B4-BE49-F238E27FC236}">
                <a16:creationId xmlns:a16="http://schemas.microsoft.com/office/drawing/2014/main" id="{FBA1F428-8437-57B2-ABA3-3A851A1A9881}"/>
              </a:ext>
            </a:extLst>
          </p:cNvPr>
          <p:cNvSpPr/>
          <p:nvPr/>
        </p:nvSpPr>
        <p:spPr>
          <a:xfrm>
            <a:off x="5426896" y="1187214"/>
            <a:ext cx="3279807" cy="1044062"/>
          </a:xfrm>
          <a:prstGeom prst="wedgeRoundRectCallout">
            <a:avLst>
              <a:gd name="adj1" fmla="val 60402"/>
              <a:gd name="adj2" fmla="val 51506"/>
              <a:gd name="adj3" fmla="val 16667"/>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b="1">
                <a:solidFill>
                  <a:schemeClr val="tx1"/>
                </a:solidFill>
                <a:latin typeface="Century Gothic"/>
              </a:rPr>
              <a:t>When did it last erupt?</a:t>
            </a:r>
          </a:p>
        </p:txBody>
      </p:sp>
      <p:pic>
        <p:nvPicPr>
          <p:cNvPr id="5" name="Picture 4" descr="A picture containing text, toy, doll&#10;&#10;Description automatically generated">
            <a:extLst>
              <a:ext uri="{FF2B5EF4-FFF2-40B4-BE49-F238E27FC236}">
                <a16:creationId xmlns:a16="http://schemas.microsoft.com/office/drawing/2014/main" id="{CEE98F6C-605E-F1A5-1BFB-C18559BA93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578" y="1044920"/>
            <a:ext cx="2966284" cy="5755663"/>
          </a:xfrm>
          <a:prstGeom prst="rect">
            <a:avLst/>
          </a:prstGeom>
        </p:spPr>
      </p:pic>
      <p:pic>
        <p:nvPicPr>
          <p:cNvPr id="9" name="Picture 8" descr="A picture containing text, toy, doll&#10;&#10;Description automatically generated">
            <a:extLst>
              <a:ext uri="{FF2B5EF4-FFF2-40B4-BE49-F238E27FC236}">
                <a16:creationId xmlns:a16="http://schemas.microsoft.com/office/drawing/2014/main" id="{85384B42-4749-8B02-E391-261BDF677C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31715" y="550843"/>
            <a:ext cx="4143173" cy="6858000"/>
          </a:xfrm>
          <a:prstGeom prst="rect">
            <a:avLst/>
          </a:prstGeom>
        </p:spPr>
      </p:pic>
      <p:pic>
        <p:nvPicPr>
          <p:cNvPr id="12" name="Picture 11" descr="A picture containing text, sign&#10;&#10;Description automatically generated">
            <a:extLst>
              <a:ext uri="{FF2B5EF4-FFF2-40B4-BE49-F238E27FC236}">
                <a16:creationId xmlns:a16="http://schemas.microsoft.com/office/drawing/2014/main" id="{B8234948-B58F-D746-62E8-99F675BAB9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12567" y="5965186"/>
            <a:ext cx="720000" cy="720000"/>
          </a:xfrm>
          <a:prstGeom prst="rect">
            <a:avLst/>
          </a:prstGeom>
        </p:spPr>
      </p:pic>
      <p:sp>
        <p:nvSpPr>
          <p:cNvPr id="3" name="TextBox 2">
            <a:extLst>
              <a:ext uri="{FF2B5EF4-FFF2-40B4-BE49-F238E27FC236}">
                <a16:creationId xmlns:a16="http://schemas.microsoft.com/office/drawing/2014/main" id="{6F885BF3-5F46-CEB7-642D-A22291E62BF9}"/>
              </a:ext>
            </a:extLst>
          </p:cNvPr>
          <p:cNvSpPr txBox="1"/>
          <p:nvPr/>
        </p:nvSpPr>
        <p:spPr>
          <a:xfrm>
            <a:off x="2319654" y="4639308"/>
            <a:ext cx="651712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rgbClr val="FF0000"/>
                </a:solidFill>
                <a:cs typeface="Calibri"/>
              </a:rPr>
              <a:t>Challenge: What impact did this eruption have on the area and people?</a:t>
            </a:r>
          </a:p>
        </p:txBody>
      </p:sp>
    </p:spTree>
    <p:extLst>
      <p:ext uri="{BB962C8B-B14F-4D97-AF65-F5344CB8AC3E}">
        <p14:creationId xmlns:p14="http://schemas.microsoft.com/office/powerpoint/2010/main" val="14180478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7816BC-B5DD-E941-A971-79035DF7E2C2}"/>
              </a:ext>
            </a:extLst>
          </p:cNvPr>
          <p:cNvSpPr/>
          <p:nvPr/>
        </p:nvSpPr>
        <p:spPr>
          <a:xfrm>
            <a:off x="11040533" y="0"/>
            <a:ext cx="1151467" cy="6858000"/>
          </a:xfrm>
          <a:prstGeom prst="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08E1F8A-1452-1D41-BA7C-8DD1CABCE0AF}"/>
              </a:ext>
            </a:extLst>
          </p:cNvPr>
          <p:cNvSpPr txBox="1">
            <a:spLocks/>
          </p:cNvSpPr>
          <p:nvPr/>
        </p:nvSpPr>
        <p:spPr>
          <a:xfrm rot="5400000">
            <a:off x="9000354" y="2606061"/>
            <a:ext cx="5189311" cy="5466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chemeClr val="bg1"/>
                </a:solidFill>
                <a:latin typeface="Century Gothic" panose="020B0502020202020204" pitchFamily="34" charset="0"/>
              </a:rPr>
              <a:t>Lesson 7: Key knowledge</a:t>
            </a:r>
          </a:p>
          <a:p>
            <a:pPr marL="0" indent="0">
              <a:buFont typeface="Arial" panose="020B0604020202020204" pitchFamily="34" charset="0"/>
              <a:buNone/>
            </a:pPr>
            <a:endParaRPr lang="en-GB"/>
          </a:p>
        </p:txBody>
      </p:sp>
      <p:sp>
        <p:nvSpPr>
          <p:cNvPr id="9" name="Rounded Rectangle 8">
            <a:extLst>
              <a:ext uri="{FF2B5EF4-FFF2-40B4-BE49-F238E27FC236}">
                <a16:creationId xmlns:a16="http://schemas.microsoft.com/office/drawing/2014/main" id="{8A985030-0A98-D848-B7A7-8D0097EB7303}"/>
              </a:ext>
            </a:extLst>
          </p:cNvPr>
          <p:cNvSpPr/>
          <p:nvPr/>
        </p:nvSpPr>
        <p:spPr>
          <a:xfrm>
            <a:off x="622392" y="404602"/>
            <a:ext cx="7127706" cy="543524"/>
          </a:xfrm>
          <a:prstGeom prst="roundRect">
            <a:avLst/>
          </a:prstGeom>
          <a:solidFill>
            <a:srgbClr val="F5B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709245-20EE-3946-B8CA-74DC2851FFCD}"/>
              </a:ext>
            </a:extLst>
          </p:cNvPr>
          <p:cNvSpPr txBox="1"/>
          <p:nvPr/>
        </p:nvSpPr>
        <p:spPr>
          <a:xfrm>
            <a:off x="734956" y="397884"/>
            <a:ext cx="7015141" cy="523220"/>
          </a:xfrm>
          <a:prstGeom prst="rect">
            <a:avLst/>
          </a:prstGeom>
          <a:noFill/>
        </p:spPr>
        <p:txBody>
          <a:bodyPr wrap="square" rtlCol="0">
            <a:spAutoFit/>
          </a:bodyPr>
          <a:lstStyle/>
          <a:p>
            <a:r>
              <a:rPr lang="en-GB" sz="2800" b="1" i="0">
                <a:solidFill>
                  <a:schemeClr val="bg1"/>
                </a:solidFill>
                <a:latin typeface="Century Gothic" panose="020B0502020202020204" pitchFamily="34" charset="0"/>
              </a:rPr>
              <a:t>What happens when a volcano erupts?</a:t>
            </a:r>
            <a:endParaRPr lang="en-US" sz="2800" b="1" i="0">
              <a:solidFill>
                <a:schemeClr val="bg1"/>
              </a:solidFill>
              <a:latin typeface="Century Gothic" panose="020B0502020202020204" pitchFamily="34" charset="0"/>
            </a:endParaRPr>
          </a:p>
        </p:txBody>
      </p:sp>
      <p:sp>
        <p:nvSpPr>
          <p:cNvPr id="11" name="Rounded Rectangle 10">
            <a:extLst>
              <a:ext uri="{FF2B5EF4-FFF2-40B4-BE49-F238E27FC236}">
                <a16:creationId xmlns:a16="http://schemas.microsoft.com/office/drawing/2014/main" id="{AF2BF696-2099-414E-AD08-02F8147DC62C}"/>
              </a:ext>
            </a:extLst>
          </p:cNvPr>
          <p:cNvSpPr/>
          <p:nvPr/>
        </p:nvSpPr>
        <p:spPr>
          <a:xfrm>
            <a:off x="7661969" y="1348343"/>
            <a:ext cx="3081193" cy="2639763"/>
          </a:xfrm>
          <a:prstGeom prst="roundRect">
            <a:avLst>
              <a:gd name="adj" fmla="val 4602"/>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B333"/>
              </a:solidFill>
            </a:endParaRPr>
          </a:p>
        </p:txBody>
      </p:sp>
      <p:sp>
        <p:nvSpPr>
          <p:cNvPr id="13" name="Rounded Rectangle 12">
            <a:extLst>
              <a:ext uri="{FF2B5EF4-FFF2-40B4-BE49-F238E27FC236}">
                <a16:creationId xmlns:a16="http://schemas.microsoft.com/office/drawing/2014/main" id="{D3D08F4E-2711-1941-A03F-B371E030D074}"/>
              </a:ext>
            </a:extLst>
          </p:cNvPr>
          <p:cNvSpPr/>
          <p:nvPr/>
        </p:nvSpPr>
        <p:spPr>
          <a:xfrm>
            <a:off x="536407" y="1482724"/>
            <a:ext cx="6742206" cy="3726411"/>
          </a:xfrm>
          <a:prstGeom prst="roundRect">
            <a:avLst>
              <a:gd name="adj" fmla="val 3187"/>
            </a:avLst>
          </a:prstGeom>
          <a:solidFill>
            <a:srgbClr val="F1E3B1"/>
          </a:solidFill>
          <a:ln w="38100" cap="rnd">
            <a:solidFill>
              <a:srgbClr val="F5B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2DA6FB3-C1CA-4D4D-B901-7AAAF372BB4F}"/>
              </a:ext>
            </a:extLst>
          </p:cNvPr>
          <p:cNvSpPr txBox="1"/>
          <p:nvPr/>
        </p:nvSpPr>
        <p:spPr>
          <a:xfrm>
            <a:off x="7661969" y="1382710"/>
            <a:ext cx="3110381" cy="2436757"/>
          </a:xfrm>
          <a:prstGeom prst="rect">
            <a:avLst/>
          </a:prstGeom>
          <a:noFill/>
        </p:spPr>
        <p:txBody>
          <a:bodyPr wrap="square" rtlCol="0">
            <a:spAutoFit/>
          </a:bodyPr>
          <a:lstStyle/>
          <a:p>
            <a:pPr marL="0" indent="0">
              <a:lnSpc>
                <a:spcPct val="107000"/>
              </a:lnSpc>
              <a:spcAft>
                <a:spcPts val="800"/>
              </a:spcAft>
              <a:buNone/>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vocabulary</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buClr>
                <a:srgbClr val="F5B333"/>
              </a:buClr>
              <a:buFont typeface="Arial" panose="020B0604020202020204" pitchFamily="34" charset="0"/>
              <a:buChar char="•"/>
            </a:pPr>
            <a:r>
              <a:rPr lang="en-GB" sz="2400">
                <a:latin typeface="Century Gothic" panose="020B0502020202020204" pitchFamily="34" charset="0"/>
              </a:rPr>
              <a:t>dormant</a:t>
            </a:r>
          </a:p>
          <a:p>
            <a:pPr marL="342900" indent="-342900">
              <a:buClr>
                <a:srgbClr val="F5B333"/>
              </a:buClr>
              <a:buFont typeface="Arial" panose="020B0604020202020204" pitchFamily="34" charset="0"/>
              <a:buChar char="•"/>
            </a:pPr>
            <a:r>
              <a:rPr lang="en-GB" sz="2400">
                <a:latin typeface="Century Gothic" panose="020B0502020202020204" pitchFamily="34" charset="0"/>
              </a:rPr>
              <a:t>erupt</a:t>
            </a:r>
          </a:p>
          <a:p>
            <a:pPr marL="342900" indent="-342900">
              <a:buClr>
                <a:srgbClr val="F5B333"/>
              </a:buClr>
              <a:buFont typeface="Arial" panose="020B0604020202020204" pitchFamily="34" charset="0"/>
              <a:buChar char="•"/>
            </a:pPr>
            <a:r>
              <a:rPr lang="en-GB" sz="2400">
                <a:latin typeface="Century Gothic" panose="020B0502020202020204" pitchFamily="34" charset="0"/>
              </a:rPr>
              <a:t>geothermal energy</a:t>
            </a:r>
          </a:p>
          <a:p>
            <a:pPr marL="342900" indent="-342900">
              <a:buClr>
                <a:srgbClr val="F5B333"/>
              </a:buClr>
              <a:buFont typeface="Arial" panose="020B0604020202020204" pitchFamily="34" charset="0"/>
              <a:buChar char="•"/>
            </a:pPr>
            <a:r>
              <a:rPr lang="en-GB" sz="2400">
                <a:latin typeface="Century Gothic" panose="020B0502020202020204" pitchFamily="34" charset="0"/>
              </a:rPr>
              <a:t>volcanic ash</a:t>
            </a:r>
          </a:p>
        </p:txBody>
      </p:sp>
      <p:sp>
        <p:nvSpPr>
          <p:cNvPr id="15" name="TextBox 14">
            <a:extLst>
              <a:ext uri="{FF2B5EF4-FFF2-40B4-BE49-F238E27FC236}">
                <a16:creationId xmlns:a16="http://schemas.microsoft.com/office/drawing/2014/main" id="{E3ADB613-8A00-8D40-86AA-C7C9E8217C0D}"/>
              </a:ext>
            </a:extLst>
          </p:cNvPr>
          <p:cNvSpPr txBox="1"/>
          <p:nvPr/>
        </p:nvSpPr>
        <p:spPr>
          <a:xfrm>
            <a:off x="810599" y="1482724"/>
            <a:ext cx="6522477" cy="3683252"/>
          </a:xfrm>
          <a:prstGeom prst="rect">
            <a:avLst/>
          </a:prstGeom>
          <a:noFill/>
        </p:spPr>
        <p:txBody>
          <a:bodyPr wrap="square" rtlCol="0">
            <a:spAutoFit/>
          </a:bodyPr>
          <a:lstStyle/>
          <a:p>
            <a:pPr>
              <a:lnSpc>
                <a:spcPct val="107000"/>
              </a:lnSpc>
              <a:spcAft>
                <a:spcPts val="800"/>
              </a:spcAft>
            </a:pPr>
            <a:r>
              <a:rPr lang="en-GB" sz="2400" b="1" u="sng">
                <a:solidFill>
                  <a:srgbClr val="D2451D"/>
                </a:solidFill>
                <a:effectLst/>
                <a:latin typeface="Century Gothic" panose="020B0502020202020204" pitchFamily="34" charset="0"/>
                <a:ea typeface="Calibri" panose="020F0502020204030204" pitchFamily="34" charset="0"/>
                <a:cs typeface="Times New Roman" panose="02020603050405020304" pitchFamily="18" charset="0"/>
              </a:rPr>
              <a:t>Key knowledge</a:t>
            </a:r>
            <a:endParaRPr lang="en-GB" sz="2400" b="1" u="sng">
              <a:solidFill>
                <a:srgbClr val="D2451D"/>
              </a:solidFill>
              <a:latin typeface="Century Gothic" panose="020B0502020202020204" pitchFamily="34" charset="0"/>
              <a:ea typeface="Calibri" panose="020F0502020204030204" pitchFamily="34" charset="0"/>
              <a:cs typeface="Times New Roman" panose="02020603050405020304" pitchFamily="18" charset="0"/>
            </a:endParaRP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Volcanic eruptions vary depending on the type of volcano and the different types of plate boundary they sit on.</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Eruptions can be catastrophic, damaging towns and farmland, and even taking lives.</a:t>
            </a:r>
          </a:p>
          <a:p>
            <a:pPr marL="342900" indent="-342900">
              <a:spcBef>
                <a:spcPts val="1000"/>
              </a:spcBef>
              <a:buClr>
                <a:srgbClr val="F5B333"/>
              </a:buClr>
              <a:buFont typeface="Arial" panose="020B0604020202020204" pitchFamily="34" charset="0"/>
              <a:buChar char="•"/>
            </a:pPr>
            <a:r>
              <a:rPr lang="en-GB" sz="2200">
                <a:latin typeface="Century Gothic" panose="020B0502020202020204" pitchFamily="34" charset="0"/>
              </a:rPr>
              <a:t>Volcanic eruptions can benefit the surrounding area as they create fertile ground.</a:t>
            </a:r>
          </a:p>
        </p:txBody>
      </p:sp>
      <p:pic>
        <p:nvPicPr>
          <p:cNvPr id="12" name="Picture 11">
            <a:extLst>
              <a:ext uri="{FF2B5EF4-FFF2-40B4-BE49-F238E27FC236}">
                <a16:creationId xmlns:a16="http://schemas.microsoft.com/office/drawing/2014/main" id="{BD073BE0-7949-B604-B42E-BC7EC6E887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18615" y="6100398"/>
            <a:ext cx="646033" cy="646033"/>
          </a:xfrm>
          <a:prstGeom prst="rect">
            <a:avLst/>
          </a:prstGeom>
        </p:spPr>
      </p:pic>
      <p:sp>
        <p:nvSpPr>
          <p:cNvPr id="2" name="TextBox 1">
            <a:extLst>
              <a:ext uri="{FF2B5EF4-FFF2-40B4-BE49-F238E27FC236}">
                <a16:creationId xmlns:a16="http://schemas.microsoft.com/office/drawing/2014/main" id="{ACEBB235-1412-ECCC-1776-903C2BDE4E56}"/>
              </a:ext>
            </a:extLst>
          </p:cNvPr>
          <p:cNvSpPr txBox="1"/>
          <p:nvPr/>
        </p:nvSpPr>
        <p:spPr>
          <a:xfrm>
            <a:off x="165460" y="6569751"/>
            <a:ext cx="3658394" cy="230832"/>
          </a:xfrm>
          <a:prstGeom prst="rect">
            <a:avLst/>
          </a:prstGeom>
          <a:noFill/>
        </p:spPr>
        <p:txBody>
          <a:bodyPr wrap="square" rtlCol="0">
            <a:spAutoFit/>
          </a:bodyPr>
          <a:lstStyle/>
          <a:p>
            <a:r>
              <a:rPr lang="en-GB" sz="900">
                <a:effectLst/>
                <a:latin typeface="Arial" panose="020B0604020202020204" pitchFamily="34" charset="0"/>
                <a:ea typeface="Calibri" panose="020F0502020204030204" pitchFamily="34" charset="0"/>
              </a:rPr>
              <a:t>Copyright © </a:t>
            </a:r>
            <a:r>
              <a:rPr lang="en-GB" sz="900" err="1">
                <a:effectLst/>
                <a:latin typeface="Arial" panose="020B0604020202020204" pitchFamily="34" charset="0"/>
                <a:ea typeface="Calibri" panose="020F0502020204030204" pitchFamily="34" charset="0"/>
              </a:rPr>
              <a:t>ArkCurriculum</a:t>
            </a:r>
            <a:r>
              <a:rPr lang="en-GB" sz="900">
                <a:effectLst/>
                <a:latin typeface="Arial" panose="020B0604020202020204" pitchFamily="34" charset="0"/>
                <a:ea typeface="Calibri" panose="020F0502020204030204" pitchFamily="34" charset="0"/>
              </a:rPr>
              <a:t>+ 2022</a:t>
            </a:r>
            <a:r>
              <a:rPr lang="en-GB" sz="900">
                <a:effectLst/>
              </a:rPr>
              <a:t> </a:t>
            </a:r>
            <a:endParaRPr lang="en-US" sz="900"/>
          </a:p>
        </p:txBody>
      </p:sp>
      <p:pic>
        <p:nvPicPr>
          <p:cNvPr id="18" name="Picture 17" descr="Icon&#10;&#10;Description automatically generated">
            <a:extLst>
              <a:ext uri="{FF2B5EF4-FFF2-40B4-BE49-F238E27FC236}">
                <a16:creationId xmlns:a16="http://schemas.microsoft.com/office/drawing/2014/main" id="{AC540647-3721-31B3-323A-1C11BF3617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50098" y="3674870"/>
            <a:ext cx="2382561" cy="3417931"/>
          </a:xfrm>
          <a:prstGeom prst="rect">
            <a:avLst/>
          </a:prstGeom>
        </p:spPr>
      </p:pic>
    </p:spTree>
    <p:extLst>
      <p:ext uri="{BB962C8B-B14F-4D97-AF65-F5344CB8AC3E}">
        <p14:creationId xmlns:p14="http://schemas.microsoft.com/office/powerpoint/2010/main" val="24517421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D5B5-BD26-86CA-2294-DA74BD8BD4EE}"/>
              </a:ext>
            </a:extLst>
          </p:cNvPr>
          <p:cNvSpPr>
            <a:spLocks noGrp="1"/>
          </p:cNvSpPr>
          <p:nvPr>
            <p:ph type="title"/>
          </p:nvPr>
        </p:nvSpPr>
        <p:spPr>
          <a:xfrm>
            <a:off x="838200" y="2419212"/>
            <a:ext cx="10515600" cy="1325563"/>
          </a:xfrm>
        </p:spPr>
        <p:txBody>
          <a:bodyPr>
            <a:normAutofit fontScale="90000"/>
          </a:bodyPr>
          <a:lstStyle/>
          <a:p>
            <a:r>
              <a:rPr lang="en-GB">
                <a:cs typeface="Calibri Light"/>
              </a:rPr>
              <a:t>Talk partners:  </a:t>
            </a:r>
            <a:br>
              <a:rPr lang="en-GB">
                <a:cs typeface="Calibri Light"/>
              </a:rPr>
            </a:br>
            <a:br>
              <a:rPr lang="en-GB">
                <a:cs typeface="Calibri Light"/>
              </a:rPr>
            </a:br>
            <a:r>
              <a:rPr lang="en-GB" sz="5300" b="1">
                <a:solidFill>
                  <a:srgbClr val="0070C0"/>
                </a:solidFill>
                <a:cs typeface="Calibri Light"/>
              </a:rPr>
              <a:t>Why do some people choose to live near a volcano? </a:t>
            </a:r>
            <a:br>
              <a:rPr lang="en-GB" sz="5300" b="1">
                <a:cs typeface="Calibri Light"/>
              </a:rPr>
            </a:br>
            <a:br>
              <a:rPr lang="en-GB" sz="5300" b="1">
                <a:cs typeface="Calibri Light"/>
              </a:rPr>
            </a:br>
            <a:r>
              <a:rPr lang="en-GB" sz="5300" b="1">
                <a:solidFill>
                  <a:srgbClr val="00B050"/>
                </a:solidFill>
                <a:cs typeface="Calibri Light"/>
              </a:rPr>
              <a:t>What happens when a volcano erupts?</a:t>
            </a:r>
            <a:br>
              <a:rPr lang="en-GB">
                <a:cs typeface="Calibri Light"/>
              </a:rPr>
            </a:br>
            <a:br>
              <a:rPr lang="en-GB">
                <a:cs typeface="Calibri Light"/>
              </a:rPr>
            </a:br>
            <a:endParaRPr lang="en-GB">
              <a:cs typeface="Calibri Light"/>
            </a:endParaRPr>
          </a:p>
        </p:txBody>
      </p:sp>
    </p:spTree>
    <p:extLst>
      <p:ext uri="{BB962C8B-B14F-4D97-AF65-F5344CB8AC3E}">
        <p14:creationId xmlns:p14="http://schemas.microsoft.com/office/powerpoint/2010/main" val="5291116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7E4C8-3A00-CA2D-C25C-8A710D0DFEDD}"/>
              </a:ext>
            </a:extLst>
          </p:cNvPr>
          <p:cNvSpPr>
            <a:spLocks noGrp="1"/>
          </p:cNvSpPr>
          <p:nvPr>
            <p:ph type="title"/>
          </p:nvPr>
        </p:nvSpPr>
        <p:spPr>
          <a:xfrm>
            <a:off x="508687" y="890288"/>
            <a:ext cx="11586518" cy="1325563"/>
          </a:xfrm>
        </p:spPr>
        <p:txBody>
          <a:bodyPr>
            <a:normAutofit fontScale="90000"/>
          </a:bodyPr>
          <a:lstStyle/>
          <a:p>
            <a:r>
              <a:rPr lang="en-GB"/>
              <a:t>Exit Question: </a:t>
            </a:r>
            <a:br>
              <a:rPr lang="en-GB"/>
            </a:br>
            <a:br>
              <a:rPr lang="en-GB"/>
            </a:br>
            <a:r>
              <a:rPr lang="en-GB"/>
              <a:t>Are all eruptions the same?  </a:t>
            </a:r>
            <a:br>
              <a:rPr lang="en-GB"/>
            </a:br>
            <a:r>
              <a:rPr lang="en-GB"/>
              <a:t>Negative impact. </a:t>
            </a:r>
            <a:br>
              <a:rPr lang="en-GB"/>
            </a:br>
            <a:r>
              <a:rPr lang="en-GB"/>
              <a:t>Positive impact.</a:t>
            </a:r>
          </a:p>
        </p:txBody>
      </p:sp>
      <p:sp>
        <p:nvSpPr>
          <p:cNvPr id="4" name="TextBox 3">
            <a:extLst>
              <a:ext uri="{FF2B5EF4-FFF2-40B4-BE49-F238E27FC236}">
                <a16:creationId xmlns:a16="http://schemas.microsoft.com/office/drawing/2014/main" id="{61B60BBB-7F75-B2E0-218C-A036D24A8032}"/>
              </a:ext>
            </a:extLst>
          </p:cNvPr>
          <p:cNvSpPr txBox="1"/>
          <p:nvPr/>
        </p:nvSpPr>
        <p:spPr>
          <a:xfrm>
            <a:off x="7023537" y="2134412"/>
            <a:ext cx="5262516" cy="2806089"/>
          </a:xfrm>
          <a:prstGeom prst="rect">
            <a:avLst/>
          </a:prstGeom>
          <a:noFill/>
        </p:spPr>
        <p:txBody>
          <a:bodyPr wrap="square" lIns="91440" tIns="45720" rIns="91440" bIns="45720" rtlCol="0" anchor="t">
            <a:spAutoFit/>
          </a:bodyPr>
          <a:lstStyle/>
          <a:p>
            <a:pPr marL="0" indent="0">
              <a:lnSpc>
                <a:spcPct val="107000"/>
              </a:lnSpc>
              <a:spcAft>
                <a:spcPts val="800"/>
              </a:spcAft>
              <a:buNone/>
            </a:pPr>
            <a:r>
              <a:rPr lang="en-GB" sz="2400" b="1" u="sng">
                <a:solidFill>
                  <a:srgbClr val="D2451D"/>
                </a:solidFill>
                <a:effectLst/>
                <a:latin typeface="Century Gothic"/>
                <a:ea typeface="Calibri"/>
                <a:cs typeface="Times New Roman"/>
              </a:rPr>
              <a:t>Key vocabulary</a:t>
            </a:r>
            <a:endParaRPr lang="en-GB" sz="2400" b="1" u="sng">
              <a:solidFill>
                <a:srgbClr val="D2451D"/>
              </a:solidFill>
              <a:latin typeface="Century Gothic"/>
              <a:ea typeface="Calibri"/>
              <a:cs typeface="Times New Roman"/>
            </a:endParaRPr>
          </a:p>
          <a:p>
            <a:pPr marL="342900" indent="-342900">
              <a:buClr>
                <a:srgbClr val="F5B333"/>
              </a:buClr>
              <a:buFont typeface="Arial" panose="020B0604020202020204" pitchFamily="34" charset="0"/>
              <a:buChar char="•"/>
            </a:pPr>
            <a:r>
              <a:rPr lang="en-GB" sz="2400">
                <a:latin typeface="Century Gothic"/>
              </a:rPr>
              <a:t>dormant</a:t>
            </a:r>
          </a:p>
          <a:p>
            <a:pPr marL="342900" indent="-342900">
              <a:buClr>
                <a:srgbClr val="F5B333"/>
              </a:buClr>
              <a:buFont typeface="Arial" panose="020B0604020202020204" pitchFamily="34" charset="0"/>
              <a:buChar char="•"/>
            </a:pPr>
            <a:r>
              <a:rPr lang="en-GB" sz="2400">
                <a:latin typeface="Century Gothic"/>
              </a:rPr>
              <a:t>erupt</a:t>
            </a:r>
          </a:p>
          <a:p>
            <a:pPr marL="342900" indent="-342900">
              <a:buClr>
                <a:srgbClr val="F5B333"/>
              </a:buClr>
              <a:buFont typeface="Arial" panose="020B0604020202020204" pitchFamily="34" charset="0"/>
              <a:buChar char="•"/>
            </a:pPr>
            <a:r>
              <a:rPr lang="en-GB" sz="2400">
                <a:latin typeface="Century Gothic"/>
              </a:rPr>
              <a:t>geothermal energy</a:t>
            </a:r>
          </a:p>
          <a:p>
            <a:pPr marL="342900" indent="-342900">
              <a:buClr>
                <a:srgbClr val="F5B333"/>
              </a:buClr>
              <a:buFont typeface="Arial" panose="020B0604020202020204" pitchFamily="34" charset="0"/>
              <a:buChar char="•"/>
            </a:pPr>
            <a:r>
              <a:rPr lang="en-GB" sz="2400">
                <a:latin typeface="Century Gothic"/>
              </a:rPr>
              <a:t>volcanic ash</a:t>
            </a:r>
          </a:p>
          <a:p>
            <a:pPr marL="342900" indent="-342900">
              <a:buClr>
                <a:srgbClr val="F5B333"/>
              </a:buClr>
              <a:buFont typeface="Arial" panose="020B0604020202020204" pitchFamily="34" charset="0"/>
              <a:buChar char="•"/>
            </a:pPr>
            <a:r>
              <a:rPr lang="en-GB" sz="2400">
                <a:latin typeface="Century Gothic"/>
              </a:rPr>
              <a:t>eruption </a:t>
            </a:r>
          </a:p>
          <a:p>
            <a:pPr marL="342900" indent="-342900">
              <a:buClr>
                <a:srgbClr val="F5B333"/>
              </a:buClr>
              <a:buFont typeface="Arial" panose="020B0604020202020204" pitchFamily="34" charset="0"/>
              <a:buChar char="•"/>
            </a:pPr>
            <a:r>
              <a:rPr lang="en-GB" sz="2400">
                <a:latin typeface="Century Gothic"/>
              </a:rPr>
              <a:t>fertile</a:t>
            </a:r>
          </a:p>
        </p:txBody>
      </p:sp>
    </p:spTree>
    <p:extLst>
      <p:ext uri="{BB962C8B-B14F-4D97-AF65-F5344CB8AC3E}">
        <p14:creationId xmlns:p14="http://schemas.microsoft.com/office/powerpoint/2010/main" val="726332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BAF0-FB36-EAEE-FE6D-5DFFCF6E9AE0}"/>
              </a:ext>
            </a:extLst>
          </p:cNvPr>
          <p:cNvSpPr>
            <a:spLocks noGrp="1"/>
          </p:cNvSpPr>
          <p:nvPr>
            <p:ph type="title"/>
          </p:nvPr>
        </p:nvSpPr>
        <p:spPr>
          <a:xfrm>
            <a:off x="688109" y="340026"/>
            <a:ext cx="11312236" cy="1325563"/>
          </a:xfrm>
        </p:spPr>
        <p:txBody>
          <a:bodyPr>
            <a:normAutofit fontScale="90000"/>
          </a:bodyPr>
          <a:lstStyle/>
          <a:p>
            <a:r>
              <a:rPr lang="en-GB" u="sng">
                <a:ea typeface="Calibri Light"/>
                <a:cs typeface="Calibri Light"/>
              </a:rPr>
              <a:t>24.2.26</a:t>
            </a:r>
            <a:br>
              <a:rPr lang="en-GB" u="sng">
                <a:ea typeface="Calibri Light"/>
                <a:cs typeface="Calibri Light"/>
              </a:rPr>
            </a:br>
            <a:r>
              <a:rPr lang="en-GB" u="sng">
                <a:ea typeface="Calibri Light"/>
                <a:cs typeface="Calibri Light"/>
              </a:rPr>
              <a:t>TBAT- know how to support someone who is grieving. </a:t>
            </a:r>
            <a:br>
              <a:rPr lang="en-GB">
                <a:ea typeface="Calibri Light"/>
                <a:cs typeface="Calibri Light"/>
              </a:rPr>
            </a:br>
            <a:br>
              <a:rPr lang="en-GB">
                <a:ea typeface="Calibri Light"/>
                <a:cs typeface="Calibri Light"/>
              </a:rPr>
            </a:br>
            <a:r>
              <a:rPr lang="en-GB">
                <a:ea typeface="Calibri Light"/>
                <a:cs typeface="Calibri Light"/>
              </a:rPr>
              <a:t>1 in 1</a:t>
            </a:r>
            <a:endParaRPr lang="en-GB">
              <a:cs typeface="Calibri Light"/>
            </a:endParaRPr>
          </a:p>
        </p:txBody>
      </p:sp>
      <p:pic>
        <p:nvPicPr>
          <p:cNvPr id="6" name="Picture 5" descr="A screen shot of a computer&#10;&#10;Description automatically generated">
            <a:extLst>
              <a:ext uri="{FF2B5EF4-FFF2-40B4-BE49-F238E27FC236}">
                <a16:creationId xmlns:a16="http://schemas.microsoft.com/office/drawing/2014/main" id="{3F1F645E-AE62-B998-4E4A-94C7D668F329}"/>
              </a:ext>
            </a:extLst>
          </p:cNvPr>
          <p:cNvPicPr>
            <a:picLocks noChangeAspect="1"/>
          </p:cNvPicPr>
          <p:nvPr/>
        </p:nvPicPr>
        <p:blipFill>
          <a:blip r:embed="rId2"/>
          <a:stretch>
            <a:fillRect/>
          </a:stretch>
        </p:blipFill>
        <p:spPr>
          <a:xfrm>
            <a:off x="2622406" y="1000414"/>
            <a:ext cx="8263370" cy="5699990"/>
          </a:xfrm>
          <a:prstGeom prst="rect">
            <a:avLst/>
          </a:prstGeom>
        </p:spPr>
      </p:pic>
    </p:spTree>
    <p:extLst>
      <p:ext uri="{BB962C8B-B14F-4D97-AF65-F5344CB8AC3E}">
        <p14:creationId xmlns:p14="http://schemas.microsoft.com/office/powerpoint/2010/main" val="8602303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with different facial expressions&#10;&#10;Description automatically generated">
            <a:extLst>
              <a:ext uri="{FF2B5EF4-FFF2-40B4-BE49-F238E27FC236}">
                <a16:creationId xmlns:a16="http://schemas.microsoft.com/office/drawing/2014/main" id="{0BCABC1C-B746-858D-8EC7-C19D8CBC75B2}"/>
              </a:ext>
            </a:extLst>
          </p:cNvPr>
          <p:cNvPicPr>
            <a:picLocks noChangeAspect="1"/>
          </p:cNvPicPr>
          <p:nvPr/>
        </p:nvPicPr>
        <p:blipFill>
          <a:blip r:embed="rId2"/>
          <a:stretch>
            <a:fillRect/>
          </a:stretch>
        </p:blipFill>
        <p:spPr>
          <a:xfrm>
            <a:off x="399738" y="0"/>
            <a:ext cx="11392525" cy="6858000"/>
          </a:xfrm>
          <a:prstGeom prst="rect">
            <a:avLst/>
          </a:prstGeom>
        </p:spPr>
      </p:pic>
    </p:spTree>
    <p:extLst>
      <p:ext uri="{BB962C8B-B14F-4D97-AF65-F5344CB8AC3E}">
        <p14:creationId xmlns:p14="http://schemas.microsoft.com/office/powerpoint/2010/main" val="35725040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0E4F485-3FE9-4F4F-A42C-ACFD9AC86DE8}"/>
              </a:ext>
            </a:extLst>
          </p:cNvPr>
          <p:cNvSpPr txBox="1">
            <a:spLocks/>
          </p:cNvSpPr>
          <p:nvPr/>
        </p:nvSpPr>
        <p:spPr>
          <a:xfrm>
            <a:off x="1981200"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a:latin typeface="Arial" panose="020B0604020202020204" pitchFamily="34" charset="0"/>
                <a:cs typeface="Arial" panose="020B0604020202020204" pitchFamily="34" charset="0"/>
              </a:rPr>
              <a:t>Who do you love?</a:t>
            </a:r>
          </a:p>
        </p:txBody>
      </p:sp>
      <p:sp>
        <p:nvSpPr>
          <p:cNvPr id="12" name="TextBox 11">
            <a:extLst>
              <a:ext uri="{FF2B5EF4-FFF2-40B4-BE49-F238E27FC236}">
                <a16:creationId xmlns:a16="http://schemas.microsoft.com/office/drawing/2014/main" id="{67682FE1-7ED1-4F49-9B06-8B28B71CBA21}"/>
              </a:ext>
            </a:extLst>
          </p:cNvPr>
          <p:cNvSpPr txBox="1"/>
          <p:nvPr/>
        </p:nvSpPr>
        <p:spPr>
          <a:xfrm>
            <a:off x="1981201" y="4341196"/>
            <a:ext cx="3602845" cy="1384995"/>
          </a:xfrm>
          <a:prstGeom prst="rect">
            <a:avLst/>
          </a:prstGeom>
          <a:noFill/>
        </p:spPr>
        <p:txBody>
          <a:bodyPr wrap="square" lIns="0" tIns="45720" rIns="91440" bIns="45720" rtlCol="0" anchor="t">
            <a:spAutoFit/>
          </a:bodyPr>
          <a:lstStyle/>
          <a:p>
            <a:r>
              <a:rPr lang="en-GB" sz="2800">
                <a:solidFill>
                  <a:srgbClr val="0070C0"/>
                </a:solidFill>
                <a:latin typeface="Arial"/>
                <a:cs typeface="Arial"/>
              </a:rPr>
              <a:t>How do you enjoy sharing time with people you love?</a:t>
            </a:r>
          </a:p>
        </p:txBody>
      </p:sp>
      <p:sp>
        <p:nvSpPr>
          <p:cNvPr id="13" name="TextBox 12">
            <a:extLst>
              <a:ext uri="{FF2B5EF4-FFF2-40B4-BE49-F238E27FC236}">
                <a16:creationId xmlns:a16="http://schemas.microsoft.com/office/drawing/2014/main" id="{67682FE1-7ED1-4F49-9B06-8B28B71CBA21}"/>
              </a:ext>
            </a:extLst>
          </p:cNvPr>
          <p:cNvSpPr txBox="1"/>
          <p:nvPr/>
        </p:nvSpPr>
        <p:spPr>
          <a:xfrm>
            <a:off x="6184980" y="4341195"/>
            <a:ext cx="3602845" cy="1384995"/>
          </a:xfrm>
          <a:prstGeom prst="rect">
            <a:avLst/>
          </a:prstGeom>
          <a:noFill/>
        </p:spPr>
        <p:txBody>
          <a:bodyPr wrap="square" lIns="0" tIns="45720" rIns="91440" bIns="45720" rtlCol="0" anchor="t">
            <a:spAutoFit/>
          </a:bodyPr>
          <a:lstStyle/>
          <a:p>
            <a:r>
              <a:rPr lang="en-GB" sz="2800">
                <a:solidFill>
                  <a:srgbClr val="00B050"/>
                </a:solidFill>
                <a:latin typeface="Arial"/>
                <a:cs typeface="Arial"/>
              </a:rPr>
              <a:t>How do you feel when you have to leave them?</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81200" y="1536193"/>
            <a:ext cx="4023002" cy="26822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84980" y="1536193"/>
            <a:ext cx="4025821" cy="2682239"/>
          </a:xfrm>
          <a:prstGeom prst="rect">
            <a:avLst/>
          </a:prstGeom>
        </p:spPr>
      </p:pic>
    </p:spTree>
    <p:extLst>
      <p:ext uri="{BB962C8B-B14F-4D97-AF65-F5344CB8AC3E}">
        <p14:creationId xmlns:p14="http://schemas.microsoft.com/office/powerpoint/2010/main" val="37155654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82FE1-7ED1-4F49-9B06-8B28B71CBA21}"/>
              </a:ext>
            </a:extLst>
          </p:cNvPr>
          <p:cNvSpPr txBox="1"/>
          <p:nvPr/>
        </p:nvSpPr>
        <p:spPr>
          <a:xfrm>
            <a:off x="225505" y="626282"/>
            <a:ext cx="11641601" cy="5755422"/>
          </a:xfrm>
          <a:prstGeom prst="rect">
            <a:avLst/>
          </a:prstGeom>
          <a:noFill/>
        </p:spPr>
        <p:txBody>
          <a:bodyPr wrap="square" lIns="0" tIns="0" rIns="0" bIns="0" rtlCol="0" anchor="t">
            <a:spAutoFit/>
          </a:bodyPr>
          <a:lstStyle/>
          <a:p>
            <a:r>
              <a:rPr lang="en-GB">
                <a:latin typeface="Arial"/>
                <a:cs typeface="Arial"/>
              </a:rPr>
              <a:t>Hi, I’m Sarah and I lost my grandma. I don’t know why we say that, we didn’t actually lose her. </a:t>
            </a:r>
            <a:br>
              <a:rPr lang="en-GB">
                <a:latin typeface="Arial" panose="020B0604020202020204" pitchFamily="34" charset="0"/>
                <a:cs typeface="Arial" panose="020B0604020202020204" pitchFamily="34" charset="0"/>
              </a:rPr>
            </a:br>
            <a:r>
              <a:rPr lang="en-GB">
                <a:latin typeface="Arial"/>
                <a:cs typeface="Arial"/>
              </a:rPr>
              <a:t>She died. Why do we have so many different phrases for death? We say passed away, passed on, </a:t>
            </a:r>
            <a:br>
              <a:rPr lang="en-GB">
                <a:latin typeface="Arial" panose="020B0604020202020204" pitchFamily="34" charset="0"/>
                <a:cs typeface="Arial" panose="020B0604020202020204" pitchFamily="34" charset="0"/>
              </a:rPr>
            </a:br>
            <a:r>
              <a:rPr lang="en-GB">
                <a:latin typeface="Arial"/>
                <a:cs typeface="Arial"/>
              </a:rPr>
              <a:t>gone to a better place, but what we actually mean is she died. </a:t>
            </a:r>
          </a:p>
          <a:p>
            <a:endParaRPr lang="en-GB">
              <a:latin typeface="Arial" panose="020B0604020202020204" pitchFamily="34" charset="0"/>
              <a:cs typeface="Arial" panose="020B0604020202020204" pitchFamily="34" charset="0"/>
            </a:endParaRPr>
          </a:p>
          <a:p>
            <a:r>
              <a:rPr lang="en-GB">
                <a:latin typeface="Arial"/>
                <a:cs typeface="Arial"/>
              </a:rPr>
              <a:t>I came home from school one day to find my mum crying and saying that she had some bad news and needed to talk to Josh and me. Josh is my brother. She could barely speak she was crying so much. She told us that Grandma Jean had died. Just like that. How could she have died? I saw her last week and she was fine. She said ”Goodbye and I’ll see you next week”. She lied. How could she do that? I didn’t believe my mum and shouted at her that it wasn’t true. I rushed out of the room and went straight to my bedroom crying. My mum came up a bit later to speak to me but I just shouted at her to leave </a:t>
            </a:r>
            <a:br>
              <a:rPr lang="en-GB">
                <a:latin typeface="Arial" panose="020B0604020202020204" pitchFamily="34" charset="0"/>
                <a:cs typeface="Arial" panose="020B0604020202020204" pitchFamily="34" charset="0"/>
              </a:rPr>
            </a:br>
            <a:r>
              <a:rPr lang="en-GB">
                <a:latin typeface="Arial"/>
                <a:cs typeface="Arial"/>
              </a:rPr>
              <a:t>me alone. </a:t>
            </a:r>
          </a:p>
          <a:p>
            <a:endParaRPr lang="en-GB">
              <a:latin typeface="Arial" panose="020B0604020202020204" pitchFamily="34" charset="0"/>
              <a:cs typeface="Arial" panose="020B0604020202020204" pitchFamily="34" charset="0"/>
            </a:endParaRPr>
          </a:p>
          <a:p>
            <a:r>
              <a:rPr lang="en-GB">
                <a:latin typeface="Arial"/>
                <a:cs typeface="Arial"/>
              </a:rPr>
              <a:t>I don’t want to speak to anyone. I found my memory box and looked at all the cards Grandma Jean has send me over the past 9 years. She never ever forgets my birthday. I’ve just realised she won’t be here for my birthday this year. </a:t>
            </a:r>
          </a:p>
          <a:p>
            <a:endParaRPr lang="en-GB">
              <a:latin typeface="Arial" panose="020B0604020202020204" pitchFamily="34" charset="0"/>
              <a:cs typeface="Arial" panose="020B0604020202020204" pitchFamily="34" charset="0"/>
            </a:endParaRPr>
          </a:p>
          <a:p>
            <a:r>
              <a:rPr lang="en-GB">
                <a:latin typeface="Arial"/>
                <a:cs typeface="Arial"/>
              </a:rPr>
              <a:t>I go downstairs to get a drink and see Josh playing in the garden. How can he actually play when we’ve just found out that Grandma Jean has gone. Doesn’t he even love her? He’s so selfish I hate him. </a:t>
            </a:r>
          </a:p>
          <a:p>
            <a:endParaRPr lang="en-GB">
              <a:latin typeface="Arial" panose="020B0604020202020204" pitchFamily="34" charset="0"/>
              <a:cs typeface="Arial" panose="020B0604020202020204" pitchFamily="34" charset="0"/>
            </a:endParaRPr>
          </a:p>
          <a:p>
            <a:r>
              <a:rPr lang="en-GB">
                <a:latin typeface="Arial"/>
                <a:cs typeface="Arial"/>
              </a:rPr>
              <a:t>I’m Sarah and I lost my grandma.</a:t>
            </a:r>
          </a:p>
          <a:p>
            <a:endParaRPr lang="en-GB" sz="140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0E4F485-3FE9-4F4F-A42C-ACFD9AC86DE8}"/>
              </a:ext>
            </a:extLst>
          </p:cNvPr>
          <p:cNvSpPr txBox="1">
            <a:spLocks/>
          </p:cNvSpPr>
          <p:nvPr/>
        </p:nvSpPr>
        <p:spPr>
          <a:xfrm>
            <a:off x="302591" y="86899"/>
            <a:ext cx="8229600" cy="313759"/>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2800">
                <a:latin typeface="Arial"/>
                <a:cs typeface="Arial"/>
              </a:rPr>
              <a:t>Sarah’s story –Listen to the story </a:t>
            </a:r>
            <a:endParaRPr lang="en-US" sz="2800"/>
          </a:p>
        </p:txBody>
      </p:sp>
      <p:sp>
        <p:nvSpPr>
          <p:cNvPr id="2" name="TextBox 1">
            <a:extLst>
              <a:ext uri="{FF2B5EF4-FFF2-40B4-BE49-F238E27FC236}">
                <a16:creationId xmlns:a16="http://schemas.microsoft.com/office/drawing/2014/main" id="{FF8FC9F9-62B0-026A-F70D-8EBDD9576E39}"/>
              </a:ext>
            </a:extLst>
          </p:cNvPr>
          <p:cNvSpPr txBox="1"/>
          <p:nvPr/>
        </p:nvSpPr>
        <p:spPr>
          <a:xfrm>
            <a:off x="3923598" y="5864124"/>
            <a:ext cx="90991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FF0000"/>
                </a:solidFill>
                <a:cs typeface="Calibri"/>
              </a:rPr>
              <a:t>Groups 1 and 2 -What feelings is Sarah experiencing? </a:t>
            </a:r>
          </a:p>
          <a:p>
            <a:r>
              <a:rPr lang="en-GB" sz="2400">
                <a:solidFill>
                  <a:srgbClr val="FF0000"/>
                </a:solidFill>
                <a:cs typeface="Calibri"/>
              </a:rPr>
              <a:t>Groups 3 and 4 – What behaviours is Sarah showing?</a:t>
            </a:r>
          </a:p>
        </p:txBody>
      </p:sp>
    </p:spTree>
    <p:extLst>
      <p:ext uri="{BB962C8B-B14F-4D97-AF65-F5344CB8AC3E}">
        <p14:creationId xmlns:p14="http://schemas.microsoft.com/office/powerpoint/2010/main" val="241875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5ED407E-CFF5-62B6-2D07-0B1C17406A27}"/>
              </a:ext>
            </a:extLst>
          </p:cNvPr>
          <p:cNvSpPr txBox="1">
            <a:spLocks noGrp="1"/>
          </p:cNvSpPr>
          <p:nvPr>
            <p:ph type="body" idx="1"/>
          </p:nvPr>
        </p:nvSpPr>
        <p:spPr>
          <a:xfrm>
            <a:off x="214999" y="184407"/>
            <a:ext cx="11835812" cy="1287806"/>
          </a:xfrm>
          <a:prstGeom prst="rect">
            <a:avLst/>
          </a:prstGeom>
        </p:spPr>
        <p:txBody>
          <a:bodyPr spcFirstLastPara="1" wrap="square" lIns="121900" tIns="121900" rIns="121900" bIns="121900" anchor="t" anchorCtr="0">
            <a:normAutofit/>
          </a:bodyPr>
          <a:lstStyle/>
          <a:p>
            <a:pPr marL="0" indent="0" algn="r">
              <a:buNone/>
            </a:pPr>
            <a:endParaRPr lang="en">
              <a:solidFill>
                <a:schemeClr val="tx1"/>
              </a:solidFill>
              <a:latin typeface="Comic Sans MS"/>
            </a:endParaRPr>
          </a:p>
          <a:p>
            <a:pPr marL="0" indent="0">
              <a:lnSpc>
                <a:spcPct val="114999"/>
              </a:lnSpc>
              <a:buNone/>
            </a:pPr>
            <a:r>
              <a:rPr lang="en" u="sng">
                <a:solidFill>
                  <a:schemeClr val="tx1"/>
                </a:solidFill>
                <a:latin typeface="Comic Sans MS"/>
              </a:rPr>
              <a:t>TBAT: </a:t>
            </a:r>
            <a:r>
              <a:rPr lang="en" u="sng">
                <a:latin typeface="Comic Sans MS"/>
              </a:rPr>
              <a:t>identify regular </a:t>
            </a:r>
            <a:r>
              <a:rPr lang="en" u="sng">
                <a:solidFill>
                  <a:schemeClr val="tx1"/>
                </a:solidFill>
                <a:latin typeface="Comic Sans MS"/>
              </a:rPr>
              <a:t>and </a:t>
            </a:r>
            <a:r>
              <a:rPr lang="en" u="sng">
                <a:latin typeface="Comic Sans MS"/>
              </a:rPr>
              <a:t>irregular polygons</a:t>
            </a:r>
            <a:r>
              <a:rPr lang="en" u="sng">
                <a:solidFill>
                  <a:schemeClr val="tx1"/>
                </a:solidFill>
                <a:latin typeface="Comic Sans MS"/>
              </a:rPr>
              <a:t>.</a:t>
            </a:r>
            <a:endParaRPr lang="en"/>
          </a:p>
        </p:txBody>
      </p:sp>
      <p:sp>
        <p:nvSpPr>
          <p:cNvPr id="6" name="TextBox 5">
            <a:extLst>
              <a:ext uri="{FF2B5EF4-FFF2-40B4-BE49-F238E27FC236}">
                <a16:creationId xmlns:a16="http://schemas.microsoft.com/office/drawing/2014/main" id="{15378B31-4A21-9754-B0FF-062BB22B9745}"/>
              </a:ext>
            </a:extLst>
          </p:cNvPr>
          <p:cNvSpPr txBox="1"/>
          <p:nvPr/>
        </p:nvSpPr>
        <p:spPr>
          <a:xfrm>
            <a:off x="123701" y="1521525"/>
            <a:ext cx="1195647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latin typeface="Comic Sans MS"/>
                <a:ea typeface="+mn-lt"/>
                <a:cs typeface="+mn-lt"/>
              </a:rPr>
              <a:t>Talk partners: Here is a selection of 2D shapes. What do they all have in common?</a:t>
            </a:r>
            <a:endParaRPr lang="en-US">
              <a:latin typeface="Arial"/>
              <a:cs typeface="Arial"/>
            </a:endParaRPr>
          </a:p>
        </p:txBody>
      </p:sp>
      <p:pic>
        <p:nvPicPr>
          <p:cNvPr id="2" name="Picture 2" descr="Shape, polygon&#10;&#10;Description automatically generated">
            <a:extLst>
              <a:ext uri="{FF2B5EF4-FFF2-40B4-BE49-F238E27FC236}">
                <a16:creationId xmlns:a16="http://schemas.microsoft.com/office/drawing/2014/main" id="{AC8D8115-BF86-F052-2722-BDC333ABDE45}"/>
              </a:ext>
            </a:extLst>
          </p:cNvPr>
          <p:cNvPicPr>
            <a:picLocks noChangeAspect="1"/>
          </p:cNvPicPr>
          <p:nvPr/>
        </p:nvPicPr>
        <p:blipFill>
          <a:blip r:embed="rId2"/>
          <a:stretch>
            <a:fillRect/>
          </a:stretch>
        </p:blipFill>
        <p:spPr>
          <a:xfrm>
            <a:off x="370114" y="3300521"/>
            <a:ext cx="11521044" cy="1959088"/>
          </a:xfrm>
          <a:prstGeom prst="rect">
            <a:avLst/>
          </a:prstGeom>
        </p:spPr>
      </p:pic>
    </p:spTree>
    <p:extLst>
      <p:ext uri="{BB962C8B-B14F-4D97-AF65-F5344CB8AC3E}">
        <p14:creationId xmlns:p14="http://schemas.microsoft.com/office/powerpoint/2010/main" val="12438763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022A91-8722-A34C-B358-F3687885CCFC}"/>
              </a:ext>
            </a:extLst>
          </p:cNvPr>
          <p:cNvSpPr txBox="1"/>
          <p:nvPr/>
        </p:nvSpPr>
        <p:spPr>
          <a:xfrm>
            <a:off x="2362201" y="4556760"/>
            <a:ext cx="184731" cy="338554"/>
          </a:xfrm>
          <a:prstGeom prst="rect">
            <a:avLst/>
          </a:prstGeom>
          <a:noFill/>
        </p:spPr>
        <p:txBody>
          <a:bodyPr wrap="square" rtlCol="0">
            <a:spAutoFit/>
          </a:bodyPr>
          <a:lstStyle/>
          <a:p>
            <a:endParaRPr lang="en-GB"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682FE1-7ED1-4F49-9B06-8B28B71CBA21}"/>
              </a:ext>
            </a:extLst>
          </p:cNvPr>
          <p:cNvSpPr txBox="1"/>
          <p:nvPr/>
        </p:nvSpPr>
        <p:spPr>
          <a:xfrm>
            <a:off x="432708" y="1283547"/>
            <a:ext cx="10687984" cy="3416320"/>
          </a:xfrm>
          <a:prstGeom prst="rect">
            <a:avLst/>
          </a:prstGeom>
          <a:noFill/>
        </p:spPr>
        <p:txBody>
          <a:bodyPr wrap="square" lIns="91440" tIns="45720" rIns="91440" bIns="45720" rtlCol="0" anchor="t">
            <a:spAutoFit/>
          </a:bodyPr>
          <a:lstStyle/>
          <a:p>
            <a:endParaRPr lang="en-GB" sz="2800">
              <a:latin typeface="Arial"/>
              <a:cs typeface="Arial"/>
            </a:endParaRPr>
          </a:p>
          <a:p>
            <a:r>
              <a:rPr lang="en-GB" sz="2800">
                <a:latin typeface="Arial"/>
                <a:cs typeface="Arial"/>
              </a:rPr>
              <a:t>Now we have discussed this topic, what is the definition of grief?</a:t>
            </a:r>
            <a:endParaRPr lang="en-GB"/>
          </a:p>
          <a:p>
            <a:endParaRPr lang="en-GB" sz="2800">
              <a:latin typeface="Arial"/>
              <a:cs typeface="Arial"/>
            </a:endParaRPr>
          </a:p>
          <a:p>
            <a:r>
              <a:rPr lang="en-GB" sz="2800">
                <a:latin typeface="Arial"/>
                <a:cs typeface="Arial"/>
              </a:rPr>
              <a:t>Imagine your friend was experiencing a loss or grieving like Sarah. Would you know how to support them?</a:t>
            </a:r>
            <a:endParaRPr lang="en-GB"/>
          </a:p>
          <a:p>
            <a:endParaRPr lang="en-GB" sz="2800">
              <a:latin typeface="Arial" panose="020B0604020202020204" pitchFamily="34" charset="0"/>
              <a:cs typeface="Arial" panose="020B0604020202020204" pitchFamily="34" charset="0"/>
            </a:endParaRPr>
          </a:p>
          <a:p>
            <a:endParaRPr lang="en-GB" sz="2800">
              <a:latin typeface="Arial"/>
              <a:cs typeface="Arial"/>
            </a:endParaRPr>
          </a:p>
          <a:p>
            <a:endParaRPr lang="en-GB" sz="200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0E4F485-3FE9-4F4F-A42C-ACFD9AC86DE8}"/>
              </a:ext>
            </a:extLst>
          </p:cNvPr>
          <p:cNvSpPr txBox="1">
            <a:spLocks/>
          </p:cNvSpPr>
          <p:nvPr/>
        </p:nvSpPr>
        <p:spPr>
          <a:xfrm>
            <a:off x="1956708"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a:latin typeface="Arial" panose="020B0604020202020204" pitchFamily="34" charset="0"/>
                <a:cs typeface="Arial" panose="020B0604020202020204" pitchFamily="34" charset="0"/>
              </a:rPr>
              <a:t>How could we support Sarah?</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9517" y="3850972"/>
            <a:ext cx="3103313" cy="206907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99066" y="3587421"/>
            <a:ext cx="3109866" cy="2592389"/>
          </a:xfrm>
          <a:prstGeom prst="rect">
            <a:avLst/>
          </a:prstGeom>
        </p:spPr>
      </p:pic>
    </p:spTree>
    <p:extLst>
      <p:ext uri="{BB962C8B-B14F-4D97-AF65-F5344CB8AC3E}">
        <p14:creationId xmlns:p14="http://schemas.microsoft.com/office/powerpoint/2010/main" val="2600763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022A91-8722-A34C-B358-F3687885CCFC}"/>
              </a:ext>
            </a:extLst>
          </p:cNvPr>
          <p:cNvSpPr txBox="1"/>
          <p:nvPr/>
        </p:nvSpPr>
        <p:spPr>
          <a:xfrm>
            <a:off x="2362201" y="4556760"/>
            <a:ext cx="184731" cy="338554"/>
          </a:xfrm>
          <a:prstGeom prst="rect">
            <a:avLst/>
          </a:prstGeom>
          <a:noFill/>
        </p:spPr>
        <p:txBody>
          <a:bodyPr wrap="square" rtlCol="0">
            <a:spAutoFit/>
          </a:bodyPr>
          <a:lstStyle/>
          <a:p>
            <a:endParaRPr lang="en-GB" sz="16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7682FE1-7ED1-4F49-9B06-8B28B71CBA21}"/>
              </a:ext>
            </a:extLst>
          </p:cNvPr>
          <p:cNvSpPr txBox="1"/>
          <p:nvPr/>
        </p:nvSpPr>
        <p:spPr>
          <a:xfrm>
            <a:off x="317254" y="983365"/>
            <a:ext cx="11234637" cy="4093428"/>
          </a:xfrm>
          <a:prstGeom prst="rect">
            <a:avLst/>
          </a:prstGeom>
          <a:noFill/>
        </p:spPr>
        <p:txBody>
          <a:bodyPr wrap="square" lIns="91440" tIns="45720" rIns="91440" bIns="45720" rtlCol="0" anchor="t">
            <a:spAutoFit/>
          </a:bodyPr>
          <a:lstStyle/>
          <a:p>
            <a:endParaRPr lang="en-GB" sz="2800">
              <a:latin typeface="Arial"/>
              <a:cs typeface="Arial"/>
            </a:endParaRPr>
          </a:p>
          <a:p>
            <a:endParaRPr lang="en-GB" sz="2800">
              <a:latin typeface="Arial"/>
              <a:cs typeface="Arial"/>
            </a:endParaRPr>
          </a:p>
          <a:p>
            <a:r>
              <a:rPr lang="en-GB" sz="2800">
                <a:latin typeface="Arial"/>
                <a:cs typeface="Arial"/>
              </a:rPr>
              <a:t>Ways to support people when they are grieving. </a:t>
            </a:r>
          </a:p>
          <a:p>
            <a:endParaRPr lang="en-GB" sz="2800">
              <a:latin typeface="Arial" panose="020B0604020202020204" pitchFamily="34" charset="0"/>
              <a:cs typeface="Arial" panose="020B0604020202020204" pitchFamily="34" charset="0"/>
            </a:endParaRPr>
          </a:p>
          <a:p>
            <a:endParaRPr lang="en-GB" sz="2800">
              <a:latin typeface="Arial" panose="020B0604020202020204" pitchFamily="34" charset="0"/>
              <a:cs typeface="Arial" panose="020B0604020202020204" pitchFamily="34" charset="0"/>
            </a:endParaRPr>
          </a:p>
          <a:p>
            <a:endParaRPr lang="en-GB" sz="2800">
              <a:latin typeface="Arial"/>
              <a:cs typeface="Arial"/>
            </a:endParaRPr>
          </a:p>
          <a:p>
            <a:endParaRPr lang="en-GB" sz="2800">
              <a:latin typeface="Arial"/>
              <a:cs typeface="Arial"/>
            </a:endParaRPr>
          </a:p>
          <a:p>
            <a:endParaRPr lang="en-GB" sz="1600">
              <a:latin typeface="Calibri"/>
              <a:cs typeface="Calibri"/>
            </a:endParaRPr>
          </a:p>
          <a:p>
            <a:endParaRPr lang="en-GB" sz="2800">
              <a:latin typeface="Arial" panose="020B0604020202020204" pitchFamily="34" charset="0"/>
              <a:cs typeface="Arial" panose="020B0604020202020204" pitchFamily="34" charset="0"/>
            </a:endParaRPr>
          </a:p>
          <a:p>
            <a:endParaRPr lang="en-GB" sz="2000">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F0E4F485-3FE9-4F4F-A42C-ACFD9AC86DE8}"/>
              </a:ext>
            </a:extLst>
          </p:cNvPr>
          <p:cNvSpPr txBox="1">
            <a:spLocks/>
          </p:cNvSpPr>
          <p:nvPr/>
        </p:nvSpPr>
        <p:spPr>
          <a:xfrm>
            <a:off x="1956708" y="274638"/>
            <a:ext cx="8229600" cy="8328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a:latin typeface="Arial" panose="020B0604020202020204" pitchFamily="34" charset="0"/>
                <a:cs typeface="Arial" panose="020B0604020202020204" pitchFamily="34" charset="0"/>
              </a:rPr>
              <a:t>How could we support Sarah?</a:t>
            </a:r>
          </a:p>
        </p:txBody>
      </p:sp>
      <p:pic>
        <p:nvPicPr>
          <p:cNvPr id="2" name="Picture 1">
            <a:extLst>
              <a:ext uri="{FF2B5EF4-FFF2-40B4-BE49-F238E27FC236}">
                <a16:creationId xmlns:a16="http://schemas.microsoft.com/office/drawing/2014/main" id="{6F513AC3-3A9C-F80A-2AD1-7DA431D7B5CC}"/>
              </a:ext>
            </a:extLst>
          </p:cNvPr>
          <p:cNvPicPr>
            <a:picLocks noChangeAspect="1"/>
          </p:cNvPicPr>
          <p:nvPr/>
        </p:nvPicPr>
        <p:blipFill>
          <a:blip r:embed="rId3"/>
          <a:stretch>
            <a:fillRect/>
          </a:stretch>
        </p:blipFill>
        <p:spPr>
          <a:xfrm>
            <a:off x="5545281" y="2500890"/>
            <a:ext cx="6331528" cy="4407766"/>
          </a:xfrm>
          <a:prstGeom prst="rect">
            <a:avLst/>
          </a:prstGeom>
        </p:spPr>
      </p:pic>
      <p:pic>
        <p:nvPicPr>
          <p:cNvPr id="4" name="Picture 3" descr="A white text on a white background&#10;&#10;Description automatically generated">
            <a:extLst>
              <a:ext uri="{FF2B5EF4-FFF2-40B4-BE49-F238E27FC236}">
                <a16:creationId xmlns:a16="http://schemas.microsoft.com/office/drawing/2014/main" id="{4751A8EC-C2AD-C132-7F57-159C491FE148}"/>
              </a:ext>
            </a:extLst>
          </p:cNvPr>
          <p:cNvPicPr>
            <a:picLocks noChangeAspect="1"/>
          </p:cNvPicPr>
          <p:nvPr/>
        </p:nvPicPr>
        <p:blipFill>
          <a:blip r:embed="rId4"/>
          <a:stretch>
            <a:fillRect/>
          </a:stretch>
        </p:blipFill>
        <p:spPr>
          <a:xfrm>
            <a:off x="217777" y="2828204"/>
            <a:ext cx="5383356" cy="3048865"/>
          </a:xfrm>
          <a:prstGeom prst="rect">
            <a:avLst/>
          </a:prstGeom>
        </p:spPr>
      </p:pic>
    </p:spTree>
    <p:extLst>
      <p:ext uri="{BB962C8B-B14F-4D97-AF65-F5344CB8AC3E}">
        <p14:creationId xmlns:p14="http://schemas.microsoft.com/office/powerpoint/2010/main" val="42081485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D45F53-7823-6F4E-A05B-CE1E40883ACD}"/>
              </a:ext>
            </a:extLst>
          </p:cNvPr>
          <p:cNvSpPr txBox="1"/>
          <p:nvPr/>
        </p:nvSpPr>
        <p:spPr>
          <a:xfrm>
            <a:off x="12714318" y="2516068"/>
            <a:ext cx="8549640" cy="338554"/>
          </a:xfrm>
          <a:prstGeom prst="rect">
            <a:avLst/>
          </a:prstGeom>
          <a:noFill/>
        </p:spPr>
        <p:txBody>
          <a:bodyPr wrap="square" rtlCol="0">
            <a:spAutoFit/>
          </a:bodyPr>
          <a:lstStyle/>
          <a:p>
            <a:endParaRPr lang="en-GB"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7682FE1-7ED1-4F49-9B06-8B28B71CBA21}"/>
              </a:ext>
            </a:extLst>
          </p:cNvPr>
          <p:cNvSpPr txBox="1"/>
          <p:nvPr/>
        </p:nvSpPr>
        <p:spPr>
          <a:xfrm>
            <a:off x="1956708" y="1235792"/>
            <a:ext cx="8474529" cy="954107"/>
          </a:xfrm>
          <a:prstGeom prst="rect">
            <a:avLst/>
          </a:prstGeom>
          <a:noFill/>
        </p:spPr>
        <p:txBody>
          <a:bodyPr wrap="square" lIns="91440" tIns="45720" rIns="91440" bIns="45720" rtlCol="0" anchor="t">
            <a:spAutoFit/>
          </a:bodyPr>
          <a:lstStyle/>
          <a:p>
            <a:r>
              <a:rPr lang="en-GB" sz="2800">
                <a:latin typeface="Arial"/>
                <a:cs typeface="Arial"/>
              </a:rPr>
              <a:t>What strategies did you find which could help to support a friend who is grieving?</a:t>
            </a:r>
          </a:p>
        </p:txBody>
      </p:sp>
      <p:sp>
        <p:nvSpPr>
          <p:cNvPr id="7" name="Title 1">
            <a:extLst>
              <a:ext uri="{FF2B5EF4-FFF2-40B4-BE49-F238E27FC236}">
                <a16:creationId xmlns:a16="http://schemas.microsoft.com/office/drawing/2014/main" id="{F0E4F485-3FE9-4F4F-A42C-ACFD9AC86DE8}"/>
              </a:ext>
            </a:extLst>
          </p:cNvPr>
          <p:cNvSpPr txBox="1">
            <a:spLocks/>
          </p:cNvSpPr>
          <p:nvPr/>
        </p:nvSpPr>
        <p:spPr>
          <a:xfrm>
            <a:off x="1956707" y="274638"/>
            <a:ext cx="8229600" cy="832802"/>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4000">
                <a:latin typeface="Arial"/>
                <a:cs typeface="Arial"/>
              </a:rPr>
              <a:t>Supporting somebody that is grieving</a:t>
            </a:r>
            <a:endParaRPr lang="en-GB" sz="40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73476" y="2300503"/>
            <a:ext cx="2299294" cy="3703189"/>
          </a:xfrm>
          <a:prstGeom prst="rect">
            <a:avLst/>
          </a:prstGeom>
          <a:ln>
            <a:solidFill>
              <a:schemeClr val="tx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07128" y="2300502"/>
            <a:ext cx="2314034" cy="3699506"/>
          </a:xfrm>
          <a:prstGeom prst="rect">
            <a:avLst/>
          </a:prstGeom>
          <a:ln>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55520" y="2300503"/>
            <a:ext cx="2299294" cy="3703189"/>
          </a:xfrm>
          <a:prstGeom prst="rect">
            <a:avLst/>
          </a:prstGeom>
          <a:ln>
            <a:solidFill>
              <a:schemeClr val="tx1"/>
            </a:solidFill>
          </a:ln>
        </p:spPr>
      </p:pic>
    </p:spTree>
    <p:extLst>
      <p:ext uri="{BB962C8B-B14F-4D97-AF65-F5344CB8AC3E}">
        <p14:creationId xmlns:p14="http://schemas.microsoft.com/office/powerpoint/2010/main" val="325281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378B31-4A21-9754-B0FF-062BB22B9745}"/>
              </a:ext>
            </a:extLst>
          </p:cNvPr>
          <p:cNvSpPr txBox="1"/>
          <p:nvPr/>
        </p:nvSpPr>
        <p:spPr>
          <a:xfrm>
            <a:off x="123701" y="1521525"/>
            <a:ext cx="1195647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i="1">
                <a:solidFill>
                  <a:srgbClr val="FF0000"/>
                </a:solidFill>
                <a:latin typeface="Comic Sans MS"/>
                <a:ea typeface="+mn-lt"/>
                <a:cs typeface="+mn-lt"/>
              </a:rPr>
              <a:t>They are all polygons.</a:t>
            </a:r>
            <a:r>
              <a:rPr lang="en-GB" sz="3200">
                <a:latin typeface="Comic Sans MS"/>
                <a:ea typeface="+mn-lt"/>
                <a:cs typeface="+mn-lt"/>
              </a:rPr>
              <a:t> </a:t>
            </a:r>
            <a:endParaRPr lang="en-US">
              <a:latin typeface="Comic Sans MS"/>
              <a:ea typeface="+mn-lt"/>
              <a:cs typeface="+mn-lt"/>
            </a:endParaRPr>
          </a:p>
          <a:p>
            <a:pPr algn="ctr"/>
            <a:r>
              <a:rPr lang="en-GB" sz="3200">
                <a:latin typeface="Comic Sans MS"/>
                <a:ea typeface="+mn-lt"/>
                <a:cs typeface="+mn-lt"/>
              </a:rPr>
              <a:t>A polygon is a 2D shape which has been formed with straight lines.</a:t>
            </a:r>
            <a:endParaRPr lang="en-US">
              <a:latin typeface="Comic Sans MS"/>
              <a:cs typeface="Arial"/>
            </a:endParaRPr>
          </a:p>
        </p:txBody>
      </p:sp>
      <p:pic>
        <p:nvPicPr>
          <p:cNvPr id="2" name="Picture 2" descr="Shape, polygon&#10;&#10;Description automatically generated">
            <a:extLst>
              <a:ext uri="{FF2B5EF4-FFF2-40B4-BE49-F238E27FC236}">
                <a16:creationId xmlns:a16="http://schemas.microsoft.com/office/drawing/2014/main" id="{AC8D8115-BF86-F052-2722-BDC333ABDE45}"/>
              </a:ext>
            </a:extLst>
          </p:cNvPr>
          <p:cNvPicPr>
            <a:picLocks noChangeAspect="1"/>
          </p:cNvPicPr>
          <p:nvPr/>
        </p:nvPicPr>
        <p:blipFill>
          <a:blip r:embed="rId2"/>
          <a:stretch>
            <a:fillRect/>
          </a:stretch>
        </p:blipFill>
        <p:spPr>
          <a:xfrm>
            <a:off x="370114" y="3161976"/>
            <a:ext cx="11521044" cy="1959088"/>
          </a:xfrm>
          <a:prstGeom prst="rect">
            <a:avLst/>
          </a:prstGeom>
        </p:spPr>
      </p:pic>
      <p:sp>
        <p:nvSpPr>
          <p:cNvPr id="3" name="TextBox 2">
            <a:extLst>
              <a:ext uri="{FF2B5EF4-FFF2-40B4-BE49-F238E27FC236}">
                <a16:creationId xmlns:a16="http://schemas.microsoft.com/office/drawing/2014/main" id="{F1DBE765-190A-36AB-0D1D-91E281E65999}"/>
              </a:ext>
            </a:extLst>
          </p:cNvPr>
          <p:cNvSpPr txBox="1"/>
          <p:nvPr/>
        </p:nvSpPr>
        <p:spPr>
          <a:xfrm>
            <a:off x="153389" y="5400797"/>
            <a:ext cx="1195647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latin typeface="Comic Sans MS"/>
                <a:ea typeface="+mn-lt"/>
                <a:cs typeface="+mn-lt"/>
              </a:rPr>
              <a:t>These shapes are all regular polygons.</a:t>
            </a:r>
          </a:p>
          <a:p>
            <a:pPr algn="ctr"/>
            <a:r>
              <a:rPr lang="en-GB" sz="3200">
                <a:latin typeface="Comic Sans MS"/>
                <a:ea typeface="+mn-lt"/>
                <a:cs typeface="+mn-lt"/>
              </a:rPr>
              <a:t>A regular polygon has equal sides and equal angles.</a:t>
            </a:r>
            <a:endParaRPr lang="en-GB">
              <a:latin typeface="Comic Sans MS"/>
            </a:endParaRPr>
          </a:p>
        </p:txBody>
      </p:sp>
    </p:spTree>
    <p:extLst>
      <p:ext uri="{BB962C8B-B14F-4D97-AF65-F5344CB8AC3E}">
        <p14:creationId xmlns:p14="http://schemas.microsoft.com/office/powerpoint/2010/main" val="3358149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309A27-82CF-41EF-96E2-55427E8A6E05}">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01A14CD-76FE-486E-88D9-8E330C4AD1AF}">
  <ds:schemaRefs>
    <ds:schemaRef ds:uri="http://schemas.microsoft.com/sharepoint/v3/contenttype/forms"/>
  </ds:schemaRefs>
</ds:datastoreItem>
</file>

<file path=customXml/itemProps3.xml><?xml version="1.0" encoding="utf-8"?>
<ds:datastoreItem xmlns:ds="http://schemas.openxmlformats.org/officeDocument/2006/customXml" ds:itemID="{6570F869-97AD-41A7-B324-BE137A7F7AC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82</Slides>
  <Notes>45</Notes>
  <HiddenSlides>0</HiddenSlide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PowerPoint Presentation</vt:lpstr>
      <vt:lpstr>PowerPoint Presentation</vt:lpstr>
      <vt:lpstr>PowerPoint Presentation</vt:lpstr>
      <vt:lpstr>PowerPoint Presentation</vt:lpstr>
      <vt:lpstr>PowerPoint Presentation</vt:lpstr>
      <vt:lpstr>Blue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the genre and text</vt:lpstr>
      <vt:lpstr>Introduction to the genre and text</vt:lpstr>
      <vt:lpstr>Introduction to the genre and text</vt:lpstr>
      <vt:lpstr>Introduction to the genre and text</vt:lpstr>
      <vt:lpstr>Introduction to the genre and text</vt:lpstr>
      <vt:lpstr>What is the definition of ‘narrator’?</vt:lpstr>
      <vt:lpstr>Introduction to the genre and text</vt:lpstr>
      <vt:lpstr>Introduction to the genre and text</vt:lpstr>
      <vt:lpstr>PowerPoint Presentation</vt:lpstr>
      <vt:lpstr>PowerPoint Presentation</vt:lpstr>
      <vt:lpstr>Reading ‘The Pebble in my Pocket’</vt:lpstr>
      <vt:lpstr>Reading ‘The Pebble in my Pocket’</vt:lpstr>
      <vt:lpstr>Where did the pebble’s journey begin?</vt:lpstr>
      <vt:lpstr>As the rock rises and pushes together, what is formed?</vt:lpstr>
      <vt:lpstr>Reading ‘The Pebble in my Pocket’</vt:lpstr>
      <vt:lpstr>Reading ‘The Pebble in my Pocket’</vt:lpstr>
      <vt:lpstr>Reading ‘The Pebble in my Pocket’</vt:lpstr>
      <vt:lpstr>Reading ‘The Pebble in my Pocket’</vt:lpstr>
      <vt:lpstr>Reading ‘The Pebble in my Pocket’</vt:lpstr>
      <vt:lpstr>Select all of the statements you agree with:  “By the time the girl found the pebble, it had…”</vt:lpstr>
      <vt:lpstr>PowerPoint Presentation</vt:lpstr>
      <vt:lpstr>PowerPoint Presentation</vt:lpstr>
      <vt:lpstr>PowerPoint Presentation</vt:lpstr>
      <vt:lpstr>Identifying the main idea of ‘The Pebble in my Pocket’</vt:lpstr>
      <vt:lpstr>PowerPoint Presentation</vt:lpstr>
      <vt:lpstr>PowerPoint Presentation</vt:lpstr>
      <vt:lpstr>Music TBAT: Develop techniques of performing rap using texture and rhythm.  Class work: Match the vocabulary to the definition:   Texture          describes the quality of a sound.   Tone    how the layers of sound are combined to create a piece's overall quality.    Dynamics     the loudness or softness of a piece of music.  </vt:lpstr>
      <vt:lpstr>TBAT: Develop techniques of performing rap using texture and rhythm.  Class work: Match the vocabulary to the definition:   Texture          describes the quality of a sound.   Tone    how the layers of sound are combined to create a piece's overall quality.    Dynamics     the loudness or softness of a piece of music.  </vt:lpstr>
      <vt:lpstr>TBAT: Develop techniques of performing rap using texture and rhythm.  The Collins Hub Educator &gt; Library Solar System: Lesson 3 – Planets in Orbit          </vt:lpstr>
      <vt:lpstr>Tuesday 24th February Q: What happens when a volcano erupts?  Blue- Volcanoes are formed when tectonic plates _____________.   Green-  There are three types of volcanoes: active, dormant and extinct. Which one will never erupt again?    </vt:lpstr>
      <vt:lpstr>PowerPoint Presentation</vt:lpstr>
      <vt:lpstr>PowerPoint Presentation</vt:lpstr>
      <vt:lpstr>PowerPoint Presentation</vt:lpstr>
      <vt:lpstr>PowerPoint Presentation</vt:lpstr>
      <vt:lpstr>PowerPoint Presentation</vt:lpstr>
      <vt:lpstr>PowerPoint Presentation</vt:lpstr>
      <vt:lpstr>Recap Task: in pairs, state the volcano type : </vt:lpstr>
      <vt:lpstr>PowerPoint Presentation</vt:lpstr>
      <vt:lpstr>Talk partners: What is the process of a volcanic eruption?    Key vocabulary: pressure        secondary vents         magma chamber      gasses         erupt      tectonic plates </vt:lpstr>
      <vt:lpstr>PowerPoint Presentation</vt:lpstr>
      <vt:lpstr>PowerPoint Presentation</vt:lpstr>
      <vt:lpstr>Task: Think it, say it..  Thick lava is more dangerous than thin lava. Do you agree? Explain why.  Like it, write it... </vt:lpstr>
      <vt:lpstr>PowerPoint Presentation</vt:lpstr>
      <vt:lpstr>PowerPoint Presentation</vt:lpstr>
      <vt:lpstr>Discussion task:   Justify your answer to your partner. Will either of you change your mind?   Discussion point 2: Based on this, why do you think some people would choose to live near a volcano?   </vt:lpstr>
      <vt:lpstr>PowerPoint Presentation</vt:lpstr>
      <vt:lpstr>PowerPoint Presentation</vt:lpstr>
      <vt:lpstr>PowerPoint Presentation</vt:lpstr>
      <vt:lpstr>PowerPoint Presentation</vt:lpstr>
      <vt:lpstr>PowerPoint Presentation</vt:lpstr>
      <vt:lpstr>Talk partners:    Why do some people choose to live near a volcano?   What happens when a volcano erupts?  </vt:lpstr>
      <vt:lpstr>Exit Question:   Are all eruptions the same?   Negative impact.  Positive impact.</vt:lpstr>
      <vt:lpstr>24.2.26 TBAT- know how to support someone who is grieving.   1 in 1</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cp:revision>
  <dcterms:created xsi:type="dcterms:W3CDTF">2026-02-12T10:45:04Z</dcterms:created>
  <dcterms:modified xsi:type="dcterms:W3CDTF">2026-02-23T15:08:54Z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