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325" r:id="rId5"/>
    <p:sldId id="460" r:id="rId6"/>
    <p:sldId id="273" r:id="rId7"/>
    <p:sldId id="352" r:id="rId8"/>
    <p:sldId id="575" r:id="rId9"/>
    <p:sldId id="457" r:id="rId10"/>
    <p:sldId id="577" r:id="rId11"/>
    <p:sldId id="459" r:id="rId12"/>
    <p:sldId id="458" r:id="rId13"/>
    <p:sldId id="576" r:id="rId14"/>
    <p:sldId id="592" r:id="rId15"/>
    <p:sldId id="578" r:id="rId16"/>
    <p:sldId id="455" r:id="rId17"/>
    <p:sldId id="579" r:id="rId18"/>
    <p:sldId id="574" r:id="rId19"/>
    <p:sldId id="583" r:id="rId20"/>
    <p:sldId id="584" r:id="rId21"/>
    <p:sldId id="585" r:id="rId22"/>
    <p:sldId id="586" r:id="rId23"/>
    <p:sldId id="587" r:id="rId24"/>
    <p:sldId id="588" r:id="rId25"/>
    <p:sldId id="589" r:id="rId26"/>
    <p:sldId id="590" r:id="rId27"/>
    <p:sldId id="261" r:id="rId28"/>
    <p:sldId id="288" r:id="rId29"/>
    <p:sldId id="286" r:id="rId30"/>
    <p:sldId id="285" r:id="rId31"/>
    <p:sldId id="277" r:id="rId32"/>
    <p:sldId id="279" r:id="rId33"/>
    <p:sldId id="289" r:id="rId34"/>
    <p:sldId id="281" r:id="rId35"/>
    <p:sldId id="282" r:id="rId36"/>
    <p:sldId id="265" r:id="rId37"/>
    <p:sldId id="591" r:id="rId3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14BAC8-FE87-C18C-2326-9852611C0022}" v="104" dt="2026-02-01T17:48:52.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63F19-EE3E-40EE-9DE0-C4EBDEE13B1A}" type="datetimeFigureOut">
              <a:t>2/1/2026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07407-850A-4118-8BF8-360F5C71CA5D}" type="slidenum">
              <a:t>‹#›</a:t>
            </a:fld>
            <a:endParaRPr lang="en-GB"/>
          </a:p>
        </p:txBody>
      </p:sp>
    </p:spTree>
    <p:extLst>
      <p:ext uri="{BB962C8B-B14F-4D97-AF65-F5344CB8AC3E}">
        <p14:creationId xmlns:p14="http://schemas.microsoft.com/office/powerpoint/2010/main" val="130972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85584ef28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85584ef28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1831F-4EB0-A94A-A132-4C9A8B82ADF3}" type="slidenum">
              <a:rPr lang="en-GB" smtClean="0"/>
              <a:pPr/>
              <a:t>27</a:t>
            </a:fld>
            <a:endParaRPr lang="en-GB"/>
          </a:p>
        </p:txBody>
      </p:sp>
    </p:spTree>
    <p:extLst>
      <p:ext uri="{BB962C8B-B14F-4D97-AF65-F5344CB8AC3E}">
        <p14:creationId xmlns:p14="http://schemas.microsoft.com/office/powerpoint/2010/main" val="467110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rPr>
              <a:t>You can follow the link to open the completed code in the editor.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a:effectLst/>
              <a:latin typeface="Arial" panose="020B0604020202020204" pitchFamily="34" charset="0"/>
              <a:ea typeface="Calibri" panose="020F0502020204030204" pitchFamily="34" charset="0"/>
            </a:endParaRPr>
          </a:p>
          <a:p>
            <a:r>
              <a:rPr lang="en-GB"/>
              <a:t>It’s a good idea to set variables to a known value at the start of a computer program.</a:t>
            </a:r>
          </a:p>
          <a:p>
            <a:r>
              <a:rPr lang="en-GB" sz="900">
                <a:effectLst/>
                <a:latin typeface="Arial" panose="020B0604020202020204" pitchFamily="34" charset="0"/>
                <a:ea typeface="Calibri" panose="020F0502020204030204" pitchFamily="34" charset="0"/>
              </a:rPr>
              <a:t>The order of blocks is important – the code must show the ‘steps’ variable number on the LED display </a:t>
            </a:r>
            <a:r>
              <a:rPr lang="en-GB" sz="900" b="1">
                <a:effectLst/>
                <a:latin typeface="Arial" panose="020B0604020202020204" pitchFamily="34" charset="0"/>
                <a:ea typeface="Calibri" panose="020F0502020204030204" pitchFamily="34" charset="0"/>
              </a:rPr>
              <a:t>after</a:t>
            </a:r>
            <a:r>
              <a:rPr lang="en-GB" sz="900">
                <a:effectLst/>
                <a:latin typeface="Arial" panose="020B0604020202020204" pitchFamily="34" charset="0"/>
                <a:ea typeface="Calibri" panose="020F0502020204030204" pitchFamily="34" charset="0"/>
              </a:rPr>
              <a:t> it’s been updated, or the count will be out-of-date!</a:t>
            </a:r>
            <a:endParaRPr lang="en-GB"/>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28</a:t>
            </a:fld>
            <a:endParaRPr lang="en-GB"/>
          </a:p>
        </p:txBody>
      </p:sp>
    </p:spTree>
    <p:extLst>
      <p:ext uri="{BB962C8B-B14F-4D97-AF65-F5344CB8AC3E}">
        <p14:creationId xmlns:p14="http://schemas.microsoft.com/office/powerpoint/2010/main" val="1492009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Animated GIF of building the code you can share with your students, if YouTube is blocked in your school.</a:t>
            </a:r>
          </a:p>
        </p:txBody>
      </p:sp>
      <p:sp>
        <p:nvSpPr>
          <p:cNvPr id="4" name="Slide Number Placeholder 3"/>
          <p:cNvSpPr>
            <a:spLocks noGrp="1"/>
          </p:cNvSpPr>
          <p:nvPr>
            <p:ph type="sldNum" sz="quarter" idx="5"/>
          </p:nvPr>
        </p:nvSpPr>
        <p:spPr/>
        <p:txBody>
          <a:bodyPr/>
          <a:lstStyle/>
          <a:p>
            <a:fld id="{9091831F-4EB0-A94A-A132-4C9A8B82ADF3}" type="slidenum">
              <a:rPr lang="en-GB" smtClean="0"/>
              <a:t>29</a:t>
            </a:fld>
            <a:endParaRPr lang="en-GB"/>
          </a:p>
        </p:txBody>
      </p:sp>
    </p:spTree>
    <p:extLst>
      <p:ext uri="{BB962C8B-B14F-4D97-AF65-F5344CB8AC3E}">
        <p14:creationId xmlns:p14="http://schemas.microsoft.com/office/powerpoint/2010/main" val="404399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optionally share this online step-by-step tutorial with your students to follow individually.</a:t>
            </a:r>
          </a:p>
        </p:txBody>
      </p:sp>
      <p:sp>
        <p:nvSpPr>
          <p:cNvPr id="4" name="Slide Number Placeholder 3"/>
          <p:cNvSpPr>
            <a:spLocks noGrp="1"/>
          </p:cNvSpPr>
          <p:nvPr>
            <p:ph type="sldNum" sz="quarter" idx="5"/>
          </p:nvPr>
        </p:nvSpPr>
        <p:spPr/>
        <p:txBody>
          <a:bodyPr/>
          <a:lstStyle/>
          <a:p>
            <a:fld id="{9091831F-4EB0-A94A-A132-4C9A8B82ADF3}" type="slidenum">
              <a:rPr lang="en-GB" smtClean="0"/>
              <a:t>30</a:t>
            </a:fld>
            <a:endParaRPr lang="en-GB"/>
          </a:p>
        </p:txBody>
      </p:sp>
    </p:spTree>
    <p:extLst>
      <p:ext uri="{BB962C8B-B14F-4D97-AF65-F5344CB8AC3E}">
        <p14:creationId xmlns:p14="http://schemas.microsoft.com/office/powerpoint/2010/main" val="3406960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Does it work as you expect?</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If not, do you need to debug the code and download it again?</a:t>
            </a: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How good is the project?</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Can you think of anyone who would like this project and find it useful of enjoyable?</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How could you improve it?</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Students may find the display hard to read, that they have to stamp their legs to record steps, or that it counts fewer steps than they expected. See ‘Extend’ below for some ideas for improving the project.</a:t>
            </a: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Could it have other uses?</a:t>
            </a: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How does it work?</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Encourage students to think about how it works when using it.</a:t>
            </a:r>
          </a:p>
          <a:p>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31</a:t>
            </a:fld>
            <a:endParaRPr lang="en-GB"/>
          </a:p>
        </p:txBody>
      </p:sp>
    </p:spTree>
    <p:extLst>
      <p:ext uri="{BB962C8B-B14F-4D97-AF65-F5344CB8AC3E}">
        <p14:creationId xmlns:p14="http://schemas.microsoft.com/office/powerpoint/2010/main" val="232625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tabLst>
                <a:tab pos="457200" algn="l"/>
              </a:tabLst>
            </a:pPr>
            <a:r>
              <a:rPr lang="en-GB" sz="900">
                <a:effectLst/>
                <a:latin typeface="Arial" panose="020B0604020202020204" pitchFamily="34" charset="0"/>
                <a:ea typeface="Calibri" panose="020F0502020204030204" pitchFamily="34" charset="0"/>
                <a:cs typeface="Times New Roman" panose="02020603050405020304" pitchFamily="18" charset="0"/>
              </a:rPr>
              <a:t>Add an ‘on button A pressed’ block to show the step count when you press button A – this means you can read the step count at any time without having to shake the micro:bit.</a:t>
            </a:r>
          </a:p>
          <a:p>
            <a:pPr marL="342900" lvl="0" indent="-342900">
              <a:buFont typeface="Arial" panose="020B0604020202020204" pitchFamily="34" charset="0"/>
              <a:buChar char="•"/>
              <a:tabLst>
                <a:tab pos="457200" algn="l"/>
              </a:tabLst>
            </a:pPr>
            <a:r>
              <a:rPr lang="en-GB" sz="900">
                <a:effectLst/>
                <a:latin typeface="Arial" panose="020B0604020202020204" pitchFamily="34" charset="0"/>
                <a:ea typeface="Calibri" panose="020F0502020204030204" pitchFamily="34" charset="0"/>
                <a:cs typeface="Times New Roman" panose="02020603050405020304" pitchFamily="18" charset="0"/>
              </a:rPr>
              <a:t>Assess how accurate your step counter is. If the step counter is attached to one leg, it may be counting </a:t>
            </a:r>
            <a:r>
              <a:rPr lang="en-GB" sz="900" b="1">
                <a:effectLst/>
                <a:latin typeface="Arial" panose="020B0604020202020204" pitchFamily="34" charset="0"/>
                <a:ea typeface="Calibri" panose="020F0502020204030204" pitchFamily="34" charset="0"/>
                <a:cs typeface="Times New Roman" panose="02020603050405020304" pitchFamily="18" charset="0"/>
              </a:rPr>
              <a:t>strides</a:t>
            </a:r>
            <a:r>
              <a:rPr lang="en-GB" sz="900">
                <a:effectLst/>
                <a:latin typeface="Arial" panose="020B0604020202020204" pitchFamily="34" charset="0"/>
                <a:ea typeface="Calibri" panose="020F0502020204030204" pitchFamily="34" charset="0"/>
                <a:cs typeface="Times New Roman" panose="02020603050405020304" pitchFamily="18" charset="0"/>
              </a:rPr>
              <a:t> rather than steps, counting every </a:t>
            </a:r>
            <a:r>
              <a:rPr lang="en-GB" sz="900" b="1">
                <a:effectLst/>
                <a:latin typeface="Arial" panose="020B0604020202020204" pitchFamily="34" charset="0"/>
                <a:ea typeface="Calibri" panose="020F0502020204030204" pitchFamily="34" charset="0"/>
                <a:cs typeface="Times New Roman" panose="02020603050405020304" pitchFamily="18" charset="0"/>
              </a:rPr>
              <a:t>other</a:t>
            </a:r>
            <a:r>
              <a:rPr lang="en-GB" sz="900">
                <a:effectLst/>
                <a:latin typeface="Arial" panose="020B0604020202020204" pitchFamily="34" charset="0"/>
                <a:ea typeface="Calibri" panose="020F0502020204030204" pitchFamily="34" charset="0"/>
                <a:cs typeface="Times New Roman" panose="02020603050405020304" pitchFamily="18" charset="0"/>
              </a:rPr>
              <a:t> step. Students could compensate for this by using Maths blocks to multiply the ‘step’ variable by 2 when it’s shown on the LED display.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32</a:t>
            </a:fld>
            <a:endParaRPr lang="en-GB"/>
          </a:p>
        </p:txBody>
      </p:sp>
    </p:spTree>
    <p:extLst>
      <p:ext uri="{BB962C8B-B14F-4D97-AF65-F5344CB8AC3E}">
        <p14:creationId xmlns:p14="http://schemas.microsoft.com/office/powerpoint/2010/main" val="40045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1831F-4EB0-A94A-A132-4C9A8B82ADF3}" type="slidenum">
              <a:rPr lang="en-GB" smtClean="0"/>
              <a:pPr/>
              <a:t>33</a:t>
            </a:fld>
            <a:endParaRPr lang="en-GB"/>
          </a:p>
        </p:txBody>
      </p:sp>
    </p:spTree>
    <p:extLst>
      <p:ext uri="{BB962C8B-B14F-4D97-AF65-F5344CB8AC3E}">
        <p14:creationId xmlns:p14="http://schemas.microsoft.com/office/powerpoint/2010/main" val="329871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036965af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036965af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eb9d30f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eb9d30f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eb9d30f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eb9d30f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10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5FEAAF32-ACC8-3B08-EA78-2C4E9D2400AF}"/>
            </a:ext>
          </a:extLst>
        </p:cNvPr>
        <p:cNvGrpSpPr/>
        <p:nvPr/>
      </p:nvGrpSpPr>
      <p:grpSpPr>
        <a:xfrm>
          <a:off x="0" y="0"/>
          <a:ext cx="0" cy="0"/>
          <a:chOff x="0" y="0"/>
          <a:chExt cx="0" cy="0"/>
        </a:xfrm>
      </p:grpSpPr>
      <p:sp>
        <p:nvSpPr>
          <p:cNvPr id="118" name="Google Shape;118;g10eb9d30fe1_0_1:notes">
            <a:extLst>
              <a:ext uri="{FF2B5EF4-FFF2-40B4-BE49-F238E27FC236}">
                <a16:creationId xmlns:a16="http://schemas.microsoft.com/office/drawing/2014/main" id="{25E826F4-167C-50AA-8A51-2814630DA0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eb9d30fe1_0_1:notes">
            <a:extLst>
              <a:ext uri="{FF2B5EF4-FFF2-40B4-BE49-F238E27FC236}">
                <a16:creationId xmlns:a16="http://schemas.microsoft.com/office/drawing/2014/main" id="{694037B1-E2CE-BCC9-772A-092BF37008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082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85584ef28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85584ef28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91831F-4EB0-A94A-A132-4C9A8B82ADF3}" type="slidenum">
              <a:rPr lang="en-GB" smtClean="0"/>
              <a:t>24</a:t>
            </a:fld>
            <a:endParaRPr lang="en-GB"/>
          </a:p>
        </p:txBody>
      </p:sp>
    </p:spTree>
    <p:extLst>
      <p:ext uri="{BB962C8B-B14F-4D97-AF65-F5344CB8AC3E}">
        <p14:creationId xmlns:p14="http://schemas.microsoft.com/office/powerpoint/2010/main" val="118155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We’ll be making a Rock, paper, scissors game using the accelerometer in lesson six in this series.</a:t>
            </a:r>
          </a:p>
          <a:p>
            <a:endParaRPr lang="en-GB"/>
          </a:p>
        </p:txBody>
      </p:sp>
      <p:sp>
        <p:nvSpPr>
          <p:cNvPr id="4" name="Slide Number Placeholder 3"/>
          <p:cNvSpPr>
            <a:spLocks noGrp="1"/>
          </p:cNvSpPr>
          <p:nvPr>
            <p:ph type="sldNum" sz="quarter" idx="5"/>
          </p:nvPr>
        </p:nvSpPr>
        <p:spPr/>
        <p:txBody>
          <a:bodyPr/>
          <a:lstStyle/>
          <a:p>
            <a:fld id="{9091831F-4EB0-A94A-A132-4C9A8B82ADF3}" type="slidenum">
              <a:rPr lang="en-GB" smtClean="0"/>
              <a:t>25</a:t>
            </a:fld>
            <a:endParaRPr lang="en-GB"/>
          </a:p>
        </p:txBody>
      </p:sp>
    </p:spTree>
    <p:extLst>
      <p:ext uri="{BB962C8B-B14F-4D97-AF65-F5344CB8AC3E}">
        <p14:creationId xmlns:p14="http://schemas.microsoft.com/office/powerpoint/2010/main" val="136794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u="none">
                <a:effectLst/>
                <a:latin typeface="Arial" panose="020B0604020202020204" pitchFamily="34" charset="0"/>
                <a:ea typeface="Calibri" panose="020F0502020204030204" pitchFamily="34" charset="0"/>
              </a:rPr>
              <a:t>Explain</a:t>
            </a:r>
            <a:r>
              <a:rPr lang="en-GB" sz="900">
                <a:effectLst/>
                <a:latin typeface="Arial" panose="020B0604020202020204" pitchFamily="34" charset="0"/>
                <a:ea typeface="Calibri" panose="020F0502020204030204" pitchFamily="34" charset="0"/>
              </a:rPr>
              <a:t> that the </a:t>
            </a:r>
            <a:r>
              <a:rPr lang="en-GB" sz="900" b="1">
                <a:effectLst/>
                <a:latin typeface="Arial" panose="020B0604020202020204" pitchFamily="34" charset="0"/>
                <a:ea typeface="Calibri" panose="020F0502020204030204" pitchFamily="34" charset="0"/>
              </a:rPr>
              <a:t>accelerometer</a:t>
            </a:r>
            <a:r>
              <a:rPr lang="en-GB" sz="900">
                <a:effectLst/>
                <a:latin typeface="Arial" panose="020B0604020202020204" pitchFamily="34" charset="0"/>
                <a:ea typeface="Calibri" panose="020F0502020204030204" pitchFamily="34" charset="0"/>
              </a:rPr>
              <a:t> is a </a:t>
            </a:r>
            <a:r>
              <a:rPr lang="en-GB" sz="900" b="1">
                <a:effectLst/>
                <a:latin typeface="Arial" panose="020B0604020202020204" pitchFamily="34" charset="0"/>
                <a:ea typeface="Calibri" panose="020F0502020204030204" pitchFamily="34" charset="0"/>
              </a:rPr>
              <a:t>sensor input </a:t>
            </a:r>
            <a:r>
              <a:rPr lang="en-GB" sz="900">
                <a:effectLst/>
                <a:latin typeface="Arial" panose="020B0604020202020204" pitchFamily="34" charset="0"/>
                <a:ea typeface="Calibri" panose="020F0502020204030204" pitchFamily="34" charset="0"/>
              </a:rPr>
              <a:t>that senses when you shake your micro:bit.</a:t>
            </a:r>
          </a:p>
          <a:p>
            <a:r>
              <a:rPr lang="en-GB" sz="900">
                <a:effectLst/>
                <a:latin typeface="Arial" panose="020B0604020202020204" pitchFamily="34" charset="0"/>
                <a:ea typeface="Calibri" panose="020F0502020204030204" pitchFamily="34" charset="0"/>
              </a:rPr>
              <a:t>Students may have already used accelerometers to count steps using phones, watches or fitness trackers.</a:t>
            </a:r>
          </a:p>
          <a:p>
            <a:r>
              <a:rPr lang="en-GB" sz="900">
                <a:effectLst/>
                <a:latin typeface="Arial" panose="020B0604020202020204" pitchFamily="34" charset="0"/>
                <a:ea typeface="Calibri" panose="020F0502020204030204" pitchFamily="34" charset="0"/>
              </a:rPr>
              <a:t>The accelerometer is labelled on the back of the micro:bit, so you can see where it is – even though it’s tiny, it contains moving parts that react to movement.</a:t>
            </a:r>
            <a:br>
              <a:rPr lang="en-GB" sz="900">
                <a:effectLst/>
                <a:latin typeface="Arial" panose="020B0604020202020204" pitchFamily="34" charset="0"/>
                <a:ea typeface="Calibri" panose="020F0502020204030204" pitchFamily="34" charset="0"/>
              </a:rPr>
            </a:br>
            <a:r>
              <a:rPr lang="en-GB" sz="900" b="1">
                <a:effectLst/>
                <a:latin typeface="Arial" panose="020B0604020202020204" pitchFamily="34" charset="0"/>
                <a:ea typeface="Calibri" panose="020F0502020204030204" pitchFamily="34" charset="0"/>
              </a:rPr>
              <a:t>Variables</a:t>
            </a:r>
            <a:r>
              <a:rPr lang="en-GB" sz="900">
                <a:effectLst/>
                <a:latin typeface="Arial" panose="020B0604020202020204" pitchFamily="34" charset="0"/>
                <a:ea typeface="Calibri" panose="020F0502020204030204" pitchFamily="34" charset="0"/>
              </a:rPr>
              <a:t> help us count how many steps we’ve taken. They are containers for storing data which can be accessed and updated while a program is running.</a:t>
            </a:r>
            <a:endParaRPr lang="en-GB"/>
          </a:p>
        </p:txBody>
      </p:sp>
      <p:sp>
        <p:nvSpPr>
          <p:cNvPr id="4" name="Slide Number Placeholder 3"/>
          <p:cNvSpPr>
            <a:spLocks noGrp="1"/>
          </p:cNvSpPr>
          <p:nvPr>
            <p:ph type="sldNum" sz="quarter" idx="5"/>
          </p:nvPr>
        </p:nvSpPr>
        <p:spPr/>
        <p:txBody>
          <a:bodyPr/>
          <a:lstStyle/>
          <a:p>
            <a:fld id="{9091831F-4EB0-A94A-A132-4C9A8B82ADF3}" type="slidenum">
              <a:rPr lang="en-GB" smtClean="0"/>
              <a:t>26</a:t>
            </a:fld>
            <a:endParaRPr lang="en-GB"/>
          </a:p>
        </p:txBody>
      </p:sp>
    </p:spTree>
    <p:extLst>
      <p:ext uri="{BB962C8B-B14F-4D97-AF65-F5344CB8AC3E}">
        <p14:creationId xmlns:p14="http://schemas.microsoft.com/office/powerpoint/2010/main" val="240013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0838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65719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3291966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104059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3" name="Google Shape;33;p6"/>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35" name="Google Shape;35;p6"/>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437143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99FC9EB-1597-3ACA-1037-BAC59508C622}"/>
              </a:ext>
            </a:extLst>
          </p:cNvPr>
          <p:cNvSpPr>
            <a:spLocks noGrp="1"/>
          </p:cNvSpPr>
          <p:nvPr>
            <p:ph type="title" hasCustomPrompt="1"/>
          </p:nvPr>
        </p:nvSpPr>
        <p:spPr>
          <a:xfrm>
            <a:off x="567380" y="315283"/>
            <a:ext cx="5343685" cy="937968"/>
          </a:xfrm>
        </p:spPr>
        <p:txBody>
          <a:bodyPr wrap="square" lIns="0" tIns="180000" rIns="0" bIns="180000">
            <a:spAutoFit/>
          </a:bodyPr>
          <a:lstStyle>
            <a:lvl1pPr marL="239178" indent="-179913">
              <a:tabLst/>
              <a:defRPr lang="en-US" sz="3733" b="1" i="0" kern="1200" dirty="0">
                <a:solidFill>
                  <a:srgbClr val="000000"/>
                </a:solidFill>
                <a:latin typeface="Arial" panose="020B0604020202020204" pitchFamily="34" charset="0"/>
                <a:ea typeface="+mj-ea"/>
                <a:cs typeface="+mj-cs"/>
              </a:defRPr>
            </a:lvl1pPr>
          </a:lstStyle>
          <a:p>
            <a:pPr marL="239994" lvl="0" indent="0" algn="l" defTabSz="914377" rtl="0" eaLnBrk="1" latinLnBrk="0" hangingPunct="1">
              <a:lnSpc>
                <a:spcPct val="100000"/>
              </a:lnSpc>
              <a:spcBef>
                <a:spcPct val="0"/>
              </a:spcBef>
              <a:buFont typeface="Arial" panose="020B0604020202020204" pitchFamily="34" charset="0"/>
              <a:buNone/>
            </a:pPr>
            <a:r>
              <a:rPr lang="en-GB"/>
              <a:t>Click to edit slide title</a:t>
            </a:r>
            <a:endParaRPr lang="en-US"/>
          </a:p>
        </p:txBody>
      </p:sp>
    </p:spTree>
    <p:extLst>
      <p:ext uri="{BB962C8B-B14F-4D97-AF65-F5344CB8AC3E}">
        <p14:creationId xmlns:p14="http://schemas.microsoft.com/office/powerpoint/2010/main" val="3332062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01/02/2026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01/02/2026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01/02/2026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76" r:id="rId16"/>
    <p:sldLayoutId id="214748367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notesSlide" Target="../notesSlides/notesSlide8.xml"/><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slideLayout" Target="../slideLayouts/slideLayout17.xml"/><Relationship Id="rId1" Type="http://schemas.openxmlformats.org/officeDocument/2006/relationships/video" Target="https://www.youtube.com/embed/UT35ODxvmS0?feature=oembed" TargetMode="Externa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svg"/></Relationships>
</file>

<file path=ppt/slides/_rels/slide2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0.xml"/><Relationship Id="rId7" Type="http://schemas.openxmlformats.org/officeDocument/2006/relationships/image" Target="../media/image47.svg"/><Relationship Id="rId2" Type="http://schemas.openxmlformats.org/officeDocument/2006/relationships/slideLayout" Target="../slideLayouts/slideLayout17.xml"/><Relationship Id="rId1" Type="http://schemas.openxmlformats.org/officeDocument/2006/relationships/video" Target="https://www.youtube.com/embed/bSANf_njTSk?feature=oembed" TargetMode="External"/><Relationship Id="rId6" Type="http://schemas.openxmlformats.org/officeDocument/2006/relationships/image" Target="../media/image46.png"/><Relationship Id="rId11" Type="http://schemas.openxmlformats.org/officeDocument/2006/relationships/image" Target="../media/image48.jpeg"/><Relationship Id="rId5" Type="http://schemas.openxmlformats.org/officeDocument/2006/relationships/image" Target="../media/image45.svg"/><Relationship Id="rId10" Type="http://schemas.openxmlformats.org/officeDocument/2006/relationships/hyperlink" Target="https://youtu.be/bSANf_njTSk" TargetMode="External"/><Relationship Id="rId4" Type="http://schemas.openxmlformats.org/officeDocument/2006/relationships/image" Target="../media/image44.png"/><Relationship Id="rId9" Type="http://schemas.openxmlformats.org/officeDocument/2006/relationships/image" Target="../media/image39.sv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sv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51.png"/><Relationship Id="rId5" Type="http://schemas.openxmlformats.org/officeDocument/2006/relationships/hyperlink" Target="https://makecode.microbit.org/#pub:_E6uhUWKEqL1L" TargetMode="External"/><Relationship Id="rId4" Type="http://schemas.openxmlformats.org/officeDocument/2006/relationships/image" Target="../media/image50.sv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gif"/><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3.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hyperlink" Target="https://mbit.io/tutorial-step-counter"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3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 Id="rId9" Type="http://schemas.openxmlformats.org/officeDocument/2006/relationships/image" Target="../media/image66.jpeg"/></Relationships>
</file>

<file path=ppt/slides/_rels/slide3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svg"/><Relationship Id="rId9"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9A5B-AC1B-5492-8613-F030D96D1103}"/>
              </a:ext>
            </a:extLst>
          </p:cNvPr>
          <p:cNvSpPr txBox="1"/>
          <p:nvPr/>
        </p:nvSpPr>
        <p:spPr>
          <a:xfrm>
            <a:off x="276024" y="0"/>
            <a:ext cx="590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t>Monday 2nd February </a:t>
            </a:r>
          </a:p>
          <a:p>
            <a:r>
              <a:rPr lang="en-GB" u="sng"/>
              <a:t>TBAT: Use joins consistently.</a:t>
            </a:r>
          </a:p>
        </p:txBody>
      </p:sp>
      <p:pic>
        <p:nvPicPr>
          <p:cNvPr id="3" name="Picture 2" descr="Handwriting Paper">
            <a:extLst>
              <a:ext uri="{FF2B5EF4-FFF2-40B4-BE49-F238E27FC236}">
                <a16:creationId xmlns:a16="http://schemas.microsoft.com/office/drawing/2014/main" id="{D389A5AC-F97F-9264-2922-B35F23892CB1}"/>
              </a:ext>
            </a:extLst>
          </p:cNvPr>
          <p:cNvPicPr>
            <a:picLocks noChangeAspect="1"/>
          </p:cNvPicPr>
          <p:nvPr/>
        </p:nvPicPr>
        <p:blipFill>
          <a:blip r:embed="rId2"/>
          <a:stretch>
            <a:fillRect/>
          </a:stretch>
        </p:blipFill>
        <p:spPr>
          <a:xfrm>
            <a:off x="4343271" y="595312"/>
            <a:ext cx="7439025" cy="5667375"/>
          </a:xfrm>
          <a:prstGeom prst="rect">
            <a:avLst/>
          </a:prstGeom>
        </p:spPr>
      </p:pic>
      <p:sp>
        <p:nvSpPr>
          <p:cNvPr id="4" name="TextBox 3">
            <a:extLst>
              <a:ext uri="{FF2B5EF4-FFF2-40B4-BE49-F238E27FC236}">
                <a16:creationId xmlns:a16="http://schemas.microsoft.com/office/drawing/2014/main" id="{F58978C4-9965-82FA-DC4D-857DE35622E4}"/>
              </a:ext>
            </a:extLst>
          </p:cNvPr>
          <p:cNvSpPr txBox="1"/>
          <p:nvPr/>
        </p:nvSpPr>
        <p:spPr>
          <a:xfrm>
            <a:off x="100491" y="751323"/>
            <a:ext cx="4048835"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mn-lt"/>
                <a:cs typeface="+mn-lt"/>
              </a:rPr>
              <a:t>stationary </a:t>
            </a:r>
            <a:endParaRPr lang="en-US" sz="2800" b="1">
              <a:latin typeface="cursive"/>
              <a:ea typeface="+mn-lt"/>
              <a:cs typeface="+mn-lt"/>
            </a:endParaRPr>
          </a:p>
          <a:p>
            <a:r>
              <a:rPr lang="en-GB" sz="2800">
                <a:ea typeface="+mn-lt"/>
                <a:cs typeface="+mn-lt"/>
              </a:rPr>
              <a:t>stationery </a:t>
            </a:r>
            <a:endParaRPr lang="en-US" sz="2800" b="1">
              <a:latin typeface="cursive"/>
              <a:ea typeface="+mn-lt"/>
              <a:cs typeface="+mn-lt"/>
            </a:endParaRPr>
          </a:p>
          <a:p>
            <a:r>
              <a:rPr lang="en-GB" sz="2800">
                <a:ea typeface="+mn-lt"/>
                <a:cs typeface="+mn-lt"/>
              </a:rPr>
              <a:t>steal </a:t>
            </a:r>
            <a:endParaRPr lang="en-US" sz="2800" b="1">
              <a:latin typeface="cursive"/>
              <a:ea typeface="+mn-lt"/>
              <a:cs typeface="+mn-lt"/>
            </a:endParaRPr>
          </a:p>
          <a:p>
            <a:r>
              <a:rPr lang="en-GB" sz="2800">
                <a:ea typeface="+mn-lt"/>
                <a:cs typeface="+mn-lt"/>
              </a:rPr>
              <a:t>steel </a:t>
            </a:r>
            <a:endParaRPr lang="en-US" sz="2800" b="1">
              <a:latin typeface="cursive"/>
              <a:ea typeface="+mn-lt"/>
              <a:cs typeface="+mn-lt"/>
            </a:endParaRPr>
          </a:p>
          <a:p>
            <a:r>
              <a:rPr lang="en-GB" sz="2800">
                <a:ea typeface="+mn-lt"/>
                <a:cs typeface="+mn-lt"/>
              </a:rPr>
              <a:t>wary </a:t>
            </a:r>
            <a:endParaRPr lang="en-US" sz="2800" b="1">
              <a:latin typeface="cursive"/>
              <a:ea typeface="+mn-lt"/>
              <a:cs typeface="+mn-lt"/>
            </a:endParaRPr>
          </a:p>
          <a:p>
            <a:r>
              <a:rPr lang="en-GB" sz="2800">
                <a:ea typeface="+mn-lt"/>
                <a:cs typeface="+mn-lt"/>
              </a:rPr>
              <a:t>weary </a:t>
            </a:r>
            <a:endParaRPr lang="en-US" sz="2800" b="1">
              <a:latin typeface="cursive"/>
              <a:ea typeface="+mn-lt"/>
              <a:cs typeface="+mn-lt"/>
            </a:endParaRPr>
          </a:p>
          <a:p>
            <a:r>
              <a:rPr lang="en-GB" sz="2800">
                <a:ea typeface="+mn-lt"/>
                <a:cs typeface="+mn-lt"/>
              </a:rPr>
              <a:t>who’s </a:t>
            </a:r>
            <a:endParaRPr lang="en-US" sz="2800" b="1">
              <a:latin typeface="cursive"/>
              <a:ea typeface="+mn-lt"/>
              <a:cs typeface="+mn-lt"/>
            </a:endParaRPr>
          </a:p>
          <a:p>
            <a:r>
              <a:rPr lang="en-GB" sz="2800">
                <a:ea typeface="+mn-lt"/>
                <a:cs typeface="+mn-lt"/>
              </a:rPr>
              <a:t>whose </a:t>
            </a:r>
            <a:endParaRPr lang="en-US" sz="2800" b="1">
              <a:latin typeface="cursive"/>
              <a:ea typeface="+mn-lt"/>
              <a:cs typeface="+mn-lt"/>
            </a:endParaRPr>
          </a:p>
          <a:p>
            <a:r>
              <a:rPr lang="en-GB" sz="2800">
                <a:ea typeface="+mn-lt"/>
                <a:cs typeface="+mn-lt"/>
              </a:rPr>
              <a:t>fate </a:t>
            </a:r>
            <a:endParaRPr lang="en-US" sz="2800" b="1">
              <a:latin typeface="cursive"/>
              <a:ea typeface="+mn-lt"/>
              <a:cs typeface="+mn-lt"/>
            </a:endParaRPr>
          </a:p>
          <a:p>
            <a:r>
              <a:rPr lang="en-GB" sz="2800">
                <a:ea typeface="+mn-lt"/>
                <a:cs typeface="+mn-lt"/>
              </a:rPr>
              <a:t>fete</a:t>
            </a:r>
            <a:br>
              <a:rPr lang="en-GB" sz="2400">
                <a:latin typeface="Comic Sans MS"/>
              </a:rPr>
            </a:br>
            <a:r>
              <a:rPr lang="en-GB" sz="2000">
                <a:solidFill>
                  <a:srgbClr val="FF0000"/>
                </a:solidFill>
                <a:latin typeface="Comic Sans MS"/>
              </a:rPr>
              <a:t>Are there any words you are unsure of?</a:t>
            </a:r>
            <a:br>
              <a:rPr lang="en-GB" sz="2000">
                <a:latin typeface="Comic Sans MS"/>
              </a:rPr>
            </a:br>
            <a:br>
              <a:rPr lang="en-GB" sz="2000">
                <a:latin typeface="Comic Sans MS"/>
              </a:rPr>
            </a:br>
            <a:r>
              <a:rPr lang="en-GB" sz="2000">
                <a:solidFill>
                  <a:srgbClr val="FF0000"/>
                </a:solidFill>
                <a:latin typeface="Comic Sans MS"/>
              </a:rPr>
              <a:t>Use a dictionary to look them up and then use them in a sentence.</a:t>
            </a:r>
            <a:endParaRPr lang="en-US" sz="2800" b="1">
              <a:solidFill>
                <a:srgbClr val="000000"/>
              </a:solidFill>
              <a:latin typeface="cursive"/>
            </a:endParaRPr>
          </a:p>
        </p:txBody>
      </p:sp>
    </p:spTree>
    <p:extLst>
      <p:ext uri="{BB962C8B-B14F-4D97-AF65-F5344CB8AC3E}">
        <p14:creationId xmlns:p14="http://schemas.microsoft.com/office/powerpoint/2010/main" val="38831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5E20B5B8-038F-C992-DC34-913813FB7EB1}"/>
            </a:ext>
          </a:extLst>
        </p:cNvPr>
        <p:cNvGrpSpPr/>
        <p:nvPr/>
      </p:nvGrpSpPr>
      <p:grpSpPr>
        <a:xfrm>
          <a:off x="0" y="0"/>
          <a:ext cx="0" cy="0"/>
          <a:chOff x="0" y="0"/>
          <a:chExt cx="0" cy="0"/>
        </a:xfrm>
      </p:grpSpPr>
      <p:sp>
        <p:nvSpPr>
          <p:cNvPr id="122" name="Google Shape;122;p23">
            <a:extLst>
              <a:ext uri="{FF2B5EF4-FFF2-40B4-BE49-F238E27FC236}">
                <a16:creationId xmlns:a16="http://schemas.microsoft.com/office/drawing/2014/main" id="{C0ECB309-F2C6-2A16-603C-5BA7599D5841}"/>
              </a:ext>
            </a:extLst>
          </p:cNvPr>
          <p:cNvSpPr txBox="1">
            <a:spLocks noGrp="1"/>
          </p:cNvSpPr>
          <p:nvPr>
            <p:ph type="body" idx="1"/>
          </p:nvPr>
        </p:nvSpPr>
        <p:spPr>
          <a:xfrm>
            <a:off x="178762" y="-2276"/>
            <a:ext cx="11360800" cy="4734867"/>
          </a:xfrm>
          <a:prstGeom prst="rect">
            <a:avLst/>
          </a:prstGeom>
        </p:spPr>
        <p:txBody>
          <a:bodyPr spcFirstLastPara="1" wrap="square" lIns="121900" tIns="121900" rIns="121900" bIns="121900" anchor="t" anchorCtr="0">
            <a:normAutofit/>
          </a:bodyPr>
          <a:lstStyle/>
          <a:p>
            <a:pPr marL="0" indent="0">
              <a:buNone/>
            </a:pPr>
            <a:r>
              <a:rPr lang="en" sz="2650"/>
              <a:t>Select two amounts to add using the column method. </a:t>
            </a:r>
          </a:p>
          <a:p>
            <a:pPr marL="0" indent="0">
              <a:spcBef>
                <a:spcPts val="1600"/>
              </a:spcBef>
              <a:buNone/>
            </a:pPr>
            <a:endParaRPr sz="6111">
              <a:solidFill>
                <a:srgbClr val="FF00FF"/>
              </a:solidFill>
            </a:endParaRPr>
          </a:p>
          <a:p>
            <a:pPr marL="0" indent="0">
              <a:spcBef>
                <a:spcPts val="1600"/>
              </a:spcBef>
              <a:buNone/>
            </a:pPr>
            <a:r>
              <a:rPr lang="en" sz="2900"/>
              <a:t> </a:t>
            </a:r>
            <a:endParaRPr sz="2900"/>
          </a:p>
          <a:p>
            <a:pPr marL="0" indent="0">
              <a:spcBef>
                <a:spcPts val="1600"/>
              </a:spcBef>
              <a:buNone/>
            </a:pPr>
            <a:endParaRPr sz="2933">
              <a:solidFill>
                <a:srgbClr val="FF00FF"/>
              </a:solidFill>
            </a:endParaRPr>
          </a:p>
          <a:p>
            <a:pPr marL="0" indent="0">
              <a:spcBef>
                <a:spcPts val="1600"/>
              </a:spcBef>
              <a:buNone/>
            </a:pPr>
            <a:r>
              <a:rPr lang="en" sz="3050"/>
              <a:t> </a:t>
            </a:r>
            <a:endParaRPr sz="3050"/>
          </a:p>
          <a:p>
            <a:pPr marL="0" indent="0">
              <a:spcBef>
                <a:spcPts val="1600"/>
              </a:spcBef>
              <a:spcAft>
                <a:spcPts val="1600"/>
              </a:spcAft>
              <a:buClr>
                <a:schemeClr val="dk1"/>
              </a:buClr>
              <a:buSzPct val="47826"/>
              <a:buNone/>
            </a:pPr>
            <a:endParaRPr sz="3067"/>
          </a:p>
        </p:txBody>
      </p:sp>
      <p:pic>
        <p:nvPicPr>
          <p:cNvPr id="3" name="Picture 2">
            <a:extLst>
              <a:ext uri="{FF2B5EF4-FFF2-40B4-BE49-F238E27FC236}">
                <a16:creationId xmlns:a16="http://schemas.microsoft.com/office/drawing/2014/main" id="{B5ECF8AA-CDDA-10C7-58AB-76EAF45F8B33}"/>
              </a:ext>
            </a:extLst>
          </p:cNvPr>
          <p:cNvPicPr>
            <a:picLocks noChangeAspect="1"/>
          </p:cNvPicPr>
          <p:nvPr/>
        </p:nvPicPr>
        <p:blipFill>
          <a:blip r:embed="rId3"/>
          <a:stretch>
            <a:fillRect/>
          </a:stretch>
        </p:blipFill>
        <p:spPr>
          <a:xfrm>
            <a:off x="2803991" y="770216"/>
            <a:ext cx="8714103" cy="5727379"/>
          </a:xfrm>
          <a:prstGeom prst="rect">
            <a:avLst/>
          </a:prstGeom>
        </p:spPr>
      </p:pic>
      <p:sp>
        <p:nvSpPr>
          <p:cNvPr id="2" name="TextBox 1">
            <a:extLst>
              <a:ext uri="{FF2B5EF4-FFF2-40B4-BE49-F238E27FC236}">
                <a16:creationId xmlns:a16="http://schemas.microsoft.com/office/drawing/2014/main" id="{D1E453EE-7861-9D7F-3004-CA6E80464936}"/>
              </a:ext>
            </a:extLst>
          </p:cNvPr>
          <p:cNvSpPr txBox="1"/>
          <p:nvPr/>
        </p:nvSpPr>
        <p:spPr>
          <a:xfrm>
            <a:off x="183292" y="56429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Whiteboard work:</a:t>
            </a:r>
            <a:endParaRPr lang="en-GB"/>
          </a:p>
        </p:txBody>
      </p:sp>
    </p:spTree>
    <p:extLst>
      <p:ext uri="{BB962C8B-B14F-4D97-AF65-F5344CB8AC3E}">
        <p14:creationId xmlns:p14="http://schemas.microsoft.com/office/powerpoint/2010/main" val="372792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20ED-663C-0BC2-E9E2-D7CBC99D739F}"/>
              </a:ext>
            </a:extLst>
          </p:cNvPr>
          <p:cNvSpPr>
            <a:spLocks noGrp="1"/>
          </p:cNvSpPr>
          <p:nvPr>
            <p:ph type="title"/>
          </p:nvPr>
        </p:nvSpPr>
        <p:spPr/>
        <p:txBody>
          <a:bodyPr>
            <a:normAutofit fontScale="90000"/>
          </a:bodyPr>
          <a:lstStyle/>
          <a:p>
            <a:r>
              <a:rPr lang="en-GB"/>
              <a:t>Checkpoint question:</a:t>
            </a:r>
          </a:p>
        </p:txBody>
      </p:sp>
      <p:sp>
        <p:nvSpPr>
          <p:cNvPr id="3" name="Text Placeholder 2">
            <a:extLst>
              <a:ext uri="{FF2B5EF4-FFF2-40B4-BE49-F238E27FC236}">
                <a16:creationId xmlns:a16="http://schemas.microsoft.com/office/drawing/2014/main" id="{5541DCAE-E944-BF06-10AB-C75527C780B1}"/>
              </a:ext>
            </a:extLst>
          </p:cNvPr>
          <p:cNvSpPr>
            <a:spLocks noGrp="1"/>
          </p:cNvSpPr>
          <p:nvPr>
            <p:ph type="body" idx="1"/>
          </p:nvPr>
        </p:nvSpPr>
        <p:spPr/>
        <p:txBody>
          <a:bodyPr spcFirstLastPara="1" vert="horz" wrap="square" lIns="91425" tIns="91425" rIns="91425" bIns="91425" rtlCol="0" anchor="t" anchorCtr="0">
            <a:noAutofit/>
          </a:bodyPr>
          <a:lstStyle/>
          <a:p>
            <a:pPr marL="152400" indent="0">
              <a:buNone/>
            </a:pPr>
            <a:r>
              <a:rPr lang="en-GB" sz="5400"/>
              <a:t>     £3.71</a:t>
            </a:r>
            <a:br>
              <a:rPr lang="en-GB" sz="5400"/>
            </a:br>
            <a:r>
              <a:rPr lang="en-GB" sz="5400"/>
              <a:t>   +   £2.88</a:t>
            </a:r>
            <a:br>
              <a:rPr lang="en-GB" sz="5400"/>
            </a:br>
            <a:br>
              <a:rPr lang="en-GB" sz="5400"/>
            </a:br>
            <a:r>
              <a:rPr lang="en-GB" sz="5400"/>
              <a:t>A) £6.59</a:t>
            </a:r>
            <a:br>
              <a:rPr lang="en-GB" sz="5400"/>
            </a:br>
            <a:r>
              <a:rPr lang="en-GB" sz="5400"/>
              <a:t>B) £0.83</a:t>
            </a:r>
            <a:br>
              <a:rPr lang="en-GB" sz="5400"/>
            </a:br>
            <a:r>
              <a:rPr lang="en-GB" sz="5400"/>
              <a:t>C) £5.59</a:t>
            </a:r>
          </a:p>
        </p:txBody>
      </p:sp>
      <p:pic>
        <p:nvPicPr>
          <p:cNvPr id="4" name="Picture 3" descr="Checkpoint Vector Icon 16484761 Vector Art at Vecteezy">
            <a:extLst>
              <a:ext uri="{FF2B5EF4-FFF2-40B4-BE49-F238E27FC236}">
                <a16:creationId xmlns:a16="http://schemas.microsoft.com/office/drawing/2014/main" id="{BB56AA10-874A-42EA-CEAB-7FAA5D51D940}"/>
              </a:ext>
            </a:extLst>
          </p:cNvPr>
          <p:cNvPicPr>
            <a:picLocks noChangeAspect="1"/>
          </p:cNvPicPr>
          <p:nvPr/>
        </p:nvPicPr>
        <p:blipFill>
          <a:blip r:embed="rId2"/>
          <a:stretch>
            <a:fillRect/>
          </a:stretch>
        </p:blipFill>
        <p:spPr>
          <a:xfrm>
            <a:off x="8542130" y="2882347"/>
            <a:ext cx="3213653" cy="3213653"/>
          </a:xfrm>
          <a:prstGeom prst="rect">
            <a:avLst/>
          </a:prstGeom>
        </p:spPr>
      </p:pic>
    </p:spTree>
    <p:extLst>
      <p:ext uri="{BB962C8B-B14F-4D97-AF65-F5344CB8AC3E}">
        <p14:creationId xmlns:p14="http://schemas.microsoft.com/office/powerpoint/2010/main" val="363868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D02D4-5C0B-2FAB-1940-14A60C7D28B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8A77A6-5157-6569-DF0C-BBC6586518BF}"/>
              </a:ext>
            </a:extLst>
          </p:cNvPr>
          <p:cNvSpPr txBox="1"/>
          <p:nvPr/>
        </p:nvSpPr>
        <p:spPr>
          <a:xfrm>
            <a:off x="142301" y="563345"/>
            <a:ext cx="5737090" cy="4832092"/>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 £45.92 + £15.28=</a:t>
            </a:r>
            <a:endParaRPr lang="en-US"/>
          </a:p>
          <a:p>
            <a:endParaRPr lang="en-GB" sz="4400"/>
          </a:p>
          <a:p>
            <a:r>
              <a:rPr lang="en-GB" sz="4400"/>
              <a:t>I bought a pack of crisps for 0.86p, a drink for £1.20 and a bar for £0.45p. What is the total cost?</a:t>
            </a:r>
          </a:p>
        </p:txBody>
      </p:sp>
      <p:sp>
        <p:nvSpPr>
          <p:cNvPr id="6" name="TextBox 5">
            <a:extLst>
              <a:ext uri="{FF2B5EF4-FFF2-40B4-BE49-F238E27FC236}">
                <a16:creationId xmlns:a16="http://schemas.microsoft.com/office/drawing/2014/main" id="{BA8D57AB-3032-4F7A-4CAA-FB2E7592B1AF}"/>
              </a:ext>
            </a:extLst>
          </p:cNvPr>
          <p:cNvSpPr txBox="1"/>
          <p:nvPr/>
        </p:nvSpPr>
        <p:spPr>
          <a:xfrm>
            <a:off x="6094138" y="563345"/>
            <a:ext cx="5901846" cy="5109091"/>
          </a:xfrm>
          <a:prstGeom prst="rect">
            <a:avLst/>
          </a:prstGeom>
          <a:ln w="57150">
            <a:solidFill>
              <a:srgbClr val="00B05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£17.55 + £23.70 = </a:t>
            </a:r>
            <a:endParaRPr lang="en-GB"/>
          </a:p>
          <a:p>
            <a:endParaRPr lang="en-GB" sz="4400"/>
          </a:p>
          <a:p>
            <a:r>
              <a:rPr lang="en-GB" sz="4400"/>
              <a:t>An apple cost 0.48p, a drink cost £1.90 and some gum cost £0.79. What is the cost altogether? </a:t>
            </a:r>
          </a:p>
          <a:p>
            <a:endParaRPr lang="en-GB"/>
          </a:p>
        </p:txBody>
      </p:sp>
      <p:sp>
        <p:nvSpPr>
          <p:cNvPr id="7" name="TextBox 6">
            <a:extLst>
              <a:ext uri="{FF2B5EF4-FFF2-40B4-BE49-F238E27FC236}">
                <a16:creationId xmlns:a16="http://schemas.microsoft.com/office/drawing/2014/main" id="{E4312FF2-4B54-434B-452E-5C1831F44BA1}"/>
              </a:ext>
            </a:extLst>
          </p:cNvPr>
          <p:cNvSpPr txBox="1"/>
          <p:nvPr/>
        </p:nvSpPr>
        <p:spPr>
          <a:xfrm>
            <a:off x="428695" y="5937028"/>
            <a:ext cx="106407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FF0000"/>
                </a:solidFill>
              </a:rPr>
              <a:t>Challenge: £1.78 + £213 + 75p = </a:t>
            </a:r>
          </a:p>
        </p:txBody>
      </p:sp>
      <p:sp>
        <p:nvSpPr>
          <p:cNvPr id="2" name="TextBox 1">
            <a:extLst>
              <a:ext uri="{FF2B5EF4-FFF2-40B4-BE49-F238E27FC236}">
                <a16:creationId xmlns:a16="http://schemas.microsoft.com/office/drawing/2014/main" id="{2719285B-219F-9AB2-F98A-829C28387031}"/>
              </a:ext>
            </a:extLst>
          </p:cNvPr>
          <p:cNvSpPr txBox="1"/>
          <p:nvPr/>
        </p:nvSpPr>
        <p:spPr>
          <a:xfrm>
            <a:off x="139513" y="-4863"/>
            <a:ext cx="49684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 books:</a:t>
            </a:r>
          </a:p>
        </p:txBody>
      </p:sp>
    </p:spTree>
    <p:extLst>
      <p:ext uri="{BB962C8B-B14F-4D97-AF65-F5344CB8AC3E}">
        <p14:creationId xmlns:p14="http://schemas.microsoft.com/office/powerpoint/2010/main" val="194153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6"/>
          <p:cNvSpPr txBox="1">
            <a:spLocks noGrp="1"/>
          </p:cNvSpPr>
          <p:nvPr>
            <p:ph type="body" idx="1"/>
          </p:nvPr>
        </p:nvSpPr>
        <p:spPr>
          <a:xfrm>
            <a:off x="116978" y="197984"/>
            <a:ext cx="11665600" cy="5079075"/>
          </a:xfrm>
          <a:prstGeom prst="rect">
            <a:avLst/>
          </a:prstGeom>
        </p:spPr>
        <p:txBody>
          <a:bodyPr spcFirstLastPara="1" wrap="square" lIns="121900" tIns="121900" rIns="121900" bIns="121900" anchor="t" anchorCtr="0">
            <a:normAutofit/>
          </a:bodyPr>
          <a:lstStyle/>
          <a:p>
            <a:pPr marL="0" indent="0">
              <a:spcBef>
                <a:spcPts val="1600"/>
              </a:spcBef>
              <a:buClr>
                <a:schemeClr val="dk1"/>
              </a:buClr>
              <a:buSzPts val="1100"/>
              <a:buNone/>
            </a:pPr>
            <a:r>
              <a:rPr lang="en" sz="2000"/>
              <a:t>TBAT- Use column method to add amounts of money </a:t>
            </a:r>
            <a:endParaRPr lang="en-US" sz="2000"/>
          </a:p>
          <a:p>
            <a:pPr marL="0" indent="0">
              <a:spcBef>
                <a:spcPts val="1600"/>
              </a:spcBef>
              <a:buNone/>
            </a:pPr>
            <a:r>
              <a:rPr lang="en" sz="2000" b="1"/>
              <a:t>Independent Work: </a:t>
            </a:r>
            <a:endParaRPr sz="2000" b="1"/>
          </a:p>
          <a:p>
            <a:pPr marL="0" indent="0">
              <a:spcBef>
                <a:spcPts val="1600"/>
              </a:spcBef>
              <a:spcAft>
                <a:spcPts val="1600"/>
              </a:spcAft>
              <a:buClr>
                <a:schemeClr val="dk1"/>
              </a:buClr>
              <a:buSzPts val="1100"/>
              <a:buNone/>
            </a:pPr>
            <a:endParaRPr lang="en-GB" sz="900"/>
          </a:p>
          <a:p>
            <a:pPr marL="0" indent="0">
              <a:spcBef>
                <a:spcPts val="1600"/>
              </a:spcBef>
              <a:spcAft>
                <a:spcPts val="1600"/>
              </a:spcAft>
              <a:buClr>
                <a:schemeClr val="dk1"/>
              </a:buClr>
              <a:buSzPts val="1100"/>
              <a:buNone/>
            </a:pPr>
            <a:endParaRPr lang="en-GB" sz="2000"/>
          </a:p>
          <a:p>
            <a:pPr marL="0" indent="0">
              <a:spcBef>
                <a:spcPts val="1600"/>
              </a:spcBef>
              <a:spcAft>
                <a:spcPts val="1600"/>
              </a:spcAft>
              <a:buClr>
                <a:schemeClr val="dk1"/>
              </a:buClr>
              <a:buSzPts val="1100"/>
              <a:buNone/>
            </a:pPr>
            <a:endParaRPr lang="en-GB" sz="2400"/>
          </a:p>
        </p:txBody>
      </p:sp>
      <p:pic>
        <p:nvPicPr>
          <p:cNvPr id="2" name="Picture 3" descr="Text&#10;&#10;Description automatically generated">
            <a:extLst>
              <a:ext uri="{FF2B5EF4-FFF2-40B4-BE49-F238E27FC236}">
                <a16:creationId xmlns:a16="http://schemas.microsoft.com/office/drawing/2014/main" id="{A0751E12-5179-3442-25DA-8777CE98E76C}"/>
              </a:ext>
            </a:extLst>
          </p:cNvPr>
          <p:cNvPicPr>
            <a:picLocks noChangeAspect="1"/>
          </p:cNvPicPr>
          <p:nvPr/>
        </p:nvPicPr>
        <p:blipFill>
          <a:blip r:embed="rId3"/>
          <a:srcRect l="-47" t="20000" b="294"/>
          <a:stretch/>
        </p:blipFill>
        <p:spPr>
          <a:xfrm>
            <a:off x="1168" y="1912446"/>
            <a:ext cx="10959210" cy="4208328"/>
          </a:xfrm>
          <a:prstGeom prst="rect">
            <a:avLst/>
          </a:prstGeom>
        </p:spPr>
      </p:pic>
    </p:spTree>
    <p:extLst>
      <p:ext uri="{BB962C8B-B14F-4D97-AF65-F5344CB8AC3E}">
        <p14:creationId xmlns:p14="http://schemas.microsoft.com/office/powerpoint/2010/main" val="2060901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F69BDF-84F9-2B4F-B0F9-0B235873FD6C}"/>
              </a:ext>
            </a:extLst>
          </p:cNvPr>
          <p:cNvSpPr txBox="1"/>
          <p:nvPr/>
        </p:nvSpPr>
        <p:spPr>
          <a:xfrm>
            <a:off x="194853" y="-2290"/>
            <a:ext cx="10556509" cy="38333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600"/>
              </a:spcBef>
              <a:spcAft>
                <a:spcPts val="1600"/>
              </a:spcAft>
            </a:pPr>
            <a:r>
              <a:rPr lang="en-GB" sz="2800" b="1" u="sng"/>
              <a:t>RP</a:t>
            </a:r>
            <a:endParaRPr lang="en-US" sz="2800"/>
          </a:p>
          <a:p>
            <a:pPr>
              <a:lnSpc>
                <a:spcPct val="60000"/>
              </a:lnSpc>
              <a:spcBef>
                <a:spcPts val="1600"/>
              </a:spcBef>
              <a:spcAft>
                <a:spcPts val="1600"/>
              </a:spcAft>
            </a:pPr>
            <a:r>
              <a:rPr lang="en-GB" sz="2800"/>
              <a:t>a) Zoe says if you buy a pen for £5.89, and a book for £2.75, the total will be less than £8.50. Do you agree? Explain.</a:t>
            </a:r>
            <a:endParaRPr lang="en-US" sz="2800"/>
          </a:p>
          <a:p>
            <a:pPr>
              <a:lnSpc>
                <a:spcPct val="60000"/>
              </a:lnSpc>
              <a:spcBef>
                <a:spcPts val="1600"/>
              </a:spcBef>
              <a:spcAft>
                <a:spcPts val="1600"/>
              </a:spcAft>
            </a:pPr>
            <a:r>
              <a:rPr lang="en-GB" sz="2800"/>
              <a:t>b) T/F If there is an 8 in the I’s column, there are only 2 numbers you can add to it before an exchange is required. </a:t>
            </a:r>
          </a:p>
          <a:p>
            <a:pPr>
              <a:lnSpc>
                <a:spcPct val="60000"/>
              </a:lnSpc>
              <a:spcBef>
                <a:spcPts val="1600"/>
              </a:spcBef>
              <a:spcAft>
                <a:spcPts val="1600"/>
              </a:spcAft>
            </a:pPr>
            <a:r>
              <a:rPr lang="en-GB">
                <a:solidFill>
                  <a:srgbClr val="FF0000"/>
                </a:solidFill>
              </a:rPr>
              <a:t>Challenge: </a:t>
            </a:r>
          </a:p>
          <a:p>
            <a:pPr>
              <a:lnSpc>
                <a:spcPct val="60000"/>
              </a:lnSpc>
              <a:spcBef>
                <a:spcPts val="1600"/>
              </a:spcBef>
              <a:spcAft>
                <a:spcPts val="1600"/>
              </a:spcAft>
            </a:pPr>
            <a:r>
              <a:rPr lang="en" sz="2600">
                <a:latin typeface="Calibri"/>
                <a:ea typeface="Calibri"/>
                <a:cs typeface="Calibri"/>
              </a:rPr>
              <a:t>You have 2 prices to add together, the total will be £100. The total number of 1ps =10p and the total number of 10p’s = £1 What could the 2 prices be?</a:t>
            </a:r>
            <a:endParaRPr lang="en-GB"/>
          </a:p>
        </p:txBody>
      </p:sp>
      <p:pic>
        <p:nvPicPr>
          <p:cNvPr id="5" name="Picture 4" descr="A bunch of bananas and coconuts&#10;&#10;AI-generated content may be incorrect.">
            <a:extLst>
              <a:ext uri="{FF2B5EF4-FFF2-40B4-BE49-F238E27FC236}">
                <a16:creationId xmlns:a16="http://schemas.microsoft.com/office/drawing/2014/main" id="{F54693F5-3AB0-6443-2D3C-46B9EE666F46}"/>
              </a:ext>
            </a:extLst>
          </p:cNvPr>
          <p:cNvPicPr>
            <a:picLocks noChangeAspect="1"/>
          </p:cNvPicPr>
          <p:nvPr/>
        </p:nvPicPr>
        <p:blipFill>
          <a:blip r:embed="rId2"/>
          <a:stretch>
            <a:fillRect/>
          </a:stretch>
        </p:blipFill>
        <p:spPr>
          <a:xfrm>
            <a:off x="4214941" y="3826861"/>
            <a:ext cx="3762118" cy="2767142"/>
          </a:xfrm>
          <a:prstGeom prst="rect">
            <a:avLst/>
          </a:prstGeom>
        </p:spPr>
      </p:pic>
      <p:sp>
        <p:nvSpPr>
          <p:cNvPr id="6" name="TextBox 5">
            <a:extLst>
              <a:ext uri="{FF2B5EF4-FFF2-40B4-BE49-F238E27FC236}">
                <a16:creationId xmlns:a16="http://schemas.microsoft.com/office/drawing/2014/main" id="{06C356C5-5CB9-B1D1-B898-30F9EB692B42}"/>
              </a:ext>
            </a:extLst>
          </p:cNvPr>
          <p:cNvSpPr txBox="1"/>
          <p:nvPr/>
        </p:nvSpPr>
        <p:spPr>
          <a:xfrm>
            <a:off x="717663" y="4195571"/>
            <a:ext cx="30638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Mastery: </a:t>
            </a:r>
          </a:p>
        </p:txBody>
      </p:sp>
    </p:spTree>
    <p:extLst>
      <p:ext uri="{BB962C8B-B14F-4D97-AF65-F5344CB8AC3E}">
        <p14:creationId xmlns:p14="http://schemas.microsoft.com/office/powerpoint/2010/main" val="294069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00924-544F-4AD8-86FB-D810ED078D23}"/>
              </a:ext>
            </a:extLst>
          </p:cNvPr>
          <p:cNvSpPr>
            <a:spLocks noGrp="1"/>
          </p:cNvSpPr>
          <p:nvPr>
            <p:ph type="title"/>
          </p:nvPr>
        </p:nvSpPr>
        <p:spPr/>
        <p:txBody>
          <a:bodyPr/>
          <a:lstStyle/>
          <a:p>
            <a:endParaRPr lang="en-GB"/>
          </a:p>
        </p:txBody>
      </p:sp>
      <p:pic>
        <p:nvPicPr>
          <p:cNvPr id="3" name="Picture 4" descr="Text, letter&#10;&#10;Description automatically generated">
            <a:extLst>
              <a:ext uri="{FF2B5EF4-FFF2-40B4-BE49-F238E27FC236}">
                <a16:creationId xmlns:a16="http://schemas.microsoft.com/office/drawing/2014/main" id="{582B7CFB-19C4-BF19-7BBA-41593EB117EC}"/>
              </a:ext>
            </a:extLst>
          </p:cNvPr>
          <p:cNvPicPr>
            <a:picLocks noChangeAspect="1"/>
          </p:cNvPicPr>
          <p:nvPr/>
        </p:nvPicPr>
        <p:blipFill>
          <a:blip r:embed="rId2"/>
          <a:stretch>
            <a:fillRect/>
          </a:stretch>
        </p:blipFill>
        <p:spPr>
          <a:xfrm>
            <a:off x="714376" y="645929"/>
            <a:ext cx="9069236" cy="3878600"/>
          </a:xfrm>
          <a:prstGeom prst="rect">
            <a:avLst/>
          </a:prstGeom>
        </p:spPr>
      </p:pic>
    </p:spTree>
    <p:extLst>
      <p:ext uri="{BB962C8B-B14F-4D97-AF65-F5344CB8AC3E}">
        <p14:creationId xmlns:p14="http://schemas.microsoft.com/office/powerpoint/2010/main" val="136833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52B6-E362-46EE-D50B-AF94C3020513}"/>
              </a:ext>
            </a:extLst>
          </p:cNvPr>
          <p:cNvSpPr>
            <a:spLocks noGrp="1"/>
          </p:cNvSpPr>
          <p:nvPr>
            <p:ph type="title"/>
          </p:nvPr>
        </p:nvSpPr>
        <p:spPr>
          <a:xfrm>
            <a:off x="4119" y="4720"/>
            <a:ext cx="10515600" cy="1325563"/>
          </a:xfrm>
        </p:spPr>
        <p:txBody>
          <a:bodyPr/>
          <a:lstStyle/>
          <a:p>
            <a:r>
              <a:rPr lang="en-GB" u="sng">
                <a:cs typeface="Calibri Light"/>
              </a:rPr>
              <a:t>Monday 2nd February </a:t>
            </a:r>
            <a:br>
              <a:rPr lang="en-GB" u="sng">
                <a:cs typeface="Calibri Light"/>
              </a:rPr>
            </a:br>
            <a:r>
              <a:rPr lang="en-GB" u="sng">
                <a:cs typeface="Calibri Light"/>
              </a:rPr>
              <a:t>TBAT- explore author's choice of language.</a:t>
            </a:r>
            <a:endParaRPr lang="en-GB" u="sng"/>
          </a:p>
        </p:txBody>
      </p:sp>
      <p:pic>
        <p:nvPicPr>
          <p:cNvPr id="3" name="Picture 2" descr="A white text on a blue background&#10;&#10;Description automatically generated">
            <a:extLst>
              <a:ext uri="{FF2B5EF4-FFF2-40B4-BE49-F238E27FC236}">
                <a16:creationId xmlns:a16="http://schemas.microsoft.com/office/drawing/2014/main" id="{0285D4D3-C982-4754-0DE2-0C4390189556}"/>
              </a:ext>
            </a:extLst>
          </p:cNvPr>
          <p:cNvPicPr>
            <a:picLocks noChangeAspect="1"/>
          </p:cNvPicPr>
          <p:nvPr/>
        </p:nvPicPr>
        <p:blipFill>
          <a:blip r:embed="rId2"/>
          <a:stretch>
            <a:fillRect/>
          </a:stretch>
        </p:blipFill>
        <p:spPr>
          <a:xfrm>
            <a:off x="4523" y="1335654"/>
            <a:ext cx="8334375" cy="4791075"/>
          </a:xfrm>
          <a:prstGeom prst="rect">
            <a:avLst/>
          </a:prstGeom>
        </p:spPr>
      </p:pic>
      <p:sp>
        <p:nvSpPr>
          <p:cNvPr id="4" name="TextBox 3">
            <a:extLst>
              <a:ext uri="{FF2B5EF4-FFF2-40B4-BE49-F238E27FC236}">
                <a16:creationId xmlns:a16="http://schemas.microsoft.com/office/drawing/2014/main" id="{34B88815-9628-8348-8994-7AF65FBBD4C7}"/>
              </a:ext>
            </a:extLst>
          </p:cNvPr>
          <p:cNvSpPr txBox="1"/>
          <p:nvPr/>
        </p:nvSpPr>
        <p:spPr>
          <a:xfrm>
            <a:off x="8468319" y="1356757"/>
            <a:ext cx="3611974" cy="5694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Calibri"/>
              </a:rPr>
              <a:t>1)Where do you think this announcement was displayed? </a:t>
            </a:r>
            <a:endParaRPr lang="en-US" sz="2400">
              <a:cs typeface="Calibri" panose="020F0502020204030204"/>
            </a:endParaRPr>
          </a:p>
          <a:p>
            <a:r>
              <a:rPr lang="en-GB" sz="2400">
                <a:cs typeface="Calibri"/>
              </a:rPr>
              <a:t>Newspaper        Twitter</a:t>
            </a:r>
          </a:p>
          <a:p>
            <a:endParaRPr lang="en-GB" sz="2400">
              <a:cs typeface="Calibri"/>
            </a:endParaRPr>
          </a:p>
          <a:p>
            <a:r>
              <a:rPr lang="en-GB" sz="2400">
                <a:cs typeface="Calibri"/>
              </a:rPr>
              <a:t>2) How did he make his object?</a:t>
            </a:r>
          </a:p>
          <a:p>
            <a:endParaRPr lang="en-GB" sz="2400">
              <a:cs typeface="Calibri"/>
            </a:endParaRPr>
          </a:p>
          <a:p>
            <a:r>
              <a:rPr lang="en-GB" sz="2400">
                <a:cs typeface="Calibri"/>
              </a:rPr>
              <a:t>3)  Where is Felix from?</a:t>
            </a:r>
          </a:p>
          <a:p>
            <a:endParaRPr lang="en-GB" sz="2400">
              <a:cs typeface="Calibri"/>
            </a:endParaRPr>
          </a:p>
          <a:p>
            <a:endParaRPr lang="en-GB" sz="2400">
              <a:cs typeface="Calibri"/>
            </a:endParaRPr>
          </a:p>
          <a:p>
            <a:r>
              <a:rPr lang="en-GB" sz="2400">
                <a:solidFill>
                  <a:srgbClr val="FF0000"/>
                </a:solidFill>
                <a:cs typeface="Calibri"/>
              </a:rPr>
              <a:t>Challenge:</a:t>
            </a:r>
            <a:r>
              <a:rPr lang="en-GB" sz="2400">
                <a:cs typeface="Calibri"/>
              </a:rPr>
              <a:t> Are his parents supportive and why do you think this? </a:t>
            </a:r>
          </a:p>
        </p:txBody>
      </p:sp>
    </p:spTree>
    <p:extLst>
      <p:ext uri="{BB962C8B-B14F-4D97-AF65-F5344CB8AC3E}">
        <p14:creationId xmlns:p14="http://schemas.microsoft.com/office/powerpoint/2010/main" val="229613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27DB565-24E7-4310-99DB-7CE6B9C82A9B}"/>
              </a:ext>
            </a:extLst>
          </p:cNvPr>
          <p:cNvSpPr/>
          <p:nvPr/>
        </p:nvSpPr>
        <p:spPr>
          <a:xfrm>
            <a:off x="225083" y="196948"/>
            <a:ext cx="4036255" cy="98341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29E87A4-12AF-4D25-B73C-26EFDC1BF253}"/>
              </a:ext>
            </a:extLst>
          </p:cNvPr>
          <p:cNvSpPr txBox="1"/>
          <p:nvPr/>
        </p:nvSpPr>
        <p:spPr>
          <a:xfrm>
            <a:off x="233415" y="401083"/>
            <a:ext cx="4027922" cy="584775"/>
          </a:xfrm>
          <a:prstGeom prst="rect">
            <a:avLst/>
          </a:prstGeom>
          <a:noFill/>
        </p:spPr>
        <p:txBody>
          <a:bodyPr wrap="square" lIns="91440" tIns="45720" rIns="91440" bIns="45720" rtlCol="0" anchor="t">
            <a:spAutoFit/>
          </a:bodyPr>
          <a:lstStyle/>
          <a:p>
            <a:r>
              <a:rPr lang="en-GB" sz="3200" b="1" u="sng">
                <a:solidFill>
                  <a:srgbClr val="FF0000"/>
                </a:solidFill>
                <a:cs typeface="Calibri"/>
              </a:rPr>
              <a:t>Synonym Challenge:</a:t>
            </a:r>
          </a:p>
        </p:txBody>
      </p:sp>
      <p:pic>
        <p:nvPicPr>
          <p:cNvPr id="7" name="Picture 6">
            <a:extLst>
              <a:ext uri="{FF2B5EF4-FFF2-40B4-BE49-F238E27FC236}">
                <a16:creationId xmlns:a16="http://schemas.microsoft.com/office/drawing/2014/main" id="{5897EEE7-5C29-45A1-A807-91A09F303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6263" y="196948"/>
            <a:ext cx="1250719" cy="1250719"/>
          </a:xfrm>
          <a:prstGeom prst="rect">
            <a:avLst/>
          </a:prstGeom>
        </p:spPr>
      </p:pic>
      <p:sp>
        <p:nvSpPr>
          <p:cNvPr id="8" name="Rectangle: Rounded Corners 7">
            <a:extLst>
              <a:ext uri="{FF2B5EF4-FFF2-40B4-BE49-F238E27FC236}">
                <a16:creationId xmlns:a16="http://schemas.microsoft.com/office/drawing/2014/main" id="{D7265BE9-43B6-4BAD-98B8-F17365CA0DE4}"/>
              </a:ext>
            </a:extLst>
          </p:cNvPr>
          <p:cNvSpPr/>
          <p:nvPr/>
        </p:nvSpPr>
        <p:spPr>
          <a:xfrm>
            <a:off x="429064" y="272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461E9BC-A9DE-4416-B09C-BCD9D0789E89}"/>
              </a:ext>
            </a:extLst>
          </p:cNvPr>
          <p:cNvSpPr/>
          <p:nvPr/>
        </p:nvSpPr>
        <p:spPr>
          <a:xfrm>
            <a:off x="429064" y="4118637"/>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2" name="Rectangle: Rounded Corners 11">
            <a:extLst>
              <a:ext uri="{FF2B5EF4-FFF2-40B4-BE49-F238E27FC236}">
                <a16:creationId xmlns:a16="http://schemas.microsoft.com/office/drawing/2014/main" id="{D9B19B8C-126F-4BDD-BF75-2C3524503E05}"/>
              </a:ext>
            </a:extLst>
          </p:cNvPr>
          <p:cNvSpPr/>
          <p:nvPr/>
        </p:nvSpPr>
        <p:spPr>
          <a:xfrm>
            <a:off x="429064"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657D0FF5-342E-4D59-9F27-534B722D7E93}"/>
              </a:ext>
            </a:extLst>
          </p:cNvPr>
          <p:cNvSpPr/>
          <p:nvPr/>
        </p:nvSpPr>
        <p:spPr>
          <a:xfrm>
            <a:off x="4261338" y="272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E8DAB341-0215-439C-AC19-128238A25C41}"/>
              </a:ext>
            </a:extLst>
          </p:cNvPr>
          <p:cNvSpPr/>
          <p:nvPr/>
        </p:nvSpPr>
        <p:spPr>
          <a:xfrm>
            <a:off x="8093612" y="2697800"/>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9FF47675-3456-41E8-96B3-5A480C2B5D5E}"/>
              </a:ext>
            </a:extLst>
          </p:cNvPr>
          <p:cNvSpPr/>
          <p:nvPr/>
        </p:nvSpPr>
        <p:spPr>
          <a:xfrm>
            <a:off x="4261338" y="417762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B0642801-F4FB-4E3C-93F0-9125DD7A7E2E}"/>
              </a:ext>
            </a:extLst>
          </p:cNvPr>
          <p:cNvSpPr/>
          <p:nvPr/>
        </p:nvSpPr>
        <p:spPr>
          <a:xfrm>
            <a:off x="4261338"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9A92943E-1D79-4186-812E-AA075B6E32BD}"/>
              </a:ext>
            </a:extLst>
          </p:cNvPr>
          <p:cNvSpPr/>
          <p:nvPr/>
        </p:nvSpPr>
        <p:spPr>
          <a:xfrm>
            <a:off x="8092440" y="4149490"/>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85682F63-8152-4E4E-9D8B-3264BC643388}"/>
              </a:ext>
            </a:extLst>
          </p:cNvPr>
          <p:cNvSpPr/>
          <p:nvPr/>
        </p:nvSpPr>
        <p:spPr>
          <a:xfrm>
            <a:off x="8092440"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7">
            <a:extLst>
              <a:ext uri="{FF2B5EF4-FFF2-40B4-BE49-F238E27FC236}">
                <a16:creationId xmlns:a16="http://schemas.microsoft.com/office/drawing/2014/main" id="{D7265BE9-43B6-4BAD-98B8-F17365CA0DE4}"/>
              </a:ext>
            </a:extLst>
          </p:cNvPr>
          <p:cNvSpPr/>
          <p:nvPr/>
        </p:nvSpPr>
        <p:spPr>
          <a:xfrm>
            <a:off x="429064" y="136408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Iconic</a:t>
            </a:r>
          </a:p>
        </p:txBody>
      </p:sp>
      <p:sp>
        <p:nvSpPr>
          <p:cNvPr id="28" name="Rectangle: Rounded Corners 7">
            <a:extLst>
              <a:ext uri="{FF2B5EF4-FFF2-40B4-BE49-F238E27FC236}">
                <a16:creationId xmlns:a16="http://schemas.microsoft.com/office/drawing/2014/main" id="{D7265BE9-43B6-4BAD-98B8-F17365CA0DE4}"/>
              </a:ext>
            </a:extLst>
          </p:cNvPr>
          <p:cNvSpPr/>
          <p:nvPr/>
        </p:nvSpPr>
        <p:spPr>
          <a:xfrm>
            <a:off x="4261339" y="134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30" name="Rectangle: Rounded Corners 15">
            <a:extLst>
              <a:ext uri="{FF2B5EF4-FFF2-40B4-BE49-F238E27FC236}">
                <a16:creationId xmlns:a16="http://schemas.microsoft.com/office/drawing/2014/main" id="{E8DAB341-0215-439C-AC19-128238A25C41}"/>
              </a:ext>
            </a:extLst>
          </p:cNvPr>
          <p:cNvSpPr/>
          <p:nvPr/>
        </p:nvSpPr>
        <p:spPr>
          <a:xfrm>
            <a:off x="8047894" y="134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7">
            <a:extLst>
              <a:ext uri="{FF2B5EF4-FFF2-40B4-BE49-F238E27FC236}">
                <a16:creationId xmlns:a16="http://schemas.microsoft.com/office/drawing/2014/main" id="{C22ABBB7-13C1-4535-EBCD-53F372BAAE37}"/>
              </a:ext>
            </a:extLst>
          </p:cNvPr>
          <p:cNvSpPr/>
          <p:nvPr/>
        </p:nvSpPr>
        <p:spPr>
          <a:xfrm>
            <a:off x="4259658" y="136408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Honorary</a:t>
            </a:r>
          </a:p>
        </p:txBody>
      </p:sp>
      <p:sp>
        <p:nvSpPr>
          <p:cNvPr id="3" name="Rectangle: Rounded Corners 7">
            <a:extLst>
              <a:ext uri="{FF2B5EF4-FFF2-40B4-BE49-F238E27FC236}">
                <a16:creationId xmlns:a16="http://schemas.microsoft.com/office/drawing/2014/main" id="{CC73C592-15BF-8A31-593D-2A9D7E9F4E6B}"/>
              </a:ext>
            </a:extLst>
          </p:cNvPr>
          <p:cNvSpPr/>
          <p:nvPr/>
        </p:nvSpPr>
        <p:spPr>
          <a:xfrm>
            <a:off x="8049063" y="136408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Crucial</a:t>
            </a:r>
          </a:p>
        </p:txBody>
      </p:sp>
      <p:sp>
        <p:nvSpPr>
          <p:cNvPr id="6" name="Rectangle: Rounded Corners 7">
            <a:extLst>
              <a:ext uri="{FF2B5EF4-FFF2-40B4-BE49-F238E27FC236}">
                <a16:creationId xmlns:a16="http://schemas.microsoft.com/office/drawing/2014/main" id="{DCF3B547-E0CB-0190-E0A4-AF692537643A}"/>
              </a:ext>
            </a:extLst>
          </p:cNvPr>
          <p:cNvSpPr/>
          <p:nvPr/>
        </p:nvSpPr>
        <p:spPr>
          <a:xfrm>
            <a:off x="429063" y="272332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Determination</a:t>
            </a:r>
          </a:p>
        </p:txBody>
      </p:sp>
      <p:sp>
        <p:nvSpPr>
          <p:cNvPr id="19" name="Rectangle: Rounded Corners 7">
            <a:extLst>
              <a:ext uri="{FF2B5EF4-FFF2-40B4-BE49-F238E27FC236}">
                <a16:creationId xmlns:a16="http://schemas.microsoft.com/office/drawing/2014/main" id="{50730AE3-DCF4-F366-CBF0-4A66D3F47521}"/>
              </a:ext>
            </a:extLst>
          </p:cNvPr>
          <p:cNvSpPr/>
          <p:nvPr/>
        </p:nvSpPr>
        <p:spPr>
          <a:xfrm>
            <a:off x="4259658" y="272332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Admiration</a:t>
            </a:r>
          </a:p>
        </p:txBody>
      </p:sp>
      <p:sp>
        <p:nvSpPr>
          <p:cNvPr id="27" name="Rectangle: Rounded Corners 7">
            <a:extLst>
              <a:ext uri="{FF2B5EF4-FFF2-40B4-BE49-F238E27FC236}">
                <a16:creationId xmlns:a16="http://schemas.microsoft.com/office/drawing/2014/main" id="{74676927-9D2D-D937-8479-7C74A3776F65}"/>
              </a:ext>
            </a:extLst>
          </p:cNvPr>
          <p:cNvSpPr/>
          <p:nvPr/>
        </p:nvSpPr>
        <p:spPr>
          <a:xfrm>
            <a:off x="8090252" y="2692437"/>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Infamous</a:t>
            </a:r>
          </a:p>
        </p:txBody>
      </p:sp>
      <p:sp>
        <p:nvSpPr>
          <p:cNvPr id="33" name="Rectangle: Rounded Corners 7">
            <a:extLst>
              <a:ext uri="{FF2B5EF4-FFF2-40B4-BE49-F238E27FC236}">
                <a16:creationId xmlns:a16="http://schemas.microsoft.com/office/drawing/2014/main" id="{E3CF7E83-8BB3-CD76-CEFA-F5CE0E10D3DE}"/>
              </a:ext>
            </a:extLst>
          </p:cNvPr>
          <p:cNvSpPr/>
          <p:nvPr/>
        </p:nvSpPr>
        <p:spPr>
          <a:xfrm>
            <a:off x="429063" y="4113464"/>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Legendary</a:t>
            </a:r>
          </a:p>
        </p:txBody>
      </p:sp>
      <p:sp>
        <p:nvSpPr>
          <p:cNvPr id="34" name="Rectangle: Rounded Corners 7">
            <a:extLst>
              <a:ext uri="{FF2B5EF4-FFF2-40B4-BE49-F238E27FC236}">
                <a16:creationId xmlns:a16="http://schemas.microsoft.com/office/drawing/2014/main" id="{FBCF0869-E2E4-51A5-6DA3-3609BA4229CC}"/>
              </a:ext>
            </a:extLst>
          </p:cNvPr>
          <p:cNvSpPr/>
          <p:nvPr/>
        </p:nvSpPr>
        <p:spPr>
          <a:xfrm>
            <a:off x="8090252" y="551389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Commemorative</a:t>
            </a:r>
          </a:p>
        </p:txBody>
      </p:sp>
      <p:sp>
        <p:nvSpPr>
          <p:cNvPr id="35" name="Rectangle: Rounded Corners 7">
            <a:extLst>
              <a:ext uri="{FF2B5EF4-FFF2-40B4-BE49-F238E27FC236}">
                <a16:creationId xmlns:a16="http://schemas.microsoft.com/office/drawing/2014/main" id="{76F819F6-79B8-7BDC-8007-B9AE8DF6E075}"/>
              </a:ext>
            </a:extLst>
          </p:cNvPr>
          <p:cNvSpPr/>
          <p:nvPr/>
        </p:nvSpPr>
        <p:spPr>
          <a:xfrm>
            <a:off x="4259657" y="4175247"/>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Critical</a:t>
            </a:r>
          </a:p>
        </p:txBody>
      </p:sp>
      <p:sp>
        <p:nvSpPr>
          <p:cNvPr id="36" name="Rectangle: Rounded Corners 7">
            <a:extLst>
              <a:ext uri="{FF2B5EF4-FFF2-40B4-BE49-F238E27FC236}">
                <a16:creationId xmlns:a16="http://schemas.microsoft.com/office/drawing/2014/main" id="{5ABED226-DDC4-B6F8-4E21-1C33D87F642F}"/>
              </a:ext>
            </a:extLst>
          </p:cNvPr>
          <p:cNvSpPr/>
          <p:nvPr/>
        </p:nvSpPr>
        <p:spPr>
          <a:xfrm>
            <a:off x="4259657" y="551389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Persistence</a:t>
            </a:r>
          </a:p>
        </p:txBody>
      </p:sp>
      <p:sp>
        <p:nvSpPr>
          <p:cNvPr id="37" name="Rectangle: Rounded Corners 7">
            <a:extLst>
              <a:ext uri="{FF2B5EF4-FFF2-40B4-BE49-F238E27FC236}">
                <a16:creationId xmlns:a16="http://schemas.microsoft.com/office/drawing/2014/main" id="{8AA1A1AB-A10D-9D80-2CA1-606850082B76}"/>
              </a:ext>
            </a:extLst>
          </p:cNvPr>
          <p:cNvSpPr/>
          <p:nvPr/>
        </p:nvSpPr>
        <p:spPr>
          <a:xfrm>
            <a:off x="8090251" y="4134057"/>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Appreciation</a:t>
            </a:r>
          </a:p>
        </p:txBody>
      </p:sp>
      <p:sp>
        <p:nvSpPr>
          <p:cNvPr id="38" name="Rectangle: Rounded Corners 7">
            <a:extLst>
              <a:ext uri="{FF2B5EF4-FFF2-40B4-BE49-F238E27FC236}">
                <a16:creationId xmlns:a16="http://schemas.microsoft.com/office/drawing/2014/main" id="{ED17932A-9DE4-BC08-92D7-2E9A817CB357}"/>
              </a:ext>
            </a:extLst>
          </p:cNvPr>
          <p:cNvSpPr/>
          <p:nvPr/>
        </p:nvSpPr>
        <p:spPr>
          <a:xfrm>
            <a:off x="429062" y="551389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solidFill>
                  <a:schemeClr val="tx1"/>
                </a:solidFill>
                <a:cs typeface="Calibri"/>
              </a:rPr>
              <a:t>Notorious</a:t>
            </a:r>
          </a:p>
        </p:txBody>
      </p:sp>
    </p:spTree>
    <p:extLst>
      <p:ext uri="{BB962C8B-B14F-4D97-AF65-F5344CB8AC3E}">
        <p14:creationId xmlns:p14="http://schemas.microsoft.com/office/powerpoint/2010/main" val="2163147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C134-6B3C-DBBB-4EEA-8233CCD3A7BD}"/>
              </a:ext>
            </a:extLst>
          </p:cNvPr>
          <p:cNvSpPr>
            <a:spLocks noGrp="1"/>
          </p:cNvSpPr>
          <p:nvPr>
            <p:ph type="title"/>
          </p:nvPr>
        </p:nvSpPr>
        <p:spPr>
          <a:xfrm>
            <a:off x="950626" y="2763551"/>
            <a:ext cx="10515600" cy="1325563"/>
          </a:xfrm>
        </p:spPr>
        <p:txBody>
          <a:bodyPr>
            <a:normAutofit fontScale="90000"/>
          </a:bodyPr>
          <a:lstStyle/>
          <a:p>
            <a:r>
              <a:rPr lang="en-GB">
                <a:solidFill>
                  <a:srgbClr val="0070C0"/>
                </a:solidFill>
                <a:cs typeface="Calibri Light"/>
              </a:rPr>
              <a:t>Blue </a:t>
            </a:r>
            <a:br>
              <a:rPr lang="en-GB">
                <a:cs typeface="Calibri Light"/>
              </a:rPr>
            </a:br>
            <a:r>
              <a:rPr lang="en-GB">
                <a:cs typeface="Calibri Light"/>
              </a:rPr>
              <a:t>What is a difference between a </a:t>
            </a:r>
            <a:r>
              <a:rPr lang="en-GB" err="1">
                <a:cs typeface="Calibri Light"/>
              </a:rPr>
              <a:t>Youtube</a:t>
            </a:r>
            <a:r>
              <a:rPr lang="en-GB">
                <a:cs typeface="Calibri Light"/>
              </a:rPr>
              <a:t> announcement and a Twitter announcement? </a:t>
            </a:r>
            <a:br>
              <a:rPr lang="en-GB">
                <a:cs typeface="Calibri Light"/>
              </a:rPr>
            </a:br>
            <a:br>
              <a:rPr lang="en-GB">
                <a:cs typeface="Calibri Light"/>
              </a:rPr>
            </a:br>
            <a:r>
              <a:rPr lang="en-GB">
                <a:solidFill>
                  <a:srgbClr val="00B050"/>
                </a:solidFill>
                <a:cs typeface="Calibri Light"/>
              </a:rPr>
              <a:t>Green </a:t>
            </a:r>
            <a:br>
              <a:rPr lang="en-GB">
                <a:cs typeface="Calibri Light"/>
              </a:rPr>
            </a:br>
            <a:r>
              <a:rPr lang="en-GB">
                <a:cs typeface="Calibri Light"/>
              </a:rPr>
              <a:t>What is a similarity between a </a:t>
            </a:r>
            <a:r>
              <a:rPr lang="en-GB" err="1">
                <a:cs typeface="Calibri Light"/>
              </a:rPr>
              <a:t>Youtube</a:t>
            </a:r>
            <a:r>
              <a:rPr lang="en-GB">
                <a:cs typeface="Calibri Light"/>
              </a:rPr>
              <a:t> announcement and a Twitter announcement?</a:t>
            </a:r>
            <a:br>
              <a:rPr lang="en-GB">
                <a:cs typeface="Calibri Light"/>
              </a:rPr>
            </a:br>
            <a:br>
              <a:rPr lang="en-GB">
                <a:cs typeface="Calibri Light"/>
              </a:rPr>
            </a:br>
            <a:r>
              <a:rPr lang="en-GB">
                <a:solidFill>
                  <a:srgbClr val="FF0000"/>
                </a:solidFill>
                <a:cs typeface="Calibri Light"/>
              </a:rPr>
              <a:t>Challenge:</a:t>
            </a:r>
            <a:r>
              <a:rPr lang="en-GB">
                <a:cs typeface="Calibri Light"/>
              </a:rPr>
              <a:t> Which would you use more often and why?</a:t>
            </a:r>
          </a:p>
        </p:txBody>
      </p:sp>
    </p:spTree>
    <p:extLst>
      <p:ext uri="{BB962C8B-B14F-4D97-AF65-F5344CB8AC3E}">
        <p14:creationId xmlns:p14="http://schemas.microsoft.com/office/powerpoint/2010/main" val="162650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443D-E613-E194-03C4-4F3DF978676C}"/>
              </a:ext>
            </a:extLst>
          </p:cNvPr>
          <p:cNvSpPr>
            <a:spLocks noGrp="1"/>
          </p:cNvSpPr>
          <p:nvPr>
            <p:ph type="title"/>
          </p:nvPr>
        </p:nvSpPr>
        <p:spPr>
          <a:xfrm>
            <a:off x="738266" y="1776699"/>
            <a:ext cx="10515600" cy="1325563"/>
          </a:xfrm>
        </p:spPr>
        <p:txBody>
          <a:bodyPr>
            <a:normAutofit fontScale="90000"/>
          </a:bodyPr>
          <a:lstStyle/>
          <a:p>
            <a:r>
              <a:rPr lang="en-GB">
                <a:cs typeface="Calibri Light"/>
              </a:rPr>
              <a:t>Talk partners: </a:t>
            </a:r>
            <a:br>
              <a:rPr lang="en-GB">
                <a:cs typeface="Calibri Light"/>
              </a:rPr>
            </a:br>
            <a:br>
              <a:rPr lang="en-GB">
                <a:cs typeface="Calibri Light"/>
              </a:rPr>
            </a:br>
            <a:r>
              <a:rPr lang="en-GB">
                <a:cs typeface="Calibri Light"/>
              </a:rPr>
              <a:t>Compare the two author's: Frank Cottrell-Boyce and Roald Dahl. </a:t>
            </a:r>
          </a:p>
        </p:txBody>
      </p:sp>
    </p:spTree>
    <p:extLst>
      <p:ext uri="{BB962C8B-B14F-4D97-AF65-F5344CB8AC3E}">
        <p14:creationId xmlns:p14="http://schemas.microsoft.com/office/powerpoint/2010/main" val="208122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1"/>
          <p:cNvSpPr txBox="1">
            <a:spLocks noGrp="1"/>
          </p:cNvSpPr>
          <p:nvPr>
            <p:ph type="body" idx="1"/>
          </p:nvPr>
        </p:nvSpPr>
        <p:spPr>
          <a:xfrm>
            <a:off x="317504" y="124548"/>
            <a:ext cx="11885962" cy="5857499"/>
          </a:xfrm>
          <a:prstGeom prst="rect">
            <a:avLst/>
          </a:prstGeom>
        </p:spPr>
        <p:txBody>
          <a:bodyPr spcFirstLastPara="1" wrap="square" lIns="121900" tIns="121900" rIns="121900" bIns="121900" anchor="t" anchorCtr="0">
            <a:normAutofit fontScale="70000" lnSpcReduction="20000"/>
          </a:bodyPr>
          <a:lstStyle/>
          <a:p>
            <a:pPr marL="0" indent="0">
              <a:buNone/>
            </a:pPr>
            <a:r>
              <a:rPr lang="en" sz="4000" u="sng"/>
              <a:t>2.2.26</a:t>
            </a:r>
          </a:p>
          <a:p>
            <a:pPr marL="0" indent="0">
              <a:buNone/>
            </a:pPr>
            <a:r>
              <a:rPr lang="en" sz="4000" u="sng"/>
              <a:t>TBAT- u</a:t>
            </a:r>
            <a:r>
              <a:rPr lang="en" sz="4600" u="sng"/>
              <a:t>se column method to add amounts of money.</a:t>
            </a:r>
            <a:endParaRPr lang="en-US" sz="4600">
              <a:cs typeface="Calibri"/>
            </a:endParaRPr>
          </a:p>
          <a:p>
            <a:pPr marL="0" indent="0">
              <a:spcBef>
                <a:spcPts val="1600"/>
              </a:spcBef>
              <a:buNone/>
            </a:pPr>
            <a:r>
              <a:rPr lang="en" sz="3050"/>
              <a:t>3 in 3                                           </a:t>
            </a:r>
            <a:r>
              <a:rPr lang="en" sz="3050">
                <a:solidFill>
                  <a:srgbClr val="000000"/>
                </a:solidFill>
              </a:rPr>
              <a:t>                                                 </a:t>
            </a:r>
            <a:r>
              <a:rPr lang="en" sz="4000">
                <a:solidFill>
                  <a:srgbClr val="000000"/>
                </a:solidFill>
              </a:rPr>
              <a:t>    </a:t>
            </a:r>
            <a:r>
              <a:rPr lang="en" sz="5100">
                <a:solidFill>
                  <a:srgbClr val="000000"/>
                </a:solidFill>
              </a:rPr>
              <a:t> </a:t>
            </a:r>
            <a:r>
              <a:rPr lang="en-GB" sz="5100">
                <a:solidFill>
                  <a:srgbClr val="000000"/>
                </a:solidFill>
              </a:rPr>
              <a:t>3. 3001 – 245.7 = [  ]</a:t>
            </a:r>
            <a:endParaRPr lang="en" sz="5100">
              <a:solidFill>
                <a:srgbClr val="000000"/>
              </a:solidFill>
              <a:cs typeface="Calibri"/>
            </a:endParaRPr>
          </a:p>
          <a:p>
            <a:pPr marL="0" indent="0">
              <a:spcBef>
                <a:spcPts val="1600"/>
              </a:spcBef>
              <a:buNone/>
            </a:pPr>
            <a:r>
              <a:rPr lang="en" sz="4000">
                <a:solidFill>
                  <a:srgbClr val="FF0000"/>
                </a:solidFill>
              </a:rPr>
              <a:t>                                                                                        Challenge: ½ + ¼ + 1/3 = </a:t>
            </a:r>
            <a:endParaRPr lang="en" sz="4000">
              <a:cs typeface="Calibri"/>
            </a:endParaRPr>
          </a:p>
          <a:p>
            <a:pPr marL="0" indent="0">
              <a:spcBef>
                <a:spcPts val="1600"/>
              </a:spcBef>
              <a:buNone/>
            </a:pPr>
            <a:endParaRPr lang="en" sz="4000">
              <a:solidFill>
                <a:srgbClr val="FF0000"/>
              </a:solidFill>
              <a:cs typeface="Calibri"/>
            </a:endParaRPr>
          </a:p>
          <a:p>
            <a:pPr marL="0" indent="0">
              <a:spcBef>
                <a:spcPts val="1600"/>
              </a:spcBef>
              <a:buNone/>
            </a:pPr>
            <a:endParaRPr lang="en" sz="3050">
              <a:solidFill>
                <a:srgbClr val="FF0000"/>
              </a:solidFill>
            </a:endParaRPr>
          </a:p>
          <a:p>
            <a:pPr marL="0" indent="0">
              <a:spcBef>
                <a:spcPts val="1600"/>
              </a:spcBef>
              <a:buNone/>
            </a:pPr>
            <a:endParaRPr lang="en" sz="3050">
              <a:solidFill>
                <a:srgbClr val="FF0000"/>
              </a:solidFill>
            </a:endParaRPr>
          </a:p>
          <a:p>
            <a:pPr marL="0" indent="0">
              <a:spcBef>
                <a:spcPts val="1600"/>
              </a:spcBef>
              <a:buNone/>
            </a:pPr>
            <a:endParaRPr lang="en" sz="3050">
              <a:solidFill>
                <a:srgbClr val="FF0000"/>
              </a:solidFill>
            </a:endParaRPr>
          </a:p>
          <a:p>
            <a:pPr marL="0" indent="0">
              <a:spcBef>
                <a:spcPts val="1600"/>
              </a:spcBef>
              <a:buNone/>
            </a:pPr>
            <a:r>
              <a:rPr lang="en-GB" sz="3050">
                <a:solidFill>
                  <a:srgbClr val="FF0000"/>
                </a:solidFill>
              </a:rPr>
              <a:t>            </a:t>
            </a:r>
            <a:endParaRPr lang="en-GB" sz="3067">
              <a:solidFill>
                <a:srgbClr val="000000"/>
              </a:solidFill>
            </a:endParaRPr>
          </a:p>
          <a:p>
            <a:pPr marL="0" indent="0">
              <a:spcBef>
                <a:spcPts val="1600"/>
              </a:spcBef>
              <a:buNone/>
            </a:pPr>
            <a:endParaRPr lang="en-GB" sz="3050"/>
          </a:p>
          <a:p>
            <a:pPr marL="0" indent="0">
              <a:spcBef>
                <a:spcPts val="1600"/>
              </a:spcBef>
              <a:buNone/>
            </a:pPr>
            <a:endParaRPr lang="en-GB" sz="3050"/>
          </a:p>
          <a:p>
            <a:pPr marL="0" indent="0">
              <a:spcBef>
                <a:spcPts val="1600"/>
              </a:spcBef>
              <a:buNone/>
            </a:pPr>
            <a:r>
              <a:rPr lang="en-GB" sz="3050"/>
              <a:t>3. 3001 – 245.7 = [  ]</a:t>
            </a:r>
            <a:endParaRPr sz="3050">
              <a:cs typeface="Calibri"/>
            </a:endParaRPr>
          </a:p>
          <a:p>
            <a:pPr marL="0" indent="0">
              <a:spcBef>
                <a:spcPts val="1600"/>
              </a:spcBef>
              <a:spcAft>
                <a:spcPts val="1600"/>
              </a:spcAft>
              <a:buClr>
                <a:schemeClr val="dk1"/>
              </a:buClr>
              <a:buSzPts val="1100"/>
              <a:buNone/>
            </a:pPr>
            <a:endParaRPr sz="3067"/>
          </a:p>
        </p:txBody>
      </p:sp>
      <p:pic>
        <p:nvPicPr>
          <p:cNvPr id="2" name="Picture 2">
            <a:extLst>
              <a:ext uri="{FF2B5EF4-FFF2-40B4-BE49-F238E27FC236}">
                <a16:creationId xmlns:a16="http://schemas.microsoft.com/office/drawing/2014/main" id="{5ACBA8CD-A06C-42CC-9064-AFAEA1606B39}"/>
              </a:ext>
            </a:extLst>
          </p:cNvPr>
          <p:cNvPicPr>
            <a:picLocks noChangeAspect="1"/>
          </p:cNvPicPr>
          <p:nvPr/>
        </p:nvPicPr>
        <p:blipFill>
          <a:blip r:embed="rId3"/>
          <a:stretch>
            <a:fillRect/>
          </a:stretch>
        </p:blipFill>
        <p:spPr>
          <a:xfrm>
            <a:off x="320218" y="1544216"/>
            <a:ext cx="4594614" cy="4872376"/>
          </a:xfrm>
          <a:prstGeom prst="rect">
            <a:avLst/>
          </a:prstGeom>
        </p:spPr>
      </p:pic>
    </p:spTree>
    <p:extLst>
      <p:ext uri="{BB962C8B-B14F-4D97-AF65-F5344CB8AC3E}">
        <p14:creationId xmlns:p14="http://schemas.microsoft.com/office/powerpoint/2010/main" val="165322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B0F1-B61B-6FDA-F56D-8CEB2CD67F23}"/>
              </a:ext>
            </a:extLst>
          </p:cNvPr>
          <p:cNvSpPr>
            <a:spLocks noGrp="1"/>
          </p:cNvSpPr>
          <p:nvPr>
            <p:ph type="title"/>
          </p:nvPr>
        </p:nvSpPr>
        <p:spPr>
          <a:xfrm>
            <a:off x="675807" y="2763551"/>
            <a:ext cx="10515600" cy="1325563"/>
          </a:xfrm>
        </p:spPr>
        <p:txBody>
          <a:bodyPr>
            <a:normAutofit fontScale="90000"/>
          </a:bodyPr>
          <a:lstStyle/>
          <a:p>
            <a:r>
              <a:rPr lang="en-GB" b="1">
                <a:cs typeface="Calibri Light"/>
              </a:rPr>
              <a:t>Read the model text</a:t>
            </a:r>
            <a:br>
              <a:rPr lang="en-GB">
                <a:cs typeface="Calibri Light"/>
              </a:rPr>
            </a:br>
            <a:br>
              <a:rPr lang="en-GB">
                <a:cs typeface="Calibri Light"/>
              </a:rPr>
            </a:br>
            <a:r>
              <a:rPr lang="en-GB" sz="5300">
                <a:cs typeface="Calibri Light"/>
              </a:rPr>
              <a:t>Make a jotting next to each paragraph:</a:t>
            </a:r>
            <a:br>
              <a:rPr lang="en-GB" sz="5300">
                <a:cs typeface="Calibri Light"/>
              </a:rPr>
            </a:br>
            <a:br>
              <a:rPr lang="en-GB" sz="5300">
                <a:cs typeface="Calibri Light"/>
              </a:rPr>
            </a:br>
            <a:r>
              <a:rPr lang="en-GB" sz="5300">
                <a:solidFill>
                  <a:srgbClr val="FF0000"/>
                </a:solidFill>
                <a:cs typeface="Calibri Light"/>
              </a:rPr>
              <a:t>What is the purpose of the paragraph?</a:t>
            </a:r>
            <a:br>
              <a:rPr lang="en-GB" sz="5300">
                <a:cs typeface="Calibri Light"/>
              </a:rPr>
            </a:br>
            <a:br>
              <a:rPr lang="en-GB" sz="5300">
                <a:cs typeface="Calibri Light"/>
              </a:rPr>
            </a:br>
            <a:r>
              <a:rPr lang="en-GB" sz="4900">
                <a:cs typeface="Calibri Light"/>
              </a:rPr>
              <a:t>Feedback as a class and record the structure of this text. </a:t>
            </a:r>
            <a:br>
              <a:rPr lang="en-GB" sz="4900">
                <a:cs typeface="Calibri Light"/>
              </a:rPr>
            </a:br>
            <a:r>
              <a:rPr lang="en-GB" sz="4900">
                <a:cs typeface="Calibri Light"/>
              </a:rPr>
              <a:t>P1- </a:t>
            </a:r>
            <a:br>
              <a:rPr lang="en-GB" sz="4900">
                <a:cs typeface="Calibri Light"/>
              </a:rPr>
            </a:br>
            <a:r>
              <a:rPr lang="en-GB" sz="4900">
                <a:cs typeface="Calibri Light"/>
              </a:rPr>
              <a:t>P2-</a:t>
            </a:r>
          </a:p>
        </p:txBody>
      </p:sp>
    </p:spTree>
    <p:extLst>
      <p:ext uri="{BB962C8B-B14F-4D97-AF65-F5344CB8AC3E}">
        <p14:creationId xmlns:p14="http://schemas.microsoft.com/office/powerpoint/2010/main" val="34099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6B17-2AAC-FBC5-570A-7170B7ECBF1A}"/>
              </a:ext>
            </a:extLst>
          </p:cNvPr>
          <p:cNvSpPr>
            <a:spLocks noGrp="1"/>
          </p:cNvSpPr>
          <p:nvPr>
            <p:ph type="title"/>
          </p:nvPr>
        </p:nvSpPr>
        <p:spPr>
          <a:xfrm>
            <a:off x="-4997" y="2764227"/>
            <a:ext cx="11926329" cy="1325563"/>
          </a:xfrm>
        </p:spPr>
        <p:txBody>
          <a:bodyPr vert="horz" lIns="91440" tIns="45720" rIns="91440" bIns="45720" rtlCol="0" anchor="ctr">
            <a:noAutofit/>
          </a:bodyPr>
          <a:lstStyle/>
          <a:p>
            <a:br>
              <a:rPr lang="en-GB" sz="1800">
                <a:latin typeface="Comic Sans MS"/>
                <a:ea typeface="+mj-lt"/>
                <a:cs typeface="+mj-lt"/>
              </a:rPr>
            </a:br>
            <a:r>
              <a:rPr lang="en-GB" sz="1800" b="1" u="sng">
                <a:latin typeface="Comic Sans MS"/>
                <a:ea typeface="+mj-lt"/>
                <a:cs typeface="+mj-lt"/>
              </a:rPr>
              <a:t>Author's choice of words:</a:t>
            </a:r>
            <a:r>
              <a:rPr lang="en-GB" sz="1800">
                <a:latin typeface="Comic Sans MS"/>
                <a:ea typeface="+mj-lt"/>
                <a:cs typeface="+mj-lt"/>
              </a:rPr>
              <a:t> </a:t>
            </a:r>
            <a:br>
              <a:rPr lang="en-GB" sz="1800">
                <a:latin typeface="Comic Sans MS"/>
                <a:ea typeface="+mj-lt"/>
                <a:cs typeface="+mj-lt"/>
              </a:rPr>
            </a:br>
            <a:r>
              <a:rPr lang="en-GB" sz="1800">
                <a:latin typeface="Comic Sans MS"/>
                <a:ea typeface="+mj-lt"/>
                <a:cs typeface="+mj-lt"/>
              </a:rPr>
              <a:t>1. Find and copy one group of words from the first paragraph that makes the competition sound exciting and full of possibilities.</a:t>
            </a:r>
            <a:br>
              <a:rPr lang="en-GB" sz="1800">
                <a:latin typeface="Comic Sans MS"/>
                <a:ea typeface="+mj-lt"/>
                <a:cs typeface="+mj-lt"/>
              </a:rPr>
            </a:br>
            <a:br>
              <a:rPr lang="en-GB" sz="1800">
                <a:latin typeface="Comic Sans MS"/>
                <a:ea typeface="+mj-lt"/>
                <a:cs typeface="+mj-lt"/>
              </a:rPr>
            </a:br>
            <a:r>
              <a:rPr lang="en-GB" sz="1800">
                <a:latin typeface="Comic Sans MS"/>
                <a:ea typeface="+mj-lt"/>
                <a:cs typeface="+mj-lt"/>
              </a:rPr>
              <a:t>2. Why has the author chosen to use rhetorical questions in the competition announcement (e.g., "Are you bursting with creativity? Do you love building worlds with bricks of endless possibility?")? How do they affect the reader?</a:t>
            </a:r>
            <a:br>
              <a:rPr lang="en-GB" sz="1800">
                <a:latin typeface="Comic Sans MS"/>
                <a:ea typeface="+mj-lt"/>
                <a:cs typeface="+mj-lt"/>
              </a:rPr>
            </a:br>
            <a:br>
              <a:rPr lang="en-GB" sz="1800">
                <a:latin typeface="Comic Sans MS"/>
                <a:ea typeface="+mj-lt"/>
                <a:cs typeface="+mj-lt"/>
              </a:rPr>
            </a:br>
            <a:r>
              <a:rPr lang="en-GB" sz="1800">
                <a:latin typeface="Comic Sans MS"/>
                <a:ea typeface="+mj-lt"/>
                <a:cs typeface="+mj-lt"/>
              </a:rPr>
              <a:t>3. How does the phrase "determination sparking in her eyes" help the reader understand Ellie’s feelings about entering the competition?</a:t>
            </a:r>
            <a:br>
              <a:rPr lang="en-GB" sz="1800">
                <a:latin typeface="Comic Sans MS"/>
                <a:ea typeface="+mj-lt"/>
                <a:cs typeface="+mj-lt"/>
              </a:rPr>
            </a:br>
            <a:endParaRPr lang="en-GB" sz="1800">
              <a:latin typeface="Comic Sans MS"/>
            </a:endParaRPr>
          </a:p>
          <a:p>
            <a:r>
              <a:rPr lang="en-GB" sz="1800">
                <a:latin typeface="Comic Sans MS"/>
                <a:ea typeface="+mj-lt"/>
                <a:cs typeface="+mj-lt"/>
              </a:rPr>
              <a:t>4. The word "</a:t>
            </a:r>
            <a:r>
              <a:rPr lang="en-GB" sz="1800" b="1">
                <a:latin typeface="Comic Sans MS"/>
                <a:ea typeface="+mj-lt"/>
                <a:cs typeface="+mj-lt"/>
              </a:rPr>
              <a:t>infamous</a:t>
            </a:r>
            <a:r>
              <a:rPr lang="en-GB" sz="1800">
                <a:latin typeface="Comic Sans MS"/>
                <a:ea typeface="+mj-lt"/>
                <a:cs typeface="+mj-lt"/>
              </a:rPr>
              <a:t>" is used to describe Jeremy. What does this word suggest about his reputation? Tick one:</a:t>
            </a:r>
            <a:endParaRPr lang="en-GB" sz="1800">
              <a:latin typeface="Comic Sans MS"/>
            </a:endParaRPr>
          </a:p>
          <a:p>
            <a:r>
              <a:rPr lang="en-GB" sz="1800">
                <a:latin typeface="Comic Sans MS"/>
                <a:ea typeface="+mj-lt"/>
                <a:cs typeface="+mj-lt"/>
              </a:rPr>
              <a:t>He is well-known for being talented</a:t>
            </a:r>
            <a:endParaRPr lang="en-GB" sz="1800">
              <a:latin typeface="Comic Sans MS"/>
            </a:endParaRPr>
          </a:p>
          <a:p>
            <a:r>
              <a:rPr lang="en-GB" sz="1800">
                <a:latin typeface="Comic Sans MS"/>
                <a:ea typeface="+mj-lt"/>
                <a:cs typeface="+mj-lt"/>
              </a:rPr>
              <a:t>He is well-known for being kind</a:t>
            </a:r>
            <a:endParaRPr lang="en-GB" sz="1800">
              <a:latin typeface="Comic Sans MS"/>
            </a:endParaRPr>
          </a:p>
          <a:p>
            <a:r>
              <a:rPr lang="en-GB" sz="1800">
                <a:latin typeface="Comic Sans MS"/>
                <a:ea typeface="+mj-lt"/>
                <a:cs typeface="+mj-lt"/>
              </a:rPr>
              <a:t>He is well-known for bad behaviour</a:t>
            </a:r>
            <a:endParaRPr lang="en-GB" sz="1800">
              <a:latin typeface="Comic Sans MS"/>
            </a:endParaRPr>
          </a:p>
          <a:p>
            <a:r>
              <a:rPr lang="en-GB" sz="1800">
                <a:latin typeface="Comic Sans MS"/>
                <a:ea typeface="+mj-lt"/>
                <a:cs typeface="+mj-lt"/>
              </a:rPr>
              <a:t>He is unknown to most people</a:t>
            </a:r>
            <a:br>
              <a:rPr lang="en-GB" sz="1800">
                <a:latin typeface="Comic Sans MS"/>
                <a:ea typeface="+mj-lt"/>
                <a:cs typeface="+mj-lt"/>
              </a:rPr>
            </a:br>
            <a:endParaRPr lang="en-GB" sz="1800">
              <a:latin typeface="Comic Sans MS"/>
            </a:endParaRPr>
          </a:p>
          <a:p>
            <a:r>
              <a:rPr lang="en-GB" sz="1800">
                <a:latin typeface="Comic Sans MS"/>
                <a:ea typeface="+mj-lt"/>
                <a:cs typeface="+mj-lt"/>
              </a:rPr>
              <a:t>5. What is the effect of the phrase "Ellie’s heart thumped loudly in her chest as she waited for the final announcement"? How does it help build tension?</a:t>
            </a:r>
            <a:br>
              <a:rPr lang="en-GB" sz="1800">
                <a:latin typeface="Comic Sans MS"/>
                <a:ea typeface="+mj-lt"/>
                <a:cs typeface="+mj-lt"/>
              </a:rPr>
            </a:br>
            <a:br>
              <a:rPr lang="en-GB" sz="1800">
                <a:latin typeface="Comic Sans MS"/>
                <a:ea typeface="+mj-lt"/>
                <a:cs typeface="+mj-lt"/>
              </a:rPr>
            </a:br>
            <a:r>
              <a:rPr lang="en-GB" sz="1800">
                <a:latin typeface="Comic Sans MS"/>
              </a:rPr>
              <a:t>6. </a:t>
            </a:r>
            <a:r>
              <a:rPr lang="en-GB" sz="1800" i="1">
                <a:latin typeface="Comic Sans MS"/>
              </a:rPr>
              <a:t>"...and a smug grin filled the screen." </a:t>
            </a:r>
            <a:r>
              <a:rPr lang="en-GB" sz="1800">
                <a:latin typeface="Comic Sans MS"/>
                <a:ea typeface="+mj-lt"/>
                <a:cs typeface="+mj-lt"/>
              </a:rPr>
              <a:t>Why does the author describe Jeremy's grin as "smug"? What does this suggest about his character?</a:t>
            </a:r>
            <a:endParaRPr lang="en-GB" sz="1800" i="1">
              <a:latin typeface="Comic Sans MS"/>
            </a:endParaRPr>
          </a:p>
          <a:p>
            <a:endParaRPr lang="en-GB" sz="1800">
              <a:latin typeface="Comic Sans MS"/>
              <a:cs typeface="Calibri Light" panose="020F0302020204030204"/>
            </a:endParaRPr>
          </a:p>
        </p:txBody>
      </p:sp>
    </p:spTree>
    <p:extLst>
      <p:ext uri="{BB962C8B-B14F-4D97-AF65-F5344CB8AC3E}">
        <p14:creationId xmlns:p14="http://schemas.microsoft.com/office/powerpoint/2010/main" val="2088256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C697-BA26-8243-BB1F-09EC6C43F7DE}"/>
              </a:ext>
            </a:extLst>
          </p:cNvPr>
          <p:cNvSpPr>
            <a:spLocks noGrp="1"/>
          </p:cNvSpPr>
          <p:nvPr>
            <p:ph type="title"/>
          </p:nvPr>
        </p:nvSpPr>
        <p:spPr/>
        <p:txBody>
          <a:bodyPr/>
          <a:lstStyle/>
          <a:p>
            <a:r>
              <a:rPr lang="en-GB">
                <a:cs typeface="Calibri Light"/>
              </a:rPr>
              <a:t>Order the events in the story:</a:t>
            </a:r>
            <a:endParaRPr lang="en-GB"/>
          </a:p>
        </p:txBody>
      </p:sp>
      <p:graphicFrame>
        <p:nvGraphicFramePr>
          <p:cNvPr id="3" name="Table 2">
            <a:extLst>
              <a:ext uri="{FF2B5EF4-FFF2-40B4-BE49-F238E27FC236}">
                <a16:creationId xmlns:a16="http://schemas.microsoft.com/office/drawing/2014/main" id="{49C0C076-756F-8912-DC71-30396560A8DE}"/>
              </a:ext>
            </a:extLst>
          </p:cNvPr>
          <p:cNvGraphicFramePr>
            <a:graphicFrameLocks noGrp="1"/>
          </p:cNvGraphicFramePr>
          <p:nvPr/>
        </p:nvGraphicFramePr>
        <p:xfrm>
          <a:off x="487180" y="1986197"/>
          <a:ext cx="11229213" cy="4297680"/>
        </p:xfrm>
        <a:graphic>
          <a:graphicData uri="http://schemas.openxmlformats.org/drawingml/2006/table">
            <a:tbl>
              <a:tblPr firstRow="1" bandRow="1">
                <a:tableStyleId>{5C22544A-7EE6-4342-B048-85BDC9FD1C3A}</a:tableStyleId>
              </a:tblPr>
              <a:tblGrid>
                <a:gridCol w="1717214">
                  <a:extLst>
                    <a:ext uri="{9D8B030D-6E8A-4147-A177-3AD203B41FA5}">
                      <a16:colId xmlns:a16="http://schemas.microsoft.com/office/drawing/2014/main" val="1733744573"/>
                    </a:ext>
                  </a:extLst>
                </a:gridCol>
                <a:gridCol w="9511999">
                  <a:extLst>
                    <a:ext uri="{9D8B030D-6E8A-4147-A177-3AD203B41FA5}">
                      <a16:colId xmlns:a16="http://schemas.microsoft.com/office/drawing/2014/main" val="4229282604"/>
                    </a:ext>
                  </a:extLst>
                </a:gridCol>
              </a:tblGrid>
              <a:tr h="370840">
                <a:tc>
                  <a:txBody>
                    <a:bodyPr/>
                    <a:lstStyle/>
                    <a:p>
                      <a:r>
                        <a:rPr lang="en-GB" sz="3600"/>
                        <a:t>Order</a:t>
                      </a:r>
                    </a:p>
                  </a:txBody>
                  <a:tcPr/>
                </a:tc>
                <a:tc>
                  <a:txBody>
                    <a:bodyPr/>
                    <a:lstStyle/>
                    <a:p>
                      <a:r>
                        <a:rPr lang="en-GB" sz="3600"/>
                        <a:t>Event</a:t>
                      </a:r>
                    </a:p>
                  </a:txBody>
                  <a:tcPr/>
                </a:tc>
                <a:extLst>
                  <a:ext uri="{0D108BD9-81ED-4DB2-BD59-A6C34878D82A}">
                    <a16:rowId xmlns:a16="http://schemas.microsoft.com/office/drawing/2014/main" val="2510043769"/>
                  </a:ext>
                </a:extLst>
              </a:tr>
              <a:tr h="370840">
                <a:tc>
                  <a:txBody>
                    <a:bodyPr/>
                    <a:lstStyle/>
                    <a:p>
                      <a:endParaRPr lang="en-GB" sz="3600"/>
                    </a:p>
                  </a:txBody>
                  <a:tcPr/>
                </a:tc>
                <a:tc>
                  <a:txBody>
                    <a:bodyPr/>
                    <a:lstStyle/>
                    <a:p>
                      <a:r>
                        <a:rPr lang="en-GB" sz="3600"/>
                        <a:t>The news reporter seems less keen on this character.</a:t>
                      </a:r>
                    </a:p>
                  </a:txBody>
                  <a:tcPr/>
                </a:tc>
                <a:extLst>
                  <a:ext uri="{0D108BD9-81ED-4DB2-BD59-A6C34878D82A}">
                    <a16:rowId xmlns:a16="http://schemas.microsoft.com/office/drawing/2014/main" val="2495126097"/>
                  </a:ext>
                </a:extLst>
              </a:tr>
              <a:tr h="370840">
                <a:tc>
                  <a:txBody>
                    <a:bodyPr/>
                    <a:lstStyle/>
                    <a:p>
                      <a:endParaRPr lang="en-GB" sz="3600"/>
                    </a:p>
                  </a:txBody>
                  <a:tcPr/>
                </a:tc>
                <a:tc>
                  <a:txBody>
                    <a:bodyPr/>
                    <a:lstStyle/>
                    <a:p>
                      <a:r>
                        <a:rPr lang="en-GB" sz="3600"/>
                        <a:t>Ellie felt hopeful for children like herself.</a:t>
                      </a:r>
                    </a:p>
                  </a:txBody>
                  <a:tcPr/>
                </a:tc>
                <a:extLst>
                  <a:ext uri="{0D108BD9-81ED-4DB2-BD59-A6C34878D82A}">
                    <a16:rowId xmlns:a16="http://schemas.microsoft.com/office/drawing/2014/main" val="516544933"/>
                  </a:ext>
                </a:extLst>
              </a:tr>
              <a:tr h="370840">
                <a:tc>
                  <a:txBody>
                    <a:bodyPr/>
                    <a:lstStyle/>
                    <a:p>
                      <a:endParaRPr lang="en-GB" sz="3600"/>
                    </a:p>
                  </a:txBody>
                  <a:tcPr/>
                </a:tc>
                <a:tc>
                  <a:txBody>
                    <a:bodyPr/>
                    <a:lstStyle/>
                    <a:p>
                      <a:r>
                        <a:rPr lang="en-GB" sz="3600"/>
                        <a:t>Amira Patel was announced as a winner.</a:t>
                      </a:r>
                    </a:p>
                  </a:txBody>
                  <a:tcPr/>
                </a:tc>
                <a:extLst>
                  <a:ext uri="{0D108BD9-81ED-4DB2-BD59-A6C34878D82A}">
                    <a16:rowId xmlns:a16="http://schemas.microsoft.com/office/drawing/2014/main" val="2069254028"/>
                  </a:ext>
                </a:extLst>
              </a:tr>
              <a:tr h="370840">
                <a:tc>
                  <a:txBody>
                    <a:bodyPr/>
                    <a:lstStyle/>
                    <a:p>
                      <a:endParaRPr lang="en-GB" sz="3600"/>
                    </a:p>
                  </a:txBody>
                  <a:tcPr/>
                </a:tc>
                <a:tc>
                  <a:txBody>
                    <a:bodyPr/>
                    <a:lstStyle/>
                    <a:p>
                      <a:r>
                        <a:rPr lang="en-GB" sz="3600"/>
                        <a:t>Ellie agrees that this character was a genius and truly deserves this chance.</a:t>
                      </a:r>
                    </a:p>
                  </a:txBody>
                  <a:tcPr/>
                </a:tc>
                <a:extLst>
                  <a:ext uri="{0D108BD9-81ED-4DB2-BD59-A6C34878D82A}">
                    <a16:rowId xmlns:a16="http://schemas.microsoft.com/office/drawing/2014/main" val="1820552067"/>
                  </a:ext>
                </a:extLst>
              </a:tr>
            </a:tbl>
          </a:graphicData>
        </a:graphic>
      </p:graphicFrame>
    </p:spTree>
    <p:extLst>
      <p:ext uri="{BB962C8B-B14F-4D97-AF65-F5344CB8AC3E}">
        <p14:creationId xmlns:p14="http://schemas.microsoft.com/office/powerpoint/2010/main" val="2755894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68B5-797E-E452-684F-A430D49613D6}"/>
              </a:ext>
            </a:extLst>
          </p:cNvPr>
          <p:cNvSpPr>
            <a:spLocks noGrp="1"/>
          </p:cNvSpPr>
          <p:nvPr>
            <p:ph type="title"/>
          </p:nvPr>
        </p:nvSpPr>
        <p:spPr>
          <a:xfrm>
            <a:off x="838200" y="2101486"/>
            <a:ext cx="10515600" cy="1325563"/>
          </a:xfrm>
        </p:spPr>
        <p:txBody>
          <a:bodyPr>
            <a:normAutofit fontScale="90000"/>
          </a:bodyPr>
          <a:lstStyle/>
          <a:p>
            <a:r>
              <a:rPr lang="en-GB">
                <a:solidFill>
                  <a:srgbClr val="FF0000"/>
                </a:solidFill>
                <a:cs typeface="Calibri Light"/>
              </a:rPr>
              <a:t>Challenge: </a:t>
            </a:r>
            <a:br>
              <a:rPr lang="en-GB">
                <a:cs typeface="Calibri Light"/>
              </a:rPr>
            </a:br>
            <a:br>
              <a:rPr lang="en-GB">
                <a:cs typeface="Calibri Light"/>
              </a:rPr>
            </a:br>
            <a:r>
              <a:rPr lang="en-GB">
                <a:cs typeface="Calibri Light"/>
              </a:rPr>
              <a:t>How have Ellie's feelings changed across the text? </a:t>
            </a:r>
            <a:br>
              <a:rPr lang="en-GB">
                <a:cs typeface="Calibri Light"/>
              </a:rPr>
            </a:br>
            <a:r>
              <a:rPr lang="en-GB">
                <a:cs typeface="Calibri Light"/>
              </a:rPr>
              <a:t>Use evidence from the text at each point. </a:t>
            </a:r>
          </a:p>
        </p:txBody>
      </p:sp>
    </p:spTree>
    <p:extLst>
      <p:ext uri="{BB962C8B-B14F-4D97-AF65-F5344CB8AC3E}">
        <p14:creationId xmlns:p14="http://schemas.microsoft.com/office/powerpoint/2010/main" val="3284180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AD7-039E-1FCA-9A38-FAF0AF42ECA2}"/>
              </a:ext>
            </a:extLst>
          </p:cNvPr>
          <p:cNvSpPr>
            <a:spLocks noGrp="1"/>
          </p:cNvSpPr>
          <p:nvPr>
            <p:ph type="title"/>
          </p:nvPr>
        </p:nvSpPr>
        <p:spPr>
          <a:xfrm>
            <a:off x="309044" y="287645"/>
            <a:ext cx="5397009" cy="1059204"/>
          </a:xfrm>
        </p:spPr>
        <p:txBody>
          <a:bodyPr wrap="square" lIns="96000" tIns="240000" rIns="96000" bIns="240000" anchor="t" anchorCtr="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39994">
              <a:lnSpc>
                <a:spcPct val="100000"/>
              </a:lnSpc>
            </a:pPr>
            <a:r>
              <a:rPr lang="en-GB" sz="3733">
                <a:solidFill>
                  <a:srgbClr val="00A002"/>
                </a:solidFill>
              </a:rPr>
              <a:t>Recap:</a:t>
            </a:r>
            <a:r>
              <a:rPr lang="en-GB" sz="3733">
                <a:solidFill>
                  <a:srgbClr val="00C802"/>
                </a:solidFill>
              </a:rPr>
              <a:t> </a:t>
            </a:r>
            <a:r>
              <a:rPr lang="en-GB"/>
              <a:t>emotion badge</a:t>
            </a:r>
            <a:endParaRPr lang="en-GB" sz="3733">
              <a:solidFill>
                <a:srgbClr val="000000"/>
              </a:solidFill>
            </a:endParaRPr>
          </a:p>
        </p:txBody>
      </p:sp>
      <p:sp>
        <p:nvSpPr>
          <p:cNvPr id="3" name="Content Placeholder 2">
            <a:extLst>
              <a:ext uri="{FF2B5EF4-FFF2-40B4-BE49-F238E27FC236}">
                <a16:creationId xmlns:a16="http://schemas.microsoft.com/office/drawing/2014/main" id="{199EFAC8-C804-9833-EFD1-685A82774DF9}"/>
              </a:ext>
            </a:extLst>
          </p:cNvPr>
          <p:cNvSpPr>
            <a:spLocks noGrp="1"/>
          </p:cNvSpPr>
          <p:nvPr>
            <p:ph sz="half" idx="4294967295"/>
          </p:nvPr>
        </p:nvSpPr>
        <p:spPr>
          <a:xfrm>
            <a:off x="309044" y="1430819"/>
            <a:ext cx="5135193" cy="4970848"/>
          </a:xfr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400"/>
              <a:t>Last time we used different </a:t>
            </a:r>
            <a:r>
              <a:rPr lang="en-GB" sz="2400" b="1"/>
              <a:t>button inputs</a:t>
            </a:r>
            <a:r>
              <a:rPr lang="en-GB" sz="2400"/>
              <a:t> to show different emotions on the micro:bit’s LED display output. </a:t>
            </a:r>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400">
                <a:ea typeface="Calibri" panose="020F0502020204030204" pitchFamily="34" charset="0"/>
              </a:rPr>
              <a:t>You may also have used the ‘on shake’ block to show other emotion images when you shake your micro:bit.</a:t>
            </a:r>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400">
                <a:ea typeface="Calibri" panose="020F0502020204030204" pitchFamily="34" charset="0"/>
              </a:rPr>
              <a:t>The micro:bit’s accelerometer senses when it’s shaken. We’ll be using it today.</a:t>
            </a:r>
          </a:p>
        </p:txBody>
      </p:sp>
      <p:pic>
        <p:nvPicPr>
          <p:cNvPr id="4" name="Picture 3" descr="micro:bit showing a smiley face ">
            <a:extLst>
              <a:ext uri="{FF2B5EF4-FFF2-40B4-BE49-F238E27FC236}">
                <a16:creationId xmlns:a16="http://schemas.microsoft.com/office/drawing/2014/main" id="{79E4E718-2FD5-4AF6-3769-C30963C967AB}"/>
              </a:ext>
            </a:extLst>
          </p:cNvPr>
          <p:cNvPicPr>
            <a:picLocks noChangeAspect="1"/>
          </p:cNvPicPr>
          <p:nvPr/>
        </p:nvPicPr>
        <p:blipFill>
          <a:blip r:embed="rId5"/>
          <a:stretch>
            <a:fillRect/>
          </a:stretch>
        </p:blipFill>
        <p:spPr>
          <a:xfrm>
            <a:off x="9007103" y="796745"/>
            <a:ext cx="1655416" cy="1328524"/>
          </a:xfrm>
          <a:prstGeom prst="rect">
            <a:avLst/>
          </a:prstGeom>
        </p:spPr>
      </p:pic>
      <p:pic>
        <p:nvPicPr>
          <p:cNvPr id="5" name="Picture 4" descr="micro:bit showing a sad face ">
            <a:extLst>
              <a:ext uri="{FF2B5EF4-FFF2-40B4-BE49-F238E27FC236}">
                <a16:creationId xmlns:a16="http://schemas.microsoft.com/office/drawing/2014/main" id="{94F599EF-CD51-F1A5-A69D-2B1A2E4A7165}"/>
              </a:ext>
            </a:extLst>
          </p:cNvPr>
          <p:cNvPicPr>
            <a:picLocks noChangeAspect="1"/>
          </p:cNvPicPr>
          <p:nvPr/>
        </p:nvPicPr>
        <p:blipFill>
          <a:blip r:embed="rId6"/>
          <a:stretch>
            <a:fillRect/>
          </a:stretch>
        </p:blipFill>
        <p:spPr>
          <a:xfrm>
            <a:off x="9007103" y="2369095"/>
            <a:ext cx="1655416" cy="1328524"/>
          </a:xfrm>
          <a:prstGeom prst="rect">
            <a:avLst/>
          </a:prstGeom>
        </p:spPr>
      </p:pic>
      <p:pic>
        <p:nvPicPr>
          <p:cNvPr id="8" name="Graphic 7" descr="Pointing hand">
            <a:extLst>
              <a:ext uri="{FF2B5EF4-FFF2-40B4-BE49-F238E27FC236}">
                <a16:creationId xmlns:a16="http://schemas.microsoft.com/office/drawing/2014/main" id="{E58C6ED9-CF54-AE6A-7D2A-3AA5587359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4874" y="1048590"/>
            <a:ext cx="958732" cy="958732"/>
          </a:xfrm>
          <a:prstGeom prst="rect">
            <a:avLst/>
          </a:prstGeom>
        </p:spPr>
      </p:pic>
      <p:pic>
        <p:nvPicPr>
          <p:cNvPr id="9" name="Graphic 8" descr="Pointing hand">
            <a:extLst>
              <a:ext uri="{FF2B5EF4-FFF2-40B4-BE49-F238E27FC236}">
                <a16:creationId xmlns:a16="http://schemas.microsoft.com/office/drawing/2014/main" id="{07D485FE-C31E-E811-0992-FFA28BD724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0361679" y="2427295"/>
            <a:ext cx="958732" cy="958732"/>
          </a:xfrm>
          <a:prstGeom prst="rect">
            <a:avLst/>
          </a:prstGeom>
        </p:spPr>
      </p:pic>
      <p:pic>
        <p:nvPicPr>
          <p:cNvPr id="10" name="Picture 9" descr="micro:bit showing a face on the LED display ">
            <a:extLst>
              <a:ext uri="{FF2B5EF4-FFF2-40B4-BE49-F238E27FC236}">
                <a16:creationId xmlns:a16="http://schemas.microsoft.com/office/drawing/2014/main" id="{A797BC91-F46C-C95A-9404-288B486B7916}"/>
              </a:ext>
            </a:extLst>
          </p:cNvPr>
          <p:cNvPicPr>
            <a:picLocks noChangeAspect="1"/>
          </p:cNvPicPr>
          <p:nvPr/>
        </p:nvPicPr>
        <p:blipFill>
          <a:blip r:embed="rId9"/>
          <a:stretch>
            <a:fillRect/>
          </a:stretch>
        </p:blipFill>
        <p:spPr>
          <a:xfrm>
            <a:off x="6541283" y="3609008"/>
            <a:ext cx="1803591" cy="2883867"/>
          </a:xfrm>
          <a:prstGeom prst="rect">
            <a:avLst/>
          </a:prstGeom>
        </p:spPr>
      </p:pic>
      <p:pic>
        <p:nvPicPr>
          <p:cNvPr id="11" name="Picture 10" descr="micro:bit showing a face on LED display">
            <a:extLst>
              <a:ext uri="{FF2B5EF4-FFF2-40B4-BE49-F238E27FC236}">
                <a16:creationId xmlns:a16="http://schemas.microsoft.com/office/drawing/2014/main" id="{C83757CC-6BF5-64DD-9DC7-440071265F7A}"/>
              </a:ext>
            </a:extLst>
          </p:cNvPr>
          <p:cNvPicPr>
            <a:picLocks noChangeAspect="1"/>
          </p:cNvPicPr>
          <p:nvPr/>
        </p:nvPicPr>
        <p:blipFill>
          <a:blip r:embed="rId10"/>
          <a:stretch>
            <a:fillRect/>
          </a:stretch>
        </p:blipFill>
        <p:spPr>
          <a:xfrm rot="691544">
            <a:off x="9248151" y="4294614"/>
            <a:ext cx="2206391" cy="1773492"/>
          </a:xfrm>
          <a:prstGeom prst="rect">
            <a:avLst/>
          </a:prstGeom>
        </p:spPr>
      </p:pic>
      <p:pic>
        <p:nvPicPr>
          <p:cNvPr id="12" name="Graphic 11" descr="Hands ">
            <a:extLst>
              <a:ext uri="{FF2B5EF4-FFF2-40B4-BE49-F238E27FC236}">
                <a16:creationId xmlns:a16="http://schemas.microsoft.com/office/drawing/2014/main" id="{56DA827B-CF97-C11A-BC64-D74A204D7A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14257" y="4526647"/>
            <a:ext cx="2178584" cy="2178584"/>
          </a:xfrm>
          <a:prstGeom prst="rect">
            <a:avLst/>
          </a:prstGeom>
        </p:spPr>
      </p:pic>
    </p:spTree>
    <p:extLst>
      <p:ext uri="{BB962C8B-B14F-4D97-AF65-F5344CB8AC3E}">
        <p14:creationId xmlns:p14="http://schemas.microsoft.com/office/powerpoint/2010/main" val="41706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AD7-039E-1FCA-9A38-FAF0AF42ECA2}"/>
              </a:ext>
            </a:extLst>
          </p:cNvPr>
          <p:cNvSpPr>
            <a:spLocks noGrp="1"/>
          </p:cNvSpPr>
          <p:nvPr>
            <p:ph type="title"/>
          </p:nvPr>
        </p:nvSpPr>
        <p:spPr>
          <a:xfrm>
            <a:off x="94120" y="4338"/>
            <a:ext cx="11035944" cy="1223351"/>
          </a:xfrm>
        </p:spPr>
        <p:txBody>
          <a:bodyPr wrap="square" lIns="96000" tIns="240000" rIns="96000" bIns="240000" anchor="t" anchorCtr="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39395" indent="-179705">
              <a:lnSpc>
                <a:spcPct val="100000"/>
              </a:lnSpc>
            </a:pPr>
            <a:r>
              <a:rPr lang="en-GB"/>
              <a:t>This is lesson 4, in lesson 6 you will be making a rock, paper, scissors game using accelerometer </a:t>
            </a:r>
          </a:p>
        </p:txBody>
      </p:sp>
      <p:pic>
        <p:nvPicPr>
          <p:cNvPr id="6" name="Online Media 5" descr="micro:bit accelerometer video">
            <a:hlinkClick r:id="" action="ppaction://media"/>
            <a:extLst>
              <a:ext uri="{FF2B5EF4-FFF2-40B4-BE49-F238E27FC236}">
                <a16:creationId xmlns:a16="http://schemas.microsoft.com/office/drawing/2014/main" id="{903DCAA9-9F3F-66B8-2ECD-223FCD4E3234}"/>
              </a:ext>
            </a:extLst>
          </p:cNvPr>
          <p:cNvPicPr>
            <a:picLocks noRot="1" noChangeAspect="1"/>
          </p:cNvPicPr>
          <p:nvPr>
            <a:videoFile r:link="rId1"/>
          </p:nvPr>
        </p:nvPicPr>
        <p:blipFill>
          <a:blip r:embed="rId4"/>
          <a:stretch>
            <a:fillRect/>
          </a:stretch>
        </p:blipFill>
        <p:spPr>
          <a:xfrm>
            <a:off x="1846473" y="1497401"/>
            <a:ext cx="8499055" cy="4802187"/>
          </a:xfrm>
          <a:prstGeom prst="rect">
            <a:avLst/>
          </a:prstGeom>
        </p:spPr>
      </p:pic>
      <p:pic>
        <p:nvPicPr>
          <p:cNvPr id="7" name="Graphic 6">
            <a:extLst>
              <a:ext uri="{FF2B5EF4-FFF2-40B4-BE49-F238E27FC236}">
                <a16:creationId xmlns:a16="http://schemas.microsoft.com/office/drawing/2014/main" id="{20BC4FC2-C40F-961E-EC4C-2CB76110D3C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331" y="1768617"/>
            <a:ext cx="389604" cy="412521"/>
          </a:xfrm>
          <a:prstGeom prst="rect">
            <a:avLst/>
          </a:prstGeom>
        </p:spPr>
      </p:pic>
      <p:pic>
        <p:nvPicPr>
          <p:cNvPr id="13" name="Picture 35">
            <a:extLst>
              <a:ext uri="{FF2B5EF4-FFF2-40B4-BE49-F238E27FC236}">
                <a16:creationId xmlns:a16="http://schemas.microsoft.com/office/drawing/2014/main" id="{5DA85F84-85AF-069C-7391-236C56D2FCA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02043" y="5499003"/>
            <a:ext cx="366661" cy="366661"/>
          </a:xfrm>
          <a:prstGeom prst="rect">
            <a:avLst/>
          </a:prstGeom>
        </p:spPr>
      </p:pic>
      <p:pic>
        <p:nvPicPr>
          <p:cNvPr id="14" name="Graphic 13">
            <a:extLst>
              <a:ext uri="{FF2B5EF4-FFF2-40B4-BE49-F238E27FC236}">
                <a16:creationId xmlns:a16="http://schemas.microsoft.com/office/drawing/2014/main" id="{83087AC0-C25F-9E25-7C4C-9D5630700E3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9722687">
            <a:off x="11092323" y="265318"/>
            <a:ext cx="514819" cy="772228"/>
          </a:xfrm>
          <a:prstGeom prst="rect">
            <a:avLst/>
          </a:prstGeom>
        </p:spPr>
      </p:pic>
      <p:pic>
        <p:nvPicPr>
          <p:cNvPr id="15" name="Graphic 14">
            <a:extLst>
              <a:ext uri="{FF2B5EF4-FFF2-40B4-BE49-F238E27FC236}">
                <a16:creationId xmlns:a16="http://schemas.microsoft.com/office/drawing/2014/main" id="{4BE5C23F-8782-87A5-BC72-CC9D68569EDD}"/>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87194">
            <a:off x="10436832" y="687760"/>
            <a:ext cx="277933" cy="277933"/>
          </a:xfrm>
          <a:prstGeom prst="rect">
            <a:avLst/>
          </a:prstGeom>
        </p:spPr>
      </p:pic>
      <p:pic>
        <p:nvPicPr>
          <p:cNvPr id="16" name="Graphic 15">
            <a:extLst>
              <a:ext uri="{FF2B5EF4-FFF2-40B4-BE49-F238E27FC236}">
                <a16:creationId xmlns:a16="http://schemas.microsoft.com/office/drawing/2014/main" id="{4B76F001-7633-41C1-2836-315133B9F294}"/>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7835011">
            <a:off x="10926414" y="5785450"/>
            <a:ext cx="594517" cy="594517"/>
          </a:xfrm>
          <a:prstGeom prst="rect">
            <a:avLst/>
          </a:prstGeom>
        </p:spPr>
      </p:pic>
    </p:spTree>
    <p:extLst>
      <p:ext uri="{BB962C8B-B14F-4D97-AF65-F5344CB8AC3E}">
        <p14:creationId xmlns:p14="http://schemas.microsoft.com/office/powerpoint/2010/main" val="41350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435249"/>
            <a:ext cx="6508192" cy="69803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205" indent="-179705"/>
            <a:r>
              <a:rPr lang="en-GB">
                <a:solidFill>
                  <a:srgbClr val="CD0365"/>
                </a:solidFill>
              </a:rPr>
              <a:t>TBAT: use the accelerometer and variables. </a:t>
            </a:r>
            <a:endParaRPr lang="en-GB" sz="3700">
              <a:solidFill>
                <a:srgbClr val="000000"/>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299851"/>
            <a:ext cx="9597588" cy="876206"/>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4" name="Content Placeholder 2">
            <a:extLst>
              <a:ext uri="{FF2B5EF4-FFF2-40B4-BE49-F238E27FC236}">
                <a16:creationId xmlns:a16="http://schemas.microsoft.com/office/drawing/2014/main" id="{A1FC7C6C-E0BA-4298-1C30-FF12374E35D3}"/>
              </a:ext>
            </a:extLst>
          </p:cNvPr>
          <p:cNvSpPr txBox="1">
            <a:spLocks/>
          </p:cNvSpPr>
          <p:nvPr/>
        </p:nvSpPr>
        <p:spPr>
          <a:xfrm>
            <a:off x="639417" y="3379205"/>
            <a:ext cx="5983263" cy="1466449"/>
          </a:xfrm>
          <a:prstGeom prst="roundRect">
            <a:avLst>
              <a:gd name="adj" fmla="val 9134"/>
            </a:avLst>
          </a:prstGeom>
          <a:noFill/>
          <a:ln w="38100">
            <a:solidFill>
              <a:srgbClr val="CD0365"/>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a:t>I can explain that the accelerometer is a sensor, an input that senses movement. </a:t>
            </a:r>
          </a:p>
        </p:txBody>
      </p:sp>
      <p:pic>
        <p:nvPicPr>
          <p:cNvPr id="10" name="Graphic 9">
            <a:extLst>
              <a:ext uri="{FF2B5EF4-FFF2-40B4-BE49-F238E27FC236}">
                <a16:creationId xmlns:a16="http://schemas.microsoft.com/office/drawing/2014/main" id="{4A646EBF-78EB-6791-556B-D8B5317F0C4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778" y="3510328"/>
            <a:ext cx="586175" cy="664331"/>
          </a:xfrm>
          <a:prstGeom prst="rect">
            <a:avLst/>
          </a:prstGeom>
        </p:spPr>
      </p:pic>
      <p:pic>
        <p:nvPicPr>
          <p:cNvPr id="12" name="Graphic 11">
            <a:extLst>
              <a:ext uri="{FF2B5EF4-FFF2-40B4-BE49-F238E27FC236}">
                <a16:creationId xmlns:a16="http://schemas.microsoft.com/office/drawing/2014/main" id="{6E9AE5A1-62B3-E38C-0FBA-CB4CFD692BB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61505">
            <a:off x="8688071" y="2476057"/>
            <a:ext cx="2041023" cy="2653331"/>
          </a:xfrm>
          <a:prstGeom prst="rect">
            <a:avLst/>
          </a:prstGeom>
        </p:spPr>
      </p:pic>
      <p:pic>
        <p:nvPicPr>
          <p:cNvPr id="14" name="Graphic 13">
            <a:extLst>
              <a:ext uri="{FF2B5EF4-FFF2-40B4-BE49-F238E27FC236}">
                <a16:creationId xmlns:a16="http://schemas.microsoft.com/office/drawing/2014/main" id="{7B86F873-6D24-644F-43F7-945293CA26A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03271" y="886037"/>
            <a:ext cx="508751" cy="538676"/>
          </a:xfrm>
          <a:prstGeom prst="rect">
            <a:avLst/>
          </a:prstGeom>
        </p:spPr>
      </p:pic>
      <p:pic>
        <p:nvPicPr>
          <p:cNvPr id="18" name="Graphic 17">
            <a:extLst>
              <a:ext uri="{FF2B5EF4-FFF2-40B4-BE49-F238E27FC236}">
                <a16:creationId xmlns:a16="http://schemas.microsoft.com/office/drawing/2014/main" id="{2B3E8857-067A-744B-864D-34EF9B2C251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5300000">
            <a:off x="10413041" y="344448"/>
            <a:ext cx="562864" cy="536061"/>
          </a:xfrm>
          <a:prstGeom prst="rect">
            <a:avLst/>
          </a:prstGeom>
        </p:spPr>
      </p:pic>
      <p:sp>
        <p:nvSpPr>
          <p:cNvPr id="15" name="Content Placeholder 2">
            <a:extLst>
              <a:ext uri="{FF2B5EF4-FFF2-40B4-BE49-F238E27FC236}">
                <a16:creationId xmlns:a16="http://schemas.microsoft.com/office/drawing/2014/main" id="{E5DF32C5-7DF9-0008-87E8-63D4A8CB5287}"/>
              </a:ext>
            </a:extLst>
          </p:cNvPr>
          <p:cNvSpPr txBox="1">
            <a:spLocks/>
          </p:cNvSpPr>
          <p:nvPr/>
        </p:nvSpPr>
        <p:spPr>
          <a:xfrm>
            <a:off x="639417" y="5115875"/>
            <a:ext cx="5960593" cy="1466449"/>
          </a:xfrm>
          <a:prstGeom prst="roundRect">
            <a:avLst>
              <a:gd name="adj" fmla="val 9134"/>
            </a:avLst>
          </a:prstGeom>
          <a:noFill/>
          <a:ln w="38100">
            <a:solidFill>
              <a:srgbClr val="CD0365"/>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a:t>I can explain that variables are containers for storing data which can be accessed and updated.</a:t>
            </a:r>
          </a:p>
        </p:txBody>
      </p:sp>
      <p:pic>
        <p:nvPicPr>
          <p:cNvPr id="16" name="Graphic 15">
            <a:extLst>
              <a:ext uri="{FF2B5EF4-FFF2-40B4-BE49-F238E27FC236}">
                <a16:creationId xmlns:a16="http://schemas.microsoft.com/office/drawing/2014/main" id="{D7E7F066-9C3B-0B5D-E643-796AAD9E0E0D}"/>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69451">
            <a:off x="915960" y="5293140"/>
            <a:ext cx="605713" cy="664331"/>
          </a:xfrm>
          <a:prstGeom prst="rect">
            <a:avLst/>
          </a:prstGeom>
        </p:spPr>
      </p:pic>
    </p:spTree>
    <p:extLst>
      <p:ext uri="{BB962C8B-B14F-4D97-AF65-F5344CB8AC3E}">
        <p14:creationId xmlns:p14="http://schemas.microsoft.com/office/powerpoint/2010/main" val="2803665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2060-A889-CF78-0F74-D25A1E865ADC}"/>
              </a:ext>
            </a:extLst>
          </p:cNvPr>
          <p:cNvSpPr>
            <a:spLocks noGrp="1"/>
          </p:cNvSpPr>
          <p:nvPr>
            <p:ph type="title"/>
          </p:nvPr>
        </p:nvSpPr>
        <p:spPr>
          <a:xfrm>
            <a:off x="826575" y="138921"/>
            <a:ext cx="988732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CE0364"/>
                </a:solidFill>
              </a:rPr>
              <a:t>  Think:      </a:t>
            </a:r>
            <a:r>
              <a:rPr lang="en-GB">
                <a:solidFill>
                  <a:schemeClr val="tx1"/>
                </a:solidFill>
              </a:rPr>
              <a:t>step counter</a:t>
            </a:r>
            <a:r>
              <a:rPr lang="en-GB" sz="3733">
                <a:solidFill>
                  <a:srgbClr val="000000"/>
                </a:solidFill>
              </a:rPr>
              <a:t> introduction video </a:t>
            </a:r>
            <a:endParaRPr lang="en-GB">
              <a:solidFill>
                <a:srgbClr val="CE0364"/>
              </a:solidFill>
            </a:endParaRPr>
          </a:p>
        </p:txBody>
      </p:sp>
      <p:sp>
        <p:nvSpPr>
          <p:cNvPr id="4" name="Rounded Rectangle 3">
            <a:extLst>
              <a:ext uri="{FF2B5EF4-FFF2-40B4-BE49-F238E27FC236}">
                <a16:creationId xmlns:a16="http://schemas.microsoft.com/office/drawing/2014/main" id="{CDCBBFD4-58FA-4E3F-3FD4-13EC3CA35AB0}"/>
              </a:ext>
              <a:ext uri="{C183D7F6-B498-43B3-948B-1728B52AA6E4}">
                <adec:decorative xmlns:adec="http://schemas.microsoft.com/office/drawing/2017/decorative" val="1"/>
              </a:ext>
            </a:extLst>
          </p:cNvPr>
          <p:cNvSpPr/>
          <p:nvPr/>
        </p:nvSpPr>
        <p:spPr>
          <a:xfrm>
            <a:off x="715605" y="148430"/>
            <a:ext cx="7125973" cy="982735"/>
          </a:xfrm>
          <a:prstGeom prst="roundRect">
            <a:avLst>
              <a:gd name="adj" fmla="val 50000"/>
            </a:avLst>
          </a:prstGeom>
          <a:noFill/>
          <a:ln w="82550">
            <a:solidFill>
              <a:srgbClr val="CD03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5" name="Graphic 4">
            <a:extLst>
              <a:ext uri="{FF2B5EF4-FFF2-40B4-BE49-F238E27FC236}">
                <a16:creationId xmlns:a16="http://schemas.microsoft.com/office/drawing/2014/main" id="{C305574E-91B2-9460-6283-BD4A417440B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3474" y="1915226"/>
            <a:ext cx="802317" cy="909293"/>
          </a:xfrm>
          <a:prstGeom prst="rect">
            <a:avLst/>
          </a:prstGeom>
        </p:spPr>
      </p:pic>
      <p:pic>
        <p:nvPicPr>
          <p:cNvPr id="6" name="Graphic 5">
            <a:extLst>
              <a:ext uri="{FF2B5EF4-FFF2-40B4-BE49-F238E27FC236}">
                <a16:creationId xmlns:a16="http://schemas.microsoft.com/office/drawing/2014/main" id="{B777004A-0A40-0C34-DCE2-BD974FEE69D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4055" y="4699053"/>
            <a:ext cx="1265325" cy="1644920"/>
          </a:xfrm>
          <a:prstGeom prst="rect">
            <a:avLst/>
          </a:prstGeom>
        </p:spPr>
      </p:pic>
      <p:pic>
        <p:nvPicPr>
          <p:cNvPr id="7" name="Graphic 6">
            <a:extLst>
              <a:ext uri="{FF2B5EF4-FFF2-40B4-BE49-F238E27FC236}">
                <a16:creationId xmlns:a16="http://schemas.microsoft.com/office/drawing/2014/main" id="{2914CD13-406F-367D-E318-B34C3A6D55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9264" y="5230299"/>
            <a:ext cx="479777" cy="508000"/>
          </a:xfrm>
          <a:prstGeom prst="rect">
            <a:avLst/>
          </a:prstGeom>
        </p:spPr>
      </p:pic>
      <p:sp>
        <p:nvSpPr>
          <p:cNvPr id="8" name="TextBox 7">
            <a:extLst>
              <a:ext uri="{FF2B5EF4-FFF2-40B4-BE49-F238E27FC236}">
                <a16:creationId xmlns:a16="http://schemas.microsoft.com/office/drawing/2014/main" id="{DBBE396F-B762-6A30-4524-84BB90A959D9}"/>
              </a:ext>
            </a:extLst>
          </p:cNvPr>
          <p:cNvSpPr txBox="1"/>
          <p:nvPr/>
        </p:nvSpPr>
        <p:spPr>
          <a:xfrm>
            <a:off x="210153" y="6332185"/>
            <a:ext cx="10123200" cy="3796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867">
                <a:effectLst/>
                <a:latin typeface="Arial" panose="020B0604020202020204" pitchFamily="34" charset="0"/>
                <a:ea typeface="Calibri" panose="020F0502020204030204" pitchFamily="34" charset="0"/>
                <a:cs typeface="Arial" panose="020B0604020202020204" pitchFamily="34" charset="0"/>
              </a:rPr>
              <a:t>Optionally play video: </a:t>
            </a:r>
            <a:r>
              <a:rPr lang="en-GB" sz="1867">
                <a:effectLst/>
                <a:latin typeface="Arial" panose="020B0604020202020204" pitchFamily="34" charset="0"/>
                <a:ea typeface="Calibri" panose="020F0502020204030204" pitchFamily="34" charset="0"/>
                <a:hlinkClick r:id="rId10"/>
              </a:rPr>
              <a:t>https://youtu.be/bSANf_njTSk</a:t>
            </a:r>
            <a:r>
              <a:rPr lang="en-GB" sz="1867">
                <a:latin typeface="Arial" panose="020B0604020202020204" pitchFamily="34" charset="0"/>
                <a:ea typeface="Calibri" panose="020F0502020204030204" pitchFamily="34" charset="0"/>
              </a:rPr>
              <a:t> </a:t>
            </a:r>
            <a:endParaRPr lang="en-US" sz="1867">
              <a:latin typeface="Arial" panose="020B0604020202020204" pitchFamily="34" charset="0"/>
              <a:cs typeface="Arial" panose="020B0604020202020204" pitchFamily="34" charset="0"/>
            </a:endParaRPr>
          </a:p>
        </p:txBody>
      </p:sp>
      <p:pic>
        <p:nvPicPr>
          <p:cNvPr id="10" name="Online Media 9" descr="Step counter introduction">
            <a:hlinkClick r:id="" action="ppaction://media"/>
            <a:extLst>
              <a:ext uri="{FF2B5EF4-FFF2-40B4-BE49-F238E27FC236}">
                <a16:creationId xmlns:a16="http://schemas.microsoft.com/office/drawing/2014/main" id="{B09F05A2-7314-2945-6C28-C8FEEFB9C702}"/>
              </a:ext>
            </a:extLst>
          </p:cNvPr>
          <p:cNvPicPr>
            <a:picLocks noRot="1" noChangeAspect="1"/>
          </p:cNvPicPr>
          <p:nvPr>
            <a:videoFile r:link="rId1"/>
          </p:nvPr>
        </p:nvPicPr>
        <p:blipFill>
          <a:blip r:embed="rId11"/>
          <a:stretch>
            <a:fillRect/>
          </a:stretch>
        </p:blipFill>
        <p:spPr>
          <a:xfrm>
            <a:off x="1846977" y="1335887"/>
            <a:ext cx="8486377" cy="4794804"/>
          </a:xfrm>
          <a:prstGeom prst="rect">
            <a:avLst/>
          </a:prstGeom>
        </p:spPr>
      </p:pic>
    </p:spTree>
    <p:extLst>
      <p:ext uri="{BB962C8B-B14F-4D97-AF65-F5344CB8AC3E}">
        <p14:creationId xmlns:p14="http://schemas.microsoft.com/office/powerpoint/2010/main" val="14134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6273085"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examine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296028"/>
            <a:ext cx="5178487" cy="974322"/>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5129561" y="1781313"/>
            <a:ext cx="6706839" cy="4218271"/>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Clr>
                <a:srgbClr val="E7645C"/>
              </a:buClr>
              <a:buSzPct val="100000"/>
              <a:buFont typeface="Wingdings" pitchFamily="2" charset="2"/>
              <a:buChar char="§"/>
            </a:pPr>
            <a:r>
              <a:rPr lang="en-GB" sz="2133"/>
              <a:t>At the start the code sets a variable called ‘steps’ to 0.</a:t>
            </a:r>
          </a:p>
          <a:p>
            <a:pPr marL="467771" indent="-457189">
              <a:lnSpc>
                <a:spcPct val="110000"/>
              </a:lnSpc>
              <a:spcBef>
                <a:spcPts val="0"/>
              </a:spcBef>
              <a:spcAft>
                <a:spcPts val="1600"/>
              </a:spcAft>
              <a:buClr>
                <a:srgbClr val="E7645C"/>
              </a:buClr>
              <a:buSzPct val="100000"/>
              <a:buFont typeface="Wingdings" pitchFamily="2" charset="2"/>
              <a:buChar char="§"/>
            </a:pPr>
            <a:r>
              <a:rPr lang="en-GB" sz="2133"/>
              <a:t>The ‘steps’ variable keeps track of how many steps we’ve taken.</a:t>
            </a:r>
          </a:p>
          <a:p>
            <a:pPr marL="467771" indent="-457189">
              <a:lnSpc>
                <a:spcPct val="110000"/>
              </a:lnSpc>
              <a:spcBef>
                <a:spcPts val="0"/>
              </a:spcBef>
              <a:spcAft>
                <a:spcPts val="1600"/>
              </a:spcAft>
              <a:buClr>
                <a:srgbClr val="E7645C"/>
              </a:buClr>
              <a:buSzPct val="100000"/>
              <a:buFont typeface="Wingdings" pitchFamily="2" charset="2"/>
              <a:buChar char="§"/>
            </a:pPr>
            <a:r>
              <a:rPr lang="en-GB" sz="2133"/>
              <a:t>When the accelerometer input senses a shake, the ‘change’ block adds 1 to the number stored in the ‘steps’ variable.</a:t>
            </a:r>
          </a:p>
          <a:p>
            <a:pPr marL="467771" indent="-457189">
              <a:lnSpc>
                <a:spcPct val="110000"/>
              </a:lnSpc>
              <a:spcBef>
                <a:spcPts val="0"/>
              </a:spcBef>
              <a:spcAft>
                <a:spcPts val="1600"/>
              </a:spcAft>
              <a:buClr>
                <a:srgbClr val="E7645C"/>
              </a:buClr>
              <a:buSzPct val="100000"/>
              <a:buFont typeface="Wingdings" pitchFamily="2" charset="2"/>
              <a:buChar char="§"/>
            </a:pPr>
            <a:r>
              <a:rPr lang="en-GB" sz="2133"/>
              <a:t>After the ‘steps’ variable is updated, ‘show number’ displays the new count on the LED display output.</a:t>
            </a:r>
          </a:p>
          <a:p>
            <a:pPr marL="10582" indent="0">
              <a:lnSpc>
                <a:spcPct val="110000"/>
              </a:lnSpc>
              <a:spcBef>
                <a:spcPts val="0"/>
              </a:spcBef>
              <a:spcAft>
                <a:spcPts val="1600"/>
              </a:spcAft>
              <a:buClr>
                <a:srgbClr val="E7645C"/>
              </a:buClr>
              <a:buSzPct val="100000"/>
              <a:buNone/>
            </a:pPr>
            <a:endParaRPr lang="en-GB" sz="2400"/>
          </a:p>
        </p:txBody>
      </p:sp>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9719627" y="179849"/>
            <a:ext cx="1329944" cy="1500449"/>
          </a:xfrm>
          <a:prstGeom prst="rect">
            <a:avLst/>
          </a:prstGeom>
        </p:spPr>
      </p:pic>
      <p:sp>
        <p:nvSpPr>
          <p:cNvPr id="4" name="TextBox 3">
            <a:extLst>
              <a:ext uri="{FF2B5EF4-FFF2-40B4-BE49-F238E27FC236}">
                <a16:creationId xmlns:a16="http://schemas.microsoft.com/office/drawing/2014/main" id="{B6B9DB4B-5C94-ACAE-7E5F-8CF0997CB636}"/>
              </a:ext>
            </a:extLst>
          </p:cNvPr>
          <p:cNvSpPr txBox="1"/>
          <p:nvPr/>
        </p:nvSpPr>
        <p:spPr>
          <a:xfrm>
            <a:off x="827242" y="6425153"/>
            <a:ext cx="5070095" cy="338554"/>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a:latin typeface="Arial" panose="020B0604020202020204" pitchFamily="34" charset="0"/>
                <a:cs typeface="Arial" panose="020B0604020202020204" pitchFamily="34" charset="0"/>
              </a:rPr>
              <a:t>Teacher: open the </a:t>
            </a:r>
            <a:r>
              <a:rPr lang="en-GB" sz="1600">
                <a:latin typeface="Arial" panose="020B0604020202020204" pitchFamily="34" charset="0"/>
                <a:cs typeface="Arial" panose="020B0604020202020204" pitchFamily="34" charset="0"/>
                <a:hlinkClick r:id="rId5"/>
              </a:rPr>
              <a:t>completed code</a:t>
            </a:r>
            <a:r>
              <a:rPr lang="en-GB" sz="1600">
                <a:latin typeface="Arial" panose="020B0604020202020204" pitchFamily="34" charset="0"/>
                <a:cs typeface="Arial" panose="020B0604020202020204" pitchFamily="34" charset="0"/>
              </a:rPr>
              <a:t> in the editor</a:t>
            </a:r>
          </a:p>
        </p:txBody>
      </p:sp>
      <p:pic>
        <p:nvPicPr>
          <p:cNvPr id="6" name="Graphic 5" descr="Teacher">
            <a:extLst>
              <a:ext uri="{FF2B5EF4-FFF2-40B4-BE49-F238E27FC236}">
                <a16:creationId xmlns:a16="http://schemas.microsoft.com/office/drawing/2014/main" id="{8C5B518E-94B7-1DA0-BC3D-A6CAF4D3B9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1135" y="6277801"/>
            <a:ext cx="646107" cy="646107"/>
          </a:xfrm>
          <a:prstGeom prst="rect">
            <a:avLst/>
          </a:prstGeom>
        </p:spPr>
      </p:pic>
      <p:pic>
        <p:nvPicPr>
          <p:cNvPr id="3" name="Content Placeholder 6" descr="Code showing:&#10;On start&#10;Set steps to 0&#10;&#10;On shake &#10;Change steps by 1&#10;Show number - steps ">
            <a:extLst>
              <a:ext uri="{FF2B5EF4-FFF2-40B4-BE49-F238E27FC236}">
                <a16:creationId xmlns:a16="http://schemas.microsoft.com/office/drawing/2014/main" id="{CD54E58B-AFF9-20FD-DDCA-60FAE985F333}"/>
              </a:ext>
            </a:extLst>
          </p:cNvPr>
          <p:cNvPicPr>
            <a:picLocks noChangeAspect="1"/>
          </p:cNvPicPr>
          <p:nvPr/>
        </p:nvPicPr>
        <p:blipFill>
          <a:blip r:embed="rId8"/>
          <a:stretch>
            <a:fillRect/>
          </a:stretch>
        </p:blipFill>
        <p:spPr>
          <a:xfrm>
            <a:off x="504188" y="1553359"/>
            <a:ext cx="3527888" cy="4598611"/>
          </a:xfrm>
          <a:prstGeom prst="rect">
            <a:avLst/>
          </a:prstGeom>
        </p:spPr>
      </p:pic>
    </p:spTree>
    <p:extLst>
      <p:ext uri="{BB962C8B-B14F-4D97-AF65-F5344CB8AC3E}">
        <p14:creationId xmlns:p14="http://schemas.microsoft.com/office/powerpoint/2010/main" val="21218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20" y="283389"/>
            <a:ext cx="6215377"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coding animation</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292873"/>
            <a:ext cx="4318673" cy="922260"/>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853" y="537665"/>
            <a:ext cx="508751" cy="538676"/>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10881909" y="947102"/>
            <a:ext cx="562864" cy="536061"/>
          </a:xfrm>
          <a:prstGeom prst="rect">
            <a:avLst/>
          </a:prstGeom>
        </p:spPr>
      </p:pic>
      <p:pic>
        <p:nvPicPr>
          <p:cNvPr id="4" name="Content Placeholder 6" descr="Animated GIF showing how to build the code.">
            <a:extLst>
              <a:ext uri="{FF2B5EF4-FFF2-40B4-BE49-F238E27FC236}">
                <a16:creationId xmlns:a16="http://schemas.microsoft.com/office/drawing/2014/main" id="{82CE0407-C69D-A554-39EC-2714A23CD1BF}"/>
              </a:ext>
            </a:extLst>
          </p:cNvPr>
          <p:cNvPicPr>
            <a:picLocks noChangeAspect="1"/>
          </p:cNvPicPr>
          <p:nvPr/>
        </p:nvPicPr>
        <p:blipFill>
          <a:blip r:embed="rId7"/>
          <a:stretch>
            <a:fillRect/>
          </a:stretch>
        </p:blipFill>
        <p:spPr>
          <a:xfrm>
            <a:off x="1979231" y="1706679"/>
            <a:ext cx="8233539" cy="4446341"/>
          </a:xfrm>
          <a:prstGeom prst="rect">
            <a:avLst/>
          </a:prstGeom>
        </p:spPr>
      </p:pic>
    </p:spTree>
    <p:extLst>
      <p:ext uri="{BB962C8B-B14F-4D97-AF65-F5344CB8AC3E}">
        <p14:creationId xmlns:p14="http://schemas.microsoft.com/office/powerpoint/2010/main" val="273649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game&#10;&#10;AI-generated content may be incorrect.">
            <a:extLst>
              <a:ext uri="{FF2B5EF4-FFF2-40B4-BE49-F238E27FC236}">
                <a16:creationId xmlns:a16="http://schemas.microsoft.com/office/drawing/2014/main" id="{989F65AE-0199-16CB-3F0B-3DA8CFE2BA21}"/>
              </a:ext>
            </a:extLst>
          </p:cNvPr>
          <p:cNvPicPr>
            <a:picLocks noChangeAspect="1"/>
          </p:cNvPicPr>
          <p:nvPr/>
        </p:nvPicPr>
        <p:blipFill>
          <a:blip r:embed="rId2"/>
          <a:stretch>
            <a:fillRect/>
          </a:stretch>
        </p:blipFill>
        <p:spPr>
          <a:xfrm>
            <a:off x="3343275" y="1371600"/>
            <a:ext cx="5505450" cy="4114800"/>
          </a:xfrm>
          <a:prstGeom prst="rect">
            <a:avLst/>
          </a:prstGeom>
        </p:spPr>
      </p:pic>
      <p:sp>
        <p:nvSpPr>
          <p:cNvPr id="3" name="TextBox 2">
            <a:extLst>
              <a:ext uri="{FF2B5EF4-FFF2-40B4-BE49-F238E27FC236}">
                <a16:creationId xmlns:a16="http://schemas.microsoft.com/office/drawing/2014/main" id="{E9592273-EA36-7958-F38A-A188C574B3F6}"/>
              </a:ext>
            </a:extLst>
          </p:cNvPr>
          <p:cNvSpPr txBox="1"/>
          <p:nvPr/>
        </p:nvSpPr>
        <p:spPr>
          <a:xfrm>
            <a:off x="605481" y="327454"/>
            <a:ext cx="9364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3"/>
              </a:rPr>
              <a:t>Daily 10 - Mental Maths Challenge - Topmarks</a:t>
            </a:r>
            <a:r>
              <a:rPr lang="en-US" sz="3200"/>
              <a:t>      x8</a:t>
            </a:r>
          </a:p>
        </p:txBody>
      </p:sp>
    </p:spTree>
    <p:extLst>
      <p:ext uri="{BB962C8B-B14F-4D97-AF65-F5344CB8AC3E}">
        <p14:creationId xmlns:p14="http://schemas.microsoft.com/office/powerpoint/2010/main" val="2259047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8404011"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step-by-step online tutorial</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64664" y="292873"/>
            <a:ext cx="5528197" cy="922260"/>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853" y="537665"/>
            <a:ext cx="508751" cy="538676"/>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10881909" y="947102"/>
            <a:ext cx="562864" cy="536061"/>
          </a:xfrm>
          <a:prstGeom prst="rect">
            <a:avLst/>
          </a:prstGeom>
        </p:spPr>
      </p:pic>
      <p:sp>
        <p:nvSpPr>
          <p:cNvPr id="4" name="TextBox 3">
            <a:extLst>
              <a:ext uri="{FF2B5EF4-FFF2-40B4-BE49-F238E27FC236}">
                <a16:creationId xmlns:a16="http://schemas.microsoft.com/office/drawing/2014/main" id="{F1CECE93-BB65-4F09-5B01-E029A06C6707}"/>
              </a:ext>
            </a:extLst>
          </p:cNvPr>
          <p:cNvSpPr txBox="1"/>
          <p:nvPr/>
        </p:nvSpPr>
        <p:spPr>
          <a:xfrm>
            <a:off x="569756" y="1863049"/>
            <a:ext cx="8654505" cy="748988"/>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4267">
                <a:latin typeface="Arial" panose="020B0604020202020204" pitchFamily="34" charset="0"/>
                <a:cs typeface="Arial" panose="020B0604020202020204" pitchFamily="34" charset="0"/>
                <a:hlinkClick r:id="rId7"/>
              </a:rPr>
              <a:t>https://mbit.io/tutorial-step-counter</a:t>
            </a:r>
            <a:r>
              <a:rPr lang="en-GB" sz="4267">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F5392618-D6B1-C925-C769-083BF5005AF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69755" y="2970975"/>
            <a:ext cx="7285804" cy="3284275"/>
          </a:xfrm>
          <a:prstGeom prst="rect">
            <a:avLst/>
          </a:prstGeom>
        </p:spPr>
      </p:pic>
    </p:spTree>
    <p:extLst>
      <p:ext uri="{BB962C8B-B14F-4D97-AF65-F5344CB8AC3E}">
        <p14:creationId xmlns:p14="http://schemas.microsoft.com/office/powerpoint/2010/main" val="678397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203688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2A92D6"/>
                </a:solidFill>
              </a:rPr>
              <a:t>Evaluate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823899" cy="885975"/>
          </a:xfrm>
          <a:prstGeom prst="roundRect">
            <a:avLst>
              <a:gd name="adj" fmla="val 50000"/>
            </a:avLst>
          </a:prstGeom>
          <a:noFill/>
          <a:ln w="82550">
            <a:solidFill>
              <a:srgbClr val="2A9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8" name="Content Placeholder 2">
            <a:extLst>
              <a:ext uri="{FF2B5EF4-FFF2-40B4-BE49-F238E27FC236}">
                <a16:creationId xmlns:a16="http://schemas.microsoft.com/office/drawing/2014/main" id="{B721A38A-EF20-8D95-C2A3-D6290ECB71B1}"/>
              </a:ext>
            </a:extLst>
          </p:cNvPr>
          <p:cNvSpPr txBox="1">
            <a:spLocks/>
          </p:cNvSpPr>
          <p:nvPr/>
        </p:nvSpPr>
        <p:spPr>
          <a:xfrm>
            <a:off x="567379" y="1766317"/>
            <a:ext cx="6491789" cy="3657668"/>
          </a:xfrm>
          <a:prstGeom prst="rect">
            <a:avLst/>
          </a:prstGeom>
          <a:ln>
            <a:noFill/>
          </a:ln>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8466" indent="0">
              <a:lnSpc>
                <a:spcPct val="110000"/>
              </a:lnSpc>
              <a:spcBef>
                <a:spcPts val="0"/>
              </a:spcBef>
              <a:spcAft>
                <a:spcPts val="2400"/>
              </a:spcAft>
              <a:buClr>
                <a:srgbClr val="3FB6FE"/>
              </a:buClr>
              <a:buSzPct val="100000"/>
              <a:buNone/>
            </a:pPr>
            <a:r>
              <a:rPr lang="en-GB" sz="2400"/>
              <a:t>Download your code to a micro:bit</a:t>
            </a:r>
          </a:p>
          <a:p>
            <a:pPr marL="391573" indent="-380990">
              <a:lnSpc>
                <a:spcPct val="110000"/>
              </a:lnSpc>
              <a:spcBef>
                <a:spcPts val="0"/>
              </a:spcBef>
              <a:spcAft>
                <a:spcPts val="1600"/>
              </a:spcAft>
              <a:buClr>
                <a:srgbClr val="3FB6FE"/>
              </a:buClr>
              <a:buSzPct val="100000"/>
              <a:buFont typeface="Wingdings" pitchFamily="2" charset="2"/>
              <a:buChar char="§"/>
            </a:pPr>
            <a:r>
              <a:rPr lang="en-GB" sz="2400"/>
              <a:t>Does it work as you expect? </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a:effectLst/>
                <a:latin typeface="Arial" panose="020B0604020202020204" pitchFamily="34" charset="0"/>
                <a:ea typeface="Calibri" panose="020F0502020204030204" pitchFamily="34" charset="0"/>
              </a:rPr>
              <a:t>How good is the project?</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a:effectLst/>
                <a:latin typeface="Arial" panose="020B0604020202020204" pitchFamily="34" charset="0"/>
                <a:ea typeface="Calibri" panose="020F0502020204030204" pitchFamily="34" charset="0"/>
              </a:rPr>
              <a:t>Could it have other uses?</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a:ea typeface="Calibri" panose="020F0502020204030204" pitchFamily="34" charset="0"/>
              </a:rPr>
              <a:t>How does it work?</a:t>
            </a:r>
            <a:endParaRPr lang="en-GB" sz="2400" kern="100">
              <a:effectLst/>
              <a:latin typeface="Arial" panose="020B0604020202020204" pitchFamily="34" charset="0"/>
              <a:ea typeface="Calibri" panose="020F0502020204030204" pitchFamily="34" charset="0"/>
            </a:endParaRPr>
          </a:p>
          <a:p>
            <a:pPr marL="391573" indent="-380990">
              <a:lnSpc>
                <a:spcPct val="110000"/>
              </a:lnSpc>
              <a:spcBef>
                <a:spcPts val="0"/>
              </a:spcBef>
              <a:spcAft>
                <a:spcPts val="1600"/>
              </a:spcAft>
              <a:buClr>
                <a:srgbClr val="3FB6FE"/>
              </a:buClr>
              <a:buSzPct val="100000"/>
              <a:buFont typeface="Wingdings" pitchFamily="2" charset="2"/>
              <a:buChar char="§"/>
            </a:pPr>
            <a:endParaRPr lang="en-GB" sz="2400"/>
          </a:p>
        </p:txBody>
      </p:sp>
      <p:pic>
        <p:nvPicPr>
          <p:cNvPr id="9" name="Graphic 8">
            <a:extLst>
              <a:ext uri="{FF2B5EF4-FFF2-40B4-BE49-F238E27FC236}">
                <a16:creationId xmlns:a16="http://schemas.microsoft.com/office/drawing/2014/main" id="{963125A2-0C38-ADD9-91D6-3D6ECF3616F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92633">
            <a:off x="7108960" y="328172"/>
            <a:ext cx="687573" cy="728017"/>
          </a:xfrm>
          <a:prstGeom prst="rect">
            <a:avLst/>
          </a:prstGeom>
        </p:spPr>
      </p:pic>
      <p:pic>
        <p:nvPicPr>
          <p:cNvPr id="10" name="Graphic 9">
            <a:extLst>
              <a:ext uri="{FF2B5EF4-FFF2-40B4-BE49-F238E27FC236}">
                <a16:creationId xmlns:a16="http://schemas.microsoft.com/office/drawing/2014/main" id="{BA469B92-5986-1E2B-FB5B-697933BCED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835011">
            <a:off x="10823071" y="5834303"/>
            <a:ext cx="609715" cy="609715"/>
          </a:xfrm>
          <a:prstGeom prst="rect">
            <a:avLst/>
          </a:prstGeom>
        </p:spPr>
      </p:pic>
      <p:pic>
        <p:nvPicPr>
          <p:cNvPr id="11" name="Graphic 10">
            <a:extLst>
              <a:ext uri="{FF2B5EF4-FFF2-40B4-BE49-F238E27FC236}">
                <a16:creationId xmlns:a16="http://schemas.microsoft.com/office/drawing/2014/main" id="{5E03D74E-8E7B-9E83-BC76-D1B24B45C40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2101" y="1373591"/>
            <a:ext cx="237067" cy="237067"/>
          </a:xfrm>
          <a:prstGeom prst="rect">
            <a:avLst/>
          </a:prstGeom>
        </p:spPr>
      </p:pic>
      <p:pic>
        <p:nvPicPr>
          <p:cNvPr id="3" name="Picture 2">
            <a:extLst>
              <a:ext uri="{FF2B5EF4-FFF2-40B4-BE49-F238E27FC236}">
                <a16:creationId xmlns:a16="http://schemas.microsoft.com/office/drawing/2014/main" id="{086DF2EE-47E1-425B-60CC-7740F59A3D5E}"/>
              </a:ext>
              <a:ext uri="{C183D7F6-B498-43B3-948B-1728B52AA6E4}">
                <adec:decorative xmlns:adec="http://schemas.microsoft.com/office/drawing/2017/decorative" val="1"/>
              </a:ext>
            </a:extLst>
          </p:cNvPr>
          <p:cNvPicPr>
            <a:picLocks noChangeAspect="1"/>
          </p:cNvPicPr>
          <p:nvPr/>
        </p:nvPicPr>
        <p:blipFill>
          <a:blip r:embed="rId9"/>
          <a:srcRect/>
          <a:stretch/>
        </p:blipFill>
        <p:spPr>
          <a:xfrm>
            <a:off x="6817704" y="1766316"/>
            <a:ext cx="4500704" cy="3375528"/>
          </a:xfrm>
          <a:prstGeom prst="rect">
            <a:avLst/>
          </a:prstGeom>
        </p:spPr>
      </p:pic>
    </p:spTree>
    <p:extLst>
      <p:ext uri="{BB962C8B-B14F-4D97-AF65-F5344CB8AC3E}">
        <p14:creationId xmlns:p14="http://schemas.microsoft.com/office/powerpoint/2010/main" val="3731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232542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6C4BC1"/>
                </a:solidFill>
              </a:rPr>
              <a:t>Extend     </a:t>
            </a:r>
            <a:endParaRPr lang="en-GB">
              <a:solidFill>
                <a:srgbClr val="3FB6FE"/>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560288" cy="885975"/>
          </a:xfrm>
          <a:prstGeom prst="roundRect">
            <a:avLst>
              <a:gd name="adj" fmla="val 50000"/>
            </a:avLst>
          </a:prstGeom>
          <a:noFill/>
          <a:ln w="82550">
            <a:solidFill>
              <a:srgbClr val="6C4B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3" name="Graphic 2">
            <a:extLst>
              <a:ext uri="{FF2B5EF4-FFF2-40B4-BE49-F238E27FC236}">
                <a16:creationId xmlns:a16="http://schemas.microsoft.com/office/drawing/2014/main" id="{4B131759-9774-7648-E136-E035FABE2AE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45959">
            <a:off x="10218681" y="190031"/>
            <a:ext cx="1401425" cy="1537048"/>
          </a:xfrm>
          <a:prstGeom prst="rect">
            <a:avLst/>
          </a:prstGeom>
        </p:spPr>
      </p:pic>
      <p:sp>
        <p:nvSpPr>
          <p:cNvPr id="4" name="Content Placeholder 2">
            <a:extLst>
              <a:ext uri="{FF2B5EF4-FFF2-40B4-BE49-F238E27FC236}">
                <a16:creationId xmlns:a16="http://schemas.microsoft.com/office/drawing/2014/main" id="{A2322E4D-B75A-6D45-FB88-F3692A8F99F4}"/>
              </a:ext>
            </a:extLst>
          </p:cNvPr>
          <p:cNvSpPr txBox="1">
            <a:spLocks/>
          </p:cNvSpPr>
          <p:nvPr/>
        </p:nvSpPr>
        <p:spPr>
          <a:xfrm>
            <a:off x="1210693" y="1931689"/>
            <a:ext cx="4692020" cy="2582588"/>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0582" indent="0">
              <a:lnSpc>
                <a:spcPct val="110000"/>
              </a:lnSpc>
              <a:spcBef>
                <a:spcPts val="0"/>
              </a:spcBef>
              <a:spcAft>
                <a:spcPts val="4000"/>
              </a:spcAft>
              <a:buSzPct val="100000"/>
              <a:buNone/>
            </a:pPr>
            <a:r>
              <a:rPr lang="en-GB" sz="2400"/>
              <a:t>Add blocks to show the step count when you press button A.</a:t>
            </a:r>
          </a:p>
          <a:p>
            <a:pPr marL="0" indent="0">
              <a:buNone/>
            </a:pPr>
            <a:r>
              <a:rPr lang="en-GB" sz="2400"/>
              <a:t>If it’s counting too few steps, modify the code using Maths blocks to fix this.</a:t>
            </a:r>
          </a:p>
        </p:txBody>
      </p:sp>
      <p:pic>
        <p:nvPicPr>
          <p:cNvPr id="6" name="Graphic 5">
            <a:extLst>
              <a:ext uri="{FF2B5EF4-FFF2-40B4-BE49-F238E27FC236}">
                <a16:creationId xmlns:a16="http://schemas.microsoft.com/office/drawing/2014/main" id="{1F2E6B9D-7527-6DDE-1368-BEA91ACE986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315139">
            <a:off x="728305" y="2024853"/>
            <a:ext cx="389467" cy="389467"/>
          </a:xfrm>
          <a:prstGeom prst="rect">
            <a:avLst/>
          </a:prstGeom>
        </p:spPr>
      </p:pic>
      <p:pic>
        <p:nvPicPr>
          <p:cNvPr id="12" name="Graphic 11">
            <a:extLst>
              <a:ext uri="{FF2B5EF4-FFF2-40B4-BE49-F238E27FC236}">
                <a16:creationId xmlns:a16="http://schemas.microsoft.com/office/drawing/2014/main" id="{B8BFA18F-AC93-1BD3-B2C4-0349C0C774C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29540">
            <a:off x="728931" y="3332160"/>
            <a:ext cx="389467" cy="389467"/>
          </a:xfrm>
          <a:prstGeom prst="rect">
            <a:avLst/>
          </a:prstGeom>
        </p:spPr>
      </p:pic>
      <p:pic>
        <p:nvPicPr>
          <p:cNvPr id="14" name="Graphic 13">
            <a:extLst>
              <a:ext uri="{FF2B5EF4-FFF2-40B4-BE49-F238E27FC236}">
                <a16:creationId xmlns:a16="http://schemas.microsoft.com/office/drawing/2014/main" id="{B2EF4893-BCC8-AEDA-8752-9AF01CB3D25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22687">
            <a:off x="11011270" y="5090189"/>
            <a:ext cx="682023" cy="1023035"/>
          </a:xfrm>
          <a:prstGeom prst="rect">
            <a:avLst/>
          </a:prstGeom>
        </p:spPr>
      </p:pic>
      <p:pic>
        <p:nvPicPr>
          <p:cNvPr id="15" name="Graphic 14">
            <a:extLst>
              <a:ext uri="{FF2B5EF4-FFF2-40B4-BE49-F238E27FC236}">
                <a16:creationId xmlns:a16="http://schemas.microsoft.com/office/drawing/2014/main" id="{56133DAE-A415-1E5D-60B9-1E315979AB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7194">
            <a:off x="5374836" y="6187823"/>
            <a:ext cx="277933" cy="277933"/>
          </a:xfrm>
          <a:prstGeom prst="rect">
            <a:avLst/>
          </a:prstGeom>
        </p:spPr>
      </p:pic>
      <p:pic>
        <p:nvPicPr>
          <p:cNvPr id="7" name="Picture 6" descr="On button A pressed &#10;Show number steps&#10; ">
            <a:extLst>
              <a:ext uri="{FF2B5EF4-FFF2-40B4-BE49-F238E27FC236}">
                <a16:creationId xmlns:a16="http://schemas.microsoft.com/office/drawing/2014/main" id="{ACA0077D-63CF-A972-CEC4-FD9C9F716A60}"/>
              </a:ext>
            </a:extLst>
          </p:cNvPr>
          <p:cNvPicPr>
            <a:picLocks noChangeAspect="1"/>
          </p:cNvPicPr>
          <p:nvPr/>
        </p:nvPicPr>
        <p:blipFill>
          <a:blip r:embed="rId9"/>
          <a:stretch>
            <a:fillRect/>
          </a:stretch>
        </p:blipFill>
        <p:spPr>
          <a:xfrm>
            <a:off x="6032431" y="958555"/>
            <a:ext cx="3221827" cy="1763869"/>
          </a:xfrm>
          <a:prstGeom prst="rect">
            <a:avLst/>
          </a:prstGeom>
        </p:spPr>
      </p:pic>
      <p:pic>
        <p:nvPicPr>
          <p:cNvPr id="8" name="Picture 7" descr="On shake&#10;Change steps by 1&#10;Show number steps x 2">
            <a:extLst>
              <a:ext uri="{FF2B5EF4-FFF2-40B4-BE49-F238E27FC236}">
                <a16:creationId xmlns:a16="http://schemas.microsoft.com/office/drawing/2014/main" id="{AE1B13B6-55B8-8BBC-A8BB-32D517C09C50}"/>
              </a:ext>
            </a:extLst>
          </p:cNvPr>
          <p:cNvPicPr>
            <a:picLocks noChangeAspect="1"/>
          </p:cNvPicPr>
          <p:nvPr/>
        </p:nvPicPr>
        <p:blipFill>
          <a:blip r:embed="rId10"/>
          <a:stretch>
            <a:fillRect/>
          </a:stretch>
        </p:blipFill>
        <p:spPr>
          <a:xfrm>
            <a:off x="5999723" y="3526894"/>
            <a:ext cx="4526971" cy="2493021"/>
          </a:xfrm>
          <a:prstGeom prst="rect">
            <a:avLst/>
          </a:prstGeom>
        </p:spPr>
      </p:pic>
    </p:spTree>
    <p:extLst>
      <p:ext uri="{BB962C8B-B14F-4D97-AF65-F5344CB8AC3E}">
        <p14:creationId xmlns:p14="http://schemas.microsoft.com/office/powerpoint/2010/main" val="13161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7E87-19DC-35C4-C5EC-56D808DC38F4}"/>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t>Next steps</a:t>
            </a:r>
          </a:p>
        </p:txBody>
      </p:sp>
      <p:sp>
        <p:nvSpPr>
          <p:cNvPr id="3" name="Content Placeholder 2">
            <a:extLst>
              <a:ext uri="{FF2B5EF4-FFF2-40B4-BE49-F238E27FC236}">
                <a16:creationId xmlns:a16="http://schemas.microsoft.com/office/drawing/2014/main" id="{7905D8CB-9B0B-B2FE-8270-D7327593F9F3}"/>
              </a:ext>
            </a:extLst>
          </p:cNvPr>
          <p:cNvSpPr>
            <a:spLocks noGrp="1"/>
          </p:cNvSpPr>
          <p:nvPr>
            <p:ph sz="half" idx="4294967295"/>
          </p:nvPr>
        </p:nvSpPr>
        <p:spPr>
          <a:xfrm>
            <a:off x="567381" y="1799161"/>
            <a:ext cx="5160433" cy="3150093"/>
          </a:xfr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667"/>
              <a:t>Today we used the </a:t>
            </a:r>
            <a:r>
              <a:rPr lang="en-GB" sz="2667" b="1"/>
              <a:t>accelerometer</a:t>
            </a:r>
            <a:r>
              <a:rPr lang="en-GB" sz="2667"/>
              <a:t> sensor input that can sense when you shake your micro:bit to make a step counter.</a:t>
            </a:r>
          </a:p>
          <a:p>
            <a:r>
              <a:rPr lang="en-GB" sz="2667"/>
              <a:t>Next time, we’re going to use another micro:bit sensor and </a:t>
            </a:r>
            <a:r>
              <a:rPr lang="en-GB" sz="2667" b="1"/>
              <a:t>logic</a:t>
            </a:r>
            <a:r>
              <a:rPr lang="en-GB" sz="2667"/>
              <a:t> to turn LED lights on automatically when it gets dark.</a:t>
            </a:r>
          </a:p>
        </p:txBody>
      </p:sp>
      <p:pic>
        <p:nvPicPr>
          <p:cNvPr id="11" name="Graphic 10">
            <a:extLst>
              <a:ext uri="{FF2B5EF4-FFF2-40B4-BE49-F238E27FC236}">
                <a16:creationId xmlns:a16="http://schemas.microsoft.com/office/drawing/2014/main" id="{81165D5A-05F4-C292-B9CC-E121A75C774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00000">
            <a:off x="6730420" y="5665484"/>
            <a:ext cx="402005" cy="344576"/>
          </a:xfrm>
          <a:prstGeom prst="rect">
            <a:avLst/>
          </a:prstGeom>
        </p:spPr>
      </p:pic>
      <p:pic>
        <p:nvPicPr>
          <p:cNvPr id="14" name="Picture 26">
            <a:extLst>
              <a:ext uri="{FF2B5EF4-FFF2-40B4-BE49-F238E27FC236}">
                <a16:creationId xmlns:a16="http://schemas.microsoft.com/office/drawing/2014/main" id="{F485E33E-9A7B-7F3D-A386-1202F4F63EF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335606" y="295150"/>
            <a:ext cx="1588807" cy="1059204"/>
          </a:xfrm>
          <a:prstGeom prst="rect">
            <a:avLst/>
          </a:prstGeom>
        </p:spPr>
      </p:pic>
      <p:pic>
        <p:nvPicPr>
          <p:cNvPr id="4" name="Picture 3">
            <a:extLst>
              <a:ext uri="{FF2B5EF4-FFF2-40B4-BE49-F238E27FC236}">
                <a16:creationId xmlns:a16="http://schemas.microsoft.com/office/drawing/2014/main" id="{207140C7-0995-46E2-9812-016BC7BEBFC3}"/>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6051397" y="1825956"/>
            <a:ext cx="5820615" cy="3271185"/>
          </a:xfrm>
          <a:prstGeom prst="rect">
            <a:avLst/>
          </a:prstGeom>
        </p:spPr>
      </p:pic>
    </p:spTree>
    <p:extLst>
      <p:ext uri="{BB962C8B-B14F-4D97-AF65-F5344CB8AC3E}">
        <p14:creationId xmlns:p14="http://schemas.microsoft.com/office/powerpoint/2010/main" val="340402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website&#10;&#10;AI-generated content may be incorrect.">
            <a:extLst>
              <a:ext uri="{FF2B5EF4-FFF2-40B4-BE49-F238E27FC236}">
                <a16:creationId xmlns:a16="http://schemas.microsoft.com/office/drawing/2014/main" id="{FD887C1F-7469-8B91-B74B-B3498E6C03B1}"/>
              </a:ext>
            </a:extLst>
          </p:cNvPr>
          <p:cNvPicPr>
            <a:picLocks noChangeAspect="1"/>
          </p:cNvPicPr>
          <p:nvPr/>
        </p:nvPicPr>
        <p:blipFill>
          <a:blip r:embed="rId2"/>
          <a:srcRect l="2649" r="-1" b="-1"/>
          <a:stretch/>
        </p:blipFill>
        <p:spPr>
          <a:xfrm>
            <a:off x="10046" y="1282"/>
            <a:ext cx="12181954" cy="6856718"/>
          </a:xfrm>
          <a:prstGeom prst="rect">
            <a:avLst/>
          </a:prstGeom>
        </p:spPr>
      </p:pic>
    </p:spTree>
    <p:extLst>
      <p:ext uri="{BB962C8B-B14F-4D97-AF65-F5344CB8AC3E}">
        <p14:creationId xmlns:p14="http://schemas.microsoft.com/office/powerpoint/2010/main" val="47746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13408-6C0D-380D-16BB-ED95D9E74860}"/>
              </a:ext>
            </a:extLst>
          </p:cNvPr>
          <p:cNvSpPr txBox="1"/>
          <p:nvPr/>
        </p:nvSpPr>
        <p:spPr>
          <a:xfrm>
            <a:off x="8436" y="1109102"/>
            <a:ext cx="5737090" cy="3477875"/>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 Double 420  = </a:t>
            </a:r>
          </a:p>
          <a:p>
            <a:endParaRPr lang="en-GB" sz="4400"/>
          </a:p>
          <a:p>
            <a:r>
              <a:rPr lang="en-GB" sz="4400"/>
              <a:t>145 + _____= 200</a:t>
            </a:r>
          </a:p>
          <a:p>
            <a:endParaRPr lang="en-GB" sz="4400"/>
          </a:p>
          <a:p>
            <a:r>
              <a:rPr lang="en-GB" sz="4400"/>
              <a:t>£1.70 + 0.50 = </a:t>
            </a:r>
          </a:p>
        </p:txBody>
      </p:sp>
      <p:sp>
        <p:nvSpPr>
          <p:cNvPr id="6" name="TextBox 5">
            <a:extLst>
              <a:ext uri="{FF2B5EF4-FFF2-40B4-BE49-F238E27FC236}">
                <a16:creationId xmlns:a16="http://schemas.microsoft.com/office/drawing/2014/main" id="{362CD355-1490-B8D9-82F1-723E920549F8}"/>
              </a:ext>
            </a:extLst>
          </p:cNvPr>
          <p:cNvSpPr txBox="1"/>
          <p:nvPr/>
        </p:nvSpPr>
        <p:spPr>
          <a:xfrm>
            <a:off x="6094138" y="1109102"/>
            <a:ext cx="5901846" cy="3477875"/>
          </a:xfrm>
          <a:prstGeom prst="rect">
            <a:avLst/>
          </a:prstGeom>
          <a:ln w="57150">
            <a:solidFill>
              <a:srgbClr val="00B05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t>69+ ____  = 80  </a:t>
            </a:r>
          </a:p>
          <a:p>
            <a:endParaRPr lang="en-GB" sz="4400"/>
          </a:p>
          <a:p>
            <a:r>
              <a:rPr lang="en-GB" sz="4400"/>
              <a:t>Double 210  = </a:t>
            </a:r>
          </a:p>
          <a:p>
            <a:endParaRPr lang="en-GB" sz="4400"/>
          </a:p>
          <a:p>
            <a:r>
              <a:rPr lang="en-GB" sz="4400"/>
              <a:t> £3.50 + 1.20 = </a:t>
            </a:r>
            <a:endParaRPr lang="en-GB"/>
          </a:p>
        </p:txBody>
      </p:sp>
      <p:sp>
        <p:nvSpPr>
          <p:cNvPr id="7" name="TextBox 6">
            <a:extLst>
              <a:ext uri="{FF2B5EF4-FFF2-40B4-BE49-F238E27FC236}">
                <a16:creationId xmlns:a16="http://schemas.microsoft.com/office/drawing/2014/main" id="{D2D00FFA-8354-84CC-B812-15F4AB84BA26}"/>
              </a:ext>
            </a:extLst>
          </p:cNvPr>
          <p:cNvSpPr txBox="1"/>
          <p:nvPr/>
        </p:nvSpPr>
        <p:spPr>
          <a:xfrm>
            <a:off x="593452" y="5092650"/>
            <a:ext cx="106407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FF0000"/>
                </a:solidFill>
              </a:rPr>
              <a:t>Challenge: £14.55 + _________ + £4.00 = £20.00</a:t>
            </a:r>
          </a:p>
        </p:txBody>
      </p:sp>
      <p:sp>
        <p:nvSpPr>
          <p:cNvPr id="2" name="TextBox 1">
            <a:extLst>
              <a:ext uri="{FF2B5EF4-FFF2-40B4-BE49-F238E27FC236}">
                <a16:creationId xmlns:a16="http://schemas.microsoft.com/office/drawing/2014/main" id="{5950DF0A-F261-A5EE-0BA7-C74CDA90D61F}"/>
              </a:ext>
            </a:extLst>
          </p:cNvPr>
          <p:cNvSpPr txBox="1"/>
          <p:nvPr/>
        </p:nvSpPr>
        <p:spPr>
          <a:xfrm>
            <a:off x="427837" y="386434"/>
            <a:ext cx="49684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In books: Mental methods </a:t>
            </a:r>
          </a:p>
        </p:txBody>
      </p:sp>
    </p:spTree>
    <p:extLst>
      <p:ext uri="{BB962C8B-B14F-4D97-AF65-F5344CB8AC3E}">
        <p14:creationId xmlns:p14="http://schemas.microsoft.com/office/powerpoint/2010/main" val="52022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2BB9-72DA-6FE4-435B-3F4602DC7197}"/>
              </a:ext>
            </a:extLst>
          </p:cNvPr>
          <p:cNvSpPr>
            <a:spLocks noGrp="1"/>
          </p:cNvSpPr>
          <p:nvPr>
            <p:ph type="title"/>
          </p:nvPr>
        </p:nvSpPr>
        <p:spPr>
          <a:xfrm>
            <a:off x="148281" y="1621395"/>
            <a:ext cx="11936627" cy="1325563"/>
          </a:xfrm>
        </p:spPr>
        <p:txBody>
          <a:bodyPr>
            <a:normAutofit fontScale="90000"/>
          </a:bodyPr>
          <a:lstStyle/>
          <a:p>
            <a:pPr algn="ctr"/>
            <a:r>
              <a:rPr lang="en-GB" sz="6000"/>
              <a:t>£45.50 + £111 = £5660 </a:t>
            </a:r>
            <a:br>
              <a:rPr lang="en-GB"/>
            </a:br>
            <a:br>
              <a:rPr lang="en-GB"/>
            </a:br>
            <a:r>
              <a:rPr lang="en-GB"/>
              <a:t>What mistake has been made when solving this problem?</a:t>
            </a:r>
            <a:endParaRPr lang="en-US"/>
          </a:p>
        </p:txBody>
      </p:sp>
    </p:spTree>
    <p:extLst>
      <p:ext uri="{BB962C8B-B14F-4D97-AF65-F5344CB8AC3E}">
        <p14:creationId xmlns:p14="http://schemas.microsoft.com/office/powerpoint/2010/main" val="105849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3" name="TextBox 2">
            <a:extLst>
              <a:ext uri="{FF2B5EF4-FFF2-40B4-BE49-F238E27FC236}">
                <a16:creationId xmlns:a16="http://schemas.microsoft.com/office/drawing/2014/main" id="{BB1D41C5-3F8A-59C3-5EBD-A264A38ECCC9}"/>
              </a:ext>
            </a:extLst>
          </p:cNvPr>
          <p:cNvSpPr txBox="1"/>
          <p:nvPr/>
        </p:nvSpPr>
        <p:spPr>
          <a:xfrm>
            <a:off x="344457" y="232899"/>
            <a:ext cx="11204877" cy="7566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2400">
              <a:lnSpc>
                <a:spcPct val="90000"/>
              </a:lnSpc>
            </a:pPr>
            <a:r>
              <a:rPr lang="en-GB" sz="3600">
                <a:solidFill>
                  <a:srgbClr val="0070C0"/>
                </a:solidFill>
                <a:latin typeface="Arial"/>
                <a:cs typeface="Arial"/>
              </a:rPr>
              <a:t>Why is it a good idea to use the written column method to add amounts of money with pounds and pence?</a:t>
            </a:r>
          </a:p>
          <a:p>
            <a:pPr marL="608965" indent="-456565">
              <a:lnSpc>
                <a:spcPct val="90000"/>
              </a:lnSpc>
              <a:buFont typeface="Arial,Sans-Serif"/>
              <a:buChar char="•"/>
            </a:pPr>
            <a:endParaRPr lang="en-GB" sz="3600">
              <a:latin typeface="Arial"/>
              <a:cs typeface="Arial"/>
            </a:endParaRPr>
          </a:p>
          <a:p>
            <a:pPr marL="152400">
              <a:lnSpc>
                <a:spcPct val="90000"/>
              </a:lnSpc>
            </a:pPr>
            <a:r>
              <a:rPr lang="en-GB" sz="3600">
                <a:solidFill>
                  <a:srgbClr val="00B050"/>
                </a:solidFill>
                <a:latin typeface="Arial"/>
                <a:cs typeface="Arial"/>
              </a:rPr>
              <a:t>Which number facts can we use to help us add?</a:t>
            </a:r>
          </a:p>
          <a:p>
            <a:pPr marL="608965" indent="-456565">
              <a:lnSpc>
                <a:spcPct val="90000"/>
              </a:lnSpc>
              <a:buFont typeface="Arial,Sans-Serif"/>
              <a:buChar char="•"/>
            </a:pPr>
            <a:endParaRPr lang="en-GB" sz="3600" i="1">
              <a:solidFill>
                <a:srgbClr val="00B050"/>
              </a:solidFill>
              <a:latin typeface="Arial"/>
              <a:cs typeface="Arial"/>
            </a:endParaRPr>
          </a:p>
          <a:p>
            <a:pPr marL="152400">
              <a:lnSpc>
                <a:spcPct val="90000"/>
              </a:lnSpc>
            </a:pPr>
            <a:r>
              <a:rPr lang="en-GB" sz="3600" i="1">
                <a:solidFill>
                  <a:srgbClr val="7030A0"/>
                </a:solidFill>
                <a:latin typeface="Arial"/>
                <a:cs typeface="Arial"/>
              </a:rPr>
              <a:t>Together: </a:t>
            </a:r>
          </a:p>
          <a:p>
            <a:pPr marL="152400">
              <a:lnSpc>
                <a:spcPct val="90000"/>
              </a:lnSpc>
            </a:pPr>
            <a:endParaRPr lang="en-GB" sz="3600">
              <a:solidFill>
                <a:srgbClr val="000000"/>
              </a:solidFill>
              <a:latin typeface="Segoe UI"/>
              <a:cs typeface="Segoe UI"/>
            </a:endParaRPr>
          </a:p>
          <a:p>
            <a:pPr marL="608965" indent="-456565">
              <a:lnSpc>
                <a:spcPct val="90000"/>
              </a:lnSpc>
              <a:buFont typeface="Arial,Sans-Serif"/>
              <a:buChar char="•"/>
            </a:pPr>
            <a:r>
              <a:rPr lang="en-GB" sz="3600" i="1">
                <a:solidFill>
                  <a:srgbClr val="7030A0"/>
                </a:solidFill>
                <a:latin typeface="Arial"/>
                <a:cs typeface="Arial"/>
              </a:rPr>
              <a:t>What do we add first? Then what next?</a:t>
            </a:r>
            <a:endParaRPr lang="en-GB" sz="3600">
              <a:latin typeface="Arial"/>
              <a:cs typeface="Arial"/>
            </a:endParaRPr>
          </a:p>
          <a:p>
            <a:pPr marL="152400">
              <a:lnSpc>
                <a:spcPct val="90000"/>
              </a:lnSpc>
            </a:pPr>
            <a:endParaRPr lang="en-GB" sz="3600">
              <a:latin typeface="Segoe UI"/>
              <a:cs typeface="Segoe UI"/>
            </a:endParaRPr>
          </a:p>
          <a:p>
            <a:pPr marL="608965" indent="-456565">
              <a:lnSpc>
                <a:spcPct val="90000"/>
              </a:lnSpc>
              <a:buFont typeface="Arial,Sans-Serif"/>
              <a:buChar char="•"/>
            </a:pPr>
            <a:endParaRPr lang="en-GB" sz="3600" i="1">
              <a:solidFill>
                <a:srgbClr val="7030A0"/>
              </a:solidFill>
              <a:latin typeface="Arial"/>
              <a:cs typeface="Arial"/>
            </a:endParaRPr>
          </a:p>
          <a:p>
            <a:pPr marL="608965" indent="-456565">
              <a:lnSpc>
                <a:spcPct val="90000"/>
              </a:lnSpc>
              <a:buFont typeface="Arial,Sans-Serif"/>
              <a:buChar char="•"/>
            </a:pPr>
            <a:r>
              <a:rPr lang="en-GB" sz="3600" i="1">
                <a:solidFill>
                  <a:srgbClr val="7030A0"/>
                </a:solidFill>
                <a:latin typeface="Arial"/>
                <a:cs typeface="Arial"/>
              </a:rPr>
              <a:t>Where do we write the extra pound? Have you remembered to add on the extra pound?</a:t>
            </a:r>
          </a:p>
          <a:p>
            <a:pPr algn="l">
              <a:lnSpc>
                <a:spcPct val="90000"/>
              </a:lnSpc>
              <a:spcBef>
                <a:spcPts val="1600"/>
              </a:spcBef>
            </a:pPr>
            <a:endParaRPr lang="en-US" sz="1500"/>
          </a:p>
          <a:p>
            <a:pPr>
              <a:lnSpc>
                <a:spcPct val="90000"/>
              </a:lnSpc>
              <a:spcBef>
                <a:spcPts val="1600"/>
              </a:spcBef>
            </a:pPr>
            <a:endParaRPr lang="en-US" sz="700"/>
          </a:p>
          <a:p>
            <a:endParaRPr lang="en-GB"/>
          </a:p>
        </p:txBody>
      </p:sp>
    </p:spTree>
    <p:extLst>
      <p:ext uri="{BB962C8B-B14F-4D97-AF65-F5344CB8AC3E}">
        <p14:creationId xmlns:p14="http://schemas.microsoft.com/office/powerpoint/2010/main" val="411828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2F61-6311-A9E0-074C-5A6F517CDA0F}"/>
              </a:ext>
            </a:extLst>
          </p:cNvPr>
          <p:cNvSpPr>
            <a:spLocks noGrp="1"/>
          </p:cNvSpPr>
          <p:nvPr>
            <p:ph type="title"/>
          </p:nvPr>
        </p:nvSpPr>
        <p:spPr>
          <a:xfrm>
            <a:off x="518984" y="1147720"/>
            <a:ext cx="10515600" cy="1325563"/>
          </a:xfrm>
        </p:spPr>
        <p:txBody>
          <a:bodyPr>
            <a:normAutofit fontScale="90000"/>
          </a:bodyPr>
          <a:lstStyle/>
          <a:p>
            <a:r>
              <a:rPr lang="en-GB"/>
              <a:t>Class work: </a:t>
            </a:r>
            <a:br>
              <a:rPr lang="en-GB"/>
            </a:br>
            <a:br>
              <a:rPr lang="en-GB"/>
            </a:br>
            <a:r>
              <a:rPr lang="en-GB"/>
              <a:t>In a shop a pair of shoes cost £35.69 and a hat cost £6.80. What is the total? </a:t>
            </a:r>
            <a:br>
              <a:rPr lang="en-GB"/>
            </a:br>
            <a:br>
              <a:rPr lang="en-GB"/>
            </a:br>
            <a:endParaRPr lang="en-GB"/>
          </a:p>
        </p:txBody>
      </p:sp>
      <p:pic>
        <p:nvPicPr>
          <p:cNvPr id="3" name="Picture 2" descr="A pair of red shoes&#10;&#10;AI-generated content may be incorrect.">
            <a:extLst>
              <a:ext uri="{FF2B5EF4-FFF2-40B4-BE49-F238E27FC236}">
                <a16:creationId xmlns:a16="http://schemas.microsoft.com/office/drawing/2014/main" id="{690D508F-EB38-BCEC-6044-CA6D8FBCBED2}"/>
              </a:ext>
            </a:extLst>
          </p:cNvPr>
          <p:cNvPicPr>
            <a:picLocks noChangeAspect="1"/>
          </p:cNvPicPr>
          <p:nvPr/>
        </p:nvPicPr>
        <p:blipFill>
          <a:blip r:embed="rId2"/>
          <a:stretch>
            <a:fillRect/>
          </a:stretch>
        </p:blipFill>
        <p:spPr>
          <a:xfrm>
            <a:off x="1857375" y="3429386"/>
            <a:ext cx="2381250" cy="1914525"/>
          </a:xfrm>
          <a:prstGeom prst="rect">
            <a:avLst/>
          </a:prstGeom>
        </p:spPr>
      </p:pic>
      <p:pic>
        <p:nvPicPr>
          <p:cNvPr id="4" name="Picture 3" descr="A cartoon of a hat&#10;&#10;AI-generated content may be incorrect.">
            <a:extLst>
              <a:ext uri="{FF2B5EF4-FFF2-40B4-BE49-F238E27FC236}">
                <a16:creationId xmlns:a16="http://schemas.microsoft.com/office/drawing/2014/main" id="{3A37FD1E-5F3D-175C-564F-63EF52043372}"/>
              </a:ext>
            </a:extLst>
          </p:cNvPr>
          <p:cNvPicPr>
            <a:picLocks noChangeAspect="1"/>
          </p:cNvPicPr>
          <p:nvPr/>
        </p:nvPicPr>
        <p:blipFill>
          <a:blip r:embed="rId3"/>
          <a:stretch>
            <a:fillRect/>
          </a:stretch>
        </p:blipFill>
        <p:spPr>
          <a:xfrm>
            <a:off x="5436072" y="3189974"/>
            <a:ext cx="2390775" cy="2105025"/>
          </a:xfrm>
          <a:prstGeom prst="rect">
            <a:avLst/>
          </a:prstGeom>
        </p:spPr>
      </p:pic>
    </p:spTree>
    <p:extLst>
      <p:ext uri="{BB962C8B-B14F-4D97-AF65-F5344CB8AC3E}">
        <p14:creationId xmlns:p14="http://schemas.microsoft.com/office/powerpoint/2010/main" val="208348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3"/>
          <p:cNvSpPr txBox="1">
            <a:spLocks noGrp="1"/>
          </p:cNvSpPr>
          <p:nvPr>
            <p:ph type="body" idx="1"/>
          </p:nvPr>
        </p:nvSpPr>
        <p:spPr>
          <a:xfrm>
            <a:off x="178762" y="-2276"/>
            <a:ext cx="11360800" cy="4734867"/>
          </a:xfrm>
          <a:prstGeom prst="rect">
            <a:avLst/>
          </a:prstGeom>
        </p:spPr>
        <p:txBody>
          <a:bodyPr spcFirstLastPara="1" wrap="square" lIns="121900" tIns="121900" rIns="121900" bIns="121900" anchor="t" anchorCtr="0">
            <a:normAutofit fontScale="77500" lnSpcReduction="20000"/>
          </a:bodyPr>
          <a:lstStyle/>
          <a:p>
            <a:pPr marL="0" indent="0">
              <a:buNone/>
            </a:pPr>
            <a:r>
              <a:rPr lang="en" sz="3050"/>
              <a:t> </a:t>
            </a:r>
            <a:r>
              <a:rPr lang="en" sz="2650"/>
              <a:t>TBAT- Use column method to add amounts of money </a:t>
            </a:r>
            <a:endParaRPr sz="2650"/>
          </a:p>
          <a:p>
            <a:pPr marL="0" indent="0">
              <a:spcBef>
                <a:spcPts val="1600"/>
              </a:spcBef>
              <a:buNone/>
            </a:pPr>
            <a:r>
              <a:rPr lang="en-GB" sz="2600"/>
              <a:t>Whiteboard work:</a:t>
            </a:r>
          </a:p>
          <a:p>
            <a:pPr marL="0" indent="0">
              <a:spcBef>
                <a:spcPts val="1600"/>
              </a:spcBef>
              <a:buNone/>
            </a:pPr>
            <a:endParaRPr lang="en-GB" sz="4000"/>
          </a:p>
          <a:p>
            <a:pPr marL="0" indent="0">
              <a:spcBef>
                <a:spcPts val="1600"/>
              </a:spcBef>
              <a:buNone/>
            </a:pPr>
            <a:r>
              <a:rPr lang="en-GB" sz="4000"/>
              <a:t>£51.72 +</a:t>
            </a:r>
            <a:endParaRPr lang="en-GB"/>
          </a:p>
          <a:p>
            <a:pPr marL="0" indent="0">
              <a:spcBef>
                <a:spcPts val="1600"/>
              </a:spcBef>
              <a:buNone/>
            </a:pPr>
            <a:r>
              <a:rPr lang="en-GB" sz="4000"/>
              <a:t>£43.66</a:t>
            </a:r>
            <a:endParaRPr sz="4000"/>
          </a:p>
          <a:p>
            <a:pPr marL="0" indent="0">
              <a:spcBef>
                <a:spcPts val="1600"/>
              </a:spcBef>
              <a:buNone/>
            </a:pPr>
            <a:endParaRPr sz="6111">
              <a:solidFill>
                <a:srgbClr val="FF00FF"/>
              </a:solidFill>
            </a:endParaRPr>
          </a:p>
          <a:p>
            <a:pPr marL="0" indent="0">
              <a:spcBef>
                <a:spcPts val="1600"/>
              </a:spcBef>
              <a:buNone/>
            </a:pPr>
            <a:r>
              <a:rPr lang="en" sz="2900"/>
              <a:t> </a:t>
            </a:r>
            <a:endParaRPr sz="2900"/>
          </a:p>
          <a:p>
            <a:pPr marL="0" indent="0">
              <a:spcBef>
                <a:spcPts val="1600"/>
              </a:spcBef>
              <a:buNone/>
            </a:pPr>
            <a:endParaRPr sz="2933">
              <a:solidFill>
                <a:srgbClr val="FF00FF"/>
              </a:solidFill>
            </a:endParaRPr>
          </a:p>
          <a:p>
            <a:pPr marL="0" indent="0">
              <a:spcBef>
                <a:spcPts val="1600"/>
              </a:spcBef>
              <a:buNone/>
            </a:pPr>
            <a:r>
              <a:rPr lang="en" sz="3050"/>
              <a:t> </a:t>
            </a:r>
            <a:endParaRPr sz="3050"/>
          </a:p>
          <a:p>
            <a:pPr marL="0" indent="0">
              <a:spcBef>
                <a:spcPts val="1600"/>
              </a:spcBef>
              <a:spcAft>
                <a:spcPts val="1600"/>
              </a:spcAft>
              <a:buClr>
                <a:schemeClr val="dk1"/>
              </a:buClr>
              <a:buSzPct val="47826"/>
              <a:buNone/>
            </a:pPr>
            <a:endParaRPr sz="3067"/>
          </a:p>
        </p:txBody>
      </p:sp>
      <p:pic>
        <p:nvPicPr>
          <p:cNvPr id="3" name="Picture 2">
            <a:extLst>
              <a:ext uri="{FF2B5EF4-FFF2-40B4-BE49-F238E27FC236}">
                <a16:creationId xmlns:a16="http://schemas.microsoft.com/office/drawing/2014/main" id="{A3CBFAED-D017-4237-9DEC-6357CF9AB665}"/>
              </a:ext>
            </a:extLst>
          </p:cNvPr>
          <p:cNvPicPr>
            <a:picLocks noChangeAspect="1"/>
          </p:cNvPicPr>
          <p:nvPr/>
        </p:nvPicPr>
        <p:blipFill>
          <a:blip r:embed="rId3"/>
          <a:stretch>
            <a:fillRect/>
          </a:stretch>
        </p:blipFill>
        <p:spPr>
          <a:xfrm>
            <a:off x="2783396" y="739324"/>
            <a:ext cx="8765590" cy="5820055"/>
          </a:xfrm>
          <a:prstGeom prst="rect">
            <a:avLst/>
          </a:prstGeom>
        </p:spPr>
      </p:pic>
    </p:spTree>
    <p:extLst>
      <p:ext uri="{BB962C8B-B14F-4D97-AF65-F5344CB8AC3E}">
        <p14:creationId xmlns:p14="http://schemas.microsoft.com/office/powerpoint/2010/main" val="21745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3"/>
          <p:cNvSpPr txBox="1">
            <a:spLocks noGrp="1"/>
          </p:cNvSpPr>
          <p:nvPr>
            <p:ph type="body" idx="1"/>
          </p:nvPr>
        </p:nvSpPr>
        <p:spPr>
          <a:xfrm>
            <a:off x="178762" y="-2276"/>
            <a:ext cx="11360800" cy="4734867"/>
          </a:xfrm>
          <a:prstGeom prst="rect">
            <a:avLst/>
          </a:prstGeom>
        </p:spPr>
        <p:txBody>
          <a:bodyPr spcFirstLastPara="1" wrap="square" lIns="121900" tIns="121900" rIns="121900" bIns="121900" anchor="t" anchorCtr="0">
            <a:normAutofit fontScale="92500" lnSpcReduction="10000"/>
          </a:bodyPr>
          <a:lstStyle/>
          <a:p>
            <a:pPr marL="0" indent="0">
              <a:buNone/>
            </a:pPr>
            <a:r>
              <a:rPr lang="en" sz="3050"/>
              <a:t> </a:t>
            </a:r>
            <a:r>
              <a:rPr lang="en" sz="2650"/>
              <a:t>TBAT- Use column method to add amounts of money </a:t>
            </a:r>
            <a:endParaRPr sz="2650"/>
          </a:p>
          <a:p>
            <a:pPr marL="0" indent="0">
              <a:spcBef>
                <a:spcPts val="1600"/>
              </a:spcBef>
              <a:buNone/>
            </a:pPr>
            <a:r>
              <a:rPr lang="en-GB" sz="4400"/>
              <a:t>£65.31 +</a:t>
            </a:r>
          </a:p>
          <a:p>
            <a:pPr marL="0" indent="0">
              <a:spcBef>
                <a:spcPts val="1600"/>
              </a:spcBef>
              <a:buNone/>
            </a:pPr>
            <a:r>
              <a:rPr lang="en-GB" sz="4400"/>
              <a:t>£23.85</a:t>
            </a:r>
            <a:endParaRPr sz="4400"/>
          </a:p>
          <a:p>
            <a:pPr marL="0" indent="0">
              <a:spcBef>
                <a:spcPts val="1600"/>
              </a:spcBef>
              <a:buNone/>
            </a:pPr>
            <a:endParaRPr sz="6111">
              <a:solidFill>
                <a:srgbClr val="FF00FF"/>
              </a:solidFill>
            </a:endParaRPr>
          </a:p>
          <a:p>
            <a:pPr marL="0" indent="0">
              <a:spcBef>
                <a:spcPts val="1600"/>
              </a:spcBef>
              <a:buNone/>
            </a:pPr>
            <a:r>
              <a:rPr lang="en" sz="2900"/>
              <a:t> </a:t>
            </a:r>
            <a:endParaRPr sz="2900"/>
          </a:p>
          <a:p>
            <a:pPr marL="0" indent="0">
              <a:spcBef>
                <a:spcPts val="1600"/>
              </a:spcBef>
              <a:buNone/>
            </a:pPr>
            <a:endParaRPr sz="2933">
              <a:solidFill>
                <a:srgbClr val="FF00FF"/>
              </a:solidFill>
            </a:endParaRPr>
          </a:p>
          <a:p>
            <a:pPr marL="0" indent="0">
              <a:spcBef>
                <a:spcPts val="1600"/>
              </a:spcBef>
              <a:buNone/>
            </a:pPr>
            <a:r>
              <a:rPr lang="en" sz="3050"/>
              <a:t> </a:t>
            </a:r>
            <a:endParaRPr sz="3050"/>
          </a:p>
          <a:p>
            <a:pPr marL="0" indent="0">
              <a:spcBef>
                <a:spcPts val="1600"/>
              </a:spcBef>
              <a:spcAft>
                <a:spcPts val="1600"/>
              </a:spcAft>
              <a:buClr>
                <a:schemeClr val="dk1"/>
              </a:buClr>
              <a:buSzPct val="47826"/>
              <a:buNone/>
            </a:pPr>
            <a:endParaRPr sz="3067"/>
          </a:p>
        </p:txBody>
      </p:sp>
      <p:pic>
        <p:nvPicPr>
          <p:cNvPr id="3" name="Picture 2">
            <a:extLst>
              <a:ext uri="{FF2B5EF4-FFF2-40B4-BE49-F238E27FC236}">
                <a16:creationId xmlns:a16="http://schemas.microsoft.com/office/drawing/2014/main" id="{A3CBFAED-D017-4237-9DEC-6357CF9AB665}"/>
              </a:ext>
            </a:extLst>
          </p:cNvPr>
          <p:cNvPicPr>
            <a:picLocks noChangeAspect="1"/>
          </p:cNvPicPr>
          <p:nvPr/>
        </p:nvPicPr>
        <p:blipFill>
          <a:blip r:embed="rId3"/>
          <a:stretch>
            <a:fillRect/>
          </a:stretch>
        </p:blipFill>
        <p:spPr>
          <a:xfrm>
            <a:off x="2803991" y="770216"/>
            <a:ext cx="8714103" cy="5727379"/>
          </a:xfrm>
          <a:prstGeom prst="rect">
            <a:avLst/>
          </a:prstGeom>
        </p:spPr>
      </p:pic>
      <p:sp>
        <p:nvSpPr>
          <p:cNvPr id="2" name="TextBox 1">
            <a:extLst>
              <a:ext uri="{FF2B5EF4-FFF2-40B4-BE49-F238E27FC236}">
                <a16:creationId xmlns:a16="http://schemas.microsoft.com/office/drawing/2014/main" id="{FA1F83A7-0A1B-8C53-3DDD-8D689263139D}"/>
              </a:ext>
            </a:extLst>
          </p:cNvPr>
          <p:cNvSpPr txBox="1"/>
          <p:nvPr/>
        </p:nvSpPr>
        <p:spPr>
          <a:xfrm>
            <a:off x="8585886" y="183292"/>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Whiteboard work:</a:t>
            </a:r>
            <a:endParaRPr lang="en-GB"/>
          </a:p>
        </p:txBody>
      </p:sp>
    </p:spTree>
    <p:extLst>
      <p:ext uri="{BB962C8B-B14F-4D97-AF65-F5344CB8AC3E}">
        <p14:creationId xmlns:p14="http://schemas.microsoft.com/office/powerpoint/2010/main" val="3119612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D32984-6874-42C6-B68A-71BE8FBFF7C2}"/>
</file>

<file path=customXml/itemProps2.xml><?xml version="1.0" encoding="utf-8"?>
<ds:datastoreItem xmlns:ds="http://schemas.openxmlformats.org/officeDocument/2006/customXml" ds:itemID="{2272B128-516F-4CC4-B21D-B4BA7C090D76}">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EF6710A-3BAF-40B8-A9B6-6A0DB69577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34</Slides>
  <Notes>16</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£45.50 + £111 = £5660   What mistake has been made when solving this problem?</vt:lpstr>
      <vt:lpstr>PowerPoint Presentation</vt:lpstr>
      <vt:lpstr>Class work:   In a shop a pair of shoes cost £35.69 and a hat cost £6.80. What is the total?   </vt:lpstr>
      <vt:lpstr>PowerPoint Presentation</vt:lpstr>
      <vt:lpstr>PowerPoint Presentation</vt:lpstr>
      <vt:lpstr>PowerPoint Presentation</vt:lpstr>
      <vt:lpstr>Checkpoint question:</vt:lpstr>
      <vt:lpstr>PowerPoint Presentation</vt:lpstr>
      <vt:lpstr>PowerPoint Presentation</vt:lpstr>
      <vt:lpstr>PowerPoint Presentation</vt:lpstr>
      <vt:lpstr>PowerPoint Presentation</vt:lpstr>
      <vt:lpstr>Monday 2nd February  TBAT- explore author's choice of language.</vt:lpstr>
      <vt:lpstr>PowerPoint Presentation</vt:lpstr>
      <vt:lpstr>Blue  What is a difference between a Youtube announcement and a Twitter announcement?   Green  What is a similarity between a Youtube announcement and a Twitter announcement?  Challenge: Which would you use more often and why?</vt:lpstr>
      <vt:lpstr>Talk partners:   Compare the two author's: Frank Cottrell-Boyce and Roald Dahl. </vt:lpstr>
      <vt:lpstr>Read the model text  Make a jotting next to each paragraph:  What is the purpose of the paragraph?  Feedback as a class and record the structure of this text.  P1-  P2-</vt:lpstr>
      <vt:lpstr> Author's choice of words:  1. Find and copy one group of words from the first paragraph that makes the competition sound exciting and full of possibilities.  2. Why has the author chosen to use rhetorical questions in the competition announcement (e.g., "Are you bursting with creativity? Do you love building worlds with bricks of endless possibility?")? How do they affect the reader?  3. How does the phrase "determination sparking in her eyes" help the reader understand Ellie’s feelings about entering the competition?  4. The word "infamous" is used to describe Jeremy. What does this word suggest about his reputation? Tick one: He is well-known for being talented He is well-known for being kind He is well-known for bad behaviour He is unknown to most people  5. What is the effect of the phrase "Ellie’s heart thumped loudly in her chest as she waited for the final announcement"? How does it help build tension?  6. "...and a smug grin filled the screen." Why does the author describe Jeremy's grin as "smug"? What does this suggest about his character? </vt:lpstr>
      <vt:lpstr>Order the events in the story:</vt:lpstr>
      <vt:lpstr>Challenge:   How have Ellie's feelings changed across the text?  Use evidence from the text at each point. </vt:lpstr>
      <vt:lpstr>Recap: emotion badge</vt:lpstr>
      <vt:lpstr>This is lesson 4, in lesson 6 you will be making a rock, paper, scissors game using accelerometer </vt:lpstr>
      <vt:lpstr>TBAT: use the accelerometer and variables. </vt:lpstr>
      <vt:lpstr>  Think:      step counter introduction video </vt:lpstr>
      <vt:lpstr>Create:    examine the code</vt:lpstr>
      <vt:lpstr>Create:    coding animation</vt:lpstr>
      <vt:lpstr>Create:    step-by-step online tutorial</vt:lpstr>
      <vt:lpstr>Evaluate</vt:lpstr>
      <vt:lpstr>Extend     </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cp:revision>
  <dcterms:created xsi:type="dcterms:W3CDTF">2026-01-30T13:32:54Z</dcterms:created>
  <dcterms:modified xsi:type="dcterms:W3CDTF">2026-02-01T17:49:02Z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