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3" r:id="rId4"/>
    <p:sldMasterId id="2147483873" r:id="rId5"/>
  </p:sldMasterIdLst>
  <p:notesMasterIdLst>
    <p:notesMasterId r:id="rId29"/>
  </p:notesMasterIdLst>
  <p:sldIdLst>
    <p:sldId id="1021" r:id="rId6"/>
    <p:sldId id="1095" r:id="rId7"/>
    <p:sldId id="1103" r:id="rId8"/>
    <p:sldId id="1104" r:id="rId9"/>
    <p:sldId id="1105" r:id="rId10"/>
    <p:sldId id="1106" r:id="rId11"/>
    <p:sldId id="1107" r:id="rId12"/>
    <p:sldId id="873" r:id="rId13"/>
    <p:sldId id="870" r:id="rId14"/>
    <p:sldId id="1097" r:id="rId15"/>
    <p:sldId id="1098" r:id="rId16"/>
    <p:sldId id="1099" r:id="rId17"/>
    <p:sldId id="1100" r:id="rId18"/>
    <p:sldId id="1101" r:id="rId19"/>
    <p:sldId id="1102" r:id="rId20"/>
    <p:sldId id="980" r:id="rId21"/>
    <p:sldId id="909" r:id="rId22"/>
    <p:sldId id="1055" r:id="rId23"/>
    <p:sldId id="1090" r:id="rId24"/>
    <p:sldId id="1091" r:id="rId25"/>
    <p:sldId id="1089" r:id="rId26"/>
    <p:sldId id="1094" r:id="rId27"/>
    <p:sldId id="1096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42D9"/>
    <a:srgbClr val="FFE3F4"/>
    <a:srgbClr val="008080"/>
    <a:srgbClr val="E6F8FF"/>
    <a:srgbClr val="FFFCD6"/>
    <a:srgbClr val="FF9696"/>
    <a:srgbClr val="C4FFFE"/>
    <a:srgbClr val="FBF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93FD1F-312E-4218-BBED-FD97FF438A1B}" v="36" dt="2026-02-09T16:43:23.4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microsoft.com/office/2015/10/relationships/revisionInfo" Target="revisionInfo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presProps" Target="presProps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F3FA3-B31E-4066-97A2-64ED7D69BFF2}" type="datetimeFigureOut">
              <a:t>2/9/2026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664620-3FFD-4278-8FB2-D084462501FC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69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quiry Question_first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493EB-D26C-4CF7-9CD6-C74421415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13381" y="1710025"/>
            <a:ext cx="6239693" cy="2677248"/>
          </a:xfrm>
          <a:prstGeom prst="wedgeRoundRectCallout">
            <a:avLst>
              <a:gd name="adj1" fmla="val -59561"/>
              <a:gd name="adj2" fmla="val 14476"/>
              <a:gd name="adj3" fmla="val 16667"/>
            </a:avLst>
          </a:prstGeom>
          <a:solidFill>
            <a:srgbClr val="EFE5F1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2pPr>
            <a:lvl3pPr marL="9144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3pPr>
            <a:lvl4pPr marL="13716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4pPr>
            <a:lvl5pPr marL="18288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This is the unit enquiry question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350325-D258-8B0F-67DF-BC3B299D63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93423" y="2462645"/>
            <a:ext cx="4143232" cy="4395355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character artwork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9ECF4-6E58-4F46-DF09-BF03E222D7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20009" y="5942883"/>
            <a:ext cx="777625" cy="777625"/>
          </a:xfrm>
          <a:prstGeom prst="rect">
            <a:avLst/>
          </a:prstGeom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4F98CEE3-4DED-EC81-55A1-ADC847160BB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8828077" y="2755403"/>
            <a:ext cx="5487995" cy="5466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Enquiry question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985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mpty_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4914008"/>
      </p:ext>
    </p:extLst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38151"/>
            <a:ext cx="10960100" cy="994306"/>
          </a:xfrm>
          <a:prstGeom prst="roundRect">
            <a:avLst>
              <a:gd name="adj" fmla="val 9641"/>
            </a:avLst>
          </a:prstGeom>
        </p:spPr>
        <p:txBody>
          <a:bodyPr>
            <a:noAutofit/>
          </a:bodyPr>
          <a:lstStyle>
            <a:lvl1pPr>
              <a:defRPr sz="3600"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33865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.00 Explanation blank - jade">
  <p:cSld name="TITLE_AND_TWO_COLUMNS_1_1_6_2_1_2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3" name="Google Shape;333;p32"/>
          <p:cNvPicPr preferRelativeResize="0"/>
          <p:nvPr/>
        </p:nvPicPr>
        <p:blipFill rotWithShape="1">
          <a:blip r:embed="rId2">
            <a:alphaModFix/>
          </a:blip>
          <a:srcRect t="1662" b="1672"/>
          <a:stretch/>
        </p:blipFill>
        <p:spPr>
          <a:xfrm>
            <a:off x="0" y="710034"/>
            <a:ext cx="12201603" cy="155612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2"/>
          <p:cNvSpPr/>
          <p:nvPr/>
        </p:nvSpPr>
        <p:spPr>
          <a:xfrm>
            <a:off x="-1" y="-3"/>
            <a:ext cx="12192400" cy="720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  <p:sp>
        <p:nvSpPr>
          <p:cNvPr id="335" name="Google Shape;335;p32"/>
          <p:cNvSpPr txBox="1">
            <a:spLocks noGrp="1"/>
          </p:cNvSpPr>
          <p:nvPr>
            <p:ph type="body" idx="1"/>
          </p:nvPr>
        </p:nvSpPr>
        <p:spPr>
          <a:xfrm>
            <a:off x="432000" y="1012400"/>
            <a:ext cx="10983600" cy="4027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9105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Font typeface="Lexend"/>
              <a:buChar char="●"/>
              <a:defRPr sz="2933">
                <a:latin typeface="Lexend"/>
                <a:ea typeface="Lexend"/>
                <a:cs typeface="Lexend"/>
                <a:sym typeface="Lexend"/>
              </a:defRPr>
            </a:lvl1pPr>
            <a:lvl2pPr marL="1219170" lvl="1" indent="-491054" rtl="0">
              <a:spcBef>
                <a:spcPts val="1333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2pPr>
            <a:lvl3pPr marL="1828754" lvl="2" indent="-474121" rtl="0">
              <a:spcBef>
                <a:spcPts val="1333"/>
              </a:spcBef>
              <a:spcAft>
                <a:spcPts val="0"/>
              </a:spcAft>
              <a:buSzPts val="20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3pPr>
            <a:lvl4pPr marL="2438339" lvl="3" indent="-491054" rtl="0">
              <a:spcBef>
                <a:spcPts val="1067"/>
              </a:spcBef>
              <a:spcAft>
                <a:spcPts val="0"/>
              </a:spcAft>
              <a:buSzPts val="2200"/>
              <a:buFont typeface="Lexend"/>
              <a:buChar char="–"/>
              <a:defRPr sz="2933">
                <a:latin typeface="Lexend"/>
                <a:ea typeface="Lexend"/>
                <a:cs typeface="Lexend"/>
                <a:sym typeface="Lexend"/>
              </a:defRPr>
            </a:lvl4pPr>
            <a:lvl5pPr marL="3047924" lvl="4" indent="-457189" rtl="0">
              <a:spcBef>
                <a:spcPts val="1067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5pPr>
            <a:lvl6pPr marL="3657509" lvl="5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 sz="2400">
                <a:latin typeface="Lexend"/>
                <a:ea typeface="Lexend"/>
                <a:cs typeface="Lexend"/>
                <a:sym typeface="Lexend"/>
              </a:defRPr>
            </a:lvl6pPr>
            <a:lvl7pPr marL="4267093" lvl="6" indent="-457189" rtl="0">
              <a:spcBef>
                <a:spcPts val="800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7pPr>
            <a:lvl8pPr marL="4876678" lvl="7" indent="-457189" rtl="0">
              <a:spcBef>
                <a:spcPts val="533"/>
              </a:spcBef>
              <a:spcAft>
                <a:spcPts val="0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8pPr>
            <a:lvl9pPr marL="5486263" lvl="8" indent="-457189" rtl="0">
              <a:spcBef>
                <a:spcPts val="533"/>
              </a:spcBef>
              <a:spcAft>
                <a:spcPts val="267"/>
              </a:spcAft>
              <a:buSzPts val="1800"/>
              <a:buFont typeface="Lexend"/>
              <a:buChar char="–"/>
              <a:defRPr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  <p:sp>
        <p:nvSpPr>
          <p:cNvPr id="336" name="Google Shape;336;p32"/>
          <p:cNvSpPr txBox="1"/>
          <p:nvPr/>
        </p:nvSpPr>
        <p:spPr>
          <a:xfrm>
            <a:off x="10945667" y="585013"/>
            <a:ext cx="1246800" cy="1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solidFill>
                  <a:srgbClr val="E6F2F2"/>
                </a:solidFill>
                <a:latin typeface="Lexend"/>
                <a:ea typeface="Lexend"/>
                <a:cs typeface="Lexend"/>
                <a:sym typeface="Lexend"/>
              </a:rPr>
              <a:t>Explanation</a:t>
            </a:r>
            <a:endParaRPr sz="1200" b="1">
              <a:solidFill>
                <a:srgbClr val="E6F2F2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37" name="Google Shape;337;p32"/>
          <p:cNvSpPr txBox="1">
            <a:spLocks noGrp="1"/>
          </p:cNvSpPr>
          <p:nvPr>
            <p:ph type="title"/>
          </p:nvPr>
        </p:nvSpPr>
        <p:spPr>
          <a:xfrm>
            <a:off x="432000" y="0"/>
            <a:ext cx="10513600" cy="81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Lexend"/>
              <a:buNone/>
              <a:defRPr sz="2667">
                <a:solidFill>
                  <a:schemeClr val="lt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pic>
        <p:nvPicPr>
          <p:cNvPr id="338" name="Google Shape;33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5933" y="-750"/>
            <a:ext cx="666267" cy="6662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25689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4926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905E7C4C-735A-89F5-0334-CFE9AF0364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18DB9114-3923-AFDE-C0F4-CDAD847771E8}"/>
              </a:ext>
            </a:extLst>
          </p:cNvPr>
          <p:cNvSpPr/>
          <p:nvPr userDrawn="1"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17393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wers_Investig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129BFC-C64F-7EF2-CB23-BDB8785A61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23070" y="5942883"/>
            <a:ext cx="771502" cy="7776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C16F4E5-570D-7388-488C-7896F4145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418462"/>
            <a:ext cx="10333470" cy="521337"/>
          </a:xfrm>
          <a:prstGeom prst="roundRect">
            <a:avLst/>
          </a:prstGeom>
          <a:solidFill>
            <a:srgbClr val="8E71A5"/>
          </a:solidFill>
        </p:spPr>
        <p:txBody>
          <a:bodyPr lIns="0" tIns="0" rIns="0" bIns="0" anchor="ctr" anchorCtr="0">
            <a:normAutofit/>
          </a:bodyPr>
          <a:lstStyle>
            <a:lvl1pPr marL="176213" indent="0">
              <a:lnSpc>
                <a:spcPct val="100000"/>
              </a:lnSpc>
              <a:defRPr sz="28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/>
              <a:t>Here is the slide title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E49C16-2D4C-9CB4-A3E1-5A2D07BE04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75" y="1139725"/>
            <a:ext cx="10333470" cy="5299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800">
                <a:latin typeface="Century Gothic"/>
                <a:cs typeface="Century Gothic"/>
              </a:defRPr>
            </a:lvl1pPr>
          </a:lstStyle>
          <a:p>
            <a:r>
              <a:rPr lang="en-GB"/>
              <a:t>Body text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1D12C7-9A76-CE78-7D67-C5FA23BC3C3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2478" y="284734"/>
            <a:ext cx="592137" cy="1759823"/>
          </a:xfrm>
          <a:prstGeom prst="rect">
            <a:avLst/>
          </a:prstGeom>
          <a:noFill/>
          <a:ln>
            <a:noFill/>
          </a:ln>
        </p:spPr>
        <p:txBody>
          <a:bodyPr vert="vert"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Lesson X: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8138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6047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93958" y="229307"/>
            <a:ext cx="3004083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2/9/2026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1796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609598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609598" y="478895"/>
            <a:ext cx="10960100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3616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1977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12022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71656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er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9B493EB-D26C-4CF7-9CD6-C74421415D2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1192" y="1690107"/>
            <a:ext cx="6239693" cy="2677248"/>
          </a:xfrm>
          <a:prstGeom prst="wedgeRoundRectCallout">
            <a:avLst>
              <a:gd name="adj1" fmla="val 61673"/>
              <a:gd name="adj2" fmla="val -5189"/>
              <a:gd name="adj3" fmla="val 16667"/>
            </a:avLst>
          </a:prstGeom>
          <a:solidFill>
            <a:srgbClr val="EFE5F1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2pPr>
            <a:lvl3pPr marL="9144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3pPr>
            <a:lvl4pPr marL="13716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4pPr>
            <a:lvl5pPr marL="18288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The key term for this lesson is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A2350325-D258-8B0F-67DF-BC3B299D63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927482" y="2462645"/>
            <a:ext cx="3625592" cy="4395355"/>
          </a:xfrm>
          <a:prstGeom prst="rect">
            <a:avLst/>
          </a:prstGeom>
        </p:spPr>
        <p:txBody>
          <a:bodyPr/>
          <a:lstStyle>
            <a:lvl1pPr marL="0" indent="0" algn="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character artwork (remember to adapt for LKS2 or UKS2)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99ECF4-6E58-4F46-DF09-BF03E222D72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20009" y="5942883"/>
            <a:ext cx="777625" cy="777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60D1AD-E29F-6B72-80D7-1146A6E6B9B8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911278" y="3447226"/>
            <a:ext cx="3409971" cy="54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Key term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D66EB5F-10DB-93E3-7C63-1C07FF8FC2D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2478" y="284734"/>
            <a:ext cx="592137" cy="1759823"/>
          </a:xfrm>
          <a:prstGeom prst="rect">
            <a:avLst/>
          </a:prstGeom>
          <a:noFill/>
          <a:ln>
            <a:noFill/>
          </a:ln>
        </p:spPr>
        <p:txBody>
          <a:bodyPr vert="vert"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Lesson X: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54047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knowledge_2Line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351B7E-546F-DE43-8A2B-3372F5B52F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4" y="418462"/>
            <a:ext cx="10333470" cy="936000"/>
          </a:xfrm>
          <a:prstGeom prst="roundRect">
            <a:avLst/>
          </a:prstGeom>
          <a:solidFill>
            <a:srgbClr val="8E71A5"/>
          </a:solidFill>
        </p:spPr>
        <p:txBody>
          <a:bodyPr lIns="0" tIns="0" rIns="0" bIns="0" anchor="ctr" anchorCtr="0">
            <a:normAutofit/>
          </a:bodyPr>
          <a:lstStyle>
            <a:lvl1pPr marL="176213" indent="0">
              <a:lnSpc>
                <a:spcPct val="100000"/>
              </a:lnSpc>
              <a:defRPr sz="28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/>
              <a:t>Here is the unit title with </a:t>
            </a:r>
            <a:br>
              <a:rPr lang="en-GB"/>
            </a:br>
            <a:r>
              <a:rPr lang="en-GB"/>
              <a:t>two lines</a:t>
            </a:r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FE56352-D31F-397D-0AE3-9F9764125A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1220009" y="5942883"/>
            <a:ext cx="777625" cy="777625"/>
          </a:xfrm>
          <a:prstGeom prst="rect">
            <a:avLst/>
          </a:prstGeom>
        </p:spPr>
      </p:pic>
      <p:sp>
        <p:nvSpPr>
          <p:cNvPr id="10" name="Rounded Rectangle 10">
            <a:extLst>
              <a:ext uri="{FF2B5EF4-FFF2-40B4-BE49-F238E27FC236}">
                <a16:creationId xmlns:a16="http://schemas.microsoft.com/office/drawing/2014/main" id="{367331BB-E13C-C07C-4C11-29AAAAB3EFB3}"/>
              </a:ext>
            </a:extLst>
          </p:cNvPr>
          <p:cNvSpPr/>
          <p:nvPr userDrawn="1"/>
        </p:nvSpPr>
        <p:spPr>
          <a:xfrm>
            <a:off x="7861386" y="1652156"/>
            <a:ext cx="2945158" cy="3821968"/>
          </a:xfrm>
          <a:prstGeom prst="roundRect">
            <a:avLst>
              <a:gd name="adj" fmla="val 4602"/>
            </a:avLst>
          </a:prstGeom>
          <a:solidFill>
            <a:srgbClr val="C7ACC1">
              <a:alpha val="35294"/>
            </a:srgbClr>
          </a:solidFill>
          <a:ln w="38100" cap="rnd">
            <a:solidFill>
              <a:srgbClr val="8E7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5B333"/>
              </a:solidFill>
            </a:endParaRPr>
          </a:p>
        </p:txBody>
      </p:sp>
      <p:sp>
        <p:nvSpPr>
          <p:cNvPr id="11" name="Rounded Rectangle 12">
            <a:extLst>
              <a:ext uri="{FF2B5EF4-FFF2-40B4-BE49-F238E27FC236}">
                <a16:creationId xmlns:a16="http://schemas.microsoft.com/office/drawing/2014/main" id="{8E337131-8FD7-1AE3-4F6E-75C4E0E592EE}"/>
              </a:ext>
            </a:extLst>
          </p:cNvPr>
          <p:cNvSpPr/>
          <p:nvPr userDrawn="1"/>
        </p:nvSpPr>
        <p:spPr>
          <a:xfrm>
            <a:off x="473073" y="1652156"/>
            <a:ext cx="7191570" cy="4896926"/>
          </a:xfrm>
          <a:prstGeom prst="roundRect">
            <a:avLst>
              <a:gd name="adj" fmla="val 3187"/>
            </a:avLst>
          </a:prstGeom>
          <a:solidFill>
            <a:srgbClr val="C7ACC1">
              <a:alpha val="35294"/>
            </a:srgbClr>
          </a:solidFill>
          <a:ln w="38100" cap="rnd">
            <a:solidFill>
              <a:srgbClr val="8E71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C10B28-F92B-0B3F-FE96-850E311EC665}"/>
              </a:ext>
            </a:extLst>
          </p:cNvPr>
          <p:cNvSpPr txBox="1"/>
          <p:nvPr userDrawn="1"/>
        </p:nvSpPr>
        <p:spPr>
          <a:xfrm>
            <a:off x="7999266" y="1757503"/>
            <a:ext cx="2844524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GB" sz="2400" b="1" u="sng">
                <a:solidFill>
                  <a:srgbClr val="8E71A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vocabulary</a:t>
            </a:r>
            <a:endParaRPr lang="en-GB" sz="2400" b="1" u="sng">
              <a:solidFill>
                <a:srgbClr val="8E71A5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685D3A-015C-9F89-CE86-B50B3250993A}"/>
              </a:ext>
            </a:extLst>
          </p:cNvPr>
          <p:cNvSpPr txBox="1"/>
          <p:nvPr userDrawn="1"/>
        </p:nvSpPr>
        <p:spPr>
          <a:xfrm>
            <a:off x="588935" y="1757503"/>
            <a:ext cx="6657924" cy="455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400" b="1" u="sng">
                <a:solidFill>
                  <a:srgbClr val="8E71A5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Key knowledge</a:t>
            </a:r>
            <a:endParaRPr lang="en-GB" sz="2400" b="1" u="sng">
              <a:solidFill>
                <a:srgbClr val="8E71A5"/>
              </a:solidFill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1D6FD6-1DD2-5B5C-11EE-3663773103E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935" y="2318680"/>
            <a:ext cx="6925853" cy="4137537"/>
          </a:xfrm>
          <a:prstGeom prst="rect">
            <a:avLst/>
          </a:prstGeom>
        </p:spPr>
        <p:txBody>
          <a:bodyPr>
            <a:normAutofit/>
          </a:bodyPr>
          <a:lstStyle>
            <a:lvl1pPr marL="360363" indent="-360363">
              <a:lnSpc>
                <a:spcPct val="100000"/>
              </a:lnSpc>
              <a:buClr>
                <a:srgbClr val="8E71A5"/>
              </a:buClr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1pPr>
            <a:lvl2pPr marL="360363" indent="-360363">
              <a:buFont typeface="Wingdings" panose="05000000000000000000" pitchFamily="2" charset="2"/>
              <a:buChar char="ü"/>
              <a:defRPr>
                <a:latin typeface="Century Gothic" panose="020B0502020202020204" pitchFamily="34" charset="0"/>
              </a:defRPr>
            </a:lvl2pPr>
            <a:lvl3pPr marL="360363" indent="-360363">
              <a:buFont typeface="Wingdings" panose="05000000000000000000" pitchFamily="2" charset="2"/>
              <a:buChar char="ü"/>
              <a:defRPr>
                <a:latin typeface="Century Gothic" panose="020B0502020202020204" pitchFamily="34" charset="0"/>
              </a:defRPr>
            </a:lvl3pPr>
            <a:lvl4pPr marL="360363" indent="-360363">
              <a:buFont typeface="Wingdings" panose="05000000000000000000" pitchFamily="2" charset="2"/>
              <a:buChar char="ü"/>
              <a:defRPr>
                <a:latin typeface="Century Gothic" panose="020B0502020202020204" pitchFamily="34" charset="0"/>
              </a:defRPr>
            </a:lvl4pPr>
            <a:lvl5pPr marL="360363" indent="-360363">
              <a:buFont typeface="Wingdings" panose="05000000000000000000" pitchFamily="2" charset="2"/>
              <a:buChar char="ü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599F75E-A07E-9E07-8D41-3584D03860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95193" y="2318680"/>
            <a:ext cx="2698742" cy="307420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300"/>
              </a:spcBef>
              <a:buClr>
                <a:srgbClr val="8E71A5"/>
              </a:buClr>
              <a:buFont typeface="Arial" panose="020B0604020202020204" pitchFamily="34" charset="0"/>
              <a:buChar char="•"/>
              <a:defRPr sz="2400">
                <a:latin typeface="Century Gothic" panose="020B0502020202020204" pitchFamily="34" charset="0"/>
              </a:defRPr>
            </a:lvl1pPr>
            <a:lvl2pPr marL="360363" indent="-360363">
              <a:buFont typeface="Wingdings" panose="05000000000000000000" pitchFamily="2" charset="2"/>
              <a:buChar char="ü"/>
              <a:defRPr>
                <a:latin typeface="Century Gothic" panose="020B0502020202020204" pitchFamily="34" charset="0"/>
              </a:defRPr>
            </a:lvl2pPr>
            <a:lvl3pPr marL="360363" indent="-360363">
              <a:buFont typeface="Wingdings" panose="05000000000000000000" pitchFamily="2" charset="2"/>
              <a:buChar char="ü"/>
              <a:defRPr>
                <a:latin typeface="Century Gothic" panose="020B0502020202020204" pitchFamily="34" charset="0"/>
              </a:defRPr>
            </a:lvl3pPr>
            <a:lvl4pPr marL="360363" indent="-360363">
              <a:buFont typeface="Wingdings" panose="05000000000000000000" pitchFamily="2" charset="2"/>
              <a:buChar char="ü"/>
              <a:defRPr>
                <a:latin typeface="Century Gothic" panose="020B0502020202020204" pitchFamily="34" charset="0"/>
              </a:defRPr>
            </a:lvl4pPr>
            <a:lvl5pPr marL="360363" indent="-360363">
              <a:buFont typeface="Wingdings" panose="05000000000000000000" pitchFamily="2" charset="2"/>
              <a:buChar char="ü"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6673A87-AF7E-02E4-45F6-35A8A21262CC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911278" y="3447226"/>
            <a:ext cx="3409971" cy="54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Key knowledge</a:t>
            </a:r>
            <a:endParaRPr lang="en-GB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8B1995D7-F3EF-E09E-5452-AB0DC9D016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2478" y="284734"/>
            <a:ext cx="592137" cy="1759823"/>
          </a:xfrm>
          <a:prstGeom prst="rect">
            <a:avLst/>
          </a:prstGeom>
          <a:noFill/>
          <a:ln>
            <a:noFill/>
          </a:ln>
        </p:spPr>
        <p:txBody>
          <a:bodyPr vert="vert"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Lesson X: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6952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lk 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DAFE9698-6F1B-60D0-1D43-387DDA1AB5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2764" y="5950156"/>
            <a:ext cx="762738" cy="762738"/>
          </a:xfrm>
          <a:prstGeom prst="rect">
            <a:avLst/>
          </a:prstGeom>
        </p:spPr>
      </p:pic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6A92C6DC-29C3-2790-E8A6-5D23211B22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90550" y="493971"/>
            <a:ext cx="4511386" cy="1123817"/>
          </a:xfrm>
          <a:prstGeom prst="wedgeRoundRectCallout">
            <a:avLst/>
          </a:prstGeom>
          <a:solidFill>
            <a:srgbClr val="EFE5F1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2pPr>
            <a:lvl3pPr marL="9144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3pPr>
            <a:lvl4pPr marL="13716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4pPr>
            <a:lvl5pPr marL="18288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9D0CA956-24CB-1B1B-70AC-1A3CA9E404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96000" y="465272"/>
            <a:ext cx="4511386" cy="1123817"/>
          </a:xfrm>
          <a:prstGeom prst="wedgeRoundRectCallout">
            <a:avLst/>
          </a:prstGeom>
          <a:solidFill>
            <a:srgbClr val="EFE5F1"/>
          </a:solidFill>
          <a:ln>
            <a:noFill/>
          </a:ln>
        </p:spPr>
        <p:txBody>
          <a:bodyPr anchor="ctr"/>
          <a:lstStyle>
            <a:lvl1pPr marL="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1pPr>
            <a:lvl2pPr marL="4572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2pPr>
            <a:lvl3pPr marL="9144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3pPr>
            <a:lvl4pPr marL="13716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4pPr>
            <a:lvl5pPr marL="1828800" indent="0" algn="ctr">
              <a:lnSpc>
                <a:spcPct val="100000"/>
              </a:lnSpc>
              <a:buNone/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9832F2-55D0-A547-C082-AB554CE76185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725976" y="3632531"/>
            <a:ext cx="3780579" cy="54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Talk task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B9ACD-413B-4D6D-6B07-4F5E455665D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302478" y="284734"/>
            <a:ext cx="592137" cy="1759823"/>
          </a:xfrm>
          <a:prstGeom prst="rect">
            <a:avLst/>
          </a:prstGeom>
          <a:noFill/>
          <a:ln>
            <a:noFill/>
          </a:ln>
        </p:spPr>
        <p:txBody>
          <a:bodyPr vert="vert"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Lesson X: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53402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0E086EF6-133F-337E-481E-F81CA436E9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42292" y="5965186"/>
            <a:ext cx="747947" cy="747947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A76511B-B90E-09A8-24AF-DEFC58ACE5AC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75" y="1139725"/>
            <a:ext cx="10333470" cy="5299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800">
                <a:latin typeface="Century Gothic"/>
                <a:cs typeface="Century Gothic"/>
              </a:defRPr>
            </a:lvl1pPr>
          </a:lstStyle>
          <a:p>
            <a:r>
              <a:rPr lang="en-GB"/>
              <a:t>Body text</a:t>
            </a:r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D713163-9816-71FA-1C22-08BBD292955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418462"/>
            <a:ext cx="10333470" cy="521337"/>
          </a:xfrm>
          <a:prstGeom prst="roundRect">
            <a:avLst/>
          </a:prstGeom>
          <a:solidFill>
            <a:srgbClr val="8E71A5"/>
          </a:solidFill>
        </p:spPr>
        <p:txBody>
          <a:bodyPr lIns="0" tIns="0" rIns="0" bIns="0" anchor="ctr" anchorCtr="0">
            <a:normAutofit/>
          </a:bodyPr>
          <a:lstStyle>
            <a:lvl1pPr marL="176213" indent="0">
              <a:lnSpc>
                <a:spcPct val="100000"/>
              </a:lnSpc>
              <a:defRPr sz="28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/>
              <a:t>Here is the slide title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4042DE40-EAD8-2289-AF26-D5D4A5873CE6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725976" y="3632531"/>
            <a:ext cx="3780579" cy="54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Read</a:t>
            </a:r>
            <a:endParaRPr lang="en-GB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4F85B064-26D6-BA05-8A44-801DFB1DA07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2478" y="284734"/>
            <a:ext cx="592137" cy="1759823"/>
          </a:xfrm>
          <a:prstGeom prst="rect">
            <a:avLst/>
          </a:prstGeom>
          <a:noFill/>
          <a:ln>
            <a:noFill/>
          </a:ln>
        </p:spPr>
        <p:txBody>
          <a:bodyPr vert="vert"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Lesson X: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8777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p Ta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C45FE7B1-3E82-67DC-7287-DA5C742F7FE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/>
          <a:srcRect/>
          <a:stretch/>
        </p:blipFill>
        <p:spPr bwMode="auto">
          <a:xfrm>
            <a:off x="11243844" y="5954195"/>
            <a:ext cx="752107" cy="75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DB3FE52E-B78A-6B33-EB27-D455F04ECF6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418462"/>
            <a:ext cx="10333470" cy="521337"/>
          </a:xfrm>
          <a:prstGeom prst="roundRect">
            <a:avLst/>
          </a:prstGeom>
          <a:solidFill>
            <a:srgbClr val="8E71A5"/>
          </a:solidFill>
        </p:spPr>
        <p:txBody>
          <a:bodyPr lIns="0" tIns="0" rIns="0" bIns="0" anchor="ctr" anchorCtr="0">
            <a:normAutofit/>
          </a:bodyPr>
          <a:lstStyle>
            <a:lvl1pPr marL="176213" indent="0">
              <a:lnSpc>
                <a:spcPct val="100000"/>
              </a:lnSpc>
              <a:defRPr sz="28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/>
              <a:t>Here is the slide title</a:t>
            </a:r>
            <a:endParaRPr lang="en-US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E1C7F8F7-07E5-0F1B-A91A-E4D77EC3E11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75" y="1139725"/>
            <a:ext cx="10333470" cy="5299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800">
                <a:latin typeface="Century Gothic"/>
                <a:cs typeface="Century Gothic"/>
              </a:defRPr>
            </a:lvl1pPr>
          </a:lstStyle>
          <a:p>
            <a:r>
              <a:rPr lang="en-GB"/>
              <a:t>Body text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9E740-B900-E6C1-9656-EB7B1AEBCC17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725976" y="3632531"/>
            <a:ext cx="3780579" cy="54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Group task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7A2527-97B3-70E8-C0FB-FD8BFA54631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2478" y="284734"/>
            <a:ext cx="592137" cy="1759823"/>
          </a:xfrm>
          <a:prstGeom prst="rect">
            <a:avLst/>
          </a:prstGeom>
          <a:noFill/>
          <a:ln>
            <a:noFill/>
          </a:ln>
        </p:spPr>
        <p:txBody>
          <a:bodyPr vert="vert"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Lesson X: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8455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r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64A38EC-4F78-54EF-C7E2-58904A351B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8208" y="5935519"/>
            <a:ext cx="793172" cy="793172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CAFE156E-9760-94EB-6E7D-1B5B1C2D86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418462"/>
            <a:ext cx="10333470" cy="521337"/>
          </a:xfrm>
          <a:prstGeom prst="roundRect">
            <a:avLst/>
          </a:prstGeom>
          <a:solidFill>
            <a:srgbClr val="8E71A5"/>
          </a:solidFill>
        </p:spPr>
        <p:txBody>
          <a:bodyPr lIns="0" tIns="0" rIns="0" bIns="0" anchor="ctr" anchorCtr="0">
            <a:normAutofit/>
          </a:bodyPr>
          <a:lstStyle>
            <a:lvl1pPr marL="176213" indent="0">
              <a:lnSpc>
                <a:spcPct val="100000"/>
              </a:lnSpc>
              <a:defRPr sz="28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/>
              <a:t>Here is the slide title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F651AE7C-0BB3-910E-CD9D-30DF7EA1392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75" y="1139725"/>
            <a:ext cx="10333470" cy="5299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800">
                <a:latin typeface="Century Gothic"/>
                <a:cs typeface="Century Gothic"/>
              </a:defRPr>
            </a:lvl1pPr>
          </a:lstStyle>
          <a:p>
            <a:r>
              <a:rPr lang="en-GB"/>
              <a:t>Body text</a:t>
            </a:r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07F92BE0-4D53-99FC-BCF6-7678EDEBAB77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725976" y="3632531"/>
            <a:ext cx="3780579" cy="54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Write</a:t>
            </a:r>
            <a:endParaRPr lang="en-GB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B3AD3963-439F-2D8B-C3DE-A99BE279D3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2478" y="284734"/>
            <a:ext cx="592137" cy="1759823"/>
          </a:xfrm>
          <a:prstGeom prst="rect">
            <a:avLst/>
          </a:prstGeom>
          <a:noFill/>
          <a:ln>
            <a:noFill/>
          </a:ln>
        </p:spPr>
        <p:txBody>
          <a:bodyPr vert="vert"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Lesson X: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32260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swers_Wr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6129BFC-C64F-7EF2-CB23-BDB8785A61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220009" y="5942883"/>
            <a:ext cx="777625" cy="777625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9C16F4E5-570D-7388-488C-7896F41456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418462"/>
            <a:ext cx="10333470" cy="521337"/>
          </a:xfrm>
          <a:prstGeom prst="roundRect">
            <a:avLst/>
          </a:prstGeom>
          <a:solidFill>
            <a:srgbClr val="8E71A5"/>
          </a:solidFill>
        </p:spPr>
        <p:txBody>
          <a:bodyPr lIns="0" tIns="0" rIns="0" bIns="0" anchor="ctr" anchorCtr="0">
            <a:normAutofit/>
          </a:bodyPr>
          <a:lstStyle>
            <a:lvl1pPr marL="176213" indent="0">
              <a:lnSpc>
                <a:spcPct val="100000"/>
              </a:lnSpc>
              <a:defRPr sz="28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/>
              <a:t>Here is the slide title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07E49C16-2D4C-9CB4-A3E1-5A2D07BE04E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75" y="1139725"/>
            <a:ext cx="10333470" cy="5299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800">
                <a:latin typeface="Century Gothic"/>
                <a:cs typeface="Century Gothic"/>
              </a:defRPr>
            </a:lvl1pPr>
          </a:lstStyle>
          <a:p>
            <a:r>
              <a:rPr lang="en-GB"/>
              <a:t>Body text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3C8F1-D48E-C392-B392-C05ECBFC2C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2478" y="284734"/>
            <a:ext cx="592137" cy="1759823"/>
          </a:xfrm>
          <a:prstGeom prst="rect">
            <a:avLst/>
          </a:prstGeom>
          <a:noFill/>
          <a:ln>
            <a:noFill/>
          </a:ln>
        </p:spPr>
        <p:txBody>
          <a:bodyPr vert="vert"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Lesson X: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8117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stig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C4A6C86F-91C2-CF0E-E5A1-1D22E537A2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35102" y="5946361"/>
            <a:ext cx="770085" cy="770085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CC566DAD-D33A-BABB-1E98-6D6CBE204B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3075" y="418462"/>
            <a:ext cx="10333470" cy="521337"/>
          </a:xfrm>
          <a:prstGeom prst="roundRect">
            <a:avLst/>
          </a:prstGeom>
          <a:solidFill>
            <a:srgbClr val="8E71A5"/>
          </a:solidFill>
        </p:spPr>
        <p:txBody>
          <a:bodyPr lIns="0" tIns="0" rIns="0" bIns="0" anchor="ctr" anchorCtr="0">
            <a:normAutofit/>
          </a:bodyPr>
          <a:lstStyle>
            <a:lvl1pPr marL="176213" indent="0">
              <a:lnSpc>
                <a:spcPct val="100000"/>
              </a:lnSpc>
              <a:defRPr sz="2800" b="1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r>
              <a:rPr lang="en-GB"/>
              <a:t>Here is the slide title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D1E1E3B9-F731-FAE9-62DC-C72E9FB218E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73075" y="1139725"/>
            <a:ext cx="10333470" cy="529981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Tx/>
              <a:buNone/>
              <a:defRPr sz="2800">
                <a:latin typeface="Century Gothic"/>
                <a:cs typeface="Century Gothic"/>
              </a:defRPr>
            </a:lvl1pPr>
          </a:lstStyle>
          <a:p>
            <a:r>
              <a:rPr lang="en-GB"/>
              <a:t>Body text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B3CC1D-4539-5932-389B-307E6F8EFAD2}"/>
              </a:ext>
            </a:extLst>
          </p:cNvPr>
          <p:cNvSpPr txBox="1">
            <a:spLocks/>
          </p:cNvSpPr>
          <p:nvPr userDrawn="1"/>
        </p:nvSpPr>
        <p:spPr>
          <a:xfrm rot="5400000">
            <a:off x="9725976" y="3632531"/>
            <a:ext cx="3780579" cy="54665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b="1">
                <a:solidFill>
                  <a:schemeClr val="bg1"/>
                </a:solidFill>
                <a:latin typeface="Century Gothic" panose="020B0502020202020204" pitchFamily="34" charset="0"/>
              </a:rPr>
              <a:t>Investigation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AFBE23-8BF3-AC88-021B-E8AD60A8E46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302478" y="284734"/>
            <a:ext cx="592137" cy="1759823"/>
          </a:xfrm>
          <a:prstGeom prst="rect">
            <a:avLst/>
          </a:prstGeom>
          <a:noFill/>
          <a:ln>
            <a:noFill/>
          </a:ln>
        </p:spPr>
        <p:txBody>
          <a:bodyPr vert="vert"/>
          <a:lstStyle>
            <a:lvl1pPr marL="0" indent="0">
              <a:buNone/>
              <a:defRPr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/>
              <a:t>Lesson X: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0180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1189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924A76C0-177E-A189-880F-BF18EBAA46FC}"/>
              </a:ext>
            </a:extLst>
          </p:cNvPr>
          <p:cNvSpPr/>
          <p:nvPr/>
        </p:nvSpPr>
        <p:spPr bwMode="auto">
          <a:xfrm>
            <a:off x="609601" y="438150"/>
            <a:ext cx="10960100" cy="5957888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516426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883596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 userDrawn="1"/>
        </p:nvSpPr>
        <p:spPr bwMode="auto">
          <a:xfrm>
            <a:off x="609599" y="438152"/>
            <a:ext cx="10960100" cy="5957887"/>
          </a:xfrm>
          <a:prstGeom prst="roundRect">
            <a:avLst>
              <a:gd name="adj" fmla="val 2649"/>
            </a:avLst>
          </a:prstGeom>
          <a:solidFill>
            <a:schemeClr val="bg1"/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>
                <a:latin typeface="Twinkl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0468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2/9/2026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  <p:sldLayoutId id="2147483937" r:id="rId2"/>
    <p:sldLayoutId id="2147483938" r:id="rId3"/>
    <p:sldLayoutId id="2147483664" r:id="rId4"/>
    <p:sldLayoutId id="2147483665" r:id="rId5"/>
    <p:sldLayoutId id="2147483939" r:id="rId6"/>
    <p:sldLayoutId id="2147483936" r:id="rId7"/>
    <p:sldLayoutId id="2147483668" r:id="rId8"/>
    <p:sldLayoutId id="2147483669" r:id="rId9"/>
    <p:sldLayoutId id="2147483670" r:id="rId10"/>
    <p:sldLayoutId id="2147483671" r:id="rId11"/>
    <p:sldLayoutId id="2147483886" r:id="rId12"/>
    <p:sldLayoutId id="2147483738" r:id="rId13"/>
    <p:sldLayoutId id="2147483857" r:id="rId14"/>
    <p:sldLayoutId id="2147483925" r:id="rId15"/>
    <p:sldLayoutId id="2147483926" r:id="rId16"/>
    <p:sldLayoutId id="2147483927" r:id="rId17"/>
    <p:sldLayoutId id="2147483928" r:id="rId18"/>
    <p:sldLayoutId id="2147483929" r:id="rId19"/>
    <p:sldLayoutId id="2147483930" r:id="rId20"/>
    <p:sldLayoutId id="2147483931" r:id="rId21"/>
    <p:sldLayoutId id="2147483932" r:id="rId22"/>
    <p:sldLayoutId id="2147483887" r:id="rId23"/>
    <p:sldLayoutId id="2147483914" r:id="rId24"/>
    <p:sldLayoutId id="2147483915" r:id="rId25"/>
    <p:sldLayoutId id="2147483916" r:id="rId26"/>
    <p:sldLayoutId id="2147483917" r:id="rId27"/>
    <p:sldLayoutId id="2147483918" r:id="rId28"/>
    <p:sldLayoutId id="2147483919" r:id="rId29"/>
    <p:sldLayoutId id="2147483920" r:id="rId30"/>
    <p:sldLayoutId id="2147483921" r:id="rId31"/>
    <p:sldLayoutId id="2147483922" r:id="rId32"/>
    <p:sldLayoutId id="2147483923" r:id="rId33"/>
    <p:sldLayoutId id="2147483924" r:id="rId3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09/02/2026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946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W7DCSR4h4E?si=8f8JhD8rlWDqTCF8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DA0F7D-CB7E-20EE-AEED-EFCB444D6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2318DCF-1E04-30FB-9EE6-6A49734CFEE8}"/>
              </a:ext>
            </a:extLst>
          </p:cNvPr>
          <p:cNvSpPr txBox="1"/>
          <p:nvPr/>
        </p:nvSpPr>
        <p:spPr>
          <a:xfrm>
            <a:off x="106348" y="87918"/>
            <a:ext cx="5708885" cy="147732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000" u="sng" dirty="0">
                <a:latin typeface="Twinkl Cursive Unlooped"/>
              </a:rPr>
              <a:t>Tuesday 10th February 2026</a:t>
            </a:r>
          </a:p>
          <a:p>
            <a:r>
              <a:rPr lang="en-US" sz="3000" u="sng" dirty="0">
                <a:latin typeface="Twinkl Cursive Unlooped"/>
              </a:rPr>
              <a:t>10.02.26</a:t>
            </a:r>
            <a:endParaRPr lang="en-US" sz="3000" u="sng" dirty="0">
              <a:latin typeface="Twinkl Cursive Unlooped" panose="02000000000000000000" pitchFamily="2" charset="0"/>
            </a:endParaRPr>
          </a:p>
          <a:p>
            <a:r>
              <a:rPr lang="en-US" sz="3000" u="sng" dirty="0">
                <a:latin typeface="Twinkl Cursive Unlooped"/>
              </a:rPr>
              <a:t>Morning Challenge</a:t>
            </a:r>
          </a:p>
        </p:txBody>
      </p:sp>
      <p:pic>
        <p:nvPicPr>
          <p:cNvPr id="4" name="Picture 3" descr="Good Morning Vector Art, Icons, and ...">
            <a:extLst>
              <a:ext uri="{FF2B5EF4-FFF2-40B4-BE49-F238E27FC236}">
                <a16:creationId xmlns:a16="http://schemas.microsoft.com/office/drawing/2014/main" id="{F7B43555-1EBF-3D12-611A-4389CEFF02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4924" y="149019"/>
            <a:ext cx="2546248" cy="1348864"/>
          </a:xfrm>
          <a:prstGeom prst="rect">
            <a:avLst/>
          </a:prstGeom>
        </p:spPr>
      </p:pic>
      <p:pic>
        <p:nvPicPr>
          <p:cNvPr id="8" name="Picture 7" descr="NumBots | Times Tables Rock Stars logo">
            <a:extLst>
              <a:ext uri="{FF2B5EF4-FFF2-40B4-BE49-F238E27FC236}">
                <a16:creationId xmlns:a16="http://schemas.microsoft.com/office/drawing/2014/main" id="{7CE1A097-2F23-B6B2-102E-3578AC687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4787" y="298428"/>
            <a:ext cx="1981199" cy="1062340"/>
          </a:xfrm>
          <a:prstGeom prst="rect">
            <a:avLst/>
          </a:prstGeom>
        </p:spPr>
      </p:pic>
      <p:pic>
        <p:nvPicPr>
          <p:cNvPr id="9" name="Picture 8" descr="Trivia Quizzes - Free Daily Trivia Games – Big Daily Trivia">
            <a:extLst>
              <a:ext uri="{FF2B5EF4-FFF2-40B4-BE49-F238E27FC236}">
                <a16:creationId xmlns:a16="http://schemas.microsoft.com/office/drawing/2014/main" id="{83B72E94-944E-45D4-F3E1-BE05EDA15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365" y="146102"/>
            <a:ext cx="1400175" cy="11334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5B1392D-B3C4-C699-1F26-5B5884E5BCF1}"/>
              </a:ext>
            </a:extLst>
          </p:cNvPr>
          <p:cNvSpPr txBox="1"/>
          <p:nvPr/>
        </p:nvSpPr>
        <p:spPr>
          <a:xfrm>
            <a:off x="5910140" y="1714236"/>
            <a:ext cx="6394600" cy="10772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 sz="2800" b="1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815E01-26F3-2747-EDDC-D41C2B055E47}"/>
              </a:ext>
            </a:extLst>
          </p:cNvPr>
          <p:cNvSpPr txBox="1"/>
          <p:nvPr/>
        </p:nvSpPr>
        <p:spPr>
          <a:xfrm>
            <a:off x="-5725" y="1719161"/>
            <a:ext cx="6397123" cy="57554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Task A: </a:t>
            </a:r>
            <a:r>
              <a:rPr lang="en-US" sz="2800" dirty="0"/>
              <a:t>Rewrite the sentences, adding the correct punctuation.</a:t>
            </a:r>
          </a:p>
          <a:p>
            <a:pPr marL="514350" indent="-514350">
              <a:buAutoNum type="arabicPeriod"/>
            </a:pPr>
            <a:r>
              <a:rPr lang="en-US" sz="2800" b="1" dirty="0">
                <a:ea typeface="+mn-lt"/>
                <a:cs typeface="+mn-lt"/>
              </a:rPr>
              <a:t>quickly the cat ran across the playground to chase a falling leaf</a:t>
            </a:r>
            <a:endParaRPr lang="en-US" b="1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ea typeface="+mn-lt"/>
                <a:cs typeface="+mn-lt"/>
              </a:rPr>
              <a:t>we walked to the park after school and played on the swings the slide and the roundabout</a:t>
            </a:r>
            <a:endParaRPr lang="en-US" b="1" dirty="0">
              <a:ea typeface="+mn-lt"/>
              <a:cs typeface="+mn-lt"/>
            </a:endParaRPr>
          </a:p>
          <a:p>
            <a:pPr marL="514350" indent="-514350">
              <a:buAutoNum type="arabicPeriod"/>
            </a:pPr>
            <a:r>
              <a:rPr lang="en-US" sz="2800" b="1" dirty="0">
                <a:ea typeface="+mn-lt"/>
                <a:cs typeface="+mn-lt"/>
              </a:rPr>
              <a:t>my friends shiny pebble was sparkling in the sunlight</a:t>
            </a:r>
          </a:p>
          <a:p>
            <a:pPr marL="514350" indent="-514350">
              <a:buAutoNum type="arabicPeriod"/>
            </a:pPr>
            <a:r>
              <a:rPr lang="en-US" sz="2800" b="1" dirty="0">
                <a:ea typeface="+mn-lt"/>
                <a:cs typeface="+mn-lt"/>
              </a:rPr>
              <a:t>the teacher said please line up quickly for assembly</a:t>
            </a:r>
          </a:p>
          <a:p>
            <a:pPr marL="514350" indent="-514350">
              <a:buAutoNum type="arabicPeriod"/>
            </a:pPr>
            <a:endParaRPr lang="en-US" sz="2800" dirty="0"/>
          </a:p>
          <a:p>
            <a:endParaRPr lang="en-US" sz="2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D803D6-6EDC-61F0-260E-BE14C320F63F}"/>
              </a:ext>
            </a:extLst>
          </p:cNvPr>
          <p:cNvSpPr txBox="1"/>
          <p:nvPr/>
        </p:nvSpPr>
        <p:spPr>
          <a:xfrm>
            <a:off x="6536462" y="1711157"/>
            <a:ext cx="5459851" cy="144655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b="1" dirty="0"/>
              <a:t>Task B: </a:t>
            </a:r>
            <a:r>
              <a:rPr lang="en-US" sz="2800" dirty="0"/>
              <a:t>Write 3 sentences that contain fronted adverbials. Don't forget the comma.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6DEFD6-9811-CE7A-4CE3-6BA3B6093144}"/>
              </a:ext>
            </a:extLst>
          </p:cNvPr>
          <p:cNvSpPr txBox="1"/>
          <p:nvPr/>
        </p:nvSpPr>
        <p:spPr>
          <a:xfrm>
            <a:off x="7021971" y="4910461"/>
            <a:ext cx="528418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FF0000"/>
                </a:solidFill>
              </a:rPr>
              <a:t>Quiet reading when finished.</a:t>
            </a:r>
          </a:p>
        </p:txBody>
      </p:sp>
    </p:spTree>
    <p:extLst>
      <p:ext uri="{BB962C8B-B14F-4D97-AF65-F5344CB8AC3E}">
        <p14:creationId xmlns:p14="http://schemas.microsoft.com/office/powerpoint/2010/main" val="2780103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64E127-1AC9-BECF-6785-98B6761393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71AD9D85-A47B-2305-4C5C-2D807FC1A2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128" y="1816030"/>
            <a:ext cx="11210786" cy="239767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B26B0D2-D746-6E7B-0E48-4C60FF4C18BA}"/>
              </a:ext>
            </a:extLst>
          </p:cNvPr>
          <p:cNvSpPr txBox="1"/>
          <p:nvPr/>
        </p:nvSpPr>
        <p:spPr>
          <a:xfrm>
            <a:off x="207018" y="386434"/>
            <a:ext cx="29810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Whiteboards</a:t>
            </a:r>
          </a:p>
        </p:txBody>
      </p:sp>
    </p:spTree>
    <p:extLst>
      <p:ext uri="{BB962C8B-B14F-4D97-AF65-F5344CB8AC3E}">
        <p14:creationId xmlns:p14="http://schemas.microsoft.com/office/powerpoint/2010/main" val="3034381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CCA5B5-1B71-5BC1-700C-F5598647E8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7109B2A-57AF-741E-674E-9A7437A97257}"/>
              </a:ext>
            </a:extLst>
          </p:cNvPr>
          <p:cNvSpPr txBox="1"/>
          <p:nvPr/>
        </p:nvSpPr>
        <p:spPr>
          <a:xfrm>
            <a:off x="207018" y="386434"/>
            <a:ext cx="29810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Whiteboards</a:t>
            </a:r>
          </a:p>
        </p:txBody>
      </p:sp>
      <p:pic>
        <p:nvPicPr>
          <p:cNvPr id="4" name="Picture 3" descr="A screenshot of a questionnaire&#10;&#10;AI-generated content may be incorrect.">
            <a:extLst>
              <a:ext uri="{FF2B5EF4-FFF2-40B4-BE49-F238E27FC236}">
                <a16:creationId xmlns:a16="http://schemas.microsoft.com/office/drawing/2014/main" id="{16F84C14-73C1-67A8-8E8B-426CB3B59C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5578" y="1460016"/>
            <a:ext cx="9631017" cy="3926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107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E8944-8003-B988-A676-C4978E812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24608F-196F-1139-2BA3-1F00160B6D58}"/>
              </a:ext>
            </a:extLst>
          </p:cNvPr>
          <p:cNvSpPr txBox="1"/>
          <p:nvPr/>
        </p:nvSpPr>
        <p:spPr>
          <a:xfrm>
            <a:off x="207018" y="386434"/>
            <a:ext cx="29810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Whiteboards</a:t>
            </a:r>
          </a:p>
        </p:txBody>
      </p:sp>
      <p:pic>
        <p:nvPicPr>
          <p:cNvPr id="2" name="Picture 1" descr="A screenshot of a test&#10;&#10;AI-generated content may be incorrect.">
            <a:extLst>
              <a:ext uri="{FF2B5EF4-FFF2-40B4-BE49-F238E27FC236}">
                <a16:creationId xmlns:a16="http://schemas.microsoft.com/office/drawing/2014/main" id="{B4C5B982-5732-8D67-2371-41EEB4B1A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4381" y="1409355"/>
            <a:ext cx="9212193" cy="375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0204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8E7DB8-8DCD-34CF-A6CB-68A97B5CB6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67E1B4C-EF5F-12DE-E732-3698A237FB20}"/>
              </a:ext>
            </a:extLst>
          </p:cNvPr>
          <p:cNvSpPr txBox="1"/>
          <p:nvPr/>
        </p:nvSpPr>
        <p:spPr>
          <a:xfrm>
            <a:off x="207018" y="386434"/>
            <a:ext cx="29810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Whiteboards</a:t>
            </a:r>
          </a:p>
        </p:txBody>
      </p:sp>
      <p:pic>
        <p:nvPicPr>
          <p:cNvPr id="4" name="Picture 3" descr="A screenshot of a questionnaire&#10;&#10;AI-generated content may be incorrect.">
            <a:extLst>
              <a:ext uri="{FF2B5EF4-FFF2-40B4-BE49-F238E27FC236}">
                <a16:creationId xmlns:a16="http://schemas.microsoft.com/office/drawing/2014/main" id="{68888D51-1C93-3342-6C21-974C899E1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75" y="1147763"/>
            <a:ext cx="10606087" cy="5131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834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D826FE-188C-CE1E-59D6-BCE72D62AD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79735BC-5D79-C136-4816-88000D5D91FA}"/>
              </a:ext>
            </a:extLst>
          </p:cNvPr>
          <p:cNvSpPr txBox="1"/>
          <p:nvPr/>
        </p:nvSpPr>
        <p:spPr>
          <a:xfrm>
            <a:off x="207018" y="386434"/>
            <a:ext cx="29810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Whiteboards</a:t>
            </a:r>
          </a:p>
        </p:txBody>
      </p:sp>
      <p:pic>
        <p:nvPicPr>
          <p:cNvPr id="2" name="Picture 1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CD54660F-CA37-7FE5-6D43-3191E46483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870" y="1909624"/>
            <a:ext cx="11231217" cy="3049794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9C2751D-6C93-F945-6ED3-57D6FFEE2F7D}"/>
              </a:ext>
            </a:extLst>
          </p:cNvPr>
          <p:cNvSpPr/>
          <p:nvPr/>
        </p:nvSpPr>
        <p:spPr>
          <a:xfrm>
            <a:off x="1520905" y="1910108"/>
            <a:ext cx="2111586" cy="75906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8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483446-9A29-C44E-C465-89A2F3944F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8C2AA5E-272D-30BD-8B9C-7F9AE0B4C1E3}"/>
              </a:ext>
            </a:extLst>
          </p:cNvPr>
          <p:cNvSpPr txBox="1"/>
          <p:nvPr/>
        </p:nvSpPr>
        <p:spPr>
          <a:xfrm>
            <a:off x="207018" y="386434"/>
            <a:ext cx="298106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/>
              <a:t>Whiteboards</a:t>
            </a:r>
          </a:p>
        </p:txBody>
      </p:sp>
      <p:pic>
        <p:nvPicPr>
          <p:cNvPr id="4" name="Picture 3" descr="A white background with black text&#10;&#10;AI-generated content may be incorrect.">
            <a:extLst>
              <a:ext uri="{FF2B5EF4-FFF2-40B4-BE49-F238E27FC236}">
                <a16:creationId xmlns:a16="http://schemas.microsoft.com/office/drawing/2014/main" id="{B0AEABC2-9071-CA39-22BE-75A0329ECC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22" y="1597647"/>
            <a:ext cx="9832146" cy="313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6550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699A3-6FFF-71D4-225E-EA7826AA98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47CC9DB-9A7B-1124-73F7-D49921FAD479}"/>
              </a:ext>
            </a:extLst>
          </p:cNvPr>
          <p:cNvSpPr txBox="1"/>
          <p:nvPr/>
        </p:nvSpPr>
        <p:spPr>
          <a:xfrm>
            <a:off x="0" y="1479747"/>
            <a:ext cx="4145781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solidFill>
                  <a:srgbClr val="000000"/>
                </a:solidFill>
                <a:latin typeface="Twinkl Cursive Unlooped"/>
                <a:ea typeface="Lato"/>
                <a:cs typeface="Lato"/>
              </a:rPr>
              <a:t>Dodgeball –Lesson 5</a:t>
            </a:r>
            <a:endParaRPr lang="en-GB" sz="2400" b="1" dirty="0">
              <a:solidFill>
                <a:srgbClr val="000000"/>
              </a:solidFill>
              <a:latin typeface="Twinkl Cursive Unlooped" panose="02000000000000000000" pitchFamily="2" charset="0"/>
              <a:ea typeface="Lato"/>
              <a:cs typeface="Lato"/>
            </a:endParaRPr>
          </a:p>
          <a:p>
            <a:endParaRPr lang="en-GB" sz="2400" b="1">
              <a:solidFill>
                <a:srgbClr val="000000"/>
              </a:solidFill>
              <a:latin typeface="Twinkl Cursive Unlooped" panose="02000000000000000000" pitchFamily="2" charset="0"/>
              <a:ea typeface="Lato"/>
              <a:cs typeface="Lato"/>
            </a:endParaRPr>
          </a:p>
          <a:p>
            <a:r>
              <a:rPr lang="en-GB" sz="2400" b="1" dirty="0">
                <a:solidFill>
                  <a:srgbClr val="000000"/>
                </a:solidFill>
                <a:latin typeface="Twinkl Cursive Unlooped"/>
                <a:ea typeface="Lato"/>
                <a:cs typeface="Lato"/>
              </a:rPr>
              <a:t>Success criteria:</a:t>
            </a:r>
          </a:p>
          <a:p>
            <a:endParaRPr lang="en-GB" sz="2400" b="1">
              <a:latin typeface="Twinkl Cursive Unlooped"/>
              <a:ea typeface="Lato"/>
              <a:cs typeface="Lato"/>
            </a:endParaRP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Use 2 hands to catch a ball</a:t>
            </a:r>
          </a:p>
          <a:p>
            <a:pPr marL="342900" indent="-342900">
              <a:buFont typeface="Arial"/>
              <a:buChar char="•"/>
            </a:pPr>
            <a:r>
              <a:rPr lang="en-GB" sz="2400" dirty="0"/>
              <a:t>Watch the ball as it comes towards you</a:t>
            </a:r>
          </a:p>
          <a:p>
            <a:pPr marL="342900" indent="-342900">
              <a:buFont typeface="Arial"/>
              <a:buChar char="•"/>
            </a:pPr>
            <a:endParaRPr lang="en-GB" sz="2400">
              <a:solidFill>
                <a:srgbClr val="000000"/>
              </a:solidFill>
              <a:latin typeface="Twinkl Cursive Unlooped" panose="02000000000000000000" pitchFamily="2" charset="0"/>
              <a:ea typeface="Lato"/>
              <a:cs typeface="Lato"/>
            </a:endParaRPr>
          </a:p>
          <a:p>
            <a:endParaRPr lang="en-GB" sz="3200" u="sng">
              <a:solidFill>
                <a:srgbClr val="000000"/>
              </a:solidFill>
              <a:latin typeface="Twinkl Cursive Unlooped" panose="02000000000000000000" pitchFamily="2" charset="0"/>
              <a:ea typeface="Lato"/>
              <a:cs typeface="Lato"/>
            </a:endParaRPr>
          </a:p>
          <a:p>
            <a:endParaRPr lang="en-GB" sz="3200">
              <a:solidFill>
                <a:srgbClr val="000000"/>
              </a:solidFill>
              <a:latin typeface="Twinkl Cursive Unlooped" panose="02000000000000000000" pitchFamily="2" charset="0"/>
              <a:ea typeface="Lato"/>
              <a:cs typeface="Lato"/>
            </a:endParaRPr>
          </a:p>
          <a:p>
            <a:endParaRPr lang="en-GB" sz="3200" u="sng">
              <a:solidFill>
                <a:srgbClr val="000000"/>
              </a:solidFill>
              <a:latin typeface="Twinkl Cursive Unlooped" panose="02000000000000000000" pitchFamily="2" charset="0"/>
              <a:ea typeface="Lato"/>
              <a:cs typeface="Lato"/>
            </a:endParaRPr>
          </a:p>
        </p:txBody>
      </p:sp>
      <p:pic>
        <p:nvPicPr>
          <p:cNvPr id="2" name="Picture 1" descr="A screenshot of a poster&#10;&#10;AI-generated content may be incorrect.">
            <a:extLst>
              <a:ext uri="{FF2B5EF4-FFF2-40B4-BE49-F238E27FC236}">
                <a16:creationId xmlns:a16="http://schemas.microsoft.com/office/drawing/2014/main" id="{2F5CCFB7-0FC7-BF5E-3E79-1E0F9E671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8711" y="1107440"/>
            <a:ext cx="7796339" cy="552704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D527BB1-7C28-D9BB-DF25-9FA48F9F0C15}"/>
              </a:ext>
            </a:extLst>
          </p:cNvPr>
          <p:cNvSpPr txBox="1"/>
          <p:nvPr/>
        </p:nvSpPr>
        <p:spPr>
          <a:xfrm>
            <a:off x="0" y="4763"/>
            <a:ext cx="11956891" cy="17958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75"/>
              </a:lnSpc>
            </a:pPr>
            <a:r>
              <a:rPr lang="en-GB" sz="2800" u="sng" baseline="0">
                <a:latin typeface="Arial"/>
                <a:ea typeface="Segoe UI"/>
                <a:cs typeface="Segoe UI"/>
              </a:rPr>
              <a:t>Tuesday </a:t>
            </a:r>
            <a:r>
              <a:rPr lang="en-GB" sz="2800" u="sng">
                <a:latin typeface="Arial"/>
                <a:ea typeface="Segoe UI"/>
                <a:cs typeface="Segoe UI"/>
              </a:rPr>
              <a:t>10th February </a:t>
            </a:r>
            <a:r>
              <a:rPr lang="en-GB" sz="2800" u="sng" baseline="0">
                <a:latin typeface="Arial"/>
                <a:ea typeface="Segoe UI"/>
                <a:cs typeface="Segoe UI"/>
              </a:rPr>
              <a:t>2026</a:t>
            </a:r>
            <a:r>
              <a:rPr lang="en-US" sz="2800">
                <a:latin typeface="Arial"/>
                <a:ea typeface="Segoe UI"/>
                <a:cs typeface="Segoe UI"/>
              </a:rPr>
              <a:t>​</a:t>
            </a:r>
          </a:p>
          <a:p>
            <a:pPr>
              <a:lnSpc>
                <a:spcPts val="2175"/>
              </a:lnSpc>
            </a:pPr>
            <a:endParaRPr lang="en-US" sz="2800">
              <a:latin typeface="Arial"/>
              <a:ea typeface="Segoe UI"/>
              <a:cs typeface="Segoe UI"/>
            </a:endParaRPr>
          </a:p>
          <a:p>
            <a:pPr>
              <a:lnSpc>
                <a:spcPts val="2175"/>
              </a:lnSpc>
            </a:pPr>
            <a:r>
              <a:rPr lang="en-GB" sz="2800" u="sng" baseline="0">
                <a:latin typeface="Arial"/>
                <a:ea typeface="Segoe UI"/>
                <a:cs typeface="Segoe UI"/>
              </a:rPr>
              <a:t>TBAT: </a:t>
            </a:r>
            <a:r>
              <a:rPr lang="en-GB" sz="2800" u="sng">
                <a:latin typeface="Arial"/>
                <a:cs typeface="Arial"/>
              </a:rPr>
              <a:t>further develop catching and use the rules of the skill within this game.</a:t>
            </a:r>
          </a:p>
          <a:p>
            <a:pPr>
              <a:lnSpc>
                <a:spcPts val="2175"/>
              </a:lnSpc>
            </a:pPr>
            <a:endParaRPr lang="en-GB" sz="2800" u="sng">
              <a:latin typeface="Twinkl Cursive Unlooped"/>
              <a:cs typeface="Segoe UI"/>
            </a:endParaRPr>
          </a:p>
          <a:p>
            <a:pPr>
              <a:lnSpc>
                <a:spcPts val="2175"/>
              </a:lnSpc>
            </a:pPr>
            <a:endParaRPr lang="en-GB" sz="2400" u="sng">
              <a:latin typeface="Twinkl Cursive Unlooped"/>
              <a:cs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9684197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84BCD-C543-000B-2A1A-41024DADDE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AD9E47-940D-F4BE-7AE8-9E139519D5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26" y="1871860"/>
            <a:ext cx="9320697" cy="79514"/>
          </a:xfrm>
        </p:spPr>
        <p:txBody>
          <a:bodyPr>
            <a:noAutofit/>
          </a:bodyPr>
          <a:lstStyle/>
          <a:p>
            <a:pPr algn="l"/>
            <a:endParaRPr lang="en-US" sz="2800" u="sng">
              <a:solidFill>
                <a:srgbClr val="263339"/>
              </a:solidFill>
              <a:latin typeface="Aptos Display"/>
            </a:endParaRPr>
          </a:p>
          <a:p>
            <a:endParaRPr lang="en-US" sz="4000" u="sng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BDCA30-256D-6AF7-419B-980CB5412D09}"/>
              </a:ext>
            </a:extLst>
          </p:cNvPr>
          <p:cNvSpPr txBox="1"/>
          <p:nvPr/>
        </p:nvSpPr>
        <p:spPr>
          <a:xfrm>
            <a:off x="8544426" y="2919662"/>
            <a:ext cx="3404936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hlinkClick r:id="rId2"/>
              </a:rPr>
              <a:t>https://youtu.be/uW7DCSR4h4E?si=8f8JhD8rlWDqTCF8</a:t>
            </a:r>
            <a:r>
              <a:rPr lang="en-US"/>
              <a:t>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328ACD-84BD-9EC8-9400-EE0EC58F27A8}"/>
              </a:ext>
            </a:extLst>
          </p:cNvPr>
          <p:cNvSpPr txBox="1"/>
          <p:nvPr/>
        </p:nvSpPr>
        <p:spPr>
          <a:xfrm>
            <a:off x="546797" y="1689243"/>
            <a:ext cx="11402565" cy="409342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latin typeface="Twinkl Cursive Unlooped"/>
              </a:rPr>
              <a:t>You have 4 MINUTES to get changed into your full PE kit – </a:t>
            </a:r>
            <a:r>
              <a:rPr lang="en-US" sz="3600" b="1">
                <a:solidFill>
                  <a:srgbClr val="FF0000"/>
                </a:solidFill>
                <a:latin typeface="Twinkl Cursive Unlooped"/>
              </a:rPr>
              <a:t>silently!</a:t>
            </a:r>
          </a:p>
          <a:p>
            <a:endParaRPr lang="en-US" sz="2800">
              <a:latin typeface="Twinkl Cursive Unlooped" panose="02000000000000000000" pitchFamily="2" charset="0"/>
            </a:endParaRPr>
          </a:p>
          <a:p>
            <a:r>
              <a:rPr lang="en-US" sz="2800">
                <a:latin typeface="Twinkl Cursive Unlooped" panose="02000000000000000000" pitchFamily="2" charset="0"/>
              </a:rPr>
              <a:t>1st- receive 5 marbles</a:t>
            </a:r>
          </a:p>
          <a:p>
            <a:r>
              <a:rPr lang="en-US" sz="2800">
                <a:latin typeface="Twinkl Cursive Unlooped" panose="02000000000000000000" pitchFamily="2" charset="0"/>
              </a:rPr>
              <a:t>2nd- receive 4 marbles</a:t>
            </a:r>
          </a:p>
          <a:p>
            <a:r>
              <a:rPr lang="en-US" sz="2800">
                <a:latin typeface="Twinkl Cursive Unlooped" panose="02000000000000000000" pitchFamily="2" charset="0"/>
              </a:rPr>
              <a:t>3rd- receive 3 marbles</a:t>
            </a:r>
          </a:p>
          <a:p>
            <a:r>
              <a:rPr lang="en-US" sz="2800">
                <a:latin typeface="Twinkl Cursive Unlooped" panose="02000000000000000000" pitchFamily="2" charset="0"/>
              </a:rPr>
              <a:t>4th- receive 2 marbles</a:t>
            </a:r>
          </a:p>
          <a:p>
            <a:r>
              <a:rPr lang="en-US" sz="2800">
                <a:latin typeface="Twinkl Cursive Unlooped" panose="02000000000000000000" pitchFamily="2" charset="0"/>
              </a:rPr>
              <a:t>5th- receive 1 marble</a:t>
            </a:r>
          </a:p>
          <a:p>
            <a:endParaRPr lang="en-US" sz="2800">
              <a:latin typeface="Twinkl Cursive Unlooped" panose="02000000000000000000" pitchFamily="2" charset="0"/>
            </a:endParaRPr>
          </a:p>
          <a:p>
            <a:r>
              <a:rPr lang="en-US" sz="2800">
                <a:latin typeface="Twinkl Cursive Unlooped" panose="02000000000000000000" pitchFamily="2" charset="0"/>
              </a:rPr>
              <a:t>Please collect the marbles from your own classroom.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58D245-D86A-A826-8676-FEF79DFDAB80}"/>
              </a:ext>
            </a:extLst>
          </p:cNvPr>
          <p:cNvSpPr txBox="1"/>
          <p:nvPr/>
        </p:nvSpPr>
        <p:spPr>
          <a:xfrm>
            <a:off x="8549140" y="2594791"/>
            <a:ext cx="289569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4 min timer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3AFD4FF-5F30-2D18-83A8-DB3B5853763B}"/>
              </a:ext>
            </a:extLst>
          </p:cNvPr>
          <p:cNvSpPr txBox="1"/>
          <p:nvPr/>
        </p:nvSpPr>
        <p:spPr>
          <a:xfrm>
            <a:off x="166414" y="4379"/>
            <a:ext cx="11782948" cy="177997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lnSpc>
                <a:spcPts val="2175"/>
              </a:lnSpc>
            </a:pPr>
            <a:r>
              <a:rPr lang="en-GB" sz="2800" u="sng">
                <a:latin typeface="Arial"/>
                <a:cs typeface="Arial"/>
              </a:rPr>
              <a:t>Tuesday 10th February 2026</a:t>
            </a:r>
            <a:r>
              <a:rPr lang="en-US" sz="2800">
                <a:latin typeface="Arial"/>
                <a:cs typeface="Arial"/>
              </a:rPr>
              <a:t> </a:t>
            </a:r>
          </a:p>
          <a:p>
            <a:pPr>
              <a:lnSpc>
                <a:spcPts val="2175"/>
              </a:lnSpc>
            </a:pPr>
            <a:endParaRPr lang="en-US" sz="2800">
              <a:latin typeface="Arial"/>
              <a:cs typeface="Arial"/>
            </a:endParaRPr>
          </a:p>
          <a:p>
            <a:pPr>
              <a:lnSpc>
                <a:spcPts val="2175"/>
              </a:lnSpc>
            </a:pPr>
            <a:r>
              <a:rPr lang="en-GB" sz="2800" u="sng">
                <a:latin typeface="Arial"/>
                <a:cs typeface="Arial"/>
              </a:rPr>
              <a:t>TBAT: further develop catching and use the rules of the skill within this game.</a:t>
            </a:r>
            <a:endParaRPr lang="en-US" sz="2800">
              <a:latin typeface="Arial"/>
              <a:cs typeface="Arial"/>
            </a:endParaRPr>
          </a:p>
          <a:p>
            <a:pPr>
              <a:lnSpc>
                <a:spcPts val="2175"/>
              </a:lnSpc>
            </a:pPr>
            <a:endParaRPr lang="en-US" sz="2800">
              <a:latin typeface="Segoe UI"/>
              <a:cs typeface="Segoe UI"/>
            </a:endParaRPr>
          </a:p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460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ECE9D6-1799-5487-1332-415CBFF7B2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B94EC92-16F9-5132-394F-72D4BA80D63F}"/>
              </a:ext>
            </a:extLst>
          </p:cNvPr>
          <p:cNvSpPr txBox="1"/>
          <p:nvPr/>
        </p:nvSpPr>
        <p:spPr>
          <a:xfrm>
            <a:off x="-2086" y="1206602"/>
            <a:ext cx="12457670" cy="606319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Comic Sans MS"/>
              </a:rPr>
              <a:t>Blue: </a:t>
            </a:r>
            <a:r>
              <a:rPr lang="en-US" sz="2800">
                <a:solidFill>
                  <a:srgbClr val="0070C0"/>
                </a:solidFill>
                <a:latin typeface="Comic Sans MS"/>
                <a:cs typeface="Segoe UI"/>
              </a:rPr>
              <a:t>Why do you think designers repeat shapes when making patterns? What effect does it create?</a:t>
            </a:r>
            <a:endParaRPr lang="en-US" sz="2800">
              <a:solidFill>
                <a:srgbClr val="0070C0"/>
              </a:solidFill>
              <a:latin typeface="Comic Sans MS"/>
            </a:endParaRPr>
          </a:p>
          <a:p>
            <a:endParaRPr lang="en-US" sz="2800">
              <a:solidFill>
                <a:srgbClr val="0070C0"/>
              </a:solidFill>
              <a:latin typeface="Comic Sans MS"/>
            </a:endParaRPr>
          </a:p>
          <a:p>
            <a:endParaRPr lang="en-US" sz="2800">
              <a:latin typeface="Comic Sans MS"/>
            </a:endParaRPr>
          </a:p>
          <a:p>
            <a:r>
              <a:rPr lang="en-US" sz="2800">
                <a:solidFill>
                  <a:srgbClr val="00B050"/>
                </a:solidFill>
                <a:latin typeface="Comic Sans MS"/>
              </a:rPr>
              <a:t>Green: </a:t>
            </a:r>
            <a:r>
              <a:rPr lang="en-US" sz="2800">
                <a:solidFill>
                  <a:srgbClr val="00B050"/>
                </a:solidFill>
                <a:latin typeface="Comic Sans MS"/>
                <a:cs typeface="Segoe UI"/>
              </a:rPr>
              <a:t>What shapes or </a:t>
            </a:r>
            <a:r>
              <a:rPr lang="en-US" sz="2800" err="1">
                <a:solidFill>
                  <a:srgbClr val="00B050"/>
                </a:solidFill>
                <a:latin typeface="Comic Sans MS"/>
                <a:cs typeface="Segoe UI"/>
              </a:rPr>
              <a:t>colours</a:t>
            </a:r>
            <a:r>
              <a:rPr lang="en-US" sz="2800">
                <a:solidFill>
                  <a:srgbClr val="00B050"/>
                </a:solidFill>
                <a:latin typeface="Comic Sans MS"/>
                <a:cs typeface="Segoe UI"/>
              </a:rPr>
              <a:t> do you notice repeating in patterns around the classroom?</a:t>
            </a:r>
            <a:endParaRPr lang="en-US" sz="2800">
              <a:solidFill>
                <a:srgbClr val="00B050"/>
              </a:solidFill>
              <a:latin typeface="Comic Sans MS"/>
            </a:endParaRPr>
          </a:p>
          <a:p>
            <a:endParaRPr lang="en-US" sz="2800">
              <a:solidFill>
                <a:srgbClr val="00B050"/>
              </a:solidFill>
              <a:latin typeface="Comic Sans MS"/>
              <a:ea typeface="+mn-lt"/>
              <a:cs typeface="+mn-lt"/>
            </a:endParaRPr>
          </a:p>
          <a:p>
            <a:endParaRPr lang="en-US" sz="2800">
              <a:solidFill>
                <a:srgbClr val="00B050"/>
              </a:solidFill>
              <a:latin typeface="Comic Sans MS"/>
              <a:ea typeface="+mn-lt"/>
              <a:cs typeface="+mn-lt"/>
            </a:endParaRPr>
          </a:p>
          <a:p>
            <a:r>
              <a:rPr lang="en-US" sz="2800">
                <a:solidFill>
                  <a:srgbClr val="FF0000"/>
                </a:solidFill>
                <a:latin typeface="Comic Sans MS"/>
                <a:ea typeface="+mn-lt"/>
                <a:cs typeface="+mn-lt"/>
              </a:rPr>
              <a:t>Challenge: </a:t>
            </a:r>
            <a:r>
              <a:rPr lang="en-US" sz="2800">
                <a:solidFill>
                  <a:srgbClr val="FF0000"/>
                </a:solidFill>
                <a:latin typeface="Comic Sans MS"/>
                <a:ea typeface="+mn-lt"/>
                <a:cs typeface="Segoe UI"/>
              </a:rPr>
              <a:t>How do artists make sure a repeated pattern stays balanced and pleasing to look at?</a:t>
            </a:r>
          </a:p>
          <a:p>
            <a:endParaRPr lang="en-US" sz="3600">
              <a:solidFill>
                <a:srgbClr val="FF0000"/>
              </a:solidFill>
              <a:ea typeface="+mn-lt"/>
              <a:cs typeface="+mn-lt"/>
            </a:endParaRPr>
          </a:p>
          <a:p>
            <a:endParaRPr lang="en-US" sz="3600">
              <a:solidFill>
                <a:srgbClr val="FF0000"/>
              </a:solidFill>
              <a:ea typeface="+mn-lt"/>
              <a:cs typeface="+mn-lt"/>
            </a:endParaRPr>
          </a:p>
          <a:p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4E44D7-D1A8-2DC4-298A-513960977AD5}"/>
              </a:ext>
            </a:extLst>
          </p:cNvPr>
          <p:cNvSpPr txBox="1"/>
          <p:nvPr/>
        </p:nvSpPr>
        <p:spPr>
          <a:xfrm>
            <a:off x="86626" y="86626"/>
            <a:ext cx="11954394" cy="160043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u="sng"/>
              <a:t>Tuesday 3rd February 2026</a:t>
            </a:r>
          </a:p>
          <a:p>
            <a:r>
              <a:rPr lang="en-US" sz="2800" u="sng"/>
              <a:t>TBAT: create a repeated pattern using shapes. </a:t>
            </a:r>
            <a:endParaRPr lang="en-US" sz="2400" u="sng">
              <a:solidFill>
                <a:srgbClr val="000000"/>
              </a:solidFill>
              <a:latin typeface="Aptos"/>
              <a:ea typeface="Open Sans"/>
              <a:cs typeface="Open Sans"/>
            </a:endParaRPr>
          </a:p>
          <a:p>
            <a:endParaRPr lang="en-US" sz="2400" u="sng">
              <a:solidFill>
                <a:srgbClr val="000000"/>
              </a:solidFill>
              <a:latin typeface="Aptos"/>
              <a:ea typeface="Open Sans"/>
              <a:cs typeface="Open Sans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99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4F6A624-891D-D45F-6083-F0A983C60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20733BF-612B-E801-5BAE-47E728EF89A7}"/>
              </a:ext>
            </a:extLst>
          </p:cNvPr>
          <p:cNvSpPr txBox="1"/>
          <p:nvPr/>
        </p:nvSpPr>
        <p:spPr>
          <a:xfrm>
            <a:off x="-2969" y="246372"/>
            <a:ext cx="10515600" cy="1325563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2800" i="0" u="sng" kern="1200" dirty="0">
                <a:latin typeface="Aptos"/>
                <a:ea typeface="+mj-ea"/>
                <a:cs typeface="Arial"/>
              </a:rPr>
              <a:t>Tuesday </a:t>
            </a:r>
            <a:r>
              <a:rPr lang="en-US" sz="2800" u="sng" dirty="0">
                <a:latin typeface="Aptos"/>
                <a:ea typeface="+mj-ea"/>
                <a:cs typeface="Arial"/>
              </a:rPr>
              <a:t>10th</a:t>
            </a:r>
            <a:r>
              <a:rPr lang="en-US" sz="2800" i="0" u="sng" kern="1200" dirty="0">
                <a:latin typeface="Aptos"/>
                <a:ea typeface="+mj-ea"/>
                <a:cs typeface="Arial"/>
              </a:rPr>
              <a:t> February 2026</a:t>
            </a:r>
            <a:endParaRPr lang="en-US" sz="2800" i="0" kern="1200" dirty="0">
              <a:latin typeface="Aptos"/>
              <a:ea typeface="+mj-ea"/>
              <a:cs typeface="Arial"/>
            </a:endParaRPr>
          </a:p>
          <a:p>
            <a:r>
              <a:rPr lang="en-US" sz="2800" i="0" u="sng" kern="1200" dirty="0">
                <a:latin typeface="Aptos"/>
                <a:ea typeface="+mj-ea"/>
                <a:cs typeface="Arial"/>
              </a:rPr>
              <a:t>TBAT:</a:t>
            </a:r>
            <a:r>
              <a:rPr lang="en-US" sz="2800" u="sng" dirty="0">
                <a:latin typeface="Aptos"/>
                <a:ea typeface="+mj-ea"/>
                <a:cs typeface="Arial"/>
              </a:rPr>
              <a:t> create a repeated pattern using shapes. </a:t>
            </a:r>
            <a:endParaRPr lang="en-US" dirty="0">
              <a:ea typeface="+mj-ea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i="0" u="sng" kern="1200">
              <a:latin typeface="Arial"/>
              <a:ea typeface="+mj-ea"/>
              <a:cs typeface="Arial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i="0" kern="1200">
              <a:latin typeface="Arial"/>
              <a:ea typeface="+mj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F09009-E952-4FA5-C8F6-6140AE1BA8A6}"/>
              </a:ext>
            </a:extLst>
          </p:cNvPr>
          <p:cNvSpPr txBox="1"/>
          <p:nvPr/>
        </p:nvSpPr>
        <p:spPr>
          <a:xfrm>
            <a:off x="119867" y="1161704"/>
            <a:ext cx="5651244" cy="4526280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latin typeface="+mn-lt"/>
                <a:ea typeface="+mn-ea"/>
                <a:cs typeface="+mn-cs"/>
              </a:rPr>
              <a:t>A repeated pattern is a design where shapes, </a:t>
            </a:r>
            <a:r>
              <a:rPr lang="en-US" sz="2400" kern="1200" err="1">
                <a:latin typeface="+mn-lt"/>
                <a:ea typeface="+mn-ea"/>
                <a:cs typeface="+mn-cs"/>
              </a:rPr>
              <a:t>colours</a:t>
            </a:r>
            <a:r>
              <a:rPr lang="en-US" sz="2400" kern="1200">
                <a:latin typeface="+mn-lt"/>
                <a:ea typeface="+mn-ea"/>
                <a:cs typeface="+mn-cs"/>
              </a:rPr>
              <a:t> or lines repeat again and again in the same order.</a:t>
            </a:r>
            <a:endParaRPr lang="en-US" sz="2400"/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latin typeface="+mn-lt"/>
                <a:ea typeface="+mn-ea"/>
                <a:cs typeface="+mn-cs"/>
              </a:rPr>
              <a:t>Designers use repeated patterns to make wallpapers, fabrics, wrapping paper and artwork.</a:t>
            </a:r>
            <a:endParaRPr lang="en-US" sz="2400" kern="1200">
              <a:latin typeface="+mn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400" kern="1200">
              <a:latin typeface="+mn-lt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2400" kern="1200">
                <a:latin typeface="+mn-lt"/>
                <a:ea typeface="+mn-ea"/>
                <a:cs typeface="+mn-cs"/>
              </a:rPr>
              <a:t>Today, we are looking at how surface pattern designer</a:t>
            </a:r>
            <a:r>
              <a:rPr lang="en-US" sz="2400" b="1" kern="1200">
                <a:solidFill>
                  <a:srgbClr val="0070C0"/>
                </a:solidFill>
                <a:latin typeface="+mn-lt"/>
                <a:ea typeface="+mn-ea"/>
                <a:cs typeface="+mn-cs"/>
              </a:rPr>
              <a:t> Rachel Parker</a:t>
            </a:r>
            <a:r>
              <a:rPr lang="en-US" sz="2400" kern="1200">
                <a:latin typeface="+mn-lt"/>
                <a:ea typeface="+mn-ea"/>
                <a:cs typeface="+mn-cs"/>
              </a:rPr>
              <a:t> creates a “square tile repeat”, where one tile is designed and then repeated to make a seamless pattern. This helps artists think carefully about </a:t>
            </a:r>
            <a:r>
              <a:rPr lang="en-US" sz="2400" kern="1200" err="1">
                <a:latin typeface="+mn-lt"/>
                <a:ea typeface="+mn-ea"/>
                <a:cs typeface="+mn-cs"/>
              </a:rPr>
              <a:t>colour</a:t>
            </a:r>
            <a:r>
              <a:rPr lang="en-US" sz="2400" kern="1200">
                <a:latin typeface="+mn-lt"/>
                <a:ea typeface="+mn-ea"/>
                <a:cs typeface="+mn-cs"/>
              </a:rPr>
              <a:t>, shape, and balance in their designs.</a:t>
            </a:r>
            <a:endParaRPr lang="en-US" sz="2400" kern="1200">
              <a:latin typeface="+mn-lt"/>
            </a:endParaRP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sz="2000" kern="1200">
              <a:latin typeface="+mn-lt"/>
              <a:ea typeface="+mn-ea"/>
              <a:cs typeface="+mn-cs"/>
            </a:endParaRPr>
          </a:p>
        </p:txBody>
      </p:sp>
      <p:pic>
        <p:nvPicPr>
          <p:cNvPr id="2" name="Picture 1" descr="A hand holding a piece of paper&#10;&#10;AI-generated content may be incorrect.">
            <a:extLst>
              <a:ext uri="{FF2B5EF4-FFF2-40B4-BE49-F238E27FC236}">
                <a16:creationId xmlns:a16="http://schemas.microsoft.com/office/drawing/2014/main" id="{668AB843-B910-6760-F91B-AC2502B2E6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6317" y="1567693"/>
            <a:ext cx="6160784" cy="34527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5284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white rectangular object with black text&#10;&#10;AI-generated content may be incorrect.">
            <a:extLst>
              <a:ext uri="{FF2B5EF4-FFF2-40B4-BE49-F238E27FC236}">
                <a16:creationId xmlns:a16="http://schemas.microsoft.com/office/drawing/2014/main" id="{89F9756B-C19A-534F-345F-DD50A1FBB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069" y="676275"/>
            <a:ext cx="10591799" cy="51482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180679A-295C-324A-0F74-9A4F1B642DF7}"/>
              </a:ext>
            </a:extLst>
          </p:cNvPr>
          <p:cNvSpPr txBox="1"/>
          <p:nvPr/>
        </p:nvSpPr>
        <p:spPr>
          <a:xfrm>
            <a:off x="193429" y="25294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Whiteboards</a:t>
            </a:r>
          </a:p>
        </p:txBody>
      </p:sp>
    </p:spTree>
    <p:extLst>
      <p:ext uri="{BB962C8B-B14F-4D97-AF65-F5344CB8AC3E}">
        <p14:creationId xmlns:p14="http://schemas.microsoft.com/office/powerpoint/2010/main" val="20865218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2C6089-25F4-B4C7-494C-C1B7015870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300E8B0-DEA6-C059-FCA6-180C39843D16}"/>
              </a:ext>
            </a:extLst>
          </p:cNvPr>
          <p:cNvSpPr txBox="1"/>
          <p:nvPr/>
        </p:nvSpPr>
        <p:spPr>
          <a:xfrm>
            <a:off x="-2969" y="598797"/>
            <a:ext cx="10515600" cy="973138"/>
          </a:xfrm>
          <a:prstGeom prst="rect">
            <a:avLst/>
          </a:prstGeom>
        </p:spPr>
        <p:txBody>
          <a:bodyPr rot="0" spcFirstLastPara="0" vertOverflow="overflow" horzOverflow="overflow" vert="horz" lIns="0" tIns="0" rIns="0" bIns="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r>
              <a:rPr lang="en-US" sz="2800" i="0" u="sng" kern="1200" dirty="0">
                <a:latin typeface="Aptos"/>
                <a:ea typeface="+mj-ea"/>
                <a:cs typeface="Arial"/>
              </a:rPr>
              <a:t>Tuesday </a:t>
            </a:r>
            <a:r>
              <a:rPr lang="en-US" sz="2800" u="sng" dirty="0">
                <a:latin typeface="Aptos"/>
                <a:ea typeface="+mj-ea"/>
                <a:cs typeface="Arial"/>
              </a:rPr>
              <a:t>10th </a:t>
            </a:r>
            <a:r>
              <a:rPr lang="en-US" sz="2800" i="0" u="sng" kern="1200" dirty="0">
                <a:latin typeface="Aptos"/>
                <a:ea typeface="+mj-ea"/>
                <a:cs typeface="Arial"/>
              </a:rPr>
              <a:t>February 2026</a:t>
            </a:r>
            <a:endParaRPr lang="en-US" sz="2800" i="0" kern="1200" dirty="0">
              <a:latin typeface="Aptos"/>
              <a:ea typeface="+mj-ea"/>
              <a:cs typeface="Arial"/>
            </a:endParaRPr>
          </a:p>
          <a:p>
            <a:r>
              <a:rPr lang="en-US" sz="2800" i="0" u="sng" kern="1200" dirty="0">
                <a:latin typeface="Aptos"/>
                <a:ea typeface="+mj-ea"/>
                <a:cs typeface="Arial"/>
              </a:rPr>
              <a:t>TBAT:</a:t>
            </a:r>
            <a:r>
              <a:rPr lang="en-US" sz="2800" u="sng" dirty="0">
                <a:latin typeface="Aptos"/>
                <a:ea typeface="+mj-ea"/>
                <a:cs typeface="Arial"/>
              </a:rPr>
              <a:t> create a repeated pattern using shapes. </a:t>
            </a:r>
            <a:endParaRPr lang="en-US" dirty="0">
              <a:ea typeface="+mj-ea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i="0" u="sng" kern="1200">
              <a:latin typeface="Arial"/>
              <a:ea typeface="+mj-ea"/>
              <a:cs typeface="Arial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3200" b="1" i="0" kern="1200">
              <a:latin typeface="Arial"/>
              <a:ea typeface="+mj-ea"/>
              <a:cs typeface="Arial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C272E-2A47-F743-1FE9-D9AE67150EBB}"/>
              </a:ext>
            </a:extLst>
          </p:cNvPr>
          <p:cNvSpPr txBox="1"/>
          <p:nvPr/>
        </p:nvSpPr>
        <p:spPr>
          <a:xfrm>
            <a:off x="75211" y="1161704"/>
            <a:ext cx="12042766" cy="4526280"/>
          </a:xfrm>
          <a:prstGeom prst="rect">
            <a:avLst/>
          </a:prstGeom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200" b="1" dirty="0">
                <a:latin typeface="Aptos Display"/>
                <a:cs typeface="Segoe UI"/>
              </a:rPr>
              <a:t>How do Tessellated Patterns and Repeated Patterns relate?</a:t>
            </a:r>
            <a:endParaRPr lang="en-US" sz="2400" b="1" dirty="0">
              <a:latin typeface="Aptos Display"/>
            </a:endParaRPr>
          </a:p>
          <a:p>
            <a:pPr algn="ctr"/>
            <a:endParaRPr lang="en-US" sz="2400" b="1">
              <a:latin typeface="Aptos Display"/>
              <a:cs typeface="Segoe UI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ptos Display"/>
                <a:cs typeface="Segoe UI"/>
              </a:rPr>
              <a:t>Tessellated patterns fit together without any gaps or overlaps, like tiles or honeycomb.</a:t>
            </a:r>
            <a:endParaRPr lang="en-US" sz="2400" dirty="0">
              <a:latin typeface="Aptos Display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ptos Display"/>
                <a:cs typeface="Segoe UI"/>
              </a:rPr>
              <a:t>Repeated patterns repeat a design, shape, or motif again and again.</a:t>
            </a:r>
            <a:endParaRPr lang="en-US" sz="2400" dirty="0">
              <a:latin typeface="Aptos Display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ptos Display"/>
                <a:cs typeface="Segoe UI"/>
              </a:rPr>
              <a:t>They are connected because tessellated shapes (like triangles, squares, hexagons) are often used as the </a:t>
            </a:r>
            <a:r>
              <a:rPr lang="en-US" sz="2400" i="1" dirty="0">
                <a:latin typeface="Aptos Display"/>
                <a:cs typeface="Segoe UI"/>
              </a:rPr>
              <a:t>base</a:t>
            </a:r>
            <a:r>
              <a:rPr lang="en-US" sz="2400" dirty="0">
                <a:latin typeface="Aptos Display"/>
                <a:cs typeface="Segoe UI"/>
              </a:rPr>
              <a:t> for repeated patterns.</a:t>
            </a:r>
            <a:endParaRPr lang="en-US" sz="2400" dirty="0">
              <a:latin typeface="Aptos Display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ptos Display"/>
                <a:cs typeface="Segoe UI"/>
              </a:rPr>
              <a:t>Artists can design one tile, then repeat it to create a full artwork—just like Rachel Parker’s square tile repeat technique.</a:t>
            </a:r>
            <a:endParaRPr lang="en-US" sz="2400" dirty="0">
              <a:latin typeface="Aptos Display"/>
            </a:endParaRPr>
          </a:p>
          <a:p>
            <a:pPr marL="285750" indent="-285750">
              <a:buFont typeface="Arial"/>
              <a:buChar char="•"/>
            </a:pPr>
            <a:r>
              <a:rPr lang="en-US" sz="2400" dirty="0">
                <a:latin typeface="Aptos Display"/>
                <a:cs typeface="Segoe UI"/>
              </a:rPr>
              <a:t>Both ideas help artists think about shape, space, </a:t>
            </a:r>
            <a:r>
              <a:rPr lang="en-US" sz="2400" dirty="0" err="1">
                <a:latin typeface="Aptos Display"/>
                <a:cs typeface="Segoe UI"/>
              </a:rPr>
              <a:t>colour</a:t>
            </a:r>
            <a:r>
              <a:rPr lang="en-US" sz="2400" dirty="0">
                <a:latin typeface="Aptos Display"/>
                <a:cs typeface="Segoe UI"/>
              </a:rPr>
              <a:t>, and symmetry.</a:t>
            </a:r>
            <a:endParaRPr lang="en-US" sz="2400" dirty="0">
              <a:latin typeface="Aptos Display"/>
            </a:endParaRPr>
          </a:p>
          <a:p>
            <a:pPr>
              <a:lnSpc>
                <a:spcPct val="90000"/>
              </a:lnSpc>
              <a:spcBef>
                <a:spcPts val="1000"/>
              </a:spcBef>
            </a:pPr>
            <a:endParaRPr lang="en-US" sz="2400" kern="1200">
              <a:latin typeface="+mn-lt"/>
            </a:endParaRPr>
          </a:p>
        </p:txBody>
      </p:sp>
      <p:pic>
        <p:nvPicPr>
          <p:cNvPr id="3" name="Picture 2" descr="A person painting a picture&#10;&#10;AI-generated content may be incorrect.">
            <a:extLst>
              <a:ext uri="{FF2B5EF4-FFF2-40B4-BE49-F238E27FC236}">
                <a16:creationId xmlns:a16="http://schemas.microsoft.com/office/drawing/2014/main" id="{44B4BDD8-CAFE-5602-45EE-6DA8A039F1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307" y="4756287"/>
            <a:ext cx="3267904" cy="1873251"/>
          </a:xfrm>
          <a:prstGeom prst="rect">
            <a:avLst/>
          </a:prstGeom>
        </p:spPr>
      </p:pic>
      <p:pic>
        <p:nvPicPr>
          <p:cNvPr id="5" name="Picture 4" descr="A hand holding a piece of paper&#10;&#10;AI-generated content may be incorrect.">
            <a:extLst>
              <a:ext uri="{FF2B5EF4-FFF2-40B4-BE49-F238E27FC236}">
                <a16:creationId xmlns:a16="http://schemas.microsoft.com/office/drawing/2014/main" id="{CC81B6FD-6D09-06CC-29F8-B48EAEBD1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4836" y="4757393"/>
            <a:ext cx="3413221" cy="18663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9430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4F22A4-B79B-977E-9FED-6CB5509F9E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pattern on a surface&#10;&#10;AI-generated content may be incorrect.">
            <a:extLst>
              <a:ext uri="{FF2B5EF4-FFF2-40B4-BE49-F238E27FC236}">
                <a16:creationId xmlns:a16="http://schemas.microsoft.com/office/drawing/2014/main" id="{E45FF43F-6280-DBA9-2E9D-0E55BA102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617" y="1553090"/>
            <a:ext cx="1939198" cy="506466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EDE504-924D-26C1-3640-3D36CDB73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4234" y="290226"/>
            <a:ext cx="2259146" cy="6479524"/>
          </a:xfrm>
          <a:prstGeom prst="rect">
            <a:avLst/>
          </a:prstGeom>
        </p:spPr>
      </p:pic>
      <p:pic>
        <p:nvPicPr>
          <p:cNvPr id="5" name="Picture 4" descr="A blue and white square pattern&#10;&#10;AI-generated content may be incorrect.">
            <a:extLst>
              <a:ext uri="{FF2B5EF4-FFF2-40B4-BE49-F238E27FC236}">
                <a16:creationId xmlns:a16="http://schemas.microsoft.com/office/drawing/2014/main" id="{EE151AEF-8114-7EC3-0AE5-57ED96D8C9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5588" y="474356"/>
            <a:ext cx="1066800" cy="2200275"/>
          </a:xfrm>
          <a:prstGeom prst="rect">
            <a:avLst/>
          </a:prstGeom>
        </p:spPr>
      </p:pic>
      <p:pic>
        <p:nvPicPr>
          <p:cNvPr id="6" name="Picture 5" descr="A black and white tile&#10;&#10;AI-generated content may be incorrect.">
            <a:extLst>
              <a:ext uri="{FF2B5EF4-FFF2-40B4-BE49-F238E27FC236}">
                <a16:creationId xmlns:a16="http://schemas.microsoft.com/office/drawing/2014/main" id="{BA92118A-874A-BB48-4498-220D14D6052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87331" y="617690"/>
            <a:ext cx="4303579" cy="2179848"/>
          </a:xfrm>
          <a:prstGeom prst="rect">
            <a:avLst/>
          </a:prstGeom>
        </p:spPr>
      </p:pic>
      <p:pic>
        <p:nvPicPr>
          <p:cNvPr id="7" name="Picture 6" descr="A black and white cube pattern&#10;&#10;AI-generated content may be incorrect.">
            <a:extLst>
              <a:ext uri="{FF2B5EF4-FFF2-40B4-BE49-F238E27FC236}">
                <a16:creationId xmlns:a16="http://schemas.microsoft.com/office/drawing/2014/main" id="{34B71457-3CC2-FBB0-1D47-1C29DCA591D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26329" y="3045590"/>
            <a:ext cx="2258113" cy="1336024"/>
          </a:xfrm>
          <a:prstGeom prst="rect">
            <a:avLst/>
          </a:prstGeom>
        </p:spPr>
      </p:pic>
      <p:pic>
        <p:nvPicPr>
          <p:cNvPr id="8" name="Picture 7" descr="A colorful square pattern&#10;&#10;AI-generated content may be incorrect.">
            <a:extLst>
              <a:ext uri="{FF2B5EF4-FFF2-40B4-BE49-F238E27FC236}">
                <a16:creationId xmlns:a16="http://schemas.microsoft.com/office/drawing/2014/main" id="{4431063C-4C2C-7965-F7CA-A180289A42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8388" y="4525523"/>
            <a:ext cx="1981200" cy="1809750"/>
          </a:xfrm>
          <a:prstGeom prst="rect">
            <a:avLst/>
          </a:prstGeom>
        </p:spPr>
      </p:pic>
      <p:pic>
        <p:nvPicPr>
          <p:cNvPr id="10" name="Picture 9" descr="A colorful squares and crosses&#10;&#10;AI-generated content may be incorrect.">
            <a:extLst>
              <a:ext uri="{FF2B5EF4-FFF2-40B4-BE49-F238E27FC236}">
                <a16:creationId xmlns:a16="http://schemas.microsoft.com/office/drawing/2014/main" id="{AC20EAE9-C65C-3981-BC6A-718C0E2D7BA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43097" y="3172169"/>
            <a:ext cx="3676649" cy="34606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8AE55A8-4A0E-25DB-24E5-489E27145847}"/>
              </a:ext>
            </a:extLst>
          </p:cNvPr>
          <p:cNvSpPr txBox="1"/>
          <p:nvPr/>
        </p:nvSpPr>
        <p:spPr>
          <a:xfrm>
            <a:off x="-8108" y="8108"/>
            <a:ext cx="3544735" cy="181588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/>
              <a:t>Here are some ideas of repeated patterns, using a variety of shapes.</a:t>
            </a:r>
          </a:p>
        </p:txBody>
      </p:sp>
    </p:spTree>
    <p:extLst>
      <p:ext uri="{BB962C8B-B14F-4D97-AF65-F5344CB8AC3E}">
        <p14:creationId xmlns:p14="http://schemas.microsoft.com/office/powerpoint/2010/main" val="1800457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7BA113-1D9C-85CA-2551-868FA06BB1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cut out of different colors&#10;&#10;AI-generated content may be incorrect.">
            <a:extLst>
              <a:ext uri="{FF2B5EF4-FFF2-40B4-BE49-F238E27FC236}">
                <a16:creationId xmlns:a16="http://schemas.microsoft.com/office/drawing/2014/main" id="{FAEBB779-CBFF-08F3-227F-64CF2CE8CA2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09" t="23457" r="20867"/>
          <a:stretch>
            <a:fillRect/>
          </a:stretch>
        </p:blipFill>
        <p:spPr>
          <a:xfrm>
            <a:off x="7460689" y="2664960"/>
            <a:ext cx="4505617" cy="39352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9E87E80-A2B5-6E26-5D9C-26141626879E}"/>
              </a:ext>
            </a:extLst>
          </p:cNvPr>
          <p:cNvSpPr txBox="1"/>
          <p:nvPr/>
        </p:nvSpPr>
        <p:spPr>
          <a:xfrm>
            <a:off x="-2676" y="145630"/>
            <a:ext cx="7580744" cy="729430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Aptos"/>
                <a:cs typeface="Segoe UI"/>
              </a:rPr>
              <a:t>Pick the 2D shapes you want to use for your pattern.</a:t>
            </a:r>
            <a:endParaRPr lang="en-US" sz="3200"/>
          </a:p>
          <a:p>
            <a:br>
              <a:rPr lang="en-US" sz="3200">
                <a:latin typeface="Aptos"/>
                <a:cs typeface="Segoe UI"/>
              </a:rPr>
            </a:br>
            <a:r>
              <a:rPr lang="en-US" sz="3200">
                <a:latin typeface="Aptos"/>
                <a:cs typeface="Segoe UI"/>
              </a:rPr>
              <a:t> You can mix different shapes or repeat one shape to make a neat tile pattern.</a:t>
            </a:r>
            <a:endParaRPr lang="en-US" sz="3200"/>
          </a:p>
          <a:p>
            <a:endParaRPr lang="en-US" sz="3200">
              <a:latin typeface="Aptos"/>
              <a:cs typeface="Segoe UI"/>
            </a:endParaRPr>
          </a:p>
          <a:p>
            <a:r>
              <a:rPr lang="en-US" sz="3200" b="1">
                <a:solidFill>
                  <a:srgbClr val="FF42D9"/>
                </a:solidFill>
                <a:latin typeface="Aptos"/>
                <a:cs typeface="Segoe UI"/>
              </a:rPr>
              <a:t>You could do either of the following:</a:t>
            </a:r>
          </a:p>
          <a:p>
            <a:r>
              <a:rPr lang="en-US" sz="3200"/>
              <a:t>Card Shapes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Aptos"/>
                <a:cs typeface="Segoe UI"/>
              </a:rPr>
              <a:t>Place a 2D shape onto a piece of </a:t>
            </a:r>
            <a:r>
              <a:rPr lang="en-US" err="1">
                <a:latin typeface="Aptos"/>
                <a:cs typeface="Segoe UI"/>
              </a:rPr>
              <a:t>coloured</a:t>
            </a:r>
            <a:r>
              <a:rPr lang="en-US">
                <a:latin typeface="Aptos"/>
                <a:cs typeface="Segoe UI"/>
              </a:rPr>
              <a:t> card.</a:t>
            </a:r>
            <a:endParaRPr lang="en-US">
              <a:latin typeface="Aptos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Aptos"/>
                <a:cs typeface="Segoe UI"/>
              </a:rPr>
              <a:t>Hold it still with one hand.</a:t>
            </a:r>
            <a:endParaRPr lang="en-US">
              <a:latin typeface="Aptos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Aptos"/>
                <a:cs typeface="Segoe UI"/>
              </a:rPr>
              <a:t>Draw around it carefully.</a:t>
            </a:r>
            <a:endParaRPr lang="en-US">
              <a:latin typeface="Aptos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Aptos"/>
                <a:cs typeface="Segoe UI"/>
              </a:rPr>
              <a:t>Cut out the shape.</a:t>
            </a:r>
            <a:endParaRPr lang="en-US">
              <a:latin typeface="Aptos"/>
            </a:endParaRPr>
          </a:p>
          <a:p>
            <a:r>
              <a:rPr lang="en-US" sz="3200"/>
              <a:t>Outline on Paper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Aptos"/>
                <a:cs typeface="Segoe UI"/>
              </a:rPr>
              <a:t>Place the shape directly onto your plain background paper.</a:t>
            </a:r>
            <a:endParaRPr lang="en-US">
              <a:latin typeface="Aptos"/>
            </a:endParaRPr>
          </a:p>
          <a:p>
            <a:pPr marL="285750" indent="-285750">
              <a:buFont typeface="Arial"/>
              <a:buChar char="•"/>
            </a:pPr>
            <a:r>
              <a:rPr lang="en-US">
                <a:latin typeface="Aptos"/>
                <a:cs typeface="Segoe UI"/>
              </a:rPr>
              <a:t>Draw around it to make an outline.</a:t>
            </a:r>
            <a:endParaRPr lang="en-US">
              <a:latin typeface="Aptos"/>
            </a:endParaRPr>
          </a:p>
          <a:p>
            <a:pPr marL="285750" indent="-285750">
              <a:buFont typeface="Arial"/>
              <a:buChar char="•"/>
            </a:pPr>
            <a:r>
              <a:rPr lang="en-US" err="1">
                <a:latin typeface="Aptos"/>
                <a:cs typeface="Segoe UI"/>
              </a:rPr>
              <a:t>Colour</a:t>
            </a:r>
            <a:r>
              <a:rPr lang="en-US">
                <a:latin typeface="Aptos"/>
                <a:cs typeface="Segoe UI"/>
              </a:rPr>
              <a:t> the inside later.</a:t>
            </a:r>
            <a:endParaRPr lang="en-US">
              <a:latin typeface="Aptos"/>
            </a:endParaRPr>
          </a:p>
          <a:p>
            <a:endParaRPr lang="en-US" b="1"/>
          </a:p>
          <a:p>
            <a:endParaRPr lang="en-US">
              <a:latin typeface="Segoe UI"/>
              <a:cs typeface="Segoe UI"/>
            </a:endParaRPr>
          </a:p>
          <a:p>
            <a:endParaRPr lang="en-US"/>
          </a:p>
        </p:txBody>
      </p:sp>
      <p:pic>
        <p:nvPicPr>
          <p:cNvPr id="5" name="Picture 4" descr="A group of colorful shapes&#10;&#10;AI-generated content may be incorrect.">
            <a:extLst>
              <a:ext uri="{FF2B5EF4-FFF2-40B4-BE49-F238E27FC236}">
                <a16:creationId xmlns:a16="http://schemas.microsoft.com/office/drawing/2014/main" id="{81EEA505-91B3-F27D-9EAA-7A1B34B5F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2411" y="253471"/>
            <a:ext cx="3841750" cy="217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0406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2C4CF9-1A12-65C8-3547-8ECC28B9D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aper cut out of different colors&#10;&#10;AI-generated content may be incorrect.">
            <a:extLst>
              <a:ext uri="{FF2B5EF4-FFF2-40B4-BE49-F238E27FC236}">
                <a16:creationId xmlns:a16="http://schemas.microsoft.com/office/drawing/2014/main" id="{EAC4C29F-3BE6-08B7-A7BD-C5A9CC02C6F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1409" t="23457" r="20867"/>
          <a:stretch>
            <a:fillRect/>
          </a:stretch>
        </p:blipFill>
        <p:spPr>
          <a:xfrm>
            <a:off x="7196106" y="1056293"/>
            <a:ext cx="4505617" cy="39352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4C5A1A1-DB65-C112-15A2-6DE348686D30}"/>
              </a:ext>
            </a:extLst>
          </p:cNvPr>
          <p:cNvSpPr txBox="1"/>
          <p:nvPr/>
        </p:nvSpPr>
        <p:spPr>
          <a:xfrm>
            <a:off x="2652" y="4256257"/>
            <a:ext cx="7810855" cy="246221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b="1"/>
              <a:t>Equipment: </a:t>
            </a:r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"/>
                <a:cs typeface="Segoe UI"/>
              </a:rPr>
              <a:t>Pieces of </a:t>
            </a:r>
            <a:r>
              <a:rPr lang="en-US" err="1">
                <a:latin typeface="Segoe UI"/>
                <a:cs typeface="Segoe UI"/>
              </a:rPr>
              <a:t>coloured</a:t>
            </a:r>
            <a:r>
              <a:rPr lang="en-US">
                <a:latin typeface="Segoe UI"/>
                <a:cs typeface="Segoe UI"/>
              </a:rPr>
              <a:t> card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"/>
                <a:cs typeface="Segoe UI"/>
              </a:rPr>
              <a:t>Plain paper (your background)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"/>
                <a:cs typeface="Segoe UI"/>
              </a:rPr>
              <a:t>2D shape templates (squares, circles, triangles, rectangles, hexagons, etc.)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"/>
                <a:cs typeface="Segoe UI"/>
              </a:rPr>
              <a:t>Scissors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>
                <a:latin typeface="Segoe UI"/>
                <a:cs typeface="Segoe UI"/>
              </a:rPr>
              <a:t>Glue sticks</a:t>
            </a:r>
            <a:endParaRPr lang="en-US"/>
          </a:p>
          <a:p>
            <a:pPr marL="285750" indent="-285750">
              <a:buFont typeface="Arial"/>
              <a:buChar char="•"/>
            </a:pPr>
            <a:r>
              <a:rPr lang="en-US" err="1">
                <a:latin typeface="Segoe UI"/>
                <a:cs typeface="Segoe UI"/>
              </a:rPr>
              <a:t>Colouring</a:t>
            </a:r>
            <a:r>
              <a:rPr lang="en-US">
                <a:latin typeface="Segoe UI"/>
                <a:cs typeface="Segoe UI"/>
              </a:rPr>
              <a:t> pencils or felt tips</a:t>
            </a:r>
            <a:endParaRPr lang="en-US"/>
          </a:p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9814F1C-2612-ADD1-D377-E16C336522E0}"/>
              </a:ext>
            </a:extLst>
          </p:cNvPr>
          <p:cNvSpPr txBox="1"/>
          <p:nvPr/>
        </p:nvSpPr>
        <p:spPr>
          <a:xfrm>
            <a:off x="500" y="-272412"/>
            <a:ext cx="7093910" cy="452431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sz="3600">
              <a:latin typeface="Segoe UI"/>
              <a:cs typeface="Segoe UI"/>
            </a:endParaRPr>
          </a:p>
          <a:p>
            <a:r>
              <a:rPr lang="en-US" sz="3600"/>
              <a:t>Arrange your shapes on the paper to make a repeating pattern.</a:t>
            </a:r>
          </a:p>
          <a:p>
            <a:endParaRPr lang="en-US" sz="3600"/>
          </a:p>
          <a:p>
            <a:r>
              <a:rPr lang="en-US" sz="3600"/>
              <a:t>Glue the shapes onto your paper neatly once you are happy with the pattern.</a:t>
            </a:r>
          </a:p>
          <a:p>
            <a:endParaRPr lang="en-US">
              <a:latin typeface="Segoe UI"/>
              <a:cs typeface="Segoe UI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730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25B745-3DEC-B7F1-EA00-A834F519F3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ard game&#10;&#10;AI-generated content may be incorrect.">
            <a:extLst>
              <a:ext uri="{FF2B5EF4-FFF2-40B4-BE49-F238E27FC236}">
                <a16:creationId xmlns:a16="http://schemas.microsoft.com/office/drawing/2014/main" id="{1E1E6F30-459D-8EA4-FF79-B04EB4F938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475" y="404812"/>
            <a:ext cx="8877299" cy="60483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246B340-0687-1B68-A316-43A993A64B7D}"/>
              </a:ext>
            </a:extLst>
          </p:cNvPr>
          <p:cNvSpPr txBox="1"/>
          <p:nvPr/>
        </p:nvSpPr>
        <p:spPr>
          <a:xfrm>
            <a:off x="193429" y="25294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Whiteboards</a:t>
            </a:r>
          </a:p>
        </p:txBody>
      </p:sp>
    </p:spTree>
    <p:extLst>
      <p:ext uri="{BB962C8B-B14F-4D97-AF65-F5344CB8AC3E}">
        <p14:creationId xmlns:p14="http://schemas.microsoft.com/office/powerpoint/2010/main" val="426779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FD06FB-64B6-B9C4-9F46-B936253284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AI-generated content may be incorrect.">
            <a:extLst>
              <a:ext uri="{FF2B5EF4-FFF2-40B4-BE49-F238E27FC236}">
                <a16:creationId xmlns:a16="http://schemas.microsoft.com/office/drawing/2014/main" id="{00E5B313-0903-D9F4-D285-893C375453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162" y="990600"/>
            <a:ext cx="10079831" cy="48767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95EBA17-7414-7B94-82CA-63D117DF4D89}"/>
              </a:ext>
            </a:extLst>
          </p:cNvPr>
          <p:cNvSpPr txBox="1"/>
          <p:nvPr/>
        </p:nvSpPr>
        <p:spPr>
          <a:xfrm>
            <a:off x="193429" y="25294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Whiteboards</a:t>
            </a:r>
          </a:p>
        </p:txBody>
      </p:sp>
    </p:spTree>
    <p:extLst>
      <p:ext uri="{BB962C8B-B14F-4D97-AF65-F5344CB8AC3E}">
        <p14:creationId xmlns:p14="http://schemas.microsoft.com/office/powerpoint/2010/main" val="3786391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921B7-BDFF-F4BD-B547-95A9D2FCE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06C066-E13E-AB22-543D-A2BB5D666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162" y="197644"/>
            <a:ext cx="7781924" cy="62483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7874F01-9F16-2047-F1CD-1F367985BD88}"/>
              </a:ext>
            </a:extLst>
          </p:cNvPr>
          <p:cNvSpPr txBox="1"/>
          <p:nvPr/>
        </p:nvSpPr>
        <p:spPr>
          <a:xfrm>
            <a:off x="193429" y="25294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Whiteboards</a:t>
            </a:r>
          </a:p>
        </p:txBody>
      </p:sp>
    </p:spTree>
    <p:extLst>
      <p:ext uri="{BB962C8B-B14F-4D97-AF65-F5344CB8AC3E}">
        <p14:creationId xmlns:p14="http://schemas.microsoft.com/office/powerpoint/2010/main" val="174913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0313A-3D98-DCF4-40FA-69A1FBFA09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box of apples on a grid&#10;&#10;AI-generated content may be incorrect.">
            <a:extLst>
              <a:ext uri="{FF2B5EF4-FFF2-40B4-BE49-F238E27FC236}">
                <a16:creationId xmlns:a16="http://schemas.microsoft.com/office/drawing/2014/main" id="{4310538C-7EA7-E1E2-16C6-90B98DECB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6462" y="252412"/>
            <a:ext cx="7839075" cy="63531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BCB7EE-EB7B-9044-748C-4DDFF95249CC}"/>
              </a:ext>
            </a:extLst>
          </p:cNvPr>
          <p:cNvSpPr txBox="1"/>
          <p:nvPr/>
        </p:nvSpPr>
        <p:spPr>
          <a:xfrm>
            <a:off x="193429" y="25294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Whiteboards</a:t>
            </a:r>
          </a:p>
        </p:txBody>
      </p:sp>
    </p:spTree>
    <p:extLst>
      <p:ext uri="{BB962C8B-B14F-4D97-AF65-F5344CB8AC3E}">
        <p14:creationId xmlns:p14="http://schemas.microsoft.com/office/powerpoint/2010/main" val="413142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C1337-9216-DEF8-B06F-9A52078C9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graph&#10;&#10;AI-generated content may be incorrect.">
            <a:extLst>
              <a:ext uri="{FF2B5EF4-FFF2-40B4-BE49-F238E27FC236}">
                <a16:creationId xmlns:a16="http://schemas.microsoft.com/office/drawing/2014/main" id="{88116509-9C43-FF94-7895-B9BA44BD61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5797" y="216217"/>
            <a:ext cx="8517731" cy="63793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1F6F04-30EC-5022-FCC3-D88ADA76BEB3}"/>
              </a:ext>
            </a:extLst>
          </p:cNvPr>
          <p:cNvSpPr txBox="1"/>
          <p:nvPr/>
        </p:nvSpPr>
        <p:spPr>
          <a:xfrm>
            <a:off x="193429" y="252946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dirty="0"/>
              <a:t>Whiteboards</a:t>
            </a:r>
          </a:p>
        </p:txBody>
      </p:sp>
    </p:spTree>
    <p:extLst>
      <p:ext uri="{BB962C8B-B14F-4D97-AF65-F5344CB8AC3E}">
        <p14:creationId xmlns:p14="http://schemas.microsoft.com/office/powerpoint/2010/main" val="9481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" y="-1457"/>
            <a:ext cx="12177622" cy="8908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GB" sz="4400" u="sng" dirty="0">
                <a:cs typeface="Calibri Light"/>
              </a:rPr>
              <a:t>Tuesday 10th February</a:t>
            </a:r>
            <a:br>
              <a:rPr lang="en-GB" sz="4400" u="sng" dirty="0">
                <a:cs typeface="Calibri Light"/>
              </a:rPr>
            </a:br>
            <a:br>
              <a:rPr lang="en-GB" sz="4400" u="sng" dirty="0">
                <a:cs typeface="Calibri Light"/>
              </a:rPr>
            </a:br>
            <a:r>
              <a:rPr lang="en-GB" sz="8900" dirty="0">
                <a:cs typeface="Calibri Light"/>
              </a:rPr>
              <a:t>Maths Reasoning </a:t>
            </a:r>
            <a:br>
              <a:rPr lang="en-GB" sz="8900" dirty="0">
                <a:cs typeface="Calibri Light"/>
              </a:rPr>
            </a:br>
            <a:endParaRPr lang="en-GB" sz="4400"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3B2B4-1020-4AA6-8DAC-3747B3B46A1A}"/>
              </a:ext>
            </a:extLst>
          </p:cNvPr>
          <p:cNvSpPr txBox="1"/>
          <p:nvPr/>
        </p:nvSpPr>
        <p:spPr>
          <a:xfrm>
            <a:off x="4885" y="3101730"/>
            <a:ext cx="6076461" cy="304698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>
                <a:cs typeface="Calibri"/>
              </a:rPr>
              <a:t>1. Read your question carefully.</a:t>
            </a:r>
          </a:p>
          <a:p>
            <a:r>
              <a:rPr lang="en-GB" sz="3200">
                <a:cs typeface="Calibri"/>
              </a:rPr>
              <a:t>2. Find the numbers in the question, circle them.</a:t>
            </a:r>
          </a:p>
          <a:p>
            <a:r>
              <a:rPr lang="en-GB" sz="3200">
                <a:cs typeface="Calibri"/>
              </a:rPr>
              <a:t>3. Calculate what the question is asking you to do.</a:t>
            </a:r>
          </a:p>
          <a:p>
            <a:r>
              <a:rPr lang="en-GB" sz="3200">
                <a:cs typeface="Calibri"/>
              </a:rPr>
              <a:t>4. Answer the question.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4FC9CB-5611-35A3-ABD0-252A1FD427AA}"/>
              </a:ext>
            </a:extLst>
          </p:cNvPr>
          <p:cNvSpPr txBox="1"/>
          <p:nvPr/>
        </p:nvSpPr>
        <p:spPr>
          <a:xfrm>
            <a:off x="6081346" y="3101729"/>
            <a:ext cx="6105769" cy="304698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u="sng">
                <a:cs typeface="Calibri"/>
              </a:rPr>
              <a:t>If you have finished:</a:t>
            </a:r>
          </a:p>
          <a:p>
            <a:r>
              <a:rPr lang="en-GB" sz="3200">
                <a:cs typeface="Calibri"/>
              </a:rPr>
              <a:t>Read through each of your questions and check that you have answered them carefully. Have you used the correct method?  </a:t>
            </a:r>
          </a:p>
        </p:txBody>
      </p:sp>
    </p:spTree>
    <p:extLst>
      <p:ext uri="{BB962C8B-B14F-4D97-AF65-F5344CB8AC3E}">
        <p14:creationId xmlns:p14="http://schemas.microsoft.com/office/powerpoint/2010/main" val="265031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" y="-1457"/>
            <a:ext cx="12177622" cy="890832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GB" sz="4400" u="sng">
                <a:cs typeface="Calibri Light"/>
              </a:rPr>
              <a:t>Tuesday 10th February</a:t>
            </a:r>
            <a:br>
              <a:rPr lang="en-GB" sz="4400" u="sng">
                <a:cs typeface="Calibri Light"/>
              </a:rPr>
            </a:br>
            <a:br>
              <a:rPr lang="en-GB" sz="4400" u="sng">
                <a:cs typeface="Calibri Light"/>
              </a:rPr>
            </a:br>
            <a:r>
              <a:rPr lang="en-GB" sz="8900">
                <a:cs typeface="Calibri Light"/>
              </a:rPr>
              <a:t>GPS Paper</a:t>
            </a:r>
            <a:br>
              <a:rPr lang="en-GB" sz="8900">
                <a:cs typeface="Calibri Light"/>
              </a:rPr>
            </a:br>
            <a:endParaRPr lang="en-GB" sz="4400">
              <a:ea typeface="Calibri Light"/>
              <a:cs typeface="Calibri Light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03B2B4-1020-4AA6-8DAC-3747B3B46A1A}"/>
              </a:ext>
            </a:extLst>
          </p:cNvPr>
          <p:cNvSpPr txBox="1"/>
          <p:nvPr/>
        </p:nvSpPr>
        <p:spPr>
          <a:xfrm>
            <a:off x="4885" y="3101730"/>
            <a:ext cx="12154173" cy="3046988"/>
          </a:xfrm>
          <a:prstGeom prst="rect">
            <a:avLst/>
          </a:prstGeom>
          <a:noFill/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 sz="3200">
              <a:ea typeface="Calibri"/>
              <a:cs typeface="Calibri"/>
            </a:endParaRPr>
          </a:p>
          <a:p>
            <a:r>
              <a:rPr lang="en-GB" sz="3200">
                <a:cs typeface="Calibri"/>
              </a:rPr>
              <a:t>1. </a:t>
            </a:r>
            <a:r>
              <a:rPr lang="en-GB" sz="3200">
                <a:ea typeface="+mn-lt"/>
                <a:cs typeface="+mn-lt"/>
              </a:rPr>
              <a:t>Read the instructions for each question carefully – this will show you what type of answer is required. </a:t>
            </a:r>
          </a:p>
          <a:p>
            <a:endParaRPr lang="en-GB" sz="3200">
              <a:ea typeface="+mn-lt"/>
              <a:cs typeface="+mn-lt"/>
            </a:endParaRPr>
          </a:p>
          <a:p>
            <a:r>
              <a:rPr lang="en-GB" sz="3200">
                <a:ea typeface="+mn-lt"/>
                <a:cs typeface="+mn-lt"/>
              </a:rPr>
              <a:t>2. Write your answer in the space provided. If you are not sure what to do, ask the adult you are working with.</a:t>
            </a:r>
            <a:endParaRPr lang="en-GB" sz="3200"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0059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8DABC899185B74BB2030808D3385A9C" ma:contentTypeVersion="19" ma:contentTypeDescription="Create a new document." ma:contentTypeScope="" ma:versionID="2bddcd1ac83bf6cc9d4e187e50cdfc19">
  <xsd:schema xmlns:xsd="http://www.w3.org/2001/XMLSchema" xmlns:xs="http://www.w3.org/2001/XMLSchema" xmlns:p="http://schemas.microsoft.com/office/2006/metadata/properties" xmlns:ns2="5519ec2d-3025-400a-aa14-bba49a7e18f3" xmlns:ns3="e255f982-5f1f-41c7-871f-7a91432a5484" targetNamespace="http://schemas.microsoft.com/office/2006/metadata/properties" ma:root="true" ma:fieldsID="a945b1e6971e3546dc159e283e46c135" ns2:_="" ns3:_="">
    <xsd:import namespace="5519ec2d-3025-400a-aa14-bba49a7e18f3"/>
    <xsd:import namespace="e255f982-5f1f-41c7-871f-7a91432a54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19ec2d-3025-400a-aa14-bba49a7e18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fc6e421-0895-41c1-badf-596bff0fe7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255f982-5f1f-41c7-871f-7a91432a5484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8320c33-d570-4e0b-b288-e2b6c8d43477}" ma:internalName="TaxCatchAll" ma:showField="CatchAllData" ma:web="e255f982-5f1f-41c7-871f-7a91432a548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255f982-5f1f-41c7-871f-7a91432a5484" xsi:nil="true"/>
    <lcf76f155ced4ddcb4097134ff3c332f xmlns="5519ec2d-3025-400a-aa14-bba49a7e18f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21BCF04-A292-49A4-97F5-5522BEB2D5ED}"/>
</file>

<file path=customXml/itemProps2.xml><?xml version="1.0" encoding="utf-8"?>
<ds:datastoreItem xmlns:ds="http://schemas.openxmlformats.org/officeDocument/2006/customXml" ds:itemID="{0754CE1E-84D7-4D82-A2DB-90EC657029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BE0C17F-495B-4373-BC0C-C4A440BE7436}">
  <ds:schemaRefs>
    <ds:schemaRef ds:uri="5519ec2d-3025-400a-aa14-bba49a7e18f3"/>
    <ds:schemaRef ds:uri="e255f982-5f1f-41c7-871f-7a91432a548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23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Tuesday 10th February  Maths Reasoning  </vt:lpstr>
      <vt:lpstr>Tuesday 10th February  GPS Paper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revision>99</cp:revision>
  <dcterms:created xsi:type="dcterms:W3CDTF">2025-09-04T09:54:25Z</dcterms:created>
  <dcterms:modified xsi:type="dcterms:W3CDTF">2026-02-09T16:43:40Z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0x01010098DABC899185B74BB2030808D3385A9C</vt:lpwstr>
  </property>
  <property fmtid="{D5CDD505-2E9C-101B-9397-08002B2CF9AE}" pid="3" name="MediaServiceImageTags">
    <vt:lpwstr/>
  </property>
</Properties>
</file>