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42"/>
  </p:notesMasterIdLst>
  <p:sldIdLst>
    <p:sldId id="325" r:id="rId5"/>
    <p:sldId id="605" r:id="rId6"/>
    <p:sldId id="589" r:id="rId7"/>
    <p:sldId id="616" r:id="rId8"/>
    <p:sldId id="608" r:id="rId9"/>
    <p:sldId id="606" r:id="rId10"/>
    <p:sldId id="607" r:id="rId11"/>
    <p:sldId id="618" r:id="rId12"/>
    <p:sldId id="617" r:id="rId13"/>
    <p:sldId id="620" r:id="rId14"/>
    <p:sldId id="619" r:id="rId15"/>
    <p:sldId id="621" r:id="rId16"/>
    <p:sldId id="622" r:id="rId17"/>
    <p:sldId id="625" r:id="rId18"/>
    <p:sldId id="626" r:id="rId19"/>
    <p:sldId id="627" r:id="rId20"/>
    <p:sldId id="628" r:id="rId21"/>
    <p:sldId id="629" r:id="rId22"/>
    <p:sldId id="630" r:id="rId23"/>
    <p:sldId id="631" r:id="rId24"/>
    <p:sldId id="632" r:id="rId25"/>
    <p:sldId id="452" r:id="rId26"/>
    <p:sldId id="459" r:id="rId27"/>
    <p:sldId id="633" r:id="rId28"/>
    <p:sldId id="481" r:id="rId29"/>
    <p:sldId id="276" r:id="rId30"/>
    <p:sldId id="258" r:id="rId31"/>
    <p:sldId id="285" r:id="rId32"/>
    <p:sldId id="277" r:id="rId33"/>
    <p:sldId id="284" r:id="rId34"/>
    <p:sldId id="278" r:id="rId35"/>
    <p:sldId id="279" r:id="rId36"/>
    <p:sldId id="286" r:id="rId37"/>
    <p:sldId id="282" r:id="rId38"/>
    <p:sldId id="281" r:id="rId39"/>
    <p:sldId id="265" r:id="rId40"/>
    <p:sldId id="623" r:id="rId41"/>
  </p:sldIdLst>
  <p:sldSz cx="12192000" cy="6858000"/>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B36A8CB-045D-AB41-17BE-C7BF92EB8A65}" v="58" dt="2026-01-18T20:20:14.85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23EBFA-0715-4EA5-A4E5-5CDFE6210D61}" type="datetimeFigureOut">
              <a:t>1/19/2026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E16791-C97F-4CF6-9B15-CC98CF3598A1}" type="slidenum">
              <a:t>‹#›</a:t>
            </a:fld>
            <a:endParaRPr lang="en-GB"/>
          </a:p>
        </p:txBody>
      </p:sp>
    </p:spTree>
    <p:extLst>
      <p:ext uri="{BB962C8B-B14F-4D97-AF65-F5344CB8AC3E}">
        <p14:creationId xmlns:p14="http://schemas.microsoft.com/office/powerpoint/2010/main" val="26352995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mbit.io/lessons-heart-code-video"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900">
                <a:effectLst/>
                <a:latin typeface="Arial" panose="020B0604020202020204" pitchFamily="34" charset="0"/>
                <a:ea typeface="Calibri" panose="020F0502020204030204" pitchFamily="34" charset="0"/>
              </a:rPr>
              <a:t>Explain: animation is a sequence of still images shown one after the other to look like movement. </a:t>
            </a:r>
            <a:br>
              <a:rPr lang="en-GB" sz="900">
                <a:effectLst/>
                <a:latin typeface="Arial" panose="020B0604020202020204" pitchFamily="34" charset="0"/>
                <a:ea typeface="Calibri" panose="020F0502020204030204" pitchFamily="34" charset="0"/>
              </a:rPr>
            </a:br>
            <a:r>
              <a:rPr lang="en-GB" sz="900">
                <a:effectLst/>
                <a:latin typeface="Arial" panose="020B0604020202020204" pitchFamily="34" charset="0"/>
                <a:ea typeface="Calibri" panose="020F0502020204030204" pitchFamily="34" charset="0"/>
              </a:rPr>
              <a:t>Loops allow us to repeat sets of instructions without having to write them out multiple times.</a:t>
            </a:r>
            <a:br>
              <a:rPr lang="en-GB" sz="900">
                <a:effectLst/>
                <a:latin typeface="Arial" panose="020B0604020202020204" pitchFamily="34" charset="0"/>
                <a:ea typeface="Calibri" panose="020F0502020204030204" pitchFamily="34" charset="0"/>
              </a:rPr>
            </a:br>
            <a:r>
              <a:rPr lang="en-GB" sz="900">
                <a:effectLst/>
                <a:latin typeface="Arial" panose="020B0604020202020204" pitchFamily="34" charset="0"/>
                <a:ea typeface="Calibri" panose="020F0502020204030204" pitchFamily="34" charset="0"/>
              </a:rPr>
              <a:t>We used sequences of instructions in a loop last time to keep showing our names and pictures on the micro:bit’s display.</a:t>
            </a:r>
            <a:br>
              <a:rPr lang="en-GB" sz="900">
                <a:effectLst/>
                <a:latin typeface="Arial" panose="020B0604020202020204" pitchFamily="34" charset="0"/>
                <a:ea typeface="Calibri" panose="020F0502020204030204" pitchFamily="34" charset="0"/>
              </a:rPr>
            </a:br>
            <a:r>
              <a:rPr lang="en-GB" sz="900">
                <a:effectLst/>
                <a:latin typeface="Arial" panose="020B0604020202020204" pitchFamily="34" charset="0"/>
                <a:ea typeface="Calibri" panose="020F0502020204030204" pitchFamily="34" charset="0"/>
              </a:rPr>
              <a:t>Ask students: where else you have seen animations? E.g. cartoons, games.</a:t>
            </a:r>
            <a:r>
              <a:rPr lang="en-GB">
                <a:effectLst/>
              </a:rPr>
              <a:t> </a:t>
            </a:r>
            <a:endParaRPr lang="en-GB"/>
          </a:p>
        </p:txBody>
      </p:sp>
      <p:sp>
        <p:nvSpPr>
          <p:cNvPr id="4" name="Slide Number Placeholder 3"/>
          <p:cNvSpPr>
            <a:spLocks noGrp="1"/>
          </p:cNvSpPr>
          <p:nvPr>
            <p:ph type="sldNum" sz="quarter" idx="5"/>
          </p:nvPr>
        </p:nvSpPr>
        <p:spPr/>
        <p:txBody>
          <a:bodyPr/>
          <a:lstStyle/>
          <a:p>
            <a:fld id="{9091831F-4EB0-A94A-A132-4C9A8B82ADF3}" type="slidenum">
              <a:rPr lang="en-GB" smtClean="0"/>
              <a:t>26</a:t>
            </a:fld>
            <a:endParaRPr lang="en-GB"/>
          </a:p>
        </p:txBody>
      </p:sp>
    </p:spTree>
    <p:extLst>
      <p:ext uri="{BB962C8B-B14F-4D97-AF65-F5344CB8AC3E}">
        <p14:creationId xmlns:p14="http://schemas.microsoft.com/office/powerpoint/2010/main" val="30984934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a:effectLst/>
                <a:latin typeface="Arial" panose="020B0604020202020204" pitchFamily="34" charset="0"/>
                <a:ea typeface="Calibri" panose="020F0502020204030204" pitchFamily="34" charset="0"/>
              </a:rPr>
              <a:t>Students transfer code to their micro:bit and test.</a:t>
            </a:r>
          </a:p>
          <a:p>
            <a:r>
              <a:rPr lang="en-GB" sz="1800">
                <a:effectLst/>
                <a:latin typeface="Arial" panose="020B0604020202020204" pitchFamily="34" charset="0"/>
                <a:ea typeface="Calibri" panose="020F0502020204030204" pitchFamily="34" charset="0"/>
              </a:rPr>
              <a:t>If you have a battery packs, encourage students to unplug micro:bits from computers and attach batteries. Their code remains on the micro:bit and will still work</a:t>
            </a:r>
            <a:r>
              <a:rPr lang="en-GB" sz="3200">
                <a:effectLst/>
              </a:rPr>
              <a:t> </a:t>
            </a:r>
            <a:endParaRPr lang="en-GB" sz="120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buFont typeface="Arial" panose="020B0604020202020204" pitchFamily="34" charset="0"/>
              <a:buChar char="•"/>
              <a:tabLst>
                <a:tab pos="228600" algn="l"/>
              </a:tabLst>
            </a:pPr>
            <a:r>
              <a:rPr lang="en-GB" sz="1200">
                <a:effectLst/>
                <a:latin typeface="Arial" panose="020B0604020202020204" pitchFamily="34" charset="0"/>
                <a:ea typeface="Calibri" panose="020F0502020204030204" pitchFamily="34" charset="0"/>
                <a:cs typeface="Times New Roman" panose="02020603050405020304" pitchFamily="18" charset="0"/>
              </a:rPr>
              <a:t>Does it work as you expect?</a:t>
            </a:r>
          </a:p>
          <a:p>
            <a:pPr marL="742950" lvl="1" indent="-285750">
              <a:buFont typeface="Arial" panose="020B0604020202020204" pitchFamily="34" charset="0"/>
              <a:buChar char="•"/>
              <a:tabLst>
                <a:tab pos="685800" algn="l"/>
              </a:tabLst>
            </a:pPr>
            <a:r>
              <a:rPr lang="en-GB" sz="1200">
                <a:effectLst/>
                <a:latin typeface="Arial" panose="020B0604020202020204" pitchFamily="34" charset="0"/>
                <a:ea typeface="Calibri" panose="020F0502020204030204" pitchFamily="34" charset="0"/>
                <a:cs typeface="Times New Roman" panose="02020603050405020304" pitchFamily="18" charset="0"/>
              </a:rPr>
              <a:t>If not, do you need to debug the code and download it again?</a:t>
            </a:r>
          </a:p>
          <a:p>
            <a:pPr marL="342900" lvl="0" indent="-342900">
              <a:buFont typeface="Arial" panose="020B0604020202020204" pitchFamily="34" charset="0"/>
              <a:buChar char="•"/>
              <a:tabLst>
                <a:tab pos="228600" algn="l"/>
              </a:tabLst>
            </a:pPr>
            <a:r>
              <a:rPr lang="en-GB" sz="1200">
                <a:effectLst/>
                <a:latin typeface="Arial" panose="020B0604020202020204" pitchFamily="34" charset="0"/>
                <a:ea typeface="Calibri" panose="020F0502020204030204" pitchFamily="34" charset="0"/>
                <a:cs typeface="Times New Roman" panose="02020603050405020304" pitchFamily="18" charset="0"/>
              </a:rPr>
              <a:t>How good is the project?</a:t>
            </a:r>
          </a:p>
          <a:p>
            <a:pPr marL="742950" lvl="1" indent="-285750">
              <a:buFont typeface="Arial" panose="020B0604020202020204" pitchFamily="34" charset="0"/>
              <a:buChar char="•"/>
              <a:tabLst>
                <a:tab pos="685800" algn="l"/>
              </a:tabLst>
            </a:pPr>
            <a:r>
              <a:rPr lang="en-GB" sz="1200">
                <a:effectLst/>
                <a:latin typeface="Arial" panose="020B0604020202020204" pitchFamily="34" charset="0"/>
                <a:ea typeface="Calibri" panose="020F0502020204030204" pitchFamily="34" charset="0"/>
                <a:cs typeface="Times New Roman" panose="02020603050405020304" pitchFamily="18" charset="0"/>
              </a:rPr>
              <a:t>Can you think of anyone who would like this project and find it useful of enjoyable?</a:t>
            </a:r>
          </a:p>
          <a:p>
            <a:pPr marL="742950" lvl="1" indent="-285750">
              <a:buFont typeface="Arial" panose="020B0604020202020204" pitchFamily="34" charset="0"/>
              <a:buChar char="•"/>
              <a:tabLst>
                <a:tab pos="685800" algn="l"/>
              </a:tabLst>
            </a:pPr>
            <a:r>
              <a:rPr lang="en-GB" sz="1200">
                <a:effectLst/>
                <a:latin typeface="Arial" panose="020B0604020202020204" pitchFamily="34" charset="0"/>
                <a:ea typeface="Calibri" panose="020F0502020204030204" pitchFamily="34" charset="0"/>
                <a:cs typeface="Times New Roman" panose="02020603050405020304" pitchFamily="18" charset="0"/>
              </a:rPr>
              <a:t>How could you improve it?</a:t>
            </a:r>
          </a:p>
          <a:p>
            <a:pPr marL="342900" lvl="0" indent="-342900">
              <a:buFont typeface="Arial" panose="020B0604020202020204" pitchFamily="34" charset="0"/>
              <a:buChar char="•"/>
              <a:tabLst>
                <a:tab pos="228600" algn="l"/>
              </a:tabLst>
            </a:pPr>
            <a:r>
              <a:rPr lang="en-GB" sz="1200">
                <a:effectLst/>
                <a:latin typeface="Arial" panose="020B0604020202020204" pitchFamily="34" charset="0"/>
                <a:ea typeface="Calibri" panose="020F0502020204030204" pitchFamily="34" charset="0"/>
                <a:cs typeface="Times New Roman" panose="02020603050405020304" pitchFamily="18" charset="0"/>
              </a:rPr>
              <a:t>Could it have other uses?</a:t>
            </a:r>
          </a:p>
          <a:p>
            <a:pPr marL="342900" lvl="0" indent="-342900">
              <a:buFont typeface="Arial" panose="020B0604020202020204" pitchFamily="34" charset="0"/>
              <a:buChar char="•"/>
              <a:tabLst>
                <a:tab pos="228600" algn="l"/>
              </a:tabLst>
            </a:pPr>
            <a:r>
              <a:rPr lang="en-GB" sz="1200">
                <a:effectLst/>
                <a:latin typeface="Arial" panose="020B0604020202020204" pitchFamily="34" charset="0"/>
                <a:ea typeface="Calibri" panose="020F0502020204030204" pitchFamily="34" charset="0"/>
                <a:cs typeface="Times New Roman" panose="02020603050405020304" pitchFamily="18" charset="0"/>
              </a:rPr>
              <a:t>How does it work?</a:t>
            </a:r>
          </a:p>
          <a:p>
            <a:pPr marL="742950" lvl="1" indent="-285750">
              <a:buFont typeface="Arial" panose="020B0604020202020204" pitchFamily="34" charset="0"/>
              <a:buChar char="•"/>
              <a:tabLst>
                <a:tab pos="685800" algn="l"/>
              </a:tabLst>
            </a:pPr>
            <a:r>
              <a:rPr lang="en-GB" sz="1200">
                <a:effectLst/>
                <a:latin typeface="Arial" panose="020B0604020202020204" pitchFamily="34" charset="0"/>
                <a:ea typeface="Calibri" panose="020F0502020204030204" pitchFamily="34" charset="0"/>
                <a:cs typeface="Times New Roman" panose="02020603050405020304" pitchFamily="18" charset="0"/>
              </a:rPr>
              <a:t>Encourage students to think about how it works when holding it in their hands.</a:t>
            </a:r>
          </a:p>
        </p:txBody>
      </p:sp>
      <p:sp>
        <p:nvSpPr>
          <p:cNvPr id="4" name="Slide Number Placeholder 3"/>
          <p:cNvSpPr>
            <a:spLocks noGrp="1"/>
          </p:cNvSpPr>
          <p:nvPr>
            <p:ph type="sldNum" sz="quarter" idx="5"/>
          </p:nvPr>
        </p:nvSpPr>
        <p:spPr/>
        <p:txBody>
          <a:bodyPr/>
          <a:lstStyle/>
          <a:p>
            <a:fld id="{9091831F-4EB0-A94A-A132-4C9A8B82ADF3}" type="slidenum">
              <a:rPr lang="en-GB" smtClean="0"/>
              <a:t>35</a:t>
            </a:fld>
            <a:endParaRPr lang="en-GB"/>
          </a:p>
        </p:txBody>
      </p:sp>
    </p:spTree>
    <p:extLst>
      <p:ext uri="{BB962C8B-B14F-4D97-AF65-F5344CB8AC3E}">
        <p14:creationId xmlns:p14="http://schemas.microsoft.com/office/powerpoint/2010/main" val="23262519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91831F-4EB0-A94A-A132-4C9A8B82ADF3}" type="slidenum">
              <a:rPr lang="en-GB" smtClean="0"/>
              <a:pPr/>
              <a:t>36</a:t>
            </a:fld>
            <a:endParaRPr lang="en-GB"/>
          </a:p>
        </p:txBody>
      </p:sp>
    </p:spTree>
    <p:extLst>
      <p:ext uri="{BB962C8B-B14F-4D97-AF65-F5344CB8AC3E}">
        <p14:creationId xmlns:p14="http://schemas.microsoft.com/office/powerpoint/2010/main" val="32987157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091831F-4EB0-A94A-A132-4C9A8B82ADF3}" type="slidenum">
              <a:rPr lang="en-GB" smtClean="0"/>
              <a:t>27</a:t>
            </a:fld>
            <a:endParaRPr lang="en-GB"/>
          </a:p>
        </p:txBody>
      </p:sp>
    </p:spTree>
    <p:extLst>
      <p:ext uri="{BB962C8B-B14F-4D97-AF65-F5344CB8AC3E}">
        <p14:creationId xmlns:p14="http://schemas.microsoft.com/office/powerpoint/2010/main" val="11815598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91831F-4EB0-A94A-A132-4C9A8B82ADF3}" type="slidenum">
              <a:rPr lang="en-GB" smtClean="0"/>
              <a:pPr/>
              <a:t>28</a:t>
            </a:fld>
            <a:endParaRPr lang="en-GB"/>
          </a:p>
        </p:txBody>
      </p:sp>
    </p:spTree>
    <p:extLst>
      <p:ext uri="{BB962C8B-B14F-4D97-AF65-F5344CB8AC3E}">
        <p14:creationId xmlns:p14="http://schemas.microsoft.com/office/powerpoint/2010/main" val="4671103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20000"/>
              </a:lnSpc>
              <a:spcBef>
                <a:spcPts val="600"/>
              </a:spcBef>
              <a:spcAft>
                <a:spcPts val="600"/>
              </a:spcAft>
              <a:buClr>
                <a:srgbClr val="000000"/>
              </a:buClr>
              <a:buFont typeface="Wingdings" pitchFamily="2" charset="2"/>
              <a:buChar char=""/>
              <a:tabLst>
                <a:tab pos="228600" algn="l"/>
                <a:tab pos="457200" algn="l"/>
              </a:tabLst>
            </a:pPr>
            <a:r>
              <a:rPr lang="en-GB" sz="1800">
                <a:effectLst/>
                <a:latin typeface="Arial" panose="020B0604020202020204" pitchFamily="34" charset="0"/>
                <a:ea typeface="Calibri" panose="020F0502020204030204" pitchFamily="34" charset="0"/>
              </a:rPr>
              <a:t>The ‘forever’ block is a </a:t>
            </a:r>
            <a:r>
              <a:rPr lang="en-GB" sz="1800" b="1">
                <a:effectLst/>
                <a:latin typeface="Arial" panose="020B0604020202020204" pitchFamily="34" charset="0"/>
                <a:ea typeface="Calibri" panose="020F0502020204030204" pitchFamily="34" charset="0"/>
              </a:rPr>
              <a:t>loop</a:t>
            </a:r>
            <a:r>
              <a:rPr lang="en-GB" sz="1800">
                <a:effectLst/>
                <a:latin typeface="Arial" panose="020B0604020202020204" pitchFamily="34" charset="0"/>
                <a:ea typeface="Calibri" panose="020F0502020204030204" pitchFamily="34" charset="0"/>
              </a:rPr>
              <a:t> which keeps the sequence going. It’s an ‘infinite loop’ – a loop that keeps going as long as the micro:bit has power.</a:t>
            </a:r>
          </a:p>
          <a:p>
            <a:pPr marL="342900" lvl="0" indent="-342900">
              <a:lnSpc>
                <a:spcPct val="120000"/>
              </a:lnSpc>
              <a:spcBef>
                <a:spcPts val="600"/>
              </a:spcBef>
              <a:spcAft>
                <a:spcPts val="600"/>
              </a:spcAft>
              <a:buClr>
                <a:srgbClr val="000000"/>
              </a:buClr>
              <a:buFont typeface="Wingdings" pitchFamily="2" charset="2"/>
              <a:buChar char=""/>
              <a:tabLst>
                <a:tab pos="228600" algn="l"/>
                <a:tab pos="457200" algn="l"/>
              </a:tabLst>
            </a:pPr>
            <a:r>
              <a:rPr lang="en-GB" sz="1800">
                <a:effectLst/>
                <a:latin typeface="Arial" panose="020B0604020202020204" pitchFamily="34" charset="0"/>
                <a:ea typeface="Calibri" panose="020F0502020204030204" pitchFamily="34" charset="0"/>
              </a:rPr>
              <a:t>The ‘show icon’ and ‘pause’ blocks make up the </a:t>
            </a:r>
            <a:r>
              <a:rPr lang="en-GB" sz="1800" b="1">
                <a:effectLst/>
                <a:latin typeface="Arial" panose="020B0604020202020204" pitchFamily="34" charset="0"/>
                <a:ea typeface="Calibri" panose="020F0502020204030204" pitchFamily="34" charset="0"/>
              </a:rPr>
              <a:t>sequence</a:t>
            </a:r>
            <a:r>
              <a:rPr lang="en-GB" sz="1800">
                <a:effectLst/>
                <a:latin typeface="Arial" panose="020B0604020202020204" pitchFamily="34" charset="0"/>
                <a:ea typeface="Calibri" panose="020F0502020204030204" pitchFamily="34" charset="0"/>
              </a:rPr>
              <a:t>. Changing the pause time makes the animation faster or slower.</a:t>
            </a:r>
          </a:p>
          <a:p>
            <a:pPr marL="342900" lvl="0" indent="-342900">
              <a:lnSpc>
                <a:spcPct val="120000"/>
              </a:lnSpc>
              <a:spcBef>
                <a:spcPts val="600"/>
              </a:spcBef>
              <a:spcAft>
                <a:spcPts val="600"/>
              </a:spcAft>
              <a:buClr>
                <a:srgbClr val="000000"/>
              </a:buClr>
              <a:buFont typeface="Wingdings" pitchFamily="2" charset="2"/>
              <a:buChar char=""/>
              <a:tabLst>
                <a:tab pos="228600" algn="l"/>
                <a:tab pos="457200" algn="l"/>
              </a:tabLst>
            </a:pPr>
            <a:r>
              <a:rPr lang="en-GB" sz="1800">
                <a:effectLst/>
                <a:latin typeface="Arial" panose="020B0604020202020204" pitchFamily="34" charset="0"/>
                <a:ea typeface="Calibri" panose="020F0502020204030204" pitchFamily="34" charset="0"/>
              </a:rPr>
              <a:t>At the end of the sequence, the loop goes back to the top and starts again. Using a loop means we can use only 4 blocks to create an animation that runs forever.</a:t>
            </a:r>
          </a:p>
          <a:p>
            <a:pPr marL="342900" lvl="0" indent="-342900">
              <a:lnSpc>
                <a:spcPct val="120000"/>
              </a:lnSpc>
              <a:spcBef>
                <a:spcPts val="600"/>
              </a:spcBef>
              <a:spcAft>
                <a:spcPts val="600"/>
              </a:spcAft>
              <a:buClr>
                <a:srgbClr val="000000"/>
              </a:buClr>
              <a:buFont typeface="Wingdings" pitchFamily="2" charset="2"/>
              <a:buChar char=""/>
              <a:tabLst>
                <a:tab pos="228600" algn="l"/>
                <a:tab pos="457200" algn="l"/>
              </a:tabLst>
            </a:pPr>
            <a:endParaRPr lang="en-GB" sz="900">
              <a:effectLst/>
              <a:latin typeface="Arial" panose="020B0604020202020204" pitchFamily="34" charset="0"/>
              <a:ea typeface="Calibri" panose="020F050202020403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GB" sz="900">
                <a:effectLst/>
                <a:latin typeface="Arial" panose="020B0604020202020204" pitchFamily="34" charset="0"/>
                <a:ea typeface="Calibri" panose="020F0502020204030204" pitchFamily="34" charset="0"/>
              </a:rPr>
              <a:t>You can follow the link to open the completed code in the editor. </a:t>
            </a:r>
            <a:r>
              <a:rPr lang="en-GB" sz="1800">
                <a:effectLst/>
                <a:latin typeface="Arial" panose="020B0604020202020204" pitchFamily="34" charset="0"/>
                <a:ea typeface="Calibri" panose="020F0502020204030204" pitchFamily="34" charset="0"/>
              </a:rPr>
              <a:t>You can model changing the pause times and seeing what effect that has in the simulator. </a:t>
            </a:r>
            <a:endParaRPr lang="en-GB" sz="900">
              <a:effectLst/>
              <a:latin typeface="Arial" panose="020B060402020202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9091831F-4EB0-A94A-A132-4C9A8B82ADF3}" type="slidenum">
              <a:rPr lang="en-GB" smtClean="0"/>
              <a:t>29</a:t>
            </a:fld>
            <a:endParaRPr lang="en-GB"/>
          </a:p>
        </p:txBody>
      </p:sp>
    </p:spTree>
    <p:extLst>
      <p:ext uri="{BB962C8B-B14F-4D97-AF65-F5344CB8AC3E}">
        <p14:creationId xmlns:p14="http://schemas.microsoft.com/office/powerpoint/2010/main" val="14920099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900">
                <a:effectLst/>
                <a:latin typeface="Arial" panose="020B0604020202020204" pitchFamily="34" charset="0"/>
                <a:ea typeface="Calibri" panose="020F0502020204030204" pitchFamily="34" charset="0"/>
              </a:rPr>
              <a:t>You can follow the link to open a new MakeCode project and model building the code yourself – or use slide 7 to show a YouTube coding video, or slide 8 to show an animated GIF of building the code if YouTube is blocked in your school.</a:t>
            </a:r>
          </a:p>
        </p:txBody>
      </p:sp>
      <p:sp>
        <p:nvSpPr>
          <p:cNvPr id="4" name="Slide Number Placeholder 3"/>
          <p:cNvSpPr>
            <a:spLocks noGrp="1"/>
          </p:cNvSpPr>
          <p:nvPr>
            <p:ph type="sldNum" sz="quarter" idx="5"/>
          </p:nvPr>
        </p:nvSpPr>
        <p:spPr/>
        <p:txBody>
          <a:bodyPr/>
          <a:lstStyle/>
          <a:p>
            <a:fld id="{9091831F-4EB0-A94A-A132-4C9A8B82ADF3}" type="slidenum">
              <a:rPr lang="en-GB" smtClean="0"/>
              <a:t>30</a:t>
            </a:fld>
            <a:endParaRPr lang="en-GB"/>
          </a:p>
        </p:txBody>
      </p:sp>
    </p:spTree>
    <p:extLst>
      <p:ext uri="{BB962C8B-B14F-4D97-AF65-F5344CB8AC3E}">
        <p14:creationId xmlns:p14="http://schemas.microsoft.com/office/powerpoint/2010/main" val="20739740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Optionally share this YouTube coding video with your class: </a:t>
            </a:r>
            <a:r>
              <a:rPr lang="en-GB" sz="1800" u="sng">
                <a:solidFill>
                  <a:srgbClr val="0563C1"/>
                </a:solidFill>
                <a:effectLst/>
                <a:latin typeface="Arial" panose="020B0604020202020204" pitchFamily="34" charset="0"/>
                <a:ea typeface="Calibri" panose="020F0502020204030204" pitchFamily="34" charset="0"/>
                <a:hlinkClick r:id="rId3"/>
              </a:rPr>
              <a:t>https://mbit.io/lessons-heart-code-video</a:t>
            </a:r>
            <a:r>
              <a:rPr lang="en-GB">
                <a:effectLst/>
              </a:rPr>
              <a:t> </a:t>
            </a:r>
          </a:p>
        </p:txBody>
      </p:sp>
      <p:sp>
        <p:nvSpPr>
          <p:cNvPr id="4" name="Slide Number Placeholder 3"/>
          <p:cNvSpPr>
            <a:spLocks noGrp="1"/>
          </p:cNvSpPr>
          <p:nvPr>
            <p:ph type="sldNum" sz="quarter" idx="5"/>
          </p:nvPr>
        </p:nvSpPr>
        <p:spPr/>
        <p:txBody>
          <a:bodyPr/>
          <a:lstStyle/>
          <a:p>
            <a:fld id="{9091831F-4EB0-A94A-A132-4C9A8B82ADF3}" type="slidenum">
              <a:rPr lang="en-GB" smtClean="0"/>
              <a:t>31</a:t>
            </a:fld>
            <a:endParaRPr lang="en-GB"/>
          </a:p>
        </p:txBody>
      </p:sp>
    </p:spTree>
    <p:extLst>
      <p:ext uri="{BB962C8B-B14F-4D97-AF65-F5344CB8AC3E}">
        <p14:creationId xmlns:p14="http://schemas.microsoft.com/office/powerpoint/2010/main" val="16796804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Animated GIF of building the code you can share with your students, if YouTube is blocked in your school.</a:t>
            </a:r>
          </a:p>
        </p:txBody>
      </p:sp>
      <p:sp>
        <p:nvSpPr>
          <p:cNvPr id="4" name="Slide Number Placeholder 3"/>
          <p:cNvSpPr>
            <a:spLocks noGrp="1"/>
          </p:cNvSpPr>
          <p:nvPr>
            <p:ph type="sldNum" sz="quarter" idx="5"/>
          </p:nvPr>
        </p:nvSpPr>
        <p:spPr/>
        <p:txBody>
          <a:bodyPr/>
          <a:lstStyle/>
          <a:p>
            <a:fld id="{9091831F-4EB0-A94A-A132-4C9A8B82ADF3}" type="slidenum">
              <a:rPr lang="en-GB" smtClean="0"/>
              <a:t>32</a:t>
            </a:fld>
            <a:endParaRPr lang="en-GB"/>
          </a:p>
        </p:txBody>
      </p:sp>
    </p:spTree>
    <p:extLst>
      <p:ext uri="{BB962C8B-B14F-4D97-AF65-F5344CB8AC3E}">
        <p14:creationId xmlns:p14="http://schemas.microsoft.com/office/powerpoint/2010/main" val="40439940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You can optionally share this online step-by-step tutorial with your students to follow individually.</a:t>
            </a:r>
          </a:p>
        </p:txBody>
      </p:sp>
      <p:sp>
        <p:nvSpPr>
          <p:cNvPr id="4" name="Slide Number Placeholder 3"/>
          <p:cNvSpPr>
            <a:spLocks noGrp="1"/>
          </p:cNvSpPr>
          <p:nvPr>
            <p:ph type="sldNum" sz="quarter" idx="5"/>
          </p:nvPr>
        </p:nvSpPr>
        <p:spPr/>
        <p:txBody>
          <a:bodyPr/>
          <a:lstStyle/>
          <a:p>
            <a:fld id="{9091831F-4EB0-A94A-A132-4C9A8B82ADF3}" type="slidenum">
              <a:rPr lang="en-GB" smtClean="0"/>
              <a:t>33</a:t>
            </a:fld>
            <a:endParaRPr lang="en-GB"/>
          </a:p>
        </p:txBody>
      </p:sp>
    </p:spTree>
    <p:extLst>
      <p:ext uri="{BB962C8B-B14F-4D97-AF65-F5344CB8AC3E}">
        <p14:creationId xmlns:p14="http://schemas.microsoft.com/office/powerpoint/2010/main" val="34069600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GB" sz="900">
              <a:effectLst/>
              <a:latin typeface="Arial" panose="020B060402020202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9091831F-4EB0-A94A-A132-4C9A8B82ADF3}" type="slidenum">
              <a:rPr lang="en-GB" smtClean="0"/>
              <a:t>34</a:t>
            </a:fld>
            <a:endParaRPr lang="en-GB"/>
          </a:p>
        </p:txBody>
      </p:sp>
    </p:spTree>
    <p:extLst>
      <p:ext uri="{BB962C8B-B14F-4D97-AF65-F5344CB8AC3E}">
        <p14:creationId xmlns:p14="http://schemas.microsoft.com/office/powerpoint/2010/main" val="4004544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GB"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19/01/2026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19/01/2026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GB"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19/01/2026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extLst>
      <p:ext uri="{BB962C8B-B14F-4D97-AF65-F5344CB8AC3E}">
        <p14:creationId xmlns:p14="http://schemas.microsoft.com/office/powerpoint/2010/main" val="19820282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Objectives / Questions / Lists">
  <p:cSld name="TITLE_4_1_1_1_2">
    <p:spTree>
      <p:nvGrpSpPr>
        <p:cNvPr id="1" name="Shape 15"/>
        <p:cNvGrpSpPr/>
        <p:nvPr/>
      </p:nvGrpSpPr>
      <p:grpSpPr>
        <a:xfrm>
          <a:off x="0" y="0"/>
          <a:ext cx="0" cy="0"/>
          <a:chOff x="0" y="0"/>
          <a:chExt cx="0" cy="0"/>
        </a:xfrm>
      </p:grpSpPr>
      <p:sp>
        <p:nvSpPr>
          <p:cNvPr id="16" name="Google Shape;16;p3"/>
          <p:cNvSpPr txBox="1">
            <a:spLocks noGrp="1"/>
          </p:cNvSpPr>
          <p:nvPr>
            <p:ph type="body" idx="1"/>
          </p:nvPr>
        </p:nvSpPr>
        <p:spPr>
          <a:xfrm>
            <a:off x="414533" y="1356967"/>
            <a:ext cx="11362800" cy="5082000"/>
          </a:xfrm>
          <a:prstGeom prst="rect">
            <a:avLst/>
          </a:prstGeom>
          <a:ln>
            <a:noFill/>
          </a:ln>
        </p:spPr>
        <p:txBody>
          <a:bodyPr spcFirstLastPara="1" wrap="square" lIns="91425" tIns="91425" rIns="91425" bIns="91425" anchor="t" anchorCtr="0">
            <a:noAutofit/>
          </a:bodyPr>
          <a:lstStyle>
            <a:lvl1pPr marL="609585" lvl="0" indent="-457189" rtl="0">
              <a:lnSpc>
                <a:spcPct val="115000"/>
              </a:lnSpc>
              <a:spcBef>
                <a:spcPts val="0"/>
              </a:spcBef>
              <a:spcAft>
                <a:spcPts val="0"/>
              </a:spcAft>
              <a:buSzPts val="1800"/>
              <a:buChar char="●"/>
              <a:defRPr/>
            </a:lvl1pPr>
            <a:lvl2pPr marL="1219170" lvl="1" indent="-423323" rtl="0">
              <a:lnSpc>
                <a:spcPct val="115000"/>
              </a:lnSpc>
              <a:spcBef>
                <a:spcPts val="2133"/>
              </a:spcBef>
              <a:spcAft>
                <a:spcPts val="0"/>
              </a:spcAft>
              <a:buSzPts val="1400"/>
              <a:buChar char="○"/>
              <a:defRPr/>
            </a:lvl2pPr>
            <a:lvl3pPr marL="1828754" lvl="2" indent="-423323" rtl="0">
              <a:lnSpc>
                <a:spcPct val="115000"/>
              </a:lnSpc>
              <a:spcBef>
                <a:spcPts val="2133"/>
              </a:spcBef>
              <a:spcAft>
                <a:spcPts val="0"/>
              </a:spcAft>
              <a:buSzPts val="1400"/>
              <a:buChar char="■"/>
              <a:defRPr/>
            </a:lvl3pPr>
            <a:lvl4pPr marL="2438339" lvl="3" indent="-423323" rtl="0">
              <a:lnSpc>
                <a:spcPct val="115000"/>
              </a:lnSpc>
              <a:spcBef>
                <a:spcPts val="2133"/>
              </a:spcBef>
              <a:spcAft>
                <a:spcPts val="0"/>
              </a:spcAft>
              <a:buSzPts val="1400"/>
              <a:buChar char="●"/>
              <a:defRPr/>
            </a:lvl4pPr>
            <a:lvl5pPr marL="3047924" lvl="4" indent="-423323" rtl="0">
              <a:lnSpc>
                <a:spcPct val="115000"/>
              </a:lnSpc>
              <a:spcBef>
                <a:spcPts val="2133"/>
              </a:spcBef>
              <a:spcAft>
                <a:spcPts val="0"/>
              </a:spcAft>
              <a:buSzPts val="1400"/>
              <a:buChar char="○"/>
              <a:defRPr/>
            </a:lvl5pPr>
            <a:lvl6pPr marL="3657509" lvl="5" indent="-423323" rtl="0">
              <a:lnSpc>
                <a:spcPct val="115000"/>
              </a:lnSpc>
              <a:spcBef>
                <a:spcPts val="2133"/>
              </a:spcBef>
              <a:spcAft>
                <a:spcPts val="0"/>
              </a:spcAft>
              <a:buSzPts val="1400"/>
              <a:buChar char="■"/>
              <a:defRPr/>
            </a:lvl6pPr>
            <a:lvl7pPr marL="4267093" lvl="6" indent="-423323" rtl="0">
              <a:lnSpc>
                <a:spcPct val="115000"/>
              </a:lnSpc>
              <a:spcBef>
                <a:spcPts val="2133"/>
              </a:spcBef>
              <a:spcAft>
                <a:spcPts val="0"/>
              </a:spcAft>
              <a:buSzPts val="1400"/>
              <a:buChar char="●"/>
              <a:defRPr/>
            </a:lvl7pPr>
            <a:lvl8pPr marL="4876678" lvl="7" indent="-423323" rtl="0">
              <a:lnSpc>
                <a:spcPct val="115000"/>
              </a:lnSpc>
              <a:spcBef>
                <a:spcPts val="2133"/>
              </a:spcBef>
              <a:spcAft>
                <a:spcPts val="0"/>
              </a:spcAft>
              <a:buSzPts val="1400"/>
              <a:buChar char="○"/>
              <a:defRPr/>
            </a:lvl8pPr>
            <a:lvl9pPr marL="5486263" lvl="8" indent="-423323" rtl="0">
              <a:lnSpc>
                <a:spcPct val="115000"/>
              </a:lnSpc>
              <a:spcBef>
                <a:spcPts val="2133"/>
              </a:spcBef>
              <a:spcAft>
                <a:spcPts val="2133"/>
              </a:spcAft>
              <a:buSzPts val="1400"/>
              <a:buChar char="■"/>
              <a:defRPr/>
            </a:lvl9pPr>
          </a:lstStyle>
          <a:p>
            <a:endParaRPr/>
          </a:p>
        </p:txBody>
      </p:sp>
      <p:sp>
        <p:nvSpPr>
          <p:cNvPr id="17" name="Google Shape;17;p3"/>
          <p:cNvSpPr txBox="1">
            <a:spLocks noGrp="1"/>
          </p:cNvSpPr>
          <p:nvPr>
            <p:ph type="title"/>
          </p:nvPr>
        </p:nvSpPr>
        <p:spPr>
          <a:xfrm>
            <a:off x="414533" y="414533"/>
            <a:ext cx="11362800" cy="9424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32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8" name="Google Shape;18;p3"/>
          <p:cNvSpPr txBox="1">
            <a:spLocks noGrp="1"/>
          </p:cNvSpPr>
          <p:nvPr>
            <p:ph type="sldNum" idx="12"/>
          </p:nvPr>
        </p:nvSpPr>
        <p:spPr>
          <a:xfrm>
            <a:off x="11776267" y="6439067"/>
            <a:ext cx="415600" cy="418800"/>
          </a:xfrm>
          <a:prstGeom prst="rect">
            <a:avLst/>
          </a:prstGeom>
        </p:spPr>
        <p:txBody>
          <a:bodyPr spcFirstLastPara="1" wrap="square" lIns="91425" tIns="91425" rIns="91425" bIns="91425" anchor="t" anchorCtr="0">
            <a:noAutofit/>
          </a:bodyPr>
          <a:lstStyle>
            <a:lvl1pPr lvl="0" rtl="0">
              <a:buNone/>
              <a:defRPr sz="1067">
                <a:solidFill>
                  <a:srgbClr val="494985"/>
                </a:solidFill>
                <a:latin typeface="Quicksand Medium"/>
                <a:ea typeface="Quicksand Medium"/>
                <a:cs typeface="Quicksand Medium"/>
                <a:sym typeface="Quicksand Medium"/>
              </a:defRPr>
            </a:lvl1pPr>
            <a:lvl2pPr lvl="1" rtl="0">
              <a:buNone/>
              <a:defRPr sz="1067">
                <a:solidFill>
                  <a:srgbClr val="494985"/>
                </a:solidFill>
                <a:latin typeface="Quicksand Medium"/>
                <a:ea typeface="Quicksand Medium"/>
                <a:cs typeface="Quicksand Medium"/>
                <a:sym typeface="Quicksand Medium"/>
              </a:defRPr>
            </a:lvl2pPr>
            <a:lvl3pPr lvl="2" rtl="0">
              <a:buNone/>
              <a:defRPr sz="1067">
                <a:solidFill>
                  <a:srgbClr val="494985"/>
                </a:solidFill>
                <a:latin typeface="Quicksand Medium"/>
                <a:ea typeface="Quicksand Medium"/>
                <a:cs typeface="Quicksand Medium"/>
                <a:sym typeface="Quicksand Medium"/>
              </a:defRPr>
            </a:lvl3pPr>
            <a:lvl4pPr lvl="3" rtl="0">
              <a:buNone/>
              <a:defRPr sz="1067">
                <a:solidFill>
                  <a:srgbClr val="494985"/>
                </a:solidFill>
                <a:latin typeface="Quicksand Medium"/>
                <a:ea typeface="Quicksand Medium"/>
                <a:cs typeface="Quicksand Medium"/>
                <a:sym typeface="Quicksand Medium"/>
              </a:defRPr>
            </a:lvl4pPr>
            <a:lvl5pPr lvl="4" rtl="0">
              <a:buNone/>
              <a:defRPr sz="1067">
                <a:solidFill>
                  <a:srgbClr val="494985"/>
                </a:solidFill>
                <a:latin typeface="Quicksand Medium"/>
                <a:ea typeface="Quicksand Medium"/>
                <a:cs typeface="Quicksand Medium"/>
                <a:sym typeface="Quicksand Medium"/>
              </a:defRPr>
            </a:lvl5pPr>
            <a:lvl6pPr lvl="5" rtl="0">
              <a:buNone/>
              <a:defRPr sz="1067">
                <a:solidFill>
                  <a:srgbClr val="494985"/>
                </a:solidFill>
                <a:latin typeface="Quicksand Medium"/>
                <a:ea typeface="Quicksand Medium"/>
                <a:cs typeface="Quicksand Medium"/>
                <a:sym typeface="Quicksand Medium"/>
              </a:defRPr>
            </a:lvl6pPr>
            <a:lvl7pPr lvl="6" rtl="0">
              <a:buNone/>
              <a:defRPr sz="1067">
                <a:solidFill>
                  <a:srgbClr val="494985"/>
                </a:solidFill>
                <a:latin typeface="Quicksand Medium"/>
                <a:ea typeface="Quicksand Medium"/>
                <a:cs typeface="Quicksand Medium"/>
                <a:sym typeface="Quicksand Medium"/>
              </a:defRPr>
            </a:lvl7pPr>
            <a:lvl8pPr lvl="7" rtl="0">
              <a:buNone/>
              <a:defRPr sz="1067">
                <a:solidFill>
                  <a:srgbClr val="494985"/>
                </a:solidFill>
                <a:latin typeface="Quicksand Medium"/>
                <a:ea typeface="Quicksand Medium"/>
                <a:cs typeface="Quicksand Medium"/>
                <a:sym typeface="Quicksand Medium"/>
              </a:defRPr>
            </a:lvl8pPr>
            <a:lvl9pPr lvl="8" rtl="0">
              <a:buNone/>
              <a:defRPr sz="1067">
                <a:solidFill>
                  <a:srgbClr val="494985"/>
                </a:solidFill>
                <a:latin typeface="Quicksand Medium"/>
                <a:ea typeface="Quicksand Medium"/>
                <a:cs typeface="Quicksand Medium"/>
                <a:sym typeface="Quicksand Medium"/>
              </a:defRPr>
            </a:lvl9pPr>
          </a:lstStyle>
          <a:p>
            <a:pPr marL="0" lvl="0" indent="0" algn="ctr" rtl="0">
              <a:spcBef>
                <a:spcPts val="0"/>
              </a:spcBef>
              <a:spcAft>
                <a:spcPts val="0"/>
              </a:spcAft>
              <a:buNone/>
            </a:pPr>
            <a:fld id="{00000000-1234-1234-1234-123412341234}" type="slidenum">
              <a:rPr lang="en-GB"/>
              <a:pPr marL="0" lvl="0" indent="0" algn="ctr" rtl="0">
                <a:spcBef>
                  <a:spcPts val="0"/>
                </a:spcBef>
                <a:spcAft>
                  <a:spcPts val="0"/>
                </a:spcAft>
                <a:buNone/>
              </a:pPr>
              <a:t>‹#›</a:t>
            </a:fld>
            <a:endParaRPr/>
          </a:p>
        </p:txBody>
      </p:sp>
      <p:sp>
        <p:nvSpPr>
          <p:cNvPr id="19" name="Google Shape;19;p3"/>
          <p:cNvSpPr txBox="1">
            <a:spLocks noGrp="1"/>
          </p:cNvSpPr>
          <p:nvPr>
            <p:ph type="subTitle" idx="2"/>
          </p:nvPr>
        </p:nvSpPr>
        <p:spPr>
          <a:xfrm>
            <a:off x="7010400" y="0"/>
            <a:ext cx="4753200" cy="418800"/>
          </a:xfrm>
          <a:prstGeom prst="rect">
            <a:avLst/>
          </a:prstGeom>
        </p:spPr>
        <p:txBody>
          <a:bodyPr spcFirstLastPara="1" wrap="square" lIns="91425" tIns="91425" rIns="0" bIns="91425" anchor="ctr" anchorCtr="0">
            <a:noAutofit/>
          </a:bodyPr>
          <a:lstStyle>
            <a:lvl1pPr lvl="0" algn="r">
              <a:lnSpc>
                <a:spcPct val="100000"/>
              </a:lnSpc>
              <a:spcBef>
                <a:spcPts val="0"/>
              </a:spcBef>
              <a:spcAft>
                <a:spcPts val="0"/>
              </a:spcAft>
              <a:buNone/>
              <a:defRPr sz="1600" b="1"/>
            </a:lvl1pPr>
            <a:lvl2pPr lvl="1">
              <a:spcBef>
                <a:spcPts val="0"/>
              </a:spcBef>
              <a:spcAft>
                <a:spcPts val="0"/>
              </a:spcAft>
              <a:buNone/>
              <a:defRPr/>
            </a:lvl2pPr>
            <a:lvl3pPr lvl="2">
              <a:spcBef>
                <a:spcPts val="2133"/>
              </a:spcBef>
              <a:spcAft>
                <a:spcPts val="0"/>
              </a:spcAft>
              <a:buNone/>
              <a:defRPr/>
            </a:lvl3pPr>
            <a:lvl4pPr lvl="3">
              <a:spcBef>
                <a:spcPts val="2133"/>
              </a:spcBef>
              <a:spcAft>
                <a:spcPts val="0"/>
              </a:spcAft>
              <a:buNone/>
              <a:defRPr/>
            </a:lvl4pPr>
            <a:lvl5pPr lvl="4">
              <a:spcBef>
                <a:spcPts val="2133"/>
              </a:spcBef>
              <a:spcAft>
                <a:spcPts val="0"/>
              </a:spcAft>
              <a:buNone/>
              <a:defRPr/>
            </a:lvl5pPr>
            <a:lvl6pPr lvl="5">
              <a:spcBef>
                <a:spcPts val="2133"/>
              </a:spcBef>
              <a:spcAft>
                <a:spcPts val="0"/>
              </a:spcAft>
              <a:buNone/>
              <a:defRPr/>
            </a:lvl6pPr>
            <a:lvl7pPr lvl="6">
              <a:spcBef>
                <a:spcPts val="2133"/>
              </a:spcBef>
              <a:spcAft>
                <a:spcPts val="0"/>
              </a:spcAft>
              <a:buNone/>
              <a:defRPr/>
            </a:lvl7pPr>
            <a:lvl8pPr lvl="7">
              <a:spcBef>
                <a:spcPts val="2133"/>
              </a:spcBef>
              <a:spcAft>
                <a:spcPts val="0"/>
              </a:spcAft>
              <a:buNone/>
              <a:defRPr/>
            </a:lvl8pPr>
            <a:lvl9pPr lvl="8">
              <a:spcBef>
                <a:spcPts val="2133"/>
              </a:spcBef>
              <a:spcAft>
                <a:spcPts val="2133"/>
              </a:spcAft>
              <a:buNone/>
              <a:defRPr/>
            </a:lvl9pPr>
          </a:lstStyle>
          <a:p>
            <a:endParaRPr/>
          </a:p>
        </p:txBody>
      </p:sp>
    </p:spTree>
    <p:extLst>
      <p:ext uri="{BB962C8B-B14F-4D97-AF65-F5344CB8AC3E}">
        <p14:creationId xmlns:p14="http://schemas.microsoft.com/office/powerpoint/2010/main" val="4363968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Large image (no text under)">
  <p:cSld name="TITLE_4_1_1_1_3_2_1">
    <p:spTree>
      <p:nvGrpSpPr>
        <p:cNvPr id="1" name="Shape 31"/>
        <p:cNvGrpSpPr/>
        <p:nvPr/>
      </p:nvGrpSpPr>
      <p:grpSpPr>
        <a:xfrm>
          <a:off x="0" y="0"/>
          <a:ext cx="0" cy="0"/>
          <a:chOff x="0" y="0"/>
          <a:chExt cx="0" cy="0"/>
        </a:xfrm>
      </p:grpSpPr>
      <p:sp>
        <p:nvSpPr>
          <p:cNvPr id="32" name="Google Shape;32;p6"/>
          <p:cNvSpPr txBox="1">
            <a:spLocks noGrp="1"/>
          </p:cNvSpPr>
          <p:nvPr>
            <p:ph type="body" idx="1"/>
          </p:nvPr>
        </p:nvSpPr>
        <p:spPr>
          <a:xfrm>
            <a:off x="414533" y="1356967"/>
            <a:ext cx="11361600" cy="5082000"/>
          </a:xfrm>
          <a:prstGeom prst="rect">
            <a:avLst/>
          </a:prstGeom>
          <a:ln>
            <a:noFill/>
          </a:ln>
        </p:spPr>
        <p:txBody>
          <a:bodyPr spcFirstLastPara="1" wrap="square" lIns="91425" tIns="91425" rIns="91425" bIns="91425" anchor="t" anchorCtr="0">
            <a:noAutofit/>
          </a:bodyPr>
          <a:lstStyle>
            <a:lvl1pPr marL="609585" lvl="0" indent="-457189" rtl="0">
              <a:spcBef>
                <a:spcPts val="0"/>
              </a:spcBef>
              <a:spcAft>
                <a:spcPts val="0"/>
              </a:spcAft>
              <a:buSzPts val="1800"/>
              <a:buChar char="●"/>
              <a:defRPr/>
            </a:lvl1pPr>
            <a:lvl2pPr marL="1219170" lvl="1" indent="-423323" rtl="0">
              <a:spcBef>
                <a:spcPts val="2133"/>
              </a:spcBef>
              <a:spcAft>
                <a:spcPts val="0"/>
              </a:spcAft>
              <a:buSzPts val="1400"/>
              <a:buChar char="○"/>
              <a:defRPr/>
            </a:lvl2pPr>
            <a:lvl3pPr marL="1828754" lvl="2" indent="-423323" rtl="0">
              <a:spcBef>
                <a:spcPts val="2133"/>
              </a:spcBef>
              <a:spcAft>
                <a:spcPts val="0"/>
              </a:spcAft>
              <a:buSzPts val="1400"/>
              <a:buChar char="■"/>
              <a:defRPr/>
            </a:lvl3pPr>
            <a:lvl4pPr marL="2438339" lvl="3" indent="-423323" rtl="0">
              <a:spcBef>
                <a:spcPts val="2133"/>
              </a:spcBef>
              <a:spcAft>
                <a:spcPts val="0"/>
              </a:spcAft>
              <a:buSzPts val="1400"/>
              <a:buChar char="●"/>
              <a:defRPr/>
            </a:lvl4pPr>
            <a:lvl5pPr marL="3047924" lvl="4" indent="-423323" rtl="0">
              <a:spcBef>
                <a:spcPts val="2133"/>
              </a:spcBef>
              <a:spcAft>
                <a:spcPts val="0"/>
              </a:spcAft>
              <a:buSzPts val="1400"/>
              <a:buChar char="○"/>
              <a:defRPr/>
            </a:lvl5pPr>
            <a:lvl6pPr marL="3657509" lvl="5" indent="-423323" rtl="0">
              <a:spcBef>
                <a:spcPts val="2133"/>
              </a:spcBef>
              <a:spcAft>
                <a:spcPts val="0"/>
              </a:spcAft>
              <a:buSzPts val="1400"/>
              <a:buChar char="■"/>
              <a:defRPr/>
            </a:lvl6pPr>
            <a:lvl7pPr marL="4267093" lvl="6" indent="-423323" rtl="0">
              <a:spcBef>
                <a:spcPts val="2133"/>
              </a:spcBef>
              <a:spcAft>
                <a:spcPts val="0"/>
              </a:spcAft>
              <a:buSzPts val="1400"/>
              <a:buChar char="●"/>
              <a:defRPr/>
            </a:lvl7pPr>
            <a:lvl8pPr marL="4876678" lvl="7" indent="-423323" rtl="0">
              <a:spcBef>
                <a:spcPts val="2133"/>
              </a:spcBef>
              <a:spcAft>
                <a:spcPts val="0"/>
              </a:spcAft>
              <a:buSzPts val="1400"/>
              <a:buChar char="○"/>
              <a:defRPr/>
            </a:lvl8pPr>
            <a:lvl9pPr marL="5486263" lvl="8" indent="-423323" rtl="0">
              <a:spcBef>
                <a:spcPts val="2133"/>
              </a:spcBef>
              <a:spcAft>
                <a:spcPts val="2133"/>
              </a:spcAft>
              <a:buSzPts val="1400"/>
              <a:buChar char="■"/>
              <a:defRPr/>
            </a:lvl9pPr>
          </a:lstStyle>
          <a:p>
            <a:endParaRPr/>
          </a:p>
        </p:txBody>
      </p:sp>
      <p:sp>
        <p:nvSpPr>
          <p:cNvPr id="33" name="Google Shape;33;p6"/>
          <p:cNvSpPr txBox="1">
            <a:spLocks noGrp="1"/>
          </p:cNvSpPr>
          <p:nvPr>
            <p:ph type="title"/>
          </p:nvPr>
        </p:nvSpPr>
        <p:spPr>
          <a:xfrm>
            <a:off x="414533" y="426133"/>
            <a:ext cx="11361600" cy="9452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32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34" name="Google Shape;34;p6"/>
          <p:cNvSpPr txBox="1">
            <a:spLocks noGrp="1"/>
          </p:cNvSpPr>
          <p:nvPr>
            <p:ph type="sldNum" idx="12"/>
          </p:nvPr>
        </p:nvSpPr>
        <p:spPr>
          <a:xfrm>
            <a:off x="11776267" y="6439067"/>
            <a:ext cx="415600" cy="418800"/>
          </a:xfrm>
          <a:prstGeom prst="rect">
            <a:avLst/>
          </a:prstGeom>
        </p:spPr>
        <p:txBody>
          <a:bodyPr spcFirstLastPara="1" wrap="square" lIns="91425" tIns="91425" rIns="91425" bIns="91425" anchor="t" anchorCtr="0">
            <a:noAutofit/>
          </a:bodyPr>
          <a:lstStyle>
            <a:lvl1pPr lvl="0" rtl="0">
              <a:buNone/>
              <a:defRPr sz="1067">
                <a:solidFill>
                  <a:srgbClr val="494985"/>
                </a:solidFill>
                <a:latin typeface="Quicksand Medium"/>
                <a:ea typeface="Quicksand Medium"/>
                <a:cs typeface="Quicksand Medium"/>
                <a:sym typeface="Quicksand Medium"/>
              </a:defRPr>
            </a:lvl1pPr>
            <a:lvl2pPr lvl="1" rtl="0">
              <a:buNone/>
              <a:defRPr sz="1067">
                <a:solidFill>
                  <a:srgbClr val="494985"/>
                </a:solidFill>
                <a:latin typeface="Quicksand Medium"/>
                <a:ea typeface="Quicksand Medium"/>
                <a:cs typeface="Quicksand Medium"/>
                <a:sym typeface="Quicksand Medium"/>
              </a:defRPr>
            </a:lvl2pPr>
            <a:lvl3pPr lvl="2" rtl="0">
              <a:buNone/>
              <a:defRPr sz="1067">
                <a:solidFill>
                  <a:srgbClr val="494985"/>
                </a:solidFill>
                <a:latin typeface="Quicksand Medium"/>
                <a:ea typeface="Quicksand Medium"/>
                <a:cs typeface="Quicksand Medium"/>
                <a:sym typeface="Quicksand Medium"/>
              </a:defRPr>
            </a:lvl3pPr>
            <a:lvl4pPr lvl="3" rtl="0">
              <a:buNone/>
              <a:defRPr sz="1067">
                <a:solidFill>
                  <a:srgbClr val="494985"/>
                </a:solidFill>
                <a:latin typeface="Quicksand Medium"/>
                <a:ea typeface="Quicksand Medium"/>
                <a:cs typeface="Quicksand Medium"/>
                <a:sym typeface="Quicksand Medium"/>
              </a:defRPr>
            </a:lvl4pPr>
            <a:lvl5pPr lvl="4" rtl="0">
              <a:buNone/>
              <a:defRPr sz="1067">
                <a:solidFill>
                  <a:srgbClr val="494985"/>
                </a:solidFill>
                <a:latin typeface="Quicksand Medium"/>
                <a:ea typeface="Quicksand Medium"/>
                <a:cs typeface="Quicksand Medium"/>
                <a:sym typeface="Quicksand Medium"/>
              </a:defRPr>
            </a:lvl5pPr>
            <a:lvl6pPr lvl="5" rtl="0">
              <a:buNone/>
              <a:defRPr sz="1067">
                <a:solidFill>
                  <a:srgbClr val="494985"/>
                </a:solidFill>
                <a:latin typeface="Quicksand Medium"/>
                <a:ea typeface="Quicksand Medium"/>
                <a:cs typeface="Quicksand Medium"/>
                <a:sym typeface="Quicksand Medium"/>
              </a:defRPr>
            </a:lvl6pPr>
            <a:lvl7pPr lvl="6" rtl="0">
              <a:buNone/>
              <a:defRPr sz="1067">
                <a:solidFill>
                  <a:srgbClr val="494985"/>
                </a:solidFill>
                <a:latin typeface="Quicksand Medium"/>
                <a:ea typeface="Quicksand Medium"/>
                <a:cs typeface="Quicksand Medium"/>
                <a:sym typeface="Quicksand Medium"/>
              </a:defRPr>
            </a:lvl7pPr>
            <a:lvl8pPr lvl="7" rtl="0">
              <a:buNone/>
              <a:defRPr sz="1067">
                <a:solidFill>
                  <a:srgbClr val="494985"/>
                </a:solidFill>
                <a:latin typeface="Quicksand Medium"/>
                <a:ea typeface="Quicksand Medium"/>
                <a:cs typeface="Quicksand Medium"/>
                <a:sym typeface="Quicksand Medium"/>
              </a:defRPr>
            </a:lvl8pPr>
            <a:lvl9pPr lvl="8" rtl="0">
              <a:buNone/>
              <a:defRPr sz="1067">
                <a:solidFill>
                  <a:srgbClr val="494985"/>
                </a:solidFill>
                <a:latin typeface="Quicksand Medium"/>
                <a:ea typeface="Quicksand Medium"/>
                <a:cs typeface="Quicksand Medium"/>
                <a:sym typeface="Quicksand Medium"/>
              </a:defRPr>
            </a:lvl9pPr>
          </a:lstStyle>
          <a:p>
            <a:pPr marL="0" lvl="0" indent="0" algn="ctr" rtl="0">
              <a:spcBef>
                <a:spcPts val="0"/>
              </a:spcBef>
              <a:spcAft>
                <a:spcPts val="0"/>
              </a:spcAft>
              <a:buNone/>
            </a:pPr>
            <a:fld id="{00000000-1234-1234-1234-123412341234}" type="slidenum">
              <a:rPr lang="en-GB"/>
              <a:pPr marL="0" lvl="0" indent="0" algn="ctr" rtl="0">
                <a:spcBef>
                  <a:spcPts val="0"/>
                </a:spcBef>
                <a:spcAft>
                  <a:spcPts val="0"/>
                </a:spcAft>
                <a:buNone/>
              </a:pPr>
              <a:t>‹#›</a:t>
            </a:fld>
            <a:endParaRPr/>
          </a:p>
        </p:txBody>
      </p:sp>
      <p:sp>
        <p:nvSpPr>
          <p:cNvPr id="35" name="Google Shape;35;p6"/>
          <p:cNvSpPr txBox="1">
            <a:spLocks noGrp="1"/>
          </p:cNvSpPr>
          <p:nvPr>
            <p:ph type="subTitle" idx="2"/>
          </p:nvPr>
        </p:nvSpPr>
        <p:spPr>
          <a:xfrm>
            <a:off x="7010400" y="0"/>
            <a:ext cx="4753200" cy="418800"/>
          </a:xfrm>
          <a:prstGeom prst="rect">
            <a:avLst/>
          </a:prstGeom>
        </p:spPr>
        <p:txBody>
          <a:bodyPr spcFirstLastPara="1" wrap="square" lIns="91425" tIns="91425" rIns="0" bIns="91425" anchor="ctr" anchorCtr="0">
            <a:noAutofit/>
          </a:bodyPr>
          <a:lstStyle>
            <a:lvl1pPr lvl="0" algn="r" rtl="0">
              <a:lnSpc>
                <a:spcPct val="100000"/>
              </a:lnSpc>
              <a:spcBef>
                <a:spcPts val="0"/>
              </a:spcBef>
              <a:spcAft>
                <a:spcPts val="0"/>
              </a:spcAft>
              <a:buNone/>
              <a:defRPr sz="1600" b="1"/>
            </a:lvl1pPr>
            <a:lvl2pPr lvl="1" rtl="0">
              <a:spcBef>
                <a:spcPts val="0"/>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endParaRPr/>
          </a:p>
        </p:txBody>
      </p:sp>
    </p:spTree>
    <p:extLst>
      <p:ext uri="{BB962C8B-B14F-4D97-AF65-F5344CB8AC3E}">
        <p14:creationId xmlns:p14="http://schemas.microsoft.com/office/powerpoint/2010/main" val="29218094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ext or Images side by side">
  <p:cSld name="TITLE_4_1_1_1_3_1_1_1">
    <p:spTree>
      <p:nvGrpSpPr>
        <p:cNvPr id="1" name="Shape 36"/>
        <p:cNvGrpSpPr/>
        <p:nvPr/>
      </p:nvGrpSpPr>
      <p:grpSpPr>
        <a:xfrm>
          <a:off x="0" y="0"/>
          <a:ext cx="0" cy="0"/>
          <a:chOff x="0" y="0"/>
          <a:chExt cx="0" cy="0"/>
        </a:xfrm>
      </p:grpSpPr>
      <p:sp>
        <p:nvSpPr>
          <p:cNvPr id="37" name="Google Shape;37;p7"/>
          <p:cNvSpPr txBox="1">
            <a:spLocks noGrp="1"/>
          </p:cNvSpPr>
          <p:nvPr>
            <p:ph type="body" idx="1"/>
          </p:nvPr>
        </p:nvSpPr>
        <p:spPr>
          <a:xfrm>
            <a:off x="414533" y="1560165"/>
            <a:ext cx="5462000" cy="4878800"/>
          </a:xfrm>
          <a:prstGeom prst="rect">
            <a:avLst/>
          </a:prstGeom>
          <a:ln>
            <a:noFill/>
          </a:ln>
        </p:spPr>
        <p:txBody>
          <a:bodyPr spcFirstLastPara="1" wrap="square" lIns="91425" tIns="91425" rIns="91425" bIns="91425" anchor="t" anchorCtr="0">
            <a:noAutofit/>
          </a:bodyPr>
          <a:lstStyle>
            <a:lvl1pPr marL="609585" lvl="0" indent="-457189" rtl="0">
              <a:spcBef>
                <a:spcPts val="0"/>
              </a:spcBef>
              <a:spcAft>
                <a:spcPts val="0"/>
              </a:spcAft>
              <a:buSzPts val="1800"/>
              <a:buChar char="●"/>
              <a:defRPr/>
            </a:lvl1pPr>
            <a:lvl2pPr marL="1219170" lvl="1" indent="-423323" rtl="0">
              <a:spcBef>
                <a:spcPts val="2133"/>
              </a:spcBef>
              <a:spcAft>
                <a:spcPts val="0"/>
              </a:spcAft>
              <a:buSzPts val="1400"/>
              <a:buChar char="○"/>
              <a:defRPr/>
            </a:lvl2pPr>
            <a:lvl3pPr marL="1828754" lvl="2" indent="-423323" rtl="0">
              <a:spcBef>
                <a:spcPts val="2133"/>
              </a:spcBef>
              <a:spcAft>
                <a:spcPts val="0"/>
              </a:spcAft>
              <a:buSzPts val="1400"/>
              <a:buChar char="■"/>
              <a:defRPr/>
            </a:lvl3pPr>
            <a:lvl4pPr marL="2438339" lvl="3" indent="-423323" rtl="0">
              <a:spcBef>
                <a:spcPts val="2133"/>
              </a:spcBef>
              <a:spcAft>
                <a:spcPts val="0"/>
              </a:spcAft>
              <a:buSzPts val="1400"/>
              <a:buChar char="●"/>
              <a:defRPr/>
            </a:lvl4pPr>
            <a:lvl5pPr marL="3047924" lvl="4" indent="-423323" rtl="0">
              <a:spcBef>
                <a:spcPts val="2133"/>
              </a:spcBef>
              <a:spcAft>
                <a:spcPts val="0"/>
              </a:spcAft>
              <a:buSzPts val="1400"/>
              <a:buChar char="○"/>
              <a:defRPr/>
            </a:lvl5pPr>
            <a:lvl6pPr marL="3657509" lvl="5" indent="-423323" rtl="0">
              <a:spcBef>
                <a:spcPts val="2133"/>
              </a:spcBef>
              <a:spcAft>
                <a:spcPts val="0"/>
              </a:spcAft>
              <a:buSzPts val="1400"/>
              <a:buChar char="■"/>
              <a:defRPr/>
            </a:lvl6pPr>
            <a:lvl7pPr marL="4267093" lvl="6" indent="-423323" rtl="0">
              <a:spcBef>
                <a:spcPts val="2133"/>
              </a:spcBef>
              <a:spcAft>
                <a:spcPts val="0"/>
              </a:spcAft>
              <a:buSzPts val="1400"/>
              <a:buChar char="●"/>
              <a:defRPr/>
            </a:lvl7pPr>
            <a:lvl8pPr marL="4876678" lvl="7" indent="-423323" rtl="0">
              <a:spcBef>
                <a:spcPts val="2133"/>
              </a:spcBef>
              <a:spcAft>
                <a:spcPts val="0"/>
              </a:spcAft>
              <a:buSzPts val="1400"/>
              <a:buChar char="○"/>
              <a:defRPr/>
            </a:lvl8pPr>
            <a:lvl9pPr marL="5486263" lvl="8" indent="-423323" rtl="0">
              <a:spcBef>
                <a:spcPts val="2133"/>
              </a:spcBef>
              <a:spcAft>
                <a:spcPts val="2133"/>
              </a:spcAft>
              <a:buSzPts val="1400"/>
              <a:buChar char="■"/>
              <a:defRPr/>
            </a:lvl9pPr>
          </a:lstStyle>
          <a:p>
            <a:endParaRPr/>
          </a:p>
        </p:txBody>
      </p:sp>
      <p:sp>
        <p:nvSpPr>
          <p:cNvPr id="38" name="Google Shape;38;p7"/>
          <p:cNvSpPr txBox="1">
            <a:spLocks noGrp="1"/>
          </p:cNvSpPr>
          <p:nvPr>
            <p:ph type="title"/>
          </p:nvPr>
        </p:nvSpPr>
        <p:spPr>
          <a:xfrm>
            <a:off x="414533" y="426133"/>
            <a:ext cx="11361600" cy="9308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32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39" name="Google Shape;39;p7"/>
          <p:cNvSpPr txBox="1">
            <a:spLocks noGrp="1"/>
          </p:cNvSpPr>
          <p:nvPr>
            <p:ph type="sldNum" idx="12"/>
          </p:nvPr>
        </p:nvSpPr>
        <p:spPr>
          <a:xfrm>
            <a:off x="11776267" y="6439067"/>
            <a:ext cx="415600" cy="418800"/>
          </a:xfrm>
          <a:prstGeom prst="rect">
            <a:avLst/>
          </a:prstGeom>
        </p:spPr>
        <p:txBody>
          <a:bodyPr spcFirstLastPara="1" wrap="square" lIns="91425" tIns="91425" rIns="91425" bIns="91425" anchor="t" anchorCtr="0">
            <a:noAutofit/>
          </a:bodyPr>
          <a:lstStyle>
            <a:lvl1pPr lvl="0" rtl="0">
              <a:buNone/>
              <a:defRPr sz="1067">
                <a:solidFill>
                  <a:srgbClr val="494985"/>
                </a:solidFill>
                <a:latin typeface="Quicksand Medium"/>
                <a:ea typeface="Quicksand Medium"/>
                <a:cs typeface="Quicksand Medium"/>
                <a:sym typeface="Quicksand Medium"/>
              </a:defRPr>
            </a:lvl1pPr>
            <a:lvl2pPr lvl="1" rtl="0">
              <a:buNone/>
              <a:defRPr sz="1067">
                <a:solidFill>
                  <a:srgbClr val="494985"/>
                </a:solidFill>
                <a:latin typeface="Quicksand Medium"/>
                <a:ea typeface="Quicksand Medium"/>
                <a:cs typeface="Quicksand Medium"/>
                <a:sym typeface="Quicksand Medium"/>
              </a:defRPr>
            </a:lvl2pPr>
            <a:lvl3pPr lvl="2" rtl="0">
              <a:buNone/>
              <a:defRPr sz="1067">
                <a:solidFill>
                  <a:srgbClr val="494985"/>
                </a:solidFill>
                <a:latin typeface="Quicksand Medium"/>
                <a:ea typeface="Quicksand Medium"/>
                <a:cs typeface="Quicksand Medium"/>
                <a:sym typeface="Quicksand Medium"/>
              </a:defRPr>
            </a:lvl3pPr>
            <a:lvl4pPr lvl="3" rtl="0">
              <a:buNone/>
              <a:defRPr sz="1067">
                <a:solidFill>
                  <a:srgbClr val="494985"/>
                </a:solidFill>
                <a:latin typeface="Quicksand Medium"/>
                <a:ea typeface="Quicksand Medium"/>
                <a:cs typeface="Quicksand Medium"/>
                <a:sym typeface="Quicksand Medium"/>
              </a:defRPr>
            </a:lvl4pPr>
            <a:lvl5pPr lvl="4" rtl="0">
              <a:buNone/>
              <a:defRPr sz="1067">
                <a:solidFill>
                  <a:srgbClr val="494985"/>
                </a:solidFill>
                <a:latin typeface="Quicksand Medium"/>
                <a:ea typeface="Quicksand Medium"/>
                <a:cs typeface="Quicksand Medium"/>
                <a:sym typeface="Quicksand Medium"/>
              </a:defRPr>
            </a:lvl5pPr>
            <a:lvl6pPr lvl="5" rtl="0">
              <a:buNone/>
              <a:defRPr sz="1067">
                <a:solidFill>
                  <a:srgbClr val="494985"/>
                </a:solidFill>
                <a:latin typeface="Quicksand Medium"/>
                <a:ea typeface="Quicksand Medium"/>
                <a:cs typeface="Quicksand Medium"/>
                <a:sym typeface="Quicksand Medium"/>
              </a:defRPr>
            </a:lvl6pPr>
            <a:lvl7pPr lvl="6" rtl="0">
              <a:buNone/>
              <a:defRPr sz="1067">
                <a:solidFill>
                  <a:srgbClr val="494985"/>
                </a:solidFill>
                <a:latin typeface="Quicksand Medium"/>
                <a:ea typeface="Quicksand Medium"/>
                <a:cs typeface="Quicksand Medium"/>
                <a:sym typeface="Quicksand Medium"/>
              </a:defRPr>
            </a:lvl7pPr>
            <a:lvl8pPr lvl="7" rtl="0">
              <a:buNone/>
              <a:defRPr sz="1067">
                <a:solidFill>
                  <a:srgbClr val="494985"/>
                </a:solidFill>
                <a:latin typeface="Quicksand Medium"/>
                <a:ea typeface="Quicksand Medium"/>
                <a:cs typeface="Quicksand Medium"/>
                <a:sym typeface="Quicksand Medium"/>
              </a:defRPr>
            </a:lvl8pPr>
            <a:lvl9pPr lvl="8" rtl="0">
              <a:buNone/>
              <a:defRPr sz="1067">
                <a:solidFill>
                  <a:srgbClr val="494985"/>
                </a:solidFill>
                <a:latin typeface="Quicksand Medium"/>
                <a:ea typeface="Quicksand Medium"/>
                <a:cs typeface="Quicksand Medium"/>
                <a:sym typeface="Quicksand Medium"/>
              </a:defRPr>
            </a:lvl9pPr>
          </a:lstStyle>
          <a:p>
            <a:pPr marL="0" lvl="0" indent="0" algn="ctr" rtl="0">
              <a:spcBef>
                <a:spcPts val="0"/>
              </a:spcBef>
              <a:spcAft>
                <a:spcPts val="0"/>
              </a:spcAft>
              <a:buNone/>
            </a:pPr>
            <a:fld id="{00000000-1234-1234-1234-123412341234}" type="slidenum">
              <a:rPr lang="en-GB"/>
              <a:pPr marL="0" lvl="0" indent="0" algn="ctr" rtl="0">
                <a:spcBef>
                  <a:spcPts val="0"/>
                </a:spcBef>
                <a:spcAft>
                  <a:spcPts val="0"/>
                </a:spcAft>
                <a:buNone/>
              </a:pPr>
              <a:t>‹#›</a:t>
            </a:fld>
            <a:endParaRPr/>
          </a:p>
        </p:txBody>
      </p:sp>
      <p:sp>
        <p:nvSpPr>
          <p:cNvPr id="40" name="Google Shape;40;p7"/>
          <p:cNvSpPr txBox="1">
            <a:spLocks noGrp="1"/>
          </p:cNvSpPr>
          <p:nvPr>
            <p:ph type="body" idx="2"/>
          </p:nvPr>
        </p:nvSpPr>
        <p:spPr>
          <a:xfrm>
            <a:off x="6315467" y="1560133"/>
            <a:ext cx="5462000" cy="4878800"/>
          </a:xfrm>
          <a:prstGeom prst="rect">
            <a:avLst/>
          </a:prstGeom>
          <a:ln>
            <a:noFill/>
          </a:ln>
        </p:spPr>
        <p:txBody>
          <a:bodyPr spcFirstLastPara="1" wrap="square" lIns="91425" tIns="91425" rIns="91425" bIns="91425" anchor="t" anchorCtr="0">
            <a:noAutofit/>
          </a:bodyPr>
          <a:lstStyle>
            <a:lvl1pPr marL="609585" lvl="0" indent="-457189" rtl="0">
              <a:spcBef>
                <a:spcPts val="0"/>
              </a:spcBef>
              <a:spcAft>
                <a:spcPts val="0"/>
              </a:spcAft>
              <a:buSzPts val="1800"/>
              <a:buChar char="●"/>
              <a:defRPr/>
            </a:lvl1pPr>
            <a:lvl2pPr marL="1219170" lvl="1" indent="-423323" rtl="0">
              <a:spcBef>
                <a:spcPts val="2133"/>
              </a:spcBef>
              <a:spcAft>
                <a:spcPts val="0"/>
              </a:spcAft>
              <a:buSzPts val="1400"/>
              <a:buChar char="○"/>
              <a:defRPr/>
            </a:lvl2pPr>
            <a:lvl3pPr marL="1828754" lvl="2" indent="-423323" rtl="0">
              <a:spcBef>
                <a:spcPts val="2133"/>
              </a:spcBef>
              <a:spcAft>
                <a:spcPts val="0"/>
              </a:spcAft>
              <a:buSzPts val="1400"/>
              <a:buChar char="■"/>
              <a:defRPr/>
            </a:lvl3pPr>
            <a:lvl4pPr marL="2438339" lvl="3" indent="-423323" rtl="0">
              <a:spcBef>
                <a:spcPts val="2133"/>
              </a:spcBef>
              <a:spcAft>
                <a:spcPts val="0"/>
              </a:spcAft>
              <a:buSzPts val="1400"/>
              <a:buChar char="●"/>
              <a:defRPr/>
            </a:lvl4pPr>
            <a:lvl5pPr marL="3047924" lvl="4" indent="-423323" rtl="0">
              <a:spcBef>
                <a:spcPts val="2133"/>
              </a:spcBef>
              <a:spcAft>
                <a:spcPts val="0"/>
              </a:spcAft>
              <a:buSzPts val="1400"/>
              <a:buChar char="○"/>
              <a:defRPr/>
            </a:lvl5pPr>
            <a:lvl6pPr marL="3657509" lvl="5" indent="-423323" rtl="0">
              <a:spcBef>
                <a:spcPts val="2133"/>
              </a:spcBef>
              <a:spcAft>
                <a:spcPts val="0"/>
              </a:spcAft>
              <a:buSzPts val="1400"/>
              <a:buChar char="■"/>
              <a:defRPr/>
            </a:lvl6pPr>
            <a:lvl7pPr marL="4267093" lvl="6" indent="-423323" rtl="0">
              <a:spcBef>
                <a:spcPts val="2133"/>
              </a:spcBef>
              <a:spcAft>
                <a:spcPts val="0"/>
              </a:spcAft>
              <a:buSzPts val="1400"/>
              <a:buChar char="●"/>
              <a:defRPr/>
            </a:lvl7pPr>
            <a:lvl8pPr marL="4876678" lvl="7" indent="-423323" rtl="0">
              <a:spcBef>
                <a:spcPts val="2133"/>
              </a:spcBef>
              <a:spcAft>
                <a:spcPts val="0"/>
              </a:spcAft>
              <a:buSzPts val="1400"/>
              <a:buChar char="○"/>
              <a:defRPr/>
            </a:lvl8pPr>
            <a:lvl9pPr marL="5486263" lvl="8" indent="-423323" rtl="0">
              <a:spcBef>
                <a:spcPts val="2133"/>
              </a:spcBef>
              <a:spcAft>
                <a:spcPts val="2133"/>
              </a:spcAft>
              <a:buSzPts val="1400"/>
              <a:buChar char="■"/>
              <a:defRPr/>
            </a:lvl9pPr>
          </a:lstStyle>
          <a:p>
            <a:endParaRPr/>
          </a:p>
        </p:txBody>
      </p:sp>
      <p:sp>
        <p:nvSpPr>
          <p:cNvPr id="41" name="Google Shape;41;p7"/>
          <p:cNvSpPr txBox="1">
            <a:spLocks noGrp="1"/>
          </p:cNvSpPr>
          <p:nvPr>
            <p:ph type="subTitle" idx="3"/>
          </p:nvPr>
        </p:nvSpPr>
        <p:spPr>
          <a:xfrm>
            <a:off x="7010400" y="0"/>
            <a:ext cx="4753200" cy="418800"/>
          </a:xfrm>
          <a:prstGeom prst="rect">
            <a:avLst/>
          </a:prstGeom>
        </p:spPr>
        <p:txBody>
          <a:bodyPr spcFirstLastPara="1" wrap="square" lIns="91425" tIns="91425" rIns="0" bIns="91425" anchor="ctr" anchorCtr="0">
            <a:noAutofit/>
          </a:bodyPr>
          <a:lstStyle>
            <a:lvl1pPr lvl="0" algn="r" rtl="0">
              <a:lnSpc>
                <a:spcPct val="100000"/>
              </a:lnSpc>
              <a:spcBef>
                <a:spcPts val="0"/>
              </a:spcBef>
              <a:spcAft>
                <a:spcPts val="0"/>
              </a:spcAft>
              <a:buNone/>
              <a:defRPr sz="1600" b="1"/>
            </a:lvl1pPr>
            <a:lvl2pPr lvl="1" rtl="0">
              <a:spcBef>
                <a:spcPts val="0"/>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endParaRPr/>
          </a:p>
        </p:txBody>
      </p:sp>
    </p:spTree>
    <p:extLst>
      <p:ext uri="{BB962C8B-B14F-4D97-AF65-F5344CB8AC3E}">
        <p14:creationId xmlns:p14="http://schemas.microsoft.com/office/powerpoint/2010/main" val="18052915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Large text">
  <p:cSld name="TITLE_4_1_1_1_1_1_1">
    <p:spTree>
      <p:nvGrpSpPr>
        <p:cNvPr id="1" name="Shape 42"/>
        <p:cNvGrpSpPr/>
        <p:nvPr/>
      </p:nvGrpSpPr>
      <p:grpSpPr>
        <a:xfrm>
          <a:off x="0" y="0"/>
          <a:ext cx="0" cy="0"/>
          <a:chOff x="0" y="0"/>
          <a:chExt cx="0" cy="0"/>
        </a:xfrm>
      </p:grpSpPr>
      <p:sp>
        <p:nvSpPr>
          <p:cNvPr id="43" name="Google Shape;43;p8"/>
          <p:cNvSpPr txBox="1">
            <a:spLocks noGrp="1"/>
          </p:cNvSpPr>
          <p:nvPr>
            <p:ph type="title"/>
          </p:nvPr>
        </p:nvSpPr>
        <p:spPr>
          <a:xfrm>
            <a:off x="414533" y="426133"/>
            <a:ext cx="11361600" cy="6011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800" b="0">
                <a:latin typeface="Quicksand Medium"/>
                <a:ea typeface="Quicksand Medium"/>
                <a:cs typeface="Quicksand Medium"/>
                <a:sym typeface="Quicksand Medium"/>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44" name="Google Shape;44;p8"/>
          <p:cNvSpPr txBox="1">
            <a:spLocks noGrp="1"/>
          </p:cNvSpPr>
          <p:nvPr>
            <p:ph type="sldNum" idx="12"/>
          </p:nvPr>
        </p:nvSpPr>
        <p:spPr>
          <a:xfrm>
            <a:off x="11776267" y="6439067"/>
            <a:ext cx="415600" cy="418800"/>
          </a:xfrm>
          <a:prstGeom prst="rect">
            <a:avLst/>
          </a:prstGeom>
        </p:spPr>
        <p:txBody>
          <a:bodyPr spcFirstLastPara="1" wrap="square" lIns="91425" tIns="91425" rIns="91425" bIns="91425" anchor="t" anchorCtr="0">
            <a:noAutofit/>
          </a:bodyPr>
          <a:lstStyle>
            <a:lvl1pPr lvl="0" rtl="0">
              <a:buNone/>
              <a:defRPr sz="1067">
                <a:solidFill>
                  <a:srgbClr val="494985"/>
                </a:solidFill>
                <a:latin typeface="Quicksand Medium"/>
                <a:ea typeface="Quicksand Medium"/>
                <a:cs typeface="Quicksand Medium"/>
                <a:sym typeface="Quicksand Medium"/>
              </a:defRPr>
            </a:lvl1pPr>
            <a:lvl2pPr lvl="1" rtl="0">
              <a:buNone/>
              <a:defRPr sz="1067">
                <a:solidFill>
                  <a:srgbClr val="494985"/>
                </a:solidFill>
                <a:latin typeface="Quicksand Medium"/>
                <a:ea typeface="Quicksand Medium"/>
                <a:cs typeface="Quicksand Medium"/>
                <a:sym typeface="Quicksand Medium"/>
              </a:defRPr>
            </a:lvl2pPr>
            <a:lvl3pPr lvl="2" rtl="0">
              <a:buNone/>
              <a:defRPr sz="1067">
                <a:solidFill>
                  <a:srgbClr val="494985"/>
                </a:solidFill>
                <a:latin typeface="Quicksand Medium"/>
                <a:ea typeface="Quicksand Medium"/>
                <a:cs typeface="Quicksand Medium"/>
                <a:sym typeface="Quicksand Medium"/>
              </a:defRPr>
            </a:lvl3pPr>
            <a:lvl4pPr lvl="3" rtl="0">
              <a:buNone/>
              <a:defRPr sz="1067">
                <a:solidFill>
                  <a:srgbClr val="494985"/>
                </a:solidFill>
                <a:latin typeface="Quicksand Medium"/>
                <a:ea typeface="Quicksand Medium"/>
                <a:cs typeface="Quicksand Medium"/>
                <a:sym typeface="Quicksand Medium"/>
              </a:defRPr>
            </a:lvl4pPr>
            <a:lvl5pPr lvl="4" rtl="0">
              <a:buNone/>
              <a:defRPr sz="1067">
                <a:solidFill>
                  <a:srgbClr val="494985"/>
                </a:solidFill>
                <a:latin typeface="Quicksand Medium"/>
                <a:ea typeface="Quicksand Medium"/>
                <a:cs typeface="Quicksand Medium"/>
                <a:sym typeface="Quicksand Medium"/>
              </a:defRPr>
            </a:lvl5pPr>
            <a:lvl6pPr lvl="5" rtl="0">
              <a:buNone/>
              <a:defRPr sz="1067">
                <a:solidFill>
                  <a:srgbClr val="494985"/>
                </a:solidFill>
                <a:latin typeface="Quicksand Medium"/>
                <a:ea typeface="Quicksand Medium"/>
                <a:cs typeface="Quicksand Medium"/>
                <a:sym typeface="Quicksand Medium"/>
              </a:defRPr>
            </a:lvl6pPr>
            <a:lvl7pPr lvl="6" rtl="0">
              <a:buNone/>
              <a:defRPr sz="1067">
                <a:solidFill>
                  <a:srgbClr val="494985"/>
                </a:solidFill>
                <a:latin typeface="Quicksand Medium"/>
                <a:ea typeface="Quicksand Medium"/>
                <a:cs typeface="Quicksand Medium"/>
                <a:sym typeface="Quicksand Medium"/>
              </a:defRPr>
            </a:lvl7pPr>
            <a:lvl8pPr lvl="7" rtl="0">
              <a:buNone/>
              <a:defRPr sz="1067">
                <a:solidFill>
                  <a:srgbClr val="494985"/>
                </a:solidFill>
                <a:latin typeface="Quicksand Medium"/>
                <a:ea typeface="Quicksand Medium"/>
                <a:cs typeface="Quicksand Medium"/>
                <a:sym typeface="Quicksand Medium"/>
              </a:defRPr>
            </a:lvl8pPr>
            <a:lvl9pPr lvl="8" rtl="0">
              <a:buNone/>
              <a:defRPr sz="1067">
                <a:solidFill>
                  <a:srgbClr val="494985"/>
                </a:solidFill>
                <a:latin typeface="Quicksand Medium"/>
                <a:ea typeface="Quicksand Medium"/>
                <a:cs typeface="Quicksand Medium"/>
                <a:sym typeface="Quicksand Medium"/>
              </a:defRPr>
            </a:lvl9pPr>
          </a:lstStyle>
          <a:p>
            <a:pPr marL="0" lvl="0" indent="0" algn="ctr" rtl="0">
              <a:spcBef>
                <a:spcPts val="0"/>
              </a:spcBef>
              <a:spcAft>
                <a:spcPts val="0"/>
              </a:spcAft>
              <a:buNone/>
            </a:pPr>
            <a:fld id="{00000000-1234-1234-1234-123412341234}" type="slidenum">
              <a:rPr lang="en-GB"/>
              <a:pPr marL="0" lvl="0" indent="0" algn="ctr" rtl="0">
                <a:spcBef>
                  <a:spcPts val="0"/>
                </a:spcBef>
                <a:spcAft>
                  <a:spcPts val="0"/>
                </a:spcAft>
                <a:buNone/>
              </a:pPr>
              <a:t>‹#›</a:t>
            </a:fld>
            <a:endParaRPr/>
          </a:p>
        </p:txBody>
      </p:sp>
      <p:sp>
        <p:nvSpPr>
          <p:cNvPr id="45" name="Google Shape;45;p8"/>
          <p:cNvSpPr txBox="1">
            <a:spLocks noGrp="1"/>
          </p:cNvSpPr>
          <p:nvPr>
            <p:ph type="subTitle" idx="1"/>
          </p:nvPr>
        </p:nvSpPr>
        <p:spPr>
          <a:xfrm>
            <a:off x="7010400" y="0"/>
            <a:ext cx="4753200" cy="418800"/>
          </a:xfrm>
          <a:prstGeom prst="rect">
            <a:avLst/>
          </a:prstGeom>
        </p:spPr>
        <p:txBody>
          <a:bodyPr spcFirstLastPara="1" wrap="square" lIns="91425" tIns="91425" rIns="0" bIns="91425" anchor="ctr" anchorCtr="0">
            <a:noAutofit/>
          </a:bodyPr>
          <a:lstStyle>
            <a:lvl1pPr lvl="0" algn="r" rtl="0">
              <a:lnSpc>
                <a:spcPct val="100000"/>
              </a:lnSpc>
              <a:spcBef>
                <a:spcPts val="0"/>
              </a:spcBef>
              <a:spcAft>
                <a:spcPts val="0"/>
              </a:spcAft>
              <a:buNone/>
              <a:defRPr sz="1600" b="1"/>
            </a:lvl1pPr>
            <a:lvl2pPr lvl="1" rtl="0">
              <a:spcBef>
                <a:spcPts val="0"/>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endParaRPr/>
          </a:p>
        </p:txBody>
      </p:sp>
    </p:spTree>
    <p:extLst>
      <p:ext uri="{BB962C8B-B14F-4D97-AF65-F5344CB8AC3E}">
        <p14:creationId xmlns:p14="http://schemas.microsoft.com/office/powerpoint/2010/main" val="19163335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Large image and text under (no heading)">
  <p:cSld name="TITLE_4_1_1_1_4_1">
    <p:spTree>
      <p:nvGrpSpPr>
        <p:cNvPr id="1" name="Shape 26"/>
        <p:cNvGrpSpPr/>
        <p:nvPr/>
      </p:nvGrpSpPr>
      <p:grpSpPr>
        <a:xfrm>
          <a:off x="0" y="0"/>
          <a:ext cx="0" cy="0"/>
          <a:chOff x="0" y="0"/>
          <a:chExt cx="0" cy="0"/>
        </a:xfrm>
      </p:grpSpPr>
      <p:sp>
        <p:nvSpPr>
          <p:cNvPr id="27" name="Google Shape;27;p5"/>
          <p:cNvSpPr txBox="1">
            <a:spLocks noGrp="1"/>
          </p:cNvSpPr>
          <p:nvPr>
            <p:ph type="body" idx="1"/>
          </p:nvPr>
        </p:nvSpPr>
        <p:spPr>
          <a:xfrm>
            <a:off x="414533" y="629333"/>
            <a:ext cx="11361600" cy="5060400"/>
          </a:xfrm>
          <a:prstGeom prst="rect">
            <a:avLst/>
          </a:prstGeom>
          <a:ln>
            <a:noFill/>
          </a:ln>
        </p:spPr>
        <p:txBody>
          <a:bodyPr spcFirstLastPara="1" wrap="square" lIns="91425" tIns="91425" rIns="91425" bIns="91425" anchor="t" anchorCtr="0">
            <a:noAutofit/>
          </a:bodyPr>
          <a:lstStyle>
            <a:lvl1pPr marL="609585" lvl="0" indent="-457189" rtl="0">
              <a:spcBef>
                <a:spcPts val="0"/>
              </a:spcBef>
              <a:spcAft>
                <a:spcPts val="0"/>
              </a:spcAft>
              <a:buSzPts val="1800"/>
              <a:buChar char="●"/>
              <a:defRPr/>
            </a:lvl1pPr>
            <a:lvl2pPr marL="1219170" lvl="1" indent="-423323" rtl="0">
              <a:spcBef>
                <a:spcPts val="2133"/>
              </a:spcBef>
              <a:spcAft>
                <a:spcPts val="0"/>
              </a:spcAft>
              <a:buSzPts val="1400"/>
              <a:buChar char="○"/>
              <a:defRPr/>
            </a:lvl2pPr>
            <a:lvl3pPr marL="1828754" lvl="2" indent="-423323" rtl="0">
              <a:spcBef>
                <a:spcPts val="2133"/>
              </a:spcBef>
              <a:spcAft>
                <a:spcPts val="0"/>
              </a:spcAft>
              <a:buSzPts val="1400"/>
              <a:buChar char="■"/>
              <a:defRPr/>
            </a:lvl3pPr>
            <a:lvl4pPr marL="2438339" lvl="3" indent="-423323" rtl="0">
              <a:spcBef>
                <a:spcPts val="2133"/>
              </a:spcBef>
              <a:spcAft>
                <a:spcPts val="0"/>
              </a:spcAft>
              <a:buSzPts val="1400"/>
              <a:buChar char="●"/>
              <a:defRPr/>
            </a:lvl4pPr>
            <a:lvl5pPr marL="3047924" lvl="4" indent="-423323" rtl="0">
              <a:spcBef>
                <a:spcPts val="2133"/>
              </a:spcBef>
              <a:spcAft>
                <a:spcPts val="0"/>
              </a:spcAft>
              <a:buSzPts val="1400"/>
              <a:buChar char="○"/>
              <a:defRPr/>
            </a:lvl5pPr>
            <a:lvl6pPr marL="3657509" lvl="5" indent="-423323" rtl="0">
              <a:spcBef>
                <a:spcPts val="2133"/>
              </a:spcBef>
              <a:spcAft>
                <a:spcPts val="0"/>
              </a:spcAft>
              <a:buSzPts val="1400"/>
              <a:buChar char="■"/>
              <a:defRPr/>
            </a:lvl6pPr>
            <a:lvl7pPr marL="4267093" lvl="6" indent="-423323" rtl="0">
              <a:spcBef>
                <a:spcPts val="2133"/>
              </a:spcBef>
              <a:spcAft>
                <a:spcPts val="0"/>
              </a:spcAft>
              <a:buSzPts val="1400"/>
              <a:buChar char="●"/>
              <a:defRPr/>
            </a:lvl7pPr>
            <a:lvl8pPr marL="4876678" lvl="7" indent="-423323" rtl="0">
              <a:spcBef>
                <a:spcPts val="2133"/>
              </a:spcBef>
              <a:spcAft>
                <a:spcPts val="0"/>
              </a:spcAft>
              <a:buSzPts val="1400"/>
              <a:buChar char="○"/>
              <a:defRPr/>
            </a:lvl8pPr>
            <a:lvl9pPr marL="5486263" lvl="8" indent="-423323" rtl="0">
              <a:spcBef>
                <a:spcPts val="2133"/>
              </a:spcBef>
              <a:spcAft>
                <a:spcPts val="2133"/>
              </a:spcAft>
              <a:buSzPts val="1400"/>
              <a:buChar char="■"/>
              <a:defRPr/>
            </a:lvl9pPr>
          </a:lstStyle>
          <a:p>
            <a:endParaRPr/>
          </a:p>
        </p:txBody>
      </p:sp>
      <p:sp>
        <p:nvSpPr>
          <p:cNvPr id="28" name="Google Shape;28;p5"/>
          <p:cNvSpPr txBox="1">
            <a:spLocks noGrp="1"/>
          </p:cNvSpPr>
          <p:nvPr>
            <p:ph type="body" idx="2"/>
          </p:nvPr>
        </p:nvSpPr>
        <p:spPr>
          <a:xfrm>
            <a:off x="414533" y="5709567"/>
            <a:ext cx="11361600" cy="728000"/>
          </a:xfrm>
          <a:prstGeom prst="rect">
            <a:avLst/>
          </a:prstGeom>
        </p:spPr>
        <p:txBody>
          <a:bodyPr spcFirstLastPara="1" wrap="square" lIns="91425" tIns="91425" rIns="91425" bIns="91425" anchor="t" anchorCtr="0">
            <a:noAutofit/>
          </a:bodyPr>
          <a:lstStyle>
            <a:lvl1pPr marL="609585" lvl="0" indent="-457189" algn="ctr" rtl="0">
              <a:spcBef>
                <a:spcPts val="0"/>
              </a:spcBef>
              <a:spcAft>
                <a:spcPts val="0"/>
              </a:spcAft>
              <a:buSzPts val="1800"/>
              <a:buChar char="●"/>
              <a:defRPr/>
            </a:lvl1pPr>
            <a:lvl2pPr marL="1219170" lvl="1" indent="-423323" algn="ctr" rtl="0">
              <a:spcBef>
                <a:spcPts val="2133"/>
              </a:spcBef>
              <a:spcAft>
                <a:spcPts val="0"/>
              </a:spcAft>
              <a:buSzPts val="1400"/>
              <a:buChar char="○"/>
              <a:defRPr/>
            </a:lvl2pPr>
            <a:lvl3pPr marL="1828754" lvl="2" indent="-423323" algn="ctr" rtl="0">
              <a:spcBef>
                <a:spcPts val="2133"/>
              </a:spcBef>
              <a:spcAft>
                <a:spcPts val="0"/>
              </a:spcAft>
              <a:buSzPts val="1400"/>
              <a:buChar char="■"/>
              <a:defRPr/>
            </a:lvl3pPr>
            <a:lvl4pPr marL="2438339" lvl="3" indent="-423323" algn="ctr" rtl="0">
              <a:spcBef>
                <a:spcPts val="2133"/>
              </a:spcBef>
              <a:spcAft>
                <a:spcPts val="0"/>
              </a:spcAft>
              <a:buSzPts val="1400"/>
              <a:buChar char="●"/>
              <a:defRPr/>
            </a:lvl4pPr>
            <a:lvl5pPr marL="3047924" lvl="4" indent="-423323" algn="ctr" rtl="0">
              <a:spcBef>
                <a:spcPts val="2133"/>
              </a:spcBef>
              <a:spcAft>
                <a:spcPts val="0"/>
              </a:spcAft>
              <a:buSzPts val="1400"/>
              <a:buChar char="○"/>
              <a:defRPr/>
            </a:lvl5pPr>
            <a:lvl6pPr marL="3657509" lvl="5" indent="-423323" algn="ctr" rtl="0">
              <a:spcBef>
                <a:spcPts val="2133"/>
              </a:spcBef>
              <a:spcAft>
                <a:spcPts val="0"/>
              </a:spcAft>
              <a:buSzPts val="1400"/>
              <a:buChar char="■"/>
              <a:defRPr/>
            </a:lvl6pPr>
            <a:lvl7pPr marL="4267093" lvl="6" indent="-423323" algn="ctr" rtl="0">
              <a:spcBef>
                <a:spcPts val="2133"/>
              </a:spcBef>
              <a:spcAft>
                <a:spcPts val="0"/>
              </a:spcAft>
              <a:buSzPts val="1400"/>
              <a:buChar char="●"/>
              <a:defRPr/>
            </a:lvl7pPr>
            <a:lvl8pPr marL="4876678" lvl="7" indent="-423323" algn="ctr" rtl="0">
              <a:spcBef>
                <a:spcPts val="2133"/>
              </a:spcBef>
              <a:spcAft>
                <a:spcPts val="0"/>
              </a:spcAft>
              <a:buSzPts val="1400"/>
              <a:buChar char="○"/>
              <a:defRPr/>
            </a:lvl8pPr>
            <a:lvl9pPr marL="5486263" lvl="8" indent="-423323" algn="ctr" rtl="0">
              <a:spcBef>
                <a:spcPts val="2133"/>
              </a:spcBef>
              <a:spcAft>
                <a:spcPts val="2133"/>
              </a:spcAft>
              <a:buSzPts val="1400"/>
              <a:buChar char="■"/>
              <a:defRPr/>
            </a:lvl9pPr>
          </a:lstStyle>
          <a:p>
            <a:endParaRPr/>
          </a:p>
        </p:txBody>
      </p:sp>
      <p:sp>
        <p:nvSpPr>
          <p:cNvPr id="29" name="Google Shape;29;p5"/>
          <p:cNvSpPr txBox="1">
            <a:spLocks noGrp="1"/>
          </p:cNvSpPr>
          <p:nvPr>
            <p:ph type="sldNum" idx="12"/>
          </p:nvPr>
        </p:nvSpPr>
        <p:spPr>
          <a:xfrm>
            <a:off x="11776267" y="6439067"/>
            <a:ext cx="415600" cy="418800"/>
          </a:xfrm>
          <a:prstGeom prst="rect">
            <a:avLst/>
          </a:prstGeom>
        </p:spPr>
        <p:txBody>
          <a:bodyPr spcFirstLastPara="1" wrap="square" lIns="91425" tIns="91425" rIns="91425" bIns="91425" anchor="t" anchorCtr="0">
            <a:noAutofit/>
          </a:bodyPr>
          <a:lstStyle>
            <a:lvl1pPr lvl="0" rtl="0">
              <a:buNone/>
              <a:defRPr sz="1067">
                <a:solidFill>
                  <a:srgbClr val="494985"/>
                </a:solidFill>
                <a:latin typeface="Quicksand Medium"/>
                <a:ea typeface="Quicksand Medium"/>
                <a:cs typeface="Quicksand Medium"/>
                <a:sym typeface="Quicksand Medium"/>
              </a:defRPr>
            </a:lvl1pPr>
            <a:lvl2pPr lvl="1" rtl="0">
              <a:buNone/>
              <a:defRPr sz="1067">
                <a:solidFill>
                  <a:srgbClr val="494985"/>
                </a:solidFill>
                <a:latin typeface="Quicksand Medium"/>
                <a:ea typeface="Quicksand Medium"/>
                <a:cs typeface="Quicksand Medium"/>
                <a:sym typeface="Quicksand Medium"/>
              </a:defRPr>
            </a:lvl2pPr>
            <a:lvl3pPr lvl="2" rtl="0">
              <a:buNone/>
              <a:defRPr sz="1067">
                <a:solidFill>
                  <a:srgbClr val="494985"/>
                </a:solidFill>
                <a:latin typeface="Quicksand Medium"/>
                <a:ea typeface="Quicksand Medium"/>
                <a:cs typeface="Quicksand Medium"/>
                <a:sym typeface="Quicksand Medium"/>
              </a:defRPr>
            </a:lvl3pPr>
            <a:lvl4pPr lvl="3" rtl="0">
              <a:buNone/>
              <a:defRPr sz="1067">
                <a:solidFill>
                  <a:srgbClr val="494985"/>
                </a:solidFill>
                <a:latin typeface="Quicksand Medium"/>
                <a:ea typeface="Quicksand Medium"/>
                <a:cs typeface="Quicksand Medium"/>
                <a:sym typeface="Quicksand Medium"/>
              </a:defRPr>
            </a:lvl4pPr>
            <a:lvl5pPr lvl="4" rtl="0">
              <a:buNone/>
              <a:defRPr sz="1067">
                <a:solidFill>
                  <a:srgbClr val="494985"/>
                </a:solidFill>
                <a:latin typeface="Quicksand Medium"/>
                <a:ea typeface="Quicksand Medium"/>
                <a:cs typeface="Quicksand Medium"/>
                <a:sym typeface="Quicksand Medium"/>
              </a:defRPr>
            </a:lvl5pPr>
            <a:lvl6pPr lvl="5" rtl="0">
              <a:buNone/>
              <a:defRPr sz="1067">
                <a:solidFill>
                  <a:srgbClr val="494985"/>
                </a:solidFill>
                <a:latin typeface="Quicksand Medium"/>
                <a:ea typeface="Quicksand Medium"/>
                <a:cs typeface="Quicksand Medium"/>
                <a:sym typeface="Quicksand Medium"/>
              </a:defRPr>
            </a:lvl6pPr>
            <a:lvl7pPr lvl="6" rtl="0">
              <a:buNone/>
              <a:defRPr sz="1067">
                <a:solidFill>
                  <a:srgbClr val="494985"/>
                </a:solidFill>
                <a:latin typeface="Quicksand Medium"/>
                <a:ea typeface="Quicksand Medium"/>
                <a:cs typeface="Quicksand Medium"/>
                <a:sym typeface="Quicksand Medium"/>
              </a:defRPr>
            </a:lvl7pPr>
            <a:lvl8pPr lvl="7" rtl="0">
              <a:buNone/>
              <a:defRPr sz="1067">
                <a:solidFill>
                  <a:srgbClr val="494985"/>
                </a:solidFill>
                <a:latin typeface="Quicksand Medium"/>
                <a:ea typeface="Quicksand Medium"/>
                <a:cs typeface="Quicksand Medium"/>
                <a:sym typeface="Quicksand Medium"/>
              </a:defRPr>
            </a:lvl8pPr>
            <a:lvl9pPr lvl="8" rtl="0">
              <a:buNone/>
              <a:defRPr sz="1067">
                <a:solidFill>
                  <a:srgbClr val="494985"/>
                </a:solidFill>
                <a:latin typeface="Quicksand Medium"/>
                <a:ea typeface="Quicksand Medium"/>
                <a:cs typeface="Quicksand Medium"/>
                <a:sym typeface="Quicksand Medium"/>
              </a:defRPr>
            </a:lvl9pPr>
          </a:lstStyle>
          <a:p>
            <a:pPr marL="0" lvl="0" indent="0" algn="ctr" rtl="0">
              <a:spcBef>
                <a:spcPts val="0"/>
              </a:spcBef>
              <a:spcAft>
                <a:spcPts val="0"/>
              </a:spcAft>
              <a:buNone/>
            </a:pPr>
            <a:fld id="{00000000-1234-1234-1234-123412341234}" type="slidenum">
              <a:rPr lang="en-GB"/>
              <a:pPr marL="0" lvl="0" indent="0" algn="ctr" rtl="0">
                <a:spcBef>
                  <a:spcPts val="0"/>
                </a:spcBef>
                <a:spcAft>
                  <a:spcPts val="0"/>
                </a:spcAft>
                <a:buNone/>
              </a:pPr>
              <a:t>‹#›</a:t>
            </a:fld>
            <a:endParaRPr/>
          </a:p>
        </p:txBody>
      </p:sp>
      <p:sp>
        <p:nvSpPr>
          <p:cNvPr id="30" name="Google Shape;30;p5"/>
          <p:cNvSpPr txBox="1">
            <a:spLocks noGrp="1"/>
          </p:cNvSpPr>
          <p:nvPr>
            <p:ph type="subTitle" idx="3"/>
          </p:nvPr>
        </p:nvSpPr>
        <p:spPr>
          <a:xfrm>
            <a:off x="7010400" y="0"/>
            <a:ext cx="4753200" cy="418800"/>
          </a:xfrm>
          <a:prstGeom prst="rect">
            <a:avLst/>
          </a:prstGeom>
        </p:spPr>
        <p:txBody>
          <a:bodyPr spcFirstLastPara="1" wrap="square" lIns="91425" tIns="91425" rIns="0" bIns="91425" anchor="ctr" anchorCtr="0">
            <a:noAutofit/>
          </a:bodyPr>
          <a:lstStyle>
            <a:lvl1pPr lvl="0" algn="r" rtl="0">
              <a:lnSpc>
                <a:spcPct val="100000"/>
              </a:lnSpc>
              <a:spcBef>
                <a:spcPts val="0"/>
              </a:spcBef>
              <a:spcAft>
                <a:spcPts val="0"/>
              </a:spcAft>
              <a:buNone/>
              <a:defRPr sz="1600" b="1"/>
            </a:lvl1pPr>
            <a:lvl2pPr lvl="1" rtl="0">
              <a:spcBef>
                <a:spcPts val="0"/>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endParaRPr/>
          </a:p>
        </p:txBody>
      </p:sp>
    </p:spTree>
    <p:extLst>
      <p:ext uri="{BB962C8B-B14F-4D97-AF65-F5344CB8AC3E}">
        <p14:creationId xmlns:p14="http://schemas.microsoft.com/office/powerpoint/2010/main" val="4485570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D99FC9EB-1597-3ACA-1037-BAC59508C622}"/>
              </a:ext>
            </a:extLst>
          </p:cNvPr>
          <p:cNvSpPr>
            <a:spLocks noGrp="1"/>
          </p:cNvSpPr>
          <p:nvPr>
            <p:ph type="title" hasCustomPrompt="1"/>
          </p:nvPr>
        </p:nvSpPr>
        <p:spPr>
          <a:xfrm>
            <a:off x="567380" y="315283"/>
            <a:ext cx="5343685" cy="937968"/>
          </a:xfrm>
        </p:spPr>
        <p:txBody>
          <a:bodyPr wrap="square" lIns="0" tIns="180000" rIns="0" bIns="180000">
            <a:spAutoFit/>
          </a:bodyPr>
          <a:lstStyle>
            <a:lvl1pPr marL="239178" indent="-179913">
              <a:tabLst/>
              <a:defRPr lang="en-US" sz="3733" b="1" i="0" kern="1200" dirty="0">
                <a:solidFill>
                  <a:srgbClr val="000000"/>
                </a:solidFill>
                <a:latin typeface="Arial" panose="020B0604020202020204" pitchFamily="34" charset="0"/>
                <a:ea typeface="+mj-ea"/>
                <a:cs typeface="+mj-cs"/>
              </a:defRPr>
            </a:lvl1pPr>
          </a:lstStyle>
          <a:p>
            <a:pPr marL="239994" lvl="0" indent="0" algn="l" defTabSz="914377" rtl="0" eaLnBrk="1" latinLnBrk="0" hangingPunct="1">
              <a:lnSpc>
                <a:spcPct val="100000"/>
              </a:lnSpc>
              <a:spcBef>
                <a:spcPct val="0"/>
              </a:spcBef>
              <a:buFont typeface="Arial" panose="020B0604020202020204" pitchFamily="34" charset="0"/>
              <a:buNone/>
            </a:pPr>
            <a:r>
              <a:rPr lang="en-GB"/>
              <a:t>Click to edit slide title</a:t>
            </a:r>
            <a:endParaRPr lang="en-US"/>
          </a:p>
        </p:txBody>
      </p:sp>
    </p:spTree>
    <p:extLst>
      <p:ext uri="{BB962C8B-B14F-4D97-AF65-F5344CB8AC3E}">
        <p14:creationId xmlns:p14="http://schemas.microsoft.com/office/powerpoint/2010/main" val="403844753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19/01/2026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GB"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GB" smtClean="0"/>
              <a:t>19/01/2026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Date Placeholder 4"/>
          <p:cNvSpPr>
            <a:spLocks noGrp="1"/>
          </p:cNvSpPr>
          <p:nvPr>
            <p:ph type="dt" sz="half" idx="10"/>
          </p:nvPr>
        </p:nvSpPr>
        <p:spPr/>
        <p:txBody>
          <a:bodyPr/>
          <a:lstStyle/>
          <a:p>
            <a:fld id="{846CE7D5-CF57-46EF-B807-FDD0502418D4}" type="datetimeFigureOut">
              <a:rPr lang="en-GB" smtClean="0"/>
              <a:t>19/01/2026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GB"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7" name="Date Placeholder 6"/>
          <p:cNvSpPr>
            <a:spLocks noGrp="1"/>
          </p:cNvSpPr>
          <p:nvPr>
            <p:ph type="dt" sz="half" idx="10"/>
          </p:nvPr>
        </p:nvSpPr>
        <p:spPr/>
        <p:txBody>
          <a:bodyPr/>
          <a:lstStyle/>
          <a:p>
            <a:fld id="{846CE7D5-CF57-46EF-B807-FDD0502418D4}" type="datetimeFigureOut">
              <a:rPr lang="en-GB" smtClean="0"/>
              <a:t>19/01/2026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Date Placeholder 2"/>
          <p:cNvSpPr>
            <a:spLocks noGrp="1"/>
          </p:cNvSpPr>
          <p:nvPr>
            <p:ph type="dt" sz="half" idx="10"/>
          </p:nvPr>
        </p:nvSpPr>
        <p:spPr/>
        <p:txBody>
          <a:bodyPr/>
          <a:lstStyle/>
          <a:p>
            <a:fld id="{846CE7D5-CF57-46EF-B807-FDD0502418D4}" type="datetimeFigureOut">
              <a:rPr lang="en-GB" smtClean="0"/>
              <a:t>19/01/2026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GB" smtClean="0"/>
              <a:t>19/01/2026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B"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19/01/2026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B"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19/01/2026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GB" smtClean="0"/>
              <a:t>19/01/2026</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GB" smtClean="0"/>
              <a:t>‹#›</a:t>
            </a:fld>
            <a:endParaRPr lang="en-GB"/>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28.png"/><Relationship Id="rId7" Type="http://schemas.openxmlformats.org/officeDocument/2006/relationships/image" Target="../media/image32.png"/><Relationship Id="rId12" Type="http://schemas.openxmlformats.org/officeDocument/2006/relationships/image" Target="../media/image37.svg"/><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image" Target="../media/image31.svg"/><Relationship Id="rId11" Type="http://schemas.openxmlformats.org/officeDocument/2006/relationships/image" Target="../media/image36.png"/><Relationship Id="rId5" Type="http://schemas.openxmlformats.org/officeDocument/2006/relationships/image" Target="../media/image30.png"/><Relationship Id="rId10" Type="http://schemas.openxmlformats.org/officeDocument/2006/relationships/image" Target="../media/image35.svg"/><Relationship Id="rId4" Type="http://schemas.openxmlformats.org/officeDocument/2006/relationships/image" Target="../media/image29.svg"/><Relationship Id="rId9" Type="http://schemas.openxmlformats.org/officeDocument/2006/relationships/image" Target="../media/image34.png"/></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2.svg"/><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image" Target="../media/image41.png"/><Relationship Id="rId5" Type="http://schemas.openxmlformats.org/officeDocument/2006/relationships/image" Target="../media/image40.gif"/><Relationship Id="rId4" Type="http://schemas.openxmlformats.org/officeDocument/2006/relationships/image" Target="../media/image39.svg"/></Relationships>
</file>

<file path=ppt/slides/_rels/slide28.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notesSlide" Target="../notesSlides/notesSlide3.xml"/><Relationship Id="rId7" Type="http://schemas.openxmlformats.org/officeDocument/2006/relationships/image" Target="../media/image46.svg"/><Relationship Id="rId2" Type="http://schemas.openxmlformats.org/officeDocument/2006/relationships/slideLayout" Target="../slideLayouts/slideLayout18.xml"/><Relationship Id="rId1" Type="http://schemas.openxmlformats.org/officeDocument/2006/relationships/video" Target="https://www.youtube.com/embed/8qzYWH10o6E?feature=oembed" TargetMode="External"/><Relationship Id="rId6" Type="http://schemas.openxmlformats.org/officeDocument/2006/relationships/image" Target="../media/image45.png"/><Relationship Id="rId11" Type="http://schemas.openxmlformats.org/officeDocument/2006/relationships/image" Target="../media/image49.jpeg"/><Relationship Id="rId5" Type="http://schemas.openxmlformats.org/officeDocument/2006/relationships/image" Target="../media/image44.svg"/><Relationship Id="rId10" Type="http://schemas.openxmlformats.org/officeDocument/2006/relationships/hyperlink" Target="https://youtu.be/8qzYWH10o6E" TargetMode="External"/><Relationship Id="rId4" Type="http://schemas.openxmlformats.org/officeDocument/2006/relationships/image" Target="../media/image43.png"/><Relationship Id="rId9" Type="http://schemas.openxmlformats.org/officeDocument/2006/relationships/image" Target="../media/image48.svg"/></Relationships>
</file>

<file path=ppt/slides/_rels/slide29.xml.rels><?xml version="1.0" encoding="UTF-8" standalone="yes"?>
<Relationships xmlns="http://schemas.openxmlformats.org/package/2006/relationships"><Relationship Id="rId8" Type="http://schemas.openxmlformats.org/officeDocument/2006/relationships/image" Target="../media/image54.png"/><Relationship Id="rId13" Type="http://schemas.openxmlformats.org/officeDocument/2006/relationships/image" Target="../media/image59.svg"/><Relationship Id="rId3" Type="http://schemas.openxmlformats.org/officeDocument/2006/relationships/image" Target="../media/image50.png"/><Relationship Id="rId7" Type="http://schemas.openxmlformats.org/officeDocument/2006/relationships/hyperlink" Target="https://makecode.microbit.org/#pub:_AUiYbFHgp6wK" TargetMode="External"/><Relationship Id="rId12" Type="http://schemas.openxmlformats.org/officeDocument/2006/relationships/image" Target="../media/image58.png"/><Relationship Id="rId2" Type="http://schemas.openxmlformats.org/officeDocument/2006/relationships/notesSlide" Target="../notesSlides/notesSlide4.xml"/><Relationship Id="rId1" Type="http://schemas.openxmlformats.org/officeDocument/2006/relationships/slideLayout" Target="../slideLayouts/slideLayout18.xml"/><Relationship Id="rId6" Type="http://schemas.openxmlformats.org/officeDocument/2006/relationships/image" Target="../media/image53.svg"/><Relationship Id="rId11" Type="http://schemas.openxmlformats.org/officeDocument/2006/relationships/image" Target="../media/image57.svg"/><Relationship Id="rId5" Type="http://schemas.openxmlformats.org/officeDocument/2006/relationships/image" Target="../media/image52.png"/><Relationship Id="rId10" Type="http://schemas.openxmlformats.org/officeDocument/2006/relationships/image" Target="../media/image56.png"/><Relationship Id="rId4" Type="http://schemas.openxmlformats.org/officeDocument/2006/relationships/image" Target="../media/image51.svg"/><Relationship Id="rId9" Type="http://schemas.openxmlformats.org/officeDocument/2006/relationships/image" Target="../media/image55.sv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topmarks.co.uk/maths-games/daily10" TargetMode="Externa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hyperlink" Target="https://makecode.microbit.org/" TargetMode="External"/><Relationship Id="rId7" Type="http://schemas.openxmlformats.org/officeDocument/2006/relationships/image" Target="../media/image53.svg"/><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openxmlformats.org/officeDocument/2006/relationships/image" Target="../media/image52.png"/><Relationship Id="rId11" Type="http://schemas.openxmlformats.org/officeDocument/2006/relationships/image" Target="../media/image57.svg"/><Relationship Id="rId5" Type="http://schemas.openxmlformats.org/officeDocument/2006/relationships/image" Target="../media/image51.svg"/><Relationship Id="rId10" Type="http://schemas.openxmlformats.org/officeDocument/2006/relationships/image" Target="../media/image56.png"/><Relationship Id="rId4" Type="http://schemas.openxmlformats.org/officeDocument/2006/relationships/image" Target="../media/image50.png"/><Relationship Id="rId9" Type="http://schemas.openxmlformats.org/officeDocument/2006/relationships/image" Target="../media/image61.sv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64.jpeg"/><Relationship Id="rId2" Type="http://schemas.openxmlformats.org/officeDocument/2006/relationships/slideLayout" Target="../slideLayouts/slideLayout18.xml"/><Relationship Id="rId1" Type="http://schemas.openxmlformats.org/officeDocument/2006/relationships/video" Target="https://www.youtube.com/embed/2yzT7_QGLLc?feature=oembed" TargetMode="External"/><Relationship Id="rId6" Type="http://schemas.openxmlformats.org/officeDocument/2006/relationships/hyperlink" Target="https://mbit.io/lessons-heart-code-video" TargetMode="External"/><Relationship Id="rId5" Type="http://schemas.openxmlformats.org/officeDocument/2006/relationships/image" Target="../media/image63.svg"/><Relationship Id="rId4" Type="http://schemas.openxmlformats.org/officeDocument/2006/relationships/image" Target="../media/image62.png"/></Relationships>
</file>

<file path=ppt/slides/_rels/slide32.xml.rels><?xml version="1.0" encoding="UTF-8" standalone="yes"?>
<Relationships xmlns="http://schemas.openxmlformats.org/package/2006/relationships"><Relationship Id="rId3" Type="http://schemas.openxmlformats.org/officeDocument/2006/relationships/image" Target="../media/image65.png"/><Relationship Id="rId7" Type="http://schemas.openxmlformats.org/officeDocument/2006/relationships/image" Target="../media/image69.gif"/><Relationship Id="rId2" Type="http://schemas.openxmlformats.org/officeDocument/2006/relationships/notesSlide" Target="../notesSlides/notesSlide7.xml"/><Relationship Id="rId1" Type="http://schemas.openxmlformats.org/officeDocument/2006/relationships/slideLayout" Target="../slideLayouts/slideLayout18.xml"/><Relationship Id="rId6" Type="http://schemas.openxmlformats.org/officeDocument/2006/relationships/image" Target="../media/image68.svg"/><Relationship Id="rId5" Type="http://schemas.openxmlformats.org/officeDocument/2006/relationships/image" Target="../media/image67.png"/><Relationship Id="rId4" Type="http://schemas.openxmlformats.org/officeDocument/2006/relationships/image" Target="../media/image66.svg"/></Relationships>
</file>

<file path=ppt/slides/_rels/slide33.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image" Target="../media/image65.png"/><Relationship Id="rId7" Type="http://schemas.openxmlformats.org/officeDocument/2006/relationships/hyperlink" Target="https://mbit.io/tutorial-beating-heart" TargetMode="External"/><Relationship Id="rId2" Type="http://schemas.openxmlformats.org/officeDocument/2006/relationships/notesSlide" Target="../notesSlides/notesSlide8.xml"/><Relationship Id="rId1" Type="http://schemas.openxmlformats.org/officeDocument/2006/relationships/slideLayout" Target="../slideLayouts/slideLayout18.xml"/><Relationship Id="rId6" Type="http://schemas.openxmlformats.org/officeDocument/2006/relationships/image" Target="../media/image68.svg"/><Relationship Id="rId5" Type="http://schemas.openxmlformats.org/officeDocument/2006/relationships/image" Target="../media/image67.png"/><Relationship Id="rId4" Type="http://schemas.openxmlformats.org/officeDocument/2006/relationships/image" Target="../media/image66.svg"/><Relationship Id="rId9" Type="http://schemas.openxmlformats.org/officeDocument/2006/relationships/image" Target="../media/image71.png"/></Relationships>
</file>

<file path=ppt/slides/_rels/slide34.xml.rels><?xml version="1.0" encoding="UTF-8" standalone="yes"?>
<Relationships xmlns="http://schemas.openxmlformats.org/package/2006/relationships"><Relationship Id="rId8" Type="http://schemas.openxmlformats.org/officeDocument/2006/relationships/image" Target="../media/image77.svg"/><Relationship Id="rId3" Type="http://schemas.openxmlformats.org/officeDocument/2006/relationships/image" Target="../media/image72.png"/><Relationship Id="rId7" Type="http://schemas.openxmlformats.org/officeDocument/2006/relationships/image" Target="../media/image76.png"/><Relationship Id="rId2" Type="http://schemas.openxmlformats.org/officeDocument/2006/relationships/notesSlide" Target="../notesSlides/notesSlide9.xml"/><Relationship Id="rId1" Type="http://schemas.openxmlformats.org/officeDocument/2006/relationships/slideLayout" Target="../slideLayouts/slideLayout18.xml"/><Relationship Id="rId6" Type="http://schemas.openxmlformats.org/officeDocument/2006/relationships/image" Target="../media/image75.svg"/><Relationship Id="rId5" Type="http://schemas.openxmlformats.org/officeDocument/2006/relationships/image" Target="../media/image74.png"/><Relationship Id="rId10" Type="http://schemas.openxmlformats.org/officeDocument/2006/relationships/image" Target="../media/image79.png"/><Relationship Id="rId4" Type="http://schemas.openxmlformats.org/officeDocument/2006/relationships/image" Target="../media/image73.svg"/><Relationship Id="rId9" Type="http://schemas.openxmlformats.org/officeDocument/2006/relationships/image" Target="../media/image78.png"/></Relationships>
</file>

<file path=ppt/slides/_rels/slide35.xml.rels><?xml version="1.0" encoding="UTF-8" standalone="yes"?>
<Relationships xmlns="http://schemas.openxmlformats.org/package/2006/relationships"><Relationship Id="rId8" Type="http://schemas.openxmlformats.org/officeDocument/2006/relationships/image" Target="../media/image85.svg"/><Relationship Id="rId3" Type="http://schemas.openxmlformats.org/officeDocument/2006/relationships/image" Target="../media/image80.png"/><Relationship Id="rId7" Type="http://schemas.openxmlformats.org/officeDocument/2006/relationships/image" Target="../media/image84.png"/><Relationship Id="rId2" Type="http://schemas.openxmlformats.org/officeDocument/2006/relationships/notesSlide" Target="../notesSlides/notesSlide10.xml"/><Relationship Id="rId1" Type="http://schemas.openxmlformats.org/officeDocument/2006/relationships/slideLayout" Target="../slideLayouts/slideLayout18.xml"/><Relationship Id="rId6" Type="http://schemas.openxmlformats.org/officeDocument/2006/relationships/image" Target="../media/image83.svg"/><Relationship Id="rId5" Type="http://schemas.openxmlformats.org/officeDocument/2006/relationships/image" Target="../media/image82.png"/><Relationship Id="rId4" Type="http://schemas.openxmlformats.org/officeDocument/2006/relationships/image" Target="../media/image81.svg"/><Relationship Id="rId9" Type="http://schemas.openxmlformats.org/officeDocument/2006/relationships/image" Target="../media/image86.jpeg"/></Relationships>
</file>

<file path=ppt/slides/_rels/slide36.xml.rels><?xml version="1.0" encoding="UTF-8" standalone="yes"?>
<Relationships xmlns="http://schemas.openxmlformats.org/package/2006/relationships"><Relationship Id="rId8" Type="http://schemas.openxmlformats.org/officeDocument/2006/relationships/image" Target="../media/image92.png"/><Relationship Id="rId3" Type="http://schemas.openxmlformats.org/officeDocument/2006/relationships/image" Target="../media/image87.png"/><Relationship Id="rId7" Type="http://schemas.openxmlformats.org/officeDocument/2006/relationships/image" Target="../media/image91.png"/><Relationship Id="rId2" Type="http://schemas.openxmlformats.org/officeDocument/2006/relationships/notesSlide" Target="../notesSlides/notesSlide11.xml"/><Relationship Id="rId1" Type="http://schemas.openxmlformats.org/officeDocument/2006/relationships/slideLayout" Target="../slideLayouts/slideLayout18.xml"/><Relationship Id="rId6" Type="http://schemas.openxmlformats.org/officeDocument/2006/relationships/image" Target="../media/image90.svg"/><Relationship Id="rId5" Type="http://schemas.openxmlformats.org/officeDocument/2006/relationships/image" Target="../media/image89.png"/><Relationship Id="rId10" Type="http://schemas.openxmlformats.org/officeDocument/2006/relationships/image" Target="../media/image94.svg"/><Relationship Id="rId4" Type="http://schemas.openxmlformats.org/officeDocument/2006/relationships/image" Target="../media/image88.svg"/><Relationship Id="rId9" Type="http://schemas.openxmlformats.org/officeDocument/2006/relationships/image" Target="../media/image93.png"/></Relationships>
</file>

<file path=ppt/slides/_rels/slide37.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hyperlink" Target="https://pe.getset4education.co.uk/lesson/ks2/dance/2?years=1004" TargetMode="Externa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71D9A5B-AC1B-5492-8613-F030D96D1103}"/>
              </a:ext>
            </a:extLst>
          </p:cNvPr>
          <p:cNvSpPr txBox="1"/>
          <p:nvPr/>
        </p:nvSpPr>
        <p:spPr>
          <a:xfrm>
            <a:off x="276024" y="0"/>
            <a:ext cx="590692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t>Morning Challenge – 19.1.26</a:t>
            </a:r>
          </a:p>
        </p:txBody>
      </p:sp>
      <p:pic>
        <p:nvPicPr>
          <p:cNvPr id="3" name="Picture 2" descr="Handwriting Paper">
            <a:extLst>
              <a:ext uri="{FF2B5EF4-FFF2-40B4-BE49-F238E27FC236}">
                <a16:creationId xmlns:a16="http://schemas.microsoft.com/office/drawing/2014/main" id="{D389A5AC-F97F-9264-2922-B35F23892CB1}"/>
              </a:ext>
            </a:extLst>
          </p:cNvPr>
          <p:cNvPicPr>
            <a:picLocks noChangeAspect="1"/>
          </p:cNvPicPr>
          <p:nvPr/>
        </p:nvPicPr>
        <p:blipFill>
          <a:blip r:embed="rId2"/>
          <a:stretch>
            <a:fillRect/>
          </a:stretch>
        </p:blipFill>
        <p:spPr>
          <a:xfrm>
            <a:off x="4343271" y="595312"/>
            <a:ext cx="7439025" cy="5667375"/>
          </a:xfrm>
          <a:prstGeom prst="rect">
            <a:avLst/>
          </a:prstGeom>
        </p:spPr>
      </p:pic>
      <p:sp>
        <p:nvSpPr>
          <p:cNvPr id="4" name="TextBox 3">
            <a:extLst>
              <a:ext uri="{FF2B5EF4-FFF2-40B4-BE49-F238E27FC236}">
                <a16:creationId xmlns:a16="http://schemas.microsoft.com/office/drawing/2014/main" id="{F58978C4-9965-82FA-DC4D-857DE35622E4}"/>
              </a:ext>
            </a:extLst>
          </p:cNvPr>
          <p:cNvSpPr txBox="1"/>
          <p:nvPr/>
        </p:nvSpPr>
        <p:spPr>
          <a:xfrm>
            <a:off x="138011" y="367127"/>
            <a:ext cx="4048835" cy="63094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b="1" dirty="0">
                <a:ea typeface="+mn-lt"/>
                <a:cs typeface="+mn-lt"/>
              </a:rPr>
              <a:t>happiness </a:t>
            </a:r>
            <a:endParaRPr lang="en-US" sz="2800" b="1">
              <a:ea typeface="+mn-lt"/>
              <a:cs typeface="+mn-lt"/>
            </a:endParaRPr>
          </a:p>
          <a:p>
            <a:r>
              <a:rPr lang="en-GB" sz="2800" b="1" dirty="0">
                <a:ea typeface="+mn-lt"/>
                <a:cs typeface="+mn-lt"/>
              </a:rPr>
              <a:t>hardness </a:t>
            </a:r>
            <a:endParaRPr lang="en-US" sz="2800" b="1">
              <a:ea typeface="+mn-lt"/>
              <a:cs typeface="+mn-lt"/>
            </a:endParaRPr>
          </a:p>
          <a:p>
            <a:r>
              <a:rPr lang="en-GB" sz="2800" b="1" dirty="0">
                <a:ea typeface="+mn-lt"/>
                <a:cs typeface="+mn-lt"/>
              </a:rPr>
              <a:t>madness </a:t>
            </a:r>
            <a:endParaRPr lang="en-US" sz="2800" b="1">
              <a:ea typeface="+mn-lt"/>
              <a:cs typeface="+mn-lt"/>
            </a:endParaRPr>
          </a:p>
          <a:p>
            <a:r>
              <a:rPr lang="en-GB" sz="2800" b="1" dirty="0">
                <a:ea typeface="+mn-lt"/>
                <a:cs typeface="+mn-lt"/>
              </a:rPr>
              <a:t>nastiness </a:t>
            </a:r>
            <a:endParaRPr lang="en-US" sz="2800" b="1">
              <a:ea typeface="+mn-lt"/>
              <a:cs typeface="+mn-lt"/>
            </a:endParaRPr>
          </a:p>
          <a:p>
            <a:r>
              <a:rPr lang="en-GB" sz="2800" b="1" dirty="0">
                <a:ea typeface="+mn-lt"/>
                <a:cs typeface="+mn-lt"/>
              </a:rPr>
              <a:t>silliness </a:t>
            </a:r>
            <a:endParaRPr lang="en-US" sz="2800" b="1">
              <a:ea typeface="+mn-lt"/>
              <a:cs typeface="+mn-lt"/>
            </a:endParaRPr>
          </a:p>
          <a:p>
            <a:r>
              <a:rPr lang="en-GB" sz="2800" b="1" dirty="0">
                <a:ea typeface="+mn-lt"/>
                <a:cs typeface="+mn-lt"/>
              </a:rPr>
              <a:t>tidiness </a:t>
            </a:r>
            <a:endParaRPr lang="en-US" sz="2800" b="1">
              <a:ea typeface="+mn-lt"/>
              <a:cs typeface="+mn-lt"/>
            </a:endParaRPr>
          </a:p>
          <a:p>
            <a:r>
              <a:rPr lang="en-GB" sz="2800" b="1" dirty="0">
                <a:ea typeface="+mn-lt"/>
                <a:cs typeface="+mn-lt"/>
              </a:rPr>
              <a:t>childishness </a:t>
            </a:r>
            <a:endParaRPr lang="en-US" sz="2800" b="1">
              <a:ea typeface="+mn-lt"/>
              <a:cs typeface="+mn-lt"/>
            </a:endParaRPr>
          </a:p>
          <a:p>
            <a:r>
              <a:rPr lang="en-GB" sz="2800" b="1" dirty="0">
                <a:ea typeface="+mn-lt"/>
                <a:cs typeface="+mn-lt"/>
              </a:rPr>
              <a:t>willingness </a:t>
            </a:r>
            <a:endParaRPr lang="en-US" sz="2800" b="1">
              <a:ea typeface="+mn-lt"/>
              <a:cs typeface="+mn-lt"/>
            </a:endParaRPr>
          </a:p>
          <a:p>
            <a:r>
              <a:rPr lang="en-GB" sz="2800" b="1" dirty="0">
                <a:ea typeface="+mn-lt"/>
                <a:cs typeface="+mn-lt"/>
              </a:rPr>
              <a:t>carelessness </a:t>
            </a:r>
            <a:endParaRPr lang="en-US" sz="2800" b="1">
              <a:ea typeface="+mn-lt"/>
              <a:cs typeface="+mn-lt"/>
            </a:endParaRPr>
          </a:p>
          <a:p>
            <a:r>
              <a:rPr lang="en-GB" sz="2800" b="1" dirty="0">
                <a:ea typeface="+mn-lt"/>
                <a:cs typeface="+mn-lt"/>
              </a:rPr>
              <a:t>foolishness</a:t>
            </a:r>
            <a:br>
              <a:rPr lang="en-GB" sz="2400" dirty="0">
                <a:latin typeface="Comic Sans MS"/>
                <a:ea typeface="+mn-lt"/>
                <a:cs typeface="+mn-lt"/>
              </a:rPr>
            </a:br>
            <a:br>
              <a:rPr lang="en-GB" sz="2400" dirty="0">
                <a:latin typeface="Comic Sans MS"/>
              </a:rPr>
            </a:br>
            <a:r>
              <a:rPr lang="en-GB" sz="2000" dirty="0">
                <a:solidFill>
                  <a:srgbClr val="FF0000"/>
                </a:solidFill>
                <a:latin typeface="Comic Sans MS"/>
              </a:rPr>
              <a:t>Are there any words you are unsure of?</a:t>
            </a:r>
            <a:br>
              <a:rPr lang="en-GB" sz="2000" dirty="0">
                <a:latin typeface="Comic Sans MS"/>
              </a:rPr>
            </a:br>
            <a:br>
              <a:rPr lang="en-GB" sz="2000" dirty="0">
                <a:latin typeface="Comic Sans MS"/>
              </a:rPr>
            </a:br>
            <a:r>
              <a:rPr lang="en-GB" sz="2000" dirty="0">
                <a:solidFill>
                  <a:srgbClr val="FF0000"/>
                </a:solidFill>
                <a:latin typeface="Comic Sans MS"/>
              </a:rPr>
              <a:t>Use a dictionary to look them up and then use them in a sentence.</a:t>
            </a:r>
            <a:endParaRPr lang="en-US"/>
          </a:p>
        </p:txBody>
      </p:sp>
    </p:spTree>
    <p:extLst>
      <p:ext uri="{BB962C8B-B14F-4D97-AF65-F5344CB8AC3E}">
        <p14:creationId xmlns:p14="http://schemas.microsoft.com/office/powerpoint/2010/main" val="3883103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B820C-E805-6A42-B1E9-B309E94762C6}"/>
              </a:ext>
            </a:extLst>
          </p:cNvPr>
          <p:cNvSpPr>
            <a:spLocks noGrp="1"/>
          </p:cNvSpPr>
          <p:nvPr>
            <p:ph type="title"/>
          </p:nvPr>
        </p:nvSpPr>
        <p:spPr/>
        <p:txBody>
          <a:bodyPr/>
          <a:lstStyle/>
          <a:p>
            <a:r>
              <a:rPr lang="en-GB" sz="2600"/>
              <a:t>Paired work: </a:t>
            </a:r>
            <a:r>
              <a:rPr lang="en-GB" sz="2600">
                <a:solidFill>
                  <a:srgbClr val="1C1C1C"/>
                </a:solidFill>
                <a:latin typeface="Aptos"/>
              </a:rPr>
              <a:t>Use divisibility rules to find which numbers in the box are factors of the number.</a:t>
            </a:r>
            <a:endParaRPr lang="en-GB" sz="2600"/>
          </a:p>
        </p:txBody>
      </p:sp>
      <p:pic>
        <p:nvPicPr>
          <p:cNvPr id="3" name="Picture 2" descr="A blue rectangle with black numbers&#10;&#10;Description automatically generated">
            <a:extLst>
              <a:ext uri="{FF2B5EF4-FFF2-40B4-BE49-F238E27FC236}">
                <a16:creationId xmlns:a16="http://schemas.microsoft.com/office/drawing/2014/main" id="{A1BAB3BD-5D7E-2E59-D44B-D9B45AC36FDA}"/>
              </a:ext>
            </a:extLst>
          </p:cNvPr>
          <p:cNvPicPr>
            <a:picLocks noChangeAspect="1"/>
          </p:cNvPicPr>
          <p:nvPr/>
        </p:nvPicPr>
        <p:blipFill>
          <a:blip r:embed="rId2"/>
          <a:stretch>
            <a:fillRect/>
          </a:stretch>
        </p:blipFill>
        <p:spPr>
          <a:xfrm>
            <a:off x="1098721" y="2355250"/>
            <a:ext cx="9788610" cy="2610879"/>
          </a:xfrm>
          <a:prstGeom prst="rect">
            <a:avLst/>
          </a:prstGeom>
        </p:spPr>
      </p:pic>
    </p:spTree>
    <p:extLst>
      <p:ext uri="{BB962C8B-B14F-4D97-AF65-F5344CB8AC3E}">
        <p14:creationId xmlns:p14="http://schemas.microsoft.com/office/powerpoint/2010/main" val="3272009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EC471-2394-8E4E-2C00-AF2FBE146772}"/>
              </a:ext>
            </a:extLst>
          </p:cNvPr>
          <p:cNvSpPr>
            <a:spLocks noGrp="1"/>
          </p:cNvSpPr>
          <p:nvPr>
            <p:ph type="title"/>
          </p:nvPr>
        </p:nvSpPr>
        <p:spPr>
          <a:xfrm>
            <a:off x="302741" y="4720"/>
            <a:ext cx="11112843" cy="1346157"/>
          </a:xfrm>
        </p:spPr>
        <p:txBody>
          <a:bodyPr>
            <a:normAutofit/>
          </a:bodyPr>
          <a:lstStyle/>
          <a:p>
            <a:r>
              <a:rPr lang="en-GB" sz="2400"/>
              <a:t>In books: </a:t>
            </a:r>
            <a:br>
              <a:rPr lang="en-GB" sz="3600"/>
            </a:br>
            <a:r>
              <a:rPr lang="en-GB" sz="3600">
                <a:solidFill>
                  <a:srgbClr val="0070C0"/>
                </a:solidFill>
              </a:rPr>
              <a:t>Blue</a:t>
            </a:r>
            <a:r>
              <a:rPr lang="en-GB" sz="3600"/>
              <a:t>                                                   </a:t>
            </a:r>
            <a:r>
              <a:rPr lang="en-GB" sz="3600">
                <a:solidFill>
                  <a:srgbClr val="00B050"/>
                </a:solidFill>
              </a:rPr>
              <a:t>    Green</a:t>
            </a:r>
            <a:r>
              <a:rPr lang="en-GB" sz="3600"/>
              <a:t> </a:t>
            </a:r>
          </a:p>
        </p:txBody>
      </p:sp>
      <p:pic>
        <p:nvPicPr>
          <p:cNvPr id="3" name="Picture 2" descr="A screenshot of a number&#10;&#10;Description automatically generated">
            <a:extLst>
              <a:ext uri="{FF2B5EF4-FFF2-40B4-BE49-F238E27FC236}">
                <a16:creationId xmlns:a16="http://schemas.microsoft.com/office/drawing/2014/main" id="{828E3130-83DB-F7E7-3A17-55140BCB7C78}"/>
              </a:ext>
            </a:extLst>
          </p:cNvPr>
          <p:cNvPicPr>
            <a:picLocks noChangeAspect="1"/>
          </p:cNvPicPr>
          <p:nvPr/>
        </p:nvPicPr>
        <p:blipFill>
          <a:blip r:embed="rId2"/>
          <a:stretch>
            <a:fillRect/>
          </a:stretch>
        </p:blipFill>
        <p:spPr>
          <a:xfrm>
            <a:off x="1370313" y="467626"/>
            <a:ext cx="4591050" cy="3533775"/>
          </a:xfrm>
          <a:prstGeom prst="rect">
            <a:avLst/>
          </a:prstGeom>
        </p:spPr>
      </p:pic>
      <p:pic>
        <p:nvPicPr>
          <p:cNvPr id="4" name="Picture 3" descr="A screenshot of a math game&#10;&#10;Description automatically generated">
            <a:extLst>
              <a:ext uri="{FF2B5EF4-FFF2-40B4-BE49-F238E27FC236}">
                <a16:creationId xmlns:a16="http://schemas.microsoft.com/office/drawing/2014/main" id="{34E52178-C535-3598-3037-96C2BE2D663F}"/>
              </a:ext>
            </a:extLst>
          </p:cNvPr>
          <p:cNvPicPr>
            <a:picLocks noChangeAspect="1"/>
          </p:cNvPicPr>
          <p:nvPr/>
        </p:nvPicPr>
        <p:blipFill>
          <a:blip r:embed="rId3"/>
          <a:stretch>
            <a:fillRect/>
          </a:stretch>
        </p:blipFill>
        <p:spPr>
          <a:xfrm>
            <a:off x="7311209" y="463764"/>
            <a:ext cx="4746796" cy="3675362"/>
          </a:xfrm>
          <a:prstGeom prst="rect">
            <a:avLst/>
          </a:prstGeom>
        </p:spPr>
      </p:pic>
      <p:sp>
        <p:nvSpPr>
          <p:cNvPr id="5" name="TextBox 4">
            <a:extLst>
              <a:ext uri="{FF2B5EF4-FFF2-40B4-BE49-F238E27FC236}">
                <a16:creationId xmlns:a16="http://schemas.microsoft.com/office/drawing/2014/main" id="{AC44E62A-DC5B-0F3C-70DC-2700BFDCED3C}"/>
              </a:ext>
            </a:extLst>
          </p:cNvPr>
          <p:cNvSpPr txBox="1"/>
          <p:nvPr/>
        </p:nvSpPr>
        <p:spPr>
          <a:xfrm>
            <a:off x="248421" y="5824115"/>
            <a:ext cx="1170343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solidFill>
                  <a:srgbClr val="FF0000"/>
                </a:solidFill>
              </a:rPr>
              <a:t>Challenge: </a:t>
            </a:r>
            <a:r>
              <a:rPr lang="en-GB"/>
              <a:t> </a:t>
            </a:r>
          </a:p>
        </p:txBody>
      </p:sp>
      <p:pic>
        <p:nvPicPr>
          <p:cNvPr id="6" name="Picture 5" descr="A rectangular sign with black text&#10;&#10;Description automatically generated">
            <a:extLst>
              <a:ext uri="{FF2B5EF4-FFF2-40B4-BE49-F238E27FC236}">
                <a16:creationId xmlns:a16="http://schemas.microsoft.com/office/drawing/2014/main" id="{2FDB96E4-B038-986E-3466-ECAE6721B9F1}"/>
              </a:ext>
            </a:extLst>
          </p:cNvPr>
          <p:cNvPicPr>
            <a:picLocks noChangeAspect="1"/>
          </p:cNvPicPr>
          <p:nvPr/>
        </p:nvPicPr>
        <p:blipFill>
          <a:blip r:embed="rId4"/>
          <a:stretch>
            <a:fillRect/>
          </a:stretch>
        </p:blipFill>
        <p:spPr>
          <a:xfrm>
            <a:off x="2153165" y="5255611"/>
            <a:ext cx="8153400" cy="1495425"/>
          </a:xfrm>
          <a:prstGeom prst="rect">
            <a:avLst/>
          </a:prstGeom>
        </p:spPr>
      </p:pic>
    </p:spTree>
    <p:extLst>
      <p:ext uri="{BB962C8B-B14F-4D97-AF65-F5344CB8AC3E}">
        <p14:creationId xmlns:p14="http://schemas.microsoft.com/office/powerpoint/2010/main" val="20082391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3063D8-70AB-F03E-E071-A9BA97FF9BDB}"/>
              </a:ext>
            </a:extLst>
          </p:cNvPr>
          <p:cNvSpPr>
            <a:spLocks noGrp="1"/>
          </p:cNvSpPr>
          <p:nvPr>
            <p:ph type="title"/>
          </p:nvPr>
        </p:nvSpPr>
        <p:spPr>
          <a:xfrm>
            <a:off x="4120" y="-530740"/>
            <a:ext cx="11133437" cy="1346157"/>
          </a:xfrm>
        </p:spPr>
        <p:txBody>
          <a:bodyPr>
            <a:normAutofit/>
          </a:bodyPr>
          <a:lstStyle/>
          <a:p>
            <a:r>
              <a:rPr lang="en-GB" sz="3200"/>
              <a:t>Independent: </a:t>
            </a:r>
          </a:p>
        </p:txBody>
      </p:sp>
      <p:pic>
        <p:nvPicPr>
          <p:cNvPr id="3" name="Picture 2" descr="A white background with black text&#10;&#10;Description automatically generated">
            <a:extLst>
              <a:ext uri="{FF2B5EF4-FFF2-40B4-BE49-F238E27FC236}">
                <a16:creationId xmlns:a16="http://schemas.microsoft.com/office/drawing/2014/main" id="{7F5F27B1-BF20-485F-DEDA-48A4DC942A9C}"/>
              </a:ext>
            </a:extLst>
          </p:cNvPr>
          <p:cNvPicPr>
            <a:picLocks noChangeAspect="1"/>
          </p:cNvPicPr>
          <p:nvPr/>
        </p:nvPicPr>
        <p:blipFill>
          <a:blip r:embed="rId2"/>
          <a:stretch>
            <a:fillRect/>
          </a:stretch>
        </p:blipFill>
        <p:spPr>
          <a:xfrm>
            <a:off x="4795967" y="5547798"/>
            <a:ext cx="5133203" cy="1312648"/>
          </a:xfrm>
          <a:prstGeom prst="rect">
            <a:avLst/>
          </a:prstGeom>
        </p:spPr>
      </p:pic>
      <p:pic>
        <p:nvPicPr>
          <p:cNvPr id="4" name="Picture 3" descr="A group of rectangular objects with numbers&#10;&#10;Description automatically generated">
            <a:extLst>
              <a:ext uri="{FF2B5EF4-FFF2-40B4-BE49-F238E27FC236}">
                <a16:creationId xmlns:a16="http://schemas.microsoft.com/office/drawing/2014/main" id="{7D5B8A95-B82C-ABCB-97D2-A36204BBDC15}"/>
              </a:ext>
            </a:extLst>
          </p:cNvPr>
          <p:cNvPicPr>
            <a:picLocks noChangeAspect="1"/>
          </p:cNvPicPr>
          <p:nvPr/>
        </p:nvPicPr>
        <p:blipFill>
          <a:blip r:embed="rId3"/>
          <a:stretch>
            <a:fillRect/>
          </a:stretch>
        </p:blipFill>
        <p:spPr>
          <a:xfrm>
            <a:off x="199381" y="4642923"/>
            <a:ext cx="4029075" cy="1876425"/>
          </a:xfrm>
          <a:prstGeom prst="rect">
            <a:avLst/>
          </a:prstGeom>
        </p:spPr>
      </p:pic>
      <p:pic>
        <p:nvPicPr>
          <p:cNvPr id="5" name="Picture 4">
            <a:extLst>
              <a:ext uri="{FF2B5EF4-FFF2-40B4-BE49-F238E27FC236}">
                <a16:creationId xmlns:a16="http://schemas.microsoft.com/office/drawing/2014/main" id="{CB97795C-E720-3AF8-60D9-62E09F2CE616}"/>
              </a:ext>
            </a:extLst>
          </p:cNvPr>
          <p:cNvPicPr>
            <a:picLocks noChangeAspect="1"/>
          </p:cNvPicPr>
          <p:nvPr/>
        </p:nvPicPr>
        <p:blipFill>
          <a:blip r:embed="rId4"/>
          <a:stretch>
            <a:fillRect/>
          </a:stretch>
        </p:blipFill>
        <p:spPr>
          <a:xfrm>
            <a:off x="4799183" y="128"/>
            <a:ext cx="4488336" cy="2934474"/>
          </a:xfrm>
          <a:prstGeom prst="rect">
            <a:avLst/>
          </a:prstGeom>
        </p:spPr>
      </p:pic>
      <p:pic>
        <p:nvPicPr>
          <p:cNvPr id="6" name="Picture 5">
            <a:extLst>
              <a:ext uri="{FF2B5EF4-FFF2-40B4-BE49-F238E27FC236}">
                <a16:creationId xmlns:a16="http://schemas.microsoft.com/office/drawing/2014/main" id="{526DEF7C-22E0-E9D4-BDD4-07D94965BD84}"/>
              </a:ext>
            </a:extLst>
          </p:cNvPr>
          <p:cNvPicPr>
            <a:picLocks noChangeAspect="1"/>
          </p:cNvPicPr>
          <p:nvPr/>
        </p:nvPicPr>
        <p:blipFill>
          <a:blip r:embed="rId5"/>
          <a:stretch>
            <a:fillRect/>
          </a:stretch>
        </p:blipFill>
        <p:spPr>
          <a:xfrm>
            <a:off x="135281" y="543311"/>
            <a:ext cx="4157276" cy="3989945"/>
          </a:xfrm>
          <a:prstGeom prst="rect">
            <a:avLst/>
          </a:prstGeom>
        </p:spPr>
      </p:pic>
      <p:pic>
        <p:nvPicPr>
          <p:cNvPr id="7" name="Picture 6" descr="A group of people with headscarves and text&#10;&#10;Description automatically generated">
            <a:extLst>
              <a:ext uri="{FF2B5EF4-FFF2-40B4-BE49-F238E27FC236}">
                <a16:creationId xmlns:a16="http://schemas.microsoft.com/office/drawing/2014/main" id="{7E82C112-A11C-EA73-C057-C1E63B2CD70A}"/>
              </a:ext>
            </a:extLst>
          </p:cNvPr>
          <p:cNvPicPr>
            <a:picLocks noChangeAspect="1"/>
          </p:cNvPicPr>
          <p:nvPr/>
        </p:nvPicPr>
        <p:blipFill>
          <a:blip r:embed="rId6"/>
          <a:stretch>
            <a:fillRect/>
          </a:stretch>
        </p:blipFill>
        <p:spPr>
          <a:xfrm>
            <a:off x="7040445" y="2937453"/>
            <a:ext cx="3838575" cy="2533650"/>
          </a:xfrm>
          <a:prstGeom prst="rect">
            <a:avLst/>
          </a:prstGeom>
        </p:spPr>
      </p:pic>
      <p:sp>
        <p:nvSpPr>
          <p:cNvPr id="8" name="TextBox 7">
            <a:extLst>
              <a:ext uri="{FF2B5EF4-FFF2-40B4-BE49-F238E27FC236}">
                <a16:creationId xmlns:a16="http://schemas.microsoft.com/office/drawing/2014/main" id="{FBE99F22-CE18-842D-707F-EEA230819D31}"/>
              </a:ext>
            </a:extLst>
          </p:cNvPr>
          <p:cNvSpPr txBox="1"/>
          <p:nvPr/>
        </p:nvSpPr>
        <p:spPr>
          <a:xfrm>
            <a:off x="4826156" y="3108796"/>
            <a:ext cx="2118494"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t>Who is correct?</a:t>
            </a:r>
            <a:br>
              <a:rPr lang="en-GB" dirty="0"/>
            </a:br>
            <a:r>
              <a:rPr lang="en-GB" dirty="0"/>
              <a:t>Explain your answer:</a:t>
            </a:r>
          </a:p>
        </p:txBody>
      </p:sp>
      <p:sp>
        <p:nvSpPr>
          <p:cNvPr id="9" name="TextBox 8">
            <a:extLst>
              <a:ext uri="{FF2B5EF4-FFF2-40B4-BE49-F238E27FC236}">
                <a16:creationId xmlns:a16="http://schemas.microsoft.com/office/drawing/2014/main" id="{EA9CEAFE-C6EE-5A29-3668-1A0E3E288445}"/>
              </a:ext>
            </a:extLst>
          </p:cNvPr>
          <p:cNvSpPr txBox="1"/>
          <p:nvPr/>
        </p:nvSpPr>
        <p:spPr>
          <a:xfrm>
            <a:off x="9929550" y="5745717"/>
            <a:ext cx="211849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t>Prove it!</a:t>
            </a:r>
          </a:p>
        </p:txBody>
      </p:sp>
    </p:spTree>
    <p:extLst>
      <p:ext uri="{BB962C8B-B14F-4D97-AF65-F5344CB8AC3E}">
        <p14:creationId xmlns:p14="http://schemas.microsoft.com/office/powerpoint/2010/main" val="7010553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2AF46C5-0398-6F17-34A5-BCBD2A0706CE}"/>
              </a:ext>
            </a:extLst>
          </p:cNvPr>
          <p:cNvPicPr>
            <a:picLocks noChangeAspect="1"/>
          </p:cNvPicPr>
          <p:nvPr/>
        </p:nvPicPr>
        <p:blipFill>
          <a:blip r:embed="rId2"/>
          <a:stretch>
            <a:fillRect/>
          </a:stretch>
        </p:blipFill>
        <p:spPr>
          <a:xfrm>
            <a:off x="7381746" y="2638168"/>
            <a:ext cx="3648075" cy="3352800"/>
          </a:xfrm>
          <a:prstGeom prst="rect">
            <a:avLst/>
          </a:prstGeom>
        </p:spPr>
      </p:pic>
      <p:pic>
        <p:nvPicPr>
          <p:cNvPr id="3" name="Picture 2" descr="A yellow rectangles with black text&#10;&#10;Description automatically generated">
            <a:extLst>
              <a:ext uri="{FF2B5EF4-FFF2-40B4-BE49-F238E27FC236}">
                <a16:creationId xmlns:a16="http://schemas.microsoft.com/office/drawing/2014/main" id="{A5FD50D3-2B55-A79D-9646-31266721EF63}"/>
              </a:ext>
            </a:extLst>
          </p:cNvPr>
          <p:cNvPicPr>
            <a:picLocks noChangeAspect="1"/>
          </p:cNvPicPr>
          <p:nvPr/>
        </p:nvPicPr>
        <p:blipFill>
          <a:blip r:embed="rId3"/>
          <a:stretch>
            <a:fillRect/>
          </a:stretch>
        </p:blipFill>
        <p:spPr>
          <a:xfrm>
            <a:off x="6094068" y="1223962"/>
            <a:ext cx="5832132" cy="1001670"/>
          </a:xfrm>
          <a:prstGeom prst="rect">
            <a:avLst/>
          </a:prstGeom>
        </p:spPr>
      </p:pic>
      <p:pic>
        <p:nvPicPr>
          <p:cNvPr id="4" name="Picture 3" descr="A screenshot of a math game&#10;&#10;Description automatically generated">
            <a:extLst>
              <a:ext uri="{FF2B5EF4-FFF2-40B4-BE49-F238E27FC236}">
                <a16:creationId xmlns:a16="http://schemas.microsoft.com/office/drawing/2014/main" id="{299FBEA0-AB3F-4564-5641-7B6E344ECA63}"/>
              </a:ext>
            </a:extLst>
          </p:cNvPr>
          <p:cNvPicPr>
            <a:picLocks noChangeAspect="1"/>
          </p:cNvPicPr>
          <p:nvPr/>
        </p:nvPicPr>
        <p:blipFill>
          <a:blip r:embed="rId4"/>
          <a:stretch>
            <a:fillRect/>
          </a:stretch>
        </p:blipFill>
        <p:spPr>
          <a:xfrm>
            <a:off x="224996" y="1410214"/>
            <a:ext cx="5398873" cy="3769841"/>
          </a:xfrm>
          <a:prstGeom prst="rect">
            <a:avLst/>
          </a:prstGeom>
        </p:spPr>
      </p:pic>
      <p:sp>
        <p:nvSpPr>
          <p:cNvPr id="5" name="TextBox 4">
            <a:extLst>
              <a:ext uri="{FF2B5EF4-FFF2-40B4-BE49-F238E27FC236}">
                <a16:creationId xmlns:a16="http://schemas.microsoft.com/office/drawing/2014/main" id="{02AF270E-717B-A528-6B96-C65AEC4E66A8}"/>
              </a:ext>
            </a:extLst>
          </p:cNvPr>
          <p:cNvSpPr txBox="1"/>
          <p:nvPr/>
        </p:nvSpPr>
        <p:spPr>
          <a:xfrm>
            <a:off x="662459" y="745266"/>
            <a:ext cx="1119279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t>Challenge:                                                                                                 Mastery:</a:t>
            </a:r>
          </a:p>
        </p:txBody>
      </p:sp>
    </p:spTree>
    <p:extLst>
      <p:ext uri="{BB962C8B-B14F-4D97-AF65-F5344CB8AC3E}">
        <p14:creationId xmlns:p14="http://schemas.microsoft.com/office/powerpoint/2010/main" val="12714434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93057" y="923276"/>
            <a:ext cx="8300296" cy="4278094"/>
          </a:xfrm>
          <a:prstGeom prst="rect">
            <a:avLst/>
          </a:prstGeom>
        </p:spPr>
        <p:txBody>
          <a:bodyPr wrap="square" lIns="91440" tIns="45720" rIns="91440" bIns="45720" anchor="t">
            <a:spAutoFit/>
          </a:bodyPr>
          <a:lstStyle/>
          <a:p>
            <a:r>
              <a:rPr lang="en-GB" sz="2000">
                <a:solidFill>
                  <a:srgbClr val="222222"/>
                </a:solidFill>
                <a:latin typeface="Comic Sans MS"/>
              </a:rPr>
              <a:t>3 in 3 </a:t>
            </a:r>
            <a:endParaRPr lang="en-GB" sz="2000">
              <a:solidFill>
                <a:srgbClr val="000000"/>
              </a:solidFill>
              <a:latin typeface="Comic Sans MS"/>
              <a:cs typeface="Calibri"/>
            </a:endParaRPr>
          </a:p>
          <a:p>
            <a:r>
              <a:rPr lang="en-GB" sz="2800" b="1">
                <a:solidFill>
                  <a:srgbClr val="000000"/>
                </a:solidFill>
                <a:latin typeface="Calibri"/>
                <a:ea typeface="Calibri"/>
                <a:cs typeface="Calibri"/>
              </a:rPr>
              <a:t>A rocket, launched yesterday from a private site in northern China, is missing. Yesterday the Internet was alive with rumours of a secret manned space mission. Today NASA and the Russian Federal Space Agency both confirmed that a rocket did take off but denied it was theirs. The rocket entered high orbit and then disappeared into “deep space”. No manned rocket has left earth’s orbit since Apollo 17 in 1972.</a:t>
            </a:r>
            <a:endParaRPr lang="en-GB" sz="2800"/>
          </a:p>
          <a:p>
            <a:endParaRPr lang="en-GB" sz="2800">
              <a:solidFill>
                <a:srgbClr val="222222"/>
              </a:solidFill>
              <a:latin typeface="Comic Sans MS"/>
              <a:cs typeface="Calibri"/>
            </a:endParaRPr>
          </a:p>
        </p:txBody>
      </p:sp>
      <p:sp>
        <p:nvSpPr>
          <p:cNvPr id="9" name="TextBox 8"/>
          <p:cNvSpPr txBox="1"/>
          <p:nvPr/>
        </p:nvSpPr>
        <p:spPr>
          <a:xfrm>
            <a:off x="5294859" y="4705467"/>
            <a:ext cx="6678757" cy="954107"/>
          </a:xfrm>
          <a:prstGeom prst="rect">
            <a:avLst/>
          </a:prstGeom>
          <a:noFill/>
        </p:spPr>
        <p:txBody>
          <a:bodyPr wrap="square" lIns="91440" tIns="45720" rIns="91440" bIns="45720" rtlCol="0" anchor="t">
            <a:spAutoFit/>
          </a:bodyPr>
          <a:lstStyle/>
          <a:p>
            <a:pPr marL="514350" indent="-514350">
              <a:buAutoNum type="arabicParenR"/>
            </a:pPr>
            <a:r>
              <a:rPr lang="en-GB" sz="2800">
                <a:ea typeface="Calibri"/>
                <a:cs typeface="Calibri"/>
              </a:rPr>
              <a:t>Find a word with a similar meaning to vanished.</a:t>
            </a:r>
          </a:p>
        </p:txBody>
      </p:sp>
      <p:sp>
        <p:nvSpPr>
          <p:cNvPr id="10" name="TextBox 9"/>
          <p:cNvSpPr txBox="1"/>
          <p:nvPr/>
        </p:nvSpPr>
        <p:spPr>
          <a:xfrm>
            <a:off x="5353648" y="5665097"/>
            <a:ext cx="6625247" cy="523220"/>
          </a:xfrm>
          <a:prstGeom prst="rect">
            <a:avLst/>
          </a:prstGeom>
          <a:noFill/>
        </p:spPr>
        <p:txBody>
          <a:bodyPr wrap="square" lIns="91440" tIns="45720" rIns="91440" bIns="45720" rtlCol="0" anchor="t">
            <a:spAutoFit/>
          </a:bodyPr>
          <a:lstStyle/>
          <a:p>
            <a:r>
              <a:rPr lang="en-GB" sz="2800"/>
              <a:t>2) Where did the rocket launch from?</a:t>
            </a:r>
            <a:endParaRPr lang="en-GB" sz="2800">
              <a:cs typeface="Calibri"/>
            </a:endParaRPr>
          </a:p>
        </p:txBody>
      </p:sp>
      <p:sp>
        <p:nvSpPr>
          <p:cNvPr id="11" name="TextBox 10"/>
          <p:cNvSpPr txBox="1"/>
          <p:nvPr/>
        </p:nvSpPr>
        <p:spPr>
          <a:xfrm>
            <a:off x="5350640" y="6333785"/>
            <a:ext cx="6449559" cy="523220"/>
          </a:xfrm>
          <a:prstGeom prst="rect">
            <a:avLst/>
          </a:prstGeom>
          <a:noFill/>
        </p:spPr>
        <p:txBody>
          <a:bodyPr wrap="square" lIns="91440" tIns="45720" rIns="91440" bIns="45720" rtlCol="0" anchor="t">
            <a:spAutoFit/>
          </a:bodyPr>
          <a:lstStyle/>
          <a:p>
            <a:r>
              <a:rPr lang="en-GB" sz="2800"/>
              <a:t>3)What do you infer from 'deep space'?</a:t>
            </a:r>
            <a:endParaRPr lang="en-GB" sz="2800">
              <a:ea typeface="Calibri"/>
              <a:cs typeface="Calibri"/>
            </a:endParaRPr>
          </a:p>
        </p:txBody>
      </p:sp>
      <p:pic>
        <p:nvPicPr>
          <p:cNvPr id="4" name="Picture 3" descr="A book cover of a cartoon character&#10;&#10;Description automatically generated">
            <a:extLst>
              <a:ext uri="{FF2B5EF4-FFF2-40B4-BE49-F238E27FC236}">
                <a16:creationId xmlns:a16="http://schemas.microsoft.com/office/drawing/2014/main" id="{93727A84-5F63-2C51-FD90-F2BD29CB0194}"/>
              </a:ext>
            </a:extLst>
          </p:cNvPr>
          <p:cNvPicPr>
            <a:picLocks noChangeAspect="1"/>
          </p:cNvPicPr>
          <p:nvPr/>
        </p:nvPicPr>
        <p:blipFill>
          <a:blip r:embed="rId2"/>
          <a:stretch>
            <a:fillRect/>
          </a:stretch>
        </p:blipFill>
        <p:spPr>
          <a:xfrm>
            <a:off x="111868" y="922702"/>
            <a:ext cx="3463001" cy="5468500"/>
          </a:xfrm>
          <a:prstGeom prst="rect">
            <a:avLst/>
          </a:prstGeom>
        </p:spPr>
      </p:pic>
      <p:sp>
        <p:nvSpPr>
          <p:cNvPr id="5" name="Title 1">
            <a:extLst>
              <a:ext uri="{FF2B5EF4-FFF2-40B4-BE49-F238E27FC236}">
                <a16:creationId xmlns:a16="http://schemas.microsoft.com/office/drawing/2014/main" id="{F10AD5B9-09B3-66DF-14B8-0B67843778C3}"/>
              </a:ext>
            </a:extLst>
          </p:cNvPr>
          <p:cNvSpPr txBox="1">
            <a:spLocks/>
          </p:cNvSpPr>
          <p:nvPr/>
        </p:nvSpPr>
        <p:spPr>
          <a:xfrm>
            <a:off x="4119" y="-118848"/>
            <a:ext cx="10515600" cy="1325563"/>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u="sng" dirty="0">
                <a:ea typeface="Calibri Light"/>
                <a:cs typeface="Calibri Light"/>
              </a:rPr>
              <a:t>Monday 19th January</a:t>
            </a:r>
          </a:p>
          <a:p>
            <a:r>
              <a:rPr lang="en-GB" sz="3600" u="sng" dirty="0">
                <a:ea typeface="Calibri Light"/>
                <a:cs typeface="Calibri Light"/>
              </a:rPr>
              <a:t>TBAT- explore author's choice of language.</a:t>
            </a:r>
            <a:r>
              <a:rPr lang="en-GB" dirty="0">
                <a:ea typeface="Calibri Light"/>
                <a:cs typeface="Calibri Light"/>
              </a:rPr>
              <a:t>  </a:t>
            </a:r>
            <a:endParaRPr lang="en-GB" dirty="0"/>
          </a:p>
        </p:txBody>
      </p:sp>
    </p:spTree>
    <p:extLst>
      <p:ext uri="{BB962C8B-B14F-4D97-AF65-F5344CB8AC3E}">
        <p14:creationId xmlns:p14="http://schemas.microsoft.com/office/powerpoint/2010/main" val="894073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927DB565-24E7-4310-99DB-7CE6B9C82A9B}"/>
              </a:ext>
            </a:extLst>
          </p:cNvPr>
          <p:cNvSpPr/>
          <p:nvPr/>
        </p:nvSpPr>
        <p:spPr>
          <a:xfrm>
            <a:off x="225083" y="196948"/>
            <a:ext cx="4036255" cy="983417"/>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D29E87A4-12AF-4D25-B73C-26EFDC1BF253}"/>
              </a:ext>
            </a:extLst>
          </p:cNvPr>
          <p:cNvSpPr txBox="1"/>
          <p:nvPr/>
        </p:nvSpPr>
        <p:spPr>
          <a:xfrm>
            <a:off x="223118" y="236327"/>
            <a:ext cx="4038219" cy="584775"/>
          </a:xfrm>
          <a:prstGeom prst="rect">
            <a:avLst/>
          </a:prstGeom>
          <a:noFill/>
        </p:spPr>
        <p:txBody>
          <a:bodyPr wrap="square" lIns="91440" tIns="45720" rIns="91440" bIns="45720" rtlCol="0" anchor="t">
            <a:spAutoFit/>
          </a:bodyPr>
          <a:lstStyle/>
          <a:p>
            <a:r>
              <a:rPr lang="en-GB" sz="3200" b="1" u="sng">
                <a:solidFill>
                  <a:srgbClr val="FF0000"/>
                </a:solidFill>
                <a:cs typeface="Calibri"/>
              </a:rPr>
              <a:t>Synonym Challenge:</a:t>
            </a:r>
          </a:p>
        </p:txBody>
      </p:sp>
      <p:pic>
        <p:nvPicPr>
          <p:cNvPr id="7" name="Picture 6">
            <a:extLst>
              <a:ext uri="{FF2B5EF4-FFF2-40B4-BE49-F238E27FC236}">
                <a16:creationId xmlns:a16="http://schemas.microsoft.com/office/drawing/2014/main" id="{5897EEE7-5C29-45A1-A807-91A09F303F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26263" y="196948"/>
            <a:ext cx="1250719" cy="1250719"/>
          </a:xfrm>
          <a:prstGeom prst="rect">
            <a:avLst/>
          </a:prstGeom>
        </p:spPr>
      </p:pic>
      <p:sp>
        <p:nvSpPr>
          <p:cNvPr id="8" name="Rectangle: Rounded Corners 7">
            <a:extLst>
              <a:ext uri="{FF2B5EF4-FFF2-40B4-BE49-F238E27FC236}">
                <a16:creationId xmlns:a16="http://schemas.microsoft.com/office/drawing/2014/main" id="{D7265BE9-43B6-4BAD-98B8-F17365CA0DE4}"/>
              </a:ext>
            </a:extLst>
          </p:cNvPr>
          <p:cNvSpPr/>
          <p:nvPr/>
        </p:nvSpPr>
        <p:spPr>
          <a:xfrm>
            <a:off x="429064" y="2725935"/>
            <a:ext cx="2989385" cy="1125415"/>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7BDBA472-0AE4-4BAE-B559-A760657F5BBA}"/>
              </a:ext>
            </a:extLst>
          </p:cNvPr>
          <p:cNvSpPr txBox="1"/>
          <p:nvPr/>
        </p:nvSpPr>
        <p:spPr>
          <a:xfrm>
            <a:off x="548640" y="2993222"/>
            <a:ext cx="2658794" cy="523220"/>
          </a:xfrm>
          <a:prstGeom prst="rect">
            <a:avLst/>
          </a:prstGeom>
          <a:noFill/>
        </p:spPr>
        <p:txBody>
          <a:bodyPr wrap="square" lIns="91440" tIns="45720" rIns="91440" bIns="45720" rtlCol="0" anchor="t">
            <a:spAutoFit/>
          </a:bodyPr>
          <a:lstStyle/>
          <a:p>
            <a:pPr algn="ctr"/>
            <a:r>
              <a:rPr lang="en-GB" sz="2800"/>
              <a:t>mission</a:t>
            </a:r>
          </a:p>
        </p:txBody>
      </p:sp>
      <p:sp>
        <p:nvSpPr>
          <p:cNvPr id="10" name="Rectangle: Rounded Corners 9">
            <a:extLst>
              <a:ext uri="{FF2B5EF4-FFF2-40B4-BE49-F238E27FC236}">
                <a16:creationId xmlns:a16="http://schemas.microsoft.com/office/drawing/2014/main" id="{6461E9BC-A9DE-4416-B09C-BCD9D0789E89}"/>
              </a:ext>
            </a:extLst>
          </p:cNvPr>
          <p:cNvSpPr/>
          <p:nvPr/>
        </p:nvSpPr>
        <p:spPr>
          <a:xfrm>
            <a:off x="429064" y="4118637"/>
            <a:ext cx="2989385" cy="1125415"/>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C9D61E8C-7610-4B26-981C-9E109A5395DE}"/>
              </a:ext>
            </a:extLst>
          </p:cNvPr>
          <p:cNvSpPr txBox="1"/>
          <p:nvPr/>
        </p:nvSpPr>
        <p:spPr>
          <a:xfrm>
            <a:off x="548640" y="4416777"/>
            <a:ext cx="2658794" cy="523220"/>
          </a:xfrm>
          <a:prstGeom prst="rect">
            <a:avLst/>
          </a:prstGeom>
          <a:noFill/>
        </p:spPr>
        <p:txBody>
          <a:bodyPr wrap="square" lIns="91440" tIns="45720" rIns="91440" bIns="45720" rtlCol="0" anchor="t">
            <a:spAutoFit/>
          </a:bodyPr>
          <a:lstStyle/>
          <a:p>
            <a:pPr algn="ctr"/>
            <a:r>
              <a:rPr lang="en-GB" sz="2800"/>
              <a:t>deceive</a:t>
            </a:r>
            <a:endParaRPr lang="en-GB" sz="2800">
              <a:cs typeface="Calibri"/>
            </a:endParaRPr>
          </a:p>
        </p:txBody>
      </p:sp>
      <p:sp>
        <p:nvSpPr>
          <p:cNvPr id="12" name="Rectangle: Rounded Corners 11">
            <a:extLst>
              <a:ext uri="{FF2B5EF4-FFF2-40B4-BE49-F238E27FC236}">
                <a16:creationId xmlns:a16="http://schemas.microsoft.com/office/drawing/2014/main" id="{D9B19B8C-126F-4BDD-BF75-2C3524503E05}"/>
              </a:ext>
            </a:extLst>
          </p:cNvPr>
          <p:cNvSpPr/>
          <p:nvPr/>
        </p:nvSpPr>
        <p:spPr>
          <a:xfrm>
            <a:off x="429064" y="5511339"/>
            <a:ext cx="2989385" cy="1125415"/>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38C48876-1AFB-47A7-A3CC-C1DC6E09D297}"/>
              </a:ext>
            </a:extLst>
          </p:cNvPr>
          <p:cNvSpPr txBox="1"/>
          <p:nvPr/>
        </p:nvSpPr>
        <p:spPr>
          <a:xfrm>
            <a:off x="594359" y="5812436"/>
            <a:ext cx="2658794" cy="523220"/>
          </a:xfrm>
          <a:prstGeom prst="rect">
            <a:avLst/>
          </a:prstGeom>
          <a:noFill/>
        </p:spPr>
        <p:txBody>
          <a:bodyPr wrap="square" lIns="91440" tIns="45720" rIns="91440" bIns="45720" rtlCol="0" anchor="t">
            <a:spAutoFit/>
          </a:bodyPr>
          <a:lstStyle/>
          <a:p>
            <a:pPr algn="ctr"/>
            <a:r>
              <a:rPr lang="en-GB" sz="2800">
                <a:cs typeface="Calibri"/>
              </a:rPr>
              <a:t>big</a:t>
            </a:r>
          </a:p>
        </p:txBody>
      </p:sp>
      <p:sp>
        <p:nvSpPr>
          <p:cNvPr id="14" name="Rectangle: Rounded Corners 13">
            <a:extLst>
              <a:ext uri="{FF2B5EF4-FFF2-40B4-BE49-F238E27FC236}">
                <a16:creationId xmlns:a16="http://schemas.microsoft.com/office/drawing/2014/main" id="{657D0FF5-342E-4D59-9F27-534B722D7E93}"/>
              </a:ext>
            </a:extLst>
          </p:cNvPr>
          <p:cNvSpPr/>
          <p:nvPr/>
        </p:nvSpPr>
        <p:spPr>
          <a:xfrm>
            <a:off x="4261338" y="2725935"/>
            <a:ext cx="2989385" cy="1125415"/>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77D12CDA-8CEF-457A-A427-2431AC9BC4C1}"/>
              </a:ext>
            </a:extLst>
          </p:cNvPr>
          <p:cNvSpPr txBox="1"/>
          <p:nvPr/>
        </p:nvSpPr>
        <p:spPr>
          <a:xfrm>
            <a:off x="4426634" y="3027032"/>
            <a:ext cx="2658794" cy="523220"/>
          </a:xfrm>
          <a:prstGeom prst="rect">
            <a:avLst/>
          </a:prstGeom>
          <a:noFill/>
        </p:spPr>
        <p:txBody>
          <a:bodyPr wrap="square" lIns="91440" tIns="45720" rIns="91440" bIns="45720" rtlCol="0" anchor="t">
            <a:spAutoFit/>
          </a:bodyPr>
          <a:lstStyle/>
          <a:p>
            <a:pPr algn="ctr"/>
            <a:r>
              <a:rPr lang="en-GB" sz="2800"/>
              <a:t>audacious </a:t>
            </a:r>
            <a:endParaRPr lang="en-GB" sz="2800">
              <a:cs typeface="Calibri"/>
            </a:endParaRPr>
          </a:p>
        </p:txBody>
      </p:sp>
      <p:sp>
        <p:nvSpPr>
          <p:cNvPr id="16" name="Rectangle: Rounded Corners 15">
            <a:extLst>
              <a:ext uri="{FF2B5EF4-FFF2-40B4-BE49-F238E27FC236}">
                <a16:creationId xmlns:a16="http://schemas.microsoft.com/office/drawing/2014/main" id="{E8DAB341-0215-439C-AC19-128238A25C41}"/>
              </a:ext>
            </a:extLst>
          </p:cNvPr>
          <p:cNvSpPr/>
          <p:nvPr/>
        </p:nvSpPr>
        <p:spPr>
          <a:xfrm>
            <a:off x="8093612" y="2697800"/>
            <a:ext cx="2989385" cy="1125415"/>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3DAB3B6C-4518-4FF9-ADED-7E3CB7EF07CB}"/>
              </a:ext>
            </a:extLst>
          </p:cNvPr>
          <p:cNvSpPr txBox="1"/>
          <p:nvPr/>
        </p:nvSpPr>
        <p:spPr>
          <a:xfrm>
            <a:off x="8213188" y="2965087"/>
            <a:ext cx="2658794" cy="523220"/>
          </a:xfrm>
          <a:prstGeom prst="rect">
            <a:avLst/>
          </a:prstGeom>
          <a:noFill/>
        </p:spPr>
        <p:txBody>
          <a:bodyPr wrap="square" lIns="91440" tIns="45720" rIns="91440" bIns="45720" rtlCol="0" anchor="t">
            <a:spAutoFit/>
          </a:bodyPr>
          <a:lstStyle/>
          <a:p>
            <a:pPr algn="ctr"/>
            <a:r>
              <a:rPr lang="en-GB" sz="2800">
                <a:cs typeface="Calibri"/>
              </a:rPr>
              <a:t>meander</a:t>
            </a:r>
          </a:p>
        </p:txBody>
      </p:sp>
      <p:sp>
        <p:nvSpPr>
          <p:cNvPr id="18" name="Rectangle: Rounded Corners 17">
            <a:extLst>
              <a:ext uri="{FF2B5EF4-FFF2-40B4-BE49-F238E27FC236}">
                <a16:creationId xmlns:a16="http://schemas.microsoft.com/office/drawing/2014/main" id="{9FF47675-3456-41E8-96B3-5A480C2B5D5E}"/>
              </a:ext>
            </a:extLst>
          </p:cNvPr>
          <p:cNvSpPr/>
          <p:nvPr/>
        </p:nvSpPr>
        <p:spPr>
          <a:xfrm>
            <a:off x="4261338" y="4177626"/>
            <a:ext cx="2989385" cy="1125415"/>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Rounded Corners 19">
            <a:extLst>
              <a:ext uri="{FF2B5EF4-FFF2-40B4-BE49-F238E27FC236}">
                <a16:creationId xmlns:a16="http://schemas.microsoft.com/office/drawing/2014/main" id="{B0642801-F4FB-4E3C-93F0-9125DD7A7E2E}"/>
              </a:ext>
            </a:extLst>
          </p:cNvPr>
          <p:cNvSpPr/>
          <p:nvPr/>
        </p:nvSpPr>
        <p:spPr>
          <a:xfrm>
            <a:off x="4261338" y="5511339"/>
            <a:ext cx="2989385" cy="1125415"/>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03BF8644-5860-4514-BF0E-2C9CF87034BE}"/>
              </a:ext>
            </a:extLst>
          </p:cNvPr>
          <p:cNvSpPr txBox="1"/>
          <p:nvPr/>
        </p:nvSpPr>
        <p:spPr>
          <a:xfrm>
            <a:off x="4464044" y="5778626"/>
            <a:ext cx="2658794" cy="523220"/>
          </a:xfrm>
          <a:prstGeom prst="rect">
            <a:avLst/>
          </a:prstGeom>
          <a:noFill/>
        </p:spPr>
        <p:txBody>
          <a:bodyPr wrap="square" lIns="91440" tIns="45720" rIns="91440" bIns="45720" rtlCol="0" anchor="t">
            <a:spAutoFit/>
          </a:bodyPr>
          <a:lstStyle/>
          <a:p>
            <a:pPr algn="ctr"/>
            <a:r>
              <a:rPr lang="en-GB" sz="2800"/>
              <a:t>amble</a:t>
            </a:r>
          </a:p>
        </p:txBody>
      </p:sp>
      <p:sp>
        <p:nvSpPr>
          <p:cNvPr id="22" name="Rectangle: Rounded Corners 21">
            <a:extLst>
              <a:ext uri="{FF2B5EF4-FFF2-40B4-BE49-F238E27FC236}">
                <a16:creationId xmlns:a16="http://schemas.microsoft.com/office/drawing/2014/main" id="{9A92943E-1D79-4186-812E-AA075B6E32BD}"/>
              </a:ext>
            </a:extLst>
          </p:cNvPr>
          <p:cNvSpPr/>
          <p:nvPr/>
        </p:nvSpPr>
        <p:spPr>
          <a:xfrm>
            <a:off x="8092440" y="4149490"/>
            <a:ext cx="2989385" cy="1125415"/>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D5064E02-8B97-4756-A96A-EAB771E8CB94}"/>
              </a:ext>
            </a:extLst>
          </p:cNvPr>
          <p:cNvSpPr txBox="1"/>
          <p:nvPr/>
        </p:nvSpPr>
        <p:spPr>
          <a:xfrm>
            <a:off x="8212016" y="4416777"/>
            <a:ext cx="2658794" cy="523220"/>
          </a:xfrm>
          <a:prstGeom prst="rect">
            <a:avLst/>
          </a:prstGeom>
          <a:noFill/>
        </p:spPr>
        <p:txBody>
          <a:bodyPr wrap="square" lIns="91440" tIns="45720" rIns="91440" bIns="45720" rtlCol="0" anchor="t">
            <a:spAutoFit/>
          </a:bodyPr>
          <a:lstStyle/>
          <a:p>
            <a:pPr algn="ctr"/>
            <a:r>
              <a:rPr lang="en-GB" sz="2800"/>
              <a:t>vast</a:t>
            </a:r>
            <a:endParaRPr lang="en-GB" sz="2800">
              <a:cs typeface="Calibri"/>
            </a:endParaRPr>
          </a:p>
        </p:txBody>
      </p:sp>
      <p:sp>
        <p:nvSpPr>
          <p:cNvPr id="24" name="Rectangle: Rounded Corners 23">
            <a:extLst>
              <a:ext uri="{FF2B5EF4-FFF2-40B4-BE49-F238E27FC236}">
                <a16:creationId xmlns:a16="http://schemas.microsoft.com/office/drawing/2014/main" id="{85682F63-8152-4E4E-9D8B-3264BC643388}"/>
              </a:ext>
            </a:extLst>
          </p:cNvPr>
          <p:cNvSpPr/>
          <p:nvPr/>
        </p:nvSpPr>
        <p:spPr>
          <a:xfrm>
            <a:off x="8092440" y="5511339"/>
            <a:ext cx="2989385" cy="1125415"/>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Box 24">
            <a:extLst>
              <a:ext uri="{FF2B5EF4-FFF2-40B4-BE49-F238E27FC236}">
                <a16:creationId xmlns:a16="http://schemas.microsoft.com/office/drawing/2014/main" id="{9A5EC7FA-4988-4C03-89BA-B67184F5F94D}"/>
              </a:ext>
            </a:extLst>
          </p:cNvPr>
          <p:cNvSpPr txBox="1"/>
          <p:nvPr/>
        </p:nvSpPr>
        <p:spPr>
          <a:xfrm>
            <a:off x="8212016" y="5778626"/>
            <a:ext cx="2658794" cy="523220"/>
          </a:xfrm>
          <a:prstGeom prst="rect">
            <a:avLst/>
          </a:prstGeom>
          <a:noFill/>
        </p:spPr>
        <p:txBody>
          <a:bodyPr wrap="square" lIns="91440" tIns="45720" rIns="91440" bIns="45720" rtlCol="0" anchor="t">
            <a:spAutoFit/>
          </a:bodyPr>
          <a:lstStyle/>
          <a:p>
            <a:pPr algn="ctr"/>
            <a:r>
              <a:rPr lang="en-GB" sz="2800">
                <a:ea typeface="Calibri"/>
                <a:cs typeface="Calibri"/>
              </a:rPr>
              <a:t>trick</a:t>
            </a:r>
          </a:p>
        </p:txBody>
      </p:sp>
      <p:sp>
        <p:nvSpPr>
          <p:cNvPr id="26" name="Rectangle: Rounded Corners 7">
            <a:extLst>
              <a:ext uri="{FF2B5EF4-FFF2-40B4-BE49-F238E27FC236}">
                <a16:creationId xmlns:a16="http://schemas.microsoft.com/office/drawing/2014/main" id="{D7265BE9-43B6-4BAD-98B8-F17365CA0DE4}"/>
              </a:ext>
            </a:extLst>
          </p:cNvPr>
          <p:cNvSpPr/>
          <p:nvPr/>
        </p:nvSpPr>
        <p:spPr>
          <a:xfrm>
            <a:off x="429064" y="1364086"/>
            <a:ext cx="2989385" cy="1125415"/>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a:extLst>
              <a:ext uri="{FF2B5EF4-FFF2-40B4-BE49-F238E27FC236}">
                <a16:creationId xmlns:a16="http://schemas.microsoft.com/office/drawing/2014/main" id="{7BDBA472-0AE4-4BAE-B559-A760657F5BBA}"/>
              </a:ext>
            </a:extLst>
          </p:cNvPr>
          <p:cNvSpPr txBox="1"/>
          <p:nvPr/>
        </p:nvSpPr>
        <p:spPr>
          <a:xfrm>
            <a:off x="548640" y="1674273"/>
            <a:ext cx="2658794" cy="523220"/>
          </a:xfrm>
          <a:prstGeom prst="rect">
            <a:avLst/>
          </a:prstGeom>
          <a:noFill/>
        </p:spPr>
        <p:txBody>
          <a:bodyPr wrap="square" lIns="91440" tIns="45720" rIns="91440" bIns="45720" rtlCol="0" anchor="t">
            <a:spAutoFit/>
          </a:bodyPr>
          <a:lstStyle/>
          <a:p>
            <a:pPr algn="ctr"/>
            <a:r>
              <a:rPr lang="en-GB" sz="2800"/>
              <a:t>anxious</a:t>
            </a:r>
          </a:p>
        </p:txBody>
      </p:sp>
      <p:sp>
        <p:nvSpPr>
          <p:cNvPr id="28" name="Rectangle: Rounded Corners 7">
            <a:extLst>
              <a:ext uri="{FF2B5EF4-FFF2-40B4-BE49-F238E27FC236}">
                <a16:creationId xmlns:a16="http://schemas.microsoft.com/office/drawing/2014/main" id="{D7265BE9-43B6-4BAD-98B8-F17365CA0DE4}"/>
              </a:ext>
            </a:extLst>
          </p:cNvPr>
          <p:cNvSpPr/>
          <p:nvPr/>
        </p:nvSpPr>
        <p:spPr>
          <a:xfrm>
            <a:off x="4261339" y="1345935"/>
            <a:ext cx="2989385" cy="1125415"/>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TextBox 28">
            <a:extLst>
              <a:ext uri="{FF2B5EF4-FFF2-40B4-BE49-F238E27FC236}">
                <a16:creationId xmlns:a16="http://schemas.microsoft.com/office/drawing/2014/main" id="{7BDBA472-0AE4-4BAE-B559-A760657F5BBA}"/>
              </a:ext>
            </a:extLst>
          </p:cNvPr>
          <p:cNvSpPr txBox="1"/>
          <p:nvPr/>
        </p:nvSpPr>
        <p:spPr>
          <a:xfrm>
            <a:off x="4380914" y="1640931"/>
            <a:ext cx="2658794" cy="523220"/>
          </a:xfrm>
          <a:prstGeom prst="rect">
            <a:avLst/>
          </a:prstGeom>
          <a:noFill/>
        </p:spPr>
        <p:txBody>
          <a:bodyPr wrap="square" lIns="91440" tIns="45720" rIns="91440" bIns="45720" rtlCol="0" anchor="t">
            <a:spAutoFit/>
          </a:bodyPr>
          <a:lstStyle/>
          <a:p>
            <a:pPr algn="ctr"/>
            <a:r>
              <a:rPr lang="en-GB" sz="2800">
                <a:ea typeface="Calibri"/>
                <a:cs typeface="Calibri"/>
              </a:rPr>
              <a:t>manoeuvre</a:t>
            </a:r>
            <a:endParaRPr lang="en-GB" sz="2800" err="1"/>
          </a:p>
        </p:txBody>
      </p:sp>
      <p:sp>
        <p:nvSpPr>
          <p:cNvPr id="30" name="Rectangle: Rounded Corners 15">
            <a:extLst>
              <a:ext uri="{FF2B5EF4-FFF2-40B4-BE49-F238E27FC236}">
                <a16:creationId xmlns:a16="http://schemas.microsoft.com/office/drawing/2014/main" id="{E8DAB341-0215-439C-AC19-128238A25C41}"/>
              </a:ext>
            </a:extLst>
          </p:cNvPr>
          <p:cNvSpPr/>
          <p:nvPr/>
        </p:nvSpPr>
        <p:spPr>
          <a:xfrm>
            <a:off x="8047894" y="1345935"/>
            <a:ext cx="2989385" cy="1125415"/>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Box 30">
            <a:extLst>
              <a:ext uri="{FF2B5EF4-FFF2-40B4-BE49-F238E27FC236}">
                <a16:creationId xmlns:a16="http://schemas.microsoft.com/office/drawing/2014/main" id="{3DAB3B6C-4518-4FF9-ADED-7E3CB7EF07CB}"/>
              </a:ext>
            </a:extLst>
          </p:cNvPr>
          <p:cNvSpPr txBox="1"/>
          <p:nvPr/>
        </p:nvSpPr>
        <p:spPr>
          <a:xfrm>
            <a:off x="8167469" y="1640931"/>
            <a:ext cx="2658794" cy="523220"/>
          </a:xfrm>
          <a:prstGeom prst="rect">
            <a:avLst/>
          </a:prstGeom>
          <a:noFill/>
        </p:spPr>
        <p:txBody>
          <a:bodyPr wrap="square" lIns="91440" tIns="45720" rIns="91440" bIns="45720" rtlCol="0" anchor="t">
            <a:spAutoFit/>
          </a:bodyPr>
          <a:lstStyle/>
          <a:p>
            <a:pPr algn="ctr"/>
            <a:r>
              <a:rPr lang="en-GB" sz="2800">
                <a:ea typeface="Calibri"/>
                <a:cs typeface="Calibri"/>
              </a:rPr>
              <a:t>movement </a:t>
            </a:r>
          </a:p>
        </p:txBody>
      </p:sp>
      <p:sp>
        <p:nvSpPr>
          <p:cNvPr id="32" name="TextBox 31">
            <a:extLst>
              <a:ext uri="{FF2B5EF4-FFF2-40B4-BE49-F238E27FC236}">
                <a16:creationId xmlns:a16="http://schemas.microsoft.com/office/drawing/2014/main" id="{C9D61E8C-7610-4B26-981C-9E109A5395DE}"/>
              </a:ext>
            </a:extLst>
          </p:cNvPr>
          <p:cNvSpPr txBox="1"/>
          <p:nvPr/>
        </p:nvSpPr>
        <p:spPr>
          <a:xfrm>
            <a:off x="4426634" y="4450587"/>
            <a:ext cx="2658794" cy="523220"/>
          </a:xfrm>
          <a:prstGeom prst="rect">
            <a:avLst/>
          </a:prstGeom>
          <a:noFill/>
        </p:spPr>
        <p:txBody>
          <a:bodyPr wrap="square" lIns="91440" tIns="45720" rIns="91440" bIns="45720" rtlCol="0" anchor="t">
            <a:spAutoFit/>
          </a:bodyPr>
          <a:lstStyle/>
          <a:p>
            <a:pPr algn="ctr"/>
            <a:r>
              <a:rPr lang="en-GB" sz="2800">
                <a:cs typeface="Calibri"/>
              </a:rPr>
              <a:t>adventurous</a:t>
            </a:r>
          </a:p>
        </p:txBody>
      </p:sp>
    </p:spTree>
    <p:extLst>
      <p:ext uri="{BB962C8B-B14F-4D97-AF65-F5344CB8AC3E}">
        <p14:creationId xmlns:p14="http://schemas.microsoft.com/office/powerpoint/2010/main" val="21631477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4C99C9-F1E3-09E5-E4CB-3777C2ABC2D9}"/>
              </a:ext>
            </a:extLst>
          </p:cNvPr>
          <p:cNvSpPr>
            <a:spLocks noGrp="1"/>
          </p:cNvSpPr>
          <p:nvPr>
            <p:ph type="title"/>
          </p:nvPr>
        </p:nvSpPr>
        <p:spPr>
          <a:xfrm>
            <a:off x="788068" y="2440572"/>
            <a:ext cx="10515600" cy="1325563"/>
          </a:xfrm>
        </p:spPr>
        <p:txBody>
          <a:bodyPr>
            <a:normAutofit fontScale="90000"/>
          </a:bodyPr>
          <a:lstStyle/>
          <a:p>
            <a:r>
              <a:rPr lang="en-GB">
                <a:solidFill>
                  <a:schemeClr val="accent1"/>
                </a:solidFill>
                <a:cs typeface="Calibri Light"/>
              </a:rPr>
              <a:t>Blue </a:t>
            </a:r>
            <a:br>
              <a:rPr lang="en-GB">
                <a:cs typeface="Calibri Light"/>
              </a:rPr>
            </a:br>
            <a:r>
              <a:rPr lang="en-GB">
                <a:cs typeface="Calibri Light"/>
              </a:rPr>
              <a:t>He smiled. He winked. He slinked. </a:t>
            </a:r>
            <a:br>
              <a:rPr lang="en-GB">
                <a:cs typeface="Calibri Light"/>
              </a:rPr>
            </a:br>
            <a:br>
              <a:rPr lang="en-GB">
                <a:cs typeface="Calibri Light"/>
              </a:rPr>
            </a:br>
            <a:r>
              <a:rPr lang="en-GB">
                <a:cs typeface="Calibri Light"/>
              </a:rPr>
              <a:t>What sentence type has been used? </a:t>
            </a:r>
            <a:br>
              <a:rPr lang="en-GB">
                <a:cs typeface="Calibri Light"/>
              </a:rPr>
            </a:br>
            <a:br>
              <a:rPr lang="en-GB">
                <a:cs typeface="Calibri Light"/>
              </a:rPr>
            </a:br>
            <a:r>
              <a:rPr lang="en-GB">
                <a:solidFill>
                  <a:srgbClr val="00B050"/>
                </a:solidFill>
                <a:cs typeface="Calibri Light"/>
              </a:rPr>
              <a:t>Green </a:t>
            </a:r>
            <a:br>
              <a:rPr lang="en-GB">
                <a:cs typeface="Calibri Light"/>
              </a:rPr>
            </a:br>
            <a:r>
              <a:rPr lang="en-GB">
                <a:cs typeface="Calibri Light"/>
              </a:rPr>
              <a:t>My thoughts ran away with me. Should we sit inside? </a:t>
            </a:r>
            <a:br>
              <a:rPr lang="en-GB">
                <a:cs typeface="Calibri Light"/>
              </a:rPr>
            </a:br>
            <a:br>
              <a:rPr lang="en-GB">
                <a:cs typeface="Calibri Light"/>
              </a:rPr>
            </a:br>
            <a:r>
              <a:rPr lang="en-GB">
                <a:cs typeface="Calibri Light"/>
              </a:rPr>
              <a:t>Why did the author follow the statement with a question?</a:t>
            </a:r>
          </a:p>
        </p:txBody>
      </p:sp>
    </p:spTree>
    <p:extLst>
      <p:ext uri="{BB962C8B-B14F-4D97-AF65-F5344CB8AC3E}">
        <p14:creationId xmlns:p14="http://schemas.microsoft.com/office/powerpoint/2010/main" val="11869431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CCEB09-947B-C11F-C4AD-B8436D659D21}"/>
              </a:ext>
            </a:extLst>
          </p:cNvPr>
          <p:cNvSpPr>
            <a:spLocks noGrp="1"/>
          </p:cNvSpPr>
          <p:nvPr>
            <p:ph type="title"/>
          </p:nvPr>
        </p:nvSpPr>
        <p:spPr>
          <a:xfrm>
            <a:off x="838200" y="2701093"/>
            <a:ext cx="10515600" cy="1325563"/>
          </a:xfrm>
        </p:spPr>
        <p:txBody>
          <a:bodyPr>
            <a:normAutofit fontScale="90000"/>
          </a:bodyPr>
          <a:lstStyle/>
          <a:p>
            <a:r>
              <a:rPr lang="en-GB" u="sng">
                <a:cs typeface="Calibri Light"/>
              </a:rPr>
              <a:t>Key Vocabulary:</a:t>
            </a:r>
            <a:r>
              <a:rPr lang="en-GB">
                <a:cs typeface="Calibri Light"/>
              </a:rPr>
              <a:t> </a:t>
            </a:r>
            <a:br>
              <a:rPr lang="en-GB">
                <a:cs typeface="Calibri Light"/>
              </a:rPr>
            </a:br>
            <a:br>
              <a:rPr lang="en-GB">
                <a:cs typeface="Calibri Light"/>
              </a:rPr>
            </a:br>
            <a:r>
              <a:rPr lang="en-GB" b="1">
                <a:cs typeface="Calibri Light"/>
              </a:rPr>
              <a:t>ambling  </a:t>
            </a:r>
            <a:r>
              <a:rPr lang="en-GB">
                <a:cs typeface="Calibri Light"/>
              </a:rPr>
              <a:t> </a:t>
            </a:r>
            <a:br>
              <a:rPr lang="en-GB">
                <a:cs typeface="Calibri Light"/>
              </a:rPr>
            </a:br>
            <a:r>
              <a:rPr lang="en-GB">
                <a:cs typeface="Calibri Light"/>
              </a:rPr>
              <a:t>   </a:t>
            </a:r>
            <a:br>
              <a:rPr lang="en-GB">
                <a:cs typeface="Calibri Light"/>
              </a:rPr>
            </a:br>
            <a:r>
              <a:rPr lang="en-GB">
                <a:cs typeface="Calibri Light"/>
              </a:rPr>
              <a:t> </a:t>
            </a:r>
            <a:br>
              <a:rPr lang="en-GB">
                <a:cs typeface="Calibri Light"/>
              </a:rPr>
            </a:br>
            <a:r>
              <a:rPr lang="en-GB" b="1">
                <a:cs typeface="Calibri Light"/>
              </a:rPr>
              <a:t>valet </a:t>
            </a:r>
            <a:br>
              <a:rPr lang="en-GB">
                <a:cs typeface="Calibri Light"/>
              </a:rPr>
            </a:br>
            <a:br>
              <a:rPr lang="en-GB">
                <a:cs typeface="Calibri Light"/>
              </a:rPr>
            </a:br>
            <a:br>
              <a:rPr lang="en-GB">
                <a:cs typeface="Calibri Light"/>
              </a:rPr>
            </a:br>
            <a:r>
              <a:rPr lang="en-GB" b="1">
                <a:cs typeface="Calibri Light"/>
              </a:rPr>
              <a:t>nauseous</a:t>
            </a:r>
          </a:p>
        </p:txBody>
      </p:sp>
      <p:pic>
        <p:nvPicPr>
          <p:cNvPr id="3" name="Picture 2" descr="A person vacuuming the interior of a car&#10;&#10;Description automatically generated">
            <a:extLst>
              <a:ext uri="{FF2B5EF4-FFF2-40B4-BE49-F238E27FC236}">
                <a16:creationId xmlns:a16="http://schemas.microsoft.com/office/drawing/2014/main" id="{2DD8C88E-8DBE-A44B-A6D6-E9D72D44661B}"/>
              </a:ext>
            </a:extLst>
          </p:cNvPr>
          <p:cNvPicPr>
            <a:picLocks noChangeAspect="1"/>
          </p:cNvPicPr>
          <p:nvPr/>
        </p:nvPicPr>
        <p:blipFill>
          <a:blip r:embed="rId2"/>
          <a:stretch>
            <a:fillRect/>
          </a:stretch>
        </p:blipFill>
        <p:spPr>
          <a:xfrm>
            <a:off x="8560668" y="4028848"/>
            <a:ext cx="3404821" cy="2406894"/>
          </a:xfrm>
          <a:prstGeom prst="rect">
            <a:avLst/>
          </a:prstGeom>
        </p:spPr>
      </p:pic>
      <p:pic>
        <p:nvPicPr>
          <p:cNvPr id="4" name="Picture 3" descr="A person and person walking on a path&#10;&#10;Description automatically generated">
            <a:extLst>
              <a:ext uri="{FF2B5EF4-FFF2-40B4-BE49-F238E27FC236}">
                <a16:creationId xmlns:a16="http://schemas.microsoft.com/office/drawing/2014/main" id="{1C41E6A3-A065-4753-9BD1-2EA6FBB58582}"/>
              </a:ext>
            </a:extLst>
          </p:cNvPr>
          <p:cNvPicPr>
            <a:picLocks noChangeAspect="1"/>
          </p:cNvPicPr>
          <p:nvPr/>
        </p:nvPicPr>
        <p:blipFill>
          <a:blip r:embed="rId3"/>
          <a:stretch>
            <a:fillRect/>
          </a:stretch>
        </p:blipFill>
        <p:spPr>
          <a:xfrm>
            <a:off x="9700370" y="171064"/>
            <a:ext cx="2262553" cy="2326298"/>
          </a:xfrm>
          <a:prstGeom prst="rect">
            <a:avLst/>
          </a:prstGeom>
        </p:spPr>
      </p:pic>
    </p:spTree>
    <p:extLst>
      <p:ext uri="{BB962C8B-B14F-4D97-AF65-F5344CB8AC3E}">
        <p14:creationId xmlns:p14="http://schemas.microsoft.com/office/powerpoint/2010/main" val="27578661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665D21-0D42-0E7B-E707-B8D9FB138D23}"/>
              </a:ext>
            </a:extLst>
          </p:cNvPr>
          <p:cNvSpPr>
            <a:spLocks noGrp="1"/>
          </p:cNvSpPr>
          <p:nvPr>
            <p:ph type="title"/>
          </p:nvPr>
        </p:nvSpPr>
        <p:spPr>
          <a:xfrm>
            <a:off x="171881" y="2768355"/>
            <a:ext cx="11064688" cy="1325563"/>
          </a:xfrm>
        </p:spPr>
        <p:txBody>
          <a:bodyPr>
            <a:normAutofit fontScale="90000"/>
          </a:bodyPr>
          <a:lstStyle/>
          <a:p>
            <a:br>
              <a:rPr lang="en-GB">
                <a:cs typeface="Calibri Light"/>
              </a:rPr>
            </a:br>
            <a:br>
              <a:rPr lang="en-GB">
                <a:cs typeface="Calibri Light"/>
              </a:rPr>
            </a:br>
            <a:r>
              <a:rPr lang="en-GB">
                <a:cs typeface="Calibri Light"/>
              </a:rPr>
              <a:t>In groups read the text, decide who will read what parts. </a:t>
            </a:r>
            <a:br>
              <a:rPr lang="en-GB">
                <a:cs typeface="Calibri Light"/>
              </a:rPr>
            </a:br>
            <a:br>
              <a:rPr lang="en-GB">
                <a:cs typeface="Calibri Light"/>
              </a:rPr>
            </a:br>
            <a:br>
              <a:rPr lang="en-GB">
                <a:cs typeface="Calibri Light"/>
              </a:rPr>
            </a:br>
            <a:r>
              <a:rPr lang="en-GB">
                <a:cs typeface="Calibri Light"/>
              </a:rPr>
              <a:t>Read the text as a class. </a:t>
            </a:r>
            <a:br>
              <a:rPr lang="en-GB">
                <a:cs typeface="Calibri Light"/>
              </a:rPr>
            </a:br>
            <a:br>
              <a:rPr lang="en-GB">
                <a:cs typeface="Calibri Light"/>
              </a:rPr>
            </a:br>
            <a:br>
              <a:rPr lang="en-GB">
                <a:cs typeface="Calibri Light"/>
              </a:rPr>
            </a:br>
            <a:r>
              <a:rPr lang="en-GB">
                <a:cs typeface="Calibri Light"/>
              </a:rPr>
              <a:t>Highlight three parts of the text that you find interesting. </a:t>
            </a:r>
            <a:br>
              <a:rPr lang="en-GB">
                <a:cs typeface="Calibri Light"/>
              </a:rPr>
            </a:br>
            <a:br>
              <a:rPr lang="en-GB">
                <a:cs typeface="Calibri Light"/>
              </a:rPr>
            </a:br>
            <a:br>
              <a:rPr lang="en-GB">
                <a:cs typeface="Calibri Light"/>
              </a:rPr>
            </a:br>
            <a:endParaRPr lang="en-GB"/>
          </a:p>
        </p:txBody>
      </p:sp>
      <p:pic>
        <p:nvPicPr>
          <p:cNvPr id="4" name="Picture 3" descr="A book cover of a cartoon character&#10;&#10;Description automatically generated">
            <a:extLst>
              <a:ext uri="{FF2B5EF4-FFF2-40B4-BE49-F238E27FC236}">
                <a16:creationId xmlns:a16="http://schemas.microsoft.com/office/drawing/2014/main" id="{BA65CEBC-FBD4-DA40-D42E-F2A6317E6261}"/>
              </a:ext>
            </a:extLst>
          </p:cNvPr>
          <p:cNvPicPr>
            <a:picLocks noChangeAspect="1"/>
          </p:cNvPicPr>
          <p:nvPr/>
        </p:nvPicPr>
        <p:blipFill>
          <a:blip r:embed="rId2"/>
          <a:stretch>
            <a:fillRect/>
          </a:stretch>
        </p:blipFill>
        <p:spPr>
          <a:xfrm>
            <a:off x="9819435" y="3203761"/>
            <a:ext cx="2145367" cy="3397624"/>
          </a:xfrm>
          <a:prstGeom prst="rect">
            <a:avLst/>
          </a:prstGeom>
        </p:spPr>
      </p:pic>
    </p:spTree>
    <p:extLst>
      <p:ext uri="{BB962C8B-B14F-4D97-AF65-F5344CB8AC3E}">
        <p14:creationId xmlns:p14="http://schemas.microsoft.com/office/powerpoint/2010/main" val="8539233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25EC7-56BC-3C94-1D84-CB1EE3017630}"/>
              </a:ext>
            </a:extLst>
          </p:cNvPr>
          <p:cNvSpPr>
            <a:spLocks noGrp="1"/>
          </p:cNvSpPr>
          <p:nvPr>
            <p:ph type="title"/>
          </p:nvPr>
        </p:nvSpPr>
        <p:spPr>
          <a:xfrm>
            <a:off x="839022" y="2277358"/>
            <a:ext cx="10515600" cy="1325563"/>
          </a:xfrm>
        </p:spPr>
        <p:txBody>
          <a:bodyPr>
            <a:normAutofit fontScale="90000"/>
          </a:bodyPr>
          <a:lstStyle/>
          <a:p>
            <a:r>
              <a:rPr lang="en-GB" sz="4000">
                <a:cs typeface="Calibri Light"/>
              </a:rPr>
              <a:t>Class Work: </a:t>
            </a:r>
            <a:br>
              <a:rPr lang="en-GB" sz="4000">
                <a:cs typeface="Calibri Light"/>
              </a:rPr>
            </a:br>
            <a:br>
              <a:rPr lang="en-GB" sz="4900" b="1">
                <a:cs typeface="Calibri Light"/>
              </a:rPr>
            </a:br>
            <a:r>
              <a:rPr lang="en-GB" sz="4900" b="1">
                <a:cs typeface="Calibri Light"/>
              </a:rPr>
              <a:t>Close to the entry was an absolute beauty: shiny and glossy, sleek and powerful, tempting us in. </a:t>
            </a:r>
            <a:br>
              <a:rPr lang="en-GB">
                <a:cs typeface="Calibri Light"/>
              </a:rPr>
            </a:br>
            <a:br>
              <a:rPr lang="en-GB">
                <a:cs typeface="Calibri Light"/>
              </a:rPr>
            </a:br>
            <a:r>
              <a:rPr lang="en-GB">
                <a:cs typeface="Calibri Light"/>
              </a:rPr>
              <a:t>What is the 'beauty'? </a:t>
            </a:r>
            <a:br>
              <a:rPr lang="en-GB">
                <a:cs typeface="Calibri Light"/>
              </a:rPr>
            </a:br>
            <a:br>
              <a:rPr lang="en-GB">
                <a:cs typeface="Calibri Light"/>
              </a:rPr>
            </a:br>
            <a:r>
              <a:rPr lang="en-GB">
                <a:cs typeface="Calibri Light"/>
              </a:rPr>
              <a:t>Why do you think this word was selected? </a:t>
            </a:r>
            <a:endParaRPr lang="en-GB"/>
          </a:p>
        </p:txBody>
      </p:sp>
    </p:spTree>
    <p:extLst>
      <p:ext uri="{BB962C8B-B14F-4D97-AF65-F5344CB8AC3E}">
        <p14:creationId xmlns:p14="http://schemas.microsoft.com/office/powerpoint/2010/main" val="22314170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BCF72-528B-4DC2-37CF-C335DB24C929}"/>
              </a:ext>
            </a:extLst>
          </p:cNvPr>
          <p:cNvSpPr>
            <a:spLocks noGrp="1"/>
          </p:cNvSpPr>
          <p:nvPr>
            <p:ph type="title"/>
          </p:nvPr>
        </p:nvSpPr>
        <p:spPr>
          <a:xfrm>
            <a:off x="305165" y="-2981"/>
            <a:ext cx="11360800" cy="763600"/>
          </a:xfrm>
        </p:spPr>
        <p:txBody>
          <a:bodyPr>
            <a:normAutofit fontScale="90000"/>
          </a:bodyPr>
          <a:lstStyle/>
          <a:p>
            <a:r>
              <a:rPr lang="en" u="sng" dirty="0"/>
              <a:t>19.1.26</a:t>
            </a:r>
            <a:br>
              <a:rPr lang="en" u="sng" dirty="0"/>
            </a:br>
            <a:r>
              <a:rPr lang="en" sz="4400" u="sng" dirty="0"/>
              <a:t>TBAT- </a:t>
            </a:r>
            <a:r>
              <a:rPr lang="en" u="sng" dirty="0"/>
              <a:t>apply</a:t>
            </a:r>
            <a:r>
              <a:rPr lang="en" sz="4400" u="sng" dirty="0"/>
              <a:t> divisibility tests for 2,3,4,5,6,9</a:t>
            </a:r>
            <a:r>
              <a:rPr lang="en" u="sng" dirty="0"/>
              <a:t> and 10. </a:t>
            </a:r>
            <a:r>
              <a:rPr lang="en" dirty="0"/>
              <a:t> </a:t>
            </a:r>
            <a:br>
              <a:rPr lang="en" sz="4400" dirty="0"/>
            </a:br>
            <a:endParaRPr lang="en-GB"/>
          </a:p>
        </p:txBody>
      </p:sp>
      <p:sp>
        <p:nvSpPr>
          <p:cNvPr id="3" name="Text Placeholder 2">
            <a:extLst>
              <a:ext uri="{FF2B5EF4-FFF2-40B4-BE49-F238E27FC236}">
                <a16:creationId xmlns:a16="http://schemas.microsoft.com/office/drawing/2014/main" id="{1183AD61-B776-E506-6D79-C389755E8FFD}"/>
              </a:ext>
            </a:extLst>
          </p:cNvPr>
          <p:cNvSpPr>
            <a:spLocks noGrp="1"/>
          </p:cNvSpPr>
          <p:nvPr>
            <p:ph type="body" idx="1"/>
          </p:nvPr>
        </p:nvSpPr>
        <p:spPr>
          <a:xfrm>
            <a:off x="5203843" y="1536633"/>
            <a:ext cx="6572557" cy="4555200"/>
          </a:xfrm>
        </p:spPr>
        <p:txBody>
          <a:bodyPr>
            <a:normAutofit lnSpcReduction="10000"/>
          </a:bodyPr>
          <a:lstStyle/>
          <a:p>
            <a:pPr marL="608965" indent="-456565"/>
            <a:r>
              <a:rPr lang="en-GB"/>
              <a:t>                </a:t>
            </a:r>
            <a:r>
              <a:rPr lang="en-GB">
                <a:solidFill>
                  <a:srgbClr val="FF0000"/>
                </a:solidFill>
              </a:rPr>
              <a:t>Challenge: Write 75% as a decimal.</a:t>
            </a:r>
            <a:endParaRPr lang="en-US"/>
          </a:p>
          <a:p>
            <a:pPr marL="608965" indent="-456565"/>
            <a:endParaRPr lang="en-GB"/>
          </a:p>
          <a:p>
            <a:pPr marL="608965" indent="-456565"/>
            <a:endParaRPr lang="en-GB"/>
          </a:p>
          <a:p>
            <a:pPr marL="608965" indent="-456565"/>
            <a:endParaRPr lang="en-GB"/>
          </a:p>
          <a:p>
            <a:pPr marL="608965" indent="-456565"/>
            <a:endParaRPr lang="en-GB"/>
          </a:p>
          <a:p>
            <a:pPr marL="608965" indent="-456565"/>
            <a:endParaRPr lang="en-GB"/>
          </a:p>
          <a:p>
            <a:pPr marL="608965" indent="-456565"/>
            <a:endParaRPr lang="en-GB"/>
          </a:p>
          <a:p>
            <a:pPr marL="608965" indent="-456565"/>
            <a:endParaRPr lang="en-GB"/>
          </a:p>
          <a:p>
            <a:pPr marL="608965" indent="-456565"/>
            <a:endParaRPr lang="en-GB"/>
          </a:p>
          <a:p>
            <a:pPr marL="608965" indent="-456565"/>
            <a:endParaRPr lang="en-GB"/>
          </a:p>
          <a:p>
            <a:pPr marL="151765" indent="0">
              <a:buNone/>
            </a:pPr>
            <a:r>
              <a:rPr lang="en-GB"/>
              <a:t>3.  567.09 divided by 100 =[  ] </a:t>
            </a:r>
          </a:p>
        </p:txBody>
      </p:sp>
      <p:pic>
        <p:nvPicPr>
          <p:cNvPr id="4" name="Google Shape;105;p21">
            <a:extLst>
              <a:ext uri="{FF2B5EF4-FFF2-40B4-BE49-F238E27FC236}">
                <a16:creationId xmlns:a16="http://schemas.microsoft.com/office/drawing/2014/main" id="{280EA35B-1C41-44BB-0A76-1DD27083A215}"/>
              </a:ext>
            </a:extLst>
          </p:cNvPr>
          <p:cNvPicPr preferRelativeResize="0"/>
          <p:nvPr/>
        </p:nvPicPr>
        <p:blipFill>
          <a:blip r:embed="rId2">
            <a:alphaModFix/>
          </a:blip>
          <a:stretch>
            <a:fillRect/>
          </a:stretch>
        </p:blipFill>
        <p:spPr>
          <a:xfrm>
            <a:off x="305311" y="1337732"/>
            <a:ext cx="4901337" cy="5037947"/>
          </a:xfrm>
          <a:prstGeom prst="rect">
            <a:avLst/>
          </a:prstGeom>
          <a:noFill/>
          <a:ln>
            <a:noFill/>
          </a:ln>
        </p:spPr>
      </p:pic>
    </p:spTree>
    <p:extLst>
      <p:ext uri="{BB962C8B-B14F-4D97-AF65-F5344CB8AC3E}">
        <p14:creationId xmlns:p14="http://schemas.microsoft.com/office/powerpoint/2010/main" val="3193376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711F96-9C96-B18C-0721-030D0FCEDF85}"/>
              </a:ext>
            </a:extLst>
          </p:cNvPr>
          <p:cNvSpPr>
            <a:spLocks noGrp="1"/>
          </p:cNvSpPr>
          <p:nvPr>
            <p:ph type="title"/>
          </p:nvPr>
        </p:nvSpPr>
        <p:spPr>
          <a:xfrm>
            <a:off x="-4010" y="2059572"/>
            <a:ext cx="11919283" cy="1325563"/>
          </a:xfrm>
        </p:spPr>
        <p:txBody>
          <a:bodyPr vert="horz" lIns="91440" tIns="45720" rIns="91440" bIns="45720" rtlCol="0" anchor="ctr">
            <a:noAutofit/>
          </a:bodyPr>
          <a:lstStyle/>
          <a:p>
            <a:pPr marL="742950" indent="-742950">
              <a:buAutoNum type="arabicParenR"/>
            </a:pPr>
            <a:r>
              <a:rPr lang="en-GB" sz="2800">
                <a:cs typeface="Calibri Light" panose="020F0302020204030204"/>
              </a:rPr>
              <a:t>'My thoughts ran away with me.' What does this tell you about how the character is feeling at this time? </a:t>
            </a:r>
            <a:br>
              <a:rPr lang="en-GB" sz="2800">
                <a:cs typeface="Calibri Light" panose="020F0302020204030204"/>
              </a:rPr>
            </a:br>
            <a:r>
              <a:rPr lang="en-GB" sz="2800">
                <a:cs typeface="Calibri Light" panose="020F0302020204030204"/>
              </a:rPr>
              <a:t>2) Find and copy a  word with a similar meaning to 'love'. </a:t>
            </a:r>
            <a:br>
              <a:rPr lang="en-GB" sz="2800">
                <a:cs typeface="Calibri Light" panose="020F0302020204030204"/>
              </a:rPr>
            </a:br>
            <a:r>
              <a:rPr lang="en-GB" sz="2800">
                <a:cs typeface="Calibri Light" panose="020F0302020204030204"/>
              </a:rPr>
              <a:t>3) '</a:t>
            </a:r>
            <a:r>
              <a:rPr lang="en-GB" sz="2800" b="1">
                <a:cs typeface="Calibri Light" panose="020F0302020204030204"/>
              </a:rPr>
              <a:t>Time stood still</a:t>
            </a:r>
            <a:r>
              <a:rPr lang="en-GB" sz="2800">
                <a:cs typeface="Calibri Light" panose="020F0302020204030204"/>
              </a:rPr>
              <a:t> as his hand stretched up towards the neat row of key fobs.' </a:t>
            </a:r>
            <a:br>
              <a:rPr lang="en-GB" sz="2800">
                <a:cs typeface="Calibri Light" panose="020F0302020204030204"/>
              </a:rPr>
            </a:br>
            <a:r>
              <a:rPr lang="en-GB" sz="2800">
                <a:cs typeface="Calibri Light" panose="020F0302020204030204"/>
              </a:rPr>
              <a:t>Why has the author chosen the phrase; time stood still?</a:t>
            </a:r>
            <a:br>
              <a:rPr lang="en-GB" sz="2800">
                <a:cs typeface="Calibri Light" panose="020F0302020204030204"/>
              </a:rPr>
            </a:br>
            <a:r>
              <a:rPr lang="en-GB" sz="2800">
                <a:cs typeface="Calibri Light" panose="020F0302020204030204"/>
              </a:rPr>
              <a:t>4) Find and copy a phrase that shows Liam felt anxious? </a:t>
            </a:r>
            <a:br>
              <a:rPr lang="en-GB" sz="2800">
                <a:cs typeface="Calibri Light" panose="020F0302020204030204"/>
              </a:rPr>
            </a:br>
            <a:r>
              <a:rPr lang="en-GB" sz="2800">
                <a:cs typeface="Calibri Light" panose="020F0302020204030204"/>
              </a:rPr>
              <a:t>5) Find an example of a metaphor used to describe the car. </a:t>
            </a:r>
            <a:br>
              <a:rPr lang="en-GB" sz="2800">
                <a:cs typeface="Calibri Light" panose="020F0302020204030204"/>
              </a:rPr>
            </a:br>
            <a:r>
              <a:rPr lang="en-GB" sz="2800">
                <a:cs typeface="Calibri Light" panose="020F0302020204030204"/>
              </a:rPr>
              <a:t>6) I saw a colourful rainbow arching across the sky and beckoning me towards the horizon. </a:t>
            </a:r>
            <a:br>
              <a:rPr lang="en-GB" sz="2800">
                <a:cs typeface="Calibri Light" panose="020F0302020204030204"/>
              </a:rPr>
            </a:br>
            <a:r>
              <a:rPr lang="en-GB" sz="2800">
                <a:cs typeface="Calibri Light" panose="020F0302020204030204"/>
              </a:rPr>
              <a:t>What do you think Liam wanted to do at this point and why?</a:t>
            </a:r>
            <a:br>
              <a:rPr lang="en-GB" sz="2800">
                <a:cs typeface="Calibri Light" panose="020F0302020204030204"/>
              </a:rPr>
            </a:br>
            <a:r>
              <a:rPr lang="en-GB" sz="2800">
                <a:cs typeface="Calibri Light" panose="020F0302020204030204"/>
              </a:rPr>
              <a:t>7) What impression do you get of Liam? Use evidence from the text to support your answer.  </a:t>
            </a:r>
          </a:p>
        </p:txBody>
      </p:sp>
      <p:pic>
        <p:nvPicPr>
          <p:cNvPr id="3" name="Picture 2" descr="A close up of a card&#10;&#10;Description automatically generated">
            <a:extLst>
              <a:ext uri="{FF2B5EF4-FFF2-40B4-BE49-F238E27FC236}">
                <a16:creationId xmlns:a16="http://schemas.microsoft.com/office/drawing/2014/main" id="{25BBDFB4-ACFC-7994-C4A1-7167D0CBBE32}"/>
              </a:ext>
            </a:extLst>
          </p:cNvPr>
          <p:cNvPicPr>
            <a:picLocks noChangeAspect="1"/>
          </p:cNvPicPr>
          <p:nvPr/>
        </p:nvPicPr>
        <p:blipFill>
          <a:blip r:embed="rId2"/>
          <a:stretch>
            <a:fillRect/>
          </a:stretch>
        </p:blipFill>
        <p:spPr>
          <a:xfrm>
            <a:off x="4682702" y="4970590"/>
            <a:ext cx="6277418" cy="1886334"/>
          </a:xfrm>
          <a:prstGeom prst="rect">
            <a:avLst/>
          </a:prstGeom>
        </p:spPr>
      </p:pic>
    </p:spTree>
    <p:extLst>
      <p:ext uri="{BB962C8B-B14F-4D97-AF65-F5344CB8AC3E}">
        <p14:creationId xmlns:p14="http://schemas.microsoft.com/office/powerpoint/2010/main" val="13039012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ABFE9-0B3B-D7A9-2B9F-08920A17D849}"/>
              </a:ext>
            </a:extLst>
          </p:cNvPr>
          <p:cNvSpPr>
            <a:spLocks noGrp="1"/>
          </p:cNvSpPr>
          <p:nvPr>
            <p:ph type="title"/>
          </p:nvPr>
        </p:nvSpPr>
        <p:spPr>
          <a:xfrm>
            <a:off x="647700" y="3072230"/>
            <a:ext cx="10515600" cy="1325563"/>
          </a:xfrm>
        </p:spPr>
        <p:txBody>
          <a:bodyPr>
            <a:normAutofit fontScale="90000"/>
          </a:bodyPr>
          <a:lstStyle/>
          <a:p>
            <a:r>
              <a:rPr lang="en-GB">
                <a:solidFill>
                  <a:srgbClr val="FF0000"/>
                </a:solidFill>
                <a:cs typeface="Calibri Light"/>
              </a:rPr>
              <a:t>Challenge: </a:t>
            </a:r>
            <a:br>
              <a:rPr lang="en-GB">
                <a:cs typeface="Calibri Light"/>
              </a:rPr>
            </a:br>
            <a:br>
              <a:rPr lang="en-GB">
                <a:cs typeface="Calibri Light"/>
              </a:rPr>
            </a:br>
            <a:r>
              <a:rPr lang="en-GB">
                <a:solidFill>
                  <a:schemeClr val="accent1"/>
                </a:solidFill>
                <a:cs typeface="Calibri Light"/>
              </a:rPr>
              <a:t>He smirked. He winked. He slinked. I smiled. I winced. I stood. </a:t>
            </a:r>
            <a:br>
              <a:rPr lang="en-GB">
                <a:cs typeface="Calibri Light"/>
              </a:rPr>
            </a:br>
            <a:br>
              <a:rPr lang="en-GB">
                <a:cs typeface="Calibri Light"/>
              </a:rPr>
            </a:br>
            <a:r>
              <a:rPr lang="en-GB">
                <a:cs typeface="Calibri Light"/>
              </a:rPr>
              <a:t>Compare the two characters based on the sentences above.</a:t>
            </a:r>
            <a:br>
              <a:rPr lang="en-GB">
                <a:cs typeface="Calibri Light"/>
              </a:rPr>
            </a:br>
            <a:r>
              <a:rPr lang="en-GB">
                <a:cs typeface="Calibri Light"/>
              </a:rPr>
              <a:t> </a:t>
            </a:r>
            <a:br>
              <a:rPr lang="en-GB">
                <a:cs typeface="Calibri Light"/>
              </a:rPr>
            </a:br>
            <a:r>
              <a:rPr lang="en-GB">
                <a:cs typeface="Calibri Light"/>
              </a:rPr>
              <a:t>Salesman and Liam. </a:t>
            </a:r>
            <a:br>
              <a:rPr lang="en-GB">
                <a:cs typeface="Calibri Light"/>
              </a:rPr>
            </a:br>
            <a:r>
              <a:rPr lang="en-GB">
                <a:cs typeface="Calibri Light"/>
              </a:rPr>
              <a:t>What are the feelings and thoughts towards each other?</a:t>
            </a:r>
            <a:br>
              <a:rPr lang="en-GB">
                <a:cs typeface="Calibri Light"/>
              </a:rPr>
            </a:br>
            <a:endParaRPr lang="en-GB">
              <a:cs typeface="Calibri Light"/>
            </a:endParaRPr>
          </a:p>
        </p:txBody>
      </p:sp>
    </p:spTree>
    <p:extLst>
      <p:ext uri="{BB962C8B-B14F-4D97-AF65-F5344CB8AC3E}">
        <p14:creationId xmlns:p14="http://schemas.microsoft.com/office/powerpoint/2010/main" val="12421063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BE37C2-053C-0FD1-AF73-9040B2B9302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DF3F688-9913-13AE-E1CF-252263D61534}"/>
              </a:ext>
            </a:extLst>
          </p:cNvPr>
          <p:cNvSpPr>
            <a:spLocks noGrp="1"/>
          </p:cNvSpPr>
          <p:nvPr>
            <p:ph type="title"/>
          </p:nvPr>
        </p:nvSpPr>
        <p:spPr>
          <a:xfrm>
            <a:off x="607594" y="1929230"/>
            <a:ext cx="11277600" cy="1325563"/>
          </a:xfrm>
        </p:spPr>
        <p:txBody>
          <a:bodyPr>
            <a:normAutofit fontScale="90000"/>
          </a:bodyPr>
          <a:lstStyle/>
          <a:p>
            <a:r>
              <a:rPr lang="en-GB" b="1">
                <a:ea typeface="+mj-lt"/>
                <a:cs typeface="+mj-lt"/>
              </a:rPr>
              <a:t>In box 5, write a sentence about how Liam was in the car. </a:t>
            </a:r>
            <a:br>
              <a:rPr lang="en-GB" b="1">
                <a:ea typeface="+mj-lt"/>
                <a:cs typeface="+mj-lt"/>
              </a:rPr>
            </a:br>
            <a:r>
              <a:rPr lang="en-GB" i="1">
                <a:solidFill>
                  <a:srgbClr val="7030A0"/>
                </a:solidFill>
                <a:ea typeface="+mj-lt"/>
                <a:cs typeface="+mj-lt"/>
              </a:rPr>
              <a:t>It will continue on from the semi-colon.</a:t>
            </a:r>
            <a:br>
              <a:rPr lang="en-GB">
                <a:ea typeface="+mj-lt"/>
                <a:cs typeface="+mj-lt"/>
              </a:rPr>
            </a:br>
            <a:br>
              <a:rPr lang="en-GB">
                <a:ea typeface="+mj-lt"/>
                <a:cs typeface="+mj-lt"/>
              </a:rPr>
            </a:br>
            <a:br>
              <a:rPr lang="en-GB">
                <a:ea typeface="+mj-lt"/>
                <a:cs typeface="+mj-lt"/>
              </a:rPr>
            </a:br>
            <a:r>
              <a:rPr lang="en-GB" sz="6000" b="1">
                <a:ea typeface="+mj-lt"/>
                <a:cs typeface="+mj-lt"/>
              </a:rPr>
              <a:t> I, on the other hand, had my elbow on the open window, excitement running through my veins</a:t>
            </a:r>
            <a:endParaRPr lang="en-GB" sz="6000" b="1">
              <a:ea typeface="Calibri Light" panose="020F0302020204030204"/>
              <a:cs typeface="Calibri Light" panose="020F0302020204030204"/>
            </a:endParaRPr>
          </a:p>
        </p:txBody>
      </p:sp>
    </p:spTree>
    <p:extLst>
      <p:ext uri="{BB962C8B-B14F-4D97-AF65-F5344CB8AC3E}">
        <p14:creationId xmlns:p14="http://schemas.microsoft.com/office/powerpoint/2010/main" val="25666729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C3774-D534-94CB-254F-DB5F11F40AA7}"/>
              </a:ext>
            </a:extLst>
          </p:cNvPr>
          <p:cNvSpPr>
            <a:spLocks noGrp="1"/>
          </p:cNvSpPr>
          <p:nvPr>
            <p:ph type="title"/>
          </p:nvPr>
        </p:nvSpPr>
        <p:spPr>
          <a:xfrm>
            <a:off x="838200" y="1668546"/>
            <a:ext cx="10515600" cy="1325563"/>
          </a:xfrm>
        </p:spPr>
        <p:txBody>
          <a:bodyPr>
            <a:normAutofit fontScale="90000"/>
          </a:bodyPr>
          <a:lstStyle/>
          <a:p>
            <a:r>
              <a:rPr lang="en-GB">
                <a:ea typeface="Calibri Light"/>
                <a:cs typeface="Calibri Light"/>
              </a:rPr>
              <a:t>Word work: (continue planning sheet)</a:t>
            </a:r>
            <a:br>
              <a:rPr lang="en-GB">
                <a:ea typeface="Calibri Light"/>
                <a:cs typeface="Calibri Light"/>
              </a:rPr>
            </a:br>
            <a:br>
              <a:rPr lang="en-GB">
                <a:ea typeface="Calibri Light"/>
                <a:cs typeface="Calibri Light"/>
              </a:rPr>
            </a:br>
            <a:r>
              <a:rPr lang="en-GB">
                <a:ea typeface="Calibri Light"/>
                <a:cs typeface="Calibri Light"/>
              </a:rPr>
              <a:t>Liam wants to say something grown up so that he isn't caught out, what may he say to the car salesman? </a:t>
            </a:r>
            <a:endParaRPr lang="en-GB"/>
          </a:p>
        </p:txBody>
      </p:sp>
      <p:pic>
        <p:nvPicPr>
          <p:cNvPr id="3" name="Picture 2" descr="A person standing next to a red car&#10;&#10;Description automatically generated">
            <a:extLst>
              <a:ext uri="{FF2B5EF4-FFF2-40B4-BE49-F238E27FC236}">
                <a16:creationId xmlns:a16="http://schemas.microsoft.com/office/drawing/2014/main" id="{5B335CA2-D710-1FC1-6B22-43F320B5484F}"/>
              </a:ext>
            </a:extLst>
          </p:cNvPr>
          <p:cNvPicPr>
            <a:picLocks noChangeAspect="1"/>
          </p:cNvPicPr>
          <p:nvPr/>
        </p:nvPicPr>
        <p:blipFill>
          <a:blip r:embed="rId2"/>
          <a:stretch>
            <a:fillRect/>
          </a:stretch>
        </p:blipFill>
        <p:spPr>
          <a:xfrm>
            <a:off x="3450025" y="3169177"/>
            <a:ext cx="5295339" cy="3174626"/>
          </a:xfrm>
          <a:prstGeom prst="rect">
            <a:avLst/>
          </a:prstGeom>
        </p:spPr>
      </p:pic>
    </p:spTree>
    <p:extLst>
      <p:ext uri="{BB962C8B-B14F-4D97-AF65-F5344CB8AC3E}">
        <p14:creationId xmlns:p14="http://schemas.microsoft.com/office/powerpoint/2010/main" val="31657624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C3774-D534-94CB-254F-DB5F11F40AA7}"/>
              </a:ext>
            </a:extLst>
          </p:cNvPr>
          <p:cNvSpPr>
            <a:spLocks noGrp="1"/>
          </p:cNvSpPr>
          <p:nvPr>
            <p:ph type="title"/>
          </p:nvPr>
        </p:nvSpPr>
        <p:spPr>
          <a:xfrm>
            <a:off x="838200" y="1668546"/>
            <a:ext cx="10515600" cy="1325563"/>
          </a:xfrm>
        </p:spPr>
        <p:txBody>
          <a:bodyPr>
            <a:normAutofit fontScale="90000"/>
          </a:bodyPr>
          <a:lstStyle/>
          <a:p>
            <a:r>
              <a:rPr lang="en-GB">
                <a:ea typeface="Calibri Light"/>
                <a:cs typeface="Calibri Light"/>
              </a:rPr>
              <a:t>Word work: (continue planning sheet)</a:t>
            </a:r>
            <a:br>
              <a:rPr lang="en-GB">
                <a:ea typeface="Calibri Light"/>
                <a:cs typeface="Calibri Light"/>
              </a:rPr>
            </a:br>
            <a:br>
              <a:rPr lang="en-GB">
                <a:ea typeface="Calibri Light"/>
                <a:cs typeface="Calibri Light"/>
              </a:rPr>
            </a:br>
            <a:r>
              <a:rPr lang="en-GB">
                <a:ea typeface="Calibri Light"/>
                <a:cs typeface="Calibri Light"/>
              </a:rPr>
              <a:t>Talk partners:</a:t>
            </a:r>
            <a:br>
              <a:rPr lang="en-GB">
                <a:ea typeface="Calibri Light"/>
                <a:cs typeface="Calibri Light"/>
              </a:rPr>
            </a:br>
            <a:br>
              <a:rPr lang="en-GB">
                <a:ea typeface="Calibri Light"/>
                <a:cs typeface="Calibri Light"/>
              </a:rPr>
            </a:br>
            <a:r>
              <a:rPr lang="en-GB">
                <a:ea typeface="Calibri Light"/>
                <a:cs typeface="Calibri Light"/>
              </a:rPr>
              <a:t>What are the rules for using direct speech in our writing?</a:t>
            </a:r>
          </a:p>
        </p:txBody>
      </p:sp>
    </p:spTree>
    <p:extLst>
      <p:ext uri="{BB962C8B-B14F-4D97-AF65-F5344CB8AC3E}">
        <p14:creationId xmlns:p14="http://schemas.microsoft.com/office/powerpoint/2010/main" val="8438262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BCE0D-3BCF-000E-D827-2163E69CB4FA}"/>
              </a:ext>
            </a:extLst>
          </p:cNvPr>
          <p:cNvSpPr>
            <a:spLocks noGrp="1"/>
          </p:cNvSpPr>
          <p:nvPr>
            <p:ph type="title"/>
          </p:nvPr>
        </p:nvSpPr>
        <p:spPr>
          <a:xfrm>
            <a:off x="1006497" y="2762142"/>
            <a:ext cx="10515600" cy="1325563"/>
          </a:xfrm>
        </p:spPr>
        <p:txBody>
          <a:bodyPr>
            <a:normAutofit fontScale="90000"/>
          </a:bodyPr>
          <a:lstStyle/>
          <a:p>
            <a:r>
              <a:rPr lang="en-GB">
                <a:ea typeface="+mj-lt"/>
                <a:cs typeface="+mj-lt"/>
              </a:rPr>
              <a:t>My thoughts ran away with me. Should we sit inside it? Is it locked? How fast would it go? Straight away, the salesman approached us and said, “I admire your taste.”</a:t>
            </a:r>
            <a:r>
              <a:rPr lang="en-GB" b="1">
                <a:solidFill>
                  <a:srgbClr val="7030A0"/>
                </a:solidFill>
                <a:ea typeface="+mj-lt"/>
                <a:cs typeface="+mj-lt"/>
              </a:rPr>
              <a:t> I thought I should say something grown-up, so I took a deep breath and replied, “I’d like to test drive this one please.”</a:t>
            </a:r>
            <a:br>
              <a:rPr lang="en-GB" b="1">
                <a:solidFill>
                  <a:srgbClr val="7030A0"/>
                </a:solidFill>
                <a:ea typeface="+mj-lt"/>
                <a:cs typeface="+mj-lt"/>
              </a:rPr>
            </a:br>
            <a:br>
              <a:rPr lang="en-GB" b="1">
                <a:solidFill>
                  <a:srgbClr val="7030A0"/>
                </a:solidFill>
                <a:ea typeface="Calibri Light"/>
                <a:cs typeface="Calibri Light"/>
              </a:rPr>
            </a:br>
            <a:r>
              <a:rPr lang="en-GB" b="1">
                <a:ea typeface="Calibri Light"/>
                <a:cs typeface="Calibri Light"/>
              </a:rPr>
              <a:t>(Box 2)</a:t>
            </a:r>
            <a:br>
              <a:rPr lang="en-GB" b="1">
                <a:ea typeface="Calibri Light"/>
                <a:cs typeface="Calibri Light"/>
              </a:rPr>
            </a:br>
            <a:r>
              <a:rPr lang="en-GB" b="1">
                <a:ea typeface="Calibri Light"/>
                <a:cs typeface="Calibri Light"/>
              </a:rPr>
              <a:t>Write a sentence that the car salesman might say to Liam and write Liam's response.</a:t>
            </a:r>
          </a:p>
        </p:txBody>
      </p:sp>
    </p:spTree>
    <p:extLst>
      <p:ext uri="{BB962C8B-B14F-4D97-AF65-F5344CB8AC3E}">
        <p14:creationId xmlns:p14="http://schemas.microsoft.com/office/powerpoint/2010/main" val="3019167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2BA9F-A6D2-AED6-3527-90E2B69C549C}"/>
              </a:ext>
            </a:extLst>
          </p:cNvPr>
          <p:cNvSpPr>
            <a:spLocks noGrp="1"/>
          </p:cNvSpPr>
          <p:nvPr>
            <p:ph type="title"/>
          </p:nvPr>
        </p:nvSpPr>
        <p:spPr>
          <a:xfrm>
            <a:off x="915413" y="-12247"/>
            <a:ext cx="9350246" cy="1706293"/>
          </a:xfrm>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243205" indent="-179705"/>
            <a:r>
              <a:rPr lang="en-GB" sz="3200">
                <a:solidFill>
                  <a:srgbClr val="CE0364"/>
                </a:solidFill>
              </a:rPr>
              <a:t>TBAT- create a </a:t>
            </a:r>
            <a:r>
              <a:rPr lang="en-GB" sz="3200" err="1">
                <a:solidFill>
                  <a:srgbClr val="CE0364"/>
                </a:solidFill>
              </a:rPr>
              <a:t>micro:bit</a:t>
            </a:r>
            <a:r>
              <a:rPr lang="en-GB" sz="3200">
                <a:solidFill>
                  <a:srgbClr val="CE0364"/>
                </a:solidFill>
              </a:rPr>
              <a:t> animation using a sequence of images in a loop. </a:t>
            </a:r>
          </a:p>
        </p:txBody>
      </p:sp>
      <p:sp>
        <p:nvSpPr>
          <p:cNvPr id="13" name="Rounded Rectangle 12">
            <a:extLst>
              <a:ext uri="{FF2B5EF4-FFF2-40B4-BE49-F238E27FC236}">
                <a16:creationId xmlns:a16="http://schemas.microsoft.com/office/drawing/2014/main" id="{F0E652F2-A8E2-1754-049A-8F2425A05950}"/>
              </a:ext>
              <a:ext uri="{C183D7F6-B498-43B3-948B-1728B52AA6E4}">
                <adec:decorative xmlns:adec="http://schemas.microsoft.com/office/drawing/2017/decorative" val="1"/>
              </a:ext>
            </a:extLst>
          </p:cNvPr>
          <p:cNvSpPr/>
          <p:nvPr/>
        </p:nvSpPr>
        <p:spPr>
          <a:xfrm>
            <a:off x="504188" y="277672"/>
            <a:ext cx="8797566" cy="1143407"/>
          </a:xfrm>
          <a:prstGeom prst="roundRect">
            <a:avLst>
              <a:gd name="adj" fmla="val 50000"/>
            </a:avLst>
          </a:prstGeom>
          <a:noFill/>
          <a:ln w="82550">
            <a:solidFill>
              <a:srgbClr val="CE03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endParaRPr lang="en-US" sz="3200"/>
          </a:p>
        </p:txBody>
      </p:sp>
      <p:sp>
        <p:nvSpPr>
          <p:cNvPr id="4" name="Content Placeholder 2">
            <a:extLst>
              <a:ext uri="{FF2B5EF4-FFF2-40B4-BE49-F238E27FC236}">
                <a16:creationId xmlns:a16="http://schemas.microsoft.com/office/drawing/2014/main" id="{A1FC7C6C-E0BA-4298-1C30-FF12374E35D3}"/>
              </a:ext>
            </a:extLst>
          </p:cNvPr>
          <p:cNvSpPr txBox="1">
            <a:spLocks/>
          </p:cNvSpPr>
          <p:nvPr/>
        </p:nvSpPr>
        <p:spPr>
          <a:xfrm>
            <a:off x="505552" y="2146313"/>
            <a:ext cx="6096533" cy="1466449"/>
          </a:xfrm>
          <a:prstGeom prst="roundRect">
            <a:avLst>
              <a:gd name="adj" fmla="val 9134"/>
            </a:avLst>
          </a:prstGeom>
          <a:noFill/>
          <a:ln w="38100">
            <a:solidFill>
              <a:srgbClr val="CE0364"/>
            </a:solidFill>
          </a:ln>
        </p:spPr>
        <p:txBody>
          <a:bodyPr vert="horz" wrap="square" lIns="960000" tIns="144000" rIns="240000" bIns="144000" rtlCol="0">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GB" sz="2400"/>
              <a:t>I can explain that the order or sequence of instructions is important.</a:t>
            </a:r>
          </a:p>
        </p:txBody>
      </p:sp>
      <p:pic>
        <p:nvPicPr>
          <p:cNvPr id="10" name="Graphic 9">
            <a:extLst>
              <a:ext uri="{FF2B5EF4-FFF2-40B4-BE49-F238E27FC236}">
                <a16:creationId xmlns:a16="http://schemas.microsoft.com/office/drawing/2014/main" id="{4A646EBF-78EB-6791-556B-D8B5317F0C42}"/>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35346" y="2356382"/>
            <a:ext cx="586175" cy="664331"/>
          </a:xfrm>
          <a:prstGeom prst="rect">
            <a:avLst/>
          </a:prstGeom>
        </p:spPr>
      </p:pic>
      <p:pic>
        <p:nvPicPr>
          <p:cNvPr id="12" name="Graphic 11">
            <a:extLst>
              <a:ext uri="{FF2B5EF4-FFF2-40B4-BE49-F238E27FC236}">
                <a16:creationId xmlns:a16="http://schemas.microsoft.com/office/drawing/2014/main" id="{6E9AE5A1-62B3-E38C-0FBA-CB4CFD692BBD}"/>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861505">
            <a:off x="8688071" y="2476057"/>
            <a:ext cx="2041023" cy="2653331"/>
          </a:xfrm>
          <a:prstGeom prst="rect">
            <a:avLst/>
          </a:prstGeom>
        </p:spPr>
      </p:pic>
      <p:pic>
        <p:nvPicPr>
          <p:cNvPr id="14" name="Graphic 13">
            <a:extLst>
              <a:ext uri="{FF2B5EF4-FFF2-40B4-BE49-F238E27FC236}">
                <a16:creationId xmlns:a16="http://schemas.microsoft.com/office/drawing/2014/main" id="{7B86F873-6D24-644F-43F7-945293CA26AC}"/>
              </a:ext>
              <a:ext uri="{C183D7F6-B498-43B3-948B-1728B52AA6E4}">
                <adec:decorative xmlns:adec="http://schemas.microsoft.com/office/drawing/2017/decorative" val="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203271" y="886037"/>
            <a:ext cx="508751" cy="538676"/>
          </a:xfrm>
          <a:prstGeom prst="rect">
            <a:avLst/>
          </a:prstGeom>
        </p:spPr>
      </p:pic>
      <p:pic>
        <p:nvPicPr>
          <p:cNvPr id="18" name="Graphic 17">
            <a:extLst>
              <a:ext uri="{FF2B5EF4-FFF2-40B4-BE49-F238E27FC236}">
                <a16:creationId xmlns:a16="http://schemas.microsoft.com/office/drawing/2014/main" id="{2B3E8857-067A-744B-864D-34EF9B2C251F}"/>
              </a:ext>
              <a:ext uri="{C183D7F6-B498-43B3-948B-1728B52AA6E4}">
                <adec:decorative xmlns:adec="http://schemas.microsoft.com/office/drawing/2017/decorative" val="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rot="15300000">
            <a:off x="10413041" y="344448"/>
            <a:ext cx="562864" cy="536061"/>
          </a:xfrm>
          <a:prstGeom prst="rect">
            <a:avLst/>
          </a:prstGeom>
        </p:spPr>
      </p:pic>
      <p:sp>
        <p:nvSpPr>
          <p:cNvPr id="15" name="Content Placeholder 2">
            <a:extLst>
              <a:ext uri="{FF2B5EF4-FFF2-40B4-BE49-F238E27FC236}">
                <a16:creationId xmlns:a16="http://schemas.microsoft.com/office/drawing/2014/main" id="{E5DF32C5-7DF9-0008-87E8-63D4A8CB5287}"/>
              </a:ext>
            </a:extLst>
          </p:cNvPr>
          <p:cNvSpPr txBox="1">
            <a:spLocks/>
          </p:cNvSpPr>
          <p:nvPr/>
        </p:nvSpPr>
        <p:spPr>
          <a:xfrm>
            <a:off x="639417" y="5266621"/>
            <a:ext cx="5960593" cy="1466449"/>
          </a:xfrm>
          <a:prstGeom prst="roundRect">
            <a:avLst>
              <a:gd name="adj" fmla="val 9134"/>
            </a:avLst>
          </a:prstGeom>
          <a:noFill/>
          <a:ln w="38100">
            <a:solidFill>
              <a:srgbClr val="CE0364"/>
            </a:solidFill>
          </a:ln>
        </p:spPr>
        <p:txBody>
          <a:bodyPr vert="horz" wrap="square" lIns="960000" tIns="144000" rIns="240000" bIns="144000" rtlCol="0">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GB" sz="2400"/>
              <a:t>I can explain that loops can make code more compact and easier to read.</a:t>
            </a:r>
            <a:endParaRPr lang="en-GB" sz="2400" b="1"/>
          </a:p>
        </p:txBody>
      </p:sp>
      <p:pic>
        <p:nvPicPr>
          <p:cNvPr id="16" name="Graphic 15">
            <a:extLst>
              <a:ext uri="{FF2B5EF4-FFF2-40B4-BE49-F238E27FC236}">
                <a16:creationId xmlns:a16="http://schemas.microsoft.com/office/drawing/2014/main" id="{D7E7F066-9C3B-0B5D-E643-796AAD9E0E0D}"/>
              </a:ext>
              <a:ext uri="{C183D7F6-B498-43B3-948B-1728B52AA6E4}">
                <adec:decorative xmlns:adec="http://schemas.microsoft.com/office/drawing/2017/decorative" val="1"/>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rot="1469451">
            <a:off x="915960" y="5443885"/>
            <a:ext cx="605713" cy="664331"/>
          </a:xfrm>
          <a:prstGeom prst="rect">
            <a:avLst/>
          </a:prstGeom>
        </p:spPr>
      </p:pic>
    </p:spTree>
    <p:extLst>
      <p:ext uri="{BB962C8B-B14F-4D97-AF65-F5344CB8AC3E}">
        <p14:creationId xmlns:p14="http://schemas.microsoft.com/office/powerpoint/2010/main" val="11674620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08AD7-039E-1FCA-9A38-FAF0AF42ECA2}"/>
              </a:ext>
            </a:extLst>
          </p:cNvPr>
          <p:cNvSpPr>
            <a:spLocks noGrp="1"/>
          </p:cNvSpPr>
          <p:nvPr>
            <p:ph type="title"/>
          </p:nvPr>
        </p:nvSpPr>
        <p:spPr>
          <a:xfrm>
            <a:off x="309044" y="287645"/>
            <a:ext cx="11573913" cy="1059204"/>
          </a:xfrm>
        </p:spPr>
        <p:txBody>
          <a:bodyPr wrap="square" lIns="96000" tIns="240000" rIns="96000" bIns="240000" anchor="t" anchorCtr="0">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239994">
              <a:lnSpc>
                <a:spcPct val="100000"/>
              </a:lnSpc>
            </a:pPr>
            <a:r>
              <a:rPr lang="en-GB" sz="3733">
                <a:solidFill>
                  <a:srgbClr val="00A000"/>
                </a:solidFill>
              </a:rPr>
              <a:t>Recap:</a:t>
            </a:r>
            <a:r>
              <a:rPr lang="en-GB" sz="3733">
                <a:solidFill>
                  <a:srgbClr val="00C802"/>
                </a:solidFill>
              </a:rPr>
              <a:t> </a:t>
            </a:r>
            <a:r>
              <a:rPr lang="en-GB" sz="3733">
                <a:solidFill>
                  <a:srgbClr val="000000"/>
                </a:solidFill>
              </a:rPr>
              <a:t>what </a:t>
            </a:r>
            <a:r>
              <a:rPr lang="en-GB"/>
              <a:t>did we discover about the micro:bit?</a:t>
            </a:r>
            <a:endParaRPr lang="en-GB" sz="3733">
              <a:solidFill>
                <a:srgbClr val="000000"/>
              </a:solidFill>
            </a:endParaRPr>
          </a:p>
        </p:txBody>
      </p:sp>
      <p:sp>
        <p:nvSpPr>
          <p:cNvPr id="3" name="Content Placeholder 2">
            <a:extLst>
              <a:ext uri="{FF2B5EF4-FFF2-40B4-BE49-F238E27FC236}">
                <a16:creationId xmlns:a16="http://schemas.microsoft.com/office/drawing/2014/main" id="{199EFAC8-C804-9833-EFD1-685A82774DF9}"/>
              </a:ext>
            </a:extLst>
          </p:cNvPr>
          <p:cNvSpPr>
            <a:spLocks noGrp="1"/>
          </p:cNvSpPr>
          <p:nvPr>
            <p:ph sz="half" idx="4294967295"/>
          </p:nvPr>
        </p:nvSpPr>
        <p:spPr>
          <a:xfrm>
            <a:off x="91400" y="1202682"/>
            <a:ext cx="5602817" cy="4955396"/>
          </a:xfrm>
        </p:spPr>
        <p:txBody>
          <a:bodyPr wrap="square">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467771" indent="-457189">
              <a:lnSpc>
                <a:spcPct val="110000"/>
              </a:lnSpc>
              <a:spcBef>
                <a:spcPts val="0"/>
              </a:spcBef>
              <a:spcAft>
                <a:spcPts val="1600"/>
              </a:spcAft>
              <a:buSzPct val="100000"/>
              <a:buBlip>
                <a:blip r:embed="rId3">
                  <a:extLst>
                    <a:ext uri="{96DAC541-7B7A-43D3-8B79-37D633B846F1}">
                      <asvg:svgBlip xmlns:asvg="http://schemas.microsoft.com/office/drawing/2016/SVG/main" r:embed="rId4"/>
                    </a:ext>
                  </a:extLst>
                </a:blip>
              </a:buBlip>
            </a:pPr>
            <a:r>
              <a:rPr lang="en-GB" sz="2400">
                <a:ea typeface="Calibri" panose="020F0502020204030204" pitchFamily="34" charset="0"/>
              </a:rPr>
              <a:t>It’s a tiny computer.</a:t>
            </a:r>
            <a:endParaRPr lang="en-GB" sz="2400"/>
          </a:p>
          <a:p>
            <a:pPr marL="467771" indent="-457189">
              <a:lnSpc>
                <a:spcPct val="110000"/>
              </a:lnSpc>
              <a:spcBef>
                <a:spcPts val="0"/>
              </a:spcBef>
              <a:spcAft>
                <a:spcPts val="1600"/>
              </a:spcAft>
              <a:buSzPct val="100000"/>
              <a:buBlip>
                <a:blip r:embed="rId3">
                  <a:extLst>
                    <a:ext uri="{96DAC541-7B7A-43D3-8B79-37D633B846F1}">
                      <asvg:svgBlip xmlns:asvg="http://schemas.microsoft.com/office/drawing/2016/SVG/main" r:embed="rId4"/>
                    </a:ext>
                  </a:extLst>
                </a:blip>
              </a:buBlip>
            </a:pPr>
            <a:r>
              <a:rPr lang="en-GB" sz="2400">
                <a:ea typeface="Calibri" panose="020F0502020204030204" pitchFamily="34" charset="0"/>
              </a:rPr>
              <a:t>You tell it what to do by creating code which you send to the micro:bit.</a:t>
            </a:r>
            <a:endParaRPr lang="en-GB" sz="2400"/>
          </a:p>
          <a:p>
            <a:pPr marL="467771" indent="-457189">
              <a:lnSpc>
                <a:spcPct val="110000"/>
              </a:lnSpc>
              <a:spcBef>
                <a:spcPts val="0"/>
              </a:spcBef>
              <a:spcAft>
                <a:spcPts val="1600"/>
              </a:spcAft>
              <a:buSzPct val="100000"/>
              <a:buBlip>
                <a:blip r:embed="rId3">
                  <a:extLst>
                    <a:ext uri="{96DAC541-7B7A-43D3-8B79-37D633B846F1}">
                      <asvg:svgBlip xmlns:asvg="http://schemas.microsoft.com/office/drawing/2016/SVG/main" r:embed="rId4"/>
                    </a:ext>
                  </a:extLst>
                </a:blip>
              </a:buBlip>
            </a:pPr>
            <a:r>
              <a:rPr lang="en-GB" sz="2400">
                <a:ea typeface="Calibri" panose="020F0502020204030204" pitchFamily="34" charset="0"/>
              </a:rPr>
              <a:t>The code is an algorithm, a sequence of instructions.</a:t>
            </a:r>
            <a:endParaRPr lang="en-GB" sz="2400"/>
          </a:p>
          <a:p>
            <a:pPr marL="467771" indent="-457189">
              <a:lnSpc>
                <a:spcPct val="110000"/>
              </a:lnSpc>
              <a:spcBef>
                <a:spcPts val="0"/>
              </a:spcBef>
              <a:spcAft>
                <a:spcPts val="1600"/>
              </a:spcAft>
              <a:buSzPct val="100000"/>
              <a:buBlip>
                <a:blip r:embed="rId3">
                  <a:extLst>
                    <a:ext uri="{96DAC541-7B7A-43D3-8B79-37D633B846F1}">
                      <asvg:svgBlip xmlns:asvg="http://schemas.microsoft.com/office/drawing/2016/SVG/main" r:embed="rId4"/>
                    </a:ext>
                  </a:extLst>
                </a:blip>
              </a:buBlip>
            </a:pPr>
            <a:r>
              <a:rPr lang="en-GB" sz="2400">
                <a:ea typeface="Calibri" panose="020F0502020204030204" pitchFamily="34" charset="0"/>
              </a:rPr>
              <a:t>The micro:bit has an LED display which it uses as an output to send out information such as our names.</a:t>
            </a:r>
          </a:p>
          <a:p>
            <a:pPr marL="467771" indent="-457189">
              <a:lnSpc>
                <a:spcPct val="110000"/>
              </a:lnSpc>
              <a:spcBef>
                <a:spcPts val="0"/>
              </a:spcBef>
              <a:spcAft>
                <a:spcPts val="1600"/>
              </a:spcAft>
              <a:buSzPct val="100000"/>
              <a:buBlip>
                <a:blip r:embed="rId3">
                  <a:extLst>
                    <a:ext uri="{96DAC541-7B7A-43D3-8B79-37D633B846F1}">
                      <asvg:svgBlip xmlns:asvg="http://schemas.microsoft.com/office/drawing/2016/SVG/main" r:embed="rId4"/>
                    </a:ext>
                  </a:extLst>
                </a:blip>
              </a:buBlip>
            </a:pPr>
            <a:r>
              <a:rPr lang="en-GB" sz="2400"/>
              <a:t>The ‘forever’ loop kept the code running.</a:t>
            </a:r>
          </a:p>
        </p:txBody>
      </p:sp>
      <p:pic>
        <p:nvPicPr>
          <p:cNvPr id="4" name="Picture 3" descr="A micro:bit scrolling the name 'Amari'.&#10;&#10;">
            <a:extLst>
              <a:ext uri="{FF2B5EF4-FFF2-40B4-BE49-F238E27FC236}">
                <a16:creationId xmlns:a16="http://schemas.microsoft.com/office/drawing/2014/main" id="{987F9FAC-B4DE-55ED-7FCD-5F1E9E0C7EB8}"/>
              </a:ext>
            </a:extLst>
          </p:cNvPr>
          <p:cNvPicPr>
            <a:picLocks noChangeAspect="1"/>
          </p:cNvPicPr>
          <p:nvPr/>
        </p:nvPicPr>
        <p:blipFill>
          <a:blip r:embed="rId5"/>
          <a:stretch>
            <a:fillRect/>
          </a:stretch>
        </p:blipFill>
        <p:spPr>
          <a:xfrm>
            <a:off x="5955286" y="2520248"/>
            <a:ext cx="2368036" cy="1935299"/>
          </a:xfrm>
          <a:prstGeom prst="rect">
            <a:avLst/>
          </a:prstGeom>
        </p:spPr>
      </p:pic>
      <p:pic>
        <p:nvPicPr>
          <p:cNvPr id="5" name="Content Placeholder 8" descr="Code saying &#10;&#10;'Forever&#10;Show string 'Amari'. ">
            <a:extLst>
              <a:ext uri="{FF2B5EF4-FFF2-40B4-BE49-F238E27FC236}">
                <a16:creationId xmlns:a16="http://schemas.microsoft.com/office/drawing/2014/main" id="{E57A8F60-AA8D-E394-20CE-7D70D5CD6B7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560290" y="2409131"/>
            <a:ext cx="3528391" cy="2039739"/>
          </a:xfrm>
          <a:prstGeom prst="rect">
            <a:avLst/>
          </a:prstGeom>
        </p:spPr>
      </p:pic>
    </p:spTree>
    <p:extLst>
      <p:ext uri="{BB962C8B-B14F-4D97-AF65-F5344CB8AC3E}">
        <p14:creationId xmlns:p14="http://schemas.microsoft.com/office/powerpoint/2010/main" val="4170662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92060-A889-CF78-0F74-D25A1E865ADC}"/>
              </a:ext>
            </a:extLst>
          </p:cNvPr>
          <p:cNvSpPr>
            <a:spLocks noGrp="1"/>
          </p:cNvSpPr>
          <p:nvPr>
            <p:ph type="title"/>
          </p:nvPr>
        </p:nvSpPr>
        <p:spPr>
          <a:xfrm>
            <a:off x="826575" y="138921"/>
            <a:ext cx="10019837" cy="1001752"/>
          </a:xfrm>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243411"/>
            <a:r>
              <a:rPr lang="en-GB">
                <a:solidFill>
                  <a:srgbClr val="CE0364"/>
                </a:solidFill>
              </a:rPr>
              <a:t>  Think:      </a:t>
            </a:r>
            <a:r>
              <a:rPr lang="en-GB"/>
              <a:t>beating heart</a:t>
            </a:r>
            <a:r>
              <a:rPr lang="en-GB" sz="3733">
                <a:solidFill>
                  <a:srgbClr val="000000"/>
                </a:solidFill>
              </a:rPr>
              <a:t> introduction video </a:t>
            </a:r>
            <a:endParaRPr lang="en-GB">
              <a:solidFill>
                <a:srgbClr val="CE0364"/>
              </a:solidFill>
            </a:endParaRPr>
          </a:p>
        </p:txBody>
      </p:sp>
      <p:sp>
        <p:nvSpPr>
          <p:cNvPr id="4" name="Rounded Rectangle 3">
            <a:extLst>
              <a:ext uri="{FF2B5EF4-FFF2-40B4-BE49-F238E27FC236}">
                <a16:creationId xmlns:a16="http://schemas.microsoft.com/office/drawing/2014/main" id="{CDCBBFD4-58FA-4E3F-3FD4-13EC3CA35AB0}"/>
              </a:ext>
              <a:ext uri="{C183D7F6-B498-43B3-948B-1728B52AA6E4}">
                <adec:decorative xmlns:adec="http://schemas.microsoft.com/office/drawing/2017/decorative" val="1"/>
              </a:ext>
            </a:extLst>
          </p:cNvPr>
          <p:cNvSpPr/>
          <p:nvPr/>
        </p:nvSpPr>
        <p:spPr>
          <a:xfrm>
            <a:off x="711467" y="146679"/>
            <a:ext cx="7162736" cy="986237"/>
          </a:xfrm>
          <a:prstGeom prst="roundRect">
            <a:avLst>
              <a:gd name="adj" fmla="val 50000"/>
            </a:avLst>
          </a:prstGeom>
          <a:noFill/>
          <a:ln w="82550">
            <a:solidFill>
              <a:srgbClr val="CE03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endParaRPr lang="en-US" sz="3200"/>
          </a:p>
        </p:txBody>
      </p:sp>
      <p:pic>
        <p:nvPicPr>
          <p:cNvPr id="5" name="Graphic 4">
            <a:extLst>
              <a:ext uri="{FF2B5EF4-FFF2-40B4-BE49-F238E27FC236}">
                <a16:creationId xmlns:a16="http://schemas.microsoft.com/office/drawing/2014/main" id="{C305574E-91B2-9460-6283-BD4A417440BD}"/>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13474" y="1915226"/>
            <a:ext cx="802317" cy="909293"/>
          </a:xfrm>
          <a:prstGeom prst="rect">
            <a:avLst/>
          </a:prstGeom>
        </p:spPr>
      </p:pic>
      <p:pic>
        <p:nvPicPr>
          <p:cNvPr id="6" name="Graphic 5">
            <a:extLst>
              <a:ext uri="{FF2B5EF4-FFF2-40B4-BE49-F238E27FC236}">
                <a16:creationId xmlns:a16="http://schemas.microsoft.com/office/drawing/2014/main" id="{B777004A-0A40-0C34-DCE2-BD974FEE69D6}"/>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807340" y="4699053"/>
            <a:ext cx="1265325" cy="1644920"/>
          </a:xfrm>
          <a:prstGeom prst="rect">
            <a:avLst/>
          </a:prstGeom>
        </p:spPr>
      </p:pic>
      <p:pic>
        <p:nvPicPr>
          <p:cNvPr id="7" name="Graphic 6">
            <a:extLst>
              <a:ext uri="{FF2B5EF4-FFF2-40B4-BE49-F238E27FC236}">
                <a16:creationId xmlns:a16="http://schemas.microsoft.com/office/drawing/2014/main" id="{2914CD13-406F-367D-E318-B34C3A6D55B1}"/>
              </a:ext>
              <a:ext uri="{C183D7F6-B498-43B3-948B-1728B52AA6E4}">
                <adec:decorative xmlns:adec="http://schemas.microsoft.com/office/drawing/2017/decorative" val="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29264" y="5230299"/>
            <a:ext cx="479777" cy="508000"/>
          </a:xfrm>
          <a:prstGeom prst="rect">
            <a:avLst/>
          </a:prstGeom>
        </p:spPr>
      </p:pic>
      <p:sp>
        <p:nvSpPr>
          <p:cNvPr id="8" name="TextBox 7">
            <a:extLst>
              <a:ext uri="{FF2B5EF4-FFF2-40B4-BE49-F238E27FC236}">
                <a16:creationId xmlns:a16="http://schemas.microsoft.com/office/drawing/2014/main" id="{DBBE396F-B762-6A30-4524-84BB90A959D9}"/>
              </a:ext>
            </a:extLst>
          </p:cNvPr>
          <p:cNvSpPr txBox="1"/>
          <p:nvPr/>
        </p:nvSpPr>
        <p:spPr>
          <a:xfrm>
            <a:off x="210153" y="6332185"/>
            <a:ext cx="10123200" cy="379656"/>
          </a:xfrm>
          <a:prstGeom prst="rect">
            <a:avLst/>
          </a:prstGeom>
          <a:noFill/>
        </p:spPr>
        <p:txBody>
          <a:bodyPr wrap="square">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GB" sz="1867">
                <a:effectLst/>
                <a:latin typeface="Arial" panose="020B0604020202020204" pitchFamily="34" charset="0"/>
                <a:ea typeface="Calibri" panose="020F0502020204030204" pitchFamily="34" charset="0"/>
                <a:cs typeface="Arial" panose="020B0604020202020204" pitchFamily="34" charset="0"/>
              </a:rPr>
              <a:t>Optionally play video: </a:t>
            </a:r>
            <a:r>
              <a:rPr lang="en-GB" sz="1867" u="sng">
                <a:solidFill>
                  <a:srgbClr val="0563C1"/>
                </a:solidFill>
                <a:effectLst/>
                <a:latin typeface="Arial" panose="020B0604020202020204" pitchFamily="34" charset="0"/>
                <a:ea typeface="Calibri" panose="020F0502020204030204" pitchFamily="34" charset="0"/>
                <a:hlinkClick r:id="rId10"/>
              </a:rPr>
              <a:t>https://youtu.be/8qzYWH10o6E</a:t>
            </a:r>
            <a:r>
              <a:rPr lang="en-GB" sz="1867">
                <a:effectLst/>
              </a:rPr>
              <a:t> </a:t>
            </a:r>
            <a:r>
              <a:rPr lang="en-GB" sz="1867">
                <a:effectLst/>
                <a:latin typeface="Arial" panose="020B0604020202020204" pitchFamily="34" charset="0"/>
                <a:ea typeface="Calibri" panose="020F0502020204030204" pitchFamily="34" charset="0"/>
                <a:cs typeface="Arial" panose="020B0604020202020204" pitchFamily="34" charset="0"/>
              </a:rPr>
              <a:t> </a:t>
            </a:r>
            <a:endParaRPr lang="en-US" sz="1867">
              <a:latin typeface="Arial" panose="020B0604020202020204" pitchFamily="34" charset="0"/>
              <a:cs typeface="Arial" panose="020B0604020202020204" pitchFamily="34" charset="0"/>
            </a:endParaRPr>
          </a:p>
        </p:txBody>
      </p:sp>
      <p:pic>
        <p:nvPicPr>
          <p:cNvPr id="9" name="Online Media 8" descr="micro:bit at home: beating heart show">
            <a:hlinkClick r:id="" action="ppaction://media"/>
            <a:extLst>
              <a:ext uri="{FF2B5EF4-FFF2-40B4-BE49-F238E27FC236}">
                <a16:creationId xmlns:a16="http://schemas.microsoft.com/office/drawing/2014/main" id="{DEC2D639-520F-30B6-6B2D-752276738A6B}"/>
              </a:ext>
            </a:extLst>
          </p:cNvPr>
          <p:cNvPicPr>
            <a:picLocks noRot="1" noChangeAspect="1"/>
          </p:cNvPicPr>
          <p:nvPr>
            <a:videoFile r:link="rId1"/>
          </p:nvPr>
        </p:nvPicPr>
        <p:blipFill>
          <a:blip r:embed="rId11"/>
          <a:stretch>
            <a:fillRect/>
          </a:stretch>
        </p:blipFill>
        <p:spPr>
          <a:xfrm>
            <a:off x="1937365" y="1266420"/>
            <a:ext cx="8525683" cy="4817011"/>
          </a:xfrm>
          <a:prstGeom prst="rect">
            <a:avLst/>
          </a:prstGeom>
        </p:spPr>
      </p:pic>
    </p:spTree>
    <p:extLst>
      <p:ext uri="{BB962C8B-B14F-4D97-AF65-F5344CB8AC3E}">
        <p14:creationId xmlns:p14="http://schemas.microsoft.com/office/powerpoint/2010/main" val="1413459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9"/>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2BA9F-A6D2-AED6-3527-90E2B69C549C}"/>
              </a:ext>
            </a:extLst>
          </p:cNvPr>
          <p:cNvSpPr>
            <a:spLocks noGrp="1"/>
          </p:cNvSpPr>
          <p:nvPr>
            <p:ph type="title"/>
          </p:nvPr>
        </p:nvSpPr>
        <p:spPr>
          <a:xfrm>
            <a:off x="894819" y="283389"/>
            <a:ext cx="6273085" cy="1001752"/>
          </a:xfrm>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243411"/>
            <a:r>
              <a:rPr lang="en-GB">
                <a:solidFill>
                  <a:srgbClr val="E7645C"/>
                </a:solidFill>
              </a:rPr>
              <a:t>Create:    </a:t>
            </a:r>
            <a:r>
              <a:rPr lang="en-GB">
                <a:solidFill>
                  <a:schemeClr val="tx1"/>
                </a:solidFill>
              </a:rPr>
              <a:t>examine the code</a:t>
            </a:r>
          </a:p>
        </p:txBody>
      </p:sp>
      <p:sp>
        <p:nvSpPr>
          <p:cNvPr id="13" name="Rounded Rectangle 12">
            <a:extLst>
              <a:ext uri="{FF2B5EF4-FFF2-40B4-BE49-F238E27FC236}">
                <a16:creationId xmlns:a16="http://schemas.microsoft.com/office/drawing/2014/main" id="{F0E652F2-A8E2-1754-049A-8F2425A05950}"/>
              </a:ext>
              <a:ext uri="{C183D7F6-B498-43B3-948B-1728B52AA6E4}">
                <adec:decorative xmlns:adec="http://schemas.microsoft.com/office/drawing/2017/decorative" val="1"/>
              </a:ext>
            </a:extLst>
          </p:cNvPr>
          <p:cNvSpPr/>
          <p:nvPr/>
        </p:nvSpPr>
        <p:spPr>
          <a:xfrm>
            <a:off x="504188" y="289053"/>
            <a:ext cx="4410820" cy="986237"/>
          </a:xfrm>
          <a:prstGeom prst="roundRect">
            <a:avLst>
              <a:gd name="adj" fmla="val 50000"/>
            </a:avLst>
          </a:prstGeom>
          <a:noFill/>
          <a:ln w="82550">
            <a:solidFill>
              <a:srgbClr val="E7645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endParaRPr lang="en-US" sz="3200"/>
          </a:p>
        </p:txBody>
      </p:sp>
      <p:sp>
        <p:nvSpPr>
          <p:cNvPr id="15" name="Content Placeholder 2">
            <a:extLst>
              <a:ext uri="{FF2B5EF4-FFF2-40B4-BE49-F238E27FC236}">
                <a16:creationId xmlns:a16="http://schemas.microsoft.com/office/drawing/2014/main" id="{77887F49-F02D-8E6E-A3C7-EF21994008E0}"/>
              </a:ext>
            </a:extLst>
          </p:cNvPr>
          <p:cNvSpPr txBox="1">
            <a:spLocks/>
          </p:cNvSpPr>
          <p:nvPr/>
        </p:nvSpPr>
        <p:spPr>
          <a:xfrm>
            <a:off x="5129562" y="1595046"/>
            <a:ext cx="5626100" cy="4780989"/>
          </a:xfrm>
          <a:prstGeom prst="rect">
            <a:avLst/>
          </a:prstGeom>
        </p:spPr>
        <p:txBody>
          <a:bodyPr vert="horz" wrap="square" lIns="121920" tIns="60960" rIns="121920" bIns="60960" rtlCol="0">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467771" indent="-457189">
              <a:lnSpc>
                <a:spcPct val="110000"/>
              </a:lnSpc>
              <a:spcBef>
                <a:spcPts val="0"/>
              </a:spcBef>
              <a:spcAft>
                <a:spcPts val="1600"/>
              </a:spcAft>
              <a:buClr>
                <a:srgbClr val="E7645C"/>
              </a:buClr>
              <a:buSzPct val="100000"/>
              <a:buFont typeface="Wingdings" pitchFamily="2" charset="2"/>
              <a:buChar char="§"/>
            </a:pPr>
            <a:r>
              <a:rPr lang="en-GB" sz="2400" b="1">
                <a:solidFill>
                  <a:srgbClr val="E7645C"/>
                </a:solidFill>
              </a:rPr>
              <a:t>‘Forever’ </a:t>
            </a:r>
            <a:r>
              <a:rPr lang="en-GB" sz="2400"/>
              <a:t>is a loop that keeps the code running.</a:t>
            </a:r>
          </a:p>
          <a:p>
            <a:pPr marL="467771" indent="-457189">
              <a:lnSpc>
                <a:spcPct val="110000"/>
              </a:lnSpc>
              <a:spcBef>
                <a:spcPts val="0"/>
              </a:spcBef>
              <a:spcAft>
                <a:spcPts val="1600"/>
              </a:spcAft>
              <a:buClr>
                <a:srgbClr val="E7645C"/>
              </a:buClr>
              <a:buSzPct val="100000"/>
              <a:buFont typeface="Wingdings" pitchFamily="2" charset="2"/>
              <a:buChar char="§"/>
            </a:pPr>
            <a:r>
              <a:rPr lang="en-GB" sz="2400">
                <a:ea typeface="Times New Roman" panose="02020603050405020304" pitchFamily="18" charset="0"/>
                <a:cs typeface="Times New Roman" panose="02020603050405020304" pitchFamily="18" charset="0"/>
              </a:rPr>
              <a:t>‘Show icon’ lights up the LED display output in a pattern. </a:t>
            </a:r>
          </a:p>
          <a:p>
            <a:pPr marL="467771" indent="-457189">
              <a:lnSpc>
                <a:spcPct val="110000"/>
              </a:lnSpc>
              <a:spcBef>
                <a:spcPts val="0"/>
              </a:spcBef>
              <a:spcAft>
                <a:spcPts val="1600"/>
              </a:spcAft>
              <a:buClr>
                <a:srgbClr val="E7645C"/>
              </a:buClr>
              <a:buSzPct val="100000"/>
              <a:buFont typeface="Wingdings" pitchFamily="2" charset="2"/>
              <a:buChar char="§"/>
            </a:pPr>
            <a:r>
              <a:rPr lang="en-GB" sz="2400">
                <a:ea typeface="Times New Roman" panose="02020603050405020304" pitchFamily="18" charset="0"/>
                <a:cs typeface="Times New Roman" panose="02020603050405020304" pitchFamily="18" charset="0"/>
              </a:rPr>
              <a:t>‘Pause’ makes the micro:bit wait before carrying out the next instruction. 500 milliseconds is half a second.</a:t>
            </a:r>
          </a:p>
          <a:p>
            <a:pPr marL="467771" indent="-457189">
              <a:lnSpc>
                <a:spcPct val="110000"/>
              </a:lnSpc>
              <a:spcBef>
                <a:spcPts val="0"/>
              </a:spcBef>
              <a:spcAft>
                <a:spcPts val="1600"/>
              </a:spcAft>
              <a:buClr>
                <a:srgbClr val="E7645C"/>
              </a:buClr>
              <a:buSzPct val="100000"/>
              <a:buFont typeface="Wingdings" pitchFamily="2" charset="2"/>
              <a:buChar char="§"/>
            </a:pPr>
            <a:r>
              <a:rPr lang="en-GB" sz="2400">
                <a:ea typeface="Times New Roman" panose="02020603050405020304" pitchFamily="18" charset="0"/>
                <a:cs typeface="Times New Roman" panose="02020603050405020304" pitchFamily="18" charset="0"/>
              </a:rPr>
              <a:t>After carrying out these four instructions, the loop goes back to the top and starts again.</a:t>
            </a:r>
            <a:endParaRPr lang="en-GB" sz="2400"/>
          </a:p>
        </p:txBody>
      </p:sp>
      <p:pic>
        <p:nvPicPr>
          <p:cNvPr id="19" name="Graphic 18">
            <a:extLst>
              <a:ext uri="{FF2B5EF4-FFF2-40B4-BE49-F238E27FC236}">
                <a16:creationId xmlns:a16="http://schemas.microsoft.com/office/drawing/2014/main" id="{64B5A6DC-F474-5506-4C5F-D8447A15AAED}"/>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6200000">
            <a:off x="9719627" y="179849"/>
            <a:ext cx="1329944" cy="1500449"/>
          </a:xfrm>
          <a:prstGeom prst="rect">
            <a:avLst/>
          </a:prstGeom>
        </p:spPr>
      </p:pic>
      <p:pic>
        <p:nvPicPr>
          <p:cNvPr id="20" name="Graphic 19">
            <a:extLst>
              <a:ext uri="{FF2B5EF4-FFF2-40B4-BE49-F238E27FC236}">
                <a16:creationId xmlns:a16="http://schemas.microsoft.com/office/drawing/2014/main" id="{B8CD15B7-7314-CDF8-4778-8F467DCB778A}"/>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322677" y="1595046"/>
            <a:ext cx="545619" cy="375113"/>
          </a:xfrm>
          <a:prstGeom prst="rect">
            <a:avLst/>
          </a:prstGeom>
        </p:spPr>
      </p:pic>
      <p:sp>
        <p:nvSpPr>
          <p:cNvPr id="4" name="TextBox 3">
            <a:extLst>
              <a:ext uri="{FF2B5EF4-FFF2-40B4-BE49-F238E27FC236}">
                <a16:creationId xmlns:a16="http://schemas.microsoft.com/office/drawing/2014/main" id="{B6B9DB4B-5C94-ACAE-7E5F-8CF0997CB636}"/>
              </a:ext>
            </a:extLst>
          </p:cNvPr>
          <p:cNvSpPr txBox="1"/>
          <p:nvPr/>
        </p:nvSpPr>
        <p:spPr>
          <a:xfrm>
            <a:off x="827242" y="6425153"/>
            <a:ext cx="5070095" cy="342145"/>
          </a:xfrm>
          <a:prstGeom prst="rect">
            <a:avLst/>
          </a:prstGeom>
          <a:noFill/>
        </p:spPr>
        <p:txBody>
          <a:bodyPr wrap="square">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10582">
              <a:lnSpc>
                <a:spcPct val="110000"/>
              </a:lnSpc>
              <a:spcBef>
                <a:spcPts val="0"/>
              </a:spcBef>
              <a:spcAft>
                <a:spcPts val="1600"/>
              </a:spcAft>
              <a:buClr>
                <a:srgbClr val="E7645C"/>
              </a:buClr>
              <a:buSzPct val="100000"/>
            </a:pPr>
            <a:r>
              <a:rPr lang="en-GB" sz="1600">
                <a:latin typeface="Arial" panose="020B0604020202020204" pitchFamily="34" charset="0"/>
                <a:cs typeface="Arial" panose="020B0604020202020204" pitchFamily="34" charset="0"/>
              </a:rPr>
              <a:t>Teacher: open </a:t>
            </a:r>
            <a:r>
              <a:rPr lang="en-GB" sz="1600">
                <a:latin typeface="Arial" panose="020B0604020202020204" pitchFamily="34" charset="0"/>
                <a:ea typeface="Times New Roman" panose="02020603050405020304" pitchFamily="18" charset="0"/>
                <a:cs typeface="Times New Roman" panose="02020603050405020304" pitchFamily="18" charset="0"/>
                <a:hlinkClick r:id="rId7"/>
              </a:rPr>
              <a:t>completed code</a:t>
            </a:r>
            <a:r>
              <a:rPr lang="en-GB" sz="1600">
                <a:latin typeface="Arial" panose="020B0604020202020204" pitchFamily="34" charset="0"/>
                <a:ea typeface="Times New Roman" panose="02020603050405020304" pitchFamily="18" charset="0"/>
                <a:cs typeface="Times New Roman" panose="02020603050405020304" pitchFamily="18" charset="0"/>
              </a:rPr>
              <a:t> </a:t>
            </a:r>
            <a:r>
              <a:rPr lang="en-GB" sz="1600">
                <a:latin typeface="Arial" panose="020B0604020202020204" pitchFamily="34" charset="0"/>
                <a:cs typeface="Arial" panose="020B0604020202020204" pitchFamily="34" charset="0"/>
              </a:rPr>
              <a:t>in editor</a:t>
            </a:r>
          </a:p>
        </p:txBody>
      </p:sp>
      <p:pic>
        <p:nvPicPr>
          <p:cNvPr id="6" name="Graphic 5" descr="Teacher">
            <a:extLst>
              <a:ext uri="{FF2B5EF4-FFF2-40B4-BE49-F238E27FC236}">
                <a16:creationId xmlns:a16="http://schemas.microsoft.com/office/drawing/2014/main" id="{8C5B518E-94B7-1DA0-BC3D-A6CAF4D3B9D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81135" y="6277801"/>
            <a:ext cx="646107" cy="646107"/>
          </a:xfrm>
          <a:prstGeom prst="rect">
            <a:avLst/>
          </a:prstGeom>
        </p:spPr>
      </p:pic>
      <p:pic>
        <p:nvPicPr>
          <p:cNvPr id="3" name="Graphic 2" descr="Code showing&#10;&#10;'Forever&#10;Show icon large heart&#10;Pause ms 500 &#10;Show icon small heart&#10;Pause 500ms' ">
            <a:extLst>
              <a:ext uri="{FF2B5EF4-FFF2-40B4-BE49-F238E27FC236}">
                <a16:creationId xmlns:a16="http://schemas.microsoft.com/office/drawing/2014/main" id="{4B6F0B81-9872-81B7-3941-44314ACB03E4}"/>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94820" y="1670152"/>
            <a:ext cx="3116592" cy="4214112"/>
          </a:xfrm>
          <a:prstGeom prst="rect">
            <a:avLst/>
          </a:prstGeom>
        </p:spPr>
      </p:pic>
      <p:pic>
        <p:nvPicPr>
          <p:cNvPr id="5" name="Graphic 4">
            <a:extLst>
              <a:ext uri="{FF2B5EF4-FFF2-40B4-BE49-F238E27FC236}">
                <a16:creationId xmlns:a16="http://schemas.microsoft.com/office/drawing/2014/main" id="{2C4C99DD-25AB-CDE6-205F-171CEAE47470}"/>
              </a:ext>
              <a:ext uri="{C183D7F6-B498-43B3-948B-1728B52AA6E4}">
                <adec:decorative xmlns:adec="http://schemas.microsoft.com/office/drawing/2017/decorative" val="1"/>
              </a:ext>
            </a:extLst>
          </p:cNvPr>
          <p:cNvPicPr>
            <a:picLocks noChangeAspect="1"/>
          </p:cNvPicPr>
          <p:nvPr/>
        </p:nvPicPr>
        <p:blipFill>
          <a:blip r:embed="rId12">
            <a:alphaModFix amt="24000"/>
            <a:extLst>
              <a:ext uri="{96DAC541-7B7A-43D3-8B79-37D633B846F1}">
                <asvg:svgBlip xmlns:asvg="http://schemas.microsoft.com/office/drawing/2016/SVG/main" r:embed="rId13"/>
              </a:ext>
            </a:extLst>
          </a:blip>
          <a:stretch>
            <a:fillRect/>
          </a:stretch>
        </p:blipFill>
        <p:spPr>
          <a:xfrm>
            <a:off x="402630" y="1426056"/>
            <a:ext cx="1797069" cy="4818435"/>
          </a:xfrm>
          <a:prstGeom prst="rect">
            <a:avLst/>
          </a:prstGeom>
        </p:spPr>
      </p:pic>
    </p:spTree>
    <p:extLst>
      <p:ext uri="{BB962C8B-B14F-4D97-AF65-F5344CB8AC3E}">
        <p14:creationId xmlns:p14="http://schemas.microsoft.com/office/powerpoint/2010/main" val="212186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52291-3FA5-6F85-6B0F-E91F504F40A6}"/>
              </a:ext>
            </a:extLst>
          </p:cNvPr>
          <p:cNvSpPr>
            <a:spLocks noGrp="1"/>
          </p:cNvSpPr>
          <p:nvPr>
            <p:ph type="title"/>
          </p:nvPr>
        </p:nvSpPr>
        <p:spPr/>
        <p:txBody>
          <a:bodyPr>
            <a:normAutofit fontScale="90000"/>
          </a:bodyPr>
          <a:lstStyle/>
          <a:p>
            <a:r>
              <a:rPr lang="en-GB"/>
              <a:t>Daily 10      x 11 </a:t>
            </a:r>
            <a:br>
              <a:rPr lang="en-GB"/>
            </a:br>
            <a:br>
              <a:rPr lang="en-GB"/>
            </a:br>
            <a:r>
              <a:rPr lang="en-GB">
                <a:ea typeface="+mj-lt"/>
                <a:cs typeface="+mj-lt"/>
                <a:hlinkClick r:id="rId2"/>
              </a:rPr>
              <a:t>Daily 10 - Mental Maths Challenge - Topmarks</a:t>
            </a:r>
            <a:endParaRPr lang="en-GB"/>
          </a:p>
        </p:txBody>
      </p:sp>
      <p:pic>
        <p:nvPicPr>
          <p:cNvPr id="3" name="Picture 2" descr="A screenshot of a game&#10;&#10;Description automatically generated">
            <a:extLst>
              <a:ext uri="{FF2B5EF4-FFF2-40B4-BE49-F238E27FC236}">
                <a16:creationId xmlns:a16="http://schemas.microsoft.com/office/drawing/2014/main" id="{02434C4E-6AF7-CF11-0545-B3B8E56D33C4}"/>
              </a:ext>
            </a:extLst>
          </p:cNvPr>
          <p:cNvPicPr>
            <a:picLocks noChangeAspect="1"/>
          </p:cNvPicPr>
          <p:nvPr/>
        </p:nvPicPr>
        <p:blipFill>
          <a:blip r:embed="rId3"/>
          <a:stretch>
            <a:fillRect/>
          </a:stretch>
        </p:blipFill>
        <p:spPr>
          <a:xfrm>
            <a:off x="2690941" y="2216879"/>
            <a:ext cx="5162550" cy="4010025"/>
          </a:xfrm>
          <a:prstGeom prst="rect">
            <a:avLst/>
          </a:prstGeom>
        </p:spPr>
      </p:pic>
    </p:spTree>
    <p:extLst>
      <p:ext uri="{BB962C8B-B14F-4D97-AF65-F5344CB8AC3E}">
        <p14:creationId xmlns:p14="http://schemas.microsoft.com/office/powerpoint/2010/main" val="1252374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2BA9F-A6D2-AED6-3527-90E2B69C549C}"/>
              </a:ext>
            </a:extLst>
          </p:cNvPr>
          <p:cNvSpPr>
            <a:spLocks noGrp="1"/>
          </p:cNvSpPr>
          <p:nvPr>
            <p:ph type="title"/>
          </p:nvPr>
        </p:nvSpPr>
        <p:spPr>
          <a:xfrm>
            <a:off x="894819" y="283389"/>
            <a:ext cx="5497232" cy="1001752"/>
          </a:xfrm>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243411"/>
            <a:r>
              <a:rPr lang="en-GB">
                <a:solidFill>
                  <a:srgbClr val="E7645C"/>
                </a:solidFill>
              </a:rPr>
              <a:t>Create:    </a:t>
            </a:r>
            <a:r>
              <a:rPr lang="en-GB">
                <a:solidFill>
                  <a:schemeClr val="tx1"/>
                </a:solidFill>
              </a:rPr>
              <a:t>build the code</a:t>
            </a:r>
          </a:p>
        </p:txBody>
      </p:sp>
      <p:sp>
        <p:nvSpPr>
          <p:cNvPr id="13" name="Rounded Rectangle 12">
            <a:extLst>
              <a:ext uri="{FF2B5EF4-FFF2-40B4-BE49-F238E27FC236}">
                <a16:creationId xmlns:a16="http://schemas.microsoft.com/office/drawing/2014/main" id="{F0E652F2-A8E2-1754-049A-8F2425A05950}"/>
              </a:ext>
              <a:ext uri="{C183D7F6-B498-43B3-948B-1728B52AA6E4}">
                <adec:decorative xmlns:adec="http://schemas.microsoft.com/office/drawing/2017/decorative" val="1"/>
              </a:ext>
            </a:extLst>
          </p:cNvPr>
          <p:cNvSpPr/>
          <p:nvPr/>
        </p:nvSpPr>
        <p:spPr>
          <a:xfrm>
            <a:off x="504188" y="289053"/>
            <a:ext cx="4049873" cy="986237"/>
          </a:xfrm>
          <a:prstGeom prst="roundRect">
            <a:avLst>
              <a:gd name="adj" fmla="val 50000"/>
            </a:avLst>
          </a:prstGeom>
          <a:noFill/>
          <a:ln w="82550">
            <a:solidFill>
              <a:srgbClr val="E7645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endParaRPr lang="en-US" sz="3200"/>
          </a:p>
        </p:txBody>
      </p:sp>
      <p:sp>
        <p:nvSpPr>
          <p:cNvPr id="15" name="Content Placeholder 2">
            <a:extLst>
              <a:ext uri="{FF2B5EF4-FFF2-40B4-BE49-F238E27FC236}">
                <a16:creationId xmlns:a16="http://schemas.microsoft.com/office/drawing/2014/main" id="{77887F49-F02D-8E6E-A3C7-EF21994008E0}"/>
              </a:ext>
            </a:extLst>
          </p:cNvPr>
          <p:cNvSpPr txBox="1">
            <a:spLocks/>
          </p:cNvSpPr>
          <p:nvPr/>
        </p:nvSpPr>
        <p:spPr>
          <a:xfrm>
            <a:off x="6096001" y="2298503"/>
            <a:ext cx="5626100" cy="1003480"/>
          </a:xfrm>
          <a:prstGeom prst="rect">
            <a:avLst/>
          </a:prstGeom>
        </p:spPr>
        <p:txBody>
          <a:bodyPr vert="horz" wrap="square" lIns="121920" tIns="60960" rIns="121920" bIns="60960" rtlCol="0">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467771" indent="-457189">
              <a:lnSpc>
                <a:spcPct val="110000"/>
              </a:lnSpc>
              <a:spcBef>
                <a:spcPts val="0"/>
              </a:spcBef>
              <a:spcAft>
                <a:spcPts val="1600"/>
              </a:spcAft>
              <a:buClr>
                <a:srgbClr val="E7645C"/>
              </a:buClr>
              <a:buSzPct val="100000"/>
              <a:buFont typeface="Wingdings" pitchFamily="2" charset="2"/>
              <a:buChar char="§"/>
            </a:pPr>
            <a:r>
              <a:rPr lang="en-GB" sz="2667"/>
              <a:t>Open a new MakeCode project </a:t>
            </a:r>
            <a:r>
              <a:rPr lang="en-GB" sz="2667">
                <a:hlinkClick r:id="rId3"/>
              </a:rPr>
              <a:t>https://makecode.microbit.org/</a:t>
            </a:r>
            <a:endParaRPr lang="en-GB" sz="2667"/>
          </a:p>
        </p:txBody>
      </p:sp>
      <p:pic>
        <p:nvPicPr>
          <p:cNvPr id="19" name="Graphic 18">
            <a:extLst>
              <a:ext uri="{FF2B5EF4-FFF2-40B4-BE49-F238E27FC236}">
                <a16:creationId xmlns:a16="http://schemas.microsoft.com/office/drawing/2014/main" id="{64B5A6DC-F474-5506-4C5F-D8447A15AAED}"/>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6200000">
            <a:off x="9719627" y="179849"/>
            <a:ext cx="1329944" cy="1500449"/>
          </a:xfrm>
          <a:prstGeom prst="rect">
            <a:avLst/>
          </a:prstGeom>
        </p:spPr>
      </p:pic>
      <p:pic>
        <p:nvPicPr>
          <p:cNvPr id="20" name="Graphic 19">
            <a:extLst>
              <a:ext uri="{FF2B5EF4-FFF2-40B4-BE49-F238E27FC236}">
                <a16:creationId xmlns:a16="http://schemas.microsoft.com/office/drawing/2014/main" id="{B8CD15B7-7314-CDF8-4778-8F467DCB778A}"/>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322677" y="1595046"/>
            <a:ext cx="545619" cy="375113"/>
          </a:xfrm>
          <a:prstGeom prst="rect">
            <a:avLst/>
          </a:prstGeom>
        </p:spPr>
      </p:pic>
      <p:pic>
        <p:nvPicPr>
          <p:cNvPr id="21" name="Graphic 20">
            <a:extLst>
              <a:ext uri="{FF2B5EF4-FFF2-40B4-BE49-F238E27FC236}">
                <a16:creationId xmlns:a16="http://schemas.microsoft.com/office/drawing/2014/main" id="{A5B0366E-5255-A16A-C2B2-4AAD59DC0C24}"/>
              </a:ext>
              <a:ext uri="{C183D7F6-B498-43B3-948B-1728B52AA6E4}">
                <adec:decorative xmlns:adec="http://schemas.microsoft.com/office/drawing/2017/decorative" val="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92480" y="6060017"/>
            <a:ext cx="304800" cy="304800"/>
          </a:xfrm>
          <a:prstGeom prst="rect">
            <a:avLst/>
          </a:prstGeom>
        </p:spPr>
      </p:pic>
      <p:pic>
        <p:nvPicPr>
          <p:cNvPr id="3" name="Graphic 2" descr="Code showing &#10;&#10;'Forever&#10;Show icon large heart&#10;Pause 500ms&#10;Show icon small heart&#10;Pause 500 ms' ">
            <a:extLst>
              <a:ext uri="{FF2B5EF4-FFF2-40B4-BE49-F238E27FC236}">
                <a16:creationId xmlns:a16="http://schemas.microsoft.com/office/drawing/2014/main" id="{58081DFC-FC6F-DE1F-0B3B-EEFCF03CD6A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763222" y="1664727"/>
            <a:ext cx="3393039" cy="4587908"/>
          </a:xfrm>
          <a:prstGeom prst="rect">
            <a:avLst/>
          </a:prstGeom>
        </p:spPr>
      </p:pic>
    </p:spTree>
    <p:extLst>
      <p:ext uri="{BB962C8B-B14F-4D97-AF65-F5344CB8AC3E}">
        <p14:creationId xmlns:p14="http://schemas.microsoft.com/office/powerpoint/2010/main" val="7751878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2BA9F-A6D2-AED6-3527-90E2B69C549C}"/>
              </a:ext>
            </a:extLst>
          </p:cNvPr>
          <p:cNvSpPr>
            <a:spLocks noGrp="1"/>
          </p:cNvSpPr>
          <p:nvPr>
            <p:ph type="title"/>
          </p:nvPr>
        </p:nvSpPr>
        <p:spPr>
          <a:xfrm>
            <a:off x="894820" y="283389"/>
            <a:ext cx="5204417" cy="1001752"/>
          </a:xfrm>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243411"/>
            <a:r>
              <a:rPr lang="en-GB">
                <a:solidFill>
                  <a:srgbClr val="E7645C"/>
                </a:solidFill>
              </a:rPr>
              <a:t>Create:    </a:t>
            </a:r>
            <a:r>
              <a:rPr lang="en-GB">
                <a:solidFill>
                  <a:schemeClr val="tx1"/>
                </a:solidFill>
              </a:rPr>
              <a:t>coding video</a:t>
            </a:r>
          </a:p>
        </p:txBody>
      </p:sp>
      <p:sp>
        <p:nvSpPr>
          <p:cNvPr id="13" name="Rounded Rectangle 12">
            <a:extLst>
              <a:ext uri="{FF2B5EF4-FFF2-40B4-BE49-F238E27FC236}">
                <a16:creationId xmlns:a16="http://schemas.microsoft.com/office/drawing/2014/main" id="{F0E652F2-A8E2-1754-049A-8F2425A05950}"/>
              </a:ext>
              <a:ext uri="{C183D7F6-B498-43B3-948B-1728B52AA6E4}">
                <adec:decorative xmlns:adec="http://schemas.microsoft.com/office/drawing/2017/decorative" val="1"/>
              </a:ext>
            </a:extLst>
          </p:cNvPr>
          <p:cNvSpPr/>
          <p:nvPr/>
        </p:nvSpPr>
        <p:spPr>
          <a:xfrm>
            <a:off x="464083" y="289053"/>
            <a:ext cx="3618741" cy="885975"/>
          </a:xfrm>
          <a:prstGeom prst="roundRect">
            <a:avLst>
              <a:gd name="adj" fmla="val 50000"/>
            </a:avLst>
          </a:prstGeom>
          <a:noFill/>
          <a:ln w="82550">
            <a:solidFill>
              <a:srgbClr val="E7645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endParaRPr lang="en-US" sz="3200"/>
          </a:p>
        </p:txBody>
      </p:sp>
      <p:grpSp>
        <p:nvGrpSpPr>
          <p:cNvPr id="9" name="Graphic 14">
            <a:extLst>
              <a:ext uri="{FF2B5EF4-FFF2-40B4-BE49-F238E27FC236}">
                <a16:creationId xmlns:a16="http://schemas.microsoft.com/office/drawing/2014/main" id="{0BB49AC9-868D-1C66-E5C4-DF1AD4AA8907}"/>
              </a:ext>
              <a:ext uri="{C183D7F6-B498-43B3-948B-1728B52AA6E4}">
                <adec:decorative xmlns:adec="http://schemas.microsoft.com/office/drawing/2017/decorative" val="1"/>
              </a:ext>
            </a:extLst>
          </p:cNvPr>
          <p:cNvGrpSpPr/>
          <p:nvPr/>
        </p:nvGrpSpPr>
        <p:grpSpPr>
          <a:xfrm rot="4042785">
            <a:off x="10799692" y="758517"/>
            <a:ext cx="801008" cy="812025"/>
            <a:chOff x="7572716" y="3272053"/>
            <a:chExt cx="489367" cy="496098"/>
          </a:xfrm>
          <a:solidFill>
            <a:srgbClr val="E7645C"/>
          </a:solidFill>
        </p:grpSpPr>
        <p:sp>
          <p:nvSpPr>
            <p:cNvPr id="10" name="Freeform 9">
              <a:extLst>
                <a:ext uri="{FF2B5EF4-FFF2-40B4-BE49-F238E27FC236}">
                  <a16:creationId xmlns:a16="http://schemas.microsoft.com/office/drawing/2014/main" id="{0545FB07-C2EC-9A64-671E-769FB633AE3F}"/>
                </a:ext>
              </a:extLst>
            </p:cNvPr>
            <p:cNvSpPr/>
            <p:nvPr/>
          </p:nvSpPr>
          <p:spPr>
            <a:xfrm>
              <a:off x="7572716" y="3522735"/>
              <a:ext cx="167067" cy="91963"/>
            </a:xfrm>
            <a:custGeom>
              <a:avLst/>
              <a:gdLst>
                <a:gd name="connsiteX0" fmla="*/ 21100 w 167067"/>
                <a:gd name="connsiteY0" fmla="*/ 33814 h 91963"/>
                <a:gd name="connsiteX1" fmla="*/ 128680 w 167067"/>
                <a:gd name="connsiteY1" fmla="*/ 1277 h 91963"/>
                <a:gd name="connsiteX2" fmla="*/ 165788 w 167067"/>
                <a:gd name="connsiteY2" fmla="*/ 21063 h 91963"/>
                <a:gd name="connsiteX3" fmla="*/ 145968 w 167067"/>
                <a:gd name="connsiteY3" fmla="*/ 58107 h 91963"/>
                <a:gd name="connsiteX4" fmla="*/ 38387 w 167067"/>
                <a:gd name="connsiteY4" fmla="*/ 90645 h 91963"/>
                <a:gd name="connsiteX5" fmla="*/ 29798 w 167067"/>
                <a:gd name="connsiteY5" fmla="*/ 91964 h 91963"/>
                <a:gd name="connsiteX6" fmla="*/ 1279 w 167067"/>
                <a:gd name="connsiteY6" fmla="*/ 70859 h 91963"/>
                <a:gd name="connsiteX7" fmla="*/ 21100 w 167067"/>
                <a:gd name="connsiteY7" fmla="*/ 33814 h 91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7067" h="91963">
                  <a:moveTo>
                    <a:pt x="21100" y="33814"/>
                  </a:moveTo>
                  <a:lnTo>
                    <a:pt x="128680" y="1277"/>
                  </a:lnTo>
                  <a:cubicBezTo>
                    <a:pt x="144316" y="-3450"/>
                    <a:pt x="161053" y="5344"/>
                    <a:pt x="165788" y="21063"/>
                  </a:cubicBezTo>
                  <a:cubicBezTo>
                    <a:pt x="170523" y="36782"/>
                    <a:pt x="161714" y="53381"/>
                    <a:pt x="145968" y="58107"/>
                  </a:cubicBezTo>
                  <a:lnTo>
                    <a:pt x="38387" y="90645"/>
                  </a:lnTo>
                  <a:cubicBezTo>
                    <a:pt x="35524" y="91524"/>
                    <a:pt x="32661" y="91964"/>
                    <a:pt x="29798" y="91964"/>
                  </a:cubicBezTo>
                  <a:cubicBezTo>
                    <a:pt x="17025" y="91964"/>
                    <a:pt x="5243" y="83720"/>
                    <a:pt x="1279" y="70859"/>
                  </a:cubicBezTo>
                  <a:cubicBezTo>
                    <a:pt x="-3456" y="55140"/>
                    <a:pt x="5353" y="38541"/>
                    <a:pt x="21100" y="33814"/>
                  </a:cubicBezTo>
                  <a:close/>
                </a:path>
              </a:pathLst>
            </a:custGeom>
            <a:grpFill/>
            <a:ln w="10949" cap="flat">
              <a:noFill/>
              <a:prstDash val="solid"/>
              <a:miter/>
            </a:ln>
          </p:spPr>
          <p:txBody>
            <a:bodyPr rtlCol="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endParaRPr lang="en-US" sz="3200"/>
            </a:p>
          </p:txBody>
        </p:sp>
        <p:sp>
          <p:nvSpPr>
            <p:cNvPr id="11" name="Freeform 10">
              <a:extLst>
                <a:ext uri="{FF2B5EF4-FFF2-40B4-BE49-F238E27FC236}">
                  <a16:creationId xmlns:a16="http://schemas.microsoft.com/office/drawing/2014/main" id="{C4AAC90B-832E-7C73-28CD-3CD04CDE292E}"/>
                </a:ext>
              </a:extLst>
            </p:cNvPr>
            <p:cNvSpPr/>
            <p:nvPr/>
          </p:nvSpPr>
          <p:spPr>
            <a:xfrm>
              <a:off x="7869358" y="3566964"/>
              <a:ext cx="141636" cy="136113"/>
            </a:xfrm>
            <a:custGeom>
              <a:avLst/>
              <a:gdLst>
                <a:gd name="connsiteX0" fmla="*/ 133528 w 141636"/>
                <a:gd name="connsiteY0" fmla="*/ 126660 h 136113"/>
                <a:gd name="connsiteX1" fmla="*/ 111836 w 141636"/>
                <a:gd name="connsiteY1" fmla="*/ 136113 h 136113"/>
                <a:gd name="connsiteX2" fmla="*/ 91465 w 141636"/>
                <a:gd name="connsiteY2" fmla="*/ 128089 h 136113"/>
                <a:gd name="connsiteX3" fmla="*/ 9430 w 141636"/>
                <a:gd name="connsiteY3" fmla="*/ 51362 h 136113"/>
                <a:gd name="connsiteX4" fmla="*/ 8109 w 141636"/>
                <a:gd name="connsiteY4" fmla="*/ 9371 h 136113"/>
                <a:gd name="connsiteX5" fmla="*/ 50172 w 141636"/>
                <a:gd name="connsiteY5" fmla="*/ 8052 h 136113"/>
                <a:gd name="connsiteX6" fmla="*/ 132206 w 141636"/>
                <a:gd name="connsiteY6" fmla="*/ 84779 h 136113"/>
                <a:gd name="connsiteX7" fmla="*/ 133528 w 141636"/>
                <a:gd name="connsiteY7" fmla="*/ 126770 h 136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1636" h="136113">
                  <a:moveTo>
                    <a:pt x="133528" y="126660"/>
                  </a:moveTo>
                  <a:cubicBezTo>
                    <a:pt x="127692" y="132925"/>
                    <a:pt x="119764" y="136113"/>
                    <a:pt x="111836" y="136113"/>
                  </a:cubicBezTo>
                  <a:cubicBezTo>
                    <a:pt x="104568" y="136113"/>
                    <a:pt x="97190" y="133475"/>
                    <a:pt x="91465" y="128089"/>
                  </a:cubicBezTo>
                  <a:lnTo>
                    <a:pt x="9430" y="51362"/>
                  </a:lnTo>
                  <a:cubicBezTo>
                    <a:pt x="-2572" y="40150"/>
                    <a:pt x="-3233" y="21353"/>
                    <a:pt x="8109" y="9371"/>
                  </a:cubicBezTo>
                  <a:cubicBezTo>
                    <a:pt x="19341" y="-2610"/>
                    <a:pt x="38170" y="-3160"/>
                    <a:pt x="50172" y="8052"/>
                  </a:cubicBezTo>
                  <a:lnTo>
                    <a:pt x="132206" y="84779"/>
                  </a:lnTo>
                  <a:cubicBezTo>
                    <a:pt x="144209" y="95991"/>
                    <a:pt x="144869" y="114788"/>
                    <a:pt x="133528" y="126770"/>
                  </a:cubicBezTo>
                  <a:close/>
                </a:path>
              </a:pathLst>
            </a:custGeom>
            <a:grpFill/>
            <a:ln w="10949" cap="flat">
              <a:noFill/>
              <a:prstDash val="solid"/>
              <a:miter/>
            </a:ln>
          </p:spPr>
          <p:txBody>
            <a:bodyPr rtlCol="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endParaRPr lang="en-US" sz="3200"/>
            </a:p>
          </p:txBody>
        </p:sp>
        <p:sp>
          <p:nvSpPr>
            <p:cNvPr id="12" name="Freeform 11">
              <a:extLst>
                <a:ext uri="{FF2B5EF4-FFF2-40B4-BE49-F238E27FC236}">
                  <a16:creationId xmlns:a16="http://schemas.microsoft.com/office/drawing/2014/main" id="{3903159E-5795-90AC-7812-E5D19B0875C8}"/>
                </a:ext>
              </a:extLst>
            </p:cNvPr>
            <p:cNvSpPr/>
            <p:nvPr/>
          </p:nvSpPr>
          <p:spPr>
            <a:xfrm>
              <a:off x="7895017" y="3425342"/>
              <a:ext cx="167067" cy="91963"/>
            </a:xfrm>
            <a:custGeom>
              <a:avLst/>
              <a:gdLst>
                <a:gd name="connsiteX0" fmla="*/ 21100 w 167067"/>
                <a:gd name="connsiteY0" fmla="*/ 33814 h 91963"/>
                <a:gd name="connsiteX1" fmla="*/ 128680 w 167067"/>
                <a:gd name="connsiteY1" fmla="*/ 1277 h 91963"/>
                <a:gd name="connsiteX2" fmla="*/ 165788 w 167067"/>
                <a:gd name="connsiteY2" fmla="*/ 21063 h 91963"/>
                <a:gd name="connsiteX3" fmla="*/ 145968 w 167067"/>
                <a:gd name="connsiteY3" fmla="*/ 58107 h 91963"/>
                <a:gd name="connsiteX4" fmla="*/ 38387 w 167067"/>
                <a:gd name="connsiteY4" fmla="*/ 90645 h 91963"/>
                <a:gd name="connsiteX5" fmla="*/ 29798 w 167067"/>
                <a:gd name="connsiteY5" fmla="*/ 91964 h 91963"/>
                <a:gd name="connsiteX6" fmla="*/ 1279 w 167067"/>
                <a:gd name="connsiteY6" fmla="*/ 70859 h 91963"/>
                <a:gd name="connsiteX7" fmla="*/ 21100 w 167067"/>
                <a:gd name="connsiteY7" fmla="*/ 33814 h 91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7067" h="91963">
                  <a:moveTo>
                    <a:pt x="21100" y="33814"/>
                  </a:moveTo>
                  <a:lnTo>
                    <a:pt x="128680" y="1277"/>
                  </a:lnTo>
                  <a:cubicBezTo>
                    <a:pt x="144316" y="-3450"/>
                    <a:pt x="161053" y="5344"/>
                    <a:pt x="165788" y="21063"/>
                  </a:cubicBezTo>
                  <a:cubicBezTo>
                    <a:pt x="170523" y="36782"/>
                    <a:pt x="161714" y="53381"/>
                    <a:pt x="145968" y="58107"/>
                  </a:cubicBezTo>
                  <a:lnTo>
                    <a:pt x="38387" y="90645"/>
                  </a:lnTo>
                  <a:cubicBezTo>
                    <a:pt x="35524" y="91524"/>
                    <a:pt x="32661" y="91964"/>
                    <a:pt x="29798" y="91964"/>
                  </a:cubicBezTo>
                  <a:cubicBezTo>
                    <a:pt x="17025" y="91964"/>
                    <a:pt x="5243" y="83720"/>
                    <a:pt x="1279" y="70859"/>
                  </a:cubicBezTo>
                  <a:cubicBezTo>
                    <a:pt x="-3456" y="55140"/>
                    <a:pt x="5353" y="38541"/>
                    <a:pt x="21100" y="33814"/>
                  </a:cubicBezTo>
                  <a:close/>
                </a:path>
              </a:pathLst>
            </a:custGeom>
            <a:grpFill/>
            <a:ln w="10949" cap="flat">
              <a:noFill/>
              <a:prstDash val="solid"/>
              <a:miter/>
            </a:ln>
          </p:spPr>
          <p:txBody>
            <a:bodyPr rtlCol="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endParaRPr lang="en-US" sz="3200"/>
            </a:p>
          </p:txBody>
        </p:sp>
        <p:sp>
          <p:nvSpPr>
            <p:cNvPr id="14" name="Freeform 13">
              <a:extLst>
                <a:ext uri="{FF2B5EF4-FFF2-40B4-BE49-F238E27FC236}">
                  <a16:creationId xmlns:a16="http://schemas.microsoft.com/office/drawing/2014/main" id="{5B81FA62-271E-841C-E57A-A42F5BE87CBC}"/>
                </a:ext>
              </a:extLst>
            </p:cNvPr>
            <p:cNvSpPr/>
            <p:nvPr/>
          </p:nvSpPr>
          <p:spPr>
            <a:xfrm>
              <a:off x="7813147" y="3272053"/>
              <a:ext cx="85145" cy="168636"/>
            </a:xfrm>
            <a:custGeom>
              <a:avLst/>
              <a:gdLst>
                <a:gd name="connsiteX0" fmla="*/ 785 w 85145"/>
                <a:gd name="connsiteY0" fmla="*/ 132142 h 168636"/>
                <a:gd name="connsiteX1" fmla="*/ 26331 w 85145"/>
                <a:gd name="connsiteY1" fmla="*/ 22988 h 168636"/>
                <a:gd name="connsiteX2" fmla="*/ 62118 w 85145"/>
                <a:gd name="connsiteY2" fmla="*/ 783 h 168636"/>
                <a:gd name="connsiteX3" fmla="*/ 84360 w 85145"/>
                <a:gd name="connsiteY3" fmla="*/ 36508 h 168636"/>
                <a:gd name="connsiteX4" fmla="*/ 58814 w 85145"/>
                <a:gd name="connsiteY4" fmla="*/ 145662 h 168636"/>
                <a:gd name="connsiteX5" fmla="*/ 29854 w 85145"/>
                <a:gd name="connsiteY5" fmla="*/ 168636 h 168636"/>
                <a:gd name="connsiteX6" fmla="*/ 23028 w 85145"/>
                <a:gd name="connsiteY6" fmla="*/ 167867 h 168636"/>
                <a:gd name="connsiteX7" fmla="*/ 785 w 85145"/>
                <a:gd name="connsiteY7" fmla="*/ 132142 h 168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45" h="168636">
                  <a:moveTo>
                    <a:pt x="785" y="132142"/>
                  </a:moveTo>
                  <a:lnTo>
                    <a:pt x="26331" y="22988"/>
                  </a:lnTo>
                  <a:cubicBezTo>
                    <a:pt x="30075" y="7049"/>
                    <a:pt x="46151" y="-2954"/>
                    <a:pt x="62118" y="783"/>
                  </a:cubicBezTo>
                  <a:cubicBezTo>
                    <a:pt x="78084" y="4521"/>
                    <a:pt x="88104" y="20460"/>
                    <a:pt x="84360" y="36508"/>
                  </a:cubicBezTo>
                  <a:lnTo>
                    <a:pt x="58814" y="145662"/>
                  </a:lnTo>
                  <a:cubicBezTo>
                    <a:pt x="55621" y="159403"/>
                    <a:pt x="43398" y="168636"/>
                    <a:pt x="29854" y="168636"/>
                  </a:cubicBezTo>
                  <a:cubicBezTo>
                    <a:pt x="27652" y="168636"/>
                    <a:pt x="25340" y="168417"/>
                    <a:pt x="23028" y="167867"/>
                  </a:cubicBezTo>
                  <a:cubicBezTo>
                    <a:pt x="7061" y="164130"/>
                    <a:pt x="-2959" y="148191"/>
                    <a:pt x="785" y="132142"/>
                  </a:cubicBezTo>
                  <a:close/>
                </a:path>
              </a:pathLst>
            </a:custGeom>
            <a:grpFill/>
            <a:ln w="10949" cap="flat">
              <a:noFill/>
              <a:prstDash val="solid"/>
              <a:miter/>
            </a:ln>
          </p:spPr>
          <p:txBody>
            <a:bodyPr rtlCol="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endParaRPr lang="en-US" sz="3200"/>
            </a:p>
          </p:txBody>
        </p:sp>
        <p:sp>
          <p:nvSpPr>
            <p:cNvPr id="18" name="Freeform 17">
              <a:extLst>
                <a:ext uri="{FF2B5EF4-FFF2-40B4-BE49-F238E27FC236}">
                  <a16:creationId xmlns:a16="http://schemas.microsoft.com/office/drawing/2014/main" id="{83BFC306-00A7-A42B-8618-1F9ADC24ECCA}"/>
                </a:ext>
              </a:extLst>
            </p:cNvPr>
            <p:cNvSpPr/>
            <p:nvPr/>
          </p:nvSpPr>
          <p:spPr>
            <a:xfrm>
              <a:off x="7736508" y="3599549"/>
              <a:ext cx="85145" cy="168602"/>
            </a:xfrm>
            <a:custGeom>
              <a:avLst/>
              <a:gdLst>
                <a:gd name="connsiteX0" fmla="*/ 62118 w 85145"/>
                <a:gd name="connsiteY0" fmla="*/ 749 h 168602"/>
                <a:gd name="connsiteX1" fmla="*/ 84360 w 85145"/>
                <a:gd name="connsiteY1" fmla="*/ 36474 h 168602"/>
                <a:gd name="connsiteX2" fmla="*/ 58814 w 85145"/>
                <a:gd name="connsiteY2" fmla="*/ 145628 h 168602"/>
                <a:gd name="connsiteX3" fmla="*/ 29854 w 85145"/>
                <a:gd name="connsiteY3" fmla="*/ 168602 h 168602"/>
                <a:gd name="connsiteX4" fmla="*/ 23028 w 85145"/>
                <a:gd name="connsiteY4" fmla="*/ 167833 h 168602"/>
                <a:gd name="connsiteX5" fmla="*/ 785 w 85145"/>
                <a:gd name="connsiteY5" fmla="*/ 132108 h 168602"/>
                <a:gd name="connsiteX6" fmla="*/ 26331 w 85145"/>
                <a:gd name="connsiteY6" fmla="*/ 22954 h 168602"/>
                <a:gd name="connsiteX7" fmla="*/ 62118 w 85145"/>
                <a:gd name="connsiteY7" fmla="*/ 749 h 168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45" h="168602">
                  <a:moveTo>
                    <a:pt x="62118" y="749"/>
                  </a:moveTo>
                  <a:cubicBezTo>
                    <a:pt x="78084" y="4486"/>
                    <a:pt x="88104" y="20425"/>
                    <a:pt x="84360" y="36474"/>
                  </a:cubicBezTo>
                  <a:lnTo>
                    <a:pt x="58814" y="145628"/>
                  </a:lnTo>
                  <a:cubicBezTo>
                    <a:pt x="55621" y="159369"/>
                    <a:pt x="43398" y="168602"/>
                    <a:pt x="29854" y="168602"/>
                  </a:cubicBezTo>
                  <a:cubicBezTo>
                    <a:pt x="27652" y="168602"/>
                    <a:pt x="25340" y="168382"/>
                    <a:pt x="23028" y="167833"/>
                  </a:cubicBezTo>
                  <a:cubicBezTo>
                    <a:pt x="7061" y="164095"/>
                    <a:pt x="-2959" y="148156"/>
                    <a:pt x="785" y="132108"/>
                  </a:cubicBezTo>
                  <a:lnTo>
                    <a:pt x="26331" y="22954"/>
                  </a:lnTo>
                  <a:cubicBezTo>
                    <a:pt x="30075" y="7015"/>
                    <a:pt x="46041" y="-2878"/>
                    <a:pt x="62118" y="749"/>
                  </a:cubicBezTo>
                  <a:close/>
                </a:path>
              </a:pathLst>
            </a:custGeom>
            <a:grpFill/>
            <a:ln w="10949" cap="flat">
              <a:noFill/>
              <a:prstDash val="solid"/>
              <a:miter/>
            </a:ln>
          </p:spPr>
          <p:txBody>
            <a:bodyPr rtlCol="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endParaRPr lang="en-US" sz="3200"/>
            </a:p>
          </p:txBody>
        </p:sp>
        <p:sp>
          <p:nvSpPr>
            <p:cNvPr id="22" name="Freeform 21">
              <a:extLst>
                <a:ext uri="{FF2B5EF4-FFF2-40B4-BE49-F238E27FC236}">
                  <a16:creationId xmlns:a16="http://schemas.microsoft.com/office/drawing/2014/main" id="{21E0A8FD-3E76-5260-D5BF-DAF19039E879}"/>
                </a:ext>
              </a:extLst>
            </p:cNvPr>
            <p:cNvSpPr/>
            <p:nvPr/>
          </p:nvSpPr>
          <p:spPr>
            <a:xfrm>
              <a:off x="7623695" y="3337114"/>
              <a:ext cx="141636" cy="136113"/>
            </a:xfrm>
            <a:custGeom>
              <a:avLst/>
              <a:gdLst>
                <a:gd name="connsiteX0" fmla="*/ 132206 w 141636"/>
                <a:gd name="connsiteY0" fmla="*/ 84669 h 136113"/>
                <a:gd name="connsiteX1" fmla="*/ 133528 w 141636"/>
                <a:gd name="connsiteY1" fmla="*/ 126660 h 136113"/>
                <a:gd name="connsiteX2" fmla="*/ 111836 w 141636"/>
                <a:gd name="connsiteY2" fmla="*/ 136113 h 136113"/>
                <a:gd name="connsiteX3" fmla="*/ 91465 w 141636"/>
                <a:gd name="connsiteY3" fmla="*/ 128089 h 136113"/>
                <a:gd name="connsiteX4" fmla="*/ 9430 w 141636"/>
                <a:gd name="connsiteY4" fmla="*/ 51362 h 136113"/>
                <a:gd name="connsiteX5" fmla="*/ 8109 w 141636"/>
                <a:gd name="connsiteY5" fmla="*/ 9371 h 136113"/>
                <a:gd name="connsiteX6" fmla="*/ 50172 w 141636"/>
                <a:gd name="connsiteY6" fmla="*/ 8052 h 136113"/>
                <a:gd name="connsiteX7" fmla="*/ 132206 w 141636"/>
                <a:gd name="connsiteY7" fmla="*/ 84779 h 136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1636" h="136113">
                  <a:moveTo>
                    <a:pt x="132206" y="84669"/>
                  </a:moveTo>
                  <a:cubicBezTo>
                    <a:pt x="144209" y="95881"/>
                    <a:pt x="144869" y="114678"/>
                    <a:pt x="133528" y="126660"/>
                  </a:cubicBezTo>
                  <a:cubicBezTo>
                    <a:pt x="127692" y="132925"/>
                    <a:pt x="119764" y="136113"/>
                    <a:pt x="111836" y="136113"/>
                  </a:cubicBezTo>
                  <a:cubicBezTo>
                    <a:pt x="104568" y="136113"/>
                    <a:pt x="97191" y="133475"/>
                    <a:pt x="91465" y="128089"/>
                  </a:cubicBezTo>
                  <a:lnTo>
                    <a:pt x="9430" y="51362"/>
                  </a:lnTo>
                  <a:cubicBezTo>
                    <a:pt x="-2572" y="40150"/>
                    <a:pt x="-3233" y="21353"/>
                    <a:pt x="8109" y="9371"/>
                  </a:cubicBezTo>
                  <a:cubicBezTo>
                    <a:pt x="19341" y="-2610"/>
                    <a:pt x="38170" y="-3160"/>
                    <a:pt x="50172" y="8052"/>
                  </a:cubicBezTo>
                  <a:lnTo>
                    <a:pt x="132206" y="84779"/>
                  </a:lnTo>
                  <a:close/>
                </a:path>
              </a:pathLst>
            </a:custGeom>
            <a:grpFill/>
            <a:ln w="10949" cap="flat">
              <a:noFill/>
              <a:prstDash val="solid"/>
              <a:miter/>
            </a:ln>
          </p:spPr>
          <p:txBody>
            <a:bodyPr rtlCol="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endParaRPr lang="en-US" sz="3200"/>
            </a:p>
          </p:txBody>
        </p:sp>
      </p:grpSp>
      <p:pic>
        <p:nvPicPr>
          <p:cNvPr id="23" name="Graphic 22">
            <a:extLst>
              <a:ext uri="{FF2B5EF4-FFF2-40B4-BE49-F238E27FC236}">
                <a16:creationId xmlns:a16="http://schemas.microsoft.com/office/drawing/2014/main" id="{4BCDD320-4690-C8C2-1C69-396045FCF2F2}"/>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198525" y="510900"/>
            <a:ext cx="237067" cy="237067"/>
          </a:xfrm>
          <a:prstGeom prst="rect">
            <a:avLst/>
          </a:prstGeom>
        </p:spPr>
      </p:pic>
      <p:sp>
        <p:nvSpPr>
          <p:cNvPr id="4" name="TextBox 3">
            <a:extLst>
              <a:ext uri="{FF2B5EF4-FFF2-40B4-BE49-F238E27FC236}">
                <a16:creationId xmlns:a16="http://schemas.microsoft.com/office/drawing/2014/main" id="{830EC2AB-E926-3905-9614-E6FBE2A4BBC7}"/>
              </a:ext>
            </a:extLst>
          </p:cNvPr>
          <p:cNvSpPr txBox="1"/>
          <p:nvPr/>
        </p:nvSpPr>
        <p:spPr>
          <a:xfrm>
            <a:off x="449026" y="6213465"/>
            <a:ext cx="8471351" cy="379656"/>
          </a:xfrm>
          <a:prstGeom prst="rect">
            <a:avLst/>
          </a:prstGeom>
          <a:noFill/>
        </p:spPr>
        <p:txBody>
          <a:bodyPr wrap="square">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GB" sz="1867">
                <a:latin typeface="Arial" panose="020B0604020202020204" pitchFamily="34" charset="0"/>
                <a:cs typeface="Arial" panose="020B0604020202020204" pitchFamily="34" charset="0"/>
              </a:rPr>
              <a:t>YouTube coding video: </a:t>
            </a:r>
            <a:r>
              <a:rPr lang="en-GB" sz="1867">
                <a:latin typeface="Arial" panose="020B0604020202020204" pitchFamily="34" charset="0"/>
                <a:cs typeface="Arial" panose="020B0604020202020204" pitchFamily="34" charset="0"/>
                <a:hlinkClick r:id="rId6"/>
              </a:rPr>
              <a:t>https://mbit.io/lessons-heart-code-video</a:t>
            </a:r>
            <a:r>
              <a:rPr lang="en-GB" sz="1867">
                <a:latin typeface="Arial" panose="020B0604020202020204" pitchFamily="34" charset="0"/>
                <a:cs typeface="Arial" panose="020B0604020202020204" pitchFamily="34" charset="0"/>
              </a:rPr>
              <a:t> </a:t>
            </a:r>
            <a:endParaRPr lang="en-US" sz="1867">
              <a:latin typeface="Arial" panose="020B0604020202020204" pitchFamily="34" charset="0"/>
              <a:cs typeface="Arial" panose="020B0604020202020204" pitchFamily="34" charset="0"/>
            </a:endParaRPr>
          </a:p>
        </p:txBody>
      </p:sp>
      <p:pic>
        <p:nvPicPr>
          <p:cNvPr id="3" name="Online Media 6" descr="micro:bit at home: beating heart code">
            <a:hlinkClick r:id="" action="ppaction://media"/>
            <a:extLst>
              <a:ext uri="{FF2B5EF4-FFF2-40B4-BE49-F238E27FC236}">
                <a16:creationId xmlns:a16="http://schemas.microsoft.com/office/drawing/2014/main" id="{016D6B42-9D5C-E7A7-D657-6DA782132D69}"/>
              </a:ext>
            </a:extLst>
          </p:cNvPr>
          <p:cNvPicPr>
            <a:picLocks noRot="1" noChangeAspect="1"/>
          </p:cNvPicPr>
          <p:nvPr>
            <a:videoFile r:link="rId1"/>
          </p:nvPr>
        </p:nvPicPr>
        <p:blipFill>
          <a:blip r:embed="rId7"/>
          <a:stretch>
            <a:fillRect/>
          </a:stretch>
        </p:blipFill>
        <p:spPr>
          <a:xfrm>
            <a:off x="2144475" y="1572227"/>
            <a:ext cx="7609125" cy="4298781"/>
          </a:xfrm>
          <a:prstGeom prst="rect">
            <a:avLst/>
          </a:prstGeom>
        </p:spPr>
      </p:pic>
    </p:spTree>
    <p:extLst>
      <p:ext uri="{BB962C8B-B14F-4D97-AF65-F5344CB8AC3E}">
        <p14:creationId xmlns:p14="http://schemas.microsoft.com/office/powerpoint/2010/main" val="1616099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3"/>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3"/>
                                        </p:tgtEl>
                                      </p:cBhvr>
                                    </p:cmd>
                                  </p:childTnLst>
                                </p:cTn>
                              </p:par>
                            </p:childTnLst>
                          </p:cTn>
                        </p:par>
                      </p:childTnLst>
                    </p:cTn>
                  </p:par>
                </p:childTnLst>
              </p:cTn>
              <p:nextCondLst>
                <p:cond evt="onClick" delay="0">
                  <p:tgtEl>
                    <p:spTgt spid="3"/>
                  </p:tgtEl>
                </p:cond>
              </p:nextCondLst>
            </p:seq>
            <p:video>
              <p:cMediaNode vol="80000">
                <p:cTn id="12" fill="hold" display="0">
                  <p:stCondLst>
                    <p:cond delay="indefinite"/>
                  </p:stCondLst>
                </p:cTn>
                <p:tgtEl>
                  <p:spTgt spid="3"/>
                </p:tgtEl>
              </p:cMediaNode>
            </p:video>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2BA9F-A6D2-AED6-3527-90E2B69C549C}"/>
              </a:ext>
            </a:extLst>
          </p:cNvPr>
          <p:cNvSpPr>
            <a:spLocks noGrp="1"/>
          </p:cNvSpPr>
          <p:nvPr>
            <p:ph type="title"/>
          </p:nvPr>
        </p:nvSpPr>
        <p:spPr>
          <a:xfrm>
            <a:off x="894820" y="283389"/>
            <a:ext cx="6215377" cy="1001752"/>
          </a:xfrm>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243411"/>
            <a:r>
              <a:rPr lang="en-GB">
                <a:solidFill>
                  <a:srgbClr val="E7645C"/>
                </a:solidFill>
              </a:rPr>
              <a:t>Create:    </a:t>
            </a:r>
            <a:r>
              <a:rPr lang="en-GB">
                <a:solidFill>
                  <a:schemeClr val="tx1"/>
                </a:solidFill>
              </a:rPr>
              <a:t>coding animation</a:t>
            </a:r>
          </a:p>
        </p:txBody>
      </p:sp>
      <p:sp>
        <p:nvSpPr>
          <p:cNvPr id="13" name="Rounded Rectangle 12">
            <a:extLst>
              <a:ext uri="{FF2B5EF4-FFF2-40B4-BE49-F238E27FC236}">
                <a16:creationId xmlns:a16="http://schemas.microsoft.com/office/drawing/2014/main" id="{F0E652F2-A8E2-1754-049A-8F2425A05950}"/>
              </a:ext>
              <a:ext uri="{C183D7F6-B498-43B3-948B-1728B52AA6E4}">
                <adec:decorative xmlns:adec="http://schemas.microsoft.com/office/drawing/2017/decorative" val="1"/>
              </a:ext>
            </a:extLst>
          </p:cNvPr>
          <p:cNvSpPr/>
          <p:nvPr/>
        </p:nvSpPr>
        <p:spPr>
          <a:xfrm>
            <a:off x="504188" y="329158"/>
            <a:ext cx="2395531" cy="885975"/>
          </a:xfrm>
          <a:prstGeom prst="roundRect">
            <a:avLst>
              <a:gd name="adj" fmla="val 50000"/>
            </a:avLst>
          </a:prstGeom>
          <a:noFill/>
          <a:ln w="82550">
            <a:solidFill>
              <a:srgbClr val="E7645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endParaRPr lang="en-US" sz="3200"/>
          </a:p>
        </p:txBody>
      </p:sp>
      <p:pic>
        <p:nvPicPr>
          <p:cNvPr id="25" name="Graphic 24">
            <a:extLst>
              <a:ext uri="{FF2B5EF4-FFF2-40B4-BE49-F238E27FC236}">
                <a16:creationId xmlns:a16="http://schemas.microsoft.com/office/drawing/2014/main" id="{0CD7EC0C-285C-4109-5C8A-32EBD0D88D45}"/>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322853" y="537665"/>
            <a:ext cx="508751" cy="538676"/>
          </a:xfrm>
          <a:prstGeom prst="rect">
            <a:avLst/>
          </a:prstGeom>
        </p:spPr>
      </p:pic>
      <p:pic>
        <p:nvPicPr>
          <p:cNvPr id="26" name="Graphic 25">
            <a:extLst>
              <a:ext uri="{FF2B5EF4-FFF2-40B4-BE49-F238E27FC236}">
                <a16:creationId xmlns:a16="http://schemas.microsoft.com/office/drawing/2014/main" id="{E5C2F07E-5D25-21F4-4DC6-0DA35ECEE09B}"/>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5300000">
            <a:off x="10881909" y="947102"/>
            <a:ext cx="562864" cy="536061"/>
          </a:xfrm>
          <a:prstGeom prst="rect">
            <a:avLst/>
          </a:prstGeom>
        </p:spPr>
      </p:pic>
      <p:pic>
        <p:nvPicPr>
          <p:cNvPr id="4" name="Content Placeholder 6" descr="Video of code being put together in MakeCode editor. ">
            <a:extLst>
              <a:ext uri="{FF2B5EF4-FFF2-40B4-BE49-F238E27FC236}">
                <a16:creationId xmlns:a16="http://schemas.microsoft.com/office/drawing/2014/main" id="{C3249A7D-D6F0-058E-B5C8-253B791EDF7F}"/>
              </a:ext>
            </a:extLst>
          </p:cNvPr>
          <p:cNvPicPr>
            <a:picLocks noChangeAspect="1"/>
          </p:cNvPicPr>
          <p:nvPr/>
        </p:nvPicPr>
        <p:blipFill>
          <a:blip r:embed="rId7"/>
          <a:stretch>
            <a:fillRect/>
          </a:stretch>
        </p:blipFill>
        <p:spPr>
          <a:xfrm>
            <a:off x="696920" y="1556347"/>
            <a:ext cx="8793165" cy="4939981"/>
          </a:xfrm>
          <a:prstGeom prst="rect">
            <a:avLst/>
          </a:prstGeom>
        </p:spPr>
      </p:pic>
    </p:spTree>
    <p:extLst>
      <p:ext uri="{BB962C8B-B14F-4D97-AF65-F5344CB8AC3E}">
        <p14:creationId xmlns:p14="http://schemas.microsoft.com/office/powerpoint/2010/main" val="27364961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2BA9F-A6D2-AED6-3527-90E2B69C549C}"/>
              </a:ext>
            </a:extLst>
          </p:cNvPr>
          <p:cNvSpPr>
            <a:spLocks noGrp="1"/>
          </p:cNvSpPr>
          <p:nvPr>
            <p:ph type="title"/>
          </p:nvPr>
        </p:nvSpPr>
        <p:spPr>
          <a:xfrm>
            <a:off x="894819" y="283389"/>
            <a:ext cx="8404011" cy="1001752"/>
          </a:xfrm>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243411"/>
            <a:r>
              <a:rPr lang="en-GB">
                <a:solidFill>
                  <a:srgbClr val="E7645C"/>
                </a:solidFill>
              </a:rPr>
              <a:t>Create:    </a:t>
            </a:r>
            <a:r>
              <a:rPr lang="en-GB">
                <a:solidFill>
                  <a:schemeClr val="tx1"/>
                </a:solidFill>
              </a:rPr>
              <a:t>step-by-step online tutorial</a:t>
            </a:r>
          </a:p>
        </p:txBody>
      </p:sp>
      <p:sp>
        <p:nvSpPr>
          <p:cNvPr id="13" name="Rounded Rectangle 12">
            <a:extLst>
              <a:ext uri="{FF2B5EF4-FFF2-40B4-BE49-F238E27FC236}">
                <a16:creationId xmlns:a16="http://schemas.microsoft.com/office/drawing/2014/main" id="{F0E652F2-A8E2-1754-049A-8F2425A05950}"/>
              </a:ext>
              <a:ext uri="{C183D7F6-B498-43B3-948B-1728B52AA6E4}">
                <adec:decorative xmlns:adec="http://schemas.microsoft.com/office/drawing/2017/decorative" val="1"/>
              </a:ext>
            </a:extLst>
          </p:cNvPr>
          <p:cNvSpPr/>
          <p:nvPr/>
        </p:nvSpPr>
        <p:spPr>
          <a:xfrm>
            <a:off x="555674" y="298267"/>
            <a:ext cx="6792477" cy="968352"/>
          </a:xfrm>
          <a:prstGeom prst="roundRect">
            <a:avLst>
              <a:gd name="adj" fmla="val 50000"/>
            </a:avLst>
          </a:prstGeom>
          <a:noFill/>
          <a:ln w="82550">
            <a:solidFill>
              <a:srgbClr val="E7645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endParaRPr lang="en-US" sz="3200"/>
          </a:p>
        </p:txBody>
      </p:sp>
      <p:pic>
        <p:nvPicPr>
          <p:cNvPr id="25" name="Graphic 24">
            <a:extLst>
              <a:ext uri="{FF2B5EF4-FFF2-40B4-BE49-F238E27FC236}">
                <a16:creationId xmlns:a16="http://schemas.microsoft.com/office/drawing/2014/main" id="{0CD7EC0C-285C-4109-5C8A-32EBD0D88D45}"/>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322853" y="537665"/>
            <a:ext cx="508751" cy="538676"/>
          </a:xfrm>
          <a:prstGeom prst="rect">
            <a:avLst/>
          </a:prstGeom>
        </p:spPr>
      </p:pic>
      <p:pic>
        <p:nvPicPr>
          <p:cNvPr id="26" name="Graphic 25">
            <a:extLst>
              <a:ext uri="{FF2B5EF4-FFF2-40B4-BE49-F238E27FC236}">
                <a16:creationId xmlns:a16="http://schemas.microsoft.com/office/drawing/2014/main" id="{E5C2F07E-5D25-21F4-4DC6-0DA35ECEE09B}"/>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5300000">
            <a:off x="10881909" y="947102"/>
            <a:ext cx="562864" cy="536061"/>
          </a:xfrm>
          <a:prstGeom prst="rect">
            <a:avLst/>
          </a:prstGeom>
        </p:spPr>
      </p:pic>
      <p:sp>
        <p:nvSpPr>
          <p:cNvPr id="4" name="TextBox 3">
            <a:extLst>
              <a:ext uri="{FF2B5EF4-FFF2-40B4-BE49-F238E27FC236}">
                <a16:creationId xmlns:a16="http://schemas.microsoft.com/office/drawing/2014/main" id="{F1CECE93-BB65-4F09-5B01-E029A06C6707}"/>
              </a:ext>
            </a:extLst>
          </p:cNvPr>
          <p:cNvSpPr txBox="1"/>
          <p:nvPr/>
        </p:nvSpPr>
        <p:spPr>
          <a:xfrm>
            <a:off x="98700" y="1863049"/>
            <a:ext cx="8684429" cy="748988"/>
          </a:xfrm>
          <a:prstGeom prst="rect">
            <a:avLst/>
          </a:prstGeom>
          <a:noFill/>
        </p:spPr>
        <p:txBody>
          <a:bodyPr wrap="square" rtlCol="0">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GB" sz="4267" u="sng">
                <a:solidFill>
                  <a:srgbClr val="0563C1"/>
                </a:solidFill>
                <a:effectLst/>
                <a:latin typeface="Arial" panose="020B0604020202020204" pitchFamily="34" charset="0"/>
                <a:ea typeface="Calibri" panose="020F0502020204030204" pitchFamily="34" charset="0"/>
                <a:hlinkClick r:id="rId7"/>
              </a:rPr>
              <a:t>https://</a:t>
            </a:r>
            <a:r>
              <a:rPr lang="en-GB" sz="4267" u="sng" err="1">
                <a:solidFill>
                  <a:srgbClr val="0563C1"/>
                </a:solidFill>
                <a:effectLst/>
                <a:latin typeface="Arial" panose="020B0604020202020204" pitchFamily="34" charset="0"/>
                <a:ea typeface="Calibri" panose="020F0502020204030204" pitchFamily="34" charset="0"/>
                <a:hlinkClick r:id="rId7"/>
              </a:rPr>
              <a:t>mbit.io</a:t>
            </a:r>
            <a:r>
              <a:rPr lang="en-GB" sz="4267" u="sng">
                <a:solidFill>
                  <a:srgbClr val="0563C1"/>
                </a:solidFill>
                <a:effectLst/>
                <a:latin typeface="Arial" panose="020B0604020202020204" pitchFamily="34" charset="0"/>
                <a:ea typeface="Calibri" panose="020F0502020204030204" pitchFamily="34" charset="0"/>
                <a:hlinkClick r:id="rId7"/>
              </a:rPr>
              <a:t>/tutorial-beating-heart</a:t>
            </a:r>
            <a:endParaRPr lang="en-GB" sz="4267"/>
          </a:p>
        </p:txBody>
      </p:sp>
      <p:pic>
        <p:nvPicPr>
          <p:cNvPr id="5" name="Picture 4">
            <a:extLst>
              <a:ext uri="{FF2B5EF4-FFF2-40B4-BE49-F238E27FC236}">
                <a16:creationId xmlns:a16="http://schemas.microsoft.com/office/drawing/2014/main" id="{04B897DE-6E3F-BF76-D0FF-568F2F33ED1B}"/>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102259" y="3002462"/>
            <a:ext cx="7987396" cy="3595655"/>
          </a:xfrm>
          <a:prstGeom prst="rect">
            <a:avLst/>
          </a:prstGeom>
        </p:spPr>
      </p:pic>
      <p:sp>
        <p:nvSpPr>
          <p:cNvPr id="3" name="TextBox 2">
            <a:extLst>
              <a:ext uri="{FF2B5EF4-FFF2-40B4-BE49-F238E27FC236}">
                <a16:creationId xmlns:a16="http://schemas.microsoft.com/office/drawing/2014/main" id="{6B6EA2D3-4788-5403-6002-2860E0AD71AA}"/>
              </a:ext>
            </a:extLst>
          </p:cNvPr>
          <p:cNvSpPr txBox="1"/>
          <p:nvPr/>
        </p:nvSpPr>
        <p:spPr>
          <a:xfrm>
            <a:off x="95489" y="1297048"/>
            <a:ext cx="10005885"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a:t>Use the link and follow the steps to create an animation. </a:t>
            </a:r>
          </a:p>
        </p:txBody>
      </p:sp>
      <p:sp>
        <p:nvSpPr>
          <p:cNvPr id="6" name="TextBox 5">
            <a:extLst>
              <a:ext uri="{FF2B5EF4-FFF2-40B4-BE49-F238E27FC236}">
                <a16:creationId xmlns:a16="http://schemas.microsoft.com/office/drawing/2014/main" id="{1CCEBF67-7BF4-10E4-8200-E28931FD4C3F}"/>
              </a:ext>
            </a:extLst>
          </p:cNvPr>
          <p:cNvSpPr txBox="1"/>
          <p:nvPr/>
        </p:nvSpPr>
        <p:spPr>
          <a:xfrm>
            <a:off x="8950036" y="1551709"/>
            <a:ext cx="3158836" cy="489364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a:cs typeface="Segoe UI"/>
              </a:rPr>
              <a:t>Challenge: </a:t>
            </a:r>
            <a:endParaRPr lang="en-US"/>
          </a:p>
          <a:p>
            <a:r>
              <a:rPr lang="en-GB" sz="2400">
                <a:cs typeface="Segoe UI"/>
              </a:rPr>
              <a:t>Once you have evaluated your animation, then you can: </a:t>
            </a:r>
            <a:endParaRPr lang="en-US">
              <a:cs typeface="Segoe UI"/>
            </a:endParaRPr>
          </a:p>
          <a:p>
            <a:endParaRPr lang="en-GB" sz="2400">
              <a:cs typeface="Segoe UI"/>
            </a:endParaRPr>
          </a:p>
          <a:p>
            <a:r>
              <a:rPr lang="en-GB" sz="2400">
                <a:cs typeface="Segoe UI"/>
              </a:rPr>
              <a:t>Create your own animations </a:t>
            </a:r>
            <a:r>
              <a:rPr lang="en-GB" sz="2400" err="1">
                <a:cs typeface="Segoe UI"/>
              </a:rPr>
              <a:t>usingthe</a:t>
            </a:r>
            <a:r>
              <a:rPr lang="en-GB" sz="2400">
                <a:cs typeface="Segoe UI"/>
              </a:rPr>
              <a:t> ‘show LEDs’ block.</a:t>
            </a:r>
            <a:r>
              <a:rPr lang="en-US" sz="2400">
                <a:cs typeface="Segoe UI"/>
              </a:rPr>
              <a:t>​</a:t>
            </a:r>
            <a:endParaRPr lang="en-US">
              <a:cs typeface="Segoe UI"/>
            </a:endParaRPr>
          </a:p>
          <a:p>
            <a:endParaRPr lang="en-US" sz="2400">
              <a:cs typeface="Segoe UI"/>
            </a:endParaRPr>
          </a:p>
          <a:p>
            <a:r>
              <a:rPr lang="en-GB" sz="2400">
                <a:cs typeface="Segoe UI"/>
              </a:rPr>
              <a:t>Make longer sequences with more images.</a:t>
            </a:r>
            <a:r>
              <a:rPr lang="en-US" sz="2400">
                <a:cs typeface="Segoe UI"/>
              </a:rPr>
              <a:t>​</a:t>
            </a:r>
          </a:p>
        </p:txBody>
      </p:sp>
      <p:pic>
        <p:nvPicPr>
          <p:cNvPr id="7" name="Picture 6" descr="A purple plus sign on a black background&#10;&#10;AI-generated content may be incorrect.">
            <a:extLst>
              <a:ext uri="{FF2B5EF4-FFF2-40B4-BE49-F238E27FC236}">
                <a16:creationId xmlns:a16="http://schemas.microsoft.com/office/drawing/2014/main" id="{5094C427-677B-3C61-12B4-71F929368A5A}"/>
              </a:ext>
            </a:extLst>
          </p:cNvPr>
          <p:cNvPicPr>
            <a:picLocks noChangeAspect="1"/>
          </p:cNvPicPr>
          <p:nvPr/>
        </p:nvPicPr>
        <p:blipFill>
          <a:blip r:embed="rId9"/>
          <a:stretch>
            <a:fillRect/>
          </a:stretch>
        </p:blipFill>
        <p:spPr>
          <a:xfrm>
            <a:off x="8526607" y="3744625"/>
            <a:ext cx="417369" cy="504825"/>
          </a:xfrm>
          <a:prstGeom prst="rect">
            <a:avLst/>
          </a:prstGeom>
        </p:spPr>
      </p:pic>
      <p:pic>
        <p:nvPicPr>
          <p:cNvPr id="8" name="Picture 7" descr="A purple plus sign on a black background&#10;&#10;AI-generated content may be incorrect.">
            <a:extLst>
              <a:ext uri="{FF2B5EF4-FFF2-40B4-BE49-F238E27FC236}">
                <a16:creationId xmlns:a16="http://schemas.microsoft.com/office/drawing/2014/main" id="{06796519-4583-405E-A50A-9CE71ACC9712}"/>
              </a:ext>
            </a:extLst>
          </p:cNvPr>
          <p:cNvPicPr>
            <a:picLocks noChangeAspect="1"/>
          </p:cNvPicPr>
          <p:nvPr/>
        </p:nvPicPr>
        <p:blipFill>
          <a:blip r:embed="rId9"/>
          <a:stretch>
            <a:fillRect/>
          </a:stretch>
        </p:blipFill>
        <p:spPr>
          <a:xfrm>
            <a:off x="8568170" y="5171643"/>
            <a:ext cx="417369" cy="504825"/>
          </a:xfrm>
          <a:prstGeom prst="rect">
            <a:avLst/>
          </a:prstGeom>
        </p:spPr>
      </p:pic>
    </p:spTree>
    <p:extLst>
      <p:ext uri="{BB962C8B-B14F-4D97-AF65-F5344CB8AC3E}">
        <p14:creationId xmlns:p14="http://schemas.microsoft.com/office/powerpoint/2010/main" val="6783977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2BA9F-A6D2-AED6-3527-90E2B69C549C}"/>
              </a:ext>
            </a:extLst>
          </p:cNvPr>
          <p:cNvSpPr>
            <a:spLocks noGrp="1"/>
          </p:cNvSpPr>
          <p:nvPr>
            <p:ph type="title"/>
          </p:nvPr>
        </p:nvSpPr>
        <p:spPr>
          <a:xfrm>
            <a:off x="894819" y="283389"/>
            <a:ext cx="2325423" cy="1001752"/>
          </a:xfrm>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243411"/>
            <a:r>
              <a:rPr lang="en-GB">
                <a:solidFill>
                  <a:srgbClr val="6C4BC1"/>
                </a:solidFill>
              </a:rPr>
              <a:t>Extend     </a:t>
            </a:r>
            <a:endParaRPr lang="en-GB">
              <a:solidFill>
                <a:srgbClr val="3FB6FE"/>
              </a:solidFill>
            </a:endParaRPr>
          </a:p>
        </p:txBody>
      </p:sp>
      <p:sp>
        <p:nvSpPr>
          <p:cNvPr id="13" name="Rounded Rectangle 12">
            <a:extLst>
              <a:ext uri="{FF2B5EF4-FFF2-40B4-BE49-F238E27FC236}">
                <a16:creationId xmlns:a16="http://schemas.microsoft.com/office/drawing/2014/main" id="{F0E652F2-A8E2-1754-049A-8F2425A05950}"/>
              </a:ext>
              <a:ext uri="{C183D7F6-B498-43B3-948B-1728B52AA6E4}">
                <adec:decorative xmlns:adec="http://schemas.microsoft.com/office/drawing/2017/decorative" val="1"/>
              </a:ext>
            </a:extLst>
          </p:cNvPr>
          <p:cNvSpPr/>
          <p:nvPr/>
        </p:nvSpPr>
        <p:spPr>
          <a:xfrm>
            <a:off x="504188" y="329158"/>
            <a:ext cx="2560288" cy="885975"/>
          </a:xfrm>
          <a:prstGeom prst="roundRect">
            <a:avLst>
              <a:gd name="adj" fmla="val 50000"/>
            </a:avLst>
          </a:prstGeom>
          <a:noFill/>
          <a:ln w="82550">
            <a:solidFill>
              <a:srgbClr val="6C4BC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endParaRPr lang="en-US" sz="3200"/>
          </a:p>
        </p:txBody>
      </p:sp>
      <p:pic>
        <p:nvPicPr>
          <p:cNvPr id="3" name="Graphic 2">
            <a:extLst>
              <a:ext uri="{FF2B5EF4-FFF2-40B4-BE49-F238E27FC236}">
                <a16:creationId xmlns:a16="http://schemas.microsoft.com/office/drawing/2014/main" id="{4B131759-9774-7648-E136-E035FABE2AE0}"/>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445959">
            <a:off x="10218681" y="190031"/>
            <a:ext cx="1401425" cy="1537048"/>
          </a:xfrm>
          <a:prstGeom prst="rect">
            <a:avLst/>
          </a:prstGeom>
        </p:spPr>
      </p:pic>
      <p:sp>
        <p:nvSpPr>
          <p:cNvPr id="4" name="Content Placeholder 2">
            <a:extLst>
              <a:ext uri="{FF2B5EF4-FFF2-40B4-BE49-F238E27FC236}">
                <a16:creationId xmlns:a16="http://schemas.microsoft.com/office/drawing/2014/main" id="{A2322E4D-B75A-6D45-FB88-F3692A8F99F4}"/>
              </a:ext>
            </a:extLst>
          </p:cNvPr>
          <p:cNvSpPr txBox="1">
            <a:spLocks/>
          </p:cNvSpPr>
          <p:nvPr/>
        </p:nvSpPr>
        <p:spPr>
          <a:xfrm>
            <a:off x="1210693" y="1931689"/>
            <a:ext cx="4885308" cy="3972562"/>
          </a:xfrm>
          <a:prstGeom prst="rect">
            <a:avLst/>
          </a:prstGeom>
        </p:spPr>
        <p:txBody>
          <a:bodyPr vert="horz" wrap="square" lIns="121920" tIns="60960" rIns="121920" bIns="60960" rtlCol="0">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10582" indent="0">
              <a:lnSpc>
                <a:spcPct val="110000"/>
              </a:lnSpc>
              <a:spcBef>
                <a:spcPts val="0"/>
              </a:spcBef>
              <a:spcAft>
                <a:spcPts val="4000"/>
              </a:spcAft>
              <a:buSzPct val="100000"/>
              <a:buNone/>
            </a:pPr>
            <a:r>
              <a:rPr lang="en-GB" sz="2400"/>
              <a:t>Change the pause times – what effects do shorter and longer pause times have on the animation? </a:t>
            </a:r>
          </a:p>
          <a:p>
            <a:pPr marL="10582" indent="0">
              <a:lnSpc>
                <a:spcPct val="110000"/>
              </a:lnSpc>
              <a:spcBef>
                <a:spcPts val="0"/>
              </a:spcBef>
              <a:spcAft>
                <a:spcPts val="4000"/>
              </a:spcAft>
              <a:buSzPct val="100000"/>
              <a:buNone/>
            </a:pPr>
            <a:r>
              <a:rPr lang="en-GB" sz="2400"/>
              <a:t>Create your own animations using the ‘show LEDs’ block.</a:t>
            </a:r>
          </a:p>
          <a:p>
            <a:pPr marL="10582" indent="0">
              <a:lnSpc>
                <a:spcPct val="110000"/>
              </a:lnSpc>
              <a:spcBef>
                <a:spcPts val="0"/>
              </a:spcBef>
              <a:spcAft>
                <a:spcPts val="4000"/>
              </a:spcAft>
              <a:buSzPct val="100000"/>
              <a:buNone/>
            </a:pPr>
            <a:r>
              <a:rPr lang="en-GB" sz="2400"/>
              <a:t>Make longer sequences with more images.</a:t>
            </a:r>
          </a:p>
        </p:txBody>
      </p:sp>
      <p:pic>
        <p:nvPicPr>
          <p:cNvPr id="6" name="Graphic 5">
            <a:extLst>
              <a:ext uri="{FF2B5EF4-FFF2-40B4-BE49-F238E27FC236}">
                <a16:creationId xmlns:a16="http://schemas.microsoft.com/office/drawing/2014/main" id="{1F2E6B9D-7527-6DDE-1368-BEA91ACE9864}"/>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21315139">
            <a:off x="728305" y="2024853"/>
            <a:ext cx="389467" cy="389467"/>
          </a:xfrm>
          <a:prstGeom prst="rect">
            <a:avLst/>
          </a:prstGeom>
        </p:spPr>
      </p:pic>
      <p:pic>
        <p:nvPicPr>
          <p:cNvPr id="12" name="Graphic 11">
            <a:extLst>
              <a:ext uri="{FF2B5EF4-FFF2-40B4-BE49-F238E27FC236}">
                <a16:creationId xmlns:a16="http://schemas.microsoft.com/office/drawing/2014/main" id="{B8BFA18F-AC93-1BD3-B2C4-0349C0C774C8}"/>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21229540">
            <a:off x="728931" y="4149911"/>
            <a:ext cx="389467" cy="389467"/>
          </a:xfrm>
          <a:prstGeom prst="rect">
            <a:avLst/>
          </a:prstGeom>
        </p:spPr>
      </p:pic>
      <p:pic>
        <p:nvPicPr>
          <p:cNvPr id="14" name="Graphic 13">
            <a:extLst>
              <a:ext uri="{FF2B5EF4-FFF2-40B4-BE49-F238E27FC236}">
                <a16:creationId xmlns:a16="http://schemas.microsoft.com/office/drawing/2014/main" id="{B2EF4893-BCC8-AEDA-8752-9AF01CB3D25F}"/>
              </a:ext>
              <a:ext uri="{C183D7F6-B498-43B3-948B-1728B52AA6E4}">
                <adec:decorative xmlns:adec="http://schemas.microsoft.com/office/drawing/2017/decorative" val="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9722687">
            <a:off x="11011270" y="5090189"/>
            <a:ext cx="682023" cy="1023035"/>
          </a:xfrm>
          <a:prstGeom prst="rect">
            <a:avLst/>
          </a:prstGeom>
        </p:spPr>
      </p:pic>
      <p:pic>
        <p:nvPicPr>
          <p:cNvPr id="15" name="Graphic 14">
            <a:extLst>
              <a:ext uri="{FF2B5EF4-FFF2-40B4-BE49-F238E27FC236}">
                <a16:creationId xmlns:a16="http://schemas.microsoft.com/office/drawing/2014/main" id="{56133DAE-A415-1E5D-60B9-1E315979ABC5}"/>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087194">
            <a:off x="6594038" y="6187823"/>
            <a:ext cx="277933" cy="277933"/>
          </a:xfrm>
          <a:prstGeom prst="rect">
            <a:avLst/>
          </a:prstGeom>
        </p:spPr>
      </p:pic>
      <p:pic>
        <p:nvPicPr>
          <p:cNvPr id="7" name="Content Placeholder 9" descr="Image of code: &#10;&#10;Forever&#10;Show icon - duck&#10;Pause 700 ms&#10;Show LEDs - duck in lower LEDs&#10;Pause 700ms">
            <a:extLst>
              <a:ext uri="{FF2B5EF4-FFF2-40B4-BE49-F238E27FC236}">
                <a16:creationId xmlns:a16="http://schemas.microsoft.com/office/drawing/2014/main" id="{149F5ACA-ACB6-F8A1-BD5E-D710BAC90BA6}"/>
              </a:ext>
            </a:extLst>
          </p:cNvPr>
          <p:cNvPicPr>
            <a:picLocks noChangeAspect="1"/>
          </p:cNvPicPr>
          <p:nvPr/>
        </p:nvPicPr>
        <p:blipFill>
          <a:blip r:embed="rId9"/>
          <a:stretch>
            <a:fillRect/>
          </a:stretch>
        </p:blipFill>
        <p:spPr>
          <a:xfrm>
            <a:off x="6093119" y="392362"/>
            <a:ext cx="2386285" cy="5337441"/>
          </a:xfrm>
          <a:prstGeom prst="rect">
            <a:avLst/>
          </a:prstGeom>
        </p:spPr>
      </p:pic>
      <p:pic>
        <p:nvPicPr>
          <p:cNvPr id="8" name="Picture 7" descr="Two representations of LED display, one with duck icon and one with duck shown lower down the display. ">
            <a:extLst>
              <a:ext uri="{FF2B5EF4-FFF2-40B4-BE49-F238E27FC236}">
                <a16:creationId xmlns:a16="http://schemas.microsoft.com/office/drawing/2014/main" id="{D916DF89-3763-15AE-653F-D8C91EC23AEB}"/>
              </a:ext>
            </a:extLst>
          </p:cNvPr>
          <p:cNvPicPr>
            <a:picLocks noChangeAspect="1"/>
          </p:cNvPicPr>
          <p:nvPr/>
        </p:nvPicPr>
        <p:blipFill>
          <a:blip r:embed="rId10"/>
          <a:stretch>
            <a:fillRect/>
          </a:stretch>
        </p:blipFill>
        <p:spPr>
          <a:xfrm>
            <a:off x="8505411" y="2923208"/>
            <a:ext cx="3667539" cy="1941992"/>
          </a:xfrm>
          <a:prstGeom prst="rect">
            <a:avLst/>
          </a:prstGeom>
        </p:spPr>
      </p:pic>
      <p:pic>
        <p:nvPicPr>
          <p:cNvPr id="9" name="Graphic 8">
            <a:extLst>
              <a:ext uri="{FF2B5EF4-FFF2-40B4-BE49-F238E27FC236}">
                <a16:creationId xmlns:a16="http://schemas.microsoft.com/office/drawing/2014/main" id="{1F5306D5-669B-C0E9-48DA-D4042B086237}"/>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21229540">
            <a:off x="762676" y="5425953"/>
            <a:ext cx="389467" cy="389467"/>
          </a:xfrm>
          <a:prstGeom prst="rect">
            <a:avLst/>
          </a:prstGeom>
        </p:spPr>
      </p:pic>
    </p:spTree>
    <p:extLst>
      <p:ext uri="{BB962C8B-B14F-4D97-AF65-F5344CB8AC3E}">
        <p14:creationId xmlns:p14="http://schemas.microsoft.com/office/powerpoint/2010/main" val="1316143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2BA9F-A6D2-AED6-3527-90E2B69C549C}"/>
              </a:ext>
            </a:extLst>
          </p:cNvPr>
          <p:cNvSpPr>
            <a:spLocks noGrp="1"/>
          </p:cNvSpPr>
          <p:nvPr>
            <p:ph type="title"/>
          </p:nvPr>
        </p:nvSpPr>
        <p:spPr>
          <a:xfrm>
            <a:off x="894819" y="283389"/>
            <a:ext cx="2036883" cy="1001752"/>
          </a:xfrm>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243411"/>
            <a:r>
              <a:rPr lang="en-GB">
                <a:solidFill>
                  <a:srgbClr val="2A92D6"/>
                </a:solidFill>
              </a:rPr>
              <a:t>Evaluate</a:t>
            </a:r>
          </a:p>
        </p:txBody>
      </p:sp>
      <p:sp>
        <p:nvSpPr>
          <p:cNvPr id="13" name="Rounded Rectangle 12">
            <a:extLst>
              <a:ext uri="{FF2B5EF4-FFF2-40B4-BE49-F238E27FC236}">
                <a16:creationId xmlns:a16="http://schemas.microsoft.com/office/drawing/2014/main" id="{F0E652F2-A8E2-1754-049A-8F2425A05950}"/>
              </a:ext>
              <a:ext uri="{C183D7F6-B498-43B3-948B-1728B52AA6E4}">
                <adec:decorative xmlns:adec="http://schemas.microsoft.com/office/drawing/2017/decorative" val="1"/>
              </a:ext>
            </a:extLst>
          </p:cNvPr>
          <p:cNvSpPr/>
          <p:nvPr/>
        </p:nvSpPr>
        <p:spPr>
          <a:xfrm>
            <a:off x="504188" y="329158"/>
            <a:ext cx="2823899" cy="885975"/>
          </a:xfrm>
          <a:prstGeom prst="roundRect">
            <a:avLst>
              <a:gd name="adj" fmla="val 50000"/>
            </a:avLst>
          </a:prstGeom>
          <a:noFill/>
          <a:ln w="82550">
            <a:solidFill>
              <a:srgbClr val="2A92D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endParaRPr lang="en-US" sz="3200"/>
          </a:p>
        </p:txBody>
      </p:sp>
      <p:sp>
        <p:nvSpPr>
          <p:cNvPr id="8" name="Content Placeholder 2">
            <a:extLst>
              <a:ext uri="{FF2B5EF4-FFF2-40B4-BE49-F238E27FC236}">
                <a16:creationId xmlns:a16="http://schemas.microsoft.com/office/drawing/2014/main" id="{B721A38A-EF20-8D95-C2A3-D6290ECB71B1}"/>
              </a:ext>
            </a:extLst>
          </p:cNvPr>
          <p:cNvSpPr txBox="1">
            <a:spLocks/>
          </p:cNvSpPr>
          <p:nvPr/>
        </p:nvSpPr>
        <p:spPr>
          <a:xfrm>
            <a:off x="317997" y="1613917"/>
            <a:ext cx="6491789" cy="4417684"/>
          </a:xfrm>
          <a:prstGeom prst="rect">
            <a:avLst/>
          </a:prstGeom>
          <a:ln>
            <a:noFill/>
          </a:ln>
        </p:spPr>
        <p:txBody>
          <a:bodyPr vert="horz" wrap="square" lIns="121920" tIns="60960" rIns="121920" bIns="60960" rtlCol="0" anchor="t">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8255" indent="0">
              <a:lnSpc>
                <a:spcPct val="110000"/>
              </a:lnSpc>
              <a:spcBef>
                <a:spcPts val="0"/>
              </a:spcBef>
              <a:spcAft>
                <a:spcPts val="2400"/>
              </a:spcAft>
              <a:buClr>
                <a:srgbClr val="3FB6FE"/>
              </a:buClr>
              <a:buSzPct val="100000"/>
              <a:buNone/>
            </a:pPr>
            <a:r>
              <a:rPr lang="en-GB" sz="2400"/>
              <a:t>Download your code to a micro:bit</a:t>
            </a:r>
            <a:endParaRPr lang="en-US"/>
          </a:p>
          <a:p>
            <a:pPr marL="391160" indent="-380365">
              <a:lnSpc>
                <a:spcPct val="110000"/>
              </a:lnSpc>
              <a:spcBef>
                <a:spcPts val="0"/>
              </a:spcBef>
              <a:spcAft>
                <a:spcPts val="1600"/>
              </a:spcAft>
              <a:buClr>
                <a:srgbClr val="3FB6FE"/>
              </a:buClr>
              <a:buSzPct val="100000"/>
              <a:buFont typeface="Wingdings" pitchFamily="2" charset="2"/>
              <a:buChar char="§"/>
            </a:pPr>
            <a:r>
              <a:rPr lang="en-GB" sz="2800"/>
              <a:t>Does it work as you expect? </a:t>
            </a:r>
          </a:p>
          <a:p>
            <a:pPr marL="391160" indent="-380365">
              <a:lnSpc>
                <a:spcPct val="110000"/>
              </a:lnSpc>
              <a:spcBef>
                <a:spcPts val="0"/>
              </a:spcBef>
              <a:spcAft>
                <a:spcPts val="1600"/>
              </a:spcAft>
              <a:buClr>
                <a:srgbClr val="3FB6FE"/>
              </a:buClr>
              <a:buSzPct val="100000"/>
              <a:buFont typeface="Wingdings" pitchFamily="2" charset="2"/>
              <a:buChar char="§"/>
            </a:pPr>
            <a:r>
              <a:rPr lang="en-GB" sz="2800" kern="100">
                <a:effectLst/>
                <a:latin typeface="Arial"/>
                <a:ea typeface="Calibri"/>
                <a:cs typeface="Arial"/>
              </a:rPr>
              <a:t>How good is the project?</a:t>
            </a:r>
          </a:p>
          <a:p>
            <a:pPr marL="391160" indent="-380365">
              <a:lnSpc>
                <a:spcPct val="110000"/>
              </a:lnSpc>
              <a:spcBef>
                <a:spcPts val="0"/>
              </a:spcBef>
              <a:spcAft>
                <a:spcPts val="1600"/>
              </a:spcAft>
              <a:buClr>
                <a:srgbClr val="3FB6FE"/>
              </a:buClr>
              <a:buSzPct val="100000"/>
              <a:buFont typeface="Wingdings" pitchFamily="2" charset="2"/>
              <a:buChar char="§"/>
            </a:pPr>
            <a:r>
              <a:rPr lang="en-GB" sz="2800" kern="100">
                <a:effectLst/>
                <a:latin typeface="Arial"/>
                <a:ea typeface="Calibri"/>
                <a:cs typeface="Arial"/>
              </a:rPr>
              <a:t>Could it have other uses?</a:t>
            </a:r>
          </a:p>
          <a:p>
            <a:pPr marL="391160" indent="-380365">
              <a:lnSpc>
                <a:spcPct val="110000"/>
              </a:lnSpc>
              <a:spcAft>
                <a:spcPts val="1600"/>
              </a:spcAft>
              <a:buClr>
                <a:srgbClr val="3FB6FE"/>
              </a:buClr>
              <a:buSzPct val="100000"/>
              <a:buFont typeface="Wingdings" pitchFamily="2" charset="2"/>
              <a:buChar char="§"/>
            </a:pPr>
            <a:r>
              <a:rPr lang="en-GB" sz="2800" kern="100">
                <a:ea typeface="Calibri"/>
              </a:rPr>
              <a:t>How does it work? (think about how it works whilst holding it in your hands)</a:t>
            </a:r>
            <a:endParaRPr lang="en-GB" sz="2800" kern="100">
              <a:effectLst/>
              <a:latin typeface="Arial" panose="020B0604020202020204" pitchFamily="34" charset="0"/>
              <a:ea typeface="Calibri" panose="020F0502020204030204" pitchFamily="34" charset="0"/>
              <a:cs typeface="Arial" panose="020B0604020202020204" pitchFamily="34" charset="0"/>
            </a:endParaRPr>
          </a:p>
          <a:p>
            <a:pPr marL="391160" indent="-380365">
              <a:lnSpc>
                <a:spcPct val="110000"/>
              </a:lnSpc>
              <a:spcBef>
                <a:spcPts val="0"/>
              </a:spcBef>
              <a:spcAft>
                <a:spcPts val="1600"/>
              </a:spcAft>
              <a:buClr>
                <a:srgbClr val="3FB6FE"/>
              </a:buClr>
              <a:buSzPct val="100000"/>
              <a:buFont typeface="Wingdings" pitchFamily="2" charset="2"/>
              <a:buChar char="§"/>
            </a:pPr>
            <a:endParaRPr lang="en-GB" sz="2400"/>
          </a:p>
        </p:txBody>
      </p:sp>
      <p:pic>
        <p:nvPicPr>
          <p:cNvPr id="9" name="Graphic 8">
            <a:extLst>
              <a:ext uri="{FF2B5EF4-FFF2-40B4-BE49-F238E27FC236}">
                <a16:creationId xmlns:a16="http://schemas.microsoft.com/office/drawing/2014/main" id="{963125A2-0C38-ADD9-91D6-3D6ECF3616F3}"/>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21092633">
            <a:off x="7108960" y="328172"/>
            <a:ext cx="687573" cy="728017"/>
          </a:xfrm>
          <a:prstGeom prst="rect">
            <a:avLst/>
          </a:prstGeom>
        </p:spPr>
      </p:pic>
      <p:pic>
        <p:nvPicPr>
          <p:cNvPr id="10" name="Graphic 9">
            <a:extLst>
              <a:ext uri="{FF2B5EF4-FFF2-40B4-BE49-F238E27FC236}">
                <a16:creationId xmlns:a16="http://schemas.microsoft.com/office/drawing/2014/main" id="{BA469B92-5986-1E2B-FB5B-697933BCEDB0}"/>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7835011">
            <a:off x="10693072" y="5704304"/>
            <a:ext cx="869712" cy="869712"/>
          </a:xfrm>
          <a:prstGeom prst="rect">
            <a:avLst/>
          </a:prstGeom>
        </p:spPr>
      </p:pic>
      <p:pic>
        <p:nvPicPr>
          <p:cNvPr id="11" name="Graphic 10">
            <a:extLst>
              <a:ext uri="{FF2B5EF4-FFF2-40B4-BE49-F238E27FC236}">
                <a16:creationId xmlns:a16="http://schemas.microsoft.com/office/drawing/2014/main" id="{5E03D74E-8E7B-9E83-BC76-D1B24B45C40D}"/>
              </a:ext>
              <a:ext uri="{C183D7F6-B498-43B3-948B-1728B52AA6E4}">
                <adec:decorative xmlns:adec="http://schemas.microsoft.com/office/drawing/2017/decorative" val="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822101" y="1373591"/>
            <a:ext cx="237067" cy="237067"/>
          </a:xfrm>
          <a:prstGeom prst="rect">
            <a:avLst/>
          </a:prstGeom>
        </p:spPr>
      </p:pic>
      <p:pic>
        <p:nvPicPr>
          <p:cNvPr id="3" name="Content Placeholder 6">
            <a:extLst>
              <a:ext uri="{FF2B5EF4-FFF2-40B4-BE49-F238E27FC236}">
                <a16:creationId xmlns:a16="http://schemas.microsoft.com/office/drawing/2014/main" id="{7FAE443E-04E2-8728-50CD-DB9C0A970E51}"/>
              </a:ext>
              <a:ext uri="{C183D7F6-B498-43B3-948B-1728B52AA6E4}">
                <adec:decorative xmlns:adec="http://schemas.microsoft.com/office/drawing/2017/decorative" val="1"/>
              </a:ext>
            </a:extLst>
          </p:cNvPr>
          <p:cNvPicPr>
            <a:picLocks noChangeAspect="1"/>
          </p:cNvPicPr>
          <p:nvPr/>
        </p:nvPicPr>
        <p:blipFill>
          <a:blip r:embed="rId9"/>
          <a:srcRect/>
          <a:stretch/>
        </p:blipFill>
        <p:spPr>
          <a:xfrm>
            <a:off x="7060761" y="1293915"/>
            <a:ext cx="4876420" cy="3653007"/>
          </a:xfrm>
          <a:prstGeom prst="rect">
            <a:avLst/>
          </a:prstGeom>
        </p:spPr>
      </p:pic>
    </p:spTree>
    <p:extLst>
      <p:ext uri="{BB962C8B-B14F-4D97-AF65-F5344CB8AC3E}">
        <p14:creationId xmlns:p14="http://schemas.microsoft.com/office/powerpoint/2010/main" val="373116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37E87-19DC-35C4-C5EC-56D808DC38F4}"/>
              </a:ext>
            </a:extLst>
          </p:cNvPr>
          <p:cNvSpPr>
            <a:spLocks noGrp="1"/>
          </p:cNvSpPr>
          <p:nvPr>
            <p:ph type="title"/>
          </p:nvPr>
        </p:nvSpPr>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243411"/>
            <a:r>
              <a:rPr lang="en-GB"/>
              <a:t>Next steps</a:t>
            </a:r>
          </a:p>
        </p:txBody>
      </p:sp>
      <p:sp>
        <p:nvSpPr>
          <p:cNvPr id="3" name="Content Placeholder 2">
            <a:extLst>
              <a:ext uri="{FF2B5EF4-FFF2-40B4-BE49-F238E27FC236}">
                <a16:creationId xmlns:a16="http://schemas.microsoft.com/office/drawing/2014/main" id="{7905D8CB-9B0B-B2FE-8270-D7327593F9F3}"/>
              </a:ext>
            </a:extLst>
          </p:cNvPr>
          <p:cNvSpPr>
            <a:spLocks noGrp="1"/>
          </p:cNvSpPr>
          <p:nvPr>
            <p:ph sz="half" idx="4294967295"/>
          </p:nvPr>
        </p:nvSpPr>
        <p:spPr>
          <a:xfrm>
            <a:off x="567381" y="1799161"/>
            <a:ext cx="5160433" cy="3519490"/>
          </a:xfrm>
        </p:spPr>
        <p:txBody>
          <a:bodyPr wrap="square">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GB" sz="2667"/>
              <a:t>Today we used the ‘</a:t>
            </a:r>
            <a:r>
              <a:rPr lang="en-GB" sz="2667" b="1"/>
              <a:t>forever</a:t>
            </a:r>
            <a:r>
              <a:rPr lang="en-GB" sz="2667"/>
              <a:t>’ </a:t>
            </a:r>
            <a:r>
              <a:rPr lang="en-GB" sz="2667" b="1"/>
              <a:t>loop</a:t>
            </a:r>
            <a:r>
              <a:rPr lang="en-GB" sz="2667"/>
              <a:t> block and </a:t>
            </a:r>
            <a:r>
              <a:rPr lang="en-GB" sz="2667" b="1"/>
              <a:t>sequences</a:t>
            </a:r>
            <a:r>
              <a:rPr lang="en-GB" sz="2667"/>
              <a:t> of instructions to make </a:t>
            </a:r>
            <a:r>
              <a:rPr lang="en-GB" sz="2667" b="1"/>
              <a:t>animations</a:t>
            </a:r>
            <a:r>
              <a:rPr lang="en-GB" sz="2667"/>
              <a:t> on the micro:bit’s LED display </a:t>
            </a:r>
            <a:r>
              <a:rPr lang="en-GB" sz="2667" b="1"/>
              <a:t>output</a:t>
            </a:r>
            <a:r>
              <a:rPr lang="en-GB" sz="2667"/>
              <a:t>.</a:t>
            </a:r>
            <a:br>
              <a:rPr lang="en-GB" sz="2667"/>
            </a:br>
            <a:endParaRPr lang="en-GB" sz="2667"/>
          </a:p>
          <a:p>
            <a:r>
              <a:rPr lang="en-GB" sz="2667"/>
              <a:t>Next time, we’ll use some of the micro:bit’s </a:t>
            </a:r>
            <a:r>
              <a:rPr lang="en-GB" sz="2667" b="1"/>
              <a:t>inputs</a:t>
            </a:r>
            <a:r>
              <a:rPr lang="en-GB" sz="2667"/>
              <a:t>, to make different pictures appear when we press different buttons.</a:t>
            </a:r>
          </a:p>
        </p:txBody>
      </p:sp>
      <p:pic>
        <p:nvPicPr>
          <p:cNvPr id="11" name="Graphic 10">
            <a:extLst>
              <a:ext uri="{FF2B5EF4-FFF2-40B4-BE49-F238E27FC236}">
                <a16:creationId xmlns:a16="http://schemas.microsoft.com/office/drawing/2014/main" id="{81165D5A-05F4-C292-B9CC-E121A75C774E}"/>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8000000">
            <a:off x="6730420" y="5665484"/>
            <a:ext cx="402005" cy="344576"/>
          </a:xfrm>
          <a:prstGeom prst="rect">
            <a:avLst/>
          </a:prstGeom>
        </p:spPr>
      </p:pic>
      <p:pic>
        <p:nvPicPr>
          <p:cNvPr id="14" name="Picture 26">
            <a:extLst>
              <a:ext uri="{FF2B5EF4-FFF2-40B4-BE49-F238E27FC236}">
                <a16:creationId xmlns:a16="http://schemas.microsoft.com/office/drawing/2014/main" id="{F485E33E-9A7B-7F3D-A386-1202F4F63EF2}"/>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4335606" y="295150"/>
            <a:ext cx="1588807" cy="1059204"/>
          </a:xfrm>
          <a:prstGeom prst="rect">
            <a:avLst/>
          </a:prstGeom>
        </p:spPr>
      </p:pic>
      <p:pic>
        <p:nvPicPr>
          <p:cNvPr id="4" name="Picture 3" descr="Micro:bit showing smiley face">
            <a:extLst>
              <a:ext uri="{FF2B5EF4-FFF2-40B4-BE49-F238E27FC236}">
                <a16:creationId xmlns:a16="http://schemas.microsoft.com/office/drawing/2014/main" id="{E80299D5-EF86-F1BC-5300-47A99BC9DECC}"/>
              </a:ext>
            </a:extLst>
          </p:cNvPr>
          <p:cNvPicPr>
            <a:picLocks noChangeAspect="1"/>
          </p:cNvPicPr>
          <p:nvPr/>
        </p:nvPicPr>
        <p:blipFill>
          <a:blip r:embed="rId7"/>
          <a:stretch>
            <a:fillRect/>
          </a:stretch>
        </p:blipFill>
        <p:spPr>
          <a:xfrm>
            <a:off x="7451261" y="813640"/>
            <a:ext cx="3070035" cy="2463800"/>
          </a:xfrm>
          <a:prstGeom prst="rect">
            <a:avLst/>
          </a:prstGeom>
        </p:spPr>
      </p:pic>
      <p:pic>
        <p:nvPicPr>
          <p:cNvPr id="5" name="Picture 4" descr="micro:bit showing sad face ">
            <a:extLst>
              <a:ext uri="{FF2B5EF4-FFF2-40B4-BE49-F238E27FC236}">
                <a16:creationId xmlns:a16="http://schemas.microsoft.com/office/drawing/2014/main" id="{928C4F04-A1F2-3C43-ACD5-F682624D446A}"/>
              </a:ext>
            </a:extLst>
          </p:cNvPr>
          <p:cNvPicPr>
            <a:picLocks noChangeAspect="1"/>
          </p:cNvPicPr>
          <p:nvPr/>
        </p:nvPicPr>
        <p:blipFill>
          <a:blip r:embed="rId8"/>
          <a:stretch>
            <a:fillRect/>
          </a:stretch>
        </p:blipFill>
        <p:spPr>
          <a:xfrm>
            <a:off x="7451261" y="3725955"/>
            <a:ext cx="3070035" cy="2463800"/>
          </a:xfrm>
          <a:prstGeom prst="rect">
            <a:avLst/>
          </a:prstGeom>
        </p:spPr>
      </p:pic>
      <p:pic>
        <p:nvPicPr>
          <p:cNvPr id="6" name="Graphic 5" descr="Right pointing backhand index with solid fill">
            <a:extLst>
              <a:ext uri="{FF2B5EF4-FFF2-40B4-BE49-F238E27FC236}">
                <a16:creationId xmlns:a16="http://schemas.microsoft.com/office/drawing/2014/main" id="{CE66F928-5ABD-2012-6E25-B0B6909942A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172203" y="1354040"/>
            <a:ext cx="1778005" cy="1778005"/>
          </a:xfrm>
          <a:prstGeom prst="rect">
            <a:avLst/>
          </a:prstGeom>
        </p:spPr>
      </p:pic>
      <p:pic>
        <p:nvPicPr>
          <p:cNvPr id="8" name="Graphic 7" descr="Right pointing backhand index with solid fill">
            <a:extLst>
              <a:ext uri="{FF2B5EF4-FFF2-40B4-BE49-F238E27FC236}">
                <a16:creationId xmlns:a16="http://schemas.microsoft.com/office/drawing/2014/main" id="{1CBD125F-9C99-F3B9-6A89-B4E5983AA81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rot="10800000">
            <a:off x="10067752" y="3853938"/>
            <a:ext cx="1778005" cy="1778005"/>
          </a:xfrm>
          <a:prstGeom prst="rect">
            <a:avLst/>
          </a:prstGeom>
        </p:spPr>
      </p:pic>
    </p:spTree>
    <p:extLst>
      <p:ext uri="{BB962C8B-B14F-4D97-AF65-F5344CB8AC3E}">
        <p14:creationId xmlns:p14="http://schemas.microsoft.com/office/powerpoint/2010/main" val="3404028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D97E7E-134E-D7DC-BF5B-8CA82CD05161}"/>
              </a:ext>
            </a:extLst>
          </p:cNvPr>
          <p:cNvSpPr>
            <a:spLocks noGrp="1"/>
          </p:cNvSpPr>
          <p:nvPr>
            <p:ph type="title"/>
          </p:nvPr>
        </p:nvSpPr>
        <p:spPr>
          <a:xfrm>
            <a:off x="567380" y="-166163"/>
            <a:ext cx="11185684" cy="1889817"/>
          </a:xfrm>
        </p:spPr>
        <p:txBody>
          <a:bodyPr/>
          <a:lstStyle/>
          <a:p>
            <a:pPr marL="238760" indent="-179705"/>
            <a:r>
              <a:rPr lang="en-GB" sz="3700">
                <a:latin typeface="Arial"/>
                <a:cs typeface="Arial"/>
              </a:rPr>
              <a:t>PE: </a:t>
            </a:r>
            <a:r>
              <a:rPr lang="en-GB" sz="3700" b="0">
                <a:latin typeface="Arial"/>
                <a:cs typeface="Arial"/>
                <a:hlinkClick r:id="rId2"/>
              </a:rPr>
              <a:t>Get Set 4 PE - Lesson Plan -2 for Year 5 Dance</a:t>
            </a:r>
            <a:endParaRPr lang="en-GB">
              <a:cs typeface="Arial" panose="020B0604020202020204" pitchFamily="34" charset="0"/>
            </a:endParaRPr>
          </a:p>
        </p:txBody>
      </p:sp>
      <p:pic>
        <p:nvPicPr>
          <p:cNvPr id="3" name="Picture 2" descr="A screenshot of a website&#10;&#10;AI-generated content may be incorrect.">
            <a:extLst>
              <a:ext uri="{FF2B5EF4-FFF2-40B4-BE49-F238E27FC236}">
                <a16:creationId xmlns:a16="http://schemas.microsoft.com/office/drawing/2014/main" id="{343D3C7F-E02E-6C82-FFF0-D5BDDCA4B714}"/>
              </a:ext>
            </a:extLst>
          </p:cNvPr>
          <p:cNvPicPr>
            <a:picLocks noChangeAspect="1"/>
          </p:cNvPicPr>
          <p:nvPr/>
        </p:nvPicPr>
        <p:blipFill>
          <a:blip r:embed="rId3"/>
          <a:stretch>
            <a:fillRect/>
          </a:stretch>
        </p:blipFill>
        <p:spPr>
          <a:xfrm>
            <a:off x="-3778" y="1241888"/>
            <a:ext cx="12192000" cy="5394874"/>
          </a:xfrm>
          <a:prstGeom prst="rect">
            <a:avLst/>
          </a:prstGeom>
        </p:spPr>
      </p:pic>
    </p:spTree>
    <p:extLst>
      <p:ext uri="{BB962C8B-B14F-4D97-AF65-F5344CB8AC3E}">
        <p14:creationId xmlns:p14="http://schemas.microsoft.com/office/powerpoint/2010/main" val="6383156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22AAC8-BD8A-90CC-DCB7-D83625109F7A}"/>
              </a:ext>
            </a:extLst>
          </p:cNvPr>
          <p:cNvSpPr>
            <a:spLocks noGrp="1"/>
          </p:cNvSpPr>
          <p:nvPr>
            <p:ph type="title"/>
          </p:nvPr>
        </p:nvSpPr>
        <p:spPr>
          <a:xfrm>
            <a:off x="107905" y="2224871"/>
            <a:ext cx="12183761" cy="1325563"/>
          </a:xfrm>
        </p:spPr>
        <p:txBody>
          <a:bodyPr>
            <a:normAutofit fontScale="90000"/>
          </a:bodyPr>
          <a:lstStyle/>
          <a:p>
            <a:br>
              <a:rPr lang="en-GB">
                <a:cs typeface="Calibri Light"/>
              </a:rPr>
            </a:br>
            <a:br>
              <a:rPr lang="en-GB">
                <a:cs typeface="Calibri Light"/>
              </a:rPr>
            </a:br>
            <a:r>
              <a:rPr lang="en-GB" b="1">
                <a:solidFill>
                  <a:srgbClr val="0070C0"/>
                </a:solidFill>
                <a:cs typeface="Calibri Light"/>
              </a:rPr>
              <a:t>How do we know if a number is a multiple of 2?</a:t>
            </a:r>
            <a:br>
              <a:rPr lang="en-GB" b="1">
                <a:cs typeface="Calibri Light"/>
              </a:rPr>
            </a:br>
            <a:br>
              <a:rPr lang="en-GB">
                <a:cs typeface="Calibri Light"/>
              </a:rPr>
            </a:br>
            <a:br>
              <a:rPr lang="en-GB">
                <a:cs typeface="Calibri Light"/>
              </a:rPr>
            </a:br>
            <a:r>
              <a:rPr lang="en-GB" b="1">
                <a:solidFill>
                  <a:srgbClr val="00B050"/>
                </a:solidFill>
                <a:cs typeface="Calibri Light"/>
              </a:rPr>
              <a:t>How do we know if a number is a multiple of 5?</a:t>
            </a:r>
            <a:br>
              <a:rPr lang="en-GB" b="1">
                <a:cs typeface="Calibri Light"/>
              </a:rPr>
            </a:br>
            <a:br>
              <a:rPr lang="en-GB">
                <a:cs typeface="Calibri Light"/>
              </a:rPr>
            </a:br>
            <a:r>
              <a:rPr lang="en-GB">
                <a:solidFill>
                  <a:srgbClr val="FF0000"/>
                </a:solidFill>
                <a:cs typeface="Calibri Light"/>
              </a:rPr>
              <a:t>Challenge: How can we test if a number is divisible by 9?</a:t>
            </a:r>
          </a:p>
        </p:txBody>
      </p:sp>
    </p:spTree>
    <p:extLst>
      <p:ext uri="{BB962C8B-B14F-4D97-AF65-F5344CB8AC3E}">
        <p14:creationId xmlns:p14="http://schemas.microsoft.com/office/powerpoint/2010/main" val="32867936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364D4E8-E888-2BB2-897C-9F9A05AAC597}"/>
              </a:ext>
            </a:extLst>
          </p:cNvPr>
          <p:cNvPicPr>
            <a:picLocks noChangeAspect="1"/>
          </p:cNvPicPr>
          <p:nvPr/>
        </p:nvPicPr>
        <p:blipFill>
          <a:blip r:embed="rId2"/>
          <a:stretch>
            <a:fillRect/>
          </a:stretch>
        </p:blipFill>
        <p:spPr>
          <a:xfrm>
            <a:off x="3484453" y="0"/>
            <a:ext cx="5223094" cy="6858000"/>
          </a:xfrm>
          <a:prstGeom prst="rect">
            <a:avLst/>
          </a:prstGeom>
        </p:spPr>
      </p:pic>
    </p:spTree>
    <p:extLst>
      <p:ext uri="{BB962C8B-B14F-4D97-AF65-F5344CB8AC3E}">
        <p14:creationId xmlns:p14="http://schemas.microsoft.com/office/powerpoint/2010/main" val="5380150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black text on a white background&#10;&#10;Description automatically generated">
            <a:extLst>
              <a:ext uri="{FF2B5EF4-FFF2-40B4-BE49-F238E27FC236}">
                <a16:creationId xmlns:a16="http://schemas.microsoft.com/office/drawing/2014/main" id="{FA86A8E4-DBAE-402A-75C8-99AC3C72A264}"/>
              </a:ext>
            </a:extLst>
          </p:cNvPr>
          <p:cNvPicPr>
            <a:picLocks noChangeAspect="1"/>
          </p:cNvPicPr>
          <p:nvPr/>
        </p:nvPicPr>
        <p:blipFill>
          <a:blip r:embed="rId2"/>
          <a:stretch>
            <a:fillRect/>
          </a:stretch>
        </p:blipFill>
        <p:spPr>
          <a:xfrm>
            <a:off x="395931" y="1365808"/>
            <a:ext cx="9793759" cy="1655033"/>
          </a:xfrm>
          <a:prstGeom prst="rect">
            <a:avLst/>
          </a:prstGeom>
        </p:spPr>
      </p:pic>
      <p:sp>
        <p:nvSpPr>
          <p:cNvPr id="4" name="TextBox 3">
            <a:extLst>
              <a:ext uri="{FF2B5EF4-FFF2-40B4-BE49-F238E27FC236}">
                <a16:creationId xmlns:a16="http://schemas.microsoft.com/office/drawing/2014/main" id="{7B07E9CB-818F-E793-FF89-DA5346A63511}"/>
              </a:ext>
            </a:extLst>
          </p:cNvPr>
          <p:cNvSpPr txBox="1"/>
          <p:nvPr/>
        </p:nvSpPr>
        <p:spPr>
          <a:xfrm>
            <a:off x="469241" y="5120252"/>
            <a:ext cx="11965659"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200">
                <a:solidFill>
                  <a:srgbClr val="FF0000"/>
                </a:solidFill>
              </a:rPr>
              <a:t>Challenge: Select one of the numbers and explain why it is not divisible by 10. </a:t>
            </a:r>
          </a:p>
        </p:txBody>
      </p:sp>
      <p:sp>
        <p:nvSpPr>
          <p:cNvPr id="6" name="TextBox 5">
            <a:extLst>
              <a:ext uri="{FF2B5EF4-FFF2-40B4-BE49-F238E27FC236}">
                <a16:creationId xmlns:a16="http://schemas.microsoft.com/office/drawing/2014/main" id="{9F247182-8EBF-3148-D32E-347B7C7B202E}"/>
              </a:ext>
            </a:extLst>
          </p:cNvPr>
          <p:cNvSpPr txBox="1"/>
          <p:nvPr/>
        </p:nvSpPr>
        <p:spPr>
          <a:xfrm>
            <a:off x="717663" y="276024"/>
            <a:ext cx="589312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t>Whiteboard work:</a:t>
            </a:r>
          </a:p>
        </p:txBody>
      </p:sp>
    </p:spTree>
    <p:extLst>
      <p:ext uri="{BB962C8B-B14F-4D97-AF65-F5344CB8AC3E}">
        <p14:creationId xmlns:p14="http://schemas.microsoft.com/office/powerpoint/2010/main" val="7822268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background with black text&#10;&#10;Description automatically generated">
            <a:extLst>
              <a:ext uri="{FF2B5EF4-FFF2-40B4-BE49-F238E27FC236}">
                <a16:creationId xmlns:a16="http://schemas.microsoft.com/office/drawing/2014/main" id="{D9485C83-C254-B1E8-1F45-1FF7E0F24511}"/>
              </a:ext>
            </a:extLst>
          </p:cNvPr>
          <p:cNvPicPr>
            <a:picLocks noChangeAspect="1"/>
          </p:cNvPicPr>
          <p:nvPr/>
        </p:nvPicPr>
        <p:blipFill>
          <a:blip r:embed="rId2"/>
          <a:stretch>
            <a:fillRect/>
          </a:stretch>
        </p:blipFill>
        <p:spPr>
          <a:xfrm>
            <a:off x="573430" y="1739342"/>
            <a:ext cx="11312868" cy="2462855"/>
          </a:xfrm>
          <a:prstGeom prst="rect">
            <a:avLst/>
          </a:prstGeom>
        </p:spPr>
      </p:pic>
      <p:sp>
        <p:nvSpPr>
          <p:cNvPr id="3" name="TextBox 2">
            <a:extLst>
              <a:ext uri="{FF2B5EF4-FFF2-40B4-BE49-F238E27FC236}">
                <a16:creationId xmlns:a16="http://schemas.microsoft.com/office/drawing/2014/main" id="{2C8FE445-C3A3-205F-F948-9962D25F8AE1}"/>
              </a:ext>
            </a:extLst>
          </p:cNvPr>
          <p:cNvSpPr txBox="1"/>
          <p:nvPr/>
        </p:nvSpPr>
        <p:spPr>
          <a:xfrm>
            <a:off x="717663" y="276024"/>
            <a:ext cx="589312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t>Whiteboard work:</a:t>
            </a:r>
          </a:p>
        </p:txBody>
      </p:sp>
      <p:sp>
        <p:nvSpPr>
          <p:cNvPr id="5" name="TextBox 4">
            <a:extLst>
              <a:ext uri="{FF2B5EF4-FFF2-40B4-BE49-F238E27FC236}">
                <a16:creationId xmlns:a16="http://schemas.microsoft.com/office/drawing/2014/main" id="{E63929D6-B7D6-247E-65B9-FEE3C78848B6}"/>
              </a:ext>
            </a:extLst>
          </p:cNvPr>
          <p:cNvSpPr txBox="1"/>
          <p:nvPr/>
        </p:nvSpPr>
        <p:spPr>
          <a:xfrm>
            <a:off x="469241" y="5120252"/>
            <a:ext cx="11965659"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200">
                <a:solidFill>
                  <a:srgbClr val="FF0000"/>
                </a:solidFill>
              </a:rPr>
              <a:t>Challenge: Select one of the numbers and explain why it is not divisible by 3. </a:t>
            </a:r>
          </a:p>
        </p:txBody>
      </p:sp>
    </p:spTree>
    <p:extLst>
      <p:ext uri="{BB962C8B-B14F-4D97-AF65-F5344CB8AC3E}">
        <p14:creationId xmlns:p14="http://schemas.microsoft.com/office/powerpoint/2010/main" val="39195256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creenshot of a number&#10;&#10;Description automatically generated">
            <a:extLst>
              <a:ext uri="{FF2B5EF4-FFF2-40B4-BE49-F238E27FC236}">
                <a16:creationId xmlns:a16="http://schemas.microsoft.com/office/drawing/2014/main" id="{F5340F32-8557-1E07-E931-02D08D393BEB}"/>
              </a:ext>
            </a:extLst>
          </p:cNvPr>
          <p:cNvPicPr>
            <a:picLocks noChangeAspect="1"/>
          </p:cNvPicPr>
          <p:nvPr/>
        </p:nvPicPr>
        <p:blipFill>
          <a:blip r:embed="rId2"/>
          <a:stretch>
            <a:fillRect/>
          </a:stretch>
        </p:blipFill>
        <p:spPr>
          <a:xfrm>
            <a:off x="900369" y="706780"/>
            <a:ext cx="10380962" cy="5743060"/>
          </a:xfrm>
          <a:prstGeom prst="rect">
            <a:avLst/>
          </a:prstGeom>
        </p:spPr>
      </p:pic>
      <p:sp>
        <p:nvSpPr>
          <p:cNvPr id="3" name="TextBox 2">
            <a:extLst>
              <a:ext uri="{FF2B5EF4-FFF2-40B4-BE49-F238E27FC236}">
                <a16:creationId xmlns:a16="http://schemas.microsoft.com/office/drawing/2014/main" id="{D838CEE8-1F63-16C7-51CE-B0EA6E78702C}"/>
              </a:ext>
            </a:extLst>
          </p:cNvPr>
          <p:cNvSpPr txBox="1"/>
          <p:nvPr/>
        </p:nvSpPr>
        <p:spPr>
          <a:xfrm>
            <a:off x="358831" y="13800"/>
            <a:ext cx="560329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t>Whiteboard work: </a:t>
            </a:r>
          </a:p>
        </p:txBody>
      </p:sp>
    </p:spTree>
    <p:extLst>
      <p:ext uri="{BB962C8B-B14F-4D97-AF65-F5344CB8AC3E}">
        <p14:creationId xmlns:p14="http://schemas.microsoft.com/office/powerpoint/2010/main" val="29817064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urple rectangular with black numbers&#10;&#10;Description automatically generated">
            <a:extLst>
              <a:ext uri="{FF2B5EF4-FFF2-40B4-BE49-F238E27FC236}">
                <a16:creationId xmlns:a16="http://schemas.microsoft.com/office/drawing/2014/main" id="{278F8FB1-6243-8659-2F5C-17F05F974E0B}"/>
              </a:ext>
            </a:extLst>
          </p:cNvPr>
          <p:cNvPicPr>
            <a:picLocks noChangeAspect="1"/>
          </p:cNvPicPr>
          <p:nvPr/>
        </p:nvPicPr>
        <p:blipFill>
          <a:blip r:embed="rId2"/>
          <a:stretch>
            <a:fillRect/>
          </a:stretch>
        </p:blipFill>
        <p:spPr>
          <a:xfrm>
            <a:off x="859567" y="2054311"/>
            <a:ext cx="10720001" cy="2759675"/>
          </a:xfrm>
          <a:prstGeom prst="rect">
            <a:avLst/>
          </a:prstGeom>
        </p:spPr>
      </p:pic>
      <p:sp>
        <p:nvSpPr>
          <p:cNvPr id="3" name="TextBox 2">
            <a:extLst>
              <a:ext uri="{FF2B5EF4-FFF2-40B4-BE49-F238E27FC236}">
                <a16:creationId xmlns:a16="http://schemas.microsoft.com/office/drawing/2014/main" id="{43FFF3D5-E10C-586F-E3B1-AC9BF8566304}"/>
              </a:ext>
            </a:extLst>
          </p:cNvPr>
          <p:cNvSpPr txBox="1"/>
          <p:nvPr/>
        </p:nvSpPr>
        <p:spPr>
          <a:xfrm>
            <a:off x="607253" y="358831"/>
            <a:ext cx="10985772" cy="123110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a:t>Class work: </a:t>
            </a:r>
            <a:r>
              <a:rPr lang="en-GB" sz="2800">
                <a:solidFill>
                  <a:srgbClr val="1C1C1C"/>
                </a:solidFill>
                <a:ea typeface="+mn-lt"/>
                <a:cs typeface="+mn-lt"/>
              </a:rPr>
              <a:t>Use divisibility rules to find which numbers in the box are factors of the number.</a:t>
            </a:r>
            <a:endParaRPr lang="en-US" sz="2800"/>
          </a:p>
          <a:p>
            <a:endParaRPr lang="en-GB"/>
          </a:p>
        </p:txBody>
      </p:sp>
    </p:spTree>
    <p:extLst>
      <p:ext uri="{BB962C8B-B14F-4D97-AF65-F5344CB8AC3E}">
        <p14:creationId xmlns:p14="http://schemas.microsoft.com/office/powerpoint/2010/main" val="334784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e255f982-5f1f-41c7-871f-7a91432a5484" xsi:nil="true"/>
    <lcf76f155ced4ddcb4097134ff3c332f xmlns="5519ec2d-3025-400a-aa14-bba49a7e18f3">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8DABC899185B74BB2030808D3385A9C" ma:contentTypeVersion="19" ma:contentTypeDescription="Create a new document." ma:contentTypeScope="" ma:versionID="2bddcd1ac83bf6cc9d4e187e50cdfc19">
  <xsd:schema xmlns:xsd="http://www.w3.org/2001/XMLSchema" xmlns:xs="http://www.w3.org/2001/XMLSchema" xmlns:p="http://schemas.microsoft.com/office/2006/metadata/properties" xmlns:ns2="5519ec2d-3025-400a-aa14-bba49a7e18f3" xmlns:ns3="e255f982-5f1f-41c7-871f-7a91432a5484" targetNamespace="http://schemas.microsoft.com/office/2006/metadata/properties" ma:root="true" ma:fieldsID="a945b1e6971e3546dc159e283e46c135" ns2:_="" ns3:_="">
    <xsd:import namespace="5519ec2d-3025-400a-aa14-bba49a7e18f3"/>
    <xsd:import namespace="e255f982-5f1f-41c7-871f-7a91432a548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519ec2d-3025-400a-aa14-bba49a7e18f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fc6e421-0895-41c1-badf-596bff0fe74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255f982-5f1f-41c7-871f-7a91432a5484"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8320c33-d570-4e0b-b288-e2b6c8d43477}" ma:internalName="TaxCatchAll" ma:showField="CatchAllData" ma:web="e255f982-5f1f-41c7-871f-7a91432a548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EDD3B78-9F62-4C54-97DA-7B1BFD33315B}">
  <ds:schemaRefs>
    <ds:schemaRef ds:uri="http://schemas.microsoft.com/sharepoint/v3/contenttype/forms"/>
  </ds:schemaRefs>
</ds:datastoreItem>
</file>

<file path=customXml/itemProps2.xml><?xml version="1.0" encoding="utf-8"?>
<ds:datastoreItem xmlns:ds="http://schemas.openxmlformats.org/officeDocument/2006/customXml" ds:itemID="{93D3B118-9A84-4128-BC51-8A39E345320C}">
  <ds:schemaRefs>
    <ds:schemaRef ds:uri="http://schemas.microsoft.com/office/2006/metadata/properties"/>
    <ds:schemaRef ds:uri="http://schemas.microsoft.com/office/infopath/2007/PartnerControls"/>
    <ds:schemaRef ds:uri="e255f982-5f1f-41c7-871f-7a91432a5484"/>
    <ds:schemaRef ds:uri="5519ec2d-3025-400a-aa14-bba49a7e18f3"/>
  </ds:schemaRefs>
</ds:datastoreItem>
</file>

<file path=customXml/itemProps3.xml><?xml version="1.0" encoding="utf-8"?>
<ds:datastoreItem xmlns:ds="http://schemas.openxmlformats.org/officeDocument/2006/customXml" ds:itemID="{08E9D0D1-48DE-4C3E-9CC7-F748D2C4BFB5}"/>
</file>

<file path=docProps/app.xml><?xml version="1.0" encoding="utf-8"?>
<Properties xmlns="http://schemas.openxmlformats.org/officeDocument/2006/extended-properties" xmlns:vt="http://schemas.openxmlformats.org/officeDocument/2006/docPropsVTypes">
  <Template>office theme</Template>
  <TotalTime>0</TotalTime>
  <Words>0</Words>
  <Application>Microsoft Office PowerPoint</Application>
  <PresentationFormat>Widescreen</PresentationFormat>
  <Paragraphs>0</Paragraphs>
  <Slides>37</Slides>
  <Notes>11</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office theme</vt:lpstr>
      <vt:lpstr>PowerPoint Presentation</vt:lpstr>
      <vt:lpstr>19.1.26 TBAT- apply divisibility tests for 2,3,4,5,6,9 and 10.   </vt:lpstr>
      <vt:lpstr>Daily 10      x 11   Daily 10 - Mental Maths Challenge - Topmarks</vt:lpstr>
      <vt:lpstr>  How do we know if a number is a multiple of 2?   How do we know if a number is a multiple of 5?  Challenge: How can we test if a number is divisible by 9?</vt:lpstr>
      <vt:lpstr>PowerPoint Presentation</vt:lpstr>
      <vt:lpstr>PowerPoint Presentation</vt:lpstr>
      <vt:lpstr>PowerPoint Presentation</vt:lpstr>
      <vt:lpstr>PowerPoint Presentation</vt:lpstr>
      <vt:lpstr>PowerPoint Presentation</vt:lpstr>
      <vt:lpstr>Paired work: Use divisibility rules to find which numbers in the box are factors of the number.</vt:lpstr>
      <vt:lpstr>In books:  Blue                                                       Green </vt:lpstr>
      <vt:lpstr>Independent: </vt:lpstr>
      <vt:lpstr>PowerPoint Presentation</vt:lpstr>
      <vt:lpstr>PowerPoint Presentation</vt:lpstr>
      <vt:lpstr>PowerPoint Presentation</vt:lpstr>
      <vt:lpstr>Blue  He smiled. He winked. He slinked.   What sentence type has been used?   Green  My thoughts ran away with me. Should we sit inside?   Why did the author follow the statement with a question?</vt:lpstr>
      <vt:lpstr>Key Vocabulary:   ambling          valet    nauseous</vt:lpstr>
      <vt:lpstr>  In groups read the text, decide who will read what parts.    Read the text as a class.    Highlight three parts of the text that you find interesting.    </vt:lpstr>
      <vt:lpstr>Class Work:   Close to the entry was an absolute beauty: shiny and glossy, sleek and powerful, tempting us in.   What is the 'beauty'?   Why do you think this word was selected? </vt:lpstr>
      <vt:lpstr>'My thoughts ran away with me.' What does this tell you about how the character is feeling at this time?  2) Find and copy a  word with a similar meaning to 'love'.  3) 'Time stood still as his hand stretched up towards the neat row of key fobs.'  Why has the author chosen the phrase; time stood still? 4) Find and copy a phrase that shows Liam felt anxious?  5) Find an example of a metaphor used to describe the car.  6) I saw a colourful rainbow arching across the sky and beckoning me towards the horizon.  What do you think Liam wanted to do at this point and why? 7) What impression do you get of Liam? Use evidence from the text to support your answer.  </vt:lpstr>
      <vt:lpstr>Challenge:   He smirked. He winked. He slinked. I smiled. I winced. I stood.   Compare the two characters based on the sentences above.   Salesman and Liam.  What are the feelings and thoughts towards each other? </vt:lpstr>
      <vt:lpstr>In box 5, write a sentence about how Liam was in the car.  It will continue on from the semi-colon.    I, on the other hand, had my elbow on the open window, excitement running through my veins</vt:lpstr>
      <vt:lpstr>Word work: (continue planning sheet)  Liam wants to say something grown up so that he isn't caught out, what may he say to the car salesman? </vt:lpstr>
      <vt:lpstr>Word work: (continue planning sheet)  Talk partners:  What are the rules for using direct speech in our writing?</vt:lpstr>
      <vt:lpstr>My thoughts ran away with me. Should we sit inside it? Is it locked? How fast would it go? Straight away, the salesman approached us and said, “I admire your taste.” I thought I should say something grown-up, so I took a deep breath and replied, “I’d like to test drive this one please.”  (Box 2) Write a sentence that the car salesman might say to Liam and write Liam's response.</vt:lpstr>
      <vt:lpstr>TBAT- create a micro:bit animation using a sequence of images in a loop. </vt:lpstr>
      <vt:lpstr>Recap: what did we discover about the micro:bit?</vt:lpstr>
      <vt:lpstr>  Think:      beating heart introduction video </vt:lpstr>
      <vt:lpstr>Create:    examine the code</vt:lpstr>
      <vt:lpstr>Create:    build the code</vt:lpstr>
      <vt:lpstr>Create:    coding video</vt:lpstr>
      <vt:lpstr>Create:    coding animation</vt:lpstr>
      <vt:lpstr>Create:    step-by-step online tutorial</vt:lpstr>
      <vt:lpstr>Extend     </vt:lpstr>
      <vt:lpstr>Evaluate</vt:lpstr>
      <vt:lpstr>Next steps</vt:lpstr>
      <vt:lpstr>PE: Get Set 4 PE - Lesson Plan -2 for Year 5 Dance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44</cp:revision>
  <dcterms:created xsi:type="dcterms:W3CDTF">2026-01-16T13:07:30Z</dcterms:created>
  <dcterms:modified xsi:type="dcterms:W3CDTF">2026-01-19T08:20:39Z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0x01010098DABC899185B74BB2030808D3385A9C</vt:lpwstr>
  </property>
  <property fmtid="{D5CDD505-2E9C-101B-9397-08002B2CF9AE}" pid="3" name="MediaServiceImageTags">
    <vt:lpwstr/>
  </property>
</Properties>
</file>