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7" r:id="rId5"/>
    <p:sldId id="258" r:id="rId6"/>
    <p:sldId id="589" r:id="rId7"/>
    <p:sldId id="325" r:id="rId8"/>
    <p:sldId id="324" r:id="rId9"/>
    <p:sldId id="323" r:id="rId10"/>
    <p:sldId id="322" r:id="rId11"/>
    <p:sldId id="575" r:id="rId12"/>
    <p:sldId id="577" r:id="rId13"/>
    <p:sldId id="576" r:id="rId14"/>
    <p:sldId id="320" r:id="rId15"/>
    <p:sldId id="578" r:id="rId16"/>
    <p:sldId id="587" r:id="rId17"/>
    <p:sldId id="588" r:id="rId18"/>
    <p:sldId id="456" r:id="rId19"/>
    <p:sldId id="455" r:id="rId20"/>
    <p:sldId id="457" r:id="rId21"/>
    <p:sldId id="585" r:id="rId22"/>
    <p:sldId id="458" r:id="rId23"/>
    <p:sldId id="586" r:id="rId24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4035F5-68DD-846E-FC33-CE8D38026359}" v="17" dt="2026-01-15T14:36:21.118"/>
    <p1510:client id="{8A30D03B-2C98-BDA5-637D-469477D755E4}" v="6" dt="2026-01-16T08:15:28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9AF9C-55C7-4563-B711-77BA4C3EF6E8}" type="datetimeFigureOut">
              <a:t>1/16/2026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743B6-24B2-40D9-8CE3-99981C35FA2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834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982830d98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982830d98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4548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92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ll07-45M4c" TargetMode="External"/><Relationship Id="rId2" Type="http://schemas.openxmlformats.org/officeDocument/2006/relationships/hyperlink" Target="https://www.youtube.com/watch?v=GKbYkVzgoAE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C94369-255C-A465-2917-773C955E9072}"/>
              </a:ext>
            </a:extLst>
          </p:cNvPr>
          <p:cNvSpPr txBox="1"/>
          <p:nvPr/>
        </p:nvSpPr>
        <p:spPr>
          <a:xfrm>
            <a:off x="2326" y="1232"/>
            <a:ext cx="72390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u="sng">
                <a:latin typeface="Comic Sans MS"/>
              </a:rPr>
              <a:t>Friday 16th January</a:t>
            </a:r>
            <a:br>
              <a:rPr lang="en-GB" sz="2400" u="sng" dirty="0">
                <a:latin typeface="Comic Sans MS"/>
              </a:rPr>
            </a:br>
            <a:r>
              <a:rPr lang="en-GB" sz="2400" u="sng" dirty="0">
                <a:latin typeface="Comic Sans MS"/>
              </a:rPr>
              <a:t>Morning Challenge</a:t>
            </a:r>
          </a:p>
        </p:txBody>
      </p:sp>
      <p:pic>
        <p:nvPicPr>
          <p:cNvPr id="2" name="Picture 1" descr="A black square with white text&#10;&#10;AI-generated content may be incorrect.">
            <a:extLst>
              <a:ext uri="{FF2B5EF4-FFF2-40B4-BE49-F238E27FC236}">
                <a16:creationId xmlns:a16="http://schemas.microsoft.com/office/drawing/2014/main" id="{E23996AE-6FEE-81D7-B0F9-E9FEC3A39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502" y="1253090"/>
            <a:ext cx="9954039" cy="468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4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299691-5586-34F8-915C-8DAA4C9D2CB7}"/>
              </a:ext>
            </a:extLst>
          </p:cNvPr>
          <p:cNvSpPr txBox="1"/>
          <p:nvPr/>
        </p:nvSpPr>
        <p:spPr>
          <a:xfrm>
            <a:off x="86590" y="98960"/>
            <a:ext cx="1198665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endParaRPr lang="en-GB" sz="2400" u="sng">
              <a:latin typeface="Comic Sans MS"/>
              <a:cs typeface="Arial"/>
            </a:endParaRPr>
          </a:p>
          <a:p>
            <a:r>
              <a:rPr lang="en-GB" sz="2400" u="sng">
                <a:latin typeface="Comic Sans MS"/>
                <a:cs typeface="Arial"/>
              </a:rPr>
              <a:t>TBAT </a:t>
            </a:r>
            <a:r>
              <a:rPr lang="en" sz="2400" u="sng">
                <a:latin typeface="Comic Sans MS"/>
                <a:cs typeface="Arial"/>
              </a:rPr>
              <a:t>- choose to use a mental strategy or written method to solve addition and subtraction</a:t>
            </a:r>
            <a:r>
              <a:rPr lang="en-GB" sz="2400" u="sng">
                <a:latin typeface="Comic Sans MS"/>
                <a:cs typeface="Arial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1E2C8F-0671-47D4-5F7D-7FA90844D669}"/>
              </a:ext>
            </a:extLst>
          </p:cNvPr>
          <p:cNvSpPr txBox="1"/>
          <p:nvPr/>
        </p:nvSpPr>
        <p:spPr>
          <a:xfrm>
            <a:off x="471202" y="5070817"/>
            <a:ext cx="7883584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>
                <a:solidFill>
                  <a:srgbClr val="FF0000"/>
                </a:solidFill>
                <a:latin typeface="Comic Sans MS"/>
                <a:cs typeface="Arial"/>
              </a:rPr>
              <a:t>Challenge:</a:t>
            </a:r>
          </a:p>
          <a:p>
            <a:pPr algn="ctr"/>
            <a:r>
              <a:rPr lang="en-GB" sz="2800">
                <a:solidFill>
                  <a:srgbClr val="FF0000"/>
                </a:solidFill>
                <a:latin typeface="Comic Sans MS"/>
                <a:cs typeface="Arial"/>
              </a:rPr>
              <a:t>Explain why you chose to solve some using formal written method. </a:t>
            </a:r>
          </a:p>
          <a:p>
            <a:pPr algn="ctr"/>
            <a:endParaRPr lang="en-GB" sz="2800">
              <a:latin typeface="Comic Sans MS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98659B-8DAC-5D82-21B4-27D84DFFF4BB}"/>
              </a:ext>
            </a:extLst>
          </p:cNvPr>
          <p:cNvSpPr txBox="1"/>
          <p:nvPr/>
        </p:nvSpPr>
        <p:spPr>
          <a:xfrm>
            <a:off x="579651" y="2056381"/>
            <a:ext cx="5372108" cy="2031325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600">
                <a:latin typeface="Comic Sans MS"/>
              </a:rPr>
              <a:t>200,000 + 100,000 =</a:t>
            </a:r>
            <a:endParaRPr lang="en-US" sz="3600">
              <a:latin typeface="Comic Sans MS"/>
            </a:endParaRPr>
          </a:p>
          <a:p>
            <a:pPr algn="ctr"/>
            <a:r>
              <a:rPr lang="en-GB" sz="3600">
                <a:latin typeface="Comic Sans MS"/>
              </a:rPr>
              <a:t>23,956 + 34,729 =</a:t>
            </a:r>
            <a:endParaRPr lang="en-US" sz="3600">
              <a:latin typeface="Comic Sans MS"/>
            </a:endParaRPr>
          </a:p>
          <a:p>
            <a:pPr algn="ctr"/>
            <a:r>
              <a:rPr lang="en-GB" sz="3600">
                <a:latin typeface="Comic Sans MS"/>
              </a:rPr>
              <a:t>28,291 – 999 =</a:t>
            </a:r>
            <a:endParaRPr lang="en-US" sz="3600">
              <a:latin typeface="Comic Sans MS"/>
            </a:endParaRPr>
          </a:p>
          <a:p>
            <a:pPr algn="l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667AE6-8E80-9E51-1E90-AB927BBD50CE}"/>
              </a:ext>
            </a:extLst>
          </p:cNvPr>
          <p:cNvSpPr txBox="1"/>
          <p:nvPr/>
        </p:nvSpPr>
        <p:spPr>
          <a:xfrm>
            <a:off x="6928212" y="2001177"/>
            <a:ext cx="4982241" cy="2369880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4000">
                <a:latin typeface="Comic Sans MS"/>
              </a:rPr>
              <a:t>6020 + 2060 =</a:t>
            </a:r>
            <a:endParaRPr lang="en-US" sz="4000">
              <a:latin typeface="Comic Sans MS"/>
            </a:endParaRPr>
          </a:p>
          <a:p>
            <a:pPr algn="ctr"/>
            <a:r>
              <a:rPr lang="en-GB" sz="4000">
                <a:latin typeface="Comic Sans MS"/>
              </a:rPr>
              <a:t>31,553 – 28,195 =</a:t>
            </a:r>
          </a:p>
          <a:p>
            <a:pPr algn="ctr"/>
            <a:r>
              <a:rPr lang="en-GB" sz="4000">
                <a:latin typeface="Comic Sans MS"/>
              </a:rPr>
              <a:t>999 + 1, 003 =</a:t>
            </a:r>
          </a:p>
          <a:p>
            <a:pPr algn="ctr"/>
            <a:endParaRPr lang="en-GB" sz="2800"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63900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299691-5586-34F8-915C-8DAA4C9D2CB7}"/>
              </a:ext>
            </a:extLst>
          </p:cNvPr>
          <p:cNvSpPr txBox="1"/>
          <p:nvPr/>
        </p:nvSpPr>
        <p:spPr>
          <a:xfrm>
            <a:off x="86590" y="98960"/>
            <a:ext cx="1198665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endParaRPr lang="en-GB" sz="2400" u="sng">
              <a:latin typeface="Comic Sans MS"/>
              <a:cs typeface="Arial"/>
            </a:endParaRPr>
          </a:p>
          <a:p>
            <a:r>
              <a:rPr lang="en-GB" sz="2400" u="sng">
                <a:latin typeface="Comic Sans MS"/>
                <a:cs typeface="Arial"/>
              </a:rPr>
              <a:t>TBAT </a:t>
            </a:r>
            <a:r>
              <a:rPr lang="en" sz="2400" u="sng">
                <a:latin typeface="Comic Sans MS"/>
                <a:cs typeface="Arial"/>
              </a:rPr>
              <a:t>- choose to use a mental strategy or written method to solve addition and subtraction</a:t>
            </a:r>
            <a:r>
              <a:rPr lang="en-GB" sz="2400" u="sng">
                <a:latin typeface="Comic Sans MS"/>
                <a:cs typeface="Arial"/>
              </a:rPr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B1125B-C91D-C5DE-BEE5-979C1933A7F4}"/>
              </a:ext>
            </a:extLst>
          </p:cNvPr>
          <p:cNvSpPr txBox="1"/>
          <p:nvPr/>
        </p:nvSpPr>
        <p:spPr>
          <a:xfrm>
            <a:off x="210292" y="1472045"/>
            <a:ext cx="5393376" cy="58169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>
                <a:latin typeface="Comic Sans MS"/>
                <a:cs typeface="Arial"/>
              </a:rPr>
              <a:t>Independent </a:t>
            </a:r>
          </a:p>
          <a:p>
            <a:r>
              <a:rPr lang="en-GB" sz="2400">
                <a:latin typeface="Comic Sans MS"/>
                <a:cs typeface="Arial"/>
              </a:rPr>
              <a:t>Choose either to use a mental or written strategy.</a:t>
            </a:r>
          </a:p>
          <a:p>
            <a:endParaRPr lang="en-GB" sz="3600">
              <a:latin typeface="Comic Sans MS"/>
              <a:cs typeface="Arial"/>
            </a:endParaRPr>
          </a:p>
          <a:p>
            <a:r>
              <a:rPr lang="en-GB" sz="3600">
                <a:latin typeface="Comic Sans MS"/>
                <a:cs typeface="Arial"/>
              </a:rPr>
              <a:t>1. 23,000 – 500 =</a:t>
            </a:r>
            <a:endParaRPr lang="en-GB"/>
          </a:p>
          <a:p>
            <a:r>
              <a:rPr lang="en-GB" sz="3600">
                <a:latin typeface="Comic Sans MS"/>
                <a:cs typeface="Arial"/>
              </a:rPr>
              <a:t>2. 86,472 – 35,291 =</a:t>
            </a:r>
          </a:p>
          <a:p>
            <a:r>
              <a:rPr lang="en-GB" sz="3600">
                <a:latin typeface="Comic Sans MS"/>
                <a:cs typeface="Arial"/>
              </a:rPr>
              <a:t>3. 53,563 + 999 =</a:t>
            </a:r>
          </a:p>
          <a:p>
            <a:r>
              <a:rPr lang="en-GB" sz="3600">
                <a:latin typeface="Comic Sans MS"/>
                <a:cs typeface="Arial"/>
              </a:rPr>
              <a:t>4. 26.55 + 111.2 =</a:t>
            </a:r>
          </a:p>
          <a:p>
            <a:r>
              <a:rPr lang="en-GB" sz="3600">
                <a:latin typeface="Comic Sans MS"/>
                <a:cs typeface="Arial"/>
              </a:rPr>
              <a:t>5. 7, 020 – 5, 829= </a:t>
            </a:r>
          </a:p>
          <a:p>
            <a:endParaRPr lang="en-GB" sz="3600">
              <a:latin typeface="Comic Sans MS"/>
              <a:cs typeface="Arial"/>
            </a:endParaRPr>
          </a:p>
          <a:p>
            <a:endParaRPr lang="en-GB" sz="3600">
              <a:latin typeface="Comic Sans MS"/>
              <a:cs typeface="Arial"/>
            </a:endParaRPr>
          </a:p>
        </p:txBody>
      </p:sp>
      <p:pic>
        <p:nvPicPr>
          <p:cNvPr id="6" name="Picture 6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1969CC5A-B756-284C-C694-40C947E73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439" y="3432665"/>
            <a:ext cx="3412524" cy="2840476"/>
          </a:xfrm>
          <a:prstGeom prst="rect">
            <a:avLst/>
          </a:prstGeom>
        </p:spPr>
      </p:pic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id="{01140E1B-86DE-8DC0-9943-0A80A1F6DA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5044" y="855131"/>
            <a:ext cx="3412523" cy="25782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BDB6A89-12BA-5671-D22B-EB164F48F323}"/>
              </a:ext>
            </a:extLst>
          </p:cNvPr>
          <p:cNvSpPr txBox="1"/>
          <p:nvPr/>
        </p:nvSpPr>
        <p:spPr>
          <a:xfrm>
            <a:off x="5662056" y="1165637"/>
            <a:ext cx="312964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 u="sng">
                <a:solidFill>
                  <a:srgbClr val="FF0000"/>
                </a:solidFill>
                <a:latin typeface="Comic Sans MS"/>
                <a:cs typeface="Arial"/>
              </a:rPr>
              <a:t>RP:</a:t>
            </a:r>
          </a:p>
        </p:txBody>
      </p:sp>
    </p:spTree>
    <p:extLst>
      <p:ext uri="{BB962C8B-B14F-4D97-AF65-F5344CB8AC3E}">
        <p14:creationId xmlns:p14="http://schemas.microsoft.com/office/powerpoint/2010/main" val="2695442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22B596-8568-C72A-3330-243F1EDE2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11" y="550003"/>
            <a:ext cx="6728254" cy="671126"/>
          </a:xfrm>
          <a:prstGeom prst="rect">
            <a:avLst/>
          </a:prstGeom>
        </p:spPr>
      </p:pic>
      <p:pic>
        <p:nvPicPr>
          <p:cNvPr id="5" name="Picture 4" descr="A white background with black numbers and text&#10;&#10;Description automatically generated">
            <a:extLst>
              <a:ext uri="{FF2B5EF4-FFF2-40B4-BE49-F238E27FC236}">
                <a16:creationId xmlns:a16="http://schemas.microsoft.com/office/drawing/2014/main" id="{9F5E937C-C06F-409D-393F-865090BF8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868" y="2956097"/>
            <a:ext cx="5867400" cy="30670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0B2D136-26FA-7068-AA51-7E369E53E6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689" y="2957384"/>
            <a:ext cx="57150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386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3A8FE-DD3E-5263-2785-4A3FFAFA0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9" y="117990"/>
            <a:ext cx="10515600" cy="1325563"/>
          </a:xfrm>
        </p:spPr>
        <p:txBody>
          <a:bodyPr>
            <a:normAutofit/>
          </a:bodyPr>
          <a:lstStyle/>
          <a:p>
            <a:r>
              <a:rPr lang="en-GB" u="sng" dirty="0">
                <a:ea typeface="Calibri Light"/>
                <a:cs typeface="Calibri Light"/>
              </a:rPr>
              <a:t>Friday 16th January</a:t>
            </a:r>
            <a:br>
              <a:rPr lang="en-GB" u="sng" dirty="0">
                <a:ea typeface="Calibri Light"/>
                <a:cs typeface="Calibri Light"/>
              </a:rPr>
            </a:br>
            <a:r>
              <a:rPr lang="en-GB" u="sng" dirty="0">
                <a:ea typeface="Calibri Light"/>
                <a:cs typeface="Calibri Light"/>
              </a:rPr>
              <a:t>TBAT- write effective sentences to entertain. </a:t>
            </a:r>
            <a:endParaRPr lang="en-GB" u="sng" dirty="0"/>
          </a:p>
        </p:txBody>
      </p:sp>
      <p:pic>
        <p:nvPicPr>
          <p:cNvPr id="3" name="Picture 2" descr="A white rectangular box with black text&#10;&#10;Description automatically generated">
            <a:extLst>
              <a:ext uri="{FF2B5EF4-FFF2-40B4-BE49-F238E27FC236}">
                <a16:creationId xmlns:a16="http://schemas.microsoft.com/office/drawing/2014/main" id="{5F2A63D4-A9D3-126F-2DB1-33AC2012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" y="2127246"/>
            <a:ext cx="5257800" cy="3067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CB973A-BD9A-C668-DC2F-AFD63843568C}"/>
              </a:ext>
            </a:extLst>
          </p:cNvPr>
          <p:cNvSpPr txBox="1"/>
          <p:nvPr/>
        </p:nvSpPr>
        <p:spPr>
          <a:xfrm>
            <a:off x="5273842" y="1952625"/>
            <a:ext cx="685549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>
                <a:cs typeface="Calibri"/>
              </a:rPr>
              <a:t>A subordinating clause needs a __________________ conjunction. </a:t>
            </a:r>
          </a:p>
          <a:p>
            <a:endParaRPr lang="en-GB" sz="3600">
              <a:cs typeface="Calibri"/>
            </a:endParaRPr>
          </a:p>
          <a:p>
            <a:r>
              <a:rPr lang="en-GB" sz="3600">
                <a:cs typeface="Calibri"/>
              </a:rPr>
              <a:t>Connect the two sentences below. </a:t>
            </a:r>
          </a:p>
          <a:p>
            <a:r>
              <a:rPr lang="en-GB" sz="3600">
                <a:cs typeface="Calibri"/>
              </a:rPr>
              <a:t>Her name is Lilly. She attends Greenbank High School. </a:t>
            </a:r>
          </a:p>
        </p:txBody>
      </p:sp>
    </p:spTree>
    <p:extLst>
      <p:ext uri="{BB962C8B-B14F-4D97-AF65-F5344CB8AC3E}">
        <p14:creationId xmlns:p14="http://schemas.microsoft.com/office/powerpoint/2010/main" val="1993813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608D-82DC-8DAF-0C04-B870D3638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2768356"/>
            <a:ext cx="3903785" cy="1325563"/>
          </a:xfrm>
        </p:spPr>
        <p:txBody>
          <a:bodyPr>
            <a:normAutofit fontScale="90000"/>
          </a:bodyPr>
          <a:lstStyle/>
          <a:p>
            <a:r>
              <a:rPr lang="en-GB"/>
              <a:t>Class work: </a:t>
            </a:r>
            <a:br>
              <a:rPr lang="en-GB"/>
            </a:br>
            <a:r>
              <a:rPr lang="en-GB"/>
              <a:t>Read the text . </a:t>
            </a:r>
            <a:br>
              <a:rPr lang="en-GB"/>
            </a:br>
            <a:br>
              <a:rPr lang="en-GB"/>
            </a:br>
            <a:r>
              <a:rPr lang="en-GB"/>
              <a:t>What are the main ideas?</a:t>
            </a:r>
            <a:br>
              <a:rPr lang="en-GB"/>
            </a:br>
            <a:br>
              <a:rPr lang="en-GB"/>
            </a:br>
            <a:r>
              <a:rPr lang="en-GB"/>
              <a:t>Find a prepositional phrase. </a:t>
            </a:r>
          </a:p>
        </p:txBody>
      </p:sp>
      <p:pic>
        <p:nvPicPr>
          <p:cNvPr id="3" name="Picture 2" descr="A screenshot of a text&#10;&#10;Description automatically generated">
            <a:extLst>
              <a:ext uri="{FF2B5EF4-FFF2-40B4-BE49-F238E27FC236}">
                <a16:creationId xmlns:a16="http://schemas.microsoft.com/office/drawing/2014/main" id="{60F7A3A7-86F5-41DD-50DB-82E6649F8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962" y="0"/>
            <a:ext cx="79152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59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5EDA92-1720-EE0B-C438-565FBEAC5571}"/>
              </a:ext>
            </a:extLst>
          </p:cNvPr>
          <p:cNvSpPr txBox="1"/>
          <p:nvPr/>
        </p:nvSpPr>
        <p:spPr>
          <a:xfrm>
            <a:off x="1366085" y="1604210"/>
            <a:ext cx="9788190" cy="27948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DD11F3-C979-6A2B-B5D0-C65171763161}"/>
              </a:ext>
            </a:extLst>
          </p:cNvPr>
          <p:cNvSpPr txBox="1"/>
          <p:nvPr/>
        </p:nvSpPr>
        <p:spPr>
          <a:xfrm>
            <a:off x="205885" y="235347"/>
            <a:ext cx="11771240" cy="70480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>
                <a:ea typeface="+mn-lt"/>
                <a:cs typeface="+mn-lt"/>
              </a:rPr>
              <a:t>We found ourselves near the world-famous waterfront, looking in the window of the Porsche showroom.</a:t>
            </a:r>
            <a:endParaRPr lang="en-US" sz="4000">
              <a:ea typeface="+mn-lt"/>
              <a:cs typeface="+mn-lt"/>
            </a:endParaRPr>
          </a:p>
          <a:p>
            <a:r>
              <a:rPr lang="en-GB" sz="4000">
                <a:solidFill>
                  <a:srgbClr val="7030A0"/>
                </a:solidFill>
                <a:ea typeface="+mn-lt"/>
                <a:cs typeface="+mn-lt"/>
              </a:rPr>
              <a:t>Activity: </a:t>
            </a:r>
          </a:p>
          <a:p>
            <a:r>
              <a:rPr lang="en-GB" sz="3600">
                <a:ea typeface="+mn-lt"/>
                <a:cs typeface="+mn-lt"/>
              </a:rPr>
              <a:t>Talk partners: Think of three prepositional phrases:</a:t>
            </a:r>
            <a:r>
              <a:rPr lang="en-GB" sz="4000">
                <a:ea typeface="+mn-lt"/>
                <a:cs typeface="+mn-lt"/>
              </a:rPr>
              <a:t> </a:t>
            </a:r>
            <a:endParaRPr lang="en-GB"/>
          </a:p>
          <a:p>
            <a:r>
              <a:rPr lang="en-GB" sz="2800" i="1">
                <a:ea typeface="+mn-lt"/>
                <a:cs typeface="+mn-lt"/>
              </a:rPr>
              <a:t>Right beside the window...</a:t>
            </a:r>
            <a:endParaRPr lang="en-GB" sz="2800" i="1"/>
          </a:p>
          <a:p>
            <a:endParaRPr lang="en-GB" sz="2800" i="1">
              <a:ea typeface="+mn-lt"/>
              <a:cs typeface="+mn-lt"/>
            </a:endParaRPr>
          </a:p>
          <a:p>
            <a:endParaRPr lang="en-GB" sz="4000" b="1">
              <a:ea typeface="+mn-lt"/>
              <a:cs typeface="+mn-lt"/>
            </a:endParaRPr>
          </a:p>
          <a:p>
            <a:r>
              <a:rPr lang="en-GB" sz="4000" b="1">
                <a:ea typeface="+mn-lt"/>
                <a:cs typeface="+mn-lt"/>
              </a:rPr>
              <a:t>Task: In box 1, write an opening sentence about being outside the showroom. </a:t>
            </a:r>
          </a:p>
          <a:p>
            <a:endParaRPr lang="en-GB" sz="4000">
              <a:ea typeface="Calibri"/>
              <a:cs typeface="Calibri"/>
            </a:endParaRPr>
          </a:p>
          <a:p>
            <a:endParaRPr lang="en-GB">
              <a:ea typeface="Calibri"/>
              <a:cs typeface="Calibri"/>
            </a:endParaRPr>
          </a:p>
          <a:p>
            <a:endParaRPr lang="en-GB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1165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8ACE-B56B-C149-AF38-EB59EE7A7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237" y="20976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>
                <a:ea typeface="Calibri Light"/>
                <a:cs typeface="Calibri Light"/>
              </a:rPr>
              <a:t>Watch the advert and write adjectives. </a:t>
            </a:r>
            <a:br>
              <a:rPr lang="en-GB" dirty="0">
                <a:ea typeface="Calibri Light"/>
                <a:cs typeface="Calibri Light"/>
              </a:rPr>
            </a:br>
            <a:br>
              <a:rPr lang="en-GB" dirty="0">
                <a:ea typeface="Calibri Light"/>
                <a:cs typeface="Calibri Light"/>
              </a:rPr>
            </a:br>
            <a:r>
              <a:rPr lang="en-GB" dirty="0">
                <a:ea typeface="+mj-lt"/>
                <a:cs typeface="+mj-lt"/>
                <a:hlinkClick r:id="rId2"/>
              </a:rPr>
              <a:t>Mission X: The Call of Tomorrow</a:t>
            </a:r>
            <a:br>
              <a:rPr lang="en-GB" dirty="0">
                <a:ea typeface="+mj-lt"/>
                <a:cs typeface="+mj-lt"/>
              </a:rPr>
            </a:br>
            <a:br>
              <a:rPr lang="en-GB" dirty="0">
                <a:ea typeface="+mj-lt"/>
                <a:cs typeface="+mj-lt"/>
              </a:rPr>
            </a:br>
            <a:br>
              <a:rPr lang="en-GB" dirty="0">
                <a:ea typeface="+mj-lt"/>
                <a:cs typeface="+mj-lt"/>
              </a:rPr>
            </a:br>
            <a:r>
              <a:rPr lang="en-GB" dirty="0">
                <a:ea typeface="+mj-lt"/>
                <a:cs typeface="+mj-lt"/>
                <a:hlinkClick r:id="rId3"/>
              </a:rPr>
              <a:t>The new 911 ST: 60 years of the Porsche 911 - YouTube</a:t>
            </a:r>
            <a:endParaRPr lang="en-GB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0263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675C42-8BD2-774A-05F7-69DBD77B4382}"/>
              </a:ext>
            </a:extLst>
          </p:cNvPr>
          <p:cNvSpPr txBox="1"/>
          <p:nvPr/>
        </p:nvSpPr>
        <p:spPr>
          <a:xfrm>
            <a:off x="183558" y="456622"/>
            <a:ext cx="11595433" cy="59400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400">
                <a:ea typeface="+mn-lt"/>
                <a:cs typeface="+mn-lt"/>
              </a:rPr>
              <a:t>Close to the entrance was an absolute beauty: shiny and glossy, sleek and powerful, tempting us in. </a:t>
            </a:r>
          </a:p>
          <a:p>
            <a:endParaRPr lang="en-GB" sz="4400">
              <a:ea typeface="+mn-lt"/>
              <a:cs typeface="+mn-lt"/>
            </a:endParaRPr>
          </a:p>
          <a:p>
            <a:r>
              <a:rPr lang="en-GB" sz="4400">
                <a:solidFill>
                  <a:srgbClr val="7030A0"/>
                </a:solidFill>
                <a:ea typeface="+mn-lt"/>
                <a:cs typeface="+mn-lt"/>
              </a:rPr>
              <a:t>Activity:</a:t>
            </a:r>
          </a:p>
          <a:p>
            <a:endParaRPr lang="en-GB" sz="4000" b="1">
              <a:ea typeface="+mn-lt"/>
              <a:cs typeface="+mn-lt"/>
            </a:endParaRPr>
          </a:p>
          <a:p>
            <a:r>
              <a:rPr lang="en-GB" sz="4000" b="1">
                <a:ea typeface="+mn-lt"/>
                <a:cs typeface="+mn-lt"/>
              </a:rPr>
              <a:t>What is the expanded noun phrase to describe the Porsche?</a:t>
            </a:r>
          </a:p>
          <a:p>
            <a:r>
              <a:rPr lang="en-GB" sz="4000" b="1">
                <a:ea typeface="+mn-lt"/>
                <a:cs typeface="+mn-lt"/>
              </a:rPr>
              <a:t>What expanded noun phrase would you use?</a:t>
            </a:r>
          </a:p>
        </p:txBody>
      </p:sp>
    </p:spTree>
    <p:extLst>
      <p:ext uri="{BB962C8B-B14F-4D97-AF65-F5344CB8AC3E}">
        <p14:creationId xmlns:p14="http://schemas.microsoft.com/office/powerpoint/2010/main" val="40934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B5D2AC-F0F5-FA9E-CE53-AD65FF3E2058}"/>
              </a:ext>
            </a:extLst>
          </p:cNvPr>
          <p:cNvSpPr txBox="1"/>
          <p:nvPr/>
        </p:nvSpPr>
        <p:spPr>
          <a:xfrm>
            <a:off x="0" y="1"/>
            <a:ext cx="12074769" cy="6771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/>
              <a:t>Task- box 1 on planning sheet</a:t>
            </a:r>
            <a:endParaRPr lang="en-US" sz="2000"/>
          </a:p>
          <a:p>
            <a:r>
              <a:rPr lang="en-GB" sz="3600" b="1">
                <a:solidFill>
                  <a:srgbClr val="FF0000"/>
                </a:solidFill>
              </a:rPr>
              <a:t>We found ourselves near the world-famous waterfront, looking in the window of the Porsche showroom.</a:t>
            </a:r>
          </a:p>
          <a:p>
            <a:r>
              <a:rPr lang="en-GB" sz="3600" b="1">
                <a:solidFill>
                  <a:srgbClr val="7030A0"/>
                </a:solidFill>
              </a:rPr>
              <a:t>Close to the entrance was an absolute beauty: shiny and glossy, sleek and powerful, tempting us in. </a:t>
            </a:r>
          </a:p>
          <a:p>
            <a:endParaRPr lang="en-GB" sz="5400" b="1"/>
          </a:p>
          <a:p>
            <a:pPr marL="457200" indent="-457200">
              <a:buAutoNum type="arabicParenR"/>
            </a:pPr>
            <a:r>
              <a:rPr lang="en-GB" sz="3600">
                <a:solidFill>
                  <a:srgbClr val="FF0000"/>
                </a:solidFill>
              </a:rPr>
              <a:t>You are outside the showroom- including prepositional phrase. </a:t>
            </a:r>
          </a:p>
          <a:p>
            <a:r>
              <a:rPr lang="en-GB" sz="3600">
                <a:solidFill>
                  <a:srgbClr val="7030A0"/>
                </a:solidFill>
              </a:rPr>
              <a:t>2)  You go to the entrance and see the car. </a:t>
            </a:r>
          </a:p>
          <a:p>
            <a:r>
              <a:rPr lang="en-GB" sz="3600">
                <a:solidFill>
                  <a:srgbClr val="7030A0"/>
                </a:solidFill>
              </a:rPr>
              <a:t>What word could you use instead of car? </a:t>
            </a:r>
          </a:p>
          <a:p>
            <a:r>
              <a:rPr lang="en-GB" sz="3600">
                <a:solidFill>
                  <a:srgbClr val="7030A0"/>
                </a:solidFill>
              </a:rPr>
              <a:t> Describe what it looks like using expanded noun phrase.  </a:t>
            </a:r>
            <a:r>
              <a:rPr lang="en-GB" sz="2800">
                <a:solidFill>
                  <a:srgbClr val="7030A0"/>
                </a:solidFill>
              </a:rPr>
              <a:t>Ch: Could you include two pairs of expanded noun phrases?</a:t>
            </a:r>
          </a:p>
        </p:txBody>
      </p:sp>
    </p:spTree>
    <p:extLst>
      <p:ext uri="{BB962C8B-B14F-4D97-AF65-F5344CB8AC3E}">
        <p14:creationId xmlns:p14="http://schemas.microsoft.com/office/powerpoint/2010/main" val="3828906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E8807-E00E-12DD-E8AF-D5FBA3943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74" y="2896474"/>
            <a:ext cx="7063599" cy="1347974"/>
          </a:xfrm>
        </p:spPr>
        <p:txBody>
          <a:bodyPr>
            <a:noAutofit/>
          </a:bodyPr>
          <a:lstStyle/>
          <a:p>
            <a:r>
              <a:rPr lang="en-GB">
                <a:ea typeface="Calibri Light"/>
                <a:cs typeface="Calibri Light"/>
              </a:rPr>
              <a:t>What questions might Liam ask himself in the car showroom?</a:t>
            </a:r>
            <a:br>
              <a:rPr lang="en-GB" sz="5400">
                <a:ea typeface="Calibri Light"/>
                <a:cs typeface="Calibri Light"/>
              </a:rPr>
            </a:br>
            <a:br>
              <a:rPr lang="en-GB" sz="5400">
                <a:ea typeface="Calibri Light"/>
                <a:cs typeface="Calibri Light"/>
              </a:rPr>
            </a:br>
            <a:r>
              <a:rPr lang="en-GB" sz="3600" b="1">
                <a:ea typeface="Calibri Light"/>
                <a:cs typeface="Calibri Light"/>
              </a:rPr>
              <a:t>Write three questions that Liam may have thought in his head.</a:t>
            </a:r>
            <a:br>
              <a:rPr lang="en-GB" sz="3600" b="1">
                <a:ea typeface="Calibri Light"/>
                <a:cs typeface="Calibri Light"/>
              </a:rPr>
            </a:br>
            <a:br>
              <a:rPr lang="en-GB" sz="3600">
                <a:ea typeface="Calibri Light"/>
                <a:cs typeface="Calibri Light"/>
              </a:rPr>
            </a:br>
            <a:r>
              <a:rPr lang="en-GB" sz="3600">
                <a:ea typeface="Calibri Light"/>
                <a:cs typeface="Calibri Light"/>
              </a:rPr>
              <a:t> Example:</a:t>
            </a:r>
            <a:br>
              <a:rPr lang="en-GB" sz="3600">
                <a:ea typeface="Calibri Light"/>
                <a:cs typeface="Calibri Light"/>
              </a:rPr>
            </a:br>
            <a:r>
              <a:rPr lang="en-GB" sz="3600" b="1" i="1">
                <a:solidFill>
                  <a:srgbClr val="7030A0"/>
                </a:solidFill>
                <a:ea typeface="Calibri Light"/>
                <a:cs typeface="Calibri Light"/>
              </a:rPr>
              <a:t> </a:t>
            </a:r>
            <a:r>
              <a:rPr lang="en-GB" sz="3600" b="1" i="1">
                <a:solidFill>
                  <a:srgbClr val="7030A0"/>
                </a:solidFill>
                <a:ea typeface="+mj-lt"/>
                <a:cs typeface="+mj-lt"/>
              </a:rPr>
              <a:t>My thoughts ran away with me. Should we sit inside it? Is it locked? How fast would it go?</a:t>
            </a:r>
            <a:endParaRPr lang="en-GB" sz="3600" b="1">
              <a:solidFill>
                <a:srgbClr val="7030A0"/>
              </a:solidFill>
              <a:ea typeface="Calibri Light"/>
              <a:cs typeface="Calibri Light"/>
            </a:endParaRPr>
          </a:p>
        </p:txBody>
      </p:sp>
      <p:pic>
        <p:nvPicPr>
          <p:cNvPr id="3" name="Picture 2" descr="A cartoon of a person wearing a helmet&#10;&#10;Description automatically generated">
            <a:extLst>
              <a:ext uri="{FF2B5EF4-FFF2-40B4-BE49-F238E27FC236}">
                <a16:creationId xmlns:a16="http://schemas.microsoft.com/office/drawing/2014/main" id="{53F4FCF2-8070-FEB0-B752-2F183BA59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37" y="1716048"/>
            <a:ext cx="2652432" cy="4574801"/>
          </a:xfrm>
          <a:prstGeom prst="rect">
            <a:avLst/>
          </a:prstGeom>
        </p:spPr>
      </p:pic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759BC5FF-D7BB-1299-E095-A634298D15B2}"/>
              </a:ext>
            </a:extLst>
          </p:cNvPr>
          <p:cNvSpPr/>
          <p:nvPr/>
        </p:nvSpPr>
        <p:spPr>
          <a:xfrm rot="1620000">
            <a:off x="9425851" y="161912"/>
            <a:ext cx="1938618" cy="203947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35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D449EC-D3E3-3066-343B-72DD184EFD8C}"/>
              </a:ext>
            </a:extLst>
          </p:cNvPr>
          <p:cNvSpPr txBox="1"/>
          <p:nvPr/>
        </p:nvSpPr>
        <p:spPr>
          <a:xfrm>
            <a:off x="142874" y="154781"/>
            <a:ext cx="11870531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b="1" u="sng" dirty="0"/>
              <a:t>Friday 16th January </a:t>
            </a:r>
            <a:endParaRPr lang="en-US" sz="3200" b="1" u="sng"/>
          </a:p>
          <a:p>
            <a:r>
              <a:rPr lang="en-GB" sz="3200" b="1" u="sng" dirty="0"/>
              <a:t>Dictation</a:t>
            </a:r>
            <a:endParaRPr lang="en-GB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BFFB0C-29F0-30B6-73F4-D5B631E52130}"/>
              </a:ext>
            </a:extLst>
          </p:cNvPr>
          <p:cNvSpPr txBox="1"/>
          <p:nvPr/>
        </p:nvSpPr>
        <p:spPr>
          <a:xfrm>
            <a:off x="261937" y="1333499"/>
            <a:ext cx="11525250" cy="5293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Our </a:t>
            </a:r>
            <a:r>
              <a:rPr lang="en-GB" sz="3200" b="1" dirty="0">
                <a:latin typeface="Arial"/>
                <a:ea typeface="+mn-lt"/>
                <a:cs typeface="+mn-lt"/>
              </a:rPr>
              <a:t>community</a:t>
            </a:r>
            <a:r>
              <a:rPr lang="en-GB" sz="3200" dirty="0">
                <a:latin typeface="Arial"/>
                <a:ea typeface="+mn-lt"/>
                <a:cs typeface="+mn-lt"/>
              </a:rPr>
              <a:t> worked together to clean the local park on Saturday morning.</a:t>
            </a:r>
            <a:endParaRPr lang="en-US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Her </a:t>
            </a:r>
            <a:r>
              <a:rPr lang="en-GB" sz="3200" b="1" dirty="0">
                <a:latin typeface="Arial"/>
                <a:ea typeface="+mn-lt"/>
                <a:cs typeface="+mn-lt"/>
              </a:rPr>
              <a:t>curiosity</a:t>
            </a:r>
            <a:r>
              <a:rPr lang="en-GB" sz="3200" dirty="0">
                <a:latin typeface="Arial"/>
                <a:ea typeface="+mn-lt"/>
                <a:cs typeface="+mn-lt"/>
              </a:rPr>
              <a:t> led her to ask many questions about how the volcano was formed.</a:t>
            </a:r>
            <a:endParaRPr lang="en-GB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The bright costume improved the dancer’s </a:t>
            </a:r>
            <a:r>
              <a:rPr lang="en-GB" sz="3200" b="1" dirty="0">
                <a:latin typeface="Arial"/>
                <a:ea typeface="+mn-lt"/>
                <a:cs typeface="+mn-lt"/>
              </a:rPr>
              <a:t>visibility</a:t>
            </a:r>
            <a:r>
              <a:rPr lang="en-GB" sz="3200" dirty="0">
                <a:latin typeface="Arial"/>
                <a:ea typeface="+mn-lt"/>
                <a:cs typeface="+mn-lt"/>
              </a:rPr>
              <a:t> on the dark stage.</a:t>
            </a:r>
            <a:endParaRPr lang="en-GB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“I will remember this day forever,” he said, thinking about </a:t>
            </a:r>
            <a:r>
              <a:rPr lang="en-GB" sz="3200" b="1" dirty="0">
                <a:latin typeface="Arial"/>
                <a:ea typeface="+mn-lt"/>
                <a:cs typeface="+mn-lt"/>
              </a:rPr>
              <a:t>eternity</a:t>
            </a:r>
            <a:r>
              <a:rPr lang="en-GB" sz="3200" dirty="0">
                <a:latin typeface="Arial"/>
                <a:ea typeface="+mn-lt"/>
                <a:cs typeface="+mn-lt"/>
              </a:rPr>
              <a:t>.</a:t>
            </a:r>
            <a:endParaRPr lang="en-GB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There is a </a:t>
            </a:r>
            <a:r>
              <a:rPr lang="en-GB" sz="3200" b="1" dirty="0">
                <a:latin typeface="Arial"/>
                <a:ea typeface="+mn-lt"/>
                <a:cs typeface="+mn-lt"/>
              </a:rPr>
              <a:t>possibility</a:t>
            </a:r>
            <a:r>
              <a:rPr lang="en-GB" sz="3200" dirty="0">
                <a:latin typeface="Arial"/>
                <a:ea typeface="+mn-lt"/>
                <a:cs typeface="+mn-lt"/>
              </a:rPr>
              <a:t> that we will go on an excursion if the weather is good.</a:t>
            </a:r>
            <a:endParaRPr lang="en-GB" sz="2400" dirty="0">
              <a:latin typeface="Arial"/>
              <a:cs typeface="Arial"/>
            </a:endParaRPr>
          </a:p>
          <a:p>
            <a:pPr algn="l"/>
            <a:endParaRPr lang="en-GB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954E53-9AAB-9A64-A3E8-7012EB637C89}"/>
              </a:ext>
            </a:extLst>
          </p:cNvPr>
          <p:cNvSpPr/>
          <p:nvPr/>
        </p:nvSpPr>
        <p:spPr>
          <a:xfrm>
            <a:off x="54444" y="1223248"/>
            <a:ext cx="11887200" cy="513528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164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B3F7C-AA2F-9116-5FE4-939A91DE6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85" y="2311156"/>
            <a:ext cx="11863753" cy="1325563"/>
          </a:xfrm>
        </p:spPr>
        <p:txBody>
          <a:bodyPr>
            <a:normAutofit fontScale="90000"/>
          </a:bodyPr>
          <a:lstStyle/>
          <a:p>
            <a:r>
              <a:rPr lang="en-GB" sz="4900" b="1" i="1">
                <a:solidFill>
                  <a:srgbClr val="7030A0"/>
                </a:solidFill>
              </a:rPr>
              <a:t> My thoughts ran away with me. Should we sit inside it? Is it locked? How fast would it go?</a:t>
            </a:r>
            <a:br>
              <a:rPr lang="en-GB"/>
            </a:br>
            <a:br>
              <a:rPr lang="en-GB"/>
            </a:br>
            <a:br>
              <a:rPr lang="en-GB"/>
            </a:br>
            <a:r>
              <a:rPr lang="en-GB" sz="3600" b="1" i="1">
                <a:solidFill>
                  <a:srgbClr val="7030A0"/>
                </a:solidFill>
              </a:rPr>
              <a:t>Box 2: </a:t>
            </a:r>
            <a:br>
              <a:rPr lang="en-GB" sz="3600" b="1" i="1">
                <a:solidFill>
                  <a:srgbClr val="7030A0"/>
                </a:solidFill>
              </a:rPr>
            </a:br>
            <a:r>
              <a:rPr lang="en-GB" b="1"/>
              <a:t>Write the opening statement, followed by the three questions Liam would ask himself. </a:t>
            </a:r>
            <a:br>
              <a:rPr lang="en-GB" b="1"/>
            </a:br>
            <a:br>
              <a:rPr lang="en-GB" b="1"/>
            </a:br>
            <a:r>
              <a:rPr lang="en-GB" sz="3600">
                <a:solidFill>
                  <a:srgbClr val="0070C0"/>
                </a:solidFill>
              </a:rPr>
              <a:t>Do not take up the whole box as more will be going in there next week. </a:t>
            </a:r>
          </a:p>
        </p:txBody>
      </p:sp>
    </p:spTree>
    <p:extLst>
      <p:ext uri="{BB962C8B-B14F-4D97-AF65-F5344CB8AC3E}">
        <p14:creationId xmlns:p14="http://schemas.microsoft.com/office/powerpoint/2010/main" val="352962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7800F-AE2B-F597-0DD8-301A2E4C2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8CE906-46F4-421C-F5CC-CAAFBE4AEAB2}"/>
              </a:ext>
            </a:extLst>
          </p:cNvPr>
          <p:cNvSpPr txBox="1"/>
          <p:nvPr/>
        </p:nvSpPr>
        <p:spPr>
          <a:xfrm>
            <a:off x="142874" y="154781"/>
            <a:ext cx="11870531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b="1" dirty="0"/>
              <a:t>Friday 16th January </a:t>
            </a:r>
            <a:endParaRPr lang="en-US" sz="3200" b="1"/>
          </a:p>
          <a:p>
            <a:r>
              <a:rPr lang="en-GB" sz="3200" b="1" dirty="0"/>
              <a:t>Dictation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50177-7A0D-A860-9C86-78FE9D4A03D2}"/>
              </a:ext>
            </a:extLst>
          </p:cNvPr>
          <p:cNvSpPr txBox="1"/>
          <p:nvPr/>
        </p:nvSpPr>
        <p:spPr>
          <a:xfrm>
            <a:off x="261937" y="1333499"/>
            <a:ext cx="11525250" cy="5293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Our </a:t>
            </a:r>
            <a:r>
              <a:rPr lang="en-GB" sz="3200" b="1" dirty="0">
                <a:latin typeface="Arial"/>
                <a:ea typeface="+mn-lt"/>
                <a:cs typeface="+mn-lt"/>
              </a:rPr>
              <a:t>community</a:t>
            </a:r>
            <a:r>
              <a:rPr lang="en-GB" sz="3200" dirty="0">
                <a:latin typeface="Arial"/>
                <a:ea typeface="+mn-lt"/>
                <a:cs typeface="+mn-lt"/>
              </a:rPr>
              <a:t> worked together to clean the local park on Saturday morning.</a:t>
            </a:r>
            <a:endParaRPr lang="en-US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Her </a:t>
            </a:r>
            <a:r>
              <a:rPr lang="en-GB" sz="3200" b="1" dirty="0">
                <a:latin typeface="Arial"/>
                <a:ea typeface="+mn-lt"/>
                <a:cs typeface="+mn-lt"/>
              </a:rPr>
              <a:t>curiosity</a:t>
            </a:r>
            <a:r>
              <a:rPr lang="en-GB" sz="3200" dirty="0">
                <a:latin typeface="Arial"/>
                <a:ea typeface="+mn-lt"/>
                <a:cs typeface="+mn-lt"/>
              </a:rPr>
              <a:t> led her to ask many questions about how the volcano was formed.</a:t>
            </a:r>
            <a:endParaRPr lang="en-GB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The bright costume improved the dancer’s </a:t>
            </a:r>
            <a:r>
              <a:rPr lang="en-GB" sz="3200" b="1" dirty="0">
                <a:latin typeface="Arial"/>
                <a:ea typeface="+mn-lt"/>
                <a:cs typeface="+mn-lt"/>
              </a:rPr>
              <a:t>visibility</a:t>
            </a:r>
            <a:r>
              <a:rPr lang="en-GB" sz="3200" dirty="0">
                <a:latin typeface="Arial"/>
                <a:ea typeface="+mn-lt"/>
                <a:cs typeface="+mn-lt"/>
              </a:rPr>
              <a:t> on the dark stage.</a:t>
            </a:r>
            <a:endParaRPr lang="en-GB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“I will remember this day forever,” he said, thinking about </a:t>
            </a:r>
            <a:r>
              <a:rPr lang="en-GB" sz="3200" b="1" dirty="0">
                <a:latin typeface="Arial"/>
                <a:ea typeface="+mn-lt"/>
                <a:cs typeface="+mn-lt"/>
              </a:rPr>
              <a:t>eternity</a:t>
            </a:r>
            <a:r>
              <a:rPr lang="en-GB" sz="3200" dirty="0">
                <a:latin typeface="Arial"/>
                <a:ea typeface="+mn-lt"/>
                <a:cs typeface="+mn-lt"/>
              </a:rPr>
              <a:t>.</a:t>
            </a:r>
            <a:endParaRPr lang="en-GB" sz="3200" dirty="0">
              <a:latin typeface="Arial"/>
              <a:cs typeface="Arial"/>
            </a:endParaRPr>
          </a:p>
          <a:p>
            <a:pPr marL="285750" indent="-285750">
              <a:buAutoNum type="arabicPeriod"/>
            </a:pPr>
            <a:r>
              <a:rPr lang="en-GB" sz="3200" dirty="0">
                <a:latin typeface="Arial"/>
                <a:ea typeface="+mn-lt"/>
                <a:cs typeface="+mn-lt"/>
              </a:rPr>
              <a:t>There is a </a:t>
            </a:r>
            <a:r>
              <a:rPr lang="en-GB" sz="3200" b="1" dirty="0">
                <a:latin typeface="Arial"/>
                <a:ea typeface="+mn-lt"/>
                <a:cs typeface="+mn-lt"/>
              </a:rPr>
              <a:t>possibility</a:t>
            </a:r>
            <a:r>
              <a:rPr lang="en-GB" sz="3200" dirty="0">
                <a:latin typeface="Arial"/>
                <a:ea typeface="+mn-lt"/>
                <a:cs typeface="+mn-lt"/>
              </a:rPr>
              <a:t> that we will go on an excursion if the weather is good.</a:t>
            </a:r>
            <a:endParaRPr lang="en-GB" sz="2400" dirty="0">
              <a:latin typeface="Arial"/>
              <a:cs typeface="Arial"/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3581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>
            <a:spLocks noGrp="1"/>
          </p:cNvSpPr>
          <p:nvPr>
            <p:ph type="body" idx="1"/>
          </p:nvPr>
        </p:nvSpPr>
        <p:spPr>
          <a:xfrm>
            <a:off x="152437" y="158468"/>
            <a:ext cx="11860733" cy="216855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0" indent="0">
              <a:buNone/>
            </a:pPr>
            <a:r>
              <a:rPr lang="en" sz="3050" u="sng" dirty="0"/>
              <a:t>16.01.26</a:t>
            </a:r>
          </a:p>
          <a:p>
            <a:pPr marL="0" indent="0">
              <a:lnSpc>
                <a:spcPct val="114999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 dirty="0">
                <a:latin typeface="Comic Sans MS"/>
              </a:rPr>
              <a:t>TBAT- select an appropriate method for addition and subtraction. </a:t>
            </a:r>
            <a:endParaRPr lang="en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C4526-F759-47F3-3FF6-2E1A8EECF975}"/>
              </a:ext>
            </a:extLst>
          </p:cNvPr>
          <p:cNvSpPr txBox="1"/>
          <p:nvPr/>
        </p:nvSpPr>
        <p:spPr>
          <a:xfrm>
            <a:off x="6519990" y="3330362"/>
            <a:ext cx="5792229" cy="12438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100" b="1" u="sng">
                <a:solidFill>
                  <a:srgbClr val="FF0000"/>
                </a:solidFill>
                <a:latin typeface="Comic Sans MS"/>
              </a:rPr>
              <a:t>Challenge:</a:t>
            </a:r>
          </a:p>
          <a:p>
            <a:r>
              <a:rPr lang="en-GB" sz="2650">
                <a:cs typeface="Arial"/>
              </a:rPr>
              <a:t>Write 0.8 as a fraction and a percentage</a:t>
            </a:r>
          </a:p>
          <a:p>
            <a:endParaRPr lang="en-GB" sz="2533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0470B-DCB4-5BD1-45E6-2E8780A5824F}"/>
              </a:ext>
            </a:extLst>
          </p:cNvPr>
          <p:cNvSpPr txBox="1"/>
          <p:nvPr/>
        </p:nvSpPr>
        <p:spPr>
          <a:xfrm>
            <a:off x="471398" y="2040783"/>
            <a:ext cx="7194403" cy="35702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400">
                <a:latin typeface="Comic Sans MS"/>
              </a:rPr>
              <a:t>1. 5.92 x 10 =</a:t>
            </a:r>
          </a:p>
          <a:p>
            <a:endParaRPr lang="en-GB" sz="4400">
              <a:latin typeface="Comic Sans MS"/>
            </a:endParaRPr>
          </a:p>
          <a:p>
            <a:r>
              <a:rPr lang="en-GB" sz="4400">
                <a:latin typeface="Comic Sans MS"/>
              </a:rPr>
              <a:t>2. </a:t>
            </a:r>
            <a:r>
              <a:rPr lang="en-GB" sz="4800">
                <a:latin typeface="Calibri"/>
                <a:cs typeface="Calibri"/>
              </a:rPr>
              <a:t>0.00372 X 1000 =</a:t>
            </a:r>
            <a:endParaRPr lang="en-GB" sz="4800">
              <a:latin typeface="Calibri"/>
              <a:ea typeface="Calibri"/>
              <a:cs typeface="Calibri"/>
            </a:endParaRPr>
          </a:p>
          <a:p>
            <a:endParaRPr lang="en-GB" sz="4400">
              <a:latin typeface="Comic Sans MS"/>
            </a:endParaRPr>
          </a:p>
          <a:p>
            <a:r>
              <a:rPr lang="en-GB" sz="4400">
                <a:latin typeface="Comic Sans MS"/>
              </a:rPr>
              <a:t>3. 459.03 + 34.9 =</a:t>
            </a:r>
            <a:endParaRPr lang="en-GB" sz="4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514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299691-5586-34F8-915C-8DAA4C9D2CB7}"/>
              </a:ext>
            </a:extLst>
          </p:cNvPr>
          <p:cNvSpPr txBox="1"/>
          <p:nvPr/>
        </p:nvSpPr>
        <p:spPr>
          <a:xfrm>
            <a:off x="86590" y="98960"/>
            <a:ext cx="1198665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endParaRPr lang="en-GB" sz="2400" u="sng">
              <a:latin typeface="Comic Sans MS"/>
              <a:cs typeface="Arial"/>
            </a:endParaRPr>
          </a:p>
          <a:p>
            <a:r>
              <a:rPr lang="en-GB" sz="2400" u="sng">
                <a:latin typeface="Comic Sans MS"/>
                <a:cs typeface="Arial"/>
              </a:rPr>
              <a:t>TBAT </a:t>
            </a:r>
            <a:r>
              <a:rPr lang="en" sz="2400" u="sng">
                <a:latin typeface="Comic Sans MS"/>
                <a:cs typeface="Arial"/>
              </a:rPr>
              <a:t>- choose to use a mental strategy or written method to solve addition and subtraction</a:t>
            </a:r>
            <a:r>
              <a:rPr lang="en-GB" sz="2400" u="sng">
                <a:latin typeface="Comic Sans MS"/>
                <a:cs typeface="Arial"/>
              </a:rPr>
              <a:t> </a:t>
            </a:r>
          </a:p>
        </p:txBody>
      </p:sp>
      <p:pic>
        <p:nvPicPr>
          <p:cNvPr id="6" name="Picture 6" descr="Table&#10;&#10;Description automatically generated">
            <a:extLst>
              <a:ext uri="{FF2B5EF4-FFF2-40B4-BE49-F238E27FC236}">
                <a16:creationId xmlns:a16="http://schemas.microsoft.com/office/drawing/2014/main" id="{6C41B8F2-E1A8-1F11-4E44-EFE63DEAC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581" y="1368866"/>
            <a:ext cx="6157355" cy="52979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928A91B-6293-D741-AD97-9FF47F85FF66}"/>
              </a:ext>
            </a:extLst>
          </p:cNvPr>
          <p:cNvSpPr txBox="1"/>
          <p:nvPr/>
        </p:nvSpPr>
        <p:spPr>
          <a:xfrm>
            <a:off x="455440" y="1531935"/>
            <a:ext cx="212538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/>
              <a:t>Recap:</a:t>
            </a:r>
          </a:p>
        </p:txBody>
      </p:sp>
    </p:spTree>
    <p:extLst>
      <p:ext uri="{BB962C8B-B14F-4D97-AF65-F5344CB8AC3E}">
        <p14:creationId xmlns:p14="http://schemas.microsoft.com/office/powerpoint/2010/main" val="212051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299691-5586-34F8-915C-8DAA4C9D2CB7}"/>
              </a:ext>
            </a:extLst>
          </p:cNvPr>
          <p:cNvSpPr txBox="1"/>
          <p:nvPr/>
        </p:nvSpPr>
        <p:spPr>
          <a:xfrm>
            <a:off x="86590" y="98960"/>
            <a:ext cx="1198665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endParaRPr lang="en-GB" sz="2400" u="sng">
              <a:latin typeface="Comic Sans MS"/>
              <a:cs typeface="Arial"/>
            </a:endParaRPr>
          </a:p>
          <a:p>
            <a:r>
              <a:rPr lang="en-GB" sz="2400" u="sng">
                <a:latin typeface="Comic Sans MS"/>
                <a:cs typeface="Arial"/>
              </a:rPr>
              <a:t>TBAT </a:t>
            </a:r>
            <a:r>
              <a:rPr lang="en" sz="2400" u="sng">
                <a:latin typeface="Comic Sans MS"/>
                <a:cs typeface="Arial"/>
              </a:rPr>
              <a:t>- choose to use a mental strategy or written method to solve addition and subtraction</a:t>
            </a:r>
            <a:r>
              <a:rPr lang="en-GB" sz="2400" u="sng">
                <a:latin typeface="Comic Sans MS"/>
                <a:cs typeface="Arial"/>
              </a:rPr>
              <a:t>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8A11C2-63CE-8AD9-1337-BF53B4615D50}"/>
              </a:ext>
            </a:extLst>
          </p:cNvPr>
          <p:cNvSpPr txBox="1"/>
          <p:nvPr/>
        </p:nvSpPr>
        <p:spPr>
          <a:xfrm>
            <a:off x="173181" y="1472045"/>
            <a:ext cx="1182584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4000">
                <a:cs typeface="Arial"/>
              </a:rPr>
              <a:t>Can you sort these calculations?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7B7CC9DD-F8CD-C3B7-8983-D32BC82A4D97}"/>
              </a:ext>
            </a:extLst>
          </p:cNvPr>
          <p:cNvGraphicFramePr>
            <a:graphicFrameLocks noGrp="1"/>
          </p:cNvGraphicFramePr>
          <p:nvPr/>
        </p:nvGraphicFramePr>
        <p:xfrm>
          <a:off x="448096" y="4997493"/>
          <a:ext cx="11224070" cy="153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2035">
                  <a:extLst>
                    <a:ext uri="{9D8B030D-6E8A-4147-A177-3AD203B41FA5}">
                      <a16:colId xmlns:a16="http://schemas.microsoft.com/office/drawing/2014/main" val="474420231"/>
                    </a:ext>
                  </a:extLst>
                </a:gridCol>
                <a:gridCol w="5612035">
                  <a:extLst>
                    <a:ext uri="{9D8B030D-6E8A-4147-A177-3AD203B41FA5}">
                      <a16:colId xmlns:a16="http://schemas.microsoft.com/office/drawing/2014/main" val="2993271224"/>
                    </a:ext>
                  </a:extLst>
                </a:gridCol>
              </a:tblGrid>
              <a:tr h="76817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Mental strategy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Written strategy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350669"/>
                  </a:ext>
                </a:extLst>
              </a:tr>
              <a:tr h="76817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0112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F1E2C8F-0671-47D4-5F7D-7FA90844D669}"/>
              </a:ext>
            </a:extLst>
          </p:cNvPr>
          <p:cNvSpPr txBox="1"/>
          <p:nvPr/>
        </p:nvSpPr>
        <p:spPr>
          <a:xfrm>
            <a:off x="3807526" y="2300844"/>
            <a:ext cx="454726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>
                <a:latin typeface="Comic Sans MS"/>
                <a:cs typeface="Arial"/>
              </a:rPr>
              <a:t>200,000 + 100,000 =</a:t>
            </a:r>
            <a:endParaRPr lang="en-US"/>
          </a:p>
          <a:p>
            <a:pPr algn="ctr"/>
            <a:r>
              <a:rPr lang="en-GB" sz="2800">
                <a:latin typeface="Comic Sans MS"/>
                <a:cs typeface="Arial"/>
              </a:rPr>
              <a:t>23,956 + 34,729 =</a:t>
            </a:r>
          </a:p>
          <a:p>
            <a:pPr algn="ctr"/>
            <a:r>
              <a:rPr lang="en-GB" sz="2800">
                <a:latin typeface="Comic Sans MS"/>
                <a:cs typeface="Arial"/>
              </a:rPr>
              <a:t>28,291 – 999 =</a:t>
            </a:r>
          </a:p>
          <a:p>
            <a:pPr algn="ctr"/>
            <a:r>
              <a:rPr lang="en-GB" sz="2800">
                <a:latin typeface="Comic Sans MS"/>
                <a:cs typeface="Arial"/>
              </a:rPr>
              <a:t>6020 + 2060 =</a:t>
            </a:r>
          </a:p>
          <a:p>
            <a:pPr algn="ctr"/>
            <a:r>
              <a:rPr lang="en-GB" sz="2800">
                <a:latin typeface="Comic Sans MS"/>
                <a:cs typeface="Arial"/>
              </a:rPr>
              <a:t>39,553 – 28,105 =</a:t>
            </a:r>
          </a:p>
        </p:txBody>
      </p:sp>
    </p:spTree>
    <p:extLst>
      <p:ext uri="{BB962C8B-B14F-4D97-AF65-F5344CB8AC3E}">
        <p14:creationId xmlns:p14="http://schemas.microsoft.com/office/powerpoint/2010/main" val="368533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299691-5586-34F8-915C-8DAA4C9D2CB7}"/>
              </a:ext>
            </a:extLst>
          </p:cNvPr>
          <p:cNvSpPr txBox="1"/>
          <p:nvPr/>
        </p:nvSpPr>
        <p:spPr>
          <a:xfrm>
            <a:off x="86590" y="98960"/>
            <a:ext cx="1198665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endParaRPr lang="en-GB" sz="2400" u="sng">
              <a:latin typeface="Comic Sans MS"/>
              <a:cs typeface="Arial"/>
            </a:endParaRPr>
          </a:p>
          <a:p>
            <a:r>
              <a:rPr lang="en-GB" sz="2400" u="sng">
                <a:latin typeface="Comic Sans MS"/>
                <a:cs typeface="Arial"/>
              </a:rPr>
              <a:t>TBAT </a:t>
            </a:r>
            <a:r>
              <a:rPr lang="en" sz="2400" u="sng">
                <a:latin typeface="Comic Sans MS"/>
                <a:cs typeface="Arial"/>
              </a:rPr>
              <a:t>- choose to use a mental strategy or written method to solve addition and subtraction</a:t>
            </a:r>
            <a:r>
              <a:rPr lang="en-GB" sz="2400" u="sng">
                <a:latin typeface="Comic Sans MS"/>
                <a:cs typeface="Arial"/>
              </a:rPr>
              <a:t> </a:t>
            </a:r>
          </a:p>
        </p:txBody>
      </p:sp>
      <p:pic>
        <p:nvPicPr>
          <p:cNvPr id="6" name="Picture 6" descr="Diagram&#10;&#10;Description automatically generated">
            <a:extLst>
              <a:ext uri="{FF2B5EF4-FFF2-40B4-BE49-F238E27FC236}">
                <a16:creationId xmlns:a16="http://schemas.microsoft.com/office/drawing/2014/main" id="{484B3884-BA06-7DFF-1689-02B01490D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218" y="1292977"/>
            <a:ext cx="6859979" cy="541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88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2414-FBC1-CA76-B4EF-16D604F2B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146" y="21053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/>
              <a:t>Talk partners: Which method would you use to solve the following problem?</a:t>
            </a:r>
            <a:br>
              <a:rPr lang="en-GB"/>
            </a:br>
            <a:br>
              <a:rPr lang="en-GB"/>
            </a:br>
            <a:br>
              <a:rPr lang="en-GB"/>
            </a:br>
            <a:r>
              <a:rPr lang="en-GB"/>
              <a:t>           </a:t>
            </a:r>
            <a:r>
              <a:rPr lang="en-GB" sz="6700"/>
              <a:t>                   2, 637 – 1, 889</a:t>
            </a:r>
          </a:p>
        </p:txBody>
      </p:sp>
    </p:spTree>
    <p:extLst>
      <p:ext uri="{BB962C8B-B14F-4D97-AF65-F5344CB8AC3E}">
        <p14:creationId xmlns:p14="http://schemas.microsoft.com/office/powerpoint/2010/main" val="2027569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8DA7-3903-A697-9C9D-C53F6B389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Mia says that the best method to use for 598 + 1, 023 is formal written. Do you agree? </a:t>
            </a:r>
            <a:br>
              <a:rPr lang="en-GB"/>
            </a:br>
            <a:br>
              <a:rPr lang="en-GB"/>
            </a:br>
            <a:r>
              <a:rPr lang="en-GB"/>
              <a:t>Convince me. </a:t>
            </a:r>
          </a:p>
        </p:txBody>
      </p:sp>
    </p:spTree>
    <p:extLst>
      <p:ext uri="{BB962C8B-B14F-4D97-AF65-F5344CB8AC3E}">
        <p14:creationId xmlns:p14="http://schemas.microsoft.com/office/powerpoint/2010/main" val="1092725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DABC899185B74BB2030808D3385A9C" ma:contentTypeVersion="19" ma:contentTypeDescription="Create a new document." ma:contentTypeScope="" ma:versionID="2bddcd1ac83bf6cc9d4e187e50cdfc19">
  <xsd:schema xmlns:xsd="http://www.w3.org/2001/XMLSchema" xmlns:xs="http://www.w3.org/2001/XMLSchema" xmlns:p="http://schemas.microsoft.com/office/2006/metadata/properties" xmlns:ns2="5519ec2d-3025-400a-aa14-bba49a7e18f3" xmlns:ns3="e255f982-5f1f-41c7-871f-7a91432a5484" targetNamespace="http://schemas.microsoft.com/office/2006/metadata/properties" ma:root="true" ma:fieldsID="a945b1e6971e3546dc159e283e46c135" ns2:_="" ns3:_="">
    <xsd:import namespace="5519ec2d-3025-400a-aa14-bba49a7e18f3"/>
    <xsd:import namespace="e255f982-5f1f-41c7-871f-7a91432a54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9ec2d-3025-400a-aa14-bba49a7e18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55f982-5f1f-41c7-871f-7a91432a548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320c33-d570-4e0b-b288-e2b6c8d43477}" ma:internalName="TaxCatchAll" ma:showField="CatchAllData" ma:web="e255f982-5f1f-41c7-871f-7a91432a54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55f982-5f1f-41c7-871f-7a91432a5484" xsi:nil="true"/>
    <lcf76f155ced4ddcb4097134ff3c332f xmlns="5519ec2d-3025-400a-aa14-bba49a7e18f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950572-0FC3-444B-B468-00BF7CCA5379}"/>
</file>

<file path=customXml/itemProps2.xml><?xml version="1.0" encoding="utf-8"?>
<ds:datastoreItem xmlns:ds="http://schemas.openxmlformats.org/officeDocument/2006/customXml" ds:itemID="{79608C24-9A2B-4F87-BD67-B07998F53441}">
  <ds:schemaRefs>
    <ds:schemaRef ds:uri="http://schemas.microsoft.com/office/2006/metadata/properties"/>
    <ds:schemaRef ds:uri="http://schemas.microsoft.com/office/infopath/2007/PartnerControls"/>
    <ds:schemaRef ds:uri="e255f982-5f1f-41c7-871f-7a91432a5484"/>
    <ds:schemaRef ds:uri="5519ec2d-3025-400a-aa14-bba49a7e18f3"/>
  </ds:schemaRefs>
</ds:datastoreItem>
</file>

<file path=customXml/itemProps3.xml><?xml version="1.0" encoding="utf-8"?>
<ds:datastoreItem xmlns:ds="http://schemas.openxmlformats.org/officeDocument/2006/customXml" ds:itemID="{9E9F5856-EABC-4760-930B-72A5F693A7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Talk partners: Which method would you use to solve the following problem?                                 2, 637 – 1, 889</vt:lpstr>
      <vt:lpstr>Mia says that the best method to use for 598 + 1, 023 is formal written. Do you agree?   Convince me. </vt:lpstr>
      <vt:lpstr>PowerPoint Presentation</vt:lpstr>
      <vt:lpstr>PowerPoint Presentation</vt:lpstr>
      <vt:lpstr>PowerPoint Presentation</vt:lpstr>
      <vt:lpstr>Friday 16th January TBAT- write effective sentences to entertain. </vt:lpstr>
      <vt:lpstr>Class work:  Read the text .   What are the main ideas?  Find a prepositional phrase. </vt:lpstr>
      <vt:lpstr>PowerPoint Presentation</vt:lpstr>
      <vt:lpstr>Watch the advert and write adjectives.   Mission X: The Call of Tomorrow   The new 911 ST: 60 years of the Porsche 911 - YouTube</vt:lpstr>
      <vt:lpstr>PowerPoint Presentation</vt:lpstr>
      <vt:lpstr>PowerPoint Presentation</vt:lpstr>
      <vt:lpstr>What questions might Liam ask himself in the car showroom?  Write three questions that Liam may have thought in his head.   Example:  My thoughts ran away with me. Should we sit inside it? Is it locked? How fast would it go?</vt:lpstr>
      <vt:lpstr> My thoughts ran away with me. Should we sit inside it? Is it locked? How fast would it go?   Box 2:  Write the opening statement, followed by the three questions Liam would ask himself.   Do not take up the whole box as more will be going in there next week.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36</cp:revision>
  <dcterms:created xsi:type="dcterms:W3CDTF">2026-01-08T10:50:47Z</dcterms:created>
  <dcterms:modified xsi:type="dcterms:W3CDTF">2026-01-16T08:15:36Z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0x01010098DABC899185B74BB2030808D3385A9C</vt:lpwstr>
  </property>
  <property fmtid="{D5CDD505-2E9C-101B-9397-08002B2CF9AE}" pid="3" name="MediaServiceImageTags">
    <vt:lpwstr/>
  </property>
</Properties>
</file>