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492" r:id="rId5"/>
    <p:sldId id="544" r:id="rId6"/>
    <p:sldId id="456" r:id="rId7"/>
    <p:sldId id="453" r:id="rId8"/>
    <p:sldId id="523" r:id="rId9"/>
    <p:sldId id="525" r:id="rId10"/>
    <p:sldId id="524" r:id="rId11"/>
    <p:sldId id="522" r:id="rId12"/>
    <p:sldId id="526" r:id="rId13"/>
    <p:sldId id="527" r:id="rId14"/>
    <p:sldId id="270" r:id="rId15"/>
    <p:sldId id="341" r:id="rId16"/>
    <p:sldId id="271" r:id="rId17"/>
    <p:sldId id="272" r:id="rId18"/>
    <p:sldId id="258" r:id="rId19"/>
    <p:sldId id="261" r:id="rId20"/>
    <p:sldId id="364" r:id="rId21"/>
    <p:sldId id="336" r:id="rId22"/>
    <p:sldId id="340" r:id="rId23"/>
    <p:sldId id="365" r:id="rId24"/>
    <p:sldId id="528" r:id="rId25"/>
    <p:sldId id="533" r:id="rId26"/>
    <p:sldId id="534" r:id="rId27"/>
    <p:sldId id="353" r:id="rId28"/>
    <p:sldId id="535" r:id="rId29"/>
    <p:sldId id="536" r:id="rId30"/>
    <p:sldId id="537" r:id="rId31"/>
    <p:sldId id="538" r:id="rId32"/>
    <p:sldId id="539" r:id="rId33"/>
    <p:sldId id="540" r:id="rId34"/>
    <p:sldId id="541" r:id="rId35"/>
    <p:sldId id="542" r:id="rId36"/>
    <p:sldId id="543" r:id="rId37"/>
    <p:sldId id="354" r:id="rId38"/>
    <p:sldId id="529" r:id="rId3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3DCEE-6020-8864-EED7-71D1BDD961E2}" v="35" dt="2026-01-09T12:24:40.795"/>
    <p1510:client id="{A40C1F6E-EAE1-859F-3E84-33D2E400D078}" v="21" dt="2026-01-09T12:17:46.433"/>
    <p1510:client id="{E4D0EEBE-FA6D-B3C4-B7A4-7D9F2952C090}" v="195" dt="2026-01-10T19:36:42.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A4925-C262-4FDA-A09A-AAA8D93A5913}" type="datetimeFigureOut">
              <a:t>1/10/2026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7D3AF-278B-4CB6-B133-11481EA9E9A5}" type="slidenum">
              <a:t>‹#›</a:t>
            </a:fld>
            <a:endParaRPr lang="en-GB"/>
          </a:p>
        </p:txBody>
      </p:sp>
    </p:spTree>
    <p:extLst>
      <p:ext uri="{BB962C8B-B14F-4D97-AF65-F5344CB8AC3E}">
        <p14:creationId xmlns:p14="http://schemas.microsoft.com/office/powerpoint/2010/main" val="263826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bit.io/lessons-name-code-video"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85584ef28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85584ef28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26</a:t>
            </a:fld>
            <a:endParaRPr lang="en-GB"/>
          </a:p>
        </p:txBody>
      </p:sp>
    </p:spTree>
    <p:extLst>
      <p:ext uri="{BB962C8B-B14F-4D97-AF65-F5344CB8AC3E}">
        <p14:creationId xmlns:p14="http://schemas.microsoft.com/office/powerpoint/2010/main" val="46711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If it’s your first lesson with the micro:bit, introduce the parts of the MakeCode editor.</a:t>
            </a:r>
            <a:br>
              <a:rPr lang="en-GB" sz="900">
                <a:effectLst/>
                <a:latin typeface="Arial" panose="020B0604020202020204" pitchFamily="34" charset="0"/>
                <a:ea typeface="Calibri" panose="020F0502020204030204" pitchFamily="34" charset="0"/>
              </a:rPr>
            </a:br>
            <a:r>
              <a:rPr lang="en-GB" sz="900">
                <a:effectLst/>
                <a:latin typeface="Arial" panose="020B0604020202020204" pitchFamily="34" charset="0"/>
                <a:ea typeface="Calibri" panose="020F0502020204030204" pitchFamily="34" charset="0"/>
              </a:rPr>
              <a:t>The </a:t>
            </a:r>
            <a:r>
              <a:rPr lang="en-GB" sz="900" err="1">
                <a:effectLst/>
                <a:latin typeface="Arial" panose="020B0604020202020204" pitchFamily="34" charset="0"/>
                <a:ea typeface="Calibri" panose="020F0502020204030204" pitchFamily="34" charset="0"/>
              </a:rPr>
              <a:t>MakeCode</a:t>
            </a:r>
            <a:r>
              <a:rPr lang="en-GB" sz="900">
                <a:effectLst/>
                <a:latin typeface="Arial" panose="020B0604020202020204" pitchFamily="34" charset="0"/>
                <a:ea typeface="Calibri" panose="020F0502020204030204" pitchFamily="34" charset="0"/>
              </a:rPr>
              <a:t> block editor works a lot like Scratch.</a:t>
            </a:r>
          </a:p>
        </p:txBody>
      </p:sp>
      <p:sp>
        <p:nvSpPr>
          <p:cNvPr id="4" name="Slide Number Placeholder 3"/>
          <p:cNvSpPr>
            <a:spLocks noGrp="1"/>
          </p:cNvSpPr>
          <p:nvPr>
            <p:ph type="sldNum" sz="quarter" idx="5"/>
          </p:nvPr>
        </p:nvSpPr>
        <p:spPr/>
        <p:txBody>
          <a:bodyPr/>
          <a:lstStyle/>
          <a:p>
            <a:fld id="{9091831F-4EB0-A94A-A132-4C9A8B82ADF3}" type="slidenum">
              <a:rPr lang="en-GB" smtClean="0"/>
              <a:t>27</a:t>
            </a:fld>
            <a:endParaRPr lang="en-GB"/>
          </a:p>
        </p:txBody>
      </p:sp>
    </p:spTree>
    <p:extLst>
      <p:ext uri="{BB962C8B-B14F-4D97-AF65-F5344CB8AC3E}">
        <p14:creationId xmlns:p14="http://schemas.microsoft.com/office/powerpoint/2010/main" val="319398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You can follow the link to open the completed code in the editor.</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Model changing the name in the ‘show string’ block and seeing it change in the simulator.</a:t>
            </a:r>
          </a:p>
        </p:txBody>
      </p:sp>
      <p:sp>
        <p:nvSpPr>
          <p:cNvPr id="4" name="Slide Number Placeholder 3"/>
          <p:cNvSpPr>
            <a:spLocks noGrp="1"/>
          </p:cNvSpPr>
          <p:nvPr>
            <p:ph type="sldNum" sz="quarter" idx="5"/>
          </p:nvPr>
        </p:nvSpPr>
        <p:spPr/>
        <p:txBody>
          <a:bodyPr/>
          <a:lstStyle/>
          <a:p>
            <a:fld id="{9091831F-4EB0-A94A-A132-4C9A8B82ADF3}" type="slidenum">
              <a:rPr lang="en-GB" smtClean="0"/>
              <a:t>28</a:t>
            </a:fld>
            <a:endParaRPr lang="en-GB"/>
          </a:p>
        </p:txBody>
      </p:sp>
    </p:spTree>
    <p:extLst>
      <p:ext uri="{BB962C8B-B14F-4D97-AF65-F5344CB8AC3E}">
        <p14:creationId xmlns:p14="http://schemas.microsoft.com/office/powerpoint/2010/main" val="149200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You can follow the link to open a new MakeCode project and model building the code yourself – or use slide 10 to show a YouTube coding video, or slide 11 to show an animated GIF of building the code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29</a:t>
            </a:fld>
            <a:endParaRPr lang="en-GB"/>
          </a:p>
        </p:txBody>
      </p:sp>
    </p:spTree>
    <p:extLst>
      <p:ext uri="{BB962C8B-B14F-4D97-AF65-F5344CB8AC3E}">
        <p14:creationId xmlns:p14="http://schemas.microsoft.com/office/powerpoint/2010/main" val="2073974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Optionally share this YouTube coding video with your students: </a:t>
            </a:r>
            <a:r>
              <a:rPr lang="en-GB" sz="1800" u="sng">
                <a:solidFill>
                  <a:srgbClr val="0563C1"/>
                </a:solidFill>
                <a:effectLst/>
                <a:latin typeface="Arial" panose="020B0604020202020204" pitchFamily="34" charset="0"/>
                <a:ea typeface="Calibri" panose="020F0502020204030204" pitchFamily="34" charset="0"/>
                <a:hlinkClick r:id="rId3"/>
              </a:rPr>
              <a:t>https://mbit.io/lessons-name-code-video</a:t>
            </a:r>
            <a:r>
              <a:rPr lang="en-GB" sz="1800">
                <a:effectLst/>
                <a:latin typeface="Arial" panose="020B0604020202020204" pitchFamily="34" charset="0"/>
                <a:ea typeface="Calibri" panose="020F0502020204030204" pitchFamily="34" charset="0"/>
              </a:rPr>
              <a:t> </a:t>
            </a:r>
            <a:endParaRPr lang="en-GB">
              <a:effectLst/>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30</a:t>
            </a:fld>
            <a:endParaRPr lang="en-GB"/>
          </a:p>
        </p:txBody>
      </p:sp>
    </p:spTree>
    <p:extLst>
      <p:ext uri="{BB962C8B-B14F-4D97-AF65-F5344CB8AC3E}">
        <p14:creationId xmlns:p14="http://schemas.microsoft.com/office/powerpoint/2010/main" val="167968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Animated GIF of building the code you can share with your students,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31</a:t>
            </a:fld>
            <a:endParaRPr lang="en-GB"/>
          </a:p>
        </p:txBody>
      </p:sp>
    </p:spTree>
    <p:extLst>
      <p:ext uri="{BB962C8B-B14F-4D97-AF65-F5344CB8AC3E}">
        <p14:creationId xmlns:p14="http://schemas.microsoft.com/office/powerpoint/2010/main" val="404399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optionally share this online step-by-step tutorial with your students to follow individually.</a:t>
            </a:r>
          </a:p>
        </p:txBody>
      </p:sp>
      <p:sp>
        <p:nvSpPr>
          <p:cNvPr id="4" name="Slide Number Placeholder 3"/>
          <p:cNvSpPr>
            <a:spLocks noGrp="1"/>
          </p:cNvSpPr>
          <p:nvPr>
            <p:ph type="sldNum" sz="quarter" idx="5"/>
          </p:nvPr>
        </p:nvSpPr>
        <p:spPr/>
        <p:txBody>
          <a:bodyPr/>
          <a:lstStyle/>
          <a:p>
            <a:fld id="{9091831F-4EB0-A94A-A132-4C9A8B82ADF3}" type="slidenum">
              <a:rPr lang="en-GB" smtClean="0"/>
              <a:t>32</a:t>
            </a:fld>
            <a:endParaRPr lang="en-GB"/>
          </a:p>
        </p:txBody>
      </p:sp>
    </p:spTree>
    <p:extLst>
      <p:ext uri="{BB962C8B-B14F-4D97-AF65-F5344CB8AC3E}">
        <p14:creationId xmlns:p14="http://schemas.microsoft.com/office/powerpoint/2010/main" val="3406960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Students transfer code to their micro:bit and test.</a:t>
            </a:r>
          </a:p>
          <a:p>
            <a:r>
              <a:rPr lang="en-GB" sz="1800">
                <a:effectLst/>
                <a:latin typeface="Arial" panose="020B0604020202020204" pitchFamily="34" charset="0"/>
                <a:ea typeface="Calibri" panose="020F0502020204030204" pitchFamily="34" charset="0"/>
              </a:rPr>
              <a:t>If you have a battery packs, encourage students to unplug micro:bits from computers and attach batteries. Their code remains on the micro:bit and will still work</a:t>
            </a:r>
            <a:r>
              <a:rPr lang="en-GB" sz="3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Does it work as you expect?</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If not, do you need to debug the code and download it again?</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good is the project?</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Can you think of anyone who would like this project and find it useful of enjoyable?</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could you improve it?</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Could it have other uses?</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does it work?</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Encourage students to think about how it works when holding it in their hands.</a:t>
            </a:r>
          </a:p>
        </p:txBody>
      </p:sp>
      <p:sp>
        <p:nvSpPr>
          <p:cNvPr id="4" name="Slide Number Placeholder 3"/>
          <p:cNvSpPr>
            <a:spLocks noGrp="1"/>
          </p:cNvSpPr>
          <p:nvPr>
            <p:ph type="sldNum" sz="quarter" idx="5"/>
          </p:nvPr>
        </p:nvSpPr>
        <p:spPr/>
        <p:txBody>
          <a:bodyPr/>
          <a:lstStyle/>
          <a:p>
            <a:fld id="{9091831F-4EB0-A94A-A132-4C9A8B82ADF3}" type="slidenum">
              <a:rPr lang="en-GB" smtClean="0"/>
              <a:t>33</a:t>
            </a:fld>
            <a:endParaRPr lang="en-GB"/>
          </a:p>
        </p:txBody>
      </p:sp>
    </p:spTree>
    <p:extLst>
      <p:ext uri="{BB962C8B-B14F-4D97-AF65-F5344CB8AC3E}">
        <p14:creationId xmlns:p14="http://schemas.microsoft.com/office/powerpoint/2010/main" val="2326251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34</a:t>
            </a:fld>
            <a:endParaRPr lang="en-GB"/>
          </a:p>
        </p:txBody>
      </p:sp>
    </p:spTree>
    <p:extLst>
      <p:ext uri="{BB962C8B-B14F-4D97-AF65-F5344CB8AC3E}">
        <p14:creationId xmlns:p14="http://schemas.microsoft.com/office/powerpoint/2010/main" val="329871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85584ef28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85584ef28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85584ef28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85584ef28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85584ef28_1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85584ef28_1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71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Today we’re going to code our micro:bits to show our names. Our names are shown scrolling across the LED lights on the front of the micro:bit. We’ll create an algorithm – instructions in code, a language the micro:bit can understand.</a:t>
            </a:r>
          </a:p>
        </p:txBody>
      </p:sp>
      <p:sp>
        <p:nvSpPr>
          <p:cNvPr id="4" name="Slide Number Placeholder 3"/>
          <p:cNvSpPr>
            <a:spLocks noGrp="1"/>
          </p:cNvSpPr>
          <p:nvPr>
            <p:ph type="sldNum" sz="quarter" idx="5"/>
          </p:nvPr>
        </p:nvSpPr>
        <p:spPr/>
        <p:txBody>
          <a:bodyPr/>
          <a:lstStyle/>
          <a:p>
            <a:fld id="{9091831F-4EB0-A94A-A132-4C9A8B82ADF3}" type="slidenum">
              <a:rPr lang="en-GB" smtClean="0"/>
              <a:t>22</a:t>
            </a:fld>
            <a:endParaRPr lang="en-GB"/>
          </a:p>
        </p:txBody>
      </p:sp>
    </p:spTree>
    <p:extLst>
      <p:ext uri="{BB962C8B-B14F-4D97-AF65-F5344CB8AC3E}">
        <p14:creationId xmlns:p14="http://schemas.microsoft.com/office/powerpoint/2010/main" val="309849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effectLst/>
                <a:latin typeface="Arial" panose="020B0604020202020204" pitchFamily="34" charset="0"/>
                <a:ea typeface="Calibri" panose="020F0502020204030204" pitchFamily="34" charset="0"/>
              </a:rPr>
              <a:t>Computers are not just laptops and desktops PCs, they all around us, inside phones, games consoles, TVs and even cars.</a:t>
            </a:r>
            <a:endParaRPr lang="en-GB"/>
          </a:p>
          <a:p>
            <a:endParaRPr lang="en-GB"/>
          </a:p>
        </p:txBody>
      </p:sp>
      <p:sp>
        <p:nvSpPr>
          <p:cNvPr id="4" name="Slide Number Placeholder 3"/>
          <p:cNvSpPr>
            <a:spLocks noGrp="1"/>
          </p:cNvSpPr>
          <p:nvPr>
            <p:ph type="sldNum" sz="quarter" idx="5"/>
          </p:nvPr>
        </p:nvSpPr>
        <p:spPr/>
        <p:txBody>
          <a:bodyPr/>
          <a:lstStyle/>
          <a:p>
            <a:fld id="{9091831F-4EB0-A94A-A132-4C9A8B82ADF3}" type="slidenum">
              <a:rPr lang="en-GB" smtClean="0"/>
              <a:t>23</a:t>
            </a:fld>
            <a:endParaRPr lang="en-GB"/>
          </a:p>
        </p:txBody>
      </p:sp>
    </p:spTree>
    <p:extLst>
      <p:ext uri="{BB962C8B-B14F-4D97-AF65-F5344CB8AC3E}">
        <p14:creationId xmlns:p14="http://schemas.microsoft.com/office/powerpoint/2010/main" val="118155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Courier New" panose="02070309020205020404" pitchFamily="49" charset="0"/>
              <a:buChar char="o"/>
            </a:pPr>
            <a:r>
              <a:rPr lang="en-GB" sz="900" b="1">
                <a:effectLst/>
                <a:latin typeface="Arial" panose="020B0604020202020204" pitchFamily="34" charset="0"/>
                <a:ea typeface="Calibri" panose="020F0502020204030204" pitchFamily="34" charset="0"/>
              </a:rPr>
              <a:t>LEDs</a:t>
            </a:r>
            <a:r>
              <a:rPr lang="en-GB" sz="900">
                <a:effectLst/>
                <a:latin typeface="Arial" panose="020B0604020202020204" pitchFamily="34" charset="0"/>
                <a:ea typeface="Calibri" panose="020F0502020204030204" pitchFamily="34" charset="0"/>
              </a:rPr>
              <a:t> are light emitting diodes, the lights on the front of the micro:bit.</a:t>
            </a:r>
          </a:p>
          <a:p>
            <a:pPr marL="742950" lvl="1" indent="-285750">
              <a:buFont typeface="Courier New" panose="02070309020205020404" pitchFamily="49" charset="0"/>
              <a:buChar char="o"/>
            </a:pPr>
            <a:r>
              <a:rPr lang="en-GB" sz="900">
                <a:effectLst/>
                <a:latin typeface="Arial" panose="020B0604020202020204" pitchFamily="34" charset="0"/>
                <a:ea typeface="Calibri" panose="020F0502020204030204" pitchFamily="34" charset="0"/>
              </a:rPr>
              <a:t>Information coming out of a computer is called an </a:t>
            </a:r>
            <a:r>
              <a:rPr lang="en-GB" sz="900" b="1">
                <a:effectLst/>
                <a:latin typeface="Arial" panose="020B0604020202020204" pitchFamily="34" charset="0"/>
                <a:ea typeface="Calibri" panose="020F0502020204030204" pitchFamily="34" charset="0"/>
              </a:rPr>
              <a:t>output</a:t>
            </a:r>
            <a:r>
              <a:rPr lang="en-GB" sz="900">
                <a:effectLst/>
                <a:latin typeface="Arial" panose="020B0604020202020204" pitchFamily="34" charset="0"/>
                <a:ea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9091831F-4EB0-A94A-A132-4C9A8B82ADF3}" type="slidenum">
              <a:rPr lang="en-GB" smtClean="0"/>
              <a:t>24</a:t>
            </a:fld>
            <a:endParaRPr lang="en-GB"/>
          </a:p>
        </p:txBody>
      </p:sp>
    </p:spTree>
    <p:extLst>
      <p:ext uri="{BB962C8B-B14F-4D97-AF65-F5344CB8AC3E}">
        <p14:creationId xmlns:p14="http://schemas.microsoft.com/office/powerpoint/2010/main" val="419915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25</a:t>
            </a:fld>
            <a:endParaRPr lang="en-GB"/>
          </a:p>
        </p:txBody>
      </p:sp>
    </p:spTree>
    <p:extLst>
      <p:ext uri="{BB962C8B-B14F-4D97-AF65-F5344CB8AC3E}">
        <p14:creationId xmlns:p14="http://schemas.microsoft.com/office/powerpoint/2010/main" val="147857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458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134250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30566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2" name="Google Shape;22;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25" name="Google Shape;25;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99198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Z.0 Title slide - Computing">
  <p:cSld name="Title Slide 2_1_1_1_1_1_1_1_1_1_1_3">
    <p:bg>
      <p:bgPr>
        <a:solidFill>
          <a:srgbClr val="BEF2BD"/>
        </a:solidFill>
        <a:effectLst/>
      </p:bgPr>
    </p:bg>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l="6209" r="6209"/>
          <a:stretch/>
        </p:blipFill>
        <p:spPr>
          <a:xfrm>
            <a:off x="432000" y="5344800"/>
            <a:ext cx="1678600" cy="170667"/>
          </a:xfrm>
          <a:prstGeom prst="rect">
            <a:avLst/>
          </a:prstGeom>
          <a:noFill/>
          <a:ln>
            <a:noFill/>
          </a:ln>
        </p:spPr>
      </p:pic>
      <p:sp>
        <p:nvSpPr>
          <p:cNvPr id="49" name="Google Shape;49;p6"/>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6"/>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Computing</a:t>
            </a:r>
            <a:endParaRPr sz="2267" b="1">
              <a:solidFill>
                <a:schemeClr val="dk1"/>
              </a:solidFill>
              <a:latin typeface="Lexend"/>
              <a:ea typeface="Lexend"/>
              <a:cs typeface="Lexend"/>
              <a:sym typeface="Lexend"/>
            </a:endParaRPr>
          </a:p>
        </p:txBody>
      </p:sp>
      <p:pic>
        <p:nvPicPr>
          <p:cNvPr id="51" name="Google Shape;51;p6"/>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52" name="Google Shape;52;p6"/>
          <p:cNvGrpSpPr/>
          <p:nvPr/>
        </p:nvGrpSpPr>
        <p:grpSpPr>
          <a:xfrm>
            <a:off x="8209301" y="0"/>
            <a:ext cx="3982700" cy="5138765"/>
            <a:chOff x="6156975" y="0"/>
            <a:chExt cx="2987025" cy="3854074"/>
          </a:xfrm>
        </p:grpSpPr>
        <p:pic>
          <p:nvPicPr>
            <p:cNvPr id="53" name="Google Shape;53;p6"/>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54" name="Google Shape;54;p6"/>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sp>
        <p:nvSpPr>
          <p:cNvPr id="55" name="Google Shape;55;p6"/>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56" name="Google Shape;56;p6"/>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pic>
        <p:nvPicPr>
          <p:cNvPr id="57" name="Google Shape;57;p6"/>
          <p:cNvPicPr preferRelativeResize="0"/>
          <p:nvPr/>
        </p:nvPicPr>
        <p:blipFill>
          <a:blip r:embed="rId5">
            <a:alphaModFix/>
          </a:blip>
          <a:stretch>
            <a:fillRect/>
          </a:stretch>
        </p:blipFill>
        <p:spPr>
          <a:xfrm rot="21210000">
            <a:off x="8756665" y="965055"/>
            <a:ext cx="3360000" cy="3360000"/>
          </a:xfrm>
          <a:prstGeom prst="rect">
            <a:avLst/>
          </a:prstGeom>
          <a:noFill/>
          <a:ln>
            <a:noFill/>
          </a:ln>
        </p:spPr>
      </p:pic>
    </p:spTree>
    <p:extLst>
      <p:ext uri="{BB962C8B-B14F-4D97-AF65-F5344CB8AC3E}">
        <p14:creationId xmlns:p14="http://schemas.microsoft.com/office/powerpoint/2010/main" val="324264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Z.1 Outcome">
  <p:cSld name="CUSTOM_5">
    <p:bg>
      <p:bgPr>
        <a:solidFill>
          <a:srgbClr val="BEF2BD"/>
        </a:solidFill>
        <a:effectLst/>
      </p:bgPr>
    </p:bg>
    <p:spTree>
      <p:nvGrpSpPr>
        <p:cNvPr id="1" name="Shape 233"/>
        <p:cNvGrpSpPr/>
        <p:nvPr/>
      </p:nvGrpSpPr>
      <p:grpSpPr>
        <a:xfrm>
          <a:off x="0" y="0"/>
          <a:ext cx="0" cy="0"/>
          <a:chOff x="0" y="0"/>
          <a:chExt cx="0" cy="0"/>
        </a:xfrm>
      </p:grpSpPr>
      <p:pic>
        <p:nvPicPr>
          <p:cNvPr id="234" name="Google Shape;234;p24"/>
          <p:cNvPicPr preferRelativeResize="0"/>
          <p:nvPr/>
        </p:nvPicPr>
        <p:blipFill>
          <a:blip r:embed="rId2">
            <a:alphaModFix/>
          </a:blip>
          <a:stretch>
            <a:fillRect/>
          </a:stretch>
        </p:blipFill>
        <p:spPr>
          <a:xfrm>
            <a:off x="457634" y="1851160"/>
            <a:ext cx="10594133" cy="3893035"/>
          </a:xfrm>
          <a:prstGeom prst="rect">
            <a:avLst/>
          </a:prstGeom>
          <a:noFill/>
          <a:ln>
            <a:noFill/>
          </a:ln>
        </p:spPr>
      </p:pic>
      <p:sp>
        <p:nvSpPr>
          <p:cNvPr id="235" name="Google Shape;235;p24"/>
          <p:cNvSpPr txBox="1"/>
          <p:nvPr/>
        </p:nvSpPr>
        <p:spPr>
          <a:xfrm>
            <a:off x="433609" y="606353"/>
            <a:ext cx="6100800" cy="57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3733" b="1">
                <a:solidFill>
                  <a:schemeClr val="dk1"/>
                </a:solidFill>
                <a:latin typeface="Lexend"/>
                <a:ea typeface="Lexend"/>
                <a:cs typeface="Lexend"/>
                <a:sym typeface="Lexend"/>
              </a:rPr>
              <a:t>Outcome</a:t>
            </a:r>
            <a:endParaRPr sz="3733" b="1">
              <a:solidFill>
                <a:schemeClr val="dk1"/>
              </a:solidFill>
              <a:latin typeface="Lexend"/>
              <a:ea typeface="Lexend"/>
              <a:cs typeface="Lexend"/>
              <a:sym typeface="Lexend"/>
            </a:endParaRPr>
          </a:p>
        </p:txBody>
      </p:sp>
      <p:sp>
        <p:nvSpPr>
          <p:cNvPr id="236" name="Google Shape;236;p24"/>
          <p:cNvSpPr txBox="1">
            <a:spLocks noGrp="1"/>
          </p:cNvSpPr>
          <p:nvPr>
            <p:ph type="subTitle" idx="1"/>
          </p:nvPr>
        </p:nvSpPr>
        <p:spPr>
          <a:xfrm>
            <a:off x="888000" y="2160000"/>
            <a:ext cx="9694400" cy="3338800"/>
          </a:xfrm>
          <a:prstGeom prst="rect">
            <a:avLst/>
          </a:prstGeom>
        </p:spPr>
        <p:txBody>
          <a:bodyPr spcFirstLastPara="1" wrap="square" lIns="0" tIns="0" rIns="0" bIns="0" anchor="ctr" anchorCtr="0">
            <a:noAutofit/>
          </a:bodyPr>
          <a:lstStyle>
            <a:lvl1pPr lvl="0" rtl="0">
              <a:lnSpc>
                <a:spcPct val="115000"/>
              </a:lnSpc>
              <a:spcBef>
                <a:spcPts val="0"/>
              </a:spcBef>
              <a:spcAft>
                <a:spcPts val="0"/>
              </a:spcAft>
              <a:buSzPts val="2000"/>
              <a:buNone/>
              <a:defRPr sz="2667"/>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Tree>
    <p:extLst>
      <p:ext uri="{BB962C8B-B14F-4D97-AF65-F5344CB8AC3E}">
        <p14:creationId xmlns:p14="http://schemas.microsoft.com/office/powerpoint/2010/main" val="939725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0 Keywords (4)">
  <p:cSld name="CUSTOM_3_1_1">
    <p:spTree>
      <p:nvGrpSpPr>
        <p:cNvPr id="1" name="Shape 264"/>
        <p:cNvGrpSpPr/>
        <p:nvPr/>
      </p:nvGrpSpPr>
      <p:grpSpPr>
        <a:xfrm>
          <a:off x="0" y="0"/>
          <a:ext cx="0" cy="0"/>
          <a:chOff x="0" y="0"/>
          <a:chExt cx="0" cy="0"/>
        </a:xfrm>
      </p:grpSpPr>
      <p:grpSp>
        <p:nvGrpSpPr>
          <p:cNvPr id="265" name="Google Shape;265;p27"/>
          <p:cNvGrpSpPr/>
          <p:nvPr/>
        </p:nvGrpSpPr>
        <p:grpSpPr>
          <a:xfrm>
            <a:off x="0" y="2"/>
            <a:ext cx="12201603" cy="865645"/>
            <a:chOff x="0" y="1"/>
            <a:chExt cx="9151202" cy="649234"/>
          </a:xfrm>
        </p:grpSpPr>
        <p:sp>
          <p:nvSpPr>
            <p:cNvPr id="266" name="Google Shape;266;p27"/>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267" name="Google Shape;267;p27"/>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68" name="Google Shape;268;p27"/>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69" name="Google Shape;269;p27"/>
          <p:cNvSpPr txBox="1">
            <a:spLocks noGrp="1"/>
          </p:cNvSpPr>
          <p:nvPr>
            <p:ph type="subTitle" idx="1"/>
          </p:nvPr>
        </p:nvSpPr>
        <p:spPr>
          <a:xfrm>
            <a:off x="432000" y="10800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70" name="Google Shape;270;p27"/>
          <p:cNvSpPr txBox="1">
            <a:spLocks noGrp="1"/>
          </p:cNvSpPr>
          <p:nvPr>
            <p:ph type="subTitle" idx="2"/>
          </p:nvPr>
        </p:nvSpPr>
        <p:spPr>
          <a:xfrm>
            <a:off x="3599100" y="10800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71" name="Google Shape;271;p27"/>
          <p:cNvSpPr txBox="1">
            <a:spLocks noGrp="1"/>
          </p:cNvSpPr>
          <p:nvPr>
            <p:ph type="subTitle" idx="3"/>
          </p:nvPr>
        </p:nvSpPr>
        <p:spPr>
          <a:xfrm>
            <a:off x="432000" y="24008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72" name="Google Shape;272;p27"/>
          <p:cNvSpPr txBox="1">
            <a:spLocks noGrp="1"/>
          </p:cNvSpPr>
          <p:nvPr>
            <p:ph type="subTitle" idx="4"/>
          </p:nvPr>
        </p:nvSpPr>
        <p:spPr>
          <a:xfrm>
            <a:off x="3599100" y="24008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73" name="Google Shape;273;p27"/>
          <p:cNvSpPr txBox="1">
            <a:spLocks noGrp="1"/>
          </p:cNvSpPr>
          <p:nvPr>
            <p:ph type="subTitle" idx="5"/>
          </p:nvPr>
        </p:nvSpPr>
        <p:spPr>
          <a:xfrm>
            <a:off x="432000" y="37216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74" name="Google Shape;274;p27"/>
          <p:cNvSpPr txBox="1">
            <a:spLocks noGrp="1"/>
          </p:cNvSpPr>
          <p:nvPr>
            <p:ph type="subTitle" idx="6"/>
          </p:nvPr>
        </p:nvSpPr>
        <p:spPr>
          <a:xfrm>
            <a:off x="3599100" y="37216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75" name="Google Shape;275;p27"/>
          <p:cNvSpPr txBox="1">
            <a:spLocks noGrp="1"/>
          </p:cNvSpPr>
          <p:nvPr>
            <p:ph type="subTitle" idx="7"/>
          </p:nvPr>
        </p:nvSpPr>
        <p:spPr>
          <a:xfrm>
            <a:off x="432000" y="50424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76" name="Google Shape;276;p27"/>
          <p:cNvSpPr txBox="1">
            <a:spLocks noGrp="1"/>
          </p:cNvSpPr>
          <p:nvPr>
            <p:ph type="subTitle" idx="8"/>
          </p:nvPr>
        </p:nvSpPr>
        <p:spPr>
          <a:xfrm>
            <a:off x="3599100" y="50424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77" name="Google Shape;277;p27"/>
          <p:cNvSpPr txBox="1">
            <a:spLocks noGrp="1"/>
          </p:cNvSpPr>
          <p:nvPr>
            <p:ph type="body" idx="9"/>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71894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3 Lesson outline (2)">
  <p:cSld name="CUSTOM_3_2">
    <p:spTree>
      <p:nvGrpSpPr>
        <p:cNvPr id="1" name="Shape 304"/>
        <p:cNvGrpSpPr/>
        <p:nvPr/>
      </p:nvGrpSpPr>
      <p:grpSpPr>
        <a:xfrm>
          <a:off x="0" y="0"/>
          <a:ext cx="0" cy="0"/>
          <a:chOff x="0" y="0"/>
          <a:chExt cx="0" cy="0"/>
        </a:xfrm>
      </p:grpSpPr>
      <p:pic>
        <p:nvPicPr>
          <p:cNvPr id="305" name="Google Shape;305;p30"/>
          <p:cNvPicPr preferRelativeResize="0"/>
          <p:nvPr/>
        </p:nvPicPr>
        <p:blipFill rotWithShape="1">
          <a:blip r:embed="rId2">
            <a:alphaModFix/>
          </a:blip>
          <a:srcRect t="3678" b="3669"/>
          <a:stretch/>
        </p:blipFill>
        <p:spPr>
          <a:xfrm>
            <a:off x="1151400" y="3901963"/>
            <a:ext cx="9918835" cy="762771"/>
          </a:xfrm>
          <a:prstGeom prst="rect">
            <a:avLst/>
          </a:prstGeom>
          <a:noFill/>
          <a:ln>
            <a:noFill/>
          </a:ln>
        </p:spPr>
      </p:pic>
      <p:pic>
        <p:nvPicPr>
          <p:cNvPr id="306" name="Google Shape;306;p30"/>
          <p:cNvPicPr preferRelativeResize="0"/>
          <p:nvPr/>
        </p:nvPicPr>
        <p:blipFill rotWithShape="1">
          <a:blip r:embed="rId3">
            <a:alphaModFix/>
          </a:blip>
          <a:srcRect t="3678" b="3669"/>
          <a:stretch/>
        </p:blipFill>
        <p:spPr>
          <a:xfrm>
            <a:off x="1151400" y="2652567"/>
            <a:ext cx="9918835" cy="762771"/>
          </a:xfrm>
          <a:prstGeom prst="rect">
            <a:avLst/>
          </a:prstGeom>
          <a:noFill/>
          <a:ln>
            <a:noFill/>
          </a:ln>
        </p:spPr>
      </p:pic>
      <p:pic>
        <p:nvPicPr>
          <p:cNvPr id="307" name="Google Shape;307;p30"/>
          <p:cNvPicPr preferRelativeResize="0"/>
          <p:nvPr/>
        </p:nvPicPr>
        <p:blipFill rotWithShape="1">
          <a:blip r:embed="rId4">
            <a:alphaModFix/>
          </a:blip>
          <a:srcRect l="74623"/>
          <a:stretch/>
        </p:blipFill>
        <p:spPr>
          <a:xfrm>
            <a:off x="1151400" y="2606115"/>
            <a:ext cx="194533" cy="861165"/>
          </a:xfrm>
          <a:prstGeom prst="rect">
            <a:avLst/>
          </a:prstGeom>
          <a:noFill/>
          <a:ln>
            <a:noFill/>
          </a:ln>
        </p:spPr>
      </p:pic>
      <p:cxnSp>
        <p:nvCxnSpPr>
          <p:cNvPr id="308" name="Google Shape;308;p30"/>
          <p:cNvCxnSpPr>
            <a:endCxn id="309" idx="2"/>
          </p:cNvCxnSpPr>
          <p:nvPr/>
        </p:nvCxnSpPr>
        <p:spPr>
          <a:xfrm flipH="1">
            <a:off x="860084" y="2689709"/>
            <a:ext cx="3600" cy="1974000"/>
          </a:xfrm>
          <a:prstGeom prst="straightConnector1">
            <a:avLst/>
          </a:prstGeom>
          <a:noFill/>
          <a:ln w="38100" cap="flat" cmpd="sng">
            <a:solidFill>
              <a:srgbClr val="282828"/>
            </a:solidFill>
            <a:prstDash val="solid"/>
            <a:round/>
            <a:headEnd type="none" w="med" len="med"/>
            <a:tailEnd type="none" w="med" len="med"/>
          </a:ln>
        </p:spPr>
      </p:cxnSp>
      <p:pic>
        <p:nvPicPr>
          <p:cNvPr id="310" name="Google Shape;310;p30"/>
          <p:cNvPicPr preferRelativeResize="0"/>
          <p:nvPr/>
        </p:nvPicPr>
        <p:blipFill>
          <a:blip r:embed="rId5">
            <a:alphaModFix/>
          </a:blip>
          <a:stretch>
            <a:fillRect/>
          </a:stretch>
        </p:blipFill>
        <p:spPr>
          <a:xfrm>
            <a:off x="484643" y="2658159"/>
            <a:ext cx="750913" cy="762789"/>
          </a:xfrm>
          <a:prstGeom prst="rect">
            <a:avLst/>
          </a:prstGeom>
          <a:noFill/>
          <a:ln>
            <a:noFill/>
          </a:ln>
        </p:spPr>
      </p:pic>
      <p:sp>
        <p:nvSpPr>
          <p:cNvPr id="311" name="Google Shape;311;p30"/>
          <p:cNvSpPr txBox="1">
            <a:spLocks noGrp="1"/>
          </p:cNvSpPr>
          <p:nvPr>
            <p:ph type="title"/>
          </p:nvPr>
        </p:nvSpPr>
        <p:spPr>
          <a:xfrm>
            <a:off x="1633633" y="2844749"/>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pic>
        <p:nvPicPr>
          <p:cNvPr id="309" name="Google Shape;309;p30"/>
          <p:cNvPicPr preferRelativeResize="0"/>
          <p:nvPr/>
        </p:nvPicPr>
        <p:blipFill>
          <a:blip r:embed="rId6">
            <a:alphaModFix/>
          </a:blip>
          <a:stretch>
            <a:fillRect/>
          </a:stretch>
        </p:blipFill>
        <p:spPr>
          <a:xfrm>
            <a:off x="484454" y="3900941"/>
            <a:ext cx="751261" cy="762769"/>
          </a:xfrm>
          <a:prstGeom prst="rect">
            <a:avLst/>
          </a:prstGeom>
          <a:noFill/>
          <a:ln>
            <a:noFill/>
          </a:ln>
        </p:spPr>
      </p:pic>
      <p:grpSp>
        <p:nvGrpSpPr>
          <p:cNvPr id="312" name="Google Shape;312;p30"/>
          <p:cNvGrpSpPr/>
          <p:nvPr/>
        </p:nvGrpSpPr>
        <p:grpSpPr>
          <a:xfrm>
            <a:off x="-16" y="1"/>
            <a:ext cx="12201603" cy="797812"/>
            <a:chOff x="-12" y="0"/>
            <a:chExt cx="9151202" cy="598359"/>
          </a:xfrm>
        </p:grpSpPr>
        <p:sp>
          <p:nvSpPr>
            <p:cNvPr id="313" name="Google Shape;313;p30"/>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314" name="Google Shape;314;p30"/>
            <p:cNvPicPr preferRelativeResize="0"/>
            <p:nvPr/>
          </p:nvPicPr>
          <p:blipFill rotWithShape="1">
            <a:blip r:embed="rId7">
              <a:alphaModFix/>
            </a:blip>
            <a:srcRect t="1699" b="1709"/>
            <a:stretch/>
          </p:blipFill>
          <p:spPr>
            <a:xfrm>
              <a:off x="-12" y="481650"/>
              <a:ext cx="9151202" cy="116709"/>
            </a:xfrm>
            <a:prstGeom prst="rect">
              <a:avLst/>
            </a:prstGeom>
            <a:noFill/>
            <a:ln>
              <a:noFill/>
            </a:ln>
          </p:spPr>
        </p:pic>
      </p:grpSp>
      <p:sp>
        <p:nvSpPr>
          <p:cNvPr id="315" name="Google Shape;315;p30"/>
          <p:cNvSpPr txBox="1"/>
          <p:nvPr/>
        </p:nvSpPr>
        <p:spPr>
          <a:xfrm>
            <a:off x="432000" y="150000"/>
            <a:ext cx="3073200" cy="410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Lesson outline</a:t>
            </a:r>
            <a:endParaRPr sz="2667" b="1">
              <a:solidFill>
                <a:schemeClr val="dk1"/>
              </a:solidFill>
              <a:latin typeface="Lexend"/>
              <a:ea typeface="Lexend"/>
              <a:cs typeface="Lexend"/>
              <a:sym typeface="Lexend"/>
            </a:endParaRPr>
          </a:p>
        </p:txBody>
      </p:sp>
      <p:sp>
        <p:nvSpPr>
          <p:cNvPr id="316" name="Google Shape;316;p30"/>
          <p:cNvSpPr txBox="1">
            <a:spLocks noGrp="1"/>
          </p:cNvSpPr>
          <p:nvPr>
            <p:ph type="title" idx="2"/>
          </p:nvPr>
        </p:nvSpPr>
        <p:spPr>
          <a:xfrm>
            <a:off x="432000" y="1080000"/>
            <a:ext cx="9513600" cy="410400"/>
          </a:xfrm>
          <a:prstGeom prst="rect">
            <a:avLst/>
          </a:prstGeom>
        </p:spPr>
        <p:txBody>
          <a:bodyPr spcFirstLastPara="1" wrap="square" lIns="0" tIns="0" rIns="0" bIns="0" anchor="ctr" anchorCtr="0">
            <a:noAutofit/>
          </a:bodyPr>
          <a:lstStyle>
            <a:lvl1pPr lvl="0" rtl="0">
              <a:spcBef>
                <a:spcPts val="0"/>
              </a:spcBef>
              <a:spcAft>
                <a:spcPts val="0"/>
              </a:spcAft>
              <a:buSzPts val="2200"/>
              <a:buFont typeface="Lexend"/>
              <a:buNone/>
              <a:defRPr b="0">
                <a:latin typeface="Lexend"/>
                <a:ea typeface="Lexend"/>
                <a:cs typeface="Lexend"/>
                <a:sym typeface="Lexend"/>
              </a:defRPr>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317" name="Google Shape;317;p30"/>
          <p:cNvSpPr txBox="1">
            <a:spLocks noGrp="1"/>
          </p:cNvSpPr>
          <p:nvPr>
            <p:ph type="title" idx="3"/>
          </p:nvPr>
        </p:nvSpPr>
        <p:spPr>
          <a:xfrm>
            <a:off x="1633633" y="4093133"/>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59780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360"/>
        <p:cNvGrpSpPr/>
        <p:nvPr/>
      </p:nvGrpSpPr>
      <p:grpSpPr>
        <a:xfrm>
          <a:off x="0" y="0"/>
          <a:ext cx="0" cy="0"/>
          <a:chOff x="0" y="0"/>
          <a:chExt cx="0" cy="0"/>
        </a:xfrm>
      </p:grpSpPr>
      <p:grpSp>
        <p:nvGrpSpPr>
          <p:cNvPr id="361" name="Google Shape;361;p33"/>
          <p:cNvGrpSpPr/>
          <p:nvPr/>
        </p:nvGrpSpPr>
        <p:grpSpPr>
          <a:xfrm>
            <a:off x="-1" y="-2"/>
            <a:ext cx="12201604" cy="865636"/>
            <a:chOff x="-1" y="-2"/>
            <a:chExt cx="9151203" cy="649227"/>
          </a:xfrm>
        </p:grpSpPr>
        <p:pic>
          <p:nvPicPr>
            <p:cNvPr id="362" name="Google Shape;362;p33"/>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63" name="Google Shape;363;p33"/>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64" name="Google Shape;364;p33"/>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pic>
        <p:nvPicPr>
          <p:cNvPr id="365" name="Google Shape;365;p33"/>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66" name="Google Shape;366;p33"/>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
        <p:nvSpPr>
          <p:cNvPr id="367" name="Google Shape;367;p33"/>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8" name="Google Shape;368;p33"/>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27572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3 CfU 3 options - purple">
  <p:cSld name="TITLE_AND_TWO_COLUMNS_1_1_7_1">
    <p:bg>
      <p:bgPr>
        <a:solidFill>
          <a:srgbClr val="F3EEFB"/>
        </a:solidFill>
        <a:effectLst/>
      </p:bgPr>
    </p:bg>
    <p:spTree>
      <p:nvGrpSpPr>
        <p:cNvPr id="1" name="Shape 518"/>
        <p:cNvGrpSpPr/>
        <p:nvPr/>
      </p:nvGrpSpPr>
      <p:grpSpPr>
        <a:xfrm>
          <a:off x="0" y="0"/>
          <a:ext cx="0" cy="0"/>
          <a:chOff x="0" y="0"/>
          <a:chExt cx="0" cy="0"/>
        </a:xfrm>
      </p:grpSpPr>
      <p:pic>
        <p:nvPicPr>
          <p:cNvPr id="519" name="Google Shape;519;p45"/>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520" name="Google Shape;520;p45"/>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1" name="Google Shape;521;p45"/>
          <p:cNvSpPr txBox="1">
            <a:spLocks noGrp="1"/>
          </p:cNvSpPr>
          <p:nvPr>
            <p:ph type="title"/>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22" name="Google Shape;522;p4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23" name="Google Shape;523;p4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524" name="Google Shape;524;p45"/>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25" name="Google Shape;525;p45"/>
          <p:cNvSpPr txBox="1">
            <a:spLocks noGrp="1"/>
          </p:cNvSpPr>
          <p:nvPr>
            <p:ph type="subTitle" idx="2"/>
          </p:nvPr>
        </p:nvSpPr>
        <p:spPr>
          <a:xfrm>
            <a:off x="1379233" y="37256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26" name="Google Shape;526;p45"/>
          <p:cNvSpPr txBox="1">
            <a:spLocks noGrp="1"/>
          </p:cNvSpPr>
          <p:nvPr>
            <p:ph type="subTitle" idx="3"/>
          </p:nvPr>
        </p:nvSpPr>
        <p:spPr>
          <a:xfrm>
            <a:off x="1379233" y="50226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27" name="Google Shape;527;p45"/>
          <p:cNvGrpSpPr/>
          <p:nvPr/>
        </p:nvGrpSpPr>
        <p:grpSpPr>
          <a:xfrm>
            <a:off x="431537" y="2405917"/>
            <a:ext cx="609600" cy="609600"/>
            <a:chOff x="1020916" y="1442088"/>
            <a:chExt cx="457200" cy="457200"/>
          </a:xfrm>
        </p:grpSpPr>
        <p:pic>
          <p:nvPicPr>
            <p:cNvPr id="528" name="Google Shape;528;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29" name="Google Shape;529;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30" name="Google Shape;530;p45"/>
          <p:cNvGrpSpPr/>
          <p:nvPr/>
        </p:nvGrpSpPr>
        <p:grpSpPr>
          <a:xfrm>
            <a:off x="431537" y="3688767"/>
            <a:ext cx="609600" cy="609600"/>
            <a:chOff x="1020916" y="1442088"/>
            <a:chExt cx="457200" cy="457200"/>
          </a:xfrm>
        </p:grpSpPr>
        <p:pic>
          <p:nvPicPr>
            <p:cNvPr id="531" name="Google Shape;531;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32" name="Google Shape;532;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33" name="Google Shape;533;p45"/>
          <p:cNvGrpSpPr/>
          <p:nvPr/>
        </p:nvGrpSpPr>
        <p:grpSpPr>
          <a:xfrm>
            <a:off x="431521" y="4972051"/>
            <a:ext cx="609600" cy="609600"/>
            <a:chOff x="1020916" y="1442088"/>
            <a:chExt cx="457200" cy="457200"/>
          </a:xfrm>
        </p:grpSpPr>
        <p:pic>
          <p:nvPicPr>
            <p:cNvPr id="534" name="Google Shape;534;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35" name="Google Shape;535;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536" name="Google Shape;536;p45"/>
          <p:cNvSpPr txBox="1">
            <a:spLocks noGrp="1"/>
          </p:cNvSpPr>
          <p:nvPr>
            <p:ph type="title" idx="4"/>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7" name="Google Shape;537;p45"/>
          <p:cNvSpPr txBox="1">
            <a:spLocks noGrp="1"/>
          </p:cNvSpPr>
          <p:nvPr>
            <p:ph type="body" idx="5"/>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16607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2 CfU true/false/why - purple">
  <p:cSld name="TITLE_AND_TWO_COLUMNS_1_1_9_1_3_1">
    <p:bg>
      <p:bgPr>
        <a:solidFill>
          <a:srgbClr val="F3EEFB"/>
        </a:solidFill>
        <a:effectLst/>
      </p:bgPr>
    </p:bg>
    <p:spTree>
      <p:nvGrpSpPr>
        <p:cNvPr id="1" name="Shape 454"/>
        <p:cNvGrpSpPr/>
        <p:nvPr/>
      </p:nvGrpSpPr>
      <p:grpSpPr>
        <a:xfrm>
          <a:off x="0" y="0"/>
          <a:ext cx="0" cy="0"/>
          <a:chOff x="0" y="0"/>
          <a:chExt cx="0" cy="0"/>
        </a:xfrm>
      </p:grpSpPr>
      <p:pic>
        <p:nvPicPr>
          <p:cNvPr id="455" name="Google Shape;455;p41"/>
          <p:cNvPicPr preferRelativeResize="0"/>
          <p:nvPr/>
        </p:nvPicPr>
        <p:blipFill>
          <a:blip r:embed="rId2">
            <a:alphaModFix/>
          </a:blip>
          <a:stretch>
            <a:fillRect/>
          </a:stretch>
        </p:blipFill>
        <p:spPr>
          <a:xfrm>
            <a:off x="3239685" y="2780422"/>
            <a:ext cx="609900" cy="609900"/>
          </a:xfrm>
          <a:prstGeom prst="rect">
            <a:avLst/>
          </a:prstGeom>
          <a:noFill/>
          <a:ln>
            <a:noFill/>
          </a:ln>
        </p:spPr>
      </p:pic>
      <p:pic>
        <p:nvPicPr>
          <p:cNvPr id="456" name="Google Shape;456;p41"/>
          <p:cNvPicPr preferRelativeResize="0"/>
          <p:nvPr/>
        </p:nvPicPr>
        <p:blipFill>
          <a:blip r:embed="rId2">
            <a:alphaModFix/>
          </a:blip>
          <a:stretch>
            <a:fillRect/>
          </a:stretch>
        </p:blipFill>
        <p:spPr>
          <a:xfrm>
            <a:off x="6431985" y="2780422"/>
            <a:ext cx="609900" cy="609900"/>
          </a:xfrm>
          <a:prstGeom prst="rect">
            <a:avLst/>
          </a:prstGeom>
          <a:noFill/>
          <a:ln>
            <a:noFill/>
          </a:ln>
        </p:spPr>
      </p:pic>
      <p:pic>
        <p:nvPicPr>
          <p:cNvPr id="457" name="Google Shape;457;p41"/>
          <p:cNvPicPr preferRelativeResize="0"/>
          <p:nvPr/>
        </p:nvPicPr>
        <p:blipFill>
          <a:blip r:embed="rId3">
            <a:alphaModFix/>
          </a:blip>
          <a:stretch>
            <a:fillRect/>
          </a:stretch>
        </p:blipFill>
        <p:spPr>
          <a:xfrm>
            <a:off x="0" y="710034"/>
            <a:ext cx="12201603" cy="155612"/>
          </a:xfrm>
          <a:prstGeom prst="rect">
            <a:avLst/>
          </a:prstGeom>
          <a:noFill/>
          <a:ln>
            <a:noFill/>
          </a:ln>
        </p:spPr>
      </p:pic>
      <p:sp>
        <p:nvSpPr>
          <p:cNvPr id="458" name="Google Shape;458;p41"/>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9" name="Google Shape;459;p41"/>
          <p:cNvSpPr txBox="1"/>
          <p:nvPr/>
        </p:nvSpPr>
        <p:spPr>
          <a:xfrm>
            <a:off x="4033767" y="28595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60" name="Google Shape;460;p41"/>
          <p:cNvSpPr txBox="1"/>
          <p:nvPr/>
        </p:nvSpPr>
        <p:spPr>
          <a:xfrm>
            <a:off x="7241467" y="28292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461" name="Google Shape;461;p41"/>
          <p:cNvSpPr txBox="1">
            <a:spLocks noGrp="1"/>
          </p:cNvSpPr>
          <p:nvPr>
            <p:ph type="subTitle" idx="1"/>
          </p:nvPr>
        </p:nvSpPr>
        <p:spPr>
          <a:xfrm>
            <a:off x="432000" y="4769500"/>
            <a:ext cx="10812400" cy="974400"/>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462" name="Google Shape;462;p41"/>
          <p:cNvSpPr txBox="1">
            <a:spLocks noGrp="1"/>
          </p:cNvSpPr>
          <p:nvPr>
            <p:ph type="subTitle" idx="2"/>
          </p:nvPr>
        </p:nvSpPr>
        <p:spPr>
          <a:xfrm>
            <a:off x="432000" y="1440000"/>
            <a:ext cx="9513600" cy="3340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63" name="Google Shape;463;p41"/>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464" name="Google Shape;464;p41"/>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465" name="Google Shape;465;p41"/>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pic>
        <p:nvPicPr>
          <p:cNvPr id="466" name="Google Shape;466;p41"/>
          <p:cNvPicPr preferRelativeResize="0"/>
          <p:nvPr/>
        </p:nvPicPr>
        <p:blipFill rotWithShape="1">
          <a:blip r:embed="rId4">
            <a:alphaModFix/>
          </a:blip>
          <a:srcRect/>
          <a:stretch/>
        </p:blipFill>
        <p:spPr>
          <a:xfrm>
            <a:off x="11371447" y="-15299"/>
            <a:ext cx="666267" cy="666267"/>
          </a:xfrm>
          <a:prstGeom prst="rect">
            <a:avLst/>
          </a:prstGeom>
          <a:noFill/>
          <a:ln>
            <a:noFill/>
          </a:ln>
        </p:spPr>
      </p:pic>
      <p:sp>
        <p:nvSpPr>
          <p:cNvPr id="467" name="Google Shape;467;p4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Check</a:t>
            </a:r>
            <a:endParaRPr sz="1200" b="1">
              <a:solidFill>
                <a:srgbClr val="F3EEFB"/>
              </a:solidFill>
              <a:latin typeface="Lexend"/>
              <a:ea typeface="Lexend"/>
              <a:cs typeface="Lexend"/>
              <a:sym typeface="Lexend"/>
            </a:endParaRPr>
          </a:p>
        </p:txBody>
      </p:sp>
      <p:sp>
        <p:nvSpPr>
          <p:cNvPr id="468" name="Google Shape;468;p41"/>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9" name="Google Shape;469;p41"/>
          <p:cNvSpPr txBox="1">
            <a:spLocks noGrp="1"/>
          </p:cNvSpPr>
          <p:nvPr>
            <p:ph type="body" idx="3"/>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237969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7 Practice - purple ">
  <p:cSld name="TITLE_AND_TWO_COLUMNS_1_1_5_1_3_1_1">
    <p:spTree>
      <p:nvGrpSpPr>
        <p:cNvPr id="1" name="Shape 806"/>
        <p:cNvGrpSpPr/>
        <p:nvPr/>
      </p:nvGrpSpPr>
      <p:grpSpPr>
        <a:xfrm>
          <a:off x="0" y="0"/>
          <a:ext cx="0" cy="0"/>
          <a:chOff x="0" y="0"/>
          <a:chExt cx="0" cy="0"/>
        </a:xfrm>
      </p:grpSpPr>
      <p:pic>
        <p:nvPicPr>
          <p:cNvPr id="807" name="Google Shape;807;p61"/>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808" name="Google Shape;808;p61"/>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09" name="Google Shape;809;p61"/>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810" name="Google Shape;810;p6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sp>
        <p:nvSpPr>
          <p:cNvPr id="811" name="Google Shape;811;p61"/>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A</a:t>
            </a:r>
            <a:endParaRPr sz="2667" b="1">
              <a:solidFill>
                <a:srgbClr val="FFFFFF"/>
              </a:solidFill>
              <a:latin typeface="Lexend"/>
              <a:ea typeface="Lexend"/>
              <a:cs typeface="Lexend"/>
              <a:sym typeface="Lexend"/>
            </a:endParaRPr>
          </a:p>
        </p:txBody>
      </p:sp>
      <p:sp>
        <p:nvSpPr>
          <p:cNvPr id="812" name="Google Shape;812;p61"/>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13" name="Google Shape;813;p61"/>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14" name="Google Shape;814;p61"/>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363247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8 Feedback - purple">
  <p:cSld name="TITLE_AND_TWO_COLUMNS_1_1_5_1_3_1_1_1_2">
    <p:bg>
      <p:bgPr>
        <a:solidFill>
          <a:srgbClr val="F3EEFB"/>
        </a:solidFill>
        <a:effectLst/>
      </p:bgPr>
    </p:bg>
    <p:spTree>
      <p:nvGrpSpPr>
        <p:cNvPr id="1" name="Shape 842"/>
        <p:cNvGrpSpPr/>
        <p:nvPr/>
      </p:nvGrpSpPr>
      <p:grpSpPr>
        <a:xfrm>
          <a:off x="0" y="0"/>
          <a:ext cx="0" cy="0"/>
          <a:chOff x="0" y="0"/>
          <a:chExt cx="0" cy="0"/>
        </a:xfrm>
      </p:grpSpPr>
      <p:pic>
        <p:nvPicPr>
          <p:cNvPr id="843" name="Google Shape;843;p65"/>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844" name="Google Shape;844;p65"/>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45" name="Google Shape;845;p6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46" name="Google Shape;846;p6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Feedback</a:t>
            </a:r>
            <a:endParaRPr sz="1200" b="1">
              <a:solidFill>
                <a:srgbClr val="F3EEFB"/>
              </a:solidFill>
              <a:latin typeface="Lexend"/>
              <a:ea typeface="Lexend"/>
              <a:cs typeface="Lexend"/>
              <a:sym typeface="Lexend"/>
            </a:endParaRPr>
          </a:p>
        </p:txBody>
      </p:sp>
      <p:sp>
        <p:nvSpPr>
          <p:cNvPr id="847" name="Google Shape;847;p65"/>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A</a:t>
            </a:r>
            <a:endParaRPr sz="2667" b="1">
              <a:solidFill>
                <a:srgbClr val="FFFFFF"/>
              </a:solidFill>
              <a:latin typeface="Lexend"/>
              <a:ea typeface="Lexend"/>
              <a:cs typeface="Lexend"/>
              <a:sym typeface="Lexend"/>
            </a:endParaRPr>
          </a:p>
        </p:txBody>
      </p:sp>
      <p:sp>
        <p:nvSpPr>
          <p:cNvPr id="848" name="Google Shape;848;p65"/>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49" name="Google Shape;849;p65"/>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50" name="Google Shape;850;p65"/>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25673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369"/>
        <p:cNvGrpSpPr/>
        <p:nvPr/>
      </p:nvGrpSpPr>
      <p:grpSpPr>
        <a:xfrm>
          <a:off x="0" y="0"/>
          <a:ext cx="0" cy="0"/>
          <a:chOff x="0" y="0"/>
          <a:chExt cx="0" cy="0"/>
        </a:xfrm>
      </p:grpSpPr>
      <p:grpSp>
        <p:nvGrpSpPr>
          <p:cNvPr id="370" name="Google Shape;370;p34"/>
          <p:cNvGrpSpPr/>
          <p:nvPr/>
        </p:nvGrpSpPr>
        <p:grpSpPr>
          <a:xfrm>
            <a:off x="-1" y="-3"/>
            <a:ext cx="12201604" cy="865648"/>
            <a:chOff x="-1" y="-2"/>
            <a:chExt cx="9151203" cy="649236"/>
          </a:xfrm>
        </p:grpSpPr>
        <p:pic>
          <p:nvPicPr>
            <p:cNvPr id="371" name="Google Shape;371;p3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72" name="Google Shape;372;p34"/>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3" name="Google Shape;373;p34"/>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pic>
        <p:nvPicPr>
          <p:cNvPr id="374" name="Google Shape;374;p34"/>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75" name="Google Shape;375;p34"/>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6" name="Google Shape;376;p34"/>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77" name="Google Shape;377;p34"/>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293077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05 CfU 3 image options - jade">
  <p:cSld name="TITLE_AND_TWO_COLUMNS_1_1_7_1_1_1_2">
    <p:bg>
      <p:bgPr>
        <a:solidFill>
          <a:srgbClr val="E6F2F2"/>
        </a:solidFill>
        <a:effectLst/>
      </p:bgPr>
    </p:bg>
    <p:spTree>
      <p:nvGrpSpPr>
        <p:cNvPr id="1" name="Shape 714"/>
        <p:cNvGrpSpPr/>
        <p:nvPr/>
      </p:nvGrpSpPr>
      <p:grpSpPr>
        <a:xfrm>
          <a:off x="0" y="0"/>
          <a:ext cx="0" cy="0"/>
          <a:chOff x="0" y="0"/>
          <a:chExt cx="0" cy="0"/>
        </a:xfrm>
      </p:grpSpPr>
      <p:pic>
        <p:nvPicPr>
          <p:cNvPr id="715" name="Google Shape;715;p5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16" name="Google Shape;716;p54"/>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17" name="Google Shape;717;p5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18" name="Google Shape;718;p54"/>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719" name="Google Shape;719;p54"/>
          <p:cNvSpPr>
            <a:spLocks noGrp="1"/>
          </p:cNvSpPr>
          <p:nvPr>
            <p:ph type="pic" idx="2"/>
          </p:nvPr>
        </p:nvSpPr>
        <p:spPr>
          <a:xfrm>
            <a:off x="432000" y="2525267"/>
            <a:ext cx="3407200" cy="2586000"/>
          </a:xfrm>
          <a:prstGeom prst="rect">
            <a:avLst/>
          </a:prstGeom>
          <a:noFill/>
          <a:ln>
            <a:noFill/>
          </a:ln>
        </p:spPr>
      </p:sp>
      <p:sp>
        <p:nvSpPr>
          <p:cNvPr id="720" name="Google Shape;720;p54"/>
          <p:cNvSpPr>
            <a:spLocks noGrp="1"/>
          </p:cNvSpPr>
          <p:nvPr>
            <p:ph type="pic" idx="3"/>
          </p:nvPr>
        </p:nvSpPr>
        <p:spPr>
          <a:xfrm>
            <a:off x="8342400" y="2525267"/>
            <a:ext cx="3407200" cy="2586000"/>
          </a:xfrm>
          <a:prstGeom prst="rect">
            <a:avLst/>
          </a:prstGeom>
          <a:noFill/>
          <a:ln>
            <a:noFill/>
          </a:ln>
        </p:spPr>
      </p:sp>
      <p:sp>
        <p:nvSpPr>
          <p:cNvPr id="721" name="Google Shape;721;p54"/>
          <p:cNvSpPr>
            <a:spLocks noGrp="1"/>
          </p:cNvSpPr>
          <p:nvPr>
            <p:ph type="pic" idx="4"/>
          </p:nvPr>
        </p:nvSpPr>
        <p:spPr>
          <a:xfrm>
            <a:off x="4392400" y="2525267"/>
            <a:ext cx="3407200" cy="2586000"/>
          </a:xfrm>
          <a:prstGeom prst="rect">
            <a:avLst/>
          </a:prstGeom>
          <a:noFill/>
          <a:ln>
            <a:noFill/>
          </a:ln>
        </p:spPr>
      </p:sp>
      <p:grpSp>
        <p:nvGrpSpPr>
          <p:cNvPr id="722" name="Google Shape;722;p54"/>
          <p:cNvGrpSpPr/>
          <p:nvPr/>
        </p:nvGrpSpPr>
        <p:grpSpPr>
          <a:xfrm>
            <a:off x="1841371" y="5531384"/>
            <a:ext cx="609600" cy="609600"/>
            <a:chOff x="1020916" y="1442088"/>
            <a:chExt cx="457200" cy="457200"/>
          </a:xfrm>
        </p:grpSpPr>
        <p:pic>
          <p:nvPicPr>
            <p:cNvPr id="723" name="Google Shape;723;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24" name="Google Shape;724;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725" name="Google Shape;725;p54"/>
          <p:cNvGrpSpPr/>
          <p:nvPr/>
        </p:nvGrpSpPr>
        <p:grpSpPr>
          <a:xfrm>
            <a:off x="5774755" y="5531400"/>
            <a:ext cx="609600" cy="609600"/>
            <a:chOff x="1020916" y="1442088"/>
            <a:chExt cx="457200" cy="457200"/>
          </a:xfrm>
        </p:grpSpPr>
        <p:pic>
          <p:nvPicPr>
            <p:cNvPr id="726" name="Google Shape;726;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27" name="Google Shape;727;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728" name="Google Shape;728;p54"/>
          <p:cNvGrpSpPr/>
          <p:nvPr/>
        </p:nvGrpSpPr>
        <p:grpSpPr>
          <a:xfrm>
            <a:off x="9741055" y="5531384"/>
            <a:ext cx="609600" cy="609600"/>
            <a:chOff x="1020916" y="1442088"/>
            <a:chExt cx="457200" cy="457200"/>
          </a:xfrm>
        </p:grpSpPr>
        <p:pic>
          <p:nvPicPr>
            <p:cNvPr id="729" name="Google Shape;729;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30" name="Google Shape;730;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731" name="Google Shape;731;p54"/>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2" name="Google Shape;732;p54"/>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3" name="Google Shape;733;p54"/>
          <p:cNvSpPr txBox="1">
            <a:spLocks noGrp="1"/>
          </p:cNvSpPr>
          <p:nvPr>
            <p:ph type="body" idx="1"/>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225572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03 CfU 3 options - jade">
  <p:cSld name="TITLE_AND_TWO_COLUMNS_1_1_7_1_1_1">
    <p:bg>
      <p:bgPr>
        <a:solidFill>
          <a:srgbClr val="E6F2F2"/>
        </a:solidFill>
        <a:effectLst/>
      </p:bgPr>
    </p:bg>
    <p:spTree>
      <p:nvGrpSpPr>
        <p:cNvPr id="1" name="Shape 538"/>
        <p:cNvGrpSpPr/>
        <p:nvPr/>
      </p:nvGrpSpPr>
      <p:grpSpPr>
        <a:xfrm>
          <a:off x="0" y="0"/>
          <a:ext cx="0" cy="0"/>
          <a:chOff x="0" y="0"/>
          <a:chExt cx="0" cy="0"/>
        </a:xfrm>
      </p:grpSpPr>
      <p:pic>
        <p:nvPicPr>
          <p:cNvPr id="539" name="Google Shape;539;p46"/>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540" name="Google Shape;540;p46"/>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541" name="Google Shape;541;p46"/>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42" name="Google Shape;542;p46"/>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543" name="Google Shape;543;p46"/>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44" name="Google Shape;544;p46"/>
          <p:cNvSpPr txBox="1">
            <a:spLocks noGrp="1"/>
          </p:cNvSpPr>
          <p:nvPr>
            <p:ph type="subTitle" idx="2"/>
          </p:nvPr>
        </p:nvSpPr>
        <p:spPr>
          <a:xfrm>
            <a:off x="1379233" y="37256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45" name="Google Shape;545;p46"/>
          <p:cNvSpPr txBox="1">
            <a:spLocks noGrp="1"/>
          </p:cNvSpPr>
          <p:nvPr>
            <p:ph type="subTitle" idx="3"/>
          </p:nvPr>
        </p:nvSpPr>
        <p:spPr>
          <a:xfrm>
            <a:off x="1379233" y="50226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46" name="Google Shape;546;p46"/>
          <p:cNvGrpSpPr/>
          <p:nvPr/>
        </p:nvGrpSpPr>
        <p:grpSpPr>
          <a:xfrm>
            <a:off x="431537" y="2405917"/>
            <a:ext cx="609600" cy="609600"/>
            <a:chOff x="1020916" y="1442088"/>
            <a:chExt cx="457200" cy="457200"/>
          </a:xfrm>
        </p:grpSpPr>
        <p:pic>
          <p:nvPicPr>
            <p:cNvPr id="547" name="Google Shape;547;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48" name="Google Shape;548;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49" name="Google Shape;549;p46"/>
          <p:cNvGrpSpPr/>
          <p:nvPr/>
        </p:nvGrpSpPr>
        <p:grpSpPr>
          <a:xfrm>
            <a:off x="431537" y="3688767"/>
            <a:ext cx="609600" cy="609600"/>
            <a:chOff x="1020916" y="1442088"/>
            <a:chExt cx="457200" cy="457200"/>
          </a:xfrm>
        </p:grpSpPr>
        <p:pic>
          <p:nvPicPr>
            <p:cNvPr id="550" name="Google Shape;550;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51" name="Google Shape;551;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52" name="Google Shape;552;p46"/>
          <p:cNvGrpSpPr/>
          <p:nvPr/>
        </p:nvGrpSpPr>
        <p:grpSpPr>
          <a:xfrm>
            <a:off x="431521" y="4972051"/>
            <a:ext cx="609600" cy="609600"/>
            <a:chOff x="1020916" y="1442088"/>
            <a:chExt cx="457200" cy="457200"/>
          </a:xfrm>
        </p:grpSpPr>
        <p:pic>
          <p:nvPicPr>
            <p:cNvPr id="553" name="Google Shape;553;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54" name="Google Shape;554;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555" name="Google Shape;555;p46"/>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6" name="Google Shape;556;p46"/>
          <p:cNvSpPr txBox="1">
            <a:spLocks noGrp="1"/>
          </p:cNvSpPr>
          <p:nvPr>
            <p:ph type="title" idx="4"/>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7" name="Google Shape;557;p46"/>
          <p:cNvSpPr txBox="1">
            <a:spLocks noGrp="1"/>
          </p:cNvSpPr>
          <p:nvPr>
            <p:ph type="body" idx="5"/>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413465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7 Practice - jade">
  <p:cSld name="TITLE_AND_TWO_COLUMNS_1_1_5_1_3_1_1_1_1">
    <p:spTree>
      <p:nvGrpSpPr>
        <p:cNvPr id="1" name="Shape 815"/>
        <p:cNvGrpSpPr/>
        <p:nvPr/>
      </p:nvGrpSpPr>
      <p:grpSpPr>
        <a:xfrm>
          <a:off x="0" y="0"/>
          <a:ext cx="0" cy="0"/>
          <a:chOff x="0" y="0"/>
          <a:chExt cx="0" cy="0"/>
        </a:xfrm>
      </p:grpSpPr>
      <p:pic>
        <p:nvPicPr>
          <p:cNvPr id="816" name="Google Shape;816;p62"/>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17" name="Google Shape;817;p62"/>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8" name="Google Shape;818;p62"/>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pic>
        <p:nvPicPr>
          <p:cNvPr id="819" name="Google Shape;819;p62"/>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820" name="Google Shape;820;p62"/>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821" name="Google Shape;821;p62"/>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22" name="Google Shape;822;p62"/>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23" name="Google Shape;823;p62"/>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041369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08 Feedback - jade">
  <p:cSld name="TITLE_AND_TWO_COLUMNS_1_1_5_1_3_1_1_1_1_2">
    <p:bg>
      <p:bgPr>
        <a:solidFill>
          <a:srgbClr val="E6F2F2"/>
        </a:solidFill>
        <a:effectLst/>
      </p:bgPr>
    </p:bg>
    <p:spTree>
      <p:nvGrpSpPr>
        <p:cNvPr id="1" name="Shape 851"/>
        <p:cNvGrpSpPr/>
        <p:nvPr/>
      </p:nvGrpSpPr>
      <p:grpSpPr>
        <a:xfrm>
          <a:off x="0" y="0"/>
          <a:ext cx="0" cy="0"/>
          <a:chOff x="0" y="0"/>
          <a:chExt cx="0" cy="0"/>
        </a:xfrm>
      </p:grpSpPr>
      <p:pic>
        <p:nvPicPr>
          <p:cNvPr id="852" name="Google Shape;852;p66"/>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53" name="Google Shape;853;p66"/>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4" name="Google Shape;854;p66"/>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855" name="Google Shape;855;p66"/>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56" name="Google Shape;856;p66"/>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857" name="Google Shape;857;p66"/>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58" name="Google Shape;858;p66"/>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59" name="Google Shape;859;p66"/>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26797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6 Summary 1">
  <p:cSld name="TITLE_AND_TWO_COLUMNS_1_1_5_1_2_1_1">
    <p:spTree>
      <p:nvGrpSpPr>
        <p:cNvPr id="1" name="Shape 878"/>
        <p:cNvGrpSpPr/>
        <p:nvPr/>
      </p:nvGrpSpPr>
      <p:grpSpPr>
        <a:xfrm>
          <a:off x="0" y="0"/>
          <a:ext cx="0" cy="0"/>
          <a:chOff x="0" y="0"/>
          <a:chExt cx="0" cy="0"/>
        </a:xfrm>
      </p:grpSpPr>
      <p:grpSp>
        <p:nvGrpSpPr>
          <p:cNvPr id="879" name="Google Shape;879;p69"/>
          <p:cNvGrpSpPr/>
          <p:nvPr/>
        </p:nvGrpSpPr>
        <p:grpSpPr>
          <a:xfrm>
            <a:off x="0" y="0"/>
            <a:ext cx="12201603" cy="870045"/>
            <a:chOff x="0" y="0"/>
            <a:chExt cx="9151202" cy="652534"/>
          </a:xfrm>
        </p:grpSpPr>
        <p:sp>
          <p:nvSpPr>
            <p:cNvPr id="880" name="Google Shape;880;p69"/>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881" name="Google Shape;881;p69"/>
            <p:cNvPicPr preferRelativeResize="0"/>
            <p:nvPr/>
          </p:nvPicPr>
          <p:blipFill rotWithShape="1">
            <a:blip r:embed="rId2">
              <a:alphaModFix/>
            </a:blip>
            <a:srcRect t="1699" b="1709"/>
            <a:stretch/>
          </p:blipFill>
          <p:spPr>
            <a:xfrm>
              <a:off x="0" y="535825"/>
              <a:ext cx="9151202" cy="116709"/>
            </a:xfrm>
            <a:prstGeom prst="rect">
              <a:avLst/>
            </a:prstGeom>
            <a:noFill/>
            <a:ln>
              <a:noFill/>
            </a:ln>
          </p:spPr>
        </p:pic>
      </p:grpSp>
      <p:sp>
        <p:nvSpPr>
          <p:cNvPr id="882" name="Google Shape;882;p69"/>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Summary</a:t>
            </a:r>
            <a:endParaRPr sz="2667" b="1">
              <a:solidFill>
                <a:schemeClr val="dk1"/>
              </a:solidFill>
              <a:latin typeface="Lexend"/>
              <a:ea typeface="Lexend"/>
              <a:cs typeface="Lexend"/>
              <a:sym typeface="Lexend"/>
            </a:endParaRPr>
          </a:p>
        </p:txBody>
      </p:sp>
      <p:sp>
        <p:nvSpPr>
          <p:cNvPr id="883" name="Google Shape;883;p69"/>
          <p:cNvSpPr txBox="1">
            <a:spLocks noGrp="1"/>
          </p:cNvSpPr>
          <p:nvPr>
            <p:ph type="title"/>
          </p:nvPr>
        </p:nvSpPr>
        <p:spPr>
          <a:xfrm>
            <a:off x="2246400" y="158833"/>
            <a:ext cx="7655200" cy="410400"/>
          </a:xfrm>
          <a:prstGeom prst="rect">
            <a:avLst/>
          </a:prstGeom>
        </p:spPr>
        <p:txBody>
          <a:bodyPr spcFirstLastPara="1" wrap="square" lIns="0" tIns="0" rIns="0" bIns="0" anchor="t" anchorCtr="0">
            <a:spAutoFit/>
          </a:bodyPr>
          <a:lstStyle>
            <a:lvl1pPr lvl="0" rtl="0">
              <a:spcBef>
                <a:spcPts val="0"/>
              </a:spcBef>
              <a:spcAft>
                <a:spcPts val="0"/>
              </a:spcAft>
              <a:buSzPts val="2000"/>
              <a:buNone/>
              <a:defRPr sz="2667"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4" name="Google Shape;884;p69"/>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85" name="Google Shape;885;p69"/>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581360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99FC9EB-1597-3ACA-1037-BAC59508C622}"/>
              </a:ext>
            </a:extLst>
          </p:cNvPr>
          <p:cNvSpPr>
            <a:spLocks noGrp="1"/>
          </p:cNvSpPr>
          <p:nvPr>
            <p:ph type="title" hasCustomPrompt="1"/>
          </p:nvPr>
        </p:nvSpPr>
        <p:spPr>
          <a:xfrm>
            <a:off x="567380" y="315283"/>
            <a:ext cx="5343685" cy="937968"/>
          </a:xfrm>
        </p:spPr>
        <p:txBody>
          <a:bodyPr wrap="square" lIns="0" tIns="180000" rIns="0" bIns="180000">
            <a:spAutoFit/>
          </a:bodyPr>
          <a:lstStyle>
            <a:lvl1pPr marL="239178" indent="-179913">
              <a:tabLst/>
              <a:defRPr lang="en-US" sz="3733" b="1" i="0" kern="1200" dirty="0">
                <a:solidFill>
                  <a:srgbClr val="000000"/>
                </a:solidFill>
                <a:latin typeface="Arial" panose="020B0604020202020204" pitchFamily="34" charset="0"/>
                <a:ea typeface="+mj-ea"/>
                <a:cs typeface="+mj-cs"/>
              </a:defRPr>
            </a:lvl1pPr>
          </a:lstStyle>
          <a:p>
            <a:pPr marL="239994" lvl="0" indent="0" algn="l" defTabSz="914377" rtl="0" eaLnBrk="1" latinLnBrk="0" hangingPunct="1">
              <a:lnSpc>
                <a:spcPct val="100000"/>
              </a:lnSpc>
              <a:spcBef>
                <a:spcPct val="0"/>
              </a:spcBef>
              <a:buFont typeface="Arial" panose="020B0604020202020204" pitchFamily="34" charset="0"/>
              <a:buNone/>
            </a:pPr>
            <a:r>
              <a:rPr lang="en-GB"/>
              <a:t>Click to edit slide title</a:t>
            </a:r>
            <a:endParaRPr lang="en-US"/>
          </a:p>
        </p:txBody>
      </p:sp>
    </p:spTree>
    <p:extLst>
      <p:ext uri="{BB962C8B-B14F-4D97-AF65-F5344CB8AC3E}">
        <p14:creationId xmlns:p14="http://schemas.microsoft.com/office/powerpoint/2010/main" val="890604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10/01/2026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9" r:id="rId16"/>
    <p:sldLayoutId id="2147483690" r:id="rId17"/>
    <p:sldLayoutId id="2147483691"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50.gif"/><Relationship Id="rId5" Type="http://schemas.openxmlformats.org/officeDocument/2006/relationships/image" Target="../media/image49.png"/><Relationship Id="rId4" Type="http://schemas.openxmlformats.org/officeDocument/2006/relationships/image" Target="../media/image48.svg"/></Relationships>
</file>

<file path=ppt/slides/_rels/slide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notesSlide" Target="../notesSlides/notesSlide9.xml"/><Relationship Id="rId7" Type="http://schemas.openxmlformats.org/officeDocument/2006/relationships/image" Target="../media/image54.png"/><Relationship Id="rId2" Type="http://schemas.openxmlformats.org/officeDocument/2006/relationships/slideLayout" Target="../slideLayouts/slideLayout31.xml"/><Relationship Id="rId1" Type="http://schemas.openxmlformats.org/officeDocument/2006/relationships/video" Target="https://www.youtube.com/embed/u2u7UJSRuko?feature=oembed" TargetMode="External"/><Relationship Id="rId6" Type="http://schemas.openxmlformats.org/officeDocument/2006/relationships/image" Target="../media/image53.svg"/><Relationship Id="rId11" Type="http://schemas.openxmlformats.org/officeDocument/2006/relationships/hyperlink" Target="https://youtu.be/u2u7UJSRuko" TargetMode="External"/><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jpe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0.xml"/><Relationship Id="rId7" Type="http://schemas.openxmlformats.org/officeDocument/2006/relationships/image" Target="../media/image55.svg"/><Relationship Id="rId2" Type="http://schemas.openxmlformats.org/officeDocument/2006/relationships/slideLayout" Target="../slideLayouts/slideLayout31.xml"/><Relationship Id="rId1" Type="http://schemas.openxmlformats.org/officeDocument/2006/relationships/video" Target="https://www.youtube.com/embed/eaVO66LRaF0?feature=oembed" TargetMode="External"/><Relationship Id="rId6" Type="http://schemas.openxmlformats.org/officeDocument/2006/relationships/image" Target="../media/image54.png"/><Relationship Id="rId11" Type="http://schemas.openxmlformats.org/officeDocument/2006/relationships/image" Target="../media/image58.jpeg"/><Relationship Id="rId5" Type="http://schemas.openxmlformats.org/officeDocument/2006/relationships/image" Target="../media/image53.svg"/><Relationship Id="rId10" Type="http://schemas.openxmlformats.org/officeDocument/2006/relationships/hyperlink" Target="https://youtu.be/teC0wzWF4tI" TargetMode="External"/><Relationship Id="rId4" Type="http://schemas.openxmlformats.org/officeDocument/2006/relationships/image" Target="../media/image52.png"/><Relationship Id="rId9" Type="http://schemas.openxmlformats.org/officeDocument/2006/relationships/image" Target="../media/image57.sv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69.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63.svg"/><Relationship Id="rId11" Type="http://schemas.openxmlformats.org/officeDocument/2006/relationships/hyperlink" Target="https://makecode.microbit.org/#pub:_J2uctpiv8it4" TargetMode="External"/><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makecode.microbit.org/" TargetMode="External"/><Relationship Id="rId7" Type="http://schemas.openxmlformats.org/officeDocument/2006/relationships/image" Target="../media/image65.sv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64.png"/><Relationship Id="rId11" Type="http://schemas.openxmlformats.org/officeDocument/2006/relationships/image" Target="../media/image71.svg"/><Relationship Id="rId5" Type="http://schemas.openxmlformats.org/officeDocument/2006/relationships/image" Target="../media/image61.svg"/><Relationship Id="rId10"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video" Target="https://www.youtube.com/embed/7JNEF01WR4w?feature=oembed" TargetMode="External"/><Relationship Id="rId6" Type="http://schemas.openxmlformats.org/officeDocument/2006/relationships/image" Target="../media/image74.jpeg"/><Relationship Id="rId5" Type="http://schemas.openxmlformats.org/officeDocument/2006/relationships/image" Target="../media/image73.sv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gif"/><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hyperlink" Target="https://mbit.io/tutorial-name-badge"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3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jpeg"/><Relationship Id="rId7" Type="http://schemas.openxmlformats.org/officeDocument/2006/relationships/image" Target="../media/image85.sv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 Id="rId9" Type="http://schemas.openxmlformats.org/officeDocument/2006/relationships/image" Target="../media/image87.svg"/></Relationships>
</file>

<file path=ppt/slides/_rels/slide3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gif"/><Relationship Id="rId7" Type="http://schemas.openxmlformats.org/officeDocument/2006/relationships/image" Target="../media/image92.svg"/><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91.png"/><Relationship Id="rId11" Type="http://schemas.openxmlformats.org/officeDocument/2006/relationships/image" Target="../media/image96.svg"/><Relationship Id="rId5" Type="http://schemas.openxmlformats.org/officeDocument/2006/relationships/image" Target="../media/image90.sv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svg"/></Relationships>
</file>

<file path=ppt/slides/_rels/slide35.xml.rels><?xml version="1.0" encoding="UTF-8" standalone="yes"?>
<Relationships xmlns="http://schemas.openxmlformats.org/package/2006/relationships"><Relationship Id="rId2" Type="http://schemas.openxmlformats.org/officeDocument/2006/relationships/hyperlink" Target="https://pe.getset4education.co.uk/lesson/ks2/dance/1?years=100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012F-EA9C-6367-A0D5-5A47C56DFA6E}"/>
              </a:ext>
            </a:extLst>
          </p:cNvPr>
          <p:cNvSpPr>
            <a:spLocks noGrp="1"/>
          </p:cNvSpPr>
          <p:nvPr>
            <p:ph type="title"/>
          </p:nvPr>
        </p:nvSpPr>
        <p:spPr>
          <a:xfrm>
            <a:off x="143665" y="1371379"/>
            <a:ext cx="10515600" cy="232695"/>
          </a:xfrm>
        </p:spPr>
        <p:txBody>
          <a:bodyPr>
            <a:normAutofit fontScale="90000"/>
          </a:bodyPr>
          <a:lstStyle/>
          <a:p>
            <a:r>
              <a:rPr lang="en-GB" sz="3000" u="sng">
                <a:latin typeface="Comic Sans MS"/>
                <a:cs typeface="Calibri Light"/>
              </a:rPr>
              <a:t>Monday 12th January</a:t>
            </a:r>
            <a:br>
              <a:rPr lang="en-GB" sz="3000" u="sng">
                <a:latin typeface="Comic Sans MS"/>
                <a:cs typeface="Calibri Light"/>
              </a:rPr>
            </a:br>
            <a:r>
              <a:rPr lang="en-GB" sz="3000" u="sng">
                <a:latin typeface="Comic Sans MS"/>
                <a:cs typeface="Calibri Light"/>
              </a:rPr>
              <a:t>TBAT: practise joins consistently.</a:t>
            </a:r>
            <a:br>
              <a:rPr lang="en-GB" sz="3000" u="sng">
                <a:latin typeface="Comic Sans MS"/>
                <a:cs typeface="Calibri Light"/>
              </a:rPr>
            </a:br>
            <a:br>
              <a:rPr lang="en-GB" sz="3000" u="sng">
                <a:latin typeface="Comic Sans MS"/>
                <a:cs typeface="Calibri Light"/>
              </a:rPr>
            </a:br>
            <a:br>
              <a:rPr lang="en-GB" sz="3200">
                <a:cs typeface="Calibri Light"/>
              </a:rPr>
            </a:br>
            <a:br>
              <a:rPr lang="en-GB" sz="3200">
                <a:cs typeface="Calibri Light"/>
              </a:rPr>
            </a:br>
            <a:br>
              <a:rPr lang="en-GB" sz="3200">
                <a:cs typeface="Calibri Light"/>
              </a:rPr>
            </a:br>
            <a:r>
              <a:rPr lang="en-GB" sz="3200">
                <a:cs typeface="Calibri Light"/>
              </a:rPr>
              <a:t> </a:t>
            </a:r>
            <a:endParaRPr lang="en-US"/>
          </a:p>
        </p:txBody>
      </p:sp>
      <p:pic>
        <p:nvPicPr>
          <p:cNvPr id="4" name="Picture 3" descr="Handwriting Paper">
            <a:extLst>
              <a:ext uri="{FF2B5EF4-FFF2-40B4-BE49-F238E27FC236}">
                <a16:creationId xmlns:a16="http://schemas.microsoft.com/office/drawing/2014/main" id="{0F778761-B41E-DAED-BF87-49B0726AEB2F}"/>
              </a:ext>
            </a:extLst>
          </p:cNvPr>
          <p:cNvPicPr>
            <a:picLocks noChangeAspect="1"/>
          </p:cNvPicPr>
          <p:nvPr/>
        </p:nvPicPr>
        <p:blipFill>
          <a:blip r:embed="rId2"/>
          <a:stretch>
            <a:fillRect/>
          </a:stretch>
        </p:blipFill>
        <p:spPr>
          <a:xfrm>
            <a:off x="4415481" y="1082246"/>
            <a:ext cx="7438767" cy="5661454"/>
          </a:xfrm>
          <a:prstGeom prst="rect">
            <a:avLst/>
          </a:prstGeom>
        </p:spPr>
      </p:pic>
      <p:sp>
        <p:nvSpPr>
          <p:cNvPr id="3" name="TextBox 2">
            <a:extLst>
              <a:ext uri="{FF2B5EF4-FFF2-40B4-BE49-F238E27FC236}">
                <a16:creationId xmlns:a16="http://schemas.microsoft.com/office/drawing/2014/main" id="{66B45842-B665-3D1D-E568-DD4CC40E340E}"/>
              </a:ext>
            </a:extLst>
          </p:cNvPr>
          <p:cNvSpPr txBox="1"/>
          <p:nvPr/>
        </p:nvSpPr>
        <p:spPr>
          <a:xfrm>
            <a:off x="234621" y="1076495"/>
            <a:ext cx="389194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highlight>
                  <a:srgbClr val="FFFF00"/>
                </a:highlight>
                <a:latin typeface="Arial"/>
                <a:ea typeface="+mn-lt"/>
                <a:cs typeface="Arial"/>
              </a:rPr>
              <a:t>community </a:t>
            </a:r>
            <a:endParaRPr lang="en-US" sz="3600" dirty="0">
              <a:highlight>
                <a:srgbClr val="FFFF00"/>
              </a:highlight>
              <a:latin typeface="Arial"/>
              <a:ea typeface="+mn-lt"/>
              <a:cs typeface="Arial"/>
            </a:endParaRPr>
          </a:p>
          <a:p>
            <a:r>
              <a:rPr lang="en-GB" sz="3600" dirty="0">
                <a:highlight>
                  <a:srgbClr val="FFFF00"/>
                </a:highlight>
                <a:latin typeface="Arial"/>
                <a:ea typeface="+mn-lt"/>
                <a:cs typeface="Arial"/>
              </a:rPr>
              <a:t>curiosity </a:t>
            </a:r>
            <a:endParaRPr lang="en-US" sz="3600" dirty="0">
              <a:highlight>
                <a:srgbClr val="FFFF00"/>
              </a:highlight>
              <a:latin typeface="Arial"/>
              <a:ea typeface="+mn-lt"/>
              <a:cs typeface="Arial"/>
            </a:endParaRPr>
          </a:p>
          <a:p>
            <a:r>
              <a:rPr lang="en-GB" sz="3600" dirty="0">
                <a:latin typeface="Arial"/>
                <a:ea typeface="+mn-lt"/>
                <a:cs typeface="Arial"/>
              </a:rPr>
              <a:t>ability </a:t>
            </a:r>
            <a:endParaRPr lang="en-US" sz="3600" dirty="0">
              <a:latin typeface="Arial"/>
              <a:ea typeface="+mn-lt"/>
              <a:cs typeface="Arial"/>
            </a:endParaRPr>
          </a:p>
          <a:p>
            <a:r>
              <a:rPr lang="en-GB" sz="3600" dirty="0">
                <a:latin typeface="Arial"/>
                <a:ea typeface="+mn-lt"/>
                <a:cs typeface="Arial"/>
              </a:rPr>
              <a:t>visibility </a:t>
            </a:r>
            <a:endParaRPr lang="en-US" sz="3600" dirty="0">
              <a:latin typeface="Arial"/>
              <a:ea typeface="+mn-lt"/>
              <a:cs typeface="Arial"/>
            </a:endParaRPr>
          </a:p>
          <a:p>
            <a:r>
              <a:rPr lang="en-GB" sz="3600" dirty="0">
                <a:latin typeface="Arial"/>
                <a:ea typeface="+mn-lt"/>
                <a:cs typeface="Arial"/>
              </a:rPr>
              <a:t>captivity </a:t>
            </a:r>
            <a:endParaRPr lang="en-US" sz="3600" dirty="0">
              <a:latin typeface="Arial"/>
              <a:ea typeface="+mn-lt"/>
              <a:cs typeface="Arial"/>
            </a:endParaRPr>
          </a:p>
          <a:p>
            <a:r>
              <a:rPr lang="en-GB" sz="3600" dirty="0">
                <a:latin typeface="Arial"/>
                <a:ea typeface="+mn-lt"/>
                <a:cs typeface="Arial"/>
              </a:rPr>
              <a:t>activity </a:t>
            </a:r>
            <a:endParaRPr lang="en-US" sz="3600" dirty="0">
              <a:latin typeface="Arial"/>
              <a:ea typeface="+mn-lt"/>
              <a:cs typeface="Arial"/>
            </a:endParaRPr>
          </a:p>
          <a:p>
            <a:r>
              <a:rPr lang="en-GB" sz="3600" dirty="0">
                <a:latin typeface="Arial"/>
                <a:ea typeface="+mn-lt"/>
                <a:cs typeface="Arial"/>
              </a:rPr>
              <a:t>eternity </a:t>
            </a:r>
            <a:endParaRPr lang="en-US" sz="3600" dirty="0">
              <a:latin typeface="Arial"/>
              <a:ea typeface="+mn-lt"/>
              <a:cs typeface="Arial"/>
            </a:endParaRPr>
          </a:p>
          <a:p>
            <a:r>
              <a:rPr lang="en-GB" sz="3600" dirty="0">
                <a:latin typeface="Arial"/>
                <a:ea typeface="+mn-lt"/>
                <a:cs typeface="Arial"/>
              </a:rPr>
              <a:t>flexibility </a:t>
            </a:r>
            <a:endParaRPr lang="en-US" sz="3600" dirty="0">
              <a:latin typeface="Arial"/>
              <a:ea typeface="+mn-lt"/>
              <a:cs typeface="Arial"/>
            </a:endParaRPr>
          </a:p>
          <a:p>
            <a:r>
              <a:rPr lang="en-GB" sz="3600" dirty="0">
                <a:latin typeface="Arial"/>
                <a:ea typeface="+mn-lt"/>
                <a:cs typeface="Arial"/>
              </a:rPr>
              <a:t>possibility </a:t>
            </a:r>
            <a:endParaRPr lang="en-US" sz="3600" dirty="0">
              <a:latin typeface="Arial"/>
              <a:ea typeface="+mn-lt"/>
              <a:cs typeface="Arial"/>
            </a:endParaRPr>
          </a:p>
          <a:p>
            <a:r>
              <a:rPr lang="en-GB" sz="3600" dirty="0">
                <a:latin typeface="Arial"/>
                <a:ea typeface="+mn-lt"/>
                <a:cs typeface="Arial"/>
              </a:rPr>
              <a:t>sensitivity</a:t>
            </a:r>
            <a:endParaRPr lang="en-US" sz="3600" dirty="0">
              <a:latin typeface="Arial"/>
              <a:cs typeface="Arial"/>
            </a:endParaRPr>
          </a:p>
        </p:txBody>
      </p:sp>
    </p:spTree>
    <p:extLst>
      <p:ext uri="{BB962C8B-B14F-4D97-AF65-F5344CB8AC3E}">
        <p14:creationId xmlns:p14="http://schemas.microsoft.com/office/powerpoint/2010/main" val="230873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5654A-143B-7992-A639-3062E7DAEAAC}"/>
              </a:ext>
            </a:extLst>
          </p:cNvPr>
          <p:cNvSpPr txBox="1"/>
          <p:nvPr/>
        </p:nvSpPr>
        <p:spPr>
          <a:xfrm>
            <a:off x="2144339" y="64213"/>
            <a:ext cx="3869275" cy="3477875"/>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12.2 +  1.28 = </a:t>
            </a:r>
          </a:p>
          <a:p>
            <a:endParaRPr lang="en-GB" sz="4400"/>
          </a:p>
          <a:p>
            <a:r>
              <a:rPr lang="en-GB" sz="4400"/>
              <a:t>22.7 + 12.5 = </a:t>
            </a:r>
          </a:p>
          <a:p>
            <a:endParaRPr lang="en-GB" sz="4400"/>
          </a:p>
          <a:p>
            <a:r>
              <a:rPr lang="en-GB" sz="4400"/>
              <a:t>57.1 + 20.88 =</a:t>
            </a:r>
            <a:r>
              <a:rPr lang="en-GB" sz="4000"/>
              <a:t> </a:t>
            </a:r>
          </a:p>
        </p:txBody>
      </p:sp>
      <p:sp>
        <p:nvSpPr>
          <p:cNvPr id="3" name="TextBox 2">
            <a:extLst>
              <a:ext uri="{FF2B5EF4-FFF2-40B4-BE49-F238E27FC236}">
                <a16:creationId xmlns:a16="http://schemas.microsoft.com/office/drawing/2014/main" id="{F1CB3586-760A-DC4C-D2EB-F487A2A3C0BA}"/>
              </a:ext>
            </a:extLst>
          </p:cNvPr>
          <p:cNvSpPr txBox="1"/>
          <p:nvPr/>
        </p:nvSpPr>
        <p:spPr>
          <a:xfrm>
            <a:off x="6874868" y="20308"/>
            <a:ext cx="4388931" cy="3477875"/>
          </a:xfrm>
          <a:prstGeom prst="rect">
            <a:avLst/>
          </a:prstGeom>
          <a:ln w="5715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32.2 +  1.39 = </a:t>
            </a:r>
          </a:p>
          <a:p>
            <a:endParaRPr lang="en-GB" sz="4400"/>
          </a:p>
          <a:p>
            <a:r>
              <a:rPr lang="en-GB" sz="4400"/>
              <a:t>15.56 +  20.24 = </a:t>
            </a:r>
          </a:p>
          <a:p>
            <a:endParaRPr lang="en-GB" sz="4400"/>
          </a:p>
          <a:p>
            <a:r>
              <a:rPr lang="en-GB" sz="4400"/>
              <a:t>68.34 + 25.5  =</a:t>
            </a:r>
          </a:p>
        </p:txBody>
      </p:sp>
      <p:sp>
        <p:nvSpPr>
          <p:cNvPr id="5" name="Title 1">
            <a:extLst>
              <a:ext uri="{FF2B5EF4-FFF2-40B4-BE49-F238E27FC236}">
                <a16:creationId xmlns:a16="http://schemas.microsoft.com/office/drawing/2014/main" id="{7152355B-3070-B8B9-CAD7-D4DE20C9CAA3}"/>
              </a:ext>
            </a:extLst>
          </p:cNvPr>
          <p:cNvSpPr txBox="1">
            <a:spLocks/>
          </p:cNvSpPr>
          <p:nvPr/>
        </p:nvSpPr>
        <p:spPr>
          <a:xfrm>
            <a:off x="356831" y="4221758"/>
            <a:ext cx="5119817" cy="132556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chemeClr val="accent6">
                    <a:lumMod val="49000"/>
                  </a:schemeClr>
                </a:solidFill>
              </a:rPr>
              <a:t>Rounding and adjusting</a:t>
            </a:r>
            <a:r>
              <a:rPr lang="en-GB" sz="3600"/>
              <a:t> </a:t>
            </a:r>
            <a:br>
              <a:rPr lang="en-GB" sz="3600"/>
            </a:br>
            <a:r>
              <a:rPr lang="en-GB" sz="3600">
                <a:solidFill>
                  <a:srgbClr val="7030A0"/>
                </a:solidFill>
              </a:rPr>
              <a:t>Partitioning </a:t>
            </a:r>
            <a:br>
              <a:rPr lang="en-GB" sz="3600"/>
            </a:br>
            <a:r>
              <a:rPr lang="en-GB" sz="3600">
                <a:solidFill>
                  <a:schemeClr val="accent2">
                    <a:lumMod val="49000"/>
                  </a:schemeClr>
                </a:solidFill>
              </a:rPr>
              <a:t>Number bonds</a:t>
            </a:r>
          </a:p>
          <a:p>
            <a:r>
              <a:rPr lang="en-GB" sz="4000">
                <a:solidFill>
                  <a:schemeClr val="accent4">
                    <a:lumMod val="76000"/>
                  </a:schemeClr>
                </a:solidFill>
              </a:rPr>
              <a:t>Derived facts</a:t>
            </a:r>
            <a:endParaRPr lang="en-GB">
              <a:solidFill>
                <a:schemeClr val="accent4">
                  <a:lumMod val="76000"/>
                </a:schemeClr>
              </a:solidFill>
            </a:endParaRPr>
          </a:p>
        </p:txBody>
      </p:sp>
      <p:sp>
        <p:nvSpPr>
          <p:cNvPr id="6" name="TextBox 5">
            <a:extLst>
              <a:ext uri="{FF2B5EF4-FFF2-40B4-BE49-F238E27FC236}">
                <a16:creationId xmlns:a16="http://schemas.microsoft.com/office/drawing/2014/main" id="{A510F093-7F02-C65A-1645-92A1C6B703FB}"/>
              </a:ext>
            </a:extLst>
          </p:cNvPr>
          <p:cNvSpPr txBox="1"/>
          <p:nvPr/>
        </p:nvSpPr>
        <p:spPr>
          <a:xfrm>
            <a:off x="6017332" y="4223174"/>
            <a:ext cx="571370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rPr>
              <a:t>Challenge: Think of a real-life scenario where you may need to solve this problem using a mental method. </a:t>
            </a:r>
          </a:p>
        </p:txBody>
      </p:sp>
    </p:spTree>
    <p:extLst>
      <p:ext uri="{BB962C8B-B14F-4D97-AF65-F5344CB8AC3E}">
        <p14:creationId xmlns:p14="http://schemas.microsoft.com/office/powerpoint/2010/main" val="255831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8"/>
          <p:cNvSpPr txBox="1">
            <a:spLocks noGrp="1"/>
          </p:cNvSpPr>
          <p:nvPr>
            <p:ph type="body" idx="1"/>
          </p:nvPr>
        </p:nvSpPr>
        <p:spPr>
          <a:xfrm>
            <a:off x="272725" y="122252"/>
            <a:ext cx="11360800" cy="6738632"/>
          </a:xfrm>
          <a:prstGeom prst="rect">
            <a:avLst/>
          </a:prstGeom>
        </p:spPr>
        <p:txBody>
          <a:bodyPr spcFirstLastPara="1" wrap="square" lIns="121900" tIns="121900" rIns="121900" bIns="121900" anchor="t" anchorCtr="0">
            <a:normAutofit fontScale="85000" lnSpcReduction="20000"/>
          </a:bodyPr>
          <a:lstStyle/>
          <a:p>
            <a:pPr marL="0" indent="0">
              <a:spcBef>
                <a:spcPts val="1600"/>
              </a:spcBef>
              <a:buClr>
                <a:schemeClr val="dk1"/>
              </a:buClr>
              <a:buSzPts val="1100"/>
              <a:buNone/>
            </a:pPr>
            <a:r>
              <a:rPr lang="en" sz="3000"/>
              <a:t>TBAT- Use mental strategies to add decimals and whole numbers.</a:t>
            </a:r>
            <a:endParaRPr lang="en-US" sz="3000">
              <a:cs typeface="Calibri"/>
            </a:endParaRPr>
          </a:p>
          <a:p>
            <a:pPr marL="0" indent="0">
              <a:spcBef>
                <a:spcPts val="1600"/>
              </a:spcBef>
              <a:buNone/>
            </a:pPr>
            <a:r>
              <a:rPr lang="en" sz="3000"/>
              <a:t>Independent Work: </a:t>
            </a:r>
            <a:endParaRPr lang="en" sz="3000">
              <a:cs typeface="Calibri"/>
            </a:endParaRPr>
          </a:p>
          <a:p>
            <a:pPr marL="514350" indent="-514350">
              <a:spcBef>
                <a:spcPts val="1600"/>
              </a:spcBef>
              <a:buAutoNum type="arabicPeriod"/>
            </a:pPr>
            <a:r>
              <a:rPr lang="en" sz="3000">
                <a:latin typeface="Comic Sans MS"/>
              </a:rPr>
              <a:t>29.9 + 8.2 =</a:t>
            </a:r>
          </a:p>
          <a:p>
            <a:pPr marL="514350" indent="-514350">
              <a:spcBef>
                <a:spcPts val="1600"/>
              </a:spcBef>
              <a:buAutoNum type="arabicPeriod"/>
            </a:pPr>
            <a:r>
              <a:rPr lang="en" sz="3000">
                <a:latin typeface="Comic Sans MS"/>
              </a:rPr>
              <a:t>163 + 29 =</a:t>
            </a:r>
          </a:p>
          <a:p>
            <a:pPr marL="514350" indent="-514350">
              <a:spcBef>
                <a:spcPts val="1600"/>
              </a:spcBef>
              <a:buAutoNum type="arabicPeriod"/>
            </a:pPr>
            <a:r>
              <a:rPr lang="en" sz="3000">
                <a:latin typeface="Comic Sans MS"/>
              </a:rPr>
              <a:t>7.5 + 5.2 = </a:t>
            </a:r>
          </a:p>
          <a:p>
            <a:pPr marL="514350" indent="-514350">
              <a:spcBef>
                <a:spcPts val="1600"/>
              </a:spcBef>
              <a:buAutoNum type="arabicPeriod"/>
            </a:pPr>
            <a:r>
              <a:rPr lang="en" sz="3000">
                <a:latin typeface="Comic Sans MS"/>
              </a:rPr>
              <a:t>4.14 + 12.5 = </a:t>
            </a:r>
            <a:endParaRPr lang="en" sz="3000">
              <a:latin typeface="Comic Sans MS"/>
              <a:cs typeface="Calibri"/>
            </a:endParaRPr>
          </a:p>
          <a:p>
            <a:pPr marL="514350" indent="-514350">
              <a:spcBef>
                <a:spcPts val="1600"/>
              </a:spcBef>
              <a:buAutoNum type="arabicPeriod"/>
            </a:pPr>
            <a:r>
              <a:rPr lang="en" sz="3000">
                <a:latin typeface="Comic Sans MS"/>
                <a:cs typeface="Calibri"/>
              </a:rPr>
              <a:t>John has two pipes. They are 2.1m and 4.7m. How long are they if he lays them end to end?</a:t>
            </a:r>
          </a:p>
          <a:p>
            <a:pPr marL="514350" indent="-514350">
              <a:spcBef>
                <a:spcPts val="1600"/>
              </a:spcBef>
              <a:buAutoNum type="arabicPeriod"/>
            </a:pPr>
            <a:r>
              <a:rPr lang="en" sz="3000">
                <a:latin typeface="Comic Sans MS"/>
                <a:cs typeface="Calibri"/>
              </a:rPr>
              <a:t>Billy is 1.43m tall and Bobby is 2.48m tall. How high would they be if Billy stood on Bobby’s head? (They are gymnasts; the dance hall ceiling is 3.8m high. Can they do the trick in there?)</a:t>
            </a:r>
          </a:p>
          <a:p>
            <a:pPr marL="514350" indent="-514350">
              <a:spcBef>
                <a:spcPts val="1600"/>
              </a:spcBef>
              <a:buAutoNum type="arabicPeriod"/>
            </a:pPr>
            <a:r>
              <a:rPr lang="en" sz="3000">
                <a:latin typeface="Comic Sans MS"/>
              </a:rPr>
              <a:t>220 adults attended a production. Half of them brought one child with them and 50 of them took two children. How many attendees were there altogether?  </a:t>
            </a:r>
            <a:endParaRPr lang="en" sz="3000">
              <a:latin typeface="Comic Sans MS"/>
              <a:cs typeface="Calibri"/>
            </a:endParaRPr>
          </a:p>
          <a:p>
            <a:pPr marL="514350" indent="-514350">
              <a:spcBef>
                <a:spcPts val="1600"/>
              </a:spcBef>
              <a:buAutoNum type="arabicPeriod"/>
            </a:pPr>
            <a:r>
              <a:rPr lang="en" sz="3000">
                <a:latin typeface="Comic Sans MS"/>
                <a:cs typeface="Calibri"/>
              </a:rPr>
              <a:t>Dan has £2.23 in his pocket, £15.21 in his wallet and his gran gives him £10. How much money does he have altogether?</a:t>
            </a:r>
          </a:p>
          <a:p>
            <a:pPr marL="514350" indent="-514350">
              <a:spcBef>
                <a:spcPts val="1600"/>
              </a:spcBef>
              <a:buAutoNum type="arabicPeriod"/>
            </a:pPr>
            <a:endParaRPr sz="3600">
              <a:cs typeface="Calibri" panose="020F0502020204030204"/>
            </a:endParaRPr>
          </a:p>
          <a:p>
            <a:pPr marL="0" indent="0">
              <a:spcBef>
                <a:spcPts val="1600"/>
              </a:spcBef>
              <a:spcAft>
                <a:spcPts val="1600"/>
              </a:spcAft>
              <a:buClr>
                <a:schemeClr val="dk1"/>
              </a:buClr>
              <a:buSzPts val="1100"/>
              <a:buNone/>
            </a:pPr>
            <a:endParaRPr lang="en-GB" sz="3600">
              <a:cs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9"/>
          <p:cNvSpPr txBox="1">
            <a:spLocks noGrp="1"/>
          </p:cNvSpPr>
          <p:nvPr>
            <p:ph type="body" idx="1"/>
          </p:nvPr>
        </p:nvSpPr>
        <p:spPr>
          <a:xfrm>
            <a:off x="1151325" y="1983323"/>
            <a:ext cx="10607559" cy="4555200"/>
          </a:xfrm>
          <a:prstGeom prst="rect">
            <a:avLst/>
          </a:prstGeom>
        </p:spPr>
        <p:txBody>
          <a:bodyPr spcFirstLastPara="1" wrap="square" lIns="121900" tIns="121900" rIns="121900" bIns="121900" anchor="t" anchorCtr="0">
            <a:normAutofit/>
          </a:bodyPr>
          <a:lstStyle/>
          <a:p>
            <a:pPr marL="0" indent="0">
              <a:buNone/>
            </a:pPr>
            <a:endParaRPr lang="en" sz="3050"/>
          </a:p>
          <a:p>
            <a:pPr marL="0" indent="0">
              <a:buNone/>
            </a:pPr>
            <a:r>
              <a:rPr lang="en" sz="3050"/>
              <a:t>Mastery: </a:t>
            </a:r>
            <a:endParaRPr lang="en" sz="3050">
              <a:latin typeface="Aptos"/>
              <a:ea typeface="Calibri"/>
              <a:cs typeface="Calibri"/>
            </a:endParaRPr>
          </a:p>
          <a:p>
            <a:pPr marL="0" indent="0">
              <a:buNone/>
            </a:pPr>
            <a:endParaRPr lang="en" sz="3100">
              <a:latin typeface="Calibri"/>
              <a:ea typeface="Calibri"/>
              <a:cs typeface="Calibri"/>
            </a:endParaRPr>
          </a:p>
          <a:p>
            <a:pPr marL="0" indent="0">
              <a:buNone/>
            </a:pPr>
            <a:r>
              <a:rPr lang="en" sz="3100">
                <a:latin typeface="Calibri"/>
                <a:ea typeface="Calibri"/>
                <a:cs typeface="Calibri"/>
              </a:rPr>
              <a:t>If you know 0.47 + 0.53 = 1. </a:t>
            </a:r>
            <a:endParaRPr lang="en"/>
          </a:p>
          <a:p>
            <a:pPr marL="0" indent="0">
              <a:buNone/>
            </a:pPr>
            <a:endParaRPr lang="en" sz="3100">
              <a:latin typeface="Calibri"/>
              <a:ea typeface="Calibri"/>
              <a:cs typeface="Calibri"/>
            </a:endParaRPr>
          </a:p>
          <a:p>
            <a:pPr marL="0" indent="0">
              <a:buNone/>
            </a:pPr>
            <a:r>
              <a:rPr lang="en" sz="3100">
                <a:latin typeface="Calibri"/>
                <a:ea typeface="Calibri"/>
                <a:cs typeface="Calibri"/>
              </a:rPr>
              <a:t>Write two similar additions based on this fact. E.g. 4.7 + 5.3 = 10</a:t>
            </a:r>
            <a:endParaRPr lang="en"/>
          </a:p>
          <a:p>
            <a:pPr marL="0" indent="0">
              <a:buNone/>
            </a:pPr>
            <a:endParaRPr lang="en" sz="3050"/>
          </a:p>
          <a:p>
            <a:pPr marL="0" indent="0">
              <a:spcBef>
                <a:spcPts val="1600"/>
              </a:spcBef>
              <a:spcAft>
                <a:spcPts val="1600"/>
              </a:spcAft>
              <a:buClr>
                <a:schemeClr val="dk1"/>
              </a:buClr>
              <a:buSzPts val="1100"/>
              <a:buNone/>
            </a:pPr>
            <a:endParaRPr lang="en" sz="3050"/>
          </a:p>
          <a:p>
            <a:pPr marL="0" indent="0">
              <a:spcBef>
                <a:spcPts val="1600"/>
              </a:spcBef>
              <a:spcAft>
                <a:spcPts val="1600"/>
              </a:spcAft>
              <a:buClr>
                <a:schemeClr val="dk1"/>
              </a:buClr>
              <a:buSzPts val="1100"/>
              <a:buNone/>
            </a:pPr>
            <a:endParaRPr lang="en" sz="3050"/>
          </a:p>
        </p:txBody>
      </p:sp>
      <p:pic>
        <p:nvPicPr>
          <p:cNvPr id="2" name="Picture 1" descr="A black and white rectangular object with black text&#10;&#10;Description automatically generated">
            <a:extLst>
              <a:ext uri="{FF2B5EF4-FFF2-40B4-BE49-F238E27FC236}">
                <a16:creationId xmlns:a16="http://schemas.microsoft.com/office/drawing/2014/main" id="{C8AAA326-FFCB-7F4E-82DA-096E83D27F77}"/>
              </a:ext>
            </a:extLst>
          </p:cNvPr>
          <p:cNvPicPr>
            <a:picLocks noChangeAspect="1"/>
          </p:cNvPicPr>
          <p:nvPr/>
        </p:nvPicPr>
        <p:blipFill>
          <a:blip r:embed="rId3"/>
          <a:stretch>
            <a:fillRect/>
          </a:stretch>
        </p:blipFill>
        <p:spPr>
          <a:xfrm>
            <a:off x="1152823" y="296027"/>
            <a:ext cx="6953250" cy="1533525"/>
          </a:xfrm>
          <a:prstGeom prst="rect">
            <a:avLst/>
          </a:prstGeom>
        </p:spPr>
      </p:pic>
    </p:spTree>
    <p:extLst>
      <p:ext uri="{BB962C8B-B14F-4D97-AF65-F5344CB8AC3E}">
        <p14:creationId xmlns:p14="http://schemas.microsoft.com/office/powerpoint/2010/main" val="427938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828936" y="2098478"/>
            <a:ext cx="3962400" cy="2064327"/>
          </a:xfrm>
          <a:prstGeom prst="wedgeRoundRectCallout">
            <a:avLst>
              <a:gd name="adj1" fmla="val 48224"/>
              <a:gd name="adj2" fmla="val 94318"/>
              <a:gd name="adj3" fmla="val 16667"/>
            </a:avLst>
          </a:prstGeom>
          <a:solidFill>
            <a:srgbClr val="00B0F0"/>
          </a:solid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GB" sz="2800" b="1"/>
              <a:t>What can we infer from the illustration about what might happen in the story?</a:t>
            </a:r>
          </a:p>
        </p:txBody>
      </p:sp>
      <p:sp>
        <p:nvSpPr>
          <p:cNvPr id="2" name="Rounded Rectangular Callout 1"/>
          <p:cNvSpPr/>
          <p:nvPr/>
        </p:nvSpPr>
        <p:spPr>
          <a:xfrm>
            <a:off x="5364379" y="4557861"/>
            <a:ext cx="3909708" cy="1482891"/>
          </a:xfrm>
          <a:prstGeom prst="wedgeRoundRectCallout">
            <a:avLst>
              <a:gd name="adj1" fmla="val -47197"/>
              <a:gd name="adj2" fmla="val 77046"/>
              <a:gd name="adj3" fmla="val 16667"/>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GB" sz="2800" b="1"/>
              <a:t>Where do you think the story is set?</a:t>
            </a:r>
          </a:p>
        </p:txBody>
      </p:sp>
      <p:sp>
        <p:nvSpPr>
          <p:cNvPr id="8" name="Title 1">
            <a:extLst>
              <a:ext uri="{FF2B5EF4-FFF2-40B4-BE49-F238E27FC236}">
                <a16:creationId xmlns:a16="http://schemas.microsoft.com/office/drawing/2014/main" id="{0EBEA89A-626F-C43B-D4EC-389BDA54F059}"/>
              </a:ext>
            </a:extLst>
          </p:cNvPr>
          <p:cNvSpPr txBox="1">
            <a:spLocks/>
          </p:cNvSpPr>
          <p:nvPr/>
        </p:nvSpPr>
        <p:spPr>
          <a:xfrm>
            <a:off x="4936836" y="-4330"/>
            <a:ext cx="7340601" cy="575109"/>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u="sng">
                <a:cs typeface="Calibri Light"/>
              </a:rPr>
              <a:t>Monday 12th January</a:t>
            </a:r>
          </a:p>
          <a:p>
            <a:r>
              <a:rPr lang="en-GB" sz="4000" b="1" u="sng" dirty="0">
                <a:cs typeface="Calibri Light"/>
              </a:rPr>
              <a:t>TBAT- retrieve information from a text and explore author's choice of language. </a:t>
            </a:r>
            <a:endParaRPr lang="en-GB" sz="4000" b="1" u="sng" dirty="0"/>
          </a:p>
        </p:txBody>
      </p:sp>
      <p:pic>
        <p:nvPicPr>
          <p:cNvPr id="4" name="Picture 3" descr="A book cover of a cartoon character&#10;&#10;Description automatically generated">
            <a:extLst>
              <a:ext uri="{FF2B5EF4-FFF2-40B4-BE49-F238E27FC236}">
                <a16:creationId xmlns:a16="http://schemas.microsoft.com/office/drawing/2014/main" id="{EFF9E6B5-67BA-6C26-18E3-C9BF9288988C}"/>
              </a:ext>
            </a:extLst>
          </p:cNvPr>
          <p:cNvPicPr>
            <a:picLocks noChangeAspect="1"/>
          </p:cNvPicPr>
          <p:nvPr/>
        </p:nvPicPr>
        <p:blipFill>
          <a:blip r:embed="rId2"/>
          <a:stretch>
            <a:fillRect/>
          </a:stretch>
        </p:blipFill>
        <p:spPr>
          <a:xfrm>
            <a:off x="554205" y="187242"/>
            <a:ext cx="4155406" cy="6583780"/>
          </a:xfrm>
          <a:prstGeom prst="rect">
            <a:avLst/>
          </a:prstGeom>
        </p:spPr>
      </p:pic>
    </p:spTree>
    <p:extLst>
      <p:ext uri="{BB962C8B-B14F-4D97-AF65-F5344CB8AC3E}">
        <p14:creationId xmlns:p14="http://schemas.microsoft.com/office/powerpoint/2010/main" val="6737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8300" y="-3481"/>
            <a:ext cx="8300296" cy="4278094"/>
          </a:xfrm>
          <a:prstGeom prst="rect">
            <a:avLst/>
          </a:prstGeom>
        </p:spPr>
        <p:txBody>
          <a:bodyPr wrap="square" lIns="91440" tIns="45720" rIns="91440" bIns="45720" anchor="t">
            <a:spAutoFit/>
          </a:bodyPr>
          <a:lstStyle/>
          <a:p>
            <a:r>
              <a:rPr lang="en-GB" sz="2000">
                <a:solidFill>
                  <a:srgbClr val="222222"/>
                </a:solidFill>
                <a:latin typeface="Comic Sans MS"/>
              </a:rPr>
              <a:t>3 in 3 </a:t>
            </a:r>
            <a:endParaRPr lang="en-GB" sz="2000">
              <a:solidFill>
                <a:srgbClr val="000000"/>
              </a:solidFill>
              <a:latin typeface="Comic Sans MS"/>
              <a:cs typeface="Calibri"/>
            </a:endParaRPr>
          </a:p>
          <a:p>
            <a:r>
              <a:rPr lang="en-GB" sz="2800" b="1">
                <a:solidFill>
                  <a:srgbClr val="000000"/>
                </a:solidFill>
                <a:latin typeface="Calibri"/>
                <a:ea typeface="Calibri"/>
                <a:cs typeface="Calibri"/>
              </a:rPr>
              <a:t>A rocket, launched yesterday from a private site in northern China, is missing. Yesterday the Internet was alive with rumours of a secret manned space mission. Today NASA and the Russian Federal Space Agency both confirmed that a rocket did take off but denied it was theirs. The rocket entered high orbit and then disappeared into “deep space”. No manned rocket has left earth’s orbit since Apollo 17 in 1972.</a:t>
            </a:r>
            <a:endParaRPr lang="en-GB" sz="2800"/>
          </a:p>
          <a:p>
            <a:endParaRPr lang="en-GB" sz="2800">
              <a:solidFill>
                <a:srgbClr val="222222"/>
              </a:solidFill>
              <a:latin typeface="Comic Sans MS"/>
              <a:cs typeface="Calibri"/>
            </a:endParaRPr>
          </a:p>
        </p:txBody>
      </p:sp>
      <p:sp>
        <p:nvSpPr>
          <p:cNvPr id="8" name="TextBox 7"/>
          <p:cNvSpPr txBox="1"/>
          <p:nvPr/>
        </p:nvSpPr>
        <p:spPr>
          <a:xfrm>
            <a:off x="5074228" y="6258396"/>
            <a:ext cx="6233679" cy="461665"/>
          </a:xfrm>
          <a:prstGeom prst="rect">
            <a:avLst/>
          </a:prstGeom>
          <a:noFill/>
        </p:spPr>
        <p:txBody>
          <a:bodyPr wrap="square" lIns="91440" tIns="45720" rIns="91440" bIns="45720" rtlCol="0" anchor="t">
            <a:spAutoFit/>
          </a:bodyPr>
          <a:lstStyle/>
          <a:p>
            <a:r>
              <a:rPr lang="en-GB" sz="2400"/>
              <a:t>Challenge: Summarise this text in 10 words. </a:t>
            </a:r>
            <a:endParaRPr lang="en-US"/>
          </a:p>
        </p:txBody>
      </p:sp>
      <p:sp>
        <p:nvSpPr>
          <p:cNvPr id="9" name="TextBox 8"/>
          <p:cNvSpPr txBox="1"/>
          <p:nvPr/>
        </p:nvSpPr>
        <p:spPr>
          <a:xfrm>
            <a:off x="5243372" y="3727223"/>
            <a:ext cx="6678757" cy="954107"/>
          </a:xfrm>
          <a:prstGeom prst="rect">
            <a:avLst/>
          </a:prstGeom>
          <a:noFill/>
        </p:spPr>
        <p:txBody>
          <a:bodyPr wrap="square" lIns="91440" tIns="45720" rIns="91440" bIns="45720" rtlCol="0" anchor="t">
            <a:spAutoFit/>
          </a:bodyPr>
          <a:lstStyle/>
          <a:p>
            <a:pPr marL="514350" indent="-514350">
              <a:buAutoNum type="arabicParenR"/>
            </a:pPr>
            <a:r>
              <a:rPr lang="en-GB" sz="2800">
                <a:ea typeface="Calibri"/>
                <a:cs typeface="Calibri"/>
              </a:rPr>
              <a:t>Find a word with a similar meaning to agreed.</a:t>
            </a:r>
          </a:p>
        </p:txBody>
      </p:sp>
      <p:sp>
        <p:nvSpPr>
          <p:cNvPr id="10" name="TextBox 9"/>
          <p:cNvSpPr txBox="1"/>
          <p:nvPr/>
        </p:nvSpPr>
        <p:spPr>
          <a:xfrm>
            <a:off x="5353648" y="4573583"/>
            <a:ext cx="6625247" cy="954107"/>
          </a:xfrm>
          <a:prstGeom prst="rect">
            <a:avLst/>
          </a:prstGeom>
          <a:noFill/>
        </p:spPr>
        <p:txBody>
          <a:bodyPr wrap="square" lIns="91440" tIns="45720" rIns="91440" bIns="45720" rtlCol="0" anchor="t">
            <a:spAutoFit/>
          </a:bodyPr>
          <a:lstStyle/>
          <a:p>
            <a:r>
              <a:rPr lang="en-GB" sz="2800"/>
              <a:t>2)When did the last manned rocket leave Earth?</a:t>
            </a:r>
          </a:p>
        </p:txBody>
      </p:sp>
      <p:sp>
        <p:nvSpPr>
          <p:cNvPr id="11" name="TextBox 10"/>
          <p:cNvSpPr txBox="1"/>
          <p:nvPr/>
        </p:nvSpPr>
        <p:spPr>
          <a:xfrm>
            <a:off x="5350640" y="5592380"/>
            <a:ext cx="6449559" cy="523220"/>
          </a:xfrm>
          <a:prstGeom prst="rect">
            <a:avLst/>
          </a:prstGeom>
          <a:noFill/>
        </p:spPr>
        <p:txBody>
          <a:bodyPr wrap="square" lIns="91440" tIns="45720" rIns="91440" bIns="45720" rtlCol="0" anchor="t">
            <a:spAutoFit/>
          </a:bodyPr>
          <a:lstStyle/>
          <a:p>
            <a:r>
              <a:rPr lang="en-GB" sz="2800"/>
              <a:t>3)What does 'no manned' rocket mean?</a:t>
            </a:r>
            <a:endParaRPr lang="en-GB" sz="2800">
              <a:ea typeface="Calibri"/>
              <a:cs typeface="Calibri"/>
            </a:endParaRPr>
          </a:p>
        </p:txBody>
      </p:sp>
      <p:pic>
        <p:nvPicPr>
          <p:cNvPr id="4" name="Picture 3" descr="A book cover of a cartoon character&#10;&#10;Description automatically generated">
            <a:extLst>
              <a:ext uri="{FF2B5EF4-FFF2-40B4-BE49-F238E27FC236}">
                <a16:creationId xmlns:a16="http://schemas.microsoft.com/office/drawing/2014/main" id="{93727A84-5F63-2C51-FD90-F2BD29CB0194}"/>
              </a:ext>
            </a:extLst>
          </p:cNvPr>
          <p:cNvPicPr>
            <a:picLocks noChangeAspect="1"/>
          </p:cNvPicPr>
          <p:nvPr/>
        </p:nvPicPr>
        <p:blipFill>
          <a:blip r:embed="rId2"/>
          <a:stretch>
            <a:fillRect/>
          </a:stretch>
        </p:blipFill>
        <p:spPr>
          <a:xfrm>
            <a:off x="111868" y="922702"/>
            <a:ext cx="3463001" cy="5468500"/>
          </a:xfrm>
          <a:prstGeom prst="rect">
            <a:avLst/>
          </a:prstGeom>
        </p:spPr>
      </p:pic>
    </p:spTree>
    <p:extLst>
      <p:ext uri="{BB962C8B-B14F-4D97-AF65-F5344CB8AC3E}">
        <p14:creationId xmlns:p14="http://schemas.microsoft.com/office/powerpoint/2010/main" val="8940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27DB565-24E7-4310-99DB-7CE6B9C82A9B}"/>
              </a:ext>
            </a:extLst>
          </p:cNvPr>
          <p:cNvSpPr/>
          <p:nvPr/>
        </p:nvSpPr>
        <p:spPr>
          <a:xfrm>
            <a:off x="225083" y="196948"/>
            <a:ext cx="4036255" cy="9834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29E87A4-12AF-4D25-B73C-26EFDC1BF253}"/>
              </a:ext>
            </a:extLst>
          </p:cNvPr>
          <p:cNvSpPr txBox="1"/>
          <p:nvPr/>
        </p:nvSpPr>
        <p:spPr>
          <a:xfrm>
            <a:off x="223118" y="401083"/>
            <a:ext cx="4275057" cy="584775"/>
          </a:xfrm>
          <a:prstGeom prst="rect">
            <a:avLst/>
          </a:prstGeom>
          <a:noFill/>
        </p:spPr>
        <p:txBody>
          <a:bodyPr wrap="square" lIns="91440" tIns="45720" rIns="91440" bIns="45720" rtlCol="0" anchor="t">
            <a:spAutoFit/>
          </a:bodyPr>
          <a:lstStyle/>
          <a:p>
            <a:r>
              <a:rPr lang="en-GB" sz="3200" b="1" u="sng">
                <a:solidFill>
                  <a:srgbClr val="FF0000"/>
                </a:solidFill>
                <a:cs typeface="Calibri"/>
              </a:rPr>
              <a:t>Synonym Challenge:</a:t>
            </a:r>
          </a:p>
        </p:txBody>
      </p:sp>
      <p:pic>
        <p:nvPicPr>
          <p:cNvPr id="7" name="Picture 6">
            <a:extLst>
              <a:ext uri="{FF2B5EF4-FFF2-40B4-BE49-F238E27FC236}">
                <a16:creationId xmlns:a16="http://schemas.microsoft.com/office/drawing/2014/main" id="{5897EEE7-5C29-45A1-A807-91A09F303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263" y="196948"/>
            <a:ext cx="1250719" cy="1250719"/>
          </a:xfrm>
          <a:prstGeom prst="rect">
            <a:avLst/>
          </a:prstGeom>
        </p:spPr>
      </p:pic>
      <p:sp>
        <p:nvSpPr>
          <p:cNvPr id="8" name="Rectangle: Rounded Corners 7">
            <a:extLst>
              <a:ext uri="{FF2B5EF4-FFF2-40B4-BE49-F238E27FC236}">
                <a16:creationId xmlns:a16="http://schemas.microsoft.com/office/drawing/2014/main" id="{D7265BE9-43B6-4BAD-98B8-F17365CA0DE4}"/>
              </a:ext>
            </a:extLst>
          </p:cNvPr>
          <p:cNvSpPr/>
          <p:nvPr/>
        </p:nvSpPr>
        <p:spPr>
          <a:xfrm>
            <a:off x="429064" y="272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DBA472-0AE4-4BAE-B559-A760657F5BBA}"/>
              </a:ext>
            </a:extLst>
          </p:cNvPr>
          <p:cNvSpPr txBox="1"/>
          <p:nvPr/>
        </p:nvSpPr>
        <p:spPr>
          <a:xfrm>
            <a:off x="548640" y="2993222"/>
            <a:ext cx="2658794" cy="523220"/>
          </a:xfrm>
          <a:prstGeom prst="rect">
            <a:avLst/>
          </a:prstGeom>
          <a:noFill/>
        </p:spPr>
        <p:txBody>
          <a:bodyPr wrap="square" lIns="91440" tIns="45720" rIns="91440" bIns="45720" rtlCol="0" anchor="t">
            <a:spAutoFit/>
          </a:bodyPr>
          <a:lstStyle/>
          <a:p>
            <a:pPr algn="ctr"/>
            <a:r>
              <a:rPr lang="en-GB" sz="2800"/>
              <a:t>mission</a:t>
            </a:r>
          </a:p>
        </p:txBody>
      </p:sp>
      <p:sp>
        <p:nvSpPr>
          <p:cNvPr id="10" name="Rectangle: Rounded Corners 9">
            <a:extLst>
              <a:ext uri="{FF2B5EF4-FFF2-40B4-BE49-F238E27FC236}">
                <a16:creationId xmlns:a16="http://schemas.microsoft.com/office/drawing/2014/main" id="{6461E9BC-A9DE-4416-B09C-BCD9D0789E89}"/>
              </a:ext>
            </a:extLst>
          </p:cNvPr>
          <p:cNvSpPr/>
          <p:nvPr/>
        </p:nvSpPr>
        <p:spPr>
          <a:xfrm>
            <a:off x="429064" y="4118637"/>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9D61E8C-7610-4B26-981C-9E109A5395DE}"/>
              </a:ext>
            </a:extLst>
          </p:cNvPr>
          <p:cNvSpPr txBox="1"/>
          <p:nvPr/>
        </p:nvSpPr>
        <p:spPr>
          <a:xfrm>
            <a:off x="548640" y="4416777"/>
            <a:ext cx="2658794" cy="523220"/>
          </a:xfrm>
          <a:prstGeom prst="rect">
            <a:avLst/>
          </a:prstGeom>
          <a:noFill/>
        </p:spPr>
        <p:txBody>
          <a:bodyPr wrap="square" rtlCol="0">
            <a:spAutoFit/>
          </a:bodyPr>
          <a:lstStyle/>
          <a:p>
            <a:pPr algn="ctr"/>
            <a:r>
              <a:rPr lang="en-GB" sz="2800"/>
              <a:t>ambition</a:t>
            </a:r>
          </a:p>
        </p:txBody>
      </p:sp>
      <p:sp>
        <p:nvSpPr>
          <p:cNvPr id="12" name="Rectangle: Rounded Corners 11">
            <a:extLst>
              <a:ext uri="{FF2B5EF4-FFF2-40B4-BE49-F238E27FC236}">
                <a16:creationId xmlns:a16="http://schemas.microsoft.com/office/drawing/2014/main" id="{D9B19B8C-126F-4BDD-BF75-2C3524503E05}"/>
              </a:ext>
            </a:extLst>
          </p:cNvPr>
          <p:cNvSpPr/>
          <p:nvPr/>
        </p:nvSpPr>
        <p:spPr>
          <a:xfrm>
            <a:off x="429064"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8C48876-1AFB-47A7-A3CC-C1DC6E09D297}"/>
              </a:ext>
            </a:extLst>
          </p:cNvPr>
          <p:cNvSpPr txBox="1"/>
          <p:nvPr/>
        </p:nvSpPr>
        <p:spPr>
          <a:xfrm>
            <a:off x="594359" y="5812436"/>
            <a:ext cx="2658794" cy="523220"/>
          </a:xfrm>
          <a:prstGeom prst="rect">
            <a:avLst/>
          </a:prstGeom>
          <a:noFill/>
        </p:spPr>
        <p:txBody>
          <a:bodyPr wrap="square" rtlCol="0">
            <a:spAutoFit/>
          </a:bodyPr>
          <a:lstStyle/>
          <a:p>
            <a:pPr algn="ctr"/>
            <a:r>
              <a:rPr lang="en-GB" sz="2800"/>
              <a:t>concerned</a:t>
            </a:r>
          </a:p>
        </p:txBody>
      </p:sp>
      <p:sp>
        <p:nvSpPr>
          <p:cNvPr id="14" name="Rectangle: Rounded Corners 13">
            <a:extLst>
              <a:ext uri="{FF2B5EF4-FFF2-40B4-BE49-F238E27FC236}">
                <a16:creationId xmlns:a16="http://schemas.microsoft.com/office/drawing/2014/main" id="{657D0FF5-342E-4D59-9F27-534B722D7E93}"/>
              </a:ext>
            </a:extLst>
          </p:cNvPr>
          <p:cNvSpPr/>
          <p:nvPr/>
        </p:nvSpPr>
        <p:spPr>
          <a:xfrm>
            <a:off x="4261338" y="272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7D12CDA-8CEF-457A-A427-2431AC9BC4C1}"/>
              </a:ext>
            </a:extLst>
          </p:cNvPr>
          <p:cNvSpPr txBox="1"/>
          <p:nvPr/>
        </p:nvSpPr>
        <p:spPr>
          <a:xfrm>
            <a:off x="4426634" y="3027032"/>
            <a:ext cx="2658794" cy="523220"/>
          </a:xfrm>
          <a:prstGeom prst="rect">
            <a:avLst/>
          </a:prstGeom>
          <a:noFill/>
        </p:spPr>
        <p:txBody>
          <a:bodyPr wrap="square" rtlCol="0">
            <a:spAutoFit/>
          </a:bodyPr>
          <a:lstStyle/>
          <a:p>
            <a:pPr algn="ctr"/>
            <a:r>
              <a:rPr lang="en-GB" sz="2800"/>
              <a:t>encouragement</a:t>
            </a:r>
          </a:p>
        </p:txBody>
      </p:sp>
      <p:sp>
        <p:nvSpPr>
          <p:cNvPr id="16" name="Rectangle: Rounded Corners 15">
            <a:extLst>
              <a:ext uri="{FF2B5EF4-FFF2-40B4-BE49-F238E27FC236}">
                <a16:creationId xmlns:a16="http://schemas.microsoft.com/office/drawing/2014/main" id="{E8DAB341-0215-439C-AC19-128238A25C41}"/>
              </a:ext>
            </a:extLst>
          </p:cNvPr>
          <p:cNvSpPr/>
          <p:nvPr/>
        </p:nvSpPr>
        <p:spPr>
          <a:xfrm>
            <a:off x="8093612" y="2697800"/>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AB3B6C-4518-4FF9-ADED-7E3CB7EF07CB}"/>
              </a:ext>
            </a:extLst>
          </p:cNvPr>
          <p:cNvSpPr txBox="1"/>
          <p:nvPr/>
        </p:nvSpPr>
        <p:spPr>
          <a:xfrm>
            <a:off x="8213188" y="2965087"/>
            <a:ext cx="2658794" cy="523220"/>
          </a:xfrm>
          <a:prstGeom prst="rect">
            <a:avLst/>
          </a:prstGeom>
          <a:noFill/>
        </p:spPr>
        <p:txBody>
          <a:bodyPr wrap="square" rtlCol="0">
            <a:spAutoFit/>
          </a:bodyPr>
          <a:lstStyle/>
          <a:p>
            <a:pPr algn="ctr"/>
            <a:r>
              <a:rPr lang="en-GB" sz="2800"/>
              <a:t>uncomfortable</a:t>
            </a:r>
          </a:p>
        </p:txBody>
      </p:sp>
      <p:sp>
        <p:nvSpPr>
          <p:cNvPr id="18" name="Rectangle: Rounded Corners 17">
            <a:extLst>
              <a:ext uri="{FF2B5EF4-FFF2-40B4-BE49-F238E27FC236}">
                <a16:creationId xmlns:a16="http://schemas.microsoft.com/office/drawing/2014/main" id="{9FF47675-3456-41E8-96B3-5A480C2B5D5E}"/>
              </a:ext>
            </a:extLst>
          </p:cNvPr>
          <p:cNvSpPr/>
          <p:nvPr/>
        </p:nvSpPr>
        <p:spPr>
          <a:xfrm>
            <a:off x="4261338" y="417762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B0642801-F4FB-4E3C-93F0-9125DD7A7E2E}"/>
              </a:ext>
            </a:extLst>
          </p:cNvPr>
          <p:cNvSpPr/>
          <p:nvPr/>
        </p:nvSpPr>
        <p:spPr>
          <a:xfrm>
            <a:off x="4261338"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3BF8644-5860-4514-BF0E-2C9CF87034BE}"/>
              </a:ext>
            </a:extLst>
          </p:cNvPr>
          <p:cNvSpPr txBox="1"/>
          <p:nvPr/>
        </p:nvSpPr>
        <p:spPr>
          <a:xfrm>
            <a:off x="4464044" y="5778626"/>
            <a:ext cx="2658794" cy="523220"/>
          </a:xfrm>
          <a:prstGeom prst="rect">
            <a:avLst/>
          </a:prstGeom>
          <a:noFill/>
        </p:spPr>
        <p:txBody>
          <a:bodyPr wrap="square" rtlCol="0">
            <a:spAutoFit/>
          </a:bodyPr>
          <a:lstStyle/>
          <a:p>
            <a:pPr algn="ctr"/>
            <a:r>
              <a:rPr lang="en-GB" sz="2800"/>
              <a:t>awkward</a:t>
            </a:r>
          </a:p>
        </p:txBody>
      </p:sp>
      <p:sp>
        <p:nvSpPr>
          <p:cNvPr id="22" name="Rectangle: Rounded Corners 21">
            <a:extLst>
              <a:ext uri="{FF2B5EF4-FFF2-40B4-BE49-F238E27FC236}">
                <a16:creationId xmlns:a16="http://schemas.microsoft.com/office/drawing/2014/main" id="{9A92943E-1D79-4186-812E-AA075B6E32BD}"/>
              </a:ext>
            </a:extLst>
          </p:cNvPr>
          <p:cNvSpPr/>
          <p:nvPr/>
        </p:nvSpPr>
        <p:spPr>
          <a:xfrm>
            <a:off x="8092440" y="4149490"/>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D5064E02-8B97-4756-A96A-EAB771E8CB94}"/>
              </a:ext>
            </a:extLst>
          </p:cNvPr>
          <p:cNvSpPr txBox="1"/>
          <p:nvPr/>
        </p:nvSpPr>
        <p:spPr>
          <a:xfrm>
            <a:off x="8212016" y="4416777"/>
            <a:ext cx="2658794" cy="523220"/>
          </a:xfrm>
          <a:prstGeom prst="rect">
            <a:avLst/>
          </a:prstGeom>
          <a:noFill/>
        </p:spPr>
        <p:txBody>
          <a:bodyPr wrap="square" rtlCol="0">
            <a:spAutoFit/>
          </a:bodyPr>
          <a:lstStyle/>
          <a:p>
            <a:pPr algn="ctr"/>
            <a:r>
              <a:rPr lang="en-GB" sz="2800"/>
              <a:t>cheering</a:t>
            </a:r>
          </a:p>
        </p:txBody>
      </p:sp>
      <p:sp>
        <p:nvSpPr>
          <p:cNvPr id="24" name="Rectangle: Rounded Corners 23">
            <a:extLst>
              <a:ext uri="{FF2B5EF4-FFF2-40B4-BE49-F238E27FC236}">
                <a16:creationId xmlns:a16="http://schemas.microsoft.com/office/drawing/2014/main" id="{85682F63-8152-4E4E-9D8B-3264BC643388}"/>
              </a:ext>
            </a:extLst>
          </p:cNvPr>
          <p:cNvSpPr/>
          <p:nvPr/>
        </p:nvSpPr>
        <p:spPr>
          <a:xfrm>
            <a:off x="8092440"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A5EC7FA-4988-4C03-89BA-B67184F5F94D}"/>
              </a:ext>
            </a:extLst>
          </p:cNvPr>
          <p:cNvSpPr txBox="1"/>
          <p:nvPr/>
        </p:nvSpPr>
        <p:spPr>
          <a:xfrm>
            <a:off x="8212016" y="5778626"/>
            <a:ext cx="2658794" cy="523220"/>
          </a:xfrm>
          <a:prstGeom prst="rect">
            <a:avLst/>
          </a:prstGeom>
          <a:noFill/>
        </p:spPr>
        <p:txBody>
          <a:bodyPr wrap="square" lIns="91440" tIns="45720" rIns="91440" bIns="45720" rtlCol="0" anchor="t">
            <a:spAutoFit/>
          </a:bodyPr>
          <a:lstStyle/>
          <a:p>
            <a:pPr algn="ctr"/>
            <a:r>
              <a:rPr lang="en-GB" sz="2800"/>
              <a:t>assignment </a:t>
            </a:r>
            <a:endParaRPr lang="en-GB" sz="2800">
              <a:ea typeface="Calibri"/>
              <a:cs typeface="Calibri"/>
            </a:endParaRPr>
          </a:p>
        </p:txBody>
      </p:sp>
      <p:sp>
        <p:nvSpPr>
          <p:cNvPr id="26" name="Rectangle: Rounded Corners 7">
            <a:extLst>
              <a:ext uri="{FF2B5EF4-FFF2-40B4-BE49-F238E27FC236}">
                <a16:creationId xmlns:a16="http://schemas.microsoft.com/office/drawing/2014/main" id="{D7265BE9-43B6-4BAD-98B8-F17365CA0DE4}"/>
              </a:ext>
            </a:extLst>
          </p:cNvPr>
          <p:cNvSpPr/>
          <p:nvPr/>
        </p:nvSpPr>
        <p:spPr>
          <a:xfrm>
            <a:off x="429064" y="136408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BDBA472-0AE4-4BAE-B559-A760657F5BBA}"/>
              </a:ext>
            </a:extLst>
          </p:cNvPr>
          <p:cNvSpPr txBox="1"/>
          <p:nvPr/>
        </p:nvSpPr>
        <p:spPr>
          <a:xfrm>
            <a:off x="548640" y="1674273"/>
            <a:ext cx="2658794" cy="523220"/>
          </a:xfrm>
          <a:prstGeom prst="rect">
            <a:avLst/>
          </a:prstGeom>
          <a:noFill/>
        </p:spPr>
        <p:txBody>
          <a:bodyPr wrap="square" lIns="91440" tIns="45720" rIns="91440" bIns="45720" rtlCol="0" anchor="t">
            <a:spAutoFit/>
          </a:bodyPr>
          <a:lstStyle/>
          <a:p>
            <a:pPr algn="ctr"/>
            <a:r>
              <a:rPr lang="en-GB" sz="2800"/>
              <a:t>anxious</a:t>
            </a:r>
          </a:p>
        </p:txBody>
      </p:sp>
      <p:sp>
        <p:nvSpPr>
          <p:cNvPr id="28" name="Rectangle: Rounded Corners 7">
            <a:extLst>
              <a:ext uri="{FF2B5EF4-FFF2-40B4-BE49-F238E27FC236}">
                <a16:creationId xmlns:a16="http://schemas.microsoft.com/office/drawing/2014/main" id="{D7265BE9-43B6-4BAD-98B8-F17365CA0DE4}"/>
              </a:ext>
            </a:extLst>
          </p:cNvPr>
          <p:cNvSpPr/>
          <p:nvPr/>
        </p:nvSpPr>
        <p:spPr>
          <a:xfrm>
            <a:off x="4261339" y="134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BDBA472-0AE4-4BAE-B559-A760657F5BBA}"/>
              </a:ext>
            </a:extLst>
          </p:cNvPr>
          <p:cNvSpPr txBox="1"/>
          <p:nvPr/>
        </p:nvSpPr>
        <p:spPr>
          <a:xfrm>
            <a:off x="4380914" y="1640931"/>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manoeuvre</a:t>
            </a:r>
            <a:endParaRPr lang="en-GB" sz="2800" err="1"/>
          </a:p>
        </p:txBody>
      </p:sp>
      <p:sp>
        <p:nvSpPr>
          <p:cNvPr id="30" name="Rectangle: Rounded Corners 15">
            <a:extLst>
              <a:ext uri="{FF2B5EF4-FFF2-40B4-BE49-F238E27FC236}">
                <a16:creationId xmlns:a16="http://schemas.microsoft.com/office/drawing/2014/main" id="{E8DAB341-0215-439C-AC19-128238A25C41}"/>
              </a:ext>
            </a:extLst>
          </p:cNvPr>
          <p:cNvSpPr/>
          <p:nvPr/>
        </p:nvSpPr>
        <p:spPr>
          <a:xfrm>
            <a:off x="8047894" y="134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3DAB3B6C-4518-4FF9-ADED-7E3CB7EF07CB}"/>
              </a:ext>
            </a:extLst>
          </p:cNvPr>
          <p:cNvSpPr txBox="1"/>
          <p:nvPr/>
        </p:nvSpPr>
        <p:spPr>
          <a:xfrm>
            <a:off x="8167469" y="1640931"/>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movement </a:t>
            </a:r>
          </a:p>
        </p:txBody>
      </p:sp>
      <p:sp>
        <p:nvSpPr>
          <p:cNvPr id="32" name="TextBox 31">
            <a:extLst>
              <a:ext uri="{FF2B5EF4-FFF2-40B4-BE49-F238E27FC236}">
                <a16:creationId xmlns:a16="http://schemas.microsoft.com/office/drawing/2014/main" id="{C9D61E8C-7610-4B26-981C-9E109A5395DE}"/>
              </a:ext>
            </a:extLst>
          </p:cNvPr>
          <p:cNvSpPr txBox="1"/>
          <p:nvPr/>
        </p:nvSpPr>
        <p:spPr>
          <a:xfrm>
            <a:off x="4426634" y="4450587"/>
            <a:ext cx="2658794" cy="523220"/>
          </a:xfrm>
          <a:prstGeom prst="rect">
            <a:avLst/>
          </a:prstGeom>
          <a:noFill/>
        </p:spPr>
        <p:txBody>
          <a:bodyPr wrap="square" rtlCol="0">
            <a:spAutoFit/>
          </a:bodyPr>
          <a:lstStyle/>
          <a:p>
            <a:pPr algn="ctr"/>
            <a:r>
              <a:rPr lang="en-GB" sz="2800"/>
              <a:t>aspiration</a:t>
            </a:r>
          </a:p>
        </p:txBody>
      </p:sp>
    </p:spTree>
    <p:extLst>
      <p:ext uri="{BB962C8B-B14F-4D97-AF65-F5344CB8AC3E}">
        <p14:creationId xmlns:p14="http://schemas.microsoft.com/office/powerpoint/2010/main" val="216314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27DB565-24E7-4310-99DB-7CE6B9C82A9B}"/>
              </a:ext>
            </a:extLst>
          </p:cNvPr>
          <p:cNvSpPr/>
          <p:nvPr/>
        </p:nvSpPr>
        <p:spPr>
          <a:xfrm>
            <a:off x="225083" y="196948"/>
            <a:ext cx="9481625" cy="670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29E87A4-12AF-4D25-B73C-26EFDC1BF253}"/>
              </a:ext>
            </a:extLst>
          </p:cNvPr>
          <p:cNvSpPr txBox="1"/>
          <p:nvPr/>
        </p:nvSpPr>
        <p:spPr>
          <a:xfrm>
            <a:off x="429064" y="287813"/>
            <a:ext cx="9277644" cy="523220"/>
          </a:xfrm>
          <a:prstGeom prst="rect">
            <a:avLst/>
          </a:prstGeom>
          <a:noFill/>
        </p:spPr>
        <p:txBody>
          <a:bodyPr wrap="square" rtlCol="0">
            <a:spAutoFit/>
          </a:bodyPr>
          <a:lstStyle/>
          <a:p>
            <a:r>
              <a:rPr lang="en-GB" sz="2800">
                <a:solidFill>
                  <a:srgbClr val="FF0000"/>
                </a:solidFill>
              </a:rPr>
              <a:t>ANSWERS:</a:t>
            </a:r>
          </a:p>
        </p:txBody>
      </p:sp>
      <p:pic>
        <p:nvPicPr>
          <p:cNvPr id="7" name="Picture 6">
            <a:extLst>
              <a:ext uri="{FF2B5EF4-FFF2-40B4-BE49-F238E27FC236}">
                <a16:creationId xmlns:a16="http://schemas.microsoft.com/office/drawing/2014/main" id="{5897EEE7-5C29-45A1-A807-91A09F303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810" y="134585"/>
            <a:ext cx="1067628" cy="1067628"/>
          </a:xfrm>
          <a:prstGeom prst="rect">
            <a:avLst/>
          </a:prstGeom>
        </p:spPr>
      </p:pic>
      <p:sp>
        <p:nvSpPr>
          <p:cNvPr id="8" name="Rectangle: Rounded Corners 7">
            <a:extLst>
              <a:ext uri="{FF2B5EF4-FFF2-40B4-BE49-F238E27FC236}">
                <a16:creationId xmlns:a16="http://schemas.microsoft.com/office/drawing/2014/main" id="{D7265BE9-43B6-4BAD-98B8-F17365CA0DE4}"/>
              </a:ext>
            </a:extLst>
          </p:cNvPr>
          <p:cNvSpPr/>
          <p:nvPr/>
        </p:nvSpPr>
        <p:spPr>
          <a:xfrm>
            <a:off x="429064" y="2518117"/>
            <a:ext cx="2989385" cy="11254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DBA472-0AE4-4BAE-B559-A760657F5BBA}"/>
              </a:ext>
            </a:extLst>
          </p:cNvPr>
          <p:cNvSpPr txBox="1"/>
          <p:nvPr/>
        </p:nvSpPr>
        <p:spPr>
          <a:xfrm>
            <a:off x="548640" y="2785404"/>
            <a:ext cx="2658794" cy="523220"/>
          </a:xfrm>
          <a:prstGeom prst="rect">
            <a:avLst/>
          </a:prstGeom>
          <a:noFill/>
        </p:spPr>
        <p:txBody>
          <a:bodyPr wrap="square" lIns="91440" tIns="45720" rIns="91440" bIns="45720" rtlCol="0" anchor="t">
            <a:spAutoFit/>
          </a:bodyPr>
          <a:lstStyle/>
          <a:p>
            <a:pPr algn="ctr"/>
            <a:r>
              <a:rPr lang="en-GB" sz="2800"/>
              <a:t>mission</a:t>
            </a:r>
          </a:p>
        </p:txBody>
      </p:sp>
      <p:sp>
        <p:nvSpPr>
          <p:cNvPr id="10" name="Rectangle: Rounded Corners 9">
            <a:extLst>
              <a:ext uri="{FF2B5EF4-FFF2-40B4-BE49-F238E27FC236}">
                <a16:creationId xmlns:a16="http://schemas.microsoft.com/office/drawing/2014/main" id="{6461E9BC-A9DE-4416-B09C-BCD9D0789E89}"/>
              </a:ext>
            </a:extLst>
          </p:cNvPr>
          <p:cNvSpPr/>
          <p:nvPr/>
        </p:nvSpPr>
        <p:spPr>
          <a:xfrm>
            <a:off x="429064" y="3910819"/>
            <a:ext cx="2989385" cy="11254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ambition</a:t>
            </a:r>
          </a:p>
        </p:txBody>
      </p:sp>
      <p:sp>
        <p:nvSpPr>
          <p:cNvPr id="12" name="Rectangle: Rounded Corners 11">
            <a:extLst>
              <a:ext uri="{FF2B5EF4-FFF2-40B4-BE49-F238E27FC236}">
                <a16:creationId xmlns:a16="http://schemas.microsoft.com/office/drawing/2014/main" id="{D9B19B8C-126F-4BDD-BF75-2C3524503E05}"/>
              </a:ext>
            </a:extLst>
          </p:cNvPr>
          <p:cNvSpPr/>
          <p:nvPr/>
        </p:nvSpPr>
        <p:spPr>
          <a:xfrm>
            <a:off x="429064" y="5303521"/>
            <a:ext cx="2989385" cy="112541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8C48876-1AFB-47A7-A3CC-C1DC6E09D297}"/>
              </a:ext>
            </a:extLst>
          </p:cNvPr>
          <p:cNvSpPr txBox="1"/>
          <p:nvPr/>
        </p:nvSpPr>
        <p:spPr>
          <a:xfrm>
            <a:off x="548640" y="5570808"/>
            <a:ext cx="2658794" cy="523220"/>
          </a:xfrm>
          <a:prstGeom prst="rect">
            <a:avLst/>
          </a:prstGeom>
          <a:noFill/>
        </p:spPr>
        <p:txBody>
          <a:bodyPr wrap="square" rtlCol="0">
            <a:spAutoFit/>
          </a:bodyPr>
          <a:lstStyle/>
          <a:p>
            <a:pPr algn="ctr"/>
            <a:r>
              <a:rPr lang="en-GB" sz="2800"/>
              <a:t>concerned</a:t>
            </a:r>
          </a:p>
        </p:txBody>
      </p:sp>
      <p:sp>
        <p:nvSpPr>
          <p:cNvPr id="14" name="Rectangle: Rounded Corners 13">
            <a:extLst>
              <a:ext uri="{FF2B5EF4-FFF2-40B4-BE49-F238E27FC236}">
                <a16:creationId xmlns:a16="http://schemas.microsoft.com/office/drawing/2014/main" id="{657D0FF5-342E-4D59-9F27-534B722D7E93}"/>
              </a:ext>
            </a:extLst>
          </p:cNvPr>
          <p:cNvSpPr/>
          <p:nvPr/>
        </p:nvSpPr>
        <p:spPr>
          <a:xfrm>
            <a:off x="4261338" y="2518117"/>
            <a:ext cx="2989385" cy="112541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7D12CDA-8CEF-457A-A427-2431AC9BC4C1}"/>
              </a:ext>
            </a:extLst>
          </p:cNvPr>
          <p:cNvSpPr txBox="1"/>
          <p:nvPr/>
        </p:nvSpPr>
        <p:spPr>
          <a:xfrm>
            <a:off x="4426633" y="2785404"/>
            <a:ext cx="2658794" cy="523220"/>
          </a:xfrm>
          <a:prstGeom prst="rect">
            <a:avLst/>
          </a:prstGeom>
          <a:noFill/>
        </p:spPr>
        <p:txBody>
          <a:bodyPr wrap="square" rtlCol="0">
            <a:spAutoFit/>
          </a:bodyPr>
          <a:lstStyle/>
          <a:p>
            <a:pPr algn="ctr"/>
            <a:r>
              <a:rPr lang="en-GB" sz="2800"/>
              <a:t>encouragement</a:t>
            </a:r>
          </a:p>
        </p:txBody>
      </p:sp>
      <p:sp>
        <p:nvSpPr>
          <p:cNvPr id="16" name="Rectangle: Rounded Corners 15">
            <a:extLst>
              <a:ext uri="{FF2B5EF4-FFF2-40B4-BE49-F238E27FC236}">
                <a16:creationId xmlns:a16="http://schemas.microsoft.com/office/drawing/2014/main" id="{E8DAB341-0215-439C-AC19-128238A25C41}"/>
              </a:ext>
            </a:extLst>
          </p:cNvPr>
          <p:cNvSpPr/>
          <p:nvPr/>
        </p:nvSpPr>
        <p:spPr>
          <a:xfrm>
            <a:off x="8093612" y="2489982"/>
            <a:ext cx="2989385" cy="112541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AB3B6C-4518-4FF9-ADED-7E3CB7EF07CB}"/>
              </a:ext>
            </a:extLst>
          </p:cNvPr>
          <p:cNvSpPr txBox="1"/>
          <p:nvPr/>
        </p:nvSpPr>
        <p:spPr>
          <a:xfrm>
            <a:off x="8254753" y="2757269"/>
            <a:ext cx="2658794" cy="523220"/>
          </a:xfrm>
          <a:prstGeom prst="rect">
            <a:avLst/>
          </a:prstGeom>
          <a:noFill/>
        </p:spPr>
        <p:txBody>
          <a:bodyPr wrap="square" rtlCol="0">
            <a:spAutoFit/>
          </a:bodyPr>
          <a:lstStyle/>
          <a:p>
            <a:pPr algn="ctr"/>
            <a:r>
              <a:rPr lang="en-GB" sz="2800"/>
              <a:t>uncomfortable</a:t>
            </a:r>
          </a:p>
        </p:txBody>
      </p:sp>
      <p:sp>
        <p:nvSpPr>
          <p:cNvPr id="18" name="Rectangle: Rounded Corners 17">
            <a:extLst>
              <a:ext uri="{FF2B5EF4-FFF2-40B4-BE49-F238E27FC236}">
                <a16:creationId xmlns:a16="http://schemas.microsoft.com/office/drawing/2014/main" id="{9FF47675-3456-41E8-96B3-5A480C2B5D5E}"/>
              </a:ext>
            </a:extLst>
          </p:cNvPr>
          <p:cNvSpPr/>
          <p:nvPr/>
        </p:nvSpPr>
        <p:spPr>
          <a:xfrm>
            <a:off x="4261338" y="3969808"/>
            <a:ext cx="2989385" cy="11254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561AEB2-9B10-4600-BA39-92341B30DED2}"/>
              </a:ext>
            </a:extLst>
          </p:cNvPr>
          <p:cNvSpPr txBox="1"/>
          <p:nvPr/>
        </p:nvSpPr>
        <p:spPr>
          <a:xfrm>
            <a:off x="4426047" y="4242769"/>
            <a:ext cx="2658794" cy="523220"/>
          </a:xfrm>
          <a:prstGeom prst="rect">
            <a:avLst/>
          </a:prstGeom>
          <a:noFill/>
        </p:spPr>
        <p:txBody>
          <a:bodyPr wrap="square" rtlCol="0">
            <a:spAutoFit/>
          </a:bodyPr>
          <a:lstStyle/>
          <a:p>
            <a:pPr algn="ctr"/>
            <a:r>
              <a:rPr lang="en-GB" sz="2800"/>
              <a:t>aspiration</a:t>
            </a:r>
          </a:p>
        </p:txBody>
      </p:sp>
      <p:sp>
        <p:nvSpPr>
          <p:cNvPr id="20" name="Rectangle: Rounded Corners 19">
            <a:extLst>
              <a:ext uri="{FF2B5EF4-FFF2-40B4-BE49-F238E27FC236}">
                <a16:creationId xmlns:a16="http://schemas.microsoft.com/office/drawing/2014/main" id="{B0642801-F4FB-4E3C-93F0-9125DD7A7E2E}"/>
              </a:ext>
            </a:extLst>
          </p:cNvPr>
          <p:cNvSpPr/>
          <p:nvPr/>
        </p:nvSpPr>
        <p:spPr>
          <a:xfrm>
            <a:off x="4261338" y="5303521"/>
            <a:ext cx="2989385" cy="112541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3BF8644-5860-4514-BF0E-2C9CF87034BE}"/>
              </a:ext>
            </a:extLst>
          </p:cNvPr>
          <p:cNvSpPr txBox="1"/>
          <p:nvPr/>
        </p:nvSpPr>
        <p:spPr>
          <a:xfrm>
            <a:off x="4426633" y="5570808"/>
            <a:ext cx="2658794" cy="523220"/>
          </a:xfrm>
          <a:prstGeom prst="rect">
            <a:avLst/>
          </a:prstGeom>
          <a:noFill/>
        </p:spPr>
        <p:txBody>
          <a:bodyPr wrap="square" rtlCol="0">
            <a:spAutoFit/>
          </a:bodyPr>
          <a:lstStyle/>
          <a:p>
            <a:pPr algn="ctr"/>
            <a:r>
              <a:rPr lang="en-GB" sz="2800"/>
              <a:t>awkward</a:t>
            </a:r>
          </a:p>
        </p:txBody>
      </p:sp>
      <p:sp>
        <p:nvSpPr>
          <p:cNvPr id="22" name="Rectangle: Rounded Corners 21">
            <a:extLst>
              <a:ext uri="{FF2B5EF4-FFF2-40B4-BE49-F238E27FC236}">
                <a16:creationId xmlns:a16="http://schemas.microsoft.com/office/drawing/2014/main" id="{9A92943E-1D79-4186-812E-AA075B6E32BD}"/>
              </a:ext>
            </a:extLst>
          </p:cNvPr>
          <p:cNvSpPr/>
          <p:nvPr/>
        </p:nvSpPr>
        <p:spPr>
          <a:xfrm>
            <a:off x="8092440" y="3941672"/>
            <a:ext cx="2989385" cy="112541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D5064E02-8B97-4756-A96A-EAB771E8CB94}"/>
              </a:ext>
            </a:extLst>
          </p:cNvPr>
          <p:cNvSpPr txBox="1"/>
          <p:nvPr/>
        </p:nvSpPr>
        <p:spPr>
          <a:xfrm>
            <a:off x="8212016" y="4208959"/>
            <a:ext cx="2658794" cy="523220"/>
          </a:xfrm>
          <a:prstGeom prst="rect">
            <a:avLst/>
          </a:prstGeom>
          <a:noFill/>
        </p:spPr>
        <p:txBody>
          <a:bodyPr wrap="square" rtlCol="0">
            <a:spAutoFit/>
          </a:bodyPr>
          <a:lstStyle/>
          <a:p>
            <a:pPr algn="ctr"/>
            <a:r>
              <a:rPr lang="en-GB" sz="2800"/>
              <a:t>cheering</a:t>
            </a:r>
          </a:p>
        </p:txBody>
      </p:sp>
      <p:sp>
        <p:nvSpPr>
          <p:cNvPr id="24" name="Rectangle: Rounded Corners 23">
            <a:extLst>
              <a:ext uri="{FF2B5EF4-FFF2-40B4-BE49-F238E27FC236}">
                <a16:creationId xmlns:a16="http://schemas.microsoft.com/office/drawing/2014/main" id="{85682F63-8152-4E4E-9D8B-3264BC643388}"/>
              </a:ext>
            </a:extLst>
          </p:cNvPr>
          <p:cNvSpPr/>
          <p:nvPr/>
        </p:nvSpPr>
        <p:spPr>
          <a:xfrm>
            <a:off x="8092440" y="5303521"/>
            <a:ext cx="2989385" cy="11254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A5EC7FA-4988-4C03-89BA-B67184F5F94D}"/>
              </a:ext>
            </a:extLst>
          </p:cNvPr>
          <p:cNvSpPr txBox="1"/>
          <p:nvPr/>
        </p:nvSpPr>
        <p:spPr>
          <a:xfrm>
            <a:off x="8212016" y="5570808"/>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assignment</a:t>
            </a:r>
            <a:endParaRPr lang="en-GB" sz="2800"/>
          </a:p>
        </p:txBody>
      </p:sp>
      <p:sp>
        <p:nvSpPr>
          <p:cNvPr id="26" name="Rectangle: Rounded Corners 7">
            <a:extLst>
              <a:ext uri="{FF2B5EF4-FFF2-40B4-BE49-F238E27FC236}">
                <a16:creationId xmlns:a16="http://schemas.microsoft.com/office/drawing/2014/main" id="{D7265BE9-43B6-4BAD-98B8-F17365CA0DE4}"/>
              </a:ext>
            </a:extLst>
          </p:cNvPr>
          <p:cNvSpPr/>
          <p:nvPr/>
        </p:nvSpPr>
        <p:spPr>
          <a:xfrm>
            <a:off x="429064" y="1202213"/>
            <a:ext cx="2989385" cy="112541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BDBA472-0AE4-4BAE-B559-A760657F5BBA}"/>
              </a:ext>
            </a:extLst>
          </p:cNvPr>
          <p:cNvSpPr txBox="1"/>
          <p:nvPr/>
        </p:nvSpPr>
        <p:spPr>
          <a:xfrm>
            <a:off x="594359" y="1503310"/>
            <a:ext cx="2658794" cy="523220"/>
          </a:xfrm>
          <a:prstGeom prst="rect">
            <a:avLst/>
          </a:prstGeom>
          <a:noFill/>
        </p:spPr>
        <p:txBody>
          <a:bodyPr wrap="square" rtlCol="0">
            <a:spAutoFit/>
          </a:bodyPr>
          <a:lstStyle/>
          <a:p>
            <a:pPr algn="ctr"/>
            <a:r>
              <a:rPr lang="en-GB" sz="2800"/>
              <a:t>anxious</a:t>
            </a:r>
          </a:p>
        </p:txBody>
      </p:sp>
      <p:sp>
        <p:nvSpPr>
          <p:cNvPr id="28" name="Rectangle: Rounded Corners 7">
            <a:extLst>
              <a:ext uri="{FF2B5EF4-FFF2-40B4-BE49-F238E27FC236}">
                <a16:creationId xmlns:a16="http://schemas.microsoft.com/office/drawing/2014/main" id="{D7265BE9-43B6-4BAD-98B8-F17365CA0DE4}"/>
              </a:ext>
            </a:extLst>
          </p:cNvPr>
          <p:cNvSpPr/>
          <p:nvPr/>
        </p:nvSpPr>
        <p:spPr>
          <a:xfrm>
            <a:off x="4261338" y="1202213"/>
            <a:ext cx="2989385" cy="1125415"/>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BDBA472-0AE4-4BAE-B559-A760657F5BBA}"/>
              </a:ext>
            </a:extLst>
          </p:cNvPr>
          <p:cNvSpPr txBox="1"/>
          <p:nvPr/>
        </p:nvSpPr>
        <p:spPr>
          <a:xfrm>
            <a:off x="4426047" y="1477877"/>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manoeuvre</a:t>
            </a:r>
            <a:endParaRPr lang="en-GB" sz="2800"/>
          </a:p>
        </p:txBody>
      </p:sp>
      <p:sp>
        <p:nvSpPr>
          <p:cNvPr id="30" name="Rectangle: Rounded Corners 15">
            <a:extLst>
              <a:ext uri="{FF2B5EF4-FFF2-40B4-BE49-F238E27FC236}">
                <a16:creationId xmlns:a16="http://schemas.microsoft.com/office/drawing/2014/main" id="{E8DAB341-0215-439C-AC19-128238A25C41}"/>
              </a:ext>
            </a:extLst>
          </p:cNvPr>
          <p:cNvSpPr/>
          <p:nvPr/>
        </p:nvSpPr>
        <p:spPr>
          <a:xfrm>
            <a:off x="8092440" y="1202427"/>
            <a:ext cx="2989385" cy="1125415"/>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3DAB3B6C-4518-4FF9-ADED-7E3CB7EF07CB}"/>
              </a:ext>
            </a:extLst>
          </p:cNvPr>
          <p:cNvSpPr txBox="1"/>
          <p:nvPr/>
        </p:nvSpPr>
        <p:spPr>
          <a:xfrm>
            <a:off x="8212016" y="1469714"/>
            <a:ext cx="2658794" cy="523220"/>
          </a:xfrm>
          <a:prstGeom prst="rect">
            <a:avLst/>
          </a:prstGeom>
          <a:noFill/>
        </p:spPr>
        <p:txBody>
          <a:bodyPr wrap="square" lIns="91440" tIns="45720" rIns="91440" bIns="45720" rtlCol="0" anchor="t">
            <a:spAutoFit/>
          </a:bodyPr>
          <a:lstStyle/>
          <a:p>
            <a:pPr algn="ctr"/>
            <a:r>
              <a:rPr lang="en-GB" sz="2800"/>
              <a:t>movement</a:t>
            </a:r>
            <a:endParaRPr lang="en-GB" sz="2800">
              <a:ea typeface="Calibri"/>
              <a:cs typeface="Calibri"/>
            </a:endParaRPr>
          </a:p>
        </p:txBody>
      </p:sp>
    </p:spTree>
    <p:extLst>
      <p:ext uri="{BB962C8B-B14F-4D97-AF65-F5344CB8AC3E}">
        <p14:creationId xmlns:p14="http://schemas.microsoft.com/office/powerpoint/2010/main" val="207595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2321515" y="0"/>
            <a:ext cx="7395754" cy="1325563"/>
          </a:xfrm>
          <a:prstGeom prst="rect">
            <a:avLst/>
          </a:prstGeom>
          <a:noFill/>
          <a:ln>
            <a:noFill/>
          </a:ln>
        </p:spPr>
        <p:txBody>
          <a:bodyPr spcFirstLastPara="1" wrap="square" lIns="91425" tIns="45700" rIns="91425" bIns="45700" anchor="ctr" anchorCtr="0">
            <a:noAutofit/>
          </a:bodyPr>
          <a:lstStyle/>
          <a:p>
            <a:pPr algn="ctr">
              <a:spcBef>
                <a:spcPts val="0"/>
              </a:spcBef>
              <a:buClr>
                <a:srgbClr val="0070C0"/>
              </a:buClr>
            </a:pPr>
            <a:r>
              <a:rPr lang="en-GB">
                <a:solidFill>
                  <a:srgbClr val="0070C0"/>
                </a:solidFill>
                <a:latin typeface="Calibri Light"/>
                <a:ea typeface="Calibri Light"/>
                <a:cs typeface="Calibri Light"/>
              </a:rPr>
              <a:t>Chapter One and Two  </a:t>
            </a:r>
            <a:endParaRPr lang="en-GB" sz="4400" b="0" i="0" u="none" strike="noStrike" cap="none">
              <a:solidFill>
                <a:srgbClr val="0070C0"/>
              </a:solidFill>
              <a:latin typeface="Calibri Light"/>
              <a:ea typeface="Calibri Light"/>
              <a:cs typeface="Calibri Light"/>
            </a:endParaRPr>
          </a:p>
        </p:txBody>
      </p:sp>
      <p:sp>
        <p:nvSpPr>
          <p:cNvPr id="127" name="Google Shape;127;p18"/>
          <p:cNvSpPr txBox="1">
            <a:spLocks noGrp="1"/>
          </p:cNvSpPr>
          <p:nvPr>
            <p:ph type="body" idx="1"/>
          </p:nvPr>
        </p:nvSpPr>
        <p:spPr>
          <a:xfrm>
            <a:off x="418010" y="1250055"/>
            <a:ext cx="11534503" cy="5460274"/>
          </a:xfrm>
          <a:prstGeom prst="rect">
            <a:avLst/>
          </a:prstGeom>
          <a:noFill/>
          <a:ln>
            <a:noFill/>
          </a:ln>
        </p:spPr>
        <p:txBody>
          <a:bodyPr spcFirstLastPara="1" wrap="square" lIns="91425" tIns="45700" rIns="91425" bIns="45700" anchor="t" anchorCtr="0">
            <a:noAutofit/>
          </a:bodyPr>
          <a:lstStyle/>
          <a:p>
            <a:pPr marL="0" indent="0">
              <a:lnSpc>
                <a:spcPct val="80000"/>
              </a:lnSpc>
              <a:buClr>
                <a:schemeClr val="dk1"/>
              </a:buClr>
              <a:buNone/>
            </a:pPr>
            <a:r>
              <a:rPr lang="en-GB">
                <a:solidFill>
                  <a:schemeClr val="dk1"/>
                </a:solidFill>
                <a:latin typeface="Calibri"/>
                <a:ea typeface="Calibri"/>
                <a:cs typeface="Calibri"/>
                <a:sym typeface="Calibri"/>
              </a:rPr>
              <a:t>Listen and reflect </a:t>
            </a:r>
            <a:r>
              <a:rPr lang="en-GB" sz="2800" b="0" i="0" u="none" strike="noStrike" cap="none">
                <a:solidFill>
                  <a:schemeClr val="dk1"/>
                </a:solidFill>
                <a:latin typeface="Calibri"/>
                <a:ea typeface="Calibri"/>
                <a:cs typeface="Calibri"/>
                <a:sym typeface="Calibri"/>
              </a:rPr>
              <a:t>on </a:t>
            </a:r>
            <a:r>
              <a:rPr lang="en-GB">
                <a:solidFill>
                  <a:schemeClr val="dk1"/>
                </a:solidFill>
                <a:latin typeface="Calibri"/>
                <a:ea typeface="Calibri"/>
                <a:cs typeface="Calibri"/>
                <a:sym typeface="Calibri"/>
              </a:rPr>
              <a:t>Chapter</a:t>
            </a:r>
            <a:r>
              <a:rPr lang="en-GB" sz="2800" b="0" i="0" u="none" strike="noStrike" cap="none">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1</a:t>
            </a:r>
            <a:r>
              <a:rPr lang="en-GB" sz="2800" b="0" i="0" u="none" strike="noStrike" cap="none">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and 2. Think about the Tell</a:t>
            </a:r>
            <a:r>
              <a:rPr lang="en-GB" sz="2800" b="0" i="0" u="none" strike="noStrike" cap="none">
                <a:solidFill>
                  <a:schemeClr val="dk1"/>
                </a:solidFill>
                <a:latin typeface="Calibri"/>
                <a:ea typeface="Calibri"/>
                <a:cs typeface="Calibri"/>
                <a:sym typeface="Calibri"/>
              </a:rPr>
              <a:t> me Grid.</a:t>
            </a:r>
            <a:r>
              <a:rPr lang="en-GB">
                <a:solidFill>
                  <a:schemeClr val="dk1"/>
                </a:solidFill>
                <a:latin typeface="Calibri"/>
                <a:ea typeface="Calibri"/>
                <a:cs typeface="Calibri"/>
                <a:sym typeface="Calibri"/>
              </a:rPr>
              <a:t> </a:t>
            </a:r>
            <a:r>
              <a:rPr lang="en-GB" sz="2800" b="0" i="0" u="none" strike="noStrike" cap="none">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Highlight. </a:t>
            </a:r>
            <a:endParaRPr lang="en-GB" sz="2800" b="0" i="0" u="none" strike="noStrike" cap="none">
              <a:solidFill>
                <a:schemeClr val="dk1"/>
              </a:solidFill>
              <a:latin typeface="Calibri"/>
              <a:ea typeface="Calibri"/>
              <a:cs typeface="Calibri"/>
            </a:endParaRPr>
          </a:p>
          <a:p>
            <a:pPr marL="0" marR="0" lvl="0" indent="0" algn="l" rtl="0">
              <a:lnSpc>
                <a:spcPct val="80000"/>
              </a:lnSpc>
              <a:spcBef>
                <a:spcPts val="1000"/>
              </a:spcBef>
              <a:spcAft>
                <a:spcPts val="0"/>
              </a:spcAft>
              <a:buClr>
                <a:schemeClr val="dk1"/>
              </a:buClr>
              <a:buFont typeface="Arial"/>
              <a:buNone/>
            </a:pPr>
            <a:endParaRPr lang="en-GB"/>
          </a:p>
          <a:p>
            <a:pPr marL="0" marR="0" lvl="0" indent="0" algn="l" rtl="0">
              <a:lnSpc>
                <a:spcPct val="80000"/>
              </a:lnSpc>
              <a:spcBef>
                <a:spcPts val="100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800" b="0" i="1"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800" b="0" i="1"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800" b="0" i="1" u="none" strike="noStrike" cap="none">
              <a:solidFill>
                <a:srgbClr val="7030A0"/>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800" b="0" i="1" u="none" strike="noStrike" cap="none">
              <a:solidFill>
                <a:srgbClr val="7030A0"/>
              </a:solidFill>
              <a:latin typeface="Calibri"/>
              <a:ea typeface="Calibri"/>
              <a:cs typeface="Calibri"/>
              <a:sym typeface="Calibri"/>
            </a:endParaRPr>
          </a:p>
        </p:txBody>
      </p:sp>
      <p:cxnSp>
        <p:nvCxnSpPr>
          <p:cNvPr id="129" name="Google Shape;129;p18"/>
          <p:cNvCxnSpPr/>
          <p:nvPr/>
        </p:nvCxnSpPr>
        <p:spPr>
          <a:xfrm>
            <a:off x="7433854" y="2499055"/>
            <a:ext cx="0" cy="2962275"/>
          </a:xfrm>
          <a:prstGeom prst="straightConnector1">
            <a:avLst/>
          </a:prstGeom>
          <a:noFill/>
          <a:ln w="9525" cap="flat" cmpd="sng">
            <a:solidFill>
              <a:schemeClr val="accent1"/>
            </a:solidFill>
            <a:prstDash val="solid"/>
            <a:miter lim="800000"/>
            <a:headEnd type="none" w="sm" len="sm"/>
            <a:tailEnd type="none" w="sm" len="sm"/>
          </a:ln>
        </p:spPr>
      </p:cxnSp>
      <p:cxnSp>
        <p:nvCxnSpPr>
          <p:cNvPr id="130" name="Google Shape;130;p18"/>
          <p:cNvCxnSpPr/>
          <p:nvPr/>
        </p:nvCxnSpPr>
        <p:spPr>
          <a:xfrm>
            <a:off x="5472545" y="3768437"/>
            <a:ext cx="4128655" cy="27709"/>
          </a:xfrm>
          <a:prstGeom prst="straightConnector1">
            <a:avLst/>
          </a:prstGeom>
          <a:noFill/>
          <a:ln w="9525" cap="flat" cmpd="sng">
            <a:solidFill>
              <a:schemeClr val="accent1"/>
            </a:solidFill>
            <a:prstDash val="solid"/>
            <a:miter lim="800000"/>
            <a:headEnd type="none" w="sm" len="sm"/>
            <a:tailEnd type="none" w="sm" len="sm"/>
          </a:ln>
        </p:spPr>
      </p:cxnSp>
      <p:sp>
        <p:nvSpPr>
          <p:cNvPr id="131" name="Google Shape;131;p18"/>
          <p:cNvSpPr txBox="1"/>
          <p:nvPr/>
        </p:nvSpPr>
        <p:spPr>
          <a:xfrm>
            <a:off x="5758740" y="2148746"/>
            <a:ext cx="2581696" cy="98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GB" sz="2400" b="1">
                <a:solidFill>
                  <a:schemeClr val="dk1"/>
                </a:solidFill>
                <a:latin typeface="Calibri"/>
                <a:ea typeface="Calibri"/>
                <a:cs typeface="Calibri"/>
                <a:sym typeface="Calibri"/>
              </a:rPr>
              <a:t>Likes</a:t>
            </a:r>
            <a:endParaRPr sz="2400" b="1">
              <a:solidFill>
                <a:schemeClr val="dk1"/>
              </a:solidFill>
              <a:latin typeface="Calibri"/>
              <a:ea typeface="Calibri"/>
              <a:cs typeface="Calibri"/>
              <a:sym typeface="Calibri"/>
            </a:endParaRPr>
          </a:p>
        </p:txBody>
      </p:sp>
      <p:sp>
        <p:nvSpPr>
          <p:cNvPr id="132" name="Google Shape;132;p18"/>
          <p:cNvSpPr txBox="1"/>
          <p:nvPr/>
        </p:nvSpPr>
        <p:spPr>
          <a:xfrm>
            <a:off x="7720049" y="2136746"/>
            <a:ext cx="2581696" cy="98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GB" sz="2400" b="1">
                <a:solidFill>
                  <a:schemeClr val="dk1"/>
                </a:solidFill>
                <a:latin typeface="Calibri"/>
                <a:ea typeface="Calibri"/>
                <a:cs typeface="Calibri"/>
                <a:sym typeface="Calibri"/>
              </a:rPr>
              <a:t>Dislikes</a:t>
            </a:r>
            <a:endParaRPr sz="2400" b="1">
              <a:solidFill>
                <a:schemeClr val="dk1"/>
              </a:solidFill>
              <a:latin typeface="Calibri"/>
              <a:ea typeface="Calibri"/>
              <a:cs typeface="Calibri"/>
              <a:sym typeface="Calibri"/>
            </a:endParaRPr>
          </a:p>
        </p:txBody>
      </p:sp>
      <p:sp>
        <p:nvSpPr>
          <p:cNvPr id="133" name="Google Shape;133;p18"/>
          <p:cNvSpPr txBox="1"/>
          <p:nvPr/>
        </p:nvSpPr>
        <p:spPr>
          <a:xfrm>
            <a:off x="5758740" y="3605884"/>
            <a:ext cx="2581696" cy="98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GB" sz="2400" b="1">
                <a:solidFill>
                  <a:schemeClr val="dk1"/>
                </a:solidFill>
                <a:latin typeface="Calibri"/>
                <a:ea typeface="Calibri"/>
                <a:cs typeface="Calibri"/>
                <a:sym typeface="Calibri"/>
              </a:rPr>
              <a:t>Puzzles</a:t>
            </a:r>
            <a:endParaRPr sz="2400" b="1">
              <a:solidFill>
                <a:schemeClr val="dk1"/>
              </a:solidFill>
              <a:latin typeface="Calibri"/>
              <a:ea typeface="Calibri"/>
              <a:cs typeface="Calibri"/>
              <a:sym typeface="Calibri"/>
            </a:endParaRPr>
          </a:p>
        </p:txBody>
      </p:sp>
      <p:sp>
        <p:nvSpPr>
          <p:cNvPr id="134" name="Google Shape;134;p18"/>
          <p:cNvSpPr txBox="1"/>
          <p:nvPr/>
        </p:nvSpPr>
        <p:spPr>
          <a:xfrm>
            <a:off x="7555278" y="3583911"/>
            <a:ext cx="2581696" cy="98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GB" sz="2400" b="1">
                <a:solidFill>
                  <a:schemeClr val="dk1"/>
                </a:solidFill>
                <a:latin typeface="Calibri"/>
                <a:ea typeface="Calibri"/>
                <a:cs typeface="Calibri"/>
                <a:sym typeface="Calibri"/>
              </a:rPr>
              <a:t>Surprises</a:t>
            </a:r>
            <a:endParaRPr sz="2400" b="1">
              <a:solidFill>
                <a:schemeClr val="dk1"/>
              </a:solidFill>
              <a:latin typeface="Calibri"/>
              <a:ea typeface="Calibri"/>
              <a:cs typeface="Calibri"/>
              <a:sym typeface="Calibri"/>
            </a:endParaRPr>
          </a:p>
        </p:txBody>
      </p:sp>
      <p:sp>
        <p:nvSpPr>
          <p:cNvPr id="2" name="Rectangle 1"/>
          <p:cNvSpPr/>
          <p:nvPr/>
        </p:nvSpPr>
        <p:spPr>
          <a:xfrm>
            <a:off x="498764" y="2499055"/>
            <a:ext cx="4558145" cy="35969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err="1">
                <a:solidFill>
                  <a:schemeClr val="tx1"/>
                </a:solidFill>
              </a:rPr>
              <a:t>e.g.Likes</a:t>
            </a:r>
            <a:r>
              <a:rPr lang="en-GB" sz="2000">
                <a:solidFill>
                  <a:schemeClr val="tx1"/>
                </a:solidFill>
              </a:rPr>
              <a:t> – I like that the character is lost in space, it adds some mystery to the text and I want to find out more.</a:t>
            </a:r>
          </a:p>
          <a:p>
            <a:endParaRPr lang="en-GB" sz="2000">
              <a:solidFill>
                <a:schemeClr val="tx1"/>
              </a:solidFill>
            </a:endParaRPr>
          </a:p>
          <a:p>
            <a:r>
              <a:rPr lang="en-GB" sz="2000">
                <a:solidFill>
                  <a:schemeClr val="tx1"/>
                </a:solidFill>
              </a:rPr>
              <a:t>e.g. Dislikes -  I dislike that his space rocket has lost control and he might be in danger. It makes me feel worried about the character. </a:t>
            </a:r>
          </a:p>
        </p:txBody>
      </p:sp>
    </p:spTree>
    <p:extLst>
      <p:ext uri="{BB962C8B-B14F-4D97-AF65-F5344CB8AC3E}">
        <p14:creationId xmlns:p14="http://schemas.microsoft.com/office/powerpoint/2010/main" val="233530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rectangle with black border&#10;&#10;Description automatically generated">
            <a:extLst>
              <a:ext uri="{FF2B5EF4-FFF2-40B4-BE49-F238E27FC236}">
                <a16:creationId xmlns:a16="http://schemas.microsoft.com/office/drawing/2014/main" id="{8A09B505-7346-68D5-BACC-43B5AFC843A9}"/>
              </a:ext>
            </a:extLst>
          </p:cNvPr>
          <p:cNvPicPr>
            <a:picLocks noChangeAspect="1"/>
          </p:cNvPicPr>
          <p:nvPr/>
        </p:nvPicPr>
        <p:blipFill>
          <a:blip r:embed="rId2"/>
          <a:stretch>
            <a:fillRect/>
          </a:stretch>
        </p:blipFill>
        <p:spPr>
          <a:xfrm>
            <a:off x="514350" y="2919413"/>
            <a:ext cx="10601827" cy="1630780"/>
          </a:xfrm>
          <a:prstGeom prst="rect">
            <a:avLst/>
          </a:prstGeom>
        </p:spPr>
      </p:pic>
      <p:pic>
        <p:nvPicPr>
          <p:cNvPr id="4" name="Picture 3" descr="A person holding a magnifying glass&#10;&#10;Description automatically generated">
            <a:extLst>
              <a:ext uri="{FF2B5EF4-FFF2-40B4-BE49-F238E27FC236}">
                <a16:creationId xmlns:a16="http://schemas.microsoft.com/office/drawing/2014/main" id="{49E72E16-5514-DE34-8D8A-2D292F4F0E1F}"/>
              </a:ext>
            </a:extLst>
          </p:cNvPr>
          <p:cNvPicPr>
            <a:picLocks noChangeAspect="1"/>
          </p:cNvPicPr>
          <p:nvPr/>
        </p:nvPicPr>
        <p:blipFill>
          <a:blip r:embed="rId3"/>
          <a:stretch>
            <a:fillRect/>
          </a:stretch>
        </p:blipFill>
        <p:spPr>
          <a:xfrm>
            <a:off x="284740" y="215468"/>
            <a:ext cx="1266248" cy="1266248"/>
          </a:xfrm>
          <a:prstGeom prst="rect">
            <a:avLst/>
          </a:prstGeom>
        </p:spPr>
      </p:pic>
      <p:sp>
        <p:nvSpPr>
          <p:cNvPr id="5" name="TextBox 4">
            <a:extLst>
              <a:ext uri="{FF2B5EF4-FFF2-40B4-BE49-F238E27FC236}">
                <a16:creationId xmlns:a16="http://schemas.microsoft.com/office/drawing/2014/main" id="{0F902548-04C8-7CDE-2A34-3DF1E1171CCF}"/>
              </a:ext>
            </a:extLst>
          </p:cNvPr>
          <p:cNvSpPr txBox="1"/>
          <p:nvPr/>
        </p:nvSpPr>
        <p:spPr>
          <a:xfrm>
            <a:off x="777039" y="3108157"/>
            <a:ext cx="106028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Calibri"/>
                <a:cs typeface="Calibri"/>
              </a:rPr>
              <a:t>What is the chosen cause of action when they were spinning hopelessly out of control into forever? </a:t>
            </a:r>
            <a:endParaRPr lang="en-GB" sz="3600"/>
          </a:p>
        </p:txBody>
      </p:sp>
    </p:spTree>
    <p:extLst>
      <p:ext uri="{BB962C8B-B14F-4D97-AF65-F5344CB8AC3E}">
        <p14:creationId xmlns:p14="http://schemas.microsoft.com/office/powerpoint/2010/main" val="236654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EA63-ACF1-A737-0AEF-E11747C016F2}"/>
              </a:ext>
            </a:extLst>
          </p:cNvPr>
          <p:cNvSpPr>
            <a:spLocks noGrp="1"/>
          </p:cNvSpPr>
          <p:nvPr>
            <p:ph type="title"/>
          </p:nvPr>
        </p:nvSpPr>
        <p:spPr>
          <a:xfrm>
            <a:off x="245143" y="3314806"/>
            <a:ext cx="10515600" cy="334963"/>
          </a:xfrm>
        </p:spPr>
        <p:txBody>
          <a:bodyPr>
            <a:normAutofit fontScale="90000"/>
          </a:bodyPr>
          <a:lstStyle/>
          <a:p>
            <a:r>
              <a:rPr lang="en-GB" sz="2700">
                <a:cs typeface="Calibri Light"/>
              </a:rPr>
              <a:t>Independent: Chapter 1 </a:t>
            </a:r>
            <a:br>
              <a:rPr lang="en-GB" sz="3200">
                <a:cs typeface="Calibri Light"/>
              </a:rPr>
            </a:br>
            <a:r>
              <a:rPr lang="en-GB" sz="2700">
                <a:latin typeface="Comic Sans MS"/>
              </a:rPr>
              <a:t>1) </a:t>
            </a:r>
            <a:r>
              <a:rPr lang="en-GB" sz="2700">
                <a:ea typeface="+mj-lt"/>
                <a:cs typeface="+mj-lt"/>
              </a:rPr>
              <a:t>How far away is Liam’s rocket the ‘Infinite Possibility’ from Earth at the beginning of the chapter? </a:t>
            </a:r>
            <a:br>
              <a:rPr lang="en-GB" sz="2700">
                <a:latin typeface="Comic Sans MS"/>
              </a:rPr>
            </a:br>
            <a:endParaRPr lang="en-GB" sz="2700">
              <a:cs typeface="Calibri Light"/>
            </a:endParaRPr>
          </a:p>
          <a:p>
            <a:r>
              <a:rPr lang="en-GB" sz="2700">
                <a:latin typeface="Comic Sans MS"/>
                <a:cs typeface="Calibri Light"/>
              </a:rPr>
              <a:t>2) </a:t>
            </a:r>
            <a:r>
              <a:rPr lang="en-GB" sz="2700">
                <a:ea typeface="+mj-lt"/>
                <a:cs typeface="+mj-lt"/>
              </a:rPr>
              <a:t>How does Liam feel about being extraordinarily tall for his age? Justify your impression using evidence from the text. </a:t>
            </a:r>
            <a:br>
              <a:rPr lang="en-GB" sz="2700">
                <a:ea typeface="+mj-lt"/>
                <a:cs typeface="+mj-lt"/>
              </a:rPr>
            </a:br>
            <a:endParaRPr lang="en-GB" sz="2700" i="1">
              <a:latin typeface="Comic Sans MS"/>
              <a:cs typeface="Calibri Light"/>
            </a:endParaRPr>
          </a:p>
          <a:p>
            <a:r>
              <a:rPr lang="en-GB" sz="2700">
                <a:latin typeface="Comic Sans MS"/>
                <a:cs typeface="Calibri Light"/>
              </a:rPr>
              <a:t>3)</a:t>
            </a:r>
            <a:r>
              <a:rPr lang="en-GB" sz="2700">
                <a:ea typeface="+mj-lt"/>
                <a:cs typeface="+mj-lt"/>
              </a:rPr>
              <a:t>‘Anyway, a few hours back the Infinite Possibility was supposed to complete a routine manoeuvre and basically it didn’t.’ The word routine in this sentence is closest in meaning to: Tick one.  unusual       difficult           standard          basic</a:t>
            </a:r>
            <a:br>
              <a:rPr lang="en-GB" sz="2700">
                <a:latin typeface="Comic Sans MS"/>
                <a:cs typeface="Calibri Light"/>
              </a:rPr>
            </a:br>
            <a:endParaRPr lang="en-GB" sz="2700">
              <a:cs typeface="Calibri Light"/>
            </a:endParaRPr>
          </a:p>
          <a:p>
            <a:r>
              <a:rPr lang="en-GB" sz="2700">
                <a:latin typeface="Comic Sans MS"/>
                <a:cs typeface="Calibri Light"/>
              </a:rPr>
              <a:t>Chapter 2 </a:t>
            </a:r>
            <a:br>
              <a:rPr lang="en-GB" sz="2700">
                <a:latin typeface="Comic Sans MS"/>
                <a:cs typeface="Calibri Light"/>
              </a:rPr>
            </a:br>
            <a:r>
              <a:rPr lang="en-GB" sz="2700">
                <a:ea typeface="+mj-lt"/>
                <a:cs typeface="+mj-lt"/>
              </a:rPr>
              <a:t>4) Identify two things that Liam enjoys about being in space. </a:t>
            </a:r>
            <a:br>
              <a:rPr lang="en-GB" sz="2700">
                <a:latin typeface="Calibri Light"/>
                <a:ea typeface="Calibri Light"/>
                <a:cs typeface="Calibri Light"/>
              </a:rPr>
            </a:br>
            <a:br>
              <a:rPr lang="en-GB" sz="2700">
                <a:latin typeface="Comic Sans MS"/>
                <a:cs typeface="Calibri Light"/>
              </a:rPr>
            </a:br>
            <a:r>
              <a:rPr lang="en-GB" sz="2700">
                <a:latin typeface="Comic Sans MS"/>
                <a:cs typeface="Calibri Light"/>
              </a:rPr>
              <a:t>5)</a:t>
            </a:r>
            <a:r>
              <a:rPr lang="en-GB" sz="2700">
                <a:ea typeface="+mj-lt"/>
                <a:cs typeface="+mj-lt"/>
              </a:rPr>
              <a:t>‘The multi-storey blots out most of the sky.’ The words ‘blots out’ in this sentence are closest in meaning to:  illuminates       reveals            darkens         hides</a:t>
            </a:r>
            <a:br>
              <a:rPr lang="en-GB" sz="2700">
                <a:ea typeface="+mj-lt"/>
                <a:cs typeface="+mj-lt"/>
              </a:rPr>
            </a:br>
            <a:br>
              <a:rPr lang="en-GB" sz="2700">
                <a:ea typeface="+mj-lt"/>
                <a:cs typeface="+mj-lt"/>
              </a:rPr>
            </a:br>
            <a:endParaRPr lang="en-GB" sz="2700">
              <a:latin typeface="Calibri Light"/>
              <a:ea typeface="Calibri Light"/>
              <a:cs typeface="Calibri Light"/>
            </a:endParaRPr>
          </a:p>
          <a:p>
            <a:endParaRPr lang="en-GB" sz="2700">
              <a:latin typeface="Comic Sans MS"/>
              <a:cs typeface="Calibri Light"/>
            </a:endParaRPr>
          </a:p>
          <a:p>
            <a:endParaRPr lang="en-GB" sz="3200">
              <a:cs typeface="Calibri Light"/>
            </a:endParaRPr>
          </a:p>
        </p:txBody>
      </p:sp>
      <p:sp>
        <p:nvSpPr>
          <p:cNvPr id="5" name="TextBox 1">
            <a:extLst>
              <a:ext uri="{FF2B5EF4-FFF2-40B4-BE49-F238E27FC236}">
                <a16:creationId xmlns:a16="http://schemas.microsoft.com/office/drawing/2014/main" id="{14940BEB-F007-9C7C-A4B3-7BE3B2DF1266}"/>
              </a:ext>
            </a:extLst>
          </p:cNvPr>
          <p:cNvSpPr txBox="1"/>
          <p:nvPr/>
        </p:nvSpPr>
        <p:spPr>
          <a:xfrm>
            <a:off x="155407" y="5832809"/>
            <a:ext cx="11645565"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ea typeface="+mn-lt"/>
                <a:cs typeface="+mn-lt"/>
              </a:rPr>
              <a:t>6) ‘Possibly. In some remote and noble corner of my heart, yes.’ The word ‘remote’ in this sentence is closest in meaning to:   controlled       small              distant           unlikely </a:t>
            </a:r>
            <a:endParaRPr lang="en-US" sz="2400"/>
          </a:p>
        </p:txBody>
      </p:sp>
    </p:spTree>
    <p:extLst>
      <p:ext uri="{BB962C8B-B14F-4D97-AF65-F5344CB8AC3E}">
        <p14:creationId xmlns:p14="http://schemas.microsoft.com/office/powerpoint/2010/main" val="409600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45BD-6E05-F53A-05D7-0E82E288A605}"/>
              </a:ext>
            </a:extLst>
          </p:cNvPr>
          <p:cNvSpPr>
            <a:spLocks noGrp="1"/>
          </p:cNvSpPr>
          <p:nvPr>
            <p:ph type="title"/>
          </p:nvPr>
        </p:nvSpPr>
        <p:spPr/>
        <p:txBody>
          <a:bodyPr/>
          <a:lstStyle/>
          <a:p>
            <a:r>
              <a:rPr lang="en-GB"/>
              <a:t>Rock Steady Workshop 9am </a:t>
            </a:r>
          </a:p>
        </p:txBody>
      </p:sp>
      <p:pic>
        <p:nvPicPr>
          <p:cNvPr id="3" name="Picture 2" descr="Premium Vector | Rock star vector illustration">
            <a:extLst>
              <a:ext uri="{FF2B5EF4-FFF2-40B4-BE49-F238E27FC236}">
                <a16:creationId xmlns:a16="http://schemas.microsoft.com/office/drawing/2014/main" id="{AA6D819E-92C4-A9E9-097B-F339829833F4}"/>
              </a:ext>
            </a:extLst>
          </p:cNvPr>
          <p:cNvPicPr>
            <a:picLocks noChangeAspect="1"/>
          </p:cNvPicPr>
          <p:nvPr/>
        </p:nvPicPr>
        <p:blipFill>
          <a:blip r:embed="rId2"/>
          <a:stretch>
            <a:fillRect/>
          </a:stretch>
        </p:blipFill>
        <p:spPr>
          <a:xfrm>
            <a:off x="8193576" y="1588148"/>
            <a:ext cx="2743199" cy="4060991"/>
          </a:xfrm>
          <a:prstGeom prst="rect">
            <a:avLst/>
          </a:prstGeom>
        </p:spPr>
      </p:pic>
    </p:spTree>
    <p:extLst>
      <p:ext uri="{BB962C8B-B14F-4D97-AF65-F5344CB8AC3E}">
        <p14:creationId xmlns:p14="http://schemas.microsoft.com/office/powerpoint/2010/main" val="2121138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03F240-93EA-3614-4B69-C7FB608C73C5}"/>
              </a:ext>
            </a:extLst>
          </p:cNvPr>
          <p:cNvSpPr txBox="1"/>
          <p:nvPr/>
        </p:nvSpPr>
        <p:spPr>
          <a:xfrm>
            <a:off x="1081220" y="929940"/>
            <a:ext cx="978730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ea typeface="+mn-lt"/>
                <a:cs typeface="+mn-lt"/>
              </a:rPr>
              <a:t>Challenge: What impression do you have of Liam from the two chapters? Identify evidence/events from the text to support your point.</a:t>
            </a:r>
            <a:endParaRPr lang="en-GB" sz="3200">
              <a:ea typeface="Calibri"/>
              <a:cs typeface="Calibri"/>
            </a:endParaRPr>
          </a:p>
        </p:txBody>
      </p:sp>
      <p:pic>
        <p:nvPicPr>
          <p:cNvPr id="3" name="Picture 2" descr="A close up of a card&#10;&#10;Description automatically generated">
            <a:extLst>
              <a:ext uri="{FF2B5EF4-FFF2-40B4-BE49-F238E27FC236}">
                <a16:creationId xmlns:a16="http://schemas.microsoft.com/office/drawing/2014/main" id="{F71184EA-F19D-E2C6-E54D-BA98BC482D92}"/>
              </a:ext>
            </a:extLst>
          </p:cNvPr>
          <p:cNvPicPr>
            <a:picLocks noChangeAspect="1"/>
          </p:cNvPicPr>
          <p:nvPr/>
        </p:nvPicPr>
        <p:blipFill>
          <a:blip r:embed="rId2"/>
          <a:stretch>
            <a:fillRect/>
          </a:stretch>
        </p:blipFill>
        <p:spPr>
          <a:xfrm>
            <a:off x="573741" y="2904285"/>
            <a:ext cx="11080376" cy="3327586"/>
          </a:xfrm>
          <a:prstGeom prst="rect">
            <a:avLst/>
          </a:prstGeom>
        </p:spPr>
      </p:pic>
    </p:spTree>
    <p:extLst>
      <p:ext uri="{BB962C8B-B14F-4D97-AF65-F5344CB8AC3E}">
        <p14:creationId xmlns:p14="http://schemas.microsoft.com/office/powerpoint/2010/main" val="58443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3444-A0A6-5FB7-31F6-5E749AFB03CA}"/>
              </a:ext>
            </a:extLst>
          </p:cNvPr>
          <p:cNvSpPr>
            <a:spLocks noGrp="1"/>
          </p:cNvSpPr>
          <p:nvPr>
            <p:ph type="title"/>
          </p:nvPr>
        </p:nvSpPr>
        <p:spPr>
          <a:xfrm>
            <a:off x="837" y="1902209"/>
            <a:ext cx="10515600" cy="1325563"/>
          </a:xfrm>
        </p:spPr>
        <p:txBody>
          <a:bodyPr>
            <a:normAutofit fontScale="90000"/>
          </a:bodyPr>
          <a:lstStyle/>
          <a:p>
            <a:r>
              <a:rPr lang="en-GB" sz="2400" u="sng" dirty="0">
                <a:latin typeface="Comic Sans MS"/>
              </a:rPr>
              <a:t>Monday 12th January</a:t>
            </a:r>
            <a:br>
              <a:rPr lang="en-GB" sz="2400" u="sng" dirty="0">
                <a:latin typeface="Comic Sans MS"/>
              </a:rPr>
            </a:br>
            <a:r>
              <a:rPr lang="en-GB" sz="2400" u="sng" dirty="0">
                <a:latin typeface="Comic Sans MS"/>
              </a:rPr>
              <a:t>TBAT- input an algorithm to make a name badge on micro-bit. </a:t>
            </a:r>
            <a:br>
              <a:rPr lang="en-GB" sz="2400" u="sng" dirty="0">
                <a:latin typeface="Comic Sans MS"/>
              </a:rPr>
            </a:br>
            <a:br>
              <a:rPr lang="en-GB" sz="2400" u="sng" dirty="0">
                <a:latin typeface="Comic Sans MS"/>
              </a:rPr>
            </a:br>
            <a:br>
              <a:rPr lang="en-GB" sz="2400" u="sng" dirty="0">
                <a:latin typeface="Comic Sans MS"/>
              </a:rPr>
            </a:br>
            <a:br>
              <a:rPr lang="en-GB" sz="2400" u="sng" dirty="0">
                <a:latin typeface="Comic Sans MS"/>
              </a:rPr>
            </a:br>
            <a:br>
              <a:rPr lang="en-GB" sz="2400" u="sng" dirty="0">
                <a:latin typeface="Comic Sans MS"/>
              </a:rPr>
            </a:br>
            <a:r>
              <a:rPr lang="en-GB" sz="3600">
                <a:solidFill>
                  <a:srgbClr val="0070C0"/>
                </a:solidFill>
                <a:latin typeface="Comic Sans MS"/>
              </a:rPr>
              <a:t>What is an algorithm?</a:t>
            </a:r>
            <a:br>
              <a:rPr lang="en-GB" sz="3600" dirty="0">
                <a:latin typeface="Comic Sans MS"/>
              </a:rPr>
            </a:br>
            <a:br>
              <a:rPr lang="en-GB" sz="3600" dirty="0">
                <a:latin typeface="Comic Sans MS"/>
              </a:rPr>
            </a:br>
            <a:br>
              <a:rPr lang="en-GB" sz="3600" dirty="0">
                <a:latin typeface="Comic Sans MS"/>
              </a:rPr>
            </a:br>
            <a:br>
              <a:rPr lang="en-GB" sz="3600" dirty="0">
                <a:latin typeface="Comic Sans MS"/>
              </a:rPr>
            </a:br>
            <a:r>
              <a:rPr lang="en-GB" sz="3600">
                <a:solidFill>
                  <a:srgbClr val="00B050"/>
                </a:solidFill>
                <a:latin typeface="Comic Sans MS"/>
              </a:rPr>
              <a:t>Name as many devices as you can.</a:t>
            </a:r>
          </a:p>
        </p:txBody>
      </p:sp>
    </p:spTree>
    <p:extLst>
      <p:ext uri="{BB962C8B-B14F-4D97-AF65-F5344CB8AC3E}">
        <p14:creationId xmlns:p14="http://schemas.microsoft.com/office/powerpoint/2010/main" val="3734593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63928" y="258753"/>
            <a:ext cx="7620299" cy="1030429"/>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205" indent="-179705"/>
            <a:r>
              <a:rPr lang="en-GB">
                <a:solidFill>
                  <a:srgbClr val="CE0364"/>
                </a:solidFill>
              </a:rPr>
              <a:t>TBAT- input an algorithm to make a name badge on micro-bit. </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18861"/>
            <a:ext cx="7633972" cy="916866"/>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a:extLst>
              <a:ext uri="{FF2B5EF4-FFF2-40B4-BE49-F238E27FC236}">
                <a16:creationId xmlns:a16="http://schemas.microsoft.com/office/drawing/2014/main" id="{E4C44F27-90B1-C3C7-0CD3-A05CCB43B011}"/>
              </a:ext>
            </a:extLst>
          </p:cNvPr>
          <p:cNvSpPr txBox="1">
            <a:spLocks/>
          </p:cNvSpPr>
          <p:nvPr/>
        </p:nvSpPr>
        <p:spPr>
          <a:xfrm>
            <a:off x="662086" y="1771661"/>
            <a:ext cx="5960593" cy="1079258"/>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explain that the micro:bit is a tiny computer.</a:t>
            </a:r>
          </a:p>
        </p:txBody>
      </p:sp>
      <p:sp>
        <p:nvSpPr>
          <p:cNvPr id="4" name="Content Placeholder 2">
            <a:extLst>
              <a:ext uri="{FF2B5EF4-FFF2-40B4-BE49-F238E27FC236}">
                <a16:creationId xmlns:a16="http://schemas.microsoft.com/office/drawing/2014/main" id="{A1FC7C6C-E0BA-4298-1C30-FF12374E35D3}"/>
              </a:ext>
            </a:extLst>
          </p:cNvPr>
          <p:cNvSpPr txBox="1">
            <a:spLocks/>
          </p:cNvSpPr>
          <p:nvPr/>
        </p:nvSpPr>
        <p:spPr>
          <a:xfrm>
            <a:off x="639417" y="2988470"/>
            <a:ext cx="5983263" cy="1466449"/>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explain that computers need to be given sets of instructions (an algorithm) in code.</a:t>
            </a:r>
          </a:p>
        </p:txBody>
      </p:sp>
      <p:pic>
        <p:nvPicPr>
          <p:cNvPr id="10" name="Graphic 9">
            <a:extLst>
              <a:ext uri="{FF2B5EF4-FFF2-40B4-BE49-F238E27FC236}">
                <a16:creationId xmlns:a16="http://schemas.microsoft.com/office/drawing/2014/main" id="{4A646EBF-78EB-6791-556B-D8B5317F0C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778" y="3476903"/>
            <a:ext cx="586175" cy="664331"/>
          </a:xfrm>
          <a:prstGeom prst="rect">
            <a:avLst/>
          </a:prstGeom>
        </p:spPr>
      </p:pic>
      <p:pic>
        <p:nvPicPr>
          <p:cNvPr id="11" name="Graphic 10">
            <a:extLst>
              <a:ext uri="{FF2B5EF4-FFF2-40B4-BE49-F238E27FC236}">
                <a16:creationId xmlns:a16="http://schemas.microsoft.com/office/drawing/2014/main" id="{5D146C90-43F0-F2A4-BB91-6F74E18D220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230" y="1932259"/>
            <a:ext cx="605713" cy="664331"/>
          </a:xfrm>
          <a:prstGeom prst="rect">
            <a:avLst/>
          </a:prstGeom>
        </p:spPr>
      </p:pic>
      <p:pic>
        <p:nvPicPr>
          <p:cNvPr id="12" name="Graphic 11">
            <a:extLst>
              <a:ext uri="{FF2B5EF4-FFF2-40B4-BE49-F238E27FC236}">
                <a16:creationId xmlns:a16="http://schemas.microsoft.com/office/drawing/2014/main" id="{6E9AE5A1-62B3-E38C-0FBA-CB4CFD692BB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61505">
            <a:off x="8688071" y="2476057"/>
            <a:ext cx="2041023" cy="2653331"/>
          </a:xfrm>
          <a:prstGeom prst="rect">
            <a:avLst/>
          </a:prstGeom>
        </p:spPr>
      </p:pic>
      <p:pic>
        <p:nvPicPr>
          <p:cNvPr id="14" name="Graphic 13">
            <a:extLst>
              <a:ext uri="{FF2B5EF4-FFF2-40B4-BE49-F238E27FC236}">
                <a16:creationId xmlns:a16="http://schemas.microsoft.com/office/drawing/2014/main" id="{7B86F873-6D24-644F-43F7-945293CA26A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03271" y="886037"/>
            <a:ext cx="508751" cy="538676"/>
          </a:xfrm>
          <a:prstGeom prst="rect">
            <a:avLst/>
          </a:prstGeom>
        </p:spPr>
      </p:pic>
      <p:pic>
        <p:nvPicPr>
          <p:cNvPr id="18" name="Graphic 17">
            <a:extLst>
              <a:ext uri="{FF2B5EF4-FFF2-40B4-BE49-F238E27FC236}">
                <a16:creationId xmlns:a16="http://schemas.microsoft.com/office/drawing/2014/main" id="{2B3E8857-067A-744B-864D-34EF9B2C251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5300000">
            <a:off x="10413041" y="344448"/>
            <a:ext cx="562864" cy="536061"/>
          </a:xfrm>
          <a:prstGeom prst="rect">
            <a:avLst/>
          </a:prstGeom>
        </p:spPr>
      </p:pic>
      <p:sp>
        <p:nvSpPr>
          <p:cNvPr id="15" name="Content Placeholder 2">
            <a:extLst>
              <a:ext uri="{FF2B5EF4-FFF2-40B4-BE49-F238E27FC236}">
                <a16:creationId xmlns:a16="http://schemas.microsoft.com/office/drawing/2014/main" id="{E5DF32C5-7DF9-0008-87E8-63D4A8CB5287}"/>
              </a:ext>
            </a:extLst>
          </p:cNvPr>
          <p:cNvSpPr txBox="1">
            <a:spLocks/>
          </p:cNvSpPr>
          <p:nvPr/>
        </p:nvSpPr>
        <p:spPr>
          <a:xfrm>
            <a:off x="639417" y="4915333"/>
            <a:ext cx="5960593" cy="1466449"/>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give the micro:bit instructions in code to make a name badge using the LED display output.</a:t>
            </a:r>
          </a:p>
        </p:txBody>
      </p:sp>
      <p:pic>
        <p:nvPicPr>
          <p:cNvPr id="16" name="Graphic 15">
            <a:extLst>
              <a:ext uri="{FF2B5EF4-FFF2-40B4-BE49-F238E27FC236}">
                <a16:creationId xmlns:a16="http://schemas.microsoft.com/office/drawing/2014/main" id="{D7E7F066-9C3B-0B5D-E643-796AAD9E0E0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69451">
            <a:off x="915960" y="5443885"/>
            <a:ext cx="605713" cy="664331"/>
          </a:xfrm>
          <a:prstGeom prst="rect">
            <a:avLst/>
          </a:prstGeom>
        </p:spPr>
      </p:pic>
    </p:spTree>
    <p:extLst>
      <p:ext uri="{BB962C8B-B14F-4D97-AF65-F5344CB8AC3E}">
        <p14:creationId xmlns:p14="http://schemas.microsoft.com/office/powerpoint/2010/main" val="116746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577677" y="254665"/>
            <a:ext cx="8763542" cy="1623461"/>
          </a:xfrm>
        </p:spPr>
        <p:txBody>
          <a:bodyPr wrap="square" lIns="96000" tIns="240000" rIns="96000" bIns="240000" anchor="t" anchorCtr="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39395" indent="-179705">
              <a:lnSpc>
                <a:spcPct val="100000"/>
              </a:lnSpc>
            </a:pPr>
            <a:r>
              <a:rPr lang="en-GB" sz="3700">
                <a:solidFill>
                  <a:srgbClr val="00A000"/>
                </a:solidFill>
              </a:rPr>
              <a:t>Recap- talk partners:</a:t>
            </a:r>
            <a:r>
              <a:rPr lang="en-GB" sz="3700">
                <a:solidFill>
                  <a:srgbClr val="00C802"/>
                </a:solidFill>
              </a:rPr>
              <a:t> </a:t>
            </a:r>
            <a:r>
              <a:rPr lang="en-GB" sz="3700">
                <a:solidFill>
                  <a:srgbClr val="000000"/>
                </a:solidFill>
              </a:rPr>
              <a:t>what is a computer?</a:t>
            </a:r>
            <a:endParaRPr lang="en-US" sz="3700"/>
          </a:p>
        </p:txBody>
      </p:sp>
      <p:sp>
        <p:nvSpPr>
          <p:cNvPr id="3" name="Content Placeholder 2">
            <a:extLst>
              <a:ext uri="{FF2B5EF4-FFF2-40B4-BE49-F238E27FC236}">
                <a16:creationId xmlns:a16="http://schemas.microsoft.com/office/drawing/2014/main" id="{199EFAC8-C804-9833-EFD1-685A82774DF9}"/>
              </a:ext>
            </a:extLst>
          </p:cNvPr>
          <p:cNvSpPr>
            <a:spLocks noGrp="1"/>
          </p:cNvSpPr>
          <p:nvPr>
            <p:ph sz="half" idx="4294967295"/>
          </p:nvPr>
        </p:nvSpPr>
        <p:spPr>
          <a:xfrm>
            <a:off x="583124" y="1748367"/>
            <a:ext cx="5602817" cy="3330335"/>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a:t>What do computers do?</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a:t>Where do we find them?</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a:t>Is a phone a computer?</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a:t>A game console?</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a:t>What else do you think has a computer inside?</a:t>
            </a:r>
          </a:p>
        </p:txBody>
      </p:sp>
      <p:pic>
        <p:nvPicPr>
          <p:cNvPr id="6" name="Content Placeholder 5">
            <a:extLst>
              <a:ext uri="{FF2B5EF4-FFF2-40B4-BE49-F238E27FC236}">
                <a16:creationId xmlns:a16="http://schemas.microsoft.com/office/drawing/2014/main" id="{CB3848DC-2AD1-0EAF-546A-F0D3E6C28509}"/>
              </a:ext>
              <a:ext uri="{C183D7F6-B498-43B3-948B-1728B52AA6E4}">
                <adec:decorative xmlns:adec="http://schemas.microsoft.com/office/drawing/2017/decorative" val="1"/>
              </a:ext>
            </a:extLst>
          </p:cNvPr>
          <p:cNvPicPr>
            <a:picLocks noGrp="1" noChangeAspect="1"/>
          </p:cNvPicPr>
          <p:nvPr>
            <p:ph sz="half" idx="4294967295"/>
          </p:nvPr>
        </p:nvPicPr>
        <p:blipFill>
          <a:blip r:embed="rId5">
            <a:extLst>
              <a:ext uri="{96DAC541-7B7A-43D3-8B79-37D633B846F1}">
                <asvg:svgBlip xmlns:asvg="http://schemas.microsoft.com/office/drawing/2016/SVG/main" r:embed="rId6"/>
              </a:ext>
            </a:extLst>
          </a:blip>
          <a:stretch>
            <a:fillRect/>
          </a:stretch>
        </p:blipFill>
        <p:spPr>
          <a:xfrm>
            <a:off x="8424860" y="1396161"/>
            <a:ext cx="2504016" cy="2504017"/>
          </a:xfrm>
        </p:spPr>
      </p:pic>
      <p:pic>
        <p:nvPicPr>
          <p:cNvPr id="8" name="Graphic 7">
            <a:extLst>
              <a:ext uri="{FF2B5EF4-FFF2-40B4-BE49-F238E27FC236}">
                <a16:creationId xmlns:a16="http://schemas.microsoft.com/office/drawing/2014/main" id="{FE3305BB-28B8-013E-A23D-2178EFC1626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4087" y="2106164"/>
            <a:ext cx="1962627" cy="1962627"/>
          </a:xfrm>
          <a:prstGeom prst="rect">
            <a:avLst/>
          </a:prstGeom>
        </p:spPr>
      </p:pic>
      <p:pic>
        <p:nvPicPr>
          <p:cNvPr id="10" name="Graphic 9">
            <a:extLst>
              <a:ext uri="{FF2B5EF4-FFF2-40B4-BE49-F238E27FC236}">
                <a16:creationId xmlns:a16="http://schemas.microsoft.com/office/drawing/2014/main" id="{28468D81-0080-6504-5499-33147911DF2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10243" y="3624795"/>
            <a:ext cx="2159669" cy="2159669"/>
          </a:xfrm>
          <a:prstGeom prst="rect">
            <a:avLst/>
          </a:prstGeom>
        </p:spPr>
      </p:pic>
    </p:spTree>
    <p:extLst>
      <p:ext uri="{BB962C8B-B14F-4D97-AF65-F5344CB8AC3E}">
        <p14:creationId xmlns:p14="http://schemas.microsoft.com/office/powerpoint/2010/main" val="41706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20" y="283389"/>
            <a:ext cx="666421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CE0364"/>
                </a:solidFill>
              </a:rPr>
              <a:t>Think:     </a:t>
            </a:r>
            <a:r>
              <a:rPr lang="en-GB" sz="3733">
                <a:solidFill>
                  <a:srgbClr val="000000"/>
                </a:solidFill>
              </a:rPr>
              <a:t>what is a </a:t>
            </a:r>
            <a:r>
              <a:rPr lang="en-GB" sz="3733" err="1">
                <a:solidFill>
                  <a:srgbClr val="000000"/>
                </a:solidFill>
              </a:rPr>
              <a:t>micro:bit</a:t>
            </a:r>
            <a:r>
              <a:rPr lang="en-GB" sz="3733">
                <a:solidFill>
                  <a:srgbClr val="000000"/>
                </a:solidFill>
              </a:rPr>
              <a:t>?</a:t>
            </a:r>
            <a:endParaRPr lang="en-GB">
              <a:solidFill>
                <a:srgbClr val="CE0364"/>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483594" y="298267"/>
            <a:ext cx="5976107" cy="968352"/>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5" name="Content Placeholder 2">
            <a:extLst>
              <a:ext uri="{FF2B5EF4-FFF2-40B4-BE49-F238E27FC236}">
                <a16:creationId xmlns:a16="http://schemas.microsoft.com/office/drawing/2014/main" id="{A11D43C5-06AF-47D6-0520-5760AD235031}"/>
              </a:ext>
            </a:extLst>
          </p:cNvPr>
          <p:cNvSpPr txBox="1">
            <a:spLocks/>
          </p:cNvSpPr>
          <p:nvPr/>
        </p:nvSpPr>
        <p:spPr>
          <a:xfrm>
            <a:off x="478367" y="1625630"/>
            <a:ext cx="6282267" cy="4806949"/>
          </a:xfrm>
          <a:prstGeom prst="rect">
            <a:avLst/>
          </a:prstGeom>
        </p:spPr>
        <p:txBody>
          <a:bodyPr vert="horz" lIns="121920" tIns="60960" rIns="121920" bIns="6096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CE0364"/>
              </a:buClr>
              <a:buSzPct val="100000"/>
              <a:buFont typeface="Wingdings" pitchFamily="2" charset="2"/>
              <a:buChar char="§"/>
            </a:pPr>
            <a:r>
              <a:rPr lang="en-GB" sz="2400"/>
              <a:t>A tiny </a:t>
            </a:r>
            <a:r>
              <a:rPr lang="en-GB" sz="2400" b="1"/>
              <a:t>computer</a:t>
            </a:r>
          </a:p>
          <a:p>
            <a:pPr marL="467771" indent="-457189">
              <a:lnSpc>
                <a:spcPct val="110000"/>
              </a:lnSpc>
              <a:spcBef>
                <a:spcPts val="0"/>
              </a:spcBef>
              <a:spcAft>
                <a:spcPts val="1600"/>
              </a:spcAft>
              <a:buClr>
                <a:srgbClr val="CE0364"/>
              </a:buClr>
              <a:buSzPct val="100000"/>
              <a:buFont typeface="Wingdings" pitchFamily="2" charset="2"/>
              <a:buChar char="§"/>
            </a:pPr>
            <a:r>
              <a:rPr lang="en-GB" sz="2400"/>
              <a:t>You tell it what to do by writing instructions in </a:t>
            </a:r>
            <a:r>
              <a:rPr lang="en-GB" sz="2400" b="1"/>
              <a:t>code</a:t>
            </a:r>
          </a:p>
          <a:p>
            <a:pPr marL="467771" indent="-457189">
              <a:lnSpc>
                <a:spcPct val="110000"/>
              </a:lnSpc>
              <a:spcBef>
                <a:spcPts val="0"/>
              </a:spcBef>
              <a:spcAft>
                <a:spcPts val="1600"/>
              </a:spcAft>
              <a:buClr>
                <a:srgbClr val="CE0364"/>
              </a:buClr>
              <a:buSzPct val="100000"/>
              <a:buFont typeface="Wingdings" pitchFamily="2" charset="2"/>
              <a:buChar char="§"/>
            </a:pPr>
            <a:r>
              <a:rPr lang="en-GB" sz="2400"/>
              <a:t>The code is an </a:t>
            </a:r>
            <a:r>
              <a:rPr lang="en-GB" sz="2400" b="1"/>
              <a:t>algorithm</a:t>
            </a:r>
            <a:r>
              <a:rPr lang="en-GB" sz="2400"/>
              <a:t>, a sequence </a:t>
            </a:r>
            <a:br>
              <a:rPr lang="en-GB" sz="2400"/>
            </a:br>
            <a:r>
              <a:rPr lang="en-GB" sz="2400"/>
              <a:t>of instructions.</a:t>
            </a:r>
          </a:p>
          <a:p>
            <a:pPr marL="467771" indent="-457189">
              <a:lnSpc>
                <a:spcPct val="110000"/>
              </a:lnSpc>
              <a:spcBef>
                <a:spcPts val="0"/>
              </a:spcBef>
              <a:spcAft>
                <a:spcPts val="1600"/>
              </a:spcAft>
              <a:buClr>
                <a:srgbClr val="CE0364"/>
              </a:buClr>
              <a:buSzPct val="100000"/>
              <a:buFont typeface="Wingdings" pitchFamily="2" charset="2"/>
              <a:buChar char="§"/>
            </a:pPr>
            <a:r>
              <a:rPr lang="en-GB" sz="2400"/>
              <a:t>The micro:bit can show words on its LED display output.</a:t>
            </a:r>
          </a:p>
          <a:p>
            <a:pPr marL="467771" indent="-457189">
              <a:lnSpc>
                <a:spcPct val="110000"/>
              </a:lnSpc>
              <a:spcBef>
                <a:spcPts val="0"/>
              </a:spcBef>
              <a:spcAft>
                <a:spcPts val="1600"/>
              </a:spcAft>
              <a:buClr>
                <a:srgbClr val="CE0364"/>
              </a:buClr>
              <a:buSzPct val="100000"/>
              <a:buFont typeface="Wingdings" pitchFamily="2" charset="2"/>
              <a:buChar char="§"/>
            </a:pPr>
            <a:r>
              <a:rPr lang="en-GB" sz="2400"/>
              <a:t>You can unplug your micro:bit, attach a battery pack and the code still works</a:t>
            </a:r>
          </a:p>
        </p:txBody>
      </p:sp>
      <p:pic>
        <p:nvPicPr>
          <p:cNvPr id="16" name="Graphic 15">
            <a:extLst>
              <a:ext uri="{FF2B5EF4-FFF2-40B4-BE49-F238E27FC236}">
                <a16:creationId xmlns:a16="http://schemas.microsoft.com/office/drawing/2014/main" id="{6509BC8F-1642-B462-32EA-84BA9C2B37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06253" y="4688446"/>
            <a:ext cx="1354667" cy="1744133"/>
          </a:xfrm>
          <a:prstGeom prst="rect">
            <a:avLst/>
          </a:prstGeom>
        </p:spPr>
      </p:pic>
      <p:pic>
        <p:nvPicPr>
          <p:cNvPr id="8" name="Picture 7" descr="Student using a micro:bit at a PC.">
            <a:extLst>
              <a:ext uri="{FF2B5EF4-FFF2-40B4-BE49-F238E27FC236}">
                <a16:creationId xmlns:a16="http://schemas.microsoft.com/office/drawing/2014/main" id="{7AEA7196-8C7F-F0BE-31D8-C94CDB2D1C99}"/>
              </a:ext>
            </a:extLst>
          </p:cNvPr>
          <p:cNvPicPr>
            <a:picLocks noChangeAspect="1"/>
          </p:cNvPicPr>
          <p:nvPr/>
        </p:nvPicPr>
        <p:blipFill rotWithShape="1">
          <a:blip r:embed="rId5"/>
          <a:srcRect l="18003" b="16853"/>
          <a:stretch/>
        </p:blipFill>
        <p:spPr>
          <a:xfrm>
            <a:off x="6960142" y="1604461"/>
            <a:ext cx="4887508" cy="2670264"/>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85E63C9B-8B22-DBC9-CE4B-38DDE79DDBF8}"/>
              </a:ext>
            </a:extLst>
          </p:cNvPr>
          <p:cNvPicPr>
            <a:picLocks noChangeAspect="1"/>
          </p:cNvPicPr>
          <p:nvPr/>
        </p:nvPicPr>
        <p:blipFill>
          <a:blip r:embed="rId6"/>
          <a:stretch>
            <a:fillRect/>
          </a:stretch>
        </p:blipFill>
        <p:spPr>
          <a:xfrm>
            <a:off x="9695819" y="2876978"/>
            <a:ext cx="1672503" cy="1363404"/>
          </a:xfrm>
          <a:prstGeom prst="rect">
            <a:avLst/>
          </a:prstGeom>
        </p:spPr>
      </p:pic>
    </p:spTree>
    <p:extLst>
      <p:ext uri="{BB962C8B-B14F-4D97-AF65-F5344CB8AC3E}">
        <p14:creationId xmlns:p14="http://schemas.microsoft.com/office/powerpoint/2010/main" val="15954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Introduction to the BBC micro:bit">
            <a:hlinkClick r:id="" action="ppaction://media"/>
            <a:extLst>
              <a:ext uri="{FF2B5EF4-FFF2-40B4-BE49-F238E27FC236}">
                <a16:creationId xmlns:a16="http://schemas.microsoft.com/office/drawing/2014/main" id="{DFD623C2-9539-A0D0-1FD6-B635996905DB}"/>
              </a:ext>
            </a:extLst>
          </p:cNvPr>
          <p:cNvPicPr>
            <a:picLocks noRot="1" noChangeAspect="1"/>
          </p:cNvPicPr>
          <p:nvPr>
            <a:videoFile r:link="rId1"/>
          </p:nvPr>
        </p:nvPicPr>
        <p:blipFill>
          <a:blip r:embed="rId4"/>
          <a:stretch>
            <a:fillRect/>
          </a:stretch>
        </p:blipFill>
        <p:spPr>
          <a:xfrm>
            <a:off x="1694482" y="1448559"/>
            <a:ext cx="8651373" cy="4888027"/>
          </a:xfrm>
          <a:prstGeom prst="rect">
            <a:avLst/>
          </a:prstGeom>
        </p:spPr>
      </p:pic>
      <p:sp>
        <p:nvSpPr>
          <p:cNvPr id="2" name="Title 1">
            <a:extLst>
              <a:ext uri="{FF2B5EF4-FFF2-40B4-BE49-F238E27FC236}">
                <a16:creationId xmlns:a16="http://schemas.microsoft.com/office/drawing/2014/main" id="{56092060-A889-CF78-0F74-D25A1E865ADC}"/>
              </a:ext>
            </a:extLst>
          </p:cNvPr>
          <p:cNvSpPr>
            <a:spLocks noGrp="1"/>
          </p:cNvSpPr>
          <p:nvPr>
            <p:ph type="title"/>
          </p:nvPr>
        </p:nvSpPr>
        <p:spPr>
          <a:xfrm>
            <a:off x="774542" y="328206"/>
            <a:ext cx="9752671" cy="879298"/>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205" indent="-179705"/>
            <a:r>
              <a:rPr lang="en-GB">
                <a:solidFill>
                  <a:srgbClr val="CE0364"/>
                </a:solidFill>
              </a:rPr>
              <a:t>Think:      </a:t>
            </a:r>
            <a:r>
              <a:rPr lang="en-GB" sz="3700">
                <a:solidFill>
                  <a:srgbClr val="000000"/>
                </a:solidFill>
              </a:rPr>
              <a:t>Introduction to the BBC micro:bit</a:t>
            </a:r>
            <a:endParaRPr lang="en-GB" sz="3700">
              <a:solidFill>
                <a:srgbClr val="CE0364"/>
              </a:solidFill>
            </a:endParaRPr>
          </a:p>
        </p:txBody>
      </p:sp>
      <p:sp>
        <p:nvSpPr>
          <p:cNvPr id="3" name="Rounded Rectangle 2">
            <a:extLst>
              <a:ext uri="{FF2B5EF4-FFF2-40B4-BE49-F238E27FC236}">
                <a16:creationId xmlns:a16="http://schemas.microsoft.com/office/drawing/2014/main" id="{9548B18C-05E0-C361-7031-4BC55F2B27FF}"/>
              </a:ext>
              <a:ext uri="{C183D7F6-B498-43B3-948B-1728B52AA6E4}">
                <adec:decorative xmlns:adec="http://schemas.microsoft.com/office/drawing/2017/decorative" val="1"/>
              </a:ext>
            </a:extLst>
          </p:cNvPr>
          <p:cNvSpPr/>
          <p:nvPr/>
        </p:nvSpPr>
        <p:spPr>
          <a:xfrm>
            <a:off x="602035" y="326046"/>
            <a:ext cx="1214123" cy="885975"/>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5" name="Graphic 4">
            <a:extLst>
              <a:ext uri="{FF2B5EF4-FFF2-40B4-BE49-F238E27FC236}">
                <a16:creationId xmlns:a16="http://schemas.microsoft.com/office/drawing/2014/main" id="{0D3D075F-9AE7-59DE-21A0-E75B9170B8A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0154" y="1915226"/>
            <a:ext cx="802317" cy="909293"/>
          </a:xfrm>
          <a:prstGeom prst="rect">
            <a:avLst/>
          </a:prstGeom>
        </p:spPr>
      </p:pic>
      <p:pic>
        <p:nvPicPr>
          <p:cNvPr id="6" name="Graphic 5">
            <a:extLst>
              <a:ext uri="{FF2B5EF4-FFF2-40B4-BE49-F238E27FC236}">
                <a16:creationId xmlns:a16="http://schemas.microsoft.com/office/drawing/2014/main" id="{B07D47E2-D42C-2968-2D18-7AE08595D9E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04020" y="4699053"/>
            <a:ext cx="1265325" cy="1644920"/>
          </a:xfrm>
          <a:prstGeom prst="rect">
            <a:avLst/>
          </a:prstGeom>
        </p:spPr>
      </p:pic>
      <p:pic>
        <p:nvPicPr>
          <p:cNvPr id="7" name="Graphic 6">
            <a:extLst>
              <a:ext uri="{FF2B5EF4-FFF2-40B4-BE49-F238E27FC236}">
                <a16:creationId xmlns:a16="http://schemas.microsoft.com/office/drawing/2014/main" id="{C308CA6D-DA38-B64F-B21D-7ACB24AEC5B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944" y="5230299"/>
            <a:ext cx="479777" cy="508000"/>
          </a:xfrm>
          <a:prstGeom prst="rect">
            <a:avLst/>
          </a:prstGeom>
        </p:spPr>
      </p:pic>
      <p:sp>
        <p:nvSpPr>
          <p:cNvPr id="9" name="TextBox 8">
            <a:extLst>
              <a:ext uri="{FF2B5EF4-FFF2-40B4-BE49-F238E27FC236}">
                <a16:creationId xmlns:a16="http://schemas.microsoft.com/office/drawing/2014/main" id="{26105A17-A1DF-932F-40E3-EFFC041864DC}"/>
              </a:ext>
            </a:extLst>
          </p:cNvPr>
          <p:cNvSpPr txBox="1"/>
          <p:nvPr/>
        </p:nvSpPr>
        <p:spPr>
          <a:xfrm>
            <a:off x="106833" y="6332185"/>
            <a:ext cx="10123200" cy="379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67">
                <a:effectLst/>
                <a:latin typeface="Arial" panose="020B0604020202020204" pitchFamily="34" charset="0"/>
                <a:ea typeface="Calibri" panose="020F0502020204030204" pitchFamily="34" charset="0"/>
              </a:rPr>
              <a:t>Optionally play video: </a:t>
            </a:r>
            <a:r>
              <a:rPr lang="en-GB" sz="1867" u="sng">
                <a:solidFill>
                  <a:srgbClr val="0563C1"/>
                </a:solidFill>
                <a:effectLst/>
                <a:latin typeface="Arial" panose="020B0604020202020204" pitchFamily="34" charset="0"/>
                <a:ea typeface="Calibri" panose="020F0502020204030204" pitchFamily="34" charset="0"/>
                <a:hlinkClick r:id="rId11"/>
              </a:rPr>
              <a:t>https://youtu.be/u2u7UJSRuko</a:t>
            </a:r>
            <a:r>
              <a:rPr lang="en-GB" sz="1867">
                <a:effectLst/>
              </a:rPr>
              <a:t> </a:t>
            </a:r>
            <a:endParaRPr lang="en-US" sz="1867"/>
          </a:p>
        </p:txBody>
      </p:sp>
    </p:spTree>
    <p:extLst>
      <p:ext uri="{BB962C8B-B14F-4D97-AF65-F5344CB8AC3E}">
        <p14:creationId xmlns:p14="http://schemas.microsoft.com/office/powerpoint/2010/main" val="24847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2060-A889-CF78-0F74-D25A1E865ADC}"/>
              </a:ext>
            </a:extLst>
          </p:cNvPr>
          <p:cNvSpPr>
            <a:spLocks noGrp="1"/>
          </p:cNvSpPr>
          <p:nvPr>
            <p:ph type="title"/>
          </p:nvPr>
        </p:nvSpPr>
        <p:spPr>
          <a:xfrm>
            <a:off x="826575" y="138921"/>
            <a:ext cx="980610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CE0364"/>
                </a:solidFill>
              </a:rPr>
              <a:t>  Think:      </a:t>
            </a:r>
            <a:r>
              <a:rPr lang="en-GB" sz="3733">
                <a:solidFill>
                  <a:srgbClr val="000000"/>
                </a:solidFill>
              </a:rPr>
              <a:t>name badge introduction video </a:t>
            </a:r>
            <a:endParaRPr lang="en-GB">
              <a:solidFill>
                <a:srgbClr val="CE0364"/>
              </a:solidFill>
            </a:endParaRPr>
          </a:p>
        </p:txBody>
      </p:sp>
      <p:sp>
        <p:nvSpPr>
          <p:cNvPr id="4" name="Rounded Rectangle 3">
            <a:extLst>
              <a:ext uri="{FF2B5EF4-FFF2-40B4-BE49-F238E27FC236}">
                <a16:creationId xmlns:a16="http://schemas.microsoft.com/office/drawing/2014/main" id="{CDCBBFD4-58FA-4E3F-3FD4-13EC3CA35AB0}"/>
              </a:ext>
              <a:ext uri="{C183D7F6-B498-43B3-948B-1728B52AA6E4}">
                <adec:decorative xmlns:adec="http://schemas.microsoft.com/office/drawing/2017/decorative" val="1"/>
              </a:ext>
            </a:extLst>
          </p:cNvPr>
          <p:cNvSpPr/>
          <p:nvPr/>
        </p:nvSpPr>
        <p:spPr>
          <a:xfrm>
            <a:off x="712009" y="155621"/>
            <a:ext cx="8354784" cy="978650"/>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5" name="Graphic 4">
            <a:extLst>
              <a:ext uri="{FF2B5EF4-FFF2-40B4-BE49-F238E27FC236}">
                <a16:creationId xmlns:a16="http://schemas.microsoft.com/office/drawing/2014/main" id="{C305574E-91B2-9460-6283-BD4A417440B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474" y="1915226"/>
            <a:ext cx="802317" cy="909293"/>
          </a:xfrm>
          <a:prstGeom prst="rect">
            <a:avLst/>
          </a:prstGeom>
        </p:spPr>
      </p:pic>
      <p:pic>
        <p:nvPicPr>
          <p:cNvPr id="6" name="Graphic 5">
            <a:extLst>
              <a:ext uri="{FF2B5EF4-FFF2-40B4-BE49-F238E27FC236}">
                <a16:creationId xmlns:a16="http://schemas.microsoft.com/office/drawing/2014/main" id="{B777004A-0A40-0C34-DCE2-BD974FEE69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07340" y="4699053"/>
            <a:ext cx="1265325" cy="1644920"/>
          </a:xfrm>
          <a:prstGeom prst="rect">
            <a:avLst/>
          </a:prstGeom>
        </p:spPr>
      </p:pic>
      <p:pic>
        <p:nvPicPr>
          <p:cNvPr id="7" name="Graphic 6">
            <a:extLst>
              <a:ext uri="{FF2B5EF4-FFF2-40B4-BE49-F238E27FC236}">
                <a16:creationId xmlns:a16="http://schemas.microsoft.com/office/drawing/2014/main" id="{2914CD13-406F-367D-E318-B34C3A6D55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9264" y="5230299"/>
            <a:ext cx="479777" cy="508000"/>
          </a:xfrm>
          <a:prstGeom prst="rect">
            <a:avLst/>
          </a:prstGeom>
        </p:spPr>
      </p:pic>
      <p:sp>
        <p:nvSpPr>
          <p:cNvPr id="8" name="TextBox 7">
            <a:extLst>
              <a:ext uri="{FF2B5EF4-FFF2-40B4-BE49-F238E27FC236}">
                <a16:creationId xmlns:a16="http://schemas.microsoft.com/office/drawing/2014/main" id="{DBBE396F-B762-6A30-4524-84BB90A959D9}"/>
              </a:ext>
            </a:extLst>
          </p:cNvPr>
          <p:cNvSpPr txBox="1"/>
          <p:nvPr/>
        </p:nvSpPr>
        <p:spPr>
          <a:xfrm>
            <a:off x="210153" y="6332185"/>
            <a:ext cx="10123200" cy="379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67">
                <a:effectLst/>
                <a:latin typeface="Arial" panose="020B0604020202020204" pitchFamily="34" charset="0"/>
                <a:ea typeface="Calibri" panose="020F0502020204030204" pitchFamily="34" charset="0"/>
                <a:cs typeface="Arial" panose="020B0604020202020204" pitchFamily="34" charset="0"/>
              </a:rPr>
              <a:t>Optionally play video: </a:t>
            </a:r>
            <a:r>
              <a:rPr lang="en-GB" sz="1867">
                <a:effectLst/>
                <a:latin typeface="Arial" panose="020B0604020202020204" pitchFamily="34" charset="0"/>
                <a:ea typeface="Calibri" panose="020F0502020204030204" pitchFamily="34" charset="0"/>
                <a:cs typeface="Arial" panose="020B0604020202020204" pitchFamily="34" charset="0"/>
                <a:hlinkClick r:id="rId10"/>
              </a:rPr>
              <a:t>https://youtu.be/teC0wzWF4tI</a:t>
            </a:r>
            <a:r>
              <a:rPr lang="en-GB" sz="1867" u="sng">
                <a:effectLst/>
                <a:latin typeface="Arial" panose="020B0604020202020204" pitchFamily="34" charset="0"/>
                <a:ea typeface="Calibri" panose="020F0502020204030204" pitchFamily="34" charset="0"/>
                <a:cs typeface="Arial" panose="020B0604020202020204" pitchFamily="34" charset="0"/>
              </a:rPr>
              <a:t> </a:t>
            </a:r>
            <a:r>
              <a:rPr lang="en-GB" sz="1867">
                <a:effectLst/>
                <a:latin typeface="Arial" panose="020B0604020202020204" pitchFamily="34" charset="0"/>
                <a:ea typeface="Calibri" panose="020F0502020204030204" pitchFamily="34" charset="0"/>
                <a:cs typeface="Arial" panose="020B0604020202020204" pitchFamily="34" charset="0"/>
              </a:rPr>
              <a:t> </a:t>
            </a:r>
            <a:endParaRPr lang="en-US" sz="1867">
              <a:latin typeface="Arial" panose="020B0604020202020204" pitchFamily="34" charset="0"/>
              <a:cs typeface="Arial" panose="020B0604020202020204" pitchFamily="34" charset="0"/>
            </a:endParaRPr>
          </a:p>
        </p:txBody>
      </p:sp>
      <p:pic>
        <p:nvPicPr>
          <p:cNvPr id="11" name="Online Media 10" descr="Name badge introduction">
            <a:hlinkClick r:id="" action="ppaction://media"/>
            <a:extLst>
              <a:ext uri="{FF2B5EF4-FFF2-40B4-BE49-F238E27FC236}">
                <a16:creationId xmlns:a16="http://schemas.microsoft.com/office/drawing/2014/main" id="{85A0D341-815A-F39B-B01C-889F39415BCC}"/>
              </a:ext>
            </a:extLst>
          </p:cNvPr>
          <p:cNvPicPr>
            <a:picLocks noRot="1" noChangeAspect="1"/>
          </p:cNvPicPr>
          <p:nvPr>
            <a:videoFile r:link="rId1"/>
          </p:nvPr>
        </p:nvPicPr>
        <p:blipFill>
          <a:blip r:embed="rId11"/>
          <a:stretch>
            <a:fillRect/>
          </a:stretch>
        </p:blipFill>
        <p:spPr>
          <a:xfrm>
            <a:off x="2008747" y="1187424"/>
            <a:ext cx="8196916" cy="4631259"/>
          </a:xfrm>
          <a:prstGeom prst="rect">
            <a:avLst/>
          </a:prstGeom>
        </p:spPr>
      </p:pic>
    </p:spTree>
    <p:extLst>
      <p:ext uri="{BB962C8B-B14F-4D97-AF65-F5344CB8AC3E}">
        <p14:creationId xmlns:p14="http://schemas.microsoft.com/office/powerpoint/2010/main" val="14134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keCode Editor ">
            <a:extLst>
              <a:ext uri="{FF2B5EF4-FFF2-40B4-BE49-F238E27FC236}">
                <a16:creationId xmlns:a16="http://schemas.microsoft.com/office/drawing/2014/main" id="{05894126-01E0-20F6-725F-FBE7D689513D}"/>
              </a:ext>
            </a:extLst>
          </p:cNvPr>
          <p:cNvPicPr>
            <a:picLocks noChangeAspect="1"/>
          </p:cNvPicPr>
          <p:nvPr/>
        </p:nvPicPr>
        <p:blipFill>
          <a:blip r:embed="rId3"/>
          <a:stretch>
            <a:fillRect/>
          </a:stretch>
        </p:blipFill>
        <p:spPr>
          <a:xfrm>
            <a:off x="4386009" y="1327448"/>
            <a:ext cx="7447724" cy="4276539"/>
          </a:xfrm>
          <a:prstGeom prst="rect">
            <a:avLst/>
          </a:prstGeom>
        </p:spPr>
      </p:pic>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t>Introducing the MakeCode editor</a:t>
            </a:r>
          </a:p>
        </p:txBody>
      </p:sp>
      <p:sp>
        <p:nvSpPr>
          <p:cNvPr id="3" name="Content Placeholder 2">
            <a:extLst>
              <a:ext uri="{FF2B5EF4-FFF2-40B4-BE49-F238E27FC236}">
                <a16:creationId xmlns:a16="http://schemas.microsoft.com/office/drawing/2014/main" id="{904BF924-D7BB-12A4-05C9-476656D9BB21}"/>
              </a:ext>
            </a:extLst>
          </p:cNvPr>
          <p:cNvSpPr>
            <a:spLocks noGrp="1"/>
          </p:cNvSpPr>
          <p:nvPr>
            <p:ph sz="half" idx="4294967295"/>
          </p:nvPr>
        </p:nvSpPr>
        <p:spPr>
          <a:xfrm>
            <a:off x="1138429" y="1405467"/>
            <a:ext cx="2758017" cy="5033005"/>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nSpc>
                <a:spcPct val="110000"/>
              </a:lnSpc>
              <a:spcBef>
                <a:spcPts val="0"/>
              </a:spcBef>
              <a:buNone/>
            </a:pPr>
            <a:r>
              <a:rPr lang="en-GB" sz="2400" b="1"/>
              <a:t>Toolbox</a:t>
            </a:r>
            <a:r>
              <a:rPr lang="en-GB" sz="2400"/>
              <a:t>: find code blocks</a:t>
            </a:r>
            <a:br>
              <a:rPr lang="en-GB" sz="2400"/>
            </a:br>
            <a:endParaRPr lang="en-GB" sz="2400"/>
          </a:p>
          <a:p>
            <a:pPr marL="0" indent="0">
              <a:lnSpc>
                <a:spcPct val="110000"/>
              </a:lnSpc>
              <a:spcBef>
                <a:spcPts val="0"/>
              </a:spcBef>
              <a:buNone/>
            </a:pPr>
            <a:r>
              <a:rPr lang="en-GB" sz="2400" b="1"/>
              <a:t>Workspace</a:t>
            </a:r>
            <a:r>
              <a:rPr lang="en-GB" sz="2400"/>
              <a:t>: assemble your code</a:t>
            </a:r>
          </a:p>
          <a:p>
            <a:pPr marL="0" indent="0">
              <a:lnSpc>
                <a:spcPct val="110000"/>
              </a:lnSpc>
              <a:spcBef>
                <a:spcPts val="0"/>
              </a:spcBef>
              <a:buNone/>
            </a:pPr>
            <a:br>
              <a:rPr lang="en-GB" sz="2400"/>
            </a:br>
            <a:r>
              <a:rPr lang="en-GB" sz="2400" b="1"/>
              <a:t>Simulator</a:t>
            </a:r>
            <a:r>
              <a:rPr lang="en-GB" sz="2400"/>
              <a:t>: test your code</a:t>
            </a:r>
          </a:p>
          <a:p>
            <a:pPr marL="0" indent="0">
              <a:lnSpc>
                <a:spcPct val="110000"/>
              </a:lnSpc>
              <a:spcBef>
                <a:spcPts val="0"/>
              </a:spcBef>
              <a:buNone/>
            </a:pPr>
            <a:br>
              <a:rPr lang="en-GB" sz="2400"/>
            </a:br>
            <a:r>
              <a:rPr lang="en-GB" sz="2400" b="1"/>
              <a:t>Download</a:t>
            </a:r>
            <a:r>
              <a:rPr lang="en-GB" sz="2400"/>
              <a:t> code to your micro:bit</a:t>
            </a:r>
          </a:p>
        </p:txBody>
      </p:sp>
      <p:sp>
        <p:nvSpPr>
          <p:cNvPr id="6" name="Oval 5">
            <a:extLst>
              <a:ext uri="{FF2B5EF4-FFF2-40B4-BE49-F238E27FC236}">
                <a16:creationId xmlns:a16="http://schemas.microsoft.com/office/drawing/2014/main" id="{4F1CCE11-5DCA-04B2-58CA-4367587B99BC}"/>
              </a:ext>
            </a:extLst>
          </p:cNvPr>
          <p:cNvSpPr>
            <a:spLocks noChangeAspect="1"/>
          </p:cNvSpPr>
          <p:nvPr/>
        </p:nvSpPr>
        <p:spPr>
          <a:xfrm>
            <a:off x="6578100" y="4535577"/>
            <a:ext cx="541139" cy="541139"/>
          </a:xfrm>
          <a:prstGeom prst="ellipse">
            <a:avLst/>
          </a:prstGeom>
          <a:solidFill>
            <a:srgbClr val="00A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667" b="1">
                <a:latin typeface="Arial" panose="020B0604020202020204" pitchFamily="34" charset="0"/>
              </a:rPr>
              <a:t>1</a:t>
            </a:r>
          </a:p>
        </p:txBody>
      </p:sp>
      <p:sp>
        <p:nvSpPr>
          <p:cNvPr id="8" name="Oval 7">
            <a:extLst>
              <a:ext uri="{FF2B5EF4-FFF2-40B4-BE49-F238E27FC236}">
                <a16:creationId xmlns:a16="http://schemas.microsoft.com/office/drawing/2014/main" id="{AA08C91E-B5E4-8F47-31B9-E9296AB9071E}"/>
              </a:ext>
            </a:extLst>
          </p:cNvPr>
          <p:cNvSpPr>
            <a:spLocks noChangeAspect="1"/>
          </p:cNvSpPr>
          <p:nvPr/>
        </p:nvSpPr>
        <p:spPr>
          <a:xfrm>
            <a:off x="9985612" y="1987257"/>
            <a:ext cx="541139" cy="541139"/>
          </a:xfrm>
          <a:prstGeom prst="ellipse">
            <a:avLst/>
          </a:prstGeom>
          <a:solidFill>
            <a:srgbClr val="00A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667" b="1">
                <a:latin typeface="Arial" panose="020B0604020202020204" pitchFamily="34" charset="0"/>
              </a:rPr>
              <a:t>2</a:t>
            </a:r>
          </a:p>
        </p:txBody>
      </p:sp>
      <p:sp>
        <p:nvSpPr>
          <p:cNvPr id="9" name="Oval 8">
            <a:extLst>
              <a:ext uri="{FF2B5EF4-FFF2-40B4-BE49-F238E27FC236}">
                <a16:creationId xmlns:a16="http://schemas.microsoft.com/office/drawing/2014/main" id="{66931BC6-01DC-9073-1234-F238AB447057}"/>
              </a:ext>
            </a:extLst>
          </p:cNvPr>
          <p:cNvSpPr>
            <a:spLocks noChangeAspect="1"/>
          </p:cNvSpPr>
          <p:nvPr/>
        </p:nvSpPr>
        <p:spPr>
          <a:xfrm>
            <a:off x="4115439" y="3309772"/>
            <a:ext cx="541139" cy="541139"/>
          </a:xfrm>
          <a:prstGeom prst="ellipse">
            <a:avLst/>
          </a:prstGeom>
          <a:solidFill>
            <a:srgbClr val="00A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667" b="1">
                <a:latin typeface="Arial" panose="020B0604020202020204" pitchFamily="34" charset="0"/>
              </a:rPr>
              <a:t>3</a:t>
            </a:r>
          </a:p>
        </p:txBody>
      </p:sp>
      <p:sp>
        <p:nvSpPr>
          <p:cNvPr id="10" name="Oval 9">
            <a:extLst>
              <a:ext uri="{FF2B5EF4-FFF2-40B4-BE49-F238E27FC236}">
                <a16:creationId xmlns:a16="http://schemas.microsoft.com/office/drawing/2014/main" id="{40870DE9-1AD4-420E-0179-C7DE2C793A2C}"/>
              </a:ext>
            </a:extLst>
          </p:cNvPr>
          <p:cNvSpPr>
            <a:spLocks noChangeAspect="1"/>
          </p:cNvSpPr>
          <p:nvPr/>
        </p:nvSpPr>
        <p:spPr>
          <a:xfrm>
            <a:off x="4173544" y="5393504"/>
            <a:ext cx="541139" cy="541139"/>
          </a:xfrm>
          <a:prstGeom prst="ellipse">
            <a:avLst/>
          </a:prstGeom>
          <a:solidFill>
            <a:srgbClr val="00A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667" b="1">
                <a:latin typeface="Arial" panose="020B0604020202020204" pitchFamily="34" charset="0"/>
              </a:rPr>
              <a:t>4</a:t>
            </a:r>
          </a:p>
        </p:txBody>
      </p:sp>
      <p:sp>
        <p:nvSpPr>
          <p:cNvPr id="4" name="Oval 3">
            <a:extLst>
              <a:ext uri="{FF2B5EF4-FFF2-40B4-BE49-F238E27FC236}">
                <a16:creationId xmlns:a16="http://schemas.microsoft.com/office/drawing/2014/main" id="{237857A9-AF5B-2B60-B030-3D1257D9BE05}"/>
              </a:ext>
            </a:extLst>
          </p:cNvPr>
          <p:cNvSpPr>
            <a:spLocks noChangeAspect="1"/>
          </p:cNvSpPr>
          <p:nvPr/>
        </p:nvSpPr>
        <p:spPr>
          <a:xfrm>
            <a:off x="618770" y="1476139"/>
            <a:ext cx="398181" cy="398181"/>
          </a:xfrm>
          <a:prstGeom prst="ellipse">
            <a:avLst/>
          </a:prstGeom>
          <a:solidFill>
            <a:srgbClr val="00A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133" b="1">
                <a:latin typeface="Arial" panose="020B0604020202020204" pitchFamily="34" charset="0"/>
              </a:rPr>
              <a:t>1</a:t>
            </a:r>
          </a:p>
        </p:txBody>
      </p:sp>
      <p:sp>
        <p:nvSpPr>
          <p:cNvPr id="5" name="Oval 4">
            <a:extLst>
              <a:ext uri="{FF2B5EF4-FFF2-40B4-BE49-F238E27FC236}">
                <a16:creationId xmlns:a16="http://schemas.microsoft.com/office/drawing/2014/main" id="{3CAAE2A0-DAE6-EE2A-BFEE-49F7856F8FC7}"/>
              </a:ext>
            </a:extLst>
          </p:cNvPr>
          <p:cNvSpPr>
            <a:spLocks noChangeAspect="1"/>
          </p:cNvSpPr>
          <p:nvPr/>
        </p:nvSpPr>
        <p:spPr>
          <a:xfrm>
            <a:off x="638208" y="2676743"/>
            <a:ext cx="398181" cy="398181"/>
          </a:xfrm>
          <a:prstGeom prst="ellipse">
            <a:avLst/>
          </a:prstGeom>
          <a:solidFill>
            <a:srgbClr val="00A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133" b="1">
                <a:latin typeface="Arial" panose="020B0604020202020204" pitchFamily="34" charset="0"/>
              </a:rPr>
              <a:t>2</a:t>
            </a:r>
          </a:p>
        </p:txBody>
      </p:sp>
      <p:sp>
        <p:nvSpPr>
          <p:cNvPr id="11" name="Oval 10">
            <a:extLst>
              <a:ext uri="{FF2B5EF4-FFF2-40B4-BE49-F238E27FC236}">
                <a16:creationId xmlns:a16="http://schemas.microsoft.com/office/drawing/2014/main" id="{320F7F11-4A53-6B5A-3B5D-DA85B1C30A7A}"/>
              </a:ext>
            </a:extLst>
          </p:cNvPr>
          <p:cNvSpPr>
            <a:spLocks noChangeAspect="1"/>
          </p:cNvSpPr>
          <p:nvPr/>
        </p:nvSpPr>
        <p:spPr>
          <a:xfrm>
            <a:off x="618770" y="4322132"/>
            <a:ext cx="398181" cy="398181"/>
          </a:xfrm>
          <a:prstGeom prst="ellipse">
            <a:avLst/>
          </a:prstGeom>
          <a:solidFill>
            <a:srgbClr val="00A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133" b="1">
                <a:latin typeface="Arial" panose="020B0604020202020204" pitchFamily="34" charset="0"/>
              </a:rPr>
              <a:t>3</a:t>
            </a:r>
          </a:p>
        </p:txBody>
      </p:sp>
      <p:sp>
        <p:nvSpPr>
          <p:cNvPr id="12" name="Oval 11">
            <a:extLst>
              <a:ext uri="{FF2B5EF4-FFF2-40B4-BE49-F238E27FC236}">
                <a16:creationId xmlns:a16="http://schemas.microsoft.com/office/drawing/2014/main" id="{1D922195-EABF-B2D1-B3EE-2BA273C40AFA}"/>
              </a:ext>
            </a:extLst>
          </p:cNvPr>
          <p:cNvSpPr>
            <a:spLocks noChangeAspect="1"/>
          </p:cNvSpPr>
          <p:nvPr/>
        </p:nvSpPr>
        <p:spPr>
          <a:xfrm>
            <a:off x="621214" y="5498067"/>
            <a:ext cx="398181" cy="398181"/>
          </a:xfrm>
          <a:prstGeom prst="ellipse">
            <a:avLst/>
          </a:prstGeom>
          <a:solidFill>
            <a:srgbClr val="00A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2133" b="1">
                <a:latin typeface="Arial" panose="020B0604020202020204" pitchFamily="34" charset="0"/>
              </a:rPr>
              <a:t>4</a:t>
            </a:r>
          </a:p>
        </p:txBody>
      </p:sp>
    </p:spTree>
    <p:extLst>
      <p:ext uri="{BB962C8B-B14F-4D97-AF65-F5344CB8AC3E}">
        <p14:creationId xmlns:p14="http://schemas.microsoft.com/office/powerpoint/2010/main" val="42348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6273085"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examine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98267"/>
            <a:ext cx="4516774" cy="968352"/>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6096001" y="2101851"/>
            <a:ext cx="5626100" cy="3671198"/>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E7645C"/>
              </a:buClr>
              <a:buSzPct val="100000"/>
              <a:buFont typeface="Wingdings" pitchFamily="2" charset="2"/>
              <a:buChar char="§"/>
            </a:pPr>
            <a:r>
              <a:rPr lang="en-GB" sz="2667" b="1">
                <a:solidFill>
                  <a:srgbClr val="E7645C"/>
                </a:solidFill>
              </a:rPr>
              <a:t>‘Forever’ </a:t>
            </a:r>
            <a:r>
              <a:rPr lang="en-GB" sz="2667"/>
              <a:t>is a loop that keeps the code running.</a:t>
            </a:r>
          </a:p>
          <a:p>
            <a:pPr marL="467771" indent="-457189">
              <a:lnSpc>
                <a:spcPct val="110000"/>
              </a:lnSpc>
              <a:spcBef>
                <a:spcPts val="0"/>
              </a:spcBef>
              <a:spcAft>
                <a:spcPts val="1600"/>
              </a:spcAft>
              <a:buClr>
                <a:srgbClr val="E7645C"/>
              </a:buClr>
              <a:buSzPct val="100000"/>
              <a:buFont typeface="Wingdings" pitchFamily="2" charset="2"/>
              <a:buChar char="§"/>
            </a:pPr>
            <a:r>
              <a:rPr lang="en-GB" sz="2667" b="1">
                <a:solidFill>
                  <a:srgbClr val="E7645C"/>
                </a:solidFill>
              </a:rPr>
              <a:t>‘Show string’ </a:t>
            </a:r>
            <a:r>
              <a:rPr lang="en-GB" sz="2667"/>
              <a:t>scrolls the string of letters that make up your name across the LED display output.</a:t>
            </a:r>
          </a:p>
          <a:p>
            <a:pPr marL="467771" indent="-457189">
              <a:lnSpc>
                <a:spcPct val="110000"/>
              </a:lnSpc>
              <a:spcBef>
                <a:spcPts val="0"/>
              </a:spcBef>
              <a:spcAft>
                <a:spcPts val="1600"/>
              </a:spcAft>
              <a:buClr>
                <a:srgbClr val="E7645C"/>
              </a:buClr>
              <a:buSzPct val="100000"/>
              <a:buFont typeface="Wingdings" pitchFamily="2" charset="2"/>
              <a:buChar char="§"/>
            </a:pPr>
            <a:r>
              <a:rPr lang="en-GB" sz="2667"/>
              <a:t>The code then goes back to the top of the loop and runs again.</a:t>
            </a:r>
          </a:p>
        </p:txBody>
      </p:sp>
      <p:pic>
        <p:nvPicPr>
          <p:cNvPr id="16" name="Content Placeholder 6" descr="Code showing:&#10;&#10;Forever&#10;Show string &quot;Amari&quot;">
            <a:extLst>
              <a:ext uri="{FF2B5EF4-FFF2-40B4-BE49-F238E27FC236}">
                <a16:creationId xmlns:a16="http://schemas.microsoft.com/office/drawing/2014/main" id="{7577F11A-1194-E46C-5818-D91629FA68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057" y="2225972"/>
            <a:ext cx="4660900" cy="2694517"/>
          </a:xfrm>
          <a:prstGeom prst="rect">
            <a:avLst/>
          </a:prstGeom>
        </p:spPr>
      </p:pic>
      <p:pic>
        <p:nvPicPr>
          <p:cNvPr id="17" name="Graphic 16">
            <a:extLst>
              <a:ext uri="{FF2B5EF4-FFF2-40B4-BE49-F238E27FC236}">
                <a16:creationId xmlns:a16="http://schemas.microsoft.com/office/drawing/2014/main" id="{F734D60A-3C58-D9B5-E92D-A98F9A1DBE46}"/>
              </a:ext>
              <a:ext uri="{C183D7F6-B498-43B3-948B-1728B52AA6E4}">
                <adec:decorative xmlns:adec="http://schemas.microsoft.com/office/drawing/2017/decorative" val="1"/>
              </a:ext>
            </a:extLst>
          </p:cNvPr>
          <p:cNvPicPr>
            <a:picLocks noChangeAspect="1"/>
          </p:cNvPicPr>
          <p:nvPr/>
        </p:nvPicPr>
        <p:blipFill>
          <a:blip r:embed="rId5">
            <a:alphaModFix amt="24000"/>
            <a:extLst>
              <a:ext uri="{96DAC541-7B7A-43D3-8B79-37D633B846F1}">
                <asvg:svgBlip xmlns:asvg="http://schemas.microsoft.com/office/drawing/2016/SVG/main" r:embed="rId6"/>
              </a:ext>
            </a:extLst>
          </a:blip>
          <a:stretch>
            <a:fillRect/>
          </a:stretch>
        </p:blipFill>
        <p:spPr>
          <a:xfrm>
            <a:off x="336339" y="1743963"/>
            <a:ext cx="1967112" cy="3682231"/>
          </a:xfrm>
          <a:prstGeom prst="rect">
            <a:avLst/>
          </a:prstGeom>
        </p:spPr>
      </p:pic>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9719627" y="179849"/>
            <a:ext cx="1329944" cy="1500449"/>
          </a:xfrm>
          <a:prstGeom prst="rect">
            <a:avLst/>
          </a:prstGeom>
        </p:spPr>
      </p:pic>
      <p:pic>
        <p:nvPicPr>
          <p:cNvPr id="20" name="Graphic 19">
            <a:extLst>
              <a:ext uri="{FF2B5EF4-FFF2-40B4-BE49-F238E27FC236}">
                <a16:creationId xmlns:a16="http://schemas.microsoft.com/office/drawing/2014/main" id="{B8CD15B7-7314-CDF8-4778-8F467DCB778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22677" y="1595046"/>
            <a:ext cx="545619" cy="375113"/>
          </a:xfrm>
          <a:prstGeom prst="rect">
            <a:avLst/>
          </a:prstGeom>
        </p:spPr>
      </p:pic>
      <p:sp>
        <p:nvSpPr>
          <p:cNvPr id="4" name="TextBox 3">
            <a:extLst>
              <a:ext uri="{FF2B5EF4-FFF2-40B4-BE49-F238E27FC236}">
                <a16:creationId xmlns:a16="http://schemas.microsoft.com/office/drawing/2014/main" id="{B6B9DB4B-5C94-ACAE-7E5F-8CF0997CB636}"/>
              </a:ext>
            </a:extLst>
          </p:cNvPr>
          <p:cNvSpPr txBox="1"/>
          <p:nvPr/>
        </p:nvSpPr>
        <p:spPr>
          <a:xfrm>
            <a:off x="932687" y="5746651"/>
            <a:ext cx="5070095" cy="342145"/>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0582">
              <a:lnSpc>
                <a:spcPct val="110000"/>
              </a:lnSpc>
              <a:spcBef>
                <a:spcPts val="0"/>
              </a:spcBef>
              <a:spcAft>
                <a:spcPts val="1600"/>
              </a:spcAft>
              <a:buClr>
                <a:srgbClr val="E7645C"/>
              </a:buClr>
              <a:buSzPct val="100000"/>
            </a:pPr>
            <a:r>
              <a:rPr lang="en-GB" sz="1600">
                <a:latin typeface="Arial" panose="020B0604020202020204" pitchFamily="34" charset="0"/>
                <a:cs typeface="Arial" panose="020B0604020202020204" pitchFamily="34" charset="0"/>
              </a:rPr>
              <a:t>Teacher: open </a:t>
            </a:r>
            <a:r>
              <a:rPr lang="en-GB" sz="1600">
                <a:latin typeface="Arial" panose="020B0604020202020204" pitchFamily="34" charset="0"/>
                <a:cs typeface="Arial" panose="020B0604020202020204" pitchFamily="34" charset="0"/>
                <a:hlinkClick r:id="rId11"/>
              </a:rPr>
              <a:t>completed code</a:t>
            </a:r>
            <a:r>
              <a:rPr lang="en-GB" sz="1600">
                <a:latin typeface="Arial" panose="020B0604020202020204" pitchFamily="34" charset="0"/>
                <a:cs typeface="Arial" panose="020B0604020202020204" pitchFamily="34" charset="0"/>
              </a:rPr>
              <a:t> in editor</a:t>
            </a:r>
          </a:p>
        </p:txBody>
      </p:sp>
      <p:pic>
        <p:nvPicPr>
          <p:cNvPr id="6" name="Graphic 5" descr="Teacher">
            <a:extLst>
              <a:ext uri="{FF2B5EF4-FFF2-40B4-BE49-F238E27FC236}">
                <a16:creationId xmlns:a16="http://schemas.microsoft.com/office/drawing/2014/main" id="{8C5B518E-94B7-1DA0-BC3D-A6CAF4D3B9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6339" y="5631971"/>
            <a:ext cx="646107" cy="646107"/>
          </a:xfrm>
          <a:prstGeom prst="rect">
            <a:avLst/>
          </a:prstGeom>
        </p:spPr>
      </p:pic>
    </p:spTree>
    <p:extLst>
      <p:ext uri="{BB962C8B-B14F-4D97-AF65-F5344CB8AC3E}">
        <p14:creationId xmlns:p14="http://schemas.microsoft.com/office/powerpoint/2010/main" val="21218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5497232"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build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91058"/>
            <a:ext cx="4281481" cy="98122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6096001" y="2298503"/>
            <a:ext cx="5626100" cy="1003480"/>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E7645C"/>
              </a:buClr>
              <a:buSzPct val="100000"/>
              <a:buFont typeface="Wingdings" pitchFamily="2" charset="2"/>
              <a:buChar char="§"/>
            </a:pPr>
            <a:r>
              <a:rPr lang="en-GB" sz="2667"/>
              <a:t>Open a new MakeCode project </a:t>
            </a:r>
            <a:r>
              <a:rPr lang="en-GB" sz="2667">
                <a:hlinkClick r:id="rId3"/>
              </a:rPr>
              <a:t>https://makecode.microbit.org/</a:t>
            </a:r>
            <a:endParaRPr lang="en-GB" sz="2667"/>
          </a:p>
        </p:txBody>
      </p:sp>
      <p:pic>
        <p:nvPicPr>
          <p:cNvPr id="16" name="Content Placeholder 6" descr="Code showing:&#10;&#10;Forever&#10;Show string &quot;Amari&quot;">
            <a:extLst>
              <a:ext uri="{FF2B5EF4-FFF2-40B4-BE49-F238E27FC236}">
                <a16:creationId xmlns:a16="http://schemas.microsoft.com/office/drawing/2014/main" id="{7577F11A-1194-E46C-5818-D91629FA6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057" y="2225972"/>
            <a:ext cx="4660900" cy="2694517"/>
          </a:xfrm>
          <a:prstGeom prst="rect">
            <a:avLst/>
          </a:prstGeom>
        </p:spPr>
      </p:pic>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9719627" y="179849"/>
            <a:ext cx="1329944" cy="1500449"/>
          </a:xfrm>
          <a:prstGeom prst="rect">
            <a:avLst/>
          </a:prstGeom>
        </p:spPr>
      </p:pic>
      <p:pic>
        <p:nvPicPr>
          <p:cNvPr id="20" name="Graphic 19">
            <a:extLst>
              <a:ext uri="{FF2B5EF4-FFF2-40B4-BE49-F238E27FC236}">
                <a16:creationId xmlns:a16="http://schemas.microsoft.com/office/drawing/2014/main" id="{B8CD15B7-7314-CDF8-4778-8F467DCB778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22677" y="1595046"/>
            <a:ext cx="545619" cy="375113"/>
          </a:xfrm>
          <a:prstGeom prst="rect">
            <a:avLst/>
          </a:prstGeom>
        </p:spPr>
      </p:pic>
      <p:pic>
        <p:nvPicPr>
          <p:cNvPr id="21" name="Graphic 20">
            <a:extLst>
              <a:ext uri="{FF2B5EF4-FFF2-40B4-BE49-F238E27FC236}">
                <a16:creationId xmlns:a16="http://schemas.microsoft.com/office/drawing/2014/main" id="{A5B0366E-5255-A16A-C2B2-4AAD59DC0C2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2480" y="6060017"/>
            <a:ext cx="304800" cy="304800"/>
          </a:xfrm>
          <a:prstGeom prst="rect">
            <a:avLst/>
          </a:prstGeom>
        </p:spPr>
      </p:pic>
    </p:spTree>
    <p:extLst>
      <p:ext uri="{BB962C8B-B14F-4D97-AF65-F5344CB8AC3E}">
        <p14:creationId xmlns:p14="http://schemas.microsoft.com/office/powerpoint/2010/main" val="77518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01869" y="1964"/>
            <a:ext cx="11360800" cy="763600"/>
          </a:xfrm>
          <a:prstGeom prst="rect">
            <a:avLst/>
          </a:prstGeom>
        </p:spPr>
        <p:txBody>
          <a:bodyPr spcFirstLastPara="1" wrap="square" lIns="121900" tIns="121900" rIns="121900" bIns="121900" anchor="t" anchorCtr="0">
            <a:normAutofit fontScale="90000"/>
          </a:bodyPr>
          <a:lstStyle/>
          <a:p>
            <a:pPr>
              <a:buSzPct val="39285"/>
            </a:pPr>
            <a:r>
              <a:rPr lang="en-GB" u="sng"/>
              <a:t>12.01.26</a:t>
            </a:r>
            <a:br>
              <a:rPr lang="en-GB" u="sng"/>
            </a:br>
            <a:r>
              <a:rPr lang="en-GB" u="sng"/>
              <a:t>TBAT-</a:t>
            </a:r>
            <a:r>
              <a:rPr lang="en-GB" sz="4000" u="sng"/>
              <a:t>u</a:t>
            </a:r>
            <a:r>
              <a:rPr lang="en" sz="4000" u="sng">
                <a:latin typeface="Calibri"/>
                <a:ea typeface="Calibri"/>
                <a:cs typeface="Calibri"/>
              </a:rPr>
              <a:t>se mental strategies for addition. </a:t>
            </a:r>
            <a:endParaRPr lang="en-GB" sz="4000" u="sng">
              <a:latin typeface="Calibri"/>
              <a:ea typeface="Calibri"/>
              <a:cs typeface="Calibri"/>
            </a:endParaRPr>
          </a:p>
        </p:txBody>
      </p:sp>
      <p:sp>
        <p:nvSpPr>
          <p:cNvPr id="106" name="Google Shape;106;p21"/>
          <p:cNvSpPr txBox="1">
            <a:spLocks noGrp="1"/>
          </p:cNvSpPr>
          <p:nvPr>
            <p:ph type="body" idx="1"/>
          </p:nvPr>
        </p:nvSpPr>
        <p:spPr>
          <a:xfrm>
            <a:off x="6313677" y="180867"/>
            <a:ext cx="5462723" cy="4555200"/>
          </a:xfrm>
          <a:prstGeom prst="rect">
            <a:avLst/>
          </a:prstGeom>
        </p:spPr>
        <p:txBody>
          <a:bodyPr spcFirstLastPara="1" wrap="square" lIns="121900" tIns="121900" rIns="121900" bIns="121900" anchor="t" anchorCtr="0">
            <a:normAutofit/>
          </a:bodyPr>
          <a:lstStyle/>
          <a:p>
            <a:pPr marL="0" indent="0">
              <a:buNone/>
            </a:pPr>
            <a:endParaRPr lang="en" sz="3050"/>
          </a:p>
          <a:p>
            <a:pPr marL="0" indent="0">
              <a:spcBef>
                <a:spcPts val="1600"/>
              </a:spcBef>
              <a:buClr>
                <a:schemeClr val="dk1"/>
              </a:buClr>
              <a:buSzPts val="1100"/>
              <a:buNone/>
            </a:pPr>
            <a:endParaRPr lang="en" sz="2900"/>
          </a:p>
          <a:p>
            <a:pPr marL="0" indent="0">
              <a:spcBef>
                <a:spcPts val="1600"/>
              </a:spcBef>
              <a:buClr>
                <a:schemeClr val="dk1"/>
              </a:buClr>
              <a:buSzPts val="1100"/>
              <a:buNone/>
            </a:pPr>
            <a:r>
              <a:rPr lang="en" sz="2900"/>
              <a:t>3. Simplify 16/48 </a:t>
            </a:r>
            <a:endParaRPr sz="3067"/>
          </a:p>
          <a:p>
            <a:pPr marL="0" indent="0">
              <a:spcBef>
                <a:spcPts val="1600"/>
              </a:spcBef>
              <a:buNone/>
            </a:pPr>
            <a:r>
              <a:rPr lang="en" sz="3050"/>
              <a:t>                                      </a:t>
            </a:r>
            <a:endParaRPr lang="en" sz="3067">
              <a:solidFill>
                <a:srgbClr val="FF0000"/>
              </a:solidFill>
            </a:endParaRPr>
          </a:p>
          <a:p>
            <a:pPr marL="0" indent="0">
              <a:lnSpc>
                <a:spcPct val="114999"/>
              </a:lnSpc>
              <a:spcBef>
                <a:spcPts val="1600"/>
              </a:spcBef>
              <a:buNone/>
            </a:pPr>
            <a:r>
              <a:rPr lang="en" sz="3050">
                <a:solidFill>
                  <a:srgbClr val="FF0000"/>
                </a:solidFill>
              </a:rPr>
              <a:t>Challenge; [  ] divided </a:t>
            </a:r>
          </a:p>
          <a:p>
            <a:pPr marL="0" indent="0">
              <a:lnSpc>
                <a:spcPct val="114999"/>
              </a:lnSpc>
              <a:spcBef>
                <a:spcPts val="1600"/>
              </a:spcBef>
              <a:buNone/>
            </a:pPr>
            <a:r>
              <a:rPr lang="en" sz="3050">
                <a:solidFill>
                  <a:srgbClr val="FF0000"/>
                </a:solidFill>
              </a:rPr>
              <a:t>by 10 = 24.7</a:t>
            </a:r>
            <a:endParaRPr lang="en-GB" sz="3050">
              <a:solidFill>
                <a:srgbClr val="FF0000"/>
              </a:solidFill>
            </a:endParaRPr>
          </a:p>
          <a:p>
            <a:pPr marL="0" indent="0">
              <a:spcBef>
                <a:spcPts val="1600"/>
              </a:spcBef>
              <a:spcAft>
                <a:spcPts val="1600"/>
              </a:spcAft>
              <a:buClr>
                <a:schemeClr val="dk1"/>
              </a:buClr>
              <a:buSzPts val="1100"/>
              <a:buNone/>
            </a:pPr>
            <a:endParaRPr sz="3067"/>
          </a:p>
        </p:txBody>
      </p:sp>
      <p:pic>
        <p:nvPicPr>
          <p:cNvPr id="107" name="Google Shape;107;p21"/>
          <p:cNvPicPr preferRelativeResize="0"/>
          <p:nvPr/>
        </p:nvPicPr>
        <p:blipFill>
          <a:blip r:embed="rId3">
            <a:alphaModFix/>
          </a:blip>
          <a:stretch>
            <a:fillRect/>
          </a:stretch>
        </p:blipFill>
        <p:spPr>
          <a:xfrm>
            <a:off x="89628" y="1239723"/>
            <a:ext cx="6007147" cy="4995746"/>
          </a:xfrm>
          <a:prstGeom prst="rect">
            <a:avLst/>
          </a:prstGeom>
          <a:noFill/>
          <a:ln>
            <a:noFill/>
          </a:ln>
        </p:spPr>
      </p:pic>
    </p:spTree>
    <p:extLst>
      <p:ext uri="{BB962C8B-B14F-4D97-AF65-F5344CB8AC3E}">
        <p14:creationId xmlns:p14="http://schemas.microsoft.com/office/powerpoint/2010/main" val="78379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20" y="283389"/>
            <a:ext cx="520441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coding video</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462999" y="298267"/>
            <a:ext cx="3826855" cy="875677"/>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grpSp>
        <p:nvGrpSpPr>
          <p:cNvPr id="9" name="Graphic 14">
            <a:extLst>
              <a:ext uri="{FF2B5EF4-FFF2-40B4-BE49-F238E27FC236}">
                <a16:creationId xmlns:a16="http://schemas.microsoft.com/office/drawing/2014/main" id="{0BB49AC9-868D-1C66-E5C4-DF1AD4AA8907}"/>
              </a:ext>
              <a:ext uri="{C183D7F6-B498-43B3-948B-1728B52AA6E4}">
                <adec:decorative xmlns:adec="http://schemas.microsoft.com/office/drawing/2017/decorative" val="1"/>
              </a:ext>
            </a:extLst>
          </p:cNvPr>
          <p:cNvGrpSpPr/>
          <p:nvPr/>
        </p:nvGrpSpPr>
        <p:grpSpPr>
          <a:xfrm rot="4042785">
            <a:off x="10799692" y="758517"/>
            <a:ext cx="801008" cy="812025"/>
            <a:chOff x="7572716" y="3272053"/>
            <a:chExt cx="489367" cy="496098"/>
          </a:xfrm>
          <a:solidFill>
            <a:srgbClr val="E7645C"/>
          </a:solidFill>
        </p:grpSpPr>
        <p:sp>
          <p:nvSpPr>
            <p:cNvPr id="10" name="Freeform 9">
              <a:extLst>
                <a:ext uri="{FF2B5EF4-FFF2-40B4-BE49-F238E27FC236}">
                  <a16:creationId xmlns:a16="http://schemas.microsoft.com/office/drawing/2014/main" id="{0545FB07-C2EC-9A64-671E-769FB633AE3F}"/>
                </a:ext>
              </a:extLst>
            </p:cNvPr>
            <p:cNvSpPr/>
            <p:nvPr/>
          </p:nvSpPr>
          <p:spPr>
            <a:xfrm>
              <a:off x="7572716" y="3522735"/>
              <a:ext cx="167067" cy="91963"/>
            </a:xfrm>
            <a:custGeom>
              <a:avLst/>
              <a:gdLst>
                <a:gd name="connsiteX0" fmla="*/ 21100 w 167067"/>
                <a:gd name="connsiteY0" fmla="*/ 33814 h 91963"/>
                <a:gd name="connsiteX1" fmla="*/ 128680 w 167067"/>
                <a:gd name="connsiteY1" fmla="*/ 1277 h 91963"/>
                <a:gd name="connsiteX2" fmla="*/ 165788 w 167067"/>
                <a:gd name="connsiteY2" fmla="*/ 21063 h 91963"/>
                <a:gd name="connsiteX3" fmla="*/ 145968 w 167067"/>
                <a:gd name="connsiteY3" fmla="*/ 58107 h 91963"/>
                <a:gd name="connsiteX4" fmla="*/ 38387 w 167067"/>
                <a:gd name="connsiteY4" fmla="*/ 90645 h 91963"/>
                <a:gd name="connsiteX5" fmla="*/ 29798 w 167067"/>
                <a:gd name="connsiteY5" fmla="*/ 91964 h 91963"/>
                <a:gd name="connsiteX6" fmla="*/ 1279 w 167067"/>
                <a:gd name="connsiteY6" fmla="*/ 70859 h 91963"/>
                <a:gd name="connsiteX7" fmla="*/ 21100 w 167067"/>
                <a:gd name="connsiteY7" fmla="*/ 33814 h 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67" h="91963">
                  <a:moveTo>
                    <a:pt x="21100" y="33814"/>
                  </a:moveTo>
                  <a:lnTo>
                    <a:pt x="128680" y="1277"/>
                  </a:lnTo>
                  <a:cubicBezTo>
                    <a:pt x="144316" y="-3450"/>
                    <a:pt x="161053" y="5344"/>
                    <a:pt x="165788" y="21063"/>
                  </a:cubicBezTo>
                  <a:cubicBezTo>
                    <a:pt x="170523" y="36782"/>
                    <a:pt x="161714" y="53381"/>
                    <a:pt x="145968" y="58107"/>
                  </a:cubicBezTo>
                  <a:lnTo>
                    <a:pt x="38387" y="90645"/>
                  </a:lnTo>
                  <a:cubicBezTo>
                    <a:pt x="35524" y="91524"/>
                    <a:pt x="32661" y="91964"/>
                    <a:pt x="29798" y="91964"/>
                  </a:cubicBezTo>
                  <a:cubicBezTo>
                    <a:pt x="17025" y="91964"/>
                    <a:pt x="5243" y="83720"/>
                    <a:pt x="1279" y="70859"/>
                  </a:cubicBezTo>
                  <a:cubicBezTo>
                    <a:pt x="-3456" y="55140"/>
                    <a:pt x="5353" y="38541"/>
                    <a:pt x="21100" y="33814"/>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11" name="Freeform 10">
              <a:extLst>
                <a:ext uri="{FF2B5EF4-FFF2-40B4-BE49-F238E27FC236}">
                  <a16:creationId xmlns:a16="http://schemas.microsoft.com/office/drawing/2014/main" id="{C4AAC90B-832E-7C73-28CD-3CD04CDE292E}"/>
                </a:ext>
              </a:extLst>
            </p:cNvPr>
            <p:cNvSpPr/>
            <p:nvPr/>
          </p:nvSpPr>
          <p:spPr>
            <a:xfrm>
              <a:off x="7869358" y="3566964"/>
              <a:ext cx="141636" cy="136113"/>
            </a:xfrm>
            <a:custGeom>
              <a:avLst/>
              <a:gdLst>
                <a:gd name="connsiteX0" fmla="*/ 133528 w 141636"/>
                <a:gd name="connsiteY0" fmla="*/ 126660 h 136113"/>
                <a:gd name="connsiteX1" fmla="*/ 111836 w 141636"/>
                <a:gd name="connsiteY1" fmla="*/ 136113 h 136113"/>
                <a:gd name="connsiteX2" fmla="*/ 91465 w 141636"/>
                <a:gd name="connsiteY2" fmla="*/ 128089 h 136113"/>
                <a:gd name="connsiteX3" fmla="*/ 9430 w 141636"/>
                <a:gd name="connsiteY3" fmla="*/ 51362 h 136113"/>
                <a:gd name="connsiteX4" fmla="*/ 8109 w 141636"/>
                <a:gd name="connsiteY4" fmla="*/ 9371 h 136113"/>
                <a:gd name="connsiteX5" fmla="*/ 50172 w 141636"/>
                <a:gd name="connsiteY5" fmla="*/ 8052 h 136113"/>
                <a:gd name="connsiteX6" fmla="*/ 132206 w 141636"/>
                <a:gd name="connsiteY6" fmla="*/ 84779 h 136113"/>
                <a:gd name="connsiteX7" fmla="*/ 133528 w 141636"/>
                <a:gd name="connsiteY7" fmla="*/ 126770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36" h="136113">
                  <a:moveTo>
                    <a:pt x="133528" y="126660"/>
                  </a:moveTo>
                  <a:cubicBezTo>
                    <a:pt x="127692" y="132925"/>
                    <a:pt x="119764" y="136113"/>
                    <a:pt x="111836" y="136113"/>
                  </a:cubicBezTo>
                  <a:cubicBezTo>
                    <a:pt x="104568" y="136113"/>
                    <a:pt x="97190" y="133475"/>
                    <a:pt x="91465" y="128089"/>
                  </a:cubicBezTo>
                  <a:lnTo>
                    <a:pt x="9430" y="51362"/>
                  </a:lnTo>
                  <a:cubicBezTo>
                    <a:pt x="-2572" y="40150"/>
                    <a:pt x="-3233" y="21353"/>
                    <a:pt x="8109" y="9371"/>
                  </a:cubicBezTo>
                  <a:cubicBezTo>
                    <a:pt x="19341" y="-2610"/>
                    <a:pt x="38170" y="-3160"/>
                    <a:pt x="50172" y="8052"/>
                  </a:cubicBezTo>
                  <a:lnTo>
                    <a:pt x="132206" y="84779"/>
                  </a:lnTo>
                  <a:cubicBezTo>
                    <a:pt x="144209" y="95991"/>
                    <a:pt x="144869" y="114788"/>
                    <a:pt x="133528" y="126770"/>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12" name="Freeform 11">
              <a:extLst>
                <a:ext uri="{FF2B5EF4-FFF2-40B4-BE49-F238E27FC236}">
                  <a16:creationId xmlns:a16="http://schemas.microsoft.com/office/drawing/2014/main" id="{3903159E-5795-90AC-7812-E5D19B0875C8}"/>
                </a:ext>
              </a:extLst>
            </p:cNvPr>
            <p:cNvSpPr/>
            <p:nvPr/>
          </p:nvSpPr>
          <p:spPr>
            <a:xfrm>
              <a:off x="7895017" y="3425342"/>
              <a:ext cx="167067" cy="91963"/>
            </a:xfrm>
            <a:custGeom>
              <a:avLst/>
              <a:gdLst>
                <a:gd name="connsiteX0" fmla="*/ 21100 w 167067"/>
                <a:gd name="connsiteY0" fmla="*/ 33814 h 91963"/>
                <a:gd name="connsiteX1" fmla="*/ 128680 w 167067"/>
                <a:gd name="connsiteY1" fmla="*/ 1277 h 91963"/>
                <a:gd name="connsiteX2" fmla="*/ 165788 w 167067"/>
                <a:gd name="connsiteY2" fmla="*/ 21063 h 91963"/>
                <a:gd name="connsiteX3" fmla="*/ 145968 w 167067"/>
                <a:gd name="connsiteY3" fmla="*/ 58107 h 91963"/>
                <a:gd name="connsiteX4" fmla="*/ 38387 w 167067"/>
                <a:gd name="connsiteY4" fmla="*/ 90645 h 91963"/>
                <a:gd name="connsiteX5" fmla="*/ 29798 w 167067"/>
                <a:gd name="connsiteY5" fmla="*/ 91964 h 91963"/>
                <a:gd name="connsiteX6" fmla="*/ 1279 w 167067"/>
                <a:gd name="connsiteY6" fmla="*/ 70859 h 91963"/>
                <a:gd name="connsiteX7" fmla="*/ 21100 w 167067"/>
                <a:gd name="connsiteY7" fmla="*/ 33814 h 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67" h="91963">
                  <a:moveTo>
                    <a:pt x="21100" y="33814"/>
                  </a:moveTo>
                  <a:lnTo>
                    <a:pt x="128680" y="1277"/>
                  </a:lnTo>
                  <a:cubicBezTo>
                    <a:pt x="144316" y="-3450"/>
                    <a:pt x="161053" y="5344"/>
                    <a:pt x="165788" y="21063"/>
                  </a:cubicBezTo>
                  <a:cubicBezTo>
                    <a:pt x="170523" y="36782"/>
                    <a:pt x="161714" y="53381"/>
                    <a:pt x="145968" y="58107"/>
                  </a:cubicBezTo>
                  <a:lnTo>
                    <a:pt x="38387" y="90645"/>
                  </a:lnTo>
                  <a:cubicBezTo>
                    <a:pt x="35524" y="91524"/>
                    <a:pt x="32661" y="91964"/>
                    <a:pt x="29798" y="91964"/>
                  </a:cubicBezTo>
                  <a:cubicBezTo>
                    <a:pt x="17025" y="91964"/>
                    <a:pt x="5243" y="83720"/>
                    <a:pt x="1279" y="70859"/>
                  </a:cubicBezTo>
                  <a:cubicBezTo>
                    <a:pt x="-3456" y="55140"/>
                    <a:pt x="5353" y="38541"/>
                    <a:pt x="21100" y="33814"/>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14" name="Freeform 13">
              <a:extLst>
                <a:ext uri="{FF2B5EF4-FFF2-40B4-BE49-F238E27FC236}">
                  <a16:creationId xmlns:a16="http://schemas.microsoft.com/office/drawing/2014/main" id="{5B81FA62-271E-841C-E57A-A42F5BE87CBC}"/>
                </a:ext>
              </a:extLst>
            </p:cNvPr>
            <p:cNvSpPr/>
            <p:nvPr/>
          </p:nvSpPr>
          <p:spPr>
            <a:xfrm>
              <a:off x="7813147" y="3272053"/>
              <a:ext cx="85145" cy="168636"/>
            </a:xfrm>
            <a:custGeom>
              <a:avLst/>
              <a:gdLst>
                <a:gd name="connsiteX0" fmla="*/ 785 w 85145"/>
                <a:gd name="connsiteY0" fmla="*/ 132142 h 168636"/>
                <a:gd name="connsiteX1" fmla="*/ 26331 w 85145"/>
                <a:gd name="connsiteY1" fmla="*/ 22988 h 168636"/>
                <a:gd name="connsiteX2" fmla="*/ 62118 w 85145"/>
                <a:gd name="connsiteY2" fmla="*/ 783 h 168636"/>
                <a:gd name="connsiteX3" fmla="*/ 84360 w 85145"/>
                <a:gd name="connsiteY3" fmla="*/ 36508 h 168636"/>
                <a:gd name="connsiteX4" fmla="*/ 58814 w 85145"/>
                <a:gd name="connsiteY4" fmla="*/ 145662 h 168636"/>
                <a:gd name="connsiteX5" fmla="*/ 29854 w 85145"/>
                <a:gd name="connsiteY5" fmla="*/ 168636 h 168636"/>
                <a:gd name="connsiteX6" fmla="*/ 23028 w 85145"/>
                <a:gd name="connsiteY6" fmla="*/ 167867 h 168636"/>
                <a:gd name="connsiteX7" fmla="*/ 785 w 85145"/>
                <a:gd name="connsiteY7" fmla="*/ 132142 h 16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45" h="168636">
                  <a:moveTo>
                    <a:pt x="785" y="132142"/>
                  </a:moveTo>
                  <a:lnTo>
                    <a:pt x="26331" y="22988"/>
                  </a:lnTo>
                  <a:cubicBezTo>
                    <a:pt x="30075" y="7049"/>
                    <a:pt x="46151" y="-2954"/>
                    <a:pt x="62118" y="783"/>
                  </a:cubicBezTo>
                  <a:cubicBezTo>
                    <a:pt x="78084" y="4521"/>
                    <a:pt x="88104" y="20460"/>
                    <a:pt x="84360" y="36508"/>
                  </a:cubicBezTo>
                  <a:lnTo>
                    <a:pt x="58814" y="145662"/>
                  </a:lnTo>
                  <a:cubicBezTo>
                    <a:pt x="55621" y="159403"/>
                    <a:pt x="43398" y="168636"/>
                    <a:pt x="29854" y="168636"/>
                  </a:cubicBezTo>
                  <a:cubicBezTo>
                    <a:pt x="27652" y="168636"/>
                    <a:pt x="25340" y="168417"/>
                    <a:pt x="23028" y="167867"/>
                  </a:cubicBezTo>
                  <a:cubicBezTo>
                    <a:pt x="7061" y="164130"/>
                    <a:pt x="-2959" y="148191"/>
                    <a:pt x="785" y="132142"/>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18" name="Freeform 17">
              <a:extLst>
                <a:ext uri="{FF2B5EF4-FFF2-40B4-BE49-F238E27FC236}">
                  <a16:creationId xmlns:a16="http://schemas.microsoft.com/office/drawing/2014/main" id="{83BFC306-00A7-A42B-8618-1F9ADC24ECCA}"/>
                </a:ext>
              </a:extLst>
            </p:cNvPr>
            <p:cNvSpPr/>
            <p:nvPr/>
          </p:nvSpPr>
          <p:spPr>
            <a:xfrm>
              <a:off x="7736508" y="3599549"/>
              <a:ext cx="85145" cy="168602"/>
            </a:xfrm>
            <a:custGeom>
              <a:avLst/>
              <a:gdLst>
                <a:gd name="connsiteX0" fmla="*/ 62118 w 85145"/>
                <a:gd name="connsiteY0" fmla="*/ 749 h 168602"/>
                <a:gd name="connsiteX1" fmla="*/ 84360 w 85145"/>
                <a:gd name="connsiteY1" fmla="*/ 36474 h 168602"/>
                <a:gd name="connsiteX2" fmla="*/ 58814 w 85145"/>
                <a:gd name="connsiteY2" fmla="*/ 145628 h 168602"/>
                <a:gd name="connsiteX3" fmla="*/ 29854 w 85145"/>
                <a:gd name="connsiteY3" fmla="*/ 168602 h 168602"/>
                <a:gd name="connsiteX4" fmla="*/ 23028 w 85145"/>
                <a:gd name="connsiteY4" fmla="*/ 167833 h 168602"/>
                <a:gd name="connsiteX5" fmla="*/ 785 w 85145"/>
                <a:gd name="connsiteY5" fmla="*/ 132108 h 168602"/>
                <a:gd name="connsiteX6" fmla="*/ 26331 w 85145"/>
                <a:gd name="connsiteY6" fmla="*/ 22954 h 168602"/>
                <a:gd name="connsiteX7" fmla="*/ 62118 w 85145"/>
                <a:gd name="connsiteY7" fmla="*/ 749 h 16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45" h="168602">
                  <a:moveTo>
                    <a:pt x="62118" y="749"/>
                  </a:moveTo>
                  <a:cubicBezTo>
                    <a:pt x="78084" y="4486"/>
                    <a:pt x="88104" y="20425"/>
                    <a:pt x="84360" y="36474"/>
                  </a:cubicBezTo>
                  <a:lnTo>
                    <a:pt x="58814" y="145628"/>
                  </a:lnTo>
                  <a:cubicBezTo>
                    <a:pt x="55621" y="159369"/>
                    <a:pt x="43398" y="168602"/>
                    <a:pt x="29854" y="168602"/>
                  </a:cubicBezTo>
                  <a:cubicBezTo>
                    <a:pt x="27652" y="168602"/>
                    <a:pt x="25340" y="168382"/>
                    <a:pt x="23028" y="167833"/>
                  </a:cubicBezTo>
                  <a:cubicBezTo>
                    <a:pt x="7061" y="164095"/>
                    <a:pt x="-2959" y="148156"/>
                    <a:pt x="785" y="132108"/>
                  </a:cubicBezTo>
                  <a:lnTo>
                    <a:pt x="26331" y="22954"/>
                  </a:lnTo>
                  <a:cubicBezTo>
                    <a:pt x="30075" y="7015"/>
                    <a:pt x="46041" y="-2878"/>
                    <a:pt x="62118" y="749"/>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22" name="Freeform 21">
              <a:extLst>
                <a:ext uri="{FF2B5EF4-FFF2-40B4-BE49-F238E27FC236}">
                  <a16:creationId xmlns:a16="http://schemas.microsoft.com/office/drawing/2014/main" id="{21E0A8FD-3E76-5260-D5BF-DAF19039E879}"/>
                </a:ext>
              </a:extLst>
            </p:cNvPr>
            <p:cNvSpPr/>
            <p:nvPr/>
          </p:nvSpPr>
          <p:spPr>
            <a:xfrm>
              <a:off x="7623695" y="3337114"/>
              <a:ext cx="141636" cy="136113"/>
            </a:xfrm>
            <a:custGeom>
              <a:avLst/>
              <a:gdLst>
                <a:gd name="connsiteX0" fmla="*/ 132206 w 141636"/>
                <a:gd name="connsiteY0" fmla="*/ 84669 h 136113"/>
                <a:gd name="connsiteX1" fmla="*/ 133528 w 141636"/>
                <a:gd name="connsiteY1" fmla="*/ 126660 h 136113"/>
                <a:gd name="connsiteX2" fmla="*/ 111836 w 141636"/>
                <a:gd name="connsiteY2" fmla="*/ 136113 h 136113"/>
                <a:gd name="connsiteX3" fmla="*/ 91465 w 141636"/>
                <a:gd name="connsiteY3" fmla="*/ 128089 h 136113"/>
                <a:gd name="connsiteX4" fmla="*/ 9430 w 141636"/>
                <a:gd name="connsiteY4" fmla="*/ 51362 h 136113"/>
                <a:gd name="connsiteX5" fmla="*/ 8109 w 141636"/>
                <a:gd name="connsiteY5" fmla="*/ 9371 h 136113"/>
                <a:gd name="connsiteX6" fmla="*/ 50172 w 141636"/>
                <a:gd name="connsiteY6" fmla="*/ 8052 h 136113"/>
                <a:gd name="connsiteX7" fmla="*/ 132206 w 141636"/>
                <a:gd name="connsiteY7" fmla="*/ 84779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36" h="136113">
                  <a:moveTo>
                    <a:pt x="132206" y="84669"/>
                  </a:moveTo>
                  <a:cubicBezTo>
                    <a:pt x="144209" y="95881"/>
                    <a:pt x="144869" y="114678"/>
                    <a:pt x="133528" y="126660"/>
                  </a:cubicBezTo>
                  <a:cubicBezTo>
                    <a:pt x="127692" y="132925"/>
                    <a:pt x="119764" y="136113"/>
                    <a:pt x="111836" y="136113"/>
                  </a:cubicBezTo>
                  <a:cubicBezTo>
                    <a:pt x="104568" y="136113"/>
                    <a:pt x="97191" y="133475"/>
                    <a:pt x="91465" y="128089"/>
                  </a:cubicBezTo>
                  <a:lnTo>
                    <a:pt x="9430" y="51362"/>
                  </a:lnTo>
                  <a:cubicBezTo>
                    <a:pt x="-2572" y="40150"/>
                    <a:pt x="-3233" y="21353"/>
                    <a:pt x="8109" y="9371"/>
                  </a:cubicBezTo>
                  <a:cubicBezTo>
                    <a:pt x="19341" y="-2610"/>
                    <a:pt x="38170" y="-3160"/>
                    <a:pt x="50172" y="8052"/>
                  </a:cubicBezTo>
                  <a:lnTo>
                    <a:pt x="132206" y="84779"/>
                  </a:ln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grpSp>
      <p:pic>
        <p:nvPicPr>
          <p:cNvPr id="23" name="Graphic 22">
            <a:extLst>
              <a:ext uri="{FF2B5EF4-FFF2-40B4-BE49-F238E27FC236}">
                <a16:creationId xmlns:a16="http://schemas.microsoft.com/office/drawing/2014/main" id="{4BCDD320-4690-C8C2-1C69-396045FCF2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8525" y="510900"/>
            <a:ext cx="237067" cy="237067"/>
          </a:xfrm>
          <a:prstGeom prst="rect">
            <a:avLst/>
          </a:prstGeom>
        </p:spPr>
      </p:pic>
      <p:pic>
        <p:nvPicPr>
          <p:cNvPr id="15" name="Online Media 3" descr="Name badge coding">
            <a:hlinkClick r:id="" action="ppaction://media"/>
            <a:extLst>
              <a:ext uri="{FF2B5EF4-FFF2-40B4-BE49-F238E27FC236}">
                <a16:creationId xmlns:a16="http://schemas.microsoft.com/office/drawing/2014/main" id="{5F9FE2E3-D872-1C87-07C6-CD127D6E6D5A}"/>
              </a:ext>
            </a:extLst>
          </p:cNvPr>
          <p:cNvPicPr>
            <a:picLocks noRot="1" noChangeAspect="1"/>
          </p:cNvPicPr>
          <p:nvPr>
            <a:videoFile r:link="rId1"/>
          </p:nvPr>
        </p:nvPicPr>
        <p:blipFill>
          <a:blip r:embed="rId6"/>
          <a:stretch>
            <a:fillRect/>
          </a:stretch>
        </p:blipFill>
        <p:spPr>
          <a:xfrm>
            <a:off x="504188" y="1371729"/>
            <a:ext cx="8416189" cy="4755147"/>
          </a:xfrm>
          <a:prstGeom prst="rect">
            <a:avLst/>
          </a:prstGeom>
        </p:spPr>
      </p:pic>
      <p:sp>
        <p:nvSpPr>
          <p:cNvPr id="4" name="TextBox 3">
            <a:extLst>
              <a:ext uri="{FF2B5EF4-FFF2-40B4-BE49-F238E27FC236}">
                <a16:creationId xmlns:a16="http://schemas.microsoft.com/office/drawing/2014/main" id="{830EC2AB-E926-3905-9614-E6FBE2A4BBC7}"/>
              </a:ext>
            </a:extLst>
          </p:cNvPr>
          <p:cNvSpPr txBox="1"/>
          <p:nvPr/>
        </p:nvSpPr>
        <p:spPr>
          <a:xfrm>
            <a:off x="449026" y="6213465"/>
            <a:ext cx="8471351" cy="379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67">
                <a:latin typeface="Arial" panose="020B0604020202020204" pitchFamily="34" charset="0"/>
                <a:cs typeface="Arial" panose="020B0604020202020204" pitchFamily="34" charset="0"/>
              </a:rPr>
              <a:t>YouTube coding video: </a:t>
            </a:r>
            <a:r>
              <a:rPr lang="en-GB" sz="1867" u="sng">
                <a:solidFill>
                  <a:srgbClr val="0563C1"/>
                </a:solidFill>
                <a:effectLst/>
                <a:latin typeface="Arial" panose="020B0604020202020204" pitchFamily="34" charset="0"/>
                <a:ea typeface="Calibri" panose="020F0502020204030204" pitchFamily="34" charset="0"/>
                <a:cs typeface="Arial" panose="020B0604020202020204" pitchFamily="34" charset="0"/>
              </a:rPr>
              <a:t>https://</a:t>
            </a:r>
            <a:r>
              <a:rPr lang="en-GB" sz="1867" u="sng" err="1">
                <a:solidFill>
                  <a:srgbClr val="0563C1"/>
                </a:solidFill>
                <a:effectLst/>
                <a:latin typeface="Arial" panose="020B0604020202020204" pitchFamily="34" charset="0"/>
                <a:ea typeface="Calibri" panose="020F0502020204030204" pitchFamily="34" charset="0"/>
                <a:cs typeface="Arial" panose="020B0604020202020204" pitchFamily="34" charset="0"/>
              </a:rPr>
              <a:t>mbit.io</a:t>
            </a:r>
            <a:r>
              <a:rPr lang="en-GB" sz="1867" u="sng">
                <a:solidFill>
                  <a:srgbClr val="0563C1"/>
                </a:solidFill>
                <a:effectLst/>
                <a:latin typeface="Arial" panose="020B0604020202020204" pitchFamily="34" charset="0"/>
                <a:ea typeface="Calibri" panose="020F0502020204030204" pitchFamily="34" charset="0"/>
                <a:cs typeface="Arial" panose="020B0604020202020204" pitchFamily="34" charset="0"/>
              </a:rPr>
              <a:t>/lessons-name-code-video </a:t>
            </a:r>
            <a:endParaRPr lang="en-US" sz="1867">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0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20" y="283389"/>
            <a:ext cx="621537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coding animation</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98267"/>
            <a:ext cx="4506476" cy="968352"/>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pic>
        <p:nvPicPr>
          <p:cNvPr id="3" name="Content Placeholder 6" descr="Graphical user interface, application&#10;&#10;Description automatically generated">
            <a:extLst>
              <a:ext uri="{FF2B5EF4-FFF2-40B4-BE49-F238E27FC236}">
                <a16:creationId xmlns:a16="http://schemas.microsoft.com/office/drawing/2014/main" id="{3DE14F51-0216-5050-EBE2-ACD64123FA93}"/>
              </a:ext>
            </a:extLst>
          </p:cNvPr>
          <p:cNvPicPr>
            <a:picLocks noChangeAspect="1"/>
          </p:cNvPicPr>
          <p:nvPr/>
        </p:nvPicPr>
        <p:blipFill>
          <a:blip r:embed="rId7"/>
          <a:stretch>
            <a:fillRect/>
          </a:stretch>
        </p:blipFill>
        <p:spPr>
          <a:xfrm>
            <a:off x="504189" y="1556347"/>
            <a:ext cx="9625932" cy="5239168"/>
          </a:xfrm>
          <a:prstGeom prst="rect">
            <a:avLst/>
          </a:prstGeom>
        </p:spPr>
      </p:pic>
    </p:spTree>
    <p:extLst>
      <p:ext uri="{BB962C8B-B14F-4D97-AF65-F5344CB8AC3E}">
        <p14:creationId xmlns:p14="http://schemas.microsoft.com/office/powerpoint/2010/main" val="2736496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8404011"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step-by-step online tutorial</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55674" y="298267"/>
            <a:ext cx="5752450" cy="968352"/>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sp>
        <p:nvSpPr>
          <p:cNvPr id="4" name="TextBox 3">
            <a:extLst>
              <a:ext uri="{FF2B5EF4-FFF2-40B4-BE49-F238E27FC236}">
                <a16:creationId xmlns:a16="http://schemas.microsoft.com/office/drawing/2014/main" id="{F1CECE93-BB65-4F09-5B01-E029A06C6707}"/>
              </a:ext>
            </a:extLst>
          </p:cNvPr>
          <p:cNvSpPr txBox="1"/>
          <p:nvPr/>
        </p:nvSpPr>
        <p:spPr>
          <a:xfrm>
            <a:off x="569755" y="1863049"/>
            <a:ext cx="8684429" cy="748988"/>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267" u="sng">
                <a:solidFill>
                  <a:srgbClr val="0563C1"/>
                </a:solidFill>
                <a:effectLst/>
                <a:latin typeface="Arial" panose="020B0604020202020204" pitchFamily="34" charset="0"/>
                <a:ea typeface="Calibri" panose="020F0502020204030204" pitchFamily="34" charset="0"/>
                <a:hlinkClick r:id="rId7"/>
              </a:rPr>
              <a:t>https://mbit.io/tutorial-name-badge</a:t>
            </a:r>
            <a:r>
              <a:rPr lang="en-GB" sz="4267">
                <a:effectLst/>
                <a:latin typeface="Arial" panose="020B0604020202020204" pitchFamily="34" charset="0"/>
                <a:ea typeface="Calibri" panose="020F0502020204030204" pitchFamily="34" charset="0"/>
              </a:rPr>
              <a:t> </a:t>
            </a:r>
            <a:endParaRPr lang="en-GB" sz="4267"/>
          </a:p>
        </p:txBody>
      </p:sp>
      <p:pic>
        <p:nvPicPr>
          <p:cNvPr id="8" name="Picture 7">
            <a:extLst>
              <a:ext uri="{FF2B5EF4-FFF2-40B4-BE49-F238E27FC236}">
                <a16:creationId xmlns:a16="http://schemas.microsoft.com/office/drawing/2014/main" id="{0A10DF5E-7924-1277-3899-8E717678883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98453" y="2854521"/>
            <a:ext cx="8442975" cy="3501759"/>
          </a:xfrm>
          <a:prstGeom prst="rect">
            <a:avLst/>
          </a:prstGeom>
        </p:spPr>
      </p:pic>
    </p:spTree>
    <p:extLst>
      <p:ext uri="{BB962C8B-B14F-4D97-AF65-F5344CB8AC3E}">
        <p14:creationId xmlns:p14="http://schemas.microsoft.com/office/powerpoint/2010/main" val="678397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03688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2A92D6"/>
                </a:solidFill>
              </a:rPr>
              <a:t>Evaluate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823899" cy="885975"/>
          </a:xfrm>
          <a:prstGeom prst="roundRect">
            <a:avLst>
              <a:gd name="adj" fmla="val 50000"/>
            </a:avLst>
          </a:prstGeom>
          <a:noFill/>
          <a:ln w="82550">
            <a:solidFill>
              <a:srgbClr val="2A9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7" name="Picture 2">
            <a:extLst>
              <a:ext uri="{FF2B5EF4-FFF2-40B4-BE49-F238E27FC236}">
                <a16:creationId xmlns:a16="http://schemas.microsoft.com/office/drawing/2014/main" id="{C3A3BA2B-9763-AA69-7C7F-8429A3AABDD9}"/>
              </a:ext>
              <a:ext uri="{C183D7F6-B498-43B3-948B-1728B52AA6E4}">
                <adec:decorative xmlns:adec="http://schemas.microsoft.com/office/drawing/2017/decorative" val="1"/>
              </a:ext>
            </a:extLst>
          </p:cNvPr>
          <p:cNvPicPr>
            <a:picLocks noChangeAspect="1" noChangeArrowheads="1"/>
          </p:cNvPicPr>
          <p:nvPr/>
        </p:nvPicPr>
        <p:blipFill>
          <a:blip r:embed="rId3"/>
          <a:srcRect l="8226" r="8226"/>
          <a:stretch/>
        </p:blipFill>
        <p:spPr bwMode="auto">
          <a:xfrm>
            <a:off x="7459304" y="1862668"/>
            <a:ext cx="3915833" cy="3509433"/>
          </a:xfrm>
          <a:prstGeom prst="roundRect">
            <a:avLst>
              <a:gd name="adj" fmla="val 11248"/>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B721A38A-EF20-8D95-C2A3-D6290ECB71B1}"/>
              </a:ext>
            </a:extLst>
          </p:cNvPr>
          <p:cNvSpPr txBox="1">
            <a:spLocks/>
          </p:cNvSpPr>
          <p:nvPr/>
        </p:nvSpPr>
        <p:spPr>
          <a:xfrm>
            <a:off x="567379" y="1766317"/>
            <a:ext cx="6491789" cy="3657668"/>
          </a:xfrm>
          <a:prstGeom prst="rect">
            <a:avLst/>
          </a:prstGeom>
          <a:ln>
            <a:noFill/>
          </a:ln>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8466" indent="0">
              <a:lnSpc>
                <a:spcPct val="110000"/>
              </a:lnSpc>
              <a:spcBef>
                <a:spcPts val="0"/>
              </a:spcBef>
              <a:spcAft>
                <a:spcPts val="2400"/>
              </a:spcAft>
              <a:buClr>
                <a:srgbClr val="3FB6FE"/>
              </a:buClr>
              <a:buSzPct val="100000"/>
              <a:buNone/>
            </a:pPr>
            <a:r>
              <a:rPr lang="en-GB" sz="2400"/>
              <a:t>Download your code to a micro:bit</a:t>
            </a:r>
          </a:p>
          <a:p>
            <a:pPr marL="391573" indent="-380990">
              <a:lnSpc>
                <a:spcPct val="110000"/>
              </a:lnSpc>
              <a:spcBef>
                <a:spcPts val="0"/>
              </a:spcBef>
              <a:spcAft>
                <a:spcPts val="1600"/>
              </a:spcAft>
              <a:buClr>
                <a:srgbClr val="3FB6FE"/>
              </a:buClr>
              <a:buSzPct val="100000"/>
              <a:buFont typeface="Wingdings" pitchFamily="2" charset="2"/>
              <a:buChar char="§"/>
            </a:pPr>
            <a:r>
              <a:rPr lang="en-GB" sz="2400"/>
              <a:t>Does it work as you expect? </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ffectLst/>
                <a:latin typeface="Arial" panose="020B0604020202020204" pitchFamily="34" charset="0"/>
                <a:ea typeface="Calibri" panose="020F0502020204030204" pitchFamily="34" charset="0"/>
              </a:rPr>
              <a:t>How good is the project?</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ffectLst/>
                <a:latin typeface="Arial" panose="020B0604020202020204" pitchFamily="34" charset="0"/>
                <a:ea typeface="Calibri" panose="020F0502020204030204" pitchFamily="34" charset="0"/>
              </a:rPr>
              <a:t>Could it have other uses?</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a typeface="Calibri" panose="020F0502020204030204" pitchFamily="34" charset="0"/>
              </a:rPr>
              <a:t>How does it work?</a:t>
            </a:r>
            <a:endParaRPr lang="en-GB" sz="2400" kern="100">
              <a:effectLst/>
              <a:latin typeface="Arial" panose="020B0604020202020204" pitchFamily="34" charset="0"/>
              <a:ea typeface="Calibri" panose="020F0502020204030204" pitchFamily="34" charset="0"/>
            </a:endParaRPr>
          </a:p>
          <a:p>
            <a:pPr marL="391573" indent="-380990">
              <a:lnSpc>
                <a:spcPct val="110000"/>
              </a:lnSpc>
              <a:spcBef>
                <a:spcPts val="0"/>
              </a:spcBef>
              <a:spcAft>
                <a:spcPts val="1600"/>
              </a:spcAft>
              <a:buClr>
                <a:srgbClr val="3FB6FE"/>
              </a:buClr>
              <a:buSzPct val="100000"/>
              <a:buFont typeface="Wingdings" pitchFamily="2" charset="2"/>
              <a:buChar char="§"/>
            </a:pPr>
            <a:endParaRPr lang="en-GB" sz="2400"/>
          </a:p>
        </p:txBody>
      </p:sp>
      <p:pic>
        <p:nvPicPr>
          <p:cNvPr id="9" name="Graphic 8">
            <a:extLst>
              <a:ext uri="{FF2B5EF4-FFF2-40B4-BE49-F238E27FC236}">
                <a16:creationId xmlns:a16="http://schemas.microsoft.com/office/drawing/2014/main" id="{963125A2-0C38-ADD9-91D6-3D6ECF3616F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092633">
            <a:off x="7108960" y="328172"/>
            <a:ext cx="687573" cy="728017"/>
          </a:xfrm>
          <a:prstGeom prst="rect">
            <a:avLst/>
          </a:prstGeom>
        </p:spPr>
      </p:pic>
      <p:pic>
        <p:nvPicPr>
          <p:cNvPr id="10" name="Graphic 9">
            <a:extLst>
              <a:ext uri="{FF2B5EF4-FFF2-40B4-BE49-F238E27FC236}">
                <a16:creationId xmlns:a16="http://schemas.microsoft.com/office/drawing/2014/main" id="{BA469B92-5986-1E2B-FB5B-697933BCEDB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835011">
            <a:off x="10693072" y="5647152"/>
            <a:ext cx="869712" cy="869712"/>
          </a:xfrm>
          <a:prstGeom prst="rect">
            <a:avLst/>
          </a:prstGeom>
        </p:spPr>
      </p:pic>
      <p:pic>
        <p:nvPicPr>
          <p:cNvPr id="11" name="Graphic 10">
            <a:extLst>
              <a:ext uri="{FF2B5EF4-FFF2-40B4-BE49-F238E27FC236}">
                <a16:creationId xmlns:a16="http://schemas.microsoft.com/office/drawing/2014/main" id="{5E03D74E-8E7B-9E83-BC76-D1B24B45C40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22101" y="1373591"/>
            <a:ext cx="237067" cy="237067"/>
          </a:xfrm>
          <a:prstGeom prst="rect">
            <a:avLst/>
          </a:prstGeom>
        </p:spPr>
      </p:pic>
    </p:spTree>
    <p:extLst>
      <p:ext uri="{BB962C8B-B14F-4D97-AF65-F5344CB8AC3E}">
        <p14:creationId xmlns:p14="http://schemas.microsoft.com/office/powerpoint/2010/main" val="3731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7E87-19DC-35C4-C5EC-56D808DC38F4}"/>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t>Next steps</a:t>
            </a:r>
          </a:p>
        </p:txBody>
      </p:sp>
      <p:sp>
        <p:nvSpPr>
          <p:cNvPr id="3" name="Content Placeholder 2">
            <a:extLst>
              <a:ext uri="{FF2B5EF4-FFF2-40B4-BE49-F238E27FC236}">
                <a16:creationId xmlns:a16="http://schemas.microsoft.com/office/drawing/2014/main" id="{7905D8CB-9B0B-B2FE-8270-D7327593F9F3}"/>
              </a:ext>
            </a:extLst>
          </p:cNvPr>
          <p:cNvSpPr>
            <a:spLocks noGrp="1"/>
          </p:cNvSpPr>
          <p:nvPr>
            <p:ph sz="half" idx="4294967295"/>
          </p:nvPr>
        </p:nvSpPr>
        <p:spPr>
          <a:xfrm>
            <a:off x="567381" y="1856313"/>
            <a:ext cx="5160433" cy="3308351"/>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0582" indent="0">
              <a:lnSpc>
                <a:spcPct val="110000"/>
              </a:lnSpc>
              <a:spcBef>
                <a:spcPts val="0"/>
              </a:spcBef>
              <a:spcAft>
                <a:spcPts val="4000"/>
              </a:spcAft>
              <a:buSzPct val="100000"/>
              <a:buNone/>
            </a:pPr>
            <a:r>
              <a:rPr lang="en-GB" sz="2667"/>
              <a:t>Today we used the </a:t>
            </a:r>
            <a:r>
              <a:rPr lang="en-GB" sz="2667" b="1"/>
              <a:t>‘forever’ </a:t>
            </a:r>
            <a:r>
              <a:rPr lang="en-GB" sz="2667"/>
              <a:t>loop block and instructions to make name badges.</a:t>
            </a:r>
          </a:p>
          <a:p>
            <a:pPr marL="10582" indent="0">
              <a:lnSpc>
                <a:spcPct val="110000"/>
              </a:lnSpc>
              <a:spcBef>
                <a:spcPts val="0"/>
              </a:spcBef>
              <a:spcAft>
                <a:spcPts val="4000"/>
              </a:spcAft>
              <a:buSzPct val="100000"/>
              <a:buNone/>
            </a:pPr>
            <a:r>
              <a:rPr lang="en-GB" sz="2667"/>
              <a:t>Next time we’ll use the </a:t>
            </a:r>
            <a:r>
              <a:rPr lang="en-GB" sz="2667" b="1"/>
              <a:t>‘forever’ </a:t>
            </a:r>
            <a:r>
              <a:rPr lang="en-GB" sz="2667"/>
              <a:t>loop block and sequences of instructions to make animations.</a:t>
            </a:r>
          </a:p>
        </p:txBody>
      </p:sp>
      <p:pic>
        <p:nvPicPr>
          <p:cNvPr id="3074" name="Picture 2">
            <a:extLst>
              <a:ext uri="{FF2B5EF4-FFF2-40B4-BE49-F238E27FC236}">
                <a16:creationId xmlns:a16="http://schemas.microsoft.com/office/drawing/2014/main" id="{3E2EA5E1-AD4D-F410-6505-343BD4CF9592}"/>
              </a:ext>
              <a:ext uri="{C183D7F6-B498-43B3-948B-1728B52AA6E4}">
                <adec:decorative xmlns:adec="http://schemas.microsoft.com/office/drawing/2017/decorative" val="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681716" y="1918555"/>
            <a:ext cx="3234267" cy="26416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FDF0C359-6C8C-BB46-F20D-AF658CBC34F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00000">
            <a:off x="10494874" y="1250856"/>
            <a:ext cx="1185333" cy="1642533"/>
          </a:xfrm>
          <a:prstGeom prst="rect">
            <a:avLst/>
          </a:prstGeom>
        </p:spPr>
      </p:pic>
      <p:pic>
        <p:nvPicPr>
          <p:cNvPr id="9" name="Graphic 8">
            <a:extLst>
              <a:ext uri="{FF2B5EF4-FFF2-40B4-BE49-F238E27FC236}">
                <a16:creationId xmlns:a16="http://schemas.microsoft.com/office/drawing/2014/main" id="{A3BD2F31-000F-AEE6-C398-116CD38354B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9838729" y="1043788"/>
            <a:ext cx="406400" cy="372533"/>
          </a:xfrm>
          <a:prstGeom prst="rect">
            <a:avLst/>
          </a:prstGeom>
        </p:spPr>
      </p:pic>
      <p:pic>
        <p:nvPicPr>
          <p:cNvPr id="11" name="Graphic 10">
            <a:extLst>
              <a:ext uri="{FF2B5EF4-FFF2-40B4-BE49-F238E27FC236}">
                <a16:creationId xmlns:a16="http://schemas.microsoft.com/office/drawing/2014/main" id="{81165D5A-05F4-C292-B9CC-E121A75C774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000000">
            <a:off x="6730420" y="5665484"/>
            <a:ext cx="402005" cy="344576"/>
          </a:xfrm>
          <a:prstGeom prst="rect">
            <a:avLst/>
          </a:prstGeom>
        </p:spPr>
      </p:pic>
      <p:pic>
        <p:nvPicPr>
          <p:cNvPr id="14" name="Picture 26">
            <a:extLst>
              <a:ext uri="{FF2B5EF4-FFF2-40B4-BE49-F238E27FC236}">
                <a16:creationId xmlns:a16="http://schemas.microsoft.com/office/drawing/2014/main" id="{F485E33E-9A7B-7F3D-A386-1202F4F63EF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116662" y="295150"/>
            <a:ext cx="1588807" cy="1059204"/>
          </a:xfrm>
          <a:prstGeom prst="rect">
            <a:avLst/>
          </a:prstGeom>
        </p:spPr>
      </p:pic>
    </p:spTree>
    <p:extLst>
      <p:ext uri="{BB962C8B-B14F-4D97-AF65-F5344CB8AC3E}">
        <p14:creationId xmlns:p14="http://schemas.microsoft.com/office/powerpoint/2010/main" val="34040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1942A-4D52-3026-9932-03C7B422B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3D8FC-6E9E-0B2A-FCB0-9358F17F7066}"/>
              </a:ext>
            </a:extLst>
          </p:cNvPr>
          <p:cNvSpPr>
            <a:spLocks noGrp="1"/>
          </p:cNvSpPr>
          <p:nvPr>
            <p:ph type="title"/>
          </p:nvPr>
        </p:nvSpPr>
        <p:spPr>
          <a:xfrm>
            <a:off x="837" y="1987934"/>
            <a:ext cx="10515600" cy="2420390"/>
          </a:xfrm>
        </p:spPr>
        <p:txBody>
          <a:bodyPr>
            <a:normAutofit fontScale="90000"/>
          </a:bodyPr>
          <a:lstStyle/>
          <a:p>
            <a:r>
              <a:rPr lang="en-GB" sz="2400" u="sng" dirty="0">
                <a:latin typeface="Comic Sans MS"/>
              </a:rPr>
              <a:t>Monday 12th January</a:t>
            </a:r>
            <a:br>
              <a:rPr lang="en-GB" sz="2400" u="sng" dirty="0">
                <a:latin typeface="Comic Sans MS"/>
              </a:rPr>
            </a:br>
            <a:br>
              <a:rPr lang="en-GB" sz="2400" u="sng" dirty="0">
                <a:latin typeface="Comic Sans MS"/>
              </a:rPr>
            </a:br>
            <a:r>
              <a:rPr lang="en-GB" sz="2400" u="sng" dirty="0">
                <a:latin typeface="Comic Sans MS"/>
              </a:rPr>
              <a:t>TBAT: </a:t>
            </a:r>
            <a:r>
              <a:rPr lang="en-GB" sz="2400" u="sng" dirty="0">
                <a:latin typeface="Comic Sans MS"/>
                <a:ea typeface="+mj-lt"/>
                <a:cs typeface="+mj-lt"/>
              </a:rPr>
              <a:t>To create a dance using a random structure and perform the actions showing quality and control.</a:t>
            </a:r>
            <a:br>
              <a:rPr lang="en-GB" sz="2400" u="sng" dirty="0">
                <a:latin typeface="Comic Sans MS"/>
                <a:ea typeface="+mj-lt"/>
                <a:cs typeface="+mj-lt"/>
              </a:rPr>
            </a:br>
            <a:br>
              <a:rPr lang="en-GB" sz="2400" u="sng" dirty="0">
                <a:latin typeface="Comic Sans MS"/>
                <a:ea typeface="+mj-lt"/>
                <a:cs typeface="+mj-lt"/>
              </a:rPr>
            </a:br>
            <a:r>
              <a:rPr lang="en-GB" sz="2400" dirty="0">
                <a:latin typeface="Comic Sans MS"/>
              </a:rPr>
              <a:t>Partner talk:</a:t>
            </a:r>
            <a:br>
              <a:rPr lang="en-GB" sz="2400" dirty="0">
                <a:latin typeface="Comic Sans MS"/>
              </a:rPr>
            </a:br>
            <a:r>
              <a:rPr lang="en-GB" sz="2400">
                <a:latin typeface="Comic Sans MS"/>
              </a:rPr>
              <a:t>Match the word to its definition:</a:t>
            </a:r>
            <a:br>
              <a:rPr lang="en-GB" sz="2400" u="sng" dirty="0">
                <a:latin typeface="Comic Sans MS"/>
              </a:rPr>
            </a:br>
            <a:br>
              <a:rPr lang="en-GB" sz="2400" u="sng" dirty="0">
                <a:latin typeface="Comic Sans MS"/>
              </a:rPr>
            </a:br>
            <a:br>
              <a:rPr lang="en-GB" sz="2400" u="sng" dirty="0">
                <a:latin typeface="Comic Sans MS"/>
              </a:rPr>
            </a:br>
            <a:r>
              <a:rPr lang="en-GB" sz="2400">
                <a:ea typeface="+mj-lt"/>
                <a:cs typeface="+mj-lt"/>
              </a:rPr>
              <a:t>Actions</a:t>
            </a:r>
            <a:br>
              <a:rPr lang="en-GB" sz="2400" dirty="0">
                <a:ea typeface="+mj-lt"/>
                <a:cs typeface="+mj-lt"/>
              </a:rPr>
            </a:br>
            <a:br>
              <a:rPr lang="en-GB" sz="2400" dirty="0">
                <a:ea typeface="+mj-lt"/>
                <a:cs typeface="+mj-lt"/>
              </a:rPr>
            </a:br>
            <a:br>
              <a:rPr lang="en-GB" sz="2400" dirty="0">
                <a:ea typeface="+mj-lt"/>
                <a:cs typeface="+mj-lt"/>
              </a:rPr>
            </a:br>
            <a:r>
              <a:rPr lang="en-GB" sz="2400">
                <a:ea typeface="+mj-lt"/>
                <a:cs typeface="+mj-lt"/>
              </a:rPr>
              <a:t>Canon </a:t>
            </a:r>
            <a:br>
              <a:rPr lang="en-GB" sz="2400" dirty="0">
                <a:ea typeface="+mj-lt"/>
                <a:cs typeface="+mj-lt"/>
              </a:rPr>
            </a:br>
            <a:br>
              <a:rPr lang="en-GB" sz="2400" dirty="0">
                <a:ea typeface="+mj-lt"/>
                <a:cs typeface="+mj-lt"/>
              </a:rPr>
            </a:br>
            <a:br>
              <a:rPr lang="en-GB" sz="2400" dirty="0">
                <a:ea typeface="+mj-lt"/>
                <a:cs typeface="+mj-lt"/>
              </a:rPr>
            </a:br>
            <a:r>
              <a:rPr lang="en-GB" sz="2400">
                <a:ea typeface="+mj-lt"/>
                <a:cs typeface="+mj-lt"/>
              </a:rPr>
              <a:t>Choreograph</a:t>
            </a:r>
            <a:br>
              <a:rPr lang="en-GB" sz="2400" dirty="0">
                <a:ea typeface="+mj-lt"/>
                <a:cs typeface="+mj-lt"/>
              </a:rPr>
            </a:br>
            <a:br>
              <a:rPr lang="en-GB" sz="2400" dirty="0">
                <a:ea typeface="+mj-lt"/>
                <a:cs typeface="+mj-lt"/>
              </a:rPr>
            </a:br>
            <a:br>
              <a:rPr lang="en-GB" sz="2400" dirty="0">
                <a:ea typeface="+mj-lt"/>
                <a:cs typeface="+mj-lt"/>
              </a:rPr>
            </a:br>
            <a:br>
              <a:rPr lang="en-GB" sz="2400" dirty="0">
                <a:ea typeface="+mj-lt"/>
                <a:cs typeface="+mj-lt"/>
              </a:rPr>
            </a:br>
            <a:r>
              <a:rPr lang="en-GB" sz="2400" dirty="0">
                <a:ea typeface="+mj-lt"/>
                <a:cs typeface="+mj-lt"/>
                <a:hlinkClick r:id="rId2"/>
              </a:rPr>
              <a:t>Get Set 4 PE - Lesson Plan -1 for Year 5 Dance</a:t>
            </a:r>
            <a:endParaRPr lang="en-GB" sz="2400">
              <a:latin typeface="Aptos Display"/>
            </a:endParaRPr>
          </a:p>
        </p:txBody>
      </p:sp>
      <p:sp>
        <p:nvSpPr>
          <p:cNvPr id="3" name="TextBox 2">
            <a:extLst>
              <a:ext uri="{FF2B5EF4-FFF2-40B4-BE49-F238E27FC236}">
                <a16:creationId xmlns:a16="http://schemas.microsoft.com/office/drawing/2014/main" id="{222A591C-A03C-E51D-DC6E-4D9790E2674D}"/>
              </a:ext>
            </a:extLst>
          </p:cNvPr>
          <p:cNvSpPr txBox="1"/>
          <p:nvPr/>
        </p:nvSpPr>
        <p:spPr>
          <a:xfrm>
            <a:off x="3721894" y="2155031"/>
            <a:ext cx="756046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ptos Display"/>
              </a:rPr>
              <a:t> </a:t>
            </a:r>
            <a:br>
              <a:rPr lang="en-GB" sz="2200" dirty="0">
                <a:latin typeface="Aptos Display"/>
              </a:rPr>
            </a:br>
            <a:br>
              <a:rPr lang="en-GB" sz="2200" dirty="0">
                <a:latin typeface="Aptos Display"/>
              </a:rPr>
            </a:br>
            <a:r>
              <a:rPr lang="en-GB" sz="2200">
                <a:latin typeface="Aptos Display"/>
              </a:rPr>
              <a:t>when performers complete the same action one after the other.</a:t>
            </a:r>
            <a:br>
              <a:rPr lang="en-GB" sz="2200" dirty="0">
                <a:latin typeface="Aptos Display"/>
              </a:rPr>
            </a:br>
            <a:br>
              <a:rPr lang="en-GB" sz="2200" dirty="0">
                <a:latin typeface="Aptos Display"/>
              </a:rPr>
            </a:br>
            <a:br>
              <a:rPr lang="en-GB" sz="2200" dirty="0">
                <a:latin typeface="Aptos Display"/>
              </a:rPr>
            </a:br>
            <a:r>
              <a:rPr lang="en-GB" sz="2200">
                <a:latin typeface="Aptos Display"/>
              </a:rPr>
              <a:t> create a sequence of actions or movements.</a:t>
            </a:r>
            <a:endParaRPr lang="en-GB" sz="2200" dirty="0">
              <a:latin typeface="Aptos Display"/>
            </a:endParaRPr>
          </a:p>
          <a:p>
            <a:endParaRPr lang="en-GB" sz="2200" dirty="0">
              <a:latin typeface="Aptos Display"/>
            </a:endParaRPr>
          </a:p>
          <a:p>
            <a:endParaRPr lang="en-GB" sz="2200" dirty="0">
              <a:latin typeface="Aptos Display"/>
            </a:endParaRPr>
          </a:p>
          <a:p>
            <a:r>
              <a:rPr lang="en-GB" sz="2200">
                <a:latin typeface="Aptos Display"/>
              </a:rPr>
              <a:t>the movement a performer uses e.g. travel, jump, kick.</a:t>
            </a:r>
            <a:br>
              <a:rPr lang="en-GB" sz="2200" dirty="0">
                <a:latin typeface="Aptos Display"/>
              </a:rPr>
            </a:br>
            <a:br>
              <a:rPr lang="en-GB" sz="2200" dirty="0">
                <a:latin typeface="Aptos Display"/>
              </a:rPr>
            </a:br>
            <a:br>
              <a:rPr lang="en-GB" sz="2200" dirty="0">
                <a:latin typeface="Aptos Display"/>
              </a:rPr>
            </a:br>
            <a:endParaRPr lang="en-GB" sz="2200">
              <a:latin typeface="Aptos Display"/>
            </a:endParaRPr>
          </a:p>
        </p:txBody>
      </p:sp>
    </p:spTree>
    <p:extLst>
      <p:ext uri="{BB962C8B-B14F-4D97-AF65-F5344CB8AC3E}">
        <p14:creationId xmlns:p14="http://schemas.microsoft.com/office/powerpoint/2010/main" val="71156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4"/>
          <p:cNvSpPr txBox="1">
            <a:spLocks noGrp="1"/>
          </p:cNvSpPr>
          <p:nvPr>
            <p:ph type="body" idx="1"/>
          </p:nvPr>
        </p:nvSpPr>
        <p:spPr>
          <a:xfrm>
            <a:off x="302330" y="486309"/>
            <a:ext cx="11360800" cy="5327497"/>
          </a:xfrm>
          <a:prstGeom prst="rect">
            <a:avLst/>
          </a:prstGeom>
        </p:spPr>
        <p:txBody>
          <a:bodyPr spcFirstLastPara="1" wrap="square" lIns="121900" tIns="121900" rIns="121900" bIns="121900" anchor="t" anchorCtr="0">
            <a:normAutofit fontScale="92500" lnSpcReduction="20000"/>
          </a:bodyPr>
          <a:lstStyle/>
          <a:p>
            <a:pPr marL="0" indent="0">
              <a:buNone/>
            </a:pPr>
            <a:r>
              <a:rPr lang="en" sz="3050"/>
              <a:t>Talk partners: What methods would be used to solve these problems?</a:t>
            </a:r>
          </a:p>
          <a:p>
            <a:pPr marL="0" indent="0">
              <a:spcBef>
                <a:spcPts val="1600"/>
              </a:spcBef>
              <a:buNone/>
            </a:pPr>
            <a:endParaRPr lang="en" sz="5400"/>
          </a:p>
          <a:p>
            <a:pPr marL="0" indent="0">
              <a:spcBef>
                <a:spcPts val="1600"/>
              </a:spcBef>
              <a:buNone/>
            </a:pPr>
            <a:r>
              <a:rPr lang="en" sz="5400" b="1">
                <a:solidFill>
                  <a:srgbClr val="FF00FF"/>
                </a:solidFill>
              </a:rPr>
              <a:t>5.6 + 3.9 =</a:t>
            </a:r>
            <a:endParaRPr sz="5400" b="1">
              <a:solidFill>
                <a:srgbClr val="FF00FF"/>
              </a:solidFill>
            </a:endParaRPr>
          </a:p>
          <a:p>
            <a:pPr marL="0" indent="0">
              <a:spcBef>
                <a:spcPts val="1600"/>
              </a:spcBef>
              <a:buNone/>
            </a:pPr>
            <a:endParaRPr lang="en" sz="5400" b="1">
              <a:solidFill>
                <a:srgbClr val="FF00FF"/>
              </a:solidFill>
            </a:endParaRPr>
          </a:p>
          <a:p>
            <a:pPr marL="0" indent="0">
              <a:spcBef>
                <a:spcPts val="1600"/>
              </a:spcBef>
              <a:buNone/>
            </a:pPr>
            <a:r>
              <a:rPr lang="en" sz="5400" b="1">
                <a:solidFill>
                  <a:srgbClr val="FF0000"/>
                </a:solidFill>
              </a:rPr>
              <a:t>3465 + 299 = </a:t>
            </a:r>
          </a:p>
          <a:p>
            <a:pPr marL="0" indent="0">
              <a:spcBef>
                <a:spcPts val="1600"/>
              </a:spcBef>
              <a:buNone/>
            </a:pPr>
            <a:endParaRPr lang="en" sz="5400" b="1">
              <a:solidFill>
                <a:srgbClr val="FF00FF"/>
              </a:solidFill>
            </a:endParaRPr>
          </a:p>
          <a:p>
            <a:pPr marL="0" indent="0">
              <a:spcBef>
                <a:spcPts val="1600"/>
              </a:spcBef>
              <a:buNone/>
            </a:pPr>
            <a:r>
              <a:rPr lang="en" sz="5400" b="1">
                <a:solidFill>
                  <a:srgbClr val="7030A0"/>
                </a:solidFill>
              </a:rPr>
              <a:t>5.7 + 7.7 = </a:t>
            </a:r>
            <a:endParaRPr sz="5400" b="1">
              <a:solidFill>
                <a:srgbClr val="7030A0"/>
              </a:solidFill>
            </a:endParaRPr>
          </a:p>
          <a:p>
            <a:pPr marL="0" indent="0">
              <a:spcBef>
                <a:spcPts val="1600"/>
              </a:spcBef>
              <a:spcAft>
                <a:spcPts val="1600"/>
              </a:spcAft>
              <a:buClr>
                <a:schemeClr val="dk1"/>
              </a:buClr>
              <a:buSzPct val="47826"/>
              <a:buNone/>
            </a:pPr>
            <a:endParaRPr sz="3067"/>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AD90-22CA-885F-E3B8-1CB7D74D4B61}"/>
              </a:ext>
            </a:extLst>
          </p:cNvPr>
          <p:cNvSpPr>
            <a:spLocks noGrp="1"/>
          </p:cNvSpPr>
          <p:nvPr>
            <p:ph type="title"/>
          </p:nvPr>
        </p:nvSpPr>
        <p:spPr>
          <a:xfrm>
            <a:off x="6100119" y="3094974"/>
            <a:ext cx="5119817" cy="1325563"/>
          </a:xfrm>
        </p:spPr>
        <p:txBody>
          <a:bodyPr>
            <a:normAutofit fontScale="90000"/>
          </a:bodyPr>
          <a:lstStyle/>
          <a:p>
            <a:r>
              <a:rPr lang="en-GB">
                <a:solidFill>
                  <a:schemeClr val="accent6">
                    <a:lumMod val="49000"/>
                  </a:schemeClr>
                </a:solidFill>
              </a:rPr>
              <a:t>Rounding and adjusting</a:t>
            </a:r>
            <a:r>
              <a:rPr lang="en-GB"/>
              <a:t> </a:t>
            </a:r>
            <a:br>
              <a:rPr lang="en-GB"/>
            </a:br>
            <a:br>
              <a:rPr lang="en-GB"/>
            </a:br>
            <a:r>
              <a:rPr lang="en-GB">
                <a:solidFill>
                  <a:srgbClr val="7030A0"/>
                </a:solidFill>
              </a:rPr>
              <a:t>Partitioning </a:t>
            </a:r>
            <a:br>
              <a:rPr lang="en-GB"/>
            </a:br>
            <a:br>
              <a:rPr lang="en-GB"/>
            </a:br>
            <a:r>
              <a:rPr lang="en-GB">
                <a:solidFill>
                  <a:srgbClr val="FF0000"/>
                </a:solidFill>
              </a:rPr>
              <a:t>Number bonds</a:t>
            </a:r>
            <a:br>
              <a:rPr lang="en-GB">
                <a:solidFill>
                  <a:srgbClr val="FF0000"/>
                </a:solidFill>
              </a:rPr>
            </a:br>
            <a:br>
              <a:rPr lang="en-GB">
                <a:solidFill>
                  <a:srgbClr val="FF0000"/>
                </a:solidFill>
              </a:rPr>
            </a:br>
            <a:r>
              <a:rPr lang="en-GB">
                <a:solidFill>
                  <a:schemeClr val="accent4">
                    <a:lumMod val="76000"/>
                  </a:schemeClr>
                </a:solidFill>
              </a:rPr>
              <a:t>Derived facts</a:t>
            </a:r>
          </a:p>
        </p:txBody>
      </p:sp>
      <p:sp>
        <p:nvSpPr>
          <p:cNvPr id="3" name="TextBox 2">
            <a:extLst>
              <a:ext uri="{FF2B5EF4-FFF2-40B4-BE49-F238E27FC236}">
                <a16:creationId xmlns:a16="http://schemas.microsoft.com/office/drawing/2014/main" id="{2374DBBB-081A-ED7B-9980-60C819148D59}"/>
              </a:ext>
            </a:extLst>
          </p:cNvPr>
          <p:cNvSpPr txBox="1"/>
          <p:nvPr/>
        </p:nvSpPr>
        <p:spPr>
          <a:xfrm>
            <a:off x="658954" y="159391"/>
            <a:ext cx="953586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Talk partners: </a:t>
            </a:r>
            <a:endParaRPr lang="en-US" sz="2400"/>
          </a:p>
          <a:p>
            <a:endParaRPr lang="en-GB" sz="2400"/>
          </a:p>
          <a:p>
            <a:r>
              <a:rPr lang="en-GB" sz="2400"/>
              <a:t>What would be the most suitable method to solve the problem below? </a:t>
            </a:r>
            <a:endParaRPr lang="en-GB"/>
          </a:p>
          <a:p>
            <a:endParaRPr lang="en-GB"/>
          </a:p>
          <a:p>
            <a:endParaRPr lang="en-GB"/>
          </a:p>
          <a:p>
            <a:endParaRPr lang="en-GB" sz="6000" b="1"/>
          </a:p>
          <a:p>
            <a:r>
              <a:rPr lang="en-GB" sz="6000" b="1"/>
              <a:t>129 + 364 =</a:t>
            </a:r>
          </a:p>
        </p:txBody>
      </p:sp>
    </p:spTree>
    <p:extLst>
      <p:ext uri="{BB962C8B-B14F-4D97-AF65-F5344CB8AC3E}">
        <p14:creationId xmlns:p14="http://schemas.microsoft.com/office/powerpoint/2010/main" val="286652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AD90-22CA-885F-E3B8-1CB7D74D4B61}"/>
              </a:ext>
            </a:extLst>
          </p:cNvPr>
          <p:cNvSpPr>
            <a:spLocks noGrp="1"/>
          </p:cNvSpPr>
          <p:nvPr>
            <p:ph type="title"/>
          </p:nvPr>
        </p:nvSpPr>
        <p:spPr>
          <a:xfrm>
            <a:off x="6100119" y="3094974"/>
            <a:ext cx="5119817" cy="1325563"/>
          </a:xfrm>
        </p:spPr>
        <p:txBody>
          <a:bodyPr>
            <a:normAutofit fontScale="90000"/>
          </a:bodyPr>
          <a:lstStyle/>
          <a:p>
            <a:r>
              <a:rPr lang="en-GB">
                <a:solidFill>
                  <a:schemeClr val="accent6">
                    <a:lumMod val="49000"/>
                  </a:schemeClr>
                </a:solidFill>
              </a:rPr>
              <a:t>Rounding and adjusting</a:t>
            </a:r>
            <a:r>
              <a:rPr lang="en-GB"/>
              <a:t> </a:t>
            </a:r>
            <a:br>
              <a:rPr lang="en-GB"/>
            </a:br>
            <a:br>
              <a:rPr lang="en-GB"/>
            </a:br>
            <a:r>
              <a:rPr lang="en-GB">
                <a:solidFill>
                  <a:srgbClr val="7030A0"/>
                </a:solidFill>
              </a:rPr>
              <a:t>Partitioning </a:t>
            </a:r>
            <a:br>
              <a:rPr lang="en-GB"/>
            </a:br>
            <a:br>
              <a:rPr lang="en-GB"/>
            </a:br>
            <a:r>
              <a:rPr lang="en-GB">
                <a:solidFill>
                  <a:srgbClr val="FF0000"/>
                </a:solidFill>
              </a:rPr>
              <a:t>Number bonds</a:t>
            </a:r>
            <a:br>
              <a:rPr lang="en-GB">
                <a:solidFill>
                  <a:srgbClr val="FF0000"/>
                </a:solidFill>
              </a:rPr>
            </a:br>
            <a:br>
              <a:rPr lang="en-GB">
                <a:solidFill>
                  <a:srgbClr val="FF0000"/>
                </a:solidFill>
              </a:rPr>
            </a:br>
            <a:r>
              <a:rPr lang="en-GB">
                <a:solidFill>
                  <a:schemeClr val="accent4">
                    <a:lumMod val="76000"/>
                  </a:schemeClr>
                </a:solidFill>
              </a:rPr>
              <a:t>Derived facts</a:t>
            </a:r>
          </a:p>
        </p:txBody>
      </p:sp>
      <p:sp>
        <p:nvSpPr>
          <p:cNvPr id="3" name="TextBox 2">
            <a:extLst>
              <a:ext uri="{FF2B5EF4-FFF2-40B4-BE49-F238E27FC236}">
                <a16:creationId xmlns:a16="http://schemas.microsoft.com/office/drawing/2014/main" id="{2374DBBB-081A-ED7B-9980-60C819148D59}"/>
              </a:ext>
            </a:extLst>
          </p:cNvPr>
          <p:cNvSpPr txBox="1"/>
          <p:nvPr/>
        </p:nvSpPr>
        <p:spPr>
          <a:xfrm>
            <a:off x="658954" y="159391"/>
            <a:ext cx="953586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Paired whiteboard work: </a:t>
            </a:r>
            <a:endParaRPr lang="en-US" sz="2400"/>
          </a:p>
          <a:p>
            <a:endParaRPr lang="en-GB" sz="2400"/>
          </a:p>
          <a:p>
            <a:r>
              <a:rPr lang="en-GB" sz="2400"/>
              <a:t>What would be the most suitable method to solve the problem below? </a:t>
            </a:r>
            <a:endParaRPr lang="en-GB"/>
          </a:p>
          <a:p>
            <a:endParaRPr lang="en-GB"/>
          </a:p>
          <a:p>
            <a:endParaRPr lang="en-GB"/>
          </a:p>
          <a:p>
            <a:endParaRPr lang="en-GB" sz="6000" b="1"/>
          </a:p>
          <a:p>
            <a:r>
              <a:rPr lang="en-GB" sz="6000" b="1"/>
              <a:t>199 + 65 =</a:t>
            </a:r>
          </a:p>
        </p:txBody>
      </p:sp>
    </p:spTree>
    <p:extLst>
      <p:ext uri="{BB962C8B-B14F-4D97-AF65-F5344CB8AC3E}">
        <p14:creationId xmlns:p14="http://schemas.microsoft.com/office/powerpoint/2010/main" val="404712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5654A-143B-7992-A639-3062E7DAEAAC}"/>
              </a:ext>
            </a:extLst>
          </p:cNvPr>
          <p:cNvSpPr txBox="1"/>
          <p:nvPr/>
        </p:nvSpPr>
        <p:spPr>
          <a:xfrm>
            <a:off x="2144339" y="64213"/>
            <a:ext cx="3869275" cy="3477875"/>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55 +  128 = </a:t>
            </a:r>
          </a:p>
          <a:p>
            <a:endParaRPr lang="en-GB" sz="4400"/>
          </a:p>
          <a:p>
            <a:r>
              <a:rPr lang="en-GB" sz="4400"/>
              <a:t>999 + 25 = </a:t>
            </a:r>
          </a:p>
          <a:p>
            <a:endParaRPr lang="en-GB" sz="4400"/>
          </a:p>
          <a:p>
            <a:r>
              <a:rPr lang="en-GB" sz="4400"/>
              <a:t>57 + 107 =</a:t>
            </a:r>
            <a:r>
              <a:rPr lang="en-GB" sz="4000"/>
              <a:t> </a:t>
            </a:r>
          </a:p>
        </p:txBody>
      </p:sp>
      <p:sp>
        <p:nvSpPr>
          <p:cNvPr id="3" name="TextBox 2">
            <a:extLst>
              <a:ext uri="{FF2B5EF4-FFF2-40B4-BE49-F238E27FC236}">
                <a16:creationId xmlns:a16="http://schemas.microsoft.com/office/drawing/2014/main" id="{F1CB3586-760A-DC4C-D2EB-F487A2A3C0BA}"/>
              </a:ext>
            </a:extLst>
          </p:cNvPr>
          <p:cNvSpPr txBox="1"/>
          <p:nvPr/>
        </p:nvSpPr>
        <p:spPr>
          <a:xfrm>
            <a:off x="6874868" y="61497"/>
            <a:ext cx="3565148" cy="3477875"/>
          </a:xfrm>
          <a:prstGeom prst="rect">
            <a:avLst/>
          </a:prstGeom>
          <a:ln w="5715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32 +  39 = </a:t>
            </a:r>
          </a:p>
          <a:p>
            <a:endParaRPr lang="en-GB" sz="4400"/>
          </a:p>
          <a:p>
            <a:r>
              <a:rPr lang="en-GB" sz="4400"/>
              <a:t>155 +  202 = </a:t>
            </a:r>
          </a:p>
          <a:p>
            <a:endParaRPr lang="en-GB" sz="4400"/>
          </a:p>
          <a:p>
            <a:r>
              <a:rPr lang="en-GB" sz="4400"/>
              <a:t>68 + 25  =</a:t>
            </a:r>
          </a:p>
        </p:txBody>
      </p:sp>
      <p:sp>
        <p:nvSpPr>
          <p:cNvPr id="5" name="Title 1">
            <a:extLst>
              <a:ext uri="{FF2B5EF4-FFF2-40B4-BE49-F238E27FC236}">
                <a16:creationId xmlns:a16="http://schemas.microsoft.com/office/drawing/2014/main" id="{7152355B-3070-B8B9-CAD7-D4DE20C9CAA3}"/>
              </a:ext>
            </a:extLst>
          </p:cNvPr>
          <p:cNvSpPr txBox="1">
            <a:spLocks/>
          </p:cNvSpPr>
          <p:nvPr/>
        </p:nvSpPr>
        <p:spPr>
          <a:xfrm>
            <a:off x="313038" y="3783827"/>
            <a:ext cx="5119817" cy="132556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chemeClr val="accent6">
                    <a:lumMod val="49000"/>
                  </a:schemeClr>
                </a:solidFill>
              </a:rPr>
              <a:t>Rounding and adjusting</a:t>
            </a:r>
            <a:r>
              <a:rPr lang="en-GB" sz="3600"/>
              <a:t> </a:t>
            </a:r>
            <a:br>
              <a:rPr lang="en-GB" sz="3600"/>
            </a:br>
            <a:br>
              <a:rPr lang="en-GB" sz="3600"/>
            </a:br>
            <a:r>
              <a:rPr lang="en-GB" sz="3600">
                <a:solidFill>
                  <a:srgbClr val="7030A0"/>
                </a:solidFill>
              </a:rPr>
              <a:t>Partitioning </a:t>
            </a:r>
            <a:br>
              <a:rPr lang="en-GB" sz="3600"/>
            </a:br>
            <a:br>
              <a:rPr lang="en-GB" sz="3600"/>
            </a:br>
            <a:r>
              <a:rPr lang="en-GB" sz="3600">
                <a:solidFill>
                  <a:schemeClr val="accent2">
                    <a:lumMod val="49000"/>
                  </a:schemeClr>
                </a:solidFill>
              </a:rPr>
              <a:t>Number bonds</a:t>
            </a:r>
          </a:p>
        </p:txBody>
      </p:sp>
      <p:sp>
        <p:nvSpPr>
          <p:cNvPr id="6" name="TextBox 5">
            <a:extLst>
              <a:ext uri="{FF2B5EF4-FFF2-40B4-BE49-F238E27FC236}">
                <a16:creationId xmlns:a16="http://schemas.microsoft.com/office/drawing/2014/main" id="{A510F093-7F02-C65A-1645-92A1C6B703FB}"/>
              </a:ext>
            </a:extLst>
          </p:cNvPr>
          <p:cNvSpPr txBox="1"/>
          <p:nvPr/>
        </p:nvSpPr>
        <p:spPr>
          <a:xfrm>
            <a:off x="6017332" y="4223174"/>
            <a:ext cx="571370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rPr>
              <a:t>Challenge: Think of a real-life scenario where you may need to solve this problem using a mental method. </a:t>
            </a:r>
          </a:p>
        </p:txBody>
      </p:sp>
      <p:sp>
        <p:nvSpPr>
          <p:cNvPr id="4" name="TextBox 3">
            <a:extLst>
              <a:ext uri="{FF2B5EF4-FFF2-40B4-BE49-F238E27FC236}">
                <a16:creationId xmlns:a16="http://schemas.microsoft.com/office/drawing/2014/main" id="{F310F2C5-BBE9-691F-3620-CE91934843C9}"/>
              </a:ext>
            </a:extLst>
          </p:cNvPr>
          <p:cNvSpPr txBox="1"/>
          <p:nvPr/>
        </p:nvSpPr>
        <p:spPr>
          <a:xfrm>
            <a:off x="154781" y="178593"/>
            <a:ext cx="1905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 </a:t>
            </a:r>
          </a:p>
        </p:txBody>
      </p:sp>
    </p:spTree>
    <p:extLst>
      <p:ext uri="{BB962C8B-B14F-4D97-AF65-F5344CB8AC3E}">
        <p14:creationId xmlns:p14="http://schemas.microsoft.com/office/powerpoint/2010/main" val="426520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AD90-22CA-885F-E3B8-1CB7D74D4B61}"/>
              </a:ext>
            </a:extLst>
          </p:cNvPr>
          <p:cNvSpPr>
            <a:spLocks noGrp="1"/>
          </p:cNvSpPr>
          <p:nvPr>
            <p:ph type="title"/>
          </p:nvPr>
        </p:nvSpPr>
        <p:spPr>
          <a:xfrm>
            <a:off x="5460740" y="3436560"/>
            <a:ext cx="5119817" cy="1325563"/>
          </a:xfrm>
        </p:spPr>
        <p:txBody>
          <a:bodyPr>
            <a:normAutofit fontScale="90000"/>
          </a:bodyPr>
          <a:lstStyle/>
          <a:p>
            <a:r>
              <a:rPr lang="en-GB">
                <a:solidFill>
                  <a:schemeClr val="accent6">
                    <a:lumMod val="49000"/>
                  </a:schemeClr>
                </a:solidFill>
              </a:rPr>
              <a:t>Rounding and adjusting</a:t>
            </a:r>
            <a:r>
              <a:rPr lang="en-GB"/>
              <a:t> </a:t>
            </a:r>
            <a:br>
              <a:rPr lang="en-GB"/>
            </a:br>
            <a:br>
              <a:rPr lang="en-GB"/>
            </a:br>
            <a:r>
              <a:rPr lang="en-GB">
                <a:solidFill>
                  <a:srgbClr val="7030A0"/>
                </a:solidFill>
              </a:rPr>
              <a:t>Partitioning </a:t>
            </a:r>
            <a:br>
              <a:rPr lang="en-GB"/>
            </a:br>
            <a:br>
              <a:rPr lang="en-GB"/>
            </a:br>
            <a:r>
              <a:rPr lang="en-GB">
                <a:solidFill>
                  <a:srgbClr val="FF0000"/>
                </a:solidFill>
              </a:rPr>
              <a:t>Number bonds</a:t>
            </a:r>
            <a:br>
              <a:rPr lang="en-GB">
                <a:solidFill>
                  <a:srgbClr val="FF0000"/>
                </a:solidFill>
              </a:rPr>
            </a:br>
            <a:br>
              <a:rPr lang="en-GB"/>
            </a:br>
            <a:r>
              <a:rPr lang="en-GB">
                <a:solidFill>
                  <a:schemeClr val="accent4">
                    <a:lumMod val="76000"/>
                  </a:schemeClr>
                </a:solidFill>
              </a:rPr>
              <a:t>Derived facts</a:t>
            </a:r>
          </a:p>
        </p:txBody>
      </p:sp>
      <p:sp>
        <p:nvSpPr>
          <p:cNvPr id="3" name="TextBox 2">
            <a:extLst>
              <a:ext uri="{FF2B5EF4-FFF2-40B4-BE49-F238E27FC236}">
                <a16:creationId xmlns:a16="http://schemas.microsoft.com/office/drawing/2014/main" id="{2374DBBB-081A-ED7B-9980-60C819148D59}"/>
              </a:ext>
            </a:extLst>
          </p:cNvPr>
          <p:cNvSpPr txBox="1"/>
          <p:nvPr/>
        </p:nvSpPr>
        <p:spPr>
          <a:xfrm>
            <a:off x="514792" y="324148"/>
            <a:ext cx="941229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Talk partners: </a:t>
            </a:r>
            <a:endParaRPr lang="en-US" sz="2400"/>
          </a:p>
          <a:p>
            <a:endParaRPr lang="en-GB" sz="2400"/>
          </a:p>
          <a:p>
            <a:r>
              <a:rPr lang="en-GB" sz="2400"/>
              <a:t>What would be the most suitable method to solve the problem below? </a:t>
            </a:r>
            <a:endParaRPr lang="en-GB"/>
          </a:p>
          <a:p>
            <a:endParaRPr lang="en-GB"/>
          </a:p>
          <a:p>
            <a:endParaRPr lang="en-GB"/>
          </a:p>
          <a:p>
            <a:endParaRPr lang="en-GB" sz="4400" b="1"/>
          </a:p>
          <a:p>
            <a:r>
              <a:rPr lang="en-GB" sz="4400" b="1"/>
              <a:t>45.9 + 11.1 =</a:t>
            </a:r>
          </a:p>
        </p:txBody>
      </p:sp>
    </p:spTree>
    <p:extLst>
      <p:ext uri="{BB962C8B-B14F-4D97-AF65-F5344CB8AC3E}">
        <p14:creationId xmlns:p14="http://schemas.microsoft.com/office/powerpoint/2010/main" val="112106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AD90-22CA-885F-E3B8-1CB7D74D4B61}"/>
              </a:ext>
            </a:extLst>
          </p:cNvPr>
          <p:cNvSpPr>
            <a:spLocks noGrp="1"/>
          </p:cNvSpPr>
          <p:nvPr>
            <p:ph type="title"/>
          </p:nvPr>
        </p:nvSpPr>
        <p:spPr>
          <a:xfrm>
            <a:off x="6656173" y="4319287"/>
            <a:ext cx="5119817" cy="1325563"/>
          </a:xfrm>
        </p:spPr>
        <p:txBody>
          <a:bodyPr>
            <a:normAutofit fontScale="90000"/>
          </a:bodyPr>
          <a:lstStyle/>
          <a:p>
            <a:r>
              <a:rPr lang="en-GB">
                <a:solidFill>
                  <a:schemeClr val="accent6">
                    <a:lumMod val="49000"/>
                  </a:schemeClr>
                </a:solidFill>
              </a:rPr>
              <a:t>Rounding and adjusting</a:t>
            </a:r>
            <a:r>
              <a:rPr lang="en-GB"/>
              <a:t> </a:t>
            </a:r>
            <a:br>
              <a:rPr lang="en-GB"/>
            </a:br>
            <a:br>
              <a:rPr lang="en-GB"/>
            </a:br>
            <a:r>
              <a:rPr lang="en-GB">
                <a:solidFill>
                  <a:srgbClr val="7030A0"/>
                </a:solidFill>
              </a:rPr>
              <a:t>Partitioning </a:t>
            </a:r>
            <a:br>
              <a:rPr lang="en-GB"/>
            </a:br>
            <a:br>
              <a:rPr lang="en-GB"/>
            </a:br>
            <a:r>
              <a:rPr lang="en-GB">
                <a:solidFill>
                  <a:srgbClr val="FF0000"/>
                </a:solidFill>
              </a:rPr>
              <a:t>Number bonds</a:t>
            </a:r>
          </a:p>
        </p:txBody>
      </p:sp>
      <p:sp>
        <p:nvSpPr>
          <p:cNvPr id="3" name="TextBox 2">
            <a:extLst>
              <a:ext uri="{FF2B5EF4-FFF2-40B4-BE49-F238E27FC236}">
                <a16:creationId xmlns:a16="http://schemas.microsoft.com/office/drawing/2014/main" id="{2374DBBB-081A-ED7B-9980-60C819148D59}"/>
              </a:ext>
            </a:extLst>
          </p:cNvPr>
          <p:cNvSpPr txBox="1"/>
          <p:nvPr/>
        </p:nvSpPr>
        <p:spPr>
          <a:xfrm>
            <a:off x="514792" y="324148"/>
            <a:ext cx="9412295"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Paired Whiteboard work: </a:t>
            </a:r>
            <a:endParaRPr lang="en-US" sz="2400"/>
          </a:p>
          <a:p>
            <a:endParaRPr lang="en-GB" sz="2400"/>
          </a:p>
          <a:p>
            <a:r>
              <a:rPr lang="en-GB" sz="2400"/>
              <a:t>What would be the most suitable method to solve the problem below? </a:t>
            </a:r>
            <a:endParaRPr lang="en-GB"/>
          </a:p>
          <a:p>
            <a:endParaRPr lang="en-GB"/>
          </a:p>
          <a:p>
            <a:endParaRPr lang="en-GB"/>
          </a:p>
          <a:p>
            <a:endParaRPr lang="en-GB" sz="4400" b="1"/>
          </a:p>
          <a:p>
            <a:r>
              <a:rPr lang="en-GB" sz="6000" b="1"/>
              <a:t>22.23 + 100.18 =</a:t>
            </a:r>
          </a:p>
        </p:txBody>
      </p:sp>
    </p:spTree>
    <p:extLst>
      <p:ext uri="{BB962C8B-B14F-4D97-AF65-F5344CB8AC3E}">
        <p14:creationId xmlns:p14="http://schemas.microsoft.com/office/powerpoint/2010/main" val="3286821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0ccd8820e972fb664eff99625585554f">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240032a458356819c1799ed4598adf8b"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F2CBA-3AE1-48DC-BBBD-56406FFAF033}"/>
</file>

<file path=customXml/itemProps2.xml><?xml version="1.0" encoding="utf-8"?>
<ds:datastoreItem xmlns:ds="http://schemas.openxmlformats.org/officeDocument/2006/customXml" ds:itemID="{5225D947-3E43-416A-A478-21A8887B7DDF}">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1493D7-45AE-4D1F-A8FC-E6A08287B1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35</Slides>
  <Notes>18</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Monday 12th January TBAT: practise joins consistently.      </vt:lpstr>
      <vt:lpstr>Rock Steady Workshop 9am </vt:lpstr>
      <vt:lpstr>12.01.26 TBAT-use mental strategies for addition. </vt:lpstr>
      <vt:lpstr>PowerPoint Presentation</vt:lpstr>
      <vt:lpstr>Rounding and adjusting   Partitioning   Number bonds  Derived facts</vt:lpstr>
      <vt:lpstr>Rounding and adjusting   Partitioning   Number bonds  Derived facts</vt:lpstr>
      <vt:lpstr>PowerPoint Presentation</vt:lpstr>
      <vt:lpstr>Rounding and adjusting   Partitioning   Number bonds  Derived facts</vt:lpstr>
      <vt:lpstr>Rounding and adjusting   Partitioning   Number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One and Two  </vt:lpstr>
      <vt:lpstr>PowerPoint Presentation</vt:lpstr>
      <vt:lpstr>Independent: Chapter 1  1) How far away is Liam’s rocket the ‘Infinite Possibility’ from Earth at the beginning of the chapter?   2) How does Liam feel about being extraordinarily tall for his age? Justify your impression using evidence from the text.   3)‘Anyway, a few hours back the Infinite Possibility was supposed to complete a routine manoeuvre and basically it didn’t.’ The word routine in this sentence is closest in meaning to: Tick one.  unusual       difficult           standard          basic  Chapter 2  4) Identify two things that Liam enjoys about being in space.   5)‘The multi-storey blots out most of the sky.’ The words ‘blots out’ in this sentence are closest in meaning to:  illuminates       reveals            darkens         hides    </vt:lpstr>
      <vt:lpstr>PowerPoint Presentation</vt:lpstr>
      <vt:lpstr>Monday 12th January TBAT- input an algorithm to make a name badge on micro-bit.      What is an algorithm?    Name as many devices as you can.</vt:lpstr>
      <vt:lpstr>TBAT- input an algorithm to make a name badge on micro-bit. </vt:lpstr>
      <vt:lpstr>Recap- talk partners: what is a computer?</vt:lpstr>
      <vt:lpstr>Think:     what is a micro:bit?</vt:lpstr>
      <vt:lpstr>Think:      Introduction to the BBC micro:bit</vt:lpstr>
      <vt:lpstr>  Think:      name badge introduction video </vt:lpstr>
      <vt:lpstr>Introducing the MakeCode editor</vt:lpstr>
      <vt:lpstr>Create:    examine the code</vt:lpstr>
      <vt:lpstr>Create:    build the code</vt:lpstr>
      <vt:lpstr>Create:    coding video</vt:lpstr>
      <vt:lpstr>Create:    coding animation</vt:lpstr>
      <vt:lpstr>Create:    step-by-step online tutorial</vt:lpstr>
      <vt:lpstr>Evaluate</vt:lpstr>
      <vt:lpstr>Next steps</vt:lpstr>
      <vt:lpstr>Monday 12th January  TBAT: To create a dance using a random structure and perform the actions showing quality and control.  Partner talk: Match the word to its definition:   Actions   Canon    Choreograph    Get Set 4 PE - Lesson Plan -1 for Year 5 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75</cp:revision>
  <dcterms:created xsi:type="dcterms:W3CDTF">2026-01-08T08:29:01Z</dcterms:created>
  <dcterms:modified xsi:type="dcterms:W3CDTF">2026-01-10T19:42:03Z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