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59"/>
  </p:notesMasterIdLst>
  <p:sldIdLst>
    <p:sldId id="256" r:id="rId5"/>
    <p:sldId id="258" r:id="rId6"/>
    <p:sldId id="310" r:id="rId7"/>
    <p:sldId id="317" r:id="rId8"/>
    <p:sldId id="524" r:id="rId9"/>
    <p:sldId id="318" r:id="rId10"/>
    <p:sldId id="316" r:id="rId11"/>
    <p:sldId id="315" r:id="rId12"/>
    <p:sldId id="314" r:id="rId13"/>
    <p:sldId id="313" r:id="rId14"/>
    <p:sldId id="525" r:id="rId15"/>
    <p:sldId id="312" r:id="rId16"/>
    <p:sldId id="311" r:id="rId17"/>
    <p:sldId id="591" r:id="rId18"/>
    <p:sldId id="592" r:id="rId19"/>
    <p:sldId id="594" r:id="rId20"/>
    <p:sldId id="595" r:id="rId21"/>
    <p:sldId id="606" r:id="rId22"/>
    <p:sldId id="593" r:id="rId23"/>
    <p:sldId id="596" r:id="rId24"/>
    <p:sldId id="597" r:id="rId25"/>
    <p:sldId id="598" r:id="rId26"/>
    <p:sldId id="605" r:id="rId27"/>
    <p:sldId id="582" r:id="rId28"/>
    <p:sldId id="309" r:id="rId29"/>
    <p:sldId id="583" r:id="rId30"/>
    <p:sldId id="590" r:id="rId31"/>
    <p:sldId id="587" r:id="rId32"/>
    <p:sldId id="588" r:id="rId33"/>
    <p:sldId id="505" r:id="rId34"/>
    <p:sldId id="261" r:id="rId35"/>
    <p:sldId id="599" r:id="rId36"/>
    <p:sldId id="600" r:id="rId37"/>
    <p:sldId id="260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601" r:id="rId48"/>
    <p:sldId id="602" r:id="rId49"/>
    <p:sldId id="271" r:id="rId50"/>
    <p:sldId id="272" r:id="rId51"/>
    <p:sldId id="273" r:id="rId52"/>
    <p:sldId id="274" r:id="rId53"/>
    <p:sldId id="275" r:id="rId54"/>
    <p:sldId id="284" r:id="rId55"/>
    <p:sldId id="603" r:id="rId56"/>
    <p:sldId id="285" r:id="rId57"/>
    <p:sldId id="60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A1867-98D7-400A-9301-D7696AEEB42B}" v="26" dt="2026-01-20T17:19:41.547"/>
    <p1510:client id="{6D78832A-A879-F662-E31B-CA22851E1D6A}" v="1013" dt="2026-01-20T19:50:13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11:49:1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22939 7541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7A4-FE74-4BA4-A576-E36FC5C7DE7C}" type="datetimeFigureOut">
              <a:t>1/21/2026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994FA-7B09-44F7-8535-7280E93ADCD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2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4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4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c538ad23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2c538ad23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c62981b2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c62981b2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c62981b2a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c62981b2a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c62981b2a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c62981b2a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c62981b2a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c62981b2a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c62981b2a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c62981b2a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c62981b2a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2c62981b2a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c62981b2a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2c62981b2a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2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c62981b2a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2c62981b2a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c62981b2a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c62981b2a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c62981b2a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2c62981b2a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c62981b2a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2c62981b2a8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c62981b2a8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c62981b2a8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c62981b2a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2c62981b2a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2c62981b2a8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2c62981b2a8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c62981b2a8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2c62981b2a8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c62981b2a8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c62981b2a8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3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5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7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715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0 Keywords (5)">
  <p:cSld name="9.0 Keywords (5)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subTitle" idx="1"/>
          </p:nvPr>
        </p:nvSpPr>
        <p:spPr>
          <a:xfrm>
            <a:off x="432000" y="10800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2"/>
          </p:nvPr>
        </p:nvSpPr>
        <p:spPr>
          <a:xfrm>
            <a:off x="3599100" y="10800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3"/>
          </p:nvPr>
        </p:nvSpPr>
        <p:spPr>
          <a:xfrm>
            <a:off x="432000" y="33152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subTitle" idx="4"/>
          </p:nvPr>
        </p:nvSpPr>
        <p:spPr>
          <a:xfrm>
            <a:off x="3599100" y="33152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5"/>
          </p:nvPr>
        </p:nvSpPr>
        <p:spPr>
          <a:xfrm>
            <a:off x="432000" y="55504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subTitle" idx="6"/>
          </p:nvPr>
        </p:nvSpPr>
        <p:spPr>
          <a:xfrm>
            <a:off x="3599100" y="55504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7"/>
          </p:nvPr>
        </p:nvSpPr>
        <p:spPr>
          <a:xfrm>
            <a:off x="432000" y="21976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ubTitle" idx="8"/>
          </p:nvPr>
        </p:nvSpPr>
        <p:spPr>
          <a:xfrm>
            <a:off x="3599100" y="21976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subTitle" idx="9"/>
          </p:nvPr>
        </p:nvSpPr>
        <p:spPr>
          <a:xfrm>
            <a:off x="432000" y="4432800"/>
            <a:ext cx="29380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b="1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2000"/>
              <a:buFont typeface="Lexend"/>
              <a:buNone/>
              <a:defRPr sz="2667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subTitle" idx="13"/>
          </p:nvPr>
        </p:nvSpPr>
        <p:spPr>
          <a:xfrm>
            <a:off x="3599100" y="4432800"/>
            <a:ext cx="5397200" cy="6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 sz="2400">
                <a:solidFill>
                  <a:srgbClr val="282828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1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1800"/>
              <a:buFont typeface="Lexend"/>
              <a:buNone/>
              <a:defRPr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62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0 Explanation blank - purple ">
  <p:cSld name="1.00 Explanation blank - purple 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432000" y="0"/>
            <a:ext cx="105136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248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6 CfU blank - purple ">
  <p:cSld name="1.06 CfU blank - purple ">
    <p:bg>
      <p:bgPr>
        <a:solidFill>
          <a:srgbClr val="F3EEFB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5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47" name="Google Shape;747;p55"/>
          <p:cNvSpPr txBox="1">
            <a:spLocks noGrp="1"/>
          </p:cNvSpPr>
          <p:nvPr>
            <p:ph type="title"/>
          </p:nvPr>
        </p:nvSpPr>
        <p:spPr>
          <a:xfrm>
            <a:off x="432000" y="0"/>
            <a:ext cx="105136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01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5 CfU 3 image options - purple">
  <p:cSld name="1.05 CfU 3 image options - purple">
    <p:bg>
      <p:bgPr>
        <a:solidFill>
          <a:srgbClr val="F3EEFB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1"/>
          <p:cNvSpPr txBox="1">
            <a:spLocks noGrp="1"/>
          </p:cNvSpPr>
          <p:nvPr>
            <p:ph type="title"/>
          </p:nvPr>
        </p:nvSpPr>
        <p:spPr>
          <a:xfrm>
            <a:off x="432000" y="998351"/>
            <a:ext cx="10905600" cy="6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exend"/>
              <a:buNone/>
              <a:defRPr sz="2933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1"/>
          <p:cNvSpPr txBox="1">
            <a:spLocks noGrp="1"/>
          </p:cNvSpPr>
          <p:nvPr>
            <p:ph type="title" idx="2"/>
          </p:nvPr>
        </p:nvSpPr>
        <p:spPr>
          <a:xfrm>
            <a:off x="432000" y="0"/>
            <a:ext cx="105136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51"/>
          <p:cNvSpPr>
            <a:spLocks noGrp="1"/>
          </p:cNvSpPr>
          <p:nvPr>
            <p:ph type="pic" idx="3"/>
          </p:nvPr>
        </p:nvSpPr>
        <p:spPr>
          <a:xfrm>
            <a:off x="432000" y="2525267"/>
            <a:ext cx="3407200" cy="258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73" name="Google Shape;673;p51"/>
          <p:cNvSpPr>
            <a:spLocks noGrp="1"/>
          </p:cNvSpPr>
          <p:nvPr>
            <p:ph type="pic" idx="4"/>
          </p:nvPr>
        </p:nvSpPr>
        <p:spPr>
          <a:xfrm>
            <a:off x="8342400" y="2525267"/>
            <a:ext cx="3407200" cy="258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74" name="Google Shape;674;p51"/>
          <p:cNvSpPr>
            <a:spLocks noGrp="1"/>
          </p:cNvSpPr>
          <p:nvPr>
            <p:ph type="pic" idx="5"/>
          </p:nvPr>
        </p:nvSpPr>
        <p:spPr>
          <a:xfrm>
            <a:off x="4392400" y="2525267"/>
            <a:ext cx="3407200" cy="258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2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7 Practice - purple ">
  <p:cSld name="1.07 Practice - purple 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9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75" name="Google Shape;775;p59"/>
          <p:cNvSpPr txBox="1">
            <a:spLocks noGrp="1"/>
          </p:cNvSpPr>
          <p:nvPr>
            <p:ph type="title"/>
          </p:nvPr>
        </p:nvSpPr>
        <p:spPr>
          <a:xfrm>
            <a:off x="1972400" y="52867"/>
            <a:ext cx="9140400" cy="51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20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08 Feedback - purple">
  <p:cSld name="1.08 Feedback - purple">
    <p:bg>
      <p:bgPr>
        <a:solidFill>
          <a:srgbClr val="F3EEFB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3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07" name="Google Shape;807;p63"/>
          <p:cNvSpPr txBox="1">
            <a:spLocks noGrp="1"/>
          </p:cNvSpPr>
          <p:nvPr>
            <p:ph type="title"/>
          </p:nvPr>
        </p:nvSpPr>
        <p:spPr>
          <a:xfrm>
            <a:off x="1972400" y="52867"/>
            <a:ext cx="9140400" cy="51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71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8 Feedback - jade">
  <p:cSld name="2.08 Feedback - jade">
    <p:bg>
      <p:bgPr>
        <a:solidFill>
          <a:srgbClr val="E6F2F2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4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15" name="Google Shape;815;p64"/>
          <p:cNvSpPr txBox="1">
            <a:spLocks noGrp="1"/>
          </p:cNvSpPr>
          <p:nvPr>
            <p:ph type="title"/>
          </p:nvPr>
        </p:nvSpPr>
        <p:spPr>
          <a:xfrm>
            <a:off x="1972400" y="52867"/>
            <a:ext cx="9140400" cy="51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7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7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6 Summary 1">
  <p:cSld name="9.6 Summary 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7"/>
          <p:cNvSpPr txBox="1">
            <a:spLocks noGrp="1"/>
          </p:cNvSpPr>
          <p:nvPr>
            <p:ph type="body" idx="1"/>
          </p:nvPr>
        </p:nvSpPr>
        <p:spPr>
          <a:xfrm>
            <a:off x="432000" y="1440000"/>
            <a:ext cx="10818400" cy="49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838" name="Google Shape;838;p67"/>
          <p:cNvSpPr txBox="1">
            <a:spLocks noGrp="1"/>
          </p:cNvSpPr>
          <p:nvPr>
            <p:ph type="title"/>
          </p:nvPr>
        </p:nvSpPr>
        <p:spPr>
          <a:xfrm>
            <a:off x="2246400" y="58433"/>
            <a:ext cx="7655200" cy="51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667" b="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62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9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5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2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0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7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5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49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9" r:id="rId19"/>
    <p:sldLayoutId id="214748371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6.jpe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e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jpe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>
                <a:latin typeface="Sassoon Primary"/>
              </a:rPr>
              <a:t>ednesday 21st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>
                <a:latin typeface="Sassoon Primary"/>
              </a:rPr>
              <a:t>anuary 2026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213BF-728F-5616-E013-7CD1907A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3806804" y="2491774"/>
            <a:ext cx="3100064" cy="21388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60429-C3F7-B124-B875-346AA0B533B2}"/>
              </a:ext>
            </a:extLst>
          </p:cNvPr>
          <p:cNvSpPr txBox="1"/>
          <p:nvPr/>
        </p:nvSpPr>
        <p:spPr>
          <a:xfrm>
            <a:off x="3971192" y="297473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A9684-A84B-F9C9-9C9C-B9748EE85733}"/>
              </a:ext>
            </a:extLst>
          </p:cNvPr>
          <p:cNvSpPr txBox="1">
            <a:spLocks/>
          </p:cNvSpPr>
          <p:nvPr/>
        </p:nvSpPr>
        <p:spPr>
          <a:xfrm>
            <a:off x="2511797" y="291072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Comic Sans MS" panose="030F0702030302020204" pitchFamily="66" charset="0"/>
                <a:cs typeface="Calibri"/>
              </a:rPr>
              <a:t>Mrs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3389F-9C66-008D-3EEF-83B17CA1DFAA}"/>
              </a:ext>
            </a:extLst>
          </p:cNvPr>
          <p:cNvSpPr txBox="1">
            <a:spLocks/>
          </p:cNvSpPr>
          <p:nvPr/>
        </p:nvSpPr>
        <p:spPr>
          <a:xfrm>
            <a:off x="6463003" y="22220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Comic Sans MS" panose="030F0702030302020204" pitchFamily="66" charset="0"/>
                <a:cs typeface="Calibri"/>
              </a:rPr>
              <a:t>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7256752" y="432854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Comic Sans MS" panose="030F0702030302020204" pitchFamily="66" charset="0"/>
                <a:cs typeface="Calibri"/>
              </a:rPr>
              <a:t>call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CC088-71D8-B714-FCA0-87A6C4AB2B42}"/>
              </a:ext>
            </a:extLst>
          </p:cNvPr>
          <p:cNvSpPr txBox="1"/>
          <p:nvPr/>
        </p:nvSpPr>
        <p:spPr>
          <a:xfrm>
            <a:off x="1701269" y="4963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Read the tricky words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76C2EB-5131-CF9D-163A-582B6963F613}"/>
              </a:ext>
            </a:extLst>
          </p:cNvPr>
          <p:cNvSpPr txBox="1">
            <a:spLocks/>
          </p:cNvSpPr>
          <p:nvPr/>
        </p:nvSpPr>
        <p:spPr>
          <a:xfrm>
            <a:off x="7362585" y="2391789"/>
            <a:ext cx="4178953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Comic Sans MS" panose="030F0702030302020204" pitchFamily="66" charset="0"/>
                <a:cs typeface="Calibri"/>
              </a:rPr>
              <a:t>school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D2AA4C-89E7-D54A-59F2-3129EEC4718E}"/>
              </a:ext>
            </a:extLst>
          </p:cNvPr>
          <p:cNvSpPr txBox="1">
            <a:spLocks/>
          </p:cNvSpPr>
          <p:nvPr/>
        </p:nvSpPr>
        <p:spPr>
          <a:xfrm>
            <a:off x="176501" y="1904956"/>
            <a:ext cx="43271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Comic Sans MS" panose="030F0702030302020204" pitchFamily="66" charset="0"/>
                <a:cs typeface="Calibri"/>
              </a:rPr>
              <a:t>Mr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970EA-CC70-B0F2-8850-3FB2E7E2F1E3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DAFF-BE2B-C69B-0B48-365DB36D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DC9A-6479-91B4-6144-66BD9E29E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3800">
                <a:latin typeface="Comic Sans MS" panose="030F0702030302020204" pitchFamily="66" charset="0"/>
              </a:rPr>
              <a:t>Different</a:t>
            </a:r>
            <a:r>
              <a:rPr lang="en-GB" sz="166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6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6000">
                <a:latin typeface="Comic Sans MS" panose="030F0702030302020204" pitchFamily="66" charset="0"/>
              </a:rPr>
              <a:t>Which part is tricky?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17764-6F5B-9C1F-E2E2-285C06FDD24E}"/>
              </a:ext>
            </a:extLst>
          </p:cNvPr>
          <p:cNvSpPr txBox="1"/>
          <p:nvPr/>
        </p:nvSpPr>
        <p:spPr>
          <a:xfrm>
            <a:off x="8306873" y="166352"/>
            <a:ext cx="6096000" cy="7284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W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ednesday 21st </a:t>
            </a: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J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anuary 2026</a:t>
            </a:r>
            <a:r>
              <a:rPr lang="en-US" sz="1800" b="0" i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21/1/26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6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4251767" y="432122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2412040" y="4219087"/>
            <a:ext cx="126102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Comic Sans MS" panose="030F0702030302020204" pitchFamily="66" charset="0"/>
                <a:cs typeface="Calibri"/>
              </a:rPr>
              <a:t>What </a:t>
            </a:r>
            <a:r>
              <a:rPr lang="en-GB" sz="4000" b="1" u="sng">
                <a:latin typeface="Comic Sans MS" panose="030F0702030302020204" pitchFamily="66" charset="0"/>
                <a:cs typeface="Calibri"/>
              </a:rPr>
              <a:t>digraphs</a:t>
            </a:r>
            <a:r>
              <a:rPr lang="en-GB" sz="4000">
                <a:latin typeface="Comic Sans MS" panose="030F0702030302020204" pitchFamily="66" charset="0"/>
                <a:cs typeface="Calibri"/>
              </a:rPr>
              <a:t> can you see?</a:t>
            </a:r>
          </a:p>
          <a:p>
            <a:r>
              <a:rPr lang="en-GB" sz="4000">
                <a:latin typeface="Comic Sans MS" panose="030F0702030302020204" pitchFamily="66" charset="0"/>
                <a:cs typeface="Calibri"/>
              </a:rPr>
              <a:t>What </a:t>
            </a:r>
            <a:r>
              <a:rPr lang="en-GB" sz="4000" b="1" u="sng">
                <a:latin typeface="Comic Sans MS" panose="030F0702030302020204" pitchFamily="66" charset="0"/>
                <a:cs typeface="Calibri"/>
              </a:rPr>
              <a:t>tricky words</a:t>
            </a:r>
            <a:r>
              <a:rPr lang="en-GB" sz="4000">
                <a:latin typeface="Comic Sans MS" panose="030F0702030302020204" pitchFamily="66" charset="0"/>
                <a:cs typeface="Calibri"/>
              </a:rPr>
              <a:t> can you see?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C56FDA-A8D1-32F9-3A70-053397386427}"/>
                  </a:ext>
                </a:extLst>
              </p14:cNvPr>
              <p14:cNvContentPartPr/>
              <p14:nvPr/>
            </p14:nvContentPartPr>
            <p14:xfrm>
              <a:off x="11839221" y="3612443"/>
              <a:ext cx="14111" cy="141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C56FDA-A8D1-32F9-3A70-0533973864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3671" y="2906893"/>
                <a:ext cx="1411100" cy="14111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BC9AB51-7530-7555-479A-74A0EEB60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567" y="1967681"/>
            <a:ext cx="9019116" cy="1176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D2E76-A0EC-813F-EB24-64FED162D04E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5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-1323754" y="263885"/>
            <a:ext cx="148433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Sassoon Primary"/>
                <a:cs typeface="Calibri"/>
              </a:rPr>
              <a:t>Let's spell!</a:t>
            </a:r>
            <a:endParaRPr lang="en-US"/>
          </a:p>
          <a:p>
            <a:pPr algn="ctr"/>
            <a:r>
              <a:rPr lang="en-GB" sz="4000" b="1">
                <a:latin typeface="Sassoon Primary"/>
                <a:cs typeface="Calibri"/>
              </a:rPr>
              <a:t>How many sounds? Write it.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2F06-EEB0-50BF-A164-DA1CE0E84D05}"/>
              </a:ext>
            </a:extLst>
          </p:cNvPr>
          <p:cNvSpPr txBox="1"/>
          <p:nvPr/>
        </p:nvSpPr>
        <p:spPr>
          <a:xfrm>
            <a:off x="629625" y="3689858"/>
            <a:ext cx="1261028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latin typeface="Comic Sans MS" panose="030F0702030302020204" pitchFamily="66" charset="0"/>
                <a:cs typeface="Calibri"/>
              </a:rPr>
              <a:t>Listen</a:t>
            </a:r>
            <a:r>
              <a:rPr lang="en-GB" sz="3500">
                <a:latin typeface="Comic Sans MS" panose="030F0702030302020204" pitchFamily="66" charset="0"/>
                <a:cs typeface="Calibri"/>
              </a:rPr>
              <a:t> to the sentence, </a:t>
            </a:r>
            <a:r>
              <a:rPr lang="en-GB" sz="3500" b="1">
                <a:latin typeface="Comic Sans MS" panose="030F0702030302020204" pitchFamily="66" charset="0"/>
                <a:cs typeface="Calibri"/>
              </a:rPr>
              <a:t>say it</a:t>
            </a:r>
            <a:r>
              <a:rPr lang="en-GB" sz="3500">
                <a:latin typeface="Comic Sans MS" panose="030F0702030302020204" pitchFamily="66" charset="0"/>
                <a:cs typeface="Calibri"/>
              </a:rPr>
              <a:t>, </a:t>
            </a:r>
            <a:r>
              <a:rPr lang="en-GB" sz="3500" b="1">
                <a:latin typeface="Comic Sans MS" panose="030F0702030302020204" pitchFamily="66" charset="0"/>
                <a:cs typeface="Calibri"/>
              </a:rPr>
              <a:t>write it</a:t>
            </a:r>
            <a:r>
              <a:rPr lang="en-GB" sz="3500">
                <a:latin typeface="Comic Sans MS" panose="030F0702030302020204" pitchFamily="66" charset="0"/>
                <a:cs typeface="Calibri"/>
              </a:rPr>
              <a:t> and </a:t>
            </a:r>
            <a:r>
              <a:rPr lang="en-GB" sz="3500" b="1">
                <a:latin typeface="Comic Sans MS" panose="030F0702030302020204" pitchFamily="66" charset="0"/>
                <a:cs typeface="Calibri"/>
              </a:rPr>
              <a:t>read it</a:t>
            </a:r>
            <a:r>
              <a:rPr lang="en-GB" sz="3500">
                <a:latin typeface="Comic Sans MS" panose="030F0702030302020204" pitchFamily="66" charset="0"/>
                <a:cs typeface="Calibri"/>
              </a:rPr>
              <a:t>!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C1174-EA70-C596-2684-1A3F7869DDD7}"/>
              </a:ext>
            </a:extLst>
          </p:cNvPr>
          <p:cNvSpPr txBox="1"/>
          <p:nvPr/>
        </p:nvSpPr>
        <p:spPr>
          <a:xfrm>
            <a:off x="629625" y="1429125"/>
            <a:ext cx="1261028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0">
                <a:latin typeface="Sassoon Primary"/>
                <a:cs typeface="Calibri"/>
              </a:rPr>
              <a:t> </a:t>
            </a:r>
            <a:r>
              <a:rPr lang="en-GB" sz="6000">
                <a:latin typeface="Comic Sans MS" panose="030F0702030302020204" pitchFamily="66" charset="0"/>
                <a:cs typeface="Calibri"/>
              </a:rPr>
              <a:t>face    mice</a:t>
            </a:r>
            <a:r>
              <a:rPr lang="en-GB" sz="6000">
                <a:solidFill>
                  <a:srgbClr val="000000"/>
                </a:solidFill>
                <a:latin typeface="Comic Sans MS" panose="030F0702030302020204" pitchFamily="66" charset="0"/>
                <a:cs typeface="Calibri"/>
              </a:rPr>
              <a:t>   </a:t>
            </a:r>
            <a:r>
              <a:rPr lang="en-GB" sz="6000">
                <a:solidFill>
                  <a:schemeClr val="accent6"/>
                </a:solidFill>
                <a:latin typeface="Comic Sans MS" panose="030F0702030302020204" pitchFamily="66" charset="0"/>
                <a:cs typeface="Calibri"/>
              </a:rPr>
              <a:t>different </a:t>
            </a:r>
            <a:r>
              <a:rPr lang="en-GB" sz="2800">
                <a:latin typeface="Comic Sans MS" panose="030F0702030302020204" pitchFamily="66" charset="0"/>
                <a:cs typeface="Calibri"/>
              </a:rPr>
              <a:t> </a:t>
            </a:r>
            <a:endParaRPr lang="en-GB" sz="3500">
              <a:latin typeface="Comic Sans MS" panose="030F0702030302020204" pitchFamily="66" charset="0"/>
              <a:cs typeface="Calibri"/>
            </a:endParaRPr>
          </a:p>
          <a:p>
            <a:endParaRPr lang="en-GB" sz="4000">
              <a:latin typeface="Sassoon Primary"/>
              <a:cs typeface="Calibri"/>
            </a:endParaRPr>
          </a:p>
        </p:txBody>
      </p:sp>
      <p:pic>
        <p:nvPicPr>
          <p:cNvPr id="8" name="Picture 7" descr="A person with a mustache&#10;&#10;Description automatically generated">
            <a:extLst>
              <a:ext uri="{FF2B5EF4-FFF2-40B4-BE49-F238E27FC236}">
                <a16:creationId xmlns:a16="http://schemas.microsoft.com/office/drawing/2014/main" id="{9811E174-6598-BCF5-DF40-FF7D21E9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10125054" y="1719191"/>
            <a:ext cx="1692481" cy="115455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4DE69-F069-2BF9-98A1-B1DA702D45E6}"/>
              </a:ext>
            </a:extLst>
          </p:cNvPr>
          <p:cNvSpPr txBox="1"/>
          <p:nvPr/>
        </p:nvSpPr>
        <p:spPr>
          <a:xfrm>
            <a:off x="9686192" y="160948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44BAC-859F-7CB9-97FA-469563374851}"/>
              </a:ext>
            </a:extLst>
          </p:cNvPr>
          <p:cNvSpPr txBox="1"/>
          <p:nvPr/>
        </p:nvSpPr>
        <p:spPr>
          <a:xfrm>
            <a:off x="2195958" y="4885775"/>
            <a:ext cx="7212784" cy="1785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 u="sng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Challenge</a:t>
            </a:r>
            <a:r>
              <a:rPr lang="en-GB" sz="350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 </a:t>
            </a:r>
            <a:endParaRPr lang="en-US">
              <a:latin typeface="Comic Sans MS" panose="030F0702030302020204" pitchFamily="66" charset="0"/>
            </a:endParaRPr>
          </a:p>
          <a:p>
            <a:pPr algn="ctr"/>
            <a:r>
              <a:rPr lang="en-GB" sz="3500">
                <a:latin typeface="Comic Sans MS" panose="030F0702030302020204" pitchFamily="66" charset="0"/>
                <a:cs typeface="Calibri"/>
              </a:rPr>
              <a:t>Extend the sentence using 'and'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84E69-290E-FA4D-56C0-C0DF1B64A822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5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624FC-353C-A186-3569-4E1FECC5DBE6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86D3E-7A31-7372-9453-FCF172796480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B8790-DA21-85D3-F11A-92090913794A}"/>
              </a:ext>
            </a:extLst>
          </p:cNvPr>
          <p:cNvSpPr txBox="1"/>
          <p:nvPr/>
        </p:nvSpPr>
        <p:spPr>
          <a:xfrm>
            <a:off x="302528" y="1075879"/>
            <a:ext cx="1057086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Sassoon Primary"/>
              </a:rPr>
              <a:t>3 in 3- Circle the nouns, underline the verbs.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D8627-CBCA-FDF6-3516-23846CDE19A3}"/>
              </a:ext>
            </a:extLst>
          </p:cNvPr>
          <p:cNvSpPr txBox="1"/>
          <p:nvPr/>
        </p:nvSpPr>
        <p:spPr>
          <a:xfrm>
            <a:off x="1133259" y="2524730"/>
            <a:ext cx="3026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cat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327C6-AC2B-8CB2-67C5-6C81D5A2640E}"/>
              </a:ext>
            </a:extLst>
          </p:cNvPr>
          <p:cNvSpPr txBox="1"/>
          <p:nvPr/>
        </p:nvSpPr>
        <p:spPr>
          <a:xfrm>
            <a:off x="8346163" y="3933907"/>
            <a:ext cx="3026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hat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CF989-01C7-3A6C-1284-0A9B607B0B49}"/>
              </a:ext>
            </a:extLst>
          </p:cNvPr>
          <p:cNvSpPr txBox="1"/>
          <p:nvPr/>
        </p:nvSpPr>
        <p:spPr>
          <a:xfrm>
            <a:off x="3043478" y="4038290"/>
            <a:ext cx="3026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kite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A5AE1-C11B-1DDF-1962-FD2ADE11C7E0}"/>
              </a:ext>
            </a:extLst>
          </p:cNvPr>
          <p:cNvSpPr txBox="1"/>
          <p:nvPr/>
        </p:nvSpPr>
        <p:spPr>
          <a:xfrm>
            <a:off x="5089395" y="2389030"/>
            <a:ext cx="3026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run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1B76E-1110-1468-4E89-9E0FE529A197}"/>
              </a:ext>
            </a:extLst>
          </p:cNvPr>
          <p:cNvSpPr txBox="1"/>
          <p:nvPr/>
        </p:nvSpPr>
        <p:spPr>
          <a:xfrm>
            <a:off x="6258491" y="5437030"/>
            <a:ext cx="3026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jump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F98C1-EC11-02A3-40A3-96A8CF29DF11}"/>
              </a:ext>
            </a:extLst>
          </p:cNvPr>
          <p:cNvSpPr txBox="1"/>
          <p:nvPr/>
        </p:nvSpPr>
        <p:spPr>
          <a:xfrm>
            <a:off x="934929" y="5437030"/>
            <a:ext cx="30268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dirty="0"/>
              <a:t>fly</a:t>
            </a:r>
          </a:p>
        </p:txBody>
      </p:sp>
    </p:spTree>
    <p:extLst>
      <p:ext uri="{BB962C8B-B14F-4D97-AF65-F5344CB8AC3E}">
        <p14:creationId xmlns:p14="http://schemas.microsoft.com/office/powerpoint/2010/main" val="174520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17B2-3B85-E28A-3D44-8DF922334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120C75-3EB9-3CF2-D95E-9FDD3963E7F5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CC0D6-8DC3-E285-3CE9-D1E8A013671E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pic>
        <p:nvPicPr>
          <p:cNvPr id="2" name="Picture 1" descr="A cartoon of a group of kids&#10;&#10;AI-generated content may be incorrect.">
            <a:extLst>
              <a:ext uri="{FF2B5EF4-FFF2-40B4-BE49-F238E27FC236}">
                <a16:creationId xmlns:a16="http://schemas.microsoft.com/office/drawing/2014/main" id="{975F581C-DD06-D41A-A77B-C3A71847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0" y="1305933"/>
            <a:ext cx="5300597" cy="4711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FA871-7E1F-2990-1F82-008153E8BEA1}"/>
              </a:ext>
            </a:extLst>
          </p:cNvPr>
          <p:cNvSpPr txBox="1"/>
          <p:nvPr/>
        </p:nvSpPr>
        <p:spPr>
          <a:xfrm>
            <a:off x="7057768" y="2381280"/>
            <a:ext cx="441827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/>
              <a:t>Today we need to give instructions to Thing 1 and Thing 2, so they can clear up all the mess. </a:t>
            </a:r>
          </a:p>
        </p:txBody>
      </p:sp>
    </p:spTree>
    <p:extLst>
      <p:ext uri="{BB962C8B-B14F-4D97-AF65-F5344CB8AC3E}">
        <p14:creationId xmlns:p14="http://schemas.microsoft.com/office/powerpoint/2010/main" val="77841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7161-3694-2380-5136-58B0B1757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089F82-20AB-80FF-B9CE-B620AE7AE99D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B9E4-04FB-35C8-3D3D-D3AD05873B9D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31C18-DE28-56A8-DE9E-4595090B642D}"/>
              </a:ext>
            </a:extLst>
          </p:cNvPr>
          <p:cNvSpPr txBox="1"/>
          <p:nvPr/>
        </p:nvSpPr>
        <p:spPr>
          <a:xfrm>
            <a:off x="1161949" y="1893547"/>
            <a:ext cx="932428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600"/>
              <a:t>What is an </a:t>
            </a:r>
            <a:r>
              <a:rPr lang="en-GB" sz="6600" u="sng"/>
              <a:t>instruction</a:t>
            </a:r>
            <a:r>
              <a:rPr lang="en-GB" sz="6600"/>
              <a:t>?</a:t>
            </a:r>
            <a:r>
              <a:rPr lang="en-GB"/>
              <a:t> </a:t>
            </a:r>
          </a:p>
        </p:txBody>
      </p:sp>
      <p:pic>
        <p:nvPicPr>
          <p:cNvPr id="3" name="Picture 2" descr="A stick figure with a thought bubble&#10;&#10;AI-generated content may be incorrect.">
            <a:extLst>
              <a:ext uri="{FF2B5EF4-FFF2-40B4-BE49-F238E27FC236}">
                <a16:creationId xmlns:a16="http://schemas.microsoft.com/office/drawing/2014/main" id="{6508AF11-1959-F631-DB43-E5167155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56" y="3429588"/>
            <a:ext cx="2351632" cy="29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1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35362-47F3-6F95-2662-F44BEC9D1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17AAC1-2C94-F80F-142A-98B431ABC4E0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05B43-C02B-A978-D2D5-F84A9E4722A6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pic>
        <p:nvPicPr>
          <p:cNvPr id="2" name="Picture 1" descr="A cartoon of a child writing in a book&#10;&#10;Description automatically generated">
            <a:extLst>
              <a:ext uri="{FF2B5EF4-FFF2-40B4-BE49-F238E27FC236}">
                <a16:creationId xmlns:a16="http://schemas.microsoft.com/office/drawing/2014/main" id="{34835D5F-C354-9A30-843C-C9615D7D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81" y="756567"/>
            <a:ext cx="84867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9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A5395-80DA-5BBA-0772-C2B2BBBE4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0776EB-45A8-DBE6-B1A4-11E94B529087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0F40E-94DB-502A-9056-E16C71F63755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56125-7F49-620B-158A-679E1BF1C8FD}"/>
              </a:ext>
            </a:extLst>
          </p:cNvPr>
          <p:cNvSpPr txBox="1"/>
          <p:nvPr/>
        </p:nvSpPr>
        <p:spPr>
          <a:xfrm>
            <a:off x="191182" y="1006287"/>
            <a:ext cx="9324288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dirty="0"/>
              <a:t>Instructions need to be clear. They need to tell the reader/ listener exactly what to do.</a:t>
            </a:r>
          </a:p>
          <a:p>
            <a:endParaRPr lang="en-GB" sz="6600" dirty="0"/>
          </a:p>
          <a:p>
            <a:r>
              <a:rPr lang="en-GB" sz="6600" dirty="0"/>
              <a:t>Why do you think that is?</a:t>
            </a:r>
          </a:p>
        </p:txBody>
      </p:sp>
      <p:pic>
        <p:nvPicPr>
          <p:cNvPr id="3" name="Picture 2" descr="A stick figure with a thought bubble&#10;&#10;AI-generated content may be incorrect.">
            <a:extLst>
              <a:ext uri="{FF2B5EF4-FFF2-40B4-BE49-F238E27FC236}">
                <a16:creationId xmlns:a16="http://schemas.microsoft.com/office/drawing/2014/main" id="{08B382F4-7348-E8D5-AF6B-11D65582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541" y="3648793"/>
            <a:ext cx="2351632" cy="29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3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97DF7-F667-ADAC-9A8E-F9739FE8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19AEE-24A6-37D6-F675-1A46006B5038}"/>
              </a:ext>
            </a:extLst>
          </p:cNvPr>
          <p:cNvSpPr/>
          <p:nvPr/>
        </p:nvSpPr>
        <p:spPr>
          <a:xfrm>
            <a:off x="7200674" y="2601780"/>
            <a:ext cx="3574792" cy="40883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57BE3-8F87-5659-4AE0-F3F0850522D4}"/>
              </a:ext>
            </a:extLst>
          </p:cNvPr>
          <p:cNvSpPr/>
          <p:nvPr/>
        </p:nvSpPr>
        <p:spPr>
          <a:xfrm>
            <a:off x="1072477" y="2601780"/>
            <a:ext cx="3285018" cy="408834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46D3B-7A9C-F3C8-ED00-6760258460F7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DC0C8-A8AC-9C26-DC8B-76F126E3B76F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D0D39-B4D7-3736-DCEF-EF6E7C2B3A68}"/>
              </a:ext>
            </a:extLst>
          </p:cNvPr>
          <p:cNvSpPr txBox="1"/>
          <p:nvPr/>
        </p:nvSpPr>
        <p:spPr>
          <a:xfrm>
            <a:off x="301352" y="1075879"/>
            <a:ext cx="108447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Sassoon Primary"/>
              </a:rPr>
              <a:t>Blue/ </a:t>
            </a:r>
            <a:r>
              <a:rPr lang="en-GB" sz="3600" b="1">
                <a:solidFill>
                  <a:schemeClr val="accent6"/>
                </a:solidFill>
                <a:latin typeface="Sassoon Primary"/>
              </a:rPr>
              <a:t>Green- </a:t>
            </a:r>
            <a:r>
              <a:rPr lang="en-GB" sz="3600" b="1">
                <a:latin typeface="Sassoon Primary"/>
              </a:rPr>
              <a:t>Give your partner an instruction on how to clean up the mess.</a:t>
            </a:r>
          </a:p>
        </p:txBody>
      </p:sp>
      <p:pic>
        <p:nvPicPr>
          <p:cNvPr id="2" name="Picture 1" descr="A cat in the hat holding a stick and a cake&#10;&#10;AI-generated content may be incorrect.">
            <a:extLst>
              <a:ext uri="{FF2B5EF4-FFF2-40B4-BE49-F238E27FC236}">
                <a16:creationId xmlns:a16="http://schemas.microsoft.com/office/drawing/2014/main" id="{638ADB4F-5C90-B661-CF3C-89931AE7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57" y="3014394"/>
            <a:ext cx="2287610" cy="3265466"/>
          </a:xfrm>
          <a:prstGeom prst="rect">
            <a:avLst/>
          </a:prstGeom>
        </p:spPr>
      </p:pic>
      <p:pic>
        <p:nvPicPr>
          <p:cNvPr id="5" name="Picture 4" descr="A cartoon of two people running&#10;&#10;AI-generated content may be incorrect.">
            <a:extLst>
              <a:ext uri="{FF2B5EF4-FFF2-40B4-BE49-F238E27FC236}">
                <a16:creationId xmlns:a16="http://schemas.microsoft.com/office/drawing/2014/main" id="{3FB6C7FD-DFC1-9294-FCBC-0B8A09FA6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77" y="3011712"/>
            <a:ext cx="3343275" cy="3152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31ABE-3B9E-0B20-792F-3FBE4391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376" y="1715170"/>
            <a:ext cx="1790432" cy="819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8F4759-AECD-FEAA-05DB-DAD111C53AAE}"/>
              </a:ext>
            </a:extLst>
          </p:cNvPr>
          <p:cNvSpPr txBox="1"/>
          <p:nvPr/>
        </p:nvSpPr>
        <p:spPr>
          <a:xfrm>
            <a:off x="5112798" y="2159406"/>
            <a:ext cx="152938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accent5"/>
                </a:solidFill>
                <a:latin typeface="Sassoon Primary"/>
              </a:rPr>
              <a:t>clear </a:t>
            </a:r>
          </a:p>
          <a:p>
            <a:endParaRPr lang="en-GB" sz="2800">
              <a:solidFill>
                <a:schemeClr val="accent5"/>
              </a:solidFill>
              <a:latin typeface="Sassoon Primary"/>
            </a:endParaRPr>
          </a:p>
          <a:p>
            <a:r>
              <a:rPr lang="en-GB" sz="2800">
                <a:solidFill>
                  <a:schemeClr val="accent5"/>
                </a:solidFill>
                <a:latin typeface="Sassoon Primary"/>
              </a:rPr>
              <a:t>mess</a:t>
            </a:r>
          </a:p>
          <a:p>
            <a:endParaRPr lang="en-GB" sz="2800">
              <a:solidFill>
                <a:schemeClr val="accent5"/>
              </a:solidFill>
              <a:latin typeface="Sassoon Primary"/>
            </a:endParaRPr>
          </a:p>
          <a:p>
            <a:r>
              <a:rPr lang="en-GB" sz="2800">
                <a:solidFill>
                  <a:schemeClr val="accent5"/>
                </a:solidFill>
                <a:latin typeface="Sassoon Primary"/>
              </a:rPr>
              <a:t>spill </a:t>
            </a:r>
          </a:p>
          <a:p>
            <a:endParaRPr lang="en-GB" sz="2800">
              <a:solidFill>
                <a:schemeClr val="accent5"/>
              </a:solidFill>
              <a:latin typeface="Sassoon Primary"/>
            </a:endParaRPr>
          </a:p>
          <a:p>
            <a:r>
              <a:rPr lang="en-GB" sz="2800">
                <a:solidFill>
                  <a:schemeClr val="accent5"/>
                </a:solidFill>
                <a:latin typeface="Sassoon Primary"/>
              </a:rPr>
              <a:t>sweep</a:t>
            </a:r>
          </a:p>
          <a:p>
            <a:endParaRPr lang="en-GB" sz="2800">
              <a:solidFill>
                <a:schemeClr val="accent5"/>
              </a:solidFill>
              <a:latin typeface="Sassoon Primary"/>
            </a:endParaRPr>
          </a:p>
          <a:p>
            <a:r>
              <a:rPr lang="en-GB" sz="2800">
                <a:solidFill>
                  <a:schemeClr val="accent5"/>
                </a:solidFill>
                <a:latin typeface="Sassoon Primary"/>
              </a:rPr>
              <a:t>pick</a:t>
            </a:r>
            <a:endParaRPr lang="en-GB">
              <a:solidFill>
                <a:schemeClr val="accent5"/>
              </a:solidFill>
            </a:endParaRPr>
          </a:p>
          <a:p>
            <a:endParaRPr lang="en-GB">
              <a:solidFill>
                <a:schemeClr val="accent5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6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2" name="Picture 1" descr="A cartoon of kids and an elephant&#10;&#10;AI-generated content may be incorrect.">
            <a:extLst>
              <a:ext uri="{FF2B5EF4-FFF2-40B4-BE49-F238E27FC236}">
                <a16:creationId xmlns:a16="http://schemas.microsoft.com/office/drawing/2014/main" id="{7C7CCE79-B970-4A10-4F00-6A12908A2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213" y="3649014"/>
            <a:ext cx="5304250" cy="29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10D9-01F2-F58F-8E51-C8035619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F2F21D-8E12-4BE8-C95F-B142B235440C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F607A-DD5D-AA02-2C05-79BC3D4E90C7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pic>
        <p:nvPicPr>
          <p:cNvPr id="3" name="Picture 2" descr="A cartoon of a group of kids&#10;&#10;AI-generated content may be incorrect.">
            <a:extLst>
              <a:ext uri="{FF2B5EF4-FFF2-40B4-BE49-F238E27FC236}">
                <a16:creationId xmlns:a16="http://schemas.microsoft.com/office/drawing/2014/main" id="{DCCF1DD1-7371-F945-D445-496BDA95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0" y="1305933"/>
            <a:ext cx="5300597" cy="4711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14171-FF96-592A-903F-07AD29260137}"/>
              </a:ext>
            </a:extLst>
          </p:cNvPr>
          <p:cNvSpPr txBox="1"/>
          <p:nvPr/>
        </p:nvSpPr>
        <p:spPr>
          <a:xfrm>
            <a:off x="7057768" y="2381280"/>
            <a:ext cx="441827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dirty="0"/>
          </a:p>
          <a:p>
            <a:r>
              <a:rPr lang="en-US" sz="4000" dirty="0"/>
              <a:t>What needs to happen to clear up all the mess?</a:t>
            </a:r>
          </a:p>
        </p:txBody>
      </p:sp>
    </p:spTree>
    <p:extLst>
      <p:ext uri="{BB962C8B-B14F-4D97-AF65-F5344CB8AC3E}">
        <p14:creationId xmlns:p14="http://schemas.microsoft.com/office/powerpoint/2010/main" val="3344558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073C-6870-DF4A-CBD4-ECD3755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010A2-04FD-E855-4B76-E44CC105AEEC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5C776-9EDF-85DA-4A71-F54C2BA07DF7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pic>
        <p:nvPicPr>
          <p:cNvPr id="3" name="Picture 2" descr="A cartoon of a group of kids&#10;&#10;AI-generated content may be incorrect.">
            <a:extLst>
              <a:ext uri="{FF2B5EF4-FFF2-40B4-BE49-F238E27FC236}">
                <a16:creationId xmlns:a16="http://schemas.microsoft.com/office/drawing/2014/main" id="{1F88037E-AB84-5DAA-620B-C7E07F3C5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4" y="1713029"/>
            <a:ext cx="5300597" cy="4711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DEC3F-EA12-F37B-1F4D-78E7CA9F0841}"/>
              </a:ext>
            </a:extLst>
          </p:cNvPr>
          <p:cNvSpPr txBox="1"/>
          <p:nvPr/>
        </p:nvSpPr>
        <p:spPr>
          <a:xfrm>
            <a:off x="6096000" y="1925875"/>
            <a:ext cx="5542768" cy="6217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assoon Primary"/>
                <a:ea typeface="Segoe UI"/>
                <a:cs typeface="Segoe UI"/>
              </a:rPr>
              <a:t>​</a:t>
            </a:r>
            <a:r>
              <a:rPr lang="en-US" sz="3600" dirty="0">
                <a:solidFill>
                  <a:schemeClr val="accent2"/>
                </a:solidFill>
                <a:latin typeface="Sassoon Primary"/>
                <a:ea typeface="Segoe UI"/>
                <a:cs typeface="Segoe UI"/>
              </a:rPr>
              <a:t>Pick </a:t>
            </a:r>
            <a:r>
              <a:rPr lang="en-US" sz="3600" dirty="0">
                <a:latin typeface="Sassoon Primary"/>
                <a:ea typeface="Segoe UI"/>
                <a:cs typeface="Segoe UI"/>
              </a:rPr>
              <a:t>up the chair.</a:t>
            </a:r>
          </a:p>
          <a:p>
            <a:endParaRPr lang="en-US" sz="3600" dirty="0">
              <a:cs typeface="Segoe UI"/>
            </a:endParaRPr>
          </a:p>
          <a:p>
            <a:r>
              <a:rPr lang="en-US" sz="3600" dirty="0">
                <a:solidFill>
                  <a:schemeClr val="accent2"/>
                </a:solidFill>
                <a:cs typeface="Segoe UI"/>
              </a:rPr>
              <a:t>Sweep</a:t>
            </a:r>
            <a:r>
              <a:rPr lang="en-US" sz="3600" dirty="0">
                <a:cs typeface="Segoe UI"/>
              </a:rPr>
              <a:t> up the floor. </a:t>
            </a:r>
          </a:p>
          <a:p>
            <a:endParaRPr lang="en-US" sz="3600" dirty="0">
              <a:cs typeface="Segoe UI"/>
            </a:endParaRPr>
          </a:p>
          <a:p>
            <a:r>
              <a:rPr lang="en-US" sz="3600" dirty="0">
                <a:solidFill>
                  <a:schemeClr val="accent2"/>
                </a:solidFill>
                <a:cs typeface="Segoe UI"/>
              </a:rPr>
              <a:t>Brush</a:t>
            </a:r>
            <a:r>
              <a:rPr lang="en-US" sz="3600" dirty="0">
                <a:cs typeface="Segoe UI"/>
              </a:rPr>
              <a:t> up the dust.</a:t>
            </a:r>
          </a:p>
          <a:p>
            <a:endParaRPr lang="en-US" sz="3600" dirty="0">
              <a:cs typeface="Segoe UI"/>
            </a:endParaRPr>
          </a:p>
          <a:p>
            <a:r>
              <a:rPr lang="en-US" sz="3600" dirty="0">
                <a:solidFill>
                  <a:schemeClr val="accent2"/>
                </a:solidFill>
                <a:cs typeface="Segoe UI"/>
              </a:rPr>
              <a:t>Gather</a:t>
            </a:r>
            <a:r>
              <a:rPr lang="en-US" sz="3600" dirty="0">
                <a:cs typeface="Segoe UI"/>
              </a:rPr>
              <a:t> the plates.</a:t>
            </a:r>
          </a:p>
          <a:p>
            <a:endParaRPr lang="en-US" sz="3600" dirty="0">
              <a:cs typeface="Segoe UI"/>
            </a:endParaRPr>
          </a:p>
          <a:p>
            <a:endParaRPr lang="en-US" sz="3600" dirty="0">
              <a:cs typeface="Segoe UI"/>
            </a:endParaRPr>
          </a:p>
          <a:p>
            <a:endParaRPr lang="en-US" sz="3600" dirty="0">
              <a:cs typeface="Segoe UI"/>
            </a:endParaRPr>
          </a:p>
          <a:p>
            <a:endParaRPr lang="en-US" sz="2000" dirty="0">
              <a:cs typeface="Segoe UI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8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0F112-A461-5159-A65D-47DE69DDC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D7D70-EF42-AFF7-FFE2-C253DFBBEC6B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D9F6C-AA86-AC91-416C-C08A2D6C56B7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E0EE2-1749-32EC-EFAF-94D838D7D332}"/>
              </a:ext>
            </a:extLst>
          </p:cNvPr>
          <p:cNvSpPr txBox="1"/>
          <p:nvPr/>
        </p:nvSpPr>
        <p:spPr>
          <a:xfrm>
            <a:off x="1075151" y="2698315"/>
            <a:ext cx="1005213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sz="3200" dirty="0">
                <a:solidFill>
                  <a:schemeClr val="accent1"/>
                </a:solidFill>
              </a:rPr>
              <a:t>Gather</a:t>
            </a:r>
            <a:r>
              <a:rPr lang="en-US" sz="3200" dirty="0"/>
              <a:t>       </a:t>
            </a:r>
            <a:r>
              <a:rPr lang="en-US" sz="3200" dirty="0">
                <a:solidFill>
                  <a:schemeClr val="accent3"/>
                </a:solidFill>
              </a:rPr>
              <a:t>Collect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1"/>
                </a:solidFill>
              </a:rPr>
              <a:t>Wipe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3"/>
                </a:solidFill>
              </a:rPr>
              <a:t>Scrub</a:t>
            </a:r>
            <a:r>
              <a:rPr lang="en-US" sz="3200" dirty="0"/>
              <a:t>   </a:t>
            </a:r>
            <a:r>
              <a:rPr lang="en-US" sz="3200" dirty="0">
                <a:solidFill>
                  <a:schemeClr val="accent1"/>
                </a:solidFill>
              </a:rPr>
              <a:t> Mop </a:t>
            </a:r>
            <a:r>
              <a:rPr lang="en-US" sz="3200" dirty="0"/>
              <a:t>    </a:t>
            </a:r>
            <a:r>
              <a:rPr lang="en-US" sz="3200" dirty="0">
                <a:solidFill>
                  <a:schemeClr val="accent3"/>
                </a:solidFill>
              </a:rPr>
              <a:t>Rinse </a:t>
            </a:r>
            <a:r>
              <a:rPr lang="en-US" sz="3200" dirty="0"/>
              <a:t>    </a:t>
            </a:r>
            <a:endParaRPr lang="en-GB" sz="3200" err="1"/>
          </a:p>
          <a:p>
            <a:pPr marL="0" lvl="1"/>
            <a:endParaRPr lang="en-US" sz="3200" dirty="0"/>
          </a:p>
          <a:p>
            <a:pPr marL="0" lvl="1"/>
            <a:r>
              <a:rPr lang="en-US" sz="3200" dirty="0">
                <a:solidFill>
                  <a:schemeClr val="accent3"/>
                </a:solidFill>
              </a:rPr>
              <a:t>Sort</a:t>
            </a:r>
            <a:r>
              <a:rPr lang="en-US" sz="3200" dirty="0"/>
              <a:t>         </a:t>
            </a:r>
            <a:r>
              <a:rPr lang="en-US" sz="3200" dirty="0">
                <a:solidFill>
                  <a:schemeClr val="accent1"/>
                </a:solidFill>
              </a:rPr>
              <a:t>Empty</a:t>
            </a:r>
            <a:r>
              <a:rPr lang="en-US" sz="3200" dirty="0"/>
              <a:t>    </a:t>
            </a:r>
            <a:r>
              <a:rPr lang="en-US" sz="3200" dirty="0">
                <a:solidFill>
                  <a:schemeClr val="accent3"/>
                </a:solidFill>
              </a:rPr>
              <a:t> Shake off 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1"/>
                </a:solidFill>
              </a:rPr>
              <a:t> Fold </a:t>
            </a:r>
            <a:r>
              <a:rPr lang="en-US" sz="3200" dirty="0"/>
              <a:t>    </a:t>
            </a:r>
            <a:r>
              <a:rPr lang="en-US" sz="3200" dirty="0">
                <a:solidFill>
                  <a:schemeClr val="accent3"/>
                </a:solidFill>
              </a:rPr>
              <a:t>Tidy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1"/>
                </a:solidFill>
              </a:rPr>
              <a:t>Clear</a:t>
            </a:r>
            <a:endParaRPr lang="en-GB" sz="3200" dirty="0">
              <a:solidFill>
                <a:schemeClr val="accent1"/>
              </a:solidFill>
            </a:endParaRPr>
          </a:p>
          <a:p>
            <a:pPr marL="0" lvl="1"/>
            <a:endParaRPr lang="en-US" sz="3200" dirty="0"/>
          </a:p>
          <a:p>
            <a:pPr marL="0" lvl="1"/>
            <a:r>
              <a:rPr lang="en-US" sz="3200" dirty="0">
                <a:solidFill>
                  <a:schemeClr val="accent1"/>
                </a:solidFill>
              </a:rPr>
              <a:t>Rinse</a:t>
            </a:r>
            <a:r>
              <a:rPr lang="en-US" sz="3200" dirty="0"/>
              <a:t>             </a:t>
            </a:r>
            <a:r>
              <a:rPr lang="en-US" sz="3200" dirty="0">
                <a:solidFill>
                  <a:schemeClr val="accent3"/>
                </a:solidFill>
              </a:rPr>
              <a:t>Dry</a:t>
            </a:r>
            <a:r>
              <a:rPr lang="en-US" sz="3200" dirty="0"/>
              <a:t>         </a:t>
            </a:r>
            <a:r>
              <a:rPr lang="en-US" sz="3200" dirty="0">
                <a:solidFill>
                  <a:schemeClr val="accent1"/>
                </a:solidFill>
              </a:rPr>
              <a:t>Replace</a:t>
            </a:r>
            <a:r>
              <a:rPr lang="en-US" sz="3200" dirty="0"/>
              <a:t>        </a:t>
            </a:r>
            <a:r>
              <a:rPr lang="en-US" sz="3200" dirty="0">
                <a:solidFill>
                  <a:schemeClr val="accent3"/>
                </a:solidFill>
              </a:rPr>
              <a:t>Disinfect</a:t>
            </a:r>
            <a:endParaRPr lang="en-GB" sz="3200" dirty="0">
              <a:solidFill>
                <a:schemeClr val="accent3"/>
              </a:solidFill>
            </a:endParaRPr>
          </a:p>
          <a:p>
            <a:pPr marL="228600" lvl="1" indent="-228600">
              <a:buFont typeface=""/>
              <a:buChar char="•"/>
            </a:pPr>
            <a:endParaRPr lang="en-US" dirty="0"/>
          </a:p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9C76E-2422-3E9B-6A44-EEC2EE7695CD}"/>
              </a:ext>
            </a:extLst>
          </p:cNvPr>
          <p:cNvSpPr txBox="1"/>
          <p:nvPr/>
        </p:nvSpPr>
        <p:spPr>
          <a:xfrm>
            <a:off x="975464" y="1004154"/>
            <a:ext cx="73016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/>
              <a:t>Other imperative verbs you could use:</a:t>
            </a:r>
          </a:p>
        </p:txBody>
      </p:sp>
    </p:spTree>
    <p:extLst>
      <p:ext uri="{BB962C8B-B14F-4D97-AF65-F5344CB8AC3E}">
        <p14:creationId xmlns:p14="http://schemas.microsoft.com/office/powerpoint/2010/main" val="18987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B2000-676B-C0DE-5124-5C29D3D74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8F6A86-6690-D22E-AC2E-72409E36FDD9}"/>
              </a:ext>
            </a:extLst>
          </p:cNvPr>
          <p:cNvSpPr txBox="1"/>
          <p:nvPr/>
        </p:nvSpPr>
        <p:spPr>
          <a:xfrm>
            <a:off x="286900" y="129105"/>
            <a:ext cx="394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</a:rPr>
              <a:t>TBAT: give clear instructions verbally.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226D3-0E98-99FE-4A2B-8E553E943237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4D9B7-D34C-26E2-1FB9-EE4C4E84241C}"/>
              </a:ext>
            </a:extLst>
          </p:cNvPr>
          <p:cNvSpPr txBox="1"/>
          <p:nvPr/>
        </p:nvSpPr>
        <p:spPr>
          <a:xfrm>
            <a:off x="139481" y="1191798"/>
            <a:ext cx="481993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Independent: </a:t>
            </a:r>
            <a:endParaRPr lang="en-US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Give clear instructions to Thing 1 and Thing 2 to tidy up the mess. </a:t>
            </a:r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B9CE0-8C8C-14F0-D144-3A0AC8DF1A89}"/>
              </a:ext>
            </a:extLst>
          </p:cNvPr>
          <p:cNvSpPr txBox="1"/>
          <p:nvPr/>
        </p:nvSpPr>
        <p:spPr>
          <a:xfrm>
            <a:off x="7248001" y="1191797"/>
            <a:ext cx="481993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Challenge: </a:t>
            </a:r>
            <a:endParaRPr lang="en-US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"Pick up that thing over there"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>
                <a:solidFill>
                  <a:srgbClr val="FF0000"/>
                </a:solidFill>
              </a:rPr>
              <a:t>Is this a good instruction?</a:t>
            </a:r>
          </a:p>
          <a:p>
            <a:r>
              <a:rPr lang="en-GB" sz="2800" dirty="0">
                <a:solidFill>
                  <a:srgbClr val="FF0000"/>
                </a:solidFill>
              </a:rPr>
              <a:t>Why/ why not?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6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64D3-5E3D-2D1D-7D10-7ADB07AE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6" y="1168314"/>
            <a:ext cx="10515600" cy="1325563"/>
          </a:xfrm>
        </p:spPr>
        <p:txBody>
          <a:bodyPr/>
          <a:lstStyle/>
          <a:p>
            <a:r>
              <a:rPr lang="en-GB">
                <a:latin typeface="Sassoon Primary"/>
                <a:cs typeface="Calibri Light"/>
              </a:rPr>
              <a:t>Handwriting- Warm Up's</a:t>
            </a:r>
            <a:endParaRPr lang="en-GB">
              <a:latin typeface="Sassoon Primary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CAA371-D920-BD80-6466-8FC798916CE2}"/>
              </a:ext>
            </a:extLst>
          </p:cNvPr>
          <p:cNvSpPr txBox="1">
            <a:spLocks/>
          </p:cNvSpPr>
          <p:nvPr/>
        </p:nvSpPr>
        <p:spPr>
          <a:xfrm>
            <a:off x="8627753" y="-719195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21st 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J</a:t>
            </a:r>
            <a:r>
              <a:rPr lang="en-GB" sz="1800" b="1" u="sng">
                <a:latin typeface="Sassoon Primary"/>
                <a:cs typeface="Calibri Light"/>
              </a:rPr>
              <a:t>anuary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21/1/26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BA652-15A5-6DED-71B4-9B8C6DE154CF}"/>
              </a:ext>
            </a:extLst>
          </p:cNvPr>
          <p:cNvSpPr txBox="1"/>
          <p:nvPr/>
        </p:nvSpPr>
        <p:spPr>
          <a:xfrm>
            <a:off x="836655" y="5817972"/>
            <a:ext cx="44020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Sassoon Primary"/>
                <a:cs typeface="Calibri"/>
              </a:rPr>
              <a:t>Gross motor- Mexican wave</a:t>
            </a:r>
            <a:endParaRPr lang="en-GB" sz="2800" u="sng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D349E-C265-A494-2338-4CE310FBD1F1}"/>
              </a:ext>
            </a:extLst>
          </p:cNvPr>
          <p:cNvSpPr txBox="1"/>
          <p:nvPr/>
        </p:nvSpPr>
        <p:spPr>
          <a:xfrm>
            <a:off x="6654628" y="5879756"/>
            <a:ext cx="44020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latin typeface="Sassoon Primary"/>
                <a:cs typeface="Calibri"/>
              </a:rPr>
              <a:t>Fine motor- finger interlock</a:t>
            </a:r>
            <a:endParaRPr lang="en-GB" sz="2800" u="sng">
              <a:latin typeface="Sassoon Primar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C7419-957D-3783-7006-AABCB71F4103}"/>
              </a:ext>
            </a:extLst>
          </p:cNvPr>
          <p:cNvSpPr txBox="1"/>
          <p:nvPr/>
        </p:nvSpPr>
        <p:spPr>
          <a:xfrm>
            <a:off x="193074" y="128716"/>
            <a:ext cx="4968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form curly caterpillar letters.</a:t>
            </a:r>
            <a:endParaRPr lang="en-US"/>
          </a:p>
        </p:txBody>
      </p:sp>
      <p:pic>
        <p:nvPicPr>
          <p:cNvPr id="7" name="Picture 6" descr="A person in a red dress with her hands up&#10;&#10;AI-generated content may be incorrect.">
            <a:extLst>
              <a:ext uri="{FF2B5EF4-FFF2-40B4-BE49-F238E27FC236}">
                <a16:creationId xmlns:a16="http://schemas.microsoft.com/office/drawing/2014/main" id="{02B7860A-BAC5-B3AD-C8F3-C1D8C7C1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51" y="2488895"/>
            <a:ext cx="3356062" cy="3278950"/>
          </a:xfrm>
          <a:prstGeom prst="rect">
            <a:avLst/>
          </a:prstGeom>
        </p:spPr>
      </p:pic>
      <p:pic>
        <p:nvPicPr>
          <p:cNvPr id="8" name="Picture 7" descr="A person holding their hands together&#10;&#10;AI-generated content may be incorrect.">
            <a:extLst>
              <a:ext uri="{FF2B5EF4-FFF2-40B4-BE49-F238E27FC236}">
                <a16:creationId xmlns:a16="http://schemas.microsoft.com/office/drawing/2014/main" id="{9A126CCC-1554-E7BD-A167-2F403A618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381" y="2485438"/>
            <a:ext cx="3853841" cy="29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CAA371-D920-BD80-6466-8FC798916CE2}"/>
              </a:ext>
            </a:extLst>
          </p:cNvPr>
          <p:cNvSpPr txBox="1">
            <a:spLocks/>
          </p:cNvSpPr>
          <p:nvPr/>
        </p:nvSpPr>
        <p:spPr>
          <a:xfrm>
            <a:off x="8648483" y="-67200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21st 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J</a:t>
            </a:r>
            <a:r>
              <a:rPr lang="en-GB" sz="1800" b="1" u="sng">
                <a:latin typeface="Sassoon Primary"/>
                <a:cs typeface="Calibri Light"/>
              </a:rPr>
              <a:t>anuary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21/1/26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F0090-EB38-1771-CD81-B251FA99693D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form curly caterpillar letters.</a:t>
            </a:r>
            <a:r>
              <a:rPr lang="en-GB" sz="2400">
                <a:latin typeface="Sassoon Primary"/>
                <a:cs typeface="Calibri"/>
              </a:rPr>
              <a:t> </a:t>
            </a:r>
            <a:endParaRPr lang="en-GB">
              <a:latin typeface="Sassoon Primary"/>
            </a:endParaRPr>
          </a:p>
        </p:txBody>
      </p:sp>
      <p:pic>
        <p:nvPicPr>
          <p:cNvPr id="10" name="Picture 9" descr="A person writing on a piece of paper&#10;&#10;AI-generated content may be incorrect.">
            <a:extLst>
              <a:ext uri="{FF2B5EF4-FFF2-40B4-BE49-F238E27FC236}">
                <a16:creationId xmlns:a16="http://schemas.microsoft.com/office/drawing/2014/main" id="{6579226C-6A0A-BBDD-AE63-D4944636C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01" y="1530002"/>
            <a:ext cx="3378243" cy="2503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590404-B931-E045-D8E8-DA00F8992BDB}"/>
              </a:ext>
            </a:extLst>
          </p:cNvPr>
          <p:cNvSpPr txBox="1"/>
          <p:nvPr/>
        </p:nvSpPr>
        <p:spPr>
          <a:xfrm>
            <a:off x="1248736" y="1056519"/>
            <a:ext cx="39141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Right handed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6F820-89C6-861A-4512-41D038E1D93B}"/>
              </a:ext>
            </a:extLst>
          </p:cNvPr>
          <p:cNvSpPr txBox="1"/>
          <p:nvPr/>
        </p:nvSpPr>
        <p:spPr>
          <a:xfrm>
            <a:off x="7574380" y="1056518"/>
            <a:ext cx="39141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Left handed</a:t>
            </a:r>
          </a:p>
        </p:txBody>
      </p:sp>
      <p:pic>
        <p:nvPicPr>
          <p:cNvPr id="13" name="Picture 12" descr="A young child sitting at a desk writing on a piece of paper&#10;&#10;AI-generated content may be incorrect.">
            <a:extLst>
              <a:ext uri="{FF2B5EF4-FFF2-40B4-BE49-F238E27FC236}">
                <a16:creationId xmlns:a16="http://schemas.microsoft.com/office/drawing/2014/main" id="{F49096E3-B889-4B2A-2BAE-11EE09F7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52" y="4416467"/>
            <a:ext cx="3619629" cy="2315228"/>
          </a:xfrm>
          <a:prstGeom prst="rect">
            <a:avLst/>
          </a:prstGeom>
        </p:spPr>
      </p:pic>
      <p:pic>
        <p:nvPicPr>
          <p:cNvPr id="14" name="Picture 13" descr="A child sitting at a desk writing on a piece of paper&#10;&#10;AI-generated content may be incorrect.">
            <a:extLst>
              <a:ext uri="{FF2B5EF4-FFF2-40B4-BE49-F238E27FC236}">
                <a16:creationId xmlns:a16="http://schemas.microsoft.com/office/drawing/2014/main" id="{FA5EB538-7469-B493-E86C-4B8986BCD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03" y="4415033"/>
            <a:ext cx="3365196" cy="2318098"/>
          </a:xfrm>
          <a:prstGeom prst="rect">
            <a:avLst/>
          </a:prstGeom>
        </p:spPr>
      </p:pic>
      <p:pic>
        <p:nvPicPr>
          <p:cNvPr id="3" name="Picture 2" descr="A close-up of a child writing in a notebook&#10;&#10;AI-generated content may be incorrect.">
            <a:extLst>
              <a:ext uri="{FF2B5EF4-FFF2-40B4-BE49-F238E27FC236}">
                <a16:creationId xmlns:a16="http://schemas.microsoft.com/office/drawing/2014/main" id="{D8FD909A-AB93-6F80-E4C3-91C1968B3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57" y="1716177"/>
            <a:ext cx="3400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9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96534-7AB6-4A14-B82B-6AF48CC3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56A5DA-A64E-8E8F-FF45-9E3BA315A8A1}"/>
              </a:ext>
            </a:extLst>
          </p:cNvPr>
          <p:cNvSpPr txBox="1">
            <a:spLocks/>
          </p:cNvSpPr>
          <p:nvPr/>
        </p:nvSpPr>
        <p:spPr>
          <a:xfrm>
            <a:off x="8648483" y="-67200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21st 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J</a:t>
            </a:r>
            <a:r>
              <a:rPr lang="en-GB" sz="1800" b="1" u="sng">
                <a:latin typeface="Sassoon Primary"/>
                <a:cs typeface="Calibri Light"/>
              </a:rPr>
              <a:t>anuary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21/1/26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B91DA-30F8-717D-9E99-7F112202CD9C}"/>
              </a:ext>
            </a:extLst>
          </p:cNvPr>
          <p:cNvSpPr txBox="1"/>
          <p:nvPr/>
        </p:nvSpPr>
        <p:spPr>
          <a:xfrm>
            <a:off x="193074" y="128716"/>
            <a:ext cx="4968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form curly caterpillar letters.</a:t>
            </a:r>
            <a:endParaRPr lang="en-US"/>
          </a:p>
        </p:txBody>
      </p:sp>
      <p:pic>
        <p:nvPicPr>
          <p:cNvPr id="3" name="Picture 2" descr="A cloud with a spiral and a spiral in it&#10;&#10;AI-generated content may be incorrect.">
            <a:extLst>
              <a:ext uri="{FF2B5EF4-FFF2-40B4-BE49-F238E27FC236}">
                <a16:creationId xmlns:a16="http://schemas.microsoft.com/office/drawing/2014/main" id="{4C0C19A4-74AA-DA2A-1578-FF370661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11" y="1363771"/>
            <a:ext cx="7364651" cy="37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873B9-905C-95F2-8229-7FB4385F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5D76C0-9FD1-E377-B44A-53629045A181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21st 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J</a:t>
            </a:r>
            <a:r>
              <a:rPr lang="en-GB" sz="1800" b="1" u="sng">
                <a:latin typeface="Sassoon Primary"/>
                <a:cs typeface="Calibri Light"/>
              </a:rPr>
              <a:t>anuary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21/1/26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4768A-AE2D-EE7F-BFC2-A8C6F707AB97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form curly caterpillar letters.</a:t>
            </a:r>
            <a:r>
              <a:rPr lang="en-GB" sz="2400">
                <a:latin typeface="Sassoon Primary"/>
                <a:cs typeface="Calibri"/>
              </a:rPr>
              <a:t> </a:t>
            </a:r>
            <a:endParaRPr lang="en-GB">
              <a:latin typeface="Sassoon Primary"/>
            </a:endParaRPr>
          </a:p>
        </p:txBody>
      </p:sp>
      <p:pic>
        <p:nvPicPr>
          <p:cNvPr id="11" name="Picture 10" descr="A white and blue lined paper&#10;&#10;AI-generated content may be incorrect.">
            <a:extLst>
              <a:ext uri="{FF2B5EF4-FFF2-40B4-BE49-F238E27FC236}">
                <a16:creationId xmlns:a16="http://schemas.microsoft.com/office/drawing/2014/main" id="{F8E67554-94AE-3BFE-1565-40B48485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82" y="961699"/>
            <a:ext cx="4420643" cy="5905369"/>
          </a:xfrm>
          <a:prstGeom prst="rect">
            <a:avLst/>
          </a:prstGeom>
        </p:spPr>
      </p:pic>
      <p:pic>
        <p:nvPicPr>
          <p:cNvPr id="3" name="Picture 2" descr="A blue spiral in a cloud&#10;&#10;AI-generated content may be incorrect.">
            <a:extLst>
              <a:ext uri="{FF2B5EF4-FFF2-40B4-BE49-F238E27FC236}">
                <a16:creationId xmlns:a16="http://schemas.microsoft.com/office/drawing/2014/main" id="{26A33ED8-DB6E-A1A7-9581-659D4A2D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08" y="2159501"/>
            <a:ext cx="4238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04CA-48A2-D895-7FE6-ABDC9F3B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F82160-9CA7-5F50-3D2F-AE93C24A37A1}"/>
              </a:ext>
            </a:extLst>
          </p:cNvPr>
          <p:cNvSpPr txBox="1">
            <a:spLocks/>
          </p:cNvSpPr>
          <p:nvPr/>
        </p:nvSpPr>
        <p:spPr>
          <a:xfrm>
            <a:off x="8450154" y="-546742"/>
            <a:ext cx="4625546" cy="220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W</a:t>
            </a:r>
            <a:r>
              <a:rPr lang="en-GB" sz="1800" b="1" u="sng">
                <a:latin typeface="Sassoon Primary"/>
                <a:cs typeface="Calibri Light"/>
              </a:rPr>
              <a:t>ednesday 21st </a:t>
            </a:r>
            <a:r>
              <a:rPr lang="en-GB" sz="1800" b="1" u="sng">
                <a:solidFill>
                  <a:schemeClr val="accent5"/>
                </a:solidFill>
                <a:latin typeface="Sassoon Primary"/>
                <a:cs typeface="Calibri Light"/>
              </a:rPr>
              <a:t>J</a:t>
            </a:r>
            <a:r>
              <a:rPr lang="en-GB" sz="1800" b="1" u="sng">
                <a:latin typeface="Sassoon Primary"/>
                <a:cs typeface="Calibri Light"/>
              </a:rPr>
              <a:t>anuary 2026</a:t>
            </a:r>
            <a:endParaRPr lang="en-US" sz="1800">
              <a:latin typeface="Sassoon Primary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u="sng">
                <a:latin typeface="Sassoon Primary"/>
                <a:cs typeface="Calibri Light"/>
              </a:rPr>
              <a:t>21/1/26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15A75-068D-97B8-6D60-FE22833F38D9}"/>
              </a:ext>
            </a:extLst>
          </p:cNvPr>
          <p:cNvSpPr txBox="1"/>
          <p:nvPr/>
        </p:nvSpPr>
        <p:spPr>
          <a:xfrm>
            <a:off x="193074" y="128716"/>
            <a:ext cx="49684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form curly caterpillar letters.</a:t>
            </a:r>
            <a:r>
              <a:rPr lang="en-GB" sz="2400">
                <a:latin typeface="Sassoon Primary"/>
                <a:cs typeface="Calibri"/>
              </a:rPr>
              <a:t> </a:t>
            </a:r>
            <a:endParaRPr lang="en-GB">
              <a:latin typeface="Sassoon Primary"/>
            </a:endParaRPr>
          </a:p>
        </p:txBody>
      </p:sp>
      <p:pic>
        <p:nvPicPr>
          <p:cNvPr id="2" name="Picture 1" descr="A white and blue lined paper&#10;&#10;AI-generated content may be incorrect.">
            <a:extLst>
              <a:ext uri="{FF2B5EF4-FFF2-40B4-BE49-F238E27FC236}">
                <a16:creationId xmlns:a16="http://schemas.microsoft.com/office/drawing/2014/main" id="{14820F02-0C8C-17C8-1E69-CBE35F65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82" y="961699"/>
            <a:ext cx="4420643" cy="5905369"/>
          </a:xfrm>
          <a:prstGeom prst="rect">
            <a:avLst/>
          </a:prstGeom>
        </p:spPr>
      </p:pic>
      <p:pic>
        <p:nvPicPr>
          <p:cNvPr id="5" name="Picture 4" descr="A close-up of a word&#10;&#10;AI-generated content may be incorrect.">
            <a:extLst>
              <a:ext uri="{FF2B5EF4-FFF2-40B4-BE49-F238E27FC236}">
                <a16:creationId xmlns:a16="http://schemas.microsoft.com/office/drawing/2014/main" id="{57F3DBB6-F71C-8575-9AD6-40E0C50B3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40" y="4505064"/>
            <a:ext cx="2997634" cy="2012776"/>
          </a:xfrm>
          <a:prstGeom prst="rect">
            <a:avLst/>
          </a:prstGeom>
        </p:spPr>
      </p:pic>
      <p:pic>
        <p:nvPicPr>
          <p:cNvPr id="6" name="Picture 5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DCF22F31-0E2E-1D4F-BE17-9DE4B373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385" y="2588452"/>
            <a:ext cx="2898601" cy="1691535"/>
          </a:xfrm>
          <a:prstGeom prst="rect">
            <a:avLst/>
          </a:prstGeom>
        </p:spPr>
      </p:pic>
      <p:pic>
        <p:nvPicPr>
          <p:cNvPr id="11" name="Picture 10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4A027368-8941-C120-6DFA-0611986EC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540" y="964830"/>
            <a:ext cx="2888292" cy="14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66C31-0780-0D73-241E-EE05A61E3BEA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</a:p>
          <a:p>
            <a:r>
              <a:rPr lang="en-GB" b="1" u="sng">
                <a:latin typeface="Sassoon Primary"/>
              </a:rPr>
              <a:t>21/1/26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829304" y="1043770"/>
            <a:ext cx="107384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srgbClr val="000000"/>
                </a:solidFill>
                <a:latin typeface="Sassoon Primary"/>
                <a:cs typeface="Calibri"/>
              </a:rPr>
              <a:t>Lesson focus: </a:t>
            </a:r>
          </a:p>
          <a:p>
            <a:endParaRPr lang="en-GB" sz="4400">
              <a:latin typeface="Sassoon Primary"/>
              <a:cs typeface="Calibri"/>
            </a:endParaRPr>
          </a:p>
          <a:p>
            <a:pPr algn="ctr"/>
            <a:r>
              <a:rPr lang="en-GB" sz="4400">
                <a:latin typeface="Sassoon Primary"/>
                <a:cs typeface="Calibri"/>
              </a:rPr>
              <a:t>Read words with the /s/c/ grapheme </a:t>
            </a:r>
          </a:p>
          <a:p>
            <a:endParaRPr lang="en-GB" sz="5400">
              <a:latin typeface="Sassoon Primary"/>
              <a:cs typeface="Calibri"/>
            </a:endParaRPr>
          </a:p>
          <a:p>
            <a:endParaRPr lang="en-GB" sz="54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FAFE-AEDF-EAE9-4681-410383979DC3}"/>
              </a:ext>
            </a:extLst>
          </p:cNvPr>
          <p:cNvSpPr txBox="1"/>
          <p:nvPr/>
        </p:nvSpPr>
        <p:spPr>
          <a:xfrm>
            <a:off x="-314560" y="106138"/>
            <a:ext cx="82592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latin typeface="Sassoon Primary"/>
                <a:cs typeface="Calibri"/>
              </a:rPr>
              <a:t>                                                      </a:t>
            </a:r>
            <a:r>
              <a:rPr lang="en-GB" sz="4400" b="1">
                <a:latin typeface="Sassoon Primary"/>
                <a:cs typeface="Calibri"/>
              </a:rPr>
              <a:t>Phonics     </a:t>
            </a:r>
            <a:r>
              <a:rPr lang="en-GB" sz="2400" b="1">
                <a:latin typeface="Sassoon Primary"/>
                <a:cs typeface="Calibri"/>
              </a:rPr>
              <a:t>      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421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606D-D40B-3AD2-0B23-2CACD997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F23ED-72AD-B39A-08C4-36D3FAB1D74A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08CD3-C9BB-80BB-EE10-0BAAB860796C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7820B-6037-666F-4A5B-706EBA85FAF9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2155AE-15B6-A413-F74A-B102E5A77432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B764-0079-9A46-9058-29D012F525FC}"/>
              </a:ext>
            </a:extLst>
          </p:cNvPr>
          <p:cNvSpPr txBox="1"/>
          <p:nvPr/>
        </p:nvSpPr>
        <p:spPr>
          <a:xfrm>
            <a:off x="1427654" y="430459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AE84-F5F8-CEE4-7BA5-99F003A3EA8F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Sassoon Primary"/>
              </a:rPr>
              <a:t>Maths</a:t>
            </a:r>
            <a:r>
              <a:rPr lang="en-US" sz="2800">
                <a:latin typeface="Sassoon Primary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81A2-DA8D-F3C1-1B4A-E0FD999557A6}"/>
              </a:ext>
            </a:extLst>
          </p:cNvPr>
          <p:cNvSpPr txBox="1"/>
          <p:nvPr/>
        </p:nvSpPr>
        <p:spPr>
          <a:xfrm>
            <a:off x="6585828" y="4304591"/>
            <a:ext cx="37028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Creative Zone</a:t>
            </a:r>
          </a:p>
          <a:p>
            <a:endParaRPr lang="en-US" sz="280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6877F-6204-7BDD-CBB5-03E6DAC684B5}"/>
              </a:ext>
            </a:extLst>
          </p:cNvPr>
          <p:cNvSpPr txBox="1"/>
          <p:nvPr/>
        </p:nvSpPr>
        <p:spPr>
          <a:xfrm>
            <a:off x="5867129" y="4862974"/>
            <a:ext cx="246735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Make a kite for Thing 1 and 2. </a:t>
            </a:r>
          </a:p>
        </p:txBody>
      </p:sp>
      <p:pic>
        <p:nvPicPr>
          <p:cNvPr id="11" name="Picture 10" descr="A cartoon of two people flying kites&#10;&#10;AI-generated content may be incorrect.">
            <a:extLst>
              <a:ext uri="{FF2B5EF4-FFF2-40B4-BE49-F238E27FC236}">
                <a16:creationId xmlns:a16="http://schemas.microsoft.com/office/drawing/2014/main" id="{24773F40-45D0-4C45-0E67-A8030B6F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058" y="4362518"/>
            <a:ext cx="1480533" cy="2232740"/>
          </a:xfrm>
          <a:prstGeom prst="rect">
            <a:avLst/>
          </a:prstGeom>
        </p:spPr>
      </p:pic>
      <p:pic>
        <p:nvPicPr>
          <p:cNvPr id="12" name="Picture 11" descr="A cartoon of a person with organs&#10;&#10;AI-generated content may be incorrect.">
            <a:extLst>
              <a:ext uri="{FF2B5EF4-FFF2-40B4-BE49-F238E27FC236}">
                <a16:creationId xmlns:a16="http://schemas.microsoft.com/office/drawing/2014/main" id="{EE6BD03E-382F-115D-2893-65B33E92A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20" y="4357352"/>
            <a:ext cx="1690550" cy="2243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E6A4E2-0569-6C2A-8C59-34EB6FEA8138}"/>
              </a:ext>
            </a:extLst>
          </p:cNvPr>
          <p:cNvSpPr txBox="1"/>
          <p:nvPr/>
        </p:nvSpPr>
        <p:spPr>
          <a:xfrm>
            <a:off x="674217" y="4949045"/>
            <a:ext cx="29837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Stick the organs in the correct place.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4E4EF-0B4A-56E2-BE04-2D85165D28BF}"/>
              </a:ext>
            </a:extLst>
          </p:cNvPr>
          <p:cNvSpPr txBox="1"/>
          <p:nvPr/>
        </p:nvSpPr>
        <p:spPr>
          <a:xfrm>
            <a:off x="674217" y="2049600"/>
            <a:ext cx="311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game would you want to play if Thing 1 and Thing 2 came to visit you?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6A8BF7-D306-B3B5-57EC-F1C3F15EA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89" y="2322648"/>
            <a:ext cx="1762791" cy="1174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8D75F1-255F-0F9F-3866-A99CD08A915D}"/>
              </a:ext>
            </a:extLst>
          </p:cNvPr>
          <p:cNvSpPr txBox="1"/>
          <p:nvPr/>
        </p:nvSpPr>
        <p:spPr>
          <a:xfrm>
            <a:off x="5591175" y="2207864"/>
            <a:ext cx="3275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Solve the calculations using a bead string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A590CE-BBA2-DE2A-5DE2-6559105F0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788" y="2176007"/>
            <a:ext cx="2769137" cy="15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3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F9DB-03C1-8A2B-9570-8BFC7567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0" y="142775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assoon Infant Std" panose="020B0503020103030203" pitchFamily="34" charset="0"/>
              </a:rPr>
              <a:t>Entry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B2D1-C83F-3500-28D9-39F213F01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2349584"/>
            <a:ext cx="6113431" cy="3582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CF9A8-DFBC-6A94-1DDA-1A6F0A27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0215A-3C25-DB4D-6755-A72501FFB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84"/>
            <a:ext cx="7259063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6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A37C-0927-8BC3-B1DA-32AC592B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241549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GB"/>
              <a:t>3 in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918ED-F863-B519-9F48-3D502BACB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005149"/>
            <a:ext cx="11360800" cy="4086684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GB" sz="4000"/>
              <a:t>What type of animal is a human?</a:t>
            </a:r>
          </a:p>
          <a:p>
            <a:pPr marL="152396" indent="0">
              <a:buNone/>
            </a:pPr>
            <a:endParaRPr lang="en-GB" sz="4000"/>
          </a:p>
          <a:p>
            <a:pPr marL="152396" indent="0">
              <a:buNone/>
            </a:pPr>
            <a:r>
              <a:rPr lang="en-GB" sz="4000"/>
              <a:t>What body parts help us to walk?</a:t>
            </a:r>
          </a:p>
          <a:p>
            <a:pPr marL="152396" indent="0">
              <a:buNone/>
            </a:pPr>
            <a:endParaRPr lang="en-GB" sz="4000"/>
          </a:p>
          <a:p>
            <a:pPr marL="152396" indent="0">
              <a:buNone/>
            </a:pPr>
            <a:r>
              <a:rPr lang="en-GB" sz="4000"/>
              <a:t>What is the job of the fingers?</a:t>
            </a:r>
          </a:p>
          <a:p>
            <a:pPr marL="152396" indent="0">
              <a:buNone/>
            </a:pPr>
            <a:endParaRPr lang="en-GB" sz="4000"/>
          </a:p>
          <a:p>
            <a:pPr marL="152396" indent="0">
              <a:buNone/>
            </a:pPr>
            <a:r>
              <a:rPr lang="en-GB" sz="3600">
                <a:solidFill>
                  <a:srgbClr val="FF0000"/>
                </a:solidFill>
              </a:rPr>
              <a:t>Challenge: What body parts would you use to run?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D003C-D34F-953D-0185-37B37C2F3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4"/>
            <a:ext cx="7259063" cy="87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484B6-D92D-F77F-20A4-91E6B3DA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44" y="13165"/>
            <a:ext cx="5710274" cy="10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8"/>
          <p:cNvSpPr txBox="1">
            <a:spLocks noGrp="1"/>
          </p:cNvSpPr>
          <p:nvPr>
            <p:ph type="subTitle" idx="1"/>
          </p:nvPr>
        </p:nvSpPr>
        <p:spPr>
          <a:xfrm>
            <a:off x="432000" y="1729600"/>
            <a:ext cx="2938000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>
                <a:solidFill>
                  <a:schemeClr val="dk1"/>
                </a:solidFill>
                <a:latin typeface="Sassoon Infant Std" panose="020B0503020103030203" pitchFamily="34" charset="0"/>
              </a:rPr>
              <a:t>human body</a:t>
            </a:r>
            <a:endParaRPr>
              <a:solidFill>
                <a:schemeClr val="dk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893" name="Google Shape;893;p78"/>
          <p:cNvSpPr txBox="1">
            <a:spLocks noGrp="1"/>
          </p:cNvSpPr>
          <p:nvPr>
            <p:ph type="subTitle" idx="2"/>
          </p:nvPr>
        </p:nvSpPr>
        <p:spPr>
          <a:xfrm>
            <a:off x="432000" y="3783200"/>
            <a:ext cx="2938000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</a:pPr>
            <a:r>
              <a:rPr lang="en-GB" b="1">
                <a:solidFill>
                  <a:schemeClr val="dk1"/>
                </a:solidFill>
                <a:latin typeface="Sassoon Infant Std" panose="020B0503020103030203" pitchFamily="34" charset="0"/>
              </a:rPr>
              <a:t>label</a:t>
            </a:r>
          </a:p>
        </p:txBody>
      </p:sp>
      <p:sp>
        <p:nvSpPr>
          <p:cNvPr id="895" name="Google Shape;895;p78"/>
          <p:cNvSpPr txBox="1">
            <a:spLocks noGrp="1"/>
          </p:cNvSpPr>
          <p:nvPr>
            <p:ph type="subTitle" idx="3"/>
          </p:nvPr>
        </p:nvSpPr>
        <p:spPr>
          <a:xfrm>
            <a:off x="432000" y="5641840"/>
            <a:ext cx="2938000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>
                <a:solidFill>
                  <a:schemeClr val="dk1"/>
                </a:solidFill>
                <a:latin typeface="Sassoon Infant Std" panose="020B0503020103030203" pitchFamily="34" charset="0"/>
              </a:rPr>
              <a:t>identify</a:t>
            </a:r>
            <a:endParaRPr>
              <a:solidFill>
                <a:schemeClr val="dk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896" name="Google Shape;896;p78"/>
          <p:cNvSpPr txBox="1">
            <a:spLocks noGrp="1"/>
          </p:cNvSpPr>
          <p:nvPr>
            <p:ph type="subTitle" idx="4"/>
          </p:nvPr>
        </p:nvSpPr>
        <p:spPr>
          <a:xfrm>
            <a:off x="432000" y="2756400"/>
            <a:ext cx="2938000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b="1">
                <a:solidFill>
                  <a:schemeClr val="dk1"/>
                </a:solidFill>
                <a:latin typeface="Sassoon Infant Std" panose="020B0503020103030203" pitchFamily="34" charset="0"/>
              </a:rPr>
              <a:t>draw</a:t>
            </a:r>
          </a:p>
        </p:txBody>
      </p:sp>
      <p:sp>
        <p:nvSpPr>
          <p:cNvPr id="897" name="Google Shape;897;p78"/>
          <p:cNvSpPr txBox="1">
            <a:spLocks noGrp="1"/>
          </p:cNvSpPr>
          <p:nvPr>
            <p:ph type="subTitle" idx="5"/>
          </p:nvPr>
        </p:nvSpPr>
        <p:spPr>
          <a:xfrm>
            <a:off x="432000" y="4666800"/>
            <a:ext cx="2938000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>
                <a:solidFill>
                  <a:schemeClr val="dk1"/>
                </a:solidFill>
                <a:latin typeface="Sassoon Infant Std" panose="020B0503020103030203" pitchFamily="34" charset="0"/>
              </a:rPr>
              <a:t>name</a:t>
            </a:r>
            <a:endParaRPr>
              <a:solidFill>
                <a:schemeClr val="dk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2" name="Google Shape;894;p78">
            <a:extLst>
              <a:ext uri="{FF2B5EF4-FFF2-40B4-BE49-F238E27FC236}">
                <a16:creationId xmlns:a16="http://schemas.microsoft.com/office/drawing/2014/main" id="{E2107500-FA53-AF65-0A56-083A424AF41A}"/>
              </a:ext>
            </a:extLst>
          </p:cNvPr>
          <p:cNvSpPr txBox="1">
            <a:spLocks/>
          </p:cNvSpPr>
          <p:nvPr/>
        </p:nvSpPr>
        <p:spPr>
          <a:xfrm>
            <a:off x="432000" y="1080000"/>
            <a:ext cx="2938000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b="1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000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267"/>
              </a:spcAft>
              <a:buClr>
                <a:srgbClr val="282828"/>
              </a:buClr>
              <a:buSzPts val="2000"/>
              <a:buFont typeface="Lexend"/>
              <a:buNone/>
              <a:defRPr sz="2667" kern="1200">
                <a:solidFill>
                  <a:srgbClr val="282828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0" indent="0">
              <a:spcAft>
                <a:spcPts val="1333"/>
              </a:spcAft>
            </a:pPr>
            <a:r>
              <a:rPr lang="en-GB" u="sng">
                <a:solidFill>
                  <a:schemeClr val="dk1"/>
                </a:solidFill>
                <a:latin typeface="Sassoon Infant Std" panose="020B0503020103030203" pitchFamily="34" charset="0"/>
              </a:rPr>
              <a:t>Keywords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54428-2CA5-1B22-68D0-44EDEE7E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84"/>
            <a:ext cx="7259063" cy="876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3BD9E-84B7-2A93-B960-BC532CFFC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44" y="13165"/>
            <a:ext cx="5710274" cy="104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0"/>
          <p:cNvSpPr txBox="1">
            <a:spLocks noGrp="1"/>
          </p:cNvSpPr>
          <p:nvPr>
            <p:ph type="body" idx="1"/>
          </p:nvPr>
        </p:nvSpPr>
        <p:spPr>
          <a:xfrm>
            <a:off x="115933" y="1656516"/>
            <a:ext cx="9513600" cy="1038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>
                <a:latin typeface="+mj-lt"/>
              </a:rPr>
              <a:t>Sam adds some </a:t>
            </a:r>
            <a:r>
              <a:rPr lang="en-GB" b="1">
                <a:latin typeface="+mj-lt"/>
              </a:rPr>
              <a:t>labels </a:t>
            </a:r>
            <a:r>
              <a:rPr lang="en-GB">
                <a:latin typeface="+mj-lt"/>
              </a:rPr>
              <a:t>to give information about the </a:t>
            </a:r>
            <a:r>
              <a:rPr lang="en-GB" b="1">
                <a:latin typeface="+mj-lt"/>
              </a:rPr>
              <a:t>human body</a:t>
            </a:r>
            <a:r>
              <a:rPr lang="en-GB">
                <a:latin typeface="+mj-lt"/>
              </a:rPr>
              <a:t>.</a:t>
            </a:r>
            <a:endParaRPr sz="2400">
              <a:latin typeface="+mj-lt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2400"/>
          </a:p>
        </p:txBody>
      </p:sp>
      <p:sp>
        <p:nvSpPr>
          <p:cNvPr id="910" name="Google Shape;910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912" name="Google Shape;912;p80"/>
          <p:cNvSpPr txBox="1"/>
          <p:nvPr/>
        </p:nvSpPr>
        <p:spPr>
          <a:xfrm>
            <a:off x="432000" y="5009045"/>
            <a:ext cx="73460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933">
                <a:solidFill>
                  <a:srgbClr val="0070C0"/>
                </a:solidFill>
                <a:latin typeface="+mj-lt"/>
                <a:ea typeface="Lexend"/>
                <a:cs typeface="Lexend"/>
                <a:sym typeface="Lexend"/>
              </a:rPr>
              <a:t>Blue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/ </a:t>
            </a:r>
            <a:r>
              <a:rPr lang="en-GB" sz="2933">
                <a:solidFill>
                  <a:srgbClr val="00B050"/>
                </a:solidFill>
                <a:latin typeface="+mj-lt"/>
                <a:ea typeface="Lexend"/>
                <a:cs typeface="Lexend"/>
                <a:sym typeface="Lexend"/>
              </a:rPr>
              <a:t>Green</a:t>
            </a:r>
          </a:p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What do you think? Can you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name 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any different body parts?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913" name="Google Shape;91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7" y="3478012"/>
            <a:ext cx="1051133" cy="116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863" y="2688279"/>
            <a:ext cx="5595113" cy="234971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80"/>
          <p:cNvSpPr txBox="1"/>
          <p:nvPr/>
        </p:nvSpPr>
        <p:spPr>
          <a:xfrm>
            <a:off x="1790830" y="2834545"/>
            <a:ext cx="5246804" cy="16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 know that this is a head, and this is an arm. I think a human’s body is made up of lots of different parts.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916" name="Google Shape;916;p80"/>
          <p:cNvSpPr txBox="1"/>
          <p:nvPr/>
        </p:nvSpPr>
        <p:spPr>
          <a:xfrm>
            <a:off x="647600" y="4528562"/>
            <a:ext cx="12008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17" name="Google Shape;917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9200" y="2231571"/>
            <a:ext cx="3165947" cy="4454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80"/>
          <p:cNvCxnSpPr>
            <a:cxnSpLocks/>
          </p:cNvCxnSpPr>
          <p:nvPr/>
        </p:nvCxnSpPr>
        <p:spPr>
          <a:xfrm flipH="1">
            <a:off x="8529239" y="2982049"/>
            <a:ext cx="1569961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0" name="Google Shape;920;p80"/>
          <p:cNvCxnSpPr>
            <a:cxnSpLocks/>
            <a:endCxn id="921" idx="3"/>
          </p:cNvCxnSpPr>
          <p:nvPr/>
        </p:nvCxnSpPr>
        <p:spPr>
          <a:xfrm flipH="1">
            <a:off x="8706020" y="4075248"/>
            <a:ext cx="999713" cy="1975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9" name="Google Shape;919;p80"/>
          <p:cNvSpPr txBox="1"/>
          <p:nvPr/>
        </p:nvSpPr>
        <p:spPr>
          <a:xfrm>
            <a:off x="7778000" y="2674250"/>
            <a:ext cx="1051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head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1" name="Google Shape;921;p80"/>
          <p:cNvSpPr txBox="1"/>
          <p:nvPr/>
        </p:nvSpPr>
        <p:spPr>
          <a:xfrm>
            <a:off x="7850020" y="3769466"/>
            <a:ext cx="85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arm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0F455-E0CA-D095-B66F-FF82354EE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6F303-3D20-2885-4338-6DA664070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33" y="910110"/>
            <a:ext cx="7427867" cy="614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4617AA-6903-0D28-DAE7-39BA36E64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2698" y="30665"/>
            <a:ext cx="4845635" cy="88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81"/>
          <p:cNvSpPr txBox="1">
            <a:spLocks noGrp="1"/>
          </p:cNvSpPr>
          <p:nvPr>
            <p:ph type="body" idx="1"/>
          </p:nvPr>
        </p:nvSpPr>
        <p:spPr>
          <a:xfrm>
            <a:off x="431999" y="1012400"/>
            <a:ext cx="5867201" cy="64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Who do you think is correct?</a:t>
            </a:r>
            <a:endParaRPr>
              <a:latin typeface="+mj-lt"/>
            </a:endParaRPr>
          </a:p>
        </p:txBody>
      </p:sp>
      <p:sp>
        <p:nvSpPr>
          <p:cNvPr id="926" name="Google Shape;926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pic>
        <p:nvPicPr>
          <p:cNvPr id="928" name="Google Shape;92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00" y="3070785"/>
            <a:ext cx="1051133" cy="114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4434" y="4815818"/>
            <a:ext cx="1051132" cy="116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2569" y="4033275"/>
            <a:ext cx="1271865" cy="110834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81"/>
          <p:cNvSpPr txBox="1"/>
          <p:nvPr/>
        </p:nvSpPr>
        <p:spPr>
          <a:xfrm>
            <a:off x="718900" y="4165433"/>
            <a:ext cx="1139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Jun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2" name="Google Shape;932;p81"/>
          <p:cNvSpPr txBox="1"/>
          <p:nvPr/>
        </p:nvSpPr>
        <p:spPr>
          <a:xfrm>
            <a:off x="6459900" y="5893567"/>
            <a:ext cx="1051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Alex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3" name="Google Shape;933;p81"/>
          <p:cNvSpPr txBox="1"/>
          <p:nvPr/>
        </p:nvSpPr>
        <p:spPr>
          <a:xfrm>
            <a:off x="9632867" y="5080767"/>
            <a:ext cx="11396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Sofia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34" name="Google Shape;934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207802" y="3311300"/>
            <a:ext cx="3091399" cy="204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62203" y="1754111"/>
            <a:ext cx="3377997" cy="222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9001" y="1685700"/>
            <a:ext cx="3635532" cy="14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81"/>
          <p:cNvSpPr txBox="1"/>
          <p:nvPr/>
        </p:nvSpPr>
        <p:spPr>
          <a:xfrm>
            <a:off x="1507767" y="1842300"/>
            <a:ext cx="33780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 think the human body is one big part.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938" name="Google Shape;938;p81"/>
          <p:cNvSpPr txBox="1"/>
          <p:nvPr/>
        </p:nvSpPr>
        <p:spPr>
          <a:xfrm>
            <a:off x="3251367" y="3307867"/>
            <a:ext cx="2946400" cy="1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 think the human body is made up of lots of different parts.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939" name="Google Shape;939;p81"/>
          <p:cNvSpPr txBox="1"/>
          <p:nvPr/>
        </p:nvSpPr>
        <p:spPr>
          <a:xfrm>
            <a:off x="6739349" y="1845067"/>
            <a:ext cx="3256000" cy="1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 think the human body is made up of two parts called a body and a head.</a:t>
            </a:r>
            <a:endParaRPr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940" name="Google Shape;940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2944" y="4401267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1FDFB-B598-F218-4440-61DC3D4A6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224"/>
            <a:ext cx="725805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0D27B-75B4-89C4-2ABF-328A03D24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433" y="2498500"/>
            <a:ext cx="3882931" cy="221596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82"/>
          <p:cNvSpPr txBox="1">
            <a:spLocks noGrp="1"/>
          </p:cNvSpPr>
          <p:nvPr>
            <p:ph type="body" idx="1"/>
          </p:nvPr>
        </p:nvSpPr>
        <p:spPr>
          <a:xfrm>
            <a:off x="288989" y="1139849"/>
            <a:ext cx="5467600" cy="686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Blue</a:t>
            </a:r>
            <a:r>
              <a:rPr lang="en-GB">
                <a:latin typeface="+mj-lt"/>
              </a:rPr>
              <a:t> / </a:t>
            </a:r>
            <a:r>
              <a:rPr lang="en-GB">
                <a:solidFill>
                  <a:srgbClr val="00B050"/>
                </a:solidFill>
                <a:latin typeface="+mj-lt"/>
              </a:rPr>
              <a:t>Green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Do you agree with Andeep</a:t>
            </a:r>
            <a:r>
              <a:rPr lang="en-GB"/>
              <a:t>?</a:t>
            </a:r>
            <a:endParaRPr/>
          </a:p>
        </p:txBody>
      </p:sp>
      <p:sp>
        <p:nvSpPr>
          <p:cNvPr id="946" name="Google Shape;946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948" name="Google Shape;948;p82"/>
          <p:cNvSpPr txBox="1"/>
          <p:nvPr/>
        </p:nvSpPr>
        <p:spPr>
          <a:xfrm>
            <a:off x="1658768" y="2517400"/>
            <a:ext cx="4005200" cy="1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There are no body parts on the inside of a human, our body is everything that is on the outside.</a:t>
            </a:r>
            <a:endParaRPr lang="en-GB" sz="2933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949" name="Google Shape;94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55213" y="4571534"/>
            <a:ext cx="947111" cy="1325967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2"/>
          <p:cNvSpPr txBox="1"/>
          <p:nvPr/>
        </p:nvSpPr>
        <p:spPr>
          <a:xfrm>
            <a:off x="698833" y="5833849"/>
            <a:ext cx="17704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Andeep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51" name="Google Shape;951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9000" y="1483049"/>
            <a:ext cx="3289093" cy="463603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82"/>
          <p:cNvSpPr txBox="1"/>
          <p:nvPr/>
        </p:nvSpPr>
        <p:spPr>
          <a:xfrm>
            <a:off x="7023148" y="5721034"/>
            <a:ext cx="212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body outline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54458-F596-D9C1-B545-7AC32E9E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3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2FCC6-6A09-0347-2CC1-AD4FA7499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83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9424400" cy="1016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r>
              <a:rPr lang="en-GB">
                <a:latin typeface="+mj-lt"/>
              </a:rPr>
              <a:t>Some </a:t>
            </a:r>
            <a:r>
              <a:rPr lang="en-GB" b="1">
                <a:latin typeface="+mj-lt"/>
              </a:rPr>
              <a:t>human body </a:t>
            </a:r>
            <a:r>
              <a:rPr lang="en-GB">
                <a:latin typeface="+mj-lt"/>
              </a:rPr>
              <a:t>parts are on the inside. We can’t see them unless we have an X-ray or a scan.</a:t>
            </a:r>
          </a:p>
        </p:txBody>
      </p:sp>
      <p:sp>
        <p:nvSpPr>
          <p:cNvPr id="957" name="Google Shape;957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959" name="Google Shape;959;p83"/>
          <p:cNvSpPr txBox="1"/>
          <p:nvPr/>
        </p:nvSpPr>
        <p:spPr>
          <a:xfrm>
            <a:off x="6587900" y="3300300"/>
            <a:ext cx="5160000" cy="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Can you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name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 any body parts on the inside?</a:t>
            </a:r>
          </a:p>
          <a:p>
            <a:pPr>
              <a:spcBef>
                <a:spcPts val="1333"/>
              </a:spcBef>
            </a:pP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0" name="Google Shape;960;p83"/>
          <p:cNvSpPr txBox="1"/>
          <p:nvPr/>
        </p:nvSpPr>
        <p:spPr>
          <a:xfrm>
            <a:off x="1610967" y="5579849"/>
            <a:ext cx="341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 X-ray and a scan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61" name="Google Shape;96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867" y="2223201"/>
            <a:ext cx="2363380" cy="327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386" y="2223202"/>
            <a:ext cx="2189581" cy="327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30F998-BB3F-BEC4-08B8-BCA524C60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B2FFE-FA87-B918-5C2C-A7729C0B0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84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6271200" cy="69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this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part? </a:t>
            </a:r>
          </a:p>
        </p:txBody>
      </p:sp>
      <p:sp>
        <p:nvSpPr>
          <p:cNvPr id="968" name="Google Shape;968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970" name="Google Shape;970;p84"/>
          <p:cNvSpPr txBox="1"/>
          <p:nvPr/>
        </p:nvSpPr>
        <p:spPr>
          <a:xfrm>
            <a:off x="6432000" y="3535167"/>
            <a:ext cx="5392800" cy="1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Different </a:t>
            </a:r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body </a:t>
            </a: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parts do different jobs. A brain lets humans think and control how their body moves.</a:t>
            </a:r>
          </a:p>
        </p:txBody>
      </p:sp>
      <p:sp>
        <p:nvSpPr>
          <p:cNvPr id="971" name="Google Shape;971;p84"/>
          <p:cNvSpPr txBox="1"/>
          <p:nvPr/>
        </p:nvSpPr>
        <p:spPr>
          <a:xfrm>
            <a:off x="602295" y="5760001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4" name="Google Shape;974;p84"/>
          <p:cNvSpPr txBox="1"/>
          <p:nvPr/>
        </p:nvSpPr>
        <p:spPr>
          <a:xfrm>
            <a:off x="6432000" y="1967467"/>
            <a:ext cx="5328000" cy="145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This is a brain. Do you know what its job 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1E4A2-ABC3-3BA7-CD95-8DD159D4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46537-A302-EB36-F677-7740AA8C8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  <p:pic>
        <p:nvPicPr>
          <p:cNvPr id="1026" name="Picture 2" descr="Brain Cartoon Stock Illustrations – 107,809 Brain Cartoon ...">
            <a:extLst>
              <a:ext uri="{FF2B5EF4-FFF2-40B4-BE49-F238E27FC236}">
                <a16:creationId xmlns:a16="http://schemas.microsoft.com/office/drawing/2014/main" id="{D4875755-6B25-72DF-BDA1-93B0F786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0" y="1789663"/>
            <a:ext cx="3939177" cy="34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843251" y="582040"/>
            <a:ext cx="12222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Today's Grapheme</a:t>
            </a: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2C41CD-6C8C-0327-3189-062D97A81E33}"/>
              </a:ext>
            </a:extLst>
          </p:cNvPr>
          <p:cNvSpPr txBox="1">
            <a:spLocks/>
          </p:cNvSpPr>
          <p:nvPr/>
        </p:nvSpPr>
        <p:spPr>
          <a:xfrm>
            <a:off x="3961713" y="3190906"/>
            <a:ext cx="4401204" cy="18289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 algn="ctr">
              <a:buNone/>
            </a:pPr>
            <a:r>
              <a:rPr lang="en-GB" sz="9600">
                <a:latin typeface="Sassoon Primary"/>
                <a:cs typeface="Calibri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40B40-C567-B921-1782-4121B77282ED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75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5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9391200" cy="98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this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part? Do you know what its job is</a:t>
            </a:r>
            <a:r>
              <a:rPr lang="en-GB"/>
              <a:t>? </a:t>
            </a:r>
            <a:endParaRPr/>
          </a:p>
        </p:txBody>
      </p:sp>
      <p:sp>
        <p:nvSpPr>
          <p:cNvPr id="980" name="Google Shape;980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982" name="Google Shape;982;p85"/>
          <p:cNvSpPr txBox="1"/>
          <p:nvPr/>
        </p:nvSpPr>
        <p:spPr>
          <a:xfrm>
            <a:off x="6339741" y="2907516"/>
            <a:ext cx="5409200" cy="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This is a heart. A heart pumps blood around a human’s body.</a:t>
            </a:r>
          </a:p>
        </p:txBody>
      </p:sp>
      <p:sp>
        <p:nvSpPr>
          <p:cNvPr id="983" name="Google Shape;983;p85"/>
          <p:cNvSpPr txBox="1"/>
          <p:nvPr/>
        </p:nvSpPr>
        <p:spPr>
          <a:xfrm>
            <a:off x="602295" y="5760001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137ACD-6448-BD05-5854-B07DE24A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5D9E7-B411-3474-8C5E-B07FEC739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  <p:pic>
        <p:nvPicPr>
          <p:cNvPr id="2050" name="Picture 2" descr="Cartoon Heart Anatomy – Royalty-Free Vector | VectorStock">
            <a:extLst>
              <a:ext uri="{FF2B5EF4-FFF2-40B4-BE49-F238E27FC236}">
                <a16:creationId xmlns:a16="http://schemas.microsoft.com/office/drawing/2014/main" id="{FE4F1E4F-AD28-8B41-F022-AD2E216F5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2"/>
          <a:stretch>
            <a:fillRect/>
          </a:stretch>
        </p:blipFill>
        <p:spPr bwMode="auto">
          <a:xfrm>
            <a:off x="2316095" y="1749098"/>
            <a:ext cx="2562024" cy="36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86"/>
          <p:cNvSpPr txBox="1">
            <a:spLocks noGrp="1"/>
          </p:cNvSpPr>
          <p:nvPr>
            <p:ph type="body" idx="1"/>
          </p:nvPr>
        </p:nvSpPr>
        <p:spPr>
          <a:xfrm>
            <a:off x="521921" y="1898100"/>
            <a:ext cx="11407200" cy="92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>
                <a:latin typeface="+mj-lt"/>
              </a:rPr>
              <a:t>All of a human’s body parts are on the outside of their bodies</a:t>
            </a:r>
            <a:r>
              <a:rPr lang="en-GB"/>
              <a:t>.</a:t>
            </a:r>
            <a:endParaRPr/>
          </a:p>
          <a:p>
            <a:pPr marL="0" indent="0">
              <a:lnSpc>
                <a:spcPct val="130000"/>
              </a:lnSpc>
              <a:buNone/>
            </a:pPr>
            <a:endParaRPr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/>
          </a:p>
        </p:txBody>
      </p:sp>
      <p:sp>
        <p:nvSpPr>
          <p:cNvPr id="990" name="Google Shape;990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991" name="Google Shape;991;p86"/>
          <p:cNvSpPr txBox="1"/>
          <p:nvPr/>
        </p:nvSpPr>
        <p:spPr>
          <a:xfrm>
            <a:off x="4033767" y="2961167"/>
            <a:ext cx="17188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True</a:t>
            </a:r>
            <a:endParaRPr sz="2933" b="1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992" name="Google Shape;992;p86"/>
          <p:cNvSpPr txBox="1"/>
          <p:nvPr/>
        </p:nvSpPr>
        <p:spPr>
          <a:xfrm>
            <a:off x="7241467" y="2930867"/>
            <a:ext cx="14136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False</a:t>
            </a:r>
            <a:endParaRPr sz="2933" b="1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993" name="Google Shape;993;p86"/>
          <p:cNvSpPr txBox="1"/>
          <p:nvPr/>
        </p:nvSpPr>
        <p:spPr>
          <a:xfrm>
            <a:off x="432000" y="1084201"/>
            <a:ext cx="2918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True or false?</a:t>
            </a:r>
            <a:r>
              <a:rPr lang="en-GB" sz="3200">
                <a:solidFill>
                  <a:schemeClr val="dk1"/>
                </a:solidFill>
                <a:latin typeface="+mj-lt"/>
                <a:ea typeface="ABeeZee"/>
                <a:cs typeface="ABeeZee"/>
                <a:sym typeface="ABeeZee"/>
              </a:rPr>
              <a:t> </a:t>
            </a:r>
          </a:p>
        </p:txBody>
      </p:sp>
      <p:pic>
        <p:nvPicPr>
          <p:cNvPr id="994" name="Google Shape;99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685" y="28820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985" y="2882022"/>
            <a:ext cx="60990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86"/>
          <p:cNvSpPr txBox="1"/>
          <p:nvPr/>
        </p:nvSpPr>
        <p:spPr>
          <a:xfrm>
            <a:off x="3272651" y="30021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7" name="Google Shape;997;p86"/>
          <p:cNvSpPr txBox="1"/>
          <p:nvPr/>
        </p:nvSpPr>
        <p:spPr>
          <a:xfrm>
            <a:off x="6464951" y="30021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98" name="Google Shape;998;p86"/>
          <p:cNvGrpSpPr/>
          <p:nvPr/>
        </p:nvGrpSpPr>
        <p:grpSpPr>
          <a:xfrm>
            <a:off x="553655" y="4656433"/>
            <a:ext cx="609600" cy="609600"/>
            <a:chOff x="1020916" y="1442088"/>
            <a:chExt cx="457200" cy="457200"/>
          </a:xfrm>
        </p:grpSpPr>
        <p:pic>
          <p:nvPicPr>
            <p:cNvPr id="999" name="Google Shape;999;p8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0" name="Google Shape;1000;p8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001" name="Google Shape;1001;p86"/>
          <p:cNvGrpSpPr/>
          <p:nvPr/>
        </p:nvGrpSpPr>
        <p:grpSpPr>
          <a:xfrm>
            <a:off x="521921" y="5570833"/>
            <a:ext cx="609600" cy="609600"/>
            <a:chOff x="1020916" y="1442088"/>
            <a:chExt cx="457200" cy="457200"/>
          </a:xfrm>
        </p:grpSpPr>
        <p:pic>
          <p:nvPicPr>
            <p:cNvPr id="1002" name="Google Shape;1002;p8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3" name="Google Shape;1003;p86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004" name="Google Shape;1004;p86"/>
          <p:cNvSpPr txBox="1"/>
          <p:nvPr/>
        </p:nvSpPr>
        <p:spPr>
          <a:xfrm>
            <a:off x="1212333" y="4655133"/>
            <a:ext cx="92544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a human’s heart and brain are inside their bodies</a:t>
            </a:r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5" name="Google Shape;1005;p86"/>
          <p:cNvSpPr txBox="1"/>
          <p:nvPr/>
        </p:nvSpPr>
        <p:spPr>
          <a:xfrm>
            <a:off x="1248301" y="5507467"/>
            <a:ext cx="7264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different body parts do different jobs.</a:t>
            </a:r>
          </a:p>
        </p:txBody>
      </p:sp>
      <p:pic>
        <p:nvPicPr>
          <p:cNvPr id="1006" name="Google Shape;1006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9044" y="4661483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7044" y="2775667"/>
            <a:ext cx="5280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86"/>
          <p:cNvSpPr txBox="1"/>
          <p:nvPr/>
        </p:nvSpPr>
        <p:spPr>
          <a:xfrm>
            <a:off x="373249" y="3758133"/>
            <a:ext cx="56008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This is because …</a:t>
            </a: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E5CF0-F436-39C0-E686-C84C7959E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F0552-3709-4A76-E846-44A5A8289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7"/>
          <p:cNvSpPr txBox="1">
            <a:spLocks noGrp="1"/>
          </p:cNvSpPr>
          <p:nvPr>
            <p:ph type="body" idx="1"/>
          </p:nvPr>
        </p:nvSpPr>
        <p:spPr>
          <a:xfrm>
            <a:off x="432000" y="1012401"/>
            <a:ext cx="9513600" cy="12048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these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parts? Do you know what their job is? </a:t>
            </a:r>
          </a:p>
        </p:txBody>
      </p:sp>
      <p:sp>
        <p:nvSpPr>
          <p:cNvPr id="1015" name="Google Shape;1015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017" name="Google Shape;1017;p87"/>
          <p:cNvSpPr txBox="1"/>
          <p:nvPr/>
        </p:nvSpPr>
        <p:spPr>
          <a:xfrm>
            <a:off x="6319400" y="2906600"/>
            <a:ext cx="48600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These are lungs. Lungs are for breathing and bringing air into a human’s body.</a:t>
            </a:r>
          </a:p>
        </p:txBody>
      </p:sp>
      <p:sp>
        <p:nvSpPr>
          <p:cNvPr id="1018" name="Google Shape;1018;p87"/>
          <p:cNvSpPr txBox="1"/>
          <p:nvPr/>
        </p:nvSpPr>
        <p:spPr>
          <a:xfrm>
            <a:off x="602295" y="5760001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22EBEE-450A-AC23-0ED9-35EE01FFF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10746-2777-4A6A-C469-CEE2490C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  <p:pic>
        <p:nvPicPr>
          <p:cNvPr id="3074" name="Picture 2" descr="24+ Thousand Lung Cartoon Royalty-Free Images, Stock Photos &amp; Pictures |  Shutterstock">
            <a:extLst>
              <a:ext uri="{FF2B5EF4-FFF2-40B4-BE49-F238E27FC236}">
                <a16:creationId xmlns:a16="http://schemas.microsoft.com/office/drawing/2014/main" id="{8D5BDF30-082B-12C3-F3A7-D77A8CDA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86" y="2043597"/>
            <a:ext cx="3582533" cy="3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88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9513600" cy="1078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Can you </a:t>
            </a:r>
            <a:r>
              <a:rPr lang="en-GB" b="1">
                <a:latin typeface="+mj-lt"/>
              </a:rPr>
              <a:t>identify </a:t>
            </a:r>
            <a:r>
              <a:rPr lang="en-GB">
                <a:latin typeface="+mj-lt"/>
              </a:rPr>
              <a:t>this </a:t>
            </a:r>
            <a:r>
              <a:rPr lang="en-GB" b="1">
                <a:latin typeface="+mj-lt"/>
              </a:rPr>
              <a:t>body </a:t>
            </a:r>
            <a:r>
              <a:rPr lang="en-GB">
                <a:latin typeface="+mj-lt"/>
              </a:rPr>
              <a:t>part? Do you know what its job is? </a:t>
            </a:r>
          </a:p>
        </p:txBody>
      </p:sp>
      <p:sp>
        <p:nvSpPr>
          <p:cNvPr id="1027" name="Google Shape;1027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029" name="Google Shape;1029;p88"/>
          <p:cNvSpPr txBox="1"/>
          <p:nvPr/>
        </p:nvSpPr>
        <p:spPr>
          <a:xfrm>
            <a:off x="6335601" y="2285200"/>
            <a:ext cx="54244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This is a stomach. A stomach is where food goes once a human has eaten it. </a:t>
            </a:r>
          </a:p>
          <a:p>
            <a:pPr>
              <a:spcBef>
                <a:spcPts val="1333"/>
              </a:spcBef>
            </a:pPr>
            <a:endParaRPr sz="2933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0" name="Google Shape;1030;p88"/>
          <p:cNvSpPr txBox="1"/>
          <p:nvPr/>
        </p:nvSpPr>
        <p:spPr>
          <a:xfrm>
            <a:off x="6355916" y="4113983"/>
            <a:ext cx="5383600" cy="1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Do you know any other body parts on the inside?</a:t>
            </a:r>
          </a:p>
        </p:txBody>
      </p:sp>
      <p:sp>
        <p:nvSpPr>
          <p:cNvPr id="1031" name="Google Shape;1031;p88"/>
          <p:cNvSpPr txBox="1"/>
          <p:nvPr/>
        </p:nvSpPr>
        <p:spPr>
          <a:xfrm>
            <a:off x="802467" y="5742500"/>
            <a:ext cx="3427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inside a human body</a:t>
            </a:r>
            <a:endParaRPr sz="240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930F5-2DA9-9587-A29D-D9CF89D0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3C601-E2C1-6324-1C0E-BF1C29351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  <p:pic>
        <p:nvPicPr>
          <p:cNvPr id="4100" name="Picture 4" descr="Stomach Cartoon Images – Browse 46,944 Stock Photos, Vectors ...">
            <a:extLst>
              <a:ext uri="{FF2B5EF4-FFF2-40B4-BE49-F238E27FC236}">
                <a16:creationId xmlns:a16="http://schemas.microsoft.com/office/drawing/2014/main" id="{4B51304D-BF8F-F3CA-3B66-85B515E3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5" y="2090800"/>
            <a:ext cx="3635557" cy="33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EDC97C-B72A-CC76-F0E1-E84578AC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12937"/>
            <a:ext cx="5390066" cy="4027600"/>
          </a:xfrm>
        </p:spPr>
        <p:txBody>
          <a:bodyPr/>
          <a:lstStyle/>
          <a:p>
            <a:pPr marL="118531" indent="0">
              <a:buNone/>
            </a:pPr>
            <a:r>
              <a:rPr lang="en-GB">
                <a:latin typeface="+mj-lt"/>
              </a:rPr>
              <a:t>Where do you think each of the organs are in your body?</a:t>
            </a:r>
          </a:p>
          <a:p>
            <a:pPr marL="118531" indent="0">
              <a:buNone/>
            </a:pPr>
            <a:endParaRPr lang="en-GB">
              <a:latin typeface="+mj-lt"/>
            </a:endParaRPr>
          </a:p>
          <a:p>
            <a:pPr marL="118531" indent="0">
              <a:buNone/>
            </a:pPr>
            <a:r>
              <a:rPr lang="en-GB">
                <a:latin typeface="+mj-lt"/>
              </a:rPr>
              <a:t>Place the pictures where you think they are inside your body</a:t>
            </a:r>
            <a:r>
              <a:rPr lang="en-GB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38AC5A-A327-E9A9-EEC3-C6AA0EFA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8FF2A-2371-92BB-B16E-BB2BA6BD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5" name="Google Shape;951;p82">
            <a:extLst>
              <a:ext uri="{FF2B5EF4-FFF2-40B4-BE49-F238E27FC236}">
                <a16:creationId xmlns:a16="http://schemas.microsoft.com/office/drawing/2014/main" id="{F977B5B3-558F-ADC2-103F-938E2FB6B7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987" y="1413601"/>
            <a:ext cx="3289093" cy="463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BF422-5016-77CA-2A56-2ED98F37B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9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480FAC-0875-06ED-FEF4-0A626EA8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40" y="1286443"/>
            <a:ext cx="5744005" cy="52185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C53A2-D7FB-18D7-B245-6B84D3741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128284-6EF1-CF9B-E032-C8F5893A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5" name="Google Shape;984;p85">
            <a:extLst>
              <a:ext uri="{FF2B5EF4-FFF2-40B4-BE49-F238E27FC236}">
                <a16:creationId xmlns:a16="http://schemas.microsoft.com/office/drawing/2014/main" id="{3911989F-7508-2967-1585-BA68E96FC974}"/>
              </a:ext>
            </a:extLst>
          </p:cNvPr>
          <p:cNvCxnSpPr>
            <a:cxnSpLocks/>
          </p:cNvCxnSpPr>
          <p:nvPr/>
        </p:nvCxnSpPr>
        <p:spPr>
          <a:xfrm flipV="1">
            <a:off x="4438506" y="3428999"/>
            <a:ext cx="1657494" cy="11096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985;p85">
            <a:extLst>
              <a:ext uri="{FF2B5EF4-FFF2-40B4-BE49-F238E27FC236}">
                <a16:creationId xmlns:a16="http://schemas.microsoft.com/office/drawing/2014/main" id="{ECB2BF4A-8E3C-11B4-BA20-279055172DF7}"/>
              </a:ext>
            </a:extLst>
          </p:cNvPr>
          <p:cNvSpPr txBox="1"/>
          <p:nvPr/>
        </p:nvSpPr>
        <p:spPr>
          <a:xfrm>
            <a:off x="6096000" y="3121238"/>
            <a:ext cx="129797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heart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" name="Google Shape;1019;p87">
            <a:extLst>
              <a:ext uri="{FF2B5EF4-FFF2-40B4-BE49-F238E27FC236}">
                <a16:creationId xmlns:a16="http://schemas.microsoft.com/office/drawing/2014/main" id="{A6088BF7-CF84-5FA3-FDD8-D09C7E1787E8}"/>
              </a:ext>
            </a:extLst>
          </p:cNvPr>
          <p:cNvCxnSpPr>
            <a:cxnSpLocks/>
          </p:cNvCxnSpPr>
          <p:nvPr/>
        </p:nvCxnSpPr>
        <p:spPr>
          <a:xfrm flipH="1" flipV="1">
            <a:off x="1396232" y="2692896"/>
            <a:ext cx="2649369" cy="666925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21;p87">
            <a:extLst>
              <a:ext uri="{FF2B5EF4-FFF2-40B4-BE49-F238E27FC236}">
                <a16:creationId xmlns:a16="http://schemas.microsoft.com/office/drawing/2014/main" id="{67523D5F-A8B0-0A84-FAAF-8968F167EBCE}"/>
              </a:ext>
            </a:extLst>
          </p:cNvPr>
          <p:cNvCxnSpPr>
            <a:cxnSpLocks/>
          </p:cNvCxnSpPr>
          <p:nvPr/>
        </p:nvCxnSpPr>
        <p:spPr>
          <a:xfrm>
            <a:off x="1851949" y="2777924"/>
            <a:ext cx="2633742" cy="47017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985;p85">
            <a:extLst>
              <a:ext uri="{FF2B5EF4-FFF2-40B4-BE49-F238E27FC236}">
                <a16:creationId xmlns:a16="http://schemas.microsoft.com/office/drawing/2014/main" id="{C30C9553-B366-421F-6061-21665DFB4D29}"/>
              </a:ext>
            </a:extLst>
          </p:cNvPr>
          <p:cNvSpPr txBox="1"/>
          <p:nvPr/>
        </p:nvSpPr>
        <p:spPr>
          <a:xfrm>
            <a:off x="640531" y="2155118"/>
            <a:ext cx="129797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lungs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23" name="Google Shape;1032;p88">
            <a:extLst>
              <a:ext uri="{FF2B5EF4-FFF2-40B4-BE49-F238E27FC236}">
                <a16:creationId xmlns:a16="http://schemas.microsoft.com/office/drawing/2014/main" id="{46182042-A462-008B-4CD2-2B18CC8ABC07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4438506" y="3991011"/>
            <a:ext cx="894600" cy="247912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033;p88">
            <a:extLst>
              <a:ext uri="{FF2B5EF4-FFF2-40B4-BE49-F238E27FC236}">
                <a16:creationId xmlns:a16="http://schemas.microsoft.com/office/drawing/2014/main" id="{70BC8401-66A8-E912-C489-F997A9ED16D6}"/>
              </a:ext>
            </a:extLst>
          </p:cNvPr>
          <p:cNvSpPr txBox="1"/>
          <p:nvPr/>
        </p:nvSpPr>
        <p:spPr>
          <a:xfrm>
            <a:off x="5333106" y="3931161"/>
            <a:ext cx="225988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stomach</a:t>
            </a:r>
            <a:endParaRPr sz="2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35D1BD-B112-3858-AC4A-1641FC2F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B4BB4D-183A-3D11-E340-0D68DA77A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676" y="3182443"/>
            <a:ext cx="2695933" cy="188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00" y="3080319"/>
            <a:ext cx="34290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GB">
                <a:latin typeface="+mj-lt"/>
              </a:rPr>
              <a:t>In which diagram is the heart being pointed to</a:t>
            </a:r>
            <a:r>
              <a:rPr lang="en-GB"/>
              <a:t>?</a:t>
            </a:r>
            <a:endParaRPr/>
          </a:p>
        </p:txBody>
      </p:sp>
      <p:sp>
        <p:nvSpPr>
          <p:cNvPr id="1040" name="Google Shape;1040;p8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cxnSp>
        <p:nvCxnSpPr>
          <p:cNvPr id="1042" name="Google Shape;1042;p89"/>
          <p:cNvCxnSpPr/>
          <p:nvPr/>
        </p:nvCxnSpPr>
        <p:spPr>
          <a:xfrm flipH="1">
            <a:off x="10454053" y="2903003"/>
            <a:ext cx="1120000" cy="757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43" name="Google Shape;1043;p89"/>
          <p:cNvCxnSpPr/>
          <p:nvPr/>
        </p:nvCxnSpPr>
        <p:spPr>
          <a:xfrm flipH="1">
            <a:off x="9609800" y="2928000"/>
            <a:ext cx="1914400" cy="708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044" name="Google Shape;1044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8244" y="5518867"/>
            <a:ext cx="528000" cy="5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5" name="Google Shape;1045;p89"/>
          <p:cNvCxnSpPr/>
          <p:nvPr/>
        </p:nvCxnSpPr>
        <p:spPr>
          <a:xfrm flipH="1">
            <a:off x="2448453" y="2903003"/>
            <a:ext cx="1200800" cy="583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046" name="Google Shape;104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476" y="3112877"/>
            <a:ext cx="2695933" cy="1885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89"/>
          <p:cNvCxnSpPr/>
          <p:nvPr/>
        </p:nvCxnSpPr>
        <p:spPr>
          <a:xfrm rot="10800000" flipH="1">
            <a:off x="6554467" y="2858400"/>
            <a:ext cx="820000" cy="1020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stealth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ACA9B13-6C80-AE87-E1B1-7F3A7D27E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82BDEA-00E5-837F-8816-68CCEFBD1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90"/>
          <p:cNvSpPr txBox="1">
            <a:spLocks noGrp="1"/>
          </p:cNvSpPr>
          <p:nvPr>
            <p:ph type="body" idx="1"/>
          </p:nvPr>
        </p:nvSpPr>
        <p:spPr>
          <a:xfrm>
            <a:off x="432000" y="1948000"/>
            <a:ext cx="8963200" cy="334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>
                <a:latin typeface="+mj-lt"/>
              </a:rPr>
              <a:t>Different body parts do different jobs.</a:t>
            </a:r>
          </a:p>
        </p:txBody>
      </p:sp>
      <p:sp>
        <p:nvSpPr>
          <p:cNvPr id="1052" name="Google Shape;1052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053" name="Google Shape;1053;p90"/>
          <p:cNvSpPr txBox="1"/>
          <p:nvPr/>
        </p:nvSpPr>
        <p:spPr>
          <a:xfrm>
            <a:off x="4033767" y="2961167"/>
            <a:ext cx="17188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True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4" name="Google Shape;1054;p90"/>
          <p:cNvSpPr txBox="1"/>
          <p:nvPr/>
        </p:nvSpPr>
        <p:spPr>
          <a:xfrm>
            <a:off x="7241467" y="2930867"/>
            <a:ext cx="14136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False</a:t>
            </a:r>
            <a:endParaRPr sz="2933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6" name="Google Shape;1056;p90"/>
          <p:cNvSpPr txBox="1"/>
          <p:nvPr/>
        </p:nvSpPr>
        <p:spPr>
          <a:xfrm>
            <a:off x="432000" y="1084201"/>
            <a:ext cx="29188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2933" b="1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True or false?</a:t>
            </a:r>
            <a:r>
              <a:rPr lang="en-GB" sz="3200">
                <a:solidFill>
                  <a:schemeClr val="dk1"/>
                </a:solidFill>
                <a:latin typeface="+mj-lt"/>
                <a:ea typeface="ABeeZee"/>
                <a:cs typeface="ABeeZee"/>
                <a:sym typeface="ABeeZee"/>
              </a:rPr>
              <a:t> </a:t>
            </a:r>
          </a:p>
        </p:txBody>
      </p:sp>
      <p:pic>
        <p:nvPicPr>
          <p:cNvPr id="1057" name="Google Shape;105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685" y="2882022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985" y="2882022"/>
            <a:ext cx="60990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90"/>
          <p:cNvSpPr txBox="1"/>
          <p:nvPr/>
        </p:nvSpPr>
        <p:spPr>
          <a:xfrm>
            <a:off x="3272651" y="30021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0" name="Google Shape;1060;p90"/>
          <p:cNvSpPr txBox="1"/>
          <p:nvPr/>
        </p:nvSpPr>
        <p:spPr>
          <a:xfrm>
            <a:off x="6464951" y="3002151"/>
            <a:ext cx="544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2400" b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</a:t>
            </a:r>
            <a:endParaRPr sz="2400"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1" name="Google Shape;1061;p90"/>
          <p:cNvSpPr txBox="1"/>
          <p:nvPr/>
        </p:nvSpPr>
        <p:spPr>
          <a:xfrm>
            <a:off x="373249" y="3758133"/>
            <a:ext cx="56008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This is because …</a:t>
            </a:r>
          </a:p>
        </p:txBody>
      </p:sp>
      <p:grpSp>
        <p:nvGrpSpPr>
          <p:cNvPr id="1062" name="Google Shape;1062;p90"/>
          <p:cNvGrpSpPr/>
          <p:nvPr/>
        </p:nvGrpSpPr>
        <p:grpSpPr>
          <a:xfrm>
            <a:off x="655255" y="4656433"/>
            <a:ext cx="609600" cy="609600"/>
            <a:chOff x="1020916" y="1442088"/>
            <a:chExt cx="457200" cy="457200"/>
          </a:xfrm>
        </p:grpSpPr>
        <p:pic>
          <p:nvPicPr>
            <p:cNvPr id="1063" name="Google Shape;1063;p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4" name="Google Shape;1064;p9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a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065" name="Google Shape;1065;p90"/>
          <p:cNvGrpSpPr/>
          <p:nvPr/>
        </p:nvGrpSpPr>
        <p:grpSpPr>
          <a:xfrm>
            <a:off x="623521" y="5570833"/>
            <a:ext cx="609600" cy="609600"/>
            <a:chOff x="1020916" y="1442088"/>
            <a:chExt cx="457200" cy="457200"/>
          </a:xfrm>
        </p:grpSpPr>
        <p:pic>
          <p:nvPicPr>
            <p:cNvPr id="1066" name="Google Shape;1066;p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20916" y="144208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7" name="Google Shape;1067;p90"/>
            <p:cNvSpPr txBox="1"/>
            <p:nvPr/>
          </p:nvSpPr>
          <p:spPr>
            <a:xfrm>
              <a:off x="1045528" y="1526400"/>
              <a:ext cx="408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GB" sz="2400" b="1">
                  <a:solidFill>
                    <a:srgbClr val="FFFFFF"/>
                  </a:solidFill>
                  <a:latin typeface="Lexend"/>
                  <a:ea typeface="Lexend"/>
                  <a:cs typeface="Lexend"/>
                  <a:sym typeface="Lexend"/>
                </a:rPr>
                <a:t>b</a:t>
              </a:r>
              <a:endParaRPr sz="24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1068" name="Google Shape;1068;p90"/>
          <p:cNvSpPr txBox="1"/>
          <p:nvPr/>
        </p:nvSpPr>
        <p:spPr>
          <a:xfrm>
            <a:off x="1295867" y="4555733"/>
            <a:ext cx="44976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humans are mammals.</a:t>
            </a:r>
          </a:p>
        </p:txBody>
      </p:sp>
      <p:sp>
        <p:nvSpPr>
          <p:cNvPr id="1069" name="Google Shape;1069;p90"/>
          <p:cNvSpPr txBox="1"/>
          <p:nvPr/>
        </p:nvSpPr>
        <p:spPr>
          <a:xfrm>
            <a:off x="1278400" y="5353333"/>
            <a:ext cx="96672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the brain lets a human think and controls how their body moves.</a:t>
            </a:r>
          </a:p>
        </p:txBody>
      </p:sp>
      <p:pic>
        <p:nvPicPr>
          <p:cNvPr id="1070" name="Google Shape;1070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4244" y="2877267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9011" y="5480600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C446EF-07F9-CCAC-1EAC-46281BABD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A3EB39-3B76-EE15-7FAF-7F7276A23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91"/>
          <p:cNvSpPr/>
          <p:nvPr/>
        </p:nvSpPr>
        <p:spPr>
          <a:xfrm>
            <a:off x="8954111" y="4793967"/>
            <a:ext cx="1705200" cy="13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7" name="Google Shape;1077;p91"/>
          <p:cNvSpPr/>
          <p:nvPr/>
        </p:nvSpPr>
        <p:spPr>
          <a:xfrm>
            <a:off x="6860267" y="4774088"/>
            <a:ext cx="1705200" cy="13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8" name="Google Shape;1078;p91"/>
          <p:cNvSpPr/>
          <p:nvPr/>
        </p:nvSpPr>
        <p:spPr>
          <a:xfrm>
            <a:off x="8932023" y="3269967"/>
            <a:ext cx="1705200" cy="13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9" name="Google Shape;1079;p91"/>
          <p:cNvSpPr/>
          <p:nvPr/>
        </p:nvSpPr>
        <p:spPr>
          <a:xfrm>
            <a:off x="6860267" y="3269967"/>
            <a:ext cx="1705200" cy="13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0" name="Google Shape;1080;p91"/>
          <p:cNvSpPr/>
          <p:nvPr/>
        </p:nvSpPr>
        <p:spPr>
          <a:xfrm>
            <a:off x="6860216" y="1649889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1" name="Google Shape;1081;p91"/>
          <p:cNvSpPr/>
          <p:nvPr/>
        </p:nvSpPr>
        <p:spPr>
          <a:xfrm>
            <a:off x="3207033" y="1649889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2" name="Google Shape;1082;p91"/>
          <p:cNvSpPr/>
          <p:nvPr/>
        </p:nvSpPr>
        <p:spPr>
          <a:xfrm>
            <a:off x="3207033" y="3337333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3" name="Google Shape;1083;p91"/>
          <p:cNvSpPr/>
          <p:nvPr/>
        </p:nvSpPr>
        <p:spPr>
          <a:xfrm>
            <a:off x="3207033" y="4962933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5" name="Google Shape;1085;p91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510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Match each body part to its name and job.</a:t>
            </a:r>
          </a:p>
        </p:txBody>
      </p:sp>
      <p:sp>
        <p:nvSpPr>
          <p:cNvPr id="1084" name="Google Shape;1084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086" name="Google Shape;1086;p91"/>
          <p:cNvSpPr/>
          <p:nvPr/>
        </p:nvSpPr>
        <p:spPr>
          <a:xfrm>
            <a:off x="635200" y="51348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7" name="Google Shape;1087;p91"/>
          <p:cNvSpPr/>
          <p:nvPr/>
        </p:nvSpPr>
        <p:spPr>
          <a:xfrm>
            <a:off x="635200" y="40074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8" name="Google Shape;1088;p91"/>
          <p:cNvSpPr/>
          <p:nvPr/>
        </p:nvSpPr>
        <p:spPr>
          <a:xfrm>
            <a:off x="635200" y="28800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9" name="Google Shape;1089;p91"/>
          <p:cNvSpPr/>
          <p:nvPr/>
        </p:nvSpPr>
        <p:spPr>
          <a:xfrm>
            <a:off x="635200" y="17526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0" name="Google Shape;1090;p91"/>
          <p:cNvSpPr txBox="1"/>
          <p:nvPr/>
        </p:nvSpPr>
        <p:spPr>
          <a:xfrm>
            <a:off x="635200" y="1821853"/>
            <a:ext cx="1470800" cy="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heart</a:t>
            </a:r>
          </a:p>
        </p:txBody>
      </p:sp>
      <p:sp>
        <p:nvSpPr>
          <p:cNvPr id="1091" name="Google Shape;1091;p91"/>
          <p:cNvSpPr txBox="1"/>
          <p:nvPr/>
        </p:nvSpPr>
        <p:spPr>
          <a:xfrm>
            <a:off x="635188" y="2907575"/>
            <a:ext cx="12724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lungs</a:t>
            </a:r>
          </a:p>
        </p:txBody>
      </p:sp>
      <p:sp>
        <p:nvSpPr>
          <p:cNvPr id="1092" name="Google Shape;1092;p91"/>
          <p:cNvSpPr txBox="1"/>
          <p:nvPr/>
        </p:nvSpPr>
        <p:spPr>
          <a:xfrm>
            <a:off x="635211" y="4062532"/>
            <a:ext cx="182880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stomach</a:t>
            </a:r>
          </a:p>
        </p:txBody>
      </p:sp>
      <p:sp>
        <p:nvSpPr>
          <p:cNvPr id="1093" name="Google Shape;1093;p91"/>
          <p:cNvSpPr txBox="1"/>
          <p:nvPr/>
        </p:nvSpPr>
        <p:spPr>
          <a:xfrm>
            <a:off x="635199" y="5210767"/>
            <a:ext cx="127240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brain</a:t>
            </a:r>
          </a:p>
        </p:txBody>
      </p:sp>
      <p:sp>
        <p:nvSpPr>
          <p:cNvPr id="1094" name="Google Shape;1094;p91"/>
          <p:cNvSpPr txBox="1"/>
          <p:nvPr/>
        </p:nvSpPr>
        <p:spPr>
          <a:xfrm>
            <a:off x="3182800" y="3269967"/>
            <a:ext cx="33396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Lets a human think and controls how their body moves.</a:t>
            </a:r>
          </a:p>
        </p:txBody>
      </p:sp>
      <p:sp>
        <p:nvSpPr>
          <p:cNvPr id="1095" name="Google Shape;1095;p91"/>
          <p:cNvSpPr txBox="1"/>
          <p:nvPr/>
        </p:nvSpPr>
        <p:spPr>
          <a:xfrm>
            <a:off x="6971589" y="1615801"/>
            <a:ext cx="3061200" cy="168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This organ pumps blood around a human’s body.</a:t>
            </a:r>
          </a:p>
        </p:txBody>
      </p:sp>
      <p:sp>
        <p:nvSpPr>
          <p:cNvPr id="1096" name="Google Shape;1096;p91"/>
          <p:cNvSpPr txBox="1"/>
          <p:nvPr/>
        </p:nvSpPr>
        <p:spPr>
          <a:xfrm>
            <a:off x="3182800" y="4924134"/>
            <a:ext cx="3496400" cy="168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Used for breathing and bringing air into a human’s body.</a:t>
            </a:r>
            <a:endParaRPr lang="en-GB" sz="2400">
              <a:latin typeface="+mj-lt"/>
            </a:endParaRPr>
          </a:p>
        </p:txBody>
      </p:sp>
      <p:sp>
        <p:nvSpPr>
          <p:cNvPr id="1097" name="Google Shape;1097;p91"/>
          <p:cNvSpPr txBox="1"/>
          <p:nvPr/>
        </p:nvSpPr>
        <p:spPr>
          <a:xfrm>
            <a:off x="3182789" y="1615801"/>
            <a:ext cx="3249200" cy="168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>
                <a:solidFill>
                  <a:schemeClr val="dk1"/>
                </a:solidFill>
                <a:latin typeface="+mj-lt"/>
                <a:ea typeface="Lexend"/>
                <a:cs typeface="Lexend"/>
                <a:sym typeface="Lexend"/>
              </a:rPr>
              <a:t>This is where food goes once a human has eaten it. </a:t>
            </a:r>
            <a:endParaRPr lang="en-GB" sz="1333">
              <a:latin typeface="+mj-lt"/>
            </a:endParaRPr>
          </a:p>
        </p:txBody>
      </p:sp>
      <p:sp>
        <p:nvSpPr>
          <p:cNvPr id="1098" name="Google Shape;1098;p91"/>
          <p:cNvSpPr txBox="1"/>
          <p:nvPr/>
        </p:nvSpPr>
        <p:spPr>
          <a:xfrm>
            <a:off x="432000" y="6427201"/>
            <a:ext cx="23356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800">
                <a:solidFill>
                  <a:schemeClr val="dk2"/>
                </a:solidFill>
                <a:highlight>
                  <a:srgbClr val="FFFFFF"/>
                </a:highlight>
                <a:latin typeface="Lexend"/>
                <a:ea typeface="Lexend"/>
                <a:cs typeface="Lexend"/>
                <a:sym typeface="Lexend"/>
              </a:rPr>
              <a:t>All images: Sudowoodo/Shutterstock.com</a:t>
            </a:r>
            <a:endParaRPr sz="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99" name="Google Shape;1099;p91"/>
          <p:cNvPicPr preferRelativeResize="0"/>
          <p:nvPr/>
        </p:nvPicPr>
        <p:blipFill rotWithShape="1">
          <a:blip r:embed="rId3">
            <a:alphaModFix/>
          </a:blip>
          <a:srcRect r="5069"/>
          <a:stretch/>
        </p:blipFill>
        <p:spPr>
          <a:xfrm>
            <a:off x="6894767" y="3384534"/>
            <a:ext cx="1603500" cy="118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91"/>
          <p:cNvCxnSpPr/>
          <p:nvPr/>
        </p:nvCxnSpPr>
        <p:spPr>
          <a:xfrm flipH="1">
            <a:off x="7939300" y="3562933"/>
            <a:ext cx="413200" cy="388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01" name="Google Shape;1101;p91"/>
          <p:cNvPicPr preferRelativeResize="0"/>
          <p:nvPr/>
        </p:nvPicPr>
        <p:blipFill rotWithShape="1">
          <a:blip r:embed="rId3">
            <a:alphaModFix/>
          </a:blip>
          <a:srcRect r="5069"/>
          <a:stretch/>
        </p:blipFill>
        <p:spPr>
          <a:xfrm>
            <a:off x="6911118" y="4869167"/>
            <a:ext cx="1603500" cy="118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91"/>
          <p:cNvCxnSpPr/>
          <p:nvPr/>
        </p:nvCxnSpPr>
        <p:spPr>
          <a:xfrm flipH="1">
            <a:off x="8061033" y="4881067"/>
            <a:ext cx="400800" cy="29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03" name="Google Shape;1103;p91"/>
          <p:cNvCxnSpPr/>
          <p:nvPr/>
        </p:nvCxnSpPr>
        <p:spPr>
          <a:xfrm>
            <a:off x="7222667" y="4917500"/>
            <a:ext cx="242800" cy="37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04" name="Google Shape;110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3545" y="3314285"/>
            <a:ext cx="1126289" cy="12972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1105" name="Google Shape;1105;p91"/>
          <p:cNvCxnSpPr/>
          <p:nvPr/>
        </p:nvCxnSpPr>
        <p:spPr>
          <a:xfrm flipH="1">
            <a:off x="10083900" y="3787667"/>
            <a:ext cx="473600" cy="37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06" name="Google Shape;1106;p91"/>
          <p:cNvPicPr preferRelativeResize="0"/>
          <p:nvPr/>
        </p:nvPicPr>
        <p:blipFill rotWithShape="1">
          <a:blip r:embed="rId5">
            <a:alphaModFix/>
          </a:blip>
          <a:srcRect l="10764" r="7622"/>
          <a:stretch/>
        </p:blipFill>
        <p:spPr>
          <a:xfrm>
            <a:off x="9051067" y="4955300"/>
            <a:ext cx="1470800" cy="1062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7" name="Google Shape;1107;p91"/>
          <p:cNvCxnSpPr/>
          <p:nvPr/>
        </p:nvCxnSpPr>
        <p:spPr>
          <a:xfrm flipH="1">
            <a:off x="9925900" y="5063300"/>
            <a:ext cx="467600" cy="20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56936D-D29D-579A-CE33-7FC210EDC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503DB4-0EE1-D7EA-4699-7EA643EED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92"/>
          <p:cNvSpPr txBox="1">
            <a:spLocks noGrp="1"/>
          </p:cNvSpPr>
          <p:nvPr>
            <p:ph type="body" idx="1"/>
          </p:nvPr>
        </p:nvSpPr>
        <p:spPr>
          <a:xfrm>
            <a:off x="432000" y="1012401"/>
            <a:ext cx="10983600" cy="68576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r>
              <a:rPr lang="en-GB">
                <a:latin typeface="+mj-lt"/>
              </a:rPr>
              <a:t>Match each body part to its name and job</a:t>
            </a:r>
            <a:r>
              <a:rPr lang="en-GB"/>
              <a:t>.</a:t>
            </a:r>
            <a:endParaRPr/>
          </a:p>
        </p:txBody>
      </p:sp>
      <p:sp>
        <p:nvSpPr>
          <p:cNvPr id="1112" name="Google Shape;1112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114" name="Google Shape;1114;p92"/>
          <p:cNvSpPr/>
          <p:nvPr/>
        </p:nvSpPr>
        <p:spPr>
          <a:xfrm>
            <a:off x="1366117" y="4409900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15" name="Google Shape;1115;p92"/>
          <p:cNvSpPr/>
          <p:nvPr/>
        </p:nvSpPr>
        <p:spPr>
          <a:xfrm>
            <a:off x="7360517" y="4409900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16" name="Google Shape;1116;p92"/>
          <p:cNvSpPr/>
          <p:nvPr/>
        </p:nvSpPr>
        <p:spPr>
          <a:xfrm>
            <a:off x="8115917" y="18836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17" name="Google Shape;1117;p92"/>
          <p:cNvSpPr/>
          <p:nvPr/>
        </p:nvSpPr>
        <p:spPr>
          <a:xfrm>
            <a:off x="2121517" y="18836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18" name="Google Shape;1118;p92"/>
          <p:cNvSpPr txBox="1"/>
          <p:nvPr/>
        </p:nvSpPr>
        <p:spPr>
          <a:xfrm>
            <a:off x="2121517" y="1883601"/>
            <a:ext cx="1828800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stomach</a:t>
            </a:r>
          </a:p>
        </p:txBody>
      </p:sp>
      <p:sp>
        <p:nvSpPr>
          <p:cNvPr id="1119" name="Google Shape;1119;p92"/>
          <p:cNvSpPr txBox="1"/>
          <p:nvPr/>
        </p:nvSpPr>
        <p:spPr>
          <a:xfrm>
            <a:off x="8177733" y="1883600"/>
            <a:ext cx="1705200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brain</a:t>
            </a:r>
          </a:p>
        </p:txBody>
      </p:sp>
      <p:sp>
        <p:nvSpPr>
          <p:cNvPr id="1120" name="Google Shape;1120;p92"/>
          <p:cNvSpPr txBox="1"/>
          <p:nvPr/>
        </p:nvSpPr>
        <p:spPr>
          <a:xfrm>
            <a:off x="7360517" y="4409900"/>
            <a:ext cx="33396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667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Lets a human think and controls how their body moves</a:t>
            </a:r>
            <a:r>
              <a:rPr lang="en-GB" sz="2667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.</a:t>
            </a:r>
            <a:endParaRPr sz="2667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21" name="Google Shape;1121;p92"/>
          <p:cNvSpPr txBox="1"/>
          <p:nvPr/>
        </p:nvSpPr>
        <p:spPr>
          <a:xfrm>
            <a:off x="1366117" y="4409901"/>
            <a:ext cx="3339600" cy="182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667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This is where food goes once a human has eaten it. </a:t>
            </a:r>
            <a:endParaRPr lang="en-GB" sz="1600">
              <a:latin typeface="+mj-lt"/>
              <a:ea typeface="Kalam"/>
              <a:cs typeface="Kalam"/>
              <a:sym typeface="Kalam"/>
            </a:endParaRPr>
          </a:p>
        </p:txBody>
      </p:sp>
      <p:pic>
        <p:nvPicPr>
          <p:cNvPr id="1122" name="Google Shape;112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536" y="2737484"/>
            <a:ext cx="1828800" cy="151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9798" y="2737501"/>
            <a:ext cx="1864933" cy="155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7D7B9-1343-8770-6CB1-C81B1C9A8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3B66F-2EE0-BA60-C5EF-B51F1677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F0BA-CEED-E29D-FEE5-9940F07F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AB1E-80D3-6608-8146-DF162FAE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950"/>
            <a:ext cx="10515600" cy="584444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9600">
                <a:latin typeface="Comic Sans MS"/>
                <a:ea typeface="+mn-lt"/>
                <a:cs typeface="+mn-lt"/>
              </a:rPr>
              <a:t>s       c        </a:t>
            </a:r>
            <a:r>
              <a:rPr lang="en-GB" sz="9600" err="1">
                <a:latin typeface="Comic Sans MS"/>
                <a:ea typeface="+mn-lt"/>
                <a:cs typeface="+mn-lt"/>
              </a:rPr>
              <a:t>ph</a:t>
            </a:r>
            <a:r>
              <a:rPr lang="en-GB" sz="9600">
                <a:latin typeface="Comic Sans MS"/>
                <a:ea typeface="+mn-lt"/>
                <a:cs typeface="+mn-lt"/>
              </a:rPr>
              <a:t>      g</a:t>
            </a:r>
            <a:endParaRPr lang="en-US" sz="660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9600">
                <a:latin typeface="Comic Sans MS"/>
                <a:ea typeface="+mn-lt"/>
                <a:cs typeface="+mn-lt"/>
              </a:rPr>
              <a:t>     y     </a:t>
            </a:r>
            <a:r>
              <a:rPr lang="en-GB" sz="9600" err="1">
                <a:latin typeface="Comic Sans MS"/>
                <a:ea typeface="+mn-lt"/>
                <a:cs typeface="+mn-lt"/>
              </a:rPr>
              <a:t>ea</a:t>
            </a:r>
            <a:r>
              <a:rPr lang="en-GB" sz="9600">
                <a:latin typeface="Comic Sans MS"/>
                <a:ea typeface="+mn-lt"/>
                <a:cs typeface="+mn-lt"/>
              </a:rPr>
              <a:t>        </a:t>
            </a:r>
            <a:r>
              <a:rPr lang="en-GB" sz="9600" err="1">
                <a:latin typeface="Comic Sans MS"/>
                <a:ea typeface="+mn-lt"/>
                <a:cs typeface="+mn-lt"/>
              </a:rPr>
              <a:t>wh</a:t>
            </a:r>
            <a:r>
              <a:rPr lang="en-GB" sz="9600">
                <a:latin typeface="Comic Sans MS"/>
                <a:ea typeface="+mn-lt"/>
                <a:cs typeface="+mn-lt"/>
              </a:rPr>
              <a:t> </a:t>
            </a:r>
            <a:endParaRPr lang="en-US" sz="660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9600">
                <a:latin typeface="Comic Sans MS"/>
                <a:ea typeface="+mn-lt"/>
                <a:cs typeface="+mn-lt"/>
              </a:rPr>
              <a:t>ow     </a:t>
            </a:r>
            <a:r>
              <a:rPr lang="en-GB" sz="9600" err="1">
                <a:latin typeface="Comic Sans MS"/>
                <a:ea typeface="+mn-lt"/>
                <a:cs typeface="+mn-lt"/>
              </a:rPr>
              <a:t>oe</a:t>
            </a:r>
            <a:r>
              <a:rPr lang="en-GB" sz="9600">
                <a:latin typeface="Comic Sans MS"/>
                <a:ea typeface="+mn-lt"/>
                <a:cs typeface="+mn-lt"/>
              </a:rPr>
              <a:t>      </a:t>
            </a:r>
            <a:r>
              <a:rPr lang="en-GB" sz="9600" err="1">
                <a:latin typeface="Comic Sans MS"/>
                <a:ea typeface="+mn-lt"/>
                <a:cs typeface="+mn-lt"/>
              </a:rPr>
              <a:t>ou</a:t>
            </a:r>
            <a:r>
              <a:rPr lang="en-GB" sz="9600">
                <a:latin typeface="Comic Sans MS"/>
                <a:ea typeface="+mn-lt"/>
                <a:cs typeface="+mn-lt"/>
              </a:rPr>
              <a:t>  </a:t>
            </a:r>
            <a:endParaRPr lang="en-US" sz="660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9600">
                <a:latin typeface="Comic Sans MS"/>
                <a:ea typeface="+mn-lt"/>
                <a:cs typeface="+mn-lt"/>
              </a:rPr>
              <a:t>     le        al</a:t>
            </a:r>
            <a:endParaRPr lang="en-US" sz="660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0B6E0-BE7C-AF95-6671-F03E9DF1E354}"/>
              </a:ext>
            </a:extLst>
          </p:cNvPr>
          <p:cNvSpPr txBox="1"/>
          <p:nvPr/>
        </p:nvSpPr>
        <p:spPr>
          <a:xfrm>
            <a:off x="8650310" y="198549"/>
            <a:ext cx="6096000" cy="7284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W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ednesday 21st </a:t>
            </a:r>
            <a:r>
              <a:rPr lang="en-GB" sz="1800" b="1" i="0" u="sng" baseline="0">
                <a:solidFill>
                  <a:srgbClr val="A02B93"/>
                </a:solidFill>
                <a:latin typeface="Sassoon Primary"/>
                <a:ea typeface="Segoe UI"/>
                <a:cs typeface="Segoe UI"/>
              </a:rPr>
              <a:t>J</a:t>
            </a: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anuary 2026</a:t>
            </a:r>
            <a:r>
              <a:rPr lang="en-US" sz="1800" b="0" i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​</a:t>
            </a:r>
          </a:p>
          <a:p>
            <a:pPr algn="l" rtl="0">
              <a:lnSpc>
                <a:spcPts val="1425"/>
              </a:lnSpc>
            </a:pPr>
            <a:r>
              <a:rPr lang="en-GB" sz="1800" b="1" i="0" u="sng" baseline="0">
                <a:solidFill>
                  <a:srgbClr val="000000"/>
                </a:solidFill>
                <a:latin typeface="Sassoon Primary"/>
                <a:ea typeface="Segoe UI"/>
                <a:cs typeface="Segoe UI"/>
              </a:rPr>
              <a:t>21/1/26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70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3"/>
          <p:cNvSpPr txBox="1">
            <a:spLocks noGrp="1"/>
          </p:cNvSpPr>
          <p:nvPr>
            <p:ph type="body" idx="1"/>
          </p:nvPr>
        </p:nvSpPr>
        <p:spPr>
          <a:xfrm>
            <a:off x="432000" y="1012401"/>
            <a:ext cx="10983600" cy="68576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Match each body part to its name and job.</a:t>
            </a:r>
          </a:p>
        </p:txBody>
      </p:sp>
      <p:sp>
        <p:nvSpPr>
          <p:cNvPr id="1128" name="Google Shape;1128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130" name="Google Shape;1130;p93"/>
          <p:cNvSpPr/>
          <p:nvPr/>
        </p:nvSpPr>
        <p:spPr>
          <a:xfrm>
            <a:off x="7360300" y="4415292"/>
            <a:ext cx="4055300" cy="155007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1" name="Google Shape;1131;p93"/>
          <p:cNvSpPr/>
          <p:nvPr/>
        </p:nvSpPr>
        <p:spPr>
          <a:xfrm>
            <a:off x="8071879" y="1861791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2" name="Google Shape;1132;p93"/>
          <p:cNvSpPr/>
          <p:nvPr/>
        </p:nvSpPr>
        <p:spPr>
          <a:xfrm>
            <a:off x="2159200" y="1854200"/>
            <a:ext cx="1828800" cy="81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3" name="Google Shape;1133;p93"/>
          <p:cNvSpPr txBox="1"/>
          <p:nvPr/>
        </p:nvSpPr>
        <p:spPr>
          <a:xfrm>
            <a:off x="2159200" y="1923753"/>
            <a:ext cx="1470800" cy="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heart</a:t>
            </a:r>
          </a:p>
        </p:txBody>
      </p:sp>
      <p:sp>
        <p:nvSpPr>
          <p:cNvPr id="1134" name="Google Shape;1134;p93"/>
          <p:cNvSpPr txBox="1"/>
          <p:nvPr/>
        </p:nvSpPr>
        <p:spPr>
          <a:xfrm>
            <a:off x="8071867" y="1908432"/>
            <a:ext cx="12724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933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lungs</a:t>
            </a:r>
          </a:p>
        </p:txBody>
      </p:sp>
      <p:sp>
        <p:nvSpPr>
          <p:cNvPr id="1135" name="Google Shape;1135;p93"/>
          <p:cNvSpPr txBox="1"/>
          <p:nvPr/>
        </p:nvSpPr>
        <p:spPr>
          <a:xfrm>
            <a:off x="7336067" y="4376501"/>
            <a:ext cx="3900204" cy="182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667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Used for breathing and bringing air into a human’s body.</a:t>
            </a:r>
            <a:endParaRPr lang="en-GB" sz="2667">
              <a:latin typeface="+mj-lt"/>
              <a:ea typeface="Kalam"/>
              <a:cs typeface="Kalam"/>
              <a:sym typeface="Kalam"/>
            </a:endParaRPr>
          </a:p>
        </p:txBody>
      </p:sp>
      <p:sp>
        <p:nvSpPr>
          <p:cNvPr id="1136" name="Google Shape;1136;p93"/>
          <p:cNvSpPr/>
          <p:nvPr/>
        </p:nvSpPr>
        <p:spPr>
          <a:xfrm>
            <a:off x="1497617" y="4412911"/>
            <a:ext cx="3339600" cy="14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37" name="Google Shape;1137;p93"/>
          <p:cNvSpPr txBox="1"/>
          <p:nvPr/>
        </p:nvSpPr>
        <p:spPr>
          <a:xfrm>
            <a:off x="1608992" y="4378821"/>
            <a:ext cx="3061200" cy="24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667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This organ pumps blood around a human’s body.</a:t>
            </a:r>
          </a:p>
          <a:p>
            <a:pPr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</a:pPr>
            <a:endParaRPr sz="2667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38" name="Google Shape;113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697" y="2800451"/>
            <a:ext cx="1792304" cy="14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867" y="2787633"/>
            <a:ext cx="1828800" cy="147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3BD0F5-DE3A-7510-E895-FF50542D7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53903-B9E9-35E0-46AB-4B8286E0C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02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634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>
                <a:latin typeface="+mj-lt"/>
              </a:rPr>
              <a:t>Tell a partner what job each body part does</a:t>
            </a:r>
            <a:r>
              <a:rPr lang="en-GB"/>
              <a:t>.</a:t>
            </a:r>
            <a:endParaRPr/>
          </a:p>
        </p:txBody>
      </p:sp>
      <p:sp>
        <p:nvSpPr>
          <p:cNvPr id="1263" name="Google Shape;1263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Recording different body parts</a:t>
            </a:r>
            <a:endParaRPr/>
          </a:p>
        </p:txBody>
      </p:sp>
      <p:pic>
        <p:nvPicPr>
          <p:cNvPr id="1265" name="Google Shape;1265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55801" y="2072267"/>
            <a:ext cx="4660364" cy="352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733" y="2396901"/>
            <a:ext cx="4520466" cy="319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02"/>
          <p:cNvSpPr txBox="1"/>
          <p:nvPr/>
        </p:nvSpPr>
        <p:spPr>
          <a:xfrm>
            <a:off x="1509932" y="2557609"/>
            <a:ext cx="4388912" cy="296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667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The stomach is where food goes once it has been eaten. A heart pumps blood around a human’s body.</a:t>
            </a:r>
            <a:endParaRPr lang="en-GB" sz="320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1268" name="Google Shape;1268;p102"/>
          <p:cNvSpPr txBox="1"/>
          <p:nvPr/>
        </p:nvSpPr>
        <p:spPr>
          <a:xfrm>
            <a:off x="6302133" y="2027433"/>
            <a:ext cx="4571600" cy="1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  <a:buClr>
                <a:schemeClr val="dk1"/>
              </a:buClr>
              <a:buSzPts val="1100"/>
            </a:pPr>
            <a:r>
              <a:rPr lang="en-GB" sz="2667">
                <a:solidFill>
                  <a:schemeClr val="dk1"/>
                </a:solidFill>
                <a:latin typeface="+mj-lt"/>
                <a:ea typeface="Kalam"/>
                <a:cs typeface="Kalam"/>
                <a:sym typeface="Kalam"/>
              </a:rPr>
              <a:t>Humans use lungs to breathe and bring air into their bodies. A human’s brain lets them think and control how their body moves.</a:t>
            </a:r>
            <a:endParaRPr lang="en-GB" sz="320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pic>
        <p:nvPicPr>
          <p:cNvPr id="1269" name="Google Shape;1269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0401" y="4903518"/>
            <a:ext cx="1051132" cy="116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5834" y="4944567"/>
            <a:ext cx="1051133" cy="11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102"/>
          <p:cNvSpPr txBox="1"/>
          <p:nvPr/>
        </p:nvSpPr>
        <p:spPr>
          <a:xfrm>
            <a:off x="1425912" y="5939641"/>
            <a:ext cx="13084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Sam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2" name="Google Shape;1272;p102"/>
          <p:cNvSpPr txBox="1"/>
          <p:nvPr/>
        </p:nvSpPr>
        <p:spPr>
          <a:xfrm>
            <a:off x="10271425" y="5956959"/>
            <a:ext cx="10512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Alex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961EC-9511-D49D-905F-2853E7D05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0BF68-956B-6CDA-F17D-9C4EB680D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2E57F-02ED-41BB-691F-1E8155A3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5E709-779D-07BC-98FC-B0895C65C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12937"/>
            <a:ext cx="5390066" cy="4027600"/>
          </a:xfrm>
        </p:spPr>
        <p:txBody>
          <a:bodyPr/>
          <a:lstStyle/>
          <a:p>
            <a:pPr marL="118531" indent="0">
              <a:buNone/>
            </a:pPr>
            <a:r>
              <a:rPr lang="en-GB">
                <a:latin typeface="+mj-lt"/>
              </a:rPr>
              <a:t>Now go and check your organs are in the right place. If not, move them to the right place!</a:t>
            </a:r>
          </a:p>
          <a:p>
            <a:pPr marL="118531" indent="0">
              <a:buNone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9C3F7-A673-4E61-C08F-F5100842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0CF1D-940C-421A-629C-D056EA8E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5" name="Google Shape;951;p82">
            <a:extLst>
              <a:ext uri="{FF2B5EF4-FFF2-40B4-BE49-F238E27FC236}">
                <a16:creationId xmlns:a16="http://schemas.microsoft.com/office/drawing/2014/main" id="{38A04858-33DB-AB5E-A63F-E2956A6EBC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987" y="1413601"/>
            <a:ext cx="3289093" cy="463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9D48B-0719-8930-5D40-AADDF0AEB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30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03"/>
          <p:cNvSpPr txBox="1">
            <a:spLocks noGrp="1"/>
          </p:cNvSpPr>
          <p:nvPr>
            <p:ph type="body" idx="1"/>
          </p:nvPr>
        </p:nvSpPr>
        <p:spPr>
          <a:xfrm>
            <a:off x="432000" y="1440001"/>
            <a:ext cx="7910400" cy="481926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GB">
                <a:highlight>
                  <a:srgbClr val="FFFFFF"/>
                </a:highlight>
                <a:latin typeface="+mj-lt"/>
              </a:rPr>
              <a:t>The human body is made up of lots of different parts which do different jobs.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>
                <a:highlight>
                  <a:srgbClr val="FFFFFF"/>
                </a:highlight>
                <a:latin typeface="+mj-lt"/>
              </a:rPr>
              <a:t>There are body parts on the inside of your body as well as on the outside.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>
                <a:highlight>
                  <a:srgbClr val="FFFFFF"/>
                </a:highlight>
                <a:latin typeface="+mj-lt"/>
              </a:rPr>
              <a:t>Body parts on the inside can include the heart, the lungs, the stomach and the brain.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GB">
                <a:highlight>
                  <a:srgbClr val="FFFFFF"/>
                </a:highlight>
                <a:latin typeface="+mj-lt"/>
              </a:rPr>
              <a:t>Body parts can be recorded using drawing and labelling skills.</a:t>
            </a:r>
            <a:endParaRPr lang="en-GB">
              <a:latin typeface="+mj-lt"/>
            </a:endParaRPr>
          </a:p>
        </p:txBody>
      </p:sp>
      <p:sp>
        <p:nvSpPr>
          <p:cNvPr id="1278" name="Google Shape;1278;p103"/>
          <p:cNvSpPr txBox="1">
            <a:spLocks noGrp="1"/>
          </p:cNvSpPr>
          <p:nvPr>
            <p:ph type="title"/>
          </p:nvPr>
        </p:nvSpPr>
        <p:spPr>
          <a:xfrm>
            <a:off x="1933884" y="718190"/>
            <a:ext cx="7655200" cy="510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GB"/>
              <a:t>Body parts on the inside</a:t>
            </a:r>
            <a:endParaRPr/>
          </a:p>
        </p:txBody>
      </p:sp>
      <p:sp>
        <p:nvSpPr>
          <p:cNvPr id="1279" name="Google Shape;1279;p103"/>
          <p:cNvSpPr txBox="1"/>
          <p:nvPr/>
        </p:nvSpPr>
        <p:spPr>
          <a:xfrm>
            <a:off x="9314081" y="4841472"/>
            <a:ext cx="248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human body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80" name="Google Shape;1280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5919" y="1676502"/>
            <a:ext cx="2189581" cy="327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598A-8460-9CC9-6EAE-4AC8AA7C3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995793-BD08-EA09-3369-4B4024DA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747" y="1536515"/>
            <a:ext cx="5390066" cy="1016063"/>
          </a:xfrm>
        </p:spPr>
        <p:txBody>
          <a:bodyPr/>
          <a:lstStyle/>
          <a:p>
            <a:pPr marL="118531" indent="0">
              <a:buNone/>
            </a:pPr>
            <a:r>
              <a:rPr lang="en-GB"/>
              <a:t>Exit question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18501-4280-4993-77B9-0251CF00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F0AA8-37AF-7851-9A50-437CCA80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65" y="-15511"/>
            <a:ext cx="7259063" cy="87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18048-F2BF-8BB8-2184-267860DF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04" y="40224"/>
            <a:ext cx="5319030" cy="97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5C476-9AAC-AB98-6FE5-16912203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701" y="2376137"/>
            <a:ext cx="6696638" cy="29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A2E2A-A6CB-3C11-63E1-91F3F7DF0471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3A605-D9DF-9D6C-1928-0F6CD7BCC0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F654-5828-B20E-4BD4-FC2B2E35F93D}"/>
              </a:ext>
            </a:extLst>
          </p:cNvPr>
          <p:cNvSpPr txBox="1"/>
          <p:nvPr/>
        </p:nvSpPr>
        <p:spPr>
          <a:xfrm>
            <a:off x="6103938" y="793750"/>
            <a:ext cx="7553854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omic Sans MS" panose="030F0702030302020204" pitchFamily="66" charset="0"/>
                <a:cs typeface="Calibri" panose="020F0502020204030204"/>
              </a:rPr>
              <a:t>final</a:t>
            </a:r>
          </a:p>
          <a:p>
            <a:r>
              <a:rPr lang="en-US" sz="6000">
                <a:latin typeface="Comic Sans MS" panose="030F0702030302020204" pitchFamily="66" charset="0"/>
                <a:cs typeface="Calibri" panose="020F0502020204030204"/>
              </a:rPr>
              <a:t>equal</a:t>
            </a:r>
          </a:p>
          <a:p>
            <a:r>
              <a:rPr lang="en-US" sz="6000">
                <a:latin typeface="Comic Sans MS" panose="030F0702030302020204" pitchFamily="66" charset="0"/>
                <a:cs typeface="Calibri" panose="020F0502020204030204"/>
              </a:rPr>
              <a:t>snow</a:t>
            </a:r>
          </a:p>
          <a:p>
            <a:r>
              <a:rPr lang="en-US" sz="6000">
                <a:latin typeface="Comic Sans MS" panose="030F0702030302020204" pitchFamily="66" charset="0"/>
                <a:cs typeface="Calibri" panose="020F0502020204030204"/>
              </a:rPr>
              <a:t>spy</a:t>
            </a:r>
          </a:p>
          <a:p>
            <a:r>
              <a:rPr lang="en-US" sz="6000">
                <a:latin typeface="Comic Sans MS" panose="030F0702030302020204" pitchFamily="66" charset="0"/>
                <a:cs typeface="Calibri" panose="020F0502020204030204"/>
              </a:rPr>
              <a:t>sparkle</a:t>
            </a:r>
          </a:p>
          <a:p>
            <a:r>
              <a:rPr lang="en-US" sz="6000">
                <a:latin typeface="Comic Sans MS" panose="030F0702030302020204" pitchFamily="66" charset="0"/>
                <a:cs typeface="Calibri" panose="020F0502020204030204"/>
              </a:rPr>
              <a:t>apple</a:t>
            </a:r>
          </a:p>
          <a:p>
            <a:endParaRPr lang="en-US" sz="6000">
              <a:latin typeface="Sassoon Primary"/>
              <a:cs typeface="Calibri" panose="020F0502020204030204"/>
            </a:endParaRPr>
          </a:p>
          <a:p>
            <a:pPr algn="l"/>
            <a:endParaRPr lang="en-US" sz="3200">
              <a:latin typeface="Sassoon Primary"/>
              <a:cs typeface="Calibri" panose="020F0502020204030204"/>
            </a:endParaRPr>
          </a:p>
          <a:p>
            <a:endParaRPr lang="en-US" sz="3200">
              <a:latin typeface="Sassoon Primar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FD1E1-FA2E-CC0D-20FA-0F0E874ED338}"/>
              </a:ext>
            </a:extLst>
          </p:cNvPr>
          <p:cNvSpPr txBox="1"/>
          <p:nvPr/>
        </p:nvSpPr>
        <p:spPr>
          <a:xfrm>
            <a:off x="283103" y="2931583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Segment these </a:t>
            </a:r>
            <a:endParaRPr lang="en-US" sz="6000">
              <a:latin typeface="Comic Sans MS" panose="030F0702030302020204" pitchFamily="66" charset="0"/>
              <a:cs typeface="Calibri" panose="020F0502020204030204"/>
            </a:endParaRPr>
          </a:p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words and read them</a:t>
            </a:r>
            <a:endParaRPr lang="en-US" sz="6000">
              <a:latin typeface="Comic Sans MS" panose="030F0702030302020204" pitchFamily="66" charset="0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C17B4-D9BE-5376-7F87-C2AA79B715F5}"/>
              </a:ext>
            </a:extLst>
          </p:cNvPr>
          <p:cNvSpPr txBox="1"/>
          <p:nvPr/>
        </p:nvSpPr>
        <p:spPr>
          <a:xfrm>
            <a:off x="209019" y="899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Comic Sans MS" panose="030F0702030302020204" pitchFamily="66" charset="0"/>
                <a:cs typeface="Calibri"/>
              </a:rPr>
              <a:t>What are the digraphs?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A49EF-D969-662D-5D0F-CA80BC05CFB5}"/>
              </a:ext>
            </a:extLst>
          </p:cNvPr>
          <p:cNvSpPr txBox="1"/>
          <p:nvPr/>
        </p:nvSpPr>
        <p:spPr>
          <a:xfrm>
            <a:off x="283103" y="4847166"/>
            <a:ext cx="4855104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Blend and say words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0BB2B8F-5D26-37F4-8B7D-34C726DBDC8B}"/>
              </a:ext>
            </a:extLst>
          </p:cNvPr>
          <p:cNvSpPr/>
          <p:nvPr/>
        </p:nvSpPr>
        <p:spPr>
          <a:xfrm>
            <a:off x="2473854" y="2156354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C56D27-C5B4-40F1-738E-E97061C1311E}"/>
              </a:ext>
            </a:extLst>
          </p:cNvPr>
          <p:cNvSpPr/>
          <p:nvPr/>
        </p:nvSpPr>
        <p:spPr>
          <a:xfrm>
            <a:off x="2569103" y="4156603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6F169-6214-2EA8-878E-7537E1F96246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3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369511" y="1443169"/>
            <a:ext cx="905031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000">
                <a:latin typeface="Comic Sans MS" panose="030F0702030302020204" pitchFamily="66" charset="0"/>
                <a:cs typeface="Calibri"/>
              </a:rPr>
              <a:t>f-a-</a:t>
            </a:r>
            <a:r>
              <a:rPr lang="en-GB" sz="9000" b="1">
                <a:latin typeface="Comic Sans MS" panose="030F0702030302020204" pitchFamily="66" charset="0"/>
                <a:cs typeface="Calibri"/>
              </a:rPr>
              <a:t>c</a:t>
            </a:r>
            <a:r>
              <a:rPr lang="en-GB" sz="9000">
                <a:latin typeface="Comic Sans MS" panose="030F0702030302020204" pitchFamily="66" charset="0"/>
                <a:cs typeface="Calibri"/>
              </a:rPr>
              <a:t>-e</a:t>
            </a:r>
          </a:p>
          <a:p>
            <a:r>
              <a:rPr lang="en-GB" sz="9000">
                <a:latin typeface="Comic Sans MS" panose="030F0702030302020204" pitchFamily="66" charset="0"/>
                <a:cs typeface="Calibri"/>
              </a:rPr>
              <a:t>s-p-a-</a:t>
            </a:r>
            <a:r>
              <a:rPr lang="en-GB" sz="9000" b="1">
                <a:latin typeface="Comic Sans MS" panose="030F0702030302020204" pitchFamily="66" charset="0"/>
                <a:cs typeface="Calibri"/>
              </a:rPr>
              <a:t>c</a:t>
            </a:r>
            <a:r>
              <a:rPr lang="en-GB" sz="9000">
                <a:latin typeface="Comic Sans MS" panose="030F0702030302020204" pitchFamily="66" charset="0"/>
                <a:cs typeface="Calibri"/>
              </a:rPr>
              <a:t>-e</a:t>
            </a:r>
          </a:p>
          <a:p>
            <a:r>
              <a:rPr lang="en-GB" sz="9000">
                <a:latin typeface="Comic Sans MS" panose="030F0702030302020204" pitchFamily="66" charset="0"/>
                <a:cs typeface="Calibri"/>
              </a:rPr>
              <a:t>l-a-</a:t>
            </a:r>
            <a:r>
              <a:rPr lang="en-GB" sz="9000" b="1">
                <a:latin typeface="Comic Sans MS" panose="030F0702030302020204" pitchFamily="66" charset="0"/>
                <a:cs typeface="Calibri"/>
              </a:rPr>
              <a:t>c</a:t>
            </a:r>
            <a:r>
              <a:rPr lang="en-GB" sz="9000">
                <a:latin typeface="Comic Sans MS" panose="030F0702030302020204" pitchFamily="66" charset="0"/>
                <a:cs typeface="Calibri"/>
              </a:rPr>
              <a:t>-e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D727-F1BE-6BB3-DFE4-2984C24CF0C9}"/>
              </a:ext>
            </a:extLst>
          </p:cNvPr>
          <p:cNvSpPr txBox="1"/>
          <p:nvPr/>
        </p:nvSpPr>
        <p:spPr>
          <a:xfrm>
            <a:off x="822853" y="2391833"/>
            <a:ext cx="3352271" cy="27853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Sounds out these </a:t>
            </a:r>
            <a:endParaRPr lang="en-US" sz="6000">
              <a:latin typeface="Comic Sans MS" panose="030F0702030302020204" pitchFamily="66" charset="0"/>
              <a:cs typeface="Calibri" panose="020F0502020204030204"/>
            </a:endParaRPr>
          </a:p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words and read them</a:t>
            </a:r>
          </a:p>
          <a:p>
            <a:pPr algn="ctr"/>
            <a:endParaRPr lang="en-US" sz="3500">
              <a:latin typeface="Sassoon Primary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A03F4-17CC-138A-F1FF-BF5382981C41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5999343" y="342503"/>
            <a:ext cx="9050316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Comic Sans MS" panose="030F0702030302020204" pitchFamily="66" charset="0"/>
                <a:cs typeface="Calibri"/>
              </a:rPr>
              <a:t>face</a:t>
            </a:r>
          </a:p>
          <a:p>
            <a:r>
              <a:rPr lang="en-GB" sz="13800">
                <a:latin typeface="Comic Sans MS" panose="030F0702030302020204" pitchFamily="66" charset="0"/>
                <a:cs typeface="Calibri"/>
              </a:rPr>
              <a:t>space</a:t>
            </a:r>
          </a:p>
          <a:p>
            <a:r>
              <a:rPr lang="en-GB" sz="13800">
                <a:latin typeface="Comic Sans MS" panose="030F0702030302020204" pitchFamily="66" charset="0"/>
                <a:cs typeface="Calibri"/>
              </a:rPr>
              <a:t>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939270" y="2370666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Read these words on sight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54397-C414-E5B0-0827-5731D28753A2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0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824593" y="289586"/>
            <a:ext cx="9050316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0">
                <a:latin typeface="Comic Sans MS" panose="030F0702030302020204" pitchFamily="66" charset="0"/>
                <a:cs typeface="Calibri"/>
              </a:rPr>
              <a:t>face</a:t>
            </a:r>
          </a:p>
          <a:p>
            <a:r>
              <a:rPr lang="en-GB" sz="8000">
                <a:latin typeface="Comic Sans MS" panose="030F0702030302020204" pitchFamily="66" charset="0"/>
                <a:cs typeface="Calibri"/>
              </a:rPr>
              <a:t>space</a:t>
            </a:r>
          </a:p>
          <a:p>
            <a:r>
              <a:rPr lang="en-GB" sz="8000">
                <a:latin typeface="Comic Sans MS" panose="030F0702030302020204" pitchFamily="66" charset="0"/>
                <a:cs typeface="Calibri"/>
              </a:rPr>
              <a:t>lace</a:t>
            </a:r>
          </a:p>
          <a:p>
            <a:r>
              <a:rPr lang="en-GB" sz="8000">
                <a:latin typeface="Comic Sans MS" panose="030F0702030302020204" pitchFamily="66" charset="0"/>
                <a:cs typeface="Calibri"/>
              </a:rPr>
              <a:t>mice</a:t>
            </a:r>
          </a:p>
          <a:p>
            <a:r>
              <a:rPr lang="en-GB" sz="8000">
                <a:latin typeface="Comic Sans MS" panose="030F0702030302020204" pitchFamily="66" charset="0"/>
                <a:cs typeface="Calibri"/>
              </a:rPr>
              <a:t>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685270" y="2158999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Read, sound talk and blend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5C098-07F4-E96F-92A7-371A0F5A57F4}"/>
              </a:ext>
            </a:extLst>
          </p:cNvPr>
          <p:cNvSpPr txBox="1"/>
          <p:nvPr/>
        </p:nvSpPr>
        <p:spPr>
          <a:xfrm>
            <a:off x="685269" y="4159248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Comic Sans MS" panose="030F0702030302020204" pitchFamily="66" charset="0"/>
                <a:cs typeface="Calibri" panose="020F0502020204030204"/>
              </a:rPr>
              <a:t>And again... FASTER</a:t>
            </a:r>
            <a:r>
              <a:rPr lang="en-US" sz="3500">
                <a:latin typeface="Sassoon Primary"/>
                <a:cs typeface="Calibri" panose="020F0502020204030204"/>
              </a:rPr>
              <a:t>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4DC73D-AA4C-BFDA-DB24-5167F0DE48E2}"/>
              </a:ext>
            </a:extLst>
          </p:cNvPr>
          <p:cNvSpPr/>
          <p:nvPr/>
        </p:nvSpPr>
        <p:spPr>
          <a:xfrm>
            <a:off x="2156354" y="3436937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5E8C0-A923-A1DC-67C2-2AE4AAB610B9}"/>
              </a:ext>
            </a:extLst>
          </p:cNvPr>
          <p:cNvSpPr txBox="1"/>
          <p:nvPr/>
        </p:nvSpPr>
        <p:spPr>
          <a:xfrm>
            <a:off x="8346174" y="101891"/>
            <a:ext cx="3822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b="1" u="sng">
                <a:latin typeface="Sassoon Primary"/>
              </a:rPr>
              <a:t>ednesday 21st </a:t>
            </a:r>
            <a:r>
              <a:rPr lang="en-GB" b="1" u="sng">
                <a:solidFill>
                  <a:schemeClr val="accent5"/>
                </a:solidFill>
                <a:latin typeface="Sassoon Primary"/>
              </a:rPr>
              <a:t>J</a:t>
            </a:r>
            <a:r>
              <a:rPr lang="en-GB" b="1" u="sng">
                <a:latin typeface="Sassoon Primary"/>
              </a:rPr>
              <a:t>anuary 2026</a:t>
            </a:r>
            <a:endParaRPr lang="en-US">
              <a:latin typeface="Sassoon Primary"/>
            </a:endParaRPr>
          </a:p>
          <a:p>
            <a:r>
              <a:rPr lang="en-GB" b="1" u="sng">
                <a:latin typeface="Sassoon Primary"/>
              </a:rPr>
              <a:t>21/1/26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469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4C93DD-0B4A-4BFB-9B91-C739C7F7B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9ec2d-3025-400a-aa14-bba49a7e18f3"/>
    <ds:schemaRef ds:uri="e255f982-5f1f-41c7-871f-7a91432a5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5FC7D2-A587-4DF9-86BD-F5EBF8BC0527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752BCB-DE6A-4052-9F82-E82E7F04C3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54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Classroom</vt:lpstr>
      <vt:lpstr>Wednesday 21st January 2026</vt:lpstr>
      <vt:lpstr>PowerPoint Presentation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tricky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Handwriting- Warm Up's</vt:lpstr>
      <vt:lpstr>PowerPoint Presentation</vt:lpstr>
      <vt:lpstr>PowerPoint Presentation</vt:lpstr>
      <vt:lpstr>PowerPoint Presentation</vt:lpstr>
      <vt:lpstr>PowerPoint Presentation</vt:lpstr>
      <vt:lpstr>Independent Challenges:</vt:lpstr>
      <vt:lpstr>Lunch</vt:lpstr>
      <vt:lpstr>Entry question</vt:lpstr>
      <vt:lpstr>3 in 3</vt:lpstr>
      <vt:lpstr>PowerPoint Presentation</vt:lpstr>
      <vt:lpstr>Body parts on the inside</vt:lpstr>
      <vt:lpstr>Body parts on the inside</vt:lpstr>
      <vt:lpstr>Body parts on the inside</vt:lpstr>
      <vt:lpstr>Body parts on the inside</vt:lpstr>
      <vt:lpstr>Body parts on the inside</vt:lpstr>
      <vt:lpstr>Body parts on the inside</vt:lpstr>
      <vt:lpstr>Body parts on the inside</vt:lpstr>
      <vt:lpstr>Body parts on the inside</vt:lpstr>
      <vt:lpstr>Body parts on the inside</vt:lpstr>
      <vt:lpstr>PowerPoint Presentation</vt:lpstr>
      <vt:lpstr>PowerPoint Presentation</vt:lpstr>
      <vt:lpstr>In which diagram is the heart being pointed to?</vt:lpstr>
      <vt:lpstr>Body parts on the inside</vt:lpstr>
      <vt:lpstr>Body parts on the inside</vt:lpstr>
      <vt:lpstr>Body parts on the inside</vt:lpstr>
      <vt:lpstr>Body parts on the inside</vt:lpstr>
      <vt:lpstr>Recording different body parts</vt:lpstr>
      <vt:lpstr>PowerPoint Presentation</vt:lpstr>
      <vt:lpstr>Body parts on the inside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114</cp:revision>
  <dcterms:created xsi:type="dcterms:W3CDTF">2025-12-10T19:25:39Z</dcterms:created>
  <dcterms:modified xsi:type="dcterms:W3CDTF">2026-01-21T08:51:31Z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314700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