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7"/>
  </p:notesMasterIdLst>
  <p:sldIdLst>
    <p:sldId id="256" r:id="rId5"/>
    <p:sldId id="258" r:id="rId6"/>
    <p:sldId id="310" r:id="rId7"/>
    <p:sldId id="317" r:id="rId8"/>
    <p:sldId id="318" r:id="rId9"/>
    <p:sldId id="316" r:id="rId10"/>
    <p:sldId id="315" r:id="rId11"/>
    <p:sldId id="314" r:id="rId12"/>
    <p:sldId id="313" r:id="rId13"/>
    <p:sldId id="312" r:id="rId14"/>
    <p:sldId id="311" r:id="rId15"/>
    <p:sldId id="353" r:id="rId16"/>
    <p:sldId id="354" r:id="rId17"/>
    <p:sldId id="511" r:id="rId18"/>
    <p:sldId id="356" r:id="rId19"/>
    <p:sldId id="357" r:id="rId20"/>
    <p:sldId id="508" r:id="rId21"/>
    <p:sldId id="507" r:id="rId22"/>
    <p:sldId id="358" r:id="rId23"/>
    <p:sldId id="359" r:id="rId24"/>
    <p:sldId id="509" r:id="rId25"/>
    <p:sldId id="510" r:id="rId26"/>
    <p:sldId id="404" r:id="rId27"/>
    <p:sldId id="582" r:id="rId28"/>
    <p:sldId id="309" r:id="rId29"/>
    <p:sldId id="583" r:id="rId30"/>
    <p:sldId id="590" r:id="rId31"/>
    <p:sldId id="587" r:id="rId32"/>
    <p:sldId id="588" r:id="rId33"/>
    <p:sldId id="591" r:id="rId34"/>
    <p:sldId id="261" r:id="rId35"/>
    <p:sldId id="512" r:id="rId36"/>
    <p:sldId id="513" r:id="rId37"/>
    <p:sldId id="260" r:id="rId38"/>
    <p:sldId id="262" r:id="rId39"/>
    <p:sldId id="263" r:id="rId40"/>
    <p:sldId id="264" r:id="rId41"/>
    <p:sldId id="266" r:id="rId42"/>
    <p:sldId id="267" r:id="rId43"/>
    <p:sldId id="268" r:id="rId44"/>
    <p:sldId id="269" r:id="rId45"/>
    <p:sldId id="270" r:id="rId46"/>
    <p:sldId id="271" r:id="rId47"/>
    <p:sldId id="273" r:id="rId48"/>
    <p:sldId id="275" r:id="rId49"/>
    <p:sldId id="276" r:id="rId50"/>
    <p:sldId id="277" r:id="rId51"/>
    <p:sldId id="278" r:id="rId52"/>
    <p:sldId id="279" r:id="rId53"/>
    <p:sldId id="280" r:id="rId54"/>
    <p:sldId id="283" r:id="rId55"/>
    <p:sldId id="51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7AE73-83CA-DBD1-5C0A-E079F7F50C15}" v="2" dt="2026-01-13T15:44:22.868"/>
    <p1510:client id="{C693E16E-4090-41F7-B27A-5F53976D7385}" v="6" dt="2026-01-13T17:03:48.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1T11:49:16.484"/>
    </inkml:context>
    <inkml:brush xml:id="br0">
      <inkml:brushProperty name="width" value="0.1" units="cm"/>
      <inkml:brushProperty name="height" value="0.1" units="cm"/>
    </inkml:brush>
  </inkml:definitions>
  <inkml:trace contextRef="#ctx0" brushRef="#br0">22939 7541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9T15:46:48.820"/>
    </inkml:context>
    <inkml:brush xml:id="br0">
      <inkml:brushProperty name="width" value="0.35" units="cm"/>
      <inkml:brushProperty name="height" value="0.35" units="cm"/>
      <inkml:brushProperty name="color" value="#FFFFFF"/>
    </inkml:brush>
  </inkml:definitions>
  <inkml:trace contextRef="#ctx0" brushRef="#br0">332 32 24575,'-332'-31'0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9T15:46:52.449"/>
    </inkml:context>
    <inkml:brush xml:id="br0">
      <inkml:brushProperty name="width" value="0.35" units="cm"/>
      <inkml:brushProperty name="height" value="0.35" units="cm"/>
      <inkml:brushProperty name="color" value="#FFFFFF"/>
    </inkml:brush>
  </inkml:definitions>
  <inkml:trace contextRef="#ctx0" brushRef="#br0">119 31 24575,'-5'0'0,"-2"-5"0,-5-2 0,-5 1 0,-5 0 0,-4 2 0,-3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9T15:46:58.094"/>
    </inkml:context>
    <inkml:brush xml:id="br0">
      <inkml:brushProperty name="width" value="0.35" units="cm"/>
      <inkml:brushProperty name="height" value="0.35" units="cm"/>
      <inkml:brushProperty name="color" value="#FFFFFF"/>
    </inkml:brush>
  </inkml:definitions>
  <inkml:trace contextRef="#ctx0" brushRef="#br0">80 1 24575,'-3'3'0,"1"1"0,-1 0 0,1 0 0,-1 0 0,1 0 0,0 0 0,1 0 0,-1 0 0,1 1 0,-1-1 0,2 1 0,-1-1 0,0 8 0,0-7 0,1-1 0,-1 1 0,0 0 0,0-1 0,0 1 0,-1-1 0,1 0 0,-1 1 0,0-1 0,0 0 0,-1 0 0,-5 7 0,-21 10 0,29-21 0,0 0 0,0 0 0,-1 0 0,1 0 0,0 0 0,0 1 0,0-1 0,0 0 0,0 0 0,0 0 0,0 0 0,0 0 0,0 0 0,0 0 0,0 0 0,0 0 0,0 0 0,0 0 0,0 1 0,0-1 0,0 0 0,0 0 0,0 0 0,0 0 0,0 0 0,0 0 0,0 0 0,0 0 0,0 0 0,0 0 0,0 0 0,0 1 0,0-1 0,1 0 0,-1 0 0,0 0 0,0 0 0,0 0 0,0 0 0,0 0 0,0 0 0,0 0 0,0 0 0,0 0 0,0 0 0,0 0 0,0 0 0,0 0 0,1 0 0,-1 0 0,0 0 0,0 0 0,0 0 0,0 0 0,0 0 0,0 0 0,0 0 0,0 0 0,0 0 0,0 0 0,1 0 0,-1 0 0,0 0 0,0 0 0,0 0 0,0 0 0,0 0 0,0 0 0,13 1 0,15 0 0,336-6 0,-267 6 0,-90-2 0,1 2 0,0-1 0,0 1 0,0 0 0,0 1 0,-1 0 0,1 0 0,-1 1 0,0 0 0,1 0 0,-1 1 0,0-1 0,9 8 0,-8 0 171,-11-4 0,2-7-272,0 1 1,0-1-1,0 1 1,0-1 0,-1 0-1,1 1 1,0-1-1,0 0 1,0 0 0,-1 0-1,1 0 1,0 0 0,0 0-1,-1 0 1,1 0-1,-2-1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6798B-4D38-4EB9-81DF-9A4D95E4D113}" type="datetimeFigureOut">
              <a:t>1/14/2026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9A3D1-89E7-4CDB-81D2-ACA8A0761941}" type="slidenum">
              <a:t>‹#›</a:t>
            </a:fld>
            <a:endParaRPr lang="en-GB"/>
          </a:p>
        </p:txBody>
      </p:sp>
    </p:spTree>
    <p:extLst>
      <p:ext uri="{BB962C8B-B14F-4D97-AF65-F5344CB8AC3E}">
        <p14:creationId xmlns:p14="http://schemas.microsoft.com/office/powerpoint/2010/main" val="369263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December duel!</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 pairs, pupils repeat the game from the Lesson 1 Talk Task. Pupil A and Pupil B take it in turns to say either one or two months of the year in order. The winner is the person who says December.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37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half past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first and second sections of the Big Picture.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a:t>
            </a:r>
          </a:p>
          <a:p>
            <a:pPr algn="l" rtl="0" fontAlgn="base"/>
            <a:r>
              <a:rPr lang="en-GB" sz="1200" b="0" i="0">
                <a:solidFill>
                  <a:srgbClr val="000000"/>
                </a:solidFill>
                <a:effectLst/>
                <a:latin typeface="Arial" panose="020B0604020202020204" pitchFamily="34" charset="0"/>
              </a:rPr>
              <a:t>If necessary,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about the hour and minute hands on the clocks?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In the first picture, the hour hand is pointing to the eight and the minute hand is pointing straight up. In the second picture, the hour hand is pointing halfway between eight and nine, and the minute hand is pointing straight down.  </a:t>
            </a:r>
          </a:p>
          <a:p>
            <a:pPr algn="l" rtl="0" fontAlgn="base"/>
            <a:r>
              <a:rPr lang="en-GB" sz="1200" b="0" i="0">
                <a:solidFill>
                  <a:srgbClr val="000000"/>
                </a:solidFill>
                <a:effectLst/>
                <a:latin typeface="Arial" panose="020B0604020202020204" pitchFamily="34" charset="0"/>
              </a:rPr>
              <a:t>Use a large demonstration clock to make seven o’clock and then move the minute hand to half past seven. As you do so, discuss the movements of each hand using the sentence structures introduced in this unit. (Remember to describe the minute hand as pointing down, rather than pointing to the six, as the minute hand is pointing to the minute scale.)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this process for other half past times. Each time, ask: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time have I made? How do you know? </a:t>
            </a:r>
          </a:p>
          <a:p>
            <a:pPr algn="l" rtl="0" fontAlgn="base"/>
            <a:r>
              <a:rPr lang="en-GB" sz="1200" b="0" i="0">
                <a:solidFill>
                  <a:srgbClr val="000000"/>
                </a:solidFill>
                <a:effectLst/>
                <a:latin typeface="Arial" panose="020B0604020202020204" pitchFamily="34" charset="0"/>
              </a:rPr>
              <a:t>Pupils explain their answer to a partner and decide whether they agree with each other.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812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 </a:t>
            </a:r>
            <a:r>
              <a:rPr lang="en-GB" sz="1200" b="1" i="1">
                <a:solidFill>
                  <a:srgbClr val="000000"/>
                </a:solidFill>
                <a:effectLst/>
                <a:latin typeface="Arial" panose="020B0604020202020204" pitchFamily="34" charset="0"/>
              </a:rPr>
              <a:t>What’s the time?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Pupil A picks a clock and says what the time is, explaining how they know. Pupil B says whether they agree or disagree and explains why. Pupils swap roles and repeat.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This could be done with geared clocks instead; however, the sheet ensures pupils are definitely using accurate representations of half past and allows their attention to be focused on describing the position of the hands.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37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4A43-994A-C003-0A25-09482560A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BB641-62B7-DBDB-2639-AB99E1F4E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48E8C-BDD9-3E2A-B233-8298D2FA03A3}"/>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 </a:t>
            </a:r>
            <a:r>
              <a:rPr lang="en-GB" sz="1200" b="1" i="1">
                <a:solidFill>
                  <a:srgbClr val="000000"/>
                </a:solidFill>
                <a:effectLst/>
                <a:latin typeface="Arial" panose="020B0604020202020204" pitchFamily="34" charset="0"/>
              </a:rPr>
              <a:t>What’s the time?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Pupil A picks a clock and says what the time is, explaining how they know. Pupil B says whether they agree or disagree and explains why. Pupils swap roles and repeat.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This could be done with geared clocks instead; however, the sheet ensures pupils are definitely using accurate representations of half past and allows their attention to be focused on describing the position of the hands.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B178AC54-5014-8F4A-E25E-FBB135DBA9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05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Addressing misconceptions about hands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a large demonstration clock, position the </a:t>
            </a:r>
            <a:r>
              <a:rPr lang="en-GB" sz="1200" b="0" i="1">
                <a:solidFill>
                  <a:srgbClr val="000000"/>
                </a:solidFill>
                <a:effectLst/>
                <a:latin typeface="Arial" panose="020B0604020202020204" pitchFamily="34" charset="0"/>
              </a:rPr>
              <a:t>hour</a:t>
            </a:r>
            <a:r>
              <a:rPr lang="en-GB" sz="1200" b="0" i="0">
                <a:solidFill>
                  <a:srgbClr val="000000"/>
                </a:solidFill>
                <a:effectLst/>
                <a:latin typeface="Arial" panose="020B0604020202020204" pitchFamily="34" charset="0"/>
              </a:rPr>
              <a:t> hand so it points to the six, and position the </a:t>
            </a:r>
            <a:r>
              <a:rPr lang="en-GB" sz="1200" b="0" i="1">
                <a:solidFill>
                  <a:srgbClr val="000000"/>
                </a:solidFill>
                <a:effectLst/>
                <a:latin typeface="Arial" panose="020B0604020202020204" pitchFamily="34" charset="0"/>
              </a:rPr>
              <a:t>minute</a:t>
            </a:r>
            <a:r>
              <a:rPr lang="en-GB" sz="1200" b="0" i="0">
                <a:solidFill>
                  <a:srgbClr val="000000"/>
                </a:solidFill>
                <a:effectLst/>
                <a:latin typeface="Arial" panose="020B0604020202020204" pitchFamily="34" charset="0"/>
              </a:rPr>
              <a:t> hand to point halfway between ten and eleven (or show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This clock shows half past ten. Do you agree or disagree? Discuss.  </a:t>
            </a:r>
          </a:p>
          <a:p>
            <a:pPr algn="l" rtl="0" fontAlgn="base"/>
            <a:r>
              <a:rPr lang="en-GB" sz="1200" b="0" i="0">
                <a:solidFill>
                  <a:srgbClr val="000000"/>
                </a:solidFill>
                <a:effectLst/>
                <a:latin typeface="Arial" panose="020B0604020202020204" pitchFamily="34" charset="0"/>
              </a:rPr>
              <a:t>Take feedback, requiring pupils to explain their ideas. Establish that the </a:t>
            </a:r>
            <a:r>
              <a:rPr lang="en-GB" sz="1200" b="0" i="1">
                <a:solidFill>
                  <a:srgbClr val="000000"/>
                </a:solidFill>
                <a:effectLst/>
                <a:latin typeface="Arial" panose="020B0604020202020204" pitchFamily="34" charset="0"/>
              </a:rPr>
              <a:t>hour</a:t>
            </a:r>
            <a:r>
              <a:rPr lang="en-GB" sz="1200" b="0" i="0">
                <a:solidFill>
                  <a:srgbClr val="000000"/>
                </a:solidFill>
                <a:effectLst/>
                <a:latin typeface="Arial" panose="020B0604020202020204" pitchFamily="34" charset="0"/>
              </a:rPr>
              <a:t> hand is pointing straight down and the </a:t>
            </a:r>
            <a:r>
              <a:rPr lang="en-GB" sz="1200" b="0" i="1">
                <a:solidFill>
                  <a:srgbClr val="000000"/>
                </a:solidFill>
                <a:effectLst/>
                <a:latin typeface="Arial" panose="020B0604020202020204" pitchFamily="34" charset="0"/>
              </a:rPr>
              <a:t>minute</a:t>
            </a:r>
            <a:r>
              <a:rPr lang="en-GB" sz="1200" b="0" i="0">
                <a:solidFill>
                  <a:srgbClr val="000000"/>
                </a:solidFill>
                <a:effectLst/>
                <a:latin typeface="Arial" panose="020B0604020202020204" pitchFamily="34" charset="0"/>
              </a:rPr>
              <a:t> hand is pointing to halfway between the ten and the eleven, and if it were half past ten, they would be the other way around. Use this as an opportunity to reinforce the concept of the short hand being called the hour hand and the long hand being called the minute hand.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for other ‘hand swapping’ examples and try to catch pupils out.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76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Reading the time to half past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complete the missing information, either by writing the times in words, or drawing the hands on the clocks.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could be presented as a card sort, with pupils matching written and clock times.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given some half past times written in words for them to make on a geared clock.</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78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Matching the words to the time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match a mixture of o’clock and half past written times to the clocks.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 you know this clock shows half past twelve?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 know this clock shows half past twelve because the minute hand is pointing straight down and the hour hand is between the twelve and the one.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4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24</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a:extLst>
            <a:ext uri="{FF2B5EF4-FFF2-40B4-BE49-F238E27FC236}">
              <a16:creationId xmlns:a16="http://schemas.microsoft.com/office/drawing/2014/main" id="{17D6A012-8F57-4229-5351-3E52E616D284}"/>
            </a:ext>
          </a:extLst>
        </p:cNvPr>
        <p:cNvGrpSpPr/>
        <p:nvPr/>
      </p:nvGrpSpPr>
      <p:grpSpPr>
        <a:xfrm>
          <a:off x="0" y="0"/>
          <a:ext cx="0" cy="0"/>
          <a:chOff x="0" y="0"/>
          <a:chExt cx="0" cy="0"/>
        </a:xfrm>
      </p:grpSpPr>
      <p:sp>
        <p:nvSpPr>
          <p:cNvPr id="890" name="Google Shape;890;g2c44b142bcc_1_1:notes">
            <a:extLst>
              <a:ext uri="{FF2B5EF4-FFF2-40B4-BE49-F238E27FC236}">
                <a16:creationId xmlns:a16="http://schemas.microsoft.com/office/drawing/2014/main" id="{9E943086-67FA-AE10-1B82-A953B4502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c44b142bcc_1_1:notes">
            <a:extLst>
              <a:ext uri="{FF2B5EF4-FFF2-40B4-BE49-F238E27FC236}">
                <a16:creationId xmlns:a16="http://schemas.microsoft.com/office/drawing/2014/main" id="{B7C45E7B-7667-A0F5-856C-34280E0062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39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a:extLst>
            <a:ext uri="{FF2B5EF4-FFF2-40B4-BE49-F238E27FC236}">
              <a16:creationId xmlns:a16="http://schemas.microsoft.com/office/drawing/2014/main" id="{11C3915A-A727-7A7E-D41B-F9668B78F7C7}"/>
            </a:ext>
          </a:extLst>
        </p:cNvPr>
        <p:cNvGrpSpPr/>
        <p:nvPr/>
      </p:nvGrpSpPr>
      <p:grpSpPr>
        <a:xfrm>
          <a:off x="0" y="0"/>
          <a:ext cx="0" cy="0"/>
          <a:chOff x="0" y="0"/>
          <a:chExt cx="0" cy="0"/>
        </a:xfrm>
      </p:grpSpPr>
      <p:sp>
        <p:nvSpPr>
          <p:cNvPr id="890" name="Google Shape;890;g2c44b142bcc_1_1:notes">
            <a:extLst>
              <a:ext uri="{FF2B5EF4-FFF2-40B4-BE49-F238E27FC236}">
                <a16:creationId xmlns:a16="http://schemas.microsoft.com/office/drawing/2014/main" id="{95D9C7B0-AAC1-02BB-C8AB-FBA365C239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c44b142bcc_1_1:notes">
            <a:extLst>
              <a:ext uri="{FF2B5EF4-FFF2-40B4-BE49-F238E27FC236}">
                <a16:creationId xmlns:a16="http://schemas.microsoft.com/office/drawing/2014/main" id="{976ED4B8-DDA3-E6BE-8A6F-16AA112105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6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c44b142bc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c44b142bc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c44b142bcc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2c44b142bc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c44b142bcc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c44b142bcc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c44b142bcc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c44b142bcc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c44b142bcc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c44b142bcc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c44b142bcc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2c44b142bcc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c44b142bcc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2c44b142bcc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c52aaacc1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c52aaacc1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c44b142bcc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c44b142bcc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c44b142bcc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c44b142bcc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c44b142bcc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2c44b142bcc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c44b142bcc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c44b142bcc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2c44b142bcc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2c44b142bcc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c44b142bcc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2c44b142bcc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2c44b142bcc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2c44b142bcc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c44b142bcc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2c44b142bcc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c44b142bcc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c44b142bcc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79955a40ae_0_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79955a40ae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5330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11</a:t>
            </a:fld>
            <a:endParaRPr lang="en-GB"/>
          </a:p>
        </p:txBody>
      </p:sp>
    </p:spTree>
    <p:extLst>
      <p:ext uri="{BB962C8B-B14F-4D97-AF65-F5344CB8AC3E}">
        <p14:creationId xmlns:p14="http://schemas.microsoft.com/office/powerpoint/2010/main" val="361698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5804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7945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59577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108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42225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626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372039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75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387686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54926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0 Keywords (5)">
  <p:cSld name="9.0 Keywords (5)">
    <p:spTree>
      <p:nvGrpSpPr>
        <p:cNvPr id="1" name="Shape 250"/>
        <p:cNvGrpSpPr/>
        <p:nvPr/>
      </p:nvGrpSpPr>
      <p:grpSpPr>
        <a:xfrm>
          <a:off x="0" y="0"/>
          <a:ext cx="0" cy="0"/>
          <a:chOff x="0" y="0"/>
          <a:chExt cx="0" cy="0"/>
        </a:xfrm>
      </p:grpSpPr>
      <p:sp>
        <p:nvSpPr>
          <p:cNvPr id="251" name="Google Shape;251;p26"/>
          <p:cNvSpPr/>
          <p:nvPr/>
        </p:nvSpPr>
        <p:spPr>
          <a:xfrm>
            <a:off x="0" y="1"/>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2" name="Google Shape;252;p26"/>
          <p:cNvPicPr preferRelativeResize="0"/>
          <p:nvPr/>
        </p:nvPicPr>
        <p:blipFill rotWithShape="1">
          <a:blip r:embed="rId2">
            <a:alphaModFix/>
          </a:blip>
          <a:srcRect t="1699" b="1709"/>
          <a:stretch/>
        </p:blipFill>
        <p:spPr>
          <a:xfrm>
            <a:off x="0" y="710034"/>
            <a:ext cx="12201603" cy="155612"/>
          </a:xfrm>
          <a:prstGeom prst="rect">
            <a:avLst/>
          </a:prstGeom>
          <a:noFill/>
          <a:ln>
            <a:noFill/>
          </a:ln>
        </p:spPr>
      </p:pic>
      <p:sp>
        <p:nvSpPr>
          <p:cNvPr id="253" name="Google Shape;253;p2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rgbClr val="282828"/>
                </a:solidFill>
                <a:latin typeface="Lexend"/>
                <a:ea typeface="Lexend"/>
                <a:cs typeface="Lexend"/>
                <a:sym typeface="Lexend"/>
              </a:rPr>
              <a:t>Keywords</a:t>
            </a:r>
            <a:endParaRPr sz="2667" b="0" i="0" u="none" strike="noStrike" cap="none">
              <a:solidFill>
                <a:srgbClr val="282828"/>
              </a:solidFill>
              <a:latin typeface="Calibri"/>
              <a:ea typeface="Calibri"/>
              <a:cs typeface="Calibri"/>
              <a:sym typeface="Calibri"/>
            </a:endParaRPr>
          </a:p>
        </p:txBody>
      </p:sp>
      <p:sp>
        <p:nvSpPr>
          <p:cNvPr id="254" name="Google Shape;254;p26"/>
          <p:cNvSpPr txBox="1">
            <a:spLocks noGrp="1"/>
          </p:cNvSpPr>
          <p:nvPr>
            <p:ph type="subTitle" idx="1"/>
          </p:nvPr>
        </p:nvSpPr>
        <p:spPr>
          <a:xfrm>
            <a:off x="432000" y="10800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255" name="Google Shape;255;p26"/>
          <p:cNvSpPr txBox="1">
            <a:spLocks noGrp="1"/>
          </p:cNvSpPr>
          <p:nvPr>
            <p:ph type="subTitle" idx="2"/>
          </p:nvPr>
        </p:nvSpPr>
        <p:spPr>
          <a:xfrm>
            <a:off x="3599100" y="10800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256" name="Google Shape;256;p26"/>
          <p:cNvSpPr txBox="1">
            <a:spLocks noGrp="1"/>
          </p:cNvSpPr>
          <p:nvPr>
            <p:ph type="subTitle" idx="3"/>
          </p:nvPr>
        </p:nvSpPr>
        <p:spPr>
          <a:xfrm>
            <a:off x="432000" y="33152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257" name="Google Shape;257;p26"/>
          <p:cNvSpPr txBox="1">
            <a:spLocks noGrp="1"/>
          </p:cNvSpPr>
          <p:nvPr>
            <p:ph type="subTitle" idx="4"/>
          </p:nvPr>
        </p:nvSpPr>
        <p:spPr>
          <a:xfrm>
            <a:off x="3599100" y="33152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258" name="Google Shape;258;p26"/>
          <p:cNvSpPr txBox="1">
            <a:spLocks noGrp="1"/>
          </p:cNvSpPr>
          <p:nvPr>
            <p:ph type="subTitle" idx="5"/>
          </p:nvPr>
        </p:nvSpPr>
        <p:spPr>
          <a:xfrm>
            <a:off x="432000" y="55504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259" name="Google Shape;259;p26"/>
          <p:cNvSpPr txBox="1">
            <a:spLocks noGrp="1"/>
          </p:cNvSpPr>
          <p:nvPr>
            <p:ph type="subTitle" idx="6"/>
          </p:nvPr>
        </p:nvSpPr>
        <p:spPr>
          <a:xfrm>
            <a:off x="3599100" y="55504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260" name="Google Shape;260;p26"/>
          <p:cNvSpPr txBox="1">
            <a:spLocks noGrp="1"/>
          </p:cNvSpPr>
          <p:nvPr>
            <p:ph type="subTitle" idx="7"/>
          </p:nvPr>
        </p:nvSpPr>
        <p:spPr>
          <a:xfrm>
            <a:off x="432000" y="21976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261" name="Google Shape;261;p26"/>
          <p:cNvSpPr txBox="1">
            <a:spLocks noGrp="1"/>
          </p:cNvSpPr>
          <p:nvPr>
            <p:ph type="subTitle" idx="8"/>
          </p:nvPr>
        </p:nvSpPr>
        <p:spPr>
          <a:xfrm>
            <a:off x="3599100" y="21976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
        <p:nvSpPr>
          <p:cNvPr id="262" name="Google Shape;262;p26"/>
          <p:cNvSpPr txBox="1">
            <a:spLocks noGrp="1"/>
          </p:cNvSpPr>
          <p:nvPr>
            <p:ph type="subTitle" idx="9"/>
          </p:nvPr>
        </p:nvSpPr>
        <p:spPr>
          <a:xfrm>
            <a:off x="432000" y="4432800"/>
            <a:ext cx="29380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2000"/>
              <a:buFont typeface="Lexend"/>
              <a:buNone/>
              <a:defRPr sz="2667" b="1">
                <a:solidFill>
                  <a:srgbClr val="282828"/>
                </a:solidFill>
                <a:latin typeface="Lexend"/>
                <a:ea typeface="Lexend"/>
                <a:cs typeface="Lexend"/>
                <a:sym typeface="Lexend"/>
              </a:defRPr>
            </a:lvl1pPr>
            <a:lvl2pPr lvl="1" rtl="0">
              <a:spcBef>
                <a:spcPts val="1333"/>
              </a:spcBef>
              <a:spcAft>
                <a:spcPts val="0"/>
              </a:spcAft>
              <a:buClr>
                <a:srgbClr val="282828"/>
              </a:buClr>
              <a:buSzPts val="2000"/>
              <a:buFont typeface="Lexend"/>
              <a:buNone/>
              <a:defRPr sz="2667">
                <a:solidFill>
                  <a:srgbClr val="282828"/>
                </a:solidFill>
                <a:latin typeface="Lexend"/>
                <a:ea typeface="Lexend"/>
                <a:cs typeface="Lexend"/>
                <a:sym typeface="Lexend"/>
              </a:defRPr>
            </a:lvl2pPr>
            <a:lvl3pPr lvl="2" rtl="0">
              <a:spcBef>
                <a:spcPts val="1333"/>
              </a:spcBef>
              <a:spcAft>
                <a:spcPts val="0"/>
              </a:spcAft>
              <a:buClr>
                <a:srgbClr val="282828"/>
              </a:buClr>
              <a:buSzPts val="2000"/>
              <a:buFont typeface="Lexend"/>
              <a:buNone/>
              <a:defRPr>
                <a:solidFill>
                  <a:srgbClr val="282828"/>
                </a:solidFill>
                <a:latin typeface="Lexend"/>
                <a:ea typeface="Lexend"/>
                <a:cs typeface="Lexend"/>
                <a:sym typeface="Lexend"/>
              </a:defRPr>
            </a:lvl3pPr>
            <a:lvl4pPr lvl="3"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4pPr>
            <a:lvl5pPr lvl="4" rtl="0">
              <a:spcBef>
                <a:spcPts val="1067"/>
              </a:spcBef>
              <a:spcAft>
                <a:spcPts val="0"/>
              </a:spcAft>
              <a:buClr>
                <a:srgbClr val="282828"/>
              </a:buClr>
              <a:buSzPts val="2000"/>
              <a:buFont typeface="Lexend"/>
              <a:buNone/>
              <a:defRPr sz="2667">
                <a:solidFill>
                  <a:srgbClr val="282828"/>
                </a:solidFill>
                <a:latin typeface="Lexend"/>
                <a:ea typeface="Lexend"/>
                <a:cs typeface="Lexend"/>
                <a:sym typeface="Lexend"/>
              </a:defRPr>
            </a:lvl5pPr>
            <a:lvl6pPr lvl="5"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6pPr>
            <a:lvl7pPr lvl="6" rtl="0">
              <a:spcBef>
                <a:spcPts val="800"/>
              </a:spcBef>
              <a:spcAft>
                <a:spcPts val="0"/>
              </a:spcAft>
              <a:buClr>
                <a:srgbClr val="282828"/>
              </a:buClr>
              <a:buSzPts val="2000"/>
              <a:buFont typeface="Lexend"/>
              <a:buNone/>
              <a:defRPr sz="2667">
                <a:solidFill>
                  <a:srgbClr val="282828"/>
                </a:solidFill>
                <a:latin typeface="Lexend"/>
                <a:ea typeface="Lexend"/>
                <a:cs typeface="Lexend"/>
                <a:sym typeface="Lexend"/>
              </a:defRPr>
            </a:lvl7pPr>
            <a:lvl8pPr lvl="7" rtl="0">
              <a:spcBef>
                <a:spcPts val="533"/>
              </a:spcBef>
              <a:spcAft>
                <a:spcPts val="0"/>
              </a:spcAft>
              <a:buClr>
                <a:srgbClr val="282828"/>
              </a:buClr>
              <a:buSzPts val="2000"/>
              <a:buFont typeface="Lexend"/>
              <a:buNone/>
              <a:defRPr sz="2667">
                <a:solidFill>
                  <a:srgbClr val="282828"/>
                </a:solidFill>
                <a:latin typeface="Lexend"/>
                <a:ea typeface="Lexend"/>
                <a:cs typeface="Lexend"/>
                <a:sym typeface="Lexend"/>
              </a:defRPr>
            </a:lvl8pPr>
            <a:lvl9pPr lvl="8" rtl="0">
              <a:spcBef>
                <a:spcPts val="533"/>
              </a:spcBef>
              <a:spcAft>
                <a:spcPts val="267"/>
              </a:spcAft>
              <a:buClr>
                <a:srgbClr val="282828"/>
              </a:buClr>
              <a:buSzPts val="2000"/>
              <a:buFont typeface="Lexend"/>
              <a:buNone/>
              <a:defRPr sz="2667">
                <a:solidFill>
                  <a:srgbClr val="282828"/>
                </a:solidFill>
                <a:latin typeface="Lexend"/>
                <a:ea typeface="Lexend"/>
                <a:cs typeface="Lexend"/>
                <a:sym typeface="Lexend"/>
              </a:defRPr>
            </a:lvl9pPr>
          </a:lstStyle>
          <a:p>
            <a:endParaRPr/>
          </a:p>
        </p:txBody>
      </p:sp>
      <p:sp>
        <p:nvSpPr>
          <p:cNvPr id="263" name="Google Shape;263;p26"/>
          <p:cNvSpPr txBox="1">
            <a:spLocks noGrp="1"/>
          </p:cNvSpPr>
          <p:nvPr>
            <p:ph type="subTitle" idx="13"/>
          </p:nvPr>
        </p:nvSpPr>
        <p:spPr>
          <a:xfrm>
            <a:off x="3599100" y="4432800"/>
            <a:ext cx="5397200" cy="6496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Clr>
                <a:srgbClr val="282828"/>
              </a:buClr>
              <a:buSzPts val="1800"/>
              <a:buNone/>
              <a:defRPr sz="2400">
                <a:solidFill>
                  <a:srgbClr val="282828"/>
                </a:solidFill>
              </a:defRPr>
            </a:lvl1pPr>
            <a:lvl2pPr lvl="1" rtl="0">
              <a:spcBef>
                <a:spcPts val="1333"/>
              </a:spcBef>
              <a:spcAft>
                <a:spcPts val="0"/>
              </a:spcAft>
              <a:buClr>
                <a:srgbClr val="282828"/>
              </a:buClr>
              <a:buSzPts val="1800"/>
              <a:buNone/>
              <a:defRPr sz="2400">
                <a:solidFill>
                  <a:srgbClr val="282828"/>
                </a:solidFill>
              </a:defRPr>
            </a:lvl2pPr>
            <a:lvl3pPr lvl="2" rtl="0">
              <a:spcBef>
                <a:spcPts val="1333"/>
              </a:spcBef>
              <a:spcAft>
                <a:spcPts val="0"/>
              </a:spcAft>
              <a:buClr>
                <a:srgbClr val="282828"/>
              </a:buClr>
              <a:buSzPts val="1800"/>
              <a:buNone/>
              <a:defRPr sz="2400">
                <a:solidFill>
                  <a:srgbClr val="282828"/>
                </a:solidFill>
              </a:defRPr>
            </a:lvl3pPr>
            <a:lvl4pPr lvl="3" rtl="0">
              <a:spcBef>
                <a:spcPts val="1067"/>
              </a:spcBef>
              <a:spcAft>
                <a:spcPts val="0"/>
              </a:spcAft>
              <a:buClr>
                <a:srgbClr val="282828"/>
              </a:buClr>
              <a:buSzPts val="1800"/>
              <a:buNone/>
              <a:defRPr sz="2400">
                <a:solidFill>
                  <a:srgbClr val="282828"/>
                </a:solidFill>
              </a:defRPr>
            </a:lvl4pPr>
            <a:lvl5pPr lvl="4" rtl="0">
              <a:spcBef>
                <a:spcPts val="1067"/>
              </a:spcBef>
              <a:spcAft>
                <a:spcPts val="0"/>
              </a:spcAft>
              <a:buClr>
                <a:srgbClr val="282828"/>
              </a:buClr>
              <a:buSzPts val="1800"/>
              <a:buNone/>
              <a:defRPr>
                <a:solidFill>
                  <a:srgbClr val="282828"/>
                </a:solidFill>
              </a:defRPr>
            </a:lvl5pPr>
            <a:lvl6pPr lvl="5" rtl="0">
              <a:spcBef>
                <a:spcPts val="800"/>
              </a:spcBef>
              <a:spcAft>
                <a:spcPts val="0"/>
              </a:spcAft>
              <a:buClr>
                <a:srgbClr val="282828"/>
              </a:buClr>
              <a:buSzPts val="1800"/>
              <a:buNone/>
              <a:defRPr>
                <a:solidFill>
                  <a:srgbClr val="282828"/>
                </a:solidFill>
              </a:defRPr>
            </a:lvl6pPr>
            <a:lvl7pPr lvl="6" rtl="0">
              <a:spcBef>
                <a:spcPts val="800"/>
              </a:spcBef>
              <a:spcAft>
                <a:spcPts val="0"/>
              </a:spcAft>
              <a:buClr>
                <a:srgbClr val="282828"/>
              </a:buClr>
              <a:buSzPts val="1800"/>
              <a:buNone/>
              <a:defRPr>
                <a:solidFill>
                  <a:srgbClr val="282828"/>
                </a:solidFill>
              </a:defRPr>
            </a:lvl7pPr>
            <a:lvl8pPr lvl="7" rtl="0">
              <a:spcBef>
                <a:spcPts val="533"/>
              </a:spcBef>
              <a:spcAft>
                <a:spcPts val="0"/>
              </a:spcAft>
              <a:buClr>
                <a:srgbClr val="282828"/>
              </a:buClr>
              <a:buSzPts val="1800"/>
              <a:buNone/>
              <a:defRPr>
                <a:solidFill>
                  <a:srgbClr val="282828"/>
                </a:solidFill>
              </a:defRPr>
            </a:lvl8pPr>
            <a:lvl9pPr lvl="8" rtl="0">
              <a:spcBef>
                <a:spcPts val="533"/>
              </a:spcBef>
              <a:spcAft>
                <a:spcPts val="267"/>
              </a:spcAft>
              <a:buClr>
                <a:srgbClr val="282828"/>
              </a:buClr>
              <a:buSzPts val="1800"/>
              <a:buFont typeface="Lexend"/>
              <a:buNone/>
              <a:defRPr>
                <a:solidFill>
                  <a:srgbClr val="282828"/>
                </a:solidFill>
                <a:latin typeface="Lexend"/>
                <a:ea typeface="Lexend"/>
                <a:cs typeface="Lexend"/>
                <a:sym typeface="Lexend"/>
              </a:defRPr>
            </a:lvl9pPr>
          </a:lstStyle>
          <a:p>
            <a:endParaRPr/>
          </a:p>
        </p:txBody>
      </p:sp>
    </p:spTree>
    <p:extLst>
      <p:ext uri="{BB962C8B-B14F-4D97-AF65-F5344CB8AC3E}">
        <p14:creationId xmlns:p14="http://schemas.microsoft.com/office/powerpoint/2010/main" val="33493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99825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0 Explanation blank - purple ">
  <p:cSld name="1.00 Explanation blank - purple ">
    <p:spTree>
      <p:nvGrpSpPr>
        <p:cNvPr id="1" name="Shape 325"/>
        <p:cNvGrpSpPr/>
        <p:nvPr/>
      </p:nvGrpSpPr>
      <p:grpSpPr>
        <a:xfrm>
          <a:off x="0" y="0"/>
          <a:ext cx="0" cy="0"/>
          <a:chOff x="0" y="0"/>
          <a:chExt cx="0" cy="0"/>
        </a:xfrm>
      </p:grpSpPr>
      <p:pic>
        <p:nvPicPr>
          <p:cNvPr id="326" name="Google Shape;326;p31"/>
          <p:cNvPicPr preferRelativeResize="0"/>
          <p:nvPr/>
        </p:nvPicPr>
        <p:blipFill>
          <a:blip r:embed="rId2">
            <a:alphaModFix/>
          </a:blip>
          <a:stretch>
            <a:fillRect/>
          </a:stretch>
        </p:blipFill>
        <p:spPr>
          <a:xfrm>
            <a:off x="0" y="710033"/>
            <a:ext cx="12201603" cy="155600"/>
          </a:xfrm>
          <a:prstGeom prst="rect">
            <a:avLst/>
          </a:prstGeom>
          <a:noFill/>
          <a:ln>
            <a:noFill/>
          </a:ln>
        </p:spPr>
      </p:pic>
      <p:sp>
        <p:nvSpPr>
          <p:cNvPr id="327" name="Google Shape;327;p31"/>
          <p:cNvSpPr/>
          <p:nvPr/>
        </p:nvSpPr>
        <p:spPr>
          <a:xfrm>
            <a:off x="-1" y="-3"/>
            <a:ext cx="121968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31"/>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29" name="Google Shape;329;p31"/>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0" name="Google Shape;330;p31"/>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31" name="Google Shape;331;p31"/>
          <p:cNvSpPr txBox="1"/>
          <p:nvPr/>
        </p:nvSpPr>
        <p:spPr>
          <a:xfrm>
            <a:off x="10945667" y="585014"/>
            <a:ext cx="12468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Tree>
    <p:extLst>
      <p:ext uri="{BB962C8B-B14F-4D97-AF65-F5344CB8AC3E}">
        <p14:creationId xmlns:p14="http://schemas.microsoft.com/office/powerpoint/2010/main" val="219271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6 CfU blank - purple ">
  <p:cSld name="1.06 CfU blank - purple ">
    <p:bg>
      <p:bgPr>
        <a:solidFill>
          <a:srgbClr val="F3EEFB"/>
        </a:solidFill>
        <a:effectLst/>
      </p:bgPr>
    </p:bg>
    <p:spTree>
      <p:nvGrpSpPr>
        <p:cNvPr id="1" name="Shape 741"/>
        <p:cNvGrpSpPr/>
        <p:nvPr/>
      </p:nvGrpSpPr>
      <p:grpSpPr>
        <a:xfrm>
          <a:off x="0" y="0"/>
          <a:ext cx="0" cy="0"/>
          <a:chOff x="0" y="0"/>
          <a:chExt cx="0" cy="0"/>
        </a:xfrm>
      </p:grpSpPr>
      <p:pic>
        <p:nvPicPr>
          <p:cNvPr id="742" name="Google Shape;742;p55"/>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743" name="Google Shape;743;p55"/>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55"/>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745" name="Google Shape;745;p5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746" name="Google Shape;746;p55"/>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Check</a:t>
            </a:r>
            <a:endParaRPr sz="1200" b="1">
              <a:solidFill>
                <a:srgbClr val="EBEDFE"/>
              </a:solidFill>
              <a:latin typeface="Lexend"/>
              <a:ea typeface="Lexend"/>
              <a:cs typeface="Lexend"/>
              <a:sym typeface="Lexend"/>
            </a:endParaRPr>
          </a:p>
        </p:txBody>
      </p:sp>
      <p:sp>
        <p:nvSpPr>
          <p:cNvPr id="747" name="Google Shape;747;p55"/>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40531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8 Feedback - purple">
  <p:cSld name="1.08 Feedback - purple">
    <p:bg>
      <p:bgPr>
        <a:solidFill>
          <a:srgbClr val="F3EEFB"/>
        </a:solidFill>
        <a:effectLst/>
      </p:bgPr>
    </p:bg>
    <p:spTree>
      <p:nvGrpSpPr>
        <p:cNvPr id="1" name="Shape 801"/>
        <p:cNvGrpSpPr/>
        <p:nvPr/>
      </p:nvGrpSpPr>
      <p:grpSpPr>
        <a:xfrm>
          <a:off x="0" y="0"/>
          <a:ext cx="0" cy="0"/>
          <a:chOff x="0" y="0"/>
          <a:chExt cx="0" cy="0"/>
        </a:xfrm>
      </p:grpSpPr>
      <p:pic>
        <p:nvPicPr>
          <p:cNvPr id="802" name="Google Shape;802;p63"/>
          <p:cNvPicPr preferRelativeResize="0"/>
          <p:nvPr/>
        </p:nvPicPr>
        <p:blipFill>
          <a:blip r:embed="rId2">
            <a:alphaModFix/>
          </a:blip>
          <a:stretch>
            <a:fillRect/>
          </a:stretch>
        </p:blipFill>
        <p:spPr>
          <a:xfrm>
            <a:off x="0" y="710034"/>
            <a:ext cx="12201603" cy="155612"/>
          </a:xfrm>
          <a:prstGeom prst="rect">
            <a:avLst/>
          </a:prstGeom>
          <a:noFill/>
          <a:ln>
            <a:noFill/>
          </a:ln>
        </p:spPr>
      </p:pic>
      <p:sp>
        <p:nvSpPr>
          <p:cNvPr id="803" name="Google Shape;803;p63"/>
          <p:cNvSpPr/>
          <p:nvPr/>
        </p:nvSpPr>
        <p:spPr>
          <a:xfrm>
            <a:off x="-1" y="-3"/>
            <a:ext cx="12192400" cy="720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6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805" name="Google Shape;805;p63"/>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06" name="Google Shape;806;p63"/>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Feedback</a:t>
            </a:r>
            <a:endParaRPr sz="1200" b="1">
              <a:solidFill>
                <a:srgbClr val="F3EEFB"/>
              </a:solidFill>
              <a:latin typeface="Lexend"/>
              <a:ea typeface="Lexend"/>
              <a:cs typeface="Lexend"/>
              <a:sym typeface="Lexend"/>
            </a:endParaRPr>
          </a:p>
        </p:txBody>
      </p:sp>
      <p:sp>
        <p:nvSpPr>
          <p:cNvPr id="807" name="Google Shape;807;p63"/>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808" name="Google Shape;808;p63"/>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A</a:t>
            </a:r>
            <a:endParaRPr sz="2667" b="1">
              <a:solidFill>
                <a:srgbClr val="FFFFFF"/>
              </a:solidFill>
              <a:latin typeface="Lexend"/>
              <a:ea typeface="Lexend"/>
              <a:cs typeface="Lexend"/>
              <a:sym typeface="Lexend"/>
            </a:endParaRPr>
          </a:p>
        </p:txBody>
      </p:sp>
    </p:spTree>
    <p:extLst>
      <p:ext uri="{BB962C8B-B14F-4D97-AF65-F5344CB8AC3E}">
        <p14:creationId xmlns:p14="http://schemas.microsoft.com/office/powerpoint/2010/main" val="1439866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0 Explanation blank - jade">
  <p:cSld name="2.00 Explanation blank - jade">
    <p:spTree>
      <p:nvGrpSpPr>
        <p:cNvPr id="1" name="Shape 332"/>
        <p:cNvGrpSpPr/>
        <p:nvPr/>
      </p:nvGrpSpPr>
      <p:grpSpPr>
        <a:xfrm>
          <a:off x="0" y="0"/>
          <a:ext cx="0" cy="0"/>
          <a:chOff x="0" y="0"/>
          <a:chExt cx="0" cy="0"/>
        </a:xfrm>
      </p:grpSpPr>
      <p:pic>
        <p:nvPicPr>
          <p:cNvPr id="333" name="Google Shape;333;p3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34" name="Google Shape;334;p32"/>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32"/>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36" name="Google Shape;336;p32"/>
          <p:cNvSpPr txBox="1"/>
          <p:nvPr/>
        </p:nvSpPr>
        <p:spPr>
          <a:xfrm>
            <a:off x="10945667" y="585014"/>
            <a:ext cx="12468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sp>
        <p:nvSpPr>
          <p:cNvPr id="337" name="Google Shape;337;p32"/>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8" name="Google Shape;338;p32"/>
          <p:cNvPicPr preferRelativeResize="0"/>
          <p:nvPr/>
        </p:nvPicPr>
        <p:blipFill rotWithShape="1">
          <a:blip r:embed="rId3">
            <a:alphaModFix/>
          </a:blip>
          <a:srcRect/>
          <a:stretch/>
        </p:blipFill>
        <p:spPr>
          <a:xfrm>
            <a:off x="11235933" y="-750"/>
            <a:ext cx="666267" cy="666267"/>
          </a:xfrm>
          <a:prstGeom prst="rect">
            <a:avLst/>
          </a:prstGeom>
          <a:noFill/>
          <a:ln>
            <a:noFill/>
          </a:ln>
        </p:spPr>
      </p:pic>
    </p:spTree>
    <p:extLst>
      <p:ext uri="{BB962C8B-B14F-4D97-AF65-F5344CB8AC3E}">
        <p14:creationId xmlns:p14="http://schemas.microsoft.com/office/powerpoint/2010/main" val="554328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03 CfU 3 options - jade">
  <p:cSld name="2.03 CfU 3 options - jade">
    <p:bg>
      <p:bgPr>
        <a:solidFill>
          <a:srgbClr val="E6F2F2"/>
        </a:solidFill>
        <a:effectLst/>
      </p:bgPr>
    </p:bg>
    <p:spTree>
      <p:nvGrpSpPr>
        <p:cNvPr id="1" name="Shape 516"/>
        <p:cNvGrpSpPr/>
        <p:nvPr/>
      </p:nvGrpSpPr>
      <p:grpSpPr>
        <a:xfrm>
          <a:off x="0" y="0"/>
          <a:ext cx="0" cy="0"/>
          <a:chOff x="0" y="0"/>
          <a:chExt cx="0" cy="0"/>
        </a:xfrm>
      </p:grpSpPr>
      <p:pic>
        <p:nvPicPr>
          <p:cNvPr id="517" name="Google Shape;517;p4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18" name="Google Shape;518;p44"/>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44"/>
          <p:cNvSpPr txBox="1">
            <a:spLocks noGrp="1"/>
          </p:cNvSpPr>
          <p:nvPr>
            <p:ph type="title"/>
          </p:nvPr>
        </p:nvSpPr>
        <p:spPr>
          <a:xfrm>
            <a:off x="432000" y="998351"/>
            <a:ext cx="10905600" cy="65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20" name="Google Shape;520;p44"/>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21" name="Google Shape;521;p44"/>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22" name="Google Shape;522;p44"/>
          <p:cNvSpPr txBox="1">
            <a:spLocks noGrp="1"/>
          </p:cNvSpPr>
          <p:nvPr>
            <p:ph type="title" idx="2"/>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3" name="Google Shape;523;p44"/>
          <p:cNvSpPr txBox="1">
            <a:spLocks noGrp="1"/>
          </p:cNvSpPr>
          <p:nvPr>
            <p:ph type="subTitle" idx="1"/>
          </p:nvPr>
        </p:nvSpPr>
        <p:spPr>
          <a:xfrm>
            <a:off x="1379233" y="2450367"/>
            <a:ext cx="10008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24" name="Google Shape;524;p44"/>
          <p:cNvSpPr txBox="1">
            <a:spLocks noGrp="1"/>
          </p:cNvSpPr>
          <p:nvPr>
            <p:ph type="subTitle" idx="3"/>
          </p:nvPr>
        </p:nvSpPr>
        <p:spPr>
          <a:xfrm>
            <a:off x="1379233" y="3725663"/>
            <a:ext cx="10008800" cy="518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25" name="Google Shape;525;p44"/>
          <p:cNvSpPr txBox="1">
            <a:spLocks noGrp="1"/>
          </p:cNvSpPr>
          <p:nvPr>
            <p:ph type="subTitle" idx="4"/>
          </p:nvPr>
        </p:nvSpPr>
        <p:spPr>
          <a:xfrm>
            <a:off x="1379233" y="5022620"/>
            <a:ext cx="9952800" cy="432800"/>
          </a:xfrm>
          <a:prstGeom prst="rect">
            <a:avLst/>
          </a:prstGeom>
        </p:spPr>
        <p:txBody>
          <a:bodyPr spcFirstLastPara="1" wrap="square" lIns="0" tIns="0" rIns="0" bIns="0" anchor="t" anchorCtr="0">
            <a:no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26" name="Google Shape;526;p44"/>
          <p:cNvGrpSpPr/>
          <p:nvPr/>
        </p:nvGrpSpPr>
        <p:grpSpPr>
          <a:xfrm>
            <a:off x="431537" y="2405917"/>
            <a:ext cx="609600" cy="609600"/>
            <a:chOff x="1020916" y="1442088"/>
            <a:chExt cx="457200" cy="457200"/>
          </a:xfrm>
        </p:grpSpPr>
        <p:pic>
          <p:nvPicPr>
            <p:cNvPr id="527" name="Google Shape;527;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28" name="Google Shape;528;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29" name="Google Shape;529;p44"/>
          <p:cNvGrpSpPr/>
          <p:nvPr/>
        </p:nvGrpSpPr>
        <p:grpSpPr>
          <a:xfrm>
            <a:off x="431537" y="3688767"/>
            <a:ext cx="609600" cy="609600"/>
            <a:chOff x="1020916" y="1442088"/>
            <a:chExt cx="457200" cy="457200"/>
          </a:xfrm>
        </p:grpSpPr>
        <p:pic>
          <p:nvPicPr>
            <p:cNvPr id="530" name="Google Shape;530;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1" name="Google Shape;531;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32" name="Google Shape;532;p44"/>
          <p:cNvGrpSpPr/>
          <p:nvPr/>
        </p:nvGrpSpPr>
        <p:grpSpPr>
          <a:xfrm>
            <a:off x="431521" y="4972051"/>
            <a:ext cx="609600" cy="609600"/>
            <a:chOff x="1020916" y="1442088"/>
            <a:chExt cx="457200" cy="457200"/>
          </a:xfrm>
        </p:grpSpPr>
        <p:pic>
          <p:nvPicPr>
            <p:cNvPr id="533" name="Google Shape;533;p44"/>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4" name="Google Shape;534;p44"/>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Tree>
    <p:extLst>
      <p:ext uri="{BB962C8B-B14F-4D97-AF65-F5344CB8AC3E}">
        <p14:creationId xmlns:p14="http://schemas.microsoft.com/office/powerpoint/2010/main" val="1841836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07 Practice - jade">
  <p:cSld name="2.07 Practice - jade">
    <p:spTree>
      <p:nvGrpSpPr>
        <p:cNvPr id="1" name="Shape 777"/>
        <p:cNvGrpSpPr/>
        <p:nvPr/>
      </p:nvGrpSpPr>
      <p:grpSpPr>
        <a:xfrm>
          <a:off x="0" y="0"/>
          <a:ext cx="0" cy="0"/>
          <a:chOff x="0" y="0"/>
          <a:chExt cx="0" cy="0"/>
        </a:xfrm>
      </p:grpSpPr>
      <p:pic>
        <p:nvPicPr>
          <p:cNvPr id="778" name="Google Shape;778;p60"/>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779" name="Google Shape;779;p60"/>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60"/>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781" name="Google Shape;781;p60"/>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Practice</a:t>
            </a:r>
            <a:endParaRPr sz="1200" b="1">
              <a:solidFill>
                <a:srgbClr val="E6F2F2"/>
              </a:solidFill>
              <a:latin typeface="Lexend"/>
              <a:ea typeface="Lexend"/>
              <a:cs typeface="Lexend"/>
              <a:sym typeface="Lexend"/>
            </a:endParaRPr>
          </a:p>
        </p:txBody>
      </p:sp>
      <p:pic>
        <p:nvPicPr>
          <p:cNvPr id="782" name="Google Shape;782;p60"/>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783" name="Google Shape;783;p60"/>
          <p:cNvSpPr txBox="1">
            <a:spLocks noGrp="1"/>
          </p:cNvSpPr>
          <p:nvPr>
            <p:ph type="title"/>
          </p:nvPr>
        </p:nvSpPr>
        <p:spPr>
          <a:xfrm>
            <a:off x="1972400" y="52867"/>
            <a:ext cx="91404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1800"/>
              <a:buNone/>
              <a:defRPr sz="2400" b="0">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784" name="Google Shape;784;p60"/>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B</a:t>
            </a:r>
            <a:endParaRPr sz="2667" b="1">
              <a:solidFill>
                <a:srgbClr val="FFFFFF"/>
              </a:solidFill>
              <a:latin typeface="Lexend"/>
              <a:ea typeface="Lexend"/>
              <a:cs typeface="Lexend"/>
              <a:sym typeface="Lexend"/>
            </a:endParaRPr>
          </a:p>
        </p:txBody>
      </p:sp>
    </p:spTree>
    <p:extLst>
      <p:ext uri="{BB962C8B-B14F-4D97-AF65-F5344CB8AC3E}">
        <p14:creationId xmlns:p14="http://schemas.microsoft.com/office/powerpoint/2010/main" val="1831818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6 Summary 1">
  <p:cSld name="9.6 Summary 1">
    <p:spTree>
      <p:nvGrpSpPr>
        <p:cNvPr id="1" name="Shape 833"/>
        <p:cNvGrpSpPr/>
        <p:nvPr/>
      </p:nvGrpSpPr>
      <p:grpSpPr>
        <a:xfrm>
          <a:off x="0" y="0"/>
          <a:ext cx="0" cy="0"/>
          <a:chOff x="0" y="0"/>
          <a:chExt cx="0" cy="0"/>
        </a:xfrm>
      </p:grpSpPr>
      <p:sp>
        <p:nvSpPr>
          <p:cNvPr id="834" name="Google Shape;834;p67"/>
          <p:cNvSpPr/>
          <p:nvPr/>
        </p:nvSpPr>
        <p:spPr>
          <a:xfrm>
            <a:off x="0" y="0"/>
            <a:ext cx="12192400" cy="720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35" name="Google Shape;835;p67"/>
          <p:cNvPicPr preferRelativeResize="0"/>
          <p:nvPr/>
        </p:nvPicPr>
        <p:blipFill rotWithShape="1">
          <a:blip r:embed="rId2">
            <a:alphaModFix/>
          </a:blip>
          <a:srcRect t="1699" b="1709"/>
          <a:stretch/>
        </p:blipFill>
        <p:spPr>
          <a:xfrm>
            <a:off x="0" y="714434"/>
            <a:ext cx="12201603" cy="155612"/>
          </a:xfrm>
          <a:prstGeom prst="rect">
            <a:avLst/>
          </a:prstGeom>
          <a:noFill/>
          <a:ln>
            <a:noFill/>
          </a:ln>
        </p:spPr>
      </p:pic>
      <p:sp>
        <p:nvSpPr>
          <p:cNvPr id="836" name="Google Shape;836;p67"/>
          <p:cNvSpPr txBox="1">
            <a:spLocks noGrp="1"/>
          </p:cNvSpPr>
          <p:nvPr>
            <p:ph type="body" idx="1"/>
          </p:nvPr>
        </p:nvSpPr>
        <p:spPr>
          <a:xfrm>
            <a:off x="432000" y="1440000"/>
            <a:ext cx="10818400" cy="49872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37" name="Google Shape;837;p67"/>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38" name="Google Shape;838;p67"/>
          <p:cNvSpPr txBox="1">
            <a:spLocks noGrp="1"/>
          </p:cNvSpPr>
          <p:nvPr>
            <p:ph type="title"/>
          </p:nvPr>
        </p:nvSpPr>
        <p:spPr>
          <a:xfrm>
            <a:off x="2246400" y="58433"/>
            <a:ext cx="7655200" cy="5104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SzPts val="2000"/>
              <a:buFont typeface="Lexend"/>
              <a:buNone/>
              <a:defRPr sz="2667" b="0">
                <a:latin typeface="Lexend"/>
                <a:ea typeface="Lexend"/>
                <a:cs typeface="Lexend"/>
                <a:sym typeface="Lexend"/>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58540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844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8519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426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8468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9129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326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4195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14/01/2026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4718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14/01/2026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1561751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2" r:id="rId19"/>
    <p:sldLayoutId id="2147483694" r:id="rId20"/>
    <p:sldLayoutId id="2147483695" r:id="rId21"/>
    <p:sldLayoutId id="2147483697" r:id="rId22"/>
    <p:sldLayoutId id="2147483698" r:id="rId23"/>
    <p:sldLayoutId id="2147483699" r:id="rId24"/>
    <p:sldLayoutId id="2147483700" r:id="rId25"/>
    <p:sldLayoutId id="2147483702" r:id="rId26"/>
    <p:sldLayoutId id="214748370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31.png"/><Relationship Id="rId4" Type="http://schemas.openxmlformats.org/officeDocument/2006/relationships/customXml" Target="../ink/ink2.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69.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66.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80.jpe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81.jpe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9.pn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82.jpeg"/><Relationship Id="rId5" Type="http://schemas.openxmlformats.org/officeDocument/2006/relationships/image" Target="../media/image76.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3.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8.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accent5"/>
                </a:solidFill>
              </a:rPr>
              <a:t>W</a:t>
            </a:r>
            <a:r>
              <a:rPr lang="en-GB"/>
              <a:t>ednesday 14th </a:t>
            </a:r>
            <a:r>
              <a:rPr lang="en-GB">
                <a:solidFill>
                  <a:schemeClr val="accent5"/>
                </a:solidFill>
              </a:rPr>
              <a:t>J</a:t>
            </a:r>
            <a:r>
              <a:rPr lang="en-GB"/>
              <a:t>anuary 2026</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3C56FDA-A8D1-32F9-3A70-053397386427}"/>
                  </a:ext>
                </a:extLst>
              </p14:cNvPr>
              <p14:cNvContentPartPr/>
              <p14:nvPr/>
            </p14:nvContentPartPr>
            <p14:xfrm>
              <a:off x="11839221" y="3612443"/>
              <a:ext cx="14111" cy="14111"/>
            </p14:xfrm>
          </p:contentPart>
        </mc:Choice>
        <mc:Fallback xmlns="">
          <p:pic>
            <p:nvPicPr>
              <p:cNvPr id="3" name="Ink 2">
                <a:extLst>
                  <a:ext uri="{FF2B5EF4-FFF2-40B4-BE49-F238E27FC236}">
                    <a16:creationId xmlns:a16="http://schemas.microsoft.com/office/drawing/2014/main" id="{D3C56FDA-A8D1-32F9-3A70-053397386427}"/>
                  </a:ext>
                </a:extLst>
              </p:cNvPr>
              <p:cNvPicPr/>
              <p:nvPr/>
            </p:nvPicPr>
            <p:blipFill>
              <a:blip r:embed="rId4"/>
              <a:stretch>
                <a:fillRect/>
              </a:stretch>
            </p:blipFill>
            <p:spPr>
              <a:xfrm>
                <a:off x="11133671" y="2906893"/>
                <a:ext cx="1411100" cy="1411100"/>
              </a:xfrm>
              <a:prstGeom prst="rect">
                <a:avLst/>
              </a:prstGeom>
            </p:spPr>
          </p:pic>
        </mc:Fallback>
      </mc:AlternateContent>
      <p:pic>
        <p:nvPicPr>
          <p:cNvPr id="4" name="Picture 3" descr="A close-up of a sign&#10;&#10;Description automatically generated">
            <a:extLst>
              <a:ext uri="{FF2B5EF4-FFF2-40B4-BE49-F238E27FC236}">
                <a16:creationId xmlns:a16="http://schemas.microsoft.com/office/drawing/2014/main" id="{1CC682F8-AAE5-0486-5D0A-C3A160450307}"/>
              </a:ext>
            </a:extLst>
          </p:cNvPr>
          <p:cNvPicPr>
            <a:picLocks noChangeAspect="1"/>
          </p:cNvPicPr>
          <p:nvPr/>
        </p:nvPicPr>
        <p:blipFill>
          <a:blip r:embed="rId5"/>
          <a:stretch>
            <a:fillRect/>
          </a:stretch>
        </p:blipFill>
        <p:spPr>
          <a:xfrm>
            <a:off x="1750483" y="1501561"/>
            <a:ext cx="8542866" cy="2108628"/>
          </a:xfrm>
          <a:prstGeom prst="rect">
            <a:avLst/>
          </a:prstGeom>
        </p:spPr>
      </p:pic>
      <p:sp>
        <p:nvSpPr>
          <p:cNvPr id="7" name="TextBox 6">
            <a:extLst>
              <a:ext uri="{FF2B5EF4-FFF2-40B4-BE49-F238E27FC236}">
                <a16:creationId xmlns:a16="http://schemas.microsoft.com/office/drawing/2014/main" id="{85384F94-2767-F58E-93E6-AAEF3330AEC0}"/>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2829057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a:latin typeface="Sassoon Primary"/>
                <a:cs typeface="Calibri"/>
              </a:rPr>
              <a:t>Let's spell!</a:t>
            </a:r>
            <a:endParaRPr lang="en-US"/>
          </a:p>
          <a:p>
            <a:pPr algn="ctr"/>
            <a:r>
              <a:rPr lang="en-GB" sz="4000" b="1">
                <a:latin typeface="Sassoon Primary"/>
                <a:cs typeface="Calibri"/>
              </a:rPr>
              <a:t>How many sounds? Write it.</a:t>
            </a:r>
          </a:p>
          <a:p>
            <a:endParaRPr lang="en-GB" sz="400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629625" y="3689858"/>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latin typeface="Sassoon Primary"/>
                <a:cs typeface="Calibri"/>
              </a:rPr>
              <a:t>Listen</a:t>
            </a:r>
            <a:r>
              <a:rPr lang="en-GB" sz="3500">
                <a:latin typeface="Sassoon Primary"/>
                <a:cs typeface="Calibri"/>
              </a:rPr>
              <a:t> to the sentence, </a:t>
            </a:r>
            <a:r>
              <a:rPr lang="en-GB" sz="3500" b="1">
                <a:latin typeface="Sassoon Primary"/>
                <a:cs typeface="Calibri"/>
              </a:rPr>
              <a:t>say it</a:t>
            </a:r>
            <a:r>
              <a:rPr lang="en-GB" sz="3500">
                <a:latin typeface="Sassoon Primary"/>
                <a:cs typeface="Calibri"/>
              </a:rPr>
              <a:t>, </a:t>
            </a:r>
            <a:r>
              <a:rPr lang="en-GB" sz="3500" b="1">
                <a:latin typeface="Sassoon Primary"/>
                <a:cs typeface="Calibri"/>
              </a:rPr>
              <a:t>write it</a:t>
            </a:r>
            <a:r>
              <a:rPr lang="en-GB" sz="3500">
                <a:latin typeface="Sassoon Primary"/>
                <a:cs typeface="Calibri"/>
              </a:rPr>
              <a:t> and </a:t>
            </a:r>
            <a:r>
              <a:rPr lang="en-GB" sz="3500" b="1">
                <a:latin typeface="Sassoon Primary"/>
                <a:cs typeface="Calibri"/>
              </a:rPr>
              <a:t>read it</a:t>
            </a:r>
            <a:r>
              <a:rPr lang="en-GB" sz="3500">
                <a:latin typeface="Sassoon Primary"/>
                <a:cs typeface="Calibri"/>
              </a:rPr>
              <a:t>!</a:t>
            </a:r>
          </a:p>
          <a:p>
            <a:endParaRPr lang="en-GB" sz="400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0" dirty="0">
                <a:latin typeface="Sassoon Primary"/>
                <a:cs typeface="Calibri"/>
              </a:rPr>
              <a:t> huge    magic</a:t>
            </a:r>
            <a:r>
              <a:rPr lang="en-GB" sz="7000" dirty="0">
                <a:solidFill>
                  <a:srgbClr val="000000"/>
                </a:solidFill>
                <a:latin typeface="Sassoon Primary"/>
                <a:cs typeface="Calibri"/>
              </a:rPr>
              <a:t>    </a:t>
            </a:r>
            <a:r>
              <a:rPr lang="en-GB" sz="7000" dirty="0">
                <a:solidFill>
                  <a:schemeClr val="accent6"/>
                </a:solidFill>
                <a:latin typeface="Sassoon Primary"/>
                <a:cs typeface="Calibri"/>
              </a:rPr>
              <a:t>where </a:t>
            </a:r>
            <a:r>
              <a:rPr lang="en-GB" sz="3500" dirty="0">
                <a:latin typeface="Sassoon Primary"/>
                <a:cs typeface="Calibri"/>
              </a:rPr>
              <a:t> </a:t>
            </a:r>
          </a:p>
          <a:p>
            <a:endParaRPr lang="en-GB" sz="4000" dirty="0">
              <a:latin typeface="Sassoon Primary"/>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a:solidFill>
                  <a:srgbClr val="FF0000"/>
                </a:solidFill>
                <a:latin typeface="Sassoon Primary"/>
                <a:cs typeface="Calibri"/>
              </a:rPr>
              <a:t>Challenge</a:t>
            </a:r>
            <a:r>
              <a:rPr lang="en-GB" sz="3500">
                <a:solidFill>
                  <a:srgbClr val="FF0000"/>
                </a:solidFill>
                <a:latin typeface="Sassoon Primary"/>
                <a:cs typeface="Calibri"/>
              </a:rPr>
              <a:t> </a:t>
            </a:r>
            <a:endParaRPr lang="en-US"/>
          </a:p>
          <a:p>
            <a:pPr algn="ctr"/>
            <a:r>
              <a:rPr lang="en-GB" sz="3500">
                <a:latin typeface="Sassoon Primary"/>
                <a:cs typeface="Calibri"/>
              </a:rPr>
              <a:t>Extend the sentence using 'and' </a:t>
            </a:r>
          </a:p>
          <a:p>
            <a:endParaRPr lang="en-GB" sz="4000">
              <a:latin typeface="Sassoon Primary"/>
              <a:cs typeface="Calibri"/>
            </a:endParaRPr>
          </a:p>
        </p:txBody>
      </p:sp>
      <p:sp>
        <p:nvSpPr>
          <p:cNvPr id="4" name="TextBox 3">
            <a:extLst>
              <a:ext uri="{FF2B5EF4-FFF2-40B4-BE49-F238E27FC236}">
                <a16:creationId xmlns:a16="http://schemas.microsoft.com/office/drawing/2014/main" id="{73B83AE4-5C24-E8AC-6296-37751E550287}"/>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257645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ED24F2D-5A9C-1999-40AB-AD263EB6725C}"/>
              </a:ext>
            </a:extLst>
          </p:cNvPr>
          <p:cNvSpPr>
            <a:spLocks noGrp="1"/>
          </p:cNvSpPr>
          <p:nvPr>
            <p:ph type="title"/>
          </p:nvPr>
        </p:nvSpPr>
        <p:spPr>
          <a:xfrm>
            <a:off x="320532" y="1683059"/>
            <a:ext cx="10606548" cy="608269"/>
          </a:xfrm>
        </p:spPr>
        <p:txBody>
          <a:bodyPr>
            <a:normAutofit fontScale="90000"/>
          </a:bodyPr>
          <a:lstStyle/>
          <a:p>
            <a:r>
              <a:rPr lang="en-GB" dirty="0"/>
              <a:t>3 in 3 – what time do these show? How do you know?</a:t>
            </a:r>
          </a:p>
        </p:txBody>
      </p:sp>
      <p:pic>
        <p:nvPicPr>
          <p:cNvPr id="17" name="Picture 16">
            <a:extLst>
              <a:ext uri="{FF2B5EF4-FFF2-40B4-BE49-F238E27FC236}">
                <a16:creationId xmlns:a16="http://schemas.microsoft.com/office/drawing/2014/main" id="{563B6983-7E05-4F30-D3BC-EAD522922144}"/>
              </a:ext>
            </a:extLst>
          </p:cNvPr>
          <p:cNvPicPr>
            <a:picLocks noChangeAspect="1"/>
          </p:cNvPicPr>
          <p:nvPr/>
        </p:nvPicPr>
        <p:blipFill>
          <a:blip r:embed="rId3"/>
          <a:stretch>
            <a:fillRect/>
          </a:stretch>
        </p:blipFill>
        <p:spPr>
          <a:xfrm>
            <a:off x="130092" y="2946078"/>
            <a:ext cx="10796988" cy="3620783"/>
          </a:xfrm>
          <a:prstGeom prst="rect">
            <a:avLst/>
          </a:prstGeom>
        </p:spPr>
      </p:pic>
      <p:sp>
        <p:nvSpPr>
          <p:cNvPr id="3" name="TextBox 2">
            <a:extLst>
              <a:ext uri="{FF2B5EF4-FFF2-40B4-BE49-F238E27FC236}">
                <a16:creationId xmlns:a16="http://schemas.microsoft.com/office/drawing/2014/main" id="{F51D8AA6-B3DB-88D0-9A65-E8F300720A6A}"/>
              </a:ext>
            </a:extLst>
          </p:cNvPr>
          <p:cNvSpPr txBox="1"/>
          <p:nvPr/>
        </p:nvSpPr>
        <p:spPr>
          <a:xfrm>
            <a:off x="130092" y="98475"/>
            <a:ext cx="6416040" cy="646331"/>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6" name="TextBox 5">
            <a:extLst>
              <a:ext uri="{FF2B5EF4-FFF2-40B4-BE49-F238E27FC236}">
                <a16:creationId xmlns:a16="http://schemas.microsoft.com/office/drawing/2014/main" id="{9E0DBB48-6D22-F8BE-91D1-8F2C23CF8A86}"/>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
        <p:nvSpPr>
          <p:cNvPr id="2" name="TextBox 1">
            <a:extLst>
              <a:ext uri="{FF2B5EF4-FFF2-40B4-BE49-F238E27FC236}">
                <a16:creationId xmlns:a16="http://schemas.microsoft.com/office/drawing/2014/main" id="{9DA321BA-A28D-86D5-C3B7-163D873DC9C5}"/>
              </a:ext>
            </a:extLst>
          </p:cNvPr>
          <p:cNvSpPr txBox="1"/>
          <p:nvPr/>
        </p:nvSpPr>
        <p:spPr>
          <a:xfrm>
            <a:off x="5900057" y="2144486"/>
            <a:ext cx="5181600" cy="707886"/>
          </a:xfrm>
          <a:prstGeom prst="rect">
            <a:avLst/>
          </a:prstGeom>
          <a:noFill/>
        </p:spPr>
        <p:txBody>
          <a:bodyPr wrap="square" rtlCol="0">
            <a:spAutoFit/>
          </a:bodyPr>
          <a:lstStyle/>
          <a:p>
            <a:r>
              <a:rPr lang="en-GB" sz="2000" b="1" dirty="0">
                <a:solidFill>
                  <a:srgbClr val="FF0000"/>
                </a:solidFill>
              </a:rPr>
              <a:t>Challenge: Which is the earliest time if they are all after midday?</a:t>
            </a:r>
          </a:p>
        </p:txBody>
      </p:sp>
    </p:spTree>
    <p:extLst>
      <p:ext uri="{BB962C8B-B14F-4D97-AF65-F5344CB8AC3E}">
        <p14:creationId xmlns:p14="http://schemas.microsoft.com/office/powerpoint/2010/main" val="3937187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r: 5 Points 1">
            <a:extLst>
              <a:ext uri="{FF2B5EF4-FFF2-40B4-BE49-F238E27FC236}">
                <a16:creationId xmlns:a16="http://schemas.microsoft.com/office/drawing/2014/main" id="{932C8C4C-7507-4039-9809-3AE36DCC5732}"/>
              </a:ext>
            </a:extLst>
          </p:cNvPr>
          <p:cNvSpPr/>
          <p:nvPr/>
        </p:nvSpPr>
        <p:spPr>
          <a:xfrm>
            <a:off x="3249456" y="124452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911962" y="258200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2360420" y="533487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507627" y="376704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707470" y="549142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AF2C4AC-F2A6-5250-3DA1-EE6ADBF1331E}"/>
              </a:ext>
            </a:extLst>
          </p:cNvPr>
          <p:cNvSpPr txBox="1"/>
          <p:nvPr/>
        </p:nvSpPr>
        <p:spPr>
          <a:xfrm>
            <a:off x="1353318" y="2986473"/>
            <a:ext cx="2413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clock</a:t>
            </a:r>
          </a:p>
        </p:txBody>
      </p:sp>
      <p:sp>
        <p:nvSpPr>
          <p:cNvPr id="6" name="TextBox 5">
            <a:extLst>
              <a:ext uri="{FF2B5EF4-FFF2-40B4-BE49-F238E27FC236}">
                <a16:creationId xmlns:a16="http://schemas.microsoft.com/office/drawing/2014/main" id="{0B126745-47EA-C4E7-6BA9-04DEFF7BB68B}"/>
              </a:ext>
            </a:extLst>
          </p:cNvPr>
          <p:cNvSpPr txBox="1"/>
          <p:nvPr/>
        </p:nvSpPr>
        <p:spPr>
          <a:xfrm>
            <a:off x="699735" y="1611929"/>
            <a:ext cx="2413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hour</a:t>
            </a:r>
          </a:p>
        </p:txBody>
      </p:sp>
      <p:sp>
        <p:nvSpPr>
          <p:cNvPr id="7" name="TextBox 6">
            <a:extLst>
              <a:ext uri="{FF2B5EF4-FFF2-40B4-BE49-F238E27FC236}">
                <a16:creationId xmlns:a16="http://schemas.microsoft.com/office/drawing/2014/main" id="{78001696-6C35-5787-7398-8866773FDC3B}"/>
              </a:ext>
            </a:extLst>
          </p:cNvPr>
          <p:cNvSpPr txBox="1"/>
          <p:nvPr/>
        </p:nvSpPr>
        <p:spPr>
          <a:xfrm>
            <a:off x="2877580" y="4062509"/>
            <a:ext cx="2413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time</a:t>
            </a:r>
          </a:p>
        </p:txBody>
      </p:sp>
      <p:sp>
        <p:nvSpPr>
          <p:cNvPr id="9" name="TextBox 8">
            <a:extLst>
              <a:ext uri="{FF2B5EF4-FFF2-40B4-BE49-F238E27FC236}">
                <a16:creationId xmlns:a16="http://schemas.microsoft.com/office/drawing/2014/main" id="{AD982DBB-04D4-6ED7-9354-AD83CDA51A26}"/>
              </a:ext>
            </a:extLst>
          </p:cNvPr>
          <p:cNvSpPr txBox="1"/>
          <p:nvPr/>
        </p:nvSpPr>
        <p:spPr>
          <a:xfrm>
            <a:off x="3637806" y="5467711"/>
            <a:ext cx="41451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half way between</a:t>
            </a:r>
          </a:p>
        </p:txBody>
      </p:sp>
      <p:sp>
        <p:nvSpPr>
          <p:cNvPr id="13" name="TextBox 12">
            <a:extLst>
              <a:ext uri="{FF2B5EF4-FFF2-40B4-BE49-F238E27FC236}">
                <a16:creationId xmlns:a16="http://schemas.microsoft.com/office/drawing/2014/main" id="{0BF0A0E2-AFC6-466B-374B-34837CADAAB8}"/>
              </a:ext>
            </a:extLst>
          </p:cNvPr>
          <p:cNvSpPr txBox="1"/>
          <p:nvPr/>
        </p:nvSpPr>
        <p:spPr>
          <a:xfrm>
            <a:off x="6387326" y="1381240"/>
            <a:ext cx="3041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minute hand</a:t>
            </a:r>
          </a:p>
        </p:txBody>
      </p:sp>
      <p:sp>
        <p:nvSpPr>
          <p:cNvPr id="14" name="TextBox 13">
            <a:extLst>
              <a:ext uri="{FF2B5EF4-FFF2-40B4-BE49-F238E27FC236}">
                <a16:creationId xmlns:a16="http://schemas.microsoft.com/office/drawing/2014/main" id="{2F5C7E81-1131-B613-03B0-DF24C6E5949F}"/>
              </a:ext>
            </a:extLst>
          </p:cNvPr>
          <p:cNvSpPr txBox="1"/>
          <p:nvPr/>
        </p:nvSpPr>
        <p:spPr>
          <a:xfrm>
            <a:off x="4896289" y="2826056"/>
            <a:ext cx="29304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hour hand</a:t>
            </a:r>
          </a:p>
        </p:txBody>
      </p:sp>
      <p:sp>
        <p:nvSpPr>
          <p:cNvPr id="17" name="TextBox 16">
            <a:extLst>
              <a:ext uri="{FF2B5EF4-FFF2-40B4-BE49-F238E27FC236}">
                <a16:creationId xmlns:a16="http://schemas.microsoft.com/office/drawing/2014/main" id="{B2E68EBF-1F97-F079-F454-216D372163FF}"/>
              </a:ext>
            </a:extLst>
          </p:cNvPr>
          <p:cNvSpPr txBox="1"/>
          <p:nvPr/>
        </p:nvSpPr>
        <p:spPr>
          <a:xfrm>
            <a:off x="7218733" y="4184099"/>
            <a:ext cx="2413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half past</a:t>
            </a:r>
          </a:p>
        </p:txBody>
      </p:sp>
      <p:sp>
        <p:nvSpPr>
          <p:cNvPr id="3" name="TextBox 2">
            <a:extLst>
              <a:ext uri="{FF2B5EF4-FFF2-40B4-BE49-F238E27FC236}">
                <a16:creationId xmlns:a16="http://schemas.microsoft.com/office/drawing/2014/main" id="{BE3C070B-617D-7FBC-87C9-C6FC3D49C07B}"/>
              </a:ext>
            </a:extLst>
          </p:cNvPr>
          <p:cNvSpPr txBox="1"/>
          <p:nvPr/>
        </p:nvSpPr>
        <p:spPr>
          <a:xfrm>
            <a:off x="130092" y="98475"/>
            <a:ext cx="6416040" cy="646331"/>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8" name="TextBox 7">
            <a:extLst>
              <a:ext uri="{FF2B5EF4-FFF2-40B4-BE49-F238E27FC236}">
                <a16:creationId xmlns:a16="http://schemas.microsoft.com/office/drawing/2014/main" id="{99FC9B03-6E30-A1AD-B060-B9712CE0D1CB}"/>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167843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C163-8BDB-8499-AAD1-423D0615224D}"/>
              </a:ext>
            </a:extLst>
          </p:cNvPr>
          <p:cNvSpPr>
            <a:spLocks noGrp="1"/>
          </p:cNvSpPr>
          <p:nvPr>
            <p:ph type="title"/>
          </p:nvPr>
        </p:nvSpPr>
        <p:spPr>
          <a:xfrm>
            <a:off x="1010920" y="334645"/>
            <a:ext cx="10515600" cy="1325563"/>
          </a:xfrm>
        </p:spPr>
        <p:txBody>
          <a:bodyPr>
            <a:normAutofit/>
          </a:bodyPr>
          <a:lstStyle/>
          <a:p>
            <a:r>
              <a:rPr lang="en-GB" sz="3600">
                <a:solidFill>
                  <a:schemeClr val="tx2">
                    <a:lumMod val="75000"/>
                    <a:lumOff val="25000"/>
                  </a:schemeClr>
                </a:solidFill>
              </a:rPr>
              <a:t>Blue</a:t>
            </a:r>
            <a:r>
              <a:rPr lang="en-GB" sz="3600"/>
              <a:t> / </a:t>
            </a:r>
            <a:r>
              <a:rPr lang="en-GB" sz="3600">
                <a:solidFill>
                  <a:srgbClr val="00B050"/>
                </a:solidFill>
              </a:rPr>
              <a:t>Green</a:t>
            </a:r>
          </a:p>
        </p:txBody>
      </p:sp>
      <p:sp>
        <p:nvSpPr>
          <p:cNvPr id="3" name="TextBox 2">
            <a:extLst>
              <a:ext uri="{FF2B5EF4-FFF2-40B4-BE49-F238E27FC236}">
                <a16:creationId xmlns:a16="http://schemas.microsoft.com/office/drawing/2014/main" id="{4B6FB690-52FC-4CC0-2377-87919C032472}"/>
              </a:ext>
            </a:extLst>
          </p:cNvPr>
          <p:cNvSpPr txBox="1"/>
          <p:nvPr/>
        </p:nvSpPr>
        <p:spPr>
          <a:xfrm>
            <a:off x="130092" y="98475"/>
            <a:ext cx="6416040" cy="646331"/>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4" name="TextBox 3">
            <a:extLst>
              <a:ext uri="{FF2B5EF4-FFF2-40B4-BE49-F238E27FC236}">
                <a16:creationId xmlns:a16="http://schemas.microsoft.com/office/drawing/2014/main" id="{7679D04F-B81D-BAA7-C9FC-2D974C6E37B6}"/>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pic>
        <p:nvPicPr>
          <p:cNvPr id="6" name="Picture 5">
            <a:extLst>
              <a:ext uri="{FF2B5EF4-FFF2-40B4-BE49-F238E27FC236}">
                <a16:creationId xmlns:a16="http://schemas.microsoft.com/office/drawing/2014/main" id="{5FF65BDC-BBFA-0849-041E-0C07D0D71FAA}"/>
              </a:ext>
            </a:extLst>
          </p:cNvPr>
          <p:cNvPicPr>
            <a:picLocks noChangeAspect="1"/>
          </p:cNvPicPr>
          <p:nvPr/>
        </p:nvPicPr>
        <p:blipFill>
          <a:blip r:embed="rId2"/>
          <a:stretch>
            <a:fillRect/>
          </a:stretch>
        </p:blipFill>
        <p:spPr>
          <a:xfrm>
            <a:off x="5131190" y="1284161"/>
            <a:ext cx="4458322" cy="3877216"/>
          </a:xfrm>
          <a:prstGeom prst="rect">
            <a:avLst/>
          </a:prstGeom>
          <a:ln w="41275">
            <a:solidFill>
              <a:srgbClr val="00B050"/>
            </a:solidFill>
          </a:ln>
        </p:spPr>
      </p:pic>
      <p:pic>
        <p:nvPicPr>
          <p:cNvPr id="8" name="Picture 7">
            <a:extLst>
              <a:ext uri="{FF2B5EF4-FFF2-40B4-BE49-F238E27FC236}">
                <a16:creationId xmlns:a16="http://schemas.microsoft.com/office/drawing/2014/main" id="{A00C9BB0-1C90-5668-76D7-AD6844EB1F40}"/>
              </a:ext>
            </a:extLst>
          </p:cNvPr>
          <p:cNvPicPr>
            <a:picLocks noChangeAspect="1"/>
          </p:cNvPicPr>
          <p:nvPr/>
        </p:nvPicPr>
        <p:blipFill>
          <a:blip r:embed="rId3"/>
          <a:stretch>
            <a:fillRect/>
          </a:stretch>
        </p:blipFill>
        <p:spPr>
          <a:xfrm>
            <a:off x="259338" y="1257533"/>
            <a:ext cx="4686300" cy="3838575"/>
          </a:xfrm>
          <a:prstGeom prst="rect">
            <a:avLst/>
          </a:prstGeom>
          <a:ln w="38100">
            <a:solidFill>
              <a:schemeClr val="accent1"/>
            </a:solidFill>
          </a:ln>
        </p:spPr>
      </p:pic>
      <p:sp>
        <p:nvSpPr>
          <p:cNvPr id="9" name="Title 1">
            <a:extLst>
              <a:ext uri="{FF2B5EF4-FFF2-40B4-BE49-F238E27FC236}">
                <a16:creationId xmlns:a16="http://schemas.microsoft.com/office/drawing/2014/main" id="{7D3D0A0A-4F0A-1E84-65E4-AC30E1E395BE}"/>
              </a:ext>
            </a:extLst>
          </p:cNvPr>
          <p:cNvSpPr txBox="1">
            <a:spLocks/>
          </p:cNvSpPr>
          <p:nvPr/>
        </p:nvSpPr>
        <p:spPr>
          <a:xfrm>
            <a:off x="401320" y="53482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accent5"/>
                </a:solidFill>
              </a:rPr>
              <a:t>It is ____. I know because…</a:t>
            </a:r>
          </a:p>
        </p:txBody>
      </p:sp>
      <p:sp>
        <p:nvSpPr>
          <p:cNvPr id="10" name="Title 1">
            <a:extLst>
              <a:ext uri="{FF2B5EF4-FFF2-40B4-BE49-F238E27FC236}">
                <a16:creationId xmlns:a16="http://schemas.microsoft.com/office/drawing/2014/main" id="{04C98CC0-395D-33AF-75B6-AEAA952D7475}"/>
              </a:ext>
            </a:extLst>
          </p:cNvPr>
          <p:cNvSpPr txBox="1">
            <a:spLocks/>
          </p:cNvSpPr>
          <p:nvPr/>
        </p:nvSpPr>
        <p:spPr>
          <a:xfrm>
            <a:off x="7957149" y="4594725"/>
            <a:ext cx="3635829" cy="2832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solidFill>
                  <a:schemeClr val="accent5"/>
                </a:solidFill>
              </a:rPr>
              <a:t>Minute hand</a:t>
            </a:r>
          </a:p>
          <a:p>
            <a:r>
              <a:rPr lang="en-GB" sz="3600">
                <a:solidFill>
                  <a:schemeClr val="accent5"/>
                </a:solidFill>
              </a:rPr>
              <a:t>Hour hand</a:t>
            </a:r>
          </a:p>
          <a:p>
            <a:r>
              <a:rPr lang="en-GB" sz="3600">
                <a:solidFill>
                  <a:schemeClr val="accent5"/>
                </a:solidFill>
              </a:rPr>
              <a:t>pointing</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75B20E9-4611-6C64-5254-B8DAE087B338}"/>
                  </a:ext>
                </a:extLst>
              </p14:cNvPr>
              <p14:cNvContentPartPr/>
              <p14:nvPr/>
            </p14:nvContentPartPr>
            <p14:xfrm>
              <a:off x="380897" y="1392960"/>
              <a:ext cx="119880" cy="11520"/>
            </p14:xfrm>
          </p:contentPart>
        </mc:Choice>
        <mc:Fallback xmlns="">
          <p:pic>
            <p:nvPicPr>
              <p:cNvPr id="7" name="Ink 6">
                <a:extLst>
                  <a:ext uri="{FF2B5EF4-FFF2-40B4-BE49-F238E27FC236}">
                    <a16:creationId xmlns:a16="http://schemas.microsoft.com/office/drawing/2014/main" id="{675B20E9-4611-6C64-5254-B8DAE087B338}"/>
                  </a:ext>
                </a:extLst>
              </p:cNvPr>
              <p:cNvPicPr/>
              <p:nvPr/>
            </p:nvPicPr>
            <p:blipFill>
              <a:blip r:embed="rId5"/>
              <a:stretch>
                <a:fillRect/>
              </a:stretch>
            </p:blipFill>
            <p:spPr>
              <a:xfrm>
                <a:off x="317897" y="1329960"/>
                <a:ext cx="2455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32B13C42-D1D9-20AB-38F9-DDCD84384B2D}"/>
                  </a:ext>
                </a:extLst>
              </p14:cNvPr>
              <p14:cNvContentPartPr/>
              <p14:nvPr/>
            </p14:nvContentPartPr>
            <p14:xfrm>
              <a:off x="588617" y="1458480"/>
              <a:ext cx="42840" cy="11160"/>
            </p14:xfrm>
          </p:contentPart>
        </mc:Choice>
        <mc:Fallback xmlns="">
          <p:pic>
            <p:nvPicPr>
              <p:cNvPr id="11" name="Ink 10">
                <a:extLst>
                  <a:ext uri="{FF2B5EF4-FFF2-40B4-BE49-F238E27FC236}">
                    <a16:creationId xmlns:a16="http://schemas.microsoft.com/office/drawing/2014/main" id="{32B13C42-D1D9-20AB-38F9-DDCD84384B2D}"/>
                  </a:ext>
                </a:extLst>
              </p:cNvPr>
              <p:cNvPicPr/>
              <p:nvPr/>
            </p:nvPicPr>
            <p:blipFill>
              <a:blip r:embed="rId7"/>
              <a:stretch>
                <a:fillRect/>
              </a:stretch>
            </p:blipFill>
            <p:spPr>
              <a:xfrm>
                <a:off x="525617" y="1395480"/>
                <a:ext cx="16848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D083A335-2129-223A-BB0A-4FC9B83CCD32}"/>
                  </a:ext>
                </a:extLst>
              </p14:cNvPr>
              <p14:cNvContentPartPr/>
              <p14:nvPr/>
            </p14:nvContentPartPr>
            <p14:xfrm>
              <a:off x="5250977" y="1404120"/>
              <a:ext cx="226080" cy="75240"/>
            </p14:xfrm>
          </p:contentPart>
        </mc:Choice>
        <mc:Fallback xmlns="">
          <p:pic>
            <p:nvPicPr>
              <p:cNvPr id="12" name="Ink 11">
                <a:extLst>
                  <a:ext uri="{FF2B5EF4-FFF2-40B4-BE49-F238E27FC236}">
                    <a16:creationId xmlns:a16="http://schemas.microsoft.com/office/drawing/2014/main" id="{D083A335-2129-223A-BB0A-4FC9B83CCD32}"/>
                  </a:ext>
                </a:extLst>
              </p:cNvPr>
              <p:cNvPicPr/>
              <p:nvPr/>
            </p:nvPicPr>
            <p:blipFill>
              <a:blip r:embed="rId9"/>
              <a:stretch>
                <a:fillRect/>
              </a:stretch>
            </p:blipFill>
            <p:spPr>
              <a:xfrm>
                <a:off x="5187977" y="1340817"/>
                <a:ext cx="351720" cy="201484"/>
              </a:xfrm>
              <a:prstGeom prst="rect">
                <a:avLst/>
              </a:prstGeom>
            </p:spPr>
          </p:pic>
        </mc:Fallback>
      </mc:AlternateContent>
    </p:spTree>
    <p:extLst>
      <p:ext uri="{BB962C8B-B14F-4D97-AF65-F5344CB8AC3E}">
        <p14:creationId xmlns:p14="http://schemas.microsoft.com/office/powerpoint/2010/main" val="419700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040" y="999850"/>
            <a:ext cx="10515600" cy="1325563"/>
          </a:xfrm>
        </p:spPr>
        <p:txBody>
          <a:bodyPr>
            <a:normAutofit fontScale="90000"/>
          </a:bodyPr>
          <a:lstStyle/>
          <a:p>
            <a:r>
              <a:rPr lang="en-US" sz="3600">
                <a:solidFill>
                  <a:schemeClr val="tx2">
                    <a:lumMod val="75000"/>
                    <a:lumOff val="25000"/>
                  </a:schemeClr>
                </a:solidFill>
              </a:rPr>
              <a:t>Blue</a:t>
            </a:r>
            <a:r>
              <a:rPr lang="en-US" sz="3600">
                <a:solidFill>
                  <a:schemeClr val="tx1"/>
                </a:solidFill>
              </a:rPr>
              <a:t> / </a:t>
            </a:r>
            <a:r>
              <a:rPr lang="en-US" sz="3600">
                <a:solidFill>
                  <a:srgbClr val="00B050"/>
                </a:solidFill>
              </a:rPr>
              <a:t>Green</a:t>
            </a:r>
            <a:br>
              <a:rPr lang="en-US" sz="3600">
                <a:solidFill>
                  <a:schemeClr val="tx1"/>
                </a:solidFill>
              </a:rPr>
            </a:br>
            <a:r>
              <a:rPr lang="en-US" sz="3600">
                <a:solidFill>
                  <a:schemeClr val="tx1"/>
                </a:solidFill>
              </a:rPr>
              <a:t>Look at  the clock</a:t>
            </a:r>
            <a:br>
              <a:rPr lang="en-US" sz="3600">
                <a:solidFill>
                  <a:srgbClr val="0070C0"/>
                </a:solidFill>
              </a:rPr>
            </a:br>
            <a:r>
              <a:rPr lang="en-US" sz="3600">
                <a:solidFill>
                  <a:srgbClr val="0070C0"/>
                </a:solidFill>
              </a:rPr>
              <a:t>What’s the same? </a:t>
            </a:r>
            <a:r>
              <a:rPr lang="en-US" sz="3600">
                <a:solidFill>
                  <a:srgbClr val="00B050"/>
                </a:solidFill>
              </a:rPr>
              <a:t>What’s different?</a:t>
            </a:r>
          </a:p>
        </p:txBody>
      </p:sp>
      <p:pic>
        <p:nvPicPr>
          <p:cNvPr id="5" name="Picture 4">
            <a:extLst>
              <a:ext uri="{FF2B5EF4-FFF2-40B4-BE49-F238E27FC236}">
                <a16:creationId xmlns:a16="http://schemas.microsoft.com/office/drawing/2014/main" id="{4946A70C-D901-4471-AEF3-D6872C072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7" t="3995" r="3886" b="2538"/>
          <a:stretch>
            <a:fillRect/>
          </a:stretch>
        </p:blipFill>
        <p:spPr bwMode="auto">
          <a:xfrm>
            <a:off x="9763753" y="1389582"/>
            <a:ext cx="1428027" cy="8454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0465325-902C-5437-9FDC-02573D1C263D}"/>
              </a:ext>
            </a:extLst>
          </p:cNvPr>
          <p:cNvPicPr>
            <a:picLocks noChangeAspect="1"/>
          </p:cNvPicPr>
          <p:nvPr/>
        </p:nvPicPr>
        <p:blipFill>
          <a:blip r:embed="rId4"/>
          <a:stretch>
            <a:fillRect/>
          </a:stretch>
        </p:blipFill>
        <p:spPr>
          <a:xfrm>
            <a:off x="6113711" y="2325413"/>
            <a:ext cx="4364056" cy="4532587"/>
          </a:xfrm>
          <a:prstGeom prst="rect">
            <a:avLst/>
          </a:prstGeom>
        </p:spPr>
      </p:pic>
      <p:pic>
        <p:nvPicPr>
          <p:cNvPr id="12" name="Picture 11">
            <a:extLst>
              <a:ext uri="{FF2B5EF4-FFF2-40B4-BE49-F238E27FC236}">
                <a16:creationId xmlns:a16="http://schemas.microsoft.com/office/drawing/2014/main" id="{AAD8C74D-4BFD-FB6B-78FD-33AC08E0BBCD}"/>
              </a:ext>
            </a:extLst>
          </p:cNvPr>
          <p:cNvPicPr>
            <a:picLocks noChangeAspect="1"/>
          </p:cNvPicPr>
          <p:nvPr/>
        </p:nvPicPr>
        <p:blipFill>
          <a:blip r:embed="rId5"/>
          <a:stretch>
            <a:fillRect/>
          </a:stretch>
        </p:blipFill>
        <p:spPr>
          <a:xfrm>
            <a:off x="959040" y="2352311"/>
            <a:ext cx="4364056" cy="4505689"/>
          </a:xfrm>
          <a:prstGeom prst="rect">
            <a:avLst/>
          </a:prstGeom>
        </p:spPr>
      </p:pic>
      <p:sp>
        <p:nvSpPr>
          <p:cNvPr id="4" name="TextBox 3">
            <a:extLst>
              <a:ext uri="{FF2B5EF4-FFF2-40B4-BE49-F238E27FC236}">
                <a16:creationId xmlns:a16="http://schemas.microsoft.com/office/drawing/2014/main" id="{A9D4D89C-0542-9173-0F7D-AA0607CCD366}"/>
              </a:ext>
            </a:extLst>
          </p:cNvPr>
          <p:cNvSpPr txBox="1"/>
          <p:nvPr/>
        </p:nvSpPr>
        <p:spPr>
          <a:xfrm>
            <a:off x="130092" y="98475"/>
            <a:ext cx="6416040" cy="646331"/>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6" name="TextBox 5">
            <a:extLst>
              <a:ext uri="{FF2B5EF4-FFF2-40B4-BE49-F238E27FC236}">
                <a16:creationId xmlns:a16="http://schemas.microsoft.com/office/drawing/2014/main" id="{B34D3D4D-1A4F-3B7B-370A-F7F3C799806D}"/>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390982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F50ECD5-5F31-80A1-78A9-7F64CDF668C5}"/>
              </a:ext>
            </a:extLst>
          </p:cNvPr>
          <p:cNvSpPr>
            <a:spLocks noGrp="1"/>
          </p:cNvSpPr>
          <p:nvPr>
            <p:ph type="body" sz="quarter" idx="11"/>
          </p:nvPr>
        </p:nvSpPr>
        <p:spPr>
          <a:xfrm>
            <a:off x="1703458" y="5644525"/>
            <a:ext cx="7944658" cy="935641"/>
          </a:xfrm>
        </p:spPr>
        <p:txBody>
          <a:bodyPr/>
          <a:lstStyle/>
          <a:p>
            <a:r>
              <a:rPr lang="en-GB"/>
              <a:t>time      hour      clock      hour hand      minute hand      half past      halfway between</a:t>
            </a:r>
          </a:p>
        </p:txBody>
      </p:sp>
      <p:sp>
        <p:nvSpPr>
          <p:cNvPr id="15" name="Rectangular Callout 14"/>
          <p:cNvSpPr/>
          <p:nvPr/>
        </p:nvSpPr>
        <p:spPr>
          <a:xfrm>
            <a:off x="7116167" y="1942810"/>
            <a:ext cx="3753595" cy="1138922"/>
          </a:xfrm>
          <a:prstGeom prst="wedgeRectCallout">
            <a:avLst>
              <a:gd name="adj1" fmla="val -4953"/>
              <a:gd name="adj2" fmla="val 9646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I agree that this clock shows half past ten.</a:t>
            </a:r>
          </a:p>
        </p:txBody>
      </p:sp>
      <p:sp>
        <p:nvSpPr>
          <p:cNvPr id="18" name="Rectangular Callout 17"/>
          <p:cNvSpPr/>
          <p:nvPr/>
        </p:nvSpPr>
        <p:spPr>
          <a:xfrm flipH="1">
            <a:off x="0" y="1076528"/>
            <a:ext cx="5816007" cy="1732564"/>
          </a:xfrm>
          <a:prstGeom prst="wedgeRectCallout">
            <a:avLst>
              <a:gd name="adj1" fmla="val 36932"/>
              <a:gd name="adj2" fmla="val 10391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know that it is half past ten because the minute hand is pointing straight down and the hour hand is halfway between the ten and the eleven.</a:t>
            </a:r>
          </a:p>
        </p:txBody>
      </p:sp>
      <p:grpSp>
        <p:nvGrpSpPr>
          <p:cNvPr id="20" name="Group 19">
            <a:extLst>
              <a:ext uri="{FF2B5EF4-FFF2-40B4-BE49-F238E27FC236}">
                <a16:creationId xmlns:a16="http://schemas.microsoft.com/office/drawing/2014/main" id="{946105C1-4961-5B27-5690-ADE3215ED2E4}"/>
              </a:ext>
            </a:extLst>
          </p:cNvPr>
          <p:cNvGrpSpPr>
            <a:grpSpLocks noChangeAspect="1"/>
          </p:cNvGrpSpPr>
          <p:nvPr/>
        </p:nvGrpSpPr>
        <p:grpSpPr>
          <a:xfrm>
            <a:off x="4235407" y="2512271"/>
            <a:ext cx="2880760" cy="2881514"/>
            <a:chOff x="1626781" y="786719"/>
            <a:chExt cx="2880760" cy="2881514"/>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26781" y="786719"/>
              <a:ext cx="2880760" cy="2881514"/>
            </a:xfrm>
            <a:prstGeom prst="rect">
              <a:avLst/>
            </a:prstGeom>
          </p:spPr>
        </p:pic>
        <p:cxnSp>
          <p:nvCxnSpPr>
            <p:cNvPr id="8" name="Straight Arrow Connector 7"/>
            <p:cNvCxnSpPr/>
            <p:nvPr/>
          </p:nvCxnSpPr>
          <p:spPr>
            <a:xfrm>
              <a:off x="3043031" y="2211201"/>
              <a:ext cx="0" cy="7340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654014" y="1852202"/>
              <a:ext cx="389017" cy="3589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Google Shape;467;p18" descr="Angie pencil.png">
            <a:extLst>
              <a:ext uri="{FF2B5EF4-FFF2-40B4-BE49-F238E27FC236}">
                <a16:creationId xmlns:a16="http://schemas.microsoft.com/office/drawing/2014/main" id="{030A1372-5B00-8E9D-1AB7-99F99C69FB91}"/>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8793207" y="3342499"/>
            <a:ext cx="2076555" cy="2280760"/>
          </a:xfrm>
          <a:prstGeom prst="rect">
            <a:avLst/>
          </a:prstGeom>
          <a:noFill/>
          <a:ln>
            <a:noFill/>
          </a:ln>
        </p:spPr>
      </p:pic>
      <p:pic>
        <p:nvPicPr>
          <p:cNvPr id="21" name="Google Shape;466;p18">
            <a:extLst>
              <a:ext uri="{FF2B5EF4-FFF2-40B4-BE49-F238E27FC236}">
                <a16:creationId xmlns:a16="http://schemas.microsoft.com/office/drawing/2014/main" id="{5C702ED8-1C39-2697-86C4-9B9E6BF063B6}"/>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448217" y="3346204"/>
            <a:ext cx="1652588" cy="2280760"/>
          </a:xfrm>
          <a:prstGeom prst="rect">
            <a:avLst/>
          </a:prstGeom>
          <a:noFill/>
          <a:ln>
            <a:noFill/>
          </a:ln>
        </p:spPr>
      </p:pic>
      <p:sp>
        <p:nvSpPr>
          <p:cNvPr id="2" name="TextBox 1">
            <a:extLst>
              <a:ext uri="{FF2B5EF4-FFF2-40B4-BE49-F238E27FC236}">
                <a16:creationId xmlns:a16="http://schemas.microsoft.com/office/drawing/2014/main" id="{C0A27E83-AE09-A0A7-27F1-C24E366F14C6}"/>
              </a:ext>
            </a:extLst>
          </p:cNvPr>
          <p:cNvSpPr txBox="1"/>
          <p:nvPr/>
        </p:nvSpPr>
        <p:spPr>
          <a:xfrm>
            <a:off x="8355148" y="731848"/>
            <a:ext cx="3180080" cy="1200329"/>
          </a:xfrm>
          <a:prstGeom prst="rect">
            <a:avLst/>
          </a:prstGeom>
          <a:noFill/>
          <a:ln>
            <a:solidFill>
              <a:srgbClr val="FF0000"/>
            </a:solidFill>
          </a:ln>
        </p:spPr>
        <p:txBody>
          <a:bodyPr wrap="square" rtlCol="0">
            <a:spAutoFit/>
          </a:bodyPr>
          <a:lstStyle/>
          <a:p>
            <a:r>
              <a:rPr lang="en-GB" sz="2400">
                <a:solidFill>
                  <a:srgbClr val="FF0000"/>
                </a:solidFill>
              </a:rPr>
              <a:t>Challenge:</a:t>
            </a:r>
          </a:p>
          <a:p>
            <a:r>
              <a:rPr lang="en-GB" sz="2400">
                <a:solidFill>
                  <a:srgbClr val="FF0000"/>
                </a:solidFill>
              </a:rPr>
              <a:t>How many minutes past the hour is it?</a:t>
            </a:r>
          </a:p>
        </p:txBody>
      </p:sp>
      <p:sp>
        <p:nvSpPr>
          <p:cNvPr id="3" name="TextBox 2">
            <a:extLst>
              <a:ext uri="{FF2B5EF4-FFF2-40B4-BE49-F238E27FC236}">
                <a16:creationId xmlns:a16="http://schemas.microsoft.com/office/drawing/2014/main" id="{D489F5FD-FC8A-50BD-286D-82E4C0F75152}"/>
              </a:ext>
            </a:extLst>
          </p:cNvPr>
          <p:cNvSpPr txBox="1"/>
          <p:nvPr/>
        </p:nvSpPr>
        <p:spPr>
          <a:xfrm>
            <a:off x="0" y="55724"/>
            <a:ext cx="8034342" cy="369332"/>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7" name="TextBox 6">
            <a:extLst>
              <a:ext uri="{FF2B5EF4-FFF2-40B4-BE49-F238E27FC236}">
                <a16:creationId xmlns:a16="http://schemas.microsoft.com/office/drawing/2014/main" id="{B0B243E7-1DE9-F136-29D9-E84C0FDC327D}"/>
              </a:ext>
            </a:extLst>
          </p:cNvPr>
          <p:cNvSpPr txBox="1"/>
          <p:nvPr/>
        </p:nvSpPr>
        <p:spPr>
          <a:xfrm>
            <a:off x="7674429" y="101891"/>
            <a:ext cx="44363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3621848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560C-2442-5C3A-BB64-CCF0C51253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9AAB0DA-F900-C6D1-2EC4-B433EEB0B920}"/>
              </a:ext>
            </a:extLst>
          </p:cNvPr>
          <p:cNvSpPr>
            <a:spLocks noGrp="1"/>
          </p:cNvSpPr>
          <p:nvPr>
            <p:ph type="body" sz="quarter" idx="11"/>
          </p:nvPr>
        </p:nvSpPr>
        <p:spPr>
          <a:xfrm>
            <a:off x="1703458" y="5644525"/>
            <a:ext cx="7944658" cy="935641"/>
          </a:xfrm>
        </p:spPr>
        <p:txBody>
          <a:bodyPr/>
          <a:lstStyle/>
          <a:p>
            <a:r>
              <a:rPr lang="en-GB"/>
              <a:t>time      hour      clock      hour hand      minute hand      half past      halfway between</a:t>
            </a:r>
          </a:p>
        </p:txBody>
      </p:sp>
      <p:sp>
        <p:nvSpPr>
          <p:cNvPr id="15" name="Rectangular Callout 14">
            <a:extLst>
              <a:ext uri="{FF2B5EF4-FFF2-40B4-BE49-F238E27FC236}">
                <a16:creationId xmlns:a16="http://schemas.microsoft.com/office/drawing/2014/main" id="{6A54E8ED-C5B1-815F-479E-134A25E2DA89}"/>
              </a:ext>
            </a:extLst>
          </p:cNvPr>
          <p:cNvSpPr/>
          <p:nvPr/>
        </p:nvSpPr>
        <p:spPr>
          <a:xfrm>
            <a:off x="7116167" y="1332281"/>
            <a:ext cx="3753595" cy="1138922"/>
          </a:xfrm>
          <a:prstGeom prst="wedgeRectCallout">
            <a:avLst>
              <a:gd name="adj1" fmla="val 6957"/>
              <a:gd name="adj2" fmla="val 15623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I agree that this clock shows half past ten.</a:t>
            </a:r>
          </a:p>
        </p:txBody>
      </p:sp>
      <p:sp>
        <p:nvSpPr>
          <p:cNvPr id="18" name="Rectangular Callout 17">
            <a:extLst>
              <a:ext uri="{FF2B5EF4-FFF2-40B4-BE49-F238E27FC236}">
                <a16:creationId xmlns:a16="http://schemas.microsoft.com/office/drawing/2014/main" id="{AB5C0D5A-380B-90A6-560B-4AEADF0F1244}"/>
              </a:ext>
            </a:extLst>
          </p:cNvPr>
          <p:cNvSpPr/>
          <p:nvPr/>
        </p:nvSpPr>
        <p:spPr>
          <a:xfrm flipH="1">
            <a:off x="854617" y="842592"/>
            <a:ext cx="5816007" cy="1732564"/>
          </a:xfrm>
          <a:prstGeom prst="wedgeRectCallout">
            <a:avLst>
              <a:gd name="adj1" fmla="val 36932"/>
              <a:gd name="adj2" fmla="val 10391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know that it is half past </a:t>
            </a:r>
            <a:r>
              <a:rPr lang="en-GB" sz="2400">
                <a:solidFill>
                  <a:srgbClr val="000000"/>
                </a:solidFill>
                <a:latin typeface="Century Gothic" panose="020B0502020202020204" pitchFamily="34" charset="0"/>
              </a:rPr>
              <a:t>____</a:t>
            </a: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the minute hand is pointing </a:t>
            </a:r>
            <a:r>
              <a:rPr lang="en-GB" sz="2400">
                <a:solidFill>
                  <a:srgbClr val="000000"/>
                </a:solidFill>
                <a:latin typeface="Century Gothic" panose="020B0502020202020204" pitchFamily="34" charset="0"/>
              </a:rPr>
              <a:t>__________ </a:t>
            </a: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the hour hand is halfway between the </a:t>
            </a:r>
            <a:r>
              <a:rPr lang="en-GB" sz="2400">
                <a:solidFill>
                  <a:srgbClr val="000000"/>
                </a:solidFill>
                <a:latin typeface="Century Gothic" panose="020B0502020202020204" pitchFamily="34" charset="0"/>
              </a:rPr>
              <a:t>______</a:t>
            </a: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the </a:t>
            </a:r>
            <a:r>
              <a:rPr lang="en-GB" sz="2400">
                <a:solidFill>
                  <a:srgbClr val="000000"/>
                </a:solidFill>
                <a:latin typeface="Century Gothic" panose="020B0502020202020204" pitchFamily="34" charset="0"/>
              </a:rPr>
              <a:t>_______</a:t>
            </a: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grpSp>
        <p:nvGrpSpPr>
          <p:cNvPr id="20" name="Group 19">
            <a:extLst>
              <a:ext uri="{FF2B5EF4-FFF2-40B4-BE49-F238E27FC236}">
                <a16:creationId xmlns:a16="http://schemas.microsoft.com/office/drawing/2014/main" id="{CA4FF3E3-6196-1127-17BF-C5DC77205681}"/>
              </a:ext>
            </a:extLst>
          </p:cNvPr>
          <p:cNvGrpSpPr>
            <a:grpSpLocks noChangeAspect="1"/>
          </p:cNvGrpSpPr>
          <p:nvPr/>
        </p:nvGrpSpPr>
        <p:grpSpPr>
          <a:xfrm>
            <a:off x="1958414" y="2741745"/>
            <a:ext cx="2880760" cy="2881514"/>
            <a:chOff x="1626781" y="786719"/>
            <a:chExt cx="2880760" cy="2881514"/>
          </a:xfrm>
          <a:solidFill>
            <a:srgbClr val="00B0F0"/>
          </a:solidFill>
        </p:grpSpPr>
        <p:pic>
          <p:nvPicPr>
            <p:cNvPr id="5" name="Picture 4">
              <a:extLst>
                <a:ext uri="{FF2B5EF4-FFF2-40B4-BE49-F238E27FC236}">
                  <a16:creationId xmlns:a16="http://schemas.microsoft.com/office/drawing/2014/main" id="{9B75E171-E084-F66C-40E2-44102E0F1E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26781" y="786719"/>
              <a:ext cx="2880760" cy="2881514"/>
            </a:xfrm>
            <a:prstGeom prst="rect">
              <a:avLst/>
            </a:prstGeom>
            <a:grpFill/>
          </p:spPr>
        </p:pic>
        <p:cxnSp>
          <p:nvCxnSpPr>
            <p:cNvPr id="8" name="Straight Arrow Connector 7">
              <a:extLst>
                <a:ext uri="{FF2B5EF4-FFF2-40B4-BE49-F238E27FC236}">
                  <a16:creationId xmlns:a16="http://schemas.microsoft.com/office/drawing/2014/main" id="{21FC8E51-AA7E-59A6-28D4-13EF73B67A05}"/>
                </a:ext>
              </a:extLst>
            </p:cNvPr>
            <p:cNvCxnSpPr/>
            <p:nvPr/>
          </p:nvCxnSpPr>
          <p:spPr>
            <a:xfrm>
              <a:off x="3043031" y="2211201"/>
              <a:ext cx="0" cy="734096"/>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59559BA-0DB9-B221-63AB-CFDC28B287DD}"/>
                </a:ext>
              </a:extLst>
            </p:cNvPr>
            <p:cNvCxnSpPr>
              <a:cxnSpLocks/>
            </p:cNvCxnSpPr>
            <p:nvPr/>
          </p:nvCxnSpPr>
          <p:spPr>
            <a:xfrm flipV="1">
              <a:off x="3043031" y="1850768"/>
              <a:ext cx="444343" cy="360433"/>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Google Shape;467;p18" descr="Angie pencil.png">
            <a:extLst>
              <a:ext uri="{FF2B5EF4-FFF2-40B4-BE49-F238E27FC236}">
                <a16:creationId xmlns:a16="http://schemas.microsoft.com/office/drawing/2014/main" id="{A7610992-7AB9-3A6A-FEC8-5382888316E6}"/>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8793207" y="3342499"/>
            <a:ext cx="2076555" cy="2280760"/>
          </a:xfrm>
          <a:prstGeom prst="rect">
            <a:avLst/>
          </a:prstGeom>
          <a:noFill/>
          <a:ln>
            <a:noFill/>
          </a:ln>
        </p:spPr>
      </p:pic>
      <p:pic>
        <p:nvPicPr>
          <p:cNvPr id="21" name="Google Shape;466;p18">
            <a:extLst>
              <a:ext uri="{FF2B5EF4-FFF2-40B4-BE49-F238E27FC236}">
                <a16:creationId xmlns:a16="http://schemas.microsoft.com/office/drawing/2014/main" id="{71E12039-EA11-4292-6607-1665A288DD8A}"/>
              </a:ext>
            </a:extLst>
          </p:cNvPr>
          <p:cNvPicPr preferRelativeResize="0">
            <a:picLocks/>
          </p:cNvPicPr>
          <p:nvPr/>
        </p:nvPicPr>
        <p:blipFill rotWithShape="1">
          <a:blip r:embed="rId5" cstate="print">
            <a:alphaModFix/>
            <a:extLst>
              <a:ext uri="{28A0092B-C50C-407E-A947-70E740481C1C}">
                <a14:useLocalDpi xmlns:a14="http://schemas.microsoft.com/office/drawing/2010/main"/>
              </a:ext>
            </a:extLst>
          </a:blip>
          <a:srcRect/>
          <a:stretch/>
        </p:blipFill>
        <p:spPr>
          <a:xfrm>
            <a:off x="448217" y="3346204"/>
            <a:ext cx="1652588" cy="2280760"/>
          </a:xfrm>
          <a:prstGeom prst="rect">
            <a:avLst/>
          </a:prstGeom>
          <a:noFill/>
          <a:ln>
            <a:noFill/>
          </a:ln>
        </p:spPr>
      </p:pic>
      <p:grpSp>
        <p:nvGrpSpPr>
          <p:cNvPr id="7" name="Group 6">
            <a:extLst>
              <a:ext uri="{FF2B5EF4-FFF2-40B4-BE49-F238E27FC236}">
                <a16:creationId xmlns:a16="http://schemas.microsoft.com/office/drawing/2014/main" id="{3A793AFB-C50F-295A-A7DE-8F97152275EE}"/>
              </a:ext>
            </a:extLst>
          </p:cNvPr>
          <p:cNvGrpSpPr>
            <a:grpSpLocks noChangeAspect="1"/>
          </p:cNvGrpSpPr>
          <p:nvPr/>
        </p:nvGrpSpPr>
        <p:grpSpPr>
          <a:xfrm>
            <a:off x="5230244" y="2763011"/>
            <a:ext cx="2880760" cy="2881514"/>
            <a:chOff x="1626781" y="786719"/>
            <a:chExt cx="2880760" cy="2881514"/>
          </a:xfrm>
          <a:solidFill>
            <a:srgbClr val="92D050"/>
          </a:solidFill>
        </p:grpSpPr>
        <p:pic>
          <p:nvPicPr>
            <p:cNvPr id="9" name="Picture 8">
              <a:extLst>
                <a:ext uri="{FF2B5EF4-FFF2-40B4-BE49-F238E27FC236}">
                  <a16:creationId xmlns:a16="http://schemas.microsoft.com/office/drawing/2014/main" id="{6A0E4200-10E3-D563-8B53-693999E7D7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26781" y="786719"/>
              <a:ext cx="2880760" cy="2881514"/>
            </a:xfrm>
            <a:prstGeom prst="rect">
              <a:avLst/>
            </a:prstGeom>
            <a:grpFill/>
          </p:spPr>
        </p:pic>
        <p:cxnSp>
          <p:nvCxnSpPr>
            <p:cNvPr id="10" name="Straight Arrow Connector 9">
              <a:extLst>
                <a:ext uri="{FF2B5EF4-FFF2-40B4-BE49-F238E27FC236}">
                  <a16:creationId xmlns:a16="http://schemas.microsoft.com/office/drawing/2014/main" id="{81AD78E0-9872-FED8-8B51-FFCCC0306C5B}"/>
                </a:ext>
              </a:extLst>
            </p:cNvPr>
            <p:cNvCxnSpPr/>
            <p:nvPr/>
          </p:nvCxnSpPr>
          <p:spPr>
            <a:xfrm>
              <a:off x="3043031" y="2211201"/>
              <a:ext cx="0" cy="734096"/>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3FA3A0-84E8-5C29-A8BD-6A0BBF31AF61}"/>
                </a:ext>
              </a:extLst>
            </p:cNvPr>
            <p:cNvCxnSpPr>
              <a:cxnSpLocks/>
            </p:cNvCxnSpPr>
            <p:nvPr/>
          </p:nvCxnSpPr>
          <p:spPr>
            <a:xfrm>
              <a:off x="3043031" y="2211201"/>
              <a:ext cx="391071" cy="295386"/>
            </a:xfrm>
            <a:prstGeom prst="straightConnector1">
              <a:avLst/>
            </a:prstGeom>
            <a:grp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FA1AAA3-446B-E6F8-5822-7E60361F4A54}"/>
              </a:ext>
            </a:extLst>
          </p:cNvPr>
          <p:cNvSpPr txBox="1"/>
          <p:nvPr/>
        </p:nvSpPr>
        <p:spPr>
          <a:xfrm>
            <a:off x="0" y="55724"/>
            <a:ext cx="8034342" cy="369332"/>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12" name="TextBox 11">
            <a:extLst>
              <a:ext uri="{FF2B5EF4-FFF2-40B4-BE49-F238E27FC236}">
                <a16:creationId xmlns:a16="http://schemas.microsoft.com/office/drawing/2014/main" id="{66F79501-4318-4D21-D672-32A2C45A54B4}"/>
              </a:ext>
            </a:extLst>
          </p:cNvPr>
          <p:cNvSpPr txBox="1"/>
          <p:nvPr/>
        </p:nvSpPr>
        <p:spPr>
          <a:xfrm>
            <a:off x="7674429" y="101891"/>
            <a:ext cx="44363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349517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C26169-F760-DCA7-A2F3-4237FCC13C92}"/>
              </a:ext>
            </a:extLst>
          </p:cNvPr>
          <p:cNvSpPr>
            <a:spLocks noGrp="1"/>
          </p:cNvSpPr>
          <p:nvPr>
            <p:ph type="body" sz="quarter" idx="10"/>
          </p:nvPr>
        </p:nvSpPr>
        <p:spPr>
          <a:xfrm>
            <a:off x="219075" y="1166400"/>
            <a:ext cx="10606088" cy="3477875"/>
          </a:xfrm>
        </p:spPr>
        <p:txBody>
          <a:bodyPr/>
          <a:lstStyle/>
          <a:p>
            <a:r>
              <a:rPr lang="en-GB" sz="3600"/>
              <a:t>On your clock, make the time half past 6</a:t>
            </a:r>
          </a:p>
          <a:p>
            <a:endParaRPr lang="en-GB" sz="3600"/>
          </a:p>
          <a:p>
            <a:r>
              <a:rPr lang="en-GB" sz="3600"/>
              <a:t>Make half past 12</a:t>
            </a:r>
          </a:p>
          <a:p>
            <a:endParaRPr lang="en-GB" sz="3600"/>
          </a:p>
          <a:p>
            <a:r>
              <a:rPr lang="en-GB" sz="3600"/>
              <a:t>Make half past 7</a:t>
            </a:r>
          </a:p>
        </p:txBody>
      </p:sp>
      <p:pic>
        <p:nvPicPr>
          <p:cNvPr id="5" name="Picture 4">
            <a:extLst>
              <a:ext uri="{FF2B5EF4-FFF2-40B4-BE49-F238E27FC236}">
                <a16:creationId xmlns:a16="http://schemas.microsoft.com/office/drawing/2014/main" id="{12EB5CE2-54E1-F02E-626C-3E1528488293}"/>
              </a:ext>
            </a:extLst>
          </p:cNvPr>
          <p:cNvPicPr>
            <a:picLocks noChangeAspect="1"/>
          </p:cNvPicPr>
          <p:nvPr/>
        </p:nvPicPr>
        <p:blipFill>
          <a:blip r:embed="rId2"/>
          <a:stretch>
            <a:fillRect/>
          </a:stretch>
        </p:blipFill>
        <p:spPr>
          <a:xfrm>
            <a:off x="6732271" y="2258698"/>
            <a:ext cx="4270964" cy="4563187"/>
          </a:xfrm>
          <a:prstGeom prst="rect">
            <a:avLst/>
          </a:prstGeom>
        </p:spPr>
      </p:pic>
      <p:sp>
        <p:nvSpPr>
          <p:cNvPr id="2" name="TextBox 1">
            <a:extLst>
              <a:ext uri="{FF2B5EF4-FFF2-40B4-BE49-F238E27FC236}">
                <a16:creationId xmlns:a16="http://schemas.microsoft.com/office/drawing/2014/main" id="{EDCF7822-DEF1-AE5E-ACB2-CCAD96857663}"/>
              </a:ext>
            </a:extLst>
          </p:cNvPr>
          <p:cNvSpPr txBox="1"/>
          <p:nvPr/>
        </p:nvSpPr>
        <p:spPr>
          <a:xfrm>
            <a:off x="0" y="55724"/>
            <a:ext cx="8034342" cy="369332"/>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4" name="TextBox 3">
            <a:extLst>
              <a:ext uri="{FF2B5EF4-FFF2-40B4-BE49-F238E27FC236}">
                <a16:creationId xmlns:a16="http://schemas.microsoft.com/office/drawing/2014/main" id="{E10441A4-5542-A4F1-F540-BCA28C48A986}"/>
              </a:ext>
            </a:extLst>
          </p:cNvPr>
          <p:cNvSpPr txBox="1"/>
          <p:nvPr/>
        </p:nvSpPr>
        <p:spPr>
          <a:xfrm>
            <a:off x="7674429" y="101891"/>
            <a:ext cx="44363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289179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 you agree or disagree? Why?</a:t>
            </a:r>
          </a:p>
        </p:txBody>
      </p:sp>
      <p:sp>
        <p:nvSpPr>
          <p:cNvPr id="15" name="Rectangular Callout 14"/>
          <p:cNvSpPr/>
          <p:nvPr/>
        </p:nvSpPr>
        <p:spPr>
          <a:xfrm flipH="1">
            <a:off x="1614052" y="1537347"/>
            <a:ext cx="2883520" cy="1094704"/>
          </a:xfrm>
          <a:prstGeom prst="wedgeRectCallout">
            <a:avLst>
              <a:gd name="adj1" fmla="val 50838"/>
              <a:gd name="adj2" fmla="val 9080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clock shows half past ten.</a:t>
            </a:r>
          </a:p>
        </p:txBody>
      </p:sp>
      <p:grpSp>
        <p:nvGrpSpPr>
          <p:cNvPr id="3" name="Group 2">
            <a:extLst>
              <a:ext uri="{FF2B5EF4-FFF2-40B4-BE49-F238E27FC236}">
                <a16:creationId xmlns:a16="http://schemas.microsoft.com/office/drawing/2014/main" id="{2B32D647-F49C-74EB-39C3-5C51AC7685F3}"/>
              </a:ext>
            </a:extLst>
          </p:cNvPr>
          <p:cNvGrpSpPr>
            <a:grpSpLocks noChangeAspect="1"/>
          </p:cNvGrpSpPr>
          <p:nvPr/>
        </p:nvGrpSpPr>
        <p:grpSpPr>
          <a:xfrm>
            <a:off x="5497032" y="1336129"/>
            <a:ext cx="4178596" cy="4185742"/>
            <a:chOff x="1360967" y="1185465"/>
            <a:chExt cx="3147238" cy="315262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0967" y="1185465"/>
              <a:ext cx="3147238" cy="3152620"/>
            </a:xfrm>
            <a:prstGeom prst="rect">
              <a:avLst/>
            </a:prstGeom>
          </p:spPr>
        </p:pic>
        <p:cxnSp>
          <p:nvCxnSpPr>
            <p:cNvPr id="12" name="Straight Arrow Connector 11"/>
            <p:cNvCxnSpPr/>
            <p:nvPr/>
          </p:nvCxnSpPr>
          <p:spPr>
            <a:xfrm>
              <a:off x="2913275" y="2779035"/>
              <a:ext cx="0" cy="620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2298648" y="2161528"/>
              <a:ext cx="614627" cy="6193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E71F32A-2898-AD92-7C6C-3E43C90E73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638"/>
          <a:stretch/>
        </p:blipFill>
        <p:spPr>
          <a:xfrm>
            <a:off x="104156" y="2299463"/>
            <a:ext cx="1722620" cy="4622306"/>
          </a:xfrm>
          <a:prstGeom prst="rect">
            <a:avLst/>
          </a:prstGeom>
        </p:spPr>
      </p:pic>
      <p:sp>
        <p:nvSpPr>
          <p:cNvPr id="5" name="TextBox 4">
            <a:extLst>
              <a:ext uri="{FF2B5EF4-FFF2-40B4-BE49-F238E27FC236}">
                <a16:creationId xmlns:a16="http://schemas.microsoft.com/office/drawing/2014/main" id="{D73398F7-78BA-E32F-C390-A87A1CD18DDD}"/>
              </a:ext>
            </a:extLst>
          </p:cNvPr>
          <p:cNvSpPr txBox="1"/>
          <p:nvPr/>
        </p:nvSpPr>
        <p:spPr>
          <a:xfrm>
            <a:off x="0" y="55724"/>
            <a:ext cx="8034342" cy="369332"/>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6" name="TextBox 5">
            <a:extLst>
              <a:ext uri="{FF2B5EF4-FFF2-40B4-BE49-F238E27FC236}">
                <a16:creationId xmlns:a16="http://schemas.microsoft.com/office/drawing/2014/main" id="{951A0F70-8F89-7E8A-A08D-AD27E10C541E}"/>
              </a:ext>
            </a:extLst>
          </p:cNvPr>
          <p:cNvSpPr txBox="1"/>
          <p:nvPr/>
        </p:nvSpPr>
        <p:spPr>
          <a:xfrm>
            <a:off x="7674429" y="101891"/>
            <a:ext cx="44363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48036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2" name="Picture 1">
            <a:extLst>
              <a:ext uri="{FF2B5EF4-FFF2-40B4-BE49-F238E27FC236}">
                <a16:creationId xmlns:a16="http://schemas.microsoft.com/office/drawing/2014/main" id="{888C7F83-1C9E-8F1A-776F-A0AA5F802C4D}"/>
              </a:ext>
            </a:extLst>
          </p:cNvPr>
          <p:cNvPicPr>
            <a:picLocks noChangeAspect="1"/>
          </p:cNvPicPr>
          <p:nvPr/>
        </p:nvPicPr>
        <p:blipFill>
          <a:blip r:embed="rId3"/>
          <a:stretch>
            <a:fillRect/>
          </a:stretch>
        </p:blipFill>
        <p:spPr>
          <a:xfrm>
            <a:off x="566738" y="3451001"/>
            <a:ext cx="5370356" cy="3401096"/>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2D05E8F-C665-40C3-FCEC-4518E6290E85}"/>
              </a:ext>
            </a:extLst>
          </p:cNvPr>
          <p:cNvSpPr txBox="1">
            <a:spLocks/>
          </p:cNvSpPr>
          <p:nvPr/>
        </p:nvSpPr>
        <p:spPr>
          <a:xfrm>
            <a:off x="219075" y="1245168"/>
            <a:ext cx="4820092" cy="2554545"/>
          </a:xfrm>
          <a:prstGeom prst="rect">
            <a:avLst/>
          </a:prstGeom>
        </p:spPr>
        <p:txBody>
          <a:bodyPr>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each event: </a:t>
            </a:r>
          </a:p>
          <a:p>
            <a:pPr marL="540000" marR="0" lvl="1" indent="-360000" algn="l" defTabSz="914400" rtl="0" eaLnBrk="1" fontAlgn="auto" latinLnBrk="0" hangingPunct="1">
              <a:lnSpc>
                <a:spcPct val="100000"/>
              </a:lnSpc>
              <a:spcBef>
                <a:spcPts val="600"/>
              </a:spcBef>
              <a:spcAft>
                <a:spcPts val="60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draw hands on the clock to show the time</a:t>
            </a:r>
          </a:p>
          <a:p>
            <a:pPr marL="540000" marR="0" lvl="1" indent="-360000" algn="l" defTabSz="914400" rtl="0" eaLnBrk="1" fontAlgn="auto" latinLnBrk="0" hangingPunct="1">
              <a:lnSpc>
                <a:spcPct val="100000"/>
              </a:lnSpc>
              <a:spcBef>
                <a:spcPts val="600"/>
              </a:spcBef>
              <a:spcAft>
                <a:spcPts val="60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or write the time in words.</a:t>
            </a:r>
          </a:p>
        </p:txBody>
      </p:sp>
      <p:pic>
        <p:nvPicPr>
          <p:cNvPr id="21" name="Picture 20">
            <a:extLst>
              <a:ext uri="{FF2B5EF4-FFF2-40B4-BE49-F238E27FC236}">
                <a16:creationId xmlns:a16="http://schemas.microsoft.com/office/drawing/2014/main" id="{1835A15A-56C6-B6BE-E0B4-06E1E17151B3}"/>
              </a:ext>
            </a:extLst>
          </p:cNvPr>
          <p:cNvPicPr>
            <a:picLocks noChangeAspect="1"/>
          </p:cNvPicPr>
          <p:nvPr/>
        </p:nvPicPr>
        <p:blipFill rotWithShape="1">
          <a:blip r:embed="rId3"/>
          <a:srcRect/>
          <a:stretch/>
        </p:blipFill>
        <p:spPr>
          <a:xfrm>
            <a:off x="5788294" y="946773"/>
            <a:ext cx="4232448" cy="5587701"/>
          </a:xfrm>
          <a:prstGeom prst="rect">
            <a:avLst/>
          </a:prstGeom>
        </p:spPr>
      </p:pic>
      <p:sp>
        <p:nvSpPr>
          <p:cNvPr id="6" name="TextBox 5">
            <a:extLst>
              <a:ext uri="{FF2B5EF4-FFF2-40B4-BE49-F238E27FC236}">
                <a16:creationId xmlns:a16="http://schemas.microsoft.com/office/drawing/2014/main" id="{F3C6B223-C31F-3CE1-92E1-0C1AD08F7CCB}"/>
              </a:ext>
            </a:extLst>
          </p:cNvPr>
          <p:cNvSpPr txBox="1"/>
          <p:nvPr/>
        </p:nvSpPr>
        <p:spPr>
          <a:xfrm>
            <a:off x="0" y="55724"/>
            <a:ext cx="8034342" cy="369332"/>
          </a:xfrm>
          <a:prstGeom prst="rect">
            <a:avLst/>
          </a:prstGeom>
          <a:noFill/>
        </p:spPr>
        <p:txBody>
          <a:bodyPr wrap="square">
            <a:spAutoFit/>
          </a:bodyPr>
          <a:lstStyle/>
          <a:p>
            <a:r>
              <a:rPr lang="en-US" sz="1800" b="1" u="sng">
                <a:solidFill>
                  <a:srgbClr val="000000"/>
                </a:solidFill>
                <a:latin typeface="Century Gothic"/>
                <a:cs typeface="Century Gothic"/>
              </a:rPr>
              <a:t>TBAT: read and write the time to half past on an analogue clock</a:t>
            </a:r>
            <a:endParaRPr lang="en-GB" b="1" u="sng"/>
          </a:p>
        </p:txBody>
      </p:sp>
      <p:sp>
        <p:nvSpPr>
          <p:cNvPr id="7" name="TextBox 6">
            <a:extLst>
              <a:ext uri="{FF2B5EF4-FFF2-40B4-BE49-F238E27FC236}">
                <a16:creationId xmlns:a16="http://schemas.microsoft.com/office/drawing/2014/main" id="{EDFFD142-3AFD-D253-58F8-941866744FB1}"/>
              </a:ext>
            </a:extLst>
          </p:cNvPr>
          <p:cNvSpPr txBox="1"/>
          <p:nvPr/>
        </p:nvSpPr>
        <p:spPr>
          <a:xfrm>
            <a:off x="7674429" y="101891"/>
            <a:ext cx="44363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235690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2A8BDD-E84D-AF2C-E89D-35E131A2D85B}"/>
              </a:ext>
            </a:extLst>
          </p:cNvPr>
          <p:cNvSpPr>
            <a:spLocks noGrp="1"/>
          </p:cNvSpPr>
          <p:nvPr>
            <p:ph type="body" sz="quarter" idx="10"/>
          </p:nvPr>
        </p:nvSpPr>
        <p:spPr>
          <a:xfrm>
            <a:off x="208694" y="790807"/>
            <a:ext cx="10606088" cy="523220"/>
          </a:xfrm>
        </p:spPr>
        <p:txBody>
          <a:bodyPr/>
          <a:lstStyle/>
          <a:p>
            <a:r>
              <a:rPr lang="en-GB"/>
              <a:t>Challenge					Mastery </a:t>
            </a:r>
          </a:p>
        </p:txBody>
      </p:sp>
      <p:pic>
        <p:nvPicPr>
          <p:cNvPr id="5" name="Picture 4" descr="A group of clocks with arrows&#10;&#10;Description automatically generated">
            <a:extLst>
              <a:ext uri="{FF2B5EF4-FFF2-40B4-BE49-F238E27FC236}">
                <a16:creationId xmlns:a16="http://schemas.microsoft.com/office/drawing/2014/main" id="{C5F63BF3-0378-4A7D-C76F-62D04D223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94" y="1314027"/>
            <a:ext cx="3865466" cy="3479664"/>
          </a:xfrm>
          <a:prstGeom prst="rect">
            <a:avLst/>
          </a:prstGeom>
        </p:spPr>
      </p:pic>
      <p:pic>
        <p:nvPicPr>
          <p:cNvPr id="6" name="Picture 5" descr="A cartoon character with a clock&#10;&#10;Description automatically generated">
            <a:extLst>
              <a:ext uri="{FF2B5EF4-FFF2-40B4-BE49-F238E27FC236}">
                <a16:creationId xmlns:a16="http://schemas.microsoft.com/office/drawing/2014/main" id="{6FE13407-A5F2-ADE1-A8CC-9B18A0DF03AD}"/>
              </a:ext>
            </a:extLst>
          </p:cNvPr>
          <p:cNvPicPr>
            <a:picLocks noChangeAspect="1"/>
          </p:cNvPicPr>
          <p:nvPr/>
        </p:nvPicPr>
        <p:blipFill>
          <a:blip r:embed="rId3"/>
          <a:stretch>
            <a:fillRect/>
          </a:stretch>
        </p:blipFill>
        <p:spPr>
          <a:xfrm>
            <a:off x="5126990" y="1314027"/>
            <a:ext cx="3865466" cy="3455423"/>
          </a:xfrm>
          <a:prstGeom prst="rect">
            <a:avLst/>
          </a:prstGeom>
        </p:spPr>
      </p:pic>
    </p:spTree>
    <p:extLst>
      <p:ext uri="{BB962C8B-B14F-4D97-AF65-F5344CB8AC3E}">
        <p14:creationId xmlns:p14="http://schemas.microsoft.com/office/powerpoint/2010/main" val="2309001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A784-6873-1ECC-096E-062E85A59D5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EE6BD7E-F69B-8B88-FC03-58C87CE116C8}"/>
              </a:ext>
            </a:extLst>
          </p:cNvPr>
          <p:cNvSpPr>
            <a:spLocks noGrp="1"/>
          </p:cNvSpPr>
          <p:nvPr>
            <p:ph type="body" sz="quarter" idx="10"/>
          </p:nvPr>
        </p:nvSpPr>
        <p:spPr>
          <a:xfrm>
            <a:off x="208694" y="790807"/>
            <a:ext cx="10606088" cy="523220"/>
          </a:xfrm>
        </p:spPr>
        <p:txBody>
          <a:bodyPr/>
          <a:lstStyle/>
          <a:p>
            <a:r>
              <a:rPr lang="en-GB"/>
              <a:t>Mastery with greater depth </a:t>
            </a:r>
          </a:p>
        </p:txBody>
      </p:sp>
      <p:pic>
        <p:nvPicPr>
          <p:cNvPr id="2" name="Picture 1">
            <a:extLst>
              <a:ext uri="{FF2B5EF4-FFF2-40B4-BE49-F238E27FC236}">
                <a16:creationId xmlns:a16="http://schemas.microsoft.com/office/drawing/2014/main" id="{D740BB0B-B73E-8B3C-CA2B-A866AACA1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594" y="1670368"/>
            <a:ext cx="5434965" cy="4290246"/>
          </a:xfrm>
          <a:prstGeom prst="rect">
            <a:avLst/>
          </a:prstGeom>
        </p:spPr>
      </p:pic>
    </p:spTree>
    <p:extLst>
      <p:ext uri="{BB962C8B-B14F-4D97-AF65-F5344CB8AC3E}">
        <p14:creationId xmlns:p14="http://schemas.microsoft.com/office/powerpoint/2010/main" val="1096684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Match the written times to the clocks</a:t>
            </a:r>
          </a:p>
        </p:txBody>
      </p:sp>
      <p:grpSp>
        <p:nvGrpSpPr>
          <p:cNvPr id="10" name="Group 9">
            <a:extLst>
              <a:ext uri="{FF2B5EF4-FFF2-40B4-BE49-F238E27FC236}">
                <a16:creationId xmlns:a16="http://schemas.microsoft.com/office/drawing/2014/main" id="{6A68AE5D-018D-F3A3-922B-2F31515AC457}"/>
              </a:ext>
            </a:extLst>
          </p:cNvPr>
          <p:cNvGrpSpPr/>
          <p:nvPr/>
        </p:nvGrpSpPr>
        <p:grpSpPr>
          <a:xfrm>
            <a:off x="108331" y="2501000"/>
            <a:ext cx="2536775" cy="2536775"/>
            <a:chOff x="571851" y="2438164"/>
            <a:chExt cx="2536775" cy="2536775"/>
          </a:xfrm>
        </p:grpSpPr>
        <p:pic>
          <p:nvPicPr>
            <p:cNvPr id="5" name="Picture 4">
              <a:extLst>
                <a:ext uri="{FF2B5EF4-FFF2-40B4-BE49-F238E27FC236}">
                  <a16:creationId xmlns:a16="http://schemas.microsoft.com/office/drawing/2014/main" id="{4E676D30-253A-41AE-A559-D43AE7256C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851" y="2438164"/>
              <a:ext cx="2536775" cy="2536775"/>
            </a:xfrm>
            <a:prstGeom prst="ellipse">
              <a:avLst/>
            </a:prstGeom>
          </p:spPr>
        </p:pic>
        <p:cxnSp>
          <p:nvCxnSpPr>
            <p:cNvPr id="22" name="Straight Arrow Connector 21">
              <a:extLst>
                <a:ext uri="{FF2B5EF4-FFF2-40B4-BE49-F238E27FC236}">
                  <a16:creationId xmlns:a16="http://schemas.microsoft.com/office/drawing/2014/main" id="{2275219B-8BE2-48AC-BC7B-4B7D559E45F5}"/>
                </a:ext>
              </a:extLst>
            </p:cNvPr>
            <p:cNvCxnSpPr>
              <a:cxnSpLocks/>
            </p:cNvCxnSpPr>
            <p:nvPr/>
          </p:nvCxnSpPr>
          <p:spPr>
            <a:xfrm flipV="1">
              <a:off x="1840237" y="3148382"/>
              <a:ext cx="144000" cy="43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C4C40F-07D9-4EEE-A8DC-37D970C1DEDD}"/>
                </a:ext>
              </a:extLst>
            </p:cNvPr>
            <p:cNvCxnSpPr>
              <a:cxnSpLocks/>
            </p:cNvCxnSpPr>
            <p:nvPr/>
          </p:nvCxnSpPr>
          <p:spPr>
            <a:xfrm>
              <a:off x="1840237" y="3574420"/>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9F619EC-295B-FB82-A298-B1BA15495077}"/>
              </a:ext>
            </a:extLst>
          </p:cNvPr>
          <p:cNvGrpSpPr/>
          <p:nvPr/>
        </p:nvGrpSpPr>
        <p:grpSpPr>
          <a:xfrm>
            <a:off x="8278508" y="2501000"/>
            <a:ext cx="2536775" cy="2536775"/>
            <a:chOff x="7288368" y="2472801"/>
            <a:chExt cx="2536775" cy="2536775"/>
          </a:xfrm>
        </p:grpSpPr>
        <p:pic>
          <p:nvPicPr>
            <p:cNvPr id="30" name="Picture 29">
              <a:extLst>
                <a:ext uri="{FF2B5EF4-FFF2-40B4-BE49-F238E27FC236}">
                  <a16:creationId xmlns:a16="http://schemas.microsoft.com/office/drawing/2014/main" id="{5E5D43D9-8491-4054-8AEF-D43FB53848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8368" y="2472801"/>
              <a:ext cx="2536775" cy="2536775"/>
            </a:xfrm>
            <a:prstGeom prst="ellipse">
              <a:avLst/>
            </a:prstGeom>
          </p:spPr>
        </p:pic>
        <p:cxnSp>
          <p:nvCxnSpPr>
            <p:cNvPr id="34" name="Straight Arrow Connector 33">
              <a:extLst>
                <a:ext uri="{FF2B5EF4-FFF2-40B4-BE49-F238E27FC236}">
                  <a16:creationId xmlns:a16="http://schemas.microsoft.com/office/drawing/2014/main" id="{6FE81C50-67A5-49D9-BA6A-CD88F74B3CFC}"/>
                </a:ext>
              </a:extLst>
            </p:cNvPr>
            <p:cNvCxnSpPr>
              <a:cxnSpLocks/>
            </p:cNvCxnSpPr>
            <p:nvPr/>
          </p:nvCxnSpPr>
          <p:spPr>
            <a:xfrm flipV="1">
              <a:off x="8556755" y="2988076"/>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D98EE46-EF66-4ED7-B00D-A48322A694B2}"/>
                </a:ext>
              </a:extLst>
            </p:cNvPr>
            <p:cNvCxnSpPr>
              <a:cxnSpLocks/>
            </p:cNvCxnSpPr>
            <p:nvPr/>
          </p:nvCxnSpPr>
          <p:spPr>
            <a:xfrm flipV="1">
              <a:off x="8545354" y="3296026"/>
              <a:ext cx="360000" cy="322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52375A9-F850-FDD9-5593-0660665C9D3A}"/>
              </a:ext>
            </a:extLst>
          </p:cNvPr>
          <p:cNvGrpSpPr/>
          <p:nvPr/>
        </p:nvGrpSpPr>
        <p:grpSpPr>
          <a:xfrm>
            <a:off x="5555115" y="2501000"/>
            <a:ext cx="2536775" cy="2536775"/>
            <a:chOff x="5082835" y="2472801"/>
            <a:chExt cx="2536775" cy="2536775"/>
          </a:xfrm>
        </p:grpSpPr>
        <p:pic>
          <p:nvPicPr>
            <p:cNvPr id="36" name="Picture 35">
              <a:extLst>
                <a:ext uri="{FF2B5EF4-FFF2-40B4-BE49-F238E27FC236}">
                  <a16:creationId xmlns:a16="http://schemas.microsoft.com/office/drawing/2014/main" id="{852B28CA-C48C-4E54-9CBE-25E2E9268D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2835" y="2472801"/>
              <a:ext cx="2536775" cy="2536775"/>
            </a:xfrm>
            <a:prstGeom prst="ellipse">
              <a:avLst/>
            </a:prstGeom>
          </p:spPr>
        </p:pic>
        <p:cxnSp>
          <p:nvCxnSpPr>
            <p:cNvPr id="41" name="Straight Arrow Connector 40">
              <a:extLst>
                <a:ext uri="{FF2B5EF4-FFF2-40B4-BE49-F238E27FC236}">
                  <a16:creationId xmlns:a16="http://schemas.microsoft.com/office/drawing/2014/main" id="{DAE666BC-6A3A-49CF-A2E9-097F940051A8}"/>
                </a:ext>
              </a:extLst>
            </p:cNvPr>
            <p:cNvCxnSpPr>
              <a:cxnSpLocks/>
            </p:cNvCxnSpPr>
            <p:nvPr/>
          </p:nvCxnSpPr>
          <p:spPr>
            <a:xfrm>
              <a:off x="6353603" y="3620457"/>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88FAD26-EEC2-42F7-B6BD-F6C1714A0CF8}"/>
                </a:ext>
              </a:extLst>
            </p:cNvPr>
            <p:cNvCxnSpPr>
              <a:cxnSpLocks/>
            </p:cNvCxnSpPr>
            <p:nvPr/>
          </p:nvCxnSpPr>
          <p:spPr>
            <a:xfrm flipH="1">
              <a:off x="5938045" y="3602632"/>
              <a:ext cx="413177" cy="1124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16993AB-C2E7-C220-D086-86B22FD1DFA2}"/>
              </a:ext>
            </a:extLst>
          </p:cNvPr>
          <p:cNvGrpSpPr/>
          <p:nvPr/>
        </p:nvGrpSpPr>
        <p:grpSpPr>
          <a:xfrm>
            <a:off x="2831723" y="2501000"/>
            <a:ext cx="2536775" cy="2536775"/>
            <a:chOff x="2895062" y="2436407"/>
            <a:chExt cx="2536775" cy="2536775"/>
          </a:xfrm>
        </p:grpSpPr>
        <p:pic>
          <p:nvPicPr>
            <p:cNvPr id="33" name="Picture 32">
              <a:extLst>
                <a:ext uri="{FF2B5EF4-FFF2-40B4-BE49-F238E27FC236}">
                  <a16:creationId xmlns:a16="http://schemas.microsoft.com/office/drawing/2014/main" id="{BDD83DF6-DCA4-4D66-BEDA-241C42456D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5062" y="2436407"/>
              <a:ext cx="2536775" cy="2536775"/>
            </a:xfrm>
            <a:prstGeom prst="ellipse">
              <a:avLst/>
            </a:prstGeom>
          </p:spPr>
        </p:pic>
        <p:cxnSp>
          <p:nvCxnSpPr>
            <p:cNvPr id="42" name="Straight Arrow Connector 41">
              <a:extLst>
                <a:ext uri="{FF2B5EF4-FFF2-40B4-BE49-F238E27FC236}">
                  <a16:creationId xmlns:a16="http://schemas.microsoft.com/office/drawing/2014/main" id="{EBFF0EB5-7F53-4ED4-8F15-4FAFA092E26F}"/>
                </a:ext>
              </a:extLst>
            </p:cNvPr>
            <p:cNvCxnSpPr>
              <a:cxnSpLocks/>
            </p:cNvCxnSpPr>
            <p:nvPr/>
          </p:nvCxnSpPr>
          <p:spPr>
            <a:xfrm flipV="1">
              <a:off x="4162793" y="2956614"/>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E82C1B-194D-4C9D-A4B9-BABA0D707D70}"/>
                </a:ext>
              </a:extLst>
            </p:cNvPr>
            <p:cNvCxnSpPr>
              <a:cxnSpLocks/>
            </p:cNvCxnSpPr>
            <p:nvPr/>
          </p:nvCxnSpPr>
          <p:spPr>
            <a:xfrm flipH="1">
              <a:off x="3944461" y="3581203"/>
              <a:ext cx="221369" cy="3547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Rounded Rectangle 14">
            <a:extLst>
              <a:ext uri="{FF2B5EF4-FFF2-40B4-BE49-F238E27FC236}">
                <a16:creationId xmlns:a16="http://schemas.microsoft.com/office/drawing/2014/main" id="{2745F2E7-0926-7CE1-00BF-C7A479D68CE8}"/>
              </a:ext>
            </a:extLst>
          </p:cNvPr>
          <p:cNvSpPr/>
          <p:nvPr/>
        </p:nvSpPr>
        <p:spPr>
          <a:xfrm>
            <a:off x="1740955" y="1444427"/>
            <a:ext cx="3069170"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half past twelve</a:t>
            </a:r>
          </a:p>
        </p:txBody>
      </p:sp>
      <p:sp>
        <p:nvSpPr>
          <p:cNvPr id="4" name="Rounded Rectangle 14">
            <a:extLst>
              <a:ext uri="{FF2B5EF4-FFF2-40B4-BE49-F238E27FC236}">
                <a16:creationId xmlns:a16="http://schemas.microsoft.com/office/drawing/2014/main" id="{61E78B0D-5538-1033-B25C-1E555D650879}"/>
              </a:ext>
            </a:extLst>
          </p:cNvPr>
          <p:cNvSpPr/>
          <p:nvPr/>
        </p:nvSpPr>
        <p:spPr>
          <a:xfrm>
            <a:off x="6231067" y="1444427"/>
            <a:ext cx="3069170"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seven o’clock</a:t>
            </a:r>
          </a:p>
        </p:txBody>
      </p:sp>
      <p:sp>
        <p:nvSpPr>
          <p:cNvPr id="6" name="Rounded Rectangle 14">
            <a:extLst>
              <a:ext uri="{FF2B5EF4-FFF2-40B4-BE49-F238E27FC236}">
                <a16:creationId xmlns:a16="http://schemas.microsoft.com/office/drawing/2014/main" id="{0D3CC5A4-7FB4-AFA7-7892-E7F37038D595}"/>
              </a:ext>
            </a:extLst>
          </p:cNvPr>
          <p:cNvSpPr/>
          <p:nvPr/>
        </p:nvSpPr>
        <p:spPr>
          <a:xfrm>
            <a:off x="6231067" y="5134511"/>
            <a:ext cx="3069170"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two o’clock</a:t>
            </a:r>
          </a:p>
        </p:txBody>
      </p:sp>
      <p:sp>
        <p:nvSpPr>
          <p:cNvPr id="8" name="Rounded Rectangle 14">
            <a:extLst>
              <a:ext uri="{FF2B5EF4-FFF2-40B4-BE49-F238E27FC236}">
                <a16:creationId xmlns:a16="http://schemas.microsoft.com/office/drawing/2014/main" id="{6C5C0D53-AAFC-1D8D-066C-ED2AA0B3E707}"/>
              </a:ext>
            </a:extLst>
          </p:cNvPr>
          <p:cNvSpPr/>
          <p:nvPr/>
        </p:nvSpPr>
        <p:spPr>
          <a:xfrm>
            <a:off x="1740955" y="5134511"/>
            <a:ext cx="3069170" cy="650406"/>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half past eight</a:t>
            </a:r>
          </a:p>
        </p:txBody>
      </p:sp>
    </p:spTree>
    <p:extLst>
      <p:ext uri="{BB962C8B-B14F-4D97-AF65-F5344CB8AC3E}">
        <p14:creationId xmlns:p14="http://schemas.microsoft.com/office/powerpoint/2010/main" val="194987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64D3-5E3D-2D1D-7D10-7ADB07AE786E}"/>
              </a:ext>
            </a:extLst>
          </p:cNvPr>
          <p:cNvSpPr>
            <a:spLocks noGrp="1"/>
          </p:cNvSpPr>
          <p:nvPr>
            <p:ph type="title"/>
          </p:nvPr>
        </p:nvSpPr>
        <p:spPr>
          <a:xfrm>
            <a:off x="168876" y="1168314"/>
            <a:ext cx="10515600" cy="1325563"/>
          </a:xfrm>
        </p:spPr>
        <p:txBody>
          <a:bodyPr/>
          <a:lstStyle/>
          <a:p>
            <a:r>
              <a:rPr lang="en-GB">
                <a:latin typeface="Sassoon Primary"/>
                <a:cs typeface="Calibri Light"/>
              </a:rPr>
              <a:t>Handwriting- Warm Up's</a:t>
            </a:r>
            <a:endParaRPr lang="en-GB">
              <a:latin typeface="Sassoon Primary"/>
            </a:endParaRPr>
          </a:p>
        </p:txBody>
      </p:sp>
      <p:sp>
        <p:nvSpPr>
          <p:cNvPr id="4" name="Title 1">
            <a:extLst>
              <a:ext uri="{FF2B5EF4-FFF2-40B4-BE49-F238E27FC236}">
                <a16:creationId xmlns:a16="http://schemas.microsoft.com/office/drawing/2014/main" id="{0FCAA371-D920-BD80-6466-8FC798916CE2}"/>
              </a:ext>
            </a:extLst>
          </p:cNvPr>
          <p:cNvSpPr txBox="1">
            <a:spLocks/>
          </p:cNvSpPr>
          <p:nvPr/>
        </p:nvSpPr>
        <p:spPr>
          <a:xfrm>
            <a:off x="8627753" y="-719195"/>
            <a:ext cx="4625546" cy="2200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1800" b="1" u="sng" dirty="0">
                <a:solidFill>
                  <a:schemeClr val="accent5"/>
                </a:solidFill>
                <a:latin typeface="Sassoon Primary"/>
                <a:cs typeface="Calibri Light"/>
              </a:rPr>
              <a:t>W</a:t>
            </a:r>
            <a:r>
              <a:rPr lang="en-GB" sz="1800" b="1" u="sng" dirty="0">
                <a:latin typeface="Sassoon Primary"/>
                <a:cs typeface="Calibri Light"/>
              </a:rPr>
              <a:t>ednesday 14th </a:t>
            </a:r>
            <a:r>
              <a:rPr lang="en-GB" sz="1800" b="1" u="sng" dirty="0">
                <a:solidFill>
                  <a:schemeClr val="accent5"/>
                </a:solidFill>
                <a:latin typeface="Sassoon Primary"/>
                <a:cs typeface="Calibri Light"/>
              </a:rPr>
              <a:t>J</a:t>
            </a:r>
            <a:r>
              <a:rPr lang="en-GB" sz="1800" b="1" u="sng" dirty="0">
                <a:latin typeface="Sassoon Primary"/>
                <a:cs typeface="Calibri Light"/>
              </a:rPr>
              <a:t>anuary 2026</a:t>
            </a:r>
            <a:endParaRPr lang="en-US" sz="1800">
              <a:latin typeface="Sassoon Primary"/>
              <a:cs typeface="Calibri Light"/>
            </a:endParaRPr>
          </a:p>
          <a:p>
            <a:pPr>
              <a:lnSpc>
                <a:spcPct val="100000"/>
              </a:lnSpc>
              <a:spcBef>
                <a:spcPts val="0"/>
              </a:spcBef>
            </a:pPr>
            <a:r>
              <a:rPr lang="en-GB" sz="1800" b="1" u="sng" dirty="0">
                <a:latin typeface="Sassoon Primary"/>
                <a:cs typeface="Calibri Light"/>
              </a:rPr>
              <a:t>15/1/26</a:t>
            </a:r>
            <a:endParaRPr lang="en-GB" dirty="0"/>
          </a:p>
        </p:txBody>
      </p:sp>
      <p:sp>
        <p:nvSpPr>
          <p:cNvPr id="5" name="TextBox 4">
            <a:extLst>
              <a:ext uri="{FF2B5EF4-FFF2-40B4-BE49-F238E27FC236}">
                <a16:creationId xmlns:a16="http://schemas.microsoft.com/office/drawing/2014/main" id="{1B2BA652-15A5-6DED-71B4-9B8C6DE154CF}"/>
              </a:ext>
            </a:extLst>
          </p:cNvPr>
          <p:cNvSpPr txBox="1"/>
          <p:nvPr/>
        </p:nvSpPr>
        <p:spPr>
          <a:xfrm>
            <a:off x="836655" y="5817972"/>
            <a:ext cx="44020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Sassoon Primary"/>
                <a:cs typeface="Calibri"/>
              </a:rPr>
              <a:t>Gross motor- Be a train</a:t>
            </a:r>
            <a:endParaRPr lang="en-GB" sz="2800" u="sng" dirty="0">
              <a:latin typeface="Sassoon Primary"/>
            </a:endParaRPr>
          </a:p>
        </p:txBody>
      </p:sp>
      <p:sp>
        <p:nvSpPr>
          <p:cNvPr id="6" name="TextBox 5">
            <a:extLst>
              <a:ext uri="{FF2B5EF4-FFF2-40B4-BE49-F238E27FC236}">
                <a16:creationId xmlns:a16="http://schemas.microsoft.com/office/drawing/2014/main" id="{2FFD349E-C265-A494-2338-4CE310FBD1F1}"/>
              </a:ext>
            </a:extLst>
          </p:cNvPr>
          <p:cNvSpPr txBox="1"/>
          <p:nvPr/>
        </p:nvSpPr>
        <p:spPr>
          <a:xfrm>
            <a:off x="6654628" y="5879756"/>
            <a:ext cx="44020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latin typeface="Sassoon Primary"/>
                <a:cs typeface="Calibri"/>
              </a:rPr>
              <a:t>Fine motor- finger stretch</a:t>
            </a:r>
            <a:endParaRPr lang="en-GB" sz="2800" u="sng">
              <a:latin typeface="Sassoon Primary"/>
            </a:endParaRPr>
          </a:p>
        </p:txBody>
      </p:sp>
      <p:sp>
        <p:nvSpPr>
          <p:cNvPr id="9" name="TextBox 8">
            <a:extLst>
              <a:ext uri="{FF2B5EF4-FFF2-40B4-BE49-F238E27FC236}">
                <a16:creationId xmlns:a16="http://schemas.microsoft.com/office/drawing/2014/main" id="{BE6C7419-957D-3783-7006-AABCB71F4103}"/>
              </a:ext>
            </a:extLst>
          </p:cNvPr>
          <p:cNvSpPr txBox="1"/>
          <p:nvPr/>
        </p:nvSpPr>
        <p:spPr>
          <a:xfrm>
            <a:off x="193074" y="128716"/>
            <a:ext cx="4968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correctly form one arm robot letters.</a:t>
            </a:r>
            <a:endParaRPr lang="en-US" dirty="0"/>
          </a:p>
        </p:txBody>
      </p:sp>
      <p:pic>
        <p:nvPicPr>
          <p:cNvPr id="3" name="Picture 2" descr="A person in a tan shirt&#10;&#10;Description automatically generated">
            <a:extLst>
              <a:ext uri="{FF2B5EF4-FFF2-40B4-BE49-F238E27FC236}">
                <a16:creationId xmlns:a16="http://schemas.microsoft.com/office/drawing/2014/main" id="{C8E769FD-1CB5-D159-273A-71BD8EC2D41F}"/>
              </a:ext>
            </a:extLst>
          </p:cNvPr>
          <p:cNvPicPr>
            <a:picLocks noChangeAspect="1"/>
          </p:cNvPicPr>
          <p:nvPr/>
        </p:nvPicPr>
        <p:blipFill>
          <a:blip r:embed="rId2"/>
          <a:stretch>
            <a:fillRect/>
          </a:stretch>
        </p:blipFill>
        <p:spPr>
          <a:xfrm>
            <a:off x="831761" y="2492800"/>
            <a:ext cx="3810000" cy="2924175"/>
          </a:xfrm>
          <a:prstGeom prst="rect">
            <a:avLst/>
          </a:prstGeom>
        </p:spPr>
      </p:pic>
      <p:pic>
        <p:nvPicPr>
          <p:cNvPr id="10" name="Picture 9" descr="A person with his hands out&#10;&#10;Description automatically generated">
            <a:extLst>
              <a:ext uri="{FF2B5EF4-FFF2-40B4-BE49-F238E27FC236}">
                <a16:creationId xmlns:a16="http://schemas.microsoft.com/office/drawing/2014/main" id="{8D03ADF8-DE4D-BC28-83E7-E4EACE7D20ED}"/>
              </a:ext>
            </a:extLst>
          </p:cNvPr>
          <p:cNvPicPr>
            <a:picLocks noChangeAspect="1"/>
          </p:cNvPicPr>
          <p:nvPr/>
        </p:nvPicPr>
        <p:blipFill>
          <a:blip r:embed="rId3"/>
          <a:stretch>
            <a:fillRect/>
          </a:stretch>
        </p:blipFill>
        <p:spPr>
          <a:xfrm>
            <a:off x="6882550" y="2488037"/>
            <a:ext cx="3943350" cy="2933700"/>
          </a:xfrm>
          <a:prstGeom prst="rect">
            <a:avLst/>
          </a:prstGeom>
        </p:spPr>
      </p:pic>
    </p:spTree>
    <p:extLst>
      <p:ext uri="{BB962C8B-B14F-4D97-AF65-F5344CB8AC3E}">
        <p14:creationId xmlns:p14="http://schemas.microsoft.com/office/powerpoint/2010/main" val="153996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AA371-D920-BD80-6466-8FC798916CE2}"/>
              </a:ext>
            </a:extLst>
          </p:cNvPr>
          <p:cNvSpPr txBox="1">
            <a:spLocks/>
          </p:cNvSpPr>
          <p:nvPr/>
        </p:nvSpPr>
        <p:spPr>
          <a:xfrm>
            <a:off x="8648483" y="-672002"/>
            <a:ext cx="4625546" cy="2200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1800" b="1" u="sng" dirty="0">
                <a:solidFill>
                  <a:schemeClr val="accent5"/>
                </a:solidFill>
                <a:latin typeface="Sassoon Primary"/>
                <a:cs typeface="Calibri Light"/>
              </a:rPr>
              <a:t>W</a:t>
            </a:r>
            <a:r>
              <a:rPr lang="en-GB" sz="1800" b="1" u="sng" dirty="0">
                <a:latin typeface="Sassoon Primary"/>
                <a:cs typeface="Calibri Light"/>
              </a:rPr>
              <a:t>ednesday 14th </a:t>
            </a:r>
            <a:r>
              <a:rPr lang="en-GB" sz="1800" b="1" u="sng" dirty="0">
                <a:solidFill>
                  <a:schemeClr val="accent5"/>
                </a:solidFill>
                <a:latin typeface="Sassoon Primary"/>
                <a:cs typeface="Calibri Light"/>
              </a:rPr>
              <a:t>J</a:t>
            </a:r>
            <a:r>
              <a:rPr lang="en-GB" sz="1800" b="1" u="sng" dirty="0">
                <a:latin typeface="Sassoon Primary"/>
                <a:cs typeface="Calibri Light"/>
              </a:rPr>
              <a:t>anuary 2026</a:t>
            </a:r>
            <a:endParaRPr lang="en-US" sz="1800">
              <a:latin typeface="Sassoon Primary"/>
              <a:cs typeface="Calibri Light"/>
            </a:endParaRPr>
          </a:p>
          <a:p>
            <a:pPr>
              <a:lnSpc>
                <a:spcPct val="100000"/>
              </a:lnSpc>
              <a:spcBef>
                <a:spcPts val="0"/>
              </a:spcBef>
            </a:pPr>
            <a:r>
              <a:rPr lang="en-GB" sz="1800" b="1" u="sng" dirty="0">
                <a:latin typeface="Sassoon Primary"/>
                <a:cs typeface="Calibri Light"/>
              </a:rPr>
              <a:t>15/1/26</a:t>
            </a:r>
            <a:endParaRPr lang="en-GB" dirty="0"/>
          </a:p>
        </p:txBody>
      </p:sp>
      <p:sp>
        <p:nvSpPr>
          <p:cNvPr id="7" name="TextBox 6">
            <a:extLst>
              <a:ext uri="{FF2B5EF4-FFF2-40B4-BE49-F238E27FC236}">
                <a16:creationId xmlns:a16="http://schemas.microsoft.com/office/drawing/2014/main" id="{2A9F0090-EB38-1771-CD81-B251FA99693D}"/>
              </a:ext>
            </a:extLst>
          </p:cNvPr>
          <p:cNvSpPr txBox="1"/>
          <p:nvPr/>
        </p:nvSpPr>
        <p:spPr>
          <a:xfrm>
            <a:off x="193074" y="128716"/>
            <a:ext cx="4968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correctly form one arm robot letters.</a:t>
            </a:r>
            <a:r>
              <a:rPr lang="en-GB" sz="2400" dirty="0">
                <a:latin typeface="Sassoon Primary"/>
                <a:cs typeface="Calibri"/>
              </a:rPr>
              <a:t> </a:t>
            </a:r>
            <a:endParaRPr lang="en-GB" dirty="0">
              <a:latin typeface="Sassoon Primary"/>
            </a:endParaRPr>
          </a:p>
        </p:txBody>
      </p:sp>
      <p:pic>
        <p:nvPicPr>
          <p:cNvPr id="10" name="Picture 9" descr="A person writing on a piece of paper&#10;&#10;AI-generated content may be incorrect.">
            <a:extLst>
              <a:ext uri="{FF2B5EF4-FFF2-40B4-BE49-F238E27FC236}">
                <a16:creationId xmlns:a16="http://schemas.microsoft.com/office/drawing/2014/main" id="{6579226C-6A0A-BBDD-AE63-D4944636C316}"/>
              </a:ext>
            </a:extLst>
          </p:cNvPr>
          <p:cNvPicPr>
            <a:picLocks noChangeAspect="1"/>
          </p:cNvPicPr>
          <p:nvPr/>
        </p:nvPicPr>
        <p:blipFill>
          <a:blip r:embed="rId2"/>
          <a:stretch>
            <a:fillRect/>
          </a:stretch>
        </p:blipFill>
        <p:spPr>
          <a:xfrm>
            <a:off x="7083501" y="1530002"/>
            <a:ext cx="3378243" cy="2503640"/>
          </a:xfrm>
          <a:prstGeom prst="rect">
            <a:avLst/>
          </a:prstGeom>
        </p:spPr>
      </p:pic>
      <p:sp>
        <p:nvSpPr>
          <p:cNvPr id="11" name="TextBox 10">
            <a:extLst>
              <a:ext uri="{FF2B5EF4-FFF2-40B4-BE49-F238E27FC236}">
                <a16:creationId xmlns:a16="http://schemas.microsoft.com/office/drawing/2014/main" id="{41590404-B931-E045-D8E8-DA00F8992BDB}"/>
              </a:ext>
            </a:extLst>
          </p:cNvPr>
          <p:cNvSpPr txBox="1"/>
          <p:nvPr/>
        </p:nvSpPr>
        <p:spPr>
          <a:xfrm>
            <a:off x="1248736" y="1056519"/>
            <a:ext cx="39141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Right handed</a:t>
            </a:r>
          </a:p>
        </p:txBody>
      </p:sp>
      <p:sp>
        <p:nvSpPr>
          <p:cNvPr id="12" name="TextBox 11">
            <a:extLst>
              <a:ext uri="{FF2B5EF4-FFF2-40B4-BE49-F238E27FC236}">
                <a16:creationId xmlns:a16="http://schemas.microsoft.com/office/drawing/2014/main" id="{A746F820-89C6-861A-4512-41D038E1D93B}"/>
              </a:ext>
            </a:extLst>
          </p:cNvPr>
          <p:cNvSpPr txBox="1"/>
          <p:nvPr/>
        </p:nvSpPr>
        <p:spPr>
          <a:xfrm>
            <a:off x="7574380" y="1056518"/>
            <a:ext cx="39141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Left handed</a:t>
            </a:r>
          </a:p>
        </p:txBody>
      </p:sp>
      <p:pic>
        <p:nvPicPr>
          <p:cNvPr id="13" name="Picture 12" descr="A young child sitting at a desk writing on a piece of paper&#10;&#10;AI-generated content may be incorrect.">
            <a:extLst>
              <a:ext uri="{FF2B5EF4-FFF2-40B4-BE49-F238E27FC236}">
                <a16:creationId xmlns:a16="http://schemas.microsoft.com/office/drawing/2014/main" id="{F49096E3-B889-4B2A-2BAE-11EE09F7C2CF}"/>
              </a:ext>
            </a:extLst>
          </p:cNvPr>
          <p:cNvPicPr>
            <a:picLocks noChangeAspect="1"/>
          </p:cNvPicPr>
          <p:nvPr/>
        </p:nvPicPr>
        <p:blipFill>
          <a:blip r:embed="rId3"/>
          <a:stretch>
            <a:fillRect/>
          </a:stretch>
        </p:blipFill>
        <p:spPr>
          <a:xfrm>
            <a:off x="820652" y="4416467"/>
            <a:ext cx="3619629" cy="2315228"/>
          </a:xfrm>
          <a:prstGeom prst="rect">
            <a:avLst/>
          </a:prstGeom>
        </p:spPr>
      </p:pic>
      <p:pic>
        <p:nvPicPr>
          <p:cNvPr id="14" name="Picture 13" descr="A child sitting at a desk writing on a piece of paper&#10;&#10;AI-generated content may be incorrect.">
            <a:extLst>
              <a:ext uri="{FF2B5EF4-FFF2-40B4-BE49-F238E27FC236}">
                <a16:creationId xmlns:a16="http://schemas.microsoft.com/office/drawing/2014/main" id="{FA5EB538-7469-B493-E86C-4B8986BCD66C}"/>
              </a:ext>
            </a:extLst>
          </p:cNvPr>
          <p:cNvPicPr>
            <a:picLocks noChangeAspect="1"/>
          </p:cNvPicPr>
          <p:nvPr/>
        </p:nvPicPr>
        <p:blipFill>
          <a:blip r:embed="rId4"/>
          <a:stretch>
            <a:fillRect/>
          </a:stretch>
        </p:blipFill>
        <p:spPr>
          <a:xfrm>
            <a:off x="7080403" y="4415033"/>
            <a:ext cx="3365196" cy="2318098"/>
          </a:xfrm>
          <a:prstGeom prst="rect">
            <a:avLst/>
          </a:prstGeom>
        </p:spPr>
      </p:pic>
      <p:pic>
        <p:nvPicPr>
          <p:cNvPr id="3" name="Picture 2" descr="A close-up of a child writing in a notebook&#10;&#10;AI-generated content may be incorrect.">
            <a:extLst>
              <a:ext uri="{FF2B5EF4-FFF2-40B4-BE49-F238E27FC236}">
                <a16:creationId xmlns:a16="http://schemas.microsoft.com/office/drawing/2014/main" id="{D8FD909A-AB93-6F80-E4C3-91C1968B33E5}"/>
              </a:ext>
            </a:extLst>
          </p:cNvPr>
          <p:cNvPicPr>
            <a:picLocks noChangeAspect="1"/>
          </p:cNvPicPr>
          <p:nvPr/>
        </p:nvPicPr>
        <p:blipFill>
          <a:blip r:embed="rId5"/>
          <a:stretch>
            <a:fillRect/>
          </a:stretch>
        </p:blipFill>
        <p:spPr>
          <a:xfrm>
            <a:off x="939957" y="1716177"/>
            <a:ext cx="3400425" cy="2524125"/>
          </a:xfrm>
          <a:prstGeom prst="rect">
            <a:avLst/>
          </a:prstGeom>
        </p:spPr>
      </p:pic>
    </p:spTree>
    <p:extLst>
      <p:ext uri="{BB962C8B-B14F-4D97-AF65-F5344CB8AC3E}">
        <p14:creationId xmlns:p14="http://schemas.microsoft.com/office/powerpoint/2010/main" val="3413209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8E96534-7AB6-4A14-B82B-6AF48CC360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56A5DA-A64E-8E8F-FF45-9E3BA315A8A1}"/>
              </a:ext>
            </a:extLst>
          </p:cNvPr>
          <p:cNvSpPr txBox="1">
            <a:spLocks/>
          </p:cNvSpPr>
          <p:nvPr/>
        </p:nvSpPr>
        <p:spPr>
          <a:xfrm>
            <a:off x="8648483" y="-672002"/>
            <a:ext cx="4625546" cy="2200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1800" b="1" u="sng" dirty="0">
                <a:solidFill>
                  <a:schemeClr val="accent5"/>
                </a:solidFill>
                <a:latin typeface="Sassoon Primary"/>
                <a:cs typeface="Calibri Light"/>
              </a:rPr>
              <a:t>W</a:t>
            </a:r>
            <a:r>
              <a:rPr lang="en-GB" sz="1800" b="1" u="sng" dirty="0">
                <a:latin typeface="Sassoon Primary"/>
                <a:cs typeface="Calibri Light"/>
              </a:rPr>
              <a:t>ednesday 14th </a:t>
            </a:r>
            <a:r>
              <a:rPr lang="en-GB" sz="1800" b="1" u="sng" dirty="0">
                <a:solidFill>
                  <a:schemeClr val="accent5"/>
                </a:solidFill>
                <a:latin typeface="Sassoon Primary"/>
                <a:cs typeface="Calibri Light"/>
              </a:rPr>
              <a:t>J</a:t>
            </a:r>
            <a:r>
              <a:rPr lang="en-GB" sz="1800" b="1" u="sng" dirty="0">
                <a:latin typeface="Sassoon Primary"/>
                <a:cs typeface="Calibri Light"/>
              </a:rPr>
              <a:t>anuary 2026</a:t>
            </a:r>
            <a:endParaRPr lang="en-US" sz="1800" dirty="0">
              <a:latin typeface="Sassoon Primary"/>
              <a:cs typeface="Calibri Light"/>
            </a:endParaRPr>
          </a:p>
          <a:p>
            <a:pPr>
              <a:lnSpc>
                <a:spcPct val="100000"/>
              </a:lnSpc>
              <a:spcBef>
                <a:spcPts val="0"/>
              </a:spcBef>
            </a:pPr>
            <a:r>
              <a:rPr lang="en-GB" sz="1800" b="1" u="sng" dirty="0">
                <a:latin typeface="Sassoon Primary"/>
                <a:cs typeface="Calibri Light"/>
              </a:rPr>
              <a:t>15/1/26</a:t>
            </a:r>
            <a:endParaRPr lang="en-GB" dirty="0"/>
          </a:p>
        </p:txBody>
      </p:sp>
      <p:sp>
        <p:nvSpPr>
          <p:cNvPr id="7" name="TextBox 6">
            <a:extLst>
              <a:ext uri="{FF2B5EF4-FFF2-40B4-BE49-F238E27FC236}">
                <a16:creationId xmlns:a16="http://schemas.microsoft.com/office/drawing/2014/main" id="{554B91DA-30F8-717D-9E99-7F112202CD9C}"/>
              </a:ext>
            </a:extLst>
          </p:cNvPr>
          <p:cNvSpPr txBox="1"/>
          <p:nvPr/>
        </p:nvSpPr>
        <p:spPr>
          <a:xfrm>
            <a:off x="193074" y="128716"/>
            <a:ext cx="4968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correctly form one arm robot letters.</a:t>
            </a:r>
            <a:endParaRPr lang="en-US" dirty="0"/>
          </a:p>
        </p:txBody>
      </p:sp>
      <p:pic>
        <p:nvPicPr>
          <p:cNvPr id="2" name="Picture 1" descr="A cartoon character with a hand&#10;&#10;AI-generated content may be incorrect.">
            <a:extLst>
              <a:ext uri="{FF2B5EF4-FFF2-40B4-BE49-F238E27FC236}">
                <a16:creationId xmlns:a16="http://schemas.microsoft.com/office/drawing/2014/main" id="{53BDC404-7054-929A-A34A-E324A532A787}"/>
              </a:ext>
            </a:extLst>
          </p:cNvPr>
          <p:cNvPicPr>
            <a:picLocks noChangeAspect="1"/>
          </p:cNvPicPr>
          <p:nvPr/>
        </p:nvPicPr>
        <p:blipFill>
          <a:blip r:embed="rId2"/>
          <a:stretch>
            <a:fillRect/>
          </a:stretch>
        </p:blipFill>
        <p:spPr>
          <a:xfrm>
            <a:off x="1074783" y="1113419"/>
            <a:ext cx="9119449" cy="4867275"/>
          </a:xfrm>
          <a:prstGeom prst="rect">
            <a:avLst/>
          </a:prstGeom>
        </p:spPr>
      </p:pic>
    </p:spTree>
    <p:extLst>
      <p:ext uri="{BB962C8B-B14F-4D97-AF65-F5344CB8AC3E}">
        <p14:creationId xmlns:p14="http://schemas.microsoft.com/office/powerpoint/2010/main" val="538066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76873B9-905C-95F2-8229-7FB4385F2C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65D76C0-9FD1-E377-B44A-53629045A181}"/>
              </a:ext>
            </a:extLst>
          </p:cNvPr>
          <p:cNvSpPr txBox="1">
            <a:spLocks/>
          </p:cNvSpPr>
          <p:nvPr/>
        </p:nvSpPr>
        <p:spPr>
          <a:xfrm>
            <a:off x="8450154" y="-546742"/>
            <a:ext cx="4625546" cy="2200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1800" b="1" u="sng">
                <a:solidFill>
                  <a:schemeClr val="accent5"/>
                </a:solidFill>
                <a:latin typeface="Sassoon Primary"/>
                <a:cs typeface="Calibri Light"/>
              </a:rPr>
              <a:t>W</a:t>
            </a:r>
            <a:r>
              <a:rPr lang="en-GB" sz="1800" b="1" u="sng">
                <a:latin typeface="Sassoon Primary"/>
                <a:cs typeface="Calibri Light"/>
              </a:rPr>
              <a:t>ednesday 14th </a:t>
            </a:r>
            <a:r>
              <a:rPr lang="en-GB" sz="1800" b="1" u="sng">
                <a:solidFill>
                  <a:schemeClr val="accent5"/>
                </a:solidFill>
                <a:latin typeface="Sassoon Primary"/>
                <a:cs typeface="Calibri Light"/>
              </a:rPr>
              <a:t>J</a:t>
            </a:r>
            <a:r>
              <a:rPr lang="en-GB" sz="1800" b="1" u="sng">
                <a:latin typeface="Sassoon Primary"/>
                <a:cs typeface="Calibri Light"/>
              </a:rPr>
              <a:t>anuary 2026</a:t>
            </a:r>
            <a:endParaRPr lang="en-US" sz="1800">
              <a:latin typeface="Sassoon Primary"/>
              <a:cs typeface="Calibri Light"/>
            </a:endParaRPr>
          </a:p>
          <a:p>
            <a:pPr>
              <a:lnSpc>
                <a:spcPct val="100000"/>
              </a:lnSpc>
              <a:spcBef>
                <a:spcPts val="0"/>
              </a:spcBef>
            </a:pPr>
            <a:r>
              <a:rPr lang="en-GB" sz="1800" b="1" u="sng" dirty="0">
                <a:latin typeface="Sassoon Primary"/>
                <a:cs typeface="Calibri Light"/>
              </a:rPr>
              <a:t>15/1/26</a:t>
            </a:r>
            <a:endParaRPr lang="en-GB" dirty="0"/>
          </a:p>
        </p:txBody>
      </p:sp>
      <p:sp>
        <p:nvSpPr>
          <p:cNvPr id="7" name="TextBox 6">
            <a:extLst>
              <a:ext uri="{FF2B5EF4-FFF2-40B4-BE49-F238E27FC236}">
                <a16:creationId xmlns:a16="http://schemas.microsoft.com/office/drawing/2014/main" id="{3DF4768A-AE2D-EE7F-BFC2-A8C6F707AB97}"/>
              </a:ext>
            </a:extLst>
          </p:cNvPr>
          <p:cNvSpPr txBox="1"/>
          <p:nvPr/>
        </p:nvSpPr>
        <p:spPr>
          <a:xfrm>
            <a:off x="193074" y="128716"/>
            <a:ext cx="4968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correctly form one arm robot letters.</a:t>
            </a:r>
            <a:r>
              <a:rPr lang="en-GB" sz="2400" dirty="0">
                <a:latin typeface="Sassoon Primary"/>
                <a:cs typeface="Calibri"/>
              </a:rPr>
              <a:t> </a:t>
            </a:r>
            <a:endParaRPr lang="en-GB" dirty="0">
              <a:latin typeface="Sassoon Primary"/>
            </a:endParaRPr>
          </a:p>
        </p:txBody>
      </p:sp>
      <p:pic>
        <p:nvPicPr>
          <p:cNvPr id="11" name="Picture 10" descr="A white and blue lined paper&#10;&#10;AI-generated content may be incorrect.">
            <a:extLst>
              <a:ext uri="{FF2B5EF4-FFF2-40B4-BE49-F238E27FC236}">
                <a16:creationId xmlns:a16="http://schemas.microsoft.com/office/drawing/2014/main" id="{F8E67554-94AE-3BFE-1565-40B4848549AA}"/>
              </a:ext>
            </a:extLst>
          </p:cNvPr>
          <p:cNvPicPr>
            <a:picLocks noChangeAspect="1"/>
          </p:cNvPicPr>
          <p:nvPr/>
        </p:nvPicPr>
        <p:blipFill>
          <a:blip r:embed="rId2"/>
          <a:stretch>
            <a:fillRect/>
          </a:stretch>
        </p:blipFill>
        <p:spPr>
          <a:xfrm>
            <a:off x="1573582" y="961699"/>
            <a:ext cx="4420643" cy="5905369"/>
          </a:xfrm>
          <a:prstGeom prst="rect">
            <a:avLst/>
          </a:prstGeom>
        </p:spPr>
      </p:pic>
      <p:pic>
        <p:nvPicPr>
          <p:cNvPr id="2" name="Picture 1" descr="A blue and white cloud with letters&#10;&#10;AI-generated content may be incorrect.">
            <a:extLst>
              <a:ext uri="{FF2B5EF4-FFF2-40B4-BE49-F238E27FC236}">
                <a16:creationId xmlns:a16="http://schemas.microsoft.com/office/drawing/2014/main" id="{41061FEA-D4A5-C978-5649-2BB8E14C6BC9}"/>
              </a:ext>
            </a:extLst>
          </p:cNvPr>
          <p:cNvPicPr>
            <a:picLocks noChangeAspect="1"/>
          </p:cNvPicPr>
          <p:nvPr/>
        </p:nvPicPr>
        <p:blipFill>
          <a:blip r:embed="rId3"/>
          <a:stretch>
            <a:fillRect/>
          </a:stretch>
        </p:blipFill>
        <p:spPr>
          <a:xfrm>
            <a:off x="7123627" y="1926733"/>
            <a:ext cx="4169535" cy="2918674"/>
          </a:xfrm>
          <a:prstGeom prst="rect">
            <a:avLst/>
          </a:prstGeom>
        </p:spPr>
      </p:pic>
    </p:spTree>
    <p:extLst>
      <p:ext uri="{BB962C8B-B14F-4D97-AF65-F5344CB8AC3E}">
        <p14:creationId xmlns:p14="http://schemas.microsoft.com/office/powerpoint/2010/main" val="140974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74004CA-48A2-D895-7FE6-ABDC9F3B2AF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1F82160-9CA7-5F50-3D2F-AE93C24A37A1}"/>
              </a:ext>
            </a:extLst>
          </p:cNvPr>
          <p:cNvSpPr txBox="1">
            <a:spLocks/>
          </p:cNvSpPr>
          <p:nvPr/>
        </p:nvSpPr>
        <p:spPr>
          <a:xfrm>
            <a:off x="8450154" y="-546742"/>
            <a:ext cx="4625546" cy="22008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1800" b="1" u="sng" dirty="0">
                <a:solidFill>
                  <a:schemeClr val="accent5"/>
                </a:solidFill>
                <a:latin typeface="Sassoon Primary"/>
                <a:cs typeface="Calibri Light"/>
              </a:rPr>
              <a:t>W</a:t>
            </a:r>
            <a:r>
              <a:rPr lang="en-GB" sz="1800" b="1" u="sng" dirty="0">
                <a:latin typeface="Sassoon Primary"/>
                <a:cs typeface="Calibri Light"/>
              </a:rPr>
              <a:t>ednesday 14th </a:t>
            </a:r>
            <a:r>
              <a:rPr lang="en-GB" sz="1800" b="1" u="sng" dirty="0">
                <a:solidFill>
                  <a:schemeClr val="accent5"/>
                </a:solidFill>
                <a:latin typeface="Sassoon Primary"/>
                <a:cs typeface="Calibri Light"/>
              </a:rPr>
              <a:t>J</a:t>
            </a:r>
            <a:r>
              <a:rPr lang="en-GB" sz="1800" b="1" u="sng" dirty="0">
                <a:latin typeface="Sassoon Primary"/>
                <a:cs typeface="Calibri Light"/>
              </a:rPr>
              <a:t>anuary 2026</a:t>
            </a:r>
            <a:endParaRPr lang="en-US" sz="1800" dirty="0">
              <a:latin typeface="Sassoon Primary"/>
              <a:cs typeface="Calibri Light"/>
            </a:endParaRPr>
          </a:p>
          <a:p>
            <a:pPr>
              <a:lnSpc>
                <a:spcPct val="100000"/>
              </a:lnSpc>
              <a:spcBef>
                <a:spcPts val="0"/>
              </a:spcBef>
            </a:pPr>
            <a:r>
              <a:rPr lang="en-GB" sz="1800" b="1" u="sng" dirty="0">
                <a:latin typeface="Sassoon Primary"/>
                <a:cs typeface="Calibri Light"/>
              </a:rPr>
              <a:t>15/1/26</a:t>
            </a:r>
            <a:endParaRPr lang="en-GB" dirty="0"/>
          </a:p>
        </p:txBody>
      </p:sp>
      <p:sp>
        <p:nvSpPr>
          <p:cNvPr id="7" name="TextBox 6">
            <a:extLst>
              <a:ext uri="{FF2B5EF4-FFF2-40B4-BE49-F238E27FC236}">
                <a16:creationId xmlns:a16="http://schemas.microsoft.com/office/drawing/2014/main" id="{5F215A75-068D-97B8-6D60-FE22833F38D9}"/>
              </a:ext>
            </a:extLst>
          </p:cNvPr>
          <p:cNvSpPr txBox="1"/>
          <p:nvPr/>
        </p:nvSpPr>
        <p:spPr>
          <a:xfrm>
            <a:off x="193074" y="128716"/>
            <a:ext cx="4968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correctly form one arm robot letters.</a:t>
            </a:r>
            <a:r>
              <a:rPr lang="en-GB" sz="2400" dirty="0">
                <a:latin typeface="Sassoon Primary"/>
                <a:cs typeface="Calibri"/>
              </a:rPr>
              <a:t> </a:t>
            </a:r>
            <a:endParaRPr lang="en-GB" dirty="0">
              <a:latin typeface="Sassoon Primary"/>
            </a:endParaRPr>
          </a:p>
        </p:txBody>
      </p:sp>
      <p:pic>
        <p:nvPicPr>
          <p:cNvPr id="2" name="Picture 1" descr="A white and blue lined paper&#10;&#10;AI-generated content may be incorrect.">
            <a:extLst>
              <a:ext uri="{FF2B5EF4-FFF2-40B4-BE49-F238E27FC236}">
                <a16:creationId xmlns:a16="http://schemas.microsoft.com/office/drawing/2014/main" id="{14820F02-0C8C-17C8-1E69-CBE35F65D50A}"/>
              </a:ext>
            </a:extLst>
          </p:cNvPr>
          <p:cNvPicPr>
            <a:picLocks noChangeAspect="1"/>
          </p:cNvPicPr>
          <p:nvPr/>
        </p:nvPicPr>
        <p:blipFill>
          <a:blip r:embed="rId2"/>
          <a:stretch>
            <a:fillRect/>
          </a:stretch>
        </p:blipFill>
        <p:spPr>
          <a:xfrm>
            <a:off x="1573582" y="961699"/>
            <a:ext cx="4420643" cy="5905369"/>
          </a:xfrm>
          <a:prstGeom prst="rect">
            <a:avLst/>
          </a:prstGeom>
        </p:spPr>
      </p:pic>
      <p:pic>
        <p:nvPicPr>
          <p:cNvPr id="8" name="Picture 7" descr="A black letter on a white background&#10;&#10;AI-generated content may be incorrect.">
            <a:extLst>
              <a:ext uri="{FF2B5EF4-FFF2-40B4-BE49-F238E27FC236}">
                <a16:creationId xmlns:a16="http://schemas.microsoft.com/office/drawing/2014/main" id="{416A5EC0-26B1-5D10-E6AF-CCB3C980D7F4}"/>
              </a:ext>
            </a:extLst>
          </p:cNvPr>
          <p:cNvPicPr>
            <a:picLocks noChangeAspect="1"/>
          </p:cNvPicPr>
          <p:nvPr/>
        </p:nvPicPr>
        <p:blipFill>
          <a:blip r:embed="rId3"/>
          <a:stretch>
            <a:fillRect/>
          </a:stretch>
        </p:blipFill>
        <p:spPr>
          <a:xfrm>
            <a:off x="8450754" y="1321896"/>
            <a:ext cx="1000125" cy="1552575"/>
          </a:xfrm>
          <a:prstGeom prst="rect">
            <a:avLst/>
          </a:prstGeom>
        </p:spPr>
      </p:pic>
      <p:pic>
        <p:nvPicPr>
          <p:cNvPr id="9" name="Picture 8" descr="A black text with a white background&#10;&#10;AI-generated content may be incorrect.">
            <a:extLst>
              <a:ext uri="{FF2B5EF4-FFF2-40B4-BE49-F238E27FC236}">
                <a16:creationId xmlns:a16="http://schemas.microsoft.com/office/drawing/2014/main" id="{6E44C73B-4A63-46C2-5EBA-B1D305AC9753}"/>
              </a:ext>
            </a:extLst>
          </p:cNvPr>
          <p:cNvPicPr>
            <a:picLocks noChangeAspect="1"/>
          </p:cNvPicPr>
          <p:nvPr/>
        </p:nvPicPr>
        <p:blipFill>
          <a:blip r:embed="rId4"/>
          <a:stretch>
            <a:fillRect/>
          </a:stretch>
        </p:blipFill>
        <p:spPr>
          <a:xfrm>
            <a:off x="7740942" y="3140568"/>
            <a:ext cx="3020767" cy="1542781"/>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F262662F-DA24-B372-CC24-E37EB3168CD5}"/>
              </a:ext>
            </a:extLst>
          </p:cNvPr>
          <p:cNvPicPr>
            <a:picLocks noChangeAspect="1"/>
          </p:cNvPicPr>
          <p:nvPr/>
        </p:nvPicPr>
        <p:blipFill>
          <a:blip r:embed="rId5"/>
          <a:stretch>
            <a:fillRect/>
          </a:stretch>
        </p:blipFill>
        <p:spPr>
          <a:xfrm>
            <a:off x="8107453" y="5147122"/>
            <a:ext cx="2695575" cy="1200150"/>
          </a:xfrm>
          <a:prstGeom prst="rect">
            <a:avLst/>
          </a:prstGeom>
        </p:spPr>
      </p:pic>
    </p:spTree>
    <p:extLst>
      <p:ext uri="{BB962C8B-B14F-4D97-AF65-F5344CB8AC3E}">
        <p14:creationId xmlns:p14="http://schemas.microsoft.com/office/powerpoint/2010/main" val="170159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6" name="TextBox 5">
            <a:extLst>
              <a:ext uri="{FF2B5EF4-FFF2-40B4-BE49-F238E27FC236}">
                <a16:creationId xmlns:a16="http://schemas.microsoft.com/office/drawing/2014/main" id="{F3866C31-0780-0D73-241E-EE05A61E3BEA}"/>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p>
          <a:p>
            <a:r>
              <a:rPr lang="en-GB" b="1" u="sng">
                <a:latin typeface="Sassoon Primary"/>
              </a:rPr>
              <a:t>15/1/26</a:t>
            </a:r>
          </a:p>
        </p:txBody>
      </p:sp>
      <p:sp>
        <p:nvSpPr>
          <p:cNvPr id="7" name="TextBox 6">
            <a:extLst>
              <a:ext uri="{FF2B5EF4-FFF2-40B4-BE49-F238E27FC236}">
                <a16:creationId xmlns:a16="http://schemas.microsoft.com/office/drawing/2014/main" id="{FAC01E74-2C7B-BDB2-A0A7-940AA74B1685}"/>
              </a:ext>
            </a:extLst>
          </p:cNvPr>
          <p:cNvSpPr txBox="1"/>
          <p:nvPr/>
        </p:nvSpPr>
        <p:spPr>
          <a:xfrm>
            <a:off x="829304" y="1043770"/>
            <a:ext cx="107384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a:solidFill>
                  <a:srgbClr val="000000"/>
                </a:solidFill>
                <a:latin typeface="Sassoon Primary"/>
                <a:cs typeface="Calibri"/>
              </a:rPr>
              <a:t>Lesson focus: </a:t>
            </a:r>
          </a:p>
          <a:p>
            <a:endParaRPr lang="en-GB" sz="4400">
              <a:latin typeface="Sassoon Primary"/>
              <a:cs typeface="Calibri"/>
            </a:endParaRPr>
          </a:p>
          <a:p>
            <a:pPr algn="ctr"/>
            <a:r>
              <a:rPr lang="en-GB" sz="4400">
                <a:latin typeface="Sassoon Primary"/>
                <a:cs typeface="Calibri"/>
              </a:rPr>
              <a:t>Read words with the /j/g grapheme </a:t>
            </a: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14560" y="106138"/>
            <a:ext cx="82592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Tree>
    <p:extLst>
      <p:ext uri="{BB962C8B-B14F-4D97-AF65-F5344CB8AC3E}">
        <p14:creationId xmlns:p14="http://schemas.microsoft.com/office/powerpoint/2010/main" val="3352421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49074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pic>
        <p:nvPicPr>
          <p:cNvPr id="12" name="Picture 11" descr="A white rectangular frame with cartoon characters&#10;&#10;AI-generated content may be incorrect.">
            <a:extLst>
              <a:ext uri="{FF2B5EF4-FFF2-40B4-BE49-F238E27FC236}">
                <a16:creationId xmlns:a16="http://schemas.microsoft.com/office/drawing/2014/main" id="{47C80D3B-DADE-2391-7CBC-A384485C2377}"/>
              </a:ext>
            </a:extLst>
          </p:cNvPr>
          <p:cNvPicPr>
            <a:picLocks noChangeAspect="1"/>
          </p:cNvPicPr>
          <p:nvPr/>
        </p:nvPicPr>
        <p:blipFill>
          <a:blip r:embed="rId2"/>
          <a:stretch>
            <a:fillRect/>
          </a:stretch>
        </p:blipFill>
        <p:spPr>
          <a:xfrm>
            <a:off x="623083" y="2185585"/>
            <a:ext cx="2842878" cy="1907281"/>
          </a:xfrm>
          <a:prstGeom prst="rect">
            <a:avLst/>
          </a:prstGeom>
        </p:spPr>
      </p:pic>
      <p:sp>
        <p:nvSpPr>
          <p:cNvPr id="15" name="TextBox 14">
            <a:extLst>
              <a:ext uri="{FF2B5EF4-FFF2-40B4-BE49-F238E27FC236}">
                <a16:creationId xmlns:a16="http://schemas.microsoft.com/office/drawing/2014/main" id="{80CDACF2-1EA7-7DDA-6E95-96563AEB107C}"/>
              </a:ext>
            </a:extLst>
          </p:cNvPr>
          <p:cNvSpPr txBox="1"/>
          <p:nvPr/>
        </p:nvSpPr>
        <p:spPr>
          <a:xfrm>
            <a:off x="3686680" y="2338244"/>
            <a:ext cx="160664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Design a new hat for the Cat in the Hat and write a sentence about it. </a:t>
            </a:r>
          </a:p>
        </p:txBody>
      </p:sp>
      <p:pic>
        <p:nvPicPr>
          <p:cNvPr id="17" name="Picture 16" descr="A skeleton with a white background&#10;&#10;AI-generated content may be incorrect.">
            <a:extLst>
              <a:ext uri="{FF2B5EF4-FFF2-40B4-BE49-F238E27FC236}">
                <a16:creationId xmlns:a16="http://schemas.microsoft.com/office/drawing/2014/main" id="{F6A73FF3-7563-060C-EFEB-163106382FE3}"/>
              </a:ext>
            </a:extLst>
          </p:cNvPr>
          <p:cNvPicPr>
            <a:picLocks noChangeAspect="1"/>
          </p:cNvPicPr>
          <p:nvPr/>
        </p:nvPicPr>
        <p:blipFill>
          <a:blip r:embed="rId3"/>
          <a:stretch>
            <a:fillRect/>
          </a:stretch>
        </p:blipFill>
        <p:spPr>
          <a:xfrm>
            <a:off x="3973200" y="4571799"/>
            <a:ext cx="1304925" cy="2028825"/>
          </a:xfrm>
          <a:prstGeom prst="rect">
            <a:avLst/>
          </a:prstGeom>
        </p:spPr>
      </p:pic>
      <p:sp>
        <p:nvSpPr>
          <p:cNvPr id="18" name="TextBox 17">
            <a:extLst>
              <a:ext uri="{FF2B5EF4-FFF2-40B4-BE49-F238E27FC236}">
                <a16:creationId xmlns:a16="http://schemas.microsoft.com/office/drawing/2014/main" id="{AEDDF673-A247-5BA3-963E-D6EA48EAECEF}"/>
              </a:ext>
            </a:extLst>
          </p:cNvPr>
          <p:cNvSpPr txBox="1"/>
          <p:nvPr/>
        </p:nvSpPr>
        <p:spPr>
          <a:xfrm>
            <a:off x="760287" y="4834285"/>
            <a:ext cx="30268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Use the sticky notes to write labels to label the different parts of the skeleton. </a:t>
            </a:r>
          </a:p>
        </p:txBody>
      </p:sp>
      <p:sp>
        <p:nvSpPr>
          <p:cNvPr id="35" name="Title 1">
            <a:extLst>
              <a:ext uri="{FF2B5EF4-FFF2-40B4-BE49-F238E27FC236}">
                <a16:creationId xmlns:a16="http://schemas.microsoft.com/office/drawing/2014/main" id="{A4E433D8-805E-0C20-78F0-62CE1E499E77}"/>
              </a:ext>
            </a:extLst>
          </p:cNvPr>
          <p:cNvSpPr txBox="1">
            <a:spLocks/>
          </p:cNvSpPr>
          <p:nvPr/>
        </p:nvSpPr>
        <p:spPr>
          <a:xfrm>
            <a:off x="5701118" y="1792985"/>
            <a:ext cx="47499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Match the written times to the clocks</a:t>
            </a:r>
          </a:p>
        </p:txBody>
      </p:sp>
      <p:grpSp>
        <p:nvGrpSpPr>
          <p:cNvPr id="40" name="Group 39">
            <a:extLst>
              <a:ext uri="{FF2B5EF4-FFF2-40B4-BE49-F238E27FC236}">
                <a16:creationId xmlns:a16="http://schemas.microsoft.com/office/drawing/2014/main" id="{76469FBC-81A2-D595-5D0D-ECA98FD2ACCE}"/>
              </a:ext>
            </a:extLst>
          </p:cNvPr>
          <p:cNvGrpSpPr/>
          <p:nvPr/>
        </p:nvGrpSpPr>
        <p:grpSpPr>
          <a:xfrm>
            <a:off x="8849312" y="2415609"/>
            <a:ext cx="2072592" cy="2013649"/>
            <a:chOff x="7288368" y="2472801"/>
            <a:chExt cx="2536775" cy="2536775"/>
          </a:xfrm>
        </p:grpSpPr>
        <p:pic>
          <p:nvPicPr>
            <p:cNvPr id="41" name="Picture 40">
              <a:extLst>
                <a:ext uri="{FF2B5EF4-FFF2-40B4-BE49-F238E27FC236}">
                  <a16:creationId xmlns:a16="http://schemas.microsoft.com/office/drawing/2014/main" id="{49780268-1965-C0DF-8CEB-E7AAC5BB8E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88368" y="2472801"/>
              <a:ext cx="2536775" cy="2536775"/>
            </a:xfrm>
            <a:prstGeom prst="ellipse">
              <a:avLst/>
            </a:prstGeom>
          </p:spPr>
        </p:pic>
        <p:cxnSp>
          <p:nvCxnSpPr>
            <p:cNvPr id="42" name="Straight Arrow Connector 41">
              <a:extLst>
                <a:ext uri="{FF2B5EF4-FFF2-40B4-BE49-F238E27FC236}">
                  <a16:creationId xmlns:a16="http://schemas.microsoft.com/office/drawing/2014/main" id="{E85635A9-2396-C1BB-AD38-418A8C81662D}"/>
                </a:ext>
              </a:extLst>
            </p:cNvPr>
            <p:cNvCxnSpPr>
              <a:cxnSpLocks/>
            </p:cNvCxnSpPr>
            <p:nvPr/>
          </p:nvCxnSpPr>
          <p:spPr>
            <a:xfrm flipV="1">
              <a:off x="8556755" y="2988076"/>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4354E5D-E795-3DBC-63DE-8BB0EC3FB921}"/>
                </a:ext>
              </a:extLst>
            </p:cNvPr>
            <p:cNvCxnSpPr>
              <a:cxnSpLocks/>
            </p:cNvCxnSpPr>
            <p:nvPr/>
          </p:nvCxnSpPr>
          <p:spPr>
            <a:xfrm flipV="1">
              <a:off x="8545354" y="3296026"/>
              <a:ext cx="360000" cy="322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86358BF-99E7-FDCF-DA4F-20E3FBA44F67}"/>
              </a:ext>
            </a:extLst>
          </p:cNvPr>
          <p:cNvGrpSpPr/>
          <p:nvPr/>
        </p:nvGrpSpPr>
        <p:grpSpPr>
          <a:xfrm>
            <a:off x="6539805" y="2415609"/>
            <a:ext cx="2120927" cy="2070799"/>
            <a:chOff x="5082835" y="2472801"/>
            <a:chExt cx="2536775" cy="2536775"/>
          </a:xfrm>
        </p:grpSpPr>
        <p:pic>
          <p:nvPicPr>
            <p:cNvPr id="45" name="Picture 44">
              <a:extLst>
                <a:ext uri="{FF2B5EF4-FFF2-40B4-BE49-F238E27FC236}">
                  <a16:creationId xmlns:a16="http://schemas.microsoft.com/office/drawing/2014/main" id="{4D8D90C2-6864-60F6-62C5-427926B189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2835" y="2472801"/>
              <a:ext cx="2536775" cy="2536775"/>
            </a:xfrm>
            <a:prstGeom prst="ellipse">
              <a:avLst/>
            </a:prstGeom>
          </p:spPr>
        </p:pic>
        <p:cxnSp>
          <p:nvCxnSpPr>
            <p:cNvPr id="46" name="Straight Arrow Connector 45">
              <a:extLst>
                <a:ext uri="{FF2B5EF4-FFF2-40B4-BE49-F238E27FC236}">
                  <a16:creationId xmlns:a16="http://schemas.microsoft.com/office/drawing/2014/main" id="{B99A5DA2-7436-F299-CEF5-09CBC2A0AFAB}"/>
                </a:ext>
              </a:extLst>
            </p:cNvPr>
            <p:cNvCxnSpPr>
              <a:cxnSpLocks/>
            </p:cNvCxnSpPr>
            <p:nvPr/>
          </p:nvCxnSpPr>
          <p:spPr>
            <a:xfrm>
              <a:off x="6353603" y="3620457"/>
              <a:ext cx="0" cy="63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D9D6E60-AD81-69D8-CF95-A64CA9AF5EE1}"/>
                </a:ext>
              </a:extLst>
            </p:cNvPr>
            <p:cNvCxnSpPr>
              <a:cxnSpLocks/>
            </p:cNvCxnSpPr>
            <p:nvPr/>
          </p:nvCxnSpPr>
          <p:spPr>
            <a:xfrm flipH="1">
              <a:off x="5938045" y="3602632"/>
              <a:ext cx="413177" cy="1124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36CA07E-3A40-AD19-D6AB-A653C1218D59}"/>
              </a:ext>
            </a:extLst>
          </p:cNvPr>
          <p:cNvSpPr txBox="1"/>
          <p:nvPr/>
        </p:nvSpPr>
        <p:spPr>
          <a:xfrm>
            <a:off x="5716672" y="4979148"/>
            <a:ext cx="3048000" cy="1200329"/>
          </a:xfrm>
          <a:prstGeom prst="rect">
            <a:avLst/>
          </a:prstGeom>
          <a:noFill/>
        </p:spPr>
        <p:txBody>
          <a:bodyPr wrap="square" rtlCol="0">
            <a:spAutoFit/>
          </a:bodyPr>
          <a:lstStyle/>
          <a:p>
            <a:r>
              <a:rPr lang="en-GB" sz="2400" dirty="0">
                <a:latin typeface="Sassoon Infant Std" panose="020B0503020103030203" pitchFamily="34" charset="0"/>
              </a:rPr>
              <a:t>Use the 2D shapes to print a repeating pattern</a:t>
            </a:r>
          </a:p>
        </p:txBody>
      </p:sp>
      <p:pic>
        <p:nvPicPr>
          <p:cNvPr id="11" name="Picture 10">
            <a:extLst>
              <a:ext uri="{FF2B5EF4-FFF2-40B4-BE49-F238E27FC236}">
                <a16:creationId xmlns:a16="http://schemas.microsoft.com/office/drawing/2014/main" id="{08C7D01D-5F61-936B-9B0C-6D83D4C0BE68}"/>
              </a:ext>
            </a:extLst>
          </p:cNvPr>
          <p:cNvPicPr>
            <a:picLocks noChangeAspect="1"/>
          </p:cNvPicPr>
          <p:nvPr/>
        </p:nvPicPr>
        <p:blipFill>
          <a:blip r:embed="rId5"/>
          <a:stretch>
            <a:fillRect/>
          </a:stretch>
        </p:blipFill>
        <p:spPr>
          <a:xfrm>
            <a:off x="9052939" y="4566201"/>
            <a:ext cx="2048702" cy="1827898"/>
          </a:xfrm>
          <a:prstGeom prst="rect">
            <a:avLst/>
          </a:prstGeom>
        </p:spPr>
      </p:pic>
    </p:spTree>
    <p:extLst>
      <p:ext uri="{BB962C8B-B14F-4D97-AF65-F5344CB8AC3E}">
        <p14:creationId xmlns:p14="http://schemas.microsoft.com/office/powerpoint/2010/main" val="86286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2">
          <a:extLst>
            <a:ext uri="{FF2B5EF4-FFF2-40B4-BE49-F238E27FC236}">
              <a16:creationId xmlns:a16="http://schemas.microsoft.com/office/drawing/2014/main" id="{35C0D996-1EAB-786D-701C-C678C7D8B8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E62783-5C7E-2FE6-F9CE-39055DB8B452}"/>
              </a:ext>
            </a:extLst>
          </p:cNvPr>
          <p:cNvPicPr>
            <a:picLocks noChangeAspect="1"/>
          </p:cNvPicPr>
          <p:nvPr/>
        </p:nvPicPr>
        <p:blipFill>
          <a:blip r:embed="rId3"/>
          <a:stretch>
            <a:fillRect/>
          </a:stretch>
        </p:blipFill>
        <p:spPr>
          <a:xfrm>
            <a:off x="0" y="-3125"/>
            <a:ext cx="7659169" cy="838317"/>
          </a:xfrm>
          <a:prstGeom prst="rect">
            <a:avLst/>
          </a:prstGeom>
        </p:spPr>
      </p:pic>
      <p:pic>
        <p:nvPicPr>
          <p:cNvPr id="15" name="Picture 14">
            <a:extLst>
              <a:ext uri="{FF2B5EF4-FFF2-40B4-BE49-F238E27FC236}">
                <a16:creationId xmlns:a16="http://schemas.microsoft.com/office/drawing/2014/main" id="{09672BBB-97F0-EDB4-A41C-853EF4D4FAC1}"/>
              </a:ext>
            </a:extLst>
          </p:cNvPr>
          <p:cNvPicPr>
            <a:picLocks noChangeAspect="1"/>
          </p:cNvPicPr>
          <p:nvPr/>
        </p:nvPicPr>
        <p:blipFill>
          <a:blip r:embed="rId4"/>
          <a:stretch>
            <a:fillRect/>
          </a:stretch>
        </p:blipFill>
        <p:spPr>
          <a:xfrm>
            <a:off x="2618962" y="2159178"/>
            <a:ext cx="5040207" cy="3312589"/>
          </a:xfrm>
          <a:prstGeom prst="rect">
            <a:avLst/>
          </a:prstGeom>
        </p:spPr>
      </p:pic>
      <p:sp>
        <p:nvSpPr>
          <p:cNvPr id="16" name="TextBox 15">
            <a:extLst>
              <a:ext uri="{FF2B5EF4-FFF2-40B4-BE49-F238E27FC236}">
                <a16:creationId xmlns:a16="http://schemas.microsoft.com/office/drawing/2014/main" id="{9D85CF20-EF2B-1D90-4DBE-10C4DDB759E2}"/>
              </a:ext>
            </a:extLst>
          </p:cNvPr>
          <p:cNvSpPr txBox="1"/>
          <p:nvPr/>
        </p:nvSpPr>
        <p:spPr>
          <a:xfrm>
            <a:off x="2194560" y="1270000"/>
            <a:ext cx="1846018" cy="369332"/>
          </a:xfrm>
          <a:prstGeom prst="rect">
            <a:avLst/>
          </a:prstGeom>
          <a:noFill/>
        </p:spPr>
        <p:txBody>
          <a:bodyPr wrap="none" rtlCol="0">
            <a:spAutoFit/>
          </a:bodyPr>
          <a:lstStyle/>
          <a:p>
            <a:r>
              <a:rPr lang="en-GB"/>
              <a:t>Entry Question:</a:t>
            </a:r>
          </a:p>
        </p:txBody>
      </p:sp>
      <p:pic>
        <p:nvPicPr>
          <p:cNvPr id="18" name="Picture 17">
            <a:extLst>
              <a:ext uri="{FF2B5EF4-FFF2-40B4-BE49-F238E27FC236}">
                <a16:creationId xmlns:a16="http://schemas.microsoft.com/office/drawing/2014/main" id="{9F126D72-5490-D6AB-1BBD-A9E22C57A64D}"/>
              </a:ext>
            </a:extLst>
          </p:cNvPr>
          <p:cNvPicPr>
            <a:picLocks noChangeAspect="1"/>
          </p:cNvPicPr>
          <p:nvPr/>
        </p:nvPicPr>
        <p:blipFill>
          <a:blip r:embed="rId5"/>
          <a:stretch>
            <a:fillRect/>
          </a:stretch>
        </p:blipFill>
        <p:spPr>
          <a:xfrm>
            <a:off x="7659169" y="-1"/>
            <a:ext cx="4532831" cy="951775"/>
          </a:xfrm>
          <a:prstGeom prst="rect">
            <a:avLst/>
          </a:prstGeom>
        </p:spPr>
      </p:pic>
    </p:spTree>
    <p:extLst>
      <p:ext uri="{BB962C8B-B14F-4D97-AF65-F5344CB8AC3E}">
        <p14:creationId xmlns:p14="http://schemas.microsoft.com/office/powerpoint/2010/main" val="1897646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2">
          <a:extLst>
            <a:ext uri="{FF2B5EF4-FFF2-40B4-BE49-F238E27FC236}">
              <a16:creationId xmlns:a16="http://schemas.microsoft.com/office/drawing/2014/main" id="{3C5329C2-39C4-5E80-DD54-C08859B828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D785C8-46C0-A2B9-39C5-CFEDAF4CD894}"/>
              </a:ext>
            </a:extLst>
          </p:cNvPr>
          <p:cNvPicPr>
            <a:picLocks noChangeAspect="1"/>
          </p:cNvPicPr>
          <p:nvPr/>
        </p:nvPicPr>
        <p:blipFill>
          <a:blip r:embed="rId3"/>
          <a:stretch>
            <a:fillRect/>
          </a:stretch>
        </p:blipFill>
        <p:spPr>
          <a:xfrm>
            <a:off x="0" y="-3125"/>
            <a:ext cx="7659169" cy="838317"/>
          </a:xfrm>
          <a:prstGeom prst="rect">
            <a:avLst/>
          </a:prstGeom>
        </p:spPr>
      </p:pic>
      <p:sp>
        <p:nvSpPr>
          <p:cNvPr id="16" name="TextBox 15">
            <a:extLst>
              <a:ext uri="{FF2B5EF4-FFF2-40B4-BE49-F238E27FC236}">
                <a16:creationId xmlns:a16="http://schemas.microsoft.com/office/drawing/2014/main" id="{B2D68904-0941-CFFA-DB7B-C19DB10C9415}"/>
              </a:ext>
            </a:extLst>
          </p:cNvPr>
          <p:cNvSpPr txBox="1"/>
          <p:nvPr/>
        </p:nvSpPr>
        <p:spPr>
          <a:xfrm>
            <a:off x="1066800" y="1204797"/>
            <a:ext cx="1273105" cy="584775"/>
          </a:xfrm>
          <a:prstGeom prst="rect">
            <a:avLst/>
          </a:prstGeom>
          <a:noFill/>
        </p:spPr>
        <p:txBody>
          <a:bodyPr wrap="none" rtlCol="0">
            <a:spAutoFit/>
          </a:bodyPr>
          <a:lstStyle/>
          <a:p>
            <a:r>
              <a:rPr lang="en-GB" sz="3200"/>
              <a:t>3 in 3</a:t>
            </a:r>
          </a:p>
        </p:txBody>
      </p:sp>
      <p:sp>
        <p:nvSpPr>
          <p:cNvPr id="2" name="TextBox 1">
            <a:extLst>
              <a:ext uri="{FF2B5EF4-FFF2-40B4-BE49-F238E27FC236}">
                <a16:creationId xmlns:a16="http://schemas.microsoft.com/office/drawing/2014/main" id="{16D2C079-4B0B-1AA9-348A-308BF21659B4}"/>
              </a:ext>
            </a:extLst>
          </p:cNvPr>
          <p:cNvSpPr txBox="1"/>
          <p:nvPr/>
        </p:nvSpPr>
        <p:spPr>
          <a:xfrm>
            <a:off x="1270000" y="2428240"/>
            <a:ext cx="9916160" cy="4678204"/>
          </a:xfrm>
          <a:prstGeom prst="rect">
            <a:avLst/>
          </a:prstGeom>
          <a:noFill/>
        </p:spPr>
        <p:txBody>
          <a:bodyPr wrap="square" rtlCol="0">
            <a:spAutoFit/>
          </a:bodyPr>
          <a:lstStyle/>
          <a:p>
            <a:r>
              <a:rPr lang="en-GB" sz="4000" dirty="0"/>
              <a:t>What three things do all animals need to stay alive?</a:t>
            </a:r>
          </a:p>
          <a:p>
            <a:endParaRPr lang="en-GB" sz="4000" dirty="0"/>
          </a:p>
          <a:p>
            <a:r>
              <a:rPr lang="en-GB" sz="4000" dirty="0"/>
              <a:t>True or false? We are humans.</a:t>
            </a:r>
          </a:p>
          <a:p>
            <a:endParaRPr lang="en-GB" sz="4000" dirty="0"/>
          </a:p>
          <a:p>
            <a:r>
              <a:rPr lang="en-GB" sz="4000" dirty="0"/>
              <a:t>What kind of animal group do we belong to?</a:t>
            </a:r>
          </a:p>
          <a:p>
            <a:endParaRPr lang="en-GB" dirty="0"/>
          </a:p>
        </p:txBody>
      </p:sp>
      <p:pic>
        <p:nvPicPr>
          <p:cNvPr id="3" name="Picture 2">
            <a:extLst>
              <a:ext uri="{FF2B5EF4-FFF2-40B4-BE49-F238E27FC236}">
                <a16:creationId xmlns:a16="http://schemas.microsoft.com/office/drawing/2014/main" id="{B26F1629-1C28-CC24-DB9C-090424884EB6}"/>
              </a:ext>
            </a:extLst>
          </p:cNvPr>
          <p:cNvPicPr>
            <a:picLocks noChangeAspect="1"/>
          </p:cNvPicPr>
          <p:nvPr/>
        </p:nvPicPr>
        <p:blipFill>
          <a:blip r:embed="rId4"/>
          <a:stretch>
            <a:fillRect/>
          </a:stretch>
        </p:blipFill>
        <p:spPr>
          <a:xfrm>
            <a:off x="7659169" y="-1"/>
            <a:ext cx="4532831" cy="951775"/>
          </a:xfrm>
          <a:prstGeom prst="rect">
            <a:avLst/>
          </a:prstGeom>
        </p:spPr>
      </p:pic>
    </p:spTree>
    <p:extLst>
      <p:ext uri="{BB962C8B-B14F-4D97-AF65-F5344CB8AC3E}">
        <p14:creationId xmlns:p14="http://schemas.microsoft.com/office/powerpoint/2010/main" val="254184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8"/>
          <p:cNvSpPr txBox="1">
            <a:spLocks noGrp="1"/>
          </p:cNvSpPr>
          <p:nvPr>
            <p:ph type="subTitle" idx="3"/>
          </p:nvPr>
        </p:nvSpPr>
        <p:spPr>
          <a:xfrm>
            <a:off x="432000" y="3833360"/>
            <a:ext cx="2938000" cy="649600"/>
          </a:xfrm>
          <a:prstGeom prst="rect">
            <a:avLst/>
          </a:prstGeom>
        </p:spPr>
        <p:txBody>
          <a:bodyPr spcFirstLastPara="1" vert="horz" wrap="square" lIns="0" tIns="0" rIns="0" bIns="0" rtlCol="0" anchor="t" anchorCtr="0">
            <a:noAutofit/>
          </a:bodyPr>
          <a:lstStyle/>
          <a:p>
            <a:pPr marL="0" indent="0">
              <a:spcAft>
                <a:spcPts val="1333"/>
              </a:spcAft>
              <a:buClr>
                <a:schemeClr val="dk1"/>
              </a:buClr>
              <a:buSzPts val="1100"/>
            </a:pPr>
            <a:r>
              <a:rPr lang="en-GB">
                <a:solidFill>
                  <a:schemeClr val="dk1"/>
                </a:solidFill>
                <a:latin typeface="+mj-lt"/>
              </a:rPr>
              <a:t>name</a:t>
            </a:r>
            <a:endParaRPr>
              <a:solidFill>
                <a:schemeClr val="dk1"/>
              </a:solidFill>
              <a:latin typeface="+mj-lt"/>
            </a:endParaRPr>
          </a:p>
        </p:txBody>
      </p:sp>
      <p:sp>
        <p:nvSpPr>
          <p:cNvPr id="894" name="Google Shape;894;p78"/>
          <p:cNvSpPr txBox="1">
            <a:spLocks noGrp="1"/>
          </p:cNvSpPr>
          <p:nvPr>
            <p:ph type="subTitle" idx="1"/>
          </p:nvPr>
        </p:nvSpPr>
        <p:spPr>
          <a:xfrm>
            <a:off x="432000" y="1598160"/>
            <a:ext cx="2938000" cy="649600"/>
          </a:xfrm>
          <a:prstGeom prst="rect">
            <a:avLst/>
          </a:prstGeom>
        </p:spPr>
        <p:txBody>
          <a:bodyPr spcFirstLastPara="1" vert="horz" wrap="square" lIns="0" tIns="0" rIns="0" bIns="0" rtlCol="0" anchor="t" anchorCtr="0">
            <a:noAutofit/>
          </a:bodyPr>
          <a:lstStyle/>
          <a:p>
            <a:pPr marL="0" indent="0">
              <a:spcAft>
                <a:spcPts val="1333"/>
              </a:spcAft>
            </a:pPr>
            <a:r>
              <a:rPr lang="en-GB">
                <a:solidFill>
                  <a:schemeClr val="dk1"/>
                </a:solidFill>
                <a:latin typeface="+mj-lt"/>
              </a:rPr>
              <a:t>human body</a:t>
            </a:r>
            <a:endParaRPr>
              <a:solidFill>
                <a:schemeClr val="dk1"/>
              </a:solidFill>
              <a:latin typeface="+mj-lt"/>
            </a:endParaRPr>
          </a:p>
        </p:txBody>
      </p:sp>
      <p:sp>
        <p:nvSpPr>
          <p:cNvPr id="895" name="Google Shape;895;p78"/>
          <p:cNvSpPr txBox="1">
            <a:spLocks noGrp="1"/>
          </p:cNvSpPr>
          <p:nvPr>
            <p:ph type="subTitle" idx="5"/>
          </p:nvPr>
        </p:nvSpPr>
        <p:spPr>
          <a:xfrm>
            <a:off x="432000" y="6068560"/>
            <a:ext cx="2938000" cy="649600"/>
          </a:xfrm>
          <a:prstGeom prst="rect">
            <a:avLst/>
          </a:prstGeom>
        </p:spPr>
        <p:txBody>
          <a:bodyPr spcFirstLastPara="1" vert="horz" wrap="square" lIns="0" tIns="0" rIns="0" bIns="0" rtlCol="0" anchor="t" anchorCtr="0">
            <a:noAutofit/>
          </a:bodyPr>
          <a:lstStyle/>
          <a:p>
            <a:pPr marL="0" indent="0">
              <a:spcAft>
                <a:spcPts val="1333"/>
              </a:spcAft>
            </a:pPr>
            <a:r>
              <a:rPr lang="en-GB">
                <a:solidFill>
                  <a:schemeClr val="dk1"/>
                </a:solidFill>
                <a:latin typeface="+mj-lt"/>
              </a:rPr>
              <a:t>label</a:t>
            </a:r>
            <a:endParaRPr>
              <a:solidFill>
                <a:schemeClr val="dk1"/>
              </a:solidFill>
              <a:latin typeface="+mj-lt"/>
            </a:endParaRPr>
          </a:p>
        </p:txBody>
      </p:sp>
      <p:sp>
        <p:nvSpPr>
          <p:cNvPr id="896" name="Google Shape;896;p78"/>
          <p:cNvSpPr txBox="1">
            <a:spLocks noGrp="1"/>
          </p:cNvSpPr>
          <p:nvPr>
            <p:ph type="subTitle" idx="7"/>
          </p:nvPr>
        </p:nvSpPr>
        <p:spPr>
          <a:xfrm>
            <a:off x="432000" y="2715760"/>
            <a:ext cx="2938000" cy="649600"/>
          </a:xfrm>
          <a:prstGeom prst="rect">
            <a:avLst/>
          </a:prstGeom>
        </p:spPr>
        <p:txBody>
          <a:bodyPr spcFirstLastPara="1" vert="horz" wrap="square" lIns="0" tIns="0" rIns="0" bIns="0" rtlCol="0" anchor="t" anchorCtr="0">
            <a:noAutofit/>
          </a:bodyPr>
          <a:lstStyle/>
          <a:p>
            <a:pPr marL="0" indent="0">
              <a:spcAft>
                <a:spcPts val="1333"/>
              </a:spcAft>
            </a:pPr>
            <a:r>
              <a:rPr lang="en-GB">
                <a:solidFill>
                  <a:schemeClr val="dk1"/>
                </a:solidFill>
                <a:latin typeface="+mj-lt"/>
              </a:rPr>
              <a:t>identify</a:t>
            </a:r>
            <a:endParaRPr>
              <a:solidFill>
                <a:schemeClr val="dk1"/>
              </a:solidFill>
              <a:latin typeface="+mj-lt"/>
            </a:endParaRPr>
          </a:p>
        </p:txBody>
      </p:sp>
      <p:sp>
        <p:nvSpPr>
          <p:cNvPr id="897" name="Google Shape;897;p78"/>
          <p:cNvSpPr txBox="1">
            <a:spLocks noGrp="1"/>
          </p:cNvSpPr>
          <p:nvPr>
            <p:ph type="subTitle" idx="9"/>
          </p:nvPr>
        </p:nvSpPr>
        <p:spPr>
          <a:xfrm>
            <a:off x="432000" y="4950960"/>
            <a:ext cx="2938000" cy="649600"/>
          </a:xfrm>
          <a:prstGeom prst="rect">
            <a:avLst/>
          </a:prstGeom>
        </p:spPr>
        <p:txBody>
          <a:bodyPr spcFirstLastPara="1" vert="horz" wrap="square" lIns="0" tIns="0" rIns="0" bIns="0" rtlCol="0" anchor="t" anchorCtr="0">
            <a:noAutofit/>
          </a:bodyPr>
          <a:lstStyle/>
          <a:p>
            <a:pPr marL="0" indent="0">
              <a:spcAft>
                <a:spcPts val="1333"/>
              </a:spcAft>
            </a:pPr>
            <a:r>
              <a:rPr lang="en-GB">
                <a:solidFill>
                  <a:schemeClr val="dk1"/>
                </a:solidFill>
                <a:latin typeface="+mj-lt"/>
              </a:rPr>
              <a:t>draw</a:t>
            </a:r>
            <a:endParaRPr>
              <a:solidFill>
                <a:schemeClr val="dk1"/>
              </a:solidFill>
              <a:latin typeface="+mj-lt"/>
            </a:endParaRPr>
          </a:p>
        </p:txBody>
      </p:sp>
      <p:pic>
        <p:nvPicPr>
          <p:cNvPr id="5" name="Picture 4">
            <a:extLst>
              <a:ext uri="{FF2B5EF4-FFF2-40B4-BE49-F238E27FC236}">
                <a16:creationId xmlns:a16="http://schemas.microsoft.com/office/drawing/2014/main" id="{ED3F2484-5CA2-7E70-45F0-B4EC47149CCD}"/>
              </a:ext>
            </a:extLst>
          </p:cNvPr>
          <p:cNvPicPr>
            <a:picLocks noChangeAspect="1"/>
          </p:cNvPicPr>
          <p:nvPr/>
        </p:nvPicPr>
        <p:blipFill>
          <a:blip r:embed="rId3"/>
          <a:stretch>
            <a:fillRect/>
          </a:stretch>
        </p:blipFill>
        <p:spPr>
          <a:xfrm>
            <a:off x="0" y="-3125"/>
            <a:ext cx="7659169" cy="838317"/>
          </a:xfrm>
          <a:prstGeom prst="rect">
            <a:avLst/>
          </a:prstGeom>
        </p:spPr>
      </p:pic>
      <p:sp>
        <p:nvSpPr>
          <p:cNvPr id="6" name="Google Shape;894;p78">
            <a:extLst>
              <a:ext uri="{FF2B5EF4-FFF2-40B4-BE49-F238E27FC236}">
                <a16:creationId xmlns:a16="http://schemas.microsoft.com/office/drawing/2014/main" id="{1F3F29D4-78FE-FCCB-CDCB-48F43DA9EA86}"/>
              </a:ext>
            </a:extLst>
          </p:cNvPr>
          <p:cNvSpPr txBox="1">
            <a:spLocks/>
          </p:cNvSpPr>
          <p:nvPr/>
        </p:nvSpPr>
        <p:spPr>
          <a:xfrm>
            <a:off x="432000" y="891876"/>
            <a:ext cx="2938000" cy="649600"/>
          </a:xfrm>
          <a:prstGeom prst="rect">
            <a:avLst/>
          </a:prstGeom>
        </p:spPr>
        <p:txBody>
          <a:bodyPr spcFirstLastPara="1" vert="horz" wrap="square" lIns="0" tIns="0" rIns="0" bIns="0" rtlCol="0" anchor="t" anchorCtr="0">
            <a:noAutofit/>
          </a:bodyPr>
          <a:lstStyle>
            <a:lvl1pPr marL="228600" lvl="0" indent="-228600" algn="l" defTabSz="914400" rtl="0" eaLnBrk="1" latinLnBrk="0" hangingPunct="1">
              <a:lnSpc>
                <a:spcPct val="115000"/>
              </a:lnSpc>
              <a:spcBef>
                <a:spcPts val="0"/>
              </a:spcBef>
              <a:spcAft>
                <a:spcPts val="0"/>
              </a:spcAft>
              <a:buClr>
                <a:srgbClr val="282828"/>
              </a:buClr>
              <a:buSzPts val="2000"/>
              <a:buFont typeface="Lexend"/>
              <a:buNone/>
              <a:defRPr sz="2667" b="1" kern="1200">
                <a:solidFill>
                  <a:srgbClr val="282828"/>
                </a:solidFill>
                <a:latin typeface="Lexend"/>
                <a:ea typeface="Lexend"/>
                <a:cs typeface="Lexend"/>
                <a:sym typeface="Lexend"/>
              </a:defRPr>
            </a:lvl1pPr>
            <a:lvl2pPr marL="685800" lvl="1" indent="-228600" algn="l" defTabSz="914400" rtl="0" eaLnBrk="1" latinLnBrk="0" hangingPunct="1">
              <a:lnSpc>
                <a:spcPct val="90000"/>
              </a:lnSpc>
              <a:spcBef>
                <a:spcPts val="1333"/>
              </a:spcBef>
              <a:spcAft>
                <a:spcPts val="0"/>
              </a:spcAft>
              <a:buClr>
                <a:srgbClr val="282828"/>
              </a:buClr>
              <a:buSzPts val="2000"/>
              <a:buFont typeface="Lexend"/>
              <a:buNone/>
              <a:defRPr sz="2667" kern="1200">
                <a:solidFill>
                  <a:srgbClr val="282828"/>
                </a:solidFill>
                <a:latin typeface="Lexend"/>
                <a:ea typeface="Lexend"/>
                <a:cs typeface="Lexend"/>
                <a:sym typeface="Lexend"/>
              </a:defRPr>
            </a:lvl2pPr>
            <a:lvl3pPr marL="1143000" lvl="2" indent="-228600" algn="l" defTabSz="914400" rtl="0" eaLnBrk="1" latinLnBrk="0" hangingPunct="1">
              <a:lnSpc>
                <a:spcPct val="90000"/>
              </a:lnSpc>
              <a:spcBef>
                <a:spcPts val="1333"/>
              </a:spcBef>
              <a:spcAft>
                <a:spcPts val="0"/>
              </a:spcAft>
              <a:buClr>
                <a:srgbClr val="282828"/>
              </a:buClr>
              <a:buSzPts val="2000"/>
              <a:buFont typeface="Lexend"/>
              <a:buNone/>
              <a:defRPr sz="2000" kern="1200">
                <a:solidFill>
                  <a:srgbClr val="282828"/>
                </a:solidFill>
                <a:latin typeface="Lexend"/>
                <a:ea typeface="Lexend"/>
                <a:cs typeface="Lexend"/>
                <a:sym typeface="Lexend"/>
              </a:defRPr>
            </a:lvl3pPr>
            <a:lvl4pPr marL="1600200" lvl="3" indent="-228600" algn="l" defTabSz="914400" rtl="0" eaLnBrk="1" latinLnBrk="0" hangingPunct="1">
              <a:lnSpc>
                <a:spcPct val="90000"/>
              </a:lnSpc>
              <a:spcBef>
                <a:spcPts val="1067"/>
              </a:spcBef>
              <a:spcAft>
                <a:spcPts val="0"/>
              </a:spcAft>
              <a:buClr>
                <a:srgbClr val="282828"/>
              </a:buClr>
              <a:buSzPts val="2000"/>
              <a:buFont typeface="Lexend"/>
              <a:buNone/>
              <a:defRPr sz="2667" kern="1200">
                <a:solidFill>
                  <a:srgbClr val="282828"/>
                </a:solidFill>
                <a:latin typeface="Lexend"/>
                <a:ea typeface="Lexend"/>
                <a:cs typeface="Lexend"/>
                <a:sym typeface="Lexend"/>
              </a:defRPr>
            </a:lvl4pPr>
            <a:lvl5pPr marL="2057400" lvl="4" indent="-228600" algn="l" defTabSz="914400" rtl="0" eaLnBrk="1" latinLnBrk="0" hangingPunct="1">
              <a:lnSpc>
                <a:spcPct val="90000"/>
              </a:lnSpc>
              <a:spcBef>
                <a:spcPts val="1067"/>
              </a:spcBef>
              <a:spcAft>
                <a:spcPts val="0"/>
              </a:spcAft>
              <a:buClr>
                <a:srgbClr val="282828"/>
              </a:buClr>
              <a:buSzPts val="2000"/>
              <a:buFont typeface="Lexend"/>
              <a:buNone/>
              <a:defRPr sz="2667" kern="1200">
                <a:solidFill>
                  <a:srgbClr val="282828"/>
                </a:solidFill>
                <a:latin typeface="Lexend"/>
                <a:ea typeface="Lexend"/>
                <a:cs typeface="Lexend"/>
                <a:sym typeface="Lexend"/>
              </a:defRPr>
            </a:lvl5pPr>
            <a:lvl6pPr marL="2514600" lvl="5" indent="-228600" algn="l" defTabSz="914400" rtl="0" eaLnBrk="1" latinLnBrk="0" hangingPunct="1">
              <a:lnSpc>
                <a:spcPct val="90000"/>
              </a:lnSpc>
              <a:spcBef>
                <a:spcPts val="800"/>
              </a:spcBef>
              <a:spcAft>
                <a:spcPts val="0"/>
              </a:spcAft>
              <a:buClr>
                <a:srgbClr val="282828"/>
              </a:buClr>
              <a:buSzPts val="2000"/>
              <a:buFont typeface="Lexend"/>
              <a:buNone/>
              <a:defRPr sz="2667" kern="1200">
                <a:solidFill>
                  <a:srgbClr val="282828"/>
                </a:solidFill>
                <a:latin typeface="Lexend"/>
                <a:ea typeface="Lexend"/>
                <a:cs typeface="Lexend"/>
                <a:sym typeface="Lexend"/>
              </a:defRPr>
            </a:lvl6pPr>
            <a:lvl7pPr marL="2971800" lvl="6" indent="-228600" algn="l" defTabSz="914400" rtl="0" eaLnBrk="1" latinLnBrk="0" hangingPunct="1">
              <a:lnSpc>
                <a:spcPct val="90000"/>
              </a:lnSpc>
              <a:spcBef>
                <a:spcPts val="800"/>
              </a:spcBef>
              <a:spcAft>
                <a:spcPts val="0"/>
              </a:spcAft>
              <a:buClr>
                <a:srgbClr val="282828"/>
              </a:buClr>
              <a:buSzPts val="2000"/>
              <a:buFont typeface="Lexend"/>
              <a:buNone/>
              <a:defRPr sz="2667" kern="1200">
                <a:solidFill>
                  <a:srgbClr val="282828"/>
                </a:solidFill>
                <a:latin typeface="Lexend"/>
                <a:ea typeface="Lexend"/>
                <a:cs typeface="Lexend"/>
                <a:sym typeface="Lexend"/>
              </a:defRPr>
            </a:lvl7pPr>
            <a:lvl8pPr marL="3429000" lvl="7" indent="-228600" algn="l" defTabSz="914400" rtl="0" eaLnBrk="1" latinLnBrk="0" hangingPunct="1">
              <a:lnSpc>
                <a:spcPct val="90000"/>
              </a:lnSpc>
              <a:spcBef>
                <a:spcPts val="533"/>
              </a:spcBef>
              <a:spcAft>
                <a:spcPts val="0"/>
              </a:spcAft>
              <a:buClr>
                <a:srgbClr val="282828"/>
              </a:buClr>
              <a:buSzPts val="2000"/>
              <a:buFont typeface="Lexend"/>
              <a:buNone/>
              <a:defRPr sz="2667" kern="1200">
                <a:solidFill>
                  <a:srgbClr val="282828"/>
                </a:solidFill>
                <a:latin typeface="Lexend"/>
                <a:ea typeface="Lexend"/>
                <a:cs typeface="Lexend"/>
                <a:sym typeface="Lexend"/>
              </a:defRPr>
            </a:lvl8pPr>
            <a:lvl9pPr marL="3886200" lvl="8" indent="-228600" algn="l" defTabSz="914400" rtl="0" eaLnBrk="1" latinLnBrk="0" hangingPunct="1">
              <a:lnSpc>
                <a:spcPct val="90000"/>
              </a:lnSpc>
              <a:spcBef>
                <a:spcPts val="533"/>
              </a:spcBef>
              <a:spcAft>
                <a:spcPts val="267"/>
              </a:spcAft>
              <a:buClr>
                <a:srgbClr val="282828"/>
              </a:buClr>
              <a:buSzPts val="2000"/>
              <a:buFont typeface="Lexend"/>
              <a:buNone/>
              <a:defRPr sz="2667" kern="1200">
                <a:solidFill>
                  <a:srgbClr val="282828"/>
                </a:solidFill>
                <a:latin typeface="Lexend"/>
                <a:ea typeface="Lexend"/>
                <a:cs typeface="Lexend"/>
                <a:sym typeface="Lexend"/>
              </a:defRPr>
            </a:lvl9pPr>
          </a:lstStyle>
          <a:p>
            <a:pPr marL="0" indent="0">
              <a:spcAft>
                <a:spcPts val="1333"/>
              </a:spcAft>
            </a:pPr>
            <a:r>
              <a:rPr lang="en-GB">
                <a:solidFill>
                  <a:schemeClr val="dk1"/>
                </a:solidFill>
                <a:latin typeface="+mj-lt"/>
              </a:rPr>
              <a:t>Key Vocabulary</a:t>
            </a:r>
          </a:p>
        </p:txBody>
      </p:sp>
      <p:pic>
        <p:nvPicPr>
          <p:cNvPr id="7" name="Picture 6">
            <a:extLst>
              <a:ext uri="{FF2B5EF4-FFF2-40B4-BE49-F238E27FC236}">
                <a16:creationId xmlns:a16="http://schemas.microsoft.com/office/drawing/2014/main" id="{B915C7F6-6130-600F-4220-F7F686DD7858}"/>
              </a:ext>
            </a:extLst>
          </p:cNvPr>
          <p:cNvPicPr>
            <a:picLocks noChangeAspect="1"/>
          </p:cNvPicPr>
          <p:nvPr/>
        </p:nvPicPr>
        <p:blipFill>
          <a:blip r:embed="rId4"/>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0"/>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911" name="Google Shape;911;p80"/>
          <p:cNvSpPr txBox="1">
            <a:spLocks noGrp="1"/>
          </p:cNvSpPr>
          <p:nvPr>
            <p:ph type="body" idx="1"/>
          </p:nvPr>
        </p:nvSpPr>
        <p:spPr>
          <a:xfrm>
            <a:off x="2961840" y="958302"/>
            <a:ext cx="10603600" cy="818000"/>
          </a:xfrm>
          <a:prstGeom prst="rect">
            <a:avLst/>
          </a:prstGeom>
        </p:spPr>
        <p:txBody>
          <a:bodyPr spcFirstLastPara="1" vert="horz" wrap="square" lIns="0" tIns="0" rIns="0" bIns="0" rtlCol="0" anchor="t" anchorCtr="0">
            <a:noAutofit/>
          </a:bodyPr>
          <a:lstStyle/>
          <a:p>
            <a:pPr marL="0" indent="0">
              <a:spcAft>
                <a:spcPts val="1333"/>
              </a:spcAft>
              <a:buNone/>
            </a:pPr>
            <a:r>
              <a:rPr lang="en-GB">
                <a:latin typeface="+mj-lt"/>
              </a:rPr>
              <a:t>The children are finding out about the </a:t>
            </a:r>
            <a:r>
              <a:rPr lang="en-GB" b="1">
                <a:latin typeface="+mj-lt"/>
              </a:rPr>
              <a:t>human body</a:t>
            </a:r>
            <a:r>
              <a:rPr lang="en-GB">
                <a:latin typeface="+mj-lt"/>
              </a:rPr>
              <a:t>.</a:t>
            </a:r>
            <a:endParaRPr>
              <a:latin typeface="+mj-lt"/>
            </a:endParaRPr>
          </a:p>
        </p:txBody>
      </p:sp>
      <p:pic>
        <p:nvPicPr>
          <p:cNvPr id="912" name="Google Shape;912;p80"/>
          <p:cNvPicPr preferRelativeResize="0"/>
          <p:nvPr/>
        </p:nvPicPr>
        <p:blipFill>
          <a:blip r:embed="rId3">
            <a:alphaModFix/>
          </a:blip>
          <a:stretch>
            <a:fillRect/>
          </a:stretch>
        </p:blipFill>
        <p:spPr>
          <a:xfrm>
            <a:off x="10508813" y="3758734"/>
            <a:ext cx="947111" cy="1325967"/>
          </a:xfrm>
          <a:prstGeom prst="rect">
            <a:avLst/>
          </a:prstGeom>
          <a:noFill/>
          <a:ln>
            <a:noFill/>
          </a:ln>
        </p:spPr>
      </p:pic>
      <p:pic>
        <p:nvPicPr>
          <p:cNvPr id="913" name="Google Shape;913;p80"/>
          <p:cNvPicPr preferRelativeResize="0"/>
          <p:nvPr/>
        </p:nvPicPr>
        <p:blipFill>
          <a:blip r:embed="rId4">
            <a:alphaModFix/>
          </a:blip>
          <a:stretch>
            <a:fillRect/>
          </a:stretch>
        </p:blipFill>
        <p:spPr>
          <a:xfrm flipH="1">
            <a:off x="7331632" y="1990501"/>
            <a:ext cx="3561769" cy="1809233"/>
          </a:xfrm>
          <a:prstGeom prst="rect">
            <a:avLst/>
          </a:prstGeom>
          <a:noFill/>
          <a:ln>
            <a:noFill/>
          </a:ln>
        </p:spPr>
      </p:pic>
      <p:sp>
        <p:nvSpPr>
          <p:cNvPr id="914" name="Google Shape;914;p80"/>
          <p:cNvSpPr txBox="1"/>
          <p:nvPr/>
        </p:nvSpPr>
        <p:spPr>
          <a:xfrm>
            <a:off x="7331649" y="2064617"/>
            <a:ext cx="3704000" cy="16688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I think it is called the body because it is one big body part.</a:t>
            </a:r>
            <a:endParaRPr sz="2400">
              <a:solidFill>
                <a:schemeClr val="dk1"/>
              </a:solidFill>
              <a:latin typeface="+mj-lt"/>
              <a:ea typeface="Lexend"/>
              <a:cs typeface="Lexend"/>
              <a:sym typeface="Lexend"/>
            </a:endParaRPr>
          </a:p>
        </p:txBody>
      </p:sp>
      <p:sp>
        <p:nvSpPr>
          <p:cNvPr id="915" name="Google Shape;915;p80"/>
          <p:cNvSpPr txBox="1"/>
          <p:nvPr/>
        </p:nvSpPr>
        <p:spPr>
          <a:xfrm>
            <a:off x="10141600" y="4980051"/>
            <a:ext cx="1485600" cy="468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Andeep</a:t>
            </a:r>
            <a:endParaRPr sz="2400">
              <a:solidFill>
                <a:schemeClr val="dk1"/>
              </a:solidFill>
              <a:latin typeface="Lexend"/>
              <a:ea typeface="Lexend"/>
              <a:cs typeface="Lexend"/>
              <a:sym typeface="Lexend"/>
            </a:endParaRPr>
          </a:p>
        </p:txBody>
      </p:sp>
      <p:pic>
        <p:nvPicPr>
          <p:cNvPr id="916" name="Google Shape;916;p80"/>
          <p:cNvPicPr preferRelativeResize="0"/>
          <p:nvPr/>
        </p:nvPicPr>
        <p:blipFill>
          <a:blip r:embed="rId5">
            <a:alphaModFix/>
          </a:blip>
          <a:stretch>
            <a:fillRect/>
          </a:stretch>
        </p:blipFill>
        <p:spPr>
          <a:xfrm>
            <a:off x="596867" y="4444216"/>
            <a:ext cx="947133" cy="1597961"/>
          </a:xfrm>
          <a:prstGeom prst="rect">
            <a:avLst/>
          </a:prstGeom>
          <a:noFill/>
          <a:ln>
            <a:noFill/>
          </a:ln>
        </p:spPr>
      </p:pic>
      <p:sp>
        <p:nvSpPr>
          <p:cNvPr id="917" name="Google Shape;917;p80"/>
          <p:cNvSpPr txBox="1"/>
          <p:nvPr/>
        </p:nvSpPr>
        <p:spPr>
          <a:xfrm>
            <a:off x="495784" y="5935467"/>
            <a:ext cx="1200800" cy="468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Laura</a:t>
            </a:r>
            <a:endParaRPr sz="2400">
              <a:solidFill>
                <a:schemeClr val="dk1"/>
              </a:solidFill>
              <a:latin typeface="Lexend"/>
              <a:ea typeface="Lexend"/>
              <a:cs typeface="Lexend"/>
              <a:sym typeface="Lexend"/>
            </a:endParaRPr>
          </a:p>
        </p:txBody>
      </p:sp>
      <p:pic>
        <p:nvPicPr>
          <p:cNvPr id="918" name="Google Shape;918;p80"/>
          <p:cNvPicPr preferRelativeResize="0"/>
          <p:nvPr/>
        </p:nvPicPr>
        <p:blipFill>
          <a:blip r:embed="rId6">
            <a:alphaModFix/>
          </a:blip>
          <a:stretch>
            <a:fillRect/>
          </a:stretch>
        </p:blipFill>
        <p:spPr>
          <a:xfrm>
            <a:off x="1068001" y="2277695"/>
            <a:ext cx="3103967" cy="2055621"/>
          </a:xfrm>
          <a:prstGeom prst="rect">
            <a:avLst/>
          </a:prstGeom>
          <a:noFill/>
          <a:ln>
            <a:noFill/>
          </a:ln>
        </p:spPr>
      </p:pic>
      <p:sp>
        <p:nvSpPr>
          <p:cNvPr id="919" name="Google Shape;919;p80"/>
          <p:cNvSpPr txBox="1"/>
          <p:nvPr/>
        </p:nvSpPr>
        <p:spPr>
          <a:xfrm>
            <a:off x="1176133" y="2331733"/>
            <a:ext cx="2946000" cy="1326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I think the human body is made up of lots of different parts</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sp>
        <p:nvSpPr>
          <p:cNvPr id="920" name="Google Shape;920;p80"/>
          <p:cNvSpPr txBox="1"/>
          <p:nvPr/>
        </p:nvSpPr>
        <p:spPr>
          <a:xfrm>
            <a:off x="1794212" y="4282528"/>
            <a:ext cx="3056800" cy="697523"/>
          </a:xfrm>
          <a:prstGeom prst="rect">
            <a:avLst/>
          </a:prstGeom>
          <a:noFill/>
          <a:ln>
            <a:noFill/>
          </a:ln>
        </p:spPr>
        <p:txBody>
          <a:bodyPr spcFirstLastPara="1" wrap="square" lIns="121900" tIns="121900" rIns="121900" bIns="121900" anchor="t" anchorCtr="0">
            <a:spAutoFit/>
          </a:bodyPr>
          <a:lstStyle/>
          <a:p>
            <a:r>
              <a:rPr lang="en-GB" sz="2933">
                <a:solidFill>
                  <a:schemeClr val="dk1"/>
                </a:solidFill>
                <a:latin typeface="Lexend"/>
                <a:ea typeface="Lexend"/>
                <a:cs typeface="Lexend"/>
                <a:sym typeface="Lexend"/>
              </a:rPr>
              <a:t>Who is correct?</a:t>
            </a:r>
            <a:endParaRPr sz="2933">
              <a:solidFill>
                <a:schemeClr val="dk1"/>
              </a:solidFill>
              <a:latin typeface="Lexend"/>
              <a:ea typeface="Lexend"/>
              <a:cs typeface="Lexend"/>
              <a:sym typeface="Lexend"/>
            </a:endParaRPr>
          </a:p>
        </p:txBody>
      </p:sp>
      <p:pic>
        <p:nvPicPr>
          <p:cNvPr id="921" name="Google Shape;921;p80"/>
          <p:cNvPicPr preferRelativeResize="0"/>
          <p:nvPr/>
        </p:nvPicPr>
        <p:blipFill rotWithShape="1">
          <a:blip r:embed="rId7">
            <a:alphaModFix/>
          </a:blip>
          <a:srcRect l="109" r="109"/>
          <a:stretch/>
        </p:blipFill>
        <p:spPr>
          <a:xfrm>
            <a:off x="4422180" y="1593034"/>
            <a:ext cx="2659267" cy="3827732"/>
          </a:xfrm>
          <a:prstGeom prst="rect">
            <a:avLst/>
          </a:prstGeom>
          <a:noFill/>
          <a:ln>
            <a:noFill/>
          </a:ln>
        </p:spPr>
      </p:pic>
      <p:sp>
        <p:nvSpPr>
          <p:cNvPr id="922" name="Google Shape;922;p80"/>
          <p:cNvSpPr txBox="1"/>
          <p:nvPr/>
        </p:nvSpPr>
        <p:spPr>
          <a:xfrm>
            <a:off x="4838667" y="5139533"/>
            <a:ext cx="2246400" cy="288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human body</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23726CBA-2B7A-A6B5-FF32-C4E9DEB68932}"/>
              </a:ext>
            </a:extLst>
          </p:cNvPr>
          <p:cNvPicPr>
            <a:picLocks noChangeAspect="1"/>
          </p:cNvPicPr>
          <p:nvPr/>
        </p:nvPicPr>
        <p:blipFill>
          <a:blip r:embed="rId8"/>
          <a:stretch>
            <a:fillRect/>
          </a:stretch>
        </p:blipFill>
        <p:spPr>
          <a:xfrm>
            <a:off x="0" y="-3125"/>
            <a:ext cx="7659169" cy="838317"/>
          </a:xfrm>
          <a:prstGeom prst="rect">
            <a:avLst/>
          </a:prstGeom>
        </p:spPr>
      </p:pic>
      <p:sp>
        <p:nvSpPr>
          <p:cNvPr id="3" name="Google Shape;920;p80">
            <a:extLst>
              <a:ext uri="{FF2B5EF4-FFF2-40B4-BE49-F238E27FC236}">
                <a16:creationId xmlns:a16="http://schemas.microsoft.com/office/drawing/2014/main" id="{AA71BA92-82D2-5E89-AFEB-038290F30E5B}"/>
              </a:ext>
            </a:extLst>
          </p:cNvPr>
          <p:cNvSpPr txBox="1"/>
          <p:nvPr/>
        </p:nvSpPr>
        <p:spPr>
          <a:xfrm>
            <a:off x="168184" y="858920"/>
            <a:ext cx="3056800" cy="697523"/>
          </a:xfrm>
          <a:prstGeom prst="rect">
            <a:avLst/>
          </a:prstGeom>
          <a:noFill/>
          <a:ln>
            <a:noFill/>
          </a:ln>
        </p:spPr>
        <p:txBody>
          <a:bodyPr spcFirstLastPara="1" wrap="square" lIns="121900" tIns="121900" rIns="121900" bIns="121900" anchor="t" anchorCtr="0">
            <a:spAutoFit/>
          </a:bodyPr>
          <a:lstStyle/>
          <a:p>
            <a:r>
              <a:rPr lang="en-GB" sz="2933">
                <a:solidFill>
                  <a:schemeClr val="tx2">
                    <a:lumMod val="75000"/>
                    <a:lumOff val="25000"/>
                  </a:schemeClr>
                </a:solidFill>
                <a:latin typeface="Lexend"/>
                <a:ea typeface="Lexend"/>
                <a:cs typeface="Lexend"/>
                <a:sym typeface="Lexend"/>
              </a:rPr>
              <a:t>Blue</a:t>
            </a:r>
            <a:r>
              <a:rPr lang="en-GB" sz="2933">
                <a:solidFill>
                  <a:schemeClr val="dk1"/>
                </a:solidFill>
                <a:latin typeface="Lexend"/>
                <a:ea typeface="Lexend"/>
                <a:cs typeface="Lexend"/>
                <a:sym typeface="Lexend"/>
              </a:rPr>
              <a:t> / </a:t>
            </a:r>
            <a:r>
              <a:rPr lang="en-GB" sz="2933">
                <a:solidFill>
                  <a:srgbClr val="00B050"/>
                </a:solidFill>
                <a:latin typeface="Lexend"/>
                <a:ea typeface="Lexend"/>
                <a:cs typeface="Lexend"/>
                <a:sym typeface="Lexend"/>
              </a:rPr>
              <a:t>Green</a:t>
            </a:r>
            <a:endParaRPr sz="2933">
              <a:solidFill>
                <a:srgbClr val="00B050"/>
              </a:solidFill>
              <a:latin typeface="Lexend"/>
              <a:ea typeface="Lexend"/>
              <a:cs typeface="Lexend"/>
              <a:sym typeface="Lexend"/>
            </a:endParaRPr>
          </a:p>
        </p:txBody>
      </p:sp>
      <p:sp>
        <p:nvSpPr>
          <p:cNvPr id="4" name="Google Shape;911;p80">
            <a:extLst>
              <a:ext uri="{FF2B5EF4-FFF2-40B4-BE49-F238E27FC236}">
                <a16:creationId xmlns:a16="http://schemas.microsoft.com/office/drawing/2014/main" id="{DA5F9598-49B9-1C2E-076F-6774764C780B}"/>
              </a:ext>
            </a:extLst>
          </p:cNvPr>
          <p:cNvSpPr txBox="1">
            <a:spLocks/>
          </p:cNvSpPr>
          <p:nvPr/>
        </p:nvSpPr>
        <p:spPr>
          <a:xfrm>
            <a:off x="1945840" y="5837040"/>
            <a:ext cx="10603600" cy="818000"/>
          </a:xfrm>
          <a:prstGeom prst="rect">
            <a:avLst/>
          </a:prstGeom>
        </p:spPr>
        <p:txBody>
          <a:bodyPr spcFirstLastPara="1" vert="horz" wrap="square" lIns="0" tIns="0" rIns="0" bIns="0" rtlCol="0" anchor="t" anchorCtr="0">
            <a:noAutofit/>
          </a:bodyPr>
          <a:lstStyle>
            <a:lvl1pPr marL="609585" lvl="0" indent="-491054" algn="l" defTabSz="914400" rtl="0" eaLnBrk="1" latinLnBrk="0" hangingPunct="1">
              <a:lnSpc>
                <a:spcPct val="115000"/>
              </a:lnSpc>
              <a:spcBef>
                <a:spcPts val="0"/>
              </a:spcBef>
              <a:spcAft>
                <a:spcPts val="0"/>
              </a:spcAft>
              <a:buSzPts val="2200"/>
              <a:buFont typeface="Lexend"/>
              <a:buChar char="●"/>
              <a:defRPr sz="2933" kern="1200">
                <a:solidFill>
                  <a:schemeClr val="tx1"/>
                </a:solidFill>
                <a:latin typeface="Lexend"/>
                <a:ea typeface="Lexend"/>
                <a:cs typeface="Lexend"/>
                <a:sym typeface="Lexend"/>
              </a:defRPr>
            </a:lvl1pPr>
            <a:lvl2pPr marL="1219170" lvl="1" indent="-491054" algn="l" defTabSz="914400" rtl="0" eaLnBrk="1" latinLnBrk="0" hangingPunct="1">
              <a:lnSpc>
                <a:spcPct val="90000"/>
              </a:lnSpc>
              <a:spcBef>
                <a:spcPts val="1333"/>
              </a:spcBef>
              <a:spcAft>
                <a:spcPts val="0"/>
              </a:spcAft>
              <a:buSzPts val="2200"/>
              <a:buFont typeface="Lexend"/>
              <a:buChar char="–"/>
              <a:defRPr sz="2933" kern="1200">
                <a:solidFill>
                  <a:schemeClr val="tx1"/>
                </a:solidFill>
                <a:latin typeface="Lexend"/>
                <a:ea typeface="Lexend"/>
                <a:cs typeface="Lexend"/>
                <a:sym typeface="Lexend"/>
              </a:defRPr>
            </a:lvl2pPr>
            <a:lvl3pPr marL="1828754" lvl="2" indent="-474121" algn="l" defTabSz="914400" rtl="0" eaLnBrk="1" latinLnBrk="0" hangingPunct="1">
              <a:lnSpc>
                <a:spcPct val="90000"/>
              </a:lnSpc>
              <a:spcBef>
                <a:spcPts val="1333"/>
              </a:spcBef>
              <a:spcAft>
                <a:spcPts val="0"/>
              </a:spcAft>
              <a:buSzPts val="2000"/>
              <a:buFont typeface="Lexend"/>
              <a:buChar char="–"/>
              <a:defRPr sz="2000" kern="1200">
                <a:solidFill>
                  <a:schemeClr val="tx1"/>
                </a:solidFill>
                <a:latin typeface="Lexend"/>
                <a:ea typeface="Lexend"/>
                <a:cs typeface="Lexend"/>
                <a:sym typeface="Lexend"/>
              </a:defRPr>
            </a:lvl3pPr>
            <a:lvl4pPr marL="2438339" lvl="3" indent="-491054" algn="l" defTabSz="914400" rtl="0" eaLnBrk="1" latinLnBrk="0" hangingPunct="1">
              <a:lnSpc>
                <a:spcPct val="90000"/>
              </a:lnSpc>
              <a:spcBef>
                <a:spcPts val="1067"/>
              </a:spcBef>
              <a:spcAft>
                <a:spcPts val="0"/>
              </a:spcAft>
              <a:buSzPts val="2200"/>
              <a:buFont typeface="Lexend"/>
              <a:buChar char="–"/>
              <a:defRPr sz="2933" kern="1200">
                <a:solidFill>
                  <a:schemeClr val="tx1"/>
                </a:solidFill>
                <a:latin typeface="Lexend"/>
                <a:ea typeface="Lexend"/>
                <a:cs typeface="Lexend"/>
                <a:sym typeface="Lexend"/>
              </a:defRPr>
            </a:lvl4pPr>
            <a:lvl5pPr marL="3047924" lvl="4" indent="-457189" algn="l" defTabSz="914400" rtl="0" eaLnBrk="1" latinLnBrk="0" hangingPunct="1">
              <a:lnSpc>
                <a:spcPct val="90000"/>
              </a:lnSpc>
              <a:spcBef>
                <a:spcPts val="1067"/>
              </a:spcBef>
              <a:spcAft>
                <a:spcPts val="0"/>
              </a:spcAft>
              <a:buSzPts val="1800"/>
              <a:buFont typeface="Lexend"/>
              <a:buChar char="–"/>
              <a:defRPr sz="1800" kern="1200">
                <a:solidFill>
                  <a:schemeClr val="tx1"/>
                </a:solidFill>
                <a:latin typeface="Lexend"/>
                <a:ea typeface="Lexend"/>
                <a:cs typeface="Lexend"/>
                <a:sym typeface="Lexend"/>
              </a:defRPr>
            </a:lvl5pPr>
            <a:lvl6pPr marL="3657509" lvl="5" indent="-457189" algn="l" defTabSz="914400" rtl="0" eaLnBrk="1" latinLnBrk="0" hangingPunct="1">
              <a:lnSpc>
                <a:spcPct val="90000"/>
              </a:lnSpc>
              <a:spcBef>
                <a:spcPts val="800"/>
              </a:spcBef>
              <a:spcAft>
                <a:spcPts val="0"/>
              </a:spcAft>
              <a:buSzPts val="1800"/>
              <a:buFont typeface="Lexend"/>
              <a:buChar char="–"/>
              <a:defRPr sz="2400" kern="1200">
                <a:solidFill>
                  <a:schemeClr val="tx1"/>
                </a:solidFill>
                <a:latin typeface="Lexend"/>
                <a:ea typeface="Lexend"/>
                <a:cs typeface="Lexend"/>
                <a:sym typeface="Lexend"/>
              </a:defRPr>
            </a:lvl6pPr>
            <a:lvl7pPr marL="4267093" lvl="6" indent="-457189" algn="l" defTabSz="914400" rtl="0" eaLnBrk="1" latinLnBrk="0" hangingPunct="1">
              <a:lnSpc>
                <a:spcPct val="90000"/>
              </a:lnSpc>
              <a:spcBef>
                <a:spcPts val="800"/>
              </a:spcBef>
              <a:spcAft>
                <a:spcPts val="0"/>
              </a:spcAft>
              <a:buSzPts val="1800"/>
              <a:buFont typeface="Lexend"/>
              <a:buChar char="–"/>
              <a:defRPr sz="1800" kern="1200">
                <a:solidFill>
                  <a:schemeClr val="tx1"/>
                </a:solidFill>
                <a:latin typeface="Lexend"/>
                <a:ea typeface="Lexend"/>
                <a:cs typeface="Lexend"/>
                <a:sym typeface="Lexend"/>
              </a:defRPr>
            </a:lvl7pPr>
            <a:lvl8pPr marL="4876678" lvl="7" indent="-457189" algn="l" defTabSz="914400" rtl="0" eaLnBrk="1" latinLnBrk="0" hangingPunct="1">
              <a:lnSpc>
                <a:spcPct val="90000"/>
              </a:lnSpc>
              <a:spcBef>
                <a:spcPts val="533"/>
              </a:spcBef>
              <a:spcAft>
                <a:spcPts val="0"/>
              </a:spcAft>
              <a:buSzPts val="1800"/>
              <a:buFont typeface="Lexend"/>
              <a:buChar char="–"/>
              <a:defRPr sz="1800" kern="1200">
                <a:solidFill>
                  <a:schemeClr val="tx1"/>
                </a:solidFill>
                <a:latin typeface="Lexend"/>
                <a:ea typeface="Lexend"/>
                <a:cs typeface="Lexend"/>
                <a:sym typeface="Lexend"/>
              </a:defRPr>
            </a:lvl8pPr>
            <a:lvl9pPr marL="5486263" lvl="8" indent="-457189" algn="l" defTabSz="914400" rtl="0" eaLnBrk="1" latinLnBrk="0" hangingPunct="1">
              <a:lnSpc>
                <a:spcPct val="90000"/>
              </a:lnSpc>
              <a:spcBef>
                <a:spcPts val="533"/>
              </a:spcBef>
              <a:spcAft>
                <a:spcPts val="267"/>
              </a:spcAft>
              <a:buSzPts val="1800"/>
              <a:buFont typeface="Lexend"/>
              <a:buChar char="–"/>
              <a:defRPr sz="1800" kern="1200">
                <a:solidFill>
                  <a:schemeClr val="tx1"/>
                </a:solidFill>
                <a:latin typeface="Lexend"/>
                <a:ea typeface="Lexend"/>
                <a:cs typeface="Lexend"/>
                <a:sym typeface="Lexend"/>
              </a:defRPr>
            </a:lvl9pPr>
          </a:lstStyle>
          <a:p>
            <a:pPr marL="0" indent="0">
              <a:spcAft>
                <a:spcPts val="1333"/>
              </a:spcAft>
              <a:buFont typeface="Lexend"/>
              <a:buNone/>
            </a:pPr>
            <a:r>
              <a:rPr lang="en-GB">
                <a:solidFill>
                  <a:schemeClr val="accent5">
                    <a:lumMod val="75000"/>
                  </a:schemeClr>
                </a:solidFill>
                <a:latin typeface="+mj-lt"/>
              </a:rPr>
              <a:t>I think ______ is correct because </a:t>
            </a:r>
          </a:p>
        </p:txBody>
      </p:sp>
      <p:pic>
        <p:nvPicPr>
          <p:cNvPr id="5" name="Picture 4">
            <a:extLst>
              <a:ext uri="{FF2B5EF4-FFF2-40B4-BE49-F238E27FC236}">
                <a16:creationId xmlns:a16="http://schemas.microsoft.com/office/drawing/2014/main" id="{A2635197-DF10-7621-5794-D6FED32C6B96}"/>
              </a:ext>
            </a:extLst>
          </p:cNvPr>
          <p:cNvPicPr>
            <a:picLocks noChangeAspect="1"/>
          </p:cNvPicPr>
          <p:nvPr/>
        </p:nvPicPr>
        <p:blipFill>
          <a:blip r:embed="rId9"/>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81"/>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928" name="Google Shape;928;p81"/>
          <p:cNvSpPr txBox="1">
            <a:spLocks noGrp="1"/>
          </p:cNvSpPr>
          <p:nvPr>
            <p:ph type="body" idx="1"/>
          </p:nvPr>
        </p:nvSpPr>
        <p:spPr>
          <a:xfrm>
            <a:off x="432000" y="1012400"/>
            <a:ext cx="10339200" cy="614000"/>
          </a:xfrm>
          <a:prstGeom prst="rect">
            <a:avLst/>
          </a:prstGeom>
        </p:spPr>
        <p:txBody>
          <a:bodyPr spcFirstLastPara="1" vert="horz" wrap="square" lIns="0" tIns="0" rIns="0" bIns="0" rtlCol="0" anchor="t" anchorCtr="0">
            <a:noAutofit/>
          </a:bodyPr>
          <a:lstStyle/>
          <a:p>
            <a:pPr marL="0" indent="0">
              <a:spcAft>
                <a:spcPts val="1333"/>
              </a:spcAft>
              <a:buNone/>
            </a:pPr>
            <a:r>
              <a:rPr lang="en-GB"/>
              <a:t>The </a:t>
            </a:r>
            <a:r>
              <a:rPr lang="en-GB" b="1"/>
              <a:t>human body</a:t>
            </a:r>
            <a:r>
              <a:rPr lang="en-GB"/>
              <a:t> is made up of lots of different parts. </a:t>
            </a:r>
            <a:endParaRPr/>
          </a:p>
        </p:txBody>
      </p:sp>
      <p:pic>
        <p:nvPicPr>
          <p:cNvPr id="929" name="Google Shape;929;p81"/>
          <p:cNvPicPr preferRelativeResize="0"/>
          <p:nvPr/>
        </p:nvPicPr>
        <p:blipFill>
          <a:blip r:embed="rId3">
            <a:alphaModFix/>
          </a:blip>
          <a:stretch>
            <a:fillRect/>
          </a:stretch>
        </p:blipFill>
        <p:spPr>
          <a:xfrm flipH="1">
            <a:off x="7373403" y="2092101"/>
            <a:ext cx="3317197" cy="1871233"/>
          </a:xfrm>
          <a:prstGeom prst="rect">
            <a:avLst/>
          </a:prstGeom>
          <a:noFill/>
          <a:ln>
            <a:noFill/>
          </a:ln>
        </p:spPr>
      </p:pic>
      <p:sp>
        <p:nvSpPr>
          <p:cNvPr id="930" name="Google Shape;930;p81"/>
          <p:cNvSpPr txBox="1"/>
          <p:nvPr/>
        </p:nvSpPr>
        <p:spPr>
          <a:xfrm>
            <a:off x="7454183" y="2152283"/>
            <a:ext cx="3317200" cy="17500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When we identify something, we can name it correctly</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pic>
        <p:nvPicPr>
          <p:cNvPr id="931" name="Google Shape;931;p81"/>
          <p:cNvPicPr preferRelativeResize="0"/>
          <p:nvPr/>
        </p:nvPicPr>
        <p:blipFill>
          <a:blip r:embed="rId4">
            <a:alphaModFix/>
          </a:blip>
          <a:stretch>
            <a:fillRect/>
          </a:stretch>
        </p:blipFill>
        <p:spPr>
          <a:xfrm flipH="1">
            <a:off x="10293167" y="4003033"/>
            <a:ext cx="947133" cy="1597961"/>
          </a:xfrm>
          <a:prstGeom prst="rect">
            <a:avLst/>
          </a:prstGeom>
          <a:noFill/>
          <a:ln>
            <a:noFill/>
          </a:ln>
        </p:spPr>
      </p:pic>
      <p:sp>
        <p:nvSpPr>
          <p:cNvPr id="932" name="Google Shape;932;p81"/>
          <p:cNvSpPr txBox="1"/>
          <p:nvPr/>
        </p:nvSpPr>
        <p:spPr>
          <a:xfrm>
            <a:off x="10181867" y="5427317"/>
            <a:ext cx="1274400" cy="406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Laura</a:t>
            </a:r>
            <a:endParaRPr sz="2400">
              <a:solidFill>
                <a:schemeClr val="dk1"/>
              </a:solidFill>
              <a:latin typeface="Lexend"/>
              <a:ea typeface="Lexend"/>
              <a:cs typeface="Lexend"/>
              <a:sym typeface="Lexend"/>
            </a:endParaRPr>
          </a:p>
        </p:txBody>
      </p:sp>
      <p:sp>
        <p:nvSpPr>
          <p:cNvPr id="933" name="Google Shape;933;p81"/>
          <p:cNvSpPr txBox="1"/>
          <p:nvPr/>
        </p:nvSpPr>
        <p:spPr>
          <a:xfrm>
            <a:off x="432000" y="5531800"/>
            <a:ext cx="7910400" cy="614000"/>
          </a:xfrm>
          <a:prstGeom prst="rect">
            <a:avLst/>
          </a:prstGeom>
          <a:noFill/>
          <a:ln>
            <a:noFill/>
          </a:ln>
        </p:spPr>
        <p:txBody>
          <a:bodyPr spcFirstLastPara="1" wrap="square" lIns="0" tIns="121900" rIns="121900" bIns="121900" anchor="t" anchorCtr="0">
            <a:noAutofit/>
          </a:bodyPr>
          <a:lstStyle/>
          <a:p>
            <a:pPr>
              <a:lnSpc>
                <a:spcPct val="115000"/>
              </a:lnSpc>
              <a:spcAft>
                <a:spcPts val="1333"/>
              </a:spcAft>
              <a:buClr>
                <a:schemeClr val="dk1"/>
              </a:buClr>
              <a:buSzPts val="1100"/>
            </a:pPr>
            <a:r>
              <a:rPr lang="en-GB" sz="2933">
                <a:solidFill>
                  <a:schemeClr val="dk1"/>
                </a:solidFill>
                <a:latin typeface="+mj-lt"/>
                <a:ea typeface="Lexend"/>
                <a:cs typeface="Lexend"/>
                <a:sym typeface="Lexend"/>
              </a:rPr>
              <a:t>Can you </a:t>
            </a:r>
            <a:r>
              <a:rPr lang="en-GB" sz="2933" b="1">
                <a:solidFill>
                  <a:schemeClr val="dk1"/>
                </a:solidFill>
                <a:latin typeface="+mj-lt"/>
                <a:ea typeface="Lexend"/>
                <a:cs typeface="Lexend"/>
                <a:sym typeface="Lexend"/>
              </a:rPr>
              <a:t>identify </a:t>
            </a:r>
            <a:r>
              <a:rPr lang="en-GB" sz="2933">
                <a:solidFill>
                  <a:schemeClr val="dk1"/>
                </a:solidFill>
                <a:latin typeface="+mj-lt"/>
                <a:ea typeface="Lexend"/>
                <a:cs typeface="Lexend"/>
                <a:sym typeface="Lexend"/>
              </a:rPr>
              <a:t>these body parts? Point to them on yourself.</a:t>
            </a:r>
            <a:endParaRPr sz="2933">
              <a:solidFill>
                <a:schemeClr val="dk1"/>
              </a:solidFill>
              <a:latin typeface="+mj-lt"/>
              <a:ea typeface="Lexend"/>
              <a:cs typeface="Lexend"/>
              <a:sym typeface="Lexend"/>
            </a:endParaRPr>
          </a:p>
        </p:txBody>
      </p:sp>
      <p:pic>
        <p:nvPicPr>
          <p:cNvPr id="934" name="Google Shape;934;p81"/>
          <p:cNvPicPr preferRelativeResize="0"/>
          <p:nvPr/>
        </p:nvPicPr>
        <p:blipFill rotWithShape="1">
          <a:blip r:embed="rId5">
            <a:alphaModFix/>
          </a:blip>
          <a:srcRect t="12882" r="16548" b="13544"/>
          <a:stretch/>
        </p:blipFill>
        <p:spPr>
          <a:xfrm>
            <a:off x="432000" y="2135383"/>
            <a:ext cx="1786899" cy="2360600"/>
          </a:xfrm>
          <a:prstGeom prst="rect">
            <a:avLst/>
          </a:prstGeom>
          <a:noFill/>
          <a:ln>
            <a:noFill/>
          </a:ln>
        </p:spPr>
      </p:pic>
      <p:pic>
        <p:nvPicPr>
          <p:cNvPr id="935" name="Google Shape;935;p81"/>
          <p:cNvPicPr preferRelativeResize="0"/>
          <p:nvPr/>
        </p:nvPicPr>
        <p:blipFill rotWithShape="1">
          <a:blip r:embed="rId6">
            <a:alphaModFix/>
          </a:blip>
          <a:srcRect l="1776" r="1135"/>
          <a:stretch/>
        </p:blipFill>
        <p:spPr>
          <a:xfrm rot="5400000">
            <a:off x="2610432" y="2403968"/>
            <a:ext cx="2360600" cy="1823432"/>
          </a:xfrm>
          <a:prstGeom prst="rect">
            <a:avLst/>
          </a:prstGeom>
          <a:noFill/>
          <a:ln>
            <a:noFill/>
          </a:ln>
        </p:spPr>
      </p:pic>
      <p:sp>
        <p:nvSpPr>
          <p:cNvPr id="936" name="Google Shape;936;p81"/>
          <p:cNvSpPr txBox="1"/>
          <p:nvPr/>
        </p:nvSpPr>
        <p:spPr>
          <a:xfrm>
            <a:off x="332549" y="4389016"/>
            <a:ext cx="1180400" cy="406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ear</a:t>
            </a:r>
            <a:endParaRPr sz="2400">
              <a:solidFill>
                <a:schemeClr val="dk1"/>
              </a:solidFill>
              <a:latin typeface="Lexend"/>
              <a:ea typeface="Lexend"/>
              <a:cs typeface="Lexend"/>
              <a:sym typeface="Lexend"/>
            </a:endParaRPr>
          </a:p>
        </p:txBody>
      </p:sp>
      <p:sp>
        <p:nvSpPr>
          <p:cNvPr id="937" name="Google Shape;937;p81"/>
          <p:cNvSpPr txBox="1"/>
          <p:nvPr/>
        </p:nvSpPr>
        <p:spPr>
          <a:xfrm>
            <a:off x="2774567" y="4368784"/>
            <a:ext cx="1274400" cy="406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hands</a:t>
            </a:r>
            <a:endParaRPr sz="2400">
              <a:solidFill>
                <a:schemeClr val="dk1"/>
              </a:solidFill>
              <a:latin typeface="Lexend"/>
              <a:ea typeface="Lexend"/>
              <a:cs typeface="Lexend"/>
              <a:sym typeface="Lexend"/>
            </a:endParaRPr>
          </a:p>
        </p:txBody>
      </p:sp>
      <p:sp>
        <p:nvSpPr>
          <p:cNvPr id="938" name="Google Shape;938;p81"/>
          <p:cNvSpPr txBox="1"/>
          <p:nvPr/>
        </p:nvSpPr>
        <p:spPr>
          <a:xfrm>
            <a:off x="5277616" y="4388983"/>
            <a:ext cx="1274400" cy="406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leg</a:t>
            </a:r>
            <a:endParaRPr sz="2400">
              <a:solidFill>
                <a:schemeClr val="dk1"/>
              </a:solidFill>
              <a:latin typeface="Lexend"/>
              <a:ea typeface="Lexend"/>
              <a:cs typeface="Lexend"/>
              <a:sym typeface="Lexend"/>
            </a:endParaRPr>
          </a:p>
        </p:txBody>
      </p:sp>
      <p:pic>
        <p:nvPicPr>
          <p:cNvPr id="939" name="Google Shape;939;p81"/>
          <p:cNvPicPr preferRelativeResize="0"/>
          <p:nvPr/>
        </p:nvPicPr>
        <p:blipFill>
          <a:blip r:embed="rId7">
            <a:alphaModFix/>
          </a:blip>
          <a:stretch>
            <a:fillRect/>
          </a:stretch>
        </p:blipFill>
        <p:spPr>
          <a:xfrm>
            <a:off x="5310601" y="2136097"/>
            <a:ext cx="1786900" cy="2359871"/>
          </a:xfrm>
          <a:prstGeom prst="rect">
            <a:avLst/>
          </a:prstGeom>
          <a:noFill/>
          <a:ln>
            <a:noFill/>
          </a:ln>
        </p:spPr>
      </p:pic>
      <p:pic>
        <p:nvPicPr>
          <p:cNvPr id="2" name="Picture 1">
            <a:extLst>
              <a:ext uri="{FF2B5EF4-FFF2-40B4-BE49-F238E27FC236}">
                <a16:creationId xmlns:a16="http://schemas.microsoft.com/office/drawing/2014/main" id="{DB999F26-749A-1ECF-A416-68A5F3260BD8}"/>
              </a:ext>
            </a:extLst>
          </p:cNvPr>
          <p:cNvPicPr>
            <a:picLocks noChangeAspect="1"/>
          </p:cNvPicPr>
          <p:nvPr/>
        </p:nvPicPr>
        <p:blipFill>
          <a:blip r:embed="rId8"/>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D9269263-E2B7-CBCB-E337-422EBCD33E1B}"/>
              </a:ext>
            </a:extLst>
          </p:cNvPr>
          <p:cNvPicPr>
            <a:picLocks noChangeAspect="1"/>
          </p:cNvPicPr>
          <p:nvPr/>
        </p:nvPicPr>
        <p:blipFill>
          <a:blip r:embed="rId9"/>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2"/>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945" name="Google Shape;945;p82"/>
          <p:cNvSpPr txBox="1">
            <a:spLocks noGrp="1"/>
          </p:cNvSpPr>
          <p:nvPr>
            <p:ph type="body" idx="1"/>
          </p:nvPr>
        </p:nvSpPr>
        <p:spPr>
          <a:xfrm>
            <a:off x="432000" y="1012400"/>
            <a:ext cx="10672880" cy="1147600"/>
          </a:xfrm>
          <a:prstGeom prst="rect">
            <a:avLst/>
          </a:prstGeom>
        </p:spPr>
        <p:txBody>
          <a:bodyPr spcFirstLastPara="1" vert="horz" wrap="square" lIns="0" tIns="0" rIns="0" bIns="0" rtlCol="0" anchor="t" anchorCtr="0">
            <a:noAutofit/>
          </a:bodyPr>
          <a:lstStyle/>
          <a:p>
            <a:pPr marL="0" indent="0">
              <a:spcAft>
                <a:spcPts val="1333"/>
              </a:spcAft>
              <a:buNone/>
            </a:pPr>
            <a:r>
              <a:rPr lang="en-GB">
                <a:latin typeface="+mj-lt"/>
              </a:rPr>
              <a:t>Some of these </a:t>
            </a:r>
            <a:r>
              <a:rPr lang="en-GB" b="1">
                <a:latin typeface="+mj-lt"/>
              </a:rPr>
              <a:t>body </a:t>
            </a:r>
            <a:r>
              <a:rPr lang="en-GB">
                <a:latin typeface="+mj-lt"/>
              </a:rPr>
              <a:t>parts are on the outside of our bodies. </a:t>
            </a:r>
            <a:endParaRPr>
              <a:latin typeface="+mj-lt"/>
            </a:endParaRPr>
          </a:p>
        </p:txBody>
      </p:sp>
      <p:sp>
        <p:nvSpPr>
          <p:cNvPr id="946" name="Google Shape;946;p82"/>
          <p:cNvSpPr txBox="1"/>
          <p:nvPr/>
        </p:nvSpPr>
        <p:spPr>
          <a:xfrm>
            <a:off x="534337" y="1586200"/>
            <a:ext cx="5254000" cy="1553200"/>
          </a:xfrm>
          <a:prstGeom prst="rect">
            <a:avLst/>
          </a:prstGeom>
          <a:noFill/>
          <a:ln>
            <a:noFill/>
          </a:ln>
        </p:spPr>
        <p:txBody>
          <a:bodyPr spcFirstLastPara="1" wrap="square" lIns="0" tIns="121900" rIns="121900" bIns="121900" anchor="t" anchorCtr="0">
            <a:noAutofit/>
          </a:bodyPr>
          <a:lstStyle/>
          <a:p>
            <a:pPr>
              <a:lnSpc>
                <a:spcPct val="115000"/>
              </a:lnSpc>
              <a:spcAft>
                <a:spcPts val="1333"/>
              </a:spcAft>
              <a:buClr>
                <a:schemeClr val="dk1"/>
              </a:buClr>
              <a:buSzPts val="1100"/>
            </a:pPr>
            <a:r>
              <a:rPr lang="en-GB" sz="2933">
                <a:solidFill>
                  <a:schemeClr val="dk1"/>
                </a:solidFill>
                <a:latin typeface="+mj-lt"/>
                <a:ea typeface="Lexend"/>
                <a:cs typeface="Lexend"/>
                <a:sym typeface="Lexend"/>
              </a:rPr>
              <a:t>Do you know the </a:t>
            </a:r>
            <a:r>
              <a:rPr lang="en-GB" sz="2933" b="1">
                <a:solidFill>
                  <a:schemeClr val="dk1"/>
                </a:solidFill>
                <a:latin typeface="+mj-lt"/>
                <a:ea typeface="Lexend"/>
                <a:cs typeface="Lexend"/>
                <a:sym typeface="Lexend"/>
              </a:rPr>
              <a:t>names </a:t>
            </a:r>
            <a:r>
              <a:rPr lang="en-GB" sz="2933">
                <a:solidFill>
                  <a:schemeClr val="dk1"/>
                </a:solidFill>
                <a:latin typeface="+mj-lt"/>
                <a:ea typeface="Lexend"/>
                <a:cs typeface="Lexend"/>
                <a:sym typeface="Lexend"/>
              </a:rPr>
              <a:t>of any parts of your body that you can see?</a:t>
            </a:r>
            <a:endParaRPr sz="2933">
              <a:solidFill>
                <a:schemeClr val="dk1"/>
              </a:solidFill>
              <a:latin typeface="+mj-lt"/>
              <a:ea typeface="Lexend"/>
              <a:cs typeface="Lexend"/>
              <a:sym typeface="Lexend"/>
            </a:endParaRPr>
          </a:p>
        </p:txBody>
      </p:sp>
      <p:sp>
        <p:nvSpPr>
          <p:cNvPr id="947" name="Google Shape;947;p82"/>
          <p:cNvSpPr txBox="1"/>
          <p:nvPr/>
        </p:nvSpPr>
        <p:spPr>
          <a:xfrm>
            <a:off x="10622040" y="3583104"/>
            <a:ext cx="1852000" cy="410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humans</a:t>
            </a:r>
            <a:endParaRPr sz="2400">
              <a:solidFill>
                <a:schemeClr val="dk1"/>
              </a:solidFill>
              <a:latin typeface="Lexend"/>
              <a:ea typeface="Lexend"/>
              <a:cs typeface="Lexend"/>
              <a:sym typeface="Lexend"/>
            </a:endParaRPr>
          </a:p>
        </p:txBody>
      </p:sp>
      <p:pic>
        <p:nvPicPr>
          <p:cNvPr id="948" name="Google Shape;948;p82"/>
          <p:cNvPicPr preferRelativeResize="0"/>
          <p:nvPr/>
        </p:nvPicPr>
        <p:blipFill rotWithShape="1">
          <a:blip r:embed="rId3">
            <a:alphaModFix/>
          </a:blip>
          <a:srcRect/>
          <a:stretch/>
        </p:blipFill>
        <p:spPr>
          <a:xfrm>
            <a:off x="7191567" y="1396092"/>
            <a:ext cx="3807269" cy="4635799"/>
          </a:xfrm>
          <a:prstGeom prst="rect">
            <a:avLst/>
          </a:prstGeom>
          <a:noFill/>
          <a:ln>
            <a:noFill/>
          </a:ln>
        </p:spPr>
      </p:pic>
      <p:pic>
        <p:nvPicPr>
          <p:cNvPr id="2" name="Picture 1">
            <a:extLst>
              <a:ext uri="{FF2B5EF4-FFF2-40B4-BE49-F238E27FC236}">
                <a16:creationId xmlns:a16="http://schemas.microsoft.com/office/drawing/2014/main" id="{1A229A23-8468-31C1-D549-8E793F9CF66C}"/>
              </a:ext>
            </a:extLst>
          </p:cNvPr>
          <p:cNvPicPr>
            <a:picLocks noChangeAspect="1"/>
          </p:cNvPicPr>
          <p:nvPr/>
        </p:nvPicPr>
        <p:blipFill>
          <a:blip r:embed="rId4"/>
          <a:stretch>
            <a:fillRect/>
          </a:stretch>
        </p:blipFill>
        <p:spPr>
          <a:xfrm>
            <a:off x="0" y="-3125"/>
            <a:ext cx="7659169" cy="838317"/>
          </a:xfrm>
          <a:prstGeom prst="rect">
            <a:avLst/>
          </a:prstGeom>
        </p:spPr>
      </p:pic>
      <p:sp>
        <p:nvSpPr>
          <p:cNvPr id="3" name="Google Shape;956;p83">
            <a:extLst>
              <a:ext uri="{FF2B5EF4-FFF2-40B4-BE49-F238E27FC236}">
                <a16:creationId xmlns:a16="http://schemas.microsoft.com/office/drawing/2014/main" id="{14B118F5-B260-9464-1ABF-73D3537F3DCF}"/>
              </a:ext>
            </a:extLst>
          </p:cNvPr>
          <p:cNvSpPr txBox="1">
            <a:spLocks/>
          </p:cNvSpPr>
          <p:nvPr/>
        </p:nvSpPr>
        <p:spPr>
          <a:xfrm>
            <a:off x="113760" y="5902993"/>
            <a:ext cx="9790400" cy="3340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100"/>
              <a:buFont typeface="Arial" panose="020B0604020202020204" pitchFamily="34" charset="0"/>
              <a:buNone/>
            </a:pPr>
            <a:r>
              <a:rPr lang="en-GB"/>
              <a:t>The human body is made up of lots of different parts.</a:t>
            </a:r>
          </a:p>
        </p:txBody>
      </p:sp>
      <p:sp>
        <p:nvSpPr>
          <p:cNvPr id="4" name="Google Shape;957;p83">
            <a:extLst>
              <a:ext uri="{FF2B5EF4-FFF2-40B4-BE49-F238E27FC236}">
                <a16:creationId xmlns:a16="http://schemas.microsoft.com/office/drawing/2014/main" id="{26207C75-ECFC-9E86-5A2A-7306CF8C1F9D}"/>
              </a:ext>
            </a:extLst>
          </p:cNvPr>
          <p:cNvSpPr txBox="1"/>
          <p:nvPr/>
        </p:nvSpPr>
        <p:spPr>
          <a:xfrm>
            <a:off x="178000" y="4745185"/>
            <a:ext cx="2918800" cy="492443"/>
          </a:xfrm>
          <a:prstGeom prst="rect">
            <a:avLst/>
          </a:prstGeom>
          <a:noFill/>
          <a:ln>
            <a:noFill/>
          </a:ln>
        </p:spPr>
        <p:txBody>
          <a:bodyPr spcFirstLastPara="1" wrap="square" lIns="0" tIns="0" rIns="0" bIns="0" anchor="t" anchorCtr="0">
            <a:spAutoFit/>
          </a:bodyPr>
          <a:lstStyle/>
          <a:p>
            <a:r>
              <a:rPr lang="en-GB" sz="2933" b="1">
                <a:solidFill>
                  <a:schemeClr val="dk1"/>
                </a:solidFill>
                <a:latin typeface="Lexend"/>
                <a:ea typeface="Lexend"/>
                <a:cs typeface="Lexend"/>
                <a:sym typeface="Lexend"/>
              </a:rPr>
              <a:t>True or false?</a:t>
            </a:r>
            <a:r>
              <a:rPr lang="en-GB" sz="3200">
                <a:solidFill>
                  <a:schemeClr val="dk1"/>
                </a:solidFill>
                <a:latin typeface="ABeeZee"/>
                <a:ea typeface="ABeeZee"/>
                <a:cs typeface="ABeeZee"/>
                <a:sym typeface="ABeeZee"/>
              </a:rPr>
              <a:t> </a:t>
            </a:r>
            <a:endParaRPr sz="3200">
              <a:solidFill>
                <a:schemeClr val="dk1"/>
              </a:solidFill>
              <a:latin typeface="ABeeZee"/>
              <a:ea typeface="ABeeZee"/>
              <a:cs typeface="ABeeZee"/>
              <a:sym typeface="ABeeZee"/>
            </a:endParaRPr>
          </a:p>
        </p:txBody>
      </p:sp>
      <p:pic>
        <p:nvPicPr>
          <p:cNvPr id="5" name="Picture 4">
            <a:extLst>
              <a:ext uri="{FF2B5EF4-FFF2-40B4-BE49-F238E27FC236}">
                <a16:creationId xmlns:a16="http://schemas.microsoft.com/office/drawing/2014/main" id="{A9E61AA6-AEF5-EC3D-03AE-3414B81E39BB}"/>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84"/>
          <p:cNvPicPr preferRelativeResize="0"/>
          <p:nvPr/>
        </p:nvPicPr>
        <p:blipFill>
          <a:blip r:embed="rId3">
            <a:alphaModFix/>
          </a:blip>
          <a:stretch>
            <a:fillRect/>
          </a:stretch>
        </p:blipFill>
        <p:spPr>
          <a:xfrm flipH="1">
            <a:off x="6657835" y="1685700"/>
            <a:ext cx="3635532" cy="2634301"/>
          </a:xfrm>
          <a:prstGeom prst="rect">
            <a:avLst/>
          </a:prstGeom>
          <a:noFill/>
          <a:ln>
            <a:noFill/>
          </a:ln>
        </p:spPr>
      </p:pic>
      <p:sp>
        <p:nvSpPr>
          <p:cNvPr id="978" name="Google Shape;978;p84"/>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979" name="Google Shape;979;p84"/>
          <p:cNvSpPr txBox="1">
            <a:spLocks noGrp="1"/>
          </p:cNvSpPr>
          <p:nvPr>
            <p:ph type="body" idx="1"/>
          </p:nvPr>
        </p:nvSpPr>
        <p:spPr>
          <a:xfrm>
            <a:off x="432000" y="1012400"/>
            <a:ext cx="9513600" cy="1147600"/>
          </a:xfrm>
          <a:prstGeom prst="rect">
            <a:avLst/>
          </a:prstGeom>
        </p:spPr>
        <p:txBody>
          <a:bodyPr spcFirstLastPara="1" vert="horz" wrap="square" lIns="0" tIns="0" rIns="0" bIns="0" rtlCol="0" anchor="t" anchorCtr="0">
            <a:noAutofit/>
          </a:bodyPr>
          <a:lstStyle/>
          <a:p>
            <a:pPr marL="0" indent="0">
              <a:spcAft>
                <a:spcPts val="1333"/>
              </a:spcAft>
              <a:buNone/>
            </a:pPr>
            <a:r>
              <a:rPr lang="en-GB">
                <a:latin typeface="+mj-lt"/>
              </a:rPr>
              <a:t>Jacob is shocked to see an alien from the planet </a:t>
            </a:r>
            <a:r>
              <a:rPr lang="en-GB" err="1">
                <a:latin typeface="+mj-lt"/>
              </a:rPr>
              <a:t>Asteroak</a:t>
            </a:r>
            <a:r>
              <a:rPr lang="en-GB">
                <a:latin typeface="+mj-lt"/>
              </a:rPr>
              <a:t>.</a:t>
            </a:r>
            <a:endParaRPr>
              <a:latin typeface="+mj-lt"/>
            </a:endParaRPr>
          </a:p>
        </p:txBody>
      </p:sp>
      <p:pic>
        <p:nvPicPr>
          <p:cNvPr id="980" name="Google Shape;980;p84"/>
          <p:cNvPicPr preferRelativeResize="0"/>
          <p:nvPr/>
        </p:nvPicPr>
        <p:blipFill>
          <a:blip r:embed="rId4">
            <a:alphaModFix/>
          </a:blip>
          <a:stretch>
            <a:fillRect/>
          </a:stretch>
        </p:blipFill>
        <p:spPr>
          <a:xfrm>
            <a:off x="354196" y="3409103"/>
            <a:ext cx="2095765" cy="2004100"/>
          </a:xfrm>
          <a:prstGeom prst="rect">
            <a:avLst/>
          </a:prstGeom>
          <a:noFill/>
          <a:ln>
            <a:noFill/>
          </a:ln>
        </p:spPr>
      </p:pic>
      <p:pic>
        <p:nvPicPr>
          <p:cNvPr id="981" name="Google Shape;981;p84"/>
          <p:cNvPicPr preferRelativeResize="0"/>
          <p:nvPr/>
        </p:nvPicPr>
        <p:blipFill>
          <a:blip r:embed="rId5">
            <a:alphaModFix/>
          </a:blip>
          <a:stretch>
            <a:fillRect/>
          </a:stretch>
        </p:blipFill>
        <p:spPr>
          <a:xfrm>
            <a:off x="10853675" y="2400003"/>
            <a:ext cx="920528" cy="3013200"/>
          </a:xfrm>
          <a:prstGeom prst="rect">
            <a:avLst/>
          </a:prstGeom>
          <a:noFill/>
          <a:ln>
            <a:noFill/>
          </a:ln>
        </p:spPr>
      </p:pic>
      <p:pic>
        <p:nvPicPr>
          <p:cNvPr id="982" name="Google Shape;982;p84"/>
          <p:cNvPicPr preferRelativeResize="0"/>
          <p:nvPr/>
        </p:nvPicPr>
        <p:blipFill>
          <a:blip r:embed="rId3">
            <a:alphaModFix/>
          </a:blip>
          <a:stretch>
            <a:fillRect/>
          </a:stretch>
        </p:blipFill>
        <p:spPr>
          <a:xfrm>
            <a:off x="2339902" y="1704553"/>
            <a:ext cx="3635532" cy="2399999"/>
          </a:xfrm>
          <a:prstGeom prst="rect">
            <a:avLst/>
          </a:prstGeom>
          <a:noFill/>
          <a:ln>
            <a:noFill/>
          </a:ln>
        </p:spPr>
      </p:pic>
      <p:sp>
        <p:nvSpPr>
          <p:cNvPr id="983" name="Google Shape;983;p84"/>
          <p:cNvSpPr txBox="1"/>
          <p:nvPr/>
        </p:nvSpPr>
        <p:spPr>
          <a:xfrm>
            <a:off x="2451760" y="1763353"/>
            <a:ext cx="3451200" cy="217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I am here to find out all about the animals known as humans. Why do you all look so strange?</a:t>
            </a:r>
            <a:endParaRPr sz="2400">
              <a:solidFill>
                <a:schemeClr val="dk1"/>
              </a:solidFill>
              <a:latin typeface="+mj-lt"/>
              <a:ea typeface="Lexend"/>
              <a:cs typeface="Lexend"/>
              <a:sym typeface="Lexend"/>
            </a:endParaRPr>
          </a:p>
        </p:txBody>
      </p:sp>
      <p:sp>
        <p:nvSpPr>
          <p:cNvPr id="984" name="Google Shape;984;p84"/>
          <p:cNvSpPr txBox="1"/>
          <p:nvPr/>
        </p:nvSpPr>
        <p:spPr>
          <a:xfrm>
            <a:off x="6661433" y="1744667"/>
            <a:ext cx="3635600" cy="1750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We don’t look strange! Our bodies are just different to yours. My friends and I can explain why.</a:t>
            </a:r>
            <a:endParaRPr sz="2933">
              <a:solidFill>
                <a:schemeClr val="dk1"/>
              </a:solidFill>
              <a:latin typeface="+mj-lt"/>
              <a:ea typeface="Lexend"/>
              <a:cs typeface="Lexend"/>
              <a:sym typeface="Lexend"/>
            </a:endParaRPr>
          </a:p>
        </p:txBody>
      </p:sp>
      <p:sp>
        <p:nvSpPr>
          <p:cNvPr id="985" name="Google Shape;985;p84"/>
          <p:cNvSpPr txBox="1"/>
          <p:nvPr/>
        </p:nvSpPr>
        <p:spPr>
          <a:xfrm>
            <a:off x="10717195" y="5387290"/>
            <a:ext cx="1587200" cy="552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sp>
        <p:nvSpPr>
          <p:cNvPr id="986" name="Google Shape;986;p84"/>
          <p:cNvSpPr txBox="1"/>
          <p:nvPr/>
        </p:nvSpPr>
        <p:spPr>
          <a:xfrm>
            <a:off x="941431" y="527768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4D607793-4029-E176-86F6-9460EB954E55}"/>
              </a:ext>
            </a:extLst>
          </p:cNvPr>
          <p:cNvPicPr>
            <a:picLocks noChangeAspect="1"/>
          </p:cNvPicPr>
          <p:nvPr/>
        </p:nvPicPr>
        <p:blipFill>
          <a:blip r:embed="rId6"/>
          <a:stretch>
            <a:fillRect/>
          </a:stretch>
        </p:blipFill>
        <p:spPr>
          <a:xfrm>
            <a:off x="0" y="-3125"/>
            <a:ext cx="7659169" cy="838317"/>
          </a:xfrm>
          <a:prstGeom prst="rect">
            <a:avLst/>
          </a:prstGeom>
        </p:spPr>
      </p:pic>
      <p:pic>
        <p:nvPicPr>
          <p:cNvPr id="6" name="Picture 5">
            <a:extLst>
              <a:ext uri="{FF2B5EF4-FFF2-40B4-BE49-F238E27FC236}">
                <a16:creationId xmlns:a16="http://schemas.microsoft.com/office/drawing/2014/main" id="{A8257742-2DDF-AD6E-DC92-1C25709BD652}"/>
              </a:ext>
            </a:extLst>
          </p:cNvPr>
          <p:cNvPicPr>
            <a:picLocks noChangeAspect="1"/>
          </p:cNvPicPr>
          <p:nvPr/>
        </p:nvPicPr>
        <p:blipFill>
          <a:blip r:embed="rId7"/>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85"/>
          <p:cNvPicPr preferRelativeResize="0"/>
          <p:nvPr/>
        </p:nvPicPr>
        <p:blipFill>
          <a:blip r:embed="rId3">
            <a:alphaModFix/>
          </a:blip>
          <a:stretch>
            <a:fillRect/>
          </a:stretch>
        </p:blipFill>
        <p:spPr>
          <a:xfrm>
            <a:off x="1371300" y="2109933"/>
            <a:ext cx="3459864" cy="1831499"/>
          </a:xfrm>
          <a:prstGeom prst="rect">
            <a:avLst/>
          </a:prstGeom>
          <a:noFill/>
          <a:ln>
            <a:noFill/>
          </a:ln>
        </p:spPr>
      </p:pic>
      <p:sp>
        <p:nvSpPr>
          <p:cNvPr id="992" name="Google Shape;992;p85"/>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993" name="Google Shape;993;p85"/>
          <p:cNvSpPr txBox="1">
            <a:spLocks noGrp="1"/>
          </p:cNvSpPr>
          <p:nvPr>
            <p:ph type="body" idx="1"/>
          </p:nvPr>
        </p:nvSpPr>
        <p:spPr>
          <a:xfrm>
            <a:off x="1476351" y="2284167"/>
            <a:ext cx="3354800" cy="1118400"/>
          </a:xfrm>
          <a:prstGeom prst="rect">
            <a:avLst/>
          </a:prstGeom>
        </p:spPr>
        <p:txBody>
          <a:bodyPr spcFirstLastPara="1" vert="horz" wrap="square" lIns="0" tIns="0" rIns="0" bIns="0" rtlCol="0" anchor="t" anchorCtr="0">
            <a:noAutofit/>
          </a:bodyPr>
          <a:lstStyle/>
          <a:p>
            <a:pPr marL="0" indent="0">
              <a:spcAft>
                <a:spcPts val="1333"/>
              </a:spcAft>
              <a:buNone/>
            </a:pPr>
            <a:r>
              <a:rPr lang="en-GB" sz="2400">
                <a:latin typeface="+mj-lt"/>
              </a:rPr>
              <a:t>What is the name of this body part? What does it do?</a:t>
            </a:r>
            <a:endParaRPr sz="2400">
              <a:latin typeface="+mj-lt"/>
            </a:endParaRPr>
          </a:p>
        </p:txBody>
      </p:sp>
      <p:pic>
        <p:nvPicPr>
          <p:cNvPr id="994" name="Google Shape;994;p85"/>
          <p:cNvPicPr preferRelativeResize="0"/>
          <p:nvPr/>
        </p:nvPicPr>
        <p:blipFill>
          <a:blip r:embed="rId3">
            <a:alphaModFix/>
          </a:blip>
          <a:stretch>
            <a:fillRect/>
          </a:stretch>
        </p:blipFill>
        <p:spPr>
          <a:xfrm flipH="1">
            <a:off x="6367269" y="1658867"/>
            <a:ext cx="3635532" cy="2004101"/>
          </a:xfrm>
          <a:prstGeom prst="rect">
            <a:avLst/>
          </a:prstGeom>
          <a:noFill/>
          <a:ln>
            <a:noFill/>
          </a:ln>
        </p:spPr>
      </p:pic>
      <p:sp>
        <p:nvSpPr>
          <p:cNvPr id="995" name="Google Shape;995;p85"/>
          <p:cNvSpPr txBox="1"/>
          <p:nvPr/>
        </p:nvSpPr>
        <p:spPr>
          <a:xfrm>
            <a:off x="6411533" y="1650467"/>
            <a:ext cx="3712800" cy="1831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This is an eye. Humans have two eyes in their head. We use our eyes to see.</a:t>
            </a:r>
            <a:endParaRPr sz="2933">
              <a:solidFill>
                <a:schemeClr val="dk1"/>
              </a:solidFill>
              <a:latin typeface="+mj-lt"/>
              <a:ea typeface="Lexend"/>
              <a:cs typeface="Lexend"/>
              <a:sym typeface="Lexend"/>
            </a:endParaRPr>
          </a:p>
        </p:txBody>
      </p:sp>
      <p:pic>
        <p:nvPicPr>
          <p:cNvPr id="996" name="Google Shape;996;p85"/>
          <p:cNvPicPr preferRelativeResize="0"/>
          <p:nvPr/>
        </p:nvPicPr>
        <p:blipFill rotWithShape="1">
          <a:blip r:embed="rId4">
            <a:alphaModFix/>
          </a:blip>
          <a:srcRect l="9911" t="15748" r="11981" b="9294"/>
          <a:stretch/>
        </p:blipFill>
        <p:spPr>
          <a:xfrm>
            <a:off x="4880418" y="3936350"/>
            <a:ext cx="3712764" cy="2004101"/>
          </a:xfrm>
          <a:prstGeom prst="rect">
            <a:avLst/>
          </a:prstGeom>
          <a:noFill/>
          <a:ln>
            <a:noFill/>
          </a:ln>
        </p:spPr>
      </p:pic>
      <p:pic>
        <p:nvPicPr>
          <p:cNvPr id="997" name="Google Shape;997;p85"/>
          <p:cNvPicPr preferRelativeResize="0"/>
          <p:nvPr/>
        </p:nvPicPr>
        <p:blipFill>
          <a:blip r:embed="rId5">
            <a:alphaModFix/>
          </a:blip>
          <a:stretch>
            <a:fillRect/>
          </a:stretch>
        </p:blipFill>
        <p:spPr>
          <a:xfrm>
            <a:off x="431990" y="4037966"/>
            <a:ext cx="2095765" cy="2004100"/>
          </a:xfrm>
          <a:prstGeom prst="rect">
            <a:avLst/>
          </a:prstGeom>
          <a:noFill/>
          <a:ln>
            <a:noFill/>
          </a:ln>
        </p:spPr>
      </p:pic>
      <p:pic>
        <p:nvPicPr>
          <p:cNvPr id="998" name="Google Shape;998;p85"/>
          <p:cNvPicPr preferRelativeResize="0"/>
          <p:nvPr/>
        </p:nvPicPr>
        <p:blipFill>
          <a:blip r:embed="rId6">
            <a:alphaModFix/>
          </a:blip>
          <a:stretch>
            <a:fillRect/>
          </a:stretch>
        </p:blipFill>
        <p:spPr>
          <a:xfrm>
            <a:off x="9717284" y="3546468"/>
            <a:ext cx="1051133" cy="1030217"/>
          </a:xfrm>
          <a:prstGeom prst="rect">
            <a:avLst/>
          </a:prstGeom>
          <a:noFill/>
          <a:ln>
            <a:noFill/>
          </a:ln>
        </p:spPr>
      </p:pic>
      <p:sp>
        <p:nvSpPr>
          <p:cNvPr id="999" name="Google Shape;999;p85"/>
          <p:cNvSpPr txBox="1"/>
          <p:nvPr/>
        </p:nvSpPr>
        <p:spPr>
          <a:xfrm>
            <a:off x="9679117" y="4490000"/>
            <a:ext cx="1465200" cy="549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sp>
        <p:nvSpPr>
          <p:cNvPr id="1000" name="Google Shape;1000;p85"/>
          <p:cNvSpPr txBox="1"/>
          <p:nvPr/>
        </p:nvSpPr>
        <p:spPr>
          <a:xfrm>
            <a:off x="4768416" y="5773100"/>
            <a:ext cx="1607600" cy="549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eye</a:t>
            </a:r>
            <a:endParaRPr sz="2400">
              <a:solidFill>
                <a:schemeClr val="dk1"/>
              </a:solidFill>
              <a:latin typeface="Lexend"/>
              <a:ea typeface="Lexend"/>
              <a:cs typeface="Lexend"/>
              <a:sym typeface="Lexend"/>
            </a:endParaRPr>
          </a:p>
        </p:txBody>
      </p:sp>
      <p:sp>
        <p:nvSpPr>
          <p:cNvPr id="1001" name="Google Shape;1001;p85"/>
          <p:cNvSpPr txBox="1"/>
          <p:nvPr/>
        </p:nvSpPr>
        <p:spPr>
          <a:xfrm>
            <a:off x="312367" y="888933"/>
            <a:ext cx="10832000" cy="818000"/>
          </a:xfrm>
          <a:prstGeom prst="rect">
            <a:avLst/>
          </a:prstGeom>
          <a:noFill/>
          <a:ln>
            <a:noFill/>
          </a:ln>
        </p:spPr>
        <p:txBody>
          <a:bodyPr spcFirstLastPara="1" wrap="square" lIns="121900" tIns="121900" rIns="121900" bIns="121900" anchor="t" anchorCtr="0">
            <a:noAutofit/>
          </a:bodyPr>
          <a:lstStyle/>
          <a:p>
            <a:r>
              <a:rPr lang="en-GB" sz="2933">
                <a:solidFill>
                  <a:schemeClr val="dk1"/>
                </a:solidFill>
                <a:latin typeface="+mj-lt"/>
                <a:ea typeface="Lexend"/>
                <a:cs typeface="Lexend"/>
                <a:sym typeface="Lexend"/>
              </a:rPr>
              <a:t>Can you help Jacob to answer the alien’s questions?</a:t>
            </a:r>
            <a:endParaRPr sz="2933">
              <a:solidFill>
                <a:schemeClr val="dk1"/>
              </a:solidFill>
              <a:latin typeface="+mj-lt"/>
              <a:ea typeface="Lexend"/>
              <a:cs typeface="Lexend"/>
              <a:sym typeface="Lexend"/>
            </a:endParaRPr>
          </a:p>
        </p:txBody>
      </p:sp>
      <p:sp>
        <p:nvSpPr>
          <p:cNvPr id="1002" name="Google Shape;1002;p85"/>
          <p:cNvSpPr txBox="1"/>
          <p:nvPr/>
        </p:nvSpPr>
        <p:spPr>
          <a:xfrm>
            <a:off x="432000" y="591776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E3E6BB88-1E88-2AC9-3633-4BD042CB6256}"/>
              </a:ext>
            </a:extLst>
          </p:cNvPr>
          <p:cNvPicPr>
            <a:picLocks noChangeAspect="1"/>
          </p:cNvPicPr>
          <p:nvPr/>
        </p:nvPicPr>
        <p:blipFill>
          <a:blip r:embed="rId7"/>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51A88C98-1520-7BA1-1717-8209602479A3}"/>
              </a:ext>
            </a:extLst>
          </p:cNvPr>
          <p:cNvPicPr>
            <a:picLocks noChangeAspect="1"/>
          </p:cNvPicPr>
          <p:nvPr/>
        </p:nvPicPr>
        <p:blipFill>
          <a:blip r:embed="rId8"/>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a:latin typeface="Sassoon Primary"/>
                <a:cs typeface="Calibri"/>
              </a:rPr>
              <a:t>g</a:t>
            </a:r>
          </a:p>
        </p:txBody>
      </p:sp>
      <p:sp>
        <p:nvSpPr>
          <p:cNvPr id="8" name="TextBox 7">
            <a:extLst>
              <a:ext uri="{FF2B5EF4-FFF2-40B4-BE49-F238E27FC236}">
                <a16:creationId xmlns:a16="http://schemas.microsoft.com/office/drawing/2014/main" id="{2C9D1B11-380D-6D97-967F-8329945AB71C}"/>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1991475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6"/>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pic>
        <p:nvPicPr>
          <p:cNvPr id="1008" name="Google Shape;1008;p86"/>
          <p:cNvPicPr preferRelativeResize="0"/>
          <p:nvPr/>
        </p:nvPicPr>
        <p:blipFill>
          <a:blip r:embed="rId3">
            <a:alphaModFix/>
          </a:blip>
          <a:stretch>
            <a:fillRect/>
          </a:stretch>
        </p:blipFill>
        <p:spPr>
          <a:xfrm>
            <a:off x="1066500" y="2008333"/>
            <a:ext cx="3641000" cy="1831499"/>
          </a:xfrm>
          <a:prstGeom prst="rect">
            <a:avLst/>
          </a:prstGeom>
          <a:noFill/>
          <a:ln>
            <a:noFill/>
          </a:ln>
        </p:spPr>
      </p:pic>
      <p:sp>
        <p:nvSpPr>
          <p:cNvPr id="1009" name="Google Shape;1009;p86"/>
          <p:cNvSpPr txBox="1">
            <a:spLocks noGrp="1"/>
          </p:cNvSpPr>
          <p:nvPr>
            <p:ph type="body" idx="1"/>
          </p:nvPr>
        </p:nvSpPr>
        <p:spPr>
          <a:xfrm>
            <a:off x="1171568" y="2182567"/>
            <a:ext cx="3536000" cy="1118400"/>
          </a:xfrm>
          <a:prstGeom prst="rect">
            <a:avLst/>
          </a:prstGeom>
        </p:spPr>
        <p:txBody>
          <a:bodyPr spcFirstLastPara="1" vert="horz" wrap="square" lIns="0" tIns="0" rIns="0" bIns="0" rtlCol="0" anchor="t" anchorCtr="0">
            <a:noAutofit/>
          </a:bodyPr>
          <a:lstStyle/>
          <a:p>
            <a:pPr marL="0" indent="0">
              <a:spcAft>
                <a:spcPts val="1333"/>
              </a:spcAft>
              <a:buNone/>
            </a:pPr>
            <a:r>
              <a:rPr lang="en-GB" sz="2400">
                <a:latin typeface="+mj-lt"/>
              </a:rPr>
              <a:t>What is the name of this body part? Does it also help you to see?</a:t>
            </a:r>
            <a:endParaRPr sz="2400">
              <a:latin typeface="+mj-lt"/>
            </a:endParaRPr>
          </a:p>
        </p:txBody>
      </p:sp>
      <p:pic>
        <p:nvPicPr>
          <p:cNvPr id="1010" name="Google Shape;1010;p86"/>
          <p:cNvPicPr preferRelativeResize="0"/>
          <p:nvPr/>
        </p:nvPicPr>
        <p:blipFill>
          <a:blip r:embed="rId4">
            <a:alphaModFix/>
          </a:blip>
          <a:stretch>
            <a:fillRect/>
          </a:stretch>
        </p:blipFill>
        <p:spPr>
          <a:xfrm>
            <a:off x="431990" y="4037966"/>
            <a:ext cx="2095765" cy="2004100"/>
          </a:xfrm>
          <a:prstGeom prst="rect">
            <a:avLst/>
          </a:prstGeom>
          <a:noFill/>
          <a:ln>
            <a:noFill/>
          </a:ln>
        </p:spPr>
      </p:pic>
      <p:pic>
        <p:nvPicPr>
          <p:cNvPr id="1011" name="Google Shape;1011;p86"/>
          <p:cNvPicPr preferRelativeResize="0"/>
          <p:nvPr/>
        </p:nvPicPr>
        <p:blipFill>
          <a:blip r:embed="rId5">
            <a:alphaModFix/>
          </a:blip>
          <a:stretch>
            <a:fillRect/>
          </a:stretch>
        </p:blipFill>
        <p:spPr>
          <a:xfrm>
            <a:off x="4987601" y="3793133"/>
            <a:ext cx="3354799" cy="2235651"/>
          </a:xfrm>
          <a:prstGeom prst="rect">
            <a:avLst/>
          </a:prstGeom>
          <a:noFill/>
          <a:ln>
            <a:noFill/>
          </a:ln>
        </p:spPr>
      </p:pic>
      <p:pic>
        <p:nvPicPr>
          <p:cNvPr id="1012" name="Google Shape;1012;p86"/>
          <p:cNvPicPr preferRelativeResize="0"/>
          <p:nvPr/>
        </p:nvPicPr>
        <p:blipFill>
          <a:blip r:embed="rId3">
            <a:alphaModFix/>
          </a:blip>
          <a:stretch>
            <a:fillRect/>
          </a:stretch>
        </p:blipFill>
        <p:spPr>
          <a:xfrm flipH="1">
            <a:off x="5317737" y="1252467"/>
            <a:ext cx="4505865" cy="2422701"/>
          </a:xfrm>
          <a:prstGeom prst="rect">
            <a:avLst/>
          </a:prstGeom>
          <a:noFill/>
          <a:ln>
            <a:noFill/>
          </a:ln>
        </p:spPr>
      </p:pic>
      <p:sp>
        <p:nvSpPr>
          <p:cNvPr id="1013" name="Google Shape;1013;p86"/>
          <p:cNvSpPr txBox="1"/>
          <p:nvPr/>
        </p:nvSpPr>
        <p:spPr>
          <a:xfrm>
            <a:off x="5379200" y="1203967"/>
            <a:ext cx="4444400" cy="2252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This is a hand. It doesn’t help us to see. Different body parts have different jobs. Hands help us to pick things up or hold things</a:t>
            </a:r>
            <a:r>
              <a:rPr lang="en-GB" sz="2400">
                <a:solidFill>
                  <a:schemeClr val="dk1"/>
                </a:solidFill>
                <a:latin typeface="Lexend"/>
                <a:ea typeface="Lexend"/>
                <a:cs typeface="Lexend"/>
                <a:sym typeface="Lexend"/>
              </a:rPr>
              <a:t>. </a:t>
            </a:r>
            <a:endParaRPr sz="2933">
              <a:solidFill>
                <a:schemeClr val="dk1"/>
              </a:solidFill>
              <a:latin typeface="Lexend"/>
              <a:ea typeface="Lexend"/>
              <a:cs typeface="Lexend"/>
              <a:sym typeface="Lexend"/>
            </a:endParaRPr>
          </a:p>
        </p:txBody>
      </p:sp>
      <p:pic>
        <p:nvPicPr>
          <p:cNvPr id="1014" name="Google Shape;1014;p86"/>
          <p:cNvPicPr preferRelativeResize="0"/>
          <p:nvPr/>
        </p:nvPicPr>
        <p:blipFill>
          <a:blip r:embed="rId6">
            <a:alphaModFix/>
          </a:blip>
          <a:stretch>
            <a:fillRect/>
          </a:stretch>
        </p:blipFill>
        <p:spPr>
          <a:xfrm>
            <a:off x="9475751" y="3591034"/>
            <a:ext cx="1051133" cy="1030217"/>
          </a:xfrm>
          <a:prstGeom prst="rect">
            <a:avLst/>
          </a:prstGeom>
          <a:noFill/>
          <a:ln>
            <a:noFill/>
          </a:ln>
        </p:spPr>
      </p:pic>
      <p:sp>
        <p:nvSpPr>
          <p:cNvPr id="1015" name="Google Shape;1015;p86"/>
          <p:cNvSpPr txBox="1"/>
          <p:nvPr/>
        </p:nvSpPr>
        <p:spPr>
          <a:xfrm>
            <a:off x="9437584" y="4534567"/>
            <a:ext cx="1465200" cy="549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sp>
        <p:nvSpPr>
          <p:cNvPr id="1016" name="Google Shape;1016;p86"/>
          <p:cNvSpPr txBox="1"/>
          <p:nvPr/>
        </p:nvSpPr>
        <p:spPr>
          <a:xfrm>
            <a:off x="4911333" y="5894900"/>
            <a:ext cx="1180400" cy="332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hand</a:t>
            </a:r>
            <a:endParaRPr sz="2400">
              <a:solidFill>
                <a:schemeClr val="dk1"/>
              </a:solidFill>
              <a:latin typeface="Lexend"/>
              <a:ea typeface="Lexend"/>
              <a:cs typeface="Lexend"/>
              <a:sym typeface="Lexend"/>
            </a:endParaRPr>
          </a:p>
        </p:txBody>
      </p:sp>
      <p:sp>
        <p:nvSpPr>
          <p:cNvPr id="1017" name="Google Shape;1017;p86"/>
          <p:cNvSpPr txBox="1"/>
          <p:nvPr/>
        </p:nvSpPr>
        <p:spPr>
          <a:xfrm>
            <a:off x="432000" y="591776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C954C8B7-1C6E-AA02-97E7-143C02E80580}"/>
              </a:ext>
            </a:extLst>
          </p:cNvPr>
          <p:cNvPicPr>
            <a:picLocks noChangeAspect="1"/>
          </p:cNvPicPr>
          <p:nvPr/>
        </p:nvPicPr>
        <p:blipFill>
          <a:blip r:embed="rId7"/>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DBFF018D-3D48-DB1A-BF69-E8B4AF87F896}"/>
              </a:ext>
            </a:extLst>
          </p:cNvPr>
          <p:cNvPicPr>
            <a:picLocks noChangeAspect="1"/>
          </p:cNvPicPr>
          <p:nvPr/>
        </p:nvPicPr>
        <p:blipFill>
          <a:blip r:embed="rId8"/>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87"/>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pic>
        <p:nvPicPr>
          <p:cNvPr id="1023" name="Google Shape;1023;p87"/>
          <p:cNvPicPr preferRelativeResize="0"/>
          <p:nvPr/>
        </p:nvPicPr>
        <p:blipFill>
          <a:blip r:embed="rId3">
            <a:alphaModFix/>
          </a:blip>
          <a:stretch>
            <a:fillRect/>
          </a:stretch>
        </p:blipFill>
        <p:spPr>
          <a:xfrm>
            <a:off x="677201" y="1225267"/>
            <a:ext cx="5088535" cy="2676100"/>
          </a:xfrm>
          <a:prstGeom prst="rect">
            <a:avLst/>
          </a:prstGeom>
          <a:noFill/>
          <a:ln>
            <a:noFill/>
          </a:ln>
        </p:spPr>
      </p:pic>
      <p:sp>
        <p:nvSpPr>
          <p:cNvPr id="1024" name="Google Shape;1024;p87"/>
          <p:cNvSpPr txBox="1">
            <a:spLocks noGrp="1"/>
          </p:cNvSpPr>
          <p:nvPr>
            <p:ph type="body" idx="1"/>
          </p:nvPr>
        </p:nvSpPr>
        <p:spPr>
          <a:xfrm>
            <a:off x="871467" y="1363500"/>
            <a:ext cx="4700000" cy="2004000"/>
          </a:xfrm>
          <a:prstGeom prst="rect">
            <a:avLst/>
          </a:prstGeom>
        </p:spPr>
        <p:txBody>
          <a:bodyPr spcFirstLastPara="1" vert="horz" wrap="square" lIns="0" tIns="0" rIns="0" bIns="0" rtlCol="0" anchor="t" anchorCtr="0">
            <a:noAutofit/>
          </a:bodyPr>
          <a:lstStyle/>
          <a:p>
            <a:pPr marL="0" indent="0">
              <a:spcAft>
                <a:spcPts val="1333"/>
              </a:spcAft>
              <a:buNone/>
            </a:pPr>
            <a:r>
              <a:rPr lang="en-GB" sz="2400">
                <a:latin typeface="+mj-lt"/>
              </a:rPr>
              <a:t>I think I can identify these body parts. They’re at the end of the legs and they look a bit like a hand. Are they called leg-hands?</a:t>
            </a:r>
            <a:endParaRPr sz="2400">
              <a:latin typeface="+mj-lt"/>
            </a:endParaRPr>
          </a:p>
        </p:txBody>
      </p:sp>
      <p:pic>
        <p:nvPicPr>
          <p:cNvPr id="1025" name="Google Shape;1025;p87"/>
          <p:cNvPicPr preferRelativeResize="0"/>
          <p:nvPr/>
        </p:nvPicPr>
        <p:blipFill>
          <a:blip r:embed="rId4">
            <a:alphaModFix/>
          </a:blip>
          <a:stretch>
            <a:fillRect/>
          </a:stretch>
        </p:blipFill>
        <p:spPr>
          <a:xfrm>
            <a:off x="431990" y="4037966"/>
            <a:ext cx="2095765" cy="2004100"/>
          </a:xfrm>
          <a:prstGeom prst="rect">
            <a:avLst/>
          </a:prstGeom>
          <a:noFill/>
          <a:ln>
            <a:noFill/>
          </a:ln>
        </p:spPr>
      </p:pic>
      <p:pic>
        <p:nvPicPr>
          <p:cNvPr id="1026" name="Google Shape;1026;p87"/>
          <p:cNvPicPr preferRelativeResize="0"/>
          <p:nvPr/>
        </p:nvPicPr>
        <p:blipFill rotWithShape="1">
          <a:blip r:embed="rId5">
            <a:alphaModFix/>
          </a:blip>
          <a:srcRect t="18089" r="18619" b="7038"/>
          <a:stretch/>
        </p:blipFill>
        <p:spPr>
          <a:xfrm>
            <a:off x="6064800" y="1080001"/>
            <a:ext cx="3272632" cy="2004100"/>
          </a:xfrm>
          <a:prstGeom prst="rect">
            <a:avLst/>
          </a:prstGeom>
          <a:noFill/>
          <a:ln>
            <a:noFill/>
          </a:ln>
        </p:spPr>
      </p:pic>
      <p:pic>
        <p:nvPicPr>
          <p:cNvPr id="1027" name="Google Shape;1027;p87"/>
          <p:cNvPicPr preferRelativeResize="0"/>
          <p:nvPr/>
        </p:nvPicPr>
        <p:blipFill>
          <a:blip r:embed="rId6">
            <a:alphaModFix/>
          </a:blip>
          <a:stretch>
            <a:fillRect/>
          </a:stretch>
        </p:blipFill>
        <p:spPr>
          <a:xfrm>
            <a:off x="10123684" y="4765668"/>
            <a:ext cx="1051133" cy="1030217"/>
          </a:xfrm>
          <a:prstGeom prst="rect">
            <a:avLst/>
          </a:prstGeom>
          <a:noFill/>
          <a:ln>
            <a:noFill/>
          </a:ln>
        </p:spPr>
      </p:pic>
      <p:sp>
        <p:nvSpPr>
          <p:cNvPr id="1028" name="Google Shape;1028;p87"/>
          <p:cNvSpPr txBox="1"/>
          <p:nvPr/>
        </p:nvSpPr>
        <p:spPr>
          <a:xfrm>
            <a:off x="10085517" y="5709200"/>
            <a:ext cx="1465200" cy="549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pic>
        <p:nvPicPr>
          <p:cNvPr id="1029" name="Google Shape;1029;p87"/>
          <p:cNvPicPr preferRelativeResize="0"/>
          <p:nvPr/>
        </p:nvPicPr>
        <p:blipFill>
          <a:blip r:embed="rId3">
            <a:alphaModFix/>
          </a:blip>
          <a:stretch>
            <a:fillRect/>
          </a:stretch>
        </p:blipFill>
        <p:spPr>
          <a:xfrm flipH="1">
            <a:off x="5793734" y="3514500"/>
            <a:ext cx="4153133" cy="2818400"/>
          </a:xfrm>
          <a:prstGeom prst="rect">
            <a:avLst/>
          </a:prstGeom>
          <a:noFill/>
          <a:ln>
            <a:noFill/>
          </a:ln>
        </p:spPr>
      </p:pic>
      <p:sp>
        <p:nvSpPr>
          <p:cNvPr id="1030" name="Google Shape;1030;p87"/>
          <p:cNvSpPr txBox="1"/>
          <p:nvPr/>
        </p:nvSpPr>
        <p:spPr>
          <a:xfrm>
            <a:off x="5849267" y="3443728"/>
            <a:ext cx="3996000" cy="2004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These body parts are at the end of the legs, but they are not called leg-hands. They are called feet. They help us to stand up and to walk.</a:t>
            </a:r>
            <a:endParaRPr sz="2400">
              <a:solidFill>
                <a:schemeClr val="dk1"/>
              </a:solidFill>
              <a:latin typeface="+mj-lt"/>
              <a:ea typeface="Lexend"/>
              <a:cs typeface="Lexend"/>
              <a:sym typeface="Lexend"/>
            </a:endParaRPr>
          </a:p>
        </p:txBody>
      </p:sp>
      <p:sp>
        <p:nvSpPr>
          <p:cNvPr id="1031" name="Google Shape;1031;p87"/>
          <p:cNvSpPr txBox="1"/>
          <p:nvPr/>
        </p:nvSpPr>
        <p:spPr>
          <a:xfrm>
            <a:off x="6050779" y="2965105"/>
            <a:ext cx="1051200" cy="402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feet</a:t>
            </a:r>
            <a:endParaRPr sz="2400">
              <a:solidFill>
                <a:schemeClr val="dk1"/>
              </a:solidFill>
              <a:latin typeface="Lexend"/>
              <a:ea typeface="Lexend"/>
              <a:cs typeface="Lexend"/>
              <a:sym typeface="Lexend"/>
            </a:endParaRPr>
          </a:p>
        </p:txBody>
      </p:sp>
      <p:sp>
        <p:nvSpPr>
          <p:cNvPr id="1032" name="Google Shape;1032;p87"/>
          <p:cNvSpPr txBox="1"/>
          <p:nvPr/>
        </p:nvSpPr>
        <p:spPr>
          <a:xfrm>
            <a:off x="432000" y="591776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182A2BB4-5409-D66F-793B-24B0078FAA13}"/>
              </a:ext>
            </a:extLst>
          </p:cNvPr>
          <p:cNvPicPr>
            <a:picLocks noChangeAspect="1"/>
          </p:cNvPicPr>
          <p:nvPr/>
        </p:nvPicPr>
        <p:blipFill>
          <a:blip r:embed="rId7"/>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E8A52FF5-291B-DF44-6A85-F04155D45837}"/>
              </a:ext>
            </a:extLst>
          </p:cNvPr>
          <p:cNvPicPr>
            <a:picLocks noChangeAspect="1"/>
          </p:cNvPicPr>
          <p:nvPr/>
        </p:nvPicPr>
        <p:blipFill>
          <a:blip r:embed="rId8"/>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88"/>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pic>
        <p:nvPicPr>
          <p:cNvPr id="1038" name="Google Shape;1038;p88"/>
          <p:cNvPicPr preferRelativeResize="0"/>
          <p:nvPr/>
        </p:nvPicPr>
        <p:blipFill>
          <a:blip r:embed="rId3">
            <a:alphaModFix/>
          </a:blip>
          <a:stretch>
            <a:fillRect/>
          </a:stretch>
        </p:blipFill>
        <p:spPr>
          <a:xfrm>
            <a:off x="10530084" y="4054468"/>
            <a:ext cx="1051133" cy="1030217"/>
          </a:xfrm>
          <a:prstGeom prst="rect">
            <a:avLst/>
          </a:prstGeom>
          <a:noFill/>
          <a:ln>
            <a:noFill/>
          </a:ln>
        </p:spPr>
      </p:pic>
      <p:sp>
        <p:nvSpPr>
          <p:cNvPr id="1039" name="Google Shape;1039;p88"/>
          <p:cNvSpPr txBox="1"/>
          <p:nvPr/>
        </p:nvSpPr>
        <p:spPr>
          <a:xfrm>
            <a:off x="10491917" y="4998000"/>
            <a:ext cx="1465200" cy="549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pic>
        <p:nvPicPr>
          <p:cNvPr id="1040" name="Google Shape;1040;p88"/>
          <p:cNvPicPr preferRelativeResize="0"/>
          <p:nvPr/>
        </p:nvPicPr>
        <p:blipFill>
          <a:blip r:embed="rId4">
            <a:alphaModFix/>
          </a:blip>
          <a:stretch>
            <a:fillRect/>
          </a:stretch>
        </p:blipFill>
        <p:spPr>
          <a:xfrm>
            <a:off x="1105667" y="1236800"/>
            <a:ext cx="4008236" cy="2704635"/>
          </a:xfrm>
          <a:prstGeom prst="rect">
            <a:avLst/>
          </a:prstGeom>
          <a:noFill/>
          <a:ln>
            <a:noFill/>
          </a:ln>
        </p:spPr>
      </p:pic>
      <p:sp>
        <p:nvSpPr>
          <p:cNvPr id="1041" name="Google Shape;1041;p88"/>
          <p:cNvSpPr txBox="1">
            <a:spLocks noGrp="1"/>
          </p:cNvSpPr>
          <p:nvPr>
            <p:ph type="body" idx="1"/>
          </p:nvPr>
        </p:nvSpPr>
        <p:spPr>
          <a:xfrm>
            <a:off x="1271715" y="1363571"/>
            <a:ext cx="3640800" cy="2004000"/>
          </a:xfrm>
          <a:prstGeom prst="rect">
            <a:avLst/>
          </a:prstGeom>
        </p:spPr>
        <p:txBody>
          <a:bodyPr spcFirstLastPara="1" vert="horz" wrap="square" lIns="0" tIns="0" rIns="0" bIns="0" rtlCol="0" anchor="t" anchorCtr="0">
            <a:noAutofit/>
          </a:bodyPr>
          <a:lstStyle/>
          <a:p>
            <a:pPr marL="0" indent="0">
              <a:spcAft>
                <a:spcPts val="1333"/>
              </a:spcAft>
              <a:buNone/>
            </a:pPr>
            <a:r>
              <a:rPr lang="en-GB" sz="2400">
                <a:latin typeface="+mj-lt"/>
              </a:rPr>
              <a:t>I’ve spotted a strange pointy bit in the middle of your arms? What is that called and what job does it do?</a:t>
            </a:r>
            <a:endParaRPr sz="2400">
              <a:latin typeface="+mj-lt"/>
            </a:endParaRPr>
          </a:p>
        </p:txBody>
      </p:sp>
      <p:pic>
        <p:nvPicPr>
          <p:cNvPr id="1042" name="Google Shape;1042;p88"/>
          <p:cNvPicPr preferRelativeResize="0"/>
          <p:nvPr/>
        </p:nvPicPr>
        <p:blipFill>
          <a:blip r:embed="rId5">
            <a:alphaModFix/>
          </a:blip>
          <a:stretch>
            <a:fillRect/>
          </a:stretch>
        </p:blipFill>
        <p:spPr>
          <a:xfrm>
            <a:off x="419823" y="4037950"/>
            <a:ext cx="2095765" cy="2004100"/>
          </a:xfrm>
          <a:prstGeom prst="rect">
            <a:avLst/>
          </a:prstGeom>
          <a:noFill/>
          <a:ln>
            <a:noFill/>
          </a:ln>
        </p:spPr>
      </p:pic>
      <p:pic>
        <p:nvPicPr>
          <p:cNvPr id="1043" name="Google Shape;1043;p88"/>
          <p:cNvPicPr preferRelativeResize="0"/>
          <p:nvPr/>
        </p:nvPicPr>
        <p:blipFill rotWithShape="1">
          <a:blip r:embed="rId6">
            <a:alphaModFix/>
          </a:blip>
          <a:srcRect l="942" r="932"/>
          <a:stretch/>
        </p:blipFill>
        <p:spPr>
          <a:xfrm flipH="1">
            <a:off x="3849601" y="3760267"/>
            <a:ext cx="3028903" cy="2319632"/>
          </a:xfrm>
          <a:prstGeom prst="rect">
            <a:avLst/>
          </a:prstGeom>
          <a:noFill/>
          <a:ln>
            <a:noFill/>
          </a:ln>
        </p:spPr>
      </p:pic>
      <p:cxnSp>
        <p:nvCxnSpPr>
          <p:cNvPr id="1044" name="Google Shape;1044;p88"/>
          <p:cNvCxnSpPr/>
          <p:nvPr/>
        </p:nvCxnSpPr>
        <p:spPr>
          <a:xfrm rot="10800000" flipH="1">
            <a:off x="2410011" y="5447516"/>
            <a:ext cx="2890400" cy="82400"/>
          </a:xfrm>
          <a:prstGeom prst="straightConnector1">
            <a:avLst/>
          </a:prstGeom>
          <a:noFill/>
          <a:ln w="38100" cap="flat" cmpd="sng">
            <a:solidFill>
              <a:schemeClr val="dk1"/>
            </a:solidFill>
            <a:prstDash val="solid"/>
            <a:round/>
            <a:headEnd type="none" w="med" len="med"/>
            <a:tailEnd type="none" w="med" len="med"/>
          </a:ln>
        </p:spPr>
      </p:cxnSp>
      <p:sp>
        <p:nvSpPr>
          <p:cNvPr id="1045" name="Google Shape;1045;p88"/>
          <p:cNvSpPr txBox="1"/>
          <p:nvPr/>
        </p:nvSpPr>
        <p:spPr>
          <a:xfrm>
            <a:off x="4886748" y="5915307"/>
            <a:ext cx="1203200" cy="402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elbow</a:t>
            </a:r>
            <a:endParaRPr sz="2400">
              <a:solidFill>
                <a:schemeClr val="dk1"/>
              </a:solidFill>
              <a:latin typeface="Lexend"/>
              <a:ea typeface="Lexend"/>
              <a:cs typeface="Lexend"/>
              <a:sym typeface="Lexend"/>
            </a:endParaRPr>
          </a:p>
        </p:txBody>
      </p:sp>
      <p:pic>
        <p:nvPicPr>
          <p:cNvPr id="1046" name="Google Shape;1046;p88"/>
          <p:cNvPicPr preferRelativeResize="0"/>
          <p:nvPr/>
        </p:nvPicPr>
        <p:blipFill>
          <a:blip r:embed="rId4">
            <a:alphaModFix/>
          </a:blip>
          <a:stretch>
            <a:fillRect/>
          </a:stretch>
        </p:blipFill>
        <p:spPr>
          <a:xfrm flipH="1">
            <a:off x="6616965" y="1541600"/>
            <a:ext cx="4445636" cy="2504101"/>
          </a:xfrm>
          <a:prstGeom prst="rect">
            <a:avLst/>
          </a:prstGeom>
          <a:noFill/>
          <a:ln>
            <a:noFill/>
          </a:ln>
        </p:spPr>
      </p:pic>
      <p:sp>
        <p:nvSpPr>
          <p:cNvPr id="1047" name="Google Shape;1047;p88"/>
          <p:cNvSpPr txBox="1"/>
          <p:nvPr/>
        </p:nvSpPr>
        <p:spPr>
          <a:xfrm>
            <a:off x="6703033" y="1594867"/>
            <a:ext cx="4344400" cy="1882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This body part is called an elbow. This helps us to bend and to straighten our arms. We have an elbow on each of our arms.</a:t>
            </a:r>
            <a:endParaRPr sz="2400">
              <a:solidFill>
                <a:schemeClr val="dk1"/>
              </a:solidFill>
              <a:latin typeface="+mj-lt"/>
              <a:ea typeface="Lexend"/>
              <a:cs typeface="Lexend"/>
              <a:sym typeface="Lexend"/>
            </a:endParaRPr>
          </a:p>
        </p:txBody>
      </p:sp>
      <p:sp>
        <p:nvSpPr>
          <p:cNvPr id="1048" name="Google Shape;1048;p88"/>
          <p:cNvSpPr txBox="1"/>
          <p:nvPr/>
        </p:nvSpPr>
        <p:spPr>
          <a:xfrm>
            <a:off x="432000" y="591776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55D56C6F-CC25-A198-F4DD-3E1D95E69D5A}"/>
              </a:ext>
            </a:extLst>
          </p:cNvPr>
          <p:cNvPicPr>
            <a:picLocks noChangeAspect="1"/>
          </p:cNvPicPr>
          <p:nvPr/>
        </p:nvPicPr>
        <p:blipFill>
          <a:blip r:embed="rId7"/>
          <a:stretch>
            <a:fillRect/>
          </a:stretch>
        </p:blipFill>
        <p:spPr>
          <a:xfrm>
            <a:off x="7659169" y="-1"/>
            <a:ext cx="4532831" cy="951775"/>
          </a:xfrm>
          <a:prstGeom prst="rect">
            <a:avLst/>
          </a:prstGeom>
        </p:spPr>
      </p:pic>
      <p:pic>
        <p:nvPicPr>
          <p:cNvPr id="3" name="Picture 2">
            <a:extLst>
              <a:ext uri="{FF2B5EF4-FFF2-40B4-BE49-F238E27FC236}">
                <a16:creationId xmlns:a16="http://schemas.microsoft.com/office/drawing/2014/main" id="{E905F648-D5B1-050A-D938-2231ED382D8B}"/>
              </a:ext>
            </a:extLst>
          </p:cNvPr>
          <p:cNvPicPr>
            <a:picLocks noChangeAspect="1"/>
          </p:cNvPicPr>
          <p:nvPr/>
        </p:nvPicPr>
        <p:blipFill>
          <a:blip r:embed="rId8"/>
          <a:stretch>
            <a:fillRect/>
          </a:stretch>
        </p:blipFill>
        <p:spPr>
          <a:xfrm>
            <a:off x="0" y="-3125"/>
            <a:ext cx="7659169" cy="838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052"/>
        <p:cNvGrpSpPr/>
        <p:nvPr/>
      </p:nvGrpSpPr>
      <p:grpSpPr>
        <a:xfrm>
          <a:off x="0" y="0"/>
          <a:ext cx="0" cy="0"/>
          <a:chOff x="0" y="0"/>
          <a:chExt cx="0" cy="0"/>
        </a:xfrm>
      </p:grpSpPr>
      <p:sp>
        <p:nvSpPr>
          <p:cNvPr id="1053" name="Google Shape;1053;p89"/>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Body parts on the outside</a:t>
            </a:r>
            <a:endParaRPr/>
          </a:p>
        </p:txBody>
      </p:sp>
      <p:sp>
        <p:nvSpPr>
          <p:cNvPr id="1054" name="Google Shape;1054;p89"/>
          <p:cNvSpPr txBox="1">
            <a:spLocks noGrp="1"/>
          </p:cNvSpPr>
          <p:nvPr>
            <p:ph type="body" idx="1"/>
          </p:nvPr>
        </p:nvSpPr>
        <p:spPr>
          <a:xfrm>
            <a:off x="432000" y="1012400"/>
            <a:ext cx="4828400" cy="665200"/>
          </a:xfrm>
          <a:prstGeom prst="rect">
            <a:avLst/>
          </a:prstGeom>
        </p:spPr>
        <p:txBody>
          <a:bodyPr spcFirstLastPara="1" vert="horz" wrap="square" lIns="0" tIns="0" rIns="0" bIns="0" rtlCol="0" anchor="t" anchorCtr="0">
            <a:noAutofit/>
          </a:bodyPr>
          <a:lstStyle/>
          <a:p>
            <a:pPr marL="0" indent="0">
              <a:spcAft>
                <a:spcPts val="1333"/>
              </a:spcAft>
              <a:buNone/>
            </a:pPr>
            <a:r>
              <a:rPr lang="en-GB">
                <a:latin typeface="+mj-lt"/>
              </a:rPr>
              <a:t>Who do you agree with?</a:t>
            </a:r>
            <a:endParaRPr sz="2400">
              <a:latin typeface="+mj-lt"/>
            </a:endParaRPr>
          </a:p>
        </p:txBody>
      </p:sp>
      <p:pic>
        <p:nvPicPr>
          <p:cNvPr id="1055" name="Google Shape;1055;p89"/>
          <p:cNvPicPr preferRelativeResize="0"/>
          <p:nvPr/>
        </p:nvPicPr>
        <p:blipFill>
          <a:blip r:embed="rId3">
            <a:alphaModFix/>
          </a:blip>
          <a:stretch>
            <a:fillRect/>
          </a:stretch>
        </p:blipFill>
        <p:spPr>
          <a:xfrm>
            <a:off x="8705383" y="4787017"/>
            <a:ext cx="1036268" cy="1123808"/>
          </a:xfrm>
          <a:prstGeom prst="rect">
            <a:avLst/>
          </a:prstGeom>
          <a:noFill/>
          <a:ln>
            <a:noFill/>
          </a:ln>
        </p:spPr>
      </p:pic>
      <p:pic>
        <p:nvPicPr>
          <p:cNvPr id="1056" name="Google Shape;1056;p89"/>
          <p:cNvPicPr preferRelativeResize="0"/>
          <p:nvPr/>
        </p:nvPicPr>
        <p:blipFill>
          <a:blip r:embed="rId4">
            <a:alphaModFix/>
          </a:blip>
          <a:stretch>
            <a:fillRect/>
          </a:stretch>
        </p:blipFill>
        <p:spPr>
          <a:xfrm>
            <a:off x="934500" y="3348585"/>
            <a:ext cx="1051133" cy="1147601"/>
          </a:xfrm>
          <a:prstGeom prst="rect">
            <a:avLst/>
          </a:prstGeom>
          <a:noFill/>
          <a:ln>
            <a:noFill/>
          </a:ln>
        </p:spPr>
      </p:pic>
      <p:pic>
        <p:nvPicPr>
          <p:cNvPr id="1057" name="Google Shape;1057;p89"/>
          <p:cNvPicPr preferRelativeResize="0"/>
          <p:nvPr/>
        </p:nvPicPr>
        <p:blipFill>
          <a:blip r:embed="rId5">
            <a:alphaModFix/>
          </a:blip>
          <a:stretch>
            <a:fillRect/>
          </a:stretch>
        </p:blipFill>
        <p:spPr>
          <a:xfrm>
            <a:off x="10487201" y="2642517"/>
            <a:ext cx="1087167" cy="1085480"/>
          </a:xfrm>
          <a:prstGeom prst="rect">
            <a:avLst/>
          </a:prstGeom>
          <a:noFill/>
          <a:ln>
            <a:noFill/>
          </a:ln>
        </p:spPr>
      </p:pic>
      <p:pic>
        <p:nvPicPr>
          <p:cNvPr id="1058" name="Google Shape;1058;p89"/>
          <p:cNvPicPr preferRelativeResize="0"/>
          <p:nvPr/>
        </p:nvPicPr>
        <p:blipFill>
          <a:blip r:embed="rId6">
            <a:alphaModFix/>
          </a:blip>
          <a:stretch>
            <a:fillRect/>
          </a:stretch>
        </p:blipFill>
        <p:spPr>
          <a:xfrm flipH="1">
            <a:off x="7593867" y="1279301"/>
            <a:ext cx="3168400" cy="1397500"/>
          </a:xfrm>
          <a:prstGeom prst="rect">
            <a:avLst/>
          </a:prstGeom>
          <a:noFill/>
          <a:ln>
            <a:noFill/>
          </a:ln>
        </p:spPr>
      </p:pic>
      <p:pic>
        <p:nvPicPr>
          <p:cNvPr id="1059" name="Google Shape;1059;p89"/>
          <p:cNvPicPr preferRelativeResize="0"/>
          <p:nvPr/>
        </p:nvPicPr>
        <p:blipFill>
          <a:blip r:embed="rId6">
            <a:alphaModFix/>
          </a:blip>
          <a:stretch>
            <a:fillRect/>
          </a:stretch>
        </p:blipFill>
        <p:spPr>
          <a:xfrm>
            <a:off x="1785401" y="1787300"/>
            <a:ext cx="3451601" cy="1641600"/>
          </a:xfrm>
          <a:prstGeom prst="rect">
            <a:avLst/>
          </a:prstGeom>
          <a:noFill/>
          <a:ln>
            <a:noFill/>
          </a:ln>
        </p:spPr>
      </p:pic>
      <p:pic>
        <p:nvPicPr>
          <p:cNvPr id="1060" name="Google Shape;1060;p89"/>
          <p:cNvPicPr preferRelativeResize="0"/>
          <p:nvPr/>
        </p:nvPicPr>
        <p:blipFill>
          <a:blip r:embed="rId6">
            <a:alphaModFix/>
          </a:blip>
          <a:stretch>
            <a:fillRect/>
          </a:stretch>
        </p:blipFill>
        <p:spPr>
          <a:xfrm flipH="1">
            <a:off x="5505800" y="3023601"/>
            <a:ext cx="3592001" cy="1885465"/>
          </a:xfrm>
          <a:prstGeom prst="rect">
            <a:avLst/>
          </a:prstGeom>
          <a:noFill/>
          <a:ln>
            <a:noFill/>
          </a:ln>
        </p:spPr>
      </p:pic>
      <p:sp>
        <p:nvSpPr>
          <p:cNvPr id="1061" name="Google Shape;1061;p89"/>
          <p:cNvSpPr txBox="1"/>
          <p:nvPr/>
        </p:nvSpPr>
        <p:spPr>
          <a:xfrm>
            <a:off x="1052100" y="4428956"/>
            <a:ext cx="1036400" cy="320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Jun</a:t>
            </a:r>
            <a:endParaRPr sz="2400">
              <a:solidFill>
                <a:schemeClr val="dk1"/>
              </a:solidFill>
              <a:latin typeface="Lexend"/>
              <a:ea typeface="Lexend"/>
              <a:cs typeface="Lexend"/>
              <a:sym typeface="Lexend"/>
            </a:endParaRPr>
          </a:p>
        </p:txBody>
      </p:sp>
      <p:sp>
        <p:nvSpPr>
          <p:cNvPr id="1062" name="Google Shape;1062;p89"/>
          <p:cNvSpPr txBox="1"/>
          <p:nvPr/>
        </p:nvSpPr>
        <p:spPr>
          <a:xfrm>
            <a:off x="10451440" y="3633524"/>
            <a:ext cx="1202000" cy="410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Lucas</a:t>
            </a:r>
            <a:endParaRPr sz="2400">
              <a:solidFill>
                <a:schemeClr val="dk1"/>
              </a:solidFill>
              <a:latin typeface="Lexend"/>
              <a:ea typeface="Lexend"/>
              <a:cs typeface="Lexend"/>
              <a:sym typeface="Lexend"/>
            </a:endParaRPr>
          </a:p>
        </p:txBody>
      </p:sp>
      <p:sp>
        <p:nvSpPr>
          <p:cNvPr id="1063" name="Google Shape;1063;p89"/>
          <p:cNvSpPr txBox="1"/>
          <p:nvPr/>
        </p:nvSpPr>
        <p:spPr>
          <a:xfrm>
            <a:off x="8709528" y="5843333"/>
            <a:ext cx="1036400" cy="398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Izzy</a:t>
            </a:r>
            <a:endParaRPr sz="2400">
              <a:solidFill>
                <a:schemeClr val="dk1"/>
              </a:solidFill>
              <a:latin typeface="Lexend"/>
              <a:ea typeface="Lexend"/>
              <a:cs typeface="Lexend"/>
              <a:sym typeface="Lexend"/>
            </a:endParaRPr>
          </a:p>
        </p:txBody>
      </p:sp>
      <p:sp>
        <p:nvSpPr>
          <p:cNvPr id="1064" name="Google Shape;1064;p89"/>
          <p:cNvSpPr txBox="1"/>
          <p:nvPr/>
        </p:nvSpPr>
        <p:spPr>
          <a:xfrm>
            <a:off x="1715201" y="1747143"/>
            <a:ext cx="3592000" cy="16416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We have different body parts, and they all do the same job.</a:t>
            </a:r>
            <a:endParaRPr sz="2933">
              <a:solidFill>
                <a:schemeClr val="dk1"/>
              </a:solidFill>
              <a:latin typeface="+mj-lt"/>
              <a:ea typeface="Lexend"/>
              <a:cs typeface="Lexend"/>
              <a:sym typeface="Lexend"/>
            </a:endParaRPr>
          </a:p>
        </p:txBody>
      </p:sp>
      <p:sp>
        <p:nvSpPr>
          <p:cNvPr id="1065" name="Google Shape;1065;p89"/>
          <p:cNvSpPr txBox="1"/>
          <p:nvPr/>
        </p:nvSpPr>
        <p:spPr>
          <a:xfrm>
            <a:off x="7672133" y="1292729"/>
            <a:ext cx="3168400" cy="10084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My body is made up of one big part.</a:t>
            </a:r>
            <a:endParaRPr sz="2933">
              <a:solidFill>
                <a:schemeClr val="dk1"/>
              </a:solidFill>
              <a:latin typeface="+mj-lt"/>
              <a:ea typeface="Lexend"/>
              <a:cs typeface="Lexend"/>
              <a:sym typeface="Lexend"/>
            </a:endParaRPr>
          </a:p>
        </p:txBody>
      </p:sp>
      <p:sp>
        <p:nvSpPr>
          <p:cNvPr id="1066" name="Google Shape;1066;p89"/>
          <p:cNvSpPr txBox="1"/>
          <p:nvPr/>
        </p:nvSpPr>
        <p:spPr>
          <a:xfrm>
            <a:off x="5625433" y="3110833"/>
            <a:ext cx="3451600" cy="13976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We have different body parts, and they do different jobs.</a:t>
            </a:r>
            <a:endParaRPr sz="2933">
              <a:solidFill>
                <a:schemeClr val="dk1"/>
              </a:solidFill>
              <a:latin typeface="+mj-lt"/>
              <a:ea typeface="Lexend"/>
              <a:cs typeface="Lexend"/>
              <a:sym typeface="Lexend"/>
            </a:endParaRPr>
          </a:p>
        </p:txBody>
      </p:sp>
      <p:pic>
        <p:nvPicPr>
          <p:cNvPr id="2" name="Picture 1">
            <a:extLst>
              <a:ext uri="{FF2B5EF4-FFF2-40B4-BE49-F238E27FC236}">
                <a16:creationId xmlns:a16="http://schemas.microsoft.com/office/drawing/2014/main" id="{B0B22997-DF29-04DE-18C2-4FC84BD551BD}"/>
              </a:ext>
            </a:extLst>
          </p:cNvPr>
          <p:cNvPicPr>
            <a:picLocks noChangeAspect="1"/>
          </p:cNvPicPr>
          <p:nvPr/>
        </p:nvPicPr>
        <p:blipFill>
          <a:blip r:embed="rId7"/>
          <a:stretch>
            <a:fillRect/>
          </a:stretch>
        </p:blipFill>
        <p:spPr>
          <a:xfrm>
            <a:off x="0" y="-3125"/>
            <a:ext cx="7659169" cy="838317"/>
          </a:xfrm>
          <a:prstGeom prst="rect">
            <a:avLst/>
          </a:prstGeom>
          <a:solidFill>
            <a:schemeClr val="accent2">
              <a:lumMod val="20000"/>
              <a:lumOff val="80000"/>
            </a:schemeClr>
          </a:solidFill>
        </p:spPr>
      </p:pic>
      <p:pic>
        <p:nvPicPr>
          <p:cNvPr id="3" name="Picture 2">
            <a:extLst>
              <a:ext uri="{FF2B5EF4-FFF2-40B4-BE49-F238E27FC236}">
                <a16:creationId xmlns:a16="http://schemas.microsoft.com/office/drawing/2014/main" id="{04980FB8-246E-F7F6-2702-045C9B6A9715}"/>
              </a:ext>
            </a:extLst>
          </p:cNvPr>
          <p:cNvPicPr>
            <a:picLocks noChangeAspect="1"/>
          </p:cNvPicPr>
          <p:nvPr/>
        </p:nvPicPr>
        <p:blipFill>
          <a:blip r:embed="rId8"/>
          <a:stretch>
            <a:fillRect/>
          </a:stretch>
        </p:blipFill>
        <p:spPr>
          <a:xfrm>
            <a:off x="7659169" y="-1"/>
            <a:ext cx="4532831" cy="9517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078"/>
        <p:cNvGrpSpPr/>
        <p:nvPr/>
      </p:nvGrpSpPr>
      <p:grpSpPr>
        <a:xfrm>
          <a:off x="0" y="0"/>
          <a:ext cx="0" cy="0"/>
          <a:chOff x="0" y="0"/>
          <a:chExt cx="0" cy="0"/>
        </a:xfrm>
      </p:grpSpPr>
      <p:pic>
        <p:nvPicPr>
          <p:cNvPr id="1079" name="Google Shape;1079;p91"/>
          <p:cNvPicPr preferRelativeResize="0"/>
          <p:nvPr/>
        </p:nvPicPr>
        <p:blipFill rotWithShape="1">
          <a:blip r:embed="rId3">
            <a:alphaModFix/>
          </a:blip>
          <a:srcRect l="9"/>
          <a:stretch/>
        </p:blipFill>
        <p:spPr>
          <a:xfrm>
            <a:off x="885717" y="2395534"/>
            <a:ext cx="4428131" cy="2951365"/>
          </a:xfrm>
          <a:prstGeom prst="rect">
            <a:avLst/>
          </a:prstGeom>
          <a:noFill/>
          <a:ln>
            <a:noFill/>
          </a:ln>
        </p:spPr>
      </p:pic>
      <p:sp>
        <p:nvSpPr>
          <p:cNvPr id="1080" name="Google Shape;1080;p91"/>
          <p:cNvSpPr txBox="1">
            <a:spLocks noGrp="1"/>
          </p:cNvSpPr>
          <p:nvPr>
            <p:ph type="title"/>
          </p:nvPr>
        </p:nvSpPr>
        <p:spPr>
          <a:xfrm>
            <a:off x="1972400" y="52867"/>
            <a:ext cx="9140400" cy="510400"/>
          </a:xfrm>
          <a:prstGeom prst="rect">
            <a:avLst/>
          </a:prstGeom>
        </p:spPr>
        <p:txBody>
          <a:bodyPr spcFirstLastPara="1" vert="horz" wrap="square" lIns="0" tIns="0" rIns="0" bIns="0" rtlCol="0" anchor="b" anchorCtr="0">
            <a:noAutofit/>
          </a:bodyPr>
          <a:lstStyle/>
          <a:p>
            <a:r>
              <a:rPr lang="en-GB"/>
              <a:t>Body parts on the outside</a:t>
            </a:r>
            <a:endParaRPr/>
          </a:p>
        </p:txBody>
      </p:sp>
      <p:sp>
        <p:nvSpPr>
          <p:cNvPr id="1081" name="Google Shape;1081;p91"/>
          <p:cNvSpPr txBox="1">
            <a:spLocks noGrp="1"/>
          </p:cNvSpPr>
          <p:nvPr>
            <p:ph type="body" idx="1"/>
          </p:nvPr>
        </p:nvSpPr>
        <p:spPr>
          <a:xfrm>
            <a:off x="432000" y="1012400"/>
            <a:ext cx="10983600" cy="1890582"/>
          </a:xfrm>
          <a:prstGeom prst="rect">
            <a:avLst/>
          </a:prstGeom>
        </p:spPr>
        <p:txBody>
          <a:bodyPr spcFirstLastPara="1" vert="horz" wrap="square" lIns="0" tIns="0" rIns="0" bIns="0" rtlCol="0" anchor="t" anchorCtr="0">
            <a:spAutoFit/>
          </a:bodyPr>
          <a:lstStyle/>
          <a:p>
            <a:pPr marL="0" indent="0">
              <a:buClr>
                <a:schemeClr val="dk1"/>
              </a:buClr>
              <a:buSzPts val="1100"/>
              <a:buNone/>
            </a:pPr>
            <a:r>
              <a:rPr lang="en-GB"/>
              <a:t>Play 'Simon Says' by following instructions to identify different body parts.</a:t>
            </a:r>
            <a:endParaRPr/>
          </a:p>
          <a:p>
            <a:pPr marL="0" indent="0">
              <a:spcBef>
                <a:spcPts val="1333"/>
              </a:spcBef>
              <a:spcAft>
                <a:spcPts val="1333"/>
              </a:spcAft>
              <a:buClr>
                <a:schemeClr val="dk1"/>
              </a:buClr>
              <a:buSzPts val="1100"/>
              <a:buNone/>
            </a:pPr>
            <a:endParaRPr/>
          </a:p>
        </p:txBody>
      </p:sp>
      <p:sp>
        <p:nvSpPr>
          <p:cNvPr id="1082" name="Google Shape;1082;p91"/>
          <p:cNvSpPr txBox="1"/>
          <p:nvPr/>
        </p:nvSpPr>
        <p:spPr>
          <a:xfrm>
            <a:off x="4378704" y="3429001"/>
            <a:ext cx="1178000" cy="656614"/>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121900" tIns="121900" rIns="121900" bIns="121900" anchor="t" anchorCtr="0">
            <a:spAutoFit/>
          </a:bodyPr>
          <a:lstStyle/>
          <a:p>
            <a:r>
              <a:rPr lang="en-GB" sz="2667">
                <a:solidFill>
                  <a:schemeClr val="dk1"/>
                </a:solidFill>
                <a:latin typeface="Kalam"/>
                <a:ea typeface="Kalam"/>
                <a:cs typeface="Kalam"/>
                <a:sym typeface="Kalam"/>
              </a:rPr>
              <a:t>mouth</a:t>
            </a:r>
            <a:endParaRPr sz="2667">
              <a:solidFill>
                <a:schemeClr val="dk1"/>
              </a:solidFill>
              <a:latin typeface="Kalam"/>
              <a:ea typeface="Kalam"/>
              <a:cs typeface="Kalam"/>
              <a:sym typeface="Kalam"/>
            </a:endParaRPr>
          </a:p>
        </p:txBody>
      </p:sp>
      <p:pic>
        <p:nvPicPr>
          <p:cNvPr id="1083" name="Google Shape;1083;p91"/>
          <p:cNvPicPr preferRelativeResize="0"/>
          <p:nvPr/>
        </p:nvPicPr>
        <p:blipFill>
          <a:blip r:embed="rId4">
            <a:alphaModFix/>
          </a:blip>
          <a:stretch>
            <a:fillRect/>
          </a:stretch>
        </p:blipFill>
        <p:spPr>
          <a:xfrm>
            <a:off x="6752384" y="2395533"/>
            <a:ext cx="4553899" cy="3035200"/>
          </a:xfrm>
          <a:prstGeom prst="rect">
            <a:avLst/>
          </a:prstGeom>
          <a:noFill/>
          <a:ln>
            <a:noFill/>
          </a:ln>
        </p:spPr>
      </p:pic>
      <p:cxnSp>
        <p:nvCxnSpPr>
          <p:cNvPr id="1084" name="Google Shape;1084;p91"/>
          <p:cNvCxnSpPr>
            <a:stCxn id="1082" idx="1"/>
          </p:cNvCxnSpPr>
          <p:nvPr/>
        </p:nvCxnSpPr>
        <p:spPr>
          <a:xfrm flipH="1">
            <a:off x="3639504" y="3757308"/>
            <a:ext cx="739200" cy="93"/>
          </a:xfrm>
          <a:prstGeom prst="straightConnector1">
            <a:avLst/>
          </a:prstGeom>
          <a:noFill/>
          <a:ln w="38100" cap="flat" cmpd="sng">
            <a:solidFill>
              <a:schemeClr val="accent4"/>
            </a:solidFill>
            <a:prstDash val="solid"/>
            <a:round/>
            <a:headEnd type="none" w="med" len="med"/>
            <a:tailEnd type="triangle" w="med" len="med"/>
          </a:ln>
        </p:spPr>
      </p:cxnSp>
      <p:sp>
        <p:nvSpPr>
          <p:cNvPr id="1085" name="Google Shape;1085;p91"/>
          <p:cNvSpPr txBox="1"/>
          <p:nvPr/>
        </p:nvSpPr>
        <p:spPr>
          <a:xfrm>
            <a:off x="9254151" y="3044801"/>
            <a:ext cx="739200" cy="656614"/>
          </a:xfrm>
          <a:prstGeom prst="rect">
            <a:avLst/>
          </a:prstGeom>
          <a:solidFill>
            <a:schemeClr val="lt1"/>
          </a:solidFill>
          <a:ln w="38100" cap="flat" cmpd="sng">
            <a:solidFill>
              <a:schemeClr val="accent4"/>
            </a:solidFill>
            <a:prstDash val="solid"/>
            <a:round/>
            <a:headEnd type="none" w="sm" len="sm"/>
            <a:tailEnd type="none" w="sm" len="sm"/>
          </a:ln>
        </p:spPr>
        <p:txBody>
          <a:bodyPr spcFirstLastPara="1" wrap="square" lIns="121900" tIns="121900" rIns="121900" bIns="121900" anchor="t" anchorCtr="0">
            <a:spAutoFit/>
          </a:bodyPr>
          <a:lstStyle/>
          <a:p>
            <a:r>
              <a:rPr lang="en-GB" sz="2667">
                <a:solidFill>
                  <a:schemeClr val="dk1"/>
                </a:solidFill>
                <a:latin typeface="Kalam"/>
                <a:ea typeface="Kalam"/>
                <a:cs typeface="Kalam"/>
                <a:sym typeface="Kalam"/>
              </a:rPr>
              <a:t>ear</a:t>
            </a:r>
            <a:endParaRPr sz="2667">
              <a:solidFill>
                <a:schemeClr val="dk1"/>
              </a:solidFill>
              <a:latin typeface="Kalam"/>
              <a:ea typeface="Kalam"/>
              <a:cs typeface="Kalam"/>
              <a:sym typeface="Kalam"/>
            </a:endParaRPr>
          </a:p>
        </p:txBody>
      </p:sp>
      <p:cxnSp>
        <p:nvCxnSpPr>
          <p:cNvPr id="1086" name="Google Shape;1086;p91"/>
          <p:cNvCxnSpPr>
            <a:stCxn id="1085" idx="1"/>
          </p:cNvCxnSpPr>
          <p:nvPr/>
        </p:nvCxnSpPr>
        <p:spPr>
          <a:xfrm flipH="1">
            <a:off x="8514951" y="3373108"/>
            <a:ext cx="739200" cy="93"/>
          </a:xfrm>
          <a:prstGeom prst="straightConnector1">
            <a:avLst/>
          </a:prstGeom>
          <a:noFill/>
          <a:ln w="38100" cap="flat" cmpd="sng">
            <a:solidFill>
              <a:schemeClr val="accent4"/>
            </a:solidFill>
            <a:prstDash val="solid"/>
            <a:round/>
            <a:headEnd type="none" w="med" len="med"/>
            <a:tailEnd type="triangle" w="med" len="med"/>
          </a:ln>
        </p:spPr>
      </p:cxnSp>
      <p:pic>
        <p:nvPicPr>
          <p:cNvPr id="2" name="Picture 1">
            <a:extLst>
              <a:ext uri="{FF2B5EF4-FFF2-40B4-BE49-F238E27FC236}">
                <a16:creationId xmlns:a16="http://schemas.microsoft.com/office/drawing/2014/main" id="{7BF1F371-6A14-301D-B391-A0104C13A6A9}"/>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3"/>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Recording different body parts</a:t>
            </a:r>
            <a:endParaRPr/>
          </a:p>
        </p:txBody>
      </p:sp>
      <p:pic>
        <p:nvPicPr>
          <p:cNvPr id="1100" name="Google Shape;1100;p93"/>
          <p:cNvPicPr preferRelativeResize="0"/>
          <p:nvPr/>
        </p:nvPicPr>
        <p:blipFill>
          <a:blip r:embed="rId3">
            <a:alphaModFix/>
          </a:blip>
          <a:stretch>
            <a:fillRect/>
          </a:stretch>
        </p:blipFill>
        <p:spPr>
          <a:xfrm>
            <a:off x="10022084" y="4867268"/>
            <a:ext cx="1051133" cy="1030217"/>
          </a:xfrm>
          <a:prstGeom prst="rect">
            <a:avLst/>
          </a:prstGeom>
          <a:noFill/>
          <a:ln>
            <a:noFill/>
          </a:ln>
        </p:spPr>
      </p:pic>
      <p:pic>
        <p:nvPicPr>
          <p:cNvPr id="1101" name="Google Shape;1101;p93"/>
          <p:cNvPicPr preferRelativeResize="0"/>
          <p:nvPr/>
        </p:nvPicPr>
        <p:blipFill>
          <a:blip r:embed="rId4">
            <a:alphaModFix/>
          </a:blip>
          <a:stretch>
            <a:fillRect/>
          </a:stretch>
        </p:blipFill>
        <p:spPr>
          <a:xfrm>
            <a:off x="503723" y="4037950"/>
            <a:ext cx="2095765" cy="2004100"/>
          </a:xfrm>
          <a:prstGeom prst="rect">
            <a:avLst/>
          </a:prstGeom>
          <a:noFill/>
          <a:ln>
            <a:noFill/>
          </a:ln>
        </p:spPr>
      </p:pic>
      <p:pic>
        <p:nvPicPr>
          <p:cNvPr id="1102" name="Google Shape;1102;p93"/>
          <p:cNvPicPr preferRelativeResize="0"/>
          <p:nvPr/>
        </p:nvPicPr>
        <p:blipFill>
          <a:blip r:embed="rId5">
            <a:alphaModFix/>
          </a:blip>
          <a:stretch>
            <a:fillRect/>
          </a:stretch>
        </p:blipFill>
        <p:spPr>
          <a:xfrm flipH="1">
            <a:off x="6904770" y="2542701"/>
            <a:ext cx="3736031" cy="2050999"/>
          </a:xfrm>
          <a:prstGeom prst="rect">
            <a:avLst/>
          </a:prstGeom>
          <a:noFill/>
          <a:ln>
            <a:noFill/>
          </a:ln>
        </p:spPr>
      </p:pic>
      <p:pic>
        <p:nvPicPr>
          <p:cNvPr id="1103" name="Google Shape;1103;p93"/>
          <p:cNvPicPr preferRelativeResize="0"/>
          <p:nvPr/>
        </p:nvPicPr>
        <p:blipFill>
          <a:blip r:embed="rId5">
            <a:alphaModFix/>
          </a:blip>
          <a:stretch>
            <a:fillRect/>
          </a:stretch>
        </p:blipFill>
        <p:spPr>
          <a:xfrm>
            <a:off x="1833167" y="1177768"/>
            <a:ext cx="4707999" cy="2969233"/>
          </a:xfrm>
          <a:prstGeom prst="rect">
            <a:avLst/>
          </a:prstGeom>
          <a:noFill/>
          <a:ln>
            <a:noFill/>
          </a:ln>
        </p:spPr>
      </p:pic>
      <p:sp>
        <p:nvSpPr>
          <p:cNvPr id="1104" name="Google Shape;1104;p93"/>
          <p:cNvSpPr txBox="1"/>
          <p:nvPr/>
        </p:nvSpPr>
        <p:spPr>
          <a:xfrm>
            <a:off x="1937100" y="1269901"/>
            <a:ext cx="4772400" cy="2462172"/>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mj-lt"/>
                <a:ea typeface="Lexend"/>
                <a:cs typeface="Lexend"/>
                <a:sym typeface="Lexend"/>
              </a:rPr>
              <a:t>Thank you for all of your help. I will take this information back to the planet </a:t>
            </a:r>
            <a:r>
              <a:rPr lang="en-GB" sz="2400" err="1">
                <a:solidFill>
                  <a:schemeClr val="dk1"/>
                </a:solidFill>
                <a:latin typeface="+mj-lt"/>
                <a:ea typeface="Lexend"/>
                <a:cs typeface="Lexend"/>
                <a:sym typeface="Lexend"/>
              </a:rPr>
              <a:t>Asteroak</a:t>
            </a:r>
            <a:r>
              <a:rPr lang="en-GB" sz="2400">
                <a:solidFill>
                  <a:schemeClr val="dk1"/>
                </a:solidFill>
                <a:latin typeface="+mj-lt"/>
                <a:ea typeface="Lexend"/>
                <a:cs typeface="Lexend"/>
                <a:sym typeface="Lexend"/>
              </a:rPr>
              <a:t>. You have so many different body parts. How am I going to remember them all?</a:t>
            </a:r>
            <a:endParaRPr sz="2400">
              <a:solidFill>
                <a:schemeClr val="dk1"/>
              </a:solidFill>
              <a:latin typeface="+mj-lt"/>
              <a:ea typeface="Lexend"/>
              <a:cs typeface="Lexend"/>
              <a:sym typeface="Lexend"/>
            </a:endParaRPr>
          </a:p>
        </p:txBody>
      </p:sp>
      <p:sp>
        <p:nvSpPr>
          <p:cNvPr id="1105" name="Google Shape;1105;p93"/>
          <p:cNvSpPr txBox="1"/>
          <p:nvPr/>
        </p:nvSpPr>
        <p:spPr>
          <a:xfrm>
            <a:off x="9971500" y="5816600"/>
            <a:ext cx="1283200" cy="3012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sp>
        <p:nvSpPr>
          <p:cNvPr id="1106" name="Google Shape;1106;p93"/>
          <p:cNvSpPr txBox="1"/>
          <p:nvPr/>
        </p:nvSpPr>
        <p:spPr>
          <a:xfrm>
            <a:off x="6904767" y="2542700"/>
            <a:ext cx="3846000" cy="1764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We can help you. There are lots of different ways of recording this information.</a:t>
            </a:r>
            <a:endParaRPr sz="2400">
              <a:solidFill>
                <a:schemeClr val="dk1"/>
              </a:solidFill>
              <a:latin typeface="+mj-lt"/>
              <a:ea typeface="Lexend"/>
              <a:cs typeface="Lexend"/>
              <a:sym typeface="Lexend"/>
            </a:endParaRPr>
          </a:p>
        </p:txBody>
      </p:sp>
      <p:sp>
        <p:nvSpPr>
          <p:cNvPr id="1107" name="Google Shape;1107;p93"/>
          <p:cNvSpPr txBox="1"/>
          <p:nvPr/>
        </p:nvSpPr>
        <p:spPr>
          <a:xfrm>
            <a:off x="432000" y="5917767"/>
            <a:ext cx="1692800" cy="4876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alien</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C2FE9DBF-C54C-12AC-7DE0-7ADC0F7E26DA}"/>
              </a:ext>
            </a:extLst>
          </p:cNvPr>
          <p:cNvPicPr>
            <a:picLocks noChangeAspect="1"/>
          </p:cNvPicPr>
          <p:nvPr/>
        </p:nvPicPr>
        <p:blipFill>
          <a:blip r:embed="rId6"/>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81DFC744-B5FD-C5F7-188B-86C8A91620EE}"/>
              </a:ext>
            </a:extLst>
          </p:cNvPr>
          <p:cNvPicPr>
            <a:picLocks noChangeAspect="1"/>
          </p:cNvPicPr>
          <p:nvPr/>
        </p:nvPicPr>
        <p:blipFill>
          <a:blip r:embed="rId7"/>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94"/>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Recording different body parts</a:t>
            </a:r>
            <a:endParaRPr/>
          </a:p>
        </p:txBody>
      </p:sp>
      <p:sp>
        <p:nvSpPr>
          <p:cNvPr id="1113" name="Google Shape;1113;p94"/>
          <p:cNvSpPr txBox="1">
            <a:spLocks noGrp="1"/>
          </p:cNvSpPr>
          <p:nvPr>
            <p:ph type="body" idx="1"/>
          </p:nvPr>
        </p:nvSpPr>
        <p:spPr>
          <a:xfrm>
            <a:off x="432000" y="1012400"/>
            <a:ext cx="9543600" cy="1057600"/>
          </a:xfrm>
          <a:prstGeom prst="rect">
            <a:avLst/>
          </a:prstGeom>
        </p:spPr>
        <p:txBody>
          <a:bodyPr spcFirstLastPara="1" vert="horz" wrap="square" lIns="0" tIns="0" rIns="0" bIns="0" rtlCol="0" anchor="t" anchorCtr="0">
            <a:noAutofit/>
          </a:bodyPr>
          <a:lstStyle/>
          <a:p>
            <a:pPr marL="0" indent="0">
              <a:lnSpc>
                <a:spcPct val="100000"/>
              </a:lnSpc>
              <a:buClr>
                <a:schemeClr val="dk1"/>
              </a:buClr>
              <a:buSzPts val="1100"/>
              <a:buNone/>
            </a:pPr>
            <a:r>
              <a:rPr lang="en-GB"/>
              <a:t>How could Jacob record all of the different </a:t>
            </a:r>
            <a:r>
              <a:rPr lang="en-GB" b="1"/>
              <a:t>human body</a:t>
            </a:r>
            <a:r>
              <a:rPr lang="en-GB"/>
              <a:t> parts?</a:t>
            </a:r>
            <a:endParaRPr/>
          </a:p>
        </p:txBody>
      </p:sp>
      <p:pic>
        <p:nvPicPr>
          <p:cNvPr id="1114" name="Google Shape;1114;p94"/>
          <p:cNvPicPr preferRelativeResize="0"/>
          <p:nvPr/>
        </p:nvPicPr>
        <p:blipFill>
          <a:blip r:embed="rId3">
            <a:alphaModFix/>
          </a:blip>
          <a:stretch>
            <a:fillRect/>
          </a:stretch>
        </p:blipFill>
        <p:spPr>
          <a:xfrm>
            <a:off x="877103" y="4109403"/>
            <a:ext cx="831133" cy="1549772"/>
          </a:xfrm>
          <a:prstGeom prst="rect">
            <a:avLst/>
          </a:prstGeom>
          <a:noFill/>
          <a:ln>
            <a:noFill/>
          </a:ln>
        </p:spPr>
      </p:pic>
      <p:pic>
        <p:nvPicPr>
          <p:cNvPr id="1115" name="Google Shape;1115;p94"/>
          <p:cNvPicPr preferRelativeResize="0"/>
          <p:nvPr/>
        </p:nvPicPr>
        <p:blipFill>
          <a:blip r:embed="rId4">
            <a:alphaModFix/>
          </a:blip>
          <a:stretch>
            <a:fillRect/>
          </a:stretch>
        </p:blipFill>
        <p:spPr>
          <a:xfrm>
            <a:off x="9747234" y="4917418"/>
            <a:ext cx="1051132" cy="1168831"/>
          </a:xfrm>
          <a:prstGeom prst="rect">
            <a:avLst/>
          </a:prstGeom>
          <a:noFill/>
          <a:ln>
            <a:noFill/>
          </a:ln>
        </p:spPr>
      </p:pic>
      <p:pic>
        <p:nvPicPr>
          <p:cNvPr id="1116" name="Google Shape;1116;p94"/>
          <p:cNvPicPr preferRelativeResize="0"/>
          <p:nvPr/>
        </p:nvPicPr>
        <p:blipFill>
          <a:blip r:embed="rId5">
            <a:alphaModFix/>
          </a:blip>
          <a:stretch>
            <a:fillRect/>
          </a:stretch>
        </p:blipFill>
        <p:spPr>
          <a:xfrm>
            <a:off x="4617667" y="3134634"/>
            <a:ext cx="1051133" cy="1161549"/>
          </a:xfrm>
          <a:prstGeom prst="rect">
            <a:avLst/>
          </a:prstGeom>
          <a:noFill/>
          <a:ln>
            <a:noFill/>
          </a:ln>
        </p:spPr>
      </p:pic>
      <p:sp>
        <p:nvSpPr>
          <p:cNvPr id="1117" name="Google Shape;1117;p94"/>
          <p:cNvSpPr txBox="1"/>
          <p:nvPr/>
        </p:nvSpPr>
        <p:spPr>
          <a:xfrm>
            <a:off x="688467" y="5487733"/>
            <a:ext cx="1263200" cy="434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Aisha</a:t>
            </a:r>
            <a:endParaRPr sz="2400">
              <a:solidFill>
                <a:schemeClr val="dk1"/>
              </a:solidFill>
              <a:latin typeface="Lexend"/>
              <a:ea typeface="Lexend"/>
              <a:cs typeface="Lexend"/>
              <a:sym typeface="Lexend"/>
            </a:endParaRPr>
          </a:p>
        </p:txBody>
      </p:sp>
      <p:sp>
        <p:nvSpPr>
          <p:cNvPr id="1118" name="Google Shape;1118;p94"/>
          <p:cNvSpPr txBox="1"/>
          <p:nvPr/>
        </p:nvSpPr>
        <p:spPr>
          <a:xfrm>
            <a:off x="4744443" y="4180300"/>
            <a:ext cx="1051200" cy="434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Sam</a:t>
            </a:r>
            <a:endParaRPr sz="2400">
              <a:solidFill>
                <a:schemeClr val="dk1"/>
              </a:solidFill>
              <a:latin typeface="Lexend"/>
              <a:ea typeface="Lexend"/>
              <a:cs typeface="Lexend"/>
              <a:sym typeface="Lexend"/>
            </a:endParaRPr>
          </a:p>
        </p:txBody>
      </p:sp>
      <p:sp>
        <p:nvSpPr>
          <p:cNvPr id="1119" name="Google Shape;1119;p94"/>
          <p:cNvSpPr txBox="1"/>
          <p:nvPr/>
        </p:nvSpPr>
        <p:spPr>
          <a:xfrm>
            <a:off x="9750924" y="5987705"/>
            <a:ext cx="1051200" cy="4340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Alex</a:t>
            </a:r>
            <a:endParaRPr sz="2400">
              <a:solidFill>
                <a:schemeClr val="dk1"/>
              </a:solidFill>
              <a:latin typeface="Lexend"/>
              <a:ea typeface="Lexend"/>
              <a:cs typeface="Lexend"/>
              <a:sym typeface="Lexend"/>
            </a:endParaRPr>
          </a:p>
        </p:txBody>
      </p:sp>
      <p:pic>
        <p:nvPicPr>
          <p:cNvPr id="1120" name="Google Shape;1120;p94"/>
          <p:cNvPicPr preferRelativeResize="0"/>
          <p:nvPr/>
        </p:nvPicPr>
        <p:blipFill>
          <a:blip r:embed="rId6">
            <a:alphaModFix/>
          </a:blip>
          <a:stretch>
            <a:fillRect/>
          </a:stretch>
        </p:blipFill>
        <p:spPr>
          <a:xfrm>
            <a:off x="5483801" y="1765101"/>
            <a:ext cx="2782233" cy="1266799"/>
          </a:xfrm>
          <a:prstGeom prst="rect">
            <a:avLst/>
          </a:prstGeom>
          <a:noFill/>
          <a:ln>
            <a:noFill/>
          </a:ln>
        </p:spPr>
      </p:pic>
      <p:pic>
        <p:nvPicPr>
          <p:cNvPr id="1121" name="Google Shape;1121;p94"/>
          <p:cNvPicPr preferRelativeResize="0"/>
          <p:nvPr/>
        </p:nvPicPr>
        <p:blipFill>
          <a:blip r:embed="rId6">
            <a:alphaModFix/>
          </a:blip>
          <a:stretch>
            <a:fillRect/>
          </a:stretch>
        </p:blipFill>
        <p:spPr>
          <a:xfrm>
            <a:off x="1419800" y="2734301"/>
            <a:ext cx="2246400" cy="1266799"/>
          </a:xfrm>
          <a:prstGeom prst="rect">
            <a:avLst/>
          </a:prstGeom>
          <a:noFill/>
          <a:ln>
            <a:noFill/>
          </a:ln>
        </p:spPr>
      </p:pic>
      <p:pic>
        <p:nvPicPr>
          <p:cNvPr id="1122" name="Google Shape;1122;p94"/>
          <p:cNvPicPr preferRelativeResize="0"/>
          <p:nvPr/>
        </p:nvPicPr>
        <p:blipFill>
          <a:blip r:embed="rId6">
            <a:alphaModFix/>
          </a:blip>
          <a:stretch>
            <a:fillRect/>
          </a:stretch>
        </p:blipFill>
        <p:spPr>
          <a:xfrm flipH="1">
            <a:off x="7109400" y="3695501"/>
            <a:ext cx="2866200" cy="1266799"/>
          </a:xfrm>
          <a:prstGeom prst="rect">
            <a:avLst/>
          </a:prstGeom>
          <a:noFill/>
          <a:ln>
            <a:noFill/>
          </a:ln>
        </p:spPr>
      </p:pic>
      <p:sp>
        <p:nvSpPr>
          <p:cNvPr id="1123" name="Google Shape;1123;p94"/>
          <p:cNvSpPr txBox="1"/>
          <p:nvPr/>
        </p:nvSpPr>
        <p:spPr>
          <a:xfrm>
            <a:off x="1446467" y="2701744"/>
            <a:ext cx="2246400" cy="1163200"/>
          </a:xfrm>
          <a:prstGeom prst="rect">
            <a:avLst/>
          </a:prstGeom>
          <a:noFill/>
          <a:ln>
            <a:noFill/>
          </a:ln>
        </p:spPr>
        <p:txBody>
          <a:bodyPr spcFirstLastPara="1" wrap="square" lIns="121900" tIns="121900" rIns="121900" bIns="121900" anchor="t" anchorCtr="0">
            <a:no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We can take photographs</a:t>
            </a:r>
            <a:r>
              <a:rPr lang="en-GB" sz="2400">
                <a:solidFill>
                  <a:schemeClr val="dk1"/>
                </a:solidFill>
                <a:latin typeface="Lexend"/>
                <a:ea typeface="Lexend"/>
                <a:cs typeface="Lexend"/>
                <a:sym typeface="Lexend"/>
              </a:rPr>
              <a:t>.</a:t>
            </a:r>
            <a:endParaRPr sz="2400">
              <a:solidFill>
                <a:schemeClr val="dk1"/>
              </a:solidFill>
              <a:latin typeface="Lexend"/>
              <a:ea typeface="Lexend"/>
              <a:cs typeface="Lexend"/>
              <a:sym typeface="Lexend"/>
            </a:endParaRPr>
          </a:p>
        </p:txBody>
      </p:sp>
      <p:sp>
        <p:nvSpPr>
          <p:cNvPr id="1124" name="Google Shape;1124;p94"/>
          <p:cNvSpPr txBox="1"/>
          <p:nvPr/>
        </p:nvSpPr>
        <p:spPr>
          <a:xfrm>
            <a:off x="5483800" y="1817434"/>
            <a:ext cx="2782400" cy="1262356"/>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buClr>
                <a:schemeClr val="dk1"/>
              </a:buClr>
              <a:buSzPts val="1100"/>
            </a:pPr>
            <a:r>
              <a:rPr lang="en-GB" sz="2400">
                <a:solidFill>
                  <a:schemeClr val="dk1"/>
                </a:solidFill>
                <a:latin typeface="+mj-lt"/>
                <a:ea typeface="Lexend"/>
                <a:cs typeface="Lexend"/>
                <a:sym typeface="Lexend"/>
              </a:rPr>
              <a:t>We can make a model.</a:t>
            </a:r>
            <a:endParaRPr sz="2400">
              <a:solidFill>
                <a:schemeClr val="dk1"/>
              </a:solidFill>
              <a:latin typeface="+mj-lt"/>
              <a:ea typeface="Lexend"/>
              <a:cs typeface="Lexend"/>
              <a:sym typeface="Lexend"/>
            </a:endParaRPr>
          </a:p>
        </p:txBody>
      </p:sp>
      <p:sp>
        <p:nvSpPr>
          <p:cNvPr id="1125" name="Google Shape;1125;p94"/>
          <p:cNvSpPr txBox="1"/>
          <p:nvPr/>
        </p:nvSpPr>
        <p:spPr>
          <a:xfrm>
            <a:off x="7106667" y="3673667"/>
            <a:ext cx="2708400" cy="12668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mj-lt"/>
                <a:ea typeface="Lexend"/>
                <a:cs typeface="Lexend"/>
                <a:sym typeface="Lexend"/>
              </a:rPr>
              <a:t>Can you think of any other ways?</a:t>
            </a:r>
            <a:endParaRPr sz="2400">
              <a:solidFill>
                <a:schemeClr val="dk1"/>
              </a:solidFill>
              <a:latin typeface="+mj-lt"/>
              <a:ea typeface="Lexend"/>
              <a:cs typeface="Lexend"/>
              <a:sym typeface="Lexend"/>
            </a:endParaRPr>
          </a:p>
        </p:txBody>
      </p:sp>
      <p:pic>
        <p:nvPicPr>
          <p:cNvPr id="2" name="Picture 1">
            <a:extLst>
              <a:ext uri="{FF2B5EF4-FFF2-40B4-BE49-F238E27FC236}">
                <a16:creationId xmlns:a16="http://schemas.microsoft.com/office/drawing/2014/main" id="{5A5CA9C2-B83B-0178-AEE8-92E54C47FCB7}"/>
              </a:ext>
            </a:extLst>
          </p:cNvPr>
          <p:cNvPicPr>
            <a:picLocks noChangeAspect="1"/>
          </p:cNvPicPr>
          <p:nvPr/>
        </p:nvPicPr>
        <p:blipFill>
          <a:blip r:embed="rId7"/>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3A8D3AC4-B647-C7C1-9E96-1EF07B28B38F}"/>
              </a:ext>
            </a:extLst>
          </p:cNvPr>
          <p:cNvPicPr>
            <a:picLocks noChangeAspect="1"/>
          </p:cNvPicPr>
          <p:nvPr/>
        </p:nvPicPr>
        <p:blipFill>
          <a:blip r:embed="rId8"/>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95"/>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Recording different body parts</a:t>
            </a:r>
            <a:endParaRPr/>
          </a:p>
        </p:txBody>
      </p:sp>
      <p:sp>
        <p:nvSpPr>
          <p:cNvPr id="1131" name="Google Shape;1131;p95"/>
          <p:cNvSpPr txBox="1">
            <a:spLocks noGrp="1"/>
          </p:cNvSpPr>
          <p:nvPr>
            <p:ph type="body" idx="1"/>
          </p:nvPr>
        </p:nvSpPr>
        <p:spPr>
          <a:xfrm>
            <a:off x="432000" y="1012401"/>
            <a:ext cx="95136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latin typeface="+mj-lt"/>
              </a:rPr>
              <a:t>The children decide to </a:t>
            </a:r>
            <a:r>
              <a:rPr lang="en-GB" b="1">
                <a:latin typeface="+mj-lt"/>
              </a:rPr>
              <a:t>draw </a:t>
            </a:r>
            <a:r>
              <a:rPr lang="en-GB">
                <a:latin typeface="+mj-lt"/>
              </a:rPr>
              <a:t>around Aisha and add </a:t>
            </a:r>
            <a:r>
              <a:rPr lang="en-GB" b="1">
                <a:latin typeface="+mj-lt"/>
              </a:rPr>
              <a:t>labels </a:t>
            </a:r>
            <a:r>
              <a:rPr lang="en-GB">
                <a:latin typeface="+mj-lt"/>
              </a:rPr>
              <a:t>to each of her </a:t>
            </a:r>
            <a:r>
              <a:rPr lang="en-GB" b="1">
                <a:latin typeface="+mj-lt"/>
              </a:rPr>
              <a:t>body </a:t>
            </a:r>
            <a:r>
              <a:rPr lang="en-GB">
                <a:latin typeface="+mj-lt"/>
              </a:rPr>
              <a:t>parts. </a:t>
            </a:r>
            <a:endParaRPr>
              <a:latin typeface="+mj-lt"/>
            </a:endParaRPr>
          </a:p>
        </p:txBody>
      </p:sp>
      <p:pic>
        <p:nvPicPr>
          <p:cNvPr id="1132" name="Google Shape;1132;p95"/>
          <p:cNvPicPr preferRelativeResize="0"/>
          <p:nvPr/>
        </p:nvPicPr>
        <p:blipFill>
          <a:blip r:embed="rId3">
            <a:alphaModFix/>
          </a:blip>
          <a:stretch>
            <a:fillRect/>
          </a:stretch>
        </p:blipFill>
        <p:spPr>
          <a:xfrm>
            <a:off x="2144500" y="2058401"/>
            <a:ext cx="3030565" cy="4271636"/>
          </a:xfrm>
          <a:prstGeom prst="rect">
            <a:avLst/>
          </a:prstGeom>
          <a:noFill/>
          <a:ln>
            <a:noFill/>
          </a:ln>
        </p:spPr>
      </p:pic>
      <p:sp>
        <p:nvSpPr>
          <p:cNvPr id="1133" name="Google Shape;1133;p95"/>
          <p:cNvSpPr txBox="1"/>
          <p:nvPr/>
        </p:nvSpPr>
        <p:spPr>
          <a:xfrm>
            <a:off x="7311133" y="2374333"/>
            <a:ext cx="4327200" cy="300815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buClr>
                <a:schemeClr val="dk1"/>
              </a:buClr>
              <a:buSzPts val="1100"/>
            </a:pPr>
            <a:r>
              <a:rPr lang="en-GB" sz="2933">
                <a:solidFill>
                  <a:schemeClr val="dk1"/>
                </a:solidFill>
                <a:latin typeface="+mj-lt"/>
                <a:ea typeface="Lexend"/>
                <a:cs typeface="Lexend"/>
                <a:sym typeface="Lexend"/>
              </a:rPr>
              <a:t>They add labels for her head, arm, stomach, leg and foot. What other labels could they add?</a:t>
            </a:r>
            <a:endParaRPr sz="2933">
              <a:solidFill>
                <a:schemeClr val="dk1"/>
              </a:solidFill>
              <a:latin typeface="+mj-lt"/>
              <a:ea typeface="Lexend"/>
              <a:cs typeface="Lexend"/>
              <a:sym typeface="Lexend"/>
            </a:endParaRPr>
          </a:p>
        </p:txBody>
      </p:sp>
      <p:cxnSp>
        <p:nvCxnSpPr>
          <p:cNvPr id="1134" name="Google Shape;1134;p95"/>
          <p:cNvCxnSpPr>
            <a:endCxn id="1135" idx="1"/>
          </p:cNvCxnSpPr>
          <p:nvPr/>
        </p:nvCxnSpPr>
        <p:spPr>
          <a:xfrm flipV="1">
            <a:off x="3927333" y="2859573"/>
            <a:ext cx="983600" cy="43"/>
          </a:xfrm>
          <a:prstGeom prst="straightConnector1">
            <a:avLst/>
          </a:prstGeom>
          <a:noFill/>
          <a:ln w="38100" cap="flat" cmpd="sng">
            <a:solidFill>
              <a:schemeClr val="accent5"/>
            </a:solidFill>
            <a:prstDash val="solid"/>
            <a:round/>
            <a:headEnd type="none" w="med" len="med"/>
            <a:tailEnd type="none" w="med" len="med"/>
          </a:ln>
        </p:spPr>
      </p:cxnSp>
      <p:cxnSp>
        <p:nvCxnSpPr>
          <p:cNvPr id="1136" name="Google Shape;1136;p95"/>
          <p:cNvCxnSpPr>
            <a:endCxn id="1137" idx="1"/>
          </p:cNvCxnSpPr>
          <p:nvPr/>
        </p:nvCxnSpPr>
        <p:spPr>
          <a:xfrm flipV="1">
            <a:off x="4206133" y="3866958"/>
            <a:ext cx="704800" cy="42"/>
          </a:xfrm>
          <a:prstGeom prst="straightConnector1">
            <a:avLst/>
          </a:prstGeom>
          <a:noFill/>
          <a:ln w="38100" cap="flat" cmpd="sng">
            <a:solidFill>
              <a:schemeClr val="accent5"/>
            </a:solidFill>
            <a:prstDash val="solid"/>
            <a:round/>
            <a:headEnd type="none" w="med" len="med"/>
            <a:tailEnd type="none" w="med" len="med"/>
          </a:ln>
        </p:spPr>
      </p:cxnSp>
      <p:cxnSp>
        <p:nvCxnSpPr>
          <p:cNvPr id="1138" name="Google Shape;1138;p95"/>
          <p:cNvCxnSpPr>
            <a:endCxn id="1139" idx="3"/>
          </p:cNvCxnSpPr>
          <p:nvPr/>
        </p:nvCxnSpPr>
        <p:spPr>
          <a:xfrm flipH="1" flipV="1">
            <a:off x="2144500" y="4319958"/>
            <a:ext cx="1559600" cy="42"/>
          </a:xfrm>
          <a:prstGeom prst="straightConnector1">
            <a:avLst/>
          </a:prstGeom>
          <a:noFill/>
          <a:ln w="38100" cap="flat" cmpd="sng">
            <a:solidFill>
              <a:schemeClr val="accent5"/>
            </a:solidFill>
            <a:prstDash val="solid"/>
            <a:round/>
            <a:headEnd type="none" w="med" len="med"/>
            <a:tailEnd type="none" w="med" len="med"/>
          </a:ln>
        </p:spPr>
      </p:cxnSp>
      <p:cxnSp>
        <p:nvCxnSpPr>
          <p:cNvPr id="1140" name="Google Shape;1140;p95"/>
          <p:cNvCxnSpPr>
            <a:endCxn id="1141" idx="1"/>
          </p:cNvCxnSpPr>
          <p:nvPr/>
        </p:nvCxnSpPr>
        <p:spPr>
          <a:xfrm flipV="1">
            <a:off x="4108533" y="5164957"/>
            <a:ext cx="802400" cy="43"/>
          </a:xfrm>
          <a:prstGeom prst="straightConnector1">
            <a:avLst/>
          </a:prstGeom>
          <a:noFill/>
          <a:ln w="38100" cap="flat" cmpd="sng">
            <a:solidFill>
              <a:schemeClr val="accent5"/>
            </a:solidFill>
            <a:prstDash val="solid"/>
            <a:round/>
            <a:headEnd type="none" w="med" len="med"/>
            <a:tailEnd type="none" w="med" len="med"/>
          </a:ln>
        </p:spPr>
      </p:cxnSp>
      <p:cxnSp>
        <p:nvCxnSpPr>
          <p:cNvPr id="1142" name="Google Shape;1142;p95"/>
          <p:cNvCxnSpPr>
            <a:endCxn id="1143" idx="3"/>
          </p:cNvCxnSpPr>
          <p:nvPr/>
        </p:nvCxnSpPr>
        <p:spPr>
          <a:xfrm flipH="1" flipV="1">
            <a:off x="2144500" y="5897425"/>
            <a:ext cx="1018400" cy="42"/>
          </a:xfrm>
          <a:prstGeom prst="straightConnector1">
            <a:avLst/>
          </a:prstGeom>
          <a:noFill/>
          <a:ln w="38100" cap="flat" cmpd="sng">
            <a:solidFill>
              <a:schemeClr val="accent5"/>
            </a:solidFill>
            <a:prstDash val="solid"/>
            <a:round/>
            <a:headEnd type="none" w="med" len="med"/>
            <a:tailEnd type="none" w="med" len="med"/>
          </a:ln>
        </p:spPr>
      </p:cxnSp>
      <p:sp>
        <p:nvSpPr>
          <p:cNvPr id="1135" name="Google Shape;1135;p95"/>
          <p:cNvSpPr txBox="1"/>
          <p:nvPr/>
        </p:nvSpPr>
        <p:spPr>
          <a:xfrm>
            <a:off x="4910933" y="2551816"/>
            <a:ext cx="13244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head</a:t>
            </a:r>
            <a:endParaRPr sz="2400">
              <a:solidFill>
                <a:schemeClr val="dk1"/>
              </a:solidFill>
              <a:latin typeface="Lexend"/>
              <a:ea typeface="Lexend"/>
              <a:cs typeface="Lexend"/>
              <a:sym typeface="Lexend"/>
            </a:endParaRPr>
          </a:p>
        </p:txBody>
      </p:sp>
      <p:sp>
        <p:nvSpPr>
          <p:cNvPr id="1137" name="Google Shape;1137;p95"/>
          <p:cNvSpPr txBox="1"/>
          <p:nvPr/>
        </p:nvSpPr>
        <p:spPr>
          <a:xfrm>
            <a:off x="4910933" y="3559201"/>
            <a:ext cx="854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arm</a:t>
            </a:r>
            <a:endParaRPr sz="2400">
              <a:solidFill>
                <a:schemeClr val="dk1"/>
              </a:solidFill>
              <a:latin typeface="Lexend"/>
              <a:ea typeface="Lexend"/>
              <a:cs typeface="Lexend"/>
              <a:sym typeface="Lexend"/>
            </a:endParaRPr>
          </a:p>
        </p:txBody>
      </p:sp>
      <p:sp>
        <p:nvSpPr>
          <p:cNvPr id="1139" name="Google Shape;1139;p95"/>
          <p:cNvSpPr txBox="1"/>
          <p:nvPr/>
        </p:nvSpPr>
        <p:spPr>
          <a:xfrm>
            <a:off x="612500" y="4012201"/>
            <a:ext cx="15320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stomach</a:t>
            </a:r>
            <a:endParaRPr sz="2400">
              <a:solidFill>
                <a:schemeClr val="dk1"/>
              </a:solidFill>
              <a:latin typeface="Lexend"/>
              <a:ea typeface="Lexend"/>
              <a:cs typeface="Lexend"/>
              <a:sym typeface="Lexend"/>
            </a:endParaRPr>
          </a:p>
        </p:txBody>
      </p:sp>
      <p:sp>
        <p:nvSpPr>
          <p:cNvPr id="1143" name="Google Shape;1143;p95"/>
          <p:cNvSpPr txBox="1"/>
          <p:nvPr/>
        </p:nvSpPr>
        <p:spPr>
          <a:xfrm>
            <a:off x="1289700" y="5589668"/>
            <a:ext cx="854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foot</a:t>
            </a:r>
            <a:endParaRPr sz="2400">
              <a:solidFill>
                <a:schemeClr val="dk1"/>
              </a:solidFill>
              <a:latin typeface="Lexend"/>
              <a:ea typeface="Lexend"/>
              <a:cs typeface="Lexend"/>
              <a:sym typeface="Lexend"/>
            </a:endParaRPr>
          </a:p>
        </p:txBody>
      </p:sp>
      <p:sp>
        <p:nvSpPr>
          <p:cNvPr id="1141" name="Google Shape;1141;p95"/>
          <p:cNvSpPr txBox="1"/>
          <p:nvPr/>
        </p:nvSpPr>
        <p:spPr>
          <a:xfrm>
            <a:off x="4910933" y="4857200"/>
            <a:ext cx="854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leg</a:t>
            </a:r>
            <a:endParaRPr sz="2400">
              <a:solidFill>
                <a:schemeClr val="dk1"/>
              </a:solidFill>
              <a:latin typeface="Lexend"/>
              <a:ea typeface="Lexend"/>
              <a:cs typeface="Lexend"/>
              <a:sym typeface="Lexend"/>
            </a:endParaRPr>
          </a:p>
        </p:txBody>
      </p:sp>
      <p:sp>
        <p:nvSpPr>
          <p:cNvPr id="1144" name="Google Shape;1144;p95"/>
          <p:cNvSpPr txBox="1"/>
          <p:nvPr/>
        </p:nvSpPr>
        <p:spPr>
          <a:xfrm>
            <a:off x="2590581" y="6002068"/>
            <a:ext cx="21384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body outline</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30D5954B-CF43-9B4D-8E72-3ABA83B59E40}"/>
              </a:ext>
            </a:extLst>
          </p:cNvPr>
          <p:cNvPicPr>
            <a:picLocks noChangeAspect="1"/>
          </p:cNvPicPr>
          <p:nvPr/>
        </p:nvPicPr>
        <p:blipFill>
          <a:blip r:embed="rId4"/>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0904EDF0-CC0F-460E-D9F1-9883FF371F28}"/>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96"/>
          <p:cNvPicPr preferRelativeResize="0"/>
          <p:nvPr/>
        </p:nvPicPr>
        <p:blipFill>
          <a:blip r:embed="rId3">
            <a:alphaModFix/>
          </a:blip>
          <a:stretch>
            <a:fillRect/>
          </a:stretch>
        </p:blipFill>
        <p:spPr>
          <a:xfrm>
            <a:off x="2144500" y="2058401"/>
            <a:ext cx="3030565" cy="4271636"/>
          </a:xfrm>
          <a:prstGeom prst="rect">
            <a:avLst/>
          </a:prstGeom>
          <a:noFill/>
          <a:ln>
            <a:noFill/>
          </a:ln>
        </p:spPr>
      </p:pic>
      <p:sp>
        <p:nvSpPr>
          <p:cNvPr id="1150" name="Google Shape;1150;p96"/>
          <p:cNvSpPr txBox="1">
            <a:spLocks noGrp="1"/>
          </p:cNvSpPr>
          <p:nvPr>
            <p:ph type="title"/>
          </p:nvPr>
        </p:nvSpPr>
        <p:spPr>
          <a:xfrm>
            <a:off x="432000" y="0"/>
            <a:ext cx="10513600" cy="818000"/>
          </a:xfrm>
          <a:prstGeom prst="rect">
            <a:avLst/>
          </a:prstGeom>
        </p:spPr>
        <p:txBody>
          <a:bodyPr spcFirstLastPara="1" vert="horz" wrap="square" lIns="0" tIns="0" rIns="0" bIns="0" rtlCol="0" anchor="ctr" anchorCtr="0">
            <a:noAutofit/>
          </a:bodyPr>
          <a:lstStyle/>
          <a:p>
            <a:r>
              <a:rPr lang="en-GB"/>
              <a:t>Recording different body parts</a:t>
            </a:r>
            <a:endParaRPr/>
          </a:p>
        </p:txBody>
      </p:sp>
      <p:sp>
        <p:nvSpPr>
          <p:cNvPr id="1151" name="Google Shape;1151;p96"/>
          <p:cNvSpPr txBox="1">
            <a:spLocks noGrp="1"/>
          </p:cNvSpPr>
          <p:nvPr>
            <p:ph type="body" idx="1"/>
          </p:nvPr>
        </p:nvSpPr>
        <p:spPr>
          <a:xfrm>
            <a:off x="432000" y="1012400"/>
            <a:ext cx="9424400" cy="1147600"/>
          </a:xfrm>
          <a:prstGeom prst="rect">
            <a:avLst/>
          </a:prstGeom>
        </p:spPr>
        <p:txBody>
          <a:bodyPr spcFirstLastPara="1" vert="horz" wrap="square" lIns="0" tIns="0" rIns="0" bIns="0" rtlCol="0" anchor="t" anchorCtr="0">
            <a:noAutofit/>
          </a:bodyPr>
          <a:lstStyle/>
          <a:p>
            <a:pPr marL="0" indent="0">
              <a:spcAft>
                <a:spcPts val="1333"/>
              </a:spcAft>
              <a:buClr>
                <a:schemeClr val="dk1"/>
              </a:buClr>
              <a:buSzPts val="1100"/>
              <a:buNone/>
            </a:pPr>
            <a:r>
              <a:rPr lang="en-GB">
                <a:latin typeface="+mj-lt"/>
              </a:rPr>
              <a:t>The children decide to add more </a:t>
            </a:r>
            <a:r>
              <a:rPr lang="en-GB" b="1">
                <a:latin typeface="+mj-lt"/>
              </a:rPr>
              <a:t>body parts</a:t>
            </a:r>
            <a:r>
              <a:rPr lang="en-GB">
                <a:latin typeface="+mj-lt"/>
              </a:rPr>
              <a:t> to their </a:t>
            </a:r>
            <a:r>
              <a:rPr lang="en-GB" b="1">
                <a:latin typeface="+mj-lt"/>
              </a:rPr>
              <a:t>drawing</a:t>
            </a:r>
            <a:r>
              <a:rPr lang="en-GB">
                <a:latin typeface="+mj-lt"/>
              </a:rPr>
              <a:t>. </a:t>
            </a:r>
            <a:endParaRPr>
              <a:latin typeface="+mj-lt"/>
            </a:endParaRPr>
          </a:p>
        </p:txBody>
      </p:sp>
      <p:sp>
        <p:nvSpPr>
          <p:cNvPr id="1152" name="Google Shape;1152;p96"/>
          <p:cNvSpPr txBox="1"/>
          <p:nvPr/>
        </p:nvSpPr>
        <p:spPr>
          <a:xfrm>
            <a:off x="7395200" y="2419000"/>
            <a:ext cx="4454400" cy="3174868"/>
          </a:xfrm>
          <a:prstGeom prst="rect">
            <a:avLst/>
          </a:prstGeom>
          <a:noFill/>
          <a:ln>
            <a:noFill/>
          </a:ln>
        </p:spPr>
        <p:txBody>
          <a:bodyPr spcFirstLastPara="1" wrap="square" lIns="121900" tIns="121900" rIns="121900" bIns="121900" anchor="t" anchorCtr="0">
            <a:spAutoFit/>
          </a:bodyPr>
          <a:lstStyle/>
          <a:p>
            <a:pPr>
              <a:lnSpc>
                <a:spcPct val="115000"/>
              </a:lnSpc>
              <a:buClr>
                <a:schemeClr val="dk1"/>
              </a:buClr>
              <a:buSzPts val="1100"/>
            </a:pPr>
            <a:r>
              <a:rPr lang="en-GB" sz="2933">
                <a:solidFill>
                  <a:schemeClr val="dk1"/>
                </a:solidFill>
                <a:latin typeface="+mj-lt"/>
                <a:ea typeface="Lexend"/>
                <a:cs typeface="Lexend"/>
                <a:sym typeface="Lexend"/>
              </a:rPr>
              <a:t>They add </a:t>
            </a:r>
            <a:r>
              <a:rPr lang="en-GB" sz="2933" b="1">
                <a:solidFill>
                  <a:schemeClr val="dk1"/>
                </a:solidFill>
                <a:latin typeface="+mj-lt"/>
                <a:ea typeface="Lexend"/>
                <a:cs typeface="Lexend"/>
                <a:sym typeface="Lexend"/>
              </a:rPr>
              <a:t>labels </a:t>
            </a:r>
            <a:r>
              <a:rPr lang="en-GB" sz="2933">
                <a:solidFill>
                  <a:schemeClr val="dk1"/>
                </a:solidFill>
                <a:latin typeface="+mj-lt"/>
                <a:ea typeface="Lexend"/>
                <a:cs typeface="Lexend"/>
                <a:sym typeface="Lexend"/>
              </a:rPr>
              <a:t>for Aisha’s shoulder, elbow, wrist, knee and ankle. </a:t>
            </a:r>
            <a:endParaRPr sz="2933">
              <a:solidFill>
                <a:schemeClr val="dk1"/>
              </a:solidFill>
              <a:latin typeface="+mj-lt"/>
              <a:ea typeface="Lexend"/>
              <a:cs typeface="Lexend"/>
              <a:sym typeface="Lexend"/>
            </a:endParaRPr>
          </a:p>
          <a:p>
            <a:pPr>
              <a:lnSpc>
                <a:spcPct val="115000"/>
              </a:lnSpc>
              <a:spcBef>
                <a:spcPts val="1333"/>
              </a:spcBef>
              <a:spcAft>
                <a:spcPts val="1333"/>
              </a:spcAft>
              <a:buClr>
                <a:schemeClr val="dk1"/>
              </a:buClr>
              <a:buSzPts val="1100"/>
            </a:pPr>
            <a:r>
              <a:rPr lang="en-GB" sz="2933">
                <a:solidFill>
                  <a:schemeClr val="dk1"/>
                </a:solidFill>
                <a:latin typeface="+mj-lt"/>
                <a:ea typeface="Lexend"/>
                <a:cs typeface="Lexend"/>
                <a:sym typeface="Lexend"/>
              </a:rPr>
              <a:t>Where should they put these labels?</a:t>
            </a:r>
            <a:endParaRPr sz="2933">
              <a:solidFill>
                <a:schemeClr val="dk1"/>
              </a:solidFill>
              <a:latin typeface="+mj-lt"/>
              <a:ea typeface="Lexend"/>
              <a:cs typeface="Lexend"/>
              <a:sym typeface="Lexend"/>
            </a:endParaRPr>
          </a:p>
        </p:txBody>
      </p:sp>
      <p:cxnSp>
        <p:nvCxnSpPr>
          <p:cNvPr id="1153" name="Google Shape;1153;p96"/>
          <p:cNvCxnSpPr>
            <a:endCxn id="1154" idx="3"/>
          </p:cNvCxnSpPr>
          <p:nvPr/>
        </p:nvCxnSpPr>
        <p:spPr>
          <a:xfrm flipH="1" flipV="1">
            <a:off x="2134600" y="3357391"/>
            <a:ext cx="1193200" cy="43"/>
          </a:xfrm>
          <a:prstGeom prst="straightConnector1">
            <a:avLst/>
          </a:prstGeom>
          <a:noFill/>
          <a:ln w="38100" cap="flat" cmpd="sng">
            <a:solidFill>
              <a:schemeClr val="accent5"/>
            </a:solidFill>
            <a:prstDash val="solid"/>
            <a:round/>
            <a:headEnd type="none" w="med" len="med"/>
            <a:tailEnd type="none" w="med" len="med"/>
          </a:ln>
        </p:spPr>
      </p:cxnSp>
      <p:cxnSp>
        <p:nvCxnSpPr>
          <p:cNvPr id="1155" name="Google Shape;1155;p96"/>
          <p:cNvCxnSpPr>
            <a:endCxn id="1156" idx="1"/>
          </p:cNvCxnSpPr>
          <p:nvPr/>
        </p:nvCxnSpPr>
        <p:spPr>
          <a:xfrm flipV="1">
            <a:off x="4275667" y="3841991"/>
            <a:ext cx="880000" cy="43"/>
          </a:xfrm>
          <a:prstGeom prst="straightConnector1">
            <a:avLst/>
          </a:prstGeom>
          <a:noFill/>
          <a:ln w="38100" cap="flat" cmpd="sng">
            <a:solidFill>
              <a:schemeClr val="accent5"/>
            </a:solidFill>
            <a:prstDash val="solid"/>
            <a:round/>
            <a:headEnd type="none" w="med" len="med"/>
            <a:tailEnd type="none" w="med" len="med"/>
          </a:ln>
        </p:spPr>
      </p:cxnSp>
      <p:cxnSp>
        <p:nvCxnSpPr>
          <p:cNvPr id="1157" name="Google Shape;1157;p96"/>
          <p:cNvCxnSpPr>
            <a:endCxn id="1158" idx="3"/>
          </p:cNvCxnSpPr>
          <p:nvPr/>
        </p:nvCxnSpPr>
        <p:spPr>
          <a:xfrm flipH="1" flipV="1">
            <a:off x="2134600" y="4085958"/>
            <a:ext cx="858800" cy="42"/>
          </a:xfrm>
          <a:prstGeom prst="straightConnector1">
            <a:avLst/>
          </a:prstGeom>
          <a:noFill/>
          <a:ln w="38100" cap="flat" cmpd="sng">
            <a:solidFill>
              <a:schemeClr val="accent5"/>
            </a:solidFill>
            <a:prstDash val="solid"/>
            <a:round/>
            <a:headEnd type="none" w="med" len="med"/>
            <a:tailEnd type="none" w="med" len="med"/>
          </a:ln>
        </p:spPr>
      </p:cxnSp>
      <p:cxnSp>
        <p:nvCxnSpPr>
          <p:cNvPr id="1159" name="Google Shape;1159;p96"/>
          <p:cNvCxnSpPr>
            <a:endCxn id="1160" idx="1"/>
          </p:cNvCxnSpPr>
          <p:nvPr/>
        </p:nvCxnSpPr>
        <p:spPr>
          <a:xfrm flipV="1">
            <a:off x="4192067" y="5225858"/>
            <a:ext cx="963600" cy="42"/>
          </a:xfrm>
          <a:prstGeom prst="straightConnector1">
            <a:avLst/>
          </a:prstGeom>
          <a:noFill/>
          <a:ln w="38100" cap="flat" cmpd="sng">
            <a:solidFill>
              <a:schemeClr val="accent5"/>
            </a:solidFill>
            <a:prstDash val="solid"/>
            <a:round/>
            <a:headEnd type="none" w="med" len="med"/>
            <a:tailEnd type="none" w="med" len="med"/>
          </a:ln>
        </p:spPr>
      </p:cxnSp>
      <p:cxnSp>
        <p:nvCxnSpPr>
          <p:cNvPr id="1161" name="Google Shape;1161;p96"/>
          <p:cNvCxnSpPr>
            <a:endCxn id="1162" idx="3"/>
          </p:cNvCxnSpPr>
          <p:nvPr/>
        </p:nvCxnSpPr>
        <p:spPr>
          <a:xfrm flipH="1" flipV="1">
            <a:off x="2134600" y="5693625"/>
            <a:ext cx="928400" cy="42"/>
          </a:xfrm>
          <a:prstGeom prst="straightConnector1">
            <a:avLst/>
          </a:prstGeom>
          <a:noFill/>
          <a:ln w="38100" cap="flat" cmpd="sng">
            <a:solidFill>
              <a:schemeClr val="accent5"/>
            </a:solidFill>
            <a:prstDash val="solid"/>
            <a:round/>
            <a:headEnd type="none" w="med" len="med"/>
            <a:tailEnd type="none" w="med" len="med"/>
          </a:ln>
        </p:spPr>
      </p:cxnSp>
      <p:sp>
        <p:nvSpPr>
          <p:cNvPr id="1154" name="Google Shape;1154;p96"/>
          <p:cNvSpPr txBox="1"/>
          <p:nvPr/>
        </p:nvSpPr>
        <p:spPr>
          <a:xfrm>
            <a:off x="605000" y="3049634"/>
            <a:ext cx="15296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shoulder</a:t>
            </a:r>
            <a:endParaRPr sz="2400">
              <a:solidFill>
                <a:schemeClr val="dk1"/>
              </a:solidFill>
              <a:latin typeface="Lexend"/>
              <a:ea typeface="Lexend"/>
              <a:cs typeface="Lexend"/>
              <a:sym typeface="Lexend"/>
            </a:endParaRPr>
          </a:p>
        </p:txBody>
      </p:sp>
      <p:sp>
        <p:nvSpPr>
          <p:cNvPr id="1158" name="Google Shape;1158;p96"/>
          <p:cNvSpPr txBox="1"/>
          <p:nvPr/>
        </p:nvSpPr>
        <p:spPr>
          <a:xfrm>
            <a:off x="1157800" y="3778201"/>
            <a:ext cx="976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wrist</a:t>
            </a:r>
            <a:endParaRPr sz="2400">
              <a:solidFill>
                <a:schemeClr val="dk1"/>
              </a:solidFill>
              <a:latin typeface="Lexend"/>
              <a:ea typeface="Lexend"/>
              <a:cs typeface="Lexend"/>
              <a:sym typeface="Lexend"/>
            </a:endParaRPr>
          </a:p>
        </p:txBody>
      </p:sp>
      <p:sp>
        <p:nvSpPr>
          <p:cNvPr id="1162" name="Google Shape;1162;p96"/>
          <p:cNvSpPr txBox="1"/>
          <p:nvPr/>
        </p:nvSpPr>
        <p:spPr>
          <a:xfrm>
            <a:off x="1035800" y="5385868"/>
            <a:ext cx="1098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ankle</a:t>
            </a:r>
            <a:endParaRPr sz="2400">
              <a:solidFill>
                <a:schemeClr val="dk1"/>
              </a:solidFill>
              <a:latin typeface="Lexend"/>
              <a:ea typeface="Lexend"/>
              <a:cs typeface="Lexend"/>
              <a:sym typeface="Lexend"/>
            </a:endParaRPr>
          </a:p>
        </p:txBody>
      </p:sp>
      <p:sp>
        <p:nvSpPr>
          <p:cNvPr id="1156" name="Google Shape;1156;p96"/>
          <p:cNvSpPr txBox="1"/>
          <p:nvPr/>
        </p:nvSpPr>
        <p:spPr>
          <a:xfrm>
            <a:off x="5155667" y="3534234"/>
            <a:ext cx="11400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elbow</a:t>
            </a:r>
            <a:endParaRPr sz="2400">
              <a:solidFill>
                <a:schemeClr val="dk1"/>
              </a:solidFill>
              <a:latin typeface="Lexend"/>
              <a:ea typeface="Lexend"/>
              <a:cs typeface="Lexend"/>
              <a:sym typeface="Lexend"/>
            </a:endParaRPr>
          </a:p>
        </p:txBody>
      </p:sp>
      <p:sp>
        <p:nvSpPr>
          <p:cNvPr id="1160" name="Google Shape;1160;p96"/>
          <p:cNvSpPr txBox="1"/>
          <p:nvPr/>
        </p:nvSpPr>
        <p:spPr>
          <a:xfrm>
            <a:off x="5155667" y="4918101"/>
            <a:ext cx="9768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knee</a:t>
            </a:r>
            <a:endParaRPr sz="2400">
              <a:solidFill>
                <a:schemeClr val="dk1"/>
              </a:solidFill>
              <a:latin typeface="Lexend"/>
              <a:ea typeface="Lexend"/>
              <a:cs typeface="Lexend"/>
              <a:sym typeface="Lexend"/>
            </a:endParaRPr>
          </a:p>
        </p:txBody>
      </p:sp>
      <p:sp>
        <p:nvSpPr>
          <p:cNvPr id="1163" name="Google Shape;1163;p96"/>
          <p:cNvSpPr txBox="1"/>
          <p:nvPr/>
        </p:nvSpPr>
        <p:spPr>
          <a:xfrm>
            <a:off x="2590581" y="6012001"/>
            <a:ext cx="21384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body outline</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27027C89-5BA4-F7BA-EE62-F50FC099E341}"/>
              </a:ext>
            </a:extLst>
          </p:cNvPr>
          <p:cNvPicPr>
            <a:picLocks noChangeAspect="1"/>
          </p:cNvPicPr>
          <p:nvPr/>
        </p:nvPicPr>
        <p:blipFill>
          <a:blip r:embed="rId4"/>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A82FC057-3DCF-A782-755B-E964633EF339}"/>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167"/>
        <p:cNvGrpSpPr/>
        <p:nvPr/>
      </p:nvGrpSpPr>
      <p:grpSpPr>
        <a:xfrm>
          <a:off x="0" y="0"/>
          <a:ext cx="0" cy="0"/>
          <a:chOff x="0" y="0"/>
          <a:chExt cx="0" cy="0"/>
        </a:xfrm>
      </p:grpSpPr>
      <p:sp>
        <p:nvSpPr>
          <p:cNvPr id="1168" name="Google Shape;1168;p97"/>
          <p:cNvSpPr txBox="1">
            <a:spLocks noGrp="1"/>
          </p:cNvSpPr>
          <p:nvPr>
            <p:ph type="title" idx="2"/>
          </p:nvPr>
        </p:nvSpPr>
        <p:spPr>
          <a:xfrm>
            <a:off x="432000" y="0"/>
            <a:ext cx="10513600" cy="818000"/>
          </a:xfrm>
          <a:prstGeom prst="rect">
            <a:avLst/>
          </a:prstGeom>
        </p:spPr>
        <p:txBody>
          <a:bodyPr spcFirstLastPara="1" vert="horz" wrap="square" lIns="0" tIns="0" rIns="0" bIns="0" rtlCol="0" anchor="ctr" anchorCtr="0">
            <a:noAutofit/>
          </a:bodyPr>
          <a:lstStyle/>
          <a:p>
            <a:r>
              <a:rPr lang="en-GB"/>
              <a:t>Recording different body parts</a:t>
            </a:r>
            <a:endParaRPr/>
          </a:p>
        </p:txBody>
      </p:sp>
      <p:sp>
        <p:nvSpPr>
          <p:cNvPr id="1169" name="Google Shape;1169;p97"/>
          <p:cNvSpPr txBox="1">
            <a:spLocks noGrp="1"/>
          </p:cNvSpPr>
          <p:nvPr>
            <p:ph type="subTitle" idx="1"/>
          </p:nvPr>
        </p:nvSpPr>
        <p:spPr>
          <a:xfrm>
            <a:off x="1379233" y="2450367"/>
            <a:ext cx="10008800" cy="432800"/>
          </a:xfrm>
          <a:prstGeom prst="rect">
            <a:avLst/>
          </a:prstGeom>
        </p:spPr>
        <p:txBody>
          <a:bodyPr spcFirstLastPara="1" vert="horz" wrap="square" lIns="0" tIns="0" rIns="0" bIns="0" rtlCol="0" anchor="t" anchorCtr="0">
            <a:noAutofit/>
          </a:bodyPr>
          <a:lstStyle/>
          <a:p>
            <a:pPr marL="0" indent="0">
              <a:lnSpc>
                <a:spcPct val="100000"/>
              </a:lnSpc>
              <a:buClr>
                <a:schemeClr val="dk1"/>
              </a:buClr>
              <a:buSzPts val="1100"/>
            </a:pPr>
            <a:r>
              <a:rPr lang="en-GB"/>
              <a:t>counting and researching</a:t>
            </a:r>
            <a:endParaRPr/>
          </a:p>
        </p:txBody>
      </p:sp>
      <p:sp>
        <p:nvSpPr>
          <p:cNvPr id="1170" name="Google Shape;1170;p97"/>
          <p:cNvSpPr txBox="1">
            <a:spLocks noGrp="1"/>
          </p:cNvSpPr>
          <p:nvPr>
            <p:ph type="title"/>
          </p:nvPr>
        </p:nvSpPr>
        <p:spPr>
          <a:xfrm>
            <a:off x="432000" y="998367"/>
            <a:ext cx="9513600" cy="652800"/>
          </a:xfrm>
          <a:prstGeom prst="rect">
            <a:avLst/>
          </a:prstGeom>
        </p:spPr>
        <p:txBody>
          <a:bodyPr spcFirstLastPara="1" vert="horz" wrap="square" lIns="0" tIns="0" rIns="0" bIns="0" rtlCol="0" anchor="t" anchorCtr="0">
            <a:noAutofit/>
          </a:bodyPr>
          <a:lstStyle/>
          <a:p>
            <a:pPr>
              <a:lnSpc>
                <a:spcPct val="100000"/>
              </a:lnSpc>
              <a:buClr>
                <a:schemeClr val="dk1"/>
              </a:buClr>
              <a:buSzPts val="1100"/>
            </a:pPr>
            <a:r>
              <a:rPr lang="en-GB"/>
              <a:t>Which skills do we use to record different body parts?</a:t>
            </a:r>
            <a:endParaRPr/>
          </a:p>
        </p:txBody>
      </p:sp>
      <p:sp>
        <p:nvSpPr>
          <p:cNvPr id="1171" name="Google Shape;1171;p97"/>
          <p:cNvSpPr txBox="1">
            <a:spLocks noGrp="1"/>
          </p:cNvSpPr>
          <p:nvPr>
            <p:ph type="subTitle" idx="3"/>
          </p:nvPr>
        </p:nvSpPr>
        <p:spPr>
          <a:xfrm>
            <a:off x="1379233" y="3725663"/>
            <a:ext cx="10008800" cy="518800"/>
          </a:xfrm>
          <a:prstGeom prst="rect">
            <a:avLst/>
          </a:prstGeom>
        </p:spPr>
        <p:txBody>
          <a:bodyPr spcFirstLastPara="1" vert="horz" wrap="square" lIns="0" tIns="0" rIns="0" bIns="0" rtlCol="0" anchor="t" anchorCtr="0">
            <a:noAutofit/>
          </a:bodyPr>
          <a:lstStyle/>
          <a:p>
            <a:pPr marL="0" indent="0">
              <a:lnSpc>
                <a:spcPct val="100000"/>
              </a:lnSpc>
              <a:buClr>
                <a:schemeClr val="dk1"/>
              </a:buClr>
              <a:buSzPts val="1100"/>
            </a:pPr>
            <a:r>
              <a:rPr lang="en-GB"/>
              <a:t>measuring and sorting</a:t>
            </a:r>
            <a:endParaRPr/>
          </a:p>
        </p:txBody>
      </p:sp>
      <p:sp>
        <p:nvSpPr>
          <p:cNvPr id="1172" name="Google Shape;1172;p97"/>
          <p:cNvSpPr txBox="1">
            <a:spLocks noGrp="1"/>
          </p:cNvSpPr>
          <p:nvPr>
            <p:ph type="subTitle" idx="4"/>
          </p:nvPr>
        </p:nvSpPr>
        <p:spPr>
          <a:xfrm>
            <a:off x="1379233" y="5022620"/>
            <a:ext cx="9952800" cy="432800"/>
          </a:xfrm>
          <a:prstGeom prst="rect">
            <a:avLst/>
          </a:prstGeom>
        </p:spPr>
        <p:txBody>
          <a:bodyPr spcFirstLastPara="1" vert="horz" wrap="square" lIns="0" tIns="0" rIns="0" bIns="0" rtlCol="0" anchor="t" anchorCtr="0">
            <a:noAutofit/>
          </a:bodyPr>
          <a:lstStyle/>
          <a:p>
            <a:pPr marL="0" indent="0">
              <a:lnSpc>
                <a:spcPct val="100000"/>
              </a:lnSpc>
              <a:buClr>
                <a:schemeClr val="dk1"/>
              </a:buClr>
              <a:buSzPts val="1100"/>
            </a:pPr>
            <a:r>
              <a:rPr lang="en-GB"/>
              <a:t>drawing and labelling</a:t>
            </a:r>
            <a:endParaRPr/>
          </a:p>
        </p:txBody>
      </p:sp>
      <p:pic>
        <p:nvPicPr>
          <p:cNvPr id="1173" name="Google Shape;1173;p97"/>
          <p:cNvPicPr preferRelativeResize="0"/>
          <p:nvPr/>
        </p:nvPicPr>
        <p:blipFill>
          <a:blip r:embed="rId3">
            <a:alphaModFix/>
          </a:blip>
          <a:stretch>
            <a:fillRect/>
          </a:stretch>
        </p:blipFill>
        <p:spPr>
          <a:xfrm>
            <a:off x="5490644" y="4909267"/>
            <a:ext cx="528000" cy="558800"/>
          </a:xfrm>
          <a:prstGeom prst="rect">
            <a:avLst/>
          </a:prstGeom>
          <a:noFill/>
          <a:ln>
            <a:noFill/>
          </a:ln>
        </p:spPr>
      </p:pic>
      <p:pic>
        <p:nvPicPr>
          <p:cNvPr id="2" name="Picture 1">
            <a:extLst>
              <a:ext uri="{FF2B5EF4-FFF2-40B4-BE49-F238E27FC236}">
                <a16:creationId xmlns:a16="http://schemas.microsoft.com/office/drawing/2014/main" id="{7D690E5C-94B1-700A-AE0C-B80BDF72FB35}"/>
              </a:ext>
            </a:extLst>
          </p:cNvPr>
          <p:cNvPicPr>
            <a:picLocks noChangeAspect="1"/>
          </p:cNvPicPr>
          <p:nvPr/>
        </p:nvPicPr>
        <p:blipFill>
          <a:blip r:embed="rId4"/>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0673005D-B2F9-A536-708C-57892CF7FC26}"/>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Sassoon Primary"/>
                <a:cs typeface="Calibri" panose="020F0502020204030204"/>
              </a:rPr>
              <a:t>carry</a:t>
            </a:r>
          </a:p>
          <a:p>
            <a:r>
              <a:rPr lang="en-US" sz="6000">
                <a:latin typeface="Sassoon Primary"/>
                <a:cs typeface="Calibri" panose="020F0502020204030204"/>
              </a:rPr>
              <a:t>dry</a:t>
            </a:r>
          </a:p>
          <a:p>
            <a:r>
              <a:rPr lang="en-US" sz="6000">
                <a:latin typeface="Sassoon Primary"/>
                <a:cs typeface="Calibri" panose="020F0502020204030204"/>
              </a:rPr>
              <a:t>snow</a:t>
            </a:r>
          </a:p>
          <a:p>
            <a:r>
              <a:rPr lang="en-US" sz="6000">
                <a:latin typeface="Sassoon Primary"/>
                <a:cs typeface="Calibri" panose="020F0502020204030204"/>
              </a:rPr>
              <a:t>show</a:t>
            </a:r>
          </a:p>
          <a:p>
            <a:r>
              <a:rPr lang="en-US" sz="6000">
                <a:latin typeface="Sassoon Primary"/>
                <a:cs typeface="Calibri" panose="020F0502020204030204"/>
              </a:rPr>
              <a:t>shaking</a:t>
            </a:r>
          </a:p>
          <a:p>
            <a:r>
              <a:rPr lang="en-US" sz="6000">
                <a:latin typeface="Sassoon Primary"/>
                <a:cs typeface="Calibri" panose="020F0502020204030204"/>
              </a:rPr>
              <a:t>amaze</a:t>
            </a:r>
          </a:p>
          <a:p>
            <a:endParaRPr lang="en-US" sz="6000">
              <a:latin typeface="Sassoon Primary"/>
              <a:cs typeface="Calibri" panose="020F0502020204030204"/>
            </a:endParaRPr>
          </a:p>
          <a:p>
            <a:pPr algn="l"/>
            <a:endParaRPr lang="en-US" sz="3200">
              <a:latin typeface="Sassoon Primary"/>
              <a:cs typeface="Calibri" panose="020F0502020204030204"/>
            </a:endParaRPr>
          </a:p>
          <a:p>
            <a:endParaRPr lang="en-US" sz="3200">
              <a:latin typeface="Sassoon Primary"/>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Segment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endParaRPr lang="en-US" sz="6000">
              <a:latin typeface="Sassoon Primary"/>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What are the digraphs?</a:t>
            </a:r>
          </a:p>
          <a:p>
            <a:pPr algn="ctr"/>
            <a:endParaRPr lang="en-US" sz="3500">
              <a:latin typeface="Sassoon Primary"/>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Blend and say words</a:t>
            </a:r>
            <a:endParaRPr lang="en-US"/>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17D62C-499E-310D-33D3-BB79669F692F}"/>
              </a:ext>
            </a:extLst>
          </p:cNvPr>
          <p:cNvSpPr txBox="1"/>
          <p:nvPr/>
        </p:nvSpPr>
        <p:spPr>
          <a:xfrm>
            <a:off x="8360229" y="101891"/>
            <a:ext cx="37505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1073136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98"/>
          <p:cNvSpPr txBox="1">
            <a:spLocks noGrp="1"/>
          </p:cNvSpPr>
          <p:nvPr>
            <p:ph type="title"/>
          </p:nvPr>
        </p:nvSpPr>
        <p:spPr>
          <a:xfrm>
            <a:off x="1972400" y="52867"/>
            <a:ext cx="9140400" cy="510400"/>
          </a:xfrm>
          <a:prstGeom prst="rect">
            <a:avLst/>
          </a:prstGeom>
        </p:spPr>
        <p:txBody>
          <a:bodyPr spcFirstLastPara="1" vert="horz" wrap="square" lIns="0" tIns="0" rIns="0" bIns="0" rtlCol="0" anchor="b" anchorCtr="0">
            <a:noAutofit/>
          </a:bodyPr>
          <a:lstStyle/>
          <a:p>
            <a:r>
              <a:rPr lang="en-GB"/>
              <a:t>Recording different body parts</a:t>
            </a:r>
            <a:endParaRPr/>
          </a:p>
        </p:txBody>
      </p:sp>
      <p:sp>
        <p:nvSpPr>
          <p:cNvPr id="1179" name="Google Shape;1179;p98"/>
          <p:cNvSpPr txBox="1">
            <a:spLocks noGrp="1"/>
          </p:cNvSpPr>
          <p:nvPr>
            <p:ph type="body" idx="1"/>
          </p:nvPr>
        </p:nvSpPr>
        <p:spPr>
          <a:xfrm>
            <a:off x="432000" y="1012400"/>
            <a:ext cx="95136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latin typeface="+mj-lt"/>
              </a:rPr>
              <a:t>In groups, draw an outline of a body and add labels for different body parts. What does each body part do?</a:t>
            </a:r>
            <a:endParaRPr>
              <a:latin typeface="+mj-lt"/>
            </a:endParaRPr>
          </a:p>
        </p:txBody>
      </p:sp>
      <p:pic>
        <p:nvPicPr>
          <p:cNvPr id="1180" name="Google Shape;1180;p98"/>
          <p:cNvPicPr preferRelativeResize="0"/>
          <p:nvPr/>
        </p:nvPicPr>
        <p:blipFill>
          <a:blip r:embed="rId3">
            <a:alphaModFix/>
          </a:blip>
          <a:stretch>
            <a:fillRect/>
          </a:stretch>
        </p:blipFill>
        <p:spPr>
          <a:xfrm>
            <a:off x="4913134" y="2058401"/>
            <a:ext cx="3030565" cy="4271636"/>
          </a:xfrm>
          <a:prstGeom prst="rect">
            <a:avLst/>
          </a:prstGeom>
          <a:noFill/>
          <a:ln>
            <a:noFill/>
          </a:ln>
        </p:spPr>
      </p:pic>
      <p:sp>
        <p:nvSpPr>
          <p:cNvPr id="1181" name="Google Shape;1181;p98"/>
          <p:cNvSpPr txBox="1"/>
          <p:nvPr/>
        </p:nvSpPr>
        <p:spPr>
          <a:xfrm>
            <a:off x="5359215" y="6002068"/>
            <a:ext cx="2138400" cy="615513"/>
          </a:xfrm>
          <a:prstGeom prst="rect">
            <a:avLst/>
          </a:prstGeom>
          <a:noFill/>
          <a:ln>
            <a:noFill/>
          </a:ln>
        </p:spPr>
        <p:txBody>
          <a:bodyPr spcFirstLastPara="1" wrap="square" lIns="121900" tIns="121900" rIns="121900" bIns="121900" anchor="t" anchorCtr="0">
            <a:spAutoFit/>
          </a:bodyPr>
          <a:lstStyle/>
          <a:p>
            <a:r>
              <a:rPr lang="en-GB" sz="2400">
                <a:solidFill>
                  <a:schemeClr val="dk1"/>
                </a:solidFill>
                <a:latin typeface="Lexend"/>
                <a:ea typeface="Lexend"/>
                <a:cs typeface="Lexend"/>
                <a:sym typeface="Lexend"/>
              </a:rPr>
              <a:t>body outline</a:t>
            </a:r>
            <a:endParaRPr sz="2400">
              <a:solidFill>
                <a:schemeClr val="dk1"/>
              </a:solidFill>
              <a:latin typeface="Lexend"/>
              <a:ea typeface="Lexend"/>
              <a:cs typeface="Lexend"/>
              <a:sym typeface="Lexend"/>
            </a:endParaRPr>
          </a:p>
        </p:txBody>
      </p:sp>
      <p:pic>
        <p:nvPicPr>
          <p:cNvPr id="2" name="Picture 1">
            <a:extLst>
              <a:ext uri="{FF2B5EF4-FFF2-40B4-BE49-F238E27FC236}">
                <a16:creationId xmlns:a16="http://schemas.microsoft.com/office/drawing/2014/main" id="{FB171F38-EAB4-71FD-A816-B6C45D2EFF28}"/>
              </a:ext>
            </a:extLst>
          </p:cNvPr>
          <p:cNvPicPr>
            <a:picLocks noChangeAspect="1"/>
          </p:cNvPicPr>
          <p:nvPr/>
        </p:nvPicPr>
        <p:blipFill>
          <a:blip r:embed="rId4"/>
          <a:stretch>
            <a:fillRect/>
          </a:stretch>
        </p:blipFill>
        <p:spPr>
          <a:xfrm>
            <a:off x="0" y="-3125"/>
            <a:ext cx="7659169" cy="838317"/>
          </a:xfrm>
          <a:prstGeom prst="rect">
            <a:avLst/>
          </a:prstGeom>
        </p:spPr>
      </p:pic>
      <p:pic>
        <p:nvPicPr>
          <p:cNvPr id="3" name="Picture 2">
            <a:extLst>
              <a:ext uri="{FF2B5EF4-FFF2-40B4-BE49-F238E27FC236}">
                <a16:creationId xmlns:a16="http://schemas.microsoft.com/office/drawing/2014/main" id="{FA6DC093-4865-54C3-903A-0A43A59CEEA7}"/>
              </a:ext>
            </a:extLst>
          </p:cNvPr>
          <p:cNvPicPr>
            <a:picLocks noChangeAspect="1"/>
          </p:cNvPicPr>
          <p:nvPr/>
        </p:nvPicPr>
        <p:blipFill>
          <a:blip r:embed="rId5"/>
          <a:stretch>
            <a:fillRect/>
          </a:stretch>
        </p:blipFill>
        <p:spPr>
          <a:xfrm>
            <a:off x="7659169" y="-1"/>
            <a:ext cx="4532831" cy="95177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01"/>
          <p:cNvSpPr txBox="1">
            <a:spLocks noGrp="1"/>
          </p:cNvSpPr>
          <p:nvPr>
            <p:ph type="body" idx="1"/>
          </p:nvPr>
        </p:nvSpPr>
        <p:spPr>
          <a:xfrm>
            <a:off x="432000" y="1440001"/>
            <a:ext cx="7655200" cy="4473019"/>
          </a:xfrm>
          <a:prstGeom prst="rect">
            <a:avLst/>
          </a:prstGeom>
        </p:spPr>
        <p:txBody>
          <a:bodyPr spcFirstLastPara="1" vert="horz" wrap="square" lIns="0" tIns="0" rIns="0" bIns="0" rtlCol="0" anchor="t" anchorCtr="0">
            <a:spAutoFit/>
          </a:bodyPr>
          <a:lstStyle/>
          <a:p>
            <a:pPr marL="0" indent="0">
              <a:buNone/>
            </a:pPr>
            <a:r>
              <a:rPr lang="en-GB">
                <a:highlight>
                  <a:srgbClr val="FFFFFF"/>
                </a:highlight>
              </a:rPr>
              <a:t>The human body is made up of lots of different parts.</a:t>
            </a:r>
            <a:endParaRPr>
              <a:highlight>
                <a:srgbClr val="FFFFFF"/>
              </a:highlight>
            </a:endParaRPr>
          </a:p>
          <a:p>
            <a:pPr marL="0" indent="0">
              <a:buNone/>
            </a:pPr>
            <a:endParaRPr>
              <a:highlight>
                <a:srgbClr val="FFFFFF"/>
              </a:highlight>
            </a:endParaRPr>
          </a:p>
          <a:p>
            <a:pPr marL="0" indent="0">
              <a:spcBef>
                <a:spcPts val="400"/>
              </a:spcBef>
              <a:buNone/>
            </a:pPr>
            <a:r>
              <a:rPr lang="en-GB">
                <a:highlight>
                  <a:srgbClr val="FFFFFF"/>
                </a:highlight>
              </a:rPr>
              <a:t>Different body parts do different jobs.</a:t>
            </a:r>
            <a:endParaRPr>
              <a:highlight>
                <a:srgbClr val="FFFFFF"/>
              </a:highlight>
            </a:endParaRPr>
          </a:p>
          <a:p>
            <a:pPr marL="0" indent="0">
              <a:spcBef>
                <a:spcPts val="400"/>
              </a:spcBef>
              <a:buNone/>
            </a:pPr>
            <a:endParaRPr>
              <a:highlight>
                <a:srgbClr val="FFFFFF"/>
              </a:highlight>
            </a:endParaRPr>
          </a:p>
          <a:p>
            <a:pPr marL="0" indent="0">
              <a:spcBef>
                <a:spcPts val="400"/>
              </a:spcBef>
              <a:buNone/>
            </a:pPr>
            <a:r>
              <a:rPr lang="en-GB">
                <a:highlight>
                  <a:srgbClr val="FFFFFF"/>
                </a:highlight>
              </a:rPr>
              <a:t>Body parts can be recorded using drawing and labelling skills.</a:t>
            </a:r>
            <a:endParaRPr>
              <a:highlight>
                <a:srgbClr val="FFFFFF"/>
              </a:highlight>
            </a:endParaRPr>
          </a:p>
          <a:p>
            <a:pPr marL="0" indent="0">
              <a:spcAft>
                <a:spcPts val="1333"/>
              </a:spcAft>
              <a:buNone/>
            </a:pPr>
            <a:endParaRPr/>
          </a:p>
        </p:txBody>
      </p:sp>
      <p:sp>
        <p:nvSpPr>
          <p:cNvPr id="1230" name="Google Shape;1230;p101"/>
          <p:cNvSpPr txBox="1">
            <a:spLocks noGrp="1"/>
          </p:cNvSpPr>
          <p:nvPr>
            <p:ph type="title"/>
          </p:nvPr>
        </p:nvSpPr>
        <p:spPr>
          <a:xfrm>
            <a:off x="2246400" y="58433"/>
            <a:ext cx="7655200" cy="510400"/>
          </a:xfrm>
          <a:prstGeom prst="rect">
            <a:avLst/>
          </a:prstGeom>
        </p:spPr>
        <p:txBody>
          <a:bodyPr spcFirstLastPara="1" vert="horz" wrap="square" lIns="0" tIns="0" rIns="0" bIns="0" rtlCol="0" anchor="b" anchorCtr="0">
            <a:noAutofit/>
          </a:bodyPr>
          <a:lstStyle/>
          <a:p>
            <a:r>
              <a:rPr lang="en-GB"/>
              <a:t>Body parts on the outside</a:t>
            </a:r>
            <a:endParaRPr/>
          </a:p>
        </p:txBody>
      </p:sp>
      <p:pic>
        <p:nvPicPr>
          <p:cNvPr id="1231" name="Google Shape;1231;p101"/>
          <p:cNvPicPr preferRelativeResize="0"/>
          <p:nvPr/>
        </p:nvPicPr>
        <p:blipFill rotWithShape="1">
          <a:blip r:embed="rId3">
            <a:alphaModFix/>
          </a:blip>
          <a:srcRect l="34422" t="36993" r="34419" b="9592"/>
          <a:stretch/>
        </p:blipFill>
        <p:spPr>
          <a:xfrm>
            <a:off x="7902400" y="1175467"/>
            <a:ext cx="3781504" cy="4319999"/>
          </a:xfrm>
          <a:prstGeom prst="rect">
            <a:avLst/>
          </a:prstGeom>
          <a:noFill/>
          <a:ln>
            <a:noFill/>
          </a:ln>
        </p:spPr>
      </p:pic>
      <p:sp>
        <p:nvSpPr>
          <p:cNvPr id="1232" name="Google Shape;1232;p101"/>
          <p:cNvSpPr txBox="1"/>
          <p:nvPr/>
        </p:nvSpPr>
        <p:spPr>
          <a:xfrm>
            <a:off x="7755667" y="5367016"/>
            <a:ext cx="3032400" cy="510400"/>
          </a:xfrm>
          <a:prstGeom prst="rect">
            <a:avLst/>
          </a:prstGeom>
          <a:noFill/>
          <a:ln>
            <a:noFill/>
          </a:ln>
        </p:spPr>
        <p:txBody>
          <a:bodyPr spcFirstLastPara="1" wrap="square" lIns="121900" tIns="121900" rIns="121900" bIns="121900" anchor="t" anchorCtr="0">
            <a:noAutofit/>
          </a:bodyPr>
          <a:lstStyle/>
          <a:p>
            <a:r>
              <a:rPr lang="en-GB" sz="2400">
                <a:solidFill>
                  <a:schemeClr val="dk1"/>
                </a:solidFill>
                <a:latin typeface="Lexend"/>
                <a:ea typeface="Lexend"/>
                <a:cs typeface="Lexend"/>
                <a:sym typeface="Lexend"/>
              </a:rPr>
              <a:t>children walking</a:t>
            </a:r>
            <a:endParaRPr sz="2400">
              <a:solidFill>
                <a:schemeClr val="dk1"/>
              </a:solidFill>
              <a:latin typeface="Lexend"/>
              <a:ea typeface="Lexend"/>
              <a:cs typeface="Lexend"/>
              <a:sym typeface="Lexe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6FD9E2-9435-A8D0-9B53-1CBD26F3771A}"/>
              </a:ext>
            </a:extLst>
          </p:cNvPr>
          <p:cNvSpPr>
            <a:spLocks noGrp="1"/>
          </p:cNvSpPr>
          <p:nvPr>
            <p:ph type="body" idx="1"/>
          </p:nvPr>
        </p:nvSpPr>
        <p:spPr/>
        <p:txBody>
          <a:bodyPr/>
          <a:lstStyle/>
          <a:p>
            <a:r>
              <a:rPr lang="en-GB"/>
              <a:t>Exit Question</a:t>
            </a:r>
          </a:p>
          <a:p>
            <a:endParaRPr lang="en-GB"/>
          </a:p>
          <a:p>
            <a:endParaRPr lang="en-GB"/>
          </a:p>
        </p:txBody>
      </p:sp>
      <p:sp>
        <p:nvSpPr>
          <p:cNvPr id="3" name="Title 2">
            <a:extLst>
              <a:ext uri="{FF2B5EF4-FFF2-40B4-BE49-F238E27FC236}">
                <a16:creationId xmlns:a16="http://schemas.microsoft.com/office/drawing/2014/main" id="{BC89F268-D143-FBE3-CD08-500A0D1CF84D}"/>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DA4127A0-F54B-689C-9F8D-58CA3E7E73A4}"/>
              </a:ext>
            </a:extLst>
          </p:cNvPr>
          <p:cNvPicPr>
            <a:picLocks noChangeAspect="1"/>
          </p:cNvPicPr>
          <p:nvPr/>
        </p:nvPicPr>
        <p:blipFill>
          <a:blip r:embed="rId2"/>
          <a:stretch>
            <a:fillRect/>
          </a:stretch>
        </p:blipFill>
        <p:spPr>
          <a:xfrm>
            <a:off x="2491029" y="2721430"/>
            <a:ext cx="7410571" cy="2886222"/>
          </a:xfrm>
          <a:prstGeom prst="rect">
            <a:avLst/>
          </a:prstGeom>
        </p:spPr>
      </p:pic>
    </p:spTree>
    <p:extLst>
      <p:ext uri="{BB962C8B-B14F-4D97-AF65-F5344CB8AC3E}">
        <p14:creationId xmlns:p14="http://schemas.microsoft.com/office/powerpoint/2010/main" val="2910559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69511" y="1443169"/>
            <a:ext cx="905031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0" b="1">
                <a:latin typeface="Sassoon Primary"/>
                <a:cs typeface="Calibri"/>
              </a:rPr>
              <a:t>g</a:t>
            </a:r>
            <a:r>
              <a:rPr lang="en-GB" sz="9000">
                <a:latin typeface="Sassoon Primary"/>
                <a:cs typeface="Calibri"/>
              </a:rPr>
              <a:t>-e-m</a:t>
            </a:r>
          </a:p>
          <a:p>
            <a:r>
              <a:rPr lang="en-GB" sz="9000" b="1">
                <a:latin typeface="Sassoon Primary"/>
                <a:cs typeface="Calibri"/>
              </a:rPr>
              <a:t>g</a:t>
            </a:r>
            <a:r>
              <a:rPr lang="en-GB" sz="9000">
                <a:latin typeface="Sassoon Primary"/>
                <a:cs typeface="Calibri"/>
              </a:rPr>
              <a:t>-</a:t>
            </a:r>
            <a:r>
              <a:rPr lang="en-GB" sz="9000" err="1">
                <a:latin typeface="Sassoon Primary"/>
                <a:cs typeface="Calibri"/>
              </a:rPr>
              <a:t>i</a:t>
            </a:r>
            <a:r>
              <a:rPr lang="en-GB" sz="9000">
                <a:latin typeface="Sassoon Primary"/>
                <a:cs typeface="Calibri"/>
              </a:rPr>
              <a:t>-a-n-t</a:t>
            </a:r>
          </a:p>
          <a:p>
            <a:r>
              <a:rPr lang="en-GB" sz="9000">
                <a:latin typeface="Sassoon Primary"/>
                <a:cs typeface="Calibri"/>
              </a:rPr>
              <a:t>m-a-</a:t>
            </a:r>
            <a:r>
              <a:rPr lang="en-GB" sz="9000" b="1">
                <a:latin typeface="Sassoon Primary"/>
                <a:cs typeface="Calibri"/>
              </a:rPr>
              <a:t>g</a:t>
            </a:r>
            <a:r>
              <a:rPr lang="en-GB" sz="9000">
                <a:latin typeface="Sassoon Primary"/>
                <a:cs typeface="Calibri"/>
              </a:rPr>
              <a:t>-</a:t>
            </a:r>
            <a:r>
              <a:rPr lang="en-GB" sz="9000" err="1">
                <a:latin typeface="Sassoon Primary"/>
                <a:cs typeface="Calibri"/>
              </a:rPr>
              <a:t>i</a:t>
            </a:r>
            <a:r>
              <a:rPr lang="en-GB" sz="9000">
                <a:latin typeface="Sassoon Primary"/>
                <a:cs typeface="Calibri"/>
              </a:rPr>
              <a:t>-c</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Sounds out these </a:t>
            </a:r>
            <a:endParaRPr lang="en-US" sz="6000">
              <a:latin typeface="Sassoon Primary"/>
              <a:cs typeface="Calibri" panose="020F0502020204030204"/>
            </a:endParaRPr>
          </a:p>
          <a:p>
            <a:pPr algn="ctr"/>
            <a:r>
              <a:rPr lang="en-US" sz="3500">
                <a:latin typeface="Sassoon Primary"/>
                <a:cs typeface="Calibri" panose="020F0502020204030204"/>
              </a:rPr>
              <a:t>words and read them</a:t>
            </a:r>
          </a:p>
          <a:p>
            <a:pPr algn="ctr"/>
            <a:endParaRPr lang="en-US" sz="3500">
              <a:latin typeface="Sassoon Primary"/>
              <a:cs typeface="Calibri" panose="020F0502020204030204"/>
            </a:endParaRPr>
          </a:p>
        </p:txBody>
      </p:sp>
      <p:sp>
        <p:nvSpPr>
          <p:cNvPr id="5" name="TextBox 4">
            <a:extLst>
              <a:ext uri="{FF2B5EF4-FFF2-40B4-BE49-F238E27FC236}">
                <a16:creationId xmlns:a16="http://schemas.microsoft.com/office/drawing/2014/main" id="{B4738745-4B46-FEF9-AE6E-399E1144C244}"/>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39817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5999343" y="342503"/>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gem</a:t>
            </a:r>
          </a:p>
          <a:p>
            <a:r>
              <a:rPr lang="en-GB" sz="13800">
                <a:latin typeface="Sassoon Primary"/>
                <a:cs typeface="Calibri"/>
              </a:rPr>
              <a:t>giant</a:t>
            </a:r>
          </a:p>
          <a:p>
            <a:r>
              <a:rPr lang="en-GB" sz="13800">
                <a:latin typeface="Sassoon Primary"/>
                <a:cs typeface="Calibri"/>
              </a:rPr>
              <a:t>magic</a:t>
            </a:r>
          </a:p>
        </p:txBody>
      </p:sp>
      <p:sp>
        <p:nvSpPr>
          <p:cNvPr id="4" name="TextBox 3">
            <a:extLst>
              <a:ext uri="{FF2B5EF4-FFF2-40B4-BE49-F238E27FC236}">
                <a16:creationId xmlns:a16="http://schemas.microsoft.com/office/drawing/2014/main" id="{0242AB3A-34C9-9F4D-67C1-3D57D95BF835}"/>
              </a:ext>
            </a:extLst>
          </p:cNvPr>
          <p:cNvSpPr txBox="1"/>
          <p:nvPr/>
        </p:nvSpPr>
        <p:spPr>
          <a:xfrm>
            <a:off x="939270" y="2370666"/>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these words on sight</a:t>
            </a:r>
          </a:p>
        </p:txBody>
      </p:sp>
      <p:sp>
        <p:nvSpPr>
          <p:cNvPr id="5" name="TextBox 4">
            <a:extLst>
              <a:ext uri="{FF2B5EF4-FFF2-40B4-BE49-F238E27FC236}">
                <a16:creationId xmlns:a16="http://schemas.microsoft.com/office/drawing/2014/main" id="{5E81FEA0-536F-E555-0801-F138803DC826}"/>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325110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0">
                <a:latin typeface="Sassoon Primary"/>
                <a:cs typeface="Calibri"/>
              </a:rPr>
              <a:t>gem</a:t>
            </a:r>
          </a:p>
          <a:p>
            <a:r>
              <a:rPr lang="en-GB" sz="8000">
                <a:latin typeface="Sassoon Primary"/>
                <a:cs typeface="Calibri"/>
              </a:rPr>
              <a:t>giant</a:t>
            </a:r>
          </a:p>
          <a:p>
            <a:r>
              <a:rPr lang="en-GB" sz="8000">
                <a:latin typeface="Sassoon Primary"/>
                <a:cs typeface="Calibri"/>
              </a:rPr>
              <a:t>magic</a:t>
            </a:r>
          </a:p>
          <a:p>
            <a:r>
              <a:rPr lang="en-GB" sz="8000">
                <a:latin typeface="Sassoon Primary"/>
                <a:cs typeface="Calibri"/>
              </a:rPr>
              <a:t>danger</a:t>
            </a:r>
          </a:p>
          <a:p>
            <a:r>
              <a:rPr lang="en-GB" sz="8000">
                <a:latin typeface="Sassoon Primary"/>
                <a:cs typeface="Calibri"/>
              </a:rPr>
              <a:t>huge</a:t>
            </a: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2D73C4-1CC7-C4B8-1633-45C67B474079}"/>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17853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2511797" y="291072"/>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could</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6463003" y="22220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would</a:t>
            </a: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7256752" y="432854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whole</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14" name="Content Placeholder 2">
            <a:extLst>
              <a:ext uri="{FF2B5EF4-FFF2-40B4-BE49-F238E27FC236}">
                <a16:creationId xmlns:a16="http://schemas.microsoft.com/office/drawing/2014/main" id="{8976C2EB-5131-CF9D-163A-582B6963F613}"/>
              </a:ext>
            </a:extLst>
          </p:cNvPr>
          <p:cNvSpPr txBox="1">
            <a:spLocks/>
          </p:cNvSpPr>
          <p:nvPr/>
        </p:nvSpPr>
        <p:spPr>
          <a:xfrm>
            <a:off x="7828251" y="2391789"/>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who</a:t>
            </a:r>
          </a:p>
        </p:txBody>
      </p:sp>
      <p:sp>
        <p:nvSpPr>
          <p:cNvPr id="16" name="Content Placeholder 2">
            <a:extLst>
              <a:ext uri="{FF2B5EF4-FFF2-40B4-BE49-F238E27FC236}">
                <a16:creationId xmlns:a16="http://schemas.microsoft.com/office/drawing/2014/main" id="{60D2AA4C-89E7-D54A-59F2-3129EEC4718E}"/>
              </a:ext>
            </a:extLst>
          </p:cNvPr>
          <p:cNvSpPr txBox="1">
            <a:spLocks/>
          </p:cNvSpPr>
          <p:nvPr/>
        </p:nvSpPr>
        <p:spPr>
          <a:xfrm>
            <a:off x="176501" y="1904956"/>
            <a:ext cx="4327120"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should</a:t>
            </a:r>
          </a:p>
        </p:txBody>
      </p:sp>
      <p:sp>
        <p:nvSpPr>
          <p:cNvPr id="18" name="TextBox 17">
            <a:extLst>
              <a:ext uri="{FF2B5EF4-FFF2-40B4-BE49-F238E27FC236}">
                <a16:creationId xmlns:a16="http://schemas.microsoft.com/office/drawing/2014/main" id="{BF823A2A-F54A-3962-3A4D-5E46F2BD2E6C}"/>
              </a:ext>
            </a:extLst>
          </p:cNvPr>
          <p:cNvSpPr txBox="1"/>
          <p:nvPr/>
        </p:nvSpPr>
        <p:spPr>
          <a:xfrm>
            <a:off x="8568022" y="101891"/>
            <a:ext cx="3542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solidFill>
                  <a:schemeClr val="accent5"/>
                </a:solidFill>
                <a:latin typeface="Sassoon Primary"/>
              </a:rPr>
              <a:t>W</a:t>
            </a:r>
            <a:r>
              <a:rPr lang="en-GB" b="1" u="sng">
                <a:latin typeface="Sassoon Primary"/>
              </a:rPr>
              <a:t>ednesday 14th </a:t>
            </a:r>
            <a:r>
              <a:rPr lang="en-GB" b="1" u="sng">
                <a:solidFill>
                  <a:schemeClr val="accent5"/>
                </a:solidFill>
                <a:latin typeface="Sassoon Primary"/>
              </a:rPr>
              <a:t>J</a:t>
            </a:r>
            <a:r>
              <a:rPr lang="en-GB" b="1" u="sng">
                <a:latin typeface="Sassoon Primary"/>
              </a:rPr>
              <a:t>anuary 2026</a:t>
            </a:r>
            <a:endParaRPr lang="en-US">
              <a:latin typeface="Sassoon Primary"/>
            </a:endParaRPr>
          </a:p>
          <a:p>
            <a:r>
              <a:rPr lang="en-GB" b="1" u="sng">
                <a:latin typeface="Sassoon Primary"/>
              </a:rPr>
              <a:t>15/1/26</a:t>
            </a:r>
            <a:endParaRPr lang="en-GB"/>
          </a:p>
        </p:txBody>
      </p:sp>
    </p:spTree>
    <p:extLst>
      <p:ext uri="{BB962C8B-B14F-4D97-AF65-F5344CB8AC3E}">
        <p14:creationId xmlns:p14="http://schemas.microsoft.com/office/powerpoint/2010/main" val="2327696423"/>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2BCF08C8-F494-4836-B2E3-4A9DFA9BF23D}">
  <ds:schemaRefs>
    <ds:schemaRef ds:uri="http://schemas.microsoft.com/sharepoint/v3/contenttype/forms"/>
  </ds:schemaRefs>
</ds:datastoreItem>
</file>

<file path=customXml/itemProps2.xml><?xml version="1.0" encoding="utf-8"?>
<ds:datastoreItem xmlns:ds="http://schemas.openxmlformats.org/officeDocument/2006/customXml" ds:itemID="{F06CCE06-3BC0-4282-A48D-E59BDBC168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0BF35B-600F-4111-840E-B0A63024771C}">
  <ds:schemaRefs>
    <ds:schemaRef ds:uri="5519ec2d-3025-400a-aa14-bba49a7e18f3"/>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2006/metadata/properties"/>
    <ds:schemaRef ds:uri="http://schemas.openxmlformats.org/package/2006/metadata/core-properties"/>
    <ds:schemaRef ds:uri="e255f982-5f1f-41c7-871f-7a91432a5484"/>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89</TotalTime>
  <Words>2384</Words>
  <Application>Microsoft Office PowerPoint</Application>
  <PresentationFormat>Widescreen</PresentationFormat>
  <Paragraphs>354</Paragraphs>
  <Slides>52</Slides>
  <Notes>38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Classroom</vt:lpstr>
      <vt:lpstr>Wednesday 14th January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 3 – what time do these show? How do you know?</vt:lpstr>
      <vt:lpstr>PowerPoint Presentation</vt:lpstr>
      <vt:lpstr>Blue / Green</vt:lpstr>
      <vt:lpstr>Blue / Green Look at  the clock What’s the same? What’s different?</vt:lpstr>
      <vt:lpstr>PowerPoint Presentation</vt:lpstr>
      <vt:lpstr>PowerPoint Presentation</vt:lpstr>
      <vt:lpstr>PowerPoint Presentation</vt:lpstr>
      <vt:lpstr>Do you agree or disagree? Why?</vt:lpstr>
      <vt:lpstr>PowerPoint Presentation</vt:lpstr>
      <vt:lpstr>PowerPoint Presentation</vt:lpstr>
      <vt:lpstr>PowerPoint Presentation</vt:lpstr>
      <vt:lpstr>Match the written times to the clocks</vt:lpstr>
      <vt:lpstr>Break</vt:lpstr>
      <vt:lpstr>Handwriting- Warm Up's</vt:lpstr>
      <vt:lpstr>PowerPoint Presentation</vt:lpstr>
      <vt:lpstr>PowerPoint Presentation</vt:lpstr>
      <vt:lpstr>PowerPoint Presentation</vt:lpstr>
      <vt:lpstr>PowerPoint Presentation</vt:lpstr>
      <vt:lpstr>Independent Challenges:</vt:lpstr>
      <vt:lpstr>Lunch</vt:lpstr>
      <vt:lpstr>PowerPoint Presentation</vt:lpstr>
      <vt:lpstr>PowerPoint Presentation</vt:lpstr>
      <vt:lpstr>PowerPoint Presentation</vt:lpstr>
      <vt:lpstr>Body parts on the outside</vt:lpstr>
      <vt:lpstr>Body parts on the outside</vt:lpstr>
      <vt:lpstr>Body parts on the outside</vt:lpstr>
      <vt:lpstr>Body parts on the outside</vt:lpstr>
      <vt:lpstr>Body parts on the outside</vt:lpstr>
      <vt:lpstr>Body parts on the outside</vt:lpstr>
      <vt:lpstr>Body parts on the outside</vt:lpstr>
      <vt:lpstr>Body parts on the outside</vt:lpstr>
      <vt:lpstr>Body parts on the outside</vt:lpstr>
      <vt:lpstr>Body parts on the outside</vt:lpstr>
      <vt:lpstr>Recording different body parts</vt:lpstr>
      <vt:lpstr>Recording different body parts</vt:lpstr>
      <vt:lpstr>Recording different body parts</vt:lpstr>
      <vt:lpstr>Recording different body parts</vt:lpstr>
      <vt:lpstr>Recording different body parts</vt:lpstr>
      <vt:lpstr>Recording different body parts</vt:lpstr>
      <vt:lpstr>Body parts on the outside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2</cp:revision>
  <dcterms:created xsi:type="dcterms:W3CDTF">2025-12-10T19:18:25Z</dcterms:created>
  <dcterms:modified xsi:type="dcterms:W3CDTF">2026-01-14T08:25:51Z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r8>314200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