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Lst>
  <p:notesMasterIdLst>
    <p:notesMasterId r:id="rId68"/>
  </p:notesMasterIdLst>
  <p:sldIdLst>
    <p:sldId id="256" r:id="rId5"/>
    <p:sldId id="258" r:id="rId6"/>
    <p:sldId id="283" r:id="rId7"/>
    <p:sldId id="281" r:id="rId8"/>
    <p:sldId id="272" r:id="rId9"/>
    <p:sldId id="280" r:id="rId10"/>
    <p:sldId id="279" r:id="rId11"/>
    <p:sldId id="278" r:id="rId12"/>
    <p:sldId id="277" r:id="rId13"/>
    <p:sldId id="583" r:id="rId14"/>
    <p:sldId id="618" r:id="rId15"/>
    <p:sldId id="617" r:id="rId16"/>
    <p:sldId id="584" r:id="rId17"/>
    <p:sldId id="585" r:id="rId18"/>
    <p:sldId id="586" r:id="rId19"/>
    <p:sldId id="587" r:id="rId20"/>
    <p:sldId id="588" r:id="rId21"/>
    <p:sldId id="589" r:id="rId22"/>
    <p:sldId id="590" r:id="rId23"/>
    <p:sldId id="591" r:id="rId24"/>
    <p:sldId id="592" r:id="rId25"/>
    <p:sldId id="593" r:id="rId26"/>
    <p:sldId id="594" r:id="rId27"/>
    <p:sldId id="595" r:id="rId28"/>
    <p:sldId id="596" r:id="rId29"/>
    <p:sldId id="597" r:id="rId30"/>
    <p:sldId id="598" r:id="rId31"/>
    <p:sldId id="599" r:id="rId32"/>
    <p:sldId id="600" r:id="rId33"/>
    <p:sldId id="601" r:id="rId34"/>
    <p:sldId id="602" r:id="rId35"/>
    <p:sldId id="603" r:id="rId36"/>
    <p:sldId id="604" r:id="rId37"/>
    <p:sldId id="605" r:id="rId38"/>
    <p:sldId id="606" r:id="rId39"/>
    <p:sldId id="607" r:id="rId40"/>
    <p:sldId id="608" r:id="rId41"/>
    <p:sldId id="609" r:id="rId42"/>
    <p:sldId id="610" r:id="rId43"/>
    <p:sldId id="611" r:id="rId44"/>
    <p:sldId id="612" r:id="rId45"/>
    <p:sldId id="613" r:id="rId46"/>
    <p:sldId id="614" r:id="rId47"/>
    <p:sldId id="615" r:id="rId48"/>
    <p:sldId id="616" r:id="rId49"/>
    <p:sldId id="619" r:id="rId50"/>
    <p:sldId id="582" r:id="rId51"/>
    <p:sldId id="620" r:id="rId52"/>
    <p:sldId id="261" r:id="rId53"/>
    <p:sldId id="297" r:id="rId54"/>
    <p:sldId id="431" r:id="rId55"/>
    <p:sldId id="432" r:id="rId56"/>
    <p:sldId id="284" r:id="rId57"/>
    <p:sldId id="435" r:id="rId58"/>
    <p:sldId id="436" r:id="rId59"/>
    <p:sldId id="437" r:id="rId60"/>
    <p:sldId id="438" r:id="rId61"/>
    <p:sldId id="446" r:id="rId62"/>
    <p:sldId id="441" r:id="rId63"/>
    <p:sldId id="439" r:id="rId64"/>
    <p:sldId id="444" r:id="rId65"/>
    <p:sldId id="445" r:id="rId66"/>
    <p:sldId id="513"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AEA76-DB13-EF11-72F2-B7141C3830A8}" v="2" dt="2026-01-12T07:56:28.668"/>
    <p1510:client id="{D80E7DCE-1A6F-67C3-EDEB-B483CDBB4CC7}" v="121" dt="2026-01-13T07:52:45.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63" d="100"/>
          <a:sy n="63" d="100"/>
        </p:scale>
        <p:origin x="6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E777AD-6980-49C7-A756-1F53B69B6496}" type="datetimeFigureOut">
              <a:t>1/13/2026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4AAF5-70E1-4778-8E06-917264D11D42}" type="slidenum">
              <a:t>‹#›</a:t>
            </a:fld>
            <a:endParaRPr lang="en-GB"/>
          </a:p>
        </p:txBody>
      </p:sp>
    </p:spTree>
    <p:extLst>
      <p:ext uri="{BB962C8B-B14F-4D97-AF65-F5344CB8AC3E}">
        <p14:creationId xmlns:p14="http://schemas.microsoft.com/office/powerpoint/2010/main" val="3054955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a:t>
            </a:fld>
            <a:endParaRPr lang="en-GB"/>
          </a:p>
        </p:txBody>
      </p:sp>
    </p:spTree>
    <p:extLst>
      <p:ext uri="{BB962C8B-B14F-4D97-AF65-F5344CB8AC3E}">
        <p14:creationId xmlns:p14="http://schemas.microsoft.com/office/powerpoint/2010/main" val="3342497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A0913-FBEE-58E1-56F0-ED3D2C206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724E0-E996-2110-D64E-0B5C1952B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8F977D-5A43-18B5-E672-24895FD36BC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ECBB94D-4372-D2B5-CA09-C91D01898CDE}"/>
              </a:ext>
            </a:extLst>
          </p:cNvPr>
          <p:cNvSpPr>
            <a:spLocks noGrp="1"/>
          </p:cNvSpPr>
          <p:nvPr>
            <p:ph type="sldNum" sz="quarter" idx="5"/>
          </p:nvPr>
        </p:nvSpPr>
        <p:spPr/>
        <p:txBody>
          <a:bodyPr/>
          <a:lstStyle/>
          <a:p>
            <a:fld id="{1966C9FA-517C-40DC-9183-35B2EDD9551A}" type="slidenum">
              <a:rPr lang="en-GB"/>
              <a:t>12</a:t>
            </a:fld>
            <a:endParaRPr lang="en-GB"/>
          </a:p>
        </p:txBody>
      </p:sp>
    </p:spTree>
    <p:extLst>
      <p:ext uri="{BB962C8B-B14F-4D97-AF65-F5344CB8AC3E}">
        <p14:creationId xmlns:p14="http://schemas.microsoft.com/office/powerpoint/2010/main" val="1795653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9F2FC-408C-C212-1085-0567C33A1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8421C4-3074-BF0F-12AA-5B6B2E0B6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B0A63-7077-1A03-028D-A9C6200203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E79A02E-BE56-58C5-F5BD-8213F7DD63B6}"/>
              </a:ext>
            </a:extLst>
          </p:cNvPr>
          <p:cNvSpPr>
            <a:spLocks noGrp="1"/>
          </p:cNvSpPr>
          <p:nvPr>
            <p:ph type="sldNum" sz="quarter" idx="5"/>
          </p:nvPr>
        </p:nvSpPr>
        <p:spPr/>
        <p:txBody>
          <a:bodyPr/>
          <a:lstStyle/>
          <a:p>
            <a:fld id="{1966C9FA-517C-40DC-9183-35B2EDD9551A}" type="slidenum">
              <a:rPr lang="en-GB"/>
              <a:t>13</a:t>
            </a:fld>
            <a:endParaRPr lang="en-GB"/>
          </a:p>
        </p:txBody>
      </p:sp>
    </p:spTree>
    <p:extLst>
      <p:ext uri="{BB962C8B-B14F-4D97-AF65-F5344CB8AC3E}">
        <p14:creationId xmlns:p14="http://schemas.microsoft.com/office/powerpoint/2010/main" val="4133673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67029-D45D-96E6-4941-273CB5A02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D47B5-A118-4282-6379-E335CB5A2F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2157E7-6CBB-0B8D-11EE-90AD9CE84EC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C8A7C39-7A52-4B2F-95A2-64EA40E140A8}"/>
              </a:ext>
            </a:extLst>
          </p:cNvPr>
          <p:cNvSpPr>
            <a:spLocks noGrp="1"/>
          </p:cNvSpPr>
          <p:nvPr>
            <p:ph type="sldNum" sz="quarter" idx="5"/>
          </p:nvPr>
        </p:nvSpPr>
        <p:spPr/>
        <p:txBody>
          <a:bodyPr/>
          <a:lstStyle/>
          <a:p>
            <a:fld id="{1966C9FA-517C-40DC-9183-35B2EDD9551A}" type="slidenum">
              <a:rPr lang="en-GB"/>
              <a:t>14</a:t>
            </a:fld>
            <a:endParaRPr lang="en-GB"/>
          </a:p>
        </p:txBody>
      </p:sp>
    </p:spTree>
    <p:extLst>
      <p:ext uri="{BB962C8B-B14F-4D97-AF65-F5344CB8AC3E}">
        <p14:creationId xmlns:p14="http://schemas.microsoft.com/office/powerpoint/2010/main" val="4185130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EA959-9431-9F49-7FB9-BF6B6FBA9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CC788-443D-48B0-A1DF-BE21E6501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81B15-1DAE-ADCA-BF8D-AF8675202C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875F02-A15C-12CA-DE00-B94C3069E66C}"/>
              </a:ext>
            </a:extLst>
          </p:cNvPr>
          <p:cNvSpPr>
            <a:spLocks noGrp="1"/>
          </p:cNvSpPr>
          <p:nvPr>
            <p:ph type="sldNum" sz="quarter" idx="5"/>
          </p:nvPr>
        </p:nvSpPr>
        <p:spPr/>
        <p:txBody>
          <a:bodyPr/>
          <a:lstStyle/>
          <a:p>
            <a:fld id="{1966C9FA-517C-40DC-9183-35B2EDD9551A}" type="slidenum">
              <a:rPr lang="en-GB"/>
              <a:t>15</a:t>
            </a:fld>
            <a:endParaRPr lang="en-GB"/>
          </a:p>
        </p:txBody>
      </p:sp>
    </p:spTree>
    <p:extLst>
      <p:ext uri="{BB962C8B-B14F-4D97-AF65-F5344CB8AC3E}">
        <p14:creationId xmlns:p14="http://schemas.microsoft.com/office/powerpoint/2010/main" val="211038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A99CA-DF17-AFC9-6E67-9463380E3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00702-C4DF-EF15-3C1A-87BDC270E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AA5C0-28F1-CD0F-AF99-9F7AB7781FC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350E6B3-8F70-815B-8B50-0BC9964C735C}"/>
              </a:ext>
            </a:extLst>
          </p:cNvPr>
          <p:cNvSpPr>
            <a:spLocks noGrp="1"/>
          </p:cNvSpPr>
          <p:nvPr>
            <p:ph type="sldNum" sz="quarter" idx="5"/>
          </p:nvPr>
        </p:nvSpPr>
        <p:spPr/>
        <p:txBody>
          <a:bodyPr/>
          <a:lstStyle/>
          <a:p>
            <a:fld id="{1966C9FA-517C-40DC-9183-35B2EDD9551A}" type="slidenum">
              <a:rPr lang="en-GB"/>
              <a:t>16</a:t>
            </a:fld>
            <a:endParaRPr lang="en-GB"/>
          </a:p>
        </p:txBody>
      </p:sp>
    </p:spTree>
    <p:extLst>
      <p:ext uri="{BB962C8B-B14F-4D97-AF65-F5344CB8AC3E}">
        <p14:creationId xmlns:p14="http://schemas.microsoft.com/office/powerpoint/2010/main" val="2212739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265D-D6C9-C8F9-B0BD-D31E623F6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E1E19-35CE-CA25-CD72-1F8796905F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91E43-6407-1092-3A82-B3593D2506D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ED6EA64-3668-0FA6-FEB9-7165042A148B}"/>
              </a:ext>
            </a:extLst>
          </p:cNvPr>
          <p:cNvSpPr>
            <a:spLocks noGrp="1"/>
          </p:cNvSpPr>
          <p:nvPr>
            <p:ph type="sldNum" sz="quarter" idx="5"/>
          </p:nvPr>
        </p:nvSpPr>
        <p:spPr/>
        <p:txBody>
          <a:bodyPr/>
          <a:lstStyle/>
          <a:p>
            <a:fld id="{1966C9FA-517C-40DC-9183-35B2EDD9551A}" type="slidenum">
              <a:rPr lang="en-GB"/>
              <a:t>17</a:t>
            </a:fld>
            <a:endParaRPr lang="en-GB"/>
          </a:p>
        </p:txBody>
      </p:sp>
    </p:spTree>
    <p:extLst>
      <p:ext uri="{BB962C8B-B14F-4D97-AF65-F5344CB8AC3E}">
        <p14:creationId xmlns:p14="http://schemas.microsoft.com/office/powerpoint/2010/main" val="584099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C59DF-9E3F-3A87-ED7D-DAE2A5A91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011B1-F759-1EB4-6346-440FD9A2EC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A80BE1-E89C-C942-5C57-5DCA99E09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8E9EFFD-4F62-2C83-6F39-F6589EFB6552}"/>
              </a:ext>
            </a:extLst>
          </p:cNvPr>
          <p:cNvSpPr>
            <a:spLocks noGrp="1"/>
          </p:cNvSpPr>
          <p:nvPr>
            <p:ph type="sldNum" sz="quarter" idx="5"/>
          </p:nvPr>
        </p:nvSpPr>
        <p:spPr/>
        <p:txBody>
          <a:bodyPr/>
          <a:lstStyle/>
          <a:p>
            <a:fld id="{1966C9FA-517C-40DC-9183-35B2EDD9551A}" type="slidenum">
              <a:rPr lang="en-GB"/>
              <a:t>18</a:t>
            </a:fld>
            <a:endParaRPr lang="en-GB"/>
          </a:p>
        </p:txBody>
      </p:sp>
    </p:spTree>
    <p:extLst>
      <p:ext uri="{BB962C8B-B14F-4D97-AF65-F5344CB8AC3E}">
        <p14:creationId xmlns:p14="http://schemas.microsoft.com/office/powerpoint/2010/main" val="2593147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DB5EC-9EE8-0DC7-73C9-16261DDA3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9A11E-D7C3-3DC7-8FD2-23B606BA6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7C361-C2B5-4843-2505-5DCDD5F30F3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812FAA4-9FE9-4759-06D0-51193EFEC026}"/>
              </a:ext>
            </a:extLst>
          </p:cNvPr>
          <p:cNvSpPr>
            <a:spLocks noGrp="1"/>
          </p:cNvSpPr>
          <p:nvPr>
            <p:ph type="sldNum" sz="quarter" idx="5"/>
          </p:nvPr>
        </p:nvSpPr>
        <p:spPr/>
        <p:txBody>
          <a:bodyPr/>
          <a:lstStyle/>
          <a:p>
            <a:fld id="{1966C9FA-517C-40DC-9183-35B2EDD9551A}" type="slidenum">
              <a:rPr lang="en-GB"/>
              <a:t>19</a:t>
            </a:fld>
            <a:endParaRPr lang="en-GB"/>
          </a:p>
        </p:txBody>
      </p:sp>
    </p:spTree>
    <p:extLst>
      <p:ext uri="{BB962C8B-B14F-4D97-AF65-F5344CB8AC3E}">
        <p14:creationId xmlns:p14="http://schemas.microsoft.com/office/powerpoint/2010/main" val="3975745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2B8CE-D254-7D27-1891-0BD81BFF3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D39366-3141-BA1F-56F9-CC8A51AD3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51B6C-339E-532A-1E67-8C451A0951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4FAC44D-0FF6-E33C-4835-67F74D9DF302}"/>
              </a:ext>
            </a:extLst>
          </p:cNvPr>
          <p:cNvSpPr>
            <a:spLocks noGrp="1"/>
          </p:cNvSpPr>
          <p:nvPr>
            <p:ph type="sldNum" sz="quarter" idx="5"/>
          </p:nvPr>
        </p:nvSpPr>
        <p:spPr/>
        <p:txBody>
          <a:bodyPr/>
          <a:lstStyle/>
          <a:p>
            <a:fld id="{1966C9FA-517C-40DC-9183-35B2EDD9551A}" type="slidenum">
              <a:rPr lang="en-GB"/>
              <a:t>20</a:t>
            </a:fld>
            <a:endParaRPr lang="en-GB"/>
          </a:p>
        </p:txBody>
      </p:sp>
    </p:spTree>
    <p:extLst>
      <p:ext uri="{BB962C8B-B14F-4D97-AF65-F5344CB8AC3E}">
        <p14:creationId xmlns:p14="http://schemas.microsoft.com/office/powerpoint/2010/main" val="1601553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424E6-2B40-0463-94A3-9E357D738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E8DCA-E1D2-0EFA-5C5C-BDF66C84F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5AFB2-E598-9680-AC45-C45ECCA6D86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F182F1-B6B0-8AB1-BCB4-3805EB2E5D77}"/>
              </a:ext>
            </a:extLst>
          </p:cNvPr>
          <p:cNvSpPr>
            <a:spLocks noGrp="1"/>
          </p:cNvSpPr>
          <p:nvPr>
            <p:ph type="sldNum" sz="quarter" idx="5"/>
          </p:nvPr>
        </p:nvSpPr>
        <p:spPr/>
        <p:txBody>
          <a:bodyPr/>
          <a:lstStyle/>
          <a:p>
            <a:fld id="{1966C9FA-517C-40DC-9183-35B2EDD9551A}" type="slidenum">
              <a:rPr lang="en-GB"/>
              <a:t>21</a:t>
            </a:fld>
            <a:endParaRPr lang="en-GB"/>
          </a:p>
        </p:txBody>
      </p:sp>
    </p:spTree>
    <p:extLst>
      <p:ext uri="{BB962C8B-B14F-4D97-AF65-F5344CB8AC3E}">
        <p14:creationId xmlns:p14="http://schemas.microsoft.com/office/powerpoint/2010/main" val="1899466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a:t>
            </a:fld>
            <a:endParaRPr lang="en-GB"/>
          </a:p>
        </p:txBody>
      </p:sp>
    </p:spTree>
    <p:extLst>
      <p:ext uri="{BB962C8B-B14F-4D97-AF65-F5344CB8AC3E}">
        <p14:creationId xmlns:p14="http://schemas.microsoft.com/office/powerpoint/2010/main" val="153301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0EAEE-374B-7256-D425-1F4265C12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28D95-420D-9B62-20A1-BDA7912F35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6F19E-BEFB-84EC-A7DD-FCE45CCF0C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F2B01EB-3CFC-4373-4D25-3E26EDC4F24C}"/>
              </a:ext>
            </a:extLst>
          </p:cNvPr>
          <p:cNvSpPr>
            <a:spLocks noGrp="1"/>
          </p:cNvSpPr>
          <p:nvPr>
            <p:ph type="sldNum" sz="quarter" idx="5"/>
          </p:nvPr>
        </p:nvSpPr>
        <p:spPr/>
        <p:txBody>
          <a:bodyPr/>
          <a:lstStyle/>
          <a:p>
            <a:fld id="{1966C9FA-517C-40DC-9183-35B2EDD9551A}" type="slidenum">
              <a:rPr lang="en-GB"/>
              <a:t>22</a:t>
            </a:fld>
            <a:endParaRPr lang="en-GB"/>
          </a:p>
        </p:txBody>
      </p:sp>
    </p:spTree>
    <p:extLst>
      <p:ext uri="{BB962C8B-B14F-4D97-AF65-F5344CB8AC3E}">
        <p14:creationId xmlns:p14="http://schemas.microsoft.com/office/powerpoint/2010/main" val="3516624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1D529-6D9B-E92E-38BB-0A153F609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A6198-37F8-D472-90F2-F3D38F4C9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6D2298-B98D-4519-8415-E0716075C1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E66951-4138-3A3F-2D42-589F3437EFC7}"/>
              </a:ext>
            </a:extLst>
          </p:cNvPr>
          <p:cNvSpPr>
            <a:spLocks noGrp="1"/>
          </p:cNvSpPr>
          <p:nvPr>
            <p:ph type="sldNum" sz="quarter" idx="5"/>
          </p:nvPr>
        </p:nvSpPr>
        <p:spPr/>
        <p:txBody>
          <a:bodyPr/>
          <a:lstStyle/>
          <a:p>
            <a:fld id="{1966C9FA-517C-40DC-9183-35B2EDD9551A}" type="slidenum">
              <a:rPr lang="en-GB"/>
              <a:t>23</a:t>
            </a:fld>
            <a:endParaRPr lang="en-GB"/>
          </a:p>
        </p:txBody>
      </p:sp>
    </p:spTree>
    <p:extLst>
      <p:ext uri="{BB962C8B-B14F-4D97-AF65-F5344CB8AC3E}">
        <p14:creationId xmlns:p14="http://schemas.microsoft.com/office/powerpoint/2010/main" val="3858968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6A120-AD69-5A5F-E1E2-1C7F67D86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18C4A-9684-8F18-EF59-AA23F982C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92612-E1CD-298D-F2B1-AA66C6CFA07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50F200A-A88C-1CC0-FA75-E14773E3ADA1}"/>
              </a:ext>
            </a:extLst>
          </p:cNvPr>
          <p:cNvSpPr>
            <a:spLocks noGrp="1"/>
          </p:cNvSpPr>
          <p:nvPr>
            <p:ph type="sldNum" sz="quarter" idx="5"/>
          </p:nvPr>
        </p:nvSpPr>
        <p:spPr/>
        <p:txBody>
          <a:bodyPr/>
          <a:lstStyle/>
          <a:p>
            <a:fld id="{1966C9FA-517C-40DC-9183-35B2EDD9551A}" type="slidenum">
              <a:rPr lang="en-GB"/>
              <a:t>24</a:t>
            </a:fld>
            <a:endParaRPr lang="en-GB"/>
          </a:p>
        </p:txBody>
      </p:sp>
    </p:spTree>
    <p:extLst>
      <p:ext uri="{BB962C8B-B14F-4D97-AF65-F5344CB8AC3E}">
        <p14:creationId xmlns:p14="http://schemas.microsoft.com/office/powerpoint/2010/main" val="4267688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89B0E-EBCF-BA69-597B-322A9E05B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8B608-2CE0-CF02-1222-21B1DDE70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CF451-E61B-B4DE-BF6F-7A250B18110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BBD52F6-09F4-882C-489B-A4E969E99071}"/>
              </a:ext>
            </a:extLst>
          </p:cNvPr>
          <p:cNvSpPr>
            <a:spLocks noGrp="1"/>
          </p:cNvSpPr>
          <p:nvPr>
            <p:ph type="sldNum" sz="quarter" idx="5"/>
          </p:nvPr>
        </p:nvSpPr>
        <p:spPr/>
        <p:txBody>
          <a:bodyPr/>
          <a:lstStyle/>
          <a:p>
            <a:fld id="{1966C9FA-517C-40DC-9183-35B2EDD9551A}" type="slidenum">
              <a:rPr lang="en-GB"/>
              <a:t>25</a:t>
            </a:fld>
            <a:endParaRPr lang="en-GB"/>
          </a:p>
        </p:txBody>
      </p:sp>
    </p:spTree>
    <p:extLst>
      <p:ext uri="{BB962C8B-B14F-4D97-AF65-F5344CB8AC3E}">
        <p14:creationId xmlns:p14="http://schemas.microsoft.com/office/powerpoint/2010/main" val="3822538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16D76-CEC4-FB5A-F710-0BA4275AA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E750F-899C-E8B6-2AE1-DF9D8ADE6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5B2EF-C33A-81B9-36A5-109B3BBA28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9762FEF-5F5D-A489-53F0-EC596F72EA12}"/>
              </a:ext>
            </a:extLst>
          </p:cNvPr>
          <p:cNvSpPr>
            <a:spLocks noGrp="1"/>
          </p:cNvSpPr>
          <p:nvPr>
            <p:ph type="sldNum" sz="quarter" idx="5"/>
          </p:nvPr>
        </p:nvSpPr>
        <p:spPr/>
        <p:txBody>
          <a:bodyPr/>
          <a:lstStyle/>
          <a:p>
            <a:fld id="{1966C9FA-517C-40DC-9183-35B2EDD9551A}" type="slidenum">
              <a:rPr lang="en-GB"/>
              <a:t>26</a:t>
            </a:fld>
            <a:endParaRPr lang="en-GB"/>
          </a:p>
        </p:txBody>
      </p:sp>
    </p:spTree>
    <p:extLst>
      <p:ext uri="{BB962C8B-B14F-4D97-AF65-F5344CB8AC3E}">
        <p14:creationId xmlns:p14="http://schemas.microsoft.com/office/powerpoint/2010/main" val="2657977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C6DB7-5E67-14C6-EFD0-95C32992B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83AE7-C1D1-6015-18D0-08EB75942F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6AE85-B59F-8874-3C13-0C82FCA5876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056BFE-AD04-77A3-8CA3-1BB1F6C9530D}"/>
              </a:ext>
            </a:extLst>
          </p:cNvPr>
          <p:cNvSpPr>
            <a:spLocks noGrp="1"/>
          </p:cNvSpPr>
          <p:nvPr>
            <p:ph type="sldNum" sz="quarter" idx="5"/>
          </p:nvPr>
        </p:nvSpPr>
        <p:spPr/>
        <p:txBody>
          <a:bodyPr/>
          <a:lstStyle/>
          <a:p>
            <a:fld id="{1966C9FA-517C-40DC-9183-35B2EDD9551A}" type="slidenum">
              <a:rPr lang="en-GB"/>
              <a:t>27</a:t>
            </a:fld>
            <a:endParaRPr lang="en-GB"/>
          </a:p>
        </p:txBody>
      </p:sp>
    </p:spTree>
    <p:extLst>
      <p:ext uri="{BB962C8B-B14F-4D97-AF65-F5344CB8AC3E}">
        <p14:creationId xmlns:p14="http://schemas.microsoft.com/office/powerpoint/2010/main" val="1361418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F653F-5B29-1EF0-DB55-B5CCE4F49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48AEC-EB02-0AB7-28B4-7B4277281B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71B49-DEE8-51F5-D087-5300D46EBD8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C13168-BA13-1B33-05CF-F650E076EAA3}"/>
              </a:ext>
            </a:extLst>
          </p:cNvPr>
          <p:cNvSpPr>
            <a:spLocks noGrp="1"/>
          </p:cNvSpPr>
          <p:nvPr>
            <p:ph type="sldNum" sz="quarter" idx="5"/>
          </p:nvPr>
        </p:nvSpPr>
        <p:spPr/>
        <p:txBody>
          <a:bodyPr/>
          <a:lstStyle/>
          <a:p>
            <a:fld id="{1966C9FA-517C-40DC-9183-35B2EDD9551A}" type="slidenum">
              <a:rPr lang="en-GB"/>
              <a:t>28</a:t>
            </a:fld>
            <a:endParaRPr lang="en-GB"/>
          </a:p>
        </p:txBody>
      </p:sp>
    </p:spTree>
    <p:extLst>
      <p:ext uri="{BB962C8B-B14F-4D97-AF65-F5344CB8AC3E}">
        <p14:creationId xmlns:p14="http://schemas.microsoft.com/office/powerpoint/2010/main" val="437414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473FE-15FC-6738-6AD7-44402C467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1D223-756A-505F-5CD0-452DC75DA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250B72-EAA9-4CCB-E994-5EFA3F8EB6E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82C7C73-E764-8050-E112-18BBF73CB8AC}"/>
              </a:ext>
            </a:extLst>
          </p:cNvPr>
          <p:cNvSpPr>
            <a:spLocks noGrp="1"/>
          </p:cNvSpPr>
          <p:nvPr>
            <p:ph type="sldNum" sz="quarter" idx="5"/>
          </p:nvPr>
        </p:nvSpPr>
        <p:spPr/>
        <p:txBody>
          <a:bodyPr/>
          <a:lstStyle/>
          <a:p>
            <a:fld id="{1966C9FA-517C-40DC-9183-35B2EDD9551A}" type="slidenum">
              <a:rPr lang="en-GB"/>
              <a:t>29</a:t>
            </a:fld>
            <a:endParaRPr lang="en-GB"/>
          </a:p>
        </p:txBody>
      </p:sp>
    </p:spTree>
    <p:extLst>
      <p:ext uri="{BB962C8B-B14F-4D97-AF65-F5344CB8AC3E}">
        <p14:creationId xmlns:p14="http://schemas.microsoft.com/office/powerpoint/2010/main" val="2962577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F3CCA-F434-C3EB-F772-7DC212A58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40FDE-2ABA-6DBD-E449-D6EF851F6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B41C34-B40C-1362-3296-8AAD15A88D1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CAFD918-DCAE-4454-883D-586FC6FDAA23}"/>
              </a:ext>
            </a:extLst>
          </p:cNvPr>
          <p:cNvSpPr>
            <a:spLocks noGrp="1"/>
          </p:cNvSpPr>
          <p:nvPr>
            <p:ph type="sldNum" sz="quarter" idx="5"/>
          </p:nvPr>
        </p:nvSpPr>
        <p:spPr/>
        <p:txBody>
          <a:bodyPr/>
          <a:lstStyle/>
          <a:p>
            <a:fld id="{1966C9FA-517C-40DC-9183-35B2EDD9551A}" type="slidenum">
              <a:rPr lang="en-GB"/>
              <a:t>30</a:t>
            </a:fld>
            <a:endParaRPr lang="en-GB"/>
          </a:p>
        </p:txBody>
      </p:sp>
    </p:spTree>
    <p:extLst>
      <p:ext uri="{BB962C8B-B14F-4D97-AF65-F5344CB8AC3E}">
        <p14:creationId xmlns:p14="http://schemas.microsoft.com/office/powerpoint/2010/main" val="3432372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B24C6-2193-AC84-0722-F4C267081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9122E-64CA-BA9F-2E94-1D253F753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EE638-8D88-287E-8D62-2677530B648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21BF7B-E38A-51AA-37BA-92C54B102DDC}"/>
              </a:ext>
            </a:extLst>
          </p:cNvPr>
          <p:cNvSpPr>
            <a:spLocks noGrp="1"/>
          </p:cNvSpPr>
          <p:nvPr>
            <p:ph type="sldNum" sz="quarter" idx="5"/>
          </p:nvPr>
        </p:nvSpPr>
        <p:spPr/>
        <p:txBody>
          <a:bodyPr/>
          <a:lstStyle/>
          <a:p>
            <a:fld id="{1966C9FA-517C-40DC-9183-35B2EDD9551A}" type="slidenum">
              <a:rPr lang="en-GB"/>
              <a:t>31</a:t>
            </a:fld>
            <a:endParaRPr lang="en-GB"/>
          </a:p>
        </p:txBody>
      </p:sp>
    </p:spTree>
    <p:extLst>
      <p:ext uri="{BB962C8B-B14F-4D97-AF65-F5344CB8AC3E}">
        <p14:creationId xmlns:p14="http://schemas.microsoft.com/office/powerpoint/2010/main" val="264570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5</a:t>
            </a:fld>
            <a:endParaRPr lang="en-GB"/>
          </a:p>
        </p:txBody>
      </p:sp>
    </p:spTree>
    <p:extLst>
      <p:ext uri="{BB962C8B-B14F-4D97-AF65-F5344CB8AC3E}">
        <p14:creationId xmlns:p14="http://schemas.microsoft.com/office/powerpoint/2010/main" val="56872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7E1E0-539C-F625-9D97-B1D7D6A50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177B1-38A7-F364-95EF-C09425B7F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1B2F9-AA30-5040-CC3E-1057D3944CD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D966E20-7E44-E0AC-6142-AF2DD11CC47F}"/>
              </a:ext>
            </a:extLst>
          </p:cNvPr>
          <p:cNvSpPr>
            <a:spLocks noGrp="1"/>
          </p:cNvSpPr>
          <p:nvPr>
            <p:ph type="sldNum" sz="quarter" idx="5"/>
          </p:nvPr>
        </p:nvSpPr>
        <p:spPr/>
        <p:txBody>
          <a:bodyPr/>
          <a:lstStyle/>
          <a:p>
            <a:fld id="{1966C9FA-517C-40DC-9183-35B2EDD9551A}" type="slidenum">
              <a:rPr lang="en-GB"/>
              <a:t>32</a:t>
            </a:fld>
            <a:endParaRPr lang="en-GB"/>
          </a:p>
        </p:txBody>
      </p:sp>
    </p:spTree>
    <p:extLst>
      <p:ext uri="{BB962C8B-B14F-4D97-AF65-F5344CB8AC3E}">
        <p14:creationId xmlns:p14="http://schemas.microsoft.com/office/powerpoint/2010/main" val="2848680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118B3-A404-14CB-51BB-769644733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7FBE5-999E-1117-D64B-A39CAF6E7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A7D7B-4FD1-88F7-81C5-C3B698B50A5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AF4562-B2A7-3F43-850E-7AE9963CF9B9}"/>
              </a:ext>
            </a:extLst>
          </p:cNvPr>
          <p:cNvSpPr>
            <a:spLocks noGrp="1"/>
          </p:cNvSpPr>
          <p:nvPr>
            <p:ph type="sldNum" sz="quarter" idx="5"/>
          </p:nvPr>
        </p:nvSpPr>
        <p:spPr/>
        <p:txBody>
          <a:bodyPr/>
          <a:lstStyle/>
          <a:p>
            <a:fld id="{1966C9FA-517C-40DC-9183-35B2EDD9551A}" type="slidenum">
              <a:rPr lang="en-GB"/>
              <a:t>33</a:t>
            </a:fld>
            <a:endParaRPr lang="en-GB"/>
          </a:p>
        </p:txBody>
      </p:sp>
    </p:spTree>
    <p:extLst>
      <p:ext uri="{BB962C8B-B14F-4D97-AF65-F5344CB8AC3E}">
        <p14:creationId xmlns:p14="http://schemas.microsoft.com/office/powerpoint/2010/main" val="2064648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B8AC4-3ED8-32D6-CB90-B30B398FE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8F392-1317-8437-2E86-7B288427E2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A55FC-B808-EB92-D2DD-7F4335DFF2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78700F-9D04-FB95-7D91-5488163BE207}"/>
              </a:ext>
            </a:extLst>
          </p:cNvPr>
          <p:cNvSpPr>
            <a:spLocks noGrp="1"/>
          </p:cNvSpPr>
          <p:nvPr>
            <p:ph type="sldNum" sz="quarter" idx="5"/>
          </p:nvPr>
        </p:nvSpPr>
        <p:spPr/>
        <p:txBody>
          <a:bodyPr/>
          <a:lstStyle/>
          <a:p>
            <a:fld id="{1966C9FA-517C-40DC-9183-35B2EDD9551A}" type="slidenum">
              <a:rPr lang="en-GB"/>
              <a:t>34</a:t>
            </a:fld>
            <a:endParaRPr lang="en-GB"/>
          </a:p>
        </p:txBody>
      </p:sp>
    </p:spTree>
    <p:extLst>
      <p:ext uri="{BB962C8B-B14F-4D97-AF65-F5344CB8AC3E}">
        <p14:creationId xmlns:p14="http://schemas.microsoft.com/office/powerpoint/2010/main" val="3290889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039F9-2D8B-B49D-4B3E-F9443A2B3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0359C-1B6D-8381-18F5-683EB2BB5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A4745-2168-84D3-5A58-0F11881F64B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583F51B-B269-95DE-D65E-1968A9C14905}"/>
              </a:ext>
            </a:extLst>
          </p:cNvPr>
          <p:cNvSpPr>
            <a:spLocks noGrp="1"/>
          </p:cNvSpPr>
          <p:nvPr>
            <p:ph type="sldNum" sz="quarter" idx="5"/>
          </p:nvPr>
        </p:nvSpPr>
        <p:spPr/>
        <p:txBody>
          <a:bodyPr/>
          <a:lstStyle/>
          <a:p>
            <a:fld id="{1966C9FA-517C-40DC-9183-35B2EDD9551A}" type="slidenum">
              <a:rPr lang="en-GB"/>
              <a:t>35</a:t>
            </a:fld>
            <a:endParaRPr lang="en-GB"/>
          </a:p>
        </p:txBody>
      </p:sp>
    </p:spTree>
    <p:extLst>
      <p:ext uri="{BB962C8B-B14F-4D97-AF65-F5344CB8AC3E}">
        <p14:creationId xmlns:p14="http://schemas.microsoft.com/office/powerpoint/2010/main" val="3998566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98FB9-8928-5C13-A5D8-33289128B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421A1-3774-7A81-DBCF-ECBECF37FE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66A51-385A-DC34-7738-B237FACACD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7BC84A-116A-9206-2773-7A41726C90E3}"/>
              </a:ext>
            </a:extLst>
          </p:cNvPr>
          <p:cNvSpPr>
            <a:spLocks noGrp="1"/>
          </p:cNvSpPr>
          <p:nvPr>
            <p:ph type="sldNum" sz="quarter" idx="5"/>
          </p:nvPr>
        </p:nvSpPr>
        <p:spPr/>
        <p:txBody>
          <a:bodyPr/>
          <a:lstStyle/>
          <a:p>
            <a:fld id="{1966C9FA-517C-40DC-9183-35B2EDD9551A}" type="slidenum">
              <a:rPr lang="en-GB"/>
              <a:t>36</a:t>
            </a:fld>
            <a:endParaRPr lang="en-GB"/>
          </a:p>
        </p:txBody>
      </p:sp>
    </p:spTree>
    <p:extLst>
      <p:ext uri="{BB962C8B-B14F-4D97-AF65-F5344CB8AC3E}">
        <p14:creationId xmlns:p14="http://schemas.microsoft.com/office/powerpoint/2010/main" val="3915984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32593-F782-A8D0-736B-D066BD285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36005-BC27-9C96-BE91-61B1D35A4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328BD-2F9C-35A3-BE3B-74C5288A4D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82A52A-2226-4230-8E25-683B8A6FC6CD}"/>
              </a:ext>
            </a:extLst>
          </p:cNvPr>
          <p:cNvSpPr>
            <a:spLocks noGrp="1"/>
          </p:cNvSpPr>
          <p:nvPr>
            <p:ph type="sldNum" sz="quarter" idx="5"/>
          </p:nvPr>
        </p:nvSpPr>
        <p:spPr/>
        <p:txBody>
          <a:bodyPr/>
          <a:lstStyle/>
          <a:p>
            <a:fld id="{1966C9FA-517C-40DC-9183-35B2EDD9551A}" type="slidenum">
              <a:rPr lang="en-GB"/>
              <a:t>37</a:t>
            </a:fld>
            <a:endParaRPr lang="en-GB"/>
          </a:p>
        </p:txBody>
      </p:sp>
    </p:spTree>
    <p:extLst>
      <p:ext uri="{BB962C8B-B14F-4D97-AF65-F5344CB8AC3E}">
        <p14:creationId xmlns:p14="http://schemas.microsoft.com/office/powerpoint/2010/main" val="2322791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85F4E-8433-CB5B-C5FE-3D96C9837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99848-A16A-802E-0EE6-BA4CF917F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7BA0B-8BD0-8D52-B175-4AB62EE65D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23BE9C0-5E68-7DAE-E488-047C688C5D28}"/>
              </a:ext>
            </a:extLst>
          </p:cNvPr>
          <p:cNvSpPr>
            <a:spLocks noGrp="1"/>
          </p:cNvSpPr>
          <p:nvPr>
            <p:ph type="sldNum" sz="quarter" idx="5"/>
          </p:nvPr>
        </p:nvSpPr>
        <p:spPr/>
        <p:txBody>
          <a:bodyPr/>
          <a:lstStyle/>
          <a:p>
            <a:fld id="{1966C9FA-517C-40DC-9183-35B2EDD9551A}" type="slidenum">
              <a:rPr lang="en-GB"/>
              <a:t>38</a:t>
            </a:fld>
            <a:endParaRPr lang="en-GB"/>
          </a:p>
        </p:txBody>
      </p:sp>
    </p:spTree>
    <p:extLst>
      <p:ext uri="{BB962C8B-B14F-4D97-AF65-F5344CB8AC3E}">
        <p14:creationId xmlns:p14="http://schemas.microsoft.com/office/powerpoint/2010/main" val="1307938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9FE8F-9F58-A6F0-724C-E3D342140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BE595-2811-011A-28F8-C84AA1BD7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AC6BA-DC4F-1903-8B26-B7439F54905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09E75F6-4AFB-CD19-8B24-C73459BF7074}"/>
              </a:ext>
            </a:extLst>
          </p:cNvPr>
          <p:cNvSpPr>
            <a:spLocks noGrp="1"/>
          </p:cNvSpPr>
          <p:nvPr>
            <p:ph type="sldNum" sz="quarter" idx="5"/>
          </p:nvPr>
        </p:nvSpPr>
        <p:spPr/>
        <p:txBody>
          <a:bodyPr/>
          <a:lstStyle/>
          <a:p>
            <a:fld id="{1966C9FA-517C-40DC-9183-35B2EDD9551A}" type="slidenum">
              <a:rPr lang="en-GB"/>
              <a:t>39</a:t>
            </a:fld>
            <a:endParaRPr lang="en-GB"/>
          </a:p>
        </p:txBody>
      </p:sp>
    </p:spTree>
    <p:extLst>
      <p:ext uri="{BB962C8B-B14F-4D97-AF65-F5344CB8AC3E}">
        <p14:creationId xmlns:p14="http://schemas.microsoft.com/office/powerpoint/2010/main" val="2510038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91694-262B-9C5B-0264-E2D372CE3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BD6BC9-F339-AE55-4604-83851C342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21F84C-2407-78EB-E745-F1DDD1EBE10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8E1616A-162F-CF10-94F9-FE87BB5B271A}"/>
              </a:ext>
            </a:extLst>
          </p:cNvPr>
          <p:cNvSpPr>
            <a:spLocks noGrp="1"/>
          </p:cNvSpPr>
          <p:nvPr>
            <p:ph type="sldNum" sz="quarter" idx="5"/>
          </p:nvPr>
        </p:nvSpPr>
        <p:spPr/>
        <p:txBody>
          <a:bodyPr/>
          <a:lstStyle/>
          <a:p>
            <a:fld id="{1966C9FA-517C-40DC-9183-35B2EDD9551A}" type="slidenum">
              <a:rPr lang="en-GB"/>
              <a:t>40</a:t>
            </a:fld>
            <a:endParaRPr lang="en-GB"/>
          </a:p>
        </p:txBody>
      </p:sp>
    </p:spTree>
    <p:extLst>
      <p:ext uri="{BB962C8B-B14F-4D97-AF65-F5344CB8AC3E}">
        <p14:creationId xmlns:p14="http://schemas.microsoft.com/office/powerpoint/2010/main" val="1143209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F522C-2D30-3E86-CD51-0AAE94E83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93C7E-2CCF-DBAD-A63A-08764551F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91F81-7159-3CE0-D972-5702B9D5037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5699D3-0994-2CD0-D618-69ED428CFF7F}"/>
              </a:ext>
            </a:extLst>
          </p:cNvPr>
          <p:cNvSpPr>
            <a:spLocks noGrp="1"/>
          </p:cNvSpPr>
          <p:nvPr>
            <p:ph type="sldNum" sz="quarter" idx="5"/>
          </p:nvPr>
        </p:nvSpPr>
        <p:spPr/>
        <p:txBody>
          <a:bodyPr/>
          <a:lstStyle/>
          <a:p>
            <a:fld id="{1966C9FA-517C-40DC-9183-35B2EDD9551A}" type="slidenum">
              <a:rPr lang="en-GB"/>
              <a:t>41</a:t>
            </a:fld>
            <a:endParaRPr lang="en-GB"/>
          </a:p>
        </p:txBody>
      </p:sp>
    </p:spTree>
    <p:extLst>
      <p:ext uri="{BB962C8B-B14F-4D97-AF65-F5344CB8AC3E}">
        <p14:creationId xmlns:p14="http://schemas.microsoft.com/office/powerpoint/2010/main" val="1915756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6</a:t>
            </a:fld>
            <a:endParaRPr lang="en-GB"/>
          </a:p>
        </p:txBody>
      </p:sp>
    </p:spTree>
    <p:extLst>
      <p:ext uri="{BB962C8B-B14F-4D97-AF65-F5344CB8AC3E}">
        <p14:creationId xmlns:p14="http://schemas.microsoft.com/office/powerpoint/2010/main" val="56872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535A4-FB97-F723-2451-2E8F2104BE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3339AF-F365-61B1-6874-4CDCF5770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0820A-91F8-27FE-7DC6-310C5DFC3A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744586F-1C6A-2B61-1634-9FEFFF27478B}"/>
              </a:ext>
            </a:extLst>
          </p:cNvPr>
          <p:cNvSpPr>
            <a:spLocks noGrp="1"/>
          </p:cNvSpPr>
          <p:nvPr>
            <p:ph type="sldNum" sz="quarter" idx="5"/>
          </p:nvPr>
        </p:nvSpPr>
        <p:spPr/>
        <p:txBody>
          <a:bodyPr/>
          <a:lstStyle/>
          <a:p>
            <a:fld id="{1966C9FA-517C-40DC-9183-35B2EDD9551A}" type="slidenum">
              <a:rPr lang="en-GB"/>
              <a:t>42</a:t>
            </a:fld>
            <a:endParaRPr lang="en-GB"/>
          </a:p>
        </p:txBody>
      </p:sp>
    </p:spTree>
    <p:extLst>
      <p:ext uri="{BB962C8B-B14F-4D97-AF65-F5344CB8AC3E}">
        <p14:creationId xmlns:p14="http://schemas.microsoft.com/office/powerpoint/2010/main" val="3544811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05420-0872-2387-5499-D41066FD6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C3662-B4BA-B426-BF22-67C15219F3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57C6F-95C2-85CD-D54F-1FE9996B7A21}"/>
              </a:ext>
            </a:extLst>
          </p:cNvPr>
          <p:cNvSpPr>
            <a:spLocks noGrp="1"/>
          </p:cNvSpPr>
          <p:nvPr>
            <p:ph type="body" idx="1"/>
          </p:nvPr>
        </p:nvSpPr>
        <p:spPr/>
        <p:txBody>
          <a:bodyPr/>
          <a:lstStyle/>
          <a:p>
            <a:r>
              <a:rPr lang="en-GB" dirty="0">
                <a:ea typeface="Calibri"/>
                <a:cs typeface="Calibri"/>
              </a:rPr>
              <a:t>B</a:t>
            </a:r>
            <a:endParaRPr lang="en-GB" dirty="0"/>
          </a:p>
        </p:txBody>
      </p:sp>
      <p:sp>
        <p:nvSpPr>
          <p:cNvPr id="4" name="Slide Number Placeholder 3">
            <a:extLst>
              <a:ext uri="{FF2B5EF4-FFF2-40B4-BE49-F238E27FC236}">
                <a16:creationId xmlns:a16="http://schemas.microsoft.com/office/drawing/2014/main" id="{C1E8E184-7D0F-6DE5-C52D-DB56ED4C1693}"/>
              </a:ext>
            </a:extLst>
          </p:cNvPr>
          <p:cNvSpPr>
            <a:spLocks noGrp="1"/>
          </p:cNvSpPr>
          <p:nvPr>
            <p:ph type="sldNum" sz="quarter" idx="5"/>
          </p:nvPr>
        </p:nvSpPr>
        <p:spPr/>
        <p:txBody>
          <a:bodyPr/>
          <a:lstStyle/>
          <a:p>
            <a:fld id="{1966C9FA-517C-40DC-9183-35B2EDD9551A}" type="slidenum">
              <a:rPr lang="en-GB"/>
              <a:t>43</a:t>
            </a:fld>
            <a:endParaRPr lang="en-GB"/>
          </a:p>
        </p:txBody>
      </p:sp>
    </p:spTree>
    <p:extLst>
      <p:ext uri="{BB962C8B-B14F-4D97-AF65-F5344CB8AC3E}">
        <p14:creationId xmlns:p14="http://schemas.microsoft.com/office/powerpoint/2010/main" val="3616708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376D0-5601-4970-3EA4-7B096DFF2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33837-AD30-0337-F444-3C801FE4C4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89911-66C9-B98B-A14D-331C2551532C}"/>
              </a:ext>
            </a:extLst>
          </p:cNvPr>
          <p:cNvSpPr>
            <a:spLocks noGrp="1"/>
          </p:cNvSpPr>
          <p:nvPr>
            <p:ph type="body" idx="1"/>
          </p:nvPr>
        </p:nvSpPr>
        <p:spPr/>
        <p:txBody>
          <a:bodyPr/>
          <a:lstStyle/>
          <a:p>
            <a:r>
              <a:rPr lang="en-GB" dirty="0">
                <a:ea typeface="Calibri"/>
                <a:cs typeface="Calibri"/>
              </a:rPr>
              <a:t>C</a:t>
            </a:r>
            <a:endParaRPr lang="en-GB" dirty="0"/>
          </a:p>
        </p:txBody>
      </p:sp>
      <p:sp>
        <p:nvSpPr>
          <p:cNvPr id="4" name="Slide Number Placeholder 3">
            <a:extLst>
              <a:ext uri="{FF2B5EF4-FFF2-40B4-BE49-F238E27FC236}">
                <a16:creationId xmlns:a16="http://schemas.microsoft.com/office/drawing/2014/main" id="{EDF600DF-2579-4581-6311-2339135A0931}"/>
              </a:ext>
            </a:extLst>
          </p:cNvPr>
          <p:cNvSpPr>
            <a:spLocks noGrp="1"/>
          </p:cNvSpPr>
          <p:nvPr>
            <p:ph type="sldNum" sz="quarter" idx="5"/>
          </p:nvPr>
        </p:nvSpPr>
        <p:spPr/>
        <p:txBody>
          <a:bodyPr/>
          <a:lstStyle/>
          <a:p>
            <a:fld id="{1966C9FA-517C-40DC-9183-35B2EDD9551A}" type="slidenum">
              <a:rPr lang="en-GB"/>
              <a:t>44</a:t>
            </a:fld>
            <a:endParaRPr lang="en-GB"/>
          </a:p>
        </p:txBody>
      </p:sp>
    </p:spTree>
    <p:extLst>
      <p:ext uri="{BB962C8B-B14F-4D97-AF65-F5344CB8AC3E}">
        <p14:creationId xmlns:p14="http://schemas.microsoft.com/office/powerpoint/2010/main" val="3646454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4CDD8-6FF3-4C1B-4B4B-4C8A1B48A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8A2BE-F8B1-72FE-023A-6D2A55D13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69EF9-5C4D-4C35-9215-F6889A5A3490}"/>
              </a:ext>
            </a:extLst>
          </p:cNvPr>
          <p:cNvSpPr>
            <a:spLocks noGrp="1"/>
          </p:cNvSpPr>
          <p:nvPr>
            <p:ph type="body" idx="1"/>
          </p:nvPr>
        </p:nvSpPr>
        <p:spPr/>
        <p:txBody>
          <a:bodyPr/>
          <a:lstStyle/>
          <a:p>
            <a:r>
              <a:rPr lang="en-GB" dirty="0">
                <a:ea typeface="Calibri"/>
                <a:cs typeface="Calibri"/>
              </a:rPr>
              <a:t>A</a:t>
            </a:r>
            <a:endParaRPr lang="en-GB" dirty="0"/>
          </a:p>
        </p:txBody>
      </p:sp>
      <p:sp>
        <p:nvSpPr>
          <p:cNvPr id="4" name="Slide Number Placeholder 3">
            <a:extLst>
              <a:ext uri="{FF2B5EF4-FFF2-40B4-BE49-F238E27FC236}">
                <a16:creationId xmlns:a16="http://schemas.microsoft.com/office/drawing/2014/main" id="{BAB74FF5-D266-541F-30BE-045AE7524A11}"/>
              </a:ext>
            </a:extLst>
          </p:cNvPr>
          <p:cNvSpPr>
            <a:spLocks noGrp="1"/>
          </p:cNvSpPr>
          <p:nvPr>
            <p:ph type="sldNum" sz="quarter" idx="5"/>
          </p:nvPr>
        </p:nvSpPr>
        <p:spPr/>
        <p:txBody>
          <a:bodyPr/>
          <a:lstStyle/>
          <a:p>
            <a:fld id="{1966C9FA-517C-40DC-9183-35B2EDD9551A}" type="slidenum">
              <a:rPr lang="en-GB"/>
              <a:t>45</a:t>
            </a:fld>
            <a:endParaRPr lang="en-GB"/>
          </a:p>
        </p:txBody>
      </p:sp>
    </p:spTree>
    <p:extLst>
      <p:ext uri="{BB962C8B-B14F-4D97-AF65-F5344CB8AC3E}">
        <p14:creationId xmlns:p14="http://schemas.microsoft.com/office/powerpoint/2010/main" val="5614313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CCFB8-DFC2-FB1D-B74F-DB3F687E8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0D3FF-7219-FD0E-002C-DF953FE291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88ACF-24D0-5A05-616C-EE3F04F5504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AC07619-0BD0-9AEB-4FF5-A775C9A3663B}"/>
              </a:ext>
            </a:extLst>
          </p:cNvPr>
          <p:cNvSpPr>
            <a:spLocks noGrp="1"/>
          </p:cNvSpPr>
          <p:nvPr>
            <p:ph type="sldNum" sz="quarter" idx="5"/>
          </p:nvPr>
        </p:nvSpPr>
        <p:spPr/>
        <p:txBody>
          <a:bodyPr/>
          <a:lstStyle/>
          <a:p>
            <a:fld id="{1966C9FA-517C-40DC-9183-35B2EDD9551A}" type="slidenum">
              <a:rPr lang="en-GB"/>
              <a:t>46</a:t>
            </a:fld>
            <a:endParaRPr lang="en-GB"/>
          </a:p>
        </p:txBody>
      </p:sp>
    </p:spTree>
    <p:extLst>
      <p:ext uri="{BB962C8B-B14F-4D97-AF65-F5344CB8AC3E}">
        <p14:creationId xmlns:p14="http://schemas.microsoft.com/office/powerpoint/2010/main" val="3541141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47</a:t>
            </a:fld>
            <a:endParaRPr lang="en-GB"/>
          </a:p>
        </p:txBody>
      </p:sp>
    </p:spTree>
    <p:extLst>
      <p:ext uri="{BB962C8B-B14F-4D97-AF65-F5344CB8AC3E}">
        <p14:creationId xmlns:p14="http://schemas.microsoft.com/office/powerpoint/2010/main" val="3946642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Times New Roman" panose="02020603050405020304" pitchFamily="18" charset="0"/>
              </a:rPr>
              <a:t>Learning review: </a:t>
            </a:r>
            <a:r>
              <a:rPr lang="en-GB" sz="1800">
                <a:effectLst/>
                <a:latin typeface="Calibri" panose="020F0502020204030204" pitchFamily="34" charset="0"/>
                <a:ea typeface="Times New Roman" panose="02020603050405020304" pitchFamily="18" charset="0"/>
              </a:rPr>
              <a:t>Using the teaching slides, talk partners tell each other a response to the questions. Add further review questions if you wish to.</a:t>
            </a:r>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82994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sz="1800" b="1">
                <a:effectLst/>
                <a:latin typeface="Calibri" panose="020F0502020204030204" pitchFamily="34" charset="0"/>
                <a:ea typeface="Calibri" panose="020F0502020204030204" pitchFamily="34" charset="0"/>
              </a:rPr>
              <a:t>Knowledge quiz 1.1: </a:t>
            </a:r>
            <a:r>
              <a:rPr lang="en-GB" sz="1800">
                <a:effectLst/>
                <a:latin typeface="Calibri" panose="020F0502020204030204" pitchFamily="34" charset="0"/>
                <a:ea typeface="Calibri" panose="020F0502020204030204" pitchFamily="34" charset="0"/>
              </a:rPr>
              <a:t>Pupils complete this in the Additional resource: Knowledge quizzes booklet to assess their knowledge retention from the previous lesson. They write their score in the chart also provided in the additional resource.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51</a:t>
            </a:fld>
            <a:endParaRPr lang="en-GB"/>
          </a:p>
        </p:txBody>
      </p:sp>
    </p:spTree>
    <p:extLst>
      <p:ext uri="{BB962C8B-B14F-4D97-AF65-F5344CB8AC3E}">
        <p14:creationId xmlns:p14="http://schemas.microsoft.com/office/powerpoint/2010/main" val="235750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52</a:t>
            </a:fld>
            <a:endParaRPr lang="en-GB"/>
          </a:p>
        </p:txBody>
      </p:sp>
    </p:spTree>
    <p:extLst>
      <p:ext uri="{BB962C8B-B14F-4D97-AF65-F5344CB8AC3E}">
        <p14:creationId xmlns:p14="http://schemas.microsoft.com/office/powerpoint/2010/main" val="3488587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7</a:t>
            </a:fld>
            <a:endParaRPr lang="en-GB"/>
          </a:p>
        </p:txBody>
      </p:sp>
    </p:spTree>
    <p:extLst>
      <p:ext uri="{BB962C8B-B14F-4D97-AF65-F5344CB8AC3E}">
        <p14:creationId xmlns:p14="http://schemas.microsoft.com/office/powerpoint/2010/main" val="3130708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b="0">
                <a:effectLst/>
                <a:latin typeface="Calibri" panose="020F0502020204030204" pitchFamily="34" charset="0"/>
                <a:ea typeface="Calibri" panose="020F0502020204030204" pitchFamily="34" charset="0"/>
                <a:cs typeface="Calibri" panose="020F0502020204030204" pitchFamily="34" charset="0"/>
              </a:rPr>
              <a:t>Revisit the main enquiry question and the learning journey so far.</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a:p>
        </p:txBody>
      </p:sp>
      <p:sp>
        <p:nvSpPr>
          <p:cNvPr id="328" name="Google Shape;328;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Calibri" panose="020F0502020204030204" pitchFamily="34" charset="0"/>
                <a:ea typeface="Calibri" panose="020F0502020204030204" pitchFamily="34" charset="0"/>
                <a:cs typeface="Calibri" panose="020F0502020204030204" pitchFamily="34" charset="0"/>
              </a:rPr>
              <a:t>Introduction: </a:t>
            </a:r>
            <a:r>
              <a:rPr lang="en-GB" sz="1200">
                <a:effectLst/>
                <a:latin typeface="Calibri" panose="020F0502020204030204" pitchFamily="34" charset="0"/>
                <a:ea typeface="Calibri" panose="020F0502020204030204" pitchFamily="34" charset="0"/>
                <a:cs typeface="Calibri" panose="020F0502020204030204" pitchFamily="34" charset="0"/>
              </a:rPr>
              <a:t>Share the lesson statement and key term. Then share key knowledge and other key vocabulary with pupils—you may want to add images to the teaching slides to support exemplification and understanding of these words.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54</a:t>
            </a:fld>
            <a:endParaRPr lang="en-GB"/>
          </a:p>
        </p:txBody>
      </p:sp>
    </p:spTree>
    <p:extLst>
      <p:ext uri="{BB962C8B-B14F-4D97-AF65-F5344CB8AC3E}">
        <p14:creationId xmlns:p14="http://schemas.microsoft.com/office/powerpoint/2010/main" val="39595705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Calibri" panose="020F0502020204030204" pitchFamily="34" charset="0"/>
                <a:ea typeface="Calibri" panose="020F0502020204030204" pitchFamily="34" charset="0"/>
                <a:cs typeface="Calibri" panose="020F0502020204030204" pitchFamily="34" charset="0"/>
              </a:rPr>
              <a:t>You could support understanding of the key term ‘describe’ by selecting items in the classroom and listing adjectives to describe it using the five senses. You could select multiple items to use and ask pupils to help you list words to describe each. </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55</a:t>
            </a:fld>
            <a:endParaRPr lang="en-GB"/>
          </a:p>
        </p:txBody>
      </p:sp>
    </p:spTree>
    <p:extLst>
      <p:ext uri="{BB962C8B-B14F-4D97-AF65-F5344CB8AC3E}">
        <p14:creationId xmlns:p14="http://schemas.microsoft.com/office/powerpoint/2010/main" val="10512824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rPr>
              <a:t>Talk task:</a:t>
            </a:r>
            <a:r>
              <a:rPr lang="en-GB" sz="1800">
                <a:effectLst/>
                <a:latin typeface="Calibri" panose="020F0502020204030204" pitchFamily="34" charset="0"/>
                <a:ea typeface="Calibri" panose="020F0502020204030204" pitchFamily="34" charset="0"/>
              </a:rPr>
              <a:t> Ask pupils the question ‘What is your favourite toy?’ Model showing the class your favourite toy using the sentences ‘My favourite toy is _______. It is special because _______.’ Ask pupils to ask and answer the same question using the sentence supports to help. You could ask some pupils to come to the front to present their toy to the class using the sentence stems.</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57</a:t>
            </a:fld>
            <a:endParaRPr lang="en-GB"/>
          </a:p>
        </p:txBody>
      </p:sp>
    </p:spTree>
    <p:extLst>
      <p:ext uri="{BB962C8B-B14F-4D97-AF65-F5344CB8AC3E}">
        <p14:creationId xmlns:p14="http://schemas.microsoft.com/office/powerpoint/2010/main" val="513525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7625" lvl="0" indent="0" fontAlgn="base">
              <a:lnSpc>
                <a:spcPct val="107000"/>
              </a:lnSpc>
              <a:spcAft>
                <a:spcPts val="800"/>
              </a:spcAft>
              <a:buClr>
                <a:srgbClr val="7030A0"/>
              </a:buClr>
              <a:buFont typeface="Symbol" panose="05050102010706020507" pitchFamily="18" charset="2"/>
              <a:buNone/>
            </a:pPr>
            <a:r>
              <a:rPr lang="en-GB" sz="1800" b="1">
                <a:effectLst/>
                <a:latin typeface="Calibri" panose="020F0502020204030204" pitchFamily="34" charset="0"/>
                <a:ea typeface="Calibri" panose="020F0502020204030204" pitchFamily="34" charset="0"/>
                <a:cs typeface="Calibri" panose="020F0502020204030204" pitchFamily="34" charset="0"/>
              </a:rPr>
              <a:t>Talk task:</a:t>
            </a:r>
            <a:r>
              <a:rPr lang="en-GB" sz="1800">
                <a:effectLst/>
                <a:latin typeface="Calibri" panose="020F0502020204030204" pitchFamily="34" charset="0"/>
                <a:ea typeface="Calibri" panose="020F0502020204030204" pitchFamily="34" charset="0"/>
                <a:cs typeface="Calibri" panose="020F0502020204030204" pitchFamily="34" charset="0"/>
              </a:rPr>
              <a:t> Ask ‘Which words could you use to describe these toys?’. Ask pupils to discuss with their partner what adjectives (describing words) they would use. Challenge pupils to think of more adjectives that aren’t on the board/haven’t been discussed so far this lesson.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58</a:t>
            </a:fld>
            <a:endParaRPr lang="en-GB"/>
          </a:p>
        </p:txBody>
      </p:sp>
    </p:spTree>
    <p:extLst>
      <p:ext uri="{BB962C8B-B14F-4D97-AF65-F5344CB8AC3E}">
        <p14:creationId xmlns:p14="http://schemas.microsoft.com/office/powerpoint/2010/main" val="8938208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7625" lvl="0" indent="0" fontAlgn="base">
              <a:lnSpc>
                <a:spcPct val="107000"/>
              </a:lnSpc>
              <a:spcAft>
                <a:spcPts val="800"/>
              </a:spcAft>
              <a:buClr>
                <a:srgbClr val="7030A0"/>
              </a:buClr>
              <a:buFont typeface="Symbol" panose="05050102010706020507" pitchFamily="18" charset="2"/>
              <a:buNone/>
            </a:pPr>
            <a:r>
              <a:rPr lang="en-GB" sz="1800" b="1">
                <a:effectLst/>
                <a:latin typeface="Calibri" panose="020F0502020204030204" pitchFamily="34" charset="0"/>
                <a:ea typeface="Calibri" panose="020F0502020204030204" pitchFamily="34" charset="0"/>
              </a:rPr>
              <a:t>Group task: </a:t>
            </a:r>
            <a:r>
              <a:rPr lang="en-GB" sz="1800">
                <a:effectLst/>
                <a:latin typeface="Calibri" panose="020F0502020204030204" pitchFamily="34" charset="0"/>
                <a:ea typeface="Calibri" panose="020F0502020204030204" pitchFamily="34" charset="0"/>
              </a:rPr>
              <a:t>Show</a:t>
            </a:r>
            <a:r>
              <a:rPr lang="en-GB" sz="1800" b="1">
                <a:effectLst/>
                <a:latin typeface="Calibri" panose="020F0502020204030204" pitchFamily="34" charset="0"/>
                <a:ea typeface="Calibri" panose="020F0502020204030204" pitchFamily="34" charset="0"/>
              </a:rPr>
              <a:t> </a:t>
            </a:r>
            <a:r>
              <a:rPr lang="en-GB" sz="1800">
                <a:effectLst/>
                <a:latin typeface="Calibri" panose="020F0502020204030204" pitchFamily="34" charset="0"/>
                <a:ea typeface="Calibri" panose="020F0502020204030204" pitchFamily="34" charset="0"/>
              </a:rPr>
              <a:t>‘Let’s label one of your toys’. Model answering the questions: ’What does it do?, ‘What does it look like?’, ‘What does it feel like?’ using your own favourite toy. Ask pupils to help you come up with labels to describe your toy. Ask them to answer the questions about their own toy, with a partner. You could ask sets of partners who demonstrate good partner talk to present their discussions to the class.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59</a:t>
            </a:fld>
            <a:endParaRPr lang="en-GB"/>
          </a:p>
        </p:txBody>
      </p:sp>
    </p:spTree>
    <p:extLst>
      <p:ext uri="{BB962C8B-B14F-4D97-AF65-F5344CB8AC3E}">
        <p14:creationId xmlns:p14="http://schemas.microsoft.com/office/powerpoint/2010/main" val="118799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Calibri" panose="020F0502020204030204" pitchFamily="34" charset="0"/>
              </a:rPr>
              <a:t>Group task: </a:t>
            </a:r>
            <a:r>
              <a:rPr lang="en-GB" sz="1800" b="0">
                <a:effectLst/>
                <a:latin typeface="Calibri" panose="020F0502020204030204" pitchFamily="34" charset="0"/>
                <a:ea typeface="Calibri" panose="020F0502020204030204" pitchFamily="34" charset="0"/>
              </a:rPr>
              <a:t>Show</a:t>
            </a:r>
            <a:r>
              <a:rPr lang="en-GB" sz="1800">
                <a:effectLst/>
                <a:latin typeface="Calibri" panose="020F0502020204030204" pitchFamily="34" charset="0"/>
                <a:ea typeface="Calibri" panose="020F0502020204030204" pitchFamily="34" charset="0"/>
              </a:rPr>
              <a:t> ‘Can you guess the toy in the feely bag?’ slide. Ask ‘What does it feel like?’. Introduce the adjectives illustrated on the slide. Define, model, and add actions to each word to support comprehension. Using a feely bag with a range of toys, ask pupils to take it in turns to feel a toy and come up with adjectives to describe it. If pupils come up with any adjectives in addition to those on the slide, write them up on sticky notes/card/white board to use throughout the lesson. Then, ask if pupils can guess what toy they are describing. Pupils can then pull the toy out of the bag to see if they are correct. Ask pupils ‘What does it look like?’ and introduce the adjectives on the slide. Then ask them to think of more words to describe the toy now they can see it.</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60</a:t>
            </a:fld>
            <a:endParaRPr lang="en-GB"/>
          </a:p>
        </p:txBody>
      </p:sp>
    </p:spTree>
    <p:extLst>
      <p:ext uri="{BB962C8B-B14F-4D97-AF65-F5344CB8AC3E}">
        <p14:creationId xmlns:p14="http://schemas.microsoft.com/office/powerpoint/2010/main" val="40908415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Calibri" panose="020F0502020204030204" pitchFamily="34" charset="0"/>
                <a:cs typeface="Calibri" panose="020F0502020204030204" pitchFamily="34" charset="0"/>
              </a:rPr>
              <a:t>Learning review:</a:t>
            </a:r>
            <a:r>
              <a:rPr lang="en-GB" sz="1800">
                <a:effectLst/>
                <a:latin typeface="Calibri" panose="020F0502020204030204" pitchFamily="34" charset="0"/>
                <a:ea typeface="Calibri" panose="020F0502020204030204" pitchFamily="34" charset="0"/>
                <a:cs typeface="Calibri" panose="020F0502020204030204" pitchFamily="34" charset="0"/>
              </a:rPr>
              <a:t> </a:t>
            </a:r>
            <a:r>
              <a:rPr lang="en-GB" sz="1800">
                <a:effectLst/>
                <a:latin typeface="Calibri" panose="020F0502020204030204" pitchFamily="34" charset="0"/>
                <a:ea typeface="Calibri" panose="020F0502020204030204" pitchFamily="34" charset="0"/>
              </a:rPr>
              <a:t>Using the teaching slides, talk partners tell each other a response to the questions. Add further review questions if you wish to.</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61</a:t>
            </a:fld>
            <a:endParaRPr lang="en-GB"/>
          </a:p>
        </p:txBody>
      </p:sp>
    </p:spTree>
    <p:extLst>
      <p:ext uri="{BB962C8B-B14F-4D97-AF65-F5344CB8AC3E}">
        <p14:creationId xmlns:p14="http://schemas.microsoft.com/office/powerpoint/2010/main" val="10286441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2240" marR="47625" fontAlgn="base">
              <a:lnSpc>
                <a:spcPct val="107000"/>
              </a:lnSpc>
              <a:spcAft>
                <a:spcPts val="800"/>
              </a:spcAft>
            </a:pPr>
            <a:r>
              <a:rPr lang="en-GB" sz="1800" b="1">
                <a:effectLst/>
                <a:latin typeface="Calibri" panose="020F0502020204030204" pitchFamily="34" charset="0"/>
                <a:ea typeface="Calibri" panose="020F0502020204030204" pitchFamily="34" charset="0"/>
                <a:cs typeface="Calibri" panose="020F0502020204030204" pitchFamily="34" charset="0"/>
              </a:rPr>
              <a:t>Pupil home learning task: </a:t>
            </a:r>
            <a:r>
              <a:rPr lang="en-GB" sz="1800">
                <a:effectLst/>
                <a:latin typeface="Calibri" panose="020F0502020204030204" pitchFamily="34" charset="0"/>
                <a:ea typeface="Calibri" panose="020F0502020204030204" pitchFamily="34" charset="0"/>
                <a:cs typeface="Calibri" panose="020F0502020204030204" pitchFamily="34" charset="0"/>
              </a:rPr>
              <a:t>Before the next lesson, pupils should ask an older person (e.g. parent, grandparent, aunt, or teacher) what their favourite toy was when they were young and why.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R="47625" fontAlgn="base">
              <a:lnSpc>
                <a:spcPct val="107000"/>
              </a:lnSpc>
              <a:spcAft>
                <a:spcPts val="800"/>
              </a:spcAft>
            </a:pPr>
            <a:r>
              <a:rPr lang="en-GB" sz="1800">
                <a:effectLst/>
                <a:latin typeface="Calibri" panose="020F0502020204030204" pitchFamily="34" charset="0"/>
                <a:ea typeface="Calibri" panose="020F0502020204030204" pitchFamily="34"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144145" marR="46990" fontAlgn="base">
              <a:lnSpc>
                <a:spcPct val="107000"/>
              </a:lnSpc>
              <a:spcAft>
                <a:spcPts val="800"/>
              </a:spcAft>
            </a:pPr>
            <a:r>
              <a:rPr lang="en-GB" sz="1800" b="1">
                <a:effectLst/>
                <a:latin typeface="Calibri" panose="020F0502020204030204" pitchFamily="34" charset="0"/>
                <a:ea typeface="Calibri" panose="020F0502020204030204" pitchFamily="34" charset="0"/>
                <a:cs typeface="Calibri" panose="020F0502020204030204" pitchFamily="34" charset="0"/>
              </a:rPr>
              <a:t>Note: Teacher needs to arrange for older visitors to come in next lesson to share their favourite toys with pupils.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62</a:t>
            </a:fld>
            <a:endParaRPr lang="en-GB"/>
          </a:p>
        </p:txBody>
      </p:sp>
    </p:spTree>
    <p:extLst>
      <p:ext uri="{BB962C8B-B14F-4D97-AF65-F5344CB8AC3E}">
        <p14:creationId xmlns:p14="http://schemas.microsoft.com/office/powerpoint/2010/main" val="907736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8</a:t>
            </a:fld>
            <a:endParaRPr lang="en-GB"/>
          </a:p>
        </p:txBody>
      </p:sp>
    </p:spTree>
    <p:extLst>
      <p:ext uri="{BB962C8B-B14F-4D97-AF65-F5344CB8AC3E}">
        <p14:creationId xmlns:p14="http://schemas.microsoft.com/office/powerpoint/2010/main" val="92133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9</a:t>
            </a:fld>
            <a:endParaRPr lang="en-GB"/>
          </a:p>
        </p:txBody>
      </p:sp>
    </p:spTree>
    <p:extLst>
      <p:ext uri="{BB962C8B-B14F-4D97-AF65-F5344CB8AC3E}">
        <p14:creationId xmlns:p14="http://schemas.microsoft.com/office/powerpoint/2010/main" val="36169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2545F-D762-4479-2CA4-D426E1805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EF3CB8-D2EB-3ED3-4AB4-80FC4E7C1E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9ABB9-A90C-0117-5F7E-FB74F63AE5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0F006F2-DEED-8BB7-9151-62ED6F56B0CF}"/>
              </a:ext>
            </a:extLst>
          </p:cNvPr>
          <p:cNvSpPr>
            <a:spLocks noGrp="1"/>
          </p:cNvSpPr>
          <p:nvPr>
            <p:ph type="sldNum" sz="quarter" idx="5"/>
          </p:nvPr>
        </p:nvSpPr>
        <p:spPr/>
        <p:txBody>
          <a:bodyPr/>
          <a:lstStyle/>
          <a:p>
            <a:fld id="{1966C9FA-517C-40DC-9183-35B2EDD9551A}" type="slidenum">
              <a:rPr lang="en-GB"/>
              <a:t>10</a:t>
            </a:fld>
            <a:endParaRPr lang="en-GB"/>
          </a:p>
        </p:txBody>
      </p:sp>
    </p:spTree>
    <p:extLst>
      <p:ext uri="{BB962C8B-B14F-4D97-AF65-F5344CB8AC3E}">
        <p14:creationId xmlns:p14="http://schemas.microsoft.com/office/powerpoint/2010/main" val="2547890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ACE58-2432-5C4B-5DA9-0849AEBD8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8C7FE-9715-A488-6057-B63CFC395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CBF9C5-5679-6EB1-91B3-2788629EE28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9C4892B-E191-C40A-1ACF-9D4B8D683CA1}"/>
              </a:ext>
            </a:extLst>
          </p:cNvPr>
          <p:cNvSpPr>
            <a:spLocks noGrp="1"/>
          </p:cNvSpPr>
          <p:nvPr>
            <p:ph type="sldNum" sz="quarter" idx="5"/>
          </p:nvPr>
        </p:nvSpPr>
        <p:spPr/>
        <p:txBody>
          <a:bodyPr/>
          <a:lstStyle/>
          <a:p>
            <a:fld id="{1966C9FA-517C-40DC-9183-35B2EDD9551A}" type="slidenum">
              <a:rPr lang="en-GB"/>
              <a:t>11</a:t>
            </a:fld>
            <a:endParaRPr lang="en-GB"/>
          </a:p>
        </p:txBody>
      </p:sp>
    </p:spTree>
    <p:extLst>
      <p:ext uri="{BB962C8B-B14F-4D97-AF65-F5344CB8AC3E}">
        <p14:creationId xmlns:p14="http://schemas.microsoft.com/office/powerpoint/2010/main" val="3408382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13/01/2026</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53140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13/01/2026</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44229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13/01/2026</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97853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KS1_Knowledge quiz">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734953" y="1265382"/>
            <a:ext cx="9842992" cy="5079999"/>
          </a:xfrm>
          <a:prstGeom prst="rect">
            <a:avLst/>
          </a:prstGeom>
        </p:spPr>
        <p:txBody>
          <a:bodyPr lIns="0" tIns="0" rIns="0" bIns="0">
            <a:normAutofit/>
          </a:bodyPr>
          <a:lstStyle>
            <a:lvl1pPr marL="0" indent="0">
              <a:lnSpc>
                <a:spcPct val="100000"/>
              </a:lnSpc>
              <a:buFontTx/>
              <a:buNone/>
              <a:defRPr sz="2800">
                <a:latin typeface="Century Gothic"/>
                <a:cs typeface="Century Gothic"/>
              </a:defRPr>
            </a:lvl1pPr>
          </a:lstStyle>
          <a:p>
            <a:r>
              <a:rPr lang="en-GB"/>
              <a:t>Insert quiz questions from workbook</a:t>
            </a:r>
            <a:endParaRPr lang="en-US"/>
          </a:p>
        </p:txBody>
      </p:sp>
      <p:sp>
        <p:nvSpPr>
          <p:cNvPr id="10" name="Text Placeholder 3">
            <a:extLst>
              <a:ext uri="{FF2B5EF4-FFF2-40B4-BE49-F238E27FC236}">
                <a16:creationId xmlns:a16="http://schemas.microsoft.com/office/drawing/2014/main" id="{9523EDD9-35D0-AD0C-8E70-53F729930B02}"/>
              </a:ext>
            </a:extLst>
          </p:cNvPr>
          <p:cNvSpPr>
            <a:spLocks noGrp="1"/>
          </p:cNvSpPr>
          <p:nvPr>
            <p:ph type="body" sz="quarter" idx="10" hasCustomPrompt="1"/>
          </p:nvPr>
        </p:nvSpPr>
        <p:spPr>
          <a:xfrm>
            <a:off x="734954" y="604333"/>
            <a:ext cx="3991050" cy="522000"/>
          </a:xfrm>
          <a:prstGeom prst="roundRect">
            <a:avLst/>
          </a:prstGeom>
          <a:solidFill>
            <a:srgbClr val="8E71A5"/>
          </a:solidFill>
          <a:ln>
            <a:noFill/>
          </a:ln>
        </p:spPr>
        <p:txBody>
          <a:bodyPr anchor="ctr"/>
          <a:lstStyle>
            <a:lvl1pPr marL="0" indent="0" algn="ctr">
              <a:buNone/>
              <a:defRPr b="1">
                <a:solidFill>
                  <a:schemeClr val="bg1"/>
                </a:solidFill>
                <a:latin typeface="Century Gothic" panose="020B0502020202020204" pitchFamily="34" charset="0"/>
              </a:defRPr>
            </a:lvl1pPr>
          </a:lstStyle>
          <a:p>
            <a:pPr lvl="0"/>
            <a:r>
              <a:rPr lang="en-US"/>
              <a:t>Knowledge quiz X.X</a:t>
            </a:r>
            <a:endParaRPr lang="en-GB"/>
          </a:p>
        </p:txBody>
      </p:sp>
      <p:sp>
        <p:nvSpPr>
          <p:cNvPr id="2" name="Content Placeholder 2">
            <a:extLst>
              <a:ext uri="{FF2B5EF4-FFF2-40B4-BE49-F238E27FC236}">
                <a16:creationId xmlns:a16="http://schemas.microsoft.com/office/drawing/2014/main" id="{CB840377-AA6F-61D2-5564-27CE3998D421}"/>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Knowledge quiz</a:t>
            </a:r>
            <a:endParaRPr lang="en-GB"/>
          </a:p>
        </p:txBody>
      </p:sp>
      <p:sp>
        <p:nvSpPr>
          <p:cNvPr id="4" name="Text Placeholder 3">
            <a:extLst>
              <a:ext uri="{FF2B5EF4-FFF2-40B4-BE49-F238E27FC236}">
                <a16:creationId xmlns:a16="http://schemas.microsoft.com/office/drawing/2014/main" id="{645F7DF1-EAEC-8DD1-BF4B-CF160AC57D0A}"/>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939588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quiry Question_firstlesson">
  <p:cSld name="Enquiry Question_firstlesson">
    <p:spTree>
      <p:nvGrpSpPr>
        <p:cNvPr id="1" name="Shape 65"/>
        <p:cNvGrpSpPr/>
        <p:nvPr/>
      </p:nvGrpSpPr>
      <p:grpSpPr>
        <a:xfrm>
          <a:off x="0" y="0"/>
          <a:ext cx="0" cy="0"/>
          <a:chOff x="0" y="0"/>
          <a:chExt cx="0" cy="0"/>
        </a:xfrm>
      </p:grpSpPr>
      <p:sp>
        <p:nvSpPr>
          <p:cNvPr id="66" name="Google Shape;66;p35"/>
          <p:cNvSpPr>
            <a:spLocks noGrp="1"/>
          </p:cNvSpPr>
          <p:nvPr>
            <p:ph type="body" idx="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Google Shape;67;p35"/>
          <p:cNvSpPr>
            <a:spLocks noGrp="1"/>
          </p:cNvSpPr>
          <p:nvPr>
            <p:ph type="pic" idx="2"/>
          </p:nvPr>
        </p:nvSpPr>
        <p:spPr>
          <a:xfrm>
            <a:off x="493423" y="2462645"/>
            <a:ext cx="4143232" cy="4395355"/>
          </a:xfrm>
          <a:prstGeom prst="rect">
            <a:avLst/>
          </a:prstGeom>
          <a:noFill/>
          <a:ln>
            <a:noFill/>
          </a:ln>
        </p:spPr>
        <p:txBody>
          <a:bodyPr/>
          <a:lstStyle/>
          <a:p>
            <a:endParaRPr lang="en-GB"/>
          </a:p>
        </p:txBody>
      </p:sp>
    </p:spTree>
    <p:extLst>
      <p:ext uri="{BB962C8B-B14F-4D97-AF65-F5344CB8AC3E}">
        <p14:creationId xmlns:p14="http://schemas.microsoft.com/office/powerpoint/2010/main" val="163319738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KS1_Lesson Statem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In this lesson, we will learn</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557EA9A8-8388-5635-F60E-33A95272EB25}"/>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statement</a:t>
            </a:r>
            <a:endParaRPr lang="en-GB"/>
          </a:p>
        </p:txBody>
      </p:sp>
      <p:sp>
        <p:nvSpPr>
          <p:cNvPr id="6" name="Text Placeholder 3">
            <a:extLst>
              <a:ext uri="{FF2B5EF4-FFF2-40B4-BE49-F238E27FC236}">
                <a16:creationId xmlns:a16="http://schemas.microsoft.com/office/drawing/2014/main" id="{72B9E938-B5F1-5AFC-82B5-503D3F0192E8}"/>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00260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KS1_Key Term">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341192" y="1690107"/>
            <a:ext cx="6239693" cy="2677248"/>
          </a:xfrm>
          <a:prstGeom prst="wedgeRoundRectCallout">
            <a:avLst>
              <a:gd name="adj1" fmla="val 61673"/>
              <a:gd name="adj2" fmla="val -5189"/>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The key term for this lesson is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2860D1AD-E29F-6B72-80D7-1146A6E6B9B8}"/>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term</a:t>
            </a:r>
            <a:endParaRPr lang="en-GB"/>
          </a:p>
        </p:txBody>
      </p:sp>
      <p:sp>
        <p:nvSpPr>
          <p:cNvPr id="6" name="Text Placeholder 3">
            <a:extLst>
              <a:ext uri="{FF2B5EF4-FFF2-40B4-BE49-F238E27FC236}">
                <a16:creationId xmlns:a16="http://schemas.microsoft.com/office/drawing/2014/main" id="{CD66EB5F-10DB-93E3-7C63-1C07FF8FC2D7}"/>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99657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KS1_Key knowledge_Single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0" name="Rounded Rectangle 10">
            <a:extLst>
              <a:ext uri="{FF2B5EF4-FFF2-40B4-BE49-F238E27FC236}">
                <a16:creationId xmlns:a16="http://schemas.microsoft.com/office/drawing/2014/main" id="{D5414325-9C8C-8723-2501-40B7F67036FB}"/>
              </a:ext>
            </a:extLst>
          </p:cNvPr>
          <p:cNvSpPr/>
          <p:nvPr userDrawn="1"/>
        </p:nvSpPr>
        <p:spPr>
          <a:xfrm>
            <a:off x="7861385" y="1236516"/>
            <a:ext cx="2945159" cy="4152286"/>
          </a:xfrm>
          <a:prstGeom prst="roundRect">
            <a:avLst>
              <a:gd name="adj" fmla="val 4602"/>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21" name="Rounded Rectangle 12">
            <a:extLst>
              <a:ext uri="{FF2B5EF4-FFF2-40B4-BE49-F238E27FC236}">
                <a16:creationId xmlns:a16="http://schemas.microsoft.com/office/drawing/2014/main" id="{42C5FBAA-AB3B-B413-B60A-7021574D2DF3}"/>
              </a:ext>
            </a:extLst>
          </p:cNvPr>
          <p:cNvSpPr/>
          <p:nvPr userDrawn="1"/>
        </p:nvSpPr>
        <p:spPr>
          <a:xfrm>
            <a:off x="473073" y="1236516"/>
            <a:ext cx="7191570" cy="5320148"/>
          </a:xfrm>
          <a:prstGeom prst="roundRect">
            <a:avLst>
              <a:gd name="adj" fmla="val 3187"/>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BEC2A8E-2948-81BB-8CDB-E38A5B65E00E}"/>
              </a:ext>
            </a:extLst>
          </p:cNvPr>
          <p:cNvSpPr txBox="1"/>
          <p:nvPr userDrawn="1"/>
        </p:nvSpPr>
        <p:spPr>
          <a:xfrm>
            <a:off x="7999266" y="1341863"/>
            <a:ext cx="2844524" cy="455830"/>
          </a:xfrm>
          <a:prstGeom prst="rect">
            <a:avLst/>
          </a:prstGeom>
          <a:noFill/>
        </p:spPr>
        <p:txBody>
          <a:bodyPr wrap="square" rtlCol="0">
            <a:spAutoFit/>
          </a:bodyPr>
          <a:lstStyle/>
          <a:p>
            <a:pPr marL="0" indent="0">
              <a:lnSpc>
                <a:spcPct val="107000"/>
              </a:lnSpc>
              <a:spcAft>
                <a:spcPts val="800"/>
              </a:spcAft>
              <a:buNone/>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 Placeholder 4">
            <a:extLst>
              <a:ext uri="{FF2B5EF4-FFF2-40B4-BE49-F238E27FC236}">
                <a16:creationId xmlns:a16="http://schemas.microsoft.com/office/drawing/2014/main" id="{134DB174-A1D6-C397-295D-BA7E130B66E6}"/>
              </a:ext>
            </a:extLst>
          </p:cNvPr>
          <p:cNvSpPr>
            <a:spLocks noGrp="1"/>
          </p:cNvSpPr>
          <p:nvPr>
            <p:ph type="body" sz="quarter" idx="11"/>
          </p:nvPr>
        </p:nvSpPr>
        <p:spPr>
          <a:xfrm>
            <a:off x="7995193" y="1903039"/>
            <a:ext cx="2698742" cy="3385933"/>
          </a:xfrm>
          <a:prstGeom prst="rect">
            <a:avLst/>
          </a:prstGeom>
        </p:spPr>
        <p:txBody>
          <a:bodyPr>
            <a:normAutofit/>
          </a:bodyPr>
          <a:lstStyle>
            <a:lvl1pPr marL="342900" indent="-342900">
              <a:lnSpc>
                <a:spcPct val="100000"/>
              </a:lnSpc>
              <a:spcBef>
                <a:spcPts val="300"/>
              </a:spcBef>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27" name="Title 1">
            <a:extLst>
              <a:ext uri="{FF2B5EF4-FFF2-40B4-BE49-F238E27FC236}">
                <a16:creationId xmlns:a16="http://schemas.microsoft.com/office/drawing/2014/main" id="{7F29F3C2-E35D-1E3B-02AF-D902A3C44ADA}"/>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unit title</a:t>
            </a:r>
            <a:endParaRPr lang="en-US"/>
          </a:p>
        </p:txBody>
      </p:sp>
      <p:sp>
        <p:nvSpPr>
          <p:cNvPr id="28" name="TextBox 27">
            <a:extLst>
              <a:ext uri="{FF2B5EF4-FFF2-40B4-BE49-F238E27FC236}">
                <a16:creationId xmlns:a16="http://schemas.microsoft.com/office/drawing/2014/main" id="{8C1819D2-31F3-2135-5506-B7BE93A6C16F}"/>
              </a:ext>
            </a:extLst>
          </p:cNvPr>
          <p:cNvSpPr txBox="1"/>
          <p:nvPr userDrawn="1"/>
        </p:nvSpPr>
        <p:spPr>
          <a:xfrm>
            <a:off x="588935" y="1341863"/>
            <a:ext cx="6657924" cy="455830"/>
          </a:xfrm>
          <a:prstGeom prst="rect">
            <a:avLst/>
          </a:prstGeom>
          <a:noFill/>
        </p:spPr>
        <p:txBody>
          <a:bodyPr wrap="square" rtlCol="0">
            <a:spAutoFit/>
          </a:bodyPr>
          <a:lstStyle/>
          <a:p>
            <a:pPr>
              <a:lnSpc>
                <a:spcPct val="107000"/>
              </a:lnSpc>
              <a:spcAft>
                <a:spcPts val="800"/>
              </a:spcAft>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9" name="Text Placeholder 4">
            <a:extLst>
              <a:ext uri="{FF2B5EF4-FFF2-40B4-BE49-F238E27FC236}">
                <a16:creationId xmlns:a16="http://schemas.microsoft.com/office/drawing/2014/main" id="{37557F4C-7C15-A290-C088-B164E546A2FC}"/>
              </a:ext>
            </a:extLst>
          </p:cNvPr>
          <p:cNvSpPr>
            <a:spLocks noGrp="1"/>
          </p:cNvSpPr>
          <p:nvPr>
            <p:ph type="body" sz="quarter" idx="10"/>
          </p:nvPr>
        </p:nvSpPr>
        <p:spPr>
          <a:xfrm>
            <a:off x="588935" y="1903040"/>
            <a:ext cx="6925853" cy="4553178"/>
          </a:xfrm>
          <a:prstGeom prst="rect">
            <a:avLst/>
          </a:prstGeom>
        </p:spPr>
        <p:txBody>
          <a:bodyPr>
            <a:normAutofit/>
          </a:bodyPr>
          <a:lstStyle>
            <a:lvl1pPr marL="360363" indent="-360363">
              <a:lnSpc>
                <a:spcPct val="100000"/>
              </a:lnSpc>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4229C588-ABB4-B41E-C6B1-8640C503BD56}"/>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knowledge</a:t>
            </a:r>
            <a:endParaRPr lang="en-GB"/>
          </a:p>
        </p:txBody>
      </p:sp>
      <p:sp>
        <p:nvSpPr>
          <p:cNvPr id="4" name="Text Placeholder 3">
            <a:extLst>
              <a:ext uri="{FF2B5EF4-FFF2-40B4-BE49-F238E27FC236}">
                <a16:creationId xmlns:a16="http://schemas.microsoft.com/office/drawing/2014/main" id="{344A0F32-C956-A589-5308-D13992C31361}"/>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930458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S1_Talk Task">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DAFE9698-6F1B-60D0-1D43-387DDA1AB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2764" y="5950156"/>
            <a:ext cx="762738" cy="762738"/>
          </a:xfrm>
          <a:prstGeom prst="rect">
            <a:avLst/>
          </a:prstGeom>
        </p:spPr>
      </p:pic>
      <p:sp>
        <p:nvSpPr>
          <p:cNvPr id="14" name="Text Placeholder 4">
            <a:extLst>
              <a:ext uri="{FF2B5EF4-FFF2-40B4-BE49-F238E27FC236}">
                <a16:creationId xmlns:a16="http://schemas.microsoft.com/office/drawing/2014/main" id="{6A92C6DC-29C3-2790-E8A6-5D23211B227E}"/>
              </a:ext>
            </a:extLst>
          </p:cNvPr>
          <p:cNvSpPr>
            <a:spLocks noGrp="1"/>
          </p:cNvSpPr>
          <p:nvPr>
            <p:ph type="body" sz="quarter" idx="10"/>
          </p:nvPr>
        </p:nvSpPr>
        <p:spPr>
          <a:xfrm>
            <a:off x="590550" y="493971"/>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9D0CA956-24CB-1B1B-70AC-1A3CA9E40415}"/>
              </a:ext>
            </a:extLst>
          </p:cNvPr>
          <p:cNvSpPr>
            <a:spLocks noGrp="1"/>
          </p:cNvSpPr>
          <p:nvPr>
            <p:ph type="body" sz="quarter" idx="11"/>
          </p:nvPr>
        </p:nvSpPr>
        <p:spPr>
          <a:xfrm>
            <a:off x="6096000" y="465272"/>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869832F2-55D0-A547-C082-AB554CE76185}"/>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Talk task</a:t>
            </a:r>
            <a:endParaRPr lang="en-GB"/>
          </a:p>
        </p:txBody>
      </p:sp>
      <p:sp>
        <p:nvSpPr>
          <p:cNvPr id="4" name="Text Placeholder 3">
            <a:extLst>
              <a:ext uri="{FF2B5EF4-FFF2-40B4-BE49-F238E27FC236}">
                <a16:creationId xmlns:a16="http://schemas.microsoft.com/office/drawing/2014/main" id="{0E2B9ACD-413B-4D6D-6B07-4F5E455665D9}"/>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646192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KS1_Group Tas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5FE7B1-3E82-67DC-7287-DA5C742F7FEC}"/>
              </a:ext>
            </a:extLst>
          </p:cNvPr>
          <p:cNvPicPr>
            <a:picLocks noChangeAspect="1" noChangeArrowheads="1"/>
          </p:cNvPicPr>
          <p:nvPr userDrawn="1"/>
        </p:nvPicPr>
        <p:blipFill>
          <a:blip r:embed="rId2"/>
          <a:srcRect/>
          <a:stretch/>
        </p:blipFill>
        <p:spPr bwMode="auto">
          <a:xfrm>
            <a:off x="11243844" y="5954195"/>
            <a:ext cx="752107" cy="75210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B3FE52E-B78A-6B33-EB27-D455F04ECF69}"/>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4" name="Content Placeholder 2">
            <a:extLst>
              <a:ext uri="{FF2B5EF4-FFF2-40B4-BE49-F238E27FC236}">
                <a16:creationId xmlns:a16="http://schemas.microsoft.com/office/drawing/2014/main" id="{E1C7F8F7-07E5-0F1B-A91A-E4D77EC3E11E}"/>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3" name="Content Placeholder 2">
            <a:extLst>
              <a:ext uri="{FF2B5EF4-FFF2-40B4-BE49-F238E27FC236}">
                <a16:creationId xmlns:a16="http://schemas.microsoft.com/office/drawing/2014/main" id="{9DA9E740-B900-E6C1-9656-EB7B1AEBCC1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Group task</a:t>
            </a:r>
            <a:endParaRPr lang="en-GB"/>
          </a:p>
        </p:txBody>
      </p:sp>
      <p:sp>
        <p:nvSpPr>
          <p:cNvPr id="4" name="Text Placeholder 3">
            <a:extLst>
              <a:ext uri="{FF2B5EF4-FFF2-40B4-BE49-F238E27FC236}">
                <a16:creationId xmlns:a16="http://schemas.microsoft.com/office/drawing/2014/main" id="{067A2527-97B3-70E8-C0FB-FD8BFA54631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EC2B51DF-D033-F447-4175-F5F5209E9B14}"/>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1776978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KS1_Wr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4A38EC-4F78-54EF-C7E2-58904A351B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8208" y="5935519"/>
            <a:ext cx="793172" cy="793172"/>
          </a:xfrm>
          <a:prstGeom prst="rect">
            <a:avLst/>
          </a:prstGeom>
        </p:spPr>
      </p:pic>
      <p:sp>
        <p:nvSpPr>
          <p:cNvPr id="11" name="Title 1">
            <a:extLst>
              <a:ext uri="{FF2B5EF4-FFF2-40B4-BE49-F238E27FC236}">
                <a16:creationId xmlns:a16="http://schemas.microsoft.com/office/drawing/2014/main" id="{CAFE156E-9760-94EB-6E7D-1B5B1C2D86E8}"/>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F651AE7C-0BB3-910E-CD9D-30DF7EA13923}"/>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Content Placeholder 2">
            <a:extLst>
              <a:ext uri="{FF2B5EF4-FFF2-40B4-BE49-F238E27FC236}">
                <a16:creationId xmlns:a16="http://schemas.microsoft.com/office/drawing/2014/main" id="{07F92BE0-4D53-99FC-BCF6-7678EDEBAB7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Write</a:t>
            </a:r>
            <a:endParaRPr lang="en-GB"/>
          </a:p>
        </p:txBody>
      </p:sp>
      <p:sp>
        <p:nvSpPr>
          <p:cNvPr id="5" name="Text Placeholder 3">
            <a:extLst>
              <a:ext uri="{FF2B5EF4-FFF2-40B4-BE49-F238E27FC236}">
                <a16:creationId xmlns:a16="http://schemas.microsoft.com/office/drawing/2014/main" id="{B3AD3963-439F-2D8B-C3DE-A99BE279D3A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632850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13/01/2026</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27497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KS1_Learning review_1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8" name="Title 1">
            <a:extLst>
              <a:ext uri="{FF2B5EF4-FFF2-40B4-BE49-F238E27FC236}">
                <a16:creationId xmlns:a16="http://schemas.microsoft.com/office/drawing/2014/main" id="{A0AE037C-B423-541F-D4B3-B70F08BAD393}"/>
              </a:ext>
            </a:extLst>
          </p:cNvPr>
          <p:cNvSpPr>
            <a:spLocks noGrp="1"/>
          </p:cNvSpPr>
          <p:nvPr>
            <p:ph type="title" hasCustomPrompt="1"/>
          </p:nvPr>
        </p:nvSpPr>
        <p:spPr>
          <a:xfrm>
            <a:off x="473075" y="418461"/>
            <a:ext cx="10333470" cy="522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Add lesson title</a:t>
            </a:r>
            <a:endParaRPr lang="en-US"/>
          </a:p>
        </p:txBody>
      </p:sp>
      <p:sp>
        <p:nvSpPr>
          <p:cNvPr id="3" name="Content Placeholder 2">
            <a:extLst>
              <a:ext uri="{FF2B5EF4-FFF2-40B4-BE49-F238E27FC236}">
                <a16:creationId xmlns:a16="http://schemas.microsoft.com/office/drawing/2014/main" id="{6442EEDD-AC48-BE7A-A29E-4C9838B32342}"/>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review</a:t>
            </a:r>
            <a:endParaRPr lang="en-GB"/>
          </a:p>
        </p:txBody>
      </p:sp>
      <p:sp>
        <p:nvSpPr>
          <p:cNvPr id="4" name="Text Placeholder 3">
            <a:extLst>
              <a:ext uri="{FF2B5EF4-FFF2-40B4-BE49-F238E27FC236}">
                <a16:creationId xmlns:a16="http://schemas.microsoft.com/office/drawing/2014/main" id="{A45C004E-F12B-2BC9-7C86-3DE2AAFAF602}"/>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E8B96032-8270-0E1C-53EF-AAD67CA2F236}"/>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2035301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S1_Learning journey_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0009" y="5942883"/>
            <a:ext cx="777625" cy="777625"/>
          </a:xfrm>
          <a:prstGeom prst="rect">
            <a:avLst/>
          </a:prstGeom>
        </p:spPr>
      </p:pic>
      <p:sp>
        <p:nvSpPr>
          <p:cNvPr id="7" name="Rounded Rectangle 13">
            <a:extLst>
              <a:ext uri="{FF2B5EF4-FFF2-40B4-BE49-F238E27FC236}">
                <a16:creationId xmlns:a16="http://schemas.microsoft.com/office/drawing/2014/main" id="{664085B5-AB8B-E74C-D6F2-FB5A92D8B322}"/>
              </a:ext>
            </a:extLst>
          </p:cNvPr>
          <p:cNvSpPr/>
          <p:nvPr userDrawn="1"/>
        </p:nvSpPr>
        <p:spPr>
          <a:xfrm>
            <a:off x="464499" y="403783"/>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1" name="Rounded Rectangle 13">
            <a:extLst>
              <a:ext uri="{FF2B5EF4-FFF2-40B4-BE49-F238E27FC236}">
                <a16:creationId xmlns:a16="http://schemas.microsoft.com/office/drawing/2014/main" id="{89086965-8523-14C0-84C3-9E0C1864B091}"/>
              </a:ext>
            </a:extLst>
          </p:cNvPr>
          <p:cNvSpPr/>
          <p:nvPr userDrawn="1"/>
        </p:nvSpPr>
        <p:spPr>
          <a:xfrm>
            <a:off x="464499" y="2519162"/>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3" name="Oval 12">
            <a:extLst>
              <a:ext uri="{FF2B5EF4-FFF2-40B4-BE49-F238E27FC236}">
                <a16:creationId xmlns:a16="http://schemas.microsoft.com/office/drawing/2014/main" id="{40A7BE72-AA08-F2E3-6C4D-59BF41EEAFFB}"/>
              </a:ext>
            </a:extLst>
          </p:cNvPr>
          <p:cNvSpPr/>
          <p:nvPr userDrawn="1"/>
        </p:nvSpPr>
        <p:spPr>
          <a:xfrm>
            <a:off x="494603" y="310095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D69EDCB-7946-4998-DF9E-B7E9444FA6D7}"/>
              </a:ext>
            </a:extLst>
          </p:cNvPr>
          <p:cNvSpPr/>
          <p:nvPr userDrawn="1"/>
        </p:nvSpPr>
        <p:spPr>
          <a:xfrm>
            <a:off x="464499" y="4634541"/>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5" name="Oval 14">
            <a:extLst>
              <a:ext uri="{FF2B5EF4-FFF2-40B4-BE49-F238E27FC236}">
                <a16:creationId xmlns:a16="http://schemas.microsoft.com/office/drawing/2014/main" id="{EE868736-A74F-535A-EEAC-EFAA61361727}"/>
              </a:ext>
            </a:extLst>
          </p:cNvPr>
          <p:cNvSpPr/>
          <p:nvPr userDrawn="1"/>
        </p:nvSpPr>
        <p:spPr>
          <a:xfrm>
            <a:off x="494603" y="520194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3">
            <a:extLst>
              <a:ext uri="{FF2B5EF4-FFF2-40B4-BE49-F238E27FC236}">
                <a16:creationId xmlns:a16="http://schemas.microsoft.com/office/drawing/2014/main" id="{A767BABF-70FE-32F9-7764-4273672E4BE5}"/>
              </a:ext>
            </a:extLst>
          </p:cNvPr>
          <p:cNvSpPr/>
          <p:nvPr userDrawn="1"/>
        </p:nvSpPr>
        <p:spPr>
          <a:xfrm>
            <a:off x="5701092" y="403783"/>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7" name="Oval 16">
            <a:extLst>
              <a:ext uri="{FF2B5EF4-FFF2-40B4-BE49-F238E27FC236}">
                <a16:creationId xmlns:a16="http://schemas.microsoft.com/office/drawing/2014/main" id="{82CD6666-865A-8623-0A83-278E23B08EC4}"/>
              </a:ext>
            </a:extLst>
          </p:cNvPr>
          <p:cNvSpPr/>
          <p:nvPr userDrawn="1"/>
        </p:nvSpPr>
        <p:spPr>
          <a:xfrm>
            <a:off x="5731196" y="971188"/>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3">
            <a:extLst>
              <a:ext uri="{FF2B5EF4-FFF2-40B4-BE49-F238E27FC236}">
                <a16:creationId xmlns:a16="http://schemas.microsoft.com/office/drawing/2014/main" id="{433447E2-22F3-489A-60C3-4FF98A1FF029}"/>
              </a:ext>
            </a:extLst>
          </p:cNvPr>
          <p:cNvSpPr/>
          <p:nvPr userDrawn="1"/>
        </p:nvSpPr>
        <p:spPr>
          <a:xfrm>
            <a:off x="5701092" y="2519162"/>
            <a:ext cx="5033391" cy="1828606"/>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22" name="Oval 21">
            <a:extLst>
              <a:ext uri="{FF2B5EF4-FFF2-40B4-BE49-F238E27FC236}">
                <a16:creationId xmlns:a16="http://schemas.microsoft.com/office/drawing/2014/main" id="{717139F2-4240-E4A4-D5A7-BD819FDC7EFE}"/>
              </a:ext>
            </a:extLst>
          </p:cNvPr>
          <p:cNvSpPr/>
          <p:nvPr userDrawn="1"/>
        </p:nvSpPr>
        <p:spPr>
          <a:xfrm>
            <a:off x="497508" y="964781"/>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A5B46DD-5180-2F61-43F7-F9C642750B83}"/>
              </a:ext>
            </a:extLst>
          </p:cNvPr>
          <p:cNvSpPr/>
          <p:nvPr userDrawn="1"/>
        </p:nvSpPr>
        <p:spPr>
          <a:xfrm>
            <a:off x="5731196" y="310095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3">
            <a:extLst>
              <a:ext uri="{FF2B5EF4-FFF2-40B4-BE49-F238E27FC236}">
                <a16:creationId xmlns:a16="http://schemas.microsoft.com/office/drawing/2014/main" id="{97FDE27B-59C4-CC07-D95F-2634534D3F98}"/>
              </a:ext>
            </a:extLst>
          </p:cNvPr>
          <p:cNvSpPr/>
          <p:nvPr userDrawn="1"/>
        </p:nvSpPr>
        <p:spPr>
          <a:xfrm>
            <a:off x="5701092" y="4634541"/>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21" name="Oval 20">
            <a:extLst>
              <a:ext uri="{FF2B5EF4-FFF2-40B4-BE49-F238E27FC236}">
                <a16:creationId xmlns:a16="http://schemas.microsoft.com/office/drawing/2014/main" id="{1A48D117-2F35-9AC6-8BE1-2215AF4AAEE5}"/>
              </a:ext>
            </a:extLst>
          </p:cNvPr>
          <p:cNvSpPr/>
          <p:nvPr userDrawn="1"/>
        </p:nvSpPr>
        <p:spPr>
          <a:xfrm>
            <a:off x="5731196" y="520194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F56FB98-D789-498F-B5E7-0B31FB79CEE6}"/>
              </a:ext>
            </a:extLst>
          </p:cNvPr>
          <p:cNvSpPr>
            <a:spLocks noGrp="1"/>
          </p:cNvSpPr>
          <p:nvPr>
            <p:ph type="body" sz="quarter" idx="15"/>
          </p:nvPr>
        </p:nvSpPr>
        <p:spPr>
          <a:xfrm>
            <a:off x="1302150" y="2605465"/>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9" name="Text Placeholder 4">
            <a:extLst>
              <a:ext uri="{FF2B5EF4-FFF2-40B4-BE49-F238E27FC236}">
                <a16:creationId xmlns:a16="http://schemas.microsoft.com/office/drawing/2014/main" id="{8690BEED-0CD4-ECF5-6F87-B1334FC3A4EB}"/>
              </a:ext>
            </a:extLst>
          </p:cNvPr>
          <p:cNvSpPr>
            <a:spLocks noGrp="1"/>
          </p:cNvSpPr>
          <p:nvPr>
            <p:ph type="body" sz="quarter" idx="16" hasCustomPrompt="1"/>
          </p:nvPr>
        </p:nvSpPr>
        <p:spPr>
          <a:xfrm>
            <a:off x="1302149" y="488969"/>
            <a:ext cx="3636000" cy="1656000"/>
          </a:xfrm>
          <a:prstGeom prst="rect">
            <a:avLst/>
          </a:prstGeom>
        </p:spPr>
        <p:txBody>
          <a:bodyPr anchor="ctr">
            <a:noAutofit/>
          </a:bodyPr>
          <a:lstStyle>
            <a:lvl1pPr marL="0" indent="0" algn="ctr">
              <a:lnSpc>
                <a:spcPct val="100000"/>
              </a:lnSpc>
              <a:buNone/>
              <a:defRPr sz="2400" b="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Lesson title</a:t>
            </a:r>
          </a:p>
        </p:txBody>
      </p:sp>
      <p:sp>
        <p:nvSpPr>
          <p:cNvPr id="24" name="Text Placeholder 4">
            <a:extLst>
              <a:ext uri="{FF2B5EF4-FFF2-40B4-BE49-F238E27FC236}">
                <a16:creationId xmlns:a16="http://schemas.microsoft.com/office/drawing/2014/main" id="{D8313C61-3CAF-BE63-EF1D-6D138BC0C90A}"/>
              </a:ext>
            </a:extLst>
          </p:cNvPr>
          <p:cNvSpPr>
            <a:spLocks noGrp="1"/>
          </p:cNvSpPr>
          <p:nvPr>
            <p:ph type="body" sz="quarter" idx="17"/>
          </p:nvPr>
        </p:nvSpPr>
        <p:spPr>
          <a:xfrm>
            <a:off x="1302149" y="4726574"/>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5" name="Text Placeholder 4">
            <a:extLst>
              <a:ext uri="{FF2B5EF4-FFF2-40B4-BE49-F238E27FC236}">
                <a16:creationId xmlns:a16="http://schemas.microsoft.com/office/drawing/2014/main" id="{7F9D0A9A-1BB4-7CF8-B259-6F69B04223C6}"/>
              </a:ext>
            </a:extLst>
          </p:cNvPr>
          <p:cNvSpPr>
            <a:spLocks noGrp="1"/>
          </p:cNvSpPr>
          <p:nvPr>
            <p:ph type="body" sz="quarter" idx="18"/>
          </p:nvPr>
        </p:nvSpPr>
        <p:spPr>
          <a:xfrm>
            <a:off x="6537836" y="2605465"/>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30" name="Text Placeholder 4">
            <a:extLst>
              <a:ext uri="{FF2B5EF4-FFF2-40B4-BE49-F238E27FC236}">
                <a16:creationId xmlns:a16="http://schemas.microsoft.com/office/drawing/2014/main" id="{1EFC887C-4A61-51D4-4584-8E3A0973C7EE}"/>
              </a:ext>
            </a:extLst>
          </p:cNvPr>
          <p:cNvSpPr>
            <a:spLocks noGrp="1"/>
          </p:cNvSpPr>
          <p:nvPr>
            <p:ph type="body" sz="quarter" idx="19"/>
          </p:nvPr>
        </p:nvSpPr>
        <p:spPr>
          <a:xfrm>
            <a:off x="6537836" y="4726574"/>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31" name="Text Placeholder 4">
            <a:extLst>
              <a:ext uri="{FF2B5EF4-FFF2-40B4-BE49-F238E27FC236}">
                <a16:creationId xmlns:a16="http://schemas.microsoft.com/office/drawing/2014/main" id="{D5C33EEF-A7D8-F53A-DBBA-00A4CE97CCB4}"/>
              </a:ext>
            </a:extLst>
          </p:cNvPr>
          <p:cNvSpPr>
            <a:spLocks noGrp="1"/>
          </p:cNvSpPr>
          <p:nvPr>
            <p:ph type="body" sz="quarter" idx="20"/>
          </p:nvPr>
        </p:nvSpPr>
        <p:spPr>
          <a:xfrm>
            <a:off x="6567939" y="482563"/>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DEBF302D-FC0F-3002-1804-7660B6DA41DE}"/>
              </a:ext>
            </a:extLst>
          </p:cNvPr>
          <p:cNvSpPr txBox="1"/>
          <p:nvPr userDrawn="1"/>
        </p:nvSpPr>
        <p:spPr>
          <a:xfrm>
            <a:off x="546354" y="316721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2</a:t>
            </a:r>
          </a:p>
        </p:txBody>
      </p:sp>
      <p:sp>
        <p:nvSpPr>
          <p:cNvPr id="26" name="TextBox 25">
            <a:extLst>
              <a:ext uri="{FF2B5EF4-FFF2-40B4-BE49-F238E27FC236}">
                <a16:creationId xmlns:a16="http://schemas.microsoft.com/office/drawing/2014/main" id="{23531AC6-5D2A-182B-D3F8-AFFD8F8D4789}"/>
              </a:ext>
            </a:extLst>
          </p:cNvPr>
          <p:cNvSpPr txBox="1"/>
          <p:nvPr userDrawn="1"/>
        </p:nvSpPr>
        <p:spPr>
          <a:xfrm>
            <a:off x="546354" y="1038883"/>
            <a:ext cx="583288" cy="523220"/>
          </a:xfrm>
          <a:prstGeom prst="rect">
            <a:avLst/>
          </a:prstGeom>
          <a:noFill/>
        </p:spPr>
        <p:txBody>
          <a:bodyPr wrap="square" rtlCol="0" anchor="ctr">
            <a:spAutoFit/>
          </a:bodyPr>
          <a:lstStyle/>
          <a:p>
            <a:pPr algn="ctr"/>
            <a:r>
              <a:rPr lang="en-GB" sz="2800" b="1">
                <a:solidFill>
                  <a:srgbClr val="000000"/>
                </a:solidFill>
                <a:latin typeface="Century Gothic" panose="020B0502020202020204" pitchFamily="34" charset="0"/>
              </a:rPr>
              <a:t>1</a:t>
            </a:r>
          </a:p>
        </p:txBody>
      </p:sp>
      <p:sp>
        <p:nvSpPr>
          <p:cNvPr id="27" name="TextBox 26">
            <a:extLst>
              <a:ext uri="{FF2B5EF4-FFF2-40B4-BE49-F238E27FC236}">
                <a16:creationId xmlns:a16="http://schemas.microsoft.com/office/drawing/2014/main" id="{B6DA936F-4AC7-E1E7-EA46-6F93DE800F72}"/>
              </a:ext>
            </a:extLst>
          </p:cNvPr>
          <p:cNvSpPr txBox="1"/>
          <p:nvPr userDrawn="1"/>
        </p:nvSpPr>
        <p:spPr>
          <a:xfrm>
            <a:off x="546354" y="5278937"/>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3</a:t>
            </a:r>
          </a:p>
        </p:txBody>
      </p:sp>
      <p:sp>
        <p:nvSpPr>
          <p:cNvPr id="28" name="TextBox 27">
            <a:extLst>
              <a:ext uri="{FF2B5EF4-FFF2-40B4-BE49-F238E27FC236}">
                <a16:creationId xmlns:a16="http://schemas.microsoft.com/office/drawing/2014/main" id="{E5E1C8C6-2E2C-5803-6429-150351E7A06B}"/>
              </a:ext>
            </a:extLst>
          </p:cNvPr>
          <p:cNvSpPr txBox="1"/>
          <p:nvPr userDrawn="1"/>
        </p:nvSpPr>
        <p:spPr>
          <a:xfrm>
            <a:off x="5775799" y="316721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5</a:t>
            </a:r>
          </a:p>
        </p:txBody>
      </p:sp>
      <p:sp>
        <p:nvSpPr>
          <p:cNvPr id="32" name="TextBox 31">
            <a:extLst>
              <a:ext uri="{FF2B5EF4-FFF2-40B4-BE49-F238E27FC236}">
                <a16:creationId xmlns:a16="http://schemas.microsoft.com/office/drawing/2014/main" id="{9A3B608D-6ACF-431A-7138-CDECD04373B0}"/>
              </a:ext>
            </a:extLst>
          </p:cNvPr>
          <p:cNvSpPr txBox="1"/>
          <p:nvPr userDrawn="1"/>
        </p:nvSpPr>
        <p:spPr>
          <a:xfrm>
            <a:off x="5775799" y="5278937"/>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6</a:t>
            </a:r>
          </a:p>
        </p:txBody>
      </p:sp>
      <p:sp>
        <p:nvSpPr>
          <p:cNvPr id="33" name="TextBox 32">
            <a:extLst>
              <a:ext uri="{FF2B5EF4-FFF2-40B4-BE49-F238E27FC236}">
                <a16:creationId xmlns:a16="http://schemas.microsoft.com/office/drawing/2014/main" id="{5FF66031-4FA6-14F9-C4D5-575FCFEED300}"/>
              </a:ext>
            </a:extLst>
          </p:cNvPr>
          <p:cNvSpPr txBox="1"/>
          <p:nvPr userDrawn="1"/>
        </p:nvSpPr>
        <p:spPr>
          <a:xfrm>
            <a:off x="5775799" y="103888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4</a:t>
            </a:r>
          </a:p>
        </p:txBody>
      </p:sp>
      <p:sp>
        <p:nvSpPr>
          <p:cNvPr id="4" name="Content Placeholder 2">
            <a:extLst>
              <a:ext uri="{FF2B5EF4-FFF2-40B4-BE49-F238E27FC236}">
                <a16:creationId xmlns:a16="http://schemas.microsoft.com/office/drawing/2014/main" id="{9C1697CE-226A-18DC-3742-BDF30545B02D}"/>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journey</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2538179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4751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13/01/2026</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9772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13/01/2026</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95303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13/01/2026</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61293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13/01/2026</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672820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13/01/2026</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9325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13/01/2026</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879243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13/01/2026</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21694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13/01/2026</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54497511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675" r:id="rId21"/>
    <p:sldLayoutId id="2147483705"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20.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94.jpe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17.xml"/><Relationship Id="rId5" Type="http://schemas.openxmlformats.org/officeDocument/2006/relationships/image" Target="../media/image101.png"/><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4.xml"/><Relationship Id="rId1" Type="http://schemas.openxmlformats.org/officeDocument/2006/relationships/slideLayout" Target="../slideLayouts/slideLayout17.xml"/><Relationship Id="rId4" Type="http://schemas.openxmlformats.org/officeDocument/2006/relationships/image" Target="../media/image103.jpeg"/></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20.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chemeClr val="accent5"/>
                </a:solidFill>
              </a:rPr>
              <a:t>T</a:t>
            </a:r>
            <a:r>
              <a:rPr lang="en-GB"/>
              <a:t>uesday 13th </a:t>
            </a:r>
            <a:r>
              <a:rPr lang="en-GB" dirty="0">
                <a:solidFill>
                  <a:schemeClr val="accent5"/>
                </a:solidFill>
              </a:rPr>
              <a:t>J</a:t>
            </a:r>
            <a:r>
              <a:rPr lang="en-GB"/>
              <a:t>anuary 2026</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343DD-8D07-6CA3-D249-EB3294DBA84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352FAAC-9FA1-97D5-BBF7-FB05D916968A}"/>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sp>
        <p:nvSpPr>
          <p:cNvPr id="3" name="TextBox 2">
            <a:extLst>
              <a:ext uri="{FF2B5EF4-FFF2-40B4-BE49-F238E27FC236}">
                <a16:creationId xmlns:a16="http://schemas.microsoft.com/office/drawing/2014/main" id="{68B1AECD-8A88-A61A-37F0-559C938BA79D}"/>
              </a:ext>
            </a:extLst>
          </p:cNvPr>
          <p:cNvSpPr txBox="1"/>
          <p:nvPr/>
        </p:nvSpPr>
        <p:spPr>
          <a:xfrm>
            <a:off x="200927" y="1047770"/>
            <a:ext cx="1178197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u="sng" dirty="0"/>
              <a:t>3 in 3- </a:t>
            </a:r>
            <a:r>
              <a:rPr lang="en-GB" sz="4000" dirty="0"/>
              <a:t>Match the word to a picture that rhymes. </a:t>
            </a:r>
          </a:p>
        </p:txBody>
      </p:sp>
      <p:sp>
        <p:nvSpPr>
          <p:cNvPr id="5" name="TextBox 4">
            <a:extLst>
              <a:ext uri="{FF2B5EF4-FFF2-40B4-BE49-F238E27FC236}">
                <a16:creationId xmlns:a16="http://schemas.microsoft.com/office/drawing/2014/main" id="{3B1655E9-F5C1-87E4-385F-D0C835177D9C}"/>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pic>
        <p:nvPicPr>
          <p:cNvPr id="8" name="Picture 7" descr="A cartoon of a frog&#10;&#10;AI-generated content may be incorrect.">
            <a:extLst>
              <a:ext uri="{FF2B5EF4-FFF2-40B4-BE49-F238E27FC236}">
                <a16:creationId xmlns:a16="http://schemas.microsoft.com/office/drawing/2014/main" id="{2888B58A-163C-FDA5-6888-0E9CBB037FD1}"/>
              </a:ext>
            </a:extLst>
          </p:cNvPr>
          <p:cNvPicPr>
            <a:picLocks noChangeAspect="1"/>
          </p:cNvPicPr>
          <p:nvPr/>
        </p:nvPicPr>
        <p:blipFill>
          <a:blip r:embed="rId3"/>
          <a:stretch>
            <a:fillRect/>
          </a:stretch>
        </p:blipFill>
        <p:spPr>
          <a:xfrm>
            <a:off x="5569789" y="1956579"/>
            <a:ext cx="2375139" cy="1463974"/>
          </a:xfrm>
          <a:prstGeom prst="rect">
            <a:avLst/>
          </a:prstGeom>
        </p:spPr>
      </p:pic>
      <p:pic>
        <p:nvPicPr>
          <p:cNvPr id="9" name="Picture 8" descr="A cartoon of a mouse&#10;&#10;AI-generated content may be incorrect.">
            <a:extLst>
              <a:ext uri="{FF2B5EF4-FFF2-40B4-BE49-F238E27FC236}">
                <a16:creationId xmlns:a16="http://schemas.microsoft.com/office/drawing/2014/main" id="{D6541010-1B49-C81A-80B7-44DB00F6B48A}"/>
              </a:ext>
            </a:extLst>
          </p:cNvPr>
          <p:cNvPicPr>
            <a:picLocks noChangeAspect="1"/>
          </p:cNvPicPr>
          <p:nvPr/>
        </p:nvPicPr>
        <p:blipFill>
          <a:blip r:embed="rId4"/>
          <a:stretch>
            <a:fillRect/>
          </a:stretch>
        </p:blipFill>
        <p:spPr>
          <a:xfrm>
            <a:off x="5588389" y="3543301"/>
            <a:ext cx="2395447" cy="1697966"/>
          </a:xfrm>
          <a:prstGeom prst="rect">
            <a:avLst/>
          </a:prstGeom>
        </p:spPr>
      </p:pic>
      <p:pic>
        <p:nvPicPr>
          <p:cNvPr id="10" name="Picture 9" descr="A yellow car with black stripes&#10;&#10;AI-generated content may be incorrect.">
            <a:extLst>
              <a:ext uri="{FF2B5EF4-FFF2-40B4-BE49-F238E27FC236}">
                <a16:creationId xmlns:a16="http://schemas.microsoft.com/office/drawing/2014/main" id="{C1911D8F-359D-2BF6-6C16-A687F2A31C95}"/>
              </a:ext>
            </a:extLst>
          </p:cNvPr>
          <p:cNvPicPr>
            <a:picLocks noChangeAspect="1"/>
          </p:cNvPicPr>
          <p:nvPr/>
        </p:nvPicPr>
        <p:blipFill>
          <a:blip r:embed="rId5"/>
          <a:stretch>
            <a:fillRect/>
          </a:stretch>
        </p:blipFill>
        <p:spPr>
          <a:xfrm>
            <a:off x="5590456" y="5382614"/>
            <a:ext cx="2376936" cy="1268622"/>
          </a:xfrm>
          <a:prstGeom prst="rect">
            <a:avLst/>
          </a:prstGeom>
        </p:spPr>
      </p:pic>
      <p:sp>
        <p:nvSpPr>
          <p:cNvPr id="11" name="TextBox 10">
            <a:extLst>
              <a:ext uri="{FF2B5EF4-FFF2-40B4-BE49-F238E27FC236}">
                <a16:creationId xmlns:a16="http://schemas.microsoft.com/office/drawing/2014/main" id="{D3AC8EAB-63EC-2952-2753-DCD2A1A5AFC5}"/>
              </a:ext>
            </a:extLst>
          </p:cNvPr>
          <p:cNvSpPr txBox="1"/>
          <p:nvPr/>
        </p:nvSpPr>
        <p:spPr>
          <a:xfrm>
            <a:off x="875048" y="3729715"/>
            <a:ext cx="36723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800" dirty="0"/>
              <a:t>star</a:t>
            </a:r>
          </a:p>
        </p:txBody>
      </p:sp>
      <p:sp>
        <p:nvSpPr>
          <p:cNvPr id="12" name="TextBox 11">
            <a:extLst>
              <a:ext uri="{FF2B5EF4-FFF2-40B4-BE49-F238E27FC236}">
                <a16:creationId xmlns:a16="http://schemas.microsoft.com/office/drawing/2014/main" id="{6BCF9757-BAA3-2CAF-9DF8-E344EBE38DF9}"/>
              </a:ext>
            </a:extLst>
          </p:cNvPr>
          <p:cNvSpPr txBox="1"/>
          <p:nvPr/>
        </p:nvSpPr>
        <p:spPr>
          <a:xfrm>
            <a:off x="875047" y="5498129"/>
            <a:ext cx="36723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800" dirty="0"/>
              <a:t>dog</a:t>
            </a:r>
          </a:p>
        </p:txBody>
      </p:sp>
      <p:sp>
        <p:nvSpPr>
          <p:cNvPr id="13" name="TextBox 12">
            <a:extLst>
              <a:ext uri="{FF2B5EF4-FFF2-40B4-BE49-F238E27FC236}">
                <a16:creationId xmlns:a16="http://schemas.microsoft.com/office/drawing/2014/main" id="{4D7CDC39-1703-B7A7-2A23-D12BF484D304}"/>
              </a:ext>
            </a:extLst>
          </p:cNvPr>
          <p:cNvSpPr txBox="1"/>
          <p:nvPr/>
        </p:nvSpPr>
        <p:spPr>
          <a:xfrm>
            <a:off x="990065" y="2119449"/>
            <a:ext cx="36723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800" dirty="0"/>
              <a:t>house</a:t>
            </a:r>
          </a:p>
        </p:txBody>
      </p:sp>
      <p:sp>
        <p:nvSpPr>
          <p:cNvPr id="14" name="TextBox 13">
            <a:extLst>
              <a:ext uri="{FF2B5EF4-FFF2-40B4-BE49-F238E27FC236}">
                <a16:creationId xmlns:a16="http://schemas.microsoft.com/office/drawing/2014/main" id="{402D43AB-5433-791D-B1A7-9FA960655139}"/>
              </a:ext>
            </a:extLst>
          </p:cNvPr>
          <p:cNvSpPr txBox="1"/>
          <p:nvPr/>
        </p:nvSpPr>
        <p:spPr>
          <a:xfrm>
            <a:off x="8779176" y="2596455"/>
            <a:ext cx="288335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FF0000"/>
                </a:solidFill>
              </a:rPr>
              <a:t>Challenge: </a:t>
            </a:r>
          </a:p>
          <a:p>
            <a:r>
              <a:rPr lang="en-GB" sz="2800" dirty="0">
                <a:solidFill>
                  <a:srgbClr val="FF0000"/>
                </a:solidFill>
              </a:rPr>
              <a:t>How many other words can you think of to complete these rhyming strings?</a:t>
            </a:r>
          </a:p>
        </p:txBody>
      </p:sp>
    </p:spTree>
    <p:extLst>
      <p:ext uri="{BB962C8B-B14F-4D97-AF65-F5344CB8AC3E}">
        <p14:creationId xmlns:p14="http://schemas.microsoft.com/office/powerpoint/2010/main" val="3706773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FCE07-13D9-68DB-1D60-D4A62A2E67E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8FC625-64C7-1A7F-AD3C-BB8989F7300C}"/>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7" name="Picture 6" descr="A blue book cover with a cat in the hat&#10;&#10;AI-generated content may be incorrect.">
            <a:extLst>
              <a:ext uri="{FF2B5EF4-FFF2-40B4-BE49-F238E27FC236}">
                <a16:creationId xmlns:a16="http://schemas.microsoft.com/office/drawing/2014/main" id="{CA7B5DFC-1ADE-A609-0B5F-D5D250AE7601}"/>
              </a:ext>
            </a:extLst>
          </p:cNvPr>
          <p:cNvPicPr>
            <a:picLocks noChangeAspect="1"/>
          </p:cNvPicPr>
          <p:nvPr/>
        </p:nvPicPr>
        <p:blipFill>
          <a:blip r:embed="rId3"/>
          <a:stretch>
            <a:fillRect/>
          </a:stretch>
        </p:blipFill>
        <p:spPr>
          <a:xfrm>
            <a:off x="6965704" y="1332514"/>
            <a:ext cx="3374209" cy="5006867"/>
          </a:xfrm>
          <a:prstGeom prst="rect">
            <a:avLst/>
          </a:prstGeom>
        </p:spPr>
      </p:pic>
      <p:sp>
        <p:nvSpPr>
          <p:cNvPr id="2" name="TextBox 1">
            <a:extLst>
              <a:ext uri="{FF2B5EF4-FFF2-40B4-BE49-F238E27FC236}">
                <a16:creationId xmlns:a16="http://schemas.microsoft.com/office/drawing/2014/main" id="{FFE4CCE8-4063-74A1-8E79-E400C2CE87D4}"/>
              </a:ext>
            </a:extLst>
          </p:cNvPr>
          <p:cNvSpPr txBox="1"/>
          <p:nvPr/>
        </p:nvSpPr>
        <p:spPr>
          <a:xfrm>
            <a:off x="301343" y="1335350"/>
            <a:ext cx="611837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0070C0"/>
                </a:solidFill>
              </a:rPr>
              <a:t>Blue</a:t>
            </a:r>
            <a:r>
              <a:rPr lang="en-GB" sz="2800" b="1" dirty="0"/>
              <a:t>/ </a:t>
            </a:r>
            <a:r>
              <a:rPr lang="en-GB" sz="2800" b="1" dirty="0">
                <a:solidFill>
                  <a:schemeClr val="accent6"/>
                </a:solidFill>
              </a:rPr>
              <a:t>Green- </a:t>
            </a:r>
            <a:r>
              <a:rPr lang="en-GB" sz="2800" b="1" dirty="0"/>
              <a:t>Explain what you think this story will be about. Why do you think that?</a:t>
            </a:r>
          </a:p>
        </p:txBody>
      </p:sp>
      <p:sp>
        <p:nvSpPr>
          <p:cNvPr id="5" name="TextBox 4">
            <a:extLst>
              <a:ext uri="{FF2B5EF4-FFF2-40B4-BE49-F238E27FC236}">
                <a16:creationId xmlns:a16="http://schemas.microsoft.com/office/drawing/2014/main" id="{6BE597C6-E25B-4BAB-F637-58EF19B60B1D}"/>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pic>
        <p:nvPicPr>
          <p:cNvPr id="3" name="Picture 2">
            <a:extLst>
              <a:ext uri="{FF2B5EF4-FFF2-40B4-BE49-F238E27FC236}">
                <a16:creationId xmlns:a16="http://schemas.microsoft.com/office/drawing/2014/main" id="{7E1BC68D-8EBF-A209-CD07-871E4F19A7A8}"/>
              </a:ext>
            </a:extLst>
          </p:cNvPr>
          <p:cNvPicPr>
            <a:picLocks noChangeAspect="1"/>
          </p:cNvPicPr>
          <p:nvPr/>
        </p:nvPicPr>
        <p:blipFill>
          <a:blip r:embed="rId4"/>
          <a:stretch>
            <a:fillRect/>
          </a:stretch>
        </p:blipFill>
        <p:spPr>
          <a:xfrm>
            <a:off x="10341199" y="5586077"/>
            <a:ext cx="1662448" cy="751536"/>
          </a:xfrm>
          <a:prstGeom prst="rect">
            <a:avLst/>
          </a:prstGeom>
        </p:spPr>
      </p:pic>
      <p:sp>
        <p:nvSpPr>
          <p:cNvPr id="6" name="TextBox 5">
            <a:extLst>
              <a:ext uri="{FF2B5EF4-FFF2-40B4-BE49-F238E27FC236}">
                <a16:creationId xmlns:a16="http://schemas.microsoft.com/office/drawing/2014/main" id="{5F9FC74C-6209-8E36-DF06-B00103653398}"/>
              </a:ext>
            </a:extLst>
          </p:cNvPr>
          <p:cNvSpPr txBox="1"/>
          <p:nvPr/>
        </p:nvSpPr>
        <p:spPr>
          <a:xfrm>
            <a:off x="487731" y="2926392"/>
            <a:ext cx="548460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chemeClr val="accent5"/>
                </a:solidFill>
              </a:rPr>
              <a:t>I think the story will be about.........</a:t>
            </a:r>
          </a:p>
          <a:p>
            <a:endParaRPr lang="en-GB" sz="2800" dirty="0">
              <a:solidFill>
                <a:schemeClr val="accent5"/>
              </a:solidFill>
            </a:endParaRPr>
          </a:p>
          <a:p>
            <a:r>
              <a:rPr lang="en-GB" sz="2800" dirty="0">
                <a:solidFill>
                  <a:schemeClr val="accent5"/>
                </a:solidFill>
              </a:rPr>
              <a:t>I think this because..............</a:t>
            </a:r>
          </a:p>
          <a:p>
            <a:endParaRPr lang="en-GB" sz="2800" dirty="0">
              <a:solidFill>
                <a:schemeClr val="accent5"/>
              </a:solidFill>
            </a:endParaRPr>
          </a:p>
          <a:p>
            <a:r>
              <a:rPr lang="en-GB" sz="2800" dirty="0">
                <a:solidFill>
                  <a:schemeClr val="accent5"/>
                </a:solidFill>
              </a:rPr>
              <a:t>I think the main character will be …......</a:t>
            </a:r>
          </a:p>
        </p:txBody>
      </p:sp>
    </p:spTree>
    <p:extLst>
      <p:ext uri="{BB962C8B-B14F-4D97-AF65-F5344CB8AC3E}">
        <p14:creationId xmlns:p14="http://schemas.microsoft.com/office/powerpoint/2010/main" val="592671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60102-460F-1795-6A6F-2E7C353D868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CF9AC8F-08E2-A017-AC20-1821754513E7}"/>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sp>
        <p:nvSpPr>
          <p:cNvPr id="2" name="TextBox 1">
            <a:extLst>
              <a:ext uri="{FF2B5EF4-FFF2-40B4-BE49-F238E27FC236}">
                <a16:creationId xmlns:a16="http://schemas.microsoft.com/office/drawing/2014/main" id="{33066743-A51B-DFD6-B778-ABB892B3343F}"/>
              </a:ext>
            </a:extLst>
          </p:cNvPr>
          <p:cNvSpPr txBox="1"/>
          <p:nvPr/>
        </p:nvSpPr>
        <p:spPr>
          <a:xfrm>
            <a:off x="4799911" y="1147604"/>
            <a:ext cx="705640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t>Words you might come across in the text: </a:t>
            </a:r>
          </a:p>
          <a:p>
            <a:pPr marL="285750" indent="-285750">
              <a:buFont typeface="Arial"/>
              <a:buChar char="•"/>
            </a:pPr>
            <a:endParaRPr lang="en-GB" sz="2800" dirty="0"/>
          </a:p>
          <a:p>
            <a:r>
              <a:rPr lang="en-GB" sz="2800" b="1" dirty="0">
                <a:solidFill>
                  <a:srgbClr val="FF0000"/>
                </a:solidFill>
                <a:ea typeface="+mn-lt"/>
                <a:cs typeface="+mn-lt"/>
              </a:rPr>
              <a:t>mischief</a:t>
            </a:r>
            <a:r>
              <a:rPr lang="en-GB" sz="2800" dirty="0">
                <a:ea typeface="+mn-lt"/>
                <a:cs typeface="+mn-lt"/>
              </a:rPr>
              <a:t> – playful trouble or naughty behaviour </a:t>
            </a:r>
            <a:endParaRPr lang="en-GB" sz="2800" dirty="0"/>
          </a:p>
          <a:p>
            <a:endParaRPr lang="en-GB" sz="2800" dirty="0"/>
          </a:p>
          <a:p>
            <a:r>
              <a:rPr lang="en-GB" sz="2800" b="1" dirty="0">
                <a:solidFill>
                  <a:srgbClr val="FF0000"/>
                </a:solidFill>
                <a:ea typeface="+mn-lt"/>
                <a:cs typeface="+mn-lt"/>
              </a:rPr>
              <a:t>spotless</a:t>
            </a:r>
            <a:r>
              <a:rPr lang="en-GB" sz="2800" dirty="0">
                <a:ea typeface="+mn-lt"/>
                <a:cs typeface="+mn-lt"/>
              </a:rPr>
              <a:t> – completely clean </a:t>
            </a:r>
            <a:endParaRPr lang="en-GB" sz="2800" dirty="0"/>
          </a:p>
          <a:p>
            <a:endParaRPr lang="en-GB" sz="2800" dirty="0"/>
          </a:p>
          <a:p>
            <a:r>
              <a:rPr lang="en-GB" sz="2800" b="1" dirty="0">
                <a:solidFill>
                  <a:srgbClr val="FF0000"/>
                </a:solidFill>
                <a:ea typeface="+mn-lt"/>
                <a:cs typeface="+mn-lt"/>
              </a:rPr>
              <a:t>whirl</a:t>
            </a:r>
            <a:r>
              <a:rPr lang="en-GB" sz="2800" dirty="0">
                <a:solidFill>
                  <a:srgbClr val="FF0000"/>
                </a:solidFill>
                <a:ea typeface="+mn-lt"/>
                <a:cs typeface="+mn-lt"/>
              </a:rPr>
              <a:t> </a:t>
            </a:r>
            <a:r>
              <a:rPr lang="en-GB" sz="2800" dirty="0">
                <a:ea typeface="+mn-lt"/>
                <a:cs typeface="+mn-lt"/>
              </a:rPr>
              <a:t>– a fast spinning movement </a:t>
            </a:r>
            <a:endParaRPr lang="en-GB" sz="2800" dirty="0"/>
          </a:p>
          <a:p>
            <a:endParaRPr lang="en-GB" sz="2800" dirty="0"/>
          </a:p>
          <a:p>
            <a:r>
              <a:rPr lang="en-GB" sz="2800" b="1" dirty="0">
                <a:solidFill>
                  <a:srgbClr val="FF0000"/>
                </a:solidFill>
                <a:ea typeface="+mn-lt"/>
                <a:cs typeface="+mn-lt"/>
              </a:rPr>
              <a:t>tilt</a:t>
            </a:r>
            <a:r>
              <a:rPr lang="en-GB" sz="2800" dirty="0">
                <a:solidFill>
                  <a:srgbClr val="FF0000"/>
                </a:solidFill>
                <a:ea typeface="+mn-lt"/>
                <a:cs typeface="+mn-lt"/>
              </a:rPr>
              <a:t> </a:t>
            </a:r>
            <a:r>
              <a:rPr lang="en-GB" sz="2800" dirty="0">
                <a:ea typeface="+mn-lt"/>
                <a:cs typeface="+mn-lt"/>
              </a:rPr>
              <a:t>– to lean to one side </a:t>
            </a:r>
            <a:endParaRPr lang="en-GB" sz="2800">
              <a:ea typeface="+mn-lt"/>
              <a:cs typeface="+mn-lt"/>
            </a:endParaRPr>
          </a:p>
          <a:p>
            <a:endParaRPr lang="en-GB" dirty="0"/>
          </a:p>
          <a:p>
            <a:endParaRPr lang="en-GB" dirty="0"/>
          </a:p>
          <a:p>
            <a:endParaRPr lang="en-GB" dirty="0"/>
          </a:p>
        </p:txBody>
      </p:sp>
      <p:pic>
        <p:nvPicPr>
          <p:cNvPr id="7" name="Picture 6" descr="A blue book cover with a cat in the hat&#10;&#10;AI-generated content may be incorrect.">
            <a:extLst>
              <a:ext uri="{FF2B5EF4-FFF2-40B4-BE49-F238E27FC236}">
                <a16:creationId xmlns:a16="http://schemas.microsoft.com/office/drawing/2014/main" id="{F3944158-EBF3-80A6-3F0D-51CDA4A77C38}"/>
              </a:ext>
            </a:extLst>
          </p:cNvPr>
          <p:cNvPicPr>
            <a:picLocks noChangeAspect="1"/>
          </p:cNvPicPr>
          <p:nvPr/>
        </p:nvPicPr>
        <p:blipFill>
          <a:blip r:embed="rId3"/>
          <a:stretch>
            <a:fillRect/>
          </a:stretch>
        </p:blipFill>
        <p:spPr>
          <a:xfrm>
            <a:off x="449115" y="845507"/>
            <a:ext cx="3819907" cy="5553206"/>
          </a:xfrm>
          <a:prstGeom prst="rect">
            <a:avLst/>
          </a:prstGeom>
        </p:spPr>
      </p:pic>
      <p:sp>
        <p:nvSpPr>
          <p:cNvPr id="5" name="TextBox 4">
            <a:extLst>
              <a:ext uri="{FF2B5EF4-FFF2-40B4-BE49-F238E27FC236}">
                <a16:creationId xmlns:a16="http://schemas.microsoft.com/office/drawing/2014/main" id="{1E7B3C54-FB7E-A9ED-ECFE-DBCEAB8A98AE}"/>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3152559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4C406-F6D5-79DF-B206-DC65E3FDC45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1E3637D-0FB1-4117-B12E-409625A0DFC6}"/>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3" name="Picture 2">
            <a:extLst>
              <a:ext uri="{FF2B5EF4-FFF2-40B4-BE49-F238E27FC236}">
                <a16:creationId xmlns:a16="http://schemas.microsoft.com/office/drawing/2014/main" id="{3197AD50-991A-6753-DC44-35E112C2B3BF}"/>
              </a:ext>
            </a:extLst>
          </p:cNvPr>
          <p:cNvPicPr>
            <a:picLocks noChangeAspect="1"/>
          </p:cNvPicPr>
          <p:nvPr/>
        </p:nvPicPr>
        <p:blipFill>
          <a:blip r:embed="rId3"/>
          <a:stretch>
            <a:fillRect/>
          </a:stretch>
        </p:blipFill>
        <p:spPr>
          <a:xfrm>
            <a:off x="1195994" y="1002082"/>
            <a:ext cx="4027600" cy="5845479"/>
          </a:xfrm>
          <a:prstGeom prst="rect">
            <a:avLst/>
          </a:prstGeom>
        </p:spPr>
      </p:pic>
      <p:pic>
        <p:nvPicPr>
          <p:cNvPr id="5" name="Picture 4">
            <a:extLst>
              <a:ext uri="{FF2B5EF4-FFF2-40B4-BE49-F238E27FC236}">
                <a16:creationId xmlns:a16="http://schemas.microsoft.com/office/drawing/2014/main" id="{0169227E-1C2C-4A47-5228-3B254CB07CB2}"/>
              </a:ext>
            </a:extLst>
          </p:cNvPr>
          <p:cNvPicPr>
            <a:picLocks noChangeAspect="1"/>
          </p:cNvPicPr>
          <p:nvPr/>
        </p:nvPicPr>
        <p:blipFill>
          <a:blip r:embed="rId4"/>
          <a:stretch>
            <a:fillRect/>
          </a:stretch>
        </p:blipFill>
        <p:spPr>
          <a:xfrm>
            <a:off x="5896414" y="1002082"/>
            <a:ext cx="4010843" cy="5845478"/>
          </a:xfrm>
          <a:prstGeom prst="rect">
            <a:avLst/>
          </a:prstGeom>
        </p:spPr>
      </p:pic>
      <p:sp>
        <p:nvSpPr>
          <p:cNvPr id="6" name="TextBox 5">
            <a:extLst>
              <a:ext uri="{FF2B5EF4-FFF2-40B4-BE49-F238E27FC236}">
                <a16:creationId xmlns:a16="http://schemas.microsoft.com/office/drawing/2014/main" id="{369766A4-74BB-E12C-9631-F7AFABC1A03E}"/>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2200331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3FC5C-224A-8668-8557-E5E0CF3E930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6E69DE1-D6A6-99C8-C01D-56C3BA32912A}"/>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hild and child sitting in chairs looking out a window&#10;&#10;AI-generated content may be incorrect.">
            <a:extLst>
              <a:ext uri="{FF2B5EF4-FFF2-40B4-BE49-F238E27FC236}">
                <a16:creationId xmlns:a16="http://schemas.microsoft.com/office/drawing/2014/main" id="{14B2CA39-2CEC-E3A6-A9D8-22E9FE2872FD}"/>
              </a:ext>
            </a:extLst>
          </p:cNvPr>
          <p:cNvPicPr>
            <a:picLocks noChangeAspect="1"/>
          </p:cNvPicPr>
          <p:nvPr/>
        </p:nvPicPr>
        <p:blipFill>
          <a:blip r:embed="rId3"/>
          <a:stretch>
            <a:fillRect/>
          </a:stretch>
        </p:blipFill>
        <p:spPr>
          <a:xfrm>
            <a:off x="1120534" y="1148219"/>
            <a:ext cx="3844495" cy="5438384"/>
          </a:xfrm>
          <a:prstGeom prst="rect">
            <a:avLst/>
          </a:prstGeom>
        </p:spPr>
      </p:pic>
      <p:pic>
        <p:nvPicPr>
          <p:cNvPr id="3" name="Picture 2">
            <a:extLst>
              <a:ext uri="{FF2B5EF4-FFF2-40B4-BE49-F238E27FC236}">
                <a16:creationId xmlns:a16="http://schemas.microsoft.com/office/drawing/2014/main" id="{83995C2B-5F59-8F00-CB39-B63FF434AB59}"/>
              </a:ext>
            </a:extLst>
          </p:cNvPr>
          <p:cNvPicPr>
            <a:picLocks noChangeAspect="1"/>
          </p:cNvPicPr>
          <p:nvPr/>
        </p:nvPicPr>
        <p:blipFill>
          <a:blip r:embed="rId4"/>
          <a:stretch>
            <a:fillRect/>
          </a:stretch>
        </p:blipFill>
        <p:spPr>
          <a:xfrm>
            <a:off x="5688539" y="1137780"/>
            <a:ext cx="4113443" cy="5501015"/>
          </a:xfrm>
          <a:prstGeom prst="rect">
            <a:avLst/>
          </a:prstGeom>
        </p:spPr>
      </p:pic>
      <p:sp>
        <p:nvSpPr>
          <p:cNvPr id="6" name="TextBox 5">
            <a:extLst>
              <a:ext uri="{FF2B5EF4-FFF2-40B4-BE49-F238E27FC236}">
                <a16:creationId xmlns:a16="http://schemas.microsoft.com/office/drawing/2014/main" id="{6DE91AFA-A6C4-C842-19B9-1F22FAFA3DDC}"/>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2337924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72417-6548-B259-0084-801FE934443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5C60A4C-44DC-9E00-874F-BDDC1903C1FD}"/>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a:extLst>
              <a:ext uri="{FF2B5EF4-FFF2-40B4-BE49-F238E27FC236}">
                <a16:creationId xmlns:a16="http://schemas.microsoft.com/office/drawing/2014/main" id="{542B499B-1996-DB9C-8737-627A0E73ABEC}"/>
              </a:ext>
            </a:extLst>
          </p:cNvPr>
          <p:cNvPicPr>
            <a:picLocks noChangeAspect="1"/>
          </p:cNvPicPr>
          <p:nvPr/>
        </p:nvPicPr>
        <p:blipFill>
          <a:blip r:embed="rId3"/>
          <a:stretch>
            <a:fillRect/>
          </a:stretch>
        </p:blipFill>
        <p:spPr>
          <a:xfrm>
            <a:off x="983481" y="845506"/>
            <a:ext cx="4129037" cy="5887233"/>
          </a:xfrm>
          <a:prstGeom prst="rect">
            <a:avLst/>
          </a:prstGeom>
        </p:spPr>
      </p:pic>
      <p:pic>
        <p:nvPicPr>
          <p:cNvPr id="3" name="Picture 2">
            <a:extLst>
              <a:ext uri="{FF2B5EF4-FFF2-40B4-BE49-F238E27FC236}">
                <a16:creationId xmlns:a16="http://schemas.microsoft.com/office/drawing/2014/main" id="{A7F8F641-5D30-589F-9DC2-B993B04030BC}"/>
              </a:ext>
            </a:extLst>
          </p:cNvPr>
          <p:cNvPicPr>
            <a:picLocks noChangeAspect="1"/>
          </p:cNvPicPr>
          <p:nvPr/>
        </p:nvPicPr>
        <p:blipFill>
          <a:blip r:embed="rId4"/>
          <a:stretch>
            <a:fillRect/>
          </a:stretch>
        </p:blipFill>
        <p:spPr>
          <a:xfrm>
            <a:off x="6091584" y="855945"/>
            <a:ext cx="4142422" cy="6002055"/>
          </a:xfrm>
          <a:prstGeom prst="rect">
            <a:avLst/>
          </a:prstGeom>
        </p:spPr>
      </p:pic>
      <p:sp>
        <p:nvSpPr>
          <p:cNvPr id="6" name="TextBox 5">
            <a:extLst>
              <a:ext uri="{FF2B5EF4-FFF2-40B4-BE49-F238E27FC236}">
                <a16:creationId xmlns:a16="http://schemas.microsoft.com/office/drawing/2014/main" id="{FC358688-0F71-5840-8F2B-63508AFF2DC3}"/>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806302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D427F-19F8-3DA9-0404-52AE587D044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9147137-12AB-54C3-B2FA-54EB9D217D20}"/>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lose-up of a book&#10;&#10;AI-generated content may be incorrect.">
            <a:extLst>
              <a:ext uri="{FF2B5EF4-FFF2-40B4-BE49-F238E27FC236}">
                <a16:creationId xmlns:a16="http://schemas.microsoft.com/office/drawing/2014/main" id="{207D04CD-F5B1-D4EE-5DC9-C30DD6AC1CC5}"/>
              </a:ext>
            </a:extLst>
          </p:cNvPr>
          <p:cNvPicPr>
            <a:picLocks noChangeAspect="1"/>
          </p:cNvPicPr>
          <p:nvPr/>
        </p:nvPicPr>
        <p:blipFill>
          <a:blip r:embed="rId3"/>
          <a:stretch>
            <a:fillRect/>
          </a:stretch>
        </p:blipFill>
        <p:spPr>
          <a:xfrm>
            <a:off x="1493368" y="1273479"/>
            <a:ext cx="3734242" cy="5323562"/>
          </a:xfrm>
          <a:prstGeom prst="rect">
            <a:avLst/>
          </a:prstGeom>
        </p:spPr>
      </p:pic>
      <p:pic>
        <p:nvPicPr>
          <p:cNvPr id="3" name="Picture 2">
            <a:extLst>
              <a:ext uri="{FF2B5EF4-FFF2-40B4-BE49-F238E27FC236}">
                <a16:creationId xmlns:a16="http://schemas.microsoft.com/office/drawing/2014/main" id="{871C8B34-077A-0B77-BCDE-72933564CDA9}"/>
              </a:ext>
            </a:extLst>
          </p:cNvPr>
          <p:cNvPicPr>
            <a:picLocks noChangeAspect="1"/>
          </p:cNvPicPr>
          <p:nvPr/>
        </p:nvPicPr>
        <p:blipFill>
          <a:blip r:embed="rId4"/>
          <a:stretch>
            <a:fillRect/>
          </a:stretch>
        </p:blipFill>
        <p:spPr>
          <a:xfrm>
            <a:off x="5966323" y="1273479"/>
            <a:ext cx="3724888" cy="5302685"/>
          </a:xfrm>
          <a:prstGeom prst="rect">
            <a:avLst/>
          </a:prstGeom>
        </p:spPr>
      </p:pic>
      <p:sp>
        <p:nvSpPr>
          <p:cNvPr id="6" name="TextBox 5">
            <a:extLst>
              <a:ext uri="{FF2B5EF4-FFF2-40B4-BE49-F238E27FC236}">
                <a16:creationId xmlns:a16="http://schemas.microsoft.com/office/drawing/2014/main" id="{4658866E-2EAA-4CFF-9DB2-02630966E1D4}"/>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1844531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FD7E5-27AB-2F6A-9FB6-046F7354CBE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B4B928-FCD1-0F77-47C6-62114D1D903E}"/>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a:extLst>
              <a:ext uri="{FF2B5EF4-FFF2-40B4-BE49-F238E27FC236}">
                <a16:creationId xmlns:a16="http://schemas.microsoft.com/office/drawing/2014/main" id="{15D64CFC-532F-29E3-28FE-3CDFC66B8FE9}"/>
              </a:ext>
            </a:extLst>
          </p:cNvPr>
          <p:cNvPicPr>
            <a:picLocks noChangeAspect="1"/>
          </p:cNvPicPr>
          <p:nvPr/>
        </p:nvPicPr>
        <p:blipFill>
          <a:blip r:embed="rId3"/>
          <a:stretch>
            <a:fillRect/>
          </a:stretch>
        </p:blipFill>
        <p:spPr>
          <a:xfrm>
            <a:off x="1221670" y="845507"/>
            <a:ext cx="4070195" cy="5793288"/>
          </a:xfrm>
          <a:prstGeom prst="rect">
            <a:avLst/>
          </a:prstGeom>
        </p:spPr>
      </p:pic>
      <p:pic>
        <p:nvPicPr>
          <p:cNvPr id="3" name="Picture 2">
            <a:extLst>
              <a:ext uri="{FF2B5EF4-FFF2-40B4-BE49-F238E27FC236}">
                <a16:creationId xmlns:a16="http://schemas.microsoft.com/office/drawing/2014/main" id="{97E50F12-F583-634E-8344-C7BA022E91BE}"/>
              </a:ext>
            </a:extLst>
          </p:cNvPr>
          <p:cNvPicPr>
            <a:picLocks noChangeAspect="1"/>
          </p:cNvPicPr>
          <p:nvPr/>
        </p:nvPicPr>
        <p:blipFill>
          <a:blip r:embed="rId4"/>
          <a:stretch>
            <a:fillRect/>
          </a:stretch>
        </p:blipFill>
        <p:spPr>
          <a:xfrm>
            <a:off x="5622485" y="845506"/>
            <a:ext cx="4099414" cy="5803726"/>
          </a:xfrm>
          <a:prstGeom prst="rect">
            <a:avLst/>
          </a:prstGeom>
        </p:spPr>
      </p:pic>
      <p:sp>
        <p:nvSpPr>
          <p:cNvPr id="6" name="TextBox 5">
            <a:extLst>
              <a:ext uri="{FF2B5EF4-FFF2-40B4-BE49-F238E27FC236}">
                <a16:creationId xmlns:a16="http://schemas.microsoft.com/office/drawing/2014/main" id="{B42A4C75-A3DD-4B13-B6D3-A5F63D4449A9}"/>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1088876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7B54E-1C84-4644-A7DA-23CFC76952B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EBF0585-AA92-38F8-74B6-58065CC36408}"/>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rtoon of a child and child walking&#10;&#10;AI-generated content may be incorrect.">
            <a:extLst>
              <a:ext uri="{FF2B5EF4-FFF2-40B4-BE49-F238E27FC236}">
                <a16:creationId xmlns:a16="http://schemas.microsoft.com/office/drawing/2014/main" id="{CE051A58-F7F2-1A23-BC9B-0B6D268CA686}"/>
              </a:ext>
            </a:extLst>
          </p:cNvPr>
          <p:cNvPicPr>
            <a:picLocks noChangeAspect="1"/>
          </p:cNvPicPr>
          <p:nvPr/>
        </p:nvPicPr>
        <p:blipFill>
          <a:blip r:embed="rId3"/>
          <a:stretch>
            <a:fillRect/>
          </a:stretch>
        </p:blipFill>
        <p:spPr>
          <a:xfrm>
            <a:off x="896017" y="845507"/>
            <a:ext cx="4105637" cy="5991616"/>
          </a:xfrm>
          <a:prstGeom prst="rect">
            <a:avLst/>
          </a:prstGeom>
        </p:spPr>
      </p:pic>
      <p:pic>
        <p:nvPicPr>
          <p:cNvPr id="3" name="Picture 2">
            <a:extLst>
              <a:ext uri="{FF2B5EF4-FFF2-40B4-BE49-F238E27FC236}">
                <a16:creationId xmlns:a16="http://schemas.microsoft.com/office/drawing/2014/main" id="{1B035159-F86B-C894-5532-2AE7484BBF3D}"/>
              </a:ext>
            </a:extLst>
          </p:cNvPr>
          <p:cNvPicPr>
            <a:picLocks noChangeAspect="1"/>
          </p:cNvPicPr>
          <p:nvPr/>
        </p:nvPicPr>
        <p:blipFill>
          <a:blip r:embed="rId4"/>
          <a:stretch>
            <a:fillRect/>
          </a:stretch>
        </p:blipFill>
        <p:spPr>
          <a:xfrm>
            <a:off x="5558625" y="845507"/>
            <a:ext cx="4101874" cy="5991617"/>
          </a:xfrm>
          <a:prstGeom prst="rect">
            <a:avLst/>
          </a:prstGeom>
        </p:spPr>
      </p:pic>
      <p:sp>
        <p:nvSpPr>
          <p:cNvPr id="6" name="TextBox 5">
            <a:extLst>
              <a:ext uri="{FF2B5EF4-FFF2-40B4-BE49-F238E27FC236}">
                <a16:creationId xmlns:a16="http://schemas.microsoft.com/office/drawing/2014/main" id="{EBE6F99D-67F3-FC06-8D79-EE86A5B1D030}"/>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2422569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9DEED-DCA4-8E53-CB25-18DB45A50EC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6CE1681-A316-90A9-3976-6341911C7219}"/>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a:extLst>
              <a:ext uri="{FF2B5EF4-FFF2-40B4-BE49-F238E27FC236}">
                <a16:creationId xmlns:a16="http://schemas.microsoft.com/office/drawing/2014/main" id="{5D8EC7BB-8371-1A8D-1B62-05F774B797F5}"/>
              </a:ext>
            </a:extLst>
          </p:cNvPr>
          <p:cNvPicPr>
            <a:picLocks noChangeAspect="1"/>
          </p:cNvPicPr>
          <p:nvPr/>
        </p:nvPicPr>
        <p:blipFill>
          <a:blip r:embed="rId3"/>
          <a:stretch>
            <a:fillRect/>
          </a:stretch>
        </p:blipFill>
        <p:spPr>
          <a:xfrm>
            <a:off x="1361358" y="845507"/>
            <a:ext cx="3978710" cy="5793288"/>
          </a:xfrm>
          <a:prstGeom prst="rect">
            <a:avLst/>
          </a:prstGeom>
        </p:spPr>
      </p:pic>
      <p:pic>
        <p:nvPicPr>
          <p:cNvPr id="3" name="Picture 2" descr="A cat in the hat and a book&#10;&#10;AI-generated content may be incorrect.">
            <a:extLst>
              <a:ext uri="{FF2B5EF4-FFF2-40B4-BE49-F238E27FC236}">
                <a16:creationId xmlns:a16="http://schemas.microsoft.com/office/drawing/2014/main" id="{03FE4526-3DD1-7BCE-1BDF-54A8C75636DE}"/>
              </a:ext>
            </a:extLst>
          </p:cNvPr>
          <p:cNvPicPr>
            <a:picLocks noChangeAspect="1"/>
          </p:cNvPicPr>
          <p:nvPr/>
        </p:nvPicPr>
        <p:blipFill>
          <a:blip r:embed="rId4"/>
          <a:stretch>
            <a:fillRect/>
          </a:stretch>
        </p:blipFill>
        <p:spPr>
          <a:xfrm>
            <a:off x="6340905" y="847858"/>
            <a:ext cx="4007063" cy="5806227"/>
          </a:xfrm>
          <a:prstGeom prst="rect">
            <a:avLst/>
          </a:prstGeom>
        </p:spPr>
      </p:pic>
      <p:sp>
        <p:nvSpPr>
          <p:cNvPr id="6" name="TextBox 5">
            <a:extLst>
              <a:ext uri="{FF2B5EF4-FFF2-40B4-BE49-F238E27FC236}">
                <a16:creationId xmlns:a16="http://schemas.microsoft.com/office/drawing/2014/main" id="{FE525D0D-DD5E-E6CC-0E48-4BD21E227B90}"/>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422871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ine of blue and grey lines&#10;&#10;Description automatically generated">
            <a:extLst>
              <a:ext uri="{FF2B5EF4-FFF2-40B4-BE49-F238E27FC236}">
                <a16:creationId xmlns:a16="http://schemas.microsoft.com/office/drawing/2014/main" id="{604768FA-990E-5175-1325-265C264B657E}"/>
              </a:ext>
            </a:extLst>
          </p:cNvPr>
          <p:cNvPicPr>
            <a:picLocks noChangeAspect="1"/>
          </p:cNvPicPr>
          <p:nvPr/>
        </p:nvPicPr>
        <p:blipFill>
          <a:blip r:embed="rId2"/>
          <a:stretch>
            <a:fillRect/>
          </a:stretch>
        </p:blipFill>
        <p:spPr>
          <a:xfrm>
            <a:off x="454479" y="1492024"/>
            <a:ext cx="7962900" cy="1724025"/>
          </a:xfrm>
          <a:prstGeom prst="rect">
            <a:avLst/>
          </a:prstGeom>
        </p:spPr>
      </p:pic>
      <p:sp>
        <p:nvSpPr>
          <p:cNvPr id="10" name="Title 1">
            <a:extLst>
              <a:ext uri="{FF2B5EF4-FFF2-40B4-BE49-F238E27FC236}">
                <a16:creationId xmlns:a16="http://schemas.microsoft.com/office/drawing/2014/main" id="{D3E55996-49C3-341C-9E60-08338473CDB3}"/>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assoon Primary"/>
              </a:rPr>
              <a:t>Morning Challenges:</a:t>
            </a:r>
          </a:p>
        </p:txBody>
      </p:sp>
      <p:sp>
        <p:nvSpPr>
          <p:cNvPr id="11" name="TextBox 7">
            <a:extLst>
              <a:ext uri="{FF2B5EF4-FFF2-40B4-BE49-F238E27FC236}">
                <a16:creationId xmlns:a16="http://schemas.microsoft.com/office/drawing/2014/main" id="{60F0FEAA-2BFF-4C53-0ADC-FB0FE3336592}"/>
              </a:ext>
            </a:extLst>
          </p:cNvPr>
          <p:cNvSpPr txBox="1"/>
          <p:nvPr/>
        </p:nvSpPr>
        <p:spPr>
          <a:xfrm>
            <a:off x="8698876" y="16284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2" name="Picture 1" descr="A screenshot of a book&#10;&#10;AI-generated content may be incorrect.">
            <a:extLst>
              <a:ext uri="{FF2B5EF4-FFF2-40B4-BE49-F238E27FC236}">
                <a16:creationId xmlns:a16="http://schemas.microsoft.com/office/drawing/2014/main" id="{0C11EE79-93D5-35AD-216E-33D080DD50E2}"/>
              </a:ext>
            </a:extLst>
          </p:cNvPr>
          <p:cNvPicPr>
            <a:picLocks noChangeAspect="1"/>
          </p:cNvPicPr>
          <p:nvPr/>
        </p:nvPicPr>
        <p:blipFill>
          <a:blip r:embed="rId3"/>
          <a:stretch>
            <a:fillRect/>
          </a:stretch>
        </p:blipFill>
        <p:spPr>
          <a:xfrm>
            <a:off x="3526367" y="3434366"/>
            <a:ext cx="2574225" cy="3423634"/>
          </a:xfrm>
          <a:prstGeom prst="rect">
            <a:avLst/>
          </a:prstGeom>
        </p:spPr>
      </p:pic>
    </p:spTree>
    <p:extLst>
      <p:ext uri="{BB962C8B-B14F-4D97-AF65-F5344CB8AC3E}">
        <p14:creationId xmlns:p14="http://schemas.microsoft.com/office/powerpoint/2010/main" val="1120572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83B6C-D0B9-77E3-1404-2AFB57766BD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7808BD5-A5DF-2B73-7731-C055727F4E3A}"/>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rtoon of a child lying on a bed with text&#10;&#10;AI-generated content may be incorrect.">
            <a:extLst>
              <a:ext uri="{FF2B5EF4-FFF2-40B4-BE49-F238E27FC236}">
                <a16:creationId xmlns:a16="http://schemas.microsoft.com/office/drawing/2014/main" id="{394ACE7D-C9F2-71FD-4E0E-85C5B958D17E}"/>
              </a:ext>
            </a:extLst>
          </p:cNvPr>
          <p:cNvPicPr>
            <a:picLocks noChangeAspect="1"/>
          </p:cNvPicPr>
          <p:nvPr/>
        </p:nvPicPr>
        <p:blipFill>
          <a:blip r:embed="rId3"/>
          <a:stretch>
            <a:fillRect/>
          </a:stretch>
        </p:blipFill>
        <p:spPr>
          <a:xfrm>
            <a:off x="1304519" y="1223492"/>
            <a:ext cx="3808935" cy="5537916"/>
          </a:xfrm>
          <a:prstGeom prst="rect">
            <a:avLst/>
          </a:prstGeom>
        </p:spPr>
      </p:pic>
      <p:pic>
        <p:nvPicPr>
          <p:cNvPr id="3" name="Picture 2" descr="A cat in the hat juggling with objects&#10;&#10;AI-generated content may be incorrect.">
            <a:extLst>
              <a:ext uri="{FF2B5EF4-FFF2-40B4-BE49-F238E27FC236}">
                <a16:creationId xmlns:a16="http://schemas.microsoft.com/office/drawing/2014/main" id="{D488363B-35AD-6083-2CC6-586F804856BD}"/>
              </a:ext>
            </a:extLst>
          </p:cNvPr>
          <p:cNvPicPr>
            <a:picLocks noChangeAspect="1"/>
          </p:cNvPicPr>
          <p:nvPr/>
        </p:nvPicPr>
        <p:blipFill>
          <a:blip r:embed="rId4"/>
          <a:stretch>
            <a:fillRect/>
          </a:stretch>
        </p:blipFill>
        <p:spPr>
          <a:xfrm>
            <a:off x="5877621" y="1223492"/>
            <a:ext cx="3828196" cy="5537917"/>
          </a:xfrm>
          <a:prstGeom prst="rect">
            <a:avLst/>
          </a:prstGeom>
        </p:spPr>
      </p:pic>
      <p:sp>
        <p:nvSpPr>
          <p:cNvPr id="6" name="TextBox 5">
            <a:extLst>
              <a:ext uri="{FF2B5EF4-FFF2-40B4-BE49-F238E27FC236}">
                <a16:creationId xmlns:a16="http://schemas.microsoft.com/office/drawing/2014/main" id="{EF89CF23-7E23-2820-2AE0-7664304570F2}"/>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3992075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59DEE-9F6E-CC6D-C8BB-2CCA91DABB3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268F5D-E8B8-007C-08AE-47C6D8C2909D}"/>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black and white page with text&#10;&#10;AI-generated content may be incorrect.">
            <a:extLst>
              <a:ext uri="{FF2B5EF4-FFF2-40B4-BE49-F238E27FC236}">
                <a16:creationId xmlns:a16="http://schemas.microsoft.com/office/drawing/2014/main" id="{E1EDCFAA-B3F2-E2BE-8896-C1FF95797B03}"/>
              </a:ext>
            </a:extLst>
          </p:cNvPr>
          <p:cNvPicPr>
            <a:picLocks noChangeAspect="1"/>
          </p:cNvPicPr>
          <p:nvPr/>
        </p:nvPicPr>
        <p:blipFill>
          <a:blip r:embed="rId3"/>
          <a:stretch>
            <a:fillRect/>
          </a:stretch>
        </p:blipFill>
        <p:spPr>
          <a:xfrm>
            <a:off x="1133993" y="848263"/>
            <a:ext cx="4029299" cy="5664680"/>
          </a:xfrm>
          <a:prstGeom prst="rect">
            <a:avLst/>
          </a:prstGeom>
        </p:spPr>
      </p:pic>
      <p:pic>
        <p:nvPicPr>
          <p:cNvPr id="3" name="Picture 2" descr="A cat in the hat with various objects&#10;&#10;AI-generated content may be incorrect.">
            <a:extLst>
              <a:ext uri="{FF2B5EF4-FFF2-40B4-BE49-F238E27FC236}">
                <a16:creationId xmlns:a16="http://schemas.microsoft.com/office/drawing/2014/main" id="{AAF32083-347B-87E2-929C-C0BE3B3F2A6D}"/>
              </a:ext>
            </a:extLst>
          </p:cNvPr>
          <p:cNvPicPr>
            <a:picLocks noChangeAspect="1"/>
          </p:cNvPicPr>
          <p:nvPr/>
        </p:nvPicPr>
        <p:blipFill>
          <a:blip r:embed="rId4"/>
          <a:stretch>
            <a:fillRect/>
          </a:stretch>
        </p:blipFill>
        <p:spPr>
          <a:xfrm>
            <a:off x="6099335" y="848263"/>
            <a:ext cx="3918351" cy="5664680"/>
          </a:xfrm>
          <a:prstGeom prst="rect">
            <a:avLst/>
          </a:prstGeom>
        </p:spPr>
      </p:pic>
      <p:sp>
        <p:nvSpPr>
          <p:cNvPr id="6" name="TextBox 5">
            <a:extLst>
              <a:ext uri="{FF2B5EF4-FFF2-40B4-BE49-F238E27FC236}">
                <a16:creationId xmlns:a16="http://schemas.microsoft.com/office/drawing/2014/main" id="{D767466F-7A56-2F6D-5CFB-540A5D28743A}"/>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706352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73B42-0255-9951-1410-29ADA972103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C948DF0-A75D-8DF6-77CD-957DD794EE06}"/>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t in the hat cartoon&#10;&#10;AI-generated content may be incorrect.">
            <a:extLst>
              <a:ext uri="{FF2B5EF4-FFF2-40B4-BE49-F238E27FC236}">
                <a16:creationId xmlns:a16="http://schemas.microsoft.com/office/drawing/2014/main" id="{C4B25F2E-6A23-F13B-C0AD-F7B5ABD7275E}"/>
              </a:ext>
            </a:extLst>
          </p:cNvPr>
          <p:cNvPicPr>
            <a:picLocks noChangeAspect="1"/>
          </p:cNvPicPr>
          <p:nvPr/>
        </p:nvPicPr>
        <p:blipFill>
          <a:blip r:embed="rId3"/>
          <a:stretch>
            <a:fillRect/>
          </a:stretch>
        </p:blipFill>
        <p:spPr>
          <a:xfrm>
            <a:off x="1244949" y="1078301"/>
            <a:ext cx="3778632" cy="5578416"/>
          </a:xfrm>
          <a:prstGeom prst="rect">
            <a:avLst/>
          </a:prstGeom>
        </p:spPr>
      </p:pic>
      <p:pic>
        <p:nvPicPr>
          <p:cNvPr id="3" name="Picture 2" descr="A cartoon of two kids on a blue and red ball&#10;&#10;AI-generated content may be incorrect.">
            <a:extLst>
              <a:ext uri="{FF2B5EF4-FFF2-40B4-BE49-F238E27FC236}">
                <a16:creationId xmlns:a16="http://schemas.microsoft.com/office/drawing/2014/main" id="{160D3918-49FE-56F7-4E07-4FF1BB02FF02}"/>
              </a:ext>
            </a:extLst>
          </p:cNvPr>
          <p:cNvPicPr>
            <a:picLocks noChangeAspect="1"/>
          </p:cNvPicPr>
          <p:nvPr/>
        </p:nvPicPr>
        <p:blipFill>
          <a:blip r:embed="rId4"/>
          <a:stretch>
            <a:fillRect/>
          </a:stretch>
        </p:blipFill>
        <p:spPr>
          <a:xfrm>
            <a:off x="5784073" y="1078301"/>
            <a:ext cx="3614346" cy="5578416"/>
          </a:xfrm>
          <a:prstGeom prst="rect">
            <a:avLst/>
          </a:prstGeom>
        </p:spPr>
      </p:pic>
      <p:sp>
        <p:nvSpPr>
          <p:cNvPr id="6" name="TextBox 5">
            <a:extLst>
              <a:ext uri="{FF2B5EF4-FFF2-40B4-BE49-F238E27FC236}">
                <a16:creationId xmlns:a16="http://schemas.microsoft.com/office/drawing/2014/main" id="{E11EB4D6-C9FA-BF72-CBA7-C5555BC27E66}"/>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3408321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2F504-C310-1D9B-EED8-D33E672ECE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2180467-AE88-3B58-7BB2-88FAB8667ABA}"/>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t in the hat and a fish hook&#10;&#10;AI-generated content may be incorrect.">
            <a:extLst>
              <a:ext uri="{FF2B5EF4-FFF2-40B4-BE49-F238E27FC236}">
                <a16:creationId xmlns:a16="http://schemas.microsoft.com/office/drawing/2014/main" id="{63B5D391-4AF8-4A53-EF23-95EA89826024}"/>
              </a:ext>
            </a:extLst>
          </p:cNvPr>
          <p:cNvPicPr>
            <a:picLocks noChangeAspect="1"/>
          </p:cNvPicPr>
          <p:nvPr/>
        </p:nvPicPr>
        <p:blipFill>
          <a:blip r:embed="rId3"/>
          <a:stretch>
            <a:fillRect/>
          </a:stretch>
        </p:blipFill>
        <p:spPr>
          <a:xfrm>
            <a:off x="1423196" y="1049547"/>
            <a:ext cx="3824704" cy="5621547"/>
          </a:xfrm>
          <a:prstGeom prst="rect">
            <a:avLst/>
          </a:prstGeom>
        </p:spPr>
      </p:pic>
      <p:pic>
        <p:nvPicPr>
          <p:cNvPr id="3" name="Picture 2" descr="A cartoon of a teapot and a book&#10;&#10;AI-generated content may be incorrect.">
            <a:extLst>
              <a:ext uri="{FF2B5EF4-FFF2-40B4-BE49-F238E27FC236}">
                <a16:creationId xmlns:a16="http://schemas.microsoft.com/office/drawing/2014/main" id="{CCFC77EC-1BD3-A60E-0430-DB5B7F52DE00}"/>
              </a:ext>
            </a:extLst>
          </p:cNvPr>
          <p:cNvPicPr>
            <a:picLocks noChangeAspect="1"/>
          </p:cNvPicPr>
          <p:nvPr/>
        </p:nvPicPr>
        <p:blipFill>
          <a:blip r:embed="rId4"/>
          <a:stretch>
            <a:fillRect/>
          </a:stretch>
        </p:blipFill>
        <p:spPr>
          <a:xfrm>
            <a:off x="5876704" y="1049547"/>
            <a:ext cx="4104818" cy="5607170"/>
          </a:xfrm>
          <a:prstGeom prst="rect">
            <a:avLst/>
          </a:prstGeom>
        </p:spPr>
      </p:pic>
      <p:sp>
        <p:nvSpPr>
          <p:cNvPr id="6" name="TextBox 5">
            <a:extLst>
              <a:ext uri="{FF2B5EF4-FFF2-40B4-BE49-F238E27FC236}">
                <a16:creationId xmlns:a16="http://schemas.microsoft.com/office/drawing/2014/main" id="{78784E4E-2B78-E403-0E76-FC7FE04FAB06}"/>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1519881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2DB8D-4134-9A8D-08EB-AFC487C2628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0095308-EA7D-DB68-99D2-E1339F1B12C8}"/>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t in the hat holding a rope&#10;&#10;AI-generated content may be incorrect.">
            <a:extLst>
              <a:ext uri="{FF2B5EF4-FFF2-40B4-BE49-F238E27FC236}">
                <a16:creationId xmlns:a16="http://schemas.microsoft.com/office/drawing/2014/main" id="{3A074071-FE83-8DBE-BA11-94D5A5F1F77D}"/>
              </a:ext>
            </a:extLst>
          </p:cNvPr>
          <p:cNvPicPr>
            <a:picLocks noChangeAspect="1"/>
          </p:cNvPicPr>
          <p:nvPr/>
        </p:nvPicPr>
        <p:blipFill>
          <a:blip r:embed="rId3"/>
          <a:stretch>
            <a:fillRect/>
          </a:stretch>
        </p:blipFill>
        <p:spPr>
          <a:xfrm>
            <a:off x="1059568" y="718868"/>
            <a:ext cx="4192527" cy="6009736"/>
          </a:xfrm>
          <a:prstGeom prst="rect">
            <a:avLst/>
          </a:prstGeom>
        </p:spPr>
      </p:pic>
      <p:pic>
        <p:nvPicPr>
          <p:cNvPr id="3" name="Picture 2" descr="A cartoon of a cat and a cup&#10;&#10;AI-generated content may be incorrect.">
            <a:extLst>
              <a:ext uri="{FF2B5EF4-FFF2-40B4-BE49-F238E27FC236}">
                <a16:creationId xmlns:a16="http://schemas.microsoft.com/office/drawing/2014/main" id="{910161A4-4BF0-3DD5-69B7-2C22331933BC}"/>
              </a:ext>
            </a:extLst>
          </p:cNvPr>
          <p:cNvPicPr>
            <a:picLocks noChangeAspect="1"/>
          </p:cNvPicPr>
          <p:nvPr/>
        </p:nvPicPr>
        <p:blipFill>
          <a:blip r:embed="rId4"/>
          <a:stretch>
            <a:fillRect/>
          </a:stretch>
        </p:blipFill>
        <p:spPr>
          <a:xfrm>
            <a:off x="5751953" y="718867"/>
            <a:ext cx="4181794" cy="5937849"/>
          </a:xfrm>
          <a:prstGeom prst="rect">
            <a:avLst/>
          </a:prstGeom>
        </p:spPr>
      </p:pic>
      <p:sp>
        <p:nvSpPr>
          <p:cNvPr id="6" name="TextBox 5">
            <a:extLst>
              <a:ext uri="{FF2B5EF4-FFF2-40B4-BE49-F238E27FC236}">
                <a16:creationId xmlns:a16="http://schemas.microsoft.com/office/drawing/2014/main" id="{47D787DA-F2D5-FC84-4423-D8EAD2AA2B7C}"/>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3718374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20025-5262-69A0-B8F8-60BC16B6F7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DBDEEFD-629A-5914-680B-E3C010678847}"/>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t in the hat&#10;&#10;AI-generated content may be incorrect.">
            <a:extLst>
              <a:ext uri="{FF2B5EF4-FFF2-40B4-BE49-F238E27FC236}">
                <a16:creationId xmlns:a16="http://schemas.microsoft.com/office/drawing/2014/main" id="{971A5E51-D105-FC56-F050-87751EDE16BD}"/>
              </a:ext>
            </a:extLst>
          </p:cNvPr>
          <p:cNvPicPr>
            <a:picLocks noChangeAspect="1"/>
          </p:cNvPicPr>
          <p:nvPr/>
        </p:nvPicPr>
        <p:blipFill>
          <a:blip r:embed="rId3"/>
          <a:stretch>
            <a:fillRect/>
          </a:stretch>
        </p:blipFill>
        <p:spPr>
          <a:xfrm>
            <a:off x="1371385" y="992037"/>
            <a:ext cx="3870816" cy="5535284"/>
          </a:xfrm>
          <a:prstGeom prst="rect">
            <a:avLst/>
          </a:prstGeom>
        </p:spPr>
      </p:pic>
      <p:pic>
        <p:nvPicPr>
          <p:cNvPr id="3" name="Picture 2" descr="A cat in the hat and a fish in a teapot&#10;&#10;AI-generated content may be incorrect.">
            <a:extLst>
              <a:ext uri="{FF2B5EF4-FFF2-40B4-BE49-F238E27FC236}">
                <a16:creationId xmlns:a16="http://schemas.microsoft.com/office/drawing/2014/main" id="{C16B0A91-BAB9-F09B-B248-9B32BD172FA5}"/>
              </a:ext>
            </a:extLst>
          </p:cNvPr>
          <p:cNvPicPr>
            <a:picLocks noChangeAspect="1"/>
          </p:cNvPicPr>
          <p:nvPr/>
        </p:nvPicPr>
        <p:blipFill>
          <a:blip r:embed="rId4"/>
          <a:stretch>
            <a:fillRect/>
          </a:stretch>
        </p:blipFill>
        <p:spPr>
          <a:xfrm>
            <a:off x="5955980" y="992037"/>
            <a:ext cx="3874381" cy="5535284"/>
          </a:xfrm>
          <a:prstGeom prst="rect">
            <a:avLst/>
          </a:prstGeom>
        </p:spPr>
      </p:pic>
      <p:sp>
        <p:nvSpPr>
          <p:cNvPr id="6" name="TextBox 5">
            <a:extLst>
              <a:ext uri="{FF2B5EF4-FFF2-40B4-BE49-F238E27FC236}">
                <a16:creationId xmlns:a16="http://schemas.microsoft.com/office/drawing/2014/main" id="{A17400F4-19B0-EBD2-F7C8-16DBDA67EF8E}"/>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795832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BF151-413D-54CA-AB7B-FCBA6C37C37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D256B1-17E9-6B0A-E832-4B40F2D6B025}"/>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rtoon of a child and child&#10;&#10;AI-generated content may be incorrect.">
            <a:extLst>
              <a:ext uri="{FF2B5EF4-FFF2-40B4-BE49-F238E27FC236}">
                <a16:creationId xmlns:a16="http://schemas.microsoft.com/office/drawing/2014/main" id="{AC3BAD5B-3A70-3AE8-ED87-BE5F6F3D9C27}"/>
              </a:ext>
            </a:extLst>
          </p:cNvPr>
          <p:cNvPicPr>
            <a:picLocks noChangeAspect="1"/>
          </p:cNvPicPr>
          <p:nvPr/>
        </p:nvPicPr>
        <p:blipFill>
          <a:blip r:embed="rId3"/>
          <a:stretch>
            <a:fillRect/>
          </a:stretch>
        </p:blipFill>
        <p:spPr>
          <a:xfrm>
            <a:off x="1048352" y="848263"/>
            <a:ext cx="4013674" cy="5822831"/>
          </a:xfrm>
          <a:prstGeom prst="rect">
            <a:avLst/>
          </a:prstGeom>
        </p:spPr>
      </p:pic>
      <p:pic>
        <p:nvPicPr>
          <p:cNvPr id="3" name="Picture 2" descr="A cat in the hat cartoon&#10;&#10;AI-generated content may be incorrect.">
            <a:extLst>
              <a:ext uri="{FF2B5EF4-FFF2-40B4-BE49-F238E27FC236}">
                <a16:creationId xmlns:a16="http://schemas.microsoft.com/office/drawing/2014/main" id="{0D8E9A48-9E35-91D3-9DAE-9718192F6933}"/>
              </a:ext>
            </a:extLst>
          </p:cNvPr>
          <p:cNvPicPr>
            <a:picLocks noChangeAspect="1"/>
          </p:cNvPicPr>
          <p:nvPr/>
        </p:nvPicPr>
        <p:blipFill>
          <a:blip r:embed="rId4"/>
          <a:stretch>
            <a:fillRect/>
          </a:stretch>
        </p:blipFill>
        <p:spPr>
          <a:xfrm>
            <a:off x="5555196" y="848263"/>
            <a:ext cx="4000212" cy="5808453"/>
          </a:xfrm>
          <a:prstGeom prst="rect">
            <a:avLst/>
          </a:prstGeom>
        </p:spPr>
      </p:pic>
      <p:sp>
        <p:nvSpPr>
          <p:cNvPr id="6" name="TextBox 5">
            <a:extLst>
              <a:ext uri="{FF2B5EF4-FFF2-40B4-BE49-F238E27FC236}">
                <a16:creationId xmlns:a16="http://schemas.microsoft.com/office/drawing/2014/main" id="{818DC097-01F2-12F7-1088-6410FD1E11B4}"/>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2402949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93CB8-B284-6210-C12F-C4CC18C51A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06AA20C-6187-7210-BCF3-2A2BFD81E823}"/>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t in the hat&#10;&#10;AI-generated content may be incorrect.">
            <a:extLst>
              <a:ext uri="{FF2B5EF4-FFF2-40B4-BE49-F238E27FC236}">
                <a16:creationId xmlns:a16="http://schemas.microsoft.com/office/drawing/2014/main" id="{0A447118-62BF-4A33-93A2-3E17C919D7D4}"/>
              </a:ext>
            </a:extLst>
          </p:cNvPr>
          <p:cNvPicPr>
            <a:picLocks noChangeAspect="1"/>
          </p:cNvPicPr>
          <p:nvPr/>
        </p:nvPicPr>
        <p:blipFill>
          <a:blip r:embed="rId3"/>
          <a:stretch>
            <a:fillRect/>
          </a:stretch>
        </p:blipFill>
        <p:spPr>
          <a:xfrm>
            <a:off x="1283358" y="1394602"/>
            <a:ext cx="3529286" cy="5175850"/>
          </a:xfrm>
          <a:prstGeom prst="rect">
            <a:avLst/>
          </a:prstGeom>
        </p:spPr>
      </p:pic>
      <p:pic>
        <p:nvPicPr>
          <p:cNvPr id="3" name="Picture 2" descr="A black and white illustration of a child and a cat&#10;&#10;AI-generated content may be incorrect.">
            <a:extLst>
              <a:ext uri="{FF2B5EF4-FFF2-40B4-BE49-F238E27FC236}">
                <a16:creationId xmlns:a16="http://schemas.microsoft.com/office/drawing/2014/main" id="{E74163DB-B258-19A9-B5D8-1F56F421857A}"/>
              </a:ext>
            </a:extLst>
          </p:cNvPr>
          <p:cNvPicPr>
            <a:picLocks noChangeAspect="1"/>
          </p:cNvPicPr>
          <p:nvPr/>
        </p:nvPicPr>
        <p:blipFill>
          <a:blip r:embed="rId4"/>
          <a:stretch>
            <a:fillRect/>
          </a:stretch>
        </p:blipFill>
        <p:spPr>
          <a:xfrm>
            <a:off x="5770654" y="1394603"/>
            <a:ext cx="3526166" cy="5262114"/>
          </a:xfrm>
          <a:prstGeom prst="rect">
            <a:avLst/>
          </a:prstGeom>
        </p:spPr>
      </p:pic>
      <p:sp>
        <p:nvSpPr>
          <p:cNvPr id="6" name="TextBox 5">
            <a:extLst>
              <a:ext uri="{FF2B5EF4-FFF2-40B4-BE49-F238E27FC236}">
                <a16:creationId xmlns:a16="http://schemas.microsoft.com/office/drawing/2014/main" id="{B9644AA2-2744-7E20-DE7E-FA747D57368E}"/>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4136361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BFACA-4BB9-2BDA-1811-AA0B194BAFA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7BC1CB1-0EA0-A8BE-FBFA-E0845BBCE078}"/>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rtoon of a cat on a red box&#10;&#10;AI-generated content may be incorrect.">
            <a:extLst>
              <a:ext uri="{FF2B5EF4-FFF2-40B4-BE49-F238E27FC236}">
                <a16:creationId xmlns:a16="http://schemas.microsoft.com/office/drawing/2014/main" id="{654D4E9A-5AE3-6652-D60F-1334D477D6F0}"/>
              </a:ext>
            </a:extLst>
          </p:cNvPr>
          <p:cNvPicPr>
            <a:picLocks noChangeAspect="1"/>
          </p:cNvPicPr>
          <p:nvPr/>
        </p:nvPicPr>
        <p:blipFill>
          <a:blip r:embed="rId3"/>
          <a:stretch>
            <a:fillRect/>
          </a:stretch>
        </p:blipFill>
        <p:spPr>
          <a:xfrm>
            <a:off x="1266115" y="718867"/>
            <a:ext cx="3851319" cy="5679057"/>
          </a:xfrm>
          <a:prstGeom prst="rect">
            <a:avLst/>
          </a:prstGeom>
        </p:spPr>
      </p:pic>
      <p:pic>
        <p:nvPicPr>
          <p:cNvPr id="3" name="Picture 2">
            <a:extLst>
              <a:ext uri="{FF2B5EF4-FFF2-40B4-BE49-F238E27FC236}">
                <a16:creationId xmlns:a16="http://schemas.microsoft.com/office/drawing/2014/main" id="{9ADC2A07-999F-C2FB-6059-BE00814633FE}"/>
              </a:ext>
            </a:extLst>
          </p:cNvPr>
          <p:cNvPicPr>
            <a:picLocks noChangeAspect="1"/>
          </p:cNvPicPr>
          <p:nvPr/>
        </p:nvPicPr>
        <p:blipFill>
          <a:blip r:embed="rId4"/>
          <a:stretch>
            <a:fillRect/>
          </a:stretch>
        </p:blipFill>
        <p:spPr>
          <a:xfrm>
            <a:off x="5466368" y="848264"/>
            <a:ext cx="4134736" cy="5679057"/>
          </a:xfrm>
          <a:prstGeom prst="rect">
            <a:avLst/>
          </a:prstGeom>
        </p:spPr>
      </p:pic>
      <p:sp>
        <p:nvSpPr>
          <p:cNvPr id="6" name="TextBox 5">
            <a:extLst>
              <a:ext uri="{FF2B5EF4-FFF2-40B4-BE49-F238E27FC236}">
                <a16:creationId xmlns:a16="http://schemas.microsoft.com/office/drawing/2014/main" id="{3319B33B-D3B7-ACC8-D7ED-E266DB9D2179}"/>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1196388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B62C0-85F2-851B-1D45-CD266E3F01B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5795379-EB76-697F-9E89-B5E4AC9BA2F6}"/>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black and white picture of two people holding hands&#10;&#10;AI-generated content may be incorrect.">
            <a:extLst>
              <a:ext uri="{FF2B5EF4-FFF2-40B4-BE49-F238E27FC236}">
                <a16:creationId xmlns:a16="http://schemas.microsoft.com/office/drawing/2014/main" id="{3A904D5C-8CB3-0F75-5FE3-6FDB6ACC6563}"/>
              </a:ext>
            </a:extLst>
          </p:cNvPr>
          <p:cNvPicPr>
            <a:picLocks noChangeAspect="1"/>
          </p:cNvPicPr>
          <p:nvPr/>
        </p:nvPicPr>
        <p:blipFill>
          <a:blip r:embed="rId3"/>
          <a:stretch>
            <a:fillRect/>
          </a:stretch>
        </p:blipFill>
        <p:spPr>
          <a:xfrm>
            <a:off x="967663" y="747623"/>
            <a:ext cx="4146296" cy="5894717"/>
          </a:xfrm>
          <a:prstGeom prst="rect">
            <a:avLst/>
          </a:prstGeom>
        </p:spPr>
      </p:pic>
      <p:pic>
        <p:nvPicPr>
          <p:cNvPr id="3" name="Picture 2" descr="A cartoon of two children shaking hands&#10;&#10;AI-generated content may be incorrect.">
            <a:extLst>
              <a:ext uri="{FF2B5EF4-FFF2-40B4-BE49-F238E27FC236}">
                <a16:creationId xmlns:a16="http://schemas.microsoft.com/office/drawing/2014/main" id="{4D144B4A-9EDD-81C2-0C6B-DA9D58015995}"/>
              </a:ext>
            </a:extLst>
          </p:cNvPr>
          <p:cNvPicPr>
            <a:picLocks noChangeAspect="1"/>
          </p:cNvPicPr>
          <p:nvPr/>
        </p:nvPicPr>
        <p:blipFill>
          <a:blip r:embed="rId4"/>
          <a:stretch>
            <a:fillRect/>
          </a:stretch>
        </p:blipFill>
        <p:spPr>
          <a:xfrm>
            <a:off x="5421878" y="848264"/>
            <a:ext cx="4151828" cy="5894717"/>
          </a:xfrm>
          <a:prstGeom prst="rect">
            <a:avLst/>
          </a:prstGeom>
        </p:spPr>
      </p:pic>
      <p:sp>
        <p:nvSpPr>
          <p:cNvPr id="6" name="TextBox 5">
            <a:extLst>
              <a:ext uri="{FF2B5EF4-FFF2-40B4-BE49-F238E27FC236}">
                <a16:creationId xmlns:a16="http://schemas.microsoft.com/office/drawing/2014/main" id="{4212118F-30D7-829E-7785-1DDE9D35BA08}"/>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1557559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9" name="TextBox 8">
            <a:extLst>
              <a:ext uri="{FF2B5EF4-FFF2-40B4-BE49-F238E27FC236}">
                <a16:creationId xmlns:a16="http://schemas.microsoft.com/office/drawing/2014/main" id="{D922F654-5828-B20E-4BD4-FC2B2E35F93D}"/>
              </a:ext>
            </a:extLst>
          </p:cNvPr>
          <p:cNvSpPr txBox="1"/>
          <p:nvPr/>
        </p:nvSpPr>
        <p:spPr>
          <a:xfrm>
            <a:off x="6103938" y="793750"/>
            <a:ext cx="7553854" cy="7540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latin typeface="Sassoon Primary"/>
                <a:cs typeface="Calibri" panose="020F0502020204030204"/>
              </a:rPr>
              <a:t>world</a:t>
            </a:r>
          </a:p>
          <a:p>
            <a:r>
              <a:rPr lang="en-US" sz="6000">
                <a:latin typeface="Sassoon Primary"/>
                <a:cs typeface="Calibri" panose="020F0502020204030204"/>
              </a:rPr>
              <a:t>work</a:t>
            </a:r>
          </a:p>
          <a:p>
            <a:r>
              <a:rPr lang="en-US" sz="6000">
                <a:latin typeface="Sassoon Primary"/>
                <a:cs typeface="Calibri" panose="020F0502020204030204"/>
              </a:rPr>
              <a:t>valley</a:t>
            </a:r>
          </a:p>
          <a:p>
            <a:r>
              <a:rPr lang="en-US" sz="6000">
                <a:latin typeface="Sassoon Primary"/>
                <a:cs typeface="Calibri" panose="020F0502020204030204"/>
              </a:rPr>
              <a:t>dance</a:t>
            </a:r>
          </a:p>
          <a:p>
            <a:r>
              <a:rPr lang="en-US" sz="6000">
                <a:latin typeface="Sassoon Primary"/>
                <a:cs typeface="Calibri" panose="020F0502020204030204"/>
              </a:rPr>
              <a:t>done</a:t>
            </a:r>
          </a:p>
          <a:p>
            <a:r>
              <a:rPr lang="en-US" sz="6000">
                <a:latin typeface="Sassoon Primary"/>
                <a:cs typeface="Calibri" panose="020F0502020204030204"/>
              </a:rPr>
              <a:t>nothing</a:t>
            </a:r>
          </a:p>
          <a:p>
            <a:endParaRPr lang="en-US" sz="6000">
              <a:latin typeface="Sassoon Primary"/>
              <a:cs typeface="Calibri" panose="020F0502020204030204"/>
            </a:endParaRPr>
          </a:p>
          <a:p>
            <a:pPr algn="l"/>
            <a:endParaRPr lang="en-US" sz="3200">
              <a:latin typeface="Sassoon Primary"/>
              <a:cs typeface="Calibri" panose="020F0502020204030204"/>
            </a:endParaRPr>
          </a:p>
          <a:p>
            <a:endParaRPr lang="en-US" sz="3200">
              <a:latin typeface="Sassoon Primary"/>
            </a:endParaRPr>
          </a:p>
        </p:txBody>
      </p:sp>
      <p:sp>
        <p:nvSpPr>
          <p:cNvPr id="10" name="TextBox 9">
            <a:extLst>
              <a:ext uri="{FF2B5EF4-FFF2-40B4-BE49-F238E27FC236}">
                <a16:creationId xmlns:a16="http://schemas.microsoft.com/office/drawing/2014/main" id="{BDAFD1E1-FA2E-CC0D-20FA-0F0E874ED338}"/>
              </a:ext>
            </a:extLst>
          </p:cNvPr>
          <p:cNvSpPr txBox="1"/>
          <p:nvPr/>
        </p:nvSpPr>
        <p:spPr>
          <a:xfrm>
            <a:off x="283103" y="2931583"/>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Segment these </a:t>
            </a:r>
            <a:endParaRPr lang="en-US" sz="6000">
              <a:latin typeface="Sassoon Primary"/>
              <a:cs typeface="Calibri" panose="020F0502020204030204"/>
            </a:endParaRPr>
          </a:p>
          <a:p>
            <a:pPr algn="ctr"/>
            <a:r>
              <a:rPr lang="en-US" sz="3500">
                <a:latin typeface="Sassoon Primary"/>
                <a:cs typeface="Calibri" panose="020F0502020204030204"/>
              </a:rPr>
              <a:t>words and read them</a:t>
            </a:r>
            <a:endParaRPr lang="en-US" sz="6000">
              <a:latin typeface="Sassoon Primary"/>
              <a:cs typeface="Calibri" panose="020F0502020204030204"/>
            </a:endParaRPr>
          </a:p>
        </p:txBody>
      </p:sp>
      <p:sp>
        <p:nvSpPr>
          <p:cNvPr id="5" name="TextBox 4">
            <a:extLst>
              <a:ext uri="{FF2B5EF4-FFF2-40B4-BE49-F238E27FC236}">
                <a16:creationId xmlns:a16="http://schemas.microsoft.com/office/drawing/2014/main" id="{94CC17B4-D9BE-5376-7F87-C2AA79B715F5}"/>
              </a:ext>
            </a:extLst>
          </p:cNvPr>
          <p:cNvSpPr txBox="1"/>
          <p:nvPr/>
        </p:nvSpPr>
        <p:spPr>
          <a:xfrm>
            <a:off x="209019" y="899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a:rPr>
              <a:t>What are the digraphs?</a:t>
            </a:r>
          </a:p>
          <a:p>
            <a:pPr algn="ctr"/>
            <a:endParaRPr lang="en-US" sz="3500">
              <a:latin typeface="Sassoon Primary"/>
              <a:cs typeface="Calibri"/>
            </a:endParaRPr>
          </a:p>
        </p:txBody>
      </p:sp>
      <p:sp>
        <p:nvSpPr>
          <p:cNvPr id="6" name="TextBox 5">
            <a:extLst>
              <a:ext uri="{FF2B5EF4-FFF2-40B4-BE49-F238E27FC236}">
                <a16:creationId xmlns:a16="http://schemas.microsoft.com/office/drawing/2014/main" id="{CE7A49EF-D969-662D-5D0F-CA80BC05CFB5}"/>
              </a:ext>
            </a:extLst>
          </p:cNvPr>
          <p:cNvSpPr txBox="1"/>
          <p:nvPr/>
        </p:nvSpPr>
        <p:spPr>
          <a:xfrm>
            <a:off x="283103" y="4847166"/>
            <a:ext cx="4855104" cy="63094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Blend and say words</a:t>
            </a:r>
            <a:endParaRPr lang="en-US"/>
          </a:p>
        </p:txBody>
      </p:sp>
      <p:sp>
        <p:nvSpPr>
          <p:cNvPr id="7" name="Arrow: Down 6">
            <a:extLst>
              <a:ext uri="{FF2B5EF4-FFF2-40B4-BE49-F238E27FC236}">
                <a16:creationId xmlns:a16="http://schemas.microsoft.com/office/drawing/2014/main" id="{90BB2B8F-5D26-37F4-8B7D-34C726DBDC8B}"/>
              </a:ext>
            </a:extLst>
          </p:cNvPr>
          <p:cNvSpPr/>
          <p:nvPr/>
        </p:nvSpPr>
        <p:spPr>
          <a:xfrm>
            <a:off x="2473854" y="2156354"/>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C2C56D27-C5B4-40F1-738E-E97061C1311E}"/>
              </a:ext>
            </a:extLst>
          </p:cNvPr>
          <p:cNvSpPr/>
          <p:nvPr/>
        </p:nvSpPr>
        <p:spPr>
          <a:xfrm>
            <a:off x="2569103" y="4156603"/>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B8C4B17-C93D-6002-C0E1-0324177D804B}"/>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spTree>
    <p:extLst>
      <p:ext uri="{BB962C8B-B14F-4D97-AF65-F5344CB8AC3E}">
        <p14:creationId xmlns:p14="http://schemas.microsoft.com/office/powerpoint/2010/main" val="3239033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DBFD7-1C36-C05F-78F7-EF9704EB3AE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A4516C9-5C30-E48E-F9FD-DCE46791608E}"/>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t in the hat holding a teapot and a fish&#10;&#10;AI-generated content may be incorrect.">
            <a:extLst>
              <a:ext uri="{FF2B5EF4-FFF2-40B4-BE49-F238E27FC236}">
                <a16:creationId xmlns:a16="http://schemas.microsoft.com/office/drawing/2014/main" id="{10144605-F011-607E-794C-8A2236FA7D67}"/>
              </a:ext>
            </a:extLst>
          </p:cNvPr>
          <p:cNvPicPr>
            <a:picLocks noChangeAspect="1"/>
          </p:cNvPicPr>
          <p:nvPr/>
        </p:nvPicPr>
        <p:blipFill>
          <a:blip r:embed="rId3"/>
          <a:stretch>
            <a:fillRect/>
          </a:stretch>
        </p:blipFill>
        <p:spPr>
          <a:xfrm>
            <a:off x="1049819" y="848264"/>
            <a:ext cx="3981985" cy="5693434"/>
          </a:xfrm>
          <a:prstGeom prst="rect">
            <a:avLst/>
          </a:prstGeom>
        </p:spPr>
      </p:pic>
      <p:pic>
        <p:nvPicPr>
          <p:cNvPr id="3" name="Picture 2" descr="A cartoon of two children&#10;&#10;AI-generated content may be incorrect.">
            <a:extLst>
              <a:ext uri="{FF2B5EF4-FFF2-40B4-BE49-F238E27FC236}">
                <a16:creationId xmlns:a16="http://schemas.microsoft.com/office/drawing/2014/main" id="{B05E0B1C-B76C-5569-DC28-CDAF8E947544}"/>
              </a:ext>
            </a:extLst>
          </p:cNvPr>
          <p:cNvPicPr>
            <a:picLocks noChangeAspect="1"/>
          </p:cNvPicPr>
          <p:nvPr/>
        </p:nvPicPr>
        <p:blipFill>
          <a:blip r:embed="rId4"/>
          <a:stretch>
            <a:fillRect/>
          </a:stretch>
        </p:blipFill>
        <p:spPr>
          <a:xfrm>
            <a:off x="5739926" y="848264"/>
            <a:ext cx="4090829" cy="5693435"/>
          </a:xfrm>
          <a:prstGeom prst="rect">
            <a:avLst/>
          </a:prstGeom>
        </p:spPr>
      </p:pic>
      <p:sp>
        <p:nvSpPr>
          <p:cNvPr id="6" name="TextBox 5">
            <a:extLst>
              <a:ext uri="{FF2B5EF4-FFF2-40B4-BE49-F238E27FC236}">
                <a16:creationId xmlns:a16="http://schemas.microsoft.com/office/drawing/2014/main" id="{5C2AD789-4C88-30F7-5E02-02242FD4E99F}"/>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776062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3DF2B-CA19-8B38-98B1-883F45B5CFB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B33A1DF-8028-D507-6588-8DB5F8AD7EE2}"/>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t in the hat and a cat in the hat&#10;&#10;AI-generated content may be incorrect.">
            <a:extLst>
              <a:ext uri="{FF2B5EF4-FFF2-40B4-BE49-F238E27FC236}">
                <a16:creationId xmlns:a16="http://schemas.microsoft.com/office/drawing/2014/main" id="{4AA2EF59-E626-158D-86FC-5EA27C902708}"/>
              </a:ext>
            </a:extLst>
          </p:cNvPr>
          <p:cNvPicPr>
            <a:picLocks noChangeAspect="1"/>
          </p:cNvPicPr>
          <p:nvPr/>
        </p:nvPicPr>
        <p:blipFill>
          <a:blip r:embed="rId3"/>
          <a:stretch>
            <a:fillRect/>
          </a:stretch>
        </p:blipFill>
        <p:spPr>
          <a:xfrm>
            <a:off x="1572649" y="1308339"/>
            <a:ext cx="3540174" cy="5290869"/>
          </a:xfrm>
          <a:prstGeom prst="rect">
            <a:avLst/>
          </a:prstGeom>
        </p:spPr>
      </p:pic>
      <p:pic>
        <p:nvPicPr>
          <p:cNvPr id="3" name="Picture 2" descr="A cartoon of a person flying a kite&#10;&#10;AI-generated content may be incorrect.">
            <a:extLst>
              <a:ext uri="{FF2B5EF4-FFF2-40B4-BE49-F238E27FC236}">
                <a16:creationId xmlns:a16="http://schemas.microsoft.com/office/drawing/2014/main" id="{07ED5B0B-6314-27CC-54BA-937C588C3394}"/>
              </a:ext>
            </a:extLst>
          </p:cNvPr>
          <p:cNvPicPr>
            <a:picLocks noChangeAspect="1"/>
          </p:cNvPicPr>
          <p:nvPr/>
        </p:nvPicPr>
        <p:blipFill>
          <a:blip r:embed="rId4"/>
          <a:stretch>
            <a:fillRect/>
          </a:stretch>
        </p:blipFill>
        <p:spPr>
          <a:xfrm>
            <a:off x="5801114" y="1308339"/>
            <a:ext cx="3781546" cy="5391510"/>
          </a:xfrm>
          <a:prstGeom prst="rect">
            <a:avLst/>
          </a:prstGeom>
        </p:spPr>
      </p:pic>
      <p:sp>
        <p:nvSpPr>
          <p:cNvPr id="6" name="TextBox 5">
            <a:extLst>
              <a:ext uri="{FF2B5EF4-FFF2-40B4-BE49-F238E27FC236}">
                <a16:creationId xmlns:a16="http://schemas.microsoft.com/office/drawing/2014/main" id="{D7FE89F5-1621-4327-009F-E1C1896483D7}"/>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2400954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6B654-D4D1-3F31-4E3F-8BBD627097D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CE0EF67-BD3C-5AF9-07D0-696F9E449117}"/>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blue and white card with text&#10;&#10;AI-generated content may be incorrect.">
            <a:extLst>
              <a:ext uri="{FF2B5EF4-FFF2-40B4-BE49-F238E27FC236}">
                <a16:creationId xmlns:a16="http://schemas.microsoft.com/office/drawing/2014/main" id="{8ADF98DD-BCAF-5595-E8F4-F4ACA3A17E94}"/>
              </a:ext>
            </a:extLst>
          </p:cNvPr>
          <p:cNvPicPr>
            <a:picLocks noChangeAspect="1"/>
          </p:cNvPicPr>
          <p:nvPr/>
        </p:nvPicPr>
        <p:blipFill>
          <a:blip r:embed="rId3"/>
          <a:stretch>
            <a:fillRect/>
          </a:stretch>
        </p:blipFill>
        <p:spPr>
          <a:xfrm>
            <a:off x="1135196" y="848264"/>
            <a:ext cx="4098778" cy="5851585"/>
          </a:xfrm>
          <a:prstGeom prst="rect">
            <a:avLst/>
          </a:prstGeom>
        </p:spPr>
      </p:pic>
      <p:pic>
        <p:nvPicPr>
          <p:cNvPr id="3" name="Picture 2" descr="A cartoon of two women flying a kite&#10;&#10;AI-generated content may be incorrect.">
            <a:extLst>
              <a:ext uri="{FF2B5EF4-FFF2-40B4-BE49-F238E27FC236}">
                <a16:creationId xmlns:a16="http://schemas.microsoft.com/office/drawing/2014/main" id="{1C9AC633-404E-CCF3-51B4-D6EE3A6356DB}"/>
              </a:ext>
            </a:extLst>
          </p:cNvPr>
          <p:cNvPicPr>
            <a:picLocks noChangeAspect="1"/>
          </p:cNvPicPr>
          <p:nvPr/>
        </p:nvPicPr>
        <p:blipFill>
          <a:blip r:embed="rId4"/>
          <a:stretch>
            <a:fillRect/>
          </a:stretch>
        </p:blipFill>
        <p:spPr>
          <a:xfrm>
            <a:off x="5706616" y="848264"/>
            <a:ext cx="4099938" cy="5808453"/>
          </a:xfrm>
          <a:prstGeom prst="rect">
            <a:avLst/>
          </a:prstGeom>
        </p:spPr>
      </p:pic>
      <p:sp>
        <p:nvSpPr>
          <p:cNvPr id="6" name="TextBox 5">
            <a:extLst>
              <a:ext uri="{FF2B5EF4-FFF2-40B4-BE49-F238E27FC236}">
                <a16:creationId xmlns:a16="http://schemas.microsoft.com/office/drawing/2014/main" id="{035EC49B-F737-A392-326B-3BD551D3B27C}"/>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3934663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D5B9B-02FE-FC13-488F-C24B5557E09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4A0B0A7-431E-3A2C-2B3E-4B07E8D97342}"/>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rtoon of a fish with a kite&#10;&#10;AI-generated content may be incorrect.">
            <a:extLst>
              <a:ext uri="{FF2B5EF4-FFF2-40B4-BE49-F238E27FC236}">
                <a16:creationId xmlns:a16="http://schemas.microsoft.com/office/drawing/2014/main" id="{B7DECAF5-A59A-8E80-4B46-2DD51128C8BA}"/>
              </a:ext>
            </a:extLst>
          </p:cNvPr>
          <p:cNvPicPr>
            <a:picLocks noChangeAspect="1"/>
          </p:cNvPicPr>
          <p:nvPr/>
        </p:nvPicPr>
        <p:blipFill>
          <a:blip r:embed="rId3"/>
          <a:stretch>
            <a:fillRect/>
          </a:stretch>
        </p:blipFill>
        <p:spPr>
          <a:xfrm>
            <a:off x="1095094" y="977660"/>
            <a:ext cx="3891435" cy="5621548"/>
          </a:xfrm>
          <a:prstGeom prst="rect">
            <a:avLst/>
          </a:prstGeom>
        </p:spPr>
      </p:pic>
      <p:pic>
        <p:nvPicPr>
          <p:cNvPr id="3" name="Picture 2" descr="A cartoon of a person running through a toilet&#10;&#10;AI-generated content may be incorrect.">
            <a:extLst>
              <a:ext uri="{FF2B5EF4-FFF2-40B4-BE49-F238E27FC236}">
                <a16:creationId xmlns:a16="http://schemas.microsoft.com/office/drawing/2014/main" id="{1898334E-EC56-EF0F-C606-2F6A1DC00F1E}"/>
              </a:ext>
            </a:extLst>
          </p:cNvPr>
          <p:cNvPicPr>
            <a:picLocks noChangeAspect="1"/>
          </p:cNvPicPr>
          <p:nvPr/>
        </p:nvPicPr>
        <p:blipFill>
          <a:blip r:embed="rId4"/>
          <a:stretch>
            <a:fillRect/>
          </a:stretch>
        </p:blipFill>
        <p:spPr>
          <a:xfrm>
            <a:off x="5714008" y="977660"/>
            <a:ext cx="4042021" cy="5679057"/>
          </a:xfrm>
          <a:prstGeom prst="rect">
            <a:avLst/>
          </a:prstGeom>
        </p:spPr>
      </p:pic>
      <p:sp>
        <p:nvSpPr>
          <p:cNvPr id="6" name="TextBox 5">
            <a:extLst>
              <a:ext uri="{FF2B5EF4-FFF2-40B4-BE49-F238E27FC236}">
                <a16:creationId xmlns:a16="http://schemas.microsoft.com/office/drawing/2014/main" id="{EC4D8EF4-0F40-28E4-0BD5-EF0FCD4CA5AD}"/>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3073849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DB91-A4F3-FD44-3DA5-D6A9126F51C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D63088-E9F3-8F64-2667-C492978AC27B}"/>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rtoon of a cat in the hat&#10;&#10;AI-generated content may be incorrect.">
            <a:extLst>
              <a:ext uri="{FF2B5EF4-FFF2-40B4-BE49-F238E27FC236}">
                <a16:creationId xmlns:a16="http://schemas.microsoft.com/office/drawing/2014/main" id="{223CBB5F-D50D-BEBF-FC58-E65D4C9F96F2}"/>
              </a:ext>
            </a:extLst>
          </p:cNvPr>
          <p:cNvPicPr>
            <a:picLocks noChangeAspect="1"/>
          </p:cNvPicPr>
          <p:nvPr/>
        </p:nvPicPr>
        <p:blipFill>
          <a:blip r:embed="rId3"/>
          <a:stretch>
            <a:fillRect/>
          </a:stretch>
        </p:blipFill>
        <p:spPr>
          <a:xfrm>
            <a:off x="914877" y="517584"/>
            <a:ext cx="4266246" cy="6110378"/>
          </a:xfrm>
          <a:prstGeom prst="rect">
            <a:avLst/>
          </a:prstGeom>
        </p:spPr>
      </p:pic>
      <p:pic>
        <p:nvPicPr>
          <p:cNvPr id="3" name="Picture 2" descr="A cartoon of a person looking out a window&#10;&#10;AI-generated content may be incorrect.">
            <a:extLst>
              <a:ext uri="{FF2B5EF4-FFF2-40B4-BE49-F238E27FC236}">
                <a16:creationId xmlns:a16="http://schemas.microsoft.com/office/drawing/2014/main" id="{AB962F1B-BE15-B68E-4C60-1DBF4E85D3DB}"/>
              </a:ext>
            </a:extLst>
          </p:cNvPr>
          <p:cNvPicPr>
            <a:picLocks noChangeAspect="1"/>
          </p:cNvPicPr>
          <p:nvPr/>
        </p:nvPicPr>
        <p:blipFill>
          <a:blip r:embed="rId4"/>
          <a:stretch>
            <a:fillRect/>
          </a:stretch>
        </p:blipFill>
        <p:spPr>
          <a:xfrm>
            <a:off x="5377851" y="848264"/>
            <a:ext cx="4038600" cy="5765321"/>
          </a:xfrm>
          <a:prstGeom prst="rect">
            <a:avLst/>
          </a:prstGeom>
        </p:spPr>
      </p:pic>
      <p:sp>
        <p:nvSpPr>
          <p:cNvPr id="6" name="TextBox 5">
            <a:extLst>
              <a:ext uri="{FF2B5EF4-FFF2-40B4-BE49-F238E27FC236}">
                <a16:creationId xmlns:a16="http://schemas.microsoft.com/office/drawing/2014/main" id="{25F7520A-0F4F-6E1D-D2D0-E6F40910A6BC}"/>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536670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5F6EF-E48F-1D71-CE8A-22B2055C98D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811E34F-0419-5007-FE73-ABFDD2409D3E}"/>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rtoon of a fish on a fishing line&#10;&#10;AI-generated content may be incorrect.">
            <a:extLst>
              <a:ext uri="{FF2B5EF4-FFF2-40B4-BE49-F238E27FC236}">
                <a16:creationId xmlns:a16="http://schemas.microsoft.com/office/drawing/2014/main" id="{0B89CD48-8F8D-5C81-8C8D-16944CC89A78}"/>
              </a:ext>
            </a:extLst>
          </p:cNvPr>
          <p:cNvPicPr>
            <a:picLocks noChangeAspect="1"/>
          </p:cNvPicPr>
          <p:nvPr/>
        </p:nvPicPr>
        <p:blipFill>
          <a:blip r:embed="rId3"/>
          <a:stretch>
            <a:fillRect/>
          </a:stretch>
        </p:blipFill>
        <p:spPr>
          <a:xfrm>
            <a:off x="1031507" y="1006415"/>
            <a:ext cx="4234269" cy="5693434"/>
          </a:xfrm>
          <a:prstGeom prst="rect">
            <a:avLst/>
          </a:prstGeom>
        </p:spPr>
      </p:pic>
      <p:pic>
        <p:nvPicPr>
          <p:cNvPr id="3" name="Picture 2" descr="A cartoon of a cat in a red dress&#10;&#10;AI-generated content may be incorrect.">
            <a:extLst>
              <a:ext uri="{FF2B5EF4-FFF2-40B4-BE49-F238E27FC236}">
                <a16:creationId xmlns:a16="http://schemas.microsoft.com/office/drawing/2014/main" id="{43653039-C3ED-CD79-5B12-991B4A3CA640}"/>
              </a:ext>
            </a:extLst>
          </p:cNvPr>
          <p:cNvPicPr>
            <a:picLocks noChangeAspect="1"/>
          </p:cNvPicPr>
          <p:nvPr/>
        </p:nvPicPr>
        <p:blipFill>
          <a:blip r:embed="rId4"/>
          <a:stretch>
            <a:fillRect/>
          </a:stretch>
        </p:blipFill>
        <p:spPr>
          <a:xfrm>
            <a:off x="5606636" y="1006414"/>
            <a:ext cx="3911710" cy="5693435"/>
          </a:xfrm>
          <a:prstGeom prst="rect">
            <a:avLst/>
          </a:prstGeom>
        </p:spPr>
      </p:pic>
      <p:sp>
        <p:nvSpPr>
          <p:cNvPr id="6" name="TextBox 5">
            <a:extLst>
              <a:ext uri="{FF2B5EF4-FFF2-40B4-BE49-F238E27FC236}">
                <a16:creationId xmlns:a16="http://schemas.microsoft.com/office/drawing/2014/main" id="{324EB4BD-2BB4-F48A-7373-81185F0540E2}"/>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1560835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3065E-D26F-AB73-1AF9-7C046ECAD3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40890B2-1373-9B1D-58E4-66E2187EF6C7}"/>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rtoon of a child and a fish flying a kite&#10;&#10;AI-generated content may be incorrect.">
            <a:extLst>
              <a:ext uri="{FF2B5EF4-FFF2-40B4-BE49-F238E27FC236}">
                <a16:creationId xmlns:a16="http://schemas.microsoft.com/office/drawing/2014/main" id="{A2AAC754-A58C-C2B7-CBF2-AD85D5559339}"/>
              </a:ext>
            </a:extLst>
          </p:cNvPr>
          <p:cNvPicPr>
            <a:picLocks noChangeAspect="1"/>
          </p:cNvPicPr>
          <p:nvPr/>
        </p:nvPicPr>
        <p:blipFill>
          <a:blip r:embed="rId3"/>
          <a:stretch>
            <a:fillRect/>
          </a:stretch>
        </p:blipFill>
        <p:spPr>
          <a:xfrm>
            <a:off x="1149718" y="848263"/>
            <a:ext cx="4084110" cy="5865963"/>
          </a:xfrm>
          <a:prstGeom prst="rect">
            <a:avLst/>
          </a:prstGeom>
        </p:spPr>
      </p:pic>
      <p:pic>
        <p:nvPicPr>
          <p:cNvPr id="3" name="Picture 2" descr="A cartoon of a child pulling a rope&#10;&#10;AI-generated content may be incorrect.">
            <a:extLst>
              <a:ext uri="{FF2B5EF4-FFF2-40B4-BE49-F238E27FC236}">
                <a16:creationId xmlns:a16="http://schemas.microsoft.com/office/drawing/2014/main" id="{B4716660-EC9F-9BE3-71D5-2D8B166789B8}"/>
              </a:ext>
            </a:extLst>
          </p:cNvPr>
          <p:cNvPicPr>
            <a:picLocks noChangeAspect="1"/>
          </p:cNvPicPr>
          <p:nvPr/>
        </p:nvPicPr>
        <p:blipFill>
          <a:blip r:embed="rId4"/>
          <a:stretch>
            <a:fillRect/>
          </a:stretch>
        </p:blipFill>
        <p:spPr>
          <a:xfrm>
            <a:off x="5716838" y="1365849"/>
            <a:ext cx="3806324" cy="5492151"/>
          </a:xfrm>
          <a:prstGeom prst="rect">
            <a:avLst/>
          </a:prstGeom>
        </p:spPr>
      </p:pic>
      <p:sp>
        <p:nvSpPr>
          <p:cNvPr id="6" name="TextBox 5">
            <a:extLst>
              <a:ext uri="{FF2B5EF4-FFF2-40B4-BE49-F238E27FC236}">
                <a16:creationId xmlns:a16="http://schemas.microsoft.com/office/drawing/2014/main" id="{A45D34D3-AD4C-DC42-A0F8-239EF6496974}"/>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2064709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65541-A01B-B3B7-DA24-9C6B453B304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43B2893-DA00-C2F9-BFB1-EE356037A646}"/>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rtoon of two women running&#10;&#10;AI-generated content may be incorrect.">
            <a:extLst>
              <a:ext uri="{FF2B5EF4-FFF2-40B4-BE49-F238E27FC236}">
                <a16:creationId xmlns:a16="http://schemas.microsoft.com/office/drawing/2014/main" id="{697869BA-C471-9544-7C36-C7C17F6BED12}"/>
              </a:ext>
            </a:extLst>
          </p:cNvPr>
          <p:cNvPicPr>
            <a:picLocks noChangeAspect="1"/>
          </p:cNvPicPr>
          <p:nvPr/>
        </p:nvPicPr>
        <p:blipFill>
          <a:blip r:embed="rId3"/>
          <a:stretch>
            <a:fillRect/>
          </a:stretch>
        </p:blipFill>
        <p:spPr>
          <a:xfrm>
            <a:off x="1138869" y="1020791"/>
            <a:ext cx="3818264" cy="5535284"/>
          </a:xfrm>
          <a:prstGeom prst="rect">
            <a:avLst/>
          </a:prstGeom>
        </p:spPr>
      </p:pic>
      <p:pic>
        <p:nvPicPr>
          <p:cNvPr id="3" name="Picture 2" descr="A cartoon of a child and a child&#10;&#10;AI-generated content may be incorrect.">
            <a:extLst>
              <a:ext uri="{FF2B5EF4-FFF2-40B4-BE49-F238E27FC236}">
                <a16:creationId xmlns:a16="http://schemas.microsoft.com/office/drawing/2014/main" id="{A62EFD60-EFEC-35F4-347C-BA05328F303A}"/>
              </a:ext>
            </a:extLst>
          </p:cNvPr>
          <p:cNvPicPr>
            <a:picLocks noChangeAspect="1"/>
          </p:cNvPicPr>
          <p:nvPr/>
        </p:nvPicPr>
        <p:blipFill>
          <a:blip r:embed="rId4"/>
          <a:stretch>
            <a:fillRect/>
          </a:stretch>
        </p:blipFill>
        <p:spPr>
          <a:xfrm>
            <a:off x="5852812" y="963283"/>
            <a:ext cx="3821924" cy="5650302"/>
          </a:xfrm>
          <a:prstGeom prst="rect">
            <a:avLst/>
          </a:prstGeom>
        </p:spPr>
      </p:pic>
      <p:sp>
        <p:nvSpPr>
          <p:cNvPr id="6" name="TextBox 5">
            <a:extLst>
              <a:ext uri="{FF2B5EF4-FFF2-40B4-BE49-F238E27FC236}">
                <a16:creationId xmlns:a16="http://schemas.microsoft.com/office/drawing/2014/main" id="{C4D3F9C3-B0D6-02DA-94A6-32BBC4EFA4C8}"/>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1932659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5D986-9CCD-DDBA-8AAD-60A9747BC4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E109EB-3CDF-D39D-0546-98044DEEDA5D}"/>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t in the hat and a couple of people in a cage&#10;&#10;AI-generated content may be incorrect.">
            <a:extLst>
              <a:ext uri="{FF2B5EF4-FFF2-40B4-BE49-F238E27FC236}">
                <a16:creationId xmlns:a16="http://schemas.microsoft.com/office/drawing/2014/main" id="{16ACD435-7404-524B-2E0F-1D6D4C8F8CBD}"/>
              </a:ext>
            </a:extLst>
          </p:cNvPr>
          <p:cNvPicPr>
            <a:picLocks noChangeAspect="1"/>
          </p:cNvPicPr>
          <p:nvPr/>
        </p:nvPicPr>
        <p:blipFill>
          <a:blip r:embed="rId3"/>
          <a:stretch>
            <a:fillRect/>
          </a:stretch>
        </p:blipFill>
        <p:spPr>
          <a:xfrm>
            <a:off x="1240148" y="977660"/>
            <a:ext cx="3946384" cy="5607170"/>
          </a:xfrm>
          <a:prstGeom prst="rect">
            <a:avLst/>
          </a:prstGeom>
        </p:spPr>
      </p:pic>
      <p:pic>
        <p:nvPicPr>
          <p:cNvPr id="3" name="Picture 2" descr="A cat in a cat garment carrying a red chest&#10;&#10;AI-generated content may be incorrect.">
            <a:extLst>
              <a:ext uri="{FF2B5EF4-FFF2-40B4-BE49-F238E27FC236}">
                <a16:creationId xmlns:a16="http://schemas.microsoft.com/office/drawing/2014/main" id="{B8659030-A731-1996-1618-3F29790224FF}"/>
              </a:ext>
            </a:extLst>
          </p:cNvPr>
          <p:cNvPicPr>
            <a:picLocks noChangeAspect="1"/>
          </p:cNvPicPr>
          <p:nvPr/>
        </p:nvPicPr>
        <p:blipFill>
          <a:blip r:embed="rId4"/>
          <a:stretch>
            <a:fillRect/>
          </a:stretch>
        </p:blipFill>
        <p:spPr>
          <a:xfrm>
            <a:off x="5941039" y="977660"/>
            <a:ext cx="3846753" cy="5607170"/>
          </a:xfrm>
          <a:prstGeom prst="rect">
            <a:avLst/>
          </a:prstGeom>
        </p:spPr>
      </p:pic>
      <p:sp>
        <p:nvSpPr>
          <p:cNvPr id="6" name="TextBox 5">
            <a:extLst>
              <a:ext uri="{FF2B5EF4-FFF2-40B4-BE49-F238E27FC236}">
                <a16:creationId xmlns:a16="http://schemas.microsoft.com/office/drawing/2014/main" id="{6EB101D1-2626-14A1-F672-1D3F25E28B43}"/>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2182676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22407-F181-5E2F-B3AD-23DF085F6E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2E260B4-453F-DF57-9CB7-E2D2CE780667}"/>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rtoon of a child and child&#10;&#10;AI-generated content may be incorrect.">
            <a:extLst>
              <a:ext uri="{FF2B5EF4-FFF2-40B4-BE49-F238E27FC236}">
                <a16:creationId xmlns:a16="http://schemas.microsoft.com/office/drawing/2014/main" id="{48C266B1-EBCB-3DDA-B340-2F14752D117E}"/>
              </a:ext>
            </a:extLst>
          </p:cNvPr>
          <p:cNvPicPr>
            <a:picLocks noChangeAspect="1"/>
          </p:cNvPicPr>
          <p:nvPr/>
        </p:nvPicPr>
        <p:blipFill>
          <a:blip r:embed="rId3"/>
          <a:stretch>
            <a:fillRect/>
          </a:stretch>
        </p:blipFill>
        <p:spPr>
          <a:xfrm>
            <a:off x="1057864" y="848264"/>
            <a:ext cx="3994650" cy="5865963"/>
          </a:xfrm>
          <a:prstGeom prst="rect">
            <a:avLst/>
          </a:prstGeom>
        </p:spPr>
      </p:pic>
      <p:pic>
        <p:nvPicPr>
          <p:cNvPr id="3" name="Picture 2" descr="A cartoon of a cat on a red machine&#10;&#10;AI-generated content may be incorrect.">
            <a:extLst>
              <a:ext uri="{FF2B5EF4-FFF2-40B4-BE49-F238E27FC236}">
                <a16:creationId xmlns:a16="http://schemas.microsoft.com/office/drawing/2014/main" id="{C72E5866-F482-632D-950C-71AD137C6D20}"/>
              </a:ext>
            </a:extLst>
          </p:cNvPr>
          <p:cNvPicPr>
            <a:picLocks noChangeAspect="1"/>
          </p:cNvPicPr>
          <p:nvPr/>
        </p:nvPicPr>
        <p:blipFill>
          <a:blip r:embed="rId4"/>
          <a:stretch>
            <a:fillRect/>
          </a:stretch>
        </p:blipFill>
        <p:spPr>
          <a:xfrm>
            <a:off x="5405998" y="934528"/>
            <a:ext cx="3982307" cy="5693434"/>
          </a:xfrm>
          <a:prstGeom prst="rect">
            <a:avLst/>
          </a:prstGeom>
        </p:spPr>
      </p:pic>
      <p:sp>
        <p:nvSpPr>
          <p:cNvPr id="6" name="TextBox 5">
            <a:extLst>
              <a:ext uri="{FF2B5EF4-FFF2-40B4-BE49-F238E27FC236}">
                <a16:creationId xmlns:a16="http://schemas.microsoft.com/office/drawing/2014/main" id="{1F48805D-61DE-B022-6933-86FB4D3C89C0}"/>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1529980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909260" y="1347919"/>
            <a:ext cx="905031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600">
                <a:latin typeface="Sassoon Primary"/>
                <a:cs typeface="Calibri"/>
              </a:rPr>
              <a:t>aw-f-</a:t>
            </a:r>
            <a:r>
              <a:rPr lang="en-GB" sz="9600" b="1" err="1">
                <a:latin typeface="Sassoon Primary"/>
                <a:cs typeface="Calibri"/>
              </a:rPr>
              <a:t>ul</a:t>
            </a:r>
            <a:endParaRPr lang="en-GB" sz="9600" b="1">
              <a:latin typeface="Sassoon Primary"/>
              <a:cs typeface="Calibri"/>
            </a:endParaRPr>
          </a:p>
          <a:p>
            <a:r>
              <a:rPr lang="en-GB" sz="9600">
                <a:latin typeface="Sassoon Primary"/>
                <a:cs typeface="Calibri"/>
              </a:rPr>
              <a:t>p-l-ay-f-</a:t>
            </a:r>
            <a:r>
              <a:rPr lang="en-GB" sz="9600" b="1" err="1">
                <a:latin typeface="Sassoon Primary"/>
                <a:cs typeface="Calibri"/>
              </a:rPr>
              <a:t>ul</a:t>
            </a:r>
            <a:endParaRPr lang="en-GB" sz="9600" b="1">
              <a:latin typeface="Sassoon Primary"/>
              <a:cs typeface="Calibri"/>
            </a:endParaRPr>
          </a:p>
          <a:p>
            <a:r>
              <a:rPr lang="en-GB" sz="9600">
                <a:latin typeface="Sassoon Primary"/>
                <a:cs typeface="Calibri"/>
              </a:rPr>
              <a:t>c-</a:t>
            </a:r>
            <a:r>
              <a:rPr lang="en-GB" sz="9600" b="1" err="1">
                <a:latin typeface="Sassoon Primary"/>
                <a:cs typeface="Calibri"/>
              </a:rPr>
              <a:t>oul</a:t>
            </a:r>
            <a:r>
              <a:rPr lang="en-GB" sz="9600">
                <a:latin typeface="Sassoon Primary"/>
                <a:cs typeface="Calibri"/>
              </a:rPr>
              <a:t>-d</a:t>
            </a:r>
          </a:p>
        </p:txBody>
      </p:sp>
      <p:sp>
        <p:nvSpPr>
          <p:cNvPr id="4" name="TextBox 3">
            <a:extLst>
              <a:ext uri="{FF2B5EF4-FFF2-40B4-BE49-F238E27FC236}">
                <a16:creationId xmlns:a16="http://schemas.microsoft.com/office/drawing/2014/main" id="{1C9DD727-F1BE-6BB3-DFE4-2984C24CF0C9}"/>
              </a:ext>
            </a:extLst>
          </p:cNvPr>
          <p:cNvSpPr txBox="1"/>
          <p:nvPr/>
        </p:nvSpPr>
        <p:spPr>
          <a:xfrm>
            <a:off x="822853" y="2391833"/>
            <a:ext cx="3352271" cy="2246769"/>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Sounds out these </a:t>
            </a:r>
            <a:endParaRPr lang="en-US" sz="6000">
              <a:latin typeface="Sassoon Primary"/>
              <a:cs typeface="Calibri" panose="020F0502020204030204"/>
            </a:endParaRPr>
          </a:p>
          <a:p>
            <a:pPr algn="ctr"/>
            <a:r>
              <a:rPr lang="en-US" sz="3500">
                <a:latin typeface="Sassoon Primary"/>
                <a:cs typeface="Calibri" panose="020F0502020204030204"/>
              </a:rPr>
              <a:t>words and read them</a:t>
            </a:r>
          </a:p>
          <a:p>
            <a:pPr algn="ctr"/>
            <a:endParaRPr lang="en-US" sz="3500">
              <a:latin typeface="Sassoon Primary"/>
              <a:cs typeface="Calibri" panose="020F0502020204030204"/>
            </a:endParaRPr>
          </a:p>
        </p:txBody>
      </p:sp>
      <p:sp>
        <p:nvSpPr>
          <p:cNvPr id="5" name="TextBox 4">
            <a:extLst>
              <a:ext uri="{FF2B5EF4-FFF2-40B4-BE49-F238E27FC236}">
                <a16:creationId xmlns:a16="http://schemas.microsoft.com/office/drawing/2014/main" id="{C76CF395-6440-1F12-921C-BC12A46AE137}"/>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spTree>
    <p:extLst>
      <p:ext uri="{BB962C8B-B14F-4D97-AF65-F5344CB8AC3E}">
        <p14:creationId xmlns:p14="http://schemas.microsoft.com/office/powerpoint/2010/main" val="3295628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CB183-2CE4-E539-1B47-431AA6195BF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00F617D-41D2-0A68-9862-3910A315C2EB}"/>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rtoon of a cat in the hat&#10;&#10;AI-generated content may be incorrect.">
            <a:extLst>
              <a:ext uri="{FF2B5EF4-FFF2-40B4-BE49-F238E27FC236}">
                <a16:creationId xmlns:a16="http://schemas.microsoft.com/office/drawing/2014/main" id="{D4177350-F1A8-418B-ACEF-77538D4F0D0E}"/>
              </a:ext>
            </a:extLst>
          </p:cNvPr>
          <p:cNvPicPr>
            <a:picLocks noChangeAspect="1"/>
          </p:cNvPicPr>
          <p:nvPr/>
        </p:nvPicPr>
        <p:blipFill>
          <a:blip r:embed="rId3"/>
          <a:stretch>
            <a:fillRect/>
          </a:stretch>
        </p:blipFill>
        <p:spPr>
          <a:xfrm>
            <a:off x="1175668" y="1006414"/>
            <a:ext cx="3744664" cy="5578416"/>
          </a:xfrm>
          <a:prstGeom prst="rect">
            <a:avLst/>
          </a:prstGeom>
        </p:spPr>
      </p:pic>
      <p:pic>
        <p:nvPicPr>
          <p:cNvPr id="3" name="Picture 2" descr="A cartoon of a cat and a bowl&#10;&#10;AI-generated content may be incorrect.">
            <a:extLst>
              <a:ext uri="{FF2B5EF4-FFF2-40B4-BE49-F238E27FC236}">
                <a16:creationId xmlns:a16="http://schemas.microsoft.com/office/drawing/2014/main" id="{0941B91A-31A1-2A8D-5FF4-154B70EA9CE5}"/>
              </a:ext>
            </a:extLst>
          </p:cNvPr>
          <p:cNvPicPr>
            <a:picLocks noChangeAspect="1"/>
          </p:cNvPicPr>
          <p:nvPr/>
        </p:nvPicPr>
        <p:blipFill>
          <a:blip r:embed="rId4"/>
          <a:stretch>
            <a:fillRect/>
          </a:stretch>
        </p:blipFill>
        <p:spPr>
          <a:xfrm>
            <a:off x="5892119" y="1006414"/>
            <a:ext cx="3901459" cy="5578416"/>
          </a:xfrm>
          <a:prstGeom prst="rect">
            <a:avLst/>
          </a:prstGeom>
        </p:spPr>
      </p:pic>
      <p:sp>
        <p:nvSpPr>
          <p:cNvPr id="6" name="TextBox 5">
            <a:extLst>
              <a:ext uri="{FF2B5EF4-FFF2-40B4-BE49-F238E27FC236}">
                <a16:creationId xmlns:a16="http://schemas.microsoft.com/office/drawing/2014/main" id="{FFD237A1-FF51-A2E6-41A2-859AC8FBD481}"/>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1765723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DFD1F-D2F6-112D-4094-83C12A862D5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09E44E6-D43B-A57C-FB9D-71F2F6563DEA}"/>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rtoon of a cat on a red machine&#10;&#10;AI-generated content may be incorrect.">
            <a:extLst>
              <a:ext uri="{FF2B5EF4-FFF2-40B4-BE49-F238E27FC236}">
                <a16:creationId xmlns:a16="http://schemas.microsoft.com/office/drawing/2014/main" id="{742BA88B-289D-7A9B-C3D4-6ACF6CC9D8FE}"/>
              </a:ext>
            </a:extLst>
          </p:cNvPr>
          <p:cNvPicPr>
            <a:picLocks noChangeAspect="1"/>
          </p:cNvPicPr>
          <p:nvPr/>
        </p:nvPicPr>
        <p:blipFill>
          <a:blip r:embed="rId3"/>
          <a:stretch>
            <a:fillRect/>
          </a:stretch>
        </p:blipFill>
        <p:spPr>
          <a:xfrm>
            <a:off x="1280380" y="963283"/>
            <a:ext cx="3909050" cy="5722189"/>
          </a:xfrm>
          <a:prstGeom prst="rect">
            <a:avLst/>
          </a:prstGeom>
        </p:spPr>
      </p:pic>
      <p:pic>
        <p:nvPicPr>
          <p:cNvPr id="3" name="Picture 2" descr="A cartoon of a child and child sitting in chairs&#10;&#10;AI-generated content may be incorrect.">
            <a:extLst>
              <a:ext uri="{FF2B5EF4-FFF2-40B4-BE49-F238E27FC236}">
                <a16:creationId xmlns:a16="http://schemas.microsoft.com/office/drawing/2014/main" id="{FB13324F-CA1B-8182-3EA6-F87810FC3935}"/>
              </a:ext>
            </a:extLst>
          </p:cNvPr>
          <p:cNvPicPr>
            <a:picLocks noChangeAspect="1"/>
          </p:cNvPicPr>
          <p:nvPr/>
        </p:nvPicPr>
        <p:blipFill>
          <a:blip r:embed="rId4"/>
          <a:stretch>
            <a:fillRect/>
          </a:stretch>
        </p:blipFill>
        <p:spPr>
          <a:xfrm>
            <a:off x="5725285" y="963283"/>
            <a:ext cx="4048222" cy="5722189"/>
          </a:xfrm>
          <a:prstGeom prst="rect">
            <a:avLst/>
          </a:prstGeom>
        </p:spPr>
      </p:pic>
      <p:sp>
        <p:nvSpPr>
          <p:cNvPr id="6" name="TextBox 5">
            <a:extLst>
              <a:ext uri="{FF2B5EF4-FFF2-40B4-BE49-F238E27FC236}">
                <a16:creationId xmlns:a16="http://schemas.microsoft.com/office/drawing/2014/main" id="{CDF6A8AB-012B-4DD8-B8E9-C50F54FB8E9B}"/>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3577065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6DBF1-B550-0135-9A0B-B4679A6A666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76AA32C-DD11-F756-1196-C9F71AE2D841}"/>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pic>
        <p:nvPicPr>
          <p:cNvPr id="2" name="Picture 1" descr="A cartoon of a person in a room&#10;&#10;AI-generated content may be incorrect.">
            <a:extLst>
              <a:ext uri="{FF2B5EF4-FFF2-40B4-BE49-F238E27FC236}">
                <a16:creationId xmlns:a16="http://schemas.microsoft.com/office/drawing/2014/main" id="{7D8E07F4-6BC4-D4AB-6A98-14D04ABACD17}"/>
              </a:ext>
            </a:extLst>
          </p:cNvPr>
          <p:cNvPicPr>
            <a:picLocks noChangeAspect="1"/>
          </p:cNvPicPr>
          <p:nvPr/>
        </p:nvPicPr>
        <p:blipFill>
          <a:blip r:embed="rId3"/>
          <a:stretch>
            <a:fillRect/>
          </a:stretch>
        </p:blipFill>
        <p:spPr>
          <a:xfrm>
            <a:off x="1489972" y="1150188"/>
            <a:ext cx="3978698" cy="5707812"/>
          </a:xfrm>
          <a:prstGeom prst="rect">
            <a:avLst/>
          </a:prstGeom>
        </p:spPr>
      </p:pic>
      <p:pic>
        <p:nvPicPr>
          <p:cNvPr id="3" name="Picture 2" descr="A cat in the hat&#10;&#10;AI-generated content may be incorrect.">
            <a:extLst>
              <a:ext uri="{FF2B5EF4-FFF2-40B4-BE49-F238E27FC236}">
                <a16:creationId xmlns:a16="http://schemas.microsoft.com/office/drawing/2014/main" id="{D77AAD95-753F-5CF1-356A-1C16349E7AF3}"/>
              </a:ext>
            </a:extLst>
          </p:cNvPr>
          <p:cNvPicPr>
            <a:picLocks noChangeAspect="1"/>
          </p:cNvPicPr>
          <p:nvPr/>
        </p:nvPicPr>
        <p:blipFill>
          <a:blip r:embed="rId4"/>
          <a:stretch>
            <a:fillRect/>
          </a:stretch>
        </p:blipFill>
        <p:spPr>
          <a:xfrm>
            <a:off x="6101593" y="1150188"/>
            <a:ext cx="3956967" cy="5506529"/>
          </a:xfrm>
          <a:prstGeom prst="rect">
            <a:avLst/>
          </a:prstGeom>
        </p:spPr>
      </p:pic>
      <p:sp>
        <p:nvSpPr>
          <p:cNvPr id="6" name="TextBox 5">
            <a:extLst>
              <a:ext uri="{FF2B5EF4-FFF2-40B4-BE49-F238E27FC236}">
                <a16:creationId xmlns:a16="http://schemas.microsoft.com/office/drawing/2014/main" id="{224E015F-0E61-5ADA-7F38-1434A8BF7F19}"/>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Tree>
    <p:extLst>
      <p:ext uri="{BB962C8B-B14F-4D97-AF65-F5344CB8AC3E}">
        <p14:creationId xmlns:p14="http://schemas.microsoft.com/office/powerpoint/2010/main" val="2836108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FFA51-A356-941A-4B4D-AFFE4AB26B6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D582B6C-1BC8-0D86-7C20-518818637C4F}"/>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sp>
        <p:nvSpPr>
          <p:cNvPr id="2" name="TextBox 1">
            <a:extLst>
              <a:ext uri="{FF2B5EF4-FFF2-40B4-BE49-F238E27FC236}">
                <a16:creationId xmlns:a16="http://schemas.microsoft.com/office/drawing/2014/main" id="{F61638A1-FDFD-FC9F-9CFA-B4CA4C7FCB35}"/>
              </a:ext>
            </a:extLst>
          </p:cNvPr>
          <p:cNvSpPr txBox="1"/>
          <p:nvPr/>
        </p:nvSpPr>
        <p:spPr>
          <a:xfrm>
            <a:off x="215176" y="1161949"/>
            <a:ext cx="54511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Multiple choice questions: </a:t>
            </a:r>
          </a:p>
        </p:txBody>
      </p:sp>
      <p:sp>
        <p:nvSpPr>
          <p:cNvPr id="5" name="TextBox 4">
            <a:extLst>
              <a:ext uri="{FF2B5EF4-FFF2-40B4-BE49-F238E27FC236}">
                <a16:creationId xmlns:a16="http://schemas.microsoft.com/office/drawing/2014/main" id="{E10494A6-5D55-B323-D689-3A40E27C7177}"/>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
        <p:nvSpPr>
          <p:cNvPr id="6" name="TextBox 5">
            <a:extLst>
              <a:ext uri="{FF2B5EF4-FFF2-40B4-BE49-F238E27FC236}">
                <a16:creationId xmlns:a16="http://schemas.microsoft.com/office/drawing/2014/main" id="{97896758-6483-8A7B-5FE7-D0CA2BD7FDAE}"/>
              </a:ext>
            </a:extLst>
          </p:cNvPr>
          <p:cNvSpPr txBox="1"/>
          <p:nvPr/>
        </p:nvSpPr>
        <p:spPr>
          <a:xfrm>
            <a:off x="1710906" y="1976887"/>
            <a:ext cx="7706264"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1. Why do you think the children look worried when the Cat arrives?</a:t>
            </a:r>
          </a:p>
          <a:p>
            <a:pPr>
              <a:buFont typeface=""/>
              <a:buAutoNum type="arabicPeriod"/>
            </a:pPr>
            <a:r>
              <a:rPr lang="en-US" sz="2800" dirty="0"/>
              <a:t>Because they don’t like fun</a:t>
            </a:r>
          </a:p>
          <a:p>
            <a:pPr>
              <a:buFont typeface=""/>
              <a:buAutoNum type="arabicPeriod"/>
            </a:pPr>
            <a:r>
              <a:rPr lang="en-US" sz="2800" dirty="0"/>
              <a:t>Because they know they shouldn’t have visitors when Mum is out</a:t>
            </a:r>
          </a:p>
          <a:p>
            <a:pPr>
              <a:buFont typeface=""/>
              <a:buAutoNum type="arabicPeriod"/>
            </a:pPr>
            <a:r>
              <a:rPr lang="en-US" sz="2800" dirty="0"/>
              <a:t>Because they are tired</a:t>
            </a:r>
          </a:p>
          <a:p>
            <a:pPr>
              <a:buFont typeface=""/>
              <a:buAutoNum type="arabicPeriod"/>
            </a:pPr>
            <a:r>
              <a:rPr lang="en-US" sz="2800" dirty="0"/>
              <a:t>Because they want to go outside</a:t>
            </a:r>
          </a:p>
          <a:p>
            <a:pPr algn="ctr"/>
            <a:endParaRPr lang="en-GB"/>
          </a:p>
        </p:txBody>
      </p:sp>
    </p:spTree>
    <p:extLst>
      <p:ext uri="{BB962C8B-B14F-4D97-AF65-F5344CB8AC3E}">
        <p14:creationId xmlns:p14="http://schemas.microsoft.com/office/powerpoint/2010/main" val="40690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7ECA2-F30E-9973-E9AF-F8549CBA53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D84811C-FBA5-A642-E582-8A450D27F41A}"/>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sp>
        <p:nvSpPr>
          <p:cNvPr id="3" name="TextBox 2">
            <a:extLst>
              <a:ext uri="{FF2B5EF4-FFF2-40B4-BE49-F238E27FC236}">
                <a16:creationId xmlns:a16="http://schemas.microsoft.com/office/drawing/2014/main" id="{FB17965F-2E73-9C92-9B6B-2DC5E20B2407}"/>
              </a:ext>
            </a:extLst>
          </p:cNvPr>
          <p:cNvSpPr txBox="1"/>
          <p:nvPr/>
        </p:nvSpPr>
        <p:spPr>
          <a:xfrm>
            <a:off x="215176" y="1161949"/>
            <a:ext cx="54511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Multiple choice questions: </a:t>
            </a:r>
          </a:p>
        </p:txBody>
      </p:sp>
      <p:sp>
        <p:nvSpPr>
          <p:cNvPr id="6" name="TextBox 5">
            <a:extLst>
              <a:ext uri="{FF2B5EF4-FFF2-40B4-BE49-F238E27FC236}">
                <a16:creationId xmlns:a16="http://schemas.microsoft.com/office/drawing/2014/main" id="{146C82AC-622E-F5AC-B331-40B78E1325D2}"/>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
        <p:nvSpPr>
          <p:cNvPr id="7" name="TextBox 6">
            <a:extLst>
              <a:ext uri="{FF2B5EF4-FFF2-40B4-BE49-F238E27FC236}">
                <a16:creationId xmlns:a16="http://schemas.microsoft.com/office/drawing/2014/main" id="{BFC6AD21-5B30-CDB5-1140-B853252F078E}"/>
              </a:ext>
            </a:extLst>
          </p:cNvPr>
          <p:cNvSpPr txBox="1"/>
          <p:nvPr/>
        </p:nvSpPr>
        <p:spPr>
          <a:xfrm>
            <a:off x="1655379" y="1721070"/>
            <a:ext cx="7580586"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t>2. Why do you think the Fish keeps telling the Cat to stop?</a:t>
            </a:r>
          </a:p>
          <a:p>
            <a:pPr>
              <a:buFont typeface=""/>
              <a:buAutoNum type="arabicPeriod"/>
            </a:pPr>
            <a:r>
              <a:rPr lang="en-US" sz="3200" dirty="0"/>
              <a:t>Because the Fish wants to play instead</a:t>
            </a:r>
          </a:p>
          <a:p>
            <a:pPr>
              <a:buFont typeface=""/>
              <a:buAutoNum type="arabicPeriod"/>
            </a:pPr>
            <a:r>
              <a:rPr lang="en-US" sz="3200" dirty="0"/>
              <a:t>Because the Fish likes being bossy</a:t>
            </a:r>
          </a:p>
          <a:p>
            <a:pPr>
              <a:buFont typeface=""/>
              <a:buAutoNum type="arabicPeriod"/>
            </a:pPr>
            <a:r>
              <a:rPr lang="en-US" sz="3200" dirty="0"/>
              <a:t>Because the Fish knows the Cat is making trouble</a:t>
            </a:r>
          </a:p>
          <a:p>
            <a:pPr>
              <a:buFont typeface=""/>
              <a:buAutoNum type="arabicPeriod"/>
            </a:pPr>
            <a:r>
              <a:rPr lang="en-US" sz="3200" dirty="0"/>
              <a:t>Because the Fish wants to take a nap</a:t>
            </a:r>
          </a:p>
          <a:p>
            <a:pPr algn="ctr"/>
            <a:endParaRPr lang="en-GB"/>
          </a:p>
        </p:txBody>
      </p:sp>
    </p:spTree>
    <p:extLst>
      <p:ext uri="{BB962C8B-B14F-4D97-AF65-F5344CB8AC3E}">
        <p14:creationId xmlns:p14="http://schemas.microsoft.com/office/powerpoint/2010/main" val="3234190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32481-B0BD-99DE-0BE6-D47D167F8C2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D8CA972-A185-FE99-A07D-DBD3F480152E}"/>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sp>
        <p:nvSpPr>
          <p:cNvPr id="3" name="TextBox 2">
            <a:extLst>
              <a:ext uri="{FF2B5EF4-FFF2-40B4-BE49-F238E27FC236}">
                <a16:creationId xmlns:a16="http://schemas.microsoft.com/office/drawing/2014/main" id="{C9165C22-BC2D-3C8D-1954-E84D27A008DB}"/>
              </a:ext>
            </a:extLst>
          </p:cNvPr>
          <p:cNvSpPr txBox="1"/>
          <p:nvPr/>
        </p:nvSpPr>
        <p:spPr>
          <a:xfrm>
            <a:off x="215176" y="1161949"/>
            <a:ext cx="54511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Multiple choice questions: </a:t>
            </a:r>
          </a:p>
        </p:txBody>
      </p:sp>
      <p:sp>
        <p:nvSpPr>
          <p:cNvPr id="6" name="TextBox 5">
            <a:extLst>
              <a:ext uri="{FF2B5EF4-FFF2-40B4-BE49-F238E27FC236}">
                <a16:creationId xmlns:a16="http://schemas.microsoft.com/office/drawing/2014/main" id="{BFAB44F5-777D-53EF-5E32-F5A2ADE0DB91}"/>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sp>
        <p:nvSpPr>
          <p:cNvPr id="7" name="TextBox 6">
            <a:extLst>
              <a:ext uri="{FF2B5EF4-FFF2-40B4-BE49-F238E27FC236}">
                <a16:creationId xmlns:a16="http://schemas.microsoft.com/office/drawing/2014/main" id="{F042CB06-831A-FD94-9D5F-FBED9AECB253}"/>
              </a:ext>
            </a:extLst>
          </p:cNvPr>
          <p:cNvSpPr txBox="1"/>
          <p:nvPr/>
        </p:nvSpPr>
        <p:spPr>
          <a:xfrm>
            <a:off x="1931276" y="1707931"/>
            <a:ext cx="8933793"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t>3. Why do you think the Cat brings out more and more tricks?</a:t>
            </a:r>
          </a:p>
          <a:p>
            <a:pPr>
              <a:buFont typeface=""/>
              <a:buAutoNum type="arabicPeriod"/>
            </a:pPr>
            <a:r>
              <a:rPr lang="en-US" sz="3200" dirty="0"/>
              <a:t>Because he wants to impress the children</a:t>
            </a:r>
          </a:p>
          <a:p>
            <a:pPr>
              <a:buFont typeface=""/>
              <a:buAutoNum type="arabicPeriod"/>
            </a:pPr>
            <a:r>
              <a:rPr lang="en-US" sz="3200" dirty="0"/>
              <a:t>Because he is hungry</a:t>
            </a:r>
          </a:p>
          <a:p>
            <a:pPr>
              <a:buFont typeface=""/>
              <a:buAutoNum type="arabicPeriod"/>
            </a:pPr>
            <a:r>
              <a:rPr lang="en-US" sz="3200" dirty="0"/>
              <a:t>Because he wants to clean the house</a:t>
            </a:r>
          </a:p>
          <a:p>
            <a:pPr>
              <a:buFont typeface=""/>
              <a:buAutoNum type="arabicPeriod"/>
            </a:pPr>
            <a:r>
              <a:rPr lang="en-US" sz="3200" dirty="0"/>
              <a:t>Because he is looking for his hat</a:t>
            </a:r>
          </a:p>
          <a:p>
            <a:pPr algn="ctr"/>
            <a:endParaRPr lang="en-GB"/>
          </a:p>
        </p:txBody>
      </p:sp>
    </p:spTree>
    <p:extLst>
      <p:ext uri="{BB962C8B-B14F-4D97-AF65-F5344CB8AC3E}">
        <p14:creationId xmlns:p14="http://schemas.microsoft.com/office/powerpoint/2010/main" val="4042722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077B0-4A43-97CB-670F-1B17CAB5D8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9DDD095-5901-D435-22F1-32A15A739EA4}"/>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sp>
        <p:nvSpPr>
          <p:cNvPr id="3" name="TextBox 2">
            <a:extLst>
              <a:ext uri="{FF2B5EF4-FFF2-40B4-BE49-F238E27FC236}">
                <a16:creationId xmlns:a16="http://schemas.microsoft.com/office/drawing/2014/main" id="{6CF8451F-1295-5ACF-8FE8-AA6B19C45A81}"/>
              </a:ext>
            </a:extLst>
          </p:cNvPr>
          <p:cNvSpPr txBox="1"/>
          <p:nvPr/>
        </p:nvSpPr>
        <p:spPr>
          <a:xfrm>
            <a:off x="215176" y="1161949"/>
            <a:ext cx="54511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Independent:  </a:t>
            </a:r>
          </a:p>
        </p:txBody>
      </p:sp>
      <p:sp>
        <p:nvSpPr>
          <p:cNvPr id="2" name="TextBox 1">
            <a:extLst>
              <a:ext uri="{FF2B5EF4-FFF2-40B4-BE49-F238E27FC236}">
                <a16:creationId xmlns:a16="http://schemas.microsoft.com/office/drawing/2014/main" id="{E3BE0EE3-6D78-AB2A-0238-FD4FF6480DC6}"/>
              </a:ext>
            </a:extLst>
          </p:cNvPr>
          <p:cNvSpPr txBox="1"/>
          <p:nvPr/>
        </p:nvSpPr>
        <p:spPr>
          <a:xfrm>
            <a:off x="6742496" y="1161948"/>
            <a:ext cx="5451122"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Challenge:  </a:t>
            </a:r>
          </a:p>
          <a:p>
            <a:endParaRPr lang="en-GB" sz="2400" dirty="0"/>
          </a:p>
          <a:p>
            <a:r>
              <a:rPr lang="en-GB" sz="3200" b="1" dirty="0">
                <a:solidFill>
                  <a:srgbClr val="FF0000"/>
                </a:solidFill>
              </a:rPr>
              <a:t>Do you think the Cat is being helpful or unhelpful overall? Use clues from the story to explain your thinking.</a:t>
            </a:r>
            <a:endParaRPr lang="en-GB" sz="3200" dirty="0"/>
          </a:p>
          <a:p>
            <a:endParaRPr lang="en-GB" sz="2400" dirty="0"/>
          </a:p>
        </p:txBody>
      </p:sp>
      <p:sp>
        <p:nvSpPr>
          <p:cNvPr id="6" name="TextBox 5">
            <a:extLst>
              <a:ext uri="{FF2B5EF4-FFF2-40B4-BE49-F238E27FC236}">
                <a16:creationId xmlns:a16="http://schemas.microsoft.com/office/drawing/2014/main" id="{A3834089-DE5E-CF54-C080-1802389689B1}"/>
              </a:ext>
            </a:extLst>
          </p:cNvPr>
          <p:cNvSpPr txBox="1"/>
          <p:nvPr/>
        </p:nvSpPr>
        <p:spPr>
          <a:xfrm>
            <a:off x="114760" y="243866"/>
            <a:ext cx="58814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TBAT: make inferences about a character's feelings and actions.</a:t>
            </a:r>
          </a:p>
        </p:txBody>
      </p:sp>
      <p:pic>
        <p:nvPicPr>
          <p:cNvPr id="5" name="Picture 4" descr="A group of images of a cat and a cat&#10;&#10;AI-generated content may be incorrect.">
            <a:extLst>
              <a:ext uri="{FF2B5EF4-FFF2-40B4-BE49-F238E27FC236}">
                <a16:creationId xmlns:a16="http://schemas.microsoft.com/office/drawing/2014/main" id="{652674F6-B58B-CC1A-3E26-28BDA589EAF8}"/>
              </a:ext>
            </a:extLst>
          </p:cNvPr>
          <p:cNvPicPr>
            <a:picLocks noChangeAspect="1"/>
          </p:cNvPicPr>
          <p:nvPr/>
        </p:nvPicPr>
        <p:blipFill>
          <a:blip r:embed="rId3"/>
          <a:stretch>
            <a:fillRect/>
          </a:stretch>
        </p:blipFill>
        <p:spPr>
          <a:xfrm>
            <a:off x="883276" y="2024398"/>
            <a:ext cx="4114800" cy="3238500"/>
          </a:xfrm>
          <a:prstGeom prst="rect">
            <a:avLst/>
          </a:prstGeom>
        </p:spPr>
      </p:pic>
    </p:spTree>
    <p:extLst>
      <p:ext uri="{BB962C8B-B14F-4D97-AF65-F5344CB8AC3E}">
        <p14:creationId xmlns:p14="http://schemas.microsoft.com/office/powerpoint/2010/main" val="2593272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3"/>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4110216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FCCB9-E4DA-B87B-DD76-B68E3F52A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ACCEF1-FAD4-16F4-1F3D-A0553F3F2159}"/>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ECC581D7-FC93-F78F-12ED-4D8B1FD36B4E}"/>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CD8C918C-DD0F-9261-4268-BC8C316258EE}"/>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93354FA4-3068-C938-ABED-699A0074934E}"/>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ABB56AF-E0B9-6FC7-FD8F-E8D28BFC479B}"/>
              </a:ext>
            </a:extLst>
          </p:cNvPr>
          <p:cNvSpPr txBox="1"/>
          <p:nvPr/>
        </p:nvSpPr>
        <p:spPr>
          <a:xfrm>
            <a:off x="49074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50EF2BA7-6ECF-E945-5C7A-F7E754703AD2}"/>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323C2963-FDE0-FB25-6300-83E29ECE7DD5}"/>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E4D98CE9-B6D4-1646-5769-D1BAD15E1CE8}"/>
              </a:ext>
            </a:extLst>
          </p:cNvPr>
          <p:cNvSpPr txBox="1"/>
          <p:nvPr/>
        </p:nvSpPr>
        <p:spPr>
          <a:xfrm>
            <a:off x="6585828" y="4304591"/>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sp>
        <p:nvSpPr>
          <p:cNvPr id="13" name="TextBox 12">
            <a:extLst>
              <a:ext uri="{FF2B5EF4-FFF2-40B4-BE49-F238E27FC236}">
                <a16:creationId xmlns:a16="http://schemas.microsoft.com/office/drawing/2014/main" id="{4FF7296A-A91B-DF8F-E887-218650F8A8A8}"/>
              </a:ext>
            </a:extLst>
          </p:cNvPr>
          <p:cNvSpPr txBox="1"/>
          <p:nvPr/>
        </p:nvSpPr>
        <p:spPr>
          <a:xfrm>
            <a:off x="5789295" y="5191809"/>
            <a:ext cx="3220720" cy="646331"/>
          </a:xfrm>
          <a:prstGeom prst="rect">
            <a:avLst/>
          </a:prstGeom>
          <a:noFill/>
        </p:spPr>
        <p:txBody>
          <a:bodyPr wrap="square" rtlCol="0">
            <a:spAutoFit/>
          </a:bodyPr>
          <a:lstStyle/>
          <a:p>
            <a:r>
              <a:rPr lang="en-GB" sz="3600" dirty="0"/>
              <a:t>Hand printing </a:t>
            </a:r>
          </a:p>
        </p:txBody>
      </p:sp>
      <p:pic>
        <p:nvPicPr>
          <p:cNvPr id="14" name="Picture 13" descr="A green toy car on the road&#10;&#10;Description automatically generated">
            <a:extLst>
              <a:ext uri="{FF2B5EF4-FFF2-40B4-BE49-F238E27FC236}">
                <a16:creationId xmlns:a16="http://schemas.microsoft.com/office/drawing/2014/main" id="{DF674C26-3158-840B-911E-B1939A40BADF}"/>
              </a:ext>
            </a:extLst>
          </p:cNvPr>
          <p:cNvPicPr>
            <a:picLocks noChangeAspect="1"/>
          </p:cNvPicPr>
          <p:nvPr/>
        </p:nvPicPr>
        <p:blipFill>
          <a:blip r:embed="rId2"/>
          <a:stretch>
            <a:fillRect/>
          </a:stretch>
        </p:blipFill>
        <p:spPr>
          <a:xfrm>
            <a:off x="3816064" y="4528197"/>
            <a:ext cx="1271957" cy="899778"/>
          </a:xfrm>
          <a:prstGeom prst="rect">
            <a:avLst/>
          </a:prstGeom>
        </p:spPr>
      </p:pic>
      <p:pic>
        <p:nvPicPr>
          <p:cNvPr id="16" name="Picture 15">
            <a:extLst>
              <a:ext uri="{FF2B5EF4-FFF2-40B4-BE49-F238E27FC236}">
                <a16:creationId xmlns:a16="http://schemas.microsoft.com/office/drawing/2014/main" id="{A79CF6B6-F8D6-E05D-84CB-353C9B9618F6}"/>
              </a:ext>
            </a:extLst>
          </p:cNvPr>
          <p:cNvPicPr>
            <a:picLocks noChangeAspect="1"/>
          </p:cNvPicPr>
          <p:nvPr/>
        </p:nvPicPr>
        <p:blipFill>
          <a:blip r:embed="rId3"/>
          <a:stretch>
            <a:fillRect/>
          </a:stretch>
        </p:blipFill>
        <p:spPr>
          <a:xfrm>
            <a:off x="3810320" y="5597705"/>
            <a:ext cx="1264525" cy="889295"/>
          </a:xfrm>
          <a:prstGeom prst="rect">
            <a:avLst/>
          </a:prstGeom>
        </p:spPr>
      </p:pic>
      <p:pic>
        <p:nvPicPr>
          <p:cNvPr id="20" name="Picture 19">
            <a:extLst>
              <a:ext uri="{FF2B5EF4-FFF2-40B4-BE49-F238E27FC236}">
                <a16:creationId xmlns:a16="http://schemas.microsoft.com/office/drawing/2014/main" id="{9996EFE8-CBD1-276E-149B-7865CDD60B85}"/>
              </a:ext>
            </a:extLst>
          </p:cNvPr>
          <p:cNvPicPr>
            <a:picLocks noChangeAspect="1"/>
          </p:cNvPicPr>
          <p:nvPr/>
        </p:nvPicPr>
        <p:blipFill>
          <a:blip r:embed="rId4"/>
          <a:stretch>
            <a:fillRect/>
          </a:stretch>
        </p:blipFill>
        <p:spPr>
          <a:xfrm>
            <a:off x="8967703" y="4781644"/>
            <a:ext cx="2492777" cy="1863802"/>
          </a:xfrm>
          <a:prstGeom prst="rect">
            <a:avLst/>
          </a:prstGeom>
        </p:spPr>
      </p:pic>
      <p:sp>
        <p:nvSpPr>
          <p:cNvPr id="21" name="TextBox 20">
            <a:extLst>
              <a:ext uri="{FF2B5EF4-FFF2-40B4-BE49-F238E27FC236}">
                <a16:creationId xmlns:a16="http://schemas.microsoft.com/office/drawing/2014/main" id="{F24FEF1A-FDDA-EF75-50A4-059FD4A5621C}"/>
              </a:ext>
            </a:extLst>
          </p:cNvPr>
          <p:cNvSpPr txBox="1"/>
          <p:nvPr/>
        </p:nvSpPr>
        <p:spPr>
          <a:xfrm>
            <a:off x="731520" y="4827811"/>
            <a:ext cx="3220720" cy="1200329"/>
          </a:xfrm>
          <a:prstGeom prst="rect">
            <a:avLst/>
          </a:prstGeom>
          <a:noFill/>
        </p:spPr>
        <p:txBody>
          <a:bodyPr wrap="square" rtlCol="0">
            <a:spAutoFit/>
          </a:bodyPr>
          <a:lstStyle/>
          <a:p>
            <a:r>
              <a:rPr lang="en-GB" sz="3600" dirty="0"/>
              <a:t>Sort the toys into groups</a:t>
            </a:r>
          </a:p>
        </p:txBody>
      </p:sp>
      <p:sp>
        <p:nvSpPr>
          <p:cNvPr id="22" name="TextBox 21">
            <a:extLst>
              <a:ext uri="{FF2B5EF4-FFF2-40B4-BE49-F238E27FC236}">
                <a16:creationId xmlns:a16="http://schemas.microsoft.com/office/drawing/2014/main" id="{0B523891-B212-270D-05A3-653A64537A94}"/>
              </a:ext>
            </a:extLst>
          </p:cNvPr>
          <p:cNvSpPr txBox="1"/>
          <p:nvPr/>
        </p:nvSpPr>
        <p:spPr>
          <a:xfrm>
            <a:off x="5784351" y="2049600"/>
            <a:ext cx="3444304" cy="1938992"/>
          </a:xfrm>
          <a:prstGeom prst="rect">
            <a:avLst/>
          </a:prstGeom>
          <a:noFill/>
        </p:spPr>
        <p:txBody>
          <a:bodyPr wrap="square" rtlCol="0">
            <a:spAutoFit/>
          </a:bodyPr>
          <a:lstStyle/>
          <a:p>
            <a:r>
              <a:rPr lang="en-GB" sz="2400" dirty="0"/>
              <a:t>Use clocks to create the times.</a:t>
            </a:r>
          </a:p>
          <a:p>
            <a:endParaRPr lang="en-GB" sz="2400" dirty="0"/>
          </a:p>
          <a:p>
            <a:r>
              <a:rPr lang="en-GB" sz="2400" dirty="0"/>
              <a:t>Match the clock to the time it is showing</a:t>
            </a:r>
          </a:p>
        </p:txBody>
      </p:sp>
      <p:pic>
        <p:nvPicPr>
          <p:cNvPr id="3" name="Picture 2" descr="A cat in the hat game&#10;&#10;AI-generated content may be incorrect.">
            <a:extLst>
              <a:ext uri="{FF2B5EF4-FFF2-40B4-BE49-F238E27FC236}">
                <a16:creationId xmlns:a16="http://schemas.microsoft.com/office/drawing/2014/main" id="{D1FBF4FA-F2C0-6B26-27DA-98B4FECC4610}"/>
              </a:ext>
            </a:extLst>
          </p:cNvPr>
          <p:cNvPicPr>
            <a:picLocks noChangeAspect="1"/>
          </p:cNvPicPr>
          <p:nvPr/>
        </p:nvPicPr>
        <p:blipFill>
          <a:blip r:embed="rId5"/>
          <a:stretch>
            <a:fillRect/>
          </a:stretch>
        </p:blipFill>
        <p:spPr>
          <a:xfrm>
            <a:off x="606424" y="2082083"/>
            <a:ext cx="2683012" cy="1878170"/>
          </a:xfrm>
          <a:prstGeom prst="rect">
            <a:avLst/>
          </a:prstGeom>
        </p:spPr>
      </p:pic>
      <p:sp>
        <p:nvSpPr>
          <p:cNvPr id="11" name="TextBox 10">
            <a:extLst>
              <a:ext uri="{FF2B5EF4-FFF2-40B4-BE49-F238E27FC236}">
                <a16:creationId xmlns:a16="http://schemas.microsoft.com/office/drawing/2014/main" id="{80AE503D-40C4-F7A8-5298-EA6CE3D819A1}"/>
              </a:ext>
            </a:extLst>
          </p:cNvPr>
          <p:cNvSpPr txBox="1"/>
          <p:nvPr/>
        </p:nvSpPr>
        <p:spPr>
          <a:xfrm>
            <a:off x="3285653" y="2083538"/>
            <a:ext cx="2197454"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t>Cat in the Hat reading comprehension</a:t>
            </a:r>
          </a:p>
        </p:txBody>
      </p:sp>
      <p:pic>
        <p:nvPicPr>
          <p:cNvPr id="12" name="Picture 11" descr="A set of clocks with Ice hockey rink in the background&#10;&#10;AI-generated content may be incorrect.">
            <a:extLst>
              <a:ext uri="{FF2B5EF4-FFF2-40B4-BE49-F238E27FC236}">
                <a16:creationId xmlns:a16="http://schemas.microsoft.com/office/drawing/2014/main" id="{2AA18F83-90B5-1A79-4779-CF4CF49805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1527" y="2236596"/>
            <a:ext cx="2351636" cy="1564999"/>
          </a:xfrm>
          <a:prstGeom prst="rect">
            <a:avLst/>
          </a:prstGeom>
        </p:spPr>
      </p:pic>
    </p:spTree>
    <p:extLst>
      <p:ext uri="{BB962C8B-B14F-4D97-AF65-F5344CB8AC3E}">
        <p14:creationId xmlns:p14="http://schemas.microsoft.com/office/powerpoint/2010/main" val="692588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5076357" y="718137"/>
            <a:ext cx="9050316"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awful</a:t>
            </a:r>
          </a:p>
          <a:p>
            <a:r>
              <a:rPr lang="en-GB" sz="13800">
                <a:latin typeface="Sassoon Primary"/>
                <a:cs typeface="Calibri"/>
              </a:rPr>
              <a:t>playful</a:t>
            </a:r>
          </a:p>
          <a:p>
            <a:r>
              <a:rPr lang="en-GB" sz="13800">
                <a:latin typeface="Sassoon Primary"/>
                <a:cs typeface="Calibri"/>
              </a:rPr>
              <a:t>could</a:t>
            </a:r>
          </a:p>
        </p:txBody>
      </p:sp>
      <p:sp>
        <p:nvSpPr>
          <p:cNvPr id="4" name="TextBox 3">
            <a:extLst>
              <a:ext uri="{FF2B5EF4-FFF2-40B4-BE49-F238E27FC236}">
                <a16:creationId xmlns:a16="http://schemas.microsoft.com/office/drawing/2014/main" id="{0242AB3A-34C9-9F4D-67C1-3D57D95BF835}"/>
              </a:ext>
            </a:extLst>
          </p:cNvPr>
          <p:cNvSpPr txBox="1"/>
          <p:nvPr/>
        </p:nvSpPr>
        <p:spPr>
          <a:xfrm>
            <a:off x="939270" y="2370666"/>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Read these words on sight</a:t>
            </a:r>
          </a:p>
        </p:txBody>
      </p:sp>
      <p:sp>
        <p:nvSpPr>
          <p:cNvPr id="5" name="TextBox 4">
            <a:extLst>
              <a:ext uri="{FF2B5EF4-FFF2-40B4-BE49-F238E27FC236}">
                <a16:creationId xmlns:a16="http://schemas.microsoft.com/office/drawing/2014/main" id="{649AFB49-7F82-5919-87FA-2F7CC1833143}"/>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spTree>
    <p:extLst>
      <p:ext uri="{BB962C8B-B14F-4D97-AF65-F5344CB8AC3E}">
        <p14:creationId xmlns:p14="http://schemas.microsoft.com/office/powerpoint/2010/main" val="22371979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85F96C-7EDB-4E11-F727-81F1F663F5A0}"/>
              </a:ext>
            </a:extLst>
          </p:cNvPr>
          <p:cNvSpPr>
            <a:spLocks noGrp="1"/>
          </p:cNvSpPr>
          <p:nvPr>
            <p:ph type="title"/>
          </p:nvPr>
        </p:nvSpPr>
        <p:spPr>
          <a:xfrm>
            <a:off x="473075" y="677254"/>
            <a:ext cx="10333470" cy="522000"/>
          </a:xfrm>
        </p:spPr>
        <p:txBody>
          <a:bodyPr/>
          <a:lstStyle/>
          <a:p>
            <a:pPr marL="175895"/>
            <a:r>
              <a:rPr lang="en-US" dirty="0"/>
              <a:t>Entry Question:</a:t>
            </a:r>
            <a:endParaRPr lang="en-US" sz="2800" dirty="0"/>
          </a:p>
        </p:txBody>
      </p:sp>
      <p:sp>
        <p:nvSpPr>
          <p:cNvPr id="9" name="Text Placeholder 8">
            <a:extLst>
              <a:ext uri="{FF2B5EF4-FFF2-40B4-BE49-F238E27FC236}">
                <a16:creationId xmlns:a16="http://schemas.microsoft.com/office/drawing/2014/main" id="{30E806AD-F5BB-0480-8C13-DAB9D2896AD0}"/>
              </a:ext>
            </a:extLst>
          </p:cNvPr>
          <p:cNvSpPr>
            <a:spLocks noGrp="1"/>
          </p:cNvSpPr>
          <p:nvPr>
            <p:ph type="body" sz="quarter" idx="10"/>
          </p:nvPr>
        </p:nvSpPr>
        <p:spPr>
          <a:xfrm>
            <a:off x="11346022" y="284734"/>
            <a:ext cx="592137" cy="1759823"/>
          </a:xfrm>
        </p:spPr>
        <p:txBody>
          <a:bodyPr/>
          <a:lstStyle/>
          <a:p>
            <a:r>
              <a:rPr lang="en-US" sz="2800"/>
              <a:t>Lesson 1:</a:t>
            </a:r>
            <a:endParaRPr lang="en-GB" sz="2800"/>
          </a:p>
        </p:txBody>
      </p:sp>
      <p:sp>
        <p:nvSpPr>
          <p:cNvPr id="10" name="Text Placeholder 9">
            <a:extLst>
              <a:ext uri="{FF2B5EF4-FFF2-40B4-BE49-F238E27FC236}">
                <a16:creationId xmlns:a16="http://schemas.microsoft.com/office/drawing/2014/main" id="{056BB745-CDB3-9813-774D-4166CA275CDB}"/>
              </a:ext>
            </a:extLst>
          </p:cNvPr>
          <p:cNvSpPr>
            <a:spLocks noGrp="1"/>
          </p:cNvSpPr>
          <p:nvPr>
            <p:ph type="body" sz="quarter" idx="11"/>
          </p:nvPr>
        </p:nvSpPr>
        <p:spPr>
          <a:xfrm>
            <a:off x="5678905" y="1190955"/>
            <a:ext cx="5127640" cy="1759823"/>
          </a:xfrm>
          <a:prstGeom prst="wedgeRoundRectCallout">
            <a:avLst>
              <a:gd name="adj1" fmla="val 5029"/>
              <a:gd name="adj2" fmla="val 76188"/>
              <a:gd name="adj3" fmla="val 16667"/>
            </a:avLst>
          </a:prstGeom>
        </p:spPr>
        <p:txBody>
          <a:bodyPr/>
          <a:lstStyle/>
          <a:p>
            <a:r>
              <a:rPr lang="en-GB" sz="2800"/>
              <a:t>Can you describe the  different types of toys to your partner?</a:t>
            </a:r>
          </a:p>
        </p:txBody>
      </p:sp>
      <p:sp>
        <p:nvSpPr>
          <p:cNvPr id="4" name="Text Placeholder 9">
            <a:extLst>
              <a:ext uri="{FF2B5EF4-FFF2-40B4-BE49-F238E27FC236}">
                <a16:creationId xmlns:a16="http://schemas.microsoft.com/office/drawing/2014/main" id="{B9C09419-4040-6661-0D7D-E0EFA04442EF}"/>
              </a:ext>
            </a:extLst>
          </p:cNvPr>
          <p:cNvSpPr txBox="1">
            <a:spLocks/>
          </p:cNvSpPr>
          <p:nvPr/>
        </p:nvSpPr>
        <p:spPr>
          <a:xfrm>
            <a:off x="473075" y="1190955"/>
            <a:ext cx="4183146" cy="1874161"/>
          </a:xfrm>
          <a:prstGeom prst="wedgeRoundRectCallout">
            <a:avLst>
              <a:gd name="adj1" fmla="val 28516"/>
              <a:gd name="adj2" fmla="val 66331"/>
              <a:gd name="adj3" fmla="val 16667"/>
            </a:avLst>
          </a:prstGeom>
          <a:solidFill>
            <a:srgbClr val="EFE5F1"/>
          </a:solidFill>
          <a:ln>
            <a:noFill/>
          </a:ln>
        </p:spPr>
        <p:txBody>
          <a:bodyPr anchor="ct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Century Gothic" panose="020B0502020202020204" pitchFamily="34" charset="0"/>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Century Gothic" panose="020B0502020202020204" pitchFamily="34" charset="0"/>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Century Gothic" panose="020B0502020202020204" pitchFamily="34" charset="0"/>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Century Gothic" panose="020B0502020202020204" pitchFamily="34" charset="0"/>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Century Gothic" panose="020B0502020202020204"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Can you remember the six different types of toys?</a:t>
            </a:r>
          </a:p>
        </p:txBody>
      </p:sp>
      <p:pic>
        <p:nvPicPr>
          <p:cNvPr id="7" name="Picture 6" descr="A cartoon of a person holding a book&#10;&#10;Description automatically generated">
            <a:extLst>
              <a:ext uri="{FF2B5EF4-FFF2-40B4-BE49-F238E27FC236}">
                <a16:creationId xmlns:a16="http://schemas.microsoft.com/office/drawing/2014/main" id="{B05F3459-49CE-7DB4-5BAC-87FF144D9B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9071" y="3065116"/>
            <a:ext cx="2307926" cy="3600000"/>
          </a:xfrm>
          <a:prstGeom prst="rect">
            <a:avLst/>
          </a:prstGeom>
        </p:spPr>
      </p:pic>
      <p:pic>
        <p:nvPicPr>
          <p:cNvPr id="8" name="Picture 7" descr="A cartoon of a child with his arms out&#10;&#10;Description automatically generated with low confidence">
            <a:extLst>
              <a:ext uri="{FF2B5EF4-FFF2-40B4-BE49-F238E27FC236}">
                <a16:creationId xmlns:a16="http://schemas.microsoft.com/office/drawing/2014/main" id="{97715C76-836F-5E13-5DF1-CB3E2684B6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2950778"/>
            <a:ext cx="2394673" cy="3600000"/>
          </a:xfrm>
          <a:prstGeom prst="rect">
            <a:avLst/>
          </a:prstGeom>
        </p:spPr>
      </p:pic>
      <p:sp>
        <p:nvSpPr>
          <p:cNvPr id="2" name="TextBox 1">
            <a:extLst>
              <a:ext uri="{FF2B5EF4-FFF2-40B4-BE49-F238E27FC236}">
                <a16:creationId xmlns:a16="http://schemas.microsoft.com/office/drawing/2014/main" id="{45971E6A-1EC5-7D1D-50CC-99353582179F}"/>
              </a:ext>
            </a:extLst>
          </p:cNvPr>
          <p:cNvSpPr txBox="1"/>
          <p:nvPr/>
        </p:nvSpPr>
        <p:spPr>
          <a:xfrm>
            <a:off x="8621486" y="0"/>
            <a:ext cx="3254563" cy="369332"/>
          </a:xfrm>
          <a:prstGeom prst="rect">
            <a:avLst/>
          </a:prstGeom>
          <a:noFill/>
        </p:spPr>
        <p:txBody>
          <a:bodyPr wrap="square" lIns="91440" tIns="45720" rIns="91440" bIns="45720" anchor="t">
            <a:spAutoFit/>
          </a:bodyPr>
          <a:lstStyle/>
          <a:p>
            <a:r>
              <a:rPr lang="en-US" u="sng" dirty="0">
                <a:solidFill>
                  <a:srgbClr val="A02B93"/>
                </a:solidFill>
                <a:latin typeface="Sassoon Primary"/>
                <a:cs typeface="Segoe UI"/>
              </a:rPr>
              <a:t>T</a:t>
            </a:r>
            <a:r>
              <a:rPr lang="en-US" u="sng" dirty="0">
                <a:latin typeface="Sassoon Primary"/>
                <a:cs typeface="Segoe UI"/>
              </a:rPr>
              <a:t>uesday 13th </a:t>
            </a:r>
            <a:r>
              <a:rPr lang="en-US" u="sng" dirty="0">
                <a:solidFill>
                  <a:srgbClr val="A02B93"/>
                </a:solidFill>
                <a:latin typeface="Sassoon Primary"/>
                <a:cs typeface="Segoe UI"/>
              </a:rPr>
              <a:t>J</a:t>
            </a:r>
            <a:r>
              <a:rPr lang="en-US" u="sng" dirty="0">
                <a:latin typeface="Sassoon Primary"/>
                <a:cs typeface="Segoe UI"/>
              </a:rPr>
              <a:t>anuary 2026</a:t>
            </a:r>
            <a:endParaRPr lang="en-US" dirty="0"/>
          </a:p>
        </p:txBody>
      </p:sp>
      <p:sp>
        <p:nvSpPr>
          <p:cNvPr id="6" name="TextBox 5">
            <a:extLst>
              <a:ext uri="{FF2B5EF4-FFF2-40B4-BE49-F238E27FC236}">
                <a16:creationId xmlns:a16="http://schemas.microsoft.com/office/drawing/2014/main" id="{ED435D8B-B9F5-94AF-9A29-4C187259112F}"/>
              </a:ext>
            </a:extLst>
          </p:cNvPr>
          <p:cNvSpPr txBox="1"/>
          <p:nvPr/>
        </p:nvSpPr>
        <p:spPr>
          <a:xfrm>
            <a:off x="284747" y="113918"/>
            <a:ext cx="6096000" cy="424732"/>
          </a:xfrm>
          <a:prstGeom prst="rect">
            <a:avLst/>
          </a:prstGeom>
          <a:noFill/>
        </p:spPr>
        <p:txBody>
          <a:bodyPr wrap="square" lIns="91440" tIns="45720" rIns="91440" bIns="45720" anchor="t">
            <a:spAutoFit/>
          </a:bodyPr>
          <a:lstStyle/>
          <a:p>
            <a:pPr>
              <a:lnSpc>
                <a:spcPct val="90000"/>
              </a:lnSpc>
              <a:spcBef>
                <a:spcPts val="1000"/>
              </a:spcBef>
            </a:pPr>
            <a:r>
              <a:rPr lang="en-US" sz="2400" kern="1200" dirty="0">
                <a:solidFill>
                  <a:srgbClr val="000000"/>
                </a:solidFill>
                <a:effectLst/>
                <a:latin typeface="Sassoon Primary"/>
                <a:cs typeface="Century Gothic" panose="020B0502020202020204" pitchFamily="34" charset="0"/>
              </a:rPr>
              <a:t>KQ: </a:t>
            </a:r>
            <a:r>
              <a:rPr lang="en-US" sz="2400" dirty="0">
                <a:solidFill>
                  <a:srgbClr val="000000"/>
                </a:solidFill>
                <a:latin typeface="Sassoon Primary"/>
                <a:cs typeface="Century Gothic" panose="020B0502020202020204" pitchFamily="34" charset="0"/>
              </a:rPr>
              <a:t>Can I describe my </a:t>
            </a:r>
            <a:r>
              <a:rPr lang="en-US" sz="2400" dirty="0" err="1">
                <a:solidFill>
                  <a:srgbClr val="000000"/>
                </a:solidFill>
                <a:latin typeface="Sassoon Primary"/>
                <a:cs typeface="Century Gothic" panose="020B0502020202020204" pitchFamily="34" charset="0"/>
              </a:rPr>
              <a:t>favourite</a:t>
            </a:r>
            <a:r>
              <a:rPr lang="en-US" sz="2400" dirty="0">
                <a:solidFill>
                  <a:srgbClr val="000000"/>
                </a:solidFill>
                <a:latin typeface="Sassoon Primary"/>
                <a:cs typeface="Century Gothic" panose="020B0502020202020204" pitchFamily="34" charset="0"/>
              </a:rPr>
              <a:t> toy</a:t>
            </a:r>
            <a:r>
              <a:rPr lang="en-US" sz="2400" kern="1200" dirty="0">
                <a:solidFill>
                  <a:srgbClr val="000000"/>
                </a:solidFill>
                <a:effectLst/>
                <a:latin typeface="Sassoon Primary"/>
                <a:cs typeface="Century Gothic" panose="020B0502020202020204" pitchFamily="34" charset="0"/>
              </a:rPr>
              <a:t>?</a:t>
            </a:r>
            <a:endParaRPr lang="en-US" sz="2400" dirty="0">
              <a:latin typeface="Sassoon Primary"/>
            </a:endParaRPr>
          </a:p>
        </p:txBody>
      </p:sp>
    </p:spTree>
    <p:extLst>
      <p:ext uri="{BB962C8B-B14F-4D97-AF65-F5344CB8AC3E}">
        <p14:creationId xmlns:p14="http://schemas.microsoft.com/office/powerpoint/2010/main" val="2428011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0771FA-56A8-BA6A-C422-7F52B140D5F2}"/>
              </a:ext>
            </a:extLst>
          </p:cNvPr>
          <p:cNvSpPr>
            <a:spLocks noGrp="1"/>
          </p:cNvSpPr>
          <p:nvPr>
            <p:ph idx="1"/>
          </p:nvPr>
        </p:nvSpPr>
        <p:spPr/>
        <p:txBody>
          <a:bodyPr/>
          <a:lstStyle/>
          <a:p>
            <a:pPr marL="228600" indent="0"/>
            <a:r>
              <a:rPr lang="en-US"/>
              <a:t>1. Circle the </a:t>
            </a:r>
            <a:r>
              <a:rPr lang="en-US" b="1"/>
              <a:t>two </a:t>
            </a:r>
            <a:r>
              <a:rPr lang="en-US"/>
              <a:t>outdoor toys. </a:t>
            </a:r>
          </a:p>
          <a:p>
            <a:pPr marL="228600" indent="0"/>
            <a:endParaRPr lang="en-US"/>
          </a:p>
          <a:p>
            <a:pPr marL="228600" indent="0"/>
            <a:endParaRPr lang="en-US"/>
          </a:p>
          <a:p>
            <a:pPr marL="228600" indent="0"/>
            <a:endParaRPr lang="en-US"/>
          </a:p>
          <a:p>
            <a:pPr marL="228600" indent="0"/>
            <a:r>
              <a:rPr lang="en-US"/>
              <a:t>2. Draw lines to match the toys to the correct group.</a:t>
            </a:r>
          </a:p>
          <a:p>
            <a:pPr marL="228600" indent="0"/>
            <a:endParaRPr lang="en-US"/>
          </a:p>
        </p:txBody>
      </p:sp>
      <p:sp>
        <p:nvSpPr>
          <p:cNvPr id="3" name="Text Placeholder 2">
            <a:extLst>
              <a:ext uri="{FF2B5EF4-FFF2-40B4-BE49-F238E27FC236}">
                <a16:creationId xmlns:a16="http://schemas.microsoft.com/office/drawing/2014/main" id="{EBA62C32-A1DA-F5A9-834B-6FBFD8A1D2E4}"/>
              </a:ext>
            </a:extLst>
          </p:cNvPr>
          <p:cNvSpPr>
            <a:spLocks noGrp="1"/>
          </p:cNvSpPr>
          <p:nvPr>
            <p:ph type="body" sz="quarter" idx="10"/>
          </p:nvPr>
        </p:nvSpPr>
        <p:spPr/>
        <p:txBody>
          <a:bodyPr>
            <a:normAutofit lnSpcReduction="10000"/>
          </a:bodyPr>
          <a:lstStyle/>
          <a:p>
            <a:r>
              <a:rPr lang="en-US">
                <a:latin typeface="Century Gothic"/>
              </a:rPr>
              <a:t>3 in 3 </a:t>
            </a:r>
            <a:endParaRPr lang="en-US"/>
          </a:p>
        </p:txBody>
      </p:sp>
      <p:sp>
        <p:nvSpPr>
          <p:cNvPr id="4" name="Text Placeholder 3">
            <a:extLst>
              <a:ext uri="{FF2B5EF4-FFF2-40B4-BE49-F238E27FC236}">
                <a16:creationId xmlns:a16="http://schemas.microsoft.com/office/drawing/2014/main" id="{1F356E0E-AAE0-D353-2A35-A72F0A68302E}"/>
              </a:ext>
            </a:extLst>
          </p:cNvPr>
          <p:cNvSpPr>
            <a:spLocks noGrp="1"/>
          </p:cNvSpPr>
          <p:nvPr>
            <p:ph type="body" sz="quarter" idx="12"/>
          </p:nvPr>
        </p:nvSpPr>
        <p:spPr/>
        <p:txBody>
          <a:bodyPr/>
          <a:lstStyle/>
          <a:p>
            <a:r>
              <a:rPr lang="en-US"/>
              <a:t>Lesson 2:</a:t>
            </a:r>
            <a:endParaRPr lang="en-GB"/>
          </a:p>
        </p:txBody>
      </p:sp>
      <p:pic>
        <p:nvPicPr>
          <p:cNvPr id="6" name="Picture 5">
            <a:extLst>
              <a:ext uri="{FF2B5EF4-FFF2-40B4-BE49-F238E27FC236}">
                <a16:creationId xmlns:a16="http://schemas.microsoft.com/office/drawing/2014/main" id="{0C72CCB8-6DFB-5250-9C35-55A859256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9643" y="1821670"/>
            <a:ext cx="1349687" cy="1350054"/>
          </a:xfrm>
          <a:prstGeom prst="rect">
            <a:avLst/>
          </a:prstGeom>
        </p:spPr>
      </p:pic>
      <p:pic>
        <p:nvPicPr>
          <p:cNvPr id="7" name="Picture 6">
            <a:extLst>
              <a:ext uri="{FF2B5EF4-FFF2-40B4-BE49-F238E27FC236}">
                <a16:creationId xmlns:a16="http://schemas.microsoft.com/office/drawing/2014/main" id="{EA11F926-A66E-30CE-2F99-92A6F19185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3000" y="1851769"/>
            <a:ext cx="1172571" cy="1354876"/>
          </a:xfrm>
          <a:prstGeom prst="rect">
            <a:avLst/>
          </a:prstGeom>
        </p:spPr>
      </p:pic>
      <p:pic>
        <p:nvPicPr>
          <p:cNvPr id="9" name="Picture 8">
            <a:extLst>
              <a:ext uri="{FF2B5EF4-FFF2-40B4-BE49-F238E27FC236}">
                <a16:creationId xmlns:a16="http://schemas.microsoft.com/office/drawing/2014/main" id="{3D904745-2DAF-27CD-6CBA-69836C2B8D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90776" y="4243452"/>
            <a:ext cx="1962740" cy="1308493"/>
          </a:xfrm>
          <a:prstGeom prst="rect">
            <a:avLst/>
          </a:prstGeom>
        </p:spPr>
      </p:pic>
      <p:pic>
        <p:nvPicPr>
          <p:cNvPr id="10" name="Picture 9">
            <a:extLst>
              <a:ext uri="{FF2B5EF4-FFF2-40B4-BE49-F238E27FC236}">
                <a16:creationId xmlns:a16="http://schemas.microsoft.com/office/drawing/2014/main" id="{2E605170-6383-B9EA-5BB6-602AAED880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5829" y="4244161"/>
            <a:ext cx="1960615" cy="1307076"/>
          </a:xfrm>
          <a:prstGeom prst="rect">
            <a:avLst/>
          </a:prstGeom>
        </p:spPr>
      </p:pic>
      <p:sp>
        <p:nvSpPr>
          <p:cNvPr id="11" name="Google Shape;469;p19">
            <a:extLst>
              <a:ext uri="{FF2B5EF4-FFF2-40B4-BE49-F238E27FC236}">
                <a16:creationId xmlns:a16="http://schemas.microsoft.com/office/drawing/2014/main" id="{B8248501-BD9C-3A81-6E27-9FD4C3A382D6}"/>
              </a:ext>
            </a:extLst>
          </p:cNvPr>
          <p:cNvSpPr/>
          <p:nvPr/>
        </p:nvSpPr>
        <p:spPr>
          <a:xfrm>
            <a:off x="1415276" y="5882639"/>
            <a:ext cx="4056611"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B</a:t>
            </a:r>
            <a:r>
              <a:rPr lang="en-US" sz="2400" b="0" i="0" u="none" strike="noStrike" cap="none">
                <a:solidFill>
                  <a:schemeClr val="dk1"/>
                </a:solidFill>
                <a:latin typeface="Century Gothic"/>
                <a:ea typeface="Century Gothic"/>
                <a:cs typeface="Century Gothic"/>
                <a:sym typeface="Century Gothic"/>
              </a:rPr>
              <a:t>uilding and making toys</a:t>
            </a:r>
            <a:endParaRPr sz="1400" b="0" i="0" u="none" strike="noStrike" cap="none">
              <a:solidFill>
                <a:srgbClr val="000000"/>
              </a:solidFill>
              <a:latin typeface="Arial"/>
              <a:ea typeface="Arial"/>
              <a:cs typeface="Arial"/>
              <a:sym typeface="Arial"/>
            </a:endParaRPr>
          </a:p>
        </p:txBody>
      </p:sp>
      <p:sp>
        <p:nvSpPr>
          <p:cNvPr id="12" name="Google Shape;469;p19">
            <a:extLst>
              <a:ext uri="{FF2B5EF4-FFF2-40B4-BE49-F238E27FC236}">
                <a16:creationId xmlns:a16="http://schemas.microsoft.com/office/drawing/2014/main" id="{0ED22036-F1FD-5E86-232B-F14E2DF7D601}"/>
              </a:ext>
            </a:extLst>
          </p:cNvPr>
          <p:cNvSpPr/>
          <p:nvPr/>
        </p:nvSpPr>
        <p:spPr>
          <a:xfrm>
            <a:off x="5821622" y="5891917"/>
            <a:ext cx="4056611"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M</a:t>
            </a:r>
            <a:r>
              <a:rPr lang="en-US" sz="2400" b="0" i="0" u="none" strike="noStrike" cap="none">
                <a:solidFill>
                  <a:schemeClr val="dk1"/>
                </a:solidFill>
                <a:latin typeface="Century Gothic"/>
                <a:ea typeface="Century Gothic"/>
                <a:cs typeface="Century Gothic"/>
                <a:sym typeface="Century Gothic"/>
              </a:rPr>
              <a:t>usical toys</a:t>
            </a:r>
            <a:endParaRPr sz="1400" b="0" i="0" u="none" strike="noStrike" cap="none">
              <a:solidFill>
                <a:srgbClr val="000000"/>
              </a:solidFill>
              <a:latin typeface="Arial"/>
              <a:ea typeface="Arial"/>
              <a:cs typeface="Arial"/>
              <a:sym typeface="Arial"/>
            </a:endParaRPr>
          </a:p>
        </p:txBody>
      </p:sp>
      <p:pic>
        <p:nvPicPr>
          <p:cNvPr id="15" name="Picture 14">
            <a:extLst>
              <a:ext uri="{FF2B5EF4-FFF2-40B4-BE49-F238E27FC236}">
                <a16:creationId xmlns:a16="http://schemas.microsoft.com/office/drawing/2014/main" id="{636E4195-8EA6-733B-355D-2B77A72A53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89241" y="1775810"/>
            <a:ext cx="1350000" cy="1350000"/>
          </a:xfrm>
          <a:prstGeom prst="rect">
            <a:avLst/>
          </a:prstGeom>
        </p:spPr>
      </p:pic>
      <p:sp>
        <p:nvSpPr>
          <p:cNvPr id="2" name="TextBox 1">
            <a:extLst>
              <a:ext uri="{FF2B5EF4-FFF2-40B4-BE49-F238E27FC236}">
                <a16:creationId xmlns:a16="http://schemas.microsoft.com/office/drawing/2014/main" id="{EC3E6BD0-9595-0408-E7CB-8C0D8046A26D}"/>
              </a:ext>
            </a:extLst>
          </p:cNvPr>
          <p:cNvSpPr txBox="1"/>
          <p:nvPr/>
        </p:nvSpPr>
        <p:spPr>
          <a:xfrm>
            <a:off x="8843493" y="144887"/>
            <a:ext cx="6096000" cy="286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US" sz="1800" b="0" i="0" u="sng" baseline="0" dirty="0">
                <a:solidFill>
                  <a:srgbClr val="A02B93"/>
                </a:solidFill>
                <a:latin typeface="Sassoon Primary"/>
                <a:ea typeface="Segoe UI"/>
                <a:cs typeface="Segoe UI"/>
              </a:rPr>
              <a:t>T</a:t>
            </a:r>
            <a:r>
              <a:rPr lang="en-US" sz="1800" b="0" i="0" u="sng" baseline="0" dirty="0">
                <a:solidFill>
                  <a:srgbClr val="000000"/>
                </a:solidFill>
                <a:latin typeface="Sassoon Primary"/>
                <a:ea typeface="Segoe UI"/>
                <a:cs typeface="Segoe UI"/>
              </a:rPr>
              <a:t>uesday 13th </a:t>
            </a:r>
            <a:r>
              <a:rPr lang="en-US" sz="1800" b="0" i="0" u="sng" baseline="0" dirty="0">
                <a:solidFill>
                  <a:srgbClr val="A02B93"/>
                </a:solidFill>
                <a:latin typeface="Sassoon Primary"/>
                <a:ea typeface="Segoe UI"/>
                <a:cs typeface="Segoe UI"/>
              </a:rPr>
              <a:t>J</a:t>
            </a:r>
            <a:r>
              <a:rPr lang="en-US" sz="1800" b="0" i="0" u="sng" baseline="0" dirty="0">
                <a:solidFill>
                  <a:srgbClr val="000000"/>
                </a:solidFill>
                <a:latin typeface="Sassoon Primary"/>
                <a:ea typeface="Segoe UI"/>
                <a:cs typeface="Segoe UI"/>
              </a:rPr>
              <a:t>anuary 2026</a:t>
            </a:r>
            <a:r>
              <a:rPr lang="en-US" sz="1800" b="0" i="0" dirty="0">
                <a:solidFill>
                  <a:srgbClr val="000000"/>
                </a:solidFill>
                <a:latin typeface="Sassoon Primary"/>
                <a:ea typeface="Segoe UI"/>
                <a:cs typeface="Segoe UI"/>
              </a:rPr>
              <a:t>​</a:t>
            </a:r>
          </a:p>
        </p:txBody>
      </p:sp>
      <p:sp>
        <p:nvSpPr>
          <p:cNvPr id="13" name="TextBox 12">
            <a:extLst>
              <a:ext uri="{FF2B5EF4-FFF2-40B4-BE49-F238E27FC236}">
                <a16:creationId xmlns:a16="http://schemas.microsoft.com/office/drawing/2014/main" id="{94A9476B-6E07-68FD-3653-2659ED50FC87}"/>
              </a:ext>
            </a:extLst>
          </p:cNvPr>
          <p:cNvSpPr txBox="1"/>
          <p:nvPr/>
        </p:nvSpPr>
        <p:spPr>
          <a:xfrm>
            <a:off x="137394" y="42806"/>
            <a:ext cx="7469504" cy="461665"/>
          </a:xfrm>
          <a:prstGeom prst="rect">
            <a:avLst/>
          </a:prstGeom>
          <a:noFill/>
        </p:spPr>
        <p:txBody>
          <a:bodyPr wrap="square">
            <a:spAutoFit/>
          </a:bodyPr>
          <a:lstStyle/>
          <a:p>
            <a:r>
              <a:rPr lang="en-US" sz="2400" dirty="0"/>
              <a:t>KQ: Can I describe my </a:t>
            </a:r>
            <a:r>
              <a:rPr lang="en-US" sz="2400" dirty="0" err="1"/>
              <a:t>favourite</a:t>
            </a:r>
            <a:r>
              <a:rPr lang="en-US" sz="2400" dirty="0"/>
              <a:t> toy?</a:t>
            </a:r>
          </a:p>
        </p:txBody>
      </p:sp>
    </p:spTree>
    <p:extLst>
      <p:ext uri="{BB962C8B-B14F-4D97-AF65-F5344CB8AC3E}">
        <p14:creationId xmlns:p14="http://schemas.microsoft.com/office/powerpoint/2010/main" val="47496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1846EF-DFDE-42B8-E86C-40700001C4C2}"/>
              </a:ext>
            </a:extLst>
          </p:cNvPr>
          <p:cNvSpPr>
            <a:spLocks noGrp="1"/>
          </p:cNvSpPr>
          <p:nvPr>
            <p:ph idx="1"/>
          </p:nvPr>
        </p:nvSpPr>
        <p:spPr/>
        <p:txBody>
          <a:bodyPr/>
          <a:lstStyle/>
          <a:p>
            <a:pPr marL="228600" indent="0"/>
            <a:r>
              <a:rPr lang="en-US"/>
              <a:t>3. Draw lines to match the toys to the correct group.</a:t>
            </a:r>
          </a:p>
          <a:p>
            <a:pPr marL="228600" indent="0"/>
            <a:endParaRPr lang="en-US"/>
          </a:p>
          <a:p>
            <a:pPr marL="228600" indent="0"/>
            <a:endParaRPr lang="en-US"/>
          </a:p>
          <a:p>
            <a:pPr marL="228600" indent="0"/>
            <a:endParaRPr lang="en-US"/>
          </a:p>
          <a:p>
            <a:pPr marL="228600" indent="0"/>
            <a:endParaRPr lang="en-US"/>
          </a:p>
          <a:p>
            <a:pPr marL="228600" indent="0"/>
            <a:endParaRPr lang="en-US"/>
          </a:p>
          <a:p>
            <a:pPr marL="228600" indent="0"/>
            <a:endParaRPr lang="en-US"/>
          </a:p>
          <a:p>
            <a:pPr marL="228600" indent="0"/>
            <a:r>
              <a:rPr lang="en-US"/>
              <a:t>4. Which </a:t>
            </a:r>
            <a:r>
              <a:rPr lang="en-US" b="1"/>
              <a:t>one</a:t>
            </a:r>
            <a:r>
              <a:rPr lang="en-US"/>
              <a:t> describes soft toys?</a:t>
            </a:r>
          </a:p>
          <a:p>
            <a:pPr marL="228600" indent="0"/>
            <a:r>
              <a:rPr lang="en-US" b="1">
                <a:solidFill>
                  <a:srgbClr val="A27BB5"/>
                </a:solidFill>
              </a:rPr>
              <a:t>cuddly	problems to solve	use lots of energy</a:t>
            </a:r>
            <a:endParaRPr lang="en-GB" b="1">
              <a:solidFill>
                <a:srgbClr val="A27BB5"/>
              </a:solidFill>
            </a:endParaRPr>
          </a:p>
          <a:p>
            <a:endParaRPr lang="en-GB"/>
          </a:p>
        </p:txBody>
      </p:sp>
      <p:sp>
        <p:nvSpPr>
          <p:cNvPr id="3" name="Text Placeholder 2">
            <a:extLst>
              <a:ext uri="{FF2B5EF4-FFF2-40B4-BE49-F238E27FC236}">
                <a16:creationId xmlns:a16="http://schemas.microsoft.com/office/drawing/2014/main" id="{BA15D17E-3FA8-0E1A-134F-6D19697D33C7}"/>
              </a:ext>
            </a:extLst>
          </p:cNvPr>
          <p:cNvSpPr>
            <a:spLocks noGrp="1"/>
          </p:cNvSpPr>
          <p:nvPr>
            <p:ph type="body" sz="quarter" idx="10"/>
          </p:nvPr>
        </p:nvSpPr>
        <p:spPr/>
        <p:txBody>
          <a:bodyPr>
            <a:normAutofit lnSpcReduction="10000"/>
          </a:bodyPr>
          <a:lstStyle/>
          <a:p>
            <a:r>
              <a:rPr lang="en-US">
                <a:latin typeface="Century Gothic"/>
              </a:rPr>
              <a:t>3 in 3</a:t>
            </a:r>
            <a:endParaRPr lang="en-GB">
              <a:latin typeface="Century Gothic"/>
            </a:endParaRPr>
          </a:p>
        </p:txBody>
      </p:sp>
      <p:sp>
        <p:nvSpPr>
          <p:cNvPr id="4" name="Text Placeholder 3">
            <a:extLst>
              <a:ext uri="{FF2B5EF4-FFF2-40B4-BE49-F238E27FC236}">
                <a16:creationId xmlns:a16="http://schemas.microsoft.com/office/drawing/2014/main" id="{AF85CDE8-4838-75A4-C513-CE873157D5DD}"/>
              </a:ext>
            </a:extLst>
          </p:cNvPr>
          <p:cNvSpPr>
            <a:spLocks noGrp="1"/>
          </p:cNvSpPr>
          <p:nvPr>
            <p:ph type="body" sz="quarter" idx="12"/>
          </p:nvPr>
        </p:nvSpPr>
        <p:spPr/>
        <p:txBody>
          <a:bodyPr/>
          <a:lstStyle/>
          <a:p>
            <a:r>
              <a:rPr lang="en-US"/>
              <a:t>Lesson 2:</a:t>
            </a:r>
            <a:endParaRPr lang="en-GB"/>
          </a:p>
        </p:txBody>
      </p:sp>
      <p:sp>
        <p:nvSpPr>
          <p:cNvPr id="5" name="Google Shape;469;p19">
            <a:extLst>
              <a:ext uri="{FF2B5EF4-FFF2-40B4-BE49-F238E27FC236}">
                <a16:creationId xmlns:a16="http://schemas.microsoft.com/office/drawing/2014/main" id="{BE8FC87D-7098-A3E6-F94C-15B1382195B3}"/>
              </a:ext>
            </a:extLst>
          </p:cNvPr>
          <p:cNvSpPr/>
          <p:nvPr/>
        </p:nvSpPr>
        <p:spPr>
          <a:xfrm>
            <a:off x="1415276" y="4204909"/>
            <a:ext cx="4056611"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P</a:t>
            </a:r>
            <a:r>
              <a:rPr lang="en-US" sz="2400" b="0" i="0" u="none" strike="noStrike" cap="none">
                <a:solidFill>
                  <a:schemeClr val="dk1"/>
                </a:solidFill>
                <a:latin typeface="Century Gothic"/>
                <a:ea typeface="Century Gothic"/>
                <a:cs typeface="Century Gothic"/>
                <a:sym typeface="Century Gothic"/>
              </a:rPr>
              <a:t>uzzles and games</a:t>
            </a:r>
            <a:endParaRPr sz="1400" b="0" i="0" u="none" strike="noStrike" cap="none">
              <a:solidFill>
                <a:srgbClr val="000000"/>
              </a:solidFill>
              <a:latin typeface="Arial"/>
              <a:ea typeface="Arial"/>
              <a:cs typeface="Arial"/>
              <a:sym typeface="Arial"/>
            </a:endParaRPr>
          </a:p>
        </p:txBody>
      </p:sp>
      <p:sp>
        <p:nvSpPr>
          <p:cNvPr id="6" name="Google Shape;469;p19">
            <a:extLst>
              <a:ext uri="{FF2B5EF4-FFF2-40B4-BE49-F238E27FC236}">
                <a16:creationId xmlns:a16="http://schemas.microsoft.com/office/drawing/2014/main" id="{261EFA1C-1690-32B9-6BE6-50CA4702F5A5}"/>
              </a:ext>
            </a:extLst>
          </p:cNvPr>
          <p:cNvSpPr/>
          <p:nvPr/>
        </p:nvSpPr>
        <p:spPr>
          <a:xfrm>
            <a:off x="5821622" y="4214187"/>
            <a:ext cx="4056611"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M</a:t>
            </a:r>
            <a:r>
              <a:rPr lang="en-US" sz="2400" b="0" i="0" u="none" strike="noStrike" cap="none">
                <a:solidFill>
                  <a:schemeClr val="dk1"/>
                </a:solidFill>
                <a:latin typeface="Century Gothic"/>
                <a:ea typeface="Century Gothic"/>
                <a:cs typeface="Century Gothic"/>
                <a:sym typeface="Century Gothic"/>
              </a:rPr>
              <a:t>oving toys</a:t>
            </a:r>
            <a:endParaRPr sz="1400" b="0" i="0" u="none" strike="noStrike" cap="none">
              <a:solidFill>
                <a:srgbClr val="000000"/>
              </a:solidFill>
              <a:latin typeface="Arial"/>
              <a:ea typeface="Arial"/>
              <a:cs typeface="Arial"/>
              <a:sym typeface="Arial"/>
            </a:endParaRPr>
          </a:p>
        </p:txBody>
      </p:sp>
      <p:pic>
        <p:nvPicPr>
          <p:cNvPr id="11" name="Picture 10">
            <a:extLst>
              <a:ext uri="{FF2B5EF4-FFF2-40B4-BE49-F238E27FC236}">
                <a16:creationId xmlns:a16="http://schemas.microsoft.com/office/drawing/2014/main" id="{B8BF2C65-1391-AECF-8474-4ACAB33743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7432" y="1828887"/>
            <a:ext cx="3224990" cy="2149993"/>
          </a:xfrm>
          <a:prstGeom prst="rect">
            <a:avLst/>
          </a:prstGeom>
        </p:spPr>
      </p:pic>
      <p:pic>
        <p:nvPicPr>
          <p:cNvPr id="13" name="Picture 12">
            <a:extLst>
              <a:ext uri="{FF2B5EF4-FFF2-40B4-BE49-F238E27FC236}">
                <a16:creationId xmlns:a16="http://schemas.microsoft.com/office/drawing/2014/main" id="{B4D2A549-81F8-FE7D-AF9A-FF36BEDF9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3314" y="1806455"/>
            <a:ext cx="3248595" cy="2151666"/>
          </a:xfrm>
          <a:prstGeom prst="rect">
            <a:avLst/>
          </a:prstGeom>
        </p:spPr>
      </p:pic>
      <p:sp>
        <p:nvSpPr>
          <p:cNvPr id="7" name="TextBox 6">
            <a:extLst>
              <a:ext uri="{FF2B5EF4-FFF2-40B4-BE49-F238E27FC236}">
                <a16:creationId xmlns:a16="http://schemas.microsoft.com/office/drawing/2014/main" id="{256BD026-A623-E53A-4953-5E6182584D4A}"/>
              </a:ext>
            </a:extLst>
          </p:cNvPr>
          <p:cNvSpPr txBox="1"/>
          <p:nvPr/>
        </p:nvSpPr>
        <p:spPr>
          <a:xfrm>
            <a:off x="8843493" y="144887"/>
            <a:ext cx="6096000" cy="548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US" sz="1800" b="0" i="0" u="sng" baseline="0" dirty="0">
                <a:solidFill>
                  <a:srgbClr val="A02B93"/>
                </a:solidFill>
                <a:latin typeface="Sassoon Primary"/>
                <a:ea typeface="Segoe UI"/>
                <a:cs typeface="Segoe UI"/>
              </a:rPr>
              <a:t>T</a:t>
            </a:r>
            <a:r>
              <a:rPr lang="en-US" sz="1800" b="0" i="0" u="sng" baseline="0" dirty="0">
                <a:solidFill>
                  <a:srgbClr val="000000"/>
                </a:solidFill>
                <a:latin typeface="Sassoon Primary"/>
                <a:ea typeface="Segoe UI"/>
                <a:cs typeface="Segoe UI"/>
              </a:rPr>
              <a:t>uesday 13th </a:t>
            </a:r>
            <a:r>
              <a:rPr lang="en-US" sz="1800" b="0" i="0" u="sng" baseline="0" dirty="0">
                <a:solidFill>
                  <a:srgbClr val="A02B93"/>
                </a:solidFill>
                <a:latin typeface="Sassoon Primary"/>
                <a:ea typeface="Segoe UI"/>
                <a:cs typeface="Segoe UI"/>
              </a:rPr>
              <a:t>J</a:t>
            </a:r>
            <a:r>
              <a:rPr lang="en-US" sz="1800" b="0" i="0" u="sng" baseline="0" dirty="0">
                <a:solidFill>
                  <a:srgbClr val="000000"/>
                </a:solidFill>
                <a:latin typeface="Sassoon Primary"/>
                <a:ea typeface="Segoe UI"/>
                <a:cs typeface="Segoe UI"/>
              </a:rPr>
              <a:t>anuary 2026</a:t>
            </a:r>
            <a:r>
              <a:rPr lang="en-US" sz="1800" b="0" i="0" dirty="0">
                <a:solidFill>
                  <a:srgbClr val="000000"/>
                </a:solidFill>
                <a:latin typeface="Sassoon Primary"/>
                <a:ea typeface="Segoe UI"/>
                <a:cs typeface="Segoe UI"/>
              </a:rPr>
              <a:t>​</a:t>
            </a:r>
          </a:p>
          <a:p>
            <a:pPr algn="ctr"/>
            <a:endParaRPr lang="en-GB" dirty="0"/>
          </a:p>
        </p:txBody>
      </p:sp>
      <p:sp>
        <p:nvSpPr>
          <p:cNvPr id="8" name="TextBox 7">
            <a:extLst>
              <a:ext uri="{FF2B5EF4-FFF2-40B4-BE49-F238E27FC236}">
                <a16:creationId xmlns:a16="http://schemas.microsoft.com/office/drawing/2014/main" id="{F1D7254D-81A1-3377-F1F9-C6F002DBA20F}"/>
              </a:ext>
            </a:extLst>
          </p:cNvPr>
          <p:cNvSpPr txBox="1"/>
          <p:nvPr/>
        </p:nvSpPr>
        <p:spPr>
          <a:xfrm>
            <a:off x="137394" y="42806"/>
            <a:ext cx="7469504" cy="461665"/>
          </a:xfrm>
          <a:prstGeom prst="rect">
            <a:avLst/>
          </a:prstGeom>
          <a:noFill/>
        </p:spPr>
        <p:txBody>
          <a:bodyPr wrap="square">
            <a:spAutoFit/>
          </a:bodyPr>
          <a:lstStyle/>
          <a:p>
            <a:r>
              <a:rPr lang="en-US" sz="2400" dirty="0"/>
              <a:t>KQ: Can I describe my </a:t>
            </a:r>
            <a:r>
              <a:rPr lang="en-US" sz="2400" dirty="0" err="1"/>
              <a:t>favourite</a:t>
            </a:r>
            <a:r>
              <a:rPr lang="en-US" sz="2400" dirty="0"/>
              <a:t> toy?</a:t>
            </a:r>
          </a:p>
        </p:txBody>
      </p:sp>
    </p:spTree>
    <p:extLst>
      <p:ext uri="{BB962C8B-B14F-4D97-AF65-F5344CB8AC3E}">
        <p14:creationId xmlns:p14="http://schemas.microsoft.com/office/powerpoint/2010/main" val="321524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
          <p:cNvSpPr>
            <a:spLocks noGrp="1"/>
          </p:cNvSpPr>
          <p:nvPr>
            <p:ph type="body" idx="1"/>
          </p:nvPr>
        </p:nvSpPr>
        <p:spPr>
          <a:prstGeom prst="wedgeRoundRectCallout">
            <a:avLst>
              <a:gd name="adj1" fmla="val -59561"/>
              <a:gd name="adj2" fmla="val 14476"/>
              <a:gd name="adj3" fmla="val 16667"/>
            </a:avLst>
          </a:prstGeom>
          <a:solidFill>
            <a:srgbClr val="EFE5F1"/>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800"/>
              <a:buNone/>
            </a:pPr>
            <a:r>
              <a:rPr lang="en-US"/>
              <a:t>How are toys today similar to and different from toys in the past?</a:t>
            </a:r>
            <a:endParaRPr/>
          </a:p>
        </p:txBody>
      </p:sp>
      <p:pic>
        <p:nvPicPr>
          <p:cNvPr id="5" name="Picture 4" descr="A cartoon of a child reading a book&#10;&#10;Description automatically generated">
            <a:extLst>
              <a:ext uri="{FF2B5EF4-FFF2-40B4-BE49-F238E27FC236}">
                <a16:creationId xmlns:a16="http://schemas.microsoft.com/office/drawing/2014/main" id="{7B6FF416-2D4C-8638-46AF-2476BD8E4B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112" y="1452265"/>
            <a:ext cx="2769513" cy="4320000"/>
          </a:xfrm>
          <a:prstGeom prst="rect">
            <a:avLst/>
          </a:prstGeom>
        </p:spPr>
      </p:pic>
      <p:sp>
        <p:nvSpPr>
          <p:cNvPr id="2" name="TextBox 1">
            <a:extLst>
              <a:ext uri="{FF2B5EF4-FFF2-40B4-BE49-F238E27FC236}">
                <a16:creationId xmlns:a16="http://schemas.microsoft.com/office/drawing/2014/main" id="{EB889BF2-4065-79D3-2B22-5FF7E17F45ED}"/>
              </a:ext>
            </a:extLst>
          </p:cNvPr>
          <p:cNvSpPr txBox="1"/>
          <p:nvPr/>
        </p:nvSpPr>
        <p:spPr>
          <a:xfrm>
            <a:off x="8972282" y="16099"/>
            <a:ext cx="6096000" cy="548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US" sz="1800" b="0" i="0" u="sng" baseline="0" dirty="0">
                <a:solidFill>
                  <a:srgbClr val="A02B93"/>
                </a:solidFill>
                <a:latin typeface="Sassoon Primary"/>
                <a:ea typeface="Segoe UI"/>
                <a:cs typeface="Segoe UI"/>
              </a:rPr>
              <a:t>T</a:t>
            </a:r>
            <a:r>
              <a:rPr lang="en-US" sz="1800" b="0" i="0" u="sng" baseline="0" dirty="0">
                <a:solidFill>
                  <a:srgbClr val="000000"/>
                </a:solidFill>
                <a:latin typeface="Sassoon Primary"/>
                <a:ea typeface="Segoe UI"/>
                <a:cs typeface="Segoe UI"/>
              </a:rPr>
              <a:t>uesday 13th </a:t>
            </a:r>
            <a:r>
              <a:rPr lang="en-US" sz="1800" b="0" i="0" u="sng" baseline="0" dirty="0">
                <a:solidFill>
                  <a:srgbClr val="A02B93"/>
                </a:solidFill>
                <a:latin typeface="Sassoon Primary"/>
                <a:ea typeface="Segoe UI"/>
                <a:cs typeface="Segoe UI"/>
              </a:rPr>
              <a:t>J</a:t>
            </a:r>
            <a:r>
              <a:rPr lang="en-US" sz="1800" b="0" i="0" u="sng" baseline="0" dirty="0">
                <a:solidFill>
                  <a:srgbClr val="000000"/>
                </a:solidFill>
                <a:latin typeface="Sassoon Primary"/>
                <a:ea typeface="Segoe UI"/>
                <a:cs typeface="Segoe UI"/>
              </a:rPr>
              <a:t>anuary 2026</a:t>
            </a:r>
            <a:r>
              <a:rPr lang="en-US" sz="1800" b="0" i="0" dirty="0">
                <a:solidFill>
                  <a:srgbClr val="000000"/>
                </a:solidFill>
                <a:latin typeface="Sassoon Primary"/>
                <a:ea typeface="Segoe UI"/>
                <a:cs typeface="Segoe UI"/>
              </a:rPr>
              <a:t>​</a:t>
            </a:r>
          </a:p>
          <a:p>
            <a:pPr algn="ctr"/>
            <a:endParaRPr lang="en-GB" dirty="0"/>
          </a:p>
        </p:txBody>
      </p:sp>
      <p:sp>
        <p:nvSpPr>
          <p:cNvPr id="3" name="TextBox 2">
            <a:extLst>
              <a:ext uri="{FF2B5EF4-FFF2-40B4-BE49-F238E27FC236}">
                <a16:creationId xmlns:a16="http://schemas.microsoft.com/office/drawing/2014/main" id="{C1D2D251-BC0E-046B-42FF-B81398AA250B}"/>
              </a:ext>
            </a:extLst>
          </p:cNvPr>
          <p:cNvSpPr txBox="1"/>
          <p:nvPr/>
        </p:nvSpPr>
        <p:spPr>
          <a:xfrm>
            <a:off x="137394" y="42806"/>
            <a:ext cx="7469504" cy="461665"/>
          </a:xfrm>
          <a:prstGeom prst="rect">
            <a:avLst/>
          </a:prstGeom>
          <a:noFill/>
        </p:spPr>
        <p:txBody>
          <a:bodyPr wrap="square">
            <a:spAutoFit/>
          </a:bodyPr>
          <a:lstStyle/>
          <a:p>
            <a:r>
              <a:rPr lang="en-US" sz="2400" dirty="0"/>
              <a:t>KQ: Can I describe my </a:t>
            </a:r>
            <a:r>
              <a:rPr lang="en-US" sz="2400" dirty="0" err="1"/>
              <a:t>favourite</a:t>
            </a:r>
            <a:r>
              <a:rPr lang="en-US" sz="2400" dirty="0"/>
              <a:t> toy?</a:t>
            </a:r>
          </a:p>
        </p:txBody>
      </p:sp>
    </p:spTree>
    <p:extLst>
      <p:ext uri="{BB962C8B-B14F-4D97-AF65-F5344CB8AC3E}">
        <p14:creationId xmlns:p14="http://schemas.microsoft.com/office/powerpoint/2010/main" val="1870156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046500-3F09-3135-3150-BA80D9793DB5}"/>
              </a:ext>
            </a:extLst>
          </p:cNvPr>
          <p:cNvSpPr>
            <a:spLocks noGrp="1"/>
          </p:cNvSpPr>
          <p:nvPr>
            <p:ph type="body" sz="quarter" idx="10"/>
          </p:nvPr>
        </p:nvSpPr>
        <p:spPr>
          <a:prstGeom prst="wedgeRoundRectCallout">
            <a:avLst>
              <a:gd name="adj1" fmla="val -67774"/>
              <a:gd name="adj2" fmla="val -17802"/>
              <a:gd name="adj3" fmla="val 16667"/>
            </a:avLst>
          </a:prstGeom>
        </p:spPr>
        <p:txBody>
          <a:bodyPr/>
          <a:lstStyle/>
          <a:p>
            <a:r>
              <a:rPr lang="en-US"/>
              <a:t>In this lesson, we are describing our favourite toys.</a:t>
            </a:r>
          </a:p>
        </p:txBody>
      </p:sp>
      <p:sp>
        <p:nvSpPr>
          <p:cNvPr id="3" name="Text Placeholder 2">
            <a:extLst>
              <a:ext uri="{FF2B5EF4-FFF2-40B4-BE49-F238E27FC236}">
                <a16:creationId xmlns:a16="http://schemas.microsoft.com/office/drawing/2014/main" id="{C47FF144-DE30-C12F-2014-F47BA2825E03}"/>
              </a:ext>
            </a:extLst>
          </p:cNvPr>
          <p:cNvSpPr>
            <a:spLocks noGrp="1"/>
          </p:cNvSpPr>
          <p:nvPr>
            <p:ph type="body" sz="quarter" idx="12"/>
          </p:nvPr>
        </p:nvSpPr>
        <p:spPr/>
        <p:txBody>
          <a:bodyPr/>
          <a:lstStyle/>
          <a:p>
            <a:r>
              <a:rPr lang="en-US"/>
              <a:t>Lesson 2:</a:t>
            </a:r>
            <a:endParaRPr lang="en-GB"/>
          </a:p>
        </p:txBody>
      </p:sp>
      <p:pic>
        <p:nvPicPr>
          <p:cNvPr id="5" name="Picture 4" descr="A cartoon of a child with a walker&#10;&#10;Description automatically generated with low confidence">
            <a:extLst>
              <a:ext uri="{FF2B5EF4-FFF2-40B4-BE49-F238E27FC236}">
                <a16:creationId xmlns:a16="http://schemas.microsoft.com/office/drawing/2014/main" id="{4D3FD32B-9589-CE1D-ECBD-E148DE12B2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424" y="1549251"/>
            <a:ext cx="2769511" cy="4320000"/>
          </a:xfrm>
          <a:prstGeom prst="rect">
            <a:avLst/>
          </a:prstGeom>
        </p:spPr>
      </p:pic>
      <p:sp>
        <p:nvSpPr>
          <p:cNvPr id="4" name="TextBox 3">
            <a:extLst>
              <a:ext uri="{FF2B5EF4-FFF2-40B4-BE49-F238E27FC236}">
                <a16:creationId xmlns:a16="http://schemas.microsoft.com/office/drawing/2014/main" id="{F869E69F-B2ED-D02B-5A45-13F158280176}"/>
              </a:ext>
            </a:extLst>
          </p:cNvPr>
          <p:cNvSpPr txBox="1"/>
          <p:nvPr/>
        </p:nvSpPr>
        <p:spPr>
          <a:xfrm>
            <a:off x="8843493" y="155620"/>
            <a:ext cx="6096000" cy="548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US" sz="1800" b="0" i="0" u="sng" baseline="0" dirty="0">
                <a:solidFill>
                  <a:srgbClr val="A02B93"/>
                </a:solidFill>
                <a:latin typeface="Sassoon Primary"/>
                <a:ea typeface="Segoe UI"/>
                <a:cs typeface="Segoe UI"/>
              </a:rPr>
              <a:t>T</a:t>
            </a:r>
            <a:r>
              <a:rPr lang="en-US" sz="1800" b="0" i="0" u="sng" baseline="0" dirty="0">
                <a:solidFill>
                  <a:srgbClr val="000000"/>
                </a:solidFill>
                <a:latin typeface="Sassoon Primary"/>
                <a:ea typeface="Segoe UI"/>
                <a:cs typeface="Segoe UI"/>
              </a:rPr>
              <a:t>uesday 13th </a:t>
            </a:r>
            <a:r>
              <a:rPr lang="en-US" sz="1800" b="0" i="0" u="sng" baseline="0" dirty="0">
                <a:solidFill>
                  <a:srgbClr val="A02B93"/>
                </a:solidFill>
                <a:latin typeface="Sassoon Primary"/>
                <a:ea typeface="Segoe UI"/>
                <a:cs typeface="Segoe UI"/>
              </a:rPr>
              <a:t>J</a:t>
            </a:r>
            <a:r>
              <a:rPr lang="en-US" sz="1800" b="0" i="0" u="sng" baseline="0" dirty="0">
                <a:solidFill>
                  <a:srgbClr val="000000"/>
                </a:solidFill>
                <a:latin typeface="Sassoon Primary"/>
                <a:ea typeface="Segoe UI"/>
                <a:cs typeface="Segoe UI"/>
              </a:rPr>
              <a:t>anuary 2026</a:t>
            </a:r>
            <a:r>
              <a:rPr lang="en-US" sz="1800" b="0" i="0" dirty="0">
                <a:solidFill>
                  <a:srgbClr val="000000"/>
                </a:solidFill>
                <a:latin typeface="Sassoon Primary"/>
                <a:ea typeface="Segoe UI"/>
                <a:cs typeface="Segoe UI"/>
              </a:rPr>
              <a:t>​</a:t>
            </a:r>
          </a:p>
          <a:p>
            <a:pPr algn="ctr"/>
            <a:endParaRPr lang="en-GB" dirty="0"/>
          </a:p>
        </p:txBody>
      </p:sp>
      <p:sp>
        <p:nvSpPr>
          <p:cNvPr id="6" name="TextBox 5">
            <a:extLst>
              <a:ext uri="{FF2B5EF4-FFF2-40B4-BE49-F238E27FC236}">
                <a16:creationId xmlns:a16="http://schemas.microsoft.com/office/drawing/2014/main" id="{BF66FEE7-8B62-F62D-E3CE-A01F9A367088}"/>
              </a:ext>
            </a:extLst>
          </p:cNvPr>
          <p:cNvSpPr txBox="1"/>
          <p:nvPr/>
        </p:nvSpPr>
        <p:spPr>
          <a:xfrm>
            <a:off x="137394" y="42806"/>
            <a:ext cx="7469504" cy="461665"/>
          </a:xfrm>
          <a:prstGeom prst="rect">
            <a:avLst/>
          </a:prstGeom>
          <a:noFill/>
        </p:spPr>
        <p:txBody>
          <a:bodyPr wrap="square">
            <a:spAutoFit/>
          </a:bodyPr>
          <a:lstStyle/>
          <a:p>
            <a:r>
              <a:rPr lang="en-US" sz="2400" dirty="0"/>
              <a:t>KQ: Can I describe my </a:t>
            </a:r>
            <a:r>
              <a:rPr lang="en-US" sz="2400" dirty="0" err="1"/>
              <a:t>favourite</a:t>
            </a:r>
            <a:r>
              <a:rPr lang="en-US" sz="2400" dirty="0"/>
              <a:t> toy?</a:t>
            </a:r>
          </a:p>
        </p:txBody>
      </p:sp>
    </p:spTree>
    <p:extLst>
      <p:ext uri="{BB962C8B-B14F-4D97-AF65-F5344CB8AC3E}">
        <p14:creationId xmlns:p14="http://schemas.microsoft.com/office/powerpoint/2010/main" val="3270227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4BF3D0-7A5F-3796-364B-F9CAAA09402A}"/>
              </a:ext>
            </a:extLst>
          </p:cNvPr>
          <p:cNvSpPr>
            <a:spLocks noGrp="1"/>
          </p:cNvSpPr>
          <p:nvPr>
            <p:ph type="body" sz="quarter" idx="10"/>
          </p:nvPr>
        </p:nvSpPr>
        <p:spPr>
          <a:xfrm>
            <a:off x="753171" y="1690107"/>
            <a:ext cx="6239693" cy="2677248"/>
          </a:xfrm>
        </p:spPr>
        <p:txBody>
          <a:bodyPr/>
          <a:lstStyle/>
          <a:p>
            <a:r>
              <a:rPr lang="en-US"/>
              <a:t>The key term for this lesson is </a:t>
            </a:r>
            <a:r>
              <a:rPr lang="en-US" sz="4000" b="1"/>
              <a:t>describe</a:t>
            </a:r>
            <a:r>
              <a:rPr lang="en-US"/>
              <a:t>. </a:t>
            </a:r>
            <a:br>
              <a:rPr lang="en-US"/>
            </a:br>
            <a:r>
              <a:rPr lang="en-US"/>
              <a:t>When we describe something, we say what it is like. </a:t>
            </a:r>
          </a:p>
        </p:txBody>
      </p:sp>
      <p:sp>
        <p:nvSpPr>
          <p:cNvPr id="3" name="Text Placeholder 2">
            <a:extLst>
              <a:ext uri="{FF2B5EF4-FFF2-40B4-BE49-F238E27FC236}">
                <a16:creationId xmlns:a16="http://schemas.microsoft.com/office/drawing/2014/main" id="{45E94311-1B5D-105A-C96D-112CADFE5C03}"/>
              </a:ext>
            </a:extLst>
          </p:cNvPr>
          <p:cNvSpPr>
            <a:spLocks noGrp="1"/>
          </p:cNvSpPr>
          <p:nvPr>
            <p:ph type="body" sz="quarter" idx="12"/>
          </p:nvPr>
        </p:nvSpPr>
        <p:spPr/>
        <p:txBody>
          <a:bodyPr/>
          <a:lstStyle/>
          <a:p>
            <a:r>
              <a:rPr lang="en-US"/>
              <a:t>Lesson 2:</a:t>
            </a:r>
            <a:endParaRPr lang="en-GB"/>
          </a:p>
        </p:txBody>
      </p:sp>
      <p:pic>
        <p:nvPicPr>
          <p:cNvPr id="5" name="Picture 4" descr="A cartoon of a person raising his hand&#10;&#10;Description automatically generated with medium confidence">
            <a:extLst>
              <a:ext uri="{FF2B5EF4-FFF2-40B4-BE49-F238E27FC236}">
                <a16:creationId xmlns:a16="http://schemas.microsoft.com/office/drawing/2014/main" id="{EB373546-4BA9-57A4-4BE8-164AC283D8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5679" y="1849288"/>
            <a:ext cx="2769511" cy="4320000"/>
          </a:xfrm>
          <a:prstGeom prst="rect">
            <a:avLst/>
          </a:prstGeom>
        </p:spPr>
      </p:pic>
      <p:sp>
        <p:nvSpPr>
          <p:cNvPr id="4" name="TextBox 3">
            <a:extLst>
              <a:ext uri="{FF2B5EF4-FFF2-40B4-BE49-F238E27FC236}">
                <a16:creationId xmlns:a16="http://schemas.microsoft.com/office/drawing/2014/main" id="{429CB49D-652A-4877-3936-F42589B7C917}"/>
              </a:ext>
            </a:extLst>
          </p:cNvPr>
          <p:cNvSpPr txBox="1"/>
          <p:nvPr/>
        </p:nvSpPr>
        <p:spPr>
          <a:xfrm>
            <a:off x="8843493" y="112690"/>
            <a:ext cx="6096000" cy="4680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US" sz="1800" b="0" i="0" u="sng" baseline="0" dirty="0">
                <a:solidFill>
                  <a:srgbClr val="A02B93"/>
                </a:solidFill>
                <a:latin typeface="Sassoon Primary"/>
                <a:ea typeface="Segoe UI"/>
                <a:cs typeface="Segoe UI"/>
              </a:rPr>
              <a:t>T</a:t>
            </a:r>
            <a:r>
              <a:rPr lang="en-US" sz="1800" b="0" i="0" u="sng" baseline="0" dirty="0">
                <a:solidFill>
                  <a:srgbClr val="000000"/>
                </a:solidFill>
                <a:latin typeface="Sassoon Primary"/>
                <a:ea typeface="Segoe UI"/>
                <a:cs typeface="Segoe UI"/>
              </a:rPr>
              <a:t>uesday 13th </a:t>
            </a:r>
            <a:r>
              <a:rPr lang="en-US" sz="1800" b="0" i="0" u="sng" baseline="0" dirty="0">
                <a:solidFill>
                  <a:srgbClr val="A02B93"/>
                </a:solidFill>
                <a:latin typeface="Sassoon Primary"/>
                <a:ea typeface="Segoe UI"/>
                <a:cs typeface="Segoe UI"/>
              </a:rPr>
              <a:t>J</a:t>
            </a:r>
            <a:r>
              <a:rPr lang="en-US" sz="1800" b="0" i="0" u="sng" baseline="0" dirty="0">
                <a:solidFill>
                  <a:srgbClr val="000000"/>
                </a:solidFill>
                <a:latin typeface="Sassoon Primary"/>
                <a:ea typeface="Segoe UI"/>
                <a:cs typeface="Segoe UI"/>
              </a:rPr>
              <a:t>anuary 2026</a:t>
            </a:r>
            <a:r>
              <a:rPr lang="en-US" sz="1800" b="0" i="0" dirty="0">
                <a:solidFill>
                  <a:srgbClr val="000000"/>
                </a:solidFill>
                <a:latin typeface="Sassoon Primary"/>
                <a:ea typeface="Segoe UI"/>
                <a:cs typeface="Segoe UI"/>
              </a:rPr>
              <a:t>​</a:t>
            </a:r>
          </a:p>
          <a:p>
            <a:pPr algn="l" rtl="0">
              <a:lnSpc>
                <a:spcPts val="1425"/>
              </a:lnSpc>
            </a:pPr>
            <a:endParaRPr lang="en-GB" dirty="0"/>
          </a:p>
        </p:txBody>
      </p:sp>
      <p:sp>
        <p:nvSpPr>
          <p:cNvPr id="6" name="TextBox 5">
            <a:extLst>
              <a:ext uri="{FF2B5EF4-FFF2-40B4-BE49-F238E27FC236}">
                <a16:creationId xmlns:a16="http://schemas.microsoft.com/office/drawing/2014/main" id="{E0BA0B9D-22C2-C826-07AE-05182F878404}"/>
              </a:ext>
            </a:extLst>
          </p:cNvPr>
          <p:cNvSpPr txBox="1"/>
          <p:nvPr/>
        </p:nvSpPr>
        <p:spPr>
          <a:xfrm>
            <a:off x="137394" y="42806"/>
            <a:ext cx="7469504" cy="461665"/>
          </a:xfrm>
          <a:prstGeom prst="rect">
            <a:avLst/>
          </a:prstGeom>
          <a:noFill/>
        </p:spPr>
        <p:txBody>
          <a:bodyPr wrap="square">
            <a:spAutoFit/>
          </a:bodyPr>
          <a:lstStyle/>
          <a:p>
            <a:r>
              <a:rPr lang="en-US" sz="2400" dirty="0"/>
              <a:t>KQ: Can I describe my </a:t>
            </a:r>
            <a:r>
              <a:rPr lang="en-US" sz="2400" dirty="0" err="1"/>
              <a:t>favourite</a:t>
            </a:r>
            <a:r>
              <a:rPr lang="en-US" sz="2400" dirty="0"/>
              <a:t> toy?</a:t>
            </a:r>
          </a:p>
        </p:txBody>
      </p:sp>
    </p:spTree>
    <p:extLst>
      <p:ext uri="{BB962C8B-B14F-4D97-AF65-F5344CB8AC3E}">
        <p14:creationId xmlns:p14="http://schemas.microsoft.com/office/powerpoint/2010/main" val="2979735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642D2A-3BB1-9A26-A2B7-BA6CF1317C97}"/>
              </a:ext>
            </a:extLst>
          </p:cNvPr>
          <p:cNvSpPr>
            <a:spLocks noGrp="1"/>
          </p:cNvSpPr>
          <p:nvPr>
            <p:ph type="body" sz="quarter" idx="11"/>
          </p:nvPr>
        </p:nvSpPr>
        <p:spPr/>
        <p:txBody>
          <a:bodyPr/>
          <a:lstStyle/>
          <a:p>
            <a:r>
              <a:rPr lang="en-GB" b="1"/>
              <a:t>describe</a:t>
            </a:r>
          </a:p>
          <a:p>
            <a:r>
              <a:rPr lang="en-GB"/>
              <a:t>labels</a:t>
            </a:r>
          </a:p>
        </p:txBody>
      </p:sp>
      <p:sp>
        <p:nvSpPr>
          <p:cNvPr id="3" name="Title 2">
            <a:extLst>
              <a:ext uri="{FF2B5EF4-FFF2-40B4-BE49-F238E27FC236}">
                <a16:creationId xmlns:a16="http://schemas.microsoft.com/office/drawing/2014/main" id="{EB47AC18-F0E3-9C94-4109-3956AE312384}"/>
              </a:ext>
            </a:extLst>
          </p:cNvPr>
          <p:cNvSpPr>
            <a:spLocks noGrp="1"/>
          </p:cNvSpPr>
          <p:nvPr>
            <p:ph type="title"/>
          </p:nvPr>
        </p:nvSpPr>
        <p:spPr/>
        <p:txBody>
          <a:bodyPr/>
          <a:lstStyle/>
          <a:p>
            <a:r>
              <a:rPr lang="en-US"/>
              <a:t>Can I describe my favourite toy?</a:t>
            </a:r>
            <a:endParaRPr lang="en-GB"/>
          </a:p>
        </p:txBody>
      </p:sp>
      <p:sp>
        <p:nvSpPr>
          <p:cNvPr id="4" name="Text Placeholder 3">
            <a:extLst>
              <a:ext uri="{FF2B5EF4-FFF2-40B4-BE49-F238E27FC236}">
                <a16:creationId xmlns:a16="http://schemas.microsoft.com/office/drawing/2014/main" id="{FFD5FA0E-6A79-1313-32C3-BDF13EACAA6F}"/>
              </a:ext>
            </a:extLst>
          </p:cNvPr>
          <p:cNvSpPr>
            <a:spLocks noGrp="1"/>
          </p:cNvSpPr>
          <p:nvPr>
            <p:ph type="body" sz="quarter" idx="10"/>
          </p:nvPr>
        </p:nvSpPr>
        <p:spPr/>
        <p:txBody>
          <a:bodyPr/>
          <a:lstStyle/>
          <a:p>
            <a:r>
              <a:rPr lang="en-US"/>
              <a:t>Toys look and feel different.</a:t>
            </a:r>
          </a:p>
          <a:p>
            <a:r>
              <a:rPr lang="en-US"/>
              <a:t>Toys are special for different reasons.</a:t>
            </a:r>
          </a:p>
        </p:txBody>
      </p:sp>
      <p:sp>
        <p:nvSpPr>
          <p:cNvPr id="5" name="Text Placeholder 4">
            <a:extLst>
              <a:ext uri="{FF2B5EF4-FFF2-40B4-BE49-F238E27FC236}">
                <a16:creationId xmlns:a16="http://schemas.microsoft.com/office/drawing/2014/main" id="{B9B0F313-45D0-E470-A0CF-F4142C2E7EA9}"/>
              </a:ext>
            </a:extLst>
          </p:cNvPr>
          <p:cNvSpPr>
            <a:spLocks noGrp="1"/>
          </p:cNvSpPr>
          <p:nvPr>
            <p:ph type="body" sz="quarter" idx="12"/>
          </p:nvPr>
        </p:nvSpPr>
        <p:spPr/>
        <p:txBody>
          <a:bodyPr/>
          <a:lstStyle/>
          <a:p>
            <a:r>
              <a:rPr lang="en-US"/>
              <a:t>Lesson 2:</a:t>
            </a:r>
            <a:endParaRPr lang="en-GB"/>
          </a:p>
        </p:txBody>
      </p:sp>
      <p:pic>
        <p:nvPicPr>
          <p:cNvPr id="7" name="Picture 6" descr="A cartoon of a child with a backpack&#10;&#10;Description automatically generated with medium confidence">
            <a:extLst>
              <a:ext uri="{FF2B5EF4-FFF2-40B4-BE49-F238E27FC236}">
                <a16:creationId xmlns:a16="http://schemas.microsoft.com/office/drawing/2014/main" id="{BDB4C7DC-A4B8-452E-885C-2639F59074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82020" y="3104942"/>
            <a:ext cx="2538718" cy="3960000"/>
          </a:xfrm>
          <a:prstGeom prst="rect">
            <a:avLst/>
          </a:prstGeom>
        </p:spPr>
      </p:pic>
      <p:sp>
        <p:nvSpPr>
          <p:cNvPr id="6" name="TextBox 5">
            <a:extLst>
              <a:ext uri="{FF2B5EF4-FFF2-40B4-BE49-F238E27FC236}">
                <a16:creationId xmlns:a16="http://schemas.microsoft.com/office/drawing/2014/main" id="{B7790C43-09F7-3ECB-CBE0-CBE9C8FD69B9}"/>
              </a:ext>
            </a:extLst>
          </p:cNvPr>
          <p:cNvSpPr txBox="1"/>
          <p:nvPr/>
        </p:nvSpPr>
        <p:spPr>
          <a:xfrm>
            <a:off x="8843493" y="59028"/>
            <a:ext cx="6096000" cy="548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US" sz="1800" b="0" i="0" u="sng" baseline="0" dirty="0">
                <a:solidFill>
                  <a:srgbClr val="A02B93"/>
                </a:solidFill>
                <a:latin typeface="Sassoon Primary"/>
                <a:ea typeface="Segoe UI"/>
                <a:cs typeface="Segoe UI"/>
              </a:rPr>
              <a:t>T</a:t>
            </a:r>
            <a:r>
              <a:rPr lang="en-US" sz="1800" b="0" i="0" u="sng" baseline="0" dirty="0">
                <a:solidFill>
                  <a:srgbClr val="000000"/>
                </a:solidFill>
                <a:latin typeface="Sassoon Primary"/>
                <a:ea typeface="Segoe UI"/>
                <a:cs typeface="Segoe UI"/>
              </a:rPr>
              <a:t>uesday 13th </a:t>
            </a:r>
            <a:r>
              <a:rPr lang="en-US" sz="1800" b="0" i="0" u="sng" baseline="0" dirty="0">
                <a:solidFill>
                  <a:srgbClr val="A02B93"/>
                </a:solidFill>
                <a:latin typeface="Sassoon Primary"/>
                <a:ea typeface="Segoe UI"/>
                <a:cs typeface="Segoe UI"/>
              </a:rPr>
              <a:t>J</a:t>
            </a:r>
            <a:r>
              <a:rPr lang="en-US" sz="1800" b="0" i="0" u="sng" baseline="0" dirty="0">
                <a:solidFill>
                  <a:srgbClr val="000000"/>
                </a:solidFill>
                <a:latin typeface="Sassoon Primary"/>
                <a:ea typeface="Segoe UI"/>
                <a:cs typeface="Segoe UI"/>
              </a:rPr>
              <a:t>anuary 2026</a:t>
            </a:r>
            <a:r>
              <a:rPr lang="en-US" sz="1800" b="0" i="0" dirty="0">
                <a:solidFill>
                  <a:srgbClr val="000000"/>
                </a:solidFill>
                <a:latin typeface="Sassoon Primary"/>
                <a:ea typeface="Segoe UI"/>
                <a:cs typeface="Segoe UI"/>
              </a:rPr>
              <a:t>​</a:t>
            </a:r>
          </a:p>
          <a:p>
            <a:pPr algn="ctr"/>
            <a:endParaRPr lang="en-GB" dirty="0"/>
          </a:p>
        </p:txBody>
      </p:sp>
    </p:spTree>
    <p:extLst>
      <p:ext uri="{BB962C8B-B14F-4D97-AF65-F5344CB8AC3E}">
        <p14:creationId xmlns:p14="http://schemas.microsoft.com/office/powerpoint/2010/main" val="3805603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4CD1F7-255B-F319-B6B2-B8158335C9F2}"/>
              </a:ext>
            </a:extLst>
          </p:cNvPr>
          <p:cNvSpPr>
            <a:spLocks noGrp="1"/>
          </p:cNvSpPr>
          <p:nvPr>
            <p:ph type="body" sz="quarter" idx="10"/>
          </p:nvPr>
        </p:nvSpPr>
        <p:spPr>
          <a:xfrm>
            <a:off x="590550" y="1118388"/>
            <a:ext cx="4511386" cy="1123817"/>
          </a:xfrm>
          <a:prstGeom prst="wedgeRoundRectCallout">
            <a:avLst>
              <a:gd name="adj1" fmla="val 3396"/>
              <a:gd name="adj2" fmla="val 132643"/>
              <a:gd name="adj3" fmla="val 16667"/>
            </a:avLst>
          </a:prstGeom>
        </p:spPr>
        <p:txBody>
          <a:bodyPr/>
          <a:lstStyle/>
          <a:p>
            <a:r>
              <a:rPr lang="en-GB"/>
              <a:t>What is your favourite toy?</a:t>
            </a:r>
          </a:p>
        </p:txBody>
      </p:sp>
      <p:sp>
        <p:nvSpPr>
          <p:cNvPr id="3" name="Text Placeholder 2">
            <a:extLst>
              <a:ext uri="{FF2B5EF4-FFF2-40B4-BE49-F238E27FC236}">
                <a16:creationId xmlns:a16="http://schemas.microsoft.com/office/drawing/2014/main" id="{B53E317F-980E-361A-8FA3-A0310631DDEB}"/>
              </a:ext>
            </a:extLst>
          </p:cNvPr>
          <p:cNvSpPr>
            <a:spLocks noGrp="1"/>
          </p:cNvSpPr>
          <p:nvPr>
            <p:ph type="body" sz="quarter" idx="11"/>
          </p:nvPr>
        </p:nvSpPr>
        <p:spPr>
          <a:xfrm>
            <a:off x="5284922" y="1174355"/>
            <a:ext cx="4200042" cy="2963728"/>
          </a:xfrm>
          <a:prstGeom prst="wedgeRoundRectCallout">
            <a:avLst>
              <a:gd name="adj1" fmla="val 61141"/>
              <a:gd name="adj2" fmla="val -4680"/>
              <a:gd name="adj3" fmla="val 16667"/>
            </a:avLst>
          </a:prstGeom>
        </p:spPr>
        <p:txBody>
          <a:bodyPr/>
          <a:lstStyle/>
          <a:p>
            <a:pPr algn="l"/>
            <a:r>
              <a:rPr lang="en-GB"/>
              <a:t>My favourite toy is ___________________.</a:t>
            </a:r>
          </a:p>
          <a:p>
            <a:pPr algn="l"/>
            <a:endParaRPr lang="en-GB"/>
          </a:p>
          <a:p>
            <a:pPr algn="l"/>
            <a:r>
              <a:rPr lang="en-GB"/>
              <a:t>It is special because ___________________.</a:t>
            </a:r>
          </a:p>
        </p:txBody>
      </p:sp>
      <p:sp>
        <p:nvSpPr>
          <p:cNvPr id="4" name="Text Placeholder 3">
            <a:extLst>
              <a:ext uri="{FF2B5EF4-FFF2-40B4-BE49-F238E27FC236}">
                <a16:creationId xmlns:a16="http://schemas.microsoft.com/office/drawing/2014/main" id="{F5796D34-7612-3C7B-F698-F1C96306BCB5}"/>
              </a:ext>
            </a:extLst>
          </p:cNvPr>
          <p:cNvSpPr>
            <a:spLocks noGrp="1"/>
          </p:cNvSpPr>
          <p:nvPr>
            <p:ph type="body" sz="quarter" idx="12"/>
          </p:nvPr>
        </p:nvSpPr>
        <p:spPr/>
        <p:txBody>
          <a:bodyPr/>
          <a:lstStyle/>
          <a:p>
            <a:r>
              <a:rPr lang="en-US"/>
              <a:t>Lesson 2:</a:t>
            </a:r>
            <a:endParaRPr lang="en-GB"/>
          </a:p>
        </p:txBody>
      </p:sp>
      <p:pic>
        <p:nvPicPr>
          <p:cNvPr id="9" name="Picture 8" descr="A cartoon of a child holding a pen&#10;&#10;Description automatically generated with medium confidence">
            <a:extLst>
              <a:ext uri="{FF2B5EF4-FFF2-40B4-BE49-F238E27FC236}">
                <a16:creationId xmlns:a16="http://schemas.microsoft.com/office/drawing/2014/main" id="{844B86EC-86D0-124B-A066-75D32D08C8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3963" y="2311947"/>
            <a:ext cx="2769512" cy="4320000"/>
          </a:xfrm>
          <a:prstGeom prst="rect">
            <a:avLst/>
          </a:prstGeom>
        </p:spPr>
      </p:pic>
      <p:pic>
        <p:nvPicPr>
          <p:cNvPr id="12" name="Picture 11" descr="A cartoon of a child walking on a walker&#10;&#10;Description automatically generated with low confidence">
            <a:extLst>
              <a:ext uri="{FF2B5EF4-FFF2-40B4-BE49-F238E27FC236}">
                <a16:creationId xmlns:a16="http://schemas.microsoft.com/office/drawing/2014/main" id="{696EAA54-9D66-F2C8-4573-1A08737588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892" y="2455096"/>
            <a:ext cx="2769510" cy="4320000"/>
          </a:xfrm>
          <a:prstGeom prst="rect">
            <a:avLst/>
          </a:prstGeom>
        </p:spPr>
      </p:pic>
      <p:sp>
        <p:nvSpPr>
          <p:cNvPr id="5" name="TextBox 4">
            <a:extLst>
              <a:ext uri="{FF2B5EF4-FFF2-40B4-BE49-F238E27FC236}">
                <a16:creationId xmlns:a16="http://schemas.microsoft.com/office/drawing/2014/main" id="{CF579826-C534-A9CB-5743-DC3CB2047EC7}"/>
              </a:ext>
            </a:extLst>
          </p:cNvPr>
          <p:cNvSpPr txBox="1"/>
          <p:nvPr/>
        </p:nvSpPr>
        <p:spPr>
          <a:xfrm>
            <a:off x="603250" y="349249"/>
            <a:ext cx="37465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2">
                    <a:lumMod val="49000"/>
                    <a:lumOff val="51000"/>
                  </a:schemeClr>
                </a:solidFill>
              </a:rPr>
              <a:t>Blue</a:t>
            </a:r>
            <a:r>
              <a:rPr lang="en-US" sz="3200"/>
              <a:t> / </a:t>
            </a:r>
            <a:r>
              <a:rPr lang="en-US" sz="3200">
                <a:solidFill>
                  <a:schemeClr val="accent3"/>
                </a:solidFill>
              </a:rPr>
              <a:t>green</a:t>
            </a:r>
          </a:p>
        </p:txBody>
      </p:sp>
      <p:sp>
        <p:nvSpPr>
          <p:cNvPr id="6" name="TextBox 5">
            <a:extLst>
              <a:ext uri="{FF2B5EF4-FFF2-40B4-BE49-F238E27FC236}">
                <a16:creationId xmlns:a16="http://schemas.microsoft.com/office/drawing/2014/main" id="{F0F2C712-0F4B-9226-2E9B-99C2099BD6BE}"/>
              </a:ext>
            </a:extLst>
          </p:cNvPr>
          <p:cNvSpPr txBox="1"/>
          <p:nvPr/>
        </p:nvSpPr>
        <p:spPr>
          <a:xfrm>
            <a:off x="8972282" y="16099"/>
            <a:ext cx="6096000" cy="728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US" sz="1800" b="0" i="0" u="sng" baseline="0" dirty="0">
                <a:solidFill>
                  <a:srgbClr val="A02B93"/>
                </a:solidFill>
                <a:latin typeface="Sassoon Primary"/>
                <a:ea typeface="Segoe UI"/>
                <a:cs typeface="Segoe UI"/>
              </a:rPr>
              <a:t>T</a:t>
            </a:r>
            <a:r>
              <a:rPr lang="en-US" sz="1800" b="0" i="0" u="sng" baseline="0" dirty="0">
                <a:solidFill>
                  <a:srgbClr val="000000"/>
                </a:solidFill>
                <a:latin typeface="Sassoon Primary"/>
                <a:ea typeface="Segoe UI"/>
                <a:cs typeface="Segoe UI"/>
              </a:rPr>
              <a:t>uesday 13th </a:t>
            </a:r>
            <a:r>
              <a:rPr lang="en-US" sz="1800" b="0" i="0" u="sng" baseline="0" dirty="0">
                <a:solidFill>
                  <a:srgbClr val="A02B93"/>
                </a:solidFill>
                <a:latin typeface="Sassoon Primary"/>
                <a:ea typeface="Segoe UI"/>
                <a:cs typeface="Segoe UI"/>
              </a:rPr>
              <a:t>J</a:t>
            </a:r>
            <a:r>
              <a:rPr lang="en-US" sz="1800" b="0" i="0" u="sng" baseline="0" dirty="0">
                <a:solidFill>
                  <a:srgbClr val="000000"/>
                </a:solidFill>
                <a:latin typeface="Sassoon Primary"/>
                <a:ea typeface="Segoe UI"/>
                <a:cs typeface="Segoe UI"/>
              </a:rPr>
              <a:t>anuary 2026</a:t>
            </a:r>
            <a:r>
              <a:rPr lang="en-US" sz="1800" b="0" i="0" dirty="0">
                <a:solidFill>
                  <a:srgbClr val="000000"/>
                </a:solidFill>
                <a:latin typeface="Sassoon Primary"/>
                <a:ea typeface="Segoe UI"/>
                <a:cs typeface="Segoe UI"/>
              </a:rPr>
              <a:t>​</a:t>
            </a:r>
          </a:p>
          <a:p>
            <a:pPr algn="l" rtl="0">
              <a:lnSpc>
                <a:spcPts val="1425"/>
              </a:lnSpc>
            </a:pPr>
            <a:endParaRPr lang="en-US" sz="1800" b="0" i="0" u="sng" baseline="0" dirty="0">
              <a:solidFill>
                <a:srgbClr val="000000"/>
              </a:solidFill>
              <a:latin typeface="Sassoon Primary"/>
              <a:ea typeface="Segoe UI"/>
              <a:cs typeface="Segoe UI"/>
            </a:endParaRPr>
          </a:p>
          <a:p>
            <a:pPr algn="ctr"/>
            <a:endParaRPr lang="en-GB" dirty="0"/>
          </a:p>
        </p:txBody>
      </p:sp>
      <p:sp>
        <p:nvSpPr>
          <p:cNvPr id="7" name="TextBox 6">
            <a:extLst>
              <a:ext uri="{FF2B5EF4-FFF2-40B4-BE49-F238E27FC236}">
                <a16:creationId xmlns:a16="http://schemas.microsoft.com/office/drawing/2014/main" id="{F1A5E765-4530-9186-4AC4-68049FB7D929}"/>
              </a:ext>
            </a:extLst>
          </p:cNvPr>
          <p:cNvSpPr txBox="1"/>
          <p:nvPr/>
        </p:nvSpPr>
        <p:spPr>
          <a:xfrm>
            <a:off x="137394" y="42806"/>
            <a:ext cx="7469504" cy="461665"/>
          </a:xfrm>
          <a:prstGeom prst="rect">
            <a:avLst/>
          </a:prstGeom>
          <a:noFill/>
        </p:spPr>
        <p:txBody>
          <a:bodyPr wrap="square">
            <a:spAutoFit/>
          </a:bodyPr>
          <a:lstStyle/>
          <a:p>
            <a:r>
              <a:rPr lang="en-US" sz="2400" dirty="0"/>
              <a:t>KQ: Can I describe my </a:t>
            </a:r>
            <a:r>
              <a:rPr lang="en-US" sz="2400" dirty="0" err="1"/>
              <a:t>favourite</a:t>
            </a:r>
            <a:r>
              <a:rPr lang="en-US" sz="2400" dirty="0"/>
              <a:t> toy?</a:t>
            </a:r>
          </a:p>
        </p:txBody>
      </p:sp>
      <p:pic>
        <p:nvPicPr>
          <p:cNvPr id="8" name="Picture 7">
            <a:extLst>
              <a:ext uri="{FF2B5EF4-FFF2-40B4-BE49-F238E27FC236}">
                <a16:creationId xmlns:a16="http://schemas.microsoft.com/office/drawing/2014/main" id="{566558EE-D260-B87F-EC9F-F9610A4BF69F}"/>
              </a:ext>
            </a:extLst>
          </p:cNvPr>
          <p:cNvPicPr>
            <a:picLocks noChangeAspect="1"/>
          </p:cNvPicPr>
          <p:nvPr/>
        </p:nvPicPr>
        <p:blipFill>
          <a:blip r:embed="rId5"/>
          <a:stretch>
            <a:fillRect/>
          </a:stretch>
        </p:blipFill>
        <p:spPr>
          <a:xfrm>
            <a:off x="5827323" y="5201369"/>
            <a:ext cx="2952750" cy="1257300"/>
          </a:xfrm>
          <a:prstGeom prst="rect">
            <a:avLst/>
          </a:prstGeom>
        </p:spPr>
      </p:pic>
    </p:spTree>
    <p:extLst>
      <p:ext uri="{BB962C8B-B14F-4D97-AF65-F5344CB8AC3E}">
        <p14:creationId xmlns:p14="http://schemas.microsoft.com/office/powerpoint/2010/main" val="14236346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5DA2F5-A305-1BC8-05FC-F549427F8787}"/>
              </a:ext>
            </a:extLst>
          </p:cNvPr>
          <p:cNvSpPr>
            <a:spLocks noGrp="1"/>
          </p:cNvSpPr>
          <p:nvPr>
            <p:ph type="body" sz="quarter" idx="10"/>
          </p:nvPr>
        </p:nvSpPr>
        <p:spPr>
          <a:xfrm>
            <a:off x="6843238" y="995340"/>
            <a:ext cx="3643802" cy="1759823"/>
          </a:xfrm>
          <a:prstGeom prst="wedgeRoundRectCallout">
            <a:avLst>
              <a:gd name="adj1" fmla="val -930"/>
              <a:gd name="adj2" fmla="val 101765"/>
              <a:gd name="adj3" fmla="val 16667"/>
            </a:avLst>
          </a:prstGeom>
        </p:spPr>
        <p:txBody>
          <a:bodyPr>
            <a:normAutofit fontScale="92500"/>
          </a:bodyPr>
          <a:lstStyle/>
          <a:p>
            <a:r>
              <a:rPr lang="en-US" dirty="0"/>
              <a:t>Which words could you use to describe these toys? </a:t>
            </a:r>
            <a:endParaRPr lang="en-GB" dirty="0"/>
          </a:p>
        </p:txBody>
      </p:sp>
      <p:sp>
        <p:nvSpPr>
          <p:cNvPr id="5" name="Google Shape;469;p19">
            <a:extLst>
              <a:ext uri="{FF2B5EF4-FFF2-40B4-BE49-F238E27FC236}">
                <a16:creationId xmlns:a16="http://schemas.microsoft.com/office/drawing/2014/main" id="{684EA82E-12A4-33E3-E13D-B79156A0E645}"/>
              </a:ext>
            </a:extLst>
          </p:cNvPr>
          <p:cNvSpPr/>
          <p:nvPr/>
        </p:nvSpPr>
        <p:spPr>
          <a:xfrm>
            <a:off x="185826" y="3829928"/>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hard</a:t>
            </a:r>
          </a:p>
        </p:txBody>
      </p:sp>
      <p:sp>
        <p:nvSpPr>
          <p:cNvPr id="6" name="Google Shape;469;p19">
            <a:extLst>
              <a:ext uri="{FF2B5EF4-FFF2-40B4-BE49-F238E27FC236}">
                <a16:creationId xmlns:a16="http://schemas.microsoft.com/office/drawing/2014/main" id="{A1906BED-9755-A31F-7343-C77A9E329ACF}"/>
              </a:ext>
            </a:extLst>
          </p:cNvPr>
          <p:cNvSpPr/>
          <p:nvPr/>
        </p:nvSpPr>
        <p:spPr>
          <a:xfrm>
            <a:off x="6091444" y="4704205"/>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black and white</a:t>
            </a:r>
          </a:p>
        </p:txBody>
      </p:sp>
      <p:sp>
        <p:nvSpPr>
          <p:cNvPr id="7" name="Google Shape;469;p19">
            <a:extLst>
              <a:ext uri="{FF2B5EF4-FFF2-40B4-BE49-F238E27FC236}">
                <a16:creationId xmlns:a16="http://schemas.microsoft.com/office/drawing/2014/main" id="{78488ABD-824C-4DB0-65D1-D21CBACAC4E4}"/>
              </a:ext>
            </a:extLst>
          </p:cNvPr>
          <p:cNvSpPr/>
          <p:nvPr/>
        </p:nvSpPr>
        <p:spPr>
          <a:xfrm>
            <a:off x="1676554" y="5570850"/>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bouncy</a:t>
            </a:r>
          </a:p>
        </p:txBody>
      </p:sp>
      <p:sp>
        <p:nvSpPr>
          <p:cNvPr id="8" name="Google Shape;469;p19">
            <a:extLst>
              <a:ext uri="{FF2B5EF4-FFF2-40B4-BE49-F238E27FC236}">
                <a16:creationId xmlns:a16="http://schemas.microsoft.com/office/drawing/2014/main" id="{0CB3A4F6-66D4-B6AA-E9E9-6E496894A64D}"/>
              </a:ext>
            </a:extLst>
          </p:cNvPr>
          <p:cNvSpPr/>
          <p:nvPr/>
        </p:nvSpPr>
        <p:spPr>
          <a:xfrm>
            <a:off x="4885260" y="5570851"/>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squeezy</a:t>
            </a:r>
          </a:p>
        </p:txBody>
      </p:sp>
      <p:sp>
        <p:nvSpPr>
          <p:cNvPr id="9" name="Google Shape;469;p19">
            <a:extLst>
              <a:ext uri="{FF2B5EF4-FFF2-40B4-BE49-F238E27FC236}">
                <a16:creationId xmlns:a16="http://schemas.microsoft.com/office/drawing/2014/main" id="{69B0E2F4-6500-27DD-D0A3-3EF017E1E027}"/>
              </a:ext>
            </a:extLst>
          </p:cNvPr>
          <p:cNvSpPr/>
          <p:nvPr/>
        </p:nvSpPr>
        <p:spPr>
          <a:xfrm>
            <a:off x="3138635" y="3829928"/>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squishy</a:t>
            </a:r>
          </a:p>
        </p:txBody>
      </p:sp>
      <p:sp>
        <p:nvSpPr>
          <p:cNvPr id="10" name="Google Shape;469;p19">
            <a:extLst>
              <a:ext uri="{FF2B5EF4-FFF2-40B4-BE49-F238E27FC236}">
                <a16:creationId xmlns:a16="http://schemas.microsoft.com/office/drawing/2014/main" id="{12D85A7D-93BD-D545-F553-CE9F01A3AB3B}"/>
              </a:ext>
            </a:extLst>
          </p:cNvPr>
          <p:cNvSpPr/>
          <p:nvPr/>
        </p:nvSpPr>
        <p:spPr>
          <a:xfrm>
            <a:off x="6091444" y="3829928"/>
            <a:ext cx="2277641"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soft</a:t>
            </a:r>
          </a:p>
        </p:txBody>
      </p:sp>
      <p:sp>
        <p:nvSpPr>
          <p:cNvPr id="11" name="Google Shape;469;p19">
            <a:extLst>
              <a:ext uri="{FF2B5EF4-FFF2-40B4-BE49-F238E27FC236}">
                <a16:creationId xmlns:a16="http://schemas.microsoft.com/office/drawing/2014/main" id="{87F3CFD8-5AB9-F261-D722-B3AB5DEDD260}"/>
              </a:ext>
            </a:extLst>
          </p:cNvPr>
          <p:cNvSpPr/>
          <p:nvPr/>
        </p:nvSpPr>
        <p:spPr>
          <a:xfrm>
            <a:off x="185826" y="4704205"/>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err="1">
                <a:solidFill>
                  <a:schemeClr val="dk1"/>
                </a:solidFill>
                <a:latin typeface="Century Gothic"/>
                <a:ea typeface="Century Gothic"/>
                <a:cs typeface="Century Gothic"/>
                <a:sym typeface="Century Gothic"/>
              </a:rPr>
              <a:t>colourful</a:t>
            </a:r>
            <a:endParaRPr lang="en-US" sz="2400" b="0" i="0" u="none" strike="noStrike" cap="none">
              <a:solidFill>
                <a:schemeClr val="dk1"/>
              </a:solidFill>
              <a:latin typeface="Century Gothic"/>
              <a:ea typeface="Century Gothic"/>
              <a:cs typeface="Century Gothic"/>
              <a:sym typeface="Century Gothic"/>
            </a:endParaRPr>
          </a:p>
        </p:txBody>
      </p:sp>
      <p:sp>
        <p:nvSpPr>
          <p:cNvPr id="12" name="Google Shape;469;p19">
            <a:extLst>
              <a:ext uri="{FF2B5EF4-FFF2-40B4-BE49-F238E27FC236}">
                <a16:creationId xmlns:a16="http://schemas.microsoft.com/office/drawing/2014/main" id="{D012EC01-B050-B37A-9712-2A5F4E71C841}"/>
              </a:ext>
            </a:extLst>
          </p:cNvPr>
          <p:cNvSpPr/>
          <p:nvPr/>
        </p:nvSpPr>
        <p:spPr>
          <a:xfrm>
            <a:off x="3138635" y="4704205"/>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round</a:t>
            </a:r>
          </a:p>
        </p:txBody>
      </p:sp>
      <p:pic>
        <p:nvPicPr>
          <p:cNvPr id="13" name="Picture 12">
            <a:extLst>
              <a:ext uri="{FF2B5EF4-FFF2-40B4-BE49-F238E27FC236}">
                <a16:creationId xmlns:a16="http://schemas.microsoft.com/office/drawing/2014/main" id="{41FC67AD-4E62-1EEE-E938-5F0A861985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880" y="462595"/>
            <a:ext cx="1855817" cy="1856322"/>
          </a:xfrm>
          <a:prstGeom prst="rect">
            <a:avLst/>
          </a:prstGeom>
        </p:spPr>
      </p:pic>
      <p:pic>
        <p:nvPicPr>
          <p:cNvPr id="14" name="Picture 13">
            <a:extLst>
              <a:ext uri="{FF2B5EF4-FFF2-40B4-BE49-F238E27FC236}">
                <a16:creationId xmlns:a16="http://schemas.microsoft.com/office/drawing/2014/main" id="{3096660B-D4E8-6B29-7216-5E696B395B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5276" y="503689"/>
            <a:ext cx="2697548" cy="1798365"/>
          </a:xfrm>
          <a:prstGeom prst="rect">
            <a:avLst/>
          </a:prstGeom>
        </p:spPr>
      </p:pic>
      <p:sp>
        <p:nvSpPr>
          <p:cNvPr id="15" name="Google Shape;469;p19">
            <a:extLst>
              <a:ext uri="{FF2B5EF4-FFF2-40B4-BE49-F238E27FC236}">
                <a16:creationId xmlns:a16="http://schemas.microsoft.com/office/drawing/2014/main" id="{47B67BF2-0807-6557-C867-C644114629C1}"/>
              </a:ext>
            </a:extLst>
          </p:cNvPr>
          <p:cNvSpPr/>
          <p:nvPr/>
        </p:nvSpPr>
        <p:spPr>
          <a:xfrm>
            <a:off x="185826" y="2465627"/>
            <a:ext cx="2727387" cy="484569"/>
          </a:xfrm>
          <a:prstGeom prst="roundRect">
            <a:avLst>
              <a:gd name="adj" fmla="val 10058"/>
            </a:avLst>
          </a:prstGeom>
          <a:solidFill>
            <a:srgbClr val="EFE5F1"/>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football</a:t>
            </a:r>
          </a:p>
        </p:txBody>
      </p:sp>
      <p:sp>
        <p:nvSpPr>
          <p:cNvPr id="16" name="Google Shape;469;p19">
            <a:extLst>
              <a:ext uri="{FF2B5EF4-FFF2-40B4-BE49-F238E27FC236}">
                <a16:creationId xmlns:a16="http://schemas.microsoft.com/office/drawing/2014/main" id="{2E5D0683-3DBD-6955-3595-D5A516DC1281}"/>
              </a:ext>
            </a:extLst>
          </p:cNvPr>
          <p:cNvSpPr/>
          <p:nvPr/>
        </p:nvSpPr>
        <p:spPr>
          <a:xfrm>
            <a:off x="3514532" y="2447658"/>
            <a:ext cx="2727387" cy="484569"/>
          </a:xfrm>
          <a:prstGeom prst="roundRect">
            <a:avLst>
              <a:gd name="adj" fmla="val 10058"/>
            </a:avLst>
          </a:prstGeom>
          <a:solidFill>
            <a:srgbClr val="EFE5F1"/>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modelling clay</a:t>
            </a:r>
          </a:p>
        </p:txBody>
      </p:sp>
      <p:sp>
        <p:nvSpPr>
          <p:cNvPr id="2" name="TextBox 1">
            <a:extLst>
              <a:ext uri="{FF2B5EF4-FFF2-40B4-BE49-F238E27FC236}">
                <a16:creationId xmlns:a16="http://schemas.microsoft.com/office/drawing/2014/main" id="{282C94B3-BF98-A77A-A0A2-B6D88434B042}"/>
              </a:ext>
            </a:extLst>
          </p:cNvPr>
          <p:cNvSpPr txBox="1"/>
          <p:nvPr/>
        </p:nvSpPr>
        <p:spPr>
          <a:xfrm>
            <a:off x="8371268" y="112690"/>
            <a:ext cx="6096000" cy="548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US" sz="1800" b="0" i="0" u="sng" baseline="0" dirty="0">
                <a:solidFill>
                  <a:srgbClr val="A02B93"/>
                </a:solidFill>
                <a:latin typeface="Sassoon Primary"/>
                <a:ea typeface="Segoe UI"/>
                <a:cs typeface="Segoe UI"/>
              </a:rPr>
              <a:t>T</a:t>
            </a:r>
            <a:r>
              <a:rPr lang="en-US" sz="1800" b="0" i="0" u="sng" baseline="0" dirty="0">
                <a:solidFill>
                  <a:srgbClr val="000000"/>
                </a:solidFill>
                <a:latin typeface="Sassoon Primary"/>
                <a:ea typeface="Segoe UI"/>
                <a:cs typeface="Segoe UI"/>
              </a:rPr>
              <a:t>uesday 13th </a:t>
            </a:r>
            <a:r>
              <a:rPr lang="en-US" sz="1800" b="0" i="0" u="sng" baseline="0" dirty="0">
                <a:solidFill>
                  <a:srgbClr val="A02B93"/>
                </a:solidFill>
                <a:latin typeface="Sassoon Primary"/>
                <a:ea typeface="Segoe UI"/>
                <a:cs typeface="Segoe UI"/>
              </a:rPr>
              <a:t>J</a:t>
            </a:r>
            <a:r>
              <a:rPr lang="en-US" sz="1800" b="0" i="0" u="sng" baseline="0" dirty="0">
                <a:solidFill>
                  <a:srgbClr val="000000"/>
                </a:solidFill>
                <a:latin typeface="Sassoon Primary"/>
                <a:ea typeface="Segoe UI"/>
                <a:cs typeface="Segoe UI"/>
              </a:rPr>
              <a:t>anuary 2026</a:t>
            </a:r>
            <a:r>
              <a:rPr lang="en-US" sz="1800" b="0" i="0" dirty="0">
                <a:solidFill>
                  <a:srgbClr val="000000"/>
                </a:solidFill>
                <a:latin typeface="Sassoon Primary"/>
                <a:ea typeface="Segoe UI"/>
                <a:cs typeface="Segoe UI"/>
              </a:rPr>
              <a:t>​</a:t>
            </a:r>
          </a:p>
          <a:p>
            <a:pPr algn="ctr"/>
            <a:endParaRPr lang="en-GB" dirty="0"/>
          </a:p>
        </p:txBody>
      </p:sp>
      <p:sp>
        <p:nvSpPr>
          <p:cNvPr id="21" name="TextBox 20">
            <a:extLst>
              <a:ext uri="{FF2B5EF4-FFF2-40B4-BE49-F238E27FC236}">
                <a16:creationId xmlns:a16="http://schemas.microsoft.com/office/drawing/2014/main" id="{9411C160-55B8-89BA-2333-4DBED19B8C5D}"/>
              </a:ext>
            </a:extLst>
          </p:cNvPr>
          <p:cNvSpPr txBox="1"/>
          <p:nvPr/>
        </p:nvSpPr>
        <p:spPr>
          <a:xfrm>
            <a:off x="137394" y="42806"/>
            <a:ext cx="7469504" cy="461665"/>
          </a:xfrm>
          <a:prstGeom prst="rect">
            <a:avLst/>
          </a:prstGeom>
          <a:noFill/>
        </p:spPr>
        <p:txBody>
          <a:bodyPr wrap="square">
            <a:spAutoFit/>
          </a:bodyPr>
          <a:lstStyle/>
          <a:p>
            <a:r>
              <a:rPr lang="en-US" sz="2400" dirty="0"/>
              <a:t>KQ: Can I describe my </a:t>
            </a:r>
            <a:r>
              <a:rPr lang="en-US" sz="2400" dirty="0" err="1"/>
              <a:t>favourite</a:t>
            </a:r>
            <a:r>
              <a:rPr lang="en-US" sz="2400" dirty="0"/>
              <a:t> toy?</a:t>
            </a:r>
          </a:p>
        </p:txBody>
      </p:sp>
    </p:spTree>
    <p:extLst>
      <p:ext uri="{BB962C8B-B14F-4D97-AF65-F5344CB8AC3E}">
        <p14:creationId xmlns:p14="http://schemas.microsoft.com/office/powerpoint/2010/main" val="37602621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83FF-40C3-1551-7CCD-8EE0882AE7E9}"/>
              </a:ext>
            </a:extLst>
          </p:cNvPr>
          <p:cNvSpPr>
            <a:spLocks noGrp="1"/>
          </p:cNvSpPr>
          <p:nvPr>
            <p:ph type="title"/>
          </p:nvPr>
        </p:nvSpPr>
        <p:spPr/>
        <p:txBody>
          <a:bodyPr/>
          <a:lstStyle/>
          <a:p>
            <a:r>
              <a:rPr lang="en-GB"/>
              <a:t>Let’s label one of your toys.</a:t>
            </a:r>
          </a:p>
        </p:txBody>
      </p:sp>
      <p:sp>
        <p:nvSpPr>
          <p:cNvPr id="4" name="Text Placeholder 3">
            <a:extLst>
              <a:ext uri="{FF2B5EF4-FFF2-40B4-BE49-F238E27FC236}">
                <a16:creationId xmlns:a16="http://schemas.microsoft.com/office/drawing/2014/main" id="{2D520A44-0AFA-F24C-E0FF-08176FB95530}"/>
              </a:ext>
            </a:extLst>
          </p:cNvPr>
          <p:cNvSpPr>
            <a:spLocks noGrp="1"/>
          </p:cNvSpPr>
          <p:nvPr>
            <p:ph type="body" sz="quarter" idx="10"/>
          </p:nvPr>
        </p:nvSpPr>
        <p:spPr/>
        <p:txBody>
          <a:bodyPr/>
          <a:lstStyle/>
          <a:p>
            <a:r>
              <a:rPr lang="en-US"/>
              <a:t>Lesson 2:</a:t>
            </a:r>
            <a:endParaRPr lang="en-GB"/>
          </a:p>
        </p:txBody>
      </p:sp>
      <p:sp>
        <p:nvSpPr>
          <p:cNvPr id="5" name="Text Placeholder 4">
            <a:extLst>
              <a:ext uri="{FF2B5EF4-FFF2-40B4-BE49-F238E27FC236}">
                <a16:creationId xmlns:a16="http://schemas.microsoft.com/office/drawing/2014/main" id="{9EBA9B76-BB3C-6F29-7D61-310B2D3BEEE0}"/>
              </a:ext>
            </a:extLst>
          </p:cNvPr>
          <p:cNvSpPr>
            <a:spLocks noGrp="1"/>
          </p:cNvSpPr>
          <p:nvPr>
            <p:ph type="body" sz="quarter" idx="11"/>
          </p:nvPr>
        </p:nvSpPr>
        <p:spPr>
          <a:xfrm>
            <a:off x="6295159" y="1164645"/>
            <a:ext cx="4511386" cy="1759823"/>
          </a:xfrm>
          <a:prstGeom prst="wedgeRoundRectCallout">
            <a:avLst>
              <a:gd name="adj1" fmla="val 4164"/>
              <a:gd name="adj2" fmla="val 96130"/>
              <a:gd name="adj3" fmla="val 16667"/>
            </a:avLst>
          </a:prstGeom>
        </p:spPr>
        <p:txBody>
          <a:bodyPr/>
          <a:lstStyle/>
          <a:p>
            <a:r>
              <a:rPr lang="en-US"/>
              <a:t>What does it look like?</a:t>
            </a:r>
          </a:p>
          <a:p>
            <a:r>
              <a:rPr lang="en-US"/>
              <a:t>What does it feel like?</a:t>
            </a:r>
          </a:p>
        </p:txBody>
      </p:sp>
      <p:sp>
        <p:nvSpPr>
          <p:cNvPr id="6" name="Text Placeholder 4">
            <a:extLst>
              <a:ext uri="{FF2B5EF4-FFF2-40B4-BE49-F238E27FC236}">
                <a16:creationId xmlns:a16="http://schemas.microsoft.com/office/drawing/2014/main" id="{4719DCE0-9E90-D10C-988E-54ED48C7AAE3}"/>
              </a:ext>
            </a:extLst>
          </p:cNvPr>
          <p:cNvSpPr txBox="1">
            <a:spLocks/>
          </p:cNvSpPr>
          <p:nvPr/>
        </p:nvSpPr>
        <p:spPr>
          <a:xfrm>
            <a:off x="963667" y="5274147"/>
            <a:ext cx="4511386" cy="1008993"/>
          </a:xfrm>
          <a:prstGeom prst="wedgeRoundRectCallout">
            <a:avLst>
              <a:gd name="adj1" fmla="val 50526"/>
              <a:gd name="adj2" fmla="val -102565"/>
              <a:gd name="adj3" fmla="val 16667"/>
            </a:avLst>
          </a:prstGeom>
          <a:solidFill>
            <a:srgbClr val="EFE5F1"/>
          </a:solidFill>
          <a:ln>
            <a:noFill/>
          </a:ln>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What does it do?</a:t>
            </a:r>
            <a:endParaRPr lang="en-GB"/>
          </a:p>
        </p:txBody>
      </p:sp>
      <p:sp>
        <p:nvSpPr>
          <p:cNvPr id="8" name="Oval 7">
            <a:extLst>
              <a:ext uri="{FF2B5EF4-FFF2-40B4-BE49-F238E27FC236}">
                <a16:creationId xmlns:a16="http://schemas.microsoft.com/office/drawing/2014/main" id="{8EC9E050-AAEB-4381-F486-62CED61ECFD2}"/>
              </a:ext>
            </a:extLst>
          </p:cNvPr>
          <p:cNvSpPr/>
          <p:nvPr/>
        </p:nvSpPr>
        <p:spPr>
          <a:xfrm>
            <a:off x="963667" y="1164645"/>
            <a:ext cx="3871804" cy="3911851"/>
          </a:xfrm>
          <a:prstGeom prst="ellipse">
            <a:avLst/>
          </a:prstGeom>
          <a:noFill/>
          <a:ln w="28575">
            <a:solidFill>
              <a:srgbClr val="A27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49E8914-5916-414C-08A8-B53E22DD9CB7}"/>
              </a:ext>
            </a:extLst>
          </p:cNvPr>
          <p:cNvSpPr txBox="1"/>
          <p:nvPr/>
        </p:nvSpPr>
        <p:spPr>
          <a:xfrm>
            <a:off x="1173387" y="2163093"/>
            <a:ext cx="3452363" cy="1938992"/>
          </a:xfrm>
          <a:prstGeom prst="rect">
            <a:avLst/>
          </a:prstGeom>
          <a:noFill/>
        </p:spPr>
        <p:txBody>
          <a:bodyPr wrap="square" rtlCol="0">
            <a:spAutoFit/>
          </a:bodyPr>
          <a:lstStyle/>
          <a:p>
            <a:pPr algn="ctr"/>
            <a:r>
              <a:rPr lang="en-GB" sz="12000">
                <a:solidFill>
                  <a:srgbClr val="8E71A5"/>
                </a:solidFill>
              </a:rPr>
              <a:t>?</a:t>
            </a:r>
          </a:p>
        </p:txBody>
      </p:sp>
      <p:pic>
        <p:nvPicPr>
          <p:cNvPr id="3" name="Picture 2" descr="A cartoon of a child and child holding a book&#10;&#10;Description automatically generated with medium confidence">
            <a:extLst>
              <a:ext uri="{FF2B5EF4-FFF2-40B4-BE49-F238E27FC236}">
                <a16:creationId xmlns:a16="http://schemas.microsoft.com/office/drawing/2014/main" id="{48C9DEEF-65D6-B1BA-3138-25254F2CC2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6052" y="2346008"/>
            <a:ext cx="3473881" cy="4320000"/>
          </a:xfrm>
          <a:prstGeom prst="rect">
            <a:avLst/>
          </a:prstGeom>
        </p:spPr>
      </p:pic>
      <p:sp>
        <p:nvSpPr>
          <p:cNvPr id="7" name="TextBox 6">
            <a:extLst>
              <a:ext uri="{FF2B5EF4-FFF2-40B4-BE49-F238E27FC236}">
                <a16:creationId xmlns:a16="http://schemas.microsoft.com/office/drawing/2014/main" id="{13625A34-D48F-BE3A-94C5-F9DD4015997B}"/>
              </a:ext>
            </a:extLst>
          </p:cNvPr>
          <p:cNvSpPr txBox="1"/>
          <p:nvPr/>
        </p:nvSpPr>
        <p:spPr>
          <a:xfrm>
            <a:off x="8759933" y="54259"/>
            <a:ext cx="6096000" cy="548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US" sz="1800" b="0" i="0" u="sng" baseline="0" dirty="0">
                <a:solidFill>
                  <a:srgbClr val="A02B93"/>
                </a:solidFill>
                <a:latin typeface="Sassoon Primary"/>
                <a:ea typeface="Segoe UI"/>
                <a:cs typeface="Segoe UI"/>
              </a:rPr>
              <a:t>T</a:t>
            </a:r>
            <a:r>
              <a:rPr lang="en-US" sz="1800" b="0" i="0" u="sng" baseline="0" dirty="0">
                <a:solidFill>
                  <a:srgbClr val="000000"/>
                </a:solidFill>
                <a:latin typeface="Sassoon Primary"/>
                <a:ea typeface="Segoe UI"/>
                <a:cs typeface="Segoe UI"/>
              </a:rPr>
              <a:t>uesday 13th </a:t>
            </a:r>
            <a:r>
              <a:rPr lang="en-US" sz="1800" b="0" i="0" u="sng" baseline="0" dirty="0">
                <a:solidFill>
                  <a:srgbClr val="A02B93"/>
                </a:solidFill>
                <a:latin typeface="Sassoon Primary"/>
                <a:ea typeface="Segoe UI"/>
                <a:cs typeface="Segoe UI"/>
              </a:rPr>
              <a:t>J</a:t>
            </a:r>
            <a:r>
              <a:rPr lang="en-US" sz="1800" b="0" i="0" u="sng" baseline="0" dirty="0">
                <a:solidFill>
                  <a:srgbClr val="000000"/>
                </a:solidFill>
                <a:latin typeface="Sassoon Primary"/>
                <a:ea typeface="Segoe UI"/>
                <a:cs typeface="Segoe UI"/>
              </a:rPr>
              <a:t>anuary 2026</a:t>
            </a:r>
            <a:r>
              <a:rPr lang="en-US" sz="1800" b="0" i="0" dirty="0">
                <a:solidFill>
                  <a:srgbClr val="000000"/>
                </a:solidFill>
                <a:latin typeface="Sassoon Primary"/>
                <a:ea typeface="Segoe UI"/>
                <a:cs typeface="Segoe UI"/>
              </a:rPr>
              <a:t>​</a:t>
            </a:r>
          </a:p>
          <a:p>
            <a:pPr algn="ctr"/>
            <a:endParaRPr lang="en-GB" dirty="0"/>
          </a:p>
        </p:txBody>
      </p:sp>
      <p:sp>
        <p:nvSpPr>
          <p:cNvPr id="10" name="TextBox 9">
            <a:extLst>
              <a:ext uri="{FF2B5EF4-FFF2-40B4-BE49-F238E27FC236}">
                <a16:creationId xmlns:a16="http://schemas.microsoft.com/office/drawing/2014/main" id="{9F7D104C-0AC5-C285-01FD-6401AD189B41}"/>
              </a:ext>
            </a:extLst>
          </p:cNvPr>
          <p:cNvSpPr txBox="1"/>
          <p:nvPr/>
        </p:nvSpPr>
        <p:spPr>
          <a:xfrm>
            <a:off x="137394" y="42806"/>
            <a:ext cx="7469504" cy="461665"/>
          </a:xfrm>
          <a:prstGeom prst="rect">
            <a:avLst/>
          </a:prstGeom>
          <a:noFill/>
        </p:spPr>
        <p:txBody>
          <a:bodyPr wrap="square">
            <a:spAutoFit/>
          </a:bodyPr>
          <a:lstStyle/>
          <a:p>
            <a:r>
              <a:rPr lang="en-US" sz="2400" dirty="0"/>
              <a:t>KQ: Can I describe my </a:t>
            </a:r>
            <a:r>
              <a:rPr lang="en-US" sz="2400" dirty="0" err="1"/>
              <a:t>favourite</a:t>
            </a:r>
            <a:r>
              <a:rPr lang="en-US" sz="2400" dirty="0"/>
              <a:t> toy?</a:t>
            </a:r>
          </a:p>
        </p:txBody>
      </p:sp>
    </p:spTree>
    <p:extLst>
      <p:ext uri="{BB962C8B-B14F-4D97-AF65-F5344CB8AC3E}">
        <p14:creationId xmlns:p14="http://schemas.microsoft.com/office/powerpoint/2010/main" val="50439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824593" y="289586"/>
            <a:ext cx="9050316"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0">
                <a:latin typeface="Sassoon Primary"/>
                <a:cs typeface="Calibri"/>
              </a:rPr>
              <a:t>playful</a:t>
            </a:r>
          </a:p>
          <a:p>
            <a:r>
              <a:rPr lang="en-GB" sz="8000">
                <a:latin typeface="Sassoon Primary"/>
                <a:cs typeface="Calibri"/>
              </a:rPr>
              <a:t>pudding</a:t>
            </a:r>
          </a:p>
          <a:p>
            <a:r>
              <a:rPr lang="en-GB" sz="8000">
                <a:latin typeface="Sassoon Primary"/>
                <a:cs typeface="Calibri"/>
              </a:rPr>
              <a:t>awful</a:t>
            </a:r>
          </a:p>
          <a:p>
            <a:r>
              <a:rPr lang="en-GB" sz="8000">
                <a:latin typeface="Sassoon Primary"/>
                <a:cs typeface="Calibri"/>
              </a:rPr>
              <a:t>octopus</a:t>
            </a:r>
          </a:p>
          <a:p>
            <a:endParaRPr lang="en-GB" sz="8000">
              <a:latin typeface="Sassoon Primary"/>
              <a:cs typeface="Calibri"/>
            </a:endParaRPr>
          </a:p>
        </p:txBody>
      </p:sp>
      <p:sp>
        <p:nvSpPr>
          <p:cNvPr id="4" name="TextBox 3">
            <a:extLst>
              <a:ext uri="{FF2B5EF4-FFF2-40B4-BE49-F238E27FC236}">
                <a16:creationId xmlns:a16="http://schemas.microsoft.com/office/drawing/2014/main" id="{0242AB3A-34C9-9F4D-67C1-3D57D95BF835}"/>
              </a:ext>
            </a:extLst>
          </p:cNvPr>
          <p:cNvSpPr txBox="1"/>
          <p:nvPr/>
        </p:nvSpPr>
        <p:spPr>
          <a:xfrm>
            <a:off x="685270" y="2158999"/>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Read, sound talk and blend</a:t>
            </a:r>
          </a:p>
        </p:txBody>
      </p:sp>
      <p:sp>
        <p:nvSpPr>
          <p:cNvPr id="2" name="TextBox 1">
            <a:extLst>
              <a:ext uri="{FF2B5EF4-FFF2-40B4-BE49-F238E27FC236}">
                <a16:creationId xmlns:a16="http://schemas.microsoft.com/office/drawing/2014/main" id="{2445C098-07F4-E96F-92A7-371A0F5A57F4}"/>
              </a:ext>
            </a:extLst>
          </p:cNvPr>
          <p:cNvSpPr txBox="1"/>
          <p:nvPr/>
        </p:nvSpPr>
        <p:spPr>
          <a:xfrm>
            <a:off x="685269" y="4159248"/>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And again... FASTER!</a:t>
            </a:r>
          </a:p>
        </p:txBody>
      </p:sp>
      <p:sp>
        <p:nvSpPr>
          <p:cNvPr id="6" name="Arrow: Down 5">
            <a:extLst>
              <a:ext uri="{FF2B5EF4-FFF2-40B4-BE49-F238E27FC236}">
                <a16:creationId xmlns:a16="http://schemas.microsoft.com/office/drawing/2014/main" id="{144DC73D-AA4C-BFDA-DB24-5167F0DE48E2}"/>
              </a:ext>
            </a:extLst>
          </p:cNvPr>
          <p:cNvSpPr/>
          <p:nvPr/>
        </p:nvSpPr>
        <p:spPr>
          <a:xfrm>
            <a:off x="2156354" y="3436937"/>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F765C9D-729C-D52A-2D24-7BDCE3F2C0C8}"/>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spTree>
    <p:extLst>
      <p:ext uri="{BB962C8B-B14F-4D97-AF65-F5344CB8AC3E}">
        <p14:creationId xmlns:p14="http://schemas.microsoft.com/office/powerpoint/2010/main" val="48544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CE663EB-48EB-40E3-B39B-51A9A21CF2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440" r="65061" b="9560"/>
          <a:stretch/>
        </p:blipFill>
        <p:spPr>
          <a:xfrm>
            <a:off x="7618797" y="3323637"/>
            <a:ext cx="2727387" cy="3251751"/>
          </a:xfrm>
          <a:prstGeom prst="rect">
            <a:avLst/>
          </a:prstGeom>
        </p:spPr>
      </p:pic>
      <p:sp>
        <p:nvSpPr>
          <p:cNvPr id="2" name="Title 1">
            <a:extLst>
              <a:ext uri="{FF2B5EF4-FFF2-40B4-BE49-F238E27FC236}">
                <a16:creationId xmlns:a16="http://schemas.microsoft.com/office/drawing/2014/main" id="{C37A3140-6F11-98AF-6C6B-79F59295BA5D}"/>
              </a:ext>
            </a:extLst>
          </p:cNvPr>
          <p:cNvSpPr>
            <a:spLocks noGrp="1"/>
          </p:cNvSpPr>
          <p:nvPr>
            <p:ph type="title"/>
          </p:nvPr>
        </p:nvSpPr>
        <p:spPr/>
        <p:txBody>
          <a:bodyPr/>
          <a:lstStyle/>
          <a:p>
            <a:r>
              <a:rPr lang="en-GB"/>
              <a:t>Can you guess the toy in the feely bag?</a:t>
            </a:r>
          </a:p>
        </p:txBody>
      </p:sp>
      <p:sp>
        <p:nvSpPr>
          <p:cNvPr id="3" name="Content Placeholder 2">
            <a:extLst>
              <a:ext uri="{FF2B5EF4-FFF2-40B4-BE49-F238E27FC236}">
                <a16:creationId xmlns:a16="http://schemas.microsoft.com/office/drawing/2014/main" id="{52A88FB4-C2B9-AA65-0B36-A0668BAB14C8}"/>
              </a:ext>
            </a:extLst>
          </p:cNvPr>
          <p:cNvSpPr>
            <a:spLocks noGrp="1"/>
          </p:cNvSpPr>
          <p:nvPr>
            <p:ph idx="1"/>
          </p:nvPr>
        </p:nvSpPr>
        <p:spPr>
          <a:xfrm>
            <a:off x="482124" y="1125398"/>
            <a:ext cx="10333470" cy="5299813"/>
          </a:xfrm>
        </p:spPr>
        <p:txBody>
          <a:bodyPr/>
          <a:lstStyle/>
          <a:p>
            <a:r>
              <a:rPr lang="en-US" b="1"/>
              <a:t>What does it feel like?</a:t>
            </a:r>
          </a:p>
          <a:p>
            <a:endParaRPr lang="en-GB"/>
          </a:p>
          <a:p>
            <a:endParaRPr lang="en-GB"/>
          </a:p>
          <a:p>
            <a:endParaRPr lang="en-GB"/>
          </a:p>
          <a:p>
            <a:endParaRPr lang="en-GB"/>
          </a:p>
          <a:p>
            <a:endParaRPr lang="en-US" sz="2000"/>
          </a:p>
          <a:p>
            <a:r>
              <a:rPr lang="en-US" b="1"/>
              <a:t>What does it look like?</a:t>
            </a:r>
          </a:p>
        </p:txBody>
      </p:sp>
      <p:sp>
        <p:nvSpPr>
          <p:cNvPr id="4" name="Text Placeholder 3">
            <a:extLst>
              <a:ext uri="{FF2B5EF4-FFF2-40B4-BE49-F238E27FC236}">
                <a16:creationId xmlns:a16="http://schemas.microsoft.com/office/drawing/2014/main" id="{5F6080CA-2340-5529-6BFF-A70FC1383352}"/>
              </a:ext>
            </a:extLst>
          </p:cNvPr>
          <p:cNvSpPr>
            <a:spLocks noGrp="1"/>
          </p:cNvSpPr>
          <p:nvPr>
            <p:ph type="body" sz="quarter" idx="10"/>
          </p:nvPr>
        </p:nvSpPr>
        <p:spPr/>
        <p:txBody>
          <a:bodyPr/>
          <a:lstStyle/>
          <a:p>
            <a:r>
              <a:rPr lang="en-US"/>
              <a:t>Lesson 2:</a:t>
            </a:r>
            <a:endParaRPr lang="en-GB"/>
          </a:p>
        </p:txBody>
      </p:sp>
      <p:sp>
        <p:nvSpPr>
          <p:cNvPr id="6" name="Google Shape;469;p19">
            <a:extLst>
              <a:ext uri="{FF2B5EF4-FFF2-40B4-BE49-F238E27FC236}">
                <a16:creationId xmlns:a16="http://schemas.microsoft.com/office/drawing/2014/main" id="{ACD5F06E-F170-E33D-0890-523C458D08E8}"/>
              </a:ext>
            </a:extLst>
          </p:cNvPr>
          <p:cNvSpPr/>
          <p:nvPr/>
        </p:nvSpPr>
        <p:spPr>
          <a:xfrm>
            <a:off x="473075" y="1956643"/>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hard</a:t>
            </a:r>
          </a:p>
        </p:txBody>
      </p:sp>
      <p:sp>
        <p:nvSpPr>
          <p:cNvPr id="9" name="Google Shape;469;p19">
            <a:extLst>
              <a:ext uri="{FF2B5EF4-FFF2-40B4-BE49-F238E27FC236}">
                <a16:creationId xmlns:a16="http://schemas.microsoft.com/office/drawing/2014/main" id="{9FBE068A-AF9D-2E9B-88FC-EE1BFFAFE9AE}"/>
              </a:ext>
            </a:extLst>
          </p:cNvPr>
          <p:cNvSpPr/>
          <p:nvPr/>
        </p:nvSpPr>
        <p:spPr>
          <a:xfrm>
            <a:off x="6507597" y="2680700"/>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moveable</a:t>
            </a:r>
          </a:p>
        </p:txBody>
      </p:sp>
      <p:sp>
        <p:nvSpPr>
          <p:cNvPr id="10" name="Google Shape;469;p19">
            <a:extLst>
              <a:ext uri="{FF2B5EF4-FFF2-40B4-BE49-F238E27FC236}">
                <a16:creationId xmlns:a16="http://schemas.microsoft.com/office/drawing/2014/main" id="{91D1AC44-0F23-DC7B-31CF-40EB91F4A31D}"/>
              </a:ext>
            </a:extLst>
          </p:cNvPr>
          <p:cNvSpPr/>
          <p:nvPr/>
        </p:nvSpPr>
        <p:spPr>
          <a:xfrm>
            <a:off x="6531869" y="1956643"/>
            <a:ext cx="2678845"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bouncy</a:t>
            </a:r>
          </a:p>
        </p:txBody>
      </p:sp>
      <p:sp>
        <p:nvSpPr>
          <p:cNvPr id="11" name="Google Shape;469;p19">
            <a:extLst>
              <a:ext uri="{FF2B5EF4-FFF2-40B4-BE49-F238E27FC236}">
                <a16:creationId xmlns:a16="http://schemas.microsoft.com/office/drawing/2014/main" id="{465DCAD0-075E-3040-5AAA-D1C76C6F4AB4}"/>
              </a:ext>
            </a:extLst>
          </p:cNvPr>
          <p:cNvSpPr/>
          <p:nvPr/>
        </p:nvSpPr>
        <p:spPr>
          <a:xfrm>
            <a:off x="3514608" y="3392698"/>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squeezy</a:t>
            </a:r>
          </a:p>
        </p:txBody>
      </p:sp>
      <p:sp>
        <p:nvSpPr>
          <p:cNvPr id="12" name="Google Shape;469;p19">
            <a:extLst>
              <a:ext uri="{FF2B5EF4-FFF2-40B4-BE49-F238E27FC236}">
                <a16:creationId xmlns:a16="http://schemas.microsoft.com/office/drawing/2014/main" id="{B05FFB60-B846-1EE7-6E0D-405F9C9370FF}"/>
              </a:ext>
            </a:extLst>
          </p:cNvPr>
          <p:cNvSpPr/>
          <p:nvPr/>
        </p:nvSpPr>
        <p:spPr>
          <a:xfrm>
            <a:off x="473073" y="3365196"/>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squishy</a:t>
            </a:r>
          </a:p>
        </p:txBody>
      </p:sp>
      <p:sp>
        <p:nvSpPr>
          <p:cNvPr id="13" name="Google Shape;469;p19">
            <a:extLst>
              <a:ext uri="{FF2B5EF4-FFF2-40B4-BE49-F238E27FC236}">
                <a16:creationId xmlns:a16="http://schemas.microsoft.com/office/drawing/2014/main" id="{D864211F-DECE-FDA8-20A8-45931B02FEB6}"/>
              </a:ext>
            </a:extLst>
          </p:cNvPr>
          <p:cNvSpPr/>
          <p:nvPr/>
        </p:nvSpPr>
        <p:spPr>
          <a:xfrm>
            <a:off x="3514608" y="1954906"/>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soft</a:t>
            </a:r>
          </a:p>
        </p:txBody>
      </p:sp>
      <p:sp>
        <p:nvSpPr>
          <p:cNvPr id="14" name="Google Shape;469;p19">
            <a:extLst>
              <a:ext uri="{FF2B5EF4-FFF2-40B4-BE49-F238E27FC236}">
                <a16:creationId xmlns:a16="http://schemas.microsoft.com/office/drawing/2014/main" id="{181FE3B9-4ADF-19AD-F454-42012B91B0E7}"/>
              </a:ext>
            </a:extLst>
          </p:cNvPr>
          <p:cNvSpPr/>
          <p:nvPr/>
        </p:nvSpPr>
        <p:spPr>
          <a:xfrm>
            <a:off x="473074" y="2680701"/>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square</a:t>
            </a:r>
          </a:p>
        </p:txBody>
      </p:sp>
      <p:sp>
        <p:nvSpPr>
          <p:cNvPr id="15" name="Google Shape;469;p19">
            <a:extLst>
              <a:ext uri="{FF2B5EF4-FFF2-40B4-BE49-F238E27FC236}">
                <a16:creationId xmlns:a16="http://schemas.microsoft.com/office/drawing/2014/main" id="{E6D3D34C-C59E-90EB-36C2-4A2203EDFBAD}"/>
              </a:ext>
            </a:extLst>
          </p:cNvPr>
          <p:cNvSpPr/>
          <p:nvPr/>
        </p:nvSpPr>
        <p:spPr>
          <a:xfrm>
            <a:off x="3514608" y="2656356"/>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round</a:t>
            </a:r>
          </a:p>
        </p:txBody>
      </p:sp>
      <p:sp>
        <p:nvSpPr>
          <p:cNvPr id="5" name="Google Shape;469;p19">
            <a:extLst>
              <a:ext uri="{FF2B5EF4-FFF2-40B4-BE49-F238E27FC236}">
                <a16:creationId xmlns:a16="http://schemas.microsoft.com/office/drawing/2014/main" id="{99FF350B-4B6D-DA33-3E09-63A26A9906CD}"/>
              </a:ext>
            </a:extLst>
          </p:cNvPr>
          <p:cNvSpPr/>
          <p:nvPr/>
        </p:nvSpPr>
        <p:spPr>
          <a:xfrm>
            <a:off x="3514607" y="5188010"/>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black and white</a:t>
            </a:r>
          </a:p>
        </p:txBody>
      </p:sp>
      <p:sp>
        <p:nvSpPr>
          <p:cNvPr id="7" name="Google Shape;469;p19">
            <a:extLst>
              <a:ext uri="{FF2B5EF4-FFF2-40B4-BE49-F238E27FC236}">
                <a16:creationId xmlns:a16="http://schemas.microsoft.com/office/drawing/2014/main" id="{CEE508F3-C04C-9171-E694-91A36C52881A}"/>
              </a:ext>
            </a:extLst>
          </p:cNvPr>
          <p:cNvSpPr/>
          <p:nvPr/>
        </p:nvSpPr>
        <p:spPr>
          <a:xfrm>
            <a:off x="473072" y="5218503"/>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err="1">
                <a:solidFill>
                  <a:schemeClr val="dk1"/>
                </a:solidFill>
                <a:latin typeface="Century Gothic"/>
                <a:ea typeface="Century Gothic"/>
                <a:cs typeface="Century Gothic"/>
                <a:sym typeface="Century Gothic"/>
              </a:rPr>
              <a:t>colourful</a:t>
            </a:r>
            <a:endParaRPr lang="en-US" sz="2400" b="0" i="0" u="none" strike="noStrike" cap="none">
              <a:solidFill>
                <a:schemeClr val="dk1"/>
              </a:solidFill>
              <a:latin typeface="Century Gothic"/>
              <a:ea typeface="Century Gothic"/>
              <a:cs typeface="Century Gothic"/>
              <a:sym typeface="Century Gothic"/>
            </a:endParaRPr>
          </a:p>
        </p:txBody>
      </p:sp>
      <p:sp>
        <p:nvSpPr>
          <p:cNvPr id="8" name="Google Shape;469;p19">
            <a:extLst>
              <a:ext uri="{FF2B5EF4-FFF2-40B4-BE49-F238E27FC236}">
                <a16:creationId xmlns:a16="http://schemas.microsoft.com/office/drawing/2014/main" id="{2E15B8EC-0E70-2112-9CB2-FD041F5B9DD7}"/>
              </a:ext>
            </a:extLst>
          </p:cNvPr>
          <p:cNvSpPr/>
          <p:nvPr/>
        </p:nvSpPr>
        <p:spPr>
          <a:xfrm>
            <a:off x="482124" y="5934963"/>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plain</a:t>
            </a:r>
            <a:endParaRPr lang="en-US" sz="2400" b="0" i="0" u="none" strike="noStrike" cap="none">
              <a:solidFill>
                <a:schemeClr val="dk1"/>
              </a:solidFill>
              <a:latin typeface="Century Gothic"/>
              <a:ea typeface="Century Gothic"/>
              <a:cs typeface="Century Gothic"/>
              <a:sym typeface="Century Gothic"/>
            </a:endParaRPr>
          </a:p>
        </p:txBody>
      </p:sp>
      <p:sp>
        <p:nvSpPr>
          <p:cNvPr id="17" name="Google Shape;469;p19">
            <a:extLst>
              <a:ext uri="{FF2B5EF4-FFF2-40B4-BE49-F238E27FC236}">
                <a16:creationId xmlns:a16="http://schemas.microsoft.com/office/drawing/2014/main" id="{621A1BE6-4487-C727-EAD5-C3F147D7430B}"/>
              </a:ext>
            </a:extLst>
          </p:cNvPr>
          <p:cNvSpPr/>
          <p:nvPr/>
        </p:nvSpPr>
        <p:spPr>
          <a:xfrm>
            <a:off x="3514606" y="5908758"/>
            <a:ext cx="2727387"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patterned</a:t>
            </a:r>
            <a:endParaRPr lang="en-US" sz="2400" b="0" i="0" u="none" strike="noStrike" cap="none">
              <a:solidFill>
                <a:schemeClr val="dk1"/>
              </a:solidFill>
              <a:latin typeface="Century Gothic"/>
              <a:ea typeface="Century Gothic"/>
              <a:cs typeface="Century Gothic"/>
              <a:sym typeface="Century Gothic"/>
            </a:endParaRPr>
          </a:p>
        </p:txBody>
      </p:sp>
      <p:sp>
        <p:nvSpPr>
          <p:cNvPr id="18" name="TextBox 17">
            <a:extLst>
              <a:ext uri="{FF2B5EF4-FFF2-40B4-BE49-F238E27FC236}">
                <a16:creationId xmlns:a16="http://schemas.microsoft.com/office/drawing/2014/main" id="{15DFC0E6-AA1E-8702-0800-9B20D37EA28F}"/>
              </a:ext>
            </a:extLst>
          </p:cNvPr>
          <p:cNvSpPr txBox="1"/>
          <p:nvPr/>
        </p:nvSpPr>
        <p:spPr>
          <a:xfrm>
            <a:off x="8550546" y="52749"/>
            <a:ext cx="6096000" cy="548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US" sz="1800" b="0" i="0" u="sng" baseline="0" dirty="0">
                <a:solidFill>
                  <a:srgbClr val="A02B93"/>
                </a:solidFill>
                <a:latin typeface="Sassoon Primary"/>
                <a:ea typeface="Segoe UI"/>
                <a:cs typeface="Segoe UI"/>
              </a:rPr>
              <a:t>T</a:t>
            </a:r>
            <a:r>
              <a:rPr lang="en-US" sz="1800" b="0" i="0" u="sng" baseline="0" dirty="0">
                <a:solidFill>
                  <a:srgbClr val="000000"/>
                </a:solidFill>
                <a:latin typeface="Sassoon Primary"/>
                <a:ea typeface="Segoe UI"/>
                <a:cs typeface="Segoe UI"/>
              </a:rPr>
              <a:t>uesday 13th </a:t>
            </a:r>
            <a:r>
              <a:rPr lang="en-US" sz="1800" b="0" i="0" u="sng" baseline="0" dirty="0">
                <a:solidFill>
                  <a:srgbClr val="A02B93"/>
                </a:solidFill>
                <a:latin typeface="Sassoon Primary"/>
                <a:ea typeface="Segoe UI"/>
                <a:cs typeface="Segoe UI"/>
              </a:rPr>
              <a:t>J</a:t>
            </a:r>
            <a:r>
              <a:rPr lang="en-US" sz="1800" b="0" i="0" u="sng" baseline="0" dirty="0">
                <a:solidFill>
                  <a:srgbClr val="000000"/>
                </a:solidFill>
                <a:latin typeface="Sassoon Primary"/>
                <a:ea typeface="Segoe UI"/>
                <a:cs typeface="Segoe UI"/>
              </a:rPr>
              <a:t>anuary 2026</a:t>
            </a:r>
            <a:r>
              <a:rPr lang="en-US" sz="1800" b="0" i="0" dirty="0">
                <a:solidFill>
                  <a:srgbClr val="000000"/>
                </a:solidFill>
                <a:latin typeface="Sassoon Primary"/>
                <a:ea typeface="Segoe UI"/>
                <a:cs typeface="Segoe UI"/>
              </a:rPr>
              <a:t>​</a:t>
            </a:r>
          </a:p>
          <a:p>
            <a:pPr algn="ctr"/>
            <a:endParaRPr lang="en-GB" dirty="0"/>
          </a:p>
        </p:txBody>
      </p:sp>
      <p:sp>
        <p:nvSpPr>
          <p:cNvPr id="19" name="TextBox 18">
            <a:extLst>
              <a:ext uri="{FF2B5EF4-FFF2-40B4-BE49-F238E27FC236}">
                <a16:creationId xmlns:a16="http://schemas.microsoft.com/office/drawing/2014/main" id="{830B37E5-2810-03F5-6114-DD721C9BB0C2}"/>
              </a:ext>
            </a:extLst>
          </p:cNvPr>
          <p:cNvSpPr txBox="1"/>
          <p:nvPr/>
        </p:nvSpPr>
        <p:spPr>
          <a:xfrm>
            <a:off x="137394" y="42806"/>
            <a:ext cx="7469504" cy="461665"/>
          </a:xfrm>
          <a:prstGeom prst="rect">
            <a:avLst/>
          </a:prstGeom>
          <a:noFill/>
        </p:spPr>
        <p:txBody>
          <a:bodyPr wrap="square">
            <a:spAutoFit/>
          </a:bodyPr>
          <a:lstStyle/>
          <a:p>
            <a:r>
              <a:rPr lang="en-US" sz="2400" dirty="0"/>
              <a:t>KQ: Can I describe my </a:t>
            </a:r>
            <a:r>
              <a:rPr lang="en-US" sz="2400" dirty="0" err="1"/>
              <a:t>favourite</a:t>
            </a:r>
            <a:r>
              <a:rPr lang="en-US" sz="2400" dirty="0"/>
              <a:t> toy?</a:t>
            </a:r>
          </a:p>
        </p:txBody>
      </p:sp>
    </p:spTree>
    <p:extLst>
      <p:ext uri="{BB962C8B-B14F-4D97-AF65-F5344CB8AC3E}">
        <p14:creationId xmlns:p14="http://schemas.microsoft.com/office/powerpoint/2010/main" val="2365389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E100-4C8B-B6AB-F6F1-FB3D171BDB7D}"/>
              </a:ext>
            </a:extLst>
          </p:cNvPr>
          <p:cNvSpPr>
            <a:spLocks noGrp="1"/>
          </p:cNvSpPr>
          <p:nvPr>
            <p:ph type="title"/>
          </p:nvPr>
        </p:nvSpPr>
        <p:spPr/>
        <p:txBody>
          <a:bodyPr/>
          <a:lstStyle/>
          <a:p>
            <a:pPr marL="175895"/>
            <a:r>
              <a:rPr lang="en-US" dirty="0"/>
              <a:t>Exit question</a:t>
            </a:r>
          </a:p>
        </p:txBody>
      </p:sp>
      <p:sp>
        <p:nvSpPr>
          <p:cNvPr id="3" name="Text Placeholder 2">
            <a:extLst>
              <a:ext uri="{FF2B5EF4-FFF2-40B4-BE49-F238E27FC236}">
                <a16:creationId xmlns:a16="http://schemas.microsoft.com/office/drawing/2014/main" id="{FB9F02A0-F06B-2ECC-C261-1EDD258375B2}"/>
              </a:ext>
            </a:extLst>
          </p:cNvPr>
          <p:cNvSpPr>
            <a:spLocks noGrp="1"/>
          </p:cNvSpPr>
          <p:nvPr>
            <p:ph type="body" sz="quarter" idx="10"/>
          </p:nvPr>
        </p:nvSpPr>
        <p:spPr/>
        <p:txBody>
          <a:bodyPr/>
          <a:lstStyle/>
          <a:p>
            <a:r>
              <a:rPr lang="en-US"/>
              <a:t>Lesson 2:</a:t>
            </a:r>
            <a:endParaRPr lang="en-GB"/>
          </a:p>
        </p:txBody>
      </p:sp>
      <p:sp>
        <p:nvSpPr>
          <p:cNvPr id="4" name="Text Placeholder 3">
            <a:extLst>
              <a:ext uri="{FF2B5EF4-FFF2-40B4-BE49-F238E27FC236}">
                <a16:creationId xmlns:a16="http://schemas.microsoft.com/office/drawing/2014/main" id="{31AD3891-2F6A-BE85-E9C5-5F96B78A9658}"/>
              </a:ext>
            </a:extLst>
          </p:cNvPr>
          <p:cNvSpPr>
            <a:spLocks noGrp="1"/>
          </p:cNvSpPr>
          <p:nvPr>
            <p:ph type="body" sz="quarter" idx="11"/>
          </p:nvPr>
        </p:nvSpPr>
        <p:spPr>
          <a:xfrm>
            <a:off x="6096000" y="1197010"/>
            <a:ext cx="4710545" cy="1759823"/>
          </a:xfrm>
          <a:prstGeom prst="wedgeRoundRectCallout">
            <a:avLst>
              <a:gd name="adj1" fmla="val -34427"/>
              <a:gd name="adj2" fmla="val 78803"/>
              <a:gd name="adj3" fmla="val 16667"/>
            </a:avLst>
          </a:prstGeom>
        </p:spPr>
        <p:txBody>
          <a:bodyPr/>
          <a:lstStyle/>
          <a:p>
            <a:r>
              <a:rPr lang="en-GB"/>
              <a:t>What does it look like? </a:t>
            </a:r>
          </a:p>
          <a:p>
            <a:r>
              <a:rPr lang="en-GB"/>
              <a:t>What does it feel like?</a:t>
            </a:r>
            <a:endParaRPr lang="en-US"/>
          </a:p>
        </p:txBody>
      </p:sp>
      <p:sp>
        <p:nvSpPr>
          <p:cNvPr id="6" name="Text Placeholder 9">
            <a:extLst>
              <a:ext uri="{FF2B5EF4-FFF2-40B4-BE49-F238E27FC236}">
                <a16:creationId xmlns:a16="http://schemas.microsoft.com/office/drawing/2014/main" id="{797EC461-4A7C-B31E-B4C3-4CADB8F1A51C}"/>
              </a:ext>
            </a:extLst>
          </p:cNvPr>
          <p:cNvSpPr txBox="1">
            <a:spLocks/>
          </p:cNvSpPr>
          <p:nvPr/>
        </p:nvSpPr>
        <p:spPr>
          <a:xfrm>
            <a:off x="455090" y="1179097"/>
            <a:ext cx="3640635" cy="1176645"/>
          </a:xfrm>
          <a:prstGeom prst="wedgeRoundRectCallout">
            <a:avLst>
              <a:gd name="adj1" fmla="val 32652"/>
              <a:gd name="adj2" fmla="val 102745"/>
              <a:gd name="adj3" fmla="val 16667"/>
            </a:avLst>
          </a:prstGeom>
          <a:solidFill>
            <a:srgbClr val="EFE5F1"/>
          </a:solidFill>
          <a:ln>
            <a:noFill/>
          </a:ln>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Why is it your favourite toy?</a:t>
            </a:r>
          </a:p>
        </p:txBody>
      </p:sp>
      <p:pic>
        <p:nvPicPr>
          <p:cNvPr id="7" name="Picture 6" descr="A cartoon of a person holding a book&#10;&#10;Description automatically generated">
            <a:extLst>
              <a:ext uri="{FF2B5EF4-FFF2-40B4-BE49-F238E27FC236}">
                <a16:creationId xmlns:a16="http://schemas.microsoft.com/office/drawing/2014/main" id="{DE1897FE-F1FC-D70A-12D9-AFB7F54F8F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3744" y="2956832"/>
            <a:ext cx="2307926" cy="3600000"/>
          </a:xfrm>
          <a:prstGeom prst="rect">
            <a:avLst/>
          </a:prstGeom>
        </p:spPr>
      </p:pic>
      <p:pic>
        <p:nvPicPr>
          <p:cNvPr id="8" name="Picture 7" descr="A cartoon of a child with his arms out&#10;&#10;Description automatically generated with low confidence">
            <a:extLst>
              <a:ext uri="{FF2B5EF4-FFF2-40B4-BE49-F238E27FC236}">
                <a16:creationId xmlns:a16="http://schemas.microsoft.com/office/drawing/2014/main" id="{099219FD-2DD4-E0B5-9AC1-A4CAB4C0AE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1670" y="2956833"/>
            <a:ext cx="2394673" cy="3600000"/>
          </a:xfrm>
          <a:prstGeom prst="rect">
            <a:avLst/>
          </a:prstGeom>
        </p:spPr>
      </p:pic>
      <p:sp>
        <p:nvSpPr>
          <p:cNvPr id="9" name="TextBox 8">
            <a:extLst>
              <a:ext uri="{FF2B5EF4-FFF2-40B4-BE49-F238E27FC236}">
                <a16:creationId xmlns:a16="http://schemas.microsoft.com/office/drawing/2014/main" id="{54F17E65-9E59-50CA-A7E4-BE78E94A5F43}"/>
              </a:ext>
            </a:extLst>
          </p:cNvPr>
          <p:cNvSpPr txBox="1"/>
          <p:nvPr/>
        </p:nvSpPr>
        <p:spPr>
          <a:xfrm>
            <a:off x="8550546" y="52749"/>
            <a:ext cx="3344069" cy="548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US" sz="1800" b="0" i="0" u="sng" baseline="0" dirty="0">
                <a:solidFill>
                  <a:srgbClr val="A02B93"/>
                </a:solidFill>
                <a:latin typeface="Sassoon Primary"/>
                <a:ea typeface="Segoe UI"/>
                <a:cs typeface="Segoe UI"/>
              </a:rPr>
              <a:t>T</a:t>
            </a:r>
            <a:r>
              <a:rPr lang="en-US" sz="1800" b="0" i="0" u="sng" baseline="0" dirty="0">
                <a:solidFill>
                  <a:srgbClr val="000000"/>
                </a:solidFill>
                <a:latin typeface="Sassoon Primary"/>
                <a:ea typeface="Segoe UI"/>
                <a:cs typeface="Segoe UI"/>
              </a:rPr>
              <a:t>uesday 13th </a:t>
            </a:r>
            <a:r>
              <a:rPr lang="en-US" sz="1800" b="0" i="0" u="sng" baseline="0" dirty="0">
                <a:solidFill>
                  <a:srgbClr val="A02B93"/>
                </a:solidFill>
                <a:latin typeface="Sassoon Primary"/>
                <a:ea typeface="Segoe UI"/>
                <a:cs typeface="Segoe UI"/>
              </a:rPr>
              <a:t>J</a:t>
            </a:r>
            <a:r>
              <a:rPr lang="en-US" sz="1800" b="0" i="0" u="sng" baseline="0" dirty="0">
                <a:solidFill>
                  <a:srgbClr val="000000"/>
                </a:solidFill>
                <a:latin typeface="Sassoon Primary"/>
                <a:ea typeface="Segoe UI"/>
                <a:cs typeface="Segoe UI"/>
              </a:rPr>
              <a:t>anuary 2026</a:t>
            </a:r>
            <a:r>
              <a:rPr lang="en-US" sz="1800" b="0" i="0" dirty="0">
                <a:solidFill>
                  <a:srgbClr val="000000"/>
                </a:solidFill>
                <a:latin typeface="Sassoon Primary"/>
                <a:ea typeface="Segoe UI"/>
                <a:cs typeface="Segoe UI"/>
              </a:rPr>
              <a:t>​</a:t>
            </a:r>
          </a:p>
          <a:p>
            <a:pPr algn="ctr"/>
            <a:endParaRPr lang="en-GB" dirty="0"/>
          </a:p>
        </p:txBody>
      </p:sp>
      <p:sp>
        <p:nvSpPr>
          <p:cNvPr id="10" name="TextBox 9">
            <a:extLst>
              <a:ext uri="{FF2B5EF4-FFF2-40B4-BE49-F238E27FC236}">
                <a16:creationId xmlns:a16="http://schemas.microsoft.com/office/drawing/2014/main" id="{BE7AD181-1FE4-D269-6080-0F0D9D5B5789}"/>
              </a:ext>
            </a:extLst>
          </p:cNvPr>
          <p:cNvSpPr txBox="1"/>
          <p:nvPr/>
        </p:nvSpPr>
        <p:spPr>
          <a:xfrm>
            <a:off x="137394" y="42806"/>
            <a:ext cx="7469504" cy="461665"/>
          </a:xfrm>
          <a:prstGeom prst="rect">
            <a:avLst/>
          </a:prstGeom>
          <a:noFill/>
        </p:spPr>
        <p:txBody>
          <a:bodyPr wrap="square">
            <a:spAutoFit/>
          </a:bodyPr>
          <a:lstStyle/>
          <a:p>
            <a:r>
              <a:rPr lang="en-US" sz="2400" dirty="0"/>
              <a:t>KQ: Can I describe my </a:t>
            </a:r>
            <a:r>
              <a:rPr lang="en-US" sz="2400" dirty="0" err="1"/>
              <a:t>favourite</a:t>
            </a:r>
            <a:r>
              <a:rPr lang="en-US" sz="2400" dirty="0"/>
              <a:t> toy?</a:t>
            </a:r>
          </a:p>
        </p:txBody>
      </p:sp>
    </p:spTree>
    <p:extLst>
      <p:ext uri="{BB962C8B-B14F-4D97-AF65-F5344CB8AC3E}">
        <p14:creationId xmlns:p14="http://schemas.microsoft.com/office/powerpoint/2010/main" val="10994799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642D2A-3BB1-9A26-A2B7-BA6CF1317C97}"/>
              </a:ext>
            </a:extLst>
          </p:cNvPr>
          <p:cNvSpPr>
            <a:spLocks noGrp="1"/>
          </p:cNvSpPr>
          <p:nvPr>
            <p:ph type="body" sz="quarter" idx="11"/>
          </p:nvPr>
        </p:nvSpPr>
        <p:spPr/>
        <p:txBody>
          <a:bodyPr/>
          <a:lstStyle/>
          <a:p>
            <a:r>
              <a:rPr lang="en-GB" b="1"/>
              <a:t>describe</a:t>
            </a:r>
          </a:p>
          <a:p>
            <a:r>
              <a:rPr lang="en-GB"/>
              <a:t>labels</a:t>
            </a:r>
          </a:p>
        </p:txBody>
      </p:sp>
      <p:sp>
        <p:nvSpPr>
          <p:cNvPr id="3" name="Title 2">
            <a:extLst>
              <a:ext uri="{FF2B5EF4-FFF2-40B4-BE49-F238E27FC236}">
                <a16:creationId xmlns:a16="http://schemas.microsoft.com/office/drawing/2014/main" id="{EB47AC18-F0E3-9C94-4109-3956AE312384}"/>
              </a:ext>
            </a:extLst>
          </p:cNvPr>
          <p:cNvSpPr>
            <a:spLocks noGrp="1"/>
          </p:cNvSpPr>
          <p:nvPr>
            <p:ph type="title"/>
          </p:nvPr>
        </p:nvSpPr>
        <p:spPr/>
        <p:txBody>
          <a:bodyPr/>
          <a:lstStyle/>
          <a:p>
            <a:r>
              <a:rPr lang="en-US"/>
              <a:t>Can I describe my favourite toy?</a:t>
            </a:r>
            <a:endParaRPr lang="en-GB"/>
          </a:p>
        </p:txBody>
      </p:sp>
      <p:sp>
        <p:nvSpPr>
          <p:cNvPr id="4" name="Text Placeholder 3">
            <a:extLst>
              <a:ext uri="{FF2B5EF4-FFF2-40B4-BE49-F238E27FC236}">
                <a16:creationId xmlns:a16="http://schemas.microsoft.com/office/drawing/2014/main" id="{FFD5FA0E-6A79-1313-32C3-BDF13EACAA6F}"/>
              </a:ext>
            </a:extLst>
          </p:cNvPr>
          <p:cNvSpPr>
            <a:spLocks noGrp="1"/>
          </p:cNvSpPr>
          <p:nvPr>
            <p:ph type="body" sz="quarter" idx="10"/>
          </p:nvPr>
        </p:nvSpPr>
        <p:spPr/>
        <p:txBody>
          <a:bodyPr/>
          <a:lstStyle/>
          <a:p>
            <a:r>
              <a:rPr lang="en-US"/>
              <a:t>Toys look and feel different.</a:t>
            </a:r>
          </a:p>
          <a:p>
            <a:r>
              <a:rPr lang="en-US"/>
              <a:t>Toys are special for different reasons.</a:t>
            </a:r>
          </a:p>
        </p:txBody>
      </p:sp>
      <p:sp>
        <p:nvSpPr>
          <p:cNvPr id="5" name="Text Placeholder 4">
            <a:extLst>
              <a:ext uri="{FF2B5EF4-FFF2-40B4-BE49-F238E27FC236}">
                <a16:creationId xmlns:a16="http://schemas.microsoft.com/office/drawing/2014/main" id="{B9B0F313-45D0-E470-A0CF-F4142C2E7EA9}"/>
              </a:ext>
            </a:extLst>
          </p:cNvPr>
          <p:cNvSpPr>
            <a:spLocks noGrp="1"/>
          </p:cNvSpPr>
          <p:nvPr>
            <p:ph type="body" sz="quarter" idx="12"/>
          </p:nvPr>
        </p:nvSpPr>
        <p:spPr/>
        <p:txBody>
          <a:bodyPr/>
          <a:lstStyle/>
          <a:p>
            <a:r>
              <a:rPr lang="en-US"/>
              <a:t>Lesson 2:</a:t>
            </a:r>
            <a:endParaRPr lang="en-GB"/>
          </a:p>
        </p:txBody>
      </p:sp>
      <p:pic>
        <p:nvPicPr>
          <p:cNvPr id="7" name="Picture 6" descr="A cartoon of a child with a backpack&#10;&#10;Description automatically generated with medium confidence">
            <a:extLst>
              <a:ext uri="{FF2B5EF4-FFF2-40B4-BE49-F238E27FC236}">
                <a16:creationId xmlns:a16="http://schemas.microsoft.com/office/drawing/2014/main" id="{A5CDE48D-3306-A075-A4F9-BE9B5E12A1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8159" y="3978015"/>
            <a:ext cx="1946181" cy="3035734"/>
          </a:xfrm>
          <a:prstGeom prst="rect">
            <a:avLst/>
          </a:prstGeom>
        </p:spPr>
      </p:pic>
      <p:sp>
        <p:nvSpPr>
          <p:cNvPr id="8" name="TextBox 7">
            <a:extLst>
              <a:ext uri="{FF2B5EF4-FFF2-40B4-BE49-F238E27FC236}">
                <a16:creationId xmlns:a16="http://schemas.microsoft.com/office/drawing/2014/main" id="{E3ABE981-E5E4-71D2-21AA-71EF4DB9CE35}"/>
              </a:ext>
            </a:extLst>
          </p:cNvPr>
          <p:cNvSpPr txBox="1"/>
          <p:nvPr/>
        </p:nvSpPr>
        <p:spPr>
          <a:xfrm>
            <a:off x="137394" y="42806"/>
            <a:ext cx="7469504" cy="461665"/>
          </a:xfrm>
          <a:prstGeom prst="rect">
            <a:avLst/>
          </a:prstGeom>
          <a:noFill/>
        </p:spPr>
        <p:txBody>
          <a:bodyPr wrap="square">
            <a:spAutoFit/>
          </a:bodyPr>
          <a:lstStyle/>
          <a:p>
            <a:r>
              <a:rPr lang="en-US" sz="2400" dirty="0"/>
              <a:t>KQ: Can I describe my </a:t>
            </a:r>
            <a:r>
              <a:rPr lang="en-US" sz="2400" dirty="0" err="1"/>
              <a:t>favourite</a:t>
            </a:r>
            <a:r>
              <a:rPr lang="en-US" sz="2400" dirty="0"/>
              <a:t> toy?</a:t>
            </a:r>
          </a:p>
        </p:txBody>
      </p:sp>
    </p:spTree>
    <p:extLst>
      <p:ext uri="{BB962C8B-B14F-4D97-AF65-F5344CB8AC3E}">
        <p14:creationId xmlns:p14="http://schemas.microsoft.com/office/powerpoint/2010/main" val="3440030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06D-D40B-3AD2-0B23-2CACD99744D4}"/>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003F23ED-72AD-B39A-08C4-36D3FAB1D74A}"/>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2308CD3-C9BB-80BB-EE10-0BAAB860796C}"/>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A27820B-6037-666F-4A5B-706EBA85FAF9}"/>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82155AE-15B6-A413-F74A-B102E5A77432}"/>
              </a:ext>
            </a:extLst>
          </p:cNvPr>
          <p:cNvSpPr txBox="1"/>
          <p:nvPr/>
        </p:nvSpPr>
        <p:spPr>
          <a:xfrm>
            <a:off x="49074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9FB5B764-0079-9A46-9058-29D012F525FC}"/>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D006AE84-F5F8-CEE4-7BA5-99F003A3EA8F}"/>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BBD181A2-DA8D-F3C1-1B4A-E0FD999557A6}"/>
              </a:ext>
            </a:extLst>
          </p:cNvPr>
          <p:cNvSpPr txBox="1"/>
          <p:nvPr/>
        </p:nvSpPr>
        <p:spPr>
          <a:xfrm>
            <a:off x="6585828" y="4304591"/>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sp>
        <p:nvSpPr>
          <p:cNvPr id="13" name="TextBox 12">
            <a:extLst>
              <a:ext uri="{FF2B5EF4-FFF2-40B4-BE49-F238E27FC236}">
                <a16:creationId xmlns:a16="http://schemas.microsoft.com/office/drawing/2014/main" id="{82A9FCC2-5D1B-7819-EF33-7AF85353E02B}"/>
              </a:ext>
            </a:extLst>
          </p:cNvPr>
          <p:cNvSpPr txBox="1"/>
          <p:nvPr/>
        </p:nvSpPr>
        <p:spPr>
          <a:xfrm>
            <a:off x="5789295" y="5191809"/>
            <a:ext cx="3220720" cy="646331"/>
          </a:xfrm>
          <a:prstGeom prst="rect">
            <a:avLst/>
          </a:prstGeom>
          <a:noFill/>
        </p:spPr>
        <p:txBody>
          <a:bodyPr wrap="square" rtlCol="0">
            <a:spAutoFit/>
          </a:bodyPr>
          <a:lstStyle/>
          <a:p>
            <a:r>
              <a:rPr lang="en-GB" sz="3600" dirty="0"/>
              <a:t>Hand printing </a:t>
            </a:r>
          </a:p>
        </p:txBody>
      </p:sp>
      <p:pic>
        <p:nvPicPr>
          <p:cNvPr id="14" name="Picture 13" descr="A green toy car on the road&#10;&#10;Description automatically generated">
            <a:extLst>
              <a:ext uri="{FF2B5EF4-FFF2-40B4-BE49-F238E27FC236}">
                <a16:creationId xmlns:a16="http://schemas.microsoft.com/office/drawing/2014/main" id="{C4EBD013-4266-D8F0-B92D-760C00724DCC}"/>
              </a:ext>
            </a:extLst>
          </p:cNvPr>
          <p:cNvPicPr>
            <a:picLocks noChangeAspect="1"/>
          </p:cNvPicPr>
          <p:nvPr/>
        </p:nvPicPr>
        <p:blipFill>
          <a:blip r:embed="rId2"/>
          <a:stretch>
            <a:fillRect/>
          </a:stretch>
        </p:blipFill>
        <p:spPr>
          <a:xfrm>
            <a:off x="3816064" y="4528197"/>
            <a:ext cx="1271957" cy="899778"/>
          </a:xfrm>
          <a:prstGeom prst="rect">
            <a:avLst/>
          </a:prstGeom>
        </p:spPr>
      </p:pic>
      <p:pic>
        <p:nvPicPr>
          <p:cNvPr id="16" name="Picture 15">
            <a:extLst>
              <a:ext uri="{FF2B5EF4-FFF2-40B4-BE49-F238E27FC236}">
                <a16:creationId xmlns:a16="http://schemas.microsoft.com/office/drawing/2014/main" id="{063C5EE3-81B0-E963-94C1-9FEB5CAFE8D4}"/>
              </a:ext>
            </a:extLst>
          </p:cNvPr>
          <p:cNvPicPr>
            <a:picLocks noChangeAspect="1"/>
          </p:cNvPicPr>
          <p:nvPr/>
        </p:nvPicPr>
        <p:blipFill>
          <a:blip r:embed="rId3"/>
          <a:stretch>
            <a:fillRect/>
          </a:stretch>
        </p:blipFill>
        <p:spPr>
          <a:xfrm>
            <a:off x="3810320" y="5597705"/>
            <a:ext cx="1264525" cy="889295"/>
          </a:xfrm>
          <a:prstGeom prst="rect">
            <a:avLst/>
          </a:prstGeom>
        </p:spPr>
      </p:pic>
      <p:pic>
        <p:nvPicPr>
          <p:cNvPr id="20" name="Picture 19">
            <a:extLst>
              <a:ext uri="{FF2B5EF4-FFF2-40B4-BE49-F238E27FC236}">
                <a16:creationId xmlns:a16="http://schemas.microsoft.com/office/drawing/2014/main" id="{402FE089-0FC1-AA13-BEB3-6071A0202FFD}"/>
              </a:ext>
            </a:extLst>
          </p:cNvPr>
          <p:cNvPicPr>
            <a:picLocks noChangeAspect="1"/>
          </p:cNvPicPr>
          <p:nvPr/>
        </p:nvPicPr>
        <p:blipFill>
          <a:blip r:embed="rId4"/>
          <a:stretch>
            <a:fillRect/>
          </a:stretch>
        </p:blipFill>
        <p:spPr>
          <a:xfrm>
            <a:off x="8967703" y="4781644"/>
            <a:ext cx="2492777" cy="1863802"/>
          </a:xfrm>
          <a:prstGeom prst="rect">
            <a:avLst/>
          </a:prstGeom>
        </p:spPr>
      </p:pic>
      <p:sp>
        <p:nvSpPr>
          <p:cNvPr id="21" name="TextBox 20">
            <a:extLst>
              <a:ext uri="{FF2B5EF4-FFF2-40B4-BE49-F238E27FC236}">
                <a16:creationId xmlns:a16="http://schemas.microsoft.com/office/drawing/2014/main" id="{2043E37F-45F2-EF03-6E68-2611E3802C32}"/>
              </a:ext>
            </a:extLst>
          </p:cNvPr>
          <p:cNvSpPr txBox="1"/>
          <p:nvPr/>
        </p:nvSpPr>
        <p:spPr>
          <a:xfrm>
            <a:off x="731520" y="4827811"/>
            <a:ext cx="3220720" cy="1200329"/>
          </a:xfrm>
          <a:prstGeom prst="rect">
            <a:avLst/>
          </a:prstGeom>
          <a:noFill/>
        </p:spPr>
        <p:txBody>
          <a:bodyPr wrap="square" rtlCol="0">
            <a:spAutoFit/>
          </a:bodyPr>
          <a:lstStyle/>
          <a:p>
            <a:r>
              <a:rPr lang="en-GB" sz="3600" dirty="0"/>
              <a:t>Sort the toys into groups</a:t>
            </a:r>
          </a:p>
        </p:txBody>
      </p:sp>
      <p:sp>
        <p:nvSpPr>
          <p:cNvPr id="22" name="TextBox 21">
            <a:extLst>
              <a:ext uri="{FF2B5EF4-FFF2-40B4-BE49-F238E27FC236}">
                <a16:creationId xmlns:a16="http://schemas.microsoft.com/office/drawing/2014/main" id="{9E2EDFD0-02D4-8D00-DE19-3747BF6262B6}"/>
              </a:ext>
            </a:extLst>
          </p:cNvPr>
          <p:cNvSpPr txBox="1"/>
          <p:nvPr/>
        </p:nvSpPr>
        <p:spPr>
          <a:xfrm>
            <a:off x="5784351" y="2049600"/>
            <a:ext cx="3444304" cy="1938992"/>
          </a:xfrm>
          <a:prstGeom prst="rect">
            <a:avLst/>
          </a:prstGeom>
          <a:noFill/>
        </p:spPr>
        <p:txBody>
          <a:bodyPr wrap="square" rtlCol="0">
            <a:spAutoFit/>
          </a:bodyPr>
          <a:lstStyle/>
          <a:p>
            <a:r>
              <a:rPr lang="en-GB" sz="2400" dirty="0"/>
              <a:t>Use clocks to create the times.</a:t>
            </a:r>
          </a:p>
          <a:p>
            <a:endParaRPr lang="en-GB" sz="2400" dirty="0"/>
          </a:p>
          <a:p>
            <a:r>
              <a:rPr lang="en-GB" sz="2400" dirty="0"/>
              <a:t>Match the clock to the time it is showing</a:t>
            </a:r>
          </a:p>
        </p:txBody>
      </p:sp>
      <p:pic>
        <p:nvPicPr>
          <p:cNvPr id="3" name="Picture 2" descr="A cat in the hat game&#10;&#10;AI-generated content may be incorrect.">
            <a:extLst>
              <a:ext uri="{FF2B5EF4-FFF2-40B4-BE49-F238E27FC236}">
                <a16:creationId xmlns:a16="http://schemas.microsoft.com/office/drawing/2014/main" id="{5A79DE0F-A69C-848B-0C02-A5FD034CED0A}"/>
              </a:ext>
            </a:extLst>
          </p:cNvPr>
          <p:cNvPicPr>
            <a:picLocks noChangeAspect="1"/>
          </p:cNvPicPr>
          <p:nvPr/>
        </p:nvPicPr>
        <p:blipFill>
          <a:blip r:embed="rId5"/>
          <a:stretch>
            <a:fillRect/>
          </a:stretch>
        </p:blipFill>
        <p:spPr>
          <a:xfrm>
            <a:off x="606424" y="2082083"/>
            <a:ext cx="2683012" cy="1878170"/>
          </a:xfrm>
          <a:prstGeom prst="rect">
            <a:avLst/>
          </a:prstGeom>
        </p:spPr>
      </p:pic>
      <p:sp>
        <p:nvSpPr>
          <p:cNvPr id="11" name="TextBox 10">
            <a:extLst>
              <a:ext uri="{FF2B5EF4-FFF2-40B4-BE49-F238E27FC236}">
                <a16:creationId xmlns:a16="http://schemas.microsoft.com/office/drawing/2014/main" id="{823D6575-5D5A-9210-0BE8-5C530D444F7E}"/>
              </a:ext>
            </a:extLst>
          </p:cNvPr>
          <p:cNvSpPr txBox="1"/>
          <p:nvPr/>
        </p:nvSpPr>
        <p:spPr>
          <a:xfrm>
            <a:off x="3285653" y="2083538"/>
            <a:ext cx="2197454"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t>Cat in the Hat reading comprehension</a:t>
            </a:r>
          </a:p>
        </p:txBody>
      </p:sp>
      <p:pic>
        <p:nvPicPr>
          <p:cNvPr id="12" name="Picture 11" descr="A set of clocks with Ice hockey rink in the background&#10;&#10;AI-generated content may be incorrect.">
            <a:extLst>
              <a:ext uri="{FF2B5EF4-FFF2-40B4-BE49-F238E27FC236}">
                <a16:creationId xmlns:a16="http://schemas.microsoft.com/office/drawing/2014/main" id="{C20EEFE3-A425-7FB7-C904-C2E478C1EC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1527" y="2236596"/>
            <a:ext cx="2351636" cy="1564999"/>
          </a:xfrm>
          <a:prstGeom prst="rect">
            <a:avLst/>
          </a:prstGeom>
        </p:spPr>
      </p:pic>
    </p:spTree>
    <p:extLst>
      <p:ext uri="{BB962C8B-B14F-4D97-AF65-F5344CB8AC3E}">
        <p14:creationId xmlns:p14="http://schemas.microsoft.com/office/powerpoint/2010/main" val="862860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4213BF-728F-5616-E013-7CD1907A2779}"/>
              </a:ext>
            </a:extLst>
          </p:cNvPr>
          <p:cNvPicPr>
            <a:picLocks noChangeAspect="1"/>
          </p:cNvPicPr>
          <p:nvPr/>
        </p:nvPicPr>
        <p:blipFill rotWithShape="1">
          <a:blip r:embed="rId3"/>
          <a:srcRect r="3328"/>
          <a:stretch/>
        </p:blipFill>
        <p:spPr>
          <a:xfrm>
            <a:off x="3806804" y="2491774"/>
            <a:ext cx="3100064" cy="213880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4"/>
          <a:stretch>
            <a:fillRect/>
          </a:stretch>
        </p:blipFill>
        <p:spPr>
          <a:xfrm>
            <a:off x="283808" y="5535835"/>
            <a:ext cx="1112817" cy="1123549"/>
          </a:xfrm>
          <a:prstGeom prst="rect">
            <a:avLst/>
          </a:prstGeom>
        </p:spPr>
      </p:pic>
      <p:sp>
        <p:nvSpPr>
          <p:cNvPr id="12" name="TextBox 11">
            <a:extLst>
              <a:ext uri="{FF2B5EF4-FFF2-40B4-BE49-F238E27FC236}">
                <a16:creationId xmlns:a16="http://schemas.microsoft.com/office/drawing/2014/main" id="{FCF60429-C3F7-B124-B875-346AA0B533B2}"/>
              </a:ext>
            </a:extLst>
          </p:cNvPr>
          <p:cNvSpPr txBox="1"/>
          <p:nvPr/>
        </p:nvSpPr>
        <p:spPr>
          <a:xfrm>
            <a:off x="3971192" y="297473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tricky words</a:t>
            </a:r>
            <a:endParaRPr lang="en-GB" sz="2400">
              <a:latin typeface="Sassoon Primary"/>
            </a:endParaRPr>
          </a:p>
        </p:txBody>
      </p:sp>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1" name="Content Placeholder 2">
            <a:extLst>
              <a:ext uri="{FF2B5EF4-FFF2-40B4-BE49-F238E27FC236}">
                <a16:creationId xmlns:a16="http://schemas.microsoft.com/office/drawing/2014/main" id="{369A9684-A84B-F9C9-9C9C-B9748EE85733}"/>
              </a:ext>
            </a:extLst>
          </p:cNvPr>
          <p:cNvSpPr txBox="1">
            <a:spLocks/>
          </p:cNvSpPr>
          <p:nvPr/>
        </p:nvSpPr>
        <p:spPr>
          <a:xfrm>
            <a:off x="627964" y="1359989"/>
            <a:ext cx="4242453"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8" name="Content Placeholder 2">
            <a:extLst>
              <a:ext uri="{FF2B5EF4-FFF2-40B4-BE49-F238E27FC236}">
                <a16:creationId xmlns:a16="http://schemas.microsoft.com/office/drawing/2014/main" id="{4E93389F-9C66-008D-3EEF-83B17CA1DFAA}"/>
              </a:ext>
            </a:extLst>
          </p:cNvPr>
          <p:cNvSpPr txBox="1">
            <a:spLocks/>
          </p:cNvSpPr>
          <p:nvPr/>
        </p:nvSpPr>
        <p:spPr>
          <a:xfrm>
            <a:off x="572949" y="1004802"/>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oh</a:t>
            </a: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7256752" y="432854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their</a:t>
            </a:r>
          </a:p>
        </p:txBody>
      </p:sp>
      <p:sp>
        <p:nvSpPr>
          <p:cNvPr id="15" name="TextBox 14">
            <a:extLst>
              <a:ext uri="{FF2B5EF4-FFF2-40B4-BE49-F238E27FC236}">
                <a16:creationId xmlns:a16="http://schemas.microsoft.com/office/drawing/2014/main" id="{379CC088-71D8-B714-FCA0-87A6C4AB2B42}"/>
              </a:ext>
            </a:extLst>
          </p:cNvPr>
          <p:cNvSpPr txBox="1"/>
          <p:nvPr/>
        </p:nvSpPr>
        <p:spPr>
          <a:xfrm>
            <a:off x="1701269" y="4963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a:rPr>
              <a:t>Read the tricky words</a:t>
            </a:r>
          </a:p>
          <a:p>
            <a:pPr algn="ctr"/>
            <a:endParaRPr lang="en-US" sz="3500">
              <a:latin typeface="Sassoon Primary"/>
              <a:cs typeface="Calibri"/>
            </a:endParaRPr>
          </a:p>
        </p:txBody>
      </p:sp>
      <p:sp>
        <p:nvSpPr>
          <p:cNvPr id="14" name="Content Placeholder 2">
            <a:extLst>
              <a:ext uri="{FF2B5EF4-FFF2-40B4-BE49-F238E27FC236}">
                <a16:creationId xmlns:a16="http://schemas.microsoft.com/office/drawing/2014/main" id="{8976C2EB-5131-CF9D-163A-582B6963F613}"/>
              </a:ext>
            </a:extLst>
          </p:cNvPr>
          <p:cNvSpPr txBox="1">
            <a:spLocks/>
          </p:cNvSpPr>
          <p:nvPr/>
        </p:nvSpPr>
        <p:spPr>
          <a:xfrm>
            <a:off x="6190981" y="476492"/>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once</a:t>
            </a:r>
          </a:p>
        </p:txBody>
      </p:sp>
      <p:sp>
        <p:nvSpPr>
          <p:cNvPr id="16" name="Content Placeholder 2">
            <a:extLst>
              <a:ext uri="{FF2B5EF4-FFF2-40B4-BE49-F238E27FC236}">
                <a16:creationId xmlns:a16="http://schemas.microsoft.com/office/drawing/2014/main" id="{0C471FF9-E0DF-F972-0FD7-23CF4A365680}"/>
              </a:ext>
            </a:extLst>
          </p:cNvPr>
          <p:cNvSpPr txBox="1">
            <a:spLocks/>
          </p:cNvSpPr>
          <p:nvPr/>
        </p:nvSpPr>
        <p:spPr>
          <a:xfrm>
            <a:off x="-3415" y="338662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8" name="TextBox 17">
            <a:extLst>
              <a:ext uri="{FF2B5EF4-FFF2-40B4-BE49-F238E27FC236}">
                <a16:creationId xmlns:a16="http://schemas.microsoft.com/office/drawing/2014/main" id="{A579417C-20E8-43C1-A1F2-148B75A7255D}"/>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spTree>
    <p:extLst>
      <p:ext uri="{BB962C8B-B14F-4D97-AF65-F5344CB8AC3E}">
        <p14:creationId xmlns:p14="http://schemas.microsoft.com/office/powerpoint/2010/main" val="3120174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D2DFA-BD74-13B0-5BDB-0F4E49E5ADD1}"/>
              </a:ext>
            </a:extLst>
          </p:cNvPr>
          <p:cNvSpPr txBox="1"/>
          <p:nvPr/>
        </p:nvSpPr>
        <p:spPr>
          <a:xfrm>
            <a:off x="4251767" y="432122"/>
            <a:ext cx="5337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Now let's read this sentence!</a:t>
            </a:r>
            <a:r>
              <a:rPr lang="en-GB">
                <a:latin typeface="Sassoon Primary"/>
              </a:rPr>
              <a:t>​</a:t>
            </a:r>
            <a:endParaRPr lang="en-GB"/>
          </a:p>
        </p:txBody>
      </p:sp>
      <p:sp>
        <p:nvSpPr>
          <p:cNvPr id="6" name="TextBox 5">
            <a:extLst>
              <a:ext uri="{FF2B5EF4-FFF2-40B4-BE49-F238E27FC236}">
                <a16:creationId xmlns:a16="http://schemas.microsoft.com/office/drawing/2014/main" id="{53BEA665-A566-0DD6-FDA7-9C7A2F594908}"/>
              </a:ext>
            </a:extLst>
          </p:cNvPr>
          <p:cNvSpPr txBox="1"/>
          <p:nvPr/>
        </p:nvSpPr>
        <p:spPr>
          <a:xfrm>
            <a:off x="2046280" y="4401967"/>
            <a:ext cx="1261028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Sassoon Primary"/>
                <a:cs typeface="Calibri"/>
              </a:rPr>
              <a:t>What </a:t>
            </a:r>
            <a:r>
              <a:rPr lang="en-GB" sz="4000" b="1" u="sng">
                <a:latin typeface="Sassoon Primary"/>
                <a:cs typeface="Calibri"/>
              </a:rPr>
              <a:t>digraphs</a:t>
            </a:r>
            <a:r>
              <a:rPr lang="en-GB" sz="4000">
                <a:latin typeface="Sassoon Primary"/>
                <a:cs typeface="Calibri"/>
              </a:rPr>
              <a:t> can you see?</a:t>
            </a:r>
          </a:p>
          <a:p>
            <a:r>
              <a:rPr lang="en-GB" sz="4000">
                <a:latin typeface="Sassoon Primary"/>
                <a:cs typeface="Calibri"/>
              </a:rPr>
              <a:t>What </a:t>
            </a:r>
            <a:r>
              <a:rPr lang="en-GB" sz="4000" b="1" u="sng">
                <a:latin typeface="Sassoon Primary"/>
                <a:cs typeface="Calibri"/>
              </a:rPr>
              <a:t>tricky words</a:t>
            </a:r>
            <a:r>
              <a:rPr lang="en-GB" sz="4000">
                <a:latin typeface="Sassoon Primary"/>
                <a:cs typeface="Calibri"/>
              </a:rPr>
              <a:t> can you see?</a:t>
            </a:r>
          </a:p>
        </p:txBody>
      </p:sp>
      <p:pic>
        <p:nvPicPr>
          <p:cNvPr id="4" name="Picture 3" descr="A close-up of black text&#10;&#10;Description automatically generated">
            <a:extLst>
              <a:ext uri="{FF2B5EF4-FFF2-40B4-BE49-F238E27FC236}">
                <a16:creationId xmlns:a16="http://schemas.microsoft.com/office/drawing/2014/main" id="{9FEB9BD8-128F-255C-A373-A1C7948A67C6}"/>
              </a:ext>
            </a:extLst>
          </p:cNvPr>
          <p:cNvPicPr>
            <a:picLocks noChangeAspect="1"/>
          </p:cNvPicPr>
          <p:nvPr/>
        </p:nvPicPr>
        <p:blipFill>
          <a:blip r:embed="rId3"/>
          <a:stretch>
            <a:fillRect/>
          </a:stretch>
        </p:blipFill>
        <p:spPr>
          <a:xfrm>
            <a:off x="628650" y="1290251"/>
            <a:ext cx="10934700" cy="2362200"/>
          </a:xfrm>
          <a:prstGeom prst="rect">
            <a:avLst/>
          </a:prstGeom>
        </p:spPr>
      </p:pic>
      <p:sp>
        <p:nvSpPr>
          <p:cNvPr id="5" name="TextBox 4">
            <a:extLst>
              <a:ext uri="{FF2B5EF4-FFF2-40B4-BE49-F238E27FC236}">
                <a16:creationId xmlns:a16="http://schemas.microsoft.com/office/drawing/2014/main" id="{320F0C5F-37B3-DE8F-8689-DA8C32B0EEC9}"/>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spTree>
    <p:extLst>
      <p:ext uri="{BB962C8B-B14F-4D97-AF65-F5344CB8AC3E}">
        <p14:creationId xmlns:p14="http://schemas.microsoft.com/office/powerpoint/2010/main" val="2192006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BEA665-A566-0DD6-FDA7-9C7A2F594908}"/>
              </a:ext>
            </a:extLst>
          </p:cNvPr>
          <p:cNvSpPr txBox="1"/>
          <p:nvPr/>
        </p:nvSpPr>
        <p:spPr>
          <a:xfrm>
            <a:off x="-1323754" y="263885"/>
            <a:ext cx="1484336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b="1">
                <a:latin typeface="Sassoon Primary"/>
                <a:cs typeface="Calibri"/>
              </a:rPr>
              <a:t>Let's spell!</a:t>
            </a:r>
            <a:endParaRPr lang="en-US"/>
          </a:p>
          <a:p>
            <a:pPr algn="ctr"/>
            <a:r>
              <a:rPr lang="en-GB" sz="4000" b="1">
                <a:latin typeface="Sassoon Primary"/>
                <a:cs typeface="Calibri"/>
              </a:rPr>
              <a:t>How many sounds? Write it.</a:t>
            </a:r>
          </a:p>
          <a:p>
            <a:endParaRPr lang="en-GB" sz="4000">
              <a:latin typeface="Sassoon Primary"/>
              <a:cs typeface="Calibri"/>
            </a:endParaRPr>
          </a:p>
        </p:txBody>
      </p:sp>
      <p:sp>
        <p:nvSpPr>
          <p:cNvPr id="3" name="TextBox 2">
            <a:extLst>
              <a:ext uri="{FF2B5EF4-FFF2-40B4-BE49-F238E27FC236}">
                <a16:creationId xmlns:a16="http://schemas.microsoft.com/office/drawing/2014/main" id="{B8272F06-EEB0-50BF-A164-DA1CE0E84D05}"/>
              </a:ext>
            </a:extLst>
          </p:cNvPr>
          <p:cNvSpPr txBox="1"/>
          <p:nvPr/>
        </p:nvSpPr>
        <p:spPr>
          <a:xfrm>
            <a:off x="629625" y="3689858"/>
            <a:ext cx="12610284"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latin typeface="Sassoon Primary"/>
                <a:cs typeface="Calibri"/>
              </a:rPr>
              <a:t>Listen</a:t>
            </a:r>
            <a:r>
              <a:rPr lang="en-GB" sz="3500">
                <a:latin typeface="Sassoon Primary"/>
                <a:cs typeface="Calibri"/>
              </a:rPr>
              <a:t> to the sentence, </a:t>
            </a:r>
            <a:r>
              <a:rPr lang="en-GB" sz="3500" b="1">
                <a:latin typeface="Sassoon Primary"/>
                <a:cs typeface="Calibri"/>
              </a:rPr>
              <a:t>say it</a:t>
            </a:r>
            <a:r>
              <a:rPr lang="en-GB" sz="3500">
                <a:latin typeface="Sassoon Primary"/>
                <a:cs typeface="Calibri"/>
              </a:rPr>
              <a:t>, </a:t>
            </a:r>
            <a:r>
              <a:rPr lang="en-GB" sz="3500" b="1">
                <a:latin typeface="Sassoon Primary"/>
                <a:cs typeface="Calibri"/>
              </a:rPr>
              <a:t>write it</a:t>
            </a:r>
            <a:r>
              <a:rPr lang="en-GB" sz="3500">
                <a:latin typeface="Sassoon Primary"/>
                <a:cs typeface="Calibri"/>
              </a:rPr>
              <a:t> and </a:t>
            </a:r>
            <a:r>
              <a:rPr lang="en-GB" sz="3500" b="1">
                <a:latin typeface="Sassoon Primary"/>
                <a:cs typeface="Calibri"/>
              </a:rPr>
              <a:t>read it</a:t>
            </a:r>
            <a:r>
              <a:rPr lang="en-GB" sz="3500">
                <a:latin typeface="Sassoon Primary"/>
                <a:cs typeface="Calibri"/>
              </a:rPr>
              <a:t>!</a:t>
            </a:r>
          </a:p>
          <a:p>
            <a:endParaRPr lang="en-GB" sz="4000">
              <a:latin typeface="Sassoon Primary"/>
              <a:cs typeface="Calibri"/>
            </a:endParaRPr>
          </a:p>
        </p:txBody>
      </p:sp>
      <p:sp>
        <p:nvSpPr>
          <p:cNvPr id="5" name="TextBox 4">
            <a:extLst>
              <a:ext uri="{FF2B5EF4-FFF2-40B4-BE49-F238E27FC236}">
                <a16:creationId xmlns:a16="http://schemas.microsoft.com/office/drawing/2014/main" id="{462C1174-EA70-C596-2684-1A3F7869DDD7}"/>
              </a:ext>
            </a:extLst>
          </p:cNvPr>
          <p:cNvSpPr txBox="1"/>
          <p:nvPr/>
        </p:nvSpPr>
        <p:spPr>
          <a:xfrm>
            <a:off x="629624" y="1985941"/>
            <a:ext cx="12610284"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000">
                <a:latin typeface="Sassoon Primary"/>
                <a:cs typeface="Calibri"/>
              </a:rPr>
              <a:t>awful    playful   </a:t>
            </a:r>
            <a:r>
              <a:rPr lang="en-GB" sz="7000">
                <a:solidFill>
                  <a:schemeClr val="accent6"/>
                </a:solidFill>
                <a:latin typeface="Sassoon Primary"/>
                <a:cs typeface="Calibri"/>
              </a:rPr>
              <a:t>our</a:t>
            </a:r>
            <a:endParaRPr lang="en-GB" sz="3500">
              <a:solidFill>
                <a:schemeClr val="accent6"/>
              </a:solidFill>
              <a:latin typeface="Sassoon Primary"/>
              <a:cs typeface="Calibri"/>
            </a:endParaRPr>
          </a:p>
          <a:p>
            <a:endParaRPr lang="en-GB" sz="4000">
              <a:latin typeface="Sassoon Primary"/>
              <a:cs typeface="Calibri"/>
            </a:endParaRPr>
          </a:p>
        </p:txBody>
      </p:sp>
      <p:pic>
        <p:nvPicPr>
          <p:cNvPr id="8" name="Picture 7" descr="A person with a mustache&#10;&#10;Description automatically generated">
            <a:extLst>
              <a:ext uri="{FF2B5EF4-FFF2-40B4-BE49-F238E27FC236}">
                <a16:creationId xmlns:a16="http://schemas.microsoft.com/office/drawing/2014/main" id="{9811E174-6598-BCF5-DF40-FF7D21E9A510}"/>
              </a:ext>
            </a:extLst>
          </p:cNvPr>
          <p:cNvPicPr>
            <a:picLocks noChangeAspect="1"/>
          </p:cNvPicPr>
          <p:nvPr/>
        </p:nvPicPr>
        <p:blipFill rotWithShape="1">
          <a:blip r:embed="rId3"/>
          <a:srcRect r="3328"/>
          <a:stretch/>
        </p:blipFill>
        <p:spPr>
          <a:xfrm>
            <a:off x="10125054" y="1719191"/>
            <a:ext cx="1692481" cy="115455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0" name="TextBox 9">
            <a:extLst>
              <a:ext uri="{FF2B5EF4-FFF2-40B4-BE49-F238E27FC236}">
                <a16:creationId xmlns:a16="http://schemas.microsoft.com/office/drawing/2014/main" id="{7B94DE69-F069-2BF9-98A1-B1DA702D45E6}"/>
              </a:ext>
            </a:extLst>
          </p:cNvPr>
          <p:cNvSpPr txBox="1"/>
          <p:nvPr/>
        </p:nvSpPr>
        <p:spPr>
          <a:xfrm>
            <a:off x="9686192" y="160948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tricky words</a:t>
            </a:r>
            <a:endParaRPr lang="en-GB" sz="2400">
              <a:latin typeface="Sassoon Primary"/>
            </a:endParaRPr>
          </a:p>
        </p:txBody>
      </p:sp>
      <p:sp>
        <p:nvSpPr>
          <p:cNvPr id="11" name="TextBox 10">
            <a:extLst>
              <a:ext uri="{FF2B5EF4-FFF2-40B4-BE49-F238E27FC236}">
                <a16:creationId xmlns:a16="http://schemas.microsoft.com/office/drawing/2014/main" id="{67E44BAC-859F-7CB9-97FA-469563374851}"/>
              </a:ext>
            </a:extLst>
          </p:cNvPr>
          <p:cNvSpPr txBox="1"/>
          <p:nvPr/>
        </p:nvSpPr>
        <p:spPr>
          <a:xfrm>
            <a:off x="2195958" y="4885775"/>
            <a:ext cx="7212784" cy="178510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500" b="1" u="sng">
                <a:solidFill>
                  <a:srgbClr val="FF0000"/>
                </a:solidFill>
                <a:latin typeface="Sassoon Primary"/>
                <a:cs typeface="Calibri"/>
              </a:rPr>
              <a:t>Challenge</a:t>
            </a:r>
            <a:r>
              <a:rPr lang="en-GB" sz="3500">
                <a:solidFill>
                  <a:srgbClr val="FF0000"/>
                </a:solidFill>
                <a:latin typeface="Sassoon Primary"/>
                <a:cs typeface="Calibri"/>
              </a:rPr>
              <a:t> </a:t>
            </a:r>
            <a:endParaRPr lang="en-US"/>
          </a:p>
          <a:p>
            <a:pPr algn="ctr"/>
            <a:r>
              <a:rPr lang="en-GB" sz="3500">
                <a:latin typeface="Sassoon Primary"/>
                <a:cs typeface="Calibri"/>
              </a:rPr>
              <a:t>Extend the sentence using 'and' </a:t>
            </a:r>
          </a:p>
          <a:p>
            <a:endParaRPr lang="en-GB" sz="4000">
              <a:latin typeface="Sassoon Primary"/>
              <a:cs typeface="Calibri"/>
            </a:endParaRPr>
          </a:p>
        </p:txBody>
      </p:sp>
      <p:sp>
        <p:nvSpPr>
          <p:cNvPr id="4" name="TextBox 3">
            <a:extLst>
              <a:ext uri="{FF2B5EF4-FFF2-40B4-BE49-F238E27FC236}">
                <a16:creationId xmlns:a16="http://schemas.microsoft.com/office/drawing/2014/main" id="{9D138DF3-24AC-C856-FE6D-CE207A68982B}"/>
              </a:ext>
            </a:extLst>
          </p:cNvPr>
          <p:cNvSpPr txBox="1"/>
          <p:nvPr/>
        </p:nvSpPr>
        <p:spPr>
          <a:xfrm>
            <a:off x="8697722" y="198880"/>
            <a:ext cx="3274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chemeClr val="accent5"/>
                </a:solidFill>
                <a:latin typeface="Sassoon Primary"/>
              </a:rPr>
              <a:t>T</a:t>
            </a:r>
            <a:r>
              <a:rPr lang="en-US" u="sng">
                <a:latin typeface="Sassoon Primary"/>
              </a:rPr>
              <a:t>uesday 13th </a:t>
            </a:r>
            <a:r>
              <a:rPr lang="en-US" u="sng">
                <a:solidFill>
                  <a:schemeClr val="accent5"/>
                </a:solidFill>
                <a:latin typeface="Sassoon Primary"/>
              </a:rPr>
              <a:t>J</a:t>
            </a:r>
            <a:r>
              <a:rPr lang="en-US" u="sng">
                <a:latin typeface="Sassoon Primary"/>
              </a:rPr>
              <a:t>anuary 2026</a:t>
            </a:r>
            <a:endParaRPr lang="en-US">
              <a:latin typeface="Sassoon Primary"/>
            </a:endParaRPr>
          </a:p>
          <a:p>
            <a:r>
              <a:rPr lang="en-US" u="sng">
                <a:latin typeface="Sassoon Primary"/>
              </a:rPr>
              <a:t>13/1/26</a:t>
            </a:r>
            <a:endParaRPr lang="en-US"/>
          </a:p>
        </p:txBody>
      </p:sp>
    </p:spTree>
    <p:extLst>
      <p:ext uri="{BB962C8B-B14F-4D97-AF65-F5344CB8AC3E}">
        <p14:creationId xmlns:p14="http://schemas.microsoft.com/office/powerpoint/2010/main" val="2756575416"/>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7a9cf25427437c50b72199659e545fd3">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fac80e89f1459badc8af7d9fb1928556"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08ba83c-3367-4222-803c-ce740e198c3c}"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A74635-8B2C-4B47-86FB-E1F948419C2B}">
  <ds:schemaRefs>
    <ds:schemaRef ds:uri="http://schemas.microsoft.com/office/2006/metadata/properties"/>
    <ds:schemaRef ds:uri="http://purl.org/dc/terms/"/>
    <ds:schemaRef ds:uri="http://schemas.microsoft.com/office/2006/documentManagement/types"/>
    <ds:schemaRef ds:uri="http://purl.org/dc/elements/1.1/"/>
    <ds:schemaRef ds:uri="http://schemas.openxmlformats.org/package/2006/metadata/core-properties"/>
    <ds:schemaRef ds:uri="5519ec2d-3025-400a-aa14-bba49a7e18f3"/>
    <ds:schemaRef ds:uri="http://www.w3.org/XML/1998/namespace"/>
    <ds:schemaRef ds:uri="http://schemas.microsoft.com/office/infopath/2007/PartnerControls"/>
    <ds:schemaRef ds:uri="e255f982-5f1f-41c7-871f-7a91432a5484"/>
    <ds:schemaRef ds:uri="http://purl.org/dc/dcmitype/"/>
  </ds:schemaRefs>
</ds:datastoreItem>
</file>

<file path=customXml/itemProps2.xml><?xml version="1.0" encoding="utf-8"?>
<ds:datastoreItem xmlns:ds="http://schemas.openxmlformats.org/officeDocument/2006/customXml" ds:itemID="{E040B9DE-5BB1-4DD9-B63F-53C96D12B9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19ec2d-3025-400a-aa14-bba49a7e18f3"/>
    <ds:schemaRef ds:uri="e255f982-5f1f-41c7-871f-7a91432a5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09404B-78C4-4C43-8AEE-542C839AF7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Classroom</Template>
  <TotalTime>1217</TotalTime>
  <Words>2293</Words>
  <Application>Microsoft Office PowerPoint</Application>
  <PresentationFormat>Widescreen</PresentationFormat>
  <Paragraphs>430</Paragraphs>
  <Slides>63</Slides>
  <Notes>58</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Classroom</vt:lpstr>
      <vt:lpstr>Tuesday 13th January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Independent Challenges:</vt:lpstr>
      <vt:lpstr>Lunch</vt:lpstr>
      <vt:lpstr>Entry Question:</vt:lpstr>
      <vt:lpstr>PowerPoint Presentation</vt:lpstr>
      <vt:lpstr>PowerPoint Presentation</vt:lpstr>
      <vt:lpstr>PowerPoint Presentation</vt:lpstr>
      <vt:lpstr>PowerPoint Presentation</vt:lpstr>
      <vt:lpstr>PowerPoint Presentation</vt:lpstr>
      <vt:lpstr>Can I describe my favourite toy?</vt:lpstr>
      <vt:lpstr>PowerPoint Presentation</vt:lpstr>
      <vt:lpstr>PowerPoint Presentation</vt:lpstr>
      <vt:lpstr>Let’s label one of your toys.</vt:lpstr>
      <vt:lpstr>Can you guess the toy in the feely bag?</vt:lpstr>
      <vt:lpstr>Exit question</vt:lpstr>
      <vt:lpstr>Can I describe my favourite toy?</vt:lpstr>
      <vt:lpstr>Independent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53</cp:revision>
  <dcterms:created xsi:type="dcterms:W3CDTF">2025-12-10T19:17:55Z</dcterms:created>
  <dcterms:modified xsi:type="dcterms:W3CDTF">2026-01-13T08:38:40Z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