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65F_650C5658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207" r:id="rId5"/>
    <p:sldId id="267" r:id="rId6"/>
    <p:sldId id="1631" r:id="rId7"/>
    <p:sldId id="2132" r:id="rId8"/>
    <p:sldId id="1708" r:id="rId9"/>
    <p:sldId id="1709" r:id="rId10"/>
    <p:sldId id="1710" r:id="rId11"/>
    <p:sldId id="1711" r:id="rId12"/>
    <p:sldId id="1712" r:id="rId13"/>
    <p:sldId id="1713" r:id="rId14"/>
    <p:sldId id="2135" r:id="rId15"/>
    <p:sldId id="2134" r:id="rId16"/>
    <p:sldId id="1715" r:id="rId17"/>
    <p:sldId id="2133" r:id="rId18"/>
    <p:sldId id="1646" r:id="rId19"/>
    <p:sldId id="1682" r:id="rId20"/>
    <p:sldId id="1636" r:id="rId21"/>
    <p:sldId id="1706" r:id="rId22"/>
    <p:sldId id="2211" r:id="rId23"/>
    <p:sldId id="1707" r:id="rId24"/>
    <p:sldId id="17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DC2984-8750-AEA3-42B5-A2AF04B61110}" name="J Horton" initials="JH" userId="S::jhorton@ohacademy.co.uk::cc9aabf5-521f-41d9-b09c-2f2543813f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21C7D-D557-4985-934C-A3A10CD300CB}" v="64" dt="2025-12-12T15:50:11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Pettit" userId="S::rpettit@ohacademy.co.uk::d1466b56-6e63-4b73-88f6-bf641d5041f4" providerId="AD" clId="Web-{ADD21C7D-D557-4985-934C-A3A10CD300CB}"/>
    <pc:docChg chg="addSld delSld">
      <pc:chgData name="R Pettit" userId="S::rpettit@ohacademy.co.uk::d1466b56-6e63-4b73-88f6-bf641d5041f4" providerId="AD" clId="Web-{ADD21C7D-D557-4985-934C-A3A10CD300CB}" dt="2025-12-12T15:50:11.674" v="63"/>
      <pc:docMkLst>
        <pc:docMk/>
      </pc:docMkLst>
      <pc:sldChg chg="del">
        <pc:chgData name="R Pettit" userId="S::rpettit@ohacademy.co.uk::d1466b56-6e63-4b73-88f6-bf641d5041f4" providerId="AD" clId="Web-{ADD21C7D-D557-4985-934C-A3A10CD300CB}" dt="2025-12-12T15:50:11.674" v="63"/>
        <pc:sldMkLst>
          <pc:docMk/>
          <pc:sldMk cId="109857222" sldId="256"/>
        </pc:sldMkLst>
      </pc:sldChg>
      <pc:sldChg chg="add del">
        <pc:chgData name="R Pettit" userId="S::rpettit@ohacademy.co.uk::d1466b56-6e63-4b73-88f6-bf641d5041f4" providerId="AD" clId="Web-{ADD21C7D-D557-4985-934C-A3A10CD300CB}" dt="2025-12-12T15:50:06.314" v="43"/>
        <pc:sldMkLst>
          <pc:docMk/>
          <pc:sldMk cId="1037570821" sldId="267"/>
        </pc:sldMkLst>
      </pc:sldChg>
      <pc:sldChg chg="add del">
        <pc:chgData name="R Pettit" userId="S::rpettit@ohacademy.co.uk::d1466b56-6e63-4b73-88f6-bf641d5041f4" providerId="AD" clId="Web-{ADD21C7D-D557-4985-934C-A3A10CD300CB}" dt="2025-12-12T15:50:06.424" v="44"/>
        <pc:sldMkLst>
          <pc:docMk/>
          <pc:sldMk cId="1695307352" sldId="1631"/>
        </pc:sldMkLst>
      </pc:sldChg>
      <pc:sldChg chg="add del">
        <pc:chgData name="R Pettit" userId="S::rpettit@ohacademy.co.uk::d1466b56-6e63-4b73-88f6-bf641d5041f4" providerId="AD" clId="Web-{ADD21C7D-D557-4985-934C-A3A10CD300CB}" dt="2025-12-12T15:50:07.252" v="58"/>
        <pc:sldMkLst>
          <pc:docMk/>
          <pc:sldMk cId="370489952" sldId="1636"/>
        </pc:sldMkLst>
      </pc:sldChg>
      <pc:sldChg chg="add del">
        <pc:chgData name="R Pettit" userId="S::rpettit@ohacademy.co.uk::d1466b56-6e63-4b73-88f6-bf641d5041f4" providerId="AD" clId="Web-{ADD21C7D-D557-4985-934C-A3A10CD300CB}" dt="2025-12-12T15:50:07.111" v="56"/>
        <pc:sldMkLst>
          <pc:docMk/>
          <pc:sldMk cId="844164379" sldId="1646"/>
        </pc:sldMkLst>
      </pc:sldChg>
      <pc:sldChg chg="add del">
        <pc:chgData name="R Pettit" userId="S::rpettit@ohacademy.co.uk::d1466b56-6e63-4b73-88f6-bf641d5041f4" providerId="AD" clId="Web-{ADD21C7D-D557-4985-934C-A3A10CD300CB}" dt="2025-12-12T15:50:07.174" v="57"/>
        <pc:sldMkLst>
          <pc:docMk/>
          <pc:sldMk cId="4021119606" sldId="1682"/>
        </pc:sldMkLst>
      </pc:sldChg>
      <pc:sldChg chg="add del">
        <pc:chgData name="R Pettit" userId="S::rpettit@ohacademy.co.uk::d1466b56-6e63-4b73-88f6-bf641d5041f4" providerId="AD" clId="Web-{ADD21C7D-D557-4985-934C-A3A10CD300CB}" dt="2025-12-12T15:50:07.611" v="62"/>
        <pc:sldMkLst>
          <pc:docMk/>
          <pc:sldMk cId="2594294233" sldId="1705"/>
        </pc:sldMkLst>
      </pc:sldChg>
      <pc:sldChg chg="add del">
        <pc:chgData name="R Pettit" userId="S::rpettit@ohacademy.co.uk::d1466b56-6e63-4b73-88f6-bf641d5041f4" providerId="AD" clId="Web-{ADD21C7D-D557-4985-934C-A3A10CD300CB}" dt="2025-12-12T15:50:07.346" v="59"/>
        <pc:sldMkLst>
          <pc:docMk/>
          <pc:sldMk cId="3013163274" sldId="1706"/>
        </pc:sldMkLst>
      </pc:sldChg>
      <pc:sldChg chg="add del">
        <pc:chgData name="R Pettit" userId="S::rpettit@ohacademy.co.uk::d1466b56-6e63-4b73-88f6-bf641d5041f4" providerId="AD" clId="Web-{ADD21C7D-D557-4985-934C-A3A10CD300CB}" dt="2025-12-12T15:50:07.533" v="61"/>
        <pc:sldMkLst>
          <pc:docMk/>
          <pc:sldMk cId="4239112603" sldId="1707"/>
        </pc:sldMkLst>
      </pc:sldChg>
      <pc:sldChg chg="add del">
        <pc:chgData name="R Pettit" userId="S::rpettit@ohacademy.co.uk::d1466b56-6e63-4b73-88f6-bf641d5041f4" providerId="AD" clId="Web-{ADD21C7D-D557-4985-934C-A3A10CD300CB}" dt="2025-12-12T15:50:06.518" v="46"/>
        <pc:sldMkLst>
          <pc:docMk/>
          <pc:sldMk cId="3756589312" sldId="1708"/>
        </pc:sldMkLst>
      </pc:sldChg>
      <pc:sldChg chg="add del">
        <pc:chgData name="R Pettit" userId="S::rpettit@ohacademy.co.uk::d1466b56-6e63-4b73-88f6-bf641d5041f4" providerId="AD" clId="Web-{ADD21C7D-D557-4985-934C-A3A10CD300CB}" dt="2025-12-12T15:50:06.627" v="47"/>
        <pc:sldMkLst>
          <pc:docMk/>
          <pc:sldMk cId="32789436" sldId="1709"/>
        </pc:sldMkLst>
      </pc:sldChg>
      <pc:sldChg chg="add del">
        <pc:chgData name="R Pettit" userId="S::rpettit@ohacademy.co.uk::d1466b56-6e63-4b73-88f6-bf641d5041f4" providerId="AD" clId="Web-{ADD21C7D-D557-4985-934C-A3A10CD300CB}" dt="2025-12-12T15:50:06.689" v="48"/>
        <pc:sldMkLst>
          <pc:docMk/>
          <pc:sldMk cId="842446775" sldId="1710"/>
        </pc:sldMkLst>
      </pc:sldChg>
      <pc:sldChg chg="add del">
        <pc:chgData name="R Pettit" userId="S::rpettit@ohacademy.co.uk::d1466b56-6e63-4b73-88f6-bf641d5041f4" providerId="AD" clId="Web-{ADD21C7D-D557-4985-934C-A3A10CD300CB}" dt="2025-12-12T15:50:06.736" v="49"/>
        <pc:sldMkLst>
          <pc:docMk/>
          <pc:sldMk cId="4211619682" sldId="1711"/>
        </pc:sldMkLst>
      </pc:sldChg>
      <pc:sldChg chg="add del">
        <pc:chgData name="R Pettit" userId="S::rpettit@ohacademy.co.uk::d1466b56-6e63-4b73-88f6-bf641d5041f4" providerId="AD" clId="Web-{ADD21C7D-D557-4985-934C-A3A10CD300CB}" dt="2025-12-12T15:50:06.814" v="50"/>
        <pc:sldMkLst>
          <pc:docMk/>
          <pc:sldMk cId="3659429816" sldId="1712"/>
        </pc:sldMkLst>
      </pc:sldChg>
      <pc:sldChg chg="add del">
        <pc:chgData name="R Pettit" userId="S::rpettit@ohacademy.co.uk::d1466b56-6e63-4b73-88f6-bf641d5041f4" providerId="AD" clId="Web-{ADD21C7D-D557-4985-934C-A3A10CD300CB}" dt="2025-12-12T15:50:06.877" v="51"/>
        <pc:sldMkLst>
          <pc:docMk/>
          <pc:sldMk cId="1063352259" sldId="1713"/>
        </pc:sldMkLst>
      </pc:sldChg>
      <pc:sldChg chg="add del">
        <pc:chgData name="R Pettit" userId="S::rpettit@ohacademy.co.uk::d1466b56-6e63-4b73-88f6-bf641d5041f4" providerId="AD" clId="Web-{ADD21C7D-D557-4985-934C-A3A10CD300CB}" dt="2025-12-12T15:50:07.064" v="54"/>
        <pc:sldMkLst>
          <pc:docMk/>
          <pc:sldMk cId="499290538" sldId="1715"/>
        </pc:sldMkLst>
      </pc:sldChg>
      <pc:sldChg chg="add del">
        <pc:chgData name="R Pettit" userId="S::rpettit@ohacademy.co.uk::d1466b56-6e63-4b73-88f6-bf641d5041f4" providerId="AD" clId="Web-{ADD21C7D-D557-4985-934C-A3A10CD300CB}" dt="2025-12-12T15:50:06.455" v="45"/>
        <pc:sldMkLst>
          <pc:docMk/>
          <pc:sldMk cId="3204286621" sldId="2132"/>
        </pc:sldMkLst>
      </pc:sldChg>
      <pc:sldChg chg="add del">
        <pc:chgData name="R Pettit" userId="S::rpettit@ohacademy.co.uk::d1466b56-6e63-4b73-88f6-bf641d5041f4" providerId="AD" clId="Web-{ADD21C7D-D557-4985-934C-A3A10CD300CB}" dt="2025-12-12T15:50:07.080" v="55"/>
        <pc:sldMkLst>
          <pc:docMk/>
          <pc:sldMk cId="455954933" sldId="2133"/>
        </pc:sldMkLst>
      </pc:sldChg>
      <pc:sldChg chg="add del">
        <pc:chgData name="R Pettit" userId="S::rpettit@ohacademy.co.uk::d1466b56-6e63-4b73-88f6-bf641d5041f4" providerId="AD" clId="Web-{ADD21C7D-D557-4985-934C-A3A10CD300CB}" dt="2025-12-12T15:50:06.924" v="53"/>
        <pc:sldMkLst>
          <pc:docMk/>
          <pc:sldMk cId="1820632173" sldId="2134"/>
        </pc:sldMkLst>
      </pc:sldChg>
      <pc:sldChg chg="add del">
        <pc:chgData name="R Pettit" userId="S::rpettit@ohacademy.co.uk::d1466b56-6e63-4b73-88f6-bf641d5041f4" providerId="AD" clId="Web-{ADD21C7D-D557-4985-934C-A3A10CD300CB}" dt="2025-12-12T15:50:06.893" v="52"/>
        <pc:sldMkLst>
          <pc:docMk/>
          <pc:sldMk cId="561118791" sldId="2135"/>
        </pc:sldMkLst>
      </pc:sldChg>
      <pc:sldChg chg="add del">
        <pc:chgData name="R Pettit" userId="S::rpettit@ohacademy.co.uk::d1466b56-6e63-4b73-88f6-bf641d5041f4" providerId="AD" clId="Web-{ADD21C7D-D557-4985-934C-A3A10CD300CB}" dt="2025-12-12T15:50:06.299" v="42"/>
        <pc:sldMkLst>
          <pc:docMk/>
          <pc:sldMk cId="2065520751" sldId="2207"/>
        </pc:sldMkLst>
      </pc:sldChg>
      <pc:sldChg chg="add del">
        <pc:chgData name="R Pettit" userId="S::rpettit@ohacademy.co.uk::d1466b56-6e63-4b73-88f6-bf641d5041f4" providerId="AD" clId="Web-{ADD21C7D-D557-4985-934C-A3A10CD300CB}" dt="2025-12-12T15:50:07.439" v="60"/>
        <pc:sldMkLst>
          <pc:docMk/>
          <pc:sldMk cId="60967929" sldId="2211"/>
        </pc:sldMkLst>
      </pc:sldChg>
      <pc:sldMasterChg chg="addSldLayout">
        <pc:chgData name="R Pettit" userId="S::rpettit@ohacademy.co.uk::d1466b56-6e63-4b73-88f6-bf641d5041f4" providerId="AD" clId="Web-{ADD21C7D-D557-4985-934C-A3A10CD300CB}" dt="2025-12-12T15:49:57.017" v="2"/>
        <pc:sldMasterMkLst>
          <pc:docMk/>
          <pc:sldMasterMk cId="2460954070" sldId="2147483660"/>
        </pc:sldMasterMkLst>
        <pc:sldLayoutChg chg="add">
          <pc:chgData name="R Pettit" userId="S::rpettit@ohacademy.co.uk::d1466b56-6e63-4b73-88f6-bf641d5041f4" providerId="AD" clId="Web-{ADD21C7D-D557-4985-934C-A3A10CD300CB}" dt="2025-12-12T15:49:57.017" v="2"/>
          <pc:sldLayoutMkLst>
            <pc:docMk/>
            <pc:sldMasterMk cId="2460954070" sldId="2147483660"/>
            <pc:sldLayoutMk cId="3680732240" sldId="2147483672"/>
          </pc:sldLayoutMkLst>
        </pc:sldLayoutChg>
      </pc:sldMasterChg>
    </pc:docChg>
  </pc:docChgLst>
</pc:chgInfo>
</file>

<file path=ppt/comments/modernComment_65F_650C565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F0D937-8B05-4F51-B5B9-0E4FEA113FD1}" authorId="{25DC2984-8750-AEA3-42B5-A2AF04B61110}" created="2023-11-17T10:43:49.169">
    <pc:sldMkLst xmlns:pc="http://schemas.microsoft.com/office/powerpoint/2013/main/command">
      <pc:docMk/>
      <pc:sldMk cId="13828976" sldId="1501"/>
    </pc:sldMkLst>
    <p188:txBody>
      <a:bodyPr/>
      <a:lstStyle/>
      <a:p>
        <a:r>
          <a:rPr lang="en-GB"/>
          <a:t>https://ormistonacademiestrust.sharepoint.com/:b:/r/sites/OHeAYear2/Shared%20Documents/General/YEAR%202%202022_23/TAFS/Maths-TAF-statement-activities-(WT--WA).pdf?csf=1&amp;web=1&amp;e=ryQUZ8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3T14:09:17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29843 11208 6399 0 0,'-4'0'0'0'0,"-6"8"0"0"0,-4 7 0 0 0,-10 9 0 0 0,-7 9 0 0 0,-4 7 0 0 0,4-3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3T14:09:17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29843 11208 6399 0 0,'-4'0'0'0'0,"-6"8"0"0"0,-4 7 0 0 0,-10 9 0 0 0,-7 9 0 0 0,-4 7 0 0 0,4-3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3T14:09:17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29843 11208 6399 0 0,'-4'0'0'0'0,"-6"8"0"0"0,-4 7 0 0 0,-10 9 0 0 0,-7 9 0 0 0,-4 7 0 0 0,4-3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3T14:09:17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29843 11208 6399 0 0,'-4'0'0'0'0,"-6"8"0"0"0,-4 7 0 0 0,-10 9 0 0 0,-7 9 0 0 0,-4 7 0 0 0,4-3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3T14:09:17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29843 11208 6399 0 0,'-4'0'0'0'0,"-6"8"0"0"0,-4 7 0 0 0,-10 9 0 0 0,-7 9 0 0 0,-4 7 0 0 0,4-3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3T14:09:17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29843 11208 6399 0 0,'-4'0'0'0'0,"-6"8"0"0"0,-4 7 0 0 0,-10 9 0 0 0,-7 9 0 0 0,-4 7 0 0 0,4-3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B05C2-1544-48E4-BCE4-3CA2FECDDB35}" type="datetimeFigureOut"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66C8E-B546-4103-8757-75BCF0C2BB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6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06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94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87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00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80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65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633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43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02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21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DB3CC-63D3-9AD2-1BC6-D52CC056C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9E7417-AF25-070A-4EA3-6D57C5ED1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81541-4892-83F3-5851-9D3A210E7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A88B0-31ED-B10F-7772-AA14CBC67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2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77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395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5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3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617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9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76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55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D11-15D0-4118-B2F3-67F9785D2F04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4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73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xC7Mbyt9UE?feature=oembed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gQtV2Z6V2k?feature=oembed" TargetMode="Externa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65F_650C565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988F34-51B8-3BB5-1D64-AF897C41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F0C6E3-D05C-91A8-09F9-5535A5D70F8C}"/>
              </a:ext>
            </a:extLst>
          </p:cNvPr>
          <p:cNvSpPr txBox="1"/>
          <p:nvPr/>
        </p:nvSpPr>
        <p:spPr>
          <a:xfrm>
            <a:off x="4848314" y="2894724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/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206552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AB71129-CAC5-F653-B09F-5B2530F37D05}"/>
                  </a:ext>
                </a:extLst>
              </p14:cNvPr>
              <p14:cNvContentPartPr/>
              <p14:nvPr/>
            </p14:nvContentPartPr>
            <p14:xfrm>
              <a:off x="9933473" y="4331139"/>
              <a:ext cx="53544" cy="56654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AB71129-CAC5-F653-B09F-5B2530F37D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625" y="4313211"/>
                <a:ext cx="88883" cy="92152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E5F4EA4-DD65-A665-D17D-63085A792E8F}"/>
              </a:ext>
            </a:extLst>
          </p:cNvPr>
          <p:cNvSpPr txBox="1"/>
          <p:nvPr/>
        </p:nvSpPr>
        <p:spPr>
          <a:xfrm>
            <a:off x="-3877" y="3903462"/>
            <a:ext cx="1103501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2400" b="1">
                <a:cs typeface="Arial"/>
              </a:rPr>
              <a:t>CHALLENGE:</a:t>
            </a:r>
            <a:endParaRPr lang="en-US" sz="2400" b="1"/>
          </a:p>
          <a:p>
            <a:pPr algn="just"/>
            <a:r>
              <a:rPr lang="en-GB" sz="2400">
                <a:cs typeface="Arial"/>
              </a:rPr>
              <a:t>What could you use instead of numbers?  Give an example.</a:t>
            </a:r>
            <a:endParaRPr lang="en-GB">
              <a:cs typeface="Arial"/>
            </a:endParaRPr>
          </a:p>
          <a:p>
            <a:pPr algn="just"/>
            <a:endParaRPr lang="en-GB" sz="2400">
              <a:cs typeface="Arial"/>
            </a:endParaRPr>
          </a:p>
          <a:p>
            <a:pPr algn="just"/>
            <a:r>
              <a:rPr lang="en-GB" sz="2400">
                <a:cs typeface="Arial"/>
              </a:rPr>
              <a:t>----------------------------------------------------------------------------------------------------------</a:t>
            </a:r>
            <a:endParaRPr lang="en-GB">
              <a:cs typeface="Arial"/>
            </a:endParaRPr>
          </a:p>
          <a:p>
            <a:pPr algn="just"/>
            <a:r>
              <a:rPr lang="en-GB" sz="2400" b="1">
                <a:cs typeface="Arial"/>
              </a:rPr>
              <a:t>GREATER DEPTH:</a:t>
            </a:r>
          </a:p>
          <a:p>
            <a:pPr algn="just"/>
            <a:r>
              <a:rPr lang="en-GB" sz="2400">
                <a:cs typeface="Arial"/>
              </a:rPr>
              <a:t>How might a labelled diagram help the reader even more?</a:t>
            </a:r>
          </a:p>
          <a:p>
            <a:pPr algn="just"/>
            <a:endParaRPr lang="en-GB" sz="2400">
              <a:cs typeface="Arial"/>
            </a:endParaRPr>
          </a:p>
          <a:p>
            <a:pPr algn="just"/>
            <a:r>
              <a:rPr lang="en-GB" sz="2400">
                <a:cs typeface="Arial"/>
              </a:rPr>
              <a:t>----------------------------------------------------------------------------------------------------------</a:t>
            </a:r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C4CD1A9-0C13-2539-FA3E-D973CA6CBDD1}"/>
              </a:ext>
            </a:extLst>
          </p:cNvPr>
          <p:cNvSpPr/>
          <p:nvPr/>
        </p:nvSpPr>
        <p:spPr>
          <a:xfrm rot="360000">
            <a:off x="217898" y="584677"/>
            <a:ext cx="4222749" cy="99483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>
                <a:cs typeface="Arial"/>
              </a:rPr>
              <a:t>INSTRUCTIONS: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F2E44-8FB7-1349-3906-64426028B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556"/>
            <a:ext cx="5579533" cy="399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5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8E4DA-1AED-AD8C-9842-EFDF1EF08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C5CC2A-93C2-3B5F-E6EF-BAEC1E84C791}"/>
              </a:ext>
            </a:extLst>
          </p:cNvPr>
          <p:cNvSpPr txBox="1"/>
          <p:nvPr/>
        </p:nvSpPr>
        <p:spPr>
          <a:xfrm>
            <a:off x="2489486" y="2558256"/>
            <a:ext cx="69580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56111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1DD4A-3708-F48E-5A59-75A7CA8CF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D98E19-8495-F227-129A-8F23D7D403AE}"/>
              </a:ext>
            </a:extLst>
          </p:cNvPr>
          <p:cNvSpPr txBox="1"/>
          <p:nvPr/>
        </p:nvSpPr>
        <p:spPr>
          <a:xfrm>
            <a:off x="2489486" y="2558256"/>
            <a:ext cx="695801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/>
              <a:t>10.50 - 11.50</a:t>
            </a:r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2063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in&#10;&#10;Description automatically generated">
            <a:extLst>
              <a:ext uri="{FF2B5EF4-FFF2-40B4-BE49-F238E27FC236}">
                <a16:creationId xmlns:a16="http://schemas.microsoft.com/office/drawing/2014/main" id="{BDCFE045-723F-CCC7-B96E-536CA2AC0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5922"/>
            <a:ext cx="12192000" cy="2425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C167D-BBBD-DABA-D3F6-249C7E8D0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413" y="-4832"/>
            <a:ext cx="5460999" cy="4338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E38D26-4039-C5BC-E0A4-E1030FB0E348}"/>
              </a:ext>
            </a:extLst>
          </p:cNvPr>
          <p:cNvSpPr txBox="1"/>
          <p:nvPr/>
        </p:nvSpPr>
        <p:spPr>
          <a:xfrm>
            <a:off x="269240" y="2509520"/>
            <a:ext cx="5537200" cy="1477328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latin typeface="Comic Sans MS"/>
              </a:rPr>
              <a:t>What you can do:</a:t>
            </a:r>
            <a:endParaRPr lang="en-US" b="1" dirty="0"/>
          </a:p>
          <a:p>
            <a:r>
              <a:rPr lang="en-US" dirty="0">
                <a:latin typeface="Comic Sans MS"/>
              </a:rPr>
              <a:t>Use a 100 square to help.</a:t>
            </a:r>
            <a:endParaRPr lang="en-US" dirty="0"/>
          </a:p>
          <a:p>
            <a:r>
              <a:rPr lang="en-US" dirty="0">
                <a:latin typeface="Comic Sans MS"/>
              </a:rPr>
              <a:t>You can use each coin more than once.</a:t>
            </a:r>
          </a:p>
          <a:p>
            <a:r>
              <a:rPr lang="en-US" dirty="0">
                <a:latin typeface="Comic Sans MS"/>
              </a:rPr>
              <a:t>You can only use the coins on the list.</a:t>
            </a:r>
          </a:p>
          <a:p>
            <a:r>
              <a:rPr lang="en-US" dirty="0">
                <a:latin typeface="Comic Sans MS"/>
              </a:rPr>
              <a:t>Work with a  buddy.</a:t>
            </a:r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322DC26B-B0A3-0B9F-C6BF-94A994FE1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70" y="556577"/>
            <a:ext cx="589026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90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DE7BD-8CF1-D22D-2989-ED74775CF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F52F0E-09B3-0E64-B5FC-EBC12DA5D53E}"/>
              </a:ext>
            </a:extLst>
          </p:cNvPr>
          <p:cNvSpPr txBox="1"/>
          <p:nvPr/>
        </p:nvSpPr>
        <p:spPr>
          <a:xfrm>
            <a:off x="2489486" y="2558256"/>
            <a:ext cx="69580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5595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63ECE-6039-5B52-EF2C-77130154EAB7}"/>
              </a:ext>
            </a:extLst>
          </p:cNvPr>
          <p:cNvSpPr txBox="1"/>
          <p:nvPr/>
        </p:nvSpPr>
        <p:spPr>
          <a:xfrm>
            <a:off x="2202852" y="1934684"/>
            <a:ext cx="732965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b="1" u="sng">
                <a:latin typeface="Aptos Serif"/>
                <a:cs typeface="Arial"/>
              </a:rPr>
              <a:t>P.S.H.E</a:t>
            </a:r>
          </a:p>
        </p:txBody>
      </p:sp>
    </p:spTree>
    <p:extLst>
      <p:ext uri="{BB962C8B-B14F-4D97-AF65-F5344CB8AC3E}">
        <p14:creationId xmlns:p14="http://schemas.microsoft.com/office/powerpoint/2010/main" val="84416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37783B-C794-6E42-CC3C-0AD561F8A999}"/>
              </a:ext>
            </a:extLst>
          </p:cNvPr>
          <p:cNvSpPr txBox="1"/>
          <p:nvPr/>
        </p:nvSpPr>
        <p:spPr>
          <a:xfrm>
            <a:off x="5271335" y="135355"/>
            <a:ext cx="662488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u="sng">
                <a:latin typeface="Congenial Light"/>
                <a:cs typeface="Arial"/>
              </a:rPr>
              <a:t>T.B.A.T. </a:t>
            </a:r>
            <a:r>
              <a:rPr lang="en-GB" sz="3600" u="sng" dirty="0">
                <a:latin typeface="Congenial Light"/>
                <a:cs typeface="Arial"/>
              </a:rPr>
              <a:t>think about ways in which we care for others at Christmas</a:t>
            </a:r>
          </a:p>
        </p:txBody>
      </p:sp>
      <p:pic>
        <p:nvPicPr>
          <p:cNvPr id="3" name="Picture 2" descr="A coloring page of a christmas activity&#10;&#10;AI-generated content may be incorrect.">
            <a:extLst>
              <a:ext uri="{FF2B5EF4-FFF2-40B4-BE49-F238E27FC236}">
                <a16:creationId xmlns:a16="http://schemas.microsoft.com/office/drawing/2014/main" id="{CBAB0F04-0F52-7CCE-F1F5-867CD1E25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039" y="0"/>
            <a:ext cx="5207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63ECE-6039-5B52-EF2C-77130154EAB7}"/>
              </a:ext>
            </a:extLst>
          </p:cNvPr>
          <p:cNvSpPr txBox="1"/>
          <p:nvPr/>
        </p:nvSpPr>
        <p:spPr>
          <a:xfrm>
            <a:off x="2428232" y="2524966"/>
            <a:ext cx="732965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b="1" u="sng">
                <a:latin typeface="Aptos Serif"/>
                <a:cs typeface="Arial"/>
              </a:rPr>
              <a:t>Art p.m.</a:t>
            </a:r>
          </a:p>
          <a:p>
            <a:pPr algn="ctr"/>
            <a:r>
              <a:rPr lang="en-GB" sz="6000" b="1" u="sng">
                <a:latin typeface="Aptos Serif"/>
                <a:cs typeface="Arial"/>
              </a:rPr>
              <a:t>Christmas Cards</a:t>
            </a:r>
            <a:r>
              <a:rPr lang="en-GB" sz="6000" b="1" u="sng" dirty="0">
                <a:latin typeface="Aptos Serif"/>
                <a:cs typeface="Arial"/>
              </a:rPr>
              <a:t> / Christmas Trees</a:t>
            </a:r>
            <a:endParaRPr lang="en-GB" sz="6000" b="1" u="sng">
              <a:latin typeface="Aptos Serif"/>
              <a:cs typeface="Arial"/>
            </a:endParaRPr>
          </a:p>
          <a:p>
            <a:pPr algn="ctr"/>
            <a:endParaRPr lang="en-GB" sz="6000" b="1" u="sng">
              <a:latin typeface="Aptos Serif"/>
              <a:cs typeface="Arial"/>
            </a:endParaRPr>
          </a:p>
        </p:txBody>
      </p:sp>
      <p:pic>
        <p:nvPicPr>
          <p:cNvPr id="2" name="Picture 1" descr="A paper art of a santa claus&#10;&#10;Description automatically generated">
            <a:extLst>
              <a:ext uri="{FF2B5EF4-FFF2-40B4-BE49-F238E27FC236}">
                <a16:creationId xmlns:a16="http://schemas.microsoft.com/office/drawing/2014/main" id="{4D621F14-238B-4540-4D53-935580DC1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4" y="632479"/>
            <a:ext cx="2743200" cy="2888479"/>
          </a:xfrm>
          <a:prstGeom prst="rect">
            <a:avLst/>
          </a:prstGeom>
        </p:spPr>
      </p:pic>
      <p:pic>
        <p:nvPicPr>
          <p:cNvPr id="3" name="Picture 2" descr="A close-up of santa&amp;#39;s faces&#10;&#10;Description automatically generated">
            <a:extLst>
              <a:ext uri="{FF2B5EF4-FFF2-40B4-BE49-F238E27FC236}">
                <a16:creationId xmlns:a16="http://schemas.microsoft.com/office/drawing/2014/main" id="{935F9D2B-CDD9-18C6-4256-12770ADD8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86" y="5266658"/>
            <a:ext cx="2743200" cy="1449238"/>
          </a:xfrm>
          <a:prstGeom prst="rect">
            <a:avLst/>
          </a:prstGeom>
        </p:spPr>
      </p:pic>
      <p:pic>
        <p:nvPicPr>
          <p:cNvPr id="5" name="Picture 4" descr="Santa Christmas Cards Craft - Kids Craft Room">
            <a:extLst>
              <a:ext uri="{FF2B5EF4-FFF2-40B4-BE49-F238E27FC236}">
                <a16:creationId xmlns:a16="http://schemas.microsoft.com/office/drawing/2014/main" id="{73A4227C-39F1-BD18-EF4B-D51FBBF91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555" y="943721"/>
            <a:ext cx="2743200" cy="1536192"/>
          </a:xfrm>
          <a:prstGeom prst="rect">
            <a:avLst/>
          </a:prstGeom>
        </p:spPr>
      </p:pic>
      <p:pic>
        <p:nvPicPr>
          <p:cNvPr id="4" name="Picture 3" descr="A cartoon of a christmas tree&#10;&#10;AI-generated content may be incorrect.">
            <a:extLst>
              <a:ext uri="{FF2B5EF4-FFF2-40B4-BE49-F238E27FC236}">
                <a16:creationId xmlns:a16="http://schemas.microsoft.com/office/drawing/2014/main" id="{8658792D-8CAA-D891-33B9-0A769C53F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674" y="545668"/>
            <a:ext cx="24479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9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christmas tree craft&#10;&#10;Description automatically generated">
            <a:extLst>
              <a:ext uri="{FF2B5EF4-FFF2-40B4-BE49-F238E27FC236}">
                <a16:creationId xmlns:a16="http://schemas.microsoft.com/office/drawing/2014/main" id="{0479D160-20F6-99D7-D45F-20A5378CF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" y="68263"/>
            <a:ext cx="1075436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163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EC956-B740-08B4-733D-F89F3BBF4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DIY Santa christmas cards/Making Christmas card for kids/Simple &amp; easy card for Christmas/Cute card">
            <a:hlinkClick r:id="" action="ppaction://media"/>
            <a:extLst>
              <a:ext uri="{FF2B5EF4-FFF2-40B4-BE49-F238E27FC236}">
                <a16:creationId xmlns:a16="http://schemas.microsoft.com/office/drawing/2014/main" id="{027CF67F-5594-AFBD-9B90-C68302CD36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284" y="84785"/>
            <a:ext cx="10987892" cy="67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4C200-6E03-E097-2938-0BC635763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3F48CE-1BD8-CB7D-ECFF-3D8557A50373}"/>
              </a:ext>
            </a:extLst>
          </p:cNvPr>
          <p:cNvSpPr txBox="1"/>
          <p:nvPr/>
        </p:nvSpPr>
        <p:spPr>
          <a:xfrm>
            <a:off x="3479096" y="2894724"/>
            <a:ext cx="69580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/>
              <a:t>MORNING CHALLENGE</a:t>
            </a:r>
          </a:p>
        </p:txBody>
      </p:sp>
    </p:spTree>
    <p:extLst>
      <p:ext uri="{BB962C8B-B14F-4D97-AF65-F5344CB8AC3E}">
        <p14:creationId xmlns:p14="http://schemas.microsoft.com/office/powerpoint/2010/main" val="103757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anta Christmas Card/How to make Christmas Greeting Card/ Santa card/Simple and Easy Christmas Card">
            <a:hlinkClick r:id="" action="ppaction://media"/>
            <a:extLst>
              <a:ext uri="{FF2B5EF4-FFF2-40B4-BE49-F238E27FC236}">
                <a16:creationId xmlns:a16="http://schemas.microsoft.com/office/drawing/2014/main" id="{E9BC22F8-45DC-CF4F-B6FE-D8C8838740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7481" y="-1073"/>
            <a:ext cx="10944963" cy="68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12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art of a santa claus&#10;&#10;Description automatically generated">
            <a:extLst>
              <a:ext uri="{FF2B5EF4-FFF2-40B4-BE49-F238E27FC236}">
                <a16:creationId xmlns:a16="http://schemas.microsoft.com/office/drawing/2014/main" id="{232C4FC0-57B3-493B-8406-80BCAABB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" y="-732"/>
            <a:ext cx="6542467" cy="6859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E71B8F-CE74-C7D5-B9C2-26B11778F6B1}"/>
              </a:ext>
            </a:extLst>
          </p:cNvPr>
          <p:cNvSpPr txBox="1"/>
          <p:nvPr/>
        </p:nvSpPr>
        <p:spPr>
          <a:xfrm>
            <a:off x="6922394" y="214647"/>
            <a:ext cx="505066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cs typeface="Arial"/>
              </a:rPr>
              <a:t>You will need:</a:t>
            </a:r>
          </a:p>
          <a:p>
            <a:endParaRPr lang="en-GB" sz="2800" b="1"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>
                <a:cs typeface="Arial"/>
              </a:rPr>
              <a:t>Red paper</a:t>
            </a:r>
          </a:p>
          <a:p>
            <a:pPr marL="457200" indent="-457200">
              <a:buFont typeface="Arial"/>
              <a:buChar char="•"/>
            </a:pPr>
            <a:r>
              <a:rPr lang="en-GB" sz="2800">
                <a:cs typeface="Arial"/>
              </a:rPr>
              <a:t>Face coloured paper</a:t>
            </a:r>
          </a:p>
          <a:p>
            <a:pPr marL="457200" indent="-457200">
              <a:buFont typeface="Arial"/>
              <a:buChar char="•"/>
            </a:pPr>
            <a:r>
              <a:rPr lang="en-GB" sz="2800">
                <a:cs typeface="Arial"/>
              </a:rPr>
              <a:t>White paper</a:t>
            </a:r>
          </a:p>
          <a:p>
            <a:pPr marL="457200" indent="-457200">
              <a:buFont typeface="Arial"/>
              <a:buChar char="•"/>
            </a:pPr>
            <a:r>
              <a:rPr lang="en-GB" sz="2800">
                <a:cs typeface="Arial"/>
              </a:rPr>
              <a:t>Pom </a:t>
            </a:r>
            <a:r>
              <a:rPr lang="en-GB" sz="2800" err="1">
                <a:cs typeface="Arial"/>
              </a:rPr>
              <a:t>Pom</a:t>
            </a:r>
            <a:endParaRPr lang="en-GB" sz="2800">
              <a:cs typeface="Arial"/>
            </a:endParaRPr>
          </a:p>
          <a:p>
            <a:endParaRPr lang="en-GB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29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ished Stamp&quot; Images – Browse 8 Stock Photos, Vectors, and Video | Adobe  Stock">
            <a:extLst>
              <a:ext uri="{FF2B5EF4-FFF2-40B4-BE49-F238E27FC236}">
                <a16:creationId xmlns:a16="http://schemas.microsoft.com/office/drawing/2014/main" id="{6875E36D-228F-35AB-770D-2EDE2A467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137" y="141665"/>
            <a:ext cx="2151646" cy="909802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9164809-B597-C92F-CE39-8213BEB5A0DF}"/>
              </a:ext>
            </a:extLst>
          </p:cNvPr>
          <p:cNvSpPr/>
          <p:nvPr/>
        </p:nvSpPr>
        <p:spPr>
          <a:xfrm>
            <a:off x="10788315" y="1055269"/>
            <a:ext cx="491289" cy="111292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What is Echo Reading? | Echo Reading KS2 - Twinkl">
            <a:extLst>
              <a:ext uri="{FF2B5EF4-FFF2-40B4-BE49-F238E27FC236}">
                <a16:creationId xmlns:a16="http://schemas.microsoft.com/office/drawing/2014/main" id="{18D4B145-D6EC-981F-34DF-55DFD7F8F9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77" r="23077" b="730"/>
          <a:stretch/>
        </p:blipFill>
        <p:spPr>
          <a:xfrm>
            <a:off x="9998242" y="2352174"/>
            <a:ext cx="2148873" cy="196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6F2A92-6C5C-6E14-5ACB-194332708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605" y="-4003"/>
            <a:ext cx="5211831" cy="67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073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FA6A0-6F90-9412-2C19-46FE3F0FE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0F9AE-0D4E-08A0-7660-DD02A0AFBF22}"/>
              </a:ext>
            </a:extLst>
          </p:cNvPr>
          <p:cNvSpPr txBox="1"/>
          <p:nvPr/>
        </p:nvSpPr>
        <p:spPr>
          <a:xfrm>
            <a:off x="2489486" y="2558256"/>
            <a:ext cx="69580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dirty="0"/>
              <a:t>9-1030</a:t>
            </a:r>
          </a:p>
        </p:txBody>
      </p:sp>
    </p:spTree>
    <p:extLst>
      <p:ext uri="{BB962C8B-B14F-4D97-AF65-F5344CB8AC3E}">
        <p14:creationId xmlns:p14="http://schemas.microsoft.com/office/powerpoint/2010/main" val="320428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AB71129-CAC5-F653-B09F-5B2530F37D05}"/>
                  </a:ext>
                </a:extLst>
              </p14:cNvPr>
              <p14:cNvContentPartPr/>
              <p14:nvPr/>
            </p14:nvContentPartPr>
            <p14:xfrm>
              <a:off x="9933473" y="4331139"/>
              <a:ext cx="53544" cy="56654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AB71129-CAC5-F653-B09F-5B2530F37D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625" y="4313211"/>
                <a:ext cx="88883" cy="92152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4E7FA14-6045-CE33-2851-7EF8F75EB249}"/>
              </a:ext>
            </a:extLst>
          </p:cNvPr>
          <p:cNvSpPr txBox="1"/>
          <p:nvPr/>
        </p:nvSpPr>
        <p:spPr>
          <a:xfrm>
            <a:off x="-21466" y="53661"/>
            <a:ext cx="1225102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000" u="sng" dirty="0">
              <a:latin typeface="Arial"/>
              <a:cs typeface="Arial"/>
            </a:endParaRPr>
          </a:p>
          <a:p>
            <a:pPr algn="ctr"/>
            <a:r>
              <a:rPr lang="en-GB" sz="2000" u="sng" dirty="0">
                <a:latin typeface="Arial"/>
                <a:cs typeface="Arial"/>
              </a:rPr>
              <a:t>T.B.A.T.  identify and explain the purpose and layout of instructions</a:t>
            </a:r>
            <a:endParaRPr lang="en-GB" sz="2000" u="sng" dirty="0">
              <a:latin typeface="Arial"/>
              <a:cs typeface="Times New Roman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3822C4-C170-DEEC-7853-6EF215BE8CF7}"/>
              </a:ext>
            </a:extLst>
          </p:cNvPr>
          <p:cNvSpPr/>
          <p:nvPr/>
        </p:nvSpPr>
        <p:spPr>
          <a:xfrm>
            <a:off x="409675" y="484548"/>
            <a:ext cx="1347780" cy="4331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>
                <a:latin typeface="Comic Sans MS"/>
                <a:cs typeface="Arial"/>
              </a:rPr>
              <a:t>3 in 3</a:t>
            </a:r>
            <a:endParaRPr lang="en-US" sz="3200">
              <a:latin typeface="Comic Sans MS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5F4EA4-DD65-A665-D17D-63085A792E8F}"/>
              </a:ext>
            </a:extLst>
          </p:cNvPr>
          <p:cNvSpPr txBox="1"/>
          <p:nvPr/>
        </p:nvSpPr>
        <p:spPr>
          <a:xfrm>
            <a:off x="7055207" y="1194128"/>
            <a:ext cx="4632101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2000">
                <a:cs typeface="Arial"/>
              </a:rPr>
              <a:t>Name </a:t>
            </a:r>
            <a:r>
              <a:rPr lang="en-GB" sz="2000" b="1">
                <a:cs typeface="Arial"/>
              </a:rPr>
              <a:t>two</a:t>
            </a:r>
            <a:r>
              <a:rPr lang="en-GB" sz="2000">
                <a:cs typeface="Arial"/>
              </a:rPr>
              <a:t> items you will  need to make the card Christmas tree.</a:t>
            </a:r>
            <a:endParaRPr lang="en-US">
              <a:cs typeface="Arial"/>
            </a:endParaRPr>
          </a:p>
          <a:p>
            <a:pPr marL="342900" indent="-342900" algn="just">
              <a:buAutoNum type="arabicPeriod"/>
            </a:pPr>
            <a:endParaRPr lang="en-GB" sz="2000">
              <a:cs typeface="Arial"/>
            </a:endParaRPr>
          </a:p>
          <a:p>
            <a:pPr algn="ctr"/>
            <a:r>
              <a:rPr lang="en-GB" sz="2000">
                <a:cs typeface="Arial"/>
              </a:rPr>
              <a:t>------------------------------------------------</a:t>
            </a:r>
          </a:p>
          <a:p>
            <a:pPr algn="ctr"/>
            <a:endParaRPr lang="en-GB" sz="2000">
              <a:cs typeface="Arial"/>
            </a:endParaRPr>
          </a:p>
          <a:p>
            <a:pPr algn="ctr"/>
            <a:r>
              <a:rPr lang="en-GB" sz="2000">
                <a:cs typeface="Arial"/>
              </a:rPr>
              <a:t>----------------------------------------------</a:t>
            </a:r>
          </a:p>
          <a:p>
            <a:pPr algn="ctr"/>
            <a:endParaRPr lang="en-GB" sz="2000">
              <a:cs typeface="Arial"/>
            </a:endParaRPr>
          </a:p>
          <a:p>
            <a:pPr algn="just"/>
            <a:r>
              <a:rPr lang="en-GB" sz="2000">
                <a:cs typeface="Arial"/>
              </a:rPr>
              <a:t>Write </a:t>
            </a:r>
            <a:r>
              <a:rPr lang="en-GB" sz="2000" b="1">
                <a:cs typeface="Arial"/>
              </a:rPr>
              <a:t>one imperative ('bossy') verb</a:t>
            </a:r>
            <a:r>
              <a:rPr lang="en-GB" sz="2000">
                <a:cs typeface="Arial"/>
              </a:rPr>
              <a:t> to tell people what they need to do with the card.</a:t>
            </a:r>
            <a:endParaRPr lang="en-GB">
              <a:cs typeface="Arial"/>
            </a:endParaRPr>
          </a:p>
          <a:p>
            <a:pPr algn="just"/>
            <a:endParaRPr lang="en-GB" sz="2000">
              <a:cs typeface="Arial"/>
            </a:endParaRPr>
          </a:p>
          <a:p>
            <a:pPr algn="just"/>
            <a:r>
              <a:rPr lang="en-GB" sz="2000">
                <a:cs typeface="Arial"/>
              </a:rPr>
              <a:t>----------------------------------------------------</a:t>
            </a:r>
          </a:p>
          <a:p>
            <a:pPr algn="just"/>
            <a:endParaRPr lang="en-GB" sz="2000">
              <a:cs typeface="Arial"/>
            </a:endParaRPr>
          </a:p>
          <a:p>
            <a:pPr algn="just"/>
            <a:r>
              <a:rPr lang="en-GB" sz="2000">
                <a:cs typeface="Arial"/>
              </a:rPr>
              <a:t>Write one time conjunction you could use when writing instructions.</a:t>
            </a:r>
          </a:p>
          <a:p>
            <a:pPr algn="just"/>
            <a:endParaRPr lang="en-GB" sz="2000">
              <a:cs typeface="Arial"/>
            </a:endParaRPr>
          </a:p>
          <a:p>
            <a:pPr algn="just"/>
            <a:r>
              <a:rPr lang="en-GB" sz="2000">
                <a:cs typeface="Arial"/>
              </a:rPr>
              <a:t>----------------------------------------------------</a:t>
            </a:r>
          </a:p>
        </p:txBody>
      </p:sp>
      <p:pic>
        <p:nvPicPr>
          <p:cNvPr id="17" name="Picture 16" descr="A white and blue christmas tree&#10;&#10;Description automatically generated">
            <a:extLst>
              <a:ext uri="{FF2B5EF4-FFF2-40B4-BE49-F238E27FC236}">
                <a16:creationId xmlns:a16="http://schemas.microsoft.com/office/drawing/2014/main" id="{223828F0-18B0-FB7F-C78A-75729A202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883" y="1120246"/>
            <a:ext cx="4025900" cy="54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8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AB71129-CAC5-F653-B09F-5B2530F37D05}"/>
                  </a:ext>
                </a:extLst>
              </p14:cNvPr>
              <p14:cNvContentPartPr/>
              <p14:nvPr/>
            </p14:nvContentPartPr>
            <p14:xfrm>
              <a:off x="9933473" y="4331139"/>
              <a:ext cx="53544" cy="56654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AB71129-CAC5-F653-B09F-5B2530F37D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625" y="4313211"/>
                <a:ext cx="88883" cy="92152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4E7FA14-6045-CE33-2851-7EF8F75EB249}"/>
              </a:ext>
            </a:extLst>
          </p:cNvPr>
          <p:cNvSpPr txBox="1"/>
          <p:nvPr/>
        </p:nvSpPr>
        <p:spPr>
          <a:xfrm>
            <a:off x="-21466" y="53661"/>
            <a:ext cx="1225102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000" u="sng" dirty="0">
              <a:latin typeface="Arial"/>
              <a:cs typeface="Arial"/>
            </a:endParaRPr>
          </a:p>
          <a:p>
            <a:pPr algn="ctr"/>
            <a:r>
              <a:rPr lang="en-GB" sz="2000" u="sng" dirty="0">
                <a:latin typeface="Arial"/>
                <a:cs typeface="Arial"/>
              </a:rPr>
              <a:t>T.B.A.T.  identify and explain the purpose and layout of instructions</a:t>
            </a:r>
            <a:endParaRPr lang="en-GB" sz="2000" u="sng" dirty="0">
              <a:latin typeface="Arial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5F4EA4-DD65-A665-D17D-63085A792E8F}"/>
              </a:ext>
            </a:extLst>
          </p:cNvPr>
          <p:cNvSpPr txBox="1"/>
          <p:nvPr/>
        </p:nvSpPr>
        <p:spPr>
          <a:xfrm>
            <a:off x="7118707" y="2760461"/>
            <a:ext cx="463210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3200">
                <a:cs typeface="Arial"/>
              </a:rPr>
              <a:t>When we write instructions it is important to put in a </a:t>
            </a:r>
            <a:r>
              <a:rPr lang="en-GB" sz="3200" b="1">
                <a:cs typeface="Arial"/>
              </a:rPr>
              <a:t>'what you will need'</a:t>
            </a:r>
            <a:r>
              <a:rPr lang="en-GB" sz="3200">
                <a:cs typeface="Arial"/>
              </a:rPr>
              <a:t> section.  Why?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C2B4E8-4E32-024A-2909-5E9BB906401F}"/>
              </a:ext>
            </a:extLst>
          </p:cNvPr>
          <p:cNvGrpSpPr/>
          <p:nvPr/>
        </p:nvGrpSpPr>
        <p:grpSpPr>
          <a:xfrm>
            <a:off x="441146" y="504124"/>
            <a:ext cx="1764421" cy="851959"/>
            <a:chOff x="134229" y="504124"/>
            <a:chExt cx="1764421" cy="851959"/>
          </a:xfrm>
        </p:grpSpPr>
        <p:pic>
          <p:nvPicPr>
            <p:cNvPr id="3" name="Picture 2" descr="A blue smiley face with black outline&#10;&#10;Description automatically generated">
              <a:extLst>
                <a:ext uri="{FF2B5EF4-FFF2-40B4-BE49-F238E27FC236}">
                  <a16:creationId xmlns:a16="http://schemas.microsoft.com/office/drawing/2014/main" id="{D1072621-F86F-BD94-96A5-98E4417E1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229" y="509118"/>
              <a:ext cx="841375" cy="841375"/>
            </a:xfrm>
            <a:prstGeom prst="rect">
              <a:avLst/>
            </a:prstGeom>
          </p:spPr>
        </p:pic>
        <p:pic>
          <p:nvPicPr>
            <p:cNvPr id="5" name="Picture 4" descr="A green smiley face with black eyes&#10;&#10;Description automatically generated">
              <a:extLst>
                <a:ext uri="{FF2B5EF4-FFF2-40B4-BE49-F238E27FC236}">
                  <a16:creationId xmlns:a16="http://schemas.microsoft.com/office/drawing/2014/main" id="{D84B59AC-D461-F508-F1DF-D31E4C15D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7749" y="504124"/>
              <a:ext cx="850901" cy="851959"/>
            </a:xfrm>
            <a:prstGeom prst="rect">
              <a:avLst/>
            </a:prstGeom>
          </p:spPr>
        </p:pic>
      </p:grpSp>
      <p:pic>
        <p:nvPicPr>
          <p:cNvPr id="9" name="Picture 8" descr="A paper christmas tree craft&#10;&#10;Description automatically generated">
            <a:extLst>
              <a:ext uri="{FF2B5EF4-FFF2-40B4-BE49-F238E27FC236}">
                <a16:creationId xmlns:a16="http://schemas.microsoft.com/office/drawing/2014/main" id="{D20C318B-B8BD-5AF9-50DA-8250C07D99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0" y="1536266"/>
            <a:ext cx="6860116" cy="428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AB71129-CAC5-F653-B09F-5B2530F37D05}"/>
                  </a:ext>
                </a:extLst>
              </p14:cNvPr>
              <p14:cNvContentPartPr/>
              <p14:nvPr/>
            </p14:nvContentPartPr>
            <p14:xfrm>
              <a:off x="9996973" y="3442139"/>
              <a:ext cx="53544" cy="56654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AB71129-CAC5-F653-B09F-5B2530F37D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9125" y="3424211"/>
                <a:ext cx="88883" cy="92152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E5F4EA4-DD65-A665-D17D-63085A792E8F}"/>
              </a:ext>
            </a:extLst>
          </p:cNvPr>
          <p:cNvSpPr txBox="1"/>
          <p:nvPr/>
        </p:nvSpPr>
        <p:spPr>
          <a:xfrm>
            <a:off x="451207" y="2358295"/>
            <a:ext cx="1103501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 algn="just">
              <a:buAutoNum type="arabicPeriod"/>
            </a:pPr>
            <a:r>
              <a:rPr lang="en-GB" sz="2400">
                <a:cs typeface="Arial"/>
              </a:rPr>
              <a:t> Why do you need a title for instructions?  </a:t>
            </a:r>
          </a:p>
          <a:p>
            <a:pPr algn="just"/>
            <a:endParaRPr lang="en-GB" sz="2400">
              <a:cs typeface="Arial"/>
            </a:endParaRPr>
          </a:p>
          <a:p>
            <a:pPr algn="just"/>
            <a:r>
              <a:rPr lang="en-GB" sz="2400">
                <a:cs typeface="Arial"/>
              </a:rPr>
              <a:t>----------------------------------------------------------------------------------------------------------</a:t>
            </a:r>
          </a:p>
          <a:p>
            <a:pPr algn="just"/>
            <a:endParaRPr lang="en-GB" sz="2400">
              <a:cs typeface="Arial"/>
            </a:endParaRPr>
          </a:p>
          <a:p>
            <a:pPr algn="just"/>
            <a:r>
              <a:rPr lang="en-GB" sz="2400">
                <a:cs typeface="Arial"/>
              </a:rPr>
              <a:t>2.    How can you make the title stand out?</a:t>
            </a:r>
          </a:p>
          <a:p>
            <a:pPr algn="just"/>
            <a:endParaRPr lang="en-GB" sz="2400">
              <a:cs typeface="Arial"/>
            </a:endParaRPr>
          </a:p>
          <a:p>
            <a:pPr algn="just"/>
            <a:r>
              <a:rPr lang="en-GB" sz="2400">
                <a:cs typeface="Arial"/>
              </a:rPr>
              <a:t>----------------------------------------------------------------------------------------------------------</a:t>
            </a:r>
            <a:endParaRPr lang="en-GB"/>
          </a:p>
        </p:txBody>
      </p:sp>
      <p:pic>
        <p:nvPicPr>
          <p:cNvPr id="4" name="Picture 3" descr="A green and blue text&#10;&#10;Description automatically generated">
            <a:extLst>
              <a:ext uri="{FF2B5EF4-FFF2-40B4-BE49-F238E27FC236}">
                <a16:creationId xmlns:a16="http://schemas.microsoft.com/office/drawing/2014/main" id="{E4BE3365-79AD-20CD-FEB3-94B9A6183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484" y="937384"/>
            <a:ext cx="8140700" cy="898062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C4CD1A9-0C13-2539-FA3E-D973CA6CBDD1}"/>
              </a:ext>
            </a:extLst>
          </p:cNvPr>
          <p:cNvSpPr/>
          <p:nvPr/>
        </p:nvSpPr>
        <p:spPr>
          <a:xfrm rot="1320000">
            <a:off x="275167" y="246061"/>
            <a:ext cx="2656416" cy="14605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cs typeface="Arial"/>
              </a:rPr>
              <a:t>TITLE</a:t>
            </a:r>
            <a:endParaRPr lang="en-GB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4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AB71129-CAC5-F653-B09F-5B2530F37D05}"/>
                  </a:ext>
                </a:extLst>
              </p14:cNvPr>
              <p14:cNvContentPartPr/>
              <p14:nvPr/>
            </p14:nvContentPartPr>
            <p14:xfrm>
              <a:off x="9933473" y="4331139"/>
              <a:ext cx="53544" cy="56654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AB71129-CAC5-F653-B09F-5B2530F37D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625" y="4313211"/>
                <a:ext cx="88883" cy="92152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E5F4EA4-DD65-A665-D17D-63085A792E8F}"/>
              </a:ext>
            </a:extLst>
          </p:cNvPr>
          <p:cNvSpPr txBox="1"/>
          <p:nvPr/>
        </p:nvSpPr>
        <p:spPr>
          <a:xfrm>
            <a:off x="355957" y="3966962"/>
            <a:ext cx="1103501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2400">
                <a:cs typeface="Arial"/>
              </a:rPr>
              <a:t>3.  Why do we use </a:t>
            </a:r>
            <a:r>
              <a:rPr lang="en-GB" sz="2400" b="1">
                <a:cs typeface="Arial"/>
              </a:rPr>
              <a:t>bullet points</a:t>
            </a:r>
            <a:r>
              <a:rPr lang="en-GB" sz="2400">
                <a:cs typeface="Arial"/>
              </a:rPr>
              <a:t> for the equipment?</a:t>
            </a:r>
            <a:endParaRPr lang="en-US"/>
          </a:p>
          <a:p>
            <a:pPr algn="just"/>
            <a:endParaRPr lang="en-GB" sz="2400">
              <a:cs typeface="Arial"/>
            </a:endParaRPr>
          </a:p>
          <a:p>
            <a:pPr algn="just"/>
            <a:r>
              <a:rPr lang="en-GB" sz="2400">
                <a:cs typeface="Arial"/>
              </a:rPr>
              <a:t>----------------------------------------------------------------------------------------------------------</a:t>
            </a:r>
          </a:p>
          <a:p>
            <a:pPr algn="just"/>
            <a:endParaRPr lang="en-GB" sz="2400">
              <a:cs typeface="Arial"/>
            </a:endParaRPr>
          </a:p>
          <a:p>
            <a:pPr algn="just"/>
            <a:r>
              <a:rPr lang="en-GB" sz="2400">
                <a:cs typeface="Arial"/>
              </a:rPr>
              <a:t>4.  Why do you think the </a:t>
            </a:r>
            <a:r>
              <a:rPr lang="en-GB" sz="2400" b="1">
                <a:cs typeface="Arial"/>
              </a:rPr>
              <a:t>pictures</a:t>
            </a:r>
            <a:r>
              <a:rPr lang="en-GB" sz="2400">
                <a:cs typeface="Arial"/>
              </a:rPr>
              <a:t> are included?</a:t>
            </a:r>
          </a:p>
          <a:p>
            <a:pPr algn="just"/>
            <a:endParaRPr lang="en-GB" sz="2400">
              <a:cs typeface="Arial"/>
            </a:endParaRPr>
          </a:p>
          <a:p>
            <a:pPr algn="just"/>
            <a:r>
              <a:rPr lang="en-GB" sz="2400">
                <a:cs typeface="Arial"/>
              </a:rPr>
              <a:t>----------------------------------------------------------------------------------------------------------</a:t>
            </a:r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C4CD1A9-0C13-2539-FA3E-D973CA6CBDD1}"/>
              </a:ext>
            </a:extLst>
          </p:cNvPr>
          <p:cNvSpPr/>
          <p:nvPr/>
        </p:nvSpPr>
        <p:spPr>
          <a:xfrm rot="1320000">
            <a:off x="217898" y="584677"/>
            <a:ext cx="4222749" cy="99483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>
                <a:cs typeface="Arial"/>
              </a:rPr>
              <a:t>YOU WILL NEED:</a:t>
            </a:r>
          </a:p>
        </p:txBody>
      </p:sp>
      <p:pic>
        <p:nvPicPr>
          <p:cNvPr id="3" name="Picture 2" descr="A paper christmas trees with text&#10;&#10;Description automatically generated">
            <a:extLst>
              <a:ext uri="{FF2B5EF4-FFF2-40B4-BE49-F238E27FC236}">
                <a16:creationId xmlns:a16="http://schemas.microsoft.com/office/drawing/2014/main" id="{E06D456C-F634-E059-AA19-238116C74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33" y="312857"/>
            <a:ext cx="6553200" cy="34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AB71129-CAC5-F653-B09F-5B2530F37D05}"/>
                  </a:ext>
                </a:extLst>
              </p14:cNvPr>
              <p14:cNvContentPartPr/>
              <p14:nvPr/>
            </p14:nvContentPartPr>
            <p14:xfrm>
              <a:off x="9933473" y="4331139"/>
              <a:ext cx="53544" cy="56654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AB71129-CAC5-F653-B09F-5B2530F37D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625" y="4313211"/>
                <a:ext cx="88883" cy="92152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E5F4EA4-DD65-A665-D17D-63085A792E8F}"/>
              </a:ext>
            </a:extLst>
          </p:cNvPr>
          <p:cNvSpPr txBox="1"/>
          <p:nvPr/>
        </p:nvSpPr>
        <p:spPr>
          <a:xfrm>
            <a:off x="-3877" y="3998712"/>
            <a:ext cx="11035017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2400">
                <a:cs typeface="Arial"/>
              </a:rPr>
              <a:t>5.  How to </a:t>
            </a:r>
            <a:r>
              <a:rPr lang="en-GB" sz="2400" b="1">
                <a:cs typeface="Arial"/>
              </a:rPr>
              <a:t>numbers</a:t>
            </a:r>
            <a:r>
              <a:rPr lang="en-GB" sz="2400">
                <a:cs typeface="Arial"/>
              </a:rPr>
              <a:t> help the reader?</a:t>
            </a:r>
          </a:p>
          <a:p>
            <a:pPr algn="just"/>
            <a:endParaRPr lang="en-GB" sz="2400">
              <a:cs typeface="Arial"/>
            </a:endParaRPr>
          </a:p>
          <a:p>
            <a:pPr algn="just"/>
            <a:r>
              <a:rPr lang="en-GB" sz="2400">
                <a:cs typeface="Arial"/>
              </a:rPr>
              <a:t>----------------------------------------------------------------------------------------------------------</a:t>
            </a:r>
          </a:p>
          <a:p>
            <a:pPr algn="just"/>
            <a:r>
              <a:rPr lang="en-GB" sz="2800">
                <a:cs typeface="Arial"/>
              </a:rPr>
              <a:t>6.  Write down 4 </a:t>
            </a:r>
            <a:r>
              <a:rPr lang="en-GB" sz="2800" b="1">
                <a:cs typeface="Arial"/>
              </a:rPr>
              <a:t>imperative ('bossy') verbs</a:t>
            </a:r>
            <a:r>
              <a:rPr lang="en-GB" sz="2800">
                <a:cs typeface="Arial"/>
              </a:rPr>
              <a:t>.</a:t>
            </a:r>
            <a:endParaRPr lang="en-GB"/>
          </a:p>
          <a:p>
            <a:pPr algn="ctr"/>
            <a:endParaRPr lang="en-GB" sz="2400">
              <a:cs typeface="Arial"/>
            </a:endParaRPr>
          </a:p>
          <a:p>
            <a:pPr algn="ctr"/>
            <a:r>
              <a:rPr lang="en-GB" sz="2400">
                <a:cs typeface="Arial"/>
              </a:rPr>
              <a:t>--------------   --------------   --------------   ---------------</a:t>
            </a:r>
            <a:endParaRPr lang="en-GB">
              <a:cs typeface="Arial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C4CD1A9-0C13-2539-FA3E-D973CA6CBDD1}"/>
              </a:ext>
            </a:extLst>
          </p:cNvPr>
          <p:cNvSpPr/>
          <p:nvPr/>
        </p:nvSpPr>
        <p:spPr>
          <a:xfrm rot="360000">
            <a:off x="217898" y="584677"/>
            <a:ext cx="4222749" cy="99483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>
                <a:cs typeface="Arial"/>
              </a:rPr>
              <a:t>INSTRUCTIONS: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F2E44-8FB7-1349-3906-64426028B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556"/>
            <a:ext cx="5579533" cy="399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29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0ccd8820e972fb664eff99625585554f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240032a458356819c1799ed4598adf8b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24D3B-B8EB-4701-BE5E-8C2D5B0E9D4B}">
  <ds:schemaRefs>
    <ds:schemaRef ds:uri="http://schemas.microsoft.com/office/2006/metadata/properties"/>
    <ds:schemaRef ds:uri="http://schemas.microsoft.com/office/infopath/2007/PartnerControls"/>
    <ds:schemaRef ds:uri="e255f982-5f1f-41c7-871f-7a91432a5484"/>
    <ds:schemaRef ds:uri="5519ec2d-3025-400a-aa14-bba49a7e18f3"/>
  </ds:schemaRefs>
</ds:datastoreItem>
</file>

<file path=customXml/itemProps2.xml><?xml version="1.0" encoding="utf-8"?>
<ds:datastoreItem xmlns:ds="http://schemas.openxmlformats.org/officeDocument/2006/customXml" ds:itemID="{CC5419B0-1C4A-46BB-A6F6-1E94581F41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1FBD32-D164-4B15-9621-A59CCA4BB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9ec2d-3025-400a-aa14-bba49a7e18f3"/>
    <ds:schemaRef ds:uri="e255f982-5f1f-41c7-871f-7a91432a5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</cp:revision>
  <dcterms:created xsi:type="dcterms:W3CDTF">2025-12-12T15:49:49Z</dcterms:created>
  <dcterms:modified xsi:type="dcterms:W3CDTF">2025-12-12T15:50:15Z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</Properties>
</file>