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49"/>
  </p:notesMasterIdLst>
  <p:sldIdLst>
    <p:sldId id="256" r:id="rId5"/>
    <p:sldId id="598" r:id="rId6"/>
    <p:sldId id="609" r:id="rId7"/>
    <p:sldId id="608" r:id="rId8"/>
    <p:sldId id="269" r:id="rId9"/>
    <p:sldId id="270" r:id="rId10"/>
    <p:sldId id="271" r:id="rId11"/>
    <p:sldId id="272" r:id="rId12"/>
    <p:sldId id="274" r:id="rId13"/>
    <p:sldId id="610" r:id="rId14"/>
    <p:sldId id="273" r:id="rId15"/>
    <p:sldId id="605" r:id="rId16"/>
    <p:sldId id="607" r:id="rId17"/>
    <p:sldId id="619" r:id="rId18"/>
    <p:sldId id="606" r:id="rId19"/>
    <p:sldId id="618" r:id="rId20"/>
    <p:sldId id="611" r:id="rId21"/>
    <p:sldId id="613" r:id="rId22"/>
    <p:sldId id="612" r:id="rId23"/>
    <p:sldId id="614" r:id="rId24"/>
    <p:sldId id="615" r:id="rId25"/>
    <p:sldId id="616" r:id="rId26"/>
    <p:sldId id="617" r:id="rId27"/>
    <p:sldId id="620" r:id="rId28"/>
    <p:sldId id="482" r:id="rId29"/>
    <p:sldId id="581" r:id="rId30"/>
    <p:sldId id="582" r:id="rId31"/>
    <p:sldId id="599" r:id="rId32"/>
    <p:sldId id="600" r:id="rId33"/>
    <p:sldId id="257" r:id="rId34"/>
    <p:sldId id="258" r:id="rId35"/>
    <p:sldId id="601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602" r:id="rId47"/>
    <p:sldId id="6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6343D-0EE8-4AF2-80FC-6EFCB8D50B80}" v="59" dt="2025-12-09T22:20:54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176D-13C0-47A7-AF93-6D940110C037}" type="datetimeFigureOut">
              <a:t>12/10/2025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B74CD-250B-47F6-B582-9C636ADACCB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0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4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35B1F-B4AB-4FF4-9BF2-84BDA092602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80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ca61e715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ca61e715e_0_14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4A5F-1714-DECB-689C-DE994BC4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98885-7AFC-68E5-F1A9-CE44A433B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0354-844B-92E6-5E9A-9D1C6D23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CD90B-0649-7600-AB5A-C3B1F630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6C8AF-81E9-94FF-1C63-87548C78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91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D996-BA6D-4A0E-9EAB-8B9335E4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CB7D4-3315-50E8-A478-8378A9476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7BAD-1202-2A75-0100-2B085245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4E05-82A5-A430-9719-33C7848E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06565-49A8-B614-059D-7C41C00E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6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AA645-31EC-D69D-7395-29D7674ED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5480F-CDA7-D9D6-E337-A3E405968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0CF6-C8F4-627D-8F9B-6CCDEF46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55995-F408-B127-FB8F-82682AB8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95313-A9E7-1A8E-AA33-D4C8190A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12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914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2926-2C38-41BF-8893-B1F6D17EF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DED1-04C0-A166-5442-26BA1A48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2904E-1626-69D2-C643-1E9F133D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B4DC-F607-56E7-B601-0D70C00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02C69-FE25-40B9-FF94-F7239368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7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8814-5E73-84F4-96E4-92ED7EB0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4E3C4-1FC8-2CAA-E83D-A0A33D021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E918A-7F8F-37A6-9A59-EDA0597A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FD913-AEC2-B7C0-6CEE-EB7F519D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F9F38-AA79-1064-1ADB-47744E8F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20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A012-67C6-E17C-6C32-960A0370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9A34-0B40-4025-D9A2-8D8F42974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9E805-39F6-F7BF-20B4-4EF0EF6E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8A509-9999-D07A-0E90-A93435FE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CCDD9-E7E9-D12B-7F17-53DF99C6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DF17E-6CF1-053C-1EFB-8B492A9D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43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603D-AFCB-0677-7379-95F394D5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4EADF-4D13-A6DF-9D0A-743150D15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BD97A-9A5B-EB0C-E670-E253057C4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68297-8BC3-E759-D821-551504690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35F66-F14F-BDC5-79FC-711E4E1F3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BFE09-A1B5-975F-6FFD-9F4F9798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2CD17-E8DD-E0D7-FF1B-838FF3FA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62C68-532B-B541-069E-B10017C5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2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CDBF-4852-5698-27FD-5E6C8635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04CCF-A174-8EC9-701C-CC1ECC60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B09EC-BB1E-5A82-BDF4-4CDA4DF05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B764A-723A-9C4F-3EB0-01A1DCA8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4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80A46-317B-1872-4028-B67FABFB5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46AC5-9213-3497-B9C4-726272E9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679CC-5F1D-B25B-27AA-0621717B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3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091B-00B1-2C4E-AF3D-C50AB652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A60A-AD7F-3952-F5DC-2D2148B4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28496-F423-17FC-670A-00C71D98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D8042-F406-2EA4-6A7F-82FD837C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9972E-C86E-52B3-29C9-519D38AA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795B6-2038-8F6D-9F6F-C15DD13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28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98B9-0B2A-5BE8-BDD9-26C2C8FF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574F3-CA12-21B9-2004-3357F89FE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841F3-B5E0-C842-E8C4-D74006D5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0EC39-57BB-71C5-DA3E-412A6F30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5524A-DC86-2975-06FE-D647A8FD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23B31-6ACB-A536-FEED-4DCA4D3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5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B0727-6BEF-24BA-2867-35B9C165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BF9F6-48E8-51DF-E8B3-C53425275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261C5-ED1B-BA9B-9C9F-F052CF956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27F4-EA52-8297-F984-AB40E07AC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C13C-D18C-FF38-0136-EB1205C66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3124L0KK3Q?feature=oembed" TargetMode="Externa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achyourmonster.org/digital-flashcard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dirty="0">
                <a:latin typeface="Sassoon Primary"/>
              </a:rPr>
              <a:t>ednesday 10th </a:t>
            </a:r>
            <a:r>
              <a:rPr lang="en-GB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1DA69-CBBA-425C-35F8-04D4627E1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339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Can you find all of the split digraphs?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B9D82-A27C-2A8A-6EE1-D3C8FF33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9160"/>
            <a:ext cx="6096000" cy="6457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5507C-68A2-0F69-B87B-C51F0FFA9E27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E0E9-5C5C-D2DC-50E6-F1CFB2001978}"/>
              </a:ext>
            </a:extLst>
          </p:cNvPr>
          <p:cNvSpPr txBox="1"/>
          <p:nvPr/>
        </p:nvSpPr>
        <p:spPr>
          <a:xfrm>
            <a:off x="8008122" y="-10172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245902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E9033A75-4C4A-568D-36A3-E15FC9A95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" b="26979"/>
          <a:stretch>
            <a:fillRect/>
          </a:stretch>
        </p:blipFill>
        <p:spPr bwMode="auto">
          <a:xfrm>
            <a:off x="2489200" y="1915319"/>
            <a:ext cx="742315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0B470834-6AF1-A66F-ADA3-FD81290AA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5" y="2294466"/>
            <a:ext cx="26701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9">
            <a:extLst>
              <a:ext uri="{FF2B5EF4-FFF2-40B4-BE49-F238E27FC236}">
                <a16:creationId xmlns:a16="http://schemas.microsoft.com/office/drawing/2014/main" id="{BECE9DC8-3B68-2B50-7B62-42045ADB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Follow the Star…</a:t>
            </a:r>
          </a:p>
        </p:txBody>
      </p:sp>
      <p:sp>
        <p:nvSpPr>
          <p:cNvPr id="18435" name="Content Placeholder 1">
            <a:extLst>
              <a:ext uri="{FF2B5EF4-FFF2-40B4-BE49-F238E27FC236}">
                <a16:creationId xmlns:a16="http://schemas.microsoft.com/office/drawing/2014/main" id="{CE7F939A-4615-E27E-A330-A587433A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1514475"/>
            <a:ext cx="7632700" cy="496888"/>
          </a:xfrm>
        </p:spPr>
        <p:txBody>
          <a:bodyPr>
            <a:normAutofit fontScale="70000" lnSpcReduction="20000"/>
          </a:bodyPr>
          <a:lstStyle/>
          <a:p>
            <a:pPr algn="ctr" eaLnBrk="1" hangingPunct="1"/>
            <a:r>
              <a:rPr lang="en-GB" altLang="en-US" dirty="0">
                <a:latin typeface="+mj-lt"/>
              </a:rPr>
              <a:t>Can you use the phonemes in the star to make some words</a:t>
            </a:r>
            <a:r>
              <a:rPr lang="en-GB" altLang="en-US" dirty="0">
                <a:latin typeface="Twinkl" panose="02000000000000000000" pitchFamily="2" charset="77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D4E80F-6DF3-F617-7CFD-B2990C62E3C4}"/>
              </a:ext>
            </a:extLst>
          </p:cNvPr>
          <p:cNvSpPr txBox="1"/>
          <p:nvPr/>
        </p:nvSpPr>
        <p:spPr>
          <a:xfrm>
            <a:off x="5388685" y="3112272"/>
            <a:ext cx="140510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5400" b="1" dirty="0" err="1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ar</a:t>
            </a:r>
            <a:endParaRPr lang="en-GB" sz="5400" b="1" dirty="0">
              <a:ln w="22225">
                <a:solidFill>
                  <a:schemeClr val="tx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FA1E3-C249-7BEB-0F6F-19672A97637A}"/>
              </a:ext>
            </a:extLst>
          </p:cNvPr>
          <p:cNvSpPr txBox="1"/>
          <p:nvPr/>
        </p:nvSpPr>
        <p:spPr>
          <a:xfrm>
            <a:off x="6343237" y="3991446"/>
            <a:ext cx="4660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4715E3-3E46-8FAE-99FC-B0D0FF190020}"/>
              </a:ext>
            </a:extLst>
          </p:cNvPr>
          <p:cNvSpPr txBox="1"/>
          <p:nvPr/>
        </p:nvSpPr>
        <p:spPr>
          <a:xfrm>
            <a:off x="6576243" y="3148713"/>
            <a:ext cx="4660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5D8408-ECD6-2CDE-2CB0-F28AFA2EA1C6}"/>
              </a:ext>
            </a:extLst>
          </p:cNvPr>
          <p:cNvSpPr txBox="1"/>
          <p:nvPr/>
        </p:nvSpPr>
        <p:spPr>
          <a:xfrm>
            <a:off x="5858231" y="2589052"/>
            <a:ext cx="4660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A643C8-2182-8321-53A1-D37C97D67E4F}"/>
              </a:ext>
            </a:extLst>
          </p:cNvPr>
          <p:cNvSpPr txBox="1"/>
          <p:nvPr/>
        </p:nvSpPr>
        <p:spPr>
          <a:xfrm>
            <a:off x="5102411" y="3198421"/>
            <a:ext cx="4660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98739-2990-1EE9-4A50-5C0C7946D6CE}"/>
              </a:ext>
            </a:extLst>
          </p:cNvPr>
          <p:cNvSpPr txBox="1"/>
          <p:nvPr/>
        </p:nvSpPr>
        <p:spPr>
          <a:xfrm>
            <a:off x="5383765" y="4020195"/>
            <a:ext cx="4660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FE6D1-D6D0-B1BE-D91A-651FC10A0362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A2D6B-21E4-6147-BA87-EE602C0B3B8D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5D1B9C9-6EEE-A08A-F51E-99EA690465A5}"/>
              </a:ext>
            </a:extLst>
          </p:cNvPr>
          <p:cNvSpPr txBox="1">
            <a:spLocks/>
          </p:cNvSpPr>
          <p:nvPr/>
        </p:nvSpPr>
        <p:spPr>
          <a:xfrm>
            <a:off x="1209040" y="6149848"/>
            <a:ext cx="10444480" cy="496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en-US" dirty="0">
                <a:latin typeface="+mj-lt"/>
              </a:rPr>
              <a:t>Now choose a word and put it into a sentence. Write it on your white board.</a:t>
            </a:r>
            <a:endParaRPr lang="en-GB" altLang="en-US" dirty="0">
              <a:latin typeface="Twinkl" panose="02000000000000000000" pitchFamily="2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96BF-57A0-4E46-9DDC-0B43F0B7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03" y="500062"/>
            <a:ext cx="10515600" cy="1325563"/>
          </a:xfrm>
        </p:spPr>
        <p:txBody>
          <a:bodyPr/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AD0C-269F-4F99-B01B-3A6723903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3 in 3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Who is St Nicholas another name for?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of these words mean quick?</a:t>
            </a:r>
          </a:p>
          <a:p>
            <a:pPr marL="0" indent="0">
              <a:buNone/>
            </a:pPr>
            <a:r>
              <a:rPr lang="en-GB" dirty="0"/>
              <a:t>rapid              rose              stirring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flew into the sky like the down of a thistle?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9BF7E-4681-39DA-EF04-45A0BD30F195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364298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CF95-9C66-1F94-B46E-2F040B7F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</a:t>
            </a:r>
            <a:r>
              <a:rPr lang="en-GB" dirty="0"/>
              <a:t> / </a:t>
            </a:r>
            <a:r>
              <a:rPr lang="en-GB" dirty="0">
                <a:solidFill>
                  <a:srgbClr val="00B050"/>
                </a:solidFill>
              </a:rPr>
              <a:t>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9013-7225-FA2A-4407-0BAF69182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Put these sentences into your own words to explain what they mean. What is happening?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ABBE7-1309-A2FF-C4E6-1A419740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74" y="3073361"/>
            <a:ext cx="5012515" cy="323853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278FB-4218-E5F5-B028-EAEC591271C0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DAB905-BFBF-CF21-8BF8-F86DA04A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3073361"/>
            <a:ext cx="4856480" cy="3214596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047E2E-C259-F0AC-2C6C-D97DB8D54544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</p:spTree>
    <p:extLst>
      <p:ext uri="{BB962C8B-B14F-4D97-AF65-F5344CB8AC3E}">
        <p14:creationId xmlns:p14="http://schemas.microsoft.com/office/powerpoint/2010/main" val="203721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00F4-C923-50BB-99C1-C403083B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578"/>
            <a:ext cx="10515600" cy="1325563"/>
          </a:xfrm>
        </p:spPr>
        <p:txBody>
          <a:bodyPr/>
          <a:lstStyle/>
          <a:p>
            <a:r>
              <a:rPr lang="en-GB" dirty="0"/>
              <a:t>What word could replace clatter in this sentence?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6E75CA-D9F3-CD8D-25EB-F1A9CB559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048" y="2205416"/>
            <a:ext cx="6734872" cy="435133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4D037-4ED0-A165-FDFB-0E9361DB8FFE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7BDFB-58E1-33BB-0520-4D3D42D5177E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870169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2E30-8C21-526D-47D6-1B3B901D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831"/>
            <a:ext cx="10515600" cy="1325563"/>
          </a:xfrm>
        </p:spPr>
        <p:txBody>
          <a:bodyPr/>
          <a:lstStyle/>
          <a:p>
            <a:r>
              <a:rPr lang="en-GB" dirty="0"/>
              <a:t>Dread: to worry about or dislike something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0E4D-EFA4-9B14-5BB1-C1CD2F526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76" y="5703423"/>
            <a:ext cx="10515600" cy="111593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Put this into your own words. What does ‘soon gave me to know I had nothing to dread’ mean?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42CDA-0D0C-31B5-1C51-C50A3D4C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76" y="2280341"/>
            <a:ext cx="6217125" cy="3226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267D6-7372-DFAD-7847-9AAE33E7394F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2727E-7A98-FC33-A445-22F96FBE0E90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</p:spTree>
    <p:extLst>
      <p:ext uri="{BB962C8B-B14F-4D97-AF65-F5344CB8AC3E}">
        <p14:creationId xmlns:p14="http://schemas.microsoft.com/office/powerpoint/2010/main" val="404905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24DBB-D9D0-AF32-63FE-EF96E311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dread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FE8B-6A5B-AA14-3FD8-C1D8CEDC7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2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do you really not look forward to or worry about?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eac sur stikcz | Emoticone gratuit ...">
            <a:extLst>
              <a:ext uri="{FF2B5EF4-FFF2-40B4-BE49-F238E27FC236}">
                <a16:creationId xmlns:a16="http://schemas.microsoft.com/office/drawing/2014/main" id="{704F44D5-65F4-6AFC-54F0-7796AB6C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08" y="2305050"/>
            <a:ext cx="20288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4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BA38-F7F6-7D51-712D-78B9847A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6816"/>
            <a:ext cx="10515600" cy="1325563"/>
          </a:xfrm>
        </p:spPr>
        <p:txBody>
          <a:bodyPr/>
          <a:lstStyle/>
          <a:p>
            <a:r>
              <a:rPr lang="en-GB" dirty="0"/>
              <a:t>Visions – seeing something</a:t>
            </a:r>
            <a:br>
              <a:rPr lang="en-GB" dirty="0"/>
            </a:br>
            <a:r>
              <a:rPr lang="en-GB" dirty="0"/>
              <a:t>Sugar plums – a type of sweet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C666C-79B5-86AA-0AD6-98C310317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9" y="19098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could this mean?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3DE75-6767-CC15-CFE1-52AC5AAA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009" y="2309737"/>
            <a:ext cx="7692306" cy="4548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564356-13C8-4E6E-7A81-48CCFC81B890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DB92F-4683-EEA3-C6B0-C624B0FD6BB0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223665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21FC4-61F9-1457-EBDA-3D03453B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B76D-D2C1-0468-9D78-E4737D52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179" y="2169940"/>
            <a:ext cx="4948989" cy="2796089"/>
          </a:xfrm>
        </p:spPr>
        <p:txBody>
          <a:bodyPr>
            <a:normAutofit/>
          </a:bodyPr>
          <a:lstStyle/>
          <a:p>
            <a:r>
              <a:rPr lang="en-GB" dirty="0"/>
              <a:t>What word could replace ‘visions’ in this sentence?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3F271-411A-DCD9-8F2A-85B5357A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127" y="1873751"/>
            <a:ext cx="7692306" cy="4548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8123C-4359-9586-A737-B0CDC2185610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72A50-008F-826B-BC38-5BDDF636F121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2905124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C659-5A24-26C5-FC5B-6A5429F9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 – jump or hop as you run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3AA6AB-AE78-AD2B-2118-70ED4669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321" y="1390197"/>
            <a:ext cx="7483278" cy="52151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E4FDAB-CA5F-D2FB-CAEF-306ED40E1AFC}"/>
              </a:ext>
            </a:extLst>
          </p:cNvPr>
          <p:cNvSpPr txBox="1">
            <a:spLocks/>
          </p:cNvSpPr>
          <p:nvPr/>
        </p:nvSpPr>
        <p:spPr>
          <a:xfrm>
            <a:off x="7628622" y="1559684"/>
            <a:ext cx="5213684" cy="2312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What word could replace bound in this sentence?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E3D3B-950B-D7B2-5DFA-91CD2CE01825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37D03-02CA-14B1-5C10-CE2D52F2EDC4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9" name="Online Media 8" title="BOUNDING: Bounding Routine Alternate Leg Bounds">
            <a:hlinkClick r:id="" action="ppaction://media"/>
            <a:extLst>
              <a:ext uri="{FF2B5EF4-FFF2-40B4-BE49-F238E27FC236}">
                <a16:creationId xmlns:a16="http://schemas.microsoft.com/office/drawing/2014/main" id="{FA4A05F7-89FD-514E-07C6-A39093DF8B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47162" y="4322286"/>
            <a:ext cx="3841750" cy="21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5996-49C3-341C-9E60-08338473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Morning Challenges:</a:t>
            </a:r>
          </a:p>
        </p:txBody>
      </p:sp>
      <p:pic>
        <p:nvPicPr>
          <p:cNvPr id="4" name="Picture 3" descr="A line of blue and grey lines&#10;&#10;Description automatically generated">
            <a:extLst>
              <a:ext uri="{FF2B5EF4-FFF2-40B4-BE49-F238E27FC236}">
                <a16:creationId xmlns:a16="http://schemas.microsoft.com/office/drawing/2014/main" id="{D1A6BD3F-4A2E-D71E-03F1-243A86C2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5" y="1439047"/>
            <a:ext cx="7953375" cy="17145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0F0FEAA-2BFF-4C53-0ADC-FB0FE3336592}"/>
              </a:ext>
            </a:extLst>
          </p:cNvPr>
          <p:cNvSpPr txBox="1"/>
          <p:nvPr/>
        </p:nvSpPr>
        <p:spPr>
          <a:xfrm>
            <a:off x="9107090" y="1437972"/>
            <a:ext cx="3188082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Sassoon Primary"/>
              </a:rPr>
              <a:t>Name writing</a:t>
            </a:r>
          </a:p>
        </p:txBody>
      </p:sp>
      <p:pic>
        <p:nvPicPr>
          <p:cNvPr id="9" name="Picture 8" descr="A white cloud with blue lines and crosses&#10;&#10;Description automatically generated">
            <a:extLst>
              <a:ext uri="{FF2B5EF4-FFF2-40B4-BE49-F238E27FC236}">
                <a16:creationId xmlns:a16="http://schemas.microsoft.com/office/drawing/2014/main" id="{F5BC69CA-8EE1-9787-21C5-2E20B45C0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2" y="3644713"/>
            <a:ext cx="3755231" cy="2643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0814A-4368-A952-63A3-F3DAA45A0FEC}"/>
              </a:ext>
            </a:extLst>
          </p:cNvPr>
          <p:cNvSpPr txBox="1"/>
          <p:nvPr/>
        </p:nvSpPr>
        <p:spPr>
          <a:xfrm>
            <a:off x="4904288" y="4014020"/>
            <a:ext cx="32643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/>
              <a:t>N O P Q R S T UV W X Y Z</a:t>
            </a:r>
          </a:p>
        </p:txBody>
      </p:sp>
      <p:pic>
        <p:nvPicPr>
          <p:cNvPr id="3" name="Picture 2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E907FBA-688B-7281-4217-80CD4A64F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05" y="3426183"/>
            <a:ext cx="3073221" cy="1325719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AFA92EC-E329-C0ED-72CE-5AE00DAEB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280" y="5327158"/>
            <a:ext cx="3124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886B-D024-C0D5-E34A-BC165FDD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Obstacle: something in the way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49D9F6-7FB0-5F5C-147C-C20BC668C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100" y="1482724"/>
            <a:ext cx="6958470" cy="4903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91492-B786-EE48-72D9-8539AADD5A12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59976-C60D-B277-174D-246ABB29C2DA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050" name="Picture 2" descr="3,700+ Obstacle Course Stock Illustrations, Royalty-Free ...">
            <a:extLst>
              <a:ext uri="{FF2B5EF4-FFF2-40B4-BE49-F238E27FC236}">
                <a16:creationId xmlns:a16="http://schemas.microsoft.com/office/drawing/2014/main" id="{0C5C42A9-764E-94B3-F5C2-FBDF0C38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78" y="1897380"/>
            <a:ext cx="2889422" cy="18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54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830B-FC0D-AE11-3972-8B1C0D7F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clatter mean?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8819-8C3F-6DE1-EDE7-DE9A57DD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GB" sz="4800" dirty="0"/>
              <a:t>A type of cup</a:t>
            </a:r>
          </a:p>
          <a:p>
            <a:pPr marL="514350" indent="-514350">
              <a:buAutoNum type="alphaLcParenR"/>
            </a:pPr>
            <a:r>
              <a:rPr lang="en-GB" sz="4800" dirty="0"/>
              <a:t>A load noise</a:t>
            </a:r>
          </a:p>
          <a:p>
            <a:pPr marL="514350" indent="-514350">
              <a:buAutoNum type="alphaLcParenR"/>
            </a:pPr>
            <a:r>
              <a:rPr lang="en-GB" sz="4800" dirty="0"/>
              <a:t>clapping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2BD10-D5D1-CF82-8084-2E037A851A02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531E7-BFC8-E812-1490-BF6C1E6C11B9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1985552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FADD-C07E-3EC0-BF8A-48BEBB4B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sentence uses dread correctly?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9E47-B200-CEEE-93D9-66CF01B0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arenR"/>
            </a:pPr>
            <a:r>
              <a:rPr lang="en-GB" sz="4400" dirty="0"/>
              <a:t>I dread enjoying myself at the park.</a:t>
            </a:r>
          </a:p>
          <a:p>
            <a:pPr marL="514350" indent="-514350">
              <a:buAutoNum type="alphaUcParenR"/>
            </a:pPr>
            <a:r>
              <a:rPr lang="en-GB" sz="4400" dirty="0"/>
              <a:t>I thought about going into the haunted house and I was filled with dread.</a:t>
            </a:r>
          </a:p>
          <a:p>
            <a:pPr marL="514350" indent="-514350">
              <a:buAutoNum type="alphaUcParenR"/>
            </a:pPr>
            <a:r>
              <a:rPr lang="en-GB" sz="4400" dirty="0"/>
              <a:t>I like jam on my dread.</a:t>
            </a:r>
          </a:p>
          <a:p>
            <a:pPr marL="514350" indent="-514350">
              <a:buAutoNum type="alphaUcParenR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D7A89-D6E3-F721-43E8-441CB24B73FC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B1066-C746-7AA7-60D4-74DA25AE6966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242108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12F18-82A1-F5AC-49A5-B74C8BDDB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an obstacle?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74FF2-2D02-CAE1-452C-73BA2926D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" y="21415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A) An ice lolly</a:t>
            </a:r>
          </a:p>
          <a:p>
            <a:pPr marL="0" indent="0">
              <a:buNone/>
            </a:pPr>
            <a:r>
              <a:rPr lang="en-GB" sz="4800" dirty="0"/>
              <a:t>B) Something nearby</a:t>
            </a:r>
          </a:p>
          <a:p>
            <a:pPr marL="0" indent="0">
              <a:buNone/>
            </a:pPr>
            <a:r>
              <a:rPr lang="en-GB" sz="4800" dirty="0"/>
              <a:t>C) Something in the 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9E4A5-99BF-9FC9-DB14-44EE21D3CF5B}"/>
              </a:ext>
            </a:extLst>
          </p:cNvPr>
          <p:cNvSpPr txBox="1"/>
          <p:nvPr/>
        </p:nvSpPr>
        <p:spPr>
          <a:xfrm>
            <a:off x="-1904" y="6946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explore new 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2A073-377F-6CBD-CC4C-DD2EB7F9D6B9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254589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03BD-A8BB-66EB-7536-FCCE38B1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D1D81-648A-34D4-574E-509FE6EA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FEBD3-963A-2E22-7142-E9C075E3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5552" cy="6727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29DD7-112D-A8AE-C313-9A0311F8CAA9}"/>
              </a:ext>
            </a:extLst>
          </p:cNvPr>
          <p:cNvSpPr txBox="1"/>
          <p:nvPr/>
        </p:nvSpPr>
        <p:spPr>
          <a:xfrm>
            <a:off x="7324872" y="4001294"/>
            <a:ext cx="2900680" cy="1452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solidFill>
                  <a:srgbClr val="FF0000"/>
                </a:solidFill>
                <a:effectLst/>
                <a:latin typeface="Sassoon Primary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Challenge: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solidFill>
                  <a:srgbClr val="FF0000"/>
                </a:solidFill>
                <a:effectLst/>
                <a:latin typeface="Sassoon Primary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Use the word clatter in a sentence. What could make a clatter?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6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AAF-9774-BA95-F307-4FC014E7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Break</a:t>
            </a:r>
          </a:p>
        </p:txBody>
      </p:sp>
      <p:pic>
        <p:nvPicPr>
          <p:cNvPr id="4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0E16F55-9742-1DE8-655B-441A64BE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063081"/>
            <a:ext cx="34671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6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1BC27-D98C-7B8E-DFE7-4BBC818F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A252D-405E-112B-A8EF-7194432D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Independent Challenges: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E8711-FEE2-11A5-4105-B5C4BFF4D75F}"/>
              </a:ext>
            </a:extLst>
          </p:cNvPr>
          <p:cNvSpPr/>
          <p:nvPr/>
        </p:nvSpPr>
        <p:spPr>
          <a:xfrm>
            <a:off x="508446" y="1534731"/>
            <a:ext cx="11120437" cy="52149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689ABE-B143-EE9B-8DF8-F9614C470E50}"/>
              </a:ext>
            </a:extLst>
          </p:cNvPr>
          <p:cNvCxnSpPr/>
          <p:nvPr/>
        </p:nvCxnSpPr>
        <p:spPr>
          <a:xfrm>
            <a:off x="5363052" y="1519573"/>
            <a:ext cx="57150" cy="52101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A0C566-11FE-D558-9AC8-BC22920C186F}"/>
              </a:ext>
            </a:extLst>
          </p:cNvPr>
          <p:cNvCxnSpPr>
            <a:cxnSpLocks/>
          </p:cNvCxnSpPr>
          <p:nvPr/>
        </p:nvCxnSpPr>
        <p:spPr>
          <a:xfrm flipV="1">
            <a:off x="476250" y="4276724"/>
            <a:ext cx="11115675" cy="1905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622CEE-F25C-305E-9CB4-66DF6A6AB4D4}"/>
              </a:ext>
            </a:extLst>
          </p:cNvPr>
          <p:cNvSpPr txBox="1"/>
          <p:nvPr/>
        </p:nvSpPr>
        <p:spPr>
          <a:xfrm>
            <a:off x="1426368" y="152638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Narrative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ED54C-F55C-84DF-016A-A5B2CE90405F}"/>
              </a:ext>
            </a:extLst>
          </p:cNvPr>
          <p:cNvSpPr txBox="1"/>
          <p:nvPr/>
        </p:nvSpPr>
        <p:spPr>
          <a:xfrm>
            <a:off x="1427654" y="430459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Enquiry 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732FA-9EB4-8333-3C71-2FD30E6B06FC}"/>
              </a:ext>
            </a:extLst>
          </p:cNvPr>
          <p:cNvSpPr txBox="1"/>
          <p:nvPr/>
        </p:nvSpPr>
        <p:spPr>
          <a:xfrm>
            <a:off x="7008017" y="1526380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latin typeface="Sassoon Primary"/>
              </a:rPr>
              <a:t>Maths</a:t>
            </a:r>
            <a:r>
              <a:rPr lang="en-US" sz="2800">
                <a:latin typeface="Sassoon Primary"/>
              </a:rPr>
              <a:t>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7F0C8-78C0-FFA9-D109-A0D9865019A5}"/>
              </a:ext>
            </a:extLst>
          </p:cNvPr>
          <p:cNvSpPr txBox="1"/>
          <p:nvPr/>
        </p:nvSpPr>
        <p:spPr>
          <a:xfrm>
            <a:off x="6585828" y="4304591"/>
            <a:ext cx="37028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Creative Zone</a:t>
            </a:r>
          </a:p>
          <a:p>
            <a:endParaRPr lang="en-US" sz="2800">
              <a:latin typeface="Sassoon Primary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55BD7-2B45-985D-8274-45F2B886F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019" y="-2048942"/>
            <a:ext cx="4064986" cy="14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10" descr="A paper tree with stars and dots on top of it&#10;&#10;AI-generated content may be incorrect.">
            <a:extLst>
              <a:ext uri="{FF2B5EF4-FFF2-40B4-BE49-F238E27FC236}">
                <a16:creationId xmlns:a16="http://schemas.microsoft.com/office/drawing/2014/main" id="{B80E1EAB-0D51-05B3-AD2C-BBC15233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184" y="4833200"/>
            <a:ext cx="2403521" cy="1677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73CD7F-3B57-2770-9FB1-389CAD54F319}"/>
              </a:ext>
            </a:extLst>
          </p:cNvPr>
          <p:cNvSpPr txBox="1"/>
          <p:nvPr/>
        </p:nvSpPr>
        <p:spPr>
          <a:xfrm>
            <a:off x="5852783" y="4834284"/>
            <a:ext cx="294073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Sassoon Primary"/>
              </a:rPr>
              <a:t>Make  a handprint tree. </a:t>
            </a:r>
          </a:p>
        </p:txBody>
      </p:sp>
      <p:pic>
        <p:nvPicPr>
          <p:cNvPr id="13" name="Picture 12" descr="A coloring page of a fireplace and christmas tree&#10;&#10;AI-generated content may be incorrect.">
            <a:extLst>
              <a:ext uri="{FF2B5EF4-FFF2-40B4-BE49-F238E27FC236}">
                <a16:creationId xmlns:a16="http://schemas.microsoft.com/office/drawing/2014/main" id="{0652EF5E-A6CC-6A9C-1E75-2B05B9C5B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435" y="2057199"/>
            <a:ext cx="3317920" cy="2067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6ED982-8E21-8318-6ADE-05C3405CE82F}"/>
              </a:ext>
            </a:extLst>
          </p:cNvPr>
          <p:cNvSpPr txBox="1"/>
          <p:nvPr/>
        </p:nvSpPr>
        <p:spPr>
          <a:xfrm>
            <a:off x="5638135" y="2548284"/>
            <a:ext cx="2940737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Sassoon Primary"/>
              </a:rPr>
              <a:t>Addition and subtraction colour by</a:t>
            </a:r>
            <a:r>
              <a:rPr lang="en-GB" sz="3200" dirty="0">
                <a:latin typeface="Sassoon Primary"/>
              </a:rPr>
              <a:t> </a:t>
            </a:r>
            <a:r>
              <a:rPr lang="en-GB" sz="2400" dirty="0">
                <a:latin typeface="Sassoon Primary"/>
              </a:rPr>
              <a:t>numbers</a:t>
            </a:r>
            <a:r>
              <a:rPr lang="en-GB" sz="3200" dirty="0">
                <a:latin typeface="Sassoon Primary"/>
              </a:rPr>
              <a:t>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239307-1102-A334-0EED-80BA56C6A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956" y="2201664"/>
            <a:ext cx="2383878" cy="1644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236032-F423-7C19-B415-262F92480577}"/>
              </a:ext>
            </a:extLst>
          </p:cNvPr>
          <p:cNvSpPr txBox="1"/>
          <p:nvPr/>
        </p:nvSpPr>
        <p:spPr>
          <a:xfrm>
            <a:off x="507974" y="2306100"/>
            <a:ext cx="25545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assoon Primary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Write the items that are in Father Christmas’ sack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98DA67-3C09-21A0-F646-A94745A060E4}"/>
              </a:ext>
            </a:extLst>
          </p:cNvPr>
          <p:cNvSpPr txBox="1"/>
          <p:nvPr/>
        </p:nvSpPr>
        <p:spPr>
          <a:xfrm>
            <a:off x="507973" y="5132300"/>
            <a:ext cx="25545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Sassoon Primary" pitchFamily="50" charset="0"/>
                <a:cs typeface="Times New Roman" panose="02020603050405020304" pitchFamily="18" charset="0"/>
              </a:rPr>
              <a:t>Draw a route for Father Christmas to take around the UK.</a:t>
            </a:r>
          </a:p>
          <a:p>
            <a:r>
              <a:rPr lang="en-GB" sz="2000" dirty="0">
                <a:latin typeface="Sassoon Primary" pitchFamily="50" charset="0"/>
                <a:cs typeface="Times New Roman" panose="02020603050405020304" pitchFamily="18" charset="0"/>
              </a:rPr>
              <a:t>Where might he start and end?</a:t>
            </a:r>
            <a:endParaRPr lang="en-GB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C1E0E1-66A3-D2EC-24FA-C7BEECB40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849" y="4861718"/>
            <a:ext cx="1369900" cy="17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2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Sassoon Primary"/>
              </a:rPr>
              <a:t>Lunch</a:t>
            </a:r>
            <a:endParaRPr>
              <a:latin typeface="Sassoon Primary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699" y="1451533"/>
            <a:ext cx="5376165" cy="45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358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3C5414-2147-803E-6DBF-EA463F007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6687-C787-B647-F155-99F993F580E6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000E7-CE5A-DA1F-896B-94F7E8232CC3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0906B-0E4B-B956-3BBD-CA3C511F1CCA}"/>
              </a:ext>
            </a:extLst>
          </p:cNvPr>
          <p:cNvSpPr txBox="1"/>
          <p:nvPr/>
        </p:nvSpPr>
        <p:spPr>
          <a:xfrm>
            <a:off x="387316" y="961118"/>
            <a:ext cx="31846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Sassoon Primary"/>
              </a:rPr>
              <a:t>Entry Question:</a:t>
            </a:r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5488139C-2FC0-7E24-C438-8DB6162C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65" y="1711885"/>
            <a:ext cx="7632610" cy="37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3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83AA9-848D-A194-572C-8111DF406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52B08E-73D6-131D-F03A-0BFE9CC35435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3126F-C00C-1656-7A48-61E5A9C38110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2BA1-9290-057A-F7CF-93714A44EB2C}"/>
              </a:ext>
            </a:extLst>
          </p:cNvPr>
          <p:cNvSpPr txBox="1"/>
          <p:nvPr/>
        </p:nvSpPr>
        <p:spPr>
          <a:xfrm>
            <a:off x="387316" y="961118"/>
            <a:ext cx="115880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Sassoon Primary"/>
              </a:rPr>
              <a:t>3 in 3: Pick three types of clothes you would wear in </a:t>
            </a:r>
            <a:r>
              <a:rPr lang="en-GB" sz="3200" b="1" i="1" dirty="0">
                <a:latin typeface="Sassoon Primary"/>
              </a:rPr>
              <a:t>Winter</a:t>
            </a:r>
            <a:r>
              <a:rPr lang="en-GB" sz="3200" dirty="0">
                <a:latin typeface="Sassoon Primary"/>
              </a:rPr>
              <a:t>.</a:t>
            </a:r>
          </a:p>
        </p:txBody>
      </p:sp>
      <p:pic>
        <p:nvPicPr>
          <p:cNvPr id="6" name="Picture 5" descr="A collection of clothes and shoes&#10;&#10;AI-generated content may be incorrect.">
            <a:extLst>
              <a:ext uri="{FF2B5EF4-FFF2-40B4-BE49-F238E27FC236}">
                <a16:creationId xmlns:a16="http://schemas.microsoft.com/office/drawing/2014/main" id="{DAD624E2-F21C-D490-1591-F00BE51A0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89" y="1833763"/>
            <a:ext cx="6634900" cy="41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8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CEAF-955F-6512-D278-69E7F79E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045845"/>
            <a:ext cx="10515600" cy="1325563"/>
          </a:xfrm>
        </p:spPr>
        <p:txBody>
          <a:bodyPr/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DDE32-C1E0-F6DB-095E-1EF0646BD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2371408"/>
            <a:ext cx="10515600" cy="4351338"/>
          </a:xfrm>
        </p:spPr>
        <p:txBody>
          <a:bodyPr/>
          <a:lstStyle/>
          <a:p>
            <a:r>
              <a:rPr lang="en-GB" dirty="0">
                <a:hlinkClick r:id="rId2"/>
              </a:rPr>
              <a:t>Digital Flashcards - Teach Your Monster to Read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170AD-069D-0955-AC7A-04867175EE36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160128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7799C6-CF87-E4B3-713C-F357C81C3D01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D487-30BD-087D-B090-A9201A763E9C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6" name="Picture 5" descr="A white text on a green background&#10;&#10;AI-generated content may be incorrect.">
            <a:extLst>
              <a:ext uri="{FF2B5EF4-FFF2-40B4-BE49-F238E27FC236}">
                <a16:creationId xmlns:a16="http://schemas.microsoft.com/office/drawing/2014/main" id="{FC62C878-8FAE-A37C-B7D8-59BED0746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5" y="1297143"/>
            <a:ext cx="9980054" cy="53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6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74D14-4EE1-0524-73EA-02983F007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5D6AB5-A645-370D-1784-06CAD625D2EA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43390-D72A-A591-4D75-CEE3EB7DC90B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group of people riding bikes in a park&#10;&#10;AI-generated content may be incorrect.">
            <a:extLst>
              <a:ext uri="{FF2B5EF4-FFF2-40B4-BE49-F238E27FC236}">
                <a16:creationId xmlns:a16="http://schemas.microsoft.com/office/drawing/2014/main" id="{C494510A-916A-4325-2797-0AE5B017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25" y="1104603"/>
            <a:ext cx="9734282" cy="53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50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FCD2C-1C33-2031-D3F1-0031AE4E9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826D6-6A6A-EB58-325D-D1850F6AE232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F1637-84A6-E512-AEAB-A2B64B943F45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82478-5526-67E4-2BF1-7D733FCF8CE3}"/>
              </a:ext>
            </a:extLst>
          </p:cNvPr>
          <p:cNvSpPr txBox="1"/>
          <p:nvPr/>
        </p:nvSpPr>
        <p:spPr>
          <a:xfrm>
            <a:off x="258211" y="1075879"/>
            <a:ext cx="1172097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Sassoon Primary"/>
              </a:rPr>
              <a:t>Blue</a:t>
            </a:r>
            <a:r>
              <a:rPr lang="en-GB" sz="3200" b="1" dirty="0">
                <a:latin typeface="Sassoon Primary"/>
              </a:rPr>
              <a:t>/ </a:t>
            </a:r>
            <a:r>
              <a:rPr lang="en-GB" sz="3200" b="1" dirty="0">
                <a:solidFill>
                  <a:schemeClr val="accent6"/>
                </a:solidFill>
                <a:latin typeface="Sassoon Primary"/>
              </a:rPr>
              <a:t>Green- </a:t>
            </a:r>
            <a:r>
              <a:rPr lang="en-GB" sz="3200" b="1" dirty="0">
                <a:latin typeface="Sassoon Primary"/>
              </a:rPr>
              <a:t>What time of day do you think it is in this picture? </a:t>
            </a:r>
          </a:p>
        </p:txBody>
      </p:sp>
      <p:pic>
        <p:nvPicPr>
          <p:cNvPr id="6" name="Picture 5" descr="A street lights on a foggy day&#10;&#10;AI-generated content may be incorrect.">
            <a:extLst>
              <a:ext uri="{FF2B5EF4-FFF2-40B4-BE49-F238E27FC236}">
                <a16:creationId xmlns:a16="http://schemas.microsoft.com/office/drawing/2014/main" id="{F03F2EE6-585D-6C7D-511D-0D14C0BC4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09" y="1991061"/>
            <a:ext cx="5234457" cy="3466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4521B9-05B9-8F6F-B9E2-8F582C57A4F0}"/>
              </a:ext>
            </a:extLst>
          </p:cNvPr>
          <p:cNvSpPr txBox="1"/>
          <p:nvPr/>
        </p:nvSpPr>
        <p:spPr>
          <a:xfrm>
            <a:off x="455535" y="5977432"/>
            <a:ext cx="109309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Sassoon Primary"/>
              </a:rPr>
              <a:t>I think it is …....... I think this because...........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B2523-F3ED-70E5-8B04-EF035B1E047A}"/>
              </a:ext>
            </a:extLst>
          </p:cNvPr>
          <p:cNvSpPr txBox="1"/>
          <p:nvPr/>
        </p:nvSpPr>
        <p:spPr>
          <a:xfrm>
            <a:off x="459042" y="2424315"/>
            <a:ext cx="2151758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Sassoon Primary"/>
              </a:rPr>
              <a:t>evening</a:t>
            </a:r>
          </a:p>
          <a:p>
            <a:endParaRPr lang="en-GB" sz="2800" dirty="0">
              <a:solidFill>
                <a:schemeClr val="accent2"/>
              </a:solidFill>
              <a:latin typeface="Sassoon Primary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Sassoon Primary"/>
              </a:rPr>
              <a:t>night</a:t>
            </a:r>
          </a:p>
          <a:p>
            <a:endParaRPr lang="en-GB" sz="2800" dirty="0">
              <a:solidFill>
                <a:schemeClr val="accent2"/>
              </a:solidFill>
              <a:latin typeface="Sassoon Primary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Sassoon Primary"/>
              </a:rPr>
              <a:t>morning</a:t>
            </a:r>
          </a:p>
          <a:p>
            <a:endParaRPr lang="en-GB" sz="2800" dirty="0">
              <a:solidFill>
                <a:schemeClr val="accent2"/>
              </a:solidFill>
              <a:latin typeface="Sassoon Primary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Sassoon Primary"/>
              </a:rPr>
              <a:t>dark</a:t>
            </a:r>
          </a:p>
        </p:txBody>
      </p:sp>
      <p:pic>
        <p:nvPicPr>
          <p:cNvPr id="9" name="Picture 8" descr="A white numbers on a colorful background&#10;&#10;AI-generated content may be incorrect.">
            <a:extLst>
              <a:ext uri="{FF2B5EF4-FFF2-40B4-BE49-F238E27FC236}">
                <a16:creationId xmlns:a16="http://schemas.microsoft.com/office/drawing/2014/main" id="{A919BCCD-4850-D93A-BC79-EC19451C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07" y="4315898"/>
            <a:ext cx="23812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85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21AFA-6170-4AE6-5836-324A5E2C1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AE3D1-D5AB-FB87-1DCC-6D9FF85B10B1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C9218-A694-6AA8-87EB-ED1D86031A81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9EE6BC2-89E5-2CC3-28A8-7607C755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31" y="890959"/>
            <a:ext cx="9852339" cy="55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3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9A294-8C91-5231-10C4-7995BD65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F52C01-EE03-2BA4-C55D-C8F6B6735849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564FD-B87C-4D82-2215-8297DC417DA7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person using a torch to light a torch&#10;&#10;AI-generated content may be incorrect.">
            <a:extLst>
              <a:ext uri="{FF2B5EF4-FFF2-40B4-BE49-F238E27FC236}">
                <a16:creationId xmlns:a16="http://schemas.microsoft.com/office/drawing/2014/main" id="{93A952C0-4FF8-5005-54B2-9A140CCFF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85" y="1252275"/>
            <a:ext cx="9541099" cy="52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31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6D4441-A6D4-99EB-946F-709093C7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CBF867-ECCE-CD16-4511-80F9C34F246D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48AC1-0A09-22EC-4DCB-9DC3DCE908AB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screenshot of a book&#10;&#10;AI-generated content may be incorrect.">
            <a:extLst>
              <a:ext uri="{FF2B5EF4-FFF2-40B4-BE49-F238E27FC236}">
                <a16:creationId xmlns:a16="http://schemas.microsoft.com/office/drawing/2014/main" id="{7A52F92E-D53D-C749-2BF0-E57E41823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2" y="898396"/>
            <a:ext cx="10281634" cy="54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1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5C0EC1-A12F-B36F-65A9-EC94EB1C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788224-0B0A-3B5D-5019-CD338487AB84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491B5-EB80-9E80-8498-6BD1441E99BF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person on a football field&#10;&#10;AI-generated content may be incorrect.">
            <a:extLst>
              <a:ext uri="{FF2B5EF4-FFF2-40B4-BE49-F238E27FC236}">
                <a16:creationId xmlns:a16="http://schemas.microsoft.com/office/drawing/2014/main" id="{43B17D7C-5EA1-8C98-E207-1AACDC6E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7" y="941865"/>
            <a:ext cx="10646536" cy="56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7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05F2E-4A6E-8BE5-AADC-5ED62F559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978AC3-8D77-FD94-DE69-30C91C715C2E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2CF27-3DD2-C6EB-7B5C-4971F26DD62C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26011E-7446-52C9-BCAB-4A7529EF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80" y="724772"/>
            <a:ext cx="10866147" cy="58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58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B75DA-68FD-836A-0087-BDC4AED35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162CEB-19D6-A3FF-F0E6-5DEC11129F47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D4EE5-0A6C-E078-DDC0-C82984550890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child sleeping in a bed&#10;&#10;AI-generated content may be incorrect.">
            <a:extLst>
              <a:ext uri="{FF2B5EF4-FFF2-40B4-BE49-F238E27FC236}">
                <a16:creationId xmlns:a16="http://schemas.microsoft.com/office/drawing/2014/main" id="{6C40B437-BC27-9A33-097E-64971B36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47479"/>
            <a:ext cx="10657268" cy="57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4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82A10-2B7C-DD5E-4E8F-A64B5A7F7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50433B-90F6-258E-A591-10E48A85BEF3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B04D6-FD10-190F-2085-6CA0E9494349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person sleeping in bed&#10;&#10;AI-generated content may be incorrect.">
            <a:extLst>
              <a:ext uri="{FF2B5EF4-FFF2-40B4-BE49-F238E27FC236}">
                <a16:creationId xmlns:a16="http://schemas.microsoft.com/office/drawing/2014/main" id="{E695FC46-682E-460F-F702-FCBCBF64B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24" y="1085649"/>
            <a:ext cx="10453353" cy="558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7">
            <a:extLst>
              <a:ext uri="{FF2B5EF4-FFF2-40B4-BE49-F238E27FC236}">
                <a16:creationId xmlns:a16="http://schemas.microsoft.com/office/drawing/2014/main" id="{DE7EDA3F-6B4E-DCB2-792A-E8C351C04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/>
          <a:stretch>
            <a:fillRect/>
          </a:stretch>
        </p:blipFill>
        <p:spPr bwMode="auto">
          <a:xfrm>
            <a:off x="3016251" y="1352551"/>
            <a:ext cx="61499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69">
            <a:extLst>
              <a:ext uri="{FF2B5EF4-FFF2-40B4-BE49-F238E27FC236}">
                <a16:creationId xmlns:a16="http://schemas.microsoft.com/office/drawing/2014/main" id="{EB1013D5-F7E5-446B-1CC1-3CA0FCFB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6" y="1638300"/>
            <a:ext cx="3651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8517868-DB96-7C8A-6E20-4334BFCE7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1644650"/>
            <a:ext cx="3619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20">
            <a:extLst>
              <a:ext uri="{FF2B5EF4-FFF2-40B4-BE49-F238E27FC236}">
                <a16:creationId xmlns:a16="http://schemas.microsoft.com/office/drawing/2014/main" id="{A4CD3345-EF42-1119-542D-2CB68D15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algn="r" eaLnBrk="1" hangingPunct="1"/>
            <a:r>
              <a:rPr lang="en-GB" altLang="en-US" sz="2900" dirty="0"/>
              <a:t>Switching on the Christmas Lights</a:t>
            </a:r>
          </a:p>
        </p:txBody>
      </p:sp>
      <p:sp>
        <p:nvSpPr>
          <p:cNvPr id="13316" name="Content Placeholder 21">
            <a:extLst>
              <a:ext uri="{FF2B5EF4-FFF2-40B4-BE49-F238E27FC236}">
                <a16:creationId xmlns:a16="http://schemas.microsoft.com/office/drawing/2014/main" id="{B28211FA-E057-3C9B-27EA-08AF45474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435" y="5128262"/>
            <a:ext cx="9930765" cy="1506537"/>
          </a:xfrm>
        </p:spPr>
        <p:txBody>
          <a:bodyPr vert="horz" lIns="108000" tIns="108000" rIns="108000" bIns="108000" rtlCol="0"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GB" altLang="en-US" sz="3100" dirty="0">
                <a:latin typeface="+mj-lt"/>
              </a:rPr>
              <a:t>When you have read each word, you can click the light to switch it on.</a:t>
            </a:r>
          </a:p>
          <a:p>
            <a:pPr marL="0" indent="0" eaLnBrk="1" hangingPunct="1">
              <a:buNone/>
            </a:pPr>
            <a:r>
              <a:rPr lang="en-GB" altLang="en-US" sz="3100" dirty="0">
                <a:latin typeface="+mj-lt"/>
              </a:rPr>
              <a:t>Click once for red or twice for green</a:t>
            </a:r>
            <a:r>
              <a:rPr lang="en-GB" altLang="en-US" sz="1800" dirty="0">
                <a:latin typeface="+mj-lt"/>
              </a:rPr>
              <a:t>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CBB8AEA-3CCA-02ED-7219-387A426C6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1620839"/>
            <a:ext cx="3714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8">
            <a:extLst>
              <a:ext uri="{FF2B5EF4-FFF2-40B4-BE49-F238E27FC236}">
                <a16:creationId xmlns:a16="http://schemas.microsoft.com/office/drawing/2014/main" id="{87A2A52C-277A-5B89-EBB5-441C749D3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9" y="1643063"/>
            <a:ext cx="3635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0749837-95D2-A97E-5C4A-B4ACC916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1649413"/>
            <a:ext cx="3619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C688F58-419E-592E-6DDD-AFF5B4CC3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6" y="1625601"/>
            <a:ext cx="3730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81">
            <a:extLst>
              <a:ext uri="{FF2B5EF4-FFF2-40B4-BE49-F238E27FC236}">
                <a16:creationId xmlns:a16="http://schemas.microsoft.com/office/drawing/2014/main" id="{A80E9546-990A-F22D-2631-FB955547D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4" y="3519488"/>
            <a:ext cx="3635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01BCF74-AA6C-F22C-59BC-3374120C5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3525838"/>
            <a:ext cx="36036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9D3390D-EB24-CEB1-CF33-42D7DCD52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1" y="3503614"/>
            <a:ext cx="37306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84">
            <a:extLst>
              <a:ext uri="{FF2B5EF4-FFF2-40B4-BE49-F238E27FC236}">
                <a16:creationId xmlns:a16="http://schemas.microsoft.com/office/drawing/2014/main" id="{3D113421-F6E1-3A61-87E8-464EE5A7F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5564">
            <a:off x="6192839" y="3463925"/>
            <a:ext cx="3635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93200BB-D2CA-D358-52E6-C2B11339D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5564">
            <a:off x="6194426" y="3470275"/>
            <a:ext cx="36036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EEE5B88-BDF3-22D5-1252-4FA59C1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5564">
            <a:off x="6188076" y="3446464"/>
            <a:ext cx="3730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87">
            <a:extLst>
              <a:ext uri="{FF2B5EF4-FFF2-40B4-BE49-F238E27FC236}">
                <a16:creationId xmlns:a16="http://schemas.microsoft.com/office/drawing/2014/main" id="{F488C3B1-E8D8-F36C-71A2-9787D649E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8153400" y="3497263"/>
            <a:ext cx="363538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ABD69E5-7A21-9F39-FFCB-9C9441E9A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8154988" y="3503613"/>
            <a:ext cx="36036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FF5FA88-C8BF-547D-F14F-0AF3AA757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8148638" y="3479801"/>
            <a:ext cx="3730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90">
            <a:extLst>
              <a:ext uri="{FF2B5EF4-FFF2-40B4-BE49-F238E27FC236}">
                <a16:creationId xmlns:a16="http://schemas.microsoft.com/office/drawing/2014/main" id="{42DBB5B2-590A-2B43-7194-B5C012A9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3221">
            <a:off x="3370264" y="1736725"/>
            <a:ext cx="3635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4A59484-5B88-97CF-6E4D-28B5C6F0A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3221">
            <a:off x="3371851" y="1743075"/>
            <a:ext cx="36036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8339F91-87EF-823A-B602-CA76E9D30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3221">
            <a:off x="3365501" y="1720850"/>
            <a:ext cx="373063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21">
            <a:extLst>
              <a:ext uri="{FF2B5EF4-FFF2-40B4-BE49-F238E27FC236}">
                <a16:creationId xmlns:a16="http://schemas.microsoft.com/office/drawing/2014/main" id="{7B5529CC-630D-92E1-8548-BED5C2E1CC51}"/>
              </a:ext>
            </a:extLst>
          </p:cNvPr>
          <p:cNvSpPr txBox="1">
            <a:spLocks/>
          </p:cNvSpPr>
          <p:nvPr/>
        </p:nvSpPr>
        <p:spPr>
          <a:xfrm>
            <a:off x="5338717" y="2262892"/>
            <a:ext cx="1421177" cy="55060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108000" tIns="108000" rIns="108000" bIns="10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altLang="en-US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he</a:t>
            </a:r>
          </a:p>
        </p:txBody>
      </p:sp>
      <p:sp>
        <p:nvSpPr>
          <p:cNvPr id="29" name="Content Placeholder 21">
            <a:extLst>
              <a:ext uri="{FF2B5EF4-FFF2-40B4-BE49-F238E27FC236}">
                <a16:creationId xmlns:a16="http://schemas.microsoft.com/office/drawing/2014/main" id="{DA91564B-A3BF-28E2-CF9D-902F214CCFFB}"/>
              </a:ext>
            </a:extLst>
          </p:cNvPr>
          <p:cNvSpPr txBox="1">
            <a:spLocks/>
          </p:cNvSpPr>
          <p:nvPr/>
        </p:nvSpPr>
        <p:spPr>
          <a:xfrm>
            <a:off x="2773381" y="2439324"/>
            <a:ext cx="1529763" cy="55060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108000" tIns="108000" rIns="108000" bIns="10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altLang="en-US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will</a:t>
            </a:r>
          </a:p>
        </p:txBody>
      </p:sp>
      <p:sp>
        <p:nvSpPr>
          <p:cNvPr id="43" name="Content Placeholder 21">
            <a:extLst>
              <a:ext uri="{FF2B5EF4-FFF2-40B4-BE49-F238E27FC236}">
                <a16:creationId xmlns:a16="http://schemas.microsoft.com/office/drawing/2014/main" id="{1BCC7A99-42CE-3122-A6DA-F8FB35916D9D}"/>
              </a:ext>
            </a:extLst>
          </p:cNvPr>
          <p:cNvSpPr txBox="1">
            <a:spLocks/>
          </p:cNvSpPr>
          <p:nvPr/>
        </p:nvSpPr>
        <p:spPr>
          <a:xfrm>
            <a:off x="7794944" y="2371807"/>
            <a:ext cx="1908869" cy="524062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108000" tIns="108000" rIns="108000" bIns="10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altLang="en-US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that</a:t>
            </a:r>
          </a:p>
        </p:txBody>
      </p:sp>
      <p:sp>
        <p:nvSpPr>
          <p:cNvPr id="44" name="Content Placeholder 21">
            <a:extLst>
              <a:ext uri="{FF2B5EF4-FFF2-40B4-BE49-F238E27FC236}">
                <a16:creationId xmlns:a16="http://schemas.microsoft.com/office/drawing/2014/main" id="{9CF4CEF7-9152-4573-CBE2-690631DAEB48}"/>
              </a:ext>
            </a:extLst>
          </p:cNvPr>
          <p:cNvSpPr txBox="1">
            <a:spLocks/>
          </p:cNvSpPr>
          <p:nvPr/>
        </p:nvSpPr>
        <p:spPr>
          <a:xfrm>
            <a:off x="7769691" y="3430947"/>
            <a:ext cx="1421177" cy="55060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108000" tIns="108000" rIns="108000" bIns="10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altLang="en-US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for</a:t>
            </a:r>
          </a:p>
        </p:txBody>
      </p:sp>
      <p:sp>
        <p:nvSpPr>
          <p:cNvPr id="42" name="Content Placeholder 21">
            <a:extLst>
              <a:ext uri="{FF2B5EF4-FFF2-40B4-BE49-F238E27FC236}">
                <a16:creationId xmlns:a16="http://schemas.microsoft.com/office/drawing/2014/main" id="{5C91BCF1-C4C5-38A4-CA31-DF41E0F7B4D9}"/>
              </a:ext>
            </a:extLst>
          </p:cNvPr>
          <p:cNvSpPr txBox="1">
            <a:spLocks/>
          </p:cNvSpPr>
          <p:nvPr/>
        </p:nvSpPr>
        <p:spPr>
          <a:xfrm>
            <a:off x="5573020" y="3384868"/>
            <a:ext cx="1659084" cy="61722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108000" tIns="108000" rIns="108000" bIns="10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altLang="en-US" sz="5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you</a:t>
            </a:r>
          </a:p>
        </p:txBody>
      </p:sp>
      <p:sp>
        <p:nvSpPr>
          <p:cNvPr id="40" name="Content Placeholder 21">
            <a:extLst>
              <a:ext uri="{FF2B5EF4-FFF2-40B4-BE49-F238E27FC236}">
                <a16:creationId xmlns:a16="http://schemas.microsoft.com/office/drawing/2014/main" id="{52D03CBB-FE5A-1043-9750-37B6DAEC9962}"/>
              </a:ext>
            </a:extLst>
          </p:cNvPr>
          <p:cNvSpPr txBox="1">
            <a:spLocks/>
          </p:cNvSpPr>
          <p:nvPr/>
        </p:nvSpPr>
        <p:spPr>
          <a:xfrm>
            <a:off x="3844654" y="3303134"/>
            <a:ext cx="1421177" cy="55060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108000" tIns="108000" rIns="108000" bIns="10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altLang="en-US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see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1EE7E-1E99-2474-D584-7059DED097E7}"/>
              </a:ext>
            </a:extLst>
          </p:cNvPr>
          <p:cNvSpPr txBox="1"/>
          <p:nvPr/>
        </p:nvSpPr>
        <p:spPr>
          <a:xfrm>
            <a:off x="148909" y="96590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8716A-C709-7518-7251-FDEF06DB820B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DDE6A3-692B-7282-01AE-7EC13073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232EA1-5C86-B38D-8E00-494E98A056C7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FB365-DDC7-6984-46A1-13F537B19FE1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screenshot of a chat&#10;&#10;AI-generated content may be incorrect.">
            <a:extLst>
              <a:ext uri="{FF2B5EF4-FFF2-40B4-BE49-F238E27FC236}">
                <a16:creationId xmlns:a16="http://schemas.microsoft.com/office/drawing/2014/main" id="{B77C6FD6-0174-A8FF-FCAE-6678031D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48" y="1186732"/>
            <a:ext cx="9541099" cy="5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56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A8078-6D8D-1937-16E6-4595EE45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F9C73-A647-D0CB-7D60-02EC8AA42E47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853F2-12E9-284B-0EAB-6BB75B251F98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B1606-3D43-7C23-22C0-8737657C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28" y="1255720"/>
            <a:ext cx="10227972" cy="48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22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CEFF6-F5BE-AE23-F47D-91332C95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3437D7-1C47-0091-7669-76C70A93A92D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9158D-62CA-8C13-49E1-FA2C71BDD967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pic>
        <p:nvPicPr>
          <p:cNvPr id="2" name="Picture 1" descr="A white text on a green background&#10;&#10;AI-generated content may be incorrect.">
            <a:extLst>
              <a:ext uri="{FF2B5EF4-FFF2-40B4-BE49-F238E27FC236}">
                <a16:creationId xmlns:a16="http://schemas.microsoft.com/office/drawing/2014/main" id="{55D9BA6F-8FCA-45FB-31D1-2856B51ED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72" y="1158293"/>
            <a:ext cx="10724077" cy="51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95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BC7EC6-0874-FEAD-D2E2-47A55F2B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F43983-B18A-1688-FF4B-A6735E911FCD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0B880-E0FF-C0D3-6B6D-16C38A29706D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4CE788-2013-F6FC-870B-121958054364}"/>
              </a:ext>
            </a:extLst>
          </p:cNvPr>
          <p:cNvSpPr txBox="1"/>
          <p:nvPr/>
        </p:nvSpPr>
        <p:spPr>
          <a:xfrm>
            <a:off x="301245" y="1104569"/>
            <a:ext cx="39448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Sassoon Primary"/>
              </a:rPr>
              <a:t>Exit Question:</a:t>
            </a:r>
          </a:p>
        </p:txBody>
      </p:sp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501D0818-D64B-CD31-4658-C53C867F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53" y="1813440"/>
            <a:ext cx="10909747" cy="323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53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1C5A9E-8676-704E-D586-CEE53906F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0E57EF-1E2D-77D1-D048-82C8CEB55D60}"/>
              </a:ext>
            </a:extLst>
          </p:cNvPr>
          <p:cNvSpPr txBox="1"/>
          <p:nvPr/>
        </p:nvSpPr>
        <p:spPr>
          <a:xfrm>
            <a:off x="143450" y="229520"/>
            <a:ext cx="4776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Sassoon Primary"/>
              </a:rPr>
              <a:t>KQ: What happens to day length in Winter?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86A2B-F9E0-B6F2-1F79-0088FD022FB5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DAD55-4104-D40C-C3DC-09DE26A15F2E}"/>
              </a:ext>
            </a:extLst>
          </p:cNvPr>
          <p:cNvSpPr txBox="1"/>
          <p:nvPr/>
        </p:nvSpPr>
        <p:spPr>
          <a:xfrm>
            <a:off x="301245" y="1104569"/>
            <a:ext cx="39448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Sassoon Primary"/>
              </a:rPr>
              <a:t>Independent: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A92C7-865C-4242-F711-F6762D4C0D23}"/>
              </a:ext>
            </a:extLst>
          </p:cNvPr>
          <p:cNvSpPr txBox="1"/>
          <p:nvPr/>
        </p:nvSpPr>
        <p:spPr>
          <a:xfrm>
            <a:off x="7384625" y="1104569"/>
            <a:ext cx="39448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Sassoon Primary"/>
              </a:rPr>
              <a:t>Challenge: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D48D1-44A7-D2BD-02F2-C757522C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10" y="1569277"/>
            <a:ext cx="4114800" cy="5286375"/>
          </a:xfrm>
          <a:prstGeom prst="rect">
            <a:avLst/>
          </a:prstGeom>
        </p:spPr>
      </p:pic>
      <p:pic>
        <p:nvPicPr>
          <p:cNvPr id="8" name="Picture 7" descr="A white background with red dots&#10;&#10;AI-generated content may be incorrect.">
            <a:extLst>
              <a:ext uri="{FF2B5EF4-FFF2-40B4-BE49-F238E27FC236}">
                <a16:creationId xmlns:a16="http://schemas.microsoft.com/office/drawing/2014/main" id="{176D3DFB-BE6D-DDB0-8E7E-D4263557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513" y="1956247"/>
            <a:ext cx="5495254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0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20">
            <a:extLst>
              <a:ext uri="{FF2B5EF4-FFF2-40B4-BE49-F238E27FC236}">
                <a16:creationId xmlns:a16="http://schemas.microsoft.com/office/drawing/2014/main" id="{9B0C8144-5E23-3904-0AE1-5321056B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Elena’s Christmas List</a:t>
            </a:r>
          </a:p>
        </p:txBody>
      </p:sp>
      <p:sp>
        <p:nvSpPr>
          <p:cNvPr id="14338" name="Content Placeholder 1">
            <a:extLst>
              <a:ext uri="{FF2B5EF4-FFF2-40B4-BE49-F238E27FC236}">
                <a16:creationId xmlns:a16="http://schemas.microsoft.com/office/drawing/2014/main" id="{89B40C4F-DCD8-8887-8704-250DC0DF4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1514475"/>
            <a:ext cx="7632700" cy="4578350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+mj-lt"/>
              </a:rPr>
              <a:t>Can you help Elena to write her Christmas list?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FA5E40AC-C137-41E2-09C1-53F921A4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6" y="2538413"/>
            <a:ext cx="13874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>
            <a:extLst>
              <a:ext uri="{FF2B5EF4-FFF2-40B4-BE49-F238E27FC236}">
                <a16:creationId xmlns:a16="http://schemas.microsoft.com/office/drawing/2014/main" id="{1ED2E814-2CE9-4C82-E74E-5D0BACD3B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4594" y="3162980"/>
            <a:ext cx="690636" cy="5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>
            <a:extLst>
              <a:ext uri="{FF2B5EF4-FFF2-40B4-BE49-F238E27FC236}">
                <a16:creationId xmlns:a16="http://schemas.microsoft.com/office/drawing/2014/main" id="{602EC7F4-0E2F-96B7-37C6-2AF2FE82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3821114"/>
            <a:ext cx="860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E7C70A2D-8F68-0FE2-C370-3A0447CB8EE6}"/>
              </a:ext>
            </a:extLst>
          </p:cNvPr>
          <p:cNvSpPr txBox="1">
            <a:spLocks/>
          </p:cNvSpPr>
          <p:nvPr/>
        </p:nvSpPr>
        <p:spPr>
          <a:xfrm>
            <a:off x="4437063" y="1982788"/>
            <a:ext cx="2074862" cy="4411662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1400" dirty="0">
                <a:latin typeface="+mj-lt"/>
              </a:rPr>
              <a:t>Dear Santa,</a:t>
            </a:r>
          </a:p>
          <a:p>
            <a:pPr>
              <a:defRPr/>
            </a:pPr>
            <a:r>
              <a:rPr lang="en-GB" altLang="en-US" sz="1400" dirty="0">
                <a:latin typeface="+mj-lt"/>
              </a:rPr>
              <a:t>I would like a 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>
                <a:latin typeface="+mj-lt"/>
              </a:rPr>
              <a:t>b</a:t>
            </a:r>
            <a:r>
              <a:rPr lang="en-GB" sz="2200" spc="-300" dirty="0">
                <a:latin typeface="+mj-lt"/>
              </a:rPr>
              <a:t> </a:t>
            </a:r>
            <a:r>
              <a:rPr lang="en-GB" sz="2000" spc="-300" dirty="0">
                <a:latin typeface="+mj-lt"/>
              </a:rPr>
              <a:t>____</a:t>
            </a:r>
            <a:r>
              <a:rPr lang="en-GB" sz="2200" dirty="0">
                <a:latin typeface="+mj-lt"/>
              </a:rPr>
              <a:t> t 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>
                <a:latin typeface="+mj-lt"/>
              </a:rPr>
              <a:t>b</a:t>
            </a:r>
            <a:r>
              <a:rPr lang="en-GB" sz="2000" spc="-300" dirty="0">
                <a:latin typeface="+mj-lt"/>
              </a:rPr>
              <a:t> ____</a:t>
            </a:r>
            <a:r>
              <a:rPr lang="en-GB" sz="2000" dirty="0">
                <a:latin typeface="+mj-lt"/>
              </a:rPr>
              <a:t> </a:t>
            </a:r>
            <a:r>
              <a:rPr lang="en-GB" sz="2200" dirty="0">
                <a:latin typeface="+mj-lt"/>
              </a:rPr>
              <a:t>k 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>
                <a:latin typeface="+mj-lt"/>
              </a:rPr>
              <a:t>c</a:t>
            </a:r>
            <a:r>
              <a:rPr lang="en-GB" sz="2000" spc="-300" dirty="0">
                <a:latin typeface="+mj-lt"/>
              </a:rPr>
              <a:t> ____</a:t>
            </a:r>
            <a:r>
              <a:rPr lang="en-GB" sz="2000" dirty="0">
                <a:latin typeface="+mj-lt"/>
              </a:rPr>
              <a:t> </a:t>
            </a:r>
            <a:r>
              <a:rPr lang="en-GB" sz="220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 err="1">
                <a:latin typeface="+mj-lt"/>
              </a:rPr>
              <a:t>ri</a:t>
            </a:r>
            <a:r>
              <a:rPr lang="en-GB" sz="2200" spc="-300" dirty="0">
                <a:latin typeface="+mj-lt"/>
              </a:rPr>
              <a:t> </a:t>
            </a:r>
            <a:r>
              <a:rPr lang="en-GB" sz="2000" spc="-300" dirty="0">
                <a:latin typeface="+mj-lt"/>
              </a:rPr>
              <a:t>____</a:t>
            </a:r>
            <a:r>
              <a:rPr lang="en-GB" sz="200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>
                <a:latin typeface="+mj-lt"/>
              </a:rPr>
              <a:t>f</a:t>
            </a:r>
            <a:r>
              <a:rPr lang="en-GB" sz="2200" spc="-300" dirty="0">
                <a:latin typeface="+mj-lt"/>
              </a:rPr>
              <a:t> </a:t>
            </a:r>
            <a:r>
              <a:rPr lang="en-GB" sz="2000" spc="-300" dirty="0">
                <a:latin typeface="+mj-lt"/>
              </a:rPr>
              <a:t>____</a:t>
            </a:r>
            <a:r>
              <a:rPr lang="en-GB" sz="2200" dirty="0">
                <a:latin typeface="+mj-lt"/>
              </a:rPr>
              <a:t> m </a:t>
            </a:r>
            <a:endParaRPr lang="en-GB" sz="1700" dirty="0">
              <a:latin typeface="+mj-lt"/>
            </a:endParaRPr>
          </a:p>
          <a:p>
            <a:pPr>
              <a:defRPr/>
            </a:pPr>
            <a:r>
              <a:rPr lang="en-GB" sz="1400" dirty="0">
                <a:latin typeface="+mj-lt"/>
              </a:rPr>
              <a:t>Lots of love from</a:t>
            </a:r>
          </a:p>
          <a:p>
            <a:pPr>
              <a:defRPr/>
            </a:pPr>
            <a:r>
              <a:rPr lang="en-GB" sz="1400" dirty="0">
                <a:latin typeface="+mj-lt"/>
              </a:rPr>
              <a:t>Elena</a:t>
            </a:r>
          </a:p>
        </p:txBody>
      </p:sp>
      <p:pic>
        <p:nvPicPr>
          <p:cNvPr id="14343" name="Picture 5">
            <a:extLst>
              <a:ext uri="{FF2B5EF4-FFF2-40B4-BE49-F238E27FC236}">
                <a16:creationId xmlns:a16="http://schemas.microsoft.com/office/drawing/2014/main" id="{93CFAE35-1912-3180-FAF7-AB3371B8A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7026" y="4446394"/>
            <a:ext cx="384175" cy="4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8">
            <a:extLst>
              <a:ext uri="{FF2B5EF4-FFF2-40B4-BE49-F238E27FC236}">
                <a16:creationId xmlns:a16="http://schemas.microsoft.com/office/drawing/2014/main" id="{B9C20404-BE65-F227-E781-DB6333365D8A}"/>
              </a:ext>
            </a:extLst>
          </p:cNvPr>
          <p:cNvGrpSpPr>
            <a:grpSpLocks/>
          </p:cNvGrpSpPr>
          <p:nvPr/>
        </p:nvGrpSpPr>
        <p:grpSpPr bwMode="auto">
          <a:xfrm>
            <a:off x="6397626" y="5070475"/>
            <a:ext cx="1044575" cy="738188"/>
            <a:chOff x="5069854" y="5158457"/>
            <a:chExt cx="1184744" cy="796222"/>
          </a:xfrm>
        </p:grpSpPr>
        <p:pic>
          <p:nvPicPr>
            <p:cNvPr id="14353" name="Picture 6">
              <a:extLst>
                <a:ext uri="{FF2B5EF4-FFF2-40B4-BE49-F238E27FC236}">
                  <a16:creationId xmlns:a16="http://schemas.microsoft.com/office/drawing/2014/main" id="{8A3B2C40-E912-1BAB-53F0-06620468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854" y="5158457"/>
              <a:ext cx="1184744" cy="79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7">
              <a:extLst>
                <a:ext uri="{FF2B5EF4-FFF2-40B4-BE49-F238E27FC236}">
                  <a16:creationId xmlns:a16="http://schemas.microsoft.com/office/drawing/2014/main" id="{6F1745FF-95FB-0AB1-C8BF-D074448A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677" y="5669084"/>
              <a:ext cx="374335" cy="24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E8659B4-324C-E5FA-11FD-2CFCE45FACAD}"/>
              </a:ext>
            </a:extLst>
          </p:cNvPr>
          <p:cNvSpPr/>
          <p:nvPr/>
        </p:nvSpPr>
        <p:spPr>
          <a:xfrm>
            <a:off x="8582026" y="4762501"/>
            <a:ext cx="1330325" cy="1330325"/>
          </a:xfrm>
          <a:prstGeom prst="ellipse">
            <a:avLst/>
          </a:prstGeom>
          <a:solidFill>
            <a:srgbClr val="DD2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Click here for answers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5BDE19-0F26-DF98-7B41-18A82359AF9A}"/>
              </a:ext>
            </a:extLst>
          </p:cNvPr>
          <p:cNvGrpSpPr>
            <a:grpSpLocks/>
          </p:cNvGrpSpPr>
          <p:nvPr/>
        </p:nvGrpSpPr>
        <p:grpSpPr bwMode="auto">
          <a:xfrm>
            <a:off x="4562475" y="2751139"/>
            <a:ext cx="635000" cy="2822575"/>
            <a:chOff x="3039257" y="2750681"/>
            <a:chExt cx="633583" cy="2822640"/>
          </a:xfrm>
        </p:grpSpPr>
        <p:sp>
          <p:nvSpPr>
            <p:cNvPr id="14348" name="Content Placeholder 1">
              <a:extLst>
                <a:ext uri="{FF2B5EF4-FFF2-40B4-BE49-F238E27FC236}">
                  <a16:creationId xmlns:a16="http://schemas.microsoft.com/office/drawing/2014/main" id="{92A86ED8-0632-0FC4-6561-C164FD32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071" y="2750681"/>
              <a:ext cx="552014" cy="30517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400" b="1" dirty="0" err="1">
                  <a:latin typeface="+mj-lt"/>
                </a:rPr>
                <a:t>oa</a:t>
              </a:r>
              <a:endParaRPr lang="en-GB" altLang="en-US" sz="2400" b="1" dirty="0">
                <a:latin typeface="+mj-lt"/>
              </a:endParaRPr>
            </a:p>
          </p:txBody>
        </p:sp>
        <p:sp>
          <p:nvSpPr>
            <p:cNvPr id="14349" name="Content Placeholder 1">
              <a:extLst>
                <a:ext uri="{FF2B5EF4-FFF2-40B4-BE49-F238E27FC236}">
                  <a16:creationId xmlns:a16="http://schemas.microsoft.com/office/drawing/2014/main" id="{812E3855-EA60-2E50-A107-2CCBFF79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022" y="3378016"/>
              <a:ext cx="552014" cy="30517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400" b="1" dirty="0" err="1">
                  <a:latin typeface="Twinkl" panose="02000000000000000000" pitchFamily="2" charset="0"/>
                </a:rPr>
                <a:t>oo</a:t>
              </a:r>
              <a:endParaRPr lang="en-GB" altLang="en-US" sz="2400" b="1" dirty="0">
                <a:latin typeface="Twinkl" panose="02000000000000000000" pitchFamily="2" charset="0"/>
              </a:endParaRPr>
            </a:p>
          </p:txBody>
        </p:sp>
        <p:sp>
          <p:nvSpPr>
            <p:cNvPr id="14350" name="Content Placeholder 1">
              <a:extLst>
                <a:ext uri="{FF2B5EF4-FFF2-40B4-BE49-F238E27FC236}">
                  <a16:creationId xmlns:a16="http://schemas.microsoft.com/office/drawing/2014/main" id="{12C6FB10-318F-E874-71FA-07434B741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257" y="4013302"/>
              <a:ext cx="552014" cy="30517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400" b="1" dirty="0" err="1">
                  <a:latin typeface="+mj-lt"/>
                </a:rPr>
                <a:t>ar</a:t>
              </a:r>
              <a:endParaRPr lang="en-GB" altLang="en-US" sz="2400" b="1" dirty="0">
                <a:latin typeface="+mj-lt"/>
              </a:endParaRPr>
            </a:p>
          </p:txBody>
        </p:sp>
        <p:sp>
          <p:nvSpPr>
            <p:cNvPr id="14351" name="Content Placeholder 1">
              <a:extLst>
                <a:ext uri="{FF2B5EF4-FFF2-40B4-BE49-F238E27FC236}">
                  <a16:creationId xmlns:a16="http://schemas.microsoft.com/office/drawing/2014/main" id="{DF4B0892-1020-5347-D23D-ED5E082B9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826" y="4640816"/>
              <a:ext cx="552014" cy="30517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400" b="1" dirty="0">
                  <a:latin typeface="+mj-lt"/>
                </a:rPr>
                <a:t>ng</a:t>
              </a:r>
            </a:p>
          </p:txBody>
        </p:sp>
        <p:sp>
          <p:nvSpPr>
            <p:cNvPr id="14352" name="Content Placeholder 1">
              <a:extLst>
                <a:ext uri="{FF2B5EF4-FFF2-40B4-BE49-F238E27FC236}">
                  <a16:creationId xmlns:a16="http://schemas.microsoft.com/office/drawing/2014/main" id="{DE788F49-97CB-2B29-9AAF-BD43AAB30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944" y="5268151"/>
              <a:ext cx="552014" cy="30517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400" b="1" dirty="0" err="1">
                  <a:latin typeface="+mj-lt"/>
                </a:rPr>
                <a:t>ar</a:t>
              </a:r>
              <a:endParaRPr lang="en-GB" altLang="en-US" sz="2400" b="1" dirty="0">
                <a:latin typeface="+mj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664EDD-8B27-CE3C-8B34-D2A1E6F11BEF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6D9351-A94D-D68C-4EE9-EC2845EA8C42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v bird">
            <a:extLst>
              <a:ext uri="{FF2B5EF4-FFF2-40B4-BE49-F238E27FC236}">
                <a16:creationId xmlns:a16="http://schemas.microsoft.com/office/drawing/2014/main" id="{7F39D893-D15B-41CD-0D5B-354FE17B386D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1933575"/>
            <a:ext cx="1503363" cy="1328738"/>
            <a:chOff x="1701630" y="4017818"/>
            <a:chExt cx="1502937" cy="1329435"/>
          </a:xfrm>
        </p:grpSpPr>
        <p:pic>
          <p:nvPicPr>
            <p:cNvPr id="15390" name="Picture 32">
              <a:extLst>
                <a:ext uri="{FF2B5EF4-FFF2-40B4-BE49-F238E27FC236}">
                  <a16:creationId xmlns:a16="http://schemas.microsoft.com/office/drawing/2014/main" id="{793F86FD-8B20-3817-1551-03B1086F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0" y="4017818"/>
              <a:ext cx="1502937" cy="1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064BC2A-EC4B-430C-98A9-6E562ADFEFF6}"/>
                </a:ext>
              </a:extLst>
            </p:cNvPr>
            <p:cNvSpPr txBox="1"/>
            <p:nvPr/>
          </p:nvSpPr>
          <p:spPr>
            <a:xfrm>
              <a:off x="2353914" y="4080295"/>
              <a:ext cx="616110" cy="923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5400" b="1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v</a:t>
              </a:r>
            </a:p>
          </p:txBody>
        </p:sp>
      </p:grpSp>
      <p:sp>
        <p:nvSpPr>
          <p:cNvPr id="15363" name="Title 19">
            <a:extLst>
              <a:ext uri="{FF2B5EF4-FFF2-40B4-BE49-F238E27FC236}">
                <a16:creationId xmlns:a16="http://schemas.microsoft.com/office/drawing/2014/main" id="{95B4D7F0-6D22-7BFA-848A-C094098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anose="02000000000000000000" pitchFamily="2" charset="0"/>
              </a:rPr>
              <a:t>Phoneme Robins</a:t>
            </a:r>
          </a:p>
        </p:txBody>
      </p:sp>
      <p:sp>
        <p:nvSpPr>
          <p:cNvPr id="15362" name="Content Placeholder 1">
            <a:extLst>
              <a:ext uri="{FF2B5EF4-FFF2-40B4-BE49-F238E27FC236}">
                <a16:creationId xmlns:a16="http://schemas.microsoft.com/office/drawing/2014/main" id="{90732849-F423-55EB-CC76-EEA0739A6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1514475"/>
            <a:ext cx="7632700" cy="496888"/>
          </a:xfrm>
        </p:spPr>
        <p:txBody>
          <a:bodyPr/>
          <a:lstStyle/>
          <a:p>
            <a:pPr algn="ctr" eaLnBrk="1" hangingPunct="1"/>
            <a:r>
              <a:rPr lang="en-GB" altLang="en-US">
                <a:latin typeface="Twinkl" panose="02000000000000000000" pitchFamily="2" charset="77"/>
              </a:rPr>
              <a:t>Click on the pictures to make a word.</a:t>
            </a:r>
          </a:p>
        </p:txBody>
      </p:sp>
      <p:grpSp>
        <p:nvGrpSpPr>
          <p:cNvPr id="15364" name="ow">
            <a:extLst>
              <a:ext uri="{FF2B5EF4-FFF2-40B4-BE49-F238E27FC236}">
                <a16:creationId xmlns:a16="http://schemas.microsoft.com/office/drawing/2014/main" id="{8AC205C3-A413-7488-7EA4-9B0F6072B37A}"/>
              </a:ext>
            </a:extLst>
          </p:cNvPr>
          <p:cNvGrpSpPr>
            <a:grpSpLocks/>
          </p:cNvGrpSpPr>
          <p:nvPr/>
        </p:nvGrpSpPr>
        <p:grpSpPr bwMode="auto">
          <a:xfrm>
            <a:off x="6734176" y="1933576"/>
            <a:ext cx="2689225" cy="993775"/>
            <a:chOff x="3904090" y="2261314"/>
            <a:chExt cx="2688615" cy="994306"/>
          </a:xfrm>
        </p:grpSpPr>
        <p:sp>
          <p:nvSpPr>
            <p:cNvPr id="19" name="Title 20">
              <a:extLst>
                <a:ext uri="{FF2B5EF4-FFF2-40B4-BE49-F238E27FC236}">
                  <a16:creationId xmlns:a16="http://schemas.microsoft.com/office/drawing/2014/main" id="{981C6EA0-967D-5391-B213-E8B426721802}"/>
                </a:ext>
              </a:extLst>
            </p:cNvPr>
            <p:cNvSpPr txBox="1">
              <a:spLocks/>
            </p:cNvSpPr>
            <p:nvPr/>
          </p:nvSpPr>
          <p:spPr>
            <a:xfrm>
              <a:off x="4354663" y="2261314"/>
              <a:ext cx="2238042" cy="994306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 anchorCtr="1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6000" spc="600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ow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4EEA2-0E14-091A-C17E-4BBE277DD91E}"/>
                </a:ext>
              </a:extLst>
            </p:cNvPr>
            <p:cNvCxnSpPr/>
            <p:nvPr/>
          </p:nvCxnSpPr>
          <p:spPr>
            <a:xfrm>
              <a:off x="3904090" y="3093608"/>
              <a:ext cx="8903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n bird">
            <a:extLst>
              <a:ext uri="{FF2B5EF4-FFF2-40B4-BE49-F238E27FC236}">
                <a16:creationId xmlns:a16="http://schemas.microsoft.com/office/drawing/2014/main" id="{5CDC8362-F261-57D0-E218-0AAFA619981C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2898775"/>
            <a:ext cx="1503362" cy="1328738"/>
            <a:chOff x="3282975" y="4017818"/>
            <a:chExt cx="1502938" cy="1329435"/>
          </a:xfrm>
        </p:grpSpPr>
        <p:pic>
          <p:nvPicPr>
            <p:cNvPr id="15386" name="Picture 35">
              <a:extLst>
                <a:ext uri="{FF2B5EF4-FFF2-40B4-BE49-F238E27FC236}">
                  <a16:creationId xmlns:a16="http://schemas.microsoft.com/office/drawing/2014/main" id="{74DD21AC-526F-3437-3377-D8467F81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975" y="4017818"/>
              <a:ext cx="1502938" cy="1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89303D-1583-7C5D-52F0-CD8808221E8B}"/>
                </a:ext>
              </a:extLst>
            </p:cNvPr>
            <p:cNvSpPr txBox="1"/>
            <p:nvPr/>
          </p:nvSpPr>
          <p:spPr>
            <a:xfrm>
              <a:off x="3990338" y="4094920"/>
              <a:ext cx="61611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5400" b="1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n</a:t>
              </a:r>
            </a:p>
          </p:txBody>
        </p:sp>
      </p:grpSp>
      <p:grpSp>
        <p:nvGrpSpPr>
          <p:cNvPr id="25" name="c bird">
            <a:extLst>
              <a:ext uri="{FF2B5EF4-FFF2-40B4-BE49-F238E27FC236}">
                <a16:creationId xmlns:a16="http://schemas.microsoft.com/office/drawing/2014/main" id="{9EFE0E08-96CE-7495-1602-6F7A5AE3D0F4}"/>
              </a:ext>
            </a:extLst>
          </p:cNvPr>
          <p:cNvGrpSpPr>
            <a:grpSpLocks/>
          </p:cNvGrpSpPr>
          <p:nvPr/>
        </p:nvGrpSpPr>
        <p:grpSpPr bwMode="auto">
          <a:xfrm>
            <a:off x="2563813" y="3863975"/>
            <a:ext cx="1503362" cy="1328738"/>
            <a:chOff x="4851626" y="4017818"/>
            <a:chExt cx="1502938" cy="1329435"/>
          </a:xfrm>
        </p:grpSpPr>
        <p:pic>
          <p:nvPicPr>
            <p:cNvPr id="15384" name="Picture 37">
              <a:extLst>
                <a:ext uri="{FF2B5EF4-FFF2-40B4-BE49-F238E27FC236}">
                  <a16:creationId xmlns:a16="http://schemas.microsoft.com/office/drawing/2014/main" id="{BF1503AD-EEF3-E8D5-AA18-6AA0853F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626" y="4017818"/>
              <a:ext cx="1502938" cy="1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44379D-73A3-B150-A1BF-36B33D43563D}"/>
                </a:ext>
              </a:extLst>
            </p:cNvPr>
            <p:cNvSpPr txBox="1"/>
            <p:nvPr/>
          </p:nvSpPr>
          <p:spPr>
            <a:xfrm>
              <a:off x="5567381" y="4064391"/>
              <a:ext cx="61611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5400" b="1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c</a:t>
              </a:r>
            </a:p>
          </p:txBody>
        </p:sp>
      </p:grpSp>
      <p:grpSp>
        <p:nvGrpSpPr>
          <p:cNvPr id="26" name="h bird">
            <a:extLst>
              <a:ext uri="{FF2B5EF4-FFF2-40B4-BE49-F238E27FC236}">
                <a16:creationId xmlns:a16="http://schemas.microsoft.com/office/drawing/2014/main" id="{A5B08881-CAAA-93ED-60EA-07E7179C5608}"/>
              </a:ext>
            </a:extLst>
          </p:cNvPr>
          <p:cNvGrpSpPr>
            <a:grpSpLocks/>
          </p:cNvGrpSpPr>
          <p:nvPr/>
        </p:nvGrpSpPr>
        <p:grpSpPr bwMode="auto">
          <a:xfrm>
            <a:off x="2533651" y="4854575"/>
            <a:ext cx="1503363" cy="1328738"/>
            <a:chOff x="6509136" y="4017818"/>
            <a:chExt cx="1502937" cy="1329435"/>
          </a:xfrm>
        </p:grpSpPr>
        <p:pic>
          <p:nvPicPr>
            <p:cNvPr id="15382" name="Picture 39">
              <a:extLst>
                <a:ext uri="{FF2B5EF4-FFF2-40B4-BE49-F238E27FC236}">
                  <a16:creationId xmlns:a16="http://schemas.microsoft.com/office/drawing/2014/main" id="{457060E9-2C0D-8FF6-D111-79F55FCCE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136" y="4017818"/>
              <a:ext cx="1502937" cy="1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926DBF-F232-0226-264B-D6A8F4630A25}"/>
                </a:ext>
              </a:extLst>
            </p:cNvPr>
            <p:cNvSpPr txBox="1"/>
            <p:nvPr/>
          </p:nvSpPr>
          <p:spPr>
            <a:xfrm>
              <a:off x="7232553" y="4112102"/>
              <a:ext cx="61611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5400" b="1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h</a:t>
              </a:r>
            </a:p>
          </p:txBody>
        </p:sp>
      </p:grpSp>
      <p:sp>
        <p:nvSpPr>
          <p:cNvPr id="21" name="v" hidden="1">
            <a:extLst>
              <a:ext uri="{FF2B5EF4-FFF2-40B4-BE49-F238E27FC236}">
                <a16:creationId xmlns:a16="http://schemas.microsoft.com/office/drawing/2014/main" id="{DCC38CD3-DF6A-1916-03D4-32897DACE3D5}"/>
              </a:ext>
            </a:extLst>
          </p:cNvPr>
          <p:cNvSpPr txBox="1">
            <a:spLocks/>
          </p:cNvSpPr>
          <p:nvPr/>
        </p:nvSpPr>
        <p:spPr>
          <a:xfrm>
            <a:off x="5324158" y="2334355"/>
            <a:ext cx="702337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000" spc="600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v</a:t>
            </a:r>
          </a:p>
        </p:txBody>
      </p:sp>
      <p:sp>
        <p:nvSpPr>
          <p:cNvPr id="22" name="n" hidden="1">
            <a:extLst>
              <a:ext uri="{FF2B5EF4-FFF2-40B4-BE49-F238E27FC236}">
                <a16:creationId xmlns:a16="http://schemas.microsoft.com/office/drawing/2014/main" id="{131F77B9-4977-60D4-A41C-D8D6D52CD7C3}"/>
              </a:ext>
            </a:extLst>
          </p:cNvPr>
          <p:cNvSpPr txBox="1">
            <a:spLocks/>
          </p:cNvSpPr>
          <p:nvPr/>
        </p:nvSpPr>
        <p:spPr>
          <a:xfrm>
            <a:off x="5324158" y="2343788"/>
            <a:ext cx="702337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000" spc="600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n</a:t>
            </a:r>
          </a:p>
        </p:txBody>
      </p:sp>
      <p:sp>
        <p:nvSpPr>
          <p:cNvPr id="27" name="c" hidden="1">
            <a:extLst>
              <a:ext uri="{FF2B5EF4-FFF2-40B4-BE49-F238E27FC236}">
                <a16:creationId xmlns:a16="http://schemas.microsoft.com/office/drawing/2014/main" id="{6D153FED-9B08-EB52-A9AE-7CA6F04F529A}"/>
              </a:ext>
            </a:extLst>
          </p:cNvPr>
          <p:cNvSpPr txBox="1">
            <a:spLocks/>
          </p:cNvSpPr>
          <p:nvPr/>
        </p:nvSpPr>
        <p:spPr>
          <a:xfrm>
            <a:off x="5342705" y="2353221"/>
            <a:ext cx="702337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000" spc="600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c</a:t>
            </a:r>
          </a:p>
        </p:txBody>
      </p:sp>
      <p:sp>
        <p:nvSpPr>
          <p:cNvPr id="28" name="h" hidden="1">
            <a:extLst>
              <a:ext uri="{FF2B5EF4-FFF2-40B4-BE49-F238E27FC236}">
                <a16:creationId xmlns:a16="http://schemas.microsoft.com/office/drawing/2014/main" id="{9EABDDD2-43C3-1D9A-BC54-7BFCB3C8D995}"/>
              </a:ext>
            </a:extLst>
          </p:cNvPr>
          <p:cNvSpPr txBox="1">
            <a:spLocks/>
          </p:cNvSpPr>
          <p:nvPr/>
        </p:nvSpPr>
        <p:spPr>
          <a:xfrm>
            <a:off x="5357285" y="2359687"/>
            <a:ext cx="702337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000" spc="600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h</a:t>
            </a:r>
          </a:p>
        </p:txBody>
      </p:sp>
      <p:grpSp>
        <p:nvGrpSpPr>
          <p:cNvPr id="15372" name="ow">
            <a:extLst>
              <a:ext uri="{FF2B5EF4-FFF2-40B4-BE49-F238E27FC236}">
                <a16:creationId xmlns:a16="http://schemas.microsoft.com/office/drawing/2014/main" id="{48F651D3-3B2B-1939-1D63-CCE3CAFBCBDD}"/>
              </a:ext>
            </a:extLst>
          </p:cNvPr>
          <p:cNvGrpSpPr>
            <a:grpSpLocks/>
          </p:cNvGrpSpPr>
          <p:nvPr/>
        </p:nvGrpSpPr>
        <p:grpSpPr bwMode="auto">
          <a:xfrm>
            <a:off x="6734176" y="2949576"/>
            <a:ext cx="2689225" cy="993775"/>
            <a:chOff x="3904090" y="2229509"/>
            <a:chExt cx="2688615" cy="994306"/>
          </a:xfrm>
        </p:grpSpPr>
        <p:sp>
          <p:nvSpPr>
            <p:cNvPr id="35" name="Title 20">
              <a:extLst>
                <a:ext uri="{FF2B5EF4-FFF2-40B4-BE49-F238E27FC236}">
                  <a16:creationId xmlns:a16="http://schemas.microsoft.com/office/drawing/2014/main" id="{48D0186E-A61D-470A-5F29-BF6B27A05A67}"/>
                </a:ext>
              </a:extLst>
            </p:cNvPr>
            <p:cNvSpPr txBox="1">
              <a:spLocks/>
            </p:cNvSpPr>
            <p:nvPr/>
          </p:nvSpPr>
          <p:spPr>
            <a:xfrm>
              <a:off x="4354663" y="2229509"/>
              <a:ext cx="2238042" cy="994306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 anchorCtr="1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6000" spc="600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ow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E490A0A-7353-7081-0B7E-2602AF11A33C}"/>
                </a:ext>
              </a:extLst>
            </p:cNvPr>
            <p:cNvCxnSpPr/>
            <p:nvPr/>
          </p:nvCxnSpPr>
          <p:spPr>
            <a:xfrm>
              <a:off x="3904090" y="3030037"/>
              <a:ext cx="8903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373" name="ow">
            <a:extLst>
              <a:ext uri="{FF2B5EF4-FFF2-40B4-BE49-F238E27FC236}">
                <a16:creationId xmlns:a16="http://schemas.microsoft.com/office/drawing/2014/main" id="{CE977868-43BB-2A5F-13C0-EB21A62D88D5}"/>
              </a:ext>
            </a:extLst>
          </p:cNvPr>
          <p:cNvGrpSpPr>
            <a:grpSpLocks/>
          </p:cNvGrpSpPr>
          <p:nvPr/>
        </p:nvGrpSpPr>
        <p:grpSpPr bwMode="auto">
          <a:xfrm>
            <a:off x="6734176" y="3898901"/>
            <a:ext cx="2689225" cy="995363"/>
            <a:chOff x="3904090" y="2149997"/>
            <a:chExt cx="2688615" cy="994306"/>
          </a:xfrm>
        </p:grpSpPr>
        <p:sp>
          <p:nvSpPr>
            <p:cNvPr id="44" name="Title 20">
              <a:extLst>
                <a:ext uri="{FF2B5EF4-FFF2-40B4-BE49-F238E27FC236}">
                  <a16:creationId xmlns:a16="http://schemas.microsoft.com/office/drawing/2014/main" id="{3AA68B80-D330-3986-2414-1FACC561FE4A}"/>
                </a:ext>
              </a:extLst>
            </p:cNvPr>
            <p:cNvSpPr txBox="1">
              <a:spLocks/>
            </p:cNvSpPr>
            <p:nvPr/>
          </p:nvSpPr>
          <p:spPr>
            <a:xfrm>
              <a:off x="4354663" y="2149997"/>
              <a:ext cx="2238042" cy="994306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 anchorCtr="1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6000" spc="600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ow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F5199B6-27A0-2EB8-39F3-FA4E816318C5}"/>
                </a:ext>
              </a:extLst>
            </p:cNvPr>
            <p:cNvCxnSpPr/>
            <p:nvPr/>
          </p:nvCxnSpPr>
          <p:spPr>
            <a:xfrm>
              <a:off x="3904090" y="2941319"/>
              <a:ext cx="8903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374" name="ow">
            <a:extLst>
              <a:ext uri="{FF2B5EF4-FFF2-40B4-BE49-F238E27FC236}">
                <a16:creationId xmlns:a16="http://schemas.microsoft.com/office/drawing/2014/main" id="{2CBF370B-68EB-E400-2DCF-DEA99916C529}"/>
              </a:ext>
            </a:extLst>
          </p:cNvPr>
          <p:cNvGrpSpPr>
            <a:grpSpLocks/>
          </p:cNvGrpSpPr>
          <p:nvPr/>
        </p:nvGrpSpPr>
        <p:grpSpPr bwMode="auto">
          <a:xfrm>
            <a:off x="6734176" y="4895851"/>
            <a:ext cx="2689225" cy="995363"/>
            <a:chOff x="3904090" y="2062531"/>
            <a:chExt cx="2688615" cy="994306"/>
          </a:xfrm>
        </p:grpSpPr>
        <p:sp>
          <p:nvSpPr>
            <p:cNvPr id="50" name="Title 20">
              <a:extLst>
                <a:ext uri="{FF2B5EF4-FFF2-40B4-BE49-F238E27FC236}">
                  <a16:creationId xmlns:a16="http://schemas.microsoft.com/office/drawing/2014/main" id="{AA54EC20-7B08-5F02-5C38-ADDE80D26CAE}"/>
                </a:ext>
              </a:extLst>
            </p:cNvPr>
            <p:cNvSpPr txBox="1">
              <a:spLocks/>
            </p:cNvSpPr>
            <p:nvPr/>
          </p:nvSpPr>
          <p:spPr>
            <a:xfrm>
              <a:off x="4354663" y="2062531"/>
              <a:ext cx="2238042" cy="994306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 anchorCtr="1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6000" spc="600" dirty="0">
                  <a:ln w="222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ow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DDEB78-0976-C775-9784-D8636501D30B}"/>
                </a:ext>
              </a:extLst>
            </p:cNvPr>
            <p:cNvCxnSpPr/>
            <p:nvPr/>
          </p:nvCxnSpPr>
          <p:spPr>
            <a:xfrm>
              <a:off x="3904090" y="2893498"/>
              <a:ext cx="89038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D783CB1-D40D-E65F-2122-BA17732FB3CC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CA87B-8304-588D-D13A-58B2F1DC6786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40347 -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40105 -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39931 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40903 3.7037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9">
            <a:extLst>
              <a:ext uri="{FF2B5EF4-FFF2-40B4-BE49-F238E27FC236}">
                <a16:creationId xmlns:a16="http://schemas.microsoft.com/office/drawing/2014/main" id="{A710ED04-227C-2320-ED8B-BF5A0732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Load the Sleigh</a:t>
            </a:r>
          </a:p>
        </p:txBody>
      </p:sp>
      <p:sp>
        <p:nvSpPr>
          <p:cNvPr id="16385" name="Content Placeholder 1">
            <a:extLst>
              <a:ext uri="{FF2B5EF4-FFF2-40B4-BE49-F238E27FC236}">
                <a16:creationId xmlns:a16="http://schemas.microsoft.com/office/drawing/2014/main" id="{45A106CB-FF8B-037F-3A12-EFEEB96F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1443038"/>
            <a:ext cx="7632700" cy="476726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altLang="en-US" dirty="0">
                <a:latin typeface="+mj-lt"/>
              </a:rPr>
              <a:t>Help Ella the Elf to load the sleigh</a:t>
            </a:r>
            <a:r>
              <a:rPr lang="en-GB" altLang="en-US" dirty="0">
                <a:latin typeface="Twinkl" panose="02000000000000000000" pitchFamily="2" charset="77"/>
              </a:rPr>
              <a:t>.</a:t>
            </a: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sz="1600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sz="1600" dirty="0">
              <a:latin typeface="Twinkl" panose="02000000000000000000" pitchFamily="2" charset="77"/>
            </a:endParaRPr>
          </a:p>
          <a:p>
            <a:pPr eaLnBrk="1" hangingPunct="1"/>
            <a:r>
              <a:rPr lang="en-GB" altLang="en-US" sz="1600" dirty="0">
                <a:latin typeface="Twinkl" panose="02000000000000000000" pitchFamily="2" charset="77"/>
              </a:rPr>
              <a:t>Read a word, then click the gift to put it on the sleigh.</a:t>
            </a: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  <a:p>
            <a:pPr eaLnBrk="1" hangingPunct="1"/>
            <a:endParaRPr lang="en-GB" altLang="en-US" dirty="0">
              <a:latin typeface="Twinkl" panose="02000000000000000000" pitchFamily="2" charset="77"/>
            </a:endParaRPr>
          </a:p>
        </p:txBody>
      </p:sp>
      <p:grpSp>
        <p:nvGrpSpPr>
          <p:cNvPr id="8" name="tight">
            <a:extLst>
              <a:ext uri="{FF2B5EF4-FFF2-40B4-BE49-F238E27FC236}">
                <a16:creationId xmlns:a16="http://schemas.microsoft.com/office/drawing/2014/main" id="{CB0E9BCC-A811-B476-10C0-50358D519945}"/>
              </a:ext>
            </a:extLst>
          </p:cNvPr>
          <p:cNvGrpSpPr>
            <a:grpSpLocks/>
          </p:cNvGrpSpPr>
          <p:nvPr/>
        </p:nvGrpSpPr>
        <p:grpSpPr bwMode="auto">
          <a:xfrm>
            <a:off x="8821739" y="2720976"/>
            <a:ext cx="1239837" cy="950913"/>
            <a:chOff x="6458160" y="1880885"/>
            <a:chExt cx="1505306" cy="1156282"/>
          </a:xfrm>
        </p:grpSpPr>
        <p:pic>
          <p:nvPicPr>
            <p:cNvPr id="16409" name="Picture 46">
              <a:extLst>
                <a:ext uri="{FF2B5EF4-FFF2-40B4-BE49-F238E27FC236}">
                  <a16:creationId xmlns:a16="http://schemas.microsoft.com/office/drawing/2014/main" id="{B1966E6D-467E-1521-E20E-B135C064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818" y="1880885"/>
              <a:ext cx="1120899" cy="115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D469F8-DA69-4958-5298-6D049238F9AF}"/>
                </a:ext>
              </a:extLst>
            </p:cNvPr>
            <p:cNvSpPr txBox="1"/>
            <p:nvPr/>
          </p:nvSpPr>
          <p:spPr>
            <a:xfrm>
              <a:off x="6458160" y="2147769"/>
              <a:ext cx="1505306" cy="636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tight</a:t>
              </a:r>
            </a:p>
          </p:txBody>
        </p:sp>
      </p:grpSp>
      <p:pic>
        <p:nvPicPr>
          <p:cNvPr id="16387" name="Picture 3">
            <a:extLst>
              <a:ext uri="{FF2B5EF4-FFF2-40B4-BE49-F238E27FC236}">
                <a16:creationId xmlns:a16="http://schemas.microsoft.com/office/drawing/2014/main" id="{D82DA011-616D-FEC2-8AD6-9095F171E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2364" y="2351088"/>
            <a:ext cx="145158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pair">
            <a:extLst>
              <a:ext uri="{FF2B5EF4-FFF2-40B4-BE49-F238E27FC236}">
                <a16:creationId xmlns:a16="http://schemas.microsoft.com/office/drawing/2014/main" id="{F3C138ED-9003-22D5-447A-D54890E7349B}"/>
              </a:ext>
            </a:extLst>
          </p:cNvPr>
          <p:cNvGrpSpPr>
            <a:grpSpLocks/>
          </p:cNvGrpSpPr>
          <p:nvPr/>
        </p:nvGrpSpPr>
        <p:grpSpPr bwMode="auto">
          <a:xfrm>
            <a:off x="2187576" y="3243264"/>
            <a:ext cx="1331913" cy="1165225"/>
            <a:chOff x="567685" y="2758823"/>
            <a:chExt cx="1505306" cy="1316989"/>
          </a:xfrm>
        </p:grpSpPr>
        <p:pic>
          <p:nvPicPr>
            <p:cNvPr id="16407" name="Picture 34">
              <a:extLst>
                <a:ext uri="{FF2B5EF4-FFF2-40B4-BE49-F238E27FC236}">
                  <a16:creationId xmlns:a16="http://schemas.microsoft.com/office/drawing/2014/main" id="{398628C8-42DE-6698-D0B2-4A58589A6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466" y="2758823"/>
              <a:ext cx="825450" cy="131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11F1C7-EC19-9D11-44F3-C17D3EC5187C}"/>
                </a:ext>
              </a:extLst>
            </p:cNvPr>
            <p:cNvSpPr txBox="1"/>
            <p:nvPr/>
          </p:nvSpPr>
          <p:spPr>
            <a:xfrm>
              <a:off x="567685" y="3171666"/>
              <a:ext cx="1505306" cy="5913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pair</a:t>
              </a:r>
            </a:p>
          </p:txBody>
        </p:sp>
      </p:grpSp>
      <p:grpSp>
        <p:nvGrpSpPr>
          <p:cNvPr id="5" name="took">
            <a:extLst>
              <a:ext uri="{FF2B5EF4-FFF2-40B4-BE49-F238E27FC236}">
                <a16:creationId xmlns:a16="http://schemas.microsoft.com/office/drawing/2014/main" id="{31310962-C108-D3D2-313C-BE050A4AF3F2}"/>
              </a:ext>
            </a:extLst>
          </p:cNvPr>
          <p:cNvGrpSpPr>
            <a:grpSpLocks/>
          </p:cNvGrpSpPr>
          <p:nvPr/>
        </p:nvGrpSpPr>
        <p:grpSpPr bwMode="auto">
          <a:xfrm>
            <a:off x="6162675" y="4940300"/>
            <a:ext cx="1265238" cy="819150"/>
            <a:chOff x="4302704" y="4509153"/>
            <a:chExt cx="1505306" cy="973963"/>
          </a:xfrm>
        </p:grpSpPr>
        <p:pic>
          <p:nvPicPr>
            <p:cNvPr id="16405" name="Picture 43">
              <a:extLst>
                <a:ext uri="{FF2B5EF4-FFF2-40B4-BE49-F238E27FC236}">
                  <a16:creationId xmlns:a16="http://schemas.microsoft.com/office/drawing/2014/main" id="{84C773F9-B4EB-B697-2CC9-2D73034A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832" y="4509153"/>
              <a:ext cx="975397" cy="97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D9C3D-2E76-7E30-850C-545CA32188EF}"/>
                </a:ext>
              </a:extLst>
            </p:cNvPr>
            <p:cNvSpPr txBox="1"/>
            <p:nvPr/>
          </p:nvSpPr>
          <p:spPr>
            <a:xfrm>
              <a:off x="4302704" y="4672618"/>
              <a:ext cx="1505306" cy="6221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took</a:t>
              </a:r>
            </a:p>
          </p:txBody>
        </p:sp>
      </p:grpSp>
      <p:grpSp>
        <p:nvGrpSpPr>
          <p:cNvPr id="6" name="pure">
            <a:extLst>
              <a:ext uri="{FF2B5EF4-FFF2-40B4-BE49-F238E27FC236}">
                <a16:creationId xmlns:a16="http://schemas.microsoft.com/office/drawing/2014/main" id="{7F18E204-5767-4158-DE39-61CD37A4BDAB}"/>
              </a:ext>
            </a:extLst>
          </p:cNvPr>
          <p:cNvGrpSpPr>
            <a:grpSpLocks/>
          </p:cNvGrpSpPr>
          <p:nvPr/>
        </p:nvGrpSpPr>
        <p:grpSpPr bwMode="auto">
          <a:xfrm>
            <a:off x="7878764" y="5532438"/>
            <a:ext cx="1277937" cy="596900"/>
            <a:chOff x="6386901" y="4732182"/>
            <a:chExt cx="1529659" cy="715722"/>
          </a:xfrm>
        </p:grpSpPr>
        <p:pic>
          <p:nvPicPr>
            <p:cNvPr id="16403" name="Picture 44">
              <a:extLst>
                <a:ext uri="{FF2B5EF4-FFF2-40B4-BE49-F238E27FC236}">
                  <a16:creationId xmlns:a16="http://schemas.microsoft.com/office/drawing/2014/main" id="{9E050325-E56F-036D-42BC-507C98B6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901" y="4732182"/>
              <a:ext cx="1402814" cy="715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2E65CA-F5B0-87DB-AA31-6C46454F0797}"/>
                </a:ext>
              </a:extLst>
            </p:cNvPr>
            <p:cNvSpPr txBox="1"/>
            <p:nvPr/>
          </p:nvSpPr>
          <p:spPr>
            <a:xfrm>
              <a:off x="6411253" y="4742225"/>
              <a:ext cx="1505307" cy="627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pure</a:t>
              </a:r>
            </a:p>
          </p:txBody>
        </p:sp>
      </p:grpSp>
      <p:grpSp>
        <p:nvGrpSpPr>
          <p:cNvPr id="7" name="cork">
            <a:extLst>
              <a:ext uri="{FF2B5EF4-FFF2-40B4-BE49-F238E27FC236}">
                <a16:creationId xmlns:a16="http://schemas.microsoft.com/office/drawing/2014/main" id="{69656FC9-9FA6-46DA-9AAE-1E06F1B17DFA}"/>
              </a:ext>
            </a:extLst>
          </p:cNvPr>
          <p:cNvGrpSpPr>
            <a:grpSpLocks/>
          </p:cNvGrpSpPr>
          <p:nvPr/>
        </p:nvGrpSpPr>
        <p:grpSpPr bwMode="auto">
          <a:xfrm>
            <a:off x="8791576" y="4138614"/>
            <a:ext cx="1419225" cy="1241425"/>
            <a:chOff x="7136734" y="3036391"/>
            <a:chExt cx="1505306" cy="1316989"/>
          </a:xfrm>
        </p:grpSpPr>
        <p:pic>
          <p:nvPicPr>
            <p:cNvPr id="16401" name="Picture 45">
              <a:extLst>
                <a:ext uri="{FF2B5EF4-FFF2-40B4-BE49-F238E27FC236}">
                  <a16:creationId xmlns:a16="http://schemas.microsoft.com/office/drawing/2014/main" id="{DC144CAD-5034-C763-CF0D-C5544AFF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496" y="3036391"/>
              <a:ext cx="825450" cy="131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BF4656-CFE8-0C44-292C-15D11FECE19A}"/>
                </a:ext>
              </a:extLst>
            </p:cNvPr>
            <p:cNvSpPr txBox="1"/>
            <p:nvPr/>
          </p:nvSpPr>
          <p:spPr>
            <a:xfrm>
              <a:off x="7136734" y="3476881"/>
              <a:ext cx="1505306" cy="5550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cork</a:t>
              </a:r>
            </a:p>
          </p:txBody>
        </p:sp>
      </p:grpSp>
      <p:grpSp>
        <p:nvGrpSpPr>
          <p:cNvPr id="10" name="year">
            <a:extLst>
              <a:ext uri="{FF2B5EF4-FFF2-40B4-BE49-F238E27FC236}">
                <a16:creationId xmlns:a16="http://schemas.microsoft.com/office/drawing/2014/main" id="{8E300F24-9370-56C1-9605-07E2F4D6A8CC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4643439"/>
            <a:ext cx="1252538" cy="962025"/>
            <a:chOff x="880303" y="4224562"/>
            <a:chExt cx="1505306" cy="1156282"/>
          </a:xfrm>
        </p:grpSpPr>
        <p:pic>
          <p:nvPicPr>
            <p:cNvPr id="16399" name="Picture 41">
              <a:extLst>
                <a:ext uri="{FF2B5EF4-FFF2-40B4-BE49-F238E27FC236}">
                  <a16:creationId xmlns:a16="http://schemas.microsoft.com/office/drawing/2014/main" id="{5021AFD0-70EB-2A11-2CC5-0FD22FBC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168" y="4224562"/>
              <a:ext cx="1120898" cy="115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F524A1-5E60-5F5B-C04F-F7C1901BFFA0}"/>
                </a:ext>
              </a:extLst>
            </p:cNvPr>
            <p:cNvSpPr txBox="1"/>
            <p:nvPr/>
          </p:nvSpPr>
          <p:spPr>
            <a:xfrm>
              <a:off x="880303" y="4530959"/>
              <a:ext cx="1505306" cy="6288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year</a:t>
              </a:r>
            </a:p>
          </p:txBody>
        </p:sp>
      </p:grpSp>
      <p:grpSp>
        <p:nvGrpSpPr>
          <p:cNvPr id="9" name="soil">
            <a:extLst>
              <a:ext uri="{FF2B5EF4-FFF2-40B4-BE49-F238E27FC236}">
                <a16:creationId xmlns:a16="http://schemas.microsoft.com/office/drawing/2014/main" id="{AA9A9398-87CC-2755-9E5D-F852CDB19E06}"/>
              </a:ext>
            </a:extLst>
          </p:cNvPr>
          <p:cNvGrpSpPr>
            <a:grpSpLocks/>
          </p:cNvGrpSpPr>
          <p:nvPr/>
        </p:nvGrpSpPr>
        <p:grpSpPr bwMode="auto">
          <a:xfrm>
            <a:off x="4291013" y="5038725"/>
            <a:ext cx="1155700" cy="681038"/>
            <a:chOff x="2575756" y="4536223"/>
            <a:chExt cx="1505306" cy="887523"/>
          </a:xfrm>
        </p:grpSpPr>
        <p:pic>
          <p:nvPicPr>
            <p:cNvPr id="16397" name="Picture 42">
              <a:extLst>
                <a:ext uri="{FF2B5EF4-FFF2-40B4-BE49-F238E27FC236}">
                  <a16:creationId xmlns:a16="http://schemas.microsoft.com/office/drawing/2014/main" id="{6636A5BF-719A-B8C9-B8CD-83CA6506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764" y="4536223"/>
              <a:ext cx="1196673" cy="88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97F97-F358-36F6-85FA-159271EF894B}"/>
                </a:ext>
              </a:extLst>
            </p:cNvPr>
            <p:cNvSpPr txBox="1"/>
            <p:nvPr/>
          </p:nvSpPr>
          <p:spPr>
            <a:xfrm>
              <a:off x="2575756" y="4622956"/>
              <a:ext cx="1505306" cy="6818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" panose="02000000000000000000" pitchFamily="2" charset="0"/>
                </a:rPr>
                <a:t>soil</a:t>
              </a:r>
            </a:p>
          </p:txBody>
        </p:sp>
      </p:grpSp>
      <p:pic>
        <p:nvPicPr>
          <p:cNvPr id="16395" name="sleigh">
            <a:extLst>
              <a:ext uri="{FF2B5EF4-FFF2-40B4-BE49-F238E27FC236}">
                <a16:creationId xmlns:a16="http://schemas.microsoft.com/office/drawing/2014/main" id="{4741F391-C1A1-0C08-ED48-EE934DF4C6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1908175"/>
            <a:ext cx="37846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40A6A3-D233-5619-1EF1-9DA40061BF43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B0CA1-B1F9-A676-72AD-98994B9E0996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347 L 0.43993 -0.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97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6215 -0.255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15052 -0.359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255 L -0.07274 -0.4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35122 -0.469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9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49775 -0.3407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55278 -0.122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39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>
            <a:extLst>
              <a:ext uri="{FF2B5EF4-FFF2-40B4-BE49-F238E27FC236}">
                <a16:creationId xmlns:a16="http://schemas.microsoft.com/office/drawing/2014/main" id="{AB6F7044-BC5C-0382-CDF6-A5673DDA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A Mighty Mix-Up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90E60E4-9799-387F-DE64-B85A878B6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1514475"/>
            <a:ext cx="7632700" cy="763588"/>
          </a:xfrm>
        </p:spPr>
        <p:txBody>
          <a:bodyPr vert="horz" lIns="108000" tIns="108000" rIns="108000" bIns="108000" rtlCol="0">
            <a:normAutofit fontScale="62500" lnSpcReduction="20000"/>
          </a:bodyPr>
          <a:lstStyle/>
          <a:p>
            <a:pPr>
              <a:defRPr/>
            </a:pPr>
            <a:r>
              <a:rPr lang="en-GB" altLang="en-US" dirty="0">
                <a:latin typeface="+mj-lt"/>
                <a:cs typeface="+mn-cs"/>
              </a:rPr>
              <a:t>Oh no! The elves have muddled up all of the presents and labels.</a:t>
            </a:r>
          </a:p>
          <a:p>
            <a:pPr>
              <a:defRPr/>
            </a:pPr>
            <a:r>
              <a:rPr lang="en-GB" altLang="en-US" dirty="0">
                <a:latin typeface="+mj-lt"/>
                <a:cs typeface="+mn-cs"/>
              </a:rPr>
              <a:t>Can you help them to sort them out?</a:t>
            </a: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 algn="ctr">
              <a:defRPr/>
            </a:pPr>
            <a:endParaRPr lang="en-GB" dirty="0">
              <a:cs typeface="+mn-cs"/>
            </a:endParaRPr>
          </a:p>
          <a:p>
            <a:pPr>
              <a:defRPr/>
            </a:pPr>
            <a:endParaRPr lang="en-GB" sz="1600" dirty="0"/>
          </a:p>
        </p:txBody>
      </p:sp>
      <p:pic>
        <p:nvPicPr>
          <p:cNvPr id="17411" name="pink">
            <a:extLst>
              <a:ext uri="{FF2B5EF4-FFF2-40B4-BE49-F238E27FC236}">
                <a16:creationId xmlns:a16="http://schemas.microsoft.com/office/drawing/2014/main" id="{2CC334F9-6843-EE84-FCD8-CC21722E3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6" y="2414589"/>
            <a:ext cx="15224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range">
            <a:extLst>
              <a:ext uri="{FF2B5EF4-FFF2-40B4-BE49-F238E27FC236}">
                <a16:creationId xmlns:a16="http://schemas.microsoft.com/office/drawing/2014/main" id="{2EE0CEF3-70D6-D5A4-4147-E4C02267F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25" y="2913063"/>
            <a:ext cx="1574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yellow">
            <a:extLst>
              <a:ext uri="{FF2B5EF4-FFF2-40B4-BE49-F238E27FC236}">
                <a16:creationId xmlns:a16="http://schemas.microsoft.com/office/drawing/2014/main" id="{575548AF-C4F6-1AEC-A4DA-BF09ADCF2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047876"/>
            <a:ext cx="104616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blue">
            <a:extLst>
              <a:ext uri="{FF2B5EF4-FFF2-40B4-BE49-F238E27FC236}">
                <a16:creationId xmlns:a16="http://schemas.microsoft.com/office/drawing/2014/main" id="{3406FBBC-8F40-949E-F534-D9744B839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2994026"/>
            <a:ext cx="22399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een">
            <a:extLst>
              <a:ext uri="{FF2B5EF4-FFF2-40B4-BE49-F238E27FC236}">
                <a16:creationId xmlns:a16="http://schemas.microsoft.com/office/drawing/2014/main" id="{B861C9EF-2231-A20D-824F-82109321B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9" y="2055813"/>
            <a:ext cx="15700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coat">
            <a:extLst>
              <a:ext uri="{FF2B5EF4-FFF2-40B4-BE49-F238E27FC236}">
                <a16:creationId xmlns:a16="http://schemas.microsoft.com/office/drawing/2014/main" id="{8400F97C-5B1D-17D6-3A77-B7BFB3632D2D}"/>
              </a:ext>
            </a:extLst>
          </p:cNvPr>
          <p:cNvGrpSpPr>
            <a:grpSpLocks/>
          </p:cNvGrpSpPr>
          <p:nvPr/>
        </p:nvGrpSpPr>
        <p:grpSpPr bwMode="auto">
          <a:xfrm>
            <a:off x="5499100" y="4770439"/>
            <a:ext cx="1455738" cy="1450975"/>
            <a:chOff x="840630" y="4771433"/>
            <a:chExt cx="1455830" cy="1450143"/>
          </a:xfrm>
        </p:grpSpPr>
        <p:pic>
          <p:nvPicPr>
            <p:cNvPr id="17430" name="Picture 2">
              <a:extLst>
                <a:ext uri="{FF2B5EF4-FFF2-40B4-BE49-F238E27FC236}">
                  <a16:creationId xmlns:a16="http://schemas.microsoft.com/office/drawing/2014/main" id="{65346A6B-A40D-630A-58D8-2C3AE4074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91" y="4771433"/>
              <a:ext cx="1373969" cy="145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1" name="Content Placeholder 1">
              <a:extLst>
                <a:ext uri="{FF2B5EF4-FFF2-40B4-BE49-F238E27FC236}">
                  <a16:creationId xmlns:a16="http://schemas.microsoft.com/office/drawing/2014/main" id="{36E5265D-586B-8D95-91D3-F947DE1CA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630" y="5509534"/>
              <a:ext cx="1240545" cy="269745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000" b="1" dirty="0">
                  <a:latin typeface="+mj-lt"/>
                </a:rPr>
                <a:t>coat</a:t>
              </a:r>
              <a:endParaRPr lang="en-GB" altLang="en-US" sz="2400" b="1" dirty="0">
                <a:latin typeface="+mj-lt"/>
              </a:endParaRPr>
            </a:p>
          </p:txBody>
        </p:sp>
      </p:grpSp>
      <p:grpSp>
        <p:nvGrpSpPr>
          <p:cNvPr id="16" name="rocket">
            <a:extLst>
              <a:ext uri="{FF2B5EF4-FFF2-40B4-BE49-F238E27FC236}">
                <a16:creationId xmlns:a16="http://schemas.microsoft.com/office/drawing/2014/main" id="{C181D0AA-E4C4-8F03-A70A-970340DA6850}"/>
              </a:ext>
            </a:extLst>
          </p:cNvPr>
          <p:cNvGrpSpPr>
            <a:grpSpLocks/>
          </p:cNvGrpSpPr>
          <p:nvPr/>
        </p:nvGrpSpPr>
        <p:grpSpPr bwMode="auto">
          <a:xfrm>
            <a:off x="7056438" y="4770439"/>
            <a:ext cx="1446212" cy="1450975"/>
            <a:chOff x="5511955" y="4771432"/>
            <a:chExt cx="1446022" cy="1450143"/>
          </a:xfrm>
        </p:grpSpPr>
        <p:pic>
          <p:nvPicPr>
            <p:cNvPr id="17428" name="Picture 12">
              <a:extLst>
                <a:ext uri="{FF2B5EF4-FFF2-40B4-BE49-F238E27FC236}">
                  <a16:creationId xmlns:a16="http://schemas.microsoft.com/office/drawing/2014/main" id="{079014F1-C55F-00B3-2305-D7AAC31D2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008" y="4771432"/>
              <a:ext cx="1373969" cy="145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9" name="Content Placeholder 1">
              <a:extLst>
                <a:ext uri="{FF2B5EF4-FFF2-40B4-BE49-F238E27FC236}">
                  <a16:creationId xmlns:a16="http://schemas.microsoft.com/office/drawing/2014/main" id="{FEDE9950-859E-91FC-C62D-BE9B4EEEF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955" y="5517626"/>
              <a:ext cx="1240545" cy="269745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000" b="1" dirty="0">
                  <a:latin typeface="+mj-lt"/>
                </a:rPr>
                <a:t>rocket</a:t>
              </a:r>
              <a:endParaRPr lang="en-GB" altLang="en-US" sz="2400" b="1" dirty="0">
                <a:latin typeface="+mj-lt"/>
              </a:endParaRPr>
            </a:p>
          </p:txBody>
        </p:sp>
      </p:grpSp>
      <p:grpSp>
        <p:nvGrpSpPr>
          <p:cNvPr id="9" name="hammer">
            <a:extLst>
              <a:ext uri="{FF2B5EF4-FFF2-40B4-BE49-F238E27FC236}">
                <a16:creationId xmlns:a16="http://schemas.microsoft.com/office/drawing/2014/main" id="{8BAD7F28-8552-3EE4-8E76-8B8642EFB879}"/>
              </a:ext>
            </a:extLst>
          </p:cNvPr>
          <p:cNvGrpSpPr>
            <a:grpSpLocks/>
          </p:cNvGrpSpPr>
          <p:nvPr/>
        </p:nvGrpSpPr>
        <p:grpSpPr bwMode="auto">
          <a:xfrm>
            <a:off x="3965576" y="4770439"/>
            <a:ext cx="1433513" cy="1450975"/>
            <a:chOff x="2417445" y="4779525"/>
            <a:chExt cx="1433426" cy="1450143"/>
          </a:xfrm>
        </p:grpSpPr>
        <p:pic>
          <p:nvPicPr>
            <p:cNvPr id="17426" name="Picture 10">
              <a:extLst>
                <a:ext uri="{FF2B5EF4-FFF2-40B4-BE49-F238E27FC236}">
                  <a16:creationId xmlns:a16="http://schemas.microsoft.com/office/drawing/2014/main" id="{4DF5CD3B-1FDC-6202-B836-9CB524006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902" y="4779525"/>
              <a:ext cx="1373969" cy="145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7" name="Content Placeholder 1">
              <a:extLst>
                <a:ext uri="{FF2B5EF4-FFF2-40B4-BE49-F238E27FC236}">
                  <a16:creationId xmlns:a16="http://schemas.microsoft.com/office/drawing/2014/main" id="{6F1192FE-1766-B540-3B5F-D0ED4BA5B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445" y="5556840"/>
              <a:ext cx="1240545" cy="269745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1400" b="1" dirty="0">
                  <a:latin typeface="+mj-lt"/>
                </a:rPr>
                <a:t>hammer</a:t>
              </a:r>
              <a:endParaRPr lang="en-GB" altLang="en-US" b="1" dirty="0">
                <a:latin typeface="+mj-lt"/>
              </a:endParaRPr>
            </a:p>
          </p:txBody>
        </p:sp>
      </p:grpSp>
      <p:grpSp>
        <p:nvGrpSpPr>
          <p:cNvPr id="17" name="jeep">
            <a:extLst>
              <a:ext uri="{FF2B5EF4-FFF2-40B4-BE49-F238E27FC236}">
                <a16:creationId xmlns:a16="http://schemas.microsoft.com/office/drawing/2014/main" id="{3DB9D122-9386-D627-F7FE-A9602FF582C1}"/>
              </a:ext>
            </a:extLst>
          </p:cNvPr>
          <p:cNvGrpSpPr>
            <a:grpSpLocks/>
          </p:cNvGrpSpPr>
          <p:nvPr/>
        </p:nvGrpSpPr>
        <p:grpSpPr bwMode="auto">
          <a:xfrm>
            <a:off x="8602664" y="4770439"/>
            <a:ext cx="1406525" cy="1450975"/>
            <a:chOff x="7079118" y="4771432"/>
            <a:chExt cx="1406337" cy="1450143"/>
          </a:xfrm>
        </p:grpSpPr>
        <p:pic>
          <p:nvPicPr>
            <p:cNvPr id="17424" name="Picture 13">
              <a:extLst>
                <a:ext uri="{FF2B5EF4-FFF2-40B4-BE49-F238E27FC236}">
                  <a16:creationId xmlns:a16="http://schemas.microsoft.com/office/drawing/2014/main" id="{A2948B10-76D4-55FB-A249-83D8C9B70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486" y="4771432"/>
              <a:ext cx="1373969" cy="145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Content Placeholder 1">
              <a:extLst>
                <a:ext uri="{FF2B5EF4-FFF2-40B4-BE49-F238E27FC236}">
                  <a16:creationId xmlns:a16="http://schemas.microsoft.com/office/drawing/2014/main" id="{EE879BB8-F5F2-D49C-933E-3B618DF4D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118" y="5517626"/>
              <a:ext cx="1240545" cy="269745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000" b="1" dirty="0">
                  <a:latin typeface="+mj-lt"/>
                </a:rPr>
                <a:t>jeep</a:t>
              </a:r>
              <a:endParaRPr lang="en-GB" altLang="en-US" sz="2400" b="1" dirty="0">
                <a:latin typeface="+mj-lt"/>
              </a:endParaRPr>
            </a:p>
          </p:txBody>
        </p:sp>
      </p:grpSp>
      <p:grpSp>
        <p:nvGrpSpPr>
          <p:cNvPr id="15" name="sheep">
            <a:extLst>
              <a:ext uri="{FF2B5EF4-FFF2-40B4-BE49-F238E27FC236}">
                <a16:creationId xmlns:a16="http://schemas.microsoft.com/office/drawing/2014/main" id="{729A5CA5-8527-C267-2827-47B1838B71B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770439"/>
            <a:ext cx="1439862" cy="1450975"/>
            <a:chOff x="3973728" y="4771433"/>
            <a:chExt cx="1440587" cy="1450143"/>
          </a:xfrm>
        </p:grpSpPr>
        <p:pic>
          <p:nvPicPr>
            <p:cNvPr id="17422" name="Picture 11">
              <a:extLst>
                <a:ext uri="{FF2B5EF4-FFF2-40B4-BE49-F238E27FC236}">
                  <a16:creationId xmlns:a16="http://schemas.microsoft.com/office/drawing/2014/main" id="{C2900159-A6D9-9C15-59C2-BA2D2BFD1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46" y="4771433"/>
              <a:ext cx="1373969" cy="145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Content Placeholder 1">
              <a:extLst>
                <a:ext uri="{FF2B5EF4-FFF2-40B4-BE49-F238E27FC236}">
                  <a16:creationId xmlns:a16="http://schemas.microsoft.com/office/drawing/2014/main" id="{CB068347-68F4-023B-647E-A23765FE6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728" y="5501442"/>
              <a:ext cx="1240545" cy="269745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77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000" b="1" dirty="0">
                  <a:latin typeface="+mj-lt"/>
                </a:rPr>
                <a:t>sheep</a:t>
              </a:r>
              <a:endParaRPr lang="en-GB" altLang="en-US" sz="2400" b="1" dirty="0">
                <a:latin typeface="+mj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8D47F7-397E-0153-F7A5-6E1835F8F0F6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AB2FC-13DC-9F28-6A16-4092A37037E9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6355 -0.3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4724 -0.211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1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1.11111E-6 L -0.37118 -0.3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4132 -0.254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9809 -0.2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3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6A0E73-D72F-23B9-F15E-37DFE4D459C5}"/>
              </a:ext>
            </a:extLst>
          </p:cNvPr>
          <p:cNvSpPr/>
          <p:nvPr/>
        </p:nvSpPr>
        <p:spPr>
          <a:xfrm>
            <a:off x="2279651" y="2443164"/>
            <a:ext cx="1152525" cy="1152525"/>
          </a:xfrm>
          <a:prstGeom prst="rect">
            <a:avLst/>
          </a:prstGeom>
          <a:solidFill>
            <a:srgbClr val="DD27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96B92-8D12-51F7-1EBD-3B4D6D54DCDA}"/>
              </a:ext>
            </a:extLst>
          </p:cNvPr>
          <p:cNvSpPr/>
          <p:nvPr/>
        </p:nvSpPr>
        <p:spPr>
          <a:xfrm>
            <a:off x="3575051" y="2443164"/>
            <a:ext cx="1152525" cy="1152525"/>
          </a:xfrm>
          <a:prstGeom prst="rect">
            <a:avLst/>
          </a:prstGeom>
          <a:solidFill>
            <a:srgbClr val="DD27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DB9C55-3196-D89D-4232-F3F915301FB9}"/>
              </a:ext>
            </a:extLst>
          </p:cNvPr>
          <p:cNvSpPr/>
          <p:nvPr/>
        </p:nvSpPr>
        <p:spPr>
          <a:xfrm>
            <a:off x="4872039" y="2443164"/>
            <a:ext cx="1152525" cy="1152525"/>
          </a:xfrm>
          <a:prstGeom prst="rect">
            <a:avLst/>
          </a:prstGeom>
          <a:solidFill>
            <a:srgbClr val="DD27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DF0D79-31D1-BC41-5C60-FEDD621BE38A}"/>
              </a:ext>
            </a:extLst>
          </p:cNvPr>
          <p:cNvSpPr/>
          <p:nvPr/>
        </p:nvSpPr>
        <p:spPr>
          <a:xfrm>
            <a:off x="6167439" y="2443164"/>
            <a:ext cx="1152525" cy="1152525"/>
          </a:xfrm>
          <a:prstGeom prst="rect">
            <a:avLst/>
          </a:prstGeom>
          <a:solidFill>
            <a:srgbClr val="DD27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6637F-3EE9-D41B-D037-8F74F980B777}"/>
              </a:ext>
            </a:extLst>
          </p:cNvPr>
          <p:cNvSpPr/>
          <p:nvPr/>
        </p:nvSpPr>
        <p:spPr>
          <a:xfrm>
            <a:off x="7464426" y="2443164"/>
            <a:ext cx="1152525" cy="1152525"/>
          </a:xfrm>
          <a:prstGeom prst="rect">
            <a:avLst/>
          </a:prstGeom>
          <a:solidFill>
            <a:srgbClr val="DD27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A5659F-5748-7FEC-17E6-63E101355742}"/>
              </a:ext>
            </a:extLst>
          </p:cNvPr>
          <p:cNvSpPr/>
          <p:nvPr/>
        </p:nvSpPr>
        <p:spPr>
          <a:xfrm>
            <a:off x="8759826" y="2443164"/>
            <a:ext cx="1152525" cy="1152525"/>
          </a:xfrm>
          <a:prstGeom prst="rect">
            <a:avLst/>
          </a:prstGeom>
          <a:solidFill>
            <a:srgbClr val="DD27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4" name="Title 20">
            <a:extLst>
              <a:ext uri="{FF2B5EF4-FFF2-40B4-BE49-F238E27FC236}">
                <a16:creationId xmlns:a16="http://schemas.microsoft.com/office/drawing/2014/main" id="{EDBAEEB6-94DA-DCA0-F8EF-368499E5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479426"/>
            <a:ext cx="8169276" cy="993775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Which stocking?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6159737-D13E-FCD4-5D76-E02500C13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514476"/>
            <a:ext cx="11450320" cy="5485764"/>
          </a:xfrm>
        </p:spPr>
        <p:txBody>
          <a:bodyPr vert="horz" lIns="108000" tIns="108000" rIns="108000" bIns="108000" rtlCol="0">
            <a:normAutofit fontScale="92500" lnSpcReduction="10000"/>
          </a:bodyPr>
          <a:lstStyle/>
          <a:p>
            <a:pPr>
              <a:defRPr/>
            </a:pPr>
            <a:r>
              <a:rPr lang="en-GB" altLang="en-US" sz="1100" dirty="0"/>
              <a:t>Santa needs some help putting the presents into the correct stockings.</a:t>
            </a:r>
          </a:p>
          <a:p>
            <a:pPr>
              <a:defRPr/>
            </a:pPr>
            <a:r>
              <a:rPr lang="en-GB" altLang="en-US" sz="1100" dirty="0"/>
              <a:t>Listen carefully to the phonemes in the words, to help you find the correct present for each stocking.</a:t>
            </a: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 algn="ctr">
              <a:defRPr/>
            </a:pPr>
            <a:endParaRPr lang="en-GB" sz="2000" dirty="0">
              <a:cs typeface="+mn-cs"/>
            </a:endParaRPr>
          </a:p>
          <a:p>
            <a:pPr>
              <a:defRPr/>
            </a:pPr>
            <a:endParaRPr lang="en-GB" sz="1100" dirty="0"/>
          </a:p>
          <a:p>
            <a:pPr>
              <a:defRPr/>
            </a:pPr>
            <a:endParaRPr lang="en-GB" altLang="en-US" sz="1000" dirty="0"/>
          </a:p>
          <a:p>
            <a:pPr>
              <a:defRPr/>
            </a:pPr>
            <a:endParaRPr lang="en-GB" altLang="en-US" sz="1000" dirty="0"/>
          </a:p>
          <a:p>
            <a:pPr>
              <a:defRPr/>
            </a:pPr>
            <a:r>
              <a:rPr lang="en-GB" altLang="en-US" sz="1000" dirty="0"/>
              <a:t>Click the presents to check if you are right.</a:t>
            </a:r>
          </a:p>
        </p:txBody>
      </p:sp>
      <p:pic>
        <p:nvPicPr>
          <p:cNvPr id="19465" name="Picture 35">
            <a:extLst>
              <a:ext uri="{FF2B5EF4-FFF2-40B4-BE49-F238E27FC236}">
                <a16:creationId xmlns:a16="http://schemas.microsoft.com/office/drawing/2014/main" id="{14146E71-194F-FBE5-E174-DA34E7472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2443163"/>
            <a:ext cx="7572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6">
            <a:extLst>
              <a:ext uri="{FF2B5EF4-FFF2-40B4-BE49-F238E27FC236}">
                <a16:creationId xmlns:a16="http://schemas.microsoft.com/office/drawing/2014/main" id="{84CDFA25-C6B3-5B03-CDB7-0BFC210A3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4" y="2443163"/>
            <a:ext cx="7572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37">
            <a:extLst>
              <a:ext uri="{FF2B5EF4-FFF2-40B4-BE49-F238E27FC236}">
                <a16:creationId xmlns:a16="http://schemas.microsoft.com/office/drawing/2014/main" id="{E29657D4-3699-57B6-F7D6-E6138212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9" y="2443163"/>
            <a:ext cx="7588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38">
            <a:extLst>
              <a:ext uri="{FF2B5EF4-FFF2-40B4-BE49-F238E27FC236}">
                <a16:creationId xmlns:a16="http://schemas.microsoft.com/office/drawing/2014/main" id="{9A8C0401-A09B-6B7E-0BFA-F672CD512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4" y="2443163"/>
            <a:ext cx="7588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9">
            <a:extLst>
              <a:ext uri="{FF2B5EF4-FFF2-40B4-BE49-F238E27FC236}">
                <a16:creationId xmlns:a16="http://schemas.microsoft.com/office/drawing/2014/main" id="{EC103446-F851-E3FC-8E6E-D59ADAB6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6" y="2443163"/>
            <a:ext cx="7588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40">
            <a:extLst>
              <a:ext uri="{FF2B5EF4-FFF2-40B4-BE49-F238E27FC236}">
                <a16:creationId xmlns:a16="http://schemas.microsoft.com/office/drawing/2014/main" id="{5F8DDD02-3F35-BEBF-2ADC-774671C4D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6" y="2444750"/>
            <a:ext cx="7588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car">
            <a:extLst>
              <a:ext uri="{FF2B5EF4-FFF2-40B4-BE49-F238E27FC236}">
                <a16:creationId xmlns:a16="http://schemas.microsoft.com/office/drawing/2014/main" id="{556C424A-5DF1-363E-46BE-5D983251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9" y="4322763"/>
            <a:ext cx="11382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star">
            <a:extLst>
              <a:ext uri="{FF2B5EF4-FFF2-40B4-BE49-F238E27FC236}">
                <a16:creationId xmlns:a16="http://schemas.microsoft.com/office/drawing/2014/main" id="{997482CF-9E3C-DAA4-E360-A73B24A3A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3358" y="4286251"/>
            <a:ext cx="749611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sheep">
            <a:extLst>
              <a:ext uri="{FF2B5EF4-FFF2-40B4-BE49-F238E27FC236}">
                <a16:creationId xmlns:a16="http://schemas.microsoft.com/office/drawing/2014/main" id="{BFE8E2A1-8701-6AF2-1922-CF36B9FA3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9" y="4254501"/>
            <a:ext cx="9620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soap">
            <a:extLst>
              <a:ext uri="{FF2B5EF4-FFF2-40B4-BE49-F238E27FC236}">
                <a16:creationId xmlns:a16="http://schemas.microsoft.com/office/drawing/2014/main" id="{2187E913-A0B9-66B9-E249-32C5EED45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1" y="5011738"/>
            <a:ext cx="9572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goat">
            <a:extLst>
              <a:ext uri="{FF2B5EF4-FFF2-40B4-BE49-F238E27FC236}">
                <a16:creationId xmlns:a16="http://schemas.microsoft.com/office/drawing/2014/main" id="{A353A9E4-D0A6-B8AA-0070-BA11491E22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5356" y="4179889"/>
            <a:ext cx="97330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shark">
            <a:extLst>
              <a:ext uri="{FF2B5EF4-FFF2-40B4-BE49-F238E27FC236}">
                <a16:creationId xmlns:a16="http://schemas.microsoft.com/office/drawing/2014/main" id="{975F15C6-4E19-1BB3-B914-1F9F213E5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4938" y="5173300"/>
            <a:ext cx="1535112" cy="67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church">
            <a:extLst>
              <a:ext uri="{FF2B5EF4-FFF2-40B4-BE49-F238E27FC236}">
                <a16:creationId xmlns:a16="http://schemas.microsoft.com/office/drawing/2014/main" id="{163FCD0B-0647-759D-AFF4-13156BE4B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5092701"/>
            <a:ext cx="107156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torch">
            <a:extLst>
              <a:ext uri="{FF2B5EF4-FFF2-40B4-BE49-F238E27FC236}">
                <a16:creationId xmlns:a16="http://schemas.microsoft.com/office/drawing/2014/main" id="{B4E1CC6C-D5FD-0A28-353B-64DA77B1F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360864"/>
            <a:ext cx="10477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coach">
            <a:extLst>
              <a:ext uri="{FF2B5EF4-FFF2-40B4-BE49-F238E27FC236}">
                <a16:creationId xmlns:a16="http://schemas.microsoft.com/office/drawing/2014/main" id="{A86E6D7E-0EAF-20B2-1703-3BD47BA54C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1538" y="5510213"/>
            <a:ext cx="1300234" cy="7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D94EB3E-9474-283C-B823-68EB57E471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4" y="5213350"/>
            <a:ext cx="8143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9360B8-D7DC-D3FF-B19A-1EA0868498FC}"/>
              </a:ext>
            </a:extLst>
          </p:cNvPr>
          <p:cNvSpPr txBox="1"/>
          <p:nvPr/>
        </p:nvSpPr>
        <p:spPr>
          <a:xfrm>
            <a:off x="2364350" y="2870875"/>
            <a:ext cx="96673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ar</a:t>
            </a:r>
            <a:endParaRPr lang="en-GB" sz="4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77524F-EB0A-09DA-902F-DE9A6ABE1BEA}"/>
              </a:ext>
            </a:extLst>
          </p:cNvPr>
          <p:cNvSpPr txBox="1"/>
          <p:nvPr/>
        </p:nvSpPr>
        <p:spPr>
          <a:xfrm>
            <a:off x="3702850" y="2876767"/>
            <a:ext cx="92422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oa</a:t>
            </a:r>
            <a:endParaRPr lang="en-GB" sz="4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41C6B-F462-CB60-0293-4A59A96742AE}"/>
              </a:ext>
            </a:extLst>
          </p:cNvPr>
          <p:cNvSpPr txBox="1"/>
          <p:nvPr/>
        </p:nvSpPr>
        <p:spPr>
          <a:xfrm>
            <a:off x="4954978" y="2860583"/>
            <a:ext cx="101782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CF8F8-91A5-09E9-AD78-855C969DBD96}"/>
              </a:ext>
            </a:extLst>
          </p:cNvPr>
          <p:cNvSpPr txBox="1"/>
          <p:nvPr/>
        </p:nvSpPr>
        <p:spPr>
          <a:xfrm>
            <a:off x="6319602" y="2893476"/>
            <a:ext cx="89218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ur</a:t>
            </a:r>
            <a:endParaRPr lang="en-GB" sz="4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Twinkl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67B89-9113-771D-6A5C-F32709153EDF}"/>
              </a:ext>
            </a:extLst>
          </p:cNvPr>
          <p:cNvSpPr txBox="1"/>
          <p:nvPr/>
        </p:nvSpPr>
        <p:spPr>
          <a:xfrm>
            <a:off x="7611145" y="2860583"/>
            <a:ext cx="95352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7E00F0-872D-FCE0-6814-CEC1D9694705}"/>
              </a:ext>
            </a:extLst>
          </p:cNvPr>
          <p:cNvSpPr txBox="1"/>
          <p:nvPr/>
        </p:nvSpPr>
        <p:spPr>
          <a:xfrm>
            <a:off x="8956864" y="2866853"/>
            <a:ext cx="79248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0"/>
              </a:rPr>
              <a:t>ee</a:t>
            </a:r>
            <a:endParaRPr lang="en-GB" sz="4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Twinkl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EF18A-9E20-7A28-A875-7701C45AE65F}"/>
              </a:ext>
            </a:extLst>
          </p:cNvPr>
          <p:cNvSpPr txBox="1"/>
          <p:nvPr/>
        </p:nvSpPr>
        <p:spPr>
          <a:xfrm>
            <a:off x="0" y="129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review phase 3 and phase  5 sounds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D9843-8F3F-01F7-43C1-FC8173DDE19A}"/>
              </a:ext>
            </a:extLst>
          </p:cNvPr>
          <p:cNvSpPr txBox="1"/>
          <p:nvPr/>
        </p:nvSpPr>
        <p:spPr>
          <a:xfrm>
            <a:off x="7947162" y="301246"/>
            <a:ext cx="40453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  <a:latin typeface="Sassoon Primary"/>
              </a:rPr>
              <a:t>W</a:t>
            </a:r>
            <a:r>
              <a:rPr lang="en-GB" u="sng" dirty="0">
                <a:latin typeface="Sassoon Primary"/>
              </a:rPr>
              <a:t>ednesday 10th </a:t>
            </a:r>
            <a:r>
              <a:rPr lang="en-GB" u="sng" dirty="0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u="sng" dirty="0">
                <a:latin typeface="Sassoon Primary"/>
              </a:rPr>
              <a:t>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0868 -0.1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158 -0.314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052 -0.15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20121 -0.21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02621 -0.193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5521 -0.354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-0.31944 -0.146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04827 -0.357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02986 -0.202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52431 -0.239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15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ro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lassroom">
      <a:majorFont>
        <a:latin typeface="Sassoon Primary"/>
        <a:ea typeface=""/>
        <a:cs typeface=""/>
      </a:majorFont>
      <a:minorFont>
        <a:latin typeface="Sassoon Prima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sroom" id="{7079444A-A5F5-41FF-B880-1513F8B4E925}" vid="{AFF00F74-1A7B-4722-8615-B231E5B92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9" ma:contentTypeDescription="Create a new document." ma:contentTypeScope="" ma:versionID="0ccd8820e972fb664eff99625585554f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240032a458356819c1799ed4598adf8b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  <SharedWithUsers xmlns="e255f982-5f1f-41c7-871f-7a91432a548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6B771D9-9356-478D-ACB4-1FBA8F8FD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722D98-1BE7-40B2-974B-C708AAA2A0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19ec2d-3025-400a-aa14-bba49a7e18f3"/>
    <ds:schemaRef ds:uri="e255f982-5f1f-41c7-871f-7a91432a5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AACDD8-2F22-469F-A03C-8AD496016423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e255f982-5f1f-41c7-871f-7a91432a5484"/>
    <ds:schemaRef ds:uri="http://purl.org/dc/terms/"/>
    <ds:schemaRef ds:uri="http://schemas.microsoft.com/office/infopath/2007/PartnerControls"/>
    <ds:schemaRef ds:uri="5519ec2d-3025-400a-aa14-bba49a7e18f3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Classroom</Template>
  <TotalTime>1530</TotalTime>
  <Words>1114</Words>
  <Application>Microsoft Office PowerPoint</Application>
  <PresentationFormat>Widescreen</PresentationFormat>
  <Paragraphs>252</Paragraphs>
  <Slides>44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Classroom</vt:lpstr>
      <vt:lpstr>Wednesday 10th December 2025</vt:lpstr>
      <vt:lpstr>Morning Challenges:</vt:lpstr>
      <vt:lpstr>TBAT: review phase 3 and phase  5 sounds</vt:lpstr>
      <vt:lpstr>Switching on the Christmas Lights</vt:lpstr>
      <vt:lpstr>Elena’s Christmas List</vt:lpstr>
      <vt:lpstr>Phoneme Robins</vt:lpstr>
      <vt:lpstr>Load the Sleigh</vt:lpstr>
      <vt:lpstr>A Mighty Mix-Up</vt:lpstr>
      <vt:lpstr>Which stocking?</vt:lpstr>
      <vt:lpstr>PowerPoint Presentation</vt:lpstr>
      <vt:lpstr>Follow the Star…</vt:lpstr>
      <vt:lpstr>TBAT: explore new vocabulary</vt:lpstr>
      <vt:lpstr>Blue / Green</vt:lpstr>
      <vt:lpstr>What word could replace clatter in this sentence?</vt:lpstr>
      <vt:lpstr>Dread: to worry about or dislike something</vt:lpstr>
      <vt:lpstr>What do you dread doing?</vt:lpstr>
      <vt:lpstr>Visions – seeing something Sugar plums – a type of sweet </vt:lpstr>
      <vt:lpstr>What word could replace ‘visions’ in this sentence?</vt:lpstr>
      <vt:lpstr>Bound – jump or hop as you run</vt:lpstr>
      <vt:lpstr>Obstacle: something in the way</vt:lpstr>
      <vt:lpstr>What does clatter mean? </vt:lpstr>
      <vt:lpstr>Which sentence uses dread correctly?</vt:lpstr>
      <vt:lpstr>What is an obstacle?</vt:lpstr>
      <vt:lpstr>PowerPoint Presentation</vt:lpstr>
      <vt:lpstr>Break</vt:lpstr>
      <vt:lpstr>Independent Challenges:</vt:lpstr>
      <vt:lpstr>Lunch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 McKenzie-Cook</cp:lastModifiedBy>
  <cp:revision>138</cp:revision>
  <dcterms:created xsi:type="dcterms:W3CDTF">2025-11-08T08:53:24Z</dcterms:created>
  <dcterms:modified xsi:type="dcterms:W3CDTF">2025-12-10T08:32:32Z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  <property fmtid="{D5CDD505-2E9C-101B-9397-08002B2CF9AE}" pid="4" name="Order">
    <vt:lpwstr>311800.000000000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