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64"/>
  </p:notesMasterIdLst>
  <p:sldIdLst>
    <p:sldId id="256" r:id="rId5"/>
    <p:sldId id="281" r:id="rId6"/>
    <p:sldId id="583" r:id="rId7"/>
    <p:sldId id="453" r:id="rId8"/>
    <p:sldId id="457" r:id="rId9"/>
    <p:sldId id="458" r:id="rId10"/>
    <p:sldId id="459" r:id="rId11"/>
    <p:sldId id="460" r:id="rId12"/>
    <p:sldId id="473" r:id="rId13"/>
    <p:sldId id="479" r:id="rId14"/>
    <p:sldId id="454" r:id="rId15"/>
    <p:sldId id="455" r:id="rId16"/>
    <p:sldId id="461" r:id="rId17"/>
    <p:sldId id="462" r:id="rId18"/>
    <p:sldId id="463" r:id="rId19"/>
    <p:sldId id="464" r:id="rId20"/>
    <p:sldId id="465" r:id="rId21"/>
    <p:sldId id="474" r:id="rId22"/>
    <p:sldId id="476" r:id="rId23"/>
    <p:sldId id="471" r:id="rId24"/>
    <p:sldId id="523" r:id="rId25"/>
    <p:sldId id="524" r:id="rId26"/>
    <p:sldId id="525" r:id="rId27"/>
    <p:sldId id="526" r:id="rId28"/>
    <p:sldId id="527" r:id="rId29"/>
    <p:sldId id="528" r:id="rId30"/>
    <p:sldId id="529" r:id="rId31"/>
    <p:sldId id="530" r:id="rId32"/>
    <p:sldId id="531" r:id="rId33"/>
    <p:sldId id="532" r:id="rId34"/>
    <p:sldId id="533" r:id="rId35"/>
    <p:sldId id="534" r:id="rId36"/>
    <p:sldId id="535" r:id="rId37"/>
    <p:sldId id="275" r:id="rId38"/>
    <p:sldId id="581" r:id="rId39"/>
    <p:sldId id="582" r:id="rId40"/>
    <p:sldId id="585" r:id="rId41"/>
    <p:sldId id="586" r:id="rId42"/>
    <p:sldId id="587" r:id="rId43"/>
    <p:sldId id="257" r:id="rId44"/>
    <p:sldId id="258" r:id="rId45"/>
    <p:sldId id="259" r:id="rId46"/>
    <p:sldId id="260" r:id="rId47"/>
    <p:sldId id="261" r:id="rId48"/>
    <p:sldId id="262" r:id="rId49"/>
    <p:sldId id="263" r:id="rId50"/>
    <p:sldId id="264" r:id="rId51"/>
    <p:sldId id="265" r:id="rId52"/>
    <p:sldId id="266" r:id="rId53"/>
    <p:sldId id="267" r:id="rId54"/>
    <p:sldId id="268" r:id="rId55"/>
    <p:sldId id="269" r:id="rId56"/>
    <p:sldId id="270" r:id="rId57"/>
    <p:sldId id="271" r:id="rId58"/>
    <p:sldId id="272" r:id="rId59"/>
    <p:sldId id="273" r:id="rId60"/>
    <p:sldId id="274" r:id="rId61"/>
    <p:sldId id="584" r:id="rId62"/>
    <p:sldId id="588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CA9449-5DF7-67B7-AB89-C0D6E9A868E0}" v="480" dt="2025-11-18T16:14:47.615"/>
    <p1510:client id="{F820DA02-34CB-4BBE-8FE8-8C13FC40E19A}" v="6" dt="2025-11-18T15:55:03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0T09:36:01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15832 8207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0T09:36:01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16236 8996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0T09:36:01.4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15293 8399 16383 0 0,'4'0'0'0'0,"16"0"0"0"0,9 5 0 0 0,-1 5 0 0 0,8 2 0 0 0,8 3 0 0 0,-4 4 0 0 0,-4-2 0 0 0,-3 6 0 0 0,-8-6 0 0 0,-13-19 0 0 0,-8-10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0T09:36:01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17756 9034 16383 0 0,'5'0'0'0'0,"-4"0"0"0"0,8 0 0 0 0,-3 0 0 0 0,-2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0T09:36:01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3035 12556 16383 0 0,'5'9'0'0'0,"6"7"0"0"0,0 11 0 0 0,0 5 0 0 0,-3 1 0 0 0,-3-4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176C8-ED22-4AF0-9F01-93CDA34E3BE8}" type="datetimeFigureOut">
              <a:t>11/19/2025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10FB9-5CA8-4257-B88F-B72107E782F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64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6C9FA-517C-40DC-9183-35B2EDD9551A}" type="slidenum">
              <a:rPr lang="en-GB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4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35B1F-B4AB-4FF4-9BF2-84BDA092602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801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ca61e715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ca61e715e_0_14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4A5F-1714-DECB-689C-DE994BC4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98885-7AFC-68E5-F1A9-CE44A433B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70354-844B-92E6-5E9A-9D1C6D23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CD90B-0649-7600-AB5A-C3B1F630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6C8AF-81E9-94FF-1C63-87548C78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40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D996-BA6D-4A0E-9EAB-8B9335E4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CB7D4-3315-50E8-A478-8378A9476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F7BAD-1202-2A75-0100-2B085245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4E05-82A5-A430-9719-33C7848E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06565-49A8-B614-059D-7C41C00E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59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AA645-31EC-D69D-7395-29D7674ED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15480F-CDA7-D9D6-E337-A3E405968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F0CF6-C8F4-627D-8F9B-6CCDEF46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55995-F408-B127-FB8F-82682AB8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95313-A9E7-1A8E-AA33-D4C8190A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133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321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2926-2C38-41BF-8893-B1F6D17EF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DED1-04C0-A166-5442-26BA1A485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2904E-1626-69D2-C643-1E9F133D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EB4DC-F607-56E7-B601-0D70C007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02C69-FE25-40B9-FF94-F7239368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51689-9DF2-7DD8-1B83-6A2D66955593}"/>
              </a:ext>
            </a:extLst>
          </p:cNvPr>
          <p:cNvSpPr txBox="1"/>
          <p:nvPr userDrawn="1"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</p:spTree>
    <p:extLst>
      <p:ext uri="{BB962C8B-B14F-4D97-AF65-F5344CB8AC3E}">
        <p14:creationId xmlns:p14="http://schemas.microsoft.com/office/powerpoint/2010/main" val="243521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8814-5E73-84F4-96E4-92ED7EB0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4E3C4-1FC8-2CAA-E83D-A0A33D021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E918A-7F8F-37A6-9A59-EDA0597AB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FD913-AEC2-B7C0-6CEE-EB7F519D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F9F38-AA79-1064-1ADB-47744E8F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31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A012-67C6-E17C-6C32-960A0370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49A34-0B40-4025-D9A2-8D8F42974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9E805-39F6-F7BF-20B4-4EF0EF6E3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8A509-9999-D07A-0E90-A93435FE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CCDD9-E7E9-D12B-7F17-53DF99C6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DF17E-6CF1-053C-1EFB-8B492A9D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27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603D-AFCB-0677-7379-95F394D5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4EADF-4D13-A6DF-9D0A-743150D15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BD97A-9A5B-EB0C-E670-E253057C4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68297-8BC3-E759-D821-551504690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D35F66-F14F-BDC5-79FC-711E4E1F3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9BFE09-A1B5-975F-6FFD-9F4F9798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2CD17-E8DD-E0D7-FF1B-838FF3FA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62C68-532B-B541-069E-B10017C5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37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CDBF-4852-5698-27FD-5E6C8635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04CCF-A174-8EC9-701C-CC1ECC60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B09EC-BB1E-5A82-BDF4-4CDA4DF05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B764A-723A-9C4F-3EB0-01A1DCA8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2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80A46-317B-1872-4028-B67FABFB5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46AC5-9213-3497-B9C4-726272E9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679CC-5F1D-B25B-27AA-0621717B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39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091B-00B1-2C4E-AF3D-C50AB652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7A60A-AD7F-3952-F5DC-2D2148B4D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28496-F423-17FC-670A-00C71D98E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D8042-F406-2EA4-6A7F-82FD837C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9972E-C86E-52B3-29C9-519D38AA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795B6-2038-8F6D-9F6F-C15DD13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13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98B9-0B2A-5BE8-BDD9-26C2C8FF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3574F3-CA12-21B9-2004-3357F89FE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841F3-B5E0-C842-E8C4-D74006D5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0EC39-57BB-71C5-DA3E-412A6F30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5524A-DC86-2975-06FE-D647A8FD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23B31-6ACB-A536-FEED-4DCA4D3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20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B0727-6BEF-24BA-2867-35B9C165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BF9F6-48E8-51DF-E8B3-C53425275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261C5-ED1B-BA9B-9C9F-F052CF956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927F4-EA52-8297-F984-AB40E07AC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CC13C-D18C-FF38-0136-EB1205C66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32C6D-C804-2D84-B76C-A09B77B338B2}"/>
              </a:ext>
            </a:extLst>
          </p:cNvPr>
          <p:cNvSpPr txBox="1"/>
          <p:nvPr userDrawn="1"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</p:spTree>
    <p:extLst>
      <p:ext uri="{BB962C8B-B14F-4D97-AF65-F5344CB8AC3E}">
        <p14:creationId xmlns:p14="http://schemas.microsoft.com/office/powerpoint/2010/main" val="355521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Sassoon Primary"/>
              </a:rPr>
              <a:t>Wednesday 19th November 2025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EF0E1C-3E00-669E-2FE0-AD9A9A502D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40909" y="221773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600">
                <a:latin typeface="+mj-lt"/>
                <a:ea typeface="Microsoft Sans Serif"/>
                <a:cs typeface="Microsoft Sans Serif"/>
              </a:rPr>
              <a:t>belt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C6470-D3D0-5FC8-33BE-92046C10239A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33897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9A0A-1600-4BE6-23BE-DE563A2E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6" y="2607582"/>
            <a:ext cx="2096693" cy="1325563"/>
          </a:xfrm>
        </p:spPr>
        <p:txBody>
          <a:bodyPr>
            <a:normAutofit/>
          </a:bodyPr>
          <a:lstStyle/>
          <a:p>
            <a:br>
              <a:rPr lang="en-GB"/>
            </a:br>
            <a:endParaRPr lang="en-GB"/>
          </a:p>
        </p:txBody>
      </p:sp>
      <p:pic>
        <p:nvPicPr>
          <p:cNvPr id="5" name="Picture 4" descr="A purple and white card with black letters&#10;&#10;Description automatically generated">
            <a:extLst>
              <a:ext uri="{FF2B5EF4-FFF2-40B4-BE49-F238E27FC236}">
                <a16:creationId xmlns:a16="http://schemas.microsoft.com/office/drawing/2014/main" id="{F847C82B-B504-C216-7018-6C0F0602F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94" y="0"/>
            <a:ext cx="2601758" cy="3448044"/>
          </a:xfrm>
          <a:prstGeom prst="rect">
            <a:avLst/>
          </a:prstGeom>
        </p:spPr>
      </p:pic>
      <p:pic>
        <p:nvPicPr>
          <p:cNvPr id="6" name="Picture 5" descr="A black number on a white background&#10;&#10;Description automatically generated">
            <a:extLst>
              <a:ext uri="{FF2B5EF4-FFF2-40B4-BE49-F238E27FC236}">
                <a16:creationId xmlns:a16="http://schemas.microsoft.com/office/drawing/2014/main" id="{E208F37A-EC05-03BB-E2A4-BB5E3D796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91" y="3429000"/>
            <a:ext cx="2339078" cy="3621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2FD83-1B1D-BD56-0969-C60235DD4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576" y="0"/>
            <a:ext cx="487004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4AEFCB-62C8-E4C7-A094-90FC51CF4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410" y="167270"/>
            <a:ext cx="1425346" cy="140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AFEAE1-95A8-EBA4-5321-C77BE56494CB}"/>
              </a:ext>
            </a:extLst>
          </p:cNvPr>
          <p:cNvSpPr txBox="1">
            <a:spLocks/>
          </p:cNvSpPr>
          <p:nvPr/>
        </p:nvSpPr>
        <p:spPr>
          <a:xfrm>
            <a:off x="2623006" y="17961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/>
                <a:cs typeface="Latha"/>
              </a:rPr>
              <a:t>home</a:t>
            </a:r>
            <a:endParaRPr kumimoji="0" lang="en-GB" sz="1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HP Simplified Jpan" panose="020B0500000000000000" pitchFamily="34" charset="-128"/>
              <a:cs typeface="Latha" panose="020B0502040204020203" pitchFamily="34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CBF54255-71A0-909C-9D6F-F50EB1E63420}"/>
              </a:ext>
            </a:extLst>
          </p:cNvPr>
          <p:cNvSpPr/>
          <p:nvPr/>
        </p:nvSpPr>
        <p:spPr>
          <a:xfrm>
            <a:off x="4974771" y="1796144"/>
            <a:ext cx="3407229" cy="827314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A7A969-9F22-EA9A-09D9-E4C89AB6B676}"/>
                  </a:ext>
                </a:extLst>
              </p14:cNvPr>
              <p14:cNvContentPartPr/>
              <p14:nvPr/>
            </p14:nvContentPartPr>
            <p14:xfrm>
              <a:off x="6543315" y="3609854"/>
              <a:ext cx="13262" cy="13262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A7A969-9F22-EA9A-09D9-E4C89AB6B6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0215" y="2946754"/>
                <a:ext cx="1326200" cy="132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6391D17-687D-10C2-FE9A-763E11AB8557}"/>
                  </a:ext>
                </a:extLst>
              </p14:cNvPr>
              <p14:cNvContentPartPr/>
              <p14:nvPr/>
            </p14:nvContentPartPr>
            <p14:xfrm>
              <a:off x="6745870" y="4005323"/>
              <a:ext cx="13262" cy="1326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6391D17-687D-10C2-FE9A-763E11AB85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2770" y="3342223"/>
                <a:ext cx="1326200" cy="13262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51AAC10-470C-BFF7-9EB8-1C52A8DC2152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2235932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FC140C-0A8C-6311-CAAC-474402EBB1B2}"/>
              </a:ext>
            </a:extLst>
          </p:cNvPr>
          <p:cNvSpPr txBox="1">
            <a:spLocks/>
          </p:cNvSpPr>
          <p:nvPr/>
        </p:nvSpPr>
        <p:spPr>
          <a:xfrm>
            <a:off x="272796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BBA114-528C-20F8-E0F3-305F93606C93}"/>
              </a:ext>
            </a:extLst>
          </p:cNvPr>
          <p:cNvSpPr txBox="1">
            <a:spLocks/>
          </p:cNvSpPr>
          <p:nvPr/>
        </p:nvSpPr>
        <p:spPr>
          <a:xfrm>
            <a:off x="3103880" y="2158843"/>
            <a:ext cx="1104392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 panose="020B0500000000000000" pitchFamily="34" charset="-128"/>
                <a:cs typeface="Latha" panose="020B0502040204020203" pitchFamily="34" charset="0"/>
              </a:rPr>
              <a:t>woke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F8A8EA8-353F-D923-03CA-0D55D38548C0}"/>
              </a:ext>
            </a:extLst>
          </p:cNvPr>
          <p:cNvSpPr/>
          <p:nvPr/>
        </p:nvSpPr>
        <p:spPr>
          <a:xfrm>
            <a:off x="5985266" y="1815276"/>
            <a:ext cx="2936965" cy="1029174"/>
          </a:xfrm>
          <a:prstGeom prst="arc">
            <a:avLst>
              <a:gd name="adj1" fmla="val 10702714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F28DC4-B457-8B89-AF91-37A769A0E314}"/>
                  </a:ext>
                </a:extLst>
              </p14:cNvPr>
              <p14:cNvContentPartPr/>
              <p14:nvPr/>
            </p14:nvContentPartPr>
            <p14:xfrm>
              <a:off x="7015945" y="3706310"/>
              <a:ext cx="112039" cy="42314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F28DC4-B457-8B89-AF91-37A769A0E3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97990" y="3688531"/>
                <a:ext cx="147590" cy="77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864047F-18A8-2F2C-BEF9-77FE4436F36D}"/>
                  </a:ext>
                </a:extLst>
              </p14:cNvPr>
              <p14:cNvContentPartPr/>
              <p14:nvPr/>
            </p14:nvContentPartPr>
            <p14:xfrm>
              <a:off x="8184266" y="4024614"/>
              <a:ext cx="13262" cy="13262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864047F-18A8-2F2C-BEF9-77FE4436F3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58762" y="3361514"/>
                <a:ext cx="63760" cy="13262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ECAB516-8A82-491B-92CD-464509FC0FF4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1713304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D50229-43EA-7A6D-F997-1CA1E00BB46B}"/>
              </a:ext>
            </a:extLst>
          </p:cNvPr>
          <p:cNvSpPr txBox="1">
            <a:spLocks/>
          </p:cNvSpPr>
          <p:nvPr/>
        </p:nvSpPr>
        <p:spPr>
          <a:xfrm>
            <a:off x="272796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D1B749-79B6-6EFD-843B-39F6A830DBAC}"/>
              </a:ext>
            </a:extLst>
          </p:cNvPr>
          <p:cNvSpPr txBox="1">
            <a:spLocks/>
          </p:cNvSpPr>
          <p:nvPr/>
        </p:nvSpPr>
        <p:spPr>
          <a:xfrm>
            <a:off x="2304544" y="1775607"/>
            <a:ext cx="1168386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 panose="020B0500000000000000" pitchFamily="34" charset="-128"/>
                <a:cs typeface="Latha" panose="020B0502040204020203" pitchFamily="34" charset="0"/>
              </a:rPr>
              <a:t>stone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26A89329-2A10-6068-4A0A-2500AAD5D3BB}"/>
              </a:ext>
            </a:extLst>
          </p:cNvPr>
          <p:cNvSpPr/>
          <p:nvPr/>
        </p:nvSpPr>
        <p:spPr>
          <a:xfrm>
            <a:off x="5071293" y="1749652"/>
            <a:ext cx="2934788" cy="658268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D76C69-DCEB-EC96-BB13-53DD0924453A}"/>
                  </a:ext>
                </a:extLst>
              </p14:cNvPr>
              <p14:cNvContentPartPr/>
              <p14:nvPr/>
            </p14:nvContentPartPr>
            <p14:xfrm>
              <a:off x="553414" y="5789753"/>
              <a:ext cx="18280" cy="5267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D76C69-DCEB-EC96-BB13-53DD092445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837" y="5771838"/>
                <a:ext cx="53082" cy="8814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F3F13CA-D90A-360C-762F-62FC85793E01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343910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13D1E2-6AA4-CC02-8527-D0268EB5C123}"/>
              </a:ext>
            </a:extLst>
          </p:cNvPr>
          <p:cNvSpPr txBox="1">
            <a:spLocks/>
          </p:cNvSpPr>
          <p:nvPr/>
        </p:nvSpPr>
        <p:spPr>
          <a:xfrm>
            <a:off x="409956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D22C99-B2EA-F1B4-3F95-DC4477634DFB}"/>
              </a:ext>
            </a:extLst>
          </p:cNvPr>
          <p:cNvSpPr txBox="1">
            <a:spLocks/>
          </p:cNvSpPr>
          <p:nvPr/>
        </p:nvSpPr>
        <p:spPr>
          <a:xfrm>
            <a:off x="2592977" y="16884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/>
                <a:cs typeface="Latha"/>
              </a:rPr>
              <a:t>note</a:t>
            </a:r>
            <a:endParaRPr kumimoji="0" lang="en-GB" sz="1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HP Simplified Jpan" panose="020B0500000000000000" pitchFamily="34" charset="-128"/>
              <a:cs typeface="Latha" panose="020B0502040204020203" pitchFamily="34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0347138D-B5C2-B1CC-E69C-9FE121EF8952}"/>
              </a:ext>
            </a:extLst>
          </p:cNvPr>
          <p:cNvSpPr/>
          <p:nvPr/>
        </p:nvSpPr>
        <p:spPr>
          <a:xfrm>
            <a:off x="5201921" y="1605280"/>
            <a:ext cx="2648856" cy="873760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7A0F6-6D1A-E392-0B68-31E2F1CA1A66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187150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426F6C-0A00-D7D1-B6F3-3B76820D8CF0}"/>
              </a:ext>
            </a:extLst>
          </p:cNvPr>
          <p:cNvSpPr txBox="1">
            <a:spLocks/>
          </p:cNvSpPr>
          <p:nvPr/>
        </p:nvSpPr>
        <p:spPr>
          <a:xfrm>
            <a:off x="2272211" y="177192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 panose="020B0500000000000000" pitchFamily="34" charset="-128"/>
                <a:cs typeface="Latha" panose="020B0502040204020203" pitchFamily="34" charset="0"/>
              </a:rPr>
              <a:t>those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F5AC6216-C11B-A8C8-76BD-03B8D07388AF}"/>
              </a:ext>
            </a:extLst>
          </p:cNvPr>
          <p:cNvSpPr/>
          <p:nvPr/>
        </p:nvSpPr>
        <p:spPr>
          <a:xfrm>
            <a:off x="5310627" y="1765692"/>
            <a:ext cx="3167017" cy="841101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7CC78-35B9-6726-DB4D-6BA9B31E98FB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68556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8974F-1439-79FC-E435-6BB4BA3A0D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76400" y="21477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9900">
                <a:solidFill>
                  <a:prstClr val="black"/>
                </a:solidFill>
                <a:latin typeface="Century Gothic" panose="020B0502020202020204" pitchFamily="34" charset="0"/>
                <a:ea typeface="HP Simplified Jpan"/>
                <a:cs typeface="Latha"/>
              </a:rPr>
              <a:t>e</a:t>
            </a:r>
            <a:r>
              <a:rPr kumimoji="0" lang="en-GB" sz="19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/>
                <a:cs typeface="Latha"/>
              </a:rPr>
              <a:t>xplode</a:t>
            </a:r>
            <a:endParaRPr kumimoji="0" lang="en-GB" sz="1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HP Simplified Jpan" panose="020B0500000000000000" pitchFamily="34" charset="-128"/>
              <a:cs typeface="Latha" panose="020B0502040204020203" pitchFamily="34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55AE23E-2613-F2DC-8A0D-0C8C2B02FCEE}"/>
              </a:ext>
            </a:extLst>
          </p:cNvPr>
          <p:cNvSpPr/>
          <p:nvPr/>
        </p:nvSpPr>
        <p:spPr>
          <a:xfrm>
            <a:off x="7451834" y="1714862"/>
            <a:ext cx="3520965" cy="1058818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6E201-D3B0-85E7-5013-C3A4944A3B86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1016467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nk and white tag with black letters&#10;&#10;Description automatically generated">
            <a:extLst>
              <a:ext uri="{FF2B5EF4-FFF2-40B4-BE49-F238E27FC236}">
                <a16:creationId xmlns:a16="http://schemas.microsoft.com/office/drawing/2014/main" id="{9E148FD9-2476-EB72-E419-4107A2AE1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1" y="967639"/>
            <a:ext cx="3142632" cy="2273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9F652-738B-5073-46B6-B6282B590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66373"/>
            <a:ext cx="3269838" cy="2160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D27587-F4A2-570E-DBA4-552FC581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5701"/>
            <a:ext cx="3303270" cy="2182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E6FBA-BEA0-D016-CBC9-DE80B2FAC4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350" t="49716" r="16311" b="19294"/>
          <a:stretch/>
        </p:blipFill>
        <p:spPr>
          <a:xfrm>
            <a:off x="1635527" y="4501957"/>
            <a:ext cx="799257" cy="710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5E5EF0-6ABE-84D9-AE50-DF51F6641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188" y="10065"/>
            <a:ext cx="3222743" cy="2273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184A8-1661-BD02-82E3-80A70104F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881" y="4022211"/>
            <a:ext cx="3269839" cy="2273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9E2735-35C2-023C-6393-76621FCA9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327" y="1790010"/>
            <a:ext cx="3321462" cy="2258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5EF032-B8EB-574E-9D5E-690050F11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5429" y="2953304"/>
            <a:ext cx="680859" cy="512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62D479-90D5-E43D-9927-814A104FE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972" y="4184575"/>
            <a:ext cx="3036284" cy="2110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DB6EF7-B77E-45A4-C1B8-55DE290214F1}"/>
              </a:ext>
            </a:extLst>
          </p:cNvPr>
          <p:cNvSpPr txBox="1"/>
          <p:nvPr/>
        </p:nvSpPr>
        <p:spPr>
          <a:xfrm>
            <a:off x="3794847" y="5067066"/>
            <a:ext cx="8571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800" b="1" err="1">
                <a:latin typeface="+mj-lt"/>
                <a:ea typeface="DejaVu Sans" panose="020B0603030804020204" pitchFamily="34" charset="0"/>
                <a:cs typeface="DejaVu Sans" panose="020B0603030804020204" pitchFamily="34" charset="0"/>
              </a:rPr>
              <a:t>sh</a:t>
            </a:r>
            <a:endParaRPr lang="en-GB" sz="4800" b="1">
              <a:latin typeface="+mj-lt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87016-3C07-0934-7DF1-A30E29BF9B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3125"/>
          <a:stretch>
            <a:fillRect/>
          </a:stretch>
        </p:blipFill>
        <p:spPr>
          <a:xfrm>
            <a:off x="4685022" y="2483078"/>
            <a:ext cx="2569580" cy="15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7B2E8E-CC04-67A2-DFDC-EB766E90B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35291"/>
            <a:ext cx="12210152" cy="2572549"/>
          </a:xfrm>
        </p:spPr>
      </p:pic>
    </p:spTree>
    <p:extLst>
      <p:ext uri="{BB962C8B-B14F-4D97-AF65-F5344CB8AC3E}">
        <p14:creationId xmlns:p14="http://schemas.microsoft.com/office/powerpoint/2010/main" val="248854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5996-49C3-341C-9E60-08338473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Morning Challenges:</a:t>
            </a:r>
          </a:p>
        </p:txBody>
      </p:sp>
      <p:pic>
        <p:nvPicPr>
          <p:cNvPr id="4" name="Picture 3" descr="A line of blue and grey lines&#10;&#10;Description automatically generated">
            <a:extLst>
              <a:ext uri="{FF2B5EF4-FFF2-40B4-BE49-F238E27FC236}">
                <a16:creationId xmlns:a16="http://schemas.microsoft.com/office/drawing/2014/main" id="{D1A6BD3F-4A2E-D71E-03F1-243A86C2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5" y="1439047"/>
            <a:ext cx="7953375" cy="171450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60F0FEAA-2BFF-4C53-0ADC-FB0FE3336592}"/>
              </a:ext>
            </a:extLst>
          </p:cNvPr>
          <p:cNvSpPr txBox="1"/>
          <p:nvPr/>
        </p:nvSpPr>
        <p:spPr>
          <a:xfrm>
            <a:off x="9107090" y="1437972"/>
            <a:ext cx="3188082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atin typeface="Sassoon Primary"/>
              </a:rPr>
              <a:t>Name writing</a:t>
            </a:r>
          </a:p>
        </p:txBody>
      </p:sp>
      <p:pic>
        <p:nvPicPr>
          <p:cNvPr id="3" name="Picture 2" descr="A black letter o&#10;&#10;AI-generated content may be incorrect.">
            <a:extLst>
              <a:ext uri="{FF2B5EF4-FFF2-40B4-BE49-F238E27FC236}">
                <a16:creationId xmlns:a16="http://schemas.microsoft.com/office/drawing/2014/main" id="{ABAB5FF1-E793-3F6A-FB65-AD7B4BBA9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225" y="3516848"/>
            <a:ext cx="2183606" cy="2797969"/>
          </a:xfrm>
          <a:prstGeom prst="rect">
            <a:avLst/>
          </a:prstGeom>
        </p:spPr>
      </p:pic>
      <p:pic>
        <p:nvPicPr>
          <p:cNvPr id="6" name="Picture 5" descr="A black number with a white background&#10;&#10;AI-generated content may be incorrect.">
            <a:extLst>
              <a:ext uri="{FF2B5EF4-FFF2-40B4-BE49-F238E27FC236}">
                <a16:creationId xmlns:a16="http://schemas.microsoft.com/office/drawing/2014/main" id="{3917FD6E-FD1F-66AD-CEBA-E719E63C4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162" y="3450431"/>
            <a:ext cx="3852862" cy="1469231"/>
          </a:xfrm>
          <a:prstGeom prst="rect">
            <a:avLst/>
          </a:prstGeom>
        </p:spPr>
      </p:pic>
      <p:pic>
        <p:nvPicPr>
          <p:cNvPr id="7" name="Picture 6" descr="A black text with letters&#10;&#10;AI-generated content may be incorrect.">
            <a:extLst>
              <a:ext uri="{FF2B5EF4-FFF2-40B4-BE49-F238E27FC236}">
                <a16:creationId xmlns:a16="http://schemas.microsoft.com/office/drawing/2014/main" id="{B73E3592-4F41-FE6D-F0EE-C1D546B46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163" y="5336381"/>
            <a:ext cx="3852862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26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EA8B-6ADE-45B6-8ABB-D249A365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entury Gothic" panose="020B0502020202020204" pitchFamily="34" charset="0"/>
              </a:rPr>
              <a:t>Write a sentence using these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3FE9E-15E1-4D0C-F8C4-CC002D801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18313"/>
            <a:ext cx="10515600" cy="11586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6600">
                <a:latin typeface="+mj-lt"/>
              </a:rPr>
              <a:t>home				       woke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A46AF5-18BF-B494-AFD6-3D241F7CEC0A}"/>
              </a:ext>
            </a:extLst>
          </p:cNvPr>
          <p:cNvSpPr txBox="1">
            <a:spLocks/>
          </p:cNvSpPr>
          <p:nvPr/>
        </p:nvSpPr>
        <p:spPr>
          <a:xfrm>
            <a:off x="7761515" y="4920341"/>
            <a:ext cx="10515600" cy="11586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5B5047-6908-2EC8-08C6-BD6FD2885893}"/>
              </a:ext>
            </a:extLst>
          </p:cNvPr>
          <p:cNvSpPr txBox="1">
            <a:spLocks/>
          </p:cNvSpPr>
          <p:nvPr/>
        </p:nvSpPr>
        <p:spPr>
          <a:xfrm>
            <a:off x="7683061" y="2270351"/>
            <a:ext cx="10496081" cy="11586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6600">
                <a:solidFill>
                  <a:prstClr val="black"/>
                </a:solidFill>
                <a:latin typeface="+mj-lt"/>
              </a:rPr>
              <a:t>should</a:t>
            </a:r>
            <a:endParaRPr kumimoji="0" lang="en-GB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91176-BEF7-8B1C-9EDF-7C6868F3EF96}"/>
              </a:ext>
            </a:extLst>
          </p:cNvPr>
          <p:cNvSpPr txBox="1"/>
          <p:nvPr/>
        </p:nvSpPr>
        <p:spPr>
          <a:xfrm>
            <a:off x="609600" y="2606566"/>
            <a:ext cx="228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Challenge:</a:t>
            </a:r>
          </a:p>
          <a:p>
            <a:r>
              <a:rPr lang="en-GB" b="1">
                <a:solidFill>
                  <a:srgbClr val="FF0000"/>
                </a:solidFill>
              </a:rPr>
              <a:t>Use more than one word in your sentence.</a:t>
            </a:r>
          </a:p>
        </p:txBody>
      </p:sp>
    </p:spTree>
    <p:extLst>
      <p:ext uri="{BB962C8B-B14F-4D97-AF65-F5344CB8AC3E}">
        <p14:creationId xmlns:p14="http://schemas.microsoft.com/office/powerpoint/2010/main" val="1380618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BD3A3-90AC-9D68-4619-E0E9D3224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509" y="96474"/>
            <a:ext cx="9144000" cy="857979"/>
          </a:xfrm>
        </p:spPr>
        <p:txBody>
          <a:bodyPr>
            <a:noAutofit/>
          </a:bodyPr>
          <a:lstStyle/>
          <a:p>
            <a:pPr algn="l"/>
            <a:r>
              <a:rPr lang="en-GB" sz="2000"/>
              <a:t>TBAT: use capital letters at the start of sentences and for I</a:t>
            </a:r>
            <a:br>
              <a:rPr lang="en-GB" sz="2000"/>
            </a:br>
            <a:r>
              <a:rPr lang="en-GB" sz="3200"/>
              <a:t>3 in 3</a:t>
            </a:r>
            <a:endParaRPr lang="en-GB" sz="2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53891-439A-8F6C-7F86-97BE6A724D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41FED-E76F-32B8-E202-9E3A85E9F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38933"/>
            <a:ext cx="9192908" cy="5601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38318B-7A93-9149-8A78-4E23228B2896}"/>
              </a:ext>
            </a:extLst>
          </p:cNvPr>
          <p:cNvSpPr txBox="1"/>
          <p:nvPr/>
        </p:nvSpPr>
        <p:spPr>
          <a:xfrm>
            <a:off x="7833360" y="1046480"/>
            <a:ext cx="420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Challenge: can you think of the capital letters for the other letters</a:t>
            </a:r>
            <a:r>
              <a:rPr lang="en-GB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315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D31E-A798-709C-E58D-C92F66A9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2">
                    <a:lumMod val="75000"/>
                    <a:lumOff val="25000"/>
                  </a:schemeClr>
                </a:solidFill>
              </a:rPr>
              <a:t>Blue</a:t>
            </a:r>
            <a:r>
              <a:rPr lang="en-GB"/>
              <a:t>/</a:t>
            </a:r>
            <a:r>
              <a:rPr lang="en-GB">
                <a:solidFill>
                  <a:schemeClr val="accent6"/>
                </a:solidFill>
              </a:rPr>
              <a:t>green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FB03D-AF75-68EC-8C6C-CC7983BC7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945"/>
            <a:ext cx="5257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4800">
                <a:solidFill>
                  <a:schemeClr val="tx2">
                    <a:lumMod val="75000"/>
                    <a:lumOff val="25000"/>
                  </a:schemeClr>
                </a:solidFill>
              </a:rPr>
              <a:t>When should we use a capital letter?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chemeClr val="accent5">
                    <a:lumMod val="75000"/>
                  </a:schemeClr>
                </a:solidFill>
              </a:rPr>
              <a:t>We should use a capital letter …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530C0-5A46-6051-71AB-241D8F275E67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EEC79E-E6D8-2FE4-7EDC-2555305B2FFA}"/>
              </a:ext>
            </a:extLst>
          </p:cNvPr>
          <p:cNvSpPr txBox="1">
            <a:spLocks/>
          </p:cNvSpPr>
          <p:nvPr/>
        </p:nvSpPr>
        <p:spPr>
          <a:xfrm>
            <a:off x="6619240" y="1690688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>
                <a:solidFill>
                  <a:srgbClr val="00B050"/>
                </a:solidFill>
              </a:rPr>
              <a:t>When should we use a full stop?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>
                <a:solidFill>
                  <a:schemeClr val="accent5">
                    <a:lumMod val="75000"/>
                  </a:schemeClr>
                </a:solidFill>
              </a:rPr>
              <a:t>We should use a full stop…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893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B21B6-C79B-6EC3-1546-829610F5D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6758B-AAFC-45AD-5EEB-55D2DEE6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632454"/>
            <a:ext cx="8768080" cy="6225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36E450-FB6F-3108-3D8A-8CF478F57307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46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C91C-E605-9EE3-1FCC-6E6DC09C4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BCB3B-106A-A6C5-3215-AAF1F0D8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20" y="759642"/>
            <a:ext cx="8493423" cy="6098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625DF-7B7C-3789-EC13-3259D80441E3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523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024A3-5EB3-A2DC-F680-CE3D959F5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6B22A-17EB-4FED-9050-77949480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80" y="944880"/>
            <a:ext cx="8099239" cy="5913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1EACC-05ED-0876-E108-68D88046B066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08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EE2B-AA86-F300-5524-71333502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CCAD2-95CD-1774-D254-0DFA62026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268D2-603B-D7F0-296F-C5612B2B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616846"/>
            <a:ext cx="8859520" cy="6241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375D4-F2D7-D0D2-1851-13965CCA22EF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577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79D99-98FA-E7DE-E77A-6E7885B6F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89862-FCE2-DA47-C77C-22A82D2E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20" y="528320"/>
            <a:ext cx="9007283" cy="6329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7F62B-3D0C-EFC3-762F-C18666255C37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763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95943-6698-FF24-595F-B7CC66FCF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D1B70-A927-425E-F1B1-0E0A3701D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40" y="681036"/>
            <a:ext cx="8962294" cy="6213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D42526-DBCC-10B2-6D29-371A3523A098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178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A7339-1270-4597-8BC1-4DC6F6A3D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BAE02-1A4C-3624-6D18-7A4607022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81037"/>
            <a:ext cx="8703479" cy="6176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2506F4-55BB-EA41-24BF-EBF713C47B0F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50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D52C-FBDF-4D66-727E-BDB2FCB5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DFC9C-FB31-E3CB-5B20-831EEE5C6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154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C97A9-562C-4F59-B661-1B1C0FD6B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87466-6AB6-ACAF-7FE3-F6A1EF38C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391" y="558800"/>
            <a:ext cx="9095489" cy="6340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38EA4F-5B92-7454-01A7-1D74926A00A6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89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15AB-E188-121C-C487-9AF2534BF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D3653-AD18-65CB-D254-EA462FAF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666"/>
          <a:stretch>
            <a:fillRect/>
          </a:stretch>
        </p:blipFill>
        <p:spPr>
          <a:xfrm>
            <a:off x="1229185" y="1027906"/>
            <a:ext cx="9733630" cy="5577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D6DF4-2574-968A-39ED-60381CC7F8D1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940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83685B-3BC3-5C30-C262-B9CB272C1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4" y="465833"/>
            <a:ext cx="4134427" cy="3381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97679-062A-3F73-08DC-1B776FAD0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643" y="505756"/>
            <a:ext cx="5574175" cy="3341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312F8-FB18-5CDC-BCC7-71ADD46E2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64" y="3847680"/>
            <a:ext cx="4191585" cy="3010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0763A-3B77-1EFF-7D17-23A0C2601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39" y="2978273"/>
            <a:ext cx="4191585" cy="3720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E12292-2710-21DD-0EC5-C492D053CCA2}"/>
              </a:ext>
            </a:extLst>
          </p:cNvPr>
          <p:cNvSpPr txBox="1"/>
          <p:nvPr/>
        </p:nvSpPr>
        <p:spPr>
          <a:xfrm>
            <a:off x="81280" y="0"/>
            <a:ext cx="682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TBAT: use capital letters at the start of sentences and for I</a:t>
            </a:r>
            <a:br>
              <a:rPr lang="en-GB" sz="18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963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119F-6E7F-5E56-5FBC-164656A3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1480878"/>
            <a:ext cx="5877560" cy="1325563"/>
          </a:xfrm>
        </p:spPr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Challenge: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F90D5-EBDD-D95A-A67E-E904657B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10" y="286026"/>
            <a:ext cx="4182059" cy="371526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3A2C27-FE15-3A86-036D-AD34D29A8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5763" y="2416670"/>
            <a:ext cx="8297433" cy="4286848"/>
          </a:xfrm>
        </p:spPr>
      </p:pic>
    </p:spTree>
    <p:extLst>
      <p:ext uri="{BB962C8B-B14F-4D97-AF65-F5344CB8AC3E}">
        <p14:creationId xmlns:p14="http://schemas.microsoft.com/office/powerpoint/2010/main" val="2147278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FAAF-9774-BA95-F307-4FC014E7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assoon Primary"/>
              </a:rPr>
              <a:t>Break</a:t>
            </a:r>
          </a:p>
        </p:txBody>
      </p:sp>
      <p:pic>
        <p:nvPicPr>
          <p:cNvPr id="4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80E16F55-9742-1DE8-655B-441A64BE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3063081"/>
            <a:ext cx="34671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6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1BC27-D98C-7B8E-DFE7-4BBC818F8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A252D-405E-112B-A8EF-7194432D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Independent Challenges: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DE8711-FEE2-11A5-4105-B5C4BFF4D75F}"/>
              </a:ext>
            </a:extLst>
          </p:cNvPr>
          <p:cNvSpPr/>
          <p:nvPr/>
        </p:nvSpPr>
        <p:spPr>
          <a:xfrm>
            <a:off x="476249" y="1523999"/>
            <a:ext cx="11120437" cy="52149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689ABE-B143-EE9B-8DF8-F9614C470E50}"/>
              </a:ext>
            </a:extLst>
          </p:cNvPr>
          <p:cNvCxnSpPr/>
          <p:nvPr/>
        </p:nvCxnSpPr>
        <p:spPr>
          <a:xfrm>
            <a:off x="5534025" y="1524000"/>
            <a:ext cx="57150" cy="521017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A0C566-11FE-D558-9AC8-BC22920C186F}"/>
              </a:ext>
            </a:extLst>
          </p:cNvPr>
          <p:cNvCxnSpPr>
            <a:cxnSpLocks/>
          </p:cNvCxnSpPr>
          <p:nvPr/>
        </p:nvCxnSpPr>
        <p:spPr>
          <a:xfrm flipV="1">
            <a:off x="476250" y="4276724"/>
            <a:ext cx="11115675" cy="1905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622CEE-F25C-305E-9CB4-66DF6A6AB4D4}"/>
              </a:ext>
            </a:extLst>
          </p:cNvPr>
          <p:cNvSpPr txBox="1"/>
          <p:nvPr/>
        </p:nvSpPr>
        <p:spPr>
          <a:xfrm>
            <a:off x="1426368" y="152638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assoon Primary"/>
              </a:rPr>
              <a:t>Narrative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ED54C-F55C-84DF-016A-A5B2CE90405F}"/>
              </a:ext>
            </a:extLst>
          </p:cNvPr>
          <p:cNvSpPr txBox="1"/>
          <p:nvPr/>
        </p:nvSpPr>
        <p:spPr>
          <a:xfrm>
            <a:off x="1427654" y="430459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assoon Primary"/>
              </a:rPr>
              <a:t>Enquiry Zone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732FA-9EB4-8333-3C71-2FD30E6B06FC}"/>
              </a:ext>
            </a:extLst>
          </p:cNvPr>
          <p:cNvSpPr txBox="1"/>
          <p:nvPr/>
        </p:nvSpPr>
        <p:spPr>
          <a:xfrm>
            <a:off x="7008017" y="1526380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latin typeface="Sassoon Primary"/>
              </a:rPr>
              <a:t>Maths</a:t>
            </a:r>
            <a:r>
              <a:rPr lang="en-US" sz="2800">
                <a:latin typeface="Sassoon Primary"/>
              </a:rPr>
              <a:t> 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7F0C8-78C0-FFA9-D109-A0D9865019A5}"/>
              </a:ext>
            </a:extLst>
          </p:cNvPr>
          <p:cNvSpPr txBox="1"/>
          <p:nvPr/>
        </p:nvSpPr>
        <p:spPr>
          <a:xfrm>
            <a:off x="6585828" y="4304591"/>
            <a:ext cx="370284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assoon Primary"/>
              </a:rPr>
              <a:t>Creative Zone</a:t>
            </a:r>
          </a:p>
          <a:p>
            <a:endParaRPr lang="en-US" sz="2800">
              <a:latin typeface="Sassoon Primary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55BD7-2B45-985D-8274-45F2B886F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019" y="-2048942"/>
            <a:ext cx="4064986" cy="14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1" descr="A group of cows grazing in a field&#10;&#10;Description automatically generated">
            <a:extLst>
              <a:ext uri="{FF2B5EF4-FFF2-40B4-BE49-F238E27FC236}">
                <a16:creationId xmlns:a16="http://schemas.microsoft.com/office/drawing/2014/main" id="{19DF35FF-A4F8-0C11-8AE9-E1AECE76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769" y="4920063"/>
            <a:ext cx="2176461" cy="150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C2EED30-2AE5-0792-4FA1-10790BBBC56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578583" y="4885093"/>
            <a:ext cx="406498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70525" algn="l"/>
              </a:tabLst>
            </a:pPr>
            <a:r>
              <a:rPr kumimoji="0" lang="en-GB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Draw and then paint something you could see out of the train window</a:t>
            </a:r>
            <a:endParaRPr kumimoji="0" lang="en-GB" alt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600D6072-54A8-110E-36B1-55C777BA9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4" y="2055167"/>
            <a:ext cx="196500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Describe what you can see out of the train window</a:t>
            </a:r>
            <a:r>
              <a:rPr kumimoji="0" lang="en-GB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GB" altLang="en-US" sz="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1" descr="A cartoon of kids playing in the snow&#10;&#10;Description automatically generated">
            <a:extLst>
              <a:ext uri="{FF2B5EF4-FFF2-40B4-BE49-F238E27FC236}">
                <a16:creationId xmlns:a16="http://schemas.microsoft.com/office/drawing/2014/main" id="{D3B99BC7-B5DC-535A-7928-46B589E53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89" y="2237029"/>
            <a:ext cx="2180698" cy="149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8C89C9-E0DE-C3F8-9EA0-2E130CE55EE2}"/>
              </a:ext>
            </a:extLst>
          </p:cNvPr>
          <p:cNvSpPr txBox="1"/>
          <p:nvPr/>
        </p:nvSpPr>
        <p:spPr>
          <a:xfrm>
            <a:off x="595314" y="5008880"/>
            <a:ext cx="2757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Use the pictures to predict how many people can sit on the bus.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507718-B09C-E1CE-A734-6745E479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3" y="4885093"/>
            <a:ext cx="1947865" cy="14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white rectangular boxes with numbers&#10;&#10;AI-generated content may be incorrect.">
            <a:extLst>
              <a:ext uri="{FF2B5EF4-FFF2-40B4-BE49-F238E27FC236}">
                <a16:creationId xmlns:a16="http://schemas.microsoft.com/office/drawing/2014/main" id="{71E44509-3A71-55AF-EF38-50D28D34B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0485" y="1552709"/>
            <a:ext cx="2193031" cy="25827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76684-311E-D1DC-ECC0-EBAD4C944044}"/>
              </a:ext>
            </a:extLst>
          </p:cNvPr>
          <p:cNvSpPr txBox="1"/>
          <p:nvPr/>
        </p:nvSpPr>
        <p:spPr>
          <a:xfrm>
            <a:off x="5996234" y="2323899"/>
            <a:ext cx="298377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Use the number line to complete the calculations.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6182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Sassoon Primary"/>
              </a:rPr>
              <a:t>Lunch</a:t>
            </a:r>
            <a:endParaRPr>
              <a:latin typeface="Sassoon Primary"/>
            </a:endParaRPr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3699" y="1451533"/>
            <a:ext cx="5376165" cy="455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358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A6A44A-2D22-4E27-58B1-FFCE029E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8BAF12-FDB3-DF21-D30D-242687291549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7D03C0-4C9D-7C48-50BB-C4ACEB9C08DD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B7DCC4-8CC1-455D-6B31-A22B4276C6B0}"/>
              </a:ext>
            </a:extLst>
          </p:cNvPr>
          <p:cNvSpPr txBox="1"/>
          <p:nvPr/>
        </p:nvSpPr>
        <p:spPr>
          <a:xfrm>
            <a:off x="172140" y="1075879"/>
            <a:ext cx="43322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/>
              <a:t>Entry question:</a:t>
            </a:r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D0F34F73-A42B-07E5-8534-4D4E038AB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65" y="1975431"/>
            <a:ext cx="9264202" cy="37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13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BD295B-AD52-127D-E85E-E75231259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E2E920-5FD8-41CE-A522-B84A8A61BB46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8AB3A-7E38-0D12-3AC0-0CDAF952B5B7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4BEA3-E4CC-CF6C-2D74-3E5735A583B9}"/>
              </a:ext>
            </a:extLst>
          </p:cNvPr>
          <p:cNvSpPr txBox="1"/>
          <p:nvPr/>
        </p:nvSpPr>
        <p:spPr>
          <a:xfrm>
            <a:off x="286901" y="1032844"/>
            <a:ext cx="908296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/>
              <a:t>3 in 3- Which season are these tress likely to be seen in?</a:t>
            </a:r>
          </a:p>
        </p:txBody>
      </p:sp>
      <p:pic>
        <p:nvPicPr>
          <p:cNvPr id="3" name="Picture 2" descr="A tree with orange and yellow leaves&#10;&#10;AI-generated content may be incorrect.">
            <a:extLst>
              <a:ext uri="{FF2B5EF4-FFF2-40B4-BE49-F238E27FC236}">
                <a16:creationId xmlns:a16="http://schemas.microsoft.com/office/drawing/2014/main" id="{240DE77D-4BA7-184B-E7C5-E2CCCE4E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39" y="2168414"/>
            <a:ext cx="9077325" cy="2886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5BF5DD-831E-64DC-2BD0-316F64A704CC}"/>
              </a:ext>
            </a:extLst>
          </p:cNvPr>
          <p:cNvSpPr txBox="1"/>
          <p:nvPr/>
        </p:nvSpPr>
        <p:spPr>
          <a:xfrm>
            <a:off x="1133259" y="5235946"/>
            <a:ext cx="90660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>
                <a:solidFill>
                  <a:srgbClr val="FF0000"/>
                </a:solidFill>
              </a:rPr>
              <a:t>Challenge: Explain how you know.</a:t>
            </a:r>
          </a:p>
        </p:txBody>
      </p:sp>
    </p:spTree>
    <p:extLst>
      <p:ext uri="{BB962C8B-B14F-4D97-AF65-F5344CB8AC3E}">
        <p14:creationId xmlns:p14="http://schemas.microsoft.com/office/powerpoint/2010/main" val="400099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2ACA0-9F31-9A91-A7D1-7F205B0B6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227B01-C064-E0B4-6FF3-7297A080405A}"/>
              </a:ext>
            </a:extLst>
          </p:cNvPr>
          <p:cNvSpPr/>
          <p:nvPr/>
        </p:nvSpPr>
        <p:spPr>
          <a:xfrm>
            <a:off x="6438147" y="1807476"/>
            <a:ext cx="3313708" cy="36723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728219-A7DB-B333-9579-706991C56C70}"/>
              </a:ext>
            </a:extLst>
          </p:cNvPr>
          <p:cNvSpPr/>
          <p:nvPr/>
        </p:nvSpPr>
        <p:spPr>
          <a:xfrm>
            <a:off x="932429" y="1807476"/>
            <a:ext cx="3313708" cy="36723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6675C0-1948-091E-3003-A7A2265C5236}"/>
              </a:ext>
            </a:extLst>
          </p:cNvPr>
          <p:cNvSpPr txBox="1"/>
          <p:nvPr/>
        </p:nvSpPr>
        <p:spPr>
          <a:xfrm>
            <a:off x="7677901" y="608556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73321F-EDB9-4E18-E831-7FA70D5DD434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7ABA5-2E2B-7C9E-4AA1-9FA3FC1297DC}"/>
              </a:ext>
            </a:extLst>
          </p:cNvPr>
          <p:cNvSpPr txBox="1"/>
          <p:nvPr/>
        </p:nvSpPr>
        <p:spPr>
          <a:xfrm>
            <a:off x="286901" y="1001529"/>
            <a:ext cx="114063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rgbClr val="0070C0"/>
                </a:solidFill>
              </a:rPr>
              <a:t>Blue</a:t>
            </a:r>
            <a:r>
              <a:rPr lang="en-GB" sz="3200" b="1"/>
              <a:t>/</a:t>
            </a:r>
            <a:r>
              <a:rPr lang="en-GB" sz="3200" b="1">
                <a:solidFill>
                  <a:schemeClr val="accent6"/>
                </a:solidFill>
              </a:rPr>
              <a:t> Green- </a:t>
            </a:r>
            <a:r>
              <a:rPr lang="en-GB" sz="3200" b="1"/>
              <a:t>Does this image make you think of Autumn?</a:t>
            </a:r>
          </a:p>
        </p:txBody>
      </p:sp>
      <p:pic>
        <p:nvPicPr>
          <p:cNvPr id="3" name="Picture 2" descr="A snowman with a scarf and hat&#10;&#10;AI-generated content may be incorrect.">
            <a:extLst>
              <a:ext uri="{FF2B5EF4-FFF2-40B4-BE49-F238E27FC236}">
                <a16:creationId xmlns:a16="http://schemas.microsoft.com/office/drawing/2014/main" id="{B07F7536-3097-218A-1396-B90C6C8D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48" y="2053040"/>
            <a:ext cx="2264938" cy="3052428"/>
          </a:xfrm>
          <a:prstGeom prst="rect">
            <a:avLst/>
          </a:prstGeom>
        </p:spPr>
      </p:pic>
      <p:pic>
        <p:nvPicPr>
          <p:cNvPr id="6" name="Picture 5" descr="A cartoon of a nut&#10;&#10;AI-generated content may be incorrect.">
            <a:extLst>
              <a:ext uri="{FF2B5EF4-FFF2-40B4-BE49-F238E27FC236}">
                <a16:creationId xmlns:a16="http://schemas.microsoft.com/office/drawing/2014/main" id="{7940ECD0-4E12-A034-CAB5-7B49B6321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058" y="2236229"/>
            <a:ext cx="2971800" cy="2686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396DCF-8CD9-A63C-8D53-29931714402B}"/>
              </a:ext>
            </a:extLst>
          </p:cNvPr>
          <p:cNvSpPr txBox="1"/>
          <p:nvPr/>
        </p:nvSpPr>
        <p:spPr>
          <a:xfrm>
            <a:off x="401662" y="5637608"/>
            <a:ext cx="922387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chemeClr val="accent2"/>
                </a:solidFill>
              </a:rPr>
              <a:t>This image does/does not make me think of Autumn because..........</a:t>
            </a:r>
          </a:p>
        </p:txBody>
      </p:sp>
      <p:pic>
        <p:nvPicPr>
          <p:cNvPr id="11" name="Picture 10" descr="A white numbers on a colorful background&#10;&#10;AI-generated content may be incorrect.">
            <a:extLst>
              <a:ext uri="{FF2B5EF4-FFF2-40B4-BE49-F238E27FC236}">
                <a16:creationId xmlns:a16="http://schemas.microsoft.com/office/drawing/2014/main" id="{806E076C-CD74-B771-A5B4-4587F0D2A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47" y="5635212"/>
            <a:ext cx="233362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23FCA0-869D-3DF8-F3E4-0FDEC61E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276" y="3255283"/>
            <a:ext cx="2317058" cy="3728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A4FAF3-EE6F-8BAD-9560-49472AFD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99B81F-93D9-D92B-6ACE-112552515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324" y="166522"/>
            <a:ext cx="2347076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A627B-F8C4-6E27-2CB1-BD3D2F38B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898" y="166522"/>
            <a:ext cx="2439826" cy="3383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B5D9B2-7910-FEA1-8F6D-F6DCE87B5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22" y="142300"/>
            <a:ext cx="2427296" cy="3453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91C9C-BF0D-FA42-646C-927343557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413" y="3674367"/>
            <a:ext cx="2287621" cy="3309005"/>
          </a:xfrm>
          <a:prstGeom prst="rect">
            <a:avLst/>
          </a:prstGeom>
        </p:spPr>
      </p:pic>
      <p:pic>
        <p:nvPicPr>
          <p:cNvPr id="6" name="Picture 5" descr="A calendar with a purple border&#10;&#10;Description automatically generated">
            <a:extLst>
              <a:ext uri="{FF2B5EF4-FFF2-40B4-BE49-F238E27FC236}">
                <a16:creationId xmlns:a16="http://schemas.microsoft.com/office/drawing/2014/main" id="{4509E3DC-30CD-2A37-AC45-40A1E9C29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0" y="3404828"/>
            <a:ext cx="2482611" cy="3429000"/>
          </a:xfrm>
          <a:prstGeom prst="rect">
            <a:avLst/>
          </a:prstGeom>
        </p:spPr>
      </p:pic>
      <p:pic>
        <p:nvPicPr>
          <p:cNvPr id="9" name="Picture 8" descr="A purple and white card with black letters&#10;&#10;Description automatically generated">
            <a:extLst>
              <a:ext uri="{FF2B5EF4-FFF2-40B4-BE49-F238E27FC236}">
                <a16:creationId xmlns:a16="http://schemas.microsoft.com/office/drawing/2014/main" id="{3F39C7F6-59BC-E974-37E3-C5C26F2B8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5477" y="185057"/>
            <a:ext cx="2601758" cy="3448044"/>
          </a:xfrm>
          <a:prstGeom prst="rect">
            <a:avLst/>
          </a:prstGeom>
        </p:spPr>
      </p:pic>
      <p:pic>
        <p:nvPicPr>
          <p:cNvPr id="11" name="Picture 10" descr="A black number on a white background&#10;&#10;Description automatically generated">
            <a:extLst>
              <a:ext uri="{FF2B5EF4-FFF2-40B4-BE49-F238E27FC236}">
                <a16:creationId xmlns:a16="http://schemas.microsoft.com/office/drawing/2014/main" id="{DEA01577-6088-11B3-CF89-6692BEB3A7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809" y="166522"/>
            <a:ext cx="2339078" cy="3621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814A0C-847F-50D0-40CA-B72385C72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9034" y="3595522"/>
            <a:ext cx="2370223" cy="33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9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BE3963-FA31-53B0-084C-64ABCA026A34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129E1-4BA2-9253-2240-DF8DE85DA6B7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6" name="Picture 5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B237EF0F-6840-3A84-9633-80BE8E0C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64" y="929559"/>
            <a:ext cx="10216972" cy="577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04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48B2F-626A-4487-0867-604B7EB5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FFDAF6-95DA-0D39-1332-7B0478DECAB4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95683-F664-BD5F-E293-0D6CAE1C75F3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child playing football and a child playing football&#10;&#10;AI-generated content may be incorrect.">
            <a:extLst>
              <a:ext uri="{FF2B5EF4-FFF2-40B4-BE49-F238E27FC236}">
                <a16:creationId xmlns:a16="http://schemas.microsoft.com/office/drawing/2014/main" id="{BAF70101-377A-25AA-8DBC-14550929F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876970"/>
            <a:ext cx="10169078" cy="55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85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868F2-CDF9-D342-2BC6-E7FE8E176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267247-A7A2-1A45-5479-981FB2F8F8E3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11C4BB-4455-FDE9-D7E9-22FF9AC296D3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group of trees in different seasons&#10;&#10;AI-generated content may be incorrect.">
            <a:extLst>
              <a:ext uri="{FF2B5EF4-FFF2-40B4-BE49-F238E27FC236}">
                <a16:creationId xmlns:a16="http://schemas.microsoft.com/office/drawing/2014/main" id="{3513DE0F-3F50-79DA-6700-DE4BD2C4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804192"/>
            <a:ext cx="1096327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66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E9F255-4E27-A83F-B244-2FF7EF2C9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FC5203-156E-E823-007D-64017E3E6E90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BE790-E39A-D012-680F-29B210E638F1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group of photos of trees and snow&#10;&#10;AI-generated content may be incorrect.">
            <a:extLst>
              <a:ext uri="{FF2B5EF4-FFF2-40B4-BE49-F238E27FC236}">
                <a16:creationId xmlns:a16="http://schemas.microsoft.com/office/drawing/2014/main" id="{277D406E-0A81-D965-2DCD-96B85943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42" y="737450"/>
            <a:ext cx="108775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8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162345-AC5D-7C76-9F46-4321D2AD9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60BC8B-1A0C-39EB-B76F-FA090A725E8E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A1E2C-9747-9A01-87AB-007F7C6F5895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bridge over water with a cloudy sky&#10;&#10;AI-generated content may be incorrect.">
            <a:extLst>
              <a:ext uri="{FF2B5EF4-FFF2-40B4-BE49-F238E27FC236}">
                <a16:creationId xmlns:a16="http://schemas.microsoft.com/office/drawing/2014/main" id="{70F55ADC-4B8A-D7B0-85A1-D473E5ED4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763677"/>
            <a:ext cx="109061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69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6C622-4D24-DD4A-4D09-078F833A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4EA70C-1FB2-02EF-DA81-8390E058FABD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28499-BCFA-677D-6870-6BA6EB2030AF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person walking down a path&#10;&#10;AI-generated content may be incorrect.">
            <a:extLst>
              <a:ext uri="{FF2B5EF4-FFF2-40B4-BE49-F238E27FC236}">
                <a16:creationId xmlns:a16="http://schemas.microsoft.com/office/drawing/2014/main" id="{4EA32297-9708-91C2-A1CD-A25BFE5B4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748116"/>
            <a:ext cx="1087755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37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EA37C-2397-5F38-3EAF-C3D4A3E09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199A1B-318E-93A5-D063-A30042A9A82A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E766F-1A3E-5DB6-ED45-235F481DEE64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screenshot of a weather photo&#10;&#10;AI-generated content may be incorrect.">
            <a:extLst>
              <a:ext uri="{FF2B5EF4-FFF2-40B4-BE49-F238E27FC236}">
                <a16:creationId xmlns:a16="http://schemas.microsoft.com/office/drawing/2014/main" id="{D012207A-D21C-90DD-ABE9-BA36BB33A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35" y="706594"/>
            <a:ext cx="108585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6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502A19-78A6-4493-895F-8CD4ED50A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8B587A-04F4-1E5D-3F5B-D6F9A7231BF1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14430-0E3C-FD53-1637-A0BA11933002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calendar with a purple circle&#10;&#10;AI-generated content may be incorrect.">
            <a:extLst>
              <a:ext uri="{FF2B5EF4-FFF2-40B4-BE49-F238E27FC236}">
                <a16:creationId xmlns:a16="http://schemas.microsoft.com/office/drawing/2014/main" id="{58056B8B-5735-9708-10BB-C02213C17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01551"/>
            <a:ext cx="109347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44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C90FC4-910C-65F1-DA5C-97E1C13B8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C3C08C-88D7-C0A3-3535-6EFAAA4C386A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7BA1F-5DBD-7915-854F-73B757C9F301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view of a city from a window&#10;&#10;AI-generated content may be incorrect.">
            <a:extLst>
              <a:ext uri="{FF2B5EF4-FFF2-40B4-BE49-F238E27FC236}">
                <a16:creationId xmlns:a16="http://schemas.microsoft.com/office/drawing/2014/main" id="{763D75D7-9824-BB87-741A-B809F6905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705185"/>
            <a:ext cx="108585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49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2B357E-1F8D-2858-C893-8AEA7FEDC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AEE49A-0A30-6B87-A059-63D5864EA910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17EB1-00C8-F4DF-6901-FF3AFFEB650D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9189AC-499F-63E1-A172-FBFCAC81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10241"/>
            <a:ext cx="109347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4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BF83D7-2D93-CF58-876A-7DB53829E41C}"/>
              </a:ext>
            </a:extLst>
          </p:cNvPr>
          <p:cNvSpPr txBox="1">
            <a:spLocks/>
          </p:cNvSpPr>
          <p:nvPr/>
        </p:nvSpPr>
        <p:spPr>
          <a:xfrm>
            <a:off x="1996688" y="20961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float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4F12-C33F-C252-B0DD-57D6EC9EB411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3205062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00C803-D77C-8CBD-6A6A-492EFAE74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73E074-D897-EDE9-2093-1B134140E944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12779-043B-3A56-EFD0-1ABC7FBFA5E7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screenshot of a chat&#10;&#10;AI-generated content may be incorrect.">
            <a:extLst>
              <a:ext uri="{FF2B5EF4-FFF2-40B4-BE49-F238E27FC236}">
                <a16:creationId xmlns:a16="http://schemas.microsoft.com/office/drawing/2014/main" id="{A45A21DA-676C-F6AA-3BB2-7E3D945BA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10002"/>
            <a:ext cx="109728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82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047BD-0743-1E58-D10B-43EF6DFB4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82F8DC-0D2F-A042-F4E2-00AA4CA4C6A5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7B924-3077-EFB3-18B3-3FA08F6CC9E7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tree with red leaves&#10;&#10;AI-generated content may be incorrect.">
            <a:extLst>
              <a:ext uri="{FF2B5EF4-FFF2-40B4-BE49-F238E27FC236}">
                <a16:creationId xmlns:a16="http://schemas.microsoft.com/office/drawing/2014/main" id="{8364C63F-C884-2728-7A51-DF463D2F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603899"/>
            <a:ext cx="1095375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1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F6F5D-D752-6504-4126-D69FC245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0884AD-E2A0-E9D6-DF59-1528AB544C65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BF2BA-4580-FBBD-8E3B-8139A1880933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collage of different seasons&#10;&#10;AI-generated content may be incorrect.">
            <a:extLst>
              <a:ext uri="{FF2B5EF4-FFF2-40B4-BE49-F238E27FC236}">
                <a16:creationId xmlns:a16="http://schemas.microsoft.com/office/drawing/2014/main" id="{33E5B6D3-5663-5053-7118-46560CC8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3" y="751871"/>
            <a:ext cx="10887075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29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E85D84-FD13-2EA7-F574-6E8FC8E5C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CDA7B8-E54D-51C1-0E1F-2EB62C7AB206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3B80C-1419-5B95-62FF-BC12EA6E66C3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bridge over a body of water&#10;&#10;AI-generated content may be incorrect.">
            <a:extLst>
              <a:ext uri="{FF2B5EF4-FFF2-40B4-BE49-F238E27FC236}">
                <a16:creationId xmlns:a16="http://schemas.microsoft.com/office/drawing/2014/main" id="{D6391ABF-F643-3D71-7FDD-22E078B62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609936"/>
            <a:ext cx="1095375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75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DD7A8E-F04A-12F9-DE10-11D09E128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9E9DA5-49BA-3158-9427-0500D5D48022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A4D92-7ECE-B0C1-D117-3B419C66F7F0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thermometer and a wooden fence&#10;&#10;AI-generated content may be incorrect.">
            <a:extLst>
              <a:ext uri="{FF2B5EF4-FFF2-40B4-BE49-F238E27FC236}">
                <a16:creationId xmlns:a16="http://schemas.microsoft.com/office/drawing/2014/main" id="{2D7B7DA6-93D5-EDB9-3823-007C5D119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8" y="743420"/>
            <a:ext cx="1098232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4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61915-F6A9-A6A0-C215-7D40579C8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080BCC-D272-60EB-FAAA-78561DF46174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ACB96-4B51-F4C0-183D-46FB417815BB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thermometer with numbers&#10;&#10;AI-generated content may be incorrect.">
            <a:extLst>
              <a:ext uri="{FF2B5EF4-FFF2-40B4-BE49-F238E27FC236}">
                <a16:creationId xmlns:a16="http://schemas.microsoft.com/office/drawing/2014/main" id="{75BA3074-752F-6E1A-C9EA-CD7F55C62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3965"/>
            <a:ext cx="108204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08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FCA002-C15B-3316-61DB-6E7C237B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B21452-B9D1-0552-871C-A7D4988FD160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2173F-A6D1-4180-8FD7-89AFA0BC0878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screenshot of a thermometer&#10;&#10;AI-generated content may be incorrect.">
            <a:extLst>
              <a:ext uri="{FF2B5EF4-FFF2-40B4-BE49-F238E27FC236}">
                <a16:creationId xmlns:a16="http://schemas.microsoft.com/office/drawing/2014/main" id="{D0359DCD-B085-DC07-97DA-019028D80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605173"/>
            <a:ext cx="1095375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7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0174E-FEC1-5956-A53F-3D7BE5B5B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387757-8528-483B-4CAC-6D1B5DCFCA1E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517CD-69AB-4E5B-781A-75C1CBE08DFA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pic>
        <p:nvPicPr>
          <p:cNvPr id="2" name="Picture 1" descr="A thermometer with text and a chart&#10;&#10;AI-generated content may be incorrect.">
            <a:extLst>
              <a:ext uri="{FF2B5EF4-FFF2-40B4-BE49-F238E27FC236}">
                <a16:creationId xmlns:a16="http://schemas.microsoft.com/office/drawing/2014/main" id="{ED4DB6DF-24CB-1E9B-AA37-A498F10AD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708875"/>
            <a:ext cx="108585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598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3CB821-8ADC-B746-F426-156A8EE70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32716E-D2F7-8489-B96A-C6A7E437A717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26B3E-FC46-E8CD-10F6-72C00BDBD02E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E0455-7B98-64FE-A8BB-C469DEDC7EF8}"/>
              </a:ext>
            </a:extLst>
          </p:cNvPr>
          <p:cNvSpPr txBox="1"/>
          <p:nvPr/>
        </p:nvSpPr>
        <p:spPr>
          <a:xfrm>
            <a:off x="459202" y="1204985"/>
            <a:ext cx="23773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Independent: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9C1E0-420A-12D6-858A-605A0E4C0103}"/>
              </a:ext>
            </a:extLst>
          </p:cNvPr>
          <p:cNvSpPr txBox="1"/>
          <p:nvPr/>
        </p:nvSpPr>
        <p:spPr>
          <a:xfrm>
            <a:off x="7978560" y="1248116"/>
            <a:ext cx="23773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Challenge: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16AC8DB-3115-C6D7-A6F7-862C948D5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50970"/>
              </p:ext>
            </p:extLst>
          </p:nvPr>
        </p:nvGraphicFramePr>
        <p:xfrm>
          <a:off x="333069" y="2354214"/>
          <a:ext cx="6551295" cy="2528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6960">
                  <a:extLst>
                    <a:ext uri="{9D8B030D-6E8A-4147-A177-3AD203B41FA5}">
                      <a16:colId xmlns:a16="http://schemas.microsoft.com/office/drawing/2014/main" val="2159410738"/>
                    </a:ext>
                  </a:extLst>
                </a:gridCol>
                <a:gridCol w="1710690">
                  <a:extLst>
                    <a:ext uri="{9D8B030D-6E8A-4147-A177-3AD203B41FA5}">
                      <a16:colId xmlns:a16="http://schemas.microsoft.com/office/drawing/2014/main" val="1857981694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110139644"/>
                    </a:ext>
                  </a:extLst>
                </a:gridCol>
                <a:gridCol w="1963420">
                  <a:extLst>
                    <a:ext uri="{9D8B030D-6E8A-4147-A177-3AD203B41FA5}">
                      <a16:colId xmlns:a16="http://schemas.microsoft.com/office/drawing/2014/main" val="3593516625"/>
                    </a:ext>
                  </a:extLst>
                </a:gridCol>
              </a:tblGrid>
              <a:tr h="2927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GB" b="1">
                        <a:effectLst/>
                        <a:latin typeface="Sassoon Primary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GB" b="1">
                        <a:solidFill>
                          <a:schemeClr val="tx1"/>
                        </a:solidFill>
                        <a:effectLst/>
                        <a:latin typeface="Sassoon Primary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GB" b="1">
                        <a:solidFill>
                          <a:schemeClr val="tx1"/>
                        </a:solidFill>
                        <a:effectLst/>
                        <a:latin typeface="Sassoon Primary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GB" b="1">
                        <a:solidFill>
                          <a:schemeClr val="tx1"/>
                        </a:solidFill>
                        <a:effectLst/>
                        <a:latin typeface="Sassoon Primary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640569"/>
                  </a:ext>
                </a:extLst>
              </a:tr>
              <a:tr h="2927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b="1">
                          <a:solidFill>
                            <a:schemeClr val="tx1"/>
                          </a:solidFill>
                          <a:effectLst/>
                          <a:latin typeface="Sassoon Primary"/>
                        </a:rPr>
                        <a:t>Wednesday</a:t>
                      </a:r>
                      <a:endParaRPr lang="en-GB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b="1">
                          <a:solidFill>
                            <a:schemeClr val="tx1"/>
                          </a:solidFill>
                          <a:effectLst/>
                          <a:latin typeface="Sassoon Primary"/>
                        </a:rPr>
                        <a:t>Thursday</a:t>
                      </a:r>
                      <a:endParaRPr lang="en-GB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b="1">
                          <a:solidFill>
                            <a:schemeClr val="tx1"/>
                          </a:solidFill>
                          <a:effectLst/>
                          <a:latin typeface="Sassoon Primary"/>
                        </a:rPr>
                        <a:t>Friday</a:t>
                      </a:r>
                      <a:endParaRPr lang="en-GB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220028"/>
                  </a:ext>
                </a:extLst>
              </a:tr>
              <a:tr h="137604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b="1">
                          <a:solidFill>
                            <a:schemeClr val="tx1"/>
                          </a:solidFill>
                          <a:effectLst/>
                          <a:latin typeface="Sassoon Primary"/>
                        </a:rPr>
                        <a:t>Draw</a:t>
                      </a:r>
                      <a:endParaRPr lang="en-GB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882743"/>
                  </a:ext>
                </a:extLst>
              </a:tr>
              <a:tr h="2927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b="1">
                          <a:solidFill>
                            <a:schemeClr val="tx1"/>
                          </a:solidFill>
                          <a:effectLst/>
                          <a:latin typeface="Sassoon Primary"/>
                        </a:rPr>
                        <a:t>Write</a:t>
                      </a:r>
                      <a:endParaRPr lang="en-GB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159986"/>
                  </a:ext>
                </a:extLst>
              </a:tr>
              <a:tr h="27270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b="1">
                          <a:solidFill>
                            <a:schemeClr val="tx1"/>
                          </a:solidFill>
                          <a:effectLst/>
                          <a:latin typeface="Sassoon Primary"/>
                        </a:rPr>
                        <a:t>Temp:</a:t>
                      </a:r>
                      <a:endParaRPr lang="en-GB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82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0DEAFE2-42F2-5C38-E12B-118A5609FACC}"/>
              </a:ext>
            </a:extLst>
          </p:cNvPr>
          <p:cNvSpPr txBox="1"/>
          <p:nvPr/>
        </p:nvSpPr>
        <p:spPr>
          <a:xfrm>
            <a:off x="7835660" y="2494472"/>
            <a:ext cx="60960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Sassoon Primary"/>
                <a:ea typeface="Sassoon Primary"/>
                <a:cs typeface="Sassoon Primary"/>
              </a:rPr>
              <a:t>Which day was the warmest? </a:t>
            </a:r>
          </a:p>
          <a:p>
            <a:endParaRPr lang="en-US" sz="2400" b="1">
              <a:solidFill>
                <a:srgbClr val="FF0000"/>
              </a:solidFill>
              <a:latin typeface="Sassoon Primary"/>
              <a:ea typeface="Sassoon Primary"/>
              <a:cs typeface="Sassoon Primary"/>
            </a:endParaRPr>
          </a:p>
          <a:p>
            <a:r>
              <a:rPr lang="en-US" sz="2400" b="1">
                <a:solidFill>
                  <a:srgbClr val="FF0000"/>
                </a:solidFill>
                <a:latin typeface="Sassoon Primary"/>
                <a:ea typeface="Sassoon Primary"/>
                <a:cs typeface="Sassoon Primary"/>
              </a:rPr>
              <a:t>Which was the coldest? 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512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C0F962-994D-0F6C-5C2E-B407A9AB6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91A546-FF80-A367-03AD-FC852A0861AA}"/>
              </a:ext>
            </a:extLst>
          </p:cNvPr>
          <p:cNvSpPr txBox="1"/>
          <p:nvPr/>
        </p:nvSpPr>
        <p:spPr>
          <a:xfrm>
            <a:off x="7559845" y="157795"/>
            <a:ext cx="4518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chemeClr val="accent5"/>
                </a:solidFill>
              </a:rPr>
              <a:t>W</a:t>
            </a:r>
            <a:r>
              <a:rPr lang="en-GB" u="sng"/>
              <a:t>ednesday 19th </a:t>
            </a:r>
            <a:r>
              <a:rPr lang="en-GB" u="sng">
                <a:solidFill>
                  <a:schemeClr val="accent5"/>
                </a:solidFill>
              </a:rPr>
              <a:t>N</a:t>
            </a:r>
            <a:r>
              <a:rPr lang="en-GB" u="sng"/>
              <a:t>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88ADF-A781-06F2-7ED2-0DC7ACB2E47C}"/>
              </a:ext>
            </a:extLst>
          </p:cNvPr>
          <p:cNvSpPr txBox="1"/>
          <p:nvPr/>
        </p:nvSpPr>
        <p:spPr>
          <a:xfrm>
            <a:off x="459041" y="229520"/>
            <a:ext cx="44900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KQ: Can I describe the weather in Autumn?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07D2F-91AD-92CC-EE6D-A514B81C1759}"/>
              </a:ext>
            </a:extLst>
          </p:cNvPr>
          <p:cNvSpPr txBox="1"/>
          <p:nvPr/>
        </p:nvSpPr>
        <p:spPr>
          <a:xfrm>
            <a:off x="459202" y="1204985"/>
            <a:ext cx="23773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Exit question: </a:t>
            </a:r>
          </a:p>
        </p:txBody>
      </p:sp>
      <p:pic>
        <p:nvPicPr>
          <p:cNvPr id="2" name="Picture 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BCE11C07-0FB8-E3E6-BC81-386D20811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05" y="2041612"/>
            <a:ext cx="8505042" cy="35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96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853297-2FF5-7BC6-6903-A848B4318124}"/>
              </a:ext>
            </a:extLst>
          </p:cNvPr>
          <p:cNvSpPr txBox="1">
            <a:spLocks/>
          </p:cNvSpPr>
          <p:nvPr/>
        </p:nvSpPr>
        <p:spPr>
          <a:xfrm>
            <a:off x="341884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icrosoft Sans Serif"/>
                <a:cs typeface="Microsoft Sans Serif"/>
              </a:rPr>
              <a:t>open</a:t>
            </a:r>
            <a:endParaRPr kumimoji="0" lang="en-GB" sz="1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9146C-278D-9F70-CD34-DE612E330E5B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107034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485B6A-545A-E9E8-0249-86DA2DA4D3C6}"/>
              </a:ext>
            </a:extLst>
          </p:cNvPr>
          <p:cNvSpPr txBox="1">
            <a:spLocks/>
          </p:cNvSpPr>
          <p:nvPr/>
        </p:nvSpPr>
        <p:spPr>
          <a:xfrm>
            <a:off x="3642360" y="22612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post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A0C9E-0DFD-79AC-ACF3-1936CD3ECE8C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389624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EF0E1C-3E00-669E-2FE0-AD9A9A502D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49566" y="225366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600">
                <a:latin typeface="+mj-lt"/>
                <a:ea typeface="Microsoft Sans Serif"/>
                <a:cs typeface="Microsoft Sans Serif"/>
              </a:rPr>
              <a:t>painting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BD44A-A116-05D1-0F01-45C3400B3B47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3933290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EF0E1C-3E00-669E-2FE0-AD9A9A502D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33337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600">
                <a:latin typeface="+mj-lt"/>
                <a:ea typeface="Microsoft Sans Serif"/>
                <a:cs typeface="Microsoft Sans Serif"/>
              </a:rPr>
              <a:t>found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C9F2B6-D344-DD35-8587-21C1E20BBB76}"/>
              </a:ext>
            </a:extLst>
          </p:cNvPr>
          <p:cNvSpPr txBox="1"/>
          <p:nvPr/>
        </p:nvSpPr>
        <p:spPr>
          <a:xfrm>
            <a:off x="213043" y="225807"/>
            <a:ext cx="6257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read o-e /</a:t>
            </a:r>
            <a:r>
              <a:rPr lang="en-GB" err="1"/>
              <a:t>oa</a:t>
            </a:r>
            <a:r>
              <a:rPr lang="en-GB"/>
              <a:t>/ words</a:t>
            </a:r>
          </a:p>
        </p:txBody>
      </p:sp>
    </p:spTree>
    <p:extLst>
      <p:ext uri="{BB962C8B-B14F-4D97-AF65-F5344CB8AC3E}">
        <p14:creationId xmlns:p14="http://schemas.microsoft.com/office/powerpoint/2010/main" val="1000958110"/>
      </p:ext>
    </p:extLst>
  </p:cSld>
  <p:clrMapOvr>
    <a:masterClrMapping/>
  </p:clrMapOvr>
</p:sld>
</file>

<file path=ppt/theme/theme1.xml><?xml version="1.0" encoding="utf-8"?>
<a:theme xmlns:a="http://schemas.openxmlformats.org/drawingml/2006/main" name="Classroo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lassroom">
      <a:majorFont>
        <a:latin typeface="Sassoon Primary"/>
        <a:ea typeface=""/>
        <a:cs typeface=""/>
      </a:majorFont>
      <a:minorFont>
        <a:latin typeface="Sassoon Prima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lassroom" id="{7079444A-A5F5-41FF-B880-1513F8B4E925}" vid="{AFF00F74-1A7B-4722-8615-B231E5B92C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55f982-5f1f-41c7-871f-7a91432a5484" xsi:nil="true"/>
    <lcf76f155ced4ddcb4097134ff3c332f xmlns="5519ec2d-3025-400a-aa14-bba49a7e18f3">
      <Terms xmlns="http://schemas.microsoft.com/office/infopath/2007/PartnerControls"/>
    </lcf76f155ced4ddcb4097134ff3c332f>
    <SharedWithUsers xmlns="e255f982-5f1f-41c7-871f-7a91432a5484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9" ma:contentTypeDescription="Create a new document." ma:contentTypeScope="" ma:versionID="090be19c1e80befd8370101baf020119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34a1bb04fa5b3cec6b98ae2b5f656f25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DCDF5D-2814-4749-B69D-642C3C9631F2}">
  <ds:schemaRefs>
    <ds:schemaRef ds:uri="5519ec2d-3025-400a-aa14-bba49a7e18f3"/>
    <ds:schemaRef ds:uri="e255f982-5f1f-41c7-871f-7a91432a54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FB3C1AC-7686-4B13-A27F-B9FE1E1196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19ec2d-3025-400a-aa14-bba49a7e18f3"/>
    <ds:schemaRef ds:uri="e255f982-5f1f-41c7-871f-7a91432a5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AFDC0C-3785-494C-98AA-C1C288C84D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Classroom</Template>
  <Application>Microsoft Office PowerPoint</Application>
  <PresentationFormat>Widescreen</PresentationFormat>
  <Slides>59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Classroom</vt:lpstr>
      <vt:lpstr>Wednesday 19th November 2025</vt:lpstr>
      <vt:lpstr>Morning Challenges:</vt:lpstr>
      <vt:lpstr>TBAT: read o-e /oa/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a sentence using these words</vt:lpstr>
      <vt:lpstr>TBAT: use capital letters at the start of sentences and for I 3 in 3</vt:lpstr>
      <vt:lpstr>Blue/green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Challenge:</vt:lpstr>
      <vt:lpstr>Break</vt:lpstr>
      <vt:lpstr>Independent Challenges:</vt:lpstr>
      <vt:lpstr>Lunch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2025-11-08T08:42:08Z</dcterms:created>
  <dcterms:modified xsi:type="dcterms:W3CDTF">2025-11-19T08:53:00Z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0x01010098DABC899185B74BB2030808D3385A9C</vt:lpwstr>
  </property>
  <property fmtid="{D5CDD505-2E9C-101B-9397-08002B2CF9AE}" pid="3" name="MediaServiceImageTags">
    <vt:lpwstr/>
  </property>
  <property fmtid="{D5CDD505-2E9C-101B-9397-08002B2CF9AE}" pid="4" name="Order">
    <vt:r8>310000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