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5"/>
  </p:notesMasterIdLst>
  <p:sldIdLst>
    <p:sldId id="256" r:id="rId5"/>
    <p:sldId id="431" r:id="rId6"/>
    <p:sldId id="289" r:id="rId7"/>
    <p:sldId id="257" r:id="rId8"/>
    <p:sldId id="408" r:id="rId9"/>
    <p:sldId id="409" r:id="rId10"/>
    <p:sldId id="410" r:id="rId11"/>
    <p:sldId id="411" r:id="rId12"/>
    <p:sldId id="412" r:id="rId13"/>
    <p:sldId id="291" r:id="rId14"/>
    <p:sldId id="288" r:id="rId15"/>
    <p:sldId id="287" r:id="rId16"/>
    <p:sldId id="286" r:id="rId17"/>
    <p:sldId id="322" r:id="rId18"/>
    <p:sldId id="434" r:id="rId19"/>
    <p:sldId id="330" r:id="rId20"/>
    <p:sldId id="331" r:id="rId21"/>
    <p:sldId id="33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432" r:id="rId30"/>
    <p:sldId id="433" r:id="rId31"/>
    <p:sldId id="263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5FEE5-97BD-72BA-4E49-2EB94B88A84D}" v="50" dt="2025-10-08T06:31:33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8T08:43:3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14404 6308 16383 0 0,'5'15'0'0'0,"7"17"0"0"0,17 1 0 0 0,4-3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73753-D6F3-4DCF-8333-2206E8DD68D8}" type="datetimeFigureOut">
              <a:t>10/8/2025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5CEEF-6827-4A0E-AD77-26EC608FD9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9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8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2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7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20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onicsplay.co.uk/resources/phase/2/dragons-d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K8EDPXrBCLc?feature=oembed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FC8F-7E00-F8D3-A585-CEB0509C4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>
                <a:latin typeface="Sassoon Primary"/>
              </a:rPr>
              <a:t>ednesday 8th </a:t>
            </a:r>
            <a:r>
              <a:rPr lang="en-GB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>
                <a:latin typeface="Sassoon Primary"/>
              </a:rPr>
              <a:t>ctober 2025</a:t>
            </a:r>
          </a:p>
          <a:p>
            <a:endParaRPr lang="en-GB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0BDDE-C12B-78BB-5CB8-8E388CA7E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7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785A19B0-D054-AFCF-91EE-CFD8EAC3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6" y="1088425"/>
            <a:ext cx="3757484" cy="2477530"/>
          </a:xfrm>
          <a:prstGeom prst="rect">
            <a:avLst/>
          </a:prstGeom>
        </p:spPr>
      </p:pic>
      <p:pic>
        <p:nvPicPr>
          <p:cNvPr id="3" name="Picture 2" descr="A purpl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6DB50E78-2C89-75EB-E8EB-3DC2D8F9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203" y="1090741"/>
            <a:ext cx="3747187" cy="2472897"/>
          </a:xfrm>
          <a:prstGeom prst="rect">
            <a:avLst/>
          </a:prstGeom>
        </p:spPr>
      </p:pic>
      <p:pic>
        <p:nvPicPr>
          <p:cNvPr id="4" name="Picture 3" descr="A orange and white rectangular object with a black letter&#10;&#10;Description automatically generated">
            <a:extLst>
              <a:ext uri="{FF2B5EF4-FFF2-40B4-BE49-F238E27FC236}">
                <a16:creationId xmlns:a16="http://schemas.microsoft.com/office/drawing/2014/main" id="{E601B9CB-E68A-CF1E-0C6F-A9FB786B2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8" y="3855180"/>
            <a:ext cx="3747959" cy="2566344"/>
          </a:xfrm>
          <a:prstGeom prst="rect">
            <a:avLst/>
          </a:prstGeom>
        </p:spPr>
      </p:pic>
      <p:pic>
        <p:nvPicPr>
          <p:cNvPr id="5" name="Picture 4" descr="A orange and white rectangular object with a black letter&#10;&#10;Description automatically generated">
            <a:extLst>
              <a:ext uri="{FF2B5EF4-FFF2-40B4-BE49-F238E27FC236}">
                <a16:creationId xmlns:a16="http://schemas.microsoft.com/office/drawing/2014/main" id="{7C314DF5-B7BF-0E26-56D5-D5DBB15B0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668" y="3855180"/>
            <a:ext cx="3747959" cy="2566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5DD360-B067-9E34-BB84-C9853E0FFAC0}"/>
              </a:ext>
            </a:extLst>
          </p:cNvPr>
          <p:cNvSpPr txBox="1"/>
          <p:nvPr/>
        </p:nvSpPr>
        <p:spPr>
          <a:xfrm>
            <a:off x="5257619" y="4957927"/>
            <a:ext cx="1669947" cy="769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latin typeface="Sassoon Primary"/>
              </a:rPr>
              <a:t>of</a:t>
            </a:r>
            <a:endParaRPr lang="en-US"/>
          </a:p>
        </p:txBody>
      </p:sp>
      <p:pic>
        <p:nvPicPr>
          <p:cNvPr id="7" name="Picture 6" descr="A green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921B8903-7FCF-65BF-BBEA-A35EEE4CD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873" y="2474569"/>
            <a:ext cx="3561578" cy="2475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A33C36-FB8D-A0BA-68BA-9051CC7B62A0}"/>
              </a:ext>
            </a:extLst>
          </p:cNvPr>
          <p:cNvSpPr txBox="1"/>
          <p:nvPr/>
        </p:nvSpPr>
        <p:spPr>
          <a:xfrm>
            <a:off x="8411046" y="158738"/>
            <a:ext cx="34240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AD4D2-D68A-5937-6FD2-B2072EC621C7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</p:spTree>
    <p:extLst>
      <p:ext uri="{BB962C8B-B14F-4D97-AF65-F5344CB8AC3E}">
        <p14:creationId xmlns:p14="http://schemas.microsoft.com/office/powerpoint/2010/main" val="6818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2336390" y="472865"/>
            <a:ext cx="98546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>
                <a:latin typeface="Sassoon Primary"/>
                <a:cs typeface="Calibri"/>
              </a:rPr>
              <a:t>Match the words to the pictures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4BD9E5-FF8E-2840-0601-54ED8206F5CD}"/>
              </a:ext>
            </a:extLst>
          </p:cNvPr>
          <p:cNvSpPr txBox="1">
            <a:spLocks/>
          </p:cNvSpPr>
          <p:nvPr/>
        </p:nvSpPr>
        <p:spPr>
          <a:xfrm>
            <a:off x="627964" y="1359989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Sassoon Primary"/>
                <a:cs typeface="Calibri"/>
              </a:rPr>
              <a:t>crayon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F779B0-F3A8-9052-A387-C9496A80DE5A}"/>
              </a:ext>
            </a:extLst>
          </p:cNvPr>
          <p:cNvSpPr txBox="1">
            <a:spLocks/>
          </p:cNvSpPr>
          <p:nvPr/>
        </p:nvSpPr>
        <p:spPr>
          <a:xfrm>
            <a:off x="543296" y="2248988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Sassoon Primary"/>
                <a:cs typeface="Calibri"/>
              </a:rPr>
              <a:t>toy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765588-29D9-195D-6B65-22B934A56C50}"/>
              </a:ext>
            </a:extLst>
          </p:cNvPr>
          <p:cNvSpPr txBox="1">
            <a:spLocks/>
          </p:cNvSpPr>
          <p:nvPr/>
        </p:nvSpPr>
        <p:spPr>
          <a:xfrm>
            <a:off x="479797" y="3063905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Sassoon Primary"/>
                <a:cs typeface="Calibri"/>
              </a:rPr>
              <a:t>cloud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82511-BE5F-D780-0AB3-9941EB096A0F}"/>
              </a:ext>
            </a:extLst>
          </p:cNvPr>
          <p:cNvSpPr txBox="1">
            <a:spLocks/>
          </p:cNvSpPr>
          <p:nvPr/>
        </p:nvSpPr>
        <p:spPr>
          <a:xfrm>
            <a:off x="479795" y="409048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Sassoon Primary"/>
                <a:cs typeface="Calibri"/>
              </a:rPr>
              <a:t>spray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621647-4DA7-3321-2EBA-A00740B363EB}"/>
              </a:ext>
            </a:extLst>
          </p:cNvPr>
          <p:cNvSpPr txBox="1">
            <a:spLocks/>
          </p:cNvSpPr>
          <p:nvPr/>
        </p:nvSpPr>
        <p:spPr>
          <a:xfrm>
            <a:off x="479794" y="496890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Sassoon Primary"/>
                <a:cs typeface="Calibri"/>
              </a:rPr>
              <a:t>sea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F93EFF-1A80-619C-FE0D-1F653B580CDE}"/>
              </a:ext>
            </a:extLst>
          </p:cNvPr>
          <p:cNvSpPr txBox="1">
            <a:spLocks/>
          </p:cNvSpPr>
          <p:nvPr/>
        </p:nvSpPr>
        <p:spPr>
          <a:xfrm>
            <a:off x="479795" y="570973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Sassoon Primary"/>
                <a:cs typeface="Calibri"/>
              </a:rPr>
              <a:t>heap</a:t>
            </a:r>
          </a:p>
        </p:txBody>
      </p:sp>
      <p:pic>
        <p:nvPicPr>
          <p:cNvPr id="4" name="Picture 3" descr="A collage of pictures of a beach and a giraffe&#10;&#10;Description automatically generated">
            <a:extLst>
              <a:ext uri="{FF2B5EF4-FFF2-40B4-BE49-F238E27FC236}">
                <a16:creationId xmlns:a16="http://schemas.microsoft.com/office/drawing/2014/main" id="{A75D8294-A9F5-0876-BDC9-87CCDE9A5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67" y="1399270"/>
            <a:ext cx="8532282" cy="5371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4E47EF-882D-D60F-15FB-98D9444169D3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63A57-951C-B5D8-D158-B32497B00C3E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</p:spTree>
    <p:extLst>
      <p:ext uri="{BB962C8B-B14F-4D97-AF65-F5344CB8AC3E}">
        <p14:creationId xmlns:p14="http://schemas.microsoft.com/office/powerpoint/2010/main" val="15681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3427983" y="1348581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CF7C6A3C-6474-D2D4-E5E8-3C3B8CA6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4" y="2111913"/>
            <a:ext cx="11352740" cy="2232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EF18F-0BDA-60CE-FF53-FB01205EB1D9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23814-C488-E8A1-2410-5C3A77246EA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</p:spTree>
    <p:extLst>
      <p:ext uri="{BB962C8B-B14F-4D97-AF65-F5344CB8AC3E}">
        <p14:creationId xmlns:p14="http://schemas.microsoft.com/office/powerpoint/2010/main" val="69130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CED5AB-E9E0-8AFF-C197-0A821F88B6E3}"/>
              </a:ext>
            </a:extLst>
          </p:cNvPr>
          <p:cNvSpPr txBox="1">
            <a:spLocks/>
          </p:cNvSpPr>
          <p:nvPr/>
        </p:nvSpPr>
        <p:spPr>
          <a:xfrm>
            <a:off x="7600337" y="3855992"/>
            <a:ext cx="3326921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9600">
              <a:solidFill>
                <a:srgbClr val="000000"/>
              </a:solidFill>
              <a:latin typeface="Comic Sans MS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A7611-83A1-9E91-36DB-A3F2C8CCBCA3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9292A-9A10-FA93-C881-4560D0847056}"/>
              </a:ext>
            </a:extLst>
          </p:cNvPr>
          <p:cNvSpPr txBox="1">
            <a:spLocks/>
          </p:cNvSpPr>
          <p:nvPr/>
        </p:nvSpPr>
        <p:spPr>
          <a:xfrm>
            <a:off x="9450472" y="1213463"/>
            <a:ext cx="6055627" cy="150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0" b="1">
                <a:latin typeface="Sassoon Primary"/>
                <a:cs typeface="Calibri" panose="020F0502020204030204"/>
              </a:rPr>
              <a:t>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FB899-DA22-C8F3-0288-07BF1586C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7205566" y="1525365"/>
            <a:ext cx="1686131" cy="115666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D0374-9E97-BBE8-6397-72F9DF238F5D}"/>
              </a:ext>
            </a:extLst>
          </p:cNvPr>
          <p:cNvSpPr txBox="1"/>
          <p:nvPr/>
        </p:nvSpPr>
        <p:spPr>
          <a:xfrm>
            <a:off x="8361763" y="1421701"/>
            <a:ext cx="8466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Sassoon Primary"/>
                <a:cs typeface="Calibri"/>
              </a:rPr>
              <a:t>tricky word</a:t>
            </a:r>
            <a:endParaRPr lang="en-GB" sz="1600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D17C9-452A-ED04-6989-D9E8FEC93C1F}"/>
              </a:ext>
            </a:extLst>
          </p:cNvPr>
          <p:cNvSpPr txBox="1"/>
          <p:nvPr/>
        </p:nvSpPr>
        <p:spPr>
          <a:xfrm>
            <a:off x="5668746" y="6103568"/>
            <a:ext cx="7720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hlinkClick r:id="rId4"/>
              </a:rPr>
              <a:t>Dragons Den (phonicsplay.co.uk)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834C7-6790-3DBF-3AB9-39BA65CAD7FA}"/>
              </a:ext>
            </a:extLst>
          </p:cNvPr>
          <p:cNvSpPr txBox="1"/>
          <p:nvPr/>
        </p:nvSpPr>
        <p:spPr>
          <a:xfrm>
            <a:off x="282478" y="4016079"/>
            <a:ext cx="1143140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>
                <a:latin typeface="Sassoon Primary"/>
                <a:cs typeface="Calibri"/>
              </a:rPr>
              <a:t>spray         toy</a:t>
            </a:r>
            <a:endParaRPr lang="en-US" sz="9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4E465-75E3-BF2E-5366-23AF2D058424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</p:spTree>
    <p:extLst>
      <p:ext uri="{BB962C8B-B14F-4D97-AF65-F5344CB8AC3E}">
        <p14:creationId xmlns:p14="http://schemas.microsoft.com/office/powerpoint/2010/main" val="154735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7" name="Picture 6" descr="A white background with black letters&#10;&#10;Description automatically generated">
            <a:extLst>
              <a:ext uri="{FF2B5EF4-FFF2-40B4-BE49-F238E27FC236}">
                <a16:creationId xmlns:a16="http://schemas.microsoft.com/office/drawing/2014/main" id="{F80D30C1-ED6A-F6C4-4EBE-EACB26A7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41" y="1263478"/>
            <a:ext cx="9034333" cy="5185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44934-A031-38EA-3F65-8E1CD3DF61C9}"/>
              </a:ext>
            </a:extLst>
          </p:cNvPr>
          <p:cNvSpPr txBox="1"/>
          <p:nvPr/>
        </p:nvSpPr>
        <p:spPr>
          <a:xfrm>
            <a:off x="138012" y="1269712"/>
            <a:ext cx="219439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>
                <a:latin typeface="Sassoon Primary"/>
              </a:rPr>
              <a:t>5 in 3</a:t>
            </a:r>
          </a:p>
        </p:txBody>
      </p:sp>
    </p:spTree>
    <p:extLst>
      <p:ext uri="{BB962C8B-B14F-4D97-AF65-F5344CB8AC3E}">
        <p14:creationId xmlns:p14="http://schemas.microsoft.com/office/powerpoint/2010/main" val="378713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7B824D-60C1-28E6-575B-FA96706F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4B116-0A5F-70DC-CC3A-229D841D8DA3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145B2-1904-65B2-E9BC-2A464F635587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F8042-4121-CDB4-3209-DE24CFFAD2E6}"/>
              </a:ext>
            </a:extLst>
          </p:cNvPr>
          <p:cNvSpPr txBox="1"/>
          <p:nvPr/>
        </p:nvSpPr>
        <p:spPr>
          <a:xfrm>
            <a:off x="138012" y="1269712"/>
            <a:ext cx="120359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Sassoon Primary"/>
              </a:rPr>
              <a:t>Blue</a:t>
            </a:r>
            <a:r>
              <a:rPr lang="en-US" sz="4000" b="1">
                <a:latin typeface="Sassoon Primary"/>
              </a:rPr>
              <a:t>/ </a:t>
            </a:r>
            <a:r>
              <a:rPr lang="en-US" sz="4000" b="1">
                <a:solidFill>
                  <a:schemeClr val="accent6"/>
                </a:solidFill>
                <a:latin typeface="Sassoon Primary"/>
              </a:rPr>
              <a:t>Green- </a:t>
            </a:r>
            <a:r>
              <a:rPr lang="en-US" sz="2800">
                <a:latin typeface="Sassoon Primary"/>
              </a:rPr>
              <a:t>With your partner, explain whether you agree or disagree.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0D34F-FAB4-9A8D-2051-6934AFA79643}"/>
              </a:ext>
            </a:extLst>
          </p:cNvPr>
          <p:cNvSpPr txBox="1"/>
          <p:nvPr/>
        </p:nvSpPr>
        <p:spPr>
          <a:xfrm>
            <a:off x="4573644" y="2492322"/>
            <a:ext cx="5020770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err="1">
                <a:latin typeface="Sassoon Primary"/>
                <a:ea typeface="Calibri"/>
                <a:cs typeface="Calibri"/>
              </a:rPr>
              <a:t>sam</a:t>
            </a:r>
            <a:endParaRPr lang="en-GB" sz="3200">
              <a:latin typeface="Sassoon Primary"/>
              <a:ea typeface="Calibri"/>
              <a:cs typeface="Calibri"/>
            </a:endParaRPr>
          </a:p>
          <a:p>
            <a:endParaRPr lang="en-GB" sz="3200">
              <a:latin typeface="Sassoon Primary"/>
              <a:ea typeface="Calibri"/>
              <a:cs typeface="Calibri"/>
            </a:endParaRPr>
          </a:p>
          <a:p>
            <a:r>
              <a:rPr lang="en-GB" sz="3200" err="1">
                <a:latin typeface="Sassoon Primary"/>
                <a:ea typeface="Calibri"/>
                <a:cs typeface="Calibri"/>
              </a:rPr>
              <a:t>tim</a:t>
            </a:r>
            <a:endParaRPr lang="en-GB" sz="3200">
              <a:latin typeface="Sassoon Primary"/>
              <a:ea typeface="Calibri"/>
              <a:cs typeface="Calibri"/>
            </a:endParaRPr>
          </a:p>
          <a:p>
            <a:endParaRPr lang="en-GB" sz="3200">
              <a:latin typeface="Sassoon Primary"/>
              <a:ea typeface="Calibri"/>
              <a:cs typeface="Calibri"/>
            </a:endParaRPr>
          </a:p>
          <a:p>
            <a:r>
              <a:rPr lang="en-GB" sz="3200">
                <a:latin typeface="Sassoon Primary"/>
                <a:ea typeface="Calibri"/>
                <a:cs typeface="Calibri"/>
              </a:rPr>
              <a:t>bob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6C4D046-86F1-12D8-B4AA-E2E99136A3FB}"/>
              </a:ext>
            </a:extLst>
          </p:cNvPr>
          <p:cNvSpPr/>
          <p:nvPr/>
        </p:nvSpPr>
        <p:spPr>
          <a:xfrm>
            <a:off x="6340516" y="2352589"/>
            <a:ext cx="5235946" cy="2481695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Sassoon Primary"/>
                <a:ea typeface="Calibri"/>
                <a:cs typeface="Calibri"/>
              </a:rPr>
              <a:t>These names are written correctly because the letters are a consistent size. </a:t>
            </a:r>
            <a:endParaRPr lang="en-GB" sz="2800">
              <a:latin typeface="Sassoon Prima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7DBF8-4EFC-4C13-1601-C73F834F5F8F}"/>
              </a:ext>
            </a:extLst>
          </p:cNvPr>
          <p:cNvSpPr txBox="1"/>
          <p:nvPr/>
        </p:nvSpPr>
        <p:spPr>
          <a:xfrm>
            <a:off x="692808" y="5869473"/>
            <a:ext cx="101276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  <a:latin typeface="Sassoon Primary"/>
                <a:ea typeface="Calibri"/>
                <a:cs typeface="Calibri"/>
              </a:rPr>
              <a:t>We agree/disagree because.............</a:t>
            </a:r>
            <a:endParaRPr lang="en-GB" sz="28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A white numbers on a colorful background&#10;&#10;AI-generated content may be incorrect.">
            <a:extLst>
              <a:ext uri="{FF2B5EF4-FFF2-40B4-BE49-F238E27FC236}">
                <a16:creationId xmlns:a16="http://schemas.microsoft.com/office/drawing/2014/main" id="{001D52B2-D2C8-9F1B-C17D-97429363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917" y="5324743"/>
            <a:ext cx="2209800" cy="1123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FA305-8E7D-632B-4868-C9D823727758}"/>
              </a:ext>
            </a:extLst>
          </p:cNvPr>
          <p:cNvSpPr txBox="1"/>
          <p:nvPr/>
        </p:nvSpPr>
        <p:spPr>
          <a:xfrm>
            <a:off x="688563" y="2653835"/>
            <a:ext cx="215175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Sassoon Primary"/>
                <a:ea typeface="Calibri"/>
                <a:cs typeface="Calibri"/>
              </a:rPr>
              <a:t>ascender</a:t>
            </a:r>
          </a:p>
          <a:p>
            <a:endParaRPr lang="en-GB" sz="2400">
              <a:solidFill>
                <a:schemeClr val="accent2"/>
              </a:solidFill>
              <a:latin typeface="Sassoon Primary"/>
              <a:ea typeface="Calibri"/>
              <a:cs typeface="Calibri"/>
            </a:endParaRPr>
          </a:p>
          <a:p>
            <a:r>
              <a:rPr lang="en-GB" sz="2400">
                <a:solidFill>
                  <a:schemeClr val="accent2"/>
                </a:solidFill>
                <a:latin typeface="Sassoon Primary"/>
                <a:ea typeface="Calibri"/>
                <a:cs typeface="Calibri"/>
              </a:rPr>
              <a:t>descender</a:t>
            </a:r>
          </a:p>
          <a:p>
            <a:endParaRPr lang="en-GB" sz="2400">
              <a:solidFill>
                <a:schemeClr val="accent2"/>
              </a:solidFill>
              <a:latin typeface="Sassoon Primary"/>
              <a:ea typeface="Calibri"/>
              <a:cs typeface="Calibri"/>
            </a:endParaRPr>
          </a:p>
          <a:p>
            <a:r>
              <a:rPr lang="en-GB" sz="2400">
                <a:solidFill>
                  <a:schemeClr val="accent2"/>
                </a:solidFill>
                <a:latin typeface="Sassoon Primary"/>
                <a:ea typeface="Calibri"/>
                <a:cs typeface="Calibri"/>
              </a:rPr>
              <a:t>lowercase</a:t>
            </a:r>
          </a:p>
          <a:p>
            <a:endParaRPr lang="en-GB" sz="2400">
              <a:solidFill>
                <a:schemeClr val="accent2"/>
              </a:solidFill>
              <a:latin typeface="Sassoon Primary"/>
              <a:ea typeface="Calibri"/>
              <a:cs typeface="Calibri"/>
            </a:endParaRPr>
          </a:p>
          <a:p>
            <a:r>
              <a:rPr lang="en-GB" sz="2400">
                <a:solidFill>
                  <a:schemeClr val="accent2"/>
                </a:solidFill>
                <a:latin typeface="Sassoon Primary"/>
                <a:ea typeface="Calibri"/>
                <a:cs typeface="Calibri"/>
              </a:rPr>
              <a:t>capital letter</a:t>
            </a:r>
          </a:p>
        </p:txBody>
      </p:sp>
    </p:spTree>
    <p:extLst>
      <p:ext uri="{BB962C8B-B14F-4D97-AF65-F5344CB8AC3E}">
        <p14:creationId xmlns:p14="http://schemas.microsoft.com/office/powerpoint/2010/main" val="23729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close-up of a key information&#10;&#10;Description automatically generated">
            <a:extLst>
              <a:ext uri="{FF2B5EF4-FFF2-40B4-BE49-F238E27FC236}">
                <a16:creationId xmlns:a16="http://schemas.microsoft.com/office/drawing/2014/main" id="{CD26FFB9-6B22-6394-807E-EA70B72A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392838"/>
            <a:ext cx="10562195" cy="43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B37A2-E510-47B1-42FC-1616FDE5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86" y="2024834"/>
            <a:ext cx="10871629" cy="44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52EAF-1845-C91C-E223-25E313B9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81" y="1473157"/>
            <a:ext cx="11031237" cy="40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8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screenshot of a white board&#10;&#10;Description automatically generated">
            <a:extLst>
              <a:ext uri="{FF2B5EF4-FFF2-40B4-BE49-F238E27FC236}">
                <a16:creationId xmlns:a16="http://schemas.microsoft.com/office/drawing/2014/main" id="{41208C49-73B2-A69C-0604-6E55BAB9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91" y="1520911"/>
            <a:ext cx="7429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Morning Challenges:</a:t>
            </a:r>
          </a:p>
        </p:txBody>
      </p:sp>
      <p:pic>
        <p:nvPicPr>
          <p:cNvPr id="4" name="Picture 3" descr="A line of blue and grey lines&#10;&#10;Description automatically generated">
            <a:extLst>
              <a:ext uri="{FF2B5EF4-FFF2-40B4-BE49-F238E27FC236}">
                <a16:creationId xmlns:a16="http://schemas.microsoft.com/office/drawing/2014/main" id="{D1A6BD3F-4A2E-D71E-03F1-243A86C2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" y="1439047"/>
            <a:ext cx="7953375" cy="17145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9107090" y="14379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6" name="Picture 5" descr="A blue and white cloud with lines&#10;&#10;Description automatically generated">
            <a:extLst>
              <a:ext uri="{FF2B5EF4-FFF2-40B4-BE49-F238E27FC236}">
                <a16:creationId xmlns:a16="http://schemas.microsoft.com/office/drawing/2014/main" id="{C37C8FEC-77A8-656F-3AFD-5A67EF18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3736181"/>
            <a:ext cx="3521868" cy="2350293"/>
          </a:xfrm>
          <a:prstGeom prst="rect">
            <a:avLst/>
          </a:prstGeom>
        </p:spPr>
      </p:pic>
      <p:pic>
        <p:nvPicPr>
          <p:cNvPr id="7" name="Picture 6" descr="A black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6F140B4D-DCF1-7FF0-E896-07BA195C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194" y="3733800"/>
            <a:ext cx="1007268" cy="2355056"/>
          </a:xfrm>
          <a:prstGeom prst="rect">
            <a:avLst/>
          </a:prstGeom>
        </p:spPr>
      </p:pic>
      <p:pic>
        <p:nvPicPr>
          <p:cNvPr id="8" name="Picture 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2BEDC5AA-95E8-C636-8CCF-95C1670F2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347" y="3427842"/>
            <a:ext cx="4057649" cy="1721644"/>
          </a:xfrm>
          <a:prstGeom prst="rect">
            <a:avLst/>
          </a:prstGeom>
        </p:spPr>
      </p:pic>
      <p:pic>
        <p:nvPicPr>
          <p:cNvPr id="9" name="Picture 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142FBC1-45FC-D10D-3825-78A6956F1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437" y="5186363"/>
            <a:ext cx="37861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1451B4B-25EC-6359-0DD7-8208E510B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83" y="1619379"/>
            <a:ext cx="77819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7FB2E214-E63D-718E-15D8-5460692C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78" y="1529272"/>
            <a:ext cx="7772400" cy="4933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E031FB-8D42-4125-658F-37F732E877AB}"/>
                  </a:ext>
                </a:extLst>
              </p14:cNvPr>
              <p14:cNvContentPartPr/>
              <p14:nvPr/>
            </p14:nvContentPartPr>
            <p14:xfrm>
              <a:off x="4864652" y="2683565"/>
              <a:ext cx="28556" cy="39542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E031FB-8D42-4125-658F-37F732E877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804" y="2665753"/>
                <a:ext cx="63894" cy="748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0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7AA9963F-2E5D-800B-B14C-0F4708A8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1435314"/>
            <a:ext cx="77438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C5AC12FC-DA41-5992-2F59-7C9C4015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77" y="1457711"/>
            <a:ext cx="78390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2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7719D4DD-3B7E-9502-9C0A-8693F85E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78" y="1119187"/>
            <a:ext cx="77914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34332-B19C-DDD3-0C23-68BA04C98467}"/>
              </a:ext>
            </a:extLst>
          </p:cNvPr>
          <p:cNvSpPr txBox="1"/>
          <p:nvPr/>
        </p:nvSpPr>
        <p:spPr>
          <a:xfrm>
            <a:off x="372632" y="289825"/>
            <a:ext cx="4264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assoon Primary"/>
              </a:rPr>
              <a:t>TBAT: </a:t>
            </a:r>
            <a:r>
              <a:rPr lang="en-US" err="1">
                <a:latin typeface="Sassoon Primary"/>
              </a:rPr>
              <a:t>recognise</a:t>
            </a:r>
            <a:r>
              <a:rPr lang="en-US">
                <a:latin typeface="Sassoon Primary"/>
              </a:rPr>
              <a:t> the difference between lower case and capital letters.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BA26A-9ED9-2392-9E05-355FCBE7AD7B}"/>
              </a:ext>
            </a:extLst>
          </p:cNvPr>
          <p:cNvSpPr txBox="1"/>
          <p:nvPr/>
        </p:nvSpPr>
        <p:spPr>
          <a:xfrm>
            <a:off x="7451944" y="293330"/>
            <a:ext cx="42790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C8870-874E-262D-7786-2FB6C020D8A4}"/>
              </a:ext>
            </a:extLst>
          </p:cNvPr>
          <p:cNvSpPr txBox="1"/>
          <p:nvPr/>
        </p:nvSpPr>
        <p:spPr>
          <a:xfrm>
            <a:off x="634855" y="1518134"/>
            <a:ext cx="45820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Independent: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AE244-340C-FDB7-6764-7AB9A6453A97}"/>
              </a:ext>
            </a:extLst>
          </p:cNvPr>
          <p:cNvSpPr txBox="1"/>
          <p:nvPr/>
        </p:nvSpPr>
        <p:spPr>
          <a:xfrm>
            <a:off x="7297206" y="1456350"/>
            <a:ext cx="45820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Challenges: </a:t>
            </a:r>
          </a:p>
        </p:txBody>
      </p:sp>
      <p:pic>
        <p:nvPicPr>
          <p:cNvPr id="5" name="Picture 4" descr="A white background with black letters&#10;&#10;Description automatically generated">
            <a:extLst>
              <a:ext uri="{FF2B5EF4-FFF2-40B4-BE49-F238E27FC236}">
                <a16:creationId xmlns:a16="http://schemas.microsoft.com/office/drawing/2014/main" id="{FD52C28A-7B19-AB62-CB68-145D7D27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6" t="2997" r="210" b="-272"/>
          <a:stretch/>
        </p:blipFill>
        <p:spPr>
          <a:xfrm>
            <a:off x="6948744" y="2042855"/>
            <a:ext cx="4781976" cy="3678391"/>
          </a:xfrm>
          <a:prstGeom prst="rect">
            <a:avLst/>
          </a:prstGeom>
        </p:spPr>
      </p:pic>
      <p:pic>
        <p:nvPicPr>
          <p:cNvPr id="7" name="Picture 6" descr="A group of letters on a white background&#10;&#10;Description automatically generated">
            <a:extLst>
              <a:ext uri="{FF2B5EF4-FFF2-40B4-BE49-F238E27FC236}">
                <a16:creationId xmlns:a16="http://schemas.microsoft.com/office/drawing/2014/main" id="{4741C260-DBC5-1409-0C23-C2723A18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48" y="2170284"/>
            <a:ext cx="54959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6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A070C-088E-D9D1-0758-0A13BC29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CE4D-AE76-D1C5-DE75-CBA319AD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36CC-DAEF-6A82-6A3A-B5602DEF80D3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8BFE22-62E1-1167-D0C6-4897FC1C9B69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5C5F1-28A6-048F-FC5B-A362B5C7088C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380A3-5116-2275-C4EB-32D7E0591035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4755-5B90-FA16-2855-EFA9E9BF78E9}"/>
              </a:ext>
            </a:extLst>
          </p:cNvPr>
          <p:cNvSpPr txBox="1"/>
          <p:nvPr/>
        </p:nvSpPr>
        <p:spPr>
          <a:xfrm>
            <a:off x="1283492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EFA75-A3C3-C81F-0CCE-CF00282484C1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Maths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76138-DC60-0B0A-8BBF-B98AF74E61F8}"/>
              </a:ext>
            </a:extLst>
          </p:cNvPr>
          <p:cNvSpPr txBox="1"/>
          <p:nvPr/>
        </p:nvSpPr>
        <p:spPr>
          <a:xfrm>
            <a:off x="7008017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Creative Zone</a:t>
            </a:r>
          </a:p>
        </p:txBody>
      </p:sp>
      <p:pic>
        <p:nvPicPr>
          <p:cNvPr id="3" name="Picture 2" descr="A group of squares of different colors&#10;&#10;AI-generated content may be incorrect.">
            <a:extLst>
              <a:ext uri="{FF2B5EF4-FFF2-40B4-BE49-F238E27FC236}">
                <a16:creationId xmlns:a16="http://schemas.microsoft.com/office/drawing/2014/main" id="{D74129F1-611D-F372-3EEA-F15F8CD1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591" y="4870406"/>
            <a:ext cx="2553614" cy="182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EB56D1-F437-BC66-ED25-8BAE010582E4}"/>
              </a:ext>
            </a:extLst>
          </p:cNvPr>
          <p:cNvSpPr txBox="1"/>
          <p:nvPr/>
        </p:nvSpPr>
        <p:spPr>
          <a:xfrm>
            <a:off x="8635725" y="5020770"/>
            <a:ext cx="26825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ea typeface="Calibri"/>
                <a:cs typeface="Calibri"/>
              </a:rPr>
              <a:t>Can you create a picture inspired by </a:t>
            </a:r>
            <a:r>
              <a:rPr lang="en-GB" sz="2400" err="1">
                <a:latin typeface="Sassoon Primary"/>
                <a:ea typeface="Calibri"/>
                <a:cs typeface="Calibri"/>
              </a:rPr>
              <a:t>Kandinksy</a:t>
            </a:r>
            <a:r>
              <a:rPr lang="en-GB" sz="2400">
                <a:latin typeface="Sassoon Primary"/>
                <a:ea typeface="Calibri"/>
                <a:cs typeface="Calibri"/>
              </a:rPr>
              <a:t>? </a:t>
            </a:r>
          </a:p>
        </p:txBody>
      </p:sp>
      <p:pic>
        <p:nvPicPr>
          <p:cNvPr id="12" name="Picture 11" descr="A group of images of a person working in a garden&#10;&#10;AI-generated content may be incorrect.">
            <a:extLst>
              <a:ext uri="{FF2B5EF4-FFF2-40B4-BE49-F238E27FC236}">
                <a16:creationId xmlns:a16="http://schemas.microsoft.com/office/drawing/2014/main" id="{179E796F-5CBA-11C4-1F78-FF863CEB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8" y="2049887"/>
            <a:ext cx="2381014" cy="16742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69817-9D99-3A24-577F-5F1EA5D8A61E}"/>
              </a:ext>
            </a:extLst>
          </p:cNvPr>
          <p:cNvSpPr txBox="1"/>
          <p:nvPr/>
        </p:nvSpPr>
        <p:spPr>
          <a:xfrm>
            <a:off x="3171704" y="2187842"/>
            <a:ext cx="236232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ea typeface="Calibri"/>
                <a:cs typeface="Calibri"/>
              </a:rPr>
              <a:t>Match the sentences to the pictures of The Enormous Turnip. </a:t>
            </a:r>
            <a:endParaRPr lang="en-GB" sz="2000">
              <a:latin typeface="Sassoon Primar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F9B5A-01F8-D491-2919-7342F2838417}"/>
              </a:ext>
            </a:extLst>
          </p:cNvPr>
          <p:cNvSpPr txBox="1"/>
          <p:nvPr/>
        </p:nvSpPr>
        <p:spPr>
          <a:xfrm>
            <a:off x="5658516" y="2266745"/>
            <a:ext cx="3702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Feel inside the bag and write down the shape you can feel.</a:t>
            </a:r>
          </a:p>
          <a:p>
            <a:r>
              <a:rPr lang="en-GB" sz="2400"/>
              <a:t>No peeking!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9BECE1-F136-6924-2074-9F9E0F92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672" y="1824828"/>
            <a:ext cx="1590897" cy="2124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16F680-F384-2EBE-1069-C78677F027C7}"/>
              </a:ext>
            </a:extLst>
          </p:cNvPr>
          <p:cNvSpPr txBox="1"/>
          <p:nvPr/>
        </p:nvSpPr>
        <p:spPr>
          <a:xfrm>
            <a:off x="824786" y="5027997"/>
            <a:ext cx="2779963" cy="1037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Try to order when different types of transport were invented.</a:t>
            </a:r>
          </a:p>
        </p:txBody>
      </p:sp>
      <p:pic>
        <p:nvPicPr>
          <p:cNvPr id="16" name="Picture 15" descr="A poster with a horse drawn carriage and a person in top hat&#10;&#10;AI-generated content may be incorrect.">
            <a:extLst>
              <a:ext uri="{FF2B5EF4-FFF2-40B4-BE49-F238E27FC236}">
                <a16:creationId xmlns:a16="http://schemas.microsoft.com/office/drawing/2014/main" id="{BAB1A6D5-CB09-AF8D-5681-206446A77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4597691"/>
            <a:ext cx="1391992" cy="19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58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02BE-E7F0-595D-C1C1-0F324F3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43A8BE1-7FE7-89DE-E3BC-0F3A0EDC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359694"/>
            <a:ext cx="6186487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84DFF211-6671-F20D-4AE5-6DCCF140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02" y="900369"/>
            <a:ext cx="1847850" cy="2524125"/>
          </a:xfrm>
          <a:prstGeom prst="rect">
            <a:avLst/>
          </a:prstGeom>
        </p:spPr>
      </p:pic>
      <p:pic>
        <p:nvPicPr>
          <p:cNvPr id="5" name="Picture 4" descr="A purple border with black letters&#10;&#10;Description automatically generated">
            <a:extLst>
              <a:ext uri="{FF2B5EF4-FFF2-40B4-BE49-F238E27FC236}">
                <a16:creationId xmlns:a16="http://schemas.microsoft.com/office/drawing/2014/main" id="{FEACAEAB-1B2A-7309-F34A-8E7C5EA6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28" y="905132"/>
            <a:ext cx="1866900" cy="2514600"/>
          </a:xfrm>
          <a:prstGeom prst="rect">
            <a:avLst/>
          </a:prstGeom>
        </p:spPr>
      </p:pic>
      <p:pic>
        <p:nvPicPr>
          <p:cNvPr id="6" name="Picture 5" descr="A close-up of a card&#10;&#10;Description automatically generated">
            <a:extLst>
              <a:ext uri="{FF2B5EF4-FFF2-40B4-BE49-F238E27FC236}">
                <a16:creationId xmlns:a16="http://schemas.microsoft.com/office/drawing/2014/main" id="{7BDBE35D-E870-0766-24FA-C64519FB2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902" y="904875"/>
            <a:ext cx="1704975" cy="2505075"/>
          </a:xfrm>
          <a:prstGeom prst="rect">
            <a:avLst/>
          </a:prstGeom>
        </p:spPr>
      </p:pic>
      <p:pic>
        <p:nvPicPr>
          <p:cNvPr id="7" name="Picture 6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77BEDA73-33E1-39A2-0B64-B505B14C9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722" y="882993"/>
            <a:ext cx="1695450" cy="2524125"/>
          </a:xfrm>
          <a:prstGeom prst="rect">
            <a:avLst/>
          </a:prstGeom>
        </p:spPr>
      </p:pic>
      <p:pic>
        <p:nvPicPr>
          <p:cNvPr id="9" name="Picture 8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A7DB0467-B986-A168-2DE1-F07BD7285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830" y="903587"/>
            <a:ext cx="1715531" cy="2517691"/>
          </a:xfrm>
          <a:prstGeom prst="rect">
            <a:avLst/>
          </a:prstGeom>
        </p:spPr>
      </p:pic>
      <p:pic>
        <p:nvPicPr>
          <p:cNvPr id="10" name="Picture 9" descr="A close-up of a card&#10;&#10;Description automatically generated">
            <a:extLst>
              <a:ext uri="{FF2B5EF4-FFF2-40B4-BE49-F238E27FC236}">
                <a16:creationId xmlns:a16="http://schemas.microsoft.com/office/drawing/2014/main" id="{43514EAC-B46A-DA34-70F9-50F94B4D0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83" y="3788119"/>
            <a:ext cx="1704975" cy="251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AD90139-4E74-39F0-E4A7-E760A0EFC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047" y="3786832"/>
            <a:ext cx="1695450" cy="2505075"/>
          </a:xfrm>
          <a:prstGeom prst="rect">
            <a:avLst/>
          </a:prstGeom>
        </p:spPr>
      </p:pic>
      <p:pic>
        <p:nvPicPr>
          <p:cNvPr id="12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id="{7F5BBBA6-CFC6-FFFE-DD41-8B1436EB7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605" y="3685145"/>
            <a:ext cx="1714500" cy="2514600"/>
          </a:xfrm>
          <a:prstGeom prst="rect">
            <a:avLst/>
          </a:prstGeom>
        </p:spPr>
      </p:pic>
      <p:pic>
        <p:nvPicPr>
          <p:cNvPr id="13" name="Picture 12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247DA98B-7B82-9B1C-B6DB-EB8B14E138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4723" y="3683858"/>
            <a:ext cx="1685925" cy="2505075"/>
          </a:xfrm>
          <a:prstGeom prst="rect">
            <a:avLst/>
          </a:prstGeom>
        </p:spPr>
      </p:pic>
      <p:pic>
        <p:nvPicPr>
          <p:cNvPr id="14" name="Picture 13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34D0906A-2AAB-638F-F293-4E1BEEC25A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6725" y="3674847"/>
            <a:ext cx="1686440" cy="2504819"/>
          </a:xfrm>
          <a:prstGeom prst="rect">
            <a:avLst/>
          </a:prstGeom>
        </p:spPr>
      </p:pic>
      <p:pic>
        <p:nvPicPr>
          <p:cNvPr id="15" name="Picture 14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953915CC-11A7-FE40-BDE3-6D63278A5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9803" y="3701363"/>
            <a:ext cx="1719392" cy="2482679"/>
          </a:xfrm>
          <a:prstGeom prst="rect">
            <a:avLst/>
          </a:prstGeom>
        </p:spPr>
      </p:pic>
      <p:pic>
        <p:nvPicPr>
          <p:cNvPr id="2" name="Picture 1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3FF753A6-24A8-AF67-6EC2-1686F7F30C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2088" y="893033"/>
            <a:ext cx="1879772" cy="2518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594550-F7EE-17F7-A280-B9EB19CA2A3E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8th October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52AAD4-F37D-B037-1CA7-C2848CE08E85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</p:spTree>
    <p:extLst>
      <p:ext uri="{BB962C8B-B14F-4D97-AF65-F5344CB8AC3E}">
        <p14:creationId xmlns:p14="http://schemas.microsoft.com/office/powerpoint/2010/main" val="2275036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EEB06E-1673-6A6B-6BCC-E37CEE391785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6FF84-795B-F00B-9BA0-F97287547328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DB866-2805-5863-0894-FEF37E95EBD1}"/>
              </a:ext>
            </a:extLst>
          </p:cNvPr>
          <p:cNvSpPr txBox="1"/>
          <p:nvPr/>
        </p:nvSpPr>
        <p:spPr>
          <a:xfrm>
            <a:off x="243972" y="1061533"/>
            <a:ext cx="83049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3 in 3 – Can you name these vegetables?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BC92D-7748-A0E7-A7FC-F5FF4D0FA08D}"/>
              </a:ext>
            </a:extLst>
          </p:cNvPr>
          <p:cNvSpPr txBox="1"/>
          <p:nvPr/>
        </p:nvSpPr>
        <p:spPr>
          <a:xfrm>
            <a:off x="760288" y="5867128"/>
            <a:ext cx="106009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Challenge: Do you know where these vegetables grow? </a:t>
            </a:r>
          </a:p>
        </p:txBody>
      </p:sp>
      <p:pic>
        <p:nvPicPr>
          <p:cNvPr id="9" name="Picture 8" descr="A close up of a vegetable&#10;&#10;AI-generated content may be incorrect.">
            <a:extLst>
              <a:ext uri="{FF2B5EF4-FFF2-40B4-BE49-F238E27FC236}">
                <a16:creationId xmlns:a16="http://schemas.microsoft.com/office/drawing/2014/main" id="{1F89DA3C-DFEC-99B9-3BA9-2A596BE6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2131923"/>
            <a:ext cx="2767347" cy="2154125"/>
          </a:xfrm>
          <a:prstGeom prst="rect">
            <a:avLst/>
          </a:prstGeom>
        </p:spPr>
      </p:pic>
      <p:pic>
        <p:nvPicPr>
          <p:cNvPr id="10" name="Picture 9" descr="A cauliflower with leaves&#10;&#10;AI-generated content may be incorrect.">
            <a:extLst>
              <a:ext uri="{FF2B5EF4-FFF2-40B4-BE49-F238E27FC236}">
                <a16:creationId xmlns:a16="http://schemas.microsoft.com/office/drawing/2014/main" id="{6310DDC3-22CA-946B-D2D2-C76F2B10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02" y="2129307"/>
            <a:ext cx="2285597" cy="2148625"/>
          </a:xfrm>
          <a:prstGeom prst="rect">
            <a:avLst/>
          </a:prstGeom>
        </p:spPr>
      </p:pic>
      <p:pic>
        <p:nvPicPr>
          <p:cNvPr id="11" name="Picture 10" descr="A close up of a onion&#10;&#10;AI-generated content may be incorrect.">
            <a:extLst>
              <a:ext uri="{FF2B5EF4-FFF2-40B4-BE49-F238E27FC236}">
                <a16:creationId xmlns:a16="http://schemas.microsoft.com/office/drawing/2014/main" id="{3DC34959-E979-DC6B-A8D5-4C9E1D54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916" y="2130314"/>
            <a:ext cx="2940139" cy="22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7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282E-91C8-E3E4-FF11-7628BE52C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F419A7-04A1-4005-1028-1CA1DFD9F461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46A7D-66F1-25A3-72BC-6C5A30C8BB31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1EDF6-9BF3-61D0-DF37-2433F3D339C8}"/>
              </a:ext>
            </a:extLst>
          </p:cNvPr>
          <p:cNvSpPr txBox="1"/>
          <p:nvPr/>
        </p:nvSpPr>
        <p:spPr>
          <a:xfrm>
            <a:off x="301246" y="1075879"/>
            <a:ext cx="39305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Blue</a:t>
            </a:r>
            <a:r>
              <a:rPr lang="en-GB" sz="2400" b="1" dirty="0"/>
              <a:t>/</a:t>
            </a:r>
            <a:r>
              <a:rPr lang="en-GB" sz="2400" b="1" dirty="0">
                <a:solidFill>
                  <a:schemeClr val="accent6"/>
                </a:solidFill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57074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C556-DCB5-879D-8D61-FE058B76F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0FA4BA-E858-9EE7-AF43-2034D38DEFDF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E7CB5-1056-5063-0368-7F0611725335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pic>
        <p:nvPicPr>
          <p:cNvPr id="3" name="Picture 2" descr="A close up of a vegetable&#10;&#10;AI-generated content may be incorrect.">
            <a:extLst>
              <a:ext uri="{FF2B5EF4-FFF2-40B4-BE49-F238E27FC236}">
                <a16:creationId xmlns:a16="http://schemas.microsoft.com/office/drawing/2014/main" id="{30A18599-6787-ABD5-27CA-6D8B12B7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988" y="1455782"/>
            <a:ext cx="4708065" cy="3666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E406A8-DB90-7FB2-70FE-DAB92DA7819A}"/>
              </a:ext>
            </a:extLst>
          </p:cNvPr>
          <p:cNvSpPr txBox="1"/>
          <p:nvPr/>
        </p:nvSpPr>
        <p:spPr>
          <a:xfrm>
            <a:off x="1123167" y="2647167"/>
            <a:ext cx="371984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Let’s follow a turnip from </a:t>
            </a:r>
            <a:r>
              <a:rPr lang="en-US" sz="3600"/>
              <a:t>seed to shop!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880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A020E-C696-F6E9-036E-3B295479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3046A2-CE93-8186-4CAC-3C5CE5A68765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8EF0B-DF78-55D0-DD8C-9FDB13B6CE34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A1FC4-2754-E29F-4B3D-B8930BCB13CE}"/>
              </a:ext>
            </a:extLst>
          </p:cNvPr>
          <p:cNvSpPr txBox="1"/>
          <p:nvPr/>
        </p:nvSpPr>
        <p:spPr>
          <a:xfrm>
            <a:off x="978207" y="2156271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It all begins with a tiny seed in the ground.</a:t>
            </a:r>
          </a:p>
        </p:txBody>
      </p:sp>
      <p:pic>
        <p:nvPicPr>
          <p:cNvPr id="3" name="Picture 2" descr="Close-up of hands planting peas&#10;&#10;AI-generated content may be incorrect.">
            <a:extLst>
              <a:ext uri="{FF2B5EF4-FFF2-40B4-BE49-F238E27FC236}">
                <a16:creationId xmlns:a16="http://schemas.microsoft.com/office/drawing/2014/main" id="{54383C20-CEF9-142A-0804-4723D506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60" y="1228054"/>
            <a:ext cx="3932751" cy="49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2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9713-1564-0BB5-C101-0AC4397BC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69A81B-5BA4-955F-B677-FE54B0C72AEB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F0407-A39F-B225-A54D-5A6C847AE6A6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8C9ED-11A5-5374-D209-BEE482EDBE26}"/>
              </a:ext>
            </a:extLst>
          </p:cNvPr>
          <p:cNvSpPr txBox="1"/>
          <p:nvPr/>
        </p:nvSpPr>
        <p:spPr>
          <a:xfrm>
            <a:off x="538619" y="1718154"/>
            <a:ext cx="378703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With sunshine and water, the seed starts to grow!</a:t>
            </a:r>
          </a:p>
        </p:txBody>
      </p:sp>
      <p:pic>
        <p:nvPicPr>
          <p:cNvPr id="3" name="Picture 2" descr="A close-up of a plant&#10;&#10;AI-generated content may be incorrect.">
            <a:extLst>
              <a:ext uri="{FF2B5EF4-FFF2-40B4-BE49-F238E27FC236}">
                <a16:creationId xmlns:a16="http://schemas.microsoft.com/office/drawing/2014/main" id="{3ED6188F-D632-9703-22B8-981BB371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13" y="1566341"/>
            <a:ext cx="4913725" cy="3151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E8147-E6BF-B220-DEA1-903D800C3332}"/>
              </a:ext>
            </a:extLst>
          </p:cNvPr>
          <p:cNvSpPr txBox="1"/>
          <p:nvPr/>
        </p:nvSpPr>
        <p:spPr>
          <a:xfrm>
            <a:off x="530767" y="5106841"/>
            <a:ext cx="111748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Do you know what else a plant needs to grow?</a:t>
            </a:r>
          </a:p>
        </p:txBody>
      </p:sp>
    </p:spTree>
    <p:extLst>
      <p:ext uri="{BB962C8B-B14F-4D97-AF65-F5344CB8AC3E}">
        <p14:creationId xmlns:p14="http://schemas.microsoft.com/office/powerpoint/2010/main" val="1413647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AAB44-80AE-2087-38DB-5B8F3356A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8FAE22-6B39-BB41-ABEC-9E163986BAFF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D5F72-3AB7-AC5B-DFAE-61390B5CBF1B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83CE7-840C-7BB9-46A6-B02621862295}"/>
              </a:ext>
            </a:extLst>
          </p:cNvPr>
          <p:cNvSpPr txBox="1"/>
          <p:nvPr/>
        </p:nvSpPr>
        <p:spPr>
          <a:xfrm>
            <a:off x="1102291" y="2594976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The turnip grows big and round underground.</a:t>
            </a:r>
          </a:p>
        </p:txBody>
      </p:sp>
      <p:pic>
        <p:nvPicPr>
          <p:cNvPr id="3" name="Picture 2" descr="A close-up of a vegetable&#10;&#10;AI-generated content may be incorrect.">
            <a:extLst>
              <a:ext uri="{FF2B5EF4-FFF2-40B4-BE49-F238E27FC236}">
                <a16:creationId xmlns:a16="http://schemas.microsoft.com/office/drawing/2014/main" id="{1003E38B-8F0A-6F67-B062-AA24DCC2A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12" y="924251"/>
            <a:ext cx="3922995" cy="56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0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CA2C-7F70-588E-36B6-E99CD594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397176-FD45-F961-C0FC-216D5BB4304D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92F08-7C75-F265-6496-86EB9A6BE7EC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ED196-1E31-3B2B-3A84-0761AE1F434E}"/>
              </a:ext>
            </a:extLst>
          </p:cNvPr>
          <p:cNvSpPr txBox="1"/>
          <p:nvPr/>
        </p:nvSpPr>
        <p:spPr>
          <a:xfrm>
            <a:off x="507304" y="2250510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 When it’s ready, the farmer pulls it out!</a:t>
            </a:r>
          </a:p>
        </p:txBody>
      </p:sp>
      <p:pic>
        <p:nvPicPr>
          <p:cNvPr id="2" name="Picture 1" descr="A hand holding a root&#10;&#10;AI-generated content may be incorrect.">
            <a:extLst>
              <a:ext uri="{FF2B5EF4-FFF2-40B4-BE49-F238E27FC236}">
                <a16:creationId xmlns:a16="http://schemas.microsoft.com/office/drawing/2014/main" id="{A6DC7C45-5017-8027-8255-85F71C1A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82" y="1477354"/>
            <a:ext cx="5899106" cy="37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6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DDFA4-8F7C-378C-1442-D7DE0E85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1897B-35C4-1647-7911-EDB7911D2F9B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77D7E-67C6-43CB-37D2-574807059032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pic>
        <p:nvPicPr>
          <p:cNvPr id="2" name="Online Media 1" title="How to Grow Lots of Turnips from Seed to Harvest">
            <a:hlinkClick r:id="" action="ppaction://noaction"/>
            <a:extLst>
              <a:ext uri="{FF2B5EF4-FFF2-40B4-BE49-F238E27FC236}">
                <a16:creationId xmlns:a16="http://schemas.microsoft.com/office/drawing/2014/main" id="{A9ACEADA-3734-930A-01B7-51CE8FFC97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68580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6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DCABA-43AA-0621-0120-BD301DF31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1F7D6-9C27-5B2A-953E-FD7EA1F31B9F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3967-C080-5659-D1C8-4AEC6D4207BB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A4760-ED53-5FC7-A3D4-933AF440E2D8}"/>
              </a:ext>
            </a:extLst>
          </p:cNvPr>
          <p:cNvSpPr txBox="1"/>
          <p:nvPr/>
        </p:nvSpPr>
        <p:spPr>
          <a:xfrm>
            <a:off x="883085" y="2240072"/>
            <a:ext cx="342169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Turnips are cleaned and packed for travel.</a:t>
            </a:r>
          </a:p>
        </p:txBody>
      </p:sp>
      <p:pic>
        <p:nvPicPr>
          <p:cNvPr id="3" name="Picture 2" descr="A basket of turnips&#10;&#10;AI-generated content may be incorrect.">
            <a:extLst>
              <a:ext uri="{FF2B5EF4-FFF2-40B4-BE49-F238E27FC236}">
                <a16:creationId xmlns:a16="http://schemas.microsoft.com/office/drawing/2014/main" id="{12005048-51EA-51FF-CAA1-324BC065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26" y="1900563"/>
            <a:ext cx="5955212" cy="34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6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3E665-CFAB-0498-8249-EDDFA117D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BA5CED-2B7C-B6D4-524E-DFB3908B0C9F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9C1B0-84AD-3FF1-7949-47AF1C639CAE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B6A03-97B0-ACE5-DC0D-A7A664E34D5D}"/>
              </a:ext>
            </a:extLst>
          </p:cNvPr>
          <p:cNvSpPr txBox="1"/>
          <p:nvPr/>
        </p:nvSpPr>
        <p:spPr>
          <a:xfrm>
            <a:off x="601249" y="1718154"/>
            <a:ext cx="380791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+mn-lt"/>
                <a:cs typeface="+mn-lt"/>
              </a:rPr>
              <a:t>Now they’re ready for us to buy and eat.</a:t>
            </a:r>
            <a:endParaRPr lang="en-US" sz="4000" dirty="0"/>
          </a:p>
        </p:txBody>
      </p:sp>
      <p:pic>
        <p:nvPicPr>
          <p:cNvPr id="3" name="Picture 2" descr="A shelf with vegetables on it&#10;&#10;AI-generated content may be incorrect.">
            <a:extLst>
              <a:ext uri="{FF2B5EF4-FFF2-40B4-BE49-F238E27FC236}">
                <a16:creationId xmlns:a16="http://schemas.microsoft.com/office/drawing/2014/main" id="{D06D512B-2459-D782-4FA2-6F27960F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41" y="1707715"/>
            <a:ext cx="5212132" cy="37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6582C-09AE-DF39-0DC2-8A1AC06289BF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5AC2-3116-3454-AD6B-DFD6154802E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6E3F-D1C3-46C1-A09C-36B89A0B7072}"/>
              </a:ext>
            </a:extLst>
          </p:cNvPr>
          <p:cNvSpPr txBox="1"/>
          <p:nvPr/>
        </p:nvSpPr>
        <p:spPr>
          <a:xfrm>
            <a:off x="2097785" y="2208195"/>
            <a:ext cx="80047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Sassoon Primary"/>
              </a:rPr>
              <a:t>e-n-j-oy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3963567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088CB-3855-71B5-7A15-AE33319D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236B32-2132-300C-97A4-D2FE29521EB5}"/>
              </a:ext>
            </a:extLst>
          </p:cNvPr>
          <p:cNvSpPr txBox="1"/>
          <p:nvPr/>
        </p:nvSpPr>
        <p:spPr>
          <a:xfrm>
            <a:off x="8555865" y="270456"/>
            <a:ext cx="3945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</a:rPr>
              <a:t>W</a:t>
            </a:r>
            <a:r>
              <a:rPr lang="en-GB" b="1" u="sng"/>
              <a:t>ednesday 8th </a:t>
            </a:r>
            <a:r>
              <a:rPr lang="en-GB" b="1" u="sng">
                <a:solidFill>
                  <a:srgbClr val="7030A0"/>
                </a:solidFill>
              </a:rPr>
              <a:t>O</a:t>
            </a:r>
            <a:r>
              <a:rPr lang="en-GB" b="1" u="sng"/>
              <a:t>ctober 2025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BA1D7-7123-9C40-0B61-72B42505F1F0}"/>
              </a:ext>
            </a:extLst>
          </p:cNvPr>
          <p:cNvSpPr txBox="1"/>
          <p:nvPr/>
        </p:nvSpPr>
        <p:spPr>
          <a:xfrm>
            <a:off x="229520" y="143450"/>
            <a:ext cx="47338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KQ: How does a turnip go from a seed to the supermarket?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FA2F6-4AAE-F285-6323-6D91A576EDEE}"/>
              </a:ext>
            </a:extLst>
          </p:cNvPr>
          <p:cNvSpPr txBox="1"/>
          <p:nvPr/>
        </p:nvSpPr>
        <p:spPr>
          <a:xfrm>
            <a:off x="200830" y="1334090"/>
            <a:ext cx="40883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Independent: Show how the turnip goes from seed to supermarket.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02332-564B-A667-C574-03B801DF8D01}"/>
              </a:ext>
            </a:extLst>
          </p:cNvPr>
          <p:cNvSpPr txBox="1"/>
          <p:nvPr/>
        </p:nvSpPr>
        <p:spPr>
          <a:xfrm>
            <a:off x="7580747" y="1250582"/>
            <a:ext cx="408834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Challenge: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Can you think of other ways to get vegetables, other than going to the </a:t>
            </a:r>
            <a:r>
              <a:rPr lang="en-GB" sz="3200">
                <a:solidFill>
                  <a:srgbClr val="FF0000"/>
                </a:solidFill>
              </a:rPr>
              <a:t>supermarket?</a:t>
            </a:r>
            <a:endParaRPr lang="en-GB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244EC-EAD7-3353-BCAD-D349FD20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9" y="2531040"/>
            <a:ext cx="2932004" cy="36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6582C-09AE-DF39-0DC2-8A1AC06289BF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5AC2-3116-3454-AD6B-DFD6154802E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6E3F-D1C3-46C1-A09C-36B89A0B7072}"/>
              </a:ext>
            </a:extLst>
          </p:cNvPr>
          <p:cNvSpPr txBox="1"/>
          <p:nvPr/>
        </p:nvSpPr>
        <p:spPr>
          <a:xfrm>
            <a:off x="2097785" y="2208195"/>
            <a:ext cx="80047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Sassoon Primary"/>
              </a:rPr>
              <a:t>a-</a:t>
            </a:r>
            <a:r>
              <a:rPr lang="en-US" sz="9600" b="1" err="1">
                <a:latin typeface="Sassoon Primary"/>
              </a:rPr>
              <a:t>nn</a:t>
            </a:r>
            <a:r>
              <a:rPr lang="en-US" sz="9600" b="1">
                <a:latin typeface="Sassoon Primary"/>
              </a:rPr>
              <a:t>-oy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329441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6582C-09AE-DF39-0DC2-8A1AC06289BF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5AC2-3116-3454-AD6B-DFD6154802E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6E3F-D1C3-46C1-A09C-36B89A0B7072}"/>
              </a:ext>
            </a:extLst>
          </p:cNvPr>
          <p:cNvSpPr txBox="1"/>
          <p:nvPr/>
        </p:nvSpPr>
        <p:spPr>
          <a:xfrm>
            <a:off x="2097785" y="2208195"/>
            <a:ext cx="80047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err="1">
                <a:latin typeface="Sassoon Primary"/>
              </a:rPr>
              <a:t>ou</a:t>
            </a:r>
            <a:r>
              <a:rPr lang="en-US" sz="9600" b="1">
                <a:latin typeface="Sassoon Primary"/>
              </a:rPr>
              <a:t>-t</a:t>
            </a:r>
          </a:p>
        </p:txBody>
      </p:sp>
    </p:spTree>
    <p:extLst>
      <p:ext uri="{BB962C8B-B14F-4D97-AF65-F5344CB8AC3E}">
        <p14:creationId xmlns:p14="http://schemas.microsoft.com/office/powerpoint/2010/main" val="302809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6582C-09AE-DF39-0DC2-8A1AC06289BF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5AC2-3116-3454-AD6B-DFD6154802E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6E3F-D1C3-46C1-A09C-36B89A0B7072}"/>
              </a:ext>
            </a:extLst>
          </p:cNvPr>
          <p:cNvSpPr txBox="1"/>
          <p:nvPr/>
        </p:nvSpPr>
        <p:spPr>
          <a:xfrm>
            <a:off x="2097785" y="2208195"/>
            <a:ext cx="80047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Sassoon Primary"/>
              </a:rPr>
              <a:t>a-b-</a:t>
            </a:r>
            <a:r>
              <a:rPr lang="en-US" sz="9600" b="1" err="1">
                <a:latin typeface="Sassoon Primary"/>
              </a:rPr>
              <a:t>ou</a:t>
            </a:r>
            <a:r>
              <a:rPr lang="en-US" sz="9600" b="1">
                <a:latin typeface="Sassoon Primary"/>
              </a:rPr>
              <a:t>-t</a:t>
            </a:r>
          </a:p>
        </p:txBody>
      </p:sp>
    </p:spTree>
    <p:extLst>
      <p:ext uri="{BB962C8B-B14F-4D97-AF65-F5344CB8AC3E}">
        <p14:creationId xmlns:p14="http://schemas.microsoft.com/office/powerpoint/2010/main" val="402533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6582C-09AE-DF39-0DC2-8A1AC06289BF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5AC2-3116-3454-AD6B-DFD6154802E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6E3F-D1C3-46C1-A09C-36B89A0B7072}"/>
              </a:ext>
            </a:extLst>
          </p:cNvPr>
          <p:cNvSpPr txBox="1"/>
          <p:nvPr/>
        </p:nvSpPr>
        <p:spPr>
          <a:xfrm>
            <a:off x="2097785" y="2208195"/>
            <a:ext cx="80047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Sassoon Primary"/>
              </a:rPr>
              <a:t>l-</a:t>
            </a:r>
            <a:r>
              <a:rPr lang="en-US" sz="9600" b="1" err="1">
                <a:latin typeface="Sassoon Primary"/>
              </a:rPr>
              <a:t>ea</a:t>
            </a:r>
            <a:r>
              <a:rPr lang="en-US" sz="9600" b="1">
                <a:latin typeface="Sassoon Primary"/>
              </a:rPr>
              <a:t>-s-t</a:t>
            </a:r>
          </a:p>
        </p:txBody>
      </p:sp>
    </p:spTree>
    <p:extLst>
      <p:ext uri="{BB962C8B-B14F-4D97-AF65-F5344CB8AC3E}">
        <p14:creationId xmlns:p14="http://schemas.microsoft.com/office/powerpoint/2010/main" val="335400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6582C-09AE-DF39-0DC2-8A1AC06289BF}"/>
              </a:ext>
            </a:extLst>
          </p:cNvPr>
          <p:cNvSpPr txBox="1"/>
          <p:nvPr/>
        </p:nvSpPr>
        <p:spPr>
          <a:xfrm>
            <a:off x="8411046" y="158738"/>
            <a:ext cx="3424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rgbClr val="7030A0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8th </a:t>
            </a:r>
            <a:r>
              <a:rPr lang="en-GB" b="1" u="sng">
                <a:solidFill>
                  <a:srgbClr val="7030A0"/>
                </a:solidFill>
                <a:latin typeface="Sassoon Primary"/>
              </a:rPr>
              <a:t>O</a:t>
            </a:r>
            <a:r>
              <a:rPr lang="en-GB" b="1" u="sng">
                <a:latin typeface="Sassoon Primary"/>
              </a:rPr>
              <a:t>ctober 2025</a:t>
            </a:r>
            <a:br>
              <a:rPr lang="en-GB" b="1" u="sng">
                <a:latin typeface="Comic Sans MS"/>
              </a:rPr>
            </a:br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5AC2-3116-3454-AD6B-DFD6154802EC}"/>
              </a:ext>
            </a:extLst>
          </p:cNvPr>
          <p:cNvSpPr txBox="1"/>
          <p:nvPr/>
        </p:nvSpPr>
        <p:spPr>
          <a:xfrm>
            <a:off x="165614" y="69006"/>
            <a:ext cx="4733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assoon Primary"/>
              </a:rPr>
              <a:t>TBAT: review recently introduced phase 5 sounds.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6E3F-D1C3-46C1-A09C-36B89A0B7072}"/>
              </a:ext>
            </a:extLst>
          </p:cNvPr>
          <p:cNvSpPr txBox="1"/>
          <p:nvPr/>
        </p:nvSpPr>
        <p:spPr>
          <a:xfrm>
            <a:off x="2097785" y="2208195"/>
            <a:ext cx="80047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err="1">
                <a:latin typeface="Sassoon Primary"/>
              </a:rPr>
              <a:t>ea</a:t>
            </a:r>
            <a:r>
              <a:rPr lang="en-US" sz="9600" b="1">
                <a:latin typeface="Sassoon Primary"/>
              </a:rPr>
              <a:t>-t-</a:t>
            </a:r>
            <a:r>
              <a:rPr lang="en-US" sz="9600" b="1" err="1">
                <a:latin typeface="Sassoon Primary"/>
              </a:rPr>
              <a:t>i</a:t>
            </a:r>
            <a:r>
              <a:rPr lang="en-US" sz="9600" b="1">
                <a:latin typeface="Sassoon Primary"/>
              </a:rPr>
              <a:t>-ng</a:t>
            </a:r>
          </a:p>
        </p:txBody>
      </p:sp>
    </p:spTree>
    <p:extLst>
      <p:ext uri="{BB962C8B-B14F-4D97-AF65-F5344CB8AC3E}">
        <p14:creationId xmlns:p14="http://schemas.microsoft.com/office/powerpoint/2010/main" val="157573886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ef4d1dd1b9ba87beeb9acfac14aa5531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6aa5a3dd636e00aa57193d5b125ac066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9B6D62-7801-46D5-8A60-AE9DFB19B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9ec2d-3025-400a-aa14-bba49a7e18f3"/>
    <ds:schemaRef ds:uri="e255f982-5f1f-41c7-871f-7a91432a5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1D4F7-9F5E-4A85-B5D9-CC6D4359B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DD3475-16B9-4885-AA87-CD64341B13E7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40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Classroom</vt:lpstr>
      <vt:lpstr>Wednesday 8th October 2025 </vt:lpstr>
      <vt:lpstr>Morning Challenges: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Independent Challenges:</vt:lpstr>
      <vt:lpstr>Lunch</vt:lpstr>
      <vt:lpstr>Toothbrushing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103</cp:revision>
  <dcterms:created xsi:type="dcterms:W3CDTF">2013-07-15T20:26:40Z</dcterms:created>
  <dcterms:modified xsi:type="dcterms:W3CDTF">2025-10-08T07:19:03Z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307000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