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65"/>
  </p:notesMasterIdLst>
  <p:sldIdLst>
    <p:sldId id="257" r:id="rId6"/>
    <p:sldId id="674" r:id="rId7"/>
    <p:sldId id="685" r:id="rId8"/>
    <p:sldId id="675" r:id="rId9"/>
    <p:sldId id="684" r:id="rId10"/>
    <p:sldId id="635" r:id="rId11"/>
    <p:sldId id="654" r:id="rId12"/>
    <p:sldId id="537" r:id="rId13"/>
    <p:sldId id="686" r:id="rId14"/>
    <p:sldId id="284" r:id="rId15"/>
    <p:sldId id="655" r:id="rId16"/>
    <p:sldId id="657" r:id="rId17"/>
    <p:sldId id="658" r:id="rId18"/>
    <p:sldId id="687" r:id="rId19"/>
    <p:sldId id="656" r:id="rId20"/>
    <p:sldId id="541" r:id="rId21"/>
    <p:sldId id="659" r:id="rId22"/>
    <p:sldId id="660" r:id="rId23"/>
    <p:sldId id="256" r:id="rId24"/>
    <p:sldId id="706" r:id="rId25"/>
    <p:sldId id="707" r:id="rId26"/>
    <p:sldId id="713" r:id="rId27"/>
    <p:sldId id="716" r:id="rId28"/>
    <p:sldId id="714" r:id="rId29"/>
    <p:sldId id="715" r:id="rId30"/>
    <p:sldId id="717" r:id="rId31"/>
    <p:sldId id="680" r:id="rId32"/>
    <p:sldId id="681" r:id="rId33"/>
    <p:sldId id="688" r:id="rId34"/>
    <p:sldId id="664" r:id="rId35"/>
    <p:sldId id="665" r:id="rId36"/>
    <p:sldId id="673" r:id="rId37"/>
    <p:sldId id="666" r:id="rId38"/>
    <p:sldId id="667" r:id="rId39"/>
    <p:sldId id="668" r:id="rId40"/>
    <p:sldId id="670" r:id="rId41"/>
    <p:sldId id="672" r:id="rId42"/>
    <p:sldId id="689" r:id="rId43"/>
    <p:sldId id="568" r:id="rId44"/>
    <p:sldId id="578" r:id="rId45"/>
    <p:sldId id="661" r:id="rId46"/>
    <p:sldId id="570" r:id="rId47"/>
    <p:sldId id="553" r:id="rId48"/>
    <p:sldId id="555" r:id="rId49"/>
    <p:sldId id="554" r:id="rId50"/>
    <p:sldId id="573" r:id="rId51"/>
    <p:sldId id="581" r:id="rId52"/>
    <p:sldId id="577" r:id="rId53"/>
    <p:sldId id="583" r:id="rId54"/>
    <p:sldId id="584" r:id="rId55"/>
    <p:sldId id="585" r:id="rId56"/>
    <p:sldId id="586" r:id="rId57"/>
    <p:sldId id="591" r:id="rId58"/>
    <p:sldId id="592" r:id="rId59"/>
    <p:sldId id="589" r:id="rId60"/>
    <p:sldId id="590" r:id="rId61"/>
    <p:sldId id="593" r:id="rId62"/>
    <p:sldId id="595" r:id="rId63"/>
    <p:sldId id="594" r:id="rId6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59B70-84F1-E94E-2EEC-08387990AD11}" v="23" dt="2025-09-09T09:08:50.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122DE-AD13-4215-BC88-86C62DA34D41}" type="datetimeFigureOut">
              <a:t>9/9/2025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C9AFF-CD5C-42F2-BA79-265B22FE1D85}" type="slidenum">
              <a:t>‹#›</a:t>
            </a:fld>
            <a:endParaRPr lang="en-GB"/>
          </a:p>
        </p:txBody>
      </p:sp>
    </p:spTree>
    <p:extLst>
      <p:ext uri="{BB962C8B-B14F-4D97-AF65-F5344CB8AC3E}">
        <p14:creationId xmlns:p14="http://schemas.microsoft.com/office/powerpoint/2010/main" val="180558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rzsVh8YwZEQ"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Make sure you put a timer on the board and do not let this activity over-run… a quick pace is important in this activity.</a:t>
            </a:r>
          </a:p>
          <a:p>
            <a:r>
              <a:rPr lang="en-GB"/>
              <a:t>When they have completed their one minute, display the question on the board and have a discussion about how we listen well.</a:t>
            </a:r>
          </a:p>
        </p:txBody>
      </p:sp>
      <p:sp>
        <p:nvSpPr>
          <p:cNvPr id="4" name="Slide Number Placeholder 3"/>
          <p:cNvSpPr>
            <a:spLocks noGrp="1"/>
          </p:cNvSpPr>
          <p:nvPr>
            <p:ph type="sldNum" sz="quarter" idx="5"/>
          </p:nvPr>
        </p:nvSpPr>
        <p:spPr/>
        <p:txBody>
          <a:bodyPr/>
          <a:lstStyle/>
          <a:p>
            <a:fld id="{CC35CA20-A24B-0D42-9BE4-3C0B4C9D1D74}" type="slidenum">
              <a:rPr lang="en-US" smtClean="0"/>
              <a:t>33</a:t>
            </a:fld>
            <a:endParaRPr lang="en-US"/>
          </a:p>
        </p:txBody>
      </p:sp>
    </p:spTree>
    <p:extLst>
      <p:ext uri="{BB962C8B-B14F-4D97-AF65-F5344CB8AC3E}">
        <p14:creationId xmlns:p14="http://schemas.microsoft.com/office/powerpoint/2010/main" val="219645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9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Talk task</a:t>
            </a:r>
            <a:r>
              <a:rPr lang="en-GB" sz="1000">
                <a:effectLst/>
                <a:latin typeface="Calibri" panose="020F0502020204030204" pitchFamily="34" charset="0"/>
                <a:ea typeface="Times New Roman" panose="02020603050405020304" pitchFamily="18" charset="0"/>
                <a:cs typeface="Calibri" panose="020F0502020204030204" pitchFamily="34" charset="0"/>
              </a:rPr>
              <a:t>: With talk partners, pupils look at the satellite image and identify hot and cold places around the world. Can the pupils also identify wet and dry places? Discuss the thoughts that pupils share together and address misconceptions. You might want to explain that the map on the slides is made up of aerial photos taken from space—hence the white snow and ice, the green forests, and the sand-coloured deserts.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49</a:t>
            </a:fld>
            <a:endParaRPr lang="en-GB"/>
          </a:p>
        </p:txBody>
      </p:sp>
    </p:spTree>
    <p:extLst>
      <p:ext uri="{BB962C8B-B14F-4D97-AF65-F5344CB8AC3E}">
        <p14:creationId xmlns:p14="http://schemas.microsoft.com/office/powerpoint/2010/main" val="17823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9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Write</a:t>
            </a:r>
            <a:r>
              <a:rPr lang="en-GB" sz="1000">
                <a:effectLst/>
                <a:latin typeface="Calibri" panose="020F0502020204030204" pitchFamily="34" charset="0"/>
                <a:ea typeface="Times New Roman" panose="02020603050405020304" pitchFamily="18" charset="0"/>
                <a:cs typeface="Calibri" panose="020F0502020204030204" pitchFamily="34" charset="0"/>
              </a:rPr>
              <a:t>: Pupils work together in pairs or small groups, using the clues on Additional Resource 1A and on the teaching slides to help them label the climate zone map with the name of each climate zone.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50</a:t>
            </a:fld>
            <a:endParaRPr lang="en-GB"/>
          </a:p>
        </p:txBody>
      </p:sp>
    </p:spTree>
    <p:extLst>
      <p:ext uri="{BB962C8B-B14F-4D97-AF65-F5344CB8AC3E}">
        <p14:creationId xmlns:p14="http://schemas.microsoft.com/office/powerpoint/2010/main" val="402356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51</a:t>
            </a:fld>
            <a:endParaRPr lang="en-GB"/>
          </a:p>
        </p:txBody>
      </p:sp>
    </p:spTree>
    <p:extLst>
      <p:ext uri="{BB962C8B-B14F-4D97-AF65-F5344CB8AC3E}">
        <p14:creationId xmlns:p14="http://schemas.microsoft.com/office/powerpoint/2010/main" val="157474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52</a:t>
            </a:fld>
            <a:endParaRPr lang="en-GB"/>
          </a:p>
        </p:txBody>
      </p:sp>
    </p:spTree>
    <p:extLst>
      <p:ext uri="{BB962C8B-B14F-4D97-AF65-F5344CB8AC3E}">
        <p14:creationId xmlns:p14="http://schemas.microsoft.com/office/powerpoint/2010/main" val="283904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9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Write</a:t>
            </a:r>
            <a:r>
              <a:rPr lang="en-GB" sz="1000">
                <a:effectLst/>
                <a:latin typeface="Calibri" panose="020F0502020204030204" pitchFamily="34" charset="0"/>
                <a:ea typeface="Times New Roman" panose="02020603050405020304" pitchFamily="18" charset="0"/>
                <a:cs typeface="Calibri" panose="020F0502020204030204" pitchFamily="34" charset="0"/>
              </a:rPr>
              <a:t>: Pupils use their labelled map to complete the table. To access this, pupils need to confidently know the names and positions of each continent. If they do not know this then this knowledge should be reviewed prior to the task, and the task could be scaffolded by providing pupils with an additional map showing the different continents. If you know that your pupils will require further support, consider asking the pupils to complete the task in pairs. An example (Oceania) has been completed to support pupils.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55</a:t>
            </a:fld>
            <a:endParaRPr lang="en-GB"/>
          </a:p>
        </p:txBody>
      </p:sp>
    </p:spTree>
    <p:extLst>
      <p:ext uri="{BB962C8B-B14F-4D97-AF65-F5344CB8AC3E}">
        <p14:creationId xmlns:p14="http://schemas.microsoft.com/office/powerpoint/2010/main" val="110568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56</a:t>
            </a:fld>
            <a:endParaRPr lang="en-GB"/>
          </a:p>
        </p:txBody>
      </p:sp>
    </p:spTree>
    <p:extLst>
      <p:ext uri="{BB962C8B-B14F-4D97-AF65-F5344CB8AC3E}">
        <p14:creationId xmlns:p14="http://schemas.microsoft.com/office/powerpoint/2010/main" val="2578412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58</a:t>
            </a:fld>
            <a:endParaRPr lang="en-GB"/>
          </a:p>
        </p:txBody>
      </p:sp>
    </p:spTree>
    <p:extLst>
      <p:ext uri="{BB962C8B-B14F-4D97-AF65-F5344CB8AC3E}">
        <p14:creationId xmlns:p14="http://schemas.microsoft.com/office/powerpoint/2010/main" val="49505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Watch the clip with the pupils – they can make notes of the points that are made if you would like them to do so.</a:t>
            </a:r>
          </a:p>
          <a:p>
            <a:r>
              <a:rPr lang="en-GB"/>
              <a:t>Answer the questions as a group discussion, ensuring that the pupils use some of the key words in their answers.</a:t>
            </a:r>
          </a:p>
          <a:p>
            <a:r>
              <a:rPr lang="en-GB">
                <a:solidFill>
                  <a:srgbClr val="FFFFFF"/>
                </a:solidFill>
                <a:effectLst/>
                <a:latin typeface="Roboto"/>
                <a:hlinkClick r:id="rId3"/>
              </a:rPr>
              <a:t>https://youtu.be/rzsVh8YwZEQ</a:t>
            </a:r>
            <a:endParaRPr lang="en-GB"/>
          </a:p>
        </p:txBody>
      </p:sp>
      <p:sp>
        <p:nvSpPr>
          <p:cNvPr id="4" name="Slide Number Placeholder 3"/>
          <p:cNvSpPr>
            <a:spLocks noGrp="1"/>
          </p:cNvSpPr>
          <p:nvPr>
            <p:ph type="sldNum" sz="quarter" idx="5"/>
          </p:nvPr>
        </p:nvSpPr>
        <p:spPr/>
        <p:txBody>
          <a:bodyPr/>
          <a:lstStyle/>
          <a:p>
            <a:fld id="{CC35CA20-A24B-0D42-9BE4-3C0B4C9D1D74}" type="slidenum">
              <a:rPr lang="en-US" smtClean="0"/>
              <a:t>35</a:t>
            </a:fld>
            <a:endParaRPr lang="en-US"/>
          </a:p>
        </p:txBody>
      </p:sp>
    </p:spTree>
    <p:extLst>
      <p:ext uri="{BB962C8B-B14F-4D97-AF65-F5344CB8AC3E}">
        <p14:creationId xmlns:p14="http://schemas.microsoft.com/office/powerpoint/2010/main" val="104726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35CA20-A24B-0D42-9BE4-3C0B4C9D1D74}" type="slidenum">
              <a:rPr lang="en-US" smtClean="0"/>
              <a:t>36</a:t>
            </a:fld>
            <a:endParaRPr lang="en-US"/>
          </a:p>
        </p:txBody>
      </p:sp>
    </p:spTree>
    <p:extLst>
      <p:ext uri="{BB962C8B-B14F-4D97-AF65-F5344CB8AC3E}">
        <p14:creationId xmlns:p14="http://schemas.microsoft.com/office/powerpoint/2010/main" val="370436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Give the pupils 5-10 minutes to have a discussion about their rules for respect.</a:t>
            </a:r>
          </a:p>
          <a:p>
            <a:r>
              <a:rPr lang="en-GB"/>
              <a:t>Enlarge slide 11 to A3 and give this to each discussion group to create their notes.</a:t>
            </a:r>
          </a:p>
          <a:p>
            <a:endParaRPr lang="en-GB"/>
          </a:p>
          <a:p>
            <a:r>
              <a:rPr lang="en-GB"/>
              <a:t>My Life establishes some examples of rules for respect on page 5.  These include:</a:t>
            </a:r>
          </a:p>
          <a:p>
            <a:pPr marL="171450" indent="-171450">
              <a:buFontTx/>
              <a:buChar char="-"/>
            </a:pPr>
            <a:r>
              <a:rPr lang="en-GB"/>
              <a:t>Everyone has the right to be included.</a:t>
            </a:r>
          </a:p>
          <a:p>
            <a:pPr marL="171450" indent="-171450">
              <a:buFontTx/>
              <a:buChar char="-"/>
            </a:pPr>
            <a:r>
              <a:rPr lang="en-GB"/>
              <a:t>Everyone has the right to be listened to.</a:t>
            </a:r>
          </a:p>
          <a:p>
            <a:pPr marL="171450" indent="-171450">
              <a:buFontTx/>
              <a:buChar char="-"/>
            </a:pPr>
            <a:r>
              <a:rPr lang="en-GB"/>
              <a:t>Anything confidential that is shared in class shouldn’t be discussed with other people outside the classroom.</a:t>
            </a:r>
          </a:p>
          <a:p>
            <a:pPr marL="171450" indent="-171450">
              <a:buFontTx/>
              <a:buChar char="-"/>
            </a:pPr>
            <a:r>
              <a:rPr lang="en-GB"/>
              <a:t>People have the right not to share personal experiences or take part if they don’t want to.</a:t>
            </a:r>
          </a:p>
          <a:p>
            <a:pPr marL="171450" indent="-171450">
              <a:buFontTx/>
              <a:buChar char="-"/>
            </a:pPr>
            <a:r>
              <a:rPr lang="en-GB"/>
              <a:t>We will respect people’s views even if we don’t agree with them.</a:t>
            </a:r>
          </a:p>
          <a:p>
            <a:pPr marL="171450" indent="-171450">
              <a:buFontTx/>
              <a:buChar char="-"/>
            </a:pPr>
            <a:r>
              <a:rPr lang="en-GB"/>
              <a:t>We will use the correct vocabulary relating to the units we are studying without people being offended.</a:t>
            </a:r>
          </a:p>
          <a:p>
            <a:pPr marL="171450" indent="-171450">
              <a:buFontTx/>
              <a:buChar char="-"/>
            </a:pPr>
            <a:r>
              <a:rPr lang="en-GB"/>
              <a:t>We will agree that it’s OK to get things wrong and we shouldn’t make fun of people for this.</a:t>
            </a:r>
          </a:p>
          <a:p>
            <a:pPr marL="171450" indent="-171450">
              <a:buFontTx/>
              <a:buChar char="-"/>
            </a:pPr>
            <a:r>
              <a:rPr lang="en-GB"/>
              <a:t>There are ‘no’ stupid questions and people should not be afraid to ask questions.</a:t>
            </a:r>
          </a:p>
          <a:p>
            <a:endParaRPr lang="en-GB"/>
          </a:p>
        </p:txBody>
      </p:sp>
      <p:sp>
        <p:nvSpPr>
          <p:cNvPr id="4" name="Slide Number Placeholder 3"/>
          <p:cNvSpPr>
            <a:spLocks noGrp="1"/>
          </p:cNvSpPr>
          <p:nvPr>
            <p:ph type="sldNum" sz="quarter" idx="5"/>
          </p:nvPr>
        </p:nvSpPr>
        <p:spPr/>
        <p:txBody>
          <a:bodyPr/>
          <a:lstStyle/>
          <a:p>
            <a:fld id="{CC35CA20-A24B-0D42-9BE4-3C0B4C9D1D74}" type="slidenum">
              <a:rPr lang="en-US" smtClean="0"/>
              <a:t>37</a:t>
            </a:fld>
            <a:endParaRPr lang="en-US"/>
          </a:p>
        </p:txBody>
      </p:sp>
    </p:spTree>
    <p:extLst>
      <p:ext uri="{BB962C8B-B14F-4D97-AF65-F5344CB8AC3E}">
        <p14:creationId xmlns:p14="http://schemas.microsoft.com/office/powerpoint/2010/main" val="276412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9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Read</a:t>
            </a:r>
            <a:r>
              <a:rPr lang="en-GB" sz="1000">
                <a:effectLst/>
                <a:latin typeface="Calibri" panose="020F0502020204030204" pitchFamily="34" charset="0"/>
                <a:ea typeface="Times New Roman" panose="02020603050405020304" pitchFamily="18" charset="0"/>
                <a:cs typeface="Calibri" panose="020F0502020204030204" pitchFamily="34" charset="0"/>
              </a:rPr>
              <a:t>: Section titled—What is climate and what is a climate zone? The section explains the definition of climate—ensure pupils know it is both temperature and rainfall over a period of 30 years and not what happens on a single day in one year. Pupils may not understand the idea of average, but they will understand that it is what ‘usually’ happens or ‘most often’ happens. Make links to the typical climate in the United Kingdom. Show pupils the climate zone map and recap the name and location of the Equator and so on. Spend time exploring the climate zone map.</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40</a:t>
            </a:fld>
            <a:endParaRPr lang="en-GB"/>
          </a:p>
        </p:txBody>
      </p:sp>
    </p:spTree>
    <p:extLst>
      <p:ext uri="{BB962C8B-B14F-4D97-AF65-F5344CB8AC3E}">
        <p14:creationId xmlns:p14="http://schemas.microsoft.com/office/powerpoint/2010/main" val="158564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Share the main unit enquiry question ‘What are the different biomes of the world?’.</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43</a:t>
            </a:fld>
            <a:endParaRPr lang="en-GB"/>
          </a:p>
        </p:txBody>
      </p:sp>
    </p:spTree>
    <p:extLst>
      <p:ext uri="{BB962C8B-B14F-4D97-AF65-F5344CB8AC3E}">
        <p14:creationId xmlns:p14="http://schemas.microsoft.com/office/powerpoint/2010/main" val="174475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Share the </a:t>
            </a:r>
            <a:r>
              <a:rPr lang="en-GB" sz="1000">
                <a:effectLst/>
                <a:latin typeface="Calibri" panose="020F0502020204030204" pitchFamily="34" charset="0"/>
                <a:ea typeface="Times New Roman" panose="02020603050405020304" pitchFamily="18" charset="0"/>
                <a:cs typeface="Calibri" panose="020F0502020204030204" pitchFamily="34" charset="0"/>
              </a:rPr>
              <a:t>Learning journey.</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44</a:t>
            </a:fld>
            <a:endParaRPr lang="en-GB"/>
          </a:p>
        </p:txBody>
      </p:sp>
    </p:spTree>
    <p:extLst>
      <p:ext uri="{BB962C8B-B14F-4D97-AF65-F5344CB8AC3E}">
        <p14:creationId xmlns:p14="http://schemas.microsoft.com/office/powerpoint/2010/main" val="220124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35560" lvl="0" indent="0" fontAlgn="base">
              <a:lnSpc>
                <a:spcPct val="107000"/>
              </a:lnSpc>
              <a:spcAft>
                <a:spcPts val="800"/>
              </a:spcAft>
              <a:buClr>
                <a:srgbClr val="F5B333"/>
              </a:buClr>
              <a:buSzPts val="900"/>
              <a:buFontTx/>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Existing knowledge</a:t>
            </a:r>
            <a:r>
              <a:rPr lang="en-GB" sz="1000">
                <a:effectLst/>
                <a:latin typeface="Calibri" panose="020F0502020204030204" pitchFamily="34" charset="0"/>
                <a:ea typeface="Times New Roman" panose="02020603050405020304" pitchFamily="18" charset="0"/>
                <a:cs typeface="Calibri" panose="020F0502020204030204" pitchFamily="34" charset="0"/>
              </a:rPr>
              <a:t>: Gauge pupils’ current knowledge of climate zones and biomes—if necessary, you could rephrase the question ‘What do you know about climate?’ to ‘What do you know about hot and cold areas around the world?’.</a:t>
            </a:r>
          </a:p>
          <a:p>
            <a:pPr marL="0" marR="35560" lvl="0" indent="0" algn="l" defTabSz="914400" rtl="0" eaLnBrk="1" fontAlgn="base" latinLnBrk="0" hangingPunct="1">
              <a:lnSpc>
                <a:spcPct val="107000"/>
              </a:lnSpc>
              <a:spcBef>
                <a:spcPts val="0"/>
              </a:spcBef>
              <a:spcAft>
                <a:spcPts val="800"/>
              </a:spcAft>
              <a:buClr>
                <a:srgbClr val="F5B333"/>
              </a:buClr>
              <a:buSzPts val="900"/>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Ask pupils to identify the continents on a world map. Use this as an AFL and give class feedback. You could use the flattened satellite image of Earth on the ‘Existing knowledge’ teaching slide for this lesson.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0" marR="35560" lvl="0" indent="0" fontAlgn="base">
              <a:lnSpc>
                <a:spcPct val="107000"/>
              </a:lnSpc>
              <a:spcAft>
                <a:spcPts val="800"/>
              </a:spcAft>
              <a:buClr>
                <a:srgbClr val="F5B333"/>
              </a:buClr>
              <a:buSzPts val="900"/>
              <a:buFontTx/>
              <a:buNone/>
            </a:pPr>
            <a:endParaRPr lang="en-GB" sz="10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45</a:t>
            </a:fld>
            <a:endParaRPr lang="en-GB"/>
          </a:p>
        </p:txBody>
      </p:sp>
    </p:spTree>
    <p:extLst>
      <p:ext uri="{BB962C8B-B14F-4D97-AF65-F5344CB8AC3E}">
        <p14:creationId xmlns:p14="http://schemas.microsoft.com/office/powerpoint/2010/main" val="104499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a:effectLst/>
                <a:latin typeface="Calibri" panose="020F0502020204030204" pitchFamily="34" charset="0"/>
                <a:ea typeface="Times New Roman" panose="02020603050405020304" pitchFamily="18" charset="0"/>
                <a:cs typeface="Calibri" panose="020F0502020204030204" pitchFamily="34" charset="0"/>
              </a:rPr>
              <a:t>Share the key knowledge, and vocabulary. Discuss any key words that the pupils already know and the definitions of any new words. Pupils can use their Knowledge organisers to help.</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46</a:t>
            </a:fld>
            <a:endParaRPr lang="en-GB"/>
          </a:p>
        </p:txBody>
      </p:sp>
    </p:spTree>
    <p:extLst>
      <p:ext uri="{BB962C8B-B14F-4D97-AF65-F5344CB8AC3E}">
        <p14:creationId xmlns:p14="http://schemas.microsoft.com/office/powerpoint/2010/main" val="73595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094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62304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09/09/2025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primaryteacher.collinshub.co.uk/educator.html?s=qh2ZmR2XwgTM2QzXzFGcvlWd5RncldXc#course_library&amp;service=FederatedRhapsode&amp;service_name=Music%20Express&amp;content_type=package&amp;content_id=12512&amp;module_id=35632"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gadgetsin.com/tag/minifigures"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pngall.com/speech-bubble-png" TargetMode="External"/><Relationship Id="rId7" Type="http://schemas.openxmlformats.org/officeDocument/2006/relationships/hyperlink" Target="https://pixabay.com/en/thinking-thought-bubbles-153993/"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freestockphotos.biz/stockphoto/16160" TargetMode="External"/><Relationship Id="rId4" Type="http://schemas.openxmlformats.org/officeDocument/2006/relationships/image" Target="../media/image21.png"/><Relationship Id="rId9" Type="http://schemas.openxmlformats.org/officeDocument/2006/relationships/hyperlink" Target="http://thebluediamondgallery.com/r/rules.html"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rzsVh8YwZEQ?feature=oembed" TargetMode="Externa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www.finsmes.com/2018/11/visible-body-receives-investment-from-capitala-and-lineage-capital.html" TargetMode="External"/><Relationship Id="rId18" Type="http://schemas.openxmlformats.org/officeDocument/2006/relationships/image" Target="../media/image33.jpeg"/><Relationship Id="rId3" Type="http://schemas.openxmlformats.org/officeDocument/2006/relationships/image" Target="../media/image25.png"/><Relationship Id="rId7" Type="http://schemas.openxmlformats.org/officeDocument/2006/relationships/image" Target="../media/image27.jpeg"/><Relationship Id="rId12" Type="http://schemas.openxmlformats.org/officeDocument/2006/relationships/image" Target="../media/image30.png"/><Relationship Id="rId17" Type="http://schemas.openxmlformats.org/officeDocument/2006/relationships/hyperlink" Target="https://www.childandfamilyblog.com/social-emotional-learning/boys-friendship/" TargetMode="External"/><Relationship Id="rId2" Type="http://schemas.openxmlformats.org/officeDocument/2006/relationships/notesSlide" Target="../notesSlides/notesSlide3.xml"/><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ipkitten.blogspot.com/2013/04/double-jeopardy-for-h-lundbeck.html" TargetMode="External"/><Relationship Id="rId11" Type="http://schemas.openxmlformats.org/officeDocument/2006/relationships/hyperlink" Target="http://commons.wikimedia.org/wiki/File:Gravestones,_Trevadlock_-_geograph.org.uk_-_638447.jpg" TargetMode="External"/><Relationship Id="rId5" Type="http://schemas.openxmlformats.org/officeDocument/2006/relationships/image" Target="../media/image26.jpeg"/><Relationship Id="rId15" Type="http://schemas.openxmlformats.org/officeDocument/2006/relationships/hyperlink" Target="https://ourfiniteworld.com/2017/06/12/falling-interest-rates-have-postponed-peak-oil/comment-page-17/" TargetMode="External"/><Relationship Id="rId10" Type="http://schemas.openxmlformats.org/officeDocument/2006/relationships/image" Target="../media/image29.jpeg"/><Relationship Id="rId19" Type="http://schemas.openxmlformats.org/officeDocument/2006/relationships/hyperlink" Target="https://azurro4cielo.wordpress.com/2016/05/14/chit-chat-%E6%88%90%E9%95%BF-growing-up/" TargetMode="External"/><Relationship Id="rId4" Type="http://schemas.openxmlformats.org/officeDocument/2006/relationships/hyperlink" Target="https://sunflowerstorytime.com/2015/04/28/feelings-faces/" TargetMode="External"/><Relationship Id="rId9" Type="http://schemas.openxmlformats.org/officeDocument/2006/relationships/hyperlink" Target="https://pixabay.com/en/divorce-child-custody-custody-2321087/" TargetMode="External"/><Relationship Id="rId1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D581B-D90B-EAAE-8CF8-BC2AE6E603FC}"/>
              </a:ext>
            </a:extLst>
          </p:cNvPr>
          <p:cNvPicPr>
            <a:picLocks noChangeAspect="1"/>
          </p:cNvPicPr>
          <p:nvPr/>
        </p:nvPicPr>
        <p:blipFill>
          <a:blip r:embed="rId2"/>
          <a:stretch>
            <a:fillRect/>
          </a:stretch>
        </p:blipFill>
        <p:spPr>
          <a:xfrm>
            <a:off x="185016" y="941243"/>
            <a:ext cx="7434696" cy="3613151"/>
          </a:xfrm>
          <a:prstGeom prst="rect">
            <a:avLst/>
          </a:prstGeom>
        </p:spPr>
      </p:pic>
      <p:sp>
        <p:nvSpPr>
          <p:cNvPr id="10" name="TextBox 9">
            <a:extLst>
              <a:ext uri="{FF2B5EF4-FFF2-40B4-BE49-F238E27FC236}">
                <a16:creationId xmlns:a16="http://schemas.microsoft.com/office/drawing/2014/main" id="{28023C2D-3496-D908-ACCE-F8F9A6B15223}"/>
              </a:ext>
            </a:extLst>
          </p:cNvPr>
          <p:cNvSpPr txBox="1"/>
          <p:nvPr/>
        </p:nvSpPr>
        <p:spPr>
          <a:xfrm>
            <a:off x="7809461" y="1082642"/>
            <a:ext cx="408517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t>6 x 4 = </a:t>
            </a:r>
          </a:p>
          <a:p>
            <a:r>
              <a:rPr lang="en-US" sz="4000"/>
              <a:t>4 x 8 = </a:t>
            </a:r>
          </a:p>
          <a:p>
            <a:r>
              <a:rPr lang="en-US" sz="4000"/>
              <a:t>9 x 4 = </a:t>
            </a:r>
          </a:p>
          <a:p>
            <a:r>
              <a:rPr lang="en-US" sz="4000"/>
              <a:t>4 x ___ = 8 </a:t>
            </a:r>
          </a:p>
          <a:p>
            <a:r>
              <a:rPr lang="en-US" sz="4000"/>
              <a:t>4 x ___ = 28 </a:t>
            </a:r>
          </a:p>
          <a:p>
            <a:r>
              <a:rPr lang="en-US" sz="4000"/>
              <a:t>4 x ___ = 52 </a:t>
            </a:r>
          </a:p>
        </p:txBody>
      </p:sp>
      <p:sp>
        <p:nvSpPr>
          <p:cNvPr id="11" name="Google Shape;54;p13">
            <a:extLst>
              <a:ext uri="{FF2B5EF4-FFF2-40B4-BE49-F238E27FC236}">
                <a16:creationId xmlns:a16="http://schemas.microsoft.com/office/drawing/2014/main" id="{B7D510AA-CAD3-EEBE-EBED-AC37C12E867C}"/>
              </a:ext>
            </a:extLst>
          </p:cNvPr>
          <p:cNvSpPr txBox="1"/>
          <p:nvPr/>
        </p:nvSpPr>
        <p:spPr>
          <a:xfrm>
            <a:off x="6907567" y="1"/>
            <a:ext cx="4957600" cy="902643"/>
          </a:xfrm>
          <a:prstGeom prst="rect">
            <a:avLst/>
          </a:prstGeom>
          <a:noFill/>
          <a:ln>
            <a:noFill/>
          </a:ln>
        </p:spPr>
        <p:txBody>
          <a:bodyPr spcFirstLastPara="1" wrap="square" lIns="121900" tIns="121900" rIns="121900" bIns="1219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100" u="sng">
                <a:latin typeface="Comic Sans MS"/>
                <a:ea typeface="Comic Sans MS"/>
                <a:cs typeface="Comic Sans MS"/>
                <a:sym typeface="Comic Sans MS"/>
              </a:rPr>
              <a:t>Tuesday 9</a:t>
            </a:r>
            <a:r>
              <a:rPr lang="en" sz="2100" u="sng" baseline="30000">
                <a:latin typeface="Comic Sans MS"/>
                <a:ea typeface="Comic Sans MS"/>
                <a:cs typeface="Comic Sans MS"/>
                <a:sym typeface="Comic Sans MS"/>
              </a:rPr>
              <a:t>th</a:t>
            </a:r>
            <a:r>
              <a:rPr lang="en" sz="2100" u="sng">
                <a:latin typeface="Comic Sans MS"/>
                <a:ea typeface="Comic Sans MS"/>
                <a:cs typeface="Comic Sans MS"/>
                <a:sym typeface="Comic Sans MS"/>
              </a:rPr>
              <a:t> September 2025</a:t>
            </a:r>
            <a:br>
              <a:rPr lang="en" sz="2100" u="sng">
                <a:latin typeface="Comic Sans MS"/>
                <a:ea typeface="Comic Sans MS"/>
                <a:cs typeface="Comic Sans MS"/>
              </a:rPr>
            </a:br>
            <a:endParaRPr lang="en-US" sz="2100" u="sng">
              <a:latin typeface="Comic Sans MS"/>
              <a:ea typeface="Comic Sans MS"/>
              <a:cs typeface="Comic Sans MS"/>
            </a:endParaRPr>
          </a:p>
        </p:txBody>
      </p:sp>
      <p:sp>
        <p:nvSpPr>
          <p:cNvPr id="12" name="Google Shape;55;p13">
            <a:extLst>
              <a:ext uri="{FF2B5EF4-FFF2-40B4-BE49-F238E27FC236}">
                <a16:creationId xmlns:a16="http://schemas.microsoft.com/office/drawing/2014/main" id="{684030D0-5172-ECF2-185E-13084CAA18B8}"/>
              </a:ext>
            </a:extLst>
          </p:cNvPr>
          <p:cNvSpPr txBox="1"/>
          <p:nvPr/>
        </p:nvSpPr>
        <p:spPr>
          <a:xfrm>
            <a:off x="258233" y="453714"/>
            <a:ext cx="5904377" cy="2513405"/>
          </a:xfrm>
          <a:prstGeom prst="rect">
            <a:avLst/>
          </a:prstGeom>
          <a:noFill/>
          <a:ln>
            <a:noFill/>
          </a:ln>
        </p:spPr>
        <p:txBody>
          <a:bodyPr spcFirstLastPara="1" wrap="square" lIns="121900" tIns="121900" rIns="121900" bIns="1219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2100" u="sng">
                <a:latin typeface="Comic Sans MS"/>
                <a:ea typeface="Comic Sans MS"/>
                <a:cs typeface="Comic Sans MS"/>
                <a:sym typeface="Comic Sans MS"/>
              </a:rPr>
              <a:t>Morning challenge</a:t>
            </a:r>
            <a:br>
              <a:rPr lang="en" sz="2100" u="sng">
                <a:latin typeface="Comic Sans MS"/>
                <a:ea typeface="Comic Sans MS"/>
                <a:cs typeface="Comic Sans MS"/>
              </a:rPr>
            </a:br>
            <a:br>
              <a:rPr lang="en" sz="2100" u="sng">
                <a:latin typeface="Comic Sans MS"/>
                <a:ea typeface="Comic Sans MS"/>
                <a:cs typeface="Comic Sans MS"/>
              </a:rPr>
            </a:br>
            <a:br>
              <a:rPr lang="en" sz="2100">
                <a:latin typeface="Comic Sans MS"/>
                <a:ea typeface="Comic Sans MS"/>
                <a:cs typeface="Comic Sans MS"/>
              </a:rPr>
            </a:br>
            <a:br>
              <a:rPr lang="en" sz="2100">
                <a:latin typeface="Comic Sans MS"/>
                <a:ea typeface="Comic Sans MS"/>
                <a:cs typeface="Comic Sans MS"/>
              </a:rPr>
            </a:br>
            <a:br>
              <a:rPr lang="en" sz="2100" u="sng">
                <a:latin typeface="Comic Sans MS"/>
                <a:ea typeface="Comic Sans MS"/>
                <a:cs typeface="Comic Sans MS"/>
              </a:rPr>
            </a:br>
            <a:br>
              <a:rPr lang="en" sz="2100" u="sng">
                <a:latin typeface="Comic Sans MS"/>
                <a:ea typeface="Comic Sans MS"/>
                <a:cs typeface="Comic Sans MS"/>
              </a:rPr>
            </a:br>
            <a:endParaRPr sz="2133">
              <a:latin typeface="Comic Sans MS"/>
              <a:ea typeface="Comic Sans MS"/>
              <a:cs typeface="Comic Sans MS"/>
              <a:sym typeface="Comic Sans MS"/>
            </a:endParaRPr>
          </a:p>
        </p:txBody>
      </p:sp>
      <p:sp>
        <p:nvSpPr>
          <p:cNvPr id="2" name="TextBox 1">
            <a:extLst>
              <a:ext uri="{FF2B5EF4-FFF2-40B4-BE49-F238E27FC236}">
                <a16:creationId xmlns:a16="http://schemas.microsoft.com/office/drawing/2014/main" id="{AA6AB9DD-2FDC-2AB1-AA1D-67EB3B57A729}"/>
              </a:ext>
            </a:extLst>
          </p:cNvPr>
          <p:cNvSpPr txBox="1"/>
          <p:nvPr/>
        </p:nvSpPr>
        <p:spPr>
          <a:xfrm>
            <a:off x="855676" y="5561892"/>
            <a:ext cx="100196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Once complete, please read your book and then record in your reading record.  </a:t>
            </a:r>
          </a:p>
        </p:txBody>
      </p:sp>
    </p:spTree>
    <p:extLst>
      <p:ext uri="{BB962C8B-B14F-4D97-AF65-F5344CB8AC3E}">
        <p14:creationId xmlns:p14="http://schemas.microsoft.com/office/powerpoint/2010/main" val="83273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42D547-A0DD-731A-95C4-7BE1B8EA2410}"/>
              </a:ext>
            </a:extLst>
          </p:cNvPr>
          <p:cNvSpPr txBox="1"/>
          <p:nvPr/>
        </p:nvSpPr>
        <p:spPr>
          <a:xfrm>
            <a:off x="533289" y="2122309"/>
            <a:ext cx="112227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u="sng">
                <a:solidFill>
                  <a:srgbClr val="0070C0"/>
                </a:solidFill>
                <a:cs typeface="Calibri"/>
              </a:rPr>
              <a:t>Blue</a:t>
            </a:r>
            <a:r>
              <a:rPr lang="en-GB" sz="4800">
                <a:solidFill>
                  <a:srgbClr val="0070C0"/>
                </a:solidFill>
                <a:cs typeface="Calibri"/>
              </a:rPr>
              <a:t>          </a:t>
            </a:r>
            <a:r>
              <a:rPr lang="en-GB" sz="4800">
                <a:solidFill>
                  <a:schemeClr val="accent5">
                    <a:lumMod val="75000"/>
                  </a:schemeClr>
                </a:solidFill>
                <a:cs typeface="Calibri"/>
              </a:rPr>
              <a:t>             </a:t>
            </a:r>
            <a:r>
              <a:rPr lang="en-GB" sz="4800">
                <a:cs typeface="Calibri"/>
              </a:rPr>
              <a:t>             </a:t>
            </a:r>
            <a:r>
              <a:rPr lang="en-GB" sz="4800" u="sng">
                <a:solidFill>
                  <a:schemeClr val="accent6">
                    <a:lumMod val="75000"/>
                  </a:schemeClr>
                </a:solidFill>
                <a:cs typeface="Calibri"/>
              </a:rPr>
              <a:t>Green</a:t>
            </a:r>
          </a:p>
        </p:txBody>
      </p:sp>
      <p:sp>
        <p:nvSpPr>
          <p:cNvPr id="3" name="TextBox 2">
            <a:extLst>
              <a:ext uri="{FF2B5EF4-FFF2-40B4-BE49-F238E27FC236}">
                <a16:creationId xmlns:a16="http://schemas.microsoft.com/office/drawing/2014/main" id="{F06DCBA3-D8F6-B6CC-51B0-6DAE2E9469B0}"/>
              </a:ext>
            </a:extLst>
          </p:cNvPr>
          <p:cNvSpPr txBox="1"/>
          <p:nvPr/>
        </p:nvSpPr>
        <p:spPr>
          <a:xfrm>
            <a:off x="2366124" y="293454"/>
            <a:ext cx="707078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a:cs typeface="Segoe UI"/>
              </a:rPr>
              <a:t>Independent</a:t>
            </a:r>
            <a:endParaRPr lang="en-US" sz="2400" u="sng">
              <a:cs typeface="Segoe UI"/>
            </a:endParaRPr>
          </a:p>
          <a:p>
            <a:pPr algn="ctr"/>
            <a:r>
              <a:rPr lang="en-GB" sz="2400">
                <a:cs typeface="Segoe UI"/>
              </a:rPr>
              <a:t>Answer the following questions in your book.</a:t>
            </a:r>
          </a:p>
        </p:txBody>
      </p:sp>
      <p:sp>
        <p:nvSpPr>
          <p:cNvPr id="8" name="TextBox 7">
            <a:extLst>
              <a:ext uri="{FF2B5EF4-FFF2-40B4-BE49-F238E27FC236}">
                <a16:creationId xmlns:a16="http://schemas.microsoft.com/office/drawing/2014/main" id="{27046A6D-99C5-526B-E905-421E286B6A78}"/>
              </a:ext>
            </a:extLst>
          </p:cNvPr>
          <p:cNvSpPr txBox="1"/>
          <p:nvPr/>
        </p:nvSpPr>
        <p:spPr>
          <a:xfrm>
            <a:off x="712772" y="5332141"/>
            <a:ext cx="107654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rgbClr val="FF0000"/>
                </a:solidFill>
                <a:cs typeface="Calibri"/>
              </a:rPr>
              <a:t>Challenge: What does the digit zero represent?</a:t>
            </a:r>
            <a:endParaRPr lang="en-GB">
              <a:cs typeface="Calibri" panose="020F0502020204030204"/>
            </a:endParaRPr>
          </a:p>
        </p:txBody>
      </p:sp>
      <p:sp>
        <p:nvSpPr>
          <p:cNvPr id="5" name="Google Shape;225;p45">
            <a:extLst>
              <a:ext uri="{FF2B5EF4-FFF2-40B4-BE49-F238E27FC236}">
                <a16:creationId xmlns:a16="http://schemas.microsoft.com/office/drawing/2014/main" id="{7B892B33-1CE8-7A34-35F9-DB54DA819148}"/>
              </a:ext>
            </a:extLst>
          </p:cNvPr>
          <p:cNvSpPr txBox="1"/>
          <p:nvPr/>
        </p:nvSpPr>
        <p:spPr>
          <a:xfrm>
            <a:off x="3162167" y="1145788"/>
            <a:ext cx="5465100" cy="13526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 sz="6600" b="1">
                <a:solidFill>
                  <a:schemeClr val="dk1"/>
                </a:solidFill>
                <a:latin typeface="Calibri"/>
                <a:ea typeface="Calibri"/>
                <a:cs typeface="Calibri"/>
                <a:sym typeface="Calibri"/>
              </a:rPr>
              <a:t>36,107</a:t>
            </a:r>
            <a:endParaRPr lang="en-US" sz="5400" b="1">
              <a:solidFill>
                <a:schemeClr val="dk1"/>
              </a:solidFill>
              <a:latin typeface="Calibri"/>
              <a:ea typeface="Calibri"/>
              <a:cs typeface="Calibri"/>
            </a:endParaRPr>
          </a:p>
        </p:txBody>
      </p:sp>
      <p:sp>
        <p:nvSpPr>
          <p:cNvPr id="6" name="Google Shape;226;p45">
            <a:extLst>
              <a:ext uri="{FF2B5EF4-FFF2-40B4-BE49-F238E27FC236}">
                <a16:creationId xmlns:a16="http://schemas.microsoft.com/office/drawing/2014/main" id="{DC1F5C86-2ACC-92C5-D4B9-F6D2C7496489}"/>
              </a:ext>
            </a:extLst>
          </p:cNvPr>
          <p:cNvSpPr txBox="1"/>
          <p:nvPr/>
        </p:nvSpPr>
        <p:spPr>
          <a:xfrm>
            <a:off x="150058" y="3237231"/>
            <a:ext cx="5611917" cy="16619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a:solidFill>
                  <a:srgbClr val="0070C0"/>
                </a:solidFill>
              </a:rPr>
              <a:t>What does the 3 represent?</a:t>
            </a:r>
            <a:endParaRPr lang="en-US" sz="3200">
              <a:solidFill>
                <a:srgbClr val="0070C0"/>
              </a:solidFill>
            </a:endParaRPr>
          </a:p>
          <a:p>
            <a:pPr marL="0" lvl="0" indent="0" algn="ctr" rtl="0">
              <a:spcBef>
                <a:spcPts val="0"/>
              </a:spcBef>
              <a:spcAft>
                <a:spcPts val="0"/>
              </a:spcAft>
              <a:buNone/>
            </a:pPr>
            <a:endParaRPr sz="3200">
              <a:solidFill>
                <a:srgbClr val="0070C0"/>
              </a:solidFill>
            </a:endParaRPr>
          </a:p>
          <a:p>
            <a:pPr algn="ctr"/>
            <a:r>
              <a:rPr lang="en" sz="3200">
                <a:solidFill>
                  <a:srgbClr val="0070C0"/>
                </a:solidFill>
              </a:rPr>
              <a:t>What does the 7 represent?</a:t>
            </a:r>
            <a:endParaRPr sz="3200">
              <a:solidFill>
                <a:srgbClr val="0070C0"/>
              </a:solidFill>
            </a:endParaRPr>
          </a:p>
        </p:txBody>
      </p:sp>
      <p:sp>
        <p:nvSpPr>
          <p:cNvPr id="7" name="TextBox 6">
            <a:extLst>
              <a:ext uri="{FF2B5EF4-FFF2-40B4-BE49-F238E27FC236}">
                <a16:creationId xmlns:a16="http://schemas.microsoft.com/office/drawing/2014/main" id="{97574801-8C34-BCA1-40AA-5B26E12CCBD4}"/>
              </a:ext>
            </a:extLst>
          </p:cNvPr>
          <p:cNvSpPr txBox="1"/>
          <p:nvPr/>
        </p:nvSpPr>
        <p:spPr>
          <a:xfrm>
            <a:off x="6156889" y="3235178"/>
            <a:ext cx="58970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rgbClr val="38761D"/>
                </a:solidFill>
                <a:latin typeface="Arial"/>
                <a:cs typeface="Segoe UI"/>
              </a:rPr>
              <a:t>What does the 1 represent?</a:t>
            </a:r>
            <a:r>
              <a:rPr lang="en-US" sz="3200">
                <a:latin typeface="Arial"/>
                <a:cs typeface="Segoe UI"/>
              </a:rPr>
              <a:t>​</a:t>
            </a:r>
            <a:endParaRPr lang="en-US" sz="3200">
              <a:cs typeface="Calibri"/>
            </a:endParaRPr>
          </a:p>
          <a:p>
            <a:pPr algn="ctr"/>
            <a:r>
              <a:rPr lang="en-US" sz="3200">
                <a:latin typeface="Arial"/>
                <a:cs typeface="Segoe UI"/>
              </a:rPr>
              <a:t>​</a:t>
            </a:r>
          </a:p>
          <a:p>
            <a:pPr algn="ctr"/>
            <a:r>
              <a:rPr lang="en-GB" sz="3200">
                <a:solidFill>
                  <a:srgbClr val="38761D"/>
                </a:solidFill>
                <a:latin typeface="Arial"/>
                <a:cs typeface="Segoe UI"/>
              </a:rPr>
              <a:t>What does the 6 represent?</a:t>
            </a:r>
          </a:p>
        </p:txBody>
      </p:sp>
    </p:spTree>
    <p:extLst>
      <p:ext uri="{BB962C8B-B14F-4D97-AF65-F5344CB8AC3E}">
        <p14:creationId xmlns:p14="http://schemas.microsoft.com/office/powerpoint/2010/main" val="84258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9BAACB-A75B-B533-2794-BC1B7D063A23}"/>
              </a:ext>
            </a:extLst>
          </p:cNvPr>
          <p:cNvSpPr txBox="1"/>
          <p:nvPr/>
        </p:nvSpPr>
        <p:spPr>
          <a:xfrm>
            <a:off x="345743" y="470848"/>
            <a:ext cx="10169856"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solidFill>
                  <a:srgbClr val="0000FF"/>
                </a:solidFill>
                <a:cs typeface="Segoe UI"/>
              </a:rPr>
              <a:t>&gt; = Greater than​</a:t>
            </a:r>
          </a:p>
          <a:p>
            <a:pPr>
              <a:buChar char="•"/>
            </a:pPr>
            <a:endParaRPr lang="en-US"/>
          </a:p>
          <a:p>
            <a:pPr>
              <a:buChar char="•"/>
            </a:pPr>
            <a:endParaRPr lang="en-GB" sz="4000">
              <a:solidFill>
                <a:srgbClr val="0000FF"/>
              </a:solidFill>
              <a:cs typeface="Arial"/>
            </a:endParaRPr>
          </a:p>
          <a:p>
            <a:r>
              <a:rPr lang="en-GB" sz="4000">
                <a:solidFill>
                  <a:srgbClr val="0000FF"/>
                </a:solidFill>
                <a:cs typeface="Segoe UI"/>
              </a:rPr>
              <a:t>&lt; = Less than​</a:t>
            </a:r>
          </a:p>
          <a:p>
            <a:r>
              <a:rPr lang="en-GB" sz="4000">
                <a:solidFill>
                  <a:srgbClr val="0000FF"/>
                </a:solidFill>
                <a:cs typeface="Segoe UI"/>
              </a:rPr>
              <a:t>​</a:t>
            </a:r>
          </a:p>
          <a:p>
            <a:r>
              <a:rPr lang="en-GB" sz="4000">
                <a:solidFill>
                  <a:srgbClr val="0000FF"/>
                </a:solidFill>
                <a:cs typeface="Segoe UI"/>
              </a:rPr>
              <a:t>So we can write the statement 100 &gt; 75. </a:t>
            </a:r>
          </a:p>
          <a:p>
            <a:r>
              <a:rPr lang="en-GB" sz="4000">
                <a:solidFill>
                  <a:srgbClr val="0000FF"/>
                </a:solidFill>
                <a:cs typeface="Segoe UI"/>
              </a:rPr>
              <a:t>Which reads – 100 is greater than 75​</a:t>
            </a:r>
            <a:endParaRPr lang="en-GB"/>
          </a:p>
          <a:p>
            <a:r>
              <a:rPr lang="en-GB" sz="4000">
                <a:solidFill>
                  <a:srgbClr val="0000FF"/>
                </a:solidFill>
                <a:cs typeface="Segoe UI"/>
              </a:rPr>
              <a:t>Or, 100 &lt; 125, which reads 100 is less than 125</a:t>
            </a:r>
          </a:p>
        </p:txBody>
      </p:sp>
    </p:spTree>
    <p:extLst>
      <p:ext uri="{BB962C8B-B14F-4D97-AF65-F5344CB8AC3E}">
        <p14:creationId xmlns:p14="http://schemas.microsoft.com/office/powerpoint/2010/main" val="148379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D336-41F2-D832-0BFF-696A74F9476F}"/>
              </a:ext>
            </a:extLst>
          </p:cNvPr>
          <p:cNvSpPr>
            <a:spLocks noGrp="1"/>
          </p:cNvSpPr>
          <p:nvPr>
            <p:ph type="title"/>
          </p:nvPr>
        </p:nvSpPr>
        <p:spPr>
          <a:xfrm>
            <a:off x="713095" y="2798976"/>
            <a:ext cx="10515600" cy="1325563"/>
          </a:xfrm>
        </p:spPr>
        <p:txBody>
          <a:bodyPr>
            <a:normAutofit fontScale="90000"/>
          </a:bodyPr>
          <a:lstStyle/>
          <a:p>
            <a:r>
              <a:rPr lang="en-GB">
                <a:cs typeface="Calibri Light"/>
              </a:rPr>
              <a:t>Talk partners: </a:t>
            </a:r>
            <a:br>
              <a:rPr lang="en-GB">
                <a:cs typeface="Calibri Light"/>
              </a:rPr>
            </a:br>
            <a:r>
              <a:rPr lang="en-GB">
                <a:cs typeface="Calibri Light"/>
              </a:rPr>
              <a:t>What symbol must be used? How do you know? </a:t>
            </a:r>
            <a:br>
              <a:rPr lang="en-GB">
                <a:cs typeface="Calibri Light"/>
              </a:rPr>
            </a:br>
            <a:br>
              <a:rPr lang="en-GB">
                <a:cs typeface="Calibri Light"/>
              </a:rPr>
            </a:br>
            <a:r>
              <a:rPr lang="en-GB">
                <a:cs typeface="Calibri Light"/>
              </a:rPr>
              <a:t>               </a:t>
            </a:r>
            <a:r>
              <a:rPr lang="en-GB" sz="7300">
                <a:cs typeface="Calibri Light"/>
              </a:rPr>
              <a:t>      4, 530 ____  7, 530</a:t>
            </a:r>
            <a:br>
              <a:rPr lang="en-GB" sz="7300">
                <a:cs typeface="Calibri Light"/>
              </a:rPr>
            </a:br>
            <a:br>
              <a:rPr lang="en-GB" sz="7300">
                <a:cs typeface="Calibri Light"/>
              </a:rPr>
            </a:br>
            <a:br>
              <a:rPr lang="en-GB" sz="7300">
                <a:cs typeface="Calibri Light"/>
              </a:rPr>
            </a:br>
            <a:r>
              <a:rPr lang="en-GB" sz="7300">
                <a:cs typeface="Calibri Light"/>
              </a:rPr>
              <a:t>                    0.72 ____ 0.7</a:t>
            </a: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383970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26C0F-1F81-CC80-3F75-A2E39D7B93E8}"/>
              </a:ext>
            </a:extLst>
          </p:cNvPr>
          <p:cNvSpPr>
            <a:spLocks noGrp="1"/>
          </p:cNvSpPr>
          <p:nvPr>
            <p:ph type="title"/>
          </p:nvPr>
        </p:nvSpPr>
        <p:spPr>
          <a:xfrm>
            <a:off x="-1104" y="1049820"/>
            <a:ext cx="11244469" cy="1325563"/>
          </a:xfrm>
        </p:spPr>
        <p:txBody>
          <a:bodyPr>
            <a:normAutofit fontScale="90000"/>
          </a:bodyPr>
          <a:lstStyle/>
          <a:p>
            <a:r>
              <a:rPr lang="en-US" sz="3600"/>
              <a:t>Talk partners: How would we compare the following two numbers? </a:t>
            </a:r>
            <a:r>
              <a:rPr lang="en-GB">
                <a:latin typeface="Calibri"/>
                <a:ea typeface="Calibri"/>
                <a:cs typeface="Calibri"/>
              </a:rPr>
              <a:t>  </a:t>
            </a:r>
            <a:br>
              <a:rPr lang="en-GB">
                <a:latin typeface="Calibri"/>
                <a:ea typeface="Calibri"/>
                <a:cs typeface="Calibri"/>
              </a:rPr>
            </a:br>
            <a:br>
              <a:rPr lang="en-GB">
                <a:latin typeface="Calibri"/>
                <a:ea typeface="Calibri"/>
                <a:cs typeface="Calibri"/>
              </a:rPr>
            </a:br>
            <a:br>
              <a:rPr lang="en-GB">
                <a:latin typeface="Calibri"/>
                <a:ea typeface="Calibri"/>
                <a:cs typeface="Calibri"/>
              </a:rPr>
            </a:br>
            <a:r>
              <a:rPr lang="en-GB" sz="6000" b="1">
                <a:latin typeface="Calibri"/>
                <a:ea typeface="Calibri"/>
                <a:cs typeface="Calibri"/>
              </a:rPr>
              <a:t>      </a:t>
            </a:r>
            <a:r>
              <a:rPr lang="en-GB" sz="8000" b="1">
                <a:latin typeface="Calibri"/>
                <a:ea typeface="Calibri"/>
                <a:cs typeface="Calibri"/>
              </a:rPr>
              <a:t>      36, 754          36, 748 </a:t>
            </a:r>
            <a:endParaRPr lang="en-US" sz="8000"/>
          </a:p>
        </p:txBody>
      </p:sp>
      <p:sp>
        <p:nvSpPr>
          <p:cNvPr id="3" name="TextBox 2">
            <a:extLst>
              <a:ext uri="{FF2B5EF4-FFF2-40B4-BE49-F238E27FC236}">
                <a16:creationId xmlns:a16="http://schemas.microsoft.com/office/drawing/2014/main" id="{3375EC41-C228-59F8-BE2C-00A2D0BDD0B1}"/>
              </a:ext>
            </a:extLst>
          </p:cNvPr>
          <p:cNvSpPr txBox="1"/>
          <p:nvPr/>
        </p:nvSpPr>
        <p:spPr>
          <a:xfrm>
            <a:off x="786669" y="4789023"/>
            <a:ext cx="107787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Now write this number sentence on your whiteboard using the correct symbol. </a:t>
            </a:r>
          </a:p>
        </p:txBody>
      </p:sp>
    </p:spTree>
    <p:extLst>
      <p:ext uri="{BB962C8B-B14F-4D97-AF65-F5344CB8AC3E}">
        <p14:creationId xmlns:p14="http://schemas.microsoft.com/office/powerpoint/2010/main" val="216069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4A31-C021-EFEE-46B9-5451B7687B34}"/>
              </a:ext>
            </a:extLst>
          </p:cNvPr>
          <p:cNvSpPr>
            <a:spLocks noGrp="1"/>
          </p:cNvSpPr>
          <p:nvPr>
            <p:ph type="title"/>
          </p:nvPr>
        </p:nvSpPr>
        <p:spPr>
          <a:xfrm>
            <a:off x="395417" y="1178611"/>
            <a:ext cx="11081951" cy="1346157"/>
          </a:xfrm>
        </p:spPr>
        <p:txBody>
          <a:bodyPr>
            <a:normAutofit fontScale="90000"/>
          </a:bodyPr>
          <a:lstStyle/>
          <a:p>
            <a:r>
              <a:rPr lang="en-GB"/>
              <a:t>Whiteboard work: Place the following numbers in descending order. </a:t>
            </a:r>
            <a:br>
              <a:rPr lang="en-GB"/>
            </a:br>
            <a:br>
              <a:rPr lang="en-GB"/>
            </a:br>
            <a:br>
              <a:rPr lang="en-GB"/>
            </a:br>
            <a:r>
              <a:rPr lang="en-GB" sz="6000">
                <a:solidFill>
                  <a:srgbClr val="00B050"/>
                </a:solidFill>
              </a:rPr>
              <a:t>23, 066 </a:t>
            </a:r>
            <a:r>
              <a:rPr lang="en-GB" sz="6000"/>
              <a:t>   </a:t>
            </a:r>
            <a:r>
              <a:rPr lang="en-GB" sz="6000">
                <a:solidFill>
                  <a:srgbClr val="0070C0"/>
                </a:solidFill>
              </a:rPr>
              <a:t> 23, 600</a:t>
            </a:r>
            <a:r>
              <a:rPr lang="en-GB" sz="6000"/>
              <a:t>    </a:t>
            </a:r>
            <a:r>
              <a:rPr lang="en-GB" sz="6000">
                <a:solidFill>
                  <a:srgbClr val="7030A0"/>
                </a:solidFill>
              </a:rPr>
              <a:t> 23, 006 </a:t>
            </a:r>
            <a:r>
              <a:rPr lang="en-GB" sz="6000"/>
              <a:t>    </a:t>
            </a:r>
            <a:r>
              <a:rPr lang="en-GB" sz="6000">
                <a:solidFill>
                  <a:schemeClr val="accent2">
                    <a:lumMod val="76000"/>
                  </a:schemeClr>
                </a:solidFill>
              </a:rPr>
              <a:t> 23, 666 </a:t>
            </a:r>
          </a:p>
        </p:txBody>
      </p:sp>
      <p:sp>
        <p:nvSpPr>
          <p:cNvPr id="3" name="TextBox 2">
            <a:extLst>
              <a:ext uri="{FF2B5EF4-FFF2-40B4-BE49-F238E27FC236}">
                <a16:creationId xmlns:a16="http://schemas.microsoft.com/office/drawing/2014/main" id="{E10FBE3E-B33A-A1D0-514B-06EF476A9CC2}"/>
              </a:ext>
            </a:extLst>
          </p:cNvPr>
          <p:cNvSpPr txBox="1"/>
          <p:nvPr/>
        </p:nvSpPr>
        <p:spPr>
          <a:xfrm>
            <a:off x="565850" y="4568204"/>
            <a:ext cx="1113758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Challenge: Which digit did you look at first? Which column helped you to solve this problem? </a:t>
            </a:r>
          </a:p>
        </p:txBody>
      </p:sp>
    </p:spTree>
    <p:extLst>
      <p:ext uri="{BB962C8B-B14F-4D97-AF65-F5344CB8AC3E}">
        <p14:creationId xmlns:p14="http://schemas.microsoft.com/office/powerpoint/2010/main" val="149867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049E6-CE2F-633B-78F2-9A2B961FEC4D}"/>
              </a:ext>
            </a:extLst>
          </p:cNvPr>
          <p:cNvSpPr txBox="1"/>
          <p:nvPr/>
        </p:nvSpPr>
        <p:spPr>
          <a:xfrm>
            <a:off x="481913" y="595183"/>
            <a:ext cx="11238470"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70C0"/>
                </a:solidFill>
              </a:rPr>
              <a:t>Paired Activity       </a:t>
            </a:r>
          </a:p>
          <a:p>
            <a:endParaRPr lang="en-US" sz="3200"/>
          </a:p>
          <a:p>
            <a:pPr marL="342900" indent="-342900">
              <a:buAutoNum type="arabicParenR"/>
            </a:pPr>
            <a:r>
              <a:rPr lang="en-US" sz="3200"/>
              <a:t>Write a 5-digit number in your book and do not let your partner see it. </a:t>
            </a:r>
          </a:p>
          <a:p>
            <a:pPr marL="342900" indent="-342900">
              <a:buAutoNum type="arabicParenR"/>
            </a:pPr>
            <a:r>
              <a:rPr lang="en-US" sz="3200"/>
              <a:t>You can ask 3 questions. Take it in turns to ask a question (it must have a yes or no answer) to try and guess their number. </a:t>
            </a:r>
          </a:p>
          <a:p>
            <a:pPr marL="342900" indent="-342900">
              <a:buAutoNum type="arabicParenR"/>
            </a:pPr>
            <a:r>
              <a:rPr lang="en-US" sz="3200"/>
              <a:t>Estimate whether your number is smaller or bigger than your partners. </a:t>
            </a:r>
          </a:p>
          <a:p>
            <a:pPr marL="342900" indent="-342900">
              <a:buAutoNum type="arabicParenR"/>
            </a:pPr>
            <a:r>
              <a:rPr lang="en-US" sz="3200"/>
              <a:t>If you estimate correctly (bigger or smaller) then you get a point. </a:t>
            </a:r>
          </a:p>
          <a:p>
            <a:pPr marL="342900" indent="-342900">
              <a:buAutoNum type="arabicParenR"/>
            </a:pPr>
            <a:endParaRPr lang="en-US"/>
          </a:p>
          <a:p>
            <a:pPr marL="342900" indent="-342900">
              <a:buAutoNum type="arabicParenR"/>
            </a:pPr>
            <a:endParaRPr lang="en-US"/>
          </a:p>
          <a:p>
            <a:pPr marL="342900" indent="-342900">
              <a:buAutoNum type="arabicParenR"/>
            </a:pPr>
            <a:endParaRPr lang="en-US"/>
          </a:p>
          <a:p>
            <a:endParaRPr lang="en-US"/>
          </a:p>
        </p:txBody>
      </p:sp>
    </p:spTree>
    <p:extLst>
      <p:ext uri="{BB962C8B-B14F-4D97-AF65-F5344CB8AC3E}">
        <p14:creationId xmlns:p14="http://schemas.microsoft.com/office/powerpoint/2010/main" val="231907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289A-1313-8658-7475-DB12B31C1866}"/>
              </a:ext>
            </a:extLst>
          </p:cNvPr>
          <p:cNvSpPr>
            <a:spLocks noGrp="1"/>
          </p:cNvSpPr>
          <p:nvPr>
            <p:ph type="title"/>
          </p:nvPr>
        </p:nvSpPr>
        <p:spPr/>
        <p:txBody>
          <a:bodyPr/>
          <a:lstStyle/>
          <a:p>
            <a:pPr marL="742950" indent="-742950">
              <a:buAutoNum type="arabicParenR"/>
            </a:pPr>
            <a:r>
              <a:rPr lang="en-US"/>
              <a:t>Roll the dice to make the largest number. </a:t>
            </a:r>
          </a:p>
        </p:txBody>
      </p:sp>
      <p:graphicFrame>
        <p:nvGraphicFramePr>
          <p:cNvPr id="3" name="Table 2">
            <a:extLst>
              <a:ext uri="{FF2B5EF4-FFF2-40B4-BE49-F238E27FC236}">
                <a16:creationId xmlns:a16="http://schemas.microsoft.com/office/drawing/2014/main" id="{FA7C469D-6C67-3F6A-26EC-F965310DBCCF}"/>
              </a:ext>
            </a:extLst>
          </p:cNvPr>
          <p:cNvGraphicFramePr>
            <a:graphicFrameLocks noGrp="1"/>
          </p:cNvGraphicFramePr>
          <p:nvPr/>
        </p:nvGraphicFramePr>
        <p:xfrm>
          <a:off x="841071" y="1594811"/>
          <a:ext cx="10557560" cy="2407920"/>
        </p:xfrm>
        <a:graphic>
          <a:graphicData uri="http://schemas.openxmlformats.org/drawingml/2006/table">
            <a:tbl>
              <a:tblPr firstRow="1" bandRow="1">
                <a:tableStyleId>{5C22544A-7EE6-4342-B048-85BDC9FD1C3A}</a:tableStyleId>
              </a:tblPr>
              <a:tblGrid>
                <a:gridCol w="2111512">
                  <a:extLst>
                    <a:ext uri="{9D8B030D-6E8A-4147-A177-3AD203B41FA5}">
                      <a16:colId xmlns:a16="http://schemas.microsoft.com/office/drawing/2014/main" val="3798482594"/>
                    </a:ext>
                  </a:extLst>
                </a:gridCol>
                <a:gridCol w="2111512">
                  <a:extLst>
                    <a:ext uri="{9D8B030D-6E8A-4147-A177-3AD203B41FA5}">
                      <a16:colId xmlns:a16="http://schemas.microsoft.com/office/drawing/2014/main" val="2712075939"/>
                    </a:ext>
                  </a:extLst>
                </a:gridCol>
                <a:gridCol w="2111512">
                  <a:extLst>
                    <a:ext uri="{9D8B030D-6E8A-4147-A177-3AD203B41FA5}">
                      <a16:colId xmlns:a16="http://schemas.microsoft.com/office/drawing/2014/main" val="4292311334"/>
                    </a:ext>
                  </a:extLst>
                </a:gridCol>
                <a:gridCol w="2111512">
                  <a:extLst>
                    <a:ext uri="{9D8B030D-6E8A-4147-A177-3AD203B41FA5}">
                      <a16:colId xmlns:a16="http://schemas.microsoft.com/office/drawing/2014/main" val="2454549123"/>
                    </a:ext>
                  </a:extLst>
                </a:gridCol>
                <a:gridCol w="2111512">
                  <a:extLst>
                    <a:ext uri="{9D8B030D-6E8A-4147-A177-3AD203B41FA5}">
                      <a16:colId xmlns:a16="http://schemas.microsoft.com/office/drawing/2014/main" val="2248836685"/>
                    </a:ext>
                  </a:extLst>
                </a:gridCol>
              </a:tblGrid>
              <a:tr h="488295">
                <a:tc>
                  <a:txBody>
                    <a:bodyPr/>
                    <a:lstStyle/>
                    <a:p>
                      <a:r>
                        <a:rPr lang="en-US" sz="3200"/>
                        <a:t>10, 000s</a:t>
                      </a:r>
                    </a:p>
                  </a:txBody>
                  <a:tcPr/>
                </a:tc>
                <a:tc>
                  <a:txBody>
                    <a:bodyPr/>
                    <a:lstStyle/>
                    <a:p>
                      <a:r>
                        <a:rPr lang="en-US" sz="3200"/>
                        <a:t>1, 000s</a:t>
                      </a:r>
                    </a:p>
                  </a:txBody>
                  <a:tcPr/>
                </a:tc>
                <a:tc>
                  <a:txBody>
                    <a:bodyPr/>
                    <a:lstStyle/>
                    <a:p>
                      <a:r>
                        <a:rPr lang="en-US" sz="3200"/>
                        <a:t>100s</a:t>
                      </a:r>
                    </a:p>
                  </a:txBody>
                  <a:tcPr/>
                </a:tc>
                <a:tc>
                  <a:txBody>
                    <a:bodyPr/>
                    <a:lstStyle/>
                    <a:p>
                      <a:r>
                        <a:rPr lang="en-US" sz="3200"/>
                        <a:t>10s</a:t>
                      </a:r>
                    </a:p>
                  </a:txBody>
                  <a:tcPr/>
                </a:tc>
                <a:tc>
                  <a:txBody>
                    <a:bodyPr/>
                    <a:lstStyle/>
                    <a:p>
                      <a:r>
                        <a:rPr lang="en-US" sz="3200"/>
                        <a:t>1s</a:t>
                      </a:r>
                    </a:p>
                  </a:txBody>
                  <a:tcPr/>
                </a:tc>
                <a:extLst>
                  <a:ext uri="{0D108BD9-81ED-4DB2-BD59-A6C34878D82A}">
                    <a16:rowId xmlns:a16="http://schemas.microsoft.com/office/drawing/2014/main" val="3464587847"/>
                  </a:ext>
                </a:extLst>
              </a:tr>
              <a:tr h="488295">
                <a:tc>
                  <a:txBody>
                    <a:bodyPr/>
                    <a:lstStyle/>
                    <a:p>
                      <a:endParaRPr lang="en-US"/>
                    </a:p>
                  </a:txBody>
                  <a:tcPr/>
                </a:tc>
                <a:tc>
                  <a:txBody>
                    <a:bodyPr/>
                    <a:lstStyle/>
                    <a:p>
                      <a:endParaRPr lang="en-US"/>
                    </a:p>
                  </a:txBody>
                  <a:tcPr/>
                </a:tc>
                <a:tc>
                  <a:txBody>
                    <a:bodyPr/>
                    <a:lstStyle/>
                    <a:p>
                      <a:endParaRPr lang="en-US"/>
                    </a:p>
                    <a:p>
                      <a:pPr lvl="0">
                        <a:buNone/>
                      </a:pPr>
                      <a:endParaRPr lang="en-US"/>
                    </a:p>
                    <a:p>
                      <a:pPr lvl="0">
                        <a:buNone/>
                      </a:pP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177158"/>
                  </a:ext>
                </a:extLst>
              </a:tr>
              <a:tr h="488295">
                <a:tc>
                  <a:txBody>
                    <a:bodyPr/>
                    <a:lstStyle/>
                    <a:p>
                      <a:endParaRPr lang="en-US"/>
                    </a:p>
                  </a:txBody>
                  <a:tcPr/>
                </a:tc>
                <a:tc>
                  <a:txBody>
                    <a:bodyPr/>
                    <a:lstStyle/>
                    <a:p>
                      <a:endParaRPr lang="en-US"/>
                    </a:p>
                  </a:txBody>
                  <a:tcPr/>
                </a:tc>
                <a:tc>
                  <a:txBody>
                    <a:bodyPr/>
                    <a:lstStyle/>
                    <a:p>
                      <a:endParaRPr lang="en-US"/>
                    </a:p>
                    <a:p>
                      <a:pPr lvl="0">
                        <a:buNone/>
                      </a:pPr>
                      <a:endParaRPr lang="en-US"/>
                    </a:p>
                    <a:p>
                      <a:pPr lvl="0">
                        <a:buNone/>
                      </a:pP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78508493"/>
                  </a:ext>
                </a:extLst>
              </a:tr>
            </a:tbl>
          </a:graphicData>
        </a:graphic>
      </p:graphicFrame>
      <p:sp>
        <p:nvSpPr>
          <p:cNvPr id="4" name="TextBox 3">
            <a:extLst>
              <a:ext uri="{FF2B5EF4-FFF2-40B4-BE49-F238E27FC236}">
                <a16:creationId xmlns:a16="http://schemas.microsoft.com/office/drawing/2014/main" id="{848E7518-7F05-47FB-20D1-A6E4AB09C740}"/>
              </a:ext>
            </a:extLst>
          </p:cNvPr>
          <p:cNvSpPr txBox="1"/>
          <p:nvPr/>
        </p:nvSpPr>
        <p:spPr>
          <a:xfrm>
            <a:off x="745265" y="4651011"/>
            <a:ext cx="10971971"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2) Write your number in words. Don't forget to include a capital letter and punctuation. </a:t>
            </a:r>
          </a:p>
          <a:p>
            <a:endParaRPr lang="en-US"/>
          </a:p>
        </p:txBody>
      </p:sp>
      <p:sp>
        <p:nvSpPr>
          <p:cNvPr id="5" name="TextBox 4">
            <a:extLst>
              <a:ext uri="{FF2B5EF4-FFF2-40B4-BE49-F238E27FC236}">
                <a16:creationId xmlns:a16="http://schemas.microsoft.com/office/drawing/2014/main" id="{00F22CB9-576A-0267-225D-17F0A4B9DA61}"/>
              </a:ext>
            </a:extLst>
          </p:cNvPr>
          <p:cNvSpPr txBox="1"/>
          <p:nvPr/>
        </p:nvSpPr>
        <p:spPr>
          <a:xfrm>
            <a:off x="248421" y="69006"/>
            <a:ext cx="111789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70C0"/>
                </a:solidFill>
              </a:rPr>
              <a:t>Teacher vs Students </a:t>
            </a:r>
          </a:p>
        </p:txBody>
      </p:sp>
    </p:spTree>
    <p:extLst>
      <p:ext uri="{BB962C8B-B14F-4D97-AF65-F5344CB8AC3E}">
        <p14:creationId xmlns:p14="http://schemas.microsoft.com/office/powerpoint/2010/main" val="3974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8709-B39B-B1F8-3966-5C105D78F24A}"/>
              </a:ext>
            </a:extLst>
          </p:cNvPr>
          <p:cNvSpPr>
            <a:spLocks noGrp="1"/>
          </p:cNvSpPr>
          <p:nvPr>
            <p:ph type="title"/>
          </p:nvPr>
        </p:nvSpPr>
        <p:spPr>
          <a:xfrm>
            <a:off x="7221331" y="55908"/>
            <a:ext cx="10515600" cy="1325563"/>
          </a:xfrm>
        </p:spPr>
        <p:txBody>
          <a:bodyPr/>
          <a:lstStyle/>
          <a:p>
            <a:r>
              <a:rPr lang="en-US" sz="2400"/>
              <a:t>2)Order the following in descending order. </a:t>
            </a:r>
            <a:br>
              <a:rPr lang="en-US"/>
            </a:br>
            <a:endParaRPr lang="en-US"/>
          </a:p>
        </p:txBody>
      </p:sp>
      <p:sp>
        <p:nvSpPr>
          <p:cNvPr id="4" name="TextBox 3">
            <a:extLst>
              <a:ext uri="{FF2B5EF4-FFF2-40B4-BE49-F238E27FC236}">
                <a16:creationId xmlns:a16="http://schemas.microsoft.com/office/drawing/2014/main" id="{BCC645ED-D0C9-458E-6B44-7377190CF13A}"/>
              </a:ext>
            </a:extLst>
          </p:cNvPr>
          <p:cNvSpPr txBox="1"/>
          <p:nvPr/>
        </p:nvSpPr>
        <p:spPr>
          <a:xfrm>
            <a:off x="174488" y="4083878"/>
            <a:ext cx="7370417"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Segoe UI"/>
              </a:rPr>
              <a:t>2) </a:t>
            </a:r>
            <a:r>
              <a:rPr lang="en-GB" sz="2800">
                <a:cs typeface="Segoe UI"/>
              </a:rPr>
              <a:t>True or False?  Explain your answer.</a:t>
            </a:r>
            <a:endParaRPr lang="en-US" sz="2800"/>
          </a:p>
          <a:p>
            <a:r>
              <a:rPr lang="en-GB" sz="2800">
                <a:cs typeface="Segoe UI"/>
              </a:rPr>
              <a:t> I know that _______ is the largest number because...</a:t>
            </a:r>
            <a:endParaRPr lang="en-GB" sz="3200"/>
          </a:p>
          <a:p>
            <a:r>
              <a:rPr lang="en-GB" sz="3600">
                <a:cs typeface="Segoe UI"/>
              </a:rPr>
              <a:t>a)       51, 788 &gt; 50, 699 ​</a:t>
            </a:r>
          </a:p>
          <a:p>
            <a:r>
              <a:rPr lang="en-GB" sz="3600">
                <a:cs typeface="Segoe UI"/>
              </a:rPr>
              <a:t>b)       80, 988  &lt;  81, 827  </a:t>
            </a:r>
          </a:p>
        </p:txBody>
      </p:sp>
      <p:pic>
        <p:nvPicPr>
          <p:cNvPr id="5" name="Picture 4" descr="A group of squares and numbers&#10;&#10;Description automatically generated">
            <a:extLst>
              <a:ext uri="{FF2B5EF4-FFF2-40B4-BE49-F238E27FC236}">
                <a16:creationId xmlns:a16="http://schemas.microsoft.com/office/drawing/2014/main" id="{8041692C-630F-9A15-1042-5415BE5FB1DD}"/>
              </a:ext>
            </a:extLst>
          </p:cNvPr>
          <p:cNvPicPr>
            <a:picLocks noChangeAspect="1"/>
          </p:cNvPicPr>
          <p:nvPr/>
        </p:nvPicPr>
        <p:blipFill>
          <a:blip r:embed="rId2"/>
          <a:stretch>
            <a:fillRect/>
          </a:stretch>
        </p:blipFill>
        <p:spPr>
          <a:xfrm>
            <a:off x="1223509" y="747864"/>
            <a:ext cx="3447184" cy="2854902"/>
          </a:xfrm>
          <a:prstGeom prst="rect">
            <a:avLst/>
          </a:prstGeom>
        </p:spPr>
      </p:pic>
      <p:sp>
        <p:nvSpPr>
          <p:cNvPr id="6" name="TextBox 5">
            <a:extLst>
              <a:ext uri="{FF2B5EF4-FFF2-40B4-BE49-F238E27FC236}">
                <a16:creationId xmlns:a16="http://schemas.microsoft.com/office/drawing/2014/main" id="{67D89DEE-0AF9-62EE-1C6C-BE70707FDACD}"/>
              </a:ext>
            </a:extLst>
          </p:cNvPr>
          <p:cNvSpPr txBox="1"/>
          <p:nvPr/>
        </p:nvSpPr>
        <p:spPr>
          <a:xfrm>
            <a:off x="176925" y="534103"/>
            <a:ext cx="7361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a:t>
            </a:r>
          </a:p>
        </p:txBody>
      </p:sp>
      <p:sp>
        <p:nvSpPr>
          <p:cNvPr id="7" name="TextBox 6">
            <a:extLst>
              <a:ext uri="{FF2B5EF4-FFF2-40B4-BE49-F238E27FC236}">
                <a16:creationId xmlns:a16="http://schemas.microsoft.com/office/drawing/2014/main" id="{D6786BE9-1276-8216-FF75-6A74A2259313}"/>
              </a:ext>
            </a:extLst>
          </p:cNvPr>
          <p:cNvSpPr txBox="1"/>
          <p:nvPr/>
        </p:nvSpPr>
        <p:spPr>
          <a:xfrm>
            <a:off x="6767443" y="4337878"/>
            <a:ext cx="487459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a:ea typeface="Calibri"/>
                <a:cs typeface="Segoe UI"/>
              </a:rPr>
              <a:t>4) Explain how to order the following in ascending order:</a:t>
            </a:r>
          </a:p>
        </p:txBody>
      </p:sp>
      <p:sp>
        <p:nvSpPr>
          <p:cNvPr id="8" name="TextBox 7">
            <a:extLst>
              <a:ext uri="{FF2B5EF4-FFF2-40B4-BE49-F238E27FC236}">
                <a16:creationId xmlns:a16="http://schemas.microsoft.com/office/drawing/2014/main" id="{44A434A1-9510-1A30-2BBE-7EF07A482A0C}"/>
              </a:ext>
            </a:extLst>
          </p:cNvPr>
          <p:cNvSpPr txBox="1"/>
          <p:nvPr/>
        </p:nvSpPr>
        <p:spPr>
          <a:xfrm>
            <a:off x="96608" y="96608"/>
            <a:ext cx="75216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Independent: Write the questions and answers in your books.   </a:t>
            </a:r>
          </a:p>
        </p:txBody>
      </p:sp>
      <p:pic>
        <p:nvPicPr>
          <p:cNvPr id="9" name="Picture 8">
            <a:extLst>
              <a:ext uri="{FF2B5EF4-FFF2-40B4-BE49-F238E27FC236}">
                <a16:creationId xmlns:a16="http://schemas.microsoft.com/office/drawing/2014/main" id="{428DFC93-F0D1-E573-6349-13C96C75BA50}"/>
              </a:ext>
            </a:extLst>
          </p:cNvPr>
          <p:cNvPicPr>
            <a:picLocks noChangeAspect="1"/>
          </p:cNvPicPr>
          <p:nvPr/>
        </p:nvPicPr>
        <p:blipFill>
          <a:blip r:embed="rId3"/>
          <a:stretch>
            <a:fillRect/>
          </a:stretch>
        </p:blipFill>
        <p:spPr>
          <a:xfrm>
            <a:off x="6590747" y="5817911"/>
            <a:ext cx="5603461" cy="500959"/>
          </a:xfrm>
          <a:prstGeom prst="rect">
            <a:avLst/>
          </a:prstGeom>
        </p:spPr>
      </p:pic>
      <p:sp>
        <p:nvSpPr>
          <p:cNvPr id="10" name="TextBox 9">
            <a:extLst>
              <a:ext uri="{FF2B5EF4-FFF2-40B4-BE49-F238E27FC236}">
                <a16:creationId xmlns:a16="http://schemas.microsoft.com/office/drawing/2014/main" id="{F284703F-4C0B-ABB4-95B8-0364595ABBCF}"/>
              </a:ext>
            </a:extLst>
          </p:cNvPr>
          <p:cNvSpPr txBox="1"/>
          <p:nvPr/>
        </p:nvSpPr>
        <p:spPr>
          <a:xfrm>
            <a:off x="7337847" y="1031909"/>
            <a:ext cx="208398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       a</a:t>
            </a:r>
          </a:p>
          <a:p>
            <a:r>
              <a:rPr lang="en-GB" sz="3200"/>
              <a:t>77, 727 </a:t>
            </a:r>
            <a:endParaRPr lang="en-GB"/>
          </a:p>
          <a:p>
            <a:r>
              <a:rPr lang="en-GB" sz="3200"/>
              <a:t>27, 727</a:t>
            </a:r>
          </a:p>
          <a:p>
            <a:r>
              <a:rPr lang="en-GB" sz="3200"/>
              <a:t>27, 227</a:t>
            </a:r>
          </a:p>
          <a:p>
            <a:r>
              <a:rPr lang="en-GB" sz="3200"/>
              <a:t>72, 272</a:t>
            </a:r>
          </a:p>
        </p:txBody>
      </p:sp>
      <p:sp>
        <p:nvSpPr>
          <p:cNvPr id="11" name="TextBox 10">
            <a:extLst>
              <a:ext uri="{FF2B5EF4-FFF2-40B4-BE49-F238E27FC236}">
                <a16:creationId xmlns:a16="http://schemas.microsoft.com/office/drawing/2014/main" id="{6646DA87-7CF2-873B-F41C-D282259D0F93}"/>
              </a:ext>
            </a:extLst>
          </p:cNvPr>
          <p:cNvSpPr txBox="1"/>
          <p:nvPr/>
        </p:nvSpPr>
        <p:spPr>
          <a:xfrm>
            <a:off x="9430292" y="1037235"/>
            <a:ext cx="182176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       b</a:t>
            </a:r>
          </a:p>
          <a:p>
            <a:r>
              <a:rPr lang="en-GB" sz="3200"/>
              <a:t>61, 234</a:t>
            </a:r>
            <a:endParaRPr lang="en-GB"/>
          </a:p>
          <a:p>
            <a:r>
              <a:rPr lang="en-GB" sz="3200"/>
              <a:t>61, 423</a:t>
            </a:r>
          </a:p>
          <a:p>
            <a:r>
              <a:rPr lang="en-GB" sz="3200"/>
              <a:t>6, 432</a:t>
            </a:r>
          </a:p>
          <a:p>
            <a:r>
              <a:rPr lang="en-GB" sz="3200"/>
              <a:t>62, 431</a:t>
            </a:r>
          </a:p>
          <a:p>
            <a:r>
              <a:rPr lang="en-GB" sz="3200"/>
              <a:t>62, 143</a:t>
            </a:r>
          </a:p>
        </p:txBody>
      </p:sp>
    </p:spTree>
    <p:extLst>
      <p:ext uri="{BB962C8B-B14F-4D97-AF65-F5344CB8AC3E}">
        <p14:creationId xmlns:p14="http://schemas.microsoft.com/office/powerpoint/2010/main" val="412834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49369-F8A9-2F8D-E6D5-666B2553E74D}"/>
              </a:ext>
            </a:extLst>
          </p:cNvPr>
          <p:cNvSpPr txBox="1"/>
          <p:nvPr/>
        </p:nvSpPr>
        <p:spPr>
          <a:xfrm>
            <a:off x="5585790" y="-178905"/>
            <a:ext cx="548198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200">
              <a:latin typeface="Calibri"/>
              <a:ea typeface="Calibri"/>
              <a:cs typeface="Segoe UI"/>
            </a:endParaRPr>
          </a:p>
          <a:p>
            <a:r>
              <a:rPr lang="en-GB" sz="3200">
                <a:latin typeface="Calibri"/>
                <a:cs typeface="Segoe UI"/>
              </a:rPr>
              <a:t>​</a:t>
            </a:r>
            <a:endParaRPr lang="en-GB" sz="3200">
              <a:latin typeface="Calibri"/>
              <a:ea typeface="Calibri"/>
              <a:cs typeface="Segoe UI"/>
            </a:endParaRPr>
          </a:p>
          <a:p>
            <a:r>
              <a:rPr lang="en-GB" sz="3200">
                <a:solidFill>
                  <a:srgbClr val="FFC000"/>
                </a:solidFill>
                <a:latin typeface="Calibri"/>
                <a:cs typeface="Segoe UI"/>
              </a:rPr>
              <a:t>Mastery: </a:t>
            </a:r>
            <a:r>
              <a:rPr lang="en-GB" sz="3200">
                <a:latin typeface="Calibri"/>
                <a:cs typeface="Segoe UI"/>
              </a:rPr>
              <a:t>​</a:t>
            </a:r>
            <a:endParaRPr lang="en-GB" sz="3200">
              <a:latin typeface="Calibri"/>
              <a:ea typeface="Calibri"/>
              <a:cs typeface="Segoe UI"/>
            </a:endParaRPr>
          </a:p>
          <a:p>
            <a:r>
              <a:rPr lang="en-GB" sz="3200">
                <a:latin typeface="Arial"/>
                <a:cs typeface="Segoe UI"/>
              </a:rPr>
              <a:t>34.78 &lt; ____ &lt; 34.89 ​</a:t>
            </a:r>
          </a:p>
          <a:p>
            <a:r>
              <a:rPr lang="en-GB" sz="3200">
                <a:latin typeface="Arial"/>
                <a:cs typeface="Segoe UI"/>
              </a:rPr>
              <a:t>How many possibilities are there to solve this problem?</a:t>
            </a:r>
          </a:p>
        </p:txBody>
      </p:sp>
      <p:sp>
        <p:nvSpPr>
          <p:cNvPr id="4" name="TextBox 3">
            <a:extLst>
              <a:ext uri="{FF2B5EF4-FFF2-40B4-BE49-F238E27FC236}">
                <a16:creationId xmlns:a16="http://schemas.microsoft.com/office/drawing/2014/main" id="{D05A9CB5-11AB-4EF1-0A5B-E47A1C52FE14}"/>
              </a:ext>
            </a:extLst>
          </p:cNvPr>
          <p:cNvSpPr txBox="1"/>
          <p:nvPr/>
        </p:nvSpPr>
        <p:spPr>
          <a:xfrm>
            <a:off x="538922" y="483704"/>
            <a:ext cx="464267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solidFill>
                <a:srgbClr val="FF0000"/>
              </a:solidFill>
              <a:latin typeface="Comic Sans MS"/>
            </a:endParaRPr>
          </a:p>
          <a:p>
            <a:r>
              <a:rPr lang="en-US" sz="2800">
                <a:solidFill>
                  <a:srgbClr val="FF0000"/>
                </a:solidFill>
                <a:latin typeface="Comic Sans MS"/>
              </a:rPr>
              <a:t>Challenge: </a:t>
            </a:r>
          </a:p>
          <a:p>
            <a:r>
              <a:rPr lang="en-US" sz="2800">
                <a:latin typeface="Comic Sans MS"/>
              </a:rPr>
              <a:t>Susie says that 134.20 is larger than 134.2 because there are five digits. Do you agree? Explain.</a:t>
            </a:r>
            <a:endParaRPr lang="en-US"/>
          </a:p>
        </p:txBody>
      </p:sp>
    </p:spTree>
    <p:extLst>
      <p:ext uri="{BB962C8B-B14F-4D97-AF65-F5344CB8AC3E}">
        <p14:creationId xmlns:p14="http://schemas.microsoft.com/office/powerpoint/2010/main" val="396813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79416" y="110409"/>
            <a:ext cx="6058736"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r>
              <a:rPr lang="en-US" sz="2200" u="sng">
                <a:latin typeface="Comic Sans MS"/>
              </a:rPr>
              <a:t>3 in 3 </a:t>
            </a:r>
            <a:r>
              <a:rPr lang="en-US" sz="2200">
                <a:latin typeface="Comic Sans MS"/>
              </a:rPr>
              <a:t>            1.</a:t>
            </a:r>
            <a:endParaRPr lang="en-US" sz="2200" u="sng">
              <a:latin typeface="Comic Sans MS"/>
            </a:endParaRPr>
          </a:p>
          <a:p>
            <a:endParaRPr lang="en-US" sz="2200">
              <a:latin typeface="Comic Sans MS"/>
            </a:endParaRPr>
          </a:p>
          <a:p>
            <a:endParaRPr lang="en-US" sz="2200">
              <a:latin typeface="Comic Sans MS"/>
            </a:endParaRPr>
          </a:p>
          <a:p>
            <a:endParaRPr lang="en-US" sz="2200">
              <a:latin typeface="Comic Sans MS"/>
            </a:endParaRPr>
          </a:p>
          <a:p>
            <a:endParaRPr lang="en-US" sz="2200">
              <a:latin typeface="Comic Sans MS"/>
            </a:endParaRPr>
          </a:p>
          <a:p>
            <a:endParaRPr lang="en-US" sz="2200">
              <a:latin typeface="Comic Sans MS"/>
            </a:endParaRPr>
          </a:p>
          <a:p>
            <a:r>
              <a:rPr lang="en-US" sz="2200">
                <a:latin typeface="Comic Sans MS"/>
              </a:rPr>
              <a:t>                     2.</a:t>
            </a:r>
          </a:p>
          <a:p>
            <a:endParaRPr lang="en-US" sz="2200">
              <a:latin typeface="Comic Sans MS"/>
            </a:endParaRPr>
          </a:p>
          <a:p>
            <a:endParaRPr lang="en-US" sz="2200">
              <a:latin typeface="Comic Sans MS"/>
            </a:endParaRPr>
          </a:p>
          <a:p>
            <a:endParaRPr lang="en-US" sz="2200">
              <a:latin typeface="Comic Sans MS"/>
            </a:endParaRPr>
          </a:p>
          <a:p>
            <a:endParaRPr lang="en-US" sz="2200">
              <a:latin typeface="Comic Sans MS"/>
            </a:endParaRPr>
          </a:p>
          <a:p>
            <a:r>
              <a:rPr lang="en-US" sz="2200">
                <a:latin typeface="Comic Sans MS"/>
              </a:rPr>
              <a:t>                     3.</a:t>
            </a:r>
          </a:p>
        </p:txBody>
      </p:sp>
      <p:pic>
        <p:nvPicPr>
          <p:cNvPr id="2" name="Picture 1" descr="A white background with black text&#10;&#10;Description automatically generated">
            <a:extLst>
              <a:ext uri="{FF2B5EF4-FFF2-40B4-BE49-F238E27FC236}">
                <a16:creationId xmlns:a16="http://schemas.microsoft.com/office/drawing/2014/main" id="{38D6D781-3C1D-4CC9-9349-366398AB6E95}"/>
              </a:ext>
            </a:extLst>
          </p:cNvPr>
          <p:cNvPicPr>
            <a:picLocks noChangeAspect="1"/>
          </p:cNvPicPr>
          <p:nvPr/>
        </p:nvPicPr>
        <p:blipFill>
          <a:blip r:embed="rId2"/>
          <a:stretch>
            <a:fillRect/>
          </a:stretch>
        </p:blipFill>
        <p:spPr>
          <a:xfrm>
            <a:off x="2391033" y="988026"/>
            <a:ext cx="6462584" cy="1782463"/>
          </a:xfrm>
          <a:prstGeom prst="rect">
            <a:avLst/>
          </a:prstGeom>
        </p:spPr>
      </p:pic>
      <p:pic>
        <p:nvPicPr>
          <p:cNvPr id="3" name="Picture 2" descr="A black and white image of a square and a button&#10;&#10;Description automatically generated">
            <a:extLst>
              <a:ext uri="{FF2B5EF4-FFF2-40B4-BE49-F238E27FC236}">
                <a16:creationId xmlns:a16="http://schemas.microsoft.com/office/drawing/2014/main" id="{2735E811-8FE3-157E-3584-042649675D13}"/>
              </a:ext>
            </a:extLst>
          </p:cNvPr>
          <p:cNvPicPr>
            <a:picLocks noChangeAspect="1"/>
          </p:cNvPicPr>
          <p:nvPr/>
        </p:nvPicPr>
        <p:blipFill>
          <a:blip r:embed="rId3"/>
          <a:stretch>
            <a:fillRect/>
          </a:stretch>
        </p:blipFill>
        <p:spPr>
          <a:xfrm>
            <a:off x="2390003" y="2764952"/>
            <a:ext cx="6464644" cy="1781175"/>
          </a:xfrm>
          <a:prstGeom prst="rect">
            <a:avLst/>
          </a:prstGeom>
        </p:spPr>
      </p:pic>
      <p:pic>
        <p:nvPicPr>
          <p:cNvPr id="4" name="Picture 3" descr="A white text box with black text&#10;&#10;Description automatically generated">
            <a:extLst>
              <a:ext uri="{FF2B5EF4-FFF2-40B4-BE49-F238E27FC236}">
                <a16:creationId xmlns:a16="http://schemas.microsoft.com/office/drawing/2014/main" id="{9AF3947A-AA14-6C5F-F928-6D427B563E07}"/>
              </a:ext>
            </a:extLst>
          </p:cNvPr>
          <p:cNvPicPr>
            <a:picLocks noChangeAspect="1"/>
          </p:cNvPicPr>
          <p:nvPr/>
        </p:nvPicPr>
        <p:blipFill>
          <a:blip r:embed="rId4"/>
          <a:stretch>
            <a:fillRect/>
          </a:stretch>
        </p:blipFill>
        <p:spPr>
          <a:xfrm>
            <a:off x="2389616" y="4538919"/>
            <a:ext cx="5137065" cy="233156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73CC-8373-A1B6-64A2-A5BE2C46EB09}"/>
              </a:ext>
            </a:extLst>
          </p:cNvPr>
          <p:cNvSpPr>
            <a:spLocks noGrp="1"/>
          </p:cNvSpPr>
          <p:nvPr>
            <p:ph type="title"/>
          </p:nvPr>
        </p:nvSpPr>
        <p:spPr>
          <a:xfrm>
            <a:off x="110934" y="1216265"/>
            <a:ext cx="12208350" cy="2487006"/>
          </a:xfrm>
        </p:spPr>
        <p:txBody>
          <a:bodyPr>
            <a:normAutofit fontScale="90000"/>
          </a:bodyPr>
          <a:lstStyle/>
          <a:p>
            <a:r>
              <a:rPr lang="en-GB" sz="3200" u="sng">
                <a:latin typeface="Comic Sans MS"/>
                <a:cs typeface="Calibri Light"/>
              </a:rPr>
              <a:t>Tuesday 9th September</a:t>
            </a:r>
            <a:br>
              <a:rPr lang="en-GB" sz="3200" u="sng">
                <a:latin typeface="Comic Sans MS"/>
                <a:cs typeface="Calibri Light"/>
              </a:rPr>
            </a:br>
            <a:r>
              <a:rPr lang="en-GB" sz="3200" u="sng">
                <a:latin typeface="Comic Sans MS"/>
                <a:cs typeface="Calibri Light"/>
              </a:rPr>
              <a:t>TBAT: Punctuate sentences correctly. </a:t>
            </a:r>
            <a:br>
              <a:rPr lang="en-GB" sz="3200">
                <a:latin typeface="Comic Sans MS"/>
                <a:cs typeface="Calibri Light"/>
              </a:rPr>
            </a:br>
            <a:br>
              <a:rPr lang="en-GB" sz="3200">
                <a:latin typeface="Comic Sans MS"/>
                <a:cs typeface="Calibri Light"/>
              </a:rPr>
            </a:br>
            <a:r>
              <a:rPr lang="en-GB" sz="3200" u="sng">
                <a:latin typeface="Comic Sans MS"/>
                <a:cs typeface="Calibri Light"/>
              </a:rPr>
              <a:t>1 in 1 </a:t>
            </a:r>
            <a:br>
              <a:rPr lang="en-GB" sz="3200" u="sng">
                <a:latin typeface="Comic Sans MS"/>
                <a:cs typeface="Calibri Light"/>
              </a:rPr>
            </a:br>
            <a:br>
              <a:rPr lang="en-GB" sz="3200">
                <a:latin typeface="Comic Sans MS"/>
                <a:cs typeface="Calibri Light"/>
              </a:rPr>
            </a:br>
            <a:br>
              <a:rPr lang="en-GB" sz="3200">
                <a:latin typeface="Comic Sans MS"/>
                <a:cs typeface="Calibri Light"/>
              </a:rPr>
            </a:br>
            <a:br>
              <a:rPr lang="en-GB" sz="3200">
                <a:latin typeface="Comic Sans MS"/>
                <a:cs typeface="Calibri Light"/>
              </a:rPr>
            </a:br>
            <a:br>
              <a:rPr lang="en-GB" sz="3200">
                <a:latin typeface="Comic Sans MS"/>
                <a:cs typeface="Calibri Light"/>
              </a:rPr>
            </a:br>
            <a:br>
              <a:rPr lang="en-GB" sz="3200">
                <a:latin typeface="Comic Sans MS"/>
                <a:cs typeface="Calibri Light"/>
              </a:rPr>
            </a:br>
            <a:r>
              <a:rPr lang="en-GB" sz="3200">
                <a:solidFill>
                  <a:srgbClr val="FF0000"/>
                </a:solidFill>
                <a:latin typeface="Comic Sans MS"/>
                <a:cs typeface="Calibri Light"/>
              </a:rPr>
              <a:t>Challenge:</a:t>
            </a:r>
            <a:br>
              <a:rPr lang="en-GB" sz="3200">
                <a:latin typeface="Comic Sans MS"/>
                <a:cs typeface="Calibri Light"/>
              </a:rPr>
            </a:br>
            <a:r>
              <a:rPr lang="en-GB" sz="3200">
                <a:solidFill>
                  <a:srgbClr val="00B050"/>
                </a:solidFill>
                <a:latin typeface="Comic Sans MS"/>
                <a:cs typeface="Calibri Light"/>
              </a:rPr>
              <a:t> </a:t>
            </a:r>
            <a:endParaRPr lang="en-GB" sz="3200">
              <a:solidFill>
                <a:schemeClr val="tx2">
                  <a:lumMod val="49000"/>
                  <a:lumOff val="51000"/>
                </a:schemeClr>
              </a:solidFill>
              <a:latin typeface="Comic Sans MS"/>
              <a:cs typeface="Calibri Light"/>
            </a:endParaRPr>
          </a:p>
        </p:txBody>
      </p:sp>
      <p:pic>
        <p:nvPicPr>
          <p:cNvPr id="4" name="Picture 3" descr="A screenshot of a questionnaire&#10;&#10;Description automatically generated">
            <a:extLst>
              <a:ext uri="{FF2B5EF4-FFF2-40B4-BE49-F238E27FC236}">
                <a16:creationId xmlns:a16="http://schemas.microsoft.com/office/drawing/2014/main" id="{22E5E366-AB65-3299-7BCF-19F70C4F8382}"/>
              </a:ext>
            </a:extLst>
          </p:cNvPr>
          <p:cNvPicPr>
            <a:picLocks noChangeAspect="1"/>
          </p:cNvPicPr>
          <p:nvPr/>
        </p:nvPicPr>
        <p:blipFill>
          <a:blip r:embed="rId2"/>
          <a:stretch>
            <a:fillRect/>
          </a:stretch>
        </p:blipFill>
        <p:spPr>
          <a:xfrm>
            <a:off x="2560165" y="4161266"/>
            <a:ext cx="7081967" cy="2499927"/>
          </a:xfrm>
          <a:prstGeom prst="rect">
            <a:avLst/>
          </a:prstGeom>
        </p:spPr>
      </p:pic>
      <p:graphicFrame>
        <p:nvGraphicFramePr>
          <p:cNvPr id="5" name="Table 4">
            <a:extLst>
              <a:ext uri="{FF2B5EF4-FFF2-40B4-BE49-F238E27FC236}">
                <a16:creationId xmlns:a16="http://schemas.microsoft.com/office/drawing/2014/main" id="{E669C2BD-0978-46D4-1888-0AF0B7A14FF2}"/>
              </a:ext>
            </a:extLst>
          </p:cNvPr>
          <p:cNvGraphicFramePr>
            <a:graphicFrameLocks noGrp="1"/>
          </p:cNvGraphicFramePr>
          <p:nvPr>
            <p:extLst>
              <p:ext uri="{D42A27DB-BD31-4B8C-83A1-F6EECF244321}">
                <p14:modId xmlns:p14="http://schemas.microsoft.com/office/powerpoint/2010/main" val="3940469624"/>
              </p:ext>
            </p:extLst>
          </p:nvPr>
        </p:nvGraphicFramePr>
        <p:xfrm>
          <a:off x="1671869" y="1669727"/>
          <a:ext cx="8168639" cy="1752600"/>
        </p:xfrm>
        <a:graphic>
          <a:graphicData uri="http://schemas.openxmlformats.org/drawingml/2006/table">
            <a:tbl>
              <a:tblPr firstRow="1" bandRow="1">
                <a:tableStyleId>{5940675A-B579-460E-94D1-54222C63F5DA}</a:tableStyleId>
              </a:tblPr>
              <a:tblGrid>
                <a:gridCol w="1532282">
                  <a:extLst>
                    <a:ext uri="{9D8B030D-6E8A-4147-A177-3AD203B41FA5}">
                      <a16:colId xmlns:a16="http://schemas.microsoft.com/office/drawing/2014/main" val="2247402689"/>
                    </a:ext>
                  </a:extLst>
                </a:gridCol>
                <a:gridCol w="6636357">
                  <a:extLst>
                    <a:ext uri="{9D8B030D-6E8A-4147-A177-3AD203B41FA5}">
                      <a16:colId xmlns:a16="http://schemas.microsoft.com/office/drawing/2014/main" val="3602191324"/>
                    </a:ext>
                  </a:extLst>
                </a:gridCol>
              </a:tblGrid>
              <a:tr h="370840">
                <a:tc>
                  <a:txBody>
                    <a:bodyPr/>
                    <a:lstStyle/>
                    <a:p>
                      <a:r>
                        <a:rPr lang="en-GB"/>
                        <a:t>Statement</a:t>
                      </a:r>
                    </a:p>
                  </a:txBody>
                  <a:tcPr/>
                </a:tc>
                <a:tc>
                  <a:txBody>
                    <a:bodyPr/>
                    <a:lstStyle/>
                    <a:p>
                      <a:r>
                        <a:rPr lang="en-GB"/>
                        <a:t>A sentence that gives an instruction. </a:t>
                      </a:r>
                    </a:p>
                  </a:txBody>
                  <a:tcPr/>
                </a:tc>
                <a:extLst>
                  <a:ext uri="{0D108BD9-81ED-4DB2-BD59-A6C34878D82A}">
                    <a16:rowId xmlns:a16="http://schemas.microsoft.com/office/drawing/2014/main" val="1552201834"/>
                  </a:ext>
                </a:extLst>
              </a:tr>
              <a:tr h="370840">
                <a:tc>
                  <a:txBody>
                    <a:bodyPr/>
                    <a:lstStyle/>
                    <a:p>
                      <a:r>
                        <a:rPr lang="en-GB"/>
                        <a:t>Question</a:t>
                      </a:r>
                    </a:p>
                  </a:txBody>
                  <a:tcPr/>
                </a:tc>
                <a:tc>
                  <a:txBody>
                    <a:bodyPr/>
                    <a:lstStyle/>
                    <a:p>
                      <a:r>
                        <a:rPr lang="en-GB"/>
                        <a:t>A sentence that expresses a strong feeling. It usually begins with 'how' or 'what' and is not a question. </a:t>
                      </a:r>
                    </a:p>
                  </a:txBody>
                  <a:tcPr/>
                </a:tc>
                <a:extLst>
                  <a:ext uri="{0D108BD9-81ED-4DB2-BD59-A6C34878D82A}">
                    <a16:rowId xmlns:a16="http://schemas.microsoft.com/office/drawing/2014/main" val="3120636089"/>
                  </a:ext>
                </a:extLst>
              </a:tr>
              <a:tr h="370840">
                <a:tc>
                  <a:txBody>
                    <a:bodyPr/>
                    <a:lstStyle/>
                    <a:p>
                      <a:r>
                        <a:rPr lang="en-GB"/>
                        <a:t>Command</a:t>
                      </a:r>
                    </a:p>
                  </a:txBody>
                  <a:tcPr/>
                </a:tc>
                <a:tc>
                  <a:txBody>
                    <a:bodyPr/>
                    <a:lstStyle/>
                    <a:p>
                      <a:r>
                        <a:rPr lang="en-GB"/>
                        <a:t>A sentence that tells the reader something. </a:t>
                      </a:r>
                    </a:p>
                  </a:txBody>
                  <a:tcPr/>
                </a:tc>
                <a:extLst>
                  <a:ext uri="{0D108BD9-81ED-4DB2-BD59-A6C34878D82A}">
                    <a16:rowId xmlns:a16="http://schemas.microsoft.com/office/drawing/2014/main" val="2321417064"/>
                  </a:ext>
                </a:extLst>
              </a:tr>
              <a:tr h="370840">
                <a:tc>
                  <a:txBody>
                    <a:bodyPr/>
                    <a:lstStyle/>
                    <a:p>
                      <a:r>
                        <a:rPr lang="en-GB"/>
                        <a:t>Exclamation</a:t>
                      </a:r>
                    </a:p>
                  </a:txBody>
                  <a:tcPr/>
                </a:tc>
                <a:tc>
                  <a:txBody>
                    <a:bodyPr/>
                    <a:lstStyle/>
                    <a:p>
                      <a:r>
                        <a:rPr lang="en-GB"/>
                        <a:t>A sentence that asks something.</a:t>
                      </a:r>
                    </a:p>
                  </a:txBody>
                  <a:tcPr/>
                </a:tc>
                <a:extLst>
                  <a:ext uri="{0D108BD9-81ED-4DB2-BD59-A6C34878D82A}">
                    <a16:rowId xmlns:a16="http://schemas.microsoft.com/office/drawing/2014/main" val="324362288"/>
                  </a:ext>
                </a:extLst>
              </a:tr>
            </a:tbl>
          </a:graphicData>
        </a:graphic>
      </p:graphicFrame>
    </p:spTree>
    <p:extLst>
      <p:ext uri="{BB962C8B-B14F-4D97-AF65-F5344CB8AC3E}">
        <p14:creationId xmlns:p14="http://schemas.microsoft.com/office/powerpoint/2010/main" val="223142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79416" y="110409"/>
            <a:ext cx="924060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r>
              <a:rPr lang="en-US" sz="3000">
                <a:solidFill>
                  <a:srgbClr val="0070C0"/>
                </a:solidFill>
                <a:latin typeface="Comic Sans MS"/>
              </a:rPr>
              <a:t>What is an adverb?</a:t>
            </a:r>
            <a:br>
              <a:rPr lang="en-US" sz="3000">
                <a:latin typeface="Comic Sans MS"/>
              </a:rPr>
            </a:br>
            <a:br>
              <a:rPr lang="en-US" sz="3000">
                <a:latin typeface="Comic Sans MS"/>
              </a:rPr>
            </a:br>
            <a:br>
              <a:rPr lang="en-US" sz="3000">
                <a:latin typeface="Comic Sans MS"/>
              </a:rPr>
            </a:br>
            <a:br>
              <a:rPr lang="en-US" sz="3000">
                <a:latin typeface="Comic Sans MS"/>
              </a:rPr>
            </a:br>
            <a:br>
              <a:rPr lang="en-US" sz="3000">
                <a:latin typeface="Comic Sans MS"/>
              </a:rPr>
            </a:br>
            <a:r>
              <a:rPr lang="en-US" sz="3000">
                <a:solidFill>
                  <a:srgbClr val="00B050"/>
                </a:solidFill>
                <a:latin typeface="Comic Sans MS"/>
              </a:rPr>
              <a:t>What is an adjective?</a:t>
            </a:r>
            <a:br>
              <a:rPr lang="en-US" sz="3000">
                <a:latin typeface="Comic Sans MS"/>
              </a:rPr>
            </a:br>
            <a:br>
              <a:rPr lang="en-US" sz="3000">
                <a:latin typeface="Comic Sans MS"/>
              </a:rPr>
            </a:br>
            <a:br>
              <a:rPr lang="en-US" sz="3000">
                <a:latin typeface="Comic Sans MS"/>
              </a:rPr>
            </a:br>
            <a:br>
              <a:rPr lang="en-US" sz="3000">
                <a:latin typeface="Comic Sans MS"/>
              </a:rPr>
            </a:br>
            <a:br>
              <a:rPr lang="en-US" sz="3000">
                <a:latin typeface="Comic Sans MS"/>
              </a:rPr>
            </a:br>
            <a:r>
              <a:rPr lang="en-US" sz="3000">
                <a:solidFill>
                  <a:srgbClr val="FF0000"/>
                </a:solidFill>
                <a:latin typeface="Comic Sans MS"/>
              </a:rPr>
              <a:t>Explain what "word classes" are. Give examples.</a:t>
            </a:r>
            <a:endParaRPr lang="en-US" sz="3000">
              <a:solidFill>
                <a:srgbClr val="00B050"/>
              </a:solidFill>
              <a:latin typeface="Comic Sans MS"/>
            </a:endParaRPr>
          </a:p>
        </p:txBody>
      </p:sp>
    </p:spTree>
    <p:extLst>
      <p:ext uri="{BB962C8B-B14F-4D97-AF65-F5344CB8AC3E}">
        <p14:creationId xmlns:p14="http://schemas.microsoft.com/office/powerpoint/2010/main" val="2432503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79416" y="110409"/>
            <a:ext cx="605873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endParaRPr lang="en-US" sz="2200" u="sng">
              <a:latin typeface="Comic Sans MS"/>
            </a:endParaRPr>
          </a:p>
        </p:txBody>
      </p:sp>
      <p:pic>
        <p:nvPicPr>
          <p:cNvPr id="3" name="Picture 2" descr="A white background with black text&#10;&#10;Description automatically generated">
            <a:extLst>
              <a:ext uri="{FF2B5EF4-FFF2-40B4-BE49-F238E27FC236}">
                <a16:creationId xmlns:a16="http://schemas.microsoft.com/office/drawing/2014/main" id="{CA7CFB19-37FB-444C-F05C-ADC8567D2108}"/>
              </a:ext>
            </a:extLst>
          </p:cNvPr>
          <p:cNvPicPr>
            <a:picLocks noChangeAspect="1"/>
          </p:cNvPicPr>
          <p:nvPr/>
        </p:nvPicPr>
        <p:blipFill>
          <a:blip r:embed="rId2"/>
          <a:stretch>
            <a:fillRect/>
          </a:stretch>
        </p:blipFill>
        <p:spPr>
          <a:xfrm>
            <a:off x="-4376" y="834466"/>
            <a:ext cx="8524618" cy="2336715"/>
          </a:xfrm>
          <a:prstGeom prst="rect">
            <a:avLst/>
          </a:prstGeom>
        </p:spPr>
      </p:pic>
      <p:pic>
        <p:nvPicPr>
          <p:cNvPr id="4" name="Picture 3" descr="A white text with black text&#10;&#10;Description automatically generated">
            <a:extLst>
              <a:ext uri="{FF2B5EF4-FFF2-40B4-BE49-F238E27FC236}">
                <a16:creationId xmlns:a16="http://schemas.microsoft.com/office/drawing/2014/main" id="{3A6D021B-759C-92A2-93D1-AFF74C279BEC}"/>
              </a:ext>
            </a:extLst>
          </p:cNvPr>
          <p:cNvPicPr>
            <a:picLocks noChangeAspect="1"/>
          </p:cNvPicPr>
          <p:nvPr/>
        </p:nvPicPr>
        <p:blipFill>
          <a:blip r:embed="rId3"/>
          <a:stretch>
            <a:fillRect/>
          </a:stretch>
        </p:blipFill>
        <p:spPr>
          <a:xfrm>
            <a:off x="-5278" y="3155607"/>
            <a:ext cx="8505826" cy="3708057"/>
          </a:xfrm>
          <a:prstGeom prst="rect">
            <a:avLst/>
          </a:prstGeom>
        </p:spPr>
      </p:pic>
    </p:spTree>
    <p:extLst>
      <p:ext uri="{BB962C8B-B14F-4D97-AF65-F5344CB8AC3E}">
        <p14:creationId xmlns:p14="http://schemas.microsoft.com/office/powerpoint/2010/main" val="340126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79416" y="110409"/>
            <a:ext cx="12020870"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br>
              <a:rPr lang="en-US" sz="2200" u="sng">
                <a:latin typeface="Comic Sans MS"/>
              </a:rPr>
            </a:br>
            <a:r>
              <a:rPr lang="en-US" sz="3000" b="1">
                <a:latin typeface="Century Gothic"/>
              </a:rPr>
              <a:t>Underline the nouns and circle the verbs in the sentences below.</a:t>
            </a:r>
            <a:br>
              <a:rPr lang="en-US" sz="3000" b="1">
                <a:latin typeface="Century Gothic"/>
              </a:rPr>
            </a:br>
            <a:br>
              <a:rPr lang="en-US" sz="3000" b="1">
                <a:latin typeface="Century Gothic"/>
              </a:rPr>
            </a:br>
            <a:endParaRPr lang="en-US" sz="3000" b="1">
              <a:latin typeface="Century Gothic"/>
            </a:endParaRPr>
          </a:p>
          <a:p>
            <a:r>
              <a:rPr lang="en-US" sz="3000" b="1">
                <a:solidFill>
                  <a:srgbClr val="0070C0"/>
                </a:solidFill>
                <a:latin typeface="Century Gothic"/>
              </a:rPr>
              <a:t>B: </a:t>
            </a:r>
            <a:r>
              <a:rPr lang="en-US" sz="3000" b="1">
                <a:latin typeface="Century Gothic"/>
              </a:rPr>
              <a:t>Gingerly, the cat crept towards the wooden gate.</a:t>
            </a:r>
            <a:br>
              <a:rPr lang="en-US" sz="3000" b="1">
                <a:latin typeface="Century Gothic"/>
              </a:rPr>
            </a:br>
            <a:br>
              <a:rPr lang="en-US" sz="3000" b="1">
                <a:latin typeface="Century Gothic"/>
              </a:rPr>
            </a:br>
            <a:endParaRPr lang="en-US" sz="3000" b="1">
              <a:latin typeface="Century Gothic"/>
            </a:endParaRPr>
          </a:p>
          <a:p>
            <a:r>
              <a:rPr lang="en-US" sz="3000" b="1">
                <a:solidFill>
                  <a:srgbClr val="00B050"/>
                </a:solidFill>
                <a:latin typeface="Century Gothic"/>
              </a:rPr>
              <a:t>G</a:t>
            </a:r>
            <a:r>
              <a:rPr lang="en-US" sz="3000" b="1">
                <a:latin typeface="Century Gothic"/>
              </a:rPr>
              <a:t>: Jessica and Rachael slowly climbed the hill.</a:t>
            </a:r>
            <a:endParaRPr lang="en-US" sz="3000"/>
          </a:p>
          <a:p>
            <a:br>
              <a:rPr lang="en-US" sz="2200" u="sng">
                <a:latin typeface="Comic Sans MS"/>
              </a:rPr>
            </a:br>
            <a:endParaRPr lang="en-US" sz="2200" u="sng">
              <a:latin typeface="Comic Sans MS"/>
            </a:endParaRPr>
          </a:p>
        </p:txBody>
      </p:sp>
    </p:spTree>
    <p:extLst>
      <p:ext uri="{BB962C8B-B14F-4D97-AF65-F5344CB8AC3E}">
        <p14:creationId xmlns:p14="http://schemas.microsoft.com/office/powerpoint/2010/main" val="379069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79416" y="110409"/>
            <a:ext cx="1202087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r>
              <a:rPr lang="en-US" sz="2200" u="sng">
                <a:latin typeface="Comic Sans MS"/>
              </a:rPr>
              <a:t>Talk partners:</a:t>
            </a:r>
            <a:br>
              <a:rPr lang="en-US" sz="2200" u="sng">
                <a:latin typeface="Comic Sans MS"/>
              </a:rPr>
            </a:br>
            <a:br>
              <a:rPr lang="en-US" sz="2200" u="sng">
                <a:latin typeface="Comic Sans MS"/>
              </a:rPr>
            </a:br>
            <a:endParaRPr lang="en-US" sz="2200" u="sng">
              <a:latin typeface="Comic Sans MS"/>
            </a:endParaRPr>
          </a:p>
        </p:txBody>
      </p:sp>
      <p:pic>
        <p:nvPicPr>
          <p:cNvPr id="2" name="Picture 1" descr="A white background with black text&#10;&#10;Description automatically generated">
            <a:extLst>
              <a:ext uri="{FF2B5EF4-FFF2-40B4-BE49-F238E27FC236}">
                <a16:creationId xmlns:a16="http://schemas.microsoft.com/office/drawing/2014/main" id="{41C03957-DD95-EB1A-00FB-6C57EB7D1045}"/>
              </a:ext>
            </a:extLst>
          </p:cNvPr>
          <p:cNvPicPr>
            <a:picLocks noChangeAspect="1"/>
          </p:cNvPicPr>
          <p:nvPr/>
        </p:nvPicPr>
        <p:blipFill>
          <a:blip r:embed="rId2"/>
          <a:stretch>
            <a:fillRect/>
          </a:stretch>
        </p:blipFill>
        <p:spPr>
          <a:xfrm>
            <a:off x="357960" y="1710767"/>
            <a:ext cx="11239242" cy="4847195"/>
          </a:xfrm>
          <a:prstGeom prst="rect">
            <a:avLst/>
          </a:prstGeom>
        </p:spPr>
      </p:pic>
    </p:spTree>
    <p:extLst>
      <p:ext uri="{BB962C8B-B14F-4D97-AF65-F5344CB8AC3E}">
        <p14:creationId xmlns:p14="http://schemas.microsoft.com/office/powerpoint/2010/main" val="388879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79416" y="110409"/>
            <a:ext cx="12020870"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br>
              <a:rPr lang="en-US" sz="2200" u="sng">
                <a:latin typeface="Comic Sans MS"/>
              </a:rPr>
            </a:br>
            <a:r>
              <a:rPr lang="en-US" sz="3000" b="1">
                <a:latin typeface="Century Gothic"/>
              </a:rPr>
              <a:t>Underline the adjectives in the sentences below.</a:t>
            </a:r>
          </a:p>
          <a:p>
            <a:endParaRPr lang="en-US" sz="3000" b="1">
              <a:solidFill>
                <a:srgbClr val="000000"/>
              </a:solidFill>
              <a:latin typeface="Century Gothic"/>
            </a:endParaRPr>
          </a:p>
          <a:p>
            <a:endParaRPr lang="en-US" sz="3000" b="1">
              <a:solidFill>
                <a:srgbClr val="000000"/>
              </a:solidFill>
              <a:latin typeface="Century Gothic"/>
            </a:endParaRPr>
          </a:p>
          <a:p>
            <a:r>
              <a:rPr lang="en-US" sz="3000" b="1">
                <a:solidFill>
                  <a:srgbClr val="0070C0"/>
                </a:solidFill>
                <a:latin typeface="Century Gothic"/>
              </a:rPr>
              <a:t>B</a:t>
            </a:r>
            <a:r>
              <a:rPr lang="en-US" sz="3000" b="1">
                <a:solidFill>
                  <a:srgbClr val="000000"/>
                </a:solidFill>
                <a:latin typeface="Century Gothic"/>
              </a:rPr>
              <a:t>. My </a:t>
            </a:r>
            <a:r>
              <a:rPr lang="en-US" sz="3000" b="1">
                <a:latin typeface="Century Gothic"/>
              </a:rPr>
              <a:t>cat has pea-green eyes and a fluffy coat.</a:t>
            </a:r>
          </a:p>
          <a:p>
            <a:endParaRPr lang="en-US" sz="3000" b="1">
              <a:solidFill>
                <a:srgbClr val="000000"/>
              </a:solidFill>
              <a:latin typeface="Century Gothic"/>
            </a:endParaRPr>
          </a:p>
          <a:p>
            <a:endParaRPr lang="en-US" sz="3000" b="1">
              <a:solidFill>
                <a:srgbClr val="000000"/>
              </a:solidFill>
              <a:latin typeface="Century Gothic"/>
            </a:endParaRPr>
          </a:p>
          <a:p>
            <a:r>
              <a:rPr lang="en-US" sz="3000" b="1">
                <a:solidFill>
                  <a:srgbClr val="00B050"/>
                </a:solidFill>
                <a:latin typeface="Century Gothic"/>
              </a:rPr>
              <a:t>G. </a:t>
            </a:r>
            <a:r>
              <a:rPr lang="en-US" sz="3000" b="1">
                <a:latin typeface="Century Gothic"/>
              </a:rPr>
              <a:t>The freezing rain blew across the hilltops as I pulled my waterproof coat tighter around me.</a:t>
            </a:r>
            <a:endParaRPr lang="en-US" sz="3000"/>
          </a:p>
          <a:p>
            <a:br>
              <a:rPr lang="en-US" sz="2200" u="sng">
                <a:latin typeface="Comic Sans MS"/>
              </a:rPr>
            </a:br>
            <a:endParaRPr lang="en-US" sz="2200" u="sng">
              <a:latin typeface="Comic Sans MS"/>
            </a:endParaRPr>
          </a:p>
        </p:txBody>
      </p:sp>
    </p:spTree>
    <p:extLst>
      <p:ext uri="{BB962C8B-B14F-4D97-AF65-F5344CB8AC3E}">
        <p14:creationId xmlns:p14="http://schemas.microsoft.com/office/powerpoint/2010/main" val="3614889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58821" y="110409"/>
            <a:ext cx="8756628"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endParaRPr lang="en-US" sz="2200" u="sng">
              <a:latin typeface="Comic Sans MS"/>
            </a:endParaRPr>
          </a:p>
          <a:p>
            <a:endParaRPr lang="en-US" sz="2200" u="sng">
              <a:latin typeface="Comic Sans MS"/>
            </a:endParaRPr>
          </a:p>
          <a:p>
            <a:endParaRPr lang="en-US" sz="2200" u="sng">
              <a:latin typeface="Comic Sans MS"/>
            </a:endParaRPr>
          </a:p>
          <a:p>
            <a:endParaRPr lang="en-US" sz="2200" u="sng">
              <a:latin typeface="Comic Sans MS"/>
            </a:endParaRPr>
          </a:p>
          <a:p>
            <a:endParaRPr lang="en-US" sz="2200" u="sng">
              <a:latin typeface="Comic Sans MS"/>
            </a:endParaRPr>
          </a:p>
          <a:p>
            <a:endParaRPr lang="en-US" sz="2200" u="sng">
              <a:latin typeface="Comic Sans MS"/>
            </a:endParaRPr>
          </a:p>
          <a:p>
            <a:endParaRPr lang="en-US" sz="2200" u="sng">
              <a:latin typeface="Comic Sans MS"/>
            </a:endParaRPr>
          </a:p>
          <a:p>
            <a:br>
              <a:rPr lang="en-US" sz="2200" u="sng">
                <a:latin typeface="Comic Sans MS"/>
              </a:rPr>
            </a:br>
            <a:r>
              <a:rPr lang="en-US" sz="3000" b="1">
                <a:latin typeface="Century Gothic"/>
              </a:rPr>
              <a:t>Write two </a:t>
            </a:r>
            <a:r>
              <a:rPr lang="en-US" sz="3000" b="1">
                <a:solidFill>
                  <a:srgbClr val="000000"/>
                </a:solidFill>
                <a:latin typeface="Century Gothic"/>
              </a:rPr>
              <a:t>sentences </a:t>
            </a:r>
            <a:r>
              <a:rPr lang="en-US" sz="3000" b="1">
                <a:latin typeface="Century Gothic"/>
              </a:rPr>
              <a:t>which use the word ‘camp’. One sentence must use the word as a verb and the other as a noun. </a:t>
            </a:r>
            <a:endParaRPr lang="en-US" sz="3000"/>
          </a:p>
          <a:p>
            <a:endParaRPr lang="en-US" sz="2200" u="sng">
              <a:latin typeface="Comic Sans MS"/>
            </a:endParaRPr>
          </a:p>
          <a:p>
            <a:br>
              <a:rPr lang="en-US" sz="2200" u="sng">
                <a:latin typeface="Comic Sans MS"/>
              </a:rPr>
            </a:br>
            <a:endParaRPr lang="en-US" sz="2200" u="sng">
              <a:latin typeface="Comic Sans MS"/>
            </a:endParaRPr>
          </a:p>
        </p:txBody>
      </p:sp>
      <p:pic>
        <p:nvPicPr>
          <p:cNvPr id="2" name="Picture 1" descr="A person holding a map&#10;&#10;Description automatically generated">
            <a:extLst>
              <a:ext uri="{FF2B5EF4-FFF2-40B4-BE49-F238E27FC236}">
                <a16:creationId xmlns:a16="http://schemas.microsoft.com/office/drawing/2014/main" id="{5CA9D107-D920-4714-2CF5-151A5D362794}"/>
              </a:ext>
            </a:extLst>
          </p:cNvPr>
          <p:cNvPicPr>
            <a:picLocks noChangeAspect="1"/>
          </p:cNvPicPr>
          <p:nvPr/>
        </p:nvPicPr>
        <p:blipFill>
          <a:blip r:embed="rId2"/>
          <a:stretch>
            <a:fillRect/>
          </a:stretch>
        </p:blipFill>
        <p:spPr>
          <a:xfrm>
            <a:off x="9322143" y="347276"/>
            <a:ext cx="2362200" cy="5010150"/>
          </a:xfrm>
          <a:prstGeom prst="rect">
            <a:avLst/>
          </a:prstGeom>
        </p:spPr>
      </p:pic>
      <p:pic>
        <p:nvPicPr>
          <p:cNvPr id="3" name="Picture 2" descr="A white background with black text&#10;&#10;Description automatically generated">
            <a:extLst>
              <a:ext uri="{FF2B5EF4-FFF2-40B4-BE49-F238E27FC236}">
                <a16:creationId xmlns:a16="http://schemas.microsoft.com/office/drawing/2014/main" id="{0DFEA4B6-2A1F-EF7E-5ACA-33CBC2B7EC6C}"/>
              </a:ext>
            </a:extLst>
          </p:cNvPr>
          <p:cNvPicPr>
            <a:picLocks noChangeAspect="1"/>
          </p:cNvPicPr>
          <p:nvPr/>
        </p:nvPicPr>
        <p:blipFill>
          <a:blip r:embed="rId3"/>
          <a:stretch>
            <a:fillRect/>
          </a:stretch>
        </p:blipFill>
        <p:spPr>
          <a:xfrm>
            <a:off x="160123" y="921351"/>
            <a:ext cx="6352403" cy="2739596"/>
          </a:xfrm>
          <a:prstGeom prst="rect">
            <a:avLst/>
          </a:prstGeom>
        </p:spPr>
      </p:pic>
    </p:spTree>
    <p:extLst>
      <p:ext uri="{BB962C8B-B14F-4D97-AF65-F5344CB8AC3E}">
        <p14:creationId xmlns:p14="http://schemas.microsoft.com/office/powerpoint/2010/main" val="180949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785E1B-0DCE-3507-01C1-4A7220920E8C}"/>
              </a:ext>
            </a:extLst>
          </p:cNvPr>
          <p:cNvSpPr txBox="1"/>
          <p:nvPr/>
        </p:nvSpPr>
        <p:spPr>
          <a:xfrm>
            <a:off x="158821" y="110409"/>
            <a:ext cx="6264683"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u="sng">
                <a:latin typeface="Comic Sans MS"/>
              </a:rPr>
              <a:t>Tuesday 9th September</a:t>
            </a:r>
            <a:br>
              <a:rPr lang="en-US" sz="2200" u="sng">
                <a:latin typeface="Comic Sans MS"/>
              </a:rPr>
            </a:br>
            <a:r>
              <a:rPr lang="en-US" sz="2200" u="sng">
                <a:latin typeface="Comic Sans MS"/>
              </a:rPr>
              <a:t>TBAT: recap different word classes.</a:t>
            </a:r>
            <a:br>
              <a:rPr lang="en-US" sz="2200" u="sng">
                <a:latin typeface="Comic Sans MS"/>
              </a:rPr>
            </a:br>
            <a:br>
              <a:rPr lang="en-US" sz="2200" u="sng">
                <a:latin typeface="Comic Sans MS"/>
              </a:rPr>
            </a:br>
            <a:r>
              <a:rPr lang="en-US" sz="2200" u="sng">
                <a:latin typeface="Comic Sans MS"/>
              </a:rPr>
              <a:t>Independent</a:t>
            </a:r>
            <a:br>
              <a:rPr lang="en-US" sz="2200" u="sng">
                <a:latin typeface="Comic Sans MS"/>
              </a:rPr>
            </a:br>
            <a:br>
              <a:rPr lang="en-US" sz="2200" u="sng">
                <a:latin typeface="Comic Sans MS"/>
              </a:rPr>
            </a:br>
            <a:r>
              <a:rPr lang="en-US" sz="2200">
                <a:latin typeface="Comic Sans MS"/>
              </a:rPr>
              <a:t>Write two sentences describing a train journey including:</a:t>
            </a:r>
            <a:br>
              <a:rPr lang="en-US" sz="2200">
                <a:latin typeface="Comic Sans MS"/>
              </a:rPr>
            </a:br>
            <a:br>
              <a:rPr lang="en-US" sz="2200">
                <a:latin typeface="Comic Sans MS"/>
              </a:rPr>
            </a:br>
            <a:r>
              <a:rPr lang="en-US" sz="2200" b="1">
                <a:latin typeface="Comic Sans MS"/>
              </a:rPr>
              <a:t>A noun</a:t>
            </a:r>
            <a:endParaRPr lang="en-US" sz="2200">
              <a:latin typeface="Comic Sans MS"/>
            </a:endParaRPr>
          </a:p>
          <a:p>
            <a:endParaRPr lang="en-US" sz="2200" b="1">
              <a:latin typeface="Comic Sans MS"/>
            </a:endParaRPr>
          </a:p>
          <a:p>
            <a:r>
              <a:rPr lang="en-US" sz="2200" b="1">
                <a:latin typeface="Comic Sans MS"/>
              </a:rPr>
              <a:t>An adverbial</a:t>
            </a:r>
          </a:p>
          <a:p>
            <a:endParaRPr lang="en-US" sz="2200" b="1">
              <a:latin typeface="Comic Sans MS"/>
            </a:endParaRPr>
          </a:p>
          <a:p>
            <a:r>
              <a:rPr lang="en-US" sz="2200" b="1">
                <a:latin typeface="Comic Sans MS"/>
              </a:rPr>
              <a:t>A conjunction</a:t>
            </a:r>
          </a:p>
          <a:p>
            <a:endParaRPr lang="en-US" sz="2200" b="1">
              <a:latin typeface="Comic Sans MS"/>
            </a:endParaRPr>
          </a:p>
          <a:p>
            <a:r>
              <a:rPr lang="en-US" sz="2200" b="1">
                <a:latin typeface="Comic Sans MS"/>
              </a:rPr>
              <a:t>An adjective</a:t>
            </a:r>
            <a:br>
              <a:rPr lang="en-US" sz="2200" b="1">
                <a:latin typeface="Comic Sans MS"/>
              </a:rPr>
            </a:br>
            <a:br>
              <a:rPr lang="en-US" sz="2200" b="1">
                <a:latin typeface="Comic Sans MS"/>
              </a:rPr>
            </a:br>
            <a:r>
              <a:rPr lang="en-US" sz="2200">
                <a:latin typeface="Comic Sans MS"/>
              </a:rPr>
              <a:t>Label each word class.</a:t>
            </a:r>
          </a:p>
          <a:p>
            <a:br>
              <a:rPr lang="en-US" sz="2200" u="sng">
                <a:latin typeface="Comic Sans MS"/>
              </a:rPr>
            </a:br>
            <a:endParaRPr lang="en-US" sz="2200" u="sng">
              <a:latin typeface="Comic Sans MS"/>
            </a:endParaRPr>
          </a:p>
        </p:txBody>
      </p:sp>
      <p:sp>
        <p:nvSpPr>
          <p:cNvPr id="4" name="TextBox 3">
            <a:extLst>
              <a:ext uri="{FF2B5EF4-FFF2-40B4-BE49-F238E27FC236}">
                <a16:creationId xmlns:a16="http://schemas.microsoft.com/office/drawing/2014/main" id="{52BD0BFF-DD98-694A-6740-23D01522B9F4}"/>
              </a:ext>
            </a:extLst>
          </p:cNvPr>
          <p:cNvSpPr txBox="1"/>
          <p:nvPr/>
        </p:nvSpPr>
        <p:spPr>
          <a:xfrm>
            <a:off x="6122328" y="1583630"/>
            <a:ext cx="6072647" cy="5047536"/>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u="sng">
                <a:solidFill>
                  <a:srgbClr val="FF0000"/>
                </a:solidFill>
                <a:latin typeface="Comic Sans MS"/>
              </a:rPr>
              <a:t>Challenge:</a:t>
            </a:r>
            <a:br>
              <a:rPr lang="en-US" sz="2200">
                <a:latin typeface="Comic Sans MS"/>
              </a:rPr>
            </a:br>
            <a:br>
              <a:rPr lang="en-US" sz="2200">
                <a:latin typeface="Comic Sans MS"/>
              </a:rPr>
            </a:br>
            <a:r>
              <a:rPr lang="en-US" sz="2200">
                <a:solidFill>
                  <a:srgbClr val="FF0000"/>
                </a:solidFill>
                <a:latin typeface="Comic Sans MS"/>
              </a:rPr>
              <a:t>Rewrite the sentence below changing the underlined preposition, determiner and conjunction:</a:t>
            </a:r>
          </a:p>
          <a:p>
            <a:endParaRPr lang="en-US" sz="2200">
              <a:solidFill>
                <a:srgbClr val="FF0000"/>
              </a:solidFill>
              <a:latin typeface="Comic Sans MS"/>
            </a:endParaRPr>
          </a:p>
          <a:p>
            <a:endParaRPr lang="en-US" sz="2200">
              <a:solidFill>
                <a:srgbClr val="FF0000"/>
              </a:solidFill>
              <a:latin typeface="Comic Sans MS"/>
            </a:endParaRPr>
          </a:p>
          <a:p>
            <a:endParaRPr lang="en-US" sz="2200">
              <a:solidFill>
                <a:srgbClr val="FF0000"/>
              </a:solidFill>
              <a:latin typeface="Comic Sans MS"/>
            </a:endParaRPr>
          </a:p>
          <a:p>
            <a:endParaRPr lang="en-US" sz="2200">
              <a:solidFill>
                <a:srgbClr val="FF0000"/>
              </a:solidFill>
              <a:latin typeface="Comic Sans MS"/>
            </a:endParaRPr>
          </a:p>
          <a:p>
            <a:endParaRPr lang="en-US" sz="2200">
              <a:solidFill>
                <a:srgbClr val="FF0000"/>
              </a:solidFill>
              <a:latin typeface="Comic Sans MS"/>
            </a:endParaRPr>
          </a:p>
          <a:p>
            <a:endParaRPr lang="en-US" sz="2200">
              <a:solidFill>
                <a:srgbClr val="FF0000"/>
              </a:solidFill>
              <a:latin typeface="Comic Sans MS"/>
            </a:endParaRPr>
          </a:p>
          <a:p>
            <a:r>
              <a:rPr lang="en-US" sz="2200">
                <a:solidFill>
                  <a:srgbClr val="FF0000"/>
                </a:solidFill>
                <a:latin typeface="Comic Sans MS"/>
              </a:rPr>
              <a:t>Explain how the meaning of the sentence has changed.</a:t>
            </a:r>
            <a:br>
              <a:rPr lang="en-US"/>
            </a:br>
            <a:br>
              <a:rPr lang="en-US"/>
            </a:br>
            <a:endParaRPr lang="en-US"/>
          </a:p>
        </p:txBody>
      </p:sp>
      <p:pic>
        <p:nvPicPr>
          <p:cNvPr id="6" name="Picture 5" descr="A green rectangle with black text&#10;&#10;Description automatically generated">
            <a:extLst>
              <a:ext uri="{FF2B5EF4-FFF2-40B4-BE49-F238E27FC236}">
                <a16:creationId xmlns:a16="http://schemas.microsoft.com/office/drawing/2014/main" id="{15777F95-E2DF-E020-2CA5-942490482886}"/>
              </a:ext>
            </a:extLst>
          </p:cNvPr>
          <p:cNvPicPr>
            <a:picLocks noChangeAspect="1"/>
          </p:cNvPicPr>
          <p:nvPr/>
        </p:nvPicPr>
        <p:blipFill>
          <a:blip r:embed="rId2"/>
          <a:stretch>
            <a:fillRect/>
          </a:stretch>
        </p:blipFill>
        <p:spPr>
          <a:xfrm>
            <a:off x="6339659" y="3513309"/>
            <a:ext cx="5629275" cy="1190625"/>
          </a:xfrm>
          <a:prstGeom prst="rect">
            <a:avLst/>
          </a:prstGeom>
        </p:spPr>
      </p:pic>
    </p:spTree>
    <p:extLst>
      <p:ext uri="{BB962C8B-B14F-4D97-AF65-F5344CB8AC3E}">
        <p14:creationId xmlns:p14="http://schemas.microsoft.com/office/powerpoint/2010/main" val="228987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73CC-8373-A1B6-64A2-A5BE2C46EB09}"/>
              </a:ext>
            </a:extLst>
          </p:cNvPr>
          <p:cNvSpPr>
            <a:spLocks noGrp="1"/>
          </p:cNvSpPr>
          <p:nvPr>
            <p:ph type="title"/>
          </p:nvPr>
        </p:nvSpPr>
        <p:spPr>
          <a:xfrm>
            <a:off x="-2336" y="948536"/>
            <a:ext cx="12198053" cy="5411437"/>
          </a:xfrm>
        </p:spPr>
        <p:txBody>
          <a:bodyPr>
            <a:normAutofit/>
          </a:bodyPr>
          <a:lstStyle/>
          <a:p>
            <a:r>
              <a:rPr lang="en-GB" sz="2500" u="sng">
                <a:latin typeface="Comic Sans MS"/>
                <a:cs typeface="Calibri Light"/>
              </a:rPr>
              <a:t>Tuesday 9th September</a:t>
            </a:r>
            <a:br>
              <a:rPr lang="en-GB" sz="2500" u="sng">
                <a:latin typeface="Comic Sans MS"/>
                <a:cs typeface="Calibri Light"/>
              </a:rPr>
            </a:br>
            <a:r>
              <a:rPr lang="en-GB" sz="2500" u="sng">
                <a:latin typeface="Comic Sans MS"/>
                <a:cs typeface="Calibri Light"/>
              </a:rPr>
              <a:t>TBAT: learn to sing a song.</a:t>
            </a:r>
            <a:br>
              <a:rPr lang="en-GB" sz="2500" u="sng">
                <a:latin typeface="Comic Sans MS"/>
                <a:cs typeface="Calibri Light"/>
              </a:rPr>
            </a:br>
            <a:br>
              <a:rPr lang="en-GB" sz="2500" u="sng">
                <a:latin typeface="Comic Sans MS"/>
                <a:cs typeface="Calibri Light"/>
              </a:rPr>
            </a:br>
            <a:r>
              <a:rPr lang="en-GB" sz="2500" i="1">
                <a:latin typeface="Comic Sans MS"/>
                <a:cs typeface="Calibri Light"/>
              </a:rPr>
              <a:t>Match the musical word to its definition:</a:t>
            </a:r>
            <a:br>
              <a:rPr lang="en-GB" sz="2500">
                <a:latin typeface="Comic Sans MS"/>
                <a:cs typeface="Calibri Light"/>
              </a:rPr>
            </a:br>
            <a:br>
              <a:rPr lang="en-GB" sz="2500">
                <a:latin typeface="Comic Sans MS"/>
                <a:cs typeface="Calibri Light"/>
              </a:rPr>
            </a:br>
            <a:r>
              <a:rPr lang="en-GB" sz="2500">
                <a:latin typeface="Comic Sans MS"/>
                <a:cs typeface="Calibri Light"/>
              </a:rPr>
              <a:t>Dynamics                                </a:t>
            </a:r>
            <a:r>
              <a:rPr lang="en-GB" sz="2500">
                <a:latin typeface="Comic Sans MS"/>
                <a:ea typeface="+mj-lt"/>
                <a:cs typeface="+mj-lt"/>
              </a:rPr>
              <a:t>how high or low a sound is.</a:t>
            </a:r>
            <a:br>
              <a:rPr lang="en-GB" sz="2500">
                <a:latin typeface="Comic Sans MS"/>
                <a:cs typeface="Calibri Light"/>
              </a:rPr>
            </a:br>
            <a:br>
              <a:rPr lang="en-GB" sz="2500">
                <a:latin typeface="Comic Sans MS"/>
                <a:cs typeface="Calibri Light"/>
              </a:rPr>
            </a:br>
            <a:br>
              <a:rPr lang="en-GB" sz="2500">
                <a:latin typeface="Comic Sans MS"/>
                <a:cs typeface="Calibri Light"/>
              </a:rPr>
            </a:br>
            <a:r>
              <a:rPr lang="en-GB" sz="2500">
                <a:latin typeface="Comic Sans MS"/>
                <a:cs typeface="Calibri Light"/>
              </a:rPr>
              <a:t>Timbre                                   </a:t>
            </a:r>
            <a:r>
              <a:rPr lang="en-GB" sz="2500">
                <a:latin typeface="Comic Sans MS"/>
                <a:cs typeface="Arial"/>
              </a:rPr>
              <a:t>how loud or quiet the music is.</a:t>
            </a:r>
            <a:br>
              <a:rPr lang="en-GB" sz="2500">
                <a:latin typeface="Comic Sans MS"/>
                <a:cs typeface="Calibri Light"/>
              </a:rPr>
            </a:br>
            <a:br>
              <a:rPr lang="en-GB" sz="2500">
                <a:latin typeface="Comic Sans MS"/>
                <a:cs typeface="Calibri Light"/>
              </a:rPr>
            </a:br>
            <a:br>
              <a:rPr lang="en-GB" sz="2500">
                <a:latin typeface="Comic Sans MS"/>
                <a:cs typeface="Calibri Light"/>
              </a:rPr>
            </a:br>
            <a:r>
              <a:rPr lang="en-GB" sz="2500">
                <a:latin typeface="Comic Sans MS"/>
                <a:cs typeface="Calibri Light"/>
              </a:rPr>
              <a:t>Pitch                                      </a:t>
            </a:r>
            <a:r>
              <a:rPr lang="en-GB" sz="2500">
                <a:latin typeface="Comic Sans MS"/>
                <a:cs typeface="Arial"/>
              </a:rPr>
              <a:t>the quality of a musical note.</a:t>
            </a:r>
            <a:br>
              <a:rPr lang="en-GB" sz="2400" u="sng">
                <a:latin typeface="Comic Sans MS"/>
                <a:cs typeface="Calibri Light"/>
              </a:rPr>
            </a:br>
            <a:br>
              <a:rPr lang="en-GB" sz="2400" i="1">
                <a:latin typeface="Comic Sans MS"/>
                <a:cs typeface="Calibri Light"/>
              </a:rPr>
            </a:br>
            <a:endParaRPr lang="en-GB" sz="2400" i="1">
              <a:latin typeface="Comic Sans MS"/>
              <a:cs typeface="Calibri Light"/>
            </a:endParaRPr>
          </a:p>
        </p:txBody>
      </p:sp>
    </p:spTree>
    <p:extLst>
      <p:ext uri="{BB962C8B-B14F-4D97-AF65-F5344CB8AC3E}">
        <p14:creationId xmlns:p14="http://schemas.microsoft.com/office/powerpoint/2010/main" val="204448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73CC-8373-A1B6-64A2-A5BE2C46EB09}"/>
              </a:ext>
            </a:extLst>
          </p:cNvPr>
          <p:cNvSpPr>
            <a:spLocks noGrp="1"/>
          </p:cNvSpPr>
          <p:nvPr>
            <p:ph type="title"/>
          </p:nvPr>
        </p:nvSpPr>
        <p:spPr>
          <a:xfrm>
            <a:off x="-2336" y="948536"/>
            <a:ext cx="12198053" cy="5411437"/>
          </a:xfrm>
        </p:spPr>
        <p:txBody>
          <a:bodyPr>
            <a:normAutofit/>
          </a:bodyPr>
          <a:lstStyle/>
          <a:p>
            <a:r>
              <a:rPr lang="en-GB" sz="2500" u="sng">
                <a:latin typeface="Comic Sans MS"/>
                <a:cs typeface="Calibri Light"/>
              </a:rPr>
              <a:t>Tuesday 9th September</a:t>
            </a:r>
            <a:br>
              <a:rPr lang="en-GB" sz="2500" u="sng">
                <a:latin typeface="Comic Sans MS"/>
                <a:cs typeface="Calibri Light"/>
              </a:rPr>
            </a:br>
            <a:r>
              <a:rPr lang="en-GB" sz="2500" u="sng">
                <a:latin typeface="Comic Sans MS"/>
                <a:cs typeface="Calibri Light"/>
              </a:rPr>
              <a:t>TBAT: learn to sing a song.</a:t>
            </a:r>
            <a:br>
              <a:rPr lang="en-GB" sz="2500" u="sng">
                <a:latin typeface="Comic Sans MS"/>
                <a:cs typeface="Calibri Light"/>
              </a:rPr>
            </a:br>
            <a:br>
              <a:rPr lang="en-GB" sz="2500" u="sng">
                <a:latin typeface="Comic Sans MS"/>
                <a:cs typeface="Calibri Light"/>
              </a:rPr>
            </a:br>
            <a:r>
              <a:rPr lang="en-GB" sz="2500">
                <a:solidFill>
                  <a:schemeClr val="tx2">
                    <a:lumMod val="76000"/>
                    <a:lumOff val="24000"/>
                  </a:schemeClr>
                </a:solidFill>
                <a:latin typeface="Comic Sans MS"/>
                <a:cs typeface="Calibri Light"/>
              </a:rPr>
              <a:t>What is the rhythm of a piece of music?</a:t>
            </a:r>
            <a:br>
              <a:rPr lang="en-GB" sz="2500">
                <a:latin typeface="Comic Sans MS"/>
                <a:cs typeface="Calibri Light"/>
              </a:rPr>
            </a:br>
            <a:r>
              <a:rPr lang="en-GB" sz="2500">
                <a:solidFill>
                  <a:schemeClr val="accent6"/>
                </a:solidFill>
                <a:latin typeface="Comic Sans MS"/>
                <a:cs typeface="Calibri Light"/>
              </a:rPr>
              <a:t>What is the beat of a piece of music?</a:t>
            </a:r>
            <a:br>
              <a:rPr lang="en-GB" sz="2500">
                <a:latin typeface="Comic Sans MS"/>
                <a:cs typeface="Calibri Light"/>
              </a:rPr>
            </a:br>
            <a:r>
              <a:rPr lang="en-GB" sz="2500">
                <a:solidFill>
                  <a:srgbClr val="FF0000"/>
                </a:solidFill>
                <a:latin typeface="Comic Sans MS"/>
                <a:cs typeface="Calibri Light"/>
              </a:rPr>
              <a:t>Explain the difference.</a:t>
            </a:r>
            <a:br>
              <a:rPr lang="en-GB" sz="2500">
                <a:latin typeface="Comic Sans MS"/>
                <a:cs typeface="Calibri Light"/>
              </a:rPr>
            </a:br>
            <a:br>
              <a:rPr lang="en-GB" sz="2500">
                <a:latin typeface="Comic Sans MS"/>
                <a:cs typeface="Calibri Light"/>
              </a:rPr>
            </a:br>
            <a:r>
              <a:rPr lang="en-GB" sz="2500">
                <a:ea typeface="+mj-lt"/>
                <a:cs typeface="+mj-lt"/>
                <a:hlinkClick r:id="rId2"/>
              </a:rPr>
              <a:t>The Collins Hub Educator &gt; Library</a:t>
            </a:r>
            <a:br>
              <a:rPr lang="en-GB" sz="2500">
                <a:latin typeface="Aptos Display"/>
                <a:cs typeface="Calibri Light"/>
              </a:rPr>
            </a:br>
            <a:br>
              <a:rPr lang="en-GB" sz="2500">
                <a:latin typeface="Aptos Display"/>
                <a:cs typeface="Calibri Light"/>
              </a:rPr>
            </a:br>
            <a:r>
              <a:rPr lang="en-GB" sz="2500">
                <a:latin typeface="Aptos Display"/>
                <a:cs typeface="Calibri Light"/>
              </a:rPr>
              <a:t>Our community – Tour through time (lesson 1)</a:t>
            </a:r>
            <a:br>
              <a:rPr lang="en-GB" sz="2500">
                <a:latin typeface="Aptos Display"/>
                <a:cs typeface="Calibri Light"/>
              </a:rPr>
            </a:br>
            <a:br>
              <a:rPr lang="en-GB" sz="2500">
                <a:latin typeface="Aptos Display"/>
                <a:cs typeface="Calibri Light"/>
              </a:rPr>
            </a:br>
            <a:br>
              <a:rPr lang="en-GB" sz="2500">
                <a:latin typeface="Comic Sans MS"/>
                <a:cs typeface="Calibri Light"/>
              </a:rPr>
            </a:br>
            <a:br>
              <a:rPr lang="en-GB" sz="2500">
                <a:latin typeface="Comic Sans MS"/>
                <a:cs typeface="Calibri Light"/>
              </a:rPr>
            </a:br>
            <a:br>
              <a:rPr lang="en-GB" sz="2400" i="1">
                <a:latin typeface="Comic Sans MS"/>
                <a:cs typeface="Calibri Light"/>
              </a:rPr>
            </a:br>
            <a:endParaRPr lang="en-GB" sz="2400" i="1">
              <a:latin typeface="Comic Sans MS"/>
              <a:cs typeface="Calibri Light"/>
            </a:endParaRPr>
          </a:p>
        </p:txBody>
      </p:sp>
    </p:spTree>
    <p:extLst>
      <p:ext uri="{BB962C8B-B14F-4D97-AF65-F5344CB8AC3E}">
        <p14:creationId xmlns:p14="http://schemas.microsoft.com/office/powerpoint/2010/main" val="316314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F791-2717-E5C3-AF9B-E850707F1554}"/>
              </a:ext>
            </a:extLst>
          </p:cNvPr>
          <p:cNvSpPr>
            <a:spLocks noGrp="1"/>
          </p:cNvSpPr>
          <p:nvPr>
            <p:ph type="title"/>
          </p:nvPr>
        </p:nvSpPr>
        <p:spPr>
          <a:xfrm>
            <a:off x="838200" y="2270125"/>
            <a:ext cx="10515600" cy="1325563"/>
          </a:xfrm>
        </p:spPr>
        <p:txBody>
          <a:bodyPr>
            <a:normAutofit fontScale="90000"/>
          </a:bodyPr>
          <a:lstStyle/>
          <a:p>
            <a:r>
              <a:rPr lang="en-GB"/>
              <a:t>Independent Reading </a:t>
            </a:r>
            <a:br>
              <a:rPr lang="en-GB"/>
            </a:br>
            <a:br>
              <a:rPr lang="en-GB"/>
            </a:br>
            <a:br>
              <a:rPr lang="en-GB"/>
            </a:br>
            <a:r>
              <a:rPr lang="en-GB"/>
              <a:t>PSHE </a:t>
            </a:r>
            <a:br>
              <a:rPr lang="en-GB"/>
            </a:br>
            <a:r>
              <a:rPr lang="en-GB"/>
              <a:t>Geography </a:t>
            </a:r>
          </a:p>
        </p:txBody>
      </p:sp>
    </p:spTree>
    <p:extLst>
      <p:ext uri="{BB962C8B-B14F-4D97-AF65-F5344CB8AC3E}">
        <p14:creationId xmlns:p14="http://schemas.microsoft.com/office/powerpoint/2010/main" val="165039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3ECD-00AE-13E4-897A-269D27837BA2}"/>
              </a:ext>
            </a:extLst>
          </p:cNvPr>
          <p:cNvSpPr>
            <a:spLocks noGrp="1"/>
          </p:cNvSpPr>
          <p:nvPr>
            <p:ph type="title"/>
          </p:nvPr>
        </p:nvSpPr>
        <p:spPr>
          <a:xfrm>
            <a:off x="4119" y="4720"/>
            <a:ext cx="10515600" cy="1325563"/>
          </a:xfrm>
        </p:spPr>
        <p:txBody>
          <a:bodyPr>
            <a:normAutofit/>
          </a:bodyPr>
          <a:lstStyle/>
          <a:p>
            <a:r>
              <a:rPr lang="en-GB" sz="2400"/>
              <a:t>Whiteboard work: </a:t>
            </a:r>
            <a:br>
              <a:rPr lang="en-GB" sz="2400"/>
            </a:br>
            <a:br>
              <a:rPr lang="en-GB" sz="2400"/>
            </a:br>
            <a:r>
              <a:rPr lang="en-GB" sz="2400"/>
              <a:t>1 = ____ </a:t>
            </a:r>
          </a:p>
        </p:txBody>
      </p:sp>
      <p:pic>
        <p:nvPicPr>
          <p:cNvPr id="3" name="Picture 2" descr="A screenshot of a chat box&#10;&#10;AI-generated content may be incorrect.">
            <a:extLst>
              <a:ext uri="{FF2B5EF4-FFF2-40B4-BE49-F238E27FC236}">
                <a16:creationId xmlns:a16="http://schemas.microsoft.com/office/drawing/2014/main" id="{C125DFFB-FA71-7871-06AA-2F87A506C78E}"/>
              </a:ext>
            </a:extLst>
          </p:cNvPr>
          <p:cNvPicPr>
            <a:picLocks noChangeAspect="1"/>
          </p:cNvPicPr>
          <p:nvPr/>
        </p:nvPicPr>
        <p:blipFill>
          <a:blip r:embed="rId2"/>
          <a:stretch>
            <a:fillRect/>
          </a:stretch>
        </p:blipFill>
        <p:spPr>
          <a:xfrm>
            <a:off x="3985951" y="0"/>
            <a:ext cx="6423720" cy="6858000"/>
          </a:xfrm>
          <a:prstGeom prst="rect">
            <a:avLst/>
          </a:prstGeom>
        </p:spPr>
      </p:pic>
    </p:spTree>
    <p:extLst>
      <p:ext uri="{BB962C8B-B14F-4D97-AF65-F5344CB8AC3E}">
        <p14:creationId xmlns:p14="http://schemas.microsoft.com/office/powerpoint/2010/main" val="320368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5495B5-EE7C-982F-F7CC-E09C0F89A3AA}"/>
              </a:ext>
            </a:extLst>
          </p:cNvPr>
          <p:cNvSpPr txBox="1"/>
          <p:nvPr/>
        </p:nvSpPr>
        <p:spPr>
          <a:xfrm>
            <a:off x="438150" y="210235"/>
            <a:ext cx="11010900" cy="1785104"/>
          </a:xfrm>
          <a:prstGeom prst="rect">
            <a:avLst/>
          </a:prstGeom>
          <a:noFill/>
        </p:spPr>
        <p:txBody>
          <a:bodyPr wrap="square" lIns="91440" tIns="45720" rIns="91440" bIns="45720" anchor="t">
            <a:spAutoFit/>
          </a:bodyPr>
          <a:lstStyle/>
          <a:p>
            <a:r>
              <a:rPr lang="en-GB" sz="2800" u="sng">
                <a:latin typeface="Arial"/>
                <a:cs typeface="Arial"/>
              </a:rPr>
              <a:t>9.09.25</a:t>
            </a:r>
          </a:p>
          <a:p>
            <a:r>
              <a:rPr lang="en-GB" sz="2800" u="sng">
                <a:latin typeface="Arial"/>
                <a:cs typeface="Arial"/>
              </a:rPr>
              <a:t>TBAT- c</a:t>
            </a:r>
            <a:r>
              <a:rPr lang="en-GB" sz="2800" i="1" u="sng">
                <a:latin typeface="Arial"/>
                <a:cs typeface="Arial"/>
              </a:rPr>
              <a:t>onsider</a:t>
            </a:r>
            <a:r>
              <a:rPr lang="en-GB" sz="2800" u="sng">
                <a:latin typeface="Arial"/>
                <a:cs typeface="Arial"/>
              </a:rPr>
              <a:t> what makes respectful listening and group-working. </a:t>
            </a:r>
            <a:endParaRPr lang="en-GB" sz="2800" u="sng">
              <a:latin typeface="Arial" panose="020B0604020202020204" pitchFamily="34" charset="0"/>
              <a:cs typeface="Arial" panose="020B0604020202020204" pitchFamily="34" charset="0"/>
            </a:endParaRPr>
          </a:p>
          <a:p>
            <a:pPr>
              <a:buNone/>
            </a:pPr>
            <a:endParaRPr lang="en-GB" u="sng">
              <a:latin typeface="Arial" panose="020B0604020202020204" pitchFamily="34" charset="0"/>
              <a:cs typeface="Arial" panose="020B0604020202020204" pitchFamily="34" charset="0"/>
            </a:endParaRPr>
          </a:p>
          <a:p>
            <a:r>
              <a:rPr lang="en-GB" u="sng">
                <a:latin typeface="Arial"/>
                <a:cs typeface="Arial"/>
              </a:rPr>
              <a:t>2 in 2 </a:t>
            </a:r>
            <a:endParaRPr lang="en-GB" u="sng">
              <a:latin typeface="Arial" panose="020B0604020202020204" pitchFamily="34" charset="0"/>
              <a:cs typeface="Arial" panose="020B0604020202020204" pitchFamily="34" charset="0"/>
            </a:endParaRPr>
          </a:p>
          <a:p>
            <a:pPr>
              <a:buNone/>
            </a:pPr>
            <a:endParaRPr lang="en-GB">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BF48C5-9890-0B5B-5778-8D9EB62CF858}"/>
              </a:ext>
            </a:extLst>
          </p:cNvPr>
          <p:cNvSpPr txBox="1"/>
          <p:nvPr/>
        </p:nvSpPr>
        <p:spPr>
          <a:xfrm>
            <a:off x="301711" y="1904492"/>
            <a:ext cx="10668000" cy="5724644"/>
          </a:xfrm>
          <a:prstGeom prst="rect">
            <a:avLst/>
          </a:prstGeom>
          <a:noFill/>
        </p:spPr>
        <p:txBody>
          <a:bodyPr wrap="square" lIns="91440" tIns="45720" rIns="91440" bIns="45720" anchor="t">
            <a:spAutoFit/>
          </a:bodyPr>
          <a:lstStyle/>
          <a:p>
            <a:pPr algn="l"/>
            <a:r>
              <a:rPr lang="en-GB" sz="2400" i="0">
                <a:solidFill>
                  <a:srgbClr val="333333"/>
                </a:solidFill>
                <a:effectLst/>
                <a:latin typeface="Comic Sans MS"/>
              </a:rPr>
              <a:t>Active listening means giving a speaker your full attention and trying to understand the complete message.</a:t>
            </a:r>
          </a:p>
          <a:p>
            <a:pPr algn="l"/>
            <a:r>
              <a:rPr lang="en-GB" sz="2400" i="0">
                <a:solidFill>
                  <a:srgbClr val="333333"/>
                </a:solidFill>
                <a:effectLst/>
                <a:latin typeface="Comic Sans MS"/>
              </a:rPr>
              <a:t>Signs of active listening can be verbal or non-verbal. They include:</a:t>
            </a:r>
          </a:p>
          <a:p>
            <a:pPr algn="l"/>
            <a:endParaRPr lang="en-GB" sz="2400" i="0">
              <a:solidFill>
                <a:srgbClr val="333333"/>
              </a:solidFill>
              <a:effectLst/>
              <a:latin typeface="Comic Sans MS"/>
            </a:endParaRPr>
          </a:p>
          <a:p>
            <a:pPr algn="l">
              <a:buFont typeface="Arial" panose="020B0604020202020204" pitchFamily="34" charset="0"/>
              <a:buChar char="•"/>
            </a:pPr>
            <a:r>
              <a:rPr lang="en-GB" sz="2400" i="0">
                <a:solidFill>
                  <a:srgbClr val="333333"/>
                </a:solidFill>
                <a:effectLst/>
                <a:latin typeface="Comic Sans MS"/>
              </a:rPr>
              <a:t>positive reinforcement;</a:t>
            </a:r>
          </a:p>
          <a:p>
            <a:pPr algn="l">
              <a:buFont typeface="Arial" panose="020B0604020202020204" pitchFamily="34" charset="0"/>
              <a:buChar char="•"/>
            </a:pPr>
            <a:r>
              <a:rPr lang="en-GB" sz="2400" i="0">
                <a:solidFill>
                  <a:srgbClr val="333333"/>
                </a:solidFill>
                <a:effectLst/>
                <a:latin typeface="Comic Sans MS"/>
              </a:rPr>
              <a:t>remembering;</a:t>
            </a:r>
          </a:p>
          <a:p>
            <a:pPr algn="l">
              <a:buFont typeface="Arial" panose="020B0604020202020204" pitchFamily="34" charset="0"/>
              <a:buChar char="•"/>
            </a:pPr>
            <a:r>
              <a:rPr lang="en-GB" sz="2400" i="0">
                <a:solidFill>
                  <a:srgbClr val="333333"/>
                </a:solidFill>
                <a:effectLst/>
                <a:latin typeface="Comic Sans MS"/>
              </a:rPr>
              <a:t>asking questions;</a:t>
            </a:r>
          </a:p>
          <a:p>
            <a:pPr algn="l">
              <a:buFont typeface="Arial" panose="020B0604020202020204" pitchFamily="34" charset="0"/>
              <a:buChar char="•"/>
            </a:pPr>
            <a:r>
              <a:rPr lang="en-GB" sz="2400" i="0">
                <a:solidFill>
                  <a:srgbClr val="333333"/>
                </a:solidFill>
                <a:effectLst/>
                <a:latin typeface="Comic Sans MS"/>
              </a:rPr>
              <a:t>smiling and nodding;</a:t>
            </a:r>
          </a:p>
          <a:p>
            <a:pPr algn="l">
              <a:buFont typeface="Arial" panose="020B0604020202020204" pitchFamily="34" charset="0"/>
              <a:buChar char="•"/>
            </a:pPr>
            <a:r>
              <a:rPr lang="en-GB" sz="2400" i="0">
                <a:solidFill>
                  <a:srgbClr val="333333"/>
                </a:solidFill>
                <a:effectLst/>
                <a:latin typeface="Comic Sans MS"/>
              </a:rPr>
              <a:t>staying focused.</a:t>
            </a:r>
          </a:p>
          <a:p>
            <a:pPr algn="l">
              <a:buFont typeface="Arial" panose="020B0604020202020204" pitchFamily="34" charset="0"/>
              <a:buChar char="•"/>
            </a:pPr>
            <a:endParaRPr lang="en-GB" sz="2400" i="0">
              <a:solidFill>
                <a:srgbClr val="333333"/>
              </a:solidFill>
              <a:effectLst/>
              <a:latin typeface="Comic Sans MS"/>
            </a:endParaRPr>
          </a:p>
          <a:p>
            <a:pPr algn="l"/>
            <a:r>
              <a:rPr lang="en-GB" sz="2400" i="0">
                <a:solidFill>
                  <a:srgbClr val="333333"/>
                </a:solidFill>
                <a:effectLst/>
                <a:latin typeface="Comic Sans MS"/>
              </a:rPr>
              <a:t>Being an active listener can have many benefits. As we already mentioned, active listening involves understanding the point behind what someone is saying, not just the words.</a:t>
            </a:r>
          </a:p>
          <a:p>
            <a:pPr algn="l"/>
            <a:endParaRPr lang="en-GB">
              <a:solidFill>
                <a:srgbClr val="333333"/>
              </a:solidFill>
              <a:latin typeface="robotoregular"/>
            </a:endParaRPr>
          </a:p>
          <a:p>
            <a:pPr algn="l"/>
            <a:endParaRPr lang="en-GB" b="0" i="0">
              <a:solidFill>
                <a:srgbClr val="333333"/>
              </a:solidFill>
              <a:effectLst/>
              <a:latin typeface="robotoregular"/>
            </a:endParaRPr>
          </a:p>
          <a:p>
            <a:pPr algn="l"/>
            <a:endParaRPr lang="en-GB" b="0" i="0">
              <a:solidFill>
                <a:srgbClr val="333333"/>
              </a:solidFill>
              <a:effectLst/>
              <a:latin typeface="robotoregular"/>
            </a:endParaRPr>
          </a:p>
        </p:txBody>
      </p:sp>
    </p:spTree>
    <p:extLst>
      <p:ext uri="{BB962C8B-B14F-4D97-AF65-F5344CB8AC3E}">
        <p14:creationId xmlns:p14="http://schemas.microsoft.com/office/powerpoint/2010/main" val="903425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42A1A7-1D8B-B894-4DCC-6C635D3F7239}"/>
              </a:ext>
            </a:extLst>
          </p:cNvPr>
          <p:cNvSpPr txBox="1"/>
          <p:nvPr/>
        </p:nvSpPr>
        <p:spPr>
          <a:xfrm>
            <a:off x="420720" y="652633"/>
            <a:ext cx="11126011" cy="3539430"/>
          </a:xfrm>
          <a:prstGeom prst="rect">
            <a:avLst/>
          </a:prstGeom>
          <a:noFill/>
        </p:spPr>
        <p:txBody>
          <a:bodyPr wrap="square" lIns="91440" tIns="45720" rIns="91440" bIns="45720" anchor="t">
            <a:spAutoFit/>
          </a:bodyPr>
          <a:lstStyle/>
          <a:p>
            <a:r>
              <a:rPr lang="en-GB" sz="3200">
                <a:latin typeface="robotoregular"/>
              </a:rPr>
              <a:t>Reading Activity: 2 in 2 </a:t>
            </a:r>
          </a:p>
          <a:p>
            <a:pPr algn="l"/>
            <a:endParaRPr lang="en-GB" sz="3200">
              <a:latin typeface="robotoregular"/>
            </a:endParaRPr>
          </a:p>
          <a:p>
            <a:pPr marL="342900" indent="-342900">
              <a:buAutoNum type="arabicParenR"/>
            </a:pPr>
            <a:r>
              <a:rPr lang="en-GB" sz="3200">
                <a:latin typeface="robotoregular"/>
              </a:rPr>
              <a:t>Give two examples of non-verbal active listening. </a:t>
            </a:r>
          </a:p>
          <a:p>
            <a:r>
              <a:rPr lang="en-GB" sz="3200">
                <a:latin typeface="robotoregular"/>
              </a:rPr>
              <a:t>_____________________       ____________________</a:t>
            </a:r>
          </a:p>
          <a:p>
            <a:pPr algn="l"/>
            <a:endParaRPr lang="en-GB" sz="3200">
              <a:latin typeface="robotoregular"/>
            </a:endParaRPr>
          </a:p>
          <a:p>
            <a:pPr algn="l"/>
            <a:r>
              <a:rPr lang="en-GB" sz="3200">
                <a:latin typeface="robotoregular"/>
              </a:rPr>
              <a:t>2) Active listening is listening to the words. What else is active listening?</a:t>
            </a:r>
          </a:p>
        </p:txBody>
      </p:sp>
    </p:spTree>
    <p:extLst>
      <p:ext uri="{BB962C8B-B14F-4D97-AF65-F5344CB8AC3E}">
        <p14:creationId xmlns:p14="http://schemas.microsoft.com/office/powerpoint/2010/main" val="1888727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051E-9C34-E079-D78D-8AA0F603FF7F}"/>
              </a:ext>
            </a:extLst>
          </p:cNvPr>
          <p:cNvSpPr>
            <a:spLocks noGrp="1"/>
          </p:cNvSpPr>
          <p:nvPr>
            <p:ph type="title"/>
          </p:nvPr>
        </p:nvSpPr>
        <p:spPr>
          <a:xfrm>
            <a:off x="418548" y="2761560"/>
            <a:ext cx="10515600" cy="1325563"/>
          </a:xfrm>
        </p:spPr>
        <p:txBody>
          <a:bodyPr>
            <a:normAutofit fontScale="90000"/>
          </a:bodyPr>
          <a:lstStyle/>
          <a:p>
            <a:r>
              <a:rPr lang="en-US">
                <a:solidFill>
                  <a:srgbClr val="0070C0"/>
                </a:solidFill>
              </a:rPr>
              <a:t>Blue </a:t>
            </a:r>
            <a:br>
              <a:rPr lang="en-US"/>
            </a:br>
            <a:r>
              <a:rPr lang="en-US"/>
              <a:t>Write a definition for 'confidential'. </a:t>
            </a:r>
            <a:br>
              <a:rPr lang="en-US"/>
            </a:br>
            <a:br>
              <a:rPr lang="en-US"/>
            </a:br>
            <a:r>
              <a:rPr lang="en-US">
                <a:solidFill>
                  <a:schemeClr val="accent6">
                    <a:lumMod val="76000"/>
                  </a:schemeClr>
                </a:solidFill>
              </a:rPr>
              <a:t>Green </a:t>
            </a:r>
            <a:br>
              <a:rPr lang="en-US"/>
            </a:br>
            <a:r>
              <a:rPr lang="en-US"/>
              <a:t>Write a definition for 'personal'.</a:t>
            </a:r>
            <a:br>
              <a:rPr lang="en-US"/>
            </a:br>
            <a:br>
              <a:rPr lang="en-US"/>
            </a:br>
            <a:r>
              <a:rPr lang="en-US">
                <a:solidFill>
                  <a:srgbClr val="FF0000"/>
                </a:solidFill>
              </a:rPr>
              <a:t>Challenge: </a:t>
            </a:r>
            <a:r>
              <a:rPr lang="en-US"/>
              <a:t>Give an example of when personal information must be shared and then kept confidential. </a:t>
            </a:r>
          </a:p>
        </p:txBody>
      </p:sp>
    </p:spTree>
    <p:extLst>
      <p:ext uri="{BB962C8B-B14F-4D97-AF65-F5344CB8AC3E}">
        <p14:creationId xmlns:p14="http://schemas.microsoft.com/office/powerpoint/2010/main" val="3324207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oy, indoor, doll, snow&#10;&#10;Description automatically generated">
            <a:extLst>
              <a:ext uri="{FF2B5EF4-FFF2-40B4-BE49-F238E27FC236}">
                <a16:creationId xmlns:a16="http://schemas.microsoft.com/office/drawing/2014/main" id="{EC3B5793-C216-4922-B641-CD6726A37C83}"/>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0539" b="15925"/>
          <a:stretch/>
        </p:blipFill>
        <p:spPr>
          <a:xfrm>
            <a:off x="1524000" y="3655377"/>
            <a:ext cx="9144000" cy="3193942"/>
          </a:xfrm>
        </p:spPr>
      </p:pic>
      <p:sp>
        <p:nvSpPr>
          <p:cNvPr id="3" name="Title 2">
            <a:extLst>
              <a:ext uri="{FF2B5EF4-FFF2-40B4-BE49-F238E27FC236}">
                <a16:creationId xmlns:a16="http://schemas.microsoft.com/office/drawing/2014/main" id="{64AA9CCA-2D2D-486C-8E24-0111C7272686}"/>
              </a:ext>
            </a:extLst>
          </p:cNvPr>
          <p:cNvSpPr>
            <a:spLocks noGrp="1"/>
          </p:cNvSpPr>
          <p:nvPr>
            <p:ph type="title"/>
          </p:nvPr>
        </p:nvSpPr>
        <p:spPr>
          <a:xfrm>
            <a:off x="2427250" y="187443"/>
            <a:ext cx="5930032" cy="848652"/>
          </a:xfrm>
        </p:spPr>
        <p:txBody>
          <a:bodyPr>
            <a:normAutofit fontScale="90000"/>
          </a:bodyPr>
          <a:lstStyle/>
          <a:p>
            <a:r>
              <a:rPr lang="en-GB"/>
              <a:t>How do I listen respectfully?</a:t>
            </a:r>
          </a:p>
        </p:txBody>
      </p:sp>
      <p:sp>
        <p:nvSpPr>
          <p:cNvPr id="8" name="TextBox 3">
            <a:extLst>
              <a:ext uri="{FF2B5EF4-FFF2-40B4-BE49-F238E27FC236}">
                <a16:creationId xmlns:a16="http://schemas.microsoft.com/office/drawing/2014/main" id="{17A786E7-6E2E-4D65-B43D-3BC4309317C3}"/>
              </a:ext>
            </a:extLst>
          </p:cNvPr>
          <p:cNvSpPr txBox="1">
            <a:spLocks noChangeArrowheads="1"/>
          </p:cNvSpPr>
          <p:nvPr/>
        </p:nvSpPr>
        <p:spPr bwMode="auto">
          <a:xfrm>
            <a:off x="1778644" y="1252946"/>
            <a:ext cx="8634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Arial" panose="020B0604020202020204" pitchFamily="34" charset="0"/>
                <a:cs typeface="Arial" panose="020B0604020202020204" pitchFamily="34" charset="0"/>
              </a:rPr>
              <a:t>Talk partners: Find out about </a:t>
            </a:r>
            <a:r>
              <a:rPr lang="en-GB" altLang="en-US" sz="2400">
                <a:solidFill>
                  <a:srgbClr val="00B0F0"/>
                </a:solidFill>
                <a:latin typeface="Arial" panose="020B0604020202020204" pitchFamily="34" charset="0"/>
                <a:cs typeface="Arial" panose="020B0604020202020204" pitchFamily="34" charset="0"/>
              </a:rPr>
              <a:t>one way </a:t>
            </a:r>
            <a:r>
              <a:rPr lang="en-GB" altLang="en-US" sz="2400">
                <a:latin typeface="Arial" panose="020B0604020202020204" pitchFamily="34" charset="0"/>
                <a:cs typeface="Arial" panose="020B0604020202020204" pitchFamily="34" charset="0"/>
              </a:rPr>
              <a:t>they like to spend their </a:t>
            </a:r>
            <a:r>
              <a:rPr lang="en-GB" altLang="en-US" sz="2400">
                <a:solidFill>
                  <a:srgbClr val="00B0F0"/>
                </a:solidFill>
                <a:latin typeface="Arial" panose="020B0604020202020204" pitchFamily="34" charset="0"/>
                <a:cs typeface="Arial" panose="020B0604020202020204" pitchFamily="34" charset="0"/>
              </a:rPr>
              <a:t>spare time</a:t>
            </a:r>
            <a:r>
              <a:rPr lang="en-GB" altLang="en-US" sz="240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EBB472A7-5692-466D-916B-9666A6F47AC4}"/>
              </a:ext>
            </a:extLst>
          </p:cNvPr>
          <p:cNvSpPr>
            <a:spLocks noChangeArrowheads="1"/>
          </p:cNvSpPr>
          <p:nvPr/>
        </p:nvSpPr>
        <p:spPr bwMode="auto">
          <a:xfrm>
            <a:off x="1778643" y="2824381"/>
            <a:ext cx="8588414" cy="830997"/>
          </a:xfrm>
          <a:prstGeom prst="rect">
            <a:avLst/>
          </a:prstGeom>
          <a:solidFill>
            <a:schemeClr val="bg1"/>
          </a:solidFill>
          <a:ln w="38100">
            <a:solidFill>
              <a:srgbClr val="00B0F0"/>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Arial" panose="020B0604020202020204" pitchFamily="34" charset="0"/>
                <a:cs typeface="Arial" panose="020B0604020202020204" pitchFamily="34" charset="0"/>
              </a:rPr>
              <a:t>What do we need to do when we listen to make sure we show the other person that we value and respect them? </a:t>
            </a:r>
          </a:p>
        </p:txBody>
      </p:sp>
    </p:spTree>
    <p:extLst>
      <p:ext uri="{BB962C8B-B14F-4D97-AF65-F5344CB8AC3E}">
        <p14:creationId xmlns:p14="http://schemas.microsoft.com/office/powerpoint/2010/main" val="1139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AC9A5-82D5-4E19-8CC2-7741452DCF56}"/>
              </a:ext>
            </a:extLst>
          </p:cNvPr>
          <p:cNvSpPr>
            <a:spLocks noGrp="1"/>
          </p:cNvSpPr>
          <p:nvPr>
            <p:ph type="title"/>
          </p:nvPr>
        </p:nvSpPr>
        <p:spPr>
          <a:xfrm>
            <a:off x="421034" y="58774"/>
            <a:ext cx="5930032" cy="1066296"/>
          </a:xfrm>
        </p:spPr>
        <p:txBody>
          <a:bodyPr>
            <a:normAutofit/>
          </a:bodyPr>
          <a:lstStyle/>
          <a:p>
            <a:r>
              <a:rPr lang="en-GB"/>
              <a:t>Our Agenda</a:t>
            </a:r>
          </a:p>
        </p:txBody>
      </p:sp>
      <p:sp>
        <p:nvSpPr>
          <p:cNvPr id="4" name="Content Placeholder 1">
            <a:extLst>
              <a:ext uri="{FF2B5EF4-FFF2-40B4-BE49-F238E27FC236}">
                <a16:creationId xmlns:a16="http://schemas.microsoft.com/office/drawing/2014/main" id="{10A2DB11-21EF-4B9E-916E-C60A7BBEC9C8}"/>
              </a:ext>
            </a:extLst>
          </p:cNvPr>
          <p:cNvSpPr>
            <a:spLocks noGrp="1"/>
          </p:cNvSpPr>
          <p:nvPr>
            <p:ph idx="1"/>
          </p:nvPr>
        </p:nvSpPr>
        <p:spPr>
          <a:xfrm>
            <a:off x="1784498" y="1387349"/>
            <a:ext cx="8623004" cy="4443697"/>
          </a:xfrm>
        </p:spPr>
        <p:txBody>
          <a:bodyPr>
            <a:normAutofit/>
          </a:bodyPr>
          <a:lstStyle/>
          <a:p>
            <a:pPr marL="0" indent="0">
              <a:buNone/>
            </a:pPr>
            <a:endParaRPr lang="en-GB" sz="2000">
              <a:solidFill>
                <a:srgbClr val="00B0F0"/>
              </a:solidFill>
            </a:endParaRPr>
          </a:p>
          <a:p>
            <a:pPr marL="0" indent="0">
              <a:buNone/>
            </a:pPr>
            <a:r>
              <a:rPr lang="en-GB" sz="2000">
                <a:solidFill>
                  <a:srgbClr val="00B0F0"/>
                </a:solidFill>
              </a:rPr>
              <a:t>TBAT:</a:t>
            </a:r>
            <a:endParaRPr lang="en-GB" sz="2000"/>
          </a:p>
        </p:txBody>
      </p:sp>
      <p:pic>
        <p:nvPicPr>
          <p:cNvPr id="26" name="Picture 25" descr="A close up of a logo&#10;&#10;Description automatically generated">
            <a:extLst>
              <a:ext uri="{FF2B5EF4-FFF2-40B4-BE49-F238E27FC236}">
                <a16:creationId xmlns:a16="http://schemas.microsoft.com/office/drawing/2014/main" id="{812D9CA6-76F2-4131-83E5-4037FA3758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77416" y="4644095"/>
            <a:ext cx="1047656" cy="938871"/>
          </a:xfrm>
          <a:prstGeom prst="rect">
            <a:avLst/>
          </a:prstGeom>
        </p:spPr>
      </p:pic>
      <p:pic>
        <p:nvPicPr>
          <p:cNvPr id="31" name="Picture 30" descr="A picture containing lamp, clock&#10;&#10;Description automatically generated">
            <a:extLst>
              <a:ext uri="{FF2B5EF4-FFF2-40B4-BE49-F238E27FC236}">
                <a16:creationId xmlns:a16="http://schemas.microsoft.com/office/drawing/2014/main" id="{6590FE69-037E-49C0-92DD-2CD2D5A96E2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3622252">
            <a:off x="1919709" y="2445710"/>
            <a:ext cx="882239" cy="708186"/>
          </a:xfrm>
          <a:prstGeom prst="rect">
            <a:avLst/>
          </a:prstGeom>
        </p:spPr>
      </p:pic>
      <p:grpSp>
        <p:nvGrpSpPr>
          <p:cNvPr id="9" name="Group 8">
            <a:extLst>
              <a:ext uri="{FF2B5EF4-FFF2-40B4-BE49-F238E27FC236}">
                <a16:creationId xmlns:a16="http://schemas.microsoft.com/office/drawing/2014/main" id="{B23BF100-38F4-44AB-B447-082037F0CEA1}"/>
              </a:ext>
            </a:extLst>
          </p:cNvPr>
          <p:cNvGrpSpPr/>
          <p:nvPr/>
        </p:nvGrpSpPr>
        <p:grpSpPr>
          <a:xfrm>
            <a:off x="3195873" y="2490953"/>
            <a:ext cx="7186952" cy="4060346"/>
            <a:chOff x="1650124" y="2492217"/>
            <a:chExt cx="7186952" cy="3751495"/>
          </a:xfrm>
        </p:grpSpPr>
        <p:grpSp>
          <p:nvGrpSpPr>
            <p:cNvPr id="16" name="Group 15">
              <a:extLst>
                <a:ext uri="{FF2B5EF4-FFF2-40B4-BE49-F238E27FC236}">
                  <a16:creationId xmlns:a16="http://schemas.microsoft.com/office/drawing/2014/main" id="{3B39CE97-3A7B-457D-92A5-61DD32ABA6FF}"/>
                </a:ext>
              </a:extLst>
            </p:cNvPr>
            <p:cNvGrpSpPr/>
            <p:nvPr/>
          </p:nvGrpSpPr>
          <p:grpSpPr>
            <a:xfrm>
              <a:off x="1650124" y="2492217"/>
              <a:ext cx="7186952" cy="866082"/>
              <a:chOff x="1903228" y="2211572"/>
              <a:chExt cx="6612122" cy="866082"/>
            </a:xfrm>
            <a:solidFill>
              <a:schemeClr val="accent5">
                <a:lumMod val="60000"/>
                <a:lumOff val="40000"/>
              </a:schemeClr>
            </a:solidFill>
          </p:grpSpPr>
          <p:sp>
            <p:nvSpPr>
              <p:cNvPr id="5" name="Rectangle 4">
                <a:extLst>
                  <a:ext uri="{FF2B5EF4-FFF2-40B4-BE49-F238E27FC236}">
                    <a16:creationId xmlns:a16="http://schemas.microsoft.com/office/drawing/2014/main" id="{E9D6441E-2CAA-43B3-8572-2D4622ED817F}"/>
                  </a:ext>
                </a:extLst>
              </p:cNvPr>
              <p:cNvSpPr/>
              <p:nvPr/>
            </p:nvSpPr>
            <p:spPr>
              <a:xfrm>
                <a:off x="1903228" y="2211572"/>
                <a:ext cx="6612122" cy="433041"/>
              </a:xfrm>
              <a:prstGeom prst="rect">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ial" panose="020B0604020202020204" pitchFamily="34" charset="0"/>
                    <a:cs typeface="Arial" panose="020B0604020202020204" pitchFamily="34" charset="0"/>
                  </a:rPr>
                  <a:t>Key words</a:t>
                </a:r>
              </a:p>
            </p:txBody>
          </p:sp>
          <p:sp>
            <p:nvSpPr>
              <p:cNvPr id="14" name="Arrow: Down 13">
                <a:extLst>
                  <a:ext uri="{FF2B5EF4-FFF2-40B4-BE49-F238E27FC236}">
                    <a16:creationId xmlns:a16="http://schemas.microsoft.com/office/drawing/2014/main" id="{40D98D97-8788-4AFB-922A-8FD5362B6598}"/>
                  </a:ext>
                </a:extLst>
              </p:cNvPr>
              <p:cNvSpPr/>
              <p:nvPr/>
            </p:nvSpPr>
            <p:spPr>
              <a:xfrm>
                <a:off x="4876594" y="2644613"/>
                <a:ext cx="452735" cy="433041"/>
              </a:xfrm>
              <a:prstGeom prst="downArrow">
                <a:avLst/>
              </a:prstGeom>
              <a:gr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5203A42B-BE2D-4527-85AD-9E879E272412}"/>
                </a:ext>
              </a:extLst>
            </p:cNvPr>
            <p:cNvGrpSpPr/>
            <p:nvPr/>
          </p:nvGrpSpPr>
          <p:grpSpPr>
            <a:xfrm>
              <a:off x="1650124" y="3374729"/>
              <a:ext cx="7186952" cy="1087430"/>
              <a:chOff x="1903228" y="2344021"/>
              <a:chExt cx="6612122" cy="1087430"/>
            </a:xfrm>
            <a:solidFill>
              <a:srgbClr val="00B0F0"/>
            </a:solidFill>
          </p:grpSpPr>
          <p:sp>
            <p:nvSpPr>
              <p:cNvPr id="19" name="Rectangle 18">
                <a:extLst>
                  <a:ext uri="{FF2B5EF4-FFF2-40B4-BE49-F238E27FC236}">
                    <a16:creationId xmlns:a16="http://schemas.microsoft.com/office/drawing/2014/main" id="{7059AC1D-0127-447E-85C2-44CF2F6F86ED}"/>
                  </a:ext>
                </a:extLst>
              </p:cNvPr>
              <p:cNvSpPr/>
              <p:nvPr/>
            </p:nvSpPr>
            <p:spPr>
              <a:xfrm>
                <a:off x="1903228" y="2344021"/>
                <a:ext cx="6612122" cy="676367"/>
              </a:xfrm>
              <a:prstGeom prst="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ial" panose="020B0604020202020204" pitchFamily="34" charset="0"/>
                    <a:cs typeface="Arial" panose="020B0604020202020204" pitchFamily="34" charset="0"/>
                  </a:rPr>
                  <a:t>Active listening</a:t>
                </a:r>
              </a:p>
            </p:txBody>
          </p:sp>
          <p:sp>
            <p:nvSpPr>
              <p:cNvPr id="20" name="Arrow: Down 19">
                <a:extLst>
                  <a:ext uri="{FF2B5EF4-FFF2-40B4-BE49-F238E27FC236}">
                    <a16:creationId xmlns:a16="http://schemas.microsoft.com/office/drawing/2014/main" id="{3C3545B1-1384-4A8F-97C8-9154AF35DE1F}"/>
                  </a:ext>
                </a:extLst>
              </p:cNvPr>
              <p:cNvSpPr/>
              <p:nvPr/>
            </p:nvSpPr>
            <p:spPr>
              <a:xfrm>
                <a:off x="4889289" y="2998410"/>
                <a:ext cx="452735" cy="433041"/>
              </a:xfrm>
              <a:prstGeom prst="down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grpSp>
        <p:sp>
          <p:nvSpPr>
            <p:cNvPr id="23" name="Rectangle 22">
              <a:extLst>
                <a:ext uri="{FF2B5EF4-FFF2-40B4-BE49-F238E27FC236}">
                  <a16:creationId xmlns:a16="http://schemas.microsoft.com/office/drawing/2014/main" id="{6AC63FE4-822C-4168-9EC5-F34FC8A7FB7A}"/>
                </a:ext>
              </a:extLst>
            </p:cNvPr>
            <p:cNvSpPr/>
            <p:nvPr/>
          </p:nvSpPr>
          <p:spPr>
            <a:xfrm>
              <a:off x="1650124" y="4481579"/>
              <a:ext cx="7186952" cy="676367"/>
            </a:xfrm>
            <a:prstGeom prst="rect">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ial" panose="020B0604020202020204" pitchFamily="34" charset="0"/>
                  <a:cs typeface="Arial" panose="020B0604020202020204" pitchFamily="34" charset="0"/>
                </a:rPr>
                <a:t>Respectful discussion and collaboration </a:t>
              </a:r>
            </a:p>
          </p:txBody>
        </p:sp>
        <p:sp>
          <p:nvSpPr>
            <p:cNvPr id="15" name="Arrow: Down 14">
              <a:extLst>
                <a:ext uri="{FF2B5EF4-FFF2-40B4-BE49-F238E27FC236}">
                  <a16:creationId xmlns:a16="http://schemas.microsoft.com/office/drawing/2014/main" id="{63E346C1-E4D1-4BC3-AC96-DAECFBD94084}"/>
                </a:ext>
              </a:extLst>
            </p:cNvPr>
            <p:cNvSpPr/>
            <p:nvPr/>
          </p:nvSpPr>
          <p:spPr>
            <a:xfrm>
              <a:off x="4895781" y="5146125"/>
              <a:ext cx="492094" cy="433041"/>
            </a:xfrm>
            <a:prstGeom prst="downArrow">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5FA9D7D-C56E-466E-B3AC-41816362C689}"/>
                </a:ext>
              </a:extLst>
            </p:cNvPr>
            <p:cNvSpPr/>
            <p:nvPr/>
          </p:nvSpPr>
          <p:spPr>
            <a:xfrm>
              <a:off x="1650124" y="5567345"/>
              <a:ext cx="7186952" cy="676367"/>
            </a:xfrm>
            <a:prstGeom prst="rect">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rial" panose="020B0604020202020204" pitchFamily="34" charset="0"/>
                  <a:cs typeface="Arial" panose="020B0604020202020204" pitchFamily="34" charset="0"/>
                </a:rPr>
                <a:t>Our rules for respect</a:t>
              </a:r>
            </a:p>
          </p:txBody>
        </p:sp>
      </p:grpSp>
      <p:pic>
        <p:nvPicPr>
          <p:cNvPr id="8" name="Picture 7" descr="A close up of a logo&#10;&#10;Description automatically generated">
            <a:extLst>
              <a:ext uri="{FF2B5EF4-FFF2-40B4-BE49-F238E27FC236}">
                <a16:creationId xmlns:a16="http://schemas.microsoft.com/office/drawing/2014/main" id="{397F89BB-732B-47B6-A71B-D368F801D69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725299" y="3355707"/>
            <a:ext cx="1161405" cy="1200806"/>
          </a:xfrm>
          <a:prstGeom prst="rect">
            <a:avLst/>
          </a:prstGeom>
        </p:spPr>
      </p:pic>
      <p:sp>
        <p:nvSpPr>
          <p:cNvPr id="21" name="Rectangle 20">
            <a:extLst>
              <a:ext uri="{FF2B5EF4-FFF2-40B4-BE49-F238E27FC236}">
                <a16:creationId xmlns:a16="http://schemas.microsoft.com/office/drawing/2014/main" id="{65B42A5D-9CDF-4D04-9331-00F6AEF7019A}"/>
              </a:ext>
            </a:extLst>
          </p:cNvPr>
          <p:cNvSpPr>
            <a:spLocks noChangeArrowheads="1"/>
          </p:cNvSpPr>
          <p:nvPr/>
        </p:nvSpPr>
        <p:spPr bwMode="auto">
          <a:xfrm>
            <a:off x="2858396" y="1063908"/>
            <a:ext cx="7861906" cy="1409617"/>
          </a:xfrm>
          <a:prstGeom prst="rect">
            <a:avLst/>
          </a:prstGeom>
          <a:solidFill>
            <a:schemeClr val="bg1"/>
          </a:solidFill>
          <a:ln w="38100">
            <a:solidFill>
              <a:srgbClr val="00B0F0"/>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a:latin typeface="Arial" panose="020B0604020202020204" pitchFamily="34" charset="0"/>
                <a:cs typeface="Arial" panose="020B0604020202020204" pitchFamily="34" charset="0"/>
              </a:rPr>
              <a:t>To </a:t>
            </a:r>
            <a:r>
              <a:rPr lang="en-GB" i="1">
                <a:latin typeface="Arial" panose="020B0604020202020204" pitchFamily="34" charset="0"/>
                <a:cs typeface="Arial" panose="020B0604020202020204" pitchFamily="34" charset="0"/>
              </a:rPr>
              <a:t>consider</a:t>
            </a:r>
            <a:r>
              <a:rPr lang="en-GB">
                <a:latin typeface="Arial" panose="020B0604020202020204" pitchFamily="34" charset="0"/>
                <a:cs typeface="Arial" panose="020B0604020202020204" pitchFamily="34" charset="0"/>
              </a:rPr>
              <a:t> what makes respectful listening and group-working.</a:t>
            </a:r>
          </a:p>
          <a:p>
            <a:pPr>
              <a:buNone/>
            </a:pPr>
            <a:r>
              <a:rPr lang="en-GB" sz="1800">
                <a:latin typeface="Arial" panose="020B0604020202020204" pitchFamily="34" charset="0"/>
                <a:cs typeface="Arial" panose="020B0604020202020204" pitchFamily="34" charset="0"/>
              </a:rPr>
              <a:t>.</a:t>
            </a:r>
          </a:p>
        </p:txBody>
      </p:sp>
      <p:pic>
        <p:nvPicPr>
          <p:cNvPr id="2" name="Picture 1" descr="A close up of a sign&#10;&#10;Description automatically generated">
            <a:extLst>
              <a:ext uri="{FF2B5EF4-FFF2-40B4-BE49-F238E27FC236}">
                <a16:creationId xmlns:a16="http://schemas.microsoft.com/office/drawing/2014/main" id="{D6E9E2BA-C473-41E7-A72C-B311ADA4425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862699" y="5826010"/>
            <a:ext cx="1024004" cy="839172"/>
          </a:xfrm>
          <a:prstGeom prst="rect">
            <a:avLst/>
          </a:prstGeom>
          <a:ln w="38100">
            <a:solidFill>
              <a:schemeClr val="tx1"/>
            </a:solidFill>
          </a:ln>
        </p:spPr>
      </p:pic>
    </p:spTree>
    <p:extLst>
      <p:ext uri="{BB962C8B-B14F-4D97-AF65-F5344CB8AC3E}">
        <p14:creationId xmlns:p14="http://schemas.microsoft.com/office/powerpoint/2010/main" val="38414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6B4BB-AA95-4559-925E-8FB21A4317CC}"/>
              </a:ext>
            </a:extLst>
          </p:cNvPr>
          <p:cNvSpPr>
            <a:spLocks noGrp="1"/>
          </p:cNvSpPr>
          <p:nvPr>
            <p:ph type="title"/>
          </p:nvPr>
        </p:nvSpPr>
        <p:spPr>
          <a:xfrm>
            <a:off x="3608260" y="-231251"/>
            <a:ext cx="5930032" cy="1066296"/>
          </a:xfrm>
        </p:spPr>
        <p:txBody>
          <a:bodyPr/>
          <a:lstStyle/>
          <a:p>
            <a:r>
              <a:rPr lang="en-GB"/>
              <a:t>What is active listening?</a:t>
            </a:r>
          </a:p>
        </p:txBody>
      </p:sp>
      <p:sp>
        <p:nvSpPr>
          <p:cNvPr id="17" name="Rectangle 16">
            <a:extLst>
              <a:ext uri="{FF2B5EF4-FFF2-40B4-BE49-F238E27FC236}">
                <a16:creationId xmlns:a16="http://schemas.microsoft.com/office/drawing/2014/main" id="{4856C337-87E1-4E2B-A7F5-B49F37DEA5E9}"/>
              </a:ext>
            </a:extLst>
          </p:cNvPr>
          <p:cNvSpPr/>
          <p:nvPr/>
        </p:nvSpPr>
        <p:spPr>
          <a:xfrm>
            <a:off x="721680" y="4784180"/>
            <a:ext cx="9853723" cy="1938992"/>
          </a:xfrm>
          <a:prstGeom prst="rect">
            <a:avLst/>
          </a:prstGeom>
        </p:spPr>
        <p:txBody>
          <a:bodyPr wrap="square">
            <a:spAutoFit/>
          </a:bodyPr>
          <a:lstStyle/>
          <a:p>
            <a:pPr lvl="0" fontAlgn="base"/>
            <a:r>
              <a:rPr lang="en-GB" sz="2000" b="1">
                <a:latin typeface="Arial" panose="020B0604020202020204" pitchFamily="34" charset="0"/>
                <a:cs typeface="Arial" panose="020B0604020202020204" pitchFamily="34" charset="0"/>
              </a:rPr>
              <a:t>Watch the clip.</a:t>
            </a:r>
          </a:p>
          <a:p>
            <a:pPr marL="457200" indent="-457200" fontAlgn="base">
              <a:buAutoNum type="arabicPeriod"/>
            </a:pPr>
            <a:r>
              <a:rPr lang="en-GB" sz="2000">
                <a:latin typeface="Arial" panose="020B0604020202020204" pitchFamily="34" charset="0"/>
                <a:cs typeface="Arial" panose="020B0604020202020204" pitchFamily="34" charset="0"/>
              </a:rPr>
              <a:t>What tips does it give to be an active listener?</a:t>
            </a:r>
          </a:p>
          <a:p>
            <a:pPr marL="457200" indent="-457200" fontAlgn="base">
              <a:buAutoNum type="arabicPeriod"/>
            </a:pPr>
            <a:r>
              <a:rPr lang="en-GB" sz="2000">
                <a:latin typeface="Arial" panose="020B0604020202020204" pitchFamily="34" charset="0"/>
                <a:cs typeface="Arial" panose="020B0604020202020204" pitchFamily="34" charset="0"/>
              </a:rPr>
              <a:t>How do you know when someone is listening to you?</a:t>
            </a:r>
          </a:p>
          <a:p>
            <a:pPr marL="457200" indent="-457200" fontAlgn="base">
              <a:buAutoNum type="arabicPeriod"/>
            </a:pPr>
            <a:r>
              <a:rPr lang="en-GB" sz="2000">
                <a:latin typeface="Arial" panose="020B0604020202020204" pitchFamily="34" charset="0"/>
                <a:cs typeface="Arial" panose="020B0604020202020204" pitchFamily="34" charset="0"/>
              </a:rPr>
              <a:t>How does this make you feel?</a:t>
            </a:r>
          </a:p>
          <a:p>
            <a:pPr marL="457200" indent="-457200" fontAlgn="base">
              <a:buAutoNum type="arabicPeriod"/>
            </a:pPr>
            <a:r>
              <a:rPr lang="en-GB" sz="2000">
                <a:latin typeface="Arial" panose="020B0604020202020204" pitchFamily="34" charset="0"/>
                <a:cs typeface="Arial" panose="020B0604020202020204" pitchFamily="34" charset="0"/>
              </a:rPr>
              <a:t>What about when someone isn’t listening?</a:t>
            </a:r>
          </a:p>
          <a:p>
            <a:pPr lvl="0" fontAlgn="base"/>
            <a:endParaRPr lang="en-GB" sz="20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58D063A-A1C9-475D-AF59-026A270B9CED}"/>
              </a:ext>
            </a:extLst>
          </p:cNvPr>
          <p:cNvSpPr/>
          <p:nvPr/>
        </p:nvSpPr>
        <p:spPr>
          <a:xfrm>
            <a:off x="5974813" y="3244334"/>
            <a:ext cx="248786" cy="369332"/>
          </a:xfrm>
          <a:prstGeom prst="rect">
            <a:avLst/>
          </a:prstGeom>
        </p:spPr>
        <p:txBody>
          <a:bodyPr wrap="none">
            <a:spAutoFit/>
          </a:bodyPr>
          <a:lstStyle/>
          <a:p>
            <a:r>
              <a:rPr lang="en-GB">
                <a:solidFill>
                  <a:srgbClr val="000000"/>
                </a:solidFill>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3E57A0-BDD6-41BB-B5DF-10CF64C2887D}"/>
              </a:ext>
            </a:extLst>
          </p:cNvPr>
          <p:cNvSpPr/>
          <p:nvPr/>
        </p:nvSpPr>
        <p:spPr>
          <a:xfrm>
            <a:off x="5974813" y="3244334"/>
            <a:ext cx="248786" cy="369332"/>
          </a:xfrm>
          <a:prstGeom prst="rect">
            <a:avLst/>
          </a:prstGeom>
        </p:spPr>
        <p:txBody>
          <a:bodyPr wrap="none">
            <a:spAutoFit/>
          </a:bodyPr>
          <a:lstStyle/>
          <a:p>
            <a:r>
              <a:rPr lang="en-GB">
                <a:solidFill>
                  <a:srgbClr val="000000"/>
                </a:solidFill>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p:txBody>
      </p:sp>
      <p:sp>
        <p:nvSpPr>
          <p:cNvPr id="13" name="Content Placeholder 1">
            <a:extLst>
              <a:ext uri="{FF2B5EF4-FFF2-40B4-BE49-F238E27FC236}">
                <a16:creationId xmlns:a16="http://schemas.microsoft.com/office/drawing/2014/main" id="{F0006976-F8A5-469C-B47D-4FE6D74AC93E}"/>
              </a:ext>
            </a:extLst>
          </p:cNvPr>
          <p:cNvSpPr txBox="1">
            <a:spLocks/>
          </p:cNvSpPr>
          <p:nvPr/>
        </p:nvSpPr>
        <p:spPr>
          <a:xfrm>
            <a:off x="118637" y="-2338"/>
            <a:ext cx="2270802" cy="4130443"/>
          </a:xfrm>
          <a:prstGeom prst="rect">
            <a:avLst/>
          </a:prstGeom>
          <a:solidFill>
            <a:srgbClr val="00B0F0"/>
          </a:solidFill>
          <a:ln w="38100">
            <a:noFill/>
          </a:ln>
        </p:spPr>
        <p:txBody>
          <a:bodyPr>
            <a:normAutofit lnSpcReduction="1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GB" sz="300" b="1" u="sng">
              <a:solidFill>
                <a:schemeClr val="bg1"/>
              </a:solidFill>
            </a:endParaRPr>
          </a:p>
          <a:p>
            <a:pPr marL="0" indent="0" algn="ctr">
              <a:buNone/>
            </a:pPr>
            <a:r>
              <a:rPr lang="en-GB" sz="1900" b="1" u="sng">
                <a:solidFill>
                  <a:schemeClr val="bg1"/>
                </a:solidFill>
              </a:rPr>
              <a:t>Key words:</a:t>
            </a:r>
          </a:p>
          <a:p>
            <a:pPr marL="0" indent="0" algn="ctr">
              <a:buNone/>
            </a:pPr>
            <a:r>
              <a:rPr lang="en-GB" sz="1800">
                <a:solidFill>
                  <a:schemeClr val="bg1"/>
                </a:solidFill>
              </a:rPr>
              <a:t>confidential</a:t>
            </a:r>
          </a:p>
          <a:p>
            <a:pPr marL="0" indent="0" algn="ctr">
              <a:buNone/>
            </a:pPr>
            <a:r>
              <a:rPr lang="en-GB" sz="1800">
                <a:solidFill>
                  <a:schemeClr val="bg1"/>
                </a:solidFill>
              </a:rPr>
              <a:t>discuss</a:t>
            </a:r>
          </a:p>
          <a:p>
            <a:pPr marL="0" indent="0" algn="ctr">
              <a:buNone/>
            </a:pPr>
            <a:r>
              <a:rPr lang="en-GB" sz="1800">
                <a:solidFill>
                  <a:schemeClr val="bg1"/>
                </a:solidFill>
              </a:rPr>
              <a:t>included</a:t>
            </a:r>
          </a:p>
          <a:p>
            <a:pPr marL="0" indent="0" algn="ctr">
              <a:buNone/>
            </a:pPr>
            <a:r>
              <a:rPr lang="en-GB" sz="1800">
                <a:solidFill>
                  <a:schemeClr val="bg1"/>
                </a:solidFill>
              </a:rPr>
              <a:t>listen</a:t>
            </a:r>
          </a:p>
          <a:p>
            <a:pPr marL="0" indent="0" algn="ctr">
              <a:buNone/>
            </a:pPr>
            <a:r>
              <a:rPr lang="en-GB" sz="1800">
                <a:solidFill>
                  <a:schemeClr val="bg1"/>
                </a:solidFill>
              </a:rPr>
              <a:t>personal</a:t>
            </a:r>
          </a:p>
          <a:p>
            <a:pPr marL="0" indent="0" algn="ctr">
              <a:buNone/>
            </a:pPr>
            <a:r>
              <a:rPr lang="en-GB" sz="1800">
                <a:solidFill>
                  <a:schemeClr val="bg1"/>
                </a:solidFill>
              </a:rPr>
              <a:t>polite</a:t>
            </a:r>
          </a:p>
          <a:p>
            <a:pPr marL="0" indent="0" algn="ctr">
              <a:buNone/>
            </a:pPr>
            <a:r>
              <a:rPr lang="en-GB" sz="1800">
                <a:solidFill>
                  <a:schemeClr val="bg1"/>
                </a:solidFill>
              </a:rPr>
              <a:t>questions</a:t>
            </a:r>
          </a:p>
          <a:p>
            <a:pPr marL="0" indent="0" algn="ctr">
              <a:buNone/>
            </a:pPr>
            <a:r>
              <a:rPr lang="en-GB" sz="1800">
                <a:solidFill>
                  <a:schemeClr val="bg1"/>
                </a:solidFill>
              </a:rPr>
              <a:t>respect</a:t>
            </a:r>
          </a:p>
          <a:p>
            <a:pPr marL="0" indent="0" algn="ctr">
              <a:buNone/>
            </a:pPr>
            <a:r>
              <a:rPr lang="en-GB" sz="1800">
                <a:solidFill>
                  <a:schemeClr val="bg1"/>
                </a:solidFill>
              </a:rPr>
              <a:t>respond</a:t>
            </a:r>
          </a:p>
          <a:p>
            <a:pPr marL="0" indent="0" algn="ctr">
              <a:buNone/>
            </a:pPr>
            <a:r>
              <a:rPr lang="en-GB" sz="1800">
                <a:solidFill>
                  <a:schemeClr val="bg1"/>
                </a:solidFill>
              </a:rPr>
              <a:t>vocabulary</a:t>
            </a:r>
          </a:p>
          <a:p>
            <a:pPr marL="0" indent="0" algn="ctr">
              <a:buNone/>
            </a:pPr>
            <a:endParaRPr lang="en-GB" sz="200" b="1">
              <a:solidFill>
                <a:schemeClr val="bg1"/>
              </a:solidFill>
            </a:endParaRPr>
          </a:p>
          <a:p>
            <a:pPr marL="0" indent="0" algn="ctr">
              <a:buNone/>
            </a:pPr>
            <a:endParaRPr lang="en-GB" sz="1200">
              <a:solidFill>
                <a:schemeClr val="bg1"/>
              </a:solidFill>
            </a:endParaRPr>
          </a:p>
        </p:txBody>
      </p:sp>
      <p:pic>
        <p:nvPicPr>
          <p:cNvPr id="6" name="Online Media 5" title="Active Listening">
            <a:hlinkClick r:id="" action="ppaction://media"/>
            <a:extLst>
              <a:ext uri="{FF2B5EF4-FFF2-40B4-BE49-F238E27FC236}">
                <a16:creationId xmlns:a16="http://schemas.microsoft.com/office/drawing/2014/main" id="{C58DC203-7C94-42D8-AEC8-DD32DB86B891}"/>
              </a:ext>
            </a:extLst>
          </p:cNvPr>
          <p:cNvPicPr>
            <a:picLocks noRot="1" noChangeAspect="1"/>
          </p:cNvPicPr>
          <p:nvPr>
            <a:videoFile r:link="rId1"/>
          </p:nvPr>
        </p:nvPicPr>
        <p:blipFill>
          <a:blip r:embed="rId4"/>
          <a:stretch>
            <a:fillRect/>
          </a:stretch>
        </p:blipFill>
        <p:spPr>
          <a:xfrm>
            <a:off x="3751826" y="836965"/>
            <a:ext cx="7487478" cy="4146826"/>
          </a:xfrm>
          <a:prstGeom prst="rect">
            <a:avLst/>
          </a:prstGeom>
        </p:spPr>
      </p:pic>
    </p:spTree>
    <p:extLst>
      <p:ext uri="{BB962C8B-B14F-4D97-AF65-F5344CB8AC3E}">
        <p14:creationId xmlns:p14="http://schemas.microsoft.com/office/powerpoint/2010/main" val="7458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95F783-EB81-4A43-A899-01D4B85DCEF1}"/>
              </a:ext>
            </a:extLst>
          </p:cNvPr>
          <p:cNvSpPr>
            <a:spLocks noGrp="1"/>
          </p:cNvSpPr>
          <p:nvPr>
            <p:ph type="title"/>
          </p:nvPr>
        </p:nvSpPr>
        <p:spPr/>
        <p:txBody>
          <a:bodyPr>
            <a:normAutofit/>
          </a:bodyPr>
          <a:lstStyle/>
          <a:p>
            <a:r>
              <a:rPr lang="en-GB" sz="3200"/>
              <a:t>Sort the topics which we will be studying this year. </a:t>
            </a:r>
          </a:p>
        </p:txBody>
      </p:sp>
      <p:graphicFrame>
        <p:nvGraphicFramePr>
          <p:cNvPr id="4" name="Table 4">
            <a:extLst>
              <a:ext uri="{FF2B5EF4-FFF2-40B4-BE49-F238E27FC236}">
                <a16:creationId xmlns:a16="http://schemas.microsoft.com/office/drawing/2014/main" id="{A050DF17-F8F6-4CE2-82F5-A44191C8088B}"/>
              </a:ext>
            </a:extLst>
          </p:cNvPr>
          <p:cNvGraphicFramePr>
            <a:graphicFrameLocks noGrp="1"/>
          </p:cNvGraphicFramePr>
          <p:nvPr>
            <p:extLst>
              <p:ext uri="{D42A27DB-BD31-4B8C-83A1-F6EECF244321}">
                <p14:modId xmlns:p14="http://schemas.microsoft.com/office/powerpoint/2010/main" val="471191622"/>
              </p:ext>
            </p:extLst>
          </p:nvPr>
        </p:nvGraphicFramePr>
        <p:xfrm>
          <a:off x="3197087" y="1408067"/>
          <a:ext cx="8267700" cy="5129034"/>
        </p:xfrm>
        <a:graphic>
          <a:graphicData uri="http://schemas.openxmlformats.org/drawingml/2006/table">
            <a:tbl>
              <a:tblPr firstRow="1" bandRow="1">
                <a:tableStyleId>{5940675A-B579-460E-94D1-54222C63F5DA}</a:tableStyleId>
              </a:tblPr>
              <a:tblGrid>
                <a:gridCol w="2755900">
                  <a:extLst>
                    <a:ext uri="{9D8B030D-6E8A-4147-A177-3AD203B41FA5}">
                      <a16:colId xmlns:a16="http://schemas.microsoft.com/office/drawing/2014/main" val="2433763384"/>
                    </a:ext>
                  </a:extLst>
                </a:gridCol>
                <a:gridCol w="2755900">
                  <a:extLst>
                    <a:ext uri="{9D8B030D-6E8A-4147-A177-3AD203B41FA5}">
                      <a16:colId xmlns:a16="http://schemas.microsoft.com/office/drawing/2014/main" val="464031901"/>
                    </a:ext>
                  </a:extLst>
                </a:gridCol>
                <a:gridCol w="2755900">
                  <a:extLst>
                    <a:ext uri="{9D8B030D-6E8A-4147-A177-3AD203B41FA5}">
                      <a16:colId xmlns:a16="http://schemas.microsoft.com/office/drawing/2014/main" val="2162633494"/>
                    </a:ext>
                  </a:extLst>
                </a:gridCol>
              </a:tblGrid>
              <a:tr h="1709678">
                <a:tc>
                  <a:txBody>
                    <a:bodyPr/>
                    <a:lstStyle/>
                    <a:p>
                      <a:pPr algn="ctr"/>
                      <a:r>
                        <a:rPr lang="en-GB" sz="2000">
                          <a:latin typeface="Arial" panose="020B0604020202020204" pitchFamily="34" charset="0"/>
                          <a:cs typeface="Arial" panose="020B0604020202020204" pitchFamily="34" charset="0"/>
                        </a:rPr>
                        <a:t>My emotions (talking about how I feel)</a:t>
                      </a:r>
                    </a:p>
                  </a:txBody>
                  <a:tcPr/>
                </a:tc>
                <a:tc>
                  <a:txBody>
                    <a:bodyPr/>
                    <a:lstStyle/>
                    <a:p>
                      <a:pPr algn="l"/>
                      <a:r>
                        <a:rPr lang="en-GB" sz="2000">
                          <a:latin typeface="Arial" panose="020B0604020202020204" pitchFamily="34" charset="0"/>
                          <a:cs typeface="Arial" panose="020B0604020202020204" pitchFamily="34" charset="0"/>
                        </a:rPr>
                        <a:t>Self-care </a:t>
                      </a:r>
                    </a:p>
                    <a:p>
                      <a:pPr algn="l"/>
                      <a:r>
                        <a:rPr lang="en-GB" sz="2000">
                          <a:latin typeface="Arial" panose="020B0604020202020204" pitchFamily="34" charset="0"/>
                          <a:cs typeface="Arial" panose="020B0604020202020204" pitchFamily="34" charset="0"/>
                        </a:rPr>
                        <a:t>(including </a:t>
                      </a:r>
                    </a:p>
                    <a:p>
                      <a:pPr algn="l"/>
                      <a:r>
                        <a:rPr lang="en-GB" sz="2000">
                          <a:latin typeface="Arial" panose="020B0604020202020204" pitchFamily="34" charset="0"/>
                          <a:cs typeface="Arial" panose="020B0604020202020204" pitchFamily="34" charset="0"/>
                        </a:rPr>
                        <a:t>diet, </a:t>
                      </a:r>
                    </a:p>
                    <a:p>
                      <a:pPr algn="l"/>
                      <a:r>
                        <a:rPr lang="en-GB" sz="2000">
                          <a:latin typeface="Arial" panose="020B0604020202020204" pitchFamily="34" charset="0"/>
                          <a:cs typeface="Arial" panose="020B0604020202020204" pitchFamily="34" charset="0"/>
                        </a:rPr>
                        <a:t>exercise </a:t>
                      </a:r>
                    </a:p>
                    <a:p>
                      <a:pPr algn="l"/>
                      <a:r>
                        <a:rPr lang="en-GB" sz="2000">
                          <a:latin typeface="Arial" panose="020B0604020202020204" pitchFamily="34" charset="0"/>
                          <a:cs typeface="Arial" panose="020B0604020202020204" pitchFamily="34" charset="0"/>
                        </a:rPr>
                        <a:t>and sleep)</a:t>
                      </a:r>
                    </a:p>
                  </a:txBody>
                  <a:tcPr anchor="ctr"/>
                </a:tc>
                <a:tc>
                  <a:txBody>
                    <a:bodyPr/>
                    <a:lstStyle/>
                    <a:p>
                      <a:pPr algn="ctr"/>
                      <a:r>
                        <a:rPr lang="en-GB" sz="2000">
                          <a:latin typeface="Arial" panose="020B0604020202020204" pitchFamily="34" charset="0"/>
                          <a:cs typeface="Arial" panose="020B0604020202020204" pitchFamily="34" charset="0"/>
                        </a:rPr>
                        <a:t>Death and bereavement</a:t>
                      </a:r>
                    </a:p>
                  </a:txBody>
                  <a:tcPr/>
                </a:tc>
                <a:extLst>
                  <a:ext uri="{0D108BD9-81ED-4DB2-BD59-A6C34878D82A}">
                    <a16:rowId xmlns:a16="http://schemas.microsoft.com/office/drawing/2014/main" val="2331880368"/>
                  </a:ext>
                </a:extLst>
              </a:tr>
              <a:tr h="1709678">
                <a:tc>
                  <a:txBody>
                    <a:bodyPr/>
                    <a:lstStyle/>
                    <a:p>
                      <a:pPr algn="ctr"/>
                      <a:r>
                        <a:rPr lang="en-GB" sz="2000">
                          <a:latin typeface="Arial" panose="020B0604020202020204" pitchFamily="34" charset="0"/>
                          <a:cs typeface="Arial" panose="020B0604020202020204" pitchFamily="34" charset="0"/>
                        </a:rPr>
                        <a:t>Going to secondary school</a:t>
                      </a:r>
                    </a:p>
                  </a:txBody>
                  <a:tcPr/>
                </a:tc>
                <a:tc>
                  <a:txBody>
                    <a:bodyPr/>
                    <a:lstStyle/>
                    <a:p>
                      <a:pPr algn="ctr"/>
                      <a:r>
                        <a:rPr lang="en-GB" sz="2000">
                          <a:latin typeface="Arial" panose="020B0604020202020204" pitchFamily="34" charset="0"/>
                          <a:cs typeface="Arial" panose="020B0604020202020204" pitchFamily="34" charset="0"/>
                        </a:rPr>
                        <a:t>When parents separate or divorce</a:t>
                      </a:r>
                    </a:p>
                  </a:txBody>
                  <a:tcPr/>
                </a:tc>
                <a:tc>
                  <a:txBody>
                    <a:bodyPr/>
                    <a:lstStyle/>
                    <a:p>
                      <a:pPr algn="l"/>
                      <a:r>
                        <a:rPr lang="en-GB" sz="2000">
                          <a:latin typeface="Arial" panose="020B0604020202020204" pitchFamily="34" charset="0"/>
                          <a:cs typeface="Arial" panose="020B0604020202020204" pitchFamily="34" charset="0"/>
                        </a:rPr>
                        <a:t>Body image</a:t>
                      </a:r>
                    </a:p>
                  </a:txBody>
                  <a:tcPr anchor="ctr"/>
                </a:tc>
                <a:extLst>
                  <a:ext uri="{0D108BD9-81ED-4DB2-BD59-A6C34878D82A}">
                    <a16:rowId xmlns:a16="http://schemas.microsoft.com/office/drawing/2014/main" val="1663812977"/>
                  </a:ext>
                </a:extLst>
              </a:tr>
              <a:tr h="1709678">
                <a:tc>
                  <a:txBody>
                    <a:bodyPr/>
                    <a:lstStyle/>
                    <a:p>
                      <a:pPr algn="ctr"/>
                      <a:r>
                        <a:rPr lang="en-GB" sz="2000">
                          <a:latin typeface="Arial" panose="020B0604020202020204" pitchFamily="34" charset="0"/>
                          <a:cs typeface="Arial" panose="020B0604020202020204" pitchFamily="34" charset="0"/>
                        </a:rPr>
                        <a:t>Fake news</a:t>
                      </a:r>
                    </a:p>
                  </a:txBody>
                  <a:tcPr/>
                </a:tc>
                <a:tc>
                  <a:txBody>
                    <a:bodyPr/>
                    <a:lstStyle/>
                    <a:p>
                      <a:pPr algn="ctr"/>
                      <a:r>
                        <a:rPr lang="en-GB" sz="2000">
                          <a:latin typeface="Arial" panose="020B0604020202020204" pitchFamily="34" charset="0"/>
                          <a:cs typeface="Arial" panose="020B0604020202020204" pitchFamily="34" charset="0"/>
                        </a:rPr>
                        <a:t>Body changes in puberty</a:t>
                      </a:r>
                    </a:p>
                  </a:txBody>
                  <a:tcPr/>
                </a:tc>
                <a:tc>
                  <a:txBody>
                    <a:bodyPr/>
                    <a:lstStyle/>
                    <a:p>
                      <a:pPr algn="ctr"/>
                      <a:r>
                        <a:rPr lang="en-GB" sz="2000">
                          <a:latin typeface="Arial" panose="020B0604020202020204" pitchFamily="34" charset="0"/>
                          <a:cs typeface="Arial" panose="020B0604020202020204" pitchFamily="34" charset="0"/>
                        </a:rPr>
                        <a:t>Changes </a:t>
                      </a:r>
                    </a:p>
                    <a:p>
                      <a:pPr algn="ctr"/>
                      <a:r>
                        <a:rPr lang="en-GB" sz="2000">
                          <a:latin typeface="Arial" panose="020B0604020202020204" pitchFamily="34" charset="0"/>
                          <a:cs typeface="Arial" panose="020B0604020202020204" pitchFamily="34" charset="0"/>
                        </a:rPr>
                        <a:t>in friendships</a:t>
                      </a:r>
                    </a:p>
                  </a:txBody>
                  <a:tcPr/>
                </a:tc>
                <a:extLst>
                  <a:ext uri="{0D108BD9-81ED-4DB2-BD59-A6C34878D82A}">
                    <a16:rowId xmlns:a16="http://schemas.microsoft.com/office/drawing/2014/main" val="512478405"/>
                  </a:ext>
                </a:extLst>
              </a:tr>
            </a:tbl>
          </a:graphicData>
        </a:graphic>
      </p:graphicFrame>
      <p:pic>
        <p:nvPicPr>
          <p:cNvPr id="6" name="Picture 5" descr="A picture containing room&#10;&#10;Description automatically generated">
            <a:extLst>
              <a:ext uri="{FF2B5EF4-FFF2-40B4-BE49-F238E27FC236}">
                <a16:creationId xmlns:a16="http://schemas.microsoft.com/office/drawing/2014/main" id="{886030A9-9C1F-49BE-8AC3-B2F85A3F58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52045" y="2003664"/>
            <a:ext cx="1402443" cy="1044373"/>
          </a:xfrm>
          <a:prstGeom prst="rect">
            <a:avLst/>
          </a:prstGeom>
        </p:spPr>
      </p:pic>
      <p:pic>
        <p:nvPicPr>
          <p:cNvPr id="9" name="Picture 8" descr="A cat sleeping on a bed&#10;&#10;Description automatically generated">
            <a:extLst>
              <a:ext uri="{FF2B5EF4-FFF2-40B4-BE49-F238E27FC236}">
                <a16:creationId xmlns:a16="http://schemas.microsoft.com/office/drawing/2014/main" id="{354EC4DF-9B3C-4C3B-9C55-3AC20A2023B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200009" y="1689140"/>
            <a:ext cx="1305467" cy="1044373"/>
          </a:xfrm>
          <a:prstGeom prst="rect">
            <a:avLst/>
          </a:prstGeom>
        </p:spPr>
      </p:pic>
      <p:pic>
        <p:nvPicPr>
          <p:cNvPr id="1026" name="Picture 2" descr="Ormiston Victory Academy - Projects - Nicholas Hare Architects">
            <a:extLst>
              <a:ext uri="{FF2B5EF4-FFF2-40B4-BE49-F238E27FC236}">
                <a16:creationId xmlns:a16="http://schemas.microsoft.com/office/drawing/2014/main" id="{4D8D452C-C457-4D98-A512-D8A16C860A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9300" y="3788639"/>
            <a:ext cx="2527300" cy="9392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silhouette of a person&#10;&#10;Description automatically generated">
            <a:extLst>
              <a:ext uri="{FF2B5EF4-FFF2-40B4-BE49-F238E27FC236}">
                <a16:creationId xmlns:a16="http://schemas.microsoft.com/office/drawing/2014/main" id="{14DFB9F6-1805-4BE1-BCDE-410D54D96CC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694716" y="3836770"/>
            <a:ext cx="1011264" cy="835947"/>
          </a:xfrm>
          <a:prstGeom prst="rect">
            <a:avLst/>
          </a:prstGeom>
        </p:spPr>
      </p:pic>
      <p:pic>
        <p:nvPicPr>
          <p:cNvPr id="29" name="Picture 28" descr="A building with a grassy field&#10;&#10;Description automatically generated">
            <a:extLst>
              <a:ext uri="{FF2B5EF4-FFF2-40B4-BE49-F238E27FC236}">
                <a16:creationId xmlns:a16="http://schemas.microsoft.com/office/drawing/2014/main" id="{37E3F9C6-19D9-48ED-AF6B-D39C2A3F57A4}"/>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378887" y="1999939"/>
            <a:ext cx="1402443" cy="972945"/>
          </a:xfrm>
          <a:prstGeom prst="rect">
            <a:avLst/>
          </a:prstGeom>
        </p:spPr>
      </p:pic>
      <p:pic>
        <p:nvPicPr>
          <p:cNvPr id="5" name="Picture 4" descr="A close up of a mans face&#10;&#10;Description automatically generated">
            <a:extLst>
              <a:ext uri="{FF2B5EF4-FFF2-40B4-BE49-F238E27FC236}">
                <a16:creationId xmlns:a16="http://schemas.microsoft.com/office/drawing/2014/main" id="{85D84726-2BB4-465B-A0CD-995138124410}"/>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31659" r="27761" b="17187"/>
          <a:stretch/>
        </p:blipFill>
        <p:spPr>
          <a:xfrm>
            <a:off x="10323635" y="3188098"/>
            <a:ext cx="915389" cy="1586012"/>
          </a:xfrm>
          <a:prstGeom prst="rect">
            <a:avLst/>
          </a:prstGeom>
        </p:spPr>
      </p:pic>
      <p:pic>
        <p:nvPicPr>
          <p:cNvPr id="14" name="Picture 13" descr="A picture containing text, newspaper&#10;&#10;Description automatically generated">
            <a:extLst>
              <a:ext uri="{FF2B5EF4-FFF2-40B4-BE49-F238E27FC236}">
                <a16:creationId xmlns:a16="http://schemas.microsoft.com/office/drawing/2014/main" id="{B4A175FD-3149-426A-A08F-55378293B015}"/>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3474894" y="5188780"/>
            <a:ext cx="2156743" cy="1250452"/>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id="{456E4CCF-AEA9-4A10-82A9-B95E5DA58CA0}"/>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9267537" y="5499938"/>
            <a:ext cx="1514706" cy="93929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858B2940-B924-4BC6-9780-B7F802DCC450}"/>
              </a:ext>
            </a:extLst>
          </p:cNvPr>
          <p:cNvPicPr>
            <a:picLocks noChangeAspect="1"/>
          </p:cNvPicPr>
          <p:nvPr/>
        </p:nvPicPr>
        <p:blipFill rotWithShape="1">
          <a:blip r:embed="rId18">
            <a:extLst>
              <a:ext uri="{837473B0-CC2E-450A-ABE3-18F120FF3D39}">
                <a1611:picAttrSrcUrl xmlns:a1611="http://schemas.microsoft.com/office/drawing/2016/11/main" r:id="rId19"/>
              </a:ext>
            </a:extLst>
          </a:blip>
          <a:srcRect t="6871" b="5039"/>
          <a:stretch/>
        </p:blipFill>
        <p:spPr>
          <a:xfrm>
            <a:off x="6091112" y="5442593"/>
            <a:ext cx="2527689" cy="1047825"/>
          </a:xfrm>
          <a:prstGeom prst="rect">
            <a:avLst/>
          </a:prstGeom>
        </p:spPr>
      </p:pic>
      <p:sp>
        <p:nvSpPr>
          <p:cNvPr id="7" name="Rectangle 1">
            <a:extLst>
              <a:ext uri="{FF2B5EF4-FFF2-40B4-BE49-F238E27FC236}">
                <a16:creationId xmlns:a16="http://schemas.microsoft.com/office/drawing/2014/main" id="{2C178094-00D0-DA6B-C56E-43C69BE4789A}"/>
              </a:ext>
            </a:extLst>
          </p:cNvPr>
          <p:cNvSpPr>
            <a:spLocks noChangeArrowheads="1"/>
          </p:cNvSpPr>
          <p:nvPr/>
        </p:nvSpPr>
        <p:spPr bwMode="auto">
          <a:xfrm>
            <a:off x="9544217" y="849150"/>
            <a:ext cx="2318435" cy="369332"/>
          </a:xfrm>
          <a:prstGeom prst="rect">
            <a:avLst/>
          </a:prstGeom>
          <a:solidFill>
            <a:srgbClr val="92D050"/>
          </a:solidFill>
          <a:ln w="38100">
            <a:solidFill>
              <a:schemeClr val="tx1"/>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Arial" panose="020B0604020202020204" pitchFamily="34" charset="0"/>
                <a:cs typeface="Arial" panose="020B0604020202020204" pitchFamily="34" charset="0"/>
              </a:rPr>
              <a:t>Most comfortable</a:t>
            </a:r>
          </a:p>
        </p:txBody>
      </p:sp>
      <p:sp>
        <p:nvSpPr>
          <p:cNvPr id="10" name="Rectangle 1">
            <a:extLst>
              <a:ext uri="{FF2B5EF4-FFF2-40B4-BE49-F238E27FC236}">
                <a16:creationId xmlns:a16="http://schemas.microsoft.com/office/drawing/2014/main" id="{F4B545B7-4C6D-62BE-39D1-0F65BBC5C5D6}"/>
              </a:ext>
            </a:extLst>
          </p:cNvPr>
          <p:cNvSpPr>
            <a:spLocks noChangeArrowheads="1"/>
          </p:cNvSpPr>
          <p:nvPr/>
        </p:nvSpPr>
        <p:spPr bwMode="auto">
          <a:xfrm>
            <a:off x="9708623" y="6483155"/>
            <a:ext cx="2149094" cy="369332"/>
          </a:xfrm>
          <a:prstGeom prst="rect">
            <a:avLst/>
          </a:prstGeom>
          <a:solidFill>
            <a:srgbClr val="FF0000"/>
          </a:solidFill>
          <a:ln w="38100">
            <a:solidFill>
              <a:schemeClr val="tx1"/>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Arial" panose="020B0604020202020204" pitchFamily="34" charset="0"/>
                <a:cs typeface="Arial" panose="020B0604020202020204" pitchFamily="34" charset="0"/>
              </a:rPr>
              <a:t>Least comfortable</a:t>
            </a:r>
          </a:p>
        </p:txBody>
      </p:sp>
      <p:sp>
        <p:nvSpPr>
          <p:cNvPr id="11" name="TextBox 10">
            <a:extLst>
              <a:ext uri="{FF2B5EF4-FFF2-40B4-BE49-F238E27FC236}">
                <a16:creationId xmlns:a16="http://schemas.microsoft.com/office/drawing/2014/main" id="{37553940-3655-DCA5-2EB5-6DCA8FD5E98C}"/>
              </a:ext>
            </a:extLst>
          </p:cNvPr>
          <p:cNvSpPr txBox="1"/>
          <p:nvPr/>
        </p:nvSpPr>
        <p:spPr>
          <a:xfrm>
            <a:off x="193216" y="2387611"/>
            <a:ext cx="25672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Active listening is vital so that you can both agree. </a:t>
            </a:r>
          </a:p>
        </p:txBody>
      </p:sp>
    </p:spTree>
    <p:extLst>
      <p:ext uri="{BB962C8B-B14F-4D97-AF65-F5344CB8AC3E}">
        <p14:creationId xmlns:p14="http://schemas.microsoft.com/office/powerpoint/2010/main" val="1664127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093D5A-3F63-47C6-8917-6EC6083A2D6A}"/>
              </a:ext>
            </a:extLst>
          </p:cNvPr>
          <p:cNvSpPr>
            <a:spLocks noGrp="1"/>
          </p:cNvSpPr>
          <p:nvPr>
            <p:ph type="title"/>
          </p:nvPr>
        </p:nvSpPr>
        <p:spPr>
          <a:xfrm>
            <a:off x="581025" y="-46825"/>
            <a:ext cx="10515600" cy="1325563"/>
          </a:xfrm>
        </p:spPr>
        <p:txBody>
          <a:bodyPr/>
          <a:lstStyle/>
          <a:p>
            <a:r>
              <a:rPr lang="en-GB"/>
              <a:t>Creating our rules for respect</a:t>
            </a:r>
          </a:p>
        </p:txBody>
      </p:sp>
      <p:sp>
        <p:nvSpPr>
          <p:cNvPr id="6" name="Rectangle 5">
            <a:extLst>
              <a:ext uri="{FF2B5EF4-FFF2-40B4-BE49-F238E27FC236}">
                <a16:creationId xmlns:a16="http://schemas.microsoft.com/office/drawing/2014/main" id="{3C46E31E-2DB0-4A61-B692-A1E1301FF402}"/>
              </a:ext>
            </a:extLst>
          </p:cNvPr>
          <p:cNvSpPr>
            <a:spLocks noChangeArrowheads="1"/>
          </p:cNvSpPr>
          <p:nvPr/>
        </p:nvSpPr>
        <p:spPr bwMode="auto">
          <a:xfrm>
            <a:off x="7900976" y="5369527"/>
            <a:ext cx="2576524" cy="1200329"/>
          </a:xfrm>
          <a:prstGeom prst="rect">
            <a:avLst/>
          </a:prstGeom>
          <a:solidFill>
            <a:schemeClr val="bg1"/>
          </a:solidFill>
          <a:ln w="38100">
            <a:solidFill>
              <a:schemeClr val="bg1"/>
            </a:solidFill>
            <a:miter lim="800000"/>
            <a:headEnd/>
            <a:tailEnd/>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Arial" panose="020B0604020202020204" pitchFamily="34" charset="0"/>
                <a:cs typeface="Arial" panose="020B0604020202020204" pitchFamily="34" charset="0"/>
              </a:rPr>
              <a:t>It is important that we </a:t>
            </a:r>
            <a:r>
              <a:rPr lang="en-GB" altLang="en-US" sz="1800">
                <a:solidFill>
                  <a:srgbClr val="00B050"/>
                </a:solidFill>
                <a:latin typeface="Arial" panose="020B0604020202020204" pitchFamily="34" charset="0"/>
                <a:cs typeface="Arial" panose="020B0604020202020204" pitchFamily="34" charset="0"/>
              </a:rPr>
              <a:t>respect </a:t>
            </a:r>
            <a:r>
              <a:rPr lang="en-GB" altLang="en-US" sz="1800">
                <a:latin typeface="Arial" panose="020B0604020202020204" pitchFamily="34" charset="0"/>
                <a:cs typeface="Arial" panose="020B0604020202020204" pitchFamily="34" charset="0"/>
              </a:rPr>
              <a:t>other people’s views, even if we don’t agree with them.</a:t>
            </a:r>
          </a:p>
        </p:txBody>
      </p:sp>
      <p:sp>
        <p:nvSpPr>
          <p:cNvPr id="11" name="Right Arrow 4">
            <a:extLst>
              <a:ext uri="{FF2B5EF4-FFF2-40B4-BE49-F238E27FC236}">
                <a16:creationId xmlns:a16="http://schemas.microsoft.com/office/drawing/2014/main" id="{849961DC-5693-4BF3-AB71-B1EF5100517B}"/>
              </a:ext>
            </a:extLst>
          </p:cNvPr>
          <p:cNvSpPr/>
          <p:nvPr/>
        </p:nvSpPr>
        <p:spPr>
          <a:xfrm rot="3358036">
            <a:off x="8165757" y="4580620"/>
            <a:ext cx="1249362" cy="44108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Content Placeholder 1">
            <a:extLst>
              <a:ext uri="{FF2B5EF4-FFF2-40B4-BE49-F238E27FC236}">
                <a16:creationId xmlns:a16="http://schemas.microsoft.com/office/drawing/2014/main" id="{4D1C3946-E46B-4A9B-B935-586E446822D0}"/>
              </a:ext>
            </a:extLst>
          </p:cNvPr>
          <p:cNvSpPr txBox="1">
            <a:spLocks/>
          </p:cNvSpPr>
          <p:nvPr/>
        </p:nvSpPr>
        <p:spPr>
          <a:xfrm>
            <a:off x="411151" y="1083236"/>
            <a:ext cx="2270802" cy="4130443"/>
          </a:xfrm>
          <a:prstGeom prst="rect">
            <a:avLst/>
          </a:prstGeom>
          <a:solidFill>
            <a:srgbClr val="00B0F0"/>
          </a:solidFill>
          <a:ln w="38100">
            <a:noFill/>
          </a:ln>
        </p:spPr>
        <p:txBody>
          <a:bodyPr>
            <a:normAutofit fontScale="92500" lnSpcReduction="2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GB" sz="300" b="1" u="sng">
              <a:solidFill>
                <a:schemeClr val="bg1"/>
              </a:solidFill>
            </a:endParaRPr>
          </a:p>
          <a:p>
            <a:pPr marL="0" indent="0" algn="ctr">
              <a:buNone/>
            </a:pPr>
            <a:r>
              <a:rPr lang="en-GB" sz="1900" b="1" u="sng">
                <a:solidFill>
                  <a:schemeClr val="bg1"/>
                </a:solidFill>
              </a:rPr>
              <a:t>Key words:</a:t>
            </a:r>
          </a:p>
          <a:p>
            <a:pPr marL="0" indent="0" algn="ctr">
              <a:buNone/>
            </a:pPr>
            <a:r>
              <a:rPr lang="en-GB" sz="2200">
                <a:solidFill>
                  <a:schemeClr val="bg1"/>
                </a:solidFill>
              </a:rPr>
              <a:t>confidential</a:t>
            </a:r>
          </a:p>
          <a:p>
            <a:pPr marL="0" indent="0" algn="ctr">
              <a:buNone/>
            </a:pPr>
            <a:r>
              <a:rPr lang="en-GB" sz="2200">
                <a:solidFill>
                  <a:schemeClr val="bg1"/>
                </a:solidFill>
              </a:rPr>
              <a:t>discuss</a:t>
            </a:r>
          </a:p>
          <a:p>
            <a:pPr marL="0" indent="0" algn="ctr">
              <a:buNone/>
            </a:pPr>
            <a:r>
              <a:rPr lang="en-GB" sz="2200">
                <a:solidFill>
                  <a:schemeClr val="bg1"/>
                </a:solidFill>
              </a:rPr>
              <a:t>included</a:t>
            </a:r>
          </a:p>
          <a:p>
            <a:pPr marL="0" indent="0" algn="ctr">
              <a:buNone/>
            </a:pPr>
            <a:r>
              <a:rPr lang="en-GB" sz="2200">
                <a:solidFill>
                  <a:schemeClr val="bg1"/>
                </a:solidFill>
              </a:rPr>
              <a:t>listen</a:t>
            </a:r>
          </a:p>
          <a:p>
            <a:pPr marL="0" indent="0" algn="ctr">
              <a:buNone/>
            </a:pPr>
            <a:r>
              <a:rPr lang="en-GB" sz="2200">
                <a:solidFill>
                  <a:schemeClr val="bg1"/>
                </a:solidFill>
              </a:rPr>
              <a:t>personal</a:t>
            </a:r>
          </a:p>
          <a:p>
            <a:pPr marL="0" indent="0" algn="ctr">
              <a:buNone/>
            </a:pPr>
            <a:r>
              <a:rPr lang="en-GB" sz="2200">
                <a:solidFill>
                  <a:schemeClr val="bg1"/>
                </a:solidFill>
              </a:rPr>
              <a:t>polite</a:t>
            </a:r>
          </a:p>
          <a:p>
            <a:pPr marL="0" indent="0" algn="ctr">
              <a:buNone/>
            </a:pPr>
            <a:r>
              <a:rPr lang="en-GB" sz="2200">
                <a:solidFill>
                  <a:schemeClr val="bg1"/>
                </a:solidFill>
              </a:rPr>
              <a:t>questions</a:t>
            </a:r>
          </a:p>
          <a:p>
            <a:pPr marL="0" indent="0" algn="ctr">
              <a:buNone/>
            </a:pPr>
            <a:r>
              <a:rPr lang="en-GB" sz="2200">
                <a:solidFill>
                  <a:schemeClr val="bg1"/>
                </a:solidFill>
              </a:rPr>
              <a:t>respect</a:t>
            </a:r>
          </a:p>
          <a:p>
            <a:pPr marL="0" indent="0" algn="ctr">
              <a:buNone/>
            </a:pPr>
            <a:r>
              <a:rPr lang="en-GB" sz="2200">
                <a:solidFill>
                  <a:schemeClr val="bg1"/>
                </a:solidFill>
              </a:rPr>
              <a:t>respond</a:t>
            </a:r>
          </a:p>
          <a:p>
            <a:pPr marL="0" indent="0" algn="ctr">
              <a:buNone/>
            </a:pPr>
            <a:r>
              <a:rPr lang="en-GB" sz="2200">
                <a:solidFill>
                  <a:schemeClr val="bg1"/>
                </a:solidFill>
              </a:rPr>
              <a:t>vocabulary</a:t>
            </a:r>
          </a:p>
          <a:p>
            <a:pPr marL="0" indent="0" algn="ctr">
              <a:buNone/>
            </a:pPr>
            <a:endParaRPr lang="en-GB" sz="200" b="1">
              <a:solidFill>
                <a:schemeClr val="bg1"/>
              </a:solidFill>
            </a:endParaRPr>
          </a:p>
          <a:p>
            <a:pPr marL="0" indent="0" algn="ctr">
              <a:buNone/>
            </a:pPr>
            <a:endParaRPr lang="en-GB" sz="1200">
              <a:solidFill>
                <a:schemeClr val="bg1"/>
              </a:solidFill>
            </a:endParaRPr>
          </a:p>
        </p:txBody>
      </p:sp>
      <p:sp>
        <p:nvSpPr>
          <p:cNvPr id="5" name="Rectangle 1">
            <a:extLst>
              <a:ext uri="{FF2B5EF4-FFF2-40B4-BE49-F238E27FC236}">
                <a16:creationId xmlns:a16="http://schemas.microsoft.com/office/drawing/2014/main" id="{125B4515-6172-461A-894F-EFB625132F9E}"/>
              </a:ext>
            </a:extLst>
          </p:cNvPr>
          <p:cNvSpPr>
            <a:spLocks noChangeArrowheads="1"/>
          </p:cNvSpPr>
          <p:nvPr/>
        </p:nvSpPr>
        <p:spPr bwMode="auto">
          <a:xfrm>
            <a:off x="5524500" y="3377057"/>
            <a:ext cx="3733800" cy="1200329"/>
          </a:xfrm>
          <a:prstGeom prst="rect">
            <a:avLst/>
          </a:prstGeom>
          <a:solidFill>
            <a:schemeClr val="bg1"/>
          </a:solidFill>
          <a:ln w="57150">
            <a:solidFill>
              <a:srgbClr val="66CCFF"/>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a:latin typeface="Arial" panose="020B0604020202020204" pitchFamily="34" charset="0"/>
                <a:cs typeface="Arial" panose="020B0604020202020204" pitchFamily="34" charset="0"/>
              </a:rPr>
              <a:t>What are our rules for respect in </a:t>
            </a:r>
          </a:p>
          <a:p>
            <a:pPr algn="ctr" eaLnBrk="1" hangingPunct="1">
              <a:spcBef>
                <a:spcPct val="0"/>
              </a:spcBef>
              <a:buFontTx/>
              <a:buNone/>
            </a:pPr>
            <a:r>
              <a:rPr lang="en-GB" altLang="en-US" sz="2400">
                <a:latin typeface="Arial" panose="020B0604020202020204" pitchFamily="34" charset="0"/>
                <a:cs typeface="Arial" panose="020B0604020202020204" pitchFamily="34" charset="0"/>
              </a:rPr>
              <a:t>PSHE lessons?</a:t>
            </a:r>
          </a:p>
        </p:txBody>
      </p:sp>
      <p:sp>
        <p:nvSpPr>
          <p:cNvPr id="13" name="TextBox 6">
            <a:extLst>
              <a:ext uri="{FF2B5EF4-FFF2-40B4-BE49-F238E27FC236}">
                <a16:creationId xmlns:a16="http://schemas.microsoft.com/office/drawing/2014/main" id="{B7DCF2C2-ACBB-4BC4-8997-9512243AE1E0}"/>
              </a:ext>
            </a:extLst>
          </p:cNvPr>
          <p:cNvSpPr txBox="1">
            <a:spLocks noChangeArrowheads="1"/>
          </p:cNvSpPr>
          <p:nvPr/>
        </p:nvSpPr>
        <p:spPr bwMode="auto">
          <a:xfrm>
            <a:off x="3260468" y="836973"/>
            <a:ext cx="834973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b="1">
                <a:latin typeface="Arial"/>
                <a:cs typeface="Arial"/>
              </a:rPr>
              <a:t>YOUR TASK:</a:t>
            </a:r>
          </a:p>
          <a:p>
            <a:pPr algn="ctr" eaLnBrk="1" hangingPunct="1">
              <a:spcBef>
                <a:spcPct val="0"/>
              </a:spcBef>
              <a:buFontTx/>
              <a:buNone/>
            </a:pPr>
            <a:r>
              <a:rPr lang="en-GB" altLang="en-US" sz="2000">
                <a:latin typeface="Arial"/>
                <a:cs typeface="Arial"/>
              </a:rPr>
              <a:t>The issues discussed in PSHE can be sensitive, therefore it is really important that we </a:t>
            </a:r>
            <a:r>
              <a:rPr lang="en-GB" altLang="en-US" sz="2000" b="1">
                <a:latin typeface="Arial"/>
                <a:cs typeface="Arial"/>
              </a:rPr>
              <a:t>establish some classroom rules </a:t>
            </a:r>
            <a:r>
              <a:rPr lang="en-GB" altLang="en-US" sz="2000">
                <a:latin typeface="Arial"/>
                <a:cs typeface="Arial"/>
              </a:rPr>
              <a:t>so that we all feel comfortable to contribute to discussions, group work and PSHE lessons.</a:t>
            </a:r>
          </a:p>
          <a:p>
            <a:pPr algn="ctr" eaLnBrk="1" hangingPunct="1">
              <a:spcBef>
                <a:spcPct val="0"/>
              </a:spcBef>
              <a:buFontTx/>
              <a:buNone/>
            </a:pPr>
            <a:endParaRPr lang="en-GB" altLang="en-US" sz="2000">
              <a:latin typeface="Arial" panose="020B0604020202020204" pitchFamily="34" charset="0"/>
              <a:cs typeface="Arial" panose="020B0604020202020204" pitchFamily="34" charset="0"/>
            </a:endParaRPr>
          </a:p>
          <a:p>
            <a:pPr algn="ctr" eaLnBrk="1" hangingPunct="1">
              <a:spcBef>
                <a:spcPct val="0"/>
              </a:spcBef>
              <a:buNone/>
            </a:pPr>
            <a:r>
              <a:rPr lang="en-GB" altLang="en-US" sz="2800" b="1">
                <a:solidFill>
                  <a:schemeClr val="accent2">
                    <a:lumMod val="76000"/>
                  </a:schemeClr>
                </a:solidFill>
                <a:latin typeface="Arial"/>
                <a:cs typeface="Arial"/>
              </a:rPr>
              <a:t>Group Work: create a mind-map of rules for respect that we will use in PSHE lessons. </a:t>
            </a:r>
            <a:endParaRPr lang="en-GB" altLang="en-US" sz="2000" b="1">
              <a:solidFill>
                <a:schemeClr val="accent2">
                  <a:lumMod val="76000"/>
                </a:schemeClr>
              </a:solidFill>
              <a:latin typeface="Comic Sans MS" panose="030F0702030302020204" pitchFamily="66" charset="0"/>
              <a:cs typeface="Arial"/>
            </a:endParaRPr>
          </a:p>
        </p:txBody>
      </p:sp>
    </p:spTree>
    <p:extLst>
      <p:ext uri="{BB962C8B-B14F-4D97-AF65-F5344CB8AC3E}">
        <p14:creationId xmlns:p14="http://schemas.microsoft.com/office/powerpoint/2010/main" val="16250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A92E-3B1B-C93A-0BF7-BE1E45DD838A}"/>
              </a:ext>
            </a:extLst>
          </p:cNvPr>
          <p:cNvSpPr>
            <a:spLocks noGrp="1"/>
          </p:cNvSpPr>
          <p:nvPr>
            <p:ph type="title"/>
          </p:nvPr>
        </p:nvSpPr>
        <p:spPr>
          <a:xfrm>
            <a:off x="591065" y="2342206"/>
            <a:ext cx="10515600" cy="1325563"/>
          </a:xfrm>
        </p:spPr>
        <p:txBody>
          <a:bodyPr vert="horz" lIns="91440" tIns="45720" rIns="91440" bIns="45720" rtlCol="0" anchor="ctr">
            <a:noAutofit/>
          </a:bodyPr>
          <a:lstStyle/>
          <a:p>
            <a:r>
              <a:rPr lang="en-GB" sz="6700"/>
              <a:t>Full name </a:t>
            </a:r>
            <a:br>
              <a:rPr lang="en-GB" sz="6700"/>
            </a:br>
            <a:r>
              <a:rPr lang="en-GB" sz="6700"/>
              <a:t>Geography </a:t>
            </a:r>
            <a:br>
              <a:rPr lang="en-GB" sz="6700"/>
            </a:br>
            <a:r>
              <a:rPr lang="en-GB" sz="6700"/>
              <a:t>Venturers- Year 5</a:t>
            </a:r>
            <a:br>
              <a:rPr lang="en-GB" sz="6700"/>
            </a:br>
            <a:r>
              <a:rPr lang="en-GB" sz="6700"/>
              <a:t>Mrs Longman</a:t>
            </a:r>
          </a:p>
        </p:txBody>
      </p:sp>
      <p:sp>
        <p:nvSpPr>
          <p:cNvPr id="3" name="TextBox 2">
            <a:extLst>
              <a:ext uri="{FF2B5EF4-FFF2-40B4-BE49-F238E27FC236}">
                <a16:creationId xmlns:a16="http://schemas.microsoft.com/office/drawing/2014/main" id="{0CC5103C-5A81-EBBB-43D5-8145B493869C}"/>
              </a:ext>
            </a:extLst>
          </p:cNvPr>
          <p:cNvSpPr txBox="1"/>
          <p:nvPr/>
        </p:nvSpPr>
        <p:spPr>
          <a:xfrm>
            <a:off x="7880497" y="1683748"/>
            <a:ext cx="33674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Knowledge Organisers – thin layer of glue along the edge so you can see both sides. </a:t>
            </a:r>
          </a:p>
        </p:txBody>
      </p:sp>
    </p:spTree>
    <p:extLst>
      <p:ext uri="{BB962C8B-B14F-4D97-AF65-F5344CB8AC3E}">
        <p14:creationId xmlns:p14="http://schemas.microsoft.com/office/powerpoint/2010/main" val="3115856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8758-8D53-CAEB-0A78-BA6F84965917}"/>
              </a:ext>
            </a:extLst>
          </p:cNvPr>
          <p:cNvSpPr>
            <a:spLocks noGrp="1"/>
          </p:cNvSpPr>
          <p:nvPr>
            <p:ph type="title"/>
          </p:nvPr>
        </p:nvSpPr>
        <p:spPr>
          <a:xfrm>
            <a:off x="457201" y="3136034"/>
            <a:ext cx="11289145" cy="1348653"/>
          </a:xfrm>
        </p:spPr>
        <p:txBody>
          <a:bodyPr>
            <a:normAutofit fontScale="90000"/>
          </a:bodyPr>
          <a:lstStyle/>
          <a:p>
            <a:r>
              <a:rPr lang="en-GB" b="1" u="sng">
                <a:cs typeface="Calibri Light"/>
              </a:rPr>
              <a:t>Tuesday 9th September</a:t>
            </a:r>
            <a:br>
              <a:rPr lang="en-GB" b="1" u="sng">
                <a:cs typeface="Calibri Light"/>
              </a:rPr>
            </a:br>
            <a:br>
              <a:rPr lang="en-GB" b="1" u="sng">
                <a:cs typeface="Calibri Light"/>
              </a:rPr>
            </a:br>
            <a:br>
              <a:rPr lang="en-GB" b="1" u="sng">
                <a:cs typeface="Calibri Light"/>
              </a:rPr>
            </a:br>
            <a:br>
              <a:rPr lang="en-GB" b="1" u="sng">
                <a:cs typeface="Calibri Light"/>
              </a:rPr>
            </a:br>
            <a:r>
              <a:rPr lang="en-GB" b="1" u="sng">
                <a:cs typeface="Calibri Light"/>
              </a:rPr>
              <a:t>Q: Does everywhere in the world have the same climate?</a:t>
            </a:r>
            <a:br>
              <a:rPr lang="en-GB">
                <a:cs typeface="Calibri Light"/>
              </a:rPr>
            </a:br>
            <a:br>
              <a:rPr lang="en-GB">
                <a:cs typeface="Calibri Light"/>
              </a:rPr>
            </a:br>
            <a:br>
              <a:rPr lang="en-GB">
                <a:cs typeface="+mj-lt"/>
              </a:rPr>
            </a:b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125697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73CC-8373-A1B6-64A2-A5BE2C46EB09}"/>
              </a:ext>
            </a:extLst>
          </p:cNvPr>
          <p:cNvSpPr>
            <a:spLocks noGrp="1"/>
          </p:cNvSpPr>
          <p:nvPr>
            <p:ph type="title"/>
          </p:nvPr>
        </p:nvSpPr>
        <p:spPr>
          <a:xfrm>
            <a:off x="-2336" y="2626995"/>
            <a:ext cx="12208350" cy="2487006"/>
          </a:xfrm>
        </p:spPr>
        <p:txBody>
          <a:bodyPr>
            <a:normAutofit fontScale="90000"/>
          </a:bodyPr>
          <a:lstStyle/>
          <a:p>
            <a:r>
              <a:rPr lang="en-GB" sz="2400" u="sng">
                <a:latin typeface="Comic Sans MS"/>
                <a:cs typeface="Calibri Light"/>
              </a:rPr>
              <a:t>Tuesday 9th September</a:t>
            </a:r>
            <a:br>
              <a:rPr lang="en-GB" sz="2400" u="sng">
                <a:latin typeface="Comic Sans MS"/>
                <a:cs typeface="Calibri Light"/>
              </a:rPr>
            </a:br>
            <a:r>
              <a:rPr lang="en-GB" sz="2400" u="sng">
                <a:latin typeface="Comic Sans MS"/>
                <a:cs typeface="Calibri Light"/>
              </a:rPr>
              <a:t>TBAT: Punctuate sentences correctly.</a:t>
            </a:r>
            <a:br>
              <a:rPr lang="en-GB" sz="2400" u="sng">
                <a:latin typeface="Comic Sans MS"/>
                <a:cs typeface="Calibri Light"/>
              </a:rPr>
            </a:br>
            <a:br>
              <a:rPr lang="en-GB" sz="2400" u="sng">
                <a:latin typeface="Comic Sans MS"/>
                <a:cs typeface="Calibri Light"/>
              </a:rPr>
            </a:br>
            <a:r>
              <a:rPr lang="en-GB" sz="2400">
                <a:latin typeface="Comic Sans MS"/>
                <a:cs typeface="Calibri Light"/>
              </a:rPr>
              <a:t>Edit the paragraph below to correct the punctuation, spelling and grammar.</a:t>
            </a: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r>
              <a:rPr lang="en-GB" sz="2400">
                <a:solidFill>
                  <a:srgbClr val="FF0000"/>
                </a:solidFill>
                <a:latin typeface="Comic Sans MS"/>
                <a:cs typeface="Calibri Light"/>
              </a:rPr>
              <a:t>Rewrite the paragraph in your handwriting book correctly.</a:t>
            </a:r>
            <a:br>
              <a:rPr lang="en-GB" sz="3200" u="sng">
                <a:latin typeface="Comic Sans MS"/>
                <a:cs typeface="Calibri Light"/>
              </a:rPr>
            </a:br>
            <a:br>
              <a:rPr lang="en-GB" sz="3200" u="sng">
                <a:latin typeface="Comic Sans MS"/>
                <a:cs typeface="Calibri Light"/>
              </a:rPr>
            </a:br>
            <a:endParaRPr lang="en-GB" sz="3200">
              <a:solidFill>
                <a:srgbClr val="00B050"/>
              </a:solidFill>
              <a:latin typeface="Comic Sans MS"/>
              <a:cs typeface="Calibri Light"/>
            </a:endParaRPr>
          </a:p>
        </p:txBody>
      </p:sp>
      <p:pic>
        <p:nvPicPr>
          <p:cNvPr id="3" name="Picture 2" descr="A white background with black text&#10;&#10;Description automatically generated">
            <a:extLst>
              <a:ext uri="{FF2B5EF4-FFF2-40B4-BE49-F238E27FC236}">
                <a16:creationId xmlns:a16="http://schemas.microsoft.com/office/drawing/2014/main" id="{0B5D4A9E-6D3E-D375-5495-A8659F6EBC01}"/>
              </a:ext>
            </a:extLst>
          </p:cNvPr>
          <p:cNvPicPr>
            <a:picLocks noChangeAspect="1"/>
          </p:cNvPicPr>
          <p:nvPr/>
        </p:nvPicPr>
        <p:blipFill>
          <a:blip r:embed="rId2"/>
          <a:stretch>
            <a:fillRect/>
          </a:stretch>
        </p:blipFill>
        <p:spPr>
          <a:xfrm>
            <a:off x="281889" y="1861750"/>
            <a:ext cx="11628222" cy="3752334"/>
          </a:xfrm>
          <a:prstGeom prst="rect">
            <a:avLst/>
          </a:prstGeom>
        </p:spPr>
      </p:pic>
    </p:spTree>
    <p:extLst>
      <p:ext uri="{BB962C8B-B14F-4D97-AF65-F5344CB8AC3E}">
        <p14:creationId xmlns:p14="http://schemas.microsoft.com/office/powerpoint/2010/main" val="3108029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802324" y="1809708"/>
            <a:ext cx="3596604"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84550"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80250" y="1343231"/>
            <a:ext cx="6269190" cy="2383642"/>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entury Gothic" panose="020B0502020202020204" pitchFamily="34" charset="0"/>
              </a:rPr>
              <a:t>When we describe the </a:t>
            </a:r>
            <a:r>
              <a:rPr lang="en-GB" sz="2400" b="1">
                <a:latin typeface="Century Gothic" panose="020B0502020202020204" pitchFamily="34" charset="0"/>
              </a:rPr>
              <a:t>climate</a:t>
            </a:r>
            <a:r>
              <a:rPr lang="en-GB" sz="2400">
                <a:latin typeface="Century Gothic" panose="020B0502020202020204" pitchFamily="34" charset="0"/>
              </a:rPr>
              <a:t> of a place, we are describing the average amount of </a:t>
            </a:r>
            <a:r>
              <a:rPr lang="en-GB" sz="2400" b="1">
                <a:latin typeface="Century Gothic" panose="020B0502020202020204" pitchFamily="34" charset="0"/>
              </a:rPr>
              <a:t>rainfall</a:t>
            </a:r>
            <a:r>
              <a:rPr lang="en-GB" sz="2400">
                <a:latin typeface="Century Gothic" panose="020B0502020202020204" pitchFamily="34" charset="0"/>
              </a:rPr>
              <a:t> and the average </a:t>
            </a:r>
            <a:r>
              <a:rPr lang="en-GB" sz="2400" b="1">
                <a:latin typeface="Century Gothic" panose="020B0502020202020204" pitchFamily="34" charset="0"/>
              </a:rPr>
              <a:t>temperature</a:t>
            </a:r>
            <a:r>
              <a:rPr lang="en-GB" sz="2400">
                <a:latin typeface="Century Gothic" panose="020B0502020202020204" pitchFamily="34" charset="0"/>
              </a:rPr>
              <a:t> at different times of the year, over 30 years. </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808618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5" y="397884"/>
            <a:ext cx="7828473"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is climate and what is a climate zone?</a:t>
            </a:r>
            <a:endParaRPr lang="en-US" sz="2800" b="1" i="0">
              <a:solidFill>
                <a:schemeClr val="bg1"/>
              </a:solidFill>
              <a:latin typeface="Century Gothic" panose="020B0502020202020204" pitchFamily="34" charset="0"/>
            </a:endParaRPr>
          </a:p>
        </p:txBody>
      </p:sp>
      <p:sp>
        <p:nvSpPr>
          <p:cNvPr id="13" name="Content Placeholder 2">
            <a:extLst>
              <a:ext uri="{FF2B5EF4-FFF2-40B4-BE49-F238E27FC236}">
                <a16:creationId xmlns:a16="http://schemas.microsoft.com/office/drawing/2014/main" id="{7B6E5C2B-A9EC-4DB6-9F30-E0F310EAA5AB}"/>
              </a:ext>
            </a:extLst>
          </p:cNvPr>
          <p:cNvSpPr txBox="1">
            <a:spLocks/>
          </p:cNvSpPr>
          <p:nvPr/>
        </p:nvSpPr>
        <p:spPr>
          <a:xfrm>
            <a:off x="622392" y="3556625"/>
            <a:ext cx="10144549" cy="3068194"/>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latin typeface="Century Gothic" panose="020B0502020202020204" pitchFamily="34" charset="0"/>
              </a:rPr>
              <a:t>Climate zones </a:t>
            </a:r>
            <a:r>
              <a:rPr lang="en-GB" sz="2400">
                <a:latin typeface="Century Gothic" panose="020B0502020202020204" pitchFamily="34" charset="0"/>
              </a:rPr>
              <a:t>are large areas around the world that share a similar climate. On average, they all experience similar amounts of rainfall and similar temperatures across the year. This does not mean that the climates are exactly the same all of the time, but they do follow the same pattern. A place can have a similar climate to another place even if those places are on opposite sides of the world. </a:t>
            </a:r>
          </a:p>
        </p:txBody>
      </p:sp>
      <p:pic>
        <p:nvPicPr>
          <p:cNvPr id="11" name="Picture 10">
            <a:extLst>
              <a:ext uri="{FF2B5EF4-FFF2-40B4-BE49-F238E27FC236}">
                <a16:creationId xmlns:a16="http://schemas.microsoft.com/office/drawing/2014/main" id="{87A2489C-3431-ED7D-0863-EC36A37278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8880" y="878194"/>
            <a:ext cx="2728222" cy="3160293"/>
          </a:xfrm>
          <a:prstGeom prst="rect">
            <a:avLst/>
          </a:prstGeom>
        </p:spPr>
      </p:pic>
      <p:sp>
        <p:nvSpPr>
          <p:cNvPr id="2" name="TextBox 1">
            <a:extLst>
              <a:ext uri="{FF2B5EF4-FFF2-40B4-BE49-F238E27FC236}">
                <a16:creationId xmlns:a16="http://schemas.microsoft.com/office/drawing/2014/main" id="{DA6E93A5-3B1B-53BC-3C14-BA650EA37CE9}"/>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3" name="TextBox 2">
            <a:extLst>
              <a:ext uri="{FF2B5EF4-FFF2-40B4-BE49-F238E27FC236}">
                <a16:creationId xmlns:a16="http://schemas.microsoft.com/office/drawing/2014/main" id="{69A76750-C8C5-5202-567F-0B654EBCB817}"/>
              </a:ext>
            </a:extLst>
          </p:cNvPr>
          <p:cNvSpPr txBox="1"/>
          <p:nvPr/>
        </p:nvSpPr>
        <p:spPr>
          <a:xfrm>
            <a:off x="193217" y="-41404"/>
            <a:ext cx="82807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Task: Read the text and answer the two questions. </a:t>
            </a:r>
          </a:p>
        </p:txBody>
      </p:sp>
    </p:spTree>
    <p:extLst>
      <p:ext uri="{BB962C8B-B14F-4D97-AF65-F5344CB8AC3E}">
        <p14:creationId xmlns:p14="http://schemas.microsoft.com/office/powerpoint/2010/main" val="1172468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paper with black text&#10;&#10;Description automatically generated">
            <a:extLst>
              <a:ext uri="{FF2B5EF4-FFF2-40B4-BE49-F238E27FC236}">
                <a16:creationId xmlns:a16="http://schemas.microsoft.com/office/drawing/2014/main" id="{6972776D-BC16-C1C8-68D2-42840C43E5D6}"/>
              </a:ext>
            </a:extLst>
          </p:cNvPr>
          <p:cNvPicPr>
            <a:picLocks noChangeAspect="1"/>
          </p:cNvPicPr>
          <p:nvPr/>
        </p:nvPicPr>
        <p:blipFill>
          <a:blip r:embed="rId2"/>
          <a:stretch>
            <a:fillRect/>
          </a:stretch>
        </p:blipFill>
        <p:spPr>
          <a:xfrm>
            <a:off x="322400" y="339198"/>
            <a:ext cx="11487965" cy="5041121"/>
          </a:xfrm>
          <a:prstGeom prst="rect">
            <a:avLst/>
          </a:prstGeom>
        </p:spPr>
      </p:pic>
    </p:spTree>
    <p:extLst>
      <p:ext uri="{BB962C8B-B14F-4D97-AF65-F5344CB8AC3E}">
        <p14:creationId xmlns:p14="http://schemas.microsoft.com/office/powerpoint/2010/main" val="2482942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A22C-A144-DBB6-FE31-900DDD0F0747}"/>
              </a:ext>
            </a:extLst>
          </p:cNvPr>
          <p:cNvSpPr>
            <a:spLocks noGrp="1"/>
          </p:cNvSpPr>
          <p:nvPr>
            <p:ph type="title"/>
          </p:nvPr>
        </p:nvSpPr>
        <p:spPr>
          <a:xfrm>
            <a:off x="479612" y="2382184"/>
            <a:ext cx="10515600" cy="1325563"/>
          </a:xfrm>
        </p:spPr>
        <p:txBody>
          <a:bodyPr vert="horz" lIns="91440" tIns="45720" rIns="91440" bIns="45720" rtlCol="0" anchor="ctr">
            <a:noAutofit/>
          </a:bodyPr>
          <a:lstStyle/>
          <a:p>
            <a:r>
              <a:rPr lang="en-GB" sz="4000" b="1">
                <a:solidFill>
                  <a:srgbClr val="0070C0"/>
                </a:solidFill>
                <a:cs typeface="Calibri Light"/>
              </a:rPr>
              <a:t>Blue </a:t>
            </a:r>
            <a:br>
              <a:rPr lang="en-GB" sz="4000" b="1">
                <a:cs typeface="Calibri Light"/>
              </a:rPr>
            </a:br>
            <a:br>
              <a:rPr lang="en-GB" sz="4000">
                <a:cs typeface="Calibri Light"/>
              </a:rPr>
            </a:br>
            <a:r>
              <a:rPr lang="en-GB" sz="4000">
                <a:cs typeface="Calibri Light"/>
              </a:rPr>
              <a:t>What is the invisible line called at the centre of Earth?</a:t>
            </a:r>
            <a:br>
              <a:rPr lang="en-GB" sz="4000">
                <a:cs typeface="Calibri Light"/>
              </a:rPr>
            </a:br>
            <a:br>
              <a:rPr lang="en-GB" sz="4000">
                <a:cs typeface="Calibri Light"/>
              </a:rPr>
            </a:br>
            <a:r>
              <a:rPr lang="en-GB" sz="4000" b="1">
                <a:solidFill>
                  <a:schemeClr val="accent6">
                    <a:lumMod val="75000"/>
                  </a:schemeClr>
                </a:solidFill>
                <a:cs typeface="Calibri Light"/>
              </a:rPr>
              <a:t>Green </a:t>
            </a:r>
            <a:br>
              <a:rPr lang="en-GB" sz="4000">
                <a:cs typeface="Calibri Light"/>
              </a:rPr>
            </a:br>
            <a:br>
              <a:rPr lang="en-GB" sz="4000">
                <a:cs typeface="Calibri Light"/>
              </a:rPr>
            </a:br>
            <a:r>
              <a:rPr lang="en-GB" sz="4000">
                <a:cs typeface="Calibri Light"/>
              </a:rPr>
              <a:t>How do we measure weather?</a:t>
            </a:r>
            <a:br>
              <a:rPr lang="en-GB" sz="4000">
                <a:cs typeface="Calibri Light"/>
              </a:rPr>
            </a:br>
            <a:br>
              <a:rPr lang="en-GB" sz="4000">
                <a:cs typeface="Calibri Light"/>
              </a:rPr>
            </a:br>
            <a:r>
              <a:rPr lang="en-GB" sz="4000">
                <a:solidFill>
                  <a:srgbClr val="FF0000"/>
                </a:solidFill>
                <a:cs typeface="Calibri Light"/>
              </a:rPr>
              <a:t>Challenge:</a:t>
            </a:r>
            <a:r>
              <a:rPr lang="en-GB" sz="4000">
                <a:cs typeface="Calibri Light"/>
              </a:rPr>
              <a:t> What is the climate of the UK? </a:t>
            </a:r>
          </a:p>
        </p:txBody>
      </p:sp>
    </p:spTree>
    <p:extLst>
      <p:ext uri="{BB962C8B-B14F-4D97-AF65-F5344CB8AC3E}">
        <p14:creationId xmlns:p14="http://schemas.microsoft.com/office/powerpoint/2010/main" val="3713298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54068"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3A0C577C-1BA9-95DC-C127-8A7DF9EB4CE5}"/>
              </a:ext>
            </a:extLst>
          </p:cNvPr>
          <p:cNvSpPr/>
          <p:nvPr/>
        </p:nvSpPr>
        <p:spPr>
          <a:xfrm>
            <a:off x="6009888" y="1213702"/>
            <a:ext cx="3808815" cy="1890945"/>
          </a:xfrm>
          <a:prstGeom prst="wedgeRoundRectCallout">
            <a:avLst>
              <a:gd name="adj1" fmla="val -90600"/>
              <a:gd name="adj2" fmla="val -530"/>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What are the different biomes of the world?</a:t>
            </a:r>
            <a:endParaRPr lang="en-US" sz="2000">
              <a:solidFill>
                <a:schemeClr val="tx1"/>
              </a:solidFill>
              <a:latin typeface="Century Gothic" panose="020B0502020202020204" pitchFamily="34" charset="0"/>
            </a:endParaRPr>
          </a:p>
        </p:txBody>
      </p:sp>
      <p:pic>
        <p:nvPicPr>
          <p:cNvPr id="9" name="Picture 8" descr="A picture containing text, painted&#10;&#10;Description automatically generated">
            <a:extLst>
              <a:ext uri="{FF2B5EF4-FFF2-40B4-BE49-F238E27FC236}">
                <a16:creationId xmlns:a16="http://schemas.microsoft.com/office/drawing/2014/main" id="{21C283F9-C5E0-686C-935D-7436E98CFD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pic>
        <p:nvPicPr>
          <p:cNvPr id="5" name="Picture 4" descr="A group of people wearing clothing&#10;&#10;Description automatically generated with medium confidence">
            <a:extLst>
              <a:ext uri="{FF2B5EF4-FFF2-40B4-BE49-F238E27FC236}">
                <a16:creationId xmlns:a16="http://schemas.microsoft.com/office/drawing/2014/main" id="{6FCCABCA-D0B1-439E-C07A-96250AF96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66" y="0"/>
            <a:ext cx="4951201" cy="6858000"/>
          </a:xfrm>
          <a:prstGeom prst="rect">
            <a:avLst/>
          </a:prstGeom>
        </p:spPr>
      </p:pic>
      <p:sp>
        <p:nvSpPr>
          <p:cNvPr id="2" name="TextBox 1">
            <a:extLst>
              <a:ext uri="{FF2B5EF4-FFF2-40B4-BE49-F238E27FC236}">
                <a16:creationId xmlns:a16="http://schemas.microsoft.com/office/drawing/2014/main" id="{E69417C8-D003-9746-B162-68EEB7E27338}"/>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47031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13">
            <a:extLst>
              <a:ext uri="{FF2B5EF4-FFF2-40B4-BE49-F238E27FC236}">
                <a16:creationId xmlns:a16="http://schemas.microsoft.com/office/drawing/2014/main" id="{1BDB06B9-8E11-3E29-0BAE-226B064132BB}"/>
              </a:ext>
            </a:extLst>
          </p:cNvPr>
          <p:cNvSpPr/>
          <p:nvPr/>
        </p:nvSpPr>
        <p:spPr>
          <a:xfrm>
            <a:off x="5306326" y="437355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Case study: What impact have humans had on the deciduous forests of the UK?</a:t>
            </a:r>
          </a:p>
        </p:txBody>
      </p:sp>
      <p:sp>
        <p:nvSpPr>
          <p:cNvPr id="32" name="Rounded Rectangle 13">
            <a:extLst>
              <a:ext uri="{FF2B5EF4-FFF2-40B4-BE49-F238E27FC236}">
                <a16:creationId xmlns:a16="http://schemas.microsoft.com/office/drawing/2014/main" id="{453476CF-BEEC-8E67-BB31-134F19322500}"/>
              </a:ext>
            </a:extLst>
          </p:cNvPr>
          <p:cNvSpPr/>
          <p:nvPr/>
        </p:nvSpPr>
        <p:spPr>
          <a:xfrm>
            <a:off x="827112" y="4379332"/>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How have the flora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and fauna of different biomes adapted to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life there? (1)</a:t>
            </a:r>
          </a:p>
        </p:txBody>
      </p:sp>
      <p:sp>
        <p:nvSpPr>
          <p:cNvPr id="30" name="Rounded Rectangle 13">
            <a:extLst>
              <a:ext uri="{FF2B5EF4-FFF2-40B4-BE49-F238E27FC236}">
                <a16:creationId xmlns:a16="http://schemas.microsoft.com/office/drawing/2014/main" id="{3469809A-2782-6CBE-DD48-FA6FA00D5A30}"/>
              </a:ext>
            </a:extLst>
          </p:cNvPr>
          <p:cNvSpPr/>
          <p:nvPr/>
        </p:nvSpPr>
        <p:spPr>
          <a:xfrm>
            <a:off x="5306326" y="2491220"/>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What challenges do humans face living in each biome?</a:t>
            </a:r>
          </a:p>
        </p:txBody>
      </p:sp>
      <p:sp>
        <p:nvSpPr>
          <p:cNvPr id="29" name="Rounded Rectangle 13">
            <a:extLst>
              <a:ext uri="{FF2B5EF4-FFF2-40B4-BE49-F238E27FC236}">
                <a16:creationId xmlns:a16="http://schemas.microsoft.com/office/drawing/2014/main" id="{B5E39782-F4AC-F792-02FB-6848E18AE04A}"/>
              </a:ext>
            </a:extLst>
          </p:cNvPr>
          <p:cNvSpPr/>
          <p:nvPr/>
        </p:nvSpPr>
        <p:spPr>
          <a:xfrm>
            <a:off x="827112" y="2504666"/>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What are the different biomes of the world?</a:t>
            </a:r>
          </a:p>
        </p:txBody>
      </p:sp>
      <p:sp>
        <p:nvSpPr>
          <p:cNvPr id="28" name="Rounded Rectangle 13">
            <a:extLst>
              <a:ext uri="{FF2B5EF4-FFF2-40B4-BE49-F238E27FC236}">
                <a16:creationId xmlns:a16="http://schemas.microsoft.com/office/drawing/2014/main" id="{AD4D6A63-BB27-498B-699B-6A9CDDDE5C3B}"/>
              </a:ext>
            </a:extLst>
          </p:cNvPr>
          <p:cNvSpPr/>
          <p:nvPr/>
        </p:nvSpPr>
        <p:spPr>
          <a:xfrm>
            <a:off x="5306326" y="572220"/>
            <a:ext cx="3739658" cy="1216958"/>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000">
                <a:solidFill>
                  <a:schemeClr val="tx1"/>
                </a:solidFill>
                <a:latin typeface="Century Gothic" panose="020B0502020202020204" pitchFamily="34" charset="0"/>
              </a:rPr>
              <a:t>How have the flora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and fauna of different biomes adapted to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life there? (2)</a:t>
            </a:r>
          </a:p>
        </p:txBody>
      </p:sp>
      <p:sp>
        <p:nvSpPr>
          <p:cNvPr id="27" name="Rounded Rectangle 13">
            <a:extLst>
              <a:ext uri="{FF2B5EF4-FFF2-40B4-BE49-F238E27FC236}">
                <a16:creationId xmlns:a16="http://schemas.microsoft.com/office/drawing/2014/main" id="{379CEE76-B368-7B2D-865E-AF462A11FDD4}"/>
              </a:ext>
            </a:extLst>
          </p:cNvPr>
          <p:cNvSpPr/>
          <p:nvPr/>
        </p:nvSpPr>
        <p:spPr>
          <a:xfrm>
            <a:off x="827285" y="572220"/>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000">
                <a:solidFill>
                  <a:schemeClr val="tx1"/>
                </a:solidFill>
                <a:latin typeface="Century Gothic" panose="020B0502020202020204" pitchFamily="34" charset="0"/>
              </a:rPr>
              <a:t>Does everywhere in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the world have the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same climate?</a:t>
            </a:r>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48871"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
        <p:nvSpPr>
          <p:cNvPr id="7" name="Oval 6">
            <a:extLst>
              <a:ext uri="{FF2B5EF4-FFF2-40B4-BE49-F238E27FC236}">
                <a16:creationId xmlns:a16="http://schemas.microsoft.com/office/drawing/2014/main" id="{27ECC049-D1D3-D74A-8323-ED1A89CE6DE8}"/>
              </a:ext>
            </a:extLst>
          </p:cNvPr>
          <p:cNvSpPr/>
          <p:nvPr/>
        </p:nvSpPr>
        <p:spPr>
          <a:xfrm>
            <a:off x="494603" y="836105"/>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1</a:t>
            </a:r>
          </a:p>
        </p:txBody>
      </p:sp>
      <p:sp>
        <p:nvSpPr>
          <p:cNvPr id="20" name="Oval 19">
            <a:extLst>
              <a:ext uri="{FF2B5EF4-FFF2-40B4-BE49-F238E27FC236}">
                <a16:creationId xmlns:a16="http://schemas.microsoft.com/office/drawing/2014/main" id="{8A89C02B-109D-8E44-80D4-6858F3356642}"/>
              </a:ext>
            </a:extLst>
          </p:cNvPr>
          <p:cNvSpPr/>
          <p:nvPr/>
        </p:nvSpPr>
        <p:spPr>
          <a:xfrm>
            <a:off x="494603" y="4661614"/>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3</a:t>
            </a:r>
          </a:p>
        </p:txBody>
      </p:sp>
      <p:sp>
        <p:nvSpPr>
          <p:cNvPr id="22" name="Oval 21">
            <a:extLst>
              <a:ext uri="{FF2B5EF4-FFF2-40B4-BE49-F238E27FC236}">
                <a16:creationId xmlns:a16="http://schemas.microsoft.com/office/drawing/2014/main" id="{7731B9BD-9769-1E49-9796-19DF58C6E253}"/>
              </a:ext>
            </a:extLst>
          </p:cNvPr>
          <p:cNvSpPr/>
          <p:nvPr/>
        </p:nvSpPr>
        <p:spPr>
          <a:xfrm>
            <a:off x="4973817" y="836105"/>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4</a:t>
            </a:r>
            <a:endParaRPr lang="en-US">
              <a:latin typeface="Century Gothic" panose="020B0502020202020204" pitchFamily="34" charset="0"/>
            </a:endParaRPr>
          </a:p>
        </p:txBody>
      </p:sp>
      <p:sp>
        <p:nvSpPr>
          <p:cNvPr id="24" name="Oval 23">
            <a:extLst>
              <a:ext uri="{FF2B5EF4-FFF2-40B4-BE49-F238E27FC236}">
                <a16:creationId xmlns:a16="http://schemas.microsoft.com/office/drawing/2014/main" id="{C0BA4F19-AEFD-9942-83E6-051BB684221F}"/>
              </a:ext>
            </a:extLst>
          </p:cNvPr>
          <p:cNvSpPr/>
          <p:nvPr/>
        </p:nvSpPr>
        <p:spPr>
          <a:xfrm>
            <a:off x="4973817" y="2748859"/>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5</a:t>
            </a:r>
          </a:p>
        </p:txBody>
      </p:sp>
      <p:sp>
        <p:nvSpPr>
          <p:cNvPr id="25" name="Oval 24">
            <a:extLst>
              <a:ext uri="{FF2B5EF4-FFF2-40B4-BE49-F238E27FC236}">
                <a16:creationId xmlns:a16="http://schemas.microsoft.com/office/drawing/2014/main" id="{B2BCD905-10BE-42DD-82E4-6D38607C6232}"/>
              </a:ext>
            </a:extLst>
          </p:cNvPr>
          <p:cNvSpPr/>
          <p:nvPr/>
        </p:nvSpPr>
        <p:spPr>
          <a:xfrm>
            <a:off x="5003920" y="4661614"/>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6</a:t>
            </a:r>
          </a:p>
        </p:txBody>
      </p:sp>
      <p:sp>
        <p:nvSpPr>
          <p:cNvPr id="19" name="Oval 18">
            <a:extLst>
              <a:ext uri="{FF2B5EF4-FFF2-40B4-BE49-F238E27FC236}">
                <a16:creationId xmlns:a16="http://schemas.microsoft.com/office/drawing/2014/main" id="{7A98C380-02D1-4565-B5D1-557A62D3811E}"/>
              </a:ext>
            </a:extLst>
          </p:cNvPr>
          <p:cNvSpPr/>
          <p:nvPr/>
        </p:nvSpPr>
        <p:spPr>
          <a:xfrm>
            <a:off x="494776" y="2767189"/>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2</a:t>
            </a:r>
          </a:p>
        </p:txBody>
      </p:sp>
      <p:pic>
        <p:nvPicPr>
          <p:cNvPr id="23" name="Picture 22" descr="A picture containing text, painted&#10;&#10;Description automatically generated">
            <a:extLst>
              <a:ext uri="{FF2B5EF4-FFF2-40B4-BE49-F238E27FC236}">
                <a16:creationId xmlns:a16="http://schemas.microsoft.com/office/drawing/2014/main" id="{09EC5678-3160-9681-A193-9A03EE6099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5082C923-FE30-59F3-D6B8-F8673F0377AE}"/>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descr="A picture containing toy, doll&#10;&#10;Description automatically generated">
            <a:extLst>
              <a:ext uri="{FF2B5EF4-FFF2-40B4-BE49-F238E27FC236}">
                <a16:creationId xmlns:a16="http://schemas.microsoft.com/office/drawing/2014/main" id="{FA026253-9E1B-3389-1738-A992F9D4BB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4515" y="2284637"/>
            <a:ext cx="2068784" cy="4605139"/>
          </a:xfrm>
          <a:prstGeom prst="rect">
            <a:avLst/>
          </a:prstGeom>
        </p:spPr>
      </p:pic>
    </p:spTree>
    <p:extLst>
      <p:ext uri="{BB962C8B-B14F-4D97-AF65-F5344CB8AC3E}">
        <p14:creationId xmlns:p14="http://schemas.microsoft.com/office/powerpoint/2010/main" val="3451498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3D53B5-50D8-43DB-87AE-7C751677E7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63525"/>
            <a:ext cx="11041294" cy="5520647"/>
          </a:xfrm>
          <a:prstGeom prst="rect">
            <a:avLst/>
          </a:prstGeom>
        </p:spPr>
      </p:pic>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88072" y="2738700"/>
            <a:ext cx="5454586" cy="54665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a:solidFill>
                  <a:schemeClr val="bg1"/>
                </a:solidFill>
                <a:latin typeface="Century Gothic" panose="020B0502020202020204" pitchFamily="34" charset="0"/>
              </a:rPr>
              <a:t>Lesson 1: Existing knowledge</a:t>
            </a:r>
          </a:p>
          <a:p>
            <a:pPr marL="0" indent="0">
              <a:buFont typeface="Arial" panose="020B0604020202020204" pitchFamily="34" charset="0"/>
              <a:buNone/>
            </a:pPr>
            <a:endParaRPr lang="en-GB"/>
          </a:p>
        </p:txBody>
      </p:sp>
      <p:sp>
        <p:nvSpPr>
          <p:cNvPr id="13" name="Speech Bubble: Rectangle with Corners Rounded 4">
            <a:extLst>
              <a:ext uri="{FF2B5EF4-FFF2-40B4-BE49-F238E27FC236}">
                <a16:creationId xmlns:a16="http://schemas.microsoft.com/office/drawing/2014/main" id="{A0309A52-7468-4149-8C4C-52362D13422B}"/>
              </a:ext>
            </a:extLst>
          </p:cNvPr>
          <p:cNvSpPr/>
          <p:nvPr/>
        </p:nvSpPr>
        <p:spPr>
          <a:xfrm>
            <a:off x="6000212" y="266401"/>
            <a:ext cx="4889120" cy="834798"/>
          </a:xfrm>
          <a:prstGeom prst="wedgeRoundRectCallout">
            <a:avLst>
              <a:gd name="adj1" fmla="val 25839"/>
              <a:gd name="adj2" fmla="val 197570"/>
              <a:gd name="adj3" fmla="val 16667"/>
            </a:avLst>
          </a:prstGeom>
          <a:solidFill>
            <a:srgbClr val="F5B333"/>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What would you like to find out?</a:t>
            </a:r>
          </a:p>
        </p:txBody>
      </p:sp>
      <p:sp>
        <p:nvSpPr>
          <p:cNvPr id="16" name="Speech Bubble: Rectangle with Corners Rounded 4">
            <a:extLst>
              <a:ext uri="{FF2B5EF4-FFF2-40B4-BE49-F238E27FC236}">
                <a16:creationId xmlns:a16="http://schemas.microsoft.com/office/drawing/2014/main" id="{7F9A9BC9-8BED-9A4A-AFAD-6533164A4B37}"/>
              </a:ext>
            </a:extLst>
          </p:cNvPr>
          <p:cNvSpPr/>
          <p:nvPr/>
        </p:nvSpPr>
        <p:spPr>
          <a:xfrm>
            <a:off x="2350070" y="5016147"/>
            <a:ext cx="2680627" cy="1426224"/>
          </a:xfrm>
          <a:prstGeom prst="wedgeRoundRectCallout">
            <a:avLst>
              <a:gd name="adj1" fmla="val -72791"/>
              <a:gd name="adj2" fmla="val -98899"/>
              <a:gd name="adj3" fmla="val 16667"/>
            </a:avLst>
          </a:prstGeom>
          <a:solidFill>
            <a:srgbClr val="F5B333"/>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What do you know about climate?</a:t>
            </a:r>
          </a:p>
        </p:txBody>
      </p:sp>
      <p:pic>
        <p:nvPicPr>
          <p:cNvPr id="8" name="Picture 7" descr="A picture containing text, toy, doll&#10;&#10;Description automatically generated">
            <a:extLst>
              <a:ext uri="{FF2B5EF4-FFF2-40B4-BE49-F238E27FC236}">
                <a16:creationId xmlns:a16="http://schemas.microsoft.com/office/drawing/2014/main" id="{AF62E4BC-6BE1-A7C2-0A7B-7D1E8C645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3" y="2409568"/>
            <a:ext cx="2290137" cy="4448432"/>
          </a:xfrm>
          <a:prstGeom prst="rect">
            <a:avLst/>
          </a:prstGeom>
        </p:spPr>
      </p:pic>
      <p:pic>
        <p:nvPicPr>
          <p:cNvPr id="9" name="Picture 8" descr="A picture containing toy, doll&#10;&#10;Description automatically generated">
            <a:extLst>
              <a:ext uri="{FF2B5EF4-FFF2-40B4-BE49-F238E27FC236}">
                <a16:creationId xmlns:a16="http://schemas.microsoft.com/office/drawing/2014/main" id="{0E6C783F-C916-452E-5D07-6021D910F9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6983" y="1958349"/>
            <a:ext cx="3080352" cy="5100332"/>
          </a:xfrm>
          <a:prstGeom prst="rect">
            <a:avLst/>
          </a:prstGeom>
        </p:spPr>
      </p:pic>
      <p:pic>
        <p:nvPicPr>
          <p:cNvPr id="10" name="Picture 9" descr="A picture containing text, painted&#10;&#10;Description automatically generated">
            <a:extLst>
              <a:ext uri="{FF2B5EF4-FFF2-40B4-BE49-F238E27FC236}">
                <a16:creationId xmlns:a16="http://schemas.microsoft.com/office/drawing/2014/main" id="{DE79781A-14D9-4CF4-3E29-50063D018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5C8184B2-465E-BFC7-DCEB-A44047F83275}"/>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3" name="TextBox 2">
            <a:extLst>
              <a:ext uri="{FF2B5EF4-FFF2-40B4-BE49-F238E27FC236}">
                <a16:creationId xmlns:a16="http://schemas.microsoft.com/office/drawing/2014/main" id="{A6614DFD-AA29-24E8-762E-A7274CC53970}"/>
              </a:ext>
            </a:extLst>
          </p:cNvPr>
          <p:cNvSpPr txBox="1"/>
          <p:nvPr/>
        </p:nvSpPr>
        <p:spPr>
          <a:xfrm>
            <a:off x="230909" y="101022"/>
            <a:ext cx="68846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Talk partners: Name the continents. </a:t>
            </a:r>
            <a:endParaRPr lang="en-GB" sz="3200"/>
          </a:p>
        </p:txBody>
      </p:sp>
    </p:spTree>
    <p:extLst>
      <p:ext uri="{BB962C8B-B14F-4D97-AF65-F5344CB8AC3E}">
        <p14:creationId xmlns:p14="http://schemas.microsoft.com/office/powerpoint/2010/main" val="1494705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98651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Key knowledge</a:t>
            </a: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9827895"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9715330"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Does everywhere in the world have the same climate?</a:t>
            </a:r>
          </a:p>
        </p:txBody>
      </p:sp>
      <p:sp>
        <p:nvSpPr>
          <p:cNvPr id="11" name="Rounded Rectangle 10">
            <a:extLst>
              <a:ext uri="{FF2B5EF4-FFF2-40B4-BE49-F238E27FC236}">
                <a16:creationId xmlns:a16="http://schemas.microsoft.com/office/drawing/2014/main" id="{AF2BF696-2099-414E-AD08-02F8147DC62C}"/>
              </a:ext>
            </a:extLst>
          </p:cNvPr>
          <p:cNvSpPr/>
          <p:nvPr/>
        </p:nvSpPr>
        <p:spPr>
          <a:xfrm>
            <a:off x="7861386" y="1348343"/>
            <a:ext cx="2881776" cy="2686944"/>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622392" y="1348342"/>
            <a:ext cx="6742206" cy="2686945"/>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999266" y="1482724"/>
            <a:ext cx="2844524" cy="2067425"/>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climate</a:t>
            </a:r>
          </a:p>
          <a:p>
            <a:pPr marL="342900" indent="-342900">
              <a:buClr>
                <a:srgbClr val="F5B333"/>
              </a:buClr>
              <a:buFont typeface="Arial" panose="020B0604020202020204" pitchFamily="34" charset="0"/>
              <a:buChar char="•"/>
            </a:pPr>
            <a:r>
              <a:rPr lang="en-GB" sz="2400">
                <a:latin typeface="Century Gothic" panose="020B0502020202020204" pitchFamily="34" charset="0"/>
              </a:rPr>
              <a:t>rainfall</a:t>
            </a:r>
          </a:p>
          <a:p>
            <a:pPr marL="342900" indent="-342900">
              <a:buClr>
                <a:srgbClr val="F5B333"/>
              </a:buClr>
              <a:buFont typeface="Arial" panose="020B0604020202020204" pitchFamily="34" charset="0"/>
              <a:buChar char="•"/>
            </a:pPr>
            <a:r>
              <a:rPr lang="en-GB" sz="2400">
                <a:latin typeface="Century Gothic" panose="020B0502020202020204" pitchFamily="34" charset="0"/>
              </a:rPr>
              <a:t>temperature</a:t>
            </a:r>
          </a:p>
          <a:p>
            <a:pPr marL="342900" indent="-342900">
              <a:buClr>
                <a:srgbClr val="F5B333"/>
              </a:buClr>
              <a:buFont typeface="Arial" panose="020B0604020202020204" pitchFamily="34" charset="0"/>
              <a:buChar char="•"/>
            </a:pPr>
            <a:r>
              <a:rPr lang="en-GB" sz="2400">
                <a:latin typeface="Century Gothic" panose="020B0502020202020204" pitchFamily="34" charset="0"/>
              </a:rPr>
              <a:t>weather</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444835" cy="2329036"/>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The climate is the usual pattern of weather.</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Places near the Equator are hot and wet.</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Places get colder as you move from the tropics to the poles.</a:t>
            </a:r>
          </a:p>
        </p:txBody>
      </p:sp>
      <p:pic>
        <p:nvPicPr>
          <p:cNvPr id="12" name="Picture 11">
            <a:extLst>
              <a:ext uri="{FF2B5EF4-FFF2-40B4-BE49-F238E27FC236}">
                <a16:creationId xmlns:a16="http://schemas.microsoft.com/office/drawing/2014/main" id="{D30CE402-55BA-FB8A-80B1-BC22B92AE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8615" y="6100398"/>
            <a:ext cx="646033" cy="646033"/>
          </a:xfrm>
          <a:prstGeom prst="rect">
            <a:avLst/>
          </a:prstGeom>
        </p:spPr>
      </p:pic>
      <p:sp>
        <p:nvSpPr>
          <p:cNvPr id="2" name="TextBox 1">
            <a:extLst>
              <a:ext uri="{FF2B5EF4-FFF2-40B4-BE49-F238E27FC236}">
                <a16:creationId xmlns:a16="http://schemas.microsoft.com/office/drawing/2014/main" id="{058A8C99-0CE2-96FF-C0C4-ABD0C36E6052}"/>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descr="A picture containing toy, doll, vector graphics&#10;&#10;Description automatically generated">
            <a:extLst>
              <a:ext uri="{FF2B5EF4-FFF2-40B4-BE49-F238E27FC236}">
                <a16:creationId xmlns:a16="http://schemas.microsoft.com/office/drawing/2014/main" id="{35FEDBA3-99F5-C546-9A54-787F9D701F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0615" y="3429000"/>
            <a:ext cx="5254155" cy="3506457"/>
          </a:xfrm>
          <a:prstGeom prst="rect">
            <a:avLst/>
          </a:prstGeom>
        </p:spPr>
      </p:pic>
    </p:spTree>
    <p:extLst>
      <p:ext uri="{BB962C8B-B14F-4D97-AF65-F5344CB8AC3E}">
        <p14:creationId xmlns:p14="http://schemas.microsoft.com/office/powerpoint/2010/main" val="260694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84550"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22392" y="860764"/>
            <a:ext cx="9713410" cy="5711371"/>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entury Gothic" panose="020B0502020202020204" pitchFamily="34" charset="0"/>
              </a:rPr>
              <a:t>In this lesson, we look at seven different climate zones:</a:t>
            </a:r>
          </a:p>
          <a:p>
            <a:pPr marL="0" indent="0">
              <a:buNone/>
            </a:pPr>
            <a:endParaRPr lang="en-GB" sz="800" b="1">
              <a:latin typeface="Century Gothic" panose="020B0502020202020204" pitchFamily="34" charset="0"/>
            </a:endParaRPr>
          </a:p>
          <a:p>
            <a:pPr marL="0" indent="0">
              <a:buNone/>
            </a:pPr>
            <a:r>
              <a:rPr lang="en-GB" sz="2400" b="1">
                <a:latin typeface="Century Gothic" panose="020B0502020202020204" pitchFamily="34" charset="0"/>
              </a:rPr>
              <a:t>equatorial</a:t>
            </a:r>
            <a:r>
              <a:rPr lang="en-GB" sz="2400">
                <a:latin typeface="Century Gothic" panose="020B0502020202020204" pitchFamily="34" charset="0"/>
              </a:rPr>
              <a:t>		</a:t>
            </a:r>
            <a:r>
              <a:rPr lang="en-GB" sz="2400" b="1">
                <a:latin typeface="Century Gothic" panose="020B0502020202020204" pitchFamily="34" charset="0"/>
              </a:rPr>
              <a:t>tropical</a:t>
            </a:r>
            <a:r>
              <a:rPr lang="en-GB" sz="2400">
                <a:latin typeface="Century Gothic" panose="020B0502020202020204" pitchFamily="34" charset="0"/>
              </a:rPr>
              <a:t>		</a:t>
            </a:r>
            <a:r>
              <a:rPr lang="en-GB" sz="2400" b="1">
                <a:latin typeface="Century Gothic" panose="020B0502020202020204" pitchFamily="34" charset="0"/>
              </a:rPr>
              <a:t>arid</a:t>
            </a:r>
            <a:r>
              <a:rPr lang="en-GB" sz="2400">
                <a:latin typeface="Century Gothic" panose="020B0502020202020204" pitchFamily="34" charset="0"/>
              </a:rPr>
              <a:t>		</a:t>
            </a:r>
            <a:r>
              <a:rPr lang="en-GB" sz="2400" b="1">
                <a:latin typeface="Century Gothic" panose="020B0502020202020204" pitchFamily="34" charset="0"/>
              </a:rPr>
              <a:t>Mediterranean</a:t>
            </a:r>
            <a:r>
              <a:rPr lang="en-GB" sz="800">
                <a:latin typeface="Century Gothic" panose="020B0502020202020204" pitchFamily="34" charset="0"/>
              </a:rPr>
              <a:t>	</a:t>
            </a:r>
          </a:p>
          <a:p>
            <a:pPr marL="0" indent="0">
              <a:buNone/>
            </a:pPr>
            <a:r>
              <a:rPr lang="en-GB" sz="2400" b="1">
                <a:latin typeface="Century Gothic" panose="020B0502020202020204" pitchFamily="34" charset="0"/>
              </a:rPr>
              <a:t>	temperate</a:t>
            </a:r>
            <a:r>
              <a:rPr lang="en-GB" sz="2400">
                <a:latin typeface="Century Gothic" panose="020B0502020202020204" pitchFamily="34" charset="0"/>
              </a:rPr>
              <a:t>		</a:t>
            </a:r>
            <a:r>
              <a:rPr lang="en-GB" sz="2400" b="1">
                <a:latin typeface="Century Gothic" panose="020B0502020202020204" pitchFamily="34" charset="0"/>
              </a:rPr>
              <a:t>subpolar</a:t>
            </a:r>
            <a:r>
              <a:rPr lang="en-GB" sz="2400">
                <a:latin typeface="Century Gothic" panose="020B0502020202020204" pitchFamily="34" charset="0"/>
              </a:rPr>
              <a:t>		</a:t>
            </a:r>
            <a:r>
              <a:rPr lang="en-GB" sz="2400" b="1">
                <a:latin typeface="Century Gothic" panose="020B0502020202020204" pitchFamily="34" charset="0"/>
              </a:rPr>
              <a:t>polar</a:t>
            </a:r>
            <a:r>
              <a:rPr lang="en-GB" sz="2400">
                <a:latin typeface="Century Gothic" panose="020B0502020202020204" pitchFamily="34" charset="0"/>
              </a:rPr>
              <a:t> </a:t>
            </a:r>
          </a:p>
          <a:p>
            <a:pPr marL="0" indent="0">
              <a:buNone/>
            </a:pPr>
            <a:endParaRPr lang="en-GB" sz="800">
              <a:latin typeface="Century Gothic" panose="020B0502020202020204" pitchFamily="34" charset="0"/>
            </a:endParaRPr>
          </a:p>
          <a:p>
            <a:pPr marL="0" indent="0">
              <a:buNone/>
            </a:pPr>
            <a:r>
              <a:rPr lang="en-GB" sz="2400">
                <a:latin typeface="Century Gothic"/>
              </a:rPr>
              <a:t> </a:t>
            </a:r>
            <a:r>
              <a:rPr lang="en-GB" sz="2400">
                <a:solidFill>
                  <a:srgbClr val="FF0000"/>
                </a:solidFill>
                <a:latin typeface="Century Gothic"/>
              </a:rPr>
              <a:t>Places in climate zones along the Equator and between or close to the tropics are usually the hottest. On the map, these are the climate zones that are red, orange, and yellow.</a:t>
            </a:r>
            <a:r>
              <a:rPr lang="en-GB" sz="2400">
                <a:latin typeface="Century Gothic"/>
              </a:rPr>
              <a:t> </a:t>
            </a:r>
            <a:r>
              <a:rPr lang="en-GB" sz="2400">
                <a:solidFill>
                  <a:srgbClr val="0070C0"/>
                </a:solidFill>
                <a:latin typeface="Century Gothic"/>
              </a:rPr>
              <a:t>As you then move away from the tropics and either go north, to the Arctic Circle, or south, to the Antarctic Circle, places get much colder. The areas that are in the light and </a:t>
            </a:r>
            <a:br>
              <a:rPr lang="en-GB" sz="2400">
                <a:latin typeface="Century Gothic" panose="020B0502020202020204" pitchFamily="34" charset="0"/>
              </a:rPr>
            </a:br>
            <a:r>
              <a:rPr lang="en-GB" sz="2400">
                <a:solidFill>
                  <a:srgbClr val="0070C0"/>
                </a:solidFill>
                <a:latin typeface="Century Gothic"/>
              </a:rPr>
              <a:t>dark blue climate zones are usually the coldest. </a:t>
            </a:r>
            <a:endParaRPr lang="en-GB" sz="2400">
              <a:solidFill>
                <a:srgbClr val="0070C0"/>
              </a:solidFill>
              <a:latin typeface="Century Gothic" panose="020B0502020202020204" pitchFamily="34" charset="0"/>
            </a:endParaRPr>
          </a:p>
        </p:txBody>
      </p:sp>
      <p:sp>
        <p:nvSpPr>
          <p:cNvPr id="11" name="Content Placeholder 2">
            <a:extLst>
              <a:ext uri="{FF2B5EF4-FFF2-40B4-BE49-F238E27FC236}">
                <a16:creationId xmlns:a16="http://schemas.microsoft.com/office/drawing/2014/main" id="{CF191C4D-24CD-8C92-EA28-783AC5D91719}"/>
              </a:ext>
            </a:extLst>
          </p:cNvPr>
          <p:cNvSpPr txBox="1">
            <a:spLocks/>
          </p:cNvSpPr>
          <p:nvPr/>
        </p:nvSpPr>
        <p:spPr>
          <a:xfrm rot="5400000">
            <a:off x="9802324" y="1809708"/>
            <a:ext cx="3596604"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Read</a:t>
            </a:r>
          </a:p>
          <a:p>
            <a:pPr marL="0" indent="0">
              <a:buFont typeface="Arial" panose="020B0604020202020204" pitchFamily="34" charset="0"/>
              <a:buNone/>
            </a:pPr>
            <a:endParaRPr lang="en-GB"/>
          </a:p>
        </p:txBody>
      </p:sp>
      <p:sp>
        <p:nvSpPr>
          <p:cNvPr id="2" name="TextBox 1">
            <a:extLst>
              <a:ext uri="{FF2B5EF4-FFF2-40B4-BE49-F238E27FC236}">
                <a16:creationId xmlns:a16="http://schemas.microsoft.com/office/drawing/2014/main" id="{F017ED3F-ACAC-B7C9-E38F-78063EC40F8C}"/>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3" name="Rounded Rectangle 8">
            <a:extLst>
              <a:ext uri="{FF2B5EF4-FFF2-40B4-BE49-F238E27FC236}">
                <a16:creationId xmlns:a16="http://schemas.microsoft.com/office/drawing/2014/main" id="{239177C0-A648-B788-D0D8-2D1301D31344}"/>
              </a:ext>
            </a:extLst>
          </p:cNvPr>
          <p:cNvSpPr/>
          <p:nvPr/>
        </p:nvSpPr>
        <p:spPr>
          <a:xfrm>
            <a:off x="622392" y="404602"/>
            <a:ext cx="808618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DDD6391-07A6-430D-65C3-908B8F07C3C3}"/>
              </a:ext>
            </a:extLst>
          </p:cNvPr>
          <p:cNvSpPr txBox="1"/>
          <p:nvPr/>
        </p:nvSpPr>
        <p:spPr>
          <a:xfrm>
            <a:off x="734955" y="397884"/>
            <a:ext cx="9352473"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is climate and what is a climate zone?</a:t>
            </a:r>
            <a:endParaRPr lang="en-US" sz="2800" b="1" i="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93901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8">
            <a:extLst>
              <a:ext uri="{FF2B5EF4-FFF2-40B4-BE49-F238E27FC236}">
                <a16:creationId xmlns:a16="http://schemas.microsoft.com/office/drawing/2014/main" id="{698DEC59-23BB-40E7-77A8-F61C345599F1}"/>
              </a:ext>
            </a:extLst>
          </p:cNvPr>
          <p:cNvSpPr/>
          <p:nvPr/>
        </p:nvSpPr>
        <p:spPr>
          <a:xfrm>
            <a:off x="622392" y="404602"/>
            <a:ext cx="808618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84550" y="5965186"/>
            <a:ext cx="720000" cy="720000"/>
          </a:xfrm>
          <a:prstGeom prst="rect">
            <a:avLst/>
          </a:prstGeom>
        </p:spPr>
      </p:pic>
      <p:sp>
        <p:nvSpPr>
          <p:cNvPr id="10" name="TextBox 9">
            <a:extLst>
              <a:ext uri="{FF2B5EF4-FFF2-40B4-BE49-F238E27FC236}">
                <a16:creationId xmlns:a16="http://schemas.microsoft.com/office/drawing/2014/main" id="{42709245-20EE-3946-B8CA-74DC2851FFCD}"/>
              </a:ext>
            </a:extLst>
          </p:cNvPr>
          <p:cNvSpPr txBox="1"/>
          <p:nvPr/>
        </p:nvSpPr>
        <p:spPr>
          <a:xfrm>
            <a:off x="734955" y="397884"/>
            <a:ext cx="9352473"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is climate and what is a climate zone?</a:t>
            </a:r>
            <a:endParaRPr lang="en-US" sz="2800" b="1" i="0">
              <a:solidFill>
                <a:schemeClr val="bg1"/>
              </a:solidFill>
              <a:latin typeface="Century Gothic" panose="020B0502020202020204" pitchFamily="34" charset="0"/>
            </a:endParaRPr>
          </a:p>
        </p:txBody>
      </p:sp>
      <p:pic>
        <p:nvPicPr>
          <p:cNvPr id="11" name="Content Placeholder 7">
            <a:extLst>
              <a:ext uri="{FF2B5EF4-FFF2-40B4-BE49-F238E27FC236}">
                <a16:creationId xmlns:a16="http://schemas.microsoft.com/office/drawing/2014/main" id="{BE05F06F-1C4E-4492-90BE-D1463059AA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2392" y="1311965"/>
            <a:ext cx="9447726" cy="5027273"/>
          </a:xfrm>
          <a:prstGeom prst="rect">
            <a:avLst/>
          </a:prstGeom>
        </p:spPr>
      </p:pic>
      <p:sp>
        <p:nvSpPr>
          <p:cNvPr id="9" name="Content Placeholder 2">
            <a:extLst>
              <a:ext uri="{FF2B5EF4-FFF2-40B4-BE49-F238E27FC236}">
                <a16:creationId xmlns:a16="http://schemas.microsoft.com/office/drawing/2014/main" id="{C58E2E0D-FC81-257F-DBEF-79C150BEFBAF}"/>
              </a:ext>
            </a:extLst>
          </p:cNvPr>
          <p:cNvSpPr txBox="1">
            <a:spLocks/>
          </p:cNvSpPr>
          <p:nvPr/>
        </p:nvSpPr>
        <p:spPr>
          <a:xfrm rot="5400000">
            <a:off x="9802324" y="1809708"/>
            <a:ext cx="3596604"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Read</a:t>
            </a:r>
          </a:p>
          <a:p>
            <a:pPr marL="0" indent="0">
              <a:buFont typeface="Arial" panose="020B0604020202020204" pitchFamily="34" charset="0"/>
              <a:buNone/>
            </a:pPr>
            <a:endParaRPr lang="en-GB"/>
          </a:p>
        </p:txBody>
      </p:sp>
      <p:sp>
        <p:nvSpPr>
          <p:cNvPr id="2" name="TextBox 1">
            <a:extLst>
              <a:ext uri="{FF2B5EF4-FFF2-40B4-BE49-F238E27FC236}">
                <a16:creationId xmlns:a16="http://schemas.microsoft.com/office/drawing/2014/main" id="{BA91F599-4638-7142-544B-785CC2890B5D}"/>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310524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E5BC06-134F-441E-B6E4-EA59E909C4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63525"/>
            <a:ext cx="11041294" cy="5520647"/>
          </a:xfrm>
          <a:prstGeom prst="rect">
            <a:avLst/>
          </a:prstGeom>
        </p:spPr>
      </p:pic>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291622" y="2320410"/>
            <a:ext cx="4618008"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Talk task </a:t>
            </a:r>
          </a:p>
          <a:p>
            <a:pPr marL="0" indent="0">
              <a:buFont typeface="Arial" panose="020B0604020202020204" pitchFamily="34" charset="0"/>
              <a:buNone/>
            </a:pPr>
            <a:endParaRPr lang="en-GB"/>
          </a:p>
        </p:txBody>
      </p:sp>
      <p:pic>
        <p:nvPicPr>
          <p:cNvPr id="3" name="Picture 2" descr="A picture containing text, outdoor, sign&#10;&#10;Description automatically generated">
            <a:extLst>
              <a:ext uri="{FF2B5EF4-FFF2-40B4-BE49-F238E27FC236}">
                <a16:creationId xmlns:a16="http://schemas.microsoft.com/office/drawing/2014/main" id="{E48AA095-3BCE-A840-B647-E4DA55EE9E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41812" y="5922448"/>
            <a:ext cx="762738" cy="762738"/>
          </a:xfrm>
          <a:prstGeom prst="rect">
            <a:avLst/>
          </a:prstGeom>
        </p:spPr>
      </p:pic>
      <p:sp>
        <p:nvSpPr>
          <p:cNvPr id="18" name="Speech Bubble: Rectangle with Corners Rounded 4">
            <a:extLst>
              <a:ext uri="{FF2B5EF4-FFF2-40B4-BE49-F238E27FC236}">
                <a16:creationId xmlns:a16="http://schemas.microsoft.com/office/drawing/2014/main" id="{0742975E-77F4-1349-A089-5AC633E1B5B2}"/>
              </a:ext>
            </a:extLst>
          </p:cNvPr>
          <p:cNvSpPr/>
          <p:nvPr/>
        </p:nvSpPr>
        <p:spPr>
          <a:xfrm>
            <a:off x="113164" y="266401"/>
            <a:ext cx="4255635" cy="834798"/>
          </a:xfrm>
          <a:prstGeom prst="wedgeRoundRectCallout">
            <a:avLst>
              <a:gd name="adj1" fmla="val -27125"/>
              <a:gd name="adj2" fmla="val 216103"/>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rgbClr val="0070C0"/>
                </a:solidFill>
                <a:latin typeface="Century Gothic"/>
              </a:rPr>
              <a:t>Blue:</a:t>
            </a:r>
            <a:r>
              <a:rPr lang="en-GB" sz="2000">
                <a:solidFill>
                  <a:schemeClr val="tx1"/>
                </a:solidFill>
                <a:latin typeface="Century Gothic"/>
              </a:rPr>
              <a:t> Which places look hot and which places look cold?</a:t>
            </a:r>
          </a:p>
        </p:txBody>
      </p:sp>
      <p:pic>
        <p:nvPicPr>
          <p:cNvPr id="7" name="Picture 6" descr="A picture containing text, toy, doll&#10;&#10;Description automatically generated">
            <a:extLst>
              <a:ext uri="{FF2B5EF4-FFF2-40B4-BE49-F238E27FC236}">
                <a16:creationId xmlns:a16="http://schemas.microsoft.com/office/drawing/2014/main" id="{143DA2B7-0B9C-9154-D373-20E79E0AE4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073" y="2409568"/>
            <a:ext cx="2290137" cy="4448432"/>
          </a:xfrm>
          <a:prstGeom prst="rect">
            <a:avLst/>
          </a:prstGeom>
        </p:spPr>
      </p:pic>
      <p:sp>
        <p:nvSpPr>
          <p:cNvPr id="8" name="Speech Bubble: Rectangle with Corners Rounded 4">
            <a:extLst>
              <a:ext uri="{FF2B5EF4-FFF2-40B4-BE49-F238E27FC236}">
                <a16:creationId xmlns:a16="http://schemas.microsoft.com/office/drawing/2014/main" id="{5277DE5E-A6B8-880F-60B6-05CDCB07947B}"/>
              </a:ext>
            </a:extLst>
          </p:cNvPr>
          <p:cNvSpPr/>
          <p:nvPr/>
        </p:nvSpPr>
        <p:spPr>
          <a:xfrm>
            <a:off x="6633696" y="266401"/>
            <a:ext cx="4255635" cy="834798"/>
          </a:xfrm>
          <a:prstGeom prst="wedgeRoundRectCallout">
            <a:avLst>
              <a:gd name="adj1" fmla="val 25839"/>
              <a:gd name="adj2" fmla="val 197570"/>
              <a:gd name="adj3" fmla="val 16667"/>
            </a:avLst>
          </a:prstGeom>
          <a:solidFill>
            <a:srgbClr val="F5B333"/>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err="1">
                <a:solidFill>
                  <a:srgbClr val="00B050"/>
                </a:solidFill>
                <a:latin typeface="Century Gothic"/>
              </a:rPr>
              <a:t>Green:</a:t>
            </a:r>
            <a:r>
              <a:rPr lang="en-GB" sz="2000" err="1">
                <a:solidFill>
                  <a:schemeClr val="tx1"/>
                </a:solidFill>
                <a:latin typeface="Century Gothic"/>
              </a:rPr>
              <a:t>Which</a:t>
            </a:r>
            <a:r>
              <a:rPr lang="en-GB" sz="2000">
                <a:solidFill>
                  <a:schemeClr val="tx1"/>
                </a:solidFill>
                <a:latin typeface="Century Gothic"/>
              </a:rPr>
              <a:t> places look wet and which places look dry?</a:t>
            </a:r>
          </a:p>
        </p:txBody>
      </p:sp>
      <p:pic>
        <p:nvPicPr>
          <p:cNvPr id="9" name="Picture 8" descr="A picture containing toy, doll&#10;&#10;Description automatically generated">
            <a:extLst>
              <a:ext uri="{FF2B5EF4-FFF2-40B4-BE49-F238E27FC236}">
                <a16:creationId xmlns:a16="http://schemas.microsoft.com/office/drawing/2014/main" id="{45B47C96-88C5-D673-495B-2AD3D68B83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26983" y="1958349"/>
            <a:ext cx="3080352" cy="5100332"/>
          </a:xfrm>
          <a:prstGeom prst="rect">
            <a:avLst/>
          </a:prstGeom>
        </p:spPr>
      </p:pic>
      <p:sp>
        <p:nvSpPr>
          <p:cNvPr id="2" name="TextBox 1">
            <a:extLst>
              <a:ext uri="{FF2B5EF4-FFF2-40B4-BE49-F238E27FC236}">
                <a16:creationId xmlns:a16="http://schemas.microsoft.com/office/drawing/2014/main" id="{86185339-1B7D-FFA6-A988-917DF4AC257E}"/>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26046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73CC-8373-A1B6-64A2-A5BE2C46EB09}"/>
              </a:ext>
            </a:extLst>
          </p:cNvPr>
          <p:cNvSpPr>
            <a:spLocks noGrp="1"/>
          </p:cNvSpPr>
          <p:nvPr>
            <p:ph type="title"/>
          </p:nvPr>
        </p:nvSpPr>
        <p:spPr>
          <a:xfrm>
            <a:off x="-2336" y="2626995"/>
            <a:ext cx="12208350" cy="2487006"/>
          </a:xfrm>
        </p:spPr>
        <p:txBody>
          <a:bodyPr>
            <a:normAutofit fontScale="90000"/>
          </a:bodyPr>
          <a:lstStyle/>
          <a:p>
            <a:r>
              <a:rPr lang="en-GB" sz="2400" u="sng">
                <a:latin typeface="Comic Sans MS"/>
                <a:cs typeface="Calibri Light"/>
              </a:rPr>
              <a:t>Tuesday 9th September</a:t>
            </a:r>
            <a:br>
              <a:rPr lang="en-GB" sz="2400" u="sng">
                <a:latin typeface="Comic Sans MS"/>
                <a:cs typeface="Calibri Light"/>
              </a:rPr>
            </a:br>
            <a:r>
              <a:rPr lang="en-GB" sz="2400" u="sng">
                <a:latin typeface="Comic Sans MS"/>
                <a:cs typeface="Calibri Light"/>
              </a:rPr>
              <a:t>TBAT: Punctuate sentences correctly.</a:t>
            </a:r>
            <a:br>
              <a:rPr lang="en-GB" sz="2400" u="sng">
                <a:latin typeface="Comic Sans MS"/>
                <a:cs typeface="Calibri Light"/>
              </a:rPr>
            </a:br>
            <a:br>
              <a:rPr lang="en-GB" sz="2400" u="sng">
                <a:latin typeface="Comic Sans MS"/>
                <a:cs typeface="Calibri Light"/>
              </a:rPr>
            </a:br>
            <a:r>
              <a:rPr lang="en-GB" sz="2400">
                <a:latin typeface="Comic Sans MS"/>
                <a:cs typeface="Calibri Light"/>
              </a:rPr>
              <a:t>Answers:</a:t>
            </a: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br>
              <a:rPr lang="en-GB" sz="2400">
                <a:latin typeface="Comic Sans MS"/>
                <a:cs typeface="Calibri Light"/>
              </a:rPr>
            </a:br>
            <a:r>
              <a:rPr lang="en-GB" sz="2400">
                <a:solidFill>
                  <a:srgbClr val="FF0000"/>
                </a:solidFill>
                <a:latin typeface="Comic Sans MS"/>
                <a:cs typeface="Calibri Light"/>
              </a:rPr>
              <a:t>Rewrite the paragraph in your handwriting book correctly.</a:t>
            </a:r>
            <a:br>
              <a:rPr lang="en-GB" sz="3200" u="sng">
                <a:latin typeface="Comic Sans MS"/>
                <a:cs typeface="Calibri Light"/>
              </a:rPr>
            </a:br>
            <a:br>
              <a:rPr lang="en-GB" sz="3200" u="sng">
                <a:latin typeface="Comic Sans MS"/>
                <a:cs typeface="Calibri Light"/>
              </a:rPr>
            </a:br>
            <a:endParaRPr lang="en-GB" sz="3200">
              <a:solidFill>
                <a:srgbClr val="00B050"/>
              </a:solidFill>
              <a:latin typeface="Comic Sans MS"/>
              <a:cs typeface="Calibri Light"/>
            </a:endParaRPr>
          </a:p>
        </p:txBody>
      </p:sp>
      <p:pic>
        <p:nvPicPr>
          <p:cNvPr id="4" name="Picture 3" descr="A screenshot of a white text box&#10;&#10;Description automatically generated">
            <a:extLst>
              <a:ext uri="{FF2B5EF4-FFF2-40B4-BE49-F238E27FC236}">
                <a16:creationId xmlns:a16="http://schemas.microsoft.com/office/drawing/2014/main" id="{F656AE69-2FCD-ECFC-6833-73FDA35081E2}"/>
              </a:ext>
            </a:extLst>
          </p:cNvPr>
          <p:cNvPicPr>
            <a:picLocks noChangeAspect="1"/>
          </p:cNvPicPr>
          <p:nvPr/>
        </p:nvPicPr>
        <p:blipFill>
          <a:blip r:embed="rId2"/>
          <a:stretch>
            <a:fillRect/>
          </a:stretch>
        </p:blipFill>
        <p:spPr>
          <a:xfrm>
            <a:off x="151710" y="1834390"/>
            <a:ext cx="11855449" cy="4050609"/>
          </a:xfrm>
          <a:prstGeom prst="rect">
            <a:avLst/>
          </a:prstGeom>
        </p:spPr>
      </p:pic>
    </p:spTree>
    <p:extLst>
      <p:ext uri="{BB962C8B-B14F-4D97-AF65-F5344CB8AC3E}">
        <p14:creationId xmlns:p14="http://schemas.microsoft.com/office/powerpoint/2010/main" val="1664315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4CE568D1-BDDF-8349-C116-9B37F61BE6E3}"/>
              </a:ext>
            </a:extLst>
          </p:cNvPr>
          <p:cNvSpPr/>
          <p:nvPr/>
        </p:nvSpPr>
        <p:spPr>
          <a:xfrm>
            <a:off x="605952" y="397884"/>
            <a:ext cx="9225944" cy="1422705"/>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67904" y="397884"/>
            <a:ext cx="8920626" cy="1384995"/>
          </a:xfrm>
          <a:prstGeom prst="rect">
            <a:avLst/>
          </a:prstGeom>
          <a:noFill/>
        </p:spPr>
        <p:txBody>
          <a:bodyPr wrap="square" lIns="91440" tIns="45720" rIns="91440" bIns="45720" rtlCol="0" anchor="t">
            <a:spAutoFit/>
          </a:bodyPr>
          <a:lstStyle/>
          <a:p>
            <a:r>
              <a:rPr lang="en-GB" sz="2800" b="1">
                <a:solidFill>
                  <a:srgbClr val="D2451D"/>
                </a:solidFill>
                <a:latin typeface="Century Gothic"/>
              </a:rPr>
              <a:t>In groups use the clues to label each of the climate zones on the map. Use the location of the Equator, tropics, and circles to help you. </a:t>
            </a:r>
            <a:endParaRPr lang="en-GB" sz="2800" b="1">
              <a:solidFill>
                <a:srgbClr val="D2451D"/>
              </a:solidFill>
              <a:latin typeface="Century Gothic" panose="020B0502020202020204" pitchFamily="34" charset="0"/>
            </a:endParaRPr>
          </a:p>
        </p:txBody>
      </p:sp>
      <p:sp>
        <p:nvSpPr>
          <p:cNvPr id="29" name="Content Placeholder 2">
            <a:extLst>
              <a:ext uri="{FF2B5EF4-FFF2-40B4-BE49-F238E27FC236}">
                <a16:creationId xmlns:a16="http://schemas.microsoft.com/office/drawing/2014/main" id="{2737F2E7-7171-4FCF-8405-F496042342EB}"/>
              </a:ext>
            </a:extLst>
          </p:cNvPr>
          <p:cNvSpPr txBox="1">
            <a:spLocks/>
          </p:cNvSpPr>
          <p:nvPr/>
        </p:nvSpPr>
        <p:spPr>
          <a:xfrm>
            <a:off x="605952" y="2172745"/>
            <a:ext cx="10149372" cy="3774240"/>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5B333"/>
              </a:buClr>
            </a:pPr>
            <a:r>
              <a:rPr lang="en-GB" sz="2000">
                <a:latin typeface="Century Gothic" panose="020B0502020202020204" pitchFamily="34" charset="0"/>
              </a:rPr>
              <a:t>Polar climate zones are located the furthest north.</a:t>
            </a:r>
          </a:p>
          <a:p>
            <a:pPr>
              <a:buClr>
                <a:srgbClr val="F5B333"/>
              </a:buClr>
            </a:pPr>
            <a:r>
              <a:rPr lang="en-GB" sz="2000">
                <a:latin typeface="Century Gothic" panose="020B0502020202020204" pitchFamily="34" charset="0"/>
              </a:rPr>
              <a:t>Equatorial climate zones are mostly located along the Equator.</a:t>
            </a:r>
          </a:p>
          <a:p>
            <a:pPr>
              <a:buClr>
                <a:srgbClr val="F5B333"/>
              </a:buClr>
            </a:pPr>
            <a:r>
              <a:rPr lang="en-GB" sz="2000">
                <a:latin typeface="Century Gothic" panose="020B0502020202020204" pitchFamily="34" charset="0"/>
              </a:rPr>
              <a:t>Subpolar climate zones are located south of the polar zones and along </a:t>
            </a:r>
            <a:br>
              <a:rPr lang="en-GB" sz="2000">
                <a:latin typeface="Century Gothic" panose="020B0502020202020204" pitchFamily="34" charset="0"/>
              </a:rPr>
            </a:br>
            <a:r>
              <a:rPr lang="en-GB" sz="2000">
                <a:latin typeface="Century Gothic" panose="020B0502020202020204" pitchFamily="34" charset="0"/>
              </a:rPr>
              <a:t>the circles.</a:t>
            </a:r>
          </a:p>
          <a:p>
            <a:pPr>
              <a:buClr>
                <a:srgbClr val="F5B333"/>
              </a:buClr>
            </a:pPr>
            <a:r>
              <a:rPr lang="en-GB" sz="2000">
                <a:latin typeface="Century Gothic" panose="020B0502020202020204" pitchFamily="34" charset="0"/>
              </a:rPr>
              <a:t>Tropical climate zones are mostly located between or along the tropics.</a:t>
            </a:r>
          </a:p>
          <a:p>
            <a:pPr>
              <a:buClr>
                <a:srgbClr val="F5B333"/>
              </a:buClr>
            </a:pPr>
            <a:r>
              <a:rPr lang="en-GB" sz="2000">
                <a:latin typeface="Century Gothic" panose="020B0502020202020204" pitchFamily="34" charset="0"/>
              </a:rPr>
              <a:t>Temperate climate zones are mostly located just south of the Arctic Circle or just north of the Antarctic Circle.</a:t>
            </a:r>
          </a:p>
          <a:p>
            <a:pPr>
              <a:buClr>
                <a:srgbClr val="F5B333"/>
              </a:buClr>
            </a:pPr>
            <a:r>
              <a:rPr lang="en-GB" sz="2000">
                <a:latin typeface="Century Gothic" panose="020B0502020202020204" pitchFamily="34" charset="0"/>
              </a:rPr>
              <a:t>Arid climate zones are mostly located along or north/south of the tropics.</a:t>
            </a:r>
          </a:p>
          <a:p>
            <a:pPr>
              <a:buClr>
                <a:srgbClr val="F5B333"/>
              </a:buClr>
            </a:pPr>
            <a:r>
              <a:rPr lang="en-GB" sz="2000">
                <a:latin typeface="Century Gothic" panose="020B0502020202020204" pitchFamily="34" charset="0"/>
              </a:rPr>
              <a:t>Mediterranean climate zones are mostly located north/south of the arid zones. </a:t>
            </a:r>
          </a:p>
        </p:txBody>
      </p:sp>
      <p:sp>
        <p:nvSpPr>
          <p:cNvPr id="2" name="TextBox 1">
            <a:extLst>
              <a:ext uri="{FF2B5EF4-FFF2-40B4-BE49-F238E27FC236}">
                <a16:creationId xmlns:a16="http://schemas.microsoft.com/office/drawing/2014/main" id="{A26B6FF0-DCE7-648F-E46E-A03A884D571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a:extLst>
              <a:ext uri="{FF2B5EF4-FFF2-40B4-BE49-F238E27FC236}">
                <a16:creationId xmlns:a16="http://schemas.microsoft.com/office/drawing/2014/main" id="{42DD4763-C14F-DCF6-94A1-DD182ABD9D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4872" y="5936933"/>
            <a:ext cx="779354" cy="779354"/>
          </a:xfrm>
          <a:prstGeom prst="rect">
            <a:avLst/>
          </a:prstGeom>
        </p:spPr>
      </p:pic>
      <p:sp>
        <p:nvSpPr>
          <p:cNvPr id="5" name="Content Placeholder 2">
            <a:extLst>
              <a:ext uri="{FF2B5EF4-FFF2-40B4-BE49-F238E27FC236}">
                <a16:creationId xmlns:a16="http://schemas.microsoft.com/office/drawing/2014/main" id="{7BD7C548-0B30-B435-30DF-5BAC00DCF9D8}"/>
              </a:ext>
            </a:extLst>
          </p:cNvPr>
          <p:cNvSpPr txBox="1">
            <a:spLocks/>
          </p:cNvSpPr>
          <p:nvPr/>
        </p:nvSpPr>
        <p:spPr>
          <a:xfrm rot="5400000">
            <a:off x="9938510" y="1654065"/>
            <a:ext cx="328531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Write </a:t>
            </a:r>
          </a:p>
          <a:p>
            <a:pPr marL="0" indent="0">
              <a:buFont typeface="Arial" panose="020B0604020202020204" pitchFamily="34" charset="0"/>
              <a:buNone/>
            </a:pPr>
            <a:endParaRPr lang="en-GB"/>
          </a:p>
        </p:txBody>
      </p:sp>
      <p:sp>
        <p:nvSpPr>
          <p:cNvPr id="6" name="TextBox 5">
            <a:extLst>
              <a:ext uri="{FF2B5EF4-FFF2-40B4-BE49-F238E27FC236}">
                <a16:creationId xmlns:a16="http://schemas.microsoft.com/office/drawing/2014/main" id="{C3058DAF-BDC3-4295-1278-B49BB6AA8DE3}"/>
              </a:ext>
            </a:extLst>
          </p:cNvPr>
          <p:cNvSpPr txBox="1"/>
          <p:nvPr/>
        </p:nvSpPr>
        <p:spPr>
          <a:xfrm>
            <a:off x="12214411" y="2199154"/>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1288351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8367411" cy="523221"/>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87583" y="660026"/>
            <a:ext cx="8787417"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Where are the different climate zones located?</a:t>
            </a:r>
            <a:endParaRPr lang="en-US" sz="2800" b="1" i="0">
              <a:solidFill>
                <a:srgbClr val="D2451D"/>
              </a:solidFill>
              <a:latin typeface="Century Gothic" panose="020B0502020202020204" pitchFamily="34" charset="0"/>
            </a:endParaRPr>
          </a:p>
        </p:txBody>
      </p:sp>
      <p:pic>
        <p:nvPicPr>
          <p:cNvPr id="24" name="Picture 23">
            <a:extLst>
              <a:ext uri="{FF2B5EF4-FFF2-40B4-BE49-F238E27FC236}">
                <a16:creationId xmlns:a16="http://schemas.microsoft.com/office/drawing/2014/main" id="{4BAA075C-13BF-4B55-A0CC-7B89E80AA3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786807" y="1226990"/>
            <a:ext cx="8400735" cy="5407145"/>
          </a:xfrm>
          <a:prstGeom prst="rect">
            <a:avLst/>
          </a:prstGeom>
          <a:noFill/>
          <a:ln>
            <a:noFill/>
          </a:ln>
        </p:spPr>
      </p:pic>
      <p:sp>
        <p:nvSpPr>
          <p:cNvPr id="2" name="TextBox 1">
            <a:extLst>
              <a:ext uri="{FF2B5EF4-FFF2-40B4-BE49-F238E27FC236}">
                <a16:creationId xmlns:a16="http://schemas.microsoft.com/office/drawing/2014/main" id="{3E5909B6-9B39-CC89-0D8A-8B43318E3027}"/>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a:extLst>
              <a:ext uri="{FF2B5EF4-FFF2-40B4-BE49-F238E27FC236}">
                <a16:creationId xmlns:a16="http://schemas.microsoft.com/office/drawing/2014/main" id="{FB6C665A-4CB3-2E71-842A-25B3EEEB57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4872" y="5936933"/>
            <a:ext cx="779354" cy="779354"/>
          </a:xfrm>
          <a:prstGeom prst="rect">
            <a:avLst/>
          </a:prstGeom>
        </p:spPr>
      </p:pic>
      <p:sp>
        <p:nvSpPr>
          <p:cNvPr id="5" name="Content Placeholder 2">
            <a:extLst>
              <a:ext uri="{FF2B5EF4-FFF2-40B4-BE49-F238E27FC236}">
                <a16:creationId xmlns:a16="http://schemas.microsoft.com/office/drawing/2014/main" id="{CC5CADBE-2A5A-EF61-6B3F-8F7B9F7D4ED7}"/>
              </a:ext>
            </a:extLst>
          </p:cNvPr>
          <p:cNvSpPr txBox="1">
            <a:spLocks/>
          </p:cNvSpPr>
          <p:nvPr/>
        </p:nvSpPr>
        <p:spPr>
          <a:xfrm rot="5400000">
            <a:off x="9938510" y="1654065"/>
            <a:ext cx="328531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Write </a:t>
            </a:r>
          </a:p>
          <a:p>
            <a:pPr marL="0" indent="0">
              <a:buFont typeface="Arial" panose="020B0604020202020204" pitchFamily="34" charset="0"/>
              <a:buNone/>
            </a:pPr>
            <a:endParaRPr lang="en-GB"/>
          </a:p>
        </p:txBody>
      </p:sp>
      <p:sp>
        <p:nvSpPr>
          <p:cNvPr id="7" name="TextBox 6">
            <a:extLst>
              <a:ext uri="{FF2B5EF4-FFF2-40B4-BE49-F238E27FC236}">
                <a16:creationId xmlns:a16="http://schemas.microsoft.com/office/drawing/2014/main" id="{3FA59BC0-947B-45FF-7D54-86F4F1E79293}"/>
              </a:ext>
            </a:extLst>
          </p:cNvPr>
          <p:cNvSpPr txBox="1"/>
          <p:nvPr/>
        </p:nvSpPr>
        <p:spPr>
          <a:xfrm>
            <a:off x="317427" y="110409"/>
            <a:ext cx="107185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Task: Using the work you have completed in groups, label the map with the climate zones. </a:t>
            </a:r>
          </a:p>
        </p:txBody>
      </p:sp>
    </p:spTree>
    <p:extLst>
      <p:ext uri="{BB962C8B-B14F-4D97-AF65-F5344CB8AC3E}">
        <p14:creationId xmlns:p14="http://schemas.microsoft.com/office/powerpoint/2010/main" val="3324260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BAA075C-13BF-4B55-A0CC-7B89E80AA3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779698" y="1214332"/>
            <a:ext cx="8407845" cy="5420384"/>
          </a:xfrm>
          <a:prstGeom prst="rect">
            <a:avLst/>
          </a:prstGeom>
          <a:noFill/>
          <a:ln>
            <a:noFill/>
          </a:ln>
        </p:spPr>
      </p:pic>
      <p:sp>
        <p:nvSpPr>
          <p:cNvPr id="2" name="TextBox 1">
            <a:extLst>
              <a:ext uri="{FF2B5EF4-FFF2-40B4-BE49-F238E27FC236}">
                <a16:creationId xmlns:a16="http://schemas.microsoft.com/office/drawing/2014/main" id="{BCCBF817-C2FE-F68A-A910-28701C4E774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3" name="Rounded Rectangle 8">
            <a:extLst>
              <a:ext uri="{FF2B5EF4-FFF2-40B4-BE49-F238E27FC236}">
                <a16:creationId xmlns:a16="http://schemas.microsoft.com/office/drawing/2014/main" id="{B102DCDA-FF24-7133-26C2-B31B7EC54FB8}"/>
              </a:ext>
            </a:extLst>
          </p:cNvPr>
          <p:cNvSpPr/>
          <p:nvPr/>
        </p:nvSpPr>
        <p:spPr>
          <a:xfrm>
            <a:off x="622392" y="404602"/>
            <a:ext cx="8367411" cy="523221"/>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F08944-8910-5750-6486-2433F3A2CF54}"/>
              </a:ext>
            </a:extLst>
          </p:cNvPr>
          <p:cNvSpPr txBox="1"/>
          <p:nvPr/>
        </p:nvSpPr>
        <p:spPr>
          <a:xfrm>
            <a:off x="710279" y="394982"/>
            <a:ext cx="8787417"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Where are the different climate zones located?</a:t>
            </a:r>
            <a:endParaRPr lang="en-US" sz="2800" b="1" i="0">
              <a:solidFill>
                <a:srgbClr val="D2451D"/>
              </a:solidFill>
              <a:latin typeface="Century Gothic" panose="020B0502020202020204" pitchFamily="34" charset="0"/>
            </a:endParaRPr>
          </a:p>
        </p:txBody>
      </p:sp>
      <p:pic>
        <p:nvPicPr>
          <p:cNvPr id="6" name="Picture 5">
            <a:extLst>
              <a:ext uri="{FF2B5EF4-FFF2-40B4-BE49-F238E27FC236}">
                <a16:creationId xmlns:a16="http://schemas.microsoft.com/office/drawing/2014/main" id="{18D63368-960B-6C4C-DF73-ED3DF80E6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54872" y="5936933"/>
            <a:ext cx="779354" cy="779354"/>
          </a:xfrm>
          <a:prstGeom prst="rect">
            <a:avLst/>
          </a:prstGeom>
        </p:spPr>
      </p:pic>
      <p:sp>
        <p:nvSpPr>
          <p:cNvPr id="7" name="Content Placeholder 2">
            <a:extLst>
              <a:ext uri="{FF2B5EF4-FFF2-40B4-BE49-F238E27FC236}">
                <a16:creationId xmlns:a16="http://schemas.microsoft.com/office/drawing/2014/main" id="{1EA392A0-42B3-7344-726F-F30A9971ADA7}"/>
              </a:ext>
            </a:extLst>
          </p:cNvPr>
          <p:cNvSpPr txBox="1">
            <a:spLocks/>
          </p:cNvSpPr>
          <p:nvPr/>
        </p:nvSpPr>
        <p:spPr>
          <a:xfrm rot="5400000">
            <a:off x="9938510" y="1654065"/>
            <a:ext cx="328531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Write </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1252671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buildings on a hill&#10;&#10;Description automatically generated">
            <a:extLst>
              <a:ext uri="{FF2B5EF4-FFF2-40B4-BE49-F238E27FC236}">
                <a16:creationId xmlns:a16="http://schemas.microsoft.com/office/drawing/2014/main" id="{E99D561F-47D6-9B0C-1E07-958358D2DCDB}"/>
              </a:ext>
            </a:extLst>
          </p:cNvPr>
          <p:cNvPicPr>
            <a:picLocks noChangeAspect="1"/>
          </p:cNvPicPr>
          <p:nvPr/>
        </p:nvPicPr>
        <p:blipFill>
          <a:blip r:embed="rId2"/>
          <a:stretch>
            <a:fillRect/>
          </a:stretch>
        </p:blipFill>
        <p:spPr>
          <a:xfrm>
            <a:off x="960438" y="963613"/>
            <a:ext cx="6253163" cy="4029075"/>
          </a:xfrm>
          <a:prstGeom prst="rect">
            <a:avLst/>
          </a:prstGeom>
        </p:spPr>
      </p:pic>
      <p:pic>
        <p:nvPicPr>
          <p:cNvPr id="3" name="Picture 2" descr="A black text on a white background&#10;&#10;Description automatically generated">
            <a:extLst>
              <a:ext uri="{FF2B5EF4-FFF2-40B4-BE49-F238E27FC236}">
                <a16:creationId xmlns:a16="http://schemas.microsoft.com/office/drawing/2014/main" id="{2B2447F4-88C4-8F49-3E35-D8E0810B723A}"/>
              </a:ext>
            </a:extLst>
          </p:cNvPr>
          <p:cNvPicPr>
            <a:picLocks noChangeAspect="1"/>
          </p:cNvPicPr>
          <p:nvPr/>
        </p:nvPicPr>
        <p:blipFill>
          <a:blip r:embed="rId3"/>
          <a:stretch>
            <a:fillRect/>
          </a:stretch>
        </p:blipFill>
        <p:spPr>
          <a:xfrm>
            <a:off x="960438" y="5051425"/>
            <a:ext cx="6253163" cy="815975"/>
          </a:xfrm>
          <a:prstGeom prst="rect">
            <a:avLst/>
          </a:prstGeom>
        </p:spPr>
      </p:pic>
      <p:sp>
        <p:nvSpPr>
          <p:cNvPr id="2" name="Title 1">
            <a:extLst>
              <a:ext uri="{FF2B5EF4-FFF2-40B4-BE49-F238E27FC236}">
                <a16:creationId xmlns:a16="http://schemas.microsoft.com/office/drawing/2014/main" id="{9C2A00D8-F6BA-3CFD-825D-AC3FC8362937}"/>
              </a:ext>
            </a:extLst>
          </p:cNvPr>
          <p:cNvSpPr>
            <a:spLocks noGrp="1"/>
          </p:cNvSpPr>
          <p:nvPr>
            <p:ph type="title"/>
          </p:nvPr>
        </p:nvSpPr>
        <p:spPr>
          <a:xfrm>
            <a:off x="8019286" y="740056"/>
            <a:ext cx="3447450" cy="5129785"/>
          </a:xfrm>
        </p:spPr>
        <p:txBody>
          <a:bodyPr>
            <a:normAutofit/>
          </a:bodyPr>
          <a:lstStyle/>
          <a:p>
            <a:r>
              <a:rPr lang="en-GB" sz="4800">
                <a:cs typeface="Calibri Light"/>
              </a:rPr>
              <a:t>Which climate zone do you think it is and why?</a:t>
            </a:r>
            <a:endParaRPr lang="en-GB" sz="4800"/>
          </a:p>
        </p:txBody>
      </p:sp>
    </p:spTree>
    <p:extLst>
      <p:ext uri="{BB962C8B-B14F-4D97-AF65-F5344CB8AC3E}">
        <p14:creationId xmlns:p14="http://schemas.microsoft.com/office/powerpoint/2010/main" val="3793474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nowy mountain next to water&#10;&#10;Description automatically generated">
            <a:extLst>
              <a:ext uri="{FF2B5EF4-FFF2-40B4-BE49-F238E27FC236}">
                <a16:creationId xmlns:a16="http://schemas.microsoft.com/office/drawing/2014/main" id="{C0574107-7991-6E28-F436-61D591B7EC37}"/>
              </a:ext>
            </a:extLst>
          </p:cNvPr>
          <p:cNvPicPr>
            <a:picLocks noChangeAspect="1"/>
          </p:cNvPicPr>
          <p:nvPr/>
        </p:nvPicPr>
        <p:blipFill>
          <a:blip r:embed="rId2"/>
          <a:stretch>
            <a:fillRect/>
          </a:stretch>
        </p:blipFill>
        <p:spPr>
          <a:xfrm>
            <a:off x="1163638" y="960438"/>
            <a:ext cx="5848350" cy="4141788"/>
          </a:xfrm>
          <a:prstGeom prst="rect">
            <a:avLst/>
          </a:prstGeom>
        </p:spPr>
      </p:pic>
      <p:pic>
        <p:nvPicPr>
          <p:cNvPr id="5" name="Picture 4" descr="A black text on a white background&#10;&#10;Description automatically generated">
            <a:extLst>
              <a:ext uri="{FF2B5EF4-FFF2-40B4-BE49-F238E27FC236}">
                <a16:creationId xmlns:a16="http://schemas.microsoft.com/office/drawing/2014/main" id="{614177ED-8EAD-2705-C5AB-52004ED56558}"/>
              </a:ext>
            </a:extLst>
          </p:cNvPr>
          <p:cNvPicPr>
            <a:picLocks noChangeAspect="1"/>
          </p:cNvPicPr>
          <p:nvPr/>
        </p:nvPicPr>
        <p:blipFill>
          <a:blip r:embed="rId3"/>
          <a:stretch>
            <a:fillRect/>
          </a:stretch>
        </p:blipFill>
        <p:spPr>
          <a:xfrm>
            <a:off x="1163638" y="5160963"/>
            <a:ext cx="5848350" cy="708025"/>
          </a:xfrm>
          <a:prstGeom prst="rect">
            <a:avLst/>
          </a:prstGeom>
        </p:spPr>
      </p:pic>
      <p:sp>
        <p:nvSpPr>
          <p:cNvPr id="2" name="Title 1">
            <a:extLst>
              <a:ext uri="{FF2B5EF4-FFF2-40B4-BE49-F238E27FC236}">
                <a16:creationId xmlns:a16="http://schemas.microsoft.com/office/drawing/2014/main" id="{C3DA71D2-A59D-9E61-23DD-655D51D14071}"/>
              </a:ext>
            </a:extLst>
          </p:cNvPr>
          <p:cNvSpPr>
            <a:spLocks noGrp="1"/>
          </p:cNvSpPr>
          <p:nvPr>
            <p:ph type="title"/>
          </p:nvPr>
        </p:nvSpPr>
        <p:spPr>
          <a:xfrm>
            <a:off x="8019286" y="740056"/>
            <a:ext cx="3447450" cy="5129785"/>
          </a:xfrm>
        </p:spPr>
        <p:txBody>
          <a:bodyPr>
            <a:normAutofit/>
          </a:bodyPr>
          <a:lstStyle/>
          <a:p>
            <a:r>
              <a:rPr lang="en-GB" sz="4800">
                <a:cs typeface="Calibri Light"/>
              </a:rPr>
              <a:t>Which climate zone do you think this is and why?</a:t>
            </a:r>
            <a:endParaRPr lang="en-GB" sz="4800"/>
          </a:p>
        </p:txBody>
      </p:sp>
    </p:spTree>
    <p:extLst>
      <p:ext uri="{BB962C8B-B14F-4D97-AF65-F5344CB8AC3E}">
        <p14:creationId xmlns:p14="http://schemas.microsoft.com/office/powerpoint/2010/main" val="332325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A985030-0A98-D848-B7A7-8D0097EB7303}"/>
              </a:ext>
            </a:extLst>
          </p:cNvPr>
          <p:cNvSpPr/>
          <p:nvPr/>
        </p:nvSpPr>
        <p:spPr>
          <a:xfrm>
            <a:off x="1171480" y="729573"/>
            <a:ext cx="8565151" cy="954107"/>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1389842" y="801296"/>
            <a:ext cx="8787417" cy="954107"/>
          </a:xfrm>
          <a:prstGeom prst="rect">
            <a:avLst/>
          </a:prstGeom>
          <a:noFill/>
        </p:spPr>
        <p:txBody>
          <a:bodyPr wrap="square" rtlCol="0">
            <a:spAutoFit/>
          </a:bodyPr>
          <a:lstStyle/>
          <a:p>
            <a:r>
              <a:rPr lang="en-GB" sz="2800" b="1">
                <a:solidFill>
                  <a:srgbClr val="D2451D"/>
                </a:solidFill>
                <a:latin typeface="Century Gothic" panose="020B0502020202020204" pitchFamily="34" charset="0"/>
              </a:rPr>
              <a:t>Tick the boxes to show which climate zones are found in each continent.</a:t>
            </a:r>
            <a:endParaRPr lang="en-US" sz="2800" b="1" i="0">
              <a:solidFill>
                <a:srgbClr val="D2451D"/>
              </a:solidFill>
              <a:latin typeface="Century Gothic" panose="020B0502020202020204" pitchFamily="34" charset="0"/>
            </a:endParaRPr>
          </a:p>
        </p:txBody>
      </p:sp>
      <p:pic>
        <p:nvPicPr>
          <p:cNvPr id="8" name="Picture 7">
            <a:extLst>
              <a:ext uri="{FF2B5EF4-FFF2-40B4-BE49-F238E27FC236}">
                <a16:creationId xmlns:a16="http://schemas.microsoft.com/office/drawing/2014/main" id="{0D9B5FDD-05F2-D2AB-FBF7-BB5631A215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4872" y="5936933"/>
            <a:ext cx="779354" cy="779354"/>
          </a:xfrm>
          <a:prstGeom prst="rect">
            <a:avLst/>
          </a:prstGeom>
        </p:spPr>
      </p:pic>
      <p:sp>
        <p:nvSpPr>
          <p:cNvPr id="11" name="Content Placeholder 2">
            <a:extLst>
              <a:ext uri="{FF2B5EF4-FFF2-40B4-BE49-F238E27FC236}">
                <a16:creationId xmlns:a16="http://schemas.microsoft.com/office/drawing/2014/main" id="{AEE9194F-11E5-552A-28EB-70AE9835745B}"/>
              </a:ext>
            </a:extLst>
          </p:cNvPr>
          <p:cNvSpPr txBox="1">
            <a:spLocks/>
          </p:cNvSpPr>
          <p:nvPr/>
        </p:nvSpPr>
        <p:spPr>
          <a:xfrm rot="5400000">
            <a:off x="9938510" y="1654065"/>
            <a:ext cx="328531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Write </a:t>
            </a:r>
          </a:p>
          <a:p>
            <a:pPr marL="0" indent="0">
              <a:buFont typeface="Arial" panose="020B0604020202020204" pitchFamily="34" charset="0"/>
              <a:buNone/>
            </a:pPr>
            <a:endParaRPr lang="en-GB"/>
          </a:p>
        </p:txBody>
      </p:sp>
      <p:graphicFrame>
        <p:nvGraphicFramePr>
          <p:cNvPr id="5" name="Table 6">
            <a:extLst>
              <a:ext uri="{FF2B5EF4-FFF2-40B4-BE49-F238E27FC236}">
                <a16:creationId xmlns:a16="http://schemas.microsoft.com/office/drawing/2014/main" id="{F1309FE9-794A-992A-1E51-750897403608}"/>
              </a:ext>
            </a:extLst>
          </p:cNvPr>
          <p:cNvGraphicFramePr>
            <a:graphicFrameLocks noGrp="1"/>
          </p:cNvGraphicFramePr>
          <p:nvPr>
            <p:extLst>
              <p:ext uri="{D42A27DB-BD31-4B8C-83A1-F6EECF244321}">
                <p14:modId xmlns:p14="http://schemas.microsoft.com/office/powerpoint/2010/main" val="937965426"/>
              </p:ext>
            </p:extLst>
          </p:nvPr>
        </p:nvGraphicFramePr>
        <p:xfrm>
          <a:off x="641806" y="1811020"/>
          <a:ext cx="9162900" cy="3235960"/>
        </p:xfrm>
        <a:graphic>
          <a:graphicData uri="http://schemas.openxmlformats.org/drawingml/2006/table">
            <a:tbl>
              <a:tblPr firstRow="1" bandRow="1">
                <a:tableStyleId>{5940675A-B579-460E-94D1-54222C63F5DA}</a:tableStyleId>
              </a:tblPr>
              <a:tblGrid>
                <a:gridCol w="1949244">
                  <a:extLst>
                    <a:ext uri="{9D8B030D-6E8A-4147-A177-3AD203B41FA5}">
                      <a16:colId xmlns:a16="http://schemas.microsoft.com/office/drawing/2014/main" val="2280647083"/>
                    </a:ext>
                  </a:extLst>
                </a:gridCol>
                <a:gridCol w="1175794">
                  <a:extLst>
                    <a:ext uri="{9D8B030D-6E8A-4147-A177-3AD203B41FA5}">
                      <a16:colId xmlns:a16="http://schemas.microsoft.com/office/drawing/2014/main" val="2732845751"/>
                    </a:ext>
                  </a:extLst>
                </a:gridCol>
                <a:gridCol w="1145512">
                  <a:extLst>
                    <a:ext uri="{9D8B030D-6E8A-4147-A177-3AD203B41FA5}">
                      <a16:colId xmlns:a16="http://schemas.microsoft.com/office/drawing/2014/main" val="2749404303"/>
                    </a:ext>
                  </a:extLst>
                </a:gridCol>
                <a:gridCol w="1075174">
                  <a:extLst>
                    <a:ext uri="{9D8B030D-6E8A-4147-A177-3AD203B41FA5}">
                      <a16:colId xmlns:a16="http://schemas.microsoft.com/office/drawing/2014/main" val="1219198752"/>
                    </a:ext>
                  </a:extLst>
                </a:gridCol>
                <a:gridCol w="1296237">
                  <a:extLst>
                    <a:ext uri="{9D8B030D-6E8A-4147-A177-3AD203B41FA5}">
                      <a16:colId xmlns:a16="http://schemas.microsoft.com/office/drawing/2014/main" val="132006421"/>
                    </a:ext>
                  </a:extLst>
                </a:gridCol>
                <a:gridCol w="1266092">
                  <a:extLst>
                    <a:ext uri="{9D8B030D-6E8A-4147-A177-3AD203B41FA5}">
                      <a16:colId xmlns:a16="http://schemas.microsoft.com/office/drawing/2014/main" val="3625340249"/>
                    </a:ext>
                  </a:extLst>
                </a:gridCol>
                <a:gridCol w="1254847">
                  <a:extLst>
                    <a:ext uri="{9D8B030D-6E8A-4147-A177-3AD203B41FA5}">
                      <a16:colId xmlns:a16="http://schemas.microsoft.com/office/drawing/2014/main" val="1334937452"/>
                    </a:ext>
                  </a:extLst>
                </a:gridCol>
              </a:tblGrid>
              <a:tr h="370840">
                <a:tc>
                  <a:txBody>
                    <a:bodyPr/>
                    <a:lstStyle/>
                    <a:p>
                      <a:endParaRPr lang="en-GB" b="1"/>
                    </a:p>
                  </a:txBody>
                  <a:tcPr/>
                </a:tc>
                <a:tc>
                  <a:txBody>
                    <a:bodyPr/>
                    <a:lstStyle/>
                    <a:p>
                      <a:r>
                        <a:rPr lang="en-GB" b="1"/>
                        <a:t>Oceania</a:t>
                      </a:r>
                    </a:p>
                  </a:txBody>
                  <a:tcPr/>
                </a:tc>
                <a:tc>
                  <a:txBody>
                    <a:bodyPr/>
                    <a:lstStyle/>
                    <a:p>
                      <a:r>
                        <a:rPr lang="en-GB" b="1"/>
                        <a:t>Africa</a:t>
                      </a:r>
                    </a:p>
                  </a:txBody>
                  <a:tcPr/>
                </a:tc>
                <a:tc>
                  <a:txBody>
                    <a:bodyPr/>
                    <a:lstStyle/>
                    <a:p>
                      <a:r>
                        <a:rPr lang="en-GB" b="1"/>
                        <a:t>Asia</a:t>
                      </a:r>
                    </a:p>
                  </a:txBody>
                  <a:tcPr/>
                </a:tc>
                <a:tc>
                  <a:txBody>
                    <a:bodyPr/>
                    <a:lstStyle/>
                    <a:p>
                      <a:r>
                        <a:rPr lang="en-GB" b="1"/>
                        <a:t>North America</a:t>
                      </a:r>
                    </a:p>
                  </a:txBody>
                  <a:tcPr/>
                </a:tc>
                <a:tc>
                  <a:txBody>
                    <a:bodyPr/>
                    <a:lstStyle/>
                    <a:p>
                      <a:r>
                        <a:rPr lang="en-GB" b="1"/>
                        <a:t>South America</a:t>
                      </a:r>
                    </a:p>
                  </a:txBody>
                  <a:tcPr/>
                </a:tc>
                <a:tc>
                  <a:txBody>
                    <a:bodyPr/>
                    <a:lstStyle/>
                    <a:p>
                      <a:r>
                        <a:rPr lang="en-GB" b="1"/>
                        <a:t>Europe</a:t>
                      </a:r>
                    </a:p>
                  </a:txBody>
                  <a:tcPr/>
                </a:tc>
                <a:extLst>
                  <a:ext uri="{0D108BD9-81ED-4DB2-BD59-A6C34878D82A}">
                    <a16:rowId xmlns:a16="http://schemas.microsoft.com/office/drawing/2014/main" val="2789561354"/>
                  </a:ext>
                </a:extLst>
              </a:tr>
              <a:tr h="370840">
                <a:tc>
                  <a:txBody>
                    <a:bodyPr/>
                    <a:lstStyle/>
                    <a:p>
                      <a:r>
                        <a:rPr lang="en-GB" b="1"/>
                        <a:t>polar</a:t>
                      </a:r>
                    </a:p>
                  </a:txBody>
                  <a:tcPr/>
                </a:tc>
                <a:tc>
                  <a:txBody>
                    <a:bodyPr/>
                    <a:lstStyle/>
                    <a:p>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2429208611"/>
                  </a:ext>
                </a:extLst>
              </a:tr>
              <a:tr h="370840">
                <a:tc>
                  <a:txBody>
                    <a:bodyPr/>
                    <a:lstStyle/>
                    <a:p>
                      <a:r>
                        <a:rPr lang="en-GB" b="1"/>
                        <a:t>subpolar</a:t>
                      </a:r>
                    </a:p>
                  </a:txBody>
                  <a:tcPr/>
                </a:tc>
                <a:tc>
                  <a:txBody>
                    <a:bodyPr/>
                    <a:lstStyle/>
                    <a:p>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239089975"/>
                  </a:ext>
                </a:extLst>
              </a:tr>
              <a:tr h="370840">
                <a:tc>
                  <a:txBody>
                    <a:bodyPr/>
                    <a:lstStyle/>
                    <a:p>
                      <a:r>
                        <a:rPr lang="en-GB" b="1"/>
                        <a:t>temperate</a:t>
                      </a:r>
                    </a:p>
                  </a:txBody>
                  <a:tcPr/>
                </a:tc>
                <a:tc>
                  <a:txBody>
                    <a:bodyPr/>
                    <a:lstStyle/>
                    <a:p>
                      <a:r>
                        <a:rPr lang="en-GB">
                          <a:sym typeface="Wingdings" panose="05000000000000000000" pitchFamily="2" charset="2"/>
                        </a:rPr>
                        <a:t></a:t>
                      </a: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1255369727"/>
                  </a:ext>
                </a:extLst>
              </a:tr>
              <a:tr h="370840">
                <a:tc>
                  <a:txBody>
                    <a:bodyPr/>
                    <a:lstStyle/>
                    <a:p>
                      <a:r>
                        <a:rPr lang="en-GB" b="1"/>
                        <a:t>Mediterranean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ym typeface="Wingdings" panose="05000000000000000000" pitchFamily="2" charset="2"/>
                        </a:rPr>
                        <a: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780492231"/>
                  </a:ext>
                </a:extLst>
              </a:tr>
              <a:tr h="370840">
                <a:tc>
                  <a:txBody>
                    <a:bodyPr/>
                    <a:lstStyle/>
                    <a:p>
                      <a:r>
                        <a:rPr lang="en-GB" b="1"/>
                        <a:t>arid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ym typeface="Wingdings" panose="05000000000000000000" pitchFamily="2" charset="2"/>
                        </a:rPr>
                        <a: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extLst>
                  <a:ext uri="{0D108BD9-81ED-4DB2-BD59-A6C34878D82A}">
                    <a16:rowId xmlns:a16="http://schemas.microsoft.com/office/drawing/2014/main" val="1775757646"/>
                  </a:ext>
                </a:extLst>
              </a:tr>
              <a:tr h="370840">
                <a:tc>
                  <a:txBody>
                    <a:bodyPr/>
                    <a:lstStyle/>
                    <a:p>
                      <a:r>
                        <a:rPr lang="en-GB" b="1"/>
                        <a:t>tropical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ym typeface="Wingdings" panose="05000000000000000000" pitchFamily="2" charset="2"/>
                        </a:rPr>
                        <a: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478264005"/>
                  </a:ext>
                </a:extLst>
              </a:tr>
              <a:tr h="370840">
                <a:tc>
                  <a:txBody>
                    <a:bodyPr/>
                    <a:lstStyle/>
                    <a:p>
                      <a:r>
                        <a:rPr lang="en-GB" b="1"/>
                        <a:t>equatorial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ym typeface="Wingdings" panose="05000000000000000000" pitchFamily="2" charset="2"/>
                        </a:rPr>
                        <a: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522424718"/>
                  </a:ext>
                </a:extLst>
              </a:tr>
            </a:tbl>
          </a:graphicData>
        </a:graphic>
      </p:graphicFrame>
      <p:sp>
        <p:nvSpPr>
          <p:cNvPr id="2" name="TextBox 1">
            <a:extLst>
              <a:ext uri="{FF2B5EF4-FFF2-40B4-BE49-F238E27FC236}">
                <a16:creationId xmlns:a16="http://schemas.microsoft.com/office/drawing/2014/main" id="{0E05EB90-79D6-3EBD-1D40-3EE2F5F80B61}"/>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6" name="Picture 5" descr="A picture containing toy, doll, vector graphics&#10;&#10;Description automatically generated">
            <a:extLst>
              <a:ext uri="{FF2B5EF4-FFF2-40B4-BE49-F238E27FC236}">
                <a16:creationId xmlns:a16="http://schemas.microsoft.com/office/drawing/2014/main" id="{80DB72F9-C5CF-C463-0F8E-4EDD3FFF3D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5684" y="3703937"/>
            <a:ext cx="1958376" cy="3154063"/>
          </a:xfrm>
          <a:prstGeom prst="rect">
            <a:avLst/>
          </a:prstGeom>
        </p:spPr>
      </p:pic>
      <p:sp>
        <p:nvSpPr>
          <p:cNvPr id="3" name="TextBox 2">
            <a:extLst>
              <a:ext uri="{FF2B5EF4-FFF2-40B4-BE49-F238E27FC236}">
                <a16:creationId xmlns:a16="http://schemas.microsoft.com/office/drawing/2014/main" id="{F065E679-64F6-AD15-9A06-09C4217D8E17}"/>
              </a:ext>
            </a:extLst>
          </p:cNvPr>
          <p:cNvSpPr txBox="1"/>
          <p:nvPr/>
        </p:nvSpPr>
        <p:spPr>
          <a:xfrm>
            <a:off x="378198" y="140073"/>
            <a:ext cx="47905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Independent Work:</a:t>
            </a:r>
            <a:endParaRPr lang="en-GB" sz="3200"/>
          </a:p>
        </p:txBody>
      </p:sp>
      <p:sp>
        <p:nvSpPr>
          <p:cNvPr id="7" name="TextBox 6">
            <a:extLst>
              <a:ext uri="{FF2B5EF4-FFF2-40B4-BE49-F238E27FC236}">
                <a16:creationId xmlns:a16="http://schemas.microsoft.com/office/drawing/2014/main" id="{A67A6138-E5BE-FF01-96FA-B2CDD4F9955E}"/>
              </a:ext>
            </a:extLst>
          </p:cNvPr>
          <p:cNvSpPr txBox="1"/>
          <p:nvPr/>
        </p:nvSpPr>
        <p:spPr>
          <a:xfrm>
            <a:off x="441638" y="5396277"/>
            <a:ext cx="9233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Challenge: Compare the temperature and rainfall in the Polar climate and equatorial. </a:t>
            </a:r>
          </a:p>
        </p:txBody>
      </p:sp>
    </p:spTree>
    <p:extLst>
      <p:ext uri="{BB962C8B-B14F-4D97-AF65-F5344CB8AC3E}">
        <p14:creationId xmlns:p14="http://schemas.microsoft.com/office/powerpoint/2010/main" val="2538098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8565151" cy="954107"/>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829548" y="397884"/>
            <a:ext cx="8787417" cy="954107"/>
          </a:xfrm>
          <a:prstGeom prst="rect">
            <a:avLst/>
          </a:prstGeom>
          <a:noFill/>
        </p:spPr>
        <p:txBody>
          <a:bodyPr wrap="square" rtlCol="0">
            <a:spAutoFit/>
          </a:bodyPr>
          <a:lstStyle/>
          <a:p>
            <a:r>
              <a:rPr lang="en-GB" sz="2800" b="1">
                <a:solidFill>
                  <a:srgbClr val="D2451D"/>
                </a:solidFill>
                <a:latin typeface="Century Gothic" panose="020B0502020202020204" pitchFamily="34" charset="0"/>
              </a:rPr>
              <a:t>Tick the boxes to show which climate zones are found in each continent.</a:t>
            </a:r>
            <a:endParaRPr lang="en-US" sz="2800" b="1" i="0">
              <a:solidFill>
                <a:srgbClr val="D2451D"/>
              </a:solidFill>
              <a:latin typeface="Century Gothic" panose="020B0502020202020204" pitchFamily="34" charset="0"/>
            </a:endParaRPr>
          </a:p>
        </p:txBody>
      </p:sp>
      <p:graphicFrame>
        <p:nvGraphicFramePr>
          <p:cNvPr id="2" name="Table 6">
            <a:extLst>
              <a:ext uri="{FF2B5EF4-FFF2-40B4-BE49-F238E27FC236}">
                <a16:creationId xmlns:a16="http://schemas.microsoft.com/office/drawing/2014/main" id="{6A95EBC7-A2C9-4A6D-8808-AA08A7C2BC32}"/>
              </a:ext>
            </a:extLst>
          </p:cNvPr>
          <p:cNvGraphicFramePr>
            <a:graphicFrameLocks noGrp="1"/>
          </p:cNvGraphicFramePr>
          <p:nvPr/>
        </p:nvGraphicFramePr>
        <p:xfrm>
          <a:off x="641806" y="1811020"/>
          <a:ext cx="9162900" cy="3235960"/>
        </p:xfrm>
        <a:graphic>
          <a:graphicData uri="http://schemas.openxmlformats.org/drawingml/2006/table">
            <a:tbl>
              <a:tblPr firstRow="1" bandRow="1">
                <a:tableStyleId>{00A15C55-8517-42AA-B614-E9B94910E393}</a:tableStyleId>
              </a:tblPr>
              <a:tblGrid>
                <a:gridCol w="1949244">
                  <a:extLst>
                    <a:ext uri="{9D8B030D-6E8A-4147-A177-3AD203B41FA5}">
                      <a16:colId xmlns:a16="http://schemas.microsoft.com/office/drawing/2014/main" val="2280647083"/>
                    </a:ext>
                  </a:extLst>
                </a:gridCol>
                <a:gridCol w="1175794">
                  <a:extLst>
                    <a:ext uri="{9D8B030D-6E8A-4147-A177-3AD203B41FA5}">
                      <a16:colId xmlns:a16="http://schemas.microsoft.com/office/drawing/2014/main" val="2732845751"/>
                    </a:ext>
                  </a:extLst>
                </a:gridCol>
                <a:gridCol w="1145512">
                  <a:extLst>
                    <a:ext uri="{9D8B030D-6E8A-4147-A177-3AD203B41FA5}">
                      <a16:colId xmlns:a16="http://schemas.microsoft.com/office/drawing/2014/main" val="2749404303"/>
                    </a:ext>
                  </a:extLst>
                </a:gridCol>
                <a:gridCol w="1075174">
                  <a:extLst>
                    <a:ext uri="{9D8B030D-6E8A-4147-A177-3AD203B41FA5}">
                      <a16:colId xmlns:a16="http://schemas.microsoft.com/office/drawing/2014/main" val="1219198752"/>
                    </a:ext>
                  </a:extLst>
                </a:gridCol>
                <a:gridCol w="1296237">
                  <a:extLst>
                    <a:ext uri="{9D8B030D-6E8A-4147-A177-3AD203B41FA5}">
                      <a16:colId xmlns:a16="http://schemas.microsoft.com/office/drawing/2014/main" val="132006421"/>
                    </a:ext>
                  </a:extLst>
                </a:gridCol>
                <a:gridCol w="1266092">
                  <a:extLst>
                    <a:ext uri="{9D8B030D-6E8A-4147-A177-3AD203B41FA5}">
                      <a16:colId xmlns:a16="http://schemas.microsoft.com/office/drawing/2014/main" val="3625340249"/>
                    </a:ext>
                  </a:extLst>
                </a:gridCol>
                <a:gridCol w="1254847">
                  <a:extLst>
                    <a:ext uri="{9D8B030D-6E8A-4147-A177-3AD203B41FA5}">
                      <a16:colId xmlns:a16="http://schemas.microsoft.com/office/drawing/2014/main" val="1334937452"/>
                    </a:ext>
                  </a:extLst>
                </a:gridCol>
              </a:tblGrid>
              <a:tr h="370840">
                <a:tc>
                  <a:txBody>
                    <a:bodyPr/>
                    <a:lstStyle/>
                    <a:p>
                      <a:endParaRPr lang="en-GB">
                        <a:latin typeface="Century Gothic" panose="020B0502020202020204" pitchFamily="34" charset="0"/>
                      </a:endParaRPr>
                    </a:p>
                  </a:txBody>
                  <a:tcPr>
                    <a:solidFill>
                      <a:srgbClr val="F5B333"/>
                    </a:solidFill>
                  </a:tcPr>
                </a:tc>
                <a:tc>
                  <a:txBody>
                    <a:bodyPr/>
                    <a:lstStyle/>
                    <a:p>
                      <a:r>
                        <a:rPr lang="en-GB">
                          <a:latin typeface="Century Gothic" panose="020B0502020202020204" pitchFamily="34" charset="0"/>
                        </a:rPr>
                        <a:t>Oceania</a:t>
                      </a:r>
                    </a:p>
                  </a:txBody>
                  <a:tcPr>
                    <a:solidFill>
                      <a:srgbClr val="F5B333"/>
                    </a:solidFill>
                  </a:tcPr>
                </a:tc>
                <a:tc>
                  <a:txBody>
                    <a:bodyPr/>
                    <a:lstStyle/>
                    <a:p>
                      <a:r>
                        <a:rPr lang="en-GB">
                          <a:latin typeface="Century Gothic" panose="020B0502020202020204" pitchFamily="34" charset="0"/>
                        </a:rPr>
                        <a:t>Africa</a:t>
                      </a:r>
                    </a:p>
                  </a:txBody>
                  <a:tcPr>
                    <a:solidFill>
                      <a:srgbClr val="F5B333"/>
                    </a:solidFill>
                  </a:tcPr>
                </a:tc>
                <a:tc>
                  <a:txBody>
                    <a:bodyPr/>
                    <a:lstStyle/>
                    <a:p>
                      <a:r>
                        <a:rPr lang="en-GB">
                          <a:latin typeface="Century Gothic" panose="020B0502020202020204" pitchFamily="34" charset="0"/>
                        </a:rPr>
                        <a:t>Asia</a:t>
                      </a:r>
                    </a:p>
                  </a:txBody>
                  <a:tcPr>
                    <a:solidFill>
                      <a:srgbClr val="F5B333"/>
                    </a:solidFill>
                  </a:tcPr>
                </a:tc>
                <a:tc>
                  <a:txBody>
                    <a:bodyPr/>
                    <a:lstStyle/>
                    <a:p>
                      <a:r>
                        <a:rPr lang="en-GB">
                          <a:latin typeface="Century Gothic" panose="020B0502020202020204" pitchFamily="34" charset="0"/>
                        </a:rPr>
                        <a:t>North America</a:t>
                      </a:r>
                    </a:p>
                  </a:txBody>
                  <a:tcPr>
                    <a:solidFill>
                      <a:srgbClr val="F5B333"/>
                    </a:solidFill>
                  </a:tcPr>
                </a:tc>
                <a:tc>
                  <a:txBody>
                    <a:bodyPr/>
                    <a:lstStyle/>
                    <a:p>
                      <a:r>
                        <a:rPr lang="en-GB">
                          <a:latin typeface="Century Gothic" panose="020B0502020202020204" pitchFamily="34" charset="0"/>
                        </a:rPr>
                        <a:t>South America</a:t>
                      </a:r>
                    </a:p>
                  </a:txBody>
                  <a:tcPr>
                    <a:solidFill>
                      <a:srgbClr val="F5B333"/>
                    </a:solidFill>
                  </a:tcPr>
                </a:tc>
                <a:tc>
                  <a:txBody>
                    <a:bodyPr/>
                    <a:lstStyle/>
                    <a:p>
                      <a:r>
                        <a:rPr lang="en-GB">
                          <a:latin typeface="Century Gothic" panose="020B0502020202020204" pitchFamily="34" charset="0"/>
                        </a:rPr>
                        <a:t>Europe</a:t>
                      </a:r>
                    </a:p>
                  </a:txBody>
                  <a:tcPr>
                    <a:solidFill>
                      <a:srgbClr val="F5B333"/>
                    </a:solidFill>
                  </a:tcPr>
                </a:tc>
                <a:extLst>
                  <a:ext uri="{0D108BD9-81ED-4DB2-BD59-A6C34878D82A}">
                    <a16:rowId xmlns:a16="http://schemas.microsoft.com/office/drawing/2014/main" val="2789561354"/>
                  </a:ext>
                </a:extLst>
              </a:tr>
              <a:tr h="370840">
                <a:tc>
                  <a:txBody>
                    <a:bodyPr/>
                    <a:lstStyle/>
                    <a:p>
                      <a:r>
                        <a:rPr lang="en-GB">
                          <a:latin typeface="Century Gothic" panose="020B0502020202020204" pitchFamily="34" charset="0"/>
                        </a:rPr>
                        <a:t>polar</a:t>
                      </a:r>
                    </a:p>
                  </a:txBody>
                  <a:tcPr/>
                </a:tc>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extLst>
                  <a:ext uri="{0D108BD9-81ED-4DB2-BD59-A6C34878D82A}">
                    <a16:rowId xmlns:a16="http://schemas.microsoft.com/office/drawing/2014/main" val="2429208611"/>
                  </a:ext>
                </a:extLst>
              </a:tr>
              <a:tr h="370840">
                <a:tc>
                  <a:txBody>
                    <a:bodyPr/>
                    <a:lstStyle/>
                    <a:p>
                      <a:r>
                        <a:rPr lang="en-GB">
                          <a:latin typeface="Century Gothic" panose="020B0502020202020204" pitchFamily="34" charset="0"/>
                        </a:rPr>
                        <a:t>subpolar</a:t>
                      </a:r>
                    </a:p>
                  </a:txBody>
                  <a:tcPr/>
                </a:tc>
                <a:tc>
                  <a:txBody>
                    <a:bodyPr/>
                    <a:lstStyle/>
                    <a:p>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extLst>
                  <a:ext uri="{0D108BD9-81ED-4DB2-BD59-A6C34878D82A}">
                    <a16:rowId xmlns:a16="http://schemas.microsoft.com/office/drawing/2014/main" val="239089975"/>
                  </a:ext>
                </a:extLst>
              </a:tr>
              <a:tr h="370840">
                <a:tc>
                  <a:txBody>
                    <a:bodyPr/>
                    <a:lstStyle/>
                    <a:p>
                      <a:r>
                        <a:rPr lang="en-GB">
                          <a:latin typeface="Century Gothic" panose="020B0502020202020204" pitchFamily="34" charset="0"/>
                        </a:rPr>
                        <a:t>temperate</a:t>
                      </a:r>
                    </a:p>
                  </a:txBody>
                  <a:tcPr/>
                </a:tc>
                <a:tc>
                  <a:txBody>
                    <a:bodyPr/>
                    <a:lstStyle/>
                    <a:p>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extLst>
                  <a:ext uri="{0D108BD9-81ED-4DB2-BD59-A6C34878D82A}">
                    <a16:rowId xmlns:a16="http://schemas.microsoft.com/office/drawing/2014/main" val="1255369727"/>
                  </a:ext>
                </a:extLst>
              </a:tr>
              <a:tr h="370840">
                <a:tc>
                  <a:txBody>
                    <a:bodyPr/>
                    <a:lstStyle/>
                    <a:p>
                      <a:r>
                        <a:rPr lang="en-GB">
                          <a:latin typeface="Century Gothic" panose="020B0502020202020204" pitchFamily="34" charset="0"/>
                        </a:rPr>
                        <a:t>Mediterranean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extLst>
                  <a:ext uri="{0D108BD9-81ED-4DB2-BD59-A6C34878D82A}">
                    <a16:rowId xmlns:a16="http://schemas.microsoft.com/office/drawing/2014/main" val="780492231"/>
                  </a:ext>
                </a:extLst>
              </a:tr>
              <a:tr h="370840">
                <a:tc>
                  <a:txBody>
                    <a:bodyPr/>
                    <a:lstStyle/>
                    <a:p>
                      <a:r>
                        <a:rPr lang="en-GB">
                          <a:latin typeface="Century Gothic" panose="020B0502020202020204" pitchFamily="34" charset="0"/>
                        </a:rPr>
                        <a:t>arid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entury Gothic" panose="020B0502020202020204" pitchFamily="34" charset="0"/>
                      </a:endParaRPr>
                    </a:p>
                  </a:txBody>
                  <a:tcPr/>
                </a:tc>
                <a:extLst>
                  <a:ext uri="{0D108BD9-81ED-4DB2-BD59-A6C34878D82A}">
                    <a16:rowId xmlns:a16="http://schemas.microsoft.com/office/drawing/2014/main" val="1775757646"/>
                  </a:ext>
                </a:extLst>
              </a:tr>
              <a:tr h="370840">
                <a:tc>
                  <a:txBody>
                    <a:bodyPr/>
                    <a:lstStyle/>
                    <a:p>
                      <a:r>
                        <a:rPr lang="en-GB">
                          <a:latin typeface="Century Gothic" panose="020B0502020202020204" pitchFamily="34" charset="0"/>
                        </a:rPr>
                        <a:t>tropical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478264005"/>
                  </a:ext>
                </a:extLst>
              </a:tr>
              <a:tr h="370840">
                <a:tc>
                  <a:txBody>
                    <a:bodyPr/>
                    <a:lstStyle/>
                    <a:p>
                      <a:r>
                        <a:rPr lang="en-GB">
                          <a:latin typeface="Century Gothic" panose="020B0502020202020204" pitchFamily="34" charset="0"/>
                        </a:rPr>
                        <a:t>equatorial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entury Gothic" panose="020B0502020202020204" pitchFamily="34" charset="0"/>
                          <a:sym typeface="Wingdings" panose="05000000000000000000" pitchFamily="2" charset="2"/>
                        </a:rPr>
                        <a:t></a:t>
                      </a:r>
                      <a:endParaRPr lang="en-GB">
                        <a:latin typeface="Century Gothic" panose="020B0502020202020204" pitchFamily="34" charset="0"/>
                      </a:endParaRPr>
                    </a:p>
                  </a:txBody>
                  <a:tcPr/>
                </a:tc>
                <a:tc>
                  <a:txBody>
                    <a:bodyPr/>
                    <a:lstStyle/>
                    <a:p>
                      <a:endParaRPr lang="en-GB">
                        <a:latin typeface="Century Gothic" panose="020B0502020202020204" pitchFamily="34" charset="0"/>
                      </a:endParaRPr>
                    </a:p>
                  </a:txBody>
                  <a:tcPr/>
                </a:tc>
                <a:extLst>
                  <a:ext uri="{0D108BD9-81ED-4DB2-BD59-A6C34878D82A}">
                    <a16:rowId xmlns:a16="http://schemas.microsoft.com/office/drawing/2014/main" val="1522424718"/>
                  </a:ext>
                </a:extLst>
              </a:tr>
            </a:tbl>
          </a:graphicData>
        </a:graphic>
      </p:graphicFrame>
      <p:pic>
        <p:nvPicPr>
          <p:cNvPr id="8" name="Picture 7">
            <a:extLst>
              <a:ext uri="{FF2B5EF4-FFF2-40B4-BE49-F238E27FC236}">
                <a16:creationId xmlns:a16="http://schemas.microsoft.com/office/drawing/2014/main" id="{CF5F3C93-6F4E-1659-A649-E3DDADC907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4872" y="5936933"/>
            <a:ext cx="779354" cy="779354"/>
          </a:xfrm>
          <a:prstGeom prst="rect">
            <a:avLst/>
          </a:prstGeom>
        </p:spPr>
      </p:pic>
      <p:sp>
        <p:nvSpPr>
          <p:cNvPr id="11" name="Content Placeholder 2">
            <a:extLst>
              <a:ext uri="{FF2B5EF4-FFF2-40B4-BE49-F238E27FC236}">
                <a16:creationId xmlns:a16="http://schemas.microsoft.com/office/drawing/2014/main" id="{8C5560A7-6B6E-AA1C-2630-7832C2BD0F86}"/>
              </a:ext>
            </a:extLst>
          </p:cNvPr>
          <p:cNvSpPr txBox="1">
            <a:spLocks/>
          </p:cNvSpPr>
          <p:nvPr/>
        </p:nvSpPr>
        <p:spPr>
          <a:xfrm rot="5400000">
            <a:off x="9948237" y="1654065"/>
            <a:ext cx="328531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Write</a:t>
            </a:r>
          </a:p>
          <a:p>
            <a:pPr marL="0" indent="0">
              <a:buFont typeface="Arial" panose="020B0604020202020204" pitchFamily="34" charset="0"/>
              <a:buNone/>
            </a:pPr>
            <a:endParaRPr lang="en-GB"/>
          </a:p>
        </p:txBody>
      </p:sp>
      <p:sp>
        <p:nvSpPr>
          <p:cNvPr id="3" name="TextBox 2">
            <a:extLst>
              <a:ext uri="{FF2B5EF4-FFF2-40B4-BE49-F238E27FC236}">
                <a16:creationId xmlns:a16="http://schemas.microsoft.com/office/drawing/2014/main" id="{33920E5F-FD77-D155-731B-61AF088A1725}"/>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descr="A picture containing toy, doll, vector graphics&#10;&#10;Description automatically generated">
            <a:extLst>
              <a:ext uri="{FF2B5EF4-FFF2-40B4-BE49-F238E27FC236}">
                <a16:creationId xmlns:a16="http://schemas.microsoft.com/office/drawing/2014/main" id="{BAD0E58C-6048-8D8C-24CE-E64083BD65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7761" y="3703937"/>
            <a:ext cx="1958376" cy="3154063"/>
          </a:xfrm>
          <a:prstGeom prst="rect">
            <a:avLst/>
          </a:prstGeom>
        </p:spPr>
      </p:pic>
    </p:spTree>
    <p:extLst>
      <p:ext uri="{BB962C8B-B14F-4D97-AF65-F5344CB8AC3E}">
        <p14:creationId xmlns:p14="http://schemas.microsoft.com/office/powerpoint/2010/main" val="3410805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DBFF6-4091-6D84-60E2-27307B5368AC}"/>
              </a:ext>
            </a:extLst>
          </p:cNvPr>
          <p:cNvSpPr>
            <a:spLocks noGrp="1"/>
          </p:cNvSpPr>
          <p:nvPr>
            <p:ph type="title"/>
          </p:nvPr>
        </p:nvSpPr>
        <p:spPr>
          <a:xfrm>
            <a:off x="1107141" y="84978"/>
            <a:ext cx="10515600" cy="1325563"/>
          </a:xfrm>
        </p:spPr>
        <p:txBody>
          <a:bodyPr>
            <a:noAutofit/>
          </a:bodyPr>
          <a:lstStyle/>
          <a:p>
            <a:r>
              <a:rPr lang="en-GB" sz="3200">
                <a:cs typeface="Calibri Light"/>
              </a:rPr>
              <a:t>Draw a table in your book. Select three climates and write information about the temperature and the rainfall. </a:t>
            </a:r>
            <a:endParaRPr lang="en-GB" sz="3600">
              <a:cs typeface="Calibri Light" panose="020F0302020204030204"/>
            </a:endParaRPr>
          </a:p>
        </p:txBody>
      </p:sp>
      <p:pic>
        <p:nvPicPr>
          <p:cNvPr id="3" name="Picture 2">
            <a:extLst>
              <a:ext uri="{FF2B5EF4-FFF2-40B4-BE49-F238E27FC236}">
                <a16:creationId xmlns:a16="http://schemas.microsoft.com/office/drawing/2014/main" id="{9FA207FE-AE12-8028-0347-60C3130F2E1C}"/>
              </a:ext>
            </a:extLst>
          </p:cNvPr>
          <p:cNvPicPr>
            <a:picLocks noChangeAspect="1"/>
          </p:cNvPicPr>
          <p:nvPr/>
        </p:nvPicPr>
        <p:blipFill>
          <a:blip r:embed="rId2"/>
          <a:stretch>
            <a:fillRect/>
          </a:stretch>
        </p:blipFill>
        <p:spPr>
          <a:xfrm>
            <a:off x="970429" y="1347886"/>
            <a:ext cx="10576110" cy="5271609"/>
          </a:xfrm>
          <a:prstGeom prst="rect">
            <a:avLst/>
          </a:prstGeom>
        </p:spPr>
      </p:pic>
      <p:sp>
        <p:nvSpPr>
          <p:cNvPr id="4" name="TextBox 3">
            <a:extLst>
              <a:ext uri="{FF2B5EF4-FFF2-40B4-BE49-F238E27FC236}">
                <a16:creationId xmlns:a16="http://schemas.microsoft.com/office/drawing/2014/main" id="{979E0F0F-C4BB-6999-A454-B08FCC45A0F6}"/>
              </a:ext>
            </a:extLst>
          </p:cNvPr>
          <p:cNvSpPr txBox="1"/>
          <p:nvPr/>
        </p:nvSpPr>
        <p:spPr>
          <a:xfrm>
            <a:off x="303626" y="55204"/>
            <a:ext cx="5244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Time dependent</a:t>
            </a:r>
          </a:p>
        </p:txBody>
      </p:sp>
    </p:spTree>
    <p:extLst>
      <p:ext uri="{BB962C8B-B14F-4D97-AF65-F5344CB8AC3E}">
        <p14:creationId xmlns:p14="http://schemas.microsoft.com/office/powerpoint/2010/main" val="3336585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637"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334266"/>
            <a:ext cx="8565151" cy="954107"/>
          </a:xfrm>
          <a:prstGeom prst="round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829548" y="327548"/>
            <a:ext cx="8787417" cy="954107"/>
          </a:xfrm>
          <a:prstGeom prst="rect">
            <a:avLst/>
          </a:prstGeom>
          <a:noFill/>
        </p:spPr>
        <p:txBody>
          <a:bodyPr wrap="square" rtlCol="0">
            <a:spAutoFit/>
          </a:bodyPr>
          <a:lstStyle/>
          <a:p>
            <a:r>
              <a:rPr lang="en-GB" sz="2800" b="1">
                <a:solidFill>
                  <a:srgbClr val="D2451D"/>
                </a:solidFill>
                <a:latin typeface="Century Gothic" panose="020B0502020202020204" pitchFamily="34" charset="0"/>
              </a:rPr>
              <a:t>Complete the table to give information about each climate zone.</a:t>
            </a:r>
            <a:endParaRPr lang="en-US" sz="2800" b="1" i="0">
              <a:solidFill>
                <a:srgbClr val="D2451D"/>
              </a:solidFill>
              <a:latin typeface="Century Gothic" panose="020B0502020202020204" pitchFamily="34" charset="0"/>
            </a:endParaRPr>
          </a:p>
        </p:txBody>
      </p:sp>
      <p:graphicFrame>
        <p:nvGraphicFramePr>
          <p:cNvPr id="5" name="Table 6">
            <a:extLst>
              <a:ext uri="{FF2B5EF4-FFF2-40B4-BE49-F238E27FC236}">
                <a16:creationId xmlns:a16="http://schemas.microsoft.com/office/drawing/2014/main" id="{B47E0576-C7FC-46E5-8490-80998ED37384}"/>
              </a:ext>
            </a:extLst>
          </p:cNvPr>
          <p:cNvGraphicFramePr>
            <a:graphicFrameLocks noGrp="1"/>
          </p:cNvGraphicFramePr>
          <p:nvPr/>
        </p:nvGraphicFramePr>
        <p:xfrm>
          <a:off x="622392" y="1468109"/>
          <a:ext cx="10041729" cy="5012623"/>
        </p:xfrm>
        <a:graphic>
          <a:graphicData uri="http://schemas.openxmlformats.org/drawingml/2006/table">
            <a:tbl>
              <a:tblPr firstRow="1" bandRow="1">
                <a:tableStyleId>{00A15C55-8517-42AA-B614-E9B94910E393}</a:tableStyleId>
              </a:tblPr>
              <a:tblGrid>
                <a:gridCol w="2021417">
                  <a:extLst>
                    <a:ext uri="{9D8B030D-6E8A-4147-A177-3AD203B41FA5}">
                      <a16:colId xmlns:a16="http://schemas.microsoft.com/office/drawing/2014/main" val="1571219124"/>
                    </a:ext>
                  </a:extLst>
                </a:gridCol>
                <a:gridCol w="4010156">
                  <a:extLst>
                    <a:ext uri="{9D8B030D-6E8A-4147-A177-3AD203B41FA5}">
                      <a16:colId xmlns:a16="http://schemas.microsoft.com/office/drawing/2014/main" val="3476945217"/>
                    </a:ext>
                  </a:extLst>
                </a:gridCol>
                <a:gridCol w="4010156">
                  <a:extLst>
                    <a:ext uri="{9D8B030D-6E8A-4147-A177-3AD203B41FA5}">
                      <a16:colId xmlns:a16="http://schemas.microsoft.com/office/drawing/2014/main" val="4084923558"/>
                    </a:ext>
                  </a:extLst>
                </a:gridCol>
              </a:tblGrid>
              <a:tr h="405643">
                <a:tc>
                  <a:txBody>
                    <a:bodyPr/>
                    <a:lstStyle/>
                    <a:p>
                      <a:endParaRPr lang="en-GB">
                        <a:latin typeface="Century Gothic" panose="020B0502020202020204" pitchFamily="34" charset="0"/>
                      </a:endParaRPr>
                    </a:p>
                  </a:txBody>
                  <a:tcPr>
                    <a:solidFill>
                      <a:srgbClr val="F5B333"/>
                    </a:solidFill>
                  </a:tcPr>
                </a:tc>
                <a:tc>
                  <a:txBody>
                    <a:bodyPr/>
                    <a:lstStyle/>
                    <a:p>
                      <a:r>
                        <a:rPr lang="en-GB">
                          <a:latin typeface="Century Gothic" panose="020B0502020202020204" pitchFamily="34" charset="0"/>
                        </a:rPr>
                        <a:t>Temperature</a:t>
                      </a:r>
                    </a:p>
                  </a:txBody>
                  <a:tcPr>
                    <a:solidFill>
                      <a:srgbClr val="F5B333"/>
                    </a:solidFill>
                  </a:tcPr>
                </a:tc>
                <a:tc>
                  <a:txBody>
                    <a:bodyPr/>
                    <a:lstStyle/>
                    <a:p>
                      <a:r>
                        <a:rPr lang="en-GB">
                          <a:latin typeface="Century Gothic" panose="020B0502020202020204" pitchFamily="34" charset="0"/>
                        </a:rPr>
                        <a:t>Rainfall</a:t>
                      </a:r>
                    </a:p>
                  </a:txBody>
                  <a:tcPr>
                    <a:solidFill>
                      <a:srgbClr val="F5B333"/>
                    </a:solidFill>
                  </a:tcPr>
                </a:tc>
                <a:extLst>
                  <a:ext uri="{0D108BD9-81ED-4DB2-BD59-A6C34878D82A}">
                    <a16:rowId xmlns:a16="http://schemas.microsoft.com/office/drawing/2014/main" val="3094582934"/>
                  </a:ext>
                </a:extLst>
              </a:tr>
              <a:tr h="658140">
                <a:tc>
                  <a:txBody>
                    <a:bodyPr/>
                    <a:lstStyle/>
                    <a:p>
                      <a:r>
                        <a:rPr lang="en-GB">
                          <a:latin typeface="Century Gothic" panose="020B0502020202020204" pitchFamily="34" charset="0"/>
                        </a:rPr>
                        <a:t>polar</a:t>
                      </a:r>
                    </a:p>
                  </a:txBody>
                  <a:tcPr/>
                </a:tc>
                <a:tc>
                  <a:txBody>
                    <a:bodyPr/>
                    <a:lstStyle/>
                    <a:p>
                      <a:r>
                        <a:rPr lang="en-GB" b="1">
                          <a:latin typeface="Century Gothic" panose="020B0502020202020204" pitchFamily="34" charset="0"/>
                        </a:rPr>
                        <a:t>very cold—the coldest zone on the planet</a:t>
                      </a:r>
                    </a:p>
                  </a:txBody>
                  <a:tcPr/>
                </a:tc>
                <a:tc>
                  <a:txBody>
                    <a:bodyPr/>
                    <a:lstStyle/>
                    <a:p>
                      <a:r>
                        <a:rPr lang="en-GB" b="1">
                          <a:latin typeface="Century Gothic" panose="020B0502020202020204" pitchFamily="34" charset="0"/>
                        </a:rPr>
                        <a:t>very little rain—known as a </a:t>
                      </a:r>
                      <a:br>
                        <a:rPr lang="en-GB" b="1">
                          <a:latin typeface="Century Gothic" panose="020B0502020202020204" pitchFamily="34" charset="0"/>
                        </a:rPr>
                      </a:br>
                      <a:r>
                        <a:rPr lang="en-GB" b="1">
                          <a:latin typeface="Century Gothic" panose="020B0502020202020204" pitchFamily="34" charset="0"/>
                        </a:rPr>
                        <a:t>polar desert</a:t>
                      </a:r>
                    </a:p>
                  </a:txBody>
                  <a:tcPr/>
                </a:tc>
                <a:extLst>
                  <a:ext uri="{0D108BD9-81ED-4DB2-BD59-A6C34878D82A}">
                    <a16:rowId xmlns:a16="http://schemas.microsoft.com/office/drawing/2014/main" val="1610207249"/>
                  </a:ext>
                </a:extLst>
              </a:tr>
              <a:tr h="658140">
                <a:tc>
                  <a:txBody>
                    <a:bodyPr/>
                    <a:lstStyle/>
                    <a:p>
                      <a:r>
                        <a:rPr lang="en-GB">
                          <a:latin typeface="Century Gothic" panose="020B0502020202020204" pitchFamily="34" charset="0"/>
                        </a:rPr>
                        <a:t>subpolar</a:t>
                      </a:r>
                    </a:p>
                  </a:txBody>
                  <a:tcPr/>
                </a:tc>
                <a:tc>
                  <a:txBody>
                    <a:bodyPr/>
                    <a:lstStyle/>
                    <a:p>
                      <a:r>
                        <a:rPr lang="en-GB" b="1">
                          <a:latin typeface="Century Gothic" panose="020B0502020202020204" pitchFamily="34" charset="0"/>
                        </a:rPr>
                        <a:t>below freezing for 5–7 months, cool for the remaining months</a:t>
                      </a:r>
                    </a:p>
                  </a:txBody>
                  <a:tcPr/>
                </a:tc>
                <a:tc>
                  <a:txBody>
                    <a:bodyPr/>
                    <a:lstStyle/>
                    <a:p>
                      <a:r>
                        <a:rPr lang="en-GB" b="1">
                          <a:latin typeface="Century Gothic" panose="020B0502020202020204" pitchFamily="34" charset="0"/>
                        </a:rPr>
                        <a:t>very little rain, most likely in summer months</a:t>
                      </a:r>
                    </a:p>
                  </a:txBody>
                  <a:tcPr/>
                </a:tc>
                <a:extLst>
                  <a:ext uri="{0D108BD9-81ED-4DB2-BD59-A6C34878D82A}">
                    <a16:rowId xmlns:a16="http://schemas.microsoft.com/office/drawing/2014/main" val="2134702962"/>
                  </a:ext>
                </a:extLst>
              </a:tr>
              <a:tr h="658140">
                <a:tc>
                  <a:txBody>
                    <a:bodyPr/>
                    <a:lstStyle/>
                    <a:p>
                      <a:r>
                        <a:rPr lang="en-GB">
                          <a:latin typeface="Century Gothic" panose="020B0502020202020204" pitchFamily="34" charset="0"/>
                        </a:rPr>
                        <a:t>temperate</a:t>
                      </a:r>
                    </a:p>
                  </a:txBody>
                  <a:tcPr/>
                </a:tc>
                <a:tc>
                  <a:txBody>
                    <a:bodyPr/>
                    <a:lstStyle/>
                    <a:p>
                      <a:r>
                        <a:rPr lang="en-GB" b="1">
                          <a:latin typeface="Century Gothic" panose="020B0502020202020204" pitchFamily="34" charset="0"/>
                        </a:rPr>
                        <a:t>rarely extreme hot or cold</a:t>
                      </a:r>
                    </a:p>
                  </a:txBody>
                  <a:tcPr/>
                </a:tc>
                <a:tc>
                  <a:txBody>
                    <a:bodyPr/>
                    <a:lstStyle/>
                    <a:p>
                      <a:r>
                        <a:rPr lang="en-GB" b="1">
                          <a:latin typeface="Century Gothic" panose="020B0502020202020204" pitchFamily="34" charset="0"/>
                        </a:rPr>
                        <a:t>unpredictable rain any time </a:t>
                      </a:r>
                      <a:br>
                        <a:rPr lang="en-GB" b="1">
                          <a:latin typeface="Century Gothic" panose="020B0502020202020204" pitchFamily="34" charset="0"/>
                        </a:rPr>
                      </a:br>
                      <a:r>
                        <a:rPr lang="en-GB" b="1">
                          <a:latin typeface="Century Gothic" panose="020B0502020202020204" pitchFamily="34" charset="0"/>
                        </a:rPr>
                        <a:t>of year</a:t>
                      </a:r>
                    </a:p>
                  </a:txBody>
                  <a:tcPr/>
                </a:tc>
                <a:extLst>
                  <a:ext uri="{0D108BD9-81ED-4DB2-BD59-A6C34878D82A}">
                    <a16:rowId xmlns:a16="http://schemas.microsoft.com/office/drawing/2014/main" val="2512281466"/>
                  </a:ext>
                </a:extLst>
              </a:tr>
              <a:tr h="658140">
                <a:tc>
                  <a:txBody>
                    <a:bodyPr/>
                    <a:lstStyle/>
                    <a:p>
                      <a:r>
                        <a:rPr lang="en-GB">
                          <a:latin typeface="Century Gothic" panose="020B0502020202020204" pitchFamily="34" charset="0"/>
                        </a:rPr>
                        <a:t>Mediterranean</a:t>
                      </a:r>
                    </a:p>
                  </a:txBody>
                  <a:tcPr/>
                </a:tc>
                <a:tc>
                  <a:txBody>
                    <a:bodyPr/>
                    <a:lstStyle/>
                    <a:p>
                      <a:r>
                        <a:rPr lang="en-GB" b="1">
                          <a:latin typeface="Century Gothic" panose="020B0502020202020204" pitchFamily="34" charset="0"/>
                        </a:rPr>
                        <a:t>very warm summers, cool and mild winters</a:t>
                      </a:r>
                    </a:p>
                  </a:txBody>
                  <a:tcPr/>
                </a:tc>
                <a:tc>
                  <a:txBody>
                    <a:bodyPr/>
                    <a:lstStyle/>
                    <a:p>
                      <a:r>
                        <a:rPr lang="en-GB" b="1">
                          <a:latin typeface="Century Gothic" panose="020B0502020202020204" pitchFamily="34" charset="0"/>
                        </a:rPr>
                        <a:t>wet winters, dry in summer</a:t>
                      </a:r>
                    </a:p>
                  </a:txBody>
                  <a:tcPr/>
                </a:tc>
                <a:extLst>
                  <a:ext uri="{0D108BD9-81ED-4DB2-BD59-A6C34878D82A}">
                    <a16:rowId xmlns:a16="http://schemas.microsoft.com/office/drawing/2014/main" val="73440393"/>
                  </a:ext>
                </a:extLst>
              </a:tr>
              <a:tr h="658140">
                <a:tc>
                  <a:txBody>
                    <a:bodyPr/>
                    <a:lstStyle/>
                    <a:p>
                      <a:r>
                        <a:rPr lang="en-GB">
                          <a:latin typeface="Century Gothic" panose="020B0502020202020204" pitchFamily="34" charset="0"/>
                        </a:rPr>
                        <a:t>arid</a:t>
                      </a:r>
                    </a:p>
                  </a:txBody>
                  <a:tcPr/>
                </a:tc>
                <a:tc>
                  <a:txBody>
                    <a:bodyPr/>
                    <a:lstStyle/>
                    <a:p>
                      <a:r>
                        <a:rPr lang="en-GB" b="1">
                          <a:latin typeface="Century Gothic" panose="020B0502020202020204" pitchFamily="34" charset="0"/>
                        </a:rPr>
                        <a:t>very hot during the day, very cold during the night</a:t>
                      </a:r>
                    </a:p>
                  </a:txBody>
                  <a:tcPr/>
                </a:tc>
                <a:tc>
                  <a:txBody>
                    <a:bodyPr/>
                    <a:lstStyle/>
                    <a:p>
                      <a:r>
                        <a:rPr lang="en-GB" b="1">
                          <a:latin typeface="Century Gothic" panose="020B0502020202020204" pitchFamily="34" charset="0"/>
                        </a:rPr>
                        <a:t>very dry, hardly any rain</a:t>
                      </a:r>
                    </a:p>
                  </a:txBody>
                  <a:tcPr/>
                </a:tc>
                <a:extLst>
                  <a:ext uri="{0D108BD9-81ED-4DB2-BD59-A6C34878D82A}">
                    <a16:rowId xmlns:a16="http://schemas.microsoft.com/office/drawing/2014/main" val="1185759060"/>
                  </a:ext>
                </a:extLst>
              </a:tr>
              <a:tr h="658140">
                <a:tc>
                  <a:txBody>
                    <a:bodyPr/>
                    <a:lstStyle/>
                    <a:p>
                      <a:r>
                        <a:rPr lang="en-GB">
                          <a:latin typeface="Century Gothic" panose="020B0502020202020204" pitchFamily="34" charset="0"/>
                        </a:rPr>
                        <a:t>tropical</a:t>
                      </a:r>
                    </a:p>
                  </a:txBody>
                  <a:tcPr/>
                </a:tc>
                <a:tc>
                  <a:txBody>
                    <a:bodyPr/>
                    <a:lstStyle/>
                    <a:p>
                      <a:r>
                        <a:rPr lang="en-GB" b="1">
                          <a:latin typeface="Century Gothic" panose="020B0502020202020204" pitchFamily="34" charset="0"/>
                        </a:rPr>
                        <a:t>hot or very hot</a:t>
                      </a:r>
                    </a:p>
                  </a:txBody>
                  <a:tcPr/>
                </a:tc>
                <a:tc>
                  <a:txBody>
                    <a:bodyPr/>
                    <a:lstStyle/>
                    <a:p>
                      <a:r>
                        <a:rPr lang="en-GB" b="1">
                          <a:latin typeface="Century Gothic" panose="020B0502020202020204" pitchFamily="34" charset="0"/>
                        </a:rPr>
                        <a:t>rainy in summer, dry in winter</a:t>
                      </a:r>
                    </a:p>
                  </a:txBody>
                  <a:tcPr/>
                </a:tc>
                <a:extLst>
                  <a:ext uri="{0D108BD9-81ED-4DB2-BD59-A6C34878D82A}">
                    <a16:rowId xmlns:a16="http://schemas.microsoft.com/office/drawing/2014/main" val="69751092"/>
                  </a:ext>
                </a:extLst>
              </a:tr>
              <a:tr h="658140">
                <a:tc>
                  <a:txBody>
                    <a:bodyPr/>
                    <a:lstStyle/>
                    <a:p>
                      <a:r>
                        <a:rPr lang="en-GB">
                          <a:latin typeface="Century Gothic" panose="020B0502020202020204" pitchFamily="34" charset="0"/>
                        </a:rPr>
                        <a:t>equatorial</a:t>
                      </a:r>
                    </a:p>
                  </a:txBody>
                  <a:tcPr/>
                </a:tc>
                <a:tc>
                  <a:txBody>
                    <a:bodyPr/>
                    <a:lstStyle/>
                    <a:p>
                      <a:r>
                        <a:rPr lang="en-GB" b="1">
                          <a:latin typeface="Century Gothic" panose="020B0502020202020204" pitchFamily="34" charset="0"/>
                        </a:rPr>
                        <a:t>hot all year round</a:t>
                      </a:r>
                    </a:p>
                  </a:txBody>
                  <a:tcPr/>
                </a:tc>
                <a:tc>
                  <a:txBody>
                    <a:bodyPr/>
                    <a:lstStyle/>
                    <a:p>
                      <a:r>
                        <a:rPr lang="en-GB" b="1">
                          <a:latin typeface="Century Gothic" panose="020B0502020202020204" pitchFamily="34" charset="0"/>
                        </a:rPr>
                        <a:t>heavy rainfall throughout </a:t>
                      </a:r>
                      <a:br>
                        <a:rPr lang="en-GB" b="1">
                          <a:latin typeface="Century Gothic" panose="020B0502020202020204" pitchFamily="34" charset="0"/>
                        </a:rPr>
                      </a:br>
                      <a:r>
                        <a:rPr lang="en-GB" b="1">
                          <a:latin typeface="Century Gothic" panose="020B0502020202020204" pitchFamily="34" charset="0"/>
                        </a:rPr>
                        <a:t>the year</a:t>
                      </a:r>
                    </a:p>
                  </a:txBody>
                  <a:tcPr/>
                </a:tc>
                <a:extLst>
                  <a:ext uri="{0D108BD9-81ED-4DB2-BD59-A6C34878D82A}">
                    <a16:rowId xmlns:a16="http://schemas.microsoft.com/office/drawing/2014/main" val="2858657652"/>
                  </a:ext>
                </a:extLst>
              </a:tr>
            </a:tbl>
          </a:graphicData>
        </a:graphic>
      </p:graphicFrame>
      <p:sp>
        <p:nvSpPr>
          <p:cNvPr id="2" name="TextBox 1">
            <a:extLst>
              <a:ext uri="{FF2B5EF4-FFF2-40B4-BE49-F238E27FC236}">
                <a16:creationId xmlns:a16="http://schemas.microsoft.com/office/drawing/2014/main" id="{E6CA51F8-2072-846B-A8F4-0C3FB8C2A808}"/>
              </a:ext>
            </a:extLst>
          </p:cNvPr>
          <p:cNvSpPr txBox="1"/>
          <p:nvPr/>
        </p:nvSpPr>
        <p:spPr>
          <a:xfrm>
            <a:off x="165460" y="667023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6" name="Picture 5">
            <a:extLst>
              <a:ext uri="{FF2B5EF4-FFF2-40B4-BE49-F238E27FC236}">
                <a16:creationId xmlns:a16="http://schemas.microsoft.com/office/drawing/2014/main" id="{AB30F647-28A5-DBD1-A82A-F937863E35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4872" y="5936933"/>
            <a:ext cx="779354" cy="779354"/>
          </a:xfrm>
          <a:prstGeom prst="rect">
            <a:avLst/>
          </a:prstGeom>
        </p:spPr>
      </p:pic>
      <p:sp>
        <p:nvSpPr>
          <p:cNvPr id="7" name="Content Placeholder 2">
            <a:extLst>
              <a:ext uri="{FF2B5EF4-FFF2-40B4-BE49-F238E27FC236}">
                <a16:creationId xmlns:a16="http://schemas.microsoft.com/office/drawing/2014/main" id="{61EEDFC4-2114-CB5A-41FD-DAA2D364B872}"/>
              </a:ext>
            </a:extLst>
          </p:cNvPr>
          <p:cNvSpPr txBox="1">
            <a:spLocks/>
          </p:cNvSpPr>
          <p:nvPr/>
        </p:nvSpPr>
        <p:spPr>
          <a:xfrm rot="5400000">
            <a:off x="9938510" y="1654065"/>
            <a:ext cx="328531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1: Write </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982140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C906-BE70-F7EC-D8ED-A5437408686F}"/>
              </a:ext>
            </a:extLst>
          </p:cNvPr>
          <p:cNvSpPr>
            <a:spLocks noGrp="1"/>
          </p:cNvSpPr>
          <p:nvPr>
            <p:ph type="title"/>
          </p:nvPr>
        </p:nvSpPr>
        <p:spPr>
          <a:xfrm>
            <a:off x="759759" y="2266877"/>
            <a:ext cx="10515600" cy="1325563"/>
          </a:xfrm>
        </p:spPr>
        <p:txBody>
          <a:bodyPr>
            <a:normAutofit fontScale="90000"/>
          </a:bodyPr>
          <a:lstStyle/>
          <a:p>
            <a:r>
              <a:rPr lang="en-GB" sz="3600" b="1">
                <a:cs typeface="Calibri Light"/>
              </a:rPr>
              <a:t>Exit Questions</a:t>
            </a:r>
            <a:br>
              <a:rPr lang="en-GB" sz="3600">
                <a:cs typeface="Calibri Light"/>
              </a:rPr>
            </a:br>
            <a:br>
              <a:rPr lang="en-GB" sz="3600">
                <a:cs typeface="Calibri Light"/>
              </a:rPr>
            </a:br>
            <a:r>
              <a:rPr lang="en-GB" sz="3600">
                <a:cs typeface="Calibri Light"/>
              </a:rPr>
              <a:t>1) When you think of climate, which two areas of weather do we focus on?</a:t>
            </a:r>
            <a:br>
              <a:rPr lang="en-GB" sz="3600">
                <a:cs typeface="Calibri Light"/>
              </a:rPr>
            </a:br>
            <a:br>
              <a:rPr lang="en-GB" sz="3600">
                <a:cs typeface="Calibri Light"/>
              </a:rPr>
            </a:br>
            <a:r>
              <a:rPr lang="en-GB" sz="3600">
                <a:cs typeface="Calibri Light"/>
              </a:rPr>
              <a:t>________________        ___________________</a:t>
            </a:r>
            <a:br>
              <a:rPr lang="en-GB" sz="3600">
                <a:cs typeface="Calibri Light"/>
              </a:rPr>
            </a:br>
            <a:br>
              <a:rPr lang="en-GB" sz="3600">
                <a:cs typeface="Calibri Light"/>
              </a:rPr>
            </a:br>
            <a:r>
              <a:rPr lang="en-GB" sz="3600">
                <a:cs typeface="Calibri Light"/>
              </a:rPr>
              <a:t>2) What happens to the temperature as you move from the tropics to the poles?</a:t>
            </a:r>
            <a:br>
              <a:rPr lang="en-GB" sz="3600">
                <a:cs typeface="Calibri Light"/>
              </a:rPr>
            </a:br>
            <a:r>
              <a:rPr lang="en-GB" sz="3600">
                <a:cs typeface="Calibri Light"/>
              </a:rPr>
              <a:t>The temperature ___________________________________.</a:t>
            </a:r>
            <a:br>
              <a:rPr lang="en-GB">
                <a:cs typeface="Calibri Light"/>
              </a:rPr>
            </a:br>
            <a:endParaRPr lang="en-GB">
              <a:cs typeface="Calibri Light"/>
            </a:endParaRPr>
          </a:p>
        </p:txBody>
      </p:sp>
      <p:sp>
        <p:nvSpPr>
          <p:cNvPr id="4" name="TextBox 3">
            <a:extLst>
              <a:ext uri="{FF2B5EF4-FFF2-40B4-BE49-F238E27FC236}">
                <a16:creationId xmlns:a16="http://schemas.microsoft.com/office/drawing/2014/main" id="{D42496CA-A62F-7CB1-F87F-3D2C4C1CAAE8}"/>
              </a:ext>
            </a:extLst>
          </p:cNvPr>
          <p:cNvSpPr txBox="1"/>
          <p:nvPr/>
        </p:nvSpPr>
        <p:spPr>
          <a:xfrm>
            <a:off x="761163" y="5339163"/>
            <a:ext cx="8787417" cy="523220"/>
          </a:xfrm>
          <a:prstGeom prst="rect">
            <a:avLst/>
          </a:prstGeom>
          <a:noFill/>
        </p:spPr>
        <p:txBody>
          <a:bodyPr wrap="square" lIns="91440" tIns="45720" rIns="91440" bIns="45720" rtlCol="0" anchor="t">
            <a:spAutoFit/>
          </a:bodyPr>
          <a:lstStyle/>
          <a:p>
            <a:r>
              <a:rPr lang="en-GB" sz="2800" b="1">
                <a:solidFill>
                  <a:srgbClr val="D2451D"/>
                </a:solidFill>
                <a:latin typeface="Century Gothic"/>
              </a:rPr>
              <a:t>Challenge: Compare two climate zones.</a:t>
            </a:r>
            <a:endParaRPr lang="en-US" sz="2800" b="1" i="0">
              <a:solidFill>
                <a:srgbClr val="D2451D"/>
              </a:solidFill>
              <a:latin typeface="Century Gothic"/>
            </a:endParaRPr>
          </a:p>
        </p:txBody>
      </p:sp>
    </p:spTree>
    <p:extLst>
      <p:ext uri="{BB962C8B-B14F-4D97-AF65-F5344CB8AC3E}">
        <p14:creationId xmlns:p14="http://schemas.microsoft.com/office/powerpoint/2010/main" val="144291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DAB7-8030-4713-D0BC-306B1112FFE2}"/>
              </a:ext>
            </a:extLst>
          </p:cNvPr>
          <p:cNvSpPr>
            <a:spLocks noGrp="1"/>
          </p:cNvSpPr>
          <p:nvPr>
            <p:ph type="title"/>
          </p:nvPr>
        </p:nvSpPr>
        <p:spPr>
          <a:xfrm>
            <a:off x="497006" y="194528"/>
            <a:ext cx="10515600" cy="1325563"/>
          </a:xfrm>
        </p:spPr>
        <p:txBody>
          <a:bodyPr>
            <a:normAutofit/>
          </a:bodyPr>
          <a:lstStyle/>
          <a:p>
            <a:r>
              <a:rPr lang="en-GB" sz="3200">
                <a:cs typeface="Calibri Light"/>
              </a:rPr>
              <a:t>Just Know Its- solve independently </a:t>
            </a:r>
          </a:p>
        </p:txBody>
      </p:sp>
      <p:pic>
        <p:nvPicPr>
          <p:cNvPr id="3" name="Picture 2" descr="A pair of white squares with black text&#10;&#10;Description automatically generated">
            <a:extLst>
              <a:ext uri="{FF2B5EF4-FFF2-40B4-BE49-F238E27FC236}">
                <a16:creationId xmlns:a16="http://schemas.microsoft.com/office/drawing/2014/main" id="{183E5B29-A47B-319E-C331-28588DE5F34D}"/>
              </a:ext>
            </a:extLst>
          </p:cNvPr>
          <p:cNvPicPr>
            <a:picLocks noChangeAspect="1"/>
          </p:cNvPicPr>
          <p:nvPr/>
        </p:nvPicPr>
        <p:blipFill>
          <a:blip r:embed="rId2"/>
          <a:stretch>
            <a:fillRect/>
          </a:stretch>
        </p:blipFill>
        <p:spPr>
          <a:xfrm>
            <a:off x="413982" y="2036540"/>
            <a:ext cx="11318543" cy="4252054"/>
          </a:xfrm>
          <a:prstGeom prst="rect">
            <a:avLst/>
          </a:prstGeom>
        </p:spPr>
      </p:pic>
    </p:spTree>
    <p:extLst>
      <p:ext uri="{BB962C8B-B14F-4D97-AF65-F5344CB8AC3E}">
        <p14:creationId xmlns:p14="http://schemas.microsoft.com/office/powerpoint/2010/main" val="3984935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93F3-3D6D-0267-A5C3-C92FC84AEC30}"/>
              </a:ext>
            </a:extLst>
          </p:cNvPr>
          <p:cNvSpPr>
            <a:spLocks noGrp="1"/>
          </p:cNvSpPr>
          <p:nvPr>
            <p:ph type="title"/>
          </p:nvPr>
        </p:nvSpPr>
        <p:spPr>
          <a:xfrm>
            <a:off x="250946" y="2857225"/>
            <a:ext cx="11298195" cy="1325563"/>
          </a:xfrm>
        </p:spPr>
        <p:txBody>
          <a:bodyPr>
            <a:normAutofit fontScale="90000"/>
          </a:bodyPr>
          <a:lstStyle/>
          <a:p>
            <a:r>
              <a:rPr lang="en-GB" b="1" u="sng">
                <a:cs typeface="Calibri Light"/>
              </a:rPr>
              <a:t>TBAT-</a:t>
            </a:r>
            <a:r>
              <a:rPr lang="en-GB" b="1" u="sng">
                <a:ea typeface="+mj-lt"/>
                <a:cs typeface="+mj-lt"/>
              </a:rPr>
              <a:t>use the correct symbol to compare numbers. </a:t>
            </a:r>
            <a:br>
              <a:rPr lang="en-GB">
                <a:ea typeface="+mj-lt"/>
                <a:cs typeface="+mj-lt"/>
              </a:rPr>
            </a:br>
            <a:br>
              <a:rPr lang="en-GB">
                <a:ea typeface="+mj-lt"/>
                <a:cs typeface="+mj-lt"/>
              </a:rPr>
            </a:br>
            <a:r>
              <a:rPr lang="en-GB" b="1">
                <a:cs typeface="Calibri Light" panose="020F0302020204030204"/>
              </a:rPr>
              <a:t>3 in 3 </a:t>
            </a:r>
            <a:br>
              <a:rPr lang="en-GB" b="1">
                <a:cs typeface="Calibri Light" panose="020F0302020204030204"/>
              </a:rPr>
            </a:br>
            <a:r>
              <a:rPr lang="en-GB">
                <a:cs typeface="Calibri Light" panose="020F0302020204030204"/>
              </a:rPr>
              <a:t>Write 'Thirty-nine thousand, five hundred and sixteen' in digits.  </a:t>
            </a:r>
            <a:br>
              <a:rPr lang="en-GB">
                <a:cs typeface="Calibri Light" panose="020F0302020204030204"/>
              </a:rPr>
            </a:br>
            <a:br>
              <a:rPr lang="en-GB">
                <a:cs typeface="Calibri Light" panose="020F0302020204030204"/>
              </a:rPr>
            </a:br>
            <a:r>
              <a:rPr lang="en-GB">
                <a:cs typeface="Calibri Light" panose="020F0302020204030204"/>
              </a:rPr>
              <a:t>5, 620 – 600 =</a:t>
            </a:r>
            <a:br>
              <a:rPr lang="en-GB">
                <a:cs typeface="Calibri Light" panose="020F0302020204030204"/>
              </a:rPr>
            </a:br>
            <a:br>
              <a:rPr lang="en-GB">
                <a:cs typeface="Calibri Light" panose="020F0302020204030204"/>
              </a:rPr>
            </a:br>
            <a:r>
              <a:rPr lang="en-GB">
                <a:cs typeface="Calibri Light" panose="020F0302020204030204"/>
              </a:rPr>
              <a:t>4 x ? = 28 </a:t>
            </a:r>
            <a:br>
              <a:rPr lang="en-GB">
                <a:cs typeface="Calibri Light" panose="020F0302020204030204"/>
              </a:rPr>
            </a:br>
            <a:br>
              <a:rPr lang="en-GB">
                <a:cs typeface="Calibri Light" panose="020F0302020204030204"/>
              </a:rPr>
            </a:br>
            <a:endParaRPr lang="en-GB">
              <a:cs typeface="Calibri Light" panose="020F0302020204030204"/>
            </a:endParaRPr>
          </a:p>
        </p:txBody>
      </p:sp>
      <p:sp>
        <p:nvSpPr>
          <p:cNvPr id="3" name="TextBox 2">
            <a:extLst>
              <a:ext uri="{FF2B5EF4-FFF2-40B4-BE49-F238E27FC236}">
                <a16:creationId xmlns:a16="http://schemas.microsoft.com/office/drawing/2014/main" id="{F8AA0CC4-A78E-03B7-7B72-64EB5D42742D}"/>
              </a:ext>
            </a:extLst>
          </p:cNvPr>
          <p:cNvSpPr txBox="1"/>
          <p:nvPr/>
        </p:nvSpPr>
        <p:spPr>
          <a:xfrm>
            <a:off x="254536" y="124983"/>
            <a:ext cx="351234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u="sng"/>
              <a:t>9.09.25</a:t>
            </a:r>
          </a:p>
        </p:txBody>
      </p:sp>
      <p:sp>
        <p:nvSpPr>
          <p:cNvPr id="4" name="TextBox 3">
            <a:extLst>
              <a:ext uri="{FF2B5EF4-FFF2-40B4-BE49-F238E27FC236}">
                <a16:creationId xmlns:a16="http://schemas.microsoft.com/office/drawing/2014/main" id="{1363B673-7E1E-AC9F-B62D-0C328445BAFC}"/>
              </a:ext>
            </a:extLst>
          </p:cNvPr>
          <p:cNvSpPr txBox="1"/>
          <p:nvPr/>
        </p:nvSpPr>
        <p:spPr>
          <a:xfrm>
            <a:off x="8291245" y="3299639"/>
            <a:ext cx="36249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FF0000"/>
                </a:solidFill>
              </a:rPr>
              <a:t>Challenge: </a:t>
            </a:r>
          </a:p>
          <a:p>
            <a:r>
              <a:rPr lang="en-GB" sz="3600">
                <a:solidFill>
                  <a:srgbClr val="FF0000"/>
                </a:solidFill>
              </a:rPr>
              <a:t>4 x ? = 2, 800 </a:t>
            </a:r>
          </a:p>
          <a:p>
            <a:endParaRPr lang="en-GB" sz="3600">
              <a:solidFill>
                <a:srgbClr val="FF0000"/>
              </a:solidFill>
            </a:endParaRPr>
          </a:p>
          <a:p>
            <a:r>
              <a:rPr lang="en-GB" sz="3600">
                <a:solidFill>
                  <a:srgbClr val="FF0000"/>
                </a:solidFill>
              </a:rPr>
              <a:t>40 x 60 = </a:t>
            </a:r>
          </a:p>
          <a:p>
            <a:endParaRPr lang="en-GB" sz="3600">
              <a:solidFill>
                <a:srgbClr val="FF0000"/>
              </a:solidFill>
            </a:endParaRPr>
          </a:p>
          <a:p>
            <a:r>
              <a:rPr lang="en-GB" sz="3600">
                <a:solidFill>
                  <a:srgbClr val="FF0000"/>
                </a:solidFill>
              </a:rPr>
              <a:t>700 x 8 =</a:t>
            </a:r>
          </a:p>
        </p:txBody>
      </p:sp>
    </p:spTree>
    <p:extLst>
      <p:ext uri="{BB962C8B-B14F-4D97-AF65-F5344CB8AC3E}">
        <p14:creationId xmlns:p14="http://schemas.microsoft.com/office/powerpoint/2010/main" val="100339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0144-E543-8A65-87EF-74F82549B597}"/>
              </a:ext>
            </a:extLst>
          </p:cNvPr>
          <p:cNvSpPr>
            <a:spLocks noGrp="1"/>
          </p:cNvSpPr>
          <p:nvPr>
            <p:ph type="title"/>
          </p:nvPr>
        </p:nvSpPr>
        <p:spPr/>
        <p:txBody>
          <a:bodyPr/>
          <a:lstStyle/>
          <a:p>
            <a:r>
              <a:rPr lang="en-US"/>
              <a:t>Daily 10                                           x 4s</a:t>
            </a:r>
          </a:p>
        </p:txBody>
      </p:sp>
      <p:sp>
        <p:nvSpPr>
          <p:cNvPr id="3" name="TextBox 2">
            <a:extLst>
              <a:ext uri="{FF2B5EF4-FFF2-40B4-BE49-F238E27FC236}">
                <a16:creationId xmlns:a16="http://schemas.microsoft.com/office/drawing/2014/main" id="{17A1D889-315D-41E1-911B-B6AC893B71F9}"/>
              </a:ext>
            </a:extLst>
          </p:cNvPr>
          <p:cNvSpPr txBox="1"/>
          <p:nvPr/>
        </p:nvSpPr>
        <p:spPr>
          <a:xfrm>
            <a:off x="7393272" y="2644346"/>
            <a:ext cx="384045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linkClick r:id="rId2"/>
              </a:rPr>
              <a:t>Daily 10 - Mental Maths Challenge - Topmarks</a:t>
            </a:r>
            <a:endParaRPr lang="en-US" sz="3200"/>
          </a:p>
        </p:txBody>
      </p:sp>
      <p:pic>
        <p:nvPicPr>
          <p:cNvPr id="4" name="Picture 3" descr="A screenshot of a game&#10;&#10;Description automatically generated">
            <a:extLst>
              <a:ext uri="{FF2B5EF4-FFF2-40B4-BE49-F238E27FC236}">
                <a16:creationId xmlns:a16="http://schemas.microsoft.com/office/drawing/2014/main" id="{B20682C2-9028-2911-F72A-9F87B3C2ACBE}"/>
              </a:ext>
            </a:extLst>
          </p:cNvPr>
          <p:cNvPicPr>
            <a:picLocks noChangeAspect="1"/>
          </p:cNvPicPr>
          <p:nvPr/>
        </p:nvPicPr>
        <p:blipFill>
          <a:blip r:embed="rId3"/>
          <a:stretch>
            <a:fillRect/>
          </a:stretch>
        </p:blipFill>
        <p:spPr>
          <a:xfrm>
            <a:off x="1491880" y="2196993"/>
            <a:ext cx="4962525" cy="3190875"/>
          </a:xfrm>
          <a:prstGeom prst="rect">
            <a:avLst/>
          </a:prstGeom>
        </p:spPr>
      </p:pic>
    </p:spTree>
    <p:extLst>
      <p:ext uri="{BB962C8B-B14F-4D97-AF65-F5344CB8AC3E}">
        <p14:creationId xmlns:p14="http://schemas.microsoft.com/office/powerpoint/2010/main" val="363211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D870-EFE3-8E58-BC16-0E668D2A89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D84ED1-C0E4-862C-6E64-84F9ECA9393E}"/>
              </a:ext>
            </a:extLst>
          </p:cNvPr>
          <p:cNvSpPr txBox="1"/>
          <p:nvPr/>
        </p:nvSpPr>
        <p:spPr>
          <a:xfrm>
            <a:off x="533289" y="2122309"/>
            <a:ext cx="112227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u="sng">
                <a:solidFill>
                  <a:srgbClr val="0070C0"/>
                </a:solidFill>
                <a:cs typeface="Calibri"/>
              </a:rPr>
              <a:t>Blue</a:t>
            </a:r>
            <a:r>
              <a:rPr lang="en-GB" sz="4800">
                <a:solidFill>
                  <a:srgbClr val="0070C0"/>
                </a:solidFill>
                <a:cs typeface="Calibri"/>
              </a:rPr>
              <a:t>          </a:t>
            </a:r>
            <a:r>
              <a:rPr lang="en-GB" sz="4800">
                <a:solidFill>
                  <a:schemeClr val="accent5">
                    <a:lumMod val="75000"/>
                  </a:schemeClr>
                </a:solidFill>
                <a:cs typeface="Calibri"/>
              </a:rPr>
              <a:t>             </a:t>
            </a:r>
            <a:r>
              <a:rPr lang="en-GB" sz="4800">
                <a:cs typeface="Calibri"/>
              </a:rPr>
              <a:t>             </a:t>
            </a:r>
            <a:r>
              <a:rPr lang="en-GB" sz="4800" u="sng">
                <a:solidFill>
                  <a:schemeClr val="accent6">
                    <a:lumMod val="75000"/>
                  </a:schemeClr>
                </a:solidFill>
                <a:cs typeface="Calibri"/>
              </a:rPr>
              <a:t>Green</a:t>
            </a:r>
          </a:p>
        </p:txBody>
      </p:sp>
      <p:sp>
        <p:nvSpPr>
          <p:cNvPr id="8" name="TextBox 7">
            <a:extLst>
              <a:ext uri="{FF2B5EF4-FFF2-40B4-BE49-F238E27FC236}">
                <a16:creationId xmlns:a16="http://schemas.microsoft.com/office/drawing/2014/main" id="{2681C96C-0C8A-DC0F-77AC-D7ECCABD1D36}"/>
              </a:ext>
            </a:extLst>
          </p:cNvPr>
          <p:cNvSpPr txBox="1"/>
          <p:nvPr/>
        </p:nvSpPr>
        <p:spPr>
          <a:xfrm>
            <a:off x="372961" y="5249762"/>
            <a:ext cx="1076546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solidFill>
                  <a:srgbClr val="FF0000"/>
                </a:solidFill>
                <a:cs typeface="Calibri"/>
              </a:rPr>
              <a:t>Challenge: What does the digit zero represent?</a:t>
            </a:r>
            <a:endParaRPr lang="en-GB">
              <a:cs typeface="Calibri" panose="020F0502020204030204"/>
            </a:endParaRPr>
          </a:p>
        </p:txBody>
      </p:sp>
      <p:sp>
        <p:nvSpPr>
          <p:cNvPr id="5" name="Google Shape;225;p45">
            <a:extLst>
              <a:ext uri="{FF2B5EF4-FFF2-40B4-BE49-F238E27FC236}">
                <a16:creationId xmlns:a16="http://schemas.microsoft.com/office/drawing/2014/main" id="{452F9113-C321-2045-EEA1-52315772D370}"/>
              </a:ext>
            </a:extLst>
          </p:cNvPr>
          <p:cNvSpPr txBox="1"/>
          <p:nvPr/>
        </p:nvSpPr>
        <p:spPr>
          <a:xfrm>
            <a:off x="3162167" y="1145788"/>
            <a:ext cx="5465100" cy="135264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lnSpc>
                <a:spcPct val="115000"/>
              </a:lnSpc>
              <a:spcBef>
                <a:spcPts val="0"/>
              </a:spcBef>
              <a:spcAft>
                <a:spcPts val="0"/>
              </a:spcAft>
              <a:buNone/>
            </a:pPr>
            <a:r>
              <a:rPr lang="en" sz="6600" b="1">
                <a:solidFill>
                  <a:schemeClr val="dk1"/>
                </a:solidFill>
                <a:latin typeface="Calibri"/>
                <a:ea typeface="Calibri"/>
                <a:cs typeface="Calibri"/>
                <a:sym typeface="Calibri"/>
              </a:rPr>
              <a:t>21,039</a:t>
            </a:r>
            <a:endParaRPr lang="en-US" sz="5400" b="1">
              <a:solidFill>
                <a:schemeClr val="dk1"/>
              </a:solidFill>
              <a:latin typeface="Calibri"/>
              <a:ea typeface="Calibri"/>
              <a:cs typeface="Calibri"/>
            </a:endParaRPr>
          </a:p>
        </p:txBody>
      </p:sp>
      <p:sp>
        <p:nvSpPr>
          <p:cNvPr id="6" name="Google Shape;226;p45">
            <a:extLst>
              <a:ext uri="{FF2B5EF4-FFF2-40B4-BE49-F238E27FC236}">
                <a16:creationId xmlns:a16="http://schemas.microsoft.com/office/drawing/2014/main" id="{BC1124CA-8D73-1AF6-6496-22AD293D3F63}"/>
              </a:ext>
            </a:extLst>
          </p:cNvPr>
          <p:cNvSpPr txBox="1"/>
          <p:nvPr/>
        </p:nvSpPr>
        <p:spPr>
          <a:xfrm>
            <a:off x="150058" y="3237231"/>
            <a:ext cx="5611917" cy="12926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a:solidFill>
                  <a:srgbClr val="0070C0"/>
                </a:solidFill>
              </a:rPr>
              <a:t>9 = 9 ones </a:t>
            </a:r>
          </a:p>
          <a:p>
            <a:pPr algn="ctr"/>
            <a:r>
              <a:rPr lang="en" sz="3600">
                <a:solidFill>
                  <a:srgbClr val="0070C0"/>
                </a:solidFill>
              </a:rPr>
              <a:t>1 = 10, 000</a:t>
            </a:r>
          </a:p>
        </p:txBody>
      </p:sp>
      <p:sp>
        <p:nvSpPr>
          <p:cNvPr id="7" name="TextBox 6">
            <a:extLst>
              <a:ext uri="{FF2B5EF4-FFF2-40B4-BE49-F238E27FC236}">
                <a16:creationId xmlns:a16="http://schemas.microsoft.com/office/drawing/2014/main" id="{98AA088D-FB13-7D0D-6288-18F8338A0451}"/>
              </a:ext>
            </a:extLst>
          </p:cNvPr>
          <p:cNvSpPr txBox="1"/>
          <p:nvPr/>
        </p:nvSpPr>
        <p:spPr>
          <a:xfrm>
            <a:off x="8030998" y="3235178"/>
            <a:ext cx="28078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B050"/>
                </a:solidFill>
                <a:latin typeface="Arial"/>
                <a:cs typeface="Segoe UI"/>
              </a:rPr>
              <a:t>3 = 30 </a:t>
            </a:r>
            <a:endParaRPr lang="en-US">
              <a:solidFill>
                <a:srgbClr val="00B050"/>
              </a:solidFill>
            </a:endParaRPr>
          </a:p>
          <a:p>
            <a:r>
              <a:rPr lang="en-US" sz="3600">
                <a:solidFill>
                  <a:srgbClr val="00B050"/>
                </a:solidFill>
                <a:latin typeface="Arial"/>
                <a:cs typeface="Segoe UI"/>
              </a:rPr>
              <a:t>2 = 2, 000</a:t>
            </a:r>
          </a:p>
        </p:txBody>
      </p:sp>
      <p:sp>
        <p:nvSpPr>
          <p:cNvPr id="2" name="TextBox 1">
            <a:extLst>
              <a:ext uri="{FF2B5EF4-FFF2-40B4-BE49-F238E27FC236}">
                <a16:creationId xmlns:a16="http://schemas.microsoft.com/office/drawing/2014/main" id="{0C8B2EBE-8AFB-846F-D061-0A14E61DA5FC}"/>
              </a:ext>
            </a:extLst>
          </p:cNvPr>
          <p:cNvSpPr txBox="1"/>
          <p:nvPr/>
        </p:nvSpPr>
        <p:spPr>
          <a:xfrm>
            <a:off x="1821761" y="483043"/>
            <a:ext cx="87085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2689353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3946CF-584F-4CD8-A01F-69FFE3187331}">
  <ds:schemaRefs>
    <ds:schemaRef ds:uri="http://schemas.microsoft.com/sharepoint/v3/contenttype/forms"/>
  </ds:schemaRefs>
</ds:datastoreItem>
</file>

<file path=customXml/itemProps2.xml><?xml version="1.0" encoding="utf-8"?>
<ds:datastoreItem xmlns:ds="http://schemas.openxmlformats.org/officeDocument/2006/customXml" ds:itemID="{D454076C-E9BF-4F1A-9418-913636C2DA8E}">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9345A3-4B7C-4513-BC34-F05251D6E3B5}"/>
</file>

<file path=docProps/app.xml><?xml version="1.0" encoding="utf-8"?>
<Properties xmlns="http://schemas.openxmlformats.org/officeDocument/2006/extended-properties" xmlns:vt="http://schemas.openxmlformats.org/officeDocument/2006/docPropsVTypes">
  <Template>office theme</Template>
  <TotalTime>0</TotalTime>
  <Words>3654</Words>
  <Application>Microsoft Office PowerPoint</Application>
  <PresentationFormat>Widescreen</PresentationFormat>
  <Paragraphs>477</Paragraphs>
  <Slides>59</Slides>
  <Notes>16</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Aptos</vt:lpstr>
      <vt:lpstr>Aptos Display</vt:lpstr>
      <vt:lpstr>Arial</vt:lpstr>
      <vt:lpstr>Calibri</vt:lpstr>
      <vt:lpstr>Calibri Light</vt:lpstr>
      <vt:lpstr>Century Gothic</vt:lpstr>
      <vt:lpstr>Comic Sans MS</vt:lpstr>
      <vt:lpstr>Roboto</vt:lpstr>
      <vt:lpstr>robotoregular</vt:lpstr>
      <vt:lpstr>Segoe UI</vt:lpstr>
      <vt:lpstr>Symbol</vt:lpstr>
      <vt:lpstr>Wingdings</vt:lpstr>
      <vt:lpstr>office theme</vt:lpstr>
      <vt:lpstr>office theme</vt:lpstr>
      <vt:lpstr>PowerPoint Presentation</vt:lpstr>
      <vt:lpstr>Tuesday 9th September TBAT: Punctuate sentences correctly.   1 in 1       Challenge:  </vt:lpstr>
      <vt:lpstr>Whiteboard work:   1 = ____ </vt:lpstr>
      <vt:lpstr>Tuesday 9th September TBAT: Punctuate sentences correctly.  Edit the paragraph below to correct the punctuation, spelling and grammar.               Rewrite the paragraph in your handwriting book correctly.  </vt:lpstr>
      <vt:lpstr>Tuesday 9th September TBAT: Punctuate sentences correctly.  Answers:               Rewrite the paragraph in your handwriting book correctly.  </vt:lpstr>
      <vt:lpstr>Just Know Its- solve independently </vt:lpstr>
      <vt:lpstr>TBAT-use the correct symbol to compare numbers.   3 in 3  Write 'Thirty-nine thousand, five hundred and sixteen' in digits.    5, 620 – 600 =  4 x ? = 28   </vt:lpstr>
      <vt:lpstr>Daily 10                                           x 4s</vt:lpstr>
      <vt:lpstr>PowerPoint Presentation</vt:lpstr>
      <vt:lpstr>PowerPoint Presentation</vt:lpstr>
      <vt:lpstr>PowerPoint Presentation</vt:lpstr>
      <vt:lpstr>Talk partners:  What symbol must be used? How do you know?                        4, 530 ____  7, 530                       0.72 ____ 0.7  </vt:lpstr>
      <vt:lpstr>Talk partners: How would we compare the following two numbers?                  36, 754          36, 748 </vt:lpstr>
      <vt:lpstr>Whiteboard work: Place the following numbers in descending order.    23, 066     23, 600     23, 006      23, 666 </vt:lpstr>
      <vt:lpstr>PowerPoint Presentation</vt:lpstr>
      <vt:lpstr>Roll the dice to make the largest number. </vt:lpstr>
      <vt:lpstr>2)Order the following in descending order.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9th September TBAT: learn to sing a song.  Match the musical word to its definition:  Dynamics                                how high or low a sound is.   Timbre                                   how loud or quiet the music is.   Pitch                                      the quality of a musical note.  </vt:lpstr>
      <vt:lpstr>Tuesday 9th September TBAT: learn to sing a song.  What is the rhythm of a piece of music? What is the beat of a piece of music? Explain the difference.  The Collins Hub Educator &gt; Library  Our community – Tour through time (lesson 1)     </vt:lpstr>
      <vt:lpstr>Independent Reading    PSHE  Geography </vt:lpstr>
      <vt:lpstr>PowerPoint Presentation</vt:lpstr>
      <vt:lpstr>PowerPoint Presentation</vt:lpstr>
      <vt:lpstr>Blue  Write a definition for 'confidential'.   Green  Write a definition for 'personal'.  Challenge: Give an example of when personal information must be shared and then kept confidential. </vt:lpstr>
      <vt:lpstr>How do I listen respectfully?</vt:lpstr>
      <vt:lpstr>Our Agenda</vt:lpstr>
      <vt:lpstr>What is active listening?</vt:lpstr>
      <vt:lpstr>Sort the topics which we will be studying this year. </vt:lpstr>
      <vt:lpstr>Creating our rules for respect</vt:lpstr>
      <vt:lpstr>Full name  Geography  Venturers- Year 5 Mrs Longman</vt:lpstr>
      <vt:lpstr>Tuesday 9th September    Q: Does everywhere in the world have the same climate?     </vt:lpstr>
      <vt:lpstr>PowerPoint Presentation</vt:lpstr>
      <vt:lpstr>PowerPoint Presentation</vt:lpstr>
      <vt:lpstr>Blue   What is the invisible line called at the centre of Earth?  Green   How do we measure weather?  Challenge: What is the climate of the UK?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climate zone do you think it is and why?</vt:lpstr>
      <vt:lpstr>Which climate zone do you think this is and why?</vt:lpstr>
      <vt:lpstr>PowerPoint Presentation</vt:lpstr>
      <vt:lpstr>PowerPoint Presentation</vt:lpstr>
      <vt:lpstr>Draw a table in your book. Select three climates and write information about the temperature and the rainfall. </vt:lpstr>
      <vt:lpstr>PowerPoint Presentation</vt:lpstr>
      <vt:lpstr>Exit Questions  1) When you think of climate, which two areas of weather do we focus on?  ________________        ___________________  2) What happens to the temperature as you move from the tropics to the poles? The temperature ___________________________________.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 Porter</cp:lastModifiedBy>
  <cp:revision>8</cp:revision>
  <dcterms:created xsi:type="dcterms:W3CDTF">2025-09-03T14:46:39Z</dcterms:created>
  <dcterms:modified xsi:type="dcterms:W3CDTF">2025-09-09T10:12:46Z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