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334" r:id="rId5"/>
    <p:sldId id="536" r:id="rId6"/>
    <p:sldId id="537" r:id="rId7"/>
    <p:sldId id="538" r:id="rId8"/>
    <p:sldId id="539" r:id="rId9"/>
    <p:sldId id="540" r:id="rId10"/>
    <p:sldId id="544" r:id="rId11"/>
    <p:sldId id="553" r:id="rId12"/>
    <p:sldId id="554" r:id="rId13"/>
    <p:sldId id="284" r:id="rId14"/>
    <p:sldId id="541" r:id="rId15"/>
    <p:sldId id="545" r:id="rId16"/>
    <p:sldId id="546" r:id="rId17"/>
    <p:sldId id="547" r:id="rId18"/>
    <p:sldId id="550" r:id="rId19"/>
    <p:sldId id="720" r:id="rId20"/>
    <p:sldId id="552" r:id="rId21"/>
    <p:sldId id="650" r:id="rId22"/>
    <p:sldId id="478" r:id="rId23"/>
    <p:sldId id="479" r:id="rId24"/>
    <p:sldId id="480" r:id="rId25"/>
    <p:sldId id="481" r:id="rId26"/>
    <p:sldId id="482" r:id="rId27"/>
    <p:sldId id="483" r:id="rId28"/>
    <p:sldId id="461" r:id="rId29"/>
    <p:sldId id="555" r:id="rId30"/>
    <p:sldId id="644" r:id="rId31"/>
    <p:sldId id="648" r:id="rId32"/>
    <p:sldId id="646" r:id="rId33"/>
    <p:sldId id="649" r:id="rId3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DD895-04E0-59CE-E3F9-FA336672DC36}" v="11" dt="2025-09-08T07:44:4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9T13:08:36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22463 5292 6399 0 0,'0'6'0'0'0,"0"9"0"0"0,0 16 0 0 0,0 14 0 0 0,0 14 0 0 0,0 2 0 0 0,7 5 0 0 0,1-3 0 0 0,7-12 0 0 0,14-14 0 0 0,8-14 0 0 0,4-11 0 0 0,9-14 0 0 0,2-13 0 0 0,-1-4 0 0 0,-3 2 0 0 0,-3 2 0 0 0,-2 5 0 0 0,-9 11 0 0 0,-4 11 0 0 0,-6 10 0 0 0,-2 8 0 0 0,-3 6 0 0 0,0-4 0 0 0,5 0 0 0 0,3-6 0 0 0,5-7 0 0 0,10-8 0 0 0,11-11 0 0 0,9-6 0 0 0,0-2 0 0 0,4 1 0 0 0,-4 0 0 0 0,-5 3 0 0 0,1 8 0 0 0,-4 10 0 0 0,-4 9 0 0 0,-4 7 0 0 0,4 5 0 0 0,-1 4 0 0 0,-2 7 0 0 0,-2 3 0 0 0,-9-7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68B9-B7B8-4607-B575-3782064A282C}" type="datetimeFigureOut">
              <a:t>9/8/2025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EEA0-B950-4E95-AB69-1254403D23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3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28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8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88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13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67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2f04bbd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2f04bbd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33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ryliving.com/uk/travel-ideas/abroad/g27001987/steam-train-rides-europ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untryliving.com/uk/travel-ideas/abroad/a29709862/train-bragging-travel-tren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e.getset4education.co.uk/lesson/ks2/fitness/5?years=100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e.getset4education.co.uk/lesson/ks2/football/2?years=100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b47d5389d95f167fJmltdHM9MTY5NDk5NTIwMCZpZ3VpZD0yMWVlMjhhYy1iNmZiLTYxNTQtMDE1ZS0zYjJmYjcxYjYwYzUmaW5zaWQ9NTc4Nw&amp;ptn=3&amp;hsh=3&amp;fclid=21ee28ac-b6fb-6154-015e-3b2fb71b60c5&amp;psq=online+safety+meaning+&amp;u=a1aHR0cHM6Ly9uYXRpb25hbG9ubGluZXNhZmV0eS5jb20vd2FrZXVwd2VkbmVzZGF5L3doYXQtaXMtb25saW5lLXNhZmV0eQ&amp;ntb=1" TargetMode="External"/><Relationship Id="rId2" Type="http://schemas.openxmlformats.org/officeDocument/2006/relationships/hyperlink" Target="https://www.bing.com/ck/a?!&amp;&amp;p=4c9244402fd2f09aJmltdHM9MTY5NDk5NTIwMCZpZ3VpZD0yMWVlMjhhYy1iNmZiLTYxNTQtMDE1ZS0zYjJmYjcxYjYwYzUmaW5zaWQ9NTc4NA&amp;ptn=3&amp;hsh=3&amp;fclid=21ee28ac-b6fb-6154-015e-3b2fb71b60c5&amp;psq=online+safety+meaning+&amp;u=a1aHR0cHM6Ly9lbi53aWtpcGVkaWEub3JnL3dpa2kvSW50ZXJuZXRfc2FmZXR5&amp;ntb=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907567" y="1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</a:t>
            </a:r>
            <a:r>
              <a:rPr lang="en" sz="2100" u="sng" baseline="30000"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 September 2025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8233" y="453714"/>
            <a:ext cx="5904377" cy="251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Morning challenge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br>
              <a:rPr lang="en" sz="2100">
                <a:latin typeface="Comic Sans MS"/>
                <a:ea typeface="Comic Sans MS"/>
                <a:cs typeface="Comic Sans MS"/>
              </a:rPr>
            </a:br>
            <a:br>
              <a:rPr lang="en" sz="2100">
                <a:latin typeface="Comic Sans MS"/>
                <a:ea typeface="Comic Sans MS"/>
                <a:cs typeface="Comic Sans MS"/>
              </a:rPr>
            </a:b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sz="2133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2E4185CF-6339-7DA1-8BE0-7DB09625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970703"/>
            <a:ext cx="5588553" cy="3993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9DB833-A120-DC6D-B939-0333C0C1D300}"/>
              </a:ext>
            </a:extLst>
          </p:cNvPr>
          <p:cNvSpPr txBox="1"/>
          <p:nvPr/>
        </p:nvSpPr>
        <p:spPr>
          <a:xfrm>
            <a:off x="6558413" y="657611"/>
            <a:ext cx="4548187" cy="6647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Some of the letters have been stolen, figure them out and spell the Y5/6 words. </a:t>
            </a:r>
          </a:p>
          <a:p>
            <a:endParaRPr lang="en-GB" sz="2400">
              <a:cs typeface="Calibri"/>
            </a:endParaRPr>
          </a:p>
          <a:p>
            <a:r>
              <a:rPr lang="en-GB" sz="3600">
                <a:cs typeface="Calibri"/>
              </a:rPr>
              <a:t>ac __ </a:t>
            </a:r>
            <a:r>
              <a:rPr lang="en-GB" sz="3600" err="1">
                <a:cs typeface="Calibri"/>
              </a:rPr>
              <a:t>i</a:t>
            </a:r>
            <a:r>
              <a:rPr lang="en-GB" sz="3600">
                <a:cs typeface="Calibri"/>
              </a:rPr>
              <a:t> __ v  e</a:t>
            </a:r>
          </a:p>
          <a:p>
            <a:r>
              <a:rPr lang="en-GB" sz="3600">
                <a:cs typeface="Calibri"/>
              </a:rPr>
              <a:t>mu __ c l __</a:t>
            </a:r>
          </a:p>
          <a:p>
            <a:r>
              <a:rPr lang="en-GB" sz="3600" err="1">
                <a:cs typeface="Calibri"/>
              </a:rPr>
              <a:t>su</a:t>
            </a:r>
            <a:r>
              <a:rPr lang="en-GB" sz="3600">
                <a:cs typeface="Calibri"/>
              </a:rPr>
              <a:t> __ __ e s t </a:t>
            </a:r>
          </a:p>
          <a:p>
            <a:r>
              <a:rPr lang="en-GB" sz="3600" err="1">
                <a:cs typeface="Calibri"/>
              </a:rPr>
              <a:t>ve</a:t>
            </a:r>
            <a:r>
              <a:rPr lang="en-GB" sz="3600">
                <a:cs typeface="Calibri"/>
              </a:rPr>
              <a:t> g __ t a b __ e </a:t>
            </a:r>
          </a:p>
          <a:p>
            <a:r>
              <a:rPr lang="en-GB" sz="3600">
                <a:cs typeface="Calibri"/>
              </a:rPr>
              <a:t>so l d __ __ r</a:t>
            </a:r>
          </a:p>
          <a:p>
            <a:r>
              <a:rPr lang="en-GB" sz="3600">
                <a:cs typeface="Calibri"/>
              </a:rPr>
              <a:t>re __ o g n __ __ e </a:t>
            </a:r>
          </a:p>
          <a:p>
            <a:r>
              <a:rPr lang="en-GB" sz="3600">
                <a:cs typeface="Calibri"/>
              </a:rPr>
              <a:t>r__ y __ e</a:t>
            </a:r>
          </a:p>
          <a:p>
            <a:r>
              <a:rPr lang="en-GB" sz="3600">
                <a:cs typeface="Calibri"/>
              </a:rPr>
              <a:t>o__ __ o r t u __ __ t y </a:t>
            </a:r>
          </a:p>
          <a:p>
            <a:r>
              <a:rPr lang="en-GB" sz="3600">
                <a:cs typeface="Calibri"/>
              </a:rPr>
              <a:t>f___ r t ___</a:t>
            </a:r>
          </a:p>
          <a:p>
            <a:endParaRPr lang="en-GB">
              <a:cs typeface="Calibri"/>
            </a:endParaRPr>
          </a:p>
        </p:txBody>
      </p:sp>
      <p:pic>
        <p:nvPicPr>
          <p:cNvPr id="5" name="Picture 4" descr="A cartoon of a person wearing a mask and holding a bag&#10;&#10;Description automatically generated">
            <a:extLst>
              <a:ext uri="{FF2B5EF4-FFF2-40B4-BE49-F238E27FC236}">
                <a16:creationId xmlns:a16="http://schemas.microsoft.com/office/drawing/2014/main" id="{07101B84-2D58-E787-EC40-10453CEFC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578" y="2600700"/>
            <a:ext cx="1666875" cy="13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2D547-A0DD-731A-95C4-7BE1B8EA2410}"/>
              </a:ext>
            </a:extLst>
          </p:cNvPr>
          <p:cNvSpPr txBox="1"/>
          <p:nvPr/>
        </p:nvSpPr>
        <p:spPr>
          <a:xfrm>
            <a:off x="533289" y="2122309"/>
            <a:ext cx="112227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u="sng">
                <a:solidFill>
                  <a:srgbClr val="0070C0"/>
                </a:solidFill>
                <a:cs typeface="Calibri"/>
              </a:rPr>
              <a:t>Blue</a:t>
            </a:r>
            <a:r>
              <a:rPr lang="en-GB" sz="4800">
                <a:solidFill>
                  <a:srgbClr val="0070C0"/>
                </a:solidFill>
                <a:cs typeface="Calibri"/>
              </a:rPr>
              <a:t>  </a:t>
            </a:r>
            <a:r>
              <a:rPr lang="en-GB" sz="4800">
                <a:solidFill>
                  <a:schemeClr val="accent5">
                    <a:lumMod val="75000"/>
                  </a:schemeClr>
                </a:solidFill>
                <a:cs typeface="Calibri"/>
              </a:rPr>
              <a:t>                     </a:t>
            </a:r>
            <a:r>
              <a:rPr lang="en-GB" sz="4800">
                <a:cs typeface="Calibri"/>
              </a:rPr>
              <a:t>             </a:t>
            </a:r>
            <a:r>
              <a:rPr lang="en-GB" sz="4800" u="sng">
                <a:solidFill>
                  <a:schemeClr val="accent6">
                    <a:lumMod val="75000"/>
                  </a:schemeClr>
                </a:solidFill>
                <a:cs typeface="Calibri"/>
              </a:rPr>
              <a:t>Green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DCBA3-D8F6-B6CC-51B0-6DAE2E9469B0}"/>
              </a:ext>
            </a:extLst>
          </p:cNvPr>
          <p:cNvSpPr txBox="1"/>
          <p:nvPr/>
        </p:nvSpPr>
        <p:spPr>
          <a:xfrm>
            <a:off x="2366124" y="293454"/>
            <a:ext cx="70707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sng">
                <a:cs typeface="Segoe UI"/>
              </a:rPr>
              <a:t>Independent</a:t>
            </a:r>
            <a:endParaRPr lang="en-US" sz="2400" u="sng">
              <a:cs typeface="Segoe UI"/>
            </a:endParaRPr>
          </a:p>
          <a:p>
            <a:pPr algn="ctr"/>
            <a:r>
              <a:rPr lang="en-GB" sz="2400">
                <a:cs typeface="Segoe UI"/>
              </a:rPr>
              <a:t>Answer the following questions in your book.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46A6D-99C5-526B-E905-421E286B6A78}"/>
              </a:ext>
            </a:extLst>
          </p:cNvPr>
          <p:cNvSpPr txBox="1"/>
          <p:nvPr/>
        </p:nvSpPr>
        <p:spPr>
          <a:xfrm>
            <a:off x="980502" y="5929384"/>
            <a:ext cx="107654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  <a:cs typeface="Calibri"/>
              </a:rPr>
              <a:t>Challenge: Write the number in words.</a:t>
            </a:r>
            <a:endParaRPr lang="en-GB">
              <a:cs typeface="Calibri" panose="020F0502020204030204"/>
            </a:endParaRPr>
          </a:p>
        </p:txBody>
      </p:sp>
      <p:sp>
        <p:nvSpPr>
          <p:cNvPr id="5" name="Google Shape;225;p45">
            <a:extLst>
              <a:ext uri="{FF2B5EF4-FFF2-40B4-BE49-F238E27FC236}">
                <a16:creationId xmlns:a16="http://schemas.microsoft.com/office/drawing/2014/main" id="{7B892B33-1CE8-7A34-35F9-DB54DA819148}"/>
              </a:ext>
            </a:extLst>
          </p:cNvPr>
          <p:cNvSpPr txBox="1"/>
          <p:nvPr/>
        </p:nvSpPr>
        <p:spPr>
          <a:xfrm>
            <a:off x="3162167" y="1866599"/>
            <a:ext cx="54651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18,762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26;p45">
            <a:extLst>
              <a:ext uri="{FF2B5EF4-FFF2-40B4-BE49-F238E27FC236}">
                <a16:creationId xmlns:a16="http://schemas.microsoft.com/office/drawing/2014/main" id="{DC1F5C86-2ACC-92C5-D4B9-F6D2C7496489}"/>
              </a:ext>
            </a:extLst>
          </p:cNvPr>
          <p:cNvSpPr txBox="1"/>
          <p:nvPr/>
        </p:nvSpPr>
        <p:spPr>
          <a:xfrm>
            <a:off x="150058" y="3237231"/>
            <a:ext cx="5611917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70C0"/>
                </a:solidFill>
              </a:rPr>
              <a:t>What does the eight represent?</a:t>
            </a:r>
            <a:endParaRPr lang="en-US" sz="320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70C0"/>
                </a:solidFill>
              </a:rPr>
              <a:t>What does the two represent?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74801-8C34-BCA1-40AA-5B26E12CCBD4}"/>
              </a:ext>
            </a:extLst>
          </p:cNvPr>
          <p:cNvSpPr txBox="1"/>
          <p:nvPr/>
        </p:nvSpPr>
        <p:spPr>
          <a:xfrm>
            <a:off x="6579079" y="3286664"/>
            <a:ext cx="547489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solidFill>
                  <a:srgbClr val="38761D"/>
                </a:solidFill>
                <a:latin typeface="Arial"/>
                <a:cs typeface="Segoe UI"/>
              </a:rPr>
              <a:t>What does the seven represent?</a:t>
            </a:r>
            <a:r>
              <a:rPr lang="en-US" sz="3200">
                <a:latin typeface="Arial"/>
                <a:cs typeface="Segoe UI"/>
              </a:rPr>
              <a:t>​</a:t>
            </a:r>
            <a:endParaRPr lang="en-US" sz="3200">
              <a:cs typeface="Calibri"/>
            </a:endParaRPr>
          </a:p>
          <a:p>
            <a:pPr algn="ctr"/>
            <a:r>
              <a:rPr lang="en-US" sz="3200">
                <a:latin typeface="Arial"/>
                <a:cs typeface="Segoe UI"/>
              </a:rPr>
              <a:t>​</a:t>
            </a:r>
          </a:p>
          <a:p>
            <a:pPr algn="ctr"/>
            <a:r>
              <a:rPr lang="en-GB" sz="3200">
                <a:solidFill>
                  <a:srgbClr val="38761D"/>
                </a:solidFill>
                <a:latin typeface="Arial"/>
                <a:cs typeface="Segoe UI"/>
              </a:rPr>
              <a:t>What does the six represent?</a:t>
            </a:r>
          </a:p>
        </p:txBody>
      </p:sp>
    </p:spTree>
    <p:extLst>
      <p:ext uri="{BB962C8B-B14F-4D97-AF65-F5344CB8AC3E}">
        <p14:creationId xmlns:p14="http://schemas.microsoft.com/office/powerpoint/2010/main" val="8425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289A-1313-8658-7475-DB12B31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arenR"/>
            </a:pPr>
            <a:r>
              <a:rPr lang="en-US"/>
              <a:t>Roll the dice to make the largest number.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7C469D-6C67-3F6A-26EC-F965310DBCCF}"/>
              </a:ext>
            </a:extLst>
          </p:cNvPr>
          <p:cNvGraphicFramePr>
            <a:graphicFrameLocks noGrp="1"/>
          </p:cNvGraphicFramePr>
          <p:nvPr/>
        </p:nvGraphicFramePr>
        <p:xfrm>
          <a:off x="841071" y="1594811"/>
          <a:ext cx="105575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512">
                  <a:extLst>
                    <a:ext uri="{9D8B030D-6E8A-4147-A177-3AD203B41FA5}">
                      <a16:colId xmlns:a16="http://schemas.microsoft.com/office/drawing/2014/main" val="3798482594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712075939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4292311334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454549123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248836685"/>
                    </a:ext>
                  </a:extLst>
                </a:gridCol>
              </a:tblGrid>
              <a:tr h="488295">
                <a:tc>
                  <a:txBody>
                    <a:bodyPr/>
                    <a:lstStyle/>
                    <a:p>
                      <a:r>
                        <a:rPr lang="en-US" sz="3200"/>
                        <a:t>10, 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1, 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87847"/>
                  </a:ext>
                </a:extLst>
              </a:tr>
              <a:tr h="488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7158"/>
                  </a:ext>
                </a:extLst>
              </a:tr>
              <a:tr h="488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084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8E7518-7F05-47FB-20D1-A6E4AB09C740}"/>
              </a:ext>
            </a:extLst>
          </p:cNvPr>
          <p:cNvSpPr txBox="1"/>
          <p:nvPr/>
        </p:nvSpPr>
        <p:spPr>
          <a:xfrm>
            <a:off x="745265" y="4651011"/>
            <a:ext cx="1097197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2) Write your number in words. Don't forget to include a capital letter and punctuation.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22CB9-576A-0267-225D-17F0A4B9DA61}"/>
              </a:ext>
            </a:extLst>
          </p:cNvPr>
          <p:cNvSpPr txBox="1"/>
          <p:nvPr/>
        </p:nvSpPr>
        <p:spPr>
          <a:xfrm>
            <a:off x="248421" y="69006"/>
            <a:ext cx="111789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Teacher vs Students </a:t>
            </a:r>
          </a:p>
        </p:txBody>
      </p:sp>
    </p:spTree>
    <p:extLst>
      <p:ext uri="{BB962C8B-B14F-4D97-AF65-F5344CB8AC3E}">
        <p14:creationId xmlns:p14="http://schemas.microsoft.com/office/powerpoint/2010/main" val="3974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5B3C-8A22-3067-6396-60A4F16C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22" y="1613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Paired Work:</a:t>
            </a:r>
            <a:br>
              <a:rPr lang="en-US"/>
            </a:br>
            <a:br>
              <a:rPr lang="en-US"/>
            </a:br>
            <a:r>
              <a:rPr lang="en-US" sz="4000"/>
              <a:t>1) Roll the dice and make the largest number. </a:t>
            </a:r>
            <a:br>
              <a:rPr lang="en-US" sz="4000"/>
            </a:br>
            <a:r>
              <a:rPr lang="en-US" sz="4000"/>
              <a:t>Write your  number in digits and words.</a:t>
            </a:r>
            <a:br>
              <a:rPr lang="en-US" sz="4000"/>
            </a:br>
            <a:r>
              <a:rPr lang="en-US" sz="4000"/>
              <a:t> </a:t>
            </a:r>
            <a:br>
              <a:rPr lang="en-US" sz="4000"/>
            </a:br>
            <a:r>
              <a:rPr lang="en-US" sz="4000"/>
              <a:t>2) Now make the smallest number. </a:t>
            </a:r>
            <a:br>
              <a:rPr lang="en-US" sz="4000"/>
            </a:br>
            <a:r>
              <a:rPr lang="en-US" sz="4000"/>
              <a:t>Write your  number in digits and words.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4A011-6A7E-4AAD-34EE-12F9971FA17D}"/>
              </a:ext>
            </a:extLst>
          </p:cNvPr>
          <p:cNvGraphicFramePr>
            <a:graphicFrameLocks noGrp="1"/>
          </p:cNvGraphicFramePr>
          <p:nvPr/>
        </p:nvGraphicFramePr>
        <p:xfrm>
          <a:off x="690980" y="4307993"/>
          <a:ext cx="105575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512">
                  <a:extLst>
                    <a:ext uri="{9D8B030D-6E8A-4147-A177-3AD203B41FA5}">
                      <a16:colId xmlns:a16="http://schemas.microsoft.com/office/drawing/2014/main" val="3798482594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712075939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4292311334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454549123"/>
                    </a:ext>
                  </a:extLst>
                </a:gridCol>
                <a:gridCol w="2111512">
                  <a:extLst>
                    <a:ext uri="{9D8B030D-6E8A-4147-A177-3AD203B41FA5}">
                      <a16:colId xmlns:a16="http://schemas.microsoft.com/office/drawing/2014/main" val="2248836685"/>
                    </a:ext>
                  </a:extLst>
                </a:gridCol>
              </a:tblGrid>
              <a:tr h="488295">
                <a:tc>
                  <a:txBody>
                    <a:bodyPr/>
                    <a:lstStyle/>
                    <a:p>
                      <a:r>
                        <a:rPr lang="en-US" sz="3200"/>
                        <a:t>10, 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1, 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87847"/>
                  </a:ext>
                </a:extLst>
              </a:tr>
              <a:tr h="488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7158"/>
                  </a:ext>
                </a:extLst>
              </a:tr>
              <a:tr h="488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0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3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0B6DDB-D408-FC84-CB07-577AE1E5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49755"/>
              </p:ext>
            </p:extLst>
          </p:nvPr>
        </p:nvGraphicFramePr>
        <p:xfrm>
          <a:off x="2100106" y="-814"/>
          <a:ext cx="6639693" cy="640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3331">
                  <a:extLst>
                    <a:ext uri="{9D8B030D-6E8A-4147-A177-3AD203B41FA5}">
                      <a16:colId xmlns:a16="http://schemas.microsoft.com/office/drawing/2014/main" val="2512287236"/>
                    </a:ext>
                  </a:extLst>
                </a:gridCol>
                <a:gridCol w="5066362">
                  <a:extLst>
                    <a:ext uri="{9D8B030D-6E8A-4147-A177-3AD203B41FA5}">
                      <a16:colId xmlns:a16="http://schemas.microsoft.com/office/drawing/2014/main" val="2180067989"/>
                    </a:ext>
                  </a:extLst>
                </a:gridCol>
              </a:tblGrid>
              <a:tr h="26337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Figures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Words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3569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18, 827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Eighteen thousand, eight hundred and twenty- seven.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82119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pPr algn="l" fontAlgn="base"/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Seventy-seven thousand, seven hundred and twenty-five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68525"/>
                  </a:ext>
                </a:extLst>
              </a:tr>
              <a:tr h="26337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14, 705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81526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8, 001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56248"/>
                  </a:ext>
                </a:extLst>
              </a:tr>
              <a:tr h="452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GB" sz="24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Nineteen thousand, two hundred and nine.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96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D4CB46-3086-92E5-2DF5-E73DCCA30329}"/>
              </a:ext>
            </a:extLst>
          </p:cNvPr>
          <p:cNvSpPr txBox="1"/>
          <p:nvPr/>
        </p:nvSpPr>
        <p:spPr>
          <a:xfrm>
            <a:off x="207017" y="165614"/>
            <a:ext cx="11717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Independent: </a:t>
            </a:r>
          </a:p>
        </p:txBody>
      </p:sp>
    </p:spTree>
    <p:extLst>
      <p:ext uri="{BB962C8B-B14F-4D97-AF65-F5344CB8AC3E}">
        <p14:creationId xmlns:p14="http://schemas.microsoft.com/office/powerpoint/2010/main" val="385841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2EA1ED-5038-99BC-0AB1-1A89370F6051}"/>
              </a:ext>
            </a:extLst>
          </p:cNvPr>
          <p:cNvSpPr txBox="1"/>
          <p:nvPr/>
        </p:nvSpPr>
        <p:spPr>
          <a:xfrm>
            <a:off x="207618" y="196574"/>
            <a:ext cx="12306851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Calibri"/>
                <a:cs typeface="Segoe UI"/>
              </a:rPr>
              <a:t>2) Write the following numbers in words and digits.</a:t>
            </a:r>
          </a:p>
          <a:p>
            <a:r>
              <a:rPr lang="en-GB" sz="4000" b="1">
                <a:latin typeface="Calibri"/>
                <a:cs typeface="Segoe UI"/>
              </a:rPr>
              <a:t>Sixteen thousand, four hundred and nine.​</a:t>
            </a:r>
            <a:endParaRPr lang="en-GB" sz="4000" b="1">
              <a:latin typeface="Calibri"/>
              <a:ea typeface="Calibri"/>
              <a:cs typeface="Segoe UI"/>
            </a:endParaRPr>
          </a:p>
          <a:p>
            <a:r>
              <a:rPr lang="en-GB" sz="4000" b="1">
                <a:latin typeface="Calibri"/>
                <a:cs typeface="Segoe UI"/>
              </a:rPr>
              <a:t>Thirty-two thousand and six.​</a:t>
            </a:r>
            <a:endParaRPr lang="en-GB" sz="4000" b="1">
              <a:latin typeface="Calibri"/>
              <a:ea typeface="Calibri"/>
              <a:cs typeface="Segoe UI"/>
            </a:endParaRPr>
          </a:p>
          <a:p>
            <a:r>
              <a:rPr lang="en-GB" sz="4000">
                <a:latin typeface="Calibri"/>
                <a:cs typeface="Segoe UI"/>
              </a:rPr>
              <a:t>​</a:t>
            </a:r>
            <a:endParaRPr lang="en-GB" sz="4000">
              <a:latin typeface="Calibri"/>
              <a:ea typeface="Calibri"/>
              <a:cs typeface="Segoe UI"/>
            </a:endParaRPr>
          </a:p>
          <a:p>
            <a:r>
              <a:rPr lang="en-GB" sz="4000" b="1">
                <a:latin typeface="Calibri"/>
                <a:cs typeface="Segoe UI"/>
              </a:rPr>
              <a:t>3) Using the following digits: 3   4    5   0   1 .  </a:t>
            </a:r>
            <a:r>
              <a:rPr lang="en-US" sz="4000" b="1">
                <a:latin typeface="Calibri"/>
                <a:cs typeface="Segoe UI"/>
              </a:rPr>
              <a:t>​</a:t>
            </a:r>
            <a:endParaRPr lang="en-US" sz="4000" b="1">
              <a:latin typeface="Calibri"/>
              <a:ea typeface="Calibri"/>
              <a:cs typeface="Segoe UI"/>
            </a:endParaRPr>
          </a:p>
          <a:p>
            <a:r>
              <a:rPr lang="en-GB" sz="4000">
                <a:latin typeface="Calibri"/>
                <a:cs typeface="Segoe UI"/>
              </a:rPr>
              <a:t>​</a:t>
            </a:r>
            <a:endParaRPr lang="en-GB" sz="4000">
              <a:latin typeface="Calibri"/>
              <a:ea typeface="Calibri"/>
              <a:cs typeface="Segoe UI"/>
            </a:endParaRPr>
          </a:p>
          <a:p>
            <a:r>
              <a:rPr lang="en-GB" sz="4000">
                <a:latin typeface="Calibri"/>
                <a:cs typeface="Segoe UI"/>
              </a:rPr>
              <a:t>What is the largest 5-digit number you can make? ​</a:t>
            </a:r>
            <a:endParaRPr lang="en-GB" sz="4000">
              <a:latin typeface="Calibri"/>
              <a:ea typeface="Calibri"/>
              <a:cs typeface="Segoe UI"/>
            </a:endParaRPr>
          </a:p>
          <a:p>
            <a:r>
              <a:rPr lang="en-GB" sz="4000">
                <a:latin typeface="Calibri"/>
                <a:cs typeface="Segoe UI"/>
              </a:rPr>
              <a:t>What is the smallest 5-digit number you can make?​</a:t>
            </a:r>
            <a:endParaRPr lang="en-GB" sz="4000">
              <a:latin typeface="Calibri"/>
              <a:ea typeface="Calibri"/>
              <a:cs typeface="Segoe UI"/>
            </a:endParaRPr>
          </a:p>
          <a:p>
            <a:r>
              <a:rPr lang="en-GB" sz="4000">
                <a:latin typeface="Calibri"/>
                <a:cs typeface="Segoe UI"/>
              </a:rPr>
              <a:t>​</a:t>
            </a:r>
            <a:endParaRPr lang="en-GB" sz="4000">
              <a:latin typeface="Calibri"/>
              <a:ea typeface="Calibri"/>
              <a:cs typeface="Segoe UI"/>
            </a:endParaRPr>
          </a:p>
          <a:p>
            <a:r>
              <a:rPr lang="en-GB" sz="3200" b="1" i="1">
                <a:latin typeface="Calibri"/>
                <a:cs typeface="Segoe UI"/>
              </a:rPr>
              <a:t>Write it in words and figures.</a:t>
            </a:r>
            <a:endParaRPr lang="en-GB" sz="3200" b="1" i="1">
              <a:latin typeface="Calibr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3949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572E9-3CAD-EBEE-BCF3-313041A47BAB}"/>
              </a:ext>
            </a:extLst>
          </p:cNvPr>
          <p:cNvSpPr txBox="1"/>
          <p:nvPr/>
        </p:nvSpPr>
        <p:spPr>
          <a:xfrm>
            <a:off x="98534" y="180646"/>
            <a:ext cx="11709181" cy="723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rgbClr val="FF0000"/>
                </a:solidFill>
                <a:cs typeface="Calibri"/>
              </a:rPr>
              <a:t>Challenge: </a:t>
            </a:r>
          </a:p>
          <a:p>
            <a:r>
              <a:rPr lang="en-GB" sz="4000">
                <a:cs typeface="Calibri"/>
              </a:rPr>
              <a:t>True or false? Explain your answer. </a:t>
            </a:r>
          </a:p>
          <a:p>
            <a:r>
              <a:rPr lang="en-GB" sz="4000">
                <a:cs typeface="Calibri"/>
              </a:rPr>
              <a:t>45, 809 =  Forty-five thousand, and eighty-nine. </a:t>
            </a:r>
          </a:p>
          <a:p>
            <a:endParaRPr lang="en-GB" sz="4000">
              <a:cs typeface="Calibri"/>
            </a:endParaRPr>
          </a:p>
          <a:p>
            <a:r>
              <a:rPr lang="en-GB" sz="3600">
                <a:solidFill>
                  <a:srgbClr val="7030A0"/>
                </a:solidFill>
                <a:cs typeface="Calibri"/>
              </a:rPr>
              <a:t>Mastery: </a:t>
            </a:r>
            <a:r>
              <a:rPr lang="en-US" sz="3600">
                <a:solidFill>
                  <a:srgbClr val="7030A0"/>
                </a:solidFill>
                <a:cs typeface="Calibri"/>
              </a:rPr>
              <a:t> </a:t>
            </a:r>
            <a:endParaRPr lang="en-GB" sz="3600">
              <a:solidFill>
                <a:srgbClr val="7030A0"/>
              </a:solidFill>
              <a:cs typeface="Calibri"/>
            </a:endParaRPr>
          </a:p>
          <a:p>
            <a:r>
              <a:rPr lang="en" sz="3600">
                <a:solidFill>
                  <a:schemeClr val="dk1"/>
                </a:solidFill>
                <a:cs typeface="Calibri"/>
              </a:rPr>
              <a:t>Sally says that it is possible to think of a 4-digit number where all the digits change </a:t>
            </a:r>
            <a:r>
              <a:rPr lang="en" sz="3600">
                <a:solidFill>
                  <a:schemeClr val="dk1"/>
                </a:solidFill>
                <a:ea typeface="+mn-lt"/>
                <a:cs typeface="+mn-lt"/>
              </a:rPr>
              <a:t>when you count on 5 ones. Do you agree with her? Prove it. </a:t>
            </a:r>
            <a:endParaRPr lang="en-GB" sz="3600">
              <a:solidFill>
                <a:schemeClr val="dk1"/>
              </a:solidFill>
              <a:cs typeface="Calibri" panose="020F0502020204030204"/>
            </a:endParaRPr>
          </a:p>
          <a:p>
            <a:endParaRPr lang="en-GB" sz="4000">
              <a:solidFill>
                <a:schemeClr val="dk1"/>
              </a:solidFill>
              <a:cs typeface="Calibri"/>
            </a:endParaRPr>
          </a:p>
          <a:p>
            <a:endParaRPr lang="en" sz="4000">
              <a:solidFill>
                <a:schemeClr val="dk1"/>
              </a:solidFill>
              <a:cs typeface="Calibri"/>
            </a:endParaRPr>
          </a:p>
          <a:p>
            <a:endParaRPr lang="en" sz="4000">
              <a:solidFill>
                <a:schemeClr val="dk1"/>
              </a:solidFill>
              <a:cs typeface="Calibri"/>
            </a:endParaRPr>
          </a:p>
          <a:p>
            <a:endParaRPr lang="en" sz="4000">
              <a:solidFill>
                <a:schemeClr val="dk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1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7C3D-1728-C6E6-1AD5-413B1287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5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School Council Application </a:t>
            </a:r>
            <a:br>
              <a:rPr lang="en-US"/>
            </a:br>
            <a:br>
              <a:rPr lang="en-US"/>
            </a:br>
            <a:r>
              <a:rPr lang="en-US"/>
              <a:t>1)Why would you like to represent our class? </a:t>
            </a:r>
            <a:br>
              <a:rPr lang="en-US"/>
            </a:br>
            <a:br>
              <a:rPr lang="en-US"/>
            </a:br>
            <a:r>
              <a:rPr lang="en-US"/>
              <a:t>2) How will you help improve the school? </a:t>
            </a:r>
            <a:br>
              <a:rPr lang="en-US"/>
            </a:br>
            <a:br>
              <a:rPr lang="en-US"/>
            </a:br>
            <a:r>
              <a:rPr lang="en-US"/>
              <a:t>3) What attributes do you have to be a good representative? </a:t>
            </a:r>
          </a:p>
        </p:txBody>
      </p:sp>
      <p:pic>
        <p:nvPicPr>
          <p:cNvPr id="3" name="Picture 2" descr="A group of kids behind a sign&#10;&#10;Description automatically generated">
            <a:extLst>
              <a:ext uri="{FF2B5EF4-FFF2-40B4-BE49-F238E27FC236}">
                <a16:creationId xmlns:a16="http://schemas.microsoft.com/office/drawing/2014/main" id="{1F526643-8F98-EA2E-30F6-BF369184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105" y="3175"/>
            <a:ext cx="4076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C33B-A48D-2D8A-E5B1-9C4F8A5D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Assembly- 10.10am</a:t>
            </a:r>
          </a:p>
        </p:txBody>
      </p:sp>
      <p:pic>
        <p:nvPicPr>
          <p:cNvPr id="3" name="Picture 2" descr="A cartoon of a building with a chimney&#10;&#10;Description automatically generated">
            <a:extLst>
              <a:ext uri="{FF2B5EF4-FFF2-40B4-BE49-F238E27FC236}">
                <a16:creationId xmlns:a16="http://schemas.microsoft.com/office/drawing/2014/main" id="{A013EDCC-2084-5684-1966-E065F2C8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71" y="2054657"/>
            <a:ext cx="5493038" cy="3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154460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sz="21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149796"/>
            <a:ext cx="11505511" cy="786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b="1" u="sng">
              <a:latin typeface="Comic Sans MS"/>
              <a:ea typeface="Comic Sans MS"/>
              <a:cs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r>
              <a:rPr lang="en" sz="2500" u="sng">
                <a:latin typeface="Comic Sans MS"/>
                <a:ea typeface="Comic Sans MS"/>
                <a:cs typeface="Comic Sans MS"/>
              </a:rPr>
              <a:t>3 in 3</a:t>
            </a: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br>
              <a:rPr lang="en" sz="2500" u="sng">
                <a:latin typeface="Comic Sans MS"/>
                <a:ea typeface="+mn-lt"/>
                <a:cs typeface="+mn-lt"/>
              </a:rPr>
            </a:br>
            <a:r>
              <a:rPr lang="en-US" sz="2000">
                <a:latin typeface="Comic Sans MS"/>
                <a:ea typeface="+mn-lt"/>
                <a:cs typeface="+mn-lt"/>
              </a:rPr>
              <a:t>Jumping on board and embarking on the best </a:t>
            </a:r>
            <a:r>
              <a:rPr lang="en-US" sz="2000">
                <a:latin typeface="Comic Sans M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 journeys in the UK</a:t>
            </a:r>
            <a:r>
              <a:rPr lang="en-US" sz="2000">
                <a:latin typeface="Comic Sans MS"/>
                <a:ea typeface="+mn-lt"/>
                <a:cs typeface="+mn-lt"/>
              </a:rPr>
              <a:t> will transport you to a simpler time and a slower pace of life.</a:t>
            </a:r>
            <a:endParaRPr lang="en" sz="2000">
              <a:latin typeface="Comic Sans MS"/>
              <a:ea typeface="Comic Sans MS"/>
              <a:cs typeface="Calibri"/>
            </a:endParaRPr>
          </a:p>
          <a:p>
            <a:r>
              <a:rPr lang="en-US" sz="2000">
                <a:latin typeface="Comic Sans MS"/>
                <a:ea typeface="+mn-lt"/>
                <a:cs typeface="+mn-lt"/>
              </a:rPr>
              <a:t>With </a:t>
            </a:r>
            <a:r>
              <a:rPr lang="en-US" sz="2000" i="1">
                <a:latin typeface="Comic Sans MS"/>
                <a:ea typeface="+mn-lt"/>
                <a:cs typeface="+mn-lt"/>
              </a:rPr>
              <a:t>Country Living</a:t>
            </a:r>
            <a:r>
              <a:rPr lang="en-US" sz="2000">
                <a:latin typeface="Comic Sans MS"/>
                <a:ea typeface="+mn-lt"/>
                <a:cs typeface="+mn-lt"/>
              </a:rPr>
              <a:t>'s pick of the most breathtaking train journeys UK destinations have to offer, you can look out of the window and take in spectacular scenery, from country to coastline.</a:t>
            </a:r>
            <a:endParaRPr lang="en" sz="2000">
              <a:latin typeface="Comic Sans MS"/>
            </a:endParaRPr>
          </a:p>
          <a:p>
            <a:r>
              <a:rPr lang="en-US" sz="2000">
                <a:latin typeface="Comic Sans MS"/>
                <a:ea typeface="+mn-lt"/>
                <a:cs typeface="+mn-lt"/>
              </a:rPr>
              <a:t>You'll pass landscapes unseen from confines of the car and can travel safe in the knowledge that you're doing your bit for the environment.</a:t>
            </a:r>
            <a:endParaRPr lang="en" sz="2000">
              <a:latin typeface="Comic Sans MS"/>
            </a:endParaRPr>
          </a:p>
          <a:p>
            <a:r>
              <a:rPr lang="en-US" sz="2000">
                <a:latin typeface="Comic Sans MS"/>
                <a:ea typeface="+mn-lt"/>
                <a:cs typeface="+mn-lt"/>
              </a:rPr>
              <a:t>From the romance of taking you back to a bygone era, to the sheer joy and anticipation of arriving at a new station, there are many </a:t>
            </a:r>
            <a:r>
              <a:rPr lang="en-US" sz="2000">
                <a:latin typeface="Comic Sans MS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reasons to experience a train journey</a:t>
            </a:r>
            <a:r>
              <a:rPr lang="en-US" sz="2000">
                <a:latin typeface="Comic Sans MS"/>
                <a:ea typeface="+mn-lt"/>
                <a:cs typeface="+mn-lt"/>
              </a:rPr>
              <a:t> in the UK this year.</a:t>
            </a:r>
            <a:br>
              <a:rPr lang="en-US" sz="2000">
                <a:latin typeface="Comic Sans MS"/>
                <a:ea typeface="+mn-lt"/>
                <a:cs typeface="+mn-lt"/>
              </a:rPr>
            </a:br>
            <a:br>
              <a:rPr lang="en-US" sz="2000">
                <a:latin typeface="Comic Sans MS"/>
                <a:ea typeface="+mn-lt"/>
                <a:cs typeface="+mn-lt"/>
              </a:rPr>
            </a:br>
            <a:r>
              <a:rPr lang="en-US" sz="2400">
                <a:latin typeface="Comic Sans MS"/>
                <a:cs typeface="Calibri"/>
              </a:rPr>
              <a:t>1. Find and copy a phrase which means </a:t>
            </a:r>
            <a:r>
              <a:rPr lang="en-US" sz="2400">
                <a:latin typeface="Comic Sans MS"/>
                <a:ea typeface="+mn-lt"/>
                <a:cs typeface="+mn-lt"/>
              </a:rPr>
              <a:t>belonging to an earlier time.</a:t>
            </a:r>
            <a:br>
              <a:rPr lang="en-US" sz="2400">
                <a:latin typeface="Comic Sans MS"/>
                <a:ea typeface="Comic Sans MS"/>
                <a:cs typeface="Calibri"/>
              </a:rPr>
            </a:br>
            <a:r>
              <a:rPr lang="en-US" sz="2400">
                <a:latin typeface="Comic Sans MS"/>
                <a:ea typeface="Comic Sans MS"/>
                <a:cs typeface="Calibri"/>
              </a:rPr>
              <a:t>2. Who has written the text about breathtaking train journeys in the UK? </a:t>
            </a:r>
            <a:br>
              <a:rPr lang="en-US" sz="2400">
                <a:latin typeface="Comic Sans MS"/>
                <a:ea typeface="Comic Sans MS"/>
                <a:cs typeface="Calibri"/>
              </a:rPr>
            </a:br>
            <a:r>
              <a:rPr lang="en-US" sz="2400">
                <a:latin typeface="Comic Sans MS"/>
                <a:ea typeface="Comic Sans MS"/>
                <a:cs typeface="Calibri"/>
              </a:rPr>
              <a:t>3. Name one reason to experience a train journey in the UK.</a:t>
            </a:r>
            <a:br>
              <a:rPr lang="en" sz="2500" u="sng">
                <a:latin typeface="Comic Sans MS"/>
                <a:ea typeface="Comic Sans MS"/>
                <a:cs typeface="Calibri"/>
              </a:rPr>
            </a:br>
            <a:br>
              <a:rPr lang="en" sz="2500" u="sng">
                <a:latin typeface="Comic Sans MS"/>
                <a:ea typeface="Comic Sans MS"/>
                <a:cs typeface="Calibri"/>
              </a:rPr>
            </a:b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br>
              <a:rPr lang="en" sz="2650" u="sng">
                <a:latin typeface="Comic Sans MS"/>
                <a:ea typeface="Comic Sans MS"/>
                <a:cs typeface="Comic Sans MS"/>
              </a:rPr>
            </a:br>
            <a:endParaRPr sz="265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391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102974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98309"/>
            <a:ext cx="11505511" cy="260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" sz="2500" u="sng">
              <a:latin typeface="Comic Sans MS"/>
              <a:ea typeface="Comic Sans MS"/>
              <a:cs typeface="Comic Sans MS"/>
            </a:endParaRPr>
          </a:p>
          <a:p>
            <a:br>
              <a:rPr lang="en" sz="2500" u="sng">
                <a:latin typeface="Comic Sans MS"/>
                <a:ea typeface="Comic Sans MS"/>
                <a:cs typeface="Comic Sans MS"/>
              </a:rPr>
            </a:br>
            <a:br>
              <a:rPr lang="en" sz="2650" u="sng">
                <a:latin typeface="Comic Sans MS"/>
                <a:ea typeface="Comic Sans MS"/>
                <a:cs typeface="Comic Sans MS"/>
              </a:rPr>
            </a:br>
            <a:endParaRPr sz="265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A5ACCAE-3443-3FE0-276B-92D77DA32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533525"/>
            <a:ext cx="3305175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31C94-44BD-FC26-E3A1-C95D34632BA0}"/>
              </a:ext>
            </a:extLst>
          </p:cNvPr>
          <p:cNvSpPr txBox="1"/>
          <p:nvPr/>
        </p:nvSpPr>
        <p:spPr>
          <a:xfrm>
            <a:off x="3771900" y="1609725"/>
            <a:ext cx="625792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omic Sans MS"/>
              </a:rPr>
              <a:t>Look at the front cover:</a:t>
            </a:r>
            <a:br>
              <a:rPr lang="en-GB" sz="2000">
                <a:latin typeface="Comic Sans MS"/>
              </a:rPr>
            </a:br>
            <a:br>
              <a:rPr lang="en-GB" sz="2000">
                <a:latin typeface="Comic Sans MS"/>
              </a:rPr>
            </a:br>
            <a:r>
              <a:rPr lang="en-GB" sz="2000">
                <a:latin typeface="Comic Sans MS"/>
              </a:rPr>
              <a:t>Predict what you think this book might be about. </a:t>
            </a:r>
            <a:r>
              <a:rPr lang="en-GB" sz="2000" i="1">
                <a:latin typeface="Comic Sans MS"/>
              </a:rPr>
              <a:t>Remember to use evidence to support your answer.</a:t>
            </a:r>
            <a:br>
              <a:rPr lang="en-GB" sz="2000" i="1">
                <a:latin typeface="Comic Sans MS"/>
              </a:rPr>
            </a:br>
            <a:br>
              <a:rPr lang="en-GB" sz="2000" i="1">
                <a:latin typeface="Comic Sans MS"/>
              </a:rPr>
            </a:br>
            <a:r>
              <a:rPr lang="en-GB" sz="2000" i="1">
                <a:latin typeface="Comic Sans MS"/>
              </a:rPr>
              <a:t>Example:</a:t>
            </a:r>
            <a:br>
              <a:rPr lang="en-GB" sz="2000" i="1">
                <a:latin typeface="Comic Sans MS"/>
              </a:rPr>
            </a:br>
            <a:r>
              <a:rPr lang="en-GB" sz="2000" i="1">
                <a:latin typeface="Comic Sans MS"/>
              </a:rPr>
              <a:t>I think this book might be set in a jungle, I think this because there is a lot of greenery on the cover and animals which you might find in the jungle.</a:t>
            </a:r>
            <a:br>
              <a:rPr lang="en-GB" sz="2000" i="1">
                <a:latin typeface="Comic Sans MS"/>
              </a:rPr>
            </a:br>
            <a:br>
              <a:rPr lang="en-GB" sz="2000" i="1">
                <a:latin typeface="Comic Sans MS"/>
              </a:rPr>
            </a:br>
            <a:r>
              <a:rPr lang="en-GB" sz="2000">
                <a:latin typeface="Comic Sans MS"/>
              </a:rPr>
              <a:t>Who might the protagonist be? Why do you think this?</a:t>
            </a:r>
            <a:endParaRPr lang="en-GB" sz="2000" i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80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0E63-F663-BB18-D911-DD2C404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0" y="-104899"/>
            <a:ext cx="10515600" cy="1325563"/>
          </a:xfrm>
        </p:spPr>
        <p:txBody>
          <a:bodyPr>
            <a:normAutofit/>
          </a:bodyPr>
          <a:lstStyle/>
          <a:p>
            <a:br>
              <a:rPr lang="en-GB">
                <a:cs typeface="Calibri Light"/>
              </a:rPr>
            </a:br>
            <a:r>
              <a:rPr lang="en-GB" sz="3600">
                <a:cs typeface="Calibri Light"/>
              </a:rPr>
              <a:t>TBAT- read and write 5-digit numbers.          8/9/2025</a:t>
            </a:r>
            <a:endParaRPr lang="en-GB" sz="4000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DE55EE90-969B-9517-7226-2EB13C6C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43" y="1083716"/>
            <a:ext cx="10977349" cy="5772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650CD-EEB0-FB23-867F-B6F20BD7DB93}"/>
              </a:ext>
            </a:extLst>
          </p:cNvPr>
          <p:cNvSpPr txBox="1"/>
          <p:nvPr/>
        </p:nvSpPr>
        <p:spPr>
          <a:xfrm>
            <a:off x="6102078" y="3880690"/>
            <a:ext cx="37389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Challenge: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3 x 5 =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30 x 5 =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? X 5 = 1, 500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64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1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77713" y="-4664"/>
            <a:ext cx="11505511" cy="260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" sz="2500" u="sng">
              <a:latin typeface="Comic Sans MS"/>
              <a:ea typeface="Comic Sans MS"/>
              <a:cs typeface="Comic Sans MS"/>
            </a:endParaRPr>
          </a:p>
          <a:p>
            <a:br>
              <a:rPr lang="en" sz="2500" u="sng">
                <a:latin typeface="Comic Sans MS"/>
                <a:ea typeface="Comic Sans MS"/>
                <a:cs typeface="Comic Sans MS"/>
              </a:rPr>
            </a:br>
            <a:br>
              <a:rPr lang="en" sz="2650" u="sng">
                <a:latin typeface="Comic Sans MS"/>
                <a:ea typeface="Comic Sans MS"/>
                <a:cs typeface="Comic Sans MS"/>
              </a:rPr>
            </a:br>
            <a:endParaRPr sz="265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31C94-44BD-FC26-E3A1-C95D34632BA0}"/>
              </a:ext>
            </a:extLst>
          </p:cNvPr>
          <p:cNvSpPr txBox="1"/>
          <p:nvPr/>
        </p:nvSpPr>
        <p:spPr>
          <a:xfrm>
            <a:off x="4173495" y="2217265"/>
            <a:ext cx="62579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omic Sans MS"/>
              </a:rPr>
              <a:t>Read the blurb:</a:t>
            </a:r>
            <a:br>
              <a:rPr lang="en-GB" sz="2000">
                <a:latin typeface="Comic Sans MS"/>
              </a:rPr>
            </a:br>
            <a:br>
              <a:rPr lang="en-GB" sz="2000">
                <a:latin typeface="Comic Sans MS"/>
              </a:rPr>
            </a:br>
            <a:r>
              <a:rPr lang="en-GB" sz="2000">
                <a:latin typeface="Comic Sans MS"/>
              </a:rPr>
              <a:t>Has your prediction changed?</a:t>
            </a:r>
            <a:br>
              <a:rPr lang="en-GB" sz="2000">
                <a:latin typeface="Comic Sans MS"/>
              </a:rPr>
            </a:br>
            <a:br>
              <a:rPr lang="en-GB" sz="2000">
                <a:latin typeface="Comic Sans MS"/>
              </a:rPr>
            </a:br>
            <a:r>
              <a:rPr lang="en-GB" sz="2000">
                <a:latin typeface="Comic Sans MS"/>
              </a:rPr>
              <a:t>What do you think will happen in the text now?</a:t>
            </a:r>
            <a:br>
              <a:rPr lang="en-GB" sz="2000">
                <a:latin typeface="Comic Sans MS"/>
              </a:rPr>
            </a:br>
            <a:r>
              <a:rPr lang="en-GB" sz="2000" i="1">
                <a:latin typeface="Comic Sans MS"/>
              </a:rPr>
              <a:t>Remember to give evidence to your answer.</a:t>
            </a:r>
            <a:endParaRPr lang="en-GB" sz="2000">
              <a:latin typeface="Comic Sans MS"/>
            </a:endParaRP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A6B33A8-355D-A48F-E317-06F9A4CF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7" y="1371600"/>
            <a:ext cx="362360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92677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88012"/>
            <a:ext cx="11505511" cy="714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r>
              <a:rPr lang="en" sz="2500">
                <a:latin typeface="Comic Sans MS"/>
                <a:ea typeface="Comic Sans MS"/>
                <a:cs typeface="Comic Sans MS"/>
              </a:rPr>
              <a:t>Read to page 15.</a:t>
            </a:r>
            <a:br>
              <a:rPr lang="en" sz="2500">
                <a:latin typeface="Comic Sans MS"/>
                <a:ea typeface="Comic Sans MS"/>
                <a:cs typeface="Comic Sans MS"/>
              </a:rPr>
            </a:br>
            <a:br>
              <a:rPr lang="en" sz="2500">
                <a:latin typeface="Comic Sans MS"/>
                <a:ea typeface="Comic Sans MS"/>
                <a:cs typeface="Comic Sans MS"/>
              </a:rPr>
            </a:br>
            <a:r>
              <a:rPr lang="en" sz="2500" u="sng">
                <a:latin typeface="Comic Sans MS"/>
                <a:ea typeface="Comic Sans MS"/>
                <a:cs typeface="Comic Sans MS"/>
              </a:rPr>
              <a:t>Words/Phrases we will find in the text:</a:t>
            </a:r>
            <a:br>
              <a:rPr lang="en" sz="2500">
                <a:latin typeface="Comic Sans MS"/>
                <a:ea typeface="Comic Sans MS"/>
                <a:cs typeface="Comic Sans MS"/>
              </a:rPr>
            </a:br>
            <a:br>
              <a:rPr lang="en" sz="2500">
                <a:latin typeface="Comic Sans MS"/>
                <a:ea typeface="Comic Sans MS"/>
                <a:cs typeface="Comic Sans MS"/>
              </a:rPr>
            </a:br>
            <a:r>
              <a:rPr lang="en" sz="2500" b="1">
                <a:latin typeface="Comic Sans MS"/>
                <a:ea typeface="Comic Sans MS"/>
                <a:cs typeface="Comic Sans MS"/>
              </a:rPr>
              <a:t>Murmured -</a:t>
            </a:r>
            <a:r>
              <a:rPr lang="en" sz="2000" b="1">
                <a:latin typeface="Comic Sans MS"/>
                <a:ea typeface="Comic Sans MS"/>
                <a:cs typeface="Comic Sans MS"/>
              </a:rPr>
              <a:t> </a:t>
            </a:r>
            <a:r>
              <a:rPr lang="en" sz="2000">
                <a:latin typeface="Comic Sans MS"/>
                <a:ea typeface="+mn-lt"/>
                <a:cs typeface="+mn-lt"/>
              </a:rPr>
              <a:t>say something in a low or indistinct voice.</a:t>
            </a:r>
            <a:br>
              <a:rPr lang="en" sz="2500" b="1">
                <a:latin typeface="Comic Sans MS"/>
                <a:ea typeface="Comic Sans MS"/>
                <a:cs typeface="Comic Sans MS"/>
              </a:rPr>
            </a:br>
            <a:br>
              <a:rPr lang="en" sz="2500" b="1">
                <a:latin typeface="Comic Sans MS"/>
                <a:ea typeface="Comic Sans MS"/>
                <a:cs typeface="Comic Sans MS"/>
              </a:rPr>
            </a:br>
            <a:r>
              <a:rPr lang="en" sz="2500" b="1">
                <a:latin typeface="Comic Sans MS"/>
                <a:ea typeface="Comic Sans MS"/>
                <a:cs typeface="Comic Sans MS"/>
              </a:rPr>
              <a:t>Unconcerned - </a:t>
            </a:r>
            <a:r>
              <a:rPr lang="en" sz="2000">
                <a:latin typeface="Comic Sans MS"/>
                <a:ea typeface="+mn-lt"/>
                <a:cs typeface="+mn-lt"/>
              </a:rPr>
              <a:t>showing a lack of worry or interest, especially when this is surprising or callous.</a:t>
            </a:r>
            <a:r>
              <a:rPr lang="en" sz="2000" b="1">
                <a:latin typeface="Comic Sans MS"/>
                <a:ea typeface="Comic Sans MS"/>
                <a:cs typeface="Comic Sans MS"/>
              </a:rPr>
              <a:t> </a:t>
            </a:r>
            <a:br>
              <a:rPr lang="en" sz="2500" b="1">
                <a:latin typeface="Comic Sans MS"/>
                <a:ea typeface="Comic Sans MS"/>
                <a:cs typeface="Comic Sans MS"/>
              </a:rPr>
            </a:br>
            <a:br>
              <a:rPr lang="en" sz="2500" b="1">
                <a:latin typeface="Comic Sans MS"/>
                <a:ea typeface="Comic Sans MS"/>
                <a:cs typeface="Comic Sans MS"/>
              </a:rPr>
            </a:br>
            <a:r>
              <a:rPr lang="en" sz="2500" b="1">
                <a:latin typeface="Comic Sans MS"/>
                <a:ea typeface="Comic Sans MS"/>
                <a:cs typeface="Comic Sans MS"/>
              </a:rPr>
              <a:t>Momentary - </a:t>
            </a:r>
            <a:r>
              <a:rPr lang="en" sz="2500">
                <a:ea typeface="+mn-lt"/>
                <a:cs typeface="+mn-lt"/>
              </a:rPr>
              <a:t>l</a:t>
            </a:r>
            <a:r>
              <a:rPr lang="en" sz="2000">
                <a:latin typeface="Comic Sans MS"/>
                <a:ea typeface="+mn-lt"/>
                <a:cs typeface="+mn-lt"/>
              </a:rPr>
              <a:t>asting for a very short time; brief.</a:t>
            </a:r>
          </a:p>
          <a:p>
            <a:endParaRPr lang="en" sz="2500" b="1">
              <a:latin typeface="Comic Sans MS"/>
              <a:ea typeface="Comic Sans MS"/>
              <a:cs typeface="Comic Sans MS"/>
            </a:endParaRPr>
          </a:p>
          <a:p>
            <a:r>
              <a:rPr lang="en" sz="2500" b="1">
                <a:latin typeface="Comic Sans MS"/>
                <a:ea typeface="Comic Sans MS"/>
                <a:cs typeface="Comic Sans MS"/>
              </a:rPr>
              <a:t>Monotonous -</a:t>
            </a:r>
            <a:r>
              <a:rPr lang="en" sz="2000">
                <a:latin typeface="Comic Sans MS"/>
                <a:ea typeface="+mn-lt"/>
                <a:cs typeface="+mn-lt"/>
              </a:rPr>
              <a:t>dull, tedious, and repetitious; lacking in variety and interest.</a:t>
            </a:r>
            <a:endParaRPr lang="en" sz="2000" b="1">
              <a:latin typeface="Comic Sans MS"/>
              <a:ea typeface="Comic Sans MS"/>
              <a:cs typeface="Comic Sans MS"/>
            </a:endParaRPr>
          </a:p>
          <a:p>
            <a:br>
              <a:rPr lang="en" sz="2500" u="sng">
                <a:latin typeface="Comic Sans MS"/>
                <a:ea typeface="Comic Sans MS"/>
                <a:cs typeface="Comic Sans MS"/>
              </a:rPr>
            </a:br>
            <a:br>
              <a:rPr lang="en" sz="2650" u="sng">
                <a:latin typeface="Comic Sans MS"/>
                <a:ea typeface="Comic Sans MS"/>
                <a:cs typeface="Comic Sans MS"/>
              </a:rPr>
            </a:br>
            <a:endParaRPr sz="265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150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61785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57120"/>
            <a:ext cx="11505511" cy="589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Multiple choice questions:</a:t>
            </a: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1. Which word is closest in meaning to monotonous:</a:t>
            </a:r>
            <a:br>
              <a:rPr lang="en" sz="2200">
                <a:latin typeface="Comic Sans MS"/>
                <a:ea typeface="Comic Sans MS"/>
                <a:cs typeface="Calibri"/>
              </a:rPr>
            </a:br>
            <a:br>
              <a:rPr lang="en" sz="2200">
                <a:latin typeface="Comic Sans MS"/>
                <a:ea typeface="Comic Sans MS"/>
                <a:cs typeface="Calibri"/>
              </a:rPr>
            </a:br>
            <a:r>
              <a:rPr lang="en" sz="2200" i="1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Exciting    tedious    thrilling     compelling</a:t>
            </a:r>
            <a:br>
              <a:rPr lang="en" sz="2200" i="1">
                <a:latin typeface="Comic Sans MS"/>
                <a:ea typeface="Comic Sans MS"/>
                <a:cs typeface="Calibri"/>
              </a:rPr>
            </a:br>
            <a:br>
              <a:rPr lang="en" sz="2200" i="1">
                <a:latin typeface="Comic Sans MS"/>
                <a:ea typeface="Comic Sans MS"/>
                <a:cs typeface="Calibri"/>
              </a:rPr>
            </a:b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2. "'</a:t>
            </a:r>
            <a:r>
              <a:rPr lang="en" sz="2200" err="1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Scuse</a:t>
            </a: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 me.' He says... What does the '</a:t>
            </a:r>
            <a:r>
              <a:rPr lang="en" sz="2200" err="1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Scuse</a:t>
            </a: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 me translate to?</a:t>
            </a:r>
            <a:br>
              <a:rPr lang="en" sz="2200">
                <a:latin typeface="Comic Sans MS"/>
                <a:ea typeface="Comic Sans MS"/>
                <a:cs typeface="Calibri"/>
              </a:rPr>
            </a:br>
            <a:br>
              <a:rPr lang="en" sz="2200">
                <a:latin typeface="Comic Sans MS"/>
                <a:ea typeface="Comic Sans MS"/>
                <a:cs typeface="Calibri"/>
              </a:rPr>
            </a:br>
            <a:r>
              <a:rPr lang="en" sz="2200" i="1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Pardon me      Excuse me     Rescue me</a:t>
            </a:r>
            <a:br>
              <a:rPr lang="en" sz="2200" i="1">
                <a:latin typeface="Comic Sans MS"/>
                <a:ea typeface="Comic Sans MS"/>
                <a:cs typeface="Calibri"/>
              </a:rPr>
            </a:br>
            <a:br>
              <a:rPr lang="en" sz="2200" i="1">
                <a:latin typeface="Comic Sans MS"/>
                <a:ea typeface="Comic Sans MS"/>
                <a:cs typeface="Calibri"/>
              </a:rPr>
            </a:b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3. The train journey Will was reminiscing about passed by...</a:t>
            </a:r>
            <a:br>
              <a:rPr lang="en" sz="2200">
                <a:latin typeface="Comic Sans MS"/>
                <a:ea typeface="Comic Sans MS"/>
                <a:cs typeface="Calibri"/>
              </a:rPr>
            </a:br>
            <a:br>
              <a:rPr lang="en" sz="2200">
                <a:latin typeface="Comic Sans MS"/>
                <a:ea typeface="Comic Sans MS"/>
                <a:cs typeface="Calibri"/>
              </a:rPr>
            </a:br>
            <a:r>
              <a:rPr lang="en" sz="2200" i="1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In  a blur       Slowly         Excitedly</a:t>
            </a:r>
          </a:p>
        </p:txBody>
      </p:sp>
    </p:spTree>
    <p:extLst>
      <p:ext uri="{BB962C8B-B14F-4D97-AF65-F5344CB8AC3E}">
        <p14:creationId xmlns:p14="http://schemas.microsoft.com/office/powerpoint/2010/main" val="236044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102974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98309"/>
            <a:ext cx="11505511" cy="6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Words in context</a:t>
            </a: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1. Why does the author describe the sand as silent?</a:t>
            </a:r>
            <a:b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br>
              <a:rPr lang="en" sz="2500">
                <a:latin typeface="Comic Sans MS"/>
                <a:ea typeface="Comic Sans MS"/>
                <a:cs typeface="Calibri"/>
              </a:rPr>
            </a:b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2. Find and copy the idiom on page 9 which says Will is faraway from real life.</a:t>
            </a:r>
            <a:b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br>
              <a:rPr lang="en" sz="2500">
                <a:latin typeface="Comic Sans MS"/>
                <a:ea typeface="Comic Sans MS"/>
                <a:cs typeface="Calibri"/>
              </a:rPr>
            </a:b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3. Find and copy a word which means </a:t>
            </a:r>
            <a:r>
              <a:rPr lang="en" sz="2500">
                <a:latin typeface="Comic Sans MS"/>
                <a:ea typeface="+mn-lt"/>
                <a:cs typeface="+mn-lt"/>
              </a:rPr>
              <a:t>a momentary or partial view.</a:t>
            </a:r>
            <a:br>
              <a:rPr lang="en" sz="2500">
                <a:latin typeface="Comic Sans MS"/>
                <a:ea typeface="+mn-lt"/>
                <a:cs typeface="+mn-lt"/>
              </a:rPr>
            </a:br>
            <a:br>
              <a:rPr lang="en" sz="2500">
                <a:latin typeface="Comic Sans MS"/>
                <a:ea typeface="+mn-lt"/>
                <a:cs typeface="+mn-lt"/>
              </a:rPr>
            </a:br>
            <a:r>
              <a:rPr lang="en" sz="2500">
                <a:latin typeface="Comic Sans MS"/>
                <a:ea typeface="+mn-lt"/>
                <a:cs typeface="+mn-lt"/>
              </a:rPr>
              <a:t>4. What does the word "runner" mean in the following sentence:</a:t>
            </a:r>
            <a:br>
              <a:rPr lang="en" sz="2500">
                <a:latin typeface="Comic Sans MS"/>
                <a:ea typeface="+mn-lt"/>
                <a:cs typeface="+mn-lt"/>
              </a:rPr>
            </a:br>
            <a:r>
              <a:rPr lang="en" sz="2500" i="1">
                <a:latin typeface="Comic Sans MS"/>
                <a:ea typeface="+mn-lt"/>
                <a:cs typeface="+mn-lt"/>
              </a:rPr>
              <a:t>So that was when I yelled at her, and did a runner to the hay-barn...</a:t>
            </a:r>
            <a:endParaRPr lang="en" sz="2500">
              <a:latin typeface="Comic Sans MS"/>
              <a:ea typeface="+mn-lt"/>
              <a:cs typeface="+mn-lt"/>
            </a:endParaRPr>
          </a:p>
          <a:p>
            <a:endParaRPr lang="en" sz="2500">
              <a:solidFill>
                <a:srgbClr val="000000"/>
              </a:solidFill>
              <a:latin typeface="Calibri"/>
              <a:ea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1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31945" y="298623"/>
            <a:ext cx="4957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u="sng">
                <a:latin typeface="Comic Sans MS"/>
                <a:ea typeface="Comic Sans MS"/>
                <a:cs typeface="Comic Sans MS"/>
                <a:sym typeface="Comic Sans MS"/>
              </a:rPr>
              <a:t>Monday 8th September</a:t>
            </a:r>
            <a:br>
              <a:rPr lang="en" sz="2100" u="sng">
                <a:latin typeface="Comic Sans MS"/>
                <a:ea typeface="Comic Sans MS"/>
                <a:cs typeface="Comic Sans MS"/>
              </a:rPr>
            </a:br>
            <a:endParaRPr lang="en-US" sz="2100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29200" y="293958"/>
            <a:ext cx="11505511" cy="346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25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  <a:t>TBAT: make predictions and use words in context.</a:t>
            </a:r>
            <a:br>
              <a:rPr lang="en" sz="2500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sz="2500" u="sng">
                <a:latin typeface="Comic Sans MS"/>
                <a:ea typeface="Comic Sans MS"/>
                <a:cs typeface="Comic Sans MS"/>
              </a:rPr>
            </a:br>
            <a:r>
              <a:rPr lang="en" sz="2500" u="sng">
                <a:solidFill>
                  <a:srgbClr val="FF0000"/>
                </a:solidFill>
                <a:latin typeface="Comic Sans MS"/>
                <a:ea typeface="Comic Sans MS"/>
                <a:cs typeface="Calibri"/>
              </a:rPr>
              <a:t>Challenge</a:t>
            </a: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br>
              <a:rPr lang="en" sz="2500" u="sng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</a:br>
            <a:r>
              <a:rPr lang="en" sz="2800">
                <a:solidFill>
                  <a:srgbClr val="000000"/>
                </a:solidFill>
                <a:latin typeface="Comic Sans MS"/>
                <a:ea typeface="Comic Sans MS"/>
                <a:cs typeface="Calibri"/>
              </a:rPr>
              <a:t>Having read the first few pages, can you edit your prediction? Who is the protagonist? What is happening in the text/ what has happened? What might happen as we progress through the text?</a:t>
            </a:r>
          </a:p>
        </p:txBody>
      </p:sp>
    </p:spTree>
    <p:extLst>
      <p:ext uri="{BB962C8B-B14F-4D97-AF65-F5344CB8AC3E}">
        <p14:creationId xmlns:p14="http://schemas.microsoft.com/office/powerpoint/2010/main" val="97088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45CCC-9A60-4CE3-B994-6B14B1392540}"/>
              </a:ext>
            </a:extLst>
          </p:cNvPr>
          <p:cNvSpPr txBox="1"/>
          <p:nvPr/>
        </p:nvSpPr>
        <p:spPr>
          <a:xfrm>
            <a:off x="306122" y="875730"/>
            <a:ext cx="1114692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Comic Sans MS"/>
                <a:cs typeface="Calibri"/>
              </a:rPr>
              <a:t>TBAT: understand how agility helps us in everyday life.</a:t>
            </a:r>
            <a:endParaRPr lang="en-GB" sz="2400" i="0">
              <a:solidFill>
                <a:srgbClr val="000000"/>
              </a:solidFill>
              <a:effectLst/>
              <a:latin typeface="Aptos"/>
              <a:ea typeface="Open Sans"/>
              <a:cs typeface="Calibri"/>
            </a:endParaRPr>
          </a:p>
          <a:p>
            <a:endParaRPr lang="en-GB" sz="2400">
              <a:latin typeface="Comic Sans MS"/>
              <a:cs typeface="+mn-lt"/>
            </a:endParaRPr>
          </a:p>
          <a:p>
            <a:r>
              <a:rPr lang="en-GB" sz="2400">
                <a:latin typeface="Comic Sans MS"/>
                <a:cs typeface="+mn-lt"/>
              </a:rPr>
              <a:t>- Changing for PE</a:t>
            </a:r>
            <a:br>
              <a:rPr lang="en-GB" sz="2400">
                <a:latin typeface="Comic Sans MS"/>
                <a:cs typeface="+mn-lt"/>
              </a:rPr>
            </a:br>
            <a:br>
              <a:rPr lang="en-GB" sz="2400">
                <a:latin typeface="Comic Sans MS"/>
                <a:cs typeface="+mn-lt"/>
              </a:rPr>
            </a:br>
            <a:r>
              <a:rPr lang="en-GB" sz="2400">
                <a:latin typeface="Comic Sans MS"/>
                <a:cs typeface="+mn-lt"/>
              </a:rPr>
              <a:t>- Rules and expectations moving to PE</a:t>
            </a:r>
            <a:br>
              <a:rPr lang="en-GB" sz="2400">
                <a:latin typeface="Comic Sans MS"/>
                <a:cs typeface="+mn-lt"/>
              </a:rPr>
            </a:br>
            <a:br>
              <a:rPr lang="en-GB" sz="2400">
                <a:latin typeface="Comic Sans MS"/>
                <a:ea typeface="+mn-lt"/>
                <a:cs typeface="+mn-lt"/>
              </a:rPr>
            </a:br>
            <a:r>
              <a:rPr lang="en-GB" sz="2400">
                <a:latin typeface="Comic Sans MS"/>
                <a:cs typeface="+mn-lt"/>
              </a:rPr>
              <a:t>- Move to the downstairs hall or outside</a:t>
            </a:r>
            <a:br>
              <a:rPr lang="en-GB" sz="2400">
                <a:latin typeface="Comic Sans MS"/>
                <a:cs typeface="+mn-lt"/>
              </a:rPr>
            </a:br>
            <a:endParaRPr lang="en-GB" sz="2400">
              <a:latin typeface="Comic Sans MS"/>
              <a:cs typeface="+mn-lt"/>
            </a:endParaRPr>
          </a:p>
          <a:p>
            <a:r>
              <a:rPr lang="en-GB" sz="2400">
                <a:ea typeface="+mn-lt"/>
                <a:cs typeface="+mn-lt"/>
                <a:hlinkClick r:id="rId2"/>
              </a:rPr>
              <a:t>Get Set 4 PE - Lesson Plan -5 for Year 3 Fitness (getset4education.co.uk)</a:t>
            </a:r>
            <a:endParaRPr lang="en-GB"/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0BA9F720-4024-1AFE-0FF4-D8508DDF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363" y="4398340"/>
            <a:ext cx="2695851" cy="202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5EF7F-ABB8-44C7-2B67-1C457AA98BEA}"/>
              </a:ext>
            </a:extLst>
          </p:cNvPr>
          <p:cNvSpPr txBox="1"/>
          <p:nvPr/>
        </p:nvSpPr>
        <p:spPr>
          <a:xfrm>
            <a:off x="7984546" y="52409"/>
            <a:ext cx="4986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Comic Sans MS"/>
                <a:cs typeface="Segoe UI"/>
              </a:rPr>
              <a:t>Monday 8th September 2025</a:t>
            </a:r>
            <a:endParaRPr lang="en-US" u="sng">
              <a:latin typeface="Comic Sans MS"/>
              <a:cs typeface="Segoe UI"/>
            </a:endParaRPr>
          </a:p>
          <a:p>
            <a:r>
              <a:rPr lang="en-GB" u="sng">
                <a:latin typeface="Comic Sans MS"/>
                <a:cs typeface="Segoe UI"/>
              </a:rPr>
              <a:t>08.09.25</a:t>
            </a:r>
          </a:p>
        </p:txBody>
      </p:sp>
      <p:pic>
        <p:nvPicPr>
          <p:cNvPr id="4" name="Picture 3" descr="A cartoon of a child jumping rope&#10;&#10;Description automatically generated">
            <a:extLst>
              <a:ext uri="{FF2B5EF4-FFF2-40B4-BE49-F238E27FC236}">
                <a16:creationId xmlns:a16="http://schemas.microsoft.com/office/drawing/2014/main" id="{1C1C0D59-2715-1C58-B65A-60CB85722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76359" y="700216"/>
            <a:ext cx="1520335" cy="30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sign with black text&#10;&#10;Description automatically generated">
            <a:extLst>
              <a:ext uri="{FF2B5EF4-FFF2-40B4-BE49-F238E27FC236}">
                <a16:creationId xmlns:a16="http://schemas.microsoft.com/office/drawing/2014/main" id="{00DF7E40-14A5-159E-D354-50F95991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4" y="1505207"/>
            <a:ext cx="5853756" cy="3621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2DC70-2F94-325C-4355-53CC986159DC}"/>
              </a:ext>
            </a:extLst>
          </p:cNvPr>
          <p:cNvSpPr txBox="1"/>
          <p:nvPr/>
        </p:nvSpPr>
        <p:spPr>
          <a:xfrm>
            <a:off x="6320959" y="1506049"/>
            <a:ext cx="550804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Blue </a:t>
            </a:r>
            <a:endParaRPr lang="en-US" sz="3200"/>
          </a:p>
          <a:p>
            <a:r>
              <a:rPr lang="en-US" sz="3200"/>
              <a:t>Why is it important to communicate to your teammates during an invasion game? </a:t>
            </a:r>
          </a:p>
          <a:p>
            <a:endParaRPr lang="en-US" sz="3200"/>
          </a:p>
          <a:p>
            <a:r>
              <a:rPr lang="en-US" sz="3200">
                <a:solidFill>
                  <a:srgbClr val="00B050"/>
                </a:solidFill>
              </a:rPr>
              <a:t>Green </a:t>
            </a:r>
            <a:endParaRPr lang="en-US" sz="3200"/>
          </a:p>
          <a:p>
            <a:r>
              <a:rPr lang="en-US" sz="3200"/>
              <a:t>Why might a player be under pressure during an invasion game?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D5EAD-E4C9-E8B9-5E35-1918F7F3D44D}"/>
              </a:ext>
            </a:extLst>
          </p:cNvPr>
          <p:cNvSpPr txBox="1"/>
          <p:nvPr/>
        </p:nvSpPr>
        <p:spPr>
          <a:xfrm>
            <a:off x="414036" y="5603295"/>
            <a:ext cx="50650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3"/>
              </a:rPr>
              <a:t>Get Set 4 PE - Lesson Plan -2 for Year 5 Football (getset4education.co.uk)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81E1D1-09C0-AE03-CC60-6D37ECF4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8.9.25 </a:t>
            </a:r>
          </a:p>
        </p:txBody>
      </p:sp>
    </p:spTree>
    <p:extLst>
      <p:ext uri="{BB962C8B-B14F-4D97-AF65-F5344CB8AC3E}">
        <p14:creationId xmlns:p14="http://schemas.microsoft.com/office/powerpoint/2010/main" val="149301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670D-7EB7-987F-A110-8542BCEF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TBAT- know how to keep myself safe online. 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endParaRPr lang="en-GB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B4514-2351-F0A9-CDCB-38E37AFEE96C}"/>
              </a:ext>
            </a:extLst>
          </p:cNvPr>
          <p:cNvSpPr txBox="1"/>
          <p:nvPr/>
        </p:nvSpPr>
        <p:spPr>
          <a:xfrm>
            <a:off x="904504" y="1023257"/>
            <a:ext cx="996735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ea typeface="-apple-system"/>
                <a:cs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safety, also known as internet safety, cyber safety and e-safety, is the act of staying safe online by being aware of and protecting oneself from the risks of personal and property harm associated with using the Internet</a:t>
            </a:r>
            <a:r>
              <a:rPr lang="en-US" sz="2800">
                <a:latin typeface="Arial"/>
                <a:ea typeface="-apple-system"/>
                <a:cs typeface="-apple-system"/>
              </a:rPr>
              <a:t>. </a:t>
            </a:r>
            <a:r>
              <a:rPr lang="en-US" sz="2800">
                <a:latin typeface="Arial"/>
                <a:ea typeface="-apple-system"/>
                <a:cs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involves using technological devices such as PCs, laptops, smartphones and tablets that have access to the internet.</a:t>
            </a:r>
            <a:endParaRPr lang="en-US" sz="2800">
              <a:latin typeface="Arial"/>
              <a:ea typeface="-apple-system"/>
              <a:cs typeface="-apple-system"/>
            </a:endParaRPr>
          </a:p>
          <a:p>
            <a:endParaRPr lang="en-US" sz="2800" u="sng">
              <a:latin typeface="Arial"/>
              <a:cs typeface="Calibri" panose="020F0502020204030204"/>
            </a:endParaRPr>
          </a:p>
          <a:p>
            <a:r>
              <a:rPr lang="en-US" sz="2800" u="sng">
                <a:latin typeface="Arial"/>
                <a:cs typeface="Calibri" panose="020F0502020204030204"/>
              </a:rPr>
              <a:t>2 in 2</a:t>
            </a:r>
          </a:p>
          <a:p>
            <a:endParaRPr lang="en-US" sz="2800" u="sng">
              <a:latin typeface="-apple-system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37CA-9110-1A84-C9F2-F578889188C8}"/>
              </a:ext>
            </a:extLst>
          </p:cNvPr>
          <p:cNvSpPr txBox="1"/>
          <p:nvPr/>
        </p:nvSpPr>
        <p:spPr>
          <a:xfrm>
            <a:off x="550347" y="4492507"/>
            <a:ext cx="1154427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cs typeface="Calibri"/>
              </a:rPr>
              <a:t>Give two examples of devices that have access to the internet.________________     ___________</a:t>
            </a:r>
            <a:endParaRPr lang="en-US" sz="2800" b="1">
              <a:cs typeface="Calibri"/>
            </a:endParaRPr>
          </a:p>
          <a:p>
            <a:endParaRPr lang="en-GB" sz="2800" b="1">
              <a:cs typeface="Calibri"/>
            </a:endParaRPr>
          </a:p>
          <a:p>
            <a:r>
              <a:rPr lang="en-GB" sz="2800" b="1">
                <a:cs typeface="Calibri"/>
              </a:rPr>
              <a:t>Online safety is protecting yourself from the risks of ___________________ and _______________ harm. </a:t>
            </a:r>
          </a:p>
        </p:txBody>
      </p:sp>
    </p:spTree>
    <p:extLst>
      <p:ext uri="{BB962C8B-B14F-4D97-AF65-F5344CB8AC3E}">
        <p14:creationId xmlns:p14="http://schemas.microsoft.com/office/powerpoint/2010/main" val="11962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BA51-7E56-7382-16FA-FB711F5F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6" y="2885556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800">
                <a:solidFill>
                  <a:srgbClr val="0070C0"/>
                </a:solidFill>
                <a:cs typeface="Calibri Light"/>
              </a:rPr>
              <a:t>Blue </a:t>
            </a:r>
            <a:br>
              <a:rPr lang="en-GB" sz="4800">
                <a:cs typeface="Calibri Light"/>
              </a:rPr>
            </a:br>
            <a:r>
              <a:rPr lang="en-GB" sz="4800">
                <a:cs typeface="Calibri Light"/>
              </a:rPr>
              <a:t>Conduct- </a:t>
            </a:r>
            <a:br>
              <a:rPr lang="en-GB" sz="4800">
                <a:cs typeface="Calibri Light"/>
              </a:rPr>
            </a:br>
            <a:r>
              <a:rPr lang="en-GB" sz="4800">
                <a:cs typeface="Calibri Light"/>
              </a:rPr>
              <a:t>Content- </a:t>
            </a:r>
            <a:br>
              <a:rPr lang="en-GB" sz="4800">
                <a:cs typeface="Calibri Light"/>
              </a:rPr>
            </a:br>
            <a:br>
              <a:rPr lang="en-GB" sz="4800">
                <a:cs typeface="Calibri Light"/>
              </a:rPr>
            </a:br>
            <a:r>
              <a:rPr lang="en-GB" sz="4800">
                <a:solidFill>
                  <a:srgbClr val="00B050"/>
                </a:solidFill>
                <a:cs typeface="Calibri Light"/>
              </a:rPr>
              <a:t>Green </a:t>
            </a:r>
            <a:br>
              <a:rPr lang="en-GB" sz="4800">
                <a:cs typeface="Calibri Light"/>
              </a:rPr>
            </a:br>
            <a:r>
              <a:rPr lang="en-GB" sz="4800">
                <a:cs typeface="Calibri Light"/>
              </a:rPr>
              <a:t>Contact-</a:t>
            </a:r>
            <a:br>
              <a:rPr lang="en-GB" sz="4800">
                <a:cs typeface="Calibri Light"/>
              </a:rPr>
            </a:br>
            <a:r>
              <a:rPr lang="en-GB" sz="4800">
                <a:cs typeface="Calibri Light"/>
              </a:rPr>
              <a:t>Safety- </a:t>
            </a:r>
            <a:br>
              <a:rPr lang="en-GB" sz="4800">
                <a:cs typeface="Calibri Light"/>
              </a:rPr>
            </a:br>
            <a:br>
              <a:rPr lang="en-GB" sz="4800">
                <a:cs typeface="Calibri Light"/>
              </a:rPr>
            </a:br>
            <a:r>
              <a:rPr lang="en-GB" sz="4800">
                <a:solidFill>
                  <a:srgbClr val="FF0000"/>
                </a:solidFill>
                <a:cs typeface="Calibri Light"/>
              </a:rPr>
              <a:t>Challenge:</a:t>
            </a:r>
            <a:r>
              <a:rPr lang="en-GB" sz="4800">
                <a:cs typeface="Calibri Light"/>
              </a:rPr>
              <a:t> Commerce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30E57-F526-49A2-FDA4-7296BFAC63D5}"/>
              </a:ext>
            </a:extLst>
          </p:cNvPr>
          <p:cNvSpPr txBox="1"/>
          <p:nvPr/>
        </p:nvSpPr>
        <p:spPr>
          <a:xfrm>
            <a:off x="6355569" y="987752"/>
            <a:ext cx="499604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What is the meaning of the following words?</a:t>
            </a:r>
          </a:p>
          <a:p>
            <a:endParaRPr lang="en-US" sz="4000" b="1"/>
          </a:p>
          <a:p>
            <a:r>
              <a:rPr lang="en-US" sz="4000" b="1"/>
              <a:t>Hint: They link to being online.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A85134-BE29-CE7C-55BA-5BBFDC8CA8F4}"/>
                  </a:ext>
                </a:extLst>
              </p14:cNvPr>
              <p14:cNvContentPartPr/>
              <p14:nvPr/>
            </p14:nvContentPartPr>
            <p14:xfrm>
              <a:off x="10529454" y="2230581"/>
              <a:ext cx="538436" cy="31048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A85134-BE29-CE7C-55BA-5BBFDC8CA8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1470" y="2212592"/>
                <a:ext cx="574044" cy="3461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29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1575-9869-732C-FEBC-CC603BF7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Mind map potential dangers online 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C54509C-21BE-C04F-6551-29C475A0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28450"/>
            <a:ext cx="11249602" cy="66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0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0144-E543-8A65-87EF-74F8254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10       x 4s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1D889-315D-41E1-911B-B6AC893B71F9}"/>
              </a:ext>
            </a:extLst>
          </p:cNvPr>
          <p:cNvSpPr txBox="1"/>
          <p:nvPr/>
        </p:nvSpPr>
        <p:spPr>
          <a:xfrm>
            <a:off x="8361218" y="3200400"/>
            <a:ext cx="16574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Daily 10 - Mental Maths Challenge - Topmarks</a:t>
            </a:r>
            <a:endParaRPr lang="en-US"/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B20682C2-9028-2911-F72A-9F87B3C2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80" y="2196993"/>
            <a:ext cx="4962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CF4DF-1E3E-889A-87E3-88961782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07" y="3830887"/>
            <a:ext cx="4395849" cy="3022576"/>
          </a:xfrm>
          <a:prstGeom prst="rect">
            <a:avLst/>
          </a:prstGeom>
        </p:spPr>
      </p:pic>
      <p:pic>
        <p:nvPicPr>
          <p:cNvPr id="3" name="Picture 2" descr="A poster with a cartoon character&#10;&#10;Description automatically generated">
            <a:extLst>
              <a:ext uri="{FF2B5EF4-FFF2-40B4-BE49-F238E27FC236}">
                <a16:creationId xmlns:a16="http://schemas.microsoft.com/office/drawing/2014/main" id="{F7014429-31B3-01EB-DA2D-AC6596B3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" y="2600696"/>
            <a:ext cx="4372185" cy="4216401"/>
          </a:xfrm>
          <a:prstGeom prst="rect">
            <a:avLst/>
          </a:prstGeom>
        </p:spPr>
      </p:pic>
      <p:pic>
        <p:nvPicPr>
          <p:cNvPr id="4" name="Picture 3" descr="A poster of a social media post&#10;&#10;Description automatically generated">
            <a:extLst>
              <a:ext uri="{FF2B5EF4-FFF2-40B4-BE49-F238E27FC236}">
                <a16:creationId xmlns:a16="http://schemas.microsoft.com/office/drawing/2014/main" id="{ACCEF0B9-3927-BAA9-D15F-162B747A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501" y="1715647"/>
            <a:ext cx="3713018" cy="5099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9E1C8-71AF-058F-270B-09B7FD045B5E}"/>
              </a:ext>
            </a:extLst>
          </p:cNvPr>
          <p:cNvSpPr txBox="1"/>
          <p:nvPr/>
        </p:nvSpPr>
        <p:spPr>
          <a:xfrm>
            <a:off x="440627" y="60657"/>
            <a:ext cx="11749484" cy="580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Task: Design a poster to help younger pupils stay safe online.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281A2-AB47-4C36-D613-038FD2725918}"/>
              </a:ext>
            </a:extLst>
          </p:cNvPr>
          <p:cNvSpPr txBox="1"/>
          <p:nvPr/>
        </p:nvSpPr>
        <p:spPr>
          <a:xfrm>
            <a:off x="-2784" y="642179"/>
            <a:ext cx="113877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Can you include today's key vocabulary: </a:t>
            </a:r>
          </a:p>
          <a:p>
            <a:r>
              <a:rPr lang="en-US" sz="4000">
                <a:solidFill>
                  <a:srgbClr val="FF0000"/>
                </a:solidFill>
              </a:rPr>
              <a:t>content,</a:t>
            </a:r>
            <a:r>
              <a:rPr lang="en-US" sz="4000"/>
              <a:t>  </a:t>
            </a:r>
            <a:r>
              <a:rPr lang="en-US" sz="4000">
                <a:solidFill>
                  <a:srgbClr val="0070C0"/>
                </a:solidFill>
              </a:rPr>
              <a:t>commerce,</a:t>
            </a:r>
            <a:r>
              <a:rPr lang="en-US" sz="4000"/>
              <a:t> </a:t>
            </a:r>
            <a:r>
              <a:rPr lang="en-US" sz="4000">
                <a:solidFill>
                  <a:schemeClr val="accent6">
                    <a:lumMod val="76000"/>
                  </a:schemeClr>
                </a:solidFill>
              </a:rPr>
              <a:t>contact,</a:t>
            </a:r>
            <a:r>
              <a:rPr lang="en-US" sz="4000"/>
              <a:t>  </a:t>
            </a:r>
            <a:r>
              <a:rPr lang="en-US" sz="4000">
                <a:solidFill>
                  <a:srgbClr val="7030A0"/>
                </a:solidFill>
              </a:rPr>
              <a:t>conduct</a:t>
            </a:r>
          </a:p>
        </p:txBody>
      </p:sp>
    </p:spTree>
    <p:extLst>
      <p:ext uri="{BB962C8B-B14F-4D97-AF65-F5344CB8AC3E}">
        <p14:creationId xmlns:p14="http://schemas.microsoft.com/office/powerpoint/2010/main" val="235365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umber&#10;&#10;Description automatically generated">
            <a:extLst>
              <a:ext uri="{FF2B5EF4-FFF2-40B4-BE49-F238E27FC236}">
                <a16:creationId xmlns:a16="http://schemas.microsoft.com/office/drawing/2014/main" id="{93FD8B68-EC87-6DA7-05F2-D11196AB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" y="2034948"/>
            <a:ext cx="11887200" cy="1947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BE9BA-DDF1-1F08-5A32-EAC005C651AB}"/>
              </a:ext>
            </a:extLst>
          </p:cNvPr>
          <p:cNvSpPr txBox="1"/>
          <p:nvPr/>
        </p:nvSpPr>
        <p:spPr>
          <a:xfrm>
            <a:off x="496843" y="262222"/>
            <a:ext cx="1104097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What is the missing number? 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7C1FD-F6D8-C1E7-9042-43D2B312E49B}"/>
              </a:ext>
            </a:extLst>
          </p:cNvPr>
          <p:cNvSpPr/>
          <p:nvPr/>
        </p:nvSpPr>
        <p:spPr>
          <a:xfrm>
            <a:off x="2622232" y="2870654"/>
            <a:ext cx="1048892" cy="345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AF8B3-D8FF-1865-3161-0F541C2F9582}"/>
              </a:ext>
            </a:extLst>
          </p:cNvPr>
          <p:cNvSpPr/>
          <p:nvPr/>
        </p:nvSpPr>
        <p:spPr>
          <a:xfrm>
            <a:off x="4963449" y="2130741"/>
            <a:ext cx="1048892" cy="345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FD90D-7BD7-88C5-6098-E225C26D548E}"/>
              </a:ext>
            </a:extLst>
          </p:cNvPr>
          <p:cNvSpPr/>
          <p:nvPr/>
        </p:nvSpPr>
        <p:spPr>
          <a:xfrm>
            <a:off x="7260492" y="3213001"/>
            <a:ext cx="1048892" cy="3450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F5249-6648-BEF7-72B9-3D1E1FE831C9}"/>
              </a:ext>
            </a:extLst>
          </p:cNvPr>
          <p:cNvSpPr/>
          <p:nvPr/>
        </p:nvSpPr>
        <p:spPr>
          <a:xfrm>
            <a:off x="9513361" y="2473088"/>
            <a:ext cx="1048892" cy="3450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549D4-97E3-8B13-C4AF-DC055A6D4C36}"/>
              </a:ext>
            </a:extLst>
          </p:cNvPr>
          <p:cNvSpPr txBox="1"/>
          <p:nvPr/>
        </p:nvSpPr>
        <p:spPr>
          <a:xfrm>
            <a:off x="593452" y="4913234"/>
            <a:ext cx="1105477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Challenge: </a:t>
            </a:r>
            <a:r>
              <a:rPr lang="en-US" sz="2800"/>
              <a:t>I am thinking of a number that is 100 times smaller than 700. 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24760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E00B8A-A462-0940-39FC-1490C85F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1" y="1027815"/>
            <a:ext cx="10684032" cy="5558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F8E65-D902-3727-F845-656AA549ADD7}"/>
              </a:ext>
            </a:extLst>
          </p:cNvPr>
          <p:cNvSpPr txBox="1"/>
          <p:nvPr/>
        </p:nvSpPr>
        <p:spPr>
          <a:xfrm>
            <a:off x="331229" y="262222"/>
            <a:ext cx="112065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Whiteboard work: What is my number?     </a:t>
            </a:r>
          </a:p>
        </p:txBody>
      </p:sp>
    </p:spTree>
    <p:extLst>
      <p:ext uri="{BB962C8B-B14F-4D97-AF65-F5344CB8AC3E}">
        <p14:creationId xmlns:p14="http://schemas.microsoft.com/office/powerpoint/2010/main" val="174312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3BCA4A47-47E0-83FA-4D8C-6A5C9909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65" y="476330"/>
            <a:ext cx="8904889" cy="4092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E331DF-E69A-03F8-EF98-5AF74F2DE8DB}"/>
              </a:ext>
            </a:extLst>
          </p:cNvPr>
          <p:cNvSpPr txBox="1"/>
          <p:nvPr/>
        </p:nvSpPr>
        <p:spPr>
          <a:xfrm>
            <a:off x="413845" y="4798630"/>
            <a:ext cx="1128219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cs typeface="Calibri"/>
              </a:rPr>
              <a:t>Talk partners: True or False?</a:t>
            </a:r>
          </a:p>
          <a:p>
            <a:r>
              <a:rPr lang="en-GB" sz="4000">
                <a:cs typeface="Calibri"/>
              </a:rPr>
              <a:t>Forty-two thousand, five hundred and twenty-two. </a:t>
            </a:r>
            <a:endParaRPr lang="en-GB"/>
          </a:p>
          <a:p>
            <a:r>
              <a:rPr lang="en-GB" sz="4000">
                <a:cs typeface="Calibri"/>
              </a:rPr>
              <a:t>42, 522  </a:t>
            </a:r>
          </a:p>
        </p:txBody>
      </p:sp>
    </p:spTree>
    <p:extLst>
      <p:ext uri="{BB962C8B-B14F-4D97-AF65-F5344CB8AC3E}">
        <p14:creationId xmlns:p14="http://schemas.microsoft.com/office/powerpoint/2010/main" val="124051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EADC-7868-D5EA-01F2-0CF533FC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Talk partners: Which number has the greater value? How do you know?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F16CA-97B1-CBA1-4A2C-1E92BAE7977A}"/>
              </a:ext>
            </a:extLst>
          </p:cNvPr>
          <p:cNvSpPr txBox="1"/>
          <p:nvPr/>
        </p:nvSpPr>
        <p:spPr>
          <a:xfrm>
            <a:off x="-84083" y="3200400"/>
            <a:ext cx="1224192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Calibri Light"/>
                <a:cs typeface="Segoe UI"/>
              </a:rPr>
              <a:t>Sixty-five thousand, four hundred and two. ​</a:t>
            </a:r>
          </a:p>
          <a:p>
            <a:r>
              <a:rPr lang="en-GB" sz="4400" b="1">
                <a:latin typeface="Calibri Light"/>
                <a:cs typeface="Segoe UI"/>
              </a:rPr>
              <a:t>​</a:t>
            </a:r>
            <a:endParaRPr lang="en-GB" sz="4400" b="1">
              <a:latin typeface="Calibri Light"/>
              <a:ea typeface="Calibri Light"/>
              <a:cs typeface="Segoe UI"/>
            </a:endParaRPr>
          </a:p>
          <a:p>
            <a:r>
              <a:rPr lang="en-GB" sz="4400" b="1">
                <a:solidFill>
                  <a:srgbClr val="7030A0"/>
                </a:solidFill>
                <a:latin typeface="Calibri Light"/>
                <a:cs typeface="Segoe UI"/>
              </a:rPr>
              <a:t>Sixty-five thousand, four hundred and twenty-two.</a:t>
            </a:r>
            <a:endParaRPr lang="en-GB" sz="4400" b="1">
              <a:solidFill>
                <a:srgbClr val="7030A0"/>
              </a:solidFill>
              <a:latin typeface="Calibri Light"/>
              <a:ea typeface="Calibri 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7864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9D814-AE17-53BA-4632-B783E9DC7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83DE-7DB9-5001-B798-73A07AC4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Paired Whiteboard work: True or false? </a:t>
            </a:r>
            <a:br>
              <a:rPr lang="en-GB">
                <a:cs typeface="Calibri Light"/>
              </a:rPr>
            </a:br>
            <a:endParaRPr lang="en-GB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CE05C-8705-2282-5E06-A7E524EB1B04}"/>
              </a:ext>
            </a:extLst>
          </p:cNvPr>
          <p:cNvSpPr txBox="1"/>
          <p:nvPr/>
        </p:nvSpPr>
        <p:spPr>
          <a:xfrm>
            <a:off x="-53191" y="2119184"/>
            <a:ext cx="12241924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0000"/>
                </a:solidFill>
                <a:latin typeface="Calibri Light"/>
                <a:cs typeface="Segoe UI"/>
              </a:rPr>
              <a:t>Sixty-five thousand, four hundred and two. ​</a:t>
            </a:r>
            <a:endParaRPr lang="en-US"/>
          </a:p>
          <a:p>
            <a:pPr algn="ctr"/>
            <a:endParaRPr lang="en-GB" sz="4400" b="1">
              <a:solidFill>
                <a:srgbClr val="FF000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4400" b="1">
                <a:latin typeface="Calibri Light"/>
                <a:cs typeface="Segoe UI"/>
              </a:rPr>
              <a:t>​ </a:t>
            </a:r>
            <a:r>
              <a:rPr lang="en-GB" sz="4400" b="1">
                <a:solidFill>
                  <a:srgbClr val="000000"/>
                </a:solidFill>
                <a:latin typeface="Calibri Light"/>
                <a:cs typeface="Segoe UI"/>
              </a:rPr>
              <a:t>         </a:t>
            </a:r>
            <a:r>
              <a:rPr lang="en-GB" sz="4400" b="1">
                <a:solidFill>
                  <a:srgbClr val="000000"/>
                </a:solidFill>
                <a:latin typeface="Calibri Light"/>
                <a:ea typeface="Calibri Light"/>
                <a:cs typeface="Segoe UI"/>
              </a:rPr>
              <a:t>                            </a:t>
            </a:r>
            <a:r>
              <a:rPr lang="en-GB" sz="6000" b="1">
                <a:solidFill>
                  <a:srgbClr val="000000"/>
                </a:solidFill>
                <a:latin typeface="Calibri Light"/>
                <a:ea typeface="Calibri Light"/>
                <a:cs typeface="Segoe UI"/>
              </a:rPr>
              <a:t>65, 420 </a:t>
            </a:r>
            <a:endParaRPr lang="en-GB" sz="4400" b="1">
              <a:solidFill>
                <a:srgbClr val="000000"/>
              </a:solidFill>
              <a:latin typeface="Calibri Light"/>
              <a:ea typeface="Calibri 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0454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7ADC-4C6E-4113-E13D-C602338C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717D-9BFD-D7DC-A349-3BAA19FF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4720"/>
            <a:ext cx="10515600" cy="1325563"/>
          </a:xfrm>
        </p:spPr>
        <p:txBody>
          <a:bodyPr/>
          <a:lstStyle/>
          <a:p>
            <a:r>
              <a:rPr lang="en-GB" sz="3200">
                <a:cs typeface="Calibri Light"/>
              </a:rPr>
              <a:t>Whiteboard work: True or false? </a:t>
            </a:r>
            <a:br>
              <a:rPr lang="en-GB">
                <a:cs typeface="Calibri Light"/>
              </a:rPr>
            </a:br>
            <a:endParaRPr lang="en-GB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ABEED-C452-0595-1047-480915641D94}"/>
              </a:ext>
            </a:extLst>
          </p:cNvPr>
          <p:cNvSpPr txBox="1"/>
          <p:nvPr/>
        </p:nvSpPr>
        <p:spPr>
          <a:xfrm>
            <a:off x="-53191" y="770238"/>
            <a:ext cx="12241924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0070C0"/>
                </a:solidFill>
                <a:latin typeface="Calibri Light"/>
                <a:cs typeface="Segoe UI"/>
              </a:rPr>
              <a:t>Eighteen thousand, nine hundred and six. </a:t>
            </a:r>
            <a:endParaRPr lang="en-US" sz="4400">
              <a:solidFill>
                <a:srgbClr val="0070C0"/>
              </a:solidFill>
            </a:endParaRPr>
          </a:p>
          <a:p>
            <a:pPr algn="ctr"/>
            <a:endParaRPr lang="en-GB" sz="4400" b="1">
              <a:solidFill>
                <a:srgbClr val="0070C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4400" b="1">
                <a:solidFill>
                  <a:srgbClr val="0070C0"/>
                </a:solidFill>
                <a:latin typeface="Calibri Light"/>
                <a:cs typeface="Segoe UI"/>
              </a:rPr>
              <a:t>​          </a:t>
            </a:r>
            <a:r>
              <a:rPr lang="en-GB" sz="4400" b="1">
                <a:solidFill>
                  <a:srgbClr val="0070C0"/>
                </a:solidFill>
                <a:latin typeface="Calibri Light"/>
                <a:ea typeface="Calibri Light"/>
                <a:cs typeface="Segoe UI"/>
              </a:rPr>
              <a:t>                              18, 906 </a:t>
            </a:r>
          </a:p>
          <a:p>
            <a:endParaRPr lang="en-GB" sz="4400" b="1">
              <a:solidFill>
                <a:srgbClr val="00B05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4400" b="1">
                <a:solidFill>
                  <a:srgbClr val="00B050"/>
                </a:solidFill>
                <a:latin typeface="Calibri Light"/>
                <a:ea typeface="Calibri Light"/>
                <a:cs typeface="Segoe UI"/>
              </a:rPr>
              <a:t>               Twelve thousand and forty-one. </a:t>
            </a:r>
          </a:p>
          <a:p>
            <a:endParaRPr lang="en-GB" sz="4400" b="1">
              <a:solidFill>
                <a:srgbClr val="00B050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GB" sz="4400" b="1">
                <a:solidFill>
                  <a:srgbClr val="00B050"/>
                </a:solidFill>
                <a:latin typeface="Calibri Light"/>
                <a:ea typeface="Calibri Light"/>
                <a:cs typeface="Segoe UI"/>
              </a:rPr>
              <a:t>                                       12, 401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86AAA-E2E2-3196-41DE-AEF07A4BDB8F}"/>
              </a:ext>
            </a:extLst>
          </p:cNvPr>
          <p:cNvSpPr txBox="1"/>
          <p:nvPr/>
        </p:nvSpPr>
        <p:spPr>
          <a:xfrm>
            <a:off x="307131" y="5602794"/>
            <a:ext cx="11524020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Challenge: Write the number in digits.    </a:t>
            </a:r>
            <a:endParaRPr lang="en-US"/>
          </a:p>
          <a:p>
            <a:r>
              <a:rPr lang="en-GB" sz="3600" b="1">
                <a:solidFill>
                  <a:srgbClr val="FF0000"/>
                </a:solidFill>
              </a:rPr>
              <a:t>Forty-six thousand, one hundred and twelve. 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176213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B1FE1-55D1-443F-9087-151B5F332D84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9F26C2-F8AC-4608-91FB-C52014F1409C}"/>
</file>

<file path=customXml/itemProps3.xml><?xml version="1.0" encoding="utf-8"?>
<ds:datastoreItem xmlns:ds="http://schemas.openxmlformats.org/officeDocument/2006/customXml" ds:itemID="{8F92051C-3F23-4B41-A154-5C449B6198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1602</Words>
  <Application>Microsoft Office PowerPoint</Application>
  <PresentationFormat>Widescreen</PresentationFormat>
  <Paragraphs>169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-apple-system</vt:lpstr>
      <vt:lpstr>Aptos</vt:lpstr>
      <vt:lpstr>Aptos Display</vt:lpstr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 TBAT- read and write 5-digit numbers.          8/9/2025</vt:lpstr>
      <vt:lpstr>Daily 10       x 4s</vt:lpstr>
      <vt:lpstr>PowerPoint Presentation</vt:lpstr>
      <vt:lpstr>PowerPoint Presentation</vt:lpstr>
      <vt:lpstr>PowerPoint Presentation</vt:lpstr>
      <vt:lpstr>Talk partners: Which number has the greater value? How do you know?</vt:lpstr>
      <vt:lpstr>Paired Whiteboard work: True or false?  </vt:lpstr>
      <vt:lpstr>Whiteboard work: True or false?  </vt:lpstr>
      <vt:lpstr>PowerPoint Presentation</vt:lpstr>
      <vt:lpstr>Roll the dice to make the largest number. </vt:lpstr>
      <vt:lpstr>Paired Work:  1) Roll the dice and make the largest number.  Write your  number in digits and words.   2) Now make the smallest number.  Write your  number in digits and words. </vt:lpstr>
      <vt:lpstr>PowerPoint Presentation</vt:lpstr>
      <vt:lpstr>PowerPoint Presentation</vt:lpstr>
      <vt:lpstr>PowerPoint Presentation</vt:lpstr>
      <vt:lpstr>School Council Application   1)Why would you like to represent our class?   2) How will you help improve the school?   3) What attributes do you have to be a good representative? </vt:lpstr>
      <vt:lpstr>Assembly- 10.10am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8.9.25 </vt:lpstr>
      <vt:lpstr>TBAT- know how to keep myself safe online.   </vt:lpstr>
      <vt:lpstr>Blue  Conduct-  Content-   Green  Contact- Safety-   Challenge: Commerce </vt:lpstr>
      <vt:lpstr>Mind map potential dangers online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 Porter</cp:lastModifiedBy>
  <cp:revision>2</cp:revision>
  <dcterms:created xsi:type="dcterms:W3CDTF">2025-09-03T14:46:22Z</dcterms:created>
  <dcterms:modified xsi:type="dcterms:W3CDTF">2025-09-08T09:32:50Z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