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4"/>
  </p:notesMasterIdLst>
  <p:sldIdLst>
    <p:sldId id="256" r:id="rId5"/>
    <p:sldId id="282" r:id="rId6"/>
    <p:sldId id="401" r:id="rId7"/>
    <p:sldId id="274" r:id="rId8"/>
    <p:sldId id="277" r:id="rId9"/>
    <p:sldId id="278" r:id="rId10"/>
    <p:sldId id="279" r:id="rId11"/>
    <p:sldId id="284" r:id="rId12"/>
    <p:sldId id="285" r:id="rId13"/>
    <p:sldId id="345" r:id="rId14"/>
    <p:sldId id="346" r:id="rId15"/>
    <p:sldId id="347" r:id="rId16"/>
    <p:sldId id="348" r:id="rId17"/>
    <p:sldId id="349" r:id="rId18"/>
    <p:sldId id="350" r:id="rId19"/>
    <p:sldId id="261" r:id="rId20"/>
    <p:sldId id="262" r:id="rId21"/>
    <p:sldId id="398" r:id="rId22"/>
    <p:sldId id="370" r:id="rId23"/>
    <p:sldId id="293" r:id="rId24"/>
    <p:sldId id="397" r:id="rId25"/>
    <p:sldId id="281" r:id="rId26"/>
    <p:sldId id="294" r:id="rId27"/>
    <p:sldId id="396" r:id="rId28"/>
    <p:sldId id="362" r:id="rId29"/>
    <p:sldId id="290" r:id="rId30"/>
    <p:sldId id="291" r:id="rId31"/>
    <p:sldId id="400" r:id="rId32"/>
    <p:sldId id="302" r:id="rId33"/>
    <p:sldId id="292" r:id="rId34"/>
    <p:sldId id="257" r:id="rId35"/>
    <p:sldId id="369" r:id="rId36"/>
    <p:sldId id="263" r:id="rId37"/>
    <p:sldId id="403" r:id="rId38"/>
    <p:sldId id="423" r:id="rId39"/>
    <p:sldId id="424" r:id="rId40"/>
    <p:sldId id="404" r:id="rId41"/>
    <p:sldId id="411" r:id="rId42"/>
    <p:sldId id="405" r:id="rId43"/>
    <p:sldId id="406" r:id="rId44"/>
    <p:sldId id="407" r:id="rId45"/>
    <p:sldId id="408" r:id="rId46"/>
    <p:sldId id="409" r:id="rId47"/>
    <p:sldId id="410" r:id="rId48"/>
    <p:sldId id="412" r:id="rId49"/>
    <p:sldId id="413" r:id="rId50"/>
    <p:sldId id="414" r:id="rId51"/>
    <p:sldId id="415" r:id="rId52"/>
    <p:sldId id="417" r:id="rId53"/>
    <p:sldId id="418" r:id="rId54"/>
    <p:sldId id="419" r:id="rId55"/>
    <p:sldId id="420" r:id="rId56"/>
    <p:sldId id="422" r:id="rId57"/>
    <p:sldId id="267" r:id="rId58"/>
    <p:sldId id="377" r:id="rId59"/>
    <p:sldId id="399" r:id="rId60"/>
    <p:sldId id="258" r:id="rId61"/>
    <p:sldId id="421" r:id="rId62"/>
    <p:sldId id="25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BACCC-1811-1A21-B450-D348733E1B16}" v="101" dt="2025-09-06T14:59:57.215"/>
    <p1510:client id="{6E692783-723E-7C32-33EF-D6EE0DC408A1}" v="535" dt="2025-09-07T18:32:26.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3T09:52:58.573"/>
    </inkml:context>
    <inkml:brush xml:id="br0">
      <inkml:brushProperty name="width" value="0.1" units="cm"/>
      <inkml:brushProperty name="height" value="0.1" units="cm"/>
      <inkml:brushProperty name="color" value="#FFFFFF"/>
    </inkml:brush>
  </inkml:definitions>
  <inkml:trace contextRef="#ctx0" brushRef="#br0">14362 9682 16383 0 0,'9'-9'0'0'0,"9"-4"0"0"0,1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5197E-1457-44E5-9C20-75E91DB521B9}"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D3CD9-B10A-4911-A9C7-969C59A2142E}" type="slidenum">
              <a:rPr lang="en-GB" smtClean="0"/>
              <a:t>‹#›</a:t>
            </a:fld>
            <a:endParaRPr lang="en-GB"/>
          </a:p>
        </p:txBody>
      </p:sp>
    </p:spTree>
    <p:extLst>
      <p:ext uri="{BB962C8B-B14F-4D97-AF65-F5344CB8AC3E}">
        <p14:creationId xmlns:p14="http://schemas.microsoft.com/office/powerpoint/2010/main" val="13865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rich.maths.org/1074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Representing a number on the ten-frame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an enlarged, blank ten-frame and place five counters onto the top row. Ask pupils how many objects there are and model counting the counters from left to right.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about if we start counting from here? Will there still be five objects?  </a:t>
            </a:r>
          </a:p>
          <a:p>
            <a:pPr algn="l" rtl="0" fontAlgn="base"/>
            <a:r>
              <a:rPr lang="en-GB" sz="1200" b="0" i="0">
                <a:solidFill>
                  <a:srgbClr val="000000"/>
                </a:solidFill>
                <a:effectLst/>
                <a:latin typeface="Arial" panose="020B0604020202020204" pitchFamily="34" charset="0"/>
              </a:rPr>
              <a:t>Model counting from right to left to demonstrate that the number of objects stays the same and it does not matter which order we count them in. Move one of the counters to create a different arrangement of five and ask pupils what has changed. Explore how the number of objects remains the same even though the arrangement is different. Discuss different aspects of the composition. For example: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In this arrangement, we can see two, two and one, and that makes five.  </a:t>
            </a:r>
          </a:p>
          <a:p>
            <a:pPr algn="l" rtl="0" fontAlgn="base"/>
            <a:endParaRPr lang="en-GB" b="0" i="0">
              <a:solidFill>
                <a:srgbClr val="000000"/>
              </a:solidFill>
              <a:effectLst/>
              <a:latin typeface="Arial"/>
              <a:cs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809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00000"/>
                </a:solidFill>
                <a:effectLst/>
                <a:latin typeface="Arial" panose="020B0604020202020204" pitchFamily="34" charset="0"/>
              </a:rPr>
              <a:t>New Learning:</a:t>
            </a:r>
            <a:r>
              <a:rPr lang="en-GB" sz="1800" b="1" i="1">
                <a:solidFill>
                  <a:srgbClr val="000000"/>
                </a:solidFill>
                <a:effectLst/>
                <a:latin typeface="Arial" panose="020B0604020202020204" pitchFamily="34" charset="0"/>
              </a:rPr>
              <a:t> Representing a number on the ten-frame</a:t>
            </a: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800" b="0" i="1">
                <a:solidFill>
                  <a:srgbClr val="000000"/>
                </a:solidFill>
                <a:effectLst/>
                <a:latin typeface="Arial"/>
                <a:cs typeface="Arial"/>
              </a:rPr>
              <a:t> </a:t>
            </a:r>
            <a:endParaRPr lang="en-GB" b="0">
              <a:solidFill>
                <a:srgbClr val="000000"/>
              </a:solidFill>
              <a:effectLst/>
              <a:latin typeface="Arial"/>
              <a:cs typeface="Arial"/>
            </a:endParaRPr>
          </a:p>
          <a:p>
            <a:pPr algn="l" rtl="0" fontAlgn="base"/>
            <a:r>
              <a:rPr lang="en-GB" sz="1800" b="0" i="0">
                <a:solidFill>
                  <a:srgbClr val="000000"/>
                </a:solidFill>
                <a:effectLst/>
                <a:latin typeface="Arial" panose="020B0604020202020204" pitchFamily="34" charset="0"/>
              </a:rPr>
              <a:t>Explore other arrangements of five, discussing what’s the same and what’s different.</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08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Finding different arrangements of the same number</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Place a set of number cards 0 to 10 on each table. Each pair has a ten-frame and ten counters.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 A selects a number card and then represents that number on their ten-frame, using the counters. Pupil B counts the counters in the ten-frame and states what the number is. Pupil A changes the arrangement of counters. Pupil B counts the counters to check that the number has not changed.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swap roles.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08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Talk Task:</a:t>
            </a:r>
            <a:r>
              <a:rPr lang="en-GB"/>
              <a:t> </a:t>
            </a:r>
            <a:r>
              <a:rPr lang="en-GB" b="1" i="1"/>
              <a:t>Finding different arrangements of the same number</a:t>
            </a:r>
            <a:r>
              <a:rPr lang="en-GB"/>
              <a:t> </a:t>
            </a:r>
          </a:p>
          <a:p>
            <a:r>
              <a:rPr lang="en-GB"/>
              <a:t>Place a set of number cards 0 to 10 on each table. Each pair has a ten-frame and ten counters.  </a:t>
            </a:r>
          </a:p>
          <a:p>
            <a:r>
              <a:rPr lang="en-GB"/>
              <a:t>Pupil A selects a number card and then represents that number on their ten-frame, using the counters. Pupil B counts the counters in the ten-frame and states what the number is. Pupil A changes the arrangement of counters. Pupil B counts the counters to check that the number has not changed.  </a:t>
            </a:r>
          </a:p>
          <a:p>
            <a:r>
              <a:rPr lang="en-GB"/>
              <a:t>Pupils swap roles.</a:t>
            </a:r>
            <a:r>
              <a:rPr lang="en-GB" i="1"/>
              <a:t> </a:t>
            </a:r>
            <a:endParaRPr lang="en-GB"/>
          </a:p>
          <a:p>
            <a:endParaRPr lang="en-GB"/>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0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a:t>
            </a:r>
            <a:r>
              <a:rPr lang="en-GB" sz="1200" b="1"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Exploring different arrangements on the ten-frame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Invite pairs to share their different ten-frame arrangements for numbers within ten and question pupils about the different arrangements. For example: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do you notice about the number six?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other numbers are represented on the ten-frame?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Is there another way to show the same number? </a:t>
            </a:r>
          </a:p>
          <a:p>
            <a:pPr algn="l" rtl="0" fontAlgn="base"/>
            <a:r>
              <a:rPr lang="en-GB" sz="1200" b="0" i="0">
                <a:solidFill>
                  <a:srgbClr val="000000"/>
                </a:solidFill>
                <a:effectLst/>
                <a:latin typeface="Arial" panose="020B0604020202020204" pitchFamily="34" charset="0"/>
              </a:rPr>
              <a:t>Introduce the Independent Task: ‘Ten-Frame Flash’ (</a:t>
            </a:r>
            <a:r>
              <a:rPr lang="en-GB" sz="1200" b="0" i="0" u="sng" strike="noStrike">
                <a:solidFill>
                  <a:srgbClr val="0000FF"/>
                </a:solidFill>
                <a:effectLst/>
                <a:latin typeface="Arial" panose="020B0604020202020204" pitchFamily="34" charset="0"/>
                <a:hlinkClick r:id="rId3"/>
              </a:rPr>
              <a:t>https://nrich.maths.org/10742</a:t>
            </a:r>
            <a:r>
              <a:rPr lang="en-GB" sz="1200" b="0" i="0">
                <a:solidFill>
                  <a:srgbClr val="000000"/>
                </a:solidFill>
                <a:effectLst/>
                <a:latin typeface="Arial" panose="020B0604020202020204" pitchFamily="34" charset="0"/>
              </a:rPr>
              <a:t>). Model the game with another adult where possible (or a pupil if not), using a ten-frame from the NRICH resource ‘Dozen Ten-Frames’.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0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rial" panose="020B0604020202020204" pitchFamily="34" charset="0"/>
              </a:rPr>
              <a:t>Independent Task: </a:t>
            </a:r>
            <a:r>
              <a:rPr lang="en-GB" sz="1200" b="1" i="1" dirty="0">
                <a:solidFill>
                  <a:srgbClr val="000000"/>
                </a:solidFill>
                <a:effectLst/>
                <a:latin typeface="Arial" panose="020B0604020202020204" pitchFamily="34" charset="0"/>
              </a:rPr>
              <a:t>Ten-Frame Flash </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Pupils play ‘Ten-Frame Flash’ in pairs or small groups of three or four.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Arial" panose="020B0604020202020204" pitchFamily="34" charset="0"/>
              </a:rPr>
              <a:t>One pupil shows a ten-frame for a count of three, then hides it while the other pupils place counters in the same positions on their frames from memory. The pupil shows the card again and helps each pupil check their display. After three cards the next pupil has the chance to show numbers until everyone has had a turn. </a:t>
            </a:r>
            <a:endParaRPr lang="en-GB" b="0" i="0" dirty="0">
              <a:solidFill>
                <a:srgbClr val="000000"/>
              </a:solidFill>
              <a:effectLst/>
              <a:latin typeface="Segoe UI" panose="020B0502040204020203" pitchFamily="34" charset="0"/>
            </a:endParaRPr>
          </a:p>
          <a:p>
            <a:pPr algn="l" rtl="0" fontAlgn="base"/>
            <a:r>
              <a:rPr lang="en-GB" sz="1200" b="1" i="0" dirty="0">
                <a:solidFill>
                  <a:srgbClr val="000000"/>
                </a:solidFill>
                <a:effectLst/>
                <a:latin typeface="Arial" panose="020B0604020202020204" pitchFamily="34" charset="0"/>
              </a:rPr>
              <a:t>Possible adaptations: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Instead of showing the ten-frame, pupils could play a barrier game where one pupil makes a concealed arrangement of counters and their partner guesses where the counters are. </a:t>
            </a:r>
          </a:p>
          <a:p>
            <a:pPr algn="l" rtl="0" fontAlgn="base">
              <a:buFont typeface="Arial" panose="020B0604020202020204" pitchFamily="34" charset="0"/>
              <a:buChar char="•"/>
            </a:pPr>
            <a:r>
              <a:rPr lang="en-GB" sz="1200" b="0" i="0" dirty="0">
                <a:solidFill>
                  <a:srgbClr val="000000"/>
                </a:solidFill>
                <a:effectLst/>
                <a:latin typeface="Arial" panose="020B0604020202020204" pitchFamily="34" charset="0"/>
              </a:rPr>
              <a:t>Ask pupils to investigate all the arrangements they can make of a certain number, recording these with crosses on ten-frames.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78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4CF6-2446-4334-0054-14BA4CB12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C9B7D-D2C7-65D3-6F9D-D49FFB2B6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9BBDA-5E65-9F0A-8C6C-BCD9C21E664D}"/>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Ten-Frame Flash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play ‘Ten-Frame Flash’ in pairs or small groups of three or four.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One pupil shows a ten-frame for a count of three, then hides it while the other pupils place counters in the same positions on their frames from memory. The pupil shows the card again and helps each pupil check their display. After three cards the next pupil has the chance to show numbers until everyone has had a turn.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Instead of showing the ten-frame, pupils could play a barrier game where one pupil makes a concealed arrangement of counters and their partner guesses where the counters are.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Ask pupils to investigate all the arrangements they can make of a certain number, recording these with crosses on ten-frames.  </a:t>
            </a:r>
          </a:p>
          <a:p>
            <a:endParaRPr lang="en-GB"/>
          </a:p>
        </p:txBody>
      </p:sp>
      <p:sp>
        <p:nvSpPr>
          <p:cNvPr id="4" name="Slide Number Placeholder 3">
            <a:extLst>
              <a:ext uri="{FF2B5EF4-FFF2-40B4-BE49-F238E27FC236}">
                <a16:creationId xmlns:a16="http://schemas.microsoft.com/office/drawing/2014/main" id="{DF756BE5-FD79-9930-47D4-95A19ED4D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1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Ten-Frame Flash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play ‘Ten-Frame Flash’ in pairs or small groups of three or four.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One pupil shows a ten-frame for a count of three, then hides it while the other pupils place counters in the same positions on their frames from memory. The pupil shows the card again and helps each pupil check their display. After three cards the next pupil has the chance to show numbers until everyone has had a turn.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Instead of showing the ten-frame, pupils could play a barrier game where one pupil makes a concealed arrangement of counters and their partner guesses where the counters are.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Ask pupils to investigate all the arrangements they can make of a certain number, recording these with crosses on ten-frames.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34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How many pennies can you hear? </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ten-frames on the slide.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Explain to pupils that you will drop pennies into a tin so they can hear them and they must decide which ten-frame matches the number of pennies in the tin (either four, six, seven or nine).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8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5719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a:xfrm>
            <a:off x="838200" y="6356350"/>
            <a:ext cx="2743200" cy="365125"/>
          </a:xfrm>
          <a:prstGeom prst="rect">
            <a:avLst/>
          </a:prstGeom>
        </p:spPr>
        <p:txBody>
          <a:bodyPr/>
          <a:lstStyle/>
          <a:p>
            <a:fld id="{64512491-082C-4564-AC1F-36E7B0132688}" type="datetime2">
              <a:rPr lang="en-GB" smtClean="0"/>
              <a:t>Tuesday, 09 September 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5247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a:xfrm>
            <a:off x="838200" y="6356350"/>
            <a:ext cx="2743200" cy="365125"/>
          </a:xfrm>
          <a:prstGeom prst="rect">
            <a:avLst/>
          </a:prstGeom>
        </p:spPr>
        <p:txBody>
          <a:bodyPr/>
          <a:lstStyle/>
          <a:p>
            <a:fld id="{21DF2695-4DB3-4312-9CBE-193D0F0DC15A}" type="datetime2">
              <a:rPr lang="en-GB" smtClean="0"/>
              <a:t>Tuesday, 09 September 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7" name="Date Placeholder 6">
            <a:extLst>
              <a:ext uri="{FF2B5EF4-FFF2-40B4-BE49-F238E27FC236}">
                <a16:creationId xmlns:a16="http://schemas.microsoft.com/office/drawing/2014/main" id="{FA362E26-A048-4E8F-B150-55D35B2F573F}"/>
              </a:ext>
            </a:extLst>
          </p:cNvPr>
          <p:cNvSpPr txBox="1">
            <a:spLocks/>
          </p:cNvSpPr>
          <p:nvPr userDrawn="1"/>
        </p:nvSpPr>
        <p:spPr>
          <a:xfrm>
            <a:off x="7991061" y="182562"/>
            <a:ext cx="386632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49085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E5345B-6F94-CDE0-A1FB-FB9E8113E1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3C2264-057D-D503-52CC-2431F5E37BBB}"/>
              </a:ext>
            </a:extLst>
          </p:cNvPr>
          <p:cNvSpPr>
            <a:spLocks noGrp="1"/>
          </p:cNvSpPr>
          <p:nvPr>
            <p:ph type="sldNum" sz="quarter" idx="12"/>
          </p:nvPr>
        </p:nvSpPr>
        <p:spPr/>
        <p:txBody>
          <a:bodyPr/>
          <a:lstStyle/>
          <a:p>
            <a:fld id="{330EA680-D336-4FF7-8B7A-9848BB0A1C32}" type="slidenum">
              <a:rPr lang="en-GB" smtClean="0"/>
              <a:t>‹#›</a:t>
            </a:fld>
            <a:endParaRPr lang="en-GB"/>
          </a:p>
        </p:txBody>
      </p:sp>
      <p:pic>
        <p:nvPicPr>
          <p:cNvPr id="7" name="Picture 4" descr="A picture containing text, doll, toy, clipart&#10;&#10;Description automatically generated">
            <a:extLst>
              <a:ext uri="{FF2B5EF4-FFF2-40B4-BE49-F238E27FC236}">
                <a16:creationId xmlns:a16="http://schemas.microsoft.com/office/drawing/2014/main" id="{F494285F-7861-03AE-F825-B513CEE58B32}"/>
              </a:ext>
            </a:extLst>
          </p:cNvPr>
          <p:cNvPicPr>
            <a:picLocks noChangeAspect="1"/>
          </p:cNvPicPr>
          <p:nvPr/>
        </p:nvPicPr>
        <p:blipFill>
          <a:blip r:embed="rId2"/>
          <a:stretch>
            <a:fillRect/>
          </a:stretch>
        </p:blipFill>
        <p:spPr>
          <a:xfrm>
            <a:off x="3373003" y="2318659"/>
            <a:ext cx="5445994" cy="2947420"/>
          </a:xfrm>
          <a:prstGeom prst="rect">
            <a:avLst/>
          </a:prstGeom>
        </p:spPr>
      </p:pic>
      <p:pic>
        <p:nvPicPr>
          <p:cNvPr id="8" name="Picture 7">
            <a:extLst>
              <a:ext uri="{FF2B5EF4-FFF2-40B4-BE49-F238E27FC236}">
                <a16:creationId xmlns:a16="http://schemas.microsoft.com/office/drawing/2014/main" id="{72C939B0-5C1B-51DA-C39A-A66115533536}"/>
              </a:ext>
            </a:extLst>
          </p:cNvPr>
          <p:cNvPicPr>
            <a:picLocks noChangeAspect="1"/>
          </p:cNvPicPr>
          <p:nvPr/>
        </p:nvPicPr>
        <p:blipFill>
          <a:blip r:embed="rId3"/>
          <a:stretch>
            <a:fillRect/>
          </a:stretch>
        </p:blipFill>
        <p:spPr>
          <a:xfrm>
            <a:off x="838200" y="730004"/>
            <a:ext cx="10766469" cy="1322947"/>
          </a:xfrm>
          <a:prstGeom prst="rect">
            <a:avLst/>
          </a:prstGeom>
        </p:spPr>
      </p:pic>
    </p:spTree>
    <p:extLst>
      <p:ext uri="{BB962C8B-B14F-4D97-AF65-F5344CB8AC3E}">
        <p14:creationId xmlns:p14="http://schemas.microsoft.com/office/powerpoint/2010/main" val="3207821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pic>
        <p:nvPicPr>
          <p:cNvPr id="9" name="Google Shape;268;p40">
            <a:extLst>
              <a:ext uri="{FF2B5EF4-FFF2-40B4-BE49-F238E27FC236}">
                <a16:creationId xmlns:a16="http://schemas.microsoft.com/office/drawing/2014/main" id="{0B4174C1-F1E1-45A5-E511-B438F1648EFC}"/>
              </a:ext>
            </a:extLst>
          </p:cNvPr>
          <p:cNvPicPr preferRelativeResize="0"/>
          <p:nvPr/>
        </p:nvPicPr>
        <p:blipFill>
          <a:blip r:embed="rId2">
            <a:alphaModFix/>
          </a:blip>
          <a:stretch>
            <a:fillRect/>
          </a:stretch>
        </p:blipFill>
        <p:spPr>
          <a:xfrm>
            <a:off x="133600" y="0"/>
            <a:ext cx="2805533" cy="2747667"/>
          </a:xfrm>
          <a:prstGeom prst="rect">
            <a:avLst/>
          </a:prstGeom>
          <a:noFill/>
          <a:ln>
            <a:noFill/>
          </a:ln>
        </p:spPr>
      </p:pic>
      <p:pic>
        <p:nvPicPr>
          <p:cNvPr id="10" name="Google Shape;269;p40">
            <a:extLst>
              <a:ext uri="{FF2B5EF4-FFF2-40B4-BE49-F238E27FC236}">
                <a16:creationId xmlns:a16="http://schemas.microsoft.com/office/drawing/2014/main" id="{C08C18AD-EF03-A2F4-48C4-D8AF3CEA40A5}"/>
              </a:ext>
            </a:extLst>
          </p:cNvPr>
          <p:cNvPicPr preferRelativeResize="0"/>
          <p:nvPr/>
        </p:nvPicPr>
        <p:blipFill>
          <a:blip r:embed="rId3">
            <a:alphaModFix/>
          </a:blip>
          <a:stretch>
            <a:fillRect/>
          </a:stretch>
        </p:blipFill>
        <p:spPr>
          <a:xfrm>
            <a:off x="10311234" y="518667"/>
            <a:ext cx="1668033" cy="1710333"/>
          </a:xfrm>
          <a:prstGeom prst="rect">
            <a:avLst/>
          </a:prstGeom>
          <a:noFill/>
          <a:ln>
            <a:noFill/>
          </a:ln>
        </p:spPr>
      </p:pic>
      <p:pic>
        <p:nvPicPr>
          <p:cNvPr id="11" name="Google Shape;270;p40">
            <a:extLst>
              <a:ext uri="{FF2B5EF4-FFF2-40B4-BE49-F238E27FC236}">
                <a16:creationId xmlns:a16="http://schemas.microsoft.com/office/drawing/2014/main" id="{95E66583-4A29-8155-CCB3-0D03ECB77CE9}"/>
              </a:ext>
            </a:extLst>
          </p:cNvPr>
          <p:cNvPicPr preferRelativeResize="0"/>
          <p:nvPr/>
        </p:nvPicPr>
        <p:blipFill>
          <a:blip r:embed="rId4">
            <a:alphaModFix/>
          </a:blip>
          <a:stretch>
            <a:fillRect/>
          </a:stretch>
        </p:blipFill>
        <p:spPr>
          <a:xfrm>
            <a:off x="10446262" y="2229016"/>
            <a:ext cx="1397965" cy="1035368"/>
          </a:xfrm>
          <a:prstGeom prst="rect">
            <a:avLst/>
          </a:prstGeom>
          <a:noFill/>
          <a:ln>
            <a:noFill/>
          </a:ln>
        </p:spPr>
      </p:pic>
      <p:pic>
        <p:nvPicPr>
          <p:cNvPr id="12" name="Google Shape;271;p40">
            <a:extLst>
              <a:ext uri="{FF2B5EF4-FFF2-40B4-BE49-F238E27FC236}">
                <a16:creationId xmlns:a16="http://schemas.microsoft.com/office/drawing/2014/main" id="{83858BF6-76CA-159D-ED7E-6CC1F6C56F60}"/>
              </a:ext>
            </a:extLst>
          </p:cNvPr>
          <p:cNvPicPr preferRelativeResize="0"/>
          <p:nvPr/>
        </p:nvPicPr>
        <p:blipFill>
          <a:blip r:embed="rId5">
            <a:alphaModFix/>
          </a:blip>
          <a:stretch>
            <a:fillRect/>
          </a:stretch>
        </p:blipFill>
        <p:spPr>
          <a:xfrm>
            <a:off x="10311234" y="3429007"/>
            <a:ext cx="1668033" cy="1554597"/>
          </a:xfrm>
          <a:prstGeom prst="rect">
            <a:avLst/>
          </a:prstGeom>
          <a:noFill/>
          <a:ln>
            <a:noFill/>
          </a:ln>
        </p:spPr>
      </p:pic>
      <p:pic>
        <p:nvPicPr>
          <p:cNvPr id="13" name="Google Shape;272;p40">
            <a:extLst>
              <a:ext uri="{FF2B5EF4-FFF2-40B4-BE49-F238E27FC236}">
                <a16:creationId xmlns:a16="http://schemas.microsoft.com/office/drawing/2014/main" id="{0B794FA3-174E-DD9D-55A5-BA4EF8FE2EE9}"/>
              </a:ext>
            </a:extLst>
          </p:cNvPr>
          <p:cNvPicPr preferRelativeResize="0"/>
          <p:nvPr/>
        </p:nvPicPr>
        <p:blipFill>
          <a:blip r:embed="rId6">
            <a:alphaModFix/>
          </a:blip>
          <a:stretch>
            <a:fillRect/>
          </a:stretch>
        </p:blipFill>
        <p:spPr>
          <a:xfrm>
            <a:off x="10357086" y="5030234"/>
            <a:ext cx="1700081" cy="1710333"/>
          </a:xfrm>
          <a:prstGeom prst="rect">
            <a:avLst/>
          </a:prstGeom>
          <a:noFill/>
          <a:ln>
            <a:noFill/>
          </a:ln>
        </p:spPr>
      </p:pic>
      <p:pic>
        <p:nvPicPr>
          <p:cNvPr id="15" name="Picture 14">
            <a:extLst>
              <a:ext uri="{FF2B5EF4-FFF2-40B4-BE49-F238E27FC236}">
                <a16:creationId xmlns:a16="http://schemas.microsoft.com/office/drawing/2014/main" id="{2781CAC4-E984-D07C-AAAB-1CE2370AF5C1}"/>
              </a:ext>
            </a:extLst>
          </p:cNvPr>
          <p:cNvPicPr>
            <a:picLocks noChangeAspect="1"/>
          </p:cNvPicPr>
          <p:nvPr/>
        </p:nvPicPr>
        <p:blipFill>
          <a:blip r:embed="rId7"/>
          <a:stretch>
            <a:fillRect/>
          </a:stretch>
        </p:blipFill>
        <p:spPr>
          <a:xfrm>
            <a:off x="4259375" y="414853"/>
            <a:ext cx="3176291" cy="1012024"/>
          </a:xfrm>
          <a:prstGeom prst="rect">
            <a:avLst/>
          </a:prstGeom>
        </p:spPr>
      </p:pic>
      <p:pic>
        <p:nvPicPr>
          <p:cNvPr id="17" name="Picture 16">
            <a:extLst>
              <a:ext uri="{FF2B5EF4-FFF2-40B4-BE49-F238E27FC236}">
                <a16:creationId xmlns:a16="http://schemas.microsoft.com/office/drawing/2014/main" id="{9FD3BC5B-7B28-54F1-4BD1-A030DE185A97}"/>
              </a:ext>
            </a:extLst>
          </p:cNvPr>
          <p:cNvPicPr>
            <a:picLocks noChangeAspect="1"/>
          </p:cNvPicPr>
          <p:nvPr/>
        </p:nvPicPr>
        <p:blipFill>
          <a:blip r:embed="rId8"/>
          <a:stretch>
            <a:fillRect/>
          </a:stretch>
        </p:blipFill>
        <p:spPr>
          <a:xfrm>
            <a:off x="9633353" y="317188"/>
            <a:ext cx="1036410" cy="5797798"/>
          </a:xfrm>
          <a:prstGeom prst="rect">
            <a:avLst/>
          </a:prstGeom>
        </p:spPr>
      </p:pic>
      <p:sp>
        <p:nvSpPr>
          <p:cNvPr id="18" name="Date Placeholder 3">
            <a:extLst>
              <a:ext uri="{FF2B5EF4-FFF2-40B4-BE49-F238E27FC236}">
                <a16:creationId xmlns:a16="http://schemas.microsoft.com/office/drawing/2014/main" id="{FB8E7F22-A3CC-652D-F236-908AE3FBE930}"/>
              </a:ext>
            </a:extLst>
          </p:cNvPr>
          <p:cNvSpPr txBox="1">
            <a:spLocks/>
          </p:cNvSpPr>
          <p:nvPr/>
        </p:nvSpPr>
        <p:spPr>
          <a:xfrm>
            <a:off x="6420679" y="47626"/>
            <a:ext cx="4933122" cy="365124"/>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E2BFE3-F54F-418E-926E-3537C37DA075}" type="datetime2">
              <a:rPr lang="en-GB" smtClean="0"/>
              <a:pPr/>
              <a:t>Tuesday, 09 September 2025</a:t>
            </a:fld>
            <a:endParaRPr lang="en-GB"/>
          </a:p>
        </p:txBody>
      </p:sp>
      <p:pic>
        <p:nvPicPr>
          <p:cNvPr id="19" name="Picture 18">
            <a:extLst>
              <a:ext uri="{FF2B5EF4-FFF2-40B4-BE49-F238E27FC236}">
                <a16:creationId xmlns:a16="http://schemas.microsoft.com/office/drawing/2014/main" id="{8DCC5BCD-076A-DC95-1F64-149CD8185152}"/>
              </a:ext>
            </a:extLst>
          </p:cNvPr>
          <p:cNvPicPr>
            <a:picLocks noChangeAspect="1"/>
          </p:cNvPicPr>
          <p:nvPr/>
        </p:nvPicPr>
        <p:blipFill>
          <a:blip r:embed="rId9"/>
          <a:stretch>
            <a:fillRect/>
          </a:stretch>
        </p:blipFill>
        <p:spPr>
          <a:xfrm>
            <a:off x="956766" y="2483789"/>
            <a:ext cx="7992549" cy="4554107"/>
          </a:xfrm>
          <a:prstGeom prst="rect">
            <a:avLst/>
          </a:prstGeom>
        </p:spPr>
      </p:pic>
    </p:spTree>
    <p:extLst>
      <p:ext uri="{BB962C8B-B14F-4D97-AF65-F5344CB8AC3E}">
        <p14:creationId xmlns:p14="http://schemas.microsoft.com/office/powerpoint/2010/main" val="421837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078955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5464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1804881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365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810240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56031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18638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503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9669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0850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a:xfrm>
            <a:off x="7991061" y="182562"/>
            <a:ext cx="3866321" cy="365125"/>
          </a:xfrm>
          <a:prstGeom prst="rect">
            <a:avLst/>
          </a:prstGeom>
        </p:spPr>
        <p:txBody>
          <a:bodyPr/>
          <a:lstStyle>
            <a:lvl1pPr>
              <a:defRPr sz="1600"/>
            </a:lvl1pPr>
          </a:lstStyle>
          <a:p>
            <a:fld id="{8A77483C-8DAB-487D-9DA2-3EC535D65E76}" type="datetime2">
              <a:rPr lang="en-GB" smtClean="0"/>
              <a:pPr/>
              <a:t>Tuesday, 09 September 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6982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4520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5" name="Date Placeholder 6">
            <a:extLst>
              <a:ext uri="{FF2B5EF4-FFF2-40B4-BE49-F238E27FC236}">
                <a16:creationId xmlns:a16="http://schemas.microsoft.com/office/drawing/2014/main" id="{70955BF6-1A5F-3337-CC0D-F838AFFE997D}"/>
              </a:ext>
            </a:extLst>
          </p:cNvPr>
          <p:cNvSpPr txBox="1">
            <a:spLocks/>
          </p:cNvSpPr>
          <p:nvPr userDrawn="1"/>
        </p:nvSpPr>
        <p:spPr>
          <a:xfrm>
            <a:off x="7991061" y="182562"/>
            <a:ext cx="386632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41847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a:xfrm>
            <a:off x="838200" y="6356350"/>
            <a:ext cx="2743200" cy="365125"/>
          </a:xfrm>
          <a:prstGeom prst="rect">
            <a:avLst/>
          </a:prstGeom>
        </p:spPr>
        <p:txBody>
          <a:bodyPr/>
          <a:lstStyle/>
          <a:p>
            <a:fld id="{F98F04C0-2A23-4A99-B86A-9087F848D24E}" type="datetime2">
              <a:rPr lang="en-GB" smtClean="0"/>
              <a:t>Tuesday, 09 September 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2760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a:xfrm>
            <a:off x="838200" y="6356350"/>
            <a:ext cx="2743200" cy="365125"/>
          </a:xfrm>
          <a:prstGeom prst="rect">
            <a:avLst/>
          </a:prstGeom>
        </p:spPr>
        <p:txBody>
          <a:bodyPr/>
          <a:lstStyle/>
          <a:p>
            <a:fld id="{FCB776CE-2364-457F-9984-BC9CAAA266AF}" type="datetime2">
              <a:rPr lang="en-GB" smtClean="0"/>
              <a:t>Tuesday, 09 September 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143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7" name="Date Placeholder 3">
            <a:extLst>
              <a:ext uri="{FF2B5EF4-FFF2-40B4-BE49-F238E27FC236}">
                <a16:creationId xmlns:a16="http://schemas.microsoft.com/office/drawing/2014/main" id="{DA769507-70B0-8213-1240-BE08CC14FE98}"/>
              </a:ext>
            </a:extLst>
          </p:cNvPr>
          <p:cNvSpPr txBox="1">
            <a:spLocks/>
          </p:cNvSpPr>
          <p:nvPr userDrawn="1"/>
        </p:nvSpPr>
        <p:spPr>
          <a:xfrm>
            <a:off x="7007087" y="148604"/>
            <a:ext cx="4495799" cy="365125"/>
          </a:xfrm>
          <a:prstGeom prst="rect">
            <a:avLst/>
          </a:prstGeom>
        </p:spPr>
        <p:txBody>
          <a:bodyPr/>
          <a:lstStyle>
            <a:defPPr>
              <a:defRPr lang="en-US"/>
            </a:defPPr>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62F695-34F6-43CD-AF40-13BB4B6C3484}" type="datetime2">
              <a:rPr lang="en-GB" smtClean="0"/>
              <a:pPr/>
              <a:t>Tuesday, 09 September 2025</a:t>
            </a:fld>
            <a:endParaRPr lang="en-GB"/>
          </a:p>
        </p:txBody>
      </p:sp>
    </p:spTree>
    <p:extLst>
      <p:ext uri="{BB962C8B-B14F-4D97-AF65-F5344CB8AC3E}">
        <p14:creationId xmlns:p14="http://schemas.microsoft.com/office/powerpoint/2010/main" val="2397020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twinkl.co.uk/go/resource/paw-patrol-numbers-bonds-interactive-game-t-m-170541881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hyperlink" Target="https://ictgames.com/mobilePage/tenFrame/index.html"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hyperlink" Target="https://ictgames.com/mobilePage/tenFrame/index.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nrich.maths.org/10742"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accessart.org.uk/drawing-spirals/" TargetMode="Externa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Wednesday 10</a:t>
            </a:r>
            <a:r>
              <a:rPr lang="en-GB" baseline="30000"/>
              <a:t>th</a:t>
            </a:r>
            <a:r>
              <a:rPr lang="en-GB"/>
              <a:t> September 2025</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close up of a tag&#10;&#10;Description automatically generated">
            <a:extLst>
              <a:ext uri="{FF2B5EF4-FFF2-40B4-BE49-F238E27FC236}">
                <a16:creationId xmlns:a16="http://schemas.microsoft.com/office/drawing/2014/main" id="{736EB850-C510-C430-8731-6D874E47ED5B}"/>
              </a:ext>
            </a:extLst>
          </p:cNvPr>
          <p:cNvPicPr>
            <a:picLocks noChangeAspect="1"/>
          </p:cNvPicPr>
          <p:nvPr/>
        </p:nvPicPr>
        <p:blipFill>
          <a:blip r:embed="rId2"/>
          <a:stretch>
            <a:fillRect/>
          </a:stretch>
        </p:blipFill>
        <p:spPr>
          <a:xfrm>
            <a:off x="795337" y="672927"/>
            <a:ext cx="2746876" cy="1928391"/>
          </a:xfrm>
          <a:prstGeom prst="rect">
            <a:avLst/>
          </a:prstGeom>
        </p:spPr>
      </p:pic>
      <p:pic>
        <p:nvPicPr>
          <p:cNvPr id="5" name="Picture 4" descr="A close up of a tag&#10;&#10;Description automatically generated">
            <a:extLst>
              <a:ext uri="{FF2B5EF4-FFF2-40B4-BE49-F238E27FC236}">
                <a16:creationId xmlns:a16="http://schemas.microsoft.com/office/drawing/2014/main" id="{E8B62B0A-E5EF-09BA-589E-BC2BC50236CE}"/>
              </a:ext>
            </a:extLst>
          </p:cNvPr>
          <p:cNvPicPr>
            <a:picLocks noChangeAspect="1"/>
          </p:cNvPicPr>
          <p:nvPr/>
        </p:nvPicPr>
        <p:blipFill>
          <a:blip r:embed="rId3"/>
          <a:stretch>
            <a:fillRect/>
          </a:stretch>
        </p:blipFill>
        <p:spPr>
          <a:xfrm>
            <a:off x="4557289" y="625961"/>
            <a:ext cx="2603598" cy="1830700"/>
          </a:xfrm>
          <a:prstGeom prst="rect">
            <a:avLst/>
          </a:prstGeom>
        </p:spPr>
      </p:pic>
      <p:pic>
        <p:nvPicPr>
          <p:cNvPr id="6" name="Picture 5" descr="A close up of a tag&#10;&#10;Description automatically generated">
            <a:extLst>
              <a:ext uri="{FF2B5EF4-FFF2-40B4-BE49-F238E27FC236}">
                <a16:creationId xmlns:a16="http://schemas.microsoft.com/office/drawing/2014/main" id="{1A590B1A-C392-264F-EEEA-CD7FFD1997CF}"/>
              </a:ext>
            </a:extLst>
          </p:cNvPr>
          <p:cNvPicPr>
            <a:picLocks noChangeAspect="1"/>
          </p:cNvPicPr>
          <p:nvPr/>
        </p:nvPicPr>
        <p:blipFill>
          <a:blip r:embed="rId3"/>
          <a:stretch>
            <a:fillRect/>
          </a:stretch>
        </p:blipFill>
        <p:spPr>
          <a:xfrm>
            <a:off x="796984" y="2721671"/>
            <a:ext cx="2928037" cy="2065895"/>
          </a:xfrm>
          <a:prstGeom prst="rect">
            <a:avLst/>
          </a:prstGeom>
        </p:spPr>
      </p:pic>
      <p:sp>
        <p:nvSpPr>
          <p:cNvPr id="7" name="TextBox 6">
            <a:extLst>
              <a:ext uri="{FF2B5EF4-FFF2-40B4-BE49-F238E27FC236}">
                <a16:creationId xmlns:a16="http://schemas.microsoft.com/office/drawing/2014/main" id="{C49F4F3D-4B0A-FB0C-ACCE-34DF41A7F5E7}"/>
              </a:ext>
            </a:extLst>
          </p:cNvPr>
          <p:cNvSpPr txBox="1"/>
          <p:nvPr/>
        </p:nvSpPr>
        <p:spPr>
          <a:xfrm>
            <a:off x="1428843" y="3486858"/>
            <a:ext cx="1660294" cy="107385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8FE66710-3F1E-D235-67A8-30E10F90CDDE}"/>
              </a:ext>
            </a:extLst>
          </p:cNvPr>
          <p:cNvSpPr txBox="1"/>
          <p:nvPr/>
        </p:nvSpPr>
        <p:spPr>
          <a:xfrm>
            <a:off x="1554170" y="3424331"/>
            <a:ext cx="17251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b="1" dirty="0"/>
              <a:t>so</a:t>
            </a:r>
          </a:p>
        </p:txBody>
      </p:sp>
      <p:pic>
        <p:nvPicPr>
          <p:cNvPr id="2" name="Picture 1" descr="A purple and white rectangle with black text&#10;&#10;Description automatically generated">
            <a:extLst>
              <a:ext uri="{FF2B5EF4-FFF2-40B4-BE49-F238E27FC236}">
                <a16:creationId xmlns:a16="http://schemas.microsoft.com/office/drawing/2014/main" id="{B5A946EB-E813-5383-B361-4357C4967241}"/>
              </a:ext>
            </a:extLst>
          </p:cNvPr>
          <p:cNvPicPr>
            <a:picLocks noChangeAspect="1"/>
          </p:cNvPicPr>
          <p:nvPr/>
        </p:nvPicPr>
        <p:blipFill>
          <a:blip r:embed="rId4"/>
          <a:stretch>
            <a:fillRect/>
          </a:stretch>
        </p:blipFill>
        <p:spPr>
          <a:xfrm>
            <a:off x="2932541" y="4855433"/>
            <a:ext cx="2939107" cy="2065123"/>
          </a:xfrm>
          <a:prstGeom prst="rect">
            <a:avLst/>
          </a:prstGeom>
        </p:spPr>
      </p:pic>
      <p:pic>
        <p:nvPicPr>
          <p:cNvPr id="3" name="Picture 2" descr="A purple and white rectangle with black text&#10;&#10;Description automatically generated">
            <a:extLst>
              <a:ext uri="{FF2B5EF4-FFF2-40B4-BE49-F238E27FC236}">
                <a16:creationId xmlns:a16="http://schemas.microsoft.com/office/drawing/2014/main" id="{D523BC08-CD2D-DCBC-D99C-6D22FA764508}"/>
              </a:ext>
            </a:extLst>
          </p:cNvPr>
          <p:cNvPicPr>
            <a:picLocks noChangeAspect="1"/>
          </p:cNvPicPr>
          <p:nvPr/>
        </p:nvPicPr>
        <p:blipFill>
          <a:blip r:embed="rId4"/>
          <a:stretch>
            <a:fillRect/>
          </a:stretch>
        </p:blipFill>
        <p:spPr>
          <a:xfrm>
            <a:off x="6276846" y="4787471"/>
            <a:ext cx="2939107" cy="2065123"/>
          </a:xfrm>
          <a:prstGeom prst="rect">
            <a:avLst/>
          </a:prstGeom>
        </p:spPr>
      </p:pic>
      <p:sp>
        <p:nvSpPr>
          <p:cNvPr id="9" name="TextBox 8">
            <a:extLst>
              <a:ext uri="{FF2B5EF4-FFF2-40B4-BE49-F238E27FC236}">
                <a16:creationId xmlns:a16="http://schemas.microsoft.com/office/drawing/2014/main" id="{6ED73EED-7CC8-B69B-9333-3C946E2F7880}"/>
              </a:ext>
            </a:extLst>
          </p:cNvPr>
          <p:cNvSpPr txBox="1"/>
          <p:nvPr/>
        </p:nvSpPr>
        <p:spPr>
          <a:xfrm>
            <a:off x="7170183" y="5815423"/>
            <a:ext cx="1476730"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latin typeface="Sassoon Primary"/>
              </a:rPr>
              <a:t>by</a:t>
            </a:r>
          </a:p>
        </p:txBody>
      </p:sp>
      <p:pic>
        <p:nvPicPr>
          <p:cNvPr id="14" name="Picture 13" descr="A close up of a tag&#10;&#10;Description automatically generated">
            <a:extLst>
              <a:ext uri="{FF2B5EF4-FFF2-40B4-BE49-F238E27FC236}">
                <a16:creationId xmlns:a16="http://schemas.microsoft.com/office/drawing/2014/main" id="{8D382FE0-2E9A-FB16-D6F8-6CCAEC6A6FC5}"/>
              </a:ext>
            </a:extLst>
          </p:cNvPr>
          <p:cNvPicPr>
            <a:picLocks noChangeAspect="1"/>
          </p:cNvPicPr>
          <p:nvPr/>
        </p:nvPicPr>
        <p:blipFill>
          <a:blip r:embed="rId5"/>
          <a:stretch>
            <a:fillRect/>
          </a:stretch>
        </p:blipFill>
        <p:spPr>
          <a:xfrm>
            <a:off x="4552950" y="2724150"/>
            <a:ext cx="2762250" cy="20478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E70D1455-8B72-3DA8-D4D9-23C6127D6682}"/>
              </a:ext>
            </a:extLst>
          </p:cNvPr>
          <p:cNvPicPr>
            <a:picLocks noChangeAspect="1"/>
          </p:cNvPicPr>
          <p:nvPr/>
        </p:nvPicPr>
        <p:blipFill>
          <a:blip r:embed="rId6"/>
          <a:stretch>
            <a:fillRect/>
          </a:stretch>
        </p:blipFill>
        <p:spPr>
          <a:xfrm>
            <a:off x="8010525" y="1709738"/>
            <a:ext cx="3181350" cy="2152650"/>
          </a:xfrm>
          <a:prstGeom prst="rect">
            <a:avLst/>
          </a:prstGeom>
        </p:spPr>
      </p:pic>
      <p:sp>
        <p:nvSpPr>
          <p:cNvPr id="17" name="Title 6">
            <a:extLst>
              <a:ext uri="{FF2B5EF4-FFF2-40B4-BE49-F238E27FC236}">
                <a16:creationId xmlns:a16="http://schemas.microsoft.com/office/drawing/2014/main" id="{FE62AE82-9345-AE0C-36B3-E294A5AE192A}"/>
              </a:ext>
            </a:extLst>
          </p:cNvPr>
          <p:cNvSpPr>
            <a:spLocks noGrp="1"/>
          </p:cNvSpPr>
          <p:nvPr>
            <p:ph type="title"/>
          </p:nvPr>
        </p:nvSpPr>
        <p:spPr>
          <a:xfrm>
            <a:off x="127398" y="-245570"/>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341436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b-</a:t>
            </a:r>
            <a:r>
              <a:rPr lang="en-GB" sz="13800" b="1" u="sng">
                <a:latin typeface="Sassoon Primary"/>
                <a:cs typeface="Calibri"/>
              </a:rPr>
              <a:t>or</a:t>
            </a:r>
            <a:r>
              <a:rPr lang="en-GB" sz="13800">
                <a:latin typeface="Sassoon Primary"/>
                <a:cs typeface="Calibri"/>
              </a:rPr>
              <a:t>-n</a:t>
            </a:r>
          </a:p>
        </p:txBody>
      </p:sp>
      <p:sp>
        <p:nvSpPr>
          <p:cNvPr id="6" name="Title 6">
            <a:extLst>
              <a:ext uri="{FF2B5EF4-FFF2-40B4-BE49-F238E27FC236}">
                <a16:creationId xmlns:a16="http://schemas.microsoft.com/office/drawing/2014/main" id="{90008840-51C6-7096-9AF4-F7FE50D50AA5}"/>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393614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s-</a:t>
            </a:r>
            <a:r>
              <a:rPr lang="en-GB" sz="13800" b="1" u="sng" err="1">
                <a:latin typeface="Sassoon Primary"/>
                <a:cs typeface="Calibri"/>
              </a:rPr>
              <a:t>ur</a:t>
            </a:r>
            <a:r>
              <a:rPr lang="en-GB" sz="13800">
                <a:latin typeface="Sassoon Primary"/>
                <a:cs typeface="Calibri"/>
              </a:rPr>
              <a:t>-f</a:t>
            </a:r>
          </a:p>
        </p:txBody>
      </p:sp>
      <p:sp>
        <p:nvSpPr>
          <p:cNvPr id="6" name="Title 6">
            <a:extLst>
              <a:ext uri="{FF2B5EF4-FFF2-40B4-BE49-F238E27FC236}">
                <a16:creationId xmlns:a16="http://schemas.microsoft.com/office/drawing/2014/main" id="{901D12BE-5925-E4DD-CEB4-5D46A6B45E97}"/>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384168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4041427" y="1559586"/>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f-</a:t>
            </a:r>
            <a:r>
              <a:rPr lang="en-GB" sz="13800" b="1" u="sng" err="1">
                <a:latin typeface="Sassoon Primary"/>
                <a:cs typeface="Calibri"/>
              </a:rPr>
              <a:t>oo</a:t>
            </a:r>
            <a:r>
              <a:rPr lang="en-GB" sz="13800">
                <a:latin typeface="Sassoon Primary"/>
                <a:cs typeface="Calibri"/>
              </a:rPr>
              <a:t>-t</a:t>
            </a:r>
          </a:p>
        </p:txBody>
      </p:sp>
      <p:sp>
        <p:nvSpPr>
          <p:cNvPr id="6" name="Title 6">
            <a:extLst>
              <a:ext uri="{FF2B5EF4-FFF2-40B4-BE49-F238E27FC236}">
                <a16:creationId xmlns:a16="http://schemas.microsoft.com/office/drawing/2014/main" id="{E5286BFB-8CFF-8FF2-A479-1166562D99EB}"/>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260923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pic>
        <p:nvPicPr>
          <p:cNvPr id="4" name="Picture 3" descr="A screenshot of a computer&#10;&#10;Description automatically generated">
            <a:extLst>
              <a:ext uri="{FF2B5EF4-FFF2-40B4-BE49-F238E27FC236}">
                <a16:creationId xmlns:a16="http://schemas.microsoft.com/office/drawing/2014/main" id="{EC28A7BB-FD95-74F9-76C9-14D7390C6DB6}"/>
              </a:ext>
            </a:extLst>
          </p:cNvPr>
          <p:cNvPicPr>
            <a:picLocks noChangeAspect="1"/>
          </p:cNvPicPr>
          <p:nvPr/>
        </p:nvPicPr>
        <p:blipFill rotWithShape="1">
          <a:blip r:embed="rId2"/>
          <a:srcRect l="14719" t="16279" r="20346" b="16279"/>
          <a:stretch/>
        </p:blipFill>
        <p:spPr>
          <a:xfrm>
            <a:off x="2081212" y="1395412"/>
            <a:ext cx="8032082" cy="4755413"/>
          </a:xfrm>
          <a:prstGeom prst="rect">
            <a:avLst/>
          </a:prstGeom>
        </p:spPr>
      </p:pic>
      <p:sp>
        <p:nvSpPr>
          <p:cNvPr id="7" name="Title 6">
            <a:extLst>
              <a:ext uri="{FF2B5EF4-FFF2-40B4-BE49-F238E27FC236}">
                <a16:creationId xmlns:a16="http://schemas.microsoft.com/office/drawing/2014/main" id="{4CB18B51-35F9-0950-AEF1-0E97B796E952}"/>
              </a:ext>
            </a:extLst>
          </p:cNvPr>
          <p:cNvSpPr>
            <a:spLocks noGrp="1"/>
          </p:cNvSpPr>
          <p:nvPr>
            <p:ph type="title"/>
          </p:nvPr>
        </p:nvSpPr>
        <p:spPr>
          <a:xfrm>
            <a:off x="79773" y="-283670"/>
            <a:ext cx="10515600" cy="1325563"/>
          </a:xfrm>
        </p:spPr>
        <p:txBody>
          <a:bodyPr/>
          <a:lstStyle/>
          <a:p>
            <a:r>
              <a:rPr lang="en-GB" sz="2000" b="1" u="sng" dirty="0">
                <a:latin typeface="Sassoon Primary"/>
                <a:cs typeface="Calibri Light"/>
              </a:rPr>
              <a:t>TBAT– read and spell words with '</a:t>
            </a:r>
            <a:r>
              <a:rPr lang="en-GB" sz="2000" b="1" u="sng" dirty="0" err="1">
                <a:latin typeface="Sassoon Primary"/>
                <a:cs typeface="Calibri Light"/>
              </a:rPr>
              <a:t>oo</a:t>
            </a:r>
            <a:r>
              <a:rPr lang="en-GB" sz="2000" b="1" u="sng" dirty="0">
                <a:latin typeface="Sassoon Primary"/>
                <a:cs typeface="Calibri Light"/>
              </a:rPr>
              <a:t>/or/</a:t>
            </a:r>
            <a:r>
              <a:rPr lang="en-GB" sz="2000" b="1" u="sng" dirty="0" err="1">
                <a:latin typeface="Sassoon Primary"/>
                <a:cs typeface="Calibri Light"/>
              </a:rPr>
              <a:t>ur</a:t>
            </a:r>
            <a:r>
              <a:rPr lang="en-GB" sz="2000" b="1" u="sng" dirty="0">
                <a:latin typeface="Sassoon Primary"/>
                <a:cs typeface="Calibri Light"/>
              </a:rPr>
              <a:t> graphemes</a:t>
            </a:r>
          </a:p>
        </p:txBody>
      </p:sp>
    </p:spTree>
    <p:extLst>
      <p:ext uri="{BB962C8B-B14F-4D97-AF65-F5344CB8AC3E}">
        <p14:creationId xmlns:p14="http://schemas.microsoft.com/office/powerpoint/2010/main" val="368479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6AB24A-C8B2-0751-137C-DC7757BB795B}"/>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Content Placeholder 2">
            <a:extLst>
              <a:ext uri="{FF2B5EF4-FFF2-40B4-BE49-F238E27FC236}">
                <a16:creationId xmlns:a16="http://schemas.microsoft.com/office/drawing/2014/main" id="{C2E9292A-9A10-FA93-C881-4560D0847056}"/>
              </a:ext>
            </a:extLst>
          </p:cNvPr>
          <p:cNvSpPr txBox="1">
            <a:spLocks/>
          </p:cNvSpPr>
          <p:nvPr/>
        </p:nvSpPr>
        <p:spPr>
          <a:xfrm>
            <a:off x="9450472" y="1213463"/>
            <a:ext cx="6055627" cy="1502339"/>
          </a:xfrm>
          <a:prstGeom prst="rect">
            <a:avLst/>
          </a:prstGeom>
        </p:spPr>
        <p:txBody>
          <a:bodyPr vert="horz" lIns="91440" tIns="45720" rIns="91440" bIns="45720" rtlCol="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0" b="1">
                <a:latin typeface="Sassoon Primary"/>
                <a:cs typeface="Calibri" panose="020F0502020204030204"/>
              </a:rPr>
              <a:t>into</a:t>
            </a:r>
          </a:p>
        </p:txBody>
      </p:sp>
      <p:sp>
        <p:nvSpPr>
          <p:cNvPr id="5" name="TextBox 4">
            <a:extLst>
              <a:ext uri="{FF2B5EF4-FFF2-40B4-BE49-F238E27FC236}">
                <a16:creationId xmlns:a16="http://schemas.microsoft.com/office/drawing/2014/main" id="{1F6CC891-E10F-DE17-1C17-FECE47F38BEE}"/>
              </a:ext>
            </a:extLst>
          </p:cNvPr>
          <p:cNvSpPr txBox="1"/>
          <p:nvPr/>
        </p:nvSpPr>
        <p:spPr>
          <a:xfrm>
            <a:off x="206680" y="1156803"/>
            <a:ext cx="2204928" cy="3108543"/>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Sassoon Primary"/>
                <a:cs typeface="Calibri"/>
              </a:rPr>
              <a:t>Listen </a:t>
            </a:r>
            <a:endParaRPr lang="en-US"/>
          </a:p>
          <a:p>
            <a:endParaRPr lang="en-GB" sz="2800" b="1">
              <a:latin typeface="Sassoon Primary"/>
              <a:cs typeface="Calibri"/>
            </a:endParaRPr>
          </a:p>
          <a:p>
            <a:r>
              <a:rPr lang="en-GB" sz="2800" b="1">
                <a:latin typeface="Sassoon Primary"/>
                <a:cs typeface="Calibri"/>
              </a:rPr>
              <a:t>Say it</a:t>
            </a:r>
          </a:p>
          <a:p>
            <a:endParaRPr lang="en-GB" sz="2800" b="1">
              <a:latin typeface="Sassoon Primary"/>
              <a:cs typeface="Calibri"/>
            </a:endParaRPr>
          </a:p>
          <a:p>
            <a:r>
              <a:rPr lang="en-GB" sz="2800" b="1">
                <a:latin typeface="Sassoon Primary"/>
                <a:cs typeface="Calibri"/>
              </a:rPr>
              <a:t>Write it </a:t>
            </a:r>
          </a:p>
          <a:p>
            <a:endParaRPr lang="en-GB" sz="2800" b="1">
              <a:latin typeface="Sassoon Primary"/>
              <a:cs typeface="Calibri"/>
            </a:endParaRPr>
          </a:p>
          <a:p>
            <a:r>
              <a:rPr lang="en-GB" sz="2800" b="1">
                <a:latin typeface="Sassoon Primary"/>
                <a:cs typeface="Calibri"/>
              </a:rPr>
              <a:t>Check it</a:t>
            </a:r>
          </a:p>
        </p:txBody>
      </p:sp>
      <p:pic>
        <p:nvPicPr>
          <p:cNvPr id="11" name="Picture 10">
            <a:extLst>
              <a:ext uri="{FF2B5EF4-FFF2-40B4-BE49-F238E27FC236}">
                <a16:creationId xmlns:a16="http://schemas.microsoft.com/office/drawing/2014/main" id="{DF5FB899-DA22-C8F3-0288-07BF1586CFC1}"/>
              </a:ext>
            </a:extLst>
          </p:cNvPr>
          <p:cNvPicPr>
            <a:picLocks noChangeAspect="1"/>
          </p:cNvPicPr>
          <p:nvPr/>
        </p:nvPicPr>
        <p:blipFill rotWithShape="1">
          <a:blip r:embed="rId2"/>
          <a:srcRect r="3328"/>
          <a:stretch/>
        </p:blipFill>
        <p:spPr>
          <a:xfrm>
            <a:off x="7205566" y="1525365"/>
            <a:ext cx="1686131" cy="115666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3" name="TextBox 12">
            <a:extLst>
              <a:ext uri="{FF2B5EF4-FFF2-40B4-BE49-F238E27FC236}">
                <a16:creationId xmlns:a16="http://schemas.microsoft.com/office/drawing/2014/main" id="{191D0374-9E97-BBE8-6397-72F9DF238F5D}"/>
              </a:ext>
            </a:extLst>
          </p:cNvPr>
          <p:cNvSpPr txBox="1"/>
          <p:nvPr/>
        </p:nvSpPr>
        <p:spPr>
          <a:xfrm>
            <a:off x="8361763" y="1421701"/>
            <a:ext cx="846667" cy="58477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Sassoon Primary"/>
                <a:cs typeface="Calibri"/>
              </a:rPr>
              <a:t>tricky word</a:t>
            </a:r>
            <a:endParaRPr lang="en-GB" sz="1600">
              <a:latin typeface="Sassoon Primary"/>
            </a:endParaRPr>
          </a:p>
        </p:txBody>
      </p:sp>
      <p:pic>
        <p:nvPicPr>
          <p:cNvPr id="14" name="Picture 15">
            <a:extLst>
              <a:ext uri="{FF2B5EF4-FFF2-40B4-BE49-F238E27FC236}">
                <a16:creationId xmlns:a16="http://schemas.microsoft.com/office/drawing/2014/main" id="{8205C8A1-408D-7520-8AC4-3AAEA856D4CE}"/>
              </a:ext>
            </a:extLst>
          </p:cNvPr>
          <p:cNvPicPr>
            <a:picLocks noChangeAspect="1"/>
          </p:cNvPicPr>
          <p:nvPr/>
        </p:nvPicPr>
        <p:blipFill rotWithShape="1">
          <a:blip r:embed="rId3"/>
          <a:srcRect l="44660" t="14634" r="19417" b="19610"/>
          <a:stretch/>
        </p:blipFill>
        <p:spPr>
          <a:xfrm>
            <a:off x="1509713" y="1211264"/>
            <a:ext cx="517612" cy="629716"/>
          </a:xfrm>
          <a:prstGeom prst="rect">
            <a:avLst/>
          </a:prstGeom>
        </p:spPr>
      </p:pic>
      <p:pic>
        <p:nvPicPr>
          <p:cNvPr id="16" name="Picture 16">
            <a:extLst>
              <a:ext uri="{FF2B5EF4-FFF2-40B4-BE49-F238E27FC236}">
                <a16:creationId xmlns:a16="http://schemas.microsoft.com/office/drawing/2014/main" id="{F7FA72C3-4D3B-BF64-5727-63BEC9AC1715}"/>
              </a:ext>
            </a:extLst>
          </p:cNvPr>
          <p:cNvPicPr>
            <a:picLocks noChangeAspect="1"/>
          </p:cNvPicPr>
          <p:nvPr/>
        </p:nvPicPr>
        <p:blipFill rotWithShape="1">
          <a:blip r:embed="rId4"/>
          <a:srcRect l="16667" t="28241" r="60185" b="37963"/>
          <a:stretch/>
        </p:blipFill>
        <p:spPr>
          <a:xfrm>
            <a:off x="1507067" y="1989667"/>
            <a:ext cx="635005" cy="618069"/>
          </a:xfrm>
          <a:prstGeom prst="rect">
            <a:avLst/>
          </a:prstGeom>
        </p:spPr>
      </p:pic>
      <p:pic>
        <p:nvPicPr>
          <p:cNvPr id="17" name="Picture 17" descr="A picture containing writing implement, stationary, pencil, pen&#10;&#10;Description automatically generated">
            <a:extLst>
              <a:ext uri="{FF2B5EF4-FFF2-40B4-BE49-F238E27FC236}">
                <a16:creationId xmlns:a16="http://schemas.microsoft.com/office/drawing/2014/main" id="{16F7AA07-A65C-77DB-B409-B37F6FEDCC59}"/>
              </a:ext>
            </a:extLst>
          </p:cNvPr>
          <p:cNvPicPr>
            <a:picLocks noChangeAspect="1"/>
          </p:cNvPicPr>
          <p:nvPr/>
        </p:nvPicPr>
        <p:blipFill>
          <a:blip r:embed="rId5"/>
          <a:stretch>
            <a:fillRect/>
          </a:stretch>
        </p:blipFill>
        <p:spPr>
          <a:xfrm>
            <a:off x="1619778" y="2784475"/>
            <a:ext cx="595843" cy="611717"/>
          </a:xfrm>
          <a:prstGeom prst="rect">
            <a:avLst/>
          </a:prstGeom>
        </p:spPr>
      </p:pic>
      <p:pic>
        <p:nvPicPr>
          <p:cNvPr id="18" name="Picture 18">
            <a:extLst>
              <a:ext uri="{FF2B5EF4-FFF2-40B4-BE49-F238E27FC236}">
                <a16:creationId xmlns:a16="http://schemas.microsoft.com/office/drawing/2014/main" id="{615E2872-A3AE-2BA5-BE4F-80A7519A88CA}"/>
              </a:ext>
            </a:extLst>
          </p:cNvPr>
          <p:cNvPicPr>
            <a:picLocks noChangeAspect="1"/>
          </p:cNvPicPr>
          <p:nvPr/>
        </p:nvPicPr>
        <p:blipFill>
          <a:blip r:embed="rId6"/>
          <a:stretch>
            <a:fillRect/>
          </a:stretch>
        </p:blipFill>
        <p:spPr>
          <a:xfrm>
            <a:off x="1772179" y="3732742"/>
            <a:ext cx="578909" cy="535517"/>
          </a:xfrm>
          <a:prstGeom prst="rect">
            <a:avLst/>
          </a:prstGeom>
        </p:spPr>
      </p:pic>
      <p:sp>
        <p:nvSpPr>
          <p:cNvPr id="9" name="TextBox 8">
            <a:extLst>
              <a:ext uri="{FF2B5EF4-FFF2-40B4-BE49-F238E27FC236}">
                <a16:creationId xmlns:a16="http://schemas.microsoft.com/office/drawing/2014/main" id="{83E834C7-6790-3DBF-3AB9-39BA65CAD7FA}"/>
              </a:ext>
            </a:extLst>
          </p:cNvPr>
          <p:cNvSpPr txBox="1"/>
          <p:nvPr/>
        </p:nvSpPr>
        <p:spPr>
          <a:xfrm>
            <a:off x="3216797" y="4461449"/>
            <a:ext cx="90503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600">
                <a:latin typeface="Sassoon Primary"/>
                <a:cs typeface="Calibri"/>
              </a:rPr>
              <a:t>sort     took</a:t>
            </a:r>
            <a:endParaRPr lang="en-US" sz="9600"/>
          </a:p>
        </p:txBody>
      </p:sp>
    </p:spTree>
    <p:extLst>
      <p:ext uri="{BB962C8B-B14F-4D97-AF65-F5344CB8AC3E}">
        <p14:creationId xmlns:p14="http://schemas.microsoft.com/office/powerpoint/2010/main" val="51206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9A17-D91A-53C5-E631-24D301620A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93A8F0C-CB16-8D3C-6019-35CD6977E35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F1326F1D-A7CB-D4E6-DB61-F897B927FB11}"/>
              </a:ext>
            </a:extLst>
          </p:cNvPr>
          <p:cNvSpPr>
            <a:spLocks noGrp="1"/>
          </p:cNvSpPr>
          <p:nvPr>
            <p:ph sz="half" idx="2"/>
          </p:nvPr>
        </p:nvSpPr>
        <p:spPr/>
        <p:txBody>
          <a:bodyPr/>
          <a:lstStyle/>
          <a:p>
            <a:endParaRPr lang="en-GB"/>
          </a:p>
        </p:txBody>
      </p:sp>
      <p:sp>
        <p:nvSpPr>
          <p:cNvPr id="5" name="Date Placeholder 4">
            <a:extLst>
              <a:ext uri="{FF2B5EF4-FFF2-40B4-BE49-F238E27FC236}">
                <a16:creationId xmlns:a16="http://schemas.microsoft.com/office/drawing/2014/main" id="{4AC5D0EB-FD3C-5AB7-5A93-02AF986B451E}"/>
              </a:ext>
            </a:extLst>
          </p:cNvPr>
          <p:cNvSpPr>
            <a:spLocks noGrp="1"/>
          </p:cNvSpPr>
          <p:nvPr>
            <p:ph type="dt" sz="half" idx="4294967295"/>
          </p:nvPr>
        </p:nvSpPr>
        <p:spPr>
          <a:xfrm>
            <a:off x="7752522" y="78236"/>
            <a:ext cx="3869634" cy="365125"/>
          </a:xfrm>
        </p:spPr>
        <p:txBody>
          <a:bodyPr/>
          <a:lstStyle/>
          <a:p>
            <a:endParaRPr lang="en-GB" dirty="0"/>
          </a:p>
        </p:txBody>
      </p:sp>
    </p:spTree>
    <p:extLst>
      <p:ext uri="{BB962C8B-B14F-4D97-AF65-F5344CB8AC3E}">
        <p14:creationId xmlns:p14="http://schemas.microsoft.com/office/powerpoint/2010/main" val="1542725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EB6A-61C2-C48A-8312-2246084482D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34339-AF43-A703-4CD5-4BB30B9F37D6}"/>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A763EDA8-43C7-A292-6F02-B88E734DE200}"/>
              </a:ext>
            </a:extLst>
          </p:cNvPr>
          <p:cNvSpPr>
            <a:spLocks noGrp="1"/>
          </p:cNvSpPr>
          <p:nvPr>
            <p:ph sz="half" idx="2"/>
          </p:nvPr>
        </p:nvSpPr>
        <p:spPr/>
        <p:txBody>
          <a:bodyPr/>
          <a:lstStyle/>
          <a:p>
            <a:endParaRPr lang="en-GB"/>
          </a:p>
        </p:txBody>
      </p:sp>
      <p:sp>
        <p:nvSpPr>
          <p:cNvPr id="5" name="Date Placeholder 4">
            <a:extLst>
              <a:ext uri="{FF2B5EF4-FFF2-40B4-BE49-F238E27FC236}">
                <a16:creationId xmlns:a16="http://schemas.microsoft.com/office/drawing/2014/main" id="{EBB61CC5-C33F-BC8A-43CC-1AF7DDFDFACF}"/>
              </a:ext>
            </a:extLst>
          </p:cNvPr>
          <p:cNvSpPr>
            <a:spLocks noGrp="1"/>
          </p:cNvSpPr>
          <p:nvPr>
            <p:ph type="dt" sz="half" idx="4294967295"/>
          </p:nvPr>
        </p:nvSpPr>
        <p:spPr>
          <a:xfrm>
            <a:off x="8158922" y="0"/>
            <a:ext cx="3869634" cy="365125"/>
          </a:xfrm>
        </p:spPr>
        <p:txBody>
          <a:bodyPr/>
          <a:lstStyle/>
          <a:p>
            <a:endParaRPr lang="en-GB" dirty="0"/>
          </a:p>
        </p:txBody>
      </p:sp>
    </p:spTree>
    <p:extLst>
      <p:ext uri="{BB962C8B-B14F-4D97-AF65-F5344CB8AC3E}">
        <p14:creationId xmlns:p14="http://schemas.microsoft.com/office/powerpoint/2010/main" val="152851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694F-8E47-2F4F-A462-DD5DE2928F49}"/>
              </a:ext>
            </a:extLst>
          </p:cNvPr>
          <p:cNvSpPr>
            <a:spLocks noGrp="1"/>
          </p:cNvSpPr>
          <p:nvPr>
            <p:ph type="title"/>
          </p:nvPr>
        </p:nvSpPr>
        <p:spPr>
          <a:xfrm>
            <a:off x="533400" y="108951"/>
            <a:ext cx="10515600" cy="1325563"/>
          </a:xfrm>
        </p:spPr>
        <p:txBody>
          <a:bodyPr>
            <a:normAutofit/>
          </a:bodyPr>
          <a:lstStyle/>
          <a:p>
            <a:r>
              <a:rPr lang="en-GB" sz="4000"/>
              <a:t>3 in 3 – Can you find one more and one less?</a:t>
            </a:r>
          </a:p>
        </p:txBody>
      </p:sp>
      <p:graphicFrame>
        <p:nvGraphicFramePr>
          <p:cNvPr id="4" name="Content Placeholder 3">
            <a:extLst>
              <a:ext uri="{FF2B5EF4-FFF2-40B4-BE49-F238E27FC236}">
                <a16:creationId xmlns:a16="http://schemas.microsoft.com/office/drawing/2014/main" id="{5DD6A6C3-42EA-BE8C-71AA-6B487CEB08C6}"/>
              </a:ext>
            </a:extLst>
          </p:cNvPr>
          <p:cNvGraphicFramePr>
            <a:graphicFrameLocks noGrp="1"/>
          </p:cNvGraphicFramePr>
          <p:nvPr>
            <p:ph idx="1"/>
          </p:nvPr>
        </p:nvGraphicFramePr>
        <p:xfrm>
          <a:off x="1004454" y="1194379"/>
          <a:ext cx="9215118" cy="5495347"/>
        </p:xfrm>
        <a:graphic>
          <a:graphicData uri="http://schemas.openxmlformats.org/drawingml/2006/table">
            <a:tbl>
              <a:tblPr/>
              <a:tblGrid>
                <a:gridCol w="3071706">
                  <a:extLst>
                    <a:ext uri="{9D8B030D-6E8A-4147-A177-3AD203B41FA5}">
                      <a16:colId xmlns:a16="http://schemas.microsoft.com/office/drawing/2014/main" val="1958970131"/>
                    </a:ext>
                  </a:extLst>
                </a:gridCol>
                <a:gridCol w="3071706">
                  <a:extLst>
                    <a:ext uri="{9D8B030D-6E8A-4147-A177-3AD203B41FA5}">
                      <a16:colId xmlns:a16="http://schemas.microsoft.com/office/drawing/2014/main" val="103172247"/>
                    </a:ext>
                  </a:extLst>
                </a:gridCol>
                <a:gridCol w="3071706">
                  <a:extLst>
                    <a:ext uri="{9D8B030D-6E8A-4147-A177-3AD203B41FA5}">
                      <a16:colId xmlns:a16="http://schemas.microsoft.com/office/drawing/2014/main" val="55529651"/>
                    </a:ext>
                  </a:extLst>
                </a:gridCol>
              </a:tblGrid>
              <a:tr h="692083">
                <a:tc>
                  <a:txBody>
                    <a:bodyPr/>
                    <a:lstStyle/>
                    <a:p>
                      <a:pPr algn="l" fontAlgn="base"/>
                      <a:r>
                        <a:rPr lang="en-GB" sz="2400" b="1" i="0">
                          <a:solidFill>
                            <a:srgbClr val="FFFFFF"/>
                          </a:solidFill>
                          <a:effectLst/>
                          <a:highlight>
                            <a:srgbClr val="E50E46"/>
                          </a:highlight>
                          <a:latin typeface="Calibri" panose="020F0502020204030204" pitchFamily="34" charset="0"/>
                        </a:rPr>
                        <a:t>One less​</a:t>
                      </a:r>
                      <a:endParaRPr lang="en-GB" sz="1500" b="1" i="0">
                        <a:solidFill>
                          <a:srgbClr val="FFFFFF"/>
                        </a:solidFill>
                        <a:effectLst/>
                        <a:highlight>
                          <a:srgbClr val="E50E46"/>
                        </a:highlight>
                      </a:endParaRP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E50E46"/>
                    </a:solidFill>
                  </a:tcPr>
                </a:tc>
                <a:tc>
                  <a:txBody>
                    <a:bodyPr/>
                    <a:lstStyle/>
                    <a:p>
                      <a:pPr algn="l" fontAlgn="auto"/>
                      <a:r>
                        <a:rPr lang="en-GB" sz="2400" b="1" i="0">
                          <a:solidFill>
                            <a:srgbClr val="FFFFFF"/>
                          </a:solidFill>
                          <a:effectLst/>
                          <a:highlight>
                            <a:srgbClr val="E50E46"/>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E50E46"/>
                    </a:solidFill>
                  </a:tcPr>
                </a:tc>
                <a:tc>
                  <a:txBody>
                    <a:bodyPr/>
                    <a:lstStyle/>
                    <a:p>
                      <a:pPr algn="l" fontAlgn="base"/>
                      <a:r>
                        <a:rPr lang="en-GB" sz="2400" b="1" i="0">
                          <a:solidFill>
                            <a:srgbClr val="FFFFFF"/>
                          </a:solidFill>
                          <a:effectLst/>
                          <a:highlight>
                            <a:srgbClr val="E50E46"/>
                          </a:highlight>
                          <a:latin typeface="Calibri" panose="020F0502020204030204" pitchFamily="34" charset="0"/>
                        </a:rPr>
                        <a:t>One more​</a:t>
                      </a:r>
                      <a:endParaRPr lang="en-GB" sz="1500" b="1" i="0">
                        <a:solidFill>
                          <a:srgbClr val="FFFFFF"/>
                        </a:solidFill>
                        <a:effectLst/>
                        <a:highlight>
                          <a:srgbClr val="E50E46"/>
                        </a:highlight>
                      </a:endParaRP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241" cap="flat" cmpd="sng" algn="ctr">
                      <a:solidFill>
                        <a:srgbClr val="FFFFFF"/>
                      </a:solidFill>
                      <a:prstDash val="solid"/>
                      <a:round/>
                      <a:headEnd type="none" w="med" len="med"/>
                      <a:tailEnd type="none" w="med" len="med"/>
                    </a:lnB>
                    <a:solidFill>
                      <a:srgbClr val="E50E46"/>
                    </a:solidFill>
                  </a:tcPr>
                </a:tc>
                <a:extLst>
                  <a:ext uri="{0D108BD9-81ED-4DB2-BD59-A6C34878D82A}">
                    <a16:rowId xmlns:a16="http://schemas.microsoft.com/office/drawing/2014/main" val="2673412973"/>
                  </a:ext>
                </a:extLst>
              </a:tr>
              <a:tr h="1601088">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extLst>
                  <a:ext uri="{0D108BD9-81ED-4DB2-BD59-A6C34878D82A}">
                    <a16:rowId xmlns:a16="http://schemas.microsoft.com/office/drawing/2014/main" val="1588852226"/>
                  </a:ext>
                </a:extLst>
              </a:tr>
              <a:tr h="1601088">
                <a:tc>
                  <a:txBody>
                    <a:bodyPr/>
                    <a:lstStyle/>
                    <a:p>
                      <a:pPr algn="l" fontAlgn="auto"/>
                      <a:r>
                        <a:rPr lang="en-GB" sz="1500" b="0" i="0">
                          <a:solidFill>
                            <a:srgbClr val="000000"/>
                          </a:solidFill>
                          <a:effectLst/>
                          <a:highlight>
                            <a:srgbClr val="FAE7E9"/>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AE7E9"/>
                    </a:solidFill>
                  </a:tcPr>
                </a:tc>
                <a:tc>
                  <a:txBody>
                    <a:bodyPr/>
                    <a:lstStyle/>
                    <a:p>
                      <a:pPr algn="l" fontAlgn="auto"/>
                      <a:r>
                        <a:rPr lang="en-GB" sz="1500" b="0" i="0">
                          <a:solidFill>
                            <a:srgbClr val="000000"/>
                          </a:solidFill>
                          <a:effectLst/>
                          <a:highlight>
                            <a:srgbClr val="FAE7E9"/>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AE7E9"/>
                    </a:solidFill>
                  </a:tcPr>
                </a:tc>
                <a:tc>
                  <a:txBody>
                    <a:bodyPr/>
                    <a:lstStyle/>
                    <a:p>
                      <a:pPr algn="l" fontAlgn="auto"/>
                      <a:r>
                        <a:rPr lang="en-GB" sz="1500" b="0" i="0">
                          <a:solidFill>
                            <a:srgbClr val="000000"/>
                          </a:solidFill>
                          <a:effectLst/>
                          <a:highlight>
                            <a:srgbClr val="FAE7E9"/>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AE7E9"/>
                    </a:solidFill>
                  </a:tcPr>
                </a:tc>
                <a:extLst>
                  <a:ext uri="{0D108BD9-81ED-4DB2-BD59-A6C34878D82A}">
                    <a16:rowId xmlns:a16="http://schemas.microsoft.com/office/drawing/2014/main" val="108933894"/>
                  </a:ext>
                </a:extLst>
              </a:tr>
              <a:tr h="1601088">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tc>
                  <a:txBody>
                    <a:bodyPr/>
                    <a:lstStyle/>
                    <a:p>
                      <a:pPr algn="l" fontAlgn="auto"/>
                      <a:r>
                        <a:rPr lang="en-GB" sz="1500" b="0" i="0">
                          <a:solidFill>
                            <a:srgbClr val="000000"/>
                          </a:solidFill>
                          <a:effectLst/>
                          <a:highlight>
                            <a:srgbClr val="F5CCCF"/>
                          </a:highlight>
                          <a:latin typeface="Calibri" panose="020F0502020204030204" pitchFamily="34" charset="0"/>
                        </a:rPr>
                        <a:t>​</a:t>
                      </a:r>
                    </a:p>
                  </a:txBody>
                  <a:tcPr marL="78520" marR="78520" marT="39260" marB="392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5CCCF"/>
                    </a:solidFill>
                  </a:tcPr>
                </a:tc>
                <a:extLst>
                  <a:ext uri="{0D108BD9-81ED-4DB2-BD59-A6C34878D82A}">
                    <a16:rowId xmlns:a16="http://schemas.microsoft.com/office/drawing/2014/main" val="146629729"/>
                  </a:ext>
                </a:extLst>
              </a:tr>
            </a:tbl>
          </a:graphicData>
        </a:graphic>
      </p:graphicFrame>
      <p:pic>
        <p:nvPicPr>
          <p:cNvPr id="1026" name="Picture 2" descr="A pair of hands with fingers pointing&#10;&#10;Description automatically generated">
            <a:extLst>
              <a:ext uri="{FF2B5EF4-FFF2-40B4-BE49-F238E27FC236}">
                <a16:creationId xmlns:a16="http://schemas.microsoft.com/office/drawing/2014/main" id="{2CB1D397-2DA7-93A6-B0CD-7A756705B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993" y="1750011"/>
            <a:ext cx="1678039" cy="17189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green circles in a row&#10;&#10;Description automatically generated">
            <a:extLst>
              <a:ext uri="{FF2B5EF4-FFF2-40B4-BE49-F238E27FC236}">
                <a16:creationId xmlns:a16="http://schemas.microsoft.com/office/drawing/2014/main" id="{DBE422D3-FB65-242B-CBED-7FBC5E6D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992" y="3429000"/>
            <a:ext cx="1678040" cy="1738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red dice with white circles&#10;&#10;Description automatically generated">
            <a:extLst>
              <a:ext uri="{FF2B5EF4-FFF2-40B4-BE49-F238E27FC236}">
                <a16:creationId xmlns:a16="http://schemas.microsoft.com/office/drawing/2014/main" id="{6E293EED-FD20-941D-B097-9B4387071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719" y="5010945"/>
            <a:ext cx="1666313" cy="17381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9045A3-C491-4CBB-7AAF-7904CDAE06D6}"/>
              </a:ext>
            </a:extLst>
          </p:cNvPr>
          <p:cNvSpPr txBox="1"/>
          <p:nvPr/>
        </p:nvSpPr>
        <p:spPr>
          <a:xfrm>
            <a:off x="10406743" y="2296886"/>
            <a:ext cx="1556657" cy="923330"/>
          </a:xfrm>
          <a:prstGeom prst="rect">
            <a:avLst/>
          </a:prstGeom>
          <a:noFill/>
        </p:spPr>
        <p:txBody>
          <a:bodyPr wrap="square" rtlCol="0">
            <a:spAutoFit/>
          </a:bodyPr>
          <a:lstStyle/>
          <a:p>
            <a:r>
              <a:rPr lang="en-GB">
                <a:solidFill>
                  <a:srgbClr val="FF0000"/>
                </a:solidFill>
              </a:rPr>
              <a:t>Challenge: Can you double it?</a:t>
            </a:r>
          </a:p>
        </p:txBody>
      </p:sp>
    </p:spTree>
    <p:extLst>
      <p:ext uri="{BB962C8B-B14F-4D97-AF65-F5344CB8AC3E}">
        <p14:creationId xmlns:p14="http://schemas.microsoft.com/office/powerpoint/2010/main" val="50657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F833-8B3F-D7AE-EB8D-9F8C7A8433F3}"/>
              </a:ext>
            </a:extLst>
          </p:cNvPr>
          <p:cNvSpPr>
            <a:spLocks noGrp="1"/>
          </p:cNvSpPr>
          <p:nvPr>
            <p:ph type="title"/>
          </p:nvPr>
        </p:nvSpPr>
        <p:spPr/>
        <p:txBody>
          <a:bodyPr/>
          <a:lstStyle/>
          <a:p>
            <a:r>
              <a:rPr lang="en-US" err="1"/>
              <a:t>Maths</a:t>
            </a:r>
            <a:br>
              <a:rPr lang="en-US"/>
            </a:br>
            <a:endParaRPr lang="en-US"/>
          </a:p>
        </p:txBody>
      </p:sp>
      <p:sp>
        <p:nvSpPr>
          <p:cNvPr id="6" name="TextBox 5">
            <a:extLst>
              <a:ext uri="{FF2B5EF4-FFF2-40B4-BE49-F238E27FC236}">
                <a16:creationId xmlns:a16="http://schemas.microsoft.com/office/drawing/2014/main" id="{68E7FA76-35E4-EA02-BCE0-C7DF4B36417F}"/>
              </a:ext>
            </a:extLst>
          </p:cNvPr>
          <p:cNvSpPr txBox="1"/>
          <p:nvPr/>
        </p:nvSpPr>
        <p:spPr>
          <a:xfrm>
            <a:off x="6359236" y="6123543"/>
            <a:ext cx="6096000" cy="369332"/>
          </a:xfrm>
          <a:prstGeom prst="rect">
            <a:avLst/>
          </a:prstGeom>
          <a:noFill/>
        </p:spPr>
        <p:txBody>
          <a:bodyPr wrap="square">
            <a:spAutoFit/>
          </a:bodyPr>
          <a:lstStyle/>
          <a:p>
            <a:r>
              <a:rPr lang="en-GB">
                <a:hlinkClick r:id="rId2"/>
              </a:rPr>
              <a:t>PAW Patrol: Number Bonds Interactive Game - Twinkl</a:t>
            </a:r>
            <a:endParaRPr lang="en-GB"/>
          </a:p>
        </p:txBody>
      </p:sp>
      <p:pic>
        <p:nvPicPr>
          <p:cNvPr id="8" name="Picture 7">
            <a:extLst>
              <a:ext uri="{FF2B5EF4-FFF2-40B4-BE49-F238E27FC236}">
                <a16:creationId xmlns:a16="http://schemas.microsoft.com/office/drawing/2014/main" id="{DBDE8800-AB9B-5C8B-5548-8D84591B8776}"/>
              </a:ext>
            </a:extLst>
          </p:cNvPr>
          <p:cNvPicPr>
            <a:picLocks noChangeAspect="1"/>
          </p:cNvPicPr>
          <p:nvPr/>
        </p:nvPicPr>
        <p:blipFill>
          <a:blip r:embed="rId3"/>
          <a:stretch>
            <a:fillRect/>
          </a:stretch>
        </p:blipFill>
        <p:spPr>
          <a:xfrm>
            <a:off x="5854278" y="1810677"/>
            <a:ext cx="5930255" cy="4192876"/>
          </a:xfrm>
          <a:prstGeom prst="rect">
            <a:avLst/>
          </a:prstGeom>
        </p:spPr>
      </p:pic>
      <p:sp>
        <p:nvSpPr>
          <p:cNvPr id="9" name="Rectangle: Rounded Corners 8">
            <a:extLst>
              <a:ext uri="{FF2B5EF4-FFF2-40B4-BE49-F238E27FC236}">
                <a16:creationId xmlns:a16="http://schemas.microsoft.com/office/drawing/2014/main" id="{EC4CE9D6-3622-5D9B-6E14-F0ACF080DBAD}"/>
              </a:ext>
            </a:extLst>
          </p:cNvPr>
          <p:cNvSpPr/>
          <p:nvPr/>
        </p:nvSpPr>
        <p:spPr>
          <a:xfrm>
            <a:off x="8957952" y="1911927"/>
            <a:ext cx="2812473" cy="4031673"/>
          </a:xfrm>
          <a:prstGeom prst="roundRect">
            <a:avLst/>
          </a:prstGeom>
          <a:noFill/>
          <a:ln w="920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C3D09B7-BD96-8EC9-A5A3-930EB16CBBFE}"/>
              </a:ext>
            </a:extLst>
          </p:cNvPr>
          <p:cNvSpPr txBox="1"/>
          <p:nvPr/>
        </p:nvSpPr>
        <p:spPr>
          <a:xfrm>
            <a:off x="315684" y="1810677"/>
            <a:ext cx="4865915" cy="3477875"/>
          </a:xfrm>
          <a:prstGeom prst="rect">
            <a:avLst/>
          </a:prstGeom>
          <a:noFill/>
        </p:spPr>
        <p:txBody>
          <a:bodyPr wrap="square" rtlCol="0">
            <a:spAutoFit/>
          </a:bodyPr>
          <a:lstStyle/>
          <a:p>
            <a:r>
              <a:rPr lang="en-GB" sz="2800">
                <a:solidFill>
                  <a:schemeClr val="tx2">
                    <a:lumMod val="75000"/>
                    <a:lumOff val="25000"/>
                  </a:schemeClr>
                </a:solidFill>
              </a:rPr>
              <a:t>Blue / </a:t>
            </a:r>
            <a:r>
              <a:rPr lang="en-GB" sz="2800">
                <a:solidFill>
                  <a:srgbClr val="00B050"/>
                </a:solidFill>
              </a:rPr>
              <a:t>Green</a:t>
            </a:r>
          </a:p>
          <a:p>
            <a:endParaRPr lang="en-GB" sz="3200">
              <a:solidFill>
                <a:schemeClr val="tx2">
                  <a:lumMod val="75000"/>
                  <a:lumOff val="25000"/>
                </a:schemeClr>
              </a:solidFill>
            </a:endParaRPr>
          </a:p>
          <a:p>
            <a:r>
              <a:rPr lang="en-GB" sz="3200">
                <a:solidFill>
                  <a:schemeClr val="tx2">
                    <a:lumMod val="75000"/>
                    <a:lumOff val="25000"/>
                  </a:schemeClr>
                </a:solidFill>
              </a:rPr>
              <a:t>Which number represents the amount of objects shown?</a:t>
            </a:r>
          </a:p>
          <a:p>
            <a:endParaRPr lang="en-GB" sz="2800"/>
          </a:p>
          <a:p>
            <a:r>
              <a:rPr lang="en-GB" sz="3600">
                <a:solidFill>
                  <a:srgbClr val="00B050"/>
                </a:solidFill>
              </a:rPr>
              <a:t>Which has the most?</a:t>
            </a:r>
          </a:p>
        </p:txBody>
      </p:sp>
      <p:sp>
        <p:nvSpPr>
          <p:cNvPr id="5" name="Content Placeholder 4">
            <a:extLst>
              <a:ext uri="{FF2B5EF4-FFF2-40B4-BE49-F238E27FC236}">
                <a16:creationId xmlns:a16="http://schemas.microsoft.com/office/drawing/2014/main" id="{DE3A5DA5-98D7-C392-9334-129766BCA473}"/>
              </a:ext>
            </a:extLst>
          </p:cNvPr>
          <p:cNvSpPr>
            <a:spLocks noGrp="1"/>
          </p:cNvSpPr>
          <p:nvPr>
            <p:ph idx="1"/>
          </p:nvPr>
        </p:nvSpPr>
        <p:spPr>
          <a:xfrm>
            <a:off x="838200" y="1253331"/>
            <a:ext cx="10515600" cy="437356"/>
          </a:xfrm>
        </p:spPr>
        <p:txBody>
          <a:bodyPr>
            <a:normAutofit fontScale="92500" lnSpcReduction="10000"/>
          </a:bodyPr>
          <a:lstStyle/>
          <a:p>
            <a:pPr marL="0" indent="0">
              <a:buNone/>
            </a:pPr>
            <a:r>
              <a:rPr lang="en-GB"/>
              <a:t>TBAT: Represent numbers within 10</a:t>
            </a:r>
          </a:p>
        </p:txBody>
      </p:sp>
      <p:sp>
        <p:nvSpPr>
          <p:cNvPr id="3" name="TextBox 2">
            <a:extLst>
              <a:ext uri="{FF2B5EF4-FFF2-40B4-BE49-F238E27FC236}">
                <a16:creationId xmlns:a16="http://schemas.microsoft.com/office/drawing/2014/main" id="{08DB1A22-44CD-B839-8B63-C4F206B410EA}"/>
              </a:ext>
            </a:extLst>
          </p:cNvPr>
          <p:cNvSpPr txBox="1"/>
          <p:nvPr/>
        </p:nvSpPr>
        <p:spPr>
          <a:xfrm>
            <a:off x="402771" y="5519057"/>
            <a:ext cx="3744686" cy="923330"/>
          </a:xfrm>
          <a:prstGeom prst="rect">
            <a:avLst/>
          </a:prstGeom>
          <a:noFill/>
        </p:spPr>
        <p:txBody>
          <a:bodyPr wrap="square" rtlCol="0">
            <a:spAutoFit/>
          </a:bodyPr>
          <a:lstStyle/>
          <a:p>
            <a:r>
              <a:rPr lang="en-GB" dirty="0">
                <a:solidFill>
                  <a:srgbClr val="FF0000"/>
                </a:solidFill>
              </a:rPr>
              <a:t>Challenge: How any more are there? </a:t>
            </a:r>
          </a:p>
          <a:p>
            <a:endParaRPr lang="en-GB" dirty="0"/>
          </a:p>
        </p:txBody>
      </p:sp>
    </p:spTree>
    <p:extLst>
      <p:ext uri="{BB962C8B-B14F-4D97-AF65-F5344CB8AC3E}">
        <p14:creationId xmlns:p14="http://schemas.microsoft.com/office/powerpoint/2010/main" val="296064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5182-0F5A-101E-7E20-3175152B8759}"/>
              </a:ext>
            </a:extLst>
          </p:cNvPr>
          <p:cNvSpPr>
            <a:spLocks noGrp="1"/>
          </p:cNvSpPr>
          <p:nvPr>
            <p:ph type="title"/>
          </p:nvPr>
        </p:nvSpPr>
        <p:spPr/>
        <p:txBody>
          <a:bodyPr/>
          <a:lstStyle/>
          <a:p>
            <a:r>
              <a:rPr lang="en-US">
                <a:latin typeface="Sassoon Primary"/>
              </a:rPr>
              <a:t>Morning Challenges:</a:t>
            </a:r>
            <a:r>
              <a:rPr lang="en-US"/>
              <a:t> </a:t>
            </a:r>
          </a:p>
        </p:txBody>
      </p:sp>
      <p:pic>
        <p:nvPicPr>
          <p:cNvPr id="3" name="Picture 2" descr="A cloud with blue lines&#10;&#10;Description automatically generated">
            <a:extLst>
              <a:ext uri="{FF2B5EF4-FFF2-40B4-BE49-F238E27FC236}">
                <a16:creationId xmlns:a16="http://schemas.microsoft.com/office/drawing/2014/main" id="{D9917AFA-A029-688B-3598-DAC9449A3B2E}"/>
              </a:ext>
            </a:extLst>
          </p:cNvPr>
          <p:cNvPicPr>
            <a:picLocks noChangeAspect="1"/>
          </p:cNvPicPr>
          <p:nvPr/>
        </p:nvPicPr>
        <p:blipFill>
          <a:blip r:embed="rId2"/>
          <a:stretch>
            <a:fillRect/>
          </a:stretch>
        </p:blipFill>
        <p:spPr>
          <a:xfrm>
            <a:off x="313711" y="4357687"/>
            <a:ext cx="2733675" cy="1952625"/>
          </a:xfrm>
          <a:prstGeom prst="rect">
            <a:avLst/>
          </a:prstGeom>
        </p:spPr>
      </p:pic>
      <p:pic>
        <p:nvPicPr>
          <p:cNvPr id="4" name="Picture 3" descr="A black text with a white background&#10;&#10;Description automatically generated">
            <a:extLst>
              <a:ext uri="{FF2B5EF4-FFF2-40B4-BE49-F238E27FC236}">
                <a16:creationId xmlns:a16="http://schemas.microsoft.com/office/drawing/2014/main" id="{592E8E2C-DCCC-42EF-DC47-968FCBFE6D6A}"/>
              </a:ext>
            </a:extLst>
          </p:cNvPr>
          <p:cNvPicPr>
            <a:picLocks noChangeAspect="1"/>
          </p:cNvPicPr>
          <p:nvPr/>
        </p:nvPicPr>
        <p:blipFill>
          <a:blip r:embed="rId3"/>
          <a:stretch>
            <a:fillRect/>
          </a:stretch>
        </p:blipFill>
        <p:spPr>
          <a:xfrm>
            <a:off x="5488401" y="4858578"/>
            <a:ext cx="3114675" cy="1447800"/>
          </a:xfrm>
          <a:prstGeom prst="rect">
            <a:avLst/>
          </a:prstGeom>
        </p:spPr>
      </p:pic>
      <p:pic>
        <p:nvPicPr>
          <p:cNvPr id="5" name="Picture 4" descr="A black text with a white background&#10;&#10;Description automatically generated">
            <a:extLst>
              <a:ext uri="{FF2B5EF4-FFF2-40B4-BE49-F238E27FC236}">
                <a16:creationId xmlns:a16="http://schemas.microsoft.com/office/drawing/2014/main" id="{BA7B9940-A672-1512-D8EF-B232D861B69D}"/>
              </a:ext>
            </a:extLst>
          </p:cNvPr>
          <p:cNvPicPr>
            <a:picLocks noChangeAspect="1"/>
          </p:cNvPicPr>
          <p:nvPr/>
        </p:nvPicPr>
        <p:blipFill>
          <a:blip r:embed="rId4"/>
          <a:stretch>
            <a:fillRect/>
          </a:stretch>
        </p:blipFill>
        <p:spPr>
          <a:xfrm>
            <a:off x="8882890" y="4901441"/>
            <a:ext cx="3305175" cy="1362075"/>
          </a:xfrm>
          <a:prstGeom prst="rect">
            <a:avLst/>
          </a:prstGeom>
        </p:spPr>
      </p:pic>
      <p:pic>
        <p:nvPicPr>
          <p:cNvPr id="6" name="Picture 5" descr="A black rectangular object with a white background&#10;&#10;Description automatically generated">
            <a:extLst>
              <a:ext uri="{FF2B5EF4-FFF2-40B4-BE49-F238E27FC236}">
                <a16:creationId xmlns:a16="http://schemas.microsoft.com/office/drawing/2014/main" id="{F5E5C335-4C1C-FBED-01CB-083DD7AAD515}"/>
              </a:ext>
            </a:extLst>
          </p:cNvPr>
          <p:cNvPicPr>
            <a:picLocks noChangeAspect="1"/>
          </p:cNvPicPr>
          <p:nvPr/>
        </p:nvPicPr>
        <p:blipFill>
          <a:blip r:embed="rId5"/>
          <a:stretch>
            <a:fillRect/>
          </a:stretch>
        </p:blipFill>
        <p:spPr>
          <a:xfrm>
            <a:off x="3892826" y="4485515"/>
            <a:ext cx="762000" cy="1685925"/>
          </a:xfrm>
          <a:prstGeom prst="rect">
            <a:avLst/>
          </a:prstGeom>
        </p:spPr>
      </p:pic>
      <p:pic>
        <p:nvPicPr>
          <p:cNvPr id="7" name="Picture 6" descr="A line of blue and grey lines&#10;&#10;Description automatically generated">
            <a:extLst>
              <a:ext uri="{FF2B5EF4-FFF2-40B4-BE49-F238E27FC236}">
                <a16:creationId xmlns:a16="http://schemas.microsoft.com/office/drawing/2014/main" id="{E9B75521-5A72-4B15-269A-8B6B6A5E768F}"/>
              </a:ext>
            </a:extLst>
          </p:cNvPr>
          <p:cNvPicPr>
            <a:picLocks noChangeAspect="1"/>
          </p:cNvPicPr>
          <p:nvPr/>
        </p:nvPicPr>
        <p:blipFill>
          <a:blip r:embed="rId6"/>
          <a:stretch>
            <a:fillRect/>
          </a:stretch>
        </p:blipFill>
        <p:spPr>
          <a:xfrm>
            <a:off x="413510" y="1731894"/>
            <a:ext cx="7952546" cy="1704560"/>
          </a:xfrm>
          <a:prstGeom prst="rect">
            <a:avLst/>
          </a:prstGeom>
        </p:spPr>
      </p:pic>
      <p:sp>
        <p:nvSpPr>
          <p:cNvPr id="8" name="TextBox 7">
            <a:extLst>
              <a:ext uri="{FF2B5EF4-FFF2-40B4-BE49-F238E27FC236}">
                <a16:creationId xmlns:a16="http://schemas.microsoft.com/office/drawing/2014/main" id="{60F0FEAA-2BFF-4C53-0ADC-FB0FE3336592}"/>
              </a:ext>
            </a:extLst>
          </p:cNvPr>
          <p:cNvSpPr txBox="1"/>
          <p:nvPr/>
        </p:nvSpPr>
        <p:spPr>
          <a:xfrm>
            <a:off x="8715793" y="1870459"/>
            <a:ext cx="318808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Sassoon Primary"/>
              </a:rPr>
              <a:t>Name writing</a:t>
            </a:r>
          </a:p>
        </p:txBody>
      </p:sp>
      <p:sp>
        <p:nvSpPr>
          <p:cNvPr id="9" name="Date Placeholder 8">
            <a:extLst>
              <a:ext uri="{FF2B5EF4-FFF2-40B4-BE49-F238E27FC236}">
                <a16:creationId xmlns:a16="http://schemas.microsoft.com/office/drawing/2014/main" id="{8CDBA7F2-CEAB-7556-425C-99DF2393960A}"/>
              </a:ext>
            </a:extLst>
          </p:cNvPr>
          <p:cNvSpPr>
            <a:spLocks noGrp="1"/>
          </p:cNvSpPr>
          <p:nvPr>
            <p:ph type="dt" sz="half" idx="4294967295"/>
          </p:nvPr>
        </p:nvSpPr>
        <p:spPr>
          <a:xfrm>
            <a:off x="7007087" y="148604"/>
            <a:ext cx="4495799" cy="365125"/>
          </a:xfrm>
        </p:spPr>
        <p:txBody>
          <a:bodyPr/>
          <a:lstStyle/>
          <a:p>
            <a:endParaRPr lang="en-GB" dirty="0"/>
          </a:p>
        </p:txBody>
      </p:sp>
    </p:spTree>
    <p:extLst>
      <p:ext uri="{BB962C8B-B14F-4D97-AF65-F5344CB8AC3E}">
        <p14:creationId xmlns:p14="http://schemas.microsoft.com/office/powerpoint/2010/main" val="337814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D552-2A60-E5FA-6317-B251555DB3A7}"/>
              </a:ext>
            </a:extLst>
          </p:cNvPr>
          <p:cNvSpPr>
            <a:spLocks noGrp="1"/>
          </p:cNvSpPr>
          <p:nvPr>
            <p:ph type="title"/>
          </p:nvPr>
        </p:nvSpPr>
        <p:spPr>
          <a:xfrm>
            <a:off x="163195" y="134600"/>
            <a:ext cx="8548254" cy="430887"/>
          </a:xfrm>
          <a:solidFill>
            <a:schemeClr val="accent1">
              <a:lumMod val="60000"/>
              <a:lumOff val="40000"/>
            </a:schemeClr>
          </a:solidFill>
        </p:spPr>
        <p:txBody>
          <a:bodyPr>
            <a:normAutofit fontScale="90000"/>
          </a:bodyPr>
          <a:lstStyle/>
          <a:p>
            <a:r>
              <a:rPr lang="en-GB"/>
              <a:t>TBAT: represent numbers within ten</a:t>
            </a:r>
          </a:p>
        </p:txBody>
      </p:sp>
      <p:sp>
        <p:nvSpPr>
          <p:cNvPr id="3" name="Content Placeholder 2"/>
          <p:cNvSpPr>
            <a:spLocks noGrp="1"/>
          </p:cNvSpPr>
          <p:nvPr>
            <p:ph idx="4294967295"/>
          </p:nvPr>
        </p:nvSpPr>
        <p:spPr>
          <a:xfrm>
            <a:off x="163195" y="1083088"/>
            <a:ext cx="2225362" cy="438150"/>
          </a:xfrm>
          <a:prstGeom prst="rect">
            <a:avLst/>
          </a:prstGeom>
        </p:spPr>
        <p:txBody>
          <a:bodyPr>
            <a:normAutofit fontScale="85000" lnSpcReduction="20000"/>
          </a:bodyPr>
          <a:lstStyle/>
          <a:p>
            <a:r>
              <a:rPr lang="en-US" sz="3600" b="1"/>
              <a:t>number</a:t>
            </a:r>
          </a:p>
          <a:p>
            <a:endParaRPr lang="en-US" sz="3600" b="1"/>
          </a:p>
        </p:txBody>
      </p:sp>
      <p:sp>
        <p:nvSpPr>
          <p:cNvPr id="8" name="Content Placeholder 2">
            <a:extLst>
              <a:ext uri="{FF2B5EF4-FFF2-40B4-BE49-F238E27FC236}">
                <a16:creationId xmlns:a16="http://schemas.microsoft.com/office/drawing/2014/main" id="{1B50E2B8-99EA-4A82-BA55-AF8A010374EC}"/>
              </a:ext>
            </a:extLst>
          </p:cNvPr>
          <p:cNvSpPr txBox="1">
            <a:spLocks/>
          </p:cNvSpPr>
          <p:nvPr/>
        </p:nvSpPr>
        <p:spPr>
          <a:xfrm>
            <a:off x="425510" y="5451371"/>
            <a:ext cx="2225362"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as many</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10" name="Content Placeholder 2">
            <a:extLst>
              <a:ext uri="{FF2B5EF4-FFF2-40B4-BE49-F238E27FC236}">
                <a16:creationId xmlns:a16="http://schemas.microsoft.com/office/drawing/2014/main" id="{B3D29CC3-1591-47FC-8431-6A708DBFE63E}"/>
              </a:ext>
            </a:extLst>
          </p:cNvPr>
          <p:cNvSpPr txBox="1">
            <a:spLocks/>
          </p:cNvSpPr>
          <p:nvPr/>
        </p:nvSpPr>
        <p:spPr>
          <a:xfrm>
            <a:off x="515427" y="3632601"/>
            <a:ext cx="3547207" cy="5039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the same value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14" name="Content Placeholder 2">
            <a:extLst>
              <a:ext uri="{FF2B5EF4-FFF2-40B4-BE49-F238E27FC236}">
                <a16:creationId xmlns:a16="http://schemas.microsoft.com/office/drawing/2014/main" id="{BF99F790-B3D9-43C9-A6D5-E326C76697A1}"/>
              </a:ext>
            </a:extLst>
          </p:cNvPr>
          <p:cNvSpPr txBox="1">
            <a:spLocks/>
          </p:cNvSpPr>
          <p:nvPr/>
        </p:nvSpPr>
        <p:spPr>
          <a:xfrm>
            <a:off x="3374031" y="1075714"/>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zero</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16" name="Content Placeholder 2">
            <a:extLst>
              <a:ext uri="{FF2B5EF4-FFF2-40B4-BE49-F238E27FC236}">
                <a16:creationId xmlns:a16="http://schemas.microsoft.com/office/drawing/2014/main" id="{694CC960-C036-4436-9059-2A77BA6019A7}"/>
              </a:ext>
            </a:extLst>
          </p:cNvPr>
          <p:cNvSpPr txBox="1">
            <a:spLocks/>
          </p:cNvSpPr>
          <p:nvPr/>
        </p:nvSpPr>
        <p:spPr>
          <a:xfrm>
            <a:off x="5796704" y="2725848"/>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one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18" name="Content Placeholder 2">
            <a:extLst>
              <a:ext uri="{FF2B5EF4-FFF2-40B4-BE49-F238E27FC236}">
                <a16:creationId xmlns:a16="http://schemas.microsoft.com/office/drawing/2014/main" id="{65207103-54EB-4882-9F09-565E4602D216}"/>
              </a:ext>
            </a:extLst>
          </p:cNvPr>
          <p:cNvSpPr txBox="1">
            <a:spLocks/>
          </p:cNvSpPr>
          <p:nvPr/>
        </p:nvSpPr>
        <p:spPr>
          <a:xfrm>
            <a:off x="4970428" y="3746301"/>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two</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20" name="Content Placeholder 2">
            <a:extLst>
              <a:ext uri="{FF2B5EF4-FFF2-40B4-BE49-F238E27FC236}">
                <a16:creationId xmlns:a16="http://schemas.microsoft.com/office/drawing/2014/main" id="{A3508189-25C4-44F1-9197-8DC8CD7FB007}"/>
              </a:ext>
            </a:extLst>
          </p:cNvPr>
          <p:cNvSpPr txBox="1">
            <a:spLocks/>
          </p:cNvSpPr>
          <p:nvPr/>
        </p:nvSpPr>
        <p:spPr>
          <a:xfrm>
            <a:off x="5141489" y="4806274"/>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three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22" name="Content Placeholder 2">
            <a:extLst>
              <a:ext uri="{FF2B5EF4-FFF2-40B4-BE49-F238E27FC236}">
                <a16:creationId xmlns:a16="http://schemas.microsoft.com/office/drawing/2014/main" id="{F947A8DE-1A8A-4B00-A904-9BB3BD618C90}"/>
              </a:ext>
            </a:extLst>
          </p:cNvPr>
          <p:cNvSpPr txBox="1">
            <a:spLocks/>
          </p:cNvSpPr>
          <p:nvPr/>
        </p:nvSpPr>
        <p:spPr>
          <a:xfrm>
            <a:off x="4181374" y="5965620"/>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four</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24" name="Content Placeholder 2">
            <a:extLst>
              <a:ext uri="{FF2B5EF4-FFF2-40B4-BE49-F238E27FC236}">
                <a16:creationId xmlns:a16="http://schemas.microsoft.com/office/drawing/2014/main" id="{7F9D22FF-EE22-429C-A849-4BEF82E08FE0}"/>
              </a:ext>
            </a:extLst>
          </p:cNvPr>
          <p:cNvSpPr txBox="1">
            <a:spLocks/>
          </p:cNvSpPr>
          <p:nvPr/>
        </p:nvSpPr>
        <p:spPr>
          <a:xfrm>
            <a:off x="6057033" y="1390184"/>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five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26" name="Content Placeholder 2">
            <a:extLst>
              <a:ext uri="{FF2B5EF4-FFF2-40B4-BE49-F238E27FC236}">
                <a16:creationId xmlns:a16="http://schemas.microsoft.com/office/drawing/2014/main" id="{101D6D05-A329-4802-B945-5410B07C6710}"/>
              </a:ext>
            </a:extLst>
          </p:cNvPr>
          <p:cNvSpPr txBox="1">
            <a:spLocks/>
          </p:cNvSpPr>
          <p:nvPr/>
        </p:nvSpPr>
        <p:spPr>
          <a:xfrm>
            <a:off x="8887201" y="2503220"/>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six</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28" name="Content Placeholder 2">
            <a:extLst>
              <a:ext uri="{FF2B5EF4-FFF2-40B4-BE49-F238E27FC236}">
                <a16:creationId xmlns:a16="http://schemas.microsoft.com/office/drawing/2014/main" id="{4105A9F2-10D6-4AEC-A824-61C8962C076A}"/>
              </a:ext>
            </a:extLst>
          </p:cNvPr>
          <p:cNvSpPr txBox="1">
            <a:spLocks/>
          </p:cNvSpPr>
          <p:nvPr/>
        </p:nvSpPr>
        <p:spPr>
          <a:xfrm>
            <a:off x="8598087" y="961400"/>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seven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30" name="Content Placeholder 2">
            <a:extLst>
              <a:ext uri="{FF2B5EF4-FFF2-40B4-BE49-F238E27FC236}">
                <a16:creationId xmlns:a16="http://schemas.microsoft.com/office/drawing/2014/main" id="{3907B805-85F4-4D92-8EB3-12D77F1B9E14}"/>
              </a:ext>
            </a:extLst>
          </p:cNvPr>
          <p:cNvSpPr txBox="1">
            <a:spLocks/>
          </p:cNvSpPr>
          <p:nvPr/>
        </p:nvSpPr>
        <p:spPr>
          <a:xfrm>
            <a:off x="7671865" y="3640935"/>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eight</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32" name="Content Placeholder 2">
            <a:extLst>
              <a:ext uri="{FF2B5EF4-FFF2-40B4-BE49-F238E27FC236}">
                <a16:creationId xmlns:a16="http://schemas.microsoft.com/office/drawing/2014/main" id="{1BEB6E49-4FF6-4350-BCC1-36E750C38994}"/>
              </a:ext>
            </a:extLst>
          </p:cNvPr>
          <p:cNvSpPr txBox="1">
            <a:spLocks/>
          </p:cNvSpPr>
          <p:nvPr/>
        </p:nvSpPr>
        <p:spPr>
          <a:xfrm>
            <a:off x="9217113" y="4810013"/>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nine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sp>
        <p:nvSpPr>
          <p:cNvPr id="34" name="Content Placeholder 2">
            <a:extLst>
              <a:ext uri="{FF2B5EF4-FFF2-40B4-BE49-F238E27FC236}">
                <a16:creationId xmlns:a16="http://schemas.microsoft.com/office/drawing/2014/main" id="{FC04C779-0977-451D-AE29-BF255308C95A}"/>
              </a:ext>
            </a:extLst>
          </p:cNvPr>
          <p:cNvSpPr txBox="1">
            <a:spLocks/>
          </p:cNvSpPr>
          <p:nvPr/>
        </p:nvSpPr>
        <p:spPr>
          <a:xfrm>
            <a:off x="7850952" y="5830632"/>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a:ea typeface="+mn-ea"/>
              </a:rPr>
              <a:t>ten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a:ea typeface="+mn-ea"/>
            </a:endParaRPr>
          </a:p>
        </p:txBody>
      </p:sp>
      <p:pic>
        <p:nvPicPr>
          <p:cNvPr id="35" name="Picture 34">
            <a:extLst>
              <a:ext uri="{FF2B5EF4-FFF2-40B4-BE49-F238E27FC236}">
                <a16:creationId xmlns:a16="http://schemas.microsoft.com/office/drawing/2014/main" id="{2C2BD28B-3BE1-4F30-8896-7091A4E50DDF}"/>
              </a:ext>
            </a:extLst>
          </p:cNvPr>
          <p:cNvPicPr>
            <a:picLocks noChangeAspect="1"/>
          </p:cNvPicPr>
          <p:nvPr/>
        </p:nvPicPr>
        <p:blipFill>
          <a:blip r:embed="rId2"/>
          <a:stretch>
            <a:fillRect/>
          </a:stretch>
        </p:blipFill>
        <p:spPr>
          <a:xfrm>
            <a:off x="2819200" y="4270464"/>
            <a:ext cx="1381125" cy="1400175"/>
          </a:xfrm>
          <a:prstGeom prst="rect">
            <a:avLst/>
          </a:prstGeom>
        </p:spPr>
      </p:pic>
      <p:pic>
        <p:nvPicPr>
          <p:cNvPr id="36" name="Picture 35">
            <a:extLst>
              <a:ext uri="{FF2B5EF4-FFF2-40B4-BE49-F238E27FC236}">
                <a16:creationId xmlns:a16="http://schemas.microsoft.com/office/drawing/2014/main" id="{68BC84E4-697E-42C9-8FB6-2199E7AACE7B}"/>
              </a:ext>
            </a:extLst>
          </p:cNvPr>
          <p:cNvPicPr>
            <a:picLocks noChangeAspect="1"/>
          </p:cNvPicPr>
          <p:nvPr/>
        </p:nvPicPr>
        <p:blipFill>
          <a:blip r:embed="rId2"/>
          <a:stretch>
            <a:fillRect/>
          </a:stretch>
        </p:blipFill>
        <p:spPr>
          <a:xfrm>
            <a:off x="7160136" y="1435306"/>
            <a:ext cx="1381125" cy="1400175"/>
          </a:xfrm>
          <a:prstGeom prst="rect">
            <a:avLst/>
          </a:prstGeom>
        </p:spPr>
      </p:pic>
      <p:pic>
        <p:nvPicPr>
          <p:cNvPr id="37" name="Picture 36">
            <a:extLst>
              <a:ext uri="{FF2B5EF4-FFF2-40B4-BE49-F238E27FC236}">
                <a16:creationId xmlns:a16="http://schemas.microsoft.com/office/drawing/2014/main" id="{662E571C-C8FA-4D58-ACEB-99C1D4892947}"/>
              </a:ext>
            </a:extLst>
          </p:cNvPr>
          <p:cNvPicPr>
            <a:picLocks noChangeAspect="1"/>
          </p:cNvPicPr>
          <p:nvPr/>
        </p:nvPicPr>
        <p:blipFill>
          <a:blip r:embed="rId2"/>
          <a:stretch>
            <a:fillRect/>
          </a:stretch>
        </p:blipFill>
        <p:spPr>
          <a:xfrm>
            <a:off x="429404" y="2046760"/>
            <a:ext cx="1381125" cy="1400175"/>
          </a:xfrm>
          <a:prstGeom prst="rect">
            <a:avLst/>
          </a:prstGeom>
        </p:spPr>
      </p:pic>
      <p:pic>
        <p:nvPicPr>
          <p:cNvPr id="38" name="Picture 37">
            <a:extLst>
              <a:ext uri="{FF2B5EF4-FFF2-40B4-BE49-F238E27FC236}">
                <a16:creationId xmlns:a16="http://schemas.microsoft.com/office/drawing/2014/main" id="{A5D9DF38-BE02-4C01-8EA9-7E02F79B23DF}"/>
              </a:ext>
            </a:extLst>
          </p:cNvPr>
          <p:cNvPicPr>
            <a:picLocks noChangeAspect="1"/>
          </p:cNvPicPr>
          <p:nvPr/>
        </p:nvPicPr>
        <p:blipFill>
          <a:blip r:embed="rId2"/>
          <a:stretch>
            <a:fillRect/>
          </a:stretch>
        </p:blipFill>
        <p:spPr>
          <a:xfrm>
            <a:off x="3969539" y="1993146"/>
            <a:ext cx="1381125" cy="1400175"/>
          </a:xfrm>
          <a:prstGeom prst="rect">
            <a:avLst/>
          </a:prstGeom>
        </p:spPr>
      </p:pic>
      <p:pic>
        <p:nvPicPr>
          <p:cNvPr id="39" name="Picture 38">
            <a:extLst>
              <a:ext uri="{FF2B5EF4-FFF2-40B4-BE49-F238E27FC236}">
                <a16:creationId xmlns:a16="http://schemas.microsoft.com/office/drawing/2014/main" id="{C0E9FF2C-E4A2-47B7-86D8-6A3DAF51292D}"/>
              </a:ext>
            </a:extLst>
          </p:cNvPr>
          <p:cNvPicPr>
            <a:picLocks noChangeAspect="1"/>
          </p:cNvPicPr>
          <p:nvPr/>
        </p:nvPicPr>
        <p:blipFill>
          <a:blip r:embed="rId2"/>
          <a:stretch>
            <a:fillRect/>
          </a:stretch>
        </p:blipFill>
        <p:spPr>
          <a:xfrm>
            <a:off x="6356974" y="4184837"/>
            <a:ext cx="1381125" cy="1400175"/>
          </a:xfrm>
          <a:prstGeom prst="rect">
            <a:avLst/>
          </a:prstGeom>
        </p:spPr>
      </p:pic>
      <p:pic>
        <p:nvPicPr>
          <p:cNvPr id="40" name="Picture 39">
            <a:extLst>
              <a:ext uri="{FF2B5EF4-FFF2-40B4-BE49-F238E27FC236}">
                <a16:creationId xmlns:a16="http://schemas.microsoft.com/office/drawing/2014/main" id="{61EF8483-0BFB-4418-8150-746EB9458F42}"/>
              </a:ext>
            </a:extLst>
          </p:cNvPr>
          <p:cNvPicPr>
            <a:picLocks noChangeAspect="1"/>
          </p:cNvPicPr>
          <p:nvPr/>
        </p:nvPicPr>
        <p:blipFill>
          <a:blip r:embed="rId2"/>
          <a:stretch>
            <a:fillRect/>
          </a:stretch>
        </p:blipFill>
        <p:spPr>
          <a:xfrm>
            <a:off x="9221175" y="3018336"/>
            <a:ext cx="1381125" cy="1400175"/>
          </a:xfrm>
          <a:prstGeom prst="rect">
            <a:avLst/>
          </a:prstGeom>
        </p:spPr>
      </p:pic>
    </p:spTree>
    <p:extLst>
      <p:ext uri="{BB962C8B-B14F-4D97-AF65-F5344CB8AC3E}">
        <p14:creationId xmlns:p14="http://schemas.microsoft.com/office/powerpoint/2010/main" val="4192125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2" y="648154"/>
            <a:ext cx="10515600" cy="1325563"/>
          </a:xfrm>
        </p:spPr>
        <p:txBody>
          <a:bodyPr/>
          <a:lstStyle/>
          <a:p>
            <a:r>
              <a:rPr lang="en-US" dirty="0"/>
              <a:t>Representing a number on the ten-frame</a:t>
            </a:r>
          </a:p>
        </p:txBody>
      </p:sp>
      <p:graphicFrame>
        <p:nvGraphicFramePr>
          <p:cNvPr id="6" name="Table 5">
            <a:extLst>
              <a:ext uri="{FF2B5EF4-FFF2-40B4-BE49-F238E27FC236}">
                <a16:creationId xmlns:a16="http://schemas.microsoft.com/office/drawing/2014/main" id="{234229B6-94D4-43E9-BA94-67FDE7637400}"/>
              </a:ext>
            </a:extLst>
          </p:cNvPr>
          <p:cNvGraphicFramePr>
            <a:graphicFrameLocks noGrp="1"/>
          </p:cNvGraphicFramePr>
          <p:nvPr/>
        </p:nvGraphicFramePr>
        <p:xfrm>
          <a:off x="2128699" y="1710459"/>
          <a:ext cx="6747445" cy="2686050"/>
        </p:xfrm>
        <a:graphic>
          <a:graphicData uri="http://schemas.openxmlformats.org/drawingml/2006/table">
            <a:tbl>
              <a:tblPr firstRow="1" bandRow="1"/>
              <a:tblGrid>
                <a:gridCol w="1349489">
                  <a:extLst>
                    <a:ext uri="{9D8B030D-6E8A-4147-A177-3AD203B41FA5}">
                      <a16:colId xmlns:a16="http://schemas.microsoft.com/office/drawing/2014/main" val="20000"/>
                    </a:ext>
                  </a:extLst>
                </a:gridCol>
                <a:gridCol w="1349489">
                  <a:extLst>
                    <a:ext uri="{9D8B030D-6E8A-4147-A177-3AD203B41FA5}">
                      <a16:colId xmlns:a16="http://schemas.microsoft.com/office/drawing/2014/main" val="20001"/>
                    </a:ext>
                  </a:extLst>
                </a:gridCol>
                <a:gridCol w="1349489">
                  <a:extLst>
                    <a:ext uri="{9D8B030D-6E8A-4147-A177-3AD203B41FA5}">
                      <a16:colId xmlns:a16="http://schemas.microsoft.com/office/drawing/2014/main" val="20002"/>
                    </a:ext>
                  </a:extLst>
                </a:gridCol>
                <a:gridCol w="1349489">
                  <a:extLst>
                    <a:ext uri="{9D8B030D-6E8A-4147-A177-3AD203B41FA5}">
                      <a16:colId xmlns:a16="http://schemas.microsoft.com/office/drawing/2014/main" val="20003"/>
                    </a:ext>
                  </a:extLst>
                </a:gridCol>
                <a:gridCol w="1349489">
                  <a:extLst>
                    <a:ext uri="{9D8B030D-6E8A-4147-A177-3AD203B41FA5}">
                      <a16:colId xmlns:a16="http://schemas.microsoft.com/office/drawing/2014/main" val="20004"/>
                    </a:ext>
                  </a:extLst>
                </a:gridCol>
              </a:tblGrid>
              <a:tr h="134302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4302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7" name="Google Shape;489;p20">
            <a:extLst>
              <a:ext uri="{FF2B5EF4-FFF2-40B4-BE49-F238E27FC236}">
                <a16:creationId xmlns:a16="http://schemas.microsoft.com/office/drawing/2014/main" id="{5D8B7D8A-72DC-3763-BE21-C75D9DEA5AF9}"/>
              </a:ext>
            </a:extLst>
          </p:cNvPr>
          <p:cNvSpPr>
            <a:spLocks noChangeAspect="1"/>
          </p:cNvSpPr>
          <p:nvPr/>
        </p:nvSpPr>
        <p:spPr>
          <a:xfrm>
            <a:off x="0" y="5646777"/>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8" name="Google Shape;489;p20">
            <a:extLst>
              <a:ext uri="{FF2B5EF4-FFF2-40B4-BE49-F238E27FC236}">
                <a16:creationId xmlns:a16="http://schemas.microsoft.com/office/drawing/2014/main" id="{6C36F8E6-5490-55AE-89FA-A34F42FA6F8D}"/>
              </a:ext>
            </a:extLst>
          </p:cNvPr>
          <p:cNvSpPr>
            <a:spLocks noChangeAspect="1"/>
          </p:cNvSpPr>
          <p:nvPr/>
        </p:nvSpPr>
        <p:spPr>
          <a:xfrm>
            <a:off x="48818" y="5633949"/>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9" name="Google Shape;489;p20">
            <a:extLst>
              <a:ext uri="{FF2B5EF4-FFF2-40B4-BE49-F238E27FC236}">
                <a16:creationId xmlns:a16="http://schemas.microsoft.com/office/drawing/2014/main" id="{7CB92311-2031-19D2-25AD-08DEA27F7D79}"/>
              </a:ext>
            </a:extLst>
          </p:cNvPr>
          <p:cNvSpPr>
            <a:spLocks noChangeAspect="1"/>
          </p:cNvSpPr>
          <p:nvPr/>
        </p:nvSpPr>
        <p:spPr>
          <a:xfrm>
            <a:off x="59744" y="5610770"/>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50" name="Google Shape;489;p20">
            <a:extLst>
              <a:ext uri="{FF2B5EF4-FFF2-40B4-BE49-F238E27FC236}">
                <a16:creationId xmlns:a16="http://schemas.microsoft.com/office/drawing/2014/main" id="{E17090D2-BFB7-45D1-557F-99B532E55B9E}"/>
              </a:ext>
            </a:extLst>
          </p:cNvPr>
          <p:cNvSpPr>
            <a:spLocks noChangeAspect="1"/>
          </p:cNvSpPr>
          <p:nvPr/>
        </p:nvSpPr>
        <p:spPr>
          <a:xfrm>
            <a:off x="34467" y="5606569"/>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51" name="Google Shape;489;p20">
            <a:extLst>
              <a:ext uri="{FF2B5EF4-FFF2-40B4-BE49-F238E27FC236}">
                <a16:creationId xmlns:a16="http://schemas.microsoft.com/office/drawing/2014/main" id="{C2F63CE7-6C76-3F1F-2B6D-B8F9A82658C5}"/>
              </a:ext>
            </a:extLst>
          </p:cNvPr>
          <p:cNvSpPr>
            <a:spLocks noChangeAspect="1"/>
          </p:cNvSpPr>
          <p:nvPr/>
        </p:nvSpPr>
        <p:spPr>
          <a:xfrm>
            <a:off x="-5159" y="5684965"/>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52" name="Google Shape;489;p20">
            <a:extLst>
              <a:ext uri="{FF2B5EF4-FFF2-40B4-BE49-F238E27FC236}">
                <a16:creationId xmlns:a16="http://schemas.microsoft.com/office/drawing/2014/main" id="{98FCB14C-BA98-1895-B269-96E10A92A463}"/>
              </a:ext>
            </a:extLst>
          </p:cNvPr>
          <p:cNvSpPr>
            <a:spLocks noChangeAspect="1"/>
          </p:cNvSpPr>
          <p:nvPr/>
        </p:nvSpPr>
        <p:spPr>
          <a:xfrm>
            <a:off x="34467" y="5665871"/>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53" name="Google Shape;489;p20">
            <a:extLst>
              <a:ext uri="{FF2B5EF4-FFF2-40B4-BE49-F238E27FC236}">
                <a16:creationId xmlns:a16="http://schemas.microsoft.com/office/drawing/2014/main" id="{634326C8-9D8E-7EB5-0FB7-4927D0A1E4C8}"/>
              </a:ext>
            </a:extLst>
          </p:cNvPr>
          <p:cNvSpPr>
            <a:spLocks noChangeAspect="1"/>
          </p:cNvSpPr>
          <p:nvPr/>
        </p:nvSpPr>
        <p:spPr>
          <a:xfrm>
            <a:off x="34468" y="5669956"/>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68" name="Google Shape;489;p20">
            <a:extLst>
              <a:ext uri="{FF2B5EF4-FFF2-40B4-BE49-F238E27FC236}">
                <a16:creationId xmlns:a16="http://schemas.microsoft.com/office/drawing/2014/main" id="{333641CF-5453-E337-EA47-13AE6DB76EC0}"/>
              </a:ext>
            </a:extLst>
          </p:cNvPr>
          <p:cNvSpPr>
            <a:spLocks noChangeAspect="1"/>
          </p:cNvSpPr>
          <p:nvPr/>
        </p:nvSpPr>
        <p:spPr>
          <a:xfrm>
            <a:off x="20118" y="5693134"/>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70" name="Google Shape;489;p20">
            <a:extLst>
              <a:ext uri="{FF2B5EF4-FFF2-40B4-BE49-F238E27FC236}">
                <a16:creationId xmlns:a16="http://schemas.microsoft.com/office/drawing/2014/main" id="{F31AA9AB-FBCC-CAB0-3E7E-16AA04D19462}"/>
              </a:ext>
            </a:extLst>
          </p:cNvPr>
          <p:cNvSpPr>
            <a:spLocks noChangeAspect="1"/>
          </p:cNvSpPr>
          <p:nvPr/>
        </p:nvSpPr>
        <p:spPr>
          <a:xfrm>
            <a:off x="20118" y="5528789"/>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72" name="Google Shape;489;p20">
            <a:extLst>
              <a:ext uri="{FF2B5EF4-FFF2-40B4-BE49-F238E27FC236}">
                <a16:creationId xmlns:a16="http://schemas.microsoft.com/office/drawing/2014/main" id="{A70523CF-7FF2-4D33-FEAD-5FE1ABA6E955}"/>
              </a:ext>
            </a:extLst>
          </p:cNvPr>
          <p:cNvSpPr>
            <a:spLocks noChangeAspect="1"/>
          </p:cNvSpPr>
          <p:nvPr/>
        </p:nvSpPr>
        <p:spPr>
          <a:xfrm>
            <a:off x="0" y="5640363"/>
            <a:ext cx="960581" cy="964086"/>
          </a:xfrm>
          <a:prstGeom prst="ellipse">
            <a:avLst/>
          </a:prstGeom>
          <a:solidFill>
            <a:srgbClr val="1F61C3"/>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5362BAA0-FA6E-C33A-A631-EC6CAF8449E5}"/>
              </a:ext>
            </a:extLst>
          </p:cNvPr>
          <p:cNvSpPr txBox="1"/>
          <p:nvPr/>
        </p:nvSpPr>
        <p:spPr>
          <a:xfrm>
            <a:off x="2220686" y="5116286"/>
            <a:ext cx="6868885" cy="369332"/>
          </a:xfrm>
          <a:prstGeom prst="rect">
            <a:avLst/>
          </a:prstGeom>
          <a:noFill/>
        </p:spPr>
        <p:txBody>
          <a:bodyPr wrap="square" rtlCol="0">
            <a:spAutoFit/>
          </a:bodyPr>
          <a:lstStyle/>
          <a:p>
            <a:r>
              <a:rPr lang="en-GB" dirty="0">
                <a:solidFill>
                  <a:srgbClr val="FF0000"/>
                </a:solidFill>
              </a:rPr>
              <a:t>Challenge: Does it matter where we put the counters?</a:t>
            </a:r>
          </a:p>
        </p:txBody>
      </p:sp>
    </p:spTree>
    <p:extLst>
      <p:ext uri="{BB962C8B-B14F-4D97-AF65-F5344CB8AC3E}">
        <p14:creationId xmlns:p14="http://schemas.microsoft.com/office/powerpoint/2010/main" val="287781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34" y="301880"/>
            <a:ext cx="10515600" cy="1325563"/>
          </a:xfrm>
        </p:spPr>
        <p:txBody>
          <a:bodyPr>
            <a:normAutofit/>
          </a:bodyPr>
          <a:lstStyle/>
          <a:p>
            <a:r>
              <a:rPr lang="en-US" sz="4000" dirty="0"/>
              <a:t>Representing a number on the ten-frame</a:t>
            </a:r>
          </a:p>
        </p:txBody>
      </p:sp>
      <p:sp>
        <p:nvSpPr>
          <p:cNvPr id="4" name="Text Placeholder 3"/>
          <p:cNvSpPr>
            <a:spLocks noGrp="1"/>
          </p:cNvSpPr>
          <p:nvPr>
            <p:ph type="body" sz="quarter" idx="10"/>
          </p:nvPr>
        </p:nvSpPr>
        <p:spPr>
          <a:xfrm>
            <a:off x="795702" y="1710066"/>
            <a:ext cx="10606088" cy="523220"/>
          </a:xfrm>
        </p:spPr>
        <p:txBody>
          <a:bodyPr/>
          <a:lstStyle/>
          <a:p>
            <a:r>
              <a:rPr lang="en-US"/>
              <a:t>What’s the same? What’s different?</a:t>
            </a:r>
          </a:p>
        </p:txBody>
      </p:sp>
      <p:graphicFrame>
        <p:nvGraphicFramePr>
          <p:cNvPr id="3" name="Table 2">
            <a:extLst>
              <a:ext uri="{FF2B5EF4-FFF2-40B4-BE49-F238E27FC236}">
                <a16:creationId xmlns:a16="http://schemas.microsoft.com/office/drawing/2014/main" id="{FB0570A2-CFDB-49F5-8CE8-361463CAD298}"/>
              </a:ext>
            </a:extLst>
          </p:cNvPr>
          <p:cNvGraphicFramePr>
            <a:graphicFrameLocks noGrp="1"/>
          </p:cNvGraphicFramePr>
          <p:nvPr/>
        </p:nvGraphicFramePr>
        <p:xfrm>
          <a:off x="789428" y="2595707"/>
          <a:ext cx="3723020" cy="1391676"/>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7B7B9DFC-C39C-44D3-B65B-13ED19701B34}"/>
              </a:ext>
            </a:extLst>
          </p:cNvPr>
          <p:cNvGraphicFramePr>
            <a:graphicFrameLocks noGrp="1"/>
          </p:cNvGraphicFramePr>
          <p:nvPr/>
        </p:nvGraphicFramePr>
        <p:xfrm>
          <a:off x="789428" y="4461053"/>
          <a:ext cx="3723020" cy="1391676"/>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234229B6-94D4-43E9-BA94-67FDE7637400}"/>
              </a:ext>
            </a:extLst>
          </p:cNvPr>
          <p:cNvGraphicFramePr>
            <a:graphicFrameLocks noGrp="1"/>
          </p:cNvGraphicFramePr>
          <p:nvPr/>
        </p:nvGraphicFramePr>
        <p:xfrm>
          <a:off x="5915361" y="2593191"/>
          <a:ext cx="3723020" cy="1391676"/>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0A6834FD-AEAA-452F-A09C-321C4A9AD16F}"/>
              </a:ext>
            </a:extLst>
          </p:cNvPr>
          <p:cNvGraphicFramePr>
            <a:graphicFrameLocks noGrp="1"/>
          </p:cNvGraphicFramePr>
          <p:nvPr/>
        </p:nvGraphicFramePr>
        <p:xfrm>
          <a:off x="5915361" y="4484286"/>
          <a:ext cx="3723020" cy="1391676"/>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95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55" name="Picture 2">
            <a:extLst>
              <a:ext uri="{FF2B5EF4-FFF2-40B4-BE49-F238E27FC236}">
                <a16:creationId xmlns:a16="http://schemas.microsoft.com/office/drawing/2014/main" id="{8AEB2646-D477-43A0-9888-C23CEABD7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28" y="2595707"/>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9AB3A4B2-B46A-403C-B09D-02224F8A8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659" y="2556654"/>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6F440F4B-A3E8-453C-840B-8F9033F77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320" y="3289029"/>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B1FF772D-C317-4B7D-A18E-38D4EC4AD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654" y="2590675"/>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FB950733-AAFC-448E-ACEA-449293984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551" y="2542346"/>
            <a:ext cx="782558" cy="78255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D5DC472E-1BA5-4069-B2D4-DAA6BD7A5933}"/>
              </a:ext>
            </a:extLst>
          </p:cNvPr>
          <p:cNvPicPr>
            <a:picLocks noChangeAspect="1"/>
          </p:cNvPicPr>
          <p:nvPr/>
        </p:nvPicPr>
        <p:blipFill>
          <a:blip r:embed="rId4"/>
          <a:stretch>
            <a:fillRect/>
          </a:stretch>
        </p:blipFill>
        <p:spPr>
          <a:xfrm>
            <a:off x="6726347" y="3363674"/>
            <a:ext cx="400752" cy="458088"/>
          </a:xfrm>
          <a:prstGeom prst="rect">
            <a:avLst/>
          </a:prstGeom>
        </p:spPr>
      </p:pic>
      <p:pic>
        <p:nvPicPr>
          <p:cNvPr id="69" name="Picture 68">
            <a:extLst>
              <a:ext uri="{FF2B5EF4-FFF2-40B4-BE49-F238E27FC236}">
                <a16:creationId xmlns:a16="http://schemas.microsoft.com/office/drawing/2014/main" id="{71F38675-8C58-46B0-AE93-4B28642E508A}"/>
              </a:ext>
            </a:extLst>
          </p:cNvPr>
          <p:cNvPicPr>
            <a:picLocks noChangeAspect="1"/>
          </p:cNvPicPr>
          <p:nvPr/>
        </p:nvPicPr>
        <p:blipFill>
          <a:blip r:embed="rId4"/>
          <a:stretch>
            <a:fillRect/>
          </a:stretch>
        </p:blipFill>
        <p:spPr>
          <a:xfrm>
            <a:off x="7576495" y="2728090"/>
            <a:ext cx="400752" cy="458088"/>
          </a:xfrm>
          <a:prstGeom prst="rect">
            <a:avLst/>
          </a:prstGeom>
        </p:spPr>
      </p:pic>
      <p:pic>
        <p:nvPicPr>
          <p:cNvPr id="71" name="Picture 70">
            <a:extLst>
              <a:ext uri="{FF2B5EF4-FFF2-40B4-BE49-F238E27FC236}">
                <a16:creationId xmlns:a16="http://schemas.microsoft.com/office/drawing/2014/main" id="{26FA2D61-364B-49A7-8D92-162C430F9932}"/>
              </a:ext>
            </a:extLst>
          </p:cNvPr>
          <p:cNvPicPr>
            <a:picLocks noChangeAspect="1"/>
          </p:cNvPicPr>
          <p:nvPr/>
        </p:nvPicPr>
        <p:blipFill>
          <a:blip r:embed="rId4"/>
          <a:stretch>
            <a:fillRect/>
          </a:stretch>
        </p:blipFill>
        <p:spPr>
          <a:xfrm>
            <a:off x="6074029" y="2728090"/>
            <a:ext cx="400752" cy="458088"/>
          </a:xfrm>
          <a:prstGeom prst="rect">
            <a:avLst/>
          </a:prstGeom>
        </p:spPr>
      </p:pic>
      <p:pic>
        <p:nvPicPr>
          <p:cNvPr id="73" name="Picture 72">
            <a:extLst>
              <a:ext uri="{FF2B5EF4-FFF2-40B4-BE49-F238E27FC236}">
                <a16:creationId xmlns:a16="http://schemas.microsoft.com/office/drawing/2014/main" id="{ADEAEF26-6A2C-49C6-B20F-385BE26D3E00}"/>
              </a:ext>
            </a:extLst>
          </p:cNvPr>
          <p:cNvPicPr>
            <a:picLocks noChangeAspect="1"/>
          </p:cNvPicPr>
          <p:nvPr/>
        </p:nvPicPr>
        <p:blipFill>
          <a:blip r:embed="rId4"/>
          <a:stretch>
            <a:fillRect/>
          </a:stretch>
        </p:blipFill>
        <p:spPr>
          <a:xfrm>
            <a:off x="8278049" y="3363674"/>
            <a:ext cx="400752" cy="458088"/>
          </a:xfrm>
          <a:prstGeom prst="rect">
            <a:avLst/>
          </a:prstGeom>
        </p:spPr>
      </p:pic>
      <p:pic>
        <p:nvPicPr>
          <p:cNvPr id="75" name="Picture 74">
            <a:extLst>
              <a:ext uri="{FF2B5EF4-FFF2-40B4-BE49-F238E27FC236}">
                <a16:creationId xmlns:a16="http://schemas.microsoft.com/office/drawing/2014/main" id="{344200E2-9610-4E40-8A85-671DDF39EB63}"/>
              </a:ext>
            </a:extLst>
          </p:cNvPr>
          <p:cNvPicPr>
            <a:picLocks noChangeAspect="1"/>
          </p:cNvPicPr>
          <p:nvPr/>
        </p:nvPicPr>
        <p:blipFill>
          <a:blip r:embed="rId4"/>
          <a:stretch>
            <a:fillRect/>
          </a:stretch>
        </p:blipFill>
        <p:spPr>
          <a:xfrm>
            <a:off x="9072413" y="2718889"/>
            <a:ext cx="400752" cy="458088"/>
          </a:xfrm>
          <a:prstGeom prst="rect">
            <a:avLst/>
          </a:prstGeom>
        </p:spPr>
      </p:pic>
      <p:pic>
        <p:nvPicPr>
          <p:cNvPr id="79" name="Picture 78">
            <a:extLst>
              <a:ext uri="{FF2B5EF4-FFF2-40B4-BE49-F238E27FC236}">
                <a16:creationId xmlns:a16="http://schemas.microsoft.com/office/drawing/2014/main" id="{5A3B4965-100F-476D-9427-3DEF7303D1E9}"/>
              </a:ext>
            </a:extLst>
          </p:cNvPr>
          <p:cNvPicPr>
            <a:picLocks noChangeAspect="1"/>
          </p:cNvPicPr>
          <p:nvPr/>
        </p:nvPicPr>
        <p:blipFill>
          <a:blip r:embed="rId5"/>
          <a:stretch>
            <a:fillRect/>
          </a:stretch>
        </p:blipFill>
        <p:spPr>
          <a:xfrm rot="2018188">
            <a:off x="6183458" y="4478470"/>
            <a:ext cx="183112" cy="675280"/>
          </a:xfrm>
          <a:prstGeom prst="rect">
            <a:avLst/>
          </a:prstGeom>
        </p:spPr>
      </p:pic>
      <p:pic>
        <p:nvPicPr>
          <p:cNvPr id="84" name="Picture 83">
            <a:extLst>
              <a:ext uri="{FF2B5EF4-FFF2-40B4-BE49-F238E27FC236}">
                <a16:creationId xmlns:a16="http://schemas.microsoft.com/office/drawing/2014/main" id="{4EE6CA1C-6610-4D45-A7FD-A35D2DC02C30}"/>
              </a:ext>
            </a:extLst>
          </p:cNvPr>
          <p:cNvPicPr>
            <a:picLocks noChangeAspect="1"/>
          </p:cNvPicPr>
          <p:nvPr/>
        </p:nvPicPr>
        <p:blipFill>
          <a:blip r:embed="rId5"/>
          <a:stretch>
            <a:fillRect/>
          </a:stretch>
        </p:blipFill>
        <p:spPr>
          <a:xfrm rot="2018188">
            <a:off x="6868806" y="5161234"/>
            <a:ext cx="183112" cy="675280"/>
          </a:xfrm>
          <a:prstGeom prst="rect">
            <a:avLst/>
          </a:prstGeom>
        </p:spPr>
      </p:pic>
      <p:pic>
        <p:nvPicPr>
          <p:cNvPr id="85" name="Picture 84">
            <a:extLst>
              <a:ext uri="{FF2B5EF4-FFF2-40B4-BE49-F238E27FC236}">
                <a16:creationId xmlns:a16="http://schemas.microsoft.com/office/drawing/2014/main" id="{416FA252-A497-47F9-B01E-30456FCBA903}"/>
              </a:ext>
            </a:extLst>
          </p:cNvPr>
          <p:cNvPicPr>
            <a:picLocks noChangeAspect="1"/>
          </p:cNvPicPr>
          <p:nvPr/>
        </p:nvPicPr>
        <p:blipFill>
          <a:blip r:embed="rId5"/>
          <a:stretch>
            <a:fillRect/>
          </a:stretch>
        </p:blipFill>
        <p:spPr>
          <a:xfrm rot="2018188">
            <a:off x="7748191" y="5173716"/>
            <a:ext cx="183112" cy="675280"/>
          </a:xfrm>
          <a:prstGeom prst="rect">
            <a:avLst/>
          </a:prstGeom>
        </p:spPr>
      </p:pic>
      <p:pic>
        <p:nvPicPr>
          <p:cNvPr id="86" name="Picture 85">
            <a:extLst>
              <a:ext uri="{FF2B5EF4-FFF2-40B4-BE49-F238E27FC236}">
                <a16:creationId xmlns:a16="http://schemas.microsoft.com/office/drawing/2014/main" id="{52ACD6C7-4127-4394-ACD4-F6B961D7E9E1}"/>
              </a:ext>
            </a:extLst>
          </p:cNvPr>
          <p:cNvPicPr>
            <a:picLocks noChangeAspect="1"/>
          </p:cNvPicPr>
          <p:nvPr/>
        </p:nvPicPr>
        <p:blipFill>
          <a:blip r:embed="rId5"/>
          <a:stretch>
            <a:fillRect/>
          </a:stretch>
        </p:blipFill>
        <p:spPr>
          <a:xfrm rot="2018188">
            <a:off x="8441094" y="4510066"/>
            <a:ext cx="183112" cy="675280"/>
          </a:xfrm>
          <a:prstGeom prst="rect">
            <a:avLst/>
          </a:prstGeom>
        </p:spPr>
      </p:pic>
      <p:pic>
        <p:nvPicPr>
          <p:cNvPr id="87" name="Picture 86">
            <a:extLst>
              <a:ext uri="{FF2B5EF4-FFF2-40B4-BE49-F238E27FC236}">
                <a16:creationId xmlns:a16="http://schemas.microsoft.com/office/drawing/2014/main" id="{911535A3-E023-42CF-B561-0203FA90C2F1}"/>
              </a:ext>
            </a:extLst>
          </p:cNvPr>
          <p:cNvPicPr>
            <a:picLocks noChangeAspect="1"/>
          </p:cNvPicPr>
          <p:nvPr/>
        </p:nvPicPr>
        <p:blipFill>
          <a:blip r:embed="rId5"/>
          <a:stretch>
            <a:fillRect/>
          </a:stretch>
        </p:blipFill>
        <p:spPr>
          <a:xfrm rot="2018188">
            <a:off x="9142551" y="4510065"/>
            <a:ext cx="183112" cy="675280"/>
          </a:xfrm>
          <a:prstGeom prst="rect">
            <a:avLst/>
          </a:prstGeom>
        </p:spPr>
      </p:pic>
      <p:pic>
        <p:nvPicPr>
          <p:cNvPr id="29" name="Picture 28">
            <a:extLst>
              <a:ext uri="{FF2B5EF4-FFF2-40B4-BE49-F238E27FC236}">
                <a16:creationId xmlns:a16="http://schemas.microsoft.com/office/drawing/2014/main" id="{FDED113A-EA3D-0335-A1B1-F9F3BDAA2931}"/>
              </a:ext>
            </a:extLst>
          </p:cNvPr>
          <p:cNvPicPr>
            <a:picLocks noChangeAspect="1"/>
          </p:cNvPicPr>
          <p:nvPr/>
        </p:nvPicPr>
        <p:blipFill>
          <a:blip r:embed="rId6"/>
          <a:stretch>
            <a:fillRect/>
          </a:stretch>
        </p:blipFill>
        <p:spPr>
          <a:xfrm>
            <a:off x="7100795" y="1294545"/>
            <a:ext cx="1752903" cy="1048304"/>
          </a:xfrm>
          <a:prstGeom prst="rect">
            <a:avLst/>
          </a:prstGeom>
        </p:spPr>
      </p:pic>
      <p:grpSp>
        <p:nvGrpSpPr>
          <p:cNvPr id="30" name="Group 29">
            <a:extLst>
              <a:ext uri="{FF2B5EF4-FFF2-40B4-BE49-F238E27FC236}">
                <a16:creationId xmlns:a16="http://schemas.microsoft.com/office/drawing/2014/main" id="{9FBB7637-1545-671B-8845-2FE4796A2155}"/>
              </a:ext>
            </a:extLst>
          </p:cNvPr>
          <p:cNvGrpSpPr>
            <a:grpSpLocks noChangeAspect="1"/>
          </p:cNvGrpSpPr>
          <p:nvPr/>
        </p:nvGrpSpPr>
        <p:grpSpPr>
          <a:xfrm>
            <a:off x="1693063" y="5245980"/>
            <a:ext cx="418620" cy="505787"/>
            <a:chOff x="2305050" y="5353050"/>
            <a:chExt cx="600075" cy="725025"/>
          </a:xfrm>
          <a:solidFill>
            <a:srgbClr val="89C978"/>
          </a:solidFill>
        </p:grpSpPr>
        <p:sp>
          <p:nvSpPr>
            <p:cNvPr id="31" name="Rectangle: Top Corners Rounded 30">
              <a:extLst>
                <a:ext uri="{FF2B5EF4-FFF2-40B4-BE49-F238E27FC236}">
                  <a16:creationId xmlns:a16="http://schemas.microsoft.com/office/drawing/2014/main" id="{61C1D1C5-2C70-D58C-34A8-CBF4584D6CB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66108FB-2F82-95D2-38D5-BB520296DA9E}"/>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FE401A4-2ED4-E0CE-9C24-6D579642EBD4}"/>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AEC80EF2-73D0-241E-8EAC-672C4E535630}"/>
              </a:ext>
            </a:extLst>
          </p:cNvPr>
          <p:cNvGrpSpPr>
            <a:grpSpLocks noChangeAspect="1"/>
          </p:cNvGrpSpPr>
          <p:nvPr/>
        </p:nvGrpSpPr>
        <p:grpSpPr>
          <a:xfrm>
            <a:off x="947134" y="4547310"/>
            <a:ext cx="418620" cy="505787"/>
            <a:chOff x="2305050" y="5353050"/>
            <a:chExt cx="600075" cy="725025"/>
          </a:xfrm>
        </p:grpSpPr>
        <p:sp>
          <p:nvSpPr>
            <p:cNvPr id="35" name="Rectangle: Top Corners Rounded 34">
              <a:extLst>
                <a:ext uri="{FF2B5EF4-FFF2-40B4-BE49-F238E27FC236}">
                  <a16:creationId xmlns:a16="http://schemas.microsoft.com/office/drawing/2014/main" id="{98DADBC7-56C0-65FC-A46E-EC4D78EEA879}"/>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FCF0D3E-6C3C-8035-5E9C-D786D05B2161}"/>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A1804A4A-A66C-3601-3FCE-2D14FF53C6A9}"/>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4D96AF35-4C63-BB96-B46E-41AC459309B1}"/>
              </a:ext>
            </a:extLst>
          </p:cNvPr>
          <p:cNvGrpSpPr>
            <a:grpSpLocks noChangeAspect="1"/>
          </p:cNvGrpSpPr>
          <p:nvPr/>
        </p:nvGrpSpPr>
        <p:grpSpPr>
          <a:xfrm>
            <a:off x="1698993" y="4551184"/>
            <a:ext cx="418620" cy="505787"/>
            <a:chOff x="2305050" y="5353050"/>
            <a:chExt cx="600075" cy="725025"/>
          </a:xfrm>
          <a:solidFill>
            <a:srgbClr val="A63DB1"/>
          </a:solidFill>
        </p:grpSpPr>
        <p:sp>
          <p:nvSpPr>
            <p:cNvPr id="43" name="Rectangle: Top Corners Rounded 42">
              <a:extLst>
                <a:ext uri="{FF2B5EF4-FFF2-40B4-BE49-F238E27FC236}">
                  <a16:creationId xmlns:a16="http://schemas.microsoft.com/office/drawing/2014/main" id="{EEFB7E18-4BC9-F917-4D67-7D383541DCB7}"/>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08A6C72-8162-BF98-178D-8B5130481E46}"/>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D02EC2DD-0393-5EA1-DA33-4E37DD1EC245}"/>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8351AA55-2A41-887A-461B-587D505A392F}"/>
              </a:ext>
            </a:extLst>
          </p:cNvPr>
          <p:cNvGrpSpPr>
            <a:grpSpLocks noChangeAspect="1"/>
          </p:cNvGrpSpPr>
          <p:nvPr/>
        </p:nvGrpSpPr>
        <p:grpSpPr>
          <a:xfrm>
            <a:off x="947134" y="5245980"/>
            <a:ext cx="418620" cy="505787"/>
            <a:chOff x="2305050" y="5353050"/>
            <a:chExt cx="600075" cy="725025"/>
          </a:xfrm>
        </p:grpSpPr>
        <p:sp>
          <p:nvSpPr>
            <p:cNvPr id="56" name="Rectangle: Top Corners Rounded 55">
              <a:extLst>
                <a:ext uri="{FF2B5EF4-FFF2-40B4-BE49-F238E27FC236}">
                  <a16:creationId xmlns:a16="http://schemas.microsoft.com/office/drawing/2014/main" id="{7D77DB13-E6AE-0D75-BC60-820C719EB0F6}"/>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B53FC07-6BAA-FF5A-56D8-A23BE6ECAF54}"/>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06F85F11-C616-1285-0469-88235AE55197}"/>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FFC068B0-5852-8014-A15D-6865B6565C52}"/>
              </a:ext>
            </a:extLst>
          </p:cNvPr>
          <p:cNvGrpSpPr>
            <a:grpSpLocks noChangeAspect="1"/>
          </p:cNvGrpSpPr>
          <p:nvPr/>
        </p:nvGrpSpPr>
        <p:grpSpPr>
          <a:xfrm>
            <a:off x="2444735" y="5250403"/>
            <a:ext cx="418620" cy="505787"/>
            <a:chOff x="2305050" y="5353050"/>
            <a:chExt cx="600075" cy="725025"/>
          </a:xfrm>
          <a:solidFill>
            <a:srgbClr val="89C978"/>
          </a:solidFill>
        </p:grpSpPr>
        <p:sp>
          <p:nvSpPr>
            <p:cNvPr id="64" name="Rectangle: Top Corners Rounded 63">
              <a:extLst>
                <a:ext uri="{FF2B5EF4-FFF2-40B4-BE49-F238E27FC236}">
                  <a16:creationId xmlns:a16="http://schemas.microsoft.com/office/drawing/2014/main" id="{37E0BF16-7137-5EE2-344E-BB6EA74984C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E94D37E-D0ED-50E9-2DDF-E6EDB3C263FC}"/>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66A71BC2-31C1-752E-D1A6-87AB14E8B67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2474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571"/>
            <a:ext cx="10515600" cy="1325563"/>
          </a:xfrm>
        </p:spPr>
        <p:txBody>
          <a:bodyPr>
            <a:normAutofit/>
          </a:bodyPr>
          <a:lstStyle/>
          <a:p>
            <a:r>
              <a:rPr lang="en-US" sz="3600"/>
              <a:t>Finding different arrangements of the same number</a:t>
            </a:r>
          </a:p>
        </p:txBody>
      </p:sp>
      <p:sp>
        <p:nvSpPr>
          <p:cNvPr id="8" name="Text Placeholder 7">
            <a:extLst>
              <a:ext uri="{FF2B5EF4-FFF2-40B4-BE49-F238E27FC236}">
                <a16:creationId xmlns:a16="http://schemas.microsoft.com/office/drawing/2014/main" id="{44D9E02A-B5BD-ADBC-C24B-0C6BF1D1ED24}"/>
              </a:ext>
            </a:extLst>
          </p:cNvPr>
          <p:cNvSpPr>
            <a:spLocks noGrp="1"/>
          </p:cNvSpPr>
          <p:nvPr>
            <p:ph type="body" sz="quarter" idx="11"/>
          </p:nvPr>
        </p:nvSpPr>
        <p:spPr/>
        <p:txBody>
          <a:bodyPr/>
          <a:lstStyle/>
          <a:p>
            <a:r>
              <a:rPr lang="en-GB"/>
              <a:t>zero      one      two      three      four      five      six      seven      eight      nine      ten      number      the same value      as many</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0" y="2655011"/>
            <a:ext cx="2158821" cy="297395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318675" y="2655012"/>
            <a:ext cx="1495564" cy="2973954"/>
          </a:xfrm>
          <a:prstGeom prst="rect">
            <a:avLst/>
          </a:prstGeom>
        </p:spPr>
      </p:pic>
      <p:sp>
        <p:nvSpPr>
          <p:cNvPr id="15" name="Rectangular Callout 14"/>
          <p:cNvSpPr/>
          <p:nvPr/>
        </p:nvSpPr>
        <p:spPr>
          <a:xfrm>
            <a:off x="1777071" y="1305690"/>
            <a:ext cx="2506172" cy="1713115"/>
          </a:xfrm>
          <a:prstGeom prst="wedgeRectCallout">
            <a:avLst>
              <a:gd name="adj1" fmla="val -45982"/>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How many counters are there?</a:t>
            </a:r>
          </a:p>
        </p:txBody>
      </p:sp>
      <p:sp>
        <p:nvSpPr>
          <p:cNvPr id="16" name="Rectangular Callout 15"/>
          <p:cNvSpPr/>
          <p:nvPr/>
        </p:nvSpPr>
        <p:spPr>
          <a:xfrm flipH="1">
            <a:off x="4667092" y="1309972"/>
            <a:ext cx="4606582" cy="1713115"/>
          </a:xfrm>
          <a:prstGeom prst="wedgeRectCallout">
            <a:avLst>
              <a:gd name="adj1" fmla="val -46431"/>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two, three, four, five, </a:t>
            </a:r>
            <a:r>
              <a:rPr kumimoji="0" lang="en-US"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six</a:t>
            </a: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There are six counters on the ten-frame.</a:t>
            </a:r>
          </a:p>
        </p:txBody>
      </p:sp>
      <p:graphicFrame>
        <p:nvGraphicFramePr>
          <p:cNvPr id="3" name="Table 2">
            <a:extLst>
              <a:ext uri="{FF2B5EF4-FFF2-40B4-BE49-F238E27FC236}">
                <a16:creationId xmlns:a16="http://schemas.microsoft.com/office/drawing/2014/main" id="{D53F834D-B3B1-4F96-AD72-893E2CD2CC32}"/>
              </a:ext>
            </a:extLst>
          </p:cNvPr>
          <p:cNvGraphicFramePr>
            <a:graphicFrameLocks noGrp="1"/>
          </p:cNvGraphicFramePr>
          <p:nvPr/>
        </p:nvGraphicFramePr>
        <p:xfrm>
          <a:off x="3620617" y="3561347"/>
          <a:ext cx="3723020" cy="1502622"/>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7513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13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4" name="Google Shape;489;p20">
            <a:extLst>
              <a:ext uri="{FF2B5EF4-FFF2-40B4-BE49-F238E27FC236}">
                <a16:creationId xmlns:a16="http://schemas.microsoft.com/office/drawing/2014/main" id="{187311D2-13A8-BB81-42D8-0CA1C0303066}"/>
              </a:ext>
            </a:extLst>
          </p:cNvPr>
          <p:cNvSpPr>
            <a:spLocks noChangeAspect="1"/>
          </p:cNvSpPr>
          <p:nvPr/>
        </p:nvSpPr>
        <p:spPr>
          <a:xfrm>
            <a:off x="3752377"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5" name="Google Shape;489;p20">
            <a:extLst>
              <a:ext uri="{FF2B5EF4-FFF2-40B4-BE49-F238E27FC236}">
                <a16:creationId xmlns:a16="http://schemas.microsoft.com/office/drawing/2014/main" id="{93609DB8-8F28-C5CE-58CA-5E497A8C672B}"/>
              </a:ext>
            </a:extLst>
          </p:cNvPr>
          <p:cNvSpPr>
            <a:spLocks noChangeAspect="1"/>
          </p:cNvSpPr>
          <p:nvPr/>
        </p:nvSpPr>
        <p:spPr>
          <a:xfrm>
            <a:off x="3746789" y="443734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6" name="Google Shape;489;p20">
            <a:extLst>
              <a:ext uri="{FF2B5EF4-FFF2-40B4-BE49-F238E27FC236}">
                <a16:creationId xmlns:a16="http://schemas.microsoft.com/office/drawing/2014/main" id="{401FEAA2-EE4C-4338-0E19-E59CDF9D21EC}"/>
              </a:ext>
            </a:extLst>
          </p:cNvPr>
          <p:cNvSpPr>
            <a:spLocks noChangeAspect="1"/>
          </p:cNvSpPr>
          <p:nvPr/>
        </p:nvSpPr>
        <p:spPr>
          <a:xfrm>
            <a:off x="4482786"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7" name="Google Shape;489;p20">
            <a:extLst>
              <a:ext uri="{FF2B5EF4-FFF2-40B4-BE49-F238E27FC236}">
                <a16:creationId xmlns:a16="http://schemas.microsoft.com/office/drawing/2014/main" id="{79C8D84F-29CE-95DD-68A4-E35A886B4485}"/>
              </a:ext>
            </a:extLst>
          </p:cNvPr>
          <p:cNvSpPr>
            <a:spLocks noChangeAspect="1"/>
          </p:cNvSpPr>
          <p:nvPr/>
        </p:nvSpPr>
        <p:spPr>
          <a:xfrm>
            <a:off x="4477198" y="443734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8" name="Google Shape;489;p20">
            <a:extLst>
              <a:ext uri="{FF2B5EF4-FFF2-40B4-BE49-F238E27FC236}">
                <a16:creationId xmlns:a16="http://schemas.microsoft.com/office/drawing/2014/main" id="{1ABA42B8-8CF1-B359-C106-5C68747F6FF5}"/>
              </a:ext>
            </a:extLst>
          </p:cNvPr>
          <p:cNvSpPr>
            <a:spLocks noChangeAspect="1"/>
          </p:cNvSpPr>
          <p:nvPr/>
        </p:nvSpPr>
        <p:spPr>
          <a:xfrm>
            <a:off x="5988736"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9" name="Google Shape;489;p20">
            <a:extLst>
              <a:ext uri="{FF2B5EF4-FFF2-40B4-BE49-F238E27FC236}">
                <a16:creationId xmlns:a16="http://schemas.microsoft.com/office/drawing/2014/main" id="{AD857CD6-77FD-B786-6B87-8DC7A914ADF5}"/>
              </a:ext>
            </a:extLst>
          </p:cNvPr>
          <p:cNvSpPr>
            <a:spLocks noChangeAspect="1"/>
          </p:cNvSpPr>
          <p:nvPr/>
        </p:nvSpPr>
        <p:spPr>
          <a:xfrm>
            <a:off x="6722750" y="4437341"/>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27446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4"/>
            <a:ext cx="10515600" cy="1325563"/>
          </a:xfrm>
        </p:spPr>
        <p:txBody>
          <a:bodyPr>
            <a:normAutofit/>
          </a:bodyPr>
          <a:lstStyle/>
          <a:p>
            <a:r>
              <a:rPr lang="en-US" sz="3200"/>
              <a:t>Finding different arrangements of the same number</a:t>
            </a:r>
          </a:p>
        </p:txBody>
      </p:sp>
      <p:sp>
        <p:nvSpPr>
          <p:cNvPr id="8" name="Text Placeholder 7">
            <a:extLst>
              <a:ext uri="{FF2B5EF4-FFF2-40B4-BE49-F238E27FC236}">
                <a16:creationId xmlns:a16="http://schemas.microsoft.com/office/drawing/2014/main" id="{FEB9DA26-AF94-B8AB-27A5-377C2EA9CCBE}"/>
              </a:ext>
            </a:extLst>
          </p:cNvPr>
          <p:cNvSpPr>
            <a:spLocks noGrp="1"/>
          </p:cNvSpPr>
          <p:nvPr>
            <p:ph type="body" sz="quarter" idx="11"/>
          </p:nvPr>
        </p:nvSpPr>
        <p:spPr/>
        <p:txBody>
          <a:bodyPr/>
          <a:lstStyle/>
          <a:p>
            <a:r>
              <a:rPr lang="en-GB"/>
              <a:t>zero      one      two      three      four      five      six      seven      eight      nine      ten      number      the same value      as many</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0" y="2655012"/>
            <a:ext cx="2158821" cy="297395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318675" y="2655013"/>
            <a:ext cx="1495564" cy="2973954"/>
          </a:xfrm>
          <a:prstGeom prst="rect">
            <a:avLst/>
          </a:prstGeom>
        </p:spPr>
      </p:pic>
      <p:sp>
        <p:nvSpPr>
          <p:cNvPr id="15" name="Rectangular Callout 14"/>
          <p:cNvSpPr/>
          <p:nvPr/>
        </p:nvSpPr>
        <p:spPr>
          <a:xfrm>
            <a:off x="1660359" y="1229035"/>
            <a:ext cx="2408648" cy="1607748"/>
          </a:xfrm>
          <a:prstGeom prst="wedgeRectCallout">
            <a:avLst>
              <a:gd name="adj1" fmla="val -45982"/>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How many counters are there now?</a:t>
            </a:r>
          </a:p>
        </p:txBody>
      </p:sp>
      <p:sp>
        <p:nvSpPr>
          <p:cNvPr id="16" name="Rectangular Callout 15"/>
          <p:cNvSpPr/>
          <p:nvPr/>
        </p:nvSpPr>
        <p:spPr>
          <a:xfrm flipH="1">
            <a:off x="4390102" y="1229035"/>
            <a:ext cx="4957009" cy="1935408"/>
          </a:xfrm>
          <a:prstGeom prst="wedgeRectCallout">
            <a:avLst>
              <a:gd name="adj1" fmla="val -46431"/>
              <a:gd name="adj2" fmla="val 7407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two, three, four, five, </a:t>
            </a:r>
            <a:r>
              <a:rPr kumimoji="0" lang="en-US"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six</a:t>
            </a: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There are still six counters on the ten-frame. The representations have the same value.</a:t>
            </a:r>
          </a:p>
        </p:txBody>
      </p:sp>
      <p:graphicFrame>
        <p:nvGraphicFramePr>
          <p:cNvPr id="17" name="Table 16">
            <a:extLst>
              <a:ext uri="{FF2B5EF4-FFF2-40B4-BE49-F238E27FC236}">
                <a16:creationId xmlns:a16="http://schemas.microsoft.com/office/drawing/2014/main" id="{1B193F5A-C8AA-F230-2C05-E87E98B569F0}"/>
              </a:ext>
            </a:extLst>
          </p:cNvPr>
          <p:cNvGraphicFramePr>
            <a:graphicFrameLocks noGrp="1"/>
          </p:cNvGraphicFramePr>
          <p:nvPr/>
        </p:nvGraphicFramePr>
        <p:xfrm>
          <a:off x="3620617" y="3561347"/>
          <a:ext cx="3723020" cy="1502622"/>
        </p:xfrm>
        <a:graphic>
          <a:graphicData uri="http://schemas.openxmlformats.org/drawingml/2006/table">
            <a:tbl>
              <a:tblPr firstRow="1" bandRow="1"/>
              <a:tblGrid>
                <a:gridCol w="744604">
                  <a:extLst>
                    <a:ext uri="{9D8B030D-6E8A-4147-A177-3AD203B41FA5}">
                      <a16:colId xmlns:a16="http://schemas.microsoft.com/office/drawing/2014/main" val="20000"/>
                    </a:ext>
                  </a:extLst>
                </a:gridCol>
                <a:gridCol w="744604">
                  <a:extLst>
                    <a:ext uri="{9D8B030D-6E8A-4147-A177-3AD203B41FA5}">
                      <a16:colId xmlns:a16="http://schemas.microsoft.com/office/drawing/2014/main" val="20001"/>
                    </a:ext>
                  </a:extLst>
                </a:gridCol>
                <a:gridCol w="744604">
                  <a:extLst>
                    <a:ext uri="{9D8B030D-6E8A-4147-A177-3AD203B41FA5}">
                      <a16:colId xmlns:a16="http://schemas.microsoft.com/office/drawing/2014/main" val="20002"/>
                    </a:ext>
                  </a:extLst>
                </a:gridCol>
                <a:gridCol w="744604">
                  <a:extLst>
                    <a:ext uri="{9D8B030D-6E8A-4147-A177-3AD203B41FA5}">
                      <a16:colId xmlns:a16="http://schemas.microsoft.com/office/drawing/2014/main" val="20003"/>
                    </a:ext>
                  </a:extLst>
                </a:gridCol>
                <a:gridCol w="744604">
                  <a:extLst>
                    <a:ext uri="{9D8B030D-6E8A-4147-A177-3AD203B41FA5}">
                      <a16:colId xmlns:a16="http://schemas.microsoft.com/office/drawing/2014/main" val="20004"/>
                    </a:ext>
                  </a:extLst>
                </a:gridCol>
              </a:tblGrid>
              <a:tr h="7513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13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8" name="Google Shape;489;p20">
            <a:extLst>
              <a:ext uri="{FF2B5EF4-FFF2-40B4-BE49-F238E27FC236}">
                <a16:creationId xmlns:a16="http://schemas.microsoft.com/office/drawing/2014/main" id="{8C858E97-08D5-234E-B1A7-DD49F147AAEA}"/>
              </a:ext>
            </a:extLst>
          </p:cNvPr>
          <p:cNvSpPr>
            <a:spLocks noChangeAspect="1"/>
          </p:cNvSpPr>
          <p:nvPr/>
        </p:nvSpPr>
        <p:spPr>
          <a:xfrm>
            <a:off x="5234494"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9" name="Google Shape;489;p20">
            <a:extLst>
              <a:ext uri="{FF2B5EF4-FFF2-40B4-BE49-F238E27FC236}">
                <a16:creationId xmlns:a16="http://schemas.microsoft.com/office/drawing/2014/main" id="{E8890FD4-D1A5-404D-653A-6ABA461DFCC7}"/>
              </a:ext>
            </a:extLst>
          </p:cNvPr>
          <p:cNvSpPr>
            <a:spLocks noChangeAspect="1"/>
          </p:cNvSpPr>
          <p:nvPr/>
        </p:nvSpPr>
        <p:spPr>
          <a:xfrm>
            <a:off x="3746789" y="443734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0" name="Google Shape;489;p20">
            <a:extLst>
              <a:ext uri="{FF2B5EF4-FFF2-40B4-BE49-F238E27FC236}">
                <a16:creationId xmlns:a16="http://schemas.microsoft.com/office/drawing/2014/main" id="{806F0675-45AE-53B2-71D2-A1F41179705B}"/>
              </a:ext>
            </a:extLst>
          </p:cNvPr>
          <p:cNvSpPr>
            <a:spLocks noChangeAspect="1"/>
          </p:cNvSpPr>
          <p:nvPr/>
        </p:nvSpPr>
        <p:spPr>
          <a:xfrm>
            <a:off x="4482786"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2" name="Google Shape;489;p20">
            <a:extLst>
              <a:ext uri="{FF2B5EF4-FFF2-40B4-BE49-F238E27FC236}">
                <a16:creationId xmlns:a16="http://schemas.microsoft.com/office/drawing/2014/main" id="{180B10D0-47B5-00E0-1D59-25F83452CB35}"/>
              </a:ext>
            </a:extLst>
          </p:cNvPr>
          <p:cNvSpPr>
            <a:spLocks noChangeAspect="1"/>
          </p:cNvSpPr>
          <p:nvPr/>
        </p:nvSpPr>
        <p:spPr>
          <a:xfrm>
            <a:off x="5234494" y="443734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 name="Google Shape;489;p20">
            <a:extLst>
              <a:ext uri="{FF2B5EF4-FFF2-40B4-BE49-F238E27FC236}">
                <a16:creationId xmlns:a16="http://schemas.microsoft.com/office/drawing/2014/main" id="{81669143-498F-9EC9-1A24-EE79BBF86388}"/>
              </a:ext>
            </a:extLst>
          </p:cNvPr>
          <p:cNvSpPr>
            <a:spLocks noChangeAspect="1"/>
          </p:cNvSpPr>
          <p:nvPr/>
        </p:nvSpPr>
        <p:spPr>
          <a:xfrm>
            <a:off x="5978622" y="4433911"/>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5" name="Google Shape;489;p20">
            <a:extLst>
              <a:ext uri="{FF2B5EF4-FFF2-40B4-BE49-F238E27FC236}">
                <a16:creationId xmlns:a16="http://schemas.microsoft.com/office/drawing/2014/main" id="{67B8BC0D-46CB-BC82-569C-B53E53D9C312}"/>
              </a:ext>
            </a:extLst>
          </p:cNvPr>
          <p:cNvSpPr>
            <a:spLocks noChangeAspect="1"/>
          </p:cNvSpPr>
          <p:nvPr/>
        </p:nvSpPr>
        <p:spPr>
          <a:xfrm>
            <a:off x="6722750" y="3694392"/>
            <a:ext cx="495266" cy="497073"/>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64017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95B760-EC3A-F57B-F1FF-711A00B0584B}"/>
              </a:ext>
            </a:extLst>
          </p:cNvPr>
          <p:cNvSpPr>
            <a:spLocks noGrp="1"/>
          </p:cNvSpPr>
          <p:nvPr>
            <p:ph idx="1"/>
          </p:nvPr>
        </p:nvSpPr>
        <p:spPr>
          <a:xfrm>
            <a:off x="119391" y="177530"/>
            <a:ext cx="11147323" cy="4351338"/>
          </a:xfrm>
        </p:spPr>
        <p:txBody>
          <a:bodyPr vert="horz" lIns="91440" tIns="45720" rIns="91440" bIns="45720" rtlCol="0" anchor="t">
            <a:normAutofit/>
          </a:bodyPr>
          <a:lstStyle/>
          <a:p>
            <a:pPr marL="0" indent="0">
              <a:buNone/>
            </a:pPr>
            <a:r>
              <a:rPr lang="en-US"/>
              <a:t>How could we represent 3?</a:t>
            </a:r>
          </a:p>
          <a:p>
            <a:pPr marL="0" indent="0">
              <a:buNone/>
            </a:pPr>
            <a:endParaRPr lang="en-US"/>
          </a:p>
          <a:p>
            <a:pPr marL="0" indent="0">
              <a:buNone/>
            </a:pPr>
            <a:r>
              <a:rPr lang="en-US"/>
              <a:t>Can you find any </a:t>
            </a:r>
          </a:p>
          <a:p>
            <a:pPr marL="0" indent="0">
              <a:buNone/>
            </a:pPr>
            <a:r>
              <a:rPr lang="en-US"/>
              <a:t>other way using items around the </a:t>
            </a:r>
          </a:p>
          <a:p>
            <a:pPr marL="0" indent="0">
              <a:buNone/>
            </a:pPr>
            <a:r>
              <a:rPr lang="en-US"/>
              <a:t>room?</a:t>
            </a:r>
          </a:p>
        </p:txBody>
      </p:sp>
      <p:pic>
        <p:nvPicPr>
          <p:cNvPr id="5" name="Picture 4" descr="A blue and white grid&#10;&#10;Description automatically generated">
            <a:extLst>
              <a:ext uri="{FF2B5EF4-FFF2-40B4-BE49-F238E27FC236}">
                <a16:creationId xmlns:a16="http://schemas.microsoft.com/office/drawing/2014/main" id="{CE158FB5-8F2F-2FD9-7AF2-0428D607534F}"/>
              </a:ext>
            </a:extLst>
          </p:cNvPr>
          <p:cNvPicPr>
            <a:picLocks noChangeAspect="1"/>
          </p:cNvPicPr>
          <p:nvPr/>
        </p:nvPicPr>
        <p:blipFill>
          <a:blip r:embed="rId2"/>
          <a:stretch>
            <a:fillRect/>
          </a:stretch>
        </p:blipFill>
        <p:spPr>
          <a:xfrm>
            <a:off x="3034162" y="2539581"/>
            <a:ext cx="8754732" cy="3978574"/>
          </a:xfrm>
          <a:prstGeom prst="rect">
            <a:avLst/>
          </a:prstGeom>
        </p:spPr>
      </p:pic>
      <p:sp>
        <p:nvSpPr>
          <p:cNvPr id="6" name="TextBox 5">
            <a:extLst>
              <a:ext uri="{FF2B5EF4-FFF2-40B4-BE49-F238E27FC236}">
                <a16:creationId xmlns:a16="http://schemas.microsoft.com/office/drawing/2014/main" id="{4E7D7B12-4372-38C9-4E47-27F16808201C}"/>
              </a:ext>
            </a:extLst>
          </p:cNvPr>
          <p:cNvSpPr txBox="1"/>
          <p:nvPr/>
        </p:nvSpPr>
        <p:spPr>
          <a:xfrm>
            <a:off x="8635042" y="150387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hlinkClick r:id="rId3"/>
              </a:rPr>
              <a:t>Ten Frame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hlinkClick r:id="rId3"/>
              </a:rPr>
              <a:t>Modeller</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hlinkClick r:id="rId3"/>
              </a:rPr>
              <a:t> (ictgames.com)</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829044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 y="203790"/>
            <a:ext cx="10896482" cy="1325563"/>
          </a:xfrm>
        </p:spPr>
        <p:txBody>
          <a:bodyPr>
            <a:normAutofit/>
          </a:bodyPr>
          <a:lstStyle/>
          <a:p>
            <a:r>
              <a:rPr lang="en-US" sz="3600" dirty="0"/>
              <a:t>Exploring different arrangements on the ten-frame</a:t>
            </a:r>
          </a:p>
        </p:txBody>
      </p:sp>
      <p:graphicFrame>
        <p:nvGraphicFramePr>
          <p:cNvPr id="6" name="Table 5">
            <a:extLst>
              <a:ext uri="{FF2B5EF4-FFF2-40B4-BE49-F238E27FC236}">
                <a16:creationId xmlns:a16="http://schemas.microsoft.com/office/drawing/2014/main" id="{A02AE9A4-F582-4455-9568-E3333B103163}"/>
              </a:ext>
            </a:extLst>
          </p:cNvPr>
          <p:cNvGraphicFramePr>
            <a:graphicFrameLocks noGrp="1"/>
          </p:cNvGraphicFramePr>
          <p:nvPr/>
        </p:nvGraphicFramePr>
        <p:xfrm>
          <a:off x="457318" y="2853009"/>
          <a:ext cx="4405425" cy="1697998"/>
        </p:xfrm>
        <a:graphic>
          <a:graphicData uri="http://schemas.openxmlformats.org/drawingml/2006/table">
            <a:tbl>
              <a:tblPr firstRow="1" bandRow="1"/>
              <a:tblGrid>
                <a:gridCol w="881085">
                  <a:extLst>
                    <a:ext uri="{9D8B030D-6E8A-4147-A177-3AD203B41FA5}">
                      <a16:colId xmlns:a16="http://schemas.microsoft.com/office/drawing/2014/main" val="20000"/>
                    </a:ext>
                  </a:extLst>
                </a:gridCol>
                <a:gridCol w="881085">
                  <a:extLst>
                    <a:ext uri="{9D8B030D-6E8A-4147-A177-3AD203B41FA5}">
                      <a16:colId xmlns:a16="http://schemas.microsoft.com/office/drawing/2014/main" val="20001"/>
                    </a:ext>
                  </a:extLst>
                </a:gridCol>
                <a:gridCol w="881085">
                  <a:extLst>
                    <a:ext uri="{9D8B030D-6E8A-4147-A177-3AD203B41FA5}">
                      <a16:colId xmlns:a16="http://schemas.microsoft.com/office/drawing/2014/main" val="20002"/>
                    </a:ext>
                  </a:extLst>
                </a:gridCol>
                <a:gridCol w="881085">
                  <a:extLst>
                    <a:ext uri="{9D8B030D-6E8A-4147-A177-3AD203B41FA5}">
                      <a16:colId xmlns:a16="http://schemas.microsoft.com/office/drawing/2014/main" val="20003"/>
                    </a:ext>
                  </a:extLst>
                </a:gridCol>
                <a:gridCol w="881085">
                  <a:extLst>
                    <a:ext uri="{9D8B030D-6E8A-4147-A177-3AD203B41FA5}">
                      <a16:colId xmlns:a16="http://schemas.microsoft.com/office/drawing/2014/main" val="20004"/>
                    </a:ext>
                  </a:extLst>
                </a:gridCol>
              </a:tblGrid>
              <a:tr h="8489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489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 name="Rectangular Callout 14">
            <a:extLst>
              <a:ext uri="{FF2B5EF4-FFF2-40B4-BE49-F238E27FC236}">
                <a16:creationId xmlns:a16="http://schemas.microsoft.com/office/drawing/2014/main" id="{7CE15B82-65DC-AA54-873F-C5D781FF4798}"/>
              </a:ext>
            </a:extLst>
          </p:cNvPr>
          <p:cNvSpPr/>
          <p:nvPr/>
        </p:nvSpPr>
        <p:spPr>
          <a:xfrm>
            <a:off x="5440647" y="2853009"/>
            <a:ext cx="4239061" cy="1697998"/>
          </a:xfrm>
          <a:prstGeom prst="wedgeRectCallout">
            <a:avLst>
              <a:gd name="adj1" fmla="val 4406"/>
              <a:gd name="adj2" fmla="val 7620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a:ea typeface="+mn-ea"/>
                <a:cs typeface="Century Gothic"/>
              </a:rPr>
              <a:t>This is the number seven.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a:ea typeface="+mn-ea"/>
                <a:cs typeface="Century Gothic"/>
              </a:rPr>
              <a:t>I can see two and five.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a:ea typeface="+mn-ea"/>
                <a:cs typeface="Century Gothic"/>
              </a:rPr>
              <a:t>Two and five make seven.</a:t>
            </a:r>
          </a:p>
        </p:txBody>
      </p:sp>
      <p:sp>
        <p:nvSpPr>
          <p:cNvPr id="16" name="Google Shape;489;p20">
            <a:extLst>
              <a:ext uri="{FF2B5EF4-FFF2-40B4-BE49-F238E27FC236}">
                <a16:creationId xmlns:a16="http://schemas.microsoft.com/office/drawing/2014/main" id="{757961BE-5271-05E7-6444-5A0B44BAA089}"/>
              </a:ext>
            </a:extLst>
          </p:cNvPr>
          <p:cNvSpPr>
            <a:spLocks noChangeAspect="1"/>
          </p:cNvSpPr>
          <p:nvPr/>
        </p:nvSpPr>
        <p:spPr>
          <a:xfrm>
            <a:off x="640613" y="3027155"/>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8" name="Google Shape;489;p20">
            <a:extLst>
              <a:ext uri="{FF2B5EF4-FFF2-40B4-BE49-F238E27FC236}">
                <a16:creationId xmlns:a16="http://schemas.microsoft.com/office/drawing/2014/main" id="{D0DD76D1-F2EC-660D-AE11-93F3392C12F4}"/>
              </a:ext>
            </a:extLst>
          </p:cNvPr>
          <p:cNvSpPr>
            <a:spLocks noChangeAspect="1"/>
          </p:cNvSpPr>
          <p:nvPr/>
        </p:nvSpPr>
        <p:spPr>
          <a:xfrm>
            <a:off x="640613" y="3871664"/>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0" name="Google Shape;489;p20">
            <a:extLst>
              <a:ext uri="{FF2B5EF4-FFF2-40B4-BE49-F238E27FC236}">
                <a16:creationId xmlns:a16="http://schemas.microsoft.com/office/drawing/2014/main" id="{A2D3EE32-D44A-863F-2334-20A394EC6FB2}"/>
              </a:ext>
            </a:extLst>
          </p:cNvPr>
          <p:cNvSpPr>
            <a:spLocks noChangeAspect="1"/>
          </p:cNvSpPr>
          <p:nvPr/>
        </p:nvSpPr>
        <p:spPr>
          <a:xfrm>
            <a:off x="2395183" y="3871663"/>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2" name="Google Shape;489;p20">
            <a:extLst>
              <a:ext uri="{FF2B5EF4-FFF2-40B4-BE49-F238E27FC236}">
                <a16:creationId xmlns:a16="http://schemas.microsoft.com/office/drawing/2014/main" id="{F1688D5C-6AFF-D8D1-925E-E58C4DB5F039}"/>
              </a:ext>
            </a:extLst>
          </p:cNvPr>
          <p:cNvSpPr>
            <a:spLocks noChangeAspect="1"/>
          </p:cNvSpPr>
          <p:nvPr/>
        </p:nvSpPr>
        <p:spPr>
          <a:xfrm>
            <a:off x="3273897" y="3871664"/>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 name="Google Shape;489;p20">
            <a:extLst>
              <a:ext uri="{FF2B5EF4-FFF2-40B4-BE49-F238E27FC236}">
                <a16:creationId xmlns:a16="http://schemas.microsoft.com/office/drawing/2014/main" id="{0DB03537-AF27-A053-56AC-CCE9732955AD}"/>
              </a:ext>
            </a:extLst>
          </p:cNvPr>
          <p:cNvSpPr>
            <a:spLocks noChangeAspect="1"/>
          </p:cNvSpPr>
          <p:nvPr/>
        </p:nvSpPr>
        <p:spPr>
          <a:xfrm>
            <a:off x="4149753" y="3871662"/>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5" name="Google Shape;489;p20">
            <a:extLst>
              <a:ext uri="{FF2B5EF4-FFF2-40B4-BE49-F238E27FC236}">
                <a16:creationId xmlns:a16="http://schemas.microsoft.com/office/drawing/2014/main" id="{1E791691-ADAF-C96D-5C56-AC2204B4DCE9}"/>
              </a:ext>
            </a:extLst>
          </p:cNvPr>
          <p:cNvSpPr>
            <a:spLocks noChangeAspect="1"/>
          </p:cNvSpPr>
          <p:nvPr/>
        </p:nvSpPr>
        <p:spPr>
          <a:xfrm>
            <a:off x="3275803" y="3027155"/>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6" name="Google Shape;489;p20">
            <a:extLst>
              <a:ext uri="{FF2B5EF4-FFF2-40B4-BE49-F238E27FC236}">
                <a16:creationId xmlns:a16="http://schemas.microsoft.com/office/drawing/2014/main" id="{EC967DFF-E38B-2BCC-05BE-AEF576CA749E}"/>
              </a:ext>
            </a:extLst>
          </p:cNvPr>
          <p:cNvSpPr>
            <a:spLocks noChangeAspect="1"/>
          </p:cNvSpPr>
          <p:nvPr/>
        </p:nvSpPr>
        <p:spPr>
          <a:xfrm>
            <a:off x="4151659" y="3027153"/>
            <a:ext cx="518132" cy="520023"/>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8" name="Text Placeholder 3">
            <a:extLst>
              <a:ext uri="{FF2B5EF4-FFF2-40B4-BE49-F238E27FC236}">
                <a16:creationId xmlns:a16="http://schemas.microsoft.com/office/drawing/2014/main" id="{082942A6-5442-4AA5-7530-638EC0592608}"/>
              </a:ext>
            </a:extLst>
          </p:cNvPr>
          <p:cNvSpPr>
            <a:spLocks noGrp="1"/>
          </p:cNvSpPr>
          <p:nvPr>
            <p:ph type="body" sz="quarter" idx="10"/>
          </p:nvPr>
        </p:nvSpPr>
        <p:spPr>
          <a:xfrm>
            <a:off x="219075" y="1166400"/>
            <a:ext cx="10200272" cy="1538883"/>
          </a:xfrm>
        </p:spPr>
        <p:txBody>
          <a:bodyPr/>
          <a:lstStyle/>
          <a:p>
            <a:r>
              <a:rPr lang="en-GB"/>
              <a:t>What number is represented? </a:t>
            </a:r>
          </a:p>
          <a:p>
            <a:r>
              <a:rPr lang="en-GB"/>
              <a:t>What does this representation tell us about the number? </a:t>
            </a:r>
          </a:p>
        </p:txBody>
      </p:sp>
      <p:pic>
        <p:nvPicPr>
          <p:cNvPr id="29" name="Picture 28">
            <a:extLst>
              <a:ext uri="{FF2B5EF4-FFF2-40B4-BE49-F238E27FC236}">
                <a16:creationId xmlns:a16="http://schemas.microsoft.com/office/drawing/2014/main" id="{A9CF75F0-114B-370E-A8BA-6D5E2167ED4A}"/>
              </a:ext>
            </a:extLst>
          </p:cNvPr>
          <p:cNvPicPr>
            <a:picLocks noChangeAspect="1"/>
          </p:cNvPicPr>
          <p:nvPr/>
        </p:nvPicPr>
        <p:blipFill rotWithShape="1">
          <a:blip r:embed="rId3">
            <a:extLst>
              <a:ext uri="{28A0092B-C50C-407E-A947-70E740481C1C}">
                <a14:useLocalDpi xmlns:a14="http://schemas.microsoft.com/office/drawing/2010/main" val="0"/>
              </a:ext>
            </a:extLst>
          </a:blip>
          <a:srcRect b="44604"/>
          <a:stretch/>
        </p:blipFill>
        <p:spPr>
          <a:xfrm>
            <a:off x="6034018" y="4551007"/>
            <a:ext cx="1495564" cy="2306993"/>
          </a:xfrm>
          <a:prstGeom prst="rect">
            <a:avLst/>
          </a:prstGeom>
        </p:spPr>
      </p:pic>
      <p:sp>
        <p:nvSpPr>
          <p:cNvPr id="4" name="TextBox 3">
            <a:extLst>
              <a:ext uri="{FF2B5EF4-FFF2-40B4-BE49-F238E27FC236}">
                <a16:creationId xmlns:a16="http://schemas.microsoft.com/office/drawing/2014/main" id="{17C41D03-3901-CCF3-AED4-8A3775D0FCE8}"/>
              </a:ext>
            </a:extLst>
          </p:cNvPr>
          <p:cNvSpPr txBox="1"/>
          <p:nvPr/>
        </p:nvSpPr>
        <p:spPr>
          <a:xfrm>
            <a:off x="457318" y="6064339"/>
            <a:ext cx="6227618" cy="646331"/>
          </a:xfrm>
          <a:prstGeom prst="rect">
            <a:avLst/>
          </a:prstGeom>
          <a:noFill/>
        </p:spPr>
        <p:txBody>
          <a:bodyPr wrap="square">
            <a:spAutoFit/>
          </a:bodyPr>
          <a:lstStyle/>
          <a:p>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hlinkClick r:id="rId4"/>
              </a:rPr>
              <a:t>Ten Frame </a:t>
            </a:r>
            <a:r>
              <a:rPr kumimoji="0" lang="en-US" sz="1800" b="0" i="0" u="none" strike="noStrike" kern="1200" cap="none" spc="0" normalizeH="0" baseline="0" noProof="0" err="1">
                <a:ln>
                  <a:noFill/>
                </a:ln>
                <a:solidFill>
                  <a:prstClr val="black"/>
                </a:solidFill>
                <a:effectLst/>
                <a:uLnTx/>
                <a:uFillTx/>
                <a:latin typeface="Aptos" panose="020B0004020202020204"/>
                <a:ea typeface="+mn-ea"/>
                <a:cs typeface="+mn-cs"/>
                <a:hlinkClick r:id="rId4"/>
              </a:rPr>
              <a:t>Modeller</a:t>
            </a:r>
            <a:r>
              <a:rPr kumimoji="0" lang="en-US" sz="1800" b="0" i="0" u="none" strike="noStrike" kern="1200" cap="none" spc="0" normalizeH="0" baseline="0" noProof="0">
                <a:ln>
                  <a:noFill/>
                </a:ln>
                <a:solidFill>
                  <a:prstClr val="black"/>
                </a:solidFill>
                <a:effectLst/>
                <a:uLnTx/>
                <a:uFillTx/>
                <a:latin typeface="Aptos" panose="020B0004020202020204"/>
                <a:ea typeface="+mn-ea"/>
                <a:cs typeface="+mn-cs"/>
                <a:hlinkClick r:id="rId4"/>
              </a:rPr>
              <a:t> (ictgames.com)</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r>
              <a:rPr lang="en-GB"/>
              <a:t>practise on a ten frame</a:t>
            </a:r>
          </a:p>
        </p:txBody>
      </p:sp>
    </p:spTree>
    <p:extLst>
      <p:ext uri="{BB962C8B-B14F-4D97-AF65-F5344CB8AC3E}">
        <p14:creationId xmlns:p14="http://schemas.microsoft.com/office/powerpoint/2010/main" val="243130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2" y="-59657"/>
            <a:ext cx="10515600" cy="1325563"/>
          </a:xfrm>
        </p:spPr>
        <p:txBody>
          <a:bodyPr>
            <a:normAutofit/>
          </a:bodyPr>
          <a:lstStyle/>
          <a:p>
            <a:r>
              <a:rPr lang="en-GB" sz="3200"/>
              <a:t>To represent numbers within ten</a:t>
            </a:r>
            <a:endParaRPr lang="en-US" sz="3200"/>
          </a:p>
        </p:txBody>
      </p:sp>
      <p:sp>
        <p:nvSpPr>
          <p:cNvPr id="4" name="Text Placeholder 3"/>
          <p:cNvSpPr>
            <a:spLocks noGrp="1"/>
          </p:cNvSpPr>
          <p:nvPr>
            <p:ph type="body" sz="quarter" idx="10"/>
          </p:nvPr>
        </p:nvSpPr>
        <p:spPr>
          <a:xfrm>
            <a:off x="191182" y="5643915"/>
            <a:ext cx="10606088" cy="523220"/>
          </a:xfrm>
        </p:spPr>
        <p:txBody>
          <a:bodyPr/>
          <a:lstStyle/>
          <a:p>
            <a:r>
              <a:rPr lang="en-GB"/>
              <a:t>Now play ‘Ten-Frame Flash’ with your partner.</a:t>
            </a:r>
          </a:p>
        </p:txBody>
      </p:sp>
      <p:sp>
        <p:nvSpPr>
          <p:cNvPr id="3" name="Content Placeholder 2"/>
          <p:cNvSpPr>
            <a:spLocks noGrp="1"/>
          </p:cNvSpPr>
          <p:nvPr>
            <p:ph type="body" sz="quarter" idx="11"/>
          </p:nvPr>
        </p:nvSpPr>
        <p:spPr>
          <a:xfrm>
            <a:off x="393752" y="1651443"/>
            <a:ext cx="10606088" cy="619483"/>
          </a:xfrm>
        </p:spPr>
        <p:txBody>
          <a:bodyPr>
            <a:normAutofit/>
          </a:bodyPr>
          <a:lstStyle/>
          <a:p>
            <a:r>
              <a:rPr lang="en-GB"/>
              <a:t>Ten-Frame Flash</a:t>
            </a:r>
            <a:endParaRPr lang="en-US"/>
          </a:p>
        </p:txBody>
      </p:sp>
      <p:graphicFrame>
        <p:nvGraphicFramePr>
          <p:cNvPr id="5" name="Table 4">
            <a:extLst>
              <a:ext uri="{FF2B5EF4-FFF2-40B4-BE49-F238E27FC236}">
                <a16:creationId xmlns:a16="http://schemas.microsoft.com/office/drawing/2014/main" id="{6E99F0A6-6CDB-4A1E-A05B-D158E669D8B6}"/>
              </a:ext>
            </a:extLst>
          </p:cNvPr>
          <p:cNvGraphicFramePr>
            <a:graphicFrameLocks noGrp="1"/>
          </p:cNvGraphicFramePr>
          <p:nvPr/>
        </p:nvGraphicFramePr>
        <p:xfrm>
          <a:off x="3798635" y="2456878"/>
          <a:ext cx="4594730" cy="1823904"/>
        </p:xfrm>
        <a:graphic>
          <a:graphicData uri="http://schemas.openxmlformats.org/drawingml/2006/table">
            <a:tbl>
              <a:tblPr firstRow="1" bandRow="1"/>
              <a:tblGrid>
                <a:gridCol w="918946">
                  <a:extLst>
                    <a:ext uri="{9D8B030D-6E8A-4147-A177-3AD203B41FA5}">
                      <a16:colId xmlns:a16="http://schemas.microsoft.com/office/drawing/2014/main" val="20000"/>
                    </a:ext>
                  </a:extLst>
                </a:gridCol>
                <a:gridCol w="918946">
                  <a:extLst>
                    <a:ext uri="{9D8B030D-6E8A-4147-A177-3AD203B41FA5}">
                      <a16:colId xmlns:a16="http://schemas.microsoft.com/office/drawing/2014/main" val="20001"/>
                    </a:ext>
                  </a:extLst>
                </a:gridCol>
                <a:gridCol w="918946">
                  <a:extLst>
                    <a:ext uri="{9D8B030D-6E8A-4147-A177-3AD203B41FA5}">
                      <a16:colId xmlns:a16="http://schemas.microsoft.com/office/drawing/2014/main" val="20002"/>
                    </a:ext>
                  </a:extLst>
                </a:gridCol>
                <a:gridCol w="918946">
                  <a:extLst>
                    <a:ext uri="{9D8B030D-6E8A-4147-A177-3AD203B41FA5}">
                      <a16:colId xmlns:a16="http://schemas.microsoft.com/office/drawing/2014/main" val="20003"/>
                    </a:ext>
                  </a:extLst>
                </a:gridCol>
                <a:gridCol w="918946">
                  <a:extLst>
                    <a:ext uri="{9D8B030D-6E8A-4147-A177-3AD203B41FA5}">
                      <a16:colId xmlns:a16="http://schemas.microsoft.com/office/drawing/2014/main" val="20004"/>
                    </a:ext>
                  </a:extLst>
                </a:gridCol>
              </a:tblGrid>
              <a:tr h="9119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1195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10" name="Group 9">
            <a:extLst>
              <a:ext uri="{FF2B5EF4-FFF2-40B4-BE49-F238E27FC236}">
                <a16:creationId xmlns:a16="http://schemas.microsoft.com/office/drawing/2014/main" id="{62F05F23-7C2E-FEA7-9881-7F312954E8DC}"/>
              </a:ext>
            </a:extLst>
          </p:cNvPr>
          <p:cNvGrpSpPr>
            <a:grpSpLocks noChangeAspect="1"/>
          </p:cNvGrpSpPr>
          <p:nvPr/>
        </p:nvGrpSpPr>
        <p:grpSpPr>
          <a:xfrm>
            <a:off x="2451600" y="3520800"/>
            <a:ext cx="600075" cy="725025"/>
            <a:chOff x="2305050" y="5353050"/>
            <a:chExt cx="600075" cy="725025"/>
          </a:xfrm>
        </p:grpSpPr>
        <p:sp>
          <p:nvSpPr>
            <p:cNvPr id="11" name="Rectangle: Top Corners Rounded 10">
              <a:extLst>
                <a:ext uri="{FF2B5EF4-FFF2-40B4-BE49-F238E27FC236}">
                  <a16:creationId xmlns:a16="http://schemas.microsoft.com/office/drawing/2014/main" id="{1D893014-0B54-FFD6-8F4E-542828604B07}"/>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CE37D31-3EE7-B648-E416-209F1B7EA3DF}"/>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C2ABE5C-724D-D37A-AEF3-AB58DC370D28}"/>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DD4D3F8-50FE-218A-9829-117DDC4903C9}"/>
              </a:ext>
            </a:extLst>
          </p:cNvPr>
          <p:cNvGrpSpPr>
            <a:grpSpLocks noChangeAspect="1"/>
          </p:cNvGrpSpPr>
          <p:nvPr/>
        </p:nvGrpSpPr>
        <p:grpSpPr>
          <a:xfrm>
            <a:off x="2451600" y="3520800"/>
            <a:ext cx="600075" cy="725025"/>
            <a:chOff x="2305050" y="5353050"/>
            <a:chExt cx="600075" cy="725025"/>
          </a:xfrm>
        </p:grpSpPr>
        <p:sp>
          <p:nvSpPr>
            <p:cNvPr id="15" name="Rectangle: Top Corners Rounded 14">
              <a:extLst>
                <a:ext uri="{FF2B5EF4-FFF2-40B4-BE49-F238E27FC236}">
                  <a16:creationId xmlns:a16="http://schemas.microsoft.com/office/drawing/2014/main" id="{0EE0169E-851D-C322-C554-283450E94AC6}"/>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00F038-3998-9C01-CDCB-F9E690E8D555}"/>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A2E8DFA-C59F-4154-F249-9D35B516F67E}"/>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8BA6678-C6EA-03A3-7671-2963C6E35EC6}"/>
              </a:ext>
            </a:extLst>
          </p:cNvPr>
          <p:cNvGrpSpPr>
            <a:grpSpLocks noChangeAspect="1"/>
          </p:cNvGrpSpPr>
          <p:nvPr/>
        </p:nvGrpSpPr>
        <p:grpSpPr>
          <a:xfrm>
            <a:off x="2451600" y="3520800"/>
            <a:ext cx="600075" cy="725025"/>
            <a:chOff x="2305050" y="5353050"/>
            <a:chExt cx="600075" cy="725025"/>
          </a:xfrm>
        </p:grpSpPr>
        <p:sp>
          <p:nvSpPr>
            <p:cNvPr id="19" name="Rectangle: Top Corners Rounded 18">
              <a:extLst>
                <a:ext uri="{FF2B5EF4-FFF2-40B4-BE49-F238E27FC236}">
                  <a16:creationId xmlns:a16="http://schemas.microsoft.com/office/drawing/2014/main" id="{DAFB7F4B-9705-73A0-98F4-004D638464CA}"/>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7BAE5B4-AD22-F0AB-2C74-DEFD2552D70C}"/>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DCD947B-B1D3-12B4-71C1-0525ECAFF38F}"/>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C8A3C35-2AAB-18A3-A727-B3365AB8637D}"/>
              </a:ext>
            </a:extLst>
          </p:cNvPr>
          <p:cNvGrpSpPr>
            <a:grpSpLocks noChangeAspect="1"/>
          </p:cNvGrpSpPr>
          <p:nvPr/>
        </p:nvGrpSpPr>
        <p:grpSpPr>
          <a:xfrm>
            <a:off x="2451600" y="3520800"/>
            <a:ext cx="600075" cy="725025"/>
            <a:chOff x="2305050" y="5353050"/>
            <a:chExt cx="600075" cy="725025"/>
          </a:xfrm>
        </p:grpSpPr>
        <p:sp>
          <p:nvSpPr>
            <p:cNvPr id="23" name="Rectangle: Top Corners Rounded 22">
              <a:extLst>
                <a:ext uri="{FF2B5EF4-FFF2-40B4-BE49-F238E27FC236}">
                  <a16:creationId xmlns:a16="http://schemas.microsoft.com/office/drawing/2014/main" id="{D97DA2A8-F21C-B7BE-01B5-9A1DCC64A95A}"/>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7D6B5ED-B5B1-202F-66D9-52B5149A995E}"/>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F77A79F0-AC86-AD27-AF75-86592FD3102C}"/>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1569DC1-0F66-47EC-8EF4-BBC4211CD80D}"/>
              </a:ext>
            </a:extLst>
          </p:cNvPr>
          <p:cNvGrpSpPr>
            <a:grpSpLocks noChangeAspect="1"/>
          </p:cNvGrpSpPr>
          <p:nvPr/>
        </p:nvGrpSpPr>
        <p:grpSpPr>
          <a:xfrm>
            <a:off x="2451600" y="3520800"/>
            <a:ext cx="600075" cy="725025"/>
            <a:chOff x="2305050" y="5353050"/>
            <a:chExt cx="600075" cy="725025"/>
          </a:xfrm>
        </p:grpSpPr>
        <p:sp>
          <p:nvSpPr>
            <p:cNvPr id="27" name="Rectangle: Top Corners Rounded 26">
              <a:extLst>
                <a:ext uri="{FF2B5EF4-FFF2-40B4-BE49-F238E27FC236}">
                  <a16:creationId xmlns:a16="http://schemas.microsoft.com/office/drawing/2014/main" id="{D84A92AB-FDBD-ECCC-ACDB-14490B8924F1}"/>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759DDB4-9FE4-1C01-B38B-5B2BD85EE108}"/>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C996693E-4602-FB70-D56C-07A246158067}"/>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4F3B47D-5660-7DF8-6D20-7EA750CDF3C7}"/>
              </a:ext>
            </a:extLst>
          </p:cNvPr>
          <p:cNvGrpSpPr>
            <a:grpSpLocks noChangeAspect="1"/>
          </p:cNvGrpSpPr>
          <p:nvPr/>
        </p:nvGrpSpPr>
        <p:grpSpPr>
          <a:xfrm>
            <a:off x="2451600" y="3505498"/>
            <a:ext cx="600075" cy="725025"/>
            <a:chOff x="2305050" y="5353050"/>
            <a:chExt cx="600075" cy="725025"/>
          </a:xfrm>
        </p:grpSpPr>
        <p:sp>
          <p:nvSpPr>
            <p:cNvPr id="31" name="Rectangle: Top Corners Rounded 30">
              <a:extLst>
                <a:ext uri="{FF2B5EF4-FFF2-40B4-BE49-F238E27FC236}">
                  <a16:creationId xmlns:a16="http://schemas.microsoft.com/office/drawing/2014/main" id="{5C297DE6-FFAA-B1B3-B508-D29B4B9AA858}"/>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B8B2CBB-BF4C-9CED-C568-7C3B120A2B29}"/>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26C1CCF2-CCA6-A398-B2EE-3EA9E9D4CABF}"/>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6CEEEB90-299F-0EDC-1FB7-3EE146A59A14}"/>
              </a:ext>
            </a:extLst>
          </p:cNvPr>
          <p:cNvGrpSpPr>
            <a:grpSpLocks noChangeAspect="1"/>
          </p:cNvGrpSpPr>
          <p:nvPr/>
        </p:nvGrpSpPr>
        <p:grpSpPr>
          <a:xfrm>
            <a:off x="2451600" y="3520800"/>
            <a:ext cx="600075" cy="725025"/>
            <a:chOff x="2305050" y="5353050"/>
            <a:chExt cx="600075" cy="725025"/>
          </a:xfrm>
        </p:grpSpPr>
        <p:sp>
          <p:nvSpPr>
            <p:cNvPr id="35" name="Rectangle: Top Corners Rounded 34">
              <a:extLst>
                <a:ext uri="{FF2B5EF4-FFF2-40B4-BE49-F238E27FC236}">
                  <a16:creationId xmlns:a16="http://schemas.microsoft.com/office/drawing/2014/main" id="{6BABB381-6122-16E5-F568-E35D5CC12033}"/>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7991B3D-D95D-BAEE-5D15-C86F5A60BEA6}"/>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752A12FA-B5ED-AB05-89AA-D73D6C2D6055}"/>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2792F7F-F77D-D5DE-E168-D447721B2B86}"/>
              </a:ext>
            </a:extLst>
          </p:cNvPr>
          <p:cNvGrpSpPr>
            <a:grpSpLocks noChangeAspect="1"/>
          </p:cNvGrpSpPr>
          <p:nvPr/>
        </p:nvGrpSpPr>
        <p:grpSpPr>
          <a:xfrm>
            <a:off x="2431075" y="3540003"/>
            <a:ext cx="600075" cy="725025"/>
            <a:chOff x="2305050" y="5353050"/>
            <a:chExt cx="600075" cy="725025"/>
          </a:xfrm>
        </p:grpSpPr>
        <p:sp>
          <p:nvSpPr>
            <p:cNvPr id="39" name="Rectangle: Top Corners Rounded 38">
              <a:extLst>
                <a:ext uri="{FF2B5EF4-FFF2-40B4-BE49-F238E27FC236}">
                  <a16:creationId xmlns:a16="http://schemas.microsoft.com/office/drawing/2014/main" id="{728A3EA4-D22F-F3C9-A349-3C188195E8C9}"/>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CB86FB3-8BFF-3DCD-FABB-DFA13DC79725}"/>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CCD703BD-2626-85D7-E250-775C3AFAE93A}"/>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0ECD112E-58C3-83AF-3A1F-2533874A0DFD}"/>
              </a:ext>
            </a:extLst>
          </p:cNvPr>
          <p:cNvGrpSpPr>
            <a:grpSpLocks noChangeAspect="1"/>
          </p:cNvGrpSpPr>
          <p:nvPr/>
        </p:nvGrpSpPr>
        <p:grpSpPr>
          <a:xfrm>
            <a:off x="2451599" y="3520800"/>
            <a:ext cx="600075" cy="725025"/>
            <a:chOff x="2305050" y="5353050"/>
            <a:chExt cx="600075" cy="725025"/>
          </a:xfrm>
        </p:grpSpPr>
        <p:sp>
          <p:nvSpPr>
            <p:cNvPr id="43" name="Rectangle: Top Corners Rounded 42">
              <a:extLst>
                <a:ext uri="{FF2B5EF4-FFF2-40B4-BE49-F238E27FC236}">
                  <a16:creationId xmlns:a16="http://schemas.microsoft.com/office/drawing/2014/main" id="{4464611F-3BF7-23C5-2661-BD05E9AC5366}"/>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D05BE5D-7C43-F639-9C23-85248B893DE1}"/>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EF3D76E-62F1-204E-68C7-073B7E6111D2}"/>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CE65F4D3-A170-FF9F-C04A-A64353A85A51}"/>
              </a:ext>
            </a:extLst>
          </p:cNvPr>
          <p:cNvGrpSpPr>
            <a:grpSpLocks noChangeAspect="1"/>
          </p:cNvGrpSpPr>
          <p:nvPr/>
        </p:nvGrpSpPr>
        <p:grpSpPr>
          <a:xfrm>
            <a:off x="2410550" y="3549681"/>
            <a:ext cx="600075" cy="725025"/>
            <a:chOff x="2305050" y="5353050"/>
            <a:chExt cx="600075" cy="725025"/>
          </a:xfrm>
        </p:grpSpPr>
        <p:sp>
          <p:nvSpPr>
            <p:cNvPr id="47" name="Rectangle: Top Corners Rounded 46">
              <a:extLst>
                <a:ext uri="{FF2B5EF4-FFF2-40B4-BE49-F238E27FC236}">
                  <a16:creationId xmlns:a16="http://schemas.microsoft.com/office/drawing/2014/main" id="{5D8A19B8-F1E2-922B-C04A-2F137B36B632}"/>
                </a:ext>
              </a:extLst>
            </p:cNvPr>
            <p:cNvSpPr/>
            <p:nvPr/>
          </p:nvSpPr>
          <p:spPr>
            <a:xfrm>
              <a:off x="2488087" y="5353050"/>
              <a:ext cx="234000" cy="133350"/>
            </a:xfrm>
            <a:prstGeom prst="round2Same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7CFCA0C8-1850-6897-68E8-BF8425340D92}"/>
                </a:ext>
              </a:extLst>
            </p:cNvPr>
            <p:cNvSpPr/>
            <p:nvPr/>
          </p:nvSpPr>
          <p:spPr>
            <a:xfrm>
              <a:off x="2305050" y="5476875"/>
              <a:ext cx="600075" cy="601200"/>
            </a:xfrm>
            <a:prstGeom prst="rect">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2661248C-D960-D085-4586-A8C18BC34A07}"/>
                </a:ext>
              </a:extLst>
            </p:cNvPr>
            <p:cNvSpPr/>
            <p:nvPr/>
          </p:nvSpPr>
          <p:spPr>
            <a:xfrm>
              <a:off x="2452687" y="5625075"/>
              <a:ext cx="304800" cy="304800"/>
            </a:xfrm>
            <a:prstGeom prst="ellipse">
              <a:avLst/>
            </a:prstGeom>
            <a:solidFill>
              <a:srgbClr val="97181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a16="http://schemas.microsoft.com/office/drawing/2014/main" id="{EBDEEAF5-BCDF-F0CD-7C20-3994C95A86BF}"/>
              </a:ext>
            </a:extLst>
          </p:cNvPr>
          <p:cNvSpPr/>
          <p:nvPr/>
        </p:nvSpPr>
        <p:spPr>
          <a:xfrm>
            <a:off x="8034763" y="6335628"/>
            <a:ext cx="2518312" cy="413006"/>
          </a:xfrm>
          <a:prstGeom prst="roundRect">
            <a:avLst/>
          </a:prstGeom>
          <a:solidFill>
            <a:schemeClr val="bg1"/>
          </a:solidFill>
          <a:ln w="19050">
            <a:solidFill>
              <a:srgbClr val="E50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panose="020B0502020202020204" pitchFamily="34" charset="0"/>
                <a:ea typeface="Cambria Math" panose="02040503050406030204" pitchFamily="18" charset="0"/>
                <a:cs typeface="+mn-cs"/>
                <a:hlinkClick r:id="rId3"/>
              </a:rPr>
              <a:t>https://nrich.maths.org/10742</a:t>
            </a:r>
            <a:r>
              <a:rPr kumimoji="0" lang="en-GB" sz="1200" b="0" i="0" u="none" strike="noStrike" kern="1200" cap="none" spc="0" normalizeH="0" baseline="0" noProof="0">
                <a:ln>
                  <a:noFill/>
                </a:ln>
                <a:solidFill>
                  <a:srgbClr val="000000"/>
                </a:solidFill>
                <a:effectLst/>
                <a:uLnTx/>
                <a:uFillTx/>
                <a:latin typeface="Century Gothic" panose="020B0502020202020204" pitchFamily="34" charset="0"/>
                <a:ea typeface="Cambria Math" panose="02040503050406030204" pitchFamily="18" charset="0"/>
                <a:cs typeface="+mn-cs"/>
              </a:rPr>
              <a:t> </a:t>
            </a:r>
          </a:p>
        </p:txBody>
      </p:sp>
    </p:spTree>
    <p:extLst>
      <p:ext uri="{BB962C8B-B14F-4D97-AF65-F5344CB8AC3E}">
        <p14:creationId xmlns:p14="http://schemas.microsoft.com/office/powerpoint/2010/main" val="1981084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81696-BFCD-0D39-95C8-C3C53B1A7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4E334-5F6E-938E-7074-9508318E743C}"/>
              </a:ext>
            </a:extLst>
          </p:cNvPr>
          <p:cNvSpPr>
            <a:spLocks noGrp="1"/>
          </p:cNvSpPr>
          <p:nvPr>
            <p:ph type="title"/>
          </p:nvPr>
        </p:nvSpPr>
        <p:spPr>
          <a:xfrm>
            <a:off x="-74195" y="36224"/>
            <a:ext cx="10515600" cy="1325563"/>
          </a:xfrm>
        </p:spPr>
        <p:txBody>
          <a:bodyPr>
            <a:normAutofit/>
          </a:bodyPr>
          <a:lstStyle/>
          <a:p>
            <a:r>
              <a:rPr lang="en-GB" sz="2800" dirty="0"/>
              <a:t>TBAT: represent numbers within ten</a:t>
            </a:r>
            <a:endParaRPr lang="en-US" sz="2800" dirty="0"/>
          </a:p>
        </p:txBody>
      </p:sp>
      <p:pic>
        <p:nvPicPr>
          <p:cNvPr id="7" name="Picture 6">
            <a:extLst>
              <a:ext uri="{FF2B5EF4-FFF2-40B4-BE49-F238E27FC236}">
                <a16:creationId xmlns:a16="http://schemas.microsoft.com/office/drawing/2014/main" id="{77A6D833-029B-DEAD-DB09-535945DD9BBB}"/>
              </a:ext>
            </a:extLst>
          </p:cNvPr>
          <p:cNvPicPr>
            <a:picLocks noChangeAspect="1"/>
          </p:cNvPicPr>
          <p:nvPr/>
        </p:nvPicPr>
        <p:blipFill>
          <a:blip r:embed="rId3"/>
          <a:stretch>
            <a:fillRect/>
          </a:stretch>
        </p:blipFill>
        <p:spPr>
          <a:xfrm>
            <a:off x="4936672" y="1007608"/>
            <a:ext cx="6019800" cy="5648325"/>
          </a:xfrm>
          <a:prstGeom prst="rect">
            <a:avLst/>
          </a:prstGeom>
        </p:spPr>
      </p:pic>
      <p:sp>
        <p:nvSpPr>
          <p:cNvPr id="8" name="TextBox 7">
            <a:extLst>
              <a:ext uri="{FF2B5EF4-FFF2-40B4-BE49-F238E27FC236}">
                <a16:creationId xmlns:a16="http://schemas.microsoft.com/office/drawing/2014/main" id="{B1A62B7C-F503-7EE3-02EF-044471D3B0B9}"/>
              </a:ext>
            </a:extLst>
          </p:cNvPr>
          <p:cNvSpPr txBox="1"/>
          <p:nvPr/>
        </p:nvSpPr>
        <p:spPr>
          <a:xfrm>
            <a:off x="5257800" y="3429000"/>
            <a:ext cx="674914" cy="369332"/>
          </a:xfrm>
          <a:prstGeom prst="rect">
            <a:avLst/>
          </a:prstGeom>
          <a:noFill/>
        </p:spPr>
        <p:txBody>
          <a:bodyPr wrap="square" rtlCol="0">
            <a:spAutoFit/>
          </a:bodyPr>
          <a:lstStyle/>
          <a:p>
            <a:r>
              <a:rPr lang="en-GB" dirty="0"/>
              <a:t>RP:</a:t>
            </a:r>
          </a:p>
        </p:txBody>
      </p:sp>
    </p:spTree>
    <p:extLst>
      <p:ext uri="{BB962C8B-B14F-4D97-AF65-F5344CB8AC3E}">
        <p14:creationId xmlns:p14="http://schemas.microsoft.com/office/powerpoint/2010/main" val="3909118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5" y="36224"/>
            <a:ext cx="10515600" cy="1325563"/>
          </a:xfrm>
        </p:spPr>
        <p:txBody>
          <a:bodyPr>
            <a:normAutofit/>
          </a:bodyPr>
          <a:lstStyle/>
          <a:p>
            <a:r>
              <a:rPr lang="en-GB" sz="2800" dirty="0"/>
              <a:t>TBAT: represent numbers within ten</a:t>
            </a:r>
            <a:endParaRPr lang="en-US" sz="2800" dirty="0"/>
          </a:p>
        </p:txBody>
      </p:sp>
      <p:sp>
        <p:nvSpPr>
          <p:cNvPr id="3" name="Content Placeholder 2"/>
          <p:cNvSpPr>
            <a:spLocks noGrp="1"/>
          </p:cNvSpPr>
          <p:nvPr>
            <p:ph type="body" sz="quarter" idx="11"/>
          </p:nvPr>
        </p:nvSpPr>
        <p:spPr/>
        <p:txBody>
          <a:bodyPr lIns="91440" tIns="45720" rIns="91440" bIns="45720" anchor="t">
            <a:normAutofit/>
          </a:bodyPr>
          <a:lstStyle/>
          <a:p>
            <a:r>
              <a:rPr lang="en-GB" sz="2400">
                <a:latin typeface="Century Gothic"/>
              </a:rPr>
              <a:t>Challenge: </a:t>
            </a:r>
            <a:endParaRPr lang="en-US" sz="2400"/>
          </a:p>
        </p:txBody>
      </p:sp>
      <p:sp>
        <p:nvSpPr>
          <p:cNvPr id="9" name="Content Placeholder 2">
            <a:extLst>
              <a:ext uri="{FF2B5EF4-FFF2-40B4-BE49-F238E27FC236}">
                <a16:creationId xmlns:a16="http://schemas.microsoft.com/office/drawing/2014/main" id="{C6BFCE62-7566-997A-69D6-677DB3911654}"/>
              </a:ext>
            </a:extLst>
          </p:cNvPr>
          <p:cNvSpPr txBox="1">
            <a:spLocks/>
          </p:cNvSpPr>
          <p:nvPr/>
        </p:nvSpPr>
        <p:spPr>
          <a:xfrm>
            <a:off x="4070831" y="954480"/>
            <a:ext cx="10606088" cy="619483"/>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3200" b="1" kern="1200">
                <a:solidFill>
                  <a:srgbClr val="E50E46"/>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E50E46"/>
                </a:solidFill>
                <a:effectLst/>
                <a:uLnTx/>
                <a:uFillTx/>
                <a:latin typeface="Century Gothic"/>
                <a:ea typeface="+mn-ea"/>
                <a:cs typeface="+mn-cs"/>
              </a:rPr>
              <a:t>Mastery: </a:t>
            </a:r>
            <a:endParaRPr kumimoji="0" lang="en-US" sz="2400" b="1" i="0" u="none" strike="noStrike" kern="1200" cap="none" spc="0" normalizeH="0" baseline="0" noProof="0">
              <a:ln>
                <a:noFill/>
              </a:ln>
              <a:solidFill>
                <a:srgbClr val="E50E46"/>
              </a:solidFill>
              <a:effectLst/>
              <a:uLnTx/>
              <a:uFillTx/>
              <a:latin typeface="Century Gothic" panose="020B0502020202020204" pitchFamily="34" charset="0"/>
              <a:ea typeface="+mn-ea"/>
              <a:cs typeface="+mn-cs"/>
            </a:endParaRPr>
          </a:p>
        </p:txBody>
      </p:sp>
      <p:sp>
        <p:nvSpPr>
          <p:cNvPr id="51" name="Content Placeholder 2">
            <a:extLst>
              <a:ext uri="{FF2B5EF4-FFF2-40B4-BE49-F238E27FC236}">
                <a16:creationId xmlns:a16="http://schemas.microsoft.com/office/drawing/2014/main" id="{93E6B86A-0C61-FC1E-193A-E9808D54F088}"/>
              </a:ext>
            </a:extLst>
          </p:cNvPr>
          <p:cNvSpPr txBox="1">
            <a:spLocks/>
          </p:cNvSpPr>
          <p:nvPr/>
        </p:nvSpPr>
        <p:spPr>
          <a:xfrm>
            <a:off x="8001146" y="954480"/>
            <a:ext cx="10606088" cy="619483"/>
          </a:xfrm>
          <a:prstGeom prst="rect">
            <a:avLst/>
          </a:prstGeom>
        </p:spPr>
        <p:txBody>
          <a:bodyPr lIns="91440" tIns="45720" rIns="91440" bIns="45720" anchor="t">
            <a:normAutofit fontScale="62500" lnSpcReduction="20000"/>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3200" b="1" kern="1200">
                <a:solidFill>
                  <a:srgbClr val="E50E46"/>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E50E46"/>
                </a:solidFill>
                <a:effectLst/>
                <a:uLnTx/>
                <a:uFillTx/>
                <a:latin typeface="Century Gothic"/>
                <a:ea typeface="+mn-ea"/>
                <a:cs typeface="+mn-cs"/>
              </a:rPr>
              <a:t>Mastery with </a:t>
            </a:r>
            <a:endParaRPr kumimoji="0" lang="en-US" sz="2400" b="1" i="0" u="none" strike="noStrike" kern="1200" cap="none" spc="0" normalizeH="0" baseline="0" noProof="0">
              <a:ln>
                <a:noFill/>
              </a:ln>
              <a:solidFill>
                <a:srgbClr val="E50E4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E50E46"/>
                </a:solidFill>
                <a:effectLst/>
                <a:uLnTx/>
                <a:uFillTx/>
                <a:latin typeface="Century Gothic"/>
                <a:ea typeface="+mn-ea"/>
                <a:cs typeface="+mn-cs"/>
              </a:rPr>
              <a:t>greater depth: </a:t>
            </a:r>
            <a:endParaRPr kumimoji="0" lang="en-US" sz="2400" b="1" i="0" u="none" strike="noStrike" kern="1200" cap="none" spc="0" normalizeH="0" baseline="0" noProof="0">
              <a:ln>
                <a:noFill/>
              </a:ln>
              <a:solidFill>
                <a:srgbClr val="E50E46"/>
              </a:solidFill>
              <a:effectLst/>
              <a:uLnTx/>
              <a:uFillTx/>
              <a:latin typeface="Century Gothic" panose="020B0502020202020204" pitchFamily="34" charset="0"/>
              <a:ea typeface="+mn-ea"/>
              <a:cs typeface="+mn-cs"/>
            </a:endParaRPr>
          </a:p>
        </p:txBody>
      </p:sp>
      <p:pic>
        <p:nvPicPr>
          <p:cNvPr id="52" name="Picture 51" descr="A screenshot of a game&#10;&#10;Description automatically generated">
            <a:extLst>
              <a:ext uri="{FF2B5EF4-FFF2-40B4-BE49-F238E27FC236}">
                <a16:creationId xmlns:a16="http://schemas.microsoft.com/office/drawing/2014/main" id="{2941D9ED-D752-13AF-32FD-09230CB94593}"/>
              </a:ext>
            </a:extLst>
          </p:cNvPr>
          <p:cNvPicPr>
            <a:picLocks noChangeAspect="1"/>
          </p:cNvPicPr>
          <p:nvPr/>
        </p:nvPicPr>
        <p:blipFill>
          <a:blip r:embed="rId3"/>
          <a:stretch>
            <a:fillRect/>
          </a:stretch>
        </p:blipFill>
        <p:spPr>
          <a:xfrm>
            <a:off x="262689" y="2078898"/>
            <a:ext cx="2743200" cy="3762994"/>
          </a:xfrm>
          <a:prstGeom prst="rect">
            <a:avLst/>
          </a:prstGeom>
        </p:spPr>
      </p:pic>
      <p:pic>
        <p:nvPicPr>
          <p:cNvPr id="53" name="Picture 52" descr="A cartoon of a pond with fish and a child&#10;&#10;Description automatically generated">
            <a:extLst>
              <a:ext uri="{FF2B5EF4-FFF2-40B4-BE49-F238E27FC236}">
                <a16:creationId xmlns:a16="http://schemas.microsoft.com/office/drawing/2014/main" id="{C428164C-130D-2224-984D-416B14DCD0D1}"/>
              </a:ext>
            </a:extLst>
          </p:cNvPr>
          <p:cNvPicPr>
            <a:picLocks noChangeAspect="1"/>
          </p:cNvPicPr>
          <p:nvPr/>
        </p:nvPicPr>
        <p:blipFill>
          <a:blip r:embed="rId4"/>
          <a:stretch>
            <a:fillRect/>
          </a:stretch>
        </p:blipFill>
        <p:spPr>
          <a:xfrm>
            <a:off x="3812005" y="2077255"/>
            <a:ext cx="2743200" cy="3826438"/>
          </a:xfrm>
          <a:prstGeom prst="rect">
            <a:avLst/>
          </a:prstGeom>
        </p:spPr>
      </p:pic>
      <p:pic>
        <p:nvPicPr>
          <p:cNvPr id="54" name="Picture 53" descr="A screenshot of a game&#10;&#10;Description automatically generated">
            <a:extLst>
              <a:ext uri="{FF2B5EF4-FFF2-40B4-BE49-F238E27FC236}">
                <a16:creationId xmlns:a16="http://schemas.microsoft.com/office/drawing/2014/main" id="{DDDFE303-1E44-C296-B990-14C895FCBE52}"/>
              </a:ext>
            </a:extLst>
          </p:cNvPr>
          <p:cNvPicPr>
            <a:picLocks noChangeAspect="1"/>
          </p:cNvPicPr>
          <p:nvPr/>
        </p:nvPicPr>
        <p:blipFill>
          <a:blip r:embed="rId5"/>
          <a:stretch>
            <a:fillRect/>
          </a:stretch>
        </p:blipFill>
        <p:spPr>
          <a:xfrm>
            <a:off x="7471611" y="1992580"/>
            <a:ext cx="2743200" cy="3815313"/>
          </a:xfrm>
          <a:prstGeom prst="rect">
            <a:avLst/>
          </a:prstGeom>
        </p:spPr>
      </p:pic>
    </p:spTree>
    <p:extLst>
      <p:ext uri="{BB962C8B-B14F-4D97-AF65-F5344CB8AC3E}">
        <p14:creationId xmlns:p14="http://schemas.microsoft.com/office/powerpoint/2010/main" val="80145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descr="A purple and white cards with letters&#10;&#10;Description automatically generated">
            <a:extLst>
              <a:ext uri="{FF2B5EF4-FFF2-40B4-BE49-F238E27FC236}">
                <a16:creationId xmlns:a16="http://schemas.microsoft.com/office/drawing/2014/main" id="{019E04D6-FB94-A4C9-B1BA-06D0302EDD12}"/>
              </a:ext>
            </a:extLst>
          </p:cNvPr>
          <p:cNvPicPr>
            <a:picLocks noChangeAspect="1"/>
          </p:cNvPicPr>
          <p:nvPr/>
        </p:nvPicPr>
        <p:blipFill>
          <a:blip r:embed="rId2"/>
          <a:stretch>
            <a:fillRect/>
          </a:stretch>
        </p:blipFill>
        <p:spPr>
          <a:xfrm>
            <a:off x="415303" y="181595"/>
            <a:ext cx="4381915" cy="3049243"/>
          </a:xfrm>
          <a:prstGeom prst="rect">
            <a:avLst/>
          </a:prstGeom>
        </p:spPr>
      </p:pic>
      <p:pic>
        <p:nvPicPr>
          <p:cNvPr id="5" name="Picture 4" descr="A purple and white calendar with letters&#10;&#10;Description automatically generated">
            <a:extLst>
              <a:ext uri="{FF2B5EF4-FFF2-40B4-BE49-F238E27FC236}">
                <a16:creationId xmlns:a16="http://schemas.microsoft.com/office/drawing/2014/main" id="{CD88827D-55DB-348F-1BB7-94840BA8B9FD}"/>
              </a:ext>
            </a:extLst>
          </p:cNvPr>
          <p:cNvPicPr>
            <a:picLocks noChangeAspect="1"/>
          </p:cNvPicPr>
          <p:nvPr/>
        </p:nvPicPr>
        <p:blipFill>
          <a:blip r:embed="rId3"/>
          <a:stretch>
            <a:fillRect/>
          </a:stretch>
        </p:blipFill>
        <p:spPr>
          <a:xfrm>
            <a:off x="4984060" y="181389"/>
            <a:ext cx="2212837" cy="3049656"/>
          </a:xfrm>
          <a:prstGeom prst="rect">
            <a:avLst/>
          </a:prstGeom>
        </p:spPr>
      </p:pic>
      <p:pic>
        <p:nvPicPr>
          <p:cNvPr id="6" name="Picture 5" descr="A purple and white calendar with a number on it&#10;&#10;Description automatically generated">
            <a:extLst>
              <a:ext uri="{FF2B5EF4-FFF2-40B4-BE49-F238E27FC236}">
                <a16:creationId xmlns:a16="http://schemas.microsoft.com/office/drawing/2014/main" id="{25F07493-A791-6DA1-0C38-D03010F86370}"/>
              </a:ext>
            </a:extLst>
          </p:cNvPr>
          <p:cNvPicPr>
            <a:picLocks noChangeAspect="1"/>
          </p:cNvPicPr>
          <p:nvPr/>
        </p:nvPicPr>
        <p:blipFill>
          <a:blip r:embed="rId4"/>
          <a:stretch>
            <a:fillRect/>
          </a:stretch>
        </p:blipFill>
        <p:spPr>
          <a:xfrm>
            <a:off x="7359926" y="178559"/>
            <a:ext cx="2220844" cy="3066360"/>
          </a:xfrm>
          <a:prstGeom prst="rect">
            <a:avLst/>
          </a:prstGeom>
        </p:spPr>
      </p:pic>
      <p:pic>
        <p:nvPicPr>
          <p:cNvPr id="7" name="Picture 6" descr="A purple and white calendar with letters&#10;&#10;Description automatically generated">
            <a:extLst>
              <a:ext uri="{FF2B5EF4-FFF2-40B4-BE49-F238E27FC236}">
                <a16:creationId xmlns:a16="http://schemas.microsoft.com/office/drawing/2014/main" id="{DA917994-9071-3638-CDC7-80BF5A312123}"/>
              </a:ext>
            </a:extLst>
          </p:cNvPr>
          <p:cNvPicPr>
            <a:picLocks noChangeAspect="1"/>
          </p:cNvPicPr>
          <p:nvPr/>
        </p:nvPicPr>
        <p:blipFill>
          <a:blip r:embed="rId5"/>
          <a:stretch>
            <a:fillRect/>
          </a:stretch>
        </p:blipFill>
        <p:spPr>
          <a:xfrm>
            <a:off x="9776929" y="180283"/>
            <a:ext cx="2223880" cy="3062910"/>
          </a:xfrm>
          <a:prstGeom prst="rect">
            <a:avLst/>
          </a:prstGeom>
        </p:spPr>
      </p:pic>
      <p:pic>
        <p:nvPicPr>
          <p:cNvPr id="8" name="Picture 7" descr="A purple and white cards with letters&#10;&#10;Description automatically generated">
            <a:extLst>
              <a:ext uri="{FF2B5EF4-FFF2-40B4-BE49-F238E27FC236}">
                <a16:creationId xmlns:a16="http://schemas.microsoft.com/office/drawing/2014/main" id="{576EAC08-1F1F-D563-DC3B-350251E64B73}"/>
              </a:ext>
            </a:extLst>
          </p:cNvPr>
          <p:cNvPicPr>
            <a:picLocks noChangeAspect="1"/>
          </p:cNvPicPr>
          <p:nvPr/>
        </p:nvPicPr>
        <p:blipFill>
          <a:blip r:embed="rId6"/>
          <a:stretch>
            <a:fillRect/>
          </a:stretch>
        </p:blipFill>
        <p:spPr>
          <a:xfrm>
            <a:off x="423977" y="3568342"/>
            <a:ext cx="4375012" cy="3046896"/>
          </a:xfrm>
          <a:prstGeom prst="rect">
            <a:avLst/>
          </a:prstGeom>
        </p:spPr>
      </p:pic>
      <p:pic>
        <p:nvPicPr>
          <p:cNvPr id="11" name="Picture 10" descr="A purple and white calendar with black letters&#10;&#10;Description automatically generated">
            <a:extLst>
              <a:ext uri="{FF2B5EF4-FFF2-40B4-BE49-F238E27FC236}">
                <a16:creationId xmlns:a16="http://schemas.microsoft.com/office/drawing/2014/main" id="{D2FFA97C-904D-06A1-24FC-8A5F8670036E}"/>
              </a:ext>
            </a:extLst>
          </p:cNvPr>
          <p:cNvPicPr>
            <a:picLocks noChangeAspect="1"/>
          </p:cNvPicPr>
          <p:nvPr/>
        </p:nvPicPr>
        <p:blipFill>
          <a:blip r:embed="rId7"/>
          <a:stretch>
            <a:fillRect/>
          </a:stretch>
        </p:blipFill>
        <p:spPr>
          <a:xfrm>
            <a:off x="4979219" y="3573462"/>
            <a:ext cx="2220430" cy="3101423"/>
          </a:xfrm>
          <a:prstGeom prst="rect">
            <a:avLst/>
          </a:prstGeom>
        </p:spPr>
      </p:pic>
      <p:pic>
        <p:nvPicPr>
          <p:cNvPr id="12" name="Picture 11" descr="A purple and white card with black letters&#10;&#10;Description automatically generated">
            <a:extLst>
              <a:ext uri="{FF2B5EF4-FFF2-40B4-BE49-F238E27FC236}">
                <a16:creationId xmlns:a16="http://schemas.microsoft.com/office/drawing/2014/main" id="{315CBD7A-EF74-31DC-4A8E-191022E0D809}"/>
              </a:ext>
            </a:extLst>
          </p:cNvPr>
          <p:cNvPicPr>
            <a:picLocks noChangeAspect="1"/>
          </p:cNvPicPr>
          <p:nvPr/>
        </p:nvPicPr>
        <p:blipFill>
          <a:blip r:embed="rId8"/>
          <a:stretch>
            <a:fillRect/>
          </a:stretch>
        </p:blipFill>
        <p:spPr>
          <a:xfrm>
            <a:off x="7208834" y="3568157"/>
            <a:ext cx="2355884" cy="3100239"/>
          </a:xfrm>
          <a:prstGeom prst="rect">
            <a:avLst/>
          </a:prstGeom>
        </p:spPr>
      </p:pic>
      <p:pic>
        <p:nvPicPr>
          <p:cNvPr id="2" name="Picture 1" descr="A purple and white card with black letters&#10;&#10;Description automatically generated">
            <a:extLst>
              <a:ext uri="{FF2B5EF4-FFF2-40B4-BE49-F238E27FC236}">
                <a16:creationId xmlns:a16="http://schemas.microsoft.com/office/drawing/2014/main" id="{C3AE64E4-2C44-0CCC-7671-EB5E9F6FCDBC}"/>
              </a:ext>
            </a:extLst>
          </p:cNvPr>
          <p:cNvPicPr>
            <a:picLocks noChangeAspect="1"/>
          </p:cNvPicPr>
          <p:nvPr/>
        </p:nvPicPr>
        <p:blipFill>
          <a:blip r:embed="rId8"/>
          <a:stretch>
            <a:fillRect/>
          </a:stretch>
        </p:blipFill>
        <p:spPr>
          <a:xfrm>
            <a:off x="9783157" y="3434294"/>
            <a:ext cx="2222020" cy="3223805"/>
          </a:xfrm>
          <a:prstGeom prst="rect">
            <a:avLst/>
          </a:prstGeom>
        </p:spPr>
      </p:pic>
      <p:sp>
        <p:nvSpPr>
          <p:cNvPr id="3" name="TextBox 2">
            <a:extLst>
              <a:ext uri="{FF2B5EF4-FFF2-40B4-BE49-F238E27FC236}">
                <a16:creationId xmlns:a16="http://schemas.microsoft.com/office/drawing/2014/main" id="{AF7DFE8C-9FE5-0CAD-C977-EF3A804251E4}"/>
              </a:ext>
            </a:extLst>
          </p:cNvPr>
          <p:cNvSpPr txBox="1"/>
          <p:nvPr/>
        </p:nvSpPr>
        <p:spPr>
          <a:xfrm>
            <a:off x="10310812" y="4452937"/>
            <a:ext cx="1446769"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0" b="1" err="1">
                <a:latin typeface="Sassoon Primary"/>
              </a:rPr>
              <a:t>nk</a:t>
            </a:r>
            <a:endParaRPr lang="en-US" sz="8800">
              <a:latin typeface="Sassoon Primary"/>
            </a:endParaRPr>
          </a:p>
        </p:txBody>
      </p:sp>
    </p:spTree>
    <p:extLst>
      <p:ext uri="{BB962C8B-B14F-4D97-AF65-F5344CB8AC3E}">
        <p14:creationId xmlns:p14="http://schemas.microsoft.com/office/powerpoint/2010/main" val="1613843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many can you see represented?</a:t>
            </a:r>
          </a:p>
        </p:txBody>
      </p:sp>
      <p:graphicFrame>
        <p:nvGraphicFramePr>
          <p:cNvPr id="75" name="Table 74">
            <a:extLst>
              <a:ext uri="{FF2B5EF4-FFF2-40B4-BE49-F238E27FC236}">
                <a16:creationId xmlns:a16="http://schemas.microsoft.com/office/drawing/2014/main" id="{B63FE9C7-9502-591B-B53B-F0AC5D9DAEF2}"/>
              </a:ext>
            </a:extLst>
          </p:cNvPr>
          <p:cNvGraphicFramePr>
            <a:graphicFrameLocks noGrp="1"/>
          </p:cNvGraphicFramePr>
          <p:nvPr/>
        </p:nvGraphicFramePr>
        <p:xfrm>
          <a:off x="842211" y="1672389"/>
          <a:ext cx="4259180" cy="1690264"/>
        </p:xfrm>
        <a:graphic>
          <a:graphicData uri="http://schemas.openxmlformats.org/drawingml/2006/table">
            <a:tbl>
              <a:tblPr firstRow="1" bandRow="1"/>
              <a:tblGrid>
                <a:gridCol w="851836">
                  <a:extLst>
                    <a:ext uri="{9D8B030D-6E8A-4147-A177-3AD203B41FA5}">
                      <a16:colId xmlns:a16="http://schemas.microsoft.com/office/drawing/2014/main" val="20000"/>
                    </a:ext>
                  </a:extLst>
                </a:gridCol>
                <a:gridCol w="851836">
                  <a:extLst>
                    <a:ext uri="{9D8B030D-6E8A-4147-A177-3AD203B41FA5}">
                      <a16:colId xmlns:a16="http://schemas.microsoft.com/office/drawing/2014/main" val="20001"/>
                    </a:ext>
                  </a:extLst>
                </a:gridCol>
                <a:gridCol w="851836">
                  <a:extLst>
                    <a:ext uri="{9D8B030D-6E8A-4147-A177-3AD203B41FA5}">
                      <a16:colId xmlns:a16="http://schemas.microsoft.com/office/drawing/2014/main" val="20002"/>
                    </a:ext>
                  </a:extLst>
                </a:gridCol>
                <a:gridCol w="851836">
                  <a:extLst>
                    <a:ext uri="{9D8B030D-6E8A-4147-A177-3AD203B41FA5}">
                      <a16:colId xmlns:a16="http://schemas.microsoft.com/office/drawing/2014/main" val="20003"/>
                    </a:ext>
                  </a:extLst>
                </a:gridCol>
                <a:gridCol w="851836">
                  <a:extLst>
                    <a:ext uri="{9D8B030D-6E8A-4147-A177-3AD203B41FA5}">
                      <a16:colId xmlns:a16="http://schemas.microsoft.com/office/drawing/2014/main" val="20004"/>
                    </a:ext>
                  </a:extLst>
                </a:gridCol>
              </a:tblGrid>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76" name="Table 75">
            <a:extLst>
              <a:ext uri="{FF2B5EF4-FFF2-40B4-BE49-F238E27FC236}">
                <a16:creationId xmlns:a16="http://schemas.microsoft.com/office/drawing/2014/main" id="{70C503B9-C01D-ACC8-C009-492354F34085}"/>
              </a:ext>
            </a:extLst>
          </p:cNvPr>
          <p:cNvGraphicFramePr>
            <a:graphicFrameLocks noGrp="1"/>
          </p:cNvGraphicFramePr>
          <p:nvPr/>
        </p:nvGraphicFramePr>
        <p:xfrm>
          <a:off x="5752984" y="1672389"/>
          <a:ext cx="4259180" cy="1690264"/>
        </p:xfrm>
        <a:graphic>
          <a:graphicData uri="http://schemas.openxmlformats.org/drawingml/2006/table">
            <a:tbl>
              <a:tblPr firstRow="1" bandRow="1"/>
              <a:tblGrid>
                <a:gridCol w="851836">
                  <a:extLst>
                    <a:ext uri="{9D8B030D-6E8A-4147-A177-3AD203B41FA5}">
                      <a16:colId xmlns:a16="http://schemas.microsoft.com/office/drawing/2014/main" val="20000"/>
                    </a:ext>
                  </a:extLst>
                </a:gridCol>
                <a:gridCol w="851836">
                  <a:extLst>
                    <a:ext uri="{9D8B030D-6E8A-4147-A177-3AD203B41FA5}">
                      <a16:colId xmlns:a16="http://schemas.microsoft.com/office/drawing/2014/main" val="20001"/>
                    </a:ext>
                  </a:extLst>
                </a:gridCol>
                <a:gridCol w="851836">
                  <a:extLst>
                    <a:ext uri="{9D8B030D-6E8A-4147-A177-3AD203B41FA5}">
                      <a16:colId xmlns:a16="http://schemas.microsoft.com/office/drawing/2014/main" val="20002"/>
                    </a:ext>
                  </a:extLst>
                </a:gridCol>
                <a:gridCol w="851836">
                  <a:extLst>
                    <a:ext uri="{9D8B030D-6E8A-4147-A177-3AD203B41FA5}">
                      <a16:colId xmlns:a16="http://schemas.microsoft.com/office/drawing/2014/main" val="20003"/>
                    </a:ext>
                  </a:extLst>
                </a:gridCol>
                <a:gridCol w="851836">
                  <a:extLst>
                    <a:ext uri="{9D8B030D-6E8A-4147-A177-3AD203B41FA5}">
                      <a16:colId xmlns:a16="http://schemas.microsoft.com/office/drawing/2014/main" val="20004"/>
                    </a:ext>
                  </a:extLst>
                </a:gridCol>
              </a:tblGrid>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77" name="Table 76">
            <a:extLst>
              <a:ext uri="{FF2B5EF4-FFF2-40B4-BE49-F238E27FC236}">
                <a16:creationId xmlns:a16="http://schemas.microsoft.com/office/drawing/2014/main" id="{D2A10538-7C55-8123-EDD0-7D239615513B}"/>
              </a:ext>
            </a:extLst>
          </p:cNvPr>
          <p:cNvGraphicFramePr>
            <a:graphicFrameLocks noGrp="1"/>
          </p:cNvGraphicFramePr>
          <p:nvPr/>
        </p:nvGraphicFramePr>
        <p:xfrm>
          <a:off x="842211" y="4014536"/>
          <a:ext cx="4259180" cy="1690264"/>
        </p:xfrm>
        <a:graphic>
          <a:graphicData uri="http://schemas.openxmlformats.org/drawingml/2006/table">
            <a:tbl>
              <a:tblPr firstRow="1" bandRow="1"/>
              <a:tblGrid>
                <a:gridCol w="851836">
                  <a:extLst>
                    <a:ext uri="{9D8B030D-6E8A-4147-A177-3AD203B41FA5}">
                      <a16:colId xmlns:a16="http://schemas.microsoft.com/office/drawing/2014/main" val="20000"/>
                    </a:ext>
                  </a:extLst>
                </a:gridCol>
                <a:gridCol w="851836">
                  <a:extLst>
                    <a:ext uri="{9D8B030D-6E8A-4147-A177-3AD203B41FA5}">
                      <a16:colId xmlns:a16="http://schemas.microsoft.com/office/drawing/2014/main" val="20001"/>
                    </a:ext>
                  </a:extLst>
                </a:gridCol>
                <a:gridCol w="851836">
                  <a:extLst>
                    <a:ext uri="{9D8B030D-6E8A-4147-A177-3AD203B41FA5}">
                      <a16:colId xmlns:a16="http://schemas.microsoft.com/office/drawing/2014/main" val="20002"/>
                    </a:ext>
                  </a:extLst>
                </a:gridCol>
                <a:gridCol w="851836">
                  <a:extLst>
                    <a:ext uri="{9D8B030D-6E8A-4147-A177-3AD203B41FA5}">
                      <a16:colId xmlns:a16="http://schemas.microsoft.com/office/drawing/2014/main" val="20003"/>
                    </a:ext>
                  </a:extLst>
                </a:gridCol>
                <a:gridCol w="851836">
                  <a:extLst>
                    <a:ext uri="{9D8B030D-6E8A-4147-A177-3AD203B41FA5}">
                      <a16:colId xmlns:a16="http://schemas.microsoft.com/office/drawing/2014/main" val="20004"/>
                    </a:ext>
                  </a:extLst>
                </a:gridCol>
              </a:tblGrid>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78" name="Table 77">
            <a:extLst>
              <a:ext uri="{FF2B5EF4-FFF2-40B4-BE49-F238E27FC236}">
                <a16:creationId xmlns:a16="http://schemas.microsoft.com/office/drawing/2014/main" id="{A66ACC2C-8788-1809-3D3A-2E253FEBAE76}"/>
              </a:ext>
            </a:extLst>
          </p:cNvPr>
          <p:cNvGraphicFramePr>
            <a:graphicFrameLocks noGrp="1"/>
          </p:cNvGraphicFramePr>
          <p:nvPr/>
        </p:nvGraphicFramePr>
        <p:xfrm>
          <a:off x="5752984" y="4014536"/>
          <a:ext cx="4259180" cy="1690264"/>
        </p:xfrm>
        <a:graphic>
          <a:graphicData uri="http://schemas.openxmlformats.org/drawingml/2006/table">
            <a:tbl>
              <a:tblPr firstRow="1" bandRow="1"/>
              <a:tblGrid>
                <a:gridCol w="851836">
                  <a:extLst>
                    <a:ext uri="{9D8B030D-6E8A-4147-A177-3AD203B41FA5}">
                      <a16:colId xmlns:a16="http://schemas.microsoft.com/office/drawing/2014/main" val="20000"/>
                    </a:ext>
                  </a:extLst>
                </a:gridCol>
                <a:gridCol w="851836">
                  <a:extLst>
                    <a:ext uri="{9D8B030D-6E8A-4147-A177-3AD203B41FA5}">
                      <a16:colId xmlns:a16="http://schemas.microsoft.com/office/drawing/2014/main" val="20001"/>
                    </a:ext>
                  </a:extLst>
                </a:gridCol>
                <a:gridCol w="851836">
                  <a:extLst>
                    <a:ext uri="{9D8B030D-6E8A-4147-A177-3AD203B41FA5}">
                      <a16:colId xmlns:a16="http://schemas.microsoft.com/office/drawing/2014/main" val="20002"/>
                    </a:ext>
                  </a:extLst>
                </a:gridCol>
                <a:gridCol w="851836">
                  <a:extLst>
                    <a:ext uri="{9D8B030D-6E8A-4147-A177-3AD203B41FA5}">
                      <a16:colId xmlns:a16="http://schemas.microsoft.com/office/drawing/2014/main" val="20003"/>
                    </a:ext>
                  </a:extLst>
                </a:gridCol>
                <a:gridCol w="851836">
                  <a:extLst>
                    <a:ext uri="{9D8B030D-6E8A-4147-A177-3AD203B41FA5}">
                      <a16:colId xmlns:a16="http://schemas.microsoft.com/office/drawing/2014/main" val="20004"/>
                    </a:ext>
                  </a:extLst>
                </a:gridCol>
              </a:tblGrid>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4513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79" name="Group 78">
            <a:extLst>
              <a:ext uri="{FF2B5EF4-FFF2-40B4-BE49-F238E27FC236}">
                <a16:creationId xmlns:a16="http://schemas.microsoft.com/office/drawing/2014/main" id="{4F4F74DF-0E43-0C03-630F-7CC97E5A5837}"/>
              </a:ext>
            </a:extLst>
          </p:cNvPr>
          <p:cNvGrpSpPr>
            <a:grpSpLocks noChangeAspect="1"/>
          </p:cNvGrpSpPr>
          <p:nvPr/>
        </p:nvGrpSpPr>
        <p:grpSpPr>
          <a:xfrm>
            <a:off x="1023639" y="4148221"/>
            <a:ext cx="477416" cy="576825"/>
            <a:chOff x="2305050" y="5353050"/>
            <a:chExt cx="600075" cy="725025"/>
          </a:xfrm>
          <a:solidFill>
            <a:srgbClr val="89C978"/>
          </a:solidFill>
        </p:grpSpPr>
        <p:sp>
          <p:nvSpPr>
            <p:cNvPr id="80" name="Rectangle: Top Corners Rounded 79">
              <a:extLst>
                <a:ext uri="{FF2B5EF4-FFF2-40B4-BE49-F238E27FC236}">
                  <a16:creationId xmlns:a16="http://schemas.microsoft.com/office/drawing/2014/main" id="{4D61539E-BD16-A14C-D773-F3B4527E156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5DEA145-DA89-9D52-B93B-A1363CF545B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845BDF2E-F649-8CA7-0DF3-A1593F11CC08}"/>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3" name="Group 82">
            <a:extLst>
              <a:ext uri="{FF2B5EF4-FFF2-40B4-BE49-F238E27FC236}">
                <a16:creationId xmlns:a16="http://schemas.microsoft.com/office/drawing/2014/main" id="{EC85F7CA-1F16-36E9-DDB5-6805474C2149}"/>
              </a:ext>
            </a:extLst>
          </p:cNvPr>
          <p:cNvGrpSpPr>
            <a:grpSpLocks noChangeAspect="1"/>
          </p:cNvGrpSpPr>
          <p:nvPr/>
        </p:nvGrpSpPr>
        <p:grpSpPr>
          <a:xfrm>
            <a:off x="1023640" y="1801611"/>
            <a:ext cx="477416" cy="576825"/>
            <a:chOff x="2305050" y="5353050"/>
            <a:chExt cx="600075" cy="725025"/>
          </a:xfrm>
        </p:grpSpPr>
        <p:sp>
          <p:nvSpPr>
            <p:cNvPr id="84" name="Rectangle: Top Corners Rounded 83">
              <a:extLst>
                <a:ext uri="{FF2B5EF4-FFF2-40B4-BE49-F238E27FC236}">
                  <a16:creationId xmlns:a16="http://schemas.microsoft.com/office/drawing/2014/main" id="{0AD6B107-A689-D364-EE84-56CF832F1294}"/>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3E332398-685A-A567-D8B2-1B755DF04208}"/>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0DFF4E4-0504-735C-CB1E-90DE745F9DEF}"/>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91D4830D-7394-6A1E-32B4-97FA83F61B34}"/>
              </a:ext>
            </a:extLst>
          </p:cNvPr>
          <p:cNvGrpSpPr>
            <a:grpSpLocks noChangeAspect="1"/>
          </p:cNvGrpSpPr>
          <p:nvPr/>
        </p:nvGrpSpPr>
        <p:grpSpPr>
          <a:xfrm>
            <a:off x="5930212" y="4146919"/>
            <a:ext cx="477416" cy="576825"/>
            <a:chOff x="2305050" y="5353050"/>
            <a:chExt cx="600075" cy="725025"/>
          </a:xfrm>
        </p:grpSpPr>
        <p:sp>
          <p:nvSpPr>
            <p:cNvPr id="88" name="Rectangle: Top Corners Rounded 87">
              <a:extLst>
                <a:ext uri="{FF2B5EF4-FFF2-40B4-BE49-F238E27FC236}">
                  <a16:creationId xmlns:a16="http://schemas.microsoft.com/office/drawing/2014/main" id="{7276DBBA-9AB5-2DCA-6EB6-950170553149}"/>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0689EC8-1F0E-B93E-257F-979B89593C1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BAEC4332-F035-7023-6684-FD17E752FDAC}"/>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1" name="Group 90">
            <a:extLst>
              <a:ext uri="{FF2B5EF4-FFF2-40B4-BE49-F238E27FC236}">
                <a16:creationId xmlns:a16="http://schemas.microsoft.com/office/drawing/2014/main" id="{C4C043DF-6C46-9DDA-95D7-99DAD33ED76D}"/>
              </a:ext>
            </a:extLst>
          </p:cNvPr>
          <p:cNvGrpSpPr>
            <a:grpSpLocks noChangeAspect="1"/>
          </p:cNvGrpSpPr>
          <p:nvPr/>
        </p:nvGrpSpPr>
        <p:grpSpPr>
          <a:xfrm>
            <a:off x="6791214" y="1801611"/>
            <a:ext cx="477416" cy="576825"/>
            <a:chOff x="2305050" y="5353050"/>
            <a:chExt cx="600075" cy="725025"/>
          </a:xfrm>
          <a:solidFill>
            <a:srgbClr val="A63DB1"/>
          </a:solidFill>
        </p:grpSpPr>
        <p:sp>
          <p:nvSpPr>
            <p:cNvPr id="92" name="Rectangle: Top Corners Rounded 91">
              <a:extLst>
                <a:ext uri="{FF2B5EF4-FFF2-40B4-BE49-F238E27FC236}">
                  <a16:creationId xmlns:a16="http://schemas.microsoft.com/office/drawing/2014/main" id="{3FB6AD82-8980-1512-6E38-76ACF88D56B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E4DA64FE-9CDE-6895-F44F-6626C74EB8B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557240F9-DAFD-84D9-9537-7D3E8391324C}"/>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74FC711D-66B1-80E2-3B13-EE8D0F95494A}"/>
              </a:ext>
            </a:extLst>
          </p:cNvPr>
          <p:cNvGrpSpPr>
            <a:grpSpLocks noChangeAspect="1"/>
          </p:cNvGrpSpPr>
          <p:nvPr/>
        </p:nvGrpSpPr>
        <p:grpSpPr>
          <a:xfrm>
            <a:off x="1885703" y="1801611"/>
            <a:ext cx="477416" cy="576825"/>
            <a:chOff x="2305050" y="5353050"/>
            <a:chExt cx="600075" cy="725025"/>
          </a:xfrm>
        </p:grpSpPr>
        <p:sp>
          <p:nvSpPr>
            <p:cNvPr id="96" name="Rectangle: Top Corners Rounded 95">
              <a:extLst>
                <a:ext uri="{FF2B5EF4-FFF2-40B4-BE49-F238E27FC236}">
                  <a16:creationId xmlns:a16="http://schemas.microsoft.com/office/drawing/2014/main" id="{A371C201-DF8F-8345-3542-C46C12609ECC}"/>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2B2E1920-C9B2-6FBE-C756-AA049023B049}"/>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E629A410-C0E5-D0D8-5299-94238B82D61A}"/>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188F3775-7E3B-DE39-F2DA-D9D3CD704E4C}"/>
              </a:ext>
            </a:extLst>
          </p:cNvPr>
          <p:cNvGrpSpPr>
            <a:grpSpLocks noChangeAspect="1"/>
          </p:cNvGrpSpPr>
          <p:nvPr/>
        </p:nvGrpSpPr>
        <p:grpSpPr>
          <a:xfrm>
            <a:off x="2733093" y="2651843"/>
            <a:ext cx="477416" cy="576825"/>
            <a:chOff x="2305050" y="5353050"/>
            <a:chExt cx="600075" cy="725025"/>
          </a:xfrm>
        </p:grpSpPr>
        <p:sp>
          <p:nvSpPr>
            <p:cNvPr id="100" name="Rectangle: Top Corners Rounded 99">
              <a:extLst>
                <a:ext uri="{FF2B5EF4-FFF2-40B4-BE49-F238E27FC236}">
                  <a16:creationId xmlns:a16="http://schemas.microsoft.com/office/drawing/2014/main" id="{1E312EA5-5722-C8CE-0978-B816B58E7D4F}"/>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22E98C9F-C508-F768-9B97-BF55D3FD685F}"/>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9789C663-8A72-D86D-B8CC-D23F8FFFAEF7}"/>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1311BDE0-FF50-2DD6-C871-1304E15ED99A}"/>
              </a:ext>
            </a:extLst>
          </p:cNvPr>
          <p:cNvGrpSpPr>
            <a:grpSpLocks noChangeAspect="1"/>
          </p:cNvGrpSpPr>
          <p:nvPr/>
        </p:nvGrpSpPr>
        <p:grpSpPr>
          <a:xfrm>
            <a:off x="3590423" y="1801611"/>
            <a:ext cx="477416" cy="576825"/>
            <a:chOff x="2305050" y="5353050"/>
            <a:chExt cx="600075" cy="725025"/>
          </a:xfrm>
        </p:grpSpPr>
        <p:sp>
          <p:nvSpPr>
            <p:cNvPr id="104" name="Rectangle: Top Corners Rounded 103">
              <a:extLst>
                <a:ext uri="{FF2B5EF4-FFF2-40B4-BE49-F238E27FC236}">
                  <a16:creationId xmlns:a16="http://schemas.microsoft.com/office/drawing/2014/main" id="{4A3657ED-A493-8542-36B3-63F8879E131B}"/>
                </a:ext>
              </a:extLst>
            </p:cNvPr>
            <p:cNvSpPr/>
            <p:nvPr/>
          </p:nvSpPr>
          <p:spPr>
            <a:xfrm>
              <a:off x="2488087" y="5353050"/>
              <a:ext cx="234000" cy="133350"/>
            </a:xfrm>
            <a:prstGeom prst="round2Same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1B8C3104-04D1-7D41-B16D-4B2E6671E9D4}"/>
                </a:ext>
              </a:extLst>
            </p:cNvPr>
            <p:cNvSpPr/>
            <p:nvPr/>
          </p:nvSpPr>
          <p:spPr>
            <a:xfrm>
              <a:off x="2305050" y="5476875"/>
              <a:ext cx="600075" cy="601200"/>
            </a:xfrm>
            <a:prstGeom prst="rect">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9EF84292-9A77-AEA7-B9FC-BB14B2C286CB}"/>
                </a:ext>
              </a:extLst>
            </p:cNvPr>
            <p:cNvSpPr/>
            <p:nvPr/>
          </p:nvSpPr>
          <p:spPr>
            <a:xfrm>
              <a:off x="2452687" y="5625075"/>
              <a:ext cx="304800" cy="304800"/>
            </a:xfrm>
            <a:prstGeom prst="ellipse">
              <a:avLst/>
            </a:prstGeom>
            <a:solidFill>
              <a:srgbClr val="99401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A46A9828-7A31-7C64-D039-A0137A63D3A5}"/>
              </a:ext>
            </a:extLst>
          </p:cNvPr>
          <p:cNvGrpSpPr>
            <a:grpSpLocks noChangeAspect="1"/>
          </p:cNvGrpSpPr>
          <p:nvPr/>
        </p:nvGrpSpPr>
        <p:grpSpPr>
          <a:xfrm>
            <a:off x="1885703" y="4148221"/>
            <a:ext cx="477416" cy="576825"/>
            <a:chOff x="2305050" y="5353050"/>
            <a:chExt cx="600075" cy="725025"/>
          </a:xfrm>
          <a:solidFill>
            <a:srgbClr val="89C978"/>
          </a:solidFill>
        </p:grpSpPr>
        <p:sp>
          <p:nvSpPr>
            <p:cNvPr id="108" name="Rectangle: Top Corners Rounded 107">
              <a:extLst>
                <a:ext uri="{FF2B5EF4-FFF2-40B4-BE49-F238E27FC236}">
                  <a16:creationId xmlns:a16="http://schemas.microsoft.com/office/drawing/2014/main" id="{EEE9E366-AF88-F89F-80F4-8181900AC745}"/>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7128B8C4-69AA-E991-F00D-8DC365EB10E5}"/>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2824030B-67A3-E0B8-D825-F8B0E3DF1FB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46321227-CAAE-A1D2-E7F8-76F2526F9B62}"/>
              </a:ext>
            </a:extLst>
          </p:cNvPr>
          <p:cNvGrpSpPr>
            <a:grpSpLocks noChangeAspect="1"/>
          </p:cNvGrpSpPr>
          <p:nvPr/>
        </p:nvGrpSpPr>
        <p:grpSpPr>
          <a:xfrm>
            <a:off x="1885703" y="4994673"/>
            <a:ext cx="477416" cy="576825"/>
            <a:chOff x="2305050" y="5353050"/>
            <a:chExt cx="600075" cy="725025"/>
          </a:xfrm>
          <a:solidFill>
            <a:srgbClr val="89C978"/>
          </a:solidFill>
        </p:grpSpPr>
        <p:sp>
          <p:nvSpPr>
            <p:cNvPr id="112" name="Rectangle: Top Corners Rounded 111">
              <a:extLst>
                <a:ext uri="{FF2B5EF4-FFF2-40B4-BE49-F238E27FC236}">
                  <a16:creationId xmlns:a16="http://schemas.microsoft.com/office/drawing/2014/main" id="{B274B0A7-7ABA-337A-8272-E2FBDCDDFA6F}"/>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5A043A2E-6D79-A7B0-B9C1-FEE7F87C4CB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CCC68132-AC3B-2CEF-BFCC-EF4D282945E3}"/>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5" name="Group 114">
            <a:extLst>
              <a:ext uri="{FF2B5EF4-FFF2-40B4-BE49-F238E27FC236}">
                <a16:creationId xmlns:a16="http://schemas.microsoft.com/office/drawing/2014/main" id="{FA9035D2-6BA4-F393-009A-AF95F0D2E52F}"/>
              </a:ext>
            </a:extLst>
          </p:cNvPr>
          <p:cNvGrpSpPr>
            <a:grpSpLocks noChangeAspect="1"/>
          </p:cNvGrpSpPr>
          <p:nvPr/>
        </p:nvGrpSpPr>
        <p:grpSpPr>
          <a:xfrm>
            <a:off x="3590423" y="4148221"/>
            <a:ext cx="477416" cy="576825"/>
            <a:chOff x="2305050" y="5353050"/>
            <a:chExt cx="600075" cy="725025"/>
          </a:xfrm>
          <a:solidFill>
            <a:srgbClr val="89C978"/>
          </a:solidFill>
        </p:grpSpPr>
        <p:sp>
          <p:nvSpPr>
            <p:cNvPr id="116" name="Rectangle: Top Corners Rounded 115">
              <a:extLst>
                <a:ext uri="{FF2B5EF4-FFF2-40B4-BE49-F238E27FC236}">
                  <a16:creationId xmlns:a16="http://schemas.microsoft.com/office/drawing/2014/main" id="{CCC3CD3C-9BD7-C0A1-EE5E-9EF0B2452B1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6AF3CE46-7281-F464-81B7-D0840EED1638}"/>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9CBC8318-9284-A89D-4B9F-05CAD828CABC}"/>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9" name="Group 118">
            <a:extLst>
              <a:ext uri="{FF2B5EF4-FFF2-40B4-BE49-F238E27FC236}">
                <a16:creationId xmlns:a16="http://schemas.microsoft.com/office/drawing/2014/main" id="{FCF0F7B7-C3DC-6580-66AC-B64AFFA323ED}"/>
              </a:ext>
            </a:extLst>
          </p:cNvPr>
          <p:cNvGrpSpPr>
            <a:grpSpLocks noChangeAspect="1"/>
          </p:cNvGrpSpPr>
          <p:nvPr/>
        </p:nvGrpSpPr>
        <p:grpSpPr>
          <a:xfrm>
            <a:off x="4426833" y="4148221"/>
            <a:ext cx="477416" cy="576825"/>
            <a:chOff x="2305050" y="5353050"/>
            <a:chExt cx="600075" cy="725025"/>
          </a:xfrm>
          <a:solidFill>
            <a:srgbClr val="89C978"/>
          </a:solidFill>
        </p:grpSpPr>
        <p:sp>
          <p:nvSpPr>
            <p:cNvPr id="120" name="Rectangle: Top Corners Rounded 119">
              <a:extLst>
                <a:ext uri="{FF2B5EF4-FFF2-40B4-BE49-F238E27FC236}">
                  <a16:creationId xmlns:a16="http://schemas.microsoft.com/office/drawing/2014/main" id="{5B3F401A-00C2-347E-1F85-B7F41F9D5B8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DAE9E800-F05C-BF72-F1F3-6145B5C5356A}"/>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BF863E00-FC10-EE2A-F8B0-B200487B2292}"/>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13E7CDD3-F477-0416-C544-19414B0AEEBE}"/>
              </a:ext>
            </a:extLst>
          </p:cNvPr>
          <p:cNvGrpSpPr>
            <a:grpSpLocks noChangeAspect="1"/>
          </p:cNvGrpSpPr>
          <p:nvPr/>
        </p:nvGrpSpPr>
        <p:grpSpPr>
          <a:xfrm>
            <a:off x="2730202" y="4994673"/>
            <a:ext cx="477416" cy="576825"/>
            <a:chOff x="2305050" y="5353050"/>
            <a:chExt cx="600075" cy="725025"/>
          </a:xfrm>
          <a:solidFill>
            <a:srgbClr val="89C978"/>
          </a:solidFill>
        </p:grpSpPr>
        <p:sp>
          <p:nvSpPr>
            <p:cNvPr id="124" name="Rectangle: Top Corners Rounded 123">
              <a:extLst>
                <a:ext uri="{FF2B5EF4-FFF2-40B4-BE49-F238E27FC236}">
                  <a16:creationId xmlns:a16="http://schemas.microsoft.com/office/drawing/2014/main" id="{F055ECEC-2C2A-D047-09C4-02C2AA1AD8E1}"/>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744D0DF6-5FDF-579F-AB41-7DAC31E527A4}"/>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95DE4AAD-4E1D-DF52-0D8F-BCCDD248C69F}"/>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7" name="Group 126">
            <a:extLst>
              <a:ext uri="{FF2B5EF4-FFF2-40B4-BE49-F238E27FC236}">
                <a16:creationId xmlns:a16="http://schemas.microsoft.com/office/drawing/2014/main" id="{EF184360-4231-F079-BADC-BCDAB47AF1FA}"/>
              </a:ext>
            </a:extLst>
          </p:cNvPr>
          <p:cNvGrpSpPr>
            <a:grpSpLocks noChangeAspect="1"/>
          </p:cNvGrpSpPr>
          <p:nvPr/>
        </p:nvGrpSpPr>
        <p:grpSpPr>
          <a:xfrm>
            <a:off x="3574700" y="4994673"/>
            <a:ext cx="477416" cy="576825"/>
            <a:chOff x="2305050" y="5353050"/>
            <a:chExt cx="600075" cy="725025"/>
          </a:xfrm>
          <a:solidFill>
            <a:srgbClr val="89C978"/>
          </a:solidFill>
        </p:grpSpPr>
        <p:sp>
          <p:nvSpPr>
            <p:cNvPr id="128" name="Rectangle: Top Corners Rounded 127">
              <a:extLst>
                <a:ext uri="{FF2B5EF4-FFF2-40B4-BE49-F238E27FC236}">
                  <a16:creationId xmlns:a16="http://schemas.microsoft.com/office/drawing/2014/main" id="{9E357D7B-BDDE-B131-D6DC-3B9C5335FE0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C37B9164-A984-CFFF-E7FE-3D983093B252}"/>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11F2F7D3-F74C-3F88-7C5C-636316CC01E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1" name="Group 130">
            <a:extLst>
              <a:ext uri="{FF2B5EF4-FFF2-40B4-BE49-F238E27FC236}">
                <a16:creationId xmlns:a16="http://schemas.microsoft.com/office/drawing/2014/main" id="{5DC87827-4065-902E-E5AA-9CAC7A355607}"/>
              </a:ext>
            </a:extLst>
          </p:cNvPr>
          <p:cNvGrpSpPr>
            <a:grpSpLocks noChangeAspect="1"/>
          </p:cNvGrpSpPr>
          <p:nvPr/>
        </p:nvGrpSpPr>
        <p:grpSpPr>
          <a:xfrm>
            <a:off x="4426797" y="4994673"/>
            <a:ext cx="477416" cy="576825"/>
            <a:chOff x="2305050" y="5353050"/>
            <a:chExt cx="600075" cy="725025"/>
          </a:xfrm>
          <a:solidFill>
            <a:srgbClr val="89C978"/>
          </a:solidFill>
        </p:grpSpPr>
        <p:sp>
          <p:nvSpPr>
            <p:cNvPr id="132" name="Rectangle: Top Corners Rounded 131">
              <a:extLst>
                <a:ext uri="{FF2B5EF4-FFF2-40B4-BE49-F238E27FC236}">
                  <a16:creationId xmlns:a16="http://schemas.microsoft.com/office/drawing/2014/main" id="{B69C479A-BA09-43E1-68C1-128DE1C5DE7C}"/>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695005C-37EE-E7E1-ED21-CE1F37078811}"/>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338A0B8F-CA4D-C818-584A-412E9644C33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30858B31-D10E-9667-C700-78C5F7129972}"/>
              </a:ext>
            </a:extLst>
          </p:cNvPr>
          <p:cNvGrpSpPr>
            <a:grpSpLocks noChangeAspect="1"/>
          </p:cNvGrpSpPr>
          <p:nvPr/>
        </p:nvGrpSpPr>
        <p:grpSpPr>
          <a:xfrm>
            <a:off x="6791213" y="2651843"/>
            <a:ext cx="477416" cy="576825"/>
            <a:chOff x="2305050" y="5353050"/>
            <a:chExt cx="600075" cy="725025"/>
          </a:xfrm>
          <a:solidFill>
            <a:srgbClr val="A63DB1"/>
          </a:solidFill>
        </p:grpSpPr>
        <p:sp>
          <p:nvSpPr>
            <p:cNvPr id="136" name="Rectangle: Top Corners Rounded 135">
              <a:extLst>
                <a:ext uri="{FF2B5EF4-FFF2-40B4-BE49-F238E27FC236}">
                  <a16:creationId xmlns:a16="http://schemas.microsoft.com/office/drawing/2014/main" id="{4B80971A-2863-4D13-1081-CEED25E7D62B}"/>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018E3451-2EB9-1C85-4A82-525DBEFE6D9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31552E83-3E8F-56AD-70BE-84EF5BA5A242}"/>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39" name="Group 138">
            <a:extLst>
              <a:ext uri="{FF2B5EF4-FFF2-40B4-BE49-F238E27FC236}">
                <a16:creationId xmlns:a16="http://schemas.microsoft.com/office/drawing/2014/main" id="{E7BE8D72-FED6-7FAD-8471-8BCC8B9DA102}"/>
              </a:ext>
            </a:extLst>
          </p:cNvPr>
          <p:cNvGrpSpPr>
            <a:grpSpLocks noChangeAspect="1"/>
          </p:cNvGrpSpPr>
          <p:nvPr/>
        </p:nvGrpSpPr>
        <p:grpSpPr>
          <a:xfrm>
            <a:off x="7640619" y="2651843"/>
            <a:ext cx="477416" cy="576825"/>
            <a:chOff x="2305050" y="5353050"/>
            <a:chExt cx="600075" cy="725025"/>
          </a:xfrm>
          <a:solidFill>
            <a:srgbClr val="A63DB1"/>
          </a:solidFill>
        </p:grpSpPr>
        <p:sp>
          <p:nvSpPr>
            <p:cNvPr id="140" name="Rectangle: Top Corners Rounded 139">
              <a:extLst>
                <a:ext uri="{FF2B5EF4-FFF2-40B4-BE49-F238E27FC236}">
                  <a16:creationId xmlns:a16="http://schemas.microsoft.com/office/drawing/2014/main" id="{4C070B3E-180B-8FD3-16A8-E7F9C0694C94}"/>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9DD594A5-D390-C325-74B6-970260E3B69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696BA7B-5B9A-70A6-3ED7-85F8271D7A1D}"/>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3" name="Group 142">
            <a:extLst>
              <a:ext uri="{FF2B5EF4-FFF2-40B4-BE49-F238E27FC236}">
                <a16:creationId xmlns:a16="http://schemas.microsoft.com/office/drawing/2014/main" id="{6EB9B08F-509B-FB78-54DE-18C1B9E6CB67}"/>
              </a:ext>
            </a:extLst>
          </p:cNvPr>
          <p:cNvGrpSpPr>
            <a:grpSpLocks noChangeAspect="1"/>
          </p:cNvGrpSpPr>
          <p:nvPr/>
        </p:nvGrpSpPr>
        <p:grpSpPr>
          <a:xfrm>
            <a:off x="8492369" y="2651843"/>
            <a:ext cx="477416" cy="576825"/>
            <a:chOff x="2305050" y="5353050"/>
            <a:chExt cx="600075" cy="725025"/>
          </a:xfrm>
          <a:solidFill>
            <a:srgbClr val="A63DB1"/>
          </a:solidFill>
        </p:grpSpPr>
        <p:sp>
          <p:nvSpPr>
            <p:cNvPr id="144" name="Rectangle: Top Corners Rounded 143">
              <a:extLst>
                <a:ext uri="{FF2B5EF4-FFF2-40B4-BE49-F238E27FC236}">
                  <a16:creationId xmlns:a16="http://schemas.microsoft.com/office/drawing/2014/main" id="{BEB43D07-C2C1-4ADF-9725-13FCC160152D}"/>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3ED7D8CC-96B4-8C15-06B0-E6B29F4D1FCB}"/>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1EC3FD47-6871-1D1C-0881-61D190C94ECF}"/>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47" name="Group 146">
            <a:extLst>
              <a:ext uri="{FF2B5EF4-FFF2-40B4-BE49-F238E27FC236}">
                <a16:creationId xmlns:a16="http://schemas.microsoft.com/office/drawing/2014/main" id="{4A29CB36-0925-EA23-26E4-8EB55DC8DDB3}"/>
              </a:ext>
            </a:extLst>
          </p:cNvPr>
          <p:cNvGrpSpPr>
            <a:grpSpLocks noChangeAspect="1"/>
          </p:cNvGrpSpPr>
          <p:nvPr/>
        </p:nvGrpSpPr>
        <p:grpSpPr>
          <a:xfrm>
            <a:off x="9342738" y="2651843"/>
            <a:ext cx="477416" cy="576825"/>
            <a:chOff x="2305050" y="5353050"/>
            <a:chExt cx="600075" cy="725025"/>
          </a:xfrm>
          <a:solidFill>
            <a:srgbClr val="A63DB1"/>
          </a:solidFill>
        </p:grpSpPr>
        <p:sp>
          <p:nvSpPr>
            <p:cNvPr id="148" name="Rectangle: Top Corners Rounded 147">
              <a:extLst>
                <a:ext uri="{FF2B5EF4-FFF2-40B4-BE49-F238E27FC236}">
                  <a16:creationId xmlns:a16="http://schemas.microsoft.com/office/drawing/2014/main" id="{CA3AC754-2175-15AD-42F2-8E8A42991170}"/>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87FA57E7-9DD6-3306-344B-D8C2E94C51A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2ED080CD-13A5-0780-3331-8E36480DDCDF}"/>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1" name="Group 150">
            <a:extLst>
              <a:ext uri="{FF2B5EF4-FFF2-40B4-BE49-F238E27FC236}">
                <a16:creationId xmlns:a16="http://schemas.microsoft.com/office/drawing/2014/main" id="{0ABF7C4D-0DD3-DFFC-9050-0F3E045D0982}"/>
              </a:ext>
            </a:extLst>
          </p:cNvPr>
          <p:cNvGrpSpPr>
            <a:grpSpLocks noChangeAspect="1"/>
          </p:cNvGrpSpPr>
          <p:nvPr/>
        </p:nvGrpSpPr>
        <p:grpSpPr>
          <a:xfrm>
            <a:off x="9347151" y="1796360"/>
            <a:ext cx="477416" cy="576825"/>
            <a:chOff x="2305050" y="5353050"/>
            <a:chExt cx="600075" cy="725025"/>
          </a:xfrm>
          <a:solidFill>
            <a:srgbClr val="A63DB1"/>
          </a:solidFill>
        </p:grpSpPr>
        <p:sp>
          <p:nvSpPr>
            <p:cNvPr id="152" name="Rectangle: Top Corners Rounded 151">
              <a:extLst>
                <a:ext uri="{FF2B5EF4-FFF2-40B4-BE49-F238E27FC236}">
                  <a16:creationId xmlns:a16="http://schemas.microsoft.com/office/drawing/2014/main" id="{B48DEE67-BE8D-1BB5-DAF4-C42BBD6CC08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F9E22770-CC8F-A370-8B96-23EADD096B40}"/>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DCF05DD7-D974-DAED-8E13-A584D2DFA763}"/>
                </a:ext>
              </a:extLst>
            </p:cNvPr>
            <p:cNvSpPr/>
            <p:nvPr/>
          </p:nvSpPr>
          <p:spPr>
            <a:xfrm>
              <a:off x="2452687" y="5625075"/>
              <a:ext cx="304800" cy="304800"/>
            </a:xfrm>
            <a:prstGeom prst="ellipse">
              <a:avLst/>
            </a:prstGeom>
            <a:solidFill>
              <a:srgbClr val="722A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5" name="Group 154">
            <a:extLst>
              <a:ext uri="{FF2B5EF4-FFF2-40B4-BE49-F238E27FC236}">
                <a16:creationId xmlns:a16="http://schemas.microsoft.com/office/drawing/2014/main" id="{72E7BF6D-95F3-61CD-90A7-D7B78DCE81C7}"/>
              </a:ext>
            </a:extLst>
          </p:cNvPr>
          <p:cNvGrpSpPr>
            <a:grpSpLocks noChangeAspect="1"/>
          </p:cNvGrpSpPr>
          <p:nvPr/>
        </p:nvGrpSpPr>
        <p:grpSpPr>
          <a:xfrm>
            <a:off x="6791298" y="4146919"/>
            <a:ext cx="477416" cy="576825"/>
            <a:chOff x="2305050" y="5353050"/>
            <a:chExt cx="600075" cy="725025"/>
          </a:xfrm>
        </p:grpSpPr>
        <p:sp>
          <p:nvSpPr>
            <p:cNvPr id="156" name="Rectangle: Top Corners Rounded 155">
              <a:extLst>
                <a:ext uri="{FF2B5EF4-FFF2-40B4-BE49-F238E27FC236}">
                  <a16:creationId xmlns:a16="http://schemas.microsoft.com/office/drawing/2014/main" id="{FDF80473-C927-1830-F12B-3603F163E931}"/>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4223672-CC46-DCB5-C310-D62F14B37347}"/>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E6262ABF-BE8E-854A-49FB-98215226BF2B}"/>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D8A35F0A-FE1A-4333-B3E0-44573D59FCCB}"/>
              </a:ext>
            </a:extLst>
          </p:cNvPr>
          <p:cNvGrpSpPr>
            <a:grpSpLocks noChangeAspect="1"/>
          </p:cNvGrpSpPr>
          <p:nvPr/>
        </p:nvGrpSpPr>
        <p:grpSpPr>
          <a:xfrm>
            <a:off x="6791212" y="4991308"/>
            <a:ext cx="477416" cy="576825"/>
            <a:chOff x="2305050" y="5353050"/>
            <a:chExt cx="600075" cy="725025"/>
          </a:xfrm>
        </p:grpSpPr>
        <p:sp>
          <p:nvSpPr>
            <p:cNvPr id="160" name="Rectangle: Top Corners Rounded 159">
              <a:extLst>
                <a:ext uri="{FF2B5EF4-FFF2-40B4-BE49-F238E27FC236}">
                  <a16:creationId xmlns:a16="http://schemas.microsoft.com/office/drawing/2014/main" id="{51D02DAB-699B-744F-7B5F-55966C8F298C}"/>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C1E933AB-B782-1B4B-B663-FCAE35B8228E}"/>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867B71FD-72D4-0AF7-0996-AD983BB53F15}"/>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3" name="Group 162">
            <a:extLst>
              <a:ext uri="{FF2B5EF4-FFF2-40B4-BE49-F238E27FC236}">
                <a16:creationId xmlns:a16="http://schemas.microsoft.com/office/drawing/2014/main" id="{7E557084-21CC-A502-BA38-29DBC4883D44}"/>
              </a:ext>
            </a:extLst>
          </p:cNvPr>
          <p:cNvGrpSpPr>
            <a:grpSpLocks noChangeAspect="1"/>
          </p:cNvGrpSpPr>
          <p:nvPr/>
        </p:nvGrpSpPr>
        <p:grpSpPr>
          <a:xfrm>
            <a:off x="8497952" y="4152208"/>
            <a:ext cx="477416" cy="576825"/>
            <a:chOff x="2305050" y="5353050"/>
            <a:chExt cx="600075" cy="725025"/>
          </a:xfrm>
        </p:grpSpPr>
        <p:sp>
          <p:nvSpPr>
            <p:cNvPr id="164" name="Rectangle: Top Corners Rounded 163">
              <a:extLst>
                <a:ext uri="{FF2B5EF4-FFF2-40B4-BE49-F238E27FC236}">
                  <a16:creationId xmlns:a16="http://schemas.microsoft.com/office/drawing/2014/main" id="{C6FF45D3-207E-BD0C-C083-DF034707E6FD}"/>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4E104B0B-1802-E3C0-92AE-39BD07F7477D}"/>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337BF9C5-80BA-7310-2D2B-35A11E8A00F0}"/>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7" name="Group 166">
            <a:extLst>
              <a:ext uri="{FF2B5EF4-FFF2-40B4-BE49-F238E27FC236}">
                <a16:creationId xmlns:a16="http://schemas.microsoft.com/office/drawing/2014/main" id="{CF4F8A9A-1E2B-AC77-7AB5-05048B5CA941}"/>
              </a:ext>
            </a:extLst>
          </p:cNvPr>
          <p:cNvGrpSpPr>
            <a:grpSpLocks noChangeAspect="1"/>
          </p:cNvGrpSpPr>
          <p:nvPr/>
        </p:nvGrpSpPr>
        <p:grpSpPr>
          <a:xfrm>
            <a:off x="9342738" y="4154870"/>
            <a:ext cx="477416" cy="576825"/>
            <a:chOff x="2305050" y="5353050"/>
            <a:chExt cx="600075" cy="725025"/>
          </a:xfrm>
        </p:grpSpPr>
        <p:sp>
          <p:nvSpPr>
            <p:cNvPr id="168" name="Rectangle: Top Corners Rounded 167">
              <a:extLst>
                <a:ext uri="{FF2B5EF4-FFF2-40B4-BE49-F238E27FC236}">
                  <a16:creationId xmlns:a16="http://schemas.microsoft.com/office/drawing/2014/main" id="{9C00BA52-BE63-A0E1-B3EA-364F9038D4C2}"/>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886E84C0-15B6-04B8-39FD-984AE6E781A1}"/>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DC108442-5E67-07E2-AADD-BE9AA8501CFD}"/>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1" name="Group 170">
            <a:extLst>
              <a:ext uri="{FF2B5EF4-FFF2-40B4-BE49-F238E27FC236}">
                <a16:creationId xmlns:a16="http://schemas.microsoft.com/office/drawing/2014/main" id="{7D29779A-C0A2-7D54-B309-24BCD8D00C76}"/>
              </a:ext>
            </a:extLst>
          </p:cNvPr>
          <p:cNvGrpSpPr>
            <a:grpSpLocks noChangeAspect="1"/>
          </p:cNvGrpSpPr>
          <p:nvPr/>
        </p:nvGrpSpPr>
        <p:grpSpPr>
          <a:xfrm>
            <a:off x="9342738" y="4991308"/>
            <a:ext cx="477416" cy="576825"/>
            <a:chOff x="2305050" y="5353050"/>
            <a:chExt cx="600075" cy="725025"/>
          </a:xfrm>
        </p:grpSpPr>
        <p:sp>
          <p:nvSpPr>
            <p:cNvPr id="172" name="Rectangle: Top Corners Rounded 171">
              <a:extLst>
                <a:ext uri="{FF2B5EF4-FFF2-40B4-BE49-F238E27FC236}">
                  <a16:creationId xmlns:a16="http://schemas.microsoft.com/office/drawing/2014/main" id="{FDED9AEE-1EF7-A90B-DA22-2803EEDD935E}"/>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Rectangle 172">
              <a:extLst>
                <a:ext uri="{FF2B5EF4-FFF2-40B4-BE49-F238E27FC236}">
                  <a16:creationId xmlns:a16="http://schemas.microsoft.com/office/drawing/2014/main" id="{E462A240-33A4-1B77-355D-EA9498E9A23B}"/>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A779903-07E4-B219-DB9A-7C10AE65EDD6}"/>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5" name="Group 174">
            <a:extLst>
              <a:ext uri="{FF2B5EF4-FFF2-40B4-BE49-F238E27FC236}">
                <a16:creationId xmlns:a16="http://schemas.microsoft.com/office/drawing/2014/main" id="{2287C7CF-2022-D53C-1F4C-E580CE244F0F}"/>
              </a:ext>
            </a:extLst>
          </p:cNvPr>
          <p:cNvGrpSpPr>
            <a:grpSpLocks noChangeAspect="1"/>
          </p:cNvGrpSpPr>
          <p:nvPr/>
        </p:nvGrpSpPr>
        <p:grpSpPr>
          <a:xfrm>
            <a:off x="7638307" y="4991308"/>
            <a:ext cx="477416" cy="576825"/>
            <a:chOff x="2305050" y="5353050"/>
            <a:chExt cx="600075" cy="725025"/>
          </a:xfrm>
        </p:grpSpPr>
        <p:sp>
          <p:nvSpPr>
            <p:cNvPr id="176" name="Rectangle: Top Corners Rounded 175">
              <a:extLst>
                <a:ext uri="{FF2B5EF4-FFF2-40B4-BE49-F238E27FC236}">
                  <a16:creationId xmlns:a16="http://schemas.microsoft.com/office/drawing/2014/main" id="{8FC8C375-6F99-2532-704D-3F3BA7E63933}"/>
                </a:ext>
              </a:extLst>
            </p:cNvPr>
            <p:cNvSpPr/>
            <p:nvPr/>
          </p:nvSpPr>
          <p:spPr>
            <a:xfrm>
              <a:off x="2488087" y="5353050"/>
              <a:ext cx="234000" cy="133350"/>
            </a:xfrm>
            <a:prstGeom prst="round2Same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E343CEE9-D71F-B24E-244C-AC06014A0D33}"/>
                </a:ext>
              </a:extLst>
            </p:cNvPr>
            <p:cNvSpPr/>
            <p:nvPr/>
          </p:nvSpPr>
          <p:spPr>
            <a:xfrm>
              <a:off x="2305050" y="5476875"/>
              <a:ext cx="600075" cy="601200"/>
            </a:xfrm>
            <a:prstGeom prst="rect">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D1DF3716-169C-0FEF-2D98-54E4D4DE644F}"/>
                </a:ext>
              </a:extLst>
            </p:cNvPr>
            <p:cNvSpPr/>
            <p:nvPr/>
          </p:nvSpPr>
          <p:spPr>
            <a:xfrm>
              <a:off x="2452687" y="5625075"/>
              <a:ext cx="304800" cy="304800"/>
            </a:xfrm>
            <a:prstGeom prst="ellipse">
              <a:avLst/>
            </a:prstGeom>
            <a:solidFill>
              <a:srgbClr val="10448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9" name="Group 178">
            <a:extLst>
              <a:ext uri="{FF2B5EF4-FFF2-40B4-BE49-F238E27FC236}">
                <a16:creationId xmlns:a16="http://schemas.microsoft.com/office/drawing/2014/main" id="{593F21F3-838D-8A94-0C00-0992E181399A}"/>
              </a:ext>
            </a:extLst>
          </p:cNvPr>
          <p:cNvGrpSpPr>
            <a:grpSpLocks noChangeAspect="1"/>
          </p:cNvGrpSpPr>
          <p:nvPr/>
        </p:nvGrpSpPr>
        <p:grpSpPr>
          <a:xfrm>
            <a:off x="1026439" y="4994673"/>
            <a:ext cx="477416" cy="576825"/>
            <a:chOff x="2305050" y="5353050"/>
            <a:chExt cx="600075" cy="725025"/>
          </a:xfrm>
          <a:solidFill>
            <a:srgbClr val="89C978"/>
          </a:solidFill>
        </p:grpSpPr>
        <p:sp>
          <p:nvSpPr>
            <p:cNvPr id="180" name="Rectangle: Top Corners Rounded 179">
              <a:extLst>
                <a:ext uri="{FF2B5EF4-FFF2-40B4-BE49-F238E27FC236}">
                  <a16:creationId xmlns:a16="http://schemas.microsoft.com/office/drawing/2014/main" id="{C3A0F9D4-C472-57E7-8FC3-9663705ADC32}"/>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50BD65B9-3D36-84B9-D8B1-272382605DFA}"/>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2E74B150-6B35-1696-56D4-21966B20A6F6}"/>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55207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55444-C2D3-F5CB-030E-DA2013E5A6F2}"/>
              </a:ext>
            </a:extLst>
          </p:cNvPr>
          <p:cNvSpPr>
            <a:spLocks noGrp="1"/>
          </p:cNvSpPr>
          <p:nvPr>
            <p:ph type="dt" sz="half" idx="10"/>
          </p:nvPr>
        </p:nvSpPr>
        <p:spPr/>
        <p:txBody>
          <a:bodyPr/>
          <a:lstStyle/>
          <a:p>
            <a:endParaRPr lang="en-GB"/>
          </a:p>
        </p:txBody>
      </p:sp>
    </p:spTree>
    <p:extLst>
      <p:ext uri="{BB962C8B-B14F-4D97-AF65-F5344CB8AC3E}">
        <p14:creationId xmlns:p14="http://schemas.microsoft.com/office/powerpoint/2010/main" val="355628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283492"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p:txBody>
      </p:sp>
      <p:sp>
        <p:nvSpPr>
          <p:cNvPr id="3" name="TextBox 2">
            <a:extLst>
              <a:ext uri="{FF2B5EF4-FFF2-40B4-BE49-F238E27FC236}">
                <a16:creationId xmlns:a16="http://schemas.microsoft.com/office/drawing/2014/main" id="{7EE6D8A8-97E7-03EA-27E8-826E29E28399}"/>
              </a:ext>
            </a:extLst>
          </p:cNvPr>
          <p:cNvSpPr txBox="1"/>
          <p:nvPr/>
        </p:nvSpPr>
        <p:spPr>
          <a:xfrm>
            <a:off x="5641698" y="2079783"/>
            <a:ext cx="5346122" cy="2215991"/>
          </a:xfrm>
          <a:prstGeom prst="rect">
            <a:avLst/>
          </a:prstGeom>
          <a:noFill/>
        </p:spPr>
        <p:txBody>
          <a:bodyPr wrap="square" rtlCol="0">
            <a:spAutoFit/>
          </a:bodyPr>
          <a:lstStyle/>
          <a:p>
            <a:r>
              <a:rPr lang="en-GB" sz="2400" b="1" dirty="0"/>
              <a:t>10 frame flash game.</a:t>
            </a:r>
          </a:p>
          <a:p>
            <a:endParaRPr lang="en-GB" sz="2400" b="1" dirty="0"/>
          </a:p>
          <a:p>
            <a:r>
              <a:rPr lang="en-GB" sz="2400" dirty="0"/>
              <a:t>How many ways can we represent the number on our 10 frame? </a:t>
            </a:r>
          </a:p>
          <a:p>
            <a:r>
              <a:rPr lang="en-GB" sz="2400" dirty="0"/>
              <a:t>Put yours next to your name.</a:t>
            </a:r>
          </a:p>
          <a:p>
            <a:endParaRPr lang="en-GB" dirty="0"/>
          </a:p>
        </p:txBody>
      </p:sp>
      <p:sp>
        <p:nvSpPr>
          <p:cNvPr id="11" name="TextBox 10">
            <a:extLst>
              <a:ext uri="{FF2B5EF4-FFF2-40B4-BE49-F238E27FC236}">
                <a16:creationId xmlns:a16="http://schemas.microsoft.com/office/drawing/2014/main" id="{A81E1417-510D-2C5E-D013-5E2CCD9C4859}"/>
              </a:ext>
            </a:extLst>
          </p:cNvPr>
          <p:cNvSpPr txBox="1"/>
          <p:nvPr/>
        </p:nvSpPr>
        <p:spPr>
          <a:xfrm>
            <a:off x="2608755" y="5036343"/>
            <a:ext cx="2618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Can you find Scotland on the map? </a:t>
            </a:r>
          </a:p>
          <a:p>
            <a:r>
              <a:rPr lang="en-US">
                <a:latin typeface="Sassoon Primary"/>
              </a:rPr>
              <a:t>What is it famous for? </a:t>
            </a:r>
          </a:p>
        </p:txBody>
      </p:sp>
      <p:pic>
        <p:nvPicPr>
          <p:cNvPr id="12" name="Picture 11" descr="A blue and white cross&#10;&#10;Description automatically generated">
            <a:extLst>
              <a:ext uri="{FF2B5EF4-FFF2-40B4-BE49-F238E27FC236}">
                <a16:creationId xmlns:a16="http://schemas.microsoft.com/office/drawing/2014/main" id="{FC0FDD9D-BD85-8547-04F6-4B8406686B26}"/>
              </a:ext>
            </a:extLst>
          </p:cNvPr>
          <p:cNvPicPr>
            <a:picLocks noChangeAspect="1"/>
          </p:cNvPicPr>
          <p:nvPr/>
        </p:nvPicPr>
        <p:blipFill>
          <a:blip r:embed="rId2"/>
          <a:stretch>
            <a:fillRect/>
          </a:stretch>
        </p:blipFill>
        <p:spPr>
          <a:xfrm>
            <a:off x="700602" y="4981832"/>
            <a:ext cx="1904228" cy="1033850"/>
          </a:xfrm>
          <a:prstGeom prst="rect">
            <a:avLst/>
          </a:prstGeom>
        </p:spPr>
      </p:pic>
      <p:sp>
        <p:nvSpPr>
          <p:cNvPr id="13" name="TextBox 12">
            <a:extLst>
              <a:ext uri="{FF2B5EF4-FFF2-40B4-BE49-F238E27FC236}">
                <a16:creationId xmlns:a16="http://schemas.microsoft.com/office/drawing/2014/main" id="{81160386-6674-472F-B129-713C6C6A9409}"/>
              </a:ext>
            </a:extLst>
          </p:cNvPr>
          <p:cNvSpPr txBox="1"/>
          <p:nvPr/>
        </p:nvSpPr>
        <p:spPr>
          <a:xfrm>
            <a:off x="5645360" y="5177510"/>
            <a:ext cx="30554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Create a spiral picture, using any resources you like.</a:t>
            </a:r>
          </a:p>
        </p:txBody>
      </p:sp>
      <p:pic>
        <p:nvPicPr>
          <p:cNvPr id="14" name="Picture 13" descr="A hand drawing a spiral&#10;&#10;AI-generated content may be incorrect.">
            <a:extLst>
              <a:ext uri="{FF2B5EF4-FFF2-40B4-BE49-F238E27FC236}">
                <a16:creationId xmlns:a16="http://schemas.microsoft.com/office/drawing/2014/main" id="{C13FA362-0D41-B5B8-1875-091C1A8B2473}"/>
              </a:ext>
            </a:extLst>
          </p:cNvPr>
          <p:cNvPicPr>
            <a:picLocks noChangeAspect="1"/>
          </p:cNvPicPr>
          <p:nvPr/>
        </p:nvPicPr>
        <p:blipFill>
          <a:blip r:embed="rId3"/>
          <a:stretch>
            <a:fillRect/>
          </a:stretch>
        </p:blipFill>
        <p:spPr>
          <a:xfrm>
            <a:off x="9027956" y="4869690"/>
            <a:ext cx="2571750" cy="1733550"/>
          </a:xfrm>
          <a:prstGeom prst="rect">
            <a:avLst/>
          </a:prstGeom>
        </p:spPr>
      </p:pic>
      <p:pic>
        <p:nvPicPr>
          <p:cNvPr id="15" name="Picture 14" descr="A cartoon of a fox carrying a bag of vegetables&#10;&#10;AI-generated content may be incorrect.">
            <a:extLst>
              <a:ext uri="{FF2B5EF4-FFF2-40B4-BE49-F238E27FC236}">
                <a16:creationId xmlns:a16="http://schemas.microsoft.com/office/drawing/2014/main" id="{BD24D74C-D610-C073-F406-4897888B1291}"/>
              </a:ext>
            </a:extLst>
          </p:cNvPr>
          <p:cNvPicPr>
            <a:picLocks noChangeAspect="1"/>
          </p:cNvPicPr>
          <p:nvPr/>
        </p:nvPicPr>
        <p:blipFill>
          <a:blip r:embed="rId4"/>
          <a:stretch>
            <a:fillRect/>
          </a:stretch>
        </p:blipFill>
        <p:spPr>
          <a:xfrm>
            <a:off x="3135536" y="2079536"/>
            <a:ext cx="2143125" cy="2076450"/>
          </a:xfrm>
          <a:prstGeom prst="rect">
            <a:avLst/>
          </a:prstGeom>
        </p:spPr>
      </p:pic>
      <p:sp>
        <p:nvSpPr>
          <p:cNvPr id="16" name="TextBox 15">
            <a:extLst>
              <a:ext uri="{FF2B5EF4-FFF2-40B4-BE49-F238E27FC236}">
                <a16:creationId xmlns:a16="http://schemas.microsoft.com/office/drawing/2014/main" id="{5B38F825-8744-F506-BE15-FF60BAD60B49}"/>
              </a:ext>
            </a:extLst>
          </p:cNvPr>
          <p:cNvSpPr txBox="1"/>
          <p:nvPr/>
        </p:nvSpPr>
        <p:spPr>
          <a:xfrm>
            <a:off x="702908" y="2338244"/>
            <a:ext cx="21230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Write about the picture of Fantastic Mr Fox.</a:t>
            </a:r>
          </a:p>
        </p:txBody>
      </p:sp>
    </p:spTree>
    <p:extLst>
      <p:ext uri="{BB962C8B-B14F-4D97-AF65-F5344CB8AC3E}">
        <p14:creationId xmlns:p14="http://schemas.microsoft.com/office/powerpoint/2010/main" val="398479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rectangle&#10;&#10;AI-generated content may be incorrect.">
            <a:extLst>
              <a:ext uri="{FF2B5EF4-FFF2-40B4-BE49-F238E27FC236}">
                <a16:creationId xmlns:a16="http://schemas.microsoft.com/office/drawing/2014/main" id="{2A0C02F0-078C-F79E-5001-305B30C33FE6}"/>
              </a:ext>
            </a:extLst>
          </p:cNvPr>
          <p:cNvPicPr>
            <a:picLocks noChangeAspect="1"/>
          </p:cNvPicPr>
          <p:nvPr/>
        </p:nvPicPr>
        <p:blipFill>
          <a:blip r:embed="rId2"/>
          <a:stretch>
            <a:fillRect/>
          </a:stretch>
        </p:blipFill>
        <p:spPr>
          <a:xfrm>
            <a:off x="534771" y="1162788"/>
            <a:ext cx="9972675" cy="5476875"/>
          </a:xfrm>
          <a:prstGeom prst="rect">
            <a:avLst/>
          </a:prstGeom>
        </p:spPr>
      </p:pic>
      <p:sp>
        <p:nvSpPr>
          <p:cNvPr id="2" name="TextBox 1">
            <a:extLst>
              <a:ext uri="{FF2B5EF4-FFF2-40B4-BE49-F238E27FC236}">
                <a16:creationId xmlns:a16="http://schemas.microsoft.com/office/drawing/2014/main" id="{27BF5C17-029F-DD92-C0AD-9BB299909757}"/>
              </a:ext>
            </a:extLst>
          </p:cNvPr>
          <p:cNvSpPr txBox="1"/>
          <p:nvPr/>
        </p:nvSpPr>
        <p:spPr>
          <a:xfrm>
            <a:off x="487731" y="243866"/>
            <a:ext cx="4188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familiar animals?</a:t>
            </a:r>
          </a:p>
        </p:txBody>
      </p:sp>
    </p:spTree>
    <p:extLst>
      <p:ext uri="{BB962C8B-B14F-4D97-AF65-F5344CB8AC3E}">
        <p14:creationId xmlns:p14="http://schemas.microsoft.com/office/powerpoint/2010/main" val="405197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7137F-3390-B224-52C4-173A65A8C0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8E3FC9-4F9A-BB3F-EDB3-76ED98CECD79}"/>
              </a:ext>
            </a:extLst>
          </p:cNvPr>
          <p:cNvSpPr txBox="1"/>
          <p:nvPr/>
        </p:nvSpPr>
        <p:spPr>
          <a:xfrm>
            <a:off x="487731" y="243866"/>
            <a:ext cx="4188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familiar animals?</a:t>
            </a:r>
          </a:p>
        </p:txBody>
      </p:sp>
      <p:sp>
        <p:nvSpPr>
          <p:cNvPr id="3" name="TextBox 2">
            <a:extLst>
              <a:ext uri="{FF2B5EF4-FFF2-40B4-BE49-F238E27FC236}">
                <a16:creationId xmlns:a16="http://schemas.microsoft.com/office/drawing/2014/main" id="{D70EDD0A-9C8C-D7E2-95D1-D83D6C400331}"/>
              </a:ext>
            </a:extLst>
          </p:cNvPr>
          <p:cNvSpPr txBox="1"/>
          <p:nvPr/>
        </p:nvSpPr>
        <p:spPr>
          <a:xfrm>
            <a:off x="588146" y="1190639"/>
            <a:ext cx="44039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u="sng" dirty="0"/>
              <a:t>3 in 3</a:t>
            </a:r>
          </a:p>
        </p:txBody>
      </p:sp>
      <p:pic>
        <p:nvPicPr>
          <p:cNvPr id="5" name="Picture 4" descr="A sloth lying down&#10;&#10;AI-generated content may be incorrect.">
            <a:extLst>
              <a:ext uri="{FF2B5EF4-FFF2-40B4-BE49-F238E27FC236}">
                <a16:creationId xmlns:a16="http://schemas.microsoft.com/office/drawing/2014/main" id="{7A83B198-AB6C-EEE3-A5CD-C1453C670992}"/>
              </a:ext>
            </a:extLst>
          </p:cNvPr>
          <p:cNvPicPr>
            <a:picLocks noChangeAspect="1"/>
          </p:cNvPicPr>
          <p:nvPr/>
        </p:nvPicPr>
        <p:blipFill>
          <a:blip r:embed="rId2"/>
          <a:stretch>
            <a:fillRect/>
          </a:stretch>
        </p:blipFill>
        <p:spPr>
          <a:xfrm>
            <a:off x="770251" y="2495550"/>
            <a:ext cx="3698081" cy="2355056"/>
          </a:xfrm>
          <a:prstGeom prst="rect">
            <a:avLst/>
          </a:prstGeom>
        </p:spPr>
      </p:pic>
      <p:pic>
        <p:nvPicPr>
          <p:cNvPr id="6" name="Picture 5" descr="A wooden chair with a white background&#10;&#10;AI-generated content may be incorrect.">
            <a:extLst>
              <a:ext uri="{FF2B5EF4-FFF2-40B4-BE49-F238E27FC236}">
                <a16:creationId xmlns:a16="http://schemas.microsoft.com/office/drawing/2014/main" id="{458344A3-6D7C-E3AC-E148-58F5D7419F4E}"/>
              </a:ext>
            </a:extLst>
          </p:cNvPr>
          <p:cNvPicPr>
            <a:picLocks noChangeAspect="1"/>
          </p:cNvPicPr>
          <p:nvPr/>
        </p:nvPicPr>
        <p:blipFill>
          <a:blip r:embed="rId3"/>
          <a:stretch>
            <a:fillRect/>
          </a:stretch>
        </p:blipFill>
        <p:spPr>
          <a:xfrm>
            <a:off x="5007769" y="2333625"/>
            <a:ext cx="2426493" cy="2512218"/>
          </a:xfrm>
          <a:prstGeom prst="rect">
            <a:avLst/>
          </a:prstGeom>
        </p:spPr>
      </p:pic>
      <p:pic>
        <p:nvPicPr>
          <p:cNvPr id="7" name="Picture 6" descr="A rabbit in the grass&#10;&#10;AI-generated content may be incorrect.">
            <a:extLst>
              <a:ext uri="{FF2B5EF4-FFF2-40B4-BE49-F238E27FC236}">
                <a16:creationId xmlns:a16="http://schemas.microsoft.com/office/drawing/2014/main" id="{6122288D-192E-1CCA-61E9-BDC0F6214D57}"/>
              </a:ext>
            </a:extLst>
          </p:cNvPr>
          <p:cNvPicPr>
            <a:picLocks noChangeAspect="1"/>
          </p:cNvPicPr>
          <p:nvPr/>
        </p:nvPicPr>
        <p:blipFill>
          <a:blip r:embed="rId4"/>
          <a:stretch>
            <a:fillRect/>
          </a:stretch>
        </p:blipFill>
        <p:spPr>
          <a:xfrm>
            <a:off x="7717631" y="2333625"/>
            <a:ext cx="3817143" cy="2500312"/>
          </a:xfrm>
          <a:prstGeom prst="rect">
            <a:avLst/>
          </a:prstGeom>
        </p:spPr>
      </p:pic>
      <p:sp>
        <p:nvSpPr>
          <p:cNvPr id="8" name="TextBox 7">
            <a:extLst>
              <a:ext uri="{FF2B5EF4-FFF2-40B4-BE49-F238E27FC236}">
                <a16:creationId xmlns:a16="http://schemas.microsoft.com/office/drawing/2014/main" id="{C1A37356-828E-24BF-888E-C131BF797932}"/>
              </a:ext>
            </a:extLst>
          </p:cNvPr>
          <p:cNvSpPr txBox="1"/>
          <p:nvPr/>
        </p:nvSpPr>
        <p:spPr>
          <a:xfrm>
            <a:off x="2505694" y="5519078"/>
            <a:ext cx="83359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FF0000"/>
                </a:solidFill>
              </a:rPr>
              <a:t>Challenge: Explain how you know it is not an animal.</a:t>
            </a:r>
          </a:p>
        </p:txBody>
      </p:sp>
    </p:spTree>
    <p:extLst>
      <p:ext uri="{BB962C8B-B14F-4D97-AF65-F5344CB8AC3E}">
        <p14:creationId xmlns:p14="http://schemas.microsoft.com/office/powerpoint/2010/main" val="296698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903E-33BF-6DDE-00E1-5CAB18C18E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C42CE7-9986-934C-3DCD-492F2DF307C2}"/>
              </a:ext>
            </a:extLst>
          </p:cNvPr>
          <p:cNvSpPr txBox="1"/>
          <p:nvPr/>
        </p:nvSpPr>
        <p:spPr>
          <a:xfrm>
            <a:off x="487731" y="243866"/>
            <a:ext cx="4188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familiar animals?</a:t>
            </a:r>
          </a:p>
        </p:txBody>
      </p:sp>
      <p:sp>
        <p:nvSpPr>
          <p:cNvPr id="3" name="TextBox 2">
            <a:extLst>
              <a:ext uri="{FF2B5EF4-FFF2-40B4-BE49-F238E27FC236}">
                <a16:creationId xmlns:a16="http://schemas.microsoft.com/office/drawing/2014/main" id="{D1C44D34-D1CE-0C6C-678A-EF9B85C90A0B}"/>
              </a:ext>
            </a:extLst>
          </p:cNvPr>
          <p:cNvSpPr txBox="1"/>
          <p:nvPr/>
        </p:nvSpPr>
        <p:spPr>
          <a:xfrm>
            <a:off x="588146" y="1190639"/>
            <a:ext cx="44039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u="sng" dirty="0">
                <a:solidFill>
                  <a:srgbClr val="0070C0"/>
                </a:solidFill>
              </a:rPr>
              <a:t>Blue</a:t>
            </a:r>
            <a:r>
              <a:rPr lang="en-GB" sz="4000" b="1" u="sng" dirty="0"/>
              <a:t>/</a:t>
            </a:r>
            <a:r>
              <a:rPr lang="en-GB" sz="4000" b="1" u="sng" dirty="0">
                <a:solidFill>
                  <a:schemeClr val="accent6"/>
                </a:solidFill>
              </a:rPr>
              <a:t>Green</a:t>
            </a:r>
          </a:p>
        </p:txBody>
      </p:sp>
      <p:sp>
        <p:nvSpPr>
          <p:cNvPr id="8" name="TextBox 7">
            <a:extLst>
              <a:ext uri="{FF2B5EF4-FFF2-40B4-BE49-F238E27FC236}">
                <a16:creationId xmlns:a16="http://schemas.microsoft.com/office/drawing/2014/main" id="{A9C40627-B8DD-17BB-B2E5-4960DB779D60}"/>
              </a:ext>
            </a:extLst>
          </p:cNvPr>
          <p:cNvSpPr txBox="1"/>
          <p:nvPr/>
        </p:nvSpPr>
        <p:spPr>
          <a:xfrm>
            <a:off x="2505694" y="5519078"/>
            <a:ext cx="83359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7030A0"/>
                </a:solidFill>
              </a:rPr>
              <a:t>An animal..............</a:t>
            </a:r>
          </a:p>
        </p:txBody>
      </p:sp>
      <p:sp>
        <p:nvSpPr>
          <p:cNvPr id="4" name="TextBox 3">
            <a:extLst>
              <a:ext uri="{FF2B5EF4-FFF2-40B4-BE49-F238E27FC236}">
                <a16:creationId xmlns:a16="http://schemas.microsoft.com/office/drawing/2014/main" id="{53749B68-BA6C-E64A-798B-0F259F11D034}"/>
              </a:ext>
            </a:extLst>
          </p:cNvPr>
          <p:cNvSpPr txBox="1"/>
          <p:nvPr/>
        </p:nvSpPr>
        <p:spPr>
          <a:xfrm>
            <a:off x="2481695" y="2366935"/>
            <a:ext cx="615403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600" dirty="0"/>
              <a:t>What is an animal? </a:t>
            </a:r>
            <a:endParaRPr lang="en-US" sz="6600" dirty="0"/>
          </a:p>
          <a:p>
            <a:endParaRPr lang="en-GB" dirty="0"/>
          </a:p>
          <a:p>
            <a:endParaRPr lang="en-GB" dirty="0"/>
          </a:p>
        </p:txBody>
      </p:sp>
      <p:pic>
        <p:nvPicPr>
          <p:cNvPr id="9" name="Picture 8" descr="A white numbers on a red background&#10;&#10;AI-generated content may be incorrect.">
            <a:extLst>
              <a:ext uri="{FF2B5EF4-FFF2-40B4-BE49-F238E27FC236}">
                <a16:creationId xmlns:a16="http://schemas.microsoft.com/office/drawing/2014/main" id="{F0886C84-E523-ABFB-F72E-0D232ED7E72A}"/>
              </a:ext>
            </a:extLst>
          </p:cNvPr>
          <p:cNvPicPr>
            <a:picLocks noChangeAspect="1"/>
          </p:cNvPicPr>
          <p:nvPr/>
        </p:nvPicPr>
        <p:blipFill>
          <a:blip r:embed="rId2"/>
          <a:stretch>
            <a:fillRect/>
          </a:stretch>
        </p:blipFill>
        <p:spPr>
          <a:xfrm>
            <a:off x="8940387" y="5118382"/>
            <a:ext cx="2828925" cy="1381125"/>
          </a:xfrm>
          <a:prstGeom prst="rect">
            <a:avLst/>
          </a:prstGeom>
        </p:spPr>
      </p:pic>
      <p:sp>
        <p:nvSpPr>
          <p:cNvPr id="11" name="TextBox 10">
            <a:extLst>
              <a:ext uri="{FF2B5EF4-FFF2-40B4-BE49-F238E27FC236}">
                <a16:creationId xmlns:a16="http://schemas.microsoft.com/office/drawing/2014/main" id="{DD32A9E2-296E-F43E-1379-956D16088627}"/>
              </a:ext>
            </a:extLst>
          </p:cNvPr>
          <p:cNvSpPr txBox="1"/>
          <p:nvPr/>
        </p:nvSpPr>
        <p:spPr>
          <a:xfrm>
            <a:off x="8489834" y="998719"/>
            <a:ext cx="345715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7030A0"/>
                </a:solidFill>
              </a:rPr>
              <a:t>alive</a:t>
            </a:r>
            <a:endParaRPr lang="en-US" sz="2800" dirty="0">
              <a:solidFill>
                <a:srgbClr val="7030A0"/>
              </a:solidFill>
            </a:endParaRPr>
          </a:p>
          <a:p>
            <a:pPr algn="l"/>
            <a:endParaRPr lang="en-GB" sz="2800" dirty="0">
              <a:solidFill>
                <a:srgbClr val="7030A0"/>
              </a:solidFill>
            </a:endParaRPr>
          </a:p>
          <a:p>
            <a:r>
              <a:rPr lang="en-GB" sz="2800" dirty="0">
                <a:solidFill>
                  <a:srgbClr val="7030A0"/>
                </a:solidFill>
              </a:rPr>
              <a:t>moves</a:t>
            </a:r>
          </a:p>
          <a:p>
            <a:endParaRPr lang="en-GB" sz="2800" dirty="0">
              <a:solidFill>
                <a:srgbClr val="7030A0"/>
              </a:solidFill>
            </a:endParaRPr>
          </a:p>
          <a:p>
            <a:r>
              <a:rPr lang="en-GB" sz="2800" dirty="0">
                <a:solidFill>
                  <a:srgbClr val="7030A0"/>
                </a:solidFill>
              </a:rPr>
              <a:t>eats</a:t>
            </a:r>
          </a:p>
          <a:p>
            <a:endParaRPr lang="en-GB" sz="2800" dirty="0">
              <a:solidFill>
                <a:srgbClr val="7030A0"/>
              </a:solidFill>
            </a:endParaRPr>
          </a:p>
          <a:p>
            <a:r>
              <a:rPr lang="en-GB" sz="2800" dirty="0">
                <a:solidFill>
                  <a:srgbClr val="7030A0"/>
                </a:solidFill>
              </a:rPr>
              <a:t>fluffy</a:t>
            </a:r>
          </a:p>
          <a:p>
            <a:endParaRPr lang="en-GB" sz="2800" dirty="0">
              <a:solidFill>
                <a:srgbClr val="7030A0"/>
              </a:solidFill>
            </a:endParaRPr>
          </a:p>
          <a:p>
            <a:r>
              <a:rPr lang="en-GB" sz="2800" dirty="0">
                <a:solidFill>
                  <a:srgbClr val="7030A0"/>
                </a:solidFill>
              </a:rPr>
              <a:t>scaly</a:t>
            </a:r>
          </a:p>
          <a:p>
            <a:endParaRPr lang="en-GB" dirty="0"/>
          </a:p>
          <a:p>
            <a:endParaRPr lang="en-GB" dirty="0"/>
          </a:p>
        </p:txBody>
      </p:sp>
    </p:spTree>
    <p:extLst>
      <p:ext uri="{BB962C8B-B14F-4D97-AF65-F5344CB8AC3E}">
        <p14:creationId xmlns:p14="http://schemas.microsoft.com/office/powerpoint/2010/main" val="2878407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eating plants and a bird eating&#10;&#10;AI-generated content may be incorrect.">
            <a:extLst>
              <a:ext uri="{FF2B5EF4-FFF2-40B4-BE49-F238E27FC236}">
                <a16:creationId xmlns:a16="http://schemas.microsoft.com/office/drawing/2014/main" id="{FA1D6705-8870-3044-1037-D6BB546734CE}"/>
              </a:ext>
            </a:extLst>
          </p:cNvPr>
          <p:cNvPicPr>
            <a:picLocks noChangeAspect="1"/>
          </p:cNvPicPr>
          <p:nvPr/>
        </p:nvPicPr>
        <p:blipFill>
          <a:blip r:embed="rId2"/>
          <a:stretch>
            <a:fillRect/>
          </a:stretch>
        </p:blipFill>
        <p:spPr>
          <a:xfrm>
            <a:off x="710918" y="821140"/>
            <a:ext cx="10760868" cy="5829299"/>
          </a:xfrm>
          <a:prstGeom prst="rect">
            <a:avLst/>
          </a:prstGeom>
        </p:spPr>
      </p:pic>
      <p:sp>
        <p:nvSpPr>
          <p:cNvPr id="2" name="TextBox 1">
            <a:extLst>
              <a:ext uri="{FF2B5EF4-FFF2-40B4-BE49-F238E27FC236}">
                <a16:creationId xmlns:a16="http://schemas.microsoft.com/office/drawing/2014/main" id="{69493F99-BB8B-CA27-B55C-0E4A53B0D71B}"/>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3460981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ird eating a worm&#10;&#10;AI-generated content may be incorrect.">
            <a:extLst>
              <a:ext uri="{FF2B5EF4-FFF2-40B4-BE49-F238E27FC236}">
                <a16:creationId xmlns:a16="http://schemas.microsoft.com/office/drawing/2014/main" id="{4D7977C4-CC21-7C8F-B8BC-8A706FECFBDC}"/>
              </a:ext>
            </a:extLst>
          </p:cNvPr>
          <p:cNvPicPr>
            <a:picLocks noChangeAspect="1"/>
          </p:cNvPicPr>
          <p:nvPr/>
        </p:nvPicPr>
        <p:blipFill>
          <a:blip r:embed="rId2"/>
          <a:stretch>
            <a:fillRect/>
          </a:stretch>
        </p:blipFill>
        <p:spPr>
          <a:xfrm>
            <a:off x="1014412" y="1053250"/>
            <a:ext cx="10163175" cy="5695950"/>
          </a:xfrm>
          <a:prstGeom prst="rect">
            <a:avLst/>
          </a:prstGeom>
        </p:spPr>
      </p:pic>
      <p:sp>
        <p:nvSpPr>
          <p:cNvPr id="4" name="TextBox 3">
            <a:extLst>
              <a:ext uri="{FF2B5EF4-FFF2-40B4-BE49-F238E27FC236}">
                <a16:creationId xmlns:a16="http://schemas.microsoft.com/office/drawing/2014/main" id="{228675D9-C8B6-B2B4-DFB2-D34F2BA19117}"/>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212471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1F97-00FA-AF37-FDCC-5728EEB9C167}"/>
            </a:ext>
          </a:extLst>
        </p:cNvPr>
        <p:cNvGrpSpPr/>
        <p:nvPr/>
      </p:nvGrpSpPr>
      <p:grpSpPr>
        <a:xfrm>
          <a:off x="0" y="0"/>
          <a:ext cx="0" cy="0"/>
          <a:chOff x="0" y="0"/>
          <a:chExt cx="0" cy="0"/>
        </a:xfrm>
      </p:grpSpPr>
      <p:pic>
        <p:nvPicPr>
          <p:cNvPr id="2" name="Picture 1" descr="A bird with a worm in its beak&#10;&#10;AI-generated content may be incorrect.">
            <a:extLst>
              <a:ext uri="{FF2B5EF4-FFF2-40B4-BE49-F238E27FC236}">
                <a16:creationId xmlns:a16="http://schemas.microsoft.com/office/drawing/2014/main" id="{F01C69C7-B35C-ADB7-0243-408DA8CBB440}"/>
              </a:ext>
            </a:extLst>
          </p:cNvPr>
          <p:cNvPicPr>
            <a:picLocks noChangeAspect="1"/>
          </p:cNvPicPr>
          <p:nvPr/>
        </p:nvPicPr>
        <p:blipFill>
          <a:blip r:embed="rId2"/>
          <a:stretch>
            <a:fillRect/>
          </a:stretch>
        </p:blipFill>
        <p:spPr>
          <a:xfrm>
            <a:off x="1014412" y="1056738"/>
            <a:ext cx="10163175" cy="5581650"/>
          </a:xfrm>
          <a:prstGeom prst="rect">
            <a:avLst/>
          </a:prstGeom>
        </p:spPr>
      </p:pic>
      <p:sp>
        <p:nvSpPr>
          <p:cNvPr id="4" name="TextBox 3">
            <a:extLst>
              <a:ext uri="{FF2B5EF4-FFF2-40B4-BE49-F238E27FC236}">
                <a16:creationId xmlns:a16="http://schemas.microsoft.com/office/drawing/2014/main" id="{0C5C526C-0682-8D94-4742-F22525293FA2}"/>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81193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car</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10" name="Title 6">
            <a:extLst>
              <a:ext uri="{FF2B5EF4-FFF2-40B4-BE49-F238E27FC236}">
                <a16:creationId xmlns:a16="http://schemas.microsoft.com/office/drawing/2014/main" id="{23298B04-EE14-80D6-3D6A-8D398B30F448}"/>
              </a:ext>
            </a:extLst>
          </p:cNvPr>
          <p:cNvSpPr>
            <a:spLocks noGrp="1"/>
          </p:cNvSpPr>
          <p:nvPr>
            <p:ph type="title"/>
          </p:nvPr>
        </p:nvSpPr>
        <p:spPr>
          <a:xfrm>
            <a:off x="146448" y="49705"/>
            <a:ext cx="10515600" cy="1325563"/>
          </a:xfrm>
        </p:spPr>
        <p:txBody>
          <a:bodyPr/>
          <a:lstStyle/>
          <a:p>
            <a:r>
              <a:rPr lang="en-GB" sz="2000" b="1" u="sng" dirty="0">
                <a:latin typeface="Sassoon Primary"/>
                <a:cs typeface="Calibri Light"/>
              </a:rPr>
              <a:t>TBAT– read and spell words with '</a:t>
            </a:r>
            <a:r>
              <a:rPr lang="en-GB" sz="2000" b="1" u="sng" dirty="0" err="1">
                <a:latin typeface="Sassoon Primary"/>
                <a:cs typeface="Calibri Light"/>
              </a:rPr>
              <a:t>oo</a:t>
            </a:r>
            <a:r>
              <a:rPr lang="en-GB" sz="2000" b="1" u="sng" dirty="0">
                <a:latin typeface="Sassoon Primary"/>
                <a:cs typeface="Calibri Light"/>
              </a:rPr>
              <a:t>/or/</a:t>
            </a:r>
            <a:r>
              <a:rPr lang="en-GB" sz="2000" b="1" u="sng" dirty="0" err="1">
                <a:latin typeface="Sassoon Primary"/>
                <a:cs typeface="Calibri Light"/>
              </a:rPr>
              <a:t>ur</a:t>
            </a:r>
            <a:r>
              <a:rPr lang="en-GB" sz="2000" b="1" u="sng" dirty="0">
                <a:latin typeface="Sassoon Primary"/>
                <a:cs typeface="Calibri Light"/>
              </a:rPr>
              <a:t> graphemes</a:t>
            </a:r>
          </a:p>
        </p:txBody>
      </p:sp>
    </p:spTree>
    <p:extLst>
      <p:ext uri="{BB962C8B-B14F-4D97-AF65-F5344CB8AC3E}">
        <p14:creationId xmlns:p14="http://schemas.microsoft.com/office/powerpoint/2010/main" val="725501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7411-4BE2-C9FA-DFEA-5E34E80DCCCD}"/>
            </a:ext>
          </a:extLst>
        </p:cNvPr>
        <p:cNvGrpSpPr/>
        <p:nvPr/>
      </p:nvGrpSpPr>
      <p:grpSpPr>
        <a:xfrm>
          <a:off x="0" y="0"/>
          <a:ext cx="0" cy="0"/>
          <a:chOff x="0" y="0"/>
          <a:chExt cx="0" cy="0"/>
        </a:xfrm>
      </p:grpSpPr>
      <p:pic>
        <p:nvPicPr>
          <p:cNvPr id="2" name="Picture 1" descr="A pig with a udder&#10;&#10;AI-generated content may be incorrect.">
            <a:extLst>
              <a:ext uri="{FF2B5EF4-FFF2-40B4-BE49-F238E27FC236}">
                <a16:creationId xmlns:a16="http://schemas.microsoft.com/office/drawing/2014/main" id="{3FAE725D-1DA8-EB56-AFB7-182F93ADC881}"/>
              </a:ext>
            </a:extLst>
          </p:cNvPr>
          <p:cNvPicPr>
            <a:picLocks noChangeAspect="1"/>
          </p:cNvPicPr>
          <p:nvPr/>
        </p:nvPicPr>
        <p:blipFill>
          <a:blip r:embed="rId2"/>
          <a:stretch>
            <a:fillRect/>
          </a:stretch>
        </p:blipFill>
        <p:spPr>
          <a:xfrm>
            <a:off x="922449" y="1181905"/>
            <a:ext cx="9982200" cy="5524500"/>
          </a:xfrm>
          <a:prstGeom prst="rect">
            <a:avLst/>
          </a:prstGeom>
        </p:spPr>
      </p:pic>
      <p:sp>
        <p:nvSpPr>
          <p:cNvPr id="4" name="TextBox 3">
            <a:extLst>
              <a:ext uri="{FF2B5EF4-FFF2-40B4-BE49-F238E27FC236}">
                <a16:creationId xmlns:a16="http://schemas.microsoft.com/office/drawing/2014/main" id="{FEB764FD-6D16-C763-FB40-F45221A9E9C2}"/>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2859903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CD38F-8776-6C74-07DE-AD21AC4C73FE}"/>
            </a:ext>
          </a:extLst>
        </p:cNvPr>
        <p:cNvGrpSpPr/>
        <p:nvPr/>
      </p:nvGrpSpPr>
      <p:grpSpPr>
        <a:xfrm>
          <a:off x="0" y="0"/>
          <a:ext cx="0" cy="0"/>
          <a:chOff x="0" y="0"/>
          <a:chExt cx="0" cy="0"/>
        </a:xfrm>
      </p:grpSpPr>
      <p:pic>
        <p:nvPicPr>
          <p:cNvPr id="3" name="Picture 2" descr="A pig standing on grass&#10;&#10;AI-generated content may be incorrect.">
            <a:extLst>
              <a:ext uri="{FF2B5EF4-FFF2-40B4-BE49-F238E27FC236}">
                <a16:creationId xmlns:a16="http://schemas.microsoft.com/office/drawing/2014/main" id="{5B152498-C760-F3AD-7FE5-4B77E2B33AC3}"/>
              </a:ext>
            </a:extLst>
          </p:cNvPr>
          <p:cNvPicPr>
            <a:picLocks noChangeAspect="1"/>
          </p:cNvPicPr>
          <p:nvPr/>
        </p:nvPicPr>
        <p:blipFill>
          <a:blip r:embed="rId2"/>
          <a:stretch>
            <a:fillRect/>
          </a:stretch>
        </p:blipFill>
        <p:spPr>
          <a:xfrm>
            <a:off x="1085850" y="1290369"/>
            <a:ext cx="10020300" cy="5457825"/>
          </a:xfrm>
          <a:prstGeom prst="rect">
            <a:avLst/>
          </a:prstGeom>
        </p:spPr>
      </p:pic>
      <p:sp>
        <p:nvSpPr>
          <p:cNvPr id="4" name="TextBox 3">
            <a:extLst>
              <a:ext uri="{FF2B5EF4-FFF2-40B4-BE49-F238E27FC236}">
                <a16:creationId xmlns:a16="http://schemas.microsoft.com/office/drawing/2014/main" id="{9B4A4DEF-E8D1-CF86-28DB-67B8CE0599AA}"/>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1747297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CCF25-D8AD-E89D-7E49-C64D40B49528}"/>
            </a:ext>
          </a:extLst>
        </p:cNvPr>
        <p:cNvGrpSpPr/>
        <p:nvPr/>
      </p:nvGrpSpPr>
      <p:grpSpPr>
        <a:xfrm>
          <a:off x="0" y="0"/>
          <a:ext cx="0" cy="0"/>
          <a:chOff x="0" y="0"/>
          <a:chExt cx="0" cy="0"/>
        </a:xfrm>
      </p:grpSpPr>
      <p:pic>
        <p:nvPicPr>
          <p:cNvPr id="2" name="Picture 1" descr="An animal on the ground&#10;&#10;AI-generated content may be incorrect.">
            <a:extLst>
              <a:ext uri="{FF2B5EF4-FFF2-40B4-BE49-F238E27FC236}">
                <a16:creationId xmlns:a16="http://schemas.microsoft.com/office/drawing/2014/main" id="{699080A2-3A7C-6E9C-8595-0905C11BE866}"/>
              </a:ext>
            </a:extLst>
          </p:cNvPr>
          <p:cNvPicPr>
            <a:picLocks noChangeAspect="1"/>
          </p:cNvPicPr>
          <p:nvPr/>
        </p:nvPicPr>
        <p:blipFill>
          <a:blip r:embed="rId2"/>
          <a:stretch>
            <a:fillRect/>
          </a:stretch>
        </p:blipFill>
        <p:spPr>
          <a:xfrm>
            <a:off x="790105" y="1458466"/>
            <a:ext cx="10010775" cy="5400675"/>
          </a:xfrm>
          <a:prstGeom prst="rect">
            <a:avLst/>
          </a:prstGeom>
        </p:spPr>
      </p:pic>
      <p:sp>
        <p:nvSpPr>
          <p:cNvPr id="4" name="TextBox 3">
            <a:extLst>
              <a:ext uri="{FF2B5EF4-FFF2-40B4-BE49-F238E27FC236}">
                <a16:creationId xmlns:a16="http://schemas.microsoft.com/office/drawing/2014/main" id="{80ED7710-A190-0E09-382D-59481F828045}"/>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812455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626AB-DD7B-D295-0F54-982416130AA6}"/>
            </a:ext>
          </a:extLst>
        </p:cNvPr>
        <p:cNvGrpSpPr/>
        <p:nvPr/>
      </p:nvGrpSpPr>
      <p:grpSpPr>
        <a:xfrm>
          <a:off x="0" y="0"/>
          <a:ext cx="0" cy="0"/>
          <a:chOff x="0" y="0"/>
          <a:chExt cx="0" cy="0"/>
        </a:xfrm>
      </p:grpSpPr>
      <p:pic>
        <p:nvPicPr>
          <p:cNvPr id="2" name="Picture 1" descr="A baby tapir walking on a path&#10;&#10;AI-generated content may be incorrect.">
            <a:extLst>
              <a:ext uri="{FF2B5EF4-FFF2-40B4-BE49-F238E27FC236}">
                <a16:creationId xmlns:a16="http://schemas.microsoft.com/office/drawing/2014/main" id="{6F2B1B38-5F56-4A2E-1C62-D2A83CF4F4B6}"/>
              </a:ext>
            </a:extLst>
          </p:cNvPr>
          <p:cNvPicPr>
            <a:picLocks noChangeAspect="1"/>
          </p:cNvPicPr>
          <p:nvPr/>
        </p:nvPicPr>
        <p:blipFill>
          <a:blip r:embed="rId2"/>
          <a:stretch>
            <a:fillRect/>
          </a:stretch>
        </p:blipFill>
        <p:spPr>
          <a:xfrm>
            <a:off x="183154" y="850174"/>
            <a:ext cx="11508581" cy="5850731"/>
          </a:xfrm>
          <a:prstGeom prst="rect">
            <a:avLst/>
          </a:prstGeom>
        </p:spPr>
      </p:pic>
      <p:sp>
        <p:nvSpPr>
          <p:cNvPr id="4" name="TextBox 3">
            <a:extLst>
              <a:ext uri="{FF2B5EF4-FFF2-40B4-BE49-F238E27FC236}">
                <a16:creationId xmlns:a16="http://schemas.microsoft.com/office/drawing/2014/main" id="{363BC23C-029E-9155-D6C7-980765C240D1}"/>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112154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972D-60AF-DF2F-5830-4BDC8E01D24F}"/>
            </a:ext>
          </a:extLst>
        </p:cNvPr>
        <p:cNvGrpSpPr/>
        <p:nvPr/>
      </p:nvGrpSpPr>
      <p:grpSpPr>
        <a:xfrm>
          <a:off x="0" y="0"/>
          <a:ext cx="0" cy="0"/>
          <a:chOff x="0" y="0"/>
          <a:chExt cx="0" cy="0"/>
        </a:xfrm>
      </p:grpSpPr>
      <p:pic>
        <p:nvPicPr>
          <p:cNvPr id="2" name="Picture 1" descr="A screenshot of a game&#10;&#10;AI-generated content may be incorrect.">
            <a:extLst>
              <a:ext uri="{FF2B5EF4-FFF2-40B4-BE49-F238E27FC236}">
                <a16:creationId xmlns:a16="http://schemas.microsoft.com/office/drawing/2014/main" id="{9538A464-08F2-3AC8-3EE5-1058201E57C8}"/>
              </a:ext>
            </a:extLst>
          </p:cNvPr>
          <p:cNvPicPr>
            <a:picLocks noChangeAspect="1"/>
          </p:cNvPicPr>
          <p:nvPr/>
        </p:nvPicPr>
        <p:blipFill>
          <a:blip r:embed="rId2"/>
          <a:stretch>
            <a:fillRect/>
          </a:stretch>
        </p:blipFill>
        <p:spPr>
          <a:xfrm>
            <a:off x="831895" y="1149708"/>
            <a:ext cx="10077450" cy="5524500"/>
          </a:xfrm>
          <a:prstGeom prst="rect">
            <a:avLst/>
          </a:prstGeom>
        </p:spPr>
      </p:pic>
      <p:sp>
        <p:nvSpPr>
          <p:cNvPr id="4" name="TextBox 3">
            <a:extLst>
              <a:ext uri="{FF2B5EF4-FFF2-40B4-BE49-F238E27FC236}">
                <a16:creationId xmlns:a16="http://schemas.microsoft.com/office/drawing/2014/main" id="{A4EDC38B-3B31-8E0A-BB33-95A4E9C8C089}"/>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4039676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5D3F-8539-59B9-49D8-C9941E04B864}"/>
            </a:ext>
          </a:extLst>
        </p:cNvPr>
        <p:cNvGrpSpPr/>
        <p:nvPr/>
      </p:nvGrpSpPr>
      <p:grpSpPr>
        <a:xfrm>
          <a:off x="0" y="0"/>
          <a:ext cx="0" cy="0"/>
          <a:chOff x="0" y="0"/>
          <a:chExt cx="0" cy="0"/>
        </a:xfrm>
      </p:grpSpPr>
      <p:pic>
        <p:nvPicPr>
          <p:cNvPr id="2" name="Picture 1" descr="A screenshot of a cell phone&#10;&#10;AI-generated content may be incorrect.">
            <a:extLst>
              <a:ext uri="{FF2B5EF4-FFF2-40B4-BE49-F238E27FC236}">
                <a16:creationId xmlns:a16="http://schemas.microsoft.com/office/drawing/2014/main" id="{BF2AB5D3-C84F-C775-6AE3-81B6F8B3D9DD}"/>
              </a:ext>
            </a:extLst>
          </p:cNvPr>
          <p:cNvPicPr>
            <a:picLocks noChangeAspect="1"/>
          </p:cNvPicPr>
          <p:nvPr/>
        </p:nvPicPr>
        <p:blipFill>
          <a:blip r:embed="rId2"/>
          <a:stretch>
            <a:fillRect/>
          </a:stretch>
        </p:blipFill>
        <p:spPr>
          <a:xfrm>
            <a:off x="502443" y="1279268"/>
            <a:ext cx="10067925" cy="5581650"/>
          </a:xfrm>
          <a:prstGeom prst="rect">
            <a:avLst/>
          </a:prstGeom>
        </p:spPr>
      </p:pic>
      <p:sp>
        <p:nvSpPr>
          <p:cNvPr id="4" name="TextBox 3">
            <a:extLst>
              <a:ext uri="{FF2B5EF4-FFF2-40B4-BE49-F238E27FC236}">
                <a16:creationId xmlns:a16="http://schemas.microsoft.com/office/drawing/2014/main" id="{C53ADA0B-0011-367B-1796-8A05F5A1A580}"/>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3937908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DBBA-764F-925D-593A-F0165E7F47BB}"/>
            </a:ext>
          </a:extLst>
        </p:cNvPr>
        <p:cNvGrpSpPr/>
        <p:nvPr/>
      </p:nvGrpSpPr>
      <p:grpSpPr>
        <a:xfrm>
          <a:off x="0" y="0"/>
          <a:ext cx="0" cy="0"/>
          <a:chOff x="0" y="0"/>
          <a:chExt cx="0" cy="0"/>
        </a:xfrm>
      </p:grpSpPr>
      <p:pic>
        <p:nvPicPr>
          <p:cNvPr id="2" name="Picture 1" descr="A group of animals on a rock&#10;&#10;AI-generated content may be incorrect.">
            <a:extLst>
              <a:ext uri="{FF2B5EF4-FFF2-40B4-BE49-F238E27FC236}">
                <a16:creationId xmlns:a16="http://schemas.microsoft.com/office/drawing/2014/main" id="{04EFC5D8-AD95-8730-8036-2BF5A31FCDA1}"/>
              </a:ext>
            </a:extLst>
          </p:cNvPr>
          <p:cNvPicPr>
            <a:picLocks noChangeAspect="1"/>
          </p:cNvPicPr>
          <p:nvPr/>
        </p:nvPicPr>
        <p:blipFill>
          <a:blip r:embed="rId2"/>
          <a:stretch>
            <a:fillRect/>
          </a:stretch>
        </p:blipFill>
        <p:spPr>
          <a:xfrm>
            <a:off x="697303" y="876702"/>
            <a:ext cx="10324496" cy="5870619"/>
          </a:xfrm>
          <a:prstGeom prst="rect">
            <a:avLst/>
          </a:prstGeom>
        </p:spPr>
      </p:pic>
      <p:sp>
        <p:nvSpPr>
          <p:cNvPr id="4" name="TextBox 3">
            <a:extLst>
              <a:ext uri="{FF2B5EF4-FFF2-40B4-BE49-F238E27FC236}">
                <a16:creationId xmlns:a16="http://schemas.microsoft.com/office/drawing/2014/main" id="{95444CB5-6456-12D6-7A61-30D3A2364DC1}"/>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2603470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DF37-996F-F3AB-3F7B-1AD101CBF7E0}"/>
            </a:ext>
          </a:extLst>
        </p:cNvPr>
        <p:cNvGrpSpPr/>
        <p:nvPr/>
      </p:nvGrpSpPr>
      <p:grpSpPr>
        <a:xfrm>
          <a:off x="0" y="0"/>
          <a:ext cx="0" cy="0"/>
          <a:chOff x="0" y="0"/>
          <a:chExt cx="0" cy="0"/>
        </a:xfrm>
      </p:grpSpPr>
      <p:pic>
        <p:nvPicPr>
          <p:cNvPr id="2" name="Picture 1" descr="A dog sleeping under a blanket&#10;&#10;AI-generated content may be incorrect.">
            <a:extLst>
              <a:ext uri="{FF2B5EF4-FFF2-40B4-BE49-F238E27FC236}">
                <a16:creationId xmlns:a16="http://schemas.microsoft.com/office/drawing/2014/main" id="{98E268E6-73B7-EF71-9FCB-F8C374008F0A}"/>
              </a:ext>
            </a:extLst>
          </p:cNvPr>
          <p:cNvPicPr>
            <a:picLocks noChangeAspect="1"/>
          </p:cNvPicPr>
          <p:nvPr/>
        </p:nvPicPr>
        <p:blipFill>
          <a:blip r:embed="rId2"/>
          <a:stretch>
            <a:fillRect/>
          </a:stretch>
        </p:blipFill>
        <p:spPr>
          <a:xfrm>
            <a:off x="925099" y="1117142"/>
            <a:ext cx="10058400" cy="5505450"/>
          </a:xfrm>
          <a:prstGeom prst="rect">
            <a:avLst/>
          </a:prstGeom>
        </p:spPr>
      </p:pic>
      <p:sp>
        <p:nvSpPr>
          <p:cNvPr id="4" name="TextBox 3">
            <a:extLst>
              <a:ext uri="{FF2B5EF4-FFF2-40B4-BE49-F238E27FC236}">
                <a16:creationId xmlns:a16="http://schemas.microsoft.com/office/drawing/2014/main" id="{36D818E2-C49A-C9B4-6523-D0F24CF6509C}"/>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2848818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C96E-1074-F175-2974-8B5F2B33BE4E}"/>
            </a:ext>
          </a:extLst>
        </p:cNvPr>
        <p:cNvGrpSpPr/>
        <p:nvPr/>
      </p:nvGrpSpPr>
      <p:grpSpPr>
        <a:xfrm>
          <a:off x="0" y="0"/>
          <a:ext cx="0" cy="0"/>
          <a:chOff x="0" y="0"/>
          <a:chExt cx="0" cy="0"/>
        </a:xfrm>
      </p:grpSpPr>
      <p:pic>
        <p:nvPicPr>
          <p:cNvPr id="2" name="Picture 1" descr="A wolf standing on a rock&#10;&#10;AI-generated content may be incorrect.">
            <a:extLst>
              <a:ext uri="{FF2B5EF4-FFF2-40B4-BE49-F238E27FC236}">
                <a16:creationId xmlns:a16="http://schemas.microsoft.com/office/drawing/2014/main" id="{DA06FDFE-2E1E-79DC-AB0A-4E415F5644C3}"/>
              </a:ext>
            </a:extLst>
          </p:cNvPr>
          <p:cNvPicPr>
            <a:picLocks noChangeAspect="1"/>
          </p:cNvPicPr>
          <p:nvPr/>
        </p:nvPicPr>
        <p:blipFill>
          <a:blip r:embed="rId2"/>
          <a:stretch>
            <a:fillRect/>
          </a:stretch>
        </p:blipFill>
        <p:spPr>
          <a:xfrm>
            <a:off x="867394" y="1101423"/>
            <a:ext cx="10163175" cy="5486400"/>
          </a:xfrm>
          <a:prstGeom prst="rect">
            <a:avLst/>
          </a:prstGeom>
        </p:spPr>
      </p:pic>
      <p:sp>
        <p:nvSpPr>
          <p:cNvPr id="4" name="TextBox 3">
            <a:extLst>
              <a:ext uri="{FF2B5EF4-FFF2-40B4-BE49-F238E27FC236}">
                <a16:creationId xmlns:a16="http://schemas.microsoft.com/office/drawing/2014/main" id="{10843028-8B64-B342-620C-EB2CCB0901B8}"/>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4002489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764F-6241-E83B-BE37-ADF68CDFF73A}"/>
            </a:ext>
          </a:extLst>
        </p:cNvPr>
        <p:cNvGrpSpPr/>
        <p:nvPr/>
      </p:nvGrpSpPr>
      <p:grpSpPr>
        <a:xfrm>
          <a:off x="0" y="0"/>
          <a:ext cx="0" cy="0"/>
          <a:chOff x="0" y="0"/>
          <a:chExt cx="0" cy="0"/>
        </a:xfrm>
      </p:grpSpPr>
      <p:pic>
        <p:nvPicPr>
          <p:cNvPr id="2" name="Picture 1" descr="A goldfish in water&#10;&#10;AI-generated content may be incorrect.">
            <a:extLst>
              <a:ext uri="{FF2B5EF4-FFF2-40B4-BE49-F238E27FC236}">
                <a16:creationId xmlns:a16="http://schemas.microsoft.com/office/drawing/2014/main" id="{4F3311ED-8ED9-3A40-851C-CB3CD7FD21A0}"/>
              </a:ext>
            </a:extLst>
          </p:cNvPr>
          <p:cNvPicPr>
            <a:picLocks noChangeAspect="1"/>
          </p:cNvPicPr>
          <p:nvPr/>
        </p:nvPicPr>
        <p:blipFill>
          <a:blip r:embed="rId2"/>
          <a:stretch>
            <a:fillRect/>
          </a:stretch>
        </p:blipFill>
        <p:spPr>
          <a:xfrm>
            <a:off x="1081087" y="788194"/>
            <a:ext cx="10029825" cy="5543550"/>
          </a:xfrm>
          <a:prstGeom prst="rect">
            <a:avLst/>
          </a:prstGeom>
        </p:spPr>
      </p:pic>
      <p:sp>
        <p:nvSpPr>
          <p:cNvPr id="4" name="TextBox 3">
            <a:extLst>
              <a:ext uri="{FF2B5EF4-FFF2-40B4-BE49-F238E27FC236}">
                <a16:creationId xmlns:a16="http://schemas.microsoft.com/office/drawing/2014/main" id="{7FB1CDE4-4FBA-5074-9C57-366556B65F2C}"/>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418267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light</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1D5DBD7F-B9F7-D5F3-7DF3-F50E53D698CE}"/>
                  </a:ext>
                </a:extLst>
              </p14:cNvPr>
              <p14:cNvContentPartPr/>
              <p14:nvPr/>
            </p14:nvContentPartPr>
            <p14:xfrm>
              <a:off x="4837154" y="4307116"/>
              <a:ext cx="16679" cy="12871"/>
            </p14:xfrm>
          </p:contentPart>
        </mc:Choice>
        <mc:Fallback xmlns="">
          <p:pic>
            <p:nvPicPr>
              <p:cNvPr id="6" name="Ink 5">
                <a:extLst>
                  <a:ext uri="{FF2B5EF4-FFF2-40B4-BE49-F238E27FC236}">
                    <a16:creationId xmlns:a16="http://schemas.microsoft.com/office/drawing/2014/main" id="{1D5DBD7F-B9F7-D5F3-7DF3-F50E53D698CE}"/>
                  </a:ext>
                </a:extLst>
              </p:cNvPr>
              <p:cNvPicPr/>
              <p:nvPr/>
            </p:nvPicPr>
            <p:blipFill>
              <a:blip r:embed="rId3"/>
              <a:stretch>
                <a:fillRect/>
              </a:stretch>
            </p:blipFill>
            <p:spPr>
              <a:xfrm>
                <a:off x="4819410" y="4289240"/>
                <a:ext cx="51811" cy="48266"/>
              </a:xfrm>
              <a:prstGeom prst="rect">
                <a:avLst/>
              </a:prstGeom>
            </p:spPr>
          </p:pic>
        </mc:Fallback>
      </mc:AlternateContent>
      <p:sp>
        <p:nvSpPr>
          <p:cNvPr id="11" name="Title 6">
            <a:extLst>
              <a:ext uri="{FF2B5EF4-FFF2-40B4-BE49-F238E27FC236}">
                <a16:creationId xmlns:a16="http://schemas.microsoft.com/office/drawing/2014/main" id="{0DA41033-5844-AFE9-63CF-CEA354F99BA8}"/>
              </a:ext>
            </a:extLst>
          </p:cNvPr>
          <p:cNvSpPr>
            <a:spLocks noGrp="1"/>
          </p:cNvSpPr>
          <p:nvPr>
            <p:ph type="title"/>
          </p:nvPr>
        </p:nvSpPr>
        <p:spPr>
          <a:xfrm>
            <a:off x="146448" y="49705"/>
            <a:ext cx="10515600" cy="1325563"/>
          </a:xfrm>
        </p:spPr>
        <p:txBody>
          <a:bodyPr/>
          <a:lstStyle/>
          <a:p>
            <a:r>
              <a:rPr lang="en-GB" sz="2000" b="1" u="sng" dirty="0">
                <a:latin typeface="Sassoon Primary"/>
                <a:cs typeface="Calibri Light"/>
              </a:rPr>
              <a:t>TBAT– read and spell words with '</a:t>
            </a:r>
            <a:r>
              <a:rPr lang="en-GB" sz="2000" b="1" u="sng" dirty="0" err="1">
                <a:latin typeface="Sassoon Primary"/>
                <a:cs typeface="Calibri Light"/>
              </a:rPr>
              <a:t>oo</a:t>
            </a:r>
            <a:r>
              <a:rPr lang="en-GB" sz="2000" b="1" u="sng" dirty="0">
                <a:latin typeface="Sassoon Primary"/>
                <a:cs typeface="Calibri Light"/>
              </a:rPr>
              <a:t>/or/</a:t>
            </a:r>
            <a:r>
              <a:rPr lang="en-GB" sz="2000" b="1" u="sng" dirty="0" err="1">
                <a:latin typeface="Sassoon Primary"/>
                <a:cs typeface="Calibri Light"/>
              </a:rPr>
              <a:t>ur</a:t>
            </a:r>
            <a:r>
              <a:rPr lang="en-GB" sz="2000" b="1" u="sng" dirty="0">
                <a:latin typeface="Sassoon Primary"/>
                <a:cs typeface="Calibri Light"/>
              </a:rPr>
              <a:t> graphemes</a:t>
            </a:r>
          </a:p>
        </p:txBody>
      </p:sp>
    </p:spTree>
    <p:extLst>
      <p:ext uri="{BB962C8B-B14F-4D97-AF65-F5344CB8AC3E}">
        <p14:creationId xmlns:p14="http://schemas.microsoft.com/office/powerpoint/2010/main" val="672107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C86F-493F-5C9B-8368-6C1AE02451A6}"/>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67BE93A4-5DFA-3776-01F8-85EE61C4D00A}"/>
              </a:ext>
            </a:extLst>
          </p:cNvPr>
          <p:cNvPicPr>
            <a:picLocks noChangeAspect="1"/>
          </p:cNvPicPr>
          <p:nvPr/>
        </p:nvPicPr>
        <p:blipFill>
          <a:blip r:embed="rId2"/>
          <a:stretch>
            <a:fillRect/>
          </a:stretch>
        </p:blipFill>
        <p:spPr>
          <a:xfrm>
            <a:off x="400050" y="1134145"/>
            <a:ext cx="10383390" cy="5719125"/>
          </a:xfrm>
          <a:prstGeom prst="rect">
            <a:avLst/>
          </a:prstGeom>
        </p:spPr>
      </p:pic>
      <p:sp>
        <p:nvSpPr>
          <p:cNvPr id="4" name="TextBox 3">
            <a:extLst>
              <a:ext uri="{FF2B5EF4-FFF2-40B4-BE49-F238E27FC236}">
                <a16:creationId xmlns:a16="http://schemas.microsoft.com/office/drawing/2014/main" id="{393FDAEE-131B-CD60-77A3-0C9407964F15}"/>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27977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E9ECC-853A-EC12-DE22-B57F5D624628}"/>
            </a:ext>
          </a:extLst>
        </p:cNvPr>
        <p:cNvGrpSpPr/>
        <p:nvPr/>
      </p:nvGrpSpPr>
      <p:grpSpPr>
        <a:xfrm>
          <a:off x="0" y="0"/>
          <a:ext cx="0" cy="0"/>
          <a:chOff x="0" y="0"/>
          <a:chExt cx="0" cy="0"/>
        </a:xfrm>
      </p:grpSpPr>
      <p:pic>
        <p:nvPicPr>
          <p:cNvPr id="2" name="Picture 1" descr="A screenshot of a cell phone&#10;&#10;AI-generated content may be incorrect.">
            <a:extLst>
              <a:ext uri="{FF2B5EF4-FFF2-40B4-BE49-F238E27FC236}">
                <a16:creationId xmlns:a16="http://schemas.microsoft.com/office/drawing/2014/main" id="{22E597A4-E31E-DB99-6A92-D22CB446E850}"/>
              </a:ext>
            </a:extLst>
          </p:cNvPr>
          <p:cNvPicPr>
            <a:picLocks noChangeAspect="1"/>
          </p:cNvPicPr>
          <p:nvPr/>
        </p:nvPicPr>
        <p:blipFill>
          <a:blip r:embed="rId2"/>
          <a:stretch>
            <a:fillRect/>
          </a:stretch>
        </p:blipFill>
        <p:spPr>
          <a:xfrm>
            <a:off x="842761" y="1220005"/>
            <a:ext cx="10248900" cy="5448300"/>
          </a:xfrm>
          <a:prstGeom prst="rect">
            <a:avLst/>
          </a:prstGeom>
        </p:spPr>
      </p:pic>
      <p:sp>
        <p:nvSpPr>
          <p:cNvPr id="4" name="TextBox 3">
            <a:extLst>
              <a:ext uri="{FF2B5EF4-FFF2-40B4-BE49-F238E27FC236}">
                <a16:creationId xmlns:a16="http://schemas.microsoft.com/office/drawing/2014/main" id="{B5075629-CB7F-4FF3-AEFE-7B8AA2D8A134}"/>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1554115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DE04-16E3-6A57-3932-24A06B790C11}"/>
            </a:ext>
          </a:extLst>
        </p:cNvPr>
        <p:cNvGrpSpPr/>
        <p:nvPr/>
      </p:nvGrpSpPr>
      <p:grpSpPr>
        <a:xfrm>
          <a:off x="0" y="0"/>
          <a:ext cx="0" cy="0"/>
          <a:chOff x="0" y="0"/>
          <a:chExt cx="0" cy="0"/>
        </a:xfrm>
      </p:grpSpPr>
      <p:pic>
        <p:nvPicPr>
          <p:cNvPr id="2" name="Picture 1" descr="A collage of animals&#10;&#10;AI-generated content may be incorrect.">
            <a:extLst>
              <a:ext uri="{FF2B5EF4-FFF2-40B4-BE49-F238E27FC236}">
                <a16:creationId xmlns:a16="http://schemas.microsoft.com/office/drawing/2014/main" id="{5ACE3B20-C5EC-A6AA-0C99-A22D3308E5E7}"/>
              </a:ext>
            </a:extLst>
          </p:cNvPr>
          <p:cNvPicPr>
            <a:picLocks noChangeAspect="1"/>
          </p:cNvPicPr>
          <p:nvPr/>
        </p:nvPicPr>
        <p:blipFill>
          <a:blip r:embed="rId2"/>
          <a:stretch>
            <a:fillRect/>
          </a:stretch>
        </p:blipFill>
        <p:spPr>
          <a:xfrm>
            <a:off x="650081" y="1306937"/>
            <a:ext cx="9711609" cy="5317700"/>
          </a:xfrm>
          <a:prstGeom prst="rect">
            <a:avLst/>
          </a:prstGeom>
        </p:spPr>
      </p:pic>
      <p:sp>
        <p:nvSpPr>
          <p:cNvPr id="4" name="TextBox 3">
            <a:extLst>
              <a:ext uri="{FF2B5EF4-FFF2-40B4-BE49-F238E27FC236}">
                <a16:creationId xmlns:a16="http://schemas.microsoft.com/office/drawing/2014/main" id="{FB11029B-8D11-7922-3087-3374F34F1050}"/>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spTree>
    <p:extLst>
      <p:ext uri="{BB962C8B-B14F-4D97-AF65-F5344CB8AC3E}">
        <p14:creationId xmlns:p14="http://schemas.microsoft.com/office/powerpoint/2010/main" val="3051034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8E7B7-E6E4-C11A-9A7C-0A61A3FDB311}"/>
              </a:ext>
            </a:extLst>
          </p:cNvPr>
          <p:cNvSpPr txBox="1"/>
          <p:nvPr/>
        </p:nvSpPr>
        <p:spPr>
          <a:xfrm>
            <a:off x="215175" y="989809"/>
            <a:ext cx="451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Independent: </a:t>
            </a:r>
          </a:p>
        </p:txBody>
      </p:sp>
      <p:sp>
        <p:nvSpPr>
          <p:cNvPr id="5" name="TextBox 4">
            <a:extLst>
              <a:ext uri="{FF2B5EF4-FFF2-40B4-BE49-F238E27FC236}">
                <a16:creationId xmlns:a16="http://schemas.microsoft.com/office/drawing/2014/main" id="{C30E3D7A-A121-A523-F325-49ABD61F5F38}"/>
              </a:ext>
            </a:extLst>
          </p:cNvPr>
          <p:cNvSpPr txBox="1"/>
          <p:nvPr/>
        </p:nvSpPr>
        <p:spPr>
          <a:xfrm>
            <a:off x="7083907" y="989809"/>
            <a:ext cx="4518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0000"/>
                </a:solidFill>
              </a:rPr>
              <a:t>Challenge: </a:t>
            </a:r>
          </a:p>
        </p:txBody>
      </p:sp>
      <p:pic>
        <p:nvPicPr>
          <p:cNvPr id="6" name="Picture 5" descr="A screenshot of a game&#10;&#10;AI-generated content may be incorrect.">
            <a:extLst>
              <a:ext uri="{FF2B5EF4-FFF2-40B4-BE49-F238E27FC236}">
                <a16:creationId xmlns:a16="http://schemas.microsoft.com/office/drawing/2014/main" id="{94C8BEDC-54EA-5B54-6FAA-2EEBAF32BDF3}"/>
              </a:ext>
            </a:extLst>
          </p:cNvPr>
          <p:cNvPicPr>
            <a:picLocks noChangeAspect="1"/>
          </p:cNvPicPr>
          <p:nvPr/>
        </p:nvPicPr>
        <p:blipFill>
          <a:blip r:embed="rId2"/>
          <a:stretch>
            <a:fillRect/>
          </a:stretch>
        </p:blipFill>
        <p:spPr>
          <a:xfrm>
            <a:off x="218338" y="1811628"/>
            <a:ext cx="4714875" cy="4114800"/>
          </a:xfrm>
          <a:prstGeom prst="rect">
            <a:avLst/>
          </a:prstGeom>
        </p:spPr>
      </p:pic>
      <p:sp>
        <p:nvSpPr>
          <p:cNvPr id="3" name="TextBox 2">
            <a:extLst>
              <a:ext uri="{FF2B5EF4-FFF2-40B4-BE49-F238E27FC236}">
                <a16:creationId xmlns:a16="http://schemas.microsoft.com/office/drawing/2014/main" id="{542E5F63-0425-E454-FAF5-9FF6C54F9C3F}"/>
              </a:ext>
            </a:extLst>
          </p:cNvPr>
          <p:cNvSpPr txBox="1"/>
          <p:nvPr/>
        </p:nvSpPr>
        <p:spPr>
          <a:xfrm>
            <a:off x="302654" y="17386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KQ: Can I name and group familiar animals?</a:t>
            </a:r>
          </a:p>
        </p:txBody>
      </p:sp>
      <p:pic>
        <p:nvPicPr>
          <p:cNvPr id="7" name="Picture 6" descr="A tiger walking in grass&#10;&#10;AI-generated content may be incorrect.">
            <a:extLst>
              <a:ext uri="{FF2B5EF4-FFF2-40B4-BE49-F238E27FC236}">
                <a16:creationId xmlns:a16="http://schemas.microsoft.com/office/drawing/2014/main" id="{3CEDFB5D-41BF-7835-BDA3-12E3B976D034}"/>
              </a:ext>
            </a:extLst>
          </p:cNvPr>
          <p:cNvPicPr>
            <a:picLocks noChangeAspect="1"/>
          </p:cNvPicPr>
          <p:nvPr/>
        </p:nvPicPr>
        <p:blipFill>
          <a:blip r:embed="rId3"/>
          <a:stretch>
            <a:fillRect/>
          </a:stretch>
        </p:blipFill>
        <p:spPr>
          <a:xfrm>
            <a:off x="5908318" y="2361462"/>
            <a:ext cx="6084999" cy="1823836"/>
          </a:xfrm>
          <a:prstGeom prst="rect">
            <a:avLst/>
          </a:prstGeom>
        </p:spPr>
      </p:pic>
    </p:spTree>
    <p:extLst>
      <p:ext uri="{BB962C8B-B14F-4D97-AF65-F5344CB8AC3E}">
        <p14:creationId xmlns:p14="http://schemas.microsoft.com/office/powerpoint/2010/main" val="3446932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17F2-D833-88A1-3FE6-E21713BC210E}"/>
              </a:ext>
            </a:extLst>
          </p:cNvPr>
          <p:cNvSpPr>
            <a:spLocks noGrp="1"/>
          </p:cNvSpPr>
          <p:nvPr>
            <p:ph type="title"/>
          </p:nvPr>
        </p:nvSpPr>
        <p:spPr>
          <a:xfrm>
            <a:off x="402465" y="3766417"/>
            <a:ext cx="10558732" cy="276016"/>
          </a:xfrm>
        </p:spPr>
        <p:txBody>
          <a:bodyPr>
            <a:normAutofit fontScale="90000"/>
          </a:bodyPr>
          <a:lstStyle/>
          <a:p>
            <a:r>
              <a:rPr lang="en-GB">
                <a:latin typeface="Sassoon Primary"/>
                <a:cs typeface="Calibri Light"/>
              </a:rPr>
              <a:t>Art</a:t>
            </a:r>
            <a:br>
              <a:rPr lang="en-GB">
                <a:latin typeface="Sassoon Primary"/>
                <a:cs typeface="Calibri Light"/>
              </a:rPr>
            </a:br>
            <a:br>
              <a:rPr lang="en-GB">
                <a:latin typeface="Sassoon Primary"/>
                <a:cs typeface="Calibri Light"/>
              </a:rPr>
            </a:br>
            <a:r>
              <a:rPr lang="en-GB" u="sng">
                <a:latin typeface="Sassoon Primary"/>
                <a:cs typeface="Calibri Light"/>
              </a:rPr>
              <a:t>3 in 3</a:t>
            </a:r>
            <a:br>
              <a:rPr lang="en-GB" u="sng">
                <a:latin typeface="Sassoon Primary"/>
                <a:cs typeface="Calibri Light"/>
              </a:rPr>
            </a:br>
            <a:r>
              <a:rPr lang="en-GB">
                <a:latin typeface="Sassoon Primary"/>
                <a:cs typeface="Calibri Light"/>
              </a:rPr>
              <a:t>What is a spiral?</a:t>
            </a:r>
            <a:br>
              <a:rPr lang="en-GB">
                <a:latin typeface="Sassoon Primary"/>
                <a:cs typeface="Calibri Light"/>
              </a:rPr>
            </a:br>
            <a:br>
              <a:rPr lang="en-GB">
                <a:latin typeface="Sassoon Primary"/>
                <a:cs typeface="Calibri Light"/>
              </a:rPr>
            </a:br>
            <a:r>
              <a:rPr lang="en-GB">
                <a:latin typeface="Sassoon Primary"/>
                <a:cs typeface="Calibri Light"/>
              </a:rPr>
              <a:t>Where might you see one?</a:t>
            </a:r>
            <a:br>
              <a:rPr lang="en-GB">
                <a:latin typeface="Sassoon Primary"/>
                <a:cs typeface="Calibri Light"/>
              </a:rPr>
            </a:br>
            <a:br>
              <a:rPr lang="en-GB" u="sng">
                <a:latin typeface="Sassoon Primary"/>
                <a:cs typeface="Calibri Light"/>
              </a:rPr>
            </a:br>
            <a:r>
              <a:rPr lang="en-GB">
                <a:latin typeface="Sassoon Primary"/>
                <a:cs typeface="Calibri Light"/>
              </a:rPr>
              <a:t>Can you think of 3 different tools that could be used to create a spiral shape?</a:t>
            </a:r>
            <a:endParaRPr lang="en-GB" u="sng">
              <a:latin typeface="Sassoon Primary"/>
              <a:cs typeface="Calibri Light"/>
            </a:endParaRPr>
          </a:p>
        </p:txBody>
      </p:sp>
      <p:sp>
        <p:nvSpPr>
          <p:cNvPr id="8" name="TextBox 7">
            <a:extLst>
              <a:ext uri="{FF2B5EF4-FFF2-40B4-BE49-F238E27FC236}">
                <a16:creationId xmlns:a16="http://schemas.microsoft.com/office/drawing/2014/main" id="{008B018E-3906-BA53-BFD9-2183CD22C740}"/>
              </a:ext>
            </a:extLst>
          </p:cNvPr>
          <p:cNvSpPr txBox="1"/>
          <p:nvPr/>
        </p:nvSpPr>
        <p:spPr>
          <a:xfrm>
            <a:off x="402464" y="107323"/>
            <a:ext cx="75223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TBAT: make drawings using my body</a:t>
            </a:r>
            <a:r>
              <a:rPr lang="en-GB" sz="3200">
                <a:latin typeface="Calibri Light"/>
                <a:cs typeface="Calibri Light"/>
              </a:rPr>
              <a:t>. </a:t>
            </a:r>
            <a:endParaRPr lang="en-US" sz="3600">
              <a:cs typeface="Calibri" panose="020F0502020204030204"/>
            </a:endParaRPr>
          </a:p>
        </p:txBody>
      </p:sp>
      <p:pic>
        <p:nvPicPr>
          <p:cNvPr id="5" name="Content Placeholder 4" descr="A picture containing person, person, wall, indoor&#10;&#10;Description automatically generated">
            <a:extLst>
              <a:ext uri="{FF2B5EF4-FFF2-40B4-BE49-F238E27FC236}">
                <a16:creationId xmlns:a16="http://schemas.microsoft.com/office/drawing/2014/main" id="{4ABFED58-5F47-A1C7-39B6-D406D745445D}"/>
              </a:ext>
            </a:extLst>
          </p:cNvPr>
          <p:cNvPicPr>
            <a:picLocks noGrp="1" noChangeAspect="1"/>
          </p:cNvPicPr>
          <p:nvPr>
            <p:ph idx="1"/>
          </p:nvPr>
        </p:nvPicPr>
        <p:blipFill>
          <a:blip r:embed="rId2"/>
          <a:stretch>
            <a:fillRect/>
          </a:stretch>
        </p:blipFill>
        <p:spPr>
          <a:xfrm>
            <a:off x="8099370" y="1241174"/>
            <a:ext cx="3141963" cy="2411644"/>
          </a:xfrm>
        </p:spPr>
      </p:pic>
    </p:spTree>
    <p:extLst>
      <p:ext uri="{BB962C8B-B14F-4D97-AF65-F5344CB8AC3E}">
        <p14:creationId xmlns:p14="http://schemas.microsoft.com/office/powerpoint/2010/main" val="3783093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866D3-8F28-6801-AC28-CB440D75ADE1}"/>
              </a:ext>
            </a:extLst>
          </p:cNvPr>
          <p:cNvSpPr>
            <a:spLocks noGrp="1"/>
          </p:cNvSpPr>
          <p:nvPr>
            <p:ph idx="1"/>
          </p:nvPr>
        </p:nvSpPr>
        <p:spPr>
          <a:xfrm>
            <a:off x="838200" y="4990835"/>
            <a:ext cx="10515600" cy="1682074"/>
          </a:xfrm>
        </p:spPr>
        <p:txBody>
          <a:bodyPr/>
          <a:lstStyle/>
          <a:p>
            <a:pPr marL="0" indent="0">
              <a:buNone/>
            </a:pPr>
            <a:endParaRPr lang="en-GB"/>
          </a:p>
          <a:p>
            <a:pPr marL="0" indent="0">
              <a:buNone/>
            </a:pPr>
            <a:r>
              <a:rPr lang="en-GB"/>
              <a:t>Medium: Pencil, charcoal, felt pen</a:t>
            </a:r>
          </a:p>
        </p:txBody>
      </p:sp>
      <p:pic>
        <p:nvPicPr>
          <p:cNvPr id="5" name="Picture 4">
            <a:extLst>
              <a:ext uri="{FF2B5EF4-FFF2-40B4-BE49-F238E27FC236}">
                <a16:creationId xmlns:a16="http://schemas.microsoft.com/office/drawing/2014/main" id="{348E958F-9DE8-1BD5-EE61-2DDC49417C18}"/>
              </a:ext>
            </a:extLst>
          </p:cNvPr>
          <p:cNvPicPr>
            <a:picLocks noChangeAspect="1"/>
          </p:cNvPicPr>
          <p:nvPr/>
        </p:nvPicPr>
        <p:blipFill>
          <a:blip r:embed="rId2"/>
          <a:stretch>
            <a:fillRect/>
          </a:stretch>
        </p:blipFill>
        <p:spPr>
          <a:xfrm>
            <a:off x="757906" y="861071"/>
            <a:ext cx="8830792" cy="4129764"/>
          </a:xfrm>
          <a:prstGeom prst="rect">
            <a:avLst/>
          </a:prstGeom>
        </p:spPr>
      </p:pic>
    </p:spTree>
    <p:extLst>
      <p:ext uri="{BB962C8B-B14F-4D97-AF65-F5344CB8AC3E}">
        <p14:creationId xmlns:p14="http://schemas.microsoft.com/office/powerpoint/2010/main" val="1425822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person, wall, indoor&#10;&#10;Description automatically generated">
            <a:extLst>
              <a:ext uri="{FF2B5EF4-FFF2-40B4-BE49-F238E27FC236}">
                <a16:creationId xmlns:a16="http://schemas.microsoft.com/office/drawing/2014/main" id="{5154A9BF-1C74-52D2-7677-C85B8B6F54AA}"/>
              </a:ext>
            </a:extLst>
          </p:cNvPr>
          <p:cNvPicPr>
            <a:picLocks noGrp="1" noChangeAspect="1"/>
          </p:cNvPicPr>
          <p:nvPr>
            <p:ph idx="1"/>
          </p:nvPr>
        </p:nvPicPr>
        <p:blipFill>
          <a:blip r:embed="rId2"/>
          <a:stretch>
            <a:fillRect/>
          </a:stretch>
        </p:blipFill>
        <p:spPr>
          <a:xfrm>
            <a:off x="665349" y="1709410"/>
            <a:ext cx="3667125" cy="2813238"/>
          </a:xfrm>
        </p:spPr>
      </p:pic>
      <p:sp>
        <p:nvSpPr>
          <p:cNvPr id="5" name="TextBox 4">
            <a:extLst>
              <a:ext uri="{FF2B5EF4-FFF2-40B4-BE49-F238E27FC236}">
                <a16:creationId xmlns:a16="http://schemas.microsoft.com/office/drawing/2014/main" id="{8533164C-27F0-0AB5-6631-BFF46BE29444}"/>
              </a:ext>
            </a:extLst>
          </p:cNvPr>
          <p:cNvSpPr txBox="1"/>
          <p:nvPr/>
        </p:nvSpPr>
        <p:spPr>
          <a:xfrm>
            <a:off x="9061076" y="297628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hlinkClick r:id="rId3"/>
              </a:rPr>
              <a:t>Drawing Spirals (accessart.org.uk)</a:t>
            </a:r>
            <a:endParaRPr lang="en-US">
              <a:latin typeface="Sassoon Primary"/>
            </a:endParaRPr>
          </a:p>
        </p:txBody>
      </p:sp>
      <p:pic>
        <p:nvPicPr>
          <p:cNvPr id="6" name="Picture 6">
            <a:extLst>
              <a:ext uri="{FF2B5EF4-FFF2-40B4-BE49-F238E27FC236}">
                <a16:creationId xmlns:a16="http://schemas.microsoft.com/office/drawing/2014/main" id="{DB093F8D-55F5-4136-7843-1686CD0305AE}"/>
              </a:ext>
            </a:extLst>
          </p:cNvPr>
          <p:cNvPicPr>
            <a:picLocks noChangeAspect="1"/>
          </p:cNvPicPr>
          <p:nvPr/>
        </p:nvPicPr>
        <p:blipFill>
          <a:blip r:embed="rId4"/>
          <a:stretch>
            <a:fillRect/>
          </a:stretch>
        </p:blipFill>
        <p:spPr>
          <a:xfrm>
            <a:off x="5105400" y="2405921"/>
            <a:ext cx="3684494" cy="2740921"/>
          </a:xfrm>
          <a:prstGeom prst="rect">
            <a:avLst/>
          </a:prstGeom>
        </p:spPr>
      </p:pic>
      <p:sp>
        <p:nvSpPr>
          <p:cNvPr id="7" name="TextBox 6">
            <a:extLst>
              <a:ext uri="{FF2B5EF4-FFF2-40B4-BE49-F238E27FC236}">
                <a16:creationId xmlns:a16="http://schemas.microsoft.com/office/drawing/2014/main" id="{8E0520E1-DC05-5901-D8A2-2EA6D3F34C4B}"/>
              </a:ext>
            </a:extLst>
          </p:cNvPr>
          <p:cNvSpPr txBox="1"/>
          <p:nvPr/>
        </p:nvSpPr>
        <p:spPr>
          <a:xfrm>
            <a:off x="2031066" y="5406837"/>
            <a:ext cx="90907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a:latin typeface="Sassoon Primary"/>
                <a:cs typeface="Calibri"/>
              </a:rPr>
              <a:t>Let's create some spirals!!!</a:t>
            </a:r>
          </a:p>
        </p:txBody>
      </p:sp>
      <p:sp>
        <p:nvSpPr>
          <p:cNvPr id="8" name="TextBox 7">
            <a:extLst>
              <a:ext uri="{FF2B5EF4-FFF2-40B4-BE49-F238E27FC236}">
                <a16:creationId xmlns:a16="http://schemas.microsoft.com/office/drawing/2014/main" id="{008B018E-3906-BA53-BFD9-2183CD22C740}"/>
              </a:ext>
            </a:extLst>
          </p:cNvPr>
          <p:cNvSpPr txBox="1"/>
          <p:nvPr/>
        </p:nvSpPr>
        <p:spPr>
          <a:xfrm>
            <a:off x="402465" y="107323"/>
            <a:ext cx="4896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Sassoon Primary"/>
              </a:rPr>
              <a:t>TBAT: make drawings using my body</a:t>
            </a:r>
            <a:r>
              <a:rPr lang="en-GB" sz="2000">
                <a:latin typeface="Calibri Light"/>
                <a:cs typeface="Calibri Light"/>
              </a:rPr>
              <a:t>. </a:t>
            </a:r>
            <a:endParaRPr lang="en-US" sz="2400">
              <a:cs typeface="Calibri" panose="020F0502020204030204"/>
            </a:endParaRPr>
          </a:p>
        </p:txBody>
      </p:sp>
    </p:spTree>
    <p:extLst>
      <p:ext uri="{BB962C8B-B14F-4D97-AF65-F5344CB8AC3E}">
        <p14:creationId xmlns:p14="http://schemas.microsoft.com/office/powerpoint/2010/main" val="1304108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4C23-78F5-B1E9-3E4F-251DEA1273E3}"/>
              </a:ext>
            </a:extLst>
          </p:cNvPr>
          <p:cNvSpPr>
            <a:spLocks noGrp="1"/>
          </p:cNvSpPr>
          <p:nvPr>
            <p:ph type="title"/>
          </p:nvPr>
        </p:nvSpPr>
        <p:spPr/>
        <p:txBody>
          <a:bodyPr/>
          <a:lstStyle/>
          <a:p>
            <a:r>
              <a:rPr lang="en-GB">
                <a:latin typeface="Sassoon Primary"/>
                <a:cs typeface="Calibri Light"/>
              </a:rPr>
              <a:t>Outdoor Spirals</a:t>
            </a:r>
          </a:p>
        </p:txBody>
      </p:sp>
      <p:pic>
        <p:nvPicPr>
          <p:cNvPr id="4" name="Picture 4" descr="A picture containing outdoor, sky, road, tree&#10;&#10;Description automatically generated">
            <a:extLst>
              <a:ext uri="{FF2B5EF4-FFF2-40B4-BE49-F238E27FC236}">
                <a16:creationId xmlns:a16="http://schemas.microsoft.com/office/drawing/2014/main" id="{00FF2DE8-A687-F7B0-221A-7E2992E69385}"/>
              </a:ext>
            </a:extLst>
          </p:cNvPr>
          <p:cNvPicPr>
            <a:picLocks noGrp="1" noChangeAspect="1"/>
          </p:cNvPicPr>
          <p:nvPr>
            <p:ph idx="1"/>
          </p:nvPr>
        </p:nvPicPr>
        <p:blipFill>
          <a:blip r:embed="rId2"/>
          <a:stretch>
            <a:fillRect/>
          </a:stretch>
        </p:blipFill>
        <p:spPr>
          <a:xfrm>
            <a:off x="7116015" y="2132433"/>
            <a:ext cx="3831852" cy="2852458"/>
          </a:xfrm>
        </p:spPr>
      </p:pic>
      <p:sp>
        <p:nvSpPr>
          <p:cNvPr id="5" name="TextBox 4">
            <a:extLst>
              <a:ext uri="{FF2B5EF4-FFF2-40B4-BE49-F238E27FC236}">
                <a16:creationId xmlns:a16="http://schemas.microsoft.com/office/drawing/2014/main" id="{E3D61512-8CE5-FFB6-5D67-B77B11C6EAE1}"/>
              </a:ext>
            </a:extLst>
          </p:cNvPr>
          <p:cNvSpPr txBox="1"/>
          <p:nvPr/>
        </p:nvSpPr>
        <p:spPr>
          <a:xfrm>
            <a:off x="1386728" y="2297205"/>
            <a:ext cx="471207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cs typeface="Calibri"/>
              </a:rPr>
              <a:t>Use chalks outside to create: </a:t>
            </a:r>
          </a:p>
          <a:p>
            <a:endParaRPr lang="en-GB" sz="3200">
              <a:latin typeface="Sassoon Primary"/>
              <a:cs typeface="Calibri"/>
            </a:endParaRPr>
          </a:p>
          <a:p>
            <a:r>
              <a:rPr lang="en-GB" sz="3200">
                <a:latin typeface="Sassoon Primary"/>
                <a:cs typeface="Calibri"/>
              </a:rPr>
              <a:t>A loud spiral</a:t>
            </a:r>
          </a:p>
          <a:p>
            <a:endParaRPr lang="en-GB" sz="3200">
              <a:latin typeface="Sassoon Primary"/>
              <a:cs typeface="Calibri"/>
            </a:endParaRPr>
          </a:p>
          <a:p>
            <a:r>
              <a:rPr lang="en-GB" sz="3200">
                <a:latin typeface="Sassoon Primary"/>
                <a:cs typeface="Calibri"/>
              </a:rPr>
              <a:t>A quiet spiral</a:t>
            </a:r>
          </a:p>
          <a:p>
            <a:endParaRPr lang="en-GB" sz="3200">
              <a:latin typeface="Sassoon Primary"/>
              <a:cs typeface="Calibri"/>
            </a:endParaRPr>
          </a:p>
          <a:p>
            <a:r>
              <a:rPr lang="en-GB" sz="3200">
                <a:latin typeface="Sassoon Primary"/>
                <a:cs typeface="Calibri"/>
              </a:rPr>
              <a:t>How are they different? </a:t>
            </a:r>
          </a:p>
        </p:txBody>
      </p:sp>
    </p:spTree>
    <p:extLst>
      <p:ext uri="{BB962C8B-B14F-4D97-AF65-F5344CB8AC3E}">
        <p14:creationId xmlns:p14="http://schemas.microsoft.com/office/powerpoint/2010/main" val="3001494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06D-D40B-3AD2-0B23-2CACD99744D4}"/>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03F23ED-72AD-B39A-08C4-36D3FAB1D74A}"/>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2308CD3-C9BB-80BB-EE10-0BAAB860796C}"/>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A27820B-6037-666F-4A5B-706EBA85FAF9}"/>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82155AE-15B6-A413-F74A-B102E5A77432}"/>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9FB5B764-0079-9A46-9058-29D012F525FC}"/>
              </a:ext>
            </a:extLst>
          </p:cNvPr>
          <p:cNvSpPr txBox="1"/>
          <p:nvPr/>
        </p:nvSpPr>
        <p:spPr>
          <a:xfrm>
            <a:off x="1283492"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D006AE84-F5F8-CEE4-7BA5-99F003A3EA8F}"/>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BBD181A2-DA8D-F3C1-1B4A-E0FD999557A6}"/>
              </a:ext>
            </a:extLst>
          </p:cNvPr>
          <p:cNvSpPr txBox="1"/>
          <p:nvPr/>
        </p:nvSpPr>
        <p:spPr>
          <a:xfrm>
            <a:off x="7008017"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p:txBody>
      </p:sp>
      <p:sp>
        <p:nvSpPr>
          <p:cNvPr id="3" name="TextBox 2">
            <a:extLst>
              <a:ext uri="{FF2B5EF4-FFF2-40B4-BE49-F238E27FC236}">
                <a16:creationId xmlns:a16="http://schemas.microsoft.com/office/drawing/2014/main" id="{7EE6D8A8-97E7-03EA-27E8-826E29E28399}"/>
              </a:ext>
            </a:extLst>
          </p:cNvPr>
          <p:cNvSpPr txBox="1"/>
          <p:nvPr/>
        </p:nvSpPr>
        <p:spPr>
          <a:xfrm>
            <a:off x="5641698" y="2079783"/>
            <a:ext cx="5346122" cy="2215991"/>
          </a:xfrm>
          <a:prstGeom prst="rect">
            <a:avLst/>
          </a:prstGeom>
          <a:noFill/>
        </p:spPr>
        <p:txBody>
          <a:bodyPr wrap="square" rtlCol="0">
            <a:spAutoFit/>
          </a:bodyPr>
          <a:lstStyle/>
          <a:p>
            <a:r>
              <a:rPr lang="en-GB" sz="2400" b="1" dirty="0"/>
              <a:t>10 frame flash game.</a:t>
            </a:r>
          </a:p>
          <a:p>
            <a:endParaRPr lang="en-GB" sz="2400" b="1" dirty="0"/>
          </a:p>
          <a:p>
            <a:r>
              <a:rPr lang="en-GB" sz="2400" dirty="0"/>
              <a:t>How many ways can we represent the number on our 10 frame? </a:t>
            </a:r>
          </a:p>
          <a:p>
            <a:r>
              <a:rPr lang="en-GB" sz="2400" dirty="0"/>
              <a:t>Put yours next to your name.</a:t>
            </a:r>
          </a:p>
          <a:p>
            <a:endParaRPr lang="en-GB" dirty="0"/>
          </a:p>
        </p:txBody>
      </p:sp>
      <p:sp>
        <p:nvSpPr>
          <p:cNvPr id="11" name="TextBox 10">
            <a:extLst>
              <a:ext uri="{FF2B5EF4-FFF2-40B4-BE49-F238E27FC236}">
                <a16:creationId xmlns:a16="http://schemas.microsoft.com/office/drawing/2014/main" id="{A81E1417-510D-2C5E-D013-5E2CCD9C4859}"/>
              </a:ext>
            </a:extLst>
          </p:cNvPr>
          <p:cNvSpPr txBox="1"/>
          <p:nvPr/>
        </p:nvSpPr>
        <p:spPr>
          <a:xfrm>
            <a:off x="2608755" y="5036343"/>
            <a:ext cx="2618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assoon Primary"/>
              </a:rPr>
              <a:t>Can you find Scotland on the map? </a:t>
            </a:r>
          </a:p>
          <a:p>
            <a:r>
              <a:rPr lang="en-US">
                <a:latin typeface="Sassoon Primary"/>
              </a:rPr>
              <a:t>What is it famous for? </a:t>
            </a:r>
          </a:p>
        </p:txBody>
      </p:sp>
      <p:pic>
        <p:nvPicPr>
          <p:cNvPr id="12" name="Picture 11" descr="A blue and white cross&#10;&#10;Description automatically generated">
            <a:extLst>
              <a:ext uri="{FF2B5EF4-FFF2-40B4-BE49-F238E27FC236}">
                <a16:creationId xmlns:a16="http://schemas.microsoft.com/office/drawing/2014/main" id="{FC0FDD9D-BD85-8547-04F6-4B8406686B26}"/>
              </a:ext>
            </a:extLst>
          </p:cNvPr>
          <p:cNvPicPr>
            <a:picLocks noChangeAspect="1"/>
          </p:cNvPicPr>
          <p:nvPr/>
        </p:nvPicPr>
        <p:blipFill>
          <a:blip r:embed="rId2"/>
          <a:stretch>
            <a:fillRect/>
          </a:stretch>
        </p:blipFill>
        <p:spPr>
          <a:xfrm>
            <a:off x="700602" y="4981832"/>
            <a:ext cx="1904228" cy="1033850"/>
          </a:xfrm>
          <a:prstGeom prst="rect">
            <a:avLst/>
          </a:prstGeom>
        </p:spPr>
      </p:pic>
      <p:sp>
        <p:nvSpPr>
          <p:cNvPr id="13" name="TextBox 12">
            <a:extLst>
              <a:ext uri="{FF2B5EF4-FFF2-40B4-BE49-F238E27FC236}">
                <a16:creationId xmlns:a16="http://schemas.microsoft.com/office/drawing/2014/main" id="{81160386-6674-472F-B129-713C6C6A9409}"/>
              </a:ext>
            </a:extLst>
          </p:cNvPr>
          <p:cNvSpPr txBox="1"/>
          <p:nvPr/>
        </p:nvSpPr>
        <p:spPr>
          <a:xfrm>
            <a:off x="5645360" y="5177510"/>
            <a:ext cx="30554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Create a spiral picture, using any resources you like.</a:t>
            </a:r>
          </a:p>
        </p:txBody>
      </p:sp>
      <p:pic>
        <p:nvPicPr>
          <p:cNvPr id="14" name="Picture 13" descr="A hand drawing a spiral&#10;&#10;AI-generated content may be incorrect.">
            <a:extLst>
              <a:ext uri="{FF2B5EF4-FFF2-40B4-BE49-F238E27FC236}">
                <a16:creationId xmlns:a16="http://schemas.microsoft.com/office/drawing/2014/main" id="{C13FA362-0D41-B5B8-1875-091C1A8B2473}"/>
              </a:ext>
            </a:extLst>
          </p:cNvPr>
          <p:cNvPicPr>
            <a:picLocks noChangeAspect="1"/>
          </p:cNvPicPr>
          <p:nvPr/>
        </p:nvPicPr>
        <p:blipFill>
          <a:blip r:embed="rId3"/>
          <a:stretch>
            <a:fillRect/>
          </a:stretch>
        </p:blipFill>
        <p:spPr>
          <a:xfrm>
            <a:off x="9027956" y="4869690"/>
            <a:ext cx="2571750" cy="1733550"/>
          </a:xfrm>
          <a:prstGeom prst="rect">
            <a:avLst/>
          </a:prstGeom>
        </p:spPr>
      </p:pic>
      <p:pic>
        <p:nvPicPr>
          <p:cNvPr id="15" name="Picture 14" descr="A cartoon of a fox carrying a bag of vegetables&#10;&#10;AI-generated content may be incorrect.">
            <a:extLst>
              <a:ext uri="{FF2B5EF4-FFF2-40B4-BE49-F238E27FC236}">
                <a16:creationId xmlns:a16="http://schemas.microsoft.com/office/drawing/2014/main" id="{BD24D74C-D610-C073-F406-4897888B1291}"/>
              </a:ext>
            </a:extLst>
          </p:cNvPr>
          <p:cNvPicPr>
            <a:picLocks noChangeAspect="1"/>
          </p:cNvPicPr>
          <p:nvPr/>
        </p:nvPicPr>
        <p:blipFill>
          <a:blip r:embed="rId4"/>
          <a:stretch>
            <a:fillRect/>
          </a:stretch>
        </p:blipFill>
        <p:spPr>
          <a:xfrm>
            <a:off x="3135536" y="2079536"/>
            <a:ext cx="2143125" cy="2076450"/>
          </a:xfrm>
          <a:prstGeom prst="rect">
            <a:avLst/>
          </a:prstGeom>
        </p:spPr>
      </p:pic>
      <p:sp>
        <p:nvSpPr>
          <p:cNvPr id="16" name="TextBox 15">
            <a:extLst>
              <a:ext uri="{FF2B5EF4-FFF2-40B4-BE49-F238E27FC236}">
                <a16:creationId xmlns:a16="http://schemas.microsoft.com/office/drawing/2014/main" id="{5B38F825-8744-F506-BE15-FF60BAD60B49}"/>
              </a:ext>
            </a:extLst>
          </p:cNvPr>
          <p:cNvSpPr txBox="1"/>
          <p:nvPr/>
        </p:nvSpPr>
        <p:spPr>
          <a:xfrm>
            <a:off x="702908" y="2338244"/>
            <a:ext cx="21230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Write about the picture of Fantastic Mr Fox.</a:t>
            </a:r>
          </a:p>
        </p:txBody>
      </p:sp>
    </p:spTree>
    <p:extLst>
      <p:ext uri="{BB962C8B-B14F-4D97-AF65-F5344CB8AC3E}">
        <p14:creationId xmlns:p14="http://schemas.microsoft.com/office/powerpoint/2010/main" val="370964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DF305-F763-0642-84BC-0F9BE164F4C7}"/>
              </a:ext>
            </a:extLst>
          </p:cNvPr>
          <p:cNvSpPr>
            <a:spLocks noGrp="1"/>
          </p:cNvSpPr>
          <p:nvPr>
            <p:ph type="dt" sz="half" idx="10"/>
          </p:nvPr>
        </p:nvSpPr>
        <p:spPr/>
        <p:txBody>
          <a:bodyPr/>
          <a:lstStyle/>
          <a:p>
            <a:fld id="{AE5307B9-CDB6-40FF-BF0F-B08A86A617F4}" type="datetime2">
              <a:rPr lang="en-GB" smtClean="0"/>
              <a:t>Tuesday, 09 September 2025</a:t>
            </a:fld>
            <a:endParaRPr lang="en-GB"/>
          </a:p>
        </p:txBody>
      </p:sp>
    </p:spTree>
    <p:extLst>
      <p:ext uri="{BB962C8B-B14F-4D97-AF65-F5344CB8AC3E}">
        <p14:creationId xmlns:p14="http://schemas.microsoft.com/office/powerpoint/2010/main" val="211747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links</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10" name="Title 6">
            <a:extLst>
              <a:ext uri="{FF2B5EF4-FFF2-40B4-BE49-F238E27FC236}">
                <a16:creationId xmlns:a16="http://schemas.microsoft.com/office/drawing/2014/main" id="{277F1F5E-ADE9-5642-B894-397718B62ADE}"/>
              </a:ext>
            </a:extLst>
          </p:cNvPr>
          <p:cNvSpPr>
            <a:spLocks noGrp="1"/>
          </p:cNvSpPr>
          <p:nvPr>
            <p:ph type="title"/>
          </p:nvPr>
        </p:nvSpPr>
        <p:spPr>
          <a:xfrm>
            <a:off x="146448" y="49705"/>
            <a:ext cx="10515600" cy="1325563"/>
          </a:xfrm>
        </p:spPr>
        <p:txBody>
          <a:bodyPr/>
          <a:lstStyle/>
          <a:p>
            <a:r>
              <a:rPr lang="en-GB" sz="2000" b="1" u="sng" dirty="0">
                <a:latin typeface="Sassoon Primary"/>
                <a:cs typeface="Calibri Light"/>
              </a:rPr>
              <a:t>TBAT– read and spell words with '</a:t>
            </a:r>
            <a:r>
              <a:rPr lang="en-GB" sz="2000" b="1" u="sng" dirty="0" err="1">
                <a:latin typeface="Sassoon Primary"/>
                <a:cs typeface="Calibri Light"/>
              </a:rPr>
              <a:t>oo</a:t>
            </a:r>
            <a:r>
              <a:rPr lang="en-GB" sz="2000" b="1" u="sng" dirty="0">
                <a:latin typeface="Sassoon Primary"/>
                <a:cs typeface="Calibri Light"/>
              </a:rPr>
              <a:t>/or/</a:t>
            </a:r>
            <a:r>
              <a:rPr lang="en-GB" sz="2000" b="1" u="sng" dirty="0" err="1">
                <a:latin typeface="Sassoon Primary"/>
                <a:cs typeface="Calibri Light"/>
              </a:rPr>
              <a:t>ur</a:t>
            </a:r>
            <a:r>
              <a:rPr lang="en-GB" sz="2000" b="1" u="sng" dirty="0">
                <a:latin typeface="Sassoon Primary"/>
                <a:cs typeface="Calibri Light"/>
              </a:rPr>
              <a:t> graphemes</a:t>
            </a:r>
          </a:p>
        </p:txBody>
      </p:sp>
    </p:spTree>
    <p:extLst>
      <p:ext uri="{BB962C8B-B14F-4D97-AF65-F5344CB8AC3E}">
        <p14:creationId xmlns:p14="http://schemas.microsoft.com/office/powerpoint/2010/main" val="813784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zooming</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10" name="Title 6">
            <a:extLst>
              <a:ext uri="{FF2B5EF4-FFF2-40B4-BE49-F238E27FC236}">
                <a16:creationId xmlns:a16="http://schemas.microsoft.com/office/drawing/2014/main" id="{2CD13846-8C69-8D20-6D45-9AB0186D448C}"/>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230576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foxes</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10" name="Title 6">
            <a:extLst>
              <a:ext uri="{FF2B5EF4-FFF2-40B4-BE49-F238E27FC236}">
                <a16:creationId xmlns:a16="http://schemas.microsoft.com/office/drawing/2014/main" id="{B9560C5A-21BF-6BD1-E43B-2F7FAFC60372}"/>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261869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C01E74-2C7B-BDB2-A0A7-940AA74B1685}"/>
              </a:ext>
            </a:extLst>
          </p:cNvPr>
          <p:cNvSpPr txBox="1"/>
          <p:nvPr/>
        </p:nvSpPr>
        <p:spPr>
          <a:xfrm>
            <a:off x="3865581" y="2567770"/>
            <a:ext cx="90503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800">
                <a:latin typeface="Sassoon Primary"/>
                <a:cs typeface="Calibri"/>
              </a:rPr>
              <a:t>looks</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75D77206-7464-E6B2-EE21-E5AF8B0DB441}"/>
              </a:ext>
            </a:extLst>
          </p:cNvPr>
          <p:cNvSpPr txBox="1"/>
          <p:nvPr/>
        </p:nvSpPr>
        <p:spPr>
          <a:xfrm>
            <a:off x="3551650" y="5715000"/>
            <a:ext cx="5811553"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500">
                <a:latin typeface="Sassoon Primary"/>
                <a:cs typeface="Calibri"/>
              </a:rPr>
              <a:t>What is the digraph?</a:t>
            </a:r>
          </a:p>
        </p:txBody>
      </p:sp>
      <p:sp>
        <p:nvSpPr>
          <p:cNvPr id="10" name="Title 6">
            <a:extLst>
              <a:ext uri="{FF2B5EF4-FFF2-40B4-BE49-F238E27FC236}">
                <a16:creationId xmlns:a16="http://schemas.microsoft.com/office/drawing/2014/main" id="{1F1A988D-A31A-6C49-39F2-375E1729E6B1}"/>
              </a:ext>
            </a:extLst>
          </p:cNvPr>
          <p:cNvSpPr>
            <a:spLocks noGrp="1"/>
          </p:cNvSpPr>
          <p:nvPr>
            <p:ph type="title"/>
          </p:nvPr>
        </p:nvSpPr>
        <p:spPr>
          <a:xfrm>
            <a:off x="146448" y="49705"/>
            <a:ext cx="10515600" cy="1325563"/>
          </a:xfrm>
        </p:spPr>
        <p:txBody>
          <a:bodyPr/>
          <a:lstStyle/>
          <a:p>
            <a:r>
              <a:rPr lang="en-GB" sz="2000" b="1" u="sng">
                <a:latin typeface="Sassoon Primary"/>
                <a:cs typeface="Calibri Light"/>
              </a:rPr>
              <a:t>TBAT– read and spell words with '</a:t>
            </a:r>
            <a:r>
              <a:rPr lang="en-GB" sz="2000" b="1" u="sng" err="1">
                <a:latin typeface="Sassoon Primary"/>
                <a:cs typeface="Calibri Light"/>
              </a:rPr>
              <a:t>oo</a:t>
            </a:r>
            <a:r>
              <a:rPr lang="en-GB" sz="2000" b="1" u="sng">
                <a:latin typeface="Sassoon Primary"/>
                <a:cs typeface="Calibri Light"/>
              </a:rPr>
              <a:t>/or/</a:t>
            </a:r>
            <a:r>
              <a:rPr lang="en-GB" sz="2000" b="1" u="sng" err="1">
                <a:latin typeface="Sassoon Primary"/>
                <a:cs typeface="Calibri Light"/>
              </a:rPr>
              <a:t>ur</a:t>
            </a:r>
            <a:r>
              <a:rPr lang="en-GB" sz="2000" b="1" u="sng">
                <a:latin typeface="Sassoon Primary"/>
                <a:cs typeface="Calibri Light"/>
              </a:rPr>
              <a:t> graphemes</a:t>
            </a:r>
          </a:p>
        </p:txBody>
      </p:sp>
    </p:spTree>
    <p:extLst>
      <p:ext uri="{BB962C8B-B14F-4D97-AF65-F5344CB8AC3E}">
        <p14:creationId xmlns:p14="http://schemas.microsoft.com/office/powerpoint/2010/main" val="2884948887"/>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D12905A0-35D1-4822-8795-946251A04A95}">
  <ds:schemaRefs>
    <ds:schemaRef ds:uri="http://schemas.microsoft.com/sharepoint/v3/contenttype/forms"/>
  </ds:schemaRefs>
</ds:datastoreItem>
</file>

<file path=customXml/itemProps2.xml><?xml version="1.0" encoding="utf-8"?>
<ds:datastoreItem xmlns:ds="http://schemas.openxmlformats.org/officeDocument/2006/customXml" ds:itemID="{46FDE706-B454-42DC-BED5-0E01CE641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322C40-FB9F-40C6-A68E-124976C78D82}">
  <ds:schemaRefs>
    <ds:schemaRef ds:uri="http://www.w3.org/XML/1998/namespace"/>
    <ds:schemaRef ds:uri="http://schemas.microsoft.com/office/infopath/2007/PartnerControls"/>
    <ds:schemaRef ds:uri="5519ec2d-3025-400a-aa14-bba49a7e18f3"/>
    <ds:schemaRef ds:uri="http://purl.org/dc/dcmitype/"/>
    <ds:schemaRef ds:uri="http://purl.org/dc/terms/"/>
    <ds:schemaRef ds:uri="http://schemas.microsoft.com/office/2006/documentManagement/types"/>
    <ds:schemaRef ds:uri="http://purl.org/dc/elements/1.1/"/>
    <ds:schemaRef ds:uri="e255f982-5f1f-41c7-871f-7a91432a5484"/>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TotalTime>
  <Words>1711</Words>
  <Application>Microsoft Office PowerPoint</Application>
  <PresentationFormat>Widescreen</PresentationFormat>
  <Paragraphs>202</Paragraphs>
  <Slides>59</Slides>
  <Notes>10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Classroom</vt:lpstr>
      <vt:lpstr>Wednesday 10th September 2025</vt:lpstr>
      <vt:lpstr>Morning Challenges: </vt:lpstr>
      <vt:lpstr>PowerPoint Presentation</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TBAT– read and spell words with 'oo/or/ur graphemes</vt:lpstr>
      <vt:lpstr>PowerPoint Presentation</vt:lpstr>
      <vt:lpstr>PowerPoint Presentation</vt:lpstr>
      <vt:lpstr>3 in 3 – Can you find one more and one less?</vt:lpstr>
      <vt:lpstr>Maths </vt:lpstr>
      <vt:lpstr>TBAT: represent numbers within ten</vt:lpstr>
      <vt:lpstr>Representing a number on the ten-frame</vt:lpstr>
      <vt:lpstr>Representing a number on the ten-frame</vt:lpstr>
      <vt:lpstr>Finding different arrangements of the same number</vt:lpstr>
      <vt:lpstr>Finding different arrangements of the same number</vt:lpstr>
      <vt:lpstr>PowerPoint Presentation</vt:lpstr>
      <vt:lpstr>Exploring different arrangements on the ten-frame</vt:lpstr>
      <vt:lpstr>To represent numbers within ten</vt:lpstr>
      <vt:lpstr>TBAT: represent numbers within ten</vt:lpstr>
      <vt:lpstr>TBAT: represent numbers within ten</vt:lpstr>
      <vt:lpstr>How many can you see represented?</vt:lpstr>
      <vt:lpstr>PowerPoint Presentation</vt:lpstr>
      <vt:lpstr>Independent Challenges:</vt:lpstr>
      <vt:lpstr>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3 in 3 What is a spiral?  Where might you see one?  Can you think of 3 different tools that could be used to create a spiral shape?</vt:lpstr>
      <vt:lpstr>PowerPoint Presentation</vt:lpstr>
      <vt:lpstr>PowerPoint Presentation</vt:lpstr>
      <vt:lpstr>Outdoor Spirals</vt:lpstr>
      <vt:lpstr>Independent 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169</cp:revision>
  <dcterms:created xsi:type="dcterms:W3CDTF">2025-07-13T15:50:02Z</dcterms:created>
  <dcterms:modified xsi:type="dcterms:W3CDTF">2025-09-10T06:55:25Z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r8>304000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