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7" r:id="rId5"/>
    <p:sldId id="426" r:id="rId6"/>
    <p:sldId id="289" r:id="rId7"/>
    <p:sldId id="418" r:id="rId8"/>
    <p:sldId id="420" r:id="rId9"/>
    <p:sldId id="421" r:id="rId10"/>
    <p:sldId id="258" r:id="rId11"/>
    <p:sldId id="261" r:id="rId12"/>
    <p:sldId id="259" r:id="rId13"/>
    <p:sldId id="260" r:id="rId14"/>
    <p:sldId id="262" r:id="rId15"/>
    <p:sldId id="263" r:id="rId16"/>
    <p:sldId id="264" r:id="rId17"/>
    <p:sldId id="266" r:id="rId18"/>
    <p:sldId id="267" r:id="rId19"/>
    <p:sldId id="265" r:id="rId20"/>
    <p:sldId id="419" r:id="rId21"/>
    <p:sldId id="427" r:id="rId22"/>
    <p:sldId id="428" r:id="rId23"/>
    <p:sldId id="429" r:id="rId24"/>
    <p:sldId id="430" r:id="rId25"/>
    <p:sldId id="431" r:id="rId26"/>
    <p:sldId id="425" r:id="rId27"/>
    <p:sldId id="422" r:id="rId28"/>
    <p:sldId id="288" r:id="rId29"/>
    <p:sldId id="286" r:id="rId30"/>
    <p:sldId id="285" r:id="rId31"/>
    <p:sldId id="277" r:id="rId32"/>
    <p:sldId id="279" r:id="rId33"/>
    <p:sldId id="423" r:id="rId34"/>
    <p:sldId id="281" r:id="rId35"/>
    <p:sldId id="282" r:id="rId36"/>
    <p:sldId id="424" r:id="rId3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C3AC3D-838B-33A9-1985-791B9DF02F02}" v="367" dt="2025-07-04T12:54:59.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B17B3-088D-49AC-A507-B1B14359FAF5}" type="datetimeFigureOut">
              <a:t>7/4/2025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2E27B-CD58-4035-8632-96A1D7497812}" type="slidenum">
              <a:t>‹#›</a:t>
            </a:fld>
            <a:endParaRPr lang="en-GB"/>
          </a:p>
        </p:txBody>
      </p:sp>
    </p:spTree>
    <p:extLst>
      <p:ext uri="{BB962C8B-B14F-4D97-AF65-F5344CB8AC3E}">
        <p14:creationId xmlns:p14="http://schemas.microsoft.com/office/powerpoint/2010/main" val="930147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91831F-4EB0-A94A-A132-4C9A8B82ADF3}" type="slidenum">
              <a:rPr lang="en-GB" smtClean="0"/>
              <a:t>20</a:t>
            </a:fld>
            <a:endParaRPr lang="en-GB"/>
          </a:p>
        </p:txBody>
      </p:sp>
    </p:spTree>
    <p:extLst>
      <p:ext uri="{BB962C8B-B14F-4D97-AF65-F5344CB8AC3E}">
        <p14:creationId xmlns:p14="http://schemas.microsoft.com/office/powerpoint/2010/main" val="1181559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91831F-4EB0-A94A-A132-4C9A8B82ADF3}" type="slidenum">
              <a:rPr lang="en-GB" smtClean="0"/>
              <a:pPr/>
              <a:t>29</a:t>
            </a:fld>
            <a:endParaRPr lang="en-GB" dirty="0"/>
          </a:p>
        </p:txBody>
      </p:sp>
    </p:spTree>
    <p:extLst>
      <p:ext uri="{BB962C8B-B14F-4D97-AF65-F5344CB8AC3E}">
        <p14:creationId xmlns:p14="http://schemas.microsoft.com/office/powerpoint/2010/main" val="329871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YouTube video </a:t>
            </a:r>
            <a:r>
              <a:rPr lang="en-GB" sz="900" dirty="0">
                <a:effectLst/>
                <a:latin typeface="Arial" panose="020B0604020202020204" pitchFamily="34" charset="0"/>
                <a:ea typeface="Calibri" panose="020F0502020204030204" pitchFamily="34" charset="0"/>
              </a:rPr>
              <a:t>explains</a:t>
            </a:r>
          </a:p>
          <a:p>
            <a:pPr marL="342900" lvl="0" indent="-342900">
              <a:buFont typeface="Symbol" pitchFamily="2" charset="2"/>
              <a:buChar char=""/>
            </a:pPr>
            <a:r>
              <a:rPr lang="en-GB" sz="900" dirty="0">
                <a:effectLst/>
                <a:latin typeface="Arial" panose="020B0604020202020204" pitchFamily="34" charset="0"/>
                <a:ea typeface="Calibri" panose="020F0502020204030204" pitchFamily="34" charset="0"/>
              </a:rPr>
              <a:t>The micro:bit’s LEDs, as well as acting as an output, also can work as an input, sensing how dark or light it is</a:t>
            </a:r>
          </a:p>
          <a:p>
            <a:pPr marL="342900" lvl="0" indent="-342900">
              <a:buFont typeface="Symbol" pitchFamily="2" charset="2"/>
              <a:buChar char=""/>
            </a:pPr>
            <a:r>
              <a:rPr lang="en-GB" sz="900" dirty="0">
                <a:effectLst/>
                <a:latin typeface="Arial" panose="020B0604020202020204" pitchFamily="34" charset="0"/>
                <a:ea typeface="Calibri" panose="020F0502020204030204" pitchFamily="34" charset="0"/>
              </a:rPr>
              <a:t>We can use this to make projects that react when it gets dark or light.</a:t>
            </a:r>
            <a:r>
              <a:rPr lang="en-GB" dirty="0">
                <a:effectLst/>
              </a:rPr>
              <a:t> </a:t>
            </a:r>
            <a:endParaRPr lang="en-GB" dirty="0"/>
          </a:p>
          <a:p>
            <a:endParaRPr lang="en-GB" dirty="0"/>
          </a:p>
        </p:txBody>
      </p:sp>
      <p:sp>
        <p:nvSpPr>
          <p:cNvPr id="4" name="Slide Number Placeholder 3"/>
          <p:cNvSpPr>
            <a:spLocks noGrp="1"/>
          </p:cNvSpPr>
          <p:nvPr>
            <p:ph type="sldNum" sz="quarter" idx="5"/>
          </p:nvPr>
        </p:nvSpPr>
        <p:spPr/>
        <p:txBody>
          <a:bodyPr/>
          <a:lstStyle/>
          <a:p>
            <a:fld id="{9091831F-4EB0-A94A-A132-4C9A8B82ADF3}" type="slidenum">
              <a:rPr lang="en-GB" smtClean="0"/>
              <a:t>21</a:t>
            </a:fld>
            <a:endParaRPr lang="en-GB"/>
          </a:p>
        </p:txBody>
      </p:sp>
    </p:spTree>
    <p:extLst>
      <p:ext uri="{BB962C8B-B14F-4D97-AF65-F5344CB8AC3E}">
        <p14:creationId xmlns:p14="http://schemas.microsoft.com/office/powerpoint/2010/main" val="1367945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itchFamily="2" charset="2"/>
              <a:buChar char=""/>
            </a:pPr>
            <a:r>
              <a:rPr lang="en-GB" sz="900" u="none" dirty="0">
                <a:effectLst/>
                <a:latin typeface="Arial" panose="020B0604020202020204" pitchFamily="34" charset="0"/>
                <a:ea typeface="Calibri" panose="020F0502020204030204" pitchFamily="34" charset="0"/>
              </a:rPr>
              <a:t>Explain that </a:t>
            </a:r>
            <a:r>
              <a:rPr lang="en-GB" sz="900" b="1" u="none" dirty="0">
                <a:effectLst/>
                <a:latin typeface="Arial" panose="020B0604020202020204" pitchFamily="34" charset="0"/>
                <a:ea typeface="Calibri" panose="020F0502020204030204" pitchFamily="34" charset="0"/>
              </a:rPr>
              <a:t>Sensors</a:t>
            </a:r>
            <a:r>
              <a:rPr lang="en-GB" sz="900" u="none" dirty="0">
                <a:effectLst/>
                <a:latin typeface="Arial" panose="020B0604020202020204" pitchFamily="34" charset="0"/>
                <a:ea typeface="Calibri" panose="020F0502020204030204" pitchFamily="34" charset="0"/>
              </a:rPr>
              <a:t> are inputs that measure things outside a computer, like light, or movement.</a:t>
            </a:r>
            <a:br>
              <a:rPr lang="en-GB" sz="900" u="none" dirty="0">
                <a:effectLst/>
                <a:latin typeface="Arial" panose="020B0604020202020204" pitchFamily="34" charset="0"/>
                <a:ea typeface="Calibri" panose="020F0502020204030204" pitchFamily="34" charset="0"/>
              </a:rPr>
            </a:br>
            <a:r>
              <a:rPr lang="en-GB" sz="900" b="1" u="none" dirty="0">
                <a:effectLst/>
                <a:latin typeface="Arial" panose="020B0604020202020204" pitchFamily="34" charset="0"/>
                <a:ea typeface="Calibri" panose="020F0502020204030204" pitchFamily="34" charset="0"/>
              </a:rPr>
              <a:t>Logic</a:t>
            </a:r>
            <a:r>
              <a:rPr lang="en-GB" sz="900" u="none" dirty="0">
                <a:effectLst/>
                <a:latin typeface="Arial" panose="020B0604020202020204" pitchFamily="34" charset="0"/>
                <a:ea typeface="Calibri" panose="020F0502020204030204" pitchFamily="34" charset="0"/>
              </a:rPr>
              <a:t> is a key idea in computing. It helps machines to make decisions, like turning a light on </a:t>
            </a:r>
            <a:r>
              <a:rPr lang="en-GB" sz="900" b="1" u="none" dirty="0">
                <a:effectLst/>
                <a:latin typeface="Arial" panose="020B0604020202020204" pitchFamily="34" charset="0"/>
                <a:ea typeface="Calibri" panose="020F0502020204030204" pitchFamily="34" charset="0"/>
              </a:rPr>
              <a:t>if</a:t>
            </a:r>
            <a:r>
              <a:rPr lang="en-GB" sz="900" u="none" dirty="0">
                <a:effectLst/>
                <a:latin typeface="Arial" panose="020B0604020202020204" pitchFamily="34" charset="0"/>
                <a:ea typeface="Calibri" panose="020F0502020204030204" pitchFamily="34" charset="0"/>
              </a:rPr>
              <a:t> it’s dark.</a:t>
            </a:r>
          </a:p>
          <a:p>
            <a:pPr marL="342900" lvl="0" indent="-342900">
              <a:buFont typeface="Symbol" pitchFamily="2" charset="2"/>
              <a:buChar char=""/>
            </a:pPr>
            <a:r>
              <a:rPr lang="en-GB" sz="900" u="none" dirty="0">
                <a:effectLst/>
                <a:latin typeface="Arial" panose="020B0604020202020204" pitchFamily="34" charset="0"/>
                <a:ea typeface="Calibri" panose="020F0502020204030204" pitchFamily="34" charset="0"/>
              </a:rPr>
              <a:t>Optional: play </a:t>
            </a:r>
            <a:r>
              <a:rPr lang="en-GB" sz="900" dirty="0">
                <a:effectLst/>
                <a:latin typeface="Arial" panose="020B0604020202020204" pitchFamily="34" charset="0"/>
                <a:ea typeface="Calibri" panose="020F0502020204030204" pitchFamily="34" charset="0"/>
              </a:rPr>
              <a:t>Nightlight introduction video which also explains that the micro:bit light sensor works in a range from 0 (very dark) to 255 (the brightest it can go).</a:t>
            </a:r>
          </a:p>
        </p:txBody>
      </p:sp>
      <p:sp>
        <p:nvSpPr>
          <p:cNvPr id="4" name="Slide Number Placeholder 3"/>
          <p:cNvSpPr>
            <a:spLocks noGrp="1"/>
          </p:cNvSpPr>
          <p:nvPr>
            <p:ph type="sldNum" sz="quarter" idx="5"/>
          </p:nvPr>
        </p:nvSpPr>
        <p:spPr/>
        <p:txBody>
          <a:bodyPr/>
          <a:lstStyle/>
          <a:p>
            <a:fld id="{9091831F-4EB0-A94A-A132-4C9A8B82ADF3}" type="slidenum">
              <a:rPr lang="en-GB" smtClean="0"/>
              <a:t>22</a:t>
            </a:fld>
            <a:endParaRPr lang="en-GB"/>
          </a:p>
        </p:txBody>
      </p:sp>
    </p:spTree>
    <p:extLst>
      <p:ext uri="{BB962C8B-B14F-4D97-AF65-F5344CB8AC3E}">
        <p14:creationId xmlns:p14="http://schemas.microsoft.com/office/powerpoint/2010/main" val="240013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91831F-4EB0-A94A-A132-4C9A8B82ADF3}" type="slidenum">
              <a:rPr lang="en-GB" smtClean="0"/>
              <a:pPr/>
              <a:t>23</a:t>
            </a:fld>
            <a:endParaRPr lang="en-GB" dirty="0"/>
          </a:p>
        </p:txBody>
      </p:sp>
    </p:spTree>
    <p:extLst>
      <p:ext uri="{BB962C8B-B14F-4D97-AF65-F5344CB8AC3E}">
        <p14:creationId xmlns:p14="http://schemas.microsoft.com/office/powerpoint/2010/main" val="467110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dirty="0">
                <a:effectLst/>
                <a:latin typeface="Arial" panose="020B0604020202020204" pitchFamily="34" charset="0"/>
                <a:ea typeface="Calibri" panose="020F0502020204030204" pitchFamily="34" charset="0"/>
              </a:rPr>
              <a:t>You can follow the link to open the completed code in the editor. </a:t>
            </a:r>
            <a:r>
              <a:rPr lang="en-GB" sz="1800" dirty="0">
                <a:effectLst/>
                <a:latin typeface="Arial" panose="020B0604020202020204" pitchFamily="34" charset="0"/>
                <a:ea typeface="Calibri" panose="020F0502020204030204" pitchFamily="34" charset="0"/>
              </a:rPr>
              <a:t>Model testing it in the simulator by dragging the yellow line in the circle up and down on the micro:bit in the simulator.</a:t>
            </a:r>
            <a:r>
              <a:rPr lang="en-GB" dirty="0">
                <a:effectLst/>
              </a:rPr>
              <a:t> </a:t>
            </a:r>
            <a:endParaRPr lang="en-GB" sz="900" dirty="0">
              <a:effectLst/>
              <a:latin typeface="Arial" panose="020B0604020202020204" pitchFamily="34" charset="0"/>
              <a:ea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dirty="0">
              <a:effectLst/>
              <a:latin typeface="Arial" panose="020B0604020202020204" pitchFamily="34" charset="0"/>
              <a:ea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091831F-4EB0-A94A-A132-4C9A8B82ADF3}" type="slidenum">
              <a:rPr lang="en-GB" smtClean="0"/>
              <a:t>24</a:t>
            </a:fld>
            <a:endParaRPr lang="en-GB"/>
          </a:p>
        </p:txBody>
      </p:sp>
    </p:spTree>
    <p:extLst>
      <p:ext uri="{BB962C8B-B14F-4D97-AF65-F5344CB8AC3E}">
        <p14:creationId xmlns:p14="http://schemas.microsoft.com/office/powerpoint/2010/main" val="1492009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Animated GIF of building the code you can share with your students, if YouTube is blocked in your school.</a:t>
            </a:r>
          </a:p>
        </p:txBody>
      </p:sp>
      <p:sp>
        <p:nvSpPr>
          <p:cNvPr id="4" name="Slide Number Placeholder 3"/>
          <p:cNvSpPr>
            <a:spLocks noGrp="1"/>
          </p:cNvSpPr>
          <p:nvPr>
            <p:ph type="sldNum" sz="quarter" idx="5"/>
          </p:nvPr>
        </p:nvSpPr>
        <p:spPr/>
        <p:txBody>
          <a:bodyPr/>
          <a:lstStyle/>
          <a:p>
            <a:fld id="{9091831F-4EB0-A94A-A132-4C9A8B82ADF3}" type="slidenum">
              <a:rPr lang="en-GB" smtClean="0"/>
              <a:t>25</a:t>
            </a:fld>
            <a:endParaRPr lang="en-GB"/>
          </a:p>
        </p:txBody>
      </p:sp>
    </p:spTree>
    <p:extLst>
      <p:ext uri="{BB962C8B-B14F-4D97-AF65-F5344CB8AC3E}">
        <p14:creationId xmlns:p14="http://schemas.microsoft.com/office/powerpoint/2010/main" val="4043994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optionally share this online step-by-step tutorial with your students to follow individually.</a:t>
            </a:r>
          </a:p>
        </p:txBody>
      </p:sp>
      <p:sp>
        <p:nvSpPr>
          <p:cNvPr id="4" name="Slide Number Placeholder 3"/>
          <p:cNvSpPr>
            <a:spLocks noGrp="1"/>
          </p:cNvSpPr>
          <p:nvPr>
            <p:ph type="sldNum" sz="quarter" idx="5"/>
          </p:nvPr>
        </p:nvSpPr>
        <p:spPr/>
        <p:txBody>
          <a:bodyPr/>
          <a:lstStyle/>
          <a:p>
            <a:fld id="{9091831F-4EB0-A94A-A132-4C9A8B82ADF3}" type="slidenum">
              <a:rPr lang="en-GB" smtClean="0"/>
              <a:t>26</a:t>
            </a:fld>
            <a:endParaRPr lang="en-GB"/>
          </a:p>
        </p:txBody>
      </p:sp>
    </p:spTree>
    <p:extLst>
      <p:ext uri="{BB962C8B-B14F-4D97-AF65-F5344CB8AC3E}">
        <p14:creationId xmlns:p14="http://schemas.microsoft.com/office/powerpoint/2010/main" val="3406960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How good is the project?</a:t>
            </a:r>
          </a:p>
          <a:p>
            <a:pPr marL="742950" lvl="1" indent="-285750">
              <a:buFont typeface="Arial" panose="020B0604020202020204" pitchFamily="34" charset="0"/>
              <a:buChar char="•"/>
              <a:tabLst>
                <a:tab pos="9144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Would you recommend it to a friend?</a:t>
            </a:r>
          </a:p>
          <a:p>
            <a:pPr marL="742950" lvl="1" indent="-285750">
              <a:buFont typeface="Arial" panose="020B0604020202020204" pitchFamily="34" charset="0"/>
              <a:buChar char="•"/>
              <a:tabLst>
                <a:tab pos="9144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How could you improve it?</a:t>
            </a:r>
          </a:p>
          <a:p>
            <a:pPr marL="342900" lvl="0" indent="-342900">
              <a:buFont typeface="Arial" panose="020B0604020202020204" pitchFamily="34" charset="0"/>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How does it work?</a:t>
            </a:r>
          </a:p>
          <a:p>
            <a:pPr marL="742950" lvl="1" indent="-28575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Encourage students to think about how it works when holding it in their hands.</a:t>
            </a:r>
          </a:p>
          <a:p>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091831F-4EB0-A94A-A132-4C9A8B82ADF3}" type="slidenum">
              <a:rPr lang="en-GB" smtClean="0"/>
              <a:t>27</a:t>
            </a:fld>
            <a:endParaRPr lang="en-GB"/>
          </a:p>
        </p:txBody>
      </p:sp>
    </p:spTree>
    <p:extLst>
      <p:ext uri="{BB962C8B-B14F-4D97-AF65-F5344CB8AC3E}">
        <p14:creationId xmlns:p14="http://schemas.microsoft.com/office/powerpoint/2010/main" val="2326251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dirty="0">
                <a:effectLst/>
                <a:latin typeface="Arial" panose="020B0604020202020204" pitchFamily="34" charset="0"/>
                <a:ea typeface="Calibri" panose="020F0502020204030204" pitchFamily="34" charset="0"/>
              </a:rPr>
              <a:t>Opportunity to reinforce mathematics learning about less than &lt; and greater than &gt; symbols.</a:t>
            </a: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091831F-4EB0-A94A-A132-4C9A8B82ADF3}" type="slidenum">
              <a:rPr lang="en-GB" smtClean="0"/>
              <a:t>28</a:t>
            </a:fld>
            <a:endParaRPr lang="en-GB"/>
          </a:p>
        </p:txBody>
      </p:sp>
    </p:spTree>
    <p:extLst>
      <p:ext uri="{BB962C8B-B14F-4D97-AF65-F5344CB8AC3E}">
        <p14:creationId xmlns:p14="http://schemas.microsoft.com/office/powerpoint/2010/main" val="40045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99FC9EB-1597-3ACA-1037-BAC59508C622}"/>
              </a:ext>
            </a:extLst>
          </p:cNvPr>
          <p:cNvSpPr>
            <a:spLocks noGrp="1"/>
          </p:cNvSpPr>
          <p:nvPr>
            <p:ph type="title" hasCustomPrompt="1"/>
          </p:nvPr>
        </p:nvSpPr>
        <p:spPr>
          <a:xfrm>
            <a:off x="567380" y="315283"/>
            <a:ext cx="5343685" cy="937968"/>
          </a:xfrm>
        </p:spPr>
        <p:txBody>
          <a:bodyPr wrap="square" lIns="0" tIns="180000" rIns="0" bIns="180000">
            <a:spAutoFit/>
          </a:bodyPr>
          <a:lstStyle>
            <a:lvl1pPr marL="239178" indent="-179913">
              <a:tabLst/>
              <a:defRPr lang="en-US" sz="3733" b="1" i="0" kern="1200" dirty="0">
                <a:solidFill>
                  <a:srgbClr val="000000"/>
                </a:solidFill>
                <a:latin typeface="Arial" panose="020B0604020202020204" pitchFamily="34" charset="0"/>
                <a:ea typeface="+mj-ea"/>
                <a:cs typeface="+mj-cs"/>
              </a:defRPr>
            </a:lvl1pPr>
          </a:lstStyle>
          <a:p>
            <a:pPr marL="239994" lvl="0" indent="0" algn="l" defTabSz="914377" rtl="0" eaLnBrk="1" latinLnBrk="0" hangingPunct="1">
              <a:lnSpc>
                <a:spcPct val="100000"/>
              </a:lnSpc>
              <a:spcBef>
                <a:spcPct val="0"/>
              </a:spcBef>
              <a:buFont typeface="Arial" panose="020B0604020202020204" pitchFamily="34" charset="0"/>
              <a:buNone/>
            </a:pPr>
            <a:r>
              <a:rPr lang="en-GB" dirty="0"/>
              <a:t>Click to edit slide title</a:t>
            </a:r>
            <a:endParaRPr lang="en-US" dirty="0"/>
          </a:p>
        </p:txBody>
      </p:sp>
    </p:spTree>
    <p:extLst>
      <p:ext uri="{BB962C8B-B14F-4D97-AF65-F5344CB8AC3E}">
        <p14:creationId xmlns:p14="http://schemas.microsoft.com/office/powerpoint/2010/main" val="3958008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04/07/2025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04/07/2025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04/07/2025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04/07/2025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04/07/2025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oJmyY2yR9sw"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notesSlide" Target="../notesSlides/notesSlide2.xml"/><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slideLayout" Target="../slideLayouts/slideLayout12.xml"/><Relationship Id="rId1" Type="http://schemas.openxmlformats.org/officeDocument/2006/relationships/video" Target="https://www.youtube.com/embed/ii0U_FMr-Z4?feature=oembed" TargetMode="Externa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jpeg"/></Relationships>
</file>

<file path=ppt/slides/_rels/slide2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4.xml"/><Relationship Id="rId7" Type="http://schemas.openxmlformats.org/officeDocument/2006/relationships/image" Target="../media/image47.svg"/><Relationship Id="rId2" Type="http://schemas.openxmlformats.org/officeDocument/2006/relationships/slideLayout" Target="../slideLayouts/slideLayout12.xml"/><Relationship Id="rId1" Type="http://schemas.openxmlformats.org/officeDocument/2006/relationships/video" Target="https://www.youtube.com/embed/6nWwnq8aYh8?feature=oembed" TargetMode="External"/><Relationship Id="rId6" Type="http://schemas.openxmlformats.org/officeDocument/2006/relationships/image" Target="../media/image46.png"/><Relationship Id="rId11" Type="http://schemas.openxmlformats.org/officeDocument/2006/relationships/image" Target="../media/image50.jpeg"/><Relationship Id="rId5" Type="http://schemas.openxmlformats.org/officeDocument/2006/relationships/image" Target="../media/image45.svg"/><Relationship Id="rId10" Type="http://schemas.openxmlformats.org/officeDocument/2006/relationships/hyperlink" Target="https://youtu.be/6nWwnq8aYh8" TargetMode="External"/><Relationship Id="rId4" Type="http://schemas.openxmlformats.org/officeDocument/2006/relationships/image" Target="../media/image44.png"/><Relationship Id="rId9" Type="http://schemas.openxmlformats.org/officeDocument/2006/relationships/image" Target="../media/image49.svg"/></Relationships>
</file>

<file path=ppt/slides/_rels/slide2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image" Target="../media/image54.sv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hyperlink" Target="https://makecode.microbit.org/#pub:_dz7W7hWM2AdR" TargetMode="External"/><Relationship Id="rId4" Type="http://schemas.openxmlformats.org/officeDocument/2006/relationships/image" Target="../media/image52.sv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gi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hyperlink" Target="https://mbit.io/tutorial-night-light"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 Id="rId9" Type="http://schemas.openxmlformats.org/officeDocument/2006/relationships/image" Target="../media/image68.jpg"/></Relationships>
</file>

<file path=ppt/slides/_rels/slide32.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 Id="rId9"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4.xml.rels><?xml version="1.0" encoding="UTF-8" standalone="yes"?>
<Relationships xmlns="http://schemas.openxmlformats.org/package/2006/relationships"><Relationship Id="rId2" Type="http://schemas.openxmlformats.org/officeDocument/2006/relationships/hyperlink" Target="https://www.topmarks.co.uk/maths-games/daily10"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A051FC-8050-86BC-6049-DDAEE397B2F3}"/>
              </a:ext>
            </a:extLst>
          </p:cNvPr>
          <p:cNvSpPr txBox="1"/>
          <p:nvPr/>
        </p:nvSpPr>
        <p:spPr>
          <a:xfrm>
            <a:off x="207111" y="262341"/>
            <a:ext cx="11639695" cy="65248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arenR"/>
            </a:pPr>
            <a:r>
              <a:rPr lang="en-US" sz="4000"/>
              <a:t>   456 x 6 =</a:t>
            </a:r>
          </a:p>
          <a:p>
            <a:pPr marL="342900" indent="-342900">
              <a:buAutoNum type="arabicParenR"/>
            </a:pPr>
            <a:r>
              <a:rPr lang="en-US" sz="4000"/>
              <a:t>   2, 567 x 6 =</a:t>
            </a:r>
          </a:p>
          <a:p>
            <a:pPr marL="342900" indent="-342900">
              <a:buAutoNum type="arabicParenR"/>
            </a:pPr>
            <a:r>
              <a:rPr lang="en-US" sz="4000"/>
              <a:t>   34.8 + 111 =</a:t>
            </a:r>
          </a:p>
          <a:p>
            <a:pPr marL="342900" indent="-342900">
              <a:buAutoNum type="arabicParenR"/>
            </a:pPr>
            <a:r>
              <a:rPr lang="en-US" sz="4000"/>
              <a:t>   976 + 100 =</a:t>
            </a:r>
          </a:p>
          <a:p>
            <a:pPr marL="342900" indent="-342900">
              <a:buAutoNum type="arabicParenR"/>
            </a:pPr>
            <a:r>
              <a:rPr lang="en-US" sz="4000"/>
              <a:t>   672 + ? = 1, 000</a:t>
            </a:r>
          </a:p>
          <a:p>
            <a:pPr marL="342900" indent="-342900">
              <a:buAutoNum type="arabicParenR"/>
            </a:pPr>
            <a:r>
              <a:rPr lang="en-US" sz="4000"/>
              <a:t>   567 – 345 = </a:t>
            </a:r>
          </a:p>
          <a:p>
            <a:pPr marL="342900" indent="-342900">
              <a:buAutoNum type="arabicParenR"/>
            </a:pPr>
            <a:r>
              <a:rPr lang="en-US" sz="4000"/>
              <a:t>   6, 736 - 1, 927 = </a:t>
            </a:r>
          </a:p>
          <a:p>
            <a:pPr marL="342900" indent="-342900">
              <a:buAutoNum type="arabicParenR"/>
            </a:pPr>
            <a:r>
              <a:rPr lang="en-US" sz="4000"/>
              <a:t>   2, 017 - 300 =</a:t>
            </a:r>
          </a:p>
          <a:p>
            <a:pPr marL="342900" indent="-342900">
              <a:buAutoNum type="arabicParenR"/>
            </a:pPr>
            <a:r>
              <a:rPr lang="en-US" sz="4000"/>
              <a:t>   67, 627 - 7, 826 = </a:t>
            </a:r>
          </a:p>
          <a:p>
            <a:pPr marL="342900" indent="-342900">
              <a:buAutoNum type="arabicParenR"/>
            </a:pPr>
            <a:r>
              <a:rPr lang="en-US" sz="4000"/>
              <a:t>  546 - 162.4 =</a:t>
            </a:r>
          </a:p>
          <a:p>
            <a:pPr marL="342900" indent="-342900">
              <a:buAutoNum type="arabicParenR"/>
            </a:pPr>
            <a:endParaRPr lang="en-US"/>
          </a:p>
        </p:txBody>
      </p:sp>
    </p:spTree>
    <p:extLst>
      <p:ext uri="{BB962C8B-B14F-4D97-AF65-F5344CB8AC3E}">
        <p14:creationId xmlns:p14="http://schemas.microsoft.com/office/powerpoint/2010/main" val="601201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id with yellow squares&#10;&#10;Description automatically generated">
            <a:extLst>
              <a:ext uri="{FF2B5EF4-FFF2-40B4-BE49-F238E27FC236}">
                <a16:creationId xmlns:a16="http://schemas.microsoft.com/office/drawing/2014/main" id="{7A493E89-B1EF-785D-4C34-0E896DFDE82D}"/>
              </a:ext>
            </a:extLst>
          </p:cNvPr>
          <p:cNvPicPr>
            <a:picLocks noChangeAspect="1"/>
          </p:cNvPicPr>
          <p:nvPr/>
        </p:nvPicPr>
        <p:blipFill>
          <a:blip r:embed="rId2"/>
          <a:stretch>
            <a:fillRect/>
          </a:stretch>
        </p:blipFill>
        <p:spPr>
          <a:xfrm>
            <a:off x="4650361" y="378423"/>
            <a:ext cx="5674233" cy="5571067"/>
          </a:xfrm>
          <a:prstGeom prst="rect">
            <a:avLst/>
          </a:prstGeom>
        </p:spPr>
      </p:pic>
      <p:sp>
        <p:nvSpPr>
          <p:cNvPr id="3" name="TextBox 2">
            <a:extLst>
              <a:ext uri="{FF2B5EF4-FFF2-40B4-BE49-F238E27FC236}">
                <a16:creationId xmlns:a16="http://schemas.microsoft.com/office/drawing/2014/main" id="{8F55D9A7-2FB5-FB6D-FC7A-ACA1E62C392B}"/>
              </a:ext>
            </a:extLst>
          </p:cNvPr>
          <p:cNvSpPr txBox="1"/>
          <p:nvPr/>
        </p:nvSpPr>
        <p:spPr>
          <a:xfrm>
            <a:off x="245224" y="1918524"/>
            <a:ext cx="2711899"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t>Fraction=</a:t>
            </a:r>
          </a:p>
          <a:p>
            <a:endParaRPr lang="en-US" sz="2800"/>
          </a:p>
          <a:p>
            <a:endParaRPr lang="en-US" sz="2800"/>
          </a:p>
          <a:p>
            <a:r>
              <a:rPr lang="en-US" sz="2800"/>
              <a:t>Write two more simplified equivalent fractions. </a:t>
            </a:r>
          </a:p>
          <a:p>
            <a:endParaRPr lang="en-US"/>
          </a:p>
        </p:txBody>
      </p:sp>
    </p:spTree>
    <p:extLst>
      <p:ext uri="{BB962C8B-B14F-4D97-AF65-F5344CB8AC3E}">
        <p14:creationId xmlns:p14="http://schemas.microsoft.com/office/powerpoint/2010/main" val="2445928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id with yellow squares&#10;&#10;Description automatically generated">
            <a:extLst>
              <a:ext uri="{FF2B5EF4-FFF2-40B4-BE49-F238E27FC236}">
                <a16:creationId xmlns:a16="http://schemas.microsoft.com/office/drawing/2014/main" id="{7A493E89-B1EF-785D-4C34-0E896DFDE82D}"/>
              </a:ext>
            </a:extLst>
          </p:cNvPr>
          <p:cNvPicPr>
            <a:picLocks noChangeAspect="1"/>
          </p:cNvPicPr>
          <p:nvPr/>
        </p:nvPicPr>
        <p:blipFill>
          <a:blip r:embed="rId2"/>
          <a:stretch>
            <a:fillRect/>
          </a:stretch>
        </p:blipFill>
        <p:spPr>
          <a:xfrm>
            <a:off x="4650361" y="378423"/>
            <a:ext cx="5674233" cy="5571067"/>
          </a:xfrm>
          <a:prstGeom prst="rect">
            <a:avLst/>
          </a:prstGeom>
        </p:spPr>
      </p:pic>
      <p:sp>
        <p:nvSpPr>
          <p:cNvPr id="5" name="TextBox 4">
            <a:extLst>
              <a:ext uri="{FF2B5EF4-FFF2-40B4-BE49-F238E27FC236}">
                <a16:creationId xmlns:a16="http://schemas.microsoft.com/office/drawing/2014/main" id="{440A1541-D3DF-870F-75F7-FE8F01988A55}"/>
              </a:ext>
            </a:extLst>
          </p:cNvPr>
          <p:cNvSpPr txBox="1"/>
          <p:nvPr/>
        </p:nvSpPr>
        <p:spPr>
          <a:xfrm>
            <a:off x="232806" y="1455084"/>
            <a:ext cx="411112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a:p>
          <a:p>
            <a:endParaRPr lang="en-US" sz="2800"/>
          </a:p>
          <a:p>
            <a:endParaRPr lang="en-US" sz="2800"/>
          </a:p>
          <a:p>
            <a:r>
              <a:rPr lang="en-US" sz="2800"/>
              <a:t>Talk partners: Write on a </a:t>
            </a:r>
            <a:r>
              <a:rPr lang="en-US" sz="2800" err="1"/>
              <a:t>wipeboard</a:t>
            </a:r>
            <a:r>
              <a:rPr lang="en-US" sz="2800"/>
              <a:t> as a fraction, decimal and percentage.</a:t>
            </a:r>
          </a:p>
        </p:txBody>
      </p:sp>
    </p:spTree>
    <p:extLst>
      <p:ext uri="{BB962C8B-B14F-4D97-AF65-F5344CB8AC3E}">
        <p14:creationId xmlns:p14="http://schemas.microsoft.com/office/powerpoint/2010/main" val="585037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quiz&#10;&#10;Description automatically generated">
            <a:extLst>
              <a:ext uri="{FF2B5EF4-FFF2-40B4-BE49-F238E27FC236}">
                <a16:creationId xmlns:a16="http://schemas.microsoft.com/office/drawing/2014/main" id="{78221286-7646-D62D-F6D8-9F27F22BF321}"/>
              </a:ext>
            </a:extLst>
          </p:cNvPr>
          <p:cNvPicPr>
            <a:picLocks noChangeAspect="1"/>
          </p:cNvPicPr>
          <p:nvPr/>
        </p:nvPicPr>
        <p:blipFill>
          <a:blip r:embed="rId2"/>
          <a:stretch>
            <a:fillRect/>
          </a:stretch>
        </p:blipFill>
        <p:spPr>
          <a:xfrm>
            <a:off x="1633010" y="252368"/>
            <a:ext cx="10046390" cy="6358282"/>
          </a:xfrm>
          <a:prstGeom prst="rect">
            <a:avLst/>
          </a:prstGeom>
        </p:spPr>
      </p:pic>
      <p:sp>
        <p:nvSpPr>
          <p:cNvPr id="3" name="TextBox 2">
            <a:extLst>
              <a:ext uri="{FF2B5EF4-FFF2-40B4-BE49-F238E27FC236}">
                <a16:creationId xmlns:a16="http://schemas.microsoft.com/office/drawing/2014/main" id="{A74D107A-84A6-8640-B97B-9BDAA8F1108B}"/>
              </a:ext>
            </a:extLst>
          </p:cNvPr>
          <p:cNvSpPr txBox="1"/>
          <p:nvPr/>
        </p:nvSpPr>
        <p:spPr>
          <a:xfrm>
            <a:off x="138074" y="400416"/>
            <a:ext cx="56196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Paired Work:</a:t>
            </a:r>
          </a:p>
        </p:txBody>
      </p:sp>
    </p:spTree>
    <p:extLst>
      <p:ext uri="{BB962C8B-B14F-4D97-AF65-F5344CB8AC3E}">
        <p14:creationId xmlns:p14="http://schemas.microsoft.com/office/powerpoint/2010/main" val="2004522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DA3DF2-BD9B-2BFE-05A6-B4952CC9E381}"/>
              </a:ext>
            </a:extLst>
          </p:cNvPr>
          <p:cNvSpPr txBox="1"/>
          <p:nvPr/>
        </p:nvSpPr>
        <p:spPr>
          <a:xfrm>
            <a:off x="201950" y="389475"/>
            <a:ext cx="11496722"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Independent: Write the correct answers on your whiteboard. </a:t>
            </a:r>
          </a:p>
          <a:p>
            <a:endParaRPr lang="en-US"/>
          </a:p>
          <a:p>
            <a:endParaRPr lang="en-US"/>
          </a:p>
        </p:txBody>
      </p:sp>
      <p:pic>
        <p:nvPicPr>
          <p:cNvPr id="3" name="Picture 2" descr="A screenshot of a math game&#10;&#10;Description automatically generated">
            <a:extLst>
              <a:ext uri="{FF2B5EF4-FFF2-40B4-BE49-F238E27FC236}">
                <a16:creationId xmlns:a16="http://schemas.microsoft.com/office/drawing/2014/main" id="{2C6A7052-B051-14BE-7D37-F693F8CDB763}"/>
              </a:ext>
            </a:extLst>
          </p:cNvPr>
          <p:cNvPicPr>
            <a:picLocks noChangeAspect="1"/>
          </p:cNvPicPr>
          <p:nvPr/>
        </p:nvPicPr>
        <p:blipFill>
          <a:blip r:embed="rId2"/>
          <a:stretch>
            <a:fillRect/>
          </a:stretch>
        </p:blipFill>
        <p:spPr>
          <a:xfrm>
            <a:off x="2301731" y="1199429"/>
            <a:ext cx="7288356" cy="5290415"/>
          </a:xfrm>
          <a:prstGeom prst="rect">
            <a:avLst/>
          </a:prstGeom>
        </p:spPr>
      </p:pic>
    </p:spTree>
    <p:extLst>
      <p:ext uri="{BB962C8B-B14F-4D97-AF65-F5344CB8AC3E}">
        <p14:creationId xmlns:p14="http://schemas.microsoft.com/office/powerpoint/2010/main" val="4275312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math test&#10;&#10;Description automatically generated">
            <a:extLst>
              <a:ext uri="{FF2B5EF4-FFF2-40B4-BE49-F238E27FC236}">
                <a16:creationId xmlns:a16="http://schemas.microsoft.com/office/drawing/2014/main" id="{28C696FE-B448-9ABD-388B-724C55B7E630}"/>
              </a:ext>
            </a:extLst>
          </p:cNvPr>
          <p:cNvPicPr>
            <a:picLocks noChangeAspect="1"/>
          </p:cNvPicPr>
          <p:nvPr/>
        </p:nvPicPr>
        <p:blipFill>
          <a:blip r:embed="rId2"/>
          <a:stretch>
            <a:fillRect/>
          </a:stretch>
        </p:blipFill>
        <p:spPr>
          <a:xfrm>
            <a:off x="526906" y="228311"/>
            <a:ext cx="11657734" cy="6055013"/>
          </a:xfrm>
          <a:prstGeom prst="rect">
            <a:avLst/>
          </a:prstGeom>
        </p:spPr>
      </p:pic>
    </p:spTree>
    <p:extLst>
      <p:ext uri="{BB962C8B-B14F-4D97-AF65-F5344CB8AC3E}">
        <p14:creationId xmlns:p14="http://schemas.microsoft.com/office/powerpoint/2010/main" val="3990642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F233F-5BF7-8892-FB78-426B943C6B38}"/>
              </a:ext>
            </a:extLst>
          </p:cNvPr>
          <p:cNvSpPr>
            <a:spLocks noGrp="1"/>
          </p:cNvSpPr>
          <p:nvPr>
            <p:ph type="title"/>
          </p:nvPr>
        </p:nvSpPr>
        <p:spPr/>
        <p:txBody>
          <a:bodyPr>
            <a:normAutofit/>
          </a:bodyPr>
          <a:lstStyle/>
          <a:p>
            <a:r>
              <a:rPr lang="en-US" sz="2400"/>
              <a:t>Write as a fraction, decimal and percentage. </a:t>
            </a:r>
            <a:br>
              <a:rPr lang="en-US" sz="2400"/>
            </a:br>
            <a:br>
              <a:rPr lang="en-US" sz="2400"/>
            </a:br>
            <a:r>
              <a:rPr lang="en-US" sz="2400">
                <a:solidFill>
                  <a:srgbClr val="0070C0"/>
                </a:solidFill>
              </a:rPr>
              <a:t>Blue         </a:t>
            </a:r>
            <a:r>
              <a:rPr lang="en-US" sz="2400"/>
              <a:t>                                                                         </a:t>
            </a:r>
            <a:r>
              <a:rPr lang="en-US" sz="2400">
                <a:solidFill>
                  <a:schemeClr val="accent6">
                    <a:lumMod val="50000"/>
                  </a:schemeClr>
                </a:solidFill>
              </a:rPr>
              <a:t>            Green </a:t>
            </a:r>
          </a:p>
        </p:txBody>
      </p:sp>
      <p:pic>
        <p:nvPicPr>
          <p:cNvPr id="3" name="Picture 2" descr="A grid of green and white squares&#10;&#10;Description automatically generated">
            <a:extLst>
              <a:ext uri="{FF2B5EF4-FFF2-40B4-BE49-F238E27FC236}">
                <a16:creationId xmlns:a16="http://schemas.microsoft.com/office/drawing/2014/main" id="{C934A49D-B221-8CD9-F824-6775D50EF6BA}"/>
              </a:ext>
            </a:extLst>
          </p:cNvPr>
          <p:cNvPicPr>
            <a:picLocks noChangeAspect="1"/>
          </p:cNvPicPr>
          <p:nvPr/>
        </p:nvPicPr>
        <p:blipFill>
          <a:blip r:embed="rId2"/>
          <a:stretch>
            <a:fillRect/>
          </a:stretch>
        </p:blipFill>
        <p:spPr>
          <a:xfrm>
            <a:off x="330633" y="1582305"/>
            <a:ext cx="4834370" cy="4894118"/>
          </a:xfrm>
          <a:prstGeom prst="rect">
            <a:avLst/>
          </a:prstGeom>
        </p:spPr>
      </p:pic>
      <p:pic>
        <p:nvPicPr>
          <p:cNvPr id="4" name="Picture 3" descr="A grid with a green line&#10;&#10;Description automatically generated">
            <a:extLst>
              <a:ext uri="{FF2B5EF4-FFF2-40B4-BE49-F238E27FC236}">
                <a16:creationId xmlns:a16="http://schemas.microsoft.com/office/drawing/2014/main" id="{F8E1984B-2E3C-5AD7-04C6-87AD625A8BAB}"/>
              </a:ext>
            </a:extLst>
          </p:cNvPr>
          <p:cNvPicPr>
            <a:picLocks noChangeAspect="1"/>
          </p:cNvPicPr>
          <p:nvPr/>
        </p:nvPicPr>
        <p:blipFill>
          <a:blip r:embed="rId3"/>
          <a:stretch>
            <a:fillRect/>
          </a:stretch>
        </p:blipFill>
        <p:spPr>
          <a:xfrm>
            <a:off x="6094557" y="1598612"/>
            <a:ext cx="4817341" cy="4861503"/>
          </a:xfrm>
          <a:prstGeom prst="rect">
            <a:avLst/>
          </a:prstGeom>
        </p:spPr>
      </p:pic>
    </p:spTree>
    <p:extLst>
      <p:ext uri="{BB962C8B-B14F-4D97-AF65-F5344CB8AC3E}">
        <p14:creationId xmlns:p14="http://schemas.microsoft.com/office/powerpoint/2010/main" val="584715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F30FD9-5F92-B0B0-940C-F7C4221A8B7C}"/>
              </a:ext>
            </a:extLst>
          </p:cNvPr>
          <p:cNvSpPr txBox="1"/>
          <p:nvPr/>
        </p:nvSpPr>
        <p:spPr>
          <a:xfrm>
            <a:off x="144249" y="115400"/>
            <a:ext cx="581327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Independent: </a:t>
            </a:r>
          </a:p>
          <a:p>
            <a:endParaRPr lang="en-US"/>
          </a:p>
          <a:p>
            <a:endParaRPr lang="en-US"/>
          </a:p>
        </p:txBody>
      </p:sp>
      <p:pic>
        <p:nvPicPr>
          <p:cNvPr id="4" name="Picture 3" descr="A grid of squares with black and white squares&#10;&#10;Description automatically generated">
            <a:extLst>
              <a:ext uri="{FF2B5EF4-FFF2-40B4-BE49-F238E27FC236}">
                <a16:creationId xmlns:a16="http://schemas.microsoft.com/office/drawing/2014/main" id="{3EB7668D-101A-9873-0A0A-22E97F4F51F1}"/>
              </a:ext>
            </a:extLst>
          </p:cNvPr>
          <p:cNvPicPr>
            <a:picLocks noChangeAspect="1"/>
          </p:cNvPicPr>
          <p:nvPr/>
        </p:nvPicPr>
        <p:blipFill>
          <a:blip r:embed="rId2"/>
          <a:stretch>
            <a:fillRect/>
          </a:stretch>
        </p:blipFill>
        <p:spPr>
          <a:xfrm>
            <a:off x="6400429" y="581483"/>
            <a:ext cx="4393837" cy="1737956"/>
          </a:xfrm>
          <a:prstGeom prst="rect">
            <a:avLst/>
          </a:prstGeom>
        </p:spPr>
      </p:pic>
      <p:sp>
        <p:nvSpPr>
          <p:cNvPr id="6" name="TextBox 5">
            <a:extLst>
              <a:ext uri="{FF2B5EF4-FFF2-40B4-BE49-F238E27FC236}">
                <a16:creationId xmlns:a16="http://schemas.microsoft.com/office/drawing/2014/main" id="{3142322C-EA28-84D2-2C03-132BA849ADD7}"/>
              </a:ext>
            </a:extLst>
          </p:cNvPr>
          <p:cNvSpPr txBox="1"/>
          <p:nvPr/>
        </p:nvSpPr>
        <p:spPr>
          <a:xfrm>
            <a:off x="6635499" y="72124"/>
            <a:ext cx="33321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Odd one out – explain </a:t>
            </a:r>
          </a:p>
        </p:txBody>
      </p:sp>
      <p:pic>
        <p:nvPicPr>
          <p:cNvPr id="7" name="Picture 6" descr="A screenshot of a computer&#10;&#10;Description automatically generated">
            <a:extLst>
              <a:ext uri="{FF2B5EF4-FFF2-40B4-BE49-F238E27FC236}">
                <a16:creationId xmlns:a16="http://schemas.microsoft.com/office/drawing/2014/main" id="{37E74BCC-2A15-B272-6595-00CEF93E1DE5}"/>
              </a:ext>
            </a:extLst>
          </p:cNvPr>
          <p:cNvPicPr>
            <a:picLocks noChangeAspect="1"/>
          </p:cNvPicPr>
          <p:nvPr/>
        </p:nvPicPr>
        <p:blipFill>
          <a:blip r:embed="rId3"/>
          <a:stretch>
            <a:fillRect/>
          </a:stretch>
        </p:blipFill>
        <p:spPr>
          <a:xfrm>
            <a:off x="6339879" y="2314499"/>
            <a:ext cx="3568712" cy="1414293"/>
          </a:xfrm>
          <a:prstGeom prst="rect">
            <a:avLst/>
          </a:prstGeom>
        </p:spPr>
      </p:pic>
      <p:sp>
        <p:nvSpPr>
          <p:cNvPr id="8" name="TextBox 7">
            <a:extLst>
              <a:ext uri="{FF2B5EF4-FFF2-40B4-BE49-F238E27FC236}">
                <a16:creationId xmlns:a16="http://schemas.microsoft.com/office/drawing/2014/main" id="{D72E78C9-5125-1DED-F3A9-B8D7D1C40B77}"/>
              </a:ext>
            </a:extLst>
          </p:cNvPr>
          <p:cNvSpPr txBox="1"/>
          <p:nvPr/>
        </p:nvSpPr>
        <p:spPr>
          <a:xfrm>
            <a:off x="7944577" y="2314120"/>
            <a:ext cx="23945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Explain. </a:t>
            </a:r>
          </a:p>
        </p:txBody>
      </p:sp>
      <p:pic>
        <p:nvPicPr>
          <p:cNvPr id="9" name="Picture 8" descr="A math table with numbers and a check mark&#10;&#10;AI-generated content may be incorrect.">
            <a:extLst>
              <a:ext uri="{FF2B5EF4-FFF2-40B4-BE49-F238E27FC236}">
                <a16:creationId xmlns:a16="http://schemas.microsoft.com/office/drawing/2014/main" id="{98F6EC38-BD46-3C15-D2F9-D2A5623CBC90}"/>
              </a:ext>
            </a:extLst>
          </p:cNvPr>
          <p:cNvPicPr>
            <a:picLocks noChangeAspect="1"/>
          </p:cNvPicPr>
          <p:nvPr/>
        </p:nvPicPr>
        <p:blipFill>
          <a:blip r:embed="rId4"/>
          <a:stretch>
            <a:fillRect/>
          </a:stretch>
        </p:blipFill>
        <p:spPr>
          <a:xfrm>
            <a:off x="6076176" y="3705224"/>
            <a:ext cx="4096781" cy="3154578"/>
          </a:xfrm>
          <a:prstGeom prst="rect">
            <a:avLst/>
          </a:prstGeom>
        </p:spPr>
      </p:pic>
      <p:sp>
        <p:nvSpPr>
          <p:cNvPr id="11" name="TextBox 10">
            <a:extLst>
              <a:ext uri="{FF2B5EF4-FFF2-40B4-BE49-F238E27FC236}">
                <a16:creationId xmlns:a16="http://schemas.microsoft.com/office/drawing/2014/main" id="{F2096B2E-1B26-CD3E-4FA8-63CEF8653C23}"/>
              </a:ext>
            </a:extLst>
          </p:cNvPr>
          <p:cNvSpPr txBox="1"/>
          <p:nvPr/>
        </p:nvSpPr>
        <p:spPr>
          <a:xfrm>
            <a:off x="386434" y="786669"/>
            <a:ext cx="4968439" cy="58785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t>Write the fraction, decimal and percentage for each below: </a:t>
            </a:r>
            <a:endParaRPr lang="en-US" sz="2400" dirty="0"/>
          </a:p>
          <a:p>
            <a:endParaRPr lang="en-GB" sz="4000" dirty="0"/>
          </a:p>
          <a:p>
            <a:pPr marL="342900" indent="-342900">
              <a:buAutoNum type="alphaLcParenR"/>
            </a:pPr>
            <a:r>
              <a:rPr lang="en-GB" sz="4000" dirty="0"/>
              <a:t>      55% </a:t>
            </a:r>
          </a:p>
          <a:p>
            <a:pPr marL="342900" indent="-342900">
              <a:buAutoNum type="alphaLcParenR"/>
            </a:pPr>
            <a:r>
              <a:rPr lang="en-GB" sz="4000" dirty="0"/>
              <a:t>      0.43  </a:t>
            </a:r>
          </a:p>
          <a:p>
            <a:pPr marL="342900" indent="-342900">
              <a:buAutoNum type="alphaLcParenR"/>
            </a:pPr>
            <a:r>
              <a:rPr lang="en-GB" sz="4000" dirty="0"/>
              <a:t>      0.07 </a:t>
            </a:r>
          </a:p>
          <a:p>
            <a:pPr marL="342900" indent="-342900">
              <a:buAutoNum type="alphaLcParenR"/>
            </a:pPr>
            <a:r>
              <a:rPr lang="en-GB" sz="4000" dirty="0"/>
              <a:t>       60%</a:t>
            </a:r>
          </a:p>
          <a:p>
            <a:pPr marL="342900" indent="-342900">
              <a:buAutoNum type="alphaLcParenR"/>
            </a:pPr>
            <a:r>
              <a:rPr lang="en-GB" sz="4000" dirty="0"/>
              <a:t>       5/10 </a:t>
            </a:r>
          </a:p>
          <a:p>
            <a:pPr marL="342900" indent="-342900">
              <a:buAutoNum type="alphaLcParenR"/>
            </a:pPr>
            <a:r>
              <a:rPr lang="en-GB" sz="4000" dirty="0"/>
              <a:t>        2/5 </a:t>
            </a:r>
          </a:p>
          <a:p>
            <a:pPr marL="342900" indent="-342900">
              <a:buAutoNum type="alphaLcParenR"/>
            </a:pPr>
            <a:r>
              <a:rPr lang="en-GB" sz="4000" dirty="0"/>
              <a:t>       0.73</a:t>
            </a:r>
          </a:p>
        </p:txBody>
      </p:sp>
    </p:spTree>
    <p:extLst>
      <p:ext uri="{BB962C8B-B14F-4D97-AF65-F5344CB8AC3E}">
        <p14:creationId xmlns:p14="http://schemas.microsoft.com/office/powerpoint/2010/main" val="528078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ABBA8-026D-902E-2F19-09168FA87850}"/>
              </a:ext>
            </a:extLst>
          </p:cNvPr>
          <p:cNvSpPr>
            <a:spLocks noGrp="1"/>
          </p:cNvSpPr>
          <p:nvPr>
            <p:ph type="title"/>
          </p:nvPr>
        </p:nvSpPr>
        <p:spPr>
          <a:xfrm>
            <a:off x="493017" y="1409629"/>
            <a:ext cx="10515600" cy="1325563"/>
          </a:xfrm>
        </p:spPr>
        <p:txBody>
          <a:bodyPr>
            <a:normAutofit fontScale="90000"/>
          </a:bodyPr>
          <a:lstStyle/>
          <a:p>
            <a:r>
              <a:rPr lang="en-US" sz="3200" dirty="0"/>
              <a:t>                                                       </a:t>
            </a: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en-US" sz="3200" dirty="0"/>
              <a:t>Mastery:</a:t>
            </a:r>
            <a:br>
              <a:rPr lang="en-US" sz="3200" dirty="0"/>
            </a:br>
            <a:br>
              <a:rPr lang="en-US" sz="3200" dirty="0"/>
            </a:br>
            <a:endParaRPr lang="en-US" sz="3200"/>
          </a:p>
        </p:txBody>
      </p:sp>
      <p:pic>
        <p:nvPicPr>
          <p:cNvPr id="4" name="Picture 3" descr="A cartoon of a child and child&#10;&#10;Description automatically generated">
            <a:extLst>
              <a:ext uri="{FF2B5EF4-FFF2-40B4-BE49-F238E27FC236}">
                <a16:creationId xmlns:a16="http://schemas.microsoft.com/office/drawing/2014/main" id="{8228C38B-24DB-760D-0FF0-3BD0D19C678E}"/>
              </a:ext>
            </a:extLst>
          </p:cNvPr>
          <p:cNvPicPr>
            <a:picLocks noChangeAspect="1"/>
          </p:cNvPicPr>
          <p:nvPr/>
        </p:nvPicPr>
        <p:blipFill>
          <a:blip r:embed="rId2"/>
          <a:stretch>
            <a:fillRect/>
          </a:stretch>
        </p:blipFill>
        <p:spPr>
          <a:xfrm>
            <a:off x="8198105" y="1161260"/>
            <a:ext cx="3439110" cy="2652662"/>
          </a:xfrm>
          <a:prstGeom prst="rect">
            <a:avLst/>
          </a:prstGeom>
        </p:spPr>
      </p:pic>
      <p:pic>
        <p:nvPicPr>
          <p:cNvPr id="6" name="Picture 5" descr="A close-up of a math problem&#10;&#10;Description automatically generated">
            <a:extLst>
              <a:ext uri="{FF2B5EF4-FFF2-40B4-BE49-F238E27FC236}">
                <a16:creationId xmlns:a16="http://schemas.microsoft.com/office/drawing/2014/main" id="{73651EE0-A80C-94F5-4E03-990AC88BBD76}"/>
              </a:ext>
            </a:extLst>
          </p:cNvPr>
          <p:cNvPicPr>
            <a:picLocks noChangeAspect="1"/>
          </p:cNvPicPr>
          <p:nvPr/>
        </p:nvPicPr>
        <p:blipFill rotWithShape="1">
          <a:blip r:embed="rId3"/>
          <a:srcRect l="4922" t="183" r="2330" b="10661"/>
          <a:stretch/>
        </p:blipFill>
        <p:spPr>
          <a:xfrm>
            <a:off x="-39697" y="215598"/>
            <a:ext cx="7090414" cy="2825779"/>
          </a:xfrm>
          <a:prstGeom prst="rect">
            <a:avLst/>
          </a:prstGeom>
        </p:spPr>
      </p:pic>
      <p:sp>
        <p:nvSpPr>
          <p:cNvPr id="3" name="TextBox 2">
            <a:extLst>
              <a:ext uri="{FF2B5EF4-FFF2-40B4-BE49-F238E27FC236}">
                <a16:creationId xmlns:a16="http://schemas.microsoft.com/office/drawing/2014/main" id="{5ED0F6E4-E70A-0EAD-3225-6291355DAEEC}"/>
              </a:ext>
            </a:extLst>
          </p:cNvPr>
          <p:cNvSpPr txBox="1"/>
          <p:nvPr/>
        </p:nvSpPr>
        <p:spPr>
          <a:xfrm>
            <a:off x="8059913" y="538247"/>
            <a:ext cx="38505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Challenge: </a:t>
            </a:r>
          </a:p>
        </p:txBody>
      </p:sp>
      <p:pic>
        <p:nvPicPr>
          <p:cNvPr id="7" name="Picture 6" descr="A white paper with black text and black rectangles&#10;&#10;AI-generated content may be incorrect.">
            <a:extLst>
              <a:ext uri="{FF2B5EF4-FFF2-40B4-BE49-F238E27FC236}">
                <a16:creationId xmlns:a16="http://schemas.microsoft.com/office/drawing/2014/main" id="{382A8EA3-8E1B-702D-F884-DFE18E1A027A}"/>
              </a:ext>
            </a:extLst>
          </p:cNvPr>
          <p:cNvPicPr>
            <a:picLocks noChangeAspect="1"/>
          </p:cNvPicPr>
          <p:nvPr/>
        </p:nvPicPr>
        <p:blipFill>
          <a:blip r:embed="rId4"/>
          <a:stretch>
            <a:fillRect/>
          </a:stretch>
        </p:blipFill>
        <p:spPr>
          <a:xfrm>
            <a:off x="2205036" y="3431574"/>
            <a:ext cx="4672141" cy="3434148"/>
          </a:xfrm>
          <a:prstGeom prst="rect">
            <a:avLst/>
          </a:prstGeom>
        </p:spPr>
      </p:pic>
    </p:spTree>
    <p:extLst>
      <p:ext uri="{BB962C8B-B14F-4D97-AF65-F5344CB8AC3E}">
        <p14:creationId xmlns:p14="http://schemas.microsoft.com/office/powerpoint/2010/main" val="2771433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3462-9C42-2E1F-9D81-E9B7ED266488}"/>
              </a:ext>
            </a:extLst>
          </p:cNvPr>
          <p:cNvSpPr>
            <a:spLocks noGrp="1"/>
          </p:cNvSpPr>
          <p:nvPr>
            <p:ph type="title"/>
          </p:nvPr>
        </p:nvSpPr>
        <p:spPr>
          <a:xfrm>
            <a:off x="4119" y="2764395"/>
            <a:ext cx="10515600" cy="1325563"/>
          </a:xfrm>
        </p:spPr>
        <p:txBody>
          <a:bodyPr vert="horz" lIns="91440" tIns="45720" rIns="91440" bIns="45720" rtlCol="0" anchor="ctr">
            <a:noAutofit/>
          </a:bodyPr>
          <a:lstStyle/>
          <a:p>
            <a:r>
              <a:rPr lang="en-GB" sz="3200" u="sng" dirty="0"/>
              <a:t>Monday 7th July</a:t>
            </a:r>
            <a:br>
              <a:rPr lang="en-GB" sz="3200" u="sng" dirty="0"/>
            </a:br>
            <a:r>
              <a:rPr lang="en-GB" sz="3200" u="sng" dirty="0"/>
              <a:t>TBAT: Write a setting and </a:t>
            </a:r>
            <a:br>
              <a:rPr lang="en-GB" sz="3200" u="sng" dirty="0"/>
            </a:br>
            <a:r>
              <a:rPr lang="en-GB" sz="3200" u="sng" dirty="0"/>
              <a:t>character description.</a:t>
            </a:r>
            <a:br>
              <a:rPr lang="en-GB" sz="3600" u="sng" dirty="0"/>
            </a:br>
            <a:br>
              <a:rPr lang="en-GB" sz="3600" u="sng" dirty="0"/>
            </a:br>
            <a:r>
              <a:rPr lang="en-GB" sz="3600" u="sng" dirty="0"/>
              <a:t>3 in 3</a:t>
            </a:r>
            <a:br>
              <a:rPr lang="en-GB" sz="3600" u="sng" dirty="0"/>
            </a:br>
            <a:br>
              <a:rPr lang="en-GB" sz="3600" u="sng" dirty="0"/>
            </a:br>
            <a:r>
              <a:rPr lang="en-GB" sz="3200" dirty="0">
                <a:ea typeface="+mj-lt"/>
                <a:cs typeface="+mj-lt"/>
              </a:rPr>
              <a:t>1. Name two sounds that can be </a:t>
            </a:r>
            <a:br>
              <a:rPr lang="en-GB" sz="3200" dirty="0">
                <a:ea typeface="+mj-lt"/>
                <a:cs typeface="+mj-lt"/>
              </a:rPr>
            </a:br>
            <a:r>
              <a:rPr lang="en-GB" sz="3200" dirty="0">
                <a:ea typeface="+mj-lt"/>
                <a:cs typeface="+mj-lt"/>
              </a:rPr>
              <a:t>heard in the forest. </a:t>
            </a:r>
            <a:br>
              <a:rPr lang="en-GB" sz="3200" dirty="0">
                <a:ea typeface="+mj-lt"/>
                <a:cs typeface="+mj-lt"/>
              </a:rPr>
            </a:br>
            <a:br>
              <a:rPr lang="en-GB" sz="3200" dirty="0">
                <a:ea typeface="+mj-lt"/>
                <a:cs typeface="+mj-lt"/>
              </a:rPr>
            </a:br>
            <a:r>
              <a:rPr lang="en-GB" sz="3200" dirty="0">
                <a:ea typeface="+mj-lt"/>
                <a:cs typeface="+mj-lt"/>
              </a:rPr>
              <a:t>2. What season do you think it is </a:t>
            </a:r>
            <a:br>
              <a:rPr lang="en-GB" sz="3200" dirty="0">
                <a:ea typeface="+mj-lt"/>
                <a:cs typeface="+mj-lt"/>
              </a:rPr>
            </a:br>
            <a:r>
              <a:rPr lang="en-GB" sz="3200" dirty="0">
                <a:ea typeface="+mj-lt"/>
                <a:cs typeface="+mj-lt"/>
              </a:rPr>
              <a:t>and why? </a:t>
            </a:r>
            <a:br>
              <a:rPr lang="en-GB" sz="3200" dirty="0">
                <a:ea typeface="+mj-lt"/>
                <a:cs typeface="+mj-lt"/>
              </a:rPr>
            </a:br>
            <a:br>
              <a:rPr lang="en-GB" sz="3200" dirty="0">
                <a:ea typeface="+mj-lt"/>
                <a:cs typeface="+mj-lt"/>
              </a:rPr>
            </a:br>
            <a:r>
              <a:rPr lang="en-GB" sz="3200" dirty="0">
                <a:ea typeface="+mj-lt"/>
                <a:cs typeface="+mj-lt"/>
              </a:rPr>
              <a:t>3. Find and copy one word which </a:t>
            </a:r>
            <a:br>
              <a:rPr lang="en-GB" sz="3200" dirty="0">
                <a:ea typeface="+mj-lt"/>
                <a:cs typeface="+mj-lt"/>
              </a:rPr>
            </a:br>
            <a:r>
              <a:rPr lang="en-GB" sz="3200" dirty="0">
                <a:ea typeface="+mj-lt"/>
                <a:cs typeface="+mj-lt"/>
              </a:rPr>
              <a:t>means the same as ‘having a </a:t>
            </a:r>
            <a:br>
              <a:rPr lang="en-GB" sz="3200" dirty="0">
                <a:ea typeface="+mj-lt"/>
                <a:cs typeface="+mj-lt"/>
              </a:rPr>
            </a:br>
            <a:r>
              <a:rPr lang="en-GB" sz="3200" dirty="0">
                <a:ea typeface="+mj-lt"/>
                <a:cs typeface="+mj-lt"/>
              </a:rPr>
              <a:t>pleasant smell’.</a:t>
            </a:r>
            <a:endParaRPr lang="en-GB" sz="3200" u="sng" dirty="0"/>
          </a:p>
        </p:txBody>
      </p:sp>
      <p:pic>
        <p:nvPicPr>
          <p:cNvPr id="3" name="Picture 2" descr="A screen shot of a game&#10;&#10;AI-generated content may be incorrect.">
            <a:extLst>
              <a:ext uri="{FF2B5EF4-FFF2-40B4-BE49-F238E27FC236}">
                <a16:creationId xmlns:a16="http://schemas.microsoft.com/office/drawing/2014/main" id="{114AC396-6C57-4D46-93D0-0C59BF036E78}"/>
              </a:ext>
            </a:extLst>
          </p:cNvPr>
          <p:cNvPicPr>
            <a:picLocks noChangeAspect="1"/>
          </p:cNvPicPr>
          <p:nvPr/>
        </p:nvPicPr>
        <p:blipFill>
          <a:blip r:embed="rId2"/>
          <a:stretch>
            <a:fillRect/>
          </a:stretch>
        </p:blipFill>
        <p:spPr>
          <a:xfrm>
            <a:off x="6098001" y="360405"/>
            <a:ext cx="6081701" cy="6590270"/>
          </a:xfrm>
          <a:prstGeom prst="rect">
            <a:avLst/>
          </a:prstGeom>
        </p:spPr>
      </p:pic>
    </p:spTree>
    <p:extLst>
      <p:ext uri="{BB962C8B-B14F-4D97-AF65-F5344CB8AC3E}">
        <p14:creationId xmlns:p14="http://schemas.microsoft.com/office/powerpoint/2010/main" val="3240479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D2CAD-8988-011B-3829-AA906ABD9A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875F9-4767-6B48-6F04-BBB51680F627}"/>
              </a:ext>
            </a:extLst>
          </p:cNvPr>
          <p:cNvSpPr>
            <a:spLocks noGrp="1"/>
          </p:cNvSpPr>
          <p:nvPr>
            <p:ph type="title"/>
          </p:nvPr>
        </p:nvSpPr>
        <p:spPr>
          <a:xfrm>
            <a:off x="4119" y="2764395"/>
            <a:ext cx="12173464" cy="1325563"/>
          </a:xfrm>
        </p:spPr>
        <p:txBody>
          <a:bodyPr vert="horz" lIns="91440" tIns="45720" rIns="91440" bIns="45720" rtlCol="0" anchor="ctr">
            <a:noAutofit/>
          </a:bodyPr>
          <a:lstStyle/>
          <a:p>
            <a:r>
              <a:rPr lang="en-GB" sz="3200" u="sng" dirty="0"/>
              <a:t>Monday 7th July</a:t>
            </a:r>
            <a:br>
              <a:rPr lang="en-GB" sz="3200" u="sng" dirty="0"/>
            </a:br>
            <a:r>
              <a:rPr lang="en-GB" sz="3200" u="sng" dirty="0"/>
              <a:t>TBAT: Write a setting and character description.</a:t>
            </a:r>
            <a:br>
              <a:rPr lang="en-GB" sz="3600" u="sng" dirty="0"/>
            </a:br>
            <a:br>
              <a:rPr lang="en-GB" sz="3600" u="sng" dirty="0"/>
            </a:br>
            <a:r>
              <a:rPr lang="en-GB" dirty="0">
                <a:solidFill>
                  <a:srgbClr val="0070C0"/>
                </a:solidFill>
              </a:rPr>
              <a:t>Describe Odin in detail – what ambitious vocabulary can you include?</a:t>
            </a:r>
            <a:br>
              <a:rPr lang="en-GB" dirty="0"/>
            </a:br>
            <a:br>
              <a:rPr lang="en-GB" dirty="0"/>
            </a:br>
            <a:r>
              <a:rPr lang="en-GB" dirty="0">
                <a:solidFill>
                  <a:srgbClr val="00B050"/>
                </a:solidFill>
              </a:rPr>
              <a:t>Describe Asgard in detail – what ambitious vocabulary can you use?</a:t>
            </a:r>
            <a:br>
              <a:rPr lang="en-GB" dirty="0"/>
            </a:br>
            <a:br>
              <a:rPr lang="en-GB" dirty="0"/>
            </a:br>
            <a:r>
              <a:rPr lang="en-GB" dirty="0">
                <a:solidFill>
                  <a:srgbClr val="FF0000"/>
                </a:solidFill>
              </a:rPr>
              <a:t>Teacher to brainstorm vocabulary for Odin and Asgard on flipchart paper</a:t>
            </a:r>
          </a:p>
        </p:txBody>
      </p:sp>
    </p:spTree>
    <p:extLst>
      <p:ext uri="{BB962C8B-B14F-4D97-AF65-F5344CB8AC3E}">
        <p14:creationId xmlns:p14="http://schemas.microsoft.com/office/powerpoint/2010/main" val="312608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8A0F-A497-04E1-96DB-1C4FC83BE376}"/>
              </a:ext>
            </a:extLst>
          </p:cNvPr>
          <p:cNvSpPr>
            <a:spLocks noGrp="1"/>
          </p:cNvSpPr>
          <p:nvPr>
            <p:ph type="title"/>
          </p:nvPr>
        </p:nvSpPr>
        <p:spPr>
          <a:xfrm>
            <a:off x="230660" y="849098"/>
            <a:ext cx="11123140" cy="1346157"/>
          </a:xfrm>
        </p:spPr>
        <p:txBody>
          <a:bodyPr>
            <a:normAutofit fontScale="90000"/>
          </a:bodyPr>
          <a:lstStyle/>
          <a:p>
            <a:r>
              <a:rPr lang="en-GB" dirty="0"/>
              <a:t>Year 5 Celebration Café rehearsal (upstairs hall)</a:t>
            </a:r>
            <a:br>
              <a:rPr lang="en-GB" dirty="0"/>
            </a:br>
            <a:br>
              <a:rPr lang="en-GB" dirty="0"/>
            </a:br>
            <a:r>
              <a:rPr lang="en-GB" dirty="0">
                <a:ea typeface="+mj-lt"/>
                <a:cs typeface="+mj-lt"/>
                <a:hlinkClick r:id="rId2"/>
              </a:rPr>
              <a:t>Give It All You Got(Lyrics)</a:t>
            </a:r>
            <a:endParaRPr lang="en-GB" dirty="0"/>
          </a:p>
        </p:txBody>
      </p:sp>
    </p:spTree>
    <p:extLst>
      <p:ext uri="{BB962C8B-B14F-4D97-AF65-F5344CB8AC3E}">
        <p14:creationId xmlns:p14="http://schemas.microsoft.com/office/powerpoint/2010/main" val="3395463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04DC6-1B2E-8C33-DD9A-6189720324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742028-0613-B9FE-8903-C050A68ED2FF}"/>
              </a:ext>
            </a:extLst>
          </p:cNvPr>
          <p:cNvSpPr>
            <a:spLocks noGrp="1"/>
          </p:cNvSpPr>
          <p:nvPr>
            <p:ph type="title"/>
          </p:nvPr>
        </p:nvSpPr>
        <p:spPr>
          <a:xfrm>
            <a:off x="4119" y="2764395"/>
            <a:ext cx="12173464" cy="1325563"/>
          </a:xfrm>
        </p:spPr>
        <p:txBody>
          <a:bodyPr vert="horz" lIns="91440" tIns="45720" rIns="91440" bIns="45720" rtlCol="0" anchor="ctr">
            <a:noAutofit/>
          </a:bodyPr>
          <a:lstStyle/>
          <a:p>
            <a:r>
              <a:rPr lang="en-GB" sz="3200" u="sng" dirty="0"/>
              <a:t>Monday 7th July</a:t>
            </a:r>
            <a:br>
              <a:rPr lang="en-GB" sz="3200" u="sng" dirty="0"/>
            </a:br>
            <a:r>
              <a:rPr lang="en-GB" sz="3200" u="sng" dirty="0"/>
              <a:t>TBAT: Write a setting and character description.</a:t>
            </a:r>
            <a:br>
              <a:rPr lang="en-GB" sz="3600" u="sng" dirty="0"/>
            </a:br>
            <a:br>
              <a:rPr lang="en-GB" sz="3600" u="sng" dirty="0"/>
            </a:br>
            <a:r>
              <a:rPr lang="en-GB" sz="3200" b="1" dirty="0"/>
              <a:t>Example – what features can you spot?</a:t>
            </a:r>
            <a:br>
              <a:rPr lang="en-GB" sz="3200" u="sng" dirty="0"/>
            </a:br>
            <a:r>
              <a:rPr lang="en-GB" sz="3200" dirty="0">
                <a:ea typeface="+mj-lt"/>
                <a:cs typeface="+mj-lt"/>
              </a:rPr>
              <a:t>High above the mortal world, where the sky shimmered with golden light and the clouds curled like silver smoke, stood the mighty realm of Asgard. Nestled among glistening mountains and sparkling rivers of starlight, the home of the gods gleamed with majesty and mystery. The towering walls of Valhalla were lined with spears and golden shields. Asgard was a place of beauty, power, and ancient magic. At dawn, when the sun cast a warm glow over the polished halls, a peaceful silence wrapped the city like a comforting cloak—though deep within, something stirred. For even in this land of eternal glory, not all knowledge was known, and not all questions had been answered.</a:t>
            </a:r>
            <a:endParaRPr lang="en-GB" dirty="0"/>
          </a:p>
        </p:txBody>
      </p:sp>
    </p:spTree>
    <p:extLst>
      <p:ext uri="{BB962C8B-B14F-4D97-AF65-F5344CB8AC3E}">
        <p14:creationId xmlns:p14="http://schemas.microsoft.com/office/powerpoint/2010/main" val="2202586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DE470-3AF3-AB3A-8F4B-3138EB3CF4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F5C397-1A26-F0CB-DE67-F759C7F2D0AB}"/>
              </a:ext>
            </a:extLst>
          </p:cNvPr>
          <p:cNvSpPr>
            <a:spLocks noGrp="1"/>
          </p:cNvSpPr>
          <p:nvPr>
            <p:ph type="title"/>
          </p:nvPr>
        </p:nvSpPr>
        <p:spPr>
          <a:xfrm>
            <a:off x="4119" y="2764395"/>
            <a:ext cx="12173464" cy="1325563"/>
          </a:xfrm>
        </p:spPr>
        <p:txBody>
          <a:bodyPr vert="horz" lIns="91440" tIns="45720" rIns="91440" bIns="45720" rtlCol="0" anchor="ctr">
            <a:noAutofit/>
          </a:bodyPr>
          <a:lstStyle/>
          <a:p>
            <a:r>
              <a:rPr lang="en-GB" sz="3200" u="sng" dirty="0"/>
              <a:t>Monday 7th July</a:t>
            </a:r>
            <a:br>
              <a:rPr lang="en-GB" sz="3200" u="sng" dirty="0"/>
            </a:br>
            <a:r>
              <a:rPr lang="en-GB" sz="3200" u="sng" dirty="0"/>
              <a:t>TBAT: Write a setting and character description.</a:t>
            </a:r>
            <a:br>
              <a:rPr lang="en-GB" sz="3600" u="sng" dirty="0"/>
            </a:br>
            <a:br>
              <a:rPr lang="en-GB" sz="3600" u="sng" dirty="0"/>
            </a:br>
            <a:r>
              <a:rPr lang="en-GB" sz="3200" b="1" dirty="0"/>
              <a:t>Example – what features can you spot?</a:t>
            </a:r>
            <a:br>
              <a:rPr lang="en-GB" sz="3200" u="sng" dirty="0"/>
            </a:br>
            <a:r>
              <a:rPr lang="en-GB" sz="3200" dirty="0">
                <a:ea typeface="+mj-lt"/>
                <a:cs typeface="+mj-lt"/>
              </a:rPr>
              <a:t>With his long, midnight-blue cloak billowing in the breeze and his silver staff tapping against the stone floor, Odin, the </a:t>
            </a:r>
            <a:r>
              <a:rPr lang="en-GB" sz="3200" dirty="0" err="1">
                <a:ea typeface="+mj-lt"/>
                <a:cs typeface="+mj-lt"/>
              </a:rPr>
              <a:t>Allfather</a:t>
            </a:r>
            <a:r>
              <a:rPr lang="en-GB" sz="3200" dirty="0">
                <a:ea typeface="+mj-lt"/>
                <a:cs typeface="+mj-lt"/>
              </a:rPr>
              <a:t>, stood at the edge of the Rainbow Bridge. Wise beyond measure yet restless in spirit, he was a figure of both awe and mystery. His eyes—sharp, blue, and filled with storms—searched the horizon. Beneath his broad-brimmed hat and thick, grey beard, his expression was one of quiet resolve. Although he ruled over Asgard with strength and wisdom, Odin’s thirst for knowledge burned brighter than the stars above. For he knew that somewhere, far beyond the gates of the gods, deeper than memory and time, the answers he sought waited in the waters of Mimir’s Well.</a:t>
            </a:r>
            <a:endParaRPr lang="en-GB" sz="3200" dirty="0"/>
          </a:p>
        </p:txBody>
      </p:sp>
    </p:spTree>
    <p:extLst>
      <p:ext uri="{BB962C8B-B14F-4D97-AF65-F5344CB8AC3E}">
        <p14:creationId xmlns:p14="http://schemas.microsoft.com/office/powerpoint/2010/main" val="2873323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81203-5550-B13D-FB59-BBB22A81B4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6981F-B1F0-85FD-B036-8A098AE31045}"/>
              </a:ext>
            </a:extLst>
          </p:cNvPr>
          <p:cNvSpPr>
            <a:spLocks noGrp="1"/>
          </p:cNvSpPr>
          <p:nvPr>
            <p:ph type="title"/>
          </p:nvPr>
        </p:nvSpPr>
        <p:spPr>
          <a:xfrm>
            <a:off x="4119" y="2764395"/>
            <a:ext cx="12173464" cy="1325563"/>
          </a:xfrm>
        </p:spPr>
        <p:txBody>
          <a:bodyPr vert="horz" lIns="91440" tIns="45720" rIns="91440" bIns="45720" rtlCol="0" anchor="ctr">
            <a:noAutofit/>
          </a:bodyPr>
          <a:lstStyle/>
          <a:p>
            <a:r>
              <a:rPr lang="en-GB" sz="3200" u="sng" dirty="0"/>
              <a:t>Monday 7th July</a:t>
            </a:r>
            <a:br>
              <a:rPr lang="en-GB" sz="3200" u="sng" dirty="0"/>
            </a:br>
            <a:r>
              <a:rPr lang="en-GB" sz="3200" u="sng" dirty="0"/>
              <a:t>TBAT: Write a setting and character description.</a:t>
            </a:r>
            <a:br>
              <a:rPr lang="en-GB" sz="3600" u="sng" dirty="0"/>
            </a:br>
            <a:br>
              <a:rPr lang="en-GB" sz="3600" u="sng" dirty="0"/>
            </a:br>
            <a:r>
              <a:rPr lang="en-GB" sz="3200" b="1" dirty="0"/>
              <a:t>Share</a:t>
            </a:r>
            <a:r>
              <a:rPr lang="en-GB" sz="3200" b="1" dirty="0">
                <a:ea typeface="+mj-lt"/>
                <a:cs typeface="+mj-lt"/>
              </a:rPr>
              <a:t> write:</a:t>
            </a:r>
            <a:br>
              <a:rPr lang="en-GB" sz="3200" b="1" dirty="0">
                <a:ea typeface="+mj-lt"/>
                <a:cs typeface="+mj-lt"/>
              </a:rPr>
            </a:br>
            <a:br>
              <a:rPr lang="en-GB" sz="3200" b="1" dirty="0"/>
            </a:br>
            <a:r>
              <a:rPr lang="en-GB" sz="3200" dirty="0"/>
              <a:t>Include:</a:t>
            </a:r>
            <a:br>
              <a:rPr lang="en-GB" sz="3200" dirty="0"/>
            </a:br>
            <a:r>
              <a:rPr lang="en-GB" sz="3200" dirty="0"/>
              <a:t>Fronted adverbials</a:t>
            </a:r>
            <a:br>
              <a:rPr lang="en-GB" sz="3200" dirty="0"/>
            </a:br>
            <a:r>
              <a:rPr lang="en-GB" sz="3200" dirty="0"/>
              <a:t>Expanded noun phrases</a:t>
            </a:r>
            <a:br>
              <a:rPr lang="en-GB" sz="3200" dirty="0"/>
            </a:br>
            <a:br>
              <a:rPr lang="en-GB" sz="3200" dirty="0"/>
            </a:br>
            <a:r>
              <a:rPr lang="en-GB" sz="3200" dirty="0"/>
              <a:t>Remember you are just describing the setting – you do not need to tell much of the story.</a:t>
            </a:r>
          </a:p>
        </p:txBody>
      </p:sp>
    </p:spTree>
    <p:extLst>
      <p:ext uri="{BB962C8B-B14F-4D97-AF65-F5344CB8AC3E}">
        <p14:creationId xmlns:p14="http://schemas.microsoft.com/office/powerpoint/2010/main" val="2451058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9041-A733-C0B5-EC6A-F5B811332CD1}"/>
              </a:ext>
            </a:extLst>
          </p:cNvPr>
          <p:cNvSpPr>
            <a:spLocks noGrp="1"/>
          </p:cNvSpPr>
          <p:nvPr>
            <p:ph type="title"/>
          </p:nvPr>
        </p:nvSpPr>
        <p:spPr/>
        <p:txBody>
          <a:bodyPr/>
          <a:lstStyle/>
          <a:p>
            <a:r>
              <a:rPr lang="en-GB" dirty="0"/>
              <a:t>SPORTS DAY – afternoon outside</a:t>
            </a:r>
          </a:p>
        </p:txBody>
      </p:sp>
      <p:pic>
        <p:nvPicPr>
          <p:cNvPr id="3" name="Picture 2" descr="9+ Hundred Cartoon Sports Day Kindergarten Royalty-Free Images, Stock  Photos &amp; Pictures | Shutterstock">
            <a:extLst>
              <a:ext uri="{FF2B5EF4-FFF2-40B4-BE49-F238E27FC236}">
                <a16:creationId xmlns:a16="http://schemas.microsoft.com/office/drawing/2014/main" id="{9A1DBE57-5655-A465-094A-32F6F683DED9}"/>
              </a:ext>
            </a:extLst>
          </p:cNvPr>
          <p:cNvPicPr>
            <a:picLocks noChangeAspect="1"/>
          </p:cNvPicPr>
          <p:nvPr/>
        </p:nvPicPr>
        <p:blipFill>
          <a:blip r:embed="rId2"/>
          <a:stretch>
            <a:fillRect/>
          </a:stretch>
        </p:blipFill>
        <p:spPr>
          <a:xfrm>
            <a:off x="2180968" y="1421851"/>
            <a:ext cx="8530281" cy="5136703"/>
          </a:xfrm>
          <a:prstGeom prst="rect">
            <a:avLst/>
          </a:prstGeom>
        </p:spPr>
      </p:pic>
    </p:spTree>
    <p:extLst>
      <p:ext uri="{BB962C8B-B14F-4D97-AF65-F5344CB8AC3E}">
        <p14:creationId xmlns:p14="http://schemas.microsoft.com/office/powerpoint/2010/main" val="369750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8AD7-039E-1FCA-9A38-FAF0AF42ECA2}"/>
              </a:ext>
            </a:extLst>
          </p:cNvPr>
          <p:cNvSpPr>
            <a:spLocks noGrp="1"/>
          </p:cNvSpPr>
          <p:nvPr>
            <p:ph type="title"/>
          </p:nvPr>
        </p:nvSpPr>
        <p:spPr>
          <a:xfrm>
            <a:off x="309043" y="287645"/>
            <a:ext cx="4866949" cy="1059204"/>
          </a:xfrm>
        </p:spPr>
        <p:txBody>
          <a:bodyPr wrap="square" lIns="96000" tIns="240000" rIns="96000" bIns="240000" anchor="t" anchorCtr="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39994">
              <a:lnSpc>
                <a:spcPct val="100000"/>
              </a:lnSpc>
            </a:pPr>
            <a:r>
              <a:rPr lang="en-GB" sz="3733" dirty="0">
                <a:solidFill>
                  <a:srgbClr val="00A000"/>
                </a:solidFill>
              </a:rPr>
              <a:t>Recap:</a:t>
            </a:r>
            <a:r>
              <a:rPr lang="en-GB" sz="3733" dirty="0">
                <a:solidFill>
                  <a:srgbClr val="00C802"/>
                </a:solidFill>
              </a:rPr>
              <a:t> </a:t>
            </a:r>
            <a:r>
              <a:rPr lang="en-GB" sz="3733" dirty="0">
                <a:solidFill>
                  <a:schemeClr val="tx1"/>
                </a:solidFill>
              </a:rPr>
              <a:t>step counter</a:t>
            </a:r>
          </a:p>
        </p:txBody>
      </p:sp>
      <p:sp>
        <p:nvSpPr>
          <p:cNvPr id="3" name="Content Placeholder 2">
            <a:extLst>
              <a:ext uri="{FF2B5EF4-FFF2-40B4-BE49-F238E27FC236}">
                <a16:creationId xmlns:a16="http://schemas.microsoft.com/office/drawing/2014/main" id="{199EFAC8-C804-9833-EFD1-685A82774DF9}"/>
              </a:ext>
            </a:extLst>
          </p:cNvPr>
          <p:cNvSpPr>
            <a:spLocks noGrp="1"/>
          </p:cNvSpPr>
          <p:nvPr>
            <p:ph sz="half" idx="4294967295"/>
          </p:nvPr>
        </p:nvSpPr>
        <p:spPr>
          <a:xfrm>
            <a:off x="309043" y="1430819"/>
            <a:ext cx="5483896" cy="5044116"/>
          </a:xfrm>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67771" indent="-457189">
              <a:lnSpc>
                <a:spcPct val="110000"/>
              </a:lnSpc>
              <a:spcBef>
                <a:spcPts val="0"/>
              </a:spcBef>
              <a:spcAft>
                <a:spcPts val="1600"/>
              </a:spcAft>
              <a:buSzPct val="100000"/>
              <a:buBlip>
                <a:blip r:embed="rId3">
                  <a:extLst>
                    <a:ext uri="{96DAC541-7B7A-43D3-8B79-37D633B846F1}">
                      <asvg:svgBlip xmlns:asvg="http://schemas.microsoft.com/office/drawing/2016/SVG/main" r:embed="rId4"/>
                    </a:ext>
                  </a:extLst>
                </a:blip>
              </a:buBlip>
            </a:pPr>
            <a:r>
              <a:rPr lang="en-GB" sz="2133" dirty="0"/>
              <a:t>Last time we used the micro:bit’s accelerometer </a:t>
            </a:r>
            <a:r>
              <a:rPr lang="en-GB" sz="2133" b="1" dirty="0">
                <a:solidFill>
                  <a:srgbClr val="00A000"/>
                </a:solidFill>
              </a:rPr>
              <a:t>input sensor</a:t>
            </a:r>
            <a:r>
              <a:rPr lang="en-GB" sz="2133" dirty="0">
                <a:solidFill>
                  <a:srgbClr val="00A000"/>
                </a:solidFill>
              </a:rPr>
              <a:t> </a:t>
            </a:r>
            <a:r>
              <a:rPr lang="en-GB" sz="2133" dirty="0"/>
              <a:t>to make a step counter. </a:t>
            </a:r>
          </a:p>
          <a:p>
            <a:pPr marL="467771" indent="-457189">
              <a:lnSpc>
                <a:spcPct val="110000"/>
              </a:lnSpc>
              <a:spcBef>
                <a:spcPts val="0"/>
              </a:spcBef>
              <a:spcAft>
                <a:spcPts val="1600"/>
              </a:spcAft>
              <a:buSzPct val="100000"/>
              <a:buBlip>
                <a:blip r:embed="rId3">
                  <a:extLst>
                    <a:ext uri="{96DAC541-7B7A-43D3-8B79-37D633B846F1}">
                      <asvg:svgBlip xmlns:asvg="http://schemas.microsoft.com/office/drawing/2016/SVG/main" r:embed="rId4"/>
                    </a:ext>
                  </a:extLst>
                </a:blip>
              </a:buBlip>
            </a:pPr>
            <a:r>
              <a:rPr lang="en-GB" sz="2133" dirty="0">
                <a:ea typeface="Calibri" panose="020F0502020204030204" pitchFamily="34" charset="0"/>
              </a:rPr>
              <a:t>We used a variable to count how many steps we had taken.</a:t>
            </a:r>
          </a:p>
          <a:p>
            <a:pPr marL="467771" indent="-457189">
              <a:lnSpc>
                <a:spcPct val="110000"/>
              </a:lnSpc>
              <a:spcBef>
                <a:spcPts val="0"/>
              </a:spcBef>
              <a:spcAft>
                <a:spcPts val="1600"/>
              </a:spcAft>
              <a:buSzPct val="100000"/>
              <a:buBlip>
                <a:blip r:embed="rId3">
                  <a:extLst>
                    <a:ext uri="{96DAC541-7B7A-43D3-8B79-37D633B846F1}">
                      <asvg:svgBlip xmlns:asvg="http://schemas.microsoft.com/office/drawing/2016/SVG/main" r:embed="rId4"/>
                    </a:ext>
                  </a:extLst>
                </a:blip>
              </a:buBlip>
            </a:pPr>
            <a:r>
              <a:rPr lang="en-GB" sz="2133" dirty="0">
                <a:ea typeface="Calibri" panose="020F0502020204030204" pitchFamily="34" charset="0"/>
              </a:rPr>
              <a:t>We investigated how accurate the step counter was and thought about ways of improving it.</a:t>
            </a:r>
          </a:p>
          <a:p>
            <a:pPr marL="467771" indent="-457189">
              <a:lnSpc>
                <a:spcPct val="110000"/>
              </a:lnSpc>
              <a:spcBef>
                <a:spcPts val="0"/>
              </a:spcBef>
              <a:spcAft>
                <a:spcPts val="1600"/>
              </a:spcAft>
              <a:buSzPct val="100000"/>
              <a:buBlip>
                <a:blip r:embed="rId3">
                  <a:extLst>
                    <a:ext uri="{96DAC541-7B7A-43D3-8B79-37D633B846F1}">
                      <asvg:svgBlip xmlns:asvg="http://schemas.microsoft.com/office/drawing/2016/SVG/main" r:embed="rId4"/>
                    </a:ext>
                  </a:extLst>
                </a:blip>
              </a:buBlip>
            </a:pPr>
            <a:r>
              <a:rPr lang="en-GB" sz="2133" dirty="0">
                <a:ea typeface="Calibri" panose="020F0502020204030204" pitchFamily="34" charset="0"/>
              </a:rPr>
              <a:t>Today we’re going to use another sensor, the light sensor, to make a light that switches on automatically when it gets dark.</a:t>
            </a:r>
          </a:p>
        </p:txBody>
      </p:sp>
      <p:pic>
        <p:nvPicPr>
          <p:cNvPr id="6" name="Picture 5">
            <a:extLst>
              <a:ext uri="{FF2B5EF4-FFF2-40B4-BE49-F238E27FC236}">
                <a16:creationId xmlns:a16="http://schemas.microsoft.com/office/drawing/2014/main" id="{D95D2401-4C60-5BBF-DABB-8FD8837713E5}"/>
              </a:ext>
            </a:extLst>
          </p:cNvPr>
          <p:cNvPicPr>
            <a:picLocks noChangeAspect="1"/>
          </p:cNvPicPr>
          <p:nvPr/>
        </p:nvPicPr>
        <p:blipFill>
          <a:blip r:embed="rId5"/>
          <a:srcRect/>
          <a:stretch/>
        </p:blipFill>
        <p:spPr>
          <a:xfrm>
            <a:off x="5792939" y="577284"/>
            <a:ext cx="3611252" cy="2020581"/>
          </a:xfrm>
          <a:prstGeom prst="rect">
            <a:avLst/>
          </a:prstGeom>
        </p:spPr>
      </p:pic>
      <p:pic>
        <p:nvPicPr>
          <p:cNvPr id="7" name="Content Placeholder 6" descr="Code showing: &#10;&#10;On start&#10;Set steps to 0&#10;&#10;On shake&#10;Change steps by 1&#10;Show number - steps">
            <a:extLst>
              <a:ext uri="{FF2B5EF4-FFF2-40B4-BE49-F238E27FC236}">
                <a16:creationId xmlns:a16="http://schemas.microsoft.com/office/drawing/2014/main" id="{155A9B7D-7885-A8D4-58F1-7817B21D0FAD}"/>
              </a:ext>
            </a:extLst>
          </p:cNvPr>
          <p:cNvPicPr>
            <a:picLocks noChangeAspect="1"/>
          </p:cNvPicPr>
          <p:nvPr/>
        </p:nvPicPr>
        <p:blipFill>
          <a:blip r:embed="rId6"/>
          <a:stretch>
            <a:fillRect/>
          </a:stretch>
        </p:blipFill>
        <p:spPr>
          <a:xfrm>
            <a:off x="8834307" y="2079395"/>
            <a:ext cx="3135085" cy="4086592"/>
          </a:xfrm>
          <a:prstGeom prst="rect">
            <a:avLst/>
          </a:prstGeom>
        </p:spPr>
      </p:pic>
    </p:spTree>
    <p:extLst>
      <p:ext uri="{BB962C8B-B14F-4D97-AF65-F5344CB8AC3E}">
        <p14:creationId xmlns:p14="http://schemas.microsoft.com/office/powerpoint/2010/main" val="417066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8AD7-039E-1FCA-9A38-FAF0AF42ECA2}"/>
              </a:ext>
            </a:extLst>
          </p:cNvPr>
          <p:cNvSpPr>
            <a:spLocks noGrp="1"/>
          </p:cNvSpPr>
          <p:nvPr>
            <p:ph type="title"/>
          </p:nvPr>
        </p:nvSpPr>
        <p:spPr>
          <a:xfrm>
            <a:off x="309043" y="287645"/>
            <a:ext cx="6591781" cy="854019"/>
          </a:xfrm>
        </p:spPr>
        <p:txBody>
          <a:bodyPr wrap="square" lIns="96000" tIns="240000" rIns="96000" bIns="240000" anchor="t" anchorCtr="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39994">
              <a:lnSpc>
                <a:spcPct val="100000"/>
              </a:lnSpc>
            </a:pPr>
            <a:r>
              <a:rPr lang="en-GB" dirty="0">
                <a:solidFill>
                  <a:schemeClr val="tx1"/>
                </a:solidFill>
              </a:rPr>
              <a:t>Introducing the light sensor</a:t>
            </a:r>
            <a:endParaRPr lang="en-GB" sz="3733" dirty="0">
              <a:solidFill>
                <a:schemeClr val="tx1"/>
              </a:solidFill>
            </a:endParaRPr>
          </a:p>
        </p:txBody>
      </p:sp>
      <p:pic>
        <p:nvPicPr>
          <p:cNvPr id="7" name="Graphic 6">
            <a:extLst>
              <a:ext uri="{FF2B5EF4-FFF2-40B4-BE49-F238E27FC236}">
                <a16:creationId xmlns:a16="http://schemas.microsoft.com/office/drawing/2014/main" id="{20BC4FC2-C40F-961E-EC4C-2CB76110D3CB}"/>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331" y="1768617"/>
            <a:ext cx="389604" cy="412521"/>
          </a:xfrm>
          <a:prstGeom prst="rect">
            <a:avLst/>
          </a:prstGeom>
        </p:spPr>
      </p:pic>
      <p:pic>
        <p:nvPicPr>
          <p:cNvPr id="13" name="Picture 35">
            <a:extLst>
              <a:ext uri="{FF2B5EF4-FFF2-40B4-BE49-F238E27FC236}">
                <a16:creationId xmlns:a16="http://schemas.microsoft.com/office/drawing/2014/main" id="{5DA85F84-85AF-069C-7391-236C56D2FCA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002043" y="5499003"/>
            <a:ext cx="366661" cy="366661"/>
          </a:xfrm>
          <a:prstGeom prst="rect">
            <a:avLst/>
          </a:prstGeom>
        </p:spPr>
      </p:pic>
      <p:pic>
        <p:nvPicPr>
          <p:cNvPr id="14" name="Graphic 13">
            <a:extLst>
              <a:ext uri="{FF2B5EF4-FFF2-40B4-BE49-F238E27FC236}">
                <a16:creationId xmlns:a16="http://schemas.microsoft.com/office/drawing/2014/main" id="{83087AC0-C25F-9E25-7C4C-9D5630700E3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9722687">
            <a:off x="11092323" y="265318"/>
            <a:ext cx="514819" cy="772228"/>
          </a:xfrm>
          <a:prstGeom prst="rect">
            <a:avLst/>
          </a:prstGeom>
        </p:spPr>
      </p:pic>
      <p:pic>
        <p:nvPicPr>
          <p:cNvPr id="15" name="Graphic 14">
            <a:extLst>
              <a:ext uri="{FF2B5EF4-FFF2-40B4-BE49-F238E27FC236}">
                <a16:creationId xmlns:a16="http://schemas.microsoft.com/office/drawing/2014/main" id="{4BE5C23F-8782-87A5-BC72-CC9D68569EDD}"/>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7194">
            <a:off x="10436832" y="687760"/>
            <a:ext cx="277933" cy="277933"/>
          </a:xfrm>
          <a:prstGeom prst="rect">
            <a:avLst/>
          </a:prstGeom>
        </p:spPr>
      </p:pic>
      <p:pic>
        <p:nvPicPr>
          <p:cNvPr id="16" name="Graphic 15">
            <a:extLst>
              <a:ext uri="{FF2B5EF4-FFF2-40B4-BE49-F238E27FC236}">
                <a16:creationId xmlns:a16="http://schemas.microsoft.com/office/drawing/2014/main" id="{4B76F001-7633-41C1-2836-315133B9F294}"/>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7835011">
            <a:off x="10926414" y="5785450"/>
            <a:ext cx="594517" cy="594517"/>
          </a:xfrm>
          <a:prstGeom prst="rect">
            <a:avLst/>
          </a:prstGeom>
        </p:spPr>
      </p:pic>
      <p:pic>
        <p:nvPicPr>
          <p:cNvPr id="3" name="Online Media 4" descr="Light sensing video">
            <a:hlinkClick r:id="" action="ppaction://media"/>
            <a:extLst>
              <a:ext uri="{FF2B5EF4-FFF2-40B4-BE49-F238E27FC236}">
                <a16:creationId xmlns:a16="http://schemas.microsoft.com/office/drawing/2014/main" id="{CC27C67D-23CC-940C-FA03-4CA7A0D27602}"/>
              </a:ext>
            </a:extLst>
          </p:cNvPr>
          <p:cNvPicPr>
            <a:picLocks noRot="1" noChangeAspect="1"/>
          </p:cNvPicPr>
          <p:nvPr>
            <a:videoFile r:link="rId1"/>
          </p:nvPr>
        </p:nvPicPr>
        <p:blipFill>
          <a:blip r:embed="rId14"/>
          <a:stretch>
            <a:fillRect/>
          </a:stretch>
        </p:blipFill>
        <p:spPr>
          <a:xfrm>
            <a:off x="1981575" y="1346848"/>
            <a:ext cx="8363952" cy="4725851"/>
          </a:xfrm>
          <a:prstGeom prst="rect">
            <a:avLst/>
          </a:prstGeom>
        </p:spPr>
      </p:pic>
    </p:spTree>
    <p:extLst>
      <p:ext uri="{BB962C8B-B14F-4D97-AF65-F5344CB8AC3E}">
        <p14:creationId xmlns:p14="http://schemas.microsoft.com/office/powerpoint/2010/main" val="413502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63928" y="310239"/>
            <a:ext cx="10565326" cy="927457"/>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205" indent="-179705"/>
            <a:r>
              <a:rPr lang="en-GB" dirty="0">
                <a:solidFill>
                  <a:srgbClr val="CE0364"/>
                </a:solidFill>
              </a:rPr>
              <a:t>TBAT: successfully make a code that uses sensors and logic. </a:t>
            </a:r>
            <a:endParaRPr lang="en-GB" sz="3700" dirty="0">
              <a:solidFill>
                <a:srgbClr val="000000"/>
              </a:solidFill>
            </a:endParaRP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318861"/>
            <a:ext cx="9188864" cy="916866"/>
          </a:xfrm>
          <a:prstGeom prst="roundRect">
            <a:avLst>
              <a:gd name="adj" fmla="val 50000"/>
            </a:avLst>
          </a:prstGeom>
          <a:noFill/>
          <a:ln w="82550">
            <a:solidFill>
              <a:srgbClr val="CE0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4" name="Content Placeholder 2">
            <a:extLst>
              <a:ext uri="{FF2B5EF4-FFF2-40B4-BE49-F238E27FC236}">
                <a16:creationId xmlns:a16="http://schemas.microsoft.com/office/drawing/2014/main" id="{A1FC7C6C-E0BA-4298-1C30-FF12374E35D3}"/>
              </a:ext>
            </a:extLst>
          </p:cNvPr>
          <p:cNvSpPr txBox="1">
            <a:spLocks/>
          </p:cNvSpPr>
          <p:nvPr/>
        </p:nvSpPr>
        <p:spPr>
          <a:xfrm>
            <a:off x="639417" y="3260261"/>
            <a:ext cx="5983263" cy="1466449"/>
          </a:xfrm>
          <a:prstGeom prst="roundRect">
            <a:avLst>
              <a:gd name="adj" fmla="val 9134"/>
            </a:avLst>
          </a:prstGeom>
          <a:noFill/>
          <a:ln w="38100">
            <a:solidFill>
              <a:srgbClr val="CE0364"/>
            </a:solidFill>
          </a:ln>
        </p:spPr>
        <p:txBody>
          <a:bodyPr vert="horz" wrap="square" lIns="960000" tIns="144000" rIns="240000" bIns="14400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r>
              <a:rPr lang="en-GB" sz="2400" dirty="0"/>
              <a:t>I can explain that </a:t>
            </a:r>
            <a:r>
              <a:rPr lang="en-GB" sz="2400" b="1" dirty="0"/>
              <a:t>sensors</a:t>
            </a:r>
            <a:r>
              <a:rPr lang="en-GB" sz="2400" dirty="0"/>
              <a:t> are inputs that sense things in the real world, such as movement and light.</a:t>
            </a:r>
          </a:p>
        </p:txBody>
      </p:sp>
      <p:pic>
        <p:nvPicPr>
          <p:cNvPr id="10" name="Graphic 9">
            <a:extLst>
              <a:ext uri="{FF2B5EF4-FFF2-40B4-BE49-F238E27FC236}">
                <a16:creationId xmlns:a16="http://schemas.microsoft.com/office/drawing/2014/main" id="{4A646EBF-78EB-6791-556B-D8B5317F0C4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778" y="3391384"/>
            <a:ext cx="586175" cy="664331"/>
          </a:xfrm>
          <a:prstGeom prst="rect">
            <a:avLst/>
          </a:prstGeom>
        </p:spPr>
      </p:pic>
      <p:pic>
        <p:nvPicPr>
          <p:cNvPr id="12" name="Graphic 11">
            <a:extLst>
              <a:ext uri="{FF2B5EF4-FFF2-40B4-BE49-F238E27FC236}">
                <a16:creationId xmlns:a16="http://schemas.microsoft.com/office/drawing/2014/main" id="{6E9AE5A1-62B3-E38C-0FBA-CB4CFD692BB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61505">
            <a:off x="8688071" y="2476057"/>
            <a:ext cx="2041023" cy="2653331"/>
          </a:xfrm>
          <a:prstGeom prst="rect">
            <a:avLst/>
          </a:prstGeom>
        </p:spPr>
      </p:pic>
      <p:pic>
        <p:nvPicPr>
          <p:cNvPr id="14" name="Graphic 13">
            <a:extLst>
              <a:ext uri="{FF2B5EF4-FFF2-40B4-BE49-F238E27FC236}">
                <a16:creationId xmlns:a16="http://schemas.microsoft.com/office/drawing/2014/main" id="{7B86F873-6D24-644F-43F7-945293CA26AC}"/>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03271" y="886037"/>
            <a:ext cx="508751" cy="538676"/>
          </a:xfrm>
          <a:prstGeom prst="rect">
            <a:avLst/>
          </a:prstGeom>
        </p:spPr>
      </p:pic>
      <p:pic>
        <p:nvPicPr>
          <p:cNvPr id="18" name="Graphic 17">
            <a:extLst>
              <a:ext uri="{FF2B5EF4-FFF2-40B4-BE49-F238E27FC236}">
                <a16:creationId xmlns:a16="http://schemas.microsoft.com/office/drawing/2014/main" id="{2B3E8857-067A-744B-864D-34EF9B2C251F}"/>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5300000">
            <a:off x="10413041" y="344448"/>
            <a:ext cx="562864" cy="536061"/>
          </a:xfrm>
          <a:prstGeom prst="rect">
            <a:avLst/>
          </a:prstGeom>
        </p:spPr>
      </p:pic>
      <p:sp>
        <p:nvSpPr>
          <p:cNvPr id="15" name="Content Placeholder 2">
            <a:extLst>
              <a:ext uri="{FF2B5EF4-FFF2-40B4-BE49-F238E27FC236}">
                <a16:creationId xmlns:a16="http://schemas.microsoft.com/office/drawing/2014/main" id="{E5DF32C5-7DF9-0008-87E8-63D4A8CB5287}"/>
              </a:ext>
            </a:extLst>
          </p:cNvPr>
          <p:cNvSpPr txBox="1">
            <a:spLocks/>
          </p:cNvSpPr>
          <p:nvPr/>
        </p:nvSpPr>
        <p:spPr>
          <a:xfrm>
            <a:off x="639417" y="5130743"/>
            <a:ext cx="5960593" cy="1853640"/>
          </a:xfrm>
          <a:prstGeom prst="roundRect">
            <a:avLst>
              <a:gd name="adj" fmla="val 9134"/>
            </a:avLst>
          </a:prstGeom>
          <a:noFill/>
          <a:ln w="38100">
            <a:solidFill>
              <a:srgbClr val="CE0364"/>
            </a:solidFill>
          </a:ln>
        </p:spPr>
        <p:txBody>
          <a:bodyPr vert="horz" wrap="square" lIns="960000" tIns="144000" rIns="240000" bIns="14400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r>
              <a:rPr lang="en-GB" sz="2400" dirty="0"/>
              <a:t>I can explain that </a:t>
            </a:r>
            <a:r>
              <a:rPr lang="en-GB" sz="2400" b="1" dirty="0"/>
              <a:t>logic</a:t>
            </a:r>
            <a:r>
              <a:rPr lang="en-GB" sz="2400" dirty="0"/>
              <a:t> is how computers make decisions in code based on whether things are true or false.</a:t>
            </a:r>
          </a:p>
        </p:txBody>
      </p:sp>
      <p:pic>
        <p:nvPicPr>
          <p:cNvPr id="16" name="Graphic 15">
            <a:extLst>
              <a:ext uri="{FF2B5EF4-FFF2-40B4-BE49-F238E27FC236}">
                <a16:creationId xmlns:a16="http://schemas.microsoft.com/office/drawing/2014/main" id="{D7E7F066-9C3B-0B5D-E643-796AAD9E0E0D}"/>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469451">
            <a:off x="915960" y="5308008"/>
            <a:ext cx="605713" cy="664331"/>
          </a:xfrm>
          <a:prstGeom prst="rect">
            <a:avLst/>
          </a:prstGeom>
        </p:spPr>
      </p:pic>
    </p:spTree>
    <p:extLst>
      <p:ext uri="{BB962C8B-B14F-4D97-AF65-F5344CB8AC3E}">
        <p14:creationId xmlns:p14="http://schemas.microsoft.com/office/powerpoint/2010/main" val="2803665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2060-A889-CF78-0F74-D25A1E865ADC}"/>
              </a:ext>
            </a:extLst>
          </p:cNvPr>
          <p:cNvSpPr>
            <a:spLocks noGrp="1"/>
          </p:cNvSpPr>
          <p:nvPr>
            <p:ph type="title"/>
          </p:nvPr>
        </p:nvSpPr>
        <p:spPr>
          <a:xfrm>
            <a:off x="826576" y="138921"/>
            <a:ext cx="9323065"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dirty="0">
                <a:solidFill>
                  <a:srgbClr val="CE0364"/>
                </a:solidFill>
              </a:rPr>
              <a:t>  Think:      </a:t>
            </a:r>
            <a:r>
              <a:rPr lang="en-GB" dirty="0">
                <a:solidFill>
                  <a:schemeClr val="tx1"/>
                </a:solidFill>
              </a:rPr>
              <a:t>night light</a:t>
            </a:r>
            <a:r>
              <a:rPr lang="en-GB" sz="3733" dirty="0">
                <a:solidFill>
                  <a:srgbClr val="000000"/>
                </a:solidFill>
              </a:rPr>
              <a:t> introduction video </a:t>
            </a:r>
            <a:endParaRPr lang="en-GB" dirty="0">
              <a:solidFill>
                <a:srgbClr val="CE0364"/>
              </a:solidFill>
            </a:endParaRPr>
          </a:p>
        </p:txBody>
      </p:sp>
      <p:sp>
        <p:nvSpPr>
          <p:cNvPr id="4" name="Rounded Rectangle 3">
            <a:extLst>
              <a:ext uri="{FF2B5EF4-FFF2-40B4-BE49-F238E27FC236}">
                <a16:creationId xmlns:a16="http://schemas.microsoft.com/office/drawing/2014/main" id="{CDCBBFD4-58FA-4E3F-3FD4-13EC3CA35AB0}"/>
              </a:ext>
              <a:ext uri="{C183D7F6-B498-43B3-948B-1728B52AA6E4}">
                <adec:decorative xmlns:adec="http://schemas.microsoft.com/office/drawing/2017/decorative" val="1"/>
              </a:ext>
            </a:extLst>
          </p:cNvPr>
          <p:cNvSpPr/>
          <p:nvPr/>
        </p:nvSpPr>
        <p:spPr>
          <a:xfrm>
            <a:off x="691415" y="196810"/>
            <a:ext cx="2299973" cy="885975"/>
          </a:xfrm>
          <a:prstGeom prst="roundRect">
            <a:avLst>
              <a:gd name="adj" fmla="val 50000"/>
            </a:avLst>
          </a:prstGeom>
          <a:noFill/>
          <a:ln w="82550">
            <a:solidFill>
              <a:srgbClr val="CE0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pic>
        <p:nvPicPr>
          <p:cNvPr id="5" name="Graphic 4">
            <a:extLst>
              <a:ext uri="{FF2B5EF4-FFF2-40B4-BE49-F238E27FC236}">
                <a16:creationId xmlns:a16="http://schemas.microsoft.com/office/drawing/2014/main" id="{C305574E-91B2-9460-6283-BD4A417440B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3474" y="1915226"/>
            <a:ext cx="802317" cy="909293"/>
          </a:xfrm>
          <a:prstGeom prst="rect">
            <a:avLst/>
          </a:prstGeom>
        </p:spPr>
      </p:pic>
      <p:pic>
        <p:nvPicPr>
          <p:cNvPr id="6" name="Graphic 5">
            <a:extLst>
              <a:ext uri="{FF2B5EF4-FFF2-40B4-BE49-F238E27FC236}">
                <a16:creationId xmlns:a16="http://schemas.microsoft.com/office/drawing/2014/main" id="{B777004A-0A40-0C34-DCE2-BD974FEE69D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14055" y="4699053"/>
            <a:ext cx="1265325" cy="1644920"/>
          </a:xfrm>
          <a:prstGeom prst="rect">
            <a:avLst/>
          </a:prstGeom>
        </p:spPr>
      </p:pic>
      <p:pic>
        <p:nvPicPr>
          <p:cNvPr id="7" name="Graphic 6">
            <a:extLst>
              <a:ext uri="{FF2B5EF4-FFF2-40B4-BE49-F238E27FC236}">
                <a16:creationId xmlns:a16="http://schemas.microsoft.com/office/drawing/2014/main" id="{2914CD13-406F-367D-E318-B34C3A6D55B1}"/>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9264" y="5230299"/>
            <a:ext cx="479777" cy="508000"/>
          </a:xfrm>
          <a:prstGeom prst="rect">
            <a:avLst/>
          </a:prstGeom>
        </p:spPr>
      </p:pic>
      <p:sp>
        <p:nvSpPr>
          <p:cNvPr id="8" name="TextBox 7">
            <a:extLst>
              <a:ext uri="{FF2B5EF4-FFF2-40B4-BE49-F238E27FC236}">
                <a16:creationId xmlns:a16="http://schemas.microsoft.com/office/drawing/2014/main" id="{DBBE396F-B762-6A30-4524-84BB90A959D9}"/>
              </a:ext>
            </a:extLst>
          </p:cNvPr>
          <p:cNvSpPr txBox="1"/>
          <p:nvPr/>
        </p:nvSpPr>
        <p:spPr>
          <a:xfrm>
            <a:off x="210153" y="6332185"/>
            <a:ext cx="10123200" cy="379656"/>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867" dirty="0">
                <a:effectLst/>
                <a:latin typeface="Arial" panose="020B0604020202020204" pitchFamily="34" charset="0"/>
                <a:ea typeface="Calibri" panose="020F0502020204030204" pitchFamily="34" charset="0"/>
                <a:cs typeface="Arial" panose="020B0604020202020204" pitchFamily="34" charset="0"/>
              </a:rPr>
              <a:t>Optionally play video: </a:t>
            </a:r>
            <a:r>
              <a:rPr lang="en-GB" sz="1867" dirty="0">
                <a:effectLst/>
                <a:latin typeface="Arial" panose="020B0604020202020204" pitchFamily="34" charset="0"/>
                <a:ea typeface="Calibri" panose="020F0502020204030204" pitchFamily="34" charset="0"/>
              </a:rPr>
              <a:t> </a:t>
            </a:r>
            <a:r>
              <a:rPr lang="en-GB" sz="1867" u="sng" dirty="0">
                <a:solidFill>
                  <a:srgbClr val="0563C1"/>
                </a:solidFill>
                <a:effectLst/>
                <a:latin typeface="Arial" panose="020B0604020202020204" pitchFamily="34" charset="0"/>
                <a:ea typeface="Calibri" panose="020F0502020204030204" pitchFamily="34" charset="0"/>
                <a:hlinkClick r:id="rId10"/>
              </a:rPr>
              <a:t>https://youtu.be/6nWwnq8aYh8</a:t>
            </a:r>
            <a:r>
              <a:rPr lang="en-GB" sz="1867" dirty="0">
                <a:effectLst/>
                <a:latin typeface="Arial" panose="020B0604020202020204" pitchFamily="34" charset="0"/>
                <a:ea typeface="Calibri" panose="020F0502020204030204" pitchFamily="34" charset="0"/>
              </a:rPr>
              <a:t> </a:t>
            </a:r>
            <a:endParaRPr lang="en-US" sz="1867" dirty="0">
              <a:latin typeface="Arial" panose="020B0604020202020204" pitchFamily="34" charset="0"/>
              <a:cs typeface="Arial" panose="020B0604020202020204" pitchFamily="34" charset="0"/>
            </a:endParaRPr>
          </a:p>
        </p:txBody>
      </p:sp>
      <p:pic>
        <p:nvPicPr>
          <p:cNvPr id="9" name="Online Media 3" descr="Nightlight introduction video">
            <a:hlinkClick r:id="" action="ppaction://media"/>
            <a:extLst>
              <a:ext uri="{FF2B5EF4-FFF2-40B4-BE49-F238E27FC236}">
                <a16:creationId xmlns:a16="http://schemas.microsoft.com/office/drawing/2014/main" id="{83334B0F-FFF1-1D34-A8B1-EA0E021A7E9B}"/>
              </a:ext>
            </a:extLst>
          </p:cNvPr>
          <p:cNvPicPr>
            <a:picLocks noRot="1" noChangeAspect="1"/>
          </p:cNvPicPr>
          <p:nvPr>
            <a:videoFile r:link="rId1"/>
          </p:nvPr>
        </p:nvPicPr>
        <p:blipFill>
          <a:blip r:embed="rId11"/>
          <a:stretch>
            <a:fillRect/>
          </a:stretch>
        </p:blipFill>
        <p:spPr>
          <a:xfrm>
            <a:off x="2471326" y="1381238"/>
            <a:ext cx="7249348" cy="4095525"/>
          </a:xfrm>
          <a:prstGeom prst="rect">
            <a:avLst/>
          </a:prstGeom>
        </p:spPr>
      </p:pic>
    </p:spTree>
    <p:extLst>
      <p:ext uri="{BB962C8B-B14F-4D97-AF65-F5344CB8AC3E}">
        <p14:creationId xmlns:p14="http://schemas.microsoft.com/office/powerpoint/2010/main" val="141345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19" y="283389"/>
            <a:ext cx="6273085"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dirty="0">
                <a:solidFill>
                  <a:srgbClr val="E7645C"/>
                </a:solidFill>
              </a:rPr>
              <a:t>Create:    </a:t>
            </a:r>
            <a:r>
              <a:rPr lang="en-GB" dirty="0">
                <a:solidFill>
                  <a:schemeClr val="tx1"/>
                </a:solidFill>
              </a:rPr>
              <a:t>examine the code</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329158"/>
            <a:ext cx="2395531" cy="885975"/>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15" name="Content Placeholder 2">
            <a:extLst>
              <a:ext uri="{FF2B5EF4-FFF2-40B4-BE49-F238E27FC236}">
                <a16:creationId xmlns:a16="http://schemas.microsoft.com/office/drawing/2014/main" id="{77887F49-F02D-8E6E-A3C7-EF21994008E0}"/>
              </a:ext>
            </a:extLst>
          </p:cNvPr>
          <p:cNvSpPr txBox="1">
            <a:spLocks/>
          </p:cNvSpPr>
          <p:nvPr/>
        </p:nvSpPr>
        <p:spPr>
          <a:xfrm>
            <a:off x="5129561" y="1781313"/>
            <a:ext cx="6706839" cy="4929812"/>
          </a:xfrm>
          <a:prstGeom prst="rect">
            <a:avLst/>
          </a:prstGeom>
        </p:spPr>
        <p:txBody>
          <a:bodyPr vert="horz" wrap="square" lIns="121920" tIns="60960" rIns="121920" bIns="6096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67771" indent="-457189">
              <a:lnSpc>
                <a:spcPct val="110000"/>
              </a:lnSpc>
              <a:spcBef>
                <a:spcPts val="0"/>
              </a:spcBef>
              <a:spcAft>
                <a:spcPts val="1600"/>
              </a:spcAft>
              <a:buClr>
                <a:srgbClr val="E7645C"/>
              </a:buClr>
              <a:buSzPct val="100000"/>
              <a:buFont typeface="Wingdings" pitchFamily="2" charset="2"/>
              <a:buChar char="§"/>
            </a:pPr>
            <a:r>
              <a:rPr lang="en-GB" sz="2133" dirty="0"/>
              <a:t>The ‘forever’ loop keeps the micro:bit checking the light level. </a:t>
            </a:r>
          </a:p>
          <a:p>
            <a:pPr marL="467771" indent="-457189">
              <a:lnSpc>
                <a:spcPct val="110000"/>
              </a:lnSpc>
              <a:spcBef>
                <a:spcPts val="0"/>
              </a:spcBef>
              <a:spcAft>
                <a:spcPts val="1600"/>
              </a:spcAft>
              <a:buClr>
                <a:srgbClr val="E7645C"/>
              </a:buClr>
              <a:buSzPct val="100000"/>
              <a:buFont typeface="Wingdings" pitchFamily="2" charset="2"/>
              <a:buChar char="§"/>
            </a:pPr>
            <a:r>
              <a:rPr lang="en-GB" sz="2133" dirty="0"/>
              <a:t>The logic ‘if… then’ block checks </a:t>
            </a:r>
            <a:r>
              <a:rPr lang="en-GB" sz="2133" b="1" dirty="0">
                <a:solidFill>
                  <a:srgbClr val="E7645C"/>
                </a:solidFill>
              </a:rPr>
              <a:t>if</a:t>
            </a:r>
            <a:r>
              <a:rPr lang="en-GB" sz="2133" dirty="0"/>
              <a:t> the light level is low, </a:t>
            </a:r>
            <a:r>
              <a:rPr lang="en-GB" sz="2133" b="1" dirty="0">
                <a:solidFill>
                  <a:srgbClr val="E7645C"/>
                </a:solidFill>
              </a:rPr>
              <a:t>less than (&lt;) 100</a:t>
            </a:r>
            <a:r>
              <a:rPr lang="en-GB" sz="2133" dirty="0"/>
              <a:t>.</a:t>
            </a:r>
          </a:p>
          <a:p>
            <a:pPr marL="467771" indent="-457189">
              <a:lnSpc>
                <a:spcPct val="110000"/>
              </a:lnSpc>
              <a:spcBef>
                <a:spcPts val="0"/>
              </a:spcBef>
              <a:spcAft>
                <a:spcPts val="1600"/>
              </a:spcAft>
              <a:buClr>
                <a:srgbClr val="E7645C"/>
              </a:buClr>
              <a:buSzPct val="100000"/>
              <a:buFont typeface="Wingdings" pitchFamily="2" charset="2"/>
              <a:buChar char="§"/>
            </a:pPr>
            <a:r>
              <a:rPr lang="en-GB" sz="2133" dirty="0"/>
              <a:t>When the accelerometer input senses a shake, the ‘change’ block adds 1 to the number stored in the ‘steps’ variable.</a:t>
            </a:r>
          </a:p>
          <a:p>
            <a:pPr marL="467771" indent="-457189">
              <a:lnSpc>
                <a:spcPct val="110000"/>
              </a:lnSpc>
              <a:spcBef>
                <a:spcPts val="0"/>
              </a:spcBef>
              <a:spcAft>
                <a:spcPts val="1600"/>
              </a:spcAft>
              <a:buClr>
                <a:srgbClr val="E7645C"/>
              </a:buClr>
              <a:buSzPct val="100000"/>
              <a:buFont typeface="Wingdings" pitchFamily="2" charset="2"/>
              <a:buChar char="§"/>
            </a:pPr>
            <a:r>
              <a:rPr lang="en-GB" sz="2133" b="1" dirty="0">
                <a:solidFill>
                  <a:srgbClr val="E7645C"/>
                </a:solidFill>
              </a:rPr>
              <a:t>Else</a:t>
            </a:r>
            <a:r>
              <a:rPr lang="en-GB" sz="2133" dirty="0"/>
              <a:t> (otherwise) the light level must be 100 or more. It must be light, so it turns the LEDs off with ‘clear screen’.</a:t>
            </a:r>
          </a:p>
          <a:p>
            <a:pPr marL="10582" indent="0">
              <a:lnSpc>
                <a:spcPct val="110000"/>
              </a:lnSpc>
              <a:spcBef>
                <a:spcPts val="0"/>
              </a:spcBef>
              <a:spcAft>
                <a:spcPts val="1600"/>
              </a:spcAft>
              <a:buClr>
                <a:srgbClr val="E7645C"/>
              </a:buClr>
              <a:buSzPct val="100000"/>
              <a:buNone/>
            </a:pPr>
            <a:endParaRPr lang="en-GB" sz="2400" dirty="0"/>
          </a:p>
        </p:txBody>
      </p:sp>
      <p:pic>
        <p:nvPicPr>
          <p:cNvPr id="19" name="Graphic 18">
            <a:extLst>
              <a:ext uri="{FF2B5EF4-FFF2-40B4-BE49-F238E27FC236}">
                <a16:creationId xmlns:a16="http://schemas.microsoft.com/office/drawing/2014/main" id="{64B5A6DC-F474-5506-4C5F-D8447A15AAE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9719627" y="179849"/>
            <a:ext cx="1329944" cy="1500449"/>
          </a:xfrm>
          <a:prstGeom prst="rect">
            <a:avLst/>
          </a:prstGeom>
        </p:spPr>
      </p:pic>
      <p:sp>
        <p:nvSpPr>
          <p:cNvPr id="4" name="TextBox 3">
            <a:extLst>
              <a:ext uri="{FF2B5EF4-FFF2-40B4-BE49-F238E27FC236}">
                <a16:creationId xmlns:a16="http://schemas.microsoft.com/office/drawing/2014/main" id="{B6B9DB4B-5C94-ACAE-7E5F-8CF0997CB636}"/>
              </a:ext>
            </a:extLst>
          </p:cNvPr>
          <p:cNvSpPr txBox="1"/>
          <p:nvPr/>
        </p:nvSpPr>
        <p:spPr>
          <a:xfrm>
            <a:off x="827242" y="6425153"/>
            <a:ext cx="5070095" cy="338554"/>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600" dirty="0">
                <a:latin typeface="Arial" panose="020B0604020202020204" pitchFamily="34" charset="0"/>
                <a:cs typeface="Arial" panose="020B0604020202020204" pitchFamily="34" charset="0"/>
              </a:rPr>
              <a:t>Teacher: open the </a:t>
            </a:r>
            <a:r>
              <a:rPr lang="en-GB" sz="1600" dirty="0">
                <a:latin typeface="Arial" panose="020B0604020202020204" pitchFamily="34" charset="0"/>
                <a:cs typeface="Arial" panose="020B0604020202020204" pitchFamily="34" charset="0"/>
                <a:hlinkClick r:id="rId5"/>
              </a:rPr>
              <a:t>completed code</a:t>
            </a:r>
            <a:r>
              <a:rPr lang="en-GB" sz="1600" dirty="0">
                <a:latin typeface="Arial" panose="020B0604020202020204" pitchFamily="34" charset="0"/>
                <a:cs typeface="Arial" panose="020B0604020202020204" pitchFamily="34" charset="0"/>
              </a:rPr>
              <a:t> in the editor</a:t>
            </a:r>
          </a:p>
        </p:txBody>
      </p:sp>
      <p:pic>
        <p:nvPicPr>
          <p:cNvPr id="6" name="Graphic 5" descr="Teacher">
            <a:extLst>
              <a:ext uri="{FF2B5EF4-FFF2-40B4-BE49-F238E27FC236}">
                <a16:creationId xmlns:a16="http://schemas.microsoft.com/office/drawing/2014/main" id="{8C5B518E-94B7-1DA0-BC3D-A6CAF4D3B9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1135" y="6277801"/>
            <a:ext cx="646107" cy="646107"/>
          </a:xfrm>
          <a:prstGeom prst="rect">
            <a:avLst/>
          </a:prstGeom>
        </p:spPr>
      </p:pic>
      <p:pic>
        <p:nvPicPr>
          <p:cNvPr id="5" name="Content Placeholder 5" descr="Code showing: &#10;&#10;Forever&#10;If light level &lt; 100 then &#10;Show LEDS (all lit)&#10;Else&#10;Clear screen ">
            <a:extLst>
              <a:ext uri="{FF2B5EF4-FFF2-40B4-BE49-F238E27FC236}">
                <a16:creationId xmlns:a16="http://schemas.microsoft.com/office/drawing/2014/main" id="{25CD07BD-4C28-57AB-F764-534396CFBDFA}"/>
              </a:ext>
            </a:extLst>
          </p:cNvPr>
          <p:cNvPicPr>
            <a:picLocks noChangeAspect="1"/>
          </p:cNvPicPr>
          <p:nvPr/>
        </p:nvPicPr>
        <p:blipFill>
          <a:blip r:embed="rId8"/>
          <a:stretch>
            <a:fillRect/>
          </a:stretch>
        </p:blipFill>
        <p:spPr>
          <a:xfrm>
            <a:off x="1003722" y="1786044"/>
            <a:ext cx="3629239" cy="4349749"/>
          </a:xfrm>
          <a:prstGeom prst="rect">
            <a:avLst/>
          </a:prstGeom>
        </p:spPr>
      </p:pic>
    </p:spTree>
    <p:extLst>
      <p:ext uri="{BB962C8B-B14F-4D97-AF65-F5344CB8AC3E}">
        <p14:creationId xmlns:p14="http://schemas.microsoft.com/office/powerpoint/2010/main" val="21218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20" y="283389"/>
            <a:ext cx="6215377"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dirty="0">
                <a:solidFill>
                  <a:srgbClr val="E7645C"/>
                </a:solidFill>
              </a:rPr>
              <a:t>Create:    </a:t>
            </a:r>
            <a:r>
              <a:rPr lang="en-GB" dirty="0">
                <a:solidFill>
                  <a:schemeClr val="tx1"/>
                </a:solidFill>
              </a:rPr>
              <a:t>coding animation</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329158"/>
            <a:ext cx="2395531" cy="885975"/>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pic>
        <p:nvPicPr>
          <p:cNvPr id="25" name="Graphic 24">
            <a:extLst>
              <a:ext uri="{FF2B5EF4-FFF2-40B4-BE49-F238E27FC236}">
                <a16:creationId xmlns:a16="http://schemas.microsoft.com/office/drawing/2014/main" id="{0CD7EC0C-285C-4109-5C8A-32EBD0D88D4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2853" y="537665"/>
            <a:ext cx="508751" cy="538676"/>
          </a:xfrm>
          <a:prstGeom prst="rect">
            <a:avLst/>
          </a:prstGeom>
        </p:spPr>
      </p:pic>
      <p:pic>
        <p:nvPicPr>
          <p:cNvPr id="26" name="Graphic 25">
            <a:extLst>
              <a:ext uri="{FF2B5EF4-FFF2-40B4-BE49-F238E27FC236}">
                <a16:creationId xmlns:a16="http://schemas.microsoft.com/office/drawing/2014/main" id="{E5C2F07E-5D25-21F4-4DC6-0DA35ECEE09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300000">
            <a:off x="10881909" y="947102"/>
            <a:ext cx="562864" cy="536061"/>
          </a:xfrm>
          <a:prstGeom prst="rect">
            <a:avLst/>
          </a:prstGeom>
        </p:spPr>
      </p:pic>
      <p:pic>
        <p:nvPicPr>
          <p:cNvPr id="4" name="Content Placeholder 5">
            <a:extLst>
              <a:ext uri="{FF2B5EF4-FFF2-40B4-BE49-F238E27FC236}">
                <a16:creationId xmlns:a16="http://schemas.microsoft.com/office/drawing/2014/main" id="{42C4219B-BBE2-732A-5D83-16D1C1CF24AD}"/>
              </a:ext>
            </a:extLst>
          </p:cNvPr>
          <p:cNvPicPr>
            <a:picLocks noChangeAspect="1"/>
          </p:cNvPicPr>
          <p:nvPr/>
        </p:nvPicPr>
        <p:blipFill>
          <a:blip r:embed="rId7"/>
          <a:stretch>
            <a:fillRect/>
          </a:stretch>
        </p:blipFill>
        <p:spPr>
          <a:xfrm>
            <a:off x="504189" y="1556347"/>
            <a:ext cx="9428033" cy="5091403"/>
          </a:xfrm>
          <a:prstGeom prst="rect">
            <a:avLst/>
          </a:prstGeom>
        </p:spPr>
      </p:pic>
    </p:spTree>
    <p:extLst>
      <p:ext uri="{BB962C8B-B14F-4D97-AF65-F5344CB8AC3E}">
        <p14:creationId xmlns:p14="http://schemas.microsoft.com/office/powerpoint/2010/main" val="2736496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6F21-B77C-968F-A8EF-AF2387FA5596}"/>
              </a:ext>
            </a:extLst>
          </p:cNvPr>
          <p:cNvSpPr>
            <a:spLocks noGrp="1"/>
          </p:cNvSpPr>
          <p:nvPr>
            <p:ph type="title"/>
          </p:nvPr>
        </p:nvSpPr>
        <p:spPr>
          <a:xfrm>
            <a:off x="639418" y="2860951"/>
            <a:ext cx="10515600" cy="1325563"/>
          </a:xfrm>
        </p:spPr>
        <p:txBody>
          <a:bodyPr>
            <a:normAutofit fontScale="90000"/>
          </a:bodyPr>
          <a:lstStyle/>
          <a:p>
            <a:r>
              <a:rPr lang="en-US" u="sng" dirty="0">
                <a:ea typeface="Calibri Light"/>
                <a:cs typeface="Calibri Light"/>
              </a:rPr>
              <a:t>TBAT- convert fractions, decimals and percentages. </a:t>
            </a:r>
            <a:br>
              <a:rPr lang="en-US" dirty="0">
                <a:ea typeface="Calibri Light"/>
                <a:cs typeface="Calibri Light"/>
              </a:rPr>
            </a:br>
            <a:r>
              <a:rPr lang="en-US" sz="3600" dirty="0">
                <a:ea typeface="Calibri Light"/>
                <a:cs typeface="Calibri Light"/>
              </a:rPr>
              <a:t>3 in 3 </a:t>
            </a:r>
            <a:br>
              <a:rPr lang="en-US" sz="3600" dirty="0">
                <a:ea typeface="Calibri Light"/>
                <a:cs typeface="Calibri Light"/>
              </a:rPr>
            </a:br>
            <a:br>
              <a:rPr lang="en-US" sz="3600" dirty="0">
                <a:ea typeface="Calibri Light"/>
                <a:cs typeface="Calibri Light"/>
              </a:rPr>
            </a:br>
            <a:br>
              <a:rPr lang="en-US" sz="3600" dirty="0">
                <a:ea typeface="Calibri Light"/>
                <a:cs typeface="Calibri Light"/>
              </a:rPr>
            </a:br>
            <a:r>
              <a:rPr lang="en-US" dirty="0">
                <a:ea typeface="Calibri Light"/>
                <a:cs typeface="Calibri Light"/>
              </a:rPr>
              <a:t>1)  2/3 + ½ = </a:t>
            </a:r>
            <a:br>
              <a:rPr lang="en-US" dirty="0">
                <a:ea typeface="Calibri Light"/>
                <a:cs typeface="Calibri Light"/>
              </a:rPr>
            </a:br>
            <a:br>
              <a:rPr lang="en-US" dirty="0">
                <a:ea typeface="Calibri Light"/>
                <a:cs typeface="Calibri Light"/>
              </a:rPr>
            </a:br>
            <a:r>
              <a:rPr lang="en-US" dirty="0">
                <a:ea typeface="Calibri Light"/>
                <a:cs typeface="Calibri Light"/>
              </a:rPr>
              <a:t>2) 3/5  - 1/2 = </a:t>
            </a:r>
            <a:br>
              <a:rPr lang="en-US" dirty="0">
                <a:ea typeface="Calibri Light"/>
                <a:cs typeface="Calibri Light"/>
              </a:rPr>
            </a:br>
            <a:br>
              <a:rPr lang="en-US" dirty="0">
                <a:ea typeface="Calibri Light"/>
                <a:cs typeface="Calibri Light"/>
              </a:rPr>
            </a:br>
            <a:r>
              <a:rPr lang="en-US" dirty="0">
                <a:ea typeface="Calibri Light"/>
                <a:cs typeface="Calibri Light"/>
              </a:rPr>
              <a:t>3) 4/5  of 200 =</a:t>
            </a:r>
            <a:br>
              <a:rPr lang="en-US" sz="3600" dirty="0">
                <a:ea typeface="Calibri Light"/>
                <a:cs typeface="Calibri Light"/>
              </a:rPr>
            </a:br>
            <a:br>
              <a:rPr lang="en-US" sz="3600" dirty="0">
                <a:ea typeface="Calibri Light"/>
                <a:cs typeface="Calibri Light"/>
              </a:rPr>
            </a:br>
            <a:endParaRPr lang="en-US" sz="3600">
              <a:ea typeface="Calibri Light"/>
              <a:cs typeface="Calibri Light"/>
            </a:endParaRPr>
          </a:p>
        </p:txBody>
      </p:sp>
      <p:sp>
        <p:nvSpPr>
          <p:cNvPr id="3" name="TextBox 2">
            <a:extLst>
              <a:ext uri="{FF2B5EF4-FFF2-40B4-BE49-F238E27FC236}">
                <a16:creationId xmlns:a16="http://schemas.microsoft.com/office/drawing/2014/main" id="{6016E1BF-2A32-B011-7C2F-94EA044C568A}"/>
              </a:ext>
            </a:extLst>
          </p:cNvPr>
          <p:cNvSpPr txBox="1"/>
          <p:nvPr/>
        </p:nvSpPr>
        <p:spPr>
          <a:xfrm>
            <a:off x="6240975" y="1988275"/>
            <a:ext cx="534349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ea typeface="Calibri"/>
                <a:cs typeface="Calibri"/>
              </a:rPr>
              <a:t>Challenge:  </a:t>
            </a:r>
            <a:endParaRPr lang="en-US">
              <a:ea typeface="Calibri"/>
              <a:cs typeface="Calibri"/>
            </a:endParaRPr>
          </a:p>
          <a:p>
            <a:r>
              <a:rPr lang="en-US" sz="3600">
                <a:cs typeface="Calibri"/>
              </a:rPr>
              <a:t>2/5 of a 1L milk carton was used. How much milk is left? </a:t>
            </a:r>
          </a:p>
        </p:txBody>
      </p:sp>
    </p:spTree>
    <p:extLst>
      <p:ext uri="{BB962C8B-B14F-4D97-AF65-F5344CB8AC3E}">
        <p14:creationId xmlns:p14="http://schemas.microsoft.com/office/powerpoint/2010/main" val="3378206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19" y="283389"/>
            <a:ext cx="8404011"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dirty="0">
                <a:solidFill>
                  <a:srgbClr val="E7645C"/>
                </a:solidFill>
              </a:rPr>
              <a:t>Create:    </a:t>
            </a:r>
            <a:r>
              <a:rPr lang="en-GB" dirty="0">
                <a:solidFill>
                  <a:schemeClr val="tx1"/>
                </a:solidFill>
              </a:rPr>
              <a:t>step-by-step online tutorial</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329158"/>
            <a:ext cx="2395531" cy="885975"/>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pic>
        <p:nvPicPr>
          <p:cNvPr id="25" name="Graphic 24">
            <a:extLst>
              <a:ext uri="{FF2B5EF4-FFF2-40B4-BE49-F238E27FC236}">
                <a16:creationId xmlns:a16="http://schemas.microsoft.com/office/drawing/2014/main" id="{0CD7EC0C-285C-4109-5C8A-32EBD0D88D4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2853" y="537665"/>
            <a:ext cx="508751" cy="538676"/>
          </a:xfrm>
          <a:prstGeom prst="rect">
            <a:avLst/>
          </a:prstGeom>
        </p:spPr>
      </p:pic>
      <p:pic>
        <p:nvPicPr>
          <p:cNvPr id="26" name="Graphic 25">
            <a:extLst>
              <a:ext uri="{FF2B5EF4-FFF2-40B4-BE49-F238E27FC236}">
                <a16:creationId xmlns:a16="http://schemas.microsoft.com/office/drawing/2014/main" id="{E5C2F07E-5D25-21F4-4DC6-0DA35ECEE09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300000">
            <a:off x="10881909" y="947102"/>
            <a:ext cx="562864" cy="536061"/>
          </a:xfrm>
          <a:prstGeom prst="rect">
            <a:avLst/>
          </a:prstGeom>
        </p:spPr>
      </p:pic>
      <p:sp>
        <p:nvSpPr>
          <p:cNvPr id="4" name="TextBox 3">
            <a:extLst>
              <a:ext uri="{FF2B5EF4-FFF2-40B4-BE49-F238E27FC236}">
                <a16:creationId xmlns:a16="http://schemas.microsoft.com/office/drawing/2014/main" id="{F1CECE93-BB65-4F09-5B01-E029A06C6707}"/>
              </a:ext>
            </a:extLst>
          </p:cNvPr>
          <p:cNvSpPr txBox="1"/>
          <p:nvPr/>
        </p:nvSpPr>
        <p:spPr>
          <a:xfrm>
            <a:off x="569756" y="1863049"/>
            <a:ext cx="7987657" cy="748988"/>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4267" dirty="0">
                <a:latin typeface="Arial" panose="020B0604020202020204" pitchFamily="34" charset="0"/>
                <a:cs typeface="Arial" panose="020B0604020202020204" pitchFamily="34" charset="0"/>
                <a:hlinkClick r:id="rId7"/>
              </a:rPr>
              <a:t>https://mbit.io/tutorial-night-light</a:t>
            </a:r>
            <a:r>
              <a:rPr lang="en-GB" sz="4267" dirty="0">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B1739B54-8119-5026-644B-6626B689E9C7}"/>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69755" y="2971061"/>
            <a:ext cx="7701716" cy="3330472"/>
          </a:xfrm>
          <a:prstGeom prst="rect">
            <a:avLst/>
          </a:prstGeom>
        </p:spPr>
      </p:pic>
    </p:spTree>
    <p:extLst>
      <p:ext uri="{BB962C8B-B14F-4D97-AF65-F5344CB8AC3E}">
        <p14:creationId xmlns:p14="http://schemas.microsoft.com/office/powerpoint/2010/main" val="678397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19" y="283389"/>
            <a:ext cx="2036883"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dirty="0">
                <a:solidFill>
                  <a:srgbClr val="2A92D6"/>
                </a:solidFill>
              </a:rPr>
              <a:t>Evaluate</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329158"/>
            <a:ext cx="2823899" cy="885975"/>
          </a:xfrm>
          <a:prstGeom prst="roundRect">
            <a:avLst>
              <a:gd name="adj" fmla="val 50000"/>
            </a:avLst>
          </a:prstGeom>
          <a:noFill/>
          <a:ln w="82550">
            <a:solidFill>
              <a:srgbClr val="2A92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sp>
        <p:nvSpPr>
          <p:cNvPr id="8" name="Content Placeholder 2">
            <a:extLst>
              <a:ext uri="{FF2B5EF4-FFF2-40B4-BE49-F238E27FC236}">
                <a16:creationId xmlns:a16="http://schemas.microsoft.com/office/drawing/2014/main" id="{B721A38A-EF20-8D95-C2A3-D6290ECB71B1}"/>
              </a:ext>
            </a:extLst>
          </p:cNvPr>
          <p:cNvSpPr txBox="1">
            <a:spLocks/>
          </p:cNvSpPr>
          <p:nvPr/>
        </p:nvSpPr>
        <p:spPr>
          <a:xfrm>
            <a:off x="567379" y="1766316"/>
            <a:ext cx="6491789" cy="4876464"/>
          </a:xfrm>
          <a:prstGeom prst="rect">
            <a:avLst/>
          </a:prstGeom>
          <a:ln>
            <a:noFill/>
          </a:ln>
        </p:spPr>
        <p:txBody>
          <a:bodyPr vert="horz" wrap="square" lIns="121920" tIns="60960" rIns="121920" bIns="6096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8466" indent="0">
              <a:lnSpc>
                <a:spcPct val="110000"/>
              </a:lnSpc>
              <a:spcBef>
                <a:spcPts val="0"/>
              </a:spcBef>
              <a:spcAft>
                <a:spcPts val="2400"/>
              </a:spcAft>
              <a:buClr>
                <a:srgbClr val="3FB6FE"/>
              </a:buClr>
              <a:buSzPct val="100000"/>
              <a:buNone/>
            </a:pPr>
            <a:r>
              <a:rPr lang="en-GB" sz="2400" dirty="0"/>
              <a:t>Download your code to a micro:bit</a:t>
            </a:r>
          </a:p>
          <a:p>
            <a:pPr marL="391573" indent="-380990">
              <a:lnSpc>
                <a:spcPct val="110000"/>
              </a:lnSpc>
              <a:spcBef>
                <a:spcPts val="0"/>
              </a:spcBef>
              <a:spcAft>
                <a:spcPts val="1600"/>
              </a:spcAft>
              <a:buClr>
                <a:srgbClr val="3FB6FE"/>
              </a:buClr>
              <a:buSzPct val="100000"/>
              <a:buFont typeface="Wingdings" pitchFamily="2" charset="2"/>
              <a:buChar char="§"/>
            </a:pPr>
            <a:r>
              <a:rPr lang="en-GB" sz="2400" dirty="0"/>
              <a:t>Does it work as you expect? Use smaller numbers if the LEDs switch on too easily, or larger numbers if it’s hard to make the lights switch on. </a:t>
            </a:r>
          </a:p>
          <a:p>
            <a:pPr marL="391573" indent="-380990">
              <a:lnSpc>
                <a:spcPct val="110000"/>
              </a:lnSpc>
              <a:spcBef>
                <a:spcPts val="0"/>
              </a:spcBef>
              <a:spcAft>
                <a:spcPts val="1600"/>
              </a:spcAft>
              <a:buClr>
                <a:srgbClr val="3FB6FE"/>
              </a:buClr>
              <a:buSzPct val="100000"/>
              <a:buFont typeface="Wingdings" pitchFamily="2" charset="2"/>
              <a:buChar char="§"/>
            </a:pPr>
            <a:r>
              <a:rPr lang="en-GB" sz="2400" kern="100" dirty="0">
                <a:effectLst/>
                <a:latin typeface="Arial" panose="020B0604020202020204" pitchFamily="34" charset="0"/>
                <a:ea typeface="Calibri" panose="020F0502020204030204" pitchFamily="34" charset="0"/>
              </a:rPr>
              <a:t>How good is the project?</a:t>
            </a:r>
          </a:p>
          <a:p>
            <a:pPr marL="391573" indent="-380990">
              <a:lnSpc>
                <a:spcPct val="110000"/>
              </a:lnSpc>
              <a:spcBef>
                <a:spcPts val="0"/>
              </a:spcBef>
              <a:spcAft>
                <a:spcPts val="1600"/>
              </a:spcAft>
              <a:buClr>
                <a:srgbClr val="3FB6FE"/>
              </a:buClr>
              <a:buSzPct val="100000"/>
              <a:buFont typeface="Wingdings" pitchFamily="2" charset="2"/>
              <a:buChar char="§"/>
            </a:pPr>
            <a:r>
              <a:rPr lang="en-GB" sz="2400" kern="100" dirty="0">
                <a:effectLst/>
                <a:latin typeface="Arial" panose="020B0604020202020204" pitchFamily="34" charset="0"/>
                <a:ea typeface="Calibri" panose="020F0502020204030204" pitchFamily="34" charset="0"/>
              </a:rPr>
              <a:t>Could it have other uses?</a:t>
            </a:r>
          </a:p>
          <a:p>
            <a:pPr marL="391573" indent="-380990">
              <a:lnSpc>
                <a:spcPct val="110000"/>
              </a:lnSpc>
              <a:spcBef>
                <a:spcPts val="0"/>
              </a:spcBef>
              <a:spcAft>
                <a:spcPts val="1600"/>
              </a:spcAft>
              <a:buClr>
                <a:srgbClr val="3FB6FE"/>
              </a:buClr>
              <a:buSzPct val="100000"/>
              <a:buFont typeface="Wingdings" pitchFamily="2" charset="2"/>
              <a:buChar char="§"/>
            </a:pPr>
            <a:r>
              <a:rPr lang="en-GB" sz="2400" kern="100" dirty="0">
                <a:ea typeface="Calibri" panose="020F0502020204030204" pitchFamily="34" charset="0"/>
              </a:rPr>
              <a:t>How does it work?</a:t>
            </a:r>
            <a:endParaRPr lang="en-GB" sz="2400" kern="100" dirty="0">
              <a:effectLst/>
              <a:latin typeface="Arial" panose="020B0604020202020204" pitchFamily="34" charset="0"/>
              <a:ea typeface="Calibri" panose="020F0502020204030204" pitchFamily="34" charset="0"/>
            </a:endParaRPr>
          </a:p>
          <a:p>
            <a:pPr marL="391573" indent="-380990">
              <a:lnSpc>
                <a:spcPct val="110000"/>
              </a:lnSpc>
              <a:spcBef>
                <a:spcPts val="0"/>
              </a:spcBef>
              <a:spcAft>
                <a:spcPts val="1600"/>
              </a:spcAft>
              <a:buClr>
                <a:srgbClr val="3FB6FE"/>
              </a:buClr>
              <a:buSzPct val="100000"/>
              <a:buFont typeface="Wingdings" pitchFamily="2" charset="2"/>
              <a:buChar char="§"/>
            </a:pPr>
            <a:endParaRPr lang="en-GB" sz="2400" dirty="0"/>
          </a:p>
        </p:txBody>
      </p:sp>
      <p:pic>
        <p:nvPicPr>
          <p:cNvPr id="9" name="Graphic 8">
            <a:extLst>
              <a:ext uri="{FF2B5EF4-FFF2-40B4-BE49-F238E27FC236}">
                <a16:creationId xmlns:a16="http://schemas.microsoft.com/office/drawing/2014/main" id="{963125A2-0C38-ADD9-91D6-3D6ECF3616F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092633">
            <a:off x="7108960" y="328172"/>
            <a:ext cx="687573" cy="728017"/>
          </a:xfrm>
          <a:prstGeom prst="rect">
            <a:avLst/>
          </a:prstGeom>
        </p:spPr>
      </p:pic>
      <p:pic>
        <p:nvPicPr>
          <p:cNvPr id="10" name="Graphic 9">
            <a:extLst>
              <a:ext uri="{FF2B5EF4-FFF2-40B4-BE49-F238E27FC236}">
                <a16:creationId xmlns:a16="http://schemas.microsoft.com/office/drawing/2014/main" id="{BA469B92-5986-1E2B-FB5B-697933BCEDB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7835011">
            <a:off x="10823071" y="5834303"/>
            <a:ext cx="609715" cy="609715"/>
          </a:xfrm>
          <a:prstGeom prst="rect">
            <a:avLst/>
          </a:prstGeom>
        </p:spPr>
      </p:pic>
      <p:pic>
        <p:nvPicPr>
          <p:cNvPr id="11" name="Graphic 10">
            <a:extLst>
              <a:ext uri="{FF2B5EF4-FFF2-40B4-BE49-F238E27FC236}">
                <a16:creationId xmlns:a16="http://schemas.microsoft.com/office/drawing/2014/main" id="{5E03D74E-8E7B-9E83-BC76-D1B24B45C40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22101" y="1373591"/>
            <a:ext cx="237067" cy="237067"/>
          </a:xfrm>
          <a:prstGeom prst="rect">
            <a:avLst/>
          </a:prstGeom>
        </p:spPr>
      </p:pic>
      <p:pic>
        <p:nvPicPr>
          <p:cNvPr id="3" name="Picture 2">
            <a:extLst>
              <a:ext uri="{FF2B5EF4-FFF2-40B4-BE49-F238E27FC236}">
                <a16:creationId xmlns:a16="http://schemas.microsoft.com/office/drawing/2014/main" id="{7EC8E338-EB01-5AB4-5277-220132903928}"/>
              </a:ext>
              <a:ext uri="{C183D7F6-B498-43B3-948B-1728B52AA6E4}">
                <adec:decorative xmlns:adec="http://schemas.microsoft.com/office/drawing/2017/decorative" val="1"/>
              </a:ext>
            </a:extLst>
          </p:cNvPr>
          <p:cNvPicPr>
            <a:picLocks noChangeAspect="1"/>
          </p:cNvPicPr>
          <p:nvPr/>
        </p:nvPicPr>
        <p:blipFill>
          <a:blip r:embed="rId9"/>
          <a:srcRect/>
          <a:stretch/>
        </p:blipFill>
        <p:spPr>
          <a:xfrm>
            <a:off x="7224867" y="1766317"/>
            <a:ext cx="4790893" cy="2692481"/>
          </a:xfrm>
          <a:prstGeom prst="rect">
            <a:avLst/>
          </a:prstGeom>
        </p:spPr>
      </p:pic>
    </p:spTree>
    <p:extLst>
      <p:ext uri="{BB962C8B-B14F-4D97-AF65-F5344CB8AC3E}">
        <p14:creationId xmlns:p14="http://schemas.microsoft.com/office/powerpoint/2010/main" val="37311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894819" y="283389"/>
            <a:ext cx="2325423" cy="1001752"/>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dirty="0">
                <a:solidFill>
                  <a:srgbClr val="6C4BC1"/>
                </a:solidFill>
              </a:rPr>
              <a:t>Extend     </a:t>
            </a:r>
            <a:endParaRPr lang="en-GB" dirty="0">
              <a:solidFill>
                <a:srgbClr val="3FB6FE"/>
              </a:solidFill>
            </a:endParaRP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504188" y="329158"/>
            <a:ext cx="2560288" cy="885975"/>
          </a:xfrm>
          <a:prstGeom prst="roundRect">
            <a:avLst>
              <a:gd name="adj" fmla="val 50000"/>
            </a:avLst>
          </a:prstGeom>
          <a:noFill/>
          <a:ln w="82550">
            <a:solidFill>
              <a:srgbClr val="6C4B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sz="3200"/>
          </a:p>
        </p:txBody>
      </p:sp>
      <p:pic>
        <p:nvPicPr>
          <p:cNvPr id="3" name="Graphic 2">
            <a:extLst>
              <a:ext uri="{FF2B5EF4-FFF2-40B4-BE49-F238E27FC236}">
                <a16:creationId xmlns:a16="http://schemas.microsoft.com/office/drawing/2014/main" id="{4B131759-9774-7648-E136-E035FABE2AE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45959">
            <a:off x="10218681" y="190031"/>
            <a:ext cx="1401425" cy="1537048"/>
          </a:xfrm>
          <a:prstGeom prst="rect">
            <a:avLst/>
          </a:prstGeom>
        </p:spPr>
      </p:pic>
      <p:sp>
        <p:nvSpPr>
          <p:cNvPr id="4" name="Content Placeholder 2">
            <a:extLst>
              <a:ext uri="{FF2B5EF4-FFF2-40B4-BE49-F238E27FC236}">
                <a16:creationId xmlns:a16="http://schemas.microsoft.com/office/drawing/2014/main" id="{A2322E4D-B75A-6D45-FB88-F3692A8F99F4}"/>
              </a:ext>
            </a:extLst>
          </p:cNvPr>
          <p:cNvSpPr txBox="1">
            <a:spLocks/>
          </p:cNvSpPr>
          <p:nvPr/>
        </p:nvSpPr>
        <p:spPr>
          <a:xfrm>
            <a:off x="1210693" y="1931688"/>
            <a:ext cx="4692020" cy="2723480"/>
          </a:xfrm>
          <a:prstGeom prst="rect">
            <a:avLst/>
          </a:prstGeom>
        </p:spPr>
        <p:txBody>
          <a:bodyPr vert="horz" wrap="square" lIns="121920" tIns="60960" rIns="121920" bIns="6096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buNone/>
            </a:pPr>
            <a:r>
              <a:rPr lang="en-GB" sz="2400" dirty="0"/>
              <a:t>Make different pictures appear if it’s bright or dark.</a:t>
            </a:r>
          </a:p>
          <a:p>
            <a:pPr marL="0" indent="0">
              <a:buNone/>
            </a:pPr>
            <a:endParaRPr lang="en-GB" sz="2400" dirty="0"/>
          </a:p>
          <a:p>
            <a:pPr marL="0" indent="0">
              <a:buNone/>
            </a:pPr>
            <a:r>
              <a:rPr lang="en-GB" sz="2400" dirty="0"/>
              <a:t>You could experiment by changing the logic comparison block from </a:t>
            </a:r>
            <a:r>
              <a:rPr lang="en-GB" sz="2400" b="1" dirty="0">
                <a:solidFill>
                  <a:srgbClr val="6C4BC1"/>
                </a:solidFill>
              </a:rPr>
              <a:t>less than &lt; </a:t>
            </a:r>
            <a:br>
              <a:rPr lang="en-GB" sz="2400" dirty="0"/>
            </a:br>
            <a:r>
              <a:rPr lang="en-GB" sz="2400" dirty="0"/>
              <a:t>to </a:t>
            </a:r>
            <a:r>
              <a:rPr lang="en-GB" sz="2400" b="1" dirty="0">
                <a:solidFill>
                  <a:srgbClr val="6C4BC1"/>
                </a:solidFill>
              </a:rPr>
              <a:t>greater than &gt;</a:t>
            </a:r>
          </a:p>
        </p:txBody>
      </p:sp>
      <p:pic>
        <p:nvPicPr>
          <p:cNvPr id="6" name="Graphic 5">
            <a:extLst>
              <a:ext uri="{FF2B5EF4-FFF2-40B4-BE49-F238E27FC236}">
                <a16:creationId xmlns:a16="http://schemas.microsoft.com/office/drawing/2014/main" id="{1F2E6B9D-7527-6DDE-1368-BEA91ACE986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315139">
            <a:off x="728305" y="2024853"/>
            <a:ext cx="389467" cy="389467"/>
          </a:xfrm>
          <a:prstGeom prst="rect">
            <a:avLst/>
          </a:prstGeom>
        </p:spPr>
      </p:pic>
      <p:pic>
        <p:nvPicPr>
          <p:cNvPr id="12" name="Graphic 11">
            <a:extLst>
              <a:ext uri="{FF2B5EF4-FFF2-40B4-BE49-F238E27FC236}">
                <a16:creationId xmlns:a16="http://schemas.microsoft.com/office/drawing/2014/main" id="{B8BFA18F-AC93-1BD3-B2C4-0349C0C774C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229540">
            <a:off x="728931" y="3332160"/>
            <a:ext cx="389467" cy="389467"/>
          </a:xfrm>
          <a:prstGeom prst="rect">
            <a:avLst/>
          </a:prstGeom>
        </p:spPr>
      </p:pic>
      <p:pic>
        <p:nvPicPr>
          <p:cNvPr id="14" name="Graphic 13">
            <a:extLst>
              <a:ext uri="{FF2B5EF4-FFF2-40B4-BE49-F238E27FC236}">
                <a16:creationId xmlns:a16="http://schemas.microsoft.com/office/drawing/2014/main" id="{B2EF4893-BCC8-AEDA-8752-9AF01CB3D25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722687">
            <a:off x="11011270" y="5090189"/>
            <a:ext cx="682023" cy="1023035"/>
          </a:xfrm>
          <a:prstGeom prst="rect">
            <a:avLst/>
          </a:prstGeom>
        </p:spPr>
      </p:pic>
      <p:pic>
        <p:nvPicPr>
          <p:cNvPr id="15" name="Graphic 14">
            <a:extLst>
              <a:ext uri="{FF2B5EF4-FFF2-40B4-BE49-F238E27FC236}">
                <a16:creationId xmlns:a16="http://schemas.microsoft.com/office/drawing/2014/main" id="{56133DAE-A415-1E5D-60B9-1E315979ABC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7194">
            <a:off x="5374836" y="6187823"/>
            <a:ext cx="277933" cy="277933"/>
          </a:xfrm>
          <a:prstGeom prst="rect">
            <a:avLst/>
          </a:prstGeom>
        </p:spPr>
      </p:pic>
      <p:pic>
        <p:nvPicPr>
          <p:cNvPr id="5" name="Content Placeholder 5" descr="Code showing: &#10;Forever&#10;If light level &gt; 50&#10;Show LEDs - sunshine&#10;Else&#10;Show LEDs - moon ">
            <a:extLst>
              <a:ext uri="{FF2B5EF4-FFF2-40B4-BE49-F238E27FC236}">
                <a16:creationId xmlns:a16="http://schemas.microsoft.com/office/drawing/2014/main" id="{64648870-B08E-C188-EC3D-DF2CC1B81A3B}"/>
              </a:ext>
            </a:extLst>
          </p:cNvPr>
          <p:cNvPicPr>
            <a:picLocks noChangeAspect="1"/>
          </p:cNvPicPr>
          <p:nvPr/>
        </p:nvPicPr>
        <p:blipFill>
          <a:blip r:embed="rId9"/>
          <a:stretch>
            <a:fillRect/>
          </a:stretch>
        </p:blipFill>
        <p:spPr>
          <a:xfrm>
            <a:off x="6461364" y="680444"/>
            <a:ext cx="3153537" cy="5263800"/>
          </a:xfrm>
          <a:prstGeom prst="rect">
            <a:avLst/>
          </a:prstGeom>
        </p:spPr>
      </p:pic>
    </p:spTree>
    <p:extLst>
      <p:ext uri="{BB962C8B-B14F-4D97-AF65-F5344CB8AC3E}">
        <p14:creationId xmlns:p14="http://schemas.microsoft.com/office/powerpoint/2010/main" val="131614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7E87-19DC-35C4-C5EC-56D808DC38F4}"/>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43411"/>
            <a:r>
              <a:rPr lang="en-GB" dirty="0"/>
              <a:t>Next steps</a:t>
            </a:r>
          </a:p>
        </p:txBody>
      </p:sp>
      <p:sp>
        <p:nvSpPr>
          <p:cNvPr id="3" name="Content Placeholder 2">
            <a:extLst>
              <a:ext uri="{FF2B5EF4-FFF2-40B4-BE49-F238E27FC236}">
                <a16:creationId xmlns:a16="http://schemas.microsoft.com/office/drawing/2014/main" id="{7905D8CB-9B0B-B2FE-8270-D7327593F9F3}"/>
              </a:ext>
            </a:extLst>
          </p:cNvPr>
          <p:cNvSpPr>
            <a:spLocks noGrp="1"/>
          </p:cNvSpPr>
          <p:nvPr>
            <p:ph sz="half" idx="4294967295"/>
          </p:nvPr>
        </p:nvSpPr>
        <p:spPr>
          <a:xfrm>
            <a:off x="567381" y="1799162"/>
            <a:ext cx="5160433" cy="2411301"/>
          </a:xfrm>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2667" dirty="0"/>
              <a:t>Today we used the micro:bit light sensor and logic to turn LED lights on automatically when it gets dark.</a:t>
            </a:r>
          </a:p>
          <a:p>
            <a:r>
              <a:rPr lang="en-GB" sz="2667" dirty="0"/>
              <a:t>Next time, we’ll use micro:bit sensors and logic to make a classic game of chance.</a:t>
            </a:r>
          </a:p>
        </p:txBody>
      </p:sp>
      <p:pic>
        <p:nvPicPr>
          <p:cNvPr id="11" name="Graphic 10">
            <a:extLst>
              <a:ext uri="{FF2B5EF4-FFF2-40B4-BE49-F238E27FC236}">
                <a16:creationId xmlns:a16="http://schemas.microsoft.com/office/drawing/2014/main" id="{81165D5A-05F4-C292-B9CC-E121A75C774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000000">
            <a:off x="6168104" y="5754692"/>
            <a:ext cx="402005" cy="344576"/>
          </a:xfrm>
          <a:prstGeom prst="rect">
            <a:avLst/>
          </a:prstGeom>
        </p:spPr>
      </p:pic>
      <p:pic>
        <p:nvPicPr>
          <p:cNvPr id="14" name="Picture 26">
            <a:extLst>
              <a:ext uri="{FF2B5EF4-FFF2-40B4-BE49-F238E27FC236}">
                <a16:creationId xmlns:a16="http://schemas.microsoft.com/office/drawing/2014/main" id="{F485E33E-9A7B-7F3D-A386-1202F4F63EF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335606" y="295150"/>
            <a:ext cx="1588807" cy="1059204"/>
          </a:xfrm>
          <a:prstGeom prst="rect">
            <a:avLst/>
          </a:prstGeom>
        </p:spPr>
      </p:pic>
      <p:pic>
        <p:nvPicPr>
          <p:cNvPr id="5" name="Picture 4">
            <a:extLst>
              <a:ext uri="{FF2B5EF4-FFF2-40B4-BE49-F238E27FC236}">
                <a16:creationId xmlns:a16="http://schemas.microsoft.com/office/drawing/2014/main" id="{0EDECB9A-7444-E60D-DA70-231122FB8C8C}"/>
              </a:ext>
              <a:ext uri="{C183D7F6-B498-43B3-948B-1728B52AA6E4}">
                <adec:decorative xmlns:adec="http://schemas.microsoft.com/office/drawing/2017/decorative" val="1"/>
              </a:ext>
            </a:extLst>
          </p:cNvPr>
          <p:cNvPicPr>
            <a:picLocks noChangeAspect="1"/>
          </p:cNvPicPr>
          <p:nvPr/>
        </p:nvPicPr>
        <p:blipFill>
          <a:blip r:embed="rId7"/>
          <a:srcRect/>
          <a:stretch/>
        </p:blipFill>
        <p:spPr>
          <a:xfrm>
            <a:off x="6369107" y="1799161"/>
            <a:ext cx="5518477" cy="3104143"/>
          </a:xfrm>
          <a:prstGeom prst="rect">
            <a:avLst/>
          </a:prstGeom>
        </p:spPr>
      </p:pic>
    </p:spTree>
    <p:extLst>
      <p:ext uri="{BB962C8B-B14F-4D97-AF65-F5344CB8AC3E}">
        <p14:creationId xmlns:p14="http://schemas.microsoft.com/office/powerpoint/2010/main" val="340402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38D2-5F1E-7C60-2275-87F8E471A153}"/>
              </a:ext>
            </a:extLst>
          </p:cNvPr>
          <p:cNvSpPr>
            <a:spLocks noGrp="1"/>
          </p:cNvSpPr>
          <p:nvPr>
            <p:ph type="title"/>
          </p:nvPr>
        </p:nvSpPr>
        <p:spPr/>
        <p:txBody>
          <a:bodyPr/>
          <a:lstStyle/>
          <a:p>
            <a:r>
              <a:rPr lang="en-US">
                <a:ea typeface="+mj-lt"/>
                <a:cs typeface="+mj-lt"/>
                <a:hlinkClick r:id="rId2"/>
              </a:rPr>
              <a:t>Daily 10 - Mental Maths Challenge - Topmarks</a:t>
            </a:r>
            <a:endParaRPr lang="en-US">
              <a:ea typeface="+mj-lt"/>
              <a:cs typeface="+mj-lt"/>
            </a:endParaRPr>
          </a:p>
        </p:txBody>
      </p:sp>
      <p:sp>
        <p:nvSpPr>
          <p:cNvPr id="3" name="TextBox 2">
            <a:extLst>
              <a:ext uri="{FF2B5EF4-FFF2-40B4-BE49-F238E27FC236}">
                <a16:creationId xmlns:a16="http://schemas.microsoft.com/office/drawing/2014/main" id="{8A704C61-423A-1901-FAB4-57037F415565}"/>
              </a:ext>
            </a:extLst>
          </p:cNvPr>
          <p:cNvSpPr txBox="1"/>
          <p:nvPr/>
        </p:nvSpPr>
        <p:spPr>
          <a:xfrm>
            <a:off x="2263400" y="3077672"/>
            <a:ext cx="35055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X 8s </a:t>
            </a:r>
          </a:p>
        </p:txBody>
      </p:sp>
    </p:spTree>
    <p:extLst>
      <p:ext uri="{BB962C8B-B14F-4D97-AF65-F5344CB8AC3E}">
        <p14:creationId xmlns:p14="http://schemas.microsoft.com/office/powerpoint/2010/main" val="28675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41881-8499-58F3-F265-B0C99DA05045}"/>
              </a:ext>
            </a:extLst>
          </p:cNvPr>
          <p:cNvSpPr>
            <a:spLocks noGrp="1"/>
          </p:cNvSpPr>
          <p:nvPr>
            <p:ph type="title"/>
          </p:nvPr>
        </p:nvSpPr>
        <p:spPr>
          <a:xfrm>
            <a:off x="838200" y="2616489"/>
            <a:ext cx="10515600" cy="1325563"/>
          </a:xfrm>
        </p:spPr>
        <p:txBody>
          <a:bodyPr>
            <a:normAutofit fontScale="90000"/>
          </a:bodyPr>
          <a:lstStyle/>
          <a:p>
            <a:r>
              <a:rPr lang="en-US">
                <a:solidFill>
                  <a:srgbClr val="002060"/>
                </a:solidFill>
              </a:rPr>
              <a:t>Blue </a:t>
            </a:r>
            <a:br>
              <a:rPr lang="en-US"/>
            </a:br>
            <a:br>
              <a:rPr lang="en-US"/>
            </a:br>
            <a:r>
              <a:rPr lang="en-US"/>
              <a:t>0.67     _______  55%</a:t>
            </a:r>
            <a:br>
              <a:rPr lang="en-US"/>
            </a:br>
            <a:r>
              <a:rPr lang="en-US"/>
              <a:t>0.89   ________ 89/100 </a:t>
            </a:r>
            <a:br>
              <a:rPr lang="en-US"/>
            </a:br>
            <a:br>
              <a:rPr lang="en-US"/>
            </a:br>
            <a:br>
              <a:rPr lang="en-US"/>
            </a:br>
            <a:r>
              <a:rPr lang="en-US">
                <a:solidFill>
                  <a:srgbClr val="00B050"/>
                </a:solidFill>
              </a:rPr>
              <a:t>Green </a:t>
            </a:r>
            <a:br>
              <a:rPr lang="en-US"/>
            </a:br>
            <a:br>
              <a:rPr lang="en-US"/>
            </a:br>
            <a:r>
              <a:rPr lang="en-US"/>
              <a:t>26%  _____ 0.34 </a:t>
            </a:r>
            <a:br>
              <a:rPr lang="en-US"/>
            </a:br>
            <a:r>
              <a:rPr lang="en-US"/>
              <a:t>0.2  ______  2/10 </a:t>
            </a:r>
          </a:p>
        </p:txBody>
      </p:sp>
      <p:sp>
        <p:nvSpPr>
          <p:cNvPr id="3" name="TextBox 2">
            <a:extLst>
              <a:ext uri="{FF2B5EF4-FFF2-40B4-BE49-F238E27FC236}">
                <a16:creationId xmlns:a16="http://schemas.microsoft.com/office/drawing/2014/main" id="{D3648E93-1A11-6663-53D4-A0C06043FC34}"/>
              </a:ext>
            </a:extLst>
          </p:cNvPr>
          <p:cNvSpPr txBox="1"/>
          <p:nvPr/>
        </p:nvSpPr>
        <p:spPr>
          <a:xfrm>
            <a:off x="6895148" y="2307999"/>
            <a:ext cx="4414049"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Challenge: </a:t>
            </a:r>
          </a:p>
          <a:p>
            <a:endParaRPr lang="en-US" sz="2800"/>
          </a:p>
          <a:p>
            <a:r>
              <a:rPr lang="en-US" sz="2800"/>
              <a:t>Michael says that 68% is less than 0.609 because the decimal has four digits in it. </a:t>
            </a:r>
          </a:p>
          <a:p>
            <a:r>
              <a:rPr lang="en-US" sz="2800"/>
              <a:t>True or false?</a:t>
            </a:r>
          </a:p>
        </p:txBody>
      </p:sp>
    </p:spTree>
    <p:extLst>
      <p:ext uri="{BB962C8B-B14F-4D97-AF65-F5344CB8AC3E}">
        <p14:creationId xmlns:p14="http://schemas.microsoft.com/office/powerpoint/2010/main" val="77047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ine of fractions&#10;&#10;Description automatically generated">
            <a:extLst>
              <a:ext uri="{FF2B5EF4-FFF2-40B4-BE49-F238E27FC236}">
                <a16:creationId xmlns:a16="http://schemas.microsoft.com/office/drawing/2014/main" id="{4B796859-C636-FB71-1CFF-85F67833DAEC}"/>
              </a:ext>
            </a:extLst>
          </p:cNvPr>
          <p:cNvPicPr>
            <a:picLocks noChangeAspect="1"/>
          </p:cNvPicPr>
          <p:nvPr/>
        </p:nvPicPr>
        <p:blipFill>
          <a:blip r:embed="rId2"/>
          <a:stretch>
            <a:fillRect/>
          </a:stretch>
        </p:blipFill>
        <p:spPr>
          <a:xfrm>
            <a:off x="347663" y="1181100"/>
            <a:ext cx="11496675" cy="4495800"/>
          </a:xfrm>
          <a:prstGeom prst="rect">
            <a:avLst/>
          </a:prstGeom>
        </p:spPr>
      </p:pic>
      <p:sp>
        <p:nvSpPr>
          <p:cNvPr id="3" name="TextBox 2">
            <a:extLst>
              <a:ext uri="{FF2B5EF4-FFF2-40B4-BE49-F238E27FC236}">
                <a16:creationId xmlns:a16="http://schemas.microsoft.com/office/drawing/2014/main" id="{0E7BDE96-6C06-7F31-D21D-6B9CFE195882}"/>
              </a:ext>
            </a:extLst>
          </p:cNvPr>
          <p:cNvSpPr txBox="1"/>
          <p:nvPr/>
        </p:nvSpPr>
        <p:spPr>
          <a:xfrm>
            <a:off x="828448" y="358993"/>
            <a:ext cx="49844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Paired Work</a:t>
            </a:r>
          </a:p>
        </p:txBody>
      </p:sp>
    </p:spTree>
    <p:extLst>
      <p:ext uri="{BB962C8B-B14F-4D97-AF65-F5344CB8AC3E}">
        <p14:creationId xmlns:p14="http://schemas.microsoft.com/office/powerpoint/2010/main" val="1479439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th fractions on a line&#10;&#10;Description automatically generated">
            <a:extLst>
              <a:ext uri="{FF2B5EF4-FFF2-40B4-BE49-F238E27FC236}">
                <a16:creationId xmlns:a16="http://schemas.microsoft.com/office/drawing/2014/main" id="{E7DB92A4-0C1A-C0EF-8541-4A4EB42D2277}"/>
              </a:ext>
            </a:extLst>
          </p:cNvPr>
          <p:cNvPicPr>
            <a:picLocks noChangeAspect="1"/>
          </p:cNvPicPr>
          <p:nvPr/>
        </p:nvPicPr>
        <p:blipFill>
          <a:blip r:embed="rId2"/>
          <a:stretch>
            <a:fillRect/>
          </a:stretch>
        </p:blipFill>
        <p:spPr>
          <a:xfrm>
            <a:off x="423863" y="1247775"/>
            <a:ext cx="11344275" cy="4362450"/>
          </a:xfrm>
          <a:prstGeom prst="rect">
            <a:avLst/>
          </a:prstGeom>
        </p:spPr>
      </p:pic>
    </p:spTree>
    <p:extLst>
      <p:ext uri="{BB962C8B-B14F-4D97-AF65-F5344CB8AC3E}">
        <p14:creationId xmlns:p14="http://schemas.microsoft.com/office/powerpoint/2010/main" val="198545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id with a yellow square&#10;&#10;Description automatically generated">
            <a:extLst>
              <a:ext uri="{FF2B5EF4-FFF2-40B4-BE49-F238E27FC236}">
                <a16:creationId xmlns:a16="http://schemas.microsoft.com/office/drawing/2014/main" id="{749AC04B-D6BA-3C2F-6A25-5AF9C9674CA9}"/>
              </a:ext>
            </a:extLst>
          </p:cNvPr>
          <p:cNvPicPr>
            <a:picLocks noChangeAspect="1"/>
          </p:cNvPicPr>
          <p:nvPr/>
        </p:nvPicPr>
        <p:blipFill>
          <a:blip r:embed="rId2"/>
          <a:stretch>
            <a:fillRect/>
          </a:stretch>
        </p:blipFill>
        <p:spPr>
          <a:xfrm>
            <a:off x="169867" y="362890"/>
            <a:ext cx="5612835" cy="5837532"/>
          </a:xfrm>
          <a:prstGeom prst="rect">
            <a:avLst/>
          </a:prstGeom>
        </p:spPr>
      </p:pic>
      <p:sp>
        <p:nvSpPr>
          <p:cNvPr id="4" name="TextBox 3">
            <a:extLst>
              <a:ext uri="{FF2B5EF4-FFF2-40B4-BE49-F238E27FC236}">
                <a16:creationId xmlns:a16="http://schemas.microsoft.com/office/drawing/2014/main" id="{52ADEA95-475D-34D9-7165-C9D753A2CAB9}"/>
              </a:ext>
            </a:extLst>
          </p:cNvPr>
          <p:cNvSpPr txBox="1"/>
          <p:nvPr/>
        </p:nvSpPr>
        <p:spPr>
          <a:xfrm>
            <a:off x="7097098" y="721250"/>
            <a:ext cx="4803524"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arenR"/>
            </a:pPr>
            <a:r>
              <a:rPr lang="en-US" sz="2800">
                <a:ea typeface="+mn-lt"/>
                <a:cs typeface="+mn-lt"/>
              </a:rPr>
              <a:t>How many hundredths have been shaded in?</a:t>
            </a:r>
            <a:endParaRPr lang="en-US"/>
          </a:p>
          <a:p>
            <a:endParaRPr lang="en-US"/>
          </a:p>
          <a:p>
            <a:endParaRPr lang="en-US"/>
          </a:p>
          <a:p>
            <a:r>
              <a:rPr lang="en-US" sz="3600"/>
              <a:t>2) These are equivalent fractions- True or false?</a:t>
            </a:r>
          </a:p>
          <a:p>
            <a:endParaRPr lang="en-US"/>
          </a:p>
          <a:p>
            <a:endParaRPr lang="en-US"/>
          </a:p>
          <a:p>
            <a:endParaRPr lang="en-US"/>
          </a:p>
        </p:txBody>
      </p:sp>
      <p:pic>
        <p:nvPicPr>
          <p:cNvPr id="5" name="Picture 4" descr="A number and line on a white background&#10;&#10;Description automatically generated">
            <a:extLst>
              <a:ext uri="{FF2B5EF4-FFF2-40B4-BE49-F238E27FC236}">
                <a16:creationId xmlns:a16="http://schemas.microsoft.com/office/drawing/2014/main" id="{D53B385F-B13D-E980-8DF2-7EC568296260}"/>
              </a:ext>
            </a:extLst>
          </p:cNvPr>
          <p:cNvPicPr>
            <a:picLocks noChangeAspect="1"/>
          </p:cNvPicPr>
          <p:nvPr/>
        </p:nvPicPr>
        <p:blipFill>
          <a:blip r:embed="rId3"/>
          <a:stretch>
            <a:fillRect/>
          </a:stretch>
        </p:blipFill>
        <p:spPr>
          <a:xfrm>
            <a:off x="6612145" y="3427978"/>
            <a:ext cx="5008493" cy="1180685"/>
          </a:xfrm>
          <a:prstGeom prst="rect">
            <a:avLst/>
          </a:prstGeom>
        </p:spPr>
      </p:pic>
    </p:spTree>
    <p:extLst>
      <p:ext uri="{BB962C8B-B14F-4D97-AF65-F5344CB8AC3E}">
        <p14:creationId xmlns:p14="http://schemas.microsoft.com/office/powerpoint/2010/main" val="3003713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id with a yellow square&#10;&#10;Description automatically generated">
            <a:extLst>
              <a:ext uri="{FF2B5EF4-FFF2-40B4-BE49-F238E27FC236}">
                <a16:creationId xmlns:a16="http://schemas.microsoft.com/office/drawing/2014/main" id="{6B54B678-E9CA-57B2-8725-2143AB09C766}"/>
              </a:ext>
            </a:extLst>
          </p:cNvPr>
          <p:cNvPicPr>
            <a:picLocks noChangeAspect="1"/>
          </p:cNvPicPr>
          <p:nvPr/>
        </p:nvPicPr>
        <p:blipFill>
          <a:blip r:embed="rId2"/>
          <a:stretch>
            <a:fillRect/>
          </a:stretch>
        </p:blipFill>
        <p:spPr>
          <a:xfrm>
            <a:off x="412824" y="-1545"/>
            <a:ext cx="6330661" cy="6577445"/>
          </a:xfrm>
          <a:prstGeom prst="rect">
            <a:avLst/>
          </a:prstGeom>
        </p:spPr>
      </p:pic>
      <p:sp>
        <p:nvSpPr>
          <p:cNvPr id="3" name="TextBox 2">
            <a:extLst>
              <a:ext uri="{FF2B5EF4-FFF2-40B4-BE49-F238E27FC236}">
                <a16:creationId xmlns:a16="http://schemas.microsoft.com/office/drawing/2014/main" id="{3180B8B4-05D7-4A51-C527-2CEE7CF4E6B3}"/>
              </a:ext>
            </a:extLst>
          </p:cNvPr>
          <p:cNvSpPr txBox="1"/>
          <p:nvPr/>
        </p:nvSpPr>
        <p:spPr>
          <a:xfrm>
            <a:off x="7400023" y="836649"/>
            <a:ext cx="411112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a:p>
          <a:p>
            <a:endParaRPr lang="en-US" sz="2800"/>
          </a:p>
          <a:p>
            <a:endParaRPr lang="en-US" sz="2800"/>
          </a:p>
          <a:p>
            <a:r>
              <a:rPr lang="en-US" sz="2800"/>
              <a:t>Talk partners: Write on a </a:t>
            </a:r>
            <a:r>
              <a:rPr lang="en-US" sz="2800" err="1"/>
              <a:t>wipeboard</a:t>
            </a:r>
            <a:r>
              <a:rPr lang="en-US" sz="2800"/>
              <a:t> as a fraction, decimal and percentage.</a:t>
            </a:r>
          </a:p>
        </p:txBody>
      </p:sp>
    </p:spTree>
    <p:extLst>
      <p:ext uri="{BB962C8B-B14F-4D97-AF65-F5344CB8AC3E}">
        <p14:creationId xmlns:p14="http://schemas.microsoft.com/office/powerpoint/2010/main" val="36861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5F48D2-69D4-426F-AD36-7AE56DC10202}">
  <ds:schemaRefs>
    <ds:schemaRef ds:uri="http://schemas.microsoft.com/sharepoint/v3/contenttype/forms"/>
  </ds:schemaRefs>
</ds:datastoreItem>
</file>

<file path=customXml/itemProps2.xml><?xml version="1.0" encoding="utf-8"?>
<ds:datastoreItem xmlns:ds="http://schemas.openxmlformats.org/officeDocument/2006/customXml" ds:itemID="{55901E11-E86B-47D1-9855-C4771A134687}">
  <ds:schemaRefs>
    <ds:schemaRef ds:uri="http://schemas.microsoft.com/office/2006/metadata/properties"/>
    <ds:schemaRef ds:uri="http://schemas.microsoft.com/office/infopath/2007/PartnerControls"/>
    <ds:schemaRef ds:uri="e255f982-5f1f-41c7-871f-7a91432a5484"/>
    <ds:schemaRef ds:uri="5519ec2d-3025-400a-aa14-bba49a7e18f3"/>
  </ds:schemaRefs>
</ds:datastoreItem>
</file>

<file path=customXml/itemProps3.xml><?xml version="1.0" encoding="utf-8"?>
<ds:datastoreItem xmlns:ds="http://schemas.openxmlformats.org/officeDocument/2006/customXml" ds:itemID="{DCA0E1E7-B257-479D-AC02-78AA9E639CF6}"/>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33</Slides>
  <Notes>10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Year 5 Celebration Café rehearsal (upstairs hall)  Give It All You Got(Lyrics)</vt:lpstr>
      <vt:lpstr>TBAT- convert fractions, decimals and percentages.  3 in 3    1)  2/3 + ½ =   2) 3/5  - 1/2 =   3) 4/5  of 200 =  </vt:lpstr>
      <vt:lpstr>Daily 10 - Mental Maths Challenge - Topmarks</vt:lpstr>
      <vt:lpstr>Blue   0.67     _______  55% 0.89   ________ 89/100    Green   26%  _____ 0.34  0.2  ______  2/10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Write as a fraction, decimal and percentage.   Blue                                                                                              Green </vt:lpstr>
      <vt:lpstr>PowerPoint Presentation</vt:lpstr>
      <vt:lpstr>                                                                Mastery:  </vt:lpstr>
      <vt:lpstr>Monday 7th July TBAT: Write a setting and  character description.  3 in 3  1. Name two sounds that can be  heard in the forest.   2. What season do you think it is  and why?   3. Find and copy one word which  means the same as ‘having a  pleasant smell’.</vt:lpstr>
      <vt:lpstr>Monday 7th July TBAT: Write a setting and character description.  Describe Odin in detail – what ambitious vocabulary can you include?  Describe Asgard in detail – what ambitious vocabulary can you use?  Teacher to brainstorm vocabulary for Odin and Asgard on flipchart paper</vt:lpstr>
      <vt:lpstr>Monday 7th July TBAT: Write a setting and character description.  Example – what features can you spot? High above the mortal world, where the sky shimmered with golden light and the clouds curled like silver smoke, stood the mighty realm of Asgard. Nestled among glistening mountains and sparkling rivers of starlight, the home of the gods gleamed with majesty and mystery. The towering walls of Valhalla were lined with spears and golden shields. Asgard was a place of beauty, power, and ancient magic. At dawn, when the sun cast a warm glow over the polished halls, a peaceful silence wrapped the city like a comforting cloak—though deep within, something stirred. For even in this land of eternal glory, not all knowledge was known, and not all questions had been answered.</vt:lpstr>
      <vt:lpstr>Monday 7th July TBAT: Write a setting and character description.  Example – what features can you spot? With his long, midnight-blue cloak billowing in the breeze and his silver staff tapping against the stone floor, Odin, the Allfather, stood at the edge of the Rainbow Bridge. Wise beyond measure yet restless in spirit, he was a figure of both awe and mystery. His eyes—sharp, blue, and filled with storms—searched the horizon. Beneath his broad-brimmed hat and thick, grey beard, his expression was one of quiet resolve. Although he ruled over Asgard with strength and wisdom, Odin’s thirst for knowledge burned brighter than the stars above. For he knew that somewhere, far beyond the gates of the gods, deeper than memory and time, the answers he sought waited in the waters of Mimir’s Well.</vt:lpstr>
      <vt:lpstr>Monday 7th July TBAT: Write a setting and character description.  Share write:  Include: Fronted adverbials Expanded noun phrases  Remember you are just describing the setting – you do not need to tell much of the story.</vt:lpstr>
      <vt:lpstr>SPORTS DAY – afternoon outside</vt:lpstr>
      <vt:lpstr>Recap: step counter</vt:lpstr>
      <vt:lpstr>Introducing the light sensor</vt:lpstr>
      <vt:lpstr>TBAT: successfully make a code that uses sensors and logic. </vt:lpstr>
      <vt:lpstr>  Think:      night light introduction video </vt:lpstr>
      <vt:lpstr>Create:    examine the code</vt:lpstr>
      <vt:lpstr>Create:    coding animation</vt:lpstr>
      <vt:lpstr>Create:    step-by-step online tutorial</vt:lpstr>
      <vt:lpstr>Evaluate</vt:lpstr>
      <vt:lpstr>Extend     </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144</cp:revision>
  <dcterms:created xsi:type="dcterms:W3CDTF">2025-07-02T12:27:47Z</dcterms:created>
  <dcterms:modified xsi:type="dcterms:W3CDTF">2025-07-04T12:56:11Z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