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61" r:id="rId6"/>
    <p:sldId id="426" r:id="rId7"/>
    <p:sldId id="427" r:id="rId8"/>
    <p:sldId id="258" r:id="rId9"/>
    <p:sldId id="430" r:id="rId10"/>
    <p:sldId id="429" r:id="rId11"/>
    <p:sldId id="259" r:id="rId12"/>
    <p:sldId id="257" r:id="rId13"/>
    <p:sldId id="262" r:id="rId14"/>
    <p:sldId id="431" r:id="rId15"/>
    <p:sldId id="286" r:id="rId16"/>
    <p:sldId id="285" r:id="rId17"/>
    <p:sldId id="277" r:id="rId18"/>
    <p:sldId id="279" r:id="rId19"/>
    <p:sldId id="289" r:id="rId20"/>
    <p:sldId id="281" r:id="rId21"/>
    <p:sldId id="282"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453F3-2C13-2EE0-3547-84EE2B01E9B0}" v="381" dt="2025-07-14T13:08:57.864"/>
    <p1510:client id="{6DF7A821-1516-3D61-A6C6-CF40F867F13B}" v="175" dt="2025-07-14T10:30:25.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076B0-67F1-4947-93E3-7B5C704A13C9}" type="datetimeFigureOut">
              <a:t>7/14/2025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07673-7420-4F9E-B928-F4DDA8905D5C}" type="slidenum">
              <a:t>‹#›</a:t>
            </a:fld>
            <a:endParaRPr lang="en-GB"/>
          </a:p>
        </p:txBody>
      </p:sp>
    </p:spTree>
    <p:extLst>
      <p:ext uri="{BB962C8B-B14F-4D97-AF65-F5344CB8AC3E}">
        <p14:creationId xmlns:p14="http://schemas.microsoft.com/office/powerpoint/2010/main" val="228670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A simulation is a computer version, or model, of something in the real world. The </a:t>
            </a:r>
            <a:r>
              <a:rPr lang="en-GB" sz="900" err="1">
                <a:effectLst/>
                <a:latin typeface="Arial" panose="020B0604020202020204" pitchFamily="34" charset="0"/>
                <a:ea typeface="Calibri" panose="020F0502020204030204" pitchFamily="34" charset="0"/>
              </a:rPr>
              <a:t>MakeCode</a:t>
            </a:r>
            <a:r>
              <a:rPr lang="en-GB" sz="900">
                <a:effectLst/>
                <a:latin typeface="Arial" panose="020B0604020202020204" pitchFamily="34" charset="0"/>
                <a:ea typeface="Calibri" panose="020F0502020204030204" pitchFamily="34" charset="0"/>
              </a:rPr>
              <a:t> editor has a simulator of a real micro:bit, for example.</a:t>
            </a:r>
          </a:p>
          <a:p>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11</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GB" sz="900" u="sng">
                <a:effectLst/>
                <a:latin typeface="Arial" panose="020B0604020202020204" pitchFamily="34" charset="0"/>
                <a:ea typeface="Calibri" panose="020F0502020204030204" pitchFamily="34" charset="0"/>
              </a:rPr>
              <a:t>Ask </a:t>
            </a:r>
            <a:endParaRPr lang="en-GB" sz="900">
              <a:effectLst/>
              <a:latin typeface="Arial" panose="020B0604020202020204" pitchFamily="34" charset="0"/>
              <a:ea typeface="Calibri" panose="020F050202020403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Symbol" pitchFamily="2" charset="2"/>
              <a:buChar char=""/>
              <a:tabLst/>
              <a:defRPr/>
            </a:pPr>
            <a:r>
              <a:rPr lang="en-GB" sz="900">
                <a:effectLst/>
                <a:latin typeface="Arial" panose="020B0604020202020204" pitchFamily="34" charset="0"/>
                <a:ea typeface="Calibri" panose="020F0502020204030204" pitchFamily="34" charset="0"/>
              </a:rPr>
              <a:t>What is an input?</a:t>
            </a:r>
          </a:p>
          <a:p>
            <a:pPr marL="342900" lvl="0" indent="-342900">
              <a:buFont typeface="Symbol" pitchFamily="2" charset="2"/>
              <a:buChar char=""/>
            </a:pPr>
            <a:r>
              <a:rPr lang="en-GB" sz="900">
                <a:effectLst/>
                <a:latin typeface="Arial" panose="020B0604020202020204" pitchFamily="34" charset="0"/>
                <a:ea typeface="Calibri" panose="020F0502020204030204" pitchFamily="34" charset="0"/>
              </a:rPr>
              <a:t>What input would be useful to use in this game? (The accelerometer is a good input to use because it can sense when we shake the micro:bit which fits the game.)</a:t>
            </a:r>
          </a:p>
          <a:p>
            <a:pPr marL="342900" lvl="0" indent="-342900">
              <a:buFont typeface="Symbol" pitchFamily="2" charset="2"/>
              <a:buChar char=""/>
            </a:pPr>
            <a:r>
              <a:rPr lang="en-GB" sz="900">
                <a:effectLst/>
                <a:latin typeface="Arial" panose="020B0604020202020204" pitchFamily="34" charset="0"/>
                <a:ea typeface="Calibri" panose="020F0502020204030204" pitchFamily="34" charset="0"/>
              </a:rPr>
              <a:t>What are random numbers? (Talk about examples like dice. Is a dice more random than a human playing rock, paper, scissors? Do your students think a computer will be truly random?)</a:t>
            </a:r>
          </a:p>
          <a:p>
            <a:pPr marL="342900" lvl="0" indent="-342900">
              <a:buFont typeface="Symbol" pitchFamily="2" charset="2"/>
              <a:buChar char=""/>
            </a:pPr>
            <a:r>
              <a:rPr lang="en-GB" sz="900">
                <a:effectLst/>
                <a:latin typeface="Arial" panose="020B0604020202020204" pitchFamily="34" charset="0"/>
                <a:ea typeface="Calibri" panose="020F0502020204030204" pitchFamily="34" charset="0"/>
              </a:rPr>
              <a:t>What are variables? (We used variables in the step counter project to keep track of our steps. Today we’re going to use them so we can test a random number and show different pictures depending on its value.)</a:t>
            </a:r>
          </a:p>
          <a:p>
            <a:pPr marL="342900" lvl="0" indent="-342900">
              <a:buFont typeface="Symbol" pitchFamily="2" charset="2"/>
              <a:buChar char=""/>
            </a:pPr>
            <a:r>
              <a:rPr lang="en-GB" sz="900">
                <a:effectLst/>
                <a:latin typeface="Arial" panose="020B0604020202020204" pitchFamily="34" charset="0"/>
                <a:ea typeface="Calibri" panose="020F0502020204030204" pitchFamily="34" charset="0"/>
              </a:rPr>
              <a:t>What is logic? (We used logic in the nightlight project to turn the light on if it was dark. Here we’ll use logic in the form of if-then-else blocks to make different pictures appear to represent rock, paper, or scissors depending on the random number generated by the micro:bit.)</a:t>
            </a:r>
            <a:r>
              <a:rPr lang="en-GB">
                <a:effectLst/>
              </a:rPr>
              <a:t> </a:t>
            </a:r>
          </a:p>
          <a:p>
            <a:pPr marL="342900" marR="0" lvl="0" indent="-342900" algn="l" defTabSz="685800" rtl="0" eaLnBrk="1" fontAlgn="auto" latinLnBrk="0" hangingPunct="1">
              <a:lnSpc>
                <a:spcPct val="100000"/>
              </a:lnSpc>
              <a:spcBef>
                <a:spcPts val="0"/>
              </a:spcBef>
              <a:spcAft>
                <a:spcPts val="0"/>
              </a:spcAft>
              <a:buClrTx/>
              <a:buSzTx/>
              <a:buFont typeface="Symbol" pitchFamily="2" charset="2"/>
              <a:buChar char=""/>
              <a:tabLst/>
              <a:defRPr/>
            </a:pPr>
            <a:r>
              <a:rPr lang="en-GB" sz="800">
                <a:effectLst/>
                <a:latin typeface="Arial" panose="020B0604020202020204" pitchFamily="34" charset="0"/>
                <a:ea typeface="Calibri" panose="020F0502020204030204" pitchFamily="34" charset="0"/>
              </a:rPr>
              <a:t>A simulation is a computer version, or model, of something in the real world. The </a:t>
            </a:r>
            <a:r>
              <a:rPr lang="en-GB" sz="800" err="1">
                <a:effectLst/>
                <a:latin typeface="Arial" panose="020B0604020202020204" pitchFamily="34" charset="0"/>
                <a:ea typeface="Calibri" panose="020F0502020204030204" pitchFamily="34" charset="0"/>
              </a:rPr>
              <a:t>MakeCode</a:t>
            </a:r>
            <a:r>
              <a:rPr lang="en-GB" sz="800">
                <a:effectLst/>
                <a:latin typeface="Arial" panose="020B0604020202020204" pitchFamily="34" charset="0"/>
                <a:ea typeface="Calibri" panose="020F0502020204030204" pitchFamily="34" charset="0"/>
              </a:rPr>
              <a:t> editor has a simulator of a real micro:bit, for example.</a:t>
            </a:r>
          </a:p>
        </p:txBody>
      </p:sp>
      <p:sp>
        <p:nvSpPr>
          <p:cNvPr id="4" name="Slide Number Placeholder 3"/>
          <p:cNvSpPr>
            <a:spLocks noGrp="1"/>
          </p:cNvSpPr>
          <p:nvPr>
            <p:ph type="sldNum" sz="quarter" idx="5"/>
          </p:nvPr>
        </p:nvSpPr>
        <p:spPr/>
        <p:txBody>
          <a:bodyPr/>
          <a:lstStyle/>
          <a:p>
            <a:fld id="{9091831F-4EB0-A94A-A132-4C9A8B82ADF3}" type="slidenum">
              <a:rPr lang="en-GB" smtClean="0"/>
              <a:t>12</a:t>
            </a:fld>
            <a:endParaRPr lang="en-GB"/>
          </a:p>
        </p:txBody>
      </p:sp>
    </p:spTree>
    <p:extLst>
      <p:ext uri="{BB962C8B-B14F-4D97-AF65-F5344CB8AC3E}">
        <p14:creationId xmlns:p14="http://schemas.microsoft.com/office/powerpoint/2010/main" val="240013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13</a:t>
            </a:fld>
            <a:endParaRPr lang="en-GB"/>
          </a:p>
        </p:txBody>
      </p:sp>
    </p:spTree>
    <p:extLst>
      <p:ext uri="{BB962C8B-B14F-4D97-AF65-F5344CB8AC3E}">
        <p14:creationId xmlns:p14="http://schemas.microsoft.com/office/powerpoint/2010/main" val="46711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don’t need to test if random-number = 3 because we’re using logical thinking. If the number is not 1 or 2, it must be 3.</a:t>
            </a:r>
          </a:p>
          <a:p>
            <a:endParaRPr lang="en-GB"/>
          </a:p>
          <a:p>
            <a:pPr marL="0" marR="0" lvl="0" indent="0" algn="l" defTabSz="685800" rtl="0" eaLnBrk="1" fontAlgn="auto" latinLnBrk="0" hangingPunct="1">
              <a:lnSpc>
                <a:spcPct val="100000"/>
              </a:lnSpc>
              <a:spcBef>
                <a:spcPts val="0"/>
              </a:spcBef>
              <a:spcAft>
                <a:spcPts val="0"/>
              </a:spcAft>
              <a:buClrTx/>
              <a:buSzTx/>
              <a:buFontTx/>
              <a:buNone/>
              <a:tabLst/>
              <a:defRPr/>
            </a:pPr>
            <a:r>
              <a:rPr lang="en-GB"/>
              <a:t>Completed code: https://</a:t>
            </a:r>
            <a:r>
              <a:rPr lang="en-GB" err="1"/>
              <a:t>makecode.microbit.org</a:t>
            </a:r>
            <a:r>
              <a:rPr lang="en-GB"/>
              <a:t>/#pub:_4ChUTXM8od9P</a:t>
            </a:r>
          </a:p>
          <a:p>
            <a:endParaRPr lang="en-GB"/>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14</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15</a:t>
            </a:fld>
            <a:endParaRPr lang="en-GB"/>
          </a:p>
        </p:txBody>
      </p:sp>
    </p:spTree>
    <p:extLst>
      <p:ext uri="{BB962C8B-B14F-4D97-AF65-F5344CB8AC3E}">
        <p14:creationId xmlns:p14="http://schemas.microsoft.com/office/powerpoint/2010/main" val="404399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16</a:t>
            </a:fld>
            <a:endParaRPr lang="en-GB"/>
          </a:p>
        </p:txBody>
      </p:sp>
    </p:spTree>
    <p:extLst>
      <p:ext uri="{BB962C8B-B14F-4D97-AF65-F5344CB8AC3E}">
        <p14:creationId xmlns:p14="http://schemas.microsoft.com/office/powerpoint/2010/main" val="340696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17</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effectLst/>
                <a:latin typeface="Arial" panose="020B0604020202020204" pitchFamily="34" charset="0"/>
                <a:ea typeface="Calibri" panose="020F0502020204030204" pitchFamily="34" charset="0"/>
              </a:rPr>
              <a:t>Students might design their own icons and make new rules about which objects beat other objects.</a:t>
            </a:r>
            <a:endParaRPr lang="en-GB"/>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18</a:t>
            </a:fld>
            <a:endParaRPr lang="en-GB"/>
          </a:p>
        </p:txBody>
      </p:sp>
    </p:spTree>
    <p:extLst>
      <p:ext uri="{BB962C8B-B14F-4D97-AF65-F5344CB8AC3E}">
        <p14:creationId xmlns:p14="http://schemas.microsoft.com/office/powerpoint/2010/main" val="40045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567380" y="315283"/>
            <a:ext cx="5343685" cy="937968"/>
          </a:xfrm>
        </p:spPr>
        <p:txBody>
          <a:bodyPr wrap="square" lIns="0" tIns="180000" rIns="0" bIns="180000">
            <a:spAutoFit/>
          </a:bodyPr>
          <a:lstStyle>
            <a:lvl1pPr marL="239178" indent="-179913">
              <a:tabLst/>
              <a:defRPr lang="en-US" sz="3733" b="1" i="0" kern="1200" dirty="0">
                <a:solidFill>
                  <a:srgbClr val="000000"/>
                </a:solidFill>
                <a:latin typeface="Arial" panose="020B0604020202020204" pitchFamily="34" charset="0"/>
                <a:ea typeface="+mj-ea"/>
                <a:cs typeface="+mj-cs"/>
              </a:defRPr>
            </a:lvl1pPr>
          </a:lstStyle>
          <a:p>
            <a:pPr marL="239994" lvl="0" indent="0" algn="l" defTabSz="914377" rtl="0" eaLnBrk="1" latinLnBrk="0" hangingPunct="1">
              <a:lnSpc>
                <a:spcPct val="100000"/>
              </a:lnSpc>
              <a:spcBef>
                <a:spcPct val="0"/>
              </a:spcBef>
              <a:buFont typeface="Arial" panose="020B0604020202020204" pitchFamily="34" charset="0"/>
              <a:buNone/>
            </a:pPr>
            <a:r>
              <a:rPr lang="en-GB"/>
              <a:t>Click to edit slide title</a:t>
            </a:r>
            <a:endParaRPr lang="en-US"/>
          </a:p>
        </p:txBody>
      </p:sp>
    </p:spTree>
    <p:extLst>
      <p:ext uri="{BB962C8B-B14F-4D97-AF65-F5344CB8AC3E}">
        <p14:creationId xmlns:p14="http://schemas.microsoft.com/office/powerpoint/2010/main" val="2176358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xml"/><Relationship Id="rId7" Type="http://schemas.openxmlformats.org/officeDocument/2006/relationships/image" Target="../media/image27.svg"/><Relationship Id="rId2" Type="http://schemas.openxmlformats.org/officeDocument/2006/relationships/slideLayout" Target="../slideLayouts/slideLayout12.xml"/><Relationship Id="rId1" Type="http://schemas.openxmlformats.org/officeDocument/2006/relationships/video" Target="https://www.youtube.com/embed/8wFIZLLBbuk?feature=oembed" TargetMode="External"/><Relationship Id="rId6" Type="http://schemas.openxmlformats.org/officeDocument/2006/relationships/image" Target="../media/image26.png"/><Relationship Id="rId11" Type="http://schemas.openxmlformats.org/officeDocument/2006/relationships/image" Target="../media/image30.jpeg"/><Relationship Id="rId5" Type="http://schemas.openxmlformats.org/officeDocument/2006/relationships/image" Target="../media/image25.svg"/><Relationship Id="rId10" Type="http://schemas.openxmlformats.org/officeDocument/2006/relationships/hyperlink" Target="https://youtu.be/8wFIZLLBbuk" TargetMode="External"/><Relationship Id="rId4" Type="http://schemas.openxmlformats.org/officeDocument/2006/relationships/image" Target="../media/image24.png"/><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s://makecode.microbit.org/#pub:_4ChUTXM8od9P" TargetMode="Externa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hyperlink" Target="https://mbit.io/tutorial-rp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07799"/>
            <a:ext cx="9144000" cy="2387600"/>
          </a:xfrm>
        </p:spPr>
        <p:txBody>
          <a:bodyPr/>
          <a:lstStyle/>
          <a:p>
            <a:r>
              <a:rPr lang="en-GB" dirty="0"/>
              <a:t>Morning Challenge</a:t>
            </a:r>
          </a:p>
        </p:txBody>
      </p:sp>
      <p:pic>
        <p:nvPicPr>
          <p:cNvPr id="4" name="Picture 3" descr="A screenshot of a game&#10;&#10;AI-generated content may be incorrect.">
            <a:extLst>
              <a:ext uri="{FF2B5EF4-FFF2-40B4-BE49-F238E27FC236}">
                <a16:creationId xmlns:a16="http://schemas.microsoft.com/office/drawing/2014/main" id="{4C3137CD-BEB7-C0B7-E544-F8E080B8E664}"/>
              </a:ext>
            </a:extLst>
          </p:cNvPr>
          <p:cNvPicPr>
            <a:picLocks noChangeAspect="1"/>
          </p:cNvPicPr>
          <p:nvPr/>
        </p:nvPicPr>
        <p:blipFill>
          <a:blip r:embed="rId2"/>
          <a:stretch>
            <a:fillRect/>
          </a:stretch>
        </p:blipFill>
        <p:spPr>
          <a:xfrm>
            <a:off x="6708432" y="104775"/>
            <a:ext cx="5200650" cy="664845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1EDC5-51D6-DADD-474B-7125A4B2B51B}"/>
              </a:ext>
            </a:extLst>
          </p:cNvPr>
          <p:cNvSpPr>
            <a:spLocks noGrp="1"/>
          </p:cNvSpPr>
          <p:nvPr>
            <p:ph idx="1"/>
          </p:nvPr>
        </p:nvSpPr>
        <p:spPr>
          <a:xfrm>
            <a:off x="343930" y="898868"/>
            <a:ext cx="11246708" cy="5391365"/>
          </a:xfrm>
        </p:spPr>
        <p:txBody>
          <a:bodyPr vert="horz" lIns="91440" tIns="45720" rIns="91440" bIns="45720" rtlCol="0" anchor="t">
            <a:normAutofit/>
          </a:bodyPr>
          <a:lstStyle/>
          <a:p>
            <a:pPr marL="0" indent="0">
              <a:buNone/>
            </a:pPr>
            <a:r>
              <a:rPr lang="en-GB" sz="2500" b="1" dirty="0">
                <a:latin typeface="Abril Fatface"/>
              </a:rPr>
              <a:t>One Thing The Teacher Should Change Next Year</a:t>
            </a:r>
            <a:endParaRPr lang="en-GB" dirty="0">
              <a:latin typeface="Aptos" panose="020B0004020202020204"/>
            </a:endParaRPr>
          </a:p>
          <a:p>
            <a:pPr marL="0" indent="0">
              <a:buNone/>
            </a:pPr>
            <a:br>
              <a:rPr lang="en-GB" sz="3200" dirty="0">
                <a:latin typeface="Aptos"/>
              </a:rPr>
            </a:br>
            <a:r>
              <a:rPr lang="en-GB" sz="3200" dirty="0">
                <a:latin typeface="Aptos"/>
              </a:rPr>
              <a:t>If there’s one thing I think Miss Smith could change for Year 5 next year, it would be to let us have a few more </a:t>
            </a:r>
            <a:r>
              <a:rPr lang="en-GB" sz="3200" i="1" dirty="0">
                <a:latin typeface="Aptos"/>
              </a:rPr>
              <a:t>fun Fridays</a:t>
            </a:r>
            <a:r>
              <a:rPr lang="en-GB" sz="3200" dirty="0">
                <a:latin typeface="Aptos"/>
              </a:rPr>
              <a:t>—maybe with games, music, and definitely snacks involved! She makes lessons interesting but just imagine a surprise disco maths session or a “no pens” afternoon where we learn through drama or drawing! Oh, and maybe a class pet that we can look after. Just a few little changes to make an already great year even more unforgettable</a:t>
            </a:r>
            <a:endParaRPr lang="en-GB" sz="3600">
              <a:latin typeface="Aptos"/>
            </a:endParaRPr>
          </a:p>
        </p:txBody>
      </p:sp>
    </p:spTree>
    <p:extLst>
      <p:ext uri="{BB962C8B-B14F-4D97-AF65-F5344CB8AC3E}">
        <p14:creationId xmlns:p14="http://schemas.microsoft.com/office/powerpoint/2010/main" val="150334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309044" y="287645"/>
            <a:ext cx="4170177" cy="1059204"/>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994">
              <a:lnSpc>
                <a:spcPct val="100000"/>
              </a:lnSpc>
            </a:pPr>
            <a:r>
              <a:rPr lang="en-GB" sz="3733">
                <a:solidFill>
                  <a:srgbClr val="00A000"/>
                </a:solidFill>
              </a:rPr>
              <a:t>Recap:</a:t>
            </a:r>
            <a:r>
              <a:rPr lang="en-GB" sz="3733">
                <a:solidFill>
                  <a:srgbClr val="00C802"/>
                </a:solidFill>
              </a:rPr>
              <a:t> </a:t>
            </a:r>
            <a:r>
              <a:rPr lang="en-GB">
                <a:solidFill>
                  <a:schemeClr val="tx1"/>
                </a:solidFill>
              </a:rPr>
              <a:t>nightlight</a:t>
            </a:r>
            <a:endParaRPr lang="en-GB" sz="3733">
              <a:solidFill>
                <a:schemeClr val="tx1"/>
              </a:solidFill>
            </a:endParaRPr>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309043" y="1430819"/>
            <a:ext cx="5483896" cy="3121047"/>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00A000"/>
              </a:buClr>
              <a:buSzPct val="100000"/>
              <a:buFont typeface="Wingdings" pitchFamily="2" charset="2"/>
              <a:buChar char="§"/>
            </a:pPr>
            <a:r>
              <a:rPr lang="en-GB" sz="2400"/>
              <a:t>Last time we coded our micro:bits to make a light that switches on when it gets dark using </a:t>
            </a:r>
            <a:r>
              <a:rPr lang="en-GB" sz="2400" b="1"/>
              <a:t>sensors</a:t>
            </a:r>
            <a:r>
              <a:rPr lang="en-GB" sz="2400"/>
              <a:t> and </a:t>
            </a:r>
            <a:r>
              <a:rPr lang="en-GB" sz="2400" b="1"/>
              <a:t>logic</a:t>
            </a:r>
            <a:r>
              <a:rPr lang="en-GB" sz="2400"/>
              <a:t>.</a:t>
            </a:r>
          </a:p>
          <a:p>
            <a:pPr marL="467771" indent="-457189">
              <a:lnSpc>
                <a:spcPct val="110000"/>
              </a:lnSpc>
              <a:spcBef>
                <a:spcPts val="0"/>
              </a:spcBef>
              <a:spcAft>
                <a:spcPts val="1600"/>
              </a:spcAft>
              <a:buClr>
                <a:srgbClr val="00A000"/>
              </a:buClr>
              <a:buSzPct val="100000"/>
              <a:buFont typeface="Wingdings" pitchFamily="2" charset="2"/>
              <a:buChar char="§"/>
            </a:pPr>
            <a:r>
              <a:rPr lang="en-GB" sz="2400"/>
              <a:t>Today we’re going to use the accelerometer sensor and even more logic to make a micro:bit simulation of a well-known game.</a:t>
            </a:r>
          </a:p>
        </p:txBody>
      </p:sp>
      <p:pic>
        <p:nvPicPr>
          <p:cNvPr id="4" name="Content Placeholder 5" descr="Code showing: &#10;Forever&#10;If light level &lt; 100 then &#10;Show LEDs (all lit)&#10;Else&#10;Clear screen ">
            <a:extLst>
              <a:ext uri="{FF2B5EF4-FFF2-40B4-BE49-F238E27FC236}">
                <a16:creationId xmlns:a16="http://schemas.microsoft.com/office/drawing/2014/main" id="{F5BFE628-01FA-3D2B-96CD-117D95F876B7}"/>
              </a:ext>
            </a:extLst>
          </p:cNvPr>
          <p:cNvPicPr>
            <a:picLocks noChangeAspect="1"/>
          </p:cNvPicPr>
          <p:nvPr/>
        </p:nvPicPr>
        <p:blipFill>
          <a:blip r:embed="rId3"/>
          <a:stretch>
            <a:fillRect/>
          </a:stretch>
        </p:blipFill>
        <p:spPr>
          <a:xfrm>
            <a:off x="6784828" y="683315"/>
            <a:ext cx="4032293" cy="4832821"/>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6508192"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CE0364"/>
                </a:solidFill>
              </a:rPr>
              <a:t>Think:     </a:t>
            </a:r>
            <a:r>
              <a:rPr lang="en-GB" sz="3733">
                <a:solidFill>
                  <a:srgbClr val="000000"/>
                </a:solidFill>
              </a:rPr>
              <a:t>learning objectives</a:t>
            </a:r>
            <a:endParaRPr lang="en-GB">
              <a:solidFill>
                <a:srgbClr val="CE0364"/>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299973" cy="885975"/>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a:extLst>
              <a:ext uri="{FF2B5EF4-FFF2-40B4-BE49-F238E27FC236}">
                <a16:creationId xmlns:a16="http://schemas.microsoft.com/office/drawing/2014/main" id="{E4C44F27-90B1-C3C7-0CD3-A05CCB43B011}"/>
              </a:ext>
            </a:extLst>
          </p:cNvPr>
          <p:cNvSpPr txBox="1">
            <a:spLocks/>
          </p:cNvSpPr>
          <p:nvPr/>
        </p:nvSpPr>
        <p:spPr>
          <a:xfrm>
            <a:off x="662086" y="1632745"/>
            <a:ext cx="5960593" cy="1466449"/>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code a micro:bit Rock, paper, scissors game using inputs, random numbers, variables and logic.</a:t>
            </a:r>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639417" y="3721177"/>
            <a:ext cx="5983263" cy="1853640"/>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how combining inputs, random numbers, variables and logic can make a computer simulation of a real-world game.</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778" y="3852300"/>
            <a:ext cx="586175" cy="664331"/>
          </a:xfrm>
          <a:prstGeom prst="rect">
            <a:avLst/>
          </a:prstGeom>
        </p:spPr>
      </p:pic>
      <p:pic>
        <p:nvPicPr>
          <p:cNvPr id="11" name="Graphic 10">
            <a:extLst>
              <a:ext uri="{FF2B5EF4-FFF2-40B4-BE49-F238E27FC236}">
                <a16:creationId xmlns:a16="http://schemas.microsoft.com/office/drawing/2014/main" id="{5D146C90-43F0-F2A4-BB91-6F74E18D220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230" y="2020645"/>
            <a:ext cx="605713" cy="664331"/>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61505">
            <a:off x="8688071" y="2476057"/>
            <a:ext cx="2041023" cy="2653331"/>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03271" y="886037"/>
            <a:ext cx="508751" cy="538676"/>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5300000">
            <a:off x="10413041" y="344448"/>
            <a:ext cx="562864" cy="536061"/>
          </a:xfrm>
          <a:prstGeom prst="rect">
            <a:avLst/>
          </a:prstGeom>
        </p:spPr>
      </p:pic>
    </p:spTree>
    <p:extLst>
      <p:ext uri="{BB962C8B-B14F-4D97-AF65-F5344CB8AC3E}">
        <p14:creationId xmlns:p14="http://schemas.microsoft.com/office/powerpoint/2010/main" val="280366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826575" y="138921"/>
            <a:ext cx="10965652"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CE0364"/>
                </a:solidFill>
              </a:rPr>
              <a:t>  </a:t>
            </a:r>
            <a:r>
              <a:rPr lang="en-GB" sz="3467">
                <a:solidFill>
                  <a:srgbClr val="CE0364"/>
                </a:solidFill>
              </a:rPr>
              <a:t>Think:      </a:t>
            </a:r>
            <a:r>
              <a:rPr lang="en-GB" sz="3467">
                <a:solidFill>
                  <a:schemeClr val="tx1"/>
                </a:solidFill>
              </a:rPr>
              <a:t>rock, paper, scissors</a:t>
            </a:r>
            <a:r>
              <a:rPr lang="en-GB" sz="3467">
                <a:solidFill>
                  <a:srgbClr val="000000"/>
                </a:solidFill>
              </a:rPr>
              <a:t> introduction video </a:t>
            </a:r>
            <a:endParaRPr lang="en-GB" sz="3467">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691415" y="196810"/>
            <a:ext cx="2299973" cy="885975"/>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474" y="1915226"/>
            <a:ext cx="802317" cy="909293"/>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4055" y="4699053"/>
            <a:ext cx="1265325" cy="164492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264" y="5230299"/>
            <a:ext cx="479777" cy="508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210153" y="6332185"/>
            <a:ext cx="10123200"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effectLst/>
                <a:latin typeface="Arial" panose="020B0604020202020204" pitchFamily="34" charset="0"/>
                <a:ea typeface="Calibri" panose="020F0502020204030204" pitchFamily="34" charset="0"/>
                <a:cs typeface="Arial" panose="020B0604020202020204" pitchFamily="34" charset="0"/>
              </a:rPr>
              <a:t>Optionally play video: </a:t>
            </a:r>
            <a:r>
              <a:rPr lang="en-GB" sz="1867">
                <a:effectLst/>
                <a:latin typeface="Arial" panose="020B0604020202020204" pitchFamily="34" charset="0"/>
                <a:ea typeface="Calibri" panose="020F0502020204030204" pitchFamily="34" charset="0"/>
              </a:rPr>
              <a:t> </a:t>
            </a:r>
            <a:r>
              <a:rPr lang="en-GB" sz="1867" u="sng">
                <a:solidFill>
                  <a:srgbClr val="0563C1"/>
                </a:solidFill>
                <a:effectLst/>
                <a:latin typeface="Arial" panose="020B0604020202020204" pitchFamily="34" charset="0"/>
                <a:ea typeface="Calibri" panose="020F0502020204030204" pitchFamily="34" charset="0"/>
                <a:hlinkClick r:id="rId10"/>
              </a:rPr>
              <a:t>https://youtu.be/8wFIZLLBbuk</a:t>
            </a:r>
            <a:r>
              <a:rPr lang="en-GB" sz="1867" u="sng">
                <a:solidFill>
                  <a:srgbClr val="0563C1"/>
                </a:solidFill>
                <a:effectLst/>
                <a:latin typeface="Arial" panose="020B0604020202020204" pitchFamily="34" charset="0"/>
                <a:ea typeface="Calibri" panose="020F0502020204030204" pitchFamily="34" charset="0"/>
              </a:rPr>
              <a:t> </a:t>
            </a:r>
            <a:endParaRPr lang="en-US" sz="1867">
              <a:latin typeface="Arial" panose="020B0604020202020204" pitchFamily="34" charset="0"/>
              <a:cs typeface="Arial" panose="020B0604020202020204" pitchFamily="34" charset="0"/>
            </a:endParaRPr>
          </a:p>
        </p:txBody>
      </p:sp>
      <p:pic>
        <p:nvPicPr>
          <p:cNvPr id="3" name="Online Media 7" descr="Rock, paper, scissors, introduction video">
            <a:hlinkClick r:id="" action="ppaction://media"/>
            <a:extLst>
              <a:ext uri="{FF2B5EF4-FFF2-40B4-BE49-F238E27FC236}">
                <a16:creationId xmlns:a16="http://schemas.microsoft.com/office/drawing/2014/main" id="{2F04B62C-7C90-70BD-430B-76F37EC3D6D9}"/>
              </a:ext>
            </a:extLst>
          </p:cNvPr>
          <p:cNvPicPr>
            <a:picLocks noRot="1" noChangeAspect="1"/>
          </p:cNvPicPr>
          <p:nvPr>
            <a:videoFile r:link="rId1"/>
          </p:nvPr>
        </p:nvPicPr>
        <p:blipFill>
          <a:blip r:embed="rId11"/>
          <a:stretch>
            <a:fillRect/>
          </a:stretch>
        </p:blipFill>
        <p:spPr>
          <a:xfrm>
            <a:off x="2044564" y="1388644"/>
            <a:ext cx="8102872" cy="4578123"/>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6273085"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5129561" y="1781313"/>
            <a:ext cx="6706839" cy="5340180"/>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133"/>
              <a:t>The </a:t>
            </a:r>
            <a:r>
              <a:rPr lang="en-GB" sz="2133" b="1">
                <a:solidFill>
                  <a:srgbClr val="E7645C"/>
                </a:solidFill>
              </a:rPr>
              <a:t>accelerometer sensor</a:t>
            </a:r>
            <a:r>
              <a:rPr lang="en-GB" sz="2133"/>
              <a:t> input triggers the ‘on shake’ block.</a:t>
            </a:r>
          </a:p>
          <a:p>
            <a:pPr marL="467771" indent="-457189">
              <a:lnSpc>
                <a:spcPct val="110000"/>
              </a:lnSpc>
              <a:spcBef>
                <a:spcPts val="0"/>
              </a:spcBef>
              <a:spcAft>
                <a:spcPts val="1600"/>
              </a:spcAft>
              <a:buClr>
                <a:srgbClr val="E7645C"/>
              </a:buClr>
              <a:buSzPct val="100000"/>
              <a:buFont typeface="Wingdings" pitchFamily="2" charset="2"/>
              <a:buChar char="§"/>
            </a:pPr>
            <a:r>
              <a:rPr lang="en-GB" sz="2133"/>
              <a:t>A random number between 1 and 3 is stored in a variable called ‘random-number’ </a:t>
            </a:r>
          </a:p>
          <a:p>
            <a:pPr marL="467771" indent="-457189">
              <a:lnSpc>
                <a:spcPct val="110000"/>
              </a:lnSpc>
              <a:spcBef>
                <a:spcPts val="0"/>
              </a:spcBef>
              <a:spcAft>
                <a:spcPts val="1600"/>
              </a:spcAft>
              <a:buClr>
                <a:srgbClr val="E7645C"/>
              </a:buClr>
              <a:buSzPct val="100000"/>
              <a:buFont typeface="Wingdings" pitchFamily="2" charset="2"/>
              <a:buChar char="§"/>
            </a:pPr>
            <a:r>
              <a:rPr lang="en-GB" sz="2133"/>
              <a:t>The </a:t>
            </a:r>
            <a:r>
              <a:rPr lang="en-GB" sz="2133" b="1">
                <a:solidFill>
                  <a:srgbClr val="E7645C"/>
                </a:solidFill>
              </a:rPr>
              <a:t>logic</a:t>
            </a:r>
            <a:r>
              <a:rPr lang="en-GB" sz="2133"/>
              <a:t> ‘if… then… else’ block tests the value of the variable.</a:t>
            </a:r>
          </a:p>
          <a:p>
            <a:pPr marL="467771" indent="-457189">
              <a:lnSpc>
                <a:spcPct val="110000"/>
              </a:lnSpc>
              <a:spcBef>
                <a:spcPts val="0"/>
              </a:spcBef>
              <a:spcAft>
                <a:spcPts val="1600"/>
              </a:spcAft>
              <a:buClr>
                <a:srgbClr val="E7645C"/>
              </a:buClr>
              <a:buSzPct val="100000"/>
              <a:buFont typeface="Wingdings" pitchFamily="2" charset="2"/>
              <a:buChar char="§"/>
            </a:pPr>
            <a:r>
              <a:rPr lang="en-GB" sz="2133" b="1">
                <a:solidFill>
                  <a:srgbClr val="E7645C"/>
                </a:solidFill>
              </a:rPr>
              <a:t>If</a:t>
            </a:r>
            <a:r>
              <a:rPr lang="en-GB" sz="2133"/>
              <a:t> the number is 1, it shows a rock icon.</a:t>
            </a:r>
          </a:p>
          <a:p>
            <a:pPr marL="467771" indent="-457189">
              <a:lnSpc>
                <a:spcPct val="110000"/>
              </a:lnSpc>
              <a:spcBef>
                <a:spcPts val="0"/>
              </a:spcBef>
              <a:spcAft>
                <a:spcPts val="1600"/>
              </a:spcAft>
              <a:buClr>
                <a:srgbClr val="E7645C"/>
              </a:buClr>
              <a:buSzPct val="100000"/>
              <a:buFont typeface="Wingdings" pitchFamily="2" charset="2"/>
              <a:buChar char="§"/>
            </a:pPr>
            <a:r>
              <a:rPr lang="en-GB" sz="2133" b="1">
                <a:solidFill>
                  <a:srgbClr val="E7645C"/>
                </a:solidFill>
              </a:rPr>
              <a:t>If</a:t>
            </a:r>
            <a:r>
              <a:rPr lang="en-GB" sz="2133"/>
              <a:t> the number is 2, it shows a paper icon.</a:t>
            </a:r>
          </a:p>
          <a:p>
            <a:pPr marL="467771" indent="-457189">
              <a:lnSpc>
                <a:spcPct val="110000"/>
              </a:lnSpc>
              <a:spcBef>
                <a:spcPts val="0"/>
              </a:spcBef>
              <a:spcAft>
                <a:spcPts val="1600"/>
              </a:spcAft>
              <a:buClr>
                <a:srgbClr val="E7645C"/>
              </a:buClr>
              <a:buSzPct val="100000"/>
              <a:buFont typeface="Wingdings" pitchFamily="2" charset="2"/>
              <a:buChar char="§"/>
            </a:pPr>
            <a:r>
              <a:rPr lang="en-GB" sz="2133" b="1">
                <a:solidFill>
                  <a:srgbClr val="E7645C"/>
                </a:solidFill>
              </a:rPr>
              <a:t>Else</a:t>
            </a:r>
            <a:r>
              <a:rPr lang="en-GB" sz="2133"/>
              <a:t>, otherwise, if the number is not 1 or 2, it must be 3, so it shows the scissors icon.</a:t>
            </a:r>
          </a:p>
          <a:p>
            <a:pPr marL="10582" indent="0">
              <a:lnSpc>
                <a:spcPct val="110000"/>
              </a:lnSpc>
              <a:spcBef>
                <a:spcPts val="0"/>
              </a:spcBef>
              <a:spcAft>
                <a:spcPts val="1600"/>
              </a:spcAft>
              <a:buClr>
                <a:srgbClr val="E7645C"/>
              </a:buClr>
              <a:buSzPct val="100000"/>
              <a:buNone/>
            </a:pPr>
            <a:endParaRPr lang="en-GB" sz="240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719627" y="179849"/>
            <a:ext cx="1329944" cy="1500449"/>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827242" y="6425153"/>
            <a:ext cx="5070095" cy="338554"/>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Teacher: open the </a:t>
            </a:r>
            <a:r>
              <a:rPr lang="en-GB" sz="1600">
                <a:latin typeface="Arial" panose="020B0604020202020204" pitchFamily="34" charset="0"/>
                <a:cs typeface="Arial" panose="020B0604020202020204" pitchFamily="34" charset="0"/>
                <a:hlinkClick r:id="rId5"/>
              </a:rPr>
              <a:t>completed code</a:t>
            </a:r>
            <a:r>
              <a:rPr lang="en-GB" sz="1600">
                <a:latin typeface="Arial" panose="020B0604020202020204" pitchFamily="34" charset="0"/>
                <a:cs typeface="Arial" panose="020B0604020202020204" pitchFamily="34" charset="0"/>
              </a:rPr>
              <a:t> in the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135" y="6277801"/>
            <a:ext cx="646107" cy="646107"/>
          </a:xfrm>
          <a:prstGeom prst="rect">
            <a:avLst/>
          </a:prstGeom>
        </p:spPr>
      </p:pic>
      <p:pic>
        <p:nvPicPr>
          <p:cNvPr id="3" name="Picture 2" descr="On shake&#10;Set random number to pick random 1 to 3&#10;If random number = 1 then&#10;Show icon - rock&#10;Else if random number = 2 then &#10;Show icon - paper&#10;Else&#10;Show icon - scissors ">
            <a:extLst>
              <a:ext uri="{FF2B5EF4-FFF2-40B4-BE49-F238E27FC236}">
                <a16:creationId xmlns:a16="http://schemas.microsoft.com/office/drawing/2014/main" id="{8440B876-9CD4-F39D-B41C-E2031D77451D}"/>
              </a:ext>
            </a:extLst>
          </p:cNvPr>
          <p:cNvPicPr>
            <a:picLocks noChangeAspect="1"/>
          </p:cNvPicPr>
          <p:nvPr/>
        </p:nvPicPr>
        <p:blipFill>
          <a:blip r:embed="rId8"/>
          <a:stretch>
            <a:fillRect/>
          </a:stretch>
        </p:blipFill>
        <p:spPr>
          <a:xfrm>
            <a:off x="355601" y="1516693"/>
            <a:ext cx="4663528" cy="4618075"/>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621537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pic>
        <p:nvPicPr>
          <p:cNvPr id="4" name="Content Placeholder 9" descr="Animation showing how to put the code together. ">
            <a:extLst>
              <a:ext uri="{FF2B5EF4-FFF2-40B4-BE49-F238E27FC236}">
                <a16:creationId xmlns:a16="http://schemas.microsoft.com/office/drawing/2014/main" id="{94A5D70E-0FA4-98F6-5F83-79FD3AEFACCF}"/>
              </a:ext>
            </a:extLst>
          </p:cNvPr>
          <p:cNvPicPr>
            <a:picLocks noChangeAspect="1"/>
          </p:cNvPicPr>
          <p:nvPr/>
        </p:nvPicPr>
        <p:blipFill>
          <a:blip r:embed="rId7"/>
          <a:stretch>
            <a:fillRect/>
          </a:stretch>
        </p:blipFill>
        <p:spPr>
          <a:xfrm>
            <a:off x="1249255" y="1556347"/>
            <a:ext cx="8945104" cy="4786635"/>
          </a:xfrm>
          <a:prstGeom prst="rect">
            <a:avLst/>
          </a:prstGeom>
        </p:spPr>
      </p:pic>
    </p:spTree>
    <p:extLst>
      <p:ext uri="{BB962C8B-B14F-4D97-AF65-F5344CB8AC3E}">
        <p14:creationId xmlns:p14="http://schemas.microsoft.com/office/powerpoint/2010/main" val="273649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8404011"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569755" y="1863049"/>
            <a:ext cx="6226491" cy="74898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267">
                <a:latin typeface="Arial" panose="020B0604020202020204" pitchFamily="34" charset="0"/>
                <a:cs typeface="Arial" panose="020B0604020202020204" pitchFamily="34" charset="0"/>
                <a:hlinkClick r:id="rId7"/>
              </a:rPr>
              <a:t>https://mbit.io/tutorial-rps</a:t>
            </a:r>
            <a:endParaRPr lang="en-GB" sz="4267">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B30BCF-879C-7A9D-6C73-91D6CD559F3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04188" y="2920419"/>
            <a:ext cx="7419405" cy="3446515"/>
          </a:xfrm>
          <a:prstGeom prst="rect">
            <a:avLst/>
          </a:prstGeom>
        </p:spPr>
      </p:pic>
    </p:spTree>
    <p:extLst>
      <p:ext uri="{BB962C8B-B14F-4D97-AF65-F5344CB8AC3E}">
        <p14:creationId xmlns:p14="http://schemas.microsoft.com/office/powerpoint/2010/main" val="67839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03688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823899" cy="885975"/>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567379" y="1766317"/>
            <a:ext cx="6491789" cy="4470199"/>
          </a:xfrm>
          <a:prstGeom prst="rect">
            <a:avLst/>
          </a:prstGeom>
          <a:ln>
            <a:noFill/>
          </a:ln>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8466" indent="0">
              <a:lnSpc>
                <a:spcPct val="110000"/>
              </a:lnSpc>
              <a:spcBef>
                <a:spcPts val="0"/>
              </a:spcBef>
              <a:spcAft>
                <a:spcPts val="2400"/>
              </a:spcAft>
              <a:buClr>
                <a:srgbClr val="3FB6FE"/>
              </a:buClr>
              <a:buSzPct val="100000"/>
              <a:buNone/>
            </a:pPr>
            <a:r>
              <a:rPr lang="en-GB" sz="2400"/>
              <a:t>Download your code to a micro:bit</a:t>
            </a:r>
          </a:p>
          <a:p>
            <a:pPr marL="391573" indent="-380990">
              <a:lnSpc>
                <a:spcPct val="110000"/>
              </a:lnSpc>
              <a:spcBef>
                <a:spcPts val="0"/>
              </a:spcBef>
              <a:spcAft>
                <a:spcPts val="1600"/>
              </a:spcAft>
              <a:buClr>
                <a:srgbClr val="3FB6FE"/>
              </a:buClr>
              <a:buSzPct val="100000"/>
              <a:buFont typeface="Wingdings" pitchFamily="2" charset="2"/>
              <a:buChar char="§"/>
            </a:pPr>
            <a:r>
              <a:rPr lang="en-GB" sz="2400"/>
              <a:t>Does it work as you expect?</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ffectLst/>
                <a:latin typeface="Arial" panose="020B0604020202020204" pitchFamily="34" charset="0"/>
                <a:ea typeface="Calibri" panose="020F0502020204030204" pitchFamily="34" charset="0"/>
              </a:rPr>
              <a:t>How good is the project? </a:t>
            </a:r>
            <a:r>
              <a:rPr lang="en-GB" sz="2267"/>
              <a:t>Do you think the micro:bit is a fair opponent? </a:t>
            </a:r>
            <a:r>
              <a:rPr lang="en-GB" sz="2400"/>
              <a:t>Is it a good simulation of the game?</a:t>
            </a:r>
            <a:endParaRPr lang="en-GB" sz="2400" kern="100">
              <a:effectLst/>
              <a:ea typeface="Calibri" panose="020F0502020204030204" pitchFamily="34" charset="0"/>
            </a:endParaRP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ffectLst/>
                <a:latin typeface="Arial" panose="020B0604020202020204" pitchFamily="34" charset="0"/>
                <a:ea typeface="Calibri" panose="020F0502020204030204" pitchFamily="34" charset="0"/>
              </a:rPr>
              <a:t>Could it have other uses?</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a typeface="Calibri" panose="020F0502020204030204" pitchFamily="34" charset="0"/>
              </a:rPr>
              <a:t>How does it work?</a:t>
            </a:r>
            <a:endParaRPr lang="en-GB" sz="2400" kern="100">
              <a:effectLst/>
              <a:latin typeface="Arial" panose="020B0604020202020204" pitchFamily="34" charset="0"/>
              <a:ea typeface="Calibri" panose="020F0502020204030204" pitchFamily="34" charset="0"/>
            </a:endParaRPr>
          </a:p>
          <a:p>
            <a:pPr marL="391573" indent="-380990">
              <a:lnSpc>
                <a:spcPct val="110000"/>
              </a:lnSpc>
              <a:spcBef>
                <a:spcPts val="0"/>
              </a:spcBef>
              <a:spcAft>
                <a:spcPts val="1600"/>
              </a:spcAft>
              <a:buClr>
                <a:srgbClr val="3FB6FE"/>
              </a:buClr>
              <a:buSzPct val="100000"/>
              <a:buFont typeface="Wingdings" pitchFamily="2" charset="2"/>
              <a:buChar char="§"/>
            </a:pPr>
            <a:endParaRPr lang="en-GB" sz="240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92633">
            <a:off x="7108960" y="328172"/>
            <a:ext cx="687573" cy="728017"/>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835011">
            <a:off x="10823071" y="5834303"/>
            <a:ext cx="609715" cy="609715"/>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2101" y="1373591"/>
            <a:ext cx="237067" cy="237067"/>
          </a:xfrm>
          <a:prstGeom prst="rect">
            <a:avLst/>
          </a:prstGeom>
        </p:spPr>
      </p:pic>
      <p:pic>
        <p:nvPicPr>
          <p:cNvPr id="4" name="Picture 3">
            <a:extLst>
              <a:ext uri="{FF2B5EF4-FFF2-40B4-BE49-F238E27FC236}">
                <a16:creationId xmlns:a16="http://schemas.microsoft.com/office/drawing/2014/main" id="{79A2CB47-600D-B960-5E42-A546612D523F}"/>
              </a:ext>
              <a:ext uri="{C183D7F6-B498-43B3-948B-1728B52AA6E4}">
                <adec:decorative xmlns:adec="http://schemas.microsoft.com/office/drawing/2017/decorative" val="1"/>
              </a:ext>
            </a:extLst>
          </p:cNvPr>
          <p:cNvPicPr>
            <a:picLocks noChangeAspect="1"/>
          </p:cNvPicPr>
          <p:nvPr/>
        </p:nvPicPr>
        <p:blipFill rotWithShape="1">
          <a:blip r:embed="rId9"/>
          <a:srcRect r="24933"/>
          <a:stretch/>
        </p:blipFill>
        <p:spPr>
          <a:xfrm>
            <a:off x="6940635" y="1868406"/>
            <a:ext cx="4463039" cy="3344263"/>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32542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6C4BC1"/>
                </a:solidFill>
              </a:rPr>
              <a:t>Extend     </a:t>
            </a:r>
            <a:endParaRPr lang="en-GB">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560288" cy="885975"/>
          </a:xfrm>
          <a:prstGeom prst="roundRect">
            <a:avLst>
              <a:gd name="adj" fmla="val 50000"/>
            </a:avLst>
          </a:prstGeom>
          <a:noFill/>
          <a:ln w="82550">
            <a:solidFill>
              <a:srgbClr val="6C4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3" name="Graphic 2">
            <a:extLst>
              <a:ext uri="{FF2B5EF4-FFF2-40B4-BE49-F238E27FC236}">
                <a16:creationId xmlns:a16="http://schemas.microsoft.com/office/drawing/2014/main" id="{4B131759-9774-7648-E136-E035FABE2A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5959">
            <a:off x="10218681" y="190031"/>
            <a:ext cx="1401425" cy="1537048"/>
          </a:xfrm>
          <a:prstGeom prst="rect">
            <a:avLst/>
          </a:prstGeom>
        </p:spPr>
      </p:pic>
      <p:sp>
        <p:nvSpPr>
          <p:cNvPr id="4" name="Content Placeholder 2">
            <a:extLst>
              <a:ext uri="{FF2B5EF4-FFF2-40B4-BE49-F238E27FC236}">
                <a16:creationId xmlns:a16="http://schemas.microsoft.com/office/drawing/2014/main" id="{A2322E4D-B75A-6D45-FB88-F3692A8F99F4}"/>
              </a:ext>
            </a:extLst>
          </p:cNvPr>
          <p:cNvSpPr txBox="1">
            <a:spLocks/>
          </p:cNvSpPr>
          <p:nvPr/>
        </p:nvSpPr>
        <p:spPr>
          <a:xfrm>
            <a:off x="1210693" y="1931689"/>
            <a:ext cx="4692020" cy="3166679"/>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2400"/>
              <a:t>Make a tally chart to record how many games the micro:bit wins, losses or draws when playing against a human opponent… or against another micro:bit.</a:t>
            </a:r>
          </a:p>
          <a:p>
            <a:pPr marL="0" indent="0">
              <a:buNone/>
            </a:pPr>
            <a:endParaRPr lang="en-GB" sz="2400"/>
          </a:p>
          <a:p>
            <a:pPr marL="0" indent="0">
              <a:buNone/>
            </a:pPr>
            <a:r>
              <a:rPr lang="en-GB" sz="2400"/>
              <a:t>Can you modify the code to make your own game?</a:t>
            </a:r>
          </a:p>
        </p:txBody>
      </p:sp>
      <p:pic>
        <p:nvPicPr>
          <p:cNvPr id="6" name="Graphic 5">
            <a:extLst>
              <a:ext uri="{FF2B5EF4-FFF2-40B4-BE49-F238E27FC236}">
                <a16:creationId xmlns:a16="http://schemas.microsoft.com/office/drawing/2014/main" id="{1F2E6B9D-7527-6DDE-1368-BEA91ACE986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15139">
            <a:off x="728305" y="2024853"/>
            <a:ext cx="389467" cy="389467"/>
          </a:xfrm>
          <a:prstGeom prst="rect">
            <a:avLst/>
          </a:prstGeom>
        </p:spPr>
      </p:pic>
      <p:pic>
        <p:nvPicPr>
          <p:cNvPr id="12" name="Graphic 11">
            <a:extLst>
              <a:ext uri="{FF2B5EF4-FFF2-40B4-BE49-F238E27FC236}">
                <a16:creationId xmlns:a16="http://schemas.microsoft.com/office/drawing/2014/main" id="{B8BFA18F-AC93-1BD3-B2C4-0349C0C774C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728931" y="4280427"/>
            <a:ext cx="389467" cy="389467"/>
          </a:xfrm>
          <a:prstGeom prst="rect">
            <a:avLst/>
          </a:prstGeom>
        </p:spPr>
      </p:pic>
      <p:pic>
        <p:nvPicPr>
          <p:cNvPr id="15" name="Graphic 14">
            <a:extLst>
              <a:ext uri="{FF2B5EF4-FFF2-40B4-BE49-F238E27FC236}">
                <a16:creationId xmlns:a16="http://schemas.microsoft.com/office/drawing/2014/main" id="{56133DAE-A415-1E5D-60B9-1E315979AB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7194">
            <a:off x="5374836" y="6187823"/>
            <a:ext cx="277933" cy="277933"/>
          </a:xfrm>
          <a:prstGeom prst="rect">
            <a:avLst/>
          </a:prstGeom>
        </p:spPr>
      </p:pic>
      <p:pic>
        <p:nvPicPr>
          <p:cNvPr id="7" name="Content Placeholder 7" descr="A notebook with a tally chart. ">
            <a:extLst>
              <a:ext uri="{FF2B5EF4-FFF2-40B4-BE49-F238E27FC236}">
                <a16:creationId xmlns:a16="http://schemas.microsoft.com/office/drawing/2014/main" id="{7C437CAC-7D0E-E9B2-E267-8A41B3018D09}"/>
              </a:ext>
            </a:extLst>
          </p:cNvPr>
          <p:cNvPicPr>
            <a:picLocks noChangeAspect="1"/>
          </p:cNvPicPr>
          <p:nvPr/>
        </p:nvPicPr>
        <p:blipFill>
          <a:blip r:embed="rId7"/>
          <a:stretch>
            <a:fillRect/>
          </a:stretch>
        </p:blipFill>
        <p:spPr>
          <a:xfrm>
            <a:off x="6297545" y="1931688"/>
            <a:ext cx="5181600" cy="3886200"/>
          </a:xfrm>
          <a:prstGeom prst="rect">
            <a:avLst/>
          </a:prstGeom>
        </p:spPr>
      </p:pic>
    </p:spTree>
    <p:extLst>
      <p:ext uri="{BB962C8B-B14F-4D97-AF65-F5344CB8AC3E}">
        <p14:creationId xmlns:p14="http://schemas.microsoft.com/office/powerpoint/2010/main" val="1316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A67F-E1C6-F213-7639-B85F993C1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A0B45-5B64-A008-54A8-3A710AE11AFF}"/>
              </a:ext>
            </a:extLst>
          </p:cNvPr>
          <p:cNvSpPr>
            <a:spLocks noGrp="1"/>
          </p:cNvSpPr>
          <p:nvPr>
            <p:ph type="ctrTitle"/>
          </p:nvPr>
        </p:nvSpPr>
        <p:spPr>
          <a:xfrm>
            <a:off x="-813486" y="-381042"/>
            <a:ext cx="9144000" cy="2387600"/>
          </a:xfrm>
        </p:spPr>
        <p:txBody>
          <a:bodyPr/>
          <a:lstStyle/>
          <a:p>
            <a:r>
              <a:rPr lang="en-GB" dirty="0"/>
              <a:t>Year 5/ 6 spelling word</a:t>
            </a:r>
            <a:br>
              <a:rPr lang="en-GB" dirty="0"/>
            </a:br>
            <a:r>
              <a:rPr lang="en-GB" dirty="0"/>
              <a:t>Bingo</a:t>
            </a:r>
          </a:p>
        </p:txBody>
      </p:sp>
      <p:cxnSp>
        <p:nvCxnSpPr>
          <p:cNvPr id="3" name="Straight Arrow Connector 2">
            <a:extLst>
              <a:ext uri="{FF2B5EF4-FFF2-40B4-BE49-F238E27FC236}">
                <a16:creationId xmlns:a16="http://schemas.microsoft.com/office/drawing/2014/main" id="{AA052C32-1755-2B76-78A1-436162A3809D}"/>
              </a:ext>
            </a:extLst>
          </p:cNvPr>
          <p:cNvCxnSpPr/>
          <p:nvPr/>
        </p:nvCxnSpPr>
        <p:spPr>
          <a:xfrm>
            <a:off x="7065028" y="2161975"/>
            <a:ext cx="38606" cy="386067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8C91054-F0D7-0593-DA8B-57A170B98F9A}"/>
              </a:ext>
            </a:extLst>
          </p:cNvPr>
          <p:cNvCxnSpPr>
            <a:cxnSpLocks/>
          </p:cNvCxnSpPr>
          <p:nvPr/>
        </p:nvCxnSpPr>
        <p:spPr>
          <a:xfrm>
            <a:off x="9062704" y="2161975"/>
            <a:ext cx="38606" cy="386067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72DD704-8331-04B7-1F89-FB48C1A4F84A}"/>
              </a:ext>
            </a:extLst>
          </p:cNvPr>
          <p:cNvCxnSpPr>
            <a:cxnSpLocks/>
          </p:cNvCxnSpPr>
          <p:nvPr/>
        </p:nvCxnSpPr>
        <p:spPr>
          <a:xfrm>
            <a:off x="5685190" y="3480028"/>
            <a:ext cx="4888633" cy="71266"/>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4BC930F-58D0-3F9B-548E-E855EFAF1286}"/>
              </a:ext>
            </a:extLst>
          </p:cNvPr>
          <p:cNvCxnSpPr>
            <a:cxnSpLocks/>
          </p:cNvCxnSpPr>
          <p:nvPr/>
        </p:nvCxnSpPr>
        <p:spPr>
          <a:xfrm>
            <a:off x="5685190" y="4921649"/>
            <a:ext cx="4888633" cy="71266"/>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36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D86F-2009-57A5-FB76-16430FA9056F}"/>
              </a:ext>
            </a:extLst>
          </p:cNvPr>
          <p:cNvSpPr>
            <a:spLocks noGrp="1"/>
          </p:cNvSpPr>
          <p:nvPr>
            <p:ph type="title"/>
          </p:nvPr>
        </p:nvSpPr>
        <p:spPr/>
        <p:txBody>
          <a:bodyPr/>
          <a:lstStyle/>
          <a:p>
            <a:r>
              <a:rPr lang="en-GB"/>
              <a:t>Theme Park Maths </a:t>
            </a:r>
          </a:p>
        </p:txBody>
      </p:sp>
      <p:pic>
        <p:nvPicPr>
          <p:cNvPr id="3" name="Picture 2" descr="A roller coaster with a few roller coasters&#10;&#10;AI-generated content may be incorrect.">
            <a:extLst>
              <a:ext uri="{FF2B5EF4-FFF2-40B4-BE49-F238E27FC236}">
                <a16:creationId xmlns:a16="http://schemas.microsoft.com/office/drawing/2014/main" id="{07E4CF70-BB9E-911D-1D50-69AFB0EC26CA}"/>
              </a:ext>
            </a:extLst>
          </p:cNvPr>
          <p:cNvPicPr>
            <a:picLocks noChangeAspect="1"/>
          </p:cNvPicPr>
          <p:nvPr/>
        </p:nvPicPr>
        <p:blipFill>
          <a:blip r:embed="rId2"/>
          <a:stretch>
            <a:fillRect/>
          </a:stretch>
        </p:blipFill>
        <p:spPr>
          <a:xfrm>
            <a:off x="759619" y="2281238"/>
            <a:ext cx="10684668" cy="4164806"/>
          </a:xfrm>
          <a:prstGeom prst="rect">
            <a:avLst/>
          </a:prstGeom>
        </p:spPr>
      </p:pic>
    </p:spTree>
    <p:extLst>
      <p:ext uri="{BB962C8B-B14F-4D97-AF65-F5344CB8AC3E}">
        <p14:creationId xmlns:p14="http://schemas.microsoft.com/office/powerpoint/2010/main" val="272558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text on a white background&#10;&#10;AI-generated content may be incorrect.">
            <a:extLst>
              <a:ext uri="{FF2B5EF4-FFF2-40B4-BE49-F238E27FC236}">
                <a16:creationId xmlns:a16="http://schemas.microsoft.com/office/drawing/2014/main" id="{99119930-4587-2D17-C7B5-65C8BAE62192}"/>
              </a:ext>
            </a:extLst>
          </p:cNvPr>
          <p:cNvPicPr>
            <a:picLocks noChangeAspect="1"/>
          </p:cNvPicPr>
          <p:nvPr/>
        </p:nvPicPr>
        <p:blipFill>
          <a:blip r:embed="rId2"/>
          <a:stretch>
            <a:fillRect/>
          </a:stretch>
        </p:blipFill>
        <p:spPr>
          <a:xfrm>
            <a:off x="1912144" y="654844"/>
            <a:ext cx="9236868" cy="4988718"/>
          </a:xfrm>
          <a:prstGeom prst="rect">
            <a:avLst/>
          </a:prstGeom>
        </p:spPr>
      </p:pic>
    </p:spTree>
    <p:extLst>
      <p:ext uri="{BB962C8B-B14F-4D97-AF65-F5344CB8AC3E}">
        <p14:creationId xmlns:p14="http://schemas.microsoft.com/office/powerpoint/2010/main" val="50819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2532-E17F-6E9E-E9D1-F17F51D5DCBC}"/>
              </a:ext>
            </a:extLst>
          </p:cNvPr>
          <p:cNvSpPr>
            <a:spLocks noGrp="1"/>
          </p:cNvSpPr>
          <p:nvPr>
            <p:ph type="title"/>
          </p:nvPr>
        </p:nvSpPr>
        <p:spPr>
          <a:xfrm>
            <a:off x="1397488" y="391685"/>
            <a:ext cx="10515600" cy="1325563"/>
          </a:xfrm>
        </p:spPr>
        <p:txBody>
          <a:bodyPr>
            <a:normAutofit fontScale="90000"/>
          </a:bodyPr>
          <a:lstStyle/>
          <a:p>
            <a:br>
              <a:rPr lang="en-GB" dirty="0"/>
            </a:br>
            <a:br>
              <a:rPr lang="en-GB" sz="4900" dirty="0"/>
            </a:br>
            <a:r>
              <a:rPr lang="en-GB" sz="4900" dirty="0"/>
              <a:t>How much money have you spent so far? </a:t>
            </a:r>
            <a:br>
              <a:rPr lang="en-GB" sz="4900" dirty="0"/>
            </a:br>
            <a:br>
              <a:rPr lang="en-GB" sz="4900" dirty="0"/>
            </a:br>
            <a:r>
              <a:rPr lang="en-GB" sz="4900" dirty="0"/>
              <a:t>How much money do you have left? </a:t>
            </a:r>
          </a:p>
        </p:txBody>
      </p:sp>
      <p:pic>
        <p:nvPicPr>
          <p:cNvPr id="3" name="Picture 2" descr="A black and white table with white text&#10;&#10;AI-generated content may be incorrect.">
            <a:extLst>
              <a:ext uri="{FF2B5EF4-FFF2-40B4-BE49-F238E27FC236}">
                <a16:creationId xmlns:a16="http://schemas.microsoft.com/office/drawing/2014/main" id="{BD35FE6D-FEC4-7384-011F-059D0E73882C}"/>
              </a:ext>
            </a:extLst>
          </p:cNvPr>
          <p:cNvPicPr>
            <a:picLocks noChangeAspect="1"/>
          </p:cNvPicPr>
          <p:nvPr/>
        </p:nvPicPr>
        <p:blipFill>
          <a:blip r:embed="rId2"/>
          <a:stretch>
            <a:fillRect/>
          </a:stretch>
        </p:blipFill>
        <p:spPr>
          <a:xfrm>
            <a:off x="1617465" y="3098602"/>
            <a:ext cx="8270081" cy="3655218"/>
          </a:xfrm>
          <a:prstGeom prst="rect">
            <a:avLst/>
          </a:prstGeom>
        </p:spPr>
      </p:pic>
    </p:spTree>
    <p:extLst>
      <p:ext uri="{BB962C8B-B14F-4D97-AF65-F5344CB8AC3E}">
        <p14:creationId xmlns:p14="http://schemas.microsoft.com/office/powerpoint/2010/main" val="359933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AAF3-A6F9-6DE0-3AE1-958A6ACC463C}"/>
              </a:ext>
            </a:extLst>
          </p:cNvPr>
          <p:cNvSpPr>
            <a:spLocks noGrp="1"/>
          </p:cNvSpPr>
          <p:nvPr>
            <p:ph type="title"/>
          </p:nvPr>
        </p:nvSpPr>
        <p:spPr>
          <a:xfrm>
            <a:off x="518984" y="890287"/>
            <a:ext cx="11339383" cy="1325563"/>
          </a:xfrm>
        </p:spPr>
        <p:txBody>
          <a:bodyPr>
            <a:normAutofit fontScale="90000"/>
          </a:bodyPr>
          <a:lstStyle/>
          <a:p>
            <a:r>
              <a:rPr lang="en-GB"/>
              <a:t>Based on what you have at the moment, what staff do you need to employ? </a:t>
            </a:r>
            <a:br>
              <a:rPr lang="en-GB"/>
            </a:br>
            <a:br>
              <a:rPr lang="en-GB"/>
            </a:br>
            <a:r>
              <a:rPr lang="en-GB"/>
              <a:t>Add them to your costings. You will need to add others at a later stage, but for now just who you need NOW. </a:t>
            </a:r>
          </a:p>
        </p:txBody>
      </p:sp>
      <p:pic>
        <p:nvPicPr>
          <p:cNvPr id="3" name="Picture 2">
            <a:extLst>
              <a:ext uri="{FF2B5EF4-FFF2-40B4-BE49-F238E27FC236}">
                <a16:creationId xmlns:a16="http://schemas.microsoft.com/office/drawing/2014/main" id="{F8C35C46-675F-144D-C266-38B6F873973C}"/>
              </a:ext>
            </a:extLst>
          </p:cNvPr>
          <p:cNvPicPr>
            <a:picLocks noChangeAspect="1"/>
          </p:cNvPicPr>
          <p:nvPr/>
        </p:nvPicPr>
        <p:blipFill>
          <a:blip r:embed="rId2"/>
          <a:stretch>
            <a:fillRect/>
          </a:stretch>
        </p:blipFill>
        <p:spPr>
          <a:xfrm>
            <a:off x="-2059" y="3298095"/>
            <a:ext cx="4267201" cy="2682298"/>
          </a:xfrm>
          <a:prstGeom prst="rect">
            <a:avLst/>
          </a:prstGeom>
        </p:spPr>
      </p:pic>
      <p:pic>
        <p:nvPicPr>
          <p:cNvPr id="4" name="Picture 3" descr="A close-up of a ticket&#10;&#10;AI-generated content may be incorrect.">
            <a:extLst>
              <a:ext uri="{FF2B5EF4-FFF2-40B4-BE49-F238E27FC236}">
                <a16:creationId xmlns:a16="http://schemas.microsoft.com/office/drawing/2014/main" id="{5DF280AF-B447-0AE0-563C-82FA7C87A5C4}"/>
              </a:ext>
            </a:extLst>
          </p:cNvPr>
          <p:cNvPicPr>
            <a:picLocks noChangeAspect="1"/>
          </p:cNvPicPr>
          <p:nvPr/>
        </p:nvPicPr>
        <p:blipFill>
          <a:blip r:embed="rId3"/>
          <a:stretch>
            <a:fillRect/>
          </a:stretch>
        </p:blipFill>
        <p:spPr>
          <a:xfrm>
            <a:off x="4004395" y="3302000"/>
            <a:ext cx="4518024" cy="1327727"/>
          </a:xfrm>
          <a:prstGeom prst="rect">
            <a:avLst/>
          </a:prstGeom>
        </p:spPr>
      </p:pic>
      <p:pic>
        <p:nvPicPr>
          <p:cNvPr id="5" name="Picture 4" descr="A black text on a white background&#10;&#10;AI-generated content may be incorrect.">
            <a:extLst>
              <a:ext uri="{FF2B5EF4-FFF2-40B4-BE49-F238E27FC236}">
                <a16:creationId xmlns:a16="http://schemas.microsoft.com/office/drawing/2014/main" id="{EB7351EB-E193-A052-FB00-05AE26E27148}"/>
              </a:ext>
            </a:extLst>
          </p:cNvPr>
          <p:cNvPicPr>
            <a:picLocks noChangeAspect="1"/>
          </p:cNvPicPr>
          <p:nvPr/>
        </p:nvPicPr>
        <p:blipFill>
          <a:blip r:embed="rId4"/>
          <a:stretch>
            <a:fillRect/>
          </a:stretch>
        </p:blipFill>
        <p:spPr>
          <a:xfrm>
            <a:off x="4143232" y="4627851"/>
            <a:ext cx="4517448" cy="1343025"/>
          </a:xfrm>
          <a:prstGeom prst="rect">
            <a:avLst/>
          </a:prstGeom>
        </p:spPr>
      </p:pic>
      <p:pic>
        <p:nvPicPr>
          <p:cNvPr id="6" name="Picture 5" descr="A cartoon characters and price list&#10;&#10;AI-generated content may be incorrect.">
            <a:extLst>
              <a:ext uri="{FF2B5EF4-FFF2-40B4-BE49-F238E27FC236}">
                <a16:creationId xmlns:a16="http://schemas.microsoft.com/office/drawing/2014/main" id="{9F8DF78A-669E-287C-EEE9-6EA264597A05}"/>
              </a:ext>
            </a:extLst>
          </p:cNvPr>
          <p:cNvPicPr>
            <a:picLocks noChangeAspect="1"/>
          </p:cNvPicPr>
          <p:nvPr/>
        </p:nvPicPr>
        <p:blipFill>
          <a:blip r:embed="rId5"/>
          <a:stretch>
            <a:fillRect/>
          </a:stretch>
        </p:blipFill>
        <p:spPr>
          <a:xfrm>
            <a:off x="8542049" y="3291752"/>
            <a:ext cx="3316721" cy="2664403"/>
          </a:xfrm>
          <a:prstGeom prst="rect">
            <a:avLst/>
          </a:prstGeom>
        </p:spPr>
      </p:pic>
    </p:spTree>
    <p:extLst>
      <p:ext uri="{BB962C8B-B14F-4D97-AF65-F5344CB8AC3E}">
        <p14:creationId xmlns:p14="http://schemas.microsoft.com/office/powerpoint/2010/main" val="262188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CB39-80C9-B0CB-97BE-53E7614D13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45BA0B-2158-9E12-85A8-F36C2DE4F893}"/>
              </a:ext>
            </a:extLst>
          </p:cNvPr>
          <p:cNvSpPr txBox="1"/>
          <p:nvPr/>
        </p:nvSpPr>
        <p:spPr>
          <a:xfrm>
            <a:off x="224756" y="133912"/>
            <a:ext cx="1150003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arenR"/>
            </a:pPr>
            <a:r>
              <a:rPr lang="en-GB" sz="3200"/>
              <a:t>Decide on the food/drink stalls you will have. </a:t>
            </a:r>
            <a:endParaRPr lang="en-US" sz="3200"/>
          </a:p>
          <a:p>
            <a:r>
              <a:rPr lang="en-GB" sz="3200"/>
              <a:t>2)  Remember, each one you purchase you must also hire staff, so take that cost into consideration. </a:t>
            </a:r>
          </a:p>
          <a:p>
            <a:r>
              <a:rPr lang="en-GB" sz="3200"/>
              <a:t>3) Calculate the costs. </a:t>
            </a:r>
          </a:p>
          <a:p>
            <a:r>
              <a:rPr lang="en-GB" sz="3200"/>
              <a:t>4) Plot them on your planning sheet. </a:t>
            </a:r>
          </a:p>
        </p:txBody>
      </p:sp>
      <p:pic>
        <p:nvPicPr>
          <p:cNvPr id="7" name="Picture 6" descr="A screenshot of a phone&#10;&#10;AI-generated content may be incorrect.">
            <a:extLst>
              <a:ext uri="{FF2B5EF4-FFF2-40B4-BE49-F238E27FC236}">
                <a16:creationId xmlns:a16="http://schemas.microsoft.com/office/drawing/2014/main" id="{1B10AED5-2E10-2BC0-2804-805ACC9CB470}"/>
              </a:ext>
            </a:extLst>
          </p:cNvPr>
          <p:cNvPicPr>
            <a:picLocks noChangeAspect="1"/>
          </p:cNvPicPr>
          <p:nvPr/>
        </p:nvPicPr>
        <p:blipFill>
          <a:blip r:embed="rId2"/>
          <a:stretch>
            <a:fillRect/>
          </a:stretch>
        </p:blipFill>
        <p:spPr>
          <a:xfrm>
            <a:off x="5419079" y="3087386"/>
            <a:ext cx="2857243" cy="3772416"/>
          </a:xfrm>
          <a:prstGeom prst="rect">
            <a:avLst/>
          </a:prstGeom>
        </p:spPr>
      </p:pic>
      <p:pic>
        <p:nvPicPr>
          <p:cNvPr id="3" name="Picture 2" descr="A screenshot of a menu&#10;&#10;AI-generated content may be incorrect.">
            <a:extLst>
              <a:ext uri="{FF2B5EF4-FFF2-40B4-BE49-F238E27FC236}">
                <a16:creationId xmlns:a16="http://schemas.microsoft.com/office/drawing/2014/main" id="{D1521914-0472-5F11-F619-4355C1189B81}"/>
              </a:ext>
            </a:extLst>
          </p:cNvPr>
          <p:cNvPicPr>
            <a:picLocks noChangeAspect="1"/>
          </p:cNvPicPr>
          <p:nvPr/>
        </p:nvPicPr>
        <p:blipFill>
          <a:blip r:embed="rId3"/>
          <a:stretch>
            <a:fillRect/>
          </a:stretch>
        </p:blipFill>
        <p:spPr>
          <a:xfrm>
            <a:off x="2771260" y="3086357"/>
            <a:ext cx="2643831" cy="3774474"/>
          </a:xfrm>
          <a:prstGeom prst="rect">
            <a:avLst/>
          </a:prstGeom>
        </p:spPr>
      </p:pic>
      <p:pic>
        <p:nvPicPr>
          <p:cNvPr id="9" name="Picture 8" descr="A screenshot of a phone&#10;&#10;AI-generated content may be incorrect.">
            <a:extLst>
              <a:ext uri="{FF2B5EF4-FFF2-40B4-BE49-F238E27FC236}">
                <a16:creationId xmlns:a16="http://schemas.microsoft.com/office/drawing/2014/main" id="{BDC35958-77C1-3EBE-944C-A37701FFA667}"/>
              </a:ext>
            </a:extLst>
          </p:cNvPr>
          <p:cNvPicPr>
            <a:picLocks noChangeAspect="1"/>
          </p:cNvPicPr>
          <p:nvPr/>
        </p:nvPicPr>
        <p:blipFill>
          <a:blip r:embed="rId4"/>
          <a:stretch>
            <a:fillRect/>
          </a:stretch>
        </p:blipFill>
        <p:spPr>
          <a:xfrm>
            <a:off x="3347" y="3089317"/>
            <a:ext cx="2763280" cy="3768554"/>
          </a:xfrm>
          <a:prstGeom prst="rect">
            <a:avLst/>
          </a:prstGeom>
        </p:spPr>
      </p:pic>
      <p:pic>
        <p:nvPicPr>
          <p:cNvPr id="10" name="Picture 9">
            <a:extLst>
              <a:ext uri="{FF2B5EF4-FFF2-40B4-BE49-F238E27FC236}">
                <a16:creationId xmlns:a16="http://schemas.microsoft.com/office/drawing/2014/main" id="{60FF55D2-3ED8-BE07-73B2-38B01FFD2F57}"/>
              </a:ext>
            </a:extLst>
          </p:cNvPr>
          <p:cNvPicPr>
            <a:picLocks noChangeAspect="1"/>
          </p:cNvPicPr>
          <p:nvPr/>
        </p:nvPicPr>
        <p:blipFill>
          <a:blip r:embed="rId5"/>
          <a:stretch>
            <a:fillRect/>
          </a:stretch>
        </p:blipFill>
        <p:spPr>
          <a:xfrm>
            <a:off x="8284441" y="5751079"/>
            <a:ext cx="3947391" cy="1105478"/>
          </a:xfrm>
          <a:prstGeom prst="rect">
            <a:avLst/>
          </a:prstGeom>
        </p:spPr>
      </p:pic>
    </p:spTree>
    <p:extLst>
      <p:ext uri="{BB962C8B-B14F-4D97-AF65-F5344CB8AC3E}">
        <p14:creationId xmlns:p14="http://schemas.microsoft.com/office/powerpoint/2010/main" val="198340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814C-95DB-AD1D-B113-96E008E63C76}"/>
              </a:ext>
            </a:extLst>
          </p:cNvPr>
          <p:cNvSpPr>
            <a:spLocks noGrp="1"/>
          </p:cNvSpPr>
          <p:nvPr>
            <p:ph type="title"/>
          </p:nvPr>
        </p:nvSpPr>
        <p:spPr>
          <a:xfrm>
            <a:off x="633046" y="2358048"/>
            <a:ext cx="10515600" cy="1325563"/>
          </a:xfrm>
        </p:spPr>
        <p:txBody>
          <a:bodyPr>
            <a:normAutofit fontScale="90000"/>
          </a:bodyPr>
          <a:lstStyle/>
          <a:p>
            <a:r>
              <a:rPr lang="en-GB" dirty="0">
                <a:solidFill>
                  <a:srgbClr val="0070C0"/>
                </a:solidFill>
              </a:rPr>
              <a:t>Check: </a:t>
            </a:r>
            <a:br>
              <a:rPr lang="en-GB" dirty="0"/>
            </a:br>
            <a:r>
              <a:rPr lang="en-GB" dirty="0"/>
              <a:t>Have you included all of the park necessities? </a:t>
            </a:r>
            <a:br>
              <a:rPr lang="en-US" dirty="0"/>
            </a:br>
            <a:r>
              <a:rPr lang="en-GB"/>
              <a:t>Do </a:t>
            </a:r>
            <a:r>
              <a:rPr lang="en-GB" dirty="0"/>
              <a:t>you </a:t>
            </a:r>
            <a:r>
              <a:rPr lang="en-GB"/>
              <a:t>have food</a:t>
            </a:r>
            <a:r>
              <a:rPr lang="en-GB" dirty="0"/>
              <a:t>? </a:t>
            </a:r>
            <a:br>
              <a:rPr lang="en-US"/>
            </a:br>
            <a:br>
              <a:rPr lang="en-US"/>
            </a:br>
            <a:br>
              <a:rPr lang="en-GB"/>
            </a:br>
            <a:br>
              <a:rPr lang="en-GB"/>
            </a:br>
            <a:r>
              <a:rPr lang="en-GB" dirty="0">
                <a:solidFill>
                  <a:srgbClr val="FF0000"/>
                </a:solidFill>
              </a:rPr>
              <a:t>Next: </a:t>
            </a:r>
            <a:br>
              <a:rPr lang="en-GB" dirty="0"/>
            </a:br>
            <a:r>
              <a:rPr lang="en-GB" dirty="0"/>
              <a:t>What </a:t>
            </a:r>
            <a:r>
              <a:rPr lang="en-GB"/>
              <a:t>rides will </a:t>
            </a:r>
            <a:r>
              <a:rPr lang="en-GB" dirty="0"/>
              <a:t>you </a:t>
            </a:r>
            <a:r>
              <a:rPr lang="en-GB"/>
              <a:t>include</a:t>
            </a:r>
            <a:r>
              <a:rPr lang="en-GB" dirty="0"/>
              <a:t>? Where will </a:t>
            </a:r>
            <a:r>
              <a:rPr lang="en-GB"/>
              <a:t>they</a:t>
            </a:r>
            <a:r>
              <a:rPr lang="en-GB" dirty="0"/>
              <a:t> be positioned? Add this to your budget. </a:t>
            </a:r>
            <a:br>
              <a:rPr lang="en-GB" dirty="0"/>
            </a:br>
            <a:br>
              <a:rPr lang="en-GB" dirty="0"/>
            </a:br>
            <a:endParaRPr lang="en-GB" dirty="0"/>
          </a:p>
        </p:txBody>
      </p:sp>
    </p:spTree>
    <p:extLst>
      <p:ext uri="{BB962C8B-B14F-4D97-AF65-F5344CB8AC3E}">
        <p14:creationId xmlns:p14="http://schemas.microsoft.com/office/powerpoint/2010/main" val="67055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1F94-4949-B33B-074C-128551C1CA1C}"/>
              </a:ext>
            </a:extLst>
          </p:cNvPr>
          <p:cNvSpPr>
            <a:spLocks noGrp="1"/>
          </p:cNvSpPr>
          <p:nvPr>
            <p:ph type="title"/>
          </p:nvPr>
        </p:nvSpPr>
        <p:spPr>
          <a:xfrm>
            <a:off x="416011" y="2764395"/>
            <a:ext cx="10515600" cy="1325563"/>
          </a:xfrm>
        </p:spPr>
        <p:txBody>
          <a:bodyPr>
            <a:normAutofit fontScale="90000"/>
          </a:bodyPr>
          <a:lstStyle/>
          <a:p>
            <a:r>
              <a:rPr lang="en-GB" u="sng" dirty="0"/>
              <a:t>Literacy</a:t>
            </a:r>
          </a:p>
          <a:p>
            <a:pPr>
              <a:spcBef>
                <a:spcPts val="1000"/>
              </a:spcBef>
            </a:pPr>
            <a:endParaRPr lang="en-GB" sz="2800" dirty="0">
              <a:latin typeface="Aptos"/>
            </a:endParaRPr>
          </a:p>
          <a:p>
            <a:pPr marL="228600" indent="-228600">
              <a:spcBef>
                <a:spcPts val="1000"/>
              </a:spcBef>
            </a:pPr>
            <a:r>
              <a:rPr lang="en-GB" sz="2800" b="1" dirty="0">
                <a:latin typeface="Abril Fatface"/>
              </a:rPr>
              <a:t>How I Changed For The Better</a:t>
            </a:r>
            <a:br>
              <a:rPr lang="en-GB" sz="2800" b="1" dirty="0">
                <a:latin typeface="Abril Fatface"/>
              </a:rPr>
            </a:br>
            <a:br>
              <a:rPr lang="en-GB" sz="2800" b="1" dirty="0">
                <a:latin typeface="Abril Fatface"/>
              </a:rPr>
            </a:br>
            <a:r>
              <a:rPr lang="en-GB" sz="3100" dirty="0">
                <a:ea typeface="+mj-lt"/>
                <a:cs typeface="+mj-lt"/>
              </a:rPr>
              <a:t>This year, I’ve changed for the better in so many ways. At the start of Year 5, I sometimes doubted myself and didn’t always believe I could tackle the harder work, especially in subjects like maths and writing. But as the months went on, I began to grow in confidence. I learned to keep trying, even when things felt tricky, and to be proud of small steps forward. I’ve become more independent, more focused, and more willing to challenge myself. I’ve also learned how to work better with others—listening, sharing ideas, and encouraging my classmates. Looking back, I can see how much I’ve grown not just in my learning, but in the way I see myself. Year 5 has helped me believe that I can do more than I ever thought possible.</a:t>
            </a:r>
            <a:endParaRPr lang="en-GB" sz="3100" dirty="0"/>
          </a:p>
        </p:txBody>
      </p:sp>
      <p:sp>
        <p:nvSpPr>
          <p:cNvPr id="3" name="Content Placeholder 2">
            <a:extLst>
              <a:ext uri="{FF2B5EF4-FFF2-40B4-BE49-F238E27FC236}">
                <a16:creationId xmlns:a16="http://schemas.microsoft.com/office/drawing/2014/main" id="{98D2A379-D783-1CDE-19C4-DAEAC9BF6BC0}"/>
              </a:ext>
            </a:extLst>
          </p:cNvPr>
          <p:cNvSpPr>
            <a:spLocks noGrp="1"/>
          </p:cNvSpPr>
          <p:nvPr>
            <p:ph idx="1"/>
          </p:nvPr>
        </p:nvSpPr>
        <p:spPr/>
        <p:txBody>
          <a:bodyPr vert="horz" lIns="91440" tIns="45720" rIns="91440" bIns="45720" rtlCol="0" anchor="t">
            <a:normAutofit/>
          </a:bodyPr>
          <a:lstStyle/>
          <a:p>
            <a:pPr>
              <a:buNone/>
            </a:pPr>
            <a:endParaRPr lang="en-GB" sz="1200" dirty="0">
              <a:latin typeface="Work Sans"/>
            </a:endParaRPr>
          </a:p>
          <a:p>
            <a:pPr marL="0" indent="0">
              <a:buNone/>
            </a:pPr>
            <a:endParaRPr lang="en-GB" dirty="0"/>
          </a:p>
        </p:txBody>
      </p:sp>
    </p:spTree>
    <p:extLst>
      <p:ext uri="{BB962C8B-B14F-4D97-AF65-F5344CB8AC3E}">
        <p14:creationId xmlns:p14="http://schemas.microsoft.com/office/powerpoint/2010/main" val="2730191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309263-0BE1-42BC-81C9-D6941AB2071D}">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2.xml><?xml version="1.0" encoding="utf-8"?>
<ds:datastoreItem xmlns:ds="http://schemas.openxmlformats.org/officeDocument/2006/customXml" ds:itemID="{618078CD-522C-4ED1-A01B-1CAD89ABB9C5}">
  <ds:schemaRefs>
    <ds:schemaRef ds:uri="http://schemas.microsoft.com/sharepoint/v3/contenttype/forms"/>
  </ds:schemaRefs>
</ds:datastoreItem>
</file>

<file path=customXml/itemProps3.xml><?xml version="1.0" encoding="utf-8"?>
<ds:datastoreItem xmlns:ds="http://schemas.openxmlformats.org/officeDocument/2006/customXml" ds:itemID="{B775304E-3EA4-4EF3-AD57-EF1CE8BCB80F}"/>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Morning Challenge</vt:lpstr>
      <vt:lpstr>Year 5/ 6 spelling word Bingo</vt:lpstr>
      <vt:lpstr>Theme Park Maths </vt:lpstr>
      <vt:lpstr>PowerPoint Presentation</vt:lpstr>
      <vt:lpstr>  How much money have you spent so far?   How much money do you have left? </vt:lpstr>
      <vt:lpstr>Based on what you have at the moment, what staff do you need to employ?   Add them to your costings. You will need to add others at a later stage, but for now just who you need NOW. </vt:lpstr>
      <vt:lpstr>PowerPoint Presentation</vt:lpstr>
      <vt:lpstr>Check:  Have you included all of the park necessities?  Do you have food?     Next:  What rides will you include? Where will they be positioned? Add this to your budget.   </vt:lpstr>
      <vt:lpstr>Literacy  How I Changed For The Better  This year, I’ve changed for the better in so many ways. At the start of Year 5, I sometimes doubted myself and didn’t always believe I could tackle the harder work, especially in subjects like maths and writing. But as the months went on, I began to grow in confidence. I learned to keep trying, even when things felt tricky, and to be proud of small steps forward. I’ve become more independent, more focused, and more willing to challenge myself. I’ve also learned how to work better with others—listening, sharing ideas, and encouraging my classmates. Looking back, I can see how much I’ve grown not just in my learning, but in the way I see myself. Year 5 has helped me believe that I can do more than I ever thought possible.</vt:lpstr>
      <vt:lpstr>PowerPoint Presentation</vt:lpstr>
      <vt:lpstr>Recap: nightlight</vt:lpstr>
      <vt:lpstr>Think:     learning objectives</vt:lpstr>
      <vt:lpstr>  Think:      rock, paper, scissors introduction video </vt:lpstr>
      <vt:lpstr>Create:    examine the code</vt:lpstr>
      <vt:lpstr>Create:    coding animation</vt:lpstr>
      <vt:lpstr>Create:    step-by-step online tutorial</vt:lpstr>
      <vt:lpstr>Evaluate</vt:lpstr>
      <vt:lpstr>Extend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102</cp:revision>
  <dcterms:created xsi:type="dcterms:W3CDTF">2025-07-10T11:06:58Z</dcterms:created>
  <dcterms:modified xsi:type="dcterms:W3CDTF">2025-07-14T13:23:20Z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