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sldIdLst>
    <p:sldId id="299" r:id="rId5"/>
    <p:sldId id="714" r:id="rId6"/>
    <p:sldId id="363" r:id="rId7"/>
    <p:sldId id="352" r:id="rId8"/>
    <p:sldId id="325" r:id="rId9"/>
    <p:sldId id="354" r:id="rId10"/>
    <p:sldId id="355" r:id="rId11"/>
    <p:sldId id="356" r:id="rId12"/>
    <p:sldId id="357" r:id="rId13"/>
    <p:sldId id="358" r:id="rId14"/>
    <p:sldId id="359" r:id="rId15"/>
    <p:sldId id="360" r:id="rId16"/>
    <p:sldId id="361" r:id="rId17"/>
    <p:sldId id="362" r:id="rId18"/>
    <p:sldId id="353" r:id="rId19"/>
    <p:sldId id="682" r:id="rId20"/>
    <p:sldId id="683" r:id="rId21"/>
    <p:sldId id="290" r:id="rId22"/>
    <p:sldId id="684" r:id="rId23"/>
    <p:sldId id="295" r:id="rId24"/>
    <p:sldId id="685" r:id="rId25"/>
    <p:sldId id="687" r:id="rId26"/>
    <p:sldId id="293" r:id="rId27"/>
    <p:sldId id="686" r:id="rId28"/>
    <p:sldId id="256" r:id="rId29"/>
    <p:sldId id="667" r:id="rId30"/>
    <p:sldId id="291" r:id="rId31"/>
    <p:sldId id="675" r:id="rId32"/>
    <p:sldId id="280" r:id="rId33"/>
    <p:sldId id="427" r:id="rId34"/>
    <p:sldId id="292" r:id="rId35"/>
    <p:sldId id="294" r:id="rId36"/>
    <p:sldId id="281" r:id="rId37"/>
    <p:sldId id="674" r:id="rId38"/>
    <p:sldId id="429" r:id="rId39"/>
    <p:sldId id="430" r:id="rId40"/>
    <p:sldId id="268" r:id="rId41"/>
    <p:sldId id="431" r:id="rId42"/>
    <p:sldId id="274" r:id="rId43"/>
    <p:sldId id="432" r:id="rId44"/>
    <p:sldId id="676" r:id="rId45"/>
    <p:sldId id="433" r:id="rId46"/>
    <p:sldId id="434" r:id="rId47"/>
    <p:sldId id="286" r:id="rId48"/>
    <p:sldId id="442" r:id="rId49"/>
    <p:sldId id="677" r:id="rId50"/>
    <p:sldId id="678" r:id="rId5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5C131A-C714-711F-5C6A-19D72FD5D797}" v="43" dt="2025-06-02T15:30:28.876"/>
    <p1510:client id="{C6CFE5F4-5234-4E30-5210-6A2063D60E38}" v="468" dt="2025-06-02T15:46:19.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C0368-C374-4DA3-8D6B-562CA9992219}" type="datetimeFigureOut">
              <a:t>6/2/2025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15B6E-999A-47A0-9F3E-ED27B1412797}" type="slidenum">
              <a:t>‹#›</a:t>
            </a:fld>
            <a:endParaRPr lang="en-GB"/>
          </a:p>
        </p:txBody>
      </p:sp>
    </p:spTree>
    <p:extLst>
      <p:ext uri="{BB962C8B-B14F-4D97-AF65-F5344CB8AC3E}">
        <p14:creationId xmlns:p14="http://schemas.microsoft.com/office/powerpoint/2010/main" val="273174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n-lt"/>
                <a:ea typeface="Calibri" panose="020F0502020204030204" pitchFamily="34" charset="0"/>
                <a:cs typeface="Times New Roman" panose="02020603050405020304" pitchFamily="18" charset="0"/>
              </a:rPr>
              <a:t>Share the unit enquiry question: </a:t>
            </a:r>
            <a:r>
              <a:rPr lang="en-GB" sz="1200" i="1">
                <a:effectLst/>
                <a:latin typeface="+mn-lt"/>
                <a:ea typeface="Calibri" panose="020F0502020204030204" pitchFamily="34" charset="0"/>
                <a:cs typeface="Times New Roman" panose="02020603050405020304" pitchFamily="18" charset="0"/>
              </a:rPr>
              <a:t>Were the Vikings just invaders?</a:t>
            </a:r>
            <a:r>
              <a:rPr lang="en-GB" sz="1200">
                <a:effectLst/>
                <a:latin typeface="+mn-lt"/>
                <a:ea typeface="Calibri" panose="020F0502020204030204" pitchFamily="34" charset="0"/>
                <a:cs typeface="Times New Roman" panose="02020603050405020304" pitchFamily="18" charset="0"/>
              </a:rPr>
              <a:t> and explain that all lessons in this unit will support the pupils in answering this question at the very end. Each lesson has its own question, and they should be able to answer each of these individually too. </a:t>
            </a:r>
          </a:p>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19</a:t>
            </a:fld>
            <a:endParaRPr lang="en-GB"/>
          </a:p>
        </p:txBody>
      </p:sp>
    </p:spTree>
    <p:extLst>
      <p:ext uri="{BB962C8B-B14F-4D97-AF65-F5344CB8AC3E}">
        <p14:creationId xmlns:p14="http://schemas.microsoft.com/office/powerpoint/2010/main" val="109591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effectLst/>
                <a:latin typeface="+mn-lt"/>
                <a:ea typeface="Calibri" panose="020F0502020204030204" pitchFamily="34" charset="0"/>
              </a:rPr>
              <a:t>Read:</a:t>
            </a:r>
            <a:r>
              <a:rPr lang="en-GB" sz="1200">
                <a:effectLst/>
                <a:latin typeface="+mn-lt"/>
                <a:ea typeface="Calibri" panose="020F0502020204030204" pitchFamily="34" charset="0"/>
              </a:rPr>
              <a:t> </a:t>
            </a:r>
            <a:r>
              <a:rPr lang="en-GB" sz="1200">
                <a:latin typeface="+mn-lt"/>
              </a:rPr>
              <a:t>How could the Vikings travel so far?</a:t>
            </a:r>
          </a:p>
        </p:txBody>
      </p:sp>
      <p:sp>
        <p:nvSpPr>
          <p:cNvPr id="4" name="Slide Number Placeholder 3"/>
          <p:cNvSpPr>
            <a:spLocks noGrp="1"/>
          </p:cNvSpPr>
          <p:nvPr>
            <p:ph type="sldNum" sz="quarter" idx="5"/>
          </p:nvPr>
        </p:nvSpPr>
        <p:spPr/>
        <p:txBody>
          <a:bodyPr/>
          <a:lstStyle/>
          <a:p>
            <a:fld id="{5CE287A6-E307-46A5-A911-4FC9E503D2EC}" type="slidenum">
              <a:rPr lang="en-GB" smtClean="0"/>
              <a:t>31</a:t>
            </a:fld>
            <a:endParaRPr lang="en-GB"/>
          </a:p>
        </p:txBody>
      </p:sp>
    </p:spTree>
    <p:extLst>
      <p:ext uri="{BB962C8B-B14F-4D97-AF65-F5344CB8AC3E}">
        <p14:creationId xmlns:p14="http://schemas.microsoft.com/office/powerpoint/2010/main" val="139068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32</a:t>
            </a:fld>
            <a:endParaRPr lang="en-GB"/>
          </a:p>
        </p:txBody>
      </p:sp>
    </p:spTree>
    <p:extLst>
      <p:ext uri="{BB962C8B-B14F-4D97-AF65-F5344CB8AC3E}">
        <p14:creationId xmlns:p14="http://schemas.microsoft.com/office/powerpoint/2010/main" val="312936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effectLst/>
                <a:latin typeface="+mn-lt"/>
                <a:ea typeface="Calibri" panose="020F0502020204030204" pitchFamily="34" charset="0"/>
              </a:rPr>
              <a:t>Read:</a:t>
            </a:r>
            <a:r>
              <a:rPr lang="en-GB" sz="1200">
                <a:effectLst/>
                <a:latin typeface="+mn-lt"/>
                <a:ea typeface="Calibri" panose="020F0502020204030204" pitchFamily="34" charset="0"/>
              </a:rPr>
              <a:t> </a:t>
            </a:r>
            <a:r>
              <a:rPr lang="en-GB" sz="1200">
                <a:latin typeface="+mn-lt"/>
              </a:rPr>
              <a:t>How could the Vikings travel so far?</a:t>
            </a:r>
          </a:p>
        </p:txBody>
      </p:sp>
      <p:sp>
        <p:nvSpPr>
          <p:cNvPr id="4" name="Slide Number Placeholder 3"/>
          <p:cNvSpPr>
            <a:spLocks noGrp="1"/>
          </p:cNvSpPr>
          <p:nvPr>
            <p:ph type="sldNum" sz="quarter" idx="5"/>
          </p:nvPr>
        </p:nvSpPr>
        <p:spPr/>
        <p:txBody>
          <a:bodyPr/>
          <a:lstStyle/>
          <a:p>
            <a:fld id="{5CE287A6-E307-46A5-A911-4FC9E503D2EC}" type="slidenum">
              <a:rPr lang="en-GB" smtClean="0"/>
              <a:t>33</a:t>
            </a:fld>
            <a:endParaRPr lang="en-GB"/>
          </a:p>
        </p:txBody>
      </p:sp>
    </p:spTree>
    <p:extLst>
      <p:ext uri="{BB962C8B-B14F-4D97-AF65-F5344CB8AC3E}">
        <p14:creationId xmlns:p14="http://schemas.microsoft.com/office/powerpoint/2010/main" val="139068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effectLst/>
                <a:latin typeface="+mn-lt"/>
                <a:ea typeface="Calibri" panose="020F0502020204030204" pitchFamily="34" charset="0"/>
              </a:rPr>
              <a:t>Retrieval:</a:t>
            </a:r>
            <a:r>
              <a:rPr lang="en-GB" sz="1200">
                <a:effectLst/>
                <a:latin typeface="+mn-lt"/>
                <a:ea typeface="Calibri" panose="020F0502020204030204" pitchFamily="34" charset="0"/>
              </a:rPr>
              <a:t> Pupils label the parts of the longship using the description and the words provided. Answers are provided on the following slide.</a:t>
            </a:r>
            <a:endParaRPr lang="en-GB" sz="1200">
              <a:latin typeface="+mn-lt"/>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36</a:t>
            </a:fld>
            <a:endParaRPr lang="en-GB"/>
          </a:p>
        </p:txBody>
      </p:sp>
    </p:spTree>
    <p:extLst>
      <p:ext uri="{BB962C8B-B14F-4D97-AF65-F5344CB8AC3E}">
        <p14:creationId xmlns:p14="http://schemas.microsoft.com/office/powerpoint/2010/main" val="690895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mn-lt"/>
                <a:ea typeface="Calibri" panose="020F0502020204030204" pitchFamily="34" charset="0"/>
              </a:rPr>
              <a:t>Retrieval:</a:t>
            </a:r>
            <a:r>
              <a:rPr lang="en-GB" sz="1200">
                <a:effectLst/>
                <a:latin typeface="+mn-lt"/>
                <a:ea typeface="Calibri" panose="020F0502020204030204" pitchFamily="34" charset="0"/>
              </a:rPr>
              <a:t> Ask pupils to write down the three main reasons the Vikings travelled to England: over-crowding, better land, treasure to make them rich. Answers are provided on the following slide.</a:t>
            </a:r>
            <a:r>
              <a:rPr lang="en-GB" sz="1200" b="1" i="1">
                <a:effectLst/>
                <a:latin typeface="+mn-lt"/>
                <a:ea typeface="Calibri" panose="020F0502020204030204" pitchFamily="34" charset="0"/>
              </a:rPr>
              <a:t> </a:t>
            </a:r>
            <a:endParaRPr lang="en-GB">
              <a:latin typeface="+mn-lt"/>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38</a:t>
            </a:fld>
            <a:endParaRPr lang="en-GB"/>
          </a:p>
        </p:txBody>
      </p:sp>
    </p:spTree>
    <p:extLst>
      <p:ext uri="{BB962C8B-B14F-4D97-AF65-F5344CB8AC3E}">
        <p14:creationId xmlns:p14="http://schemas.microsoft.com/office/powerpoint/2010/main" val="304062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effectLst/>
                <a:latin typeface="+mn-lt"/>
                <a:ea typeface="Calibri" panose="020F0502020204030204" pitchFamily="34" charset="0"/>
              </a:rPr>
              <a:t>Existing knowledge exercise:</a:t>
            </a:r>
            <a:r>
              <a:rPr lang="en-GB" sz="1200">
                <a:effectLst/>
                <a:latin typeface="+mn-lt"/>
                <a:ea typeface="Calibri" panose="020F0502020204030204" pitchFamily="34" charset="0"/>
              </a:rPr>
              <a:t> Gauge pupils’ current knowledge of the Vikings and recap their knowledge of the Anglo-Saxons from the last unit. </a:t>
            </a:r>
            <a:endParaRPr lang="en-GB" sz="1200">
              <a:latin typeface="+mn-lt"/>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21</a:t>
            </a:fld>
            <a:endParaRPr lang="en-GB"/>
          </a:p>
        </p:txBody>
      </p:sp>
    </p:spTree>
    <p:extLst>
      <p:ext uri="{BB962C8B-B14F-4D97-AF65-F5344CB8AC3E}">
        <p14:creationId xmlns:p14="http://schemas.microsoft.com/office/powerpoint/2010/main" val="2224206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effectLst/>
                <a:latin typeface="+mn-lt"/>
                <a:ea typeface="Calibri" panose="020F0502020204030204" pitchFamily="34" charset="0"/>
              </a:rPr>
              <a:t>Talk task:</a:t>
            </a:r>
            <a:r>
              <a:rPr lang="en-GB" sz="1200">
                <a:effectLst/>
                <a:latin typeface="+mn-lt"/>
                <a:ea typeface="Calibri" panose="020F0502020204030204" pitchFamily="34" charset="0"/>
              </a:rPr>
              <a:t> Pupils use their knowledge from the previous unit to discuss reasons why people such as the Anglo-Saxons migrated to England in 400–600</a:t>
            </a:r>
            <a:r>
              <a:rPr lang="en-GB" sz="1200" cap="small">
                <a:effectLst/>
                <a:latin typeface="+mn-lt"/>
                <a:ea typeface="Calibri" panose="020F0502020204030204" pitchFamily="34" charset="0"/>
                <a:cs typeface="Times New Roman" panose="02020603050405020304" pitchFamily="18" charset="0"/>
              </a:rPr>
              <a:t>ce</a:t>
            </a:r>
            <a:r>
              <a:rPr lang="en-GB" sz="1200">
                <a:effectLst/>
                <a:latin typeface="+mn-lt"/>
                <a:ea typeface="Calibri" panose="020F0502020204030204" pitchFamily="34" charset="0"/>
              </a:rPr>
              <a:t>. Why do they think the Vikings might have travelled to England? Do they think these reasons will be similar or different to those of the Anglo-Saxons? If necessary, prompt pupils to think about reasons for short visits as well as longer ones, and to include both reasons why people might leave their homes and reasons why they are attracted to another place.</a:t>
            </a:r>
            <a:endParaRPr lang="en-GB" sz="1200">
              <a:latin typeface="+mn-lt"/>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22</a:t>
            </a:fld>
            <a:endParaRPr lang="en-GB"/>
          </a:p>
        </p:txBody>
      </p:sp>
    </p:spTree>
    <p:extLst>
      <p:ext uri="{BB962C8B-B14F-4D97-AF65-F5344CB8AC3E}">
        <p14:creationId xmlns:p14="http://schemas.microsoft.com/office/powerpoint/2010/main" val="157068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mn-lt"/>
                <a:ea typeface="Calibri" panose="020F0502020204030204" pitchFamily="34" charset="0"/>
              </a:rPr>
              <a:t>Introduction: </a:t>
            </a:r>
            <a:r>
              <a:rPr lang="en-GB" sz="1200">
                <a:solidFill>
                  <a:srgbClr val="000000"/>
                </a:solidFill>
                <a:effectLst/>
                <a:latin typeface="+mn-lt"/>
                <a:ea typeface="Arial" panose="020B0604020202020204" pitchFamily="34" charset="0"/>
              </a:rPr>
              <a:t>Begin by sharing the lesson statement, key term, and other key vocabulary with the pupils—you may want to add images to the teaching slides to support exemplification and understanding of these words. </a:t>
            </a:r>
            <a:r>
              <a:rPr lang="en-GB" sz="1200">
                <a:effectLst/>
                <a:latin typeface="+mn-lt"/>
                <a:ea typeface="Calibri" panose="020F0502020204030204" pitchFamily="34" charset="0"/>
                <a:cs typeface="Times New Roman" panose="02020603050405020304" pitchFamily="18" charset="0"/>
              </a:rPr>
              <a:t>Before the content of the session begins, investigate the Key Stage 2 Timeline resource with pupils to ensure they know which period this unit covers and place it in relation to other units, particularly the Anglo-Saxons. The Viking Age overlaps with the later Anglo-Saxon period. </a:t>
            </a:r>
          </a:p>
        </p:txBody>
      </p:sp>
      <p:sp>
        <p:nvSpPr>
          <p:cNvPr id="4" name="Slide Number Placeholder 3"/>
          <p:cNvSpPr>
            <a:spLocks noGrp="1"/>
          </p:cNvSpPr>
          <p:nvPr>
            <p:ph type="sldNum" sz="quarter" idx="5"/>
          </p:nvPr>
        </p:nvSpPr>
        <p:spPr/>
        <p:txBody>
          <a:bodyPr/>
          <a:lstStyle/>
          <a:p>
            <a:fld id="{5CE287A6-E307-46A5-A911-4FC9E503D2EC}" type="slidenum">
              <a:rPr lang="en-GB" smtClean="0"/>
              <a:t>23</a:t>
            </a:fld>
            <a:endParaRPr lang="en-GB"/>
          </a:p>
        </p:txBody>
      </p:sp>
    </p:spTree>
    <p:extLst>
      <p:ext uri="{BB962C8B-B14F-4D97-AF65-F5344CB8AC3E}">
        <p14:creationId xmlns:p14="http://schemas.microsoft.com/office/powerpoint/2010/main" val="315289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25</a:t>
            </a:fld>
            <a:endParaRPr lang="en-GB"/>
          </a:p>
        </p:txBody>
      </p:sp>
    </p:spTree>
    <p:extLst>
      <p:ext uri="{BB962C8B-B14F-4D97-AF65-F5344CB8AC3E}">
        <p14:creationId xmlns:p14="http://schemas.microsoft.com/office/powerpoint/2010/main" val="1128801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effectLst/>
                <a:latin typeface="+mn-lt"/>
                <a:ea typeface="Calibri" panose="020F0502020204030204" pitchFamily="34" charset="0"/>
              </a:rPr>
              <a:t>Talk task:</a:t>
            </a:r>
            <a:r>
              <a:rPr lang="en-GB" sz="1200">
                <a:effectLst/>
                <a:latin typeface="+mn-lt"/>
                <a:ea typeface="Calibri" panose="020F0502020204030204" pitchFamily="34" charset="0"/>
              </a:rPr>
              <a:t> Ask pupils the questions 'What does this picture tell you about what Vikings were like?' and 'Do you think this is a true representation of the Vikings?' The picture shows a stereotypical image of what the Vikings were imagined to be like. Pupils may discuss that the Vikings were violent/aggressive/thieves, etc. The lessons in this unit should challenge this view and explain how Vikings were actually mostly farmers, were complex, had many different skills (especially building boats and navigating) and had a great desire to explore the world. </a:t>
            </a:r>
            <a:endParaRPr lang="en-GB" sz="1200">
              <a:latin typeface="+mn-lt"/>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26</a:t>
            </a:fld>
            <a:endParaRPr lang="en-GB"/>
          </a:p>
        </p:txBody>
      </p:sp>
    </p:spTree>
    <p:extLst>
      <p:ext uri="{BB962C8B-B14F-4D97-AF65-F5344CB8AC3E}">
        <p14:creationId xmlns:p14="http://schemas.microsoft.com/office/powerpoint/2010/main" val="312294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effectLst/>
                <a:latin typeface="+mn-lt"/>
                <a:ea typeface="Calibri" panose="020F0502020204030204" pitchFamily="34" charset="0"/>
              </a:rPr>
              <a:t>Read:</a:t>
            </a:r>
            <a:r>
              <a:rPr lang="en-GB" sz="1200">
                <a:effectLst/>
                <a:latin typeface="+mn-lt"/>
                <a:ea typeface="Calibri" panose="020F0502020204030204" pitchFamily="34" charset="0"/>
              </a:rPr>
              <a:t> </a:t>
            </a:r>
            <a:r>
              <a:rPr lang="en-GB" sz="1200">
                <a:latin typeface="+mn-lt"/>
              </a:rPr>
              <a:t>Where did the Vikings travel from?</a:t>
            </a:r>
          </a:p>
        </p:txBody>
      </p:sp>
      <p:sp>
        <p:nvSpPr>
          <p:cNvPr id="4" name="Slide Number Placeholder 3"/>
          <p:cNvSpPr>
            <a:spLocks noGrp="1"/>
          </p:cNvSpPr>
          <p:nvPr>
            <p:ph type="sldNum" sz="quarter" idx="5"/>
          </p:nvPr>
        </p:nvSpPr>
        <p:spPr/>
        <p:txBody>
          <a:bodyPr/>
          <a:lstStyle/>
          <a:p>
            <a:fld id="{5CE287A6-E307-46A5-A911-4FC9E503D2EC}" type="slidenum">
              <a:rPr lang="en-GB" smtClean="0"/>
              <a:t>27</a:t>
            </a:fld>
            <a:endParaRPr lang="en-GB"/>
          </a:p>
        </p:txBody>
      </p:sp>
    </p:spTree>
    <p:extLst>
      <p:ext uri="{BB962C8B-B14F-4D97-AF65-F5344CB8AC3E}">
        <p14:creationId xmlns:p14="http://schemas.microsoft.com/office/powerpoint/2010/main" val="3047928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effectLst/>
                <a:latin typeface="+mn-lt"/>
                <a:ea typeface="Calibri" panose="020F0502020204030204" pitchFamily="34" charset="0"/>
              </a:rPr>
              <a:t>Retrieval:</a:t>
            </a:r>
            <a:r>
              <a:rPr lang="en-GB" sz="1200">
                <a:effectLst/>
                <a:latin typeface="+mn-lt"/>
                <a:ea typeface="Calibri" panose="020F0502020204030204" pitchFamily="34" charset="0"/>
              </a:rPr>
              <a:t> Using the map in the pupil workbook, ask pupils to shade the countries where the Vikings came from in one colour or pattern and the area of the seven Anglo-Saxon kingdoms in another colour or pattern. They should also label England, Ireland, Norway, Sweden, and Denmark. Ask pupils if this is the same or different to where the Anglo-Saxons came from. Answers are provided on the following slide.  They should recognise that some of these are the same countries the Anglo-Saxons came from 400 years earlier—the Jutes and Angles came from Denmark. Pupils can refer to an atlas for this activity as necessary.</a:t>
            </a:r>
            <a:endParaRPr lang="en-GB" sz="1200">
              <a:latin typeface="+mn-lt"/>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29</a:t>
            </a:fld>
            <a:endParaRPr lang="en-GB"/>
          </a:p>
        </p:txBody>
      </p:sp>
    </p:spTree>
    <p:extLst>
      <p:ext uri="{BB962C8B-B14F-4D97-AF65-F5344CB8AC3E}">
        <p14:creationId xmlns:p14="http://schemas.microsoft.com/office/powerpoint/2010/main" val="2277750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30</a:t>
            </a:fld>
            <a:endParaRPr lang="en-GB"/>
          </a:p>
        </p:txBody>
      </p:sp>
    </p:spTree>
    <p:extLst>
      <p:ext uri="{BB962C8B-B14F-4D97-AF65-F5344CB8AC3E}">
        <p14:creationId xmlns:p14="http://schemas.microsoft.com/office/powerpoint/2010/main" val="377493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4235779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quiry Question_firstles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4313381" y="1710025"/>
            <a:ext cx="6239693" cy="2677248"/>
          </a:xfrm>
          <a:prstGeom prst="wedgeRoundRectCallout">
            <a:avLst>
              <a:gd name="adj1" fmla="val -59561"/>
              <a:gd name="adj2" fmla="val 1447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This is the unit enquiry question</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A2350325-D258-8B0F-67DF-BC3B299D636E}"/>
              </a:ext>
            </a:extLst>
          </p:cNvPr>
          <p:cNvSpPr>
            <a:spLocks noGrp="1"/>
          </p:cNvSpPr>
          <p:nvPr>
            <p:ph type="pic" sz="quarter" idx="11" hasCustomPrompt="1"/>
          </p:nvPr>
        </p:nvSpPr>
        <p:spPr>
          <a:xfrm>
            <a:off x="493423" y="2462645"/>
            <a:ext cx="4143232" cy="4395355"/>
          </a:xfrm>
          <a:prstGeom prst="rect">
            <a:avLst/>
          </a:prstGeom>
        </p:spPr>
        <p:txBody>
          <a:bodyPr/>
          <a:lstStyle>
            <a:lvl1pPr marL="0" indent="0">
              <a:lnSpc>
                <a:spcPct val="100000"/>
              </a:lnSpc>
              <a:buNone/>
              <a:defRPr>
                <a:latin typeface="Century Gothic" panose="020B0502020202020204" pitchFamily="34" charset="0"/>
              </a:defRPr>
            </a:lvl1pPr>
          </a:lstStyle>
          <a:p>
            <a:r>
              <a:rPr lang="en-GB"/>
              <a:t>Insert character artwork</a:t>
            </a:r>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2" name="Content Placeholder 2">
            <a:extLst>
              <a:ext uri="{FF2B5EF4-FFF2-40B4-BE49-F238E27FC236}">
                <a16:creationId xmlns:a16="http://schemas.microsoft.com/office/drawing/2014/main" id="{4F98CEE3-4DED-EC81-55A1-ADC847160BB5}"/>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Enquiry question</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710359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isting knowled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FE9698-6F1B-60D0-1D43-387DDA1AB5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22764" y="5950156"/>
            <a:ext cx="762738" cy="762738"/>
          </a:xfrm>
          <a:prstGeom prst="rect">
            <a:avLst/>
          </a:prstGeom>
        </p:spPr>
      </p:pic>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p:nvPr>
        </p:nvSpPr>
        <p:spPr>
          <a:xfrm>
            <a:off x="1037359" y="1672937"/>
            <a:ext cx="4573732" cy="2020888"/>
          </a:xfrm>
          <a:prstGeom prst="wedgeRoundRectCallout">
            <a:avLst>
              <a:gd name="adj1" fmla="val -35827"/>
              <a:gd name="adj2" fmla="val 6815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a:extLst>
              <a:ext uri="{FF2B5EF4-FFF2-40B4-BE49-F238E27FC236}">
                <a16:creationId xmlns:a16="http://schemas.microsoft.com/office/drawing/2014/main" id="{3963428A-62A0-7ADF-AFE9-A496E76911B5}"/>
              </a:ext>
            </a:extLst>
          </p:cNvPr>
          <p:cNvSpPr>
            <a:spLocks noGrp="1"/>
          </p:cNvSpPr>
          <p:nvPr>
            <p:ph type="body" sz="quarter" idx="11"/>
          </p:nvPr>
        </p:nvSpPr>
        <p:spPr>
          <a:xfrm>
            <a:off x="5869304" y="1672937"/>
            <a:ext cx="4573732" cy="2020888"/>
          </a:xfrm>
          <a:prstGeom prst="wedgeRoundRectCallout">
            <a:avLst>
              <a:gd name="adj1" fmla="val 34146"/>
              <a:gd name="adj2" fmla="val 72783"/>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289DABDB-FC8D-FC3E-E9B6-CAE726F94EA5}"/>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Existing knowledge</a:t>
            </a:r>
            <a:endParaRPr lang="en-GB"/>
          </a:p>
        </p:txBody>
      </p:sp>
      <p:sp>
        <p:nvSpPr>
          <p:cNvPr id="4" name="Text Placeholder 3">
            <a:extLst>
              <a:ext uri="{FF2B5EF4-FFF2-40B4-BE49-F238E27FC236}">
                <a16:creationId xmlns:a16="http://schemas.microsoft.com/office/drawing/2014/main" id="{06DF3C69-0A85-3278-A8EF-E7FEDE1CFEBE}"/>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718584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journey_6">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20009" y="5942883"/>
            <a:ext cx="777625" cy="777625"/>
          </a:xfrm>
          <a:prstGeom prst="rect">
            <a:avLst/>
          </a:prstGeom>
        </p:spPr>
      </p:pic>
      <p:sp>
        <p:nvSpPr>
          <p:cNvPr id="7" name="Rounded Rectangle 13">
            <a:extLst>
              <a:ext uri="{FF2B5EF4-FFF2-40B4-BE49-F238E27FC236}">
                <a16:creationId xmlns:a16="http://schemas.microsoft.com/office/drawing/2014/main" id="{664085B5-AB8B-E74C-D6F2-FB5A92D8B322}"/>
              </a:ext>
            </a:extLst>
          </p:cNvPr>
          <p:cNvSpPr/>
          <p:nvPr userDrawn="1"/>
        </p:nvSpPr>
        <p:spPr>
          <a:xfrm>
            <a:off x="464499" y="403783"/>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11" name="Rounded Rectangle 13">
            <a:extLst>
              <a:ext uri="{FF2B5EF4-FFF2-40B4-BE49-F238E27FC236}">
                <a16:creationId xmlns:a16="http://schemas.microsoft.com/office/drawing/2014/main" id="{89086965-8523-14C0-84C3-9E0C1864B091}"/>
              </a:ext>
            </a:extLst>
          </p:cNvPr>
          <p:cNvSpPr/>
          <p:nvPr userDrawn="1"/>
        </p:nvSpPr>
        <p:spPr>
          <a:xfrm>
            <a:off x="464499" y="2519162"/>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13" name="Oval 12">
            <a:extLst>
              <a:ext uri="{FF2B5EF4-FFF2-40B4-BE49-F238E27FC236}">
                <a16:creationId xmlns:a16="http://schemas.microsoft.com/office/drawing/2014/main" id="{40A7BE72-AA08-F2E3-6C4D-59BF41EEAFFB}"/>
              </a:ext>
            </a:extLst>
          </p:cNvPr>
          <p:cNvSpPr/>
          <p:nvPr userDrawn="1"/>
        </p:nvSpPr>
        <p:spPr>
          <a:xfrm>
            <a:off x="494603" y="3100956"/>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3D69EDCB-7946-4998-DF9E-B7E9444FA6D7}"/>
              </a:ext>
            </a:extLst>
          </p:cNvPr>
          <p:cNvSpPr/>
          <p:nvPr userDrawn="1"/>
        </p:nvSpPr>
        <p:spPr>
          <a:xfrm>
            <a:off x="464499" y="4634541"/>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15" name="Oval 14">
            <a:extLst>
              <a:ext uri="{FF2B5EF4-FFF2-40B4-BE49-F238E27FC236}">
                <a16:creationId xmlns:a16="http://schemas.microsoft.com/office/drawing/2014/main" id="{EE868736-A74F-535A-EEAC-EFAA61361727}"/>
              </a:ext>
            </a:extLst>
          </p:cNvPr>
          <p:cNvSpPr/>
          <p:nvPr userDrawn="1"/>
        </p:nvSpPr>
        <p:spPr>
          <a:xfrm>
            <a:off x="494603" y="5201946"/>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3">
            <a:extLst>
              <a:ext uri="{FF2B5EF4-FFF2-40B4-BE49-F238E27FC236}">
                <a16:creationId xmlns:a16="http://schemas.microsoft.com/office/drawing/2014/main" id="{A767BABF-70FE-32F9-7764-4273672E4BE5}"/>
              </a:ext>
            </a:extLst>
          </p:cNvPr>
          <p:cNvSpPr/>
          <p:nvPr userDrawn="1"/>
        </p:nvSpPr>
        <p:spPr>
          <a:xfrm>
            <a:off x="5701092" y="403783"/>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17" name="Oval 16">
            <a:extLst>
              <a:ext uri="{FF2B5EF4-FFF2-40B4-BE49-F238E27FC236}">
                <a16:creationId xmlns:a16="http://schemas.microsoft.com/office/drawing/2014/main" id="{82CD6666-865A-8623-0A83-278E23B08EC4}"/>
              </a:ext>
            </a:extLst>
          </p:cNvPr>
          <p:cNvSpPr/>
          <p:nvPr userDrawn="1"/>
        </p:nvSpPr>
        <p:spPr>
          <a:xfrm>
            <a:off x="5731196" y="971188"/>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3">
            <a:extLst>
              <a:ext uri="{FF2B5EF4-FFF2-40B4-BE49-F238E27FC236}">
                <a16:creationId xmlns:a16="http://schemas.microsoft.com/office/drawing/2014/main" id="{433447E2-22F3-489A-60C3-4FF98A1FF029}"/>
              </a:ext>
            </a:extLst>
          </p:cNvPr>
          <p:cNvSpPr/>
          <p:nvPr userDrawn="1"/>
        </p:nvSpPr>
        <p:spPr>
          <a:xfrm>
            <a:off x="5701092" y="2519162"/>
            <a:ext cx="5033391" cy="1828606"/>
          </a:xfrm>
          <a:prstGeom prst="roundRect">
            <a:avLst>
              <a:gd name="adj" fmla="val 48628"/>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22" name="Oval 21">
            <a:extLst>
              <a:ext uri="{FF2B5EF4-FFF2-40B4-BE49-F238E27FC236}">
                <a16:creationId xmlns:a16="http://schemas.microsoft.com/office/drawing/2014/main" id="{717139F2-4240-E4A4-D5A7-BD819FDC7EFE}"/>
              </a:ext>
            </a:extLst>
          </p:cNvPr>
          <p:cNvSpPr/>
          <p:nvPr userDrawn="1"/>
        </p:nvSpPr>
        <p:spPr>
          <a:xfrm>
            <a:off x="497508" y="964781"/>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A5B46DD-5180-2F61-43F7-F9C642750B83}"/>
              </a:ext>
            </a:extLst>
          </p:cNvPr>
          <p:cNvSpPr/>
          <p:nvPr userDrawn="1"/>
        </p:nvSpPr>
        <p:spPr>
          <a:xfrm>
            <a:off x="5731196" y="3100956"/>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3">
            <a:extLst>
              <a:ext uri="{FF2B5EF4-FFF2-40B4-BE49-F238E27FC236}">
                <a16:creationId xmlns:a16="http://schemas.microsoft.com/office/drawing/2014/main" id="{97FDE27B-59C4-CC07-D95F-2634534D3F98}"/>
              </a:ext>
            </a:extLst>
          </p:cNvPr>
          <p:cNvSpPr/>
          <p:nvPr userDrawn="1"/>
        </p:nvSpPr>
        <p:spPr>
          <a:xfrm>
            <a:off x="5701092" y="4634541"/>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21" name="Oval 20">
            <a:extLst>
              <a:ext uri="{FF2B5EF4-FFF2-40B4-BE49-F238E27FC236}">
                <a16:creationId xmlns:a16="http://schemas.microsoft.com/office/drawing/2014/main" id="{1A48D117-2F35-9AC6-8BE1-2215AF4AAEE5}"/>
              </a:ext>
            </a:extLst>
          </p:cNvPr>
          <p:cNvSpPr/>
          <p:nvPr userDrawn="1"/>
        </p:nvSpPr>
        <p:spPr>
          <a:xfrm>
            <a:off x="5731196" y="5201946"/>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56FB98-D789-498F-B5E7-0B31FB79CEE6}"/>
              </a:ext>
            </a:extLst>
          </p:cNvPr>
          <p:cNvSpPr>
            <a:spLocks noGrp="1"/>
          </p:cNvSpPr>
          <p:nvPr>
            <p:ph type="body" sz="quarter" idx="15"/>
          </p:nvPr>
        </p:nvSpPr>
        <p:spPr>
          <a:xfrm>
            <a:off x="1302150" y="2605465"/>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29" name="Text Placeholder 4">
            <a:extLst>
              <a:ext uri="{FF2B5EF4-FFF2-40B4-BE49-F238E27FC236}">
                <a16:creationId xmlns:a16="http://schemas.microsoft.com/office/drawing/2014/main" id="{8690BEED-0CD4-ECF5-6F87-B1334FC3A4EB}"/>
              </a:ext>
            </a:extLst>
          </p:cNvPr>
          <p:cNvSpPr>
            <a:spLocks noGrp="1"/>
          </p:cNvSpPr>
          <p:nvPr>
            <p:ph type="body" sz="quarter" idx="16" hasCustomPrompt="1"/>
          </p:nvPr>
        </p:nvSpPr>
        <p:spPr>
          <a:xfrm>
            <a:off x="1302149" y="488969"/>
            <a:ext cx="3636000" cy="1656000"/>
          </a:xfrm>
          <a:prstGeom prst="rect">
            <a:avLst/>
          </a:prstGeom>
        </p:spPr>
        <p:txBody>
          <a:bodyPr anchor="ctr">
            <a:noAutofit/>
          </a:bodyPr>
          <a:lstStyle>
            <a:lvl1pPr marL="0" indent="0" algn="ctr">
              <a:lnSpc>
                <a:spcPct val="100000"/>
              </a:lnSpc>
              <a:buNone/>
              <a:defRPr sz="2400" b="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Lesson title</a:t>
            </a:r>
          </a:p>
        </p:txBody>
      </p:sp>
      <p:sp>
        <p:nvSpPr>
          <p:cNvPr id="24" name="Text Placeholder 4">
            <a:extLst>
              <a:ext uri="{FF2B5EF4-FFF2-40B4-BE49-F238E27FC236}">
                <a16:creationId xmlns:a16="http://schemas.microsoft.com/office/drawing/2014/main" id="{D8313C61-3CAF-BE63-EF1D-6D138BC0C90A}"/>
              </a:ext>
            </a:extLst>
          </p:cNvPr>
          <p:cNvSpPr>
            <a:spLocks noGrp="1"/>
          </p:cNvSpPr>
          <p:nvPr>
            <p:ph type="body" sz="quarter" idx="17"/>
          </p:nvPr>
        </p:nvSpPr>
        <p:spPr>
          <a:xfrm>
            <a:off x="1302149" y="4726574"/>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25" name="Text Placeholder 4">
            <a:extLst>
              <a:ext uri="{FF2B5EF4-FFF2-40B4-BE49-F238E27FC236}">
                <a16:creationId xmlns:a16="http://schemas.microsoft.com/office/drawing/2014/main" id="{7F9D0A9A-1BB4-7CF8-B259-6F69B04223C6}"/>
              </a:ext>
            </a:extLst>
          </p:cNvPr>
          <p:cNvSpPr>
            <a:spLocks noGrp="1"/>
          </p:cNvSpPr>
          <p:nvPr>
            <p:ph type="body" sz="quarter" idx="18"/>
          </p:nvPr>
        </p:nvSpPr>
        <p:spPr>
          <a:xfrm>
            <a:off x="6537836" y="2605465"/>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30" name="Text Placeholder 4">
            <a:extLst>
              <a:ext uri="{FF2B5EF4-FFF2-40B4-BE49-F238E27FC236}">
                <a16:creationId xmlns:a16="http://schemas.microsoft.com/office/drawing/2014/main" id="{1EFC887C-4A61-51D4-4584-8E3A0973C7EE}"/>
              </a:ext>
            </a:extLst>
          </p:cNvPr>
          <p:cNvSpPr>
            <a:spLocks noGrp="1"/>
          </p:cNvSpPr>
          <p:nvPr>
            <p:ph type="body" sz="quarter" idx="19"/>
          </p:nvPr>
        </p:nvSpPr>
        <p:spPr>
          <a:xfrm>
            <a:off x="6537836" y="4726574"/>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31" name="Text Placeholder 4">
            <a:extLst>
              <a:ext uri="{FF2B5EF4-FFF2-40B4-BE49-F238E27FC236}">
                <a16:creationId xmlns:a16="http://schemas.microsoft.com/office/drawing/2014/main" id="{D5C33EEF-A7D8-F53A-DBBA-00A4CE97CCB4}"/>
              </a:ext>
            </a:extLst>
          </p:cNvPr>
          <p:cNvSpPr>
            <a:spLocks noGrp="1"/>
          </p:cNvSpPr>
          <p:nvPr>
            <p:ph type="body" sz="quarter" idx="20"/>
          </p:nvPr>
        </p:nvSpPr>
        <p:spPr>
          <a:xfrm>
            <a:off x="6567939" y="482563"/>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23" name="TextBox 22">
            <a:extLst>
              <a:ext uri="{FF2B5EF4-FFF2-40B4-BE49-F238E27FC236}">
                <a16:creationId xmlns:a16="http://schemas.microsoft.com/office/drawing/2014/main" id="{DEBF302D-FC0F-3002-1804-7660B6DA41DE}"/>
              </a:ext>
            </a:extLst>
          </p:cNvPr>
          <p:cNvSpPr txBox="1"/>
          <p:nvPr userDrawn="1"/>
        </p:nvSpPr>
        <p:spPr>
          <a:xfrm>
            <a:off x="546354" y="3167213"/>
            <a:ext cx="583288" cy="523220"/>
          </a:xfrm>
          <a:prstGeom prst="rect">
            <a:avLst/>
          </a:prstGeom>
          <a:noFill/>
        </p:spPr>
        <p:txBody>
          <a:bodyPr wrap="square" rtlCol="0" anchor="ctr">
            <a:spAutoFit/>
          </a:bodyPr>
          <a:lstStyle/>
          <a:p>
            <a:pPr algn="ctr"/>
            <a:r>
              <a:rPr lang="en-GB" sz="2800" b="1">
                <a:latin typeface="Century Gothic" panose="020B0502020202020204" pitchFamily="34" charset="0"/>
              </a:rPr>
              <a:t>2</a:t>
            </a:r>
          </a:p>
        </p:txBody>
      </p:sp>
      <p:sp>
        <p:nvSpPr>
          <p:cNvPr id="26" name="TextBox 25">
            <a:extLst>
              <a:ext uri="{FF2B5EF4-FFF2-40B4-BE49-F238E27FC236}">
                <a16:creationId xmlns:a16="http://schemas.microsoft.com/office/drawing/2014/main" id="{23531AC6-5D2A-182B-D3F8-AFFD8F8D4789}"/>
              </a:ext>
            </a:extLst>
          </p:cNvPr>
          <p:cNvSpPr txBox="1"/>
          <p:nvPr userDrawn="1"/>
        </p:nvSpPr>
        <p:spPr>
          <a:xfrm>
            <a:off x="546354" y="1038883"/>
            <a:ext cx="583288" cy="523220"/>
          </a:xfrm>
          <a:prstGeom prst="rect">
            <a:avLst/>
          </a:prstGeom>
          <a:noFill/>
        </p:spPr>
        <p:txBody>
          <a:bodyPr wrap="square" rtlCol="0" anchor="ctr">
            <a:spAutoFit/>
          </a:bodyPr>
          <a:lstStyle/>
          <a:p>
            <a:pPr algn="ctr"/>
            <a:r>
              <a:rPr lang="en-GB" sz="2800" b="1">
                <a:solidFill>
                  <a:srgbClr val="000000"/>
                </a:solidFill>
                <a:latin typeface="Century Gothic" panose="020B0502020202020204" pitchFamily="34" charset="0"/>
              </a:rPr>
              <a:t>1</a:t>
            </a:r>
          </a:p>
        </p:txBody>
      </p:sp>
      <p:sp>
        <p:nvSpPr>
          <p:cNvPr id="27" name="TextBox 26">
            <a:extLst>
              <a:ext uri="{FF2B5EF4-FFF2-40B4-BE49-F238E27FC236}">
                <a16:creationId xmlns:a16="http://schemas.microsoft.com/office/drawing/2014/main" id="{B6DA936F-4AC7-E1E7-EA46-6F93DE800F72}"/>
              </a:ext>
            </a:extLst>
          </p:cNvPr>
          <p:cNvSpPr txBox="1"/>
          <p:nvPr userDrawn="1"/>
        </p:nvSpPr>
        <p:spPr>
          <a:xfrm>
            <a:off x="546354" y="5278937"/>
            <a:ext cx="583288" cy="523220"/>
          </a:xfrm>
          <a:prstGeom prst="rect">
            <a:avLst/>
          </a:prstGeom>
          <a:noFill/>
        </p:spPr>
        <p:txBody>
          <a:bodyPr wrap="square" rtlCol="0" anchor="ctr">
            <a:spAutoFit/>
          </a:bodyPr>
          <a:lstStyle/>
          <a:p>
            <a:pPr algn="ctr"/>
            <a:r>
              <a:rPr lang="en-GB" sz="2800" b="1">
                <a:latin typeface="Century Gothic" panose="020B0502020202020204" pitchFamily="34" charset="0"/>
              </a:rPr>
              <a:t>3</a:t>
            </a:r>
          </a:p>
        </p:txBody>
      </p:sp>
      <p:sp>
        <p:nvSpPr>
          <p:cNvPr id="28" name="TextBox 27">
            <a:extLst>
              <a:ext uri="{FF2B5EF4-FFF2-40B4-BE49-F238E27FC236}">
                <a16:creationId xmlns:a16="http://schemas.microsoft.com/office/drawing/2014/main" id="{E5E1C8C6-2E2C-5803-6429-150351E7A06B}"/>
              </a:ext>
            </a:extLst>
          </p:cNvPr>
          <p:cNvSpPr txBox="1"/>
          <p:nvPr userDrawn="1"/>
        </p:nvSpPr>
        <p:spPr>
          <a:xfrm>
            <a:off x="5775799" y="3167213"/>
            <a:ext cx="583288" cy="523220"/>
          </a:xfrm>
          <a:prstGeom prst="rect">
            <a:avLst/>
          </a:prstGeom>
          <a:noFill/>
        </p:spPr>
        <p:txBody>
          <a:bodyPr wrap="square" rtlCol="0" anchor="ctr">
            <a:spAutoFit/>
          </a:bodyPr>
          <a:lstStyle/>
          <a:p>
            <a:pPr algn="ctr"/>
            <a:r>
              <a:rPr lang="en-GB" sz="2800" b="1">
                <a:latin typeface="Century Gothic" panose="020B0502020202020204" pitchFamily="34" charset="0"/>
              </a:rPr>
              <a:t>5</a:t>
            </a:r>
          </a:p>
        </p:txBody>
      </p:sp>
      <p:sp>
        <p:nvSpPr>
          <p:cNvPr id="32" name="TextBox 31">
            <a:extLst>
              <a:ext uri="{FF2B5EF4-FFF2-40B4-BE49-F238E27FC236}">
                <a16:creationId xmlns:a16="http://schemas.microsoft.com/office/drawing/2014/main" id="{9A3B608D-6ACF-431A-7138-CDECD04373B0}"/>
              </a:ext>
            </a:extLst>
          </p:cNvPr>
          <p:cNvSpPr txBox="1"/>
          <p:nvPr userDrawn="1"/>
        </p:nvSpPr>
        <p:spPr>
          <a:xfrm>
            <a:off x="5775799" y="5278937"/>
            <a:ext cx="583288" cy="523220"/>
          </a:xfrm>
          <a:prstGeom prst="rect">
            <a:avLst/>
          </a:prstGeom>
          <a:noFill/>
        </p:spPr>
        <p:txBody>
          <a:bodyPr wrap="square" rtlCol="0" anchor="ctr">
            <a:spAutoFit/>
          </a:bodyPr>
          <a:lstStyle/>
          <a:p>
            <a:pPr algn="ctr"/>
            <a:r>
              <a:rPr lang="en-GB" sz="2800" b="1">
                <a:latin typeface="Century Gothic" panose="020B0502020202020204" pitchFamily="34" charset="0"/>
              </a:rPr>
              <a:t>6</a:t>
            </a:r>
          </a:p>
        </p:txBody>
      </p:sp>
      <p:sp>
        <p:nvSpPr>
          <p:cNvPr id="33" name="TextBox 32">
            <a:extLst>
              <a:ext uri="{FF2B5EF4-FFF2-40B4-BE49-F238E27FC236}">
                <a16:creationId xmlns:a16="http://schemas.microsoft.com/office/drawing/2014/main" id="{5FF66031-4FA6-14F9-C4D5-575FCFEED300}"/>
              </a:ext>
            </a:extLst>
          </p:cNvPr>
          <p:cNvSpPr txBox="1"/>
          <p:nvPr userDrawn="1"/>
        </p:nvSpPr>
        <p:spPr>
          <a:xfrm>
            <a:off x="5775799" y="1038883"/>
            <a:ext cx="583288" cy="523220"/>
          </a:xfrm>
          <a:prstGeom prst="rect">
            <a:avLst/>
          </a:prstGeom>
          <a:noFill/>
        </p:spPr>
        <p:txBody>
          <a:bodyPr wrap="square" rtlCol="0" anchor="ctr">
            <a:spAutoFit/>
          </a:bodyPr>
          <a:lstStyle/>
          <a:p>
            <a:pPr algn="ctr"/>
            <a:r>
              <a:rPr lang="en-GB" sz="2800" b="1">
                <a:latin typeface="Century Gothic" panose="020B0502020202020204" pitchFamily="34" charset="0"/>
              </a:rPr>
              <a:t>4</a:t>
            </a:r>
          </a:p>
        </p:txBody>
      </p:sp>
      <p:sp>
        <p:nvSpPr>
          <p:cNvPr id="4" name="Content Placeholder 2">
            <a:extLst>
              <a:ext uri="{FF2B5EF4-FFF2-40B4-BE49-F238E27FC236}">
                <a16:creationId xmlns:a16="http://schemas.microsoft.com/office/drawing/2014/main" id="{9C1697CE-226A-18DC-3742-BDF30545B02D}"/>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Learning journey</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2794973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lk Task">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AFE9698-6F1B-60D0-1D43-387DDA1AB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2764" y="5950156"/>
            <a:ext cx="762738" cy="762738"/>
          </a:xfrm>
          <a:prstGeom prst="rect">
            <a:avLst/>
          </a:prstGeom>
        </p:spPr>
      </p:pic>
      <p:sp>
        <p:nvSpPr>
          <p:cNvPr id="14" name="Text Placeholder 4">
            <a:extLst>
              <a:ext uri="{FF2B5EF4-FFF2-40B4-BE49-F238E27FC236}">
                <a16:creationId xmlns:a16="http://schemas.microsoft.com/office/drawing/2014/main" id="{6A92C6DC-29C3-2790-E8A6-5D23211B227E}"/>
              </a:ext>
            </a:extLst>
          </p:cNvPr>
          <p:cNvSpPr>
            <a:spLocks noGrp="1"/>
          </p:cNvSpPr>
          <p:nvPr>
            <p:ph type="body" sz="quarter" idx="10"/>
          </p:nvPr>
        </p:nvSpPr>
        <p:spPr>
          <a:xfrm>
            <a:off x="590550" y="493971"/>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a:extLst>
              <a:ext uri="{FF2B5EF4-FFF2-40B4-BE49-F238E27FC236}">
                <a16:creationId xmlns:a16="http://schemas.microsoft.com/office/drawing/2014/main" id="{9D0CA956-24CB-1B1B-70AC-1A3CA9E40415}"/>
              </a:ext>
            </a:extLst>
          </p:cNvPr>
          <p:cNvSpPr>
            <a:spLocks noGrp="1"/>
          </p:cNvSpPr>
          <p:nvPr>
            <p:ph type="body" sz="quarter" idx="11"/>
          </p:nvPr>
        </p:nvSpPr>
        <p:spPr>
          <a:xfrm>
            <a:off x="6096000" y="465272"/>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869832F2-55D0-A547-C082-AB554CE76185}"/>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Talk task</a:t>
            </a:r>
            <a:endParaRPr lang="en-GB"/>
          </a:p>
        </p:txBody>
      </p:sp>
      <p:sp>
        <p:nvSpPr>
          <p:cNvPr id="4" name="Text Placeholder 3">
            <a:extLst>
              <a:ext uri="{FF2B5EF4-FFF2-40B4-BE49-F238E27FC236}">
                <a16:creationId xmlns:a16="http://schemas.microsoft.com/office/drawing/2014/main" id="{0E2B9ACD-413B-4D6D-6B07-4F5E455665D9}"/>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224484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Term">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341192" y="1690107"/>
            <a:ext cx="6239693" cy="2677248"/>
          </a:xfrm>
          <a:prstGeom prst="wedgeRoundRectCallout">
            <a:avLst>
              <a:gd name="adj1" fmla="val 61673"/>
              <a:gd name="adj2" fmla="val -5189"/>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The key term for this lesson is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A2350325-D258-8B0F-67DF-BC3B299D636E}"/>
              </a:ext>
            </a:extLst>
          </p:cNvPr>
          <p:cNvSpPr>
            <a:spLocks noGrp="1"/>
          </p:cNvSpPr>
          <p:nvPr>
            <p:ph type="pic" sz="quarter" idx="11" hasCustomPrompt="1"/>
          </p:nvPr>
        </p:nvSpPr>
        <p:spPr>
          <a:xfrm>
            <a:off x="6927482" y="2462645"/>
            <a:ext cx="3625592" cy="4395355"/>
          </a:xfrm>
          <a:prstGeom prst="rect">
            <a:avLst/>
          </a:prstGeom>
        </p:spPr>
        <p:txBody>
          <a:bodyPr/>
          <a:lstStyle>
            <a:lvl1pPr marL="0" indent="0" algn="r">
              <a:lnSpc>
                <a:spcPct val="100000"/>
              </a:lnSpc>
              <a:buNone/>
              <a:defRPr>
                <a:latin typeface="Century Gothic" panose="020B0502020202020204" pitchFamily="34" charset="0"/>
              </a:defRPr>
            </a:lvl1pPr>
          </a:lstStyle>
          <a:p>
            <a:r>
              <a:rPr lang="en-GB"/>
              <a:t>Insert character artwork (remember to adapt for LKS2 or UKS2)</a:t>
            </a:r>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3" name="Content Placeholder 2">
            <a:extLst>
              <a:ext uri="{FF2B5EF4-FFF2-40B4-BE49-F238E27FC236}">
                <a16:creationId xmlns:a16="http://schemas.microsoft.com/office/drawing/2014/main" id="{2860D1AD-E29F-6B72-80D7-1146A6E6B9B8}"/>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Key term</a:t>
            </a:r>
            <a:endParaRPr lang="en-GB"/>
          </a:p>
        </p:txBody>
      </p:sp>
      <p:sp>
        <p:nvSpPr>
          <p:cNvPr id="6" name="Text Placeholder 3">
            <a:extLst>
              <a:ext uri="{FF2B5EF4-FFF2-40B4-BE49-F238E27FC236}">
                <a16:creationId xmlns:a16="http://schemas.microsoft.com/office/drawing/2014/main" id="{CD66EB5F-10DB-93E3-7C63-1C07FF8FC2D7}"/>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2895333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knowledge_SingleLin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20" name="Rounded Rectangle 10">
            <a:extLst>
              <a:ext uri="{FF2B5EF4-FFF2-40B4-BE49-F238E27FC236}">
                <a16:creationId xmlns:a16="http://schemas.microsoft.com/office/drawing/2014/main" id="{D5414325-9C8C-8723-2501-40B7F67036FB}"/>
              </a:ext>
            </a:extLst>
          </p:cNvPr>
          <p:cNvSpPr/>
          <p:nvPr userDrawn="1"/>
        </p:nvSpPr>
        <p:spPr>
          <a:xfrm>
            <a:off x="7861385" y="1236516"/>
            <a:ext cx="2945159" cy="4152286"/>
          </a:xfrm>
          <a:prstGeom prst="roundRect">
            <a:avLst>
              <a:gd name="adj" fmla="val 4602"/>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21" name="Rounded Rectangle 12">
            <a:extLst>
              <a:ext uri="{FF2B5EF4-FFF2-40B4-BE49-F238E27FC236}">
                <a16:creationId xmlns:a16="http://schemas.microsoft.com/office/drawing/2014/main" id="{42C5FBAA-AB3B-B413-B60A-7021574D2DF3}"/>
              </a:ext>
            </a:extLst>
          </p:cNvPr>
          <p:cNvSpPr/>
          <p:nvPr userDrawn="1"/>
        </p:nvSpPr>
        <p:spPr>
          <a:xfrm>
            <a:off x="473073" y="1236516"/>
            <a:ext cx="7191570" cy="5320148"/>
          </a:xfrm>
          <a:prstGeom prst="roundRect">
            <a:avLst>
              <a:gd name="adj" fmla="val 3187"/>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BEC2A8E-2948-81BB-8CDB-E38A5B65E00E}"/>
              </a:ext>
            </a:extLst>
          </p:cNvPr>
          <p:cNvSpPr txBox="1"/>
          <p:nvPr userDrawn="1"/>
        </p:nvSpPr>
        <p:spPr>
          <a:xfrm>
            <a:off x="7999266" y="1341863"/>
            <a:ext cx="2844524" cy="455830"/>
          </a:xfrm>
          <a:prstGeom prst="rect">
            <a:avLst/>
          </a:prstGeom>
          <a:noFill/>
        </p:spPr>
        <p:txBody>
          <a:bodyPr wrap="square" rtlCol="0">
            <a:spAutoFit/>
          </a:bodyPr>
          <a:lstStyle/>
          <a:p>
            <a:pPr marL="0" indent="0">
              <a:lnSpc>
                <a:spcPct val="107000"/>
              </a:lnSpc>
              <a:spcAft>
                <a:spcPts val="800"/>
              </a:spcAft>
              <a:buNone/>
            </a:pPr>
            <a:r>
              <a:rPr lang="en-GB" sz="2400" b="1" u="sng">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5" name="Text Placeholder 4">
            <a:extLst>
              <a:ext uri="{FF2B5EF4-FFF2-40B4-BE49-F238E27FC236}">
                <a16:creationId xmlns:a16="http://schemas.microsoft.com/office/drawing/2014/main" id="{134DB174-A1D6-C397-295D-BA7E130B66E6}"/>
              </a:ext>
            </a:extLst>
          </p:cNvPr>
          <p:cNvSpPr>
            <a:spLocks noGrp="1"/>
          </p:cNvSpPr>
          <p:nvPr>
            <p:ph type="body" sz="quarter" idx="11"/>
          </p:nvPr>
        </p:nvSpPr>
        <p:spPr>
          <a:xfrm>
            <a:off x="7995193" y="1903039"/>
            <a:ext cx="2698742" cy="3385933"/>
          </a:xfrm>
          <a:prstGeom prst="rect">
            <a:avLst/>
          </a:prstGeom>
        </p:spPr>
        <p:txBody>
          <a:bodyPr>
            <a:normAutofit/>
          </a:bodyPr>
          <a:lstStyle>
            <a:lvl1pPr marL="342900" indent="-342900">
              <a:lnSpc>
                <a:spcPct val="100000"/>
              </a:lnSpc>
              <a:spcBef>
                <a:spcPts val="300"/>
              </a:spcBef>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a:t>Click to edit Master text styles</a:t>
            </a:r>
          </a:p>
        </p:txBody>
      </p:sp>
      <p:sp>
        <p:nvSpPr>
          <p:cNvPr id="27" name="Title 1">
            <a:extLst>
              <a:ext uri="{FF2B5EF4-FFF2-40B4-BE49-F238E27FC236}">
                <a16:creationId xmlns:a16="http://schemas.microsoft.com/office/drawing/2014/main" id="{7F29F3C2-E35D-1E3B-02AF-D902A3C44ADA}"/>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unit title</a:t>
            </a:r>
            <a:endParaRPr lang="en-US"/>
          </a:p>
        </p:txBody>
      </p:sp>
      <p:sp>
        <p:nvSpPr>
          <p:cNvPr id="28" name="TextBox 27">
            <a:extLst>
              <a:ext uri="{FF2B5EF4-FFF2-40B4-BE49-F238E27FC236}">
                <a16:creationId xmlns:a16="http://schemas.microsoft.com/office/drawing/2014/main" id="{8C1819D2-31F3-2135-5506-B7BE93A6C16F}"/>
              </a:ext>
            </a:extLst>
          </p:cNvPr>
          <p:cNvSpPr txBox="1"/>
          <p:nvPr userDrawn="1"/>
        </p:nvSpPr>
        <p:spPr>
          <a:xfrm>
            <a:off x="588935" y="1341863"/>
            <a:ext cx="6657924" cy="455830"/>
          </a:xfrm>
          <a:prstGeom prst="rect">
            <a:avLst/>
          </a:prstGeom>
          <a:noFill/>
        </p:spPr>
        <p:txBody>
          <a:bodyPr wrap="square" rtlCol="0">
            <a:spAutoFit/>
          </a:bodyPr>
          <a:lstStyle/>
          <a:p>
            <a:pPr>
              <a:lnSpc>
                <a:spcPct val="107000"/>
              </a:lnSpc>
              <a:spcAft>
                <a:spcPts val="800"/>
              </a:spcAft>
            </a:pPr>
            <a:r>
              <a:rPr lang="en-GB" sz="2400" b="1" u="sng">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9" name="Text Placeholder 4">
            <a:extLst>
              <a:ext uri="{FF2B5EF4-FFF2-40B4-BE49-F238E27FC236}">
                <a16:creationId xmlns:a16="http://schemas.microsoft.com/office/drawing/2014/main" id="{37557F4C-7C15-A290-C088-B164E546A2FC}"/>
              </a:ext>
            </a:extLst>
          </p:cNvPr>
          <p:cNvSpPr>
            <a:spLocks noGrp="1"/>
          </p:cNvSpPr>
          <p:nvPr>
            <p:ph type="body" sz="quarter" idx="10"/>
          </p:nvPr>
        </p:nvSpPr>
        <p:spPr>
          <a:xfrm>
            <a:off x="588935" y="1903040"/>
            <a:ext cx="6925853" cy="4553178"/>
          </a:xfrm>
          <a:prstGeom prst="rect">
            <a:avLst/>
          </a:prstGeom>
        </p:spPr>
        <p:txBody>
          <a:bodyPr>
            <a:normAutofit/>
          </a:bodyPr>
          <a:lstStyle>
            <a:lvl1pPr marL="360363" indent="-360363">
              <a:lnSpc>
                <a:spcPct val="100000"/>
              </a:lnSpc>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4229C588-ABB4-B41E-C6B1-8640C503BD56}"/>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Key knowledge</a:t>
            </a:r>
            <a:endParaRPr lang="en-GB"/>
          </a:p>
        </p:txBody>
      </p:sp>
      <p:sp>
        <p:nvSpPr>
          <p:cNvPr id="4" name="Text Placeholder 3">
            <a:extLst>
              <a:ext uri="{FF2B5EF4-FFF2-40B4-BE49-F238E27FC236}">
                <a16:creationId xmlns:a16="http://schemas.microsoft.com/office/drawing/2014/main" id="{344A0F32-C956-A589-5308-D13992C31361}"/>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3995725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ad">
    <p:spTree>
      <p:nvGrpSpPr>
        <p:cNvPr id="1" name=""/>
        <p:cNvGrpSpPr/>
        <p:nvPr/>
      </p:nvGrpSpPr>
      <p:grpSpPr>
        <a:xfrm>
          <a:off x="0" y="0"/>
          <a:ext cx="0" cy="0"/>
          <a:chOff x="0" y="0"/>
          <a:chExt cx="0" cy="0"/>
        </a:xfrm>
      </p:grpSpPr>
      <p:pic>
        <p:nvPicPr>
          <p:cNvPr id="9" name="Picture 8" descr="A picture containing text, sign&#10;&#10;Description automatically generated">
            <a:extLst>
              <a:ext uri="{FF2B5EF4-FFF2-40B4-BE49-F238E27FC236}">
                <a16:creationId xmlns:a16="http://schemas.microsoft.com/office/drawing/2014/main" id="{0E086EF6-133F-337E-481E-F81CA436E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42292" y="5965186"/>
            <a:ext cx="747947" cy="747947"/>
          </a:xfrm>
          <a:prstGeom prst="rect">
            <a:avLst/>
          </a:prstGeom>
        </p:spPr>
      </p:pic>
      <p:sp>
        <p:nvSpPr>
          <p:cNvPr id="12" name="Content Placeholder 2">
            <a:extLst>
              <a:ext uri="{FF2B5EF4-FFF2-40B4-BE49-F238E27FC236}">
                <a16:creationId xmlns:a16="http://schemas.microsoft.com/office/drawing/2014/main" id="{BA76511B-B90E-09A8-24AF-DEFC58ACE5AC}"/>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13" name="Title 1">
            <a:extLst>
              <a:ext uri="{FF2B5EF4-FFF2-40B4-BE49-F238E27FC236}">
                <a16:creationId xmlns:a16="http://schemas.microsoft.com/office/drawing/2014/main" id="{4D713163-9816-71FA-1C22-08BBD2929554}"/>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4" name="Content Placeholder 2">
            <a:extLst>
              <a:ext uri="{FF2B5EF4-FFF2-40B4-BE49-F238E27FC236}">
                <a16:creationId xmlns:a16="http://schemas.microsoft.com/office/drawing/2014/main" id="{4042DE40-EAD8-2289-AF26-D5D4A5873CE6}"/>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Read</a:t>
            </a:r>
            <a:endParaRPr lang="en-GB"/>
          </a:p>
        </p:txBody>
      </p:sp>
      <p:sp>
        <p:nvSpPr>
          <p:cNvPr id="6" name="Text Placeholder 3">
            <a:extLst>
              <a:ext uri="{FF2B5EF4-FFF2-40B4-BE49-F238E27FC236}">
                <a16:creationId xmlns:a16="http://schemas.microsoft.com/office/drawing/2014/main" id="{4F85B064-26D6-BA05-8A44-801DFB1DA07D}"/>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401825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5FE7B1-3E82-67DC-7287-DA5C742F7FE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243844" y="5946361"/>
            <a:ext cx="752107" cy="76777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DB3FE52E-B78A-6B33-EB27-D455F04ECF69}"/>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14" name="Content Placeholder 2">
            <a:extLst>
              <a:ext uri="{FF2B5EF4-FFF2-40B4-BE49-F238E27FC236}">
                <a16:creationId xmlns:a16="http://schemas.microsoft.com/office/drawing/2014/main" id="{E1C7F8F7-07E5-0F1B-A91A-E4D77EC3E11E}"/>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3" name="Content Placeholder 2">
            <a:extLst>
              <a:ext uri="{FF2B5EF4-FFF2-40B4-BE49-F238E27FC236}">
                <a16:creationId xmlns:a16="http://schemas.microsoft.com/office/drawing/2014/main" id="{8EF93FBD-DFF5-9A03-C515-E815EDA74073}"/>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Retrieval</a:t>
            </a:r>
            <a:endParaRPr lang="en-GB"/>
          </a:p>
        </p:txBody>
      </p:sp>
      <p:sp>
        <p:nvSpPr>
          <p:cNvPr id="4" name="Text Placeholder 3">
            <a:extLst>
              <a:ext uri="{FF2B5EF4-FFF2-40B4-BE49-F238E27FC236}">
                <a16:creationId xmlns:a16="http://schemas.microsoft.com/office/drawing/2014/main" id="{6E1B9997-E81B-814C-568F-28E8A62579FA}"/>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2588023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swers_Retriev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129BFC-C64F-7EF2-CB23-BDB8785A61AB}"/>
              </a:ext>
            </a:extLst>
          </p:cNvPr>
          <p:cNvPicPr>
            <a:picLocks noChangeAspect="1"/>
          </p:cNvPicPr>
          <p:nvPr userDrawn="1"/>
        </p:nvPicPr>
        <p:blipFill>
          <a:blip r:embed="rId2"/>
          <a:srcRect/>
          <a:stretch/>
        </p:blipFill>
        <p:spPr>
          <a:xfrm>
            <a:off x="11226181" y="5942883"/>
            <a:ext cx="765281" cy="777625"/>
          </a:xfrm>
          <a:prstGeom prst="rect">
            <a:avLst/>
          </a:prstGeom>
        </p:spPr>
      </p:pic>
      <p:sp>
        <p:nvSpPr>
          <p:cNvPr id="11" name="Title 1">
            <a:extLst>
              <a:ext uri="{FF2B5EF4-FFF2-40B4-BE49-F238E27FC236}">
                <a16:creationId xmlns:a16="http://schemas.microsoft.com/office/drawing/2014/main" id="{9C16F4E5-570D-7388-488C-7896F41456A0}"/>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13" name="Content Placeholder 2">
            <a:extLst>
              <a:ext uri="{FF2B5EF4-FFF2-40B4-BE49-F238E27FC236}">
                <a16:creationId xmlns:a16="http://schemas.microsoft.com/office/drawing/2014/main" id="{07E49C16-2D4C-9CB4-A3E1-5A2D07BE04E0}"/>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4" name="Text Placeholder 3">
            <a:extLst>
              <a:ext uri="{FF2B5EF4-FFF2-40B4-BE49-F238E27FC236}">
                <a16:creationId xmlns:a16="http://schemas.microsoft.com/office/drawing/2014/main" id="{A9CE37E9-C02F-61DD-712D-D3733E8B90D4}"/>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546742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02/06/2025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02/06/2025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02/06/2025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primaryteacher.collinshub.co.uk/educator.html?s=qh2ZmR2XwgTM2QzXzFGcvlWd5RncldXc#course_library&amp;service=FederatedRhapsode&amp;service_name=Music%20Express&amp;content_type=package&amp;content_id=12512&amp;module_id=35632"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39.jpe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44.jpe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3.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topmarks.co.uk/maths-games/daily10"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1B6A866-B41E-3283-42AB-5129A287956B}"/>
              </a:ext>
            </a:extLst>
          </p:cNvPr>
          <p:cNvSpPr>
            <a:spLocks noGrp="1"/>
          </p:cNvSpPr>
          <p:nvPr>
            <p:ph type="title"/>
          </p:nvPr>
        </p:nvSpPr>
        <p:spPr>
          <a:xfrm>
            <a:off x="158578" y="-232119"/>
            <a:ext cx="10515600" cy="1325563"/>
          </a:xfrm>
        </p:spPr>
        <p:txBody>
          <a:bodyPr>
            <a:normAutofit/>
          </a:bodyPr>
          <a:lstStyle/>
          <a:p>
            <a:r>
              <a:rPr lang="en-GB" altLang="en-US" sz="3600" b="1" u="sng" dirty="0">
                <a:latin typeface="Comic Sans MS"/>
              </a:rPr>
              <a:t>Wassily Kandinsky</a:t>
            </a:r>
          </a:p>
        </p:txBody>
      </p:sp>
      <p:pic>
        <p:nvPicPr>
          <p:cNvPr id="13315" name="Picture 2">
            <a:extLst>
              <a:ext uri="{FF2B5EF4-FFF2-40B4-BE49-F238E27FC236}">
                <a16:creationId xmlns:a16="http://schemas.microsoft.com/office/drawing/2014/main" id="{BC0B6C25-3E06-39BD-1B72-4737193AC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2060576"/>
            <a:ext cx="2303463" cy="368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Rectangle 2">
            <a:extLst>
              <a:ext uri="{FF2B5EF4-FFF2-40B4-BE49-F238E27FC236}">
                <a16:creationId xmlns:a16="http://schemas.microsoft.com/office/drawing/2014/main" id="{AACF864A-B188-7ED7-EB52-2245899F10B8}"/>
              </a:ext>
            </a:extLst>
          </p:cNvPr>
          <p:cNvSpPr>
            <a:spLocks noChangeArrowheads="1"/>
          </p:cNvSpPr>
          <p:nvPr/>
        </p:nvSpPr>
        <p:spPr bwMode="auto">
          <a:xfrm>
            <a:off x="4491425" y="671771"/>
            <a:ext cx="751024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2400" dirty="0">
                <a:latin typeface="Comic Sans MS"/>
                <a:cs typeface="Arial"/>
              </a:rPr>
              <a:t>Born in Moscow in 1866</a:t>
            </a:r>
          </a:p>
          <a:p>
            <a:pPr eaLnBrk="1" hangingPunct="1">
              <a:buFont typeface="Arial" panose="020B0604020202020204" pitchFamily="34" charset="0"/>
              <a:buChar char="•"/>
            </a:pPr>
            <a:r>
              <a:rPr lang="en-GB" altLang="en-US" sz="2400" dirty="0">
                <a:latin typeface="Comic Sans MS"/>
                <a:cs typeface="Arial"/>
              </a:rPr>
              <a:t>Took up the study of art in earnest at age 30, moving to Munich to study drawing and painting. </a:t>
            </a:r>
          </a:p>
          <a:p>
            <a:pPr eaLnBrk="1" hangingPunct="1">
              <a:buFont typeface="Arial" panose="020B0604020202020204" pitchFamily="34" charset="0"/>
              <a:buChar char="•"/>
            </a:pPr>
            <a:r>
              <a:rPr lang="en-GB" altLang="en-US" sz="2400" dirty="0">
                <a:latin typeface="Comic Sans MS"/>
                <a:cs typeface="Arial"/>
              </a:rPr>
              <a:t>Trained musician, Kandinsky approached colour with a musician’s sensibility. </a:t>
            </a:r>
          </a:p>
          <a:p>
            <a:pPr eaLnBrk="1" hangingPunct="1">
              <a:buFont typeface="Arial" panose="020B0604020202020204" pitchFamily="34" charset="0"/>
              <a:buChar char="•"/>
            </a:pPr>
            <a:r>
              <a:rPr lang="en-GB" altLang="en-US" sz="2400" dirty="0">
                <a:latin typeface="Comic Sans MS"/>
                <a:cs typeface="Arial"/>
              </a:rPr>
              <a:t>Had an obsession with Monet, which led him to explore his own creative concepts of colour on canvas, which were sometimes controversial among his contemporaries and critics</a:t>
            </a:r>
          </a:p>
          <a:p>
            <a:pPr eaLnBrk="1" hangingPunct="1">
              <a:buFont typeface="Arial" panose="020B0604020202020204" pitchFamily="34" charset="0"/>
              <a:buChar char="•"/>
            </a:pPr>
            <a:r>
              <a:rPr lang="en-GB" altLang="en-US" sz="2400" dirty="0">
                <a:latin typeface="Comic Sans MS"/>
                <a:cs typeface="Arial"/>
              </a:rPr>
              <a:t>Little of the work Kandinsky produced in Russia has survived, although many of the paintings he created in Germany are still extant.</a:t>
            </a:r>
          </a:p>
          <a:p>
            <a:pPr eaLnBrk="1" hangingPunct="1">
              <a:buFont typeface="Arial" panose="020B0604020202020204" pitchFamily="34" charset="0"/>
              <a:buChar char="•"/>
            </a:pPr>
            <a:r>
              <a:rPr lang="en-GB" altLang="en-US" sz="2400" dirty="0">
                <a:latin typeface="Comic Sans MS"/>
                <a:cs typeface="Arial"/>
              </a:rPr>
              <a:t>In recent years, his artwork has sold for well over $20 million.</a:t>
            </a:r>
          </a:p>
        </p:txBody>
      </p:sp>
      <p:sp>
        <p:nvSpPr>
          <p:cNvPr id="2" name="TextBox 1">
            <a:extLst>
              <a:ext uri="{FF2B5EF4-FFF2-40B4-BE49-F238E27FC236}">
                <a16:creationId xmlns:a16="http://schemas.microsoft.com/office/drawing/2014/main" id="{020572AF-9E5A-7C7C-3C04-FCAB033849AE}"/>
              </a:ext>
            </a:extLst>
          </p:cNvPr>
          <p:cNvSpPr txBox="1"/>
          <p:nvPr/>
        </p:nvSpPr>
        <p:spPr>
          <a:xfrm>
            <a:off x="331229" y="5962128"/>
            <a:ext cx="116758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FF0000"/>
                </a:solidFill>
              </a:rPr>
              <a:t>Task: Answer the questions about Wassily Kandinsky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6911A-76B0-8452-43D6-5321396CF83E}"/>
              </a:ext>
            </a:extLst>
          </p:cNvPr>
          <p:cNvSpPr>
            <a:spLocks noGrp="1"/>
          </p:cNvSpPr>
          <p:nvPr>
            <p:ph type="title"/>
          </p:nvPr>
        </p:nvSpPr>
        <p:spPr/>
        <p:txBody>
          <a:bodyPr>
            <a:normAutofit/>
          </a:bodyPr>
          <a:lstStyle/>
          <a:p>
            <a:r>
              <a:rPr lang="en-GB" sz="3200" dirty="0"/>
              <a:t>Talk partners: What are the three steps to using a protractor? </a:t>
            </a:r>
            <a:endParaRPr lang="en-US" dirty="0"/>
          </a:p>
        </p:txBody>
      </p:sp>
      <p:pic>
        <p:nvPicPr>
          <p:cNvPr id="3" name="Picture 2" descr="A circular protractor with a green arrow&#10;&#10;AI-generated content may be incorrect.">
            <a:extLst>
              <a:ext uri="{FF2B5EF4-FFF2-40B4-BE49-F238E27FC236}">
                <a16:creationId xmlns:a16="http://schemas.microsoft.com/office/drawing/2014/main" id="{1D757B97-D8AC-1B94-2368-DD94E0911FBB}"/>
              </a:ext>
            </a:extLst>
          </p:cNvPr>
          <p:cNvPicPr>
            <a:picLocks noChangeAspect="1"/>
          </p:cNvPicPr>
          <p:nvPr/>
        </p:nvPicPr>
        <p:blipFill>
          <a:blip r:embed="rId2"/>
          <a:stretch>
            <a:fillRect/>
          </a:stretch>
        </p:blipFill>
        <p:spPr>
          <a:xfrm>
            <a:off x="1439433" y="1836909"/>
            <a:ext cx="9313132" cy="4780262"/>
          </a:xfrm>
          <a:prstGeom prst="rect">
            <a:avLst/>
          </a:prstGeom>
        </p:spPr>
      </p:pic>
    </p:spTree>
    <p:extLst>
      <p:ext uri="{BB962C8B-B14F-4D97-AF65-F5344CB8AC3E}">
        <p14:creationId xmlns:p14="http://schemas.microsoft.com/office/powerpoint/2010/main" val="1653442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0D5A5-B0C2-F3F7-0312-2F72DF679B59}"/>
              </a:ext>
            </a:extLst>
          </p:cNvPr>
          <p:cNvSpPr>
            <a:spLocks noGrp="1"/>
          </p:cNvSpPr>
          <p:nvPr>
            <p:ph type="title"/>
          </p:nvPr>
        </p:nvSpPr>
        <p:spPr/>
        <p:txBody>
          <a:bodyPr>
            <a:normAutofit/>
          </a:bodyPr>
          <a:lstStyle/>
          <a:p>
            <a:r>
              <a:rPr lang="en-GB" sz="2800" dirty="0"/>
              <a:t>Paired work:</a:t>
            </a:r>
          </a:p>
        </p:txBody>
      </p:sp>
      <p:pic>
        <p:nvPicPr>
          <p:cNvPr id="3" name="Picture 2">
            <a:extLst>
              <a:ext uri="{FF2B5EF4-FFF2-40B4-BE49-F238E27FC236}">
                <a16:creationId xmlns:a16="http://schemas.microsoft.com/office/drawing/2014/main" id="{62C0860E-FDA0-CDAF-AAF8-8CE9D5428EC9}"/>
              </a:ext>
            </a:extLst>
          </p:cNvPr>
          <p:cNvPicPr>
            <a:picLocks noChangeAspect="1"/>
          </p:cNvPicPr>
          <p:nvPr/>
        </p:nvPicPr>
        <p:blipFill>
          <a:blip r:embed="rId2"/>
          <a:stretch>
            <a:fillRect/>
          </a:stretch>
        </p:blipFill>
        <p:spPr>
          <a:xfrm>
            <a:off x="1651944" y="1598398"/>
            <a:ext cx="8548301" cy="4804204"/>
          </a:xfrm>
          <a:prstGeom prst="rect">
            <a:avLst/>
          </a:prstGeom>
        </p:spPr>
      </p:pic>
    </p:spTree>
    <p:extLst>
      <p:ext uri="{BB962C8B-B14F-4D97-AF65-F5344CB8AC3E}">
        <p14:creationId xmlns:p14="http://schemas.microsoft.com/office/powerpoint/2010/main" val="338435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A3EF1-8CBB-7758-3FFA-49E2E73608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DC7C3E-830D-580C-3F1E-A6BF43D6277E}"/>
              </a:ext>
            </a:extLst>
          </p:cNvPr>
          <p:cNvSpPr>
            <a:spLocks noGrp="1"/>
          </p:cNvSpPr>
          <p:nvPr>
            <p:ph type="title"/>
          </p:nvPr>
        </p:nvSpPr>
        <p:spPr>
          <a:xfrm>
            <a:off x="189470" y="4720"/>
            <a:ext cx="10515600" cy="1325563"/>
          </a:xfrm>
        </p:spPr>
        <p:txBody>
          <a:bodyPr>
            <a:normAutofit/>
          </a:bodyPr>
          <a:lstStyle/>
          <a:p>
            <a:r>
              <a:rPr lang="en-GB" sz="2800" dirty="0"/>
              <a:t>Whiteboard  work:</a:t>
            </a:r>
          </a:p>
        </p:txBody>
      </p:sp>
      <p:pic>
        <p:nvPicPr>
          <p:cNvPr id="4" name="Picture 3" descr="A black and white protractor with numbers and a blue line&#10;&#10;AI-generated content may be incorrect.">
            <a:extLst>
              <a:ext uri="{FF2B5EF4-FFF2-40B4-BE49-F238E27FC236}">
                <a16:creationId xmlns:a16="http://schemas.microsoft.com/office/drawing/2014/main" id="{5AF1111B-EA1C-013B-CB37-676A4D01FE06}"/>
              </a:ext>
            </a:extLst>
          </p:cNvPr>
          <p:cNvPicPr>
            <a:picLocks noChangeAspect="1"/>
          </p:cNvPicPr>
          <p:nvPr/>
        </p:nvPicPr>
        <p:blipFill>
          <a:blip r:embed="rId2"/>
          <a:stretch>
            <a:fillRect/>
          </a:stretch>
        </p:blipFill>
        <p:spPr>
          <a:xfrm>
            <a:off x="1322430" y="1332856"/>
            <a:ext cx="10216463" cy="5201422"/>
          </a:xfrm>
          <a:prstGeom prst="rect">
            <a:avLst/>
          </a:prstGeom>
        </p:spPr>
      </p:pic>
    </p:spTree>
    <p:extLst>
      <p:ext uri="{BB962C8B-B14F-4D97-AF65-F5344CB8AC3E}">
        <p14:creationId xmlns:p14="http://schemas.microsoft.com/office/powerpoint/2010/main" val="364050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B4FE1-146B-14B2-2050-DF69BFC82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D1064-3A7E-4202-7E84-E08CDE15DD58}"/>
              </a:ext>
            </a:extLst>
          </p:cNvPr>
          <p:cNvSpPr>
            <a:spLocks noGrp="1"/>
          </p:cNvSpPr>
          <p:nvPr>
            <p:ph type="title"/>
          </p:nvPr>
        </p:nvSpPr>
        <p:spPr>
          <a:xfrm>
            <a:off x="189470" y="4720"/>
            <a:ext cx="10515600" cy="1325563"/>
          </a:xfrm>
        </p:spPr>
        <p:txBody>
          <a:bodyPr>
            <a:normAutofit/>
          </a:bodyPr>
          <a:lstStyle/>
          <a:p>
            <a:r>
              <a:rPr lang="en-GB" sz="2800"/>
              <a:t>Whiteboard  work:</a:t>
            </a:r>
          </a:p>
        </p:txBody>
      </p:sp>
      <p:pic>
        <p:nvPicPr>
          <p:cNvPr id="3" name="Picture 2" descr="A protractor with a blue line&#10;&#10;AI-generated content may be incorrect.">
            <a:extLst>
              <a:ext uri="{FF2B5EF4-FFF2-40B4-BE49-F238E27FC236}">
                <a16:creationId xmlns:a16="http://schemas.microsoft.com/office/drawing/2014/main" id="{A3DBCD73-3535-E30C-736E-DFA4AA06E528}"/>
              </a:ext>
            </a:extLst>
          </p:cNvPr>
          <p:cNvPicPr>
            <a:picLocks noChangeAspect="1"/>
          </p:cNvPicPr>
          <p:nvPr/>
        </p:nvPicPr>
        <p:blipFill>
          <a:blip r:embed="rId2"/>
          <a:stretch>
            <a:fillRect/>
          </a:stretch>
        </p:blipFill>
        <p:spPr>
          <a:xfrm>
            <a:off x="733038" y="913628"/>
            <a:ext cx="10427300" cy="5566204"/>
          </a:xfrm>
          <a:prstGeom prst="rect">
            <a:avLst/>
          </a:prstGeom>
        </p:spPr>
      </p:pic>
    </p:spTree>
    <p:extLst>
      <p:ext uri="{BB962C8B-B14F-4D97-AF65-F5344CB8AC3E}">
        <p14:creationId xmlns:p14="http://schemas.microsoft.com/office/powerpoint/2010/main" val="3682612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559700-47E6-E15E-76A4-31C57DE11470}"/>
              </a:ext>
            </a:extLst>
          </p:cNvPr>
          <p:cNvSpPr txBox="1"/>
          <p:nvPr/>
        </p:nvSpPr>
        <p:spPr>
          <a:xfrm>
            <a:off x="391868" y="1122046"/>
            <a:ext cx="4865038" cy="3167987"/>
          </a:xfrm>
          <a:prstGeom prst="rect">
            <a:avLst/>
          </a:prstGeom>
          <a:ln w="5715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 name="TextBox 2">
            <a:extLst>
              <a:ext uri="{FF2B5EF4-FFF2-40B4-BE49-F238E27FC236}">
                <a16:creationId xmlns:a16="http://schemas.microsoft.com/office/drawing/2014/main" id="{8496ACBB-C37D-B378-B8E3-5DA5F276EBEF}"/>
              </a:ext>
            </a:extLst>
          </p:cNvPr>
          <p:cNvSpPr txBox="1"/>
          <p:nvPr/>
        </p:nvSpPr>
        <p:spPr>
          <a:xfrm>
            <a:off x="6405490" y="1122046"/>
            <a:ext cx="5235740" cy="3178284"/>
          </a:xfrm>
          <a:prstGeom prst="rect">
            <a:avLst/>
          </a:prstGeom>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4" name="Picture 3" descr="A protractor with numbers and a straight line&#10;&#10;AI-generated content may be incorrect.">
            <a:extLst>
              <a:ext uri="{FF2B5EF4-FFF2-40B4-BE49-F238E27FC236}">
                <a16:creationId xmlns:a16="http://schemas.microsoft.com/office/drawing/2014/main" id="{6228FB37-CED7-975E-7528-4274988E0259}"/>
              </a:ext>
            </a:extLst>
          </p:cNvPr>
          <p:cNvPicPr>
            <a:picLocks noChangeAspect="1"/>
          </p:cNvPicPr>
          <p:nvPr/>
        </p:nvPicPr>
        <p:blipFill>
          <a:blip r:embed="rId2"/>
          <a:stretch>
            <a:fillRect/>
          </a:stretch>
        </p:blipFill>
        <p:spPr>
          <a:xfrm>
            <a:off x="6628885" y="1587843"/>
            <a:ext cx="4453581" cy="2374556"/>
          </a:xfrm>
          <a:prstGeom prst="rect">
            <a:avLst/>
          </a:prstGeom>
        </p:spPr>
      </p:pic>
      <p:pic>
        <p:nvPicPr>
          <p:cNvPr id="5" name="Picture 4" descr="A circular protractor with a blue line&#10;&#10;AI-generated content may be incorrect.">
            <a:extLst>
              <a:ext uri="{FF2B5EF4-FFF2-40B4-BE49-F238E27FC236}">
                <a16:creationId xmlns:a16="http://schemas.microsoft.com/office/drawing/2014/main" id="{E784911D-657C-936C-0D66-46BC75475E12}"/>
              </a:ext>
            </a:extLst>
          </p:cNvPr>
          <p:cNvPicPr>
            <a:picLocks noChangeAspect="1"/>
          </p:cNvPicPr>
          <p:nvPr/>
        </p:nvPicPr>
        <p:blipFill>
          <a:blip r:embed="rId3"/>
          <a:stretch>
            <a:fillRect/>
          </a:stretch>
        </p:blipFill>
        <p:spPr>
          <a:xfrm>
            <a:off x="396575" y="1713985"/>
            <a:ext cx="4695310" cy="2256138"/>
          </a:xfrm>
          <a:prstGeom prst="rect">
            <a:avLst/>
          </a:prstGeom>
        </p:spPr>
      </p:pic>
      <p:sp>
        <p:nvSpPr>
          <p:cNvPr id="6" name="TextBox 5">
            <a:extLst>
              <a:ext uri="{FF2B5EF4-FFF2-40B4-BE49-F238E27FC236}">
                <a16:creationId xmlns:a16="http://schemas.microsoft.com/office/drawing/2014/main" id="{AF71BC7C-CDF4-AF81-E6A6-14D5AEEB685A}"/>
              </a:ext>
            </a:extLst>
          </p:cNvPr>
          <p:cNvSpPr txBox="1"/>
          <p:nvPr/>
        </p:nvSpPr>
        <p:spPr>
          <a:xfrm>
            <a:off x="703862" y="5037446"/>
            <a:ext cx="107649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solidFill>
                  <a:srgbClr val="FF0000"/>
                </a:solidFill>
              </a:rPr>
              <a:t>Challenge: What is the remaining angle?</a:t>
            </a:r>
          </a:p>
        </p:txBody>
      </p:sp>
    </p:spTree>
    <p:extLst>
      <p:ext uri="{BB962C8B-B14F-4D97-AF65-F5344CB8AC3E}">
        <p14:creationId xmlns:p14="http://schemas.microsoft.com/office/powerpoint/2010/main" val="1248013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4861E-636A-A085-36F1-F1A69C96E387}"/>
              </a:ext>
            </a:extLst>
          </p:cNvPr>
          <p:cNvSpPr>
            <a:spLocks noGrp="1"/>
          </p:cNvSpPr>
          <p:nvPr>
            <p:ph type="title"/>
          </p:nvPr>
        </p:nvSpPr>
        <p:spPr>
          <a:xfrm>
            <a:off x="137984" y="2764396"/>
            <a:ext cx="5820033" cy="1325563"/>
          </a:xfrm>
        </p:spPr>
        <p:txBody>
          <a:bodyPr vert="horz" lIns="91440" tIns="45720" rIns="91440" bIns="45720" rtlCol="0" anchor="ctr">
            <a:noAutofit/>
          </a:bodyPr>
          <a:lstStyle/>
          <a:p>
            <a:r>
              <a:rPr lang="en-GB" sz="2400" dirty="0"/>
              <a:t>Task:</a:t>
            </a:r>
            <a:br>
              <a:rPr lang="en-GB" sz="2400" dirty="0"/>
            </a:br>
            <a:r>
              <a:rPr lang="en-GB" sz="2400" dirty="0">
                <a:latin typeface="Arial"/>
                <a:cs typeface="Arial"/>
              </a:rPr>
              <a:t>Look at the painting of Wassily Kandinsky.</a:t>
            </a:r>
            <a:endParaRPr lang="en-US" sz="2400"/>
          </a:p>
          <a:p>
            <a:r>
              <a:rPr lang="en-GB" sz="2400" dirty="0">
                <a:latin typeface="Arial"/>
                <a:cs typeface="Arial"/>
              </a:rPr>
              <a:t>Kandinsky used a lot of shape throughout his art.</a:t>
            </a:r>
            <a:endParaRPr lang="en-GB" sz="2400" dirty="0"/>
          </a:p>
          <a:p>
            <a:br>
              <a:rPr lang="en-GB" sz="3000" dirty="0">
                <a:latin typeface="Arial"/>
                <a:cs typeface="Arial"/>
              </a:rPr>
            </a:br>
            <a:br>
              <a:rPr lang="en-GB" sz="3000" dirty="0">
                <a:latin typeface="Arial"/>
                <a:cs typeface="Arial"/>
              </a:rPr>
            </a:br>
            <a:r>
              <a:rPr lang="en-GB" sz="3000" dirty="0">
                <a:latin typeface="Arial"/>
                <a:cs typeface="Arial"/>
              </a:rPr>
              <a:t>1: Label the with a number and underneath write the number with the angle: acute, obtuse, reflex</a:t>
            </a:r>
            <a:br>
              <a:rPr lang="en-GB" sz="3000" dirty="0">
                <a:latin typeface="Arial"/>
                <a:cs typeface="Arial"/>
              </a:rPr>
            </a:br>
            <a:br>
              <a:rPr lang="en-GB" sz="3000" dirty="0">
                <a:latin typeface="Arial"/>
                <a:cs typeface="Arial"/>
              </a:rPr>
            </a:br>
            <a:r>
              <a:rPr lang="en-GB" sz="3000" dirty="0">
                <a:latin typeface="Arial"/>
                <a:cs typeface="Arial"/>
              </a:rPr>
              <a:t>2: Use a protractor and measure the angle</a:t>
            </a:r>
            <a:br>
              <a:rPr lang="en-GB" sz="3000" dirty="0">
                <a:latin typeface="Arial"/>
                <a:cs typeface="Arial"/>
              </a:rPr>
            </a:br>
            <a:endParaRPr lang="en-GB" sz="3000" dirty="0">
              <a:latin typeface="Arial"/>
              <a:cs typeface="Arial"/>
            </a:endParaRPr>
          </a:p>
          <a:p>
            <a:endParaRPr lang="en-GB" dirty="0"/>
          </a:p>
        </p:txBody>
      </p:sp>
      <p:pic>
        <p:nvPicPr>
          <p:cNvPr id="3" name="Picture 2" descr="A painting of a group of geometric shapes&#10;&#10;AI-generated content may be incorrect.">
            <a:extLst>
              <a:ext uri="{FF2B5EF4-FFF2-40B4-BE49-F238E27FC236}">
                <a16:creationId xmlns:a16="http://schemas.microsoft.com/office/drawing/2014/main" id="{0CE05E1F-CA96-D493-BAF7-246AC6C87636}"/>
              </a:ext>
            </a:extLst>
          </p:cNvPr>
          <p:cNvPicPr>
            <a:picLocks noChangeAspect="1"/>
          </p:cNvPicPr>
          <p:nvPr/>
        </p:nvPicPr>
        <p:blipFill>
          <a:blip r:embed="rId2"/>
          <a:stretch>
            <a:fillRect/>
          </a:stretch>
        </p:blipFill>
        <p:spPr>
          <a:xfrm>
            <a:off x="6652439" y="1187407"/>
            <a:ext cx="5240553" cy="3782970"/>
          </a:xfrm>
          <a:prstGeom prst="rect">
            <a:avLst/>
          </a:prstGeom>
        </p:spPr>
      </p:pic>
    </p:spTree>
    <p:extLst>
      <p:ext uri="{BB962C8B-B14F-4D97-AF65-F5344CB8AC3E}">
        <p14:creationId xmlns:p14="http://schemas.microsoft.com/office/powerpoint/2010/main" val="315607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66DB-F10C-E466-3C78-C9BD7CAF8EC3}"/>
              </a:ext>
            </a:extLst>
          </p:cNvPr>
          <p:cNvSpPr>
            <a:spLocks noGrp="1"/>
          </p:cNvSpPr>
          <p:nvPr>
            <p:ph type="title"/>
          </p:nvPr>
        </p:nvSpPr>
        <p:spPr>
          <a:xfrm>
            <a:off x="352287" y="387212"/>
            <a:ext cx="10515600" cy="1325563"/>
          </a:xfrm>
        </p:spPr>
        <p:txBody>
          <a:bodyPr>
            <a:normAutofit fontScale="90000"/>
          </a:bodyPr>
          <a:lstStyle/>
          <a:p>
            <a:r>
              <a:rPr lang="en-US" sz="3200" u="sng"/>
              <a:t>Tuesday 3rd June</a:t>
            </a:r>
            <a:br>
              <a:rPr lang="en-US" sz="3200" u="sng"/>
            </a:br>
            <a:r>
              <a:rPr lang="en-US" sz="3200" u="sng"/>
              <a:t>TBAT: use modal verbs to show degrees of possibility.</a:t>
            </a:r>
            <a:br>
              <a:rPr lang="en-US" sz="3200"/>
            </a:br>
            <a:br>
              <a:rPr lang="en-US" sz="3200"/>
            </a:br>
            <a:r>
              <a:rPr lang="en-US" sz="3200" u="sng"/>
              <a:t>3 in 3</a:t>
            </a:r>
            <a:endParaRPr lang="en-US" u="sng"/>
          </a:p>
        </p:txBody>
      </p:sp>
      <p:pic>
        <p:nvPicPr>
          <p:cNvPr id="6" name="Picture 5">
            <a:extLst>
              <a:ext uri="{FF2B5EF4-FFF2-40B4-BE49-F238E27FC236}">
                <a16:creationId xmlns:a16="http://schemas.microsoft.com/office/drawing/2014/main" id="{402C0117-C40C-3203-BFF4-F40269AE964B}"/>
              </a:ext>
            </a:extLst>
          </p:cNvPr>
          <p:cNvPicPr>
            <a:picLocks noChangeAspect="1"/>
          </p:cNvPicPr>
          <p:nvPr/>
        </p:nvPicPr>
        <p:blipFill>
          <a:blip r:embed="rId2"/>
          <a:stretch>
            <a:fillRect/>
          </a:stretch>
        </p:blipFill>
        <p:spPr>
          <a:xfrm>
            <a:off x="116417" y="1858293"/>
            <a:ext cx="12192000" cy="4644248"/>
          </a:xfrm>
          <a:prstGeom prst="rect">
            <a:avLst/>
          </a:prstGeom>
        </p:spPr>
      </p:pic>
    </p:spTree>
    <p:extLst>
      <p:ext uri="{BB962C8B-B14F-4D97-AF65-F5344CB8AC3E}">
        <p14:creationId xmlns:p14="http://schemas.microsoft.com/office/powerpoint/2010/main" val="3144613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66DB-F10C-E466-3C78-C9BD7CAF8EC3}"/>
              </a:ext>
            </a:extLst>
          </p:cNvPr>
          <p:cNvSpPr>
            <a:spLocks noGrp="1"/>
          </p:cNvSpPr>
          <p:nvPr>
            <p:ph type="title"/>
          </p:nvPr>
        </p:nvSpPr>
        <p:spPr>
          <a:xfrm>
            <a:off x="352287" y="387212"/>
            <a:ext cx="10515600" cy="1325563"/>
          </a:xfrm>
        </p:spPr>
        <p:txBody>
          <a:bodyPr>
            <a:normAutofit fontScale="90000"/>
          </a:bodyPr>
          <a:lstStyle/>
          <a:p>
            <a:r>
              <a:rPr lang="en-US" sz="3200" u="sng" dirty="0"/>
              <a:t>Tuesday 3rd June</a:t>
            </a:r>
            <a:br>
              <a:rPr lang="en-US" sz="3200" u="sng" dirty="0"/>
            </a:br>
            <a:r>
              <a:rPr lang="en-US" sz="3200" u="sng" dirty="0"/>
              <a:t>TBAT: </a:t>
            </a:r>
            <a:r>
              <a:rPr lang="en-US" sz="3200" u="sng" dirty="0">
                <a:ea typeface="+mj-lt"/>
                <a:cs typeface="+mj-lt"/>
              </a:rPr>
              <a:t>use modal verbs to show degrees of possibility.</a:t>
            </a:r>
            <a:br>
              <a:rPr lang="en-US" sz="3200" dirty="0">
                <a:ea typeface="+mj-lt"/>
                <a:cs typeface="+mj-lt"/>
              </a:rPr>
            </a:br>
            <a:br>
              <a:rPr lang="en-US" sz="3200" dirty="0"/>
            </a:br>
            <a:br>
              <a:rPr lang="en-US" sz="3200" dirty="0"/>
            </a:br>
            <a:r>
              <a:rPr lang="en-US" sz="3200" dirty="0"/>
              <a:t>3 in3</a:t>
            </a:r>
            <a:endParaRPr lang="en-US" dirty="0"/>
          </a:p>
        </p:txBody>
      </p:sp>
      <p:pic>
        <p:nvPicPr>
          <p:cNvPr id="3" name="Picture 2">
            <a:extLst>
              <a:ext uri="{FF2B5EF4-FFF2-40B4-BE49-F238E27FC236}">
                <a16:creationId xmlns:a16="http://schemas.microsoft.com/office/drawing/2014/main" id="{AF3D93BF-4036-4DEC-8092-67123D75921A}"/>
              </a:ext>
            </a:extLst>
          </p:cNvPr>
          <p:cNvPicPr>
            <a:picLocks noChangeAspect="1"/>
          </p:cNvPicPr>
          <p:nvPr/>
        </p:nvPicPr>
        <p:blipFill rotWithShape="1">
          <a:blip r:embed="rId2"/>
          <a:srcRect t="-160" r="129" b="26639"/>
          <a:stretch/>
        </p:blipFill>
        <p:spPr>
          <a:xfrm>
            <a:off x="1213456" y="1050338"/>
            <a:ext cx="11229574" cy="5215505"/>
          </a:xfrm>
          <a:prstGeom prst="rect">
            <a:avLst/>
          </a:prstGeom>
        </p:spPr>
      </p:pic>
    </p:spTree>
    <p:extLst>
      <p:ext uri="{BB962C8B-B14F-4D97-AF65-F5344CB8AC3E}">
        <p14:creationId xmlns:p14="http://schemas.microsoft.com/office/powerpoint/2010/main" val="4048676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66DB-F10C-E466-3C78-C9BD7CAF8EC3}"/>
              </a:ext>
            </a:extLst>
          </p:cNvPr>
          <p:cNvSpPr>
            <a:spLocks noGrp="1"/>
          </p:cNvSpPr>
          <p:nvPr>
            <p:ph type="title"/>
          </p:nvPr>
        </p:nvSpPr>
        <p:spPr>
          <a:xfrm>
            <a:off x="352287" y="387212"/>
            <a:ext cx="11313885" cy="6173649"/>
          </a:xfrm>
        </p:spPr>
        <p:txBody>
          <a:bodyPr vert="horz" lIns="91440" tIns="45720" rIns="91440" bIns="45720" rtlCol="0" anchor="t">
            <a:normAutofit/>
          </a:bodyPr>
          <a:lstStyle/>
          <a:p>
            <a:r>
              <a:rPr lang="en-US" sz="2900" u="sng" dirty="0"/>
              <a:t>Tuesday 3rd June</a:t>
            </a:r>
            <a:br>
              <a:rPr lang="en-US" sz="2900" u="sng" dirty="0"/>
            </a:br>
            <a:r>
              <a:rPr lang="en-US" sz="2900" u="sng" dirty="0"/>
              <a:t>TBAT: </a:t>
            </a:r>
            <a:r>
              <a:rPr lang="en-US" sz="2900" u="sng" dirty="0">
                <a:ea typeface="+mj-lt"/>
                <a:cs typeface="+mj-lt"/>
              </a:rPr>
              <a:t>use modal verbs to show degrees of possibility.</a:t>
            </a:r>
            <a:br>
              <a:rPr lang="en-US" sz="3200" dirty="0">
                <a:ea typeface="+mj-lt"/>
                <a:cs typeface="+mj-lt"/>
              </a:rPr>
            </a:br>
            <a:br>
              <a:rPr lang="en-US" sz="3200" dirty="0"/>
            </a:br>
            <a:r>
              <a:rPr lang="en-US" sz="3200" dirty="0"/>
              <a:t>Which of these verbs are modal verbs?</a:t>
            </a:r>
            <a:br>
              <a:rPr lang="en-US" sz="3200" dirty="0"/>
            </a:br>
            <a:br>
              <a:rPr lang="en-US" sz="3200" dirty="0"/>
            </a:br>
            <a:r>
              <a:rPr lang="en-US" sz="4000" dirty="0">
                <a:solidFill>
                  <a:srgbClr val="0070C0"/>
                </a:solidFill>
              </a:rPr>
              <a:t> was   might   speak  eat  should </a:t>
            </a:r>
            <a:br>
              <a:rPr lang="en-US" sz="4000" dirty="0"/>
            </a:br>
            <a:br>
              <a:rPr lang="en-US" sz="4000" dirty="0"/>
            </a:br>
            <a:r>
              <a:rPr lang="en-US" sz="4000" dirty="0">
                <a:solidFill>
                  <a:srgbClr val="0070C0"/>
                </a:solidFill>
              </a:rPr>
              <a:t>  could  may  can  run  have</a:t>
            </a:r>
            <a:br>
              <a:rPr lang="en-US" sz="4000" dirty="0"/>
            </a:br>
            <a:br>
              <a:rPr lang="en-US" sz="4000" dirty="0"/>
            </a:br>
            <a:r>
              <a:rPr lang="en-US" sz="4000" dirty="0">
                <a:solidFill>
                  <a:srgbClr val="0070C0"/>
                </a:solidFill>
              </a:rPr>
              <a:t>will   train  would  try  shout</a:t>
            </a:r>
            <a:endParaRPr lang="en-US" dirty="0"/>
          </a:p>
        </p:txBody>
      </p:sp>
    </p:spTree>
    <p:extLst>
      <p:ext uri="{BB962C8B-B14F-4D97-AF65-F5344CB8AC3E}">
        <p14:creationId xmlns:p14="http://schemas.microsoft.com/office/powerpoint/2010/main" val="919883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66DB-F10C-E466-3C78-C9BD7CAF8EC3}"/>
              </a:ext>
            </a:extLst>
          </p:cNvPr>
          <p:cNvSpPr>
            <a:spLocks noGrp="1"/>
          </p:cNvSpPr>
          <p:nvPr>
            <p:ph type="title"/>
          </p:nvPr>
        </p:nvSpPr>
        <p:spPr>
          <a:xfrm>
            <a:off x="352287" y="387212"/>
            <a:ext cx="10515600" cy="6173649"/>
          </a:xfrm>
        </p:spPr>
        <p:txBody>
          <a:bodyPr vert="horz" lIns="91440" tIns="45720" rIns="91440" bIns="45720" rtlCol="0" anchor="t">
            <a:normAutofit fontScale="90000"/>
          </a:bodyPr>
          <a:lstStyle/>
          <a:p>
            <a:r>
              <a:rPr lang="en-US" sz="3200" u="sng" dirty="0"/>
              <a:t>Tuesday 3rd June</a:t>
            </a:r>
            <a:br>
              <a:rPr lang="en-US" sz="3200" u="sng" dirty="0"/>
            </a:br>
            <a:r>
              <a:rPr lang="en-US" sz="3200" u="sng" dirty="0"/>
              <a:t>TBAT: </a:t>
            </a:r>
            <a:r>
              <a:rPr lang="en-US" sz="3200" u="sng" dirty="0">
                <a:ea typeface="+mj-lt"/>
                <a:cs typeface="+mj-lt"/>
              </a:rPr>
              <a:t>use modal verbs to show degrees of possibility.</a:t>
            </a:r>
            <a:br>
              <a:rPr lang="en-US" sz="3200" dirty="0">
                <a:ea typeface="+mj-lt"/>
                <a:cs typeface="+mj-lt"/>
              </a:rPr>
            </a:br>
            <a:br>
              <a:rPr lang="en-US" sz="3200" dirty="0"/>
            </a:br>
            <a:r>
              <a:rPr lang="en-US" sz="3200" dirty="0"/>
              <a:t>TALK PARTNERS</a:t>
            </a:r>
            <a:br>
              <a:rPr lang="en-US" sz="3200" dirty="0"/>
            </a:br>
            <a:r>
              <a:rPr lang="en-US" sz="3200" dirty="0"/>
              <a:t>Order these sentences and justify your order</a:t>
            </a:r>
            <a:br>
              <a:rPr lang="en-US" sz="3200" dirty="0"/>
            </a:br>
            <a:br>
              <a:rPr lang="en-US" sz="3200" dirty="0"/>
            </a:br>
            <a:r>
              <a:rPr lang="en-US" sz="3200" dirty="0"/>
              <a:t>I will do my homework.</a:t>
            </a:r>
            <a:br>
              <a:rPr lang="en-US" sz="3200" dirty="0"/>
            </a:br>
            <a:br>
              <a:rPr lang="en-US" sz="3200" dirty="0"/>
            </a:br>
            <a:r>
              <a:rPr lang="en-US" sz="3200" dirty="0"/>
              <a:t>I could do my homework.</a:t>
            </a:r>
            <a:br>
              <a:rPr lang="en-US" sz="3200" dirty="0"/>
            </a:br>
            <a:br>
              <a:rPr lang="en-US" sz="3200" dirty="0"/>
            </a:br>
            <a:r>
              <a:rPr lang="en-US" sz="3200" dirty="0"/>
              <a:t>I should do my homework.</a:t>
            </a:r>
            <a:br>
              <a:rPr lang="en-US" sz="3200" dirty="0"/>
            </a:br>
            <a:br>
              <a:rPr lang="en-US" sz="3200" dirty="0"/>
            </a:br>
            <a:r>
              <a:rPr lang="en-US" sz="3200" dirty="0"/>
              <a:t>I might do my homework.</a:t>
            </a:r>
            <a:br>
              <a:rPr lang="en-US" sz="3200" dirty="0"/>
            </a:br>
            <a:br>
              <a:rPr lang="en-US" sz="3200" dirty="0"/>
            </a:br>
            <a:endParaRPr lang="en-US" sz="3200" dirty="0"/>
          </a:p>
        </p:txBody>
      </p:sp>
    </p:spTree>
    <p:extLst>
      <p:ext uri="{BB962C8B-B14F-4D97-AF65-F5344CB8AC3E}">
        <p14:creationId xmlns:p14="http://schemas.microsoft.com/office/powerpoint/2010/main" val="2766065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D9A5B-AC1B-5492-8613-F030D96D1103}"/>
              </a:ext>
            </a:extLst>
          </p:cNvPr>
          <p:cNvSpPr txBox="1"/>
          <p:nvPr/>
        </p:nvSpPr>
        <p:spPr>
          <a:xfrm>
            <a:off x="276024" y="0"/>
            <a:ext cx="59069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dirty="0"/>
              <a:t>Tuesday 3rd June </a:t>
            </a:r>
            <a:r>
              <a:rPr lang="en-GB" dirty="0"/>
              <a:t>                   </a:t>
            </a:r>
            <a:endParaRPr lang="en-US" dirty="0"/>
          </a:p>
          <a:p>
            <a:r>
              <a:rPr lang="en-GB" u="sng" dirty="0"/>
              <a:t>TBAT: Use joins consistently.</a:t>
            </a:r>
            <a:endParaRPr lang="en-US" dirty="0"/>
          </a:p>
        </p:txBody>
      </p:sp>
      <p:pic>
        <p:nvPicPr>
          <p:cNvPr id="3" name="Picture 2" descr="Handwriting Paper">
            <a:extLst>
              <a:ext uri="{FF2B5EF4-FFF2-40B4-BE49-F238E27FC236}">
                <a16:creationId xmlns:a16="http://schemas.microsoft.com/office/drawing/2014/main" id="{D389A5AC-F97F-9264-2922-B35F23892CB1}"/>
              </a:ext>
            </a:extLst>
          </p:cNvPr>
          <p:cNvPicPr>
            <a:picLocks noChangeAspect="1"/>
          </p:cNvPicPr>
          <p:nvPr/>
        </p:nvPicPr>
        <p:blipFill>
          <a:blip r:embed="rId2"/>
          <a:stretch>
            <a:fillRect/>
          </a:stretch>
        </p:blipFill>
        <p:spPr>
          <a:xfrm>
            <a:off x="4574765" y="595312"/>
            <a:ext cx="7439025" cy="5667375"/>
          </a:xfrm>
          <a:prstGeom prst="rect">
            <a:avLst/>
          </a:prstGeom>
        </p:spPr>
      </p:pic>
      <p:sp>
        <p:nvSpPr>
          <p:cNvPr id="4" name="TextBox 3">
            <a:extLst>
              <a:ext uri="{FF2B5EF4-FFF2-40B4-BE49-F238E27FC236}">
                <a16:creationId xmlns:a16="http://schemas.microsoft.com/office/drawing/2014/main" id="{F58978C4-9965-82FA-DC4D-857DE35622E4}"/>
              </a:ext>
            </a:extLst>
          </p:cNvPr>
          <p:cNvSpPr txBox="1"/>
          <p:nvPr/>
        </p:nvSpPr>
        <p:spPr>
          <a:xfrm>
            <a:off x="4146" y="636051"/>
            <a:ext cx="4563699" cy="59838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999"/>
              </a:lnSpc>
            </a:pPr>
            <a:r>
              <a:rPr lang="en-GB" sz="2800" dirty="0">
                <a:latin typeface="Comic Sans MS"/>
              </a:rPr>
              <a:t>Definite</a:t>
            </a:r>
            <a:br>
              <a:rPr lang="en-GB" sz="2800" dirty="0">
                <a:latin typeface="Comic Sans MS"/>
              </a:rPr>
            </a:br>
            <a:r>
              <a:rPr lang="en-GB" sz="2800" dirty="0">
                <a:latin typeface="Comic Sans MS"/>
              </a:rPr>
              <a:t>Desperate</a:t>
            </a:r>
            <a:endParaRPr lang="en-US" sz="2800" b="1">
              <a:latin typeface="cursive"/>
            </a:endParaRPr>
          </a:p>
          <a:p>
            <a:pPr>
              <a:lnSpc>
                <a:spcPct val="114999"/>
              </a:lnSpc>
            </a:pPr>
            <a:r>
              <a:rPr lang="en-GB" sz="2800" dirty="0">
                <a:latin typeface="Comic Sans MS"/>
              </a:rPr>
              <a:t>Literate</a:t>
            </a:r>
            <a:endParaRPr lang="en-US" sz="2800" b="1">
              <a:latin typeface="cursive"/>
            </a:endParaRPr>
          </a:p>
          <a:p>
            <a:pPr>
              <a:lnSpc>
                <a:spcPct val="114999"/>
              </a:lnSpc>
            </a:pPr>
            <a:r>
              <a:rPr lang="en-GB" sz="2800" dirty="0">
                <a:latin typeface="Comic Sans MS"/>
              </a:rPr>
              <a:t>Secretary</a:t>
            </a:r>
            <a:br>
              <a:rPr lang="en-GB" sz="2800" dirty="0">
                <a:latin typeface="Comic Sans MS"/>
              </a:rPr>
            </a:br>
            <a:r>
              <a:rPr lang="en-GB" sz="2800" dirty="0">
                <a:latin typeface="Comic Sans MS"/>
              </a:rPr>
              <a:t>Stationary</a:t>
            </a:r>
            <a:br>
              <a:rPr lang="en-GB" sz="2800" dirty="0">
                <a:latin typeface="Comic Sans MS"/>
              </a:rPr>
            </a:br>
            <a:r>
              <a:rPr lang="en-GB" sz="2800" dirty="0">
                <a:latin typeface="Comic Sans MS"/>
              </a:rPr>
              <a:t>Dictionary</a:t>
            </a:r>
            <a:br>
              <a:rPr lang="en-GB" sz="2800" dirty="0">
                <a:latin typeface="Comic Sans MS"/>
              </a:rPr>
            </a:br>
            <a:r>
              <a:rPr lang="en-GB" sz="2800" dirty="0">
                <a:latin typeface="Comic Sans MS"/>
              </a:rPr>
              <a:t>Wednesday</a:t>
            </a:r>
            <a:br>
              <a:rPr lang="en-GB" sz="2800" dirty="0">
                <a:latin typeface="Comic Sans MS"/>
              </a:rPr>
            </a:br>
            <a:r>
              <a:rPr lang="en-GB" sz="2800" dirty="0">
                <a:latin typeface="Comic Sans MS"/>
              </a:rPr>
              <a:t>Familiar</a:t>
            </a:r>
            <a:br>
              <a:rPr lang="en-GB" sz="2800" dirty="0">
                <a:latin typeface="Comic Sans MS"/>
              </a:rPr>
            </a:br>
            <a:r>
              <a:rPr lang="en-GB" sz="2800" dirty="0">
                <a:latin typeface="Comic Sans MS"/>
              </a:rPr>
              <a:t>Original</a:t>
            </a:r>
            <a:br>
              <a:rPr lang="en-GB" sz="2800" dirty="0">
                <a:latin typeface="Comic Sans MS"/>
              </a:rPr>
            </a:br>
            <a:r>
              <a:rPr lang="en-GB" sz="2800" dirty="0">
                <a:solidFill>
                  <a:srgbClr val="000000"/>
                </a:solidFill>
                <a:latin typeface="Comic Sans MS"/>
              </a:rPr>
              <a:t>Animal</a:t>
            </a:r>
            <a:br>
              <a:rPr lang="en-GB" dirty="0">
                <a:latin typeface="Comic Sans MS"/>
              </a:rPr>
            </a:br>
            <a:r>
              <a:rPr lang="en-GB" dirty="0">
                <a:solidFill>
                  <a:srgbClr val="FF0000"/>
                </a:solidFill>
                <a:latin typeface="Comic Sans MS"/>
              </a:rPr>
              <a:t>Are there any words you are unsure of?</a:t>
            </a:r>
            <a:br>
              <a:rPr lang="en-GB" dirty="0">
                <a:latin typeface="Comic Sans MS"/>
              </a:rPr>
            </a:br>
            <a:r>
              <a:rPr lang="en-GB" dirty="0">
                <a:solidFill>
                  <a:srgbClr val="FF0000"/>
                </a:solidFill>
                <a:latin typeface="Comic Sans MS"/>
              </a:rPr>
              <a:t>Use a dictionary to look them up and then use them in a sentence.</a:t>
            </a:r>
            <a:endParaRPr lang="en-US" b="1">
              <a:solidFill>
                <a:srgbClr val="000000"/>
              </a:solidFill>
              <a:latin typeface="cursive"/>
            </a:endParaRPr>
          </a:p>
        </p:txBody>
      </p:sp>
      <p:graphicFrame>
        <p:nvGraphicFramePr>
          <p:cNvPr id="6" name="Table 5">
            <a:extLst>
              <a:ext uri="{FF2B5EF4-FFF2-40B4-BE49-F238E27FC236}">
                <a16:creationId xmlns:a16="http://schemas.microsoft.com/office/drawing/2014/main" id="{9BFCA2E8-D8CC-DDE5-8ABA-45B5A0FB8D45}"/>
              </a:ext>
            </a:extLst>
          </p:cNvPr>
          <p:cNvGraphicFramePr>
            <a:graphicFrameLocks noGrp="1"/>
          </p:cNvGraphicFramePr>
          <p:nvPr/>
        </p:nvGraphicFramePr>
        <p:xfrm>
          <a:off x="0" y="2331148"/>
          <a:ext cx="12192000" cy="230950"/>
        </p:xfrm>
        <a:graphic>
          <a:graphicData uri="http://schemas.openxmlformats.org/drawingml/2006/table">
            <a:tbl>
              <a:tblPr bandRow="1">
                <a:tableStyleId>{5C22544A-7EE6-4342-B048-85BDC9FD1C3A}</a:tableStyleId>
              </a:tblPr>
              <a:tblGrid>
                <a:gridCol w="12192000">
                  <a:extLst>
                    <a:ext uri="{9D8B030D-6E8A-4147-A177-3AD203B41FA5}">
                      <a16:colId xmlns:a16="http://schemas.microsoft.com/office/drawing/2014/main" val="2540758937"/>
                    </a:ext>
                  </a:extLst>
                </a:gridCol>
              </a:tblGrid>
              <a:tr h="0">
                <a:tc>
                  <a:txBody>
                    <a:bodyPr/>
                    <a:lstStyle/>
                    <a:p>
                      <a:pPr algn="ctr">
                        <a:lnSpc>
                          <a:spcPct val="115000"/>
                        </a:lnSpc>
                        <a:buNone/>
                      </a:pPr>
                      <a:endParaRPr lang="en-GB" sz="1400">
                        <a:effectLst/>
                        <a:latin typeface="Twinkl"/>
                      </a:endParaRPr>
                    </a:p>
                  </a:txBody>
                  <a:tcPr marL="114300" marR="114300" marT="0" marB="0">
                    <a:lnL>
                      <a:noFill/>
                    </a:lnL>
                    <a:lnR>
                      <a:noFill/>
                    </a:lnR>
                    <a:lnT>
                      <a:noFill/>
                    </a:lnT>
                    <a:lnB>
                      <a:noFill/>
                    </a:lnB>
                    <a:noFill/>
                  </a:tcPr>
                </a:tc>
                <a:extLst>
                  <a:ext uri="{0D108BD9-81ED-4DB2-BD59-A6C34878D82A}">
                    <a16:rowId xmlns:a16="http://schemas.microsoft.com/office/drawing/2014/main" val="3376808571"/>
                  </a:ext>
                </a:extLst>
              </a:tr>
            </a:tbl>
          </a:graphicData>
        </a:graphic>
      </p:graphicFrame>
    </p:spTree>
    <p:extLst>
      <p:ext uri="{BB962C8B-B14F-4D97-AF65-F5344CB8AC3E}">
        <p14:creationId xmlns:p14="http://schemas.microsoft.com/office/powerpoint/2010/main" val="38831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66DB-F10C-E466-3C78-C9BD7CAF8EC3}"/>
              </a:ext>
            </a:extLst>
          </p:cNvPr>
          <p:cNvSpPr>
            <a:spLocks noGrp="1"/>
          </p:cNvSpPr>
          <p:nvPr>
            <p:ph type="title"/>
          </p:nvPr>
        </p:nvSpPr>
        <p:spPr>
          <a:xfrm>
            <a:off x="352287" y="387212"/>
            <a:ext cx="10515600" cy="6173649"/>
          </a:xfrm>
        </p:spPr>
        <p:txBody>
          <a:bodyPr vert="horz" lIns="91440" tIns="45720" rIns="91440" bIns="45720" rtlCol="0" anchor="t">
            <a:normAutofit/>
          </a:bodyPr>
          <a:lstStyle/>
          <a:p>
            <a:r>
              <a:rPr lang="en-US" sz="2900" u="sng" dirty="0"/>
              <a:t>Tuesday 3rd June</a:t>
            </a:r>
            <a:br>
              <a:rPr lang="en-US" sz="2900" u="sng" dirty="0"/>
            </a:br>
            <a:r>
              <a:rPr lang="en-US" sz="2900" u="sng" dirty="0"/>
              <a:t>TBAT: </a:t>
            </a:r>
            <a:r>
              <a:rPr lang="en-US" sz="2900" u="sng" dirty="0">
                <a:ea typeface="+mj-lt"/>
                <a:cs typeface="+mj-lt"/>
              </a:rPr>
              <a:t>use modal verbs to show degrees of possibility.</a:t>
            </a:r>
            <a:br>
              <a:rPr lang="en-US" sz="3200" dirty="0">
                <a:ea typeface="+mj-lt"/>
                <a:cs typeface="+mj-lt"/>
              </a:rPr>
            </a:br>
            <a:br>
              <a:rPr lang="en-US" sz="3200" dirty="0">
                <a:ea typeface="+mj-lt"/>
                <a:cs typeface="+mj-lt"/>
              </a:rPr>
            </a:br>
            <a:r>
              <a:rPr lang="en-US" sz="3200" dirty="0">
                <a:solidFill>
                  <a:srgbClr val="000000"/>
                </a:solidFill>
              </a:rPr>
              <a:t>Change the modal verbs in these sentences to increase the possibility of them happening. </a:t>
            </a:r>
            <a:br>
              <a:rPr lang="en-US" sz="3200" dirty="0"/>
            </a:br>
            <a:br>
              <a:rPr lang="en-US" sz="3200" dirty="0"/>
            </a:br>
            <a:r>
              <a:rPr lang="en-US" sz="3200" dirty="0">
                <a:solidFill>
                  <a:srgbClr val="00B050"/>
                </a:solidFill>
              </a:rPr>
              <a:t>GREEN</a:t>
            </a:r>
            <a:r>
              <a:rPr lang="en-US" sz="3200" dirty="0"/>
              <a:t> </a:t>
            </a:r>
            <a:br>
              <a:rPr lang="en-US" sz="3200" dirty="0"/>
            </a:br>
            <a:r>
              <a:rPr lang="en-US" sz="3200" dirty="0">
                <a:solidFill>
                  <a:srgbClr val="000000"/>
                </a:solidFill>
              </a:rPr>
              <a:t>I could go to the park after school.</a:t>
            </a:r>
            <a:br>
              <a:rPr lang="en-US" sz="3200" dirty="0"/>
            </a:br>
            <a:br>
              <a:rPr lang="en-US" sz="3200" dirty="0"/>
            </a:br>
            <a:r>
              <a:rPr lang="en-US" sz="3200" dirty="0">
                <a:solidFill>
                  <a:srgbClr val="0070C0"/>
                </a:solidFill>
              </a:rPr>
              <a:t>BLUE</a:t>
            </a:r>
            <a:br>
              <a:rPr lang="en-US" sz="3200" dirty="0"/>
            </a:br>
            <a:r>
              <a:rPr lang="en-US" sz="3200" dirty="0"/>
              <a:t>I might have a snack when I get home from school. </a:t>
            </a:r>
            <a:br>
              <a:rPr lang="en-US" sz="3200" dirty="0"/>
            </a:br>
            <a:endParaRPr lang="en-US" sz="3200" dirty="0"/>
          </a:p>
        </p:txBody>
      </p:sp>
    </p:spTree>
    <p:extLst>
      <p:ext uri="{BB962C8B-B14F-4D97-AF65-F5344CB8AC3E}">
        <p14:creationId xmlns:p14="http://schemas.microsoft.com/office/powerpoint/2010/main" val="2223263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66DB-F10C-E466-3C78-C9BD7CAF8EC3}"/>
              </a:ext>
            </a:extLst>
          </p:cNvPr>
          <p:cNvSpPr>
            <a:spLocks noGrp="1"/>
          </p:cNvSpPr>
          <p:nvPr>
            <p:ph type="title"/>
          </p:nvPr>
        </p:nvSpPr>
        <p:spPr>
          <a:xfrm>
            <a:off x="386923" y="-5333"/>
            <a:ext cx="10515600" cy="6173649"/>
          </a:xfrm>
        </p:spPr>
        <p:txBody>
          <a:bodyPr vert="horz" lIns="91440" tIns="45720" rIns="91440" bIns="45720" rtlCol="0" anchor="t">
            <a:normAutofit/>
          </a:bodyPr>
          <a:lstStyle/>
          <a:p>
            <a:r>
              <a:rPr lang="en-US" sz="2900" u="sng" dirty="0"/>
              <a:t>Tuesday 3rd June</a:t>
            </a:r>
            <a:br>
              <a:rPr lang="en-US" sz="2900" u="sng" dirty="0"/>
            </a:br>
            <a:r>
              <a:rPr lang="en-US" sz="2900" u="sng" dirty="0"/>
              <a:t>TBAT: </a:t>
            </a:r>
            <a:r>
              <a:rPr lang="en-US" sz="2900" u="sng" dirty="0">
                <a:ea typeface="+mj-lt"/>
                <a:cs typeface="+mj-lt"/>
              </a:rPr>
              <a:t>use modal verbs to show degrees of possibility.</a:t>
            </a:r>
            <a:br>
              <a:rPr lang="en-US" sz="3200" dirty="0">
                <a:ea typeface="+mj-lt"/>
                <a:cs typeface="+mj-lt"/>
              </a:rPr>
            </a:br>
            <a:br>
              <a:rPr lang="en-US" sz="3200" dirty="0"/>
            </a:br>
            <a:br>
              <a:rPr lang="en-US" sz="3200" dirty="0"/>
            </a:br>
            <a:br>
              <a:rPr lang="en-US" sz="3200" dirty="0"/>
            </a:br>
            <a:endParaRPr lang="en-US" sz="3200"/>
          </a:p>
        </p:txBody>
      </p:sp>
      <p:pic>
        <p:nvPicPr>
          <p:cNvPr id="3" name="Picture 2" descr="A thermometer with text&#10;&#10;Description automatically generated">
            <a:extLst>
              <a:ext uri="{FF2B5EF4-FFF2-40B4-BE49-F238E27FC236}">
                <a16:creationId xmlns:a16="http://schemas.microsoft.com/office/drawing/2014/main" id="{FA238409-65D5-FA73-E844-43E326BF9094}"/>
              </a:ext>
            </a:extLst>
          </p:cNvPr>
          <p:cNvPicPr>
            <a:picLocks noChangeAspect="1"/>
          </p:cNvPicPr>
          <p:nvPr/>
        </p:nvPicPr>
        <p:blipFill>
          <a:blip r:embed="rId2"/>
          <a:stretch>
            <a:fillRect/>
          </a:stretch>
        </p:blipFill>
        <p:spPr>
          <a:xfrm>
            <a:off x="3241048" y="988592"/>
            <a:ext cx="4036816" cy="5869708"/>
          </a:xfrm>
          <a:prstGeom prst="rect">
            <a:avLst/>
          </a:prstGeom>
        </p:spPr>
      </p:pic>
    </p:spTree>
    <p:extLst>
      <p:ext uri="{BB962C8B-B14F-4D97-AF65-F5344CB8AC3E}">
        <p14:creationId xmlns:p14="http://schemas.microsoft.com/office/powerpoint/2010/main" val="1071977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26A97-CDD6-6149-E5DA-942460C82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A610F4-B470-C53A-3264-327A7C0643B7}"/>
              </a:ext>
            </a:extLst>
          </p:cNvPr>
          <p:cNvSpPr>
            <a:spLocks noGrp="1"/>
          </p:cNvSpPr>
          <p:nvPr>
            <p:ph type="title"/>
          </p:nvPr>
        </p:nvSpPr>
        <p:spPr>
          <a:xfrm>
            <a:off x="386923" y="-5333"/>
            <a:ext cx="10515600" cy="6173649"/>
          </a:xfrm>
        </p:spPr>
        <p:txBody>
          <a:bodyPr vert="horz" lIns="91440" tIns="45720" rIns="91440" bIns="45720" rtlCol="0" anchor="t">
            <a:normAutofit fontScale="90000"/>
          </a:bodyPr>
          <a:lstStyle/>
          <a:p>
            <a:r>
              <a:rPr lang="en-US" sz="2900" u="sng" dirty="0"/>
              <a:t>Tuesday 3rd June</a:t>
            </a:r>
            <a:br>
              <a:rPr lang="en-US" sz="2900" u="sng" dirty="0"/>
            </a:br>
            <a:r>
              <a:rPr lang="en-US" sz="2900" u="sng" dirty="0"/>
              <a:t>TBAT: </a:t>
            </a:r>
            <a:r>
              <a:rPr lang="en-US" sz="2900" u="sng" dirty="0">
                <a:ea typeface="+mj-lt"/>
                <a:cs typeface="+mj-lt"/>
              </a:rPr>
              <a:t>use modal verbs to show degrees of possibility.</a:t>
            </a:r>
            <a:br>
              <a:rPr lang="en-US" sz="2900" u="sng" dirty="0">
                <a:ea typeface="+mj-lt"/>
                <a:cs typeface="+mj-lt"/>
              </a:rPr>
            </a:br>
            <a:br>
              <a:rPr lang="en-US" sz="2900" u="sng" dirty="0"/>
            </a:br>
            <a:r>
              <a:rPr lang="en-US" sz="2900" u="sng" dirty="0">
                <a:ea typeface="+mj-lt"/>
                <a:cs typeface="+mj-lt"/>
              </a:rPr>
              <a:t>Partner talk:</a:t>
            </a:r>
            <a:br>
              <a:rPr lang="en-US" sz="2900" u="sng" dirty="0">
                <a:ea typeface="+mj-lt"/>
                <a:cs typeface="+mj-lt"/>
              </a:rPr>
            </a:br>
            <a:br>
              <a:rPr lang="en-US" sz="2900" u="sng" dirty="0">
                <a:ea typeface="+mj-lt"/>
                <a:cs typeface="+mj-lt"/>
              </a:rPr>
            </a:br>
            <a:r>
              <a:rPr lang="en-US" sz="2900" dirty="0">
                <a:ea typeface="+mj-lt"/>
                <a:cs typeface="+mj-lt"/>
              </a:rPr>
              <a:t>Recall the steps involved in a </a:t>
            </a:r>
            <a:r>
              <a:rPr lang="en-US" sz="2900" b="1" dirty="0">
                <a:ea typeface="+mj-lt"/>
                <a:cs typeface="+mj-lt"/>
              </a:rPr>
              <a:t>Viking warrior burial</a:t>
            </a:r>
            <a:br>
              <a:rPr lang="en-US" sz="2900" b="1" dirty="0">
                <a:ea typeface="+mj-lt"/>
                <a:cs typeface="+mj-lt"/>
              </a:rPr>
            </a:br>
            <a:br>
              <a:rPr lang="en-US" sz="2900" b="1" dirty="0">
                <a:ea typeface="+mj-lt"/>
                <a:cs typeface="+mj-lt"/>
              </a:rPr>
            </a:br>
            <a:r>
              <a:rPr lang="en-US" sz="2900" i="1" dirty="0">
                <a:ea typeface="+mj-lt"/>
                <a:cs typeface="+mj-lt"/>
              </a:rPr>
              <a:t>Can you include adverbials in your steps?</a:t>
            </a:r>
            <a:br>
              <a:rPr lang="en-US" sz="2900" i="1" dirty="0">
                <a:ea typeface="+mj-lt"/>
                <a:cs typeface="+mj-lt"/>
              </a:rPr>
            </a:br>
            <a:br>
              <a:rPr lang="en-US" sz="2900" i="1" dirty="0">
                <a:ea typeface="+mj-lt"/>
                <a:cs typeface="+mj-lt"/>
              </a:rPr>
            </a:br>
            <a:r>
              <a:rPr lang="en-US" sz="2900" i="1" dirty="0">
                <a:ea typeface="+mj-lt"/>
                <a:cs typeface="+mj-lt"/>
              </a:rPr>
              <a:t>First,</a:t>
            </a:r>
            <a:br>
              <a:rPr lang="en-US" sz="2900" i="1" dirty="0">
                <a:ea typeface="+mj-lt"/>
                <a:cs typeface="+mj-lt"/>
              </a:rPr>
            </a:br>
            <a:br>
              <a:rPr lang="en-US" sz="2900" i="1" dirty="0">
                <a:ea typeface="+mj-lt"/>
                <a:cs typeface="+mj-lt"/>
              </a:rPr>
            </a:br>
            <a:r>
              <a:rPr lang="en-US" sz="2900" i="1" dirty="0">
                <a:ea typeface="+mj-lt"/>
                <a:cs typeface="+mj-lt"/>
              </a:rPr>
              <a:t>Next, </a:t>
            </a:r>
            <a:br>
              <a:rPr lang="en-US" sz="2900" i="1" dirty="0">
                <a:ea typeface="+mj-lt"/>
                <a:cs typeface="+mj-lt"/>
              </a:rPr>
            </a:br>
            <a:br>
              <a:rPr lang="en-US" sz="2900" i="1" dirty="0">
                <a:ea typeface="+mj-lt"/>
                <a:cs typeface="+mj-lt"/>
              </a:rPr>
            </a:br>
            <a:r>
              <a:rPr lang="en-US" sz="2900" i="1" dirty="0">
                <a:ea typeface="+mj-lt"/>
                <a:cs typeface="+mj-lt"/>
              </a:rPr>
              <a:t>Finally,</a:t>
            </a:r>
            <a:br>
              <a:rPr lang="en-US" sz="3200" dirty="0">
                <a:ea typeface="+mj-lt"/>
                <a:cs typeface="+mj-lt"/>
              </a:rPr>
            </a:br>
            <a:br>
              <a:rPr lang="en-US" sz="3200" dirty="0"/>
            </a:br>
            <a:br>
              <a:rPr lang="en-US" sz="3200" dirty="0"/>
            </a:br>
            <a:br>
              <a:rPr lang="en-US" sz="3200" dirty="0"/>
            </a:br>
            <a:endParaRPr lang="en-US" sz="3200"/>
          </a:p>
        </p:txBody>
      </p:sp>
      <p:pic>
        <p:nvPicPr>
          <p:cNvPr id="4" name="Picture 3" descr="Amazing recreations of Viking Age burials">
            <a:extLst>
              <a:ext uri="{FF2B5EF4-FFF2-40B4-BE49-F238E27FC236}">
                <a16:creationId xmlns:a16="http://schemas.microsoft.com/office/drawing/2014/main" id="{206DECD1-9BFB-6310-E975-62BEDF5BEA2F}"/>
              </a:ext>
            </a:extLst>
          </p:cNvPr>
          <p:cNvPicPr>
            <a:picLocks noChangeAspect="1"/>
          </p:cNvPicPr>
          <p:nvPr/>
        </p:nvPicPr>
        <p:blipFill>
          <a:blip r:embed="rId2"/>
          <a:stretch>
            <a:fillRect/>
          </a:stretch>
        </p:blipFill>
        <p:spPr>
          <a:xfrm>
            <a:off x="8638530" y="1025225"/>
            <a:ext cx="3235153" cy="5559253"/>
          </a:xfrm>
          <a:prstGeom prst="rect">
            <a:avLst/>
          </a:prstGeom>
        </p:spPr>
      </p:pic>
    </p:spTree>
    <p:extLst>
      <p:ext uri="{BB962C8B-B14F-4D97-AF65-F5344CB8AC3E}">
        <p14:creationId xmlns:p14="http://schemas.microsoft.com/office/powerpoint/2010/main" val="2939661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66DB-F10C-E466-3C78-C9BD7CAF8EC3}"/>
              </a:ext>
            </a:extLst>
          </p:cNvPr>
          <p:cNvSpPr>
            <a:spLocks noGrp="1"/>
          </p:cNvSpPr>
          <p:nvPr>
            <p:ph type="title"/>
          </p:nvPr>
        </p:nvSpPr>
        <p:spPr>
          <a:xfrm>
            <a:off x="386923" y="-5333"/>
            <a:ext cx="9107055" cy="6854830"/>
          </a:xfrm>
        </p:spPr>
        <p:txBody>
          <a:bodyPr vert="horz" lIns="91440" tIns="45720" rIns="91440" bIns="45720" rtlCol="0" anchor="t">
            <a:normAutofit/>
          </a:bodyPr>
          <a:lstStyle/>
          <a:p>
            <a:r>
              <a:rPr lang="en-US" sz="2900" u="sng" dirty="0"/>
              <a:t>Tuesday 3rd June</a:t>
            </a:r>
            <a:br>
              <a:rPr lang="en-US" sz="2900" u="sng" dirty="0"/>
            </a:br>
            <a:r>
              <a:rPr lang="en-US" sz="2900" u="sng" dirty="0"/>
              <a:t>TBAT: </a:t>
            </a:r>
            <a:r>
              <a:rPr lang="en-US" sz="2900" u="sng" dirty="0">
                <a:ea typeface="+mj-lt"/>
                <a:cs typeface="+mj-lt"/>
              </a:rPr>
              <a:t>use modal verbs to show degrees of possibility.</a:t>
            </a:r>
            <a:br>
              <a:rPr lang="en-US" sz="3200" dirty="0">
                <a:ea typeface="+mj-lt"/>
                <a:cs typeface="+mj-lt"/>
              </a:rPr>
            </a:br>
            <a:br>
              <a:rPr lang="en-US" sz="3200" dirty="0"/>
            </a:br>
            <a:br>
              <a:rPr lang="en-US" sz="3200" dirty="0"/>
            </a:br>
            <a:r>
              <a:rPr lang="en-US" sz="3200" dirty="0"/>
              <a:t>Using modal verbs explain what would need to happen when a Viking Warrior is killed in battle.</a:t>
            </a:r>
            <a:br>
              <a:rPr lang="en-US" sz="3200" dirty="0"/>
            </a:br>
            <a:br>
              <a:rPr lang="en-US" sz="3200" dirty="0"/>
            </a:br>
            <a:r>
              <a:rPr lang="en-US" sz="3200" dirty="0"/>
              <a:t>Think about:</a:t>
            </a:r>
            <a:br>
              <a:rPr lang="en-US" sz="3200" dirty="0"/>
            </a:br>
            <a:br>
              <a:rPr lang="en-US" sz="3200" dirty="0"/>
            </a:br>
            <a:r>
              <a:rPr lang="en-US" sz="3200" dirty="0"/>
              <a:t>Where will the body go?</a:t>
            </a:r>
            <a:br>
              <a:rPr lang="en-US" sz="3200" dirty="0"/>
            </a:br>
            <a:r>
              <a:rPr lang="en-US" sz="3200" dirty="0"/>
              <a:t>What might be with the warrior?</a:t>
            </a:r>
            <a:br>
              <a:rPr lang="en-US" sz="3200" dirty="0"/>
            </a:br>
            <a:r>
              <a:rPr lang="en-US" sz="3200" dirty="0"/>
              <a:t>Who would be with the warrior?</a:t>
            </a:r>
            <a:br>
              <a:rPr lang="en-US" sz="3200" dirty="0"/>
            </a:br>
            <a:endParaRPr lang="en-US" sz="3200" dirty="0"/>
          </a:p>
        </p:txBody>
      </p:sp>
      <p:pic>
        <p:nvPicPr>
          <p:cNvPr id="4" name="Picture 3" descr="A colorful rectangular sign with white text&#10;&#10;Description automatically generated">
            <a:extLst>
              <a:ext uri="{FF2B5EF4-FFF2-40B4-BE49-F238E27FC236}">
                <a16:creationId xmlns:a16="http://schemas.microsoft.com/office/drawing/2014/main" id="{56803F9E-B4F0-A795-F294-CABB568B5C52}"/>
              </a:ext>
            </a:extLst>
          </p:cNvPr>
          <p:cNvPicPr>
            <a:picLocks noChangeAspect="1"/>
          </p:cNvPicPr>
          <p:nvPr/>
        </p:nvPicPr>
        <p:blipFill>
          <a:blip r:embed="rId2"/>
          <a:stretch>
            <a:fillRect/>
          </a:stretch>
        </p:blipFill>
        <p:spPr>
          <a:xfrm>
            <a:off x="9486590" y="6984"/>
            <a:ext cx="2598614" cy="6851072"/>
          </a:xfrm>
          <a:prstGeom prst="rect">
            <a:avLst/>
          </a:prstGeom>
        </p:spPr>
      </p:pic>
    </p:spTree>
    <p:extLst>
      <p:ext uri="{BB962C8B-B14F-4D97-AF65-F5344CB8AC3E}">
        <p14:creationId xmlns:p14="http://schemas.microsoft.com/office/powerpoint/2010/main" val="4165243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66DB-F10C-E466-3C78-C9BD7CAF8EC3}"/>
              </a:ext>
            </a:extLst>
          </p:cNvPr>
          <p:cNvSpPr>
            <a:spLocks noGrp="1"/>
          </p:cNvSpPr>
          <p:nvPr>
            <p:ph type="title"/>
          </p:nvPr>
        </p:nvSpPr>
        <p:spPr>
          <a:xfrm>
            <a:off x="386923" y="-5333"/>
            <a:ext cx="9199419" cy="6659562"/>
          </a:xfrm>
        </p:spPr>
        <p:txBody>
          <a:bodyPr vert="horz" lIns="91440" tIns="45720" rIns="91440" bIns="45720" rtlCol="0" anchor="t">
            <a:normAutofit fontScale="90000"/>
          </a:bodyPr>
          <a:lstStyle/>
          <a:p>
            <a:r>
              <a:rPr lang="en-US" sz="3200" u="sng" dirty="0"/>
              <a:t>Tuesday 3rd June</a:t>
            </a:r>
            <a:br>
              <a:rPr lang="en-US" sz="3200" u="sng" dirty="0"/>
            </a:br>
            <a:r>
              <a:rPr lang="en-US" sz="3200" u="sng" dirty="0"/>
              <a:t>TBAT: </a:t>
            </a:r>
            <a:r>
              <a:rPr lang="en-US" sz="3200" u="sng" dirty="0">
                <a:ea typeface="+mj-lt"/>
                <a:cs typeface="+mj-lt"/>
              </a:rPr>
              <a:t>use modal verbs to show degrees of possibility.</a:t>
            </a:r>
            <a:br>
              <a:rPr lang="en-US" sz="3200" dirty="0">
                <a:ea typeface="+mj-lt"/>
                <a:cs typeface="+mj-lt"/>
              </a:rPr>
            </a:br>
            <a:br>
              <a:rPr lang="en-US" sz="3200" dirty="0"/>
            </a:br>
            <a:r>
              <a:rPr lang="en-US" sz="2800" dirty="0"/>
              <a:t>EXAMPLE</a:t>
            </a:r>
            <a:br>
              <a:rPr lang="en-US" sz="2800" dirty="0"/>
            </a:br>
            <a:r>
              <a:rPr lang="en-US" sz="2800" dirty="0">
                <a:ea typeface="+mj-lt"/>
                <a:cs typeface="+mj-lt"/>
              </a:rPr>
              <a:t>In Viking times, warriors were </a:t>
            </a:r>
            <a:r>
              <a:rPr lang="en-US" sz="2800" err="1">
                <a:ea typeface="+mj-lt"/>
                <a:cs typeface="+mj-lt"/>
              </a:rPr>
              <a:t>honoured</a:t>
            </a:r>
            <a:r>
              <a:rPr lang="en-US" sz="2800" dirty="0">
                <a:ea typeface="+mj-lt"/>
                <a:cs typeface="+mj-lt"/>
              </a:rPr>
              <a:t> with special burials that celebrated their bravery and strength. If you ever find yourself needing to bury a Viking warrior, here is what you </a:t>
            </a:r>
            <a:r>
              <a:rPr lang="en-US" sz="2800" b="1" dirty="0">
                <a:ea typeface="+mj-lt"/>
                <a:cs typeface="+mj-lt"/>
              </a:rPr>
              <a:t>should</a:t>
            </a:r>
            <a:r>
              <a:rPr lang="en-US" sz="2800" dirty="0">
                <a:ea typeface="+mj-lt"/>
                <a:cs typeface="+mj-lt"/>
              </a:rPr>
              <a:t> do to give them a respectful send-off.</a:t>
            </a:r>
            <a:br>
              <a:rPr lang="en-US" sz="2800" dirty="0"/>
            </a:br>
            <a:br>
              <a:rPr lang="en-US" sz="2800" dirty="0"/>
            </a:br>
            <a:r>
              <a:rPr lang="en-US" sz="2800" b="1" dirty="0">
                <a:ea typeface="+mj-lt"/>
                <a:cs typeface="+mj-lt"/>
              </a:rPr>
              <a:t>1. Prepare the body</a:t>
            </a:r>
            <a:br>
              <a:rPr lang="en-US" sz="2800" b="1" dirty="0">
                <a:ea typeface="+mj-lt"/>
                <a:cs typeface="+mj-lt"/>
              </a:rPr>
            </a:br>
            <a:r>
              <a:rPr lang="en-US" sz="2800" dirty="0">
                <a:ea typeface="+mj-lt"/>
                <a:cs typeface="+mj-lt"/>
              </a:rPr>
              <a:t> The warrior </a:t>
            </a:r>
            <a:r>
              <a:rPr lang="en-US" sz="2800" b="1" dirty="0">
                <a:ea typeface="+mj-lt"/>
                <a:cs typeface="+mj-lt"/>
              </a:rPr>
              <a:t>should</a:t>
            </a:r>
            <a:r>
              <a:rPr lang="en-US" sz="2800" dirty="0">
                <a:ea typeface="+mj-lt"/>
                <a:cs typeface="+mj-lt"/>
              </a:rPr>
              <a:t> be dressed in their finest clothes. You </a:t>
            </a:r>
            <a:r>
              <a:rPr lang="en-US" sz="2800" b="1" dirty="0">
                <a:ea typeface="+mj-lt"/>
                <a:cs typeface="+mj-lt"/>
              </a:rPr>
              <a:t>might</a:t>
            </a:r>
            <a:r>
              <a:rPr lang="en-US" sz="2800" dirty="0">
                <a:ea typeface="+mj-lt"/>
                <a:cs typeface="+mj-lt"/>
              </a:rPr>
              <a:t> want to place coins over their eyes or include special items that were important to them in life.</a:t>
            </a:r>
            <a:br>
              <a:rPr lang="en-US" sz="2800" dirty="0">
                <a:ea typeface="+mj-lt"/>
                <a:cs typeface="+mj-lt"/>
              </a:rPr>
            </a:br>
            <a:r>
              <a:rPr lang="en-US" sz="2800" b="1" dirty="0">
                <a:ea typeface="+mj-lt"/>
                <a:cs typeface="+mj-lt"/>
              </a:rPr>
              <a:t>2. Gather the belongings</a:t>
            </a:r>
            <a:br>
              <a:rPr lang="en-US" sz="2800" b="1" dirty="0">
                <a:ea typeface="+mj-lt"/>
                <a:cs typeface="+mj-lt"/>
              </a:rPr>
            </a:br>
            <a:r>
              <a:rPr lang="en-US" sz="2800" dirty="0">
                <a:ea typeface="+mj-lt"/>
                <a:cs typeface="+mj-lt"/>
              </a:rPr>
              <a:t> A Viking warrior </a:t>
            </a:r>
            <a:r>
              <a:rPr lang="en-US" sz="2800" b="1" dirty="0">
                <a:ea typeface="+mj-lt"/>
                <a:cs typeface="+mj-lt"/>
              </a:rPr>
              <a:t>must</a:t>
            </a:r>
            <a:r>
              <a:rPr lang="en-US" sz="2800" dirty="0">
                <a:ea typeface="+mj-lt"/>
                <a:cs typeface="+mj-lt"/>
              </a:rPr>
              <a:t> be buried with their weapons and useful items for the afterlife. These </a:t>
            </a:r>
            <a:r>
              <a:rPr lang="en-US" sz="2800" b="1" dirty="0">
                <a:ea typeface="+mj-lt"/>
                <a:cs typeface="+mj-lt"/>
              </a:rPr>
              <a:t>could</a:t>
            </a:r>
            <a:r>
              <a:rPr lang="en-US" sz="2800" dirty="0">
                <a:ea typeface="+mj-lt"/>
                <a:cs typeface="+mj-lt"/>
              </a:rPr>
              <a:t> include a sword, shield, drinking horn, and even a </a:t>
            </a:r>
            <a:r>
              <a:rPr lang="en-US" sz="2800" err="1">
                <a:ea typeface="+mj-lt"/>
                <a:cs typeface="+mj-lt"/>
              </a:rPr>
              <a:t>favourite</a:t>
            </a:r>
            <a:r>
              <a:rPr lang="en-US" sz="2800" dirty="0">
                <a:ea typeface="+mj-lt"/>
                <a:cs typeface="+mj-lt"/>
              </a:rPr>
              <a:t> animal.</a:t>
            </a:r>
            <a:endParaRPr lang="en-US" dirty="0"/>
          </a:p>
          <a:p>
            <a:br>
              <a:rPr lang="en-US" sz="3200" dirty="0"/>
            </a:br>
            <a:br>
              <a:rPr lang="en-US" sz="3200" dirty="0"/>
            </a:br>
            <a:endParaRPr lang="en-US" sz="3200"/>
          </a:p>
        </p:txBody>
      </p:sp>
      <p:pic>
        <p:nvPicPr>
          <p:cNvPr id="4" name="Picture 3" descr="A colorful rectangular sign with white text&#10;&#10;Description automatically generated">
            <a:extLst>
              <a:ext uri="{FF2B5EF4-FFF2-40B4-BE49-F238E27FC236}">
                <a16:creationId xmlns:a16="http://schemas.microsoft.com/office/drawing/2014/main" id="{56803F9E-B4F0-A795-F294-CABB568B5C52}"/>
              </a:ext>
            </a:extLst>
          </p:cNvPr>
          <p:cNvPicPr>
            <a:picLocks noChangeAspect="1"/>
          </p:cNvPicPr>
          <p:nvPr/>
        </p:nvPicPr>
        <p:blipFill>
          <a:blip r:embed="rId2"/>
          <a:stretch>
            <a:fillRect/>
          </a:stretch>
        </p:blipFill>
        <p:spPr>
          <a:xfrm>
            <a:off x="9589563" y="-3313"/>
            <a:ext cx="2598614" cy="6851072"/>
          </a:xfrm>
          <a:prstGeom prst="rect">
            <a:avLst/>
          </a:prstGeom>
        </p:spPr>
      </p:pic>
    </p:spTree>
    <p:extLst>
      <p:ext uri="{BB962C8B-B14F-4D97-AF65-F5344CB8AC3E}">
        <p14:creationId xmlns:p14="http://schemas.microsoft.com/office/powerpoint/2010/main" val="1434304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85EB-91BD-7D5E-AEC4-76722F8B72BD}"/>
              </a:ext>
            </a:extLst>
          </p:cNvPr>
          <p:cNvSpPr>
            <a:spLocks noGrp="1"/>
          </p:cNvSpPr>
          <p:nvPr>
            <p:ph type="ctrTitle"/>
          </p:nvPr>
        </p:nvSpPr>
        <p:spPr>
          <a:xfrm>
            <a:off x="0" y="-534684"/>
            <a:ext cx="12192000" cy="2387600"/>
          </a:xfrm>
        </p:spPr>
        <p:txBody>
          <a:bodyPr>
            <a:normAutofit/>
          </a:bodyPr>
          <a:lstStyle/>
          <a:p>
            <a:pPr algn="l"/>
            <a:r>
              <a:rPr lang="en-US" sz="2600" u="sng" dirty="0">
                <a:latin typeface="Calibri"/>
                <a:cs typeface="Calibri Light"/>
              </a:rPr>
              <a:t>Tuesday 3rd June 2025</a:t>
            </a:r>
            <a:br>
              <a:rPr lang="en-US" sz="2600" u="sng" dirty="0">
                <a:latin typeface="Calibri"/>
                <a:cs typeface="Calibri Light"/>
              </a:rPr>
            </a:br>
            <a:r>
              <a:rPr lang="en-US" sz="2600" u="sng" dirty="0">
                <a:latin typeface="Calibri"/>
                <a:cs typeface="Calibri Light"/>
              </a:rPr>
              <a:t>TBAT: </a:t>
            </a:r>
            <a:r>
              <a:rPr lang="en-US" sz="2600" u="sng" dirty="0">
                <a:latin typeface="Calibri"/>
                <a:ea typeface="+mj-lt"/>
                <a:cs typeface="+mj-lt"/>
              </a:rPr>
              <a:t> learn a melody and harmony part on instruments to accompany a song, sung in unison and 3 parts. (Glockenspiels) </a:t>
            </a:r>
            <a:br>
              <a:rPr lang="en-US" sz="2600" u="sng" dirty="0">
                <a:latin typeface="Calibri"/>
                <a:cs typeface="Calibri Light"/>
              </a:rPr>
            </a:br>
            <a:r>
              <a:rPr lang="en-US" sz="2600" dirty="0">
                <a:latin typeface="Calibri"/>
                <a:ea typeface="+mj-lt"/>
                <a:cs typeface="+mj-lt"/>
                <a:hlinkClick r:id="rId2"/>
              </a:rPr>
              <a:t>The Collins Hub Educator &gt; Library</a:t>
            </a:r>
            <a:r>
              <a:rPr lang="en-US" sz="2600" dirty="0">
                <a:latin typeface="Calibri"/>
                <a:ea typeface="+mj-lt"/>
                <a:cs typeface="+mj-lt"/>
              </a:rPr>
              <a:t> - Celebration – Lesson 1 – Everyone loves Saturday night</a:t>
            </a:r>
            <a:endParaRPr lang="en-US" sz="2600" u="sng" dirty="0">
              <a:latin typeface="Calibri Light" panose="020F0302020204030204"/>
              <a:cs typeface="Calibri Light"/>
            </a:endParaRPr>
          </a:p>
        </p:txBody>
      </p:sp>
      <p:sp>
        <p:nvSpPr>
          <p:cNvPr id="4" name="TextBox 3">
            <a:extLst>
              <a:ext uri="{FF2B5EF4-FFF2-40B4-BE49-F238E27FC236}">
                <a16:creationId xmlns:a16="http://schemas.microsoft.com/office/drawing/2014/main" id="{F841087A-CF81-D7CE-ABC0-0642B5913FFD}"/>
              </a:ext>
            </a:extLst>
          </p:cNvPr>
          <p:cNvSpPr txBox="1"/>
          <p:nvPr/>
        </p:nvSpPr>
        <p:spPr>
          <a:xfrm>
            <a:off x="163285" y="1850571"/>
            <a:ext cx="12020247"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cs typeface="Calibri"/>
              </a:rPr>
              <a:t>Warm up </a:t>
            </a:r>
            <a:r>
              <a:rPr lang="en-GB" sz="2400">
                <a:cs typeface="Calibri"/>
              </a:rPr>
              <a:t>– Vocal warm up – Throw it out the window</a:t>
            </a:r>
          </a:p>
          <a:p>
            <a:r>
              <a:rPr lang="en-GB" sz="2400" b="1">
                <a:cs typeface="Calibri"/>
              </a:rPr>
              <a:t>Activity 1 </a:t>
            </a:r>
            <a:r>
              <a:rPr lang="en-GB" sz="2400">
                <a:cs typeface="Calibri"/>
              </a:rPr>
              <a:t> - </a:t>
            </a:r>
            <a:r>
              <a:rPr lang="en-GB" sz="2400">
                <a:ea typeface="+mn-lt"/>
                <a:cs typeface="+mn-lt"/>
              </a:rPr>
              <a:t>Everybody loves Saturday night Learn to sing a song with a lively celebratory mood </a:t>
            </a:r>
          </a:p>
          <a:p>
            <a:r>
              <a:rPr lang="en-GB" sz="2400">
                <a:ea typeface="+mn-lt"/>
                <a:cs typeface="+mn-lt"/>
              </a:rPr>
              <a:t>Children: – learn to sing a celebratory verse and chorus song; </a:t>
            </a:r>
          </a:p>
          <a:p>
            <a:r>
              <a:rPr lang="en-GB" sz="2400">
                <a:ea typeface="+mn-lt"/>
                <a:cs typeface="+mn-lt"/>
              </a:rPr>
              <a:t>– chant greetings in different languages as a call and response; </a:t>
            </a:r>
          </a:p>
          <a:p>
            <a:r>
              <a:rPr lang="en-GB" sz="2400">
                <a:ea typeface="+mn-lt"/>
                <a:cs typeface="+mn-lt"/>
              </a:rPr>
              <a:t>– perform a verse, chorus song with chanted call and response section.</a:t>
            </a:r>
            <a:endParaRPr lang="en-GB" sz="2400">
              <a:cs typeface="Calibri"/>
            </a:endParaRPr>
          </a:p>
          <a:p>
            <a:r>
              <a:rPr lang="en-GB" sz="2400" b="1">
                <a:cs typeface="Calibri"/>
              </a:rPr>
              <a:t>Activity 2 </a:t>
            </a:r>
            <a:r>
              <a:rPr lang="en-GB" sz="2400">
                <a:cs typeface="Calibri"/>
              </a:rPr>
              <a:t>- </a:t>
            </a:r>
            <a:r>
              <a:rPr lang="en-GB" sz="2400">
                <a:ea typeface="+mn-lt"/>
                <a:cs typeface="+mn-lt"/>
              </a:rPr>
              <a:t>Everybody loves harmony Learn to sing the coda in three-part harmony </a:t>
            </a:r>
          </a:p>
          <a:p>
            <a:r>
              <a:rPr lang="en-GB" sz="2400">
                <a:ea typeface="+mn-lt"/>
                <a:cs typeface="+mn-lt"/>
              </a:rPr>
              <a:t>Children: – learn to sing a musical ending (coda) in three-part harmony; </a:t>
            </a:r>
          </a:p>
          <a:p>
            <a:r>
              <a:rPr lang="en-GB" sz="2400">
                <a:ea typeface="+mn-lt"/>
                <a:cs typeface="+mn-lt"/>
              </a:rPr>
              <a:t>– perform a song with harmony in groups. </a:t>
            </a:r>
          </a:p>
          <a:p>
            <a:r>
              <a:rPr lang="en-GB" sz="2400" b="1">
                <a:cs typeface="Calibri" panose="020F0502020204030204"/>
              </a:rPr>
              <a:t>Activity 3 </a:t>
            </a:r>
            <a:r>
              <a:rPr lang="en-GB" sz="2400">
                <a:cs typeface="Calibri" panose="020F0502020204030204"/>
              </a:rPr>
              <a:t>- </a:t>
            </a:r>
            <a:r>
              <a:rPr lang="en-GB" sz="2400">
                <a:ea typeface="+mn-lt"/>
                <a:cs typeface="+mn-lt"/>
              </a:rPr>
              <a:t>Saturday night band Add tuned instruments playing the melody and harmony line for the chorus </a:t>
            </a:r>
          </a:p>
          <a:p>
            <a:r>
              <a:rPr lang="en-GB" sz="2400">
                <a:ea typeface="+mn-lt"/>
                <a:cs typeface="+mn-lt"/>
              </a:rPr>
              <a:t>Children: – learn to play the chorus melody and harmony parts on tuned instruments; </a:t>
            </a:r>
          </a:p>
          <a:p>
            <a:r>
              <a:rPr lang="en-GB" sz="2400">
                <a:ea typeface="+mn-lt"/>
                <a:cs typeface="+mn-lt"/>
              </a:rPr>
              <a:t>– follow notation to perform tuned accompaniments; </a:t>
            </a:r>
          </a:p>
          <a:p>
            <a:r>
              <a:rPr lang="en-GB" sz="2400">
                <a:ea typeface="+mn-lt"/>
                <a:cs typeface="+mn-lt"/>
              </a:rPr>
              <a:t>– perform a song with tuned an accompaniment.</a:t>
            </a:r>
            <a:endParaRPr lang="en-GB" sz="2400">
              <a:cs typeface="Calibri" panose="020F0502020204030204"/>
            </a:endParaRPr>
          </a:p>
          <a:p>
            <a:endParaRPr lang="en-GB">
              <a:cs typeface="Calibri" panose="020F0502020204030204"/>
            </a:endParaRPr>
          </a:p>
        </p:txBody>
      </p:sp>
    </p:spTree>
    <p:extLst>
      <p:ext uri="{BB962C8B-B14F-4D97-AF65-F5344CB8AC3E}">
        <p14:creationId xmlns:p14="http://schemas.microsoft.com/office/powerpoint/2010/main" val="3347091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1ED54-871B-C7A9-CC25-CE8C4EE6BEF1}"/>
              </a:ext>
            </a:extLst>
          </p:cNvPr>
          <p:cNvSpPr>
            <a:spLocks noGrp="1"/>
          </p:cNvSpPr>
          <p:nvPr>
            <p:ph type="body" idx="1"/>
          </p:nvPr>
        </p:nvSpPr>
        <p:spPr>
          <a:xfrm>
            <a:off x="316209" y="174487"/>
            <a:ext cx="11360800" cy="5515897"/>
          </a:xfrm>
        </p:spPr>
        <p:txBody>
          <a:bodyPr>
            <a:normAutofit fontScale="92500" lnSpcReduction="20000"/>
          </a:bodyPr>
          <a:lstStyle/>
          <a:p>
            <a:pPr marL="151765" indent="0">
              <a:buNone/>
            </a:pPr>
            <a:r>
              <a:rPr lang="en-GB" sz="3600" b="1" u="sng" dirty="0">
                <a:ea typeface="Calibri"/>
                <a:cs typeface="Calibri"/>
              </a:rPr>
              <a:t>Tuesday 3rd June</a:t>
            </a:r>
          </a:p>
          <a:p>
            <a:pPr marL="151765" indent="0">
              <a:buNone/>
            </a:pPr>
            <a:r>
              <a:rPr lang="en-GB" sz="3600" b="1" u="sng" dirty="0">
                <a:ea typeface="Calibri"/>
                <a:cs typeface="Calibri"/>
              </a:rPr>
              <a:t>Q: Who were the Vikings?</a:t>
            </a:r>
            <a:endParaRPr lang="en-GB" u="sng" dirty="0"/>
          </a:p>
          <a:p>
            <a:pPr marL="151765" indent="0">
              <a:buNone/>
            </a:pPr>
            <a:endParaRPr lang="en-GB" sz="3600" b="1"/>
          </a:p>
          <a:p>
            <a:pPr marL="151765" indent="0">
              <a:buNone/>
            </a:pPr>
            <a:r>
              <a:rPr lang="en-GB" b="1" u="sng" dirty="0"/>
              <a:t>3 in 3</a:t>
            </a:r>
            <a:endParaRPr lang="en-GB" b="1" u="sng" dirty="0">
              <a:ea typeface="Calibri"/>
              <a:cs typeface="Calibri"/>
            </a:endParaRPr>
          </a:p>
          <a:p>
            <a:pPr marL="608965" indent="-456565">
              <a:buNone/>
            </a:pPr>
            <a:r>
              <a:rPr lang="en-GB" sz="3200" dirty="0">
                <a:solidFill>
                  <a:srgbClr val="141414"/>
                </a:solidFill>
                <a:ea typeface="+mn-lt"/>
                <a:cs typeface="+mn-lt"/>
              </a:rPr>
              <a:t>The Viking age was from about AD700 to 1100. Many Vikings left their homes in Scandinavia and travelled by longboat to other countries, like Britain and Ireland.</a:t>
            </a:r>
            <a:endParaRPr lang="en-GB" sz="3200" dirty="0">
              <a:ea typeface="Calibri"/>
              <a:cs typeface="Calibri"/>
            </a:endParaRPr>
          </a:p>
          <a:p>
            <a:pPr marL="608965" indent="-456565">
              <a:buNone/>
            </a:pPr>
            <a:r>
              <a:rPr lang="en-GB" sz="3200" dirty="0">
                <a:solidFill>
                  <a:srgbClr val="141414"/>
                </a:solidFill>
                <a:ea typeface="+mn-lt"/>
                <a:cs typeface="+mn-lt"/>
              </a:rPr>
              <a:t>The people of Britain called the invaders 'Danes', but they came from Norway and Sweden as well as Denmark.</a:t>
            </a:r>
            <a:endParaRPr lang="en-GB" sz="3200" dirty="0">
              <a:ea typeface="Calibri"/>
              <a:cs typeface="Calibri"/>
            </a:endParaRPr>
          </a:p>
          <a:p>
            <a:pPr marL="608965" indent="-456565">
              <a:buNone/>
            </a:pPr>
            <a:r>
              <a:rPr lang="en-GB" sz="3200" dirty="0">
                <a:solidFill>
                  <a:srgbClr val="141414"/>
                </a:solidFill>
                <a:ea typeface="+mn-lt"/>
                <a:cs typeface="+mn-lt"/>
              </a:rPr>
              <a:t>Vikings sailed the seas trading goods. They bought silver, silks, spices, wine, jewellery, glass and pottery to bring back home.</a:t>
            </a:r>
            <a:endParaRPr lang="en-GB" sz="3200" dirty="0">
              <a:ea typeface="Calibri" panose="020F0502020204030204"/>
              <a:cs typeface="Calibri" panose="020F0502020204030204"/>
            </a:endParaRPr>
          </a:p>
          <a:p>
            <a:pPr marL="608965" indent="-456565">
              <a:buNone/>
            </a:pPr>
            <a:endParaRPr lang="en-GB" sz="3200">
              <a:solidFill>
                <a:srgbClr val="141414"/>
              </a:solidFill>
              <a:latin typeface="Calibri" panose="020F0502020204030204"/>
              <a:ea typeface="+mn-lt"/>
              <a:cs typeface="+mn-lt"/>
            </a:endParaRPr>
          </a:p>
          <a:p>
            <a:pPr marL="608965" indent="-456565">
              <a:buNone/>
            </a:pPr>
            <a:r>
              <a:rPr lang="en-GB" sz="3200" dirty="0">
                <a:solidFill>
                  <a:srgbClr val="141414"/>
                </a:solidFill>
                <a:latin typeface="Calibri" panose="020F0502020204030204"/>
                <a:ea typeface="Calibri" panose="020F0502020204030204"/>
                <a:cs typeface="Calibri" panose="020F0502020204030204"/>
              </a:rPr>
              <a:t>1) How did the Vikings travel to Britain and Ireland? </a:t>
            </a:r>
          </a:p>
          <a:p>
            <a:pPr marL="608965" indent="-456565">
              <a:buNone/>
            </a:pPr>
            <a:r>
              <a:rPr lang="en-GB" sz="3200" dirty="0">
                <a:solidFill>
                  <a:srgbClr val="141414"/>
                </a:solidFill>
                <a:latin typeface="Calibri" panose="020F0502020204030204"/>
                <a:ea typeface="Calibri" panose="020F0502020204030204"/>
                <a:cs typeface="Calibri" panose="020F0502020204030204"/>
              </a:rPr>
              <a:t>2) List three examples of treasures they brought home. </a:t>
            </a:r>
          </a:p>
          <a:p>
            <a:pPr marL="608965" indent="-456565">
              <a:buNone/>
            </a:pPr>
            <a:r>
              <a:rPr lang="en-GB" sz="3200" dirty="0">
                <a:solidFill>
                  <a:srgbClr val="141414"/>
                </a:solidFill>
                <a:latin typeface="Calibri" panose="020F0502020204030204"/>
                <a:ea typeface="Calibri" panose="020F0502020204030204"/>
                <a:cs typeface="Calibri" panose="020F0502020204030204"/>
              </a:rPr>
              <a:t>3) Why do you think Brits called them invaders? </a:t>
            </a:r>
          </a:p>
          <a:p>
            <a:pPr marL="151765" indent="0">
              <a:buNone/>
            </a:pPr>
            <a:endParaRPr lang="en-GB" b="1" u="sng">
              <a:latin typeface="Calibri" panose="020F0502020204030204"/>
              <a:ea typeface="Calibri" panose="020F0502020204030204"/>
              <a:cs typeface="Calibri" panose="020F0502020204030204"/>
            </a:endParaRPr>
          </a:p>
          <a:p>
            <a:pPr marL="151765" indent="0">
              <a:lnSpc>
                <a:spcPct val="120000"/>
              </a:lnSpc>
              <a:buNone/>
            </a:pPr>
            <a:endParaRPr lang="en-GB" sz="2400">
              <a:latin typeface="Comic Sans MS"/>
              <a:ea typeface="Calibri" panose="020F0502020204030204"/>
              <a:cs typeface="Calibri" panose="020F0502020204030204"/>
            </a:endParaRPr>
          </a:p>
          <a:p>
            <a:pPr marL="151765" indent="0">
              <a:buNone/>
            </a:pPr>
            <a:endParaRPr lang="en-GB">
              <a:ea typeface="Calibri" panose="020F0502020204030204"/>
              <a:cs typeface="Calibri" panose="020F0502020204030204"/>
            </a:endParaRPr>
          </a:p>
          <a:p>
            <a:pPr marL="151765" indent="0">
              <a:buNone/>
            </a:pPr>
            <a:endParaRPr lang="en-GB">
              <a:ea typeface="Calibri" panose="020F0502020204030204"/>
              <a:cs typeface="Calibri" panose="020F0502020204030204"/>
            </a:endParaRPr>
          </a:p>
          <a:p>
            <a:pPr marL="151765" indent="0">
              <a:buNone/>
            </a:pPr>
            <a:endParaRPr lang="en-GB">
              <a:ea typeface="Calibri" panose="020F0502020204030204"/>
              <a:cs typeface="Calibri" panose="020F0502020204030204"/>
            </a:endParaRPr>
          </a:p>
          <a:p>
            <a:pPr marL="151765" indent="0">
              <a:buNone/>
            </a:pPr>
            <a:endParaRPr lang="en-GB">
              <a:ea typeface="Calibri" panose="020F0502020204030204"/>
              <a:cs typeface="Calibri" panose="020F0502020204030204"/>
            </a:endParaRPr>
          </a:p>
          <a:p>
            <a:pPr marL="151765" indent="0">
              <a:buNone/>
            </a:pPr>
            <a:endParaRPr lang="en-GB">
              <a:ea typeface="Calibri" panose="020F0502020204030204"/>
              <a:cs typeface="Calibri" panose="020F0502020204030204"/>
            </a:endParaRPr>
          </a:p>
          <a:p>
            <a:pPr marL="151765" indent="0">
              <a:buNone/>
            </a:pPr>
            <a:endParaRPr lang="en-GB">
              <a:ea typeface="Calibri" panose="020F0502020204030204"/>
              <a:cs typeface="Calibri" panose="020F0502020204030204"/>
            </a:endParaRPr>
          </a:p>
          <a:p>
            <a:pPr marL="151765" indent="0">
              <a:buNone/>
            </a:pPr>
            <a:endParaRPr lang="en-GB">
              <a:ea typeface="Calibri" panose="020F0502020204030204"/>
              <a:cs typeface="Calibri" panose="020F0502020204030204"/>
            </a:endParaRPr>
          </a:p>
          <a:p>
            <a:pPr marL="151765" indent="0">
              <a:buNone/>
            </a:pPr>
            <a:endParaRPr lang="en-GB">
              <a:ea typeface="Calibri" panose="020F0502020204030204"/>
              <a:cs typeface="Calibri" panose="020F0502020204030204"/>
            </a:endParaRPr>
          </a:p>
          <a:p>
            <a:pPr marL="151765" indent="0">
              <a:buNone/>
            </a:pPr>
            <a:endParaRPr lang="en-GB">
              <a:ea typeface="Calibri" panose="020F0502020204030204"/>
              <a:cs typeface="Calibri" panose="020F0502020204030204"/>
            </a:endParaRPr>
          </a:p>
        </p:txBody>
      </p:sp>
    </p:spTree>
    <p:extLst>
      <p:ext uri="{BB962C8B-B14F-4D97-AF65-F5344CB8AC3E}">
        <p14:creationId xmlns:p14="http://schemas.microsoft.com/office/powerpoint/2010/main" val="3741194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8BBFC82-B506-23EC-3772-D78BFD855A17}"/>
              </a:ext>
            </a:extLst>
          </p:cNvPr>
          <p:cNvSpPr>
            <a:spLocks noGrp="1"/>
          </p:cNvSpPr>
          <p:nvPr>
            <p:ph type="body" sz="quarter" idx="10"/>
          </p:nvPr>
        </p:nvSpPr>
        <p:spPr>
          <a:xfrm>
            <a:off x="4581958" y="2293121"/>
            <a:ext cx="6239693" cy="2677248"/>
          </a:xfrm>
        </p:spPr>
        <p:txBody>
          <a:bodyPr/>
          <a:lstStyle/>
          <a:p>
            <a:r>
              <a:rPr lang="en-GB"/>
              <a:t>Were the Vikings just invaders?</a:t>
            </a:r>
          </a:p>
        </p:txBody>
      </p:sp>
      <p:pic>
        <p:nvPicPr>
          <p:cNvPr id="11" name="Picture 10" descr="A picture containing text, toy, doll&#10;&#10;Description automatically generated">
            <a:extLst>
              <a:ext uri="{FF2B5EF4-FFF2-40B4-BE49-F238E27FC236}">
                <a16:creationId xmlns:a16="http://schemas.microsoft.com/office/drawing/2014/main" id="{BAEF8471-8095-32F3-0271-51922F79C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64358"/>
            <a:ext cx="5391177" cy="4962474"/>
          </a:xfrm>
          <a:prstGeom prst="rect">
            <a:avLst/>
          </a:prstGeom>
        </p:spPr>
      </p:pic>
      <p:sp>
        <p:nvSpPr>
          <p:cNvPr id="2" name="TextBox 1">
            <a:extLst>
              <a:ext uri="{FF2B5EF4-FFF2-40B4-BE49-F238E27FC236}">
                <a16:creationId xmlns:a16="http://schemas.microsoft.com/office/drawing/2014/main" id="{E5FF785D-9303-0127-F82A-F0FCFC216D70}"/>
              </a:ext>
            </a:extLst>
          </p:cNvPr>
          <p:cNvSpPr txBox="1"/>
          <p:nvPr/>
        </p:nvSpPr>
        <p:spPr>
          <a:xfrm>
            <a:off x="787025" y="331379"/>
            <a:ext cx="1046606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ea typeface="Calibri"/>
                <a:cs typeface="Calibri"/>
              </a:rPr>
              <a:t>This is the enquiry question that we will be covering over this unit of work. Write down your initial ideas and we will check your answer in 6 weeks time. </a:t>
            </a:r>
            <a:endParaRPr lang="en-GB" sz="3200"/>
          </a:p>
        </p:txBody>
      </p:sp>
    </p:spTree>
    <p:extLst>
      <p:ext uri="{BB962C8B-B14F-4D97-AF65-F5344CB8AC3E}">
        <p14:creationId xmlns:p14="http://schemas.microsoft.com/office/powerpoint/2010/main" val="1534873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of a person holding an axe&#10;&#10;Description automatically generated">
            <a:extLst>
              <a:ext uri="{FF2B5EF4-FFF2-40B4-BE49-F238E27FC236}">
                <a16:creationId xmlns:a16="http://schemas.microsoft.com/office/drawing/2014/main" id="{6CC4AB9F-2330-D114-8523-26723D56967A}"/>
              </a:ext>
            </a:extLst>
          </p:cNvPr>
          <p:cNvPicPr>
            <a:picLocks noChangeAspect="1"/>
          </p:cNvPicPr>
          <p:nvPr/>
        </p:nvPicPr>
        <p:blipFill>
          <a:blip r:embed="rId2"/>
          <a:stretch>
            <a:fillRect/>
          </a:stretch>
        </p:blipFill>
        <p:spPr>
          <a:xfrm>
            <a:off x="748678" y="936073"/>
            <a:ext cx="10407511" cy="2633593"/>
          </a:xfrm>
          <a:prstGeom prst="rect">
            <a:avLst/>
          </a:prstGeom>
        </p:spPr>
      </p:pic>
      <p:pic>
        <p:nvPicPr>
          <p:cNvPr id="3" name="Picture 2" descr="A cartoon of a boat with sails&#10;&#10;Description automatically generated">
            <a:extLst>
              <a:ext uri="{FF2B5EF4-FFF2-40B4-BE49-F238E27FC236}">
                <a16:creationId xmlns:a16="http://schemas.microsoft.com/office/drawing/2014/main" id="{B427570C-E736-D1AA-EB07-A438040453FA}"/>
              </a:ext>
            </a:extLst>
          </p:cNvPr>
          <p:cNvPicPr>
            <a:picLocks noChangeAspect="1"/>
          </p:cNvPicPr>
          <p:nvPr/>
        </p:nvPicPr>
        <p:blipFill>
          <a:blip r:embed="rId3"/>
          <a:stretch>
            <a:fillRect/>
          </a:stretch>
        </p:blipFill>
        <p:spPr>
          <a:xfrm>
            <a:off x="750818" y="3772522"/>
            <a:ext cx="2418797" cy="2526609"/>
          </a:xfrm>
          <a:prstGeom prst="rect">
            <a:avLst/>
          </a:prstGeom>
        </p:spPr>
      </p:pic>
      <p:pic>
        <p:nvPicPr>
          <p:cNvPr id="4" name="Picture 3" descr="A cartoon of a viking and a building&#10;&#10;Description automatically generated">
            <a:extLst>
              <a:ext uri="{FF2B5EF4-FFF2-40B4-BE49-F238E27FC236}">
                <a16:creationId xmlns:a16="http://schemas.microsoft.com/office/drawing/2014/main" id="{51B87A8F-3F3A-D9DA-FDCC-31C5AAF6FC4C}"/>
              </a:ext>
            </a:extLst>
          </p:cNvPr>
          <p:cNvPicPr>
            <a:picLocks noChangeAspect="1"/>
          </p:cNvPicPr>
          <p:nvPr/>
        </p:nvPicPr>
        <p:blipFill>
          <a:blip r:embed="rId4"/>
          <a:stretch>
            <a:fillRect/>
          </a:stretch>
        </p:blipFill>
        <p:spPr>
          <a:xfrm>
            <a:off x="3507408" y="3772522"/>
            <a:ext cx="4823791" cy="2637044"/>
          </a:xfrm>
          <a:prstGeom prst="rect">
            <a:avLst/>
          </a:prstGeom>
        </p:spPr>
      </p:pic>
      <p:pic>
        <p:nvPicPr>
          <p:cNvPr id="6" name="Picture 5" descr="A cartoon of a viking ship&#10;&#10;Description automatically generated">
            <a:extLst>
              <a:ext uri="{FF2B5EF4-FFF2-40B4-BE49-F238E27FC236}">
                <a16:creationId xmlns:a16="http://schemas.microsoft.com/office/drawing/2014/main" id="{45F91EBF-BDCC-966B-07FC-DEFC8ADCAC74}"/>
              </a:ext>
            </a:extLst>
          </p:cNvPr>
          <p:cNvPicPr>
            <a:picLocks noChangeAspect="1"/>
          </p:cNvPicPr>
          <p:nvPr/>
        </p:nvPicPr>
        <p:blipFill>
          <a:blip r:embed="rId5"/>
          <a:stretch>
            <a:fillRect/>
          </a:stretch>
        </p:blipFill>
        <p:spPr>
          <a:xfrm>
            <a:off x="8594932" y="3772522"/>
            <a:ext cx="2478570" cy="2637044"/>
          </a:xfrm>
          <a:prstGeom prst="rect">
            <a:avLst/>
          </a:prstGeom>
        </p:spPr>
      </p:pic>
      <p:sp>
        <p:nvSpPr>
          <p:cNvPr id="7" name="TextBox 6">
            <a:extLst>
              <a:ext uri="{FF2B5EF4-FFF2-40B4-BE49-F238E27FC236}">
                <a16:creationId xmlns:a16="http://schemas.microsoft.com/office/drawing/2014/main" id="{DE624C9F-6D11-17B9-235D-2D11B1A753F5}"/>
              </a:ext>
            </a:extLst>
          </p:cNvPr>
          <p:cNvSpPr txBox="1"/>
          <p:nvPr/>
        </p:nvSpPr>
        <p:spPr>
          <a:xfrm>
            <a:off x="468833" y="143350"/>
            <a:ext cx="113672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Calibri"/>
                <a:cs typeface="Calibri"/>
              </a:rPr>
              <a:t>Using our learning in Autumn Term, place the events in chronological order. </a:t>
            </a:r>
          </a:p>
        </p:txBody>
      </p:sp>
    </p:spTree>
    <p:extLst>
      <p:ext uri="{BB962C8B-B14F-4D97-AF65-F5344CB8AC3E}">
        <p14:creationId xmlns:p14="http://schemas.microsoft.com/office/powerpoint/2010/main" val="473012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80738" y="153759"/>
            <a:ext cx="3677043" cy="1188022"/>
          </a:xfrm>
          <a:prstGeom prst="wedgeRoundRectCallout">
            <a:avLst>
              <a:gd name="adj1" fmla="val -35827"/>
              <a:gd name="adj2" fmla="val 86970"/>
              <a:gd name="adj3" fmla="val 16667"/>
            </a:avLst>
          </a:prstGeom>
        </p:spPr>
        <p:txBody>
          <a:bodyPr/>
          <a:lstStyle/>
          <a:p>
            <a:pPr algn="ctr"/>
            <a:r>
              <a:rPr lang="en-GB" sz="2800">
                <a:latin typeface="Century Gothic"/>
                <a:cs typeface="Century Gothic"/>
              </a:rPr>
              <a:t>What do you know about the Vikings? </a:t>
            </a:r>
          </a:p>
        </p:txBody>
      </p:sp>
      <p:sp>
        <p:nvSpPr>
          <p:cNvPr id="2" name="Text Placeholder 1">
            <a:extLst>
              <a:ext uri="{FF2B5EF4-FFF2-40B4-BE49-F238E27FC236}">
                <a16:creationId xmlns:a16="http://schemas.microsoft.com/office/drawing/2014/main" id="{1162B1A7-EE79-7E25-CD79-A9E55A689A91}"/>
              </a:ext>
            </a:extLst>
          </p:cNvPr>
          <p:cNvSpPr>
            <a:spLocks noGrp="1"/>
          </p:cNvSpPr>
          <p:nvPr>
            <p:ph type="body" sz="quarter" idx="11"/>
          </p:nvPr>
        </p:nvSpPr>
        <p:spPr>
          <a:xfrm>
            <a:off x="6641950" y="231128"/>
            <a:ext cx="3893970" cy="1029369"/>
          </a:xfrm>
          <a:prstGeom prst="wedgeRoundRectCallout">
            <a:avLst>
              <a:gd name="adj1" fmla="val 28406"/>
              <a:gd name="adj2" fmla="val 116212"/>
              <a:gd name="adj3" fmla="val 16667"/>
            </a:avLst>
          </a:prstGeom>
        </p:spPr>
        <p:txBody>
          <a:bodyPr/>
          <a:lstStyle/>
          <a:p>
            <a:r>
              <a:rPr lang="en-GB" sz="2800">
                <a:latin typeface="Century Gothic"/>
                <a:cs typeface="Century Gothic"/>
              </a:rPr>
              <a:t>What questions do you have?</a:t>
            </a:r>
          </a:p>
        </p:txBody>
      </p:sp>
      <p:sp>
        <p:nvSpPr>
          <p:cNvPr id="11" name="Text Placeholder 10">
            <a:extLst>
              <a:ext uri="{FF2B5EF4-FFF2-40B4-BE49-F238E27FC236}">
                <a16:creationId xmlns:a16="http://schemas.microsoft.com/office/drawing/2014/main" id="{1A256EAC-C513-2152-A0C3-67545CBA9B5B}"/>
              </a:ext>
            </a:extLst>
          </p:cNvPr>
          <p:cNvSpPr>
            <a:spLocks noGrp="1"/>
          </p:cNvSpPr>
          <p:nvPr>
            <p:ph type="body" sz="quarter" idx="12"/>
          </p:nvPr>
        </p:nvSpPr>
        <p:spPr/>
        <p:txBody>
          <a:bodyPr/>
          <a:lstStyle/>
          <a:p>
            <a:r>
              <a:rPr lang="en-US"/>
              <a:t>Lesson 1: </a:t>
            </a:r>
            <a:endParaRPr lang="en-GB"/>
          </a:p>
        </p:txBody>
      </p:sp>
      <p:pic>
        <p:nvPicPr>
          <p:cNvPr id="15" name="Picture 14" descr="A picture containing text&#10;&#10;Description automatically generated">
            <a:extLst>
              <a:ext uri="{FF2B5EF4-FFF2-40B4-BE49-F238E27FC236}">
                <a16:creationId xmlns:a16="http://schemas.microsoft.com/office/drawing/2014/main" id="{2056C23A-ED18-647E-A1AB-F775FFDEBB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41781"/>
            <a:ext cx="2290734" cy="5024475"/>
          </a:xfrm>
          <a:prstGeom prst="rect">
            <a:avLst/>
          </a:prstGeom>
        </p:spPr>
      </p:pic>
      <p:pic>
        <p:nvPicPr>
          <p:cNvPr id="17" name="Picture 16" descr="A picture containing text, toy, doll&#10;&#10;Description automatically generated">
            <a:extLst>
              <a:ext uri="{FF2B5EF4-FFF2-40B4-BE49-F238E27FC236}">
                <a16:creationId xmlns:a16="http://schemas.microsoft.com/office/drawing/2014/main" id="{8D5B77C6-55D0-0A23-680A-EF706EE89E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71034" y="1837358"/>
            <a:ext cx="2334048" cy="4528898"/>
          </a:xfrm>
          <a:prstGeom prst="rect">
            <a:avLst/>
          </a:prstGeom>
        </p:spPr>
      </p:pic>
      <p:pic>
        <p:nvPicPr>
          <p:cNvPr id="13" name="Picture 12">
            <a:extLst>
              <a:ext uri="{FF2B5EF4-FFF2-40B4-BE49-F238E27FC236}">
                <a16:creationId xmlns:a16="http://schemas.microsoft.com/office/drawing/2014/main" id="{1F3B30CC-6DAE-4490-7E70-86BC566C78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15062" y="1562080"/>
            <a:ext cx="3366929" cy="2244620"/>
          </a:xfrm>
          <a:prstGeom prst="rect">
            <a:avLst/>
          </a:prstGeom>
        </p:spPr>
      </p:pic>
      <p:pic>
        <p:nvPicPr>
          <p:cNvPr id="16" name="Picture 15">
            <a:extLst>
              <a:ext uri="{FF2B5EF4-FFF2-40B4-BE49-F238E27FC236}">
                <a16:creationId xmlns:a16="http://schemas.microsoft.com/office/drawing/2014/main" id="{3D81FC75-9292-DFB4-C88F-9CADBFC753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90898" y="1497685"/>
            <a:ext cx="3371933" cy="2344877"/>
          </a:xfrm>
          <a:prstGeom prst="rect">
            <a:avLst/>
          </a:prstGeom>
        </p:spPr>
      </p:pic>
      <p:pic>
        <p:nvPicPr>
          <p:cNvPr id="19" name="Picture 18">
            <a:extLst>
              <a:ext uri="{FF2B5EF4-FFF2-40B4-BE49-F238E27FC236}">
                <a16:creationId xmlns:a16="http://schemas.microsoft.com/office/drawing/2014/main" id="{D6A4EE2A-8ECF-9C4F-CC14-7613DEF9F0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52484" y="4062860"/>
            <a:ext cx="2636772" cy="2154463"/>
          </a:xfrm>
          <a:prstGeom prst="rect">
            <a:avLst/>
          </a:prstGeom>
        </p:spPr>
      </p:pic>
    </p:spTree>
    <p:extLst>
      <p:ext uri="{BB962C8B-B14F-4D97-AF65-F5344CB8AC3E}">
        <p14:creationId xmlns:p14="http://schemas.microsoft.com/office/powerpoint/2010/main" val="370393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E179-07E6-79B0-69E5-2D3F06F641DE}"/>
              </a:ext>
            </a:extLst>
          </p:cNvPr>
          <p:cNvSpPr>
            <a:spLocks noGrp="1"/>
          </p:cNvSpPr>
          <p:nvPr>
            <p:ph type="title"/>
          </p:nvPr>
        </p:nvSpPr>
        <p:spPr/>
        <p:txBody>
          <a:bodyPr/>
          <a:lstStyle/>
          <a:p>
            <a:r>
              <a:rPr lang="en-GB" dirty="0"/>
              <a:t>X 6 </a:t>
            </a:r>
          </a:p>
        </p:txBody>
      </p:sp>
      <p:pic>
        <p:nvPicPr>
          <p:cNvPr id="3" name="Picture 2">
            <a:extLst>
              <a:ext uri="{FF2B5EF4-FFF2-40B4-BE49-F238E27FC236}">
                <a16:creationId xmlns:a16="http://schemas.microsoft.com/office/drawing/2014/main" id="{38D9C4C7-2F6B-D5FB-28B9-D353AB40E2D7}"/>
              </a:ext>
            </a:extLst>
          </p:cNvPr>
          <p:cNvPicPr>
            <a:picLocks noChangeAspect="1"/>
          </p:cNvPicPr>
          <p:nvPr/>
        </p:nvPicPr>
        <p:blipFill>
          <a:blip r:embed="rId2"/>
          <a:stretch>
            <a:fillRect/>
          </a:stretch>
        </p:blipFill>
        <p:spPr>
          <a:xfrm>
            <a:off x="4963569" y="0"/>
            <a:ext cx="2264861" cy="6858000"/>
          </a:xfrm>
          <a:prstGeom prst="rect">
            <a:avLst/>
          </a:prstGeom>
        </p:spPr>
      </p:pic>
    </p:spTree>
    <p:extLst>
      <p:ext uri="{BB962C8B-B14F-4D97-AF65-F5344CB8AC3E}">
        <p14:creationId xmlns:p14="http://schemas.microsoft.com/office/powerpoint/2010/main" val="2220038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oy, doll&#10;&#10;Description automatically generated">
            <a:extLst>
              <a:ext uri="{FF2B5EF4-FFF2-40B4-BE49-F238E27FC236}">
                <a16:creationId xmlns:a16="http://schemas.microsoft.com/office/drawing/2014/main" id="{D68F4455-5FAF-8633-B1B2-6206EE0FAB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386" y="1941691"/>
            <a:ext cx="2536992" cy="4771324"/>
          </a:xfrm>
          <a:prstGeom prst="rect">
            <a:avLst/>
          </a:prstGeom>
        </p:spPr>
      </p:pic>
      <p:sp>
        <p:nvSpPr>
          <p:cNvPr id="4" name="Text Placeholder 3">
            <a:extLst>
              <a:ext uri="{FF2B5EF4-FFF2-40B4-BE49-F238E27FC236}">
                <a16:creationId xmlns:a16="http://schemas.microsoft.com/office/drawing/2014/main" id="{DCCD1EF3-9ACE-EA68-97F4-36A577371747}"/>
              </a:ext>
            </a:extLst>
          </p:cNvPr>
          <p:cNvSpPr>
            <a:spLocks noGrp="1"/>
          </p:cNvSpPr>
          <p:nvPr>
            <p:ph type="body" sz="quarter" idx="10"/>
          </p:nvPr>
        </p:nvSpPr>
        <p:spPr>
          <a:xfrm>
            <a:off x="214070" y="144985"/>
            <a:ext cx="4888576" cy="1499329"/>
          </a:xfrm>
          <a:prstGeom prst="wedgeRoundRectCallout">
            <a:avLst>
              <a:gd name="adj1" fmla="val -27715"/>
              <a:gd name="adj2" fmla="val 73307"/>
              <a:gd name="adj3" fmla="val 16667"/>
            </a:avLst>
          </a:prstGeom>
        </p:spPr>
        <p:txBody>
          <a:bodyPr/>
          <a:lstStyle/>
          <a:p>
            <a:r>
              <a:rPr lang="en-GB">
                <a:latin typeface="Century Gothic"/>
              </a:rPr>
              <a:t>Migrated to England means...</a:t>
            </a:r>
          </a:p>
        </p:txBody>
      </p:sp>
      <p:sp>
        <p:nvSpPr>
          <p:cNvPr id="5" name="Text Placeholder 4">
            <a:extLst>
              <a:ext uri="{FF2B5EF4-FFF2-40B4-BE49-F238E27FC236}">
                <a16:creationId xmlns:a16="http://schemas.microsoft.com/office/drawing/2014/main" id="{783C0F17-1012-A6DF-8508-BBF637C419D5}"/>
              </a:ext>
            </a:extLst>
          </p:cNvPr>
          <p:cNvSpPr>
            <a:spLocks noGrp="1"/>
          </p:cNvSpPr>
          <p:nvPr>
            <p:ph type="body" sz="quarter" idx="11"/>
          </p:nvPr>
        </p:nvSpPr>
        <p:spPr>
          <a:xfrm>
            <a:off x="5450192" y="144985"/>
            <a:ext cx="5157194" cy="1516374"/>
          </a:xfrm>
          <a:prstGeom prst="wedgeRoundRectCallout">
            <a:avLst>
              <a:gd name="adj1" fmla="val 32303"/>
              <a:gd name="adj2" fmla="val 82143"/>
              <a:gd name="adj3" fmla="val 16667"/>
            </a:avLst>
          </a:prstGeom>
        </p:spPr>
        <p:txBody>
          <a:bodyPr/>
          <a:lstStyle/>
          <a:p>
            <a:r>
              <a:rPr lang="en-GB"/>
              <a:t>Why do you think the Vikings might have travelled to England?</a:t>
            </a:r>
          </a:p>
        </p:txBody>
      </p:sp>
      <p:sp>
        <p:nvSpPr>
          <p:cNvPr id="10" name="Text Placeholder 9">
            <a:extLst>
              <a:ext uri="{FF2B5EF4-FFF2-40B4-BE49-F238E27FC236}">
                <a16:creationId xmlns:a16="http://schemas.microsoft.com/office/drawing/2014/main" id="{960579AF-E144-F934-8C0E-642768471CCC}"/>
              </a:ext>
            </a:extLst>
          </p:cNvPr>
          <p:cNvSpPr>
            <a:spLocks noGrp="1"/>
          </p:cNvSpPr>
          <p:nvPr>
            <p:ph type="body" sz="quarter" idx="12"/>
          </p:nvPr>
        </p:nvSpPr>
        <p:spPr/>
        <p:txBody>
          <a:bodyPr/>
          <a:lstStyle/>
          <a:p>
            <a:r>
              <a:rPr lang="en-US"/>
              <a:t>Lesson 1: </a:t>
            </a:r>
            <a:endParaRPr lang="en-GB"/>
          </a:p>
        </p:txBody>
      </p:sp>
      <p:pic>
        <p:nvPicPr>
          <p:cNvPr id="6" name="Picture 5" descr="A picture containing text&#10;&#10;Description automatically generated">
            <a:extLst>
              <a:ext uri="{FF2B5EF4-FFF2-40B4-BE49-F238E27FC236}">
                <a16:creationId xmlns:a16="http://schemas.microsoft.com/office/drawing/2014/main" id="{FFCF7932-A722-0779-C580-20C2D82E30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91379" y="1976813"/>
            <a:ext cx="2092676" cy="4590056"/>
          </a:xfrm>
          <a:prstGeom prst="rect">
            <a:avLst/>
          </a:prstGeom>
        </p:spPr>
      </p:pic>
      <p:pic>
        <p:nvPicPr>
          <p:cNvPr id="2" name="Picture 1">
            <a:extLst>
              <a:ext uri="{FF2B5EF4-FFF2-40B4-BE49-F238E27FC236}">
                <a16:creationId xmlns:a16="http://schemas.microsoft.com/office/drawing/2014/main" id="{3FD806AC-2328-DD70-77A1-940D3F4597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90807" y="2284858"/>
            <a:ext cx="5900572" cy="4138573"/>
          </a:xfrm>
          <a:prstGeom prst="rect">
            <a:avLst/>
          </a:prstGeom>
        </p:spPr>
      </p:pic>
      <p:sp>
        <p:nvSpPr>
          <p:cNvPr id="3" name="TextBox 2">
            <a:extLst>
              <a:ext uri="{FF2B5EF4-FFF2-40B4-BE49-F238E27FC236}">
                <a16:creationId xmlns:a16="http://schemas.microsoft.com/office/drawing/2014/main" id="{148E4522-D1A4-9416-4D97-6FE1B6BCA9B2}"/>
              </a:ext>
            </a:extLst>
          </p:cNvPr>
          <p:cNvSpPr txBox="1"/>
          <p:nvPr/>
        </p:nvSpPr>
        <p:spPr>
          <a:xfrm>
            <a:off x="302012" y="-33012"/>
            <a:ext cx="29069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ea typeface="Calibri"/>
                <a:cs typeface="Calibri"/>
              </a:rPr>
              <a:t>Blue</a:t>
            </a:r>
            <a:endParaRPr lang="en-GB"/>
          </a:p>
        </p:txBody>
      </p:sp>
      <p:sp>
        <p:nvSpPr>
          <p:cNvPr id="8" name="TextBox 7">
            <a:extLst>
              <a:ext uri="{FF2B5EF4-FFF2-40B4-BE49-F238E27FC236}">
                <a16:creationId xmlns:a16="http://schemas.microsoft.com/office/drawing/2014/main" id="{A9BEE686-9B60-C27D-010B-9EBA9B71C982}"/>
              </a:ext>
            </a:extLst>
          </p:cNvPr>
          <p:cNvSpPr txBox="1"/>
          <p:nvPr/>
        </p:nvSpPr>
        <p:spPr>
          <a:xfrm>
            <a:off x="5609821" y="118996"/>
            <a:ext cx="34338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Green </a:t>
            </a:r>
            <a:endParaRPr lang="en-GB"/>
          </a:p>
        </p:txBody>
      </p:sp>
    </p:spTree>
    <p:extLst>
      <p:ext uri="{BB962C8B-B14F-4D97-AF65-F5344CB8AC3E}">
        <p14:creationId xmlns:p14="http://schemas.microsoft.com/office/powerpoint/2010/main" val="2168985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0862345-7531-8437-11A4-771A036DE33A}"/>
              </a:ext>
            </a:extLst>
          </p:cNvPr>
          <p:cNvSpPr>
            <a:spLocks noGrp="1"/>
          </p:cNvSpPr>
          <p:nvPr>
            <p:ph type="body" sz="quarter" idx="15"/>
          </p:nvPr>
        </p:nvSpPr>
        <p:spPr/>
        <p:txBody>
          <a:bodyPr anchor="ctr"/>
          <a:lstStyle/>
          <a:p>
            <a:pPr lvl="0"/>
            <a:r>
              <a:rPr lang="en-GB" sz="2400">
                <a:latin typeface="Century Gothic" panose="020B0502020202020204" pitchFamily="34" charset="0"/>
              </a:rPr>
              <a:t>How do historians </a:t>
            </a:r>
            <a:br>
              <a:rPr lang="en-GB" sz="2400">
                <a:latin typeface="Century Gothic" panose="020B0502020202020204" pitchFamily="34" charset="0"/>
              </a:rPr>
            </a:br>
            <a:r>
              <a:rPr lang="en-GB" sz="2400">
                <a:latin typeface="Century Gothic" panose="020B0502020202020204" pitchFamily="34" charset="0"/>
              </a:rPr>
              <a:t>know how </a:t>
            </a:r>
            <a:br>
              <a:rPr lang="en-GB" sz="2400">
                <a:latin typeface="Century Gothic" panose="020B0502020202020204" pitchFamily="34" charset="0"/>
              </a:rPr>
            </a:br>
            <a:r>
              <a:rPr lang="en-GB" sz="2400">
                <a:latin typeface="Century Gothic" panose="020B0502020202020204" pitchFamily="34" charset="0"/>
              </a:rPr>
              <a:t>the Vikings traded?</a:t>
            </a:r>
            <a:endParaRPr lang="en-GB" sz="2400"/>
          </a:p>
        </p:txBody>
      </p:sp>
      <p:sp>
        <p:nvSpPr>
          <p:cNvPr id="12" name="Text Placeholder 11">
            <a:extLst>
              <a:ext uri="{FF2B5EF4-FFF2-40B4-BE49-F238E27FC236}">
                <a16:creationId xmlns:a16="http://schemas.microsoft.com/office/drawing/2014/main" id="{75E0AD58-A530-2076-62B5-2C2E5119D957}"/>
              </a:ext>
            </a:extLst>
          </p:cNvPr>
          <p:cNvSpPr>
            <a:spLocks noGrp="1"/>
          </p:cNvSpPr>
          <p:nvPr>
            <p:ph type="body" sz="quarter" idx="16"/>
          </p:nvPr>
        </p:nvSpPr>
        <p:spPr/>
        <p:txBody>
          <a:bodyPr anchor="ctr"/>
          <a:lstStyle/>
          <a:p>
            <a:pPr lvl="0"/>
            <a:r>
              <a:rPr lang="en-GB" sz="2400" b="1">
                <a:latin typeface="Century Gothic" panose="020B0502020202020204" pitchFamily="34" charset="0"/>
              </a:rPr>
              <a:t>Who were the Vikings?</a:t>
            </a:r>
          </a:p>
        </p:txBody>
      </p:sp>
      <p:sp>
        <p:nvSpPr>
          <p:cNvPr id="2" name="Content Placeholder 1">
            <a:extLst>
              <a:ext uri="{FF2B5EF4-FFF2-40B4-BE49-F238E27FC236}">
                <a16:creationId xmlns:a16="http://schemas.microsoft.com/office/drawing/2014/main" id="{B8CBD4B7-ADE3-0422-30A6-A605A1B1CA20}"/>
              </a:ext>
            </a:extLst>
          </p:cNvPr>
          <p:cNvSpPr>
            <a:spLocks noGrp="1"/>
          </p:cNvSpPr>
          <p:nvPr>
            <p:ph type="body" sz="quarter" idx="17"/>
          </p:nvPr>
        </p:nvSpPr>
        <p:spPr/>
        <p:txBody>
          <a:bodyPr anchor="ctr">
            <a:noAutofit/>
          </a:bodyPr>
          <a:lstStyle/>
          <a:p>
            <a:pPr lvl="0"/>
            <a:r>
              <a:rPr lang="en-GB" sz="2400">
                <a:latin typeface="Century Gothic" panose="020B0502020202020204" pitchFamily="34" charset="0"/>
              </a:rPr>
              <a:t>What were the Viking raids and why were they so successful?</a:t>
            </a:r>
          </a:p>
        </p:txBody>
      </p:sp>
      <p:sp>
        <p:nvSpPr>
          <p:cNvPr id="3" name="Content Placeholder 2">
            <a:extLst>
              <a:ext uri="{FF2B5EF4-FFF2-40B4-BE49-F238E27FC236}">
                <a16:creationId xmlns:a16="http://schemas.microsoft.com/office/drawing/2014/main" id="{44644CA9-2D26-803E-2A4E-E7019439E818}"/>
              </a:ext>
            </a:extLst>
          </p:cNvPr>
          <p:cNvSpPr>
            <a:spLocks noGrp="1"/>
          </p:cNvSpPr>
          <p:nvPr>
            <p:ph type="body" sz="quarter" idx="18"/>
          </p:nvPr>
        </p:nvSpPr>
        <p:spPr>
          <a:xfrm>
            <a:off x="6537836" y="2605465"/>
            <a:ext cx="4140324" cy="1656000"/>
          </a:xfrm>
        </p:spPr>
        <p:txBody>
          <a:bodyPr anchor="ctr">
            <a:noAutofit/>
          </a:bodyPr>
          <a:lstStyle/>
          <a:p>
            <a:pPr lvl="0"/>
            <a:r>
              <a:rPr lang="en-GB" b="0">
                <a:latin typeface="Century Gothic" panose="020B0502020202020204" pitchFamily="34" charset="0"/>
              </a:rPr>
              <a:t>How did England become a unified country</a:t>
            </a:r>
            <a:r>
              <a:rPr lang="en-GB" sz="2400">
                <a:latin typeface="Century Gothic" panose="020B0502020202020204" pitchFamily="34" charset="0"/>
              </a:rPr>
              <a:t>?</a:t>
            </a:r>
          </a:p>
        </p:txBody>
      </p:sp>
      <p:sp>
        <p:nvSpPr>
          <p:cNvPr id="4" name="Content Placeholder 3">
            <a:extLst>
              <a:ext uri="{FF2B5EF4-FFF2-40B4-BE49-F238E27FC236}">
                <a16:creationId xmlns:a16="http://schemas.microsoft.com/office/drawing/2014/main" id="{9FB0F468-2A6A-673E-0BFE-EAB74099FE42}"/>
              </a:ext>
            </a:extLst>
          </p:cNvPr>
          <p:cNvSpPr>
            <a:spLocks noGrp="1"/>
          </p:cNvSpPr>
          <p:nvPr>
            <p:ph type="body" sz="quarter" idx="19"/>
          </p:nvPr>
        </p:nvSpPr>
        <p:spPr>
          <a:xfrm>
            <a:off x="6431156" y="4726574"/>
            <a:ext cx="4140324" cy="1656000"/>
          </a:xfrm>
        </p:spPr>
        <p:txBody>
          <a:bodyPr anchor="ctr">
            <a:noAutofit/>
          </a:bodyPr>
          <a:lstStyle/>
          <a:p>
            <a:pPr lvl="0"/>
            <a:r>
              <a:rPr lang="en-GB" b="0">
                <a:latin typeface="Century Gothic" panose="020B0502020202020204" pitchFamily="34" charset="0"/>
              </a:rPr>
              <a:t>Did the Vikings rule England?</a:t>
            </a:r>
          </a:p>
        </p:txBody>
      </p:sp>
      <p:sp>
        <p:nvSpPr>
          <p:cNvPr id="6" name="Content Placeholder 5">
            <a:extLst>
              <a:ext uri="{FF2B5EF4-FFF2-40B4-BE49-F238E27FC236}">
                <a16:creationId xmlns:a16="http://schemas.microsoft.com/office/drawing/2014/main" id="{4FA9C981-5B85-19DF-7340-BE2F6CFF9AF0}"/>
              </a:ext>
            </a:extLst>
          </p:cNvPr>
          <p:cNvSpPr>
            <a:spLocks noGrp="1"/>
          </p:cNvSpPr>
          <p:nvPr>
            <p:ph type="body" sz="quarter" idx="20"/>
          </p:nvPr>
        </p:nvSpPr>
        <p:spPr>
          <a:xfrm>
            <a:off x="6567938" y="482563"/>
            <a:ext cx="3896861" cy="1656000"/>
          </a:xfrm>
        </p:spPr>
        <p:txBody>
          <a:bodyPr anchor="ctr">
            <a:noAutofit/>
          </a:bodyPr>
          <a:lstStyle/>
          <a:p>
            <a:pPr lvl="0"/>
            <a:r>
              <a:rPr lang="en-GB" sz="2400">
                <a:latin typeface="Century Gothic" panose="020B0502020202020204" pitchFamily="34" charset="0"/>
              </a:rPr>
              <a:t>What was the Danelaw?</a:t>
            </a:r>
          </a:p>
        </p:txBody>
      </p:sp>
      <p:sp>
        <p:nvSpPr>
          <p:cNvPr id="9" name="Oval 8">
            <a:extLst>
              <a:ext uri="{FF2B5EF4-FFF2-40B4-BE49-F238E27FC236}">
                <a16:creationId xmlns:a16="http://schemas.microsoft.com/office/drawing/2014/main" id="{D211BA27-8CC2-04B6-99BB-5C94E4F114CC}"/>
              </a:ext>
            </a:extLst>
          </p:cNvPr>
          <p:cNvSpPr/>
          <p:nvPr/>
        </p:nvSpPr>
        <p:spPr>
          <a:xfrm>
            <a:off x="506180" y="967297"/>
            <a:ext cx="665018" cy="665018"/>
          </a:xfrm>
          <a:prstGeom prst="ellipse">
            <a:avLst/>
          </a:prstGeom>
          <a:solidFill>
            <a:srgbClr val="291B3E"/>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Century Gothic" panose="020B0502020202020204" pitchFamily="34" charset="0"/>
              </a:rPr>
              <a:t>1</a:t>
            </a:r>
          </a:p>
        </p:txBody>
      </p:sp>
    </p:spTree>
    <p:extLst>
      <p:ext uri="{BB962C8B-B14F-4D97-AF65-F5344CB8AC3E}">
        <p14:creationId xmlns:p14="http://schemas.microsoft.com/office/powerpoint/2010/main" val="1771304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F2E375-46E8-3248-C523-17449BEBBC49}"/>
              </a:ext>
            </a:extLst>
          </p:cNvPr>
          <p:cNvSpPr>
            <a:spLocks noGrp="1"/>
          </p:cNvSpPr>
          <p:nvPr>
            <p:ph type="body" sz="quarter" idx="10"/>
          </p:nvPr>
        </p:nvSpPr>
        <p:spPr>
          <a:xfrm>
            <a:off x="297385" y="1476747"/>
            <a:ext cx="6239693" cy="2677248"/>
          </a:xfrm>
          <a:prstGeom prst="wedgeRoundRectCallout">
            <a:avLst>
              <a:gd name="adj1" fmla="val 63301"/>
              <a:gd name="adj2" fmla="val -18472"/>
              <a:gd name="adj3" fmla="val 16667"/>
            </a:avLst>
          </a:prstGeom>
        </p:spPr>
        <p:txBody>
          <a:bodyPr/>
          <a:lstStyle/>
          <a:p>
            <a:r>
              <a:rPr lang="en-GB"/>
              <a:t>The key term for this lesson is </a:t>
            </a:r>
            <a:r>
              <a:rPr lang="en-GB" sz="4000" b="1"/>
              <a:t>longship</a:t>
            </a:r>
            <a:r>
              <a:rPr lang="en-GB"/>
              <a:t>.</a:t>
            </a:r>
          </a:p>
          <a:p>
            <a:r>
              <a:rPr lang="en-GB"/>
              <a:t> A longship was a long, narrow ship, powered by both oar and sail, with many rowers.</a:t>
            </a:r>
          </a:p>
        </p:txBody>
      </p:sp>
      <p:sp>
        <p:nvSpPr>
          <p:cNvPr id="5" name="Text Placeholder 4">
            <a:extLst>
              <a:ext uri="{FF2B5EF4-FFF2-40B4-BE49-F238E27FC236}">
                <a16:creationId xmlns:a16="http://schemas.microsoft.com/office/drawing/2014/main" id="{BE468421-8596-62C1-8E41-1179546C519B}"/>
              </a:ext>
            </a:extLst>
          </p:cNvPr>
          <p:cNvSpPr>
            <a:spLocks noGrp="1"/>
          </p:cNvSpPr>
          <p:nvPr>
            <p:ph type="body" sz="quarter" idx="12"/>
          </p:nvPr>
        </p:nvSpPr>
        <p:spPr/>
        <p:txBody>
          <a:bodyPr/>
          <a:lstStyle/>
          <a:p>
            <a:r>
              <a:rPr lang="en-US"/>
              <a:t>Lesson 1: </a:t>
            </a:r>
            <a:endParaRPr lang="en-GB"/>
          </a:p>
        </p:txBody>
      </p:sp>
      <p:pic>
        <p:nvPicPr>
          <p:cNvPr id="3" name="Picture 2" descr="A picture containing text, toy, doll&#10;&#10;Description automatically generated">
            <a:extLst>
              <a:ext uri="{FF2B5EF4-FFF2-40B4-BE49-F238E27FC236}">
                <a16:creationId xmlns:a16="http://schemas.microsoft.com/office/drawing/2014/main" id="{AA1BFDA6-3883-3B45-C448-D28842A71A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572525" y="1690107"/>
            <a:ext cx="2807937" cy="4759510"/>
          </a:xfrm>
          <a:prstGeom prst="rect">
            <a:avLst/>
          </a:prstGeom>
        </p:spPr>
      </p:pic>
    </p:spTree>
    <p:extLst>
      <p:ext uri="{BB962C8B-B14F-4D97-AF65-F5344CB8AC3E}">
        <p14:creationId xmlns:p14="http://schemas.microsoft.com/office/powerpoint/2010/main" val="4222811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a16="http://schemas.microsoft.com/office/drawing/2014/main" id="{23388D2B-AB38-4C5D-89F1-E9D02918103B}"/>
              </a:ext>
            </a:extLst>
          </p:cNvPr>
          <p:cNvSpPr>
            <a:spLocks noGrp="1"/>
          </p:cNvSpPr>
          <p:nvPr>
            <p:ph type="body" sz="quarter" idx="11"/>
          </p:nvPr>
        </p:nvSpPr>
        <p:spPr/>
        <p:txBody>
          <a:bodyPr>
            <a:normAutofit/>
          </a:bodyPr>
          <a:lstStyle/>
          <a:p>
            <a:r>
              <a:rPr lang="en-GB"/>
              <a:t>Danes</a:t>
            </a:r>
          </a:p>
          <a:p>
            <a:r>
              <a:rPr lang="en-GB"/>
              <a:t>homelands</a:t>
            </a:r>
          </a:p>
          <a:p>
            <a:r>
              <a:rPr lang="en-GB" b="1"/>
              <a:t>longship</a:t>
            </a:r>
          </a:p>
          <a:p>
            <a:r>
              <a:rPr lang="en-GB"/>
              <a:t>monasteries</a:t>
            </a:r>
          </a:p>
          <a:p>
            <a:r>
              <a:rPr lang="en-GB"/>
              <a:t>Norse people</a:t>
            </a:r>
          </a:p>
          <a:p>
            <a:r>
              <a:rPr lang="en-GB"/>
              <a:t>Scandinavia</a:t>
            </a:r>
          </a:p>
          <a:p>
            <a:r>
              <a:rPr lang="en-GB"/>
              <a:t>treasure</a:t>
            </a:r>
          </a:p>
          <a:p>
            <a:r>
              <a:rPr lang="en-GB"/>
              <a:t>Viking</a:t>
            </a:r>
          </a:p>
          <a:p>
            <a:pPr lvl="1"/>
            <a:endParaRPr lang="en-GB"/>
          </a:p>
          <a:p>
            <a:pPr lvl="1"/>
            <a:endParaRPr lang="en-GB"/>
          </a:p>
          <a:p>
            <a:pPr lvl="1"/>
            <a:endParaRPr lang="en-GB"/>
          </a:p>
          <a:p>
            <a:pPr lvl="1"/>
            <a:endParaRPr lang="en-GB"/>
          </a:p>
          <a:p>
            <a:pPr lvl="1"/>
            <a:endParaRPr lang="en-GB"/>
          </a:p>
          <a:p>
            <a:pPr lvl="1"/>
            <a:endParaRPr lang="en-GB"/>
          </a:p>
          <a:p>
            <a:endParaRPr lang="en-US"/>
          </a:p>
        </p:txBody>
      </p:sp>
      <p:sp>
        <p:nvSpPr>
          <p:cNvPr id="5" name="Title 4"/>
          <p:cNvSpPr>
            <a:spLocks noGrp="1"/>
          </p:cNvSpPr>
          <p:nvPr>
            <p:ph type="title"/>
          </p:nvPr>
        </p:nvSpPr>
        <p:spPr/>
        <p:txBody>
          <a:bodyPr>
            <a:noAutofit/>
          </a:bodyPr>
          <a:lstStyle/>
          <a:p>
            <a:r>
              <a:rPr lang="en-US"/>
              <a:t>Who were the Vikings?</a:t>
            </a:r>
          </a:p>
        </p:txBody>
      </p:sp>
      <p:sp>
        <p:nvSpPr>
          <p:cNvPr id="7" name="Text Placeholder 6"/>
          <p:cNvSpPr>
            <a:spLocks noGrp="1"/>
          </p:cNvSpPr>
          <p:nvPr>
            <p:ph type="body" sz="quarter" idx="10"/>
          </p:nvPr>
        </p:nvSpPr>
        <p:spPr/>
        <p:txBody>
          <a:bodyPr>
            <a:normAutofit/>
          </a:bodyPr>
          <a:lstStyle/>
          <a:p>
            <a:r>
              <a:rPr lang="en-GB"/>
              <a:t>The Viking age in European history was from about 790</a:t>
            </a:r>
            <a:r>
              <a:rPr lang="en-GB" cap="small">
                <a:effectLst/>
                <a:latin typeface="Century Gothic" panose="020B0502020202020204" pitchFamily="34" charset="0"/>
                <a:ea typeface="Calibri" panose="020F0502020204030204" pitchFamily="34" charset="0"/>
                <a:cs typeface="Times New Roman" panose="02020603050405020304" pitchFamily="18" charset="0"/>
              </a:rPr>
              <a:t>ce</a:t>
            </a:r>
            <a:r>
              <a:rPr lang="en-GB"/>
              <a:t> to 1066. </a:t>
            </a:r>
          </a:p>
          <a:p>
            <a:r>
              <a:rPr lang="en-GB"/>
              <a:t>Many Vikings left their homes in Scandinavia and sailed to other parts of Europe. </a:t>
            </a:r>
          </a:p>
          <a:p>
            <a:r>
              <a:rPr lang="en-GB"/>
              <a:t>Vikings used their longships to travel a lot.</a:t>
            </a:r>
          </a:p>
          <a:p>
            <a:r>
              <a:rPr lang="en-GB"/>
              <a:t>Longships could sail in shallow water which meant they could travel up rivers as well as across the sea.</a:t>
            </a:r>
          </a:p>
        </p:txBody>
      </p:sp>
      <p:sp>
        <p:nvSpPr>
          <p:cNvPr id="3" name="Text Placeholder 2">
            <a:extLst>
              <a:ext uri="{FF2B5EF4-FFF2-40B4-BE49-F238E27FC236}">
                <a16:creationId xmlns:a16="http://schemas.microsoft.com/office/drawing/2014/main" id="{E8C08E39-BA4C-6E11-C8C5-9609B680127E}"/>
              </a:ext>
            </a:extLst>
          </p:cNvPr>
          <p:cNvSpPr>
            <a:spLocks noGrp="1"/>
          </p:cNvSpPr>
          <p:nvPr>
            <p:ph type="body" sz="quarter" idx="12"/>
          </p:nvPr>
        </p:nvSpPr>
        <p:spPr/>
        <p:txBody>
          <a:bodyPr/>
          <a:lstStyle/>
          <a:p>
            <a:r>
              <a:rPr lang="en-US"/>
              <a:t>Lesson 1: </a:t>
            </a:r>
            <a:endParaRPr lang="en-GB"/>
          </a:p>
        </p:txBody>
      </p:sp>
      <p:pic>
        <p:nvPicPr>
          <p:cNvPr id="4" name="Picture 3">
            <a:extLst>
              <a:ext uri="{FF2B5EF4-FFF2-40B4-BE49-F238E27FC236}">
                <a16:creationId xmlns:a16="http://schemas.microsoft.com/office/drawing/2014/main" id="{297C65FB-5EE0-135A-E38F-8F128F067A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9791" y="4179629"/>
            <a:ext cx="2630473" cy="2825805"/>
          </a:xfrm>
          <a:prstGeom prst="rect">
            <a:avLst/>
          </a:prstGeom>
        </p:spPr>
      </p:pic>
    </p:spTree>
    <p:extLst>
      <p:ext uri="{BB962C8B-B14F-4D97-AF65-F5344CB8AC3E}">
        <p14:creationId xmlns:p14="http://schemas.microsoft.com/office/powerpoint/2010/main" val="2057897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312B81-075A-B712-E95C-EC2AF0B89F55}"/>
              </a:ext>
            </a:extLst>
          </p:cNvPr>
          <p:cNvSpPr>
            <a:spLocks noGrp="1"/>
          </p:cNvSpPr>
          <p:nvPr>
            <p:ph type="body" sz="quarter" idx="11"/>
          </p:nvPr>
        </p:nvSpPr>
        <p:spPr>
          <a:xfrm>
            <a:off x="6016336" y="299209"/>
            <a:ext cx="4591050" cy="1365308"/>
          </a:xfrm>
          <a:prstGeom prst="wedgeRoundRectCallout">
            <a:avLst>
              <a:gd name="adj1" fmla="val 27632"/>
              <a:gd name="adj2" fmla="val 87057"/>
              <a:gd name="adj3" fmla="val 16667"/>
            </a:avLst>
          </a:prstGeom>
        </p:spPr>
        <p:txBody>
          <a:bodyPr>
            <a:normAutofit fontScale="92500"/>
          </a:bodyPr>
          <a:lstStyle/>
          <a:p>
            <a:r>
              <a:rPr lang="en-GB">
                <a:latin typeface="Century Gothic"/>
              </a:rPr>
              <a:t>Dylan: Vikings were violent and aggressive thieves. </a:t>
            </a:r>
            <a:endParaRPr lang="en-GB"/>
          </a:p>
        </p:txBody>
      </p:sp>
      <p:sp>
        <p:nvSpPr>
          <p:cNvPr id="2" name="Text Placeholder 1">
            <a:extLst>
              <a:ext uri="{FF2B5EF4-FFF2-40B4-BE49-F238E27FC236}">
                <a16:creationId xmlns:a16="http://schemas.microsoft.com/office/drawing/2014/main" id="{A8F60BA7-1E31-AE57-32A0-77F1AF201D93}"/>
              </a:ext>
            </a:extLst>
          </p:cNvPr>
          <p:cNvSpPr>
            <a:spLocks noGrp="1"/>
          </p:cNvSpPr>
          <p:nvPr>
            <p:ph type="body" sz="quarter" idx="12"/>
          </p:nvPr>
        </p:nvSpPr>
        <p:spPr/>
        <p:txBody>
          <a:bodyPr/>
          <a:lstStyle/>
          <a:p>
            <a:r>
              <a:rPr lang="en-US"/>
              <a:t>Lesson 1: </a:t>
            </a:r>
            <a:endParaRPr lang="en-GB"/>
          </a:p>
        </p:txBody>
      </p:sp>
      <p:pic>
        <p:nvPicPr>
          <p:cNvPr id="6" name="Picture 5" descr="A picture containing toy, doll&#10;&#10;Description automatically generated">
            <a:extLst>
              <a:ext uri="{FF2B5EF4-FFF2-40B4-BE49-F238E27FC236}">
                <a16:creationId xmlns:a16="http://schemas.microsoft.com/office/drawing/2014/main" id="{A491C66F-FC25-10E6-2D91-635D6EBC1A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 y="1807514"/>
            <a:ext cx="2490281" cy="4745667"/>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5A8394C-10CE-984D-841D-20613DE488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2660" y="1056557"/>
            <a:ext cx="2163622" cy="4745667"/>
          </a:xfrm>
          <a:prstGeom prst="rect">
            <a:avLst/>
          </a:prstGeom>
        </p:spPr>
      </p:pic>
      <p:pic>
        <p:nvPicPr>
          <p:cNvPr id="9" name="Picture 8">
            <a:extLst>
              <a:ext uri="{FF2B5EF4-FFF2-40B4-BE49-F238E27FC236}">
                <a16:creationId xmlns:a16="http://schemas.microsoft.com/office/drawing/2014/main" id="{706FB144-59C5-4A56-C6ED-E9621B026E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35662" y="2136121"/>
            <a:ext cx="4036912" cy="2698637"/>
          </a:xfrm>
          <a:prstGeom prst="rect">
            <a:avLst/>
          </a:prstGeom>
        </p:spPr>
      </p:pic>
      <p:sp>
        <p:nvSpPr>
          <p:cNvPr id="10" name="Text Placeholder 9">
            <a:extLst>
              <a:ext uri="{FF2B5EF4-FFF2-40B4-BE49-F238E27FC236}">
                <a16:creationId xmlns:a16="http://schemas.microsoft.com/office/drawing/2014/main" id="{9C5C6E62-4E9A-6754-595D-5CD4C0260D92}"/>
              </a:ext>
            </a:extLst>
          </p:cNvPr>
          <p:cNvSpPr>
            <a:spLocks noGrp="1"/>
          </p:cNvSpPr>
          <p:nvPr>
            <p:ph type="body" sz="quarter" idx="10"/>
          </p:nvPr>
        </p:nvSpPr>
        <p:spPr/>
        <p:txBody>
          <a:bodyPr>
            <a:normAutofit fontScale="92500"/>
          </a:bodyPr>
          <a:lstStyle/>
          <a:p>
            <a:r>
              <a:rPr lang="en-GB">
                <a:latin typeface="Century Gothic"/>
              </a:rPr>
              <a:t>Mia: A lot of Vikings were farmers and very skilled. </a:t>
            </a:r>
            <a:endParaRPr lang="en-GB"/>
          </a:p>
        </p:txBody>
      </p:sp>
      <p:sp>
        <p:nvSpPr>
          <p:cNvPr id="11" name="TextBox 10">
            <a:extLst>
              <a:ext uri="{FF2B5EF4-FFF2-40B4-BE49-F238E27FC236}">
                <a16:creationId xmlns:a16="http://schemas.microsoft.com/office/drawing/2014/main" id="{307F4E2E-DE3A-52D4-C796-ECA90445008A}"/>
              </a:ext>
            </a:extLst>
          </p:cNvPr>
          <p:cNvSpPr txBox="1"/>
          <p:nvPr/>
        </p:nvSpPr>
        <p:spPr>
          <a:xfrm>
            <a:off x="2059293" y="5440818"/>
            <a:ext cx="105214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ea typeface="Calibri"/>
                <a:cs typeface="Calibri"/>
              </a:rPr>
              <a:t>Record your ideas about each of the two statements.     </a:t>
            </a:r>
            <a:r>
              <a:rPr lang="en-GB" sz="4000">
                <a:solidFill>
                  <a:srgbClr val="FF0000"/>
                </a:solidFill>
                <a:ea typeface="Calibri"/>
                <a:cs typeface="Calibri"/>
              </a:rPr>
              <a:t> I agree, I disagree...</a:t>
            </a:r>
          </a:p>
        </p:txBody>
      </p:sp>
    </p:spTree>
    <p:extLst>
      <p:ext uri="{BB962C8B-B14F-4D97-AF65-F5344CB8AC3E}">
        <p14:creationId xmlns:p14="http://schemas.microsoft.com/office/powerpoint/2010/main" val="453233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39725"/>
            <a:ext cx="6958553" cy="5299813"/>
          </a:xfrm>
        </p:spPr>
        <p:txBody>
          <a:bodyPr>
            <a:noAutofit/>
          </a:bodyPr>
          <a:lstStyle/>
          <a:p>
            <a:pPr algn="l"/>
            <a:r>
              <a:rPr lang="en-GB" sz="2600" b="0" i="0" u="none" strike="noStrike" baseline="0">
                <a:latin typeface="Century Gothic" panose="020B0502020202020204" pitchFamily="34" charset="0"/>
              </a:rPr>
              <a:t>The </a:t>
            </a:r>
            <a:r>
              <a:rPr lang="en-GB" sz="2600" b="1" i="0" u="none" strike="noStrike" baseline="0">
                <a:latin typeface="Century Gothic" panose="020B0502020202020204" pitchFamily="34" charset="0"/>
              </a:rPr>
              <a:t>Viking</a:t>
            </a:r>
            <a:r>
              <a:rPr lang="en-GB" sz="2600" b="0" i="0" u="none" strike="noStrike" baseline="0">
                <a:latin typeface="Century Gothic" panose="020B0502020202020204" pitchFamily="34" charset="0"/>
              </a:rPr>
              <a:t> age in European history was from about 790</a:t>
            </a:r>
            <a:r>
              <a:rPr lang="en-GB" sz="2400" cap="small">
                <a:effectLst/>
                <a:latin typeface="Century Gothic" panose="020B0502020202020204" pitchFamily="34" charset="0"/>
                <a:ea typeface="Calibri" panose="020F0502020204030204" pitchFamily="34" charset="0"/>
                <a:cs typeface="Times New Roman" panose="02020603050405020304" pitchFamily="18" charset="0"/>
              </a:rPr>
              <a:t>ce</a:t>
            </a:r>
            <a:r>
              <a:rPr lang="en-GB" sz="2600" b="0" i="0" u="none" strike="noStrike" baseline="0">
                <a:latin typeface="Century Gothic" panose="020B0502020202020204" pitchFamily="34" charset="0"/>
              </a:rPr>
              <a:t> to 1066. Many Vikings left their </a:t>
            </a:r>
            <a:r>
              <a:rPr lang="en-GB" sz="2600" b="1" i="0" u="none" strike="noStrike" baseline="0">
                <a:latin typeface="Century Gothic" panose="020B0502020202020204" pitchFamily="34" charset="0"/>
              </a:rPr>
              <a:t>homelands</a:t>
            </a:r>
            <a:r>
              <a:rPr lang="en-GB" sz="2600" b="0" i="0" u="none" strike="noStrike" baseline="0">
                <a:latin typeface="Century Gothic" panose="020B0502020202020204" pitchFamily="34" charset="0"/>
              </a:rPr>
              <a:t> in </a:t>
            </a:r>
            <a:r>
              <a:rPr lang="en-GB" sz="2600" b="1" i="0" u="none" strike="noStrike" baseline="0">
                <a:latin typeface="Century Gothic" panose="020B0502020202020204" pitchFamily="34" charset="0"/>
              </a:rPr>
              <a:t>Scandinavia</a:t>
            </a:r>
            <a:r>
              <a:rPr lang="en-GB" sz="2600" b="0" i="0" u="none" strike="noStrike" baseline="0">
                <a:latin typeface="Century Gothic" panose="020B0502020202020204" pitchFamily="34" charset="0"/>
              </a:rPr>
              <a:t> during this period, like the Anglo-Saxons had 400 years earlier.</a:t>
            </a:r>
          </a:p>
          <a:p>
            <a:pPr algn="l"/>
            <a:r>
              <a:rPr lang="en-GB" sz="2600" b="0" i="0" u="none" strike="noStrike" baseline="0">
                <a:latin typeface="Century Gothic" panose="020B0502020202020204" pitchFamily="34" charset="0"/>
              </a:rPr>
              <a:t>Scandinavia is an area in Northern Europe which, during the time of the Vikings, was Norway, Denmark, and Sweden.  </a:t>
            </a:r>
          </a:p>
          <a:p>
            <a:pPr algn="l"/>
            <a:r>
              <a:rPr lang="en-GB" sz="2600" b="0" i="0" u="none" strike="noStrike" baseline="0">
                <a:latin typeface="Century Gothic" panose="020B0502020202020204" pitchFamily="34" charset="0"/>
              </a:rPr>
              <a:t>The Vikings were great travellers and sailed all over </a:t>
            </a:r>
            <a:r>
              <a:rPr lang="en-GB" sz="2600" i="0" u="none" strike="noStrike" baseline="0">
                <a:latin typeface="Century Gothic" panose="020B0502020202020204" pitchFamily="34" charset="0"/>
              </a:rPr>
              <a:t>Europe</a:t>
            </a:r>
            <a:r>
              <a:rPr lang="en-GB" sz="2600" b="0" i="0" u="none" strike="noStrike" baseline="0">
                <a:latin typeface="Century Gothic" panose="020B0502020202020204" pitchFamily="34" charset="0"/>
              </a:rPr>
              <a:t>, including Britain and Ireland, and even across the Atlantic Ocean. Vikings traded, raided, and settled in many different lands.</a:t>
            </a:r>
          </a:p>
        </p:txBody>
      </p:sp>
      <p:sp>
        <p:nvSpPr>
          <p:cNvPr id="2" name="Title 1"/>
          <p:cNvSpPr>
            <a:spLocks noGrp="1"/>
          </p:cNvSpPr>
          <p:nvPr>
            <p:ph type="title"/>
          </p:nvPr>
        </p:nvSpPr>
        <p:spPr/>
        <p:txBody>
          <a:bodyPr>
            <a:normAutofit/>
          </a:bodyPr>
          <a:lstStyle/>
          <a:p>
            <a:r>
              <a:rPr lang="en-US" sz="2800"/>
              <a:t>Where did the Vikings travel from?</a:t>
            </a:r>
          </a:p>
        </p:txBody>
      </p:sp>
      <p:sp>
        <p:nvSpPr>
          <p:cNvPr id="7" name="Text Placeholder 6">
            <a:extLst>
              <a:ext uri="{FF2B5EF4-FFF2-40B4-BE49-F238E27FC236}">
                <a16:creationId xmlns:a16="http://schemas.microsoft.com/office/drawing/2014/main" id="{BE9F2DBF-6B59-E316-05E6-460A36DA5866}"/>
              </a:ext>
            </a:extLst>
          </p:cNvPr>
          <p:cNvSpPr>
            <a:spLocks noGrp="1"/>
          </p:cNvSpPr>
          <p:nvPr>
            <p:ph type="body" sz="quarter" idx="10"/>
          </p:nvPr>
        </p:nvSpPr>
        <p:spPr/>
        <p:txBody>
          <a:bodyPr/>
          <a:lstStyle/>
          <a:p>
            <a:r>
              <a:rPr lang="en-US"/>
              <a:t>Lesson 1: </a:t>
            </a:r>
            <a:endParaRPr lang="en-GB"/>
          </a:p>
        </p:txBody>
      </p:sp>
      <p:pic>
        <p:nvPicPr>
          <p:cNvPr id="6" name="Picture 5" descr="A picture containing toy, doll, vector graphics&#10;&#10;Description automatically generated">
            <a:extLst>
              <a:ext uri="{FF2B5EF4-FFF2-40B4-BE49-F238E27FC236}">
                <a16:creationId xmlns:a16="http://schemas.microsoft.com/office/drawing/2014/main" id="{2F49CC04-F4CD-F9CF-DE73-E57866D6F3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211536" y="3781168"/>
            <a:ext cx="2822976" cy="3314774"/>
          </a:xfrm>
          <a:prstGeom prst="rect">
            <a:avLst/>
          </a:prstGeom>
        </p:spPr>
      </p:pic>
      <p:pic>
        <p:nvPicPr>
          <p:cNvPr id="9" name="Picture 8" descr="Map&#10;&#10;Description automatically generated">
            <a:extLst>
              <a:ext uri="{FF2B5EF4-FFF2-40B4-BE49-F238E27FC236}">
                <a16:creationId xmlns:a16="http://schemas.microsoft.com/office/drawing/2014/main" id="{CB847E4B-88B2-16CE-C695-99E1DEFE3A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6368" y="1139725"/>
            <a:ext cx="3250177" cy="2822878"/>
          </a:xfrm>
          <a:prstGeom prst="rect">
            <a:avLst/>
          </a:prstGeom>
        </p:spPr>
      </p:pic>
    </p:spTree>
    <p:extLst>
      <p:ext uri="{BB962C8B-B14F-4D97-AF65-F5344CB8AC3E}">
        <p14:creationId xmlns:p14="http://schemas.microsoft.com/office/powerpoint/2010/main" val="3017538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39725"/>
            <a:ext cx="5257165" cy="5299813"/>
          </a:xfrm>
        </p:spPr>
        <p:txBody>
          <a:bodyPr>
            <a:normAutofit/>
          </a:bodyPr>
          <a:lstStyle/>
          <a:p>
            <a:pPr algn="l"/>
            <a:r>
              <a:rPr lang="en-GB" b="0" i="0" u="none" strike="noStrike" baseline="0">
                <a:latin typeface="Century Gothic" panose="020B0502020202020204" pitchFamily="34" charset="0"/>
              </a:rPr>
              <a:t>The people of Britain called the invaders </a:t>
            </a:r>
            <a:r>
              <a:rPr lang="en-GB" b="1" i="0" u="none" strike="noStrike" baseline="0">
                <a:latin typeface="Century Gothic" panose="020B0502020202020204" pitchFamily="34" charset="0"/>
              </a:rPr>
              <a:t>Danes</a:t>
            </a:r>
            <a:r>
              <a:rPr lang="en-GB" b="0" i="0" u="none" strike="noStrike" baseline="0">
                <a:latin typeface="Century Gothic" panose="020B0502020202020204" pitchFamily="34" charset="0"/>
              </a:rPr>
              <a:t>, because many came from Denmark, but they also came from Norway and Sweden. </a:t>
            </a:r>
          </a:p>
          <a:p>
            <a:pPr algn="l"/>
            <a:r>
              <a:rPr lang="en-GB" b="0" i="0" u="none" strike="noStrike" baseline="0">
                <a:latin typeface="Century Gothic" panose="020B0502020202020204" pitchFamily="34" charset="0"/>
              </a:rPr>
              <a:t>Vikings were also called </a:t>
            </a:r>
            <a:r>
              <a:rPr lang="en-GB" b="1" i="0" u="none" strike="noStrike" baseline="0">
                <a:latin typeface="Century Gothic" panose="020B0502020202020204" pitchFamily="34" charset="0"/>
              </a:rPr>
              <a:t>Norse people</a:t>
            </a:r>
            <a:r>
              <a:rPr lang="en-GB">
                <a:latin typeface="Century Gothic" panose="020B0502020202020204" pitchFamily="34" charset="0"/>
              </a:rPr>
              <a:t>,</a:t>
            </a:r>
            <a:r>
              <a:rPr lang="en-GB" b="0" i="0" u="none" strike="noStrike" baseline="0">
                <a:latin typeface="Century Gothic" panose="020B0502020202020204" pitchFamily="34" charset="0"/>
              </a:rPr>
              <a:t> which means ‘people from the North’.</a:t>
            </a:r>
          </a:p>
        </p:txBody>
      </p:sp>
      <p:sp>
        <p:nvSpPr>
          <p:cNvPr id="2" name="Title 1"/>
          <p:cNvSpPr>
            <a:spLocks noGrp="1"/>
          </p:cNvSpPr>
          <p:nvPr>
            <p:ph type="title"/>
          </p:nvPr>
        </p:nvSpPr>
        <p:spPr/>
        <p:txBody>
          <a:bodyPr>
            <a:normAutofit/>
          </a:bodyPr>
          <a:lstStyle/>
          <a:p>
            <a:r>
              <a:rPr lang="en-US" sz="2800"/>
              <a:t>Where did the Vikings travel from?</a:t>
            </a:r>
          </a:p>
        </p:txBody>
      </p:sp>
      <p:sp>
        <p:nvSpPr>
          <p:cNvPr id="7" name="Text Placeholder 6">
            <a:extLst>
              <a:ext uri="{FF2B5EF4-FFF2-40B4-BE49-F238E27FC236}">
                <a16:creationId xmlns:a16="http://schemas.microsoft.com/office/drawing/2014/main" id="{359E4F6C-AEB1-70EB-FCB0-2DFA25B2CF5A}"/>
              </a:ext>
            </a:extLst>
          </p:cNvPr>
          <p:cNvSpPr>
            <a:spLocks noGrp="1"/>
          </p:cNvSpPr>
          <p:nvPr>
            <p:ph type="body" sz="quarter" idx="10"/>
          </p:nvPr>
        </p:nvSpPr>
        <p:spPr/>
        <p:txBody>
          <a:bodyPr/>
          <a:lstStyle/>
          <a:p>
            <a:r>
              <a:rPr lang="en-US"/>
              <a:t>Lesson 1: </a:t>
            </a:r>
            <a:endParaRPr lang="en-GB"/>
          </a:p>
        </p:txBody>
      </p:sp>
      <p:pic>
        <p:nvPicPr>
          <p:cNvPr id="9" name="Picture 8">
            <a:extLst>
              <a:ext uri="{FF2B5EF4-FFF2-40B4-BE49-F238E27FC236}">
                <a16:creationId xmlns:a16="http://schemas.microsoft.com/office/drawing/2014/main" id="{340873E3-4FF2-80DD-F30E-A97F574BC0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73018" y="1241182"/>
            <a:ext cx="4568348" cy="3230350"/>
          </a:xfrm>
          <a:prstGeom prst="rect">
            <a:avLst/>
          </a:prstGeom>
        </p:spPr>
      </p:pic>
      <p:pic>
        <p:nvPicPr>
          <p:cNvPr id="11" name="Picture 10" descr="A picture containing toy, doll, vector graphics&#10;&#10;Description automatically generated">
            <a:extLst>
              <a:ext uri="{FF2B5EF4-FFF2-40B4-BE49-F238E27FC236}">
                <a16:creationId xmlns:a16="http://schemas.microsoft.com/office/drawing/2014/main" id="{444D3061-1935-CB97-F900-9108EBB4B2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357192" y="3952198"/>
            <a:ext cx="2677320" cy="3143743"/>
          </a:xfrm>
          <a:prstGeom prst="rect">
            <a:avLst/>
          </a:prstGeom>
        </p:spPr>
      </p:pic>
    </p:spTree>
    <p:extLst>
      <p:ext uri="{BB962C8B-B14F-4D97-AF65-F5344CB8AC3E}">
        <p14:creationId xmlns:p14="http://schemas.microsoft.com/office/powerpoint/2010/main" val="3712830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Where did the Vikings travel from?</a:t>
            </a:r>
          </a:p>
        </p:txBody>
      </p:sp>
      <p:sp>
        <p:nvSpPr>
          <p:cNvPr id="3" name="Content Placeholder 2">
            <a:extLst>
              <a:ext uri="{FF2B5EF4-FFF2-40B4-BE49-F238E27FC236}">
                <a16:creationId xmlns:a16="http://schemas.microsoft.com/office/drawing/2014/main" id="{D744804F-AAB6-1757-1314-B7A96BFF56C3}"/>
              </a:ext>
            </a:extLst>
          </p:cNvPr>
          <p:cNvSpPr>
            <a:spLocks noGrp="1"/>
          </p:cNvSpPr>
          <p:nvPr>
            <p:ph idx="1"/>
          </p:nvPr>
        </p:nvSpPr>
        <p:spPr>
          <a:xfrm>
            <a:off x="473076" y="1139725"/>
            <a:ext cx="4237470" cy="5299813"/>
          </a:xfrm>
        </p:spPr>
        <p:txBody>
          <a:bodyPr>
            <a:normAutofit lnSpcReduction="10000"/>
          </a:bodyPr>
          <a:lstStyle/>
          <a:p>
            <a:pPr marL="514350" indent="-514350">
              <a:buAutoNum type="arabicPeriod"/>
            </a:pPr>
            <a:r>
              <a:rPr lang="en-GB"/>
              <a:t>Shade the countries where the Vikings came from in one colour or pattern and the area of the seven Anglo-Saxon kingdoms in England in another colour or pattern. </a:t>
            </a:r>
          </a:p>
          <a:p>
            <a:pPr marL="514350" indent="-514350">
              <a:buAutoNum type="arabicPeriod"/>
            </a:pPr>
            <a:r>
              <a:rPr lang="en-GB"/>
              <a:t>Label England, Ireland, Norway, Sweden, and Denmark. </a:t>
            </a:r>
          </a:p>
        </p:txBody>
      </p:sp>
      <p:sp>
        <p:nvSpPr>
          <p:cNvPr id="6" name="Text Placeholder 5">
            <a:extLst>
              <a:ext uri="{FF2B5EF4-FFF2-40B4-BE49-F238E27FC236}">
                <a16:creationId xmlns:a16="http://schemas.microsoft.com/office/drawing/2014/main" id="{9BC1CB2A-94F0-89DB-DEB9-925672974C30}"/>
              </a:ext>
            </a:extLst>
          </p:cNvPr>
          <p:cNvSpPr>
            <a:spLocks noGrp="1"/>
          </p:cNvSpPr>
          <p:nvPr>
            <p:ph type="body" sz="quarter" idx="10"/>
          </p:nvPr>
        </p:nvSpPr>
        <p:spPr/>
        <p:txBody>
          <a:bodyPr/>
          <a:lstStyle/>
          <a:p>
            <a:r>
              <a:rPr lang="en-US"/>
              <a:t>Lesson 1: </a:t>
            </a:r>
            <a:endParaRPr lang="en-GB"/>
          </a:p>
        </p:txBody>
      </p:sp>
      <p:pic>
        <p:nvPicPr>
          <p:cNvPr id="4" name="Picture 3">
            <a:extLst>
              <a:ext uri="{FF2B5EF4-FFF2-40B4-BE49-F238E27FC236}">
                <a16:creationId xmlns:a16="http://schemas.microsoft.com/office/drawing/2014/main" id="{22560501-D4B2-23C4-9394-93384B9FE8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7633" y="1768909"/>
            <a:ext cx="5768912" cy="4041443"/>
          </a:xfrm>
          <a:prstGeom prst="rect">
            <a:avLst/>
          </a:prstGeom>
        </p:spPr>
      </p:pic>
    </p:spTree>
    <p:extLst>
      <p:ext uri="{BB962C8B-B14F-4D97-AF65-F5344CB8AC3E}">
        <p14:creationId xmlns:p14="http://schemas.microsoft.com/office/powerpoint/2010/main" val="302259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Where did the Vikings travel from?</a:t>
            </a:r>
          </a:p>
        </p:txBody>
      </p:sp>
      <p:sp>
        <p:nvSpPr>
          <p:cNvPr id="3" name="Content Placeholder 2">
            <a:extLst>
              <a:ext uri="{FF2B5EF4-FFF2-40B4-BE49-F238E27FC236}">
                <a16:creationId xmlns:a16="http://schemas.microsoft.com/office/drawing/2014/main" id="{D744804F-AAB6-1757-1314-B7A96BFF56C3}"/>
              </a:ext>
            </a:extLst>
          </p:cNvPr>
          <p:cNvSpPr>
            <a:spLocks noGrp="1"/>
          </p:cNvSpPr>
          <p:nvPr>
            <p:ph idx="1"/>
          </p:nvPr>
        </p:nvSpPr>
        <p:spPr>
          <a:xfrm>
            <a:off x="274292" y="863638"/>
            <a:ext cx="4384271" cy="5299813"/>
          </a:xfrm>
        </p:spPr>
        <p:txBody>
          <a:bodyPr>
            <a:normAutofit lnSpcReduction="10000"/>
          </a:bodyPr>
          <a:lstStyle/>
          <a:p>
            <a:pPr marL="514350" indent="-514350">
              <a:buAutoNum type="arabicPeriod"/>
            </a:pPr>
            <a:r>
              <a:rPr lang="en-GB"/>
              <a:t>Shade the countries where the Vikings came from in one colour or pattern and the area of the seven Anglo-Saxon kingdoms in England in another colour or pattern. </a:t>
            </a:r>
          </a:p>
          <a:p>
            <a:pPr marL="514350" indent="-514350">
              <a:buAutoNum type="arabicPeriod"/>
            </a:pPr>
            <a:r>
              <a:rPr lang="en-GB"/>
              <a:t>Label England, Ireland, Norway, Sweden, and Denmark. </a:t>
            </a:r>
          </a:p>
        </p:txBody>
      </p:sp>
      <p:sp>
        <p:nvSpPr>
          <p:cNvPr id="6" name="Text Placeholder 5">
            <a:extLst>
              <a:ext uri="{FF2B5EF4-FFF2-40B4-BE49-F238E27FC236}">
                <a16:creationId xmlns:a16="http://schemas.microsoft.com/office/drawing/2014/main" id="{28B0A438-6319-3D56-45EB-5EC6E52109A1}"/>
              </a:ext>
            </a:extLst>
          </p:cNvPr>
          <p:cNvSpPr>
            <a:spLocks noGrp="1"/>
          </p:cNvSpPr>
          <p:nvPr>
            <p:ph type="body" sz="quarter" idx="10"/>
          </p:nvPr>
        </p:nvSpPr>
        <p:spPr/>
        <p:txBody>
          <a:bodyPr/>
          <a:lstStyle/>
          <a:p>
            <a:r>
              <a:rPr lang="en-US"/>
              <a:t>Lesson 1: </a:t>
            </a:r>
            <a:endParaRPr lang="en-GB"/>
          </a:p>
        </p:txBody>
      </p:sp>
      <p:pic>
        <p:nvPicPr>
          <p:cNvPr id="5" name="Picture 4">
            <a:extLst>
              <a:ext uri="{FF2B5EF4-FFF2-40B4-BE49-F238E27FC236}">
                <a16:creationId xmlns:a16="http://schemas.microsoft.com/office/drawing/2014/main" id="{E609570E-E64F-251F-7E69-0795721F93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1154" y="1760737"/>
            <a:ext cx="5785391" cy="4057787"/>
          </a:xfrm>
          <a:prstGeom prst="rect">
            <a:avLst/>
          </a:prstGeom>
        </p:spPr>
      </p:pic>
      <p:sp>
        <p:nvSpPr>
          <p:cNvPr id="4" name="TextBox 3">
            <a:extLst>
              <a:ext uri="{FF2B5EF4-FFF2-40B4-BE49-F238E27FC236}">
                <a16:creationId xmlns:a16="http://schemas.microsoft.com/office/drawing/2014/main" id="{106D2D66-AC8C-AB4B-D28E-9335D98F7A70}"/>
              </a:ext>
            </a:extLst>
          </p:cNvPr>
          <p:cNvSpPr txBox="1"/>
          <p:nvPr/>
        </p:nvSpPr>
        <p:spPr>
          <a:xfrm>
            <a:off x="3685655" y="5985421"/>
            <a:ext cx="693577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ea typeface="Calibri"/>
                <a:cs typeface="Calibri"/>
              </a:rPr>
              <a:t>Some of these are the same countries the Anglo-Saxons came from 400 years earlier—the Jutes and Angles came from Denmark. </a:t>
            </a:r>
            <a:endParaRPr lang="en-US" sz="1600"/>
          </a:p>
        </p:txBody>
      </p:sp>
    </p:spTree>
    <p:extLst>
      <p:ext uri="{BB962C8B-B14F-4D97-AF65-F5344CB8AC3E}">
        <p14:creationId xmlns:p14="http://schemas.microsoft.com/office/powerpoint/2010/main" val="2252380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39725"/>
            <a:ext cx="10448925" cy="5299813"/>
          </a:xfrm>
        </p:spPr>
        <p:txBody>
          <a:bodyPr>
            <a:noAutofit/>
          </a:bodyPr>
          <a:lstStyle/>
          <a:p>
            <a:pPr algn="l"/>
            <a:r>
              <a:rPr lang="en-GB" b="0" i="0" u="none" strike="noStrike" baseline="0">
                <a:latin typeface="Century Gothic" panose="020B0502020202020204" pitchFamily="34" charset="0"/>
              </a:rPr>
              <a:t>Vikings were great designers and builders of boats.</a:t>
            </a:r>
          </a:p>
          <a:p>
            <a:pPr algn="l"/>
            <a:r>
              <a:rPr lang="en-GB" b="0" i="0" u="none" strike="noStrike" baseline="0">
                <a:latin typeface="Century Gothic" panose="020B0502020202020204" pitchFamily="34" charset="0"/>
              </a:rPr>
              <a:t>Viking </a:t>
            </a:r>
            <a:r>
              <a:rPr lang="en-GB" b="1" i="0" u="none" strike="noStrike" baseline="0">
                <a:latin typeface="Century Gothic" panose="020B0502020202020204" pitchFamily="34" charset="0"/>
              </a:rPr>
              <a:t>longships</a:t>
            </a:r>
            <a:r>
              <a:rPr lang="en-GB" b="0" i="0" u="none" strike="noStrike" baseline="0">
                <a:latin typeface="Century Gothic" panose="020B0502020202020204" pitchFamily="34" charset="0"/>
              </a:rPr>
              <a:t> were long, thin, and light and so could move fast. They could sail in shallow water which meant they could travel up rivers as well as across the sea. They were built from wooden planks, held together with iron rivets and wooden frames. Any gaps were sealed with animal hair to make them waterproof. They had a square sail and a mast but could also be rowed if there was no wind. </a:t>
            </a:r>
          </a:p>
        </p:txBody>
      </p:sp>
      <p:sp>
        <p:nvSpPr>
          <p:cNvPr id="2" name="Title 1"/>
          <p:cNvSpPr>
            <a:spLocks noGrp="1"/>
          </p:cNvSpPr>
          <p:nvPr>
            <p:ph type="title"/>
          </p:nvPr>
        </p:nvSpPr>
        <p:spPr/>
        <p:txBody>
          <a:bodyPr>
            <a:normAutofit/>
          </a:bodyPr>
          <a:lstStyle/>
          <a:p>
            <a:r>
              <a:rPr lang="en-US" sz="2800"/>
              <a:t>How could the Vikings travel so far?</a:t>
            </a:r>
          </a:p>
        </p:txBody>
      </p:sp>
      <p:sp>
        <p:nvSpPr>
          <p:cNvPr id="6" name="Text Placeholder 5">
            <a:extLst>
              <a:ext uri="{FF2B5EF4-FFF2-40B4-BE49-F238E27FC236}">
                <a16:creationId xmlns:a16="http://schemas.microsoft.com/office/drawing/2014/main" id="{EB3FFADF-39F9-5DA7-4ED2-B4B012D2A951}"/>
              </a:ext>
            </a:extLst>
          </p:cNvPr>
          <p:cNvSpPr>
            <a:spLocks noGrp="1"/>
          </p:cNvSpPr>
          <p:nvPr>
            <p:ph type="body" sz="quarter" idx="10"/>
          </p:nvPr>
        </p:nvSpPr>
        <p:spPr/>
        <p:txBody>
          <a:bodyPr/>
          <a:lstStyle/>
          <a:p>
            <a:r>
              <a:rPr lang="en-US"/>
              <a:t>Lesson 1: </a:t>
            </a:r>
            <a:endParaRPr lang="en-GB"/>
          </a:p>
        </p:txBody>
      </p:sp>
      <p:pic>
        <p:nvPicPr>
          <p:cNvPr id="4" name="Picture 3">
            <a:extLst>
              <a:ext uri="{FF2B5EF4-FFF2-40B4-BE49-F238E27FC236}">
                <a16:creationId xmlns:a16="http://schemas.microsoft.com/office/drawing/2014/main" id="{3D5A435D-6420-A7AC-15A5-9ED4420E38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871456" y="4205338"/>
            <a:ext cx="2294664" cy="2652662"/>
          </a:xfrm>
          <a:prstGeom prst="rect">
            <a:avLst/>
          </a:prstGeom>
        </p:spPr>
      </p:pic>
    </p:spTree>
    <p:extLst>
      <p:ext uri="{BB962C8B-B14F-4D97-AF65-F5344CB8AC3E}">
        <p14:creationId xmlns:p14="http://schemas.microsoft.com/office/powerpoint/2010/main" val="120960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8064-42C0-DBEE-54AC-87EC881795A5}"/>
              </a:ext>
            </a:extLst>
          </p:cNvPr>
          <p:cNvSpPr>
            <a:spLocks noGrp="1"/>
          </p:cNvSpPr>
          <p:nvPr>
            <p:ph type="title"/>
          </p:nvPr>
        </p:nvSpPr>
        <p:spPr>
          <a:xfrm>
            <a:off x="663146" y="2105368"/>
            <a:ext cx="10515600" cy="1325563"/>
          </a:xfrm>
        </p:spPr>
        <p:txBody>
          <a:bodyPr>
            <a:normAutofit fontScale="90000"/>
          </a:bodyPr>
          <a:lstStyle/>
          <a:p>
            <a:r>
              <a:rPr lang="en-GB" dirty="0"/>
              <a:t>TBAT- identify and measure angles accurately. </a:t>
            </a:r>
            <a:br>
              <a:rPr lang="en-GB" dirty="0"/>
            </a:br>
            <a:br>
              <a:rPr lang="en-GB" dirty="0"/>
            </a:br>
            <a:r>
              <a:rPr lang="en-GB" sz="3600" b="1" dirty="0"/>
              <a:t>3 in 3 </a:t>
            </a:r>
            <a:br>
              <a:rPr lang="en-GB" dirty="0"/>
            </a:br>
            <a:br>
              <a:rPr lang="en-GB" dirty="0"/>
            </a:br>
            <a:r>
              <a:rPr lang="en-GB" dirty="0"/>
              <a:t>1) 67.9 + 300 = </a:t>
            </a:r>
            <a:br>
              <a:rPr lang="en-GB" dirty="0"/>
            </a:br>
            <a:br>
              <a:rPr lang="en-GB" dirty="0"/>
            </a:br>
            <a:r>
              <a:rPr lang="en-GB" dirty="0"/>
              <a:t>2) 562 x 6 = </a:t>
            </a:r>
            <a:br>
              <a:rPr lang="en-GB" dirty="0"/>
            </a:br>
            <a:br>
              <a:rPr lang="en-GB" dirty="0"/>
            </a:br>
            <a:r>
              <a:rPr lang="en-GB" dirty="0"/>
              <a:t>3) 6, 327 divided by 3 = </a:t>
            </a:r>
          </a:p>
        </p:txBody>
      </p:sp>
      <p:sp>
        <p:nvSpPr>
          <p:cNvPr id="3" name="TextBox 2">
            <a:extLst>
              <a:ext uri="{FF2B5EF4-FFF2-40B4-BE49-F238E27FC236}">
                <a16:creationId xmlns:a16="http://schemas.microsoft.com/office/drawing/2014/main" id="{07165528-BDD7-BDC9-25F3-329DB58BAB6B}"/>
              </a:ext>
            </a:extLst>
          </p:cNvPr>
          <p:cNvSpPr txBox="1"/>
          <p:nvPr/>
        </p:nvSpPr>
        <p:spPr>
          <a:xfrm>
            <a:off x="7659678" y="2456617"/>
            <a:ext cx="385054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0000"/>
                </a:solidFill>
              </a:rPr>
              <a:t>Challenge: </a:t>
            </a:r>
          </a:p>
          <a:p>
            <a:pPr algn="l"/>
            <a:endParaRPr lang="en-GB" sz="2800" dirty="0">
              <a:solidFill>
                <a:srgbClr val="FF0000"/>
              </a:solidFill>
            </a:endParaRPr>
          </a:p>
          <a:p>
            <a:r>
              <a:rPr lang="en-GB" sz="2800" dirty="0">
                <a:solidFill>
                  <a:srgbClr val="FF0000"/>
                </a:solidFill>
              </a:rPr>
              <a:t>A show starts at 6: 15 and lasts for 1 hour 15 minutes. There is a 10 minute interval in between. At what time will the show end? </a:t>
            </a:r>
          </a:p>
        </p:txBody>
      </p:sp>
    </p:spTree>
    <p:extLst>
      <p:ext uri="{BB962C8B-B14F-4D97-AF65-F5344CB8AC3E}">
        <p14:creationId xmlns:p14="http://schemas.microsoft.com/office/powerpoint/2010/main" val="583198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a:r>
              <a:rPr lang="en-GB" b="0" i="0" u="none" strike="noStrike" baseline="0">
                <a:latin typeface="Century Gothic" panose="020B0502020202020204" pitchFamily="34" charset="0"/>
              </a:rPr>
              <a:t>Depending on its size, a longship had 24–50 oars. </a:t>
            </a:r>
          </a:p>
          <a:p>
            <a:pPr algn="l"/>
            <a:r>
              <a:rPr lang="en-GB" b="0" i="0" u="none" strike="noStrike" baseline="0">
                <a:latin typeface="Century Gothic" panose="020B0502020202020204" pitchFamily="34" charset="0"/>
              </a:rPr>
              <a:t>The prow, at the front of the ship, would often be a dragon or snake head. Vikings hoped it would keep evil spirits away.</a:t>
            </a:r>
          </a:p>
        </p:txBody>
      </p:sp>
      <p:sp>
        <p:nvSpPr>
          <p:cNvPr id="2" name="Title 1"/>
          <p:cNvSpPr>
            <a:spLocks noGrp="1"/>
          </p:cNvSpPr>
          <p:nvPr>
            <p:ph type="title"/>
          </p:nvPr>
        </p:nvSpPr>
        <p:spPr/>
        <p:txBody>
          <a:bodyPr>
            <a:normAutofit/>
          </a:bodyPr>
          <a:lstStyle/>
          <a:p>
            <a:r>
              <a:rPr lang="en-US" sz="2800"/>
              <a:t>How could the Vikings travel so far?</a:t>
            </a:r>
          </a:p>
        </p:txBody>
      </p:sp>
      <p:sp>
        <p:nvSpPr>
          <p:cNvPr id="5" name="Text Placeholder 4">
            <a:extLst>
              <a:ext uri="{FF2B5EF4-FFF2-40B4-BE49-F238E27FC236}">
                <a16:creationId xmlns:a16="http://schemas.microsoft.com/office/drawing/2014/main" id="{B50AB4B4-D101-2A8D-261C-F894EC447D92}"/>
              </a:ext>
            </a:extLst>
          </p:cNvPr>
          <p:cNvSpPr>
            <a:spLocks noGrp="1"/>
          </p:cNvSpPr>
          <p:nvPr>
            <p:ph type="body" sz="quarter" idx="10"/>
          </p:nvPr>
        </p:nvSpPr>
        <p:spPr/>
        <p:txBody>
          <a:bodyPr/>
          <a:lstStyle/>
          <a:p>
            <a:r>
              <a:rPr lang="en-US"/>
              <a:t>Lesson 1: </a:t>
            </a:r>
            <a:endParaRPr lang="en-GB"/>
          </a:p>
        </p:txBody>
      </p:sp>
      <p:pic>
        <p:nvPicPr>
          <p:cNvPr id="7" name="Picture 6">
            <a:extLst>
              <a:ext uri="{FF2B5EF4-FFF2-40B4-BE49-F238E27FC236}">
                <a16:creationId xmlns:a16="http://schemas.microsoft.com/office/drawing/2014/main" id="{B82C074D-D73B-4DBD-CC50-DD7FDD9155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6385" y="2626627"/>
            <a:ext cx="7446849" cy="3812911"/>
          </a:xfrm>
          <a:prstGeom prst="rect">
            <a:avLst/>
          </a:prstGeom>
        </p:spPr>
      </p:pic>
    </p:spTree>
    <p:extLst>
      <p:ext uri="{BB962C8B-B14F-4D97-AF65-F5344CB8AC3E}">
        <p14:creationId xmlns:p14="http://schemas.microsoft.com/office/powerpoint/2010/main" val="3276518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39725"/>
            <a:ext cx="10448925" cy="5299813"/>
          </a:xfrm>
        </p:spPr>
        <p:txBody>
          <a:bodyPr>
            <a:noAutofit/>
          </a:bodyPr>
          <a:lstStyle/>
          <a:p>
            <a:pPr algn="l"/>
            <a:r>
              <a:rPr lang="en-GB" b="0" i="0" u="none" strike="noStrike" baseline="0">
                <a:latin typeface="Century Gothic" panose="020B0502020202020204" pitchFamily="34" charset="0"/>
              </a:rPr>
              <a:t>Vikings were great designers and builders of boats.</a:t>
            </a:r>
          </a:p>
          <a:p>
            <a:pPr algn="l"/>
            <a:r>
              <a:rPr lang="en-GB" b="0" i="0" u="none" strike="noStrike" baseline="0">
                <a:latin typeface="Century Gothic" panose="020B0502020202020204" pitchFamily="34" charset="0"/>
              </a:rPr>
              <a:t>Viking </a:t>
            </a:r>
            <a:r>
              <a:rPr lang="en-GB" b="1" i="0" u="none" strike="noStrike" baseline="0">
                <a:latin typeface="Century Gothic" panose="020B0502020202020204" pitchFamily="34" charset="0"/>
              </a:rPr>
              <a:t>longships</a:t>
            </a:r>
            <a:r>
              <a:rPr lang="en-GB" b="0" i="0" u="none" strike="noStrike" baseline="0">
                <a:latin typeface="Century Gothic" panose="020B0502020202020204" pitchFamily="34" charset="0"/>
              </a:rPr>
              <a:t> were long, thin, and light and so could move fast. They could sail in shallow water which meant they could travel up rivers as well as across the sea. They were built from wooden planks, held together with iron rivets and wooden frames. Any gaps were sealed with animal hair to make them waterproof. They had a square sail and a mast but could also be rowed if there was no wind. </a:t>
            </a:r>
          </a:p>
        </p:txBody>
      </p:sp>
      <p:sp>
        <p:nvSpPr>
          <p:cNvPr id="2" name="Title 1"/>
          <p:cNvSpPr>
            <a:spLocks noGrp="1"/>
          </p:cNvSpPr>
          <p:nvPr>
            <p:ph type="title"/>
          </p:nvPr>
        </p:nvSpPr>
        <p:spPr/>
        <p:txBody>
          <a:bodyPr>
            <a:normAutofit/>
          </a:bodyPr>
          <a:lstStyle/>
          <a:p>
            <a:r>
              <a:rPr lang="en-US" sz="2800"/>
              <a:t>How could the Vikings travel so far?</a:t>
            </a:r>
          </a:p>
        </p:txBody>
      </p:sp>
      <p:sp>
        <p:nvSpPr>
          <p:cNvPr id="6" name="Text Placeholder 5">
            <a:extLst>
              <a:ext uri="{FF2B5EF4-FFF2-40B4-BE49-F238E27FC236}">
                <a16:creationId xmlns:a16="http://schemas.microsoft.com/office/drawing/2014/main" id="{EB3FFADF-39F9-5DA7-4ED2-B4B012D2A951}"/>
              </a:ext>
            </a:extLst>
          </p:cNvPr>
          <p:cNvSpPr>
            <a:spLocks noGrp="1"/>
          </p:cNvSpPr>
          <p:nvPr>
            <p:ph type="body" sz="quarter" idx="10"/>
          </p:nvPr>
        </p:nvSpPr>
        <p:spPr/>
        <p:txBody>
          <a:bodyPr/>
          <a:lstStyle/>
          <a:p>
            <a:r>
              <a:rPr lang="en-US"/>
              <a:t>Lesson 1: </a:t>
            </a:r>
            <a:endParaRPr lang="en-GB"/>
          </a:p>
        </p:txBody>
      </p:sp>
      <p:pic>
        <p:nvPicPr>
          <p:cNvPr id="4" name="Picture 3">
            <a:extLst>
              <a:ext uri="{FF2B5EF4-FFF2-40B4-BE49-F238E27FC236}">
                <a16:creationId xmlns:a16="http://schemas.microsoft.com/office/drawing/2014/main" id="{3D5A435D-6420-A7AC-15A5-9ED4420E38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871456" y="4205338"/>
            <a:ext cx="2294664" cy="2652662"/>
          </a:xfrm>
          <a:prstGeom prst="rect">
            <a:avLst/>
          </a:prstGeom>
        </p:spPr>
      </p:pic>
    </p:spTree>
    <p:extLst>
      <p:ext uri="{BB962C8B-B14F-4D97-AF65-F5344CB8AC3E}">
        <p14:creationId xmlns:p14="http://schemas.microsoft.com/office/powerpoint/2010/main" val="235688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a:r>
              <a:rPr lang="en-GB" b="0" i="0" u="none" strike="noStrike" baseline="0">
                <a:latin typeface="Century Gothic" panose="020B0502020202020204" pitchFamily="34" charset="0"/>
              </a:rPr>
              <a:t>Small rowing boats were carried by some larger boats and these could be rowed to shore for exploring without risking the main ship. </a:t>
            </a:r>
          </a:p>
          <a:p>
            <a:pPr algn="l"/>
            <a:r>
              <a:rPr lang="en-GB" b="0" i="0" u="none" strike="noStrike" baseline="0">
                <a:latin typeface="Century Gothic" panose="020B0502020202020204" pitchFamily="34" charset="0"/>
              </a:rPr>
              <a:t>They also had slower and wider ships called ‘knorrs’ which had lots of room for storing things, so were particularly good for trade.</a:t>
            </a:r>
          </a:p>
        </p:txBody>
      </p:sp>
      <p:sp>
        <p:nvSpPr>
          <p:cNvPr id="2" name="Title 1"/>
          <p:cNvSpPr>
            <a:spLocks noGrp="1"/>
          </p:cNvSpPr>
          <p:nvPr>
            <p:ph type="title"/>
          </p:nvPr>
        </p:nvSpPr>
        <p:spPr/>
        <p:txBody>
          <a:bodyPr>
            <a:normAutofit/>
          </a:bodyPr>
          <a:lstStyle/>
          <a:p>
            <a:r>
              <a:rPr lang="en-US" sz="2800"/>
              <a:t>How could the Vikings travel so far?</a:t>
            </a:r>
          </a:p>
        </p:txBody>
      </p:sp>
      <p:sp>
        <p:nvSpPr>
          <p:cNvPr id="8" name="Text Placeholder 7">
            <a:extLst>
              <a:ext uri="{FF2B5EF4-FFF2-40B4-BE49-F238E27FC236}">
                <a16:creationId xmlns:a16="http://schemas.microsoft.com/office/drawing/2014/main" id="{70B08AA0-E032-58D5-BD03-0CF2D4279B79}"/>
              </a:ext>
            </a:extLst>
          </p:cNvPr>
          <p:cNvSpPr>
            <a:spLocks noGrp="1"/>
          </p:cNvSpPr>
          <p:nvPr>
            <p:ph type="body" sz="quarter" idx="10"/>
          </p:nvPr>
        </p:nvSpPr>
        <p:spPr/>
        <p:txBody>
          <a:bodyPr/>
          <a:lstStyle/>
          <a:p>
            <a:r>
              <a:rPr lang="en-US"/>
              <a:t>Lesson 1: </a:t>
            </a:r>
            <a:endParaRPr lang="en-GB"/>
          </a:p>
        </p:txBody>
      </p:sp>
      <p:pic>
        <p:nvPicPr>
          <p:cNvPr id="5" name="Picture 4" descr="A picture containing toy, doll, vector graphics&#10;&#10;Description automatically generated">
            <a:extLst>
              <a:ext uri="{FF2B5EF4-FFF2-40B4-BE49-F238E27FC236}">
                <a16:creationId xmlns:a16="http://schemas.microsoft.com/office/drawing/2014/main" id="{C93722FC-3519-7CCA-056C-E0563CBADA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965650" y="3183902"/>
            <a:ext cx="3276656" cy="3847491"/>
          </a:xfrm>
          <a:prstGeom prst="rect">
            <a:avLst/>
          </a:prstGeom>
        </p:spPr>
      </p:pic>
      <p:sp>
        <p:nvSpPr>
          <p:cNvPr id="6" name="TextBox 5">
            <a:extLst>
              <a:ext uri="{FF2B5EF4-FFF2-40B4-BE49-F238E27FC236}">
                <a16:creationId xmlns:a16="http://schemas.microsoft.com/office/drawing/2014/main" id="{B8B7AA8D-84E9-9E51-F306-18632F239116}"/>
              </a:ext>
            </a:extLst>
          </p:cNvPr>
          <p:cNvSpPr txBox="1"/>
          <p:nvPr/>
        </p:nvSpPr>
        <p:spPr>
          <a:xfrm>
            <a:off x="3483168" y="5837772"/>
            <a:ext cx="2801566" cy="369332"/>
          </a:xfrm>
          <a:prstGeom prst="rect">
            <a:avLst/>
          </a:prstGeom>
          <a:noFill/>
        </p:spPr>
        <p:txBody>
          <a:bodyPr wrap="square" rtlCol="0">
            <a:spAutoFit/>
          </a:bodyPr>
          <a:lstStyle/>
          <a:p>
            <a:r>
              <a:rPr lang="en-GB">
                <a:latin typeface="Century Gothic" panose="020B0502020202020204" pitchFamily="34" charset="0"/>
              </a:rPr>
              <a:t>A small rowing boat.</a:t>
            </a:r>
          </a:p>
        </p:txBody>
      </p:sp>
      <p:pic>
        <p:nvPicPr>
          <p:cNvPr id="10" name="Picture 9">
            <a:extLst>
              <a:ext uri="{FF2B5EF4-FFF2-40B4-BE49-F238E27FC236}">
                <a16:creationId xmlns:a16="http://schemas.microsoft.com/office/drawing/2014/main" id="{26034F16-57EC-931B-B8CA-FFB10BAF63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89807" y="3966972"/>
            <a:ext cx="5679910" cy="1870800"/>
          </a:xfrm>
          <a:prstGeom prst="rect">
            <a:avLst/>
          </a:prstGeom>
        </p:spPr>
      </p:pic>
    </p:spTree>
    <p:extLst>
      <p:ext uri="{BB962C8B-B14F-4D97-AF65-F5344CB8AC3E}">
        <p14:creationId xmlns:p14="http://schemas.microsoft.com/office/powerpoint/2010/main" val="1688236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39725"/>
            <a:ext cx="10215245" cy="5299813"/>
          </a:xfrm>
        </p:spPr>
        <p:txBody>
          <a:bodyPr>
            <a:normAutofit/>
          </a:bodyPr>
          <a:lstStyle/>
          <a:p>
            <a:pPr algn="l"/>
            <a:r>
              <a:rPr lang="en-GB" b="0" i="0" u="none" strike="noStrike" baseline="0">
                <a:latin typeface="Century Gothic" panose="020B0502020202020204" pitchFamily="34" charset="0"/>
              </a:rPr>
              <a:t>As well as being skilled sailors and strong rowers, Vikings developed different ways of navigating. They used the sun and stars, and the direction of the waves and wind to work out where they were and how to get where they wanted to go!</a:t>
            </a:r>
          </a:p>
        </p:txBody>
      </p:sp>
      <p:sp>
        <p:nvSpPr>
          <p:cNvPr id="2" name="Title 1"/>
          <p:cNvSpPr>
            <a:spLocks noGrp="1"/>
          </p:cNvSpPr>
          <p:nvPr>
            <p:ph type="title"/>
          </p:nvPr>
        </p:nvSpPr>
        <p:spPr/>
        <p:txBody>
          <a:bodyPr>
            <a:normAutofit/>
          </a:bodyPr>
          <a:lstStyle/>
          <a:p>
            <a:r>
              <a:rPr lang="en-US" sz="2800"/>
              <a:t>How could the Vikings travel so far?</a:t>
            </a:r>
          </a:p>
        </p:txBody>
      </p:sp>
      <p:sp>
        <p:nvSpPr>
          <p:cNvPr id="8" name="Text Placeholder 7">
            <a:extLst>
              <a:ext uri="{FF2B5EF4-FFF2-40B4-BE49-F238E27FC236}">
                <a16:creationId xmlns:a16="http://schemas.microsoft.com/office/drawing/2014/main" id="{065AA2E1-D681-73C9-ACAE-4D449AD9CB96}"/>
              </a:ext>
            </a:extLst>
          </p:cNvPr>
          <p:cNvSpPr>
            <a:spLocks noGrp="1"/>
          </p:cNvSpPr>
          <p:nvPr>
            <p:ph type="body" sz="quarter" idx="10"/>
          </p:nvPr>
        </p:nvSpPr>
        <p:spPr/>
        <p:txBody>
          <a:bodyPr/>
          <a:lstStyle/>
          <a:p>
            <a:r>
              <a:rPr lang="en-US"/>
              <a:t>Lesson 1: </a:t>
            </a:r>
            <a:endParaRPr lang="en-GB"/>
          </a:p>
        </p:txBody>
      </p:sp>
      <p:pic>
        <p:nvPicPr>
          <p:cNvPr id="5" name="Picture 4" descr="A picture containing toy, doll, vector graphics&#10;&#10;Description automatically generated">
            <a:extLst>
              <a:ext uri="{FF2B5EF4-FFF2-40B4-BE49-F238E27FC236}">
                <a16:creationId xmlns:a16="http://schemas.microsoft.com/office/drawing/2014/main" id="{C93722FC-3519-7CCA-056C-E0563CBADA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965650" y="3183902"/>
            <a:ext cx="3276656" cy="3847491"/>
          </a:xfrm>
          <a:prstGeom prst="rect">
            <a:avLst/>
          </a:prstGeom>
        </p:spPr>
      </p:pic>
      <p:sp>
        <p:nvSpPr>
          <p:cNvPr id="6" name="TextBox 5">
            <a:extLst>
              <a:ext uri="{FF2B5EF4-FFF2-40B4-BE49-F238E27FC236}">
                <a16:creationId xmlns:a16="http://schemas.microsoft.com/office/drawing/2014/main" id="{42075B45-2C94-EBCE-3EC8-0FF4383FAD74}"/>
              </a:ext>
            </a:extLst>
          </p:cNvPr>
          <p:cNvSpPr txBox="1"/>
          <p:nvPr/>
        </p:nvSpPr>
        <p:spPr>
          <a:xfrm>
            <a:off x="4256292" y="6181467"/>
            <a:ext cx="1839708" cy="369332"/>
          </a:xfrm>
          <a:prstGeom prst="rect">
            <a:avLst/>
          </a:prstGeom>
          <a:noFill/>
        </p:spPr>
        <p:txBody>
          <a:bodyPr wrap="square" rtlCol="0">
            <a:spAutoFit/>
          </a:bodyPr>
          <a:lstStyle/>
          <a:p>
            <a:r>
              <a:rPr lang="en-GB">
                <a:latin typeface="Century Gothic" panose="020B0502020202020204" pitchFamily="34" charset="0"/>
              </a:rPr>
              <a:t>A Viking knorr.</a:t>
            </a:r>
          </a:p>
        </p:txBody>
      </p:sp>
      <p:pic>
        <p:nvPicPr>
          <p:cNvPr id="10" name="Picture 9">
            <a:extLst>
              <a:ext uri="{FF2B5EF4-FFF2-40B4-BE49-F238E27FC236}">
                <a16:creationId xmlns:a16="http://schemas.microsoft.com/office/drawing/2014/main" id="{1A53CB3F-2902-4E66-11AB-FFC08F13A3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4031" y="3161042"/>
            <a:ext cx="4187673" cy="2792017"/>
          </a:xfrm>
          <a:prstGeom prst="rect">
            <a:avLst/>
          </a:prstGeom>
        </p:spPr>
      </p:pic>
    </p:spTree>
    <p:extLst>
      <p:ext uri="{BB962C8B-B14F-4D97-AF65-F5344CB8AC3E}">
        <p14:creationId xmlns:p14="http://schemas.microsoft.com/office/powerpoint/2010/main" val="3216524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CB6C712-B111-4D45-A96B-4F25C54CDF80}"/>
              </a:ext>
            </a:extLst>
          </p:cNvPr>
          <p:cNvSpPr>
            <a:spLocks noGrp="1"/>
          </p:cNvSpPr>
          <p:nvPr>
            <p:ph type="title"/>
          </p:nvPr>
        </p:nvSpPr>
        <p:spPr>
          <a:xfrm>
            <a:off x="473075" y="418461"/>
            <a:ext cx="10333470" cy="936000"/>
          </a:xfrm>
        </p:spPr>
        <p:txBody>
          <a:bodyPr>
            <a:noAutofit/>
          </a:bodyPr>
          <a:lstStyle/>
          <a:p>
            <a:pPr marL="175895"/>
            <a:r>
              <a:rPr lang="en-US"/>
              <a:t>Use the vocabulary to label parts of the longboat. </a:t>
            </a:r>
          </a:p>
        </p:txBody>
      </p:sp>
      <p:sp>
        <p:nvSpPr>
          <p:cNvPr id="5" name="Text Placeholder 4">
            <a:extLst>
              <a:ext uri="{FF2B5EF4-FFF2-40B4-BE49-F238E27FC236}">
                <a16:creationId xmlns:a16="http://schemas.microsoft.com/office/drawing/2014/main" id="{2164D849-7576-9BCD-1F8B-30DFC49AA049}"/>
              </a:ext>
            </a:extLst>
          </p:cNvPr>
          <p:cNvSpPr>
            <a:spLocks noGrp="1"/>
          </p:cNvSpPr>
          <p:nvPr>
            <p:ph type="body" sz="quarter" idx="10"/>
          </p:nvPr>
        </p:nvSpPr>
        <p:spPr/>
        <p:txBody>
          <a:bodyPr/>
          <a:lstStyle/>
          <a:p>
            <a:r>
              <a:rPr lang="en-US"/>
              <a:t>Lesson 1: </a:t>
            </a:r>
            <a:endParaRPr lang="en-GB"/>
          </a:p>
        </p:txBody>
      </p:sp>
      <p:grpSp>
        <p:nvGrpSpPr>
          <p:cNvPr id="18" name="Group 17">
            <a:extLst>
              <a:ext uri="{FF2B5EF4-FFF2-40B4-BE49-F238E27FC236}">
                <a16:creationId xmlns:a16="http://schemas.microsoft.com/office/drawing/2014/main" id="{B3F8C083-23C8-DCF2-426C-3B8EFA9F6B92}"/>
              </a:ext>
            </a:extLst>
          </p:cNvPr>
          <p:cNvGrpSpPr/>
          <p:nvPr/>
        </p:nvGrpSpPr>
        <p:grpSpPr>
          <a:xfrm>
            <a:off x="2115859" y="1469119"/>
            <a:ext cx="2139084" cy="3798789"/>
            <a:chOff x="1077772" y="2076510"/>
            <a:chExt cx="2139084" cy="3798789"/>
          </a:xfrm>
        </p:grpSpPr>
        <p:sp>
          <p:nvSpPr>
            <p:cNvPr id="11" name="Rounded Rectangle 13">
              <a:extLst>
                <a:ext uri="{FF2B5EF4-FFF2-40B4-BE49-F238E27FC236}">
                  <a16:creationId xmlns:a16="http://schemas.microsoft.com/office/drawing/2014/main" id="{2CDBC1CF-3D0F-17C8-E8B9-F091C83DF184}"/>
                </a:ext>
              </a:extLst>
            </p:cNvPr>
            <p:cNvSpPr/>
            <p:nvPr/>
          </p:nvSpPr>
          <p:spPr>
            <a:xfrm>
              <a:off x="1077772" y="2076510"/>
              <a:ext cx="2139082" cy="703330"/>
            </a:xfrm>
            <a:prstGeom prst="roundRect">
              <a:avLst/>
            </a:prstGeom>
            <a:solidFill>
              <a:schemeClr val="bg1"/>
            </a:solidFill>
            <a:ln w="28575">
              <a:solidFill>
                <a:srgbClr val="A27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US" sz="2800">
                  <a:solidFill>
                    <a:schemeClr val="tx1"/>
                  </a:solidFill>
                  <a:latin typeface="Century Gothic" panose="020B0502020202020204" pitchFamily="34" charset="0"/>
                </a:rPr>
                <a:t>m</a:t>
              </a:r>
              <a:r>
                <a:rPr lang="en-GB" sz="2800">
                  <a:solidFill>
                    <a:schemeClr val="tx1"/>
                  </a:solidFill>
                  <a:latin typeface="Century Gothic" panose="020B0502020202020204" pitchFamily="34" charset="0"/>
                </a:rPr>
                <a:t>ast</a:t>
              </a:r>
            </a:p>
          </p:txBody>
        </p:sp>
        <p:sp>
          <p:nvSpPr>
            <p:cNvPr id="12" name="Rounded Rectangle 13">
              <a:extLst>
                <a:ext uri="{FF2B5EF4-FFF2-40B4-BE49-F238E27FC236}">
                  <a16:creationId xmlns:a16="http://schemas.microsoft.com/office/drawing/2014/main" id="{6C30A007-75AB-23D0-1F71-51119F16EEC7}"/>
                </a:ext>
              </a:extLst>
            </p:cNvPr>
            <p:cNvSpPr/>
            <p:nvPr/>
          </p:nvSpPr>
          <p:spPr>
            <a:xfrm>
              <a:off x="1077772" y="5171969"/>
              <a:ext cx="2139082" cy="703330"/>
            </a:xfrm>
            <a:prstGeom prst="roundRect">
              <a:avLst/>
            </a:prstGeom>
            <a:solidFill>
              <a:schemeClr val="bg1"/>
            </a:solidFill>
            <a:ln w="28575">
              <a:solidFill>
                <a:srgbClr val="A27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US" sz="2800">
                  <a:solidFill>
                    <a:schemeClr val="tx1"/>
                  </a:solidFill>
                  <a:latin typeface="Century Gothic" panose="020B0502020202020204" pitchFamily="34" charset="0"/>
                </a:rPr>
                <a:t>p</a:t>
              </a:r>
              <a:r>
                <a:rPr lang="en-GB" sz="2800">
                  <a:solidFill>
                    <a:schemeClr val="tx1"/>
                  </a:solidFill>
                  <a:latin typeface="Century Gothic" panose="020B0502020202020204" pitchFamily="34" charset="0"/>
                </a:rPr>
                <a:t>row</a:t>
              </a:r>
            </a:p>
          </p:txBody>
        </p:sp>
        <p:sp>
          <p:nvSpPr>
            <p:cNvPr id="13" name="Rounded Rectangle 13">
              <a:extLst>
                <a:ext uri="{FF2B5EF4-FFF2-40B4-BE49-F238E27FC236}">
                  <a16:creationId xmlns:a16="http://schemas.microsoft.com/office/drawing/2014/main" id="{B32B78C9-CA85-D658-D06E-0CDD846816AF}"/>
                </a:ext>
              </a:extLst>
            </p:cNvPr>
            <p:cNvSpPr/>
            <p:nvPr/>
          </p:nvSpPr>
          <p:spPr>
            <a:xfrm>
              <a:off x="1077773" y="4144520"/>
              <a:ext cx="2139082" cy="703330"/>
            </a:xfrm>
            <a:prstGeom prst="roundRect">
              <a:avLst/>
            </a:prstGeom>
            <a:solidFill>
              <a:schemeClr val="bg1"/>
            </a:solidFill>
            <a:ln w="28575">
              <a:solidFill>
                <a:srgbClr val="A27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US" sz="2800">
                  <a:solidFill>
                    <a:schemeClr val="tx1"/>
                  </a:solidFill>
                  <a:latin typeface="Century Gothic" panose="020B0502020202020204" pitchFamily="34" charset="0"/>
                </a:rPr>
                <a:t>o</a:t>
              </a:r>
              <a:r>
                <a:rPr lang="en-GB" sz="2800">
                  <a:solidFill>
                    <a:schemeClr val="tx1"/>
                  </a:solidFill>
                  <a:latin typeface="Century Gothic" panose="020B0502020202020204" pitchFamily="34" charset="0"/>
                </a:rPr>
                <a:t>ars</a:t>
              </a:r>
            </a:p>
          </p:txBody>
        </p:sp>
        <p:sp>
          <p:nvSpPr>
            <p:cNvPr id="15" name="Rounded Rectangle 13">
              <a:extLst>
                <a:ext uri="{FF2B5EF4-FFF2-40B4-BE49-F238E27FC236}">
                  <a16:creationId xmlns:a16="http://schemas.microsoft.com/office/drawing/2014/main" id="{9C341058-76F3-F795-F1A7-7BF89F888E82}"/>
                </a:ext>
              </a:extLst>
            </p:cNvPr>
            <p:cNvSpPr/>
            <p:nvPr/>
          </p:nvSpPr>
          <p:spPr>
            <a:xfrm>
              <a:off x="1077774" y="3074271"/>
              <a:ext cx="2139082" cy="703330"/>
            </a:xfrm>
            <a:prstGeom prst="roundRect">
              <a:avLst/>
            </a:prstGeom>
            <a:solidFill>
              <a:schemeClr val="bg1"/>
            </a:solidFill>
            <a:ln w="28575">
              <a:solidFill>
                <a:srgbClr val="A27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US" sz="2800">
                  <a:solidFill>
                    <a:schemeClr val="tx1"/>
                  </a:solidFill>
                  <a:latin typeface="Century Gothic" panose="020B0502020202020204" pitchFamily="34" charset="0"/>
                </a:rPr>
                <a:t>s</a:t>
              </a:r>
              <a:r>
                <a:rPr lang="en-GB" sz="2800">
                  <a:solidFill>
                    <a:schemeClr val="tx1"/>
                  </a:solidFill>
                  <a:latin typeface="Century Gothic" panose="020B0502020202020204" pitchFamily="34" charset="0"/>
                </a:rPr>
                <a:t>ail</a:t>
              </a:r>
            </a:p>
          </p:txBody>
        </p:sp>
      </p:grpSp>
      <p:pic>
        <p:nvPicPr>
          <p:cNvPr id="4" name="Picture 3" descr="A picture containing umbrella, accessory&#10;&#10;Description automatically generated">
            <a:extLst>
              <a:ext uri="{FF2B5EF4-FFF2-40B4-BE49-F238E27FC236}">
                <a16:creationId xmlns:a16="http://schemas.microsoft.com/office/drawing/2014/main" id="{73B0807B-CD30-DEE7-1287-7250A74DD7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2253" y="1227090"/>
            <a:ext cx="4868562" cy="4393993"/>
          </a:xfrm>
          <a:prstGeom prst="rect">
            <a:avLst/>
          </a:prstGeom>
        </p:spPr>
      </p:pic>
      <p:sp>
        <p:nvSpPr>
          <p:cNvPr id="2" name="TextBox 1">
            <a:extLst>
              <a:ext uri="{FF2B5EF4-FFF2-40B4-BE49-F238E27FC236}">
                <a16:creationId xmlns:a16="http://schemas.microsoft.com/office/drawing/2014/main" id="{226FAD01-7170-442A-6C09-94BE2980FB83}"/>
              </a:ext>
            </a:extLst>
          </p:cNvPr>
          <p:cNvSpPr txBox="1"/>
          <p:nvPr/>
        </p:nvSpPr>
        <p:spPr>
          <a:xfrm>
            <a:off x="171109" y="5954898"/>
            <a:ext cx="120668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ea typeface="Calibri"/>
                <a:cs typeface="Calibri"/>
              </a:rPr>
              <a:t>Talk partners: How were the Vikings able to travel so far?</a:t>
            </a:r>
            <a:endParaRPr lang="en-GB" sz="3200">
              <a:ea typeface="Calibri" panose="020F0502020204030204"/>
              <a:cs typeface="Calibri" panose="020F0502020204030204"/>
            </a:endParaRPr>
          </a:p>
        </p:txBody>
      </p:sp>
    </p:spTree>
    <p:extLst>
      <p:ext uri="{BB962C8B-B14F-4D97-AF65-F5344CB8AC3E}">
        <p14:creationId xmlns:p14="http://schemas.microsoft.com/office/powerpoint/2010/main" val="332174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CB6C712-B111-4D45-A96B-4F25C54CDF80}"/>
              </a:ext>
            </a:extLst>
          </p:cNvPr>
          <p:cNvSpPr>
            <a:spLocks noGrp="1"/>
          </p:cNvSpPr>
          <p:nvPr>
            <p:ph type="title"/>
          </p:nvPr>
        </p:nvSpPr>
        <p:spPr>
          <a:xfrm>
            <a:off x="473075" y="418461"/>
            <a:ext cx="10333470" cy="936000"/>
          </a:xfrm>
        </p:spPr>
        <p:txBody>
          <a:bodyPr>
            <a:noAutofit/>
          </a:bodyPr>
          <a:lstStyle/>
          <a:p>
            <a:r>
              <a:rPr lang="en-US"/>
              <a:t>Can you label the parts of the longship using the words below?</a:t>
            </a:r>
          </a:p>
        </p:txBody>
      </p:sp>
      <p:sp>
        <p:nvSpPr>
          <p:cNvPr id="2" name="Text Placeholder 1">
            <a:extLst>
              <a:ext uri="{FF2B5EF4-FFF2-40B4-BE49-F238E27FC236}">
                <a16:creationId xmlns:a16="http://schemas.microsoft.com/office/drawing/2014/main" id="{8CD95ACA-649F-5C7B-0E03-7603DAC5E69D}"/>
              </a:ext>
            </a:extLst>
          </p:cNvPr>
          <p:cNvSpPr>
            <a:spLocks noGrp="1"/>
          </p:cNvSpPr>
          <p:nvPr>
            <p:ph type="body" sz="quarter" idx="10"/>
          </p:nvPr>
        </p:nvSpPr>
        <p:spPr/>
        <p:txBody>
          <a:bodyPr/>
          <a:lstStyle/>
          <a:p>
            <a:r>
              <a:rPr lang="en-US"/>
              <a:t>Lesson 1: </a:t>
            </a:r>
            <a:endParaRPr lang="en-GB"/>
          </a:p>
        </p:txBody>
      </p:sp>
      <p:sp>
        <p:nvSpPr>
          <p:cNvPr id="5" name="Rounded Rectangle 13">
            <a:extLst>
              <a:ext uri="{FF2B5EF4-FFF2-40B4-BE49-F238E27FC236}">
                <a16:creationId xmlns:a16="http://schemas.microsoft.com/office/drawing/2014/main" id="{6ABD5A78-42A9-1CAE-D514-AA48AFC52F9F}"/>
              </a:ext>
            </a:extLst>
          </p:cNvPr>
          <p:cNvSpPr/>
          <p:nvPr/>
        </p:nvSpPr>
        <p:spPr>
          <a:xfrm>
            <a:off x="8667463" y="1836629"/>
            <a:ext cx="2139082" cy="703330"/>
          </a:xfrm>
          <a:prstGeom prst="roundRect">
            <a:avLst/>
          </a:prstGeom>
          <a:solidFill>
            <a:schemeClr val="bg1"/>
          </a:solidFill>
          <a:ln w="28575">
            <a:solidFill>
              <a:srgbClr val="A27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US" sz="2800" b="1">
                <a:solidFill>
                  <a:srgbClr val="8E71A5"/>
                </a:solidFill>
                <a:latin typeface="Century Gothic" panose="020B0502020202020204" pitchFamily="34" charset="0"/>
              </a:rPr>
              <a:t>m</a:t>
            </a:r>
            <a:r>
              <a:rPr lang="en-GB" sz="2800" b="1">
                <a:solidFill>
                  <a:srgbClr val="8E71A5"/>
                </a:solidFill>
                <a:latin typeface="Century Gothic" panose="020B0502020202020204" pitchFamily="34" charset="0"/>
              </a:rPr>
              <a:t>ast</a:t>
            </a:r>
          </a:p>
        </p:txBody>
      </p:sp>
      <p:sp>
        <p:nvSpPr>
          <p:cNvPr id="6" name="Rounded Rectangle 13">
            <a:extLst>
              <a:ext uri="{FF2B5EF4-FFF2-40B4-BE49-F238E27FC236}">
                <a16:creationId xmlns:a16="http://schemas.microsoft.com/office/drawing/2014/main" id="{AA9B1379-E876-F963-10A5-789407063031}"/>
              </a:ext>
            </a:extLst>
          </p:cNvPr>
          <p:cNvSpPr/>
          <p:nvPr/>
        </p:nvSpPr>
        <p:spPr>
          <a:xfrm>
            <a:off x="8684887" y="4944923"/>
            <a:ext cx="2139082" cy="703330"/>
          </a:xfrm>
          <a:prstGeom prst="roundRect">
            <a:avLst/>
          </a:prstGeom>
          <a:solidFill>
            <a:schemeClr val="bg1"/>
          </a:solidFill>
          <a:ln w="28575">
            <a:solidFill>
              <a:srgbClr val="A27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US" sz="2800" b="1">
                <a:solidFill>
                  <a:srgbClr val="8E71A5"/>
                </a:solidFill>
                <a:latin typeface="Century Gothic" panose="020B0502020202020204" pitchFamily="34" charset="0"/>
              </a:rPr>
              <a:t>p</a:t>
            </a:r>
            <a:r>
              <a:rPr lang="en-GB" sz="2800" b="1">
                <a:solidFill>
                  <a:srgbClr val="8E71A5"/>
                </a:solidFill>
                <a:latin typeface="Century Gothic" panose="020B0502020202020204" pitchFamily="34" charset="0"/>
              </a:rPr>
              <a:t>row</a:t>
            </a:r>
          </a:p>
        </p:txBody>
      </p:sp>
      <p:sp>
        <p:nvSpPr>
          <p:cNvPr id="7" name="Rounded Rectangle 13">
            <a:extLst>
              <a:ext uri="{FF2B5EF4-FFF2-40B4-BE49-F238E27FC236}">
                <a16:creationId xmlns:a16="http://schemas.microsoft.com/office/drawing/2014/main" id="{E0C90989-4494-1829-A9E7-45912A36F71F}"/>
              </a:ext>
            </a:extLst>
          </p:cNvPr>
          <p:cNvSpPr/>
          <p:nvPr/>
        </p:nvSpPr>
        <p:spPr>
          <a:xfrm>
            <a:off x="482986" y="4962558"/>
            <a:ext cx="2139082" cy="703330"/>
          </a:xfrm>
          <a:prstGeom prst="roundRect">
            <a:avLst/>
          </a:prstGeom>
          <a:solidFill>
            <a:schemeClr val="bg1"/>
          </a:solidFill>
          <a:ln w="28575">
            <a:solidFill>
              <a:srgbClr val="A27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US" sz="2800" b="1">
                <a:solidFill>
                  <a:srgbClr val="8E71A5"/>
                </a:solidFill>
                <a:latin typeface="Century Gothic" panose="020B0502020202020204" pitchFamily="34" charset="0"/>
              </a:rPr>
              <a:t>o</a:t>
            </a:r>
            <a:r>
              <a:rPr lang="en-GB" sz="2800" b="1">
                <a:solidFill>
                  <a:srgbClr val="8E71A5"/>
                </a:solidFill>
                <a:latin typeface="Century Gothic" panose="020B0502020202020204" pitchFamily="34" charset="0"/>
              </a:rPr>
              <a:t>ars</a:t>
            </a:r>
          </a:p>
        </p:txBody>
      </p:sp>
      <p:sp>
        <p:nvSpPr>
          <p:cNvPr id="9" name="Rounded Rectangle 13">
            <a:extLst>
              <a:ext uri="{FF2B5EF4-FFF2-40B4-BE49-F238E27FC236}">
                <a16:creationId xmlns:a16="http://schemas.microsoft.com/office/drawing/2014/main" id="{FB5C796E-EFDB-3CE6-B9E0-D65C4E7F240D}"/>
              </a:ext>
            </a:extLst>
          </p:cNvPr>
          <p:cNvSpPr/>
          <p:nvPr/>
        </p:nvSpPr>
        <p:spPr>
          <a:xfrm>
            <a:off x="473075" y="1836629"/>
            <a:ext cx="2139082" cy="703330"/>
          </a:xfrm>
          <a:prstGeom prst="roundRect">
            <a:avLst/>
          </a:prstGeom>
          <a:solidFill>
            <a:schemeClr val="bg1"/>
          </a:solidFill>
          <a:ln w="28575">
            <a:solidFill>
              <a:srgbClr val="A27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US" sz="2800" b="1">
                <a:solidFill>
                  <a:srgbClr val="8E71A5"/>
                </a:solidFill>
                <a:latin typeface="Century Gothic" panose="020B0502020202020204" pitchFamily="34" charset="0"/>
              </a:rPr>
              <a:t>s</a:t>
            </a:r>
            <a:r>
              <a:rPr lang="en-GB" sz="2800" b="1">
                <a:solidFill>
                  <a:srgbClr val="8E71A5"/>
                </a:solidFill>
                <a:latin typeface="Century Gothic" panose="020B0502020202020204" pitchFamily="34" charset="0"/>
              </a:rPr>
              <a:t>ail</a:t>
            </a:r>
          </a:p>
        </p:txBody>
      </p:sp>
      <p:cxnSp>
        <p:nvCxnSpPr>
          <p:cNvPr id="13" name="Straight Arrow Connector 12">
            <a:extLst>
              <a:ext uri="{FF2B5EF4-FFF2-40B4-BE49-F238E27FC236}">
                <a16:creationId xmlns:a16="http://schemas.microsoft.com/office/drawing/2014/main" id="{769EEA3A-9C4B-AFF8-2E61-02DB981A12B5}"/>
              </a:ext>
            </a:extLst>
          </p:cNvPr>
          <p:cNvCxnSpPr>
            <a:cxnSpLocks/>
          </p:cNvCxnSpPr>
          <p:nvPr/>
        </p:nvCxnSpPr>
        <p:spPr>
          <a:xfrm flipH="1" flipV="1">
            <a:off x="7704306" y="4391756"/>
            <a:ext cx="1822466" cy="55316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5" name="Content Placeholder 14" descr="A picture containing umbrella, accessory&#10;&#10;Description automatically generated">
            <a:extLst>
              <a:ext uri="{FF2B5EF4-FFF2-40B4-BE49-F238E27FC236}">
                <a16:creationId xmlns:a16="http://schemas.microsoft.com/office/drawing/2014/main" id="{296DDC1C-3105-6D6A-9145-D0684459E11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507113" y="2251943"/>
            <a:ext cx="4388049" cy="3960319"/>
          </a:xfrm>
          <a:prstGeom prst="rect">
            <a:avLst/>
          </a:prstGeom>
        </p:spPr>
      </p:pic>
      <p:cxnSp>
        <p:nvCxnSpPr>
          <p:cNvPr id="16" name="Straight Arrow Connector 15">
            <a:extLst>
              <a:ext uri="{FF2B5EF4-FFF2-40B4-BE49-F238E27FC236}">
                <a16:creationId xmlns:a16="http://schemas.microsoft.com/office/drawing/2014/main" id="{1004C640-06AB-D1CF-A5A0-F8A21D11F82C}"/>
              </a:ext>
            </a:extLst>
          </p:cNvPr>
          <p:cNvCxnSpPr>
            <a:cxnSpLocks/>
          </p:cNvCxnSpPr>
          <p:nvPr/>
        </p:nvCxnSpPr>
        <p:spPr>
          <a:xfrm>
            <a:off x="2612157" y="2251943"/>
            <a:ext cx="1574650" cy="5375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337AF51-DA23-4BA9-0F82-BD46E280C599}"/>
              </a:ext>
            </a:extLst>
          </p:cNvPr>
          <p:cNvCxnSpPr>
            <a:cxnSpLocks/>
          </p:cNvCxnSpPr>
          <p:nvPr/>
        </p:nvCxnSpPr>
        <p:spPr>
          <a:xfrm>
            <a:off x="2608037" y="5619084"/>
            <a:ext cx="1266131" cy="2014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2A27D19-BE85-F0B3-1BAE-EFB6FBA1A428}"/>
              </a:ext>
            </a:extLst>
          </p:cNvPr>
          <p:cNvCxnSpPr>
            <a:cxnSpLocks/>
          </p:cNvCxnSpPr>
          <p:nvPr/>
        </p:nvCxnSpPr>
        <p:spPr>
          <a:xfrm flipH="1">
            <a:off x="5405120" y="2097343"/>
            <a:ext cx="3279767" cy="3689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617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64D849-7576-9BCD-1F8B-30DFC49AA049}"/>
              </a:ext>
            </a:extLst>
          </p:cNvPr>
          <p:cNvSpPr>
            <a:spLocks noGrp="1"/>
          </p:cNvSpPr>
          <p:nvPr>
            <p:ph type="body" sz="quarter" idx="10"/>
          </p:nvPr>
        </p:nvSpPr>
        <p:spPr/>
        <p:txBody>
          <a:bodyPr/>
          <a:lstStyle/>
          <a:p>
            <a:r>
              <a:rPr lang="en-US"/>
              <a:t>Lesson 1: </a:t>
            </a:r>
            <a:endParaRPr lang="en-GB"/>
          </a:p>
        </p:txBody>
      </p:sp>
      <p:sp>
        <p:nvSpPr>
          <p:cNvPr id="6" name="Title 1">
            <a:extLst>
              <a:ext uri="{FF2B5EF4-FFF2-40B4-BE49-F238E27FC236}">
                <a16:creationId xmlns:a16="http://schemas.microsoft.com/office/drawing/2014/main" id="{99A2EFCB-BCB6-9AA4-ABA1-B6E479F1A58A}"/>
              </a:ext>
            </a:extLst>
          </p:cNvPr>
          <p:cNvSpPr>
            <a:spLocks noGrp="1"/>
          </p:cNvSpPr>
          <p:nvPr>
            <p:ph type="title"/>
          </p:nvPr>
        </p:nvSpPr>
        <p:spPr>
          <a:xfrm>
            <a:off x="473075" y="92529"/>
            <a:ext cx="10333038" cy="928914"/>
          </a:xfrm>
        </p:spPr>
        <p:txBody>
          <a:bodyPr>
            <a:normAutofit fontScale="90000"/>
          </a:bodyPr>
          <a:lstStyle/>
          <a:p>
            <a:pPr marL="175895"/>
            <a:r>
              <a:rPr lang="en-GB"/>
              <a:t>Read the text and answer the following questions: </a:t>
            </a:r>
            <a:br>
              <a:rPr lang="en-GB"/>
            </a:br>
            <a:r>
              <a:rPr lang="en-GB"/>
              <a:t>Give three reasons why the Vikings travelled.</a:t>
            </a:r>
            <a:endParaRPr lang="en-US" sz="2800"/>
          </a:p>
        </p:txBody>
      </p:sp>
      <p:sp>
        <p:nvSpPr>
          <p:cNvPr id="7" name="TextBox 6">
            <a:extLst>
              <a:ext uri="{FF2B5EF4-FFF2-40B4-BE49-F238E27FC236}">
                <a16:creationId xmlns:a16="http://schemas.microsoft.com/office/drawing/2014/main" id="{353C118C-6DE7-AEED-645F-35A91B8FC4FF}"/>
              </a:ext>
            </a:extLst>
          </p:cNvPr>
          <p:cNvSpPr txBox="1"/>
          <p:nvPr/>
        </p:nvSpPr>
        <p:spPr>
          <a:xfrm>
            <a:off x="571530" y="1203158"/>
            <a:ext cx="1209144" cy="1692771"/>
          </a:xfrm>
          <a:prstGeom prst="rect">
            <a:avLst/>
          </a:prstGeom>
          <a:noFill/>
        </p:spPr>
        <p:txBody>
          <a:bodyPr wrap="square" rtlCol="0">
            <a:spAutoFit/>
          </a:bodyPr>
          <a:lstStyle/>
          <a:p>
            <a:pPr>
              <a:spcAft>
                <a:spcPts val="1200"/>
              </a:spcAft>
            </a:pPr>
            <a:r>
              <a:rPr lang="en-GB" sz="2800">
                <a:latin typeface="Century Gothic "/>
              </a:rPr>
              <a:t>1.</a:t>
            </a:r>
          </a:p>
          <a:p>
            <a:pPr>
              <a:spcAft>
                <a:spcPts val="1200"/>
              </a:spcAft>
            </a:pPr>
            <a:r>
              <a:rPr lang="en-GB" sz="2800">
                <a:latin typeface="Century Gothic "/>
              </a:rPr>
              <a:t>2.</a:t>
            </a:r>
          </a:p>
          <a:p>
            <a:pPr>
              <a:spcAft>
                <a:spcPts val="1200"/>
              </a:spcAft>
            </a:pPr>
            <a:r>
              <a:rPr lang="en-GB" sz="2800">
                <a:latin typeface="Century Gothic "/>
              </a:rPr>
              <a:t>3.</a:t>
            </a:r>
          </a:p>
        </p:txBody>
      </p:sp>
      <p:grpSp>
        <p:nvGrpSpPr>
          <p:cNvPr id="8" name="Group 7">
            <a:extLst>
              <a:ext uri="{FF2B5EF4-FFF2-40B4-BE49-F238E27FC236}">
                <a16:creationId xmlns:a16="http://schemas.microsoft.com/office/drawing/2014/main" id="{0E5553A6-F331-9CE3-5D69-DB5A2CF2F1A8}"/>
              </a:ext>
            </a:extLst>
          </p:cNvPr>
          <p:cNvGrpSpPr/>
          <p:nvPr/>
        </p:nvGrpSpPr>
        <p:grpSpPr>
          <a:xfrm>
            <a:off x="571530" y="1642353"/>
            <a:ext cx="10136559" cy="1248383"/>
            <a:chOff x="473075" y="1653702"/>
            <a:chExt cx="10136559" cy="1248383"/>
          </a:xfrm>
        </p:grpSpPr>
        <p:cxnSp>
          <p:nvCxnSpPr>
            <p:cNvPr id="9" name="Straight Connector 8">
              <a:extLst>
                <a:ext uri="{FF2B5EF4-FFF2-40B4-BE49-F238E27FC236}">
                  <a16:creationId xmlns:a16="http://schemas.microsoft.com/office/drawing/2014/main" id="{C1D210FA-4075-F832-F240-EAC13ABF60E4}"/>
                </a:ext>
              </a:extLst>
            </p:cNvPr>
            <p:cNvCxnSpPr/>
            <p:nvPr/>
          </p:nvCxnSpPr>
          <p:spPr>
            <a:xfrm>
              <a:off x="473075" y="1653702"/>
              <a:ext cx="101365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1D4C95-D228-1C31-4882-AA273DA4D32E}"/>
                </a:ext>
              </a:extLst>
            </p:cNvPr>
            <p:cNvCxnSpPr/>
            <p:nvPr/>
          </p:nvCxnSpPr>
          <p:spPr>
            <a:xfrm>
              <a:off x="473075" y="2266545"/>
              <a:ext cx="101365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89523DC-A38B-BA43-1B5A-785C7D9C7992}"/>
                </a:ext>
              </a:extLst>
            </p:cNvPr>
            <p:cNvCxnSpPr/>
            <p:nvPr/>
          </p:nvCxnSpPr>
          <p:spPr>
            <a:xfrm>
              <a:off x="473075" y="2902085"/>
              <a:ext cx="10136559"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CDB0E044-4C4E-FC1E-D0A8-E85D4CF605F6}"/>
              </a:ext>
            </a:extLst>
          </p:cNvPr>
          <p:cNvSpPr txBox="1"/>
          <p:nvPr/>
        </p:nvSpPr>
        <p:spPr>
          <a:xfrm>
            <a:off x="509983" y="3314894"/>
            <a:ext cx="99616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ea typeface="Calibri"/>
                <a:cs typeface="Calibri"/>
              </a:rPr>
              <a:t>Who were the Vikings? </a:t>
            </a:r>
            <a:endParaRPr lang="en-GB" sz="3600"/>
          </a:p>
        </p:txBody>
      </p:sp>
    </p:spTree>
    <p:extLst>
      <p:ext uri="{BB962C8B-B14F-4D97-AF65-F5344CB8AC3E}">
        <p14:creationId xmlns:p14="http://schemas.microsoft.com/office/powerpoint/2010/main" val="646942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4C4C-06EF-5FE8-1DAF-140D60EBF0E1}"/>
              </a:ext>
            </a:extLst>
          </p:cNvPr>
          <p:cNvSpPr>
            <a:spLocks noGrp="1"/>
          </p:cNvSpPr>
          <p:nvPr>
            <p:ph type="title"/>
          </p:nvPr>
        </p:nvSpPr>
        <p:spPr>
          <a:xfrm>
            <a:off x="538843" y="2623911"/>
            <a:ext cx="10515600" cy="1325563"/>
          </a:xfrm>
        </p:spPr>
        <p:txBody>
          <a:bodyPr>
            <a:normAutofit fontScale="90000"/>
          </a:bodyPr>
          <a:lstStyle/>
          <a:p>
            <a:r>
              <a:rPr lang="en-GB" sz="3600">
                <a:ea typeface="Calibri Light"/>
                <a:cs typeface="Calibri Light"/>
              </a:rPr>
              <a:t>Exit Questions: </a:t>
            </a:r>
            <a:br>
              <a:rPr lang="en-GB" sz="3600">
                <a:ea typeface="Calibri Light"/>
                <a:cs typeface="Calibri Light"/>
              </a:rPr>
            </a:br>
            <a:br>
              <a:rPr lang="en-GB" sz="3600">
                <a:ea typeface="Calibri Light"/>
                <a:cs typeface="Calibri Light"/>
              </a:rPr>
            </a:br>
            <a:r>
              <a:rPr lang="en-GB" sz="4900">
                <a:ea typeface="Calibri Light"/>
                <a:cs typeface="Calibri Light"/>
              </a:rPr>
              <a:t>Vikings came ________ years after the first Anglo-Saxon invasion. </a:t>
            </a:r>
            <a:br>
              <a:rPr lang="en-GB" sz="4900">
                <a:ea typeface="Calibri Light"/>
                <a:cs typeface="Calibri Light"/>
              </a:rPr>
            </a:br>
            <a:br>
              <a:rPr lang="en-GB" sz="4900">
                <a:ea typeface="Calibri Light"/>
                <a:cs typeface="Calibri Light"/>
              </a:rPr>
            </a:br>
            <a:r>
              <a:rPr lang="en-GB" sz="4900">
                <a:ea typeface="Calibri Light"/>
                <a:cs typeface="Calibri Light"/>
              </a:rPr>
              <a:t>Vikings are only aggressive and are thieves. True or false? Explain. </a:t>
            </a:r>
            <a:br>
              <a:rPr lang="en-GB" sz="4900">
                <a:ea typeface="Calibri Light"/>
                <a:cs typeface="Calibri Light"/>
              </a:rPr>
            </a:br>
            <a:br>
              <a:rPr lang="en-GB" sz="4900">
                <a:ea typeface="Calibri Light"/>
                <a:cs typeface="Calibri Light"/>
              </a:rPr>
            </a:br>
            <a:endParaRPr lang="en-GB" sz="4900">
              <a:ea typeface="Calibri Light"/>
              <a:cs typeface="Calibri Light"/>
            </a:endParaRPr>
          </a:p>
        </p:txBody>
      </p:sp>
    </p:spTree>
    <p:extLst>
      <p:ext uri="{BB962C8B-B14F-4D97-AF65-F5344CB8AC3E}">
        <p14:creationId xmlns:p14="http://schemas.microsoft.com/office/powerpoint/2010/main" val="3724821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06DC-2F8C-B39C-2991-DCD99307EF33}"/>
              </a:ext>
            </a:extLst>
          </p:cNvPr>
          <p:cNvSpPr>
            <a:spLocks noGrp="1"/>
          </p:cNvSpPr>
          <p:nvPr>
            <p:ph type="title"/>
          </p:nvPr>
        </p:nvSpPr>
        <p:spPr>
          <a:xfrm>
            <a:off x="838200" y="1712429"/>
            <a:ext cx="10515600" cy="1325563"/>
          </a:xfrm>
        </p:spPr>
        <p:txBody>
          <a:bodyPr>
            <a:normAutofit fontScale="90000"/>
          </a:bodyPr>
          <a:lstStyle/>
          <a:p>
            <a:r>
              <a:rPr lang="en-US" dirty="0"/>
              <a:t>Daily 10                     x 6s</a:t>
            </a:r>
            <a:br>
              <a:rPr lang="en-US" dirty="0"/>
            </a:br>
            <a:br>
              <a:rPr lang="en-US" dirty="0"/>
            </a:br>
            <a:r>
              <a:rPr lang="en-US" dirty="0">
                <a:ea typeface="+mj-lt"/>
                <a:cs typeface="+mj-lt"/>
                <a:hlinkClick r:id="rId2"/>
              </a:rPr>
              <a:t>Daily 10 - Mental Maths Challenge - Topmarks</a:t>
            </a:r>
            <a:endParaRPr lang="en-US" dirty="0">
              <a:ea typeface="+mj-lt"/>
              <a:cs typeface="+mj-lt"/>
            </a:endParaRPr>
          </a:p>
        </p:txBody>
      </p:sp>
    </p:spTree>
    <p:extLst>
      <p:ext uri="{BB962C8B-B14F-4D97-AF65-F5344CB8AC3E}">
        <p14:creationId xmlns:p14="http://schemas.microsoft.com/office/powerpoint/2010/main" val="381929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885FB-67BB-F73B-49A9-1489C7131594}"/>
              </a:ext>
            </a:extLst>
          </p:cNvPr>
          <p:cNvSpPr>
            <a:spLocks noGrp="1"/>
          </p:cNvSpPr>
          <p:nvPr>
            <p:ph type="title"/>
          </p:nvPr>
        </p:nvSpPr>
        <p:spPr>
          <a:xfrm>
            <a:off x="354227" y="-242416"/>
            <a:ext cx="10515600" cy="1325563"/>
          </a:xfrm>
        </p:spPr>
        <p:txBody>
          <a:bodyPr>
            <a:normAutofit/>
          </a:bodyPr>
          <a:lstStyle/>
          <a:p>
            <a:r>
              <a:rPr lang="en-GB" sz="2800" dirty="0"/>
              <a:t>Complete the gaps in your books. </a:t>
            </a:r>
          </a:p>
        </p:txBody>
      </p:sp>
      <p:pic>
        <p:nvPicPr>
          <p:cNvPr id="3" name="Picture 2">
            <a:extLst>
              <a:ext uri="{FF2B5EF4-FFF2-40B4-BE49-F238E27FC236}">
                <a16:creationId xmlns:a16="http://schemas.microsoft.com/office/drawing/2014/main" id="{8416B9C5-483D-67D4-59B2-5009BC29B0FF}"/>
              </a:ext>
            </a:extLst>
          </p:cNvPr>
          <p:cNvPicPr>
            <a:picLocks noChangeAspect="1"/>
          </p:cNvPicPr>
          <p:nvPr/>
        </p:nvPicPr>
        <p:blipFill>
          <a:blip r:embed="rId2"/>
          <a:stretch>
            <a:fillRect/>
          </a:stretch>
        </p:blipFill>
        <p:spPr>
          <a:xfrm>
            <a:off x="1507009" y="1085850"/>
            <a:ext cx="9064710" cy="5335029"/>
          </a:xfrm>
          <a:prstGeom prst="rect">
            <a:avLst/>
          </a:prstGeom>
        </p:spPr>
      </p:pic>
      <p:sp>
        <p:nvSpPr>
          <p:cNvPr id="4" name="TextBox 3">
            <a:extLst>
              <a:ext uri="{FF2B5EF4-FFF2-40B4-BE49-F238E27FC236}">
                <a16:creationId xmlns:a16="http://schemas.microsoft.com/office/drawing/2014/main" id="{D8E0C33A-EF76-8AAD-354F-39A0FAC269BF}"/>
              </a:ext>
            </a:extLst>
          </p:cNvPr>
          <p:cNvSpPr txBox="1"/>
          <p:nvPr/>
        </p:nvSpPr>
        <p:spPr>
          <a:xfrm>
            <a:off x="2511821" y="634855"/>
            <a:ext cx="79319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00B050"/>
                </a:solidFill>
              </a:rPr>
              <a:t>Green  </a:t>
            </a:r>
            <a:r>
              <a:rPr lang="en-GB" sz="2800" dirty="0"/>
              <a:t>                                                         </a:t>
            </a:r>
            <a:r>
              <a:rPr lang="en-GB" sz="2800" dirty="0">
                <a:solidFill>
                  <a:srgbClr val="0070C0"/>
                </a:solidFill>
              </a:rPr>
              <a:t>Blue</a:t>
            </a:r>
            <a:r>
              <a:rPr lang="en-GB" sz="2800" dirty="0"/>
              <a:t> </a:t>
            </a:r>
          </a:p>
        </p:txBody>
      </p:sp>
    </p:spTree>
    <p:extLst>
      <p:ext uri="{BB962C8B-B14F-4D97-AF65-F5344CB8AC3E}">
        <p14:creationId xmlns:p14="http://schemas.microsoft.com/office/powerpoint/2010/main" val="2721202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94CC-B446-BA61-D5E3-E699C81D0F70}"/>
              </a:ext>
            </a:extLst>
          </p:cNvPr>
          <p:cNvSpPr>
            <a:spLocks noGrp="1"/>
          </p:cNvSpPr>
          <p:nvPr>
            <p:ph type="title"/>
          </p:nvPr>
        </p:nvSpPr>
        <p:spPr>
          <a:xfrm>
            <a:off x="107092" y="66503"/>
            <a:ext cx="10515600" cy="1325563"/>
          </a:xfrm>
        </p:spPr>
        <p:txBody>
          <a:bodyPr/>
          <a:lstStyle/>
          <a:p>
            <a:r>
              <a:rPr lang="en-GB" sz="3600" dirty="0"/>
              <a:t>Properties of angles</a:t>
            </a:r>
            <a:r>
              <a:rPr lang="en-GB" dirty="0"/>
              <a:t> </a:t>
            </a:r>
          </a:p>
        </p:txBody>
      </p:sp>
      <p:pic>
        <p:nvPicPr>
          <p:cNvPr id="3" name="Picture 2">
            <a:extLst>
              <a:ext uri="{FF2B5EF4-FFF2-40B4-BE49-F238E27FC236}">
                <a16:creationId xmlns:a16="http://schemas.microsoft.com/office/drawing/2014/main" id="{CED37760-3001-D42F-5B41-4C629038C028}"/>
              </a:ext>
            </a:extLst>
          </p:cNvPr>
          <p:cNvPicPr>
            <a:picLocks noChangeAspect="1"/>
          </p:cNvPicPr>
          <p:nvPr/>
        </p:nvPicPr>
        <p:blipFill>
          <a:blip r:embed="rId2"/>
          <a:stretch>
            <a:fillRect/>
          </a:stretch>
        </p:blipFill>
        <p:spPr>
          <a:xfrm>
            <a:off x="423862" y="1271844"/>
            <a:ext cx="11035356" cy="4952742"/>
          </a:xfrm>
          <a:prstGeom prst="rect">
            <a:avLst/>
          </a:prstGeom>
        </p:spPr>
      </p:pic>
    </p:spTree>
    <p:extLst>
      <p:ext uri="{BB962C8B-B14F-4D97-AF65-F5344CB8AC3E}">
        <p14:creationId xmlns:p14="http://schemas.microsoft.com/office/powerpoint/2010/main" val="21313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CCD3-E701-3AA5-8DD1-24732EFCD593}"/>
              </a:ext>
            </a:extLst>
          </p:cNvPr>
          <p:cNvSpPr>
            <a:spLocks noGrp="1"/>
          </p:cNvSpPr>
          <p:nvPr>
            <p:ph type="title"/>
          </p:nvPr>
        </p:nvSpPr>
        <p:spPr>
          <a:xfrm>
            <a:off x="1414849" y="1322774"/>
            <a:ext cx="10515600" cy="1325563"/>
          </a:xfrm>
        </p:spPr>
        <p:txBody>
          <a:bodyPr>
            <a:normAutofit fontScale="90000"/>
          </a:bodyPr>
          <a:lstStyle/>
          <a:p>
            <a:r>
              <a:rPr lang="en-GB" dirty="0"/>
              <a:t>Talk partners: </a:t>
            </a:r>
            <a:br>
              <a:rPr lang="en-GB" dirty="0"/>
            </a:br>
            <a:br>
              <a:rPr lang="en-GB" dirty="0"/>
            </a:br>
            <a:r>
              <a:rPr lang="en-GB" sz="4900" dirty="0"/>
              <a:t>Give a definition for </a:t>
            </a:r>
            <a:r>
              <a:rPr lang="en-GB" sz="4900" b="1" dirty="0"/>
              <a:t>parallel lines. </a:t>
            </a:r>
          </a:p>
        </p:txBody>
      </p:sp>
    </p:spTree>
    <p:extLst>
      <p:ext uri="{BB962C8B-B14F-4D97-AF65-F5344CB8AC3E}">
        <p14:creationId xmlns:p14="http://schemas.microsoft.com/office/powerpoint/2010/main" val="1064861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DBA4C8-90C4-2503-DA56-3AF33019ED90}"/>
              </a:ext>
            </a:extLst>
          </p:cNvPr>
          <p:cNvPicPr>
            <a:picLocks noChangeAspect="1"/>
          </p:cNvPicPr>
          <p:nvPr/>
        </p:nvPicPr>
        <p:blipFill>
          <a:blip r:embed="rId2"/>
          <a:srcRect r="-112" b="31230"/>
          <a:stretch>
            <a:fillRect/>
          </a:stretch>
        </p:blipFill>
        <p:spPr>
          <a:xfrm>
            <a:off x="1967942" y="120221"/>
            <a:ext cx="9193183" cy="4373878"/>
          </a:xfrm>
          <a:prstGeom prst="rect">
            <a:avLst/>
          </a:prstGeom>
        </p:spPr>
      </p:pic>
      <p:sp>
        <p:nvSpPr>
          <p:cNvPr id="3" name="TextBox 2">
            <a:extLst>
              <a:ext uri="{FF2B5EF4-FFF2-40B4-BE49-F238E27FC236}">
                <a16:creationId xmlns:a16="http://schemas.microsoft.com/office/drawing/2014/main" id="{DD443094-4555-3546-D16B-07AD34C81F98}"/>
              </a:ext>
            </a:extLst>
          </p:cNvPr>
          <p:cNvSpPr txBox="1"/>
          <p:nvPr/>
        </p:nvSpPr>
        <p:spPr>
          <a:xfrm>
            <a:off x="579650" y="5396277"/>
            <a:ext cx="1090296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What does this show you about angles on parallel lines? </a:t>
            </a:r>
          </a:p>
        </p:txBody>
      </p:sp>
    </p:spTree>
    <p:extLst>
      <p:ext uri="{BB962C8B-B14F-4D97-AF65-F5344CB8AC3E}">
        <p14:creationId xmlns:p14="http://schemas.microsoft.com/office/powerpoint/2010/main" val="2445832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C6C833-0A8E-411D-9D91-B6107D44C83C}">
  <ds:schemaRefs>
    <ds:schemaRef ds:uri="http://schemas.microsoft.com/office/2006/metadata/properties"/>
    <ds:schemaRef ds:uri="http://schemas.microsoft.com/office/infopath/2007/PartnerControls"/>
    <ds:schemaRef ds:uri="e255f982-5f1f-41c7-871f-7a91432a5484"/>
    <ds:schemaRef ds:uri="5519ec2d-3025-400a-aa14-bba49a7e18f3"/>
  </ds:schemaRefs>
</ds:datastoreItem>
</file>

<file path=customXml/itemProps2.xml><?xml version="1.0" encoding="utf-8"?>
<ds:datastoreItem xmlns:ds="http://schemas.openxmlformats.org/officeDocument/2006/customXml" ds:itemID="{60018EFC-DEAE-4CB4-828F-682F8B197B09}"/>
</file>

<file path=customXml/itemProps3.xml><?xml version="1.0" encoding="utf-8"?>
<ds:datastoreItem xmlns:ds="http://schemas.openxmlformats.org/officeDocument/2006/customXml" ds:itemID="{4AD71A3A-4E3B-4622-A61C-BBFEC659BD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47</Slides>
  <Notes>14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Wassily Kandinsky</vt:lpstr>
      <vt:lpstr>PowerPoint Presentation</vt:lpstr>
      <vt:lpstr>X 6 </vt:lpstr>
      <vt:lpstr>TBAT- identify and measure angles accurately.   3 in 3   1) 67.9 + 300 =   2) 562 x 6 =   3) 6, 327 divided by 3 = </vt:lpstr>
      <vt:lpstr>Daily 10                     x 6s  Daily 10 - Mental Maths Challenge - Topmarks</vt:lpstr>
      <vt:lpstr>Complete the gaps in your books. </vt:lpstr>
      <vt:lpstr>Properties of angles </vt:lpstr>
      <vt:lpstr>Talk partners:   Give a definition for parallel lines. </vt:lpstr>
      <vt:lpstr>PowerPoint Presentation</vt:lpstr>
      <vt:lpstr>Talk partners: What are the three steps to using a protractor? </vt:lpstr>
      <vt:lpstr>Paired work:</vt:lpstr>
      <vt:lpstr>Whiteboard  work:</vt:lpstr>
      <vt:lpstr>Whiteboard  work:</vt:lpstr>
      <vt:lpstr>PowerPoint Presentation</vt:lpstr>
      <vt:lpstr>Task: Look at the painting of Wassily Kandinsky. Kandinsky used a lot of shape throughout his art.   1: Label the with a number and underneath write the number with the angle: acute, obtuse, reflex  2: Use a protractor and measure the angle  </vt:lpstr>
      <vt:lpstr>Tuesday 3rd June TBAT: use modal verbs to show degrees of possibility.  3 in 3</vt:lpstr>
      <vt:lpstr>Tuesday 3rd June TBAT: use modal verbs to show degrees of possibility.   3 in3</vt:lpstr>
      <vt:lpstr>Tuesday 3rd June TBAT: use modal verbs to show degrees of possibility.  Which of these verbs are modal verbs?   was   might   speak  eat  should     could  may  can  run  have  will   train  would  try  shout</vt:lpstr>
      <vt:lpstr>Tuesday 3rd June TBAT: use modal verbs to show degrees of possibility.  TALK PARTNERS Order these sentences and justify your order  I will do my homework.  I could do my homework.  I should do my homework.  I might do my homework.  </vt:lpstr>
      <vt:lpstr>Tuesday 3rd June TBAT: use modal verbs to show degrees of possibility.  Change the modal verbs in these sentences to increase the possibility of them happening.   GREEN  I could go to the park after school.  BLUE I might have a snack when I get home from school.  </vt:lpstr>
      <vt:lpstr>Tuesday 3rd June TBAT: use modal verbs to show degrees of possibility.    </vt:lpstr>
      <vt:lpstr>Tuesday 3rd June TBAT: use modal verbs to show degrees of possibility.  Partner talk:  Recall the steps involved in a Viking warrior burial  Can you include adverbials in your steps?  First,  Next,   Finally,    </vt:lpstr>
      <vt:lpstr>Tuesday 3rd June TBAT: use modal verbs to show degrees of possibility.   Using modal verbs explain what would need to happen when a Viking Warrior is killed in battle.  Think about:  Where will the body go? What might be with the warrior? Who would be with the warrior? </vt:lpstr>
      <vt:lpstr>Tuesday 3rd June TBAT: use modal verbs to show degrees of possibility.  EXAMPLE In Viking times, warriors were honoured with special burials that celebrated their bravery and strength. If you ever find yourself needing to bury a Viking warrior, here is what you should do to give them a respectful send-off.  1. Prepare the body  The warrior should be dressed in their finest clothes. You might want to place coins over their eyes or include special items that were important to them in life. 2. Gather the belongings  A Viking warrior must be buried with their weapons and useful items for the afterlife. These could include a sword, shield, drinking horn, and even a favourite animal.   </vt:lpstr>
      <vt:lpstr>Tuesday 3rd June 2025 TBAT:  learn a melody and harmony part on instruments to accompany a song, sung in unison and 3 parts. (Glockenspiels)  The Collins Hub Educator &gt; Library - Celebration – Lesson 1 – Everyone loves Saturday night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were the Vikings?</vt:lpstr>
      <vt:lpstr>PowerPoint Presentation</vt:lpstr>
      <vt:lpstr>Where did the Vikings travel from?</vt:lpstr>
      <vt:lpstr>Where did the Vikings travel from?</vt:lpstr>
      <vt:lpstr>Where did the Vikings travel from?</vt:lpstr>
      <vt:lpstr>Where did the Vikings travel from?</vt:lpstr>
      <vt:lpstr>How could the Vikings travel so far?</vt:lpstr>
      <vt:lpstr>How could the Vikings travel so far?</vt:lpstr>
      <vt:lpstr>How could the Vikings travel so far?</vt:lpstr>
      <vt:lpstr>How could the Vikings travel so far?</vt:lpstr>
      <vt:lpstr>How could the Vikings travel so far?</vt:lpstr>
      <vt:lpstr>Use the vocabulary to label parts of the longboat. </vt:lpstr>
      <vt:lpstr>Can you label the parts of the longship using the words below?</vt:lpstr>
      <vt:lpstr>Read the text and answer the following questions:  Give three reasons why the Vikings travelled.</vt:lpstr>
      <vt:lpstr>Exit Questions:   Vikings came ________ years after the first Anglo-Saxon invasion.   Vikings are only aggressive and are thieves. True or false? Explain.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433</cp:revision>
  <dcterms:created xsi:type="dcterms:W3CDTF">2025-05-22T12:30:17Z</dcterms:created>
  <dcterms:modified xsi:type="dcterms:W3CDTF">2025-06-02T15:46:42Z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