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604" r:id="rId6"/>
    <p:sldId id="617" r:id="rId7"/>
    <p:sldId id="618" r:id="rId8"/>
    <p:sldId id="609" r:id="rId9"/>
    <p:sldId id="603" r:id="rId10"/>
    <p:sldId id="585" r:id="rId11"/>
    <p:sldId id="257" r:id="rId12"/>
    <p:sldId id="588" r:id="rId13"/>
    <p:sldId id="586" r:id="rId14"/>
    <p:sldId id="587" r:id="rId15"/>
    <p:sldId id="589" r:id="rId16"/>
    <p:sldId id="590" r:id="rId17"/>
    <p:sldId id="592" r:id="rId18"/>
    <p:sldId id="591" r:id="rId19"/>
    <p:sldId id="593" r:id="rId20"/>
    <p:sldId id="595" r:id="rId21"/>
    <p:sldId id="594" r:id="rId22"/>
    <p:sldId id="596" r:id="rId23"/>
    <p:sldId id="597" r:id="rId24"/>
    <p:sldId id="598" r:id="rId25"/>
    <p:sldId id="601" r:id="rId26"/>
    <p:sldId id="600" r:id="rId27"/>
    <p:sldId id="602" r:id="rId28"/>
    <p:sldId id="605" r:id="rId29"/>
    <p:sldId id="610" r:id="rId30"/>
    <p:sldId id="611" r:id="rId31"/>
    <p:sldId id="612" r:id="rId32"/>
    <p:sldId id="613" r:id="rId33"/>
    <p:sldId id="614" r:id="rId34"/>
    <p:sldId id="615" r:id="rId35"/>
    <p:sldId id="616" r:id="rId36"/>
    <p:sldId id="619" r:id="rId37"/>
    <p:sldId id="606" r:id="rId38"/>
    <p:sldId id="738" r:id="rId39"/>
    <p:sldId id="739" r:id="rId40"/>
    <p:sldId id="740" r:id="rId41"/>
    <p:sldId id="741" r:id="rId42"/>
    <p:sldId id="742" r:id="rId43"/>
    <p:sldId id="743" r:id="rId44"/>
    <p:sldId id="608" r:id="rId4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D9AE0-B5D0-149C-55E2-72FD7A7B7064}" v="668" dt="2025-06-23T21:45:43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virtualmusicalinstruments.com/glockenspiel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multiples of multiples of multiples of multiples of multiples&#10;&#10;AI-generated content may be incorrect.">
            <a:extLst>
              <a:ext uri="{FF2B5EF4-FFF2-40B4-BE49-F238E27FC236}">
                <a16:creationId xmlns:a16="http://schemas.microsoft.com/office/drawing/2014/main" id="{FF041452-1FEA-72CE-5568-803084D59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3" y="2272356"/>
            <a:ext cx="4966387" cy="3270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6CD64-A6F9-FE03-FB31-700325BF83E9}"/>
              </a:ext>
            </a:extLst>
          </p:cNvPr>
          <p:cNvSpPr txBox="1"/>
          <p:nvPr/>
        </p:nvSpPr>
        <p:spPr>
          <a:xfrm>
            <a:off x="306916" y="5904064"/>
            <a:ext cx="502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16     135    21      240        84</a:t>
            </a:r>
          </a:p>
        </p:txBody>
      </p:sp>
      <p:pic>
        <p:nvPicPr>
          <p:cNvPr id="6" name="Picture 5" descr="A math worksheet with numbers and symbols&#10;&#10;AI-generated content may be incorrect.">
            <a:extLst>
              <a:ext uri="{FF2B5EF4-FFF2-40B4-BE49-F238E27FC236}">
                <a16:creationId xmlns:a16="http://schemas.microsoft.com/office/drawing/2014/main" id="{90D9289D-142E-47C3-A389-BF3DA41F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344" y="1710122"/>
            <a:ext cx="6857743" cy="4632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83788-2DE1-EE54-7789-5410CC23DF93}"/>
              </a:ext>
            </a:extLst>
          </p:cNvPr>
          <p:cNvSpPr txBox="1"/>
          <p:nvPr/>
        </p:nvSpPr>
        <p:spPr>
          <a:xfrm>
            <a:off x="314354" y="262223"/>
            <a:ext cx="114681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Morning Challenge                                                           24/6/2025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401C-9AF8-96B5-031C-E198814D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Talk partners: Calculate the area of shape A and B.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 descr="A yellow and blue rectangles&#10;&#10;AI-generated content may be incorrect.">
            <a:extLst>
              <a:ext uri="{FF2B5EF4-FFF2-40B4-BE49-F238E27FC236}">
                <a16:creationId xmlns:a16="http://schemas.microsoft.com/office/drawing/2014/main" id="{B17C4EFC-A81E-C1B4-C6E8-0B061037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38" y="1529664"/>
            <a:ext cx="11418415" cy="3932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033FD-1EB8-BCE8-CFDF-E491C7764CB5}"/>
              </a:ext>
            </a:extLst>
          </p:cNvPr>
          <p:cNvSpPr txBox="1"/>
          <p:nvPr/>
        </p:nvSpPr>
        <p:spPr>
          <a:xfrm>
            <a:off x="703862" y="5782711"/>
            <a:ext cx="99644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What do you notice? </a:t>
            </a:r>
          </a:p>
        </p:txBody>
      </p:sp>
    </p:spTree>
    <p:extLst>
      <p:ext uri="{BB962C8B-B14F-4D97-AF65-F5344CB8AC3E}">
        <p14:creationId xmlns:p14="http://schemas.microsoft.com/office/powerpoint/2010/main" val="240249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8432-A5E8-B0A6-EAF1-B0F99C12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 books: calculate the area of your rectilinear shape. </a:t>
            </a:r>
          </a:p>
        </p:txBody>
      </p:sp>
      <p:pic>
        <p:nvPicPr>
          <p:cNvPr id="3" name="Picture 2" descr="A green rectangle with black text&#10;&#10;AI-generated content may be incorrect.">
            <a:extLst>
              <a:ext uri="{FF2B5EF4-FFF2-40B4-BE49-F238E27FC236}">
                <a16:creationId xmlns:a16="http://schemas.microsoft.com/office/drawing/2014/main" id="{E39CE0B3-D27C-F223-1661-0E13BF56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1" y="1853514"/>
            <a:ext cx="11970350" cy="2842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907D3B-F187-588B-EDB6-D452DB607470}"/>
              </a:ext>
            </a:extLst>
          </p:cNvPr>
          <p:cNvSpPr txBox="1"/>
          <p:nvPr/>
        </p:nvSpPr>
        <p:spPr>
          <a:xfrm>
            <a:off x="538248" y="4954638"/>
            <a:ext cx="109443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Challenge: Write the formula for calculating the area of a rectilinear shape. </a:t>
            </a:r>
          </a:p>
        </p:txBody>
      </p:sp>
    </p:spTree>
    <p:extLst>
      <p:ext uri="{BB962C8B-B14F-4D97-AF65-F5344CB8AC3E}">
        <p14:creationId xmlns:p14="http://schemas.microsoft.com/office/powerpoint/2010/main" val="214955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03DA-D65D-AAD6-08BB-780C1C88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rectangular object with black text&#10;&#10;AI-generated content may be incorrect.">
            <a:extLst>
              <a:ext uri="{FF2B5EF4-FFF2-40B4-BE49-F238E27FC236}">
                <a16:creationId xmlns:a16="http://schemas.microsoft.com/office/drawing/2014/main" id="{590CB2F5-7390-AF90-CC7D-4DFD6182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00" y="993818"/>
            <a:ext cx="7226128" cy="5220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58085E-9388-95FD-D671-E0C790FDEBE4}"/>
              </a:ext>
            </a:extLst>
          </p:cNvPr>
          <p:cNvSpPr txBox="1"/>
          <p:nvPr/>
        </p:nvSpPr>
        <p:spPr>
          <a:xfrm>
            <a:off x="165614" y="21024"/>
            <a:ext cx="119118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Talk partners: How would we calculate the area of the compound shape? </a:t>
            </a:r>
          </a:p>
        </p:txBody>
      </p:sp>
    </p:spTree>
    <p:extLst>
      <p:ext uri="{BB962C8B-B14F-4D97-AF65-F5344CB8AC3E}">
        <p14:creationId xmlns:p14="http://schemas.microsoft.com/office/powerpoint/2010/main" val="166679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rectangle with black text&#10;&#10;AI-generated content may be incorrect.">
            <a:extLst>
              <a:ext uri="{FF2B5EF4-FFF2-40B4-BE49-F238E27FC236}">
                <a16:creationId xmlns:a16="http://schemas.microsoft.com/office/drawing/2014/main" id="{BA6B330E-BED3-230F-24E6-B9BD51F6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31" y="451279"/>
            <a:ext cx="8628877" cy="6202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5AAA8-3E66-4C00-8092-1B46AC69CEC7}"/>
              </a:ext>
            </a:extLst>
          </p:cNvPr>
          <p:cNvSpPr txBox="1"/>
          <p:nvPr/>
        </p:nvSpPr>
        <p:spPr>
          <a:xfrm>
            <a:off x="262223" y="262222"/>
            <a:ext cx="5782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Class work:</a:t>
            </a:r>
          </a:p>
        </p:txBody>
      </p:sp>
    </p:spTree>
    <p:extLst>
      <p:ext uri="{BB962C8B-B14F-4D97-AF65-F5344CB8AC3E}">
        <p14:creationId xmlns:p14="http://schemas.microsoft.com/office/powerpoint/2010/main" val="57540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3692-1222-831D-F1F9-5903CBA57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46B8-52B5-044E-902E-C35EBC04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35" y="806864"/>
            <a:ext cx="4386470" cy="134764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What is the first thing we must do before we can calculate the area of this shape?  </a:t>
            </a:r>
          </a:p>
        </p:txBody>
      </p:sp>
      <p:pic>
        <p:nvPicPr>
          <p:cNvPr id="3" name="Picture 2" descr="A pink rectangular object with black text&#10;&#10;AI-generated content may be incorrect.">
            <a:extLst>
              <a:ext uri="{FF2B5EF4-FFF2-40B4-BE49-F238E27FC236}">
                <a16:creationId xmlns:a16="http://schemas.microsoft.com/office/drawing/2014/main" id="{FD1C99FB-325D-D152-FFB0-BAB60BCF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15" y="1334083"/>
            <a:ext cx="7262881" cy="52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5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328E-8F40-FDC7-2608-EF702C94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35" y="806864"/>
            <a:ext cx="4386470" cy="134764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Talk partners: In pairs decide where we would partition this shape to calculate the area. </a:t>
            </a:r>
          </a:p>
        </p:txBody>
      </p:sp>
      <p:pic>
        <p:nvPicPr>
          <p:cNvPr id="3" name="Picture 2" descr="A pink rectangular object with black text&#10;&#10;AI-generated content may be incorrect.">
            <a:extLst>
              <a:ext uri="{FF2B5EF4-FFF2-40B4-BE49-F238E27FC236}">
                <a16:creationId xmlns:a16="http://schemas.microsoft.com/office/drawing/2014/main" id="{3A2A7F06-A10F-D007-2D45-AC1E6955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15" y="1334083"/>
            <a:ext cx="7262881" cy="52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DDF27-913B-194C-14A3-0A5A870D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6" y="764829"/>
            <a:ext cx="11545128" cy="4455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81C93-B7A7-B098-016B-BBA2DDAC0181}"/>
              </a:ext>
            </a:extLst>
          </p:cNvPr>
          <p:cNvSpPr txBox="1"/>
          <p:nvPr/>
        </p:nvSpPr>
        <p:spPr>
          <a:xfrm>
            <a:off x="220819" y="124210"/>
            <a:ext cx="117862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Does it make a difference to the answer? </a:t>
            </a:r>
          </a:p>
        </p:txBody>
      </p:sp>
    </p:spTree>
    <p:extLst>
      <p:ext uri="{BB962C8B-B14F-4D97-AF65-F5344CB8AC3E}">
        <p14:creationId xmlns:p14="http://schemas.microsoft.com/office/powerpoint/2010/main" val="233702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1061-B3B0-96A3-4FAD-FE542047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Use the labels to split the shape. </a:t>
            </a:r>
          </a:p>
        </p:txBody>
      </p:sp>
      <p:pic>
        <p:nvPicPr>
          <p:cNvPr id="3" name="Picture 2" descr="A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3F852713-9BC7-3AAE-69EF-6797C93C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7" y="1694966"/>
            <a:ext cx="11147010" cy="41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33E1EB-C56F-44FA-6BDD-62548F2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36" y="941111"/>
            <a:ext cx="11759509" cy="5538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07C759-B817-7D4C-FDE8-A1DA3862474E}"/>
              </a:ext>
            </a:extLst>
          </p:cNvPr>
          <p:cNvSpPr txBox="1"/>
          <p:nvPr/>
        </p:nvSpPr>
        <p:spPr>
          <a:xfrm>
            <a:off x="248421" y="207018"/>
            <a:ext cx="74526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Whiteboard work: </a:t>
            </a:r>
          </a:p>
        </p:txBody>
      </p:sp>
    </p:spTree>
    <p:extLst>
      <p:ext uri="{BB962C8B-B14F-4D97-AF65-F5344CB8AC3E}">
        <p14:creationId xmlns:p14="http://schemas.microsoft.com/office/powerpoint/2010/main" val="366829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61E3265C-58F5-B532-8BBD-E3FFC334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585" y="490054"/>
            <a:ext cx="6712916" cy="5866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BD006-0816-EAE8-8AE5-DBC1223D0ED4}"/>
              </a:ext>
            </a:extLst>
          </p:cNvPr>
          <p:cNvSpPr txBox="1"/>
          <p:nvPr/>
        </p:nvSpPr>
        <p:spPr>
          <a:xfrm>
            <a:off x="317427" y="869477"/>
            <a:ext cx="383673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What are the steps to success to calculating the area of this shape? </a:t>
            </a:r>
          </a:p>
          <a:p>
            <a:endParaRPr lang="en-GB" sz="3200" dirty="0"/>
          </a:p>
          <a:p>
            <a:r>
              <a:rPr lang="en-GB" sz="3200" dirty="0"/>
              <a:t>Look carefully! </a:t>
            </a:r>
          </a:p>
        </p:txBody>
      </p:sp>
    </p:spTree>
    <p:extLst>
      <p:ext uri="{BB962C8B-B14F-4D97-AF65-F5344CB8AC3E}">
        <p14:creationId xmlns:p14="http://schemas.microsoft.com/office/powerpoint/2010/main" val="202188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A37A-2007-B99A-55C1-259ADE1B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27DAE7-B1E0-093A-B4D5-3AA60C0AE3A8}"/>
              </a:ext>
            </a:extLst>
          </p:cNvPr>
          <p:cNvSpPr txBox="1"/>
          <p:nvPr/>
        </p:nvSpPr>
        <p:spPr>
          <a:xfrm>
            <a:off x="314354" y="262223"/>
            <a:ext cx="11468104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/>
              <a:t>Tuesday 24th June</a:t>
            </a:r>
          </a:p>
          <a:p>
            <a:r>
              <a:rPr lang="en-GB" sz="3200" u="sng" dirty="0"/>
              <a:t>TBAT: Use inverted commas.</a:t>
            </a:r>
            <a:br>
              <a:rPr lang="en-GB" sz="3200" u="sng" dirty="0"/>
            </a:br>
            <a:br>
              <a:rPr lang="en-GB" sz="3200" u="sng" dirty="0"/>
            </a:br>
            <a:r>
              <a:rPr lang="en-GB" sz="3200" u="sng" dirty="0"/>
              <a:t>Talk partners:</a:t>
            </a:r>
            <a:br>
              <a:rPr lang="en-GB" sz="3200" u="sng" dirty="0"/>
            </a:br>
            <a:br>
              <a:rPr lang="en-GB" sz="3200" u="sng" dirty="0"/>
            </a:br>
            <a:r>
              <a:rPr lang="en-GB" sz="3200" dirty="0"/>
              <a:t>What are the steps to using inverted commas? </a:t>
            </a:r>
            <a:br>
              <a:rPr lang="en-GB" sz="3200" dirty="0"/>
            </a:br>
            <a:r>
              <a:rPr lang="en-GB" sz="3200" dirty="0"/>
              <a:t>1.</a:t>
            </a:r>
            <a:br>
              <a:rPr lang="en-GB" sz="3200" dirty="0"/>
            </a:br>
            <a:r>
              <a:rPr lang="en-GB" sz="3200" dirty="0"/>
              <a:t>2.</a:t>
            </a:r>
            <a:br>
              <a:rPr lang="en-GB" sz="3200" dirty="0"/>
            </a:br>
            <a:r>
              <a:rPr lang="en-GB" sz="3200" dirty="0"/>
              <a:t>3.</a:t>
            </a:r>
            <a:br>
              <a:rPr lang="en-GB" sz="3200" dirty="0"/>
            </a:br>
            <a:r>
              <a:rPr lang="en-GB" sz="3200" dirty="0"/>
              <a:t>4.</a:t>
            </a:r>
            <a:br>
              <a:rPr lang="en-GB" sz="3200" dirty="0"/>
            </a:br>
            <a:r>
              <a:rPr lang="en-GB" sz="3200" dirty="0"/>
              <a:t>5.</a:t>
            </a:r>
            <a:br>
              <a:rPr lang="en-GB" sz="3200" u="sng" dirty="0"/>
            </a:br>
            <a:br>
              <a:rPr lang="en-GB" sz="3200" u="sng" dirty="0"/>
            </a:b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99571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798C8-8BF9-A059-22FD-7D00349D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62EC3676-A36F-BB43-720D-3CEF933E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585" y="490054"/>
            <a:ext cx="6712916" cy="5866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2E9EE-3964-5B48-EDB0-A3EAE6FF488E}"/>
              </a:ext>
            </a:extLst>
          </p:cNvPr>
          <p:cNvSpPr txBox="1"/>
          <p:nvPr/>
        </p:nvSpPr>
        <p:spPr>
          <a:xfrm>
            <a:off x="317427" y="869477"/>
            <a:ext cx="38367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Whiteboard work: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5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B5EE-508F-76A2-2416-D07E0F9E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7" y="-242266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Whiteboard work:</a:t>
            </a:r>
          </a:p>
        </p:txBody>
      </p:sp>
      <p:pic>
        <p:nvPicPr>
          <p:cNvPr id="3" name="Picture 2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7673DDE9-59E7-45F0-A877-C3D0529B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942975"/>
            <a:ext cx="11894930" cy="55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9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72E17-466E-6835-B16C-1A30FAF5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4" y="521114"/>
            <a:ext cx="7770468" cy="4280729"/>
          </a:xfrm>
          <a:prstGeom prst="rect">
            <a:avLst/>
          </a:prstGeom>
        </p:spPr>
      </p:pic>
      <p:pic>
        <p:nvPicPr>
          <p:cNvPr id="4" name="Picture 3" descr="A yellow rectangular object with black text&#10;&#10;AI-generated content may be incorrect.">
            <a:extLst>
              <a:ext uri="{FF2B5EF4-FFF2-40B4-BE49-F238E27FC236}">
                <a16:creationId xmlns:a16="http://schemas.microsoft.com/office/drawing/2014/main" id="{A1D6DE22-36BC-1AF9-0649-82069A979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802" y="673100"/>
            <a:ext cx="3322569" cy="2585279"/>
          </a:xfrm>
          <a:prstGeom prst="rect">
            <a:avLst/>
          </a:prstGeom>
        </p:spPr>
      </p:pic>
      <p:pic>
        <p:nvPicPr>
          <p:cNvPr id="6" name="Picture 5" descr="A graph of a rectangle and rectangle with blue and green squares&#10;&#10;AI-generated content may be incorrect.">
            <a:extLst>
              <a:ext uri="{FF2B5EF4-FFF2-40B4-BE49-F238E27FC236}">
                <a16:creationId xmlns:a16="http://schemas.microsoft.com/office/drawing/2014/main" id="{78C2B3D8-2018-9E18-33BD-6915FF7F0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634" y="3447013"/>
            <a:ext cx="4048817" cy="3409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D1F5FF-BC43-73A6-E650-C398556B3628}"/>
              </a:ext>
            </a:extLst>
          </p:cNvPr>
          <p:cNvSpPr txBox="1"/>
          <p:nvPr/>
        </p:nvSpPr>
        <p:spPr>
          <a:xfrm>
            <a:off x="138012" y="82807"/>
            <a:ext cx="68316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Independent: </a:t>
            </a:r>
          </a:p>
        </p:txBody>
      </p:sp>
    </p:spTree>
    <p:extLst>
      <p:ext uri="{BB962C8B-B14F-4D97-AF65-F5344CB8AC3E}">
        <p14:creationId xmlns:p14="http://schemas.microsoft.com/office/powerpoint/2010/main" val="215414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0F413-C40B-3FAA-B0F0-AF2472A715D4}"/>
              </a:ext>
            </a:extLst>
          </p:cNvPr>
          <p:cNvSpPr txBox="1"/>
          <p:nvPr/>
        </p:nvSpPr>
        <p:spPr>
          <a:xfrm>
            <a:off x="345030" y="317427"/>
            <a:ext cx="7438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Challenge:                                                                                                              Mastery:</a:t>
            </a:r>
          </a:p>
        </p:txBody>
      </p:sp>
      <p:pic>
        <p:nvPicPr>
          <p:cNvPr id="4" name="Picture 3" descr="A drawing of a rectangular object with red and green arrows&#10;&#10;AI-generated content may be incorrect.">
            <a:extLst>
              <a:ext uri="{FF2B5EF4-FFF2-40B4-BE49-F238E27FC236}">
                <a16:creationId xmlns:a16="http://schemas.microsoft.com/office/drawing/2014/main" id="{D56FE004-6D0D-FBB3-C151-3CD1BD8B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2" y="895350"/>
            <a:ext cx="3581400" cy="5067300"/>
          </a:xfrm>
          <a:prstGeom prst="rect">
            <a:avLst/>
          </a:prstGeom>
        </p:spPr>
      </p:pic>
      <p:pic>
        <p:nvPicPr>
          <p:cNvPr id="5" name="Picture 4" descr="A purple cross with white text&#10;&#10;AI-generated content may be incorrect.">
            <a:extLst>
              <a:ext uri="{FF2B5EF4-FFF2-40B4-BE49-F238E27FC236}">
                <a16:creationId xmlns:a16="http://schemas.microsoft.com/office/drawing/2014/main" id="{C0408E63-D8EA-B623-F254-65B3407D5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72" y="1223963"/>
            <a:ext cx="48863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2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0AF1-EA08-BFE8-4C96-948A1CC8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Paint : no, only cover 16</a:t>
            </a:r>
            <a:br>
              <a:rPr lang="en-GB" dirty="0"/>
            </a:br>
            <a:r>
              <a:rPr lang="en-GB" dirty="0"/>
              <a:t>      Ch: 63                    Mastery: 6</a:t>
            </a:r>
          </a:p>
        </p:txBody>
      </p:sp>
    </p:spTree>
    <p:extLst>
      <p:ext uri="{BB962C8B-B14F-4D97-AF65-F5344CB8AC3E}">
        <p14:creationId xmlns:p14="http://schemas.microsoft.com/office/powerpoint/2010/main" val="423393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94A9-6643-20EF-A1E9-18D98DC9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962" y="4720"/>
            <a:ext cx="1232792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u="sng" dirty="0"/>
              <a:t>Tuesday 24th June</a:t>
            </a:r>
            <a:br>
              <a:rPr lang="en-GB" sz="3200" u="sng" dirty="0"/>
            </a:br>
            <a:r>
              <a:rPr lang="en-GB" sz="3200" u="sng" dirty="0"/>
              <a:t>TBAT: know the features of Viking myths and legends.</a:t>
            </a:r>
            <a:br>
              <a:rPr lang="en-GB" sz="3200" u="sng" dirty="0"/>
            </a:br>
            <a:r>
              <a:rPr lang="en-GB" sz="3200" u="sng" dirty="0"/>
              <a:t>3 in 3</a:t>
            </a:r>
          </a:p>
        </p:txBody>
      </p:sp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D261DC28-BBCC-ED21-409A-EF4A520BA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199" y="1136435"/>
            <a:ext cx="9476087" cy="3823129"/>
          </a:xfrm>
          <a:prstGeom prst="rect">
            <a:avLst/>
          </a:prstGeom>
        </p:spPr>
      </p:pic>
      <p:pic>
        <p:nvPicPr>
          <p:cNvPr id="4" name="Picture 3" descr="A close up of black text&#10;&#10;AI-generated content may be incorrect.">
            <a:extLst>
              <a:ext uri="{FF2B5EF4-FFF2-40B4-BE49-F238E27FC236}">
                <a16:creationId xmlns:a16="http://schemas.microsoft.com/office/drawing/2014/main" id="{DA6E7AC7-D171-5C09-DB8C-82814100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97" y="5216996"/>
            <a:ext cx="7543800" cy="130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3F641-EC13-F0CE-58E2-3460B1F0BFB3}"/>
              </a:ext>
            </a:extLst>
          </p:cNvPr>
          <p:cNvSpPr txBox="1"/>
          <p:nvPr/>
        </p:nvSpPr>
        <p:spPr>
          <a:xfrm>
            <a:off x="-3289" y="1334283"/>
            <a:ext cx="285163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omic Sans MS"/>
                <a:ea typeface="+mn-lt"/>
                <a:cs typeface="+mn-lt"/>
              </a:rPr>
              <a:t>1. According to the source, what do myths do? </a:t>
            </a:r>
            <a:br>
              <a:rPr lang="en-GB" sz="2400" dirty="0">
                <a:latin typeface="Comic Sans MS"/>
                <a:ea typeface="+mn-lt"/>
                <a:cs typeface="+mn-lt"/>
              </a:rPr>
            </a:br>
            <a:br>
              <a:rPr lang="en-GB" sz="2400" dirty="0">
                <a:latin typeface="Comic Sans MS"/>
                <a:ea typeface="+mn-lt"/>
                <a:cs typeface="+mn-lt"/>
              </a:rPr>
            </a:br>
            <a:r>
              <a:rPr lang="en-GB" sz="2400" dirty="0">
                <a:latin typeface="Comic Sans MS"/>
                <a:ea typeface="+mn-lt"/>
                <a:cs typeface="+mn-lt"/>
              </a:rPr>
              <a:t>2. Are myths fact or fiction? Use a quotation from the text to support your answer. </a:t>
            </a:r>
            <a:endParaRPr lang="en-US" sz="2400">
              <a:latin typeface="Comic Sans MS"/>
              <a:ea typeface="+mn-lt"/>
              <a:cs typeface="+mn-lt"/>
            </a:endParaRPr>
          </a:p>
          <a:p>
            <a:endParaRPr lang="en-GB" sz="2400" dirty="0">
              <a:latin typeface="Comic Sans MS"/>
              <a:ea typeface="+mn-lt"/>
              <a:cs typeface="+mn-lt"/>
            </a:endParaRPr>
          </a:p>
          <a:p>
            <a:r>
              <a:rPr lang="en-GB" sz="2400" dirty="0">
                <a:latin typeface="Comic Sans MS"/>
                <a:ea typeface="+mn-lt"/>
                <a:cs typeface="+mn-lt"/>
              </a:rPr>
              <a:t>3. What purpose does each of the kinds of myths serve? </a:t>
            </a:r>
            <a:endParaRPr lang="en-US" sz="24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1079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03397-D3C2-A3BE-9D1B-52AA76DBC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B0B2-9CB8-4BCD-DA13-7DAD66EF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1806747"/>
            <a:ext cx="12327924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Tuesday 24th June</a:t>
            </a:r>
            <a:br>
              <a:rPr lang="en-GB" u="sng" dirty="0"/>
            </a:br>
            <a:r>
              <a:rPr lang="en-GB" u="sng" dirty="0"/>
              <a:t>TBAT: know the features of myths and legends.</a:t>
            </a:r>
            <a:br>
              <a:rPr lang="en-GB" u="sng" dirty="0"/>
            </a:br>
            <a:br>
              <a:rPr lang="en-GB" u="sng" dirty="0"/>
            </a:br>
            <a:r>
              <a:rPr lang="en-GB" dirty="0">
                <a:solidFill>
                  <a:srgbClr val="0070C0"/>
                </a:solidFill>
              </a:rPr>
              <a:t>What are the features of a narrative?</a:t>
            </a:r>
            <a:br>
              <a:rPr lang="en-GB" dirty="0">
                <a:solidFill>
                  <a:srgbClr val="0070C0"/>
                </a:solidFill>
              </a:rPr>
            </a:br>
            <a:br>
              <a:rPr lang="en-GB" dirty="0">
                <a:solidFill>
                  <a:srgbClr val="0070C0"/>
                </a:solidFill>
              </a:rPr>
            </a:b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What do you know about myths and legends? What are the features?</a:t>
            </a:r>
          </a:p>
        </p:txBody>
      </p:sp>
    </p:spTree>
    <p:extLst>
      <p:ext uri="{BB962C8B-B14F-4D97-AF65-F5344CB8AC3E}">
        <p14:creationId xmlns:p14="http://schemas.microsoft.com/office/powerpoint/2010/main" val="192280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51873-2DC1-92B9-6E02-F3FA2B39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3C0F-D1B6-5C18-6785-70B85455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1806747"/>
            <a:ext cx="12327924" cy="1325563"/>
          </a:xfrm>
        </p:spPr>
        <p:txBody>
          <a:bodyPr>
            <a:normAutofit fontScale="90000"/>
          </a:bodyPr>
          <a:lstStyle/>
          <a:p>
            <a:r>
              <a:rPr lang="en-GB" sz="3600" u="sng" dirty="0"/>
              <a:t>Tuesday 24th June</a:t>
            </a:r>
            <a:br>
              <a:rPr lang="en-GB" sz="3600" u="sng" dirty="0"/>
            </a:br>
            <a:r>
              <a:rPr lang="en-GB" sz="3600" u="sng" dirty="0"/>
              <a:t>TBAT: know the features of myths and legends.</a:t>
            </a:r>
            <a:br>
              <a:rPr lang="en-GB" u="sng" dirty="0"/>
            </a:br>
            <a:br>
              <a:rPr lang="en-GB" u="sng" dirty="0"/>
            </a:br>
            <a:br>
              <a:rPr lang="en-GB" u="sng" dirty="0"/>
            </a:br>
            <a:br>
              <a:rPr lang="en-GB" u="sng" dirty="0"/>
            </a:br>
            <a:br>
              <a:rPr lang="en-GB" u="sng" dirty="0"/>
            </a:br>
            <a:br>
              <a:rPr lang="en-GB" u="sng" dirty="0"/>
            </a:br>
            <a:br>
              <a:rPr lang="en-GB" u="sng" dirty="0"/>
            </a:br>
            <a:endParaRPr lang="en-GB">
              <a:solidFill>
                <a:srgbClr val="00B050"/>
              </a:solidFill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9495F8-FAD6-D10D-0B79-8D1F3A3C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43" y="947351"/>
            <a:ext cx="9826972" cy="59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2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98C8-77ED-D4DD-2D12-307D67BB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close up of text&#10;&#10;AI-generated content may be incorrect.">
            <a:extLst>
              <a:ext uri="{FF2B5EF4-FFF2-40B4-BE49-F238E27FC236}">
                <a16:creationId xmlns:a16="http://schemas.microsoft.com/office/drawing/2014/main" id="{6DB71F8E-3BA7-E0B7-E79E-E17B545F4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0"/>
            <a:ext cx="11183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3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DE990-37B1-6166-F9B3-D46E4A10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A544-E759-7E07-6632-F978081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484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u="sng" dirty="0"/>
              <a:t>Talk partners: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Can you think of a myth or a legend that you have heard?</a:t>
            </a:r>
          </a:p>
        </p:txBody>
      </p:sp>
    </p:spTree>
    <p:extLst>
      <p:ext uri="{BB962C8B-B14F-4D97-AF65-F5344CB8AC3E}">
        <p14:creationId xmlns:p14="http://schemas.microsoft.com/office/powerpoint/2010/main" val="134625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8A10-A308-D15A-0940-D7CA16DB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D6BD58-1215-2BD4-151E-48ED8DBB0C07}"/>
              </a:ext>
            </a:extLst>
          </p:cNvPr>
          <p:cNvSpPr txBox="1"/>
          <p:nvPr/>
        </p:nvSpPr>
        <p:spPr>
          <a:xfrm>
            <a:off x="314354" y="262223"/>
            <a:ext cx="1146810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/>
              <a:t>Tuesday 24th June</a:t>
            </a:r>
          </a:p>
          <a:p>
            <a:r>
              <a:rPr lang="en-GB" sz="3200" u="sng" dirty="0"/>
              <a:t>TBAT: Use inverted commas.</a:t>
            </a: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 dirty="0"/>
          </a:p>
        </p:txBody>
      </p:sp>
      <p:pic>
        <p:nvPicPr>
          <p:cNvPr id="2" name="Picture 1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73A70F96-B871-B64A-85B1-A6C6280E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1" y="1502603"/>
            <a:ext cx="10392327" cy="46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cartoon characters&#10;&#10;AI-generated content may be incorrect.">
            <a:extLst>
              <a:ext uri="{FF2B5EF4-FFF2-40B4-BE49-F238E27FC236}">
                <a16:creationId xmlns:a16="http://schemas.microsoft.com/office/drawing/2014/main" id="{F4E021BB-BAAD-C12A-0005-E969807D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90" y="0"/>
            <a:ext cx="4630343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EF716E-4380-8C9A-906F-CDEED6BB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1127125"/>
            <a:ext cx="5758249" cy="38484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u="sng" dirty="0"/>
              <a:t>Talk partners: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Can you think of a myth or a legend that you have heard?</a:t>
            </a:r>
          </a:p>
        </p:txBody>
      </p:sp>
    </p:spTree>
    <p:extLst>
      <p:ext uri="{BB962C8B-B14F-4D97-AF65-F5344CB8AC3E}">
        <p14:creationId xmlns:p14="http://schemas.microsoft.com/office/powerpoint/2010/main" val="1004179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6252-FF17-A11F-85F3-FFCAF12A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4CD3A-EB36-9CF9-CF1D-F39FEA0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78" y="4721"/>
            <a:ext cx="12194059" cy="1428534"/>
          </a:xfrm>
        </p:spPr>
        <p:txBody>
          <a:bodyPr/>
          <a:lstStyle/>
          <a:p>
            <a:r>
              <a:rPr lang="en-GB" dirty="0"/>
              <a:t>Read through the extracts – what features can you spot?</a:t>
            </a:r>
          </a:p>
        </p:txBody>
      </p:sp>
      <p:pic>
        <p:nvPicPr>
          <p:cNvPr id="6" name="Picture 5" descr="A page of a book&#10;&#10;AI-generated content may be incorrect.">
            <a:extLst>
              <a:ext uri="{FF2B5EF4-FFF2-40B4-BE49-F238E27FC236}">
                <a16:creationId xmlns:a16="http://schemas.microsoft.com/office/drawing/2014/main" id="{E5921F80-3C03-1E3D-F53E-828CACDB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19" y="719008"/>
            <a:ext cx="4382015" cy="5965740"/>
          </a:xfrm>
          <a:prstGeom prst="rect">
            <a:avLst/>
          </a:prstGeom>
        </p:spPr>
      </p:pic>
      <p:pic>
        <p:nvPicPr>
          <p:cNvPr id="7" name="Picture 6" descr="A cartoon of a person holding a broom&#10;&#10;AI-generated content may be incorrect.">
            <a:extLst>
              <a:ext uri="{FF2B5EF4-FFF2-40B4-BE49-F238E27FC236}">
                <a16:creationId xmlns:a16="http://schemas.microsoft.com/office/drawing/2014/main" id="{1DEE3F85-8A05-8620-558C-42980BA2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40" y="2661888"/>
            <a:ext cx="4686300" cy="1714500"/>
          </a:xfrm>
          <a:prstGeom prst="rect">
            <a:avLst/>
          </a:prstGeom>
        </p:spPr>
      </p:pic>
      <p:pic>
        <p:nvPicPr>
          <p:cNvPr id="3" name="Picture 2" descr="A close-up of words&#10;&#10;AI-generated content may be incorrect.">
            <a:extLst>
              <a:ext uri="{FF2B5EF4-FFF2-40B4-BE49-F238E27FC236}">
                <a16:creationId xmlns:a16="http://schemas.microsoft.com/office/drawing/2014/main" id="{517B7656-B366-85B4-1D34-96254865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648" y="1231497"/>
            <a:ext cx="1506339" cy="49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9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7EA07-7C14-BAC3-6E47-274880D0E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BDB0F2-BE53-147E-AD66-CD42799A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78" y="4721"/>
            <a:ext cx="12194059" cy="14285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/>
              <a:t>Read through the extracts </a:t>
            </a:r>
            <a:br>
              <a:rPr lang="en-GB" sz="3600" dirty="0"/>
            </a:br>
            <a:r>
              <a:rPr lang="en-GB" sz="3600" dirty="0"/>
              <a:t>– what features can you </a:t>
            </a:r>
            <a:br>
              <a:rPr lang="en-GB" sz="3600" dirty="0"/>
            </a:br>
            <a:r>
              <a:rPr lang="en-GB" sz="3600" dirty="0"/>
              <a:t>spot?</a:t>
            </a:r>
          </a:p>
        </p:txBody>
      </p:sp>
      <p:pic>
        <p:nvPicPr>
          <p:cNvPr id="2" name="Picture 1" descr="A text on a page&#10;&#10;AI-generated content may be incorrect.">
            <a:extLst>
              <a:ext uri="{FF2B5EF4-FFF2-40B4-BE49-F238E27FC236}">
                <a16:creationId xmlns:a16="http://schemas.microsoft.com/office/drawing/2014/main" id="{0F5FA53B-D249-8E00-2196-7ADB6312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84" y="0"/>
            <a:ext cx="5766318" cy="6858000"/>
          </a:xfrm>
          <a:prstGeom prst="rect">
            <a:avLst/>
          </a:prstGeom>
        </p:spPr>
      </p:pic>
      <p:pic>
        <p:nvPicPr>
          <p:cNvPr id="3" name="Picture 2" descr="A close-up of words&#10;&#10;AI-generated content may be incorrect.">
            <a:extLst>
              <a:ext uri="{FF2B5EF4-FFF2-40B4-BE49-F238E27FC236}">
                <a16:creationId xmlns:a16="http://schemas.microsoft.com/office/drawing/2014/main" id="{BA278B9E-91ED-8978-6BB4-83340AEB9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4" y="988540"/>
            <a:ext cx="1771381" cy="56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A13C-0D1F-0D52-A584-68E65107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C00E44-35C7-6A01-A18F-C2688AF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4" y="1992547"/>
            <a:ext cx="12194059" cy="14285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/>
              <a:t>In your books, answer these questions about the texts you've read: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 1. Identify three features of a myth or a legend from your text.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2. What is the moral of the text you have read?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>
                <a:solidFill>
                  <a:srgbClr val="FF0000"/>
                </a:solidFill>
              </a:rPr>
              <a:t>Challenge: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Explain how the dialogue has advanced the action in the tale.</a:t>
            </a:r>
          </a:p>
        </p:txBody>
      </p:sp>
    </p:spTree>
    <p:extLst>
      <p:ext uri="{BB962C8B-B14F-4D97-AF65-F5344CB8AC3E}">
        <p14:creationId xmlns:p14="http://schemas.microsoft.com/office/powerpoint/2010/main" val="310793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06BD-6720-84A5-FDA6-F4D6B72E2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04FE-79B1-944F-EF0E-C5AF702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387212"/>
            <a:ext cx="12194208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/>
              <a:t>TBAT: Perform harmonies</a:t>
            </a:r>
            <a:br>
              <a:rPr lang="en-GB" dirty="0"/>
            </a:br>
            <a:br>
              <a:rPr lang="en-GB" dirty="0"/>
            </a:br>
            <a:r>
              <a:rPr lang="en-GB" sz="2700" dirty="0"/>
              <a:t>Celebration – Everybody loves Saturday night – Activity 3</a:t>
            </a:r>
            <a:br>
              <a:rPr lang="en-GB" sz="2700" dirty="0"/>
            </a:br>
            <a:br>
              <a:rPr lang="en-GB" sz="2700" dirty="0"/>
            </a:br>
            <a:r>
              <a:rPr lang="en-GB" sz="2700" dirty="0"/>
              <a:t>Use </a:t>
            </a:r>
            <a:r>
              <a:rPr lang="en-GB" sz="2700" dirty="0">
                <a:ea typeface="+mj-lt"/>
                <a:cs typeface="+mj-lt"/>
                <a:hlinkClick r:id="rId2"/>
              </a:rPr>
              <a:t>Virtual Glockenspiel Online - Learn And Play Glockenspiel</a:t>
            </a:r>
            <a:r>
              <a:rPr lang="en-GB" sz="2700" dirty="0">
                <a:ea typeface="+mj-lt"/>
                <a:cs typeface="+mj-lt"/>
              </a:rPr>
              <a:t> if there is not enough instruments.</a:t>
            </a:r>
            <a:endParaRPr lang="en-GB" sz="3200" dirty="0"/>
          </a:p>
        </p:txBody>
      </p:sp>
      <p:pic>
        <p:nvPicPr>
          <p:cNvPr id="3" name="Picture 2" descr="A screenshot of a music score&#10;&#10;AI-generated content may be incorrect.">
            <a:extLst>
              <a:ext uri="{FF2B5EF4-FFF2-40B4-BE49-F238E27FC236}">
                <a16:creationId xmlns:a16="http://schemas.microsoft.com/office/drawing/2014/main" id="{1170E7EE-CBF6-8304-E631-FEB506FD2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2786"/>
            <a:ext cx="12192000" cy="41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8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05EC-539E-E984-8F6E-4FB465CB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4" y="365125"/>
            <a:ext cx="12194208" cy="1347649"/>
          </a:xfrm>
        </p:spPr>
        <p:txBody>
          <a:bodyPr/>
          <a:lstStyle/>
          <a:p>
            <a:r>
              <a:rPr lang="en-GB" u="sng"/>
              <a:t>TBAT- </a:t>
            </a:r>
            <a:r>
              <a:rPr lang="en-GB" u="sng">
                <a:ea typeface="+mj-lt"/>
                <a:cs typeface="+mj-lt"/>
              </a:rPr>
              <a:t>learn about the famous French celebration, La Fête des Rois.</a:t>
            </a:r>
            <a:endParaRPr lang="en-GB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F3D5D-5F04-8AB2-6C24-543CA341692E}"/>
              </a:ext>
            </a:extLst>
          </p:cNvPr>
          <p:cNvSpPr txBox="1"/>
          <p:nvPr/>
        </p:nvSpPr>
        <p:spPr>
          <a:xfrm>
            <a:off x="662458" y="2649834"/>
            <a:ext cx="1105477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4000">
                <a:solidFill>
                  <a:srgbClr val="1F1F1F"/>
                </a:solidFill>
                <a:latin typeface="Consolas"/>
              </a:rPr>
              <a:t>Bonjour, je m'appelle Frank et j'ai 7 ans. J'habite dans un village avec mes parents.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B7C1-CE61-11D8-1C0E-179F08CD6A95}"/>
              </a:ext>
            </a:extLst>
          </p:cNvPr>
          <p:cNvSpPr txBox="1"/>
          <p:nvPr/>
        </p:nvSpPr>
        <p:spPr>
          <a:xfrm>
            <a:off x="579651" y="1973574"/>
            <a:ext cx="6555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1in 1 : translate into English. </a:t>
            </a:r>
          </a:p>
        </p:txBody>
      </p:sp>
    </p:spTree>
    <p:extLst>
      <p:ext uri="{BB962C8B-B14F-4D97-AF65-F5344CB8AC3E}">
        <p14:creationId xmlns:p14="http://schemas.microsoft.com/office/powerpoint/2010/main" val="332802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97CCC6D6-7623-67C3-29B4-CF89E97A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16" y="852246"/>
            <a:ext cx="10729784" cy="599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2197DB-4979-D39B-C9ED-B5BE4C086929}"/>
              </a:ext>
            </a:extLst>
          </p:cNvPr>
          <p:cNvSpPr txBox="1"/>
          <p:nvPr/>
        </p:nvSpPr>
        <p:spPr>
          <a:xfrm>
            <a:off x="358831" y="303626"/>
            <a:ext cx="4982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Slide 40 and 44 </a:t>
            </a:r>
          </a:p>
        </p:txBody>
      </p:sp>
    </p:spTree>
    <p:extLst>
      <p:ext uri="{BB962C8B-B14F-4D97-AF65-F5344CB8AC3E}">
        <p14:creationId xmlns:p14="http://schemas.microsoft.com/office/powerpoint/2010/main" val="1306661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77AD9-EA4A-BAF2-A177-58660452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13"/>
            <a:ext cx="12192000" cy="6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98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ECDA8AB-A326-DC2A-E041-0C9F2290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900113"/>
            <a:ext cx="11839575" cy="5057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3E0B0E-2F40-F6AD-7ADE-6CF84821BBD5}"/>
              </a:ext>
            </a:extLst>
          </p:cNvPr>
          <p:cNvSpPr txBox="1"/>
          <p:nvPr/>
        </p:nvSpPr>
        <p:spPr>
          <a:xfrm>
            <a:off x="276024" y="165614"/>
            <a:ext cx="112065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Slide 49    Fine the 5 errors and circle them</a:t>
            </a:r>
          </a:p>
        </p:txBody>
      </p:sp>
    </p:spTree>
    <p:extLst>
      <p:ext uri="{BB962C8B-B14F-4D97-AF65-F5344CB8AC3E}">
        <p14:creationId xmlns:p14="http://schemas.microsoft.com/office/powerpoint/2010/main" val="2570533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D9A44-AC6C-045A-3071-492FFF8B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515"/>
            <a:ext cx="12192000" cy="56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D67DB-4EC1-4510-2B1D-411C1189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FB31A8-EE92-213A-5DBE-2696962A6DA9}"/>
              </a:ext>
            </a:extLst>
          </p:cNvPr>
          <p:cNvSpPr txBox="1"/>
          <p:nvPr/>
        </p:nvSpPr>
        <p:spPr>
          <a:xfrm>
            <a:off x="314354" y="262223"/>
            <a:ext cx="1146810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/>
              <a:t>Tuesday 24th June</a:t>
            </a:r>
          </a:p>
          <a:p>
            <a:r>
              <a:rPr lang="en-GB" sz="3200" u="sng" dirty="0"/>
              <a:t>TBAT: Use inverted commas.</a:t>
            </a: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 dirty="0"/>
          </a:p>
        </p:txBody>
      </p:sp>
      <p:pic>
        <p:nvPicPr>
          <p:cNvPr id="3" name="Picture 2" descr="A screenshot of a text&#10;&#10;AI-generated content may be incorrect.">
            <a:extLst>
              <a:ext uri="{FF2B5EF4-FFF2-40B4-BE49-F238E27FC236}">
                <a16:creationId xmlns:a16="http://schemas.microsoft.com/office/drawing/2014/main" id="{8F9D2B67-536A-6C6E-1939-3FED189A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51" y="1553127"/>
            <a:ext cx="90487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E57EF3-3578-D5B7-BF0E-F2418D74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4" y="0"/>
            <a:ext cx="10432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7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A9F8-0693-EA1F-B0E4-2E44A104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0F26-FE81-91DD-6E69-E66AD535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Fayre</a:t>
            </a:r>
          </a:p>
        </p:txBody>
      </p:sp>
      <p:pic>
        <p:nvPicPr>
          <p:cNvPr id="3" name="Picture 2" descr="Summer Fayre Bunting (School Fair)">
            <a:extLst>
              <a:ext uri="{FF2B5EF4-FFF2-40B4-BE49-F238E27FC236}">
                <a16:creationId xmlns:a16="http://schemas.microsoft.com/office/drawing/2014/main" id="{98DEFDFB-216D-CBDC-AACB-A264DEA2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465434"/>
            <a:ext cx="9821047" cy="491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6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0306-5B13-F28B-A28B-87626CABE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86E177-FA27-7556-393F-39CC9AEB58B5}"/>
              </a:ext>
            </a:extLst>
          </p:cNvPr>
          <p:cNvSpPr txBox="1"/>
          <p:nvPr/>
        </p:nvSpPr>
        <p:spPr>
          <a:xfrm>
            <a:off x="314354" y="262223"/>
            <a:ext cx="1146810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/>
              <a:t>Tuesday 24th June</a:t>
            </a:r>
          </a:p>
          <a:p>
            <a:r>
              <a:rPr lang="en-GB" sz="3200" u="sng" dirty="0"/>
              <a:t>TBAT: Use inverted commas.</a:t>
            </a:r>
            <a:endParaRPr lang="en-GB" sz="3200" dirty="0"/>
          </a:p>
        </p:txBody>
      </p:sp>
      <p:pic>
        <p:nvPicPr>
          <p:cNvPr id="3" name="Picture 2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1BFE9430-9BE9-D317-5AAB-0DCC0BF5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01" y="1594057"/>
            <a:ext cx="100012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3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1503-1256-2CE8-CAB1-4C85FD0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 tables grid </a:t>
            </a:r>
          </a:p>
        </p:txBody>
      </p:sp>
      <p:pic>
        <p:nvPicPr>
          <p:cNvPr id="3" name="Picture 2" descr="A grid with numbers on it&#10;&#10;AI-generated content may be incorrect.">
            <a:extLst>
              <a:ext uri="{FF2B5EF4-FFF2-40B4-BE49-F238E27FC236}">
                <a16:creationId xmlns:a16="http://schemas.microsoft.com/office/drawing/2014/main" id="{B0A655AC-ED86-0236-607A-83E628F6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09" y="0"/>
            <a:ext cx="70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70A6-CC70-E959-EA1A-33AE451F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31" y="365125"/>
            <a:ext cx="11476382" cy="1347649"/>
          </a:xfrm>
        </p:spPr>
        <p:txBody>
          <a:bodyPr>
            <a:normAutofit fontScale="90000"/>
          </a:bodyPr>
          <a:lstStyle/>
          <a:p>
            <a:r>
              <a:rPr lang="en-US" dirty="0"/>
              <a:t>TBAT- calculate the area of compound shapes. 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3 in 3 </a:t>
            </a:r>
          </a:p>
        </p:txBody>
      </p:sp>
      <p:pic>
        <p:nvPicPr>
          <p:cNvPr id="3" name="Picture 2" descr="A screenshot of a math exercise&#10;&#10;Description automatically generated">
            <a:extLst>
              <a:ext uri="{FF2B5EF4-FFF2-40B4-BE49-F238E27FC236}">
                <a16:creationId xmlns:a16="http://schemas.microsoft.com/office/drawing/2014/main" id="{7E3EC956-644A-193F-9524-7DAB562F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2" y="1873596"/>
            <a:ext cx="4972050" cy="4524375"/>
          </a:xfrm>
          <a:prstGeom prst="rect">
            <a:avLst/>
          </a:prstGeom>
        </p:spPr>
      </p:pic>
      <p:pic>
        <p:nvPicPr>
          <p:cNvPr id="4" name="Picture 3" descr="A yellow pyramid with black text&#10;&#10;Description automatically generated">
            <a:extLst>
              <a:ext uri="{FF2B5EF4-FFF2-40B4-BE49-F238E27FC236}">
                <a16:creationId xmlns:a16="http://schemas.microsoft.com/office/drawing/2014/main" id="{498623DB-76D0-2BEC-4C4C-EEA50F1D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76" y="1033255"/>
            <a:ext cx="5343525" cy="333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B6B29B-7570-E59F-02D7-CC65EA064C05}"/>
              </a:ext>
            </a:extLst>
          </p:cNvPr>
          <p:cNvSpPr txBox="1"/>
          <p:nvPr/>
        </p:nvSpPr>
        <p:spPr>
          <a:xfrm>
            <a:off x="5564409" y="4515042"/>
            <a:ext cx="66137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Challenge: What fraction is shaded?</a:t>
            </a:r>
          </a:p>
        </p:txBody>
      </p:sp>
      <p:pic>
        <p:nvPicPr>
          <p:cNvPr id="6" name="Picture 5" descr="A blue and black hexagons&#10;&#10;Description automatically generated">
            <a:extLst>
              <a:ext uri="{FF2B5EF4-FFF2-40B4-BE49-F238E27FC236}">
                <a16:creationId xmlns:a16="http://schemas.microsoft.com/office/drawing/2014/main" id="{C50CB360-C7E5-0D54-FF1C-0FF589D21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260" y="4837872"/>
            <a:ext cx="36861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5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19D7-5F11-D52C-9CDF-D680D734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2B51F142-EFA1-BC2C-309A-9DD98CCE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8" y="482557"/>
            <a:ext cx="11982707" cy="48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nk rectangular object with black text&#10;&#10;AI-generated content may be incorrect.">
            <a:extLst>
              <a:ext uri="{FF2B5EF4-FFF2-40B4-BE49-F238E27FC236}">
                <a16:creationId xmlns:a16="http://schemas.microsoft.com/office/drawing/2014/main" id="{81C59CBA-A541-F308-A441-49922C7B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00" y="993818"/>
            <a:ext cx="7226128" cy="5220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4E04C-286C-C112-231F-B3BEB870DE77}"/>
              </a:ext>
            </a:extLst>
          </p:cNvPr>
          <p:cNvSpPr txBox="1"/>
          <p:nvPr/>
        </p:nvSpPr>
        <p:spPr>
          <a:xfrm>
            <a:off x="165614" y="82807"/>
            <a:ext cx="108615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Recap: Calculate the perimeter of the compound shape. </a:t>
            </a:r>
          </a:p>
        </p:txBody>
      </p:sp>
    </p:spTree>
    <p:extLst>
      <p:ext uri="{BB962C8B-B14F-4D97-AF65-F5344CB8AC3E}">
        <p14:creationId xmlns:p14="http://schemas.microsoft.com/office/powerpoint/2010/main" val="95976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3B7A0-967F-4947-A763-1A89340E7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32C61-3467-4027-8326-402CE9F26587}">
  <ds:schemaRefs>
    <ds:schemaRef ds:uri="http://schemas.microsoft.com/office/2006/metadata/properties"/>
    <ds:schemaRef ds:uri="http://schemas.microsoft.com/office/infopath/2007/PartnerControls"/>
    <ds:schemaRef ds:uri="e255f982-5f1f-41c7-871f-7a91432a5484"/>
    <ds:schemaRef ds:uri="5519ec2d-3025-400a-aa14-bba49a7e18f3"/>
  </ds:schemaRefs>
</ds:datastoreItem>
</file>

<file path=customXml/itemProps3.xml><?xml version="1.0" encoding="utf-8"?>
<ds:datastoreItem xmlns:ds="http://schemas.openxmlformats.org/officeDocument/2006/customXml" ds:itemID="{1DD5B808-3250-4059-A157-448BE6A04E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tables grid </vt:lpstr>
      <vt:lpstr>TBAT- calculate the area of compound shapes.   3 in 3 </vt:lpstr>
      <vt:lpstr>PowerPoint Presentation</vt:lpstr>
      <vt:lpstr>PowerPoint Presentation</vt:lpstr>
      <vt:lpstr>Talk partners: Calculate the area of shape A and B.   </vt:lpstr>
      <vt:lpstr>In books: calculate the area of your rectilinear shape. </vt:lpstr>
      <vt:lpstr>PowerPoint Presentation</vt:lpstr>
      <vt:lpstr>PowerPoint Presentation</vt:lpstr>
      <vt:lpstr>What is the first thing we must do before we can calculate the area of this shape?  </vt:lpstr>
      <vt:lpstr>Talk partners: In pairs decide where we would partition this shape to calculate the area. </vt:lpstr>
      <vt:lpstr>PowerPoint Presentation</vt:lpstr>
      <vt:lpstr>Use the labels to split the shape. </vt:lpstr>
      <vt:lpstr>PowerPoint Presentation</vt:lpstr>
      <vt:lpstr>PowerPoint Presentation</vt:lpstr>
      <vt:lpstr>PowerPoint Presentation</vt:lpstr>
      <vt:lpstr>Whiteboard work:</vt:lpstr>
      <vt:lpstr>PowerPoint Presentation</vt:lpstr>
      <vt:lpstr>PowerPoint Presentation</vt:lpstr>
      <vt:lpstr>  Paint : no, only cover 16       Ch: 63                    Mastery: 6</vt:lpstr>
      <vt:lpstr>Tuesday 24th June TBAT: know the features of Viking myths and legends. 3 in 3</vt:lpstr>
      <vt:lpstr>Tuesday 24th June TBAT: know the features of myths and legends.  What are the features of a narrative?   What do you know about myths and legends? What are the features?</vt:lpstr>
      <vt:lpstr>Tuesday 24th June TBAT: know the features of myths and legends.       </vt:lpstr>
      <vt:lpstr>PowerPoint Presentation</vt:lpstr>
      <vt:lpstr> Talk partners:  Can you think of a myth or a legend that you have heard?</vt:lpstr>
      <vt:lpstr> Talk partners:  Can you think of a myth or a legend that you have heard?</vt:lpstr>
      <vt:lpstr>Read through the extracts – what features can you spot?</vt:lpstr>
      <vt:lpstr>Read through the extracts  – what features can you  spot?</vt:lpstr>
      <vt:lpstr>In your books, answer these questions about the texts you've read:   1. Identify three features of a myth or a legend from your text.  2. What is the moral of the text you have read?  Challenge: Explain how the dialogue has advanced the action in the tale.</vt:lpstr>
      <vt:lpstr>TBAT: Perform harmonies  Celebration – Everybody loves Saturday night – Activity 3  Use Virtual Glockenspiel Online - Learn And Play Glockenspiel if there is not enough instruments.</vt:lpstr>
      <vt:lpstr>TBAT- learn about the famous French celebration, La Fête des Rois.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 Fayre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288</cp:revision>
  <dcterms:created xsi:type="dcterms:W3CDTF">2025-06-19T07:45:20Z</dcterms:created>
  <dcterms:modified xsi:type="dcterms:W3CDTF">2025-06-23T21:46:08Z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