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56" r:id="rId5"/>
    <p:sldId id="344" r:id="rId6"/>
    <p:sldId id="343" r:id="rId7"/>
    <p:sldId id="259" r:id="rId8"/>
    <p:sldId id="325" r:id="rId9"/>
    <p:sldId id="326" r:id="rId10"/>
    <p:sldId id="327" r:id="rId11"/>
    <p:sldId id="328" r:id="rId12"/>
    <p:sldId id="329" r:id="rId13"/>
    <p:sldId id="338" r:id="rId14"/>
    <p:sldId id="339" r:id="rId15"/>
    <p:sldId id="330" r:id="rId16"/>
    <p:sldId id="331" r:id="rId17"/>
    <p:sldId id="332" r:id="rId18"/>
    <p:sldId id="333" r:id="rId19"/>
    <p:sldId id="334" r:id="rId20"/>
    <p:sldId id="335" r:id="rId21"/>
    <p:sldId id="336" r:id="rId22"/>
    <p:sldId id="337" r:id="rId23"/>
    <p:sldId id="340" r:id="rId24"/>
    <p:sldId id="258" r:id="rId25"/>
    <p:sldId id="257" r:id="rId26"/>
    <p:sldId id="342" r:id="rId27"/>
    <p:sldId id="341" r:id="rId28"/>
    <p:sldId id="345" r:id="rId29"/>
    <p:sldId id="346" r:id="rId30"/>
    <p:sldId id="296" r:id="rId31"/>
    <p:sldId id="263" r:id="rId32"/>
    <p:sldId id="264" r:id="rId33"/>
    <p:sldId id="265" r:id="rId34"/>
    <p:sldId id="267" r:id="rId35"/>
    <p:sldId id="269" r:id="rId36"/>
    <p:sldId id="272" r:id="rId37"/>
    <p:sldId id="273" r:id="rId38"/>
    <p:sldId id="347" r:id="rId39"/>
    <p:sldId id="348" r:id="rId40"/>
    <p:sldId id="275" r:id="rId41"/>
    <p:sldId id="276" r:id="rId42"/>
    <p:sldId id="349" r:id="rId43"/>
    <p:sldId id="350" r:id="rId44"/>
    <p:sldId id="271" r:id="rId45"/>
    <p:sldId id="381" r:id="rId46"/>
    <p:sldId id="371" r:id="rId47"/>
    <p:sldId id="372" r:id="rId48"/>
    <p:sldId id="373" r:id="rId49"/>
    <p:sldId id="377" r:id="rId50"/>
    <p:sldId id="374" r:id="rId51"/>
    <p:sldId id="376" r:id="rId52"/>
    <p:sldId id="378" r:id="rId53"/>
    <p:sldId id="380" r:id="rId5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CF000-2C0C-A942-69E1-5EDC8326D024}" v="1115" dt="2025-05-14T15:16:33.617"/>
    <p1510:client id="{9F5CB712-5E8D-4FB8-B331-8B8A309F5A01}" v="767" dt="2025-05-15T22:32:03.289"/>
    <p1510:client id="{C2C9D786-A471-8C6E-76E8-688D93BEC541}" v="354" dt="2025-05-15T22:34:17.860"/>
    <p1510:client id="{E61E8D5E-1F72-2B1F-3F18-FF2B6C47BE16}" v="291" dt="2025-05-15T22:23:38.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835FD-370F-4E05-B53D-52DF7EB4BC87}" type="datetimeFigureOut">
              <a:t>5/15/2025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F31D5-87CD-4648-AACB-48FF66CDBE36}" type="slidenum">
              <a:t>‹#›</a:t>
            </a:fld>
            <a:endParaRPr lang="en-GB"/>
          </a:p>
        </p:txBody>
      </p:sp>
    </p:spTree>
    <p:extLst>
      <p:ext uri="{BB962C8B-B14F-4D97-AF65-F5344CB8AC3E}">
        <p14:creationId xmlns:p14="http://schemas.microsoft.com/office/powerpoint/2010/main" val="116959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2172EEB-8BA3-DA9D-2B49-7E6E17EB3195}"/>
              </a:ext>
            </a:extLst>
          </p:cNvPr>
          <p:cNvSpPr>
            <a:spLocks noGrp="1" noRot="1" noChangeAspect="1" noTextEdit="1"/>
          </p:cNvSpPr>
          <p:nvPr>
            <p:ph type="sldImg"/>
          </p:nvPr>
        </p:nvSpPr>
        <p:spPr>
          <a:xfrm>
            <a:off x="381000" y="685800"/>
            <a:ext cx="6096000" cy="3429000"/>
          </a:xfrm>
          <a:ln/>
        </p:spPr>
      </p:sp>
      <p:sp>
        <p:nvSpPr>
          <p:cNvPr id="40963" name="Notes Placeholder 2">
            <a:extLst>
              <a:ext uri="{FF2B5EF4-FFF2-40B4-BE49-F238E27FC236}">
                <a16:creationId xmlns:a16="http://schemas.microsoft.com/office/drawing/2014/main" id="{691E74C6-DBFD-AF4F-8EFE-FE1A0AF7A0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1AD63DFB-F21B-3BC2-5F8A-27DD7E02E5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213E42-A199-45C1-9E31-E6819BC4845F}" type="slidenum">
              <a:rPr lang="en-GB" altLang="en-US"/>
              <a:pPr eaLnBrk="1" hangingPunct="1"/>
              <a:t>27</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F2EF0E0-F79B-9B80-77A4-CF98FC102E64}"/>
              </a:ext>
            </a:extLst>
          </p:cNvPr>
          <p:cNvSpPr>
            <a:spLocks noGrp="1" noRot="1" noChangeAspect="1" noTextEdit="1"/>
          </p:cNvSpPr>
          <p:nvPr>
            <p:ph type="sldImg"/>
          </p:nvPr>
        </p:nvSpPr>
        <p:spPr>
          <a:xfrm>
            <a:off x="381000" y="685800"/>
            <a:ext cx="6096000" cy="3429000"/>
          </a:xfrm>
          <a:ln/>
        </p:spPr>
      </p:sp>
      <p:sp>
        <p:nvSpPr>
          <p:cNvPr id="55299" name="Notes Placeholder 2">
            <a:extLst>
              <a:ext uri="{FF2B5EF4-FFF2-40B4-BE49-F238E27FC236}">
                <a16:creationId xmlns:a16="http://schemas.microsoft.com/office/drawing/2014/main" id="{E2A38E0A-01BD-36EA-65F5-04B865DECC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16E95BAF-25D8-F218-934F-220B89A4BF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C19390-5446-4EE7-876E-9D757A3FFC92}" type="slidenum">
              <a:rPr lang="en-GB" altLang="en-US"/>
              <a:pPr eaLnBrk="1" hangingPunct="1"/>
              <a:t>36</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8663ABD-6A9F-6153-1B47-2C5C441868F6}"/>
              </a:ext>
            </a:extLst>
          </p:cNvPr>
          <p:cNvSpPr>
            <a:spLocks noGrp="1" noRot="1" noChangeAspect="1" noTextEdit="1"/>
          </p:cNvSpPr>
          <p:nvPr>
            <p:ph type="sldImg"/>
          </p:nvPr>
        </p:nvSpPr>
        <p:spPr>
          <a:xfrm>
            <a:off x="381000" y="685800"/>
            <a:ext cx="6096000" cy="3429000"/>
          </a:xfrm>
          <a:ln/>
        </p:spPr>
      </p:sp>
      <p:sp>
        <p:nvSpPr>
          <p:cNvPr id="54275" name="Notes Placeholder 2">
            <a:extLst>
              <a:ext uri="{FF2B5EF4-FFF2-40B4-BE49-F238E27FC236}">
                <a16:creationId xmlns:a16="http://schemas.microsoft.com/office/drawing/2014/main" id="{01B6FDCE-63E5-9266-2BE1-97815A5F75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73A0B194-1158-A022-4EDF-3463AC773C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03CFF3-6D5C-4188-852D-83ED786FF20C}" type="slidenum">
              <a:rPr lang="en-GB" altLang="en-US"/>
              <a:pPr eaLnBrk="1" hangingPunct="1"/>
              <a:t>37</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F2EF0E0-F79B-9B80-77A4-CF98FC102E64}"/>
              </a:ext>
            </a:extLst>
          </p:cNvPr>
          <p:cNvSpPr>
            <a:spLocks noGrp="1" noRot="1" noChangeAspect="1" noTextEdit="1"/>
          </p:cNvSpPr>
          <p:nvPr>
            <p:ph type="sldImg"/>
          </p:nvPr>
        </p:nvSpPr>
        <p:spPr>
          <a:xfrm>
            <a:off x="381000" y="685800"/>
            <a:ext cx="6096000" cy="3429000"/>
          </a:xfrm>
          <a:ln/>
        </p:spPr>
      </p:sp>
      <p:sp>
        <p:nvSpPr>
          <p:cNvPr id="55299" name="Notes Placeholder 2">
            <a:extLst>
              <a:ext uri="{FF2B5EF4-FFF2-40B4-BE49-F238E27FC236}">
                <a16:creationId xmlns:a16="http://schemas.microsoft.com/office/drawing/2014/main" id="{E2A38E0A-01BD-36EA-65F5-04B865DECC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16E95BAF-25D8-F218-934F-220B89A4BF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C19390-5446-4EE7-876E-9D757A3FFC92}" type="slidenum">
              <a:rPr lang="en-GB" altLang="en-US"/>
              <a:pPr eaLnBrk="1" hangingPunct="1"/>
              <a:t>38</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1995CEA-6F7B-FAE8-D2AE-024B52DE29F9}"/>
              </a:ext>
            </a:extLst>
          </p:cNvPr>
          <p:cNvSpPr>
            <a:spLocks noGrp="1" noRot="1" noChangeAspect="1" noTextEdit="1"/>
          </p:cNvSpPr>
          <p:nvPr>
            <p:ph type="sldImg"/>
          </p:nvPr>
        </p:nvSpPr>
        <p:spPr>
          <a:xfrm>
            <a:off x="381000" y="685800"/>
            <a:ext cx="6096000" cy="3429000"/>
          </a:xfrm>
          <a:ln/>
        </p:spPr>
      </p:sp>
      <p:sp>
        <p:nvSpPr>
          <p:cNvPr id="41987" name="Notes Placeholder 2">
            <a:extLst>
              <a:ext uri="{FF2B5EF4-FFF2-40B4-BE49-F238E27FC236}">
                <a16:creationId xmlns:a16="http://schemas.microsoft.com/office/drawing/2014/main" id="{43703770-47BC-8125-D868-C3AEE094C9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46B91D96-6036-F3D7-6B74-A8B988989E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EECA56-6CDF-4BEE-BB76-4C25E3573FA8}" type="slidenum">
              <a:rPr lang="en-GB" altLang="en-US"/>
              <a:pPr eaLnBrk="1" hangingPunct="1"/>
              <a:t>28</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5B78913-85C8-BFB4-E3BB-91522C55D8EE}"/>
              </a:ext>
            </a:extLst>
          </p:cNvPr>
          <p:cNvSpPr>
            <a:spLocks noGrp="1" noRot="1" noChangeAspect="1" noTextEdit="1"/>
          </p:cNvSpPr>
          <p:nvPr>
            <p:ph type="sldImg"/>
          </p:nvPr>
        </p:nvSpPr>
        <p:spPr>
          <a:xfrm>
            <a:off x="381000" y="685800"/>
            <a:ext cx="6096000" cy="3429000"/>
          </a:xfrm>
          <a:ln/>
        </p:spPr>
      </p:sp>
      <p:sp>
        <p:nvSpPr>
          <p:cNvPr id="43011" name="Notes Placeholder 2">
            <a:extLst>
              <a:ext uri="{FF2B5EF4-FFF2-40B4-BE49-F238E27FC236}">
                <a16:creationId xmlns:a16="http://schemas.microsoft.com/office/drawing/2014/main" id="{95CA5C5F-2DBA-0167-B3DC-00223F231D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8A104C90-2CA6-65DB-99B7-ACF810681C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15AEFD-6584-490F-840B-00EE2EEB30E0}" type="slidenum">
              <a:rPr lang="en-GB" altLang="en-US"/>
              <a:pPr eaLnBrk="1" hangingPunct="1"/>
              <a:t>29</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C1D5A02-A709-2776-CACF-A3A78F1F83BC}"/>
              </a:ext>
            </a:extLst>
          </p:cNvPr>
          <p:cNvSpPr>
            <a:spLocks noGrp="1" noRot="1" noChangeAspect="1" noTextEdit="1"/>
          </p:cNvSpPr>
          <p:nvPr>
            <p:ph type="sldImg"/>
          </p:nvPr>
        </p:nvSpPr>
        <p:spPr>
          <a:xfrm>
            <a:off x="381000" y="685800"/>
            <a:ext cx="6096000" cy="3429000"/>
          </a:xfrm>
          <a:ln/>
        </p:spPr>
      </p:sp>
      <p:sp>
        <p:nvSpPr>
          <p:cNvPr id="44035" name="Notes Placeholder 2">
            <a:extLst>
              <a:ext uri="{FF2B5EF4-FFF2-40B4-BE49-F238E27FC236}">
                <a16:creationId xmlns:a16="http://schemas.microsoft.com/office/drawing/2014/main" id="{2DAA92DA-0909-1132-531E-358DBB3C9D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9F1636F6-9621-6A91-6D43-59199C0FF2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5CDCA0-4189-4273-B238-C59F32DF3F2C}" type="slidenum">
              <a:rPr lang="en-GB" altLang="en-US"/>
              <a:pPr eaLnBrk="1" hangingPunct="1"/>
              <a:t>30</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DAF0F48-1CC0-75B4-879D-5A067EF3B9D2}"/>
              </a:ext>
            </a:extLst>
          </p:cNvPr>
          <p:cNvSpPr>
            <a:spLocks noGrp="1" noRot="1" noChangeAspect="1" noTextEdit="1"/>
          </p:cNvSpPr>
          <p:nvPr>
            <p:ph type="sldImg"/>
          </p:nvPr>
        </p:nvSpPr>
        <p:spPr>
          <a:xfrm>
            <a:off x="381000" y="685800"/>
            <a:ext cx="6096000" cy="3429000"/>
          </a:xfrm>
          <a:ln/>
        </p:spPr>
      </p:sp>
      <p:sp>
        <p:nvSpPr>
          <p:cNvPr id="46083" name="Notes Placeholder 2">
            <a:extLst>
              <a:ext uri="{FF2B5EF4-FFF2-40B4-BE49-F238E27FC236}">
                <a16:creationId xmlns:a16="http://schemas.microsoft.com/office/drawing/2014/main" id="{3FF32EFE-84F0-BF62-D126-CF210B7E10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11423D9E-10BA-89A1-B9D9-530B164C64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96E7C1-6067-4FF4-9687-743E68161117}" type="slidenum">
              <a:rPr lang="en-GB" altLang="en-US"/>
              <a:pPr eaLnBrk="1" hangingPunct="1"/>
              <a:t>31</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C3C63F9-43AC-F1CA-0A3E-3C6226BA4C2C}"/>
              </a:ext>
            </a:extLst>
          </p:cNvPr>
          <p:cNvSpPr>
            <a:spLocks noGrp="1" noRot="1" noChangeAspect="1" noTextEdit="1"/>
          </p:cNvSpPr>
          <p:nvPr>
            <p:ph type="sldImg"/>
          </p:nvPr>
        </p:nvSpPr>
        <p:spPr>
          <a:xfrm>
            <a:off x="381000" y="685800"/>
            <a:ext cx="6096000" cy="3429000"/>
          </a:xfrm>
          <a:ln/>
        </p:spPr>
      </p:sp>
      <p:sp>
        <p:nvSpPr>
          <p:cNvPr id="48131" name="Notes Placeholder 2">
            <a:extLst>
              <a:ext uri="{FF2B5EF4-FFF2-40B4-BE49-F238E27FC236}">
                <a16:creationId xmlns:a16="http://schemas.microsoft.com/office/drawing/2014/main" id="{BBEC15D2-2153-5EDD-99FA-911925B8A0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E177118A-C752-660B-B037-CDE801A31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6FBC7A-6545-49A8-9B04-0FD19BCF4634}" type="slidenum">
              <a:rPr lang="en-GB" altLang="en-US"/>
              <a:pPr eaLnBrk="1" hangingPunct="1"/>
              <a:t>32</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9FB593A-0EBF-CD81-A89A-EC6E67C59224}"/>
              </a:ext>
            </a:extLst>
          </p:cNvPr>
          <p:cNvSpPr>
            <a:spLocks noGrp="1" noRot="1" noChangeAspect="1" noTextEdit="1"/>
          </p:cNvSpPr>
          <p:nvPr>
            <p:ph type="sldImg"/>
          </p:nvPr>
        </p:nvSpPr>
        <p:spPr>
          <a:xfrm>
            <a:off x="381000" y="685800"/>
            <a:ext cx="6096000" cy="3429000"/>
          </a:xfrm>
          <a:ln/>
        </p:spPr>
      </p:sp>
      <p:sp>
        <p:nvSpPr>
          <p:cNvPr id="51203" name="Notes Placeholder 2">
            <a:extLst>
              <a:ext uri="{FF2B5EF4-FFF2-40B4-BE49-F238E27FC236}">
                <a16:creationId xmlns:a16="http://schemas.microsoft.com/office/drawing/2014/main" id="{F4228D66-DDEC-E064-FB0D-B59FCF59F0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ADA6BD8B-2E44-7695-13D9-280B2CA1A4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84801-8769-4B07-B476-C220CBA1F7B3}" type="slidenum">
              <a:rPr lang="en-GB" altLang="en-US"/>
              <a:pPr eaLnBrk="1" hangingPunct="1"/>
              <a:t>33</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E95B6C2-4203-4F61-D7C0-033DBA312AEC}"/>
              </a:ext>
            </a:extLst>
          </p:cNvPr>
          <p:cNvSpPr>
            <a:spLocks noGrp="1" noRot="1" noChangeAspect="1" noTextEdit="1"/>
          </p:cNvSpPr>
          <p:nvPr>
            <p:ph type="sldImg"/>
          </p:nvPr>
        </p:nvSpPr>
        <p:spPr>
          <a:xfrm>
            <a:off x="381000" y="685800"/>
            <a:ext cx="6096000" cy="3429000"/>
          </a:xfrm>
          <a:ln/>
        </p:spPr>
      </p:sp>
      <p:sp>
        <p:nvSpPr>
          <p:cNvPr id="52227" name="Notes Placeholder 2">
            <a:extLst>
              <a:ext uri="{FF2B5EF4-FFF2-40B4-BE49-F238E27FC236}">
                <a16:creationId xmlns:a16="http://schemas.microsoft.com/office/drawing/2014/main" id="{85D8EC1A-3CF6-07E3-5E36-D446C30655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F482C2F3-B3DC-2EDD-D2BD-E53EE88BF2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C7C015-1F6F-4D5F-AB75-412E619B69E1}" type="slidenum">
              <a:rPr lang="en-GB" altLang="en-US"/>
              <a:pPr eaLnBrk="1" hangingPunct="1"/>
              <a:t>34</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8663ABD-6A9F-6153-1B47-2C5C441868F6}"/>
              </a:ext>
            </a:extLst>
          </p:cNvPr>
          <p:cNvSpPr>
            <a:spLocks noGrp="1" noRot="1" noChangeAspect="1" noTextEdit="1"/>
          </p:cNvSpPr>
          <p:nvPr>
            <p:ph type="sldImg"/>
          </p:nvPr>
        </p:nvSpPr>
        <p:spPr>
          <a:xfrm>
            <a:off x="381000" y="685800"/>
            <a:ext cx="6096000" cy="3429000"/>
          </a:xfrm>
          <a:ln/>
        </p:spPr>
      </p:sp>
      <p:sp>
        <p:nvSpPr>
          <p:cNvPr id="54275" name="Notes Placeholder 2">
            <a:extLst>
              <a:ext uri="{FF2B5EF4-FFF2-40B4-BE49-F238E27FC236}">
                <a16:creationId xmlns:a16="http://schemas.microsoft.com/office/drawing/2014/main" id="{01B6FDCE-63E5-9266-2BE1-97815A5F75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73A0B194-1158-A022-4EDF-3463AC773C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03CFF3-6D5C-4188-852D-83ED786FF20C}" type="slidenum">
              <a:rPr lang="en-GB" altLang="en-US"/>
              <a:pPr eaLnBrk="1" hangingPunct="1"/>
              <a:t>35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bitesize/articles/z247tv4#zpfds82"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Morning challenge</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8412-25F7-C2D0-C584-78DB16FB962A}"/>
              </a:ext>
            </a:extLst>
          </p:cNvPr>
          <p:cNvSpPr>
            <a:spLocks noGrp="1"/>
          </p:cNvSpPr>
          <p:nvPr>
            <p:ph type="title"/>
          </p:nvPr>
        </p:nvSpPr>
        <p:spPr>
          <a:xfrm>
            <a:off x="488092" y="5349017"/>
            <a:ext cx="10515600" cy="1325563"/>
          </a:xfrm>
        </p:spPr>
        <p:txBody>
          <a:bodyPr>
            <a:normAutofit/>
          </a:bodyPr>
          <a:lstStyle/>
          <a:p>
            <a:r>
              <a:rPr lang="en-GB" sz="3200"/>
              <a:t>Talk partners: What faces does the shape have that help us to know the name of the 3D shape?</a:t>
            </a:r>
          </a:p>
        </p:txBody>
      </p:sp>
      <p:pic>
        <p:nvPicPr>
          <p:cNvPr id="3" name="Picture 2">
            <a:extLst>
              <a:ext uri="{FF2B5EF4-FFF2-40B4-BE49-F238E27FC236}">
                <a16:creationId xmlns:a16="http://schemas.microsoft.com/office/drawing/2014/main" id="{ACE8DE0E-43AB-EC34-D4B5-EBB82E603CE3}"/>
              </a:ext>
            </a:extLst>
          </p:cNvPr>
          <p:cNvPicPr>
            <a:picLocks noChangeAspect="1"/>
          </p:cNvPicPr>
          <p:nvPr/>
        </p:nvPicPr>
        <p:blipFill>
          <a:blip r:embed="rId2"/>
          <a:stretch>
            <a:fillRect/>
          </a:stretch>
        </p:blipFill>
        <p:spPr>
          <a:xfrm>
            <a:off x="162054" y="252798"/>
            <a:ext cx="11878189" cy="4313536"/>
          </a:xfrm>
          <a:prstGeom prst="rect">
            <a:avLst/>
          </a:prstGeom>
        </p:spPr>
      </p:pic>
    </p:spTree>
    <p:extLst>
      <p:ext uri="{BB962C8B-B14F-4D97-AF65-F5344CB8AC3E}">
        <p14:creationId xmlns:p14="http://schemas.microsoft.com/office/powerpoint/2010/main" val="148286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A5A8-B98B-BB3E-07B2-F05F189C386A}"/>
              </a:ext>
            </a:extLst>
          </p:cNvPr>
          <p:cNvSpPr>
            <a:spLocks noGrp="1"/>
          </p:cNvSpPr>
          <p:nvPr>
            <p:ph type="title"/>
          </p:nvPr>
        </p:nvSpPr>
        <p:spPr>
          <a:xfrm>
            <a:off x="640080" y="5576887"/>
            <a:ext cx="10911840" cy="640081"/>
          </a:xfrm>
        </p:spPr>
        <p:txBody>
          <a:bodyPr>
            <a:normAutofit/>
          </a:bodyPr>
          <a:lstStyle/>
          <a:p>
            <a:pPr algn="ctr"/>
            <a:r>
              <a:rPr lang="en-GB" sz="3200"/>
              <a:t> Record the answers on your whiteboards. </a:t>
            </a:r>
          </a:p>
        </p:txBody>
      </p:sp>
      <p:pic>
        <p:nvPicPr>
          <p:cNvPr id="3" name="Picture 2" descr="A neon sign with text&#10;&#10;AI-generated content may be incorrect.">
            <a:extLst>
              <a:ext uri="{FF2B5EF4-FFF2-40B4-BE49-F238E27FC236}">
                <a16:creationId xmlns:a16="http://schemas.microsoft.com/office/drawing/2014/main" id="{422FE3D9-9478-395F-2F6A-555BD1B8BF70}"/>
              </a:ext>
            </a:extLst>
          </p:cNvPr>
          <p:cNvPicPr>
            <a:picLocks noChangeAspect="1"/>
          </p:cNvPicPr>
          <p:nvPr/>
        </p:nvPicPr>
        <p:blipFill>
          <a:blip r:embed="rId2"/>
          <a:srcRect t="3807" b="5593"/>
          <a:stretch>
            <a:fillRect/>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01208962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FA263A53-FB10-B6EB-663F-091EFDD0DE43}"/>
              </a:ext>
            </a:extLst>
          </p:cNvPr>
          <p:cNvPicPr>
            <a:picLocks noChangeAspect="1"/>
          </p:cNvPicPr>
          <p:nvPr/>
        </p:nvPicPr>
        <p:blipFill>
          <a:blip r:embed="rId2"/>
          <a:stretch>
            <a:fillRect/>
          </a:stretch>
        </p:blipFill>
        <p:spPr>
          <a:xfrm>
            <a:off x="2894313" y="109537"/>
            <a:ext cx="8401050" cy="6638925"/>
          </a:xfrm>
          <a:prstGeom prst="rect">
            <a:avLst/>
          </a:prstGeom>
        </p:spPr>
      </p:pic>
      <p:sp>
        <p:nvSpPr>
          <p:cNvPr id="4" name="TextBox 3">
            <a:extLst>
              <a:ext uri="{FF2B5EF4-FFF2-40B4-BE49-F238E27FC236}">
                <a16:creationId xmlns:a16="http://schemas.microsoft.com/office/drawing/2014/main" id="{D0F4D427-5AE8-D907-6DEF-C8A64FBAEF9E}"/>
              </a:ext>
            </a:extLst>
          </p:cNvPr>
          <p:cNvSpPr txBox="1"/>
          <p:nvPr/>
        </p:nvSpPr>
        <p:spPr>
          <a:xfrm>
            <a:off x="165614" y="345030"/>
            <a:ext cx="36435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Whiteboard work:</a:t>
            </a:r>
          </a:p>
        </p:txBody>
      </p:sp>
    </p:spTree>
    <p:extLst>
      <p:ext uri="{BB962C8B-B14F-4D97-AF65-F5344CB8AC3E}">
        <p14:creationId xmlns:p14="http://schemas.microsoft.com/office/powerpoint/2010/main" val="415130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child&#10;&#10;AI-generated content may be incorrect.">
            <a:extLst>
              <a:ext uri="{FF2B5EF4-FFF2-40B4-BE49-F238E27FC236}">
                <a16:creationId xmlns:a16="http://schemas.microsoft.com/office/drawing/2014/main" id="{89F7ADD9-2B8C-8A73-40C5-8248EC86C31D}"/>
              </a:ext>
            </a:extLst>
          </p:cNvPr>
          <p:cNvPicPr>
            <a:picLocks noChangeAspect="1"/>
          </p:cNvPicPr>
          <p:nvPr/>
        </p:nvPicPr>
        <p:blipFill>
          <a:blip r:embed="rId2"/>
          <a:stretch>
            <a:fillRect/>
          </a:stretch>
        </p:blipFill>
        <p:spPr>
          <a:xfrm>
            <a:off x="1828800" y="61912"/>
            <a:ext cx="8534400" cy="6734175"/>
          </a:xfrm>
          <a:prstGeom prst="rect">
            <a:avLst/>
          </a:prstGeom>
        </p:spPr>
      </p:pic>
    </p:spTree>
    <p:extLst>
      <p:ext uri="{BB962C8B-B14F-4D97-AF65-F5344CB8AC3E}">
        <p14:creationId xmlns:p14="http://schemas.microsoft.com/office/powerpoint/2010/main" val="264964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game&#10;&#10;AI-generated content may be incorrect.">
            <a:extLst>
              <a:ext uri="{FF2B5EF4-FFF2-40B4-BE49-F238E27FC236}">
                <a16:creationId xmlns:a16="http://schemas.microsoft.com/office/drawing/2014/main" id="{7C55B435-55C1-88B1-2E3E-D6ED26ABA529}"/>
              </a:ext>
            </a:extLst>
          </p:cNvPr>
          <p:cNvPicPr>
            <a:picLocks noChangeAspect="1"/>
          </p:cNvPicPr>
          <p:nvPr/>
        </p:nvPicPr>
        <p:blipFill>
          <a:blip r:embed="rId2"/>
          <a:stretch>
            <a:fillRect/>
          </a:stretch>
        </p:blipFill>
        <p:spPr>
          <a:xfrm>
            <a:off x="1700212" y="104775"/>
            <a:ext cx="8791575" cy="6648450"/>
          </a:xfrm>
          <a:prstGeom prst="rect">
            <a:avLst/>
          </a:prstGeom>
        </p:spPr>
      </p:pic>
    </p:spTree>
    <p:extLst>
      <p:ext uri="{BB962C8B-B14F-4D97-AF65-F5344CB8AC3E}">
        <p14:creationId xmlns:p14="http://schemas.microsoft.com/office/powerpoint/2010/main" val="25926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person holding boxes&#10;&#10;AI-generated content may be incorrect.">
            <a:extLst>
              <a:ext uri="{FF2B5EF4-FFF2-40B4-BE49-F238E27FC236}">
                <a16:creationId xmlns:a16="http://schemas.microsoft.com/office/drawing/2014/main" id="{F0366EA5-13B7-0037-B304-87BC7C928F29}"/>
              </a:ext>
            </a:extLst>
          </p:cNvPr>
          <p:cNvPicPr>
            <a:picLocks noChangeAspect="1"/>
          </p:cNvPicPr>
          <p:nvPr/>
        </p:nvPicPr>
        <p:blipFill>
          <a:blip r:embed="rId2"/>
          <a:stretch>
            <a:fillRect/>
          </a:stretch>
        </p:blipFill>
        <p:spPr>
          <a:xfrm>
            <a:off x="1585912" y="19050"/>
            <a:ext cx="9020175" cy="6819900"/>
          </a:xfrm>
          <a:prstGeom prst="rect">
            <a:avLst/>
          </a:prstGeom>
        </p:spPr>
      </p:pic>
    </p:spTree>
    <p:extLst>
      <p:ext uri="{BB962C8B-B14F-4D97-AF65-F5344CB8AC3E}">
        <p14:creationId xmlns:p14="http://schemas.microsoft.com/office/powerpoint/2010/main" val="119612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child holding a triangular prism&#10;&#10;AI-generated content may be incorrect.">
            <a:extLst>
              <a:ext uri="{FF2B5EF4-FFF2-40B4-BE49-F238E27FC236}">
                <a16:creationId xmlns:a16="http://schemas.microsoft.com/office/drawing/2014/main" id="{6E320CE0-4B21-B1C4-603C-2975F6B6D505}"/>
              </a:ext>
            </a:extLst>
          </p:cNvPr>
          <p:cNvPicPr>
            <a:picLocks noChangeAspect="1"/>
          </p:cNvPicPr>
          <p:nvPr/>
        </p:nvPicPr>
        <p:blipFill>
          <a:blip r:embed="rId2"/>
          <a:stretch>
            <a:fillRect/>
          </a:stretch>
        </p:blipFill>
        <p:spPr>
          <a:xfrm>
            <a:off x="1781175" y="66675"/>
            <a:ext cx="8629650" cy="6724650"/>
          </a:xfrm>
          <a:prstGeom prst="rect">
            <a:avLst/>
          </a:prstGeom>
        </p:spPr>
      </p:pic>
    </p:spTree>
    <p:extLst>
      <p:ext uri="{BB962C8B-B14F-4D97-AF65-F5344CB8AC3E}">
        <p14:creationId xmlns:p14="http://schemas.microsoft.com/office/powerpoint/2010/main" val="134569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uzzle&#10;&#10;AI-generated content may be incorrect.">
            <a:extLst>
              <a:ext uri="{FF2B5EF4-FFF2-40B4-BE49-F238E27FC236}">
                <a16:creationId xmlns:a16="http://schemas.microsoft.com/office/drawing/2014/main" id="{4933ECDA-8F15-3867-4B59-C6AC3F4223D0}"/>
              </a:ext>
            </a:extLst>
          </p:cNvPr>
          <p:cNvPicPr>
            <a:picLocks noChangeAspect="1"/>
          </p:cNvPicPr>
          <p:nvPr/>
        </p:nvPicPr>
        <p:blipFill>
          <a:blip r:embed="rId2"/>
          <a:stretch>
            <a:fillRect/>
          </a:stretch>
        </p:blipFill>
        <p:spPr>
          <a:xfrm>
            <a:off x="1652587" y="23812"/>
            <a:ext cx="8886825" cy="6810375"/>
          </a:xfrm>
          <a:prstGeom prst="rect">
            <a:avLst/>
          </a:prstGeom>
        </p:spPr>
      </p:pic>
    </p:spTree>
    <p:extLst>
      <p:ext uri="{BB962C8B-B14F-4D97-AF65-F5344CB8AC3E}">
        <p14:creationId xmlns:p14="http://schemas.microsoft.com/office/powerpoint/2010/main" val="2565991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quiz&#10;&#10;AI-generated content may be incorrect.">
            <a:extLst>
              <a:ext uri="{FF2B5EF4-FFF2-40B4-BE49-F238E27FC236}">
                <a16:creationId xmlns:a16="http://schemas.microsoft.com/office/drawing/2014/main" id="{E60977C3-49BE-7BCD-2727-FF7C44F852D5}"/>
              </a:ext>
            </a:extLst>
          </p:cNvPr>
          <p:cNvPicPr>
            <a:picLocks noChangeAspect="1"/>
          </p:cNvPicPr>
          <p:nvPr/>
        </p:nvPicPr>
        <p:blipFill>
          <a:blip r:embed="rId2"/>
          <a:stretch>
            <a:fillRect/>
          </a:stretch>
        </p:blipFill>
        <p:spPr>
          <a:xfrm>
            <a:off x="1566862" y="95250"/>
            <a:ext cx="9058275" cy="6667500"/>
          </a:xfrm>
          <a:prstGeom prst="rect">
            <a:avLst/>
          </a:prstGeom>
        </p:spPr>
      </p:pic>
    </p:spTree>
    <p:extLst>
      <p:ext uri="{BB962C8B-B14F-4D97-AF65-F5344CB8AC3E}">
        <p14:creationId xmlns:p14="http://schemas.microsoft.com/office/powerpoint/2010/main" val="80193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quiz&#10;&#10;AI-generated content may be incorrect.">
            <a:extLst>
              <a:ext uri="{FF2B5EF4-FFF2-40B4-BE49-F238E27FC236}">
                <a16:creationId xmlns:a16="http://schemas.microsoft.com/office/drawing/2014/main" id="{1705FF0A-4B6D-51D1-D6B4-381CE1CF2A6B}"/>
              </a:ext>
            </a:extLst>
          </p:cNvPr>
          <p:cNvPicPr>
            <a:picLocks noChangeAspect="1"/>
          </p:cNvPicPr>
          <p:nvPr/>
        </p:nvPicPr>
        <p:blipFill>
          <a:blip r:embed="rId2"/>
          <a:stretch>
            <a:fillRect/>
          </a:stretch>
        </p:blipFill>
        <p:spPr>
          <a:xfrm>
            <a:off x="1557338" y="33338"/>
            <a:ext cx="9077325" cy="6791325"/>
          </a:xfrm>
          <a:prstGeom prst="rect">
            <a:avLst/>
          </a:prstGeom>
        </p:spPr>
      </p:pic>
    </p:spTree>
    <p:extLst>
      <p:ext uri="{BB962C8B-B14F-4D97-AF65-F5344CB8AC3E}">
        <p14:creationId xmlns:p14="http://schemas.microsoft.com/office/powerpoint/2010/main" val="309067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F7F-AF63-04BC-8D8F-61316F074CB8}"/>
              </a:ext>
            </a:extLst>
          </p:cNvPr>
          <p:cNvSpPr>
            <a:spLocks noGrp="1"/>
          </p:cNvSpPr>
          <p:nvPr>
            <p:ph type="title"/>
          </p:nvPr>
        </p:nvSpPr>
        <p:spPr>
          <a:xfrm>
            <a:off x="4119" y="-252713"/>
            <a:ext cx="10515600" cy="1325563"/>
          </a:xfrm>
        </p:spPr>
        <p:txBody>
          <a:bodyPr/>
          <a:lstStyle/>
          <a:p>
            <a:r>
              <a:rPr lang="en-GB" u="sng"/>
              <a:t>Spellings</a:t>
            </a:r>
          </a:p>
        </p:txBody>
      </p:sp>
      <p:sp>
        <p:nvSpPr>
          <p:cNvPr id="3" name="Content Placeholder 2">
            <a:extLst>
              <a:ext uri="{FF2B5EF4-FFF2-40B4-BE49-F238E27FC236}">
                <a16:creationId xmlns:a16="http://schemas.microsoft.com/office/drawing/2014/main" id="{B6751A9A-0B59-3D08-8C0D-B1C3F7786E27}"/>
              </a:ext>
            </a:extLst>
          </p:cNvPr>
          <p:cNvSpPr>
            <a:spLocks noGrp="1"/>
          </p:cNvSpPr>
          <p:nvPr>
            <p:ph idx="1"/>
          </p:nvPr>
        </p:nvSpPr>
        <p:spPr>
          <a:xfrm>
            <a:off x="343930" y="806193"/>
            <a:ext cx="10515600" cy="4794121"/>
          </a:xfrm>
        </p:spPr>
        <p:txBody>
          <a:bodyPr vert="horz" lIns="91440" tIns="45720" rIns="91440" bIns="45720" rtlCol="0" anchor="t">
            <a:noAutofit/>
          </a:bodyPr>
          <a:lstStyle/>
          <a:p>
            <a:pPr marL="514350" indent="-514350">
              <a:buAutoNum type="arabicPeriod"/>
            </a:pPr>
            <a:r>
              <a:rPr lang="en-GB" sz="3500">
                <a:latin typeface="Comic Sans MS"/>
                <a:ea typeface="+mn-lt"/>
                <a:cs typeface="+mn-lt"/>
              </a:rPr>
              <a:t>sincere </a:t>
            </a:r>
            <a:endParaRPr lang="en-US" sz="3500">
              <a:latin typeface="Comic Sans MS"/>
            </a:endParaRPr>
          </a:p>
          <a:p>
            <a:pPr>
              <a:buNone/>
            </a:pPr>
            <a:r>
              <a:rPr lang="en-GB" sz="3500">
                <a:latin typeface="Comic Sans MS"/>
                <a:ea typeface="+mn-lt"/>
                <a:cs typeface="+mn-lt"/>
              </a:rPr>
              <a:t>2. interfere </a:t>
            </a:r>
            <a:endParaRPr lang="en-GB" sz="3500">
              <a:latin typeface="Comic Sans MS"/>
            </a:endParaRPr>
          </a:p>
          <a:p>
            <a:pPr>
              <a:buNone/>
            </a:pPr>
            <a:r>
              <a:rPr lang="en-GB" sz="3500">
                <a:latin typeface="Comic Sans MS"/>
                <a:ea typeface="+mn-lt"/>
                <a:cs typeface="+mn-lt"/>
              </a:rPr>
              <a:t>3. sphere </a:t>
            </a:r>
            <a:endParaRPr lang="en-GB" sz="3500">
              <a:latin typeface="Comic Sans MS"/>
            </a:endParaRPr>
          </a:p>
          <a:p>
            <a:pPr>
              <a:buNone/>
            </a:pPr>
            <a:r>
              <a:rPr lang="en-GB" sz="3500">
                <a:latin typeface="Comic Sans MS"/>
                <a:ea typeface="+mn-lt"/>
                <a:cs typeface="+mn-lt"/>
              </a:rPr>
              <a:t>4. adhere </a:t>
            </a:r>
            <a:endParaRPr lang="en-GB" sz="3500">
              <a:latin typeface="Comic Sans MS"/>
            </a:endParaRPr>
          </a:p>
          <a:p>
            <a:pPr>
              <a:buNone/>
            </a:pPr>
            <a:r>
              <a:rPr lang="en-GB" sz="3500">
                <a:latin typeface="Comic Sans MS"/>
                <a:ea typeface="+mn-lt"/>
                <a:cs typeface="+mn-lt"/>
              </a:rPr>
              <a:t>5. severe </a:t>
            </a:r>
            <a:endParaRPr lang="en-GB" sz="3500">
              <a:latin typeface="Comic Sans MS"/>
            </a:endParaRPr>
          </a:p>
          <a:p>
            <a:pPr>
              <a:buNone/>
            </a:pPr>
            <a:r>
              <a:rPr lang="en-GB" sz="3500">
                <a:latin typeface="Comic Sans MS"/>
                <a:ea typeface="+mn-lt"/>
                <a:cs typeface="+mn-lt"/>
              </a:rPr>
              <a:t>6. persevere </a:t>
            </a:r>
            <a:endParaRPr lang="en-GB" sz="3500">
              <a:latin typeface="Comic Sans MS"/>
            </a:endParaRPr>
          </a:p>
          <a:p>
            <a:pPr>
              <a:buNone/>
            </a:pPr>
            <a:r>
              <a:rPr lang="en-GB" sz="3500">
                <a:latin typeface="Comic Sans MS"/>
                <a:ea typeface="+mn-lt"/>
                <a:cs typeface="+mn-lt"/>
              </a:rPr>
              <a:t>7. atmosphere </a:t>
            </a:r>
            <a:endParaRPr lang="en-GB" sz="3500">
              <a:latin typeface="Comic Sans MS"/>
            </a:endParaRPr>
          </a:p>
          <a:p>
            <a:pPr>
              <a:buNone/>
            </a:pPr>
            <a:r>
              <a:rPr lang="en-GB" sz="3500">
                <a:latin typeface="Comic Sans MS"/>
                <a:ea typeface="+mn-lt"/>
                <a:cs typeface="+mn-lt"/>
              </a:rPr>
              <a:t>8. mere </a:t>
            </a:r>
            <a:endParaRPr lang="en-GB" sz="3500">
              <a:latin typeface="Comic Sans MS"/>
            </a:endParaRPr>
          </a:p>
          <a:p>
            <a:pPr>
              <a:buNone/>
            </a:pPr>
            <a:r>
              <a:rPr lang="en-GB" sz="3500">
                <a:latin typeface="Comic Sans MS"/>
                <a:ea typeface="+mn-lt"/>
                <a:cs typeface="+mn-lt"/>
              </a:rPr>
              <a:t>9. hemisphere </a:t>
            </a:r>
            <a:endParaRPr lang="en-GB" sz="3500">
              <a:latin typeface="Comic Sans MS"/>
            </a:endParaRPr>
          </a:p>
          <a:p>
            <a:pPr>
              <a:buNone/>
            </a:pPr>
            <a:r>
              <a:rPr lang="en-GB" sz="3500">
                <a:latin typeface="Comic Sans MS"/>
                <a:ea typeface="+mn-lt"/>
                <a:cs typeface="+mn-lt"/>
              </a:rPr>
              <a:t>10. austere</a:t>
            </a:r>
            <a:endParaRPr lang="en-GB">
              <a:latin typeface="Comic Sans MS"/>
            </a:endParaRPr>
          </a:p>
          <a:p>
            <a:pPr marL="0" indent="0">
              <a:buNone/>
            </a:pPr>
            <a:endParaRPr lang="en-GB"/>
          </a:p>
        </p:txBody>
      </p:sp>
      <p:pic>
        <p:nvPicPr>
          <p:cNvPr id="4" name="Picture 3" descr="150+ Spelling Bee Stock Illustrations, Royalty-Free Vector ...">
            <a:extLst>
              <a:ext uri="{FF2B5EF4-FFF2-40B4-BE49-F238E27FC236}">
                <a16:creationId xmlns:a16="http://schemas.microsoft.com/office/drawing/2014/main" id="{EC76F542-50FB-908F-3B1D-FD783E7E1110}"/>
              </a:ext>
            </a:extLst>
          </p:cNvPr>
          <p:cNvPicPr>
            <a:picLocks noChangeAspect="1"/>
          </p:cNvPicPr>
          <p:nvPr/>
        </p:nvPicPr>
        <p:blipFill>
          <a:blip r:embed="rId2"/>
          <a:stretch>
            <a:fillRect/>
          </a:stretch>
        </p:blipFill>
        <p:spPr>
          <a:xfrm>
            <a:off x="4561188" y="1260132"/>
            <a:ext cx="5829300" cy="4667250"/>
          </a:xfrm>
          <a:prstGeom prst="rect">
            <a:avLst/>
          </a:prstGeom>
        </p:spPr>
      </p:pic>
    </p:spTree>
    <p:extLst>
      <p:ext uri="{BB962C8B-B14F-4D97-AF65-F5344CB8AC3E}">
        <p14:creationId xmlns:p14="http://schemas.microsoft.com/office/powerpoint/2010/main" val="55289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B825-B291-AA4A-7216-6619590DBA79}"/>
              </a:ext>
            </a:extLst>
          </p:cNvPr>
          <p:cNvSpPr>
            <a:spLocks noGrp="1"/>
          </p:cNvSpPr>
          <p:nvPr>
            <p:ph type="title"/>
          </p:nvPr>
        </p:nvSpPr>
        <p:spPr/>
        <p:txBody>
          <a:bodyPr/>
          <a:lstStyle/>
          <a:p>
            <a:endParaRPr lang="en-GB"/>
          </a:p>
        </p:txBody>
      </p:sp>
      <p:pic>
        <p:nvPicPr>
          <p:cNvPr id="3" name="Picture 2" descr="A group of blue and yellow squares&#10;&#10;AI-generated content may be incorrect.">
            <a:extLst>
              <a:ext uri="{FF2B5EF4-FFF2-40B4-BE49-F238E27FC236}">
                <a16:creationId xmlns:a16="http://schemas.microsoft.com/office/drawing/2014/main" id="{EA40D0BC-FC53-497F-2008-5AEDD2DE1ABC}"/>
              </a:ext>
            </a:extLst>
          </p:cNvPr>
          <p:cNvPicPr>
            <a:picLocks noChangeAspect="1"/>
          </p:cNvPicPr>
          <p:nvPr/>
        </p:nvPicPr>
        <p:blipFill>
          <a:blip r:embed="rId2"/>
          <a:stretch>
            <a:fillRect/>
          </a:stretch>
        </p:blipFill>
        <p:spPr>
          <a:xfrm>
            <a:off x="5214109" y="1200771"/>
            <a:ext cx="5595869" cy="4898197"/>
          </a:xfrm>
          <a:prstGeom prst="rect">
            <a:avLst/>
          </a:prstGeom>
        </p:spPr>
      </p:pic>
      <p:pic>
        <p:nvPicPr>
          <p:cNvPr id="5" name="Picture 4">
            <a:extLst>
              <a:ext uri="{FF2B5EF4-FFF2-40B4-BE49-F238E27FC236}">
                <a16:creationId xmlns:a16="http://schemas.microsoft.com/office/drawing/2014/main" id="{DB358F57-46DC-D858-3146-2E33ED815B34}"/>
              </a:ext>
            </a:extLst>
          </p:cNvPr>
          <p:cNvPicPr>
            <a:picLocks noChangeAspect="1"/>
          </p:cNvPicPr>
          <p:nvPr/>
        </p:nvPicPr>
        <p:blipFill>
          <a:blip r:embed="rId3"/>
          <a:stretch>
            <a:fillRect/>
          </a:stretch>
        </p:blipFill>
        <p:spPr>
          <a:xfrm>
            <a:off x="293894" y="573294"/>
            <a:ext cx="4933950" cy="6153150"/>
          </a:xfrm>
          <a:prstGeom prst="rect">
            <a:avLst/>
          </a:prstGeom>
        </p:spPr>
      </p:pic>
      <p:sp>
        <p:nvSpPr>
          <p:cNvPr id="6" name="TextBox 5">
            <a:extLst>
              <a:ext uri="{FF2B5EF4-FFF2-40B4-BE49-F238E27FC236}">
                <a16:creationId xmlns:a16="http://schemas.microsoft.com/office/drawing/2014/main" id="{BFCCBECD-FE92-80DD-6587-398522D85877}"/>
              </a:ext>
            </a:extLst>
          </p:cNvPr>
          <p:cNvSpPr txBox="1"/>
          <p:nvPr/>
        </p:nvSpPr>
        <p:spPr>
          <a:xfrm>
            <a:off x="317428" y="55204"/>
            <a:ext cx="70938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Short independent task, in books: </a:t>
            </a:r>
          </a:p>
        </p:txBody>
      </p:sp>
    </p:spTree>
    <p:extLst>
      <p:ext uri="{BB962C8B-B14F-4D97-AF65-F5344CB8AC3E}">
        <p14:creationId xmlns:p14="http://schemas.microsoft.com/office/powerpoint/2010/main" val="355966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aper with black text&#10;&#10;AI-generated content may be incorrect.">
            <a:extLst>
              <a:ext uri="{FF2B5EF4-FFF2-40B4-BE49-F238E27FC236}">
                <a16:creationId xmlns:a16="http://schemas.microsoft.com/office/drawing/2014/main" id="{6E67B38A-386A-A295-561A-4BE14B18AAF5}"/>
              </a:ext>
            </a:extLst>
          </p:cNvPr>
          <p:cNvPicPr>
            <a:picLocks noChangeAspect="1"/>
          </p:cNvPicPr>
          <p:nvPr/>
        </p:nvPicPr>
        <p:blipFill>
          <a:blip r:embed="rId2"/>
          <a:stretch>
            <a:fillRect/>
          </a:stretch>
        </p:blipFill>
        <p:spPr>
          <a:xfrm>
            <a:off x="112111" y="583599"/>
            <a:ext cx="5871777" cy="5629018"/>
          </a:xfrm>
          <a:prstGeom prst="rect">
            <a:avLst/>
          </a:prstGeom>
        </p:spPr>
      </p:pic>
      <p:sp>
        <p:nvSpPr>
          <p:cNvPr id="4" name="TextBox 3">
            <a:extLst>
              <a:ext uri="{FF2B5EF4-FFF2-40B4-BE49-F238E27FC236}">
                <a16:creationId xmlns:a16="http://schemas.microsoft.com/office/drawing/2014/main" id="{41613755-6F5B-555F-0192-4779FE10F070}"/>
              </a:ext>
            </a:extLst>
          </p:cNvPr>
          <p:cNvSpPr txBox="1"/>
          <p:nvPr/>
        </p:nvSpPr>
        <p:spPr>
          <a:xfrm>
            <a:off x="6321101" y="584297"/>
            <a:ext cx="5392202" cy="495520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alibri"/>
                <a:ea typeface="Calibri"/>
                <a:cs typeface="Calibri"/>
              </a:rPr>
              <a:t>Read the instructions carefully. </a:t>
            </a:r>
            <a:endParaRPr lang="en-US" sz="2800">
              <a:latin typeface="Calibri"/>
              <a:ea typeface="Calibri"/>
              <a:cs typeface="Calibri"/>
            </a:endParaRPr>
          </a:p>
          <a:p>
            <a:endParaRPr lang="en-GB" sz="2800">
              <a:latin typeface="Calibri"/>
              <a:ea typeface="Calibri"/>
              <a:cs typeface="Calibri"/>
            </a:endParaRPr>
          </a:p>
          <a:p>
            <a:r>
              <a:rPr lang="en-GB" sz="2800">
                <a:latin typeface="Calibri"/>
                <a:ea typeface="Calibri"/>
                <a:cs typeface="Calibri"/>
              </a:rPr>
              <a:t>Talk partners: </a:t>
            </a:r>
          </a:p>
          <a:p>
            <a:endParaRPr lang="en-GB" sz="2800">
              <a:latin typeface="Calibri"/>
              <a:ea typeface="Calibri"/>
              <a:cs typeface="Calibri"/>
            </a:endParaRPr>
          </a:p>
          <a:p>
            <a:r>
              <a:rPr lang="en-GB" sz="2800">
                <a:latin typeface="Calibri"/>
                <a:ea typeface="Calibri"/>
                <a:cs typeface="Calibri"/>
              </a:rPr>
              <a:t>What is the mathematical vocabulary that you can see? </a:t>
            </a:r>
            <a:endParaRPr lang="en-GB"/>
          </a:p>
          <a:p>
            <a:endParaRPr lang="en-GB" sz="2800">
              <a:latin typeface="Calibri"/>
              <a:ea typeface="Calibri"/>
              <a:cs typeface="Calibri"/>
            </a:endParaRPr>
          </a:p>
          <a:p>
            <a:r>
              <a:rPr lang="en-GB" sz="2800">
                <a:latin typeface="Calibri"/>
                <a:ea typeface="Calibri"/>
                <a:cs typeface="Calibri"/>
              </a:rPr>
              <a:t>What is the meaning of the mathematical vocabulary?</a:t>
            </a:r>
          </a:p>
          <a:p>
            <a:endParaRPr lang="en-GB"/>
          </a:p>
          <a:p>
            <a:endParaRPr lang="en-GB"/>
          </a:p>
        </p:txBody>
      </p:sp>
    </p:spTree>
    <p:extLst>
      <p:ext uri="{BB962C8B-B14F-4D97-AF65-F5344CB8AC3E}">
        <p14:creationId xmlns:p14="http://schemas.microsoft.com/office/powerpoint/2010/main" val="52956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2" name="Rectangle 11">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descr="A black and white triangle&#10;&#10;AI-generated content may be incorrect.">
            <a:extLst>
              <a:ext uri="{FF2B5EF4-FFF2-40B4-BE49-F238E27FC236}">
                <a16:creationId xmlns:a16="http://schemas.microsoft.com/office/drawing/2014/main" id="{A6ED317C-0E27-5CC1-7119-C233935637CE}"/>
              </a:ext>
            </a:extLst>
          </p:cNvPr>
          <p:cNvPicPr>
            <a:picLocks noChangeAspect="1"/>
          </p:cNvPicPr>
          <p:nvPr/>
        </p:nvPicPr>
        <p:blipFill>
          <a:blip r:embed="rId2"/>
          <a:stretch>
            <a:fillRect/>
          </a:stretch>
        </p:blipFill>
        <p:spPr>
          <a:xfrm>
            <a:off x="1247184" y="872793"/>
            <a:ext cx="2128312" cy="4809744"/>
          </a:xfrm>
          <a:prstGeom prst="rect">
            <a:avLst/>
          </a:prstGeom>
        </p:spPr>
      </p:pic>
      <p:grpSp>
        <p:nvGrpSpPr>
          <p:cNvPr id="15" name="Group 14">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6" name="Rectangle 15">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A screenshot of a grid&#10;&#10;AI-generated content may be incorrect.">
            <a:extLst>
              <a:ext uri="{FF2B5EF4-FFF2-40B4-BE49-F238E27FC236}">
                <a16:creationId xmlns:a16="http://schemas.microsoft.com/office/drawing/2014/main" id="{A2CADAB0-E7F6-3D48-11C8-2847280798B6}"/>
              </a:ext>
            </a:extLst>
          </p:cNvPr>
          <p:cNvPicPr>
            <a:picLocks noChangeAspect="1"/>
          </p:cNvPicPr>
          <p:nvPr/>
        </p:nvPicPr>
        <p:blipFill>
          <a:blip r:embed="rId3"/>
          <a:stretch>
            <a:fillRect/>
          </a:stretch>
        </p:blipFill>
        <p:spPr>
          <a:xfrm>
            <a:off x="4487333" y="1137969"/>
            <a:ext cx="3209544" cy="4279392"/>
          </a:xfrm>
          <a:prstGeom prst="rect">
            <a:avLst/>
          </a:prstGeom>
        </p:spPr>
      </p:pic>
      <p:grpSp>
        <p:nvGrpSpPr>
          <p:cNvPr id="19" name="Group 18">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0" name="Rectangle 19">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A grid of white squares with black dots&#10;&#10;AI-generated content may be incorrect.">
            <a:extLst>
              <a:ext uri="{FF2B5EF4-FFF2-40B4-BE49-F238E27FC236}">
                <a16:creationId xmlns:a16="http://schemas.microsoft.com/office/drawing/2014/main" id="{3D51E244-A4B1-4B2B-82CA-1AF2142700CE}"/>
              </a:ext>
            </a:extLst>
          </p:cNvPr>
          <p:cNvPicPr>
            <a:picLocks noChangeAspect="1"/>
          </p:cNvPicPr>
          <p:nvPr/>
        </p:nvPicPr>
        <p:blipFill>
          <a:blip r:embed="rId4"/>
          <a:stretch>
            <a:fillRect/>
          </a:stretch>
        </p:blipFill>
        <p:spPr>
          <a:xfrm>
            <a:off x="8275887" y="1499524"/>
            <a:ext cx="3209544" cy="3556281"/>
          </a:xfrm>
          <a:prstGeom prst="rect">
            <a:avLst/>
          </a:prstGeom>
        </p:spPr>
      </p:pic>
      <p:sp>
        <p:nvSpPr>
          <p:cNvPr id="5" name="TextBox 4">
            <a:extLst>
              <a:ext uri="{FF2B5EF4-FFF2-40B4-BE49-F238E27FC236}">
                <a16:creationId xmlns:a16="http://schemas.microsoft.com/office/drawing/2014/main" id="{232AA1E3-3D8C-6EAF-A706-B44664561565}"/>
              </a:ext>
            </a:extLst>
          </p:cNvPr>
          <p:cNvSpPr txBox="1"/>
          <p:nvPr/>
        </p:nvSpPr>
        <p:spPr>
          <a:xfrm>
            <a:off x="607253" y="69006"/>
            <a:ext cx="10958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Task: follow the instructions carefully to create a pull-up net. </a:t>
            </a:r>
          </a:p>
        </p:txBody>
      </p:sp>
    </p:spTree>
    <p:extLst>
      <p:ext uri="{BB962C8B-B14F-4D97-AF65-F5344CB8AC3E}">
        <p14:creationId xmlns:p14="http://schemas.microsoft.com/office/powerpoint/2010/main" val="3461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per with a box and a crossword&#10;&#10;AI-generated content may be incorrect.">
            <a:extLst>
              <a:ext uri="{FF2B5EF4-FFF2-40B4-BE49-F238E27FC236}">
                <a16:creationId xmlns:a16="http://schemas.microsoft.com/office/drawing/2014/main" id="{91D6F473-EAA2-8E78-35C3-DB75D9DE3620}"/>
              </a:ext>
            </a:extLst>
          </p:cNvPr>
          <p:cNvPicPr>
            <a:picLocks noChangeAspect="1"/>
          </p:cNvPicPr>
          <p:nvPr/>
        </p:nvPicPr>
        <p:blipFill>
          <a:blip r:embed="rId2"/>
          <a:stretch>
            <a:fillRect/>
          </a:stretch>
        </p:blipFill>
        <p:spPr>
          <a:xfrm>
            <a:off x="529954" y="916609"/>
            <a:ext cx="5047136" cy="5742609"/>
          </a:xfrm>
          <a:prstGeom prst="rect">
            <a:avLst/>
          </a:prstGeom>
        </p:spPr>
      </p:pic>
      <p:pic>
        <p:nvPicPr>
          <p:cNvPr id="6" name="Picture 5" descr="A screenshot of a white and grey cube&#10;&#10;AI-generated content may be incorrect.">
            <a:extLst>
              <a:ext uri="{FF2B5EF4-FFF2-40B4-BE49-F238E27FC236}">
                <a16:creationId xmlns:a16="http://schemas.microsoft.com/office/drawing/2014/main" id="{47C3860F-5723-26D9-1A01-857F1E97B147}"/>
              </a:ext>
            </a:extLst>
          </p:cNvPr>
          <p:cNvPicPr>
            <a:picLocks noChangeAspect="1"/>
          </p:cNvPicPr>
          <p:nvPr/>
        </p:nvPicPr>
        <p:blipFill>
          <a:blip r:embed="rId3"/>
          <a:stretch>
            <a:fillRect/>
          </a:stretch>
        </p:blipFill>
        <p:spPr>
          <a:xfrm>
            <a:off x="6093721" y="1141963"/>
            <a:ext cx="5062469" cy="3635376"/>
          </a:xfrm>
          <a:prstGeom prst="rect">
            <a:avLst/>
          </a:prstGeom>
        </p:spPr>
      </p:pic>
      <p:sp>
        <p:nvSpPr>
          <p:cNvPr id="9" name="TextBox 8">
            <a:extLst>
              <a:ext uri="{FF2B5EF4-FFF2-40B4-BE49-F238E27FC236}">
                <a16:creationId xmlns:a16="http://schemas.microsoft.com/office/drawing/2014/main" id="{8558405B-50A9-AC7E-7C79-01D32CC10A84}"/>
              </a:ext>
            </a:extLst>
          </p:cNvPr>
          <p:cNvSpPr txBox="1"/>
          <p:nvPr/>
        </p:nvSpPr>
        <p:spPr>
          <a:xfrm>
            <a:off x="841874" y="262223"/>
            <a:ext cx="4195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Challenge:</a:t>
            </a:r>
          </a:p>
        </p:txBody>
      </p:sp>
      <p:sp>
        <p:nvSpPr>
          <p:cNvPr id="10" name="TextBox 9">
            <a:extLst>
              <a:ext uri="{FF2B5EF4-FFF2-40B4-BE49-F238E27FC236}">
                <a16:creationId xmlns:a16="http://schemas.microsoft.com/office/drawing/2014/main" id="{5C0CA905-7AB2-197E-F24C-68F1BF616F38}"/>
              </a:ext>
            </a:extLst>
          </p:cNvPr>
          <p:cNvSpPr txBox="1"/>
          <p:nvPr/>
        </p:nvSpPr>
        <p:spPr>
          <a:xfrm>
            <a:off x="6098569" y="626658"/>
            <a:ext cx="4195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Mastery:</a:t>
            </a:r>
          </a:p>
        </p:txBody>
      </p:sp>
    </p:spTree>
    <p:extLst>
      <p:ext uri="{BB962C8B-B14F-4D97-AF65-F5344CB8AC3E}">
        <p14:creationId xmlns:p14="http://schemas.microsoft.com/office/powerpoint/2010/main" val="360763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check mark and a black check mark&#10;&#10;AI-generated content may be incorrect.">
            <a:extLst>
              <a:ext uri="{FF2B5EF4-FFF2-40B4-BE49-F238E27FC236}">
                <a16:creationId xmlns:a16="http://schemas.microsoft.com/office/drawing/2014/main" id="{48F8BD6C-C1E8-48FB-16B4-D3E38936CD20}"/>
              </a:ext>
            </a:extLst>
          </p:cNvPr>
          <p:cNvPicPr>
            <a:picLocks noChangeAspect="1"/>
          </p:cNvPicPr>
          <p:nvPr/>
        </p:nvPicPr>
        <p:blipFill>
          <a:blip r:embed="rId2"/>
          <a:stretch>
            <a:fillRect/>
          </a:stretch>
        </p:blipFill>
        <p:spPr>
          <a:xfrm>
            <a:off x="1592470" y="2132220"/>
            <a:ext cx="1828800" cy="495300"/>
          </a:xfrm>
          <a:prstGeom prst="rect">
            <a:avLst/>
          </a:prstGeom>
        </p:spPr>
      </p:pic>
      <p:pic>
        <p:nvPicPr>
          <p:cNvPr id="5" name="Picture 4">
            <a:extLst>
              <a:ext uri="{FF2B5EF4-FFF2-40B4-BE49-F238E27FC236}">
                <a16:creationId xmlns:a16="http://schemas.microsoft.com/office/drawing/2014/main" id="{9220BBF4-C812-F64F-B519-BF33F154AD01}"/>
              </a:ext>
            </a:extLst>
          </p:cNvPr>
          <p:cNvPicPr>
            <a:picLocks noChangeAspect="1"/>
          </p:cNvPicPr>
          <p:nvPr/>
        </p:nvPicPr>
        <p:blipFill>
          <a:blip r:embed="rId3"/>
          <a:stretch>
            <a:fillRect/>
          </a:stretch>
        </p:blipFill>
        <p:spPr>
          <a:xfrm>
            <a:off x="5546794" y="1609035"/>
            <a:ext cx="2600325" cy="1828800"/>
          </a:xfrm>
          <a:prstGeom prst="rect">
            <a:avLst/>
          </a:prstGeom>
        </p:spPr>
      </p:pic>
    </p:spTree>
    <p:extLst>
      <p:ext uri="{BB962C8B-B14F-4D97-AF65-F5344CB8AC3E}">
        <p14:creationId xmlns:p14="http://schemas.microsoft.com/office/powerpoint/2010/main" val="130307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23EFE-64A8-1282-A382-A16F909FE82C}"/>
              </a:ext>
            </a:extLst>
          </p:cNvPr>
          <p:cNvSpPr txBox="1"/>
          <p:nvPr/>
        </p:nvSpPr>
        <p:spPr>
          <a:xfrm>
            <a:off x="151813" y="207017"/>
            <a:ext cx="11841448"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u="sng" dirty="0"/>
              <a:t>Friday 16th May</a:t>
            </a:r>
            <a:br>
              <a:rPr lang="en-GB" sz="4000" u="sng" dirty="0"/>
            </a:br>
            <a:r>
              <a:rPr lang="en-GB" sz="4000" u="sng" dirty="0"/>
              <a:t>TBAT: Recognise and use persuasive features.</a:t>
            </a:r>
          </a:p>
          <a:p>
            <a:endParaRPr lang="en-GB" sz="4000" u="sng" dirty="0"/>
          </a:p>
          <a:p>
            <a:r>
              <a:rPr lang="en-GB" sz="4000" u="sng" dirty="0"/>
              <a:t>3 in 3</a:t>
            </a:r>
            <a:br>
              <a:rPr lang="en-GB" sz="4000" u="sng" dirty="0"/>
            </a:br>
            <a:br>
              <a:rPr lang="en-GB" sz="4000" u="sng" dirty="0"/>
            </a:br>
            <a:r>
              <a:rPr lang="en-GB" sz="4000" dirty="0"/>
              <a:t>Find three ways to improve this paragraph:</a:t>
            </a:r>
            <a:br>
              <a:rPr lang="en-GB" sz="4000" u="sng" dirty="0"/>
            </a:br>
            <a:br>
              <a:rPr lang="en-GB" sz="4000" u="sng" dirty="0"/>
            </a:br>
            <a:r>
              <a:rPr lang="en-GB" sz="4000" i="1" dirty="0"/>
              <a:t>Please Judge I'm </a:t>
            </a:r>
            <a:r>
              <a:rPr lang="en-GB" sz="4000" i="1" dirty="0" err="1"/>
              <a:t>inocent</a:t>
            </a:r>
            <a:r>
              <a:rPr lang="en-GB" sz="4000" i="1" dirty="0"/>
              <a:t>. Let me go. I didn't do anything wrong. Please have mercy on me. Would you really let a boy go to jail?</a:t>
            </a:r>
          </a:p>
        </p:txBody>
      </p:sp>
    </p:spTree>
    <p:extLst>
      <p:ext uri="{BB962C8B-B14F-4D97-AF65-F5344CB8AC3E}">
        <p14:creationId xmlns:p14="http://schemas.microsoft.com/office/powerpoint/2010/main" val="392118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1218F-70B8-CF31-287B-672B69C382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06A1F0-C484-029C-0621-DB78F2DCD8D6}"/>
              </a:ext>
            </a:extLst>
          </p:cNvPr>
          <p:cNvSpPr txBox="1"/>
          <p:nvPr/>
        </p:nvSpPr>
        <p:spPr>
          <a:xfrm>
            <a:off x="151813" y="207017"/>
            <a:ext cx="11841448"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u="sng"/>
              <a:t>Friday 16th May</a:t>
            </a:r>
            <a:br>
              <a:rPr lang="en-GB" sz="3600" u="sng"/>
            </a:br>
            <a:r>
              <a:rPr lang="en-GB" sz="3600" u="sng"/>
              <a:t>TBAT: Recognise and use persuasive features.</a:t>
            </a:r>
          </a:p>
          <a:p>
            <a:endParaRPr lang="en-GB" sz="3600" u="sng"/>
          </a:p>
          <a:p>
            <a:r>
              <a:rPr lang="en-GB" sz="3600">
                <a:solidFill>
                  <a:srgbClr val="0070C0"/>
                </a:solidFill>
              </a:rPr>
              <a:t>What is </a:t>
            </a:r>
            <a:r>
              <a:rPr lang="en-GB" sz="3600" b="1">
                <a:solidFill>
                  <a:srgbClr val="0070C0"/>
                </a:solidFill>
              </a:rPr>
              <a:t>the power of three?</a:t>
            </a:r>
            <a:br>
              <a:rPr lang="en-GB" sz="3600" b="1"/>
            </a:br>
            <a:br>
              <a:rPr lang="en-GB" sz="3600" b="1"/>
            </a:br>
            <a:br>
              <a:rPr lang="en-GB" sz="3600" b="1"/>
            </a:br>
            <a:r>
              <a:rPr lang="en-GB" sz="3600">
                <a:solidFill>
                  <a:srgbClr val="00B050"/>
                </a:solidFill>
              </a:rPr>
              <a:t>What is a </a:t>
            </a:r>
            <a:r>
              <a:rPr lang="en-GB" sz="3600" b="1">
                <a:solidFill>
                  <a:srgbClr val="00B050"/>
                </a:solidFill>
              </a:rPr>
              <a:t>rhetorical question?</a:t>
            </a:r>
          </a:p>
          <a:p>
            <a:endParaRPr lang="en-GB" sz="3600" b="1"/>
          </a:p>
          <a:p>
            <a:endParaRPr lang="en-GB" sz="3600" b="1">
              <a:solidFill>
                <a:srgbClr val="FF0000"/>
              </a:solidFill>
            </a:endParaRPr>
          </a:p>
          <a:p>
            <a:r>
              <a:rPr lang="en-GB" sz="3600">
                <a:solidFill>
                  <a:srgbClr val="FF0000"/>
                </a:solidFill>
              </a:rPr>
              <a:t>Add </a:t>
            </a:r>
            <a:r>
              <a:rPr lang="en-GB" sz="3600" b="1">
                <a:solidFill>
                  <a:srgbClr val="FF0000"/>
                </a:solidFill>
              </a:rPr>
              <a:t>emotive language</a:t>
            </a:r>
            <a:r>
              <a:rPr lang="en-GB" sz="3600">
                <a:solidFill>
                  <a:srgbClr val="FF0000"/>
                </a:solidFill>
              </a:rPr>
              <a:t> to this sentence?</a:t>
            </a:r>
            <a:br>
              <a:rPr lang="en-GB" sz="3600">
                <a:solidFill>
                  <a:srgbClr val="FF0000"/>
                </a:solidFill>
              </a:rPr>
            </a:br>
            <a:r>
              <a:rPr lang="en-GB" sz="3600" i="1">
                <a:solidFill>
                  <a:srgbClr val="FF0000"/>
                </a:solidFill>
              </a:rPr>
              <a:t>I am not guilty.</a:t>
            </a:r>
          </a:p>
        </p:txBody>
      </p:sp>
    </p:spTree>
    <p:extLst>
      <p:ext uri="{BB962C8B-B14F-4D97-AF65-F5344CB8AC3E}">
        <p14:creationId xmlns:p14="http://schemas.microsoft.com/office/powerpoint/2010/main" val="2114202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DB36A5B9-D7CB-80F7-BD79-1DE88C58CFD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3">
            <a:extLst>
              <a:ext uri="{FF2B5EF4-FFF2-40B4-BE49-F238E27FC236}">
                <a16:creationId xmlns:a16="http://schemas.microsoft.com/office/drawing/2014/main" id="{91CE0533-4E34-1D4C-C520-EED468B0E2D2}"/>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6148" name="WordArt 4">
            <a:extLst>
              <a:ext uri="{FF2B5EF4-FFF2-40B4-BE49-F238E27FC236}">
                <a16:creationId xmlns:a16="http://schemas.microsoft.com/office/drawing/2014/main" id="{1BF83B81-E85F-9240-24FC-4D70CF30A00A}"/>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6149" name="WordArt 5">
            <a:extLst>
              <a:ext uri="{FF2B5EF4-FFF2-40B4-BE49-F238E27FC236}">
                <a16:creationId xmlns:a16="http://schemas.microsoft.com/office/drawing/2014/main" id="{D9360005-6D18-30FE-8A67-7A9F09F2FC18}"/>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6150" name="Rectangle 6">
            <a:extLst>
              <a:ext uri="{FF2B5EF4-FFF2-40B4-BE49-F238E27FC236}">
                <a16:creationId xmlns:a16="http://schemas.microsoft.com/office/drawing/2014/main" id="{BCBD65A4-2AA5-B8B7-D834-E72718167E9D}"/>
              </a:ext>
            </a:extLst>
          </p:cNvPr>
          <p:cNvSpPr>
            <a:spLocks noChangeArrowheads="1"/>
          </p:cNvSpPr>
          <p:nvPr/>
        </p:nvSpPr>
        <p:spPr bwMode="auto">
          <a:xfrm>
            <a:off x="1919289" y="1547050"/>
            <a:ext cx="83534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200"/>
              <a:t>When you set out to persuade someone, you want them to accept your opinion on an issue: </a:t>
            </a:r>
            <a:r>
              <a:rPr lang="en-GB" altLang="en-US" sz="3200" b="1"/>
              <a:t>you want to change that person's mind to your way of thinking</a:t>
            </a:r>
            <a:r>
              <a:rPr lang="en-GB" altLang="en-US" sz="32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A0BFCF2B-FC25-9904-2599-741CB67EAC1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
            <a:extLst>
              <a:ext uri="{FF2B5EF4-FFF2-40B4-BE49-F238E27FC236}">
                <a16:creationId xmlns:a16="http://schemas.microsoft.com/office/drawing/2014/main" id="{3E0C6E7F-2FF8-B187-8E22-AC52A75E5B88}"/>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7172" name="WordArt 4">
            <a:extLst>
              <a:ext uri="{FF2B5EF4-FFF2-40B4-BE49-F238E27FC236}">
                <a16:creationId xmlns:a16="http://schemas.microsoft.com/office/drawing/2014/main" id="{B38382CD-5B09-F308-692E-C10026CF41C8}"/>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7173" name="WordArt 5">
            <a:extLst>
              <a:ext uri="{FF2B5EF4-FFF2-40B4-BE49-F238E27FC236}">
                <a16:creationId xmlns:a16="http://schemas.microsoft.com/office/drawing/2014/main" id="{33185264-7295-5DDE-8902-CF7C01E4D622}"/>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7174" name="Text Box 6">
            <a:extLst>
              <a:ext uri="{FF2B5EF4-FFF2-40B4-BE49-F238E27FC236}">
                <a16:creationId xmlns:a16="http://schemas.microsoft.com/office/drawing/2014/main" id="{BD9B3BD0-93EB-9404-4C5B-1E89B48A68EC}"/>
              </a:ext>
            </a:extLst>
          </p:cNvPr>
          <p:cNvSpPr txBox="1">
            <a:spLocks noChangeArrowheads="1"/>
          </p:cNvSpPr>
          <p:nvPr/>
        </p:nvSpPr>
        <p:spPr bwMode="auto">
          <a:xfrm>
            <a:off x="1919288" y="1412875"/>
            <a:ext cx="84248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200"/>
              <a:t>This means that </a:t>
            </a:r>
            <a:r>
              <a:rPr lang="en-GB" altLang="en-US" sz="3200" b="1"/>
              <a:t>you need to be very aware of your </a:t>
            </a:r>
            <a:r>
              <a:rPr lang="en-GB" altLang="en-US" sz="3200" b="1">
                <a:latin typeface="Comic Sans MS" panose="030F0702030302020204" pitchFamily="66" charset="0"/>
              </a:rPr>
              <a:t>audience</a:t>
            </a:r>
            <a:r>
              <a:rPr lang="en-GB" altLang="en-US" sz="3200"/>
              <a:t>; you want to be forging a link with them by establishing a common goal, </a:t>
            </a:r>
            <a:r>
              <a:rPr lang="en-GB" altLang="en-US" sz="3200" i="1" u="sng"/>
              <a:t>not</a:t>
            </a:r>
            <a:r>
              <a:rPr lang="en-GB" altLang="en-US" sz="3200"/>
              <a:t> irritating them by completely ignoring their needs.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88AD68EE-52A0-0E52-8BF4-E302EC880BE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3">
            <a:extLst>
              <a:ext uri="{FF2B5EF4-FFF2-40B4-BE49-F238E27FC236}">
                <a16:creationId xmlns:a16="http://schemas.microsoft.com/office/drawing/2014/main" id="{B0C05437-98FB-3F11-5239-EF801F884F12}"/>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8196" name="WordArt 4">
            <a:extLst>
              <a:ext uri="{FF2B5EF4-FFF2-40B4-BE49-F238E27FC236}">
                <a16:creationId xmlns:a16="http://schemas.microsoft.com/office/drawing/2014/main" id="{23743553-C649-89EF-FA4B-3CBE4C37683E}"/>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8197" name="WordArt 5">
            <a:extLst>
              <a:ext uri="{FF2B5EF4-FFF2-40B4-BE49-F238E27FC236}">
                <a16:creationId xmlns:a16="http://schemas.microsoft.com/office/drawing/2014/main" id="{8CEC1623-410B-54AD-5774-E6B0B18C3972}"/>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8198" name="Text Box 6">
            <a:extLst>
              <a:ext uri="{FF2B5EF4-FFF2-40B4-BE49-F238E27FC236}">
                <a16:creationId xmlns:a16="http://schemas.microsoft.com/office/drawing/2014/main" id="{872FCF99-B314-8F0C-FC66-35CFC19C1A34}"/>
              </a:ext>
            </a:extLst>
          </p:cNvPr>
          <p:cNvSpPr txBox="1">
            <a:spLocks noChangeArrowheads="1"/>
          </p:cNvSpPr>
          <p:nvPr/>
        </p:nvSpPr>
        <p:spPr bwMode="auto">
          <a:xfrm>
            <a:off x="1774826" y="0"/>
            <a:ext cx="8569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There are three areas we should attempt to appeal to when trying to get our audience on side:</a:t>
            </a:r>
          </a:p>
        </p:txBody>
      </p:sp>
      <p:pic>
        <p:nvPicPr>
          <p:cNvPr id="14343" name="Picture 7" descr="_clipart_pen">
            <a:extLst>
              <a:ext uri="{FF2B5EF4-FFF2-40B4-BE49-F238E27FC236}">
                <a16:creationId xmlns:a16="http://schemas.microsoft.com/office/drawing/2014/main" id="{CB6639B0-C31C-D239-626C-A43F8C3FA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052513"/>
            <a:ext cx="5603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_clipart_pen">
            <a:extLst>
              <a:ext uri="{FF2B5EF4-FFF2-40B4-BE49-F238E27FC236}">
                <a16:creationId xmlns:a16="http://schemas.microsoft.com/office/drawing/2014/main" id="{E5C1F109-D5C9-1BB9-CC64-1AB3A1A1C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2636838"/>
            <a:ext cx="5603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_clipart_pen">
            <a:extLst>
              <a:ext uri="{FF2B5EF4-FFF2-40B4-BE49-F238E27FC236}">
                <a16:creationId xmlns:a16="http://schemas.microsoft.com/office/drawing/2014/main" id="{9EDD8CC2-E150-8591-70CC-5E4467D85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4221163"/>
            <a:ext cx="5603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a:extLst>
              <a:ext uri="{FF2B5EF4-FFF2-40B4-BE49-F238E27FC236}">
                <a16:creationId xmlns:a16="http://schemas.microsoft.com/office/drawing/2014/main" id="{EB68887F-5019-7970-37AF-B3C3C49B9F14}"/>
              </a:ext>
            </a:extLst>
          </p:cNvPr>
          <p:cNvSpPr>
            <a:spLocks noChangeArrowheads="1"/>
          </p:cNvSpPr>
          <p:nvPr/>
        </p:nvSpPr>
        <p:spPr bwMode="auto">
          <a:xfrm>
            <a:off x="2424113" y="1052514"/>
            <a:ext cx="7993062" cy="1343025"/>
          </a:xfrm>
          <a:prstGeom prst="rect">
            <a:avLst/>
          </a:prstGeom>
          <a:noFill/>
          <a:ln w="9525">
            <a:noFill/>
            <a:miter lim="800000"/>
            <a:headEnd/>
            <a:tailEnd/>
          </a:ln>
          <a:effectLst/>
        </p:spPr>
        <p:txBody>
          <a:bodyPr wrap="square" anchor="ctr">
            <a:spAutoFit/>
          </a:bodyPr>
          <a:lstStyle/>
          <a:p>
            <a:pPr>
              <a:defRPr/>
            </a:pPr>
            <a:r>
              <a:rPr lang="en-GB" sz="2800" b="1">
                <a:solidFill>
                  <a:srgbClr val="FF0000"/>
                </a:solidFill>
                <a:effectLst>
                  <a:outerShdw blurRad="38100" dist="38100" dir="2700000" algn="tl">
                    <a:srgbClr val="C0C0C0"/>
                  </a:outerShdw>
                </a:effectLst>
                <a:latin typeface="Comic Sans MS" pitchFamily="66" charset="0"/>
              </a:rPr>
              <a:t>APPEAL TO REASON</a:t>
            </a:r>
            <a:br>
              <a:rPr lang="en-GB" sz="2800" b="1">
                <a:latin typeface="Comic Sans MS" pitchFamily="66" charset="0"/>
              </a:rPr>
            </a:br>
            <a:r>
              <a:rPr lang="en-GB">
                <a:latin typeface="Arial" charset="0"/>
              </a:rPr>
              <a:t>Most people believe themselves to be reasonable, so appealing to a person's sense of reason is the most effective means of convincing them to change their way of thinking ('If we don't do this... then... ). </a:t>
            </a:r>
          </a:p>
        </p:txBody>
      </p:sp>
      <p:sp>
        <p:nvSpPr>
          <p:cNvPr id="14347" name="Rectangle 11">
            <a:extLst>
              <a:ext uri="{FF2B5EF4-FFF2-40B4-BE49-F238E27FC236}">
                <a16:creationId xmlns:a16="http://schemas.microsoft.com/office/drawing/2014/main" id="{23076161-04A6-A23C-941D-616741D884C6}"/>
              </a:ext>
            </a:extLst>
          </p:cNvPr>
          <p:cNvSpPr>
            <a:spLocks noChangeArrowheads="1"/>
          </p:cNvSpPr>
          <p:nvPr/>
        </p:nvSpPr>
        <p:spPr bwMode="auto">
          <a:xfrm>
            <a:off x="2424114" y="2636839"/>
            <a:ext cx="8243887" cy="1343025"/>
          </a:xfrm>
          <a:prstGeom prst="rect">
            <a:avLst/>
          </a:prstGeom>
          <a:noFill/>
          <a:ln w="9525">
            <a:noFill/>
            <a:miter lim="800000"/>
            <a:headEnd/>
            <a:tailEnd/>
          </a:ln>
          <a:effectLst/>
        </p:spPr>
        <p:txBody>
          <a:bodyPr wrap="square" anchor="ctr">
            <a:spAutoFit/>
          </a:bodyPr>
          <a:lstStyle/>
          <a:p>
            <a:pPr>
              <a:defRPr/>
            </a:pPr>
            <a:r>
              <a:rPr lang="en-GB" sz="2800" b="1">
                <a:solidFill>
                  <a:srgbClr val="FF0000"/>
                </a:solidFill>
                <a:effectLst>
                  <a:outerShdw blurRad="38100" dist="38100" dir="2700000" algn="tl">
                    <a:srgbClr val="C0C0C0"/>
                  </a:outerShdw>
                </a:effectLst>
                <a:latin typeface="Comic Sans MS" pitchFamily="66" charset="0"/>
              </a:rPr>
              <a:t>APPEAL TO CHARACTER</a:t>
            </a:r>
            <a:br>
              <a:rPr lang="en-GB" sz="2800" b="1">
                <a:solidFill>
                  <a:srgbClr val="FF0000"/>
                </a:solidFill>
                <a:effectLst>
                  <a:outerShdw blurRad="38100" dist="38100" dir="2700000" algn="tl">
                    <a:srgbClr val="C0C0C0"/>
                  </a:outerShdw>
                </a:effectLst>
                <a:latin typeface="Comic Sans MS" pitchFamily="66" charset="0"/>
              </a:rPr>
            </a:br>
            <a:r>
              <a:rPr lang="en-GB">
                <a:latin typeface="Arial" charset="0"/>
              </a:rPr>
              <a:t>We all share certain common ideas of what is just and fair! Appealing your audience’s sense of what is right and fair can be a powerful persuasive device, e.g. 'Like you, I share a sense of horror and repulsion at what is happening...'. </a:t>
            </a:r>
          </a:p>
        </p:txBody>
      </p:sp>
      <p:sp>
        <p:nvSpPr>
          <p:cNvPr id="14348" name="Rectangle 12">
            <a:extLst>
              <a:ext uri="{FF2B5EF4-FFF2-40B4-BE49-F238E27FC236}">
                <a16:creationId xmlns:a16="http://schemas.microsoft.com/office/drawing/2014/main" id="{51C14F32-E7FB-211A-BE3A-FFB589E2C940}"/>
              </a:ext>
            </a:extLst>
          </p:cNvPr>
          <p:cNvSpPr>
            <a:spLocks noChangeArrowheads="1"/>
          </p:cNvSpPr>
          <p:nvPr/>
        </p:nvSpPr>
        <p:spPr bwMode="auto">
          <a:xfrm>
            <a:off x="2351089" y="4149726"/>
            <a:ext cx="7921625" cy="1343025"/>
          </a:xfrm>
          <a:prstGeom prst="rect">
            <a:avLst/>
          </a:prstGeom>
          <a:noFill/>
          <a:ln w="9525">
            <a:noFill/>
            <a:miter lim="800000"/>
            <a:headEnd/>
            <a:tailEnd/>
          </a:ln>
          <a:effectLst/>
        </p:spPr>
        <p:txBody>
          <a:bodyPr wrap="square" anchor="ctr">
            <a:spAutoFit/>
          </a:bodyPr>
          <a:lstStyle/>
          <a:p>
            <a:pPr>
              <a:defRPr/>
            </a:pPr>
            <a:r>
              <a:rPr lang="en-GB" sz="2800" b="1">
                <a:solidFill>
                  <a:srgbClr val="FF0000"/>
                </a:solidFill>
                <a:effectLst>
                  <a:outerShdw blurRad="38100" dist="38100" dir="2700000" algn="tl">
                    <a:srgbClr val="C0C0C0"/>
                  </a:outerShdw>
                </a:effectLst>
                <a:latin typeface="Comic Sans MS" pitchFamily="66" charset="0"/>
              </a:rPr>
              <a:t>APPEAL TO EMOTIONS</a:t>
            </a:r>
            <a:br>
              <a:rPr lang="en-GB" sz="2800" b="1">
                <a:solidFill>
                  <a:srgbClr val="FF0000"/>
                </a:solidFill>
                <a:latin typeface="Comic Sans MS" pitchFamily="66" charset="0"/>
              </a:rPr>
            </a:br>
            <a:r>
              <a:rPr lang="en-GB">
                <a:latin typeface="Arial" charset="0"/>
              </a:rPr>
              <a:t>Persuasion often succeeds by the careful and considered use of emotion - especially showing how passionate you feel for </a:t>
            </a:r>
          </a:p>
          <a:p>
            <a:pPr>
              <a:defRPr/>
            </a:pPr>
            <a:r>
              <a:rPr lang="en-GB">
                <a:latin typeface="Arial" charset="0"/>
              </a:rPr>
              <a:t>your point of view.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14346"/>
                                        </p:tgtEl>
                                        <p:attrNameLst>
                                          <p:attrName>style.visibility</p:attrName>
                                        </p:attrNameLst>
                                      </p:cBhvr>
                                      <p:to>
                                        <p:strVal val="visible"/>
                                      </p:to>
                                    </p:set>
                                    <p:anim calcmode="lin" valueType="num">
                                      <p:cBhvr>
                                        <p:cTn id="9" dur="500" fill="hold"/>
                                        <p:tgtEl>
                                          <p:spTgt spid="14346"/>
                                        </p:tgtEl>
                                        <p:attrNameLst>
                                          <p:attrName>ppt_w</p:attrName>
                                        </p:attrNameLst>
                                      </p:cBhvr>
                                      <p:tavLst>
                                        <p:tav tm="0">
                                          <p:val>
                                            <p:fltVal val="0"/>
                                          </p:val>
                                        </p:tav>
                                        <p:tav tm="100000">
                                          <p:val>
                                            <p:strVal val="#ppt_w"/>
                                          </p:val>
                                        </p:tav>
                                      </p:tavLst>
                                    </p:anim>
                                    <p:anim calcmode="lin" valueType="num">
                                      <p:cBhvr>
                                        <p:cTn id="10" dur="500" fill="hold"/>
                                        <p:tgtEl>
                                          <p:spTgt spid="14346"/>
                                        </p:tgtEl>
                                        <p:attrNameLst>
                                          <p:attrName>ppt_h</p:attrName>
                                        </p:attrNameLst>
                                      </p:cBhvr>
                                      <p:tavLst>
                                        <p:tav tm="0">
                                          <p:val>
                                            <p:fltVal val="0"/>
                                          </p:val>
                                        </p:tav>
                                        <p:tav tm="100000">
                                          <p:val>
                                            <p:strVal val="#ppt_h"/>
                                          </p:val>
                                        </p:tav>
                                      </p:tavLst>
                                    </p:anim>
                                    <p:animEffect transition="in" filter="fade">
                                      <p:cBhvr>
                                        <p:cTn id="11" dur="500"/>
                                        <p:tgtEl>
                                          <p:spTgt spid="143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4344"/>
                                        </p:tgtEl>
                                        <p:attrNameLst>
                                          <p:attrName>style.visibility</p:attrName>
                                        </p:attrNameLst>
                                      </p:cBhvr>
                                      <p:to>
                                        <p:strVal val="visible"/>
                                      </p:to>
                                    </p:set>
                                  </p:childTnLst>
                                </p:cTn>
                              </p:par>
                              <p:par>
                                <p:cTn id="16" presetID="53" presetClass="entr" presetSubtype="0" fill="hold" grpId="0" nodeType="withEffect">
                                  <p:stCondLst>
                                    <p:cond delay="0"/>
                                  </p:stCondLst>
                                  <p:childTnLst>
                                    <p:set>
                                      <p:cBhvr>
                                        <p:cTn id="17" dur="1" fill="hold">
                                          <p:stCondLst>
                                            <p:cond delay="0"/>
                                          </p:stCondLst>
                                        </p:cTn>
                                        <p:tgtEl>
                                          <p:spTgt spid="14347"/>
                                        </p:tgtEl>
                                        <p:attrNameLst>
                                          <p:attrName>style.visibility</p:attrName>
                                        </p:attrNameLst>
                                      </p:cBhvr>
                                      <p:to>
                                        <p:strVal val="visible"/>
                                      </p:to>
                                    </p:set>
                                    <p:anim calcmode="lin" valueType="num">
                                      <p:cBhvr>
                                        <p:cTn id="18" dur="500" fill="hold"/>
                                        <p:tgtEl>
                                          <p:spTgt spid="14347"/>
                                        </p:tgtEl>
                                        <p:attrNameLst>
                                          <p:attrName>ppt_w</p:attrName>
                                        </p:attrNameLst>
                                      </p:cBhvr>
                                      <p:tavLst>
                                        <p:tav tm="0">
                                          <p:val>
                                            <p:fltVal val="0"/>
                                          </p:val>
                                        </p:tav>
                                        <p:tav tm="100000">
                                          <p:val>
                                            <p:strVal val="#ppt_w"/>
                                          </p:val>
                                        </p:tav>
                                      </p:tavLst>
                                    </p:anim>
                                    <p:anim calcmode="lin" valueType="num">
                                      <p:cBhvr>
                                        <p:cTn id="19" dur="500" fill="hold"/>
                                        <p:tgtEl>
                                          <p:spTgt spid="14347"/>
                                        </p:tgtEl>
                                        <p:attrNameLst>
                                          <p:attrName>ppt_h</p:attrName>
                                        </p:attrNameLst>
                                      </p:cBhvr>
                                      <p:tavLst>
                                        <p:tav tm="0">
                                          <p:val>
                                            <p:fltVal val="0"/>
                                          </p:val>
                                        </p:tav>
                                        <p:tav tm="100000">
                                          <p:val>
                                            <p:strVal val="#ppt_h"/>
                                          </p:val>
                                        </p:tav>
                                      </p:tavLst>
                                    </p:anim>
                                    <p:animEffect transition="in" filter="fade">
                                      <p:cBhvr>
                                        <p:cTn id="20" dur="500"/>
                                        <p:tgtEl>
                                          <p:spTgt spid="143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45"/>
                                        </p:tgtEl>
                                        <p:attrNameLst>
                                          <p:attrName>style.visibility</p:attrName>
                                        </p:attrNameLst>
                                      </p:cBhvr>
                                      <p:to>
                                        <p:strVal val="visible"/>
                                      </p:to>
                                    </p:set>
                                  </p:childTnLst>
                                </p:cTn>
                              </p:par>
                              <p:par>
                                <p:cTn id="25" presetID="53" presetClass="entr" presetSubtype="0" fill="hold" grpId="0" nodeType="withEffect">
                                  <p:stCondLst>
                                    <p:cond delay="0"/>
                                  </p:stCondLst>
                                  <p:childTnLst>
                                    <p:set>
                                      <p:cBhvr>
                                        <p:cTn id="26" dur="1" fill="hold">
                                          <p:stCondLst>
                                            <p:cond delay="0"/>
                                          </p:stCondLst>
                                        </p:cTn>
                                        <p:tgtEl>
                                          <p:spTgt spid="14348"/>
                                        </p:tgtEl>
                                        <p:attrNameLst>
                                          <p:attrName>style.visibility</p:attrName>
                                        </p:attrNameLst>
                                      </p:cBhvr>
                                      <p:to>
                                        <p:strVal val="visible"/>
                                      </p:to>
                                    </p:set>
                                    <p:anim calcmode="lin" valueType="num">
                                      <p:cBhvr>
                                        <p:cTn id="27" dur="500" fill="hold"/>
                                        <p:tgtEl>
                                          <p:spTgt spid="14348"/>
                                        </p:tgtEl>
                                        <p:attrNameLst>
                                          <p:attrName>ppt_w</p:attrName>
                                        </p:attrNameLst>
                                      </p:cBhvr>
                                      <p:tavLst>
                                        <p:tav tm="0">
                                          <p:val>
                                            <p:fltVal val="0"/>
                                          </p:val>
                                        </p:tav>
                                        <p:tav tm="100000">
                                          <p:val>
                                            <p:strVal val="#ppt_w"/>
                                          </p:val>
                                        </p:tav>
                                      </p:tavLst>
                                    </p:anim>
                                    <p:anim calcmode="lin" valueType="num">
                                      <p:cBhvr>
                                        <p:cTn id="28" dur="500" fill="hold"/>
                                        <p:tgtEl>
                                          <p:spTgt spid="14348"/>
                                        </p:tgtEl>
                                        <p:attrNameLst>
                                          <p:attrName>ppt_h</p:attrName>
                                        </p:attrNameLst>
                                      </p:cBhvr>
                                      <p:tavLst>
                                        <p:tav tm="0">
                                          <p:val>
                                            <p:fltVal val="0"/>
                                          </p:val>
                                        </p:tav>
                                        <p:tav tm="100000">
                                          <p:val>
                                            <p:strVal val="#ppt_h"/>
                                          </p:val>
                                        </p:tav>
                                      </p:tavLst>
                                    </p:anim>
                                    <p:animEffect transition="in" filter="fade">
                                      <p:cBhvr>
                                        <p:cTn id="29"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14347" grpId="0"/>
      <p:bldP spid="143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A500-AA98-A1D8-15F4-D309C91FEE07}"/>
              </a:ext>
            </a:extLst>
          </p:cNvPr>
          <p:cNvSpPr>
            <a:spLocks noGrp="1"/>
          </p:cNvSpPr>
          <p:nvPr>
            <p:ph type="title"/>
          </p:nvPr>
        </p:nvSpPr>
        <p:spPr/>
        <p:txBody>
          <a:bodyPr/>
          <a:lstStyle/>
          <a:p>
            <a:r>
              <a:rPr lang="en-GB"/>
              <a:t>Times tables grid </a:t>
            </a:r>
          </a:p>
        </p:txBody>
      </p:sp>
      <p:pic>
        <p:nvPicPr>
          <p:cNvPr id="3" name="Picture 2" descr="A grid with numbers and numbers&#10;&#10;AI-generated content may be incorrect.">
            <a:extLst>
              <a:ext uri="{FF2B5EF4-FFF2-40B4-BE49-F238E27FC236}">
                <a16:creationId xmlns:a16="http://schemas.microsoft.com/office/drawing/2014/main" id="{75AA80A9-682D-D414-1564-AB857E509D46}"/>
              </a:ext>
            </a:extLst>
          </p:cNvPr>
          <p:cNvPicPr>
            <a:picLocks noChangeAspect="1"/>
          </p:cNvPicPr>
          <p:nvPr/>
        </p:nvPicPr>
        <p:blipFill>
          <a:blip r:embed="rId2"/>
          <a:stretch>
            <a:fillRect/>
          </a:stretch>
        </p:blipFill>
        <p:spPr>
          <a:xfrm>
            <a:off x="5190227" y="474249"/>
            <a:ext cx="6162675" cy="5534025"/>
          </a:xfrm>
          <a:prstGeom prst="rect">
            <a:avLst/>
          </a:prstGeom>
        </p:spPr>
      </p:pic>
    </p:spTree>
    <p:extLst>
      <p:ext uri="{BB962C8B-B14F-4D97-AF65-F5344CB8AC3E}">
        <p14:creationId xmlns:p14="http://schemas.microsoft.com/office/powerpoint/2010/main" val="2691752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80A916FC-476C-76D0-93F8-0A9E27AB625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3">
            <a:extLst>
              <a:ext uri="{FF2B5EF4-FFF2-40B4-BE49-F238E27FC236}">
                <a16:creationId xmlns:a16="http://schemas.microsoft.com/office/drawing/2014/main" id="{F8F1ECCD-6005-0E22-34DB-8665497C56F2}"/>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9220" name="WordArt 4">
            <a:extLst>
              <a:ext uri="{FF2B5EF4-FFF2-40B4-BE49-F238E27FC236}">
                <a16:creationId xmlns:a16="http://schemas.microsoft.com/office/drawing/2014/main" id="{407D1DB9-F5DE-558D-CBC4-59D1B6E91039}"/>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9221" name="WordArt 5">
            <a:extLst>
              <a:ext uri="{FF2B5EF4-FFF2-40B4-BE49-F238E27FC236}">
                <a16:creationId xmlns:a16="http://schemas.microsoft.com/office/drawing/2014/main" id="{101B2F63-729C-AEBA-639B-3E9A28B1A18A}"/>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9222" name="WordArt 6">
            <a:extLst>
              <a:ext uri="{FF2B5EF4-FFF2-40B4-BE49-F238E27FC236}">
                <a16:creationId xmlns:a16="http://schemas.microsoft.com/office/drawing/2014/main" id="{423E1834-0115-B0D2-996C-9C44CD48776E}"/>
              </a:ext>
            </a:extLst>
          </p:cNvPr>
          <p:cNvSpPr>
            <a:spLocks noChangeArrowheads="1" noChangeShapeType="1" noTextEdit="1"/>
          </p:cNvSpPr>
          <p:nvPr/>
        </p:nvSpPr>
        <p:spPr bwMode="auto">
          <a:xfrm>
            <a:off x="3863975"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Reason</a:t>
            </a:r>
          </a:p>
        </p:txBody>
      </p:sp>
      <p:sp>
        <p:nvSpPr>
          <p:cNvPr id="9223" name="Text Box 7">
            <a:extLst>
              <a:ext uri="{FF2B5EF4-FFF2-40B4-BE49-F238E27FC236}">
                <a16:creationId xmlns:a16="http://schemas.microsoft.com/office/drawing/2014/main" id="{08FEBC73-CF5B-9624-A26E-5B7F3F1CCA81}"/>
              </a:ext>
            </a:extLst>
          </p:cNvPr>
          <p:cNvSpPr txBox="1">
            <a:spLocks noChangeArrowheads="1"/>
          </p:cNvSpPr>
          <p:nvPr/>
        </p:nvSpPr>
        <p:spPr bwMode="auto">
          <a:xfrm>
            <a:off x="1992313" y="981075"/>
            <a:ext cx="828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t>Recognise that your audience feel they hold a reasonable view already, but try to dissuade that view by showing </a:t>
            </a:r>
            <a:r>
              <a:rPr lang="en-GB" altLang="en-US" sz="2400" i="1"/>
              <a:t>how much more reasonable</a:t>
            </a:r>
            <a:r>
              <a:rPr lang="en-GB" altLang="en-US" sz="2400"/>
              <a:t> your own position is. </a:t>
            </a:r>
            <a:r>
              <a:rPr lang="en-GB" altLang="en-US" sz="2400" b="1"/>
              <a:t>Provide evidence</a:t>
            </a:r>
            <a:r>
              <a:rPr lang="en-GB" altLang="en-US" sz="2400"/>
              <a:t> to support your ideas to suggest that they are reasonable and logical. </a:t>
            </a:r>
          </a:p>
        </p:txBody>
      </p:sp>
      <p:sp>
        <p:nvSpPr>
          <p:cNvPr id="15368" name="Text Box 8">
            <a:extLst>
              <a:ext uri="{FF2B5EF4-FFF2-40B4-BE49-F238E27FC236}">
                <a16:creationId xmlns:a16="http://schemas.microsoft.com/office/drawing/2014/main" id="{47AC2F00-412F-9DD1-EF5F-59569945146D}"/>
              </a:ext>
            </a:extLst>
          </p:cNvPr>
          <p:cNvSpPr txBox="1">
            <a:spLocks noChangeArrowheads="1"/>
          </p:cNvSpPr>
          <p:nvPr/>
        </p:nvSpPr>
        <p:spPr bwMode="auto">
          <a:xfrm>
            <a:off x="1992313" y="3789363"/>
            <a:ext cx="8064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a:t>Because you are being persuasive, and not writing to argue, you do not have to provide entirely ‘neutral’ facts.</a:t>
            </a:r>
          </a:p>
        </p:txBody>
      </p:sp>
      <p:sp>
        <p:nvSpPr>
          <p:cNvPr id="15369" name="WordArt 9">
            <a:extLst>
              <a:ext uri="{FF2B5EF4-FFF2-40B4-BE49-F238E27FC236}">
                <a16:creationId xmlns:a16="http://schemas.microsoft.com/office/drawing/2014/main" id="{D6911978-3355-C0FC-EEEB-204283CA95AF}"/>
              </a:ext>
            </a:extLst>
          </p:cNvPr>
          <p:cNvSpPr>
            <a:spLocks noChangeArrowheads="1" noChangeShapeType="1" noTextEdit="1"/>
          </p:cNvSpPr>
          <p:nvPr/>
        </p:nvSpPr>
        <p:spPr bwMode="auto">
          <a:xfrm>
            <a:off x="2135188" y="3141664"/>
            <a:ext cx="2533650" cy="5238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FF00"/>
                </a:solidFill>
                <a:latin typeface="Arial Rounded MT Bold" panose="020F0704030504030204" pitchFamily="34" charset="0"/>
              </a:rPr>
              <a:t>However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4D0C6999-3B38-B023-0397-C8C8F1C2618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3">
            <a:extLst>
              <a:ext uri="{FF2B5EF4-FFF2-40B4-BE49-F238E27FC236}">
                <a16:creationId xmlns:a16="http://schemas.microsoft.com/office/drawing/2014/main" id="{12F35E9D-4B33-8A9D-D37D-BE52795125EC}"/>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11268" name="WordArt 4">
            <a:extLst>
              <a:ext uri="{FF2B5EF4-FFF2-40B4-BE49-F238E27FC236}">
                <a16:creationId xmlns:a16="http://schemas.microsoft.com/office/drawing/2014/main" id="{A9DD5AD7-50DA-379E-BC7A-FA5981BF2A5E}"/>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11269" name="WordArt 5">
            <a:extLst>
              <a:ext uri="{FF2B5EF4-FFF2-40B4-BE49-F238E27FC236}">
                <a16:creationId xmlns:a16="http://schemas.microsoft.com/office/drawing/2014/main" id="{3D98F4B8-9363-A6BE-9CFB-CDF3AD9BF651}"/>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11270" name="WordArt 6">
            <a:extLst>
              <a:ext uri="{FF2B5EF4-FFF2-40B4-BE49-F238E27FC236}">
                <a16:creationId xmlns:a16="http://schemas.microsoft.com/office/drawing/2014/main" id="{414B7D06-B673-DFE6-3EAE-6BBA7496CAC0}"/>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Reason</a:t>
            </a:r>
          </a:p>
        </p:txBody>
      </p:sp>
      <p:sp>
        <p:nvSpPr>
          <p:cNvPr id="17415" name="Text Box 7">
            <a:extLst>
              <a:ext uri="{FF2B5EF4-FFF2-40B4-BE49-F238E27FC236}">
                <a16:creationId xmlns:a16="http://schemas.microsoft.com/office/drawing/2014/main" id="{BCED439B-84A4-064D-118B-62D184BA694E}"/>
              </a:ext>
            </a:extLst>
          </p:cNvPr>
          <p:cNvSpPr txBox="1">
            <a:spLocks noChangeArrowheads="1"/>
          </p:cNvSpPr>
          <p:nvPr/>
        </p:nvSpPr>
        <p:spPr bwMode="auto">
          <a:xfrm>
            <a:off x="1992314" y="981076"/>
            <a:ext cx="8207375" cy="4493538"/>
          </a:xfrm>
          <a:prstGeom prst="rect">
            <a:avLst/>
          </a:prstGeom>
          <a:noFill/>
          <a:ln w="9525">
            <a:noFill/>
            <a:miter lim="800000"/>
            <a:headEnd/>
            <a:tailEnd/>
          </a:ln>
          <a:effectLst/>
        </p:spPr>
        <p:txBody>
          <a:bodyPr wrap="square">
            <a:spAutoFit/>
          </a:bodyPr>
          <a:lstStyle/>
          <a:p>
            <a:pPr algn="ctr">
              <a:spcBef>
                <a:spcPct val="50000"/>
              </a:spcBef>
              <a:defRPr/>
            </a:pPr>
            <a:r>
              <a:rPr lang="en-GB" sz="3200">
                <a:latin typeface="Arial" charset="0"/>
              </a:rPr>
              <a:t>So an effective way of appealing to your audience’s sense of reason, while still presenting your view as the only correct view, is to use </a:t>
            </a:r>
            <a:r>
              <a:rPr lang="en-GB" sz="3200" b="1">
                <a:effectLst>
                  <a:outerShdw blurRad="38100" dist="38100" dir="2700000" algn="tl">
                    <a:srgbClr val="C0C0C0"/>
                  </a:outerShdw>
                </a:effectLst>
                <a:latin typeface="Comic Sans MS" pitchFamily="66" charset="0"/>
              </a:rPr>
              <a:t>emotive facts</a:t>
            </a:r>
            <a:r>
              <a:rPr lang="en-GB" sz="3200">
                <a:latin typeface="Arial" charset="0"/>
              </a:rPr>
              <a:t> rather than objective ones.</a:t>
            </a:r>
          </a:p>
          <a:p>
            <a:pPr algn="ctr">
              <a:spcBef>
                <a:spcPct val="50000"/>
              </a:spcBef>
              <a:defRPr/>
            </a:pPr>
            <a:endParaRPr lang="en-GB" sz="3200">
              <a:latin typeface="Arial" charset="0"/>
            </a:endParaRPr>
          </a:p>
          <a:p>
            <a:pPr algn="ctr">
              <a:spcBef>
                <a:spcPct val="50000"/>
              </a:spcBef>
              <a:defRPr/>
            </a:pPr>
            <a:endParaRPr lang="en-GB" sz="1200">
              <a:latin typeface="Arial" charset="0"/>
            </a:endParaRPr>
          </a:p>
          <a:p>
            <a:pPr algn="ctr">
              <a:spcBef>
                <a:spcPct val="50000"/>
              </a:spcBef>
              <a:defRPr/>
            </a:pPr>
            <a:r>
              <a:rPr lang="en-GB" sz="2400" i="1">
                <a:latin typeface="Arial" charset="0"/>
              </a:rPr>
              <a:t>(However, do not overuse this as it can make you seem untrustworthy/insincere.)</a:t>
            </a:r>
            <a:r>
              <a:rPr lang="en-GB" sz="2400">
                <a:latin typeface="Arial" charset="0"/>
              </a:rPr>
              <a:t> </a:t>
            </a:r>
          </a:p>
        </p:txBody>
      </p:sp>
      <p:sp>
        <p:nvSpPr>
          <p:cNvPr id="17416" name="WordArt 8">
            <a:extLst>
              <a:ext uri="{FF2B5EF4-FFF2-40B4-BE49-F238E27FC236}">
                <a16:creationId xmlns:a16="http://schemas.microsoft.com/office/drawing/2014/main" id="{9ADF8E46-1B1C-2383-6BF6-2DCC5C470F8E}"/>
              </a:ext>
            </a:extLst>
          </p:cNvPr>
          <p:cNvSpPr>
            <a:spLocks noChangeArrowheads="1" noChangeShapeType="1" noTextEdit="1"/>
          </p:cNvSpPr>
          <p:nvPr/>
        </p:nvSpPr>
        <p:spPr bwMode="auto">
          <a:xfrm>
            <a:off x="2566989" y="3716339"/>
            <a:ext cx="7400925" cy="5238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FF00"/>
                </a:solidFill>
                <a:latin typeface="Arial Rounded MT Bold" panose="020F0704030504030204" pitchFamily="34" charset="0"/>
              </a:rPr>
              <a:t>How can we make facts emotive?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599690B-091A-0C48-EDA6-744F5E30E26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3">
            <a:extLst>
              <a:ext uri="{FF2B5EF4-FFF2-40B4-BE49-F238E27FC236}">
                <a16:creationId xmlns:a16="http://schemas.microsoft.com/office/drawing/2014/main" id="{CA071E77-440B-8B5F-17CF-6C83CF006947}"/>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13316" name="WordArt 4">
            <a:extLst>
              <a:ext uri="{FF2B5EF4-FFF2-40B4-BE49-F238E27FC236}">
                <a16:creationId xmlns:a16="http://schemas.microsoft.com/office/drawing/2014/main" id="{807457BA-33A2-64AD-A929-99E8269E2FD4}"/>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13317" name="WordArt 5">
            <a:extLst>
              <a:ext uri="{FF2B5EF4-FFF2-40B4-BE49-F238E27FC236}">
                <a16:creationId xmlns:a16="http://schemas.microsoft.com/office/drawing/2014/main" id="{C3A24268-60FF-D48B-F733-41B5EDAAD04D}"/>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13318" name="WordArt 6">
            <a:extLst>
              <a:ext uri="{FF2B5EF4-FFF2-40B4-BE49-F238E27FC236}">
                <a16:creationId xmlns:a16="http://schemas.microsoft.com/office/drawing/2014/main" id="{4D880CB4-4183-7B6E-A7E5-59E26E2D58E3}"/>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Character</a:t>
            </a:r>
          </a:p>
        </p:txBody>
      </p:sp>
      <p:sp>
        <p:nvSpPr>
          <p:cNvPr id="13319" name="Text Box 7">
            <a:extLst>
              <a:ext uri="{FF2B5EF4-FFF2-40B4-BE49-F238E27FC236}">
                <a16:creationId xmlns:a16="http://schemas.microsoft.com/office/drawing/2014/main" id="{9842DF47-3893-A1D5-B0C7-607EFB9BE945}"/>
              </a:ext>
            </a:extLst>
          </p:cNvPr>
          <p:cNvSpPr txBox="1">
            <a:spLocks noChangeArrowheads="1"/>
          </p:cNvSpPr>
          <p:nvPr/>
        </p:nvSpPr>
        <p:spPr bwMode="auto">
          <a:xfrm>
            <a:off x="2063750" y="1484313"/>
            <a:ext cx="81359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200"/>
              <a:t>You need to try to convince your audience that you and they are very similar, sharing parallel ideas and views. </a:t>
            </a:r>
          </a:p>
        </p:txBody>
      </p:sp>
      <p:sp>
        <p:nvSpPr>
          <p:cNvPr id="13320" name="Text Box 8">
            <a:extLst>
              <a:ext uri="{FF2B5EF4-FFF2-40B4-BE49-F238E27FC236}">
                <a16:creationId xmlns:a16="http://schemas.microsoft.com/office/drawing/2014/main" id="{8BFF83D2-7A3B-AA50-F6F9-F3EDFA470F8F}"/>
              </a:ext>
            </a:extLst>
          </p:cNvPr>
          <p:cNvSpPr txBox="1">
            <a:spLocks noChangeArrowheads="1"/>
          </p:cNvSpPr>
          <p:nvPr/>
        </p:nvSpPr>
        <p:spPr bwMode="auto">
          <a:xfrm>
            <a:off x="2208213" y="36449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One way to do this is to </a:t>
            </a:r>
            <a:r>
              <a:rPr lang="en-GB" altLang="en-US" sz="2800" b="1"/>
              <a:t>create a sense of a shared personal or cultural experience</a:t>
            </a:r>
            <a:r>
              <a:rPr lang="en-GB" altLang="en-US" sz="280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BCD8789D-8AD1-6091-3AC8-046BE8732FF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3">
            <a:extLst>
              <a:ext uri="{FF2B5EF4-FFF2-40B4-BE49-F238E27FC236}">
                <a16:creationId xmlns:a16="http://schemas.microsoft.com/office/drawing/2014/main" id="{BF6138A8-4FB7-F896-4084-9E12F7697D6A}"/>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16388" name="WordArt 4">
            <a:extLst>
              <a:ext uri="{FF2B5EF4-FFF2-40B4-BE49-F238E27FC236}">
                <a16:creationId xmlns:a16="http://schemas.microsoft.com/office/drawing/2014/main" id="{BBC2CED3-71D8-7D2A-017E-32B4E319D02C}"/>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16389" name="WordArt 5">
            <a:extLst>
              <a:ext uri="{FF2B5EF4-FFF2-40B4-BE49-F238E27FC236}">
                <a16:creationId xmlns:a16="http://schemas.microsoft.com/office/drawing/2014/main" id="{A1F2B142-266F-CA3F-3891-0BB17719D31B}"/>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16390" name="WordArt 6">
            <a:extLst>
              <a:ext uri="{FF2B5EF4-FFF2-40B4-BE49-F238E27FC236}">
                <a16:creationId xmlns:a16="http://schemas.microsoft.com/office/drawing/2014/main" id="{D2C95480-1E4E-D17C-ABBD-E1AD1D91AE5F}"/>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Character</a:t>
            </a:r>
          </a:p>
        </p:txBody>
      </p:sp>
      <p:sp>
        <p:nvSpPr>
          <p:cNvPr id="22535" name="Text Box 7">
            <a:extLst>
              <a:ext uri="{FF2B5EF4-FFF2-40B4-BE49-F238E27FC236}">
                <a16:creationId xmlns:a16="http://schemas.microsoft.com/office/drawing/2014/main" id="{EB3A933E-6882-2F27-ADB6-2D1B9BA6E024}"/>
              </a:ext>
            </a:extLst>
          </p:cNvPr>
          <p:cNvSpPr txBox="1">
            <a:spLocks noChangeArrowheads="1"/>
          </p:cNvSpPr>
          <p:nvPr/>
        </p:nvSpPr>
        <p:spPr bwMode="auto">
          <a:xfrm>
            <a:off x="2279650" y="1268413"/>
            <a:ext cx="7632700" cy="3935412"/>
          </a:xfrm>
          <a:prstGeom prst="rect">
            <a:avLst/>
          </a:prstGeom>
          <a:noFill/>
          <a:ln w="9525">
            <a:noFill/>
            <a:miter lim="800000"/>
            <a:headEnd/>
            <a:tailEnd/>
          </a:ln>
          <a:effectLst/>
        </p:spPr>
        <p:txBody>
          <a:bodyPr wrap="square">
            <a:spAutoFit/>
          </a:bodyPr>
          <a:lstStyle/>
          <a:p>
            <a:pPr>
              <a:defRPr/>
            </a:pPr>
            <a:r>
              <a:rPr lang="en-GB" sz="2800" b="1">
                <a:effectLst>
                  <a:outerShdw blurRad="38100" dist="38100" dir="2700000" algn="tl">
                    <a:srgbClr val="C0C0C0"/>
                  </a:outerShdw>
                </a:effectLst>
                <a:latin typeface="Comic Sans MS" pitchFamily="66" charset="0"/>
              </a:rPr>
              <a:t>Be </a:t>
            </a:r>
            <a:r>
              <a:rPr lang="en-GB" sz="2800" b="1">
                <a:solidFill>
                  <a:schemeClr val="accent2"/>
                </a:solidFill>
                <a:effectLst>
                  <a:outerShdw blurRad="38100" dist="38100" dir="2700000" algn="tl">
                    <a:srgbClr val="C0C0C0"/>
                  </a:outerShdw>
                </a:effectLst>
                <a:latin typeface="Comic Sans MS" pitchFamily="66" charset="0"/>
              </a:rPr>
              <a:t>respectful</a:t>
            </a:r>
            <a:r>
              <a:rPr lang="en-GB" sz="2800" b="1">
                <a:effectLst>
                  <a:outerShdw blurRad="38100" dist="38100" dir="2700000" algn="tl">
                    <a:srgbClr val="C0C0C0"/>
                  </a:outerShdw>
                </a:effectLst>
                <a:latin typeface="Comic Sans MS" pitchFamily="66" charset="0"/>
              </a:rPr>
              <a:t>...</a:t>
            </a:r>
            <a:r>
              <a:rPr lang="en-GB" sz="2800" b="1">
                <a:latin typeface="Arial" charset="0"/>
              </a:rPr>
              <a:t> </a:t>
            </a:r>
            <a:r>
              <a:rPr lang="en-GB" sz="2800">
                <a:latin typeface="Arial" charset="0"/>
              </a:rPr>
              <a:t>Use an </a:t>
            </a:r>
            <a:r>
              <a:rPr lang="en-GB" sz="2800" b="1">
                <a:latin typeface="Arial" charset="0"/>
              </a:rPr>
              <a:t>appropriate tone</a:t>
            </a:r>
            <a:r>
              <a:rPr lang="en-GB" sz="2800">
                <a:latin typeface="Arial" charset="0"/>
              </a:rPr>
              <a:t> to suit your audience and purpose.</a:t>
            </a:r>
          </a:p>
          <a:p>
            <a:pPr>
              <a:defRPr/>
            </a:pPr>
            <a:endParaRPr lang="en-GB" sz="2800" b="1">
              <a:latin typeface="Arial" charset="0"/>
            </a:endParaRPr>
          </a:p>
          <a:p>
            <a:pPr>
              <a:defRPr/>
            </a:pPr>
            <a:r>
              <a:rPr lang="en-GB" sz="2800" b="1">
                <a:effectLst>
                  <a:outerShdw blurRad="38100" dist="38100" dir="2700000" algn="tl">
                    <a:srgbClr val="C0C0C0"/>
                  </a:outerShdw>
                </a:effectLst>
                <a:latin typeface="Comic Sans MS" pitchFamily="66" charset="0"/>
              </a:rPr>
              <a:t>Be </a:t>
            </a:r>
            <a:r>
              <a:rPr lang="en-GB" sz="2800" b="1">
                <a:solidFill>
                  <a:schemeClr val="accent2"/>
                </a:solidFill>
                <a:effectLst>
                  <a:outerShdw blurRad="38100" dist="38100" dir="2700000" algn="tl">
                    <a:srgbClr val="C0C0C0"/>
                  </a:outerShdw>
                </a:effectLst>
                <a:latin typeface="Comic Sans MS" pitchFamily="66" charset="0"/>
              </a:rPr>
              <a:t>generous</a:t>
            </a:r>
            <a:r>
              <a:rPr lang="en-GB" sz="2800" b="1">
                <a:effectLst>
                  <a:outerShdw blurRad="38100" dist="38100" dir="2700000" algn="tl">
                    <a:srgbClr val="C0C0C0"/>
                  </a:outerShdw>
                </a:effectLst>
                <a:latin typeface="Comic Sans MS" pitchFamily="66" charset="0"/>
              </a:rPr>
              <a:t>...</a:t>
            </a:r>
            <a:r>
              <a:rPr lang="en-GB" sz="2800">
                <a:latin typeface="Arial" charset="0"/>
              </a:rPr>
              <a:t> people often put their own interests first. What can you offer your readers to help them change their mind? </a:t>
            </a:r>
          </a:p>
          <a:p>
            <a:pPr>
              <a:defRPr/>
            </a:pPr>
            <a:endParaRPr lang="en-GB" sz="2800">
              <a:latin typeface="Arial" charset="0"/>
            </a:endParaRPr>
          </a:p>
          <a:p>
            <a:pPr>
              <a:defRPr/>
            </a:pPr>
            <a:r>
              <a:rPr lang="en-GB" sz="2800" b="1">
                <a:effectLst>
                  <a:outerShdw blurRad="38100" dist="38100" dir="2700000" algn="tl">
                    <a:srgbClr val="C0C0C0"/>
                  </a:outerShdw>
                </a:effectLst>
                <a:latin typeface="Comic Sans MS" pitchFamily="66" charset="0"/>
              </a:rPr>
              <a:t>Be </a:t>
            </a:r>
            <a:r>
              <a:rPr lang="en-GB" sz="2800" b="1">
                <a:solidFill>
                  <a:schemeClr val="accent2"/>
                </a:solidFill>
                <a:effectLst>
                  <a:outerShdw blurRad="38100" dist="38100" dir="2700000" algn="tl">
                    <a:srgbClr val="C0C0C0"/>
                  </a:outerShdw>
                </a:effectLst>
                <a:latin typeface="Comic Sans MS" pitchFamily="66" charset="0"/>
              </a:rPr>
              <a:t>modest</a:t>
            </a:r>
            <a:r>
              <a:rPr lang="en-GB" sz="2800" b="1">
                <a:effectLst>
                  <a:outerShdw blurRad="38100" dist="38100" dir="2700000" algn="tl">
                    <a:srgbClr val="C0C0C0"/>
                  </a:outerShdw>
                </a:effectLst>
                <a:latin typeface="Comic Sans MS" pitchFamily="66" charset="0"/>
              </a:rPr>
              <a:t>...</a:t>
            </a:r>
            <a:r>
              <a:rPr lang="en-GB" sz="2800">
                <a:latin typeface="Arial" charset="0"/>
              </a:rPr>
              <a:t> no one will listen to an arrogant, impolite big-head.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7703A633-F879-9054-4D7B-9A41D47E096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a:extLst>
              <a:ext uri="{FF2B5EF4-FFF2-40B4-BE49-F238E27FC236}">
                <a16:creationId xmlns:a16="http://schemas.microsoft.com/office/drawing/2014/main" id="{980E9EEA-8750-F2C4-23C1-1A8E27BB8658}"/>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17412" name="WordArt 4">
            <a:extLst>
              <a:ext uri="{FF2B5EF4-FFF2-40B4-BE49-F238E27FC236}">
                <a16:creationId xmlns:a16="http://schemas.microsoft.com/office/drawing/2014/main" id="{1CC61F92-0C2B-8906-8B5E-9ADEDFE96A72}"/>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17413" name="WordArt 5">
            <a:extLst>
              <a:ext uri="{FF2B5EF4-FFF2-40B4-BE49-F238E27FC236}">
                <a16:creationId xmlns:a16="http://schemas.microsoft.com/office/drawing/2014/main" id="{02EEE008-2B79-4F9A-F172-892E3B499978}"/>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17414" name="WordArt 6">
            <a:extLst>
              <a:ext uri="{FF2B5EF4-FFF2-40B4-BE49-F238E27FC236}">
                <a16:creationId xmlns:a16="http://schemas.microsoft.com/office/drawing/2014/main" id="{1EE0B28D-3A0D-837C-F1C1-7DFF84A68B1F}"/>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Character</a:t>
            </a:r>
          </a:p>
        </p:txBody>
      </p:sp>
      <p:sp>
        <p:nvSpPr>
          <p:cNvPr id="23559" name="Text Box 7">
            <a:extLst>
              <a:ext uri="{FF2B5EF4-FFF2-40B4-BE49-F238E27FC236}">
                <a16:creationId xmlns:a16="http://schemas.microsoft.com/office/drawing/2014/main" id="{92CF28CA-EBFB-9F95-7AD2-F1D1AF2B065B}"/>
              </a:ext>
            </a:extLst>
          </p:cNvPr>
          <p:cNvSpPr txBox="1">
            <a:spLocks noChangeArrowheads="1"/>
          </p:cNvSpPr>
          <p:nvPr/>
        </p:nvSpPr>
        <p:spPr bwMode="auto">
          <a:xfrm>
            <a:off x="2135188" y="1196976"/>
            <a:ext cx="7848600" cy="3935413"/>
          </a:xfrm>
          <a:prstGeom prst="rect">
            <a:avLst/>
          </a:prstGeom>
          <a:noFill/>
          <a:ln w="9525">
            <a:noFill/>
            <a:miter lim="800000"/>
            <a:headEnd/>
            <a:tailEnd/>
          </a:ln>
          <a:effectLst/>
        </p:spPr>
        <p:txBody>
          <a:bodyPr wrap="square">
            <a:spAutoFit/>
          </a:bodyPr>
          <a:lstStyle/>
          <a:p>
            <a:pPr>
              <a:defRPr/>
            </a:pPr>
            <a:r>
              <a:rPr lang="en-GB" sz="2800" b="1">
                <a:effectLst>
                  <a:outerShdw blurRad="38100" dist="38100" dir="2700000" algn="tl">
                    <a:srgbClr val="C0C0C0"/>
                  </a:outerShdw>
                </a:effectLst>
                <a:latin typeface="Comic Sans MS" pitchFamily="66" charset="0"/>
              </a:rPr>
              <a:t>Be </a:t>
            </a:r>
            <a:r>
              <a:rPr lang="en-GB" sz="2800" b="1">
                <a:solidFill>
                  <a:schemeClr val="accent2"/>
                </a:solidFill>
                <a:effectLst>
                  <a:outerShdw blurRad="38100" dist="38100" dir="2700000" algn="tl">
                    <a:srgbClr val="C0C0C0"/>
                  </a:outerShdw>
                </a:effectLst>
                <a:latin typeface="Comic Sans MS" pitchFamily="66" charset="0"/>
              </a:rPr>
              <a:t>personal</a:t>
            </a:r>
            <a:r>
              <a:rPr lang="en-GB" sz="2800" b="1">
                <a:effectLst>
                  <a:outerShdw blurRad="38100" dist="38100" dir="2700000" algn="tl">
                    <a:srgbClr val="C0C0C0"/>
                  </a:outerShdw>
                </a:effectLst>
                <a:latin typeface="Comic Sans MS" pitchFamily="66" charset="0"/>
              </a:rPr>
              <a:t>...</a:t>
            </a:r>
            <a:r>
              <a:rPr lang="en-GB" sz="2800">
                <a:latin typeface="Arial" charset="0"/>
              </a:rPr>
              <a:t> Persuasion works best when you know your audience well so consider your reader, think about what their current views are and what has brought them to think that way - think about addressing them as a 'friend using the pronoun 'You'.</a:t>
            </a:r>
          </a:p>
          <a:p>
            <a:pPr>
              <a:defRPr/>
            </a:pPr>
            <a:endParaRPr lang="en-GB" sz="2800" b="1">
              <a:latin typeface="Arial" charset="0"/>
            </a:endParaRPr>
          </a:p>
          <a:p>
            <a:pPr>
              <a:defRPr/>
            </a:pPr>
            <a:r>
              <a:rPr lang="en-GB" sz="2800" b="1">
                <a:effectLst>
                  <a:outerShdw blurRad="38100" dist="38100" dir="2700000" algn="tl">
                    <a:srgbClr val="C0C0C0"/>
                  </a:outerShdw>
                </a:effectLst>
                <a:latin typeface="Comic Sans MS" pitchFamily="66" charset="0"/>
              </a:rPr>
              <a:t>Be </a:t>
            </a:r>
            <a:r>
              <a:rPr lang="en-GB" sz="2800" b="1">
                <a:solidFill>
                  <a:schemeClr val="accent2"/>
                </a:solidFill>
                <a:effectLst>
                  <a:outerShdw blurRad="38100" dist="38100" dir="2700000" algn="tl">
                    <a:srgbClr val="C0C0C0"/>
                  </a:outerShdw>
                </a:effectLst>
                <a:latin typeface="Comic Sans MS" pitchFamily="66" charset="0"/>
              </a:rPr>
              <a:t>concerned</a:t>
            </a:r>
            <a:r>
              <a:rPr lang="en-GB" sz="2800" b="1">
                <a:effectLst>
                  <a:outerShdw blurRad="38100" dist="38100" dir="2700000" algn="tl">
                    <a:srgbClr val="C0C0C0"/>
                  </a:outerShdw>
                </a:effectLst>
                <a:latin typeface="Comic Sans MS" pitchFamily="66" charset="0"/>
              </a:rPr>
              <a:t>...</a:t>
            </a:r>
            <a:r>
              <a:rPr lang="en-GB" sz="2800">
                <a:latin typeface="Arial" charset="0"/>
              </a:rPr>
              <a:t> and show that you share your reader's concerns - even if your view is different.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E981B15C-C7CF-4FF3-4231-38EBAB1568D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3">
            <a:extLst>
              <a:ext uri="{FF2B5EF4-FFF2-40B4-BE49-F238E27FC236}">
                <a16:creationId xmlns:a16="http://schemas.microsoft.com/office/drawing/2014/main" id="{DFF63371-CF78-0945-E625-3363EA8254EC}"/>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19460" name="WordArt 4">
            <a:extLst>
              <a:ext uri="{FF2B5EF4-FFF2-40B4-BE49-F238E27FC236}">
                <a16:creationId xmlns:a16="http://schemas.microsoft.com/office/drawing/2014/main" id="{9C168D96-DC17-7C16-3F9C-22A3E0C5A774}"/>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19461" name="WordArt 5">
            <a:extLst>
              <a:ext uri="{FF2B5EF4-FFF2-40B4-BE49-F238E27FC236}">
                <a16:creationId xmlns:a16="http://schemas.microsoft.com/office/drawing/2014/main" id="{1E12037F-515C-97D2-61B3-57A508B5E681}"/>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19462" name="WordArt 6">
            <a:extLst>
              <a:ext uri="{FF2B5EF4-FFF2-40B4-BE49-F238E27FC236}">
                <a16:creationId xmlns:a16="http://schemas.microsoft.com/office/drawing/2014/main" id="{22D1660F-CF3C-4A4C-3FED-B18AB1C00BBD}"/>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Emotions</a:t>
            </a:r>
          </a:p>
        </p:txBody>
      </p:sp>
      <p:sp>
        <p:nvSpPr>
          <p:cNvPr id="19463" name="Text Box 7">
            <a:extLst>
              <a:ext uri="{FF2B5EF4-FFF2-40B4-BE49-F238E27FC236}">
                <a16:creationId xmlns:a16="http://schemas.microsoft.com/office/drawing/2014/main" id="{682EFF99-7537-2F2E-3D5B-8241CBCBE8D3}"/>
              </a:ext>
            </a:extLst>
          </p:cNvPr>
          <p:cNvSpPr txBox="1">
            <a:spLocks noChangeArrowheads="1"/>
          </p:cNvSpPr>
          <p:nvPr/>
        </p:nvSpPr>
        <p:spPr bwMode="auto">
          <a:xfrm>
            <a:off x="2063750" y="1268413"/>
            <a:ext cx="8064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Some words have connotations that evoke an emotional response.</a:t>
            </a:r>
          </a:p>
        </p:txBody>
      </p:sp>
      <p:pic>
        <p:nvPicPr>
          <p:cNvPr id="19464" name="Picture 6" descr="ani_thinkingcap">
            <a:extLst>
              <a:ext uri="{FF2B5EF4-FFF2-40B4-BE49-F238E27FC236}">
                <a16:creationId xmlns:a16="http://schemas.microsoft.com/office/drawing/2014/main" id="{56FD38D9-E8D4-A548-E88E-17EC03D64F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2133600"/>
            <a:ext cx="21637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AutoShape 9">
            <a:extLst>
              <a:ext uri="{FF2B5EF4-FFF2-40B4-BE49-F238E27FC236}">
                <a16:creationId xmlns:a16="http://schemas.microsoft.com/office/drawing/2014/main" id="{AD95B8E9-2783-BC06-40EE-A79A6C4CA68E}"/>
              </a:ext>
            </a:extLst>
          </p:cNvPr>
          <p:cNvSpPr>
            <a:spLocks noChangeArrowheads="1"/>
          </p:cNvSpPr>
          <p:nvPr/>
        </p:nvSpPr>
        <p:spPr bwMode="auto">
          <a:xfrm>
            <a:off x="4656138" y="2349500"/>
            <a:ext cx="5327650" cy="2592388"/>
          </a:xfrm>
          <a:prstGeom prst="cloudCallout">
            <a:avLst>
              <a:gd name="adj1" fmla="val -64602"/>
              <a:gd name="adj2" fmla="val -2236"/>
            </a:avLst>
          </a:prstGeom>
          <a:solidFill>
            <a:schemeClr val="bg1"/>
          </a:solidFill>
          <a:ln w="25400">
            <a:solidFill>
              <a:schemeClr val="accent2"/>
            </a:solidFill>
            <a:round/>
            <a:headEnd/>
            <a:tailEnd/>
          </a:ln>
          <a:effectLst/>
        </p:spPr>
        <p:txBody>
          <a:bodyPr/>
          <a:lstStyle/>
          <a:p>
            <a:pPr algn="ctr">
              <a:defRPr/>
            </a:pPr>
            <a:r>
              <a:rPr lang="en-GB" sz="2800">
                <a:latin typeface="Arial" charset="0"/>
              </a:rPr>
              <a:t>Consider the difference between the words </a:t>
            </a:r>
            <a:r>
              <a:rPr lang="en-GB" sz="2800" b="1">
                <a:solidFill>
                  <a:schemeClr val="accent2"/>
                </a:solidFill>
                <a:effectLst>
                  <a:outerShdw blurRad="38100" dist="38100" dir="2700000" algn="tl">
                    <a:srgbClr val="C0C0C0"/>
                  </a:outerShdw>
                </a:effectLst>
                <a:latin typeface="Comic Sans MS" pitchFamily="66" charset="0"/>
              </a:rPr>
              <a:t>building</a:t>
            </a:r>
            <a:r>
              <a:rPr lang="en-GB" sz="2800" b="1">
                <a:latin typeface="Arial" charset="0"/>
              </a:rPr>
              <a:t>, </a:t>
            </a:r>
            <a:r>
              <a:rPr lang="en-GB" sz="2800" b="1">
                <a:solidFill>
                  <a:schemeClr val="accent2"/>
                </a:solidFill>
                <a:effectLst>
                  <a:outerShdw blurRad="38100" dist="38100" dir="2700000" algn="tl">
                    <a:srgbClr val="C0C0C0"/>
                  </a:outerShdw>
                </a:effectLst>
                <a:latin typeface="Comic Sans MS" pitchFamily="66" charset="0"/>
              </a:rPr>
              <a:t>house</a:t>
            </a:r>
            <a:r>
              <a:rPr lang="en-GB" sz="2800" b="1">
                <a:latin typeface="Arial" charset="0"/>
              </a:rPr>
              <a:t> </a:t>
            </a:r>
            <a:r>
              <a:rPr lang="en-GB" sz="2800">
                <a:latin typeface="Arial" charset="0"/>
              </a:rPr>
              <a:t>and</a:t>
            </a:r>
            <a:r>
              <a:rPr lang="en-GB" sz="2800" b="1">
                <a:latin typeface="Arial" charset="0"/>
              </a:rPr>
              <a:t> </a:t>
            </a:r>
            <a:r>
              <a:rPr lang="en-GB" sz="2800" b="1">
                <a:solidFill>
                  <a:schemeClr val="accent2"/>
                </a:solidFill>
                <a:effectLst>
                  <a:outerShdw blurRad="38100" dist="38100" dir="2700000" algn="tl">
                    <a:srgbClr val="C0C0C0"/>
                  </a:outerShdw>
                </a:effectLst>
                <a:latin typeface="Comic Sans MS" pitchFamily="66" charset="0"/>
              </a:rPr>
              <a:t>home</a:t>
            </a:r>
            <a:r>
              <a:rPr lang="en-GB" sz="2800">
                <a:latin typeface="Arial" charset="0"/>
              </a:rPr>
              <a:t>.</a:t>
            </a:r>
          </a:p>
        </p:txBody>
      </p:sp>
    </p:spTree>
    <p:extLst>
      <p:ext uri="{BB962C8B-B14F-4D97-AF65-F5344CB8AC3E}">
        <p14:creationId xmlns:p14="http://schemas.microsoft.com/office/powerpoint/2010/main" val="2334873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3AF3D089-41AC-27FC-9FC8-278FB5AE507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3">
            <a:extLst>
              <a:ext uri="{FF2B5EF4-FFF2-40B4-BE49-F238E27FC236}">
                <a16:creationId xmlns:a16="http://schemas.microsoft.com/office/drawing/2014/main" id="{80C8586A-9345-AADC-FA51-B92B20C4994E}"/>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20484" name="WordArt 4">
            <a:extLst>
              <a:ext uri="{FF2B5EF4-FFF2-40B4-BE49-F238E27FC236}">
                <a16:creationId xmlns:a16="http://schemas.microsoft.com/office/drawing/2014/main" id="{E5B3D683-B2F8-A72B-FF16-200CC65BC3FB}"/>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20485" name="WordArt 5">
            <a:extLst>
              <a:ext uri="{FF2B5EF4-FFF2-40B4-BE49-F238E27FC236}">
                <a16:creationId xmlns:a16="http://schemas.microsoft.com/office/drawing/2014/main" id="{04CA0E4E-0E26-865B-313C-8EB81A7E1977}"/>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20486" name="WordArt 6">
            <a:extLst>
              <a:ext uri="{FF2B5EF4-FFF2-40B4-BE49-F238E27FC236}">
                <a16:creationId xmlns:a16="http://schemas.microsoft.com/office/drawing/2014/main" id="{1C5AFDB6-80E9-800E-F9CC-C8980DE694F9}"/>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Emotions</a:t>
            </a:r>
          </a:p>
        </p:txBody>
      </p:sp>
      <p:sp>
        <p:nvSpPr>
          <p:cNvPr id="20487" name="Text Box 7">
            <a:extLst>
              <a:ext uri="{FF2B5EF4-FFF2-40B4-BE49-F238E27FC236}">
                <a16:creationId xmlns:a16="http://schemas.microsoft.com/office/drawing/2014/main" id="{8F2076C3-D010-C2E7-2E24-A292731DBC74}"/>
              </a:ext>
            </a:extLst>
          </p:cNvPr>
          <p:cNvSpPr txBox="1">
            <a:spLocks noChangeArrowheads="1"/>
          </p:cNvSpPr>
          <p:nvPr/>
        </p:nvSpPr>
        <p:spPr bwMode="auto">
          <a:xfrm>
            <a:off x="2279650" y="1412875"/>
            <a:ext cx="77041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The words all come from the same semantic field, with similar denotations, however, the connotations of words are very different.</a:t>
            </a:r>
          </a:p>
        </p:txBody>
      </p:sp>
      <p:sp>
        <p:nvSpPr>
          <p:cNvPr id="26632" name="Text Box 8">
            <a:extLst>
              <a:ext uri="{FF2B5EF4-FFF2-40B4-BE49-F238E27FC236}">
                <a16:creationId xmlns:a16="http://schemas.microsoft.com/office/drawing/2014/main" id="{8A69335B-C753-ED54-8BD0-DB9CDBC78224}"/>
              </a:ext>
            </a:extLst>
          </p:cNvPr>
          <p:cNvSpPr txBox="1">
            <a:spLocks noChangeArrowheads="1"/>
          </p:cNvSpPr>
          <p:nvPr/>
        </p:nvSpPr>
        <p:spPr bwMode="auto">
          <a:xfrm>
            <a:off x="2135188" y="2997201"/>
            <a:ext cx="79930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Because we often have an emotional association to words, our choice of vocabulary can be a powerful tool for persuasion. We can use words to make our audience feel guilty about a situation, angry and even hopeful.</a:t>
            </a:r>
          </a:p>
        </p:txBody>
      </p:sp>
    </p:spTree>
    <p:extLst>
      <p:ext uri="{BB962C8B-B14F-4D97-AF65-F5344CB8AC3E}">
        <p14:creationId xmlns:p14="http://schemas.microsoft.com/office/powerpoint/2010/main" val="2107066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E981B15C-C7CF-4FF3-4231-38EBAB1568D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3">
            <a:extLst>
              <a:ext uri="{FF2B5EF4-FFF2-40B4-BE49-F238E27FC236}">
                <a16:creationId xmlns:a16="http://schemas.microsoft.com/office/drawing/2014/main" id="{DFF63371-CF78-0945-E625-3363EA8254EC}"/>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19460" name="WordArt 4">
            <a:extLst>
              <a:ext uri="{FF2B5EF4-FFF2-40B4-BE49-F238E27FC236}">
                <a16:creationId xmlns:a16="http://schemas.microsoft.com/office/drawing/2014/main" id="{9C168D96-DC17-7C16-3F9C-22A3E0C5A774}"/>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19461" name="WordArt 5">
            <a:extLst>
              <a:ext uri="{FF2B5EF4-FFF2-40B4-BE49-F238E27FC236}">
                <a16:creationId xmlns:a16="http://schemas.microsoft.com/office/drawing/2014/main" id="{1E12037F-515C-97D2-61B3-57A508B5E681}"/>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19462" name="WordArt 6">
            <a:extLst>
              <a:ext uri="{FF2B5EF4-FFF2-40B4-BE49-F238E27FC236}">
                <a16:creationId xmlns:a16="http://schemas.microsoft.com/office/drawing/2014/main" id="{22D1660F-CF3C-4A4C-3FED-B18AB1C00BBD}"/>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Emotions</a:t>
            </a:r>
          </a:p>
        </p:txBody>
      </p:sp>
      <p:sp>
        <p:nvSpPr>
          <p:cNvPr id="19463" name="Text Box 7">
            <a:extLst>
              <a:ext uri="{FF2B5EF4-FFF2-40B4-BE49-F238E27FC236}">
                <a16:creationId xmlns:a16="http://schemas.microsoft.com/office/drawing/2014/main" id="{682EFF99-7537-2F2E-3D5B-8241CBCBE8D3}"/>
              </a:ext>
            </a:extLst>
          </p:cNvPr>
          <p:cNvSpPr txBox="1">
            <a:spLocks noChangeArrowheads="1"/>
          </p:cNvSpPr>
          <p:nvPr/>
        </p:nvSpPr>
        <p:spPr bwMode="auto">
          <a:xfrm>
            <a:off x="2063750" y="1268413"/>
            <a:ext cx="8064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Some words have connotations that evoke an emotional response.</a:t>
            </a:r>
          </a:p>
        </p:txBody>
      </p:sp>
      <p:pic>
        <p:nvPicPr>
          <p:cNvPr id="19464" name="Picture 6" descr="ani_thinkingcap">
            <a:extLst>
              <a:ext uri="{FF2B5EF4-FFF2-40B4-BE49-F238E27FC236}">
                <a16:creationId xmlns:a16="http://schemas.microsoft.com/office/drawing/2014/main" id="{56FD38D9-E8D4-A548-E88E-17EC03D64F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2133600"/>
            <a:ext cx="21637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AutoShape 9">
            <a:extLst>
              <a:ext uri="{FF2B5EF4-FFF2-40B4-BE49-F238E27FC236}">
                <a16:creationId xmlns:a16="http://schemas.microsoft.com/office/drawing/2014/main" id="{AD95B8E9-2783-BC06-40EE-A79A6C4CA68E}"/>
              </a:ext>
            </a:extLst>
          </p:cNvPr>
          <p:cNvSpPr>
            <a:spLocks noChangeArrowheads="1"/>
          </p:cNvSpPr>
          <p:nvPr/>
        </p:nvSpPr>
        <p:spPr bwMode="auto">
          <a:xfrm>
            <a:off x="4656138" y="2349500"/>
            <a:ext cx="5327650" cy="2592388"/>
          </a:xfrm>
          <a:prstGeom prst="cloudCallout">
            <a:avLst>
              <a:gd name="adj1" fmla="val -64602"/>
              <a:gd name="adj2" fmla="val -2236"/>
            </a:avLst>
          </a:prstGeom>
          <a:solidFill>
            <a:schemeClr val="bg1"/>
          </a:solidFill>
          <a:ln w="25400">
            <a:solidFill>
              <a:schemeClr val="accent2"/>
            </a:solidFill>
            <a:round/>
            <a:headEnd/>
            <a:tailEnd/>
          </a:ln>
          <a:effectLst/>
        </p:spPr>
        <p:txBody>
          <a:bodyPr/>
          <a:lstStyle/>
          <a:p>
            <a:pPr algn="ctr">
              <a:defRPr/>
            </a:pPr>
            <a:r>
              <a:rPr lang="en-GB" sz="2800">
                <a:latin typeface="Arial" charset="0"/>
              </a:rPr>
              <a:t>Consider the difference between the words </a:t>
            </a:r>
            <a:r>
              <a:rPr lang="en-GB" sz="2800" b="1">
                <a:solidFill>
                  <a:schemeClr val="accent2"/>
                </a:solidFill>
                <a:effectLst>
                  <a:outerShdw blurRad="38100" dist="38100" dir="2700000" algn="tl">
                    <a:srgbClr val="C0C0C0"/>
                  </a:outerShdw>
                </a:effectLst>
                <a:latin typeface="Comic Sans MS" pitchFamily="66" charset="0"/>
              </a:rPr>
              <a:t>building</a:t>
            </a:r>
            <a:r>
              <a:rPr lang="en-GB" sz="2800" b="1">
                <a:latin typeface="Arial" charset="0"/>
              </a:rPr>
              <a:t>, </a:t>
            </a:r>
            <a:r>
              <a:rPr lang="en-GB" sz="2800" b="1">
                <a:solidFill>
                  <a:schemeClr val="accent2"/>
                </a:solidFill>
                <a:effectLst>
                  <a:outerShdw blurRad="38100" dist="38100" dir="2700000" algn="tl">
                    <a:srgbClr val="C0C0C0"/>
                  </a:outerShdw>
                </a:effectLst>
                <a:latin typeface="Comic Sans MS" pitchFamily="66" charset="0"/>
              </a:rPr>
              <a:t>house</a:t>
            </a:r>
            <a:r>
              <a:rPr lang="en-GB" sz="2800" b="1">
                <a:latin typeface="Arial" charset="0"/>
              </a:rPr>
              <a:t> </a:t>
            </a:r>
            <a:r>
              <a:rPr lang="en-GB" sz="2800">
                <a:latin typeface="Arial" charset="0"/>
              </a:rPr>
              <a:t>and</a:t>
            </a:r>
            <a:r>
              <a:rPr lang="en-GB" sz="2800" b="1">
                <a:latin typeface="Arial" charset="0"/>
              </a:rPr>
              <a:t> </a:t>
            </a:r>
            <a:r>
              <a:rPr lang="en-GB" sz="2800" b="1">
                <a:solidFill>
                  <a:schemeClr val="accent2"/>
                </a:solidFill>
                <a:effectLst>
                  <a:outerShdw blurRad="38100" dist="38100" dir="2700000" algn="tl">
                    <a:srgbClr val="C0C0C0"/>
                  </a:outerShdw>
                </a:effectLst>
                <a:latin typeface="Comic Sans MS" pitchFamily="66" charset="0"/>
              </a:rPr>
              <a:t>home</a:t>
            </a:r>
            <a:r>
              <a:rPr lang="en-GB" sz="2800">
                <a:latin typeface="Arial"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3AF3D089-41AC-27FC-9FC8-278FB5AE507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488" y="4941889"/>
            <a:ext cx="19796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3">
            <a:extLst>
              <a:ext uri="{FF2B5EF4-FFF2-40B4-BE49-F238E27FC236}">
                <a16:creationId xmlns:a16="http://schemas.microsoft.com/office/drawing/2014/main" id="{80C8586A-9345-AADC-FA51-B92B20C4994E}"/>
              </a:ext>
            </a:extLst>
          </p:cNvPr>
          <p:cNvSpPr>
            <a:spLocks noChangeArrowheads="1" noChangeShapeType="1" noTextEdit="1"/>
          </p:cNvSpPr>
          <p:nvPr/>
        </p:nvSpPr>
        <p:spPr bwMode="auto">
          <a:xfrm rot="16200000">
            <a:off x="8599489" y="5605464"/>
            <a:ext cx="896937" cy="287337"/>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chemeClr val="bg1"/>
                </a:solidFill>
                <a:latin typeface="Century Gothic" panose="020B0502020202020204" pitchFamily="34" charset="0"/>
              </a:rPr>
              <a:t>writing</a:t>
            </a:r>
          </a:p>
        </p:txBody>
      </p:sp>
      <p:sp>
        <p:nvSpPr>
          <p:cNvPr id="20484" name="WordArt 4">
            <a:extLst>
              <a:ext uri="{FF2B5EF4-FFF2-40B4-BE49-F238E27FC236}">
                <a16:creationId xmlns:a16="http://schemas.microsoft.com/office/drawing/2014/main" id="{E5B3D683-B2F8-A72B-FF16-200CC65BC3FB}"/>
              </a:ext>
            </a:extLst>
          </p:cNvPr>
          <p:cNvSpPr>
            <a:spLocks noChangeArrowheads="1" noChangeShapeType="1" noTextEdit="1"/>
          </p:cNvSpPr>
          <p:nvPr/>
        </p:nvSpPr>
        <p:spPr bwMode="auto">
          <a:xfrm>
            <a:off x="9625014" y="6021389"/>
            <a:ext cx="1042987" cy="319087"/>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rgbClr val="FF0000"/>
                </a:solidFill>
                <a:latin typeface="Century Gothic" panose="020B0502020202020204" pitchFamily="34" charset="0"/>
              </a:rPr>
              <a:t>skills    </a:t>
            </a:r>
          </a:p>
        </p:txBody>
      </p:sp>
      <p:sp>
        <p:nvSpPr>
          <p:cNvPr id="20485" name="WordArt 5">
            <a:extLst>
              <a:ext uri="{FF2B5EF4-FFF2-40B4-BE49-F238E27FC236}">
                <a16:creationId xmlns:a16="http://schemas.microsoft.com/office/drawing/2014/main" id="{04CA0E4E-0E26-865B-313C-8EB81A7E1977}"/>
              </a:ext>
            </a:extLst>
          </p:cNvPr>
          <p:cNvSpPr>
            <a:spLocks noChangeArrowheads="1" noChangeShapeType="1" noTextEdit="1"/>
          </p:cNvSpPr>
          <p:nvPr/>
        </p:nvSpPr>
        <p:spPr bwMode="auto">
          <a:xfrm>
            <a:off x="2351089" y="5445125"/>
            <a:ext cx="5976937" cy="927100"/>
          </a:xfrm>
          <a:prstGeom prst="rect">
            <a:avLst/>
          </a:prstGeom>
        </p:spPr>
        <p:txBody>
          <a:bodyPr wrap="none" fromWordArt="1">
            <a:prstTxWarp prst="textPlain">
              <a:avLst>
                <a:gd name="adj" fmla="val 50000"/>
              </a:avLst>
            </a:prstTxWarp>
          </a:bodyPr>
          <a:lstStyle/>
          <a:p>
            <a:pPr algn="ctr"/>
            <a:r>
              <a:rPr lang="en-GB" sz="3600" b="1" kern="10">
                <a:ln w="9525">
                  <a:solidFill>
                    <a:srgbClr val="000000"/>
                  </a:solidFill>
                  <a:round/>
                  <a:headEnd/>
                  <a:tailEnd/>
                </a:ln>
                <a:solidFill>
                  <a:srgbClr val="0000FF"/>
                </a:solidFill>
                <a:latin typeface="Comic Sans MS" panose="030F0702030302020204" pitchFamily="66" charset="0"/>
              </a:rPr>
              <a:t>Persuasive Techniques</a:t>
            </a:r>
          </a:p>
        </p:txBody>
      </p:sp>
      <p:sp>
        <p:nvSpPr>
          <p:cNvPr id="20486" name="WordArt 6">
            <a:extLst>
              <a:ext uri="{FF2B5EF4-FFF2-40B4-BE49-F238E27FC236}">
                <a16:creationId xmlns:a16="http://schemas.microsoft.com/office/drawing/2014/main" id="{1C5AFDB6-80E9-800E-F9CC-C8980DE694F9}"/>
              </a:ext>
            </a:extLst>
          </p:cNvPr>
          <p:cNvSpPr>
            <a:spLocks noChangeArrowheads="1" noChangeShapeType="1" noTextEdit="1"/>
          </p:cNvSpPr>
          <p:nvPr/>
        </p:nvSpPr>
        <p:spPr bwMode="auto">
          <a:xfrm>
            <a:off x="3935413" y="260350"/>
            <a:ext cx="43815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panose="020B0A04020102020204" pitchFamily="34" charset="0"/>
              </a:rPr>
              <a:t>Appeal to Emotions</a:t>
            </a:r>
          </a:p>
        </p:txBody>
      </p:sp>
      <p:sp>
        <p:nvSpPr>
          <p:cNvPr id="20487" name="Text Box 7">
            <a:extLst>
              <a:ext uri="{FF2B5EF4-FFF2-40B4-BE49-F238E27FC236}">
                <a16:creationId xmlns:a16="http://schemas.microsoft.com/office/drawing/2014/main" id="{8F2076C3-D010-C2E7-2E24-A292731DBC74}"/>
              </a:ext>
            </a:extLst>
          </p:cNvPr>
          <p:cNvSpPr txBox="1">
            <a:spLocks noChangeArrowheads="1"/>
          </p:cNvSpPr>
          <p:nvPr/>
        </p:nvSpPr>
        <p:spPr bwMode="auto">
          <a:xfrm>
            <a:off x="2279650" y="1412875"/>
            <a:ext cx="77041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t>The words all come from the same semantic field, with similar denotations, however, the connotations of words are very different.</a:t>
            </a:r>
          </a:p>
        </p:txBody>
      </p:sp>
      <p:sp>
        <p:nvSpPr>
          <p:cNvPr id="26632" name="Text Box 8">
            <a:extLst>
              <a:ext uri="{FF2B5EF4-FFF2-40B4-BE49-F238E27FC236}">
                <a16:creationId xmlns:a16="http://schemas.microsoft.com/office/drawing/2014/main" id="{8A69335B-C753-ED54-8BD0-DB9CDBC78224}"/>
              </a:ext>
            </a:extLst>
          </p:cNvPr>
          <p:cNvSpPr txBox="1">
            <a:spLocks noChangeArrowheads="1"/>
          </p:cNvSpPr>
          <p:nvPr/>
        </p:nvSpPr>
        <p:spPr bwMode="auto">
          <a:xfrm>
            <a:off x="2135188" y="2997201"/>
            <a:ext cx="79930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a:t>Because we often have an emotional association to words, our choice of vocabulary can be a powerful tool for persuasion. We can use words to make our audience feel guilty about a situation, angry and even hopeful.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1E0623-AEBE-1F88-7FD6-DE0C4668B2F3}"/>
              </a:ext>
            </a:extLst>
          </p:cNvPr>
          <p:cNvSpPr txBox="1"/>
          <p:nvPr/>
        </p:nvSpPr>
        <p:spPr>
          <a:xfrm>
            <a:off x="220819" y="248422"/>
            <a:ext cx="11675833"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Think about the three key points Jabir wants to get across to the judge:</a:t>
            </a:r>
            <a:br>
              <a:rPr lang="en-GB" sz="2400"/>
            </a:br>
            <a:br>
              <a:rPr lang="en-GB" sz="2400"/>
            </a:br>
            <a:r>
              <a:rPr lang="en-GB" sz="2400"/>
              <a:t>- He was not stealing the stew.</a:t>
            </a:r>
            <a:br>
              <a:rPr lang="en-GB" sz="2400"/>
            </a:br>
            <a:br>
              <a:rPr lang="en-GB" sz="2400"/>
            </a:br>
            <a:r>
              <a:rPr lang="en-GB" sz="2400"/>
              <a:t>- His father is dead and he must provide for his family.</a:t>
            </a:r>
            <a:br>
              <a:rPr lang="en-US" sz="2400"/>
            </a:br>
            <a:br>
              <a:rPr lang="en-US" sz="2400"/>
            </a:br>
            <a:r>
              <a:rPr lang="en-GB" sz="2400"/>
              <a:t>- Religion say give to those less fortunate than yourself.</a:t>
            </a:r>
            <a:br>
              <a:rPr lang="en-GB" sz="2400"/>
            </a:br>
            <a:br>
              <a:rPr lang="en-GB" sz="2400"/>
            </a:br>
            <a:br>
              <a:rPr lang="en-GB" sz="2400"/>
            </a:br>
            <a:r>
              <a:rPr lang="en-GB" sz="2400"/>
              <a:t>Think about the persuasive devices we have looked at this lesson, using the planning sheet, complete the boxes to say how you would:</a:t>
            </a:r>
            <a:br>
              <a:rPr lang="en-GB" sz="2400"/>
            </a:br>
            <a:br>
              <a:rPr lang="en-GB" sz="2400"/>
            </a:br>
            <a:r>
              <a:rPr lang="en-GB" sz="2400"/>
              <a:t>Appeal to the Judge's character</a:t>
            </a:r>
            <a:br>
              <a:rPr lang="en-GB" sz="2400"/>
            </a:br>
            <a:r>
              <a:rPr lang="en-GB" sz="2400"/>
              <a:t>Appeal to the Judge's emotions</a:t>
            </a:r>
            <a:br>
              <a:rPr lang="en-GB" sz="2400"/>
            </a:br>
            <a:r>
              <a:rPr lang="en-GB" sz="2400"/>
              <a:t>Appeal to the Judge's reason</a:t>
            </a:r>
            <a:br>
              <a:rPr lang="en-GB" sz="2400"/>
            </a:br>
            <a:br>
              <a:rPr lang="en-GB" sz="2400"/>
            </a:br>
            <a:r>
              <a:rPr lang="en-GB" sz="2400"/>
              <a:t>2 minutes to talk partner before sharing ideas.</a:t>
            </a:r>
          </a:p>
        </p:txBody>
      </p:sp>
    </p:spTree>
    <p:extLst>
      <p:ext uri="{BB962C8B-B14F-4D97-AF65-F5344CB8AC3E}">
        <p14:creationId xmlns:p14="http://schemas.microsoft.com/office/powerpoint/2010/main" val="142758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B1BF-ABBC-B508-2C6C-4051F4C070B2}"/>
              </a:ext>
            </a:extLst>
          </p:cNvPr>
          <p:cNvSpPr>
            <a:spLocks noGrp="1"/>
          </p:cNvSpPr>
          <p:nvPr>
            <p:ph type="title"/>
          </p:nvPr>
        </p:nvSpPr>
        <p:spPr>
          <a:xfrm>
            <a:off x="601362" y="2259828"/>
            <a:ext cx="10515600" cy="1325563"/>
          </a:xfrm>
        </p:spPr>
        <p:txBody>
          <a:bodyPr>
            <a:normAutofit fontScale="90000"/>
          </a:bodyPr>
          <a:lstStyle/>
          <a:p>
            <a:r>
              <a:rPr lang="en-GB"/>
              <a:t>TBAT- develop my understanding of 3D nets using 2D representations</a:t>
            </a:r>
            <a:br>
              <a:rPr lang="en-GB"/>
            </a:br>
            <a:br>
              <a:rPr lang="en-GB"/>
            </a:br>
            <a:r>
              <a:rPr lang="en-GB"/>
              <a:t>1) 5.6 x 100 = </a:t>
            </a:r>
            <a:br>
              <a:rPr lang="en-GB"/>
            </a:br>
            <a:br>
              <a:rPr lang="en-GB"/>
            </a:br>
            <a:br>
              <a:rPr lang="en-GB"/>
            </a:br>
            <a:r>
              <a:rPr lang="en-GB"/>
              <a:t>2) 5/6 + ½ = </a:t>
            </a:r>
            <a:br>
              <a:rPr lang="en-GB"/>
            </a:br>
            <a:br>
              <a:rPr lang="en-GB"/>
            </a:br>
            <a:br>
              <a:rPr lang="en-GB"/>
            </a:br>
            <a:r>
              <a:rPr lang="en-GB"/>
              <a:t>3)  450, 026 + 20, 001 =</a:t>
            </a:r>
          </a:p>
        </p:txBody>
      </p:sp>
      <p:sp>
        <p:nvSpPr>
          <p:cNvPr id="3" name="TextBox 2">
            <a:extLst>
              <a:ext uri="{FF2B5EF4-FFF2-40B4-BE49-F238E27FC236}">
                <a16:creationId xmlns:a16="http://schemas.microsoft.com/office/drawing/2014/main" id="{1B88F814-E107-97DF-8E53-1F4C04093948}"/>
              </a:ext>
            </a:extLst>
          </p:cNvPr>
          <p:cNvSpPr txBox="1"/>
          <p:nvPr/>
        </p:nvSpPr>
        <p:spPr>
          <a:xfrm>
            <a:off x="7839094" y="2401412"/>
            <a:ext cx="40023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0000"/>
                </a:solidFill>
              </a:rPr>
              <a:t>Challenge: </a:t>
            </a:r>
          </a:p>
          <a:p>
            <a:endParaRPr lang="en-GB" sz="3600">
              <a:solidFill>
                <a:srgbClr val="FF0000"/>
              </a:solidFill>
            </a:endParaRPr>
          </a:p>
          <a:p>
            <a:r>
              <a:rPr lang="en-GB" sz="3600">
                <a:solidFill>
                  <a:srgbClr val="FF0000"/>
                </a:solidFill>
              </a:rPr>
              <a:t>¾ x 5 = </a:t>
            </a:r>
          </a:p>
          <a:p>
            <a:endParaRPr lang="en-GB" sz="3600">
              <a:solidFill>
                <a:srgbClr val="FF0000"/>
              </a:solidFill>
            </a:endParaRPr>
          </a:p>
          <a:p>
            <a:r>
              <a:rPr lang="en-GB" sz="3600">
                <a:solidFill>
                  <a:srgbClr val="FF0000"/>
                </a:solidFill>
              </a:rPr>
              <a:t>6/8 divided by 2 = </a:t>
            </a:r>
          </a:p>
        </p:txBody>
      </p:sp>
    </p:spTree>
    <p:extLst>
      <p:ext uri="{BB962C8B-B14F-4D97-AF65-F5344CB8AC3E}">
        <p14:creationId xmlns:p14="http://schemas.microsoft.com/office/powerpoint/2010/main" val="264722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ED845-8C66-338C-69FC-FD4B1776DB1A}"/>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705AE4-3CB7-F000-FD20-15617C6CD19D}"/>
              </a:ext>
            </a:extLst>
          </p:cNvPr>
          <p:cNvGraphicFramePr>
            <a:graphicFrameLocks noGrp="1"/>
          </p:cNvGraphicFramePr>
          <p:nvPr>
            <p:extLst>
              <p:ext uri="{D42A27DB-BD31-4B8C-83A1-F6EECF244321}">
                <p14:modId xmlns:p14="http://schemas.microsoft.com/office/powerpoint/2010/main" val="3578428493"/>
              </p:ext>
            </p:extLst>
          </p:nvPr>
        </p:nvGraphicFramePr>
        <p:xfrm>
          <a:off x="401594" y="535459"/>
          <a:ext cx="11510124" cy="5754879"/>
        </p:xfrm>
        <a:graphic>
          <a:graphicData uri="http://schemas.openxmlformats.org/drawingml/2006/table">
            <a:tbl>
              <a:tblPr firstRow="1" bandRow="1">
                <a:tableStyleId>{5940675A-B579-460E-94D1-54222C63F5DA}</a:tableStyleId>
              </a:tblPr>
              <a:tblGrid>
                <a:gridCol w="2898226">
                  <a:extLst>
                    <a:ext uri="{9D8B030D-6E8A-4147-A177-3AD203B41FA5}">
                      <a16:colId xmlns:a16="http://schemas.microsoft.com/office/drawing/2014/main" val="2699930552"/>
                    </a:ext>
                  </a:extLst>
                </a:gridCol>
                <a:gridCol w="8611898">
                  <a:extLst>
                    <a:ext uri="{9D8B030D-6E8A-4147-A177-3AD203B41FA5}">
                      <a16:colId xmlns:a16="http://schemas.microsoft.com/office/drawing/2014/main" val="2433550727"/>
                    </a:ext>
                  </a:extLst>
                </a:gridCol>
              </a:tblGrid>
              <a:tr h="1918293">
                <a:tc>
                  <a:txBody>
                    <a:bodyPr/>
                    <a:lstStyle/>
                    <a:p>
                      <a:pPr lvl="0">
                        <a:buNone/>
                      </a:pPr>
                      <a:r>
                        <a:rPr lang="en-GB" sz="2400" b="0" i="0" u="none" strike="noStrike" noProof="0">
                          <a:solidFill>
                            <a:srgbClr val="000000"/>
                          </a:solidFill>
                          <a:latin typeface="Aptos"/>
                        </a:rPr>
                        <a:t>Jabir was not stealing the stew.</a:t>
                      </a:r>
                    </a:p>
                  </a:txBody>
                  <a:tcPr/>
                </a:tc>
                <a:tc>
                  <a:txBody>
                    <a:bodyPr/>
                    <a:lstStyle/>
                    <a:p>
                      <a:endParaRPr lang="en-GB"/>
                    </a:p>
                  </a:txBody>
                  <a:tcPr/>
                </a:tc>
                <a:extLst>
                  <a:ext uri="{0D108BD9-81ED-4DB2-BD59-A6C34878D82A}">
                    <a16:rowId xmlns:a16="http://schemas.microsoft.com/office/drawing/2014/main" val="3000291512"/>
                  </a:ext>
                </a:extLst>
              </a:tr>
              <a:tr h="1918293">
                <a:tc>
                  <a:txBody>
                    <a:bodyPr/>
                    <a:lstStyle/>
                    <a:p>
                      <a:r>
                        <a:rPr lang="en-GB" sz="2400" b="0" i="0" u="none" strike="noStrike" noProof="0">
                          <a:solidFill>
                            <a:srgbClr val="000000"/>
                          </a:solidFill>
                          <a:latin typeface="Aptos"/>
                        </a:rPr>
                        <a:t>Jabir's father is dead and he must provide for his family.</a:t>
                      </a:r>
                      <a:endParaRPr lang="en-GB"/>
                    </a:p>
                  </a:txBody>
                  <a:tcPr/>
                </a:tc>
                <a:tc>
                  <a:txBody>
                    <a:bodyPr/>
                    <a:lstStyle/>
                    <a:p>
                      <a:endParaRPr lang="en-GB"/>
                    </a:p>
                  </a:txBody>
                  <a:tcPr/>
                </a:tc>
                <a:extLst>
                  <a:ext uri="{0D108BD9-81ED-4DB2-BD59-A6C34878D82A}">
                    <a16:rowId xmlns:a16="http://schemas.microsoft.com/office/drawing/2014/main" val="2233385627"/>
                  </a:ext>
                </a:extLst>
              </a:tr>
              <a:tr h="1918293">
                <a:tc>
                  <a:txBody>
                    <a:bodyPr/>
                    <a:lstStyle/>
                    <a:p>
                      <a:pPr lvl="0">
                        <a:buNone/>
                      </a:pPr>
                      <a:r>
                        <a:rPr lang="en-GB" sz="2400" b="0" i="0" u="none" strike="noStrike" noProof="0">
                          <a:solidFill>
                            <a:srgbClr val="000000"/>
                          </a:solidFill>
                          <a:latin typeface="Aptos"/>
                        </a:rPr>
                        <a:t>Religion says: give to those less fortunate than yourself.</a:t>
                      </a:r>
                      <a:endParaRPr lang="en-US"/>
                    </a:p>
                  </a:txBody>
                  <a:tcPr/>
                </a:tc>
                <a:tc>
                  <a:txBody>
                    <a:bodyPr/>
                    <a:lstStyle/>
                    <a:p>
                      <a:endParaRPr lang="en-GB"/>
                    </a:p>
                  </a:txBody>
                  <a:tcPr/>
                </a:tc>
                <a:extLst>
                  <a:ext uri="{0D108BD9-81ED-4DB2-BD59-A6C34878D82A}">
                    <a16:rowId xmlns:a16="http://schemas.microsoft.com/office/drawing/2014/main" val="2925229552"/>
                  </a:ext>
                </a:extLst>
              </a:tr>
            </a:tbl>
          </a:graphicData>
        </a:graphic>
      </p:graphicFrame>
    </p:spTree>
    <p:extLst>
      <p:ext uri="{BB962C8B-B14F-4D97-AF65-F5344CB8AC3E}">
        <p14:creationId xmlns:p14="http://schemas.microsoft.com/office/powerpoint/2010/main" val="2210296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EC55B-24ED-BD2F-47F5-64C6D4BEA552}"/>
              </a:ext>
            </a:extLst>
          </p:cNvPr>
          <p:cNvSpPr txBox="1"/>
          <p:nvPr/>
        </p:nvSpPr>
        <p:spPr>
          <a:xfrm>
            <a:off x="281065" y="281065"/>
            <a:ext cx="1179975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u="sng" dirty="0"/>
              <a:t>Friday 16th May 2025</a:t>
            </a:r>
          </a:p>
          <a:p>
            <a:endParaRPr lang="en-GB" sz="3600" u="sng"/>
          </a:p>
          <a:p>
            <a:r>
              <a:rPr lang="en-GB" sz="3600" u="sng" dirty="0">
                <a:latin typeface="Aptos"/>
              </a:rPr>
              <a:t>RE</a:t>
            </a:r>
            <a:br>
              <a:rPr lang="en-GB" sz="3600" u="sng" dirty="0">
                <a:latin typeface="Aptos"/>
              </a:rPr>
            </a:br>
            <a:br>
              <a:rPr lang="en-GB" sz="3600" u="sng" dirty="0">
                <a:latin typeface="Aptos"/>
              </a:rPr>
            </a:br>
            <a:r>
              <a:rPr lang="en-GB" sz="3600" dirty="0">
                <a:latin typeface="Aptos"/>
              </a:rPr>
              <a:t>Voyagers – Complete last week's lesson</a:t>
            </a:r>
            <a:br>
              <a:rPr lang="en-GB" sz="3600" dirty="0">
                <a:latin typeface="Aptos"/>
              </a:rPr>
            </a:br>
            <a:br>
              <a:rPr lang="en-GB" sz="3600" dirty="0">
                <a:latin typeface="Aptos"/>
              </a:rPr>
            </a:br>
            <a:r>
              <a:rPr lang="en-GB" sz="3600" dirty="0">
                <a:latin typeface="Aptos"/>
              </a:rPr>
              <a:t>Venturer's – Complete illustrations and grid from last week </a:t>
            </a:r>
            <a:r>
              <a:rPr lang="en-GB" sz="3600">
                <a:latin typeface="Aptos"/>
              </a:rPr>
              <a:t>/ independent reading/ class book</a:t>
            </a:r>
            <a:br>
              <a:rPr lang="en-GB" sz="3600" u="sng" dirty="0">
                <a:latin typeface="Aptos"/>
              </a:rPr>
            </a:br>
            <a:endParaRPr lang="en-GB" sz="3600" u="sng">
              <a:latin typeface="Aptos"/>
            </a:endParaRPr>
          </a:p>
        </p:txBody>
      </p:sp>
    </p:spTree>
    <p:extLst>
      <p:ext uri="{BB962C8B-B14F-4D97-AF65-F5344CB8AC3E}">
        <p14:creationId xmlns:p14="http://schemas.microsoft.com/office/powerpoint/2010/main" val="3449685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D8CAF-D4FC-0867-FF5F-C058094DF4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5AE2B6B-B10A-28E0-973A-A1A5F7478B2C}"/>
              </a:ext>
            </a:extLst>
          </p:cNvPr>
          <p:cNvSpPr txBox="1"/>
          <p:nvPr/>
        </p:nvSpPr>
        <p:spPr>
          <a:xfrm>
            <a:off x="281065" y="281065"/>
            <a:ext cx="1179975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u="sng"/>
              <a:t>Friday 16th May 2025</a:t>
            </a:r>
          </a:p>
          <a:p>
            <a:endParaRPr lang="en-GB" sz="3600" u="sng"/>
          </a:p>
          <a:p>
            <a:r>
              <a:rPr lang="en-GB" sz="3600" u="sng"/>
              <a:t>Q - </a:t>
            </a:r>
            <a:r>
              <a:rPr lang="en-GB" sz="3600" u="sng">
                <a:latin typeface="Aptos"/>
              </a:rPr>
              <a:t>How can a mosque respond to climate change?</a:t>
            </a:r>
          </a:p>
        </p:txBody>
      </p:sp>
      <p:sp>
        <p:nvSpPr>
          <p:cNvPr id="3" name="TextBox 2">
            <a:extLst>
              <a:ext uri="{FF2B5EF4-FFF2-40B4-BE49-F238E27FC236}">
                <a16:creationId xmlns:a16="http://schemas.microsoft.com/office/drawing/2014/main" id="{C505A5AF-FB15-9D0F-1E69-F3FB2681E0F2}"/>
              </a:ext>
            </a:extLst>
          </p:cNvPr>
          <p:cNvSpPr txBox="1"/>
          <p:nvPr/>
        </p:nvSpPr>
        <p:spPr>
          <a:xfrm>
            <a:off x="381000" y="2996471"/>
            <a:ext cx="11162673"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0070C0"/>
                </a:solidFill>
              </a:rPr>
              <a:t>Blue - </a:t>
            </a:r>
            <a:r>
              <a:rPr lang="en-GB" sz="3200" b="1">
                <a:latin typeface="Gill Sans MT"/>
              </a:rPr>
              <a:t>What is stewardship? </a:t>
            </a:r>
            <a:endParaRPr lang="en-US" sz="3200"/>
          </a:p>
          <a:p>
            <a:endParaRPr lang="en-GB" sz="3200"/>
          </a:p>
          <a:p>
            <a:r>
              <a:rPr lang="en-GB" sz="3200" b="1">
                <a:solidFill>
                  <a:srgbClr val="00B050"/>
                </a:solidFill>
              </a:rPr>
              <a:t>Green - </a:t>
            </a:r>
            <a:r>
              <a:rPr lang="en-GB" sz="3200" b="1">
                <a:latin typeface="Gill Sans MT"/>
              </a:rPr>
              <a:t>Why does a Muslim feel a duty of stewardship?</a:t>
            </a:r>
          </a:p>
          <a:p>
            <a:endParaRPr lang="en-GB"/>
          </a:p>
        </p:txBody>
      </p:sp>
    </p:spTree>
    <p:extLst>
      <p:ext uri="{BB962C8B-B14F-4D97-AF65-F5344CB8AC3E}">
        <p14:creationId xmlns:p14="http://schemas.microsoft.com/office/powerpoint/2010/main" val="317206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tatue of a person in a garden&#10;&#10;Description automatically generated">
            <a:extLst>
              <a:ext uri="{FF2B5EF4-FFF2-40B4-BE49-F238E27FC236}">
                <a16:creationId xmlns:a16="http://schemas.microsoft.com/office/drawing/2014/main" id="{F18332EE-A1CD-4850-A96E-5352198259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solidFill>
            <a:srgbClr val="FFFFFF"/>
          </a:solidFill>
        </p:spPr>
      </p:pic>
      <p:sp>
        <p:nvSpPr>
          <p:cNvPr id="7" name="TextBox 6">
            <a:extLst>
              <a:ext uri="{FF2B5EF4-FFF2-40B4-BE49-F238E27FC236}">
                <a16:creationId xmlns:a16="http://schemas.microsoft.com/office/drawing/2014/main" id="{5933013B-01AC-40C5-A619-D8400142C3AF}"/>
              </a:ext>
            </a:extLst>
          </p:cNvPr>
          <p:cNvSpPr txBox="1"/>
          <p:nvPr/>
        </p:nvSpPr>
        <p:spPr>
          <a:xfrm>
            <a:off x="188288" y="5374669"/>
            <a:ext cx="9162503" cy="1569660"/>
          </a:xfrm>
          <a:prstGeom prst="rect">
            <a:avLst/>
          </a:prstGeom>
          <a:solidFill>
            <a:schemeClr val="bg1"/>
          </a:solidFill>
          <a:ln w="38100">
            <a:solidFill>
              <a:schemeClr val="tx1"/>
            </a:solidFill>
          </a:ln>
        </p:spPr>
        <p:txBody>
          <a:bodyPr wrap="square" lIns="91440" tIns="45720" rIns="91440" bIns="45720" rtlCol="0" anchor="t">
            <a:spAutoFit/>
          </a:bodyPr>
          <a:lstStyle/>
          <a:p>
            <a:r>
              <a:rPr lang="en-GB" sz="2400"/>
              <a:t>This is Cambridge Central Mosque. It was built in 2018 by the Muslim community in Cambridge. It is one of the first mosques to be built with stewardship of the environment as a priority. It has lots of environmentally friendly features that we are going to look at.</a:t>
            </a:r>
          </a:p>
        </p:txBody>
      </p:sp>
    </p:spTree>
    <p:extLst>
      <p:ext uri="{BB962C8B-B14F-4D97-AF65-F5344CB8AC3E}">
        <p14:creationId xmlns:p14="http://schemas.microsoft.com/office/powerpoint/2010/main" val="1823483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building, large, chair&#10;&#10;Description automatically generated">
            <a:extLst>
              <a:ext uri="{FF2B5EF4-FFF2-40B4-BE49-F238E27FC236}">
                <a16:creationId xmlns:a16="http://schemas.microsoft.com/office/drawing/2014/main" id="{8C8C1C36-0ED1-4F7D-A3DF-F380088FC8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36" b="12464"/>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F6404EE1-6B60-41D3-9ACB-9ED02914B3CC}"/>
              </a:ext>
            </a:extLst>
          </p:cNvPr>
          <p:cNvSpPr txBox="1"/>
          <p:nvPr/>
        </p:nvSpPr>
        <p:spPr>
          <a:xfrm>
            <a:off x="149378" y="4771553"/>
            <a:ext cx="4315618" cy="1938992"/>
          </a:xfrm>
          <a:prstGeom prst="rect">
            <a:avLst/>
          </a:prstGeom>
          <a:solidFill>
            <a:schemeClr val="bg1"/>
          </a:solidFill>
          <a:ln w="38100">
            <a:solidFill>
              <a:schemeClr val="tx1"/>
            </a:solidFill>
          </a:ln>
        </p:spPr>
        <p:txBody>
          <a:bodyPr wrap="square" rtlCol="0">
            <a:spAutoFit/>
          </a:bodyPr>
          <a:lstStyle/>
          <a:p>
            <a:r>
              <a:rPr lang="en-GB" sz="2000"/>
              <a:t>The first thing you notice in the mosque is how much sunlight is used to provide light. This means the mosque does not use very much electricity. Can you see where the sunlight is coming from in this photo?</a:t>
            </a:r>
          </a:p>
        </p:txBody>
      </p:sp>
    </p:spTree>
    <p:extLst>
      <p:ext uri="{BB962C8B-B14F-4D97-AF65-F5344CB8AC3E}">
        <p14:creationId xmlns:p14="http://schemas.microsoft.com/office/powerpoint/2010/main" val="1420568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basketball game&#10;&#10;Description automatically generated">
            <a:extLst>
              <a:ext uri="{FF2B5EF4-FFF2-40B4-BE49-F238E27FC236}">
                <a16:creationId xmlns:a16="http://schemas.microsoft.com/office/drawing/2014/main" id="{D93715A7-F85E-499A-842D-4C51BF00A3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57" b="13043"/>
          <a:stretch/>
        </p:blipFill>
        <p:spPr>
          <a:xfrm>
            <a:off x="20" y="10"/>
            <a:ext cx="12191980" cy="6857990"/>
          </a:xfrm>
          <a:prstGeom prst="rect">
            <a:avLst/>
          </a:prstGeom>
          <a:noFill/>
        </p:spPr>
      </p:pic>
      <p:sp>
        <p:nvSpPr>
          <p:cNvPr id="7" name="TextBox 6">
            <a:extLst>
              <a:ext uri="{FF2B5EF4-FFF2-40B4-BE49-F238E27FC236}">
                <a16:creationId xmlns:a16="http://schemas.microsoft.com/office/drawing/2014/main" id="{3443470B-5AAD-4E68-A872-D941871411FF}"/>
              </a:ext>
            </a:extLst>
          </p:cNvPr>
          <p:cNvSpPr txBox="1"/>
          <p:nvPr/>
        </p:nvSpPr>
        <p:spPr>
          <a:xfrm>
            <a:off x="140586" y="6028853"/>
            <a:ext cx="4478012" cy="707886"/>
          </a:xfrm>
          <a:prstGeom prst="rect">
            <a:avLst/>
          </a:prstGeom>
          <a:solidFill>
            <a:schemeClr val="bg1"/>
          </a:solidFill>
          <a:ln w="38100">
            <a:solidFill>
              <a:schemeClr val="tx1"/>
            </a:solidFill>
          </a:ln>
        </p:spPr>
        <p:txBody>
          <a:bodyPr wrap="square" rtlCol="0">
            <a:spAutoFit/>
          </a:bodyPr>
          <a:lstStyle/>
          <a:p>
            <a:r>
              <a:rPr lang="en-GB" sz="2000"/>
              <a:t>As well as coming in from the windows it also comes in through the roof.</a:t>
            </a:r>
          </a:p>
        </p:txBody>
      </p:sp>
    </p:spTree>
    <p:extLst>
      <p:ext uri="{BB962C8B-B14F-4D97-AF65-F5344CB8AC3E}">
        <p14:creationId xmlns:p14="http://schemas.microsoft.com/office/powerpoint/2010/main" val="1467395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7EB77F11-6B45-468E-B175-8A52D2848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1" b="4719"/>
          <a:stretch/>
        </p:blipFill>
        <p:spPr bwMode="auto">
          <a:xfrm>
            <a:off x="20" y="10"/>
            <a:ext cx="12191980" cy="6857990"/>
          </a:xfrm>
          <a:prstGeom prst="rect">
            <a:avLst/>
          </a:prstGeom>
          <a:solidFill>
            <a:srgbClr val="FFFFFF"/>
          </a:solidFill>
        </p:spPr>
      </p:pic>
      <p:sp>
        <p:nvSpPr>
          <p:cNvPr id="7" name="TextBox 6">
            <a:extLst>
              <a:ext uri="{FF2B5EF4-FFF2-40B4-BE49-F238E27FC236}">
                <a16:creationId xmlns:a16="http://schemas.microsoft.com/office/drawing/2014/main" id="{288ECA22-3C3F-4FE2-A7F4-6252C27F6A53}"/>
              </a:ext>
            </a:extLst>
          </p:cNvPr>
          <p:cNvSpPr txBox="1"/>
          <p:nvPr/>
        </p:nvSpPr>
        <p:spPr>
          <a:xfrm>
            <a:off x="119302" y="5829033"/>
            <a:ext cx="4396946" cy="707886"/>
          </a:xfrm>
          <a:prstGeom prst="rect">
            <a:avLst/>
          </a:prstGeom>
          <a:solidFill>
            <a:schemeClr val="bg1"/>
          </a:solidFill>
          <a:ln w="38100">
            <a:solidFill>
              <a:schemeClr val="tx1"/>
            </a:solidFill>
          </a:ln>
        </p:spPr>
        <p:txBody>
          <a:bodyPr wrap="square" lIns="91440" tIns="45720" rIns="91440" bIns="45720" rtlCol="0" anchor="t">
            <a:spAutoFit/>
          </a:bodyPr>
          <a:lstStyle/>
          <a:p>
            <a:r>
              <a:rPr lang="en-GB" sz="2000"/>
              <a:t>The roof is covered in solar panels to generate electricity.</a:t>
            </a:r>
            <a:endParaRPr lang="en-GB"/>
          </a:p>
        </p:txBody>
      </p:sp>
    </p:spTree>
    <p:extLst>
      <p:ext uri="{BB962C8B-B14F-4D97-AF65-F5344CB8AC3E}">
        <p14:creationId xmlns:p14="http://schemas.microsoft.com/office/powerpoint/2010/main" val="2330909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ge&#10;&#10;Description automatically generated">
            <a:extLst>
              <a:ext uri="{FF2B5EF4-FFF2-40B4-BE49-F238E27FC236}">
                <a16:creationId xmlns:a16="http://schemas.microsoft.com/office/drawing/2014/main" id="{487776D2-3BFF-4551-B8F0-5BAECBC53F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10" b="10090"/>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F8A88FEB-9DB9-4A1C-9F86-A120CF45F192}"/>
              </a:ext>
            </a:extLst>
          </p:cNvPr>
          <p:cNvSpPr txBox="1"/>
          <p:nvPr/>
        </p:nvSpPr>
        <p:spPr>
          <a:xfrm>
            <a:off x="166961" y="5387015"/>
            <a:ext cx="9666849" cy="1323439"/>
          </a:xfrm>
          <a:prstGeom prst="rect">
            <a:avLst/>
          </a:prstGeom>
          <a:solidFill>
            <a:schemeClr val="bg1"/>
          </a:solidFill>
          <a:ln w="38100">
            <a:solidFill>
              <a:schemeClr val="tx1"/>
            </a:solidFill>
          </a:ln>
        </p:spPr>
        <p:txBody>
          <a:bodyPr wrap="square" rtlCol="0">
            <a:spAutoFit/>
          </a:bodyPr>
          <a:lstStyle/>
          <a:p>
            <a:r>
              <a:rPr lang="en-GB" sz="2000"/>
              <a:t>This is the area where worshippers perform wudu before entering the mosque. This is where they wash themselves to clean off the dirt from outside.</a:t>
            </a:r>
          </a:p>
          <a:p>
            <a:r>
              <a:rPr lang="en-GB" sz="2000"/>
              <a:t>These taps turn off automatically when they are not being used.</a:t>
            </a:r>
          </a:p>
          <a:p>
            <a:r>
              <a:rPr lang="en-GB" sz="2000"/>
              <a:t>The water then goes from the drain to be used as “grey water” to flush the toilets.</a:t>
            </a:r>
          </a:p>
        </p:txBody>
      </p:sp>
    </p:spTree>
    <p:extLst>
      <p:ext uri="{BB962C8B-B14F-4D97-AF65-F5344CB8AC3E}">
        <p14:creationId xmlns:p14="http://schemas.microsoft.com/office/powerpoint/2010/main" val="3105924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bench in front of a house&#10;&#10;Description automatically generated">
            <a:extLst>
              <a:ext uri="{FF2B5EF4-FFF2-40B4-BE49-F238E27FC236}">
                <a16:creationId xmlns:a16="http://schemas.microsoft.com/office/drawing/2014/main" id="{12269D91-164D-4142-BFEE-0536D7685C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782" b="15218"/>
          <a:stretch/>
        </p:blipFill>
        <p:spPr>
          <a:xfrm>
            <a:off x="20" y="10"/>
            <a:ext cx="12191980" cy="6857990"/>
          </a:xfrm>
          <a:prstGeom prst="rect">
            <a:avLst/>
          </a:prstGeom>
          <a:noFill/>
        </p:spPr>
      </p:pic>
      <p:sp>
        <p:nvSpPr>
          <p:cNvPr id="5" name="TextBox 4">
            <a:extLst>
              <a:ext uri="{FF2B5EF4-FFF2-40B4-BE49-F238E27FC236}">
                <a16:creationId xmlns:a16="http://schemas.microsoft.com/office/drawing/2014/main" id="{4C095D5E-9215-4444-8D5B-2DAE9300FBB6}"/>
              </a:ext>
            </a:extLst>
          </p:cNvPr>
          <p:cNvSpPr txBox="1"/>
          <p:nvPr/>
        </p:nvSpPr>
        <p:spPr>
          <a:xfrm>
            <a:off x="193339" y="5685953"/>
            <a:ext cx="6734999" cy="1015663"/>
          </a:xfrm>
          <a:prstGeom prst="rect">
            <a:avLst/>
          </a:prstGeom>
          <a:solidFill>
            <a:schemeClr val="bg1"/>
          </a:solidFill>
          <a:ln w="38100">
            <a:solidFill>
              <a:schemeClr val="tx1"/>
            </a:solidFill>
          </a:ln>
        </p:spPr>
        <p:txBody>
          <a:bodyPr wrap="square" rtlCol="0">
            <a:spAutoFit/>
          </a:bodyPr>
          <a:lstStyle/>
          <a:p>
            <a:r>
              <a:rPr lang="en-GB" sz="2000"/>
              <a:t>Nearly all mosques have a peaceful garden with a water feature. This mosque uses plants that are local and don’t require much watering as well as a fountain that reuses water.</a:t>
            </a:r>
          </a:p>
        </p:txBody>
      </p:sp>
    </p:spTree>
    <p:extLst>
      <p:ext uri="{BB962C8B-B14F-4D97-AF65-F5344CB8AC3E}">
        <p14:creationId xmlns:p14="http://schemas.microsoft.com/office/powerpoint/2010/main" val="255687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EA7F0754-BC6A-4E7E-8FE0-A0E2FCAA0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50"/>
          <a:stretch/>
        </p:blipFill>
        <p:spPr bwMode="auto">
          <a:xfrm>
            <a:off x="20" y="10"/>
            <a:ext cx="12191980" cy="6857990"/>
          </a:xfrm>
          <a:prstGeom prst="rect">
            <a:avLst/>
          </a:prstGeom>
          <a:solidFill>
            <a:srgbClr val="FFFFFF"/>
          </a:solidFill>
        </p:spPr>
      </p:pic>
      <p:sp>
        <p:nvSpPr>
          <p:cNvPr id="6" name="TextBox 5">
            <a:extLst>
              <a:ext uri="{FF2B5EF4-FFF2-40B4-BE49-F238E27FC236}">
                <a16:creationId xmlns:a16="http://schemas.microsoft.com/office/drawing/2014/main" id="{8B2A0A33-8A89-4505-8B19-41258251B168}"/>
              </a:ext>
            </a:extLst>
          </p:cNvPr>
          <p:cNvSpPr txBox="1"/>
          <p:nvPr/>
        </p:nvSpPr>
        <p:spPr>
          <a:xfrm>
            <a:off x="193339" y="5685953"/>
            <a:ext cx="6734999" cy="1015663"/>
          </a:xfrm>
          <a:prstGeom prst="rect">
            <a:avLst/>
          </a:prstGeom>
          <a:solidFill>
            <a:schemeClr val="bg1"/>
          </a:solidFill>
          <a:ln w="38100">
            <a:solidFill>
              <a:schemeClr val="tx1"/>
            </a:solidFill>
          </a:ln>
        </p:spPr>
        <p:txBody>
          <a:bodyPr wrap="square" rtlCol="0">
            <a:spAutoFit/>
          </a:bodyPr>
          <a:lstStyle/>
          <a:p>
            <a:r>
              <a:rPr lang="en-GB" sz="2000"/>
              <a:t>Even the wooden beams that make up the roof come from sustainable forests and trees have been planted to replace those cut down to make up the beams.</a:t>
            </a:r>
          </a:p>
        </p:txBody>
      </p:sp>
    </p:spTree>
    <p:extLst>
      <p:ext uri="{BB962C8B-B14F-4D97-AF65-F5344CB8AC3E}">
        <p14:creationId xmlns:p14="http://schemas.microsoft.com/office/powerpoint/2010/main" val="70633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06DC-2F8C-B39C-2991-DCD99307EF33}"/>
              </a:ext>
            </a:extLst>
          </p:cNvPr>
          <p:cNvSpPr>
            <a:spLocks noGrp="1"/>
          </p:cNvSpPr>
          <p:nvPr>
            <p:ph type="title"/>
          </p:nvPr>
        </p:nvSpPr>
        <p:spPr>
          <a:xfrm>
            <a:off x="838200" y="1712429"/>
            <a:ext cx="10515600" cy="1325563"/>
          </a:xfrm>
        </p:spPr>
        <p:txBody>
          <a:bodyPr>
            <a:normAutofit fontScale="90000"/>
          </a:bodyPr>
          <a:lstStyle/>
          <a:p>
            <a:r>
              <a:rPr lang="en-US"/>
              <a:t>Daily 10                     x 7s</a:t>
            </a:r>
            <a:br>
              <a:rPr lang="en-US"/>
            </a:br>
            <a:br>
              <a:rPr lang="en-US"/>
            </a:br>
            <a:r>
              <a:rPr lang="en-US">
                <a:ea typeface="+mj-lt"/>
                <a:cs typeface="+mj-lt"/>
                <a:hlinkClick r:id="rId2"/>
              </a:rPr>
              <a:t>Daily 10 - Mental Maths Challenge - Topmarks</a:t>
            </a:r>
            <a:endParaRPr lang="en-US">
              <a:ea typeface="+mj-lt"/>
              <a:cs typeface="+mj-lt"/>
            </a:endParaRPr>
          </a:p>
        </p:txBody>
      </p:sp>
    </p:spTree>
    <p:extLst>
      <p:ext uri="{BB962C8B-B14F-4D97-AF65-F5344CB8AC3E}">
        <p14:creationId xmlns:p14="http://schemas.microsoft.com/office/powerpoint/2010/main" val="3819298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386" y="430752"/>
            <a:ext cx="5506387" cy="6136912"/>
          </a:xfrm>
        </p:spPr>
        <p:txBody>
          <a:bodyPr vert="horz" lIns="91440" tIns="45720" rIns="91440" bIns="45720" rtlCol="0" anchor="t">
            <a:normAutofit/>
          </a:bodyPr>
          <a:lstStyle/>
          <a:p>
            <a:pPr marL="0" indent="0">
              <a:lnSpc>
                <a:spcPct val="70000"/>
              </a:lnSpc>
              <a:buNone/>
            </a:pPr>
            <a:r>
              <a:rPr lang="en-GB" sz="4400">
                <a:latin typeface="Calibri"/>
                <a:ea typeface="Calibri"/>
                <a:cs typeface="Calibri"/>
              </a:rPr>
              <a:t>On your sheet, list and illustrate four ways in which Cambridge Central Mosque is trying to reduce its impact on the environment.</a:t>
            </a:r>
            <a:endParaRPr lang="en-US" sz="4400">
              <a:latin typeface="Calibri"/>
              <a:ea typeface="Calibri"/>
              <a:cs typeface="Calibri"/>
            </a:endParaRPr>
          </a:p>
          <a:p>
            <a:pPr marL="0" indent="0">
              <a:buNone/>
            </a:pPr>
            <a:r>
              <a:rPr lang="en-GB" sz="4400">
                <a:latin typeface="Calibri"/>
                <a:ea typeface="Calibri"/>
                <a:cs typeface="Calibri"/>
              </a:rPr>
              <a:t>How does this mosque show that Muslims are fulfilling their duty of stewardship?</a:t>
            </a:r>
            <a:endParaRPr lang="en-GB" sz="3600">
              <a:latin typeface="Calibri"/>
              <a:ea typeface="Calibri"/>
              <a:cs typeface="Calibri"/>
            </a:endParaRPr>
          </a:p>
        </p:txBody>
      </p:sp>
      <p:graphicFrame>
        <p:nvGraphicFramePr>
          <p:cNvPr id="6" name="Table 5">
            <a:extLst>
              <a:ext uri="{FF2B5EF4-FFF2-40B4-BE49-F238E27FC236}">
                <a16:creationId xmlns:a16="http://schemas.microsoft.com/office/drawing/2014/main" id="{A9A3E85F-35AA-EC82-CAD9-2A81F546D900}"/>
              </a:ext>
            </a:extLst>
          </p:cNvPr>
          <p:cNvGraphicFramePr>
            <a:graphicFrameLocks noGrp="1"/>
          </p:cNvGraphicFramePr>
          <p:nvPr/>
        </p:nvGraphicFramePr>
        <p:xfrm>
          <a:off x="6520721" y="424720"/>
          <a:ext cx="4689946" cy="6013279"/>
        </p:xfrm>
        <a:graphic>
          <a:graphicData uri="http://schemas.openxmlformats.org/drawingml/2006/table">
            <a:tbl>
              <a:tblPr firstRow="1" firstCol="1" bandRow="1">
                <a:tableStyleId>{5C22544A-7EE6-4342-B048-85BDC9FD1C3A}</a:tableStyleId>
              </a:tblPr>
              <a:tblGrid>
                <a:gridCol w="2341724">
                  <a:extLst>
                    <a:ext uri="{9D8B030D-6E8A-4147-A177-3AD203B41FA5}">
                      <a16:colId xmlns:a16="http://schemas.microsoft.com/office/drawing/2014/main" val="3600222191"/>
                    </a:ext>
                  </a:extLst>
                </a:gridCol>
                <a:gridCol w="2348222">
                  <a:extLst>
                    <a:ext uri="{9D8B030D-6E8A-4147-A177-3AD203B41FA5}">
                      <a16:colId xmlns:a16="http://schemas.microsoft.com/office/drawing/2014/main" val="1387336604"/>
                    </a:ext>
                  </a:extLst>
                </a:gridCol>
              </a:tblGrid>
              <a:tr h="1773579">
                <a:tc>
                  <a:txBody>
                    <a:bodyPr/>
                    <a:lstStyle/>
                    <a:p>
                      <a:pPr>
                        <a:lnSpc>
                          <a:spcPct val="107000"/>
                        </a:lnSpc>
                        <a:spcAft>
                          <a:spcPts val="800"/>
                        </a:spcAft>
                      </a:pPr>
                      <a:endParaRPr lang="en-GB" sz="11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86548510"/>
                  </a:ext>
                </a:extLst>
              </a:tr>
              <a:tr h="1602073">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a:ea typeface="Calibri"/>
                        <a:cs typeface="Times New Roman"/>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8013008"/>
                  </a:ext>
                </a:extLst>
              </a:tr>
              <a:tr h="1773579">
                <a:tc>
                  <a:txBody>
                    <a:bodyPr/>
                    <a:lstStyle/>
                    <a:p>
                      <a:pPr>
                        <a:lnSpc>
                          <a:spcPct val="107000"/>
                        </a:lnSpc>
                        <a:spcAft>
                          <a:spcPts val="800"/>
                        </a:spcAft>
                      </a:pPr>
                      <a:endParaRPr lang="en-GB" sz="11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9014160"/>
                  </a:ext>
                </a:extLst>
              </a:tr>
              <a:tr h="864048">
                <a:tc>
                  <a:txBody>
                    <a:bodyPr/>
                    <a:lstStyle/>
                    <a:p>
                      <a:pPr>
                        <a:lnSpc>
                          <a:spcPct val="107000"/>
                        </a:lnSpc>
                        <a:spcAft>
                          <a:spcPts val="800"/>
                        </a:spcAft>
                      </a:pPr>
                      <a:endParaRPr lang="en-GB" sz="11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en-US"/>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2357369"/>
                  </a:ext>
                </a:extLst>
              </a:tr>
            </a:tbl>
          </a:graphicData>
        </a:graphic>
      </p:graphicFrame>
    </p:spTree>
    <p:extLst>
      <p:ext uri="{BB962C8B-B14F-4D97-AF65-F5344CB8AC3E}">
        <p14:creationId xmlns:p14="http://schemas.microsoft.com/office/powerpoint/2010/main" val="248804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8208-7A23-7578-B7BD-6EB94E25BD96}"/>
              </a:ext>
            </a:extLst>
          </p:cNvPr>
          <p:cNvSpPr>
            <a:spLocks noGrp="1"/>
          </p:cNvSpPr>
          <p:nvPr>
            <p:ph type="title"/>
          </p:nvPr>
        </p:nvSpPr>
        <p:spPr>
          <a:xfrm>
            <a:off x="251254" y="117990"/>
            <a:ext cx="11782167" cy="1325563"/>
          </a:xfrm>
        </p:spPr>
        <p:txBody>
          <a:bodyPr>
            <a:normAutofit/>
          </a:bodyPr>
          <a:lstStyle/>
          <a:p>
            <a:r>
              <a:rPr lang="en-GB" sz="3200"/>
              <a:t>What are the properties of these shapes? Number of faces, edges and vertices. </a:t>
            </a:r>
          </a:p>
        </p:txBody>
      </p:sp>
      <p:pic>
        <p:nvPicPr>
          <p:cNvPr id="3" name="Picture 2">
            <a:extLst>
              <a:ext uri="{FF2B5EF4-FFF2-40B4-BE49-F238E27FC236}">
                <a16:creationId xmlns:a16="http://schemas.microsoft.com/office/drawing/2014/main" id="{D1F18A7B-9ACF-852C-2B24-B2B482D7FE0C}"/>
              </a:ext>
            </a:extLst>
          </p:cNvPr>
          <p:cNvPicPr>
            <a:picLocks noChangeAspect="1"/>
          </p:cNvPicPr>
          <p:nvPr/>
        </p:nvPicPr>
        <p:blipFill>
          <a:blip r:embed="rId2"/>
          <a:stretch>
            <a:fillRect/>
          </a:stretch>
        </p:blipFill>
        <p:spPr>
          <a:xfrm>
            <a:off x="2043112" y="1172733"/>
            <a:ext cx="8105775" cy="5686425"/>
          </a:xfrm>
          <a:prstGeom prst="rect">
            <a:avLst/>
          </a:prstGeom>
        </p:spPr>
      </p:pic>
      <p:sp>
        <p:nvSpPr>
          <p:cNvPr id="5" name="TextBox 4">
            <a:extLst>
              <a:ext uri="{FF2B5EF4-FFF2-40B4-BE49-F238E27FC236}">
                <a16:creationId xmlns:a16="http://schemas.microsoft.com/office/drawing/2014/main" id="{C5FFB4AB-3851-798B-FA44-C6B46EA7DE31}"/>
              </a:ext>
            </a:extLst>
          </p:cNvPr>
          <p:cNvSpPr txBox="1"/>
          <p:nvPr/>
        </p:nvSpPr>
        <p:spPr>
          <a:xfrm>
            <a:off x="249709" y="2253103"/>
            <a:ext cx="1876966" cy="298543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rPr>
              <a:t>Blue </a:t>
            </a:r>
          </a:p>
          <a:p>
            <a:endParaRPr lang="en-GB"/>
          </a:p>
          <a:p>
            <a:endParaRPr lang="en-GB"/>
          </a:p>
          <a:p>
            <a:endParaRPr lang="en-GB"/>
          </a:p>
          <a:p>
            <a:endParaRPr lang="en-GB"/>
          </a:p>
          <a:p>
            <a:endParaRPr lang="en-GB" sz="4000" b="1">
              <a:solidFill>
                <a:srgbClr val="00B050"/>
              </a:solidFill>
            </a:endParaRPr>
          </a:p>
          <a:p>
            <a:r>
              <a:rPr lang="en-GB" sz="3600" b="1">
                <a:solidFill>
                  <a:srgbClr val="00B050"/>
                </a:solidFill>
              </a:rPr>
              <a:t>Green</a:t>
            </a:r>
          </a:p>
        </p:txBody>
      </p:sp>
    </p:spTree>
    <p:extLst>
      <p:ext uri="{BB962C8B-B14F-4D97-AF65-F5344CB8AC3E}">
        <p14:creationId xmlns:p14="http://schemas.microsoft.com/office/powerpoint/2010/main" val="107105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2951DD-490D-2E55-25DD-233495162040}"/>
              </a:ext>
            </a:extLst>
          </p:cNvPr>
          <p:cNvSpPr>
            <a:spLocks noGrp="1"/>
          </p:cNvSpPr>
          <p:nvPr>
            <p:ph type="body" idx="1"/>
          </p:nvPr>
        </p:nvSpPr>
        <p:spPr>
          <a:xfrm>
            <a:off x="842147" y="6000193"/>
            <a:ext cx="11370275" cy="1613457"/>
          </a:xfrm>
        </p:spPr>
        <p:txBody>
          <a:bodyPr vert="horz" lIns="91440" tIns="45720" rIns="91440" bIns="45720" rtlCol="0" anchor="t">
            <a:normAutofit/>
          </a:bodyPr>
          <a:lstStyle/>
          <a:p>
            <a:r>
              <a:rPr lang="en-GB" sz="4400">
                <a:solidFill>
                  <a:schemeClr val="tx1"/>
                </a:solidFill>
              </a:rPr>
              <a:t>Talk partner: What are the faces of this net?</a:t>
            </a:r>
            <a:r>
              <a:rPr lang="en-GB"/>
              <a:t> </a:t>
            </a:r>
          </a:p>
        </p:txBody>
      </p:sp>
      <p:pic>
        <p:nvPicPr>
          <p:cNvPr id="4" name="Picture 3" descr="A colorful cross with different colored squares&#10;&#10;AI-generated content may be incorrect.">
            <a:extLst>
              <a:ext uri="{FF2B5EF4-FFF2-40B4-BE49-F238E27FC236}">
                <a16:creationId xmlns:a16="http://schemas.microsoft.com/office/drawing/2014/main" id="{CAD9AA0D-6233-18A1-7E00-5B49712EF61F}"/>
              </a:ext>
            </a:extLst>
          </p:cNvPr>
          <p:cNvPicPr>
            <a:picLocks noChangeAspect="1"/>
          </p:cNvPicPr>
          <p:nvPr/>
        </p:nvPicPr>
        <p:blipFill>
          <a:blip r:embed="rId2"/>
          <a:stretch>
            <a:fillRect/>
          </a:stretch>
        </p:blipFill>
        <p:spPr>
          <a:xfrm>
            <a:off x="3943350" y="681037"/>
            <a:ext cx="4305300" cy="5495925"/>
          </a:xfrm>
          <a:prstGeom prst="rect">
            <a:avLst/>
          </a:prstGeom>
        </p:spPr>
      </p:pic>
    </p:spTree>
    <p:extLst>
      <p:ext uri="{BB962C8B-B14F-4D97-AF65-F5344CB8AC3E}">
        <p14:creationId xmlns:p14="http://schemas.microsoft.com/office/powerpoint/2010/main" val="251221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C37B-9FE7-706C-9833-7ECFF3E16E64}"/>
              </a:ext>
            </a:extLst>
          </p:cNvPr>
          <p:cNvSpPr>
            <a:spLocks noGrp="1"/>
          </p:cNvSpPr>
          <p:nvPr>
            <p:ph type="title"/>
          </p:nvPr>
        </p:nvSpPr>
        <p:spPr/>
        <p:txBody>
          <a:bodyPr/>
          <a:lstStyle/>
          <a:p>
            <a:r>
              <a:rPr lang="en-GB">
                <a:ea typeface="+mj-lt"/>
                <a:cs typeface="+mj-lt"/>
                <a:hlinkClick r:id="rId2"/>
              </a:rPr>
              <a:t>Nets of 3D shapes - KS2 Maths - Year 6 - BBC Bitesize</a:t>
            </a:r>
            <a:endParaRPr lang="en-US"/>
          </a:p>
        </p:txBody>
      </p:sp>
      <p:sp>
        <p:nvSpPr>
          <p:cNvPr id="3" name="TextBox 2">
            <a:extLst>
              <a:ext uri="{FF2B5EF4-FFF2-40B4-BE49-F238E27FC236}">
                <a16:creationId xmlns:a16="http://schemas.microsoft.com/office/drawing/2014/main" id="{56D13C74-05F0-3E13-B8D5-C259C96BB66C}"/>
              </a:ext>
            </a:extLst>
          </p:cNvPr>
          <p:cNvSpPr txBox="1"/>
          <p:nvPr/>
        </p:nvSpPr>
        <p:spPr>
          <a:xfrm>
            <a:off x="938483" y="2801648"/>
            <a:ext cx="109443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Show example and click through quickly to show the net folding to create the shape. </a:t>
            </a:r>
          </a:p>
        </p:txBody>
      </p:sp>
    </p:spTree>
    <p:extLst>
      <p:ext uri="{BB962C8B-B14F-4D97-AF65-F5344CB8AC3E}">
        <p14:creationId xmlns:p14="http://schemas.microsoft.com/office/powerpoint/2010/main" val="161480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05D9-2E58-39E3-BB25-66ED2C19D144}"/>
              </a:ext>
            </a:extLst>
          </p:cNvPr>
          <p:cNvSpPr>
            <a:spLocks noGrp="1"/>
          </p:cNvSpPr>
          <p:nvPr>
            <p:ph type="title"/>
          </p:nvPr>
        </p:nvSpPr>
        <p:spPr/>
        <p:txBody>
          <a:bodyPr>
            <a:normAutofit/>
          </a:bodyPr>
          <a:lstStyle/>
          <a:p>
            <a:r>
              <a:rPr lang="en-GB" sz="4000"/>
              <a:t>To identify the 3D shape, you must first identify the faces of the 2D net. </a:t>
            </a:r>
          </a:p>
        </p:txBody>
      </p:sp>
      <p:pic>
        <p:nvPicPr>
          <p:cNvPr id="3" name="Picture 2" descr="A screenshot of a video game&#10;&#10;AI-generated content may be incorrect.">
            <a:extLst>
              <a:ext uri="{FF2B5EF4-FFF2-40B4-BE49-F238E27FC236}">
                <a16:creationId xmlns:a16="http://schemas.microsoft.com/office/drawing/2014/main" id="{7805974A-C74F-714D-EA8D-DDA29CB85309}"/>
              </a:ext>
            </a:extLst>
          </p:cNvPr>
          <p:cNvPicPr>
            <a:picLocks noChangeAspect="1"/>
          </p:cNvPicPr>
          <p:nvPr/>
        </p:nvPicPr>
        <p:blipFill>
          <a:blip r:embed="rId2"/>
          <a:stretch>
            <a:fillRect/>
          </a:stretch>
        </p:blipFill>
        <p:spPr>
          <a:xfrm>
            <a:off x="836784" y="1969873"/>
            <a:ext cx="10920026" cy="4421659"/>
          </a:xfrm>
          <a:prstGeom prst="rect">
            <a:avLst/>
          </a:prstGeom>
        </p:spPr>
      </p:pic>
    </p:spTree>
    <p:extLst>
      <p:ext uri="{BB962C8B-B14F-4D97-AF65-F5344CB8AC3E}">
        <p14:creationId xmlns:p14="http://schemas.microsoft.com/office/powerpoint/2010/main" val="1593477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F07DFF-45C2-4C70-AA42-252A589644A3}">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20A9DF5-3780-4B75-A96B-329C371D0483}"/>
</file>

<file path=customXml/itemProps3.xml><?xml version="1.0" encoding="utf-8"?>
<ds:datastoreItem xmlns:ds="http://schemas.openxmlformats.org/officeDocument/2006/customXml" ds:itemID="{A6154479-DF09-4E05-91A4-693596556A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50</Slides>
  <Notes>12</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Morning challenge</vt:lpstr>
      <vt:lpstr>Spellings</vt:lpstr>
      <vt:lpstr>Times tables grid </vt:lpstr>
      <vt:lpstr>TBAT- develop my understanding of 3D nets using 2D representations  1) 5.6 x 100 =    2) 5/6 + ½ =    3)  450, 026 + 20, 001 =</vt:lpstr>
      <vt:lpstr>Daily 10                     x 7s  Daily 10 - Mental Maths Challenge - Topmarks</vt:lpstr>
      <vt:lpstr>What are the properties of these shapes? Number of faces, edges and vertices. </vt:lpstr>
      <vt:lpstr>PowerPoint Presentation</vt:lpstr>
      <vt:lpstr>Nets of 3D shapes - KS2 Maths - Year 6 - BBC Bitesize</vt:lpstr>
      <vt:lpstr>To identify the 3D shape, you must first identify the faces of the 2D net. </vt:lpstr>
      <vt:lpstr>Talk partners: What faces does the shape have that help us to know the name of the 3D shape?</vt:lpstr>
      <vt:lpstr> Record the answers on your whiteboards.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21</cp:revision>
  <dcterms:created xsi:type="dcterms:W3CDTF">2025-05-11T19:40:45Z</dcterms:created>
  <dcterms:modified xsi:type="dcterms:W3CDTF">2025-05-15T22:34:26Z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