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6" r:id="rId5"/>
    <p:sldId id="272" r:id="rId6"/>
    <p:sldId id="311" r:id="rId7"/>
    <p:sldId id="327" r:id="rId8"/>
    <p:sldId id="328" r:id="rId9"/>
    <p:sldId id="312" r:id="rId10"/>
    <p:sldId id="317" r:id="rId11"/>
    <p:sldId id="318" r:id="rId12"/>
    <p:sldId id="319" r:id="rId13"/>
    <p:sldId id="320" r:id="rId14"/>
    <p:sldId id="321" r:id="rId15"/>
    <p:sldId id="322" r:id="rId16"/>
    <p:sldId id="315" r:id="rId17"/>
    <p:sldId id="316" r:id="rId18"/>
    <p:sldId id="323" r:id="rId19"/>
    <p:sldId id="324" r:id="rId20"/>
    <p:sldId id="329" r:id="rId21"/>
    <p:sldId id="330" r:id="rId22"/>
    <p:sldId id="326" r:id="rId23"/>
    <p:sldId id="257" r:id="rId24"/>
    <p:sldId id="325" r:id="rId25"/>
    <p:sldId id="262" r:id="rId26"/>
    <p:sldId id="261" r:id="rId27"/>
    <p:sldId id="260" r:id="rId28"/>
    <p:sldId id="263" r:id="rId29"/>
    <p:sldId id="264" r:id="rId30"/>
    <p:sldId id="259" r:id="rId31"/>
    <p:sldId id="266" r:id="rId32"/>
    <p:sldId id="265" r:id="rId33"/>
    <p:sldId id="258" r:id="rId34"/>
    <p:sldId id="291" r:id="rId35"/>
    <p:sldId id="332" r:id="rId36"/>
    <p:sldId id="333" r:id="rId37"/>
    <p:sldId id="334" r:id="rId38"/>
    <p:sldId id="335" r:id="rId39"/>
    <p:sldId id="336" r:id="rId40"/>
    <p:sldId id="337" r:id="rId41"/>
    <p:sldId id="331" r:id="rId42"/>
    <p:sldId id="296" r:id="rId43"/>
    <p:sldId id="313" r:id="rId44"/>
    <p:sldId id="314" r:id="rId45"/>
    <p:sldId id="297" r:id="rId46"/>
    <p:sldId id="338" r:id="rId4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B9268-89C2-B5BA-C1AC-F518B513C29F}" v="16" dt="2025-05-13T07:52:38.303"/>
    <p1510:client id="{0763DAE3-DFFD-05DC-CDA3-E0D25B44117C}" v="18" dt="2025-05-13T15:07:01.016"/>
    <p1510:client id="{30961DDB-A720-1620-0466-C0B6DB04E211}" v="11" dt="2025-05-13T07:53:10.089"/>
    <p1510:client id="{8AFADC23-07B4-4F03-1ADC-FF8223F7E05B}" v="4" dt="2025-05-13T13:26:37.683"/>
    <p1510:client id="{A49D3242-F49C-6277-A32B-5807BEF74527}" v="1459" dt="2025-05-14T14:52:54.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2ED36-0EE4-4C9A-BC6F-3BDF2F03E476}" type="datetimeFigureOut">
              <a:t>14/05/2025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129D8-471B-4C7E-9270-9053BF2D6225}" type="slidenum">
              <a:t>‹#›</a:t>
            </a:fld>
            <a:endParaRPr lang="en-GB"/>
          </a:p>
        </p:txBody>
      </p:sp>
    </p:spTree>
    <p:extLst>
      <p:ext uri="{BB962C8B-B14F-4D97-AF65-F5344CB8AC3E}">
        <p14:creationId xmlns:p14="http://schemas.microsoft.com/office/powerpoint/2010/main" val="309443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C246C50-7BB3-31E9-E700-73E416081429}"/>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9816916-9D26-41B0-615E-9FE5183DEB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Design note – Please add image from A4 poster edit</a:t>
            </a:r>
          </a:p>
        </p:txBody>
      </p:sp>
      <p:sp>
        <p:nvSpPr>
          <p:cNvPr id="4" name="Slide Number Placeholder 3">
            <a:extLst>
              <a:ext uri="{FF2B5EF4-FFF2-40B4-BE49-F238E27FC236}">
                <a16:creationId xmlns:a16="http://schemas.microsoft.com/office/drawing/2014/main" id="{9396E6C3-8F6F-9895-510C-93117A7F1E4A}"/>
              </a:ext>
            </a:extLst>
          </p:cNvPr>
          <p:cNvSpPr>
            <a:spLocks noGrp="1"/>
          </p:cNvSpPr>
          <p:nvPr>
            <p:ph type="sldNum" sz="quarter" idx="5"/>
          </p:nvPr>
        </p:nvSpPr>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fld id="{9D937478-A0BE-4061-A72F-92D0215113EE}" type="slidenum">
              <a:rPr lang="en-GB" altLang="en-US">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ear 1 2A / Year 2 2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486BD382-D408-2E68-2F68-2215DC81D70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159722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14/05/2025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pe.getset4education.co.uk/lesson/ks2/cricket/4?years=100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343892B9-97BB-7A02-D173-EE103AB81B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4A64E6C3-7B91-34F9-5473-2C0BAA68053B}"/>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8892E293-BCFD-FCFD-D237-E2500B1098FE}"/>
              </a:ext>
            </a:extLst>
          </p:cNvPr>
          <p:cNvSpPr/>
          <p:nvPr/>
        </p:nvSpPr>
        <p:spPr>
          <a:xfrm>
            <a:off x="4813301" y="5124451"/>
            <a:ext cx="4613275" cy="722313"/>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adhere – to stick to something</a:t>
            </a:r>
          </a:p>
        </p:txBody>
      </p:sp>
      <p:sp>
        <p:nvSpPr>
          <p:cNvPr id="18" name="Oval 17">
            <a:extLst>
              <a:ext uri="{FF2B5EF4-FFF2-40B4-BE49-F238E27FC236}">
                <a16:creationId xmlns:a16="http://schemas.microsoft.com/office/drawing/2014/main" id="{586951F2-449F-7267-7747-C74216DC928B}"/>
              </a:ext>
            </a:extLst>
          </p:cNvPr>
          <p:cNvSpPr/>
          <p:nvPr/>
        </p:nvSpPr>
        <p:spPr>
          <a:xfrm>
            <a:off x="3602039" y="1701800"/>
            <a:ext cx="554037"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h</a:t>
            </a:r>
          </a:p>
        </p:txBody>
      </p:sp>
      <p:sp>
        <p:nvSpPr>
          <p:cNvPr id="19" name="Oval 18">
            <a:extLst>
              <a:ext uri="{FF2B5EF4-FFF2-40B4-BE49-F238E27FC236}">
                <a16:creationId xmlns:a16="http://schemas.microsoft.com/office/drawing/2014/main" id="{3A66A1BB-0910-B5F3-DFC7-00EE78ABAC0C}"/>
              </a:ext>
            </a:extLst>
          </p:cNvPr>
          <p:cNvSpPr/>
          <p:nvPr/>
        </p:nvSpPr>
        <p:spPr>
          <a:xfrm>
            <a:off x="4916489" y="1701800"/>
            <a:ext cx="554037"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20" name="Oval 19">
            <a:extLst>
              <a:ext uri="{FF2B5EF4-FFF2-40B4-BE49-F238E27FC236}">
                <a16:creationId xmlns:a16="http://schemas.microsoft.com/office/drawing/2014/main" id="{7A6157DD-FA8E-21DC-DAC9-94FF238A0E59}"/>
              </a:ext>
            </a:extLst>
          </p:cNvPr>
          <p:cNvSpPr/>
          <p:nvPr/>
        </p:nvSpPr>
        <p:spPr>
          <a:xfrm>
            <a:off x="2287589" y="1701800"/>
            <a:ext cx="554037"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a</a:t>
            </a:r>
          </a:p>
        </p:txBody>
      </p:sp>
      <p:sp>
        <p:nvSpPr>
          <p:cNvPr id="21" name="Oval 20">
            <a:extLst>
              <a:ext uri="{FF2B5EF4-FFF2-40B4-BE49-F238E27FC236}">
                <a16:creationId xmlns:a16="http://schemas.microsoft.com/office/drawing/2014/main" id="{49F07597-0E7D-B56D-D80F-47C5EDF54963}"/>
              </a:ext>
            </a:extLst>
          </p:cNvPr>
          <p:cNvSpPr/>
          <p:nvPr/>
        </p:nvSpPr>
        <p:spPr>
          <a:xfrm>
            <a:off x="4260850" y="1701800"/>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22" name="Oval 21">
            <a:extLst>
              <a:ext uri="{FF2B5EF4-FFF2-40B4-BE49-F238E27FC236}">
                <a16:creationId xmlns:a16="http://schemas.microsoft.com/office/drawing/2014/main" id="{39633249-2773-4F94-3FD6-897329695A1E}"/>
              </a:ext>
            </a:extLst>
          </p:cNvPr>
          <p:cNvSpPr/>
          <p:nvPr/>
        </p:nvSpPr>
        <p:spPr>
          <a:xfrm>
            <a:off x="2944814" y="1701800"/>
            <a:ext cx="554037" cy="55403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d</a:t>
            </a:r>
          </a:p>
        </p:txBody>
      </p:sp>
      <p:sp>
        <p:nvSpPr>
          <p:cNvPr id="23" name="Oval 22">
            <a:extLst>
              <a:ext uri="{FF2B5EF4-FFF2-40B4-BE49-F238E27FC236}">
                <a16:creationId xmlns:a16="http://schemas.microsoft.com/office/drawing/2014/main" id="{85644B5C-26A0-722C-0F8F-08272E2694F5}"/>
              </a:ext>
            </a:extLst>
          </p:cNvPr>
          <p:cNvSpPr/>
          <p:nvPr/>
        </p:nvSpPr>
        <p:spPr>
          <a:xfrm>
            <a:off x="5572125" y="1701800"/>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1309FAE6-D873-4C7C-5A12-024DF4956BEB}"/>
              </a:ext>
            </a:extLst>
          </p:cNvPr>
          <p:cNvSpPr/>
          <p:nvPr/>
        </p:nvSpPr>
        <p:spPr>
          <a:xfrm>
            <a:off x="7740651" y="2176464"/>
            <a:ext cx="2181225" cy="873125"/>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5AD2A94F-4B31-AB18-E7D7-287544D008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3B6C3332-9D54-9FB8-905E-B2B426EBFACB}"/>
              </a:ext>
            </a:extLst>
          </p:cNvPr>
          <p:cNvSpPr/>
          <p:nvPr/>
        </p:nvSpPr>
        <p:spPr>
          <a:xfrm>
            <a:off x="3581400" y="4432300"/>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8" name="Oval 7">
            <a:extLst>
              <a:ext uri="{FF2B5EF4-FFF2-40B4-BE49-F238E27FC236}">
                <a16:creationId xmlns:a16="http://schemas.microsoft.com/office/drawing/2014/main" id="{BA863AA8-B843-3FF4-85D4-05908A3FB9BE}"/>
              </a:ext>
            </a:extLst>
          </p:cNvPr>
          <p:cNvSpPr/>
          <p:nvPr/>
        </p:nvSpPr>
        <p:spPr>
          <a:xfrm>
            <a:off x="4108450" y="3128964"/>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1" name="Oval 10">
            <a:extLst>
              <a:ext uri="{FF2B5EF4-FFF2-40B4-BE49-F238E27FC236}">
                <a16:creationId xmlns:a16="http://schemas.microsoft.com/office/drawing/2014/main" id="{952CD155-ED7D-0383-B1E1-BBD4BA4D9408}"/>
              </a:ext>
            </a:extLst>
          </p:cNvPr>
          <p:cNvSpPr/>
          <p:nvPr/>
        </p:nvSpPr>
        <p:spPr>
          <a:xfrm>
            <a:off x="5180014" y="2574925"/>
            <a:ext cx="554037"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s</a:t>
            </a:r>
          </a:p>
        </p:txBody>
      </p:sp>
      <p:sp>
        <p:nvSpPr>
          <p:cNvPr id="12" name="Oval 11">
            <a:extLst>
              <a:ext uri="{FF2B5EF4-FFF2-40B4-BE49-F238E27FC236}">
                <a16:creationId xmlns:a16="http://schemas.microsoft.com/office/drawing/2014/main" id="{E75D1D25-0B97-4673-38C6-1F795B05D12E}"/>
              </a:ext>
            </a:extLst>
          </p:cNvPr>
          <p:cNvSpPr/>
          <p:nvPr/>
        </p:nvSpPr>
        <p:spPr>
          <a:xfrm>
            <a:off x="6421438" y="2598738"/>
            <a:ext cx="552450" cy="5524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v</a:t>
            </a:r>
          </a:p>
        </p:txBody>
      </p:sp>
      <p:sp>
        <p:nvSpPr>
          <p:cNvPr id="13" name="Oval 12">
            <a:extLst>
              <a:ext uri="{FF2B5EF4-FFF2-40B4-BE49-F238E27FC236}">
                <a16:creationId xmlns:a16="http://schemas.microsoft.com/office/drawing/2014/main" id="{2C40A916-BCED-D79C-CDA6-6DDE9EE04C6B}"/>
              </a:ext>
            </a:extLst>
          </p:cNvPr>
          <p:cNvSpPr/>
          <p:nvPr/>
        </p:nvSpPr>
        <p:spPr>
          <a:xfrm>
            <a:off x="7270750" y="3440114"/>
            <a:ext cx="554038" cy="5540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14" name="Rounded Rectangle 13">
            <a:extLst>
              <a:ext uri="{FF2B5EF4-FFF2-40B4-BE49-F238E27FC236}">
                <a16:creationId xmlns:a16="http://schemas.microsoft.com/office/drawing/2014/main" id="{20889F25-3095-E19B-611A-B2F6FD6979CB}"/>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2CA057A2-538A-AA83-D2AA-4660605619EA}"/>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B2056A66-B7F0-5C5A-D5B4-10F2A84272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192951D0-25C7-5C7D-E6A6-CCF51AA22640}"/>
              </a:ext>
            </a:extLst>
          </p:cNvPr>
          <p:cNvSpPr/>
          <p:nvPr/>
        </p:nvSpPr>
        <p:spPr>
          <a:xfrm>
            <a:off x="7566025" y="4510089"/>
            <a:ext cx="554038"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53261" name="Rectangle 1">
            <a:extLst>
              <a:ext uri="{FF2B5EF4-FFF2-40B4-BE49-F238E27FC236}">
                <a16:creationId xmlns:a16="http://schemas.microsoft.com/office/drawing/2014/main" id="{CC157465-EB9B-E18F-55C3-C9CDB0D4A3C4}"/>
              </a:ext>
            </a:extLst>
          </p:cNvPr>
          <p:cNvSpPr>
            <a:spLocks noChangeArrowheads="1"/>
          </p:cNvSpPr>
          <p:nvPr/>
        </p:nvSpPr>
        <p:spPr bwMode="auto">
          <a:xfrm>
            <a:off x="7842250" y="2289176"/>
            <a:ext cx="1987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Harsh and stern.</a:t>
            </a:r>
          </a:p>
        </p:txBody>
      </p:sp>
      <p:sp>
        <p:nvSpPr>
          <p:cNvPr id="16" name="Rounded Rectangle 15">
            <a:extLst>
              <a:ext uri="{FF2B5EF4-FFF2-40B4-BE49-F238E27FC236}">
                <a16:creationId xmlns:a16="http://schemas.microsoft.com/office/drawing/2014/main" id="{EF1DCD73-B42C-C14C-B6AA-CA93575AA4A2}"/>
              </a:ext>
            </a:extLst>
          </p:cNvPr>
          <p:cNvSpPr/>
          <p:nvPr/>
        </p:nvSpPr>
        <p:spPr>
          <a:xfrm>
            <a:off x="7732714" y="2171701"/>
            <a:ext cx="2255837" cy="898525"/>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2" presetClass="exit" presetSubtype="0" fill="hold" grpId="0" nodeType="clickEffect">
                                  <p:stCondLst>
                                    <p:cond delay="0"/>
                                  </p:stCondLst>
                                  <p:childTnLst>
                                    <p:animEffect transition="out" filter="fade">
                                      <p:cBhvr>
                                        <p:cTn id="34" dur="600"/>
                                        <p:tgtEl>
                                          <p:spTgt spid="16"/>
                                        </p:tgtEl>
                                      </p:cBhvr>
                                    </p:animEffect>
                                    <p:anim calcmode="lin" valueType="num">
                                      <p:cBhvr>
                                        <p:cTn id="35" dur="600"/>
                                        <p:tgtEl>
                                          <p:spTgt spid="16"/>
                                        </p:tgtEl>
                                        <p:attrNameLst>
                                          <p:attrName>ppt_x</p:attrName>
                                        </p:attrNameLst>
                                      </p:cBhvr>
                                      <p:tavLst>
                                        <p:tav tm="0">
                                          <p:val>
                                            <p:strVal val="ppt_x"/>
                                          </p:val>
                                        </p:tav>
                                        <p:tav tm="100000">
                                          <p:val>
                                            <p:strVal val="ppt_x"/>
                                          </p:val>
                                        </p:tav>
                                      </p:tavLst>
                                    </p:anim>
                                    <p:anim calcmode="lin" valueType="num">
                                      <p:cBhvr>
                                        <p:cTn id="36" dur="600"/>
                                        <p:tgtEl>
                                          <p:spTgt spid="16"/>
                                        </p:tgtEl>
                                        <p:attrNameLst>
                                          <p:attrName>ppt_y</p:attrName>
                                        </p:attrNameLst>
                                      </p:cBhvr>
                                      <p:tavLst>
                                        <p:tav tm="0">
                                          <p:val>
                                            <p:strVal val="ppt_y"/>
                                          </p:val>
                                        </p:tav>
                                        <p:tav tm="100000">
                                          <p:val>
                                            <p:strVal val="ppt_y+.1"/>
                                          </p:val>
                                        </p:tav>
                                      </p:tavLst>
                                    </p:anim>
                                    <p:set>
                                      <p:cBhvr>
                                        <p:cTn id="37" dur="1" fill="hold">
                                          <p:stCondLst>
                                            <p:cond delay="5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4" grpId="0" animBg="1"/>
      <p:bldP spid="8" grpId="0" animBg="1"/>
      <p:bldP spid="11" grpId="0" animBg="1"/>
      <p:bldP spid="12" grpId="0" animBg="1"/>
      <p:bldP spid="13"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4274" name="Picture 1">
            <a:extLst>
              <a:ext uri="{FF2B5EF4-FFF2-40B4-BE49-F238E27FC236}">
                <a16:creationId xmlns:a16="http://schemas.microsoft.com/office/drawing/2014/main" id="{90E776F8-076D-C5C2-6AFE-7B3223D087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DDEE29BC-0F81-C472-6F4A-685DBAE00080}"/>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D688BEDC-D2DE-328E-AB40-27DA5AEFFCF4}"/>
              </a:ext>
            </a:extLst>
          </p:cNvPr>
          <p:cNvSpPr/>
          <p:nvPr/>
        </p:nvSpPr>
        <p:spPr>
          <a:xfrm>
            <a:off x="4876801" y="5124451"/>
            <a:ext cx="4549775" cy="722313"/>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Severe – something bad or undesirable</a:t>
            </a:r>
          </a:p>
        </p:txBody>
      </p:sp>
      <p:sp>
        <p:nvSpPr>
          <p:cNvPr id="11" name="Oval 10">
            <a:extLst>
              <a:ext uri="{FF2B5EF4-FFF2-40B4-BE49-F238E27FC236}">
                <a16:creationId xmlns:a16="http://schemas.microsoft.com/office/drawing/2014/main" id="{1E92265A-C74F-C906-D444-2EE7109FB208}"/>
              </a:ext>
            </a:extLst>
          </p:cNvPr>
          <p:cNvSpPr/>
          <p:nvPr/>
        </p:nvSpPr>
        <p:spPr>
          <a:xfrm>
            <a:off x="5572125" y="1701800"/>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2" name="Oval 11">
            <a:extLst>
              <a:ext uri="{FF2B5EF4-FFF2-40B4-BE49-F238E27FC236}">
                <a16:creationId xmlns:a16="http://schemas.microsoft.com/office/drawing/2014/main" id="{C0A9D740-6C71-249B-7D19-8135194F2EED}"/>
              </a:ext>
            </a:extLst>
          </p:cNvPr>
          <p:cNvSpPr/>
          <p:nvPr/>
        </p:nvSpPr>
        <p:spPr>
          <a:xfrm>
            <a:off x="4259264" y="1701800"/>
            <a:ext cx="554037"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3" name="Oval 12">
            <a:extLst>
              <a:ext uri="{FF2B5EF4-FFF2-40B4-BE49-F238E27FC236}">
                <a16:creationId xmlns:a16="http://schemas.microsoft.com/office/drawing/2014/main" id="{E7347993-18D1-6953-EBE0-176718006D5B}"/>
              </a:ext>
            </a:extLst>
          </p:cNvPr>
          <p:cNvSpPr/>
          <p:nvPr/>
        </p:nvSpPr>
        <p:spPr>
          <a:xfrm>
            <a:off x="2287589" y="1701800"/>
            <a:ext cx="554037"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s</a:t>
            </a:r>
          </a:p>
        </p:txBody>
      </p:sp>
      <p:sp>
        <p:nvSpPr>
          <p:cNvPr id="14" name="Oval 13">
            <a:extLst>
              <a:ext uri="{FF2B5EF4-FFF2-40B4-BE49-F238E27FC236}">
                <a16:creationId xmlns:a16="http://schemas.microsoft.com/office/drawing/2014/main" id="{C8FB8173-518A-C2AB-F8BC-1A0D0964B704}"/>
              </a:ext>
            </a:extLst>
          </p:cNvPr>
          <p:cNvSpPr/>
          <p:nvPr/>
        </p:nvSpPr>
        <p:spPr>
          <a:xfrm>
            <a:off x="3602038" y="1701800"/>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v</a:t>
            </a:r>
          </a:p>
        </p:txBody>
      </p:sp>
      <p:sp>
        <p:nvSpPr>
          <p:cNvPr id="17" name="Oval 16">
            <a:extLst>
              <a:ext uri="{FF2B5EF4-FFF2-40B4-BE49-F238E27FC236}">
                <a16:creationId xmlns:a16="http://schemas.microsoft.com/office/drawing/2014/main" id="{B0FD4F62-21C7-399E-CD06-C9F11F5E0E14}"/>
              </a:ext>
            </a:extLst>
          </p:cNvPr>
          <p:cNvSpPr/>
          <p:nvPr/>
        </p:nvSpPr>
        <p:spPr>
          <a:xfrm>
            <a:off x="4916489" y="1701800"/>
            <a:ext cx="554037" cy="55403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24" name="Oval 23">
            <a:extLst>
              <a:ext uri="{FF2B5EF4-FFF2-40B4-BE49-F238E27FC236}">
                <a16:creationId xmlns:a16="http://schemas.microsoft.com/office/drawing/2014/main" id="{6767DE1E-753B-EEDA-03F4-BD472C0B8A06}"/>
              </a:ext>
            </a:extLst>
          </p:cNvPr>
          <p:cNvSpPr/>
          <p:nvPr/>
        </p:nvSpPr>
        <p:spPr>
          <a:xfrm>
            <a:off x="2944814" y="1701800"/>
            <a:ext cx="554037"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pic>
        <p:nvPicPr>
          <p:cNvPr id="2" name="Picture 1">
            <a:extLst>
              <a:ext uri="{FF2B5EF4-FFF2-40B4-BE49-F238E27FC236}">
                <a16:creationId xmlns:a16="http://schemas.microsoft.com/office/drawing/2014/main" id="{7B079DA0-1497-D79F-8829-D99D6EBF53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0363" y="2533651"/>
            <a:ext cx="2995612"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2" grpId="0" animBg="1"/>
      <p:bldP spid="13" grpId="0" animBg="1"/>
      <p:bldP spid="14" grpId="0" animBg="1"/>
      <p:bldP spid="1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E44C673-1F25-917A-F70B-FE1204111916}"/>
              </a:ext>
            </a:extLst>
          </p:cNvPr>
          <p:cNvSpPr/>
          <p:nvPr/>
        </p:nvSpPr>
        <p:spPr>
          <a:xfrm>
            <a:off x="7740651" y="2176464"/>
            <a:ext cx="2181225" cy="873125"/>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679679A4-B10E-0F45-A84A-9A78EF3D39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0A513B7E-1EB7-119A-D9AE-428C7416D522}"/>
              </a:ext>
            </a:extLst>
          </p:cNvPr>
          <p:cNvSpPr/>
          <p:nvPr/>
        </p:nvSpPr>
        <p:spPr>
          <a:xfrm>
            <a:off x="3603625" y="5024439"/>
            <a:ext cx="554038"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8" name="Oval 7">
            <a:extLst>
              <a:ext uri="{FF2B5EF4-FFF2-40B4-BE49-F238E27FC236}">
                <a16:creationId xmlns:a16="http://schemas.microsoft.com/office/drawing/2014/main" id="{416A7427-95F6-4A71-7C9D-F445C466D65F}"/>
              </a:ext>
            </a:extLst>
          </p:cNvPr>
          <p:cNvSpPr/>
          <p:nvPr/>
        </p:nvSpPr>
        <p:spPr>
          <a:xfrm>
            <a:off x="3633789" y="4106864"/>
            <a:ext cx="554037"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
        <p:nvSpPr>
          <p:cNvPr id="11" name="Oval 10">
            <a:extLst>
              <a:ext uri="{FF2B5EF4-FFF2-40B4-BE49-F238E27FC236}">
                <a16:creationId xmlns:a16="http://schemas.microsoft.com/office/drawing/2014/main" id="{893A7288-770B-CFD8-3B7A-B6425AB99FAB}"/>
              </a:ext>
            </a:extLst>
          </p:cNvPr>
          <p:cNvSpPr/>
          <p:nvPr/>
        </p:nvSpPr>
        <p:spPr>
          <a:xfrm>
            <a:off x="4056064" y="3189289"/>
            <a:ext cx="554037"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12" name="Oval 11">
            <a:extLst>
              <a:ext uri="{FF2B5EF4-FFF2-40B4-BE49-F238E27FC236}">
                <a16:creationId xmlns:a16="http://schemas.microsoft.com/office/drawing/2014/main" id="{FD21F321-F6BD-F5A5-797D-99491BB3BAD3}"/>
              </a:ext>
            </a:extLst>
          </p:cNvPr>
          <p:cNvSpPr/>
          <p:nvPr/>
        </p:nvSpPr>
        <p:spPr>
          <a:xfrm>
            <a:off x="4845050" y="2676525"/>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13" name="Oval 12">
            <a:extLst>
              <a:ext uri="{FF2B5EF4-FFF2-40B4-BE49-F238E27FC236}">
                <a16:creationId xmlns:a16="http://schemas.microsoft.com/office/drawing/2014/main" id="{58FB1BFE-ACA1-3A34-51DA-EB03C6E570E0}"/>
              </a:ext>
            </a:extLst>
          </p:cNvPr>
          <p:cNvSpPr/>
          <p:nvPr/>
        </p:nvSpPr>
        <p:spPr>
          <a:xfrm>
            <a:off x="5797550" y="2525714"/>
            <a:ext cx="554038" cy="5556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4" name="Rounded Rectangle 13">
            <a:extLst>
              <a:ext uri="{FF2B5EF4-FFF2-40B4-BE49-F238E27FC236}">
                <a16:creationId xmlns:a16="http://schemas.microsoft.com/office/drawing/2014/main" id="{FDD7E85C-6200-9FCB-14BD-A5DDC11525B1}"/>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A107E6C0-C99C-6237-14BB-26A9470BACFE}"/>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41A07938-E5E8-892D-FBEF-EE556A96A4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D8C7BC26-1140-A187-76D3-54D42ECC602C}"/>
              </a:ext>
            </a:extLst>
          </p:cNvPr>
          <p:cNvSpPr/>
          <p:nvPr/>
        </p:nvSpPr>
        <p:spPr>
          <a:xfrm>
            <a:off x="6681789" y="2709864"/>
            <a:ext cx="554037"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6" name="Oval 15">
            <a:extLst>
              <a:ext uri="{FF2B5EF4-FFF2-40B4-BE49-F238E27FC236}">
                <a16:creationId xmlns:a16="http://schemas.microsoft.com/office/drawing/2014/main" id="{4002AF2E-E69F-8A76-1C02-0A6B343F677C}"/>
              </a:ext>
            </a:extLst>
          </p:cNvPr>
          <p:cNvSpPr/>
          <p:nvPr/>
        </p:nvSpPr>
        <p:spPr>
          <a:xfrm>
            <a:off x="7381875" y="3322639"/>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p</a:t>
            </a:r>
          </a:p>
        </p:txBody>
      </p:sp>
      <p:sp>
        <p:nvSpPr>
          <p:cNvPr id="17" name="Oval 16">
            <a:extLst>
              <a:ext uri="{FF2B5EF4-FFF2-40B4-BE49-F238E27FC236}">
                <a16:creationId xmlns:a16="http://schemas.microsoft.com/office/drawing/2014/main" id="{F6014100-4CC9-94A8-8FBA-58F52AA8B077}"/>
              </a:ext>
            </a:extLst>
          </p:cNvPr>
          <p:cNvSpPr/>
          <p:nvPr/>
        </p:nvSpPr>
        <p:spPr>
          <a:xfrm>
            <a:off x="7658100" y="4151314"/>
            <a:ext cx="554038"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18" name="Oval 17">
            <a:extLst>
              <a:ext uri="{FF2B5EF4-FFF2-40B4-BE49-F238E27FC236}">
                <a16:creationId xmlns:a16="http://schemas.microsoft.com/office/drawing/2014/main" id="{E0E44AD4-341F-293C-43B1-46181615B683}"/>
              </a:ext>
            </a:extLst>
          </p:cNvPr>
          <p:cNvSpPr/>
          <p:nvPr/>
        </p:nvSpPr>
        <p:spPr>
          <a:xfrm>
            <a:off x="7659688" y="5129214"/>
            <a:ext cx="552450" cy="554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v</a:t>
            </a:r>
          </a:p>
        </p:txBody>
      </p:sp>
      <p:sp>
        <p:nvSpPr>
          <p:cNvPr id="55312" name="Rectangle 1">
            <a:extLst>
              <a:ext uri="{FF2B5EF4-FFF2-40B4-BE49-F238E27FC236}">
                <a16:creationId xmlns:a16="http://schemas.microsoft.com/office/drawing/2014/main" id="{5CF609DB-4FE3-0717-5E1E-EBEF2D28438C}"/>
              </a:ext>
            </a:extLst>
          </p:cNvPr>
          <p:cNvSpPr>
            <a:spLocks noChangeArrowheads="1"/>
          </p:cNvSpPr>
          <p:nvPr/>
        </p:nvSpPr>
        <p:spPr bwMode="auto">
          <a:xfrm>
            <a:off x="7842250" y="2295525"/>
            <a:ext cx="1987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To stick at something.</a:t>
            </a:r>
          </a:p>
        </p:txBody>
      </p:sp>
      <p:sp>
        <p:nvSpPr>
          <p:cNvPr id="20" name="Rounded Rectangle 19">
            <a:extLst>
              <a:ext uri="{FF2B5EF4-FFF2-40B4-BE49-F238E27FC236}">
                <a16:creationId xmlns:a16="http://schemas.microsoft.com/office/drawing/2014/main" id="{B5795C6C-C0BC-2D65-6181-71D29464D0A5}"/>
              </a:ext>
            </a:extLst>
          </p:cNvPr>
          <p:cNvSpPr/>
          <p:nvPr/>
        </p:nvSpPr>
        <p:spPr>
          <a:xfrm>
            <a:off x="7704139" y="2149476"/>
            <a:ext cx="2255837" cy="898525"/>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nodeType="afterGroup">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nodeType="afterGroup">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exit" presetSubtype="0" fill="hold" grpId="0" nodeType="clickEffect">
                                  <p:stCondLst>
                                    <p:cond delay="0"/>
                                  </p:stCondLst>
                                  <p:childTnLst>
                                    <p:animEffect transition="out" filter="fade">
                                      <p:cBhvr>
                                        <p:cTn id="46" dur="600"/>
                                        <p:tgtEl>
                                          <p:spTgt spid="20"/>
                                        </p:tgtEl>
                                      </p:cBhvr>
                                    </p:animEffect>
                                    <p:anim calcmode="lin" valueType="num">
                                      <p:cBhvr>
                                        <p:cTn id="47" dur="600"/>
                                        <p:tgtEl>
                                          <p:spTgt spid="20"/>
                                        </p:tgtEl>
                                        <p:attrNameLst>
                                          <p:attrName>ppt_x</p:attrName>
                                        </p:attrNameLst>
                                      </p:cBhvr>
                                      <p:tavLst>
                                        <p:tav tm="0">
                                          <p:val>
                                            <p:strVal val="ppt_x"/>
                                          </p:val>
                                        </p:tav>
                                        <p:tav tm="100000">
                                          <p:val>
                                            <p:strVal val="ppt_x"/>
                                          </p:val>
                                        </p:tav>
                                      </p:tavLst>
                                    </p:anim>
                                    <p:anim calcmode="lin" valueType="num">
                                      <p:cBhvr>
                                        <p:cTn id="48" dur="600"/>
                                        <p:tgtEl>
                                          <p:spTgt spid="20"/>
                                        </p:tgtEl>
                                        <p:attrNameLst>
                                          <p:attrName>ppt_y</p:attrName>
                                        </p:attrNameLst>
                                      </p:cBhvr>
                                      <p:tavLst>
                                        <p:tav tm="0">
                                          <p:val>
                                            <p:strVal val="ppt_y"/>
                                          </p:val>
                                        </p:tav>
                                        <p:tav tm="100000">
                                          <p:val>
                                            <p:strVal val="ppt_y+.1"/>
                                          </p:val>
                                        </p:tav>
                                      </p:tavLst>
                                    </p:anim>
                                    <p:set>
                                      <p:cBhvr>
                                        <p:cTn id="49" dur="1" fill="hold">
                                          <p:stCondLst>
                                            <p:cond delay="5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animBg="1"/>
      <p:bldP spid="8" grpId="0" animBg="1"/>
      <p:bldP spid="11" grpId="0" animBg="1"/>
      <p:bldP spid="12" grpId="0" animBg="1"/>
      <p:bldP spid="13" grpId="0" animBg="1"/>
      <p:bldP spid="15" grpId="0" animBg="1"/>
      <p:bldP spid="16" grpId="0" animBg="1"/>
      <p:bldP spid="17" grpId="0" animBg="1"/>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BAEB58CA-69F9-877A-7738-54EE991122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78D2E5BE-7F94-9F0B-2758-0045DAEA2C38}"/>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8E4B5527-00ED-46F1-272E-602F4E891C84}"/>
              </a:ext>
            </a:extLst>
          </p:cNvPr>
          <p:cNvSpPr/>
          <p:nvPr/>
        </p:nvSpPr>
        <p:spPr>
          <a:xfrm>
            <a:off x="4710113" y="5124450"/>
            <a:ext cx="4716462" cy="863600"/>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Persevere – to continue, even in the face of difficulty</a:t>
            </a:r>
          </a:p>
        </p:txBody>
      </p:sp>
      <p:sp>
        <p:nvSpPr>
          <p:cNvPr id="14" name="Oval 13">
            <a:extLst>
              <a:ext uri="{FF2B5EF4-FFF2-40B4-BE49-F238E27FC236}">
                <a16:creationId xmlns:a16="http://schemas.microsoft.com/office/drawing/2014/main" id="{31B16A8D-AAAC-E278-903F-7939496BC51C}"/>
              </a:ext>
            </a:extLst>
          </p:cNvPr>
          <p:cNvSpPr/>
          <p:nvPr/>
        </p:nvSpPr>
        <p:spPr>
          <a:xfrm>
            <a:off x="4103689" y="1722439"/>
            <a:ext cx="554037" cy="555625"/>
          </a:xfrm>
          <a:prstGeom prst="ellipse">
            <a:avLst/>
          </a:prstGeom>
          <a:solidFill>
            <a:srgbClr val="0682C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
        <p:nvSpPr>
          <p:cNvPr id="17" name="Oval 16">
            <a:extLst>
              <a:ext uri="{FF2B5EF4-FFF2-40B4-BE49-F238E27FC236}">
                <a16:creationId xmlns:a16="http://schemas.microsoft.com/office/drawing/2014/main" id="{F09FB069-24E2-0C34-055B-A49EB8BD59DC}"/>
              </a:ext>
            </a:extLst>
          </p:cNvPr>
          <p:cNvSpPr/>
          <p:nvPr/>
        </p:nvSpPr>
        <p:spPr>
          <a:xfrm>
            <a:off x="3498850" y="1724025"/>
            <a:ext cx="554038"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18" name="Oval 17">
            <a:extLst>
              <a:ext uri="{FF2B5EF4-FFF2-40B4-BE49-F238E27FC236}">
                <a16:creationId xmlns:a16="http://schemas.microsoft.com/office/drawing/2014/main" id="{170A515A-942B-EB61-3AC3-2DDE19C147BA}"/>
              </a:ext>
            </a:extLst>
          </p:cNvPr>
          <p:cNvSpPr/>
          <p:nvPr/>
        </p:nvSpPr>
        <p:spPr>
          <a:xfrm>
            <a:off x="7129464" y="1722439"/>
            <a:ext cx="554037" cy="5556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20" name="Oval 19">
            <a:extLst>
              <a:ext uri="{FF2B5EF4-FFF2-40B4-BE49-F238E27FC236}">
                <a16:creationId xmlns:a16="http://schemas.microsoft.com/office/drawing/2014/main" id="{FB0E4444-47E2-C08D-314F-A8768B93A635}"/>
              </a:ext>
            </a:extLst>
          </p:cNvPr>
          <p:cNvSpPr/>
          <p:nvPr/>
        </p:nvSpPr>
        <p:spPr>
          <a:xfrm>
            <a:off x="2287589" y="1722439"/>
            <a:ext cx="554037" cy="555625"/>
          </a:xfrm>
          <a:prstGeom prst="ellipse">
            <a:avLst/>
          </a:prstGeom>
          <a:solidFill>
            <a:srgbClr val="0682C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p</a:t>
            </a:r>
          </a:p>
        </p:txBody>
      </p:sp>
      <p:sp>
        <p:nvSpPr>
          <p:cNvPr id="21" name="Oval 20">
            <a:extLst>
              <a:ext uri="{FF2B5EF4-FFF2-40B4-BE49-F238E27FC236}">
                <a16:creationId xmlns:a16="http://schemas.microsoft.com/office/drawing/2014/main" id="{A47BE642-8A6E-6CC9-1A3B-F86D1540C375}"/>
              </a:ext>
            </a:extLst>
          </p:cNvPr>
          <p:cNvSpPr/>
          <p:nvPr/>
        </p:nvSpPr>
        <p:spPr>
          <a:xfrm>
            <a:off x="6524625" y="1722439"/>
            <a:ext cx="554038" cy="555625"/>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22" name="Oval 21">
            <a:extLst>
              <a:ext uri="{FF2B5EF4-FFF2-40B4-BE49-F238E27FC236}">
                <a16:creationId xmlns:a16="http://schemas.microsoft.com/office/drawing/2014/main" id="{2469F9E8-8589-33F8-C7A0-1ED1C50038CB}"/>
              </a:ext>
            </a:extLst>
          </p:cNvPr>
          <p:cNvSpPr/>
          <p:nvPr/>
        </p:nvSpPr>
        <p:spPr>
          <a:xfrm>
            <a:off x="5314950" y="1724025"/>
            <a:ext cx="554038"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v</a:t>
            </a:r>
          </a:p>
        </p:txBody>
      </p:sp>
      <p:sp>
        <p:nvSpPr>
          <p:cNvPr id="23" name="Oval 22">
            <a:extLst>
              <a:ext uri="{FF2B5EF4-FFF2-40B4-BE49-F238E27FC236}">
                <a16:creationId xmlns:a16="http://schemas.microsoft.com/office/drawing/2014/main" id="{17BCB49F-455D-FE56-EF2A-9BF6DC7AB3CA}"/>
              </a:ext>
            </a:extLst>
          </p:cNvPr>
          <p:cNvSpPr/>
          <p:nvPr/>
        </p:nvSpPr>
        <p:spPr>
          <a:xfrm>
            <a:off x="2892425" y="1722439"/>
            <a:ext cx="554038" cy="555625"/>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24" name="Oval 23">
            <a:extLst>
              <a:ext uri="{FF2B5EF4-FFF2-40B4-BE49-F238E27FC236}">
                <a16:creationId xmlns:a16="http://schemas.microsoft.com/office/drawing/2014/main" id="{A6CFD020-5C1D-9FD1-1DA9-447015A0B115}"/>
              </a:ext>
            </a:extLst>
          </p:cNvPr>
          <p:cNvSpPr/>
          <p:nvPr/>
        </p:nvSpPr>
        <p:spPr>
          <a:xfrm>
            <a:off x="5919788" y="1724025"/>
            <a:ext cx="552450"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25" name="Oval 24">
            <a:extLst>
              <a:ext uri="{FF2B5EF4-FFF2-40B4-BE49-F238E27FC236}">
                <a16:creationId xmlns:a16="http://schemas.microsoft.com/office/drawing/2014/main" id="{3C6C88ED-29F3-3083-2496-AD22C57F19EC}"/>
              </a:ext>
            </a:extLst>
          </p:cNvPr>
          <p:cNvSpPr/>
          <p:nvPr/>
        </p:nvSpPr>
        <p:spPr>
          <a:xfrm>
            <a:off x="4710114" y="1722439"/>
            <a:ext cx="554037" cy="5556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pic>
        <p:nvPicPr>
          <p:cNvPr id="3" name="Picture 2">
            <a:extLst>
              <a:ext uri="{FF2B5EF4-FFF2-40B4-BE49-F238E27FC236}">
                <a16:creationId xmlns:a16="http://schemas.microsoft.com/office/drawing/2014/main" id="{1A909AFB-4845-8963-DB38-9D1E08D8F0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278063"/>
            <a:ext cx="16144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animBg="1"/>
      <p:bldP spid="18" grpId="0" animBg="1"/>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BEFDF5E-F2CA-E6D1-ED8A-67E0C7929004}"/>
              </a:ext>
            </a:extLst>
          </p:cNvPr>
          <p:cNvSpPr/>
          <p:nvPr/>
        </p:nvSpPr>
        <p:spPr>
          <a:xfrm>
            <a:off x="7740651" y="2176464"/>
            <a:ext cx="2181225" cy="873125"/>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1AFB9C22-0745-3127-688F-8A90BEDFF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AA858F9-7E28-D05B-C87E-FE5C5EBEE6CD}"/>
              </a:ext>
            </a:extLst>
          </p:cNvPr>
          <p:cNvSpPr/>
          <p:nvPr/>
        </p:nvSpPr>
        <p:spPr>
          <a:xfrm>
            <a:off x="3613150" y="5365750"/>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err="1">
                <a:solidFill>
                  <a:schemeClr val="tx1"/>
                </a:solidFill>
              </a:rPr>
              <a:t>i</a:t>
            </a:r>
            <a:endParaRPr lang="en-GB" sz="3200" b="1" dirty="0">
              <a:solidFill>
                <a:schemeClr val="tx1"/>
              </a:solidFill>
            </a:endParaRPr>
          </a:p>
        </p:txBody>
      </p:sp>
      <p:sp>
        <p:nvSpPr>
          <p:cNvPr id="8" name="Oval 7">
            <a:extLst>
              <a:ext uri="{FF2B5EF4-FFF2-40B4-BE49-F238E27FC236}">
                <a16:creationId xmlns:a16="http://schemas.microsoft.com/office/drawing/2014/main" id="{3A697213-F08D-3719-0467-650078836F36}"/>
              </a:ext>
            </a:extLst>
          </p:cNvPr>
          <p:cNvSpPr/>
          <p:nvPr/>
        </p:nvSpPr>
        <p:spPr>
          <a:xfrm>
            <a:off x="3671889" y="4400550"/>
            <a:ext cx="554037"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m</a:t>
            </a:r>
          </a:p>
        </p:txBody>
      </p:sp>
      <p:sp>
        <p:nvSpPr>
          <p:cNvPr id="11" name="Oval 10">
            <a:extLst>
              <a:ext uri="{FF2B5EF4-FFF2-40B4-BE49-F238E27FC236}">
                <a16:creationId xmlns:a16="http://schemas.microsoft.com/office/drawing/2014/main" id="{9A4E5E7F-5C6F-1FBE-DDF0-DB86D04E29F1}"/>
              </a:ext>
            </a:extLst>
          </p:cNvPr>
          <p:cNvSpPr/>
          <p:nvPr/>
        </p:nvSpPr>
        <p:spPr>
          <a:xfrm>
            <a:off x="3979864" y="3471864"/>
            <a:ext cx="555625" cy="555625"/>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12" name="Oval 11">
            <a:extLst>
              <a:ext uri="{FF2B5EF4-FFF2-40B4-BE49-F238E27FC236}">
                <a16:creationId xmlns:a16="http://schemas.microsoft.com/office/drawing/2014/main" id="{DE52349D-D083-131D-2B65-C96BC38E429B}"/>
              </a:ext>
            </a:extLst>
          </p:cNvPr>
          <p:cNvSpPr/>
          <p:nvPr/>
        </p:nvSpPr>
        <p:spPr>
          <a:xfrm>
            <a:off x="4694238" y="2844800"/>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13" name="Oval 12">
            <a:extLst>
              <a:ext uri="{FF2B5EF4-FFF2-40B4-BE49-F238E27FC236}">
                <a16:creationId xmlns:a16="http://schemas.microsoft.com/office/drawing/2014/main" id="{05B76AF3-D75D-3825-B83E-B30B16EA080D}"/>
              </a:ext>
            </a:extLst>
          </p:cNvPr>
          <p:cNvSpPr/>
          <p:nvPr/>
        </p:nvSpPr>
        <p:spPr>
          <a:xfrm>
            <a:off x="5645150" y="2665414"/>
            <a:ext cx="554038" cy="5540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h</a:t>
            </a:r>
          </a:p>
        </p:txBody>
      </p:sp>
      <p:sp>
        <p:nvSpPr>
          <p:cNvPr id="14" name="Rounded Rectangle 13">
            <a:extLst>
              <a:ext uri="{FF2B5EF4-FFF2-40B4-BE49-F238E27FC236}">
                <a16:creationId xmlns:a16="http://schemas.microsoft.com/office/drawing/2014/main" id="{B318090B-E1F6-42C5-1A8D-3A1652ACED94}"/>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DE7B059B-5E81-CCEB-9F9C-7D122402097D}"/>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B8885E22-34FF-C941-9972-1A7B0B6F32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B40809B-7F48-1A74-E260-B904D4CAE907}"/>
              </a:ext>
            </a:extLst>
          </p:cNvPr>
          <p:cNvSpPr/>
          <p:nvPr/>
        </p:nvSpPr>
        <p:spPr>
          <a:xfrm>
            <a:off x="6537325" y="2767014"/>
            <a:ext cx="554038" cy="555625"/>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6" name="Oval 15">
            <a:extLst>
              <a:ext uri="{FF2B5EF4-FFF2-40B4-BE49-F238E27FC236}">
                <a16:creationId xmlns:a16="http://schemas.microsoft.com/office/drawing/2014/main" id="{FE0A13F1-3DBD-AC66-C30D-483A72D00CB0}"/>
              </a:ext>
            </a:extLst>
          </p:cNvPr>
          <p:cNvSpPr/>
          <p:nvPr/>
        </p:nvSpPr>
        <p:spPr>
          <a:xfrm>
            <a:off x="7261225" y="3325814"/>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p</a:t>
            </a:r>
          </a:p>
        </p:txBody>
      </p:sp>
      <p:sp>
        <p:nvSpPr>
          <p:cNvPr id="17" name="Oval 16">
            <a:extLst>
              <a:ext uri="{FF2B5EF4-FFF2-40B4-BE49-F238E27FC236}">
                <a16:creationId xmlns:a16="http://schemas.microsoft.com/office/drawing/2014/main" id="{D1E0FC1C-F3FB-A924-1531-04DEC1DCA738}"/>
              </a:ext>
            </a:extLst>
          </p:cNvPr>
          <p:cNvSpPr/>
          <p:nvPr/>
        </p:nvSpPr>
        <p:spPr>
          <a:xfrm>
            <a:off x="7537450" y="4027489"/>
            <a:ext cx="554038"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18" name="Oval 17">
            <a:extLst>
              <a:ext uri="{FF2B5EF4-FFF2-40B4-BE49-F238E27FC236}">
                <a16:creationId xmlns:a16="http://schemas.microsoft.com/office/drawing/2014/main" id="{CF82843B-6843-4D96-B87E-6CBEA6278416}"/>
              </a:ext>
            </a:extLst>
          </p:cNvPr>
          <p:cNvSpPr/>
          <p:nvPr/>
        </p:nvSpPr>
        <p:spPr>
          <a:xfrm>
            <a:off x="7551738" y="4849814"/>
            <a:ext cx="552450" cy="554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h</a:t>
            </a:r>
          </a:p>
        </p:txBody>
      </p:sp>
      <p:sp>
        <p:nvSpPr>
          <p:cNvPr id="19" name="Oval 18">
            <a:extLst>
              <a:ext uri="{FF2B5EF4-FFF2-40B4-BE49-F238E27FC236}">
                <a16:creationId xmlns:a16="http://schemas.microsoft.com/office/drawing/2014/main" id="{AA09CAE7-1BFA-2AE6-72D4-95FD175E6841}"/>
              </a:ext>
            </a:extLst>
          </p:cNvPr>
          <p:cNvSpPr/>
          <p:nvPr/>
        </p:nvSpPr>
        <p:spPr>
          <a:xfrm>
            <a:off x="7445375" y="5603875"/>
            <a:ext cx="554038" cy="55403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
        <p:nvSpPr>
          <p:cNvPr id="57361" name="Rectangle 1">
            <a:extLst>
              <a:ext uri="{FF2B5EF4-FFF2-40B4-BE49-F238E27FC236}">
                <a16:creationId xmlns:a16="http://schemas.microsoft.com/office/drawing/2014/main" id="{E4458AFB-2DD7-E498-EF45-CD016D6F6472}"/>
              </a:ext>
            </a:extLst>
          </p:cNvPr>
          <p:cNvSpPr>
            <a:spLocks noChangeArrowheads="1"/>
          </p:cNvSpPr>
          <p:nvPr/>
        </p:nvSpPr>
        <p:spPr bwMode="auto">
          <a:xfrm>
            <a:off x="7842250" y="2295525"/>
            <a:ext cx="1987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Half of a curved 3D shape.</a:t>
            </a:r>
          </a:p>
        </p:txBody>
      </p:sp>
      <p:sp>
        <p:nvSpPr>
          <p:cNvPr id="20" name="Rounded Rectangle 19">
            <a:extLst>
              <a:ext uri="{FF2B5EF4-FFF2-40B4-BE49-F238E27FC236}">
                <a16:creationId xmlns:a16="http://schemas.microsoft.com/office/drawing/2014/main" id="{2113FE0F-B155-40AA-3DBB-C5745B87D8BF}"/>
              </a:ext>
            </a:extLst>
          </p:cNvPr>
          <p:cNvSpPr/>
          <p:nvPr/>
        </p:nvSpPr>
        <p:spPr>
          <a:xfrm>
            <a:off x="7732714" y="2171701"/>
            <a:ext cx="2255837" cy="898525"/>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nodeType="afterGroup">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nodeType="afterGroup">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nodeType="afterGroup">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42" presetClass="exit" presetSubtype="0" fill="hold" grpId="0" nodeType="clickEffect">
                                  <p:stCondLst>
                                    <p:cond delay="0"/>
                                  </p:stCondLst>
                                  <p:childTnLst>
                                    <p:animEffect transition="out" filter="fade">
                                      <p:cBhvr>
                                        <p:cTn id="50" dur="600"/>
                                        <p:tgtEl>
                                          <p:spTgt spid="20"/>
                                        </p:tgtEl>
                                      </p:cBhvr>
                                    </p:animEffect>
                                    <p:anim calcmode="lin" valueType="num">
                                      <p:cBhvr>
                                        <p:cTn id="51" dur="600"/>
                                        <p:tgtEl>
                                          <p:spTgt spid="20"/>
                                        </p:tgtEl>
                                        <p:attrNameLst>
                                          <p:attrName>ppt_x</p:attrName>
                                        </p:attrNameLst>
                                      </p:cBhvr>
                                      <p:tavLst>
                                        <p:tav tm="0">
                                          <p:val>
                                            <p:strVal val="ppt_x"/>
                                          </p:val>
                                        </p:tav>
                                        <p:tav tm="100000">
                                          <p:val>
                                            <p:strVal val="ppt_x"/>
                                          </p:val>
                                        </p:tav>
                                      </p:tavLst>
                                    </p:anim>
                                    <p:anim calcmode="lin" valueType="num">
                                      <p:cBhvr>
                                        <p:cTn id="52" dur="600"/>
                                        <p:tgtEl>
                                          <p:spTgt spid="20"/>
                                        </p:tgtEl>
                                        <p:attrNameLst>
                                          <p:attrName>ppt_y</p:attrName>
                                        </p:attrNameLst>
                                      </p:cBhvr>
                                      <p:tavLst>
                                        <p:tav tm="0">
                                          <p:val>
                                            <p:strVal val="ppt_y"/>
                                          </p:val>
                                        </p:tav>
                                        <p:tav tm="100000">
                                          <p:val>
                                            <p:strVal val="ppt_y+.1"/>
                                          </p:val>
                                        </p:tav>
                                      </p:tavLst>
                                    </p:anim>
                                    <p:set>
                                      <p:cBhvr>
                                        <p:cTn id="53" dur="1" fill="hold">
                                          <p:stCondLst>
                                            <p:cond delay="5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animBg="1"/>
      <p:bldP spid="8" grpId="0" animBg="1"/>
      <p:bldP spid="11" grpId="0" animBg="1"/>
      <p:bldP spid="12" grpId="0" animBg="1"/>
      <p:bldP spid="13" grpId="0" animBg="1"/>
      <p:bldP spid="15" grpId="0" animBg="1"/>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DFA70066-A7B5-178A-5E28-A98CCC2128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C1B108A0-8E6E-7F1B-A827-A5BD0DB973AA}"/>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02B3E8EA-9054-0247-8F94-484F06666F90}"/>
              </a:ext>
            </a:extLst>
          </p:cNvPr>
          <p:cNvSpPr/>
          <p:nvPr/>
        </p:nvSpPr>
        <p:spPr>
          <a:xfrm>
            <a:off x="4710113" y="5124451"/>
            <a:ext cx="4716462" cy="722313"/>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Hemisphere – a half of a sphere</a:t>
            </a:r>
          </a:p>
        </p:txBody>
      </p:sp>
      <p:pic>
        <p:nvPicPr>
          <p:cNvPr id="2" name="Picture 1">
            <a:extLst>
              <a:ext uri="{FF2B5EF4-FFF2-40B4-BE49-F238E27FC236}">
                <a16:creationId xmlns:a16="http://schemas.microsoft.com/office/drawing/2014/main" id="{67D647A2-924C-E23E-59C6-638AFCE64F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6" y="2862264"/>
            <a:ext cx="159702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FC4E0E7F-356A-ACC6-255B-0F6D71658630}"/>
              </a:ext>
            </a:extLst>
          </p:cNvPr>
          <p:cNvSpPr/>
          <p:nvPr/>
        </p:nvSpPr>
        <p:spPr>
          <a:xfrm>
            <a:off x="4103689" y="1722439"/>
            <a:ext cx="554037" cy="555625"/>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err="1">
                <a:solidFill>
                  <a:schemeClr val="tx1"/>
                </a:solidFill>
              </a:rPr>
              <a:t>i</a:t>
            </a:r>
            <a:endParaRPr lang="en-GB" sz="3200" b="1" dirty="0">
              <a:solidFill>
                <a:schemeClr val="tx1"/>
              </a:solidFill>
            </a:endParaRPr>
          </a:p>
        </p:txBody>
      </p:sp>
      <p:sp>
        <p:nvSpPr>
          <p:cNvPr id="17" name="Oval 16">
            <a:extLst>
              <a:ext uri="{FF2B5EF4-FFF2-40B4-BE49-F238E27FC236}">
                <a16:creationId xmlns:a16="http://schemas.microsoft.com/office/drawing/2014/main" id="{913F635F-A908-7003-CBCE-C43F1B0DF8D6}"/>
              </a:ext>
            </a:extLst>
          </p:cNvPr>
          <p:cNvSpPr/>
          <p:nvPr/>
        </p:nvSpPr>
        <p:spPr>
          <a:xfrm>
            <a:off x="3498850" y="1724025"/>
            <a:ext cx="554038"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m</a:t>
            </a:r>
          </a:p>
        </p:txBody>
      </p:sp>
      <p:sp>
        <p:nvSpPr>
          <p:cNvPr id="18" name="Oval 17">
            <a:extLst>
              <a:ext uri="{FF2B5EF4-FFF2-40B4-BE49-F238E27FC236}">
                <a16:creationId xmlns:a16="http://schemas.microsoft.com/office/drawing/2014/main" id="{04DD766A-1B9B-601F-211B-CFF2A462C67B}"/>
              </a:ext>
            </a:extLst>
          </p:cNvPr>
          <p:cNvSpPr/>
          <p:nvPr/>
        </p:nvSpPr>
        <p:spPr>
          <a:xfrm>
            <a:off x="7129464" y="1722439"/>
            <a:ext cx="554037" cy="555625"/>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19" name="Oval 18">
            <a:extLst>
              <a:ext uri="{FF2B5EF4-FFF2-40B4-BE49-F238E27FC236}">
                <a16:creationId xmlns:a16="http://schemas.microsoft.com/office/drawing/2014/main" id="{1E91A0DE-2ED6-B5A5-6EDD-2D8A98965152}"/>
              </a:ext>
            </a:extLst>
          </p:cNvPr>
          <p:cNvSpPr/>
          <p:nvPr/>
        </p:nvSpPr>
        <p:spPr>
          <a:xfrm>
            <a:off x="7734300" y="1724025"/>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20" name="Oval 19">
            <a:extLst>
              <a:ext uri="{FF2B5EF4-FFF2-40B4-BE49-F238E27FC236}">
                <a16:creationId xmlns:a16="http://schemas.microsoft.com/office/drawing/2014/main" id="{CCE65DEB-B3CB-EEF1-4521-563D43487BBD}"/>
              </a:ext>
            </a:extLst>
          </p:cNvPr>
          <p:cNvSpPr/>
          <p:nvPr/>
        </p:nvSpPr>
        <p:spPr>
          <a:xfrm>
            <a:off x="2287589" y="1722439"/>
            <a:ext cx="554037" cy="5556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h</a:t>
            </a:r>
          </a:p>
        </p:txBody>
      </p:sp>
      <p:sp>
        <p:nvSpPr>
          <p:cNvPr id="21" name="Oval 20">
            <a:extLst>
              <a:ext uri="{FF2B5EF4-FFF2-40B4-BE49-F238E27FC236}">
                <a16:creationId xmlns:a16="http://schemas.microsoft.com/office/drawing/2014/main" id="{57802314-34EC-55D7-ED52-383C0A32582E}"/>
              </a:ext>
            </a:extLst>
          </p:cNvPr>
          <p:cNvSpPr/>
          <p:nvPr/>
        </p:nvSpPr>
        <p:spPr>
          <a:xfrm>
            <a:off x="6524625" y="1722439"/>
            <a:ext cx="554038" cy="555625"/>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22" name="Oval 21">
            <a:extLst>
              <a:ext uri="{FF2B5EF4-FFF2-40B4-BE49-F238E27FC236}">
                <a16:creationId xmlns:a16="http://schemas.microsoft.com/office/drawing/2014/main" id="{160BC21C-C135-0BCE-B85C-AD16A4B0E34F}"/>
              </a:ext>
            </a:extLst>
          </p:cNvPr>
          <p:cNvSpPr/>
          <p:nvPr/>
        </p:nvSpPr>
        <p:spPr>
          <a:xfrm>
            <a:off x="5314950" y="1724025"/>
            <a:ext cx="554038"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p</a:t>
            </a:r>
          </a:p>
        </p:txBody>
      </p:sp>
      <p:sp>
        <p:nvSpPr>
          <p:cNvPr id="23" name="Oval 22">
            <a:extLst>
              <a:ext uri="{FF2B5EF4-FFF2-40B4-BE49-F238E27FC236}">
                <a16:creationId xmlns:a16="http://schemas.microsoft.com/office/drawing/2014/main" id="{75AB1F24-A198-7FE6-25A4-5AF98F64C045}"/>
              </a:ext>
            </a:extLst>
          </p:cNvPr>
          <p:cNvSpPr/>
          <p:nvPr/>
        </p:nvSpPr>
        <p:spPr>
          <a:xfrm>
            <a:off x="2892425" y="1722439"/>
            <a:ext cx="554038" cy="555625"/>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24" name="Oval 23">
            <a:extLst>
              <a:ext uri="{FF2B5EF4-FFF2-40B4-BE49-F238E27FC236}">
                <a16:creationId xmlns:a16="http://schemas.microsoft.com/office/drawing/2014/main" id="{F341F4C8-4B6D-8A9C-55B4-ABE1CB518E57}"/>
              </a:ext>
            </a:extLst>
          </p:cNvPr>
          <p:cNvSpPr/>
          <p:nvPr/>
        </p:nvSpPr>
        <p:spPr>
          <a:xfrm>
            <a:off x="5919788" y="1724025"/>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h</a:t>
            </a:r>
          </a:p>
        </p:txBody>
      </p:sp>
      <p:sp>
        <p:nvSpPr>
          <p:cNvPr id="25" name="Oval 24">
            <a:extLst>
              <a:ext uri="{FF2B5EF4-FFF2-40B4-BE49-F238E27FC236}">
                <a16:creationId xmlns:a16="http://schemas.microsoft.com/office/drawing/2014/main" id="{3FF24752-6969-5791-6CAE-4CC61225AA94}"/>
              </a:ext>
            </a:extLst>
          </p:cNvPr>
          <p:cNvSpPr/>
          <p:nvPr/>
        </p:nvSpPr>
        <p:spPr>
          <a:xfrm>
            <a:off x="4710114" y="1722439"/>
            <a:ext cx="554037" cy="5556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E5504EB8-C11F-C529-5F93-901AAA7CB882}"/>
              </a:ext>
            </a:extLst>
          </p:cNvPr>
          <p:cNvSpPr/>
          <p:nvPr/>
        </p:nvSpPr>
        <p:spPr>
          <a:xfrm>
            <a:off x="7740651" y="2128839"/>
            <a:ext cx="2181225" cy="1087437"/>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ADC53EDC-D97C-C84D-E50C-F54D9426DE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F83BDECB-1007-E1E1-A900-48EF0EC30D3D}"/>
              </a:ext>
            </a:extLst>
          </p:cNvPr>
          <p:cNvSpPr/>
          <p:nvPr/>
        </p:nvSpPr>
        <p:spPr>
          <a:xfrm>
            <a:off x="3633789" y="4106864"/>
            <a:ext cx="554037"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t</a:t>
            </a:r>
          </a:p>
        </p:txBody>
      </p:sp>
      <p:sp>
        <p:nvSpPr>
          <p:cNvPr id="11" name="Oval 10">
            <a:extLst>
              <a:ext uri="{FF2B5EF4-FFF2-40B4-BE49-F238E27FC236}">
                <a16:creationId xmlns:a16="http://schemas.microsoft.com/office/drawing/2014/main" id="{5AF78A9C-BEE8-FC37-239D-489AA92083FD}"/>
              </a:ext>
            </a:extLst>
          </p:cNvPr>
          <p:cNvSpPr/>
          <p:nvPr/>
        </p:nvSpPr>
        <p:spPr>
          <a:xfrm>
            <a:off x="4056064" y="3189289"/>
            <a:ext cx="554037"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12" name="Oval 11">
            <a:extLst>
              <a:ext uri="{FF2B5EF4-FFF2-40B4-BE49-F238E27FC236}">
                <a16:creationId xmlns:a16="http://schemas.microsoft.com/office/drawing/2014/main" id="{6CBE3BC2-ED08-06F2-1DF6-CE5031F068C8}"/>
              </a:ext>
            </a:extLst>
          </p:cNvPr>
          <p:cNvSpPr/>
          <p:nvPr/>
        </p:nvSpPr>
        <p:spPr>
          <a:xfrm>
            <a:off x="4845050" y="2676525"/>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a</a:t>
            </a:r>
          </a:p>
        </p:txBody>
      </p:sp>
      <p:sp>
        <p:nvSpPr>
          <p:cNvPr id="13" name="Oval 12">
            <a:extLst>
              <a:ext uri="{FF2B5EF4-FFF2-40B4-BE49-F238E27FC236}">
                <a16:creationId xmlns:a16="http://schemas.microsoft.com/office/drawing/2014/main" id="{2314EC88-40DC-CB19-68B6-DC6E1A0EC356}"/>
              </a:ext>
            </a:extLst>
          </p:cNvPr>
          <p:cNvSpPr/>
          <p:nvPr/>
        </p:nvSpPr>
        <p:spPr>
          <a:xfrm>
            <a:off x="5797550" y="2525714"/>
            <a:ext cx="554038" cy="5556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4" name="Rounded Rectangle 13">
            <a:extLst>
              <a:ext uri="{FF2B5EF4-FFF2-40B4-BE49-F238E27FC236}">
                <a16:creationId xmlns:a16="http://schemas.microsoft.com/office/drawing/2014/main" id="{2EAE26AE-516C-55F8-5B96-19B2D71ADCEA}"/>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3C4880F7-FA5C-5535-27B1-6CB4E16B53F1}"/>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ECCEA1A8-D8A4-CDB1-FDA2-84D43A8AEF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B7ABA011-1743-684D-E4B3-974C5192C625}"/>
              </a:ext>
            </a:extLst>
          </p:cNvPr>
          <p:cNvSpPr/>
          <p:nvPr/>
        </p:nvSpPr>
        <p:spPr>
          <a:xfrm>
            <a:off x="6681789" y="2709864"/>
            <a:ext cx="554037"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u</a:t>
            </a:r>
          </a:p>
        </p:txBody>
      </p:sp>
      <p:sp>
        <p:nvSpPr>
          <p:cNvPr id="16" name="Oval 15">
            <a:extLst>
              <a:ext uri="{FF2B5EF4-FFF2-40B4-BE49-F238E27FC236}">
                <a16:creationId xmlns:a16="http://schemas.microsoft.com/office/drawing/2014/main" id="{87F914AE-BF41-E8C1-1898-2B0365D89667}"/>
              </a:ext>
            </a:extLst>
          </p:cNvPr>
          <p:cNvSpPr/>
          <p:nvPr/>
        </p:nvSpPr>
        <p:spPr>
          <a:xfrm>
            <a:off x="7381875" y="3322639"/>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
        <p:nvSpPr>
          <p:cNvPr id="17" name="Oval 16">
            <a:extLst>
              <a:ext uri="{FF2B5EF4-FFF2-40B4-BE49-F238E27FC236}">
                <a16:creationId xmlns:a16="http://schemas.microsoft.com/office/drawing/2014/main" id="{14AF3E15-9D81-3F91-106E-4930BDE19886}"/>
              </a:ext>
            </a:extLst>
          </p:cNvPr>
          <p:cNvSpPr/>
          <p:nvPr/>
        </p:nvSpPr>
        <p:spPr>
          <a:xfrm>
            <a:off x="7658100" y="4151314"/>
            <a:ext cx="554038"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59406" name="Rectangle 1">
            <a:extLst>
              <a:ext uri="{FF2B5EF4-FFF2-40B4-BE49-F238E27FC236}">
                <a16:creationId xmlns:a16="http://schemas.microsoft.com/office/drawing/2014/main" id="{7CADA815-E737-98CB-7906-F53D7D79FE89}"/>
              </a:ext>
            </a:extLst>
          </p:cNvPr>
          <p:cNvSpPr>
            <a:spLocks noChangeArrowheads="1"/>
          </p:cNvSpPr>
          <p:nvPr/>
        </p:nvSpPr>
        <p:spPr bwMode="auto">
          <a:xfrm>
            <a:off x="7842250" y="2211389"/>
            <a:ext cx="1987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Severe or strict in attitude or appearance. </a:t>
            </a:r>
          </a:p>
        </p:txBody>
      </p:sp>
      <p:sp>
        <p:nvSpPr>
          <p:cNvPr id="19" name="Rounded Rectangle 18">
            <a:extLst>
              <a:ext uri="{FF2B5EF4-FFF2-40B4-BE49-F238E27FC236}">
                <a16:creationId xmlns:a16="http://schemas.microsoft.com/office/drawing/2014/main" id="{D5D39CED-9F78-0DF7-F59D-027E316E3B7F}"/>
              </a:ext>
            </a:extLst>
          </p:cNvPr>
          <p:cNvSpPr/>
          <p:nvPr/>
        </p:nvSpPr>
        <p:spPr>
          <a:xfrm>
            <a:off x="7704139" y="2111376"/>
            <a:ext cx="2255837" cy="1109663"/>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extLst>
      <p:ext uri="{BB962C8B-B14F-4D97-AF65-F5344CB8AC3E}">
        <p14:creationId xmlns:p14="http://schemas.microsoft.com/office/powerpoint/2010/main" val="1192477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nodeType="afterGroup">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nodeType="afterGroup">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nodeType="afterGroup">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2" presetClass="exit" presetSubtype="0" fill="hold" grpId="0" nodeType="clickEffect">
                                  <p:stCondLst>
                                    <p:cond delay="0"/>
                                  </p:stCondLst>
                                  <p:childTnLst>
                                    <p:animEffect transition="out" filter="fade">
                                      <p:cBhvr>
                                        <p:cTn id="39" dur="600"/>
                                        <p:tgtEl>
                                          <p:spTgt spid="19"/>
                                        </p:tgtEl>
                                      </p:cBhvr>
                                    </p:animEffect>
                                    <p:anim calcmode="lin" valueType="num">
                                      <p:cBhvr>
                                        <p:cTn id="40" dur="600"/>
                                        <p:tgtEl>
                                          <p:spTgt spid="19"/>
                                        </p:tgtEl>
                                        <p:attrNameLst>
                                          <p:attrName>ppt_x</p:attrName>
                                        </p:attrNameLst>
                                      </p:cBhvr>
                                      <p:tavLst>
                                        <p:tav tm="0">
                                          <p:val>
                                            <p:strVal val="ppt_x"/>
                                          </p:val>
                                        </p:tav>
                                        <p:tav tm="100000">
                                          <p:val>
                                            <p:strVal val="ppt_x"/>
                                          </p:val>
                                        </p:tav>
                                      </p:tavLst>
                                    </p:anim>
                                    <p:anim calcmode="lin" valueType="num">
                                      <p:cBhvr>
                                        <p:cTn id="41" dur="600"/>
                                        <p:tgtEl>
                                          <p:spTgt spid="19"/>
                                        </p:tgtEl>
                                        <p:attrNameLst>
                                          <p:attrName>ppt_y</p:attrName>
                                        </p:attrNameLst>
                                      </p:cBhvr>
                                      <p:tavLst>
                                        <p:tav tm="0">
                                          <p:val>
                                            <p:strVal val="ppt_y"/>
                                          </p:val>
                                        </p:tav>
                                        <p:tav tm="100000">
                                          <p:val>
                                            <p:strVal val="ppt_y+.1"/>
                                          </p:val>
                                        </p:tav>
                                      </p:tavLst>
                                    </p:anim>
                                    <p:set>
                                      <p:cBhvr>
                                        <p:cTn id="42" dur="1" fill="hold">
                                          <p:stCondLst>
                                            <p:cond delay="5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animBg="1"/>
      <p:bldP spid="11" grpId="0" animBg="1"/>
      <p:bldP spid="12" grpId="0" animBg="1"/>
      <p:bldP spid="13" grpId="0" animBg="1"/>
      <p:bldP spid="15" grpId="0" animBg="1"/>
      <p:bldP spid="16"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93871FBA-B0B5-0FBA-E229-1D0A93C5CC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361EB780-091A-8B8F-8E83-2F4EF3944C2E}"/>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B65A9723-CF0E-07E2-804B-B997970F6C30}"/>
              </a:ext>
            </a:extLst>
          </p:cNvPr>
          <p:cNvSpPr/>
          <p:nvPr/>
        </p:nvSpPr>
        <p:spPr>
          <a:xfrm>
            <a:off x="4876801" y="5124451"/>
            <a:ext cx="4549775" cy="722313"/>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austere – having no comforts or luxuries</a:t>
            </a:r>
          </a:p>
        </p:txBody>
      </p:sp>
      <p:sp>
        <p:nvSpPr>
          <p:cNvPr id="19" name="Oval 18">
            <a:extLst>
              <a:ext uri="{FF2B5EF4-FFF2-40B4-BE49-F238E27FC236}">
                <a16:creationId xmlns:a16="http://schemas.microsoft.com/office/drawing/2014/main" id="{C018C9CF-ED85-2E69-C552-395CB2F40B35}"/>
              </a:ext>
            </a:extLst>
          </p:cNvPr>
          <p:cNvSpPr/>
          <p:nvPr/>
        </p:nvSpPr>
        <p:spPr>
          <a:xfrm>
            <a:off x="4102100" y="1722439"/>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t</a:t>
            </a:r>
          </a:p>
        </p:txBody>
      </p:sp>
      <p:sp>
        <p:nvSpPr>
          <p:cNvPr id="26" name="Oval 25">
            <a:extLst>
              <a:ext uri="{FF2B5EF4-FFF2-40B4-BE49-F238E27FC236}">
                <a16:creationId xmlns:a16="http://schemas.microsoft.com/office/drawing/2014/main" id="{35B2B67E-8A66-B406-3A59-8AEEE083107C}"/>
              </a:ext>
            </a:extLst>
          </p:cNvPr>
          <p:cNvSpPr/>
          <p:nvPr/>
        </p:nvSpPr>
        <p:spPr>
          <a:xfrm>
            <a:off x="5314950" y="1722439"/>
            <a:ext cx="554038"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27" name="Oval 26">
            <a:extLst>
              <a:ext uri="{FF2B5EF4-FFF2-40B4-BE49-F238E27FC236}">
                <a16:creationId xmlns:a16="http://schemas.microsoft.com/office/drawing/2014/main" id="{5393D676-ECCA-8FB4-FD05-E4537FC350AD}"/>
              </a:ext>
            </a:extLst>
          </p:cNvPr>
          <p:cNvSpPr/>
          <p:nvPr/>
        </p:nvSpPr>
        <p:spPr>
          <a:xfrm>
            <a:off x="2287588" y="1722439"/>
            <a:ext cx="552450" cy="554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a</a:t>
            </a:r>
          </a:p>
        </p:txBody>
      </p:sp>
      <p:sp>
        <p:nvSpPr>
          <p:cNvPr id="28" name="Oval 27">
            <a:extLst>
              <a:ext uri="{FF2B5EF4-FFF2-40B4-BE49-F238E27FC236}">
                <a16:creationId xmlns:a16="http://schemas.microsoft.com/office/drawing/2014/main" id="{C3B5E42D-D644-817F-EE8D-7B6B636DFE2A}"/>
              </a:ext>
            </a:extLst>
          </p:cNvPr>
          <p:cNvSpPr/>
          <p:nvPr/>
        </p:nvSpPr>
        <p:spPr>
          <a:xfrm>
            <a:off x="4705350" y="1722439"/>
            <a:ext cx="554038" cy="5540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29" name="Oval 28">
            <a:extLst>
              <a:ext uri="{FF2B5EF4-FFF2-40B4-BE49-F238E27FC236}">
                <a16:creationId xmlns:a16="http://schemas.microsoft.com/office/drawing/2014/main" id="{E07C3F1B-14DA-B6F1-1EB9-CF2FD071BE81}"/>
              </a:ext>
            </a:extLst>
          </p:cNvPr>
          <p:cNvSpPr/>
          <p:nvPr/>
        </p:nvSpPr>
        <p:spPr>
          <a:xfrm>
            <a:off x="2892425" y="1722439"/>
            <a:ext cx="554038"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u</a:t>
            </a:r>
          </a:p>
        </p:txBody>
      </p:sp>
      <p:sp>
        <p:nvSpPr>
          <p:cNvPr id="30" name="Oval 29">
            <a:extLst>
              <a:ext uri="{FF2B5EF4-FFF2-40B4-BE49-F238E27FC236}">
                <a16:creationId xmlns:a16="http://schemas.microsoft.com/office/drawing/2014/main" id="{39DB39AB-D444-4E5F-941A-BD2AF4A648C3}"/>
              </a:ext>
            </a:extLst>
          </p:cNvPr>
          <p:cNvSpPr/>
          <p:nvPr/>
        </p:nvSpPr>
        <p:spPr>
          <a:xfrm>
            <a:off x="3498850" y="1735139"/>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
        <p:nvSpPr>
          <p:cNvPr id="31" name="Oval 30">
            <a:extLst>
              <a:ext uri="{FF2B5EF4-FFF2-40B4-BE49-F238E27FC236}">
                <a16:creationId xmlns:a16="http://schemas.microsoft.com/office/drawing/2014/main" id="{1B5DD377-2EC6-21E5-E703-76DC36E92782}"/>
              </a:ext>
            </a:extLst>
          </p:cNvPr>
          <p:cNvSpPr/>
          <p:nvPr/>
        </p:nvSpPr>
        <p:spPr>
          <a:xfrm>
            <a:off x="5924550" y="1722439"/>
            <a:ext cx="554038"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pic>
        <p:nvPicPr>
          <p:cNvPr id="60428" name="Picture 1">
            <a:extLst>
              <a:ext uri="{FF2B5EF4-FFF2-40B4-BE49-F238E27FC236}">
                <a16:creationId xmlns:a16="http://schemas.microsoft.com/office/drawing/2014/main" id="{D876E8A1-DBE3-8D47-003E-3ED3BEE40C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9289" y="2392363"/>
            <a:ext cx="3697287"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898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6"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FC39-C6B7-D2EC-881E-AE11976D4090}"/>
              </a:ext>
            </a:extLst>
          </p:cNvPr>
          <p:cNvSpPr>
            <a:spLocks noGrp="1"/>
          </p:cNvSpPr>
          <p:nvPr>
            <p:ph type="title"/>
          </p:nvPr>
        </p:nvSpPr>
        <p:spPr/>
        <p:txBody>
          <a:bodyPr/>
          <a:lstStyle/>
          <a:p>
            <a:r>
              <a:rPr lang="en-GB" dirty="0"/>
              <a:t>Times tables Bingo </a:t>
            </a:r>
          </a:p>
        </p:txBody>
      </p:sp>
    </p:spTree>
    <p:extLst>
      <p:ext uri="{BB962C8B-B14F-4D97-AF65-F5344CB8AC3E}">
        <p14:creationId xmlns:p14="http://schemas.microsoft.com/office/powerpoint/2010/main" val="321146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5" name="TextBox 4">
            <a:extLst>
              <a:ext uri="{FF2B5EF4-FFF2-40B4-BE49-F238E27FC236}">
                <a16:creationId xmlns:a16="http://schemas.microsoft.com/office/drawing/2014/main" id="{D61C06B6-F78D-4136-0945-74E3BE24C182}"/>
              </a:ext>
            </a:extLst>
          </p:cNvPr>
          <p:cNvSpPr txBox="1">
            <a:spLocks noChangeArrowheads="1"/>
          </p:cNvSpPr>
          <p:nvPr/>
        </p:nvSpPr>
        <p:spPr bwMode="auto">
          <a:xfrm>
            <a:off x="2279650" y="66198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defRPr/>
            </a:pPr>
            <a:r>
              <a:rPr lang="en-GB" altLang="en-US" sz="2400" dirty="0">
                <a:solidFill>
                  <a:schemeClr val="tx1"/>
                </a:solidFill>
                <a:latin typeface="+mn-lt"/>
              </a:rPr>
              <a:t>This week, we are going to look at words that have an /ear/ sound spelt using ‘ere’. This letter pattern usually appears at the end of words like:</a:t>
            </a:r>
          </a:p>
        </p:txBody>
      </p:sp>
      <p:sp>
        <p:nvSpPr>
          <p:cNvPr id="3" name="Rectangle 2">
            <a:extLst>
              <a:ext uri="{FF2B5EF4-FFF2-40B4-BE49-F238E27FC236}">
                <a16:creationId xmlns:a16="http://schemas.microsoft.com/office/drawing/2014/main" id="{D24BB397-71A6-2753-7264-A57A4B9D3CD5}"/>
              </a:ext>
            </a:extLst>
          </p:cNvPr>
          <p:cNvSpPr>
            <a:spLocks noChangeArrowheads="1"/>
          </p:cNvSpPr>
          <p:nvPr/>
        </p:nvSpPr>
        <p:spPr bwMode="auto">
          <a:xfrm>
            <a:off x="2436814" y="5588000"/>
            <a:ext cx="7318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chemeClr val="tx1"/>
                </a:solidFill>
                <a:cs typeface="Clear Sans Light" pitchFamily="34" charset="0"/>
              </a:rPr>
              <a:t>We’ll start by practising these challenge words by trying to help out Mr Whoops…</a:t>
            </a:r>
          </a:p>
        </p:txBody>
      </p:sp>
      <p:grpSp>
        <p:nvGrpSpPr>
          <p:cNvPr id="6" name="Group 5">
            <a:extLst>
              <a:ext uri="{FF2B5EF4-FFF2-40B4-BE49-F238E27FC236}">
                <a16:creationId xmlns:a16="http://schemas.microsoft.com/office/drawing/2014/main" id="{AD3AAB05-A989-1E84-8C84-4764F99FFE89}"/>
              </a:ext>
            </a:extLst>
          </p:cNvPr>
          <p:cNvGrpSpPr>
            <a:grpSpLocks/>
          </p:cNvGrpSpPr>
          <p:nvPr/>
        </p:nvGrpSpPr>
        <p:grpSpPr bwMode="auto">
          <a:xfrm>
            <a:off x="2279650" y="2001838"/>
            <a:ext cx="7632700" cy="3371850"/>
            <a:chOff x="755650" y="2001838"/>
            <a:chExt cx="7632701" cy="3371850"/>
          </a:xfrm>
        </p:grpSpPr>
        <p:grpSp>
          <p:nvGrpSpPr>
            <p:cNvPr id="44037" name="Group 3">
              <a:extLst>
                <a:ext uri="{FF2B5EF4-FFF2-40B4-BE49-F238E27FC236}">
                  <a16:creationId xmlns:a16="http://schemas.microsoft.com/office/drawing/2014/main" id="{10C1C6B1-9D3A-1C20-64A0-1A7881EF0970}"/>
                </a:ext>
              </a:extLst>
            </p:cNvPr>
            <p:cNvGrpSpPr>
              <a:grpSpLocks/>
            </p:cNvGrpSpPr>
            <p:nvPr/>
          </p:nvGrpSpPr>
          <p:grpSpPr bwMode="auto">
            <a:xfrm>
              <a:off x="755650" y="2001838"/>
              <a:ext cx="7632700" cy="3371850"/>
              <a:chOff x="755650" y="2001929"/>
              <a:chExt cx="7633470" cy="3371850"/>
            </a:xfrm>
          </p:grpSpPr>
          <p:sp>
            <p:nvSpPr>
              <p:cNvPr id="11" name="Rectangle 10">
                <a:extLst>
                  <a:ext uri="{FF2B5EF4-FFF2-40B4-BE49-F238E27FC236}">
                    <a16:creationId xmlns:a16="http://schemas.microsoft.com/office/drawing/2014/main" id="{6E62AF53-607B-B419-065D-75D9FCEC2897}"/>
                  </a:ext>
                </a:extLst>
              </p:cNvPr>
              <p:cNvSpPr/>
              <p:nvPr/>
            </p:nvSpPr>
            <p:spPr bwMode="auto">
              <a:xfrm>
                <a:off x="4361227" y="4805454"/>
                <a:ext cx="419142" cy="400050"/>
              </a:xfrm>
              <a:prstGeom prst="rect">
                <a:avLst/>
              </a:prstGeom>
            </p:spPr>
            <p:txBody>
              <a:bodyPr wrap="none">
                <a:spAutoFit/>
              </a:bodyPr>
              <a:lstStyle/>
              <a:p>
                <a:pPr algn="ctr">
                  <a:defRPr/>
                </a:pPr>
                <a:r>
                  <a:rPr lang="en-GB" sz="2000" dirty="0">
                    <a:solidFill>
                      <a:schemeClr val="tx1">
                        <a:lumMod val="95000"/>
                        <a:lumOff val="5000"/>
                      </a:schemeClr>
                    </a:solidFill>
                    <a:cs typeface="Clear Sans Light" panose="020B0303030202020304" pitchFamily="34" charset="0"/>
                  </a:rPr>
                  <a:t>or</a:t>
                </a:r>
                <a:endParaRPr lang="en-GB" sz="2800" dirty="0">
                  <a:solidFill>
                    <a:schemeClr val="tx1">
                      <a:lumMod val="95000"/>
                      <a:lumOff val="5000"/>
                    </a:schemeClr>
                  </a:solidFill>
                  <a:cs typeface="Clear Sans Light" panose="020B0303030202020304" pitchFamily="34" charset="0"/>
                </a:endParaRPr>
              </a:p>
            </p:txBody>
          </p:sp>
          <p:sp>
            <p:nvSpPr>
              <p:cNvPr id="19" name="Rectangle 18">
                <a:extLst>
                  <a:ext uri="{FF2B5EF4-FFF2-40B4-BE49-F238E27FC236}">
                    <a16:creationId xmlns:a16="http://schemas.microsoft.com/office/drawing/2014/main" id="{0B7DB812-BBB4-515E-297E-25DE8E033466}"/>
                  </a:ext>
                </a:extLst>
              </p:cNvPr>
              <p:cNvSpPr/>
              <p:nvPr/>
            </p:nvSpPr>
            <p:spPr bwMode="auto">
              <a:xfrm>
                <a:off x="5016930" y="4714966"/>
                <a:ext cx="3372191" cy="658813"/>
              </a:xfrm>
              <a:prstGeom prst="rect">
                <a:avLst/>
              </a:prstGeom>
              <a:solidFill>
                <a:srgbClr val="FCD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a:extLst>
                  <a:ext uri="{FF2B5EF4-FFF2-40B4-BE49-F238E27FC236}">
                    <a16:creationId xmlns:a16="http://schemas.microsoft.com/office/drawing/2014/main" id="{B62C4680-FF9C-C5DC-3FEC-DEDF84E61FF8}"/>
                  </a:ext>
                </a:extLst>
              </p:cNvPr>
              <p:cNvSpPr/>
              <p:nvPr/>
            </p:nvSpPr>
            <p:spPr bwMode="auto">
              <a:xfrm>
                <a:off x="5016930" y="2001929"/>
                <a:ext cx="3372191" cy="2713037"/>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a:extLst>
                  <a:ext uri="{FF2B5EF4-FFF2-40B4-BE49-F238E27FC236}">
                    <a16:creationId xmlns:a16="http://schemas.microsoft.com/office/drawing/2014/main" id="{D66C9752-886C-EAB4-0E5F-8D403E76FF2D}"/>
                  </a:ext>
                </a:extLst>
              </p:cNvPr>
              <p:cNvSpPr/>
              <p:nvPr/>
            </p:nvSpPr>
            <p:spPr bwMode="auto">
              <a:xfrm>
                <a:off x="755650" y="4714966"/>
                <a:ext cx="3372191" cy="658813"/>
              </a:xfrm>
              <a:prstGeom prst="rect">
                <a:avLst/>
              </a:prstGeom>
              <a:solidFill>
                <a:srgbClr val="FCD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a:extLst>
                  <a:ext uri="{FF2B5EF4-FFF2-40B4-BE49-F238E27FC236}">
                    <a16:creationId xmlns:a16="http://schemas.microsoft.com/office/drawing/2014/main" id="{A1CB6E38-8AC3-B585-2768-36967FE3BED7}"/>
                  </a:ext>
                </a:extLst>
              </p:cNvPr>
              <p:cNvSpPr/>
              <p:nvPr/>
            </p:nvSpPr>
            <p:spPr bwMode="auto">
              <a:xfrm>
                <a:off x="755650" y="2001929"/>
                <a:ext cx="3372191" cy="2713037"/>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044" name="Rectangle 6">
                <a:extLst>
                  <a:ext uri="{FF2B5EF4-FFF2-40B4-BE49-F238E27FC236}">
                    <a16:creationId xmlns:a16="http://schemas.microsoft.com/office/drawing/2014/main" id="{0DE6680A-3DED-A7AA-D7C2-E8536EBA3154}"/>
                  </a:ext>
                </a:extLst>
              </p:cNvPr>
              <p:cNvSpPr>
                <a:spLocks noChangeArrowheads="1"/>
              </p:cNvSpPr>
              <p:nvPr/>
            </p:nvSpPr>
            <p:spPr bwMode="auto">
              <a:xfrm>
                <a:off x="769159" y="4806083"/>
                <a:ext cx="3358011" cy="4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400">
                    <a:solidFill>
                      <a:srgbClr val="0D0D0D"/>
                    </a:solidFill>
                    <a:latin typeface="Twinkl SemiBold" pitchFamily="2" charset="0"/>
                    <a:cs typeface="Clear Sans Light" pitchFamily="34" charset="0"/>
                  </a:rPr>
                  <a:t>sphere</a:t>
                </a:r>
                <a:endParaRPr lang="en-GB" altLang="en-US" sz="2400">
                  <a:solidFill>
                    <a:schemeClr val="tx1"/>
                  </a:solidFill>
                  <a:latin typeface="Twinkl SemiBold" pitchFamily="2" charset="0"/>
                  <a:cs typeface="Clear Sans Light" pitchFamily="34" charset="0"/>
                </a:endParaRPr>
              </a:p>
            </p:txBody>
          </p:sp>
          <p:sp>
            <p:nvSpPr>
              <p:cNvPr id="44045" name="Rectangle 6">
                <a:extLst>
                  <a:ext uri="{FF2B5EF4-FFF2-40B4-BE49-F238E27FC236}">
                    <a16:creationId xmlns:a16="http://schemas.microsoft.com/office/drawing/2014/main" id="{1A5534D3-5E90-48B6-78B2-F6D365E000E5}"/>
                  </a:ext>
                </a:extLst>
              </p:cNvPr>
              <p:cNvSpPr>
                <a:spLocks noChangeArrowheads="1"/>
              </p:cNvSpPr>
              <p:nvPr/>
            </p:nvSpPr>
            <p:spPr bwMode="auto">
              <a:xfrm>
                <a:off x="5023584" y="4806083"/>
                <a:ext cx="3358011" cy="4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400">
                    <a:solidFill>
                      <a:srgbClr val="0D0D0D"/>
                    </a:solidFill>
                    <a:latin typeface="Twinkl SemiBold" pitchFamily="2" charset="0"/>
                    <a:cs typeface="Clear Sans Light" pitchFamily="34" charset="0"/>
                  </a:rPr>
                  <a:t>atmosphere</a:t>
                </a:r>
                <a:endParaRPr lang="en-GB" altLang="en-US" sz="2400">
                  <a:solidFill>
                    <a:schemeClr val="tx1"/>
                  </a:solidFill>
                  <a:latin typeface="Twinkl SemiBold" pitchFamily="2" charset="0"/>
                  <a:cs typeface="Clear Sans Light" pitchFamily="34" charset="0"/>
                </a:endParaRPr>
              </a:p>
            </p:txBody>
          </p:sp>
          <p:pic>
            <p:nvPicPr>
              <p:cNvPr id="44046" name="Picture 14">
                <a:extLst>
                  <a:ext uri="{FF2B5EF4-FFF2-40B4-BE49-F238E27FC236}">
                    <a16:creationId xmlns:a16="http://schemas.microsoft.com/office/drawing/2014/main" id="{210655AB-4500-6A63-D69F-7B39FFAFA6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2416" y="2417702"/>
                <a:ext cx="1937988" cy="193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8" name="Picture 1">
              <a:extLst>
                <a:ext uri="{FF2B5EF4-FFF2-40B4-BE49-F238E27FC236}">
                  <a16:creationId xmlns:a16="http://schemas.microsoft.com/office/drawing/2014/main" id="{AAA5C12D-8EB9-7A7A-CE2D-D5726333DDB3}"/>
                </a:ext>
              </a:extLst>
            </p:cNvPr>
            <p:cNvPicPr>
              <a:picLocks noChangeAspect="1"/>
            </p:cNvPicPr>
            <p:nvPr/>
          </p:nvPicPr>
          <p:blipFill>
            <a:blip r:embed="rId4">
              <a:extLst>
                <a:ext uri="{28A0092B-C50C-407E-A947-70E740481C1C}">
                  <a14:useLocalDpi xmlns:a14="http://schemas.microsoft.com/office/drawing/2010/main" val="0"/>
                </a:ext>
              </a:extLst>
            </a:blip>
            <a:srcRect l="858" r="858"/>
            <a:stretch>
              <a:fillRect/>
            </a:stretch>
          </p:blipFill>
          <p:spPr bwMode="auto">
            <a:xfrm>
              <a:off x="5016501" y="2681802"/>
              <a:ext cx="3371850" cy="203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0F56-C47B-92C9-57B2-DEE177E2C8E6}"/>
              </a:ext>
            </a:extLst>
          </p:cNvPr>
          <p:cNvSpPr>
            <a:spLocks noGrp="1"/>
          </p:cNvSpPr>
          <p:nvPr>
            <p:ph type="title"/>
          </p:nvPr>
        </p:nvSpPr>
        <p:spPr>
          <a:xfrm>
            <a:off x="373250" y="378040"/>
            <a:ext cx="11445498" cy="1325563"/>
          </a:xfrm>
        </p:spPr>
        <p:txBody>
          <a:bodyPr>
            <a:normAutofit fontScale="90000"/>
          </a:bodyPr>
          <a:lstStyle/>
          <a:p>
            <a:r>
              <a:rPr lang="en-GB" dirty="0"/>
              <a:t>TBAT- identify 3D nets using 2D representations.</a:t>
            </a:r>
            <a:br>
              <a:rPr lang="en-GB" dirty="0"/>
            </a:br>
            <a:r>
              <a:rPr lang="en-GB" sz="2800" dirty="0"/>
              <a:t>3 in 3 </a:t>
            </a:r>
            <a:br>
              <a:rPr lang="en-GB" sz="2800" dirty="0"/>
            </a:br>
            <a:br>
              <a:rPr lang="en-GB" sz="2800" dirty="0"/>
            </a:br>
            <a:r>
              <a:rPr lang="en-GB" sz="4000" dirty="0"/>
              <a:t>1) 34, 827 + ?  = 50, 000                                            3) 60 x 4 =</a:t>
            </a:r>
          </a:p>
        </p:txBody>
      </p:sp>
      <p:pic>
        <p:nvPicPr>
          <p:cNvPr id="4" name="Picture 3" descr="A diagram of a geometric figure&#10;&#10;Description automatically generated">
            <a:extLst>
              <a:ext uri="{FF2B5EF4-FFF2-40B4-BE49-F238E27FC236}">
                <a16:creationId xmlns:a16="http://schemas.microsoft.com/office/drawing/2014/main" id="{23F47D99-D0F2-5FF9-A323-42F62D62CBBE}"/>
              </a:ext>
            </a:extLst>
          </p:cNvPr>
          <p:cNvPicPr>
            <a:picLocks noChangeAspect="1"/>
          </p:cNvPicPr>
          <p:nvPr/>
        </p:nvPicPr>
        <p:blipFill>
          <a:blip r:embed="rId2"/>
          <a:stretch>
            <a:fillRect/>
          </a:stretch>
        </p:blipFill>
        <p:spPr>
          <a:xfrm>
            <a:off x="190903" y="2307875"/>
            <a:ext cx="8258497" cy="3714588"/>
          </a:xfrm>
          <a:prstGeom prst="rect">
            <a:avLst/>
          </a:prstGeom>
        </p:spPr>
      </p:pic>
      <p:sp>
        <p:nvSpPr>
          <p:cNvPr id="5" name="TextBox 4">
            <a:extLst>
              <a:ext uri="{FF2B5EF4-FFF2-40B4-BE49-F238E27FC236}">
                <a16:creationId xmlns:a16="http://schemas.microsoft.com/office/drawing/2014/main" id="{AC84142C-1A27-A723-1A58-AE15C26C1C9B}"/>
              </a:ext>
            </a:extLst>
          </p:cNvPr>
          <p:cNvSpPr txBox="1"/>
          <p:nvPr/>
        </p:nvSpPr>
        <p:spPr>
          <a:xfrm>
            <a:off x="9331271" y="3409627"/>
            <a:ext cx="26669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Challenge: </a:t>
            </a:r>
          </a:p>
          <a:p>
            <a:r>
              <a:rPr lang="en-GB" sz="2400"/>
              <a:t>What am I? </a:t>
            </a:r>
          </a:p>
          <a:p>
            <a:r>
              <a:rPr lang="en-GB" sz="2400"/>
              <a:t>I have two square faces and four rectangular faces. </a:t>
            </a:r>
          </a:p>
        </p:txBody>
      </p:sp>
    </p:spTree>
    <p:extLst>
      <p:ext uri="{BB962C8B-B14F-4D97-AF65-F5344CB8AC3E}">
        <p14:creationId xmlns:p14="http://schemas.microsoft.com/office/powerpoint/2010/main" val="374512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06DC-2F8C-B39C-2991-DCD99307EF33}"/>
              </a:ext>
            </a:extLst>
          </p:cNvPr>
          <p:cNvSpPr>
            <a:spLocks noGrp="1"/>
          </p:cNvSpPr>
          <p:nvPr>
            <p:ph type="title"/>
          </p:nvPr>
        </p:nvSpPr>
        <p:spPr>
          <a:xfrm>
            <a:off x="838200" y="1712429"/>
            <a:ext cx="10515600" cy="1325563"/>
          </a:xfrm>
        </p:spPr>
        <p:txBody>
          <a:bodyPr>
            <a:normAutofit fontScale="90000"/>
          </a:bodyPr>
          <a:lstStyle/>
          <a:p>
            <a:r>
              <a:rPr lang="en-US" dirty="0"/>
              <a:t>Daily 10                     x 7s</a:t>
            </a:r>
            <a:br>
              <a:rPr lang="en-US" dirty="0"/>
            </a:br>
            <a:br>
              <a:rPr lang="en-US" dirty="0"/>
            </a:br>
            <a:r>
              <a:rPr lang="en-US" dirty="0">
                <a:ea typeface="+mj-lt"/>
                <a:cs typeface="+mj-lt"/>
                <a:hlinkClick r:id="rId2"/>
              </a:rPr>
              <a:t>Daily 10 - Mental Maths Challenge - Topmarks</a:t>
            </a:r>
            <a:endParaRPr lang="en-US" dirty="0">
              <a:ea typeface="+mj-lt"/>
              <a:cs typeface="+mj-lt"/>
            </a:endParaRPr>
          </a:p>
        </p:txBody>
      </p:sp>
    </p:spTree>
    <p:extLst>
      <p:ext uri="{BB962C8B-B14F-4D97-AF65-F5344CB8AC3E}">
        <p14:creationId xmlns:p14="http://schemas.microsoft.com/office/powerpoint/2010/main" val="381929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D451-74AF-1863-9F28-838FA482CA1C}"/>
              </a:ext>
            </a:extLst>
          </p:cNvPr>
          <p:cNvSpPr>
            <a:spLocks noGrp="1"/>
          </p:cNvSpPr>
          <p:nvPr>
            <p:ph type="title"/>
          </p:nvPr>
        </p:nvSpPr>
        <p:spPr>
          <a:xfrm>
            <a:off x="137984" y="-376280"/>
            <a:ext cx="10515600" cy="1325563"/>
          </a:xfrm>
        </p:spPr>
        <p:txBody>
          <a:bodyPr>
            <a:normAutofit/>
          </a:bodyPr>
          <a:lstStyle/>
          <a:p>
            <a:r>
              <a:rPr lang="en-GB" sz="2800" dirty="0"/>
              <a:t>Talk partners:</a:t>
            </a:r>
          </a:p>
        </p:txBody>
      </p:sp>
      <p:pic>
        <p:nvPicPr>
          <p:cNvPr id="3" name="Picture 2">
            <a:extLst>
              <a:ext uri="{FF2B5EF4-FFF2-40B4-BE49-F238E27FC236}">
                <a16:creationId xmlns:a16="http://schemas.microsoft.com/office/drawing/2014/main" id="{701E8A8B-6B1B-53EC-B863-669A4DE5775F}"/>
              </a:ext>
            </a:extLst>
          </p:cNvPr>
          <p:cNvPicPr>
            <a:picLocks noChangeAspect="1"/>
          </p:cNvPicPr>
          <p:nvPr/>
        </p:nvPicPr>
        <p:blipFill>
          <a:blip r:embed="rId2"/>
          <a:stretch>
            <a:fillRect/>
          </a:stretch>
        </p:blipFill>
        <p:spPr>
          <a:xfrm>
            <a:off x="7994" y="611574"/>
            <a:ext cx="12174092" cy="6105734"/>
          </a:xfrm>
          <a:prstGeom prst="rect">
            <a:avLst/>
          </a:prstGeom>
        </p:spPr>
      </p:pic>
    </p:spTree>
    <p:extLst>
      <p:ext uri="{BB962C8B-B14F-4D97-AF65-F5344CB8AC3E}">
        <p14:creationId xmlns:p14="http://schemas.microsoft.com/office/powerpoint/2010/main" val="429129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68F7-49FE-78DC-A7BA-A9E23133169F}"/>
              </a:ext>
            </a:extLst>
          </p:cNvPr>
          <p:cNvSpPr>
            <a:spLocks noGrp="1"/>
          </p:cNvSpPr>
          <p:nvPr>
            <p:ph type="title"/>
          </p:nvPr>
        </p:nvSpPr>
        <p:spPr>
          <a:xfrm>
            <a:off x="179522" y="171396"/>
            <a:ext cx="10515600" cy="563564"/>
          </a:xfrm>
        </p:spPr>
        <p:txBody>
          <a:bodyPr>
            <a:normAutofit fontScale="90000"/>
          </a:bodyPr>
          <a:lstStyle/>
          <a:p>
            <a:r>
              <a:rPr lang="en-GB" sz="3200" dirty="0"/>
              <a:t>Whiteboard work:</a:t>
            </a:r>
            <a:r>
              <a:rPr lang="en-GB" dirty="0"/>
              <a:t> </a:t>
            </a:r>
          </a:p>
        </p:txBody>
      </p:sp>
      <p:pic>
        <p:nvPicPr>
          <p:cNvPr id="3" name="Picture 2" descr="A white background with black text&#10;&#10;Description automatically generated">
            <a:extLst>
              <a:ext uri="{FF2B5EF4-FFF2-40B4-BE49-F238E27FC236}">
                <a16:creationId xmlns:a16="http://schemas.microsoft.com/office/drawing/2014/main" id="{7F109ADF-FEDD-26C2-4931-5FBFD01EDA37}"/>
              </a:ext>
            </a:extLst>
          </p:cNvPr>
          <p:cNvPicPr>
            <a:picLocks noChangeAspect="1"/>
          </p:cNvPicPr>
          <p:nvPr/>
        </p:nvPicPr>
        <p:blipFill>
          <a:blip r:embed="rId2"/>
          <a:stretch>
            <a:fillRect/>
          </a:stretch>
        </p:blipFill>
        <p:spPr>
          <a:xfrm>
            <a:off x="994555" y="737220"/>
            <a:ext cx="9699194" cy="4931528"/>
          </a:xfrm>
          <a:prstGeom prst="rect">
            <a:avLst/>
          </a:prstGeom>
        </p:spPr>
      </p:pic>
    </p:spTree>
    <p:extLst>
      <p:ext uri="{BB962C8B-B14F-4D97-AF65-F5344CB8AC3E}">
        <p14:creationId xmlns:p14="http://schemas.microsoft.com/office/powerpoint/2010/main" val="83128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7E14-0BCF-05C5-19DC-D24A0C37CF94}"/>
              </a:ext>
            </a:extLst>
          </p:cNvPr>
          <p:cNvSpPr>
            <a:spLocks noGrp="1"/>
          </p:cNvSpPr>
          <p:nvPr>
            <p:ph type="title"/>
          </p:nvPr>
        </p:nvSpPr>
        <p:spPr/>
        <p:txBody>
          <a:bodyPr/>
          <a:lstStyle/>
          <a:p>
            <a:r>
              <a:rPr lang="en-GB"/>
              <a:t>Blue                                     Green </a:t>
            </a:r>
          </a:p>
        </p:txBody>
      </p:sp>
      <p:pic>
        <p:nvPicPr>
          <p:cNvPr id="3" name="Picture 2" descr="A comparison of different shapes&#10;&#10;Description automatically generated">
            <a:extLst>
              <a:ext uri="{FF2B5EF4-FFF2-40B4-BE49-F238E27FC236}">
                <a16:creationId xmlns:a16="http://schemas.microsoft.com/office/drawing/2014/main" id="{08896687-3793-CAF3-BB84-2739DDCB4C3A}"/>
              </a:ext>
            </a:extLst>
          </p:cNvPr>
          <p:cNvPicPr>
            <a:picLocks noChangeAspect="1"/>
          </p:cNvPicPr>
          <p:nvPr/>
        </p:nvPicPr>
        <p:blipFill>
          <a:blip r:embed="rId2"/>
          <a:stretch>
            <a:fillRect/>
          </a:stretch>
        </p:blipFill>
        <p:spPr>
          <a:xfrm>
            <a:off x="247892" y="1451513"/>
            <a:ext cx="11592893" cy="4665312"/>
          </a:xfrm>
          <a:prstGeom prst="rect">
            <a:avLst/>
          </a:prstGeom>
        </p:spPr>
      </p:pic>
    </p:spTree>
    <p:extLst>
      <p:ext uri="{BB962C8B-B14F-4D97-AF65-F5344CB8AC3E}">
        <p14:creationId xmlns:p14="http://schemas.microsoft.com/office/powerpoint/2010/main" val="139012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A8B524F6-3915-0C38-90B4-8AC12633DEA5}"/>
              </a:ext>
            </a:extLst>
          </p:cNvPr>
          <p:cNvPicPr>
            <a:picLocks noChangeAspect="1"/>
          </p:cNvPicPr>
          <p:nvPr/>
        </p:nvPicPr>
        <p:blipFill>
          <a:blip r:embed="rId2"/>
          <a:stretch>
            <a:fillRect/>
          </a:stretch>
        </p:blipFill>
        <p:spPr>
          <a:xfrm>
            <a:off x="229649" y="737865"/>
            <a:ext cx="11603548" cy="3780779"/>
          </a:xfrm>
          <a:prstGeom prst="rect">
            <a:avLst/>
          </a:prstGeom>
        </p:spPr>
      </p:pic>
      <p:sp>
        <p:nvSpPr>
          <p:cNvPr id="3" name="TextBox 2">
            <a:extLst>
              <a:ext uri="{FF2B5EF4-FFF2-40B4-BE49-F238E27FC236}">
                <a16:creationId xmlns:a16="http://schemas.microsoft.com/office/drawing/2014/main" id="{647B2AF2-83F7-A740-C8C3-298E9DAC6337}"/>
              </a:ext>
            </a:extLst>
          </p:cNvPr>
          <p:cNvSpPr txBox="1"/>
          <p:nvPr/>
        </p:nvSpPr>
        <p:spPr>
          <a:xfrm>
            <a:off x="262223" y="303626"/>
            <a:ext cx="5810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Complete in books:</a:t>
            </a:r>
          </a:p>
        </p:txBody>
      </p:sp>
    </p:spTree>
    <p:extLst>
      <p:ext uri="{BB962C8B-B14F-4D97-AF65-F5344CB8AC3E}">
        <p14:creationId xmlns:p14="http://schemas.microsoft.com/office/powerpoint/2010/main" val="196039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ylinder and arrows&#10;&#10;Description automatically generated">
            <a:extLst>
              <a:ext uri="{FF2B5EF4-FFF2-40B4-BE49-F238E27FC236}">
                <a16:creationId xmlns:a16="http://schemas.microsoft.com/office/drawing/2014/main" id="{8941EC7D-54C0-596D-CB21-453BCE52B82B}"/>
              </a:ext>
            </a:extLst>
          </p:cNvPr>
          <p:cNvPicPr>
            <a:picLocks noChangeAspect="1"/>
          </p:cNvPicPr>
          <p:nvPr/>
        </p:nvPicPr>
        <p:blipFill>
          <a:blip r:embed="rId2"/>
          <a:stretch>
            <a:fillRect/>
          </a:stretch>
        </p:blipFill>
        <p:spPr>
          <a:xfrm>
            <a:off x="199541" y="576505"/>
            <a:ext cx="11780003" cy="5162549"/>
          </a:xfrm>
          <a:prstGeom prst="rect">
            <a:avLst/>
          </a:prstGeom>
        </p:spPr>
      </p:pic>
    </p:spTree>
    <p:extLst>
      <p:ext uri="{BB962C8B-B14F-4D97-AF65-F5344CB8AC3E}">
        <p14:creationId xmlns:p14="http://schemas.microsoft.com/office/powerpoint/2010/main" val="242591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picture of a cube&#10;&#10;Description automatically generated">
            <a:extLst>
              <a:ext uri="{FF2B5EF4-FFF2-40B4-BE49-F238E27FC236}">
                <a16:creationId xmlns:a16="http://schemas.microsoft.com/office/drawing/2014/main" id="{7EA75E07-4572-FB7A-C737-6C00DB08718D}"/>
              </a:ext>
            </a:extLst>
          </p:cNvPr>
          <p:cNvPicPr>
            <a:picLocks noChangeAspect="1"/>
          </p:cNvPicPr>
          <p:nvPr/>
        </p:nvPicPr>
        <p:blipFill>
          <a:blip r:embed="rId2"/>
          <a:stretch>
            <a:fillRect/>
          </a:stretch>
        </p:blipFill>
        <p:spPr>
          <a:xfrm>
            <a:off x="2500474" y="652381"/>
            <a:ext cx="8172611" cy="5798626"/>
          </a:xfrm>
          <a:prstGeom prst="rect">
            <a:avLst/>
          </a:prstGeom>
        </p:spPr>
      </p:pic>
      <p:sp>
        <p:nvSpPr>
          <p:cNvPr id="3" name="TextBox 2">
            <a:extLst>
              <a:ext uri="{FF2B5EF4-FFF2-40B4-BE49-F238E27FC236}">
                <a16:creationId xmlns:a16="http://schemas.microsoft.com/office/drawing/2014/main" id="{CAF206C2-0B47-B4AA-FB99-D312F213A8C2}"/>
              </a:ext>
            </a:extLst>
          </p:cNvPr>
          <p:cNvSpPr txBox="1"/>
          <p:nvPr/>
        </p:nvSpPr>
        <p:spPr>
          <a:xfrm>
            <a:off x="276024" y="234620"/>
            <a:ext cx="5810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Talk partners:</a:t>
            </a:r>
          </a:p>
        </p:txBody>
      </p:sp>
    </p:spTree>
    <p:extLst>
      <p:ext uri="{BB962C8B-B14F-4D97-AF65-F5344CB8AC3E}">
        <p14:creationId xmlns:p14="http://schemas.microsoft.com/office/powerpoint/2010/main" val="3276374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146A-FC1F-C999-0758-8F3CE7779A8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Which 3D shape will this net make?</a:t>
            </a:r>
          </a:p>
        </p:txBody>
      </p:sp>
      <p:pic>
        <p:nvPicPr>
          <p:cNvPr id="3" name="Picture 2" descr="A white square with blue x on it&#10;&#10;Description automatically generated">
            <a:extLst>
              <a:ext uri="{FF2B5EF4-FFF2-40B4-BE49-F238E27FC236}">
                <a16:creationId xmlns:a16="http://schemas.microsoft.com/office/drawing/2014/main" id="{6C5D1FD6-43A8-98A4-0B6F-B456A5499B00}"/>
              </a:ext>
            </a:extLst>
          </p:cNvPr>
          <p:cNvPicPr>
            <a:picLocks noChangeAspect="1"/>
          </p:cNvPicPr>
          <p:nvPr/>
        </p:nvPicPr>
        <p:blipFill>
          <a:blip r:embed="rId2"/>
          <a:stretch>
            <a:fillRect/>
          </a:stretch>
        </p:blipFill>
        <p:spPr>
          <a:xfrm>
            <a:off x="5414356" y="813873"/>
            <a:ext cx="6408836" cy="5079002"/>
          </a:xfrm>
          <a:prstGeom prst="rect">
            <a:avLst/>
          </a:prstGeom>
        </p:spPr>
      </p:pic>
      <p:sp>
        <p:nvSpPr>
          <p:cNvPr id="4" name="TextBox 3">
            <a:extLst>
              <a:ext uri="{FF2B5EF4-FFF2-40B4-BE49-F238E27FC236}">
                <a16:creationId xmlns:a16="http://schemas.microsoft.com/office/drawing/2014/main" id="{6F001158-A819-051B-9CF5-4D18E438D318}"/>
              </a:ext>
            </a:extLst>
          </p:cNvPr>
          <p:cNvSpPr txBox="1"/>
          <p:nvPr/>
        </p:nvSpPr>
        <p:spPr>
          <a:xfrm>
            <a:off x="345030" y="414036"/>
            <a:ext cx="50650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Whiteboard work:</a:t>
            </a:r>
          </a:p>
        </p:txBody>
      </p:sp>
    </p:spTree>
    <p:extLst>
      <p:ext uri="{BB962C8B-B14F-4D97-AF65-F5344CB8AC3E}">
        <p14:creationId xmlns:p14="http://schemas.microsoft.com/office/powerpoint/2010/main" val="78219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9F25-97CD-E0DE-3014-763722AB3C4E}"/>
              </a:ext>
            </a:extLst>
          </p:cNvPr>
          <p:cNvSpPr>
            <a:spLocks noGrp="1"/>
          </p:cNvSpPr>
          <p:nvPr>
            <p:ph type="title"/>
          </p:nvPr>
        </p:nvSpPr>
        <p:spPr>
          <a:xfrm>
            <a:off x="-1292" y="636345"/>
            <a:ext cx="2236923" cy="1338478"/>
          </a:xfrm>
        </p:spPr>
        <p:txBody>
          <a:bodyPr>
            <a:normAutofit fontScale="90000"/>
          </a:bodyPr>
          <a:lstStyle/>
          <a:p>
            <a:r>
              <a:rPr lang="en-GB" sz="3600"/>
              <a:t>Paired Work: Record the answers in your books. </a:t>
            </a:r>
          </a:p>
        </p:txBody>
      </p:sp>
      <p:pic>
        <p:nvPicPr>
          <p:cNvPr id="3" name="Picture 2" descr="A group of black and white objects&#10;&#10;Description automatically generated">
            <a:extLst>
              <a:ext uri="{FF2B5EF4-FFF2-40B4-BE49-F238E27FC236}">
                <a16:creationId xmlns:a16="http://schemas.microsoft.com/office/drawing/2014/main" id="{84047726-978F-D51E-833E-0B159E4055B1}"/>
              </a:ext>
            </a:extLst>
          </p:cNvPr>
          <p:cNvPicPr>
            <a:picLocks noChangeAspect="1"/>
          </p:cNvPicPr>
          <p:nvPr/>
        </p:nvPicPr>
        <p:blipFill>
          <a:blip r:embed="rId2"/>
          <a:stretch>
            <a:fillRect/>
          </a:stretch>
        </p:blipFill>
        <p:spPr>
          <a:xfrm>
            <a:off x="4016710" y="0"/>
            <a:ext cx="7929835" cy="6858000"/>
          </a:xfrm>
          <a:prstGeom prst="rect">
            <a:avLst/>
          </a:prstGeom>
        </p:spPr>
      </p:pic>
    </p:spTree>
    <p:extLst>
      <p:ext uri="{BB962C8B-B14F-4D97-AF65-F5344CB8AC3E}">
        <p14:creationId xmlns:p14="http://schemas.microsoft.com/office/powerpoint/2010/main" val="238692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CE7F26-7241-B63A-55BE-E8A762C239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59AF09B-C488-7575-F52E-FFD55BA1CCC0}"/>
              </a:ext>
            </a:extLst>
          </p:cNvPr>
          <p:cNvSpPr/>
          <p:nvPr/>
        </p:nvSpPr>
        <p:spPr>
          <a:xfrm>
            <a:off x="4029075" y="3562350"/>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8" name="Oval 7">
            <a:extLst>
              <a:ext uri="{FF2B5EF4-FFF2-40B4-BE49-F238E27FC236}">
                <a16:creationId xmlns:a16="http://schemas.microsoft.com/office/drawing/2014/main" id="{3B9DF599-69D5-97D9-D5CF-3F0337D9E568}"/>
              </a:ext>
            </a:extLst>
          </p:cNvPr>
          <p:cNvSpPr/>
          <p:nvPr/>
        </p:nvSpPr>
        <p:spPr>
          <a:xfrm>
            <a:off x="5011739" y="2520950"/>
            <a:ext cx="554037"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1" name="Oval 10">
            <a:extLst>
              <a:ext uri="{FF2B5EF4-FFF2-40B4-BE49-F238E27FC236}">
                <a16:creationId xmlns:a16="http://schemas.microsoft.com/office/drawing/2014/main" id="{7FAA6666-7979-921E-596A-523174015346}"/>
              </a:ext>
            </a:extLst>
          </p:cNvPr>
          <p:cNvSpPr/>
          <p:nvPr/>
        </p:nvSpPr>
        <p:spPr>
          <a:xfrm>
            <a:off x="6307139" y="2463800"/>
            <a:ext cx="555625"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12" name="Oval 11">
            <a:extLst>
              <a:ext uri="{FF2B5EF4-FFF2-40B4-BE49-F238E27FC236}">
                <a16:creationId xmlns:a16="http://schemas.microsoft.com/office/drawing/2014/main" id="{3EB8D7F6-7D7E-657C-AF64-588C5A37E7B4}"/>
              </a:ext>
            </a:extLst>
          </p:cNvPr>
          <p:cNvSpPr/>
          <p:nvPr/>
        </p:nvSpPr>
        <p:spPr>
          <a:xfrm>
            <a:off x="7296150" y="3471864"/>
            <a:ext cx="552450" cy="554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m</a:t>
            </a:r>
          </a:p>
        </p:txBody>
      </p:sp>
      <p:sp>
        <p:nvSpPr>
          <p:cNvPr id="14" name="Rounded Rectangle 13">
            <a:extLst>
              <a:ext uri="{FF2B5EF4-FFF2-40B4-BE49-F238E27FC236}">
                <a16:creationId xmlns:a16="http://schemas.microsoft.com/office/drawing/2014/main" id="{919604BE-1D3A-6D01-7DBF-D3C3CA7A3B1D}"/>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DAA9DAC4-4058-FCF7-6446-B415693BECD6}"/>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4181BBE4-4495-2AF5-13B8-53E951EAF2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a:extLst>
              <a:ext uri="{FF2B5EF4-FFF2-40B4-BE49-F238E27FC236}">
                <a16:creationId xmlns:a16="http://schemas.microsoft.com/office/drawing/2014/main" id="{0432029C-F105-8045-A334-B8F37BD950A9}"/>
              </a:ext>
            </a:extLst>
          </p:cNvPr>
          <p:cNvSpPr/>
          <p:nvPr/>
        </p:nvSpPr>
        <p:spPr>
          <a:xfrm>
            <a:off x="7740651" y="2176464"/>
            <a:ext cx="2181225" cy="873125"/>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067" name="Rectangle 20">
            <a:extLst>
              <a:ext uri="{FF2B5EF4-FFF2-40B4-BE49-F238E27FC236}">
                <a16:creationId xmlns:a16="http://schemas.microsoft.com/office/drawing/2014/main" id="{DF58CD8C-804D-C920-6C1E-8EC90C755E49}"/>
              </a:ext>
            </a:extLst>
          </p:cNvPr>
          <p:cNvSpPr>
            <a:spLocks noChangeArrowheads="1"/>
          </p:cNvSpPr>
          <p:nvPr/>
        </p:nvSpPr>
        <p:spPr bwMode="auto">
          <a:xfrm>
            <a:off x="7842250" y="2295525"/>
            <a:ext cx="1987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Measly or meagre.</a:t>
            </a:r>
          </a:p>
        </p:txBody>
      </p:sp>
      <p:sp>
        <p:nvSpPr>
          <p:cNvPr id="6" name="Rounded Rectangle 5">
            <a:extLst>
              <a:ext uri="{FF2B5EF4-FFF2-40B4-BE49-F238E27FC236}">
                <a16:creationId xmlns:a16="http://schemas.microsoft.com/office/drawing/2014/main" id="{5FEA7F09-77A5-A257-6371-7AF4BC6845FA}"/>
              </a:ext>
            </a:extLst>
          </p:cNvPr>
          <p:cNvSpPr/>
          <p:nvPr/>
        </p:nvSpPr>
        <p:spPr>
          <a:xfrm>
            <a:off x="7732714" y="2171701"/>
            <a:ext cx="2255837" cy="898525"/>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42" presetClass="exit" presetSubtype="0" fill="hold" grpId="0" nodeType="clickEffect">
                                  <p:stCondLst>
                                    <p:cond delay="0"/>
                                  </p:stCondLst>
                                  <p:childTnLst>
                                    <p:animEffect transition="out" filter="fade">
                                      <p:cBhvr>
                                        <p:cTn id="27" dur="600"/>
                                        <p:tgtEl>
                                          <p:spTgt spid="6"/>
                                        </p:tgtEl>
                                      </p:cBhvr>
                                    </p:animEffect>
                                    <p:anim calcmode="lin" valueType="num">
                                      <p:cBhvr>
                                        <p:cTn id="28" dur="600"/>
                                        <p:tgtEl>
                                          <p:spTgt spid="6"/>
                                        </p:tgtEl>
                                        <p:attrNameLst>
                                          <p:attrName>ppt_x</p:attrName>
                                        </p:attrNameLst>
                                      </p:cBhvr>
                                      <p:tavLst>
                                        <p:tav tm="0">
                                          <p:val>
                                            <p:strVal val="ppt_x"/>
                                          </p:val>
                                        </p:tav>
                                        <p:tav tm="100000">
                                          <p:val>
                                            <p:strVal val="ppt_x"/>
                                          </p:val>
                                        </p:tav>
                                      </p:tavLst>
                                    </p:anim>
                                    <p:anim calcmode="lin" valueType="num">
                                      <p:cBhvr>
                                        <p:cTn id="29" dur="600"/>
                                        <p:tgtEl>
                                          <p:spTgt spid="6"/>
                                        </p:tgtEl>
                                        <p:attrNameLst>
                                          <p:attrName>ppt_y</p:attrName>
                                        </p:attrNameLst>
                                      </p:cBhvr>
                                      <p:tavLst>
                                        <p:tav tm="0">
                                          <p:val>
                                            <p:strVal val="ppt_y"/>
                                          </p:val>
                                        </p:tav>
                                        <p:tav tm="100000">
                                          <p:val>
                                            <p:strVal val="ppt_y+.1"/>
                                          </p:val>
                                        </p:tav>
                                      </p:tavLst>
                                    </p:anim>
                                    <p:set>
                                      <p:cBhvr>
                                        <p:cTn id="30" dur="1" fill="hold">
                                          <p:stCondLst>
                                            <p:cond delay="5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 grpId="0" animBg="1"/>
      <p:bldP spid="8" grpId="0" animBg="1"/>
      <p:bldP spid="11" grpId="0" animBg="1"/>
      <p:bldP spid="12"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zzle game with a cube and a cross&#10;&#10;Description automatically generated">
            <a:extLst>
              <a:ext uri="{FF2B5EF4-FFF2-40B4-BE49-F238E27FC236}">
                <a16:creationId xmlns:a16="http://schemas.microsoft.com/office/drawing/2014/main" id="{747D7FF4-B94E-2E32-9A3E-88360DDEA135}"/>
              </a:ext>
            </a:extLst>
          </p:cNvPr>
          <p:cNvPicPr>
            <a:picLocks noChangeAspect="1"/>
          </p:cNvPicPr>
          <p:nvPr/>
        </p:nvPicPr>
        <p:blipFill>
          <a:blip r:embed="rId2"/>
          <a:stretch>
            <a:fillRect/>
          </a:stretch>
        </p:blipFill>
        <p:spPr>
          <a:xfrm>
            <a:off x="5374441" y="2977046"/>
            <a:ext cx="3819525" cy="2867025"/>
          </a:xfrm>
          <a:prstGeom prst="rect">
            <a:avLst/>
          </a:prstGeom>
        </p:spPr>
      </p:pic>
      <p:pic>
        <p:nvPicPr>
          <p:cNvPr id="3" name="Picture 2">
            <a:extLst>
              <a:ext uri="{FF2B5EF4-FFF2-40B4-BE49-F238E27FC236}">
                <a16:creationId xmlns:a16="http://schemas.microsoft.com/office/drawing/2014/main" id="{9FD56E72-E01F-04E9-601F-168C6FBA3212}"/>
              </a:ext>
            </a:extLst>
          </p:cNvPr>
          <p:cNvPicPr>
            <a:picLocks noChangeAspect="1"/>
          </p:cNvPicPr>
          <p:nvPr/>
        </p:nvPicPr>
        <p:blipFill rotWithShape="1">
          <a:blip r:embed="rId3"/>
          <a:srcRect l="-83" r="-249" b="32957"/>
          <a:stretch/>
        </p:blipFill>
        <p:spPr>
          <a:xfrm>
            <a:off x="1069" y="129153"/>
            <a:ext cx="5198448" cy="4597836"/>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BF8BC9F7-6C1C-5918-6C75-28A983FE1F68}"/>
              </a:ext>
            </a:extLst>
          </p:cNvPr>
          <p:cNvPicPr>
            <a:picLocks noChangeAspect="1"/>
          </p:cNvPicPr>
          <p:nvPr/>
        </p:nvPicPr>
        <p:blipFill>
          <a:blip r:embed="rId4"/>
          <a:stretch>
            <a:fillRect/>
          </a:stretch>
        </p:blipFill>
        <p:spPr>
          <a:xfrm>
            <a:off x="7178460" y="104775"/>
            <a:ext cx="4034402" cy="2347669"/>
          </a:xfrm>
          <a:prstGeom prst="rect">
            <a:avLst/>
          </a:prstGeom>
        </p:spPr>
      </p:pic>
      <p:pic>
        <p:nvPicPr>
          <p:cNvPr id="5" name="Picture 4" descr="A screenshot of a quiz&#10;&#10;Description automatically generated">
            <a:extLst>
              <a:ext uri="{FF2B5EF4-FFF2-40B4-BE49-F238E27FC236}">
                <a16:creationId xmlns:a16="http://schemas.microsoft.com/office/drawing/2014/main" id="{35F167B0-12EC-6A92-A980-38979F72C525}"/>
              </a:ext>
            </a:extLst>
          </p:cNvPr>
          <p:cNvPicPr>
            <a:picLocks noChangeAspect="1"/>
          </p:cNvPicPr>
          <p:nvPr/>
        </p:nvPicPr>
        <p:blipFill>
          <a:blip r:embed="rId5"/>
          <a:stretch>
            <a:fillRect/>
          </a:stretch>
        </p:blipFill>
        <p:spPr>
          <a:xfrm>
            <a:off x="-9930" y="4968175"/>
            <a:ext cx="2874130" cy="1894022"/>
          </a:xfrm>
          <a:prstGeom prst="rect">
            <a:avLst/>
          </a:prstGeom>
        </p:spPr>
      </p:pic>
      <p:pic>
        <p:nvPicPr>
          <p:cNvPr id="6" name="Picture 5" descr="A group of colorful geometric shapes&#10;&#10;Description automatically generated">
            <a:extLst>
              <a:ext uri="{FF2B5EF4-FFF2-40B4-BE49-F238E27FC236}">
                <a16:creationId xmlns:a16="http://schemas.microsoft.com/office/drawing/2014/main" id="{79DE6DB3-DBAB-9924-B348-E16F47270859}"/>
              </a:ext>
            </a:extLst>
          </p:cNvPr>
          <p:cNvPicPr>
            <a:picLocks noChangeAspect="1"/>
          </p:cNvPicPr>
          <p:nvPr/>
        </p:nvPicPr>
        <p:blipFill>
          <a:blip r:embed="rId6"/>
          <a:stretch>
            <a:fillRect/>
          </a:stretch>
        </p:blipFill>
        <p:spPr>
          <a:xfrm>
            <a:off x="9374052" y="3225019"/>
            <a:ext cx="2471658" cy="2048199"/>
          </a:xfrm>
          <a:prstGeom prst="rect">
            <a:avLst/>
          </a:prstGeom>
        </p:spPr>
      </p:pic>
      <p:sp>
        <p:nvSpPr>
          <p:cNvPr id="7" name="TextBox 6">
            <a:extLst>
              <a:ext uri="{FF2B5EF4-FFF2-40B4-BE49-F238E27FC236}">
                <a16:creationId xmlns:a16="http://schemas.microsoft.com/office/drawing/2014/main" id="{462F6C29-C767-4222-DE7F-897FB0FCC70C}"/>
              </a:ext>
            </a:extLst>
          </p:cNvPr>
          <p:cNvSpPr txBox="1"/>
          <p:nvPr/>
        </p:nvSpPr>
        <p:spPr>
          <a:xfrm>
            <a:off x="5779575" y="96864"/>
            <a:ext cx="5069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Challenge: </a:t>
            </a:r>
          </a:p>
        </p:txBody>
      </p:sp>
      <p:sp>
        <p:nvSpPr>
          <p:cNvPr id="8" name="TextBox 7">
            <a:extLst>
              <a:ext uri="{FF2B5EF4-FFF2-40B4-BE49-F238E27FC236}">
                <a16:creationId xmlns:a16="http://schemas.microsoft.com/office/drawing/2014/main" id="{29B5BCA5-025E-0CEC-3062-689901C89F6B}"/>
              </a:ext>
            </a:extLst>
          </p:cNvPr>
          <p:cNvSpPr txBox="1"/>
          <p:nvPr/>
        </p:nvSpPr>
        <p:spPr>
          <a:xfrm>
            <a:off x="5773118" y="2460355"/>
            <a:ext cx="55858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Mastery:                                         Mastery with GDS:</a:t>
            </a:r>
          </a:p>
        </p:txBody>
      </p:sp>
      <p:pic>
        <p:nvPicPr>
          <p:cNvPr id="9" name="Picture 8" descr="A group of geometric shapes&#10;&#10;Description automatically generated">
            <a:extLst>
              <a:ext uri="{FF2B5EF4-FFF2-40B4-BE49-F238E27FC236}">
                <a16:creationId xmlns:a16="http://schemas.microsoft.com/office/drawing/2014/main" id="{23BBB176-0916-831A-559E-D8D94DE0BE0E}"/>
              </a:ext>
            </a:extLst>
          </p:cNvPr>
          <p:cNvPicPr>
            <a:picLocks noChangeAspect="1"/>
          </p:cNvPicPr>
          <p:nvPr/>
        </p:nvPicPr>
        <p:blipFill>
          <a:blip r:embed="rId7"/>
          <a:stretch>
            <a:fillRect/>
          </a:stretch>
        </p:blipFill>
        <p:spPr>
          <a:xfrm>
            <a:off x="2874935" y="4960426"/>
            <a:ext cx="2309248" cy="1883691"/>
          </a:xfrm>
          <a:prstGeom prst="rect">
            <a:avLst/>
          </a:prstGeom>
        </p:spPr>
      </p:pic>
    </p:spTree>
    <p:extLst>
      <p:ext uri="{BB962C8B-B14F-4D97-AF65-F5344CB8AC3E}">
        <p14:creationId xmlns:p14="http://schemas.microsoft.com/office/powerpoint/2010/main" val="357942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642E-49BF-F2B2-FE35-8A312C22D255}"/>
              </a:ext>
            </a:extLst>
          </p:cNvPr>
          <p:cNvSpPr>
            <a:spLocks noGrp="1"/>
          </p:cNvSpPr>
          <p:nvPr>
            <p:ph type="title"/>
          </p:nvPr>
        </p:nvSpPr>
        <p:spPr>
          <a:xfrm>
            <a:off x="181072" y="205413"/>
            <a:ext cx="11796183" cy="6384396"/>
          </a:xfrm>
        </p:spPr>
        <p:txBody>
          <a:bodyPr vert="horz" lIns="91440" tIns="45720" rIns="91440" bIns="45720" rtlCol="0" anchor="t">
            <a:normAutofit/>
          </a:bodyPr>
          <a:lstStyle/>
          <a:p>
            <a:r>
              <a:rPr lang="en-GB" sz="3600" u="sng" dirty="0"/>
              <a:t>Thursday 15th May</a:t>
            </a:r>
            <a:br>
              <a:rPr lang="en-GB" sz="3600" u="sng" dirty="0"/>
            </a:br>
            <a:r>
              <a:rPr lang="en-GB" sz="3600" u="sng" dirty="0"/>
              <a:t>TBAT- </a:t>
            </a:r>
            <a:r>
              <a:rPr lang="en-GB" sz="3600" u="sng" dirty="0">
                <a:ea typeface="Calibri Light"/>
                <a:cs typeface="Calibri Light"/>
              </a:rPr>
              <a:t>orally rehearse what I am going to write.</a:t>
            </a:r>
            <a:br>
              <a:rPr lang="en-GB" sz="3600" u="sng" dirty="0">
                <a:ea typeface="Calibri Light"/>
                <a:cs typeface="Calibri Light"/>
              </a:rPr>
            </a:br>
            <a:br>
              <a:rPr lang="en-GB" sz="3600" u="sng" dirty="0">
                <a:ea typeface="Calibri Light"/>
                <a:cs typeface="Calibri Light"/>
              </a:rPr>
            </a:br>
            <a:r>
              <a:rPr lang="en-GB" sz="3600" u="sng" dirty="0">
                <a:ea typeface="Calibri Light"/>
                <a:cs typeface="Calibri Light"/>
              </a:rPr>
              <a:t>3 in 3</a:t>
            </a:r>
            <a:br>
              <a:rPr lang="en-GB" dirty="0"/>
            </a:br>
            <a:br>
              <a:rPr lang="en-GB" sz="3600" dirty="0">
                <a:ea typeface="Calibri Light"/>
                <a:cs typeface="Calibri Light"/>
              </a:rPr>
            </a:br>
            <a:endParaRPr lang="en-GB" sz="3600" dirty="0">
              <a:ea typeface="Calibri Light"/>
              <a:cs typeface="Calibri Light"/>
            </a:endParaRPr>
          </a:p>
        </p:txBody>
      </p:sp>
      <p:pic>
        <p:nvPicPr>
          <p:cNvPr id="3" name="Picture 2" descr="A white background with black text&#10;&#10;AI-generated content may be incorrect.">
            <a:extLst>
              <a:ext uri="{FF2B5EF4-FFF2-40B4-BE49-F238E27FC236}">
                <a16:creationId xmlns:a16="http://schemas.microsoft.com/office/drawing/2014/main" id="{6EA31142-9D71-65F9-E19F-E2141276BC0D}"/>
              </a:ext>
            </a:extLst>
          </p:cNvPr>
          <p:cNvPicPr>
            <a:picLocks noChangeAspect="1"/>
          </p:cNvPicPr>
          <p:nvPr/>
        </p:nvPicPr>
        <p:blipFill>
          <a:blip r:embed="rId2"/>
          <a:stretch>
            <a:fillRect/>
          </a:stretch>
        </p:blipFill>
        <p:spPr>
          <a:xfrm>
            <a:off x="-7852" y="2548451"/>
            <a:ext cx="5885164" cy="978502"/>
          </a:xfrm>
          <a:prstGeom prst="rect">
            <a:avLst/>
          </a:prstGeom>
        </p:spPr>
      </p:pic>
      <p:pic>
        <p:nvPicPr>
          <p:cNvPr id="4" name="Picture 3" descr="A screenshot of a computer screen&#10;&#10;AI-generated content may be incorrect.">
            <a:extLst>
              <a:ext uri="{FF2B5EF4-FFF2-40B4-BE49-F238E27FC236}">
                <a16:creationId xmlns:a16="http://schemas.microsoft.com/office/drawing/2014/main" id="{89DF06E4-0137-5EB3-443A-E99D01AD8C2A}"/>
              </a:ext>
            </a:extLst>
          </p:cNvPr>
          <p:cNvPicPr>
            <a:picLocks noChangeAspect="1"/>
          </p:cNvPicPr>
          <p:nvPr/>
        </p:nvPicPr>
        <p:blipFill>
          <a:blip r:embed="rId3"/>
          <a:stretch>
            <a:fillRect/>
          </a:stretch>
        </p:blipFill>
        <p:spPr>
          <a:xfrm>
            <a:off x="-3089" y="4458859"/>
            <a:ext cx="6163963" cy="1770878"/>
          </a:xfrm>
          <a:prstGeom prst="rect">
            <a:avLst/>
          </a:prstGeom>
        </p:spPr>
      </p:pic>
      <p:pic>
        <p:nvPicPr>
          <p:cNvPr id="5" name="Picture 4" descr="A table with white lines&#10;&#10;AI-generated content may be incorrect.">
            <a:extLst>
              <a:ext uri="{FF2B5EF4-FFF2-40B4-BE49-F238E27FC236}">
                <a16:creationId xmlns:a16="http://schemas.microsoft.com/office/drawing/2014/main" id="{6F05F3F1-4798-8B34-AFD3-DE7239385EAD}"/>
              </a:ext>
            </a:extLst>
          </p:cNvPr>
          <p:cNvPicPr>
            <a:picLocks noChangeAspect="1"/>
          </p:cNvPicPr>
          <p:nvPr/>
        </p:nvPicPr>
        <p:blipFill>
          <a:blip r:embed="rId4"/>
          <a:stretch>
            <a:fillRect/>
          </a:stretch>
        </p:blipFill>
        <p:spPr>
          <a:xfrm>
            <a:off x="5882202" y="1287934"/>
            <a:ext cx="6255866" cy="3170023"/>
          </a:xfrm>
          <a:prstGeom prst="rect">
            <a:avLst/>
          </a:prstGeom>
        </p:spPr>
      </p:pic>
    </p:spTree>
    <p:extLst>
      <p:ext uri="{BB962C8B-B14F-4D97-AF65-F5344CB8AC3E}">
        <p14:creationId xmlns:p14="http://schemas.microsoft.com/office/powerpoint/2010/main" val="26397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046DE-050E-3175-F659-52284E3A7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DF41C-4F66-9EF4-D02F-DEFA548CEE32}"/>
              </a:ext>
            </a:extLst>
          </p:cNvPr>
          <p:cNvSpPr>
            <a:spLocks noGrp="1"/>
          </p:cNvSpPr>
          <p:nvPr>
            <p:ph type="title"/>
          </p:nvPr>
        </p:nvSpPr>
        <p:spPr>
          <a:xfrm>
            <a:off x="181072" y="205413"/>
            <a:ext cx="11796183" cy="6549152"/>
          </a:xfrm>
        </p:spPr>
        <p:txBody>
          <a:bodyPr vert="horz" lIns="91440" tIns="45720" rIns="91440" bIns="45720" rtlCol="0" anchor="t">
            <a:normAutofit fontScale="90000"/>
          </a:bodyPr>
          <a:lstStyle/>
          <a:p>
            <a:r>
              <a:rPr lang="en-GB" sz="3600" u="sng" dirty="0"/>
              <a:t>Thursday 15th May</a:t>
            </a:r>
            <a:br>
              <a:rPr lang="en-GB" sz="3600" u="sng" dirty="0"/>
            </a:br>
            <a:r>
              <a:rPr lang="en-GB" sz="3600" u="sng" dirty="0"/>
              <a:t>TBAT- </a:t>
            </a:r>
            <a:r>
              <a:rPr lang="en-GB" sz="3600" u="sng" dirty="0">
                <a:ea typeface="Calibri Light"/>
                <a:cs typeface="Calibri Light"/>
              </a:rPr>
              <a:t>orally rehearse what I am going to write.</a:t>
            </a:r>
            <a:br>
              <a:rPr lang="en-GB" sz="3600" u="sng" dirty="0">
                <a:ea typeface="Calibri Light"/>
                <a:cs typeface="Calibri Light"/>
              </a:rPr>
            </a:br>
            <a:br>
              <a:rPr lang="en-GB" sz="3600" u="sng" dirty="0">
                <a:ea typeface="Calibri Light"/>
                <a:cs typeface="Calibri Light"/>
              </a:rPr>
            </a:br>
            <a:r>
              <a:rPr lang="en-GB" sz="3600" dirty="0">
                <a:solidFill>
                  <a:srgbClr val="0070C0"/>
                </a:solidFill>
                <a:ea typeface="Calibri Light"/>
                <a:cs typeface="Calibri Light"/>
              </a:rPr>
              <a:t>Think of a </a:t>
            </a:r>
            <a:r>
              <a:rPr lang="en-GB" sz="3600" b="1" dirty="0">
                <a:solidFill>
                  <a:srgbClr val="0070C0"/>
                </a:solidFill>
                <a:ea typeface="Calibri Light"/>
                <a:cs typeface="Calibri Light"/>
              </a:rPr>
              <a:t>power of three </a:t>
            </a:r>
            <a:r>
              <a:rPr lang="en-GB" sz="3600" dirty="0">
                <a:solidFill>
                  <a:srgbClr val="0070C0"/>
                </a:solidFill>
                <a:ea typeface="Calibri Light"/>
                <a:cs typeface="Calibri Light"/>
              </a:rPr>
              <a:t>you could use in your letter to the judge.</a:t>
            </a:r>
            <a:br>
              <a:rPr lang="en-GB" sz="3600" dirty="0">
                <a:ea typeface="Calibri Light"/>
                <a:cs typeface="Calibri Light"/>
              </a:rPr>
            </a:br>
            <a:br>
              <a:rPr lang="en-GB" sz="3600" dirty="0">
                <a:ea typeface="Calibri Light"/>
                <a:cs typeface="Calibri Light"/>
              </a:rPr>
            </a:br>
            <a:r>
              <a:rPr lang="en-GB" sz="3600" dirty="0">
                <a:solidFill>
                  <a:srgbClr val="00B050"/>
                </a:solidFill>
                <a:ea typeface="Calibri Light"/>
                <a:cs typeface="Calibri Light"/>
              </a:rPr>
              <a:t>Think of a </a:t>
            </a:r>
            <a:r>
              <a:rPr lang="en-GB" sz="3600" b="1" dirty="0">
                <a:solidFill>
                  <a:srgbClr val="00B050"/>
                </a:solidFill>
                <a:ea typeface="Calibri Light"/>
                <a:cs typeface="Calibri Light"/>
              </a:rPr>
              <a:t>rhetorical question </a:t>
            </a:r>
            <a:r>
              <a:rPr lang="en-GB" sz="3600" dirty="0">
                <a:solidFill>
                  <a:srgbClr val="00B050"/>
                </a:solidFill>
                <a:ea typeface="Calibri Light"/>
                <a:cs typeface="Calibri Light"/>
              </a:rPr>
              <a:t>you could use in your letter to the judge.</a:t>
            </a:r>
            <a:br>
              <a:rPr lang="en-GB" sz="3600" dirty="0">
                <a:ea typeface="Calibri Light"/>
                <a:cs typeface="Calibri Light"/>
              </a:rPr>
            </a:br>
            <a:br>
              <a:rPr lang="en-GB" sz="3600" dirty="0">
                <a:ea typeface="Calibri Light"/>
                <a:cs typeface="Calibri Light"/>
              </a:rPr>
            </a:br>
            <a:r>
              <a:rPr lang="en-GB" sz="3600" dirty="0">
                <a:solidFill>
                  <a:srgbClr val="FF0000"/>
                </a:solidFill>
                <a:ea typeface="Calibri Light"/>
                <a:cs typeface="Calibri Light"/>
              </a:rPr>
              <a:t>Is this sentence formal or informal? Explain.</a:t>
            </a:r>
            <a:br>
              <a:rPr lang="en-GB" sz="3600" dirty="0">
                <a:solidFill>
                  <a:srgbClr val="FF0000"/>
                </a:solidFill>
                <a:ea typeface="Calibri Light"/>
                <a:cs typeface="Calibri Light"/>
              </a:rPr>
            </a:br>
            <a:br>
              <a:rPr lang="en-GB" sz="3600" dirty="0">
                <a:ea typeface="Calibri Light"/>
                <a:cs typeface="Calibri Light"/>
              </a:rPr>
            </a:br>
            <a:r>
              <a:rPr lang="en-GB" sz="3600" i="1" dirty="0">
                <a:solidFill>
                  <a:srgbClr val="FF0000"/>
                </a:solidFill>
                <a:ea typeface="Calibri Light"/>
                <a:cs typeface="Calibri Light"/>
              </a:rPr>
              <a:t>You wouldn't really stand by and watch a worshipper of Allah starve? Go penniless? Die?</a:t>
            </a:r>
            <a:br>
              <a:rPr lang="en-GB" dirty="0"/>
            </a:br>
            <a:br>
              <a:rPr lang="en-GB" sz="3600" dirty="0">
                <a:ea typeface="Calibri Light"/>
                <a:cs typeface="Calibri Light"/>
              </a:rPr>
            </a:br>
            <a:endParaRPr lang="en-GB" sz="3600" dirty="0">
              <a:ea typeface="Calibri Light"/>
              <a:cs typeface="Calibri Light"/>
            </a:endParaRPr>
          </a:p>
        </p:txBody>
      </p:sp>
    </p:spTree>
    <p:extLst>
      <p:ext uri="{BB962C8B-B14F-4D97-AF65-F5344CB8AC3E}">
        <p14:creationId xmlns:p14="http://schemas.microsoft.com/office/powerpoint/2010/main" val="4099279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679601ED-6BFA-86E3-E478-A72ADDB07BE6}"/>
              </a:ext>
            </a:extLst>
          </p:cNvPr>
          <p:cNvPicPr>
            <a:picLocks noChangeAspect="1"/>
          </p:cNvPicPr>
          <p:nvPr/>
        </p:nvPicPr>
        <p:blipFill>
          <a:blip r:embed="rId2"/>
          <a:stretch>
            <a:fillRect/>
          </a:stretch>
        </p:blipFill>
        <p:spPr>
          <a:xfrm>
            <a:off x="2119056" y="350107"/>
            <a:ext cx="10075129" cy="6168082"/>
          </a:xfrm>
          <a:prstGeom prst="rect">
            <a:avLst/>
          </a:prstGeom>
        </p:spPr>
      </p:pic>
      <p:sp>
        <p:nvSpPr>
          <p:cNvPr id="4" name="TextBox 3">
            <a:extLst>
              <a:ext uri="{FF2B5EF4-FFF2-40B4-BE49-F238E27FC236}">
                <a16:creationId xmlns:a16="http://schemas.microsoft.com/office/drawing/2014/main" id="{6ACC3BEF-9503-104B-7A78-CA37E8AE8FEE}"/>
              </a:ext>
            </a:extLst>
          </p:cNvPr>
          <p:cNvSpPr txBox="1"/>
          <p:nvPr/>
        </p:nvSpPr>
        <p:spPr>
          <a:xfrm>
            <a:off x="55204" y="345030"/>
            <a:ext cx="19183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Using these sentence starters, create a sentence you could use in your writing.</a:t>
            </a:r>
          </a:p>
        </p:txBody>
      </p:sp>
    </p:spTree>
    <p:extLst>
      <p:ext uri="{BB962C8B-B14F-4D97-AF65-F5344CB8AC3E}">
        <p14:creationId xmlns:p14="http://schemas.microsoft.com/office/powerpoint/2010/main" val="424592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68E73-2C7D-E353-A119-3456E6760A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B8EFB3A-6DD6-6D00-C003-0D253AE3F537}"/>
              </a:ext>
            </a:extLst>
          </p:cNvPr>
          <p:cNvSpPr txBox="1"/>
          <p:nvPr/>
        </p:nvSpPr>
        <p:spPr>
          <a:xfrm>
            <a:off x="14015" y="345030"/>
            <a:ext cx="10187098"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Today, you are going to channel your "inner Kid President".</a:t>
            </a:r>
            <a:br>
              <a:rPr lang="en-GB" sz="2800" dirty="0"/>
            </a:br>
            <a:br>
              <a:rPr lang="en-GB" sz="2800" dirty="0"/>
            </a:br>
            <a:r>
              <a:rPr lang="en-GB" sz="2800" dirty="0"/>
              <a:t>You are going to deliver a </a:t>
            </a:r>
            <a:r>
              <a:rPr lang="en-GB" sz="2800" b="1" dirty="0"/>
              <a:t>powerful speech </a:t>
            </a:r>
            <a:r>
              <a:rPr lang="en-GB" sz="2800" dirty="0"/>
              <a:t>to your audience persuading them for your freedom.</a:t>
            </a:r>
          </a:p>
          <a:p>
            <a:endParaRPr lang="en-GB" dirty="0"/>
          </a:p>
          <a:p>
            <a:endParaRPr lang="en-GB" dirty="0"/>
          </a:p>
        </p:txBody>
      </p:sp>
      <p:pic>
        <p:nvPicPr>
          <p:cNvPr id="2" name="Picture 1" descr="Kid President ...">
            <a:extLst>
              <a:ext uri="{FF2B5EF4-FFF2-40B4-BE49-F238E27FC236}">
                <a16:creationId xmlns:a16="http://schemas.microsoft.com/office/drawing/2014/main" id="{EA25360A-D1C7-DC76-62DB-6C7CE7A1C335}"/>
              </a:ext>
            </a:extLst>
          </p:cNvPr>
          <p:cNvPicPr>
            <a:picLocks noChangeAspect="1"/>
          </p:cNvPicPr>
          <p:nvPr/>
        </p:nvPicPr>
        <p:blipFill>
          <a:blip r:embed="rId2"/>
          <a:stretch>
            <a:fillRect/>
          </a:stretch>
        </p:blipFill>
        <p:spPr>
          <a:xfrm>
            <a:off x="9588972" y="157291"/>
            <a:ext cx="2466975" cy="1847850"/>
          </a:xfrm>
          <a:prstGeom prst="rect">
            <a:avLst/>
          </a:prstGeom>
        </p:spPr>
      </p:pic>
      <p:pic>
        <p:nvPicPr>
          <p:cNvPr id="5" name="Picture 4" descr="A person sitting on the floor with a book and a book&#10;&#10;AI-generated content may be incorrect.">
            <a:extLst>
              <a:ext uri="{FF2B5EF4-FFF2-40B4-BE49-F238E27FC236}">
                <a16:creationId xmlns:a16="http://schemas.microsoft.com/office/drawing/2014/main" id="{EBC6684D-30D4-5273-DAD1-A1507A89B905}"/>
              </a:ext>
            </a:extLst>
          </p:cNvPr>
          <p:cNvPicPr>
            <a:picLocks noChangeAspect="1"/>
          </p:cNvPicPr>
          <p:nvPr/>
        </p:nvPicPr>
        <p:blipFill>
          <a:blip r:embed="rId3"/>
          <a:stretch>
            <a:fillRect/>
          </a:stretch>
        </p:blipFill>
        <p:spPr>
          <a:xfrm>
            <a:off x="4095" y="2152135"/>
            <a:ext cx="5088972" cy="4551406"/>
          </a:xfrm>
          <a:prstGeom prst="rect">
            <a:avLst/>
          </a:prstGeom>
        </p:spPr>
      </p:pic>
      <p:sp>
        <p:nvSpPr>
          <p:cNvPr id="6" name="TextBox 5">
            <a:extLst>
              <a:ext uri="{FF2B5EF4-FFF2-40B4-BE49-F238E27FC236}">
                <a16:creationId xmlns:a16="http://schemas.microsoft.com/office/drawing/2014/main" id="{7C4785CB-CC69-10F0-A3DC-56601F35634F}"/>
              </a:ext>
            </a:extLst>
          </p:cNvPr>
          <p:cNvSpPr txBox="1"/>
          <p:nvPr/>
        </p:nvSpPr>
        <p:spPr>
          <a:xfrm>
            <a:off x="5216861" y="2539424"/>
            <a:ext cx="681780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Pick one of the main points to rehearse your speech:</a:t>
            </a:r>
            <a:br>
              <a:rPr lang="en-GB" sz="2800" dirty="0"/>
            </a:br>
            <a:br>
              <a:rPr lang="en-GB" sz="2800" dirty="0"/>
            </a:br>
            <a:r>
              <a:rPr lang="en-GB" sz="2800" dirty="0"/>
              <a:t>- The stew would have been wasted</a:t>
            </a:r>
            <a:br>
              <a:rPr lang="en-GB" sz="2800" dirty="0"/>
            </a:br>
            <a:br>
              <a:rPr lang="en-GB" sz="2800" dirty="0"/>
            </a:br>
            <a:r>
              <a:rPr lang="en-GB" sz="2800" dirty="0"/>
              <a:t>- My father died and I must provide for my family</a:t>
            </a:r>
            <a:br>
              <a:rPr lang="en-GB" sz="2800" dirty="0"/>
            </a:br>
            <a:br>
              <a:rPr lang="en-GB" sz="2800" dirty="0"/>
            </a:br>
            <a:r>
              <a:rPr lang="en-GB" sz="2800" dirty="0"/>
              <a:t>- Our religion teaches us that we must care for those less fortunate than ourselves.</a:t>
            </a:r>
          </a:p>
        </p:txBody>
      </p:sp>
    </p:spTree>
    <p:extLst>
      <p:ext uri="{BB962C8B-B14F-4D97-AF65-F5344CB8AC3E}">
        <p14:creationId xmlns:p14="http://schemas.microsoft.com/office/powerpoint/2010/main" val="3650203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4694-6AC9-4178-7D4D-9A944A7602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4A733BD-3F0B-E1E2-DA73-670C730AA663}"/>
              </a:ext>
            </a:extLst>
          </p:cNvPr>
          <p:cNvSpPr txBox="1"/>
          <p:nvPr/>
        </p:nvSpPr>
        <p:spPr>
          <a:xfrm>
            <a:off x="14015" y="345030"/>
            <a:ext cx="1018709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What features can you spot in this speech?</a:t>
            </a:r>
          </a:p>
          <a:p>
            <a:endParaRPr lang="en-GB" dirty="0"/>
          </a:p>
          <a:p>
            <a:endParaRPr lang="en-GB" dirty="0"/>
          </a:p>
        </p:txBody>
      </p:sp>
      <p:sp>
        <p:nvSpPr>
          <p:cNvPr id="6" name="TextBox 5">
            <a:extLst>
              <a:ext uri="{FF2B5EF4-FFF2-40B4-BE49-F238E27FC236}">
                <a16:creationId xmlns:a16="http://schemas.microsoft.com/office/drawing/2014/main" id="{5FDF2775-AE12-FCB4-7D2C-230A8FBA059A}"/>
              </a:ext>
            </a:extLst>
          </p:cNvPr>
          <p:cNvSpPr txBox="1"/>
          <p:nvPr/>
        </p:nvSpPr>
        <p:spPr>
          <a:xfrm>
            <a:off x="510997" y="799181"/>
            <a:ext cx="11163262"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mn-lt"/>
                <a:cs typeface="+mn-lt"/>
              </a:rPr>
              <a:t>Please, I beg you—listen to my voice, not just the words of those who do not understand my pain. I am not a thief. I am a son, a brother, and a boy doing his best to survive.</a:t>
            </a:r>
            <a:endParaRPr lang="en-US" dirty="0"/>
          </a:p>
          <a:p>
            <a:r>
              <a:rPr lang="en-GB" sz="2800" dirty="0">
                <a:ea typeface="+mn-lt"/>
                <a:cs typeface="+mn-lt"/>
              </a:rPr>
              <a:t>My father is dead. He was strong, kind and brave—the heart of our family. When he died, the world felt colder, darker, and full of fear. Now it is my job to care for my mother and two younger sisters. I cannot let them starve.</a:t>
            </a:r>
            <a:endParaRPr lang="en-GB" dirty="0">
              <a:ea typeface="+mn-lt"/>
              <a:cs typeface="+mn-lt"/>
            </a:endParaRPr>
          </a:p>
          <a:p>
            <a:r>
              <a:rPr lang="en-GB" sz="2800" dirty="0">
                <a:ea typeface="+mn-lt"/>
                <a:cs typeface="+mn-lt"/>
              </a:rPr>
              <a:t>I am tired, frightened and alone. But I will not give up. I am determined, honest and strong. Let me go, not because I am begging, but because it is the right thing to do.</a:t>
            </a:r>
            <a:endParaRPr lang="en-GB" dirty="0"/>
          </a:p>
          <a:p>
            <a:r>
              <a:rPr lang="en-GB" sz="2800" dirty="0">
                <a:ea typeface="+mn-lt"/>
                <a:cs typeface="+mn-lt"/>
              </a:rPr>
              <a:t>If you were in my shoes, what would you have done?</a:t>
            </a:r>
            <a:endParaRPr lang="en-GB" dirty="0"/>
          </a:p>
          <a:p>
            <a:endParaRPr lang="en-GB" sz="2800" dirty="0"/>
          </a:p>
          <a:p>
            <a:r>
              <a:rPr lang="en-GB" sz="2800" b="1" dirty="0"/>
              <a:t>Your turn...</a:t>
            </a:r>
          </a:p>
          <a:p>
            <a:endParaRPr lang="en-GB" sz="2800" dirty="0"/>
          </a:p>
        </p:txBody>
      </p:sp>
    </p:spTree>
    <p:extLst>
      <p:ext uri="{BB962C8B-B14F-4D97-AF65-F5344CB8AC3E}">
        <p14:creationId xmlns:p14="http://schemas.microsoft.com/office/powerpoint/2010/main" val="2633086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A9BC7-FAFC-79A1-ACAF-24A6F31EEA3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5DAB21-42AD-A39C-28D1-E780EBAF23D1}"/>
              </a:ext>
            </a:extLst>
          </p:cNvPr>
          <p:cNvSpPr txBox="1"/>
          <p:nvPr/>
        </p:nvSpPr>
        <p:spPr>
          <a:xfrm>
            <a:off x="3718" y="345030"/>
            <a:ext cx="12184773"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Who will deliver the best speech? Who will add emotion in their voice? Who will make the audience feel guilty?</a:t>
            </a:r>
          </a:p>
          <a:p>
            <a:endParaRPr lang="en-GB" dirty="0"/>
          </a:p>
          <a:p>
            <a:endParaRPr lang="en-GB" dirty="0"/>
          </a:p>
        </p:txBody>
      </p:sp>
      <p:pic>
        <p:nvPicPr>
          <p:cNvPr id="2" name="Picture 1" descr="8 Things You Should be Doing When Delivering a Speech – Media Relations RWU">
            <a:extLst>
              <a:ext uri="{FF2B5EF4-FFF2-40B4-BE49-F238E27FC236}">
                <a16:creationId xmlns:a16="http://schemas.microsoft.com/office/drawing/2014/main" id="{4B59421A-D428-A7D6-1F06-4F151D3C9089}"/>
              </a:ext>
            </a:extLst>
          </p:cNvPr>
          <p:cNvPicPr>
            <a:picLocks noChangeAspect="1"/>
          </p:cNvPicPr>
          <p:nvPr/>
        </p:nvPicPr>
        <p:blipFill>
          <a:blip r:embed="rId2"/>
          <a:stretch>
            <a:fillRect/>
          </a:stretch>
        </p:blipFill>
        <p:spPr>
          <a:xfrm>
            <a:off x="3216851" y="1245972"/>
            <a:ext cx="6283458" cy="5612028"/>
          </a:xfrm>
          <a:prstGeom prst="rect">
            <a:avLst/>
          </a:prstGeom>
        </p:spPr>
      </p:pic>
    </p:spTree>
    <p:extLst>
      <p:ext uri="{BB962C8B-B14F-4D97-AF65-F5344CB8AC3E}">
        <p14:creationId xmlns:p14="http://schemas.microsoft.com/office/powerpoint/2010/main" val="3747561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5B8C-1854-D6B7-535C-F3B602F439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04ACE0-5B13-34E3-6A54-3A7988078330}"/>
              </a:ext>
            </a:extLst>
          </p:cNvPr>
          <p:cNvSpPr txBox="1"/>
          <p:nvPr/>
        </p:nvSpPr>
        <p:spPr>
          <a:xfrm>
            <a:off x="3718" y="345030"/>
            <a:ext cx="1218477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Write your speech in your book:</a:t>
            </a:r>
            <a:br>
              <a:rPr lang="en-GB" sz="2800" b="1" dirty="0"/>
            </a:br>
            <a:br>
              <a:rPr lang="en-GB" sz="2800" b="1" dirty="0"/>
            </a:br>
            <a:r>
              <a:rPr lang="en-GB" sz="2800" dirty="0"/>
              <a:t>Checklist:</a:t>
            </a:r>
            <a:br>
              <a:rPr lang="en-GB" sz="2800" dirty="0"/>
            </a:br>
            <a:br>
              <a:rPr lang="en-GB" sz="2800" dirty="0"/>
            </a:br>
            <a:r>
              <a:rPr lang="en-GB" sz="2800" dirty="0"/>
              <a:t>- sentence starters</a:t>
            </a:r>
            <a:br>
              <a:rPr lang="en-GB" sz="2800" dirty="0"/>
            </a:br>
            <a:r>
              <a:rPr lang="en-GB" sz="2800" dirty="0"/>
              <a:t>- adverbials</a:t>
            </a:r>
            <a:br>
              <a:rPr lang="en-GB" sz="2800" dirty="0"/>
            </a:br>
            <a:r>
              <a:rPr lang="en-GB" sz="2800" dirty="0"/>
              <a:t>- emotive language</a:t>
            </a:r>
            <a:br>
              <a:rPr lang="en-GB" sz="2800" dirty="0"/>
            </a:br>
            <a:r>
              <a:rPr lang="en-GB" sz="2800" dirty="0"/>
              <a:t>- the power of three</a:t>
            </a:r>
            <a:br>
              <a:rPr lang="en-GB" sz="2800" dirty="0"/>
            </a:br>
            <a:r>
              <a:rPr lang="en-GB" sz="2800" dirty="0"/>
              <a:t>- rhetorical question</a:t>
            </a:r>
          </a:p>
          <a:p>
            <a:endParaRPr lang="en-GB" dirty="0"/>
          </a:p>
          <a:p>
            <a:endParaRPr lang="en-GB" dirty="0"/>
          </a:p>
        </p:txBody>
      </p:sp>
    </p:spTree>
    <p:extLst>
      <p:ext uri="{BB962C8B-B14F-4D97-AF65-F5344CB8AC3E}">
        <p14:creationId xmlns:p14="http://schemas.microsoft.com/office/powerpoint/2010/main" val="331298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D625-6757-4C82-5AFF-3875ABDB0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889C8-DA62-FF6C-8C07-A007A22D813A}"/>
              </a:ext>
            </a:extLst>
          </p:cNvPr>
          <p:cNvSpPr>
            <a:spLocks noGrp="1"/>
          </p:cNvSpPr>
          <p:nvPr>
            <p:ph type="title"/>
          </p:nvPr>
        </p:nvSpPr>
        <p:spPr>
          <a:xfrm>
            <a:off x="181072" y="205413"/>
            <a:ext cx="11796183" cy="6384396"/>
          </a:xfrm>
        </p:spPr>
        <p:txBody>
          <a:bodyPr vert="horz" lIns="91440" tIns="45720" rIns="91440" bIns="45720" rtlCol="0" anchor="t">
            <a:normAutofit/>
          </a:bodyPr>
          <a:lstStyle/>
          <a:p>
            <a:r>
              <a:rPr lang="en-GB" sz="3600" u="sng" dirty="0"/>
              <a:t>Thursday 15th May</a:t>
            </a:r>
            <a:br>
              <a:rPr lang="en-GB" sz="3600" u="sng" dirty="0"/>
            </a:br>
            <a:r>
              <a:rPr lang="en-GB" sz="3600" u="sng" dirty="0"/>
              <a:t>TBAT- </a:t>
            </a:r>
            <a:r>
              <a:rPr lang="en-GB" u="sng" dirty="0">
                <a:solidFill>
                  <a:srgbClr val="99CC00"/>
                </a:solidFill>
              </a:rPr>
              <a:t> </a:t>
            </a:r>
            <a:r>
              <a:rPr lang="en-GB" sz="3200" u="sng" dirty="0"/>
              <a:t>respond to a suggested stimulus and design and build a model set which conveys my interpretation of the narrative.</a:t>
            </a:r>
            <a:br>
              <a:rPr lang="en-GB" sz="3200" dirty="0">
                <a:ea typeface="Calibri Light"/>
                <a:cs typeface="Calibri Light"/>
              </a:rPr>
            </a:br>
            <a:br>
              <a:rPr lang="en-GB" dirty="0"/>
            </a:br>
            <a:r>
              <a:rPr lang="en-GB" sz="3200" dirty="0">
                <a:ea typeface="Calibri Light"/>
                <a:cs typeface="Calibri Light"/>
              </a:rPr>
              <a:t>2 in 2</a:t>
            </a:r>
            <a:br>
              <a:rPr lang="en-GB" dirty="0"/>
            </a:br>
            <a:r>
              <a:rPr lang="en-GB" sz="3600" dirty="0">
                <a:ea typeface="Calibri Light"/>
                <a:cs typeface="Calibri Light"/>
              </a:rPr>
              <a:t>1. What do we have to think about when designing a stage set?</a:t>
            </a:r>
            <a:br>
              <a:rPr lang="en-GB" sz="3600" dirty="0">
                <a:ea typeface="Calibri Light"/>
                <a:cs typeface="Calibri Light"/>
              </a:rPr>
            </a:br>
            <a:r>
              <a:rPr lang="en-GB" sz="3600" dirty="0">
                <a:ea typeface="Calibri Light"/>
                <a:cs typeface="Calibri Light"/>
              </a:rPr>
              <a:t>2. What enhances the audiences' enjoyment of a show?</a:t>
            </a:r>
            <a:br>
              <a:rPr lang="en-GB" sz="3600" dirty="0">
                <a:ea typeface="Calibri Light"/>
                <a:cs typeface="Calibri Light"/>
              </a:rPr>
            </a:br>
            <a:endParaRPr lang="en-GB" sz="3600" dirty="0">
              <a:ea typeface="Calibri Light"/>
              <a:cs typeface="Calibri Light"/>
            </a:endParaRPr>
          </a:p>
        </p:txBody>
      </p:sp>
    </p:spTree>
    <p:extLst>
      <p:ext uri="{BB962C8B-B14F-4D97-AF65-F5344CB8AC3E}">
        <p14:creationId xmlns:p14="http://schemas.microsoft.com/office/powerpoint/2010/main" val="2415563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642E-49BF-F2B2-FE35-8A312C22D255}"/>
              </a:ext>
            </a:extLst>
          </p:cNvPr>
          <p:cNvSpPr>
            <a:spLocks noGrp="1"/>
          </p:cNvSpPr>
          <p:nvPr>
            <p:ph type="title"/>
          </p:nvPr>
        </p:nvSpPr>
        <p:spPr>
          <a:xfrm>
            <a:off x="181072" y="205413"/>
            <a:ext cx="11796183" cy="6384396"/>
          </a:xfrm>
        </p:spPr>
        <p:txBody>
          <a:bodyPr vert="horz" lIns="91440" tIns="45720" rIns="91440" bIns="45720" rtlCol="0" anchor="t">
            <a:normAutofit fontScale="90000"/>
          </a:bodyPr>
          <a:lstStyle/>
          <a:p>
            <a:r>
              <a:rPr lang="en-GB" sz="4000" u="sng" dirty="0"/>
              <a:t>Thursday 15th May</a:t>
            </a:r>
            <a:br>
              <a:rPr lang="en-GB" sz="4000" u="sng" dirty="0"/>
            </a:br>
            <a:r>
              <a:rPr lang="en-GB" sz="4000" u="sng" dirty="0"/>
              <a:t>TBAT- </a:t>
            </a:r>
            <a:r>
              <a:rPr lang="en-GB" sz="4900" u="sng" dirty="0">
                <a:solidFill>
                  <a:srgbClr val="99CC00"/>
                </a:solidFill>
              </a:rPr>
              <a:t> </a:t>
            </a:r>
            <a:r>
              <a:rPr lang="en-GB" sz="3600" u="sng" dirty="0"/>
              <a:t>respond to a suggested stimulus and design and build a model set which conveys my interpretation of the narrative.</a:t>
            </a:r>
            <a:br>
              <a:rPr lang="en-GB" sz="3600" u="sng" dirty="0"/>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br>
            <a:br>
              <a:rPr lang="en-GB" sz="3200" dirty="0"/>
            </a:br>
            <a:br>
              <a:rPr lang="en-GB" sz="3200" dirty="0"/>
            </a:br>
            <a:br>
              <a:rPr lang="en-GB" sz="3200" dirty="0"/>
            </a:br>
            <a:br>
              <a:rPr lang="en-GB" sz="3200" dirty="0"/>
            </a:br>
            <a:br>
              <a:rPr lang="en-GB" dirty="0"/>
            </a:br>
            <a:r>
              <a:rPr lang="en-GB" sz="2400" dirty="0"/>
              <a:t>Using your design from last week (SHREK) begin to design your back-drop. Think about what other props would be on the stage and what would be needed on the background.</a:t>
            </a:r>
            <a:endParaRPr lang="en-GB" sz="2400" dirty="0">
              <a:ea typeface="Calibri Light"/>
              <a:cs typeface="Calibri Light"/>
            </a:endParaRPr>
          </a:p>
          <a:p>
            <a:br>
              <a:rPr lang="en-GB" sz="3600" dirty="0">
                <a:ea typeface="Calibri Light"/>
                <a:cs typeface="Calibri Light"/>
              </a:rPr>
            </a:br>
            <a:endParaRPr lang="en-GB" sz="3600">
              <a:ea typeface="Calibri Light"/>
              <a:cs typeface="Calibri Light"/>
            </a:endParaRPr>
          </a:p>
        </p:txBody>
      </p:sp>
      <p:pic>
        <p:nvPicPr>
          <p:cNvPr id="3" name="Picture 2" descr="A green box with a room with a fireplace and a cat&#10;&#10;Description automatically generated">
            <a:extLst>
              <a:ext uri="{FF2B5EF4-FFF2-40B4-BE49-F238E27FC236}">
                <a16:creationId xmlns:a16="http://schemas.microsoft.com/office/drawing/2014/main" id="{6B2D2B13-FC8C-FD21-4EC8-D737CAE31FBC}"/>
              </a:ext>
            </a:extLst>
          </p:cNvPr>
          <p:cNvPicPr>
            <a:picLocks noChangeAspect="1"/>
          </p:cNvPicPr>
          <p:nvPr/>
        </p:nvPicPr>
        <p:blipFill>
          <a:blip r:embed="rId2"/>
          <a:stretch>
            <a:fillRect/>
          </a:stretch>
        </p:blipFill>
        <p:spPr>
          <a:xfrm>
            <a:off x="3882496" y="1970088"/>
            <a:ext cx="4850341" cy="3552825"/>
          </a:xfrm>
          <a:prstGeom prst="rect">
            <a:avLst/>
          </a:prstGeom>
        </p:spPr>
      </p:pic>
      <p:pic>
        <p:nvPicPr>
          <p:cNvPr id="4" name="Picture 3" descr="A paper model of a theater&#10;&#10;Description automatically generated">
            <a:extLst>
              <a:ext uri="{FF2B5EF4-FFF2-40B4-BE49-F238E27FC236}">
                <a16:creationId xmlns:a16="http://schemas.microsoft.com/office/drawing/2014/main" id="{290C326E-3D25-F31D-E315-B3182F2C35F1}"/>
              </a:ext>
            </a:extLst>
          </p:cNvPr>
          <p:cNvPicPr>
            <a:picLocks noChangeAspect="1"/>
          </p:cNvPicPr>
          <p:nvPr/>
        </p:nvPicPr>
        <p:blipFill>
          <a:blip r:embed="rId3"/>
          <a:stretch>
            <a:fillRect/>
          </a:stretch>
        </p:blipFill>
        <p:spPr>
          <a:xfrm>
            <a:off x="8729663" y="3303587"/>
            <a:ext cx="2751667" cy="2426759"/>
          </a:xfrm>
          <a:prstGeom prst="rect">
            <a:avLst/>
          </a:prstGeom>
        </p:spPr>
      </p:pic>
      <p:pic>
        <p:nvPicPr>
          <p:cNvPr id="5" name="Picture 4" descr="A box with a paper cut out of trees and a trail&#10;&#10;Description automatically generated">
            <a:extLst>
              <a:ext uri="{FF2B5EF4-FFF2-40B4-BE49-F238E27FC236}">
                <a16:creationId xmlns:a16="http://schemas.microsoft.com/office/drawing/2014/main" id="{5C1F29A7-2278-94E3-7271-316CA9843018}"/>
              </a:ext>
            </a:extLst>
          </p:cNvPr>
          <p:cNvPicPr>
            <a:picLocks noChangeAspect="1"/>
          </p:cNvPicPr>
          <p:nvPr/>
        </p:nvPicPr>
        <p:blipFill>
          <a:blip r:embed="rId4"/>
          <a:stretch>
            <a:fillRect/>
          </a:stretch>
        </p:blipFill>
        <p:spPr>
          <a:xfrm>
            <a:off x="749830" y="3398837"/>
            <a:ext cx="3130550" cy="2418292"/>
          </a:xfrm>
          <a:prstGeom prst="rect">
            <a:avLst/>
          </a:prstGeom>
        </p:spPr>
      </p:pic>
      <p:pic>
        <p:nvPicPr>
          <p:cNvPr id="6" name="Picture 5" descr="A paper model of a teepee and a horse&#10;&#10;Description automatically generated">
            <a:extLst>
              <a:ext uri="{FF2B5EF4-FFF2-40B4-BE49-F238E27FC236}">
                <a16:creationId xmlns:a16="http://schemas.microsoft.com/office/drawing/2014/main" id="{A846B4C7-F970-6186-C717-C5CF8D320202}"/>
              </a:ext>
            </a:extLst>
          </p:cNvPr>
          <p:cNvPicPr>
            <a:picLocks noChangeAspect="1"/>
          </p:cNvPicPr>
          <p:nvPr/>
        </p:nvPicPr>
        <p:blipFill>
          <a:blip r:embed="rId5"/>
          <a:stretch>
            <a:fillRect/>
          </a:stretch>
        </p:blipFill>
        <p:spPr>
          <a:xfrm>
            <a:off x="8729663" y="1366838"/>
            <a:ext cx="3009900" cy="1933575"/>
          </a:xfrm>
          <a:prstGeom prst="rect">
            <a:avLst/>
          </a:prstGeom>
        </p:spPr>
      </p:pic>
      <p:pic>
        <p:nvPicPr>
          <p:cNvPr id="7" name="Picture 6" descr="A group of sea creatures in a box&#10;&#10;Description automatically generated">
            <a:extLst>
              <a:ext uri="{FF2B5EF4-FFF2-40B4-BE49-F238E27FC236}">
                <a16:creationId xmlns:a16="http://schemas.microsoft.com/office/drawing/2014/main" id="{AB67C13D-08E3-77B1-9015-AD2BF27F0C56}"/>
              </a:ext>
            </a:extLst>
          </p:cNvPr>
          <p:cNvPicPr>
            <a:picLocks noChangeAspect="1"/>
          </p:cNvPicPr>
          <p:nvPr/>
        </p:nvPicPr>
        <p:blipFill>
          <a:blip r:embed="rId6"/>
          <a:stretch>
            <a:fillRect/>
          </a:stretch>
        </p:blipFill>
        <p:spPr>
          <a:xfrm>
            <a:off x="1204914" y="1716088"/>
            <a:ext cx="2677583" cy="1690159"/>
          </a:xfrm>
          <a:prstGeom prst="rect">
            <a:avLst/>
          </a:prstGeom>
        </p:spPr>
      </p:pic>
    </p:spTree>
    <p:extLst>
      <p:ext uri="{BB962C8B-B14F-4D97-AF65-F5344CB8AC3E}">
        <p14:creationId xmlns:p14="http://schemas.microsoft.com/office/powerpoint/2010/main" val="130549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9DCC0BA3-CF8E-385E-C5B4-AF93FB0134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38FB0957-AB57-E2F2-064C-B6AA030AD0D0}"/>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ECD747DD-09C0-AED8-73C6-390DDB5B11CE}"/>
              </a:ext>
            </a:extLst>
          </p:cNvPr>
          <p:cNvSpPr/>
          <p:nvPr/>
        </p:nvSpPr>
        <p:spPr>
          <a:xfrm>
            <a:off x="5126039" y="5124451"/>
            <a:ext cx="4300537" cy="722313"/>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Mere – to emphasis how small or insignificant something is.</a:t>
            </a:r>
          </a:p>
        </p:txBody>
      </p:sp>
      <p:sp>
        <p:nvSpPr>
          <p:cNvPr id="26" name="Oval 25">
            <a:extLst>
              <a:ext uri="{FF2B5EF4-FFF2-40B4-BE49-F238E27FC236}">
                <a16:creationId xmlns:a16="http://schemas.microsoft.com/office/drawing/2014/main" id="{2B88475F-D1F0-8ED3-91AC-85A6556A68CD}"/>
              </a:ext>
            </a:extLst>
          </p:cNvPr>
          <p:cNvSpPr/>
          <p:nvPr/>
        </p:nvSpPr>
        <p:spPr>
          <a:xfrm>
            <a:off x="3529014" y="1722439"/>
            <a:ext cx="554037" cy="555625"/>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27" name="Oval 26">
            <a:extLst>
              <a:ext uri="{FF2B5EF4-FFF2-40B4-BE49-F238E27FC236}">
                <a16:creationId xmlns:a16="http://schemas.microsoft.com/office/drawing/2014/main" id="{47525FEF-B67C-ADAF-DCEA-37A7BF01DE6C}"/>
              </a:ext>
            </a:extLst>
          </p:cNvPr>
          <p:cNvSpPr/>
          <p:nvPr/>
        </p:nvSpPr>
        <p:spPr>
          <a:xfrm>
            <a:off x="2922589" y="1722439"/>
            <a:ext cx="554037"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28" name="Oval 27">
            <a:extLst>
              <a:ext uri="{FF2B5EF4-FFF2-40B4-BE49-F238E27FC236}">
                <a16:creationId xmlns:a16="http://schemas.microsoft.com/office/drawing/2014/main" id="{CFCEC454-37BF-1749-51AE-CF4B159E3D42}"/>
              </a:ext>
            </a:extLst>
          </p:cNvPr>
          <p:cNvSpPr/>
          <p:nvPr/>
        </p:nvSpPr>
        <p:spPr>
          <a:xfrm>
            <a:off x="4133850" y="1722439"/>
            <a:ext cx="554038" cy="555625"/>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29" name="Oval 28">
            <a:extLst>
              <a:ext uri="{FF2B5EF4-FFF2-40B4-BE49-F238E27FC236}">
                <a16:creationId xmlns:a16="http://schemas.microsoft.com/office/drawing/2014/main" id="{174B7E23-D075-7A5A-FA00-59195E181960}"/>
              </a:ext>
            </a:extLst>
          </p:cNvPr>
          <p:cNvSpPr/>
          <p:nvPr/>
        </p:nvSpPr>
        <p:spPr>
          <a:xfrm>
            <a:off x="2319338" y="1724025"/>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m</a:t>
            </a:r>
          </a:p>
        </p:txBody>
      </p:sp>
      <p:grpSp>
        <p:nvGrpSpPr>
          <p:cNvPr id="4" name="Group 3">
            <a:extLst>
              <a:ext uri="{FF2B5EF4-FFF2-40B4-BE49-F238E27FC236}">
                <a16:creationId xmlns:a16="http://schemas.microsoft.com/office/drawing/2014/main" id="{673C464C-4D2D-AB0A-C6A1-E976F5DCF088}"/>
              </a:ext>
            </a:extLst>
          </p:cNvPr>
          <p:cNvGrpSpPr>
            <a:grpSpLocks/>
          </p:cNvGrpSpPr>
          <p:nvPr/>
        </p:nvGrpSpPr>
        <p:grpSpPr bwMode="auto">
          <a:xfrm>
            <a:off x="7110414" y="1933575"/>
            <a:ext cx="1825625" cy="2762250"/>
            <a:chOff x="5586817" y="1934368"/>
            <a:chExt cx="1825766" cy="2761456"/>
          </a:xfrm>
        </p:grpSpPr>
        <p:pic>
          <p:nvPicPr>
            <p:cNvPr id="46090" name="Picture 31">
              <a:extLst>
                <a:ext uri="{FF2B5EF4-FFF2-40B4-BE49-F238E27FC236}">
                  <a16:creationId xmlns:a16="http://schemas.microsoft.com/office/drawing/2014/main" id="{4A31EE78-4A0F-8ECF-03BF-22A13611C1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6817" y="1934368"/>
              <a:ext cx="1118782" cy="276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32">
              <a:extLst>
                <a:ext uri="{FF2B5EF4-FFF2-40B4-BE49-F238E27FC236}">
                  <a16:creationId xmlns:a16="http://schemas.microsoft.com/office/drawing/2014/main" id="{EDD97507-33A4-C3F8-239A-608299D4A2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599" y="3257550"/>
              <a:ext cx="582705" cy="143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2">
              <a:extLst>
                <a:ext uri="{FF2B5EF4-FFF2-40B4-BE49-F238E27FC236}">
                  <a16:creationId xmlns:a16="http://schemas.microsoft.com/office/drawing/2014/main" id="{91DFB832-7101-A6F4-D40B-89532A822D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989858">
              <a:off x="6997930" y="2350928"/>
              <a:ext cx="414653" cy="87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1406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7" grpId="0" animBg="1"/>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642E-49BF-F2B2-FE35-8A312C22D255}"/>
              </a:ext>
            </a:extLst>
          </p:cNvPr>
          <p:cNvSpPr>
            <a:spLocks noGrp="1"/>
          </p:cNvSpPr>
          <p:nvPr>
            <p:ph type="title"/>
          </p:nvPr>
        </p:nvSpPr>
        <p:spPr>
          <a:xfrm>
            <a:off x="181072" y="205413"/>
            <a:ext cx="11796183" cy="6384396"/>
          </a:xfrm>
        </p:spPr>
        <p:txBody>
          <a:bodyPr vert="horz" lIns="91440" tIns="45720" rIns="91440" bIns="45720" rtlCol="0" anchor="t">
            <a:normAutofit fontScale="90000"/>
          </a:bodyPr>
          <a:lstStyle/>
          <a:p>
            <a:r>
              <a:rPr lang="en-GB" sz="4000" u="sng" dirty="0"/>
              <a:t>Thursday 15th May</a:t>
            </a:r>
            <a:br>
              <a:rPr lang="en-GB" sz="4000" u="sng" dirty="0"/>
            </a:br>
            <a:r>
              <a:rPr lang="en-GB" sz="4000" u="sng" dirty="0"/>
              <a:t>TBAT- </a:t>
            </a:r>
            <a:r>
              <a:rPr lang="en-GB" sz="4900" u="sng" dirty="0">
                <a:solidFill>
                  <a:srgbClr val="99CC00"/>
                </a:solidFill>
              </a:rPr>
              <a:t> </a:t>
            </a:r>
            <a:r>
              <a:rPr lang="en-GB" sz="3600" u="sng" dirty="0"/>
              <a:t>respond to a suggested stimulus and design and build a model set which conveys my interpretation of the narrative.</a:t>
            </a:r>
            <a:br>
              <a:rPr lang="en-GB" sz="3600" u="sng" dirty="0"/>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br>
            <a:br>
              <a:rPr lang="en-GB" sz="3200" dirty="0"/>
            </a:br>
            <a:br>
              <a:rPr lang="en-GB" sz="3200" dirty="0"/>
            </a:br>
            <a:br>
              <a:rPr lang="en-GB" sz="3200" dirty="0"/>
            </a:br>
            <a:br>
              <a:rPr lang="en-GB" sz="3200" dirty="0"/>
            </a:br>
            <a:br>
              <a:rPr lang="en-GB" dirty="0"/>
            </a:br>
            <a:r>
              <a:rPr lang="en-GB" sz="2400" dirty="0"/>
              <a:t>Using your design from last week (SHREK)begin to design your back-drop. Think about what other props would be on the stage and what would be needed on the background.</a:t>
            </a:r>
            <a:endParaRPr lang="en-GB" sz="2400" dirty="0">
              <a:ea typeface="Calibri Light"/>
              <a:cs typeface="Calibri Light"/>
            </a:endParaRPr>
          </a:p>
          <a:p>
            <a:br>
              <a:rPr lang="en-GB" sz="3600" dirty="0">
                <a:ea typeface="Calibri Light"/>
                <a:cs typeface="Calibri Light"/>
              </a:rPr>
            </a:br>
            <a:endParaRPr lang="en-GB" sz="3600">
              <a:ea typeface="Calibri Light"/>
              <a:cs typeface="Calibri Light"/>
            </a:endParaRPr>
          </a:p>
        </p:txBody>
      </p:sp>
      <p:pic>
        <p:nvPicPr>
          <p:cNvPr id="8" name="Picture 7" descr="Show Stage 2 | Backdrops Fantastic ...">
            <a:extLst>
              <a:ext uri="{FF2B5EF4-FFF2-40B4-BE49-F238E27FC236}">
                <a16:creationId xmlns:a16="http://schemas.microsoft.com/office/drawing/2014/main" id="{093FE0F0-4F74-6A03-27A5-7EDBB04B5954}"/>
              </a:ext>
            </a:extLst>
          </p:cNvPr>
          <p:cNvPicPr>
            <a:picLocks noChangeAspect="1"/>
          </p:cNvPicPr>
          <p:nvPr/>
        </p:nvPicPr>
        <p:blipFill>
          <a:blip r:embed="rId2"/>
          <a:stretch>
            <a:fillRect/>
          </a:stretch>
        </p:blipFill>
        <p:spPr>
          <a:xfrm>
            <a:off x="426244" y="1874044"/>
            <a:ext cx="4183856" cy="2097881"/>
          </a:xfrm>
          <a:prstGeom prst="rect">
            <a:avLst/>
          </a:prstGeom>
        </p:spPr>
      </p:pic>
      <p:pic>
        <p:nvPicPr>
          <p:cNvPr id="9" name="Picture 8" descr="stage backdrops. Theatre scenery ...">
            <a:extLst>
              <a:ext uri="{FF2B5EF4-FFF2-40B4-BE49-F238E27FC236}">
                <a16:creationId xmlns:a16="http://schemas.microsoft.com/office/drawing/2014/main" id="{9EB24D9E-EFBD-3264-9625-0813578926CF}"/>
              </a:ext>
            </a:extLst>
          </p:cNvPr>
          <p:cNvPicPr>
            <a:picLocks noChangeAspect="1"/>
          </p:cNvPicPr>
          <p:nvPr/>
        </p:nvPicPr>
        <p:blipFill>
          <a:blip r:embed="rId3"/>
          <a:stretch>
            <a:fillRect/>
          </a:stretch>
        </p:blipFill>
        <p:spPr>
          <a:xfrm>
            <a:off x="4607719" y="1878806"/>
            <a:ext cx="3667124" cy="2100262"/>
          </a:xfrm>
          <a:prstGeom prst="rect">
            <a:avLst/>
          </a:prstGeom>
        </p:spPr>
      </p:pic>
      <p:pic>
        <p:nvPicPr>
          <p:cNvPr id="10" name="Picture 9" descr="Theater Backdrop - Etsy UK">
            <a:extLst>
              <a:ext uri="{FF2B5EF4-FFF2-40B4-BE49-F238E27FC236}">
                <a16:creationId xmlns:a16="http://schemas.microsoft.com/office/drawing/2014/main" id="{C536E174-CAB4-14F0-EBEE-B7D33852B9A6}"/>
              </a:ext>
            </a:extLst>
          </p:cNvPr>
          <p:cNvPicPr>
            <a:picLocks noChangeAspect="1"/>
          </p:cNvPicPr>
          <p:nvPr/>
        </p:nvPicPr>
        <p:blipFill rotWithShape="1">
          <a:blip r:embed="rId4"/>
          <a:srcRect l="11535" t="8386" r="12662" b="16185"/>
          <a:stretch/>
        </p:blipFill>
        <p:spPr>
          <a:xfrm>
            <a:off x="2316099" y="3968439"/>
            <a:ext cx="3574618" cy="1976919"/>
          </a:xfrm>
          <a:prstGeom prst="rect">
            <a:avLst/>
          </a:prstGeom>
        </p:spPr>
      </p:pic>
      <p:pic>
        <p:nvPicPr>
          <p:cNvPr id="11" name="Picture 10" descr="Kate Retro Castle Stage Window Backdrop ...">
            <a:extLst>
              <a:ext uri="{FF2B5EF4-FFF2-40B4-BE49-F238E27FC236}">
                <a16:creationId xmlns:a16="http://schemas.microsoft.com/office/drawing/2014/main" id="{FA4D6322-3EDF-19E8-2538-7BB9D4ABF027}"/>
              </a:ext>
            </a:extLst>
          </p:cNvPr>
          <p:cNvPicPr>
            <a:picLocks noChangeAspect="1"/>
          </p:cNvPicPr>
          <p:nvPr/>
        </p:nvPicPr>
        <p:blipFill>
          <a:blip r:embed="rId5"/>
          <a:stretch>
            <a:fillRect/>
          </a:stretch>
        </p:blipFill>
        <p:spPr>
          <a:xfrm>
            <a:off x="8279606" y="1874044"/>
            <a:ext cx="2859881" cy="2109787"/>
          </a:xfrm>
          <a:prstGeom prst="rect">
            <a:avLst/>
          </a:prstGeom>
        </p:spPr>
      </p:pic>
      <p:pic>
        <p:nvPicPr>
          <p:cNvPr id="12" name="Picture 11" descr="Stage backdrop hi-res stock photography ...">
            <a:extLst>
              <a:ext uri="{FF2B5EF4-FFF2-40B4-BE49-F238E27FC236}">
                <a16:creationId xmlns:a16="http://schemas.microsoft.com/office/drawing/2014/main" id="{E1B4D16E-E934-98B1-8762-E20D53F72D4F}"/>
              </a:ext>
            </a:extLst>
          </p:cNvPr>
          <p:cNvPicPr>
            <a:picLocks noChangeAspect="1"/>
          </p:cNvPicPr>
          <p:nvPr/>
        </p:nvPicPr>
        <p:blipFill>
          <a:blip r:embed="rId6"/>
          <a:stretch>
            <a:fillRect/>
          </a:stretch>
        </p:blipFill>
        <p:spPr>
          <a:xfrm>
            <a:off x="5893594" y="3981450"/>
            <a:ext cx="2595562" cy="1955006"/>
          </a:xfrm>
          <a:prstGeom prst="rect">
            <a:avLst/>
          </a:prstGeom>
        </p:spPr>
      </p:pic>
    </p:spTree>
    <p:extLst>
      <p:ext uri="{BB962C8B-B14F-4D97-AF65-F5344CB8AC3E}">
        <p14:creationId xmlns:p14="http://schemas.microsoft.com/office/powerpoint/2010/main" val="4160920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642E-49BF-F2B2-FE35-8A312C22D255}"/>
              </a:ext>
            </a:extLst>
          </p:cNvPr>
          <p:cNvSpPr>
            <a:spLocks noGrp="1"/>
          </p:cNvSpPr>
          <p:nvPr>
            <p:ph type="title"/>
          </p:nvPr>
        </p:nvSpPr>
        <p:spPr>
          <a:xfrm>
            <a:off x="181072" y="205413"/>
            <a:ext cx="11796183" cy="6384396"/>
          </a:xfrm>
        </p:spPr>
        <p:txBody>
          <a:bodyPr vert="horz" lIns="91440" tIns="45720" rIns="91440" bIns="45720" rtlCol="0" anchor="t">
            <a:normAutofit fontScale="90000"/>
          </a:bodyPr>
          <a:lstStyle/>
          <a:p>
            <a:r>
              <a:rPr lang="en-GB" sz="4000" u="sng" dirty="0"/>
              <a:t>Thursday 15th May</a:t>
            </a:r>
            <a:br>
              <a:rPr lang="en-GB" sz="4000" u="sng" dirty="0"/>
            </a:br>
            <a:r>
              <a:rPr lang="en-GB" sz="4000" u="sng" dirty="0"/>
              <a:t>TBAT- </a:t>
            </a:r>
            <a:r>
              <a:rPr lang="en-GB" sz="4900" u="sng" dirty="0">
                <a:solidFill>
                  <a:srgbClr val="99CC00"/>
                </a:solidFill>
              </a:rPr>
              <a:t> </a:t>
            </a:r>
            <a:r>
              <a:rPr lang="en-GB" sz="3600" u="sng" dirty="0"/>
              <a:t>respond to a suggested stimulus and design and build a model set which conveys my interpretation of the narrative.</a:t>
            </a:r>
            <a:br>
              <a:rPr lang="en-GB" sz="3200" dirty="0">
                <a:ea typeface="Calibri Light"/>
                <a:cs typeface="Calibri Light"/>
              </a:rPr>
            </a:br>
            <a:br>
              <a:rPr lang="en-GB" sz="3200" dirty="0">
                <a:ea typeface="Calibri Light"/>
                <a:cs typeface="Calibri Light"/>
              </a:rPr>
            </a:br>
            <a:r>
              <a:rPr lang="en-GB" sz="3200" dirty="0">
                <a:ea typeface="Calibri Light"/>
                <a:cs typeface="Calibri Light"/>
              </a:rPr>
              <a:t>SHREK: </a:t>
            </a:r>
            <a:br>
              <a:rPr lang="en-GB" sz="3200" dirty="0">
                <a:ea typeface="Calibri Light"/>
                <a:cs typeface="Calibri Light"/>
              </a:rPr>
            </a:br>
            <a:r>
              <a:rPr lang="en-GB" sz="3200" dirty="0">
                <a:ea typeface="Calibri Light"/>
                <a:cs typeface="Calibri Light"/>
              </a:rPr>
              <a:t>Measure your background and ensure your paper is the same size.</a:t>
            </a:r>
            <a:br>
              <a:rPr lang="en-GB" sz="3200" dirty="0">
                <a:ea typeface="Calibri Light"/>
                <a:cs typeface="Calibri Light"/>
              </a:rPr>
            </a:br>
            <a:br>
              <a:rPr lang="en-GB" sz="3200" dirty="0">
                <a:ea typeface="Calibri Light"/>
                <a:cs typeface="Calibri Light"/>
              </a:rPr>
            </a:br>
            <a:r>
              <a:rPr lang="en-GB" sz="3200" dirty="0">
                <a:cs typeface="Calibri Light"/>
              </a:rPr>
              <a:t>Think about colours and outlines. Keep objects large and bold so they can be seen</a:t>
            </a:r>
            <a:br>
              <a:rPr lang="en-GB" sz="3200" dirty="0">
                <a:cs typeface="Calibri Light"/>
              </a:rPr>
            </a:br>
            <a:br>
              <a:rPr lang="en-GB" sz="3200" dirty="0">
                <a:cs typeface="Calibri Light"/>
              </a:rPr>
            </a:br>
            <a:r>
              <a:rPr lang="en-GB" sz="3200" dirty="0">
                <a:cs typeface="Calibri Light"/>
              </a:rPr>
              <a:t>No little details - as it cannot be seen from the audience</a:t>
            </a:r>
            <a:br>
              <a:rPr lang="en-GB" sz="3200" dirty="0">
                <a:cs typeface="Calibri Light"/>
              </a:rPr>
            </a:br>
            <a:br>
              <a:rPr lang="en-GB" dirty="0"/>
            </a:br>
            <a:r>
              <a:rPr lang="en-GB" sz="3200" dirty="0">
                <a:ea typeface="Calibri Light"/>
                <a:cs typeface="Calibri Light"/>
              </a:rPr>
              <a:t>THINK- what is needed in the background and what will be a prop or scenery on the stage?</a:t>
            </a:r>
            <a:endParaRPr lang="en-GB" sz="2400" dirty="0">
              <a:ea typeface="Calibri Light"/>
              <a:cs typeface="Calibri Light"/>
            </a:endParaRPr>
          </a:p>
          <a:p>
            <a:br>
              <a:rPr lang="en-GB" sz="3600" dirty="0">
                <a:ea typeface="Calibri Light"/>
                <a:cs typeface="Calibri Light"/>
              </a:rPr>
            </a:br>
            <a:endParaRPr lang="en-GB" sz="3600">
              <a:ea typeface="Calibri Light"/>
              <a:cs typeface="Calibri Light"/>
            </a:endParaRPr>
          </a:p>
        </p:txBody>
      </p:sp>
    </p:spTree>
    <p:extLst>
      <p:ext uri="{BB962C8B-B14F-4D97-AF65-F5344CB8AC3E}">
        <p14:creationId xmlns:p14="http://schemas.microsoft.com/office/powerpoint/2010/main" val="1241882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642E-49BF-F2B2-FE35-8A312C22D255}"/>
              </a:ext>
            </a:extLst>
          </p:cNvPr>
          <p:cNvSpPr>
            <a:spLocks noGrp="1"/>
          </p:cNvSpPr>
          <p:nvPr>
            <p:ph type="title"/>
          </p:nvPr>
        </p:nvSpPr>
        <p:spPr>
          <a:xfrm>
            <a:off x="181072" y="205413"/>
            <a:ext cx="11796183" cy="6384396"/>
          </a:xfrm>
        </p:spPr>
        <p:txBody>
          <a:bodyPr vert="horz" lIns="91440" tIns="45720" rIns="91440" bIns="45720" rtlCol="0" anchor="t">
            <a:normAutofit fontScale="90000"/>
          </a:bodyPr>
          <a:lstStyle/>
          <a:p>
            <a:r>
              <a:rPr lang="en-GB" sz="4000" u="sng"/>
              <a:t>Thursday 15th May</a:t>
            </a:r>
            <a:br>
              <a:rPr lang="en-GB" sz="4000" u="sng" dirty="0"/>
            </a:br>
            <a:r>
              <a:rPr lang="en-GB" sz="4000" u="sng"/>
              <a:t>TBAT- </a:t>
            </a:r>
            <a:r>
              <a:rPr lang="en-GB" sz="4900" u="sng">
                <a:solidFill>
                  <a:srgbClr val="99CC00"/>
                </a:solidFill>
              </a:rPr>
              <a:t> </a:t>
            </a:r>
            <a:r>
              <a:rPr lang="en-GB" sz="3600" u="sng"/>
              <a:t>respond to a suggested stimulus and design and build a model set which conveys my interpretation of the narrative.</a:t>
            </a:r>
            <a:br>
              <a:rPr lang="en-GB" sz="3600" u="sng"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ea typeface="Calibri Light"/>
                <a:cs typeface="Calibri Light"/>
              </a:rPr>
            </a:br>
            <a:br>
              <a:rPr lang="en-GB" sz="3200" dirty="0"/>
            </a:br>
            <a:br>
              <a:rPr lang="en-GB" sz="3200" dirty="0"/>
            </a:br>
            <a:br>
              <a:rPr lang="en-GB" sz="3200" dirty="0"/>
            </a:br>
            <a:br>
              <a:rPr lang="en-GB" sz="3200" dirty="0"/>
            </a:br>
            <a:br>
              <a:rPr lang="en-GB" sz="3200" dirty="0"/>
            </a:br>
            <a:br>
              <a:rPr lang="en-GB" dirty="0"/>
            </a:br>
            <a:r>
              <a:rPr lang="en-GB" sz="2400"/>
              <a:t>Outcome: Children will have the opportunity to draw, build and paint and by the end they will have an </a:t>
            </a:r>
            <a:r>
              <a:rPr lang="en-GB" sz="2400" dirty="0"/>
              <a:t>atmospheric and dramatic set in response to text. Use sketchbooks throughout to come up with ideas, jot down thoughts, test materials and reflect</a:t>
            </a:r>
            <a:endParaRPr lang="en-GB" sz="2400" dirty="0">
              <a:ea typeface="Calibri Light"/>
              <a:cs typeface="Calibri Light"/>
            </a:endParaRPr>
          </a:p>
          <a:p>
            <a:br>
              <a:rPr lang="en-GB" sz="3600">
                <a:ea typeface="Calibri Light"/>
                <a:cs typeface="Calibri Light"/>
              </a:rPr>
            </a:br>
            <a:endParaRPr lang="en-GB" sz="3600">
              <a:ea typeface="Calibri Light"/>
              <a:cs typeface="Calibri Light"/>
            </a:endParaRPr>
          </a:p>
        </p:txBody>
      </p:sp>
      <p:pic>
        <p:nvPicPr>
          <p:cNvPr id="3" name="Picture 2" descr="A green box with a room with a fireplace and a cat&#10;&#10;Description automatically generated">
            <a:extLst>
              <a:ext uri="{FF2B5EF4-FFF2-40B4-BE49-F238E27FC236}">
                <a16:creationId xmlns:a16="http://schemas.microsoft.com/office/drawing/2014/main" id="{6B2D2B13-FC8C-FD21-4EC8-D737CAE31FBC}"/>
              </a:ext>
            </a:extLst>
          </p:cNvPr>
          <p:cNvPicPr>
            <a:picLocks noChangeAspect="1"/>
          </p:cNvPicPr>
          <p:nvPr/>
        </p:nvPicPr>
        <p:blipFill>
          <a:blip r:embed="rId2"/>
          <a:stretch>
            <a:fillRect/>
          </a:stretch>
        </p:blipFill>
        <p:spPr>
          <a:xfrm>
            <a:off x="3882496" y="1970088"/>
            <a:ext cx="4850341" cy="3552825"/>
          </a:xfrm>
          <a:prstGeom prst="rect">
            <a:avLst/>
          </a:prstGeom>
        </p:spPr>
      </p:pic>
      <p:pic>
        <p:nvPicPr>
          <p:cNvPr id="4" name="Picture 3" descr="A paper model of a theater&#10;&#10;Description automatically generated">
            <a:extLst>
              <a:ext uri="{FF2B5EF4-FFF2-40B4-BE49-F238E27FC236}">
                <a16:creationId xmlns:a16="http://schemas.microsoft.com/office/drawing/2014/main" id="{290C326E-3D25-F31D-E315-B3182F2C35F1}"/>
              </a:ext>
            </a:extLst>
          </p:cNvPr>
          <p:cNvPicPr>
            <a:picLocks noChangeAspect="1"/>
          </p:cNvPicPr>
          <p:nvPr/>
        </p:nvPicPr>
        <p:blipFill>
          <a:blip r:embed="rId3"/>
          <a:stretch>
            <a:fillRect/>
          </a:stretch>
        </p:blipFill>
        <p:spPr>
          <a:xfrm>
            <a:off x="8729663" y="3303587"/>
            <a:ext cx="2751667" cy="2426759"/>
          </a:xfrm>
          <a:prstGeom prst="rect">
            <a:avLst/>
          </a:prstGeom>
        </p:spPr>
      </p:pic>
      <p:pic>
        <p:nvPicPr>
          <p:cNvPr id="5" name="Picture 4" descr="A box with a paper cut out of trees and a trail&#10;&#10;Description automatically generated">
            <a:extLst>
              <a:ext uri="{FF2B5EF4-FFF2-40B4-BE49-F238E27FC236}">
                <a16:creationId xmlns:a16="http://schemas.microsoft.com/office/drawing/2014/main" id="{5C1F29A7-2278-94E3-7271-316CA9843018}"/>
              </a:ext>
            </a:extLst>
          </p:cNvPr>
          <p:cNvPicPr>
            <a:picLocks noChangeAspect="1"/>
          </p:cNvPicPr>
          <p:nvPr/>
        </p:nvPicPr>
        <p:blipFill>
          <a:blip r:embed="rId4"/>
          <a:stretch>
            <a:fillRect/>
          </a:stretch>
        </p:blipFill>
        <p:spPr>
          <a:xfrm>
            <a:off x="749830" y="3398837"/>
            <a:ext cx="3130550" cy="2418292"/>
          </a:xfrm>
          <a:prstGeom prst="rect">
            <a:avLst/>
          </a:prstGeom>
        </p:spPr>
      </p:pic>
      <p:pic>
        <p:nvPicPr>
          <p:cNvPr id="6" name="Picture 5" descr="A paper model of a teepee and a horse&#10;&#10;Description automatically generated">
            <a:extLst>
              <a:ext uri="{FF2B5EF4-FFF2-40B4-BE49-F238E27FC236}">
                <a16:creationId xmlns:a16="http://schemas.microsoft.com/office/drawing/2014/main" id="{A846B4C7-F970-6186-C717-C5CF8D320202}"/>
              </a:ext>
            </a:extLst>
          </p:cNvPr>
          <p:cNvPicPr>
            <a:picLocks noChangeAspect="1"/>
          </p:cNvPicPr>
          <p:nvPr/>
        </p:nvPicPr>
        <p:blipFill>
          <a:blip r:embed="rId5"/>
          <a:stretch>
            <a:fillRect/>
          </a:stretch>
        </p:blipFill>
        <p:spPr>
          <a:xfrm>
            <a:off x="8729663" y="1366838"/>
            <a:ext cx="3009900" cy="1933575"/>
          </a:xfrm>
          <a:prstGeom prst="rect">
            <a:avLst/>
          </a:prstGeom>
        </p:spPr>
      </p:pic>
      <p:pic>
        <p:nvPicPr>
          <p:cNvPr id="7" name="Picture 6" descr="A group of sea creatures in a box&#10;&#10;Description automatically generated">
            <a:extLst>
              <a:ext uri="{FF2B5EF4-FFF2-40B4-BE49-F238E27FC236}">
                <a16:creationId xmlns:a16="http://schemas.microsoft.com/office/drawing/2014/main" id="{AB67C13D-08E3-77B1-9015-AD2BF27F0C56}"/>
              </a:ext>
            </a:extLst>
          </p:cNvPr>
          <p:cNvPicPr>
            <a:picLocks noChangeAspect="1"/>
          </p:cNvPicPr>
          <p:nvPr/>
        </p:nvPicPr>
        <p:blipFill>
          <a:blip r:embed="rId6"/>
          <a:stretch>
            <a:fillRect/>
          </a:stretch>
        </p:blipFill>
        <p:spPr>
          <a:xfrm>
            <a:off x="1204914" y="1716088"/>
            <a:ext cx="2677583" cy="1690159"/>
          </a:xfrm>
          <a:prstGeom prst="rect">
            <a:avLst/>
          </a:prstGeom>
        </p:spPr>
      </p:pic>
    </p:spTree>
    <p:extLst>
      <p:ext uri="{BB962C8B-B14F-4D97-AF65-F5344CB8AC3E}">
        <p14:creationId xmlns:p14="http://schemas.microsoft.com/office/powerpoint/2010/main" val="2430989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7596-F05C-5C5A-4E64-4B7D8696AE40}"/>
              </a:ext>
            </a:extLst>
          </p:cNvPr>
          <p:cNvSpPr>
            <a:spLocks noGrp="1"/>
          </p:cNvSpPr>
          <p:nvPr>
            <p:ph type="title"/>
          </p:nvPr>
        </p:nvSpPr>
        <p:spPr>
          <a:xfrm>
            <a:off x="-170934" y="4720"/>
            <a:ext cx="12533869" cy="1346157"/>
          </a:xfrm>
        </p:spPr>
        <p:txBody>
          <a:bodyPr/>
          <a:lstStyle/>
          <a:p>
            <a:r>
              <a:rPr lang="en-GB" dirty="0">
                <a:ea typeface="+mj-lt"/>
                <a:cs typeface="+mj-lt"/>
                <a:hlinkClick r:id="rId2"/>
              </a:rPr>
              <a:t>Get Set 4 PE - Lesson Plan -4 for Year 5 Cricket</a:t>
            </a:r>
            <a:endParaRPr lang="en-US"/>
          </a:p>
        </p:txBody>
      </p:sp>
      <p:pic>
        <p:nvPicPr>
          <p:cNvPr id="3" name="Picture 2" descr="A screenshot of a website&#10;&#10;AI-generated content may be incorrect.">
            <a:extLst>
              <a:ext uri="{FF2B5EF4-FFF2-40B4-BE49-F238E27FC236}">
                <a16:creationId xmlns:a16="http://schemas.microsoft.com/office/drawing/2014/main" id="{E7EB91DA-A2AE-7E7D-70CD-E50B5EA6A984}"/>
              </a:ext>
            </a:extLst>
          </p:cNvPr>
          <p:cNvPicPr>
            <a:picLocks noChangeAspect="1"/>
          </p:cNvPicPr>
          <p:nvPr/>
        </p:nvPicPr>
        <p:blipFill>
          <a:blip r:embed="rId3"/>
          <a:stretch>
            <a:fillRect/>
          </a:stretch>
        </p:blipFill>
        <p:spPr>
          <a:xfrm>
            <a:off x="0" y="1192344"/>
            <a:ext cx="12192000" cy="5461852"/>
          </a:xfrm>
          <a:prstGeom prst="rect">
            <a:avLst/>
          </a:prstGeom>
        </p:spPr>
      </p:pic>
    </p:spTree>
    <p:extLst>
      <p:ext uri="{BB962C8B-B14F-4D97-AF65-F5344CB8AC3E}">
        <p14:creationId xmlns:p14="http://schemas.microsoft.com/office/powerpoint/2010/main" val="215024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151E4ED-55DE-7304-F42A-B6FA0F26CCEB}"/>
              </a:ext>
            </a:extLst>
          </p:cNvPr>
          <p:cNvSpPr/>
          <p:nvPr/>
        </p:nvSpPr>
        <p:spPr>
          <a:xfrm>
            <a:off x="7740651" y="2176464"/>
            <a:ext cx="2181225" cy="873125"/>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B54148EC-424C-D002-E65F-9D51AF5A7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4659B3D-4226-42B1-9A93-9F476649E706}"/>
              </a:ext>
            </a:extLst>
          </p:cNvPr>
          <p:cNvSpPr/>
          <p:nvPr/>
        </p:nvSpPr>
        <p:spPr>
          <a:xfrm>
            <a:off x="3711575" y="4451350"/>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8" name="Oval 7">
            <a:extLst>
              <a:ext uri="{FF2B5EF4-FFF2-40B4-BE49-F238E27FC236}">
                <a16:creationId xmlns:a16="http://schemas.microsoft.com/office/drawing/2014/main" id="{5DA82B34-3EE4-2913-CEE9-226BCFEFDC47}"/>
              </a:ext>
            </a:extLst>
          </p:cNvPr>
          <p:cNvSpPr/>
          <p:nvPr/>
        </p:nvSpPr>
        <p:spPr>
          <a:xfrm>
            <a:off x="3997325" y="3382964"/>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n</a:t>
            </a:r>
          </a:p>
        </p:txBody>
      </p:sp>
      <p:sp>
        <p:nvSpPr>
          <p:cNvPr id="11" name="Oval 10">
            <a:extLst>
              <a:ext uri="{FF2B5EF4-FFF2-40B4-BE49-F238E27FC236}">
                <a16:creationId xmlns:a16="http://schemas.microsoft.com/office/drawing/2014/main" id="{2FA8B450-1AE1-048B-2295-3F4FF7F36BC5}"/>
              </a:ext>
            </a:extLst>
          </p:cNvPr>
          <p:cNvSpPr/>
          <p:nvPr/>
        </p:nvSpPr>
        <p:spPr>
          <a:xfrm>
            <a:off x="4811714" y="2584450"/>
            <a:ext cx="554037"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12" name="Oval 11">
            <a:extLst>
              <a:ext uri="{FF2B5EF4-FFF2-40B4-BE49-F238E27FC236}">
                <a16:creationId xmlns:a16="http://schemas.microsoft.com/office/drawing/2014/main" id="{ADEEEB4D-FB37-AE84-EA07-ECCE3D056F14}"/>
              </a:ext>
            </a:extLst>
          </p:cNvPr>
          <p:cNvSpPr/>
          <p:nvPr/>
        </p:nvSpPr>
        <p:spPr>
          <a:xfrm>
            <a:off x="5859463" y="2495550"/>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c</a:t>
            </a:r>
          </a:p>
        </p:txBody>
      </p:sp>
      <p:sp>
        <p:nvSpPr>
          <p:cNvPr id="13" name="Oval 12">
            <a:extLst>
              <a:ext uri="{FF2B5EF4-FFF2-40B4-BE49-F238E27FC236}">
                <a16:creationId xmlns:a16="http://schemas.microsoft.com/office/drawing/2014/main" id="{93BC5768-56BB-5390-C796-BB2CAECBBE3C}"/>
              </a:ext>
            </a:extLst>
          </p:cNvPr>
          <p:cNvSpPr/>
          <p:nvPr/>
        </p:nvSpPr>
        <p:spPr>
          <a:xfrm>
            <a:off x="6821489" y="2859089"/>
            <a:ext cx="554037" cy="5540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err="1">
                <a:solidFill>
                  <a:schemeClr val="tx1"/>
                </a:solidFill>
              </a:rPr>
              <a:t>i</a:t>
            </a:r>
            <a:endParaRPr lang="en-GB" sz="3200" b="1" dirty="0">
              <a:solidFill>
                <a:schemeClr val="tx1"/>
              </a:solidFill>
            </a:endParaRPr>
          </a:p>
        </p:txBody>
      </p:sp>
      <p:sp>
        <p:nvSpPr>
          <p:cNvPr id="14" name="Rounded Rectangle 13">
            <a:extLst>
              <a:ext uri="{FF2B5EF4-FFF2-40B4-BE49-F238E27FC236}">
                <a16:creationId xmlns:a16="http://schemas.microsoft.com/office/drawing/2014/main" id="{3217173B-4A8E-C640-1ED3-69F95D4A0298}"/>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E31576EE-311C-26DB-998B-145B857CDACC}"/>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1C22E81A-237D-0B5E-FF78-03D56AB889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9950BE6B-B898-0C84-48FF-9936525D1CD3}"/>
              </a:ext>
            </a:extLst>
          </p:cNvPr>
          <p:cNvSpPr/>
          <p:nvPr/>
        </p:nvSpPr>
        <p:spPr>
          <a:xfrm>
            <a:off x="7226300" y="3698875"/>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
        <p:nvSpPr>
          <p:cNvPr id="16" name="Oval 15">
            <a:extLst>
              <a:ext uri="{FF2B5EF4-FFF2-40B4-BE49-F238E27FC236}">
                <a16:creationId xmlns:a16="http://schemas.microsoft.com/office/drawing/2014/main" id="{9E861C73-F22B-39B1-C856-7C4B9C1D6123}"/>
              </a:ext>
            </a:extLst>
          </p:cNvPr>
          <p:cNvSpPr/>
          <p:nvPr/>
        </p:nvSpPr>
        <p:spPr>
          <a:xfrm>
            <a:off x="7375525" y="4583114"/>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47118" name="Rectangle 1">
            <a:extLst>
              <a:ext uri="{FF2B5EF4-FFF2-40B4-BE49-F238E27FC236}">
                <a16:creationId xmlns:a16="http://schemas.microsoft.com/office/drawing/2014/main" id="{4EAB4E8D-ADD9-6A07-CD7E-E9A133999A84}"/>
              </a:ext>
            </a:extLst>
          </p:cNvPr>
          <p:cNvSpPr>
            <a:spLocks noChangeArrowheads="1"/>
          </p:cNvSpPr>
          <p:nvPr/>
        </p:nvSpPr>
        <p:spPr bwMode="auto">
          <a:xfrm>
            <a:off x="7842250" y="2295525"/>
            <a:ext cx="1987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Genuine and honest.</a:t>
            </a:r>
          </a:p>
        </p:txBody>
      </p:sp>
      <p:sp>
        <p:nvSpPr>
          <p:cNvPr id="20" name="Rounded Rectangle 19">
            <a:extLst>
              <a:ext uri="{FF2B5EF4-FFF2-40B4-BE49-F238E27FC236}">
                <a16:creationId xmlns:a16="http://schemas.microsoft.com/office/drawing/2014/main" id="{DC403603-0BB7-7096-18BE-9F3D990C096C}"/>
              </a:ext>
            </a:extLst>
          </p:cNvPr>
          <p:cNvSpPr/>
          <p:nvPr/>
        </p:nvSpPr>
        <p:spPr>
          <a:xfrm>
            <a:off x="7732714" y="2171701"/>
            <a:ext cx="2255837" cy="898525"/>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extLst>
      <p:ext uri="{BB962C8B-B14F-4D97-AF65-F5344CB8AC3E}">
        <p14:creationId xmlns:p14="http://schemas.microsoft.com/office/powerpoint/2010/main" val="249425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exit" presetSubtype="0" fill="hold" grpId="0" nodeType="clickEffect">
                                  <p:stCondLst>
                                    <p:cond delay="0"/>
                                  </p:stCondLst>
                                  <p:childTnLst>
                                    <p:animEffect transition="out" filter="fade">
                                      <p:cBhvr>
                                        <p:cTn id="38" dur="600"/>
                                        <p:tgtEl>
                                          <p:spTgt spid="20"/>
                                        </p:tgtEl>
                                      </p:cBhvr>
                                    </p:animEffect>
                                    <p:anim calcmode="lin" valueType="num">
                                      <p:cBhvr>
                                        <p:cTn id="39" dur="600"/>
                                        <p:tgtEl>
                                          <p:spTgt spid="20"/>
                                        </p:tgtEl>
                                        <p:attrNameLst>
                                          <p:attrName>ppt_x</p:attrName>
                                        </p:attrNameLst>
                                      </p:cBhvr>
                                      <p:tavLst>
                                        <p:tav tm="0">
                                          <p:val>
                                            <p:strVal val="ppt_x"/>
                                          </p:val>
                                        </p:tav>
                                        <p:tav tm="100000">
                                          <p:val>
                                            <p:strVal val="ppt_x"/>
                                          </p:val>
                                        </p:tav>
                                      </p:tavLst>
                                    </p:anim>
                                    <p:anim calcmode="lin" valueType="num">
                                      <p:cBhvr>
                                        <p:cTn id="40" dur="600"/>
                                        <p:tgtEl>
                                          <p:spTgt spid="20"/>
                                        </p:tgtEl>
                                        <p:attrNameLst>
                                          <p:attrName>ppt_y</p:attrName>
                                        </p:attrNameLst>
                                      </p:cBhvr>
                                      <p:tavLst>
                                        <p:tav tm="0">
                                          <p:val>
                                            <p:strVal val="ppt_y"/>
                                          </p:val>
                                        </p:tav>
                                        <p:tav tm="100000">
                                          <p:val>
                                            <p:strVal val="ppt_y+.1"/>
                                          </p:val>
                                        </p:tav>
                                      </p:tavLst>
                                    </p:anim>
                                    <p:set>
                                      <p:cBhvr>
                                        <p:cTn id="41" dur="1" fill="hold">
                                          <p:stCondLst>
                                            <p:cond delay="5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animBg="1"/>
      <p:bldP spid="8" grpId="0" animBg="1"/>
      <p:bldP spid="11" grpId="0" animBg="1"/>
      <p:bldP spid="12" grpId="0" animBg="1"/>
      <p:bldP spid="13" grpId="0" animBg="1"/>
      <p:bldP spid="15" grpId="0" animBg="1"/>
      <p:bldP spid="16"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8130" name="Picture 1">
            <a:extLst>
              <a:ext uri="{FF2B5EF4-FFF2-40B4-BE49-F238E27FC236}">
                <a16:creationId xmlns:a16="http://schemas.microsoft.com/office/drawing/2014/main" id="{027CF5D1-CB52-C78B-CE0E-D2513808DF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E72424C7-75C4-01EA-06FE-E66AD7F1BCE4}"/>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746EB922-F8AA-AB52-C1B1-093089E4847A}"/>
              </a:ext>
            </a:extLst>
          </p:cNvPr>
          <p:cNvSpPr/>
          <p:nvPr/>
        </p:nvSpPr>
        <p:spPr>
          <a:xfrm>
            <a:off x="4641851" y="5124451"/>
            <a:ext cx="4784725" cy="96837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Sincere – to come from genuine feelings.</a:t>
            </a:r>
          </a:p>
        </p:txBody>
      </p:sp>
      <p:sp>
        <p:nvSpPr>
          <p:cNvPr id="26" name="Oval 25">
            <a:extLst>
              <a:ext uri="{FF2B5EF4-FFF2-40B4-BE49-F238E27FC236}">
                <a16:creationId xmlns:a16="http://schemas.microsoft.com/office/drawing/2014/main" id="{B90A4A8E-7D68-126D-43A0-27891E9B309F}"/>
              </a:ext>
            </a:extLst>
          </p:cNvPr>
          <p:cNvSpPr/>
          <p:nvPr/>
        </p:nvSpPr>
        <p:spPr>
          <a:xfrm>
            <a:off x="4689475" y="1722439"/>
            <a:ext cx="554038"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27" name="Oval 26">
            <a:extLst>
              <a:ext uri="{FF2B5EF4-FFF2-40B4-BE49-F238E27FC236}">
                <a16:creationId xmlns:a16="http://schemas.microsoft.com/office/drawing/2014/main" id="{7EC37290-B8AA-148F-EE8B-888AF78D3389}"/>
              </a:ext>
            </a:extLst>
          </p:cNvPr>
          <p:cNvSpPr/>
          <p:nvPr/>
        </p:nvSpPr>
        <p:spPr>
          <a:xfrm>
            <a:off x="3489325" y="1722439"/>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n</a:t>
            </a:r>
          </a:p>
        </p:txBody>
      </p:sp>
      <p:sp>
        <p:nvSpPr>
          <p:cNvPr id="28" name="Oval 27">
            <a:extLst>
              <a:ext uri="{FF2B5EF4-FFF2-40B4-BE49-F238E27FC236}">
                <a16:creationId xmlns:a16="http://schemas.microsoft.com/office/drawing/2014/main" id="{E2741224-CC16-CC21-0603-A6870083CD4D}"/>
              </a:ext>
            </a:extLst>
          </p:cNvPr>
          <p:cNvSpPr/>
          <p:nvPr/>
        </p:nvSpPr>
        <p:spPr>
          <a:xfrm>
            <a:off x="5292725" y="1722439"/>
            <a:ext cx="554038"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29" name="Oval 28">
            <a:extLst>
              <a:ext uri="{FF2B5EF4-FFF2-40B4-BE49-F238E27FC236}">
                <a16:creationId xmlns:a16="http://schemas.microsoft.com/office/drawing/2014/main" id="{C989A867-10E8-5FE0-EB83-4735E6A2BDE3}"/>
              </a:ext>
            </a:extLst>
          </p:cNvPr>
          <p:cNvSpPr/>
          <p:nvPr/>
        </p:nvSpPr>
        <p:spPr>
          <a:xfrm>
            <a:off x="4089400" y="1722439"/>
            <a:ext cx="552450" cy="554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c</a:t>
            </a:r>
          </a:p>
        </p:txBody>
      </p:sp>
      <p:sp>
        <p:nvSpPr>
          <p:cNvPr id="30" name="Oval 29">
            <a:extLst>
              <a:ext uri="{FF2B5EF4-FFF2-40B4-BE49-F238E27FC236}">
                <a16:creationId xmlns:a16="http://schemas.microsoft.com/office/drawing/2014/main" id="{3E37EE3F-A992-6D7F-15FB-B201B554DD6B}"/>
              </a:ext>
            </a:extLst>
          </p:cNvPr>
          <p:cNvSpPr/>
          <p:nvPr/>
        </p:nvSpPr>
        <p:spPr>
          <a:xfrm>
            <a:off x="2887664" y="1722439"/>
            <a:ext cx="554037" cy="5540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err="1">
                <a:solidFill>
                  <a:schemeClr val="tx1"/>
                </a:solidFill>
              </a:rPr>
              <a:t>i</a:t>
            </a:r>
            <a:endParaRPr lang="en-GB" sz="3200" b="1" dirty="0">
              <a:solidFill>
                <a:schemeClr val="tx1"/>
              </a:solidFill>
            </a:endParaRPr>
          </a:p>
        </p:txBody>
      </p:sp>
      <p:sp>
        <p:nvSpPr>
          <p:cNvPr id="31" name="Oval 30">
            <a:extLst>
              <a:ext uri="{FF2B5EF4-FFF2-40B4-BE49-F238E27FC236}">
                <a16:creationId xmlns:a16="http://schemas.microsoft.com/office/drawing/2014/main" id="{E26B70C1-B42D-5FFD-BC8F-1D52DB15D5B0}"/>
              </a:ext>
            </a:extLst>
          </p:cNvPr>
          <p:cNvSpPr/>
          <p:nvPr/>
        </p:nvSpPr>
        <p:spPr>
          <a:xfrm>
            <a:off x="2287589" y="1722439"/>
            <a:ext cx="554037"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s</a:t>
            </a:r>
          </a:p>
        </p:txBody>
      </p:sp>
      <p:sp>
        <p:nvSpPr>
          <p:cNvPr id="32" name="Oval 31">
            <a:extLst>
              <a:ext uri="{FF2B5EF4-FFF2-40B4-BE49-F238E27FC236}">
                <a16:creationId xmlns:a16="http://schemas.microsoft.com/office/drawing/2014/main" id="{3C916424-45C7-1B01-A91D-A2462F9BCFB3}"/>
              </a:ext>
            </a:extLst>
          </p:cNvPr>
          <p:cNvSpPr/>
          <p:nvPr/>
        </p:nvSpPr>
        <p:spPr>
          <a:xfrm>
            <a:off x="5899150" y="1722439"/>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pic>
        <p:nvPicPr>
          <p:cNvPr id="5" name="Picture 4">
            <a:extLst>
              <a:ext uri="{FF2B5EF4-FFF2-40B4-BE49-F238E27FC236}">
                <a16:creationId xmlns:a16="http://schemas.microsoft.com/office/drawing/2014/main" id="{D0CA51B9-3554-33F8-16DC-55AD55A82A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7925" y="2276476"/>
            <a:ext cx="353218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7"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8215EA3-087F-23B5-944D-99ACE8764E92}"/>
              </a:ext>
            </a:extLst>
          </p:cNvPr>
          <p:cNvSpPr/>
          <p:nvPr/>
        </p:nvSpPr>
        <p:spPr>
          <a:xfrm>
            <a:off x="7740651" y="2176463"/>
            <a:ext cx="2181225" cy="1060450"/>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E3BB8229-0807-B96D-18CF-CE59342E9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51E12CA4-D27D-FD62-3C5E-CB9B73734941}"/>
              </a:ext>
            </a:extLst>
          </p:cNvPr>
          <p:cNvSpPr/>
          <p:nvPr/>
        </p:nvSpPr>
        <p:spPr>
          <a:xfrm>
            <a:off x="3565525" y="5106989"/>
            <a:ext cx="554038"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err="1">
                <a:solidFill>
                  <a:schemeClr val="tx1"/>
                </a:solidFill>
              </a:rPr>
              <a:t>i</a:t>
            </a:r>
            <a:endParaRPr lang="en-GB" sz="3200" b="1" dirty="0">
              <a:solidFill>
                <a:schemeClr val="tx1"/>
              </a:solidFill>
            </a:endParaRPr>
          </a:p>
        </p:txBody>
      </p:sp>
      <p:sp>
        <p:nvSpPr>
          <p:cNvPr id="8" name="Oval 7">
            <a:extLst>
              <a:ext uri="{FF2B5EF4-FFF2-40B4-BE49-F238E27FC236}">
                <a16:creationId xmlns:a16="http://schemas.microsoft.com/office/drawing/2014/main" id="{AFB855B8-6F49-31F9-B278-2F479576D7A3}"/>
              </a:ext>
            </a:extLst>
          </p:cNvPr>
          <p:cNvSpPr/>
          <p:nvPr/>
        </p:nvSpPr>
        <p:spPr>
          <a:xfrm>
            <a:off x="3662364" y="4216400"/>
            <a:ext cx="554037"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t</a:t>
            </a:r>
          </a:p>
        </p:txBody>
      </p:sp>
      <p:sp>
        <p:nvSpPr>
          <p:cNvPr id="11" name="Oval 10">
            <a:extLst>
              <a:ext uri="{FF2B5EF4-FFF2-40B4-BE49-F238E27FC236}">
                <a16:creationId xmlns:a16="http://schemas.microsoft.com/office/drawing/2014/main" id="{8ABF738D-6230-6BB7-19D0-FCA321F4E22E}"/>
              </a:ext>
            </a:extLst>
          </p:cNvPr>
          <p:cNvSpPr/>
          <p:nvPr/>
        </p:nvSpPr>
        <p:spPr>
          <a:xfrm>
            <a:off x="4029075" y="3271839"/>
            <a:ext cx="554038"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12" name="Oval 11">
            <a:extLst>
              <a:ext uri="{FF2B5EF4-FFF2-40B4-BE49-F238E27FC236}">
                <a16:creationId xmlns:a16="http://schemas.microsoft.com/office/drawing/2014/main" id="{E30AE7A7-A731-78CD-CCB8-09F8DE9C4B29}"/>
              </a:ext>
            </a:extLst>
          </p:cNvPr>
          <p:cNvSpPr/>
          <p:nvPr/>
        </p:nvSpPr>
        <p:spPr>
          <a:xfrm>
            <a:off x="4811713" y="2682875"/>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13" name="Oval 12">
            <a:extLst>
              <a:ext uri="{FF2B5EF4-FFF2-40B4-BE49-F238E27FC236}">
                <a16:creationId xmlns:a16="http://schemas.microsoft.com/office/drawing/2014/main" id="{2E80A5DD-640B-E5EB-0173-6879DF1A74A8}"/>
              </a:ext>
            </a:extLst>
          </p:cNvPr>
          <p:cNvSpPr/>
          <p:nvPr/>
        </p:nvSpPr>
        <p:spPr>
          <a:xfrm>
            <a:off x="5826125" y="2578100"/>
            <a:ext cx="554038" cy="55403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14" name="Rounded Rectangle 13">
            <a:extLst>
              <a:ext uri="{FF2B5EF4-FFF2-40B4-BE49-F238E27FC236}">
                <a16:creationId xmlns:a16="http://schemas.microsoft.com/office/drawing/2014/main" id="{0F0C32F2-68DD-9BF0-061E-F0D44A72A126}"/>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7E660E3B-7842-8551-380B-167DF0C0132D}"/>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BBE45977-C3F0-5EC2-B6E9-96619377FA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8F94F0C5-CB0E-072B-989A-2BB9E4D33803}"/>
              </a:ext>
            </a:extLst>
          </p:cNvPr>
          <p:cNvSpPr/>
          <p:nvPr/>
        </p:nvSpPr>
        <p:spPr>
          <a:xfrm>
            <a:off x="6738939" y="2828925"/>
            <a:ext cx="554037"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16" name="Oval 15">
            <a:extLst>
              <a:ext uri="{FF2B5EF4-FFF2-40B4-BE49-F238E27FC236}">
                <a16:creationId xmlns:a16="http://schemas.microsoft.com/office/drawing/2014/main" id="{43B501F8-296A-0CC0-6E42-63ECAFC557D1}"/>
              </a:ext>
            </a:extLst>
          </p:cNvPr>
          <p:cNvSpPr/>
          <p:nvPr/>
        </p:nvSpPr>
        <p:spPr>
          <a:xfrm>
            <a:off x="7289800" y="3548064"/>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f</a:t>
            </a:r>
          </a:p>
        </p:txBody>
      </p:sp>
      <p:sp>
        <p:nvSpPr>
          <p:cNvPr id="17" name="Oval 16">
            <a:extLst>
              <a:ext uri="{FF2B5EF4-FFF2-40B4-BE49-F238E27FC236}">
                <a16:creationId xmlns:a16="http://schemas.microsoft.com/office/drawing/2014/main" id="{F5FF1EC5-8777-4E8A-63C6-85B24802903A}"/>
              </a:ext>
            </a:extLst>
          </p:cNvPr>
          <p:cNvSpPr/>
          <p:nvPr/>
        </p:nvSpPr>
        <p:spPr>
          <a:xfrm>
            <a:off x="7532689" y="4408489"/>
            <a:ext cx="554037" cy="554037"/>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18" name="Oval 17">
            <a:extLst>
              <a:ext uri="{FF2B5EF4-FFF2-40B4-BE49-F238E27FC236}">
                <a16:creationId xmlns:a16="http://schemas.microsoft.com/office/drawing/2014/main" id="{3E1A3EC6-6BE2-1B7A-02EC-91BB6DC8BDC1}"/>
              </a:ext>
            </a:extLst>
          </p:cNvPr>
          <p:cNvSpPr/>
          <p:nvPr/>
        </p:nvSpPr>
        <p:spPr>
          <a:xfrm>
            <a:off x="7566025" y="5211764"/>
            <a:ext cx="552450" cy="554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n</a:t>
            </a:r>
          </a:p>
        </p:txBody>
      </p:sp>
      <p:sp>
        <p:nvSpPr>
          <p:cNvPr id="49168" name="Rectangle 1">
            <a:extLst>
              <a:ext uri="{FF2B5EF4-FFF2-40B4-BE49-F238E27FC236}">
                <a16:creationId xmlns:a16="http://schemas.microsoft.com/office/drawing/2014/main" id="{B12B7005-EC25-55D2-978F-F452A75BA760}"/>
              </a:ext>
            </a:extLst>
          </p:cNvPr>
          <p:cNvSpPr>
            <a:spLocks noChangeArrowheads="1"/>
          </p:cNvSpPr>
          <p:nvPr/>
        </p:nvSpPr>
        <p:spPr bwMode="auto">
          <a:xfrm>
            <a:off x="7842250" y="2266951"/>
            <a:ext cx="1987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Get into someone else’s business.</a:t>
            </a:r>
          </a:p>
        </p:txBody>
      </p:sp>
      <p:sp>
        <p:nvSpPr>
          <p:cNvPr id="20" name="Rounded Rectangle 19">
            <a:extLst>
              <a:ext uri="{FF2B5EF4-FFF2-40B4-BE49-F238E27FC236}">
                <a16:creationId xmlns:a16="http://schemas.microsoft.com/office/drawing/2014/main" id="{A2260394-E22F-A5FF-7D3C-01E24880E847}"/>
              </a:ext>
            </a:extLst>
          </p:cNvPr>
          <p:cNvSpPr/>
          <p:nvPr/>
        </p:nvSpPr>
        <p:spPr>
          <a:xfrm>
            <a:off x="7732714" y="2171701"/>
            <a:ext cx="2255837" cy="1065213"/>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nodeType="afterGroup">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nodeType="afterGroup">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exit" presetSubtype="0" fill="hold" grpId="0" nodeType="clickEffect">
                                  <p:stCondLst>
                                    <p:cond delay="0"/>
                                  </p:stCondLst>
                                  <p:childTnLst>
                                    <p:animEffect transition="out" filter="fade">
                                      <p:cBhvr>
                                        <p:cTn id="46" dur="600"/>
                                        <p:tgtEl>
                                          <p:spTgt spid="20"/>
                                        </p:tgtEl>
                                      </p:cBhvr>
                                    </p:animEffect>
                                    <p:anim calcmode="lin" valueType="num">
                                      <p:cBhvr>
                                        <p:cTn id="47" dur="600"/>
                                        <p:tgtEl>
                                          <p:spTgt spid="20"/>
                                        </p:tgtEl>
                                        <p:attrNameLst>
                                          <p:attrName>ppt_x</p:attrName>
                                        </p:attrNameLst>
                                      </p:cBhvr>
                                      <p:tavLst>
                                        <p:tav tm="0">
                                          <p:val>
                                            <p:strVal val="ppt_x"/>
                                          </p:val>
                                        </p:tav>
                                        <p:tav tm="100000">
                                          <p:val>
                                            <p:strVal val="ppt_x"/>
                                          </p:val>
                                        </p:tav>
                                      </p:tavLst>
                                    </p:anim>
                                    <p:anim calcmode="lin" valueType="num">
                                      <p:cBhvr>
                                        <p:cTn id="48" dur="600"/>
                                        <p:tgtEl>
                                          <p:spTgt spid="20"/>
                                        </p:tgtEl>
                                        <p:attrNameLst>
                                          <p:attrName>ppt_y</p:attrName>
                                        </p:attrNameLst>
                                      </p:cBhvr>
                                      <p:tavLst>
                                        <p:tav tm="0">
                                          <p:val>
                                            <p:strVal val="ppt_y"/>
                                          </p:val>
                                        </p:tav>
                                        <p:tav tm="100000">
                                          <p:val>
                                            <p:strVal val="ppt_y+.1"/>
                                          </p:val>
                                        </p:tav>
                                      </p:tavLst>
                                    </p:anim>
                                    <p:set>
                                      <p:cBhvr>
                                        <p:cTn id="49" dur="1" fill="hold">
                                          <p:stCondLst>
                                            <p:cond delay="5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animBg="1"/>
      <p:bldP spid="8" grpId="0" animBg="1"/>
      <p:bldP spid="11" grpId="0" animBg="1"/>
      <p:bldP spid="12" grpId="0" animBg="1"/>
      <p:bldP spid="13" grpId="0" animBg="1"/>
      <p:bldP spid="15" grpId="0" animBg="1"/>
      <p:bldP spid="16" grpId="0" animBg="1"/>
      <p:bldP spid="17"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0178" name="Picture 1">
            <a:extLst>
              <a:ext uri="{FF2B5EF4-FFF2-40B4-BE49-F238E27FC236}">
                <a16:creationId xmlns:a16="http://schemas.microsoft.com/office/drawing/2014/main" id="{883F7CDD-8D8A-DCE5-67D0-5E2B12ACAA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3065463"/>
            <a:ext cx="25288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E56A4DEF-51AB-0B9E-65FF-EB9AD8F88711}"/>
              </a:ext>
            </a:extLst>
          </p:cNvPr>
          <p:cNvSpPr/>
          <p:nvPr/>
        </p:nvSpPr>
        <p:spPr>
          <a:xfrm>
            <a:off x="2287588" y="984251"/>
            <a:ext cx="7624762" cy="50482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1700" dirty="0">
                <a:solidFill>
                  <a:srgbClr val="1C1C1C"/>
                </a:solidFill>
              </a:rPr>
              <a:t>The answer is…</a:t>
            </a:r>
          </a:p>
        </p:txBody>
      </p:sp>
      <p:sp>
        <p:nvSpPr>
          <p:cNvPr id="16" name="Rounded Rectangle 15">
            <a:extLst>
              <a:ext uri="{FF2B5EF4-FFF2-40B4-BE49-F238E27FC236}">
                <a16:creationId xmlns:a16="http://schemas.microsoft.com/office/drawing/2014/main" id="{4DA40C4F-B1FB-D3C8-B20D-59842BF95FBF}"/>
              </a:ext>
            </a:extLst>
          </p:cNvPr>
          <p:cNvSpPr/>
          <p:nvPr/>
        </p:nvSpPr>
        <p:spPr>
          <a:xfrm>
            <a:off x="4702175" y="5124451"/>
            <a:ext cx="4724400" cy="968375"/>
          </a:xfrm>
          <a:prstGeom prst="roundRect">
            <a:avLst>
              <a:gd name="adj" fmla="val 0"/>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anchor="ctr"/>
          <a:lstStyle/>
          <a:p>
            <a:pPr algn="ctr" eaLnBrk="1" fontAlgn="auto" hangingPunct="1">
              <a:spcBef>
                <a:spcPts val="0"/>
              </a:spcBef>
              <a:spcAft>
                <a:spcPts val="0"/>
              </a:spcAft>
              <a:defRPr/>
            </a:pPr>
            <a:r>
              <a:rPr lang="en-GB" sz="2000" dirty="0">
                <a:solidFill>
                  <a:srgbClr val="1C1C1C"/>
                </a:solidFill>
                <a:latin typeface="Twinkl SemiBold" pitchFamily="2" charset="0"/>
              </a:rPr>
              <a:t>Interfere – to prevent something from happening.</a:t>
            </a:r>
          </a:p>
        </p:txBody>
      </p:sp>
      <p:grpSp>
        <p:nvGrpSpPr>
          <p:cNvPr id="7" name="Group 6">
            <a:extLst>
              <a:ext uri="{FF2B5EF4-FFF2-40B4-BE49-F238E27FC236}">
                <a16:creationId xmlns:a16="http://schemas.microsoft.com/office/drawing/2014/main" id="{2D4D9A7F-EC0F-71AA-A9B3-CC1419F5DAC9}"/>
              </a:ext>
            </a:extLst>
          </p:cNvPr>
          <p:cNvGrpSpPr>
            <a:grpSpLocks/>
          </p:cNvGrpSpPr>
          <p:nvPr/>
        </p:nvGrpSpPr>
        <p:grpSpPr bwMode="auto">
          <a:xfrm>
            <a:off x="6572250" y="2628901"/>
            <a:ext cx="3094038" cy="2220913"/>
            <a:chOff x="5048261" y="2629206"/>
            <a:chExt cx="3094289" cy="2220119"/>
          </a:xfrm>
        </p:grpSpPr>
        <p:pic>
          <p:nvPicPr>
            <p:cNvPr id="50191" name="Picture 3">
              <a:extLst>
                <a:ext uri="{FF2B5EF4-FFF2-40B4-BE49-F238E27FC236}">
                  <a16:creationId xmlns:a16="http://schemas.microsoft.com/office/drawing/2014/main" id="{A9180758-E822-3144-7316-BFF2C7302B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61" y="3409950"/>
              <a:ext cx="3094289" cy="143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4">
              <a:extLst>
                <a:ext uri="{FF2B5EF4-FFF2-40B4-BE49-F238E27FC236}">
                  <a16:creationId xmlns:a16="http://schemas.microsoft.com/office/drawing/2014/main" id="{C7AF443A-CCE6-CDD5-53F2-2E0EFF5CF8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1787" y="2629206"/>
              <a:ext cx="107101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A023226-F1E2-5FA8-1220-32964C4E99F5}"/>
                </a:ext>
              </a:extLst>
            </p:cNvPr>
            <p:cNvSpPr/>
            <p:nvPr/>
          </p:nvSpPr>
          <p:spPr>
            <a:xfrm>
              <a:off x="7035972" y="2711726"/>
              <a:ext cx="342928" cy="645882"/>
            </a:xfrm>
            <a:prstGeom prst="rect">
              <a:avLst/>
            </a:prstGeom>
          </p:spPr>
          <p:txBody>
            <a:bodyPr wrap="none">
              <a:spAutoFit/>
            </a:bodyPr>
            <a:lstStyle/>
            <a:p>
              <a:pPr algn="ctr" eaLnBrk="1" fontAlgn="auto" hangingPunct="1">
                <a:spcBef>
                  <a:spcPts val="0"/>
                </a:spcBef>
                <a:spcAft>
                  <a:spcPts val="0"/>
                </a:spcAft>
                <a:defRPr/>
              </a:pPr>
              <a:r>
                <a:rPr lang="en-GB" sz="3600" b="1" dirty="0">
                  <a:solidFill>
                    <a:srgbClr val="1C1C1C"/>
                  </a:solidFill>
                  <a:latin typeface="+mn-lt"/>
                </a:rPr>
                <a:t>!</a:t>
              </a:r>
            </a:p>
          </p:txBody>
        </p:sp>
      </p:grpSp>
      <p:sp>
        <p:nvSpPr>
          <p:cNvPr id="26" name="Oval 25">
            <a:extLst>
              <a:ext uri="{FF2B5EF4-FFF2-40B4-BE49-F238E27FC236}">
                <a16:creationId xmlns:a16="http://schemas.microsoft.com/office/drawing/2014/main" id="{8E3ECB26-486F-2949-AAE3-4B55EAA6481C}"/>
              </a:ext>
            </a:extLst>
          </p:cNvPr>
          <p:cNvSpPr/>
          <p:nvPr/>
        </p:nvSpPr>
        <p:spPr>
          <a:xfrm>
            <a:off x="2287589" y="1722439"/>
            <a:ext cx="554037" cy="555625"/>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err="1">
                <a:solidFill>
                  <a:schemeClr val="tx1"/>
                </a:solidFill>
              </a:rPr>
              <a:t>i</a:t>
            </a:r>
            <a:endParaRPr lang="en-GB" sz="3200" b="1" dirty="0">
              <a:solidFill>
                <a:schemeClr val="tx1"/>
              </a:solidFill>
            </a:endParaRPr>
          </a:p>
        </p:txBody>
      </p:sp>
      <p:sp>
        <p:nvSpPr>
          <p:cNvPr id="27" name="Oval 26">
            <a:extLst>
              <a:ext uri="{FF2B5EF4-FFF2-40B4-BE49-F238E27FC236}">
                <a16:creationId xmlns:a16="http://schemas.microsoft.com/office/drawing/2014/main" id="{6438424D-1C28-F4E3-E419-96DFBBC833F0}"/>
              </a:ext>
            </a:extLst>
          </p:cNvPr>
          <p:cNvSpPr/>
          <p:nvPr/>
        </p:nvSpPr>
        <p:spPr>
          <a:xfrm>
            <a:off x="3527425" y="1722438"/>
            <a:ext cx="554038" cy="55245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t</a:t>
            </a:r>
          </a:p>
        </p:txBody>
      </p:sp>
      <p:sp>
        <p:nvSpPr>
          <p:cNvPr id="28" name="Oval 27">
            <a:extLst>
              <a:ext uri="{FF2B5EF4-FFF2-40B4-BE49-F238E27FC236}">
                <a16:creationId xmlns:a16="http://schemas.microsoft.com/office/drawing/2014/main" id="{9FDCEC18-3C0E-CE96-8073-32B2718B63B5}"/>
              </a:ext>
            </a:extLst>
          </p:cNvPr>
          <p:cNvSpPr/>
          <p:nvPr/>
        </p:nvSpPr>
        <p:spPr>
          <a:xfrm>
            <a:off x="4767264" y="1720850"/>
            <a:ext cx="554037"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r</a:t>
            </a:r>
          </a:p>
        </p:txBody>
      </p:sp>
      <p:sp>
        <p:nvSpPr>
          <p:cNvPr id="29" name="Oval 28">
            <a:extLst>
              <a:ext uri="{FF2B5EF4-FFF2-40B4-BE49-F238E27FC236}">
                <a16:creationId xmlns:a16="http://schemas.microsoft.com/office/drawing/2014/main" id="{3D3EC580-96F0-2295-35B3-130F64783C8D}"/>
              </a:ext>
            </a:extLst>
          </p:cNvPr>
          <p:cNvSpPr/>
          <p:nvPr/>
        </p:nvSpPr>
        <p:spPr>
          <a:xfrm>
            <a:off x="6003925" y="1720850"/>
            <a:ext cx="552450" cy="5540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30" name="Oval 29">
            <a:extLst>
              <a:ext uri="{FF2B5EF4-FFF2-40B4-BE49-F238E27FC236}">
                <a16:creationId xmlns:a16="http://schemas.microsoft.com/office/drawing/2014/main" id="{1C35C2EC-976E-70E5-B1F7-288E90C46BE4}"/>
              </a:ext>
            </a:extLst>
          </p:cNvPr>
          <p:cNvSpPr/>
          <p:nvPr/>
        </p:nvSpPr>
        <p:spPr>
          <a:xfrm>
            <a:off x="6619875" y="1716089"/>
            <a:ext cx="554038" cy="5540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31" name="Oval 30">
            <a:extLst>
              <a:ext uri="{FF2B5EF4-FFF2-40B4-BE49-F238E27FC236}">
                <a16:creationId xmlns:a16="http://schemas.microsoft.com/office/drawing/2014/main" id="{12C757DC-BB9B-00A8-EC3A-6C0E79804373}"/>
              </a:ext>
            </a:extLst>
          </p:cNvPr>
          <p:cNvSpPr/>
          <p:nvPr/>
        </p:nvSpPr>
        <p:spPr>
          <a:xfrm>
            <a:off x="4148139" y="1720850"/>
            <a:ext cx="554037"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32" name="Oval 31">
            <a:extLst>
              <a:ext uri="{FF2B5EF4-FFF2-40B4-BE49-F238E27FC236}">
                <a16:creationId xmlns:a16="http://schemas.microsoft.com/office/drawing/2014/main" id="{A60A5921-CCEF-580B-0B95-C9F1955B8024}"/>
              </a:ext>
            </a:extLst>
          </p:cNvPr>
          <p:cNvSpPr/>
          <p:nvPr/>
        </p:nvSpPr>
        <p:spPr>
          <a:xfrm>
            <a:off x="5387975" y="1720850"/>
            <a:ext cx="554038" cy="55403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f</a:t>
            </a:r>
          </a:p>
        </p:txBody>
      </p:sp>
      <p:sp>
        <p:nvSpPr>
          <p:cNvPr id="33" name="Oval 32">
            <a:extLst>
              <a:ext uri="{FF2B5EF4-FFF2-40B4-BE49-F238E27FC236}">
                <a16:creationId xmlns:a16="http://schemas.microsoft.com/office/drawing/2014/main" id="{B7704B0E-7F46-6B1F-A708-A481ACAA786C}"/>
              </a:ext>
            </a:extLst>
          </p:cNvPr>
          <p:cNvSpPr/>
          <p:nvPr/>
        </p:nvSpPr>
        <p:spPr>
          <a:xfrm>
            <a:off x="7234239" y="1701800"/>
            <a:ext cx="554037"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e</a:t>
            </a:r>
          </a:p>
        </p:txBody>
      </p:sp>
      <p:sp>
        <p:nvSpPr>
          <p:cNvPr id="34" name="Oval 33">
            <a:extLst>
              <a:ext uri="{FF2B5EF4-FFF2-40B4-BE49-F238E27FC236}">
                <a16:creationId xmlns:a16="http://schemas.microsoft.com/office/drawing/2014/main" id="{41A73312-10ED-0A29-71F1-588BB545E27D}"/>
              </a:ext>
            </a:extLst>
          </p:cNvPr>
          <p:cNvSpPr/>
          <p:nvPr/>
        </p:nvSpPr>
        <p:spPr>
          <a:xfrm>
            <a:off x="2908300" y="1722439"/>
            <a:ext cx="552450" cy="5540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3FE91910-4708-E587-EDBE-D290CB40AB77}"/>
              </a:ext>
            </a:extLst>
          </p:cNvPr>
          <p:cNvSpPr/>
          <p:nvPr/>
        </p:nvSpPr>
        <p:spPr>
          <a:xfrm>
            <a:off x="7740651" y="2176464"/>
            <a:ext cx="2181225" cy="873125"/>
          </a:xfrm>
          <a:prstGeom prst="roundRect">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C2898CF1-25AD-C7EC-5724-D1A0A5A74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3667126"/>
            <a:ext cx="2301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D937B25-48DA-ABA0-E9DE-04767401B6E2}"/>
              </a:ext>
            </a:extLst>
          </p:cNvPr>
          <p:cNvSpPr/>
          <p:nvPr/>
        </p:nvSpPr>
        <p:spPr>
          <a:xfrm>
            <a:off x="3581400" y="4432300"/>
            <a:ext cx="554038" cy="554038"/>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h</a:t>
            </a:r>
          </a:p>
        </p:txBody>
      </p:sp>
      <p:sp>
        <p:nvSpPr>
          <p:cNvPr id="8" name="Oval 7">
            <a:extLst>
              <a:ext uri="{FF2B5EF4-FFF2-40B4-BE49-F238E27FC236}">
                <a16:creationId xmlns:a16="http://schemas.microsoft.com/office/drawing/2014/main" id="{CADD8F0E-002D-82C6-B677-1F14264B4CE8}"/>
              </a:ext>
            </a:extLst>
          </p:cNvPr>
          <p:cNvSpPr/>
          <p:nvPr/>
        </p:nvSpPr>
        <p:spPr>
          <a:xfrm>
            <a:off x="4108450" y="3128964"/>
            <a:ext cx="554038" cy="554037"/>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r</a:t>
            </a:r>
          </a:p>
        </p:txBody>
      </p:sp>
      <p:sp>
        <p:nvSpPr>
          <p:cNvPr id="11" name="Oval 10">
            <a:extLst>
              <a:ext uri="{FF2B5EF4-FFF2-40B4-BE49-F238E27FC236}">
                <a16:creationId xmlns:a16="http://schemas.microsoft.com/office/drawing/2014/main" id="{99965BD0-59B9-4F32-53A6-9D5BB1D37D20}"/>
              </a:ext>
            </a:extLst>
          </p:cNvPr>
          <p:cNvSpPr/>
          <p:nvPr/>
        </p:nvSpPr>
        <p:spPr>
          <a:xfrm>
            <a:off x="5180014" y="2574925"/>
            <a:ext cx="554037" cy="554038"/>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0" anchor="ctr"/>
          <a:lstStyle/>
          <a:p>
            <a:pPr algn="ctr">
              <a:defRPr/>
            </a:pPr>
            <a:r>
              <a:rPr lang="en-GB" sz="3200" b="1" dirty="0">
                <a:solidFill>
                  <a:schemeClr val="tx1"/>
                </a:solidFill>
              </a:rPr>
              <a:t>a</a:t>
            </a:r>
          </a:p>
        </p:txBody>
      </p:sp>
      <p:sp>
        <p:nvSpPr>
          <p:cNvPr id="12" name="Oval 11">
            <a:extLst>
              <a:ext uri="{FF2B5EF4-FFF2-40B4-BE49-F238E27FC236}">
                <a16:creationId xmlns:a16="http://schemas.microsoft.com/office/drawing/2014/main" id="{2341A5F6-88C8-0784-CCCC-EE6C793F91B8}"/>
              </a:ext>
            </a:extLst>
          </p:cNvPr>
          <p:cNvSpPr/>
          <p:nvPr/>
        </p:nvSpPr>
        <p:spPr>
          <a:xfrm>
            <a:off x="6421438" y="2598738"/>
            <a:ext cx="552450" cy="5524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bIns="36000" anchor="ctr"/>
          <a:lstStyle/>
          <a:p>
            <a:pPr algn="ctr">
              <a:defRPr/>
            </a:pPr>
            <a:r>
              <a:rPr lang="en-GB" sz="3200" b="1" dirty="0">
                <a:solidFill>
                  <a:schemeClr val="tx1"/>
                </a:solidFill>
              </a:rPr>
              <a:t>e</a:t>
            </a:r>
          </a:p>
        </p:txBody>
      </p:sp>
      <p:sp>
        <p:nvSpPr>
          <p:cNvPr id="13" name="Oval 12">
            <a:extLst>
              <a:ext uri="{FF2B5EF4-FFF2-40B4-BE49-F238E27FC236}">
                <a16:creationId xmlns:a16="http://schemas.microsoft.com/office/drawing/2014/main" id="{881D08BF-66E8-4B29-0E73-FCE379BCDFAB}"/>
              </a:ext>
            </a:extLst>
          </p:cNvPr>
          <p:cNvSpPr/>
          <p:nvPr/>
        </p:nvSpPr>
        <p:spPr>
          <a:xfrm>
            <a:off x="7270750" y="3440114"/>
            <a:ext cx="554038" cy="5540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d</a:t>
            </a:r>
          </a:p>
        </p:txBody>
      </p:sp>
      <p:sp>
        <p:nvSpPr>
          <p:cNvPr id="14" name="Rounded Rectangle 13">
            <a:extLst>
              <a:ext uri="{FF2B5EF4-FFF2-40B4-BE49-F238E27FC236}">
                <a16:creationId xmlns:a16="http://schemas.microsoft.com/office/drawing/2014/main" id="{8DCE9980-3F23-95DF-72C5-CA1C5BE3412A}"/>
              </a:ext>
            </a:extLst>
          </p:cNvPr>
          <p:cNvSpPr/>
          <p:nvPr/>
        </p:nvSpPr>
        <p:spPr>
          <a:xfrm>
            <a:off x="2451101" y="582613"/>
            <a:ext cx="7369175" cy="8429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eaLnBrk="1" fontAlgn="auto" hangingPunct="1">
              <a:spcBef>
                <a:spcPts val="0"/>
              </a:spcBef>
              <a:spcAft>
                <a:spcPts val="0"/>
              </a:spcAft>
              <a:defRPr/>
            </a:pPr>
            <a:r>
              <a:rPr lang="en-GB" dirty="0">
                <a:solidFill>
                  <a:srgbClr val="1C1C1C"/>
                </a:solidFill>
              </a:rPr>
              <a:t>Unfortunately, Mr Whoops has got in a bit of a muddle with your spelling words. Working with a partner, can you figure them out? </a:t>
            </a:r>
          </a:p>
        </p:txBody>
      </p:sp>
      <p:sp>
        <p:nvSpPr>
          <p:cNvPr id="5" name="Pentagon 4">
            <a:extLst>
              <a:ext uri="{FF2B5EF4-FFF2-40B4-BE49-F238E27FC236}">
                <a16:creationId xmlns:a16="http://schemas.microsoft.com/office/drawing/2014/main" id="{53B1FD0B-0D62-F96D-D6F4-A6C340623AD9}"/>
              </a:ext>
            </a:extLst>
          </p:cNvPr>
          <p:cNvSpPr/>
          <p:nvPr/>
        </p:nvSpPr>
        <p:spPr>
          <a:xfrm>
            <a:off x="1966913" y="1477963"/>
            <a:ext cx="7935912" cy="461962"/>
          </a:xfrm>
          <a:prstGeom prst="homePlate">
            <a:avLst/>
          </a:prstGeom>
          <a:solidFill>
            <a:srgbClr val="F4CB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rgbClr val="1C1C1C"/>
                </a:solidFill>
              </a:rPr>
              <a:t>Remember they all contain an /ear/ sound spelt with ‘ere’.</a:t>
            </a:r>
          </a:p>
        </p:txBody>
      </p:sp>
      <p:pic>
        <p:nvPicPr>
          <p:cNvPr id="7" name="Picture 6">
            <a:extLst>
              <a:ext uri="{FF2B5EF4-FFF2-40B4-BE49-F238E27FC236}">
                <a16:creationId xmlns:a16="http://schemas.microsoft.com/office/drawing/2014/main" id="{05A6F4B7-2F49-E5A6-5F8F-DF55FF5747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3749675"/>
            <a:ext cx="216535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49753D9B-4353-A920-42A8-4FB78AFF37E4}"/>
              </a:ext>
            </a:extLst>
          </p:cNvPr>
          <p:cNvSpPr/>
          <p:nvPr/>
        </p:nvSpPr>
        <p:spPr>
          <a:xfrm>
            <a:off x="7566025" y="4510089"/>
            <a:ext cx="554038" cy="554037"/>
          </a:xfrm>
          <a:prstGeom prst="ellipse">
            <a:avLst/>
          </a:prstGeom>
          <a:solidFill>
            <a:srgbClr val="D1393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bIns="72000" anchor="ctr"/>
          <a:lstStyle/>
          <a:p>
            <a:pPr algn="ctr">
              <a:defRPr/>
            </a:pPr>
            <a:r>
              <a:rPr lang="en-GB" sz="3200" b="1" dirty="0">
                <a:solidFill>
                  <a:schemeClr val="tx1"/>
                </a:solidFill>
              </a:rPr>
              <a:t>e</a:t>
            </a:r>
          </a:p>
        </p:txBody>
      </p:sp>
      <p:sp>
        <p:nvSpPr>
          <p:cNvPr id="51213" name="Rectangle 1">
            <a:extLst>
              <a:ext uri="{FF2B5EF4-FFF2-40B4-BE49-F238E27FC236}">
                <a16:creationId xmlns:a16="http://schemas.microsoft.com/office/drawing/2014/main" id="{54F92524-8A8C-1C85-B767-8630E82432DD}"/>
              </a:ext>
            </a:extLst>
          </p:cNvPr>
          <p:cNvSpPr>
            <a:spLocks noChangeArrowheads="1"/>
          </p:cNvSpPr>
          <p:nvPr/>
        </p:nvSpPr>
        <p:spPr bwMode="auto">
          <a:xfrm>
            <a:off x="7842250" y="2424114"/>
            <a:ext cx="1987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b="1">
                <a:solidFill>
                  <a:schemeClr val="tx1"/>
                </a:solidFill>
              </a:rPr>
              <a:t>Clue: </a:t>
            </a:r>
            <a:r>
              <a:rPr lang="en-GB" altLang="en-US">
                <a:solidFill>
                  <a:schemeClr val="tx1"/>
                </a:solidFill>
              </a:rPr>
              <a:t>To stick to.</a:t>
            </a:r>
          </a:p>
        </p:txBody>
      </p:sp>
      <p:sp>
        <p:nvSpPr>
          <p:cNvPr id="20" name="Rounded Rectangle 19">
            <a:extLst>
              <a:ext uri="{FF2B5EF4-FFF2-40B4-BE49-F238E27FC236}">
                <a16:creationId xmlns:a16="http://schemas.microsoft.com/office/drawing/2014/main" id="{A93C769D-5FC5-8E42-41A3-1072C267C68B}"/>
              </a:ext>
            </a:extLst>
          </p:cNvPr>
          <p:cNvSpPr/>
          <p:nvPr/>
        </p:nvSpPr>
        <p:spPr>
          <a:xfrm>
            <a:off x="7732714" y="2171701"/>
            <a:ext cx="2255837" cy="898525"/>
          </a:xfrm>
          <a:prstGeom prst="roundRect">
            <a:avLst/>
          </a:prstGeom>
          <a:solidFill>
            <a:srgbClr val="F69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Twinkl SemiBold" pitchFamily="2" charset="0"/>
              </a:rPr>
              <a:t>Click here for clue!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nodeType="afterGroup">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2" presetClass="exit" presetSubtype="0" fill="hold" grpId="0" nodeType="clickEffect">
                                  <p:stCondLst>
                                    <p:cond delay="0"/>
                                  </p:stCondLst>
                                  <p:childTnLst>
                                    <p:animEffect transition="out" filter="fade">
                                      <p:cBhvr>
                                        <p:cTn id="34" dur="600"/>
                                        <p:tgtEl>
                                          <p:spTgt spid="20"/>
                                        </p:tgtEl>
                                      </p:cBhvr>
                                    </p:animEffect>
                                    <p:anim calcmode="lin" valueType="num">
                                      <p:cBhvr>
                                        <p:cTn id="35" dur="600"/>
                                        <p:tgtEl>
                                          <p:spTgt spid="20"/>
                                        </p:tgtEl>
                                        <p:attrNameLst>
                                          <p:attrName>ppt_x</p:attrName>
                                        </p:attrNameLst>
                                      </p:cBhvr>
                                      <p:tavLst>
                                        <p:tav tm="0">
                                          <p:val>
                                            <p:strVal val="ppt_x"/>
                                          </p:val>
                                        </p:tav>
                                        <p:tav tm="100000">
                                          <p:val>
                                            <p:strVal val="ppt_x"/>
                                          </p:val>
                                        </p:tav>
                                      </p:tavLst>
                                    </p:anim>
                                    <p:anim calcmode="lin" valueType="num">
                                      <p:cBhvr>
                                        <p:cTn id="36" dur="600"/>
                                        <p:tgtEl>
                                          <p:spTgt spid="20"/>
                                        </p:tgtEl>
                                        <p:attrNameLst>
                                          <p:attrName>ppt_y</p:attrName>
                                        </p:attrNameLst>
                                      </p:cBhvr>
                                      <p:tavLst>
                                        <p:tav tm="0">
                                          <p:val>
                                            <p:strVal val="ppt_y"/>
                                          </p:val>
                                        </p:tav>
                                        <p:tav tm="100000">
                                          <p:val>
                                            <p:strVal val="ppt_y+.1"/>
                                          </p:val>
                                        </p:tav>
                                      </p:tavLst>
                                    </p:anim>
                                    <p:set>
                                      <p:cBhvr>
                                        <p:cTn id="37" dur="1" fill="hold">
                                          <p:stCondLst>
                                            <p:cond delay="5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4" grpId="0" animBg="1"/>
      <p:bldP spid="8" grpId="0" animBg="1"/>
      <p:bldP spid="11" grpId="0" animBg="1"/>
      <p:bldP spid="12" grpId="0" animBg="1"/>
      <p:bldP spid="13" grpId="0" animBg="1"/>
      <p:bldP spid="15"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811782-6F83-4FA1-BE33-C25162D0C8A2}"/>
</file>

<file path=customXml/itemProps2.xml><?xml version="1.0" encoding="utf-8"?>
<ds:datastoreItem xmlns:ds="http://schemas.openxmlformats.org/officeDocument/2006/customXml" ds:itemID="{327E29A4-F08B-4F11-810A-436DEE67EB9F}">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3.xml><?xml version="1.0" encoding="utf-8"?>
<ds:datastoreItem xmlns:ds="http://schemas.openxmlformats.org/officeDocument/2006/customXml" ds:itemID="{D209D99D-44B7-40CF-8710-5158AC3FF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Times tables Bingo </vt:lpstr>
      <vt:lpstr>TBAT- identify 3D nets using 2D representations. 3 in 3   1) 34, 827 + ?  = 50, 000                                            3) 60 x 4 =</vt:lpstr>
      <vt:lpstr>Daily 10                     x 7s  Daily 10 - Mental Maths Challenge - Topmarks</vt:lpstr>
      <vt:lpstr>Talk partners:</vt:lpstr>
      <vt:lpstr>Whiteboard work: </vt:lpstr>
      <vt:lpstr>Blue                                     Green </vt:lpstr>
      <vt:lpstr>PowerPoint Presentation</vt:lpstr>
      <vt:lpstr>PowerPoint Presentation</vt:lpstr>
      <vt:lpstr>PowerPoint Presentation</vt:lpstr>
      <vt:lpstr>Which 3D shape will this net make?</vt:lpstr>
      <vt:lpstr>Paired Work: Record the answers in your books. </vt:lpstr>
      <vt:lpstr>PowerPoint Presentation</vt:lpstr>
      <vt:lpstr>Thursday 15th May TBAT- orally rehearse what I am going to write.  3 in 3  </vt:lpstr>
      <vt:lpstr>Thursday 15th May TBAT- orally rehearse what I am going to write.  Think of a power of three you could use in your letter to the judge.  Think of a rhetorical question you could use in your letter to the judge.  Is this sentence formal or informal? Explain.  You wouldn't really stand by and watch a worshipper of Allah starve? Go penniless? Die?  </vt:lpstr>
      <vt:lpstr>PowerPoint Presentation</vt:lpstr>
      <vt:lpstr>PowerPoint Presentation</vt:lpstr>
      <vt:lpstr>PowerPoint Presentation</vt:lpstr>
      <vt:lpstr>PowerPoint Presentation</vt:lpstr>
      <vt:lpstr>PowerPoint Presentation</vt:lpstr>
      <vt:lpstr>Thursday 15th May TBAT-  respond to a suggested stimulus and design and build a model set which conveys my interpretation of the narrative.  2 in 2 1. What do we have to think about when designing a stage set? 2. What enhances the audiences' enjoyment of a show? </vt:lpstr>
      <vt:lpstr>Thursday 15th May TBAT-  respond to a suggested stimulus and design and build a model set which conveys my interpretation of the narrative.            Using your design from last week (SHREK) begin to design your back-drop. Think about what other props would be on the stage and what would be needed on the background.  </vt:lpstr>
      <vt:lpstr>Thursday 15th May TBAT-  respond to a suggested stimulus and design and build a model set which conveys my interpretation of the narrative.            Using your design from last week (SHREK)begin to design your back-drop. Think about what other props would be on the stage and what would be needed on the background.  </vt:lpstr>
      <vt:lpstr>Thursday 15th May TBAT-  respond to a suggested stimulus and design and build a model set which conveys my interpretation of the narrative.  SHREK:  Measure your background and ensure your paper is the same size.  Think about colours and outlines. Keep objects large and bold so they can be seen  No little details - as it cannot be seen from the audience  THINK- what is needed in the background and what will be a prop or scenery on the stage?  </vt:lpstr>
      <vt:lpstr>Thursday 15th May TBAT-  respond to a suggested stimulus and design and build a model set which conveys my interpretation of the narrative.           Outcome: Children will have the opportunity to draw, build and paint and by the end they will have an atmospheric and dramatic set in response to text. Use sketchbooks throughout to come up with ideas, jot down thoughts, test materials and reflect  </vt:lpstr>
      <vt:lpstr>Get Set 4 PE - Lesson Plan -4 for Year 5 Cricket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267</cp:revision>
  <dcterms:created xsi:type="dcterms:W3CDTF">2025-05-11T19:40:22Z</dcterms:created>
  <dcterms:modified xsi:type="dcterms:W3CDTF">2025-05-14T14:53:22Z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