
<file path=[Content_Types].xml><?xml version="1.0" encoding="utf-8"?>
<Types xmlns="http://schemas.openxmlformats.org/package/2006/content-types">
  <Default Extension="gif" ContentType="image/gi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sldIdLst>
    <p:sldId id="326" r:id="rId5"/>
    <p:sldId id="747" r:id="rId6"/>
    <p:sldId id="748" r:id="rId7"/>
    <p:sldId id="750" r:id="rId8"/>
    <p:sldId id="332" r:id="rId9"/>
    <p:sldId id="257" r:id="rId10"/>
    <p:sldId id="325" r:id="rId11"/>
    <p:sldId id="318" r:id="rId12"/>
    <p:sldId id="738" r:id="rId13"/>
    <p:sldId id="739" r:id="rId14"/>
    <p:sldId id="741" r:id="rId15"/>
    <p:sldId id="740" r:id="rId16"/>
    <p:sldId id="334" r:id="rId17"/>
    <p:sldId id="335" r:id="rId18"/>
    <p:sldId id="742" r:id="rId19"/>
    <p:sldId id="338" r:id="rId20"/>
    <p:sldId id="743" r:id="rId21"/>
    <p:sldId id="269" r:id="rId22"/>
    <p:sldId id="340" r:id="rId23"/>
    <p:sldId id="745" r:id="rId24"/>
    <p:sldId id="744" r:id="rId25"/>
    <p:sldId id="746" r:id="rId26"/>
    <p:sldId id="749" r:id="rId27"/>
    <p:sldId id="751" r:id="rId28"/>
    <p:sldId id="268" r:id="rId29"/>
    <p:sldId id="752" r:id="rId30"/>
    <p:sldId id="270" r:id="rId31"/>
    <p:sldId id="271" r:id="rId32"/>
    <p:sldId id="272" r:id="rId33"/>
    <p:sldId id="273" r:id="rId34"/>
    <p:sldId id="274" r:id="rId35"/>
    <p:sldId id="755" r:id="rId36"/>
    <p:sldId id="756" r:id="rId37"/>
    <p:sldId id="346" r:id="rId38"/>
    <p:sldId id="256" r:id="rId39"/>
    <p:sldId id="349" r:id="rId40"/>
    <p:sldId id="258" r:id="rId41"/>
    <p:sldId id="259" r:id="rId42"/>
    <p:sldId id="260" r:id="rId43"/>
    <p:sldId id="261" r:id="rId44"/>
    <p:sldId id="262" r:id="rId45"/>
    <p:sldId id="263" r:id="rId46"/>
    <p:sldId id="757" r:id="rId47"/>
    <p:sldId id="753" r:id="rId48"/>
    <p:sldId id="754" r:id="rId49"/>
    <p:sldId id="264" r:id="rId50"/>
    <p:sldId id="265" r:id="rId51"/>
    <p:sldId id="266" r:id="rId52"/>
    <p:sldId id="267" r:id="rId53"/>
    <p:sldId id="350" r:id="rId54"/>
    <p:sldId id="331" r:id="rId55"/>
    <p:sldId id="333" r:id="rId56"/>
    <p:sldId id="327" r:id="rId57"/>
    <p:sldId id="328" r:id="rId58"/>
    <p:sldId id="329" r:id="rId59"/>
    <p:sldId id="330" r:id="rId6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AF6E9-DDAD-0703-F7F5-35423D4087B8}" v="701" dt="2025-05-13T14:00:28.410"/>
    <p1510:client id="{9FC3FD17-CCB2-7939-4255-ED594E4BFE36}" v="1333" dt="2025-05-12T13:01:37.818"/>
    <p1510:client id="{BADB16D1-EF62-F2CF-0F53-6CD4EBCB8117}" v="269" dt="2025-05-11T20:00:55.688"/>
    <p1510:client id="{DCCF5860-C066-6D34-6056-2C506EECCA26}" v="382" dt="2025-05-13T08:48:06.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53FFC-BCB0-41F4-8177-FEFC06A3A305}" type="datetimeFigureOut">
              <a:t>5/13/2025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774E5-FBD1-498C-AB2A-82CC4172EDF4}" type="slidenum">
              <a:t>‹#›</a:t>
            </a:fld>
            <a:endParaRPr lang="en-GB"/>
          </a:p>
        </p:txBody>
      </p:sp>
    </p:spTree>
    <p:extLst>
      <p:ext uri="{BB962C8B-B14F-4D97-AF65-F5344CB8AC3E}">
        <p14:creationId xmlns:p14="http://schemas.microsoft.com/office/powerpoint/2010/main" val="413301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3A195FC-93F7-47EE-A2A5-1275D84692BC}"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85584ef28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85584ef28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29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409931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55972" y="252300"/>
            <a:ext cx="3080054" cy="51308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3799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13/05/2025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13/05/2025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13/05/2025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gif"/><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bitesize/articles/z99n2v4#zd2k239"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614D-1D6E-65B7-6800-73E4F28FB427}"/>
              </a:ext>
            </a:extLst>
          </p:cNvPr>
          <p:cNvSpPr>
            <a:spLocks noGrp="1"/>
          </p:cNvSpPr>
          <p:nvPr>
            <p:ph type="title"/>
          </p:nvPr>
        </p:nvSpPr>
        <p:spPr>
          <a:xfrm>
            <a:off x="672548" y="2761559"/>
            <a:ext cx="10515600" cy="1325563"/>
          </a:xfrm>
        </p:spPr>
        <p:txBody>
          <a:bodyPr vert="horz" lIns="91440" tIns="45720" rIns="91440" bIns="45720" rtlCol="0" anchor="ctr">
            <a:noAutofit/>
          </a:bodyPr>
          <a:lstStyle/>
          <a:p>
            <a:pPr marL="742950" indent="-742950">
              <a:buAutoNum type="arabicParenR"/>
            </a:pPr>
            <a:r>
              <a:rPr lang="en-US" sz="4900"/>
              <a:t>367 x 7 = </a:t>
            </a:r>
            <a:br>
              <a:rPr lang="en-US" sz="4900"/>
            </a:br>
            <a:r>
              <a:rPr lang="en-US" sz="4900"/>
              <a:t>2) 345 x 12 = </a:t>
            </a:r>
            <a:br>
              <a:rPr lang="en-US" sz="4900"/>
            </a:br>
            <a:r>
              <a:rPr lang="en-US" sz="4900"/>
              <a:t>3) 455 divided by 5 = </a:t>
            </a:r>
            <a:br>
              <a:rPr lang="en-US" sz="4900"/>
            </a:br>
            <a:r>
              <a:rPr lang="en-US" sz="4900"/>
              <a:t>4) 1, 245 divided by 3 = </a:t>
            </a:r>
            <a:br>
              <a:rPr lang="en-US" sz="4900"/>
            </a:br>
            <a:r>
              <a:rPr lang="en-US" sz="4900"/>
              <a:t>5) 1.67 + 1.89 + 2.88 =</a:t>
            </a:r>
            <a:br>
              <a:rPr lang="en-US" sz="4900"/>
            </a:br>
            <a:r>
              <a:rPr lang="en-US" sz="4900"/>
              <a:t>6) 18.92 - 3.07=</a:t>
            </a:r>
            <a:br>
              <a:rPr lang="en-US" sz="4900"/>
            </a:br>
            <a:r>
              <a:rPr lang="en-US" sz="4900"/>
              <a:t>7) 56, 726 + 12, 999=</a:t>
            </a:r>
            <a:br>
              <a:rPr lang="en-US" sz="4900"/>
            </a:br>
            <a:r>
              <a:rPr lang="en-US" sz="4900"/>
              <a:t>8) 67, 625 – 41, 676 =</a:t>
            </a:r>
            <a:br>
              <a:rPr lang="en-US" sz="4900"/>
            </a:br>
            <a:r>
              <a:rPr lang="en-US" sz="4900"/>
              <a:t>9) 4/5 + 3/5 = </a:t>
            </a:r>
            <a:br>
              <a:rPr lang="en-US" sz="4900"/>
            </a:br>
            <a:r>
              <a:rPr lang="en-US" sz="4900"/>
              <a:t>10) 4/7 - 2/7 = </a:t>
            </a:r>
          </a:p>
        </p:txBody>
      </p:sp>
    </p:spTree>
    <p:extLst>
      <p:ext uri="{BB962C8B-B14F-4D97-AF65-F5344CB8AC3E}">
        <p14:creationId xmlns:p14="http://schemas.microsoft.com/office/powerpoint/2010/main" val="277076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E379-7256-ABE7-203C-2563B5198AC5}"/>
              </a:ext>
            </a:extLst>
          </p:cNvPr>
          <p:cNvSpPr>
            <a:spLocks noGrp="1"/>
          </p:cNvSpPr>
          <p:nvPr>
            <p:ph type="title"/>
          </p:nvPr>
        </p:nvSpPr>
        <p:spPr>
          <a:xfrm>
            <a:off x="261551" y="-263010"/>
            <a:ext cx="10515600" cy="1325563"/>
          </a:xfrm>
        </p:spPr>
        <p:txBody>
          <a:bodyPr>
            <a:normAutofit/>
          </a:bodyPr>
          <a:lstStyle/>
          <a:p>
            <a:r>
              <a:rPr lang="en-GB" sz="3600"/>
              <a:t>Talk partners: reflection, translation or rotation?</a:t>
            </a:r>
          </a:p>
        </p:txBody>
      </p:sp>
      <p:pic>
        <p:nvPicPr>
          <p:cNvPr id="3" name="Picture 2" descr="A graph paper with colorful shapes and lines&#10;&#10;AI-generated content may be incorrect.">
            <a:extLst>
              <a:ext uri="{FF2B5EF4-FFF2-40B4-BE49-F238E27FC236}">
                <a16:creationId xmlns:a16="http://schemas.microsoft.com/office/drawing/2014/main" id="{C9F17372-B13C-4698-9944-D39F4B68897E}"/>
              </a:ext>
            </a:extLst>
          </p:cNvPr>
          <p:cNvPicPr>
            <a:picLocks noChangeAspect="1"/>
          </p:cNvPicPr>
          <p:nvPr/>
        </p:nvPicPr>
        <p:blipFill>
          <a:blip r:embed="rId2"/>
          <a:stretch>
            <a:fillRect/>
          </a:stretch>
        </p:blipFill>
        <p:spPr>
          <a:xfrm>
            <a:off x="2240048" y="928172"/>
            <a:ext cx="6568903" cy="5804843"/>
          </a:xfrm>
          <a:prstGeom prst="rect">
            <a:avLst/>
          </a:prstGeom>
        </p:spPr>
      </p:pic>
      <p:sp>
        <p:nvSpPr>
          <p:cNvPr id="4" name="TextBox 3">
            <a:extLst>
              <a:ext uri="{FF2B5EF4-FFF2-40B4-BE49-F238E27FC236}">
                <a16:creationId xmlns:a16="http://schemas.microsoft.com/office/drawing/2014/main" id="{B4DD1A52-51FC-1F0A-9C6E-7A1C8C26ACAF}"/>
              </a:ext>
            </a:extLst>
          </p:cNvPr>
          <p:cNvSpPr txBox="1"/>
          <p:nvPr/>
        </p:nvSpPr>
        <p:spPr>
          <a:xfrm>
            <a:off x="772868" y="1752754"/>
            <a:ext cx="231860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chemeClr val="tx2">
                    <a:lumMod val="49000"/>
                    <a:lumOff val="51000"/>
                  </a:schemeClr>
                </a:solidFill>
              </a:rPr>
              <a:t>Blue </a:t>
            </a:r>
          </a:p>
          <a:p>
            <a:pPr algn="l"/>
            <a:endParaRPr lang="en-GB"/>
          </a:p>
          <a:p>
            <a:endParaRPr lang="en-GB"/>
          </a:p>
          <a:p>
            <a:endParaRPr lang="en-GB"/>
          </a:p>
          <a:p>
            <a:endParaRPr lang="en-GB"/>
          </a:p>
          <a:p>
            <a:endParaRPr lang="en-GB"/>
          </a:p>
          <a:p>
            <a:endParaRPr lang="en-GB"/>
          </a:p>
          <a:p>
            <a:endParaRPr lang="en-GB" sz="3600" b="1">
              <a:solidFill>
                <a:srgbClr val="00B050"/>
              </a:solidFill>
            </a:endParaRPr>
          </a:p>
          <a:p>
            <a:r>
              <a:rPr lang="en-GB" sz="3600" b="1">
                <a:solidFill>
                  <a:srgbClr val="00B050"/>
                </a:solidFill>
              </a:rPr>
              <a:t>Green</a:t>
            </a:r>
          </a:p>
        </p:txBody>
      </p:sp>
      <p:sp>
        <p:nvSpPr>
          <p:cNvPr id="5" name="TextBox 4">
            <a:extLst>
              <a:ext uri="{FF2B5EF4-FFF2-40B4-BE49-F238E27FC236}">
                <a16:creationId xmlns:a16="http://schemas.microsoft.com/office/drawing/2014/main" id="{0CEFF501-542D-4C5C-FD33-534B33484B0A}"/>
              </a:ext>
            </a:extLst>
          </p:cNvPr>
          <p:cNvSpPr txBox="1"/>
          <p:nvPr/>
        </p:nvSpPr>
        <p:spPr>
          <a:xfrm>
            <a:off x="9191614" y="1048893"/>
            <a:ext cx="253942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I think that it is _________________ because... </a:t>
            </a:r>
            <a:endParaRPr lang="en-US" sz="2400"/>
          </a:p>
          <a:p>
            <a:endParaRPr lang="en-GB" sz="2400"/>
          </a:p>
          <a:p>
            <a:endParaRPr lang="en-GB" sz="2400"/>
          </a:p>
          <a:p>
            <a:endParaRPr lang="en-GB" sz="2400"/>
          </a:p>
          <a:p>
            <a:r>
              <a:rPr lang="en-GB" sz="2400"/>
              <a:t>I agree/I disagree</a:t>
            </a:r>
          </a:p>
        </p:txBody>
      </p:sp>
    </p:spTree>
    <p:extLst>
      <p:ext uri="{BB962C8B-B14F-4D97-AF65-F5344CB8AC3E}">
        <p14:creationId xmlns:p14="http://schemas.microsoft.com/office/powerpoint/2010/main" val="73155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CE29-04C3-F0BD-A1DD-9B3E06D742D0}"/>
              </a:ext>
            </a:extLst>
          </p:cNvPr>
          <p:cNvSpPr>
            <a:spLocks noGrp="1"/>
          </p:cNvSpPr>
          <p:nvPr>
            <p:ph type="title"/>
          </p:nvPr>
        </p:nvSpPr>
        <p:spPr>
          <a:xfrm>
            <a:off x="838200" y="2939449"/>
            <a:ext cx="10515600" cy="1325563"/>
          </a:xfrm>
        </p:spPr>
        <p:txBody>
          <a:bodyPr>
            <a:normAutofit fontScale="90000"/>
          </a:bodyPr>
          <a:lstStyle/>
          <a:p>
            <a:r>
              <a:rPr lang="en-GB"/>
              <a:t>Mr Little says..... </a:t>
            </a:r>
            <a:br>
              <a:rPr lang="en-GB"/>
            </a:br>
            <a:br>
              <a:rPr lang="en-GB"/>
            </a:br>
            <a:br>
              <a:rPr lang="en-GB"/>
            </a:br>
            <a:r>
              <a:rPr lang="en-GB"/>
              <a:t>Miss Smith says.... </a:t>
            </a:r>
            <a:br>
              <a:rPr lang="en-GB"/>
            </a:br>
            <a:br>
              <a:rPr lang="en-GB"/>
            </a:br>
            <a:br>
              <a:rPr lang="en-GB"/>
            </a:br>
            <a:r>
              <a:rPr lang="en-GB"/>
              <a:t>Listen to the instruction carefully and turn the number of degrees in the correct direction. </a:t>
            </a:r>
            <a:br>
              <a:rPr lang="en-GB"/>
            </a:br>
            <a:endParaRPr lang="en-GB"/>
          </a:p>
        </p:txBody>
      </p:sp>
    </p:spTree>
    <p:extLst>
      <p:ext uri="{BB962C8B-B14F-4D97-AF65-F5344CB8AC3E}">
        <p14:creationId xmlns:p14="http://schemas.microsoft.com/office/powerpoint/2010/main" val="3630456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A3AF-F0D6-A205-EFE6-8A9AFD2C8337}"/>
              </a:ext>
            </a:extLst>
          </p:cNvPr>
          <p:cNvSpPr>
            <a:spLocks noGrp="1"/>
          </p:cNvSpPr>
          <p:nvPr>
            <p:ph type="title"/>
          </p:nvPr>
        </p:nvSpPr>
        <p:spPr/>
        <p:txBody>
          <a:bodyPr/>
          <a:lstStyle/>
          <a:p>
            <a:r>
              <a:rPr lang="en-GB"/>
              <a:t>Talk partners: What rotation has happened? </a:t>
            </a:r>
          </a:p>
        </p:txBody>
      </p:sp>
      <p:pic>
        <p:nvPicPr>
          <p:cNvPr id="3" name="Picture 2" descr="A purple rectangular object with white grid&#10;&#10;AI-generated content may be incorrect.">
            <a:extLst>
              <a:ext uri="{FF2B5EF4-FFF2-40B4-BE49-F238E27FC236}">
                <a16:creationId xmlns:a16="http://schemas.microsoft.com/office/drawing/2014/main" id="{C338C7D0-6942-344C-C8C6-49DB4CCBC515}"/>
              </a:ext>
            </a:extLst>
          </p:cNvPr>
          <p:cNvPicPr>
            <a:picLocks noChangeAspect="1"/>
          </p:cNvPicPr>
          <p:nvPr/>
        </p:nvPicPr>
        <p:blipFill>
          <a:blip r:embed="rId2"/>
          <a:srcRect r="37769" b="465"/>
          <a:stretch/>
        </p:blipFill>
        <p:spPr>
          <a:xfrm>
            <a:off x="6525398" y="1871019"/>
            <a:ext cx="5012225" cy="3363117"/>
          </a:xfrm>
          <a:prstGeom prst="rect">
            <a:avLst/>
          </a:prstGeom>
        </p:spPr>
      </p:pic>
      <p:pic>
        <p:nvPicPr>
          <p:cNvPr id="4" name="Picture 3" descr="A grid with purple rectangles and black lines&#10;&#10;AI-generated content may be incorrect.">
            <a:extLst>
              <a:ext uri="{FF2B5EF4-FFF2-40B4-BE49-F238E27FC236}">
                <a16:creationId xmlns:a16="http://schemas.microsoft.com/office/drawing/2014/main" id="{B01F031F-9F16-F34E-8DAD-82A67BAC031C}"/>
              </a:ext>
            </a:extLst>
          </p:cNvPr>
          <p:cNvPicPr>
            <a:picLocks noChangeAspect="1"/>
          </p:cNvPicPr>
          <p:nvPr/>
        </p:nvPicPr>
        <p:blipFill>
          <a:blip r:embed="rId3"/>
          <a:srcRect l="47" r="27508" b="56279"/>
          <a:stretch/>
        </p:blipFill>
        <p:spPr>
          <a:xfrm>
            <a:off x="140190" y="2257553"/>
            <a:ext cx="5969109" cy="1443986"/>
          </a:xfrm>
          <a:prstGeom prst="rect">
            <a:avLst/>
          </a:prstGeom>
        </p:spPr>
      </p:pic>
      <p:sp>
        <p:nvSpPr>
          <p:cNvPr id="5" name="TextBox 4">
            <a:extLst>
              <a:ext uri="{FF2B5EF4-FFF2-40B4-BE49-F238E27FC236}">
                <a16:creationId xmlns:a16="http://schemas.microsoft.com/office/drawing/2014/main" id="{17D286DB-A5AA-8A10-91F0-91523DE5B39B}"/>
              </a:ext>
            </a:extLst>
          </p:cNvPr>
          <p:cNvSpPr txBox="1"/>
          <p:nvPr/>
        </p:nvSpPr>
        <p:spPr>
          <a:xfrm>
            <a:off x="621054" y="5506687"/>
            <a:ext cx="109719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Word bank: clockwise      anticlockwise        degrees</a:t>
            </a:r>
          </a:p>
        </p:txBody>
      </p:sp>
    </p:spTree>
    <p:extLst>
      <p:ext uri="{BB962C8B-B14F-4D97-AF65-F5344CB8AC3E}">
        <p14:creationId xmlns:p14="http://schemas.microsoft.com/office/powerpoint/2010/main" val="7688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A5CE5D-CAF6-851E-275F-79720C610EFF}"/>
              </a:ext>
            </a:extLst>
          </p:cNvPr>
          <p:cNvPicPr>
            <a:picLocks noChangeAspect="1"/>
          </p:cNvPicPr>
          <p:nvPr/>
        </p:nvPicPr>
        <p:blipFill>
          <a:blip r:embed="rId2"/>
          <a:stretch>
            <a:fillRect/>
          </a:stretch>
        </p:blipFill>
        <p:spPr>
          <a:xfrm>
            <a:off x="996650" y="427466"/>
            <a:ext cx="11197538" cy="6435553"/>
          </a:xfrm>
          <a:prstGeom prst="rect">
            <a:avLst/>
          </a:prstGeom>
        </p:spPr>
      </p:pic>
      <p:sp>
        <p:nvSpPr>
          <p:cNvPr id="3" name="TextBox 2">
            <a:extLst>
              <a:ext uri="{FF2B5EF4-FFF2-40B4-BE49-F238E27FC236}">
                <a16:creationId xmlns:a16="http://schemas.microsoft.com/office/drawing/2014/main" id="{96086F8B-8015-FD71-FDB0-43669002AF87}"/>
              </a:ext>
            </a:extLst>
          </p:cNvPr>
          <p:cNvSpPr txBox="1"/>
          <p:nvPr/>
        </p:nvSpPr>
        <p:spPr>
          <a:xfrm>
            <a:off x="179415" y="82806"/>
            <a:ext cx="45820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Class work:</a:t>
            </a:r>
          </a:p>
        </p:txBody>
      </p:sp>
    </p:spTree>
    <p:extLst>
      <p:ext uri="{BB962C8B-B14F-4D97-AF65-F5344CB8AC3E}">
        <p14:creationId xmlns:p14="http://schemas.microsoft.com/office/powerpoint/2010/main" val="209480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n a grid with a green arrow&#10;&#10;AI-generated content may be incorrect.">
            <a:extLst>
              <a:ext uri="{FF2B5EF4-FFF2-40B4-BE49-F238E27FC236}">
                <a16:creationId xmlns:a16="http://schemas.microsoft.com/office/drawing/2014/main" id="{65FB58BD-DC58-4017-B042-DD908D6E0C57}"/>
              </a:ext>
            </a:extLst>
          </p:cNvPr>
          <p:cNvPicPr>
            <a:picLocks noChangeAspect="1"/>
          </p:cNvPicPr>
          <p:nvPr/>
        </p:nvPicPr>
        <p:blipFill>
          <a:blip r:embed="rId2"/>
          <a:srcRect t="7167" r="38728" b="3869"/>
          <a:stretch/>
        </p:blipFill>
        <p:spPr>
          <a:xfrm>
            <a:off x="5041300" y="95637"/>
            <a:ext cx="6743785" cy="6828802"/>
          </a:xfrm>
          <a:prstGeom prst="rect">
            <a:avLst/>
          </a:prstGeom>
        </p:spPr>
      </p:pic>
      <p:sp>
        <p:nvSpPr>
          <p:cNvPr id="3" name="TextBox 2">
            <a:extLst>
              <a:ext uri="{FF2B5EF4-FFF2-40B4-BE49-F238E27FC236}">
                <a16:creationId xmlns:a16="http://schemas.microsoft.com/office/drawing/2014/main" id="{2A728845-B5AB-74F1-0F5D-C726D72C6285}"/>
              </a:ext>
            </a:extLst>
          </p:cNvPr>
          <p:cNvSpPr txBox="1"/>
          <p:nvPr/>
        </p:nvSpPr>
        <p:spPr>
          <a:xfrm>
            <a:off x="345030" y="96608"/>
            <a:ext cx="4136066"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Talk partners, followed by whiteboard work:</a:t>
            </a:r>
          </a:p>
          <a:p>
            <a:endParaRPr lang="en-GB" sz="3600"/>
          </a:p>
          <a:p>
            <a:r>
              <a:rPr lang="en-GB" sz="3600"/>
              <a:t>Vertex a has been rotated 90 degrees clockwise. </a:t>
            </a:r>
            <a:endParaRPr lang="en-US" sz="3600"/>
          </a:p>
          <a:p>
            <a:r>
              <a:rPr lang="en-GB" sz="3600"/>
              <a:t>True or false? </a:t>
            </a:r>
          </a:p>
        </p:txBody>
      </p:sp>
      <p:pic>
        <p:nvPicPr>
          <p:cNvPr id="5" name="Picture 4" descr="A clock with a blue background&#10;&#10;AI-generated content may be incorrect.">
            <a:extLst>
              <a:ext uri="{FF2B5EF4-FFF2-40B4-BE49-F238E27FC236}">
                <a16:creationId xmlns:a16="http://schemas.microsoft.com/office/drawing/2014/main" id="{1D30F3B8-1FB9-8F68-835D-6FE1D24C47C7}"/>
              </a:ext>
            </a:extLst>
          </p:cNvPr>
          <p:cNvPicPr>
            <a:picLocks noChangeAspect="1"/>
          </p:cNvPicPr>
          <p:nvPr/>
        </p:nvPicPr>
        <p:blipFill>
          <a:blip r:embed="rId3"/>
          <a:stretch>
            <a:fillRect/>
          </a:stretch>
        </p:blipFill>
        <p:spPr>
          <a:xfrm>
            <a:off x="3217" y="5502999"/>
            <a:ext cx="1476375" cy="1352550"/>
          </a:xfrm>
          <a:prstGeom prst="rect">
            <a:avLst/>
          </a:prstGeom>
        </p:spPr>
      </p:pic>
      <p:pic>
        <p:nvPicPr>
          <p:cNvPr id="7" name="Picture 6" descr="A yellow sign with a black circle and arrow&#10;&#10;AI-generated content may be incorrect.">
            <a:extLst>
              <a:ext uri="{FF2B5EF4-FFF2-40B4-BE49-F238E27FC236}">
                <a16:creationId xmlns:a16="http://schemas.microsoft.com/office/drawing/2014/main" id="{EC2FD560-4A64-85A4-F613-869C477D0B0C}"/>
              </a:ext>
            </a:extLst>
          </p:cNvPr>
          <p:cNvPicPr>
            <a:picLocks noChangeAspect="1"/>
          </p:cNvPicPr>
          <p:nvPr/>
        </p:nvPicPr>
        <p:blipFill>
          <a:blip r:embed="rId4"/>
          <a:stretch>
            <a:fillRect/>
          </a:stretch>
        </p:blipFill>
        <p:spPr>
          <a:xfrm>
            <a:off x="1480059" y="5345090"/>
            <a:ext cx="1476375" cy="1666875"/>
          </a:xfrm>
          <a:prstGeom prst="rect">
            <a:avLst/>
          </a:prstGeom>
        </p:spPr>
      </p:pic>
    </p:spTree>
    <p:extLst>
      <p:ext uri="{BB962C8B-B14F-4D97-AF65-F5344CB8AC3E}">
        <p14:creationId xmlns:p14="http://schemas.microsoft.com/office/powerpoint/2010/main" val="403784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139DA-72C1-4589-B290-E8F91E66F291}"/>
            </a:ext>
          </a:extLst>
        </p:cNvPr>
        <p:cNvGrpSpPr/>
        <p:nvPr/>
      </p:nvGrpSpPr>
      <p:grpSpPr>
        <a:xfrm>
          <a:off x="0" y="0"/>
          <a:ext cx="0" cy="0"/>
          <a:chOff x="0" y="0"/>
          <a:chExt cx="0" cy="0"/>
        </a:xfrm>
      </p:grpSpPr>
      <p:pic>
        <p:nvPicPr>
          <p:cNvPr id="2" name="Picture 1" descr="A graph on a grid with a green arrow&#10;&#10;AI-generated content may be incorrect.">
            <a:extLst>
              <a:ext uri="{FF2B5EF4-FFF2-40B4-BE49-F238E27FC236}">
                <a16:creationId xmlns:a16="http://schemas.microsoft.com/office/drawing/2014/main" id="{6C7F4FBB-703A-CA9F-6555-65B70562C932}"/>
              </a:ext>
            </a:extLst>
          </p:cNvPr>
          <p:cNvPicPr>
            <a:picLocks noChangeAspect="1"/>
          </p:cNvPicPr>
          <p:nvPr/>
        </p:nvPicPr>
        <p:blipFill>
          <a:blip r:embed="rId2"/>
          <a:srcRect t="7667" r="38960" b="5702"/>
          <a:stretch/>
        </p:blipFill>
        <p:spPr>
          <a:xfrm>
            <a:off x="5339921" y="95637"/>
            <a:ext cx="6857060" cy="6766911"/>
          </a:xfrm>
          <a:prstGeom prst="rect">
            <a:avLst/>
          </a:prstGeom>
        </p:spPr>
      </p:pic>
      <p:sp>
        <p:nvSpPr>
          <p:cNvPr id="3" name="TextBox 2">
            <a:extLst>
              <a:ext uri="{FF2B5EF4-FFF2-40B4-BE49-F238E27FC236}">
                <a16:creationId xmlns:a16="http://schemas.microsoft.com/office/drawing/2014/main" id="{563F9B39-56FD-E9D8-9382-DD7657865547}"/>
              </a:ext>
            </a:extLst>
          </p:cNvPr>
          <p:cNvSpPr txBox="1"/>
          <p:nvPr/>
        </p:nvSpPr>
        <p:spPr>
          <a:xfrm>
            <a:off x="345030" y="96608"/>
            <a:ext cx="452736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Whiteboard work:</a:t>
            </a:r>
          </a:p>
          <a:p>
            <a:endParaRPr lang="en-GB" sz="3600"/>
          </a:p>
          <a:p>
            <a:endParaRPr lang="en-GB" sz="3600"/>
          </a:p>
          <a:p>
            <a:r>
              <a:rPr lang="en-GB" sz="3600"/>
              <a:t>The coordinates for the rotated shape are (5, 5)   (5, 7)   (7, 7) </a:t>
            </a:r>
            <a:endParaRPr lang="en-US"/>
          </a:p>
          <a:p>
            <a:r>
              <a:rPr lang="en-GB" sz="3600"/>
              <a:t> (8, 6)   (7, 5).</a:t>
            </a:r>
            <a:endParaRPr lang="en-US"/>
          </a:p>
          <a:p>
            <a:r>
              <a:rPr lang="en-GB" sz="3600"/>
              <a:t> True or false?</a:t>
            </a:r>
            <a:endParaRPr lang="en-GB"/>
          </a:p>
        </p:txBody>
      </p:sp>
    </p:spTree>
    <p:extLst>
      <p:ext uri="{BB962C8B-B14F-4D97-AF65-F5344CB8AC3E}">
        <p14:creationId xmlns:p14="http://schemas.microsoft.com/office/powerpoint/2010/main" val="143810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402C-711B-BAA0-DE31-4D8752E830EE}"/>
              </a:ext>
            </a:extLst>
          </p:cNvPr>
          <p:cNvSpPr>
            <a:spLocks noGrp="1"/>
          </p:cNvSpPr>
          <p:nvPr>
            <p:ph type="title"/>
          </p:nvPr>
        </p:nvSpPr>
        <p:spPr>
          <a:xfrm>
            <a:off x="137984" y="4720"/>
            <a:ext cx="12060194" cy="1325563"/>
          </a:xfrm>
        </p:spPr>
        <p:txBody>
          <a:bodyPr>
            <a:normAutofit fontScale="90000"/>
          </a:bodyPr>
          <a:lstStyle/>
          <a:p>
            <a:r>
              <a:rPr lang="en-GB" sz="3200"/>
              <a:t>Class work: </a:t>
            </a:r>
            <a:br>
              <a:rPr lang="en-GB" sz="3200"/>
            </a:br>
            <a:r>
              <a:rPr lang="en-GB" sz="3200"/>
              <a:t>The shapes have been rotated 270degrees anti- clockwise from vertex a. True or false?</a:t>
            </a:r>
          </a:p>
        </p:txBody>
      </p:sp>
      <p:pic>
        <p:nvPicPr>
          <p:cNvPr id="3" name="Picture 2" descr="A screenshot of a graphing game&#10;&#10;AI-generated content may be incorrect.">
            <a:extLst>
              <a:ext uri="{FF2B5EF4-FFF2-40B4-BE49-F238E27FC236}">
                <a16:creationId xmlns:a16="http://schemas.microsoft.com/office/drawing/2014/main" id="{47B9DE21-119D-4373-39AF-2CBFD384EB50}"/>
              </a:ext>
            </a:extLst>
          </p:cNvPr>
          <p:cNvPicPr>
            <a:picLocks noChangeAspect="1"/>
          </p:cNvPicPr>
          <p:nvPr/>
        </p:nvPicPr>
        <p:blipFill>
          <a:blip r:embed="rId2"/>
          <a:stretch>
            <a:fillRect/>
          </a:stretch>
        </p:blipFill>
        <p:spPr>
          <a:xfrm>
            <a:off x="3305175" y="1061136"/>
            <a:ext cx="5581650" cy="5600700"/>
          </a:xfrm>
          <a:prstGeom prst="rect">
            <a:avLst/>
          </a:prstGeom>
        </p:spPr>
      </p:pic>
      <p:pic>
        <p:nvPicPr>
          <p:cNvPr id="4" name="Picture 3" descr="A yellow sign with a black circle and arrow&#10;&#10;AI-generated content may be incorrect.">
            <a:extLst>
              <a:ext uri="{FF2B5EF4-FFF2-40B4-BE49-F238E27FC236}">
                <a16:creationId xmlns:a16="http://schemas.microsoft.com/office/drawing/2014/main" id="{AA50D713-10E6-4611-0F57-E62B73C1B667}"/>
              </a:ext>
            </a:extLst>
          </p:cNvPr>
          <p:cNvPicPr>
            <a:picLocks noChangeAspect="1"/>
          </p:cNvPicPr>
          <p:nvPr/>
        </p:nvPicPr>
        <p:blipFill>
          <a:blip r:embed="rId3"/>
          <a:stretch>
            <a:fillRect/>
          </a:stretch>
        </p:blipFill>
        <p:spPr>
          <a:xfrm>
            <a:off x="10712407" y="5190481"/>
            <a:ext cx="1476375" cy="1666875"/>
          </a:xfrm>
          <a:prstGeom prst="rect">
            <a:avLst/>
          </a:prstGeom>
        </p:spPr>
      </p:pic>
      <p:pic>
        <p:nvPicPr>
          <p:cNvPr id="6" name="Picture 5" descr="A clock with a blue background&#10;&#10;AI-generated content may be incorrect.">
            <a:extLst>
              <a:ext uri="{FF2B5EF4-FFF2-40B4-BE49-F238E27FC236}">
                <a16:creationId xmlns:a16="http://schemas.microsoft.com/office/drawing/2014/main" id="{CBDD1225-190A-CA89-C31B-22ED89403ABC}"/>
              </a:ext>
            </a:extLst>
          </p:cNvPr>
          <p:cNvPicPr>
            <a:picLocks noChangeAspect="1"/>
          </p:cNvPicPr>
          <p:nvPr/>
        </p:nvPicPr>
        <p:blipFill>
          <a:blip r:embed="rId4"/>
          <a:stretch>
            <a:fillRect/>
          </a:stretch>
        </p:blipFill>
        <p:spPr>
          <a:xfrm>
            <a:off x="9235565" y="5502999"/>
            <a:ext cx="1476375" cy="1352550"/>
          </a:xfrm>
          <a:prstGeom prst="rect">
            <a:avLst/>
          </a:prstGeom>
        </p:spPr>
      </p:pic>
    </p:spTree>
    <p:extLst>
      <p:ext uri="{BB962C8B-B14F-4D97-AF65-F5344CB8AC3E}">
        <p14:creationId xmlns:p14="http://schemas.microsoft.com/office/powerpoint/2010/main" val="3298197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D6A9-E162-E622-4494-E6BBD109265C}"/>
              </a:ext>
            </a:extLst>
          </p:cNvPr>
          <p:cNvSpPr>
            <a:spLocks noGrp="1"/>
          </p:cNvSpPr>
          <p:nvPr>
            <p:ph type="title"/>
          </p:nvPr>
        </p:nvSpPr>
        <p:spPr>
          <a:xfrm>
            <a:off x="2290119" y="-263010"/>
            <a:ext cx="10515600" cy="1325563"/>
          </a:xfrm>
        </p:spPr>
        <p:txBody>
          <a:bodyPr>
            <a:normAutofit/>
          </a:bodyPr>
          <a:lstStyle/>
          <a:p>
            <a:r>
              <a:rPr lang="en-GB" sz="3200"/>
              <a:t>How have the shaded shapes been rotated? </a:t>
            </a:r>
          </a:p>
        </p:txBody>
      </p:sp>
      <p:pic>
        <p:nvPicPr>
          <p:cNvPr id="3" name="Picture 2">
            <a:extLst>
              <a:ext uri="{FF2B5EF4-FFF2-40B4-BE49-F238E27FC236}">
                <a16:creationId xmlns:a16="http://schemas.microsoft.com/office/drawing/2014/main" id="{E337C0D6-2536-1E24-8264-014BC8292DF7}"/>
              </a:ext>
            </a:extLst>
          </p:cNvPr>
          <p:cNvPicPr>
            <a:picLocks noChangeAspect="1"/>
          </p:cNvPicPr>
          <p:nvPr/>
        </p:nvPicPr>
        <p:blipFill>
          <a:blip r:embed="rId2"/>
          <a:stretch>
            <a:fillRect/>
          </a:stretch>
        </p:blipFill>
        <p:spPr>
          <a:xfrm>
            <a:off x="1229754" y="1188694"/>
            <a:ext cx="9485355" cy="4212881"/>
          </a:xfrm>
          <a:prstGeom prst="rect">
            <a:avLst/>
          </a:prstGeom>
        </p:spPr>
      </p:pic>
      <p:sp>
        <p:nvSpPr>
          <p:cNvPr id="5" name="TextBox 4">
            <a:extLst>
              <a:ext uri="{FF2B5EF4-FFF2-40B4-BE49-F238E27FC236}">
                <a16:creationId xmlns:a16="http://schemas.microsoft.com/office/drawing/2014/main" id="{97D4D6EF-4D6B-34CF-5356-07C1FF048CE0}"/>
              </a:ext>
            </a:extLst>
          </p:cNvPr>
          <p:cNvSpPr txBox="1"/>
          <p:nvPr/>
        </p:nvSpPr>
        <p:spPr>
          <a:xfrm>
            <a:off x="621054" y="5506687"/>
            <a:ext cx="109719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Word bank: clockwise      anticlockwise        degrees</a:t>
            </a:r>
          </a:p>
        </p:txBody>
      </p:sp>
      <p:sp>
        <p:nvSpPr>
          <p:cNvPr id="6" name="TextBox 5">
            <a:extLst>
              <a:ext uri="{FF2B5EF4-FFF2-40B4-BE49-F238E27FC236}">
                <a16:creationId xmlns:a16="http://schemas.microsoft.com/office/drawing/2014/main" id="{CF36D814-9176-0536-C699-D78EBE368AF1}"/>
              </a:ext>
            </a:extLst>
          </p:cNvPr>
          <p:cNvSpPr txBox="1"/>
          <p:nvPr/>
        </p:nvSpPr>
        <p:spPr>
          <a:xfrm>
            <a:off x="1953838" y="543038"/>
            <a:ext cx="80461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tx2">
                    <a:lumMod val="76000"/>
                    <a:lumOff val="24000"/>
                  </a:schemeClr>
                </a:solidFill>
              </a:rPr>
              <a:t>Blue  </a:t>
            </a:r>
            <a:r>
              <a:rPr lang="en-GB" sz="2800" b="1"/>
              <a:t>                                                                     </a:t>
            </a:r>
            <a:r>
              <a:rPr lang="en-GB" sz="2800" b="1">
                <a:solidFill>
                  <a:srgbClr val="00B050"/>
                </a:solidFill>
              </a:rPr>
              <a:t>Green</a:t>
            </a:r>
          </a:p>
        </p:txBody>
      </p:sp>
      <p:pic>
        <p:nvPicPr>
          <p:cNvPr id="7" name="Picture 6" descr="A clock with a blue background&#10;&#10;AI-generated content may be incorrect.">
            <a:extLst>
              <a:ext uri="{FF2B5EF4-FFF2-40B4-BE49-F238E27FC236}">
                <a16:creationId xmlns:a16="http://schemas.microsoft.com/office/drawing/2014/main" id="{68C4AB08-AE56-910B-1D47-3BE04D999AF6}"/>
              </a:ext>
            </a:extLst>
          </p:cNvPr>
          <p:cNvPicPr>
            <a:picLocks noChangeAspect="1"/>
          </p:cNvPicPr>
          <p:nvPr/>
        </p:nvPicPr>
        <p:blipFill>
          <a:blip r:embed="rId3"/>
          <a:stretch>
            <a:fillRect/>
          </a:stretch>
        </p:blipFill>
        <p:spPr>
          <a:xfrm>
            <a:off x="3217" y="3347"/>
            <a:ext cx="1476375" cy="1352550"/>
          </a:xfrm>
          <a:prstGeom prst="rect">
            <a:avLst/>
          </a:prstGeom>
        </p:spPr>
      </p:pic>
      <p:pic>
        <p:nvPicPr>
          <p:cNvPr id="8" name="Picture 7" descr="A yellow sign with a black circle and arrow&#10;&#10;AI-generated content may be incorrect.">
            <a:extLst>
              <a:ext uri="{FF2B5EF4-FFF2-40B4-BE49-F238E27FC236}">
                <a16:creationId xmlns:a16="http://schemas.microsoft.com/office/drawing/2014/main" id="{800131CC-3019-2F0C-0EF0-8ADB367B9690}"/>
              </a:ext>
            </a:extLst>
          </p:cNvPr>
          <p:cNvPicPr>
            <a:picLocks noChangeAspect="1"/>
          </p:cNvPicPr>
          <p:nvPr/>
        </p:nvPicPr>
        <p:blipFill>
          <a:blip r:embed="rId4"/>
          <a:stretch>
            <a:fillRect/>
          </a:stretch>
        </p:blipFill>
        <p:spPr>
          <a:xfrm>
            <a:off x="10722704" y="-30249"/>
            <a:ext cx="1476375" cy="1666875"/>
          </a:xfrm>
          <a:prstGeom prst="rect">
            <a:avLst/>
          </a:prstGeom>
        </p:spPr>
      </p:pic>
    </p:spTree>
    <p:extLst>
      <p:ext uri="{BB962C8B-B14F-4D97-AF65-F5344CB8AC3E}">
        <p14:creationId xmlns:p14="http://schemas.microsoft.com/office/powerpoint/2010/main" val="134049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809852" y="1"/>
            <a:ext cx="6500858" cy="1200329"/>
          </a:xfrm>
          <a:prstGeom prst="rect">
            <a:avLst/>
          </a:prstGeom>
          <a:noFill/>
        </p:spPr>
        <p:txBody>
          <a:bodyPr wrap="square" lIns="91440" tIns="45720" rIns="91440" bIns="45720" anchor="t">
            <a:spAutoFit/>
          </a:bodyPr>
          <a:lstStyle/>
          <a:p>
            <a:pPr algn="ctr"/>
            <a:r>
              <a:rPr lang="en-US" sz="4000" b="1" cap="none" spc="0">
                <a:ln w="19050">
                  <a:solidFill>
                    <a:schemeClr val="tx2">
                      <a:tint val="1000"/>
                    </a:schemeClr>
                  </a:solidFill>
                  <a:prstDash val="solid"/>
                </a:ln>
                <a:effectLst>
                  <a:outerShdw blurRad="50000" dist="50800" dir="7500000" algn="tl">
                    <a:srgbClr val="000000">
                      <a:shade val="5000"/>
                      <a:alpha val="35000"/>
                    </a:srgbClr>
                  </a:outerShdw>
                </a:effectLst>
              </a:rPr>
              <a:t>  </a:t>
            </a:r>
            <a:r>
              <a:rPr lang="en-US" sz="3200" b="1" cap="none" spc="0">
                <a:ln w="19050">
                  <a:solidFill>
                    <a:schemeClr val="tx2">
                      <a:tint val="1000"/>
                    </a:schemeClr>
                  </a:solidFill>
                  <a:prstDash val="solid"/>
                </a:ln>
                <a:effectLst>
                  <a:outerShdw blurRad="50000" dist="50800" dir="7500000" algn="tl">
                    <a:srgbClr val="000000">
                      <a:shade val="5000"/>
                      <a:alpha val="35000"/>
                    </a:srgbClr>
                  </a:outerShdw>
                </a:effectLst>
              </a:rPr>
              <a:t>Rotate the shape </a:t>
            </a:r>
            <a:endParaRPr lang="en-US" sz="3200" b="1" cap="none" spc="0">
              <a:ln w="19050">
                <a:solidFill>
                  <a:srgbClr val="0E2841">
                    <a:tint val="1000"/>
                  </a:srgbClr>
                </a:solidFill>
                <a:prstDash val="solid"/>
              </a:ln>
              <a:effectLst>
                <a:outerShdw blurRad="50000" dist="50800" dir="7500000" algn="tl">
                  <a:srgbClr val="000000">
                    <a:shade val="5000"/>
                    <a:alpha val="35000"/>
                  </a:srgbClr>
                </a:outerShdw>
              </a:effectLst>
            </a:endParaRPr>
          </a:p>
          <a:p>
            <a:pPr algn="ctr"/>
            <a:r>
              <a:rPr lang="en-US" sz="3200" b="1">
                <a:ln w="19050">
                  <a:solidFill>
                    <a:schemeClr val="tx2">
                      <a:tint val="1000"/>
                    </a:schemeClr>
                  </a:solidFill>
                  <a:prstDash val="solid"/>
                </a:ln>
                <a:effectLst>
                  <a:outerShdw blurRad="50000" dist="50800" dir="7500000" algn="tl">
                    <a:srgbClr val="000000">
                      <a:shade val="5000"/>
                      <a:alpha val="35000"/>
                    </a:srgbClr>
                  </a:outerShdw>
                </a:effectLst>
              </a:rPr>
              <a:t>  90</a:t>
            </a:r>
            <a:r>
              <a:rPr lang="en-GB" sz="3200">
                <a:latin typeface="Comic Sans MS"/>
              </a:rPr>
              <a:t>˚</a:t>
            </a:r>
            <a:r>
              <a:rPr lang="en-US" sz="3200" b="1">
                <a:ln w="19050">
                  <a:solidFill>
                    <a:schemeClr val="tx2">
                      <a:tint val="1000"/>
                    </a:schemeClr>
                  </a:solidFill>
                  <a:prstDash val="solid"/>
                </a:ln>
                <a:effectLst>
                  <a:outerShdw blurRad="50000" dist="50800" dir="7500000" algn="tl">
                    <a:srgbClr val="000000">
                      <a:shade val="5000"/>
                      <a:alpha val="35000"/>
                    </a:srgbClr>
                  </a:outerShdw>
                </a:effectLst>
              </a:rPr>
              <a:t> clockwise about the origin</a:t>
            </a:r>
            <a:endParaRPr lang="en-US" sz="3200" b="1">
              <a:ln w="19050">
                <a:solidFill>
                  <a:srgbClr val="0E2841">
                    <a:tint val="1000"/>
                  </a:srgbClr>
                </a:solidFill>
                <a:prstDash val="solid"/>
              </a:ln>
              <a:effectLst>
                <a:outerShdw blurRad="50000" dist="50800" dir="7500000" algn="tl">
                  <a:srgbClr val="000000">
                    <a:shade val="5000"/>
                    <a:alpha val="35000"/>
                  </a:srgbClr>
                </a:outerShdw>
              </a:effectLst>
            </a:endParaRPr>
          </a:p>
        </p:txBody>
      </p:sp>
      <p:grpSp>
        <p:nvGrpSpPr>
          <p:cNvPr id="2" name="Group 3"/>
          <p:cNvGrpSpPr>
            <a:grpSpLocks/>
          </p:cNvGrpSpPr>
          <p:nvPr/>
        </p:nvGrpSpPr>
        <p:grpSpPr bwMode="auto">
          <a:xfrm>
            <a:off x="1832169" y="2068799"/>
            <a:ext cx="4264761" cy="4260850"/>
            <a:chOff x="1475" y="2383"/>
            <a:chExt cx="2724" cy="2724"/>
          </a:xfrm>
        </p:grpSpPr>
        <p:sp>
          <p:nvSpPr>
            <p:cNvPr id="1028" name="Rectangle 4"/>
            <p:cNvSpPr>
              <a:spLocks noChangeArrowheads="1"/>
            </p:cNvSpPr>
            <p:nvPr/>
          </p:nvSpPr>
          <p:spPr bwMode="auto">
            <a:xfrm>
              <a:off x="1475" y="238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29" name="Rectangle 5"/>
            <p:cNvSpPr>
              <a:spLocks noChangeArrowheads="1"/>
            </p:cNvSpPr>
            <p:nvPr/>
          </p:nvSpPr>
          <p:spPr bwMode="auto">
            <a:xfrm>
              <a:off x="1929" y="238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0" name="Rectangle 6"/>
            <p:cNvSpPr>
              <a:spLocks noChangeArrowheads="1"/>
            </p:cNvSpPr>
            <p:nvPr/>
          </p:nvSpPr>
          <p:spPr bwMode="auto">
            <a:xfrm>
              <a:off x="2383" y="238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1" name="Rectangle 7"/>
            <p:cNvSpPr>
              <a:spLocks noChangeArrowheads="1"/>
            </p:cNvSpPr>
            <p:nvPr/>
          </p:nvSpPr>
          <p:spPr bwMode="auto">
            <a:xfrm>
              <a:off x="2837" y="238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2" name="Rectangle 8"/>
            <p:cNvSpPr>
              <a:spLocks noChangeArrowheads="1"/>
            </p:cNvSpPr>
            <p:nvPr/>
          </p:nvSpPr>
          <p:spPr bwMode="auto">
            <a:xfrm>
              <a:off x="3291" y="238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3" name="Rectangle 9"/>
            <p:cNvSpPr>
              <a:spLocks noChangeArrowheads="1"/>
            </p:cNvSpPr>
            <p:nvPr/>
          </p:nvSpPr>
          <p:spPr bwMode="auto">
            <a:xfrm>
              <a:off x="3745" y="238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4" name="Rectangle 10"/>
            <p:cNvSpPr>
              <a:spLocks noChangeArrowheads="1"/>
            </p:cNvSpPr>
            <p:nvPr/>
          </p:nvSpPr>
          <p:spPr bwMode="auto">
            <a:xfrm>
              <a:off x="1475" y="2837"/>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5" name="Rectangle 11"/>
            <p:cNvSpPr>
              <a:spLocks noChangeArrowheads="1"/>
            </p:cNvSpPr>
            <p:nvPr/>
          </p:nvSpPr>
          <p:spPr bwMode="auto">
            <a:xfrm>
              <a:off x="1929" y="2837"/>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6" name="Rectangle 12"/>
            <p:cNvSpPr>
              <a:spLocks noChangeArrowheads="1"/>
            </p:cNvSpPr>
            <p:nvPr/>
          </p:nvSpPr>
          <p:spPr bwMode="auto">
            <a:xfrm>
              <a:off x="2383" y="2837"/>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7" name="Rectangle 13"/>
            <p:cNvSpPr>
              <a:spLocks noChangeArrowheads="1"/>
            </p:cNvSpPr>
            <p:nvPr/>
          </p:nvSpPr>
          <p:spPr bwMode="auto">
            <a:xfrm>
              <a:off x="2837" y="2837"/>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8" name="Rectangle 14"/>
            <p:cNvSpPr>
              <a:spLocks noChangeArrowheads="1"/>
            </p:cNvSpPr>
            <p:nvPr/>
          </p:nvSpPr>
          <p:spPr bwMode="auto">
            <a:xfrm>
              <a:off x="3291" y="2837"/>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39" name="Rectangle 15"/>
            <p:cNvSpPr>
              <a:spLocks noChangeArrowheads="1"/>
            </p:cNvSpPr>
            <p:nvPr/>
          </p:nvSpPr>
          <p:spPr bwMode="auto">
            <a:xfrm>
              <a:off x="3745" y="2837"/>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40" name="Rectangle 16"/>
            <p:cNvSpPr>
              <a:spLocks noChangeArrowheads="1"/>
            </p:cNvSpPr>
            <p:nvPr/>
          </p:nvSpPr>
          <p:spPr bwMode="auto">
            <a:xfrm>
              <a:off x="1475" y="3291"/>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41" name="Rectangle 17"/>
            <p:cNvSpPr>
              <a:spLocks noChangeArrowheads="1"/>
            </p:cNvSpPr>
            <p:nvPr/>
          </p:nvSpPr>
          <p:spPr bwMode="auto">
            <a:xfrm>
              <a:off x="1929" y="3291"/>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42" name="Rectangle 18"/>
            <p:cNvSpPr>
              <a:spLocks noChangeArrowheads="1"/>
            </p:cNvSpPr>
            <p:nvPr/>
          </p:nvSpPr>
          <p:spPr bwMode="auto">
            <a:xfrm>
              <a:off x="2383" y="3291"/>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43" name="Rectangle 19"/>
            <p:cNvSpPr>
              <a:spLocks noChangeArrowheads="1"/>
            </p:cNvSpPr>
            <p:nvPr/>
          </p:nvSpPr>
          <p:spPr bwMode="auto">
            <a:xfrm>
              <a:off x="2837" y="3291"/>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44" name="Rectangle 20"/>
            <p:cNvSpPr>
              <a:spLocks noChangeArrowheads="1"/>
            </p:cNvSpPr>
            <p:nvPr/>
          </p:nvSpPr>
          <p:spPr bwMode="auto">
            <a:xfrm>
              <a:off x="3291" y="3291"/>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45" name="Rectangle 21"/>
            <p:cNvSpPr>
              <a:spLocks noChangeArrowheads="1"/>
            </p:cNvSpPr>
            <p:nvPr/>
          </p:nvSpPr>
          <p:spPr bwMode="auto">
            <a:xfrm>
              <a:off x="3745" y="3291"/>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46" name="Rectangle 22"/>
            <p:cNvSpPr>
              <a:spLocks noChangeArrowheads="1"/>
            </p:cNvSpPr>
            <p:nvPr/>
          </p:nvSpPr>
          <p:spPr bwMode="auto">
            <a:xfrm>
              <a:off x="1475" y="3745"/>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47" name="Rectangle 23"/>
            <p:cNvSpPr>
              <a:spLocks noChangeArrowheads="1"/>
            </p:cNvSpPr>
            <p:nvPr/>
          </p:nvSpPr>
          <p:spPr bwMode="auto">
            <a:xfrm>
              <a:off x="1929" y="3745"/>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48" name="Rectangle 24"/>
            <p:cNvSpPr>
              <a:spLocks noChangeArrowheads="1"/>
            </p:cNvSpPr>
            <p:nvPr/>
          </p:nvSpPr>
          <p:spPr bwMode="auto">
            <a:xfrm>
              <a:off x="2383" y="3745"/>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49" name="Rectangle 25"/>
            <p:cNvSpPr>
              <a:spLocks noChangeArrowheads="1"/>
            </p:cNvSpPr>
            <p:nvPr/>
          </p:nvSpPr>
          <p:spPr bwMode="auto">
            <a:xfrm>
              <a:off x="2837" y="3745"/>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50" name="Rectangle 26"/>
            <p:cNvSpPr>
              <a:spLocks noChangeArrowheads="1"/>
            </p:cNvSpPr>
            <p:nvPr/>
          </p:nvSpPr>
          <p:spPr bwMode="auto">
            <a:xfrm>
              <a:off x="3291" y="3745"/>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51" name="Rectangle 27"/>
            <p:cNvSpPr>
              <a:spLocks noChangeArrowheads="1"/>
            </p:cNvSpPr>
            <p:nvPr/>
          </p:nvSpPr>
          <p:spPr bwMode="auto">
            <a:xfrm>
              <a:off x="3745" y="3745"/>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52" name="Rectangle 28"/>
            <p:cNvSpPr>
              <a:spLocks noChangeArrowheads="1"/>
            </p:cNvSpPr>
            <p:nvPr/>
          </p:nvSpPr>
          <p:spPr bwMode="auto">
            <a:xfrm>
              <a:off x="1475" y="4199"/>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53" name="Rectangle 29"/>
            <p:cNvSpPr>
              <a:spLocks noChangeArrowheads="1"/>
            </p:cNvSpPr>
            <p:nvPr/>
          </p:nvSpPr>
          <p:spPr bwMode="auto">
            <a:xfrm>
              <a:off x="1929" y="4199"/>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54" name="Rectangle 30"/>
            <p:cNvSpPr>
              <a:spLocks noChangeArrowheads="1"/>
            </p:cNvSpPr>
            <p:nvPr/>
          </p:nvSpPr>
          <p:spPr bwMode="auto">
            <a:xfrm>
              <a:off x="2383" y="4199"/>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55" name="Rectangle 31"/>
            <p:cNvSpPr>
              <a:spLocks noChangeArrowheads="1"/>
            </p:cNvSpPr>
            <p:nvPr/>
          </p:nvSpPr>
          <p:spPr bwMode="auto">
            <a:xfrm>
              <a:off x="2837" y="4199"/>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56" name="Rectangle 32"/>
            <p:cNvSpPr>
              <a:spLocks noChangeArrowheads="1"/>
            </p:cNvSpPr>
            <p:nvPr/>
          </p:nvSpPr>
          <p:spPr bwMode="auto">
            <a:xfrm>
              <a:off x="3291" y="4199"/>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57" name="Rectangle 33"/>
            <p:cNvSpPr>
              <a:spLocks noChangeArrowheads="1"/>
            </p:cNvSpPr>
            <p:nvPr/>
          </p:nvSpPr>
          <p:spPr bwMode="auto">
            <a:xfrm>
              <a:off x="3745" y="4199"/>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58" name="Rectangle 34"/>
            <p:cNvSpPr>
              <a:spLocks noChangeArrowheads="1"/>
            </p:cNvSpPr>
            <p:nvPr/>
          </p:nvSpPr>
          <p:spPr bwMode="auto">
            <a:xfrm>
              <a:off x="1475" y="465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59" name="Rectangle 35"/>
            <p:cNvSpPr>
              <a:spLocks noChangeArrowheads="1"/>
            </p:cNvSpPr>
            <p:nvPr/>
          </p:nvSpPr>
          <p:spPr bwMode="auto">
            <a:xfrm>
              <a:off x="1929" y="465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60" name="Rectangle 36"/>
            <p:cNvSpPr>
              <a:spLocks noChangeArrowheads="1"/>
            </p:cNvSpPr>
            <p:nvPr/>
          </p:nvSpPr>
          <p:spPr bwMode="auto">
            <a:xfrm>
              <a:off x="2383" y="465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61" name="Rectangle 37"/>
            <p:cNvSpPr>
              <a:spLocks noChangeArrowheads="1"/>
            </p:cNvSpPr>
            <p:nvPr/>
          </p:nvSpPr>
          <p:spPr bwMode="auto">
            <a:xfrm>
              <a:off x="2837" y="465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62" name="Rectangle 38"/>
            <p:cNvSpPr>
              <a:spLocks noChangeArrowheads="1"/>
            </p:cNvSpPr>
            <p:nvPr/>
          </p:nvSpPr>
          <p:spPr bwMode="auto">
            <a:xfrm>
              <a:off x="3291" y="465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1063" name="Rectangle 39"/>
            <p:cNvSpPr>
              <a:spLocks noChangeArrowheads="1"/>
            </p:cNvSpPr>
            <p:nvPr/>
          </p:nvSpPr>
          <p:spPr bwMode="auto">
            <a:xfrm>
              <a:off x="3745" y="4653"/>
              <a:ext cx="454" cy="454"/>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44" name="Rectangle 43"/>
          <p:cNvSpPr/>
          <p:nvPr/>
        </p:nvSpPr>
        <p:spPr>
          <a:xfrm>
            <a:off x="4776968" y="4814498"/>
            <a:ext cx="60465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p>
        </p:txBody>
      </p:sp>
      <p:sp>
        <p:nvSpPr>
          <p:cNvPr id="45" name="Rectangle 44"/>
          <p:cNvSpPr/>
          <p:nvPr/>
        </p:nvSpPr>
        <p:spPr>
          <a:xfrm>
            <a:off x="4738679" y="2643182"/>
            <a:ext cx="57259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p>
        </p:txBody>
      </p:sp>
      <p:sp>
        <p:nvSpPr>
          <p:cNvPr id="46" name="Rectangle 45"/>
          <p:cNvSpPr/>
          <p:nvPr/>
        </p:nvSpPr>
        <p:spPr>
          <a:xfrm>
            <a:off x="2629145" y="4807002"/>
            <a:ext cx="55175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p>
        </p:txBody>
      </p:sp>
      <p:sp>
        <p:nvSpPr>
          <p:cNvPr id="47" name="Rectangle 46"/>
          <p:cNvSpPr/>
          <p:nvPr/>
        </p:nvSpPr>
        <p:spPr>
          <a:xfrm>
            <a:off x="4041967" y="4094970"/>
            <a:ext cx="62068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p>
        </p:txBody>
      </p:sp>
      <p:sp>
        <p:nvSpPr>
          <p:cNvPr id="48" name="Oval 47"/>
          <p:cNvSpPr/>
          <p:nvPr/>
        </p:nvSpPr>
        <p:spPr>
          <a:xfrm>
            <a:off x="3899562" y="4133695"/>
            <a:ext cx="127416" cy="1424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50" name="Straight Arrow Connector 49"/>
          <p:cNvCxnSpPr/>
          <p:nvPr/>
        </p:nvCxnSpPr>
        <p:spPr>
          <a:xfrm flipV="1">
            <a:off x="3969960" y="2000241"/>
            <a:ext cx="0" cy="43204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809720" y="4205399"/>
            <a:ext cx="43204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524628" y="2285993"/>
            <a:ext cx="4143372" cy="4832092"/>
          </a:xfrm>
          <a:prstGeom prst="rect">
            <a:avLst/>
          </a:prstGeom>
          <a:noFill/>
        </p:spPr>
        <p:txBody>
          <a:bodyPr wrap="square" lIns="91440" tIns="45720" rIns="91440" bIns="45720" rtlCol="0" anchor="t">
            <a:spAutoFit/>
          </a:bodyPr>
          <a:lstStyle/>
          <a:p>
            <a:pPr algn="ctr"/>
            <a:endParaRPr lang="en-GB" sz="2800"/>
          </a:p>
          <a:p>
            <a:pPr algn="ctr"/>
            <a:r>
              <a:rPr lang="en-GB" sz="2800"/>
              <a:t>Shane thought the answer was C.</a:t>
            </a:r>
          </a:p>
          <a:p>
            <a:pPr algn="ctr"/>
            <a:endParaRPr lang="en-GB" sz="2800"/>
          </a:p>
          <a:p>
            <a:pPr algn="ctr"/>
            <a:r>
              <a:rPr lang="en-GB" sz="2800" b="1"/>
              <a:t>Do you agree with his answer?</a:t>
            </a:r>
          </a:p>
          <a:p>
            <a:pPr algn="ctr"/>
            <a:endParaRPr lang="en-GB" sz="2800"/>
          </a:p>
          <a:p>
            <a:pPr algn="ctr"/>
            <a:r>
              <a:rPr lang="en-GB" sz="2800"/>
              <a:t>Why do you think he got this answer?</a:t>
            </a:r>
          </a:p>
          <a:p>
            <a:pPr algn="ctr"/>
            <a:endParaRPr lang="en-GB" sz="2800"/>
          </a:p>
          <a:p>
            <a:pPr algn="ctr"/>
            <a:endParaRPr lang="en-GB" sz="2800"/>
          </a:p>
        </p:txBody>
      </p:sp>
      <p:grpSp>
        <p:nvGrpSpPr>
          <p:cNvPr id="55" name="Group 54"/>
          <p:cNvGrpSpPr/>
          <p:nvPr/>
        </p:nvGrpSpPr>
        <p:grpSpPr>
          <a:xfrm>
            <a:off x="1524000" y="0"/>
            <a:ext cx="1214446" cy="1214422"/>
            <a:chOff x="214282" y="3143248"/>
            <a:chExt cx="1857388" cy="1714512"/>
          </a:xfrm>
        </p:grpSpPr>
        <p:sp>
          <p:nvSpPr>
            <p:cNvPr id="57" name="Rectangle 56"/>
            <p:cNvSpPr/>
            <p:nvPr/>
          </p:nvSpPr>
          <p:spPr>
            <a:xfrm>
              <a:off x="214282" y="3143248"/>
              <a:ext cx="1857388" cy="17145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0" name="Picture 2" descr="http://upload.wikimedia.org/wikipedia/commons/thumb/2/26/Clockwise_arrow.svg/220px-Clockwise_arrow.svg.png"/>
            <p:cNvPicPr>
              <a:picLocks noChangeAspect="1" noChangeArrowheads="1"/>
            </p:cNvPicPr>
            <p:nvPr/>
          </p:nvPicPr>
          <p:blipFill>
            <a:blip r:embed="rId3" cstate="print"/>
            <a:srcRect/>
            <a:stretch>
              <a:fillRect/>
            </a:stretch>
          </p:blipFill>
          <p:spPr bwMode="auto">
            <a:xfrm>
              <a:off x="542007" y="3445781"/>
              <a:ext cx="1239708" cy="1177723"/>
            </a:xfrm>
            <a:prstGeom prst="rect">
              <a:avLst/>
            </a:prstGeom>
            <a:noFill/>
          </p:spPr>
        </p:pic>
      </p:grpSp>
      <p:grpSp>
        <p:nvGrpSpPr>
          <p:cNvPr id="61" name="Group 60"/>
          <p:cNvGrpSpPr/>
          <p:nvPr/>
        </p:nvGrpSpPr>
        <p:grpSpPr>
          <a:xfrm>
            <a:off x="9310711" y="-1"/>
            <a:ext cx="1357291" cy="1279626"/>
            <a:chOff x="7475696" y="6326202"/>
            <a:chExt cx="1857387" cy="1714512"/>
          </a:xfrm>
        </p:grpSpPr>
        <p:sp>
          <p:nvSpPr>
            <p:cNvPr id="62" name="Rectangle 61"/>
            <p:cNvSpPr/>
            <p:nvPr/>
          </p:nvSpPr>
          <p:spPr>
            <a:xfrm>
              <a:off x="7475696" y="6326202"/>
              <a:ext cx="1857387" cy="17145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3" name="Picture 4" descr="http://upload.wikimedia.org/wikipedia/commons/thumb/b/bd/Counterclockwise_arrow.svg/220px-Counterclockwise_arrow.svg.png"/>
            <p:cNvPicPr>
              <a:picLocks noChangeAspect="1" noChangeArrowheads="1"/>
            </p:cNvPicPr>
            <p:nvPr/>
          </p:nvPicPr>
          <p:blipFill>
            <a:blip r:embed="rId4" cstate="print"/>
            <a:srcRect/>
            <a:stretch>
              <a:fillRect/>
            </a:stretch>
          </p:blipFill>
          <p:spPr bwMode="auto">
            <a:xfrm>
              <a:off x="7594739" y="6326203"/>
              <a:ext cx="1738342" cy="1651425"/>
            </a:xfrm>
            <a:prstGeom prst="rect">
              <a:avLst/>
            </a:prstGeom>
            <a:noFill/>
          </p:spPr>
        </p:pic>
      </p:grpSp>
      <p:sp>
        <p:nvSpPr>
          <p:cNvPr id="64" name="TextBox 63"/>
          <p:cNvSpPr txBox="1"/>
          <p:nvPr/>
        </p:nvSpPr>
        <p:spPr>
          <a:xfrm>
            <a:off x="1524000" y="1214422"/>
            <a:ext cx="1643074" cy="369332"/>
          </a:xfrm>
          <a:prstGeom prst="rect">
            <a:avLst/>
          </a:prstGeom>
          <a:solidFill>
            <a:schemeClr val="accent1"/>
          </a:solidFill>
        </p:spPr>
        <p:txBody>
          <a:bodyPr wrap="square" rtlCol="0">
            <a:spAutoFit/>
          </a:bodyPr>
          <a:lstStyle/>
          <a:p>
            <a:r>
              <a:rPr lang="en-GB" sz="1800"/>
              <a:t>CLOCKWISE</a:t>
            </a:r>
          </a:p>
        </p:txBody>
      </p:sp>
      <p:sp>
        <p:nvSpPr>
          <p:cNvPr id="65" name="TextBox 64"/>
          <p:cNvSpPr txBox="1"/>
          <p:nvPr/>
        </p:nvSpPr>
        <p:spPr>
          <a:xfrm>
            <a:off x="9024926" y="1285861"/>
            <a:ext cx="1643074" cy="646331"/>
          </a:xfrm>
          <a:prstGeom prst="rect">
            <a:avLst/>
          </a:prstGeom>
          <a:solidFill>
            <a:srgbClr val="FFFF00"/>
          </a:solidFill>
        </p:spPr>
        <p:txBody>
          <a:bodyPr wrap="square" rtlCol="0">
            <a:spAutoFit/>
          </a:bodyPr>
          <a:lstStyle/>
          <a:p>
            <a:r>
              <a:rPr lang="en-GB" sz="1800"/>
              <a:t>ANTI-CLOCKWISE</a:t>
            </a:r>
          </a:p>
        </p:txBody>
      </p:sp>
      <p:pic>
        <p:nvPicPr>
          <p:cNvPr id="70" name="Picture 6" descr="http://www-math.ucdenver.edu/%7Ewcherowi/clock.gif"/>
          <p:cNvPicPr>
            <a:picLocks noChangeAspect="1" noChangeArrowheads="1"/>
          </p:cNvPicPr>
          <p:nvPr/>
        </p:nvPicPr>
        <p:blipFill>
          <a:blip r:embed="rId5" cstate="print">
            <a:clrChange>
              <a:clrFrom>
                <a:srgbClr val="FFFFFF"/>
              </a:clrFrom>
              <a:clrTo>
                <a:srgbClr val="FFFFFF">
                  <a:alpha val="0"/>
                </a:srgbClr>
              </a:clrTo>
            </a:clrChange>
            <a:duotone>
              <a:prstClr val="black"/>
              <a:schemeClr val="bg1">
                <a:tint val="45000"/>
                <a:satMod val="400000"/>
              </a:schemeClr>
            </a:duotone>
          </a:blip>
          <a:srcRect/>
          <a:stretch>
            <a:fillRect/>
          </a:stretch>
        </p:blipFill>
        <p:spPr bwMode="auto">
          <a:xfrm>
            <a:off x="1524000" y="0"/>
            <a:ext cx="1285852" cy="1285876"/>
          </a:xfrm>
          <a:prstGeom prst="rect">
            <a:avLst/>
          </a:prstGeom>
          <a:noFill/>
        </p:spPr>
      </p:pic>
      <p:grpSp>
        <p:nvGrpSpPr>
          <p:cNvPr id="68" name="Group 67"/>
          <p:cNvGrpSpPr/>
          <p:nvPr/>
        </p:nvGrpSpPr>
        <p:grpSpPr>
          <a:xfrm>
            <a:off x="1823101" y="2071678"/>
            <a:ext cx="4320480" cy="4248472"/>
            <a:chOff x="285720" y="2071678"/>
            <a:chExt cx="4320480" cy="4248472"/>
          </a:xfrm>
        </p:grpSpPr>
        <p:sp>
          <p:nvSpPr>
            <p:cNvPr id="56" name="Rectangle 55"/>
            <p:cNvSpPr/>
            <p:nvPr/>
          </p:nvSpPr>
          <p:spPr>
            <a:xfrm>
              <a:off x="285720" y="2071678"/>
              <a:ext cx="4320480" cy="4248472"/>
            </a:xfrm>
            <a:prstGeom prst="rect">
              <a:avLst/>
            </a:prstGeom>
            <a:solidFill>
              <a:srgbClr val="969696">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67" name="Right Triangle 66"/>
            <p:cNvSpPr/>
            <p:nvPr/>
          </p:nvSpPr>
          <p:spPr>
            <a:xfrm>
              <a:off x="986719" y="2786058"/>
              <a:ext cx="714380" cy="714380"/>
            </a:xfrm>
            <a:prstGeom prst="r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69" name="Right Triangle 68"/>
          <p:cNvSpPr/>
          <p:nvPr/>
        </p:nvSpPr>
        <p:spPr>
          <a:xfrm>
            <a:off x="2524100" y="2786058"/>
            <a:ext cx="714380" cy="71438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Box 2">
            <a:extLst>
              <a:ext uri="{FF2B5EF4-FFF2-40B4-BE49-F238E27FC236}">
                <a16:creationId xmlns:a16="http://schemas.microsoft.com/office/drawing/2014/main" id="{1AA60547-F6F9-D071-A337-436DD226E4B3}"/>
              </a:ext>
            </a:extLst>
          </p:cNvPr>
          <p:cNvSpPr txBox="1"/>
          <p:nvPr/>
        </p:nvSpPr>
        <p:spPr>
          <a:xfrm>
            <a:off x="276024" y="289826"/>
            <a:ext cx="16561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5000" fill="hold"/>
                                        <p:tgtEl>
                                          <p:spTgt spid="5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Effect transition="in" filter="fade">
                                      <p:cBhvr>
                                        <p:cTn id="11" dur="2000"/>
                                        <p:tgtEl>
                                          <p:spTgt spid="4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2000"/>
                                        <p:tgtEl>
                                          <p:spTgt spid="4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
                                            <p:txEl>
                                              <p:pRg st="0" end="0"/>
                                            </p:txEl>
                                          </p:spTgt>
                                        </p:tgtEl>
                                        <p:attrNameLst>
                                          <p:attrName>style.visibility</p:attrName>
                                        </p:attrNameLst>
                                      </p:cBhvr>
                                      <p:to>
                                        <p:strVal val="visible"/>
                                      </p:to>
                                    </p:set>
                                    <p:animEffect transition="in" filter="fade">
                                      <p:cBhvr>
                                        <p:cTn id="21" dur="2000"/>
                                        <p:tgtEl>
                                          <p:spTgt spid="4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xEl>
                                              <p:pRg st="0" end="0"/>
                                            </p:txEl>
                                          </p:spTgt>
                                        </p:tgtEl>
                                        <p:attrNameLst>
                                          <p:attrName>style.visibility</p:attrName>
                                        </p:attrNameLst>
                                      </p:cBhvr>
                                      <p:to>
                                        <p:strVal val="visible"/>
                                      </p:to>
                                    </p:set>
                                    <p:animEffect transition="in" filter="fade">
                                      <p:cBhvr>
                                        <p:cTn id="26" dur="2000"/>
                                        <p:tgtEl>
                                          <p:spTgt spid="47">
                                            <p:txEl>
                                              <p:pRg st="0" end="0"/>
                                            </p:txEl>
                                          </p:spTgt>
                                        </p:tgtEl>
                                      </p:cBhvr>
                                    </p:animEffect>
                                  </p:childTnLst>
                                </p:cTn>
                              </p:par>
                              <p:par>
                                <p:cTn id="27" presetID="8" presetClass="emph" presetSubtype="0" fill="hold" nodeType="withEffect">
                                  <p:stCondLst>
                                    <p:cond delay="0"/>
                                  </p:stCondLst>
                                  <p:childTnLst>
                                    <p:animRot by="21600000">
                                      <p:cBhvr>
                                        <p:cTn id="28" dur="3000" fill="hold"/>
                                        <p:tgtEl>
                                          <p:spTgt spid="5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500" fill="hold"/>
                                        <p:tgtEl>
                                          <p:spTgt spid="68"/>
                                        </p:tgtEl>
                                        <p:attrNameLst>
                                          <p:attrName>ppt_x</p:attrName>
                                        </p:attrNameLst>
                                      </p:cBhvr>
                                      <p:tavLst>
                                        <p:tav tm="0">
                                          <p:val>
                                            <p:strVal val="#ppt_x"/>
                                          </p:val>
                                        </p:tav>
                                        <p:tav tm="100000">
                                          <p:val>
                                            <p:strVal val="#ppt_x"/>
                                          </p:val>
                                        </p:tav>
                                      </p:tavLst>
                                    </p:anim>
                                    <p:anim calcmode="lin" valueType="num">
                                      <p:cBhvr additive="base">
                                        <p:cTn id="3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5400000">
                                      <p:cBhvr>
                                        <p:cTn id="38" dur="3000" fill="hold"/>
                                        <p:tgtEl>
                                          <p:spTgt spid="68"/>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4">
                                            <p:txEl>
                                              <p:pRg st="1" end="1"/>
                                            </p:txEl>
                                          </p:spTgt>
                                        </p:tgtEl>
                                        <p:attrNameLst>
                                          <p:attrName>style.visibility</p:attrName>
                                        </p:attrNameLst>
                                      </p:cBhvr>
                                      <p:to>
                                        <p:strVal val="visible"/>
                                      </p:to>
                                    </p:set>
                                    <p:animEffect transition="in" filter="fade">
                                      <p:cBhvr>
                                        <p:cTn id="43" dur="2000"/>
                                        <p:tgtEl>
                                          <p:spTgt spid="5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4">
                                            <p:txEl>
                                              <p:pRg st="3" end="3"/>
                                            </p:txEl>
                                          </p:spTgt>
                                        </p:tgtEl>
                                        <p:attrNameLst>
                                          <p:attrName>style.visibility</p:attrName>
                                        </p:attrNameLst>
                                      </p:cBhvr>
                                      <p:to>
                                        <p:strVal val="visible"/>
                                      </p:to>
                                    </p:set>
                                    <p:animEffect transition="in" filter="fade">
                                      <p:cBhvr>
                                        <p:cTn id="48" dur="2000"/>
                                        <p:tgtEl>
                                          <p:spTgt spid="5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4">
                                            <p:txEl>
                                              <p:pRg st="5" end="5"/>
                                            </p:txEl>
                                          </p:spTgt>
                                        </p:tgtEl>
                                        <p:attrNameLst>
                                          <p:attrName>style.visibility</p:attrName>
                                        </p:attrNameLst>
                                      </p:cBhvr>
                                      <p:to>
                                        <p:strVal val="visible"/>
                                      </p:to>
                                    </p:set>
                                    <p:animEffect transition="in" filter="fade">
                                      <p:cBhvr>
                                        <p:cTn id="53" dur="2000"/>
                                        <p:tgtEl>
                                          <p:spTgt spid="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allAtOnce"/>
      <p:bldP spid="45" grpId="0" build="allAtOnce"/>
      <p:bldP spid="46" grpId="0" build="allAtOnce"/>
      <p:bldP spid="47" grpId="0" build="allAtOnce"/>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cross-section of a graph&#10;&#10;AI-generated content may be incorrect.">
            <a:extLst>
              <a:ext uri="{FF2B5EF4-FFF2-40B4-BE49-F238E27FC236}">
                <a16:creationId xmlns:a16="http://schemas.microsoft.com/office/drawing/2014/main" id="{6DE48A13-485F-FD88-14F3-A90EC5318AE8}"/>
              </a:ext>
            </a:extLst>
          </p:cNvPr>
          <p:cNvPicPr>
            <a:picLocks noChangeAspect="1"/>
          </p:cNvPicPr>
          <p:nvPr/>
        </p:nvPicPr>
        <p:blipFill>
          <a:blip r:embed="rId2"/>
          <a:stretch>
            <a:fillRect/>
          </a:stretch>
        </p:blipFill>
        <p:spPr>
          <a:xfrm>
            <a:off x="2780865" y="0"/>
            <a:ext cx="9302792" cy="6858000"/>
          </a:xfrm>
          <a:prstGeom prst="rect">
            <a:avLst/>
          </a:prstGeom>
        </p:spPr>
      </p:pic>
      <p:sp>
        <p:nvSpPr>
          <p:cNvPr id="3" name="TextBox 2">
            <a:extLst>
              <a:ext uri="{FF2B5EF4-FFF2-40B4-BE49-F238E27FC236}">
                <a16:creationId xmlns:a16="http://schemas.microsoft.com/office/drawing/2014/main" id="{C03C7175-0DCE-299A-B645-91B2B55A57B2}"/>
              </a:ext>
            </a:extLst>
          </p:cNvPr>
          <p:cNvSpPr txBox="1"/>
          <p:nvPr/>
        </p:nvSpPr>
        <p:spPr>
          <a:xfrm>
            <a:off x="110409" y="138011"/>
            <a:ext cx="40023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a:t>
            </a:r>
          </a:p>
        </p:txBody>
      </p:sp>
    </p:spTree>
    <p:extLst>
      <p:ext uri="{BB962C8B-B14F-4D97-AF65-F5344CB8AC3E}">
        <p14:creationId xmlns:p14="http://schemas.microsoft.com/office/powerpoint/2010/main" val="270605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D248-0CFE-81D0-BC34-655B6739421E}"/>
              </a:ext>
            </a:extLst>
          </p:cNvPr>
          <p:cNvSpPr>
            <a:spLocks noGrp="1"/>
          </p:cNvSpPr>
          <p:nvPr>
            <p:ph type="title"/>
          </p:nvPr>
        </p:nvSpPr>
        <p:spPr>
          <a:xfrm>
            <a:off x="4119" y="2764396"/>
            <a:ext cx="10515600" cy="1325563"/>
          </a:xfrm>
        </p:spPr>
        <p:txBody>
          <a:bodyPr>
            <a:normAutofit fontScale="90000"/>
          </a:bodyPr>
          <a:lstStyle/>
          <a:p>
            <a:r>
              <a:rPr lang="en-GB" u="sng"/>
              <a:t>Wednesday 14th May</a:t>
            </a:r>
            <a:br>
              <a:rPr lang="en-GB" u="sng"/>
            </a:br>
            <a:r>
              <a:rPr lang="en-GB" u="sng"/>
              <a:t>TBAT: Recognise formal and informal language.</a:t>
            </a:r>
            <a:br>
              <a:rPr lang="en-GB" u="sng"/>
            </a:br>
            <a:br>
              <a:rPr lang="en-GB" u="sng"/>
            </a:br>
            <a:r>
              <a:rPr lang="en-GB" u="sng"/>
              <a:t>Unjumble the 'ere' words:</a:t>
            </a:r>
            <a:br>
              <a:rPr lang="en-GB" u="sng"/>
            </a:br>
            <a:br>
              <a:rPr lang="en-GB" u="sng"/>
            </a:br>
            <a:r>
              <a:rPr lang="en-GB" err="1"/>
              <a:t>rspehe</a:t>
            </a:r>
            <a:br>
              <a:rPr lang="en-GB"/>
            </a:br>
            <a:br>
              <a:rPr lang="en-GB"/>
            </a:br>
            <a:r>
              <a:rPr lang="en-GB" err="1"/>
              <a:t>hhimresepe</a:t>
            </a:r>
            <a:br>
              <a:rPr lang="en-GB"/>
            </a:br>
            <a:br>
              <a:rPr lang="en-GB"/>
            </a:br>
            <a:r>
              <a:rPr lang="en-GB" err="1"/>
              <a:t>rriftneee</a:t>
            </a:r>
            <a:br>
              <a:rPr lang="en-GB"/>
            </a:br>
            <a:br>
              <a:rPr lang="en-GB"/>
            </a:br>
            <a:r>
              <a:rPr lang="en-GB" err="1"/>
              <a:t>hdaree</a:t>
            </a:r>
          </a:p>
        </p:txBody>
      </p:sp>
    </p:spTree>
    <p:extLst>
      <p:ext uri="{BB962C8B-B14F-4D97-AF65-F5344CB8AC3E}">
        <p14:creationId xmlns:p14="http://schemas.microsoft.com/office/powerpoint/2010/main" val="3432689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7003E-F5A9-371E-4FA2-B1712AFD4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C39ED0-DAFC-3E4F-A8FD-0F486D6E7D30}"/>
              </a:ext>
            </a:extLst>
          </p:cNvPr>
          <p:cNvSpPr>
            <a:spLocks noGrp="1"/>
          </p:cNvSpPr>
          <p:nvPr>
            <p:ph type="title"/>
          </p:nvPr>
        </p:nvSpPr>
        <p:spPr>
          <a:xfrm>
            <a:off x="175592" y="1480517"/>
            <a:ext cx="10515600" cy="1325563"/>
          </a:xfrm>
        </p:spPr>
        <p:txBody>
          <a:bodyPr>
            <a:normAutofit fontScale="90000"/>
          </a:bodyPr>
          <a:lstStyle/>
          <a:p>
            <a:r>
              <a:rPr lang="en-GB" sz="2400"/>
              <a:t>Independent:</a:t>
            </a:r>
            <a:br>
              <a:rPr lang="en-GB" sz="2400"/>
            </a:br>
            <a:br>
              <a:rPr lang="en-GB" sz="2400"/>
            </a:br>
            <a:r>
              <a:rPr lang="en-GB" sz="2400"/>
              <a:t>Use a ruler to rotate 90 degrees clockwise around the black dot. </a:t>
            </a:r>
            <a:br>
              <a:rPr lang="en-GB" sz="2400"/>
            </a:br>
            <a:br>
              <a:rPr lang="en-GB" sz="2400"/>
            </a:br>
            <a:br>
              <a:rPr lang="en-GB" sz="2400"/>
            </a:br>
            <a:br>
              <a:rPr lang="en-GB" sz="2400"/>
            </a:br>
            <a:br>
              <a:rPr lang="en-GB" sz="2400"/>
            </a:br>
            <a:br>
              <a:rPr lang="en-GB" sz="2400"/>
            </a:br>
            <a:br>
              <a:rPr lang="en-GB" sz="2400"/>
            </a:br>
            <a:br>
              <a:rPr lang="en-GB" sz="2400"/>
            </a:br>
            <a:br>
              <a:rPr lang="en-GB" sz="2400"/>
            </a:br>
            <a:br>
              <a:rPr lang="en-GB" sz="2400"/>
            </a:br>
            <a:r>
              <a:rPr lang="en-GB" sz="2400"/>
              <a:t>use  a ruler to rotate the shape 180 degrees clockwise around the dot. </a:t>
            </a:r>
          </a:p>
        </p:txBody>
      </p:sp>
      <p:pic>
        <p:nvPicPr>
          <p:cNvPr id="5" name="Picture 4" descr="A black and white grid with a triangle and a dot&#10;&#10;AI-generated content may be incorrect.">
            <a:extLst>
              <a:ext uri="{FF2B5EF4-FFF2-40B4-BE49-F238E27FC236}">
                <a16:creationId xmlns:a16="http://schemas.microsoft.com/office/drawing/2014/main" id="{DF380ADE-8EB7-8E7F-A583-97D02524D3E1}"/>
              </a:ext>
            </a:extLst>
          </p:cNvPr>
          <p:cNvPicPr>
            <a:picLocks noChangeAspect="1"/>
          </p:cNvPicPr>
          <p:nvPr/>
        </p:nvPicPr>
        <p:blipFill>
          <a:blip r:embed="rId2"/>
          <a:stretch>
            <a:fillRect/>
          </a:stretch>
        </p:blipFill>
        <p:spPr>
          <a:xfrm>
            <a:off x="175108" y="1265926"/>
            <a:ext cx="8318914" cy="2570232"/>
          </a:xfrm>
          <a:prstGeom prst="rect">
            <a:avLst/>
          </a:prstGeom>
        </p:spPr>
      </p:pic>
      <p:pic>
        <p:nvPicPr>
          <p:cNvPr id="7" name="Picture 6" descr="A couple of black squares&#10;&#10;AI-generated content may be incorrect.">
            <a:extLst>
              <a:ext uri="{FF2B5EF4-FFF2-40B4-BE49-F238E27FC236}">
                <a16:creationId xmlns:a16="http://schemas.microsoft.com/office/drawing/2014/main" id="{82127303-F623-5F84-ABDA-70E560B85F1A}"/>
              </a:ext>
            </a:extLst>
          </p:cNvPr>
          <p:cNvPicPr>
            <a:picLocks noChangeAspect="1"/>
          </p:cNvPicPr>
          <p:nvPr/>
        </p:nvPicPr>
        <p:blipFill>
          <a:blip r:embed="rId3"/>
          <a:stretch>
            <a:fillRect/>
          </a:stretch>
        </p:blipFill>
        <p:spPr>
          <a:xfrm>
            <a:off x="644801" y="4264991"/>
            <a:ext cx="5734050" cy="2590800"/>
          </a:xfrm>
          <a:prstGeom prst="rect">
            <a:avLst/>
          </a:prstGeom>
        </p:spPr>
      </p:pic>
    </p:spTree>
    <p:extLst>
      <p:ext uri="{BB962C8B-B14F-4D97-AF65-F5344CB8AC3E}">
        <p14:creationId xmlns:p14="http://schemas.microsoft.com/office/powerpoint/2010/main" val="305441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1832-D165-85FD-2756-CC0513CF42B4}"/>
              </a:ext>
            </a:extLst>
          </p:cNvPr>
          <p:cNvSpPr>
            <a:spLocks noGrp="1"/>
          </p:cNvSpPr>
          <p:nvPr>
            <p:ph type="title"/>
          </p:nvPr>
        </p:nvSpPr>
        <p:spPr>
          <a:xfrm>
            <a:off x="-1104" y="-418962"/>
            <a:ext cx="10515600" cy="1325563"/>
          </a:xfrm>
        </p:spPr>
        <p:txBody>
          <a:bodyPr>
            <a:normAutofit/>
          </a:bodyPr>
          <a:lstStyle/>
          <a:p>
            <a:r>
              <a:rPr lang="en-GB" sz="2400"/>
              <a:t>Independent:</a:t>
            </a:r>
          </a:p>
        </p:txBody>
      </p:sp>
      <p:pic>
        <p:nvPicPr>
          <p:cNvPr id="3" name="Picture 2" descr="A screenshot of a graph&#10;&#10;AI-generated content may be incorrect.">
            <a:extLst>
              <a:ext uri="{FF2B5EF4-FFF2-40B4-BE49-F238E27FC236}">
                <a16:creationId xmlns:a16="http://schemas.microsoft.com/office/drawing/2014/main" id="{D1C2F59C-800C-D618-6BFF-DEE77D35AD78}"/>
              </a:ext>
            </a:extLst>
          </p:cNvPr>
          <p:cNvPicPr>
            <a:picLocks noChangeAspect="1"/>
          </p:cNvPicPr>
          <p:nvPr/>
        </p:nvPicPr>
        <p:blipFill>
          <a:blip r:embed="rId2"/>
          <a:stretch>
            <a:fillRect/>
          </a:stretch>
        </p:blipFill>
        <p:spPr>
          <a:xfrm>
            <a:off x="3375664" y="0"/>
            <a:ext cx="4557194" cy="6858000"/>
          </a:xfrm>
          <a:prstGeom prst="rect">
            <a:avLst/>
          </a:prstGeom>
        </p:spPr>
      </p:pic>
      <p:pic>
        <p:nvPicPr>
          <p:cNvPr id="4" name="Picture 3" descr="A screenshot of a graph&#10;&#10;AI-generated content may be incorrect.">
            <a:extLst>
              <a:ext uri="{FF2B5EF4-FFF2-40B4-BE49-F238E27FC236}">
                <a16:creationId xmlns:a16="http://schemas.microsoft.com/office/drawing/2014/main" id="{08FE7991-E752-5DB6-1C2D-AACCD571953E}"/>
              </a:ext>
            </a:extLst>
          </p:cNvPr>
          <p:cNvPicPr>
            <a:picLocks noChangeAspect="1"/>
          </p:cNvPicPr>
          <p:nvPr/>
        </p:nvPicPr>
        <p:blipFill>
          <a:blip r:embed="rId3"/>
          <a:stretch>
            <a:fillRect/>
          </a:stretch>
        </p:blipFill>
        <p:spPr>
          <a:xfrm>
            <a:off x="7773170" y="0"/>
            <a:ext cx="4530705" cy="6858000"/>
          </a:xfrm>
          <a:prstGeom prst="rect">
            <a:avLst/>
          </a:prstGeom>
        </p:spPr>
      </p:pic>
    </p:spTree>
    <p:extLst>
      <p:ext uri="{BB962C8B-B14F-4D97-AF65-F5344CB8AC3E}">
        <p14:creationId xmlns:p14="http://schemas.microsoft.com/office/powerpoint/2010/main" val="354516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90FF-28AA-2FF1-3E3A-ECE73BF9CA31}"/>
              </a:ext>
            </a:extLst>
          </p:cNvPr>
          <p:cNvSpPr>
            <a:spLocks noGrp="1"/>
          </p:cNvSpPr>
          <p:nvPr>
            <p:ph type="title"/>
          </p:nvPr>
        </p:nvSpPr>
        <p:spPr>
          <a:xfrm>
            <a:off x="407504" y="1414255"/>
            <a:ext cx="3977861" cy="1347649"/>
          </a:xfrm>
        </p:spPr>
        <p:txBody>
          <a:bodyPr vert="horz" lIns="91440" tIns="45720" rIns="91440" bIns="45720" rtlCol="0" anchor="ctr">
            <a:noAutofit/>
          </a:bodyPr>
          <a:lstStyle/>
          <a:p>
            <a:r>
              <a:rPr lang="en-GB" sz="2800"/>
              <a:t>Challenge:</a:t>
            </a:r>
            <a:br>
              <a:rPr lang="en-GB" sz="2800"/>
            </a:br>
            <a:r>
              <a:rPr lang="en-GB" sz="2800"/>
              <a:t>Adam says that the best way to rotate this shape is to turn is 270 degrees clockwise. Is this the quickest rotation? Explain. </a:t>
            </a:r>
          </a:p>
        </p:txBody>
      </p:sp>
      <p:pic>
        <p:nvPicPr>
          <p:cNvPr id="3" name="Picture 2" descr="A grid with a black dot and a rectangle&#10;&#10;AI-generated content may be incorrect.">
            <a:extLst>
              <a:ext uri="{FF2B5EF4-FFF2-40B4-BE49-F238E27FC236}">
                <a16:creationId xmlns:a16="http://schemas.microsoft.com/office/drawing/2014/main" id="{4014E79E-3814-149D-8EAD-90AF03046CF3}"/>
              </a:ext>
            </a:extLst>
          </p:cNvPr>
          <p:cNvPicPr>
            <a:picLocks noChangeAspect="1"/>
          </p:cNvPicPr>
          <p:nvPr/>
        </p:nvPicPr>
        <p:blipFill>
          <a:blip r:embed="rId2"/>
          <a:stretch>
            <a:fillRect/>
          </a:stretch>
        </p:blipFill>
        <p:spPr>
          <a:xfrm>
            <a:off x="1163844" y="3955980"/>
            <a:ext cx="2686050" cy="2524125"/>
          </a:xfrm>
          <a:prstGeom prst="rect">
            <a:avLst/>
          </a:prstGeom>
        </p:spPr>
      </p:pic>
      <p:pic>
        <p:nvPicPr>
          <p:cNvPr id="4" name="Picture 3" descr="A diagram of a spider web&#10;&#10;AI-generated content may be incorrect.">
            <a:extLst>
              <a:ext uri="{FF2B5EF4-FFF2-40B4-BE49-F238E27FC236}">
                <a16:creationId xmlns:a16="http://schemas.microsoft.com/office/drawing/2014/main" id="{3077C933-8EA5-1D96-8C22-BC401ACCB96E}"/>
              </a:ext>
            </a:extLst>
          </p:cNvPr>
          <p:cNvPicPr>
            <a:picLocks noChangeAspect="1"/>
          </p:cNvPicPr>
          <p:nvPr/>
        </p:nvPicPr>
        <p:blipFill>
          <a:blip r:embed="rId3"/>
          <a:stretch>
            <a:fillRect/>
          </a:stretch>
        </p:blipFill>
        <p:spPr>
          <a:xfrm>
            <a:off x="5799966" y="1311137"/>
            <a:ext cx="5915025" cy="5295900"/>
          </a:xfrm>
          <a:prstGeom prst="rect">
            <a:avLst/>
          </a:prstGeom>
        </p:spPr>
      </p:pic>
      <p:sp>
        <p:nvSpPr>
          <p:cNvPr id="5" name="TextBox 4">
            <a:extLst>
              <a:ext uri="{FF2B5EF4-FFF2-40B4-BE49-F238E27FC236}">
                <a16:creationId xmlns:a16="http://schemas.microsoft.com/office/drawing/2014/main" id="{636ECBC4-B5E9-5607-99F1-D3C5958CD379}"/>
              </a:ext>
            </a:extLst>
          </p:cNvPr>
          <p:cNvSpPr txBox="1"/>
          <p:nvPr/>
        </p:nvSpPr>
        <p:spPr>
          <a:xfrm>
            <a:off x="6003531" y="372633"/>
            <a:ext cx="51478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Mastery:</a:t>
            </a:r>
          </a:p>
        </p:txBody>
      </p:sp>
    </p:spTree>
    <p:extLst>
      <p:ext uri="{BB962C8B-B14F-4D97-AF65-F5344CB8AC3E}">
        <p14:creationId xmlns:p14="http://schemas.microsoft.com/office/powerpoint/2010/main" val="3017772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310C-0D75-3562-83ED-5097740289C5}"/>
              </a:ext>
            </a:extLst>
          </p:cNvPr>
          <p:cNvSpPr>
            <a:spLocks noGrp="1"/>
          </p:cNvSpPr>
          <p:nvPr>
            <p:ph type="title"/>
          </p:nvPr>
        </p:nvSpPr>
        <p:spPr>
          <a:xfrm>
            <a:off x="24714" y="2640828"/>
            <a:ext cx="12163167" cy="1325563"/>
          </a:xfrm>
        </p:spPr>
        <p:txBody>
          <a:bodyPr>
            <a:normAutofit fontScale="90000"/>
          </a:bodyPr>
          <a:lstStyle/>
          <a:p>
            <a:r>
              <a:rPr lang="en-GB" sz="3600" u="sng" dirty="0"/>
              <a:t>Wednesday 14th May</a:t>
            </a:r>
            <a:br>
              <a:rPr lang="en-GB" sz="3600" u="sng"/>
            </a:br>
            <a:r>
              <a:rPr lang="en-GB" sz="3600" u="sng" dirty="0"/>
              <a:t>TBAT: Recognise the features of a persuasive letter.</a:t>
            </a:r>
            <a:br>
              <a:rPr lang="en-GB" sz="3600" u="sng"/>
            </a:br>
            <a:br>
              <a:rPr lang="en-GB" u="sng"/>
            </a:br>
            <a:r>
              <a:rPr lang="en-GB" sz="4000" u="sng" dirty="0"/>
              <a:t>2 in 2</a:t>
            </a:r>
            <a:br>
              <a:rPr lang="en-GB" sz="4000" u="sng"/>
            </a:br>
            <a:br>
              <a:rPr lang="en-GB" sz="4000" u="sng"/>
            </a:br>
            <a:r>
              <a:rPr lang="en-GB" sz="4000" dirty="0"/>
              <a:t>1. Rewrite the following sentence in a more formal tone:</a:t>
            </a:r>
            <a:br>
              <a:rPr lang="en-GB" sz="4000"/>
            </a:br>
            <a:r>
              <a:rPr lang="en-GB" sz="4000" i="1" dirty="0"/>
              <a:t>I'm writing to </a:t>
            </a:r>
            <a:r>
              <a:rPr lang="en-GB" sz="4000" i="1" dirty="0" err="1"/>
              <a:t>ya</a:t>
            </a:r>
            <a:r>
              <a:rPr lang="en-GB" sz="4000" i="1" dirty="0"/>
              <a:t> to tell </a:t>
            </a:r>
            <a:r>
              <a:rPr lang="en-GB" sz="4000" i="1" dirty="0" err="1"/>
              <a:t>ya</a:t>
            </a:r>
            <a:r>
              <a:rPr lang="en-GB" sz="4000" i="1" dirty="0"/>
              <a:t> to let me out of jail.</a:t>
            </a:r>
            <a:br>
              <a:rPr lang="en-GB" sz="4000" i="1"/>
            </a:br>
            <a:br>
              <a:rPr lang="en-GB" sz="4000" i="1"/>
            </a:br>
            <a:r>
              <a:rPr lang="en-GB" sz="4000" dirty="0"/>
              <a:t>2. Think of an appropriate preposition to start the following sentence:</a:t>
            </a:r>
            <a:br>
              <a:rPr lang="en-GB" sz="4000"/>
            </a:br>
            <a:br>
              <a:rPr lang="en-GB" sz="4000"/>
            </a:br>
            <a:r>
              <a:rPr lang="en-GB" sz="4000" i="1" dirty="0"/>
              <a:t>_____________ </a:t>
            </a:r>
            <a:r>
              <a:rPr lang="en-GB" sz="4000" i="1" dirty="0">
                <a:ea typeface="+mj-lt"/>
                <a:cs typeface="+mj-lt"/>
              </a:rPr>
              <a:t>I sat quietly, hoping the early morning mist would bring fish to my net.</a:t>
            </a:r>
            <a:endParaRPr lang="en-GB" sz="4000" i="1" dirty="0"/>
          </a:p>
        </p:txBody>
      </p:sp>
    </p:spTree>
    <p:extLst>
      <p:ext uri="{BB962C8B-B14F-4D97-AF65-F5344CB8AC3E}">
        <p14:creationId xmlns:p14="http://schemas.microsoft.com/office/powerpoint/2010/main" val="156339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3">
            <a:extLst>
              <a:ext uri="{FF2B5EF4-FFF2-40B4-BE49-F238E27FC236}">
                <a16:creationId xmlns:a16="http://schemas.microsoft.com/office/drawing/2014/main" id="{81A74D4D-DF09-4A22-86AA-D0F8611F76C7}"/>
              </a:ext>
            </a:extLst>
          </p:cNvPr>
          <p:cNvSpPr>
            <a:spLocks noGrp="1"/>
          </p:cNvSpPr>
          <p:nvPr>
            <p:ph idx="1"/>
          </p:nvPr>
        </p:nvSpPr>
        <p:spPr>
          <a:xfrm>
            <a:off x="4120" y="1483585"/>
            <a:ext cx="10197156" cy="4912454"/>
          </a:xfrm>
          <a:prstGeom prst="roundRect">
            <a:avLst>
              <a:gd name="adj" fmla="val 1875"/>
            </a:avLst>
          </a:prstGeom>
        </p:spPr>
        <p:txBody>
          <a:bodyPr>
            <a:normAutofit fontScale="92500" lnSpcReduction="20000"/>
          </a:bodyPr>
          <a:lstStyle/>
          <a:p>
            <a:pPr eaLnBrk="1" hangingPunct="1">
              <a:defRPr/>
            </a:pPr>
            <a:r>
              <a:rPr lang="en-GB" altLang="en-US">
                <a:latin typeface="Twinkl" pitchFamily="2" charset="0"/>
              </a:rPr>
              <a:t>There are some important things to remember when writing a persuasive letter.</a:t>
            </a:r>
          </a:p>
          <a:p>
            <a:pPr marL="84137" eaLnBrk="1" hangingPunct="1">
              <a:defRPr/>
            </a:pPr>
            <a:r>
              <a:rPr lang="en-GB" altLang="en-US">
                <a:latin typeface="Twinkl" pitchFamily="2" charset="0"/>
              </a:rPr>
              <a:t>You have to lay out your letter properly:</a:t>
            </a:r>
          </a:p>
          <a:p>
            <a:pPr marL="541338" indent="-276225" eaLnBrk="1" hangingPunct="1">
              <a:buFont typeface="Arial" panose="020B0604020202020204" pitchFamily="34" charset="0"/>
              <a:buChar char="•"/>
              <a:tabLst>
                <a:tab pos="2238375" algn="l"/>
                <a:tab pos="3681413" algn="l"/>
                <a:tab pos="4030663" algn="l"/>
              </a:tabLst>
              <a:defRPr/>
            </a:pPr>
            <a:r>
              <a:rPr lang="en-GB" altLang="en-US">
                <a:solidFill>
                  <a:schemeClr val="accent4"/>
                </a:solidFill>
                <a:latin typeface="Twinkl" pitchFamily="2" charset="0"/>
              </a:rPr>
              <a:t>Write your address.</a:t>
            </a:r>
          </a:p>
          <a:p>
            <a:pPr marL="541338" indent="-276225" eaLnBrk="1" hangingPunct="1">
              <a:buFont typeface="Arial" panose="020B0604020202020204" pitchFamily="34" charset="0"/>
              <a:buChar char="•"/>
              <a:tabLst>
                <a:tab pos="2238375" algn="l"/>
                <a:tab pos="3681413" algn="l"/>
                <a:tab pos="4030663" algn="l"/>
              </a:tabLst>
              <a:defRPr/>
            </a:pPr>
            <a:r>
              <a:rPr lang="en-GB" altLang="en-US">
                <a:solidFill>
                  <a:schemeClr val="accent1"/>
                </a:solidFill>
                <a:latin typeface="Twinkl" pitchFamily="2" charset="0"/>
              </a:rPr>
              <a:t>Write the address of who you are </a:t>
            </a:r>
          </a:p>
          <a:p>
            <a:pPr marL="541338" eaLnBrk="1" hangingPunct="1">
              <a:tabLst>
                <a:tab pos="2238375" algn="l"/>
                <a:tab pos="3681413" algn="l"/>
                <a:tab pos="4030663" algn="l"/>
              </a:tabLst>
              <a:defRPr/>
            </a:pPr>
            <a:r>
              <a:rPr lang="en-GB" altLang="en-US">
                <a:solidFill>
                  <a:schemeClr val="accent1"/>
                </a:solidFill>
                <a:latin typeface="Twinkl" pitchFamily="2" charset="0"/>
              </a:rPr>
              <a:t>writing to (the recipient’s address).</a:t>
            </a:r>
          </a:p>
          <a:p>
            <a:pPr marL="541338" indent="-276225" eaLnBrk="1" hangingPunct="1">
              <a:buFont typeface="Arial" panose="020B0604020202020204" pitchFamily="34" charset="0"/>
              <a:buChar char="•"/>
              <a:tabLst>
                <a:tab pos="2238375" algn="l"/>
                <a:tab pos="3681413" algn="l"/>
                <a:tab pos="4030663" algn="l"/>
              </a:tabLst>
              <a:defRPr/>
            </a:pPr>
            <a:r>
              <a:rPr lang="en-GB" altLang="en-US">
                <a:solidFill>
                  <a:schemeClr val="accent5"/>
                </a:solidFill>
                <a:latin typeface="Twinkl" pitchFamily="2" charset="0"/>
              </a:rPr>
              <a:t>Write a greeting (the recipient’s name).</a:t>
            </a:r>
          </a:p>
          <a:p>
            <a:pPr marL="541338" indent="-276225" eaLnBrk="1" hangingPunct="1">
              <a:buFont typeface="Arial" panose="020B0604020202020204" pitchFamily="34" charset="0"/>
              <a:buChar char="•"/>
              <a:tabLst>
                <a:tab pos="2238375" algn="l"/>
                <a:tab pos="3681413" algn="l"/>
                <a:tab pos="4030663" algn="l"/>
              </a:tabLst>
              <a:defRPr/>
            </a:pPr>
            <a:r>
              <a:rPr lang="en-GB" altLang="en-US">
                <a:solidFill>
                  <a:srgbClr val="6699FF"/>
                </a:solidFill>
                <a:latin typeface="Twinkl" pitchFamily="2" charset="0"/>
              </a:rPr>
              <a:t>Write the full date.</a:t>
            </a:r>
          </a:p>
          <a:p>
            <a:pPr marL="541338" indent="-276225" eaLnBrk="1" hangingPunct="1">
              <a:buFont typeface="Arial" panose="020B0604020202020204" pitchFamily="34" charset="0"/>
              <a:buChar char="•"/>
              <a:tabLst>
                <a:tab pos="2238375" algn="l"/>
                <a:tab pos="3681413" algn="l"/>
                <a:tab pos="4030663" algn="l"/>
              </a:tabLst>
              <a:defRPr/>
            </a:pPr>
            <a:r>
              <a:rPr lang="en-GB" altLang="en-US">
                <a:solidFill>
                  <a:schemeClr val="accent3">
                    <a:lumMod val="75000"/>
                  </a:schemeClr>
                </a:solidFill>
                <a:latin typeface="Twinkl" pitchFamily="2" charset="0"/>
              </a:rPr>
              <a:t>Write about the topic and persuade</a:t>
            </a:r>
          </a:p>
          <a:p>
            <a:pPr marL="541338" eaLnBrk="1" hangingPunct="1">
              <a:tabLst>
                <a:tab pos="2238375" algn="l"/>
                <a:tab pos="3681413" algn="l"/>
                <a:tab pos="4030663" algn="l"/>
              </a:tabLst>
              <a:defRPr/>
            </a:pPr>
            <a:r>
              <a:rPr lang="en-GB" altLang="en-US">
                <a:solidFill>
                  <a:schemeClr val="accent3">
                    <a:lumMod val="75000"/>
                  </a:schemeClr>
                </a:solidFill>
                <a:latin typeface="Twinkl" pitchFamily="2" charset="0"/>
              </a:rPr>
              <a:t>your reader.</a:t>
            </a:r>
          </a:p>
          <a:p>
            <a:pPr marL="541338" indent="-276225" eaLnBrk="1" hangingPunct="1">
              <a:buFont typeface="Arial" panose="020B0604020202020204" pitchFamily="34" charset="0"/>
              <a:buChar char="•"/>
              <a:tabLst>
                <a:tab pos="2238375" algn="l"/>
                <a:tab pos="3681413" algn="l"/>
                <a:tab pos="4030663" algn="l"/>
              </a:tabLst>
              <a:defRPr/>
            </a:pPr>
            <a:r>
              <a:rPr lang="en-GB" altLang="en-US">
                <a:solidFill>
                  <a:schemeClr val="accent6"/>
                </a:solidFill>
                <a:latin typeface="Twinkl" pitchFamily="2" charset="0"/>
              </a:rPr>
              <a:t>Close your letter.</a:t>
            </a:r>
          </a:p>
          <a:p>
            <a:pPr marL="541338" indent="-276225" eaLnBrk="1" hangingPunct="1">
              <a:buFont typeface="Arial" panose="020B0604020202020204" pitchFamily="34" charset="0"/>
              <a:buChar char="•"/>
              <a:tabLst>
                <a:tab pos="2238375" algn="l"/>
                <a:tab pos="3681413" algn="l"/>
                <a:tab pos="4030663" algn="l"/>
              </a:tabLst>
              <a:defRPr/>
            </a:pPr>
            <a:r>
              <a:rPr lang="en-GB" altLang="en-US">
                <a:solidFill>
                  <a:schemeClr val="accent6"/>
                </a:solidFill>
                <a:latin typeface="Twinkl" pitchFamily="2" charset="0"/>
              </a:rPr>
              <a:t>Write your full name.</a:t>
            </a:r>
          </a:p>
          <a:p>
            <a:pPr algn="ctr" eaLnBrk="1" hangingPunct="1">
              <a:defRPr/>
            </a:pPr>
            <a:endParaRPr lang="en-GB" altLang="en-US">
              <a:latin typeface="Twinkl" pitchFamily="2" charset="0"/>
            </a:endParaRPr>
          </a:p>
        </p:txBody>
      </p:sp>
      <p:sp>
        <p:nvSpPr>
          <p:cNvPr id="9219" name="Title 22">
            <a:extLst>
              <a:ext uri="{FF2B5EF4-FFF2-40B4-BE49-F238E27FC236}">
                <a16:creationId xmlns:a16="http://schemas.microsoft.com/office/drawing/2014/main" id="{4FC233A7-552F-55DC-4DE2-05BA0E1A2C82}"/>
              </a:ext>
            </a:extLst>
          </p:cNvPr>
          <p:cNvSpPr>
            <a:spLocks noGrp="1"/>
          </p:cNvSpPr>
          <p:nvPr>
            <p:ph type="title"/>
          </p:nvPr>
        </p:nvSpPr>
        <p:spPr>
          <a:xfrm>
            <a:off x="1981201" y="479426"/>
            <a:ext cx="8220075" cy="993775"/>
          </a:xfrm>
        </p:spPr>
        <p:txBody>
          <a:bodyPr/>
          <a:lstStyle/>
          <a:p>
            <a:pPr eaLnBrk="1" hangingPunct="1"/>
            <a:r>
              <a:rPr lang="en-GB" altLang="en-US" b="1">
                <a:latin typeface="Twinkl" pitchFamily="2" charset="0"/>
              </a:rPr>
              <a:t>Persuasive Letter Writing</a:t>
            </a:r>
          </a:p>
        </p:txBody>
      </p:sp>
      <p:pic>
        <p:nvPicPr>
          <p:cNvPr id="4" name="Picture 3">
            <a:extLst>
              <a:ext uri="{FF2B5EF4-FFF2-40B4-BE49-F238E27FC236}">
                <a16:creationId xmlns:a16="http://schemas.microsoft.com/office/drawing/2014/main" id="{846C6C0C-8A1E-4B5B-AC89-E2A52921253F}"/>
              </a:ext>
            </a:extLst>
          </p:cNvPr>
          <p:cNvPicPr>
            <a:picLocks noChangeAspect="1"/>
          </p:cNvPicPr>
          <p:nvPr/>
        </p:nvPicPr>
        <p:blipFill rotWithShape="1">
          <a:blip r:embed="rId2"/>
          <a:srcRect b="33"/>
          <a:stretch/>
        </p:blipFill>
        <p:spPr>
          <a:xfrm>
            <a:off x="7072314" y="2319339"/>
            <a:ext cx="2719387" cy="377348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0892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EA2B944-A9A5-4D77-983B-DC7C43B0C445}"/>
              </a:ext>
            </a:extLst>
          </p:cNvPr>
          <p:cNvPicPr>
            <a:picLocks noGrp="1" noChangeAspect="1"/>
          </p:cNvPicPr>
          <p:nvPr>
            <p:ph idx="1"/>
          </p:nvPr>
        </p:nvPicPr>
        <p:blipFill>
          <a:blip r:embed="rId2"/>
          <a:stretch>
            <a:fillRect/>
          </a:stretch>
        </p:blipFill>
        <p:spPr>
          <a:xfrm>
            <a:off x="6583364" y="1473201"/>
            <a:ext cx="3328987" cy="4619625"/>
          </a:xfrm>
          <a:prstGeom prst="rect">
            <a:avLst/>
          </a:prstGeom>
          <a:effectLst>
            <a:outerShdw blurRad="190500" algn="tl" rotWithShape="0">
              <a:srgbClr val="000000">
                <a:alpha val="70000"/>
              </a:srgbClr>
            </a:outerShdw>
          </a:effectLst>
        </p:spPr>
      </p:pic>
      <p:sp>
        <p:nvSpPr>
          <p:cNvPr id="10243" name="Title 22">
            <a:extLst>
              <a:ext uri="{FF2B5EF4-FFF2-40B4-BE49-F238E27FC236}">
                <a16:creationId xmlns:a16="http://schemas.microsoft.com/office/drawing/2014/main" id="{8B0DB4C2-683D-4F75-D08B-31A88749A0D9}"/>
              </a:ext>
            </a:extLst>
          </p:cNvPr>
          <p:cNvSpPr>
            <a:spLocks noGrp="1"/>
          </p:cNvSpPr>
          <p:nvPr>
            <p:ph type="title"/>
          </p:nvPr>
        </p:nvSpPr>
        <p:spPr>
          <a:xfrm>
            <a:off x="1981201" y="479426"/>
            <a:ext cx="8220075" cy="993775"/>
          </a:xfrm>
        </p:spPr>
        <p:txBody>
          <a:bodyPr/>
          <a:lstStyle/>
          <a:p>
            <a:pPr eaLnBrk="1" hangingPunct="1"/>
            <a:r>
              <a:rPr lang="en-GB" altLang="en-US" b="1">
                <a:latin typeface="Twinkl" pitchFamily="2" charset="0"/>
              </a:rPr>
              <a:t>Your Address</a:t>
            </a:r>
          </a:p>
        </p:txBody>
      </p:sp>
      <p:grpSp>
        <p:nvGrpSpPr>
          <p:cNvPr id="10244" name="Group 5">
            <a:extLst>
              <a:ext uri="{FF2B5EF4-FFF2-40B4-BE49-F238E27FC236}">
                <a16:creationId xmlns:a16="http://schemas.microsoft.com/office/drawing/2014/main" id="{E4FAF275-76A8-0797-B034-8E626072FAEE}"/>
              </a:ext>
            </a:extLst>
          </p:cNvPr>
          <p:cNvGrpSpPr>
            <a:grpSpLocks/>
          </p:cNvGrpSpPr>
          <p:nvPr/>
        </p:nvGrpSpPr>
        <p:grpSpPr bwMode="auto">
          <a:xfrm>
            <a:off x="2279650" y="1206500"/>
            <a:ext cx="6846888" cy="4445000"/>
            <a:chOff x="755650" y="1170692"/>
            <a:chExt cx="6355014" cy="4444424"/>
          </a:xfrm>
        </p:grpSpPr>
        <p:sp>
          <p:nvSpPr>
            <p:cNvPr id="10245" name="TextBox 2">
              <a:extLst>
                <a:ext uri="{FF2B5EF4-FFF2-40B4-BE49-F238E27FC236}">
                  <a16:creationId xmlns:a16="http://schemas.microsoft.com/office/drawing/2014/main" id="{FECDD024-15CF-C115-F2D6-BA427F02EB67}"/>
                </a:ext>
              </a:extLst>
            </p:cNvPr>
            <p:cNvSpPr>
              <a:spLocks noChangeArrowheads="1"/>
            </p:cNvSpPr>
            <p:nvPr/>
          </p:nvSpPr>
          <p:spPr bwMode="auto">
            <a:xfrm>
              <a:off x="755650" y="1170692"/>
              <a:ext cx="2805697" cy="4444424"/>
            </a:xfrm>
            <a:prstGeom prst="roundRect">
              <a:avLst>
                <a:gd name="adj" fmla="val 1852"/>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144000" tIns="144000" rIns="144000" bIns="144000"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a:solidFill>
                    <a:schemeClr val="tx1"/>
                  </a:solidFill>
                  <a:latin typeface="Twinkl" pitchFamily="2" charset="0"/>
                </a:rPr>
                <a:t>This goes on the top right-hand side of the letter:</a:t>
              </a:r>
            </a:p>
            <a:p>
              <a:pPr>
                <a:lnSpc>
                  <a:spcPct val="100000"/>
                </a:lnSpc>
                <a:spcBef>
                  <a:spcPct val="0"/>
                </a:spcBef>
                <a:buFontTx/>
                <a:buNone/>
              </a:pPr>
              <a:endParaRPr lang="en-GB" altLang="en-US">
                <a:solidFill>
                  <a:schemeClr val="tx1"/>
                </a:solidFill>
                <a:latin typeface="Twinkl" pitchFamily="2" charset="0"/>
              </a:endParaRPr>
            </a:p>
            <a:p>
              <a:pPr>
                <a:lnSpc>
                  <a:spcPct val="100000"/>
                </a:lnSpc>
                <a:spcBef>
                  <a:spcPct val="0"/>
                </a:spcBef>
                <a:buFontTx/>
                <a:buNone/>
              </a:pPr>
              <a:r>
                <a:rPr lang="en-GB" altLang="en-US">
                  <a:solidFill>
                    <a:schemeClr val="tx1"/>
                  </a:solidFill>
                  <a:latin typeface="Twinkl" pitchFamily="2" charset="0"/>
                </a:rPr>
                <a:t>Your house name/number,</a:t>
              </a:r>
            </a:p>
            <a:p>
              <a:pPr>
                <a:lnSpc>
                  <a:spcPct val="100000"/>
                </a:lnSpc>
                <a:spcBef>
                  <a:spcPct val="0"/>
                </a:spcBef>
                <a:buFontTx/>
                <a:buNone/>
              </a:pPr>
              <a:r>
                <a:rPr lang="en-GB" altLang="en-US">
                  <a:solidFill>
                    <a:schemeClr val="tx1"/>
                  </a:solidFill>
                  <a:latin typeface="Twinkl" pitchFamily="2" charset="0"/>
                </a:rPr>
                <a:t>Street,</a:t>
              </a:r>
            </a:p>
            <a:p>
              <a:pPr>
                <a:lnSpc>
                  <a:spcPct val="100000"/>
                </a:lnSpc>
                <a:spcBef>
                  <a:spcPct val="0"/>
                </a:spcBef>
                <a:buFontTx/>
                <a:buNone/>
              </a:pPr>
              <a:r>
                <a:rPr lang="en-GB" altLang="en-US">
                  <a:solidFill>
                    <a:schemeClr val="tx1"/>
                  </a:solidFill>
                  <a:latin typeface="Twinkl" pitchFamily="2" charset="0"/>
                </a:rPr>
                <a:t>Town/City,</a:t>
              </a:r>
            </a:p>
            <a:p>
              <a:pPr>
                <a:lnSpc>
                  <a:spcPct val="100000"/>
                </a:lnSpc>
                <a:spcBef>
                  <a:spcPct val="0"/>
                </a:spcBef>
                <a:buFontTx/>
                <a:buNone/>
              </a:pPr>
              <a:r>
                <a:rPr lang="en-GB" altLang="en-US">
                  <a:solidFill>
                    <a:schemeClr val="tx1"/>
                  </a:solidFill>
                  <a:latin typeface="Twinkl" pitchFamily="2" charset="0"/>
                </a:rPr>
                <a:t>County</a:t>
              </a:r>
            </a:p>
            <a:p>
              <a:pPr>
                <a:lnSpc>
                  <a:spcPct val="100000"/>
                </a:lnSpc>
                <a:spcBef>
                  <a:spcPct val="0"/>
                </a:spcBef>
                <a:buFontTx/>
                <a:buNone/>
              </a:pPr>
              <a:endParaRPr lang="en-GB" altLang="en-US">
                <a:solidFill>
                  <a:schemeClr val="tx1"/>
                </a:solidFill>
                <a:latin typeface="Twinkl" pitchFamily="2" charset="0"/>
              </a:endParaRPr>
            </a:p>
            <a:p>
              <a:pPr>
                <a:lnSpc>
                  <a:spcPct val="100000"/>
                </a:lnSpc>
                <a:spcBef>
                  <a:spcPct val="0"/>
                </a:spcBef>
                <a:buFontTx/>
                <a:buNone/>
              </a:pPr>
              <a:r>
                <a:rPr lang="en-GB" altLang="en-US" b="1">
                  <a:solidFill>
                    <a:schemeClr val="tx1"/>
                  </a:solidFill>
                  <a:latin typeface="Twinkl" pitchFamily="2" charset="0"/>
                </a:rPr>
                <a:t>Example:</a:t>
              </a:r>
            </a:p>
            <a:p>
              <a:pPr>
                <a:lnSpc>
                  <a:spcPct val="100000"/>
                </a:lnSpc>
                <a:spcBef>
                  <a:spcPct val="0"/>
                </a:spcBef>
                <a:buFontTx/>
                <a:buNone/>
              </a:pPr>
              <a:r>
                <a:rPr lang="en-GB" altLang="en-US">
                  <a:solidFill>
                    <a:schemeClr val="tx1"/>
                  </a:solidFill>
                  <a:latin typeface="Twinkl" pitchFamily="2" charset="0"/>
                </a:rPr>
                <a:t>123 Apple House,</a:t>
              </a:r>
            </a:p>
            <a:p>
              <a:pPr>
                <a:lnSpc>
                  <a:spcPct val="100000"/>
                </a:lnSpc>
                <a:spcBef>
                  <a:spcPct val="0"/>
                </a:spcBef>
                <a:buFontTx/>
                <a:buNone/>
              </a:pPr>
              <a:r>
                <a:rPr lang="en-GB" altLang="en-US">
                  <a:solidFill>
                    <a:schemeClr val="tx1"/>
                  </a:solidFill>
                  <a:latin typeface="Twinkl" pitchFamily="2" charset="0"/>
                </a:rPr>
                <a:t>Blueberry Road,</a:t>
              </a:r>
            </a:p>
            <a:p>
              <a:pPr>
                <a:lnSpc>
                  <a:spcPct val="100000"/>
                </a:lnSpc>
                <a:spcBef>
                  <a:spcPct val="0"/>
                </a:spcBef>
                <a:buFontTx/>
                <a:buNone/>
              </a:pPr>
              <a:r>
                <a:rPr lang="en-GB" altLang="en-US">
                  <a:solidFill>
                    <a:schemeClr val="tx1"/>
                  </a:solidFill>
                  <a:latin typeface="Twinkl" pitchFamily="2" charset="0"/>
                </a:rPr>
                <a:t>Exeter,</a:t>
              </a:r>
            </a:p>
            <a:p>
              <a:pPr>
                <a:lnSpc>
                  <a:spcPct val="100000"/>
                </a:lnSpc>
                <a:spcBef>
                  <a:spcPct val="0"/>
                </a:spcBef>
                <a:buFontTx/>
                <a:buNone/>
              </a:pPr>
              <a:r>
                <a:rPr lang="en-GB" altLang="en-US">
                  <a:solidFill>
                    <a:schemeClr val="tx1"/>
                  </a:solidFill>
                  <a:latin typeface="Twinkl" pitchFamily="2" charset="0"/>
                </a:rPr>
                <a:t>Devon</a:t>
              </a:r>
            </a:p>
          </p:txBody>
        </p:sp>
        <p:sp>
          <p:nvSpPr>
            <p:cNvPr id="5" name="Right Arrow 4">
              <a:extLst>
                <a:ext uri="{FF2B5EF4-FFF2-40B4-BE49-F238E27FC236}">
                  <a16:creationId xmlns:a16="http://schemas.microsoft.com/office/drawing/2014/main" id="{F7021617-2138-4DE6-B6E8-9ED9C3215C0D}"/>
                </a:ext>
              </a:extLst>
            </p:cNvPr>
            <p:cNvSpPr/>
            <p:nvPr/>
          </p:nvSpPr>
          <p:spPr>
            <a:xfrm>
              <a:off x="3561109" y="1816721"/>
              <a:ext cx="3549555" cy="299998"/>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937ED34B-AF63-4E8A-B31C-DD365163885D}"/>
              </a:ext>
            </a:extLst>
          </p:cNvPr>
          <p:cNvPicPr>
            <a:picLocks noGrp="1" noChangeAspect="1"/>
          </p:cNvPicPr>
          <p:nvPr>
            <p:ph idx="1"/>
          </p:nvPr>
        </p:nvPicPr>
        <p:blipFill>
          <a:blip r:embed="rId2"/>
          <a:stretch>
            <a:fillRect/>
          </a:stretch>
        </p:blipFill>
        <p:spPr>
          <a:xfrm>
            <a:off x="6583364" y="1473201"/>
            <a:ext cx="3328987" cy="4619625"/>
          </a:xfrm>
          <a:prstGeom prst="rect">
            <a:avLst/>
          </a:prstGeom>
          <a:effectLst>
            <a:outerShdw blurRad="190500" algn="tl" rotWithShape="0">
              <a:srgbClr val="000000">
                <a:alpha val="70000"/>
              </a:srgbClr>
            </a:outerShdw>
          </a:effectLst>
        </p:spPr>
      </p:pic>
      <p:sp>
        <p:nvSpPr>
          <p:cNvPr id="11267" name="Title 22">
            <a:extLst>
              <a:ext uri="{FF2B5EF4-FFF2-40B4-BE49-F238E27FC236}">
                <a16:creationId xmlns:a16="http://schemas.microsoft.com/office/drawing/2014/main" id="{2A73FB9A-E2D9-A898-62A1-C04B25033DF2}"/>
              </a:ext>
            </a:extLst>
          </p:cNvPr>
          <p:cNvSpPr>
            <a:spLocks noGrp="1"/>
          </p:cNvSpPr>
          <p:nvPr>
            <p:ph type="title"/>
          </p:nvPr>
        </p:nvSpPr>
        <p:spPr>
          <a:xfrm>
            <a:off x="1981201" y="479426"/>
            <a:ext cx="8220075" cy="993775"/>
          </a:xfrm>
        </p:spPr>
        <p:txBody>
          <a:bodyPr/>
          <a:lstStyle/>
          <a:p>
            <a:pPr eaLnBrk="1" hangingPunct="1"/>
            <a:r>
              <a:rPr lang="en-GB" altLang="en-US" b="1">
                <a:latin typeface="Twinkl" pitchFamily="2" charset="0"/>
              </a:rPr>
              <a:t>The Recipient’s Address</a:t>
            </a:r>
          </a:p>
        </p:txBody>
      </p:sp>
      <p:grpSp>
        <p:nvGrpSpPr>
          <p:cNvPr id="11268" name="Group 5">
            <a:extLst>
              <a:ext uri="{FF2B5EF4-FFF2-40B4-BE49-F238E27FC236}">
                <a16:creationId xmlns:a16="http://schemas.microsoft.com/office/drawing/2014/main" id="{31B2C9A7-EE71-4017-FEB5-D532BA894A9A}"/>
              </a:ext>
            </a:extLst>
          </p:cNvPr>
          <p:cNvGrpSpPr>
            <a:grpSpLocks/>
          </p:cNvGrpSpPr>
          <p:nvPr/>
        </p:nvGrpSpPr>
        <p:grpSpPr bwMode="auto">
          <a:xfrm>
            <a:off x="2279650" y="1473201"/>
            <a:ext cx="4802188" cy="4208463"/>
            <a:chOff x="755650" y="1437105"/>
            <a:chExt cx="4802939" cy="4209114"/>
          </a:xfrm>
        </p:grpSpPr>
        <p:sp>
          <p:nvSpPr>
            <p:cNvPr id="5" name="Right Arrow 4">
              <a:extLst>
                <a:ext uri="{FF2B5EF4-FFF2-40B4-BE49-F238E27FC236}">
                  <a16:creationId xmlns:a16="http://schemas.microsoft.com/office/drawing/2014/main" id="{79B64493-84BE-40C1-9CBB-7340E838F6E6}"/>
                </a:ext>
              </a:extLst>
            </p:cNvPr>
            <p:cNvSpPr/>
            <p:nvPr/>
          </p:nvSpPr>
          <p:spPr>
            <a:xfrm>
              <a:off x="3561202" y="1816577"/>
              <a:ext cx="1997387" cy="301672"/>
            </a:xfrm>
            <a:prstGeom prst="rightArrow">
              <a:avLst/>
            </a:prstGeom>
            <a:solidFill>
              <a:srgbClr val="E96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70" name="TextBox 2">
              <a:extLst>
                <a:ext uri="{FF2B5EF4-FFF2-40B4-BE49-F238E27FC236}">
                  <a16:creationId xmlns:a16="http://schemas.microsoft.com/office/drawing/2014/main" id="{6FCA2008-1739-FF45-A86C-171EAC8FCAEA}"/>
                </a:ext>
              </a:extLst>
            </p:cNvPr>
            <p:cNvSpPr>
              <a:spLocks noChangeArrowheads="1"/>
            </p:cNvSpPr>
            <p:nvPr/>
          </p:nvSpPr>
          <p:spPr bwMode="auto">
            <a:xfrm>
              <a:off x="755650" y="1437105"/>
              <a:ext cx="3816350" cy="4209114"/>
            </a:xfrm>
            <a:prstGeom prst="roundRect">
              <a:avLst>
                <a:gd name="adj" fmla="val 1852"/>
              </a:avLst>
            </a:prstGeom>
            <a:solidFill>
              <a:srgbClr val="E969A9"/>
            </a:solidFill>
            <a:ln>
              <a:noFill/>
            </a:ln>
            <a:extLst>
              <a:ext uri="{91240B29-F687-4F45-9708-019B960494DF}">
                <a14:hiddenLine xmlns:a14="http://schemas.microsoft.com/office/drawing/2010/main" w="9525">
                  <a:solidFill>
                    <a:srgbClr val="000000"/>
                  </a:solidFill>
                  <a:round/>
                  <a:headEnd/>
                  <a:tailEnd/>
                </a14:hiddenLine>
              </a:ext>
            </a:extLst>
          </p:spPr>
          <p:txBody>
            <a:bodyPr lIns="144000" tIns="144000" rIns="144000" bIns="144000"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just">
                <a:lnSpc>
                  <a:spcPct val="100000"/>
                </a:lnSpc>
                <a:spcBef>
                  <a:spcPct val="0"/>
                </a:spcBef>
                <a:buFontTx/>
                <a:buNone/>
              </a:pPr>
              <a:r>
                <a:rPr lang="en-GB" altLang="en-US">
                  <a:solidFill>
                    <a:schemeClr val="tx1"/>
                  </a:solidFill>
                  <a:latin typeface="Twinkl" pitchFamily="2" charset="0"/>
                </a:rPr>
                <a:t>The address of who you are writing to goes on the top left-hand side of the letter:</a:t>
              </a:r>
            </a:p>
            <a:p>
              <a:pPr>
                <a:lnSpc>
                  <a:spcPct val="100000"/>
                </a:lnSpc>
                <a:spcBef>
                  <a:spcPct val="0"/>
                </a:spcBef>
                <a:buFontTx/>
                <a:buNone/>
              </a:pPr>
              <a:endParaRPr lang="en-GB" altLang="en-US">
                <a:solidFill>
                  <a:schemeClr val="tx1"/>
                </a:solidFill>
                <a:latin typeface="Twinkl" pitchFamily="2" charset="0"/>
              </a:endParaRPr>
            </a:p>
            <a:p>
              <a:pPr>
                <a:lnSpc>
                  <a:spcPct val="100000"/>
                </a:lnSpc>
                <a:spcBef>
                  <a:spcPct val="0"/>
                </a:spcBef>
                <a:buFontTx/>
                <a:buNone/>
              </a:pPr>
              <a:r>
                <a:rPr lang="en-GB" altLang="en-US">
                  <a:solidFill>
                    <a:schemeClr val="tx1"/>
                  </a:solidFill>
                  <a:latin typeface="Twinkl" pitchFamily="2" charset="0"/>
                </a:rPr>
                <a:t>Their house name/number,</a:t>
              </a:r>
            </a:p>
            <a:p>
              <a:pPr>
                <a:lnSpc>
                  <a:spcPct val="100000"/>
                </a:lnSpc>
                <a:spcBef>
                  <a:spcPct val="0"/>
                </a:spcBef>
                <a:buFontTx/>
                <a:buNone/>
              </a:pPr>
              <a:r>
                <a:rPr lang="en-GB" altLang="en-US">
                  <a:solidFill>
                    <a:schemeClr val="tx1"/>
                  </a:solidFill>
                  <a:latin typeface="Twinkl" pitchFamily="2" charset="0"/>
                </a:rPr>
                <a:t>Street,</a:t>
              </a:r>
            </a:p>
            <a:p>
              <a:pPr>
                <a:lnSpc>
                  <a:spcPct val="100000"/>
                </a:lnSpc>
                <a:spcBef>
                  <a:spcPct val="0"/>
                </a:spcBef>
                <a:buFontTx/>
                <a:buNone/>
              </a:pPr>
              <a:r>
                <a:rPr lang="en-GB" altLang="en-US">
                  <a:solidFill>
                    <a:schemeClr val="tx1"/>
                  </a:solidFill>
                  <a:latin typeface="Twinkl" pitchFamily="2" charset="0"/>
                </a:rPr>
                <a:t>Town/City,</a:t>
              </a:r>
            </a:p>
            <a:p>
              <a:pPr>
                <a:lnSpc>
                  <a:spcPct val="100000"/>
                </a:lnSpc>
                <a:spcBef>
                  <a:spcPct val="0"/>
                </a:spcBef>
                <a:buFontTx/>
                <a:buNone/>
              </a:pPr>
              <a:r>
                <a:rPr lang="en-GB" altLang="en-US">
                  <a:solidFill>
                    <a:schemeClr val="tx1"/>
                  </a:solidFill>
                  <a:latin typeface="Twinkl" pitchFamily="2" charset="0"/>
                </a:rPr>
                <a:t>County,</a:t>
              </a:r>
            </a:p>
            <a:p>
              <a:pPr>
                <a:lnSpc>
                  <a:spcPct val="100000"/>
                </a:lnSpc>
                <a:spcBef>
                  <a:spcPct val="0"/>
                </a:spcBef>
                <a:buFontTx/>
                <a:buNone/>
              </a:pPr>
              <a:endParaRPr lang="en-GB" altLang="en-US">
                <a:solidFill>
                  <a:schemeClr val="tx1"/>
                </a:solidFill>
                <a:latin typeface="Twinkl" pitchFamily="2" charset="0"/>
              </a:endParaRPr>
            </a:p>
            <a:p>
              <a:pPr>
                <a:lnSpc>
                  <a:spcPct val="100000"/>
                </a:lnSpc>
                <a:spcBef>
                  <a:spcPct val="0"/>
                </a:spcBef>
                <a:buFontTx/>
                <a:buNone/>
              </a:pPr>
              <a:r>
                <a:rPr lang="en-GB" altLang="en-US" b="1">
                  <a:solidFill>
                    <a:schemeClr val="tx1"/>
                  </a:solidFill>
                  <a:latin typeface="Twinkl" pitchFamily="2" charset="0"/>
                </a:rPr>
                <a:t>Example:</a:t>
              </a:r>
            </a:p>
            <a:p>
              <a:pPr>
                <a:lnSpc>
                  <a:spcPct val="100000"/>
                </a:lnSpc>
                <a:spcBef>
                  <a:spcPct val="0"/>
                </a:spcBef>
                <a:buFontTx/>
                <a:buNone/>
              </a:pPr>
              <a:r>
                <a:rPr lang="en-GB" altLang="en-US">
                  <a:solidFill>
                    <a:schemeClr val="tx1"/>
                  </a:solidFill>
                  <a:latin typeface="Twinkl" pitchFamily="2" charset="0"/>
                </a:rPr>
                <a:t>567 Banana House,</a:t>
              </a:r>
            </a:p>
            <a:p>
              <a:pPr>
                <a:lnSpc>
                  <a:spcPct val="100000"/>
                </a:lnSpc>
                <a:spcBef>
                  <a:spcPct val="0"/>
                </a:spcBef>
                <a:buFontTx/>
                <a:buNone/>
              </a:pPr>
              <a:r>
                <a:rPr lang="en-GB" altLang="en-US">
                  <a:solidFill>
                    <a:schemeClr val="tx1"/>
                  </a:solidFill>
                  <a:latin typeface="Twinkl" pitchFamily="2" charset="0"/>
                </a:rPr>
                <a:t>Raspberry Road,</a:t>
              </a:r>
            </a:p>
            <a:p>
              <a:pPr>
                <a:lnSpc>
                  <a:spcPct val="100000"/>
                </a:lnSpc>
                <a:spcBef>
                  <a:spcPct val="0"/>
                </a:spcBef>
                <a:buFontTx/>
                <a:buNone/>
              </a:pPr>
              <a:r>
                <a:rPr lang="en-GB" altLang="en-US">
                  <a:solidFill>
                    <a:schemeClr val="tx1"/>
                  </a:solidFill>
                  <a:latin typeface="Twinkl" pitchFamily="2" charset="0"/>
                </a:rPr>
                <a:t>Exeter,</a:t>
              </a:r>
            </a:p>
            <a:p>
              <a:pPr>
                <a:lnSpc>
                  <a:spcPct val="100000"/>
                </a:lnSpc>
                <a:spcBef>
                  <a:spcPct val="0"/>
                </a:spcBef>
                <a:buFontTx/>
                <a:buNone/>
              </a:pPr>
              <a:r>
                <a:rPr lang="en-GB" altLang="en-US">
                  <a:solidFill>
                    <a:schemeClr val="tx1"/>
                  </a:solidFill>
                  <a:latin typeface="Twinkl" pitchFamily="2" charset="0"/>
                </a:rPr>
                <a:t>Devon</a:t>
              </a:r>
            </a:p>
          </p:txBody>
        </p:sp>
      </p:grpSp>
    </p:spTree>
    <p:extLst>
      <p:ext uri="{BB962C8B-B14F-4D97-AF65-F5344CB8AC3E}">
        <p14:creationId xmlns:p14="http://schemas.microsoft.com/office/powerpoint/2010/main" val="3790373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DF291EBA-2E07-43EA-8C4B-3C0BBAFA2F5A}"/>
              </a:ext>
            </a:extLst>
          </p:cNvPr>
          <p:cNvPicPr>
            <a:picLocks noGrp="1" noChangeAspect="1"/>
          </p:cNvPicPr>
          <p:nvPr>
            <p:ph idx="1"/>
          </p:nvPr>
        </p:nvPicPr>
        <p:blipFill>
          <a:blip r:embed="rId2"/>
          <a:stretch>
            <a:fillRect/>
          </a:stretch>
        </p:blipFill>
        <p:spPr>
          <a:xfrm>
            <a:off x="6583364" y="1473201"/>
            <a:ext cx="3328987" cy="4619625"/>
          </a:xfrm>
          <a:prstGeom prst="rect">
            <a:avLst/>
          </a:prstGeom>
          <a:effectLst>
            <a:outerShdw blurRad="190500" algn="tl" rotWithShape="0">
              <a:srgbClr val="000000">
                <a:alpha val="70000"/>
              </a:srgbClr>
            </a:outerShdw>
          </a:effectLst>
        </p:spPr>
      </p:pic>
      <p:sp>
        <p:nvSpPr>
          <p:cNvPr id="12291" name="Title 22">
            <a:extLst>
              <a:ext uri="{FF2B5EF4-FFF2-40B4-BE49-F238E27FC236}">
                <a16:creationId xmlns:a16="http://schemas.microsoft.com/office/drawing/2014/main" id="{EF220963-7C20-0F0B-5275-52AA6AF2326B}"/>
              </a:ext>
            </a:extLst>
          </p:cNvPr>
          <p:cNvSpPr>
            <a:spLocks noGrp="1"/>
          </p:cNvSpPr>
          <p:nvPr>
            <p:ph type="title"/>
          </p:nvPr>
        </p:nvSpPr>
        <p:spPr>
          <a:xfrm>
            <a:off x="1981201" y="479426"/>
            <a:ext cx="8220075" cy="993775"/>
          </a:xfrm>
        </p:spPr>
        <p:txBody>
          <a:bodyPr/>
          <a:lstStyle/>
          <a:p>
            <a:pPr eaLnBrk="1" hangingPunct="1"/>
            <a:r>
              <a:rPr lang="en-GB" altLang="en-US" b="1">
                <a:latin typeface="Twinkl" pitchFamily="2" charset="0"/>
              </a:rPr>
              <a:t>The Full Date</a:t>
            </a:r>
          </a:p>
        </p:txBody>
      </p:sp>
      <p:grpSp>
        <p:nvGrpSpPr>
          <p:cNvPr id="12292" name="Group 5">
            <a:extLst>
              <a:ext uri="{FF2B5EF4-FFF2-40B4-BE49-F238E27FC236}">
                <a16:creationId xmlns:a16="http://schemas.microsoft.com/office/drawing/2014/main" id="{7C8677B9-2D26-1D2F-4CF5-D9637D4A8DD3}"/>
              </a:ext>
            </a:extLst>
          </p:cNvPr>
          <p:cNvGrpSpPr>
            <a:grpSpLocks/>
          </p:cNvGrpSpPr>
          <p:nvPr/>
        </p:nvGrpSpPr>
        <p:grpSpPr bwMode="auto">
          <a:xfrm>
            <a:off x="2374900" y="1333501"/>
            <a:ext cx="6103938" cy="1971675"/>
            <a:chOff x="850489" y="1297419"/>
            <a:chExt cx="6103764" cy="1971388"/>
          </a:xfrm>
        </p:grpSpPr>
        <p:sp>
          <p:nvSpPr>
            <p:cNvPr id="5" name="Right Arrow 4">
              <a:extLst>
                <a:ext uri="{FF2B5EF4-FFF2-40B4-BE49-F238E27FC236}">
                  <a16:creationId xmlns:a16="http://schemas.microsoft.com/office/drawing/2014/main" id="{8319EFC1-CBA2-4954-8654-405526768E93}"/>
                </a:ext>
              </a:extLst>
            </p:cNvPr>
            <p:cNvSpPr/>
            <p:nvPr/>
          </p:nvSpPr>
          <p:spPr>
            <a:xfrm>
              <a:off x="3580911" y="2205337"/>
              <a:ext cx="3373342" cy="299994"/>
            </a:xfrm>
            <a:prstGeom prst="rightArrow">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4" name="TextBox 2">
              <a:extLst>
                <a:ext uri="{FF2B5EF4-FFF2-40B4-BE49-F238E27FC236}">
                  <a16:creationId xmlns:a16="http://schemas.microsoft.com/office/drawing/2014/main" id="{D0164938-6199-9A8F-C2EB-1EFF4A2CCD1F}"/>
                </a:ext>
              </a:extLst>
            </p:cNvPr>
            <p:cNvSpPr>
              <a:spLocks noChangeArrowheads="1"/>
            </p:cNvSpPr>
            <p:nvPr/>
          </p:nvSpPr>
          <p:spPr bwMode="auto">
            <a:xfrm>
              <a:off x="850489" y="1297419"/>
              <a:ext cx="3816350" cy="1971388"/>
            </a:xfrm>
            <a:prstGeom prst="roundRect">
              <a:avLst>
                <a:gd name="adj" fmla="val 1852"/>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lIns="144000" tIns="144000" rIns="144000" bIns="144000"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just">
                <a:lnSpc>
                  <a:spcPct val="100000"/>
                </a:lnSpc>
                <a:spcBef>
                  <a:spcPct val="0"/>
                </a:spcBef>
                <a:buFontTx/>
                <a:buNone/>
              </a:pPr>
              <a:r>
                <a:rPr lang="en-GB" altLang="en-US">
                  <a:solidFill>
                    <a:schemeClr val="tx1"/>
                  </a:solidFill>
                  <a:latin typeface="Twinkl" pitchFamily="2" charset="0"/>
                </a:rPr>
                <a:t>This goes on the top right hand side of the letter, under your address.</a:t>
              </a:r>
            </a:p>
            <a:p>
              <a:pPr>
                <a:lnSpc>
                  <a:spcPct val="100000"/>
                </a:lnSpc>
                <a:spcBef>
                  <a:spcPct val="0"/>
                </a:spcBef>
                <a:buFontTx/>
                <a:buNone/>
              </a:pPr>
              <a:endParaRPr lang="en-GB" altLang="en-US">
                <a:solidFill>
                  <a:schemeClr val="tx1"/>
                </a:solidFill>
                <a:latin typeface="Twinkl" pitchFamily="2" charset="0"/>
              </a:endParaRPr>
            </a:p>
            <a:p>
              <a:pPr>
                <a:lnSpc>
                  <a:spcPct val="100000"/>
                </a:lnSpc>
                <a:spcBef>
                  <a:spcPct val="0"/>
                </a:spcBef>
                <a:buFontTx/>
                <a:buNone/>
              </a:pPr>
              <a:r>
                <a:rPr lang="en-GB" altLang="en-US" b="1">
                  <a:solidFill>
                    <a:schemeClr val="tx1"/>
                  </a:solidFill>
                  <a:latin typeface="Twinkl" pitchFamily="2" charset="0"/>
                </a:rPr>
                <a:t>Example:</a:t>
              </a:r>
            </a:p>
            <a:p>
              <a:pPr>
                <a:lnSpc>
                  <a:spcPct val="100000"/>
                </a:lnSpc>
                <a:spcBef>
                  <a:spcPct val="0"/>
                </a:spcBef>
                <a:buFontTx/>
                <a:buNone/>
              </a:pPr>
              <a:r>
                <a:rPr lang="en-GB" altLang="en-US">
                  <a:solidFill>
                    <a:schemeClr val="tx1"/>
                  </a:solidFill>
                  <a:latin typeface="Twinkl" pitchFamily="2" charset="0"/>
                </a:rPr>
                <a:t>Tuesday 1</a:t>
              </a:r>
              <a:r>
                <a:rPr lang="en-GB" altLang="en-US" baseline="30000">
                  <a:solidFill>
                    <a:schemeClr val="tx1"/>
                  </a:solidFill>
                  <a:latin typeface="Twinkl" pitchFamily="2" charset="0"/>
                </a:rPr>
                <a:t>st</a:t>
              </a:r>
              <a:r>
                <a:rPr lang="en-GB" altLang="en-US">
                  <a:solidFill>
                    <a:schemeClr val="tx1"/>
                  </a:solidFill>
                  <a:latin typeface="Twinkl" pitchFamily="2" charset="0"/>
                </a:rPr>
                <a:t> March 2016</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DC97741-21A0-4B26-AF29-F851859ABF68}"/>
              </a:ext>
            </a:extLst>
          </p:cNvPr>
          <p:cNvPicPr>
            <a:picLocks noGrp="1" noChangeAspect="1"/>
          </p:cNvPicPr>
          <p:nvPr>
            <p:ph idx="1"/>
          </p:nvPr>
        </p:nvPicPr>
        <p:blipFill>
          <a:blip r:embed="rId2"/>
          <a:stretch>
            <a:fillRect/>
          </a:stretch>
        </p:blipFill>
        <p:spPr>
          <a:xfrm>
            <a:off x="6583364" y="1473201"/>
            <a:ext cx="3328987" cy="4619625"/>
          </a:xfrm>
          <a:prstGeom prst="rect">
            <a:avLst/>
          </a:prstGeom>
          <a:effectLst>
            <a:outerShdw blurRad="190500" algn="tl" rotWithShape="0">
              <a:srgbClr val="000000">
                <a:alpha val="70000"/>
              </a:srgbClr>
            </a:outerShdw>
          </a:effectLst>
        </p:spPr>
      </p:pic>
      <p:sp>
        <p:nvSpPr>
          <p:cNvPr id="13315" name="Title 22">
            <a:extLst>
              <a:ext uri="{FF2B5EF4-FFF2-40B4-BE49-F238E27FC236}">
                <a16:creationId xmlns:a16="http://schemas.microsoft.com/office/drawing/2014/main" id="{7201D9F4-6057-7256-0E95-D46789AE9787}"/>
              </a:ext>
            </a:extLst>
          </p:cNvPr>
          <p:cNvSpPr>
            <a:spLocks noGrp="1"/>
          </p:cNvSpPr>
          <p:nvPr>
            <p:ph type="title"/>
          </p:nvPr>
        </p:nvSpPr>
        <p:spPr>
          <a:xfrm>
            <a:off x="1981201" y="479426"/>
            <a:ext cx="8220075" cy="993775"/>
          </a:xfrm>
        </p:spPr>
        <p:txBody>
          <a:bodyPr/>
          <a:lstStyle/>
          <a:p>
            <a:pPr eaLnBrk="1" hangingPunct="1"/>
            <a:r>
              <a:rPr lang="en-GB" altLang="en-US" b="1">
                <a:latin typeface="Twinkl" pitchFamily="2" charset="0"/>
              </a:rPr>
              <a:t>Greeting</a:t>
            </a:r>
          </a:p>
        </p:txBody>
      </p:sp>
      <p:grpSp>
        <p:nvGrpSpPr>
          <p:cNvPr id="6" name="Group 5">
            <a:extLst>
              <a:ext uri="{FF2B5EF4-FFF2-40B4-BE49-F238E27FC236}">
                <a16:creationId xmlns:a16="http://schemas.microsoft.com/office/drawing/2014/main" id="{0BB9FFBD-FCCE-439C-AF70-B91021D29384}"/>
              </a:ext>
            </a:extLst>
          </p:cNvPr>
          <p:cNvGrpSpPr/>
          <p:nvPr/>
        </p:nvGrpSpPr>
        <p:grpSpPr>
          <a:xfrm>
            <a:off x="2274887" y="1333361"/>
            <a:ext cx="4591134" cy="2251370"/>
            <a:chOff x="750887" y="1297266"/>
            <a:chExt cx="4591134" cy="2251370"/>
          </a:xfrm>
          <a:solidFill>
            <a:schemeClr val="accent5"/>
          </a:solidFill>
        </p:grpSpPr>
        <p:sp>
          <p:nvSpPr>
            <p:cNvPr id="5" name="Right Arrow 4">
              <a:extLst>
                <a:ext uri="{FF2B5EF4-FFF2-40B4-BE49-F238E27FC236}">
                  <a16:creationId xmlns:a16="http://schemas.microsoft.com/office/drawing/2014/main" id="{27A27FA4-E38D-4DBC-968D-5E0C77BADF4B}"/>
                </a:ext>
              </a:extLst>
            </p:cNvPr>
            <p:cNvSpPr/>
            <p:nvPr/>
          </p:nvSpPr>
          <p:spPr>
            <a:xfrm>
              <a:off x="3886200" y="2746331"/>
              <a:ext cx="1455821" cy="30079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a:extLst>
                <a:ext uri="{FF2B5EF4-FFF2-40B4-BE49-F238E27FC236}">
                  <a16:creationId xmlns:a16="http://schemas.microsoft.com/office/drawing/2014/main" id="{E3C326A8-37FE-4EC0-8A0F-2842B17A5C9C}"/>
                </a:ext>
              </a:extLst>
            </p:cNvPr>
            <p:cNvSpPr txBox="1"/>
            <p:nvPr/>
          </p:nvSpPr>
          <p:spPr>
            <a:xfrm>
              <a:off x="750887" y="1297266"/>
              <a:ext cx="3816350" cy="2251370"/>
            </a:xfrm>
            <a:prstGeom prst="roundRect">
              <a:avLst>
                <a:gd name="adj" fmla="val 1850"/>
              </a:avLst>
            </a:prstGeom>
            <a:grpFill/>
          </p:spPr>
          <p:txBody>
            <a:bodyPr lIns="144000" tIns="144000" rIns="144000" bIns="144000" anchor="ctr">
              <a:spAutoFit/>
            </a:bodyPr>
            <a:lstStyle/>
            <a:p>
              <a:pPr algn="just">
                <a:defRPr/>
              </a:pPr>
              <a:r>
                <a:rPr lang="en-GB">
                  <a:latin typeface="Twinkl" pitchFamily="2" charset="0"/>
                </a:rPr>
                <a:t>If you </a:t>
              </a:r>
              <a:r>
                <a:rPr lang="en-GB" b="1">
                  <a:latin typeface="Twinkl" pitchFamily="2" charset="0"/>
                </a:rPr>
                <a:t>do know </a:t>
              </a:r>
              <a:r>
                <a:rPr lang="en-GB">
                  <a:latin typeface="Twinkl" pitchFamily="2" charset="0"/>
                </a:rPr>
                <a:t>who the letter is to, begin it with either Mr, Miss, Mrs, Ms and their surname, then a comma:</a:t>
              </a:r>
            </a:p>
            <a:p>
              <a:pPr>
                <a:defRPr/>
              </a:pPr>
              <a:endParaRPr lang="en-GB">
                <a:latin typeface="Twinkl" pitchFamily="2" charset="0"/>
              </a:endParaRPr>
            </a:p>
            <a:p>
              <a:pPr>
                <a:defRPr/>
              </a:pPr>
              <a:r>
                <a:rPr lang="en-GB" b="1">
                  <a:latin typeface="Twinkl" pitchFamily="2" charset="0"/>
                </a:rPr>
                <a:t>Example:</a:t>
              </a:r>
            </a:p>
            <a:p>
              <a:pPr>
                <a:defRPr/>
              </a:pPr>
              <a:r>
                <a:rPr lang="en-GB">
                  <a:latin typeface="Twinkl" pitchFamily="2" charset="0"/>
                </a:rPr>
                <a:t>Dear Miss Smith,</a:t>
              </a:r>
            </a:p>
          </p:txBody>
        </p:sp>
      </p:grpSp>
      <p:grpSp>
        <p:nvGrpSpPr>
          <p:cNvPr id="10" name="Group 9">
            <a:extLst>
              <a:ext uri="{FF2B5EF4-FFF2-40B4-BE49-F238E27FC236}">
                <a16:creationId xmlns:a16="http://schemas.microsoft.com/office/drawing/2014/main" id="{F0BFC978-E0F3-E642-CE71-D70B481C919A}"/>
              </a:ext>
            </a:extLst>
          </p:cNvPr>
          <p:cNvGrpSpPr>
            <a:grpSpLocks/>
          </p:cNvGrpSpPr>
          <p:nvPr/>
        </p:nvGrpSpPr>
        <p:grpSpPr bwMode="auto">
          <a:xfrm>
            <a:off x="2279651" y="2932113"/>
            <a:ext cx="5224463" cy="3021012"/>
            <a:chOff x="755650" y="2932820"/>
            <a:chExt cx="5224895" cy="3020166"/>
          </a:xfrm>
        </p:grpSpPr>
        <p:grpSp>
          <p:nvGrpSpPr>
            <p:cNvPr id="7" name="Group 6">
              <a:extLst>
                <a:ext uri="{FF2B5EF4-FFF2-40B4-BE49-F238E27FC236}">
                  <a16:creationId xmlns:a16="http://schemas.microsoft.com/office/drawing/2014/main" id="{A8D9286F-45A8-430D-B866-0624156CD729}"/>
                </a:ext>
              </a:extLst>
            </p:cNvPr>
            <p:cNvGrpSpPr/>
            <p:nvPr/>
          </p:nvGrpSpPr>
          <p:grpSpPr>
            <a:xfrm>
              <a:off x="755650" y="2932820"/>
              <a:ext cx="5224895" cy="3020166"/>
              <a:chOff x="750887" y="248792"/>
              <a:chExt cx="5224895" cy="3020166"/>
            </a:xfrm>
            <a:solidFill>
              <a:schemeClr val="accent5"/>
            </a:solidFill>
          </p:grpSpPr>
          <p:sp>
            <p:nvSpPr>
              <p:cNvPr id="8" name="Right Arrow 7">
                <a:extLst>
                  <a:ext uri="{FF2B5EF4-FFF2-40B4-BE49-F238E27FC236}">
                    <a16:creationId xmlns:a16="http://schemas.microsoft.com/office/drawing/2014/main" id="{FDEA6791-D6FE-4FF5-8A4F-6650E34C1195}"/>
                  </a:ext>
                </a:extLst>
              </p:cNvPr>
              <p:cNvSpPr/>
              <p:nvPr/>
            </p:nvSpPr>
            <p:spPr>
              <a:xfrm rot="16200000">
                <a:off x="4680945" y="1242839"/>
                <a:ext cx="2288884" cy="30079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extBox 8">
                <a:extLst>
                  <a:ext uri="{FF2B5EF4-FFF2-40B4-BE49-F238E27FC236}">
                    <a16:creationId xmlns:a16="http://schemas.microsoft.com/office/drawing/2014/main" id="{41C15A4A-CEB8-4441-9EC0-64954B98F019}"/>
                  </a:ext>
                </a:extLst>
              </p:cNvPr>
              <p:cNvSpPr txBox="1"/>
              <p:nvPr/>
            </p:nvSpPr>
            <p:spPr>
              <a:xfrm>
                <a:off x="750887" y="1576944"/>
                <a:ext cx="3816350" cy="1692014"/>
              </a:xfrm>
              <a:prstGeom prst="roundRect">
                <a:avLst>
                  <a:gd name="adj" fmla="val 1850"/>
                </a:avLst>
              </a:prstGeom>
              <a:grpFill/>
            </p:spPr>
            <p:txBody>
              <a:bodyPr lIns="144000" tIns="144000" rIns="144000" bIns="144000" anchor="ctr">
                <a:spAutoFit/>
              </a:bodyPr>
              <a:lstStyle/>
              <a:p>
                <a:pPr algn="just">
                  <a:defRPr/>
                </a:pPr>
                <a:r>
                  <a:rPr lang="en-GB">
                    <a:latin typeface="Twinkl" pitchFamily="2" charset="0"/>
                  </a:rPr>
                  <a:t>If you </a:t>
                </a:r>
                <a:r>
                  <a:rPr lang="en-GB" b="1">
                    <a:latin typeface="Twinkl" pitchFamily="2" charset="0"/>
                  </a:rPr>
                  <a:t>don’t know </a:t>
                </a:r>
                <a:r>
                  <a:rPr lang="en-GB">
                    <a:latin typeface="Twinkl" pitchFamily="2" charset="0"/>
                  </a:rPr>
                  <a:t>who to address the letter to, begin it with:</a:t>
                </a:r>
              </a:p>
              <a:p>
                <a:pPr>
                  <a:defRPr/>
                </a:pPr>
                <a:endParaRPr lang="en-GB">
                  <a:latin typeface="Twinkl" pitchFamily="2" charset="0"/>
                </a:endParaRPr>
              </a:p>
              <a:p>
                <a:pPr>
                  <a:defRPr/>
                </a:pPr>
                <a:r>
                  <a:rPr lang="en-GB" b="1">
                    <a:latin typeface="Twinkl" pitchFamily="2" charset="0"/>
                  </a:rPr>
                  <a:t>Example:</a:t>
                </a:r>
              </a:p>
              <a:p>
                <a:pPr>
                  <a:defRPr/>
                </a:pPr>
                <a:r>
                  <a:rPr lang="en-GB">
                    <a:latin typeface="Twinkl" pitchFamily="2" charset="0"/>
                  </a:rPr>
                  <a:t>Dear Sir or Madam,</a:t>
                </a:r>
              </a:p>
            </p:txBody>
          </p:sp>
        </p:grpSp>
        <p:sp>
          <p:nvSpPr>
            <p:cNvPr id="4" name="Rectangle 3">
              <a:extLst>
                <a:ext uri="{FF2B5EF4-FFF2-40B4-BE49-F238E27FC236}">
                  <a16:creationId xmlns:a16="http://schemas.microsoft.com/office/drawing/2014/main" id="{F4F45E7E-887A-4E7D-A812-A1CBBC55AA8E}"/>
                </a:ext>
              </a:extLst>
            </p:cNvPr>
            <p:cNvSpPr/>
            <p:nvPr/>
          </p:nvSpPr>
          <p:spPr>
            <a:xfrm>
              <a:off x="4330996" y="5065823"/>
              <a:ext cx="1576518" cy="1555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47B22B5A-B51B-459C-AFC4-03F7479FDFB8}"/>
              </a:ext>
            </a:extLst>
          </p:cNvPr>
          <p:cNvPicPr>
            <a:picLocks noGrp="1" noChangeAspect="1"/>
          </p:cNvPicPr>
          <p:nvPr>
            <p:ph idx="1"/>
          </p:nvPr>
        </p:nvPicPr>
        <p:blipFill>
          <a:blip r:embed="rId2"/>
          <a:stretch>
            <a:fillRect/>
          </a:stretch>
        </p:blipFill>
        <p:spPr>
          <a:xfrm>
            <a:off x="6583364" y="1473201"/>
            <a:ext cx="3328987" cy="4619625"/>
          </a:xfrm>
          <a:prstGeom prst="rect">
            <a:avLst/>
          </a:prstGeom>
          <a:effectLst>
            <a:outerShdw blurRad="190500" algn="tl" rotWithShape="0">
              <a:srgbClr val="000000">
                <a:alpha val="70000"/>
              </a:srgbClr>
            </a:outerShdw>
          </a:effectLst>
        </p:spPr>
      </p:pic>
      <p:sp>
        <p:nvSpPr>
          <p:cNvPr id="14339" name="Title 22">
            <a:extLst>
              <a:ext uri="{FF2B5EF4-FFF2-40B4-BE49-F238E27FC236}">
                <a16:creationId xmlns:a16="http://schemas.microsoft.com/office/drawing/2014/main" id="{F6ECAF48-D38D-48FF-DFFB-2D5581EB7EBE}"/>
              </a:ext>
            </a:extLst>
          </p:cNvPr>
          <p:cNvSpPr>
            <a:spLocks noGrp="1"/>
          </p:cNvSpPr>
          <p:nvPr>
            <p:ph type="title"/>
          </p:nvPr>
        </p:nvSpPr>
        <p:spPr>
          <a:xfrm>
            <a:off x="1981201" y="479426"/>
            <a:ext cx="8220075" cy="993775"/>
          </a:xfrm>
        </p:spPr>
        <p:txBody>
          <a:bodyPr/>
          <a:lstStyle/>
          <a:p>
            <a:pPr eaLnBrk="1" hangingPunct="1"/>
            <a:r>
              <a:rPr lang="en-GB" altLang="en-US" b="1">
                <a:latin typeface="Twinkl" pitchFamily="2" charset="0"/>
              </a:rPr>
              <a:t>Persuasive Argument</a:t>
            </a:r>
          </a:p>
        </p:txBody>
      </p:sp>
      <p:grpSp>
        <p:nvGrpSpPr>
          <p:cNvPr id="6" name="Group 5">
            <a:extLst>
              <a:ext uri="{FF2B5EF4-FFF2-40B4-BE49-F238E27FC236}">
                <a16:creationId xmlns:a16="http://schemas.microsoft.com/office/drawing/2014/main" id="{98FE8BD5-331E-4E22-A42B-4584ED35EBA6}"/>
              </a:ext>
            </a:extLst>
          </p:cNvPr>
          <p:cNvGrpSpPr/>
          <p:nvPr/>
        </p:nvGrpSpPr>
        <p:grpSpPr>
          <a:xfrm>
            <a:off x="2279651" y="1538617"/>
            <a:ext cx="5760299" cy="4488792"/>
            <a:chOff x="755650" y="1538618"/>
            <a:chExt cx="5760299" cy="4488792"/>
          </a:xfrm>
          <a:solidFill>
            <a:schemeClr val="accent5"/>
          </a:solidFill>
        </p:grpSpPr>
        <p:sp>
          <p:nvSpPr>
            <p:cNvPr id="5" name="Right Arrow 4">
              <a:extLst>
                <a:ext uri="{FF2B5EF4-FFF2-40B4-BE49-F238E27FC236}">
                  <a16:creationId xmlns:a16="http://schemas.microsoft.com/office/drawing/2014/main" id="{2A60F10A-0F00-4B13-8EE6-1316E5E0FEB1}"/>
                </a:ext>
              </a:extLst>
            </p:cNvPr>
            <p:cNvSpPr/>
            <p:nvPr/>
          </p:nvSpPr>
          <p:spPr>
            <a:xfrm>
              <a:off x="5060128" y="3783013"/>
              <a:ext cx="1455821" cy="30079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a:extLst>
                <a:ext uri="{FF2B5EF4-FFF2-40B4-BE49-F238E27FC236}">
                  <a16:creationId xmlns:a16="http://schemas.microsoft.com/office/drawing/2014/main" id="{B055FB54-AF02-4002-B336-9CC2850DEECF}"/>
                </a:ext>
              </a:extLst>
            </p:cNvPr>
            <p:cNvSpPr txBox="1"/>
            <p:nvPr/>
          </p:nvSpPr>
          <p:spPr>
            <a:xfrm>
              <a:off x="755650" y="1538618"/>
              <a:ext cx="5156618" cy="4488792"/>
            </a:xfrm>
            <a:prstGeom prst="roundRect">
              <a:avLst>
                <a:gd name="adj" fmla="val 1850"/>
              </a:avLst>
            </a:prstGeom>
            <a:solidFill>
              <a:schemeClr val="accent3"/>
            </a:solidFill>
          </p:spPr>
          <p:txBody>
            <a:bodyPr lIns="144000" tIns="144000" rIns="144000" bIns="144000" anchor="ctr">
              <a:spAutoFit/>
            </a:bodyPr>
            <a:lstStyle/>
            <a:p>
              <a:pPr algn="just">
                <a:defRPr/>
              </a:pPr>
              <a:r>
                <a:rPr lang="en-GB">
                  <a:latin typeface="Twinkl" pitchFamily="2" charset="0"/>
                </a:rPr>
                <a:t>Introduce the topic you are writing about and state the argument– do you agree or disagree?  Why?</a:t>
              </a:r>
            </a:p>
            <a:p>
              <a:pPr marL="285750" indent="-201613" algn="just">
                <a:buFont typeface="Arial" panose="020B0604020202020204" pitchFamily="34" charset="0"/>
                <a:buChar char="•"/>
                <a:defRPr/>
              </a:pPr>
              <a:r>
                <a:rPr lang="en-GB">
                  <a:latin typeface="Twinkl" pitchFamily="2" charset="0"/>
                </a:rPr>
                <a:t>Explain in detail, using words such as: Firstly… Secondly… In my opinion… Some believe that… I feel that… I am sure that…</a:t>
              </a:r>
            </a:p>
            <a:p>
              <a:pPr marL="285750" indent="-201613" algn="just">
                <a:buFont typeface="Arial" panose="020B0604020202020204" pitchFamily="34" charset="0"/>
                <a:buChar char="•"/>
                <a:defRPr/>
              </a:pPr>
              <a:r>
                <a:rPr lang="en-GB">
                  <a:latin typeface="Twinkl" pitchFamily="2" charset="0"/>
                </a:rPr>
                <a:t>Describe, using great adjectives.</a:t>
              </a:r>
            </a:p>
            <a:p>
              <a:pPr marL="285750" indent="-201613" algn="just">
                <a:buFont typeface="Arial" panose="020B0604020202020204" pitchFamily="34" charset="0"/>
                <a:buChar char="•"/>
                <a:defRPr/>
              </a:pPr>
              <a:r>
                <a:rPr lang="en-GB">
                  <a:latin typeface="Twinkl" pitchFamily="2" charset="0"/>
                </a:rPr>
                <a:t>Argue why it is so good or bad – be enthusiastic!</a:t>
              </a:r>
            </a:p>
            <a:p>
              <a:pPr marL="285750" indent="-201613" algn="just">
                <a:buFont typeface="Arial" panose="020B0604020202020204" pitchFamily="34" charset="0"/>
                <a:buChar char="•"/>
                <a:defRPr/>
              </a:pPr>
              <a:r>
                <a:rPr lang="en-GB">
                  <a:latin typeface="Twinkl" pitchFamily="2" charset="0"/>
                </a:rPr>
                <a:t>Use powerful verbs.</a:t>
              </a:r>
            </a:p>
            <a:p>
              <a:pPr marL="285750" indent="-201613" algn="just">
                <a:buFont typeface="Arial" panose="020B0604020202020204" pitchFamily="34" charset="0"/>
                <a:buChar char="•"/>
                <a:defRPr/>
              </a:pPr>
              <a:r>
                <a:rPr lang="en-GB">
                  <a:latin typeface="Twinkl" pitchFamily="2" charset="0"/>
                </a:rPr>
                <a:t>Give reasons for and against – use evidence.</a:t>
              </a:r>
            </a:p>
            <a:p>
              <a:pPr marL="285750" indent="-201613" algn="just">
                <a:buFont typeface="Arial" panose="020B0604020202020204" pitchFamily="34" charset="0"/>
                <a:buChar char="•"/>
                <a:defRPr/>
              </a:pPr>
              <a:r>
                <a:rPr lang="en-GB">
                  <a:latin typeface="Twinkl" pitchFamily="2" charset="0"/>
                </a:rPr>
                <a:t>Ask the recipient questions to get them thinking and make them realise they need this.</a:t>
              </a:r>
            </a:p>
            <a:p>
              <a:pPr marL="285750" indent="-201613" algn="just">
                <a:buFont typeface="Arial" panose="020B0604020202020204" pitchFamily="34" charset="0"/>
                <a:buChar char="•"/>
                <a:defRPr/>
              </a:pPr>
              <a:r>
                <a:rPr lang="en-GB">
                  <a:latin typeface="Twinkl" pitchFamily="2" charset="0"/>
                </a:rPr>
                <a:t>End with a summary of what you need.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0CB9D-3B45-C6E8-6E07-6F0946512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D01F8-689C-797F-9893-723DEA8F117A}"/>
              </a:ext>
            </a:extLst>
          </p:cNvPr>
          <p:cNvSpPr>
            <a:spLocks noGrp="1"/>
          </p:cNvSpPr>
          <p:nvPr>
            <p:ph type="title"/>
          </p:nvPr>
        </p:nvSpPr>
        <p:spPr>
          <a:xfrm>
            <a:off x="4119" y="3093909"/>
            <a:ext cx="10515600" cy="1325563"/>
          </a:xfrm>
        </p:spPr>
        <p:txBody>
          <a:bodyPr>
            <a:normAutofit fontScale="90000"/>
          </a:bodyPr>
          <a:lstStyle/>
          <a:p>
            <a:r>
              <a:rPr lang="en-GB" u="sng"/>
              <a:t>Wednesday 14th May</a:t>
            </a:r>
            <a:br>
              <a:rPr lang="en-GB" u="sng"/>
            </a:br>
            <a:r>
              <a:rPr lang="en-GB" u="sng"/>
              <a:t>TBAT: Recognise formal and informal language.</a:t>
            </a:r>
            <a:br>
              <a:rPr lang="en-GB" u="sng"/>
            </a:br>
            <a:br>
              <a:rPr lang="en-GB" u="sng"/>
            </a:br>
            <a:r>
              <a:rPr lang="en-GB">
                <a:solidFill>
                  <a:srgbClr val="00B050"/>
                </a:solidFill>
              </a:rPr>
              <a:t>Make this sentence more formal:</a:t>
            </a:r>
            <a:br>
              <a:rPr lang="en-GB" u="sng">
                <a:solidFill>
                  <a:srgbClr val="00B050"/>
                </a:solidFill>
              </a:rPr>
            </a:br>
            <a:br>
              <a:rPr lang="en-GB" u="sng"/>
            </a:br>
            <a:r>
              <a:rPr lang="en-GB" i="1">
                <a:solidFill>
                  <a:srgbClr val="00B050"/>
                </a:solidFill>
              </a:rPr>
              <a:t>I'm going to a party on Saturday.</a:t>
            </a:r>
            <a:br>
              <a:rPr lang="en-GB" i="1">
                <a:solidFill>
                  <a:srgbClr val="00B050"/>
                </a:solidFill>
              </a:rPr>
            </a:br>
            <a:br>
              <a:rPr lang="en-GB" i="1">
                <a:solidFill>
                  <a:srgbClr val="00B050"/>
                </a:solidFill>
              </a:rPr>
            </a:br>
            <a:r>
              <a:rPr lang="en-GB">
                <a:solidFill>
                  <a:srgbClr val="0070C0"/>
                </a:solidFill>
              </a:rPr>
              <a:t>Upskill the vocabulary in this sentence to make it more formal:</a:t>
            </a:r>
            <a:br>
              <a:rPr lang="en-GB">
                <a:solidFill>
                  <a:srgbClr val="0070C0"/>
                </a:solidFill>
              </a:rPr>
            </a:br>
            <a:br>
              <a:rPr lang="en-GB"/>
            </a:br>
            <a:r>
              <a:rPr lang="en-GB" i="1">
                <a:solidFill>
                  <a:srgbClr val="0070C0"/>
                </a:solidFill>
              </a:rPr>
              <a:t>Are you coming to the party?</a:t>
            </a:r>
            <a:br>
              <a:rPr lang="en-GB" u="sng"/>
            </a:br>
            <a:br>
              <a:rPr lang="en-GB" u="sng"/>
            </a:br>
            <a:endParaRPr lang="en-GB"/>
          </a:p>
        </p:txBody>
      </p:sp>
    </p:spTree>
    <p:extLst>
      <p:ext uri="{BB962C8B-B14F-4D97-AF65-F5344CB8AC3E}">
        <p14:creationId xmlns:p14="http://schemas.microsoft.com/office/powerpoint/2010/main" val="2208840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E95DD243-7284-438F-8BC6-7126044A3EEF}"/>
              </a:ext>
            </a:extLst>
          </p:cNvPr>
          <p:cNvPicPr>
            <a:picLocks noGrp="1" noChangeAspect="1"/>
          </p:cNvPicPr>
          <p:nvPr>
            <p:ph idx="1"/>
          </p:nvPr>
        </p:nvPicPr>
        <p:blipFill>
          <a:blip r:embed="rId2"/>
          <a:stretch>
            <a:fillRect/>
          </a:stretch>
        </p:blipFill>
        <p:spPr>
          <a:xfrm>
            <a:off x="6583364" y="1473201"/>
            <a:ext cx="3328987" cy="4619625"/>
          </a:xfrm>
          <a:prstGeom prst="rect">
            <a:avLst/>
          </a:prstGeom>
          <a:effectLst>
            <a:outerShdw blurRad="190500" algn="tl" rotWithShape="0">
              <a:srgbClr val="000000">
                <a:alpha val="70000"/>
              </a:srgbClr>
            </a:outerShdw>
          </a:effectLst>
        </p:spPr>
      </p:pic>
      <p:sp>
        <p:nvSpPr>
          <p:cNvPr id="15363" name="Title 22">
            <a:extLst>
              <a:ext uri="{FF2B5EF4-FFF2-40B4-BE49-F238E27FC236}">
                <a16:creationId xmlns:a16="http://schemas.microsoft.com/office/drawing/2014/main" id="{73BFBAB0-6931-46C8-C499-8046674A0049}"/>
              </a:ext>
            </a:extLst>
          </p:cNvPr>
          <p:cNvSpPr>
            <a:spLocks noGrp="1"/>
          </p:cNvSpPr>
          <p:nvPr>
            <p:ph type="title"/>
          </p:nvPr>
        </p:nvSpPr>
        <p:spPr>
          <a:xfrm>
            <a:off x="1981201" y="479426"/>
            <a:ext cx="8220075" cy="993775"/>
          </a:xfrm>
        </p:spPr>
        <p:txBody>
          <a:bodyPr/>
          <a:lstStyle/>
          <a:p>
            <a:pPr eaLnBrk="1" hangingPunct="1"/>
            <a:r>
              <a:rPr lang="en-GB" altLang="en-US" b="1">
                <a:latin typeface="Twinkl" pitchFamily="2" charset="0"/>
              </a:rPr>
              <a:t>Closing Farewell</a:t>
            </a:r>
          </a:p>
        </p:txBody>
      </p:sp>
      <p:grpSp>
        <p:nvGrpSpPr>
          <p:cNvPr id="7" name="Group 6">
            <a:extLst>
              <a:ext uri="{FF2B5EF4-FFF2-40B4-BE49-F238E27FC236}">
                <a16:creationId xmlns:a16="http://schemas.microsoft.com/office/drawing/2014/main" id="{9A77A28C-50F5-47BD-9A0E-BD4020DCF2A5}"/>
              </a:ext>
            </a:extLst>
          </p:cNvPr>
          <p:cNvGrpSpPr/>
          <p:nvPr/>
        </p:nvGrpSpPr>
        <p:grpSpPr>
          <a:xfrm>
            <a:off x="2279650" y="3981294"/>
            <a:ext cx="5032388" cy="1971692"/>
            <a:chOff x="755650" y="1613040"/>
            <a:chExt cx="5032388" cy="1971692"/>
          </a:xfrm>
          <a:solidFill>
            <a:schemeClr val="accent5"/>
          </a:solidFill>
        </p:grpSpPr>
        <p:sp>
          <p:nvSpPr>
            <p:cNvPr id="8" name="Right Arrow 7">
              <a:extLst>
                <a:ext uri="{FF2B5EF4-FFF2-40B4-BE49-F238E27FC236}">
                  <a16:creationId xmlns:a16="http://schemas.microsoft.com/office/drawing/2014/main" id="{3238D68E-F1DC-455D-92FF-9276B14889E1}"/>
                </a:ext>
              </a:extLst>
            </p:cNvPr>
            <p:cNvSpPr/>
            <p:nvPr/>
          </p:nvSpPr>
          <p:spPr>
            <a:xfrm>
              <a:off x="4332217" y="3184005"/>
              <a:ext cx="1455821" cy="300790"/>
            </a:xfrm>
            <a:prstGeom prst="rightArrow">
              <a:avLst/>
            </a:prstGeom>
            <a:solidFill>
              <a:srgbClr val="B37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extBox 8">
              <a:extLst>
                <a:ext uri="{FF2B5EF4-FFF2-40B4-BE49-F238E27FC236}">
                  <a16:creationId xmlns:a16="http://schemas.microsoft.com/office/drawing/2014/main" id="{8C70FEC5-0E7D-4144-B4FF-83B07204A9C5}"/>
                </a:ext>
              </a:extLst>
            </p:cNvPr>
            <p:cNvSpPr txBox="1"/>
            <p:nvPr/>
          </p:nvSpPr>
          <p:spPr>
            <a:xfrm>
              <a:off x="755650" y="1613040"/>
              <a:ext cx="4015553" cy="1971692"/>
            </a:xfrm>
            <a:prstGeom prst="roundRect">
              <a:avLst>
                <a:gd name="adj" fmla="val 1850"/>
              </a:avLst>
            </a:prstGeom>
            <a:solidFill>
              <a:srgbClr val="B37ED0"/>
            </a:solidFill>
          </p:spPr>
          <p:txBody>
            <a:bodyPr lIns="144000" tIns="144000" rIns="144000" bIns="144000" anchor="ctr">
              <a:spAutoFit/>
            </a:bodyPr>
            <a:lstStyle/>
            <a:p>
              <a:pPr algn="just">
                <a:defRPr/>
              </a:pPr>
              <a:r>
                <a:rPr lang="en-GB">
                  <a:latin typeface="Twinkl" pitchFamily="2" charset="0"/>
                </a:rPr>
                <a:t>If you </a:t>
              </a:r>
              <a:r>
                <a:rPr lang="en-GB" b="1">
                  <a:latin typeface="Twinkl" pitchFamily="2" charset="0"/>
                </a:rPr>
                <a:t>don’t know</a:t>
              </a:r>
              <a:r>
                <a:rPr lang="en-GB">
                  <a:latin typeface="Twinkl" pitchFamily="2" charset="0"/>
                </a:rPr>
                <a:t> who the letter is to, close your letter on the left-hand side with:</a:t>
              </a:r>
            </a:p>
            <a:p>
              <a:pPr algn="just">
                <a:defRPr/>
              </a:pPr>
              <a:endParaRPr lang="en-GB">
                <a:latin typeface="Twinkl" pitchFamily="2" charset="0"/>
              </a:endParaRPr>
            </a:p>
            <a:p>
              <a:pPr algn="just">
                <a:defRPr/>
              </a:pPr>
              <a:r>
                <a:rPr lang="en-GB">
                  <a:latin typeface="Twinkl" pitchFamily="2" charset="0"/>
                </a:rPr>
                <a:t>Yours faithfully,</a:t>
              </a:r>
            </a:p>
            <a:p>
              <a:pPr algn="just">
                <a:defRPr/>
              </a:pPr>
              <a:r>
                <a:rPr lang="en-GB">
                  <a:latin typeface="Twinkl" pitchFamily="2" charset="0"/>
                </a:rPr>
                <a:t>(Your Full Name)</a:t>
              </a:r>
            </a:p>
          </p:txBody>
        </p:sp>
      </p:grpSp>
      <p:grpSp>
        <p:nvGrpSpPr>
          <p:cNvPr id="15365" name="Group 9">
            <a:extLst>
              <a:ext uri="{FF2B5EF4-FFF2-40B4-BE49-F238E27FC236}">
                <a16:creationId xmlns:a16="http://schemas.microsoft.com/office/drawing/2014/main" id="{7F18FC8F-15C5-D825-B235-045A4E9B74A7}"/>
              </a:ext>
            </a:extLst>
          </p:cNvPr>
          <p:cNvGrpSpPr>
            <a:grpSpLocks/>
          </p:cNvGrpSpPr>
          <p:nvPr/>
        </p:nvGrpSpPr>
        <p:grpSpPr bwMode="auto">
          <a:xfrm>
            <a:off x="2274888" y="1468439"/>
            <a:ext cx="5319712" cy="4225925"/>
            <a:chOff x="750888" y="1468431"/>
            <a:chExt cx="5320471" cy="4226621"/>
          </a:xfrm>
        </p:grpSpPr>
        <p:grpSp>
          <p:nvGrpSpPr>
            <p:cNvPr id="6" name="Group 5">
              <a:extLst>
                <a:ext uri="{FF2B5EF4-FFF2-40B4-BE49-F238E27FC236}">
                  <a16:creationId xmlns:a16="http://schemas.microsoft.com/office/drawing/2014/main" id="{0CACEBAF-133B-4040-945C-4326F78E99DD}"/>
                </a:ext>
              </a:extLst>
            </p:cNvPr>
            <p:cNvGrpSpPr/>
            <p:nvPr/>
          </p:nvGrpSpPr>
          <p:grpSpPr>
            <a:xfrm>
              <a:off x="750888" y="1468431"/>
              <a:ext cx="5320471" cy="4226621"/>
              <a:chOff x="750888" y="1468432"/>
              <a:chExt cx="5320471" cy="4226621"/>
            </a:xfrm>
            <a:solidFill>
              <a:schemeClr val="accent5"/>
            </a:solidFill>
          </p:grpSpPr>
          <p:sp>
            <p:nvSpPr>
              <p:cNvPr id="5" name="Right Arrow 4">
                <a:extLst>
                  <a:ext uri="{FF2B5EF4-FFF2-40B4-BE49-F238E27FC236}">
                    <a16:creationId xmlns:a16="http://schemas.microsoft.com/office/drawing/2014/main" id="{3953DEC5-F454-4115-9B55-01CE07224DB6}"/>
                  </a:ext>
                </a:extLst>
              </p:cNvPr>
              <p:cNvSpPr/>
              <p:nvPr/>
            </p:nvSpPr>
            <p:spPr>
              <a:xfrm rot="5400000">
                <a:off x="4222456" y="3846150"/>
                <a:ext cx="3397016" cy="300790"/>
              </a:xfrm>
              <a:prstGeom prst="rightArrow">
                <a:avLst/>
              </a:prstGeom>
              <a:solidFill>
                <a:srgbClr val="B37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a:extLst>
                  <a:ext uri="{FF2B5EF4-FFF2-40B4-BE49-F238E27FC236}">
                    <a16:creationId xmlns:a16="http://schemas.microsoft.com/office/drawing/2014/main" id="{52AAE145-4C7B-4654-B015-59FC1302BED5}"/>
                  </a:ext>
                </a:extLst>
              </p:cNvPr>
              <p:cNvSpPr txBox="1"/>
              <p:nvPr/>
            </p:nvSpPr>
            <p:spPr>
              <a:xfrm>
                <a:off x="750888" y="1468432"/>
                <a:ext cx="4015553" cy="1971692"/>
              </a:xfrm>
              <a:prstGeom prst="roundRect">
                <a:avLst>
                  <a:gd name="adj" fmla="val 1850"/>
                </a:avLst>
              </a:prstGeom>
              <a:solidFill>
                <a:srgbClr val="B37ED0"/>
              </a:solidFill>
            </p:spPr>
            <p:txBody>
              <a:bodyPr lIns="144000" tIns="144000" rIns="144000" bIns="144000" anchor="ctr">
                <a:spAutoFit/>
              </a:bodyPr>
              <a:lstStyle/>
              <a:p>
                <a:pPr algn="just">
                  <a:defRPr/>
                </a:pPr>
                <a:r>
                  <a:rPr lang="en-GB">
                    <a:latin typeface="Twinkl" pitchFamily="2" charset="0"/>
                  </a:rPr>
                  <a:t>If you </a:t>
                </a:r>
                <a:r>
                  <a:rPr lang="en-GB" b="1">
                    <a:latin typeface="Twinkl" pitchFamily="2" charset="0"/>
                  </a:rPr>
                  <a:t>do know</a:t>
                </a:r>
                <a:r>
                  <a:rPr lang="en-GB">
                    <a:latin typeface="Twinkl" pitchFamily="2" charset="0"/>
                  </a:rPr>
                  <a:t> who the letter is to, close your letter on the left-hand side with:</a:t>
                </a:r>
              </a:p>
              <a:p>
                <a:pPr algn="just">
                  <a:defRPr/>
                </a:pPr>
                <a:endParaRPr lang="en-GB">
                  <a:latin typeface="Twinkl" pitchFamily="2" charset="0"/>
                </a:endParaRPr>
              </a:p>
              <a:p>
                <a:pPr algn="just">
                  <a:defRPr/>
                </a:pPr>
                <a:r>
                  <a:rPr lang="en-GB">
                    <a:latin typeface="Twinkl" pitchFamily="2" charset="0"/>
                  </a:rPr>
                  <a:t>Yours sincerely,</a:t>
                </a:r>
              </a:p>
              <a:p>
                <a:pPr algn="just">
                  <a:defRPr/>
                </a:pPr>
                <a:r>
                  <a:rPr lang="en-GB">
                    <a:latin typeface="Twinkl" pitchFamily="2" charset="0"/>
                  </a:rPr>
                  <a:t>(Your Full Name)</a:t>
                </a:r>
              </a:p>
            </p:txBody>
          </p:sp>
        </p:grpSp>
        <p:sp>
          <p:nvSpPr>
            <p:cNvPr id="4" name="Rectangle 3">
              <a:extLst>
                <a:ext uri="{FF2B5EF4-FFF2-40B4-BE49-F238E27FC236}">
                  <a16:creationId xmlns:a16="http://schemas.microsoft.com/office/drawing/2014/main" id="{E960C255-9570-451F-B6BC-9854B2F054C8}"/>
                </a:ext>
              </a:extLst>
            </p:cNvPr>
            <p:cNvSpPr/>
            <p:nvPr/>
          </p:nvSpPr>
          <p:spPr>
            <a:xfrm>
              <a:off x="4572545" y="2297242"/>
              <a:ext cx="1406726" cy="157188"/>
            </a:xfrm>
            <a:prstGeom prst="rect">
              <a:avLst/>
            </a:prstGeom>
            <a:solidFill>
              <a:srgbClr val="B37E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2">
            <a:extLst>
              <a:ext uri="{FF2B5EF4-FFF2-40B4-BE49-F238E27FC236}">
                <a16:creationId xmlns:a16="http://schemas.microsoft.com/office/drawing/2014/main" id="{45650805-C62F-38B4-F717-897183A60755}"/>
              </a:ext>
            </a:extLst>
          </p:cNvPr>
          <p:cNvSpPr>
            <a:spLocks noGrp="1"/>
          </p:cNvSpPr>
          <p:nvPr>
            <p:ph type="title"/>
          </p:nvPr>
        </p:nvSpPr>
        <p:spPr>
          <a:xfrm>
            <a:off x="127688" y="201399"/>
            <a:ext cx="8220075" cy="993775"/>
          </a:xfrm>
        </p:spPr>
        <p:txBody>
          <a:bodyPr>
            <a:normAutofit fontScale="90000"/>
          </a:bodyPr>
          <a:lstStyle/>
          <a:p>
            <a:r>
              <a:rPr lang="en-GB" altLang="en-US" b="1">
                <a:latin typeface="Twinkl"/>
              </a:rPr>
              <a:t>Persuasive Letter Example</a:t>
            </a:r>
            <a:br>
              <a:rPr lang="en-GB" altLang="en-US" b="1">
                <a:latin typeface="Twinkl"/>
              </a:rPr>
            </a:br>
            <a:r>
              <a:rPr lang="en-GB" altLang="en-US">
                <a:latin typeface="Twinkl"/>
              </a:rPr>
              <a:t>Let's identify the features together...</a:t>
            </a:r>
            <a:endParaRPr lang="en-GB" altLang="en-US" b="1">
              <a:latin typeface="Twinkl" pitchFamily="2" charset="0"/>
            </a:endParaRPr>
          </a:p>
        </p:txBody>
      </p:sp>
      <p:sp>
        <p:nvSpPr>
          <p:cNvPr id="12" name="Rectangle 11">
            <a:extLst>
              <a:ext uri="{FF2B5EF4-FFF2-40B4-BE49-F238E27FC236}">
                <a16:creationId xmlns:a16="http://schemas.microsoft.com/office/drawing/2014/main" id="{550D2D33-B15F-410A-A6B0-B642398F353E}"/>
              </a:ext>
            </a:extLst>
          </p:cNvPr>
          <p:cNvSpPr/>
          <p:nvPr/>
        </p:nvSpPr>
        <p:spPr>
          <a:xfrm>
            <a:off x="2279650" y="1298146"/>
            <a:ext cx="7632700" cy="53848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p>
            <a:pPr algn="just">
              <a:defRPr/>
            </a:pPr>
            <a:r>
              <a:rPr lang="en-GB" sz="1200">
                <a:solidFill>
                  <a:schemeClr val="accent1"/>
                </a:solidFill>
                <a:latin typeface="Twinkl" pitchFamily="2" charset="0"/>
              </a:rPr>
              <a:t>125 Banana House,</a:t>
            </a:r>
          </a:p>
          <a:p>
            <a:pPr algn="just">
              <a:defRPr/>
            </a:pPr>
            <a:r>
              <a:rPr lang="en-GB" sz="1200">
                <a:solidFill>
                  <a:schemeClr val="accent1"/>
                </a:solidFill>
                <a:latin typeface="Twinkl" pitchFamily="2" charset="0"/>
              </a:rPr>
              <a:t>Blueberry Road,</a:t>
            </a:r>
          </a:p>
          <a:p>
            <a:pPr algn="just">
              <a:defRPr/>
            </a:pPr>
            <a:r>
              <a:rPr lang="en-GB" sz="1200">
                <a:solidFill>
                  <a:schemeClr val="accent1"/>
                </a:solidFill>
                <a:latin typeface="Twinkl" pitchFamily="2" charset="0"/>
              </a:rPr>
              <a:t>Exeter,</a:t>
            </a:r>
          </a:p>
          <a:p>
            <a:pPr algn="just">
              <a:defRPr/>
            </a:pPr>
            <a:r>
              <a:rPr lang="en-GB" sz="1200">
                <a:solidFill>
                  <a:schemeClr val="accent1"/>
                </a:solidFill>
                <a:latin typeface="Twinkl" pitchFamily="2" charset="0"/>
              </a:rPr>
              <a:t>Devon</a:t>
            </a:r>
          </a:p>
          <a:p>
            <a:pPr algn="just">
              <a:defRPr/>
            </a:pPr>
            <a:endParaRPr lang="en-GB" sz="1200">
              <a:solidFill>
                <a:schemeClr val="tx1"/>
              </a:solidFill>
              <a:latin typeface="Twinkl" pitchFamily="2" charset="0"/>
            </a:endParaRPr>
          </a:p>
          <a:p>
            <a:pPr algn="r">
              <a:defRPr/>
            </a:pPr>
            <a:r>
              <a:rPr lang="en-GB" sz="1200">
                <a:solidFill>
                  <a:srgbClr val="6699FF"/>
                </a:solidFill>
                <a:latin typeface="Twinkl" pitchFamily="2" charset="0"/>
              </a:rPr>
              <a:t>Tuesday 1</a:t>
            </a:r>
            <a:r>
              <a:rPr lang="en-GB" sz="1200" baseline="30000">
                <a:solidFill>
                  <a:srgbClr val="6699FF"/>
                </a:solidFill>
                <a:latin typeface="Twinkl" pitchFamily="2" charset="0"/>
              </a:rPr>
              <a:t>st</a:t>
            </a:r>
            <a:r>
              <a:rPr lang="en-GB" sz="1200">
                <a:solidFill>
                  <a:srgbClr val="6699FF"/>
                </a:solidFill>
                <a:latin typeface="Twinkl" pitchFamily="2" charset="0"/>
              </a:rPr>
              <a:t> March 2016</a:t>
            </a:r>
          </a:p>
          <a:p>
            <a:pPr algn="just">
              <a:defRPr/>
            </a:pPr>
            <a:endParaRPr lang="en-GB" sz="1200">
              <a:solidFill>
                <a:schemeClr val="tx1"/>
              </a:solidFill>
              <a:latin typeface="Twinkl" pitchFamily="2" charset="0"/>
            </a:endParaRPr>
          </a:p>
          <a:p>
            <a:pPr algn="just">
              <a:defRPr/>
            </a:pPr>
            <a:r>
              <a:rPr lang="en-GB" sz="1200">
                <a:solidFill>
                  <a:schemeClr val="accent5"/>
                </a:solidFill>
                <a:latin typeface="Twinkl" pitchFamily="2" charset="0"/>
              </a:rPr>
              <a:t>Dear Miss Smith,</a:t>
            </a:r>
          </a:p>
          <a:p>
            <a:pPr algn="just">
              <a:defRPr/>
            </a:pPr>
            <a:endParaRPr lang="en-GB" sz="1200">
              <a:solidFill>
                <a:schemeClr val="accent5"/>
              </a:solidFill>
              <a:effectLst>
                <a:glow>
                  <a:schemeClr val="accent3">
                    <a:satMod val="175000"/>
                    <a:alpha val="40000"/>
                  </a:schemeClr>
                </a:glow>
              </a:effectLst>
              <a:latin typeface="Twinkl" pitchFamily="2" charset="0"/>
            </a:endParaRPr>
          </a:p>
          <a:p>
            <a:pPr algn="just">
              <a:defRPr/>
            </a:pPr>
            <a:r>
              <a:rPr lang="en-GB" sz="1200">
                <a:solidFill>
                  <a:srgbClr val="AE9516"/>
                </a:solidFill>
                <a:effectLst>
                  <a:glow>
                    <a:schemeClr val="accent3">
                      <a:satMod val="175000"/>
                      <a:alpha val="40000"/>
                    </a:schemeClr>
                  </a:glow>
                </a:effectLst>
                <a:latin typeface="Twinkl" pitchFamily="2" charset="0"/>
              </a:rPr>
              <a:t>I am writing to let you know about a very serious problem: your monkey. Merlin the monkey. As you know, I absolutely love monkeys, they are beautiful, cheeky, energetic and hilarious. However, I have had enough of it stealing all my bananas and it has to go! Merlin must, must, must be given to the zoo! </a:t>
            </a:r>
          </a:p>
          <a:p>
            <a:pPr algn="just">
              <a:defRPr/>
            </a:pPr>
            <a:endParaRPr lang="en-GB" sz="1200">
              <a:solidFill>
                <a:srgbClr val="AE9516"/>
              </a:solidFill>
              <a:effectLst>
                <a:glow>
                  <a:schemeClr val="accent3">
                    <a:satMod val="175000"/>
                    <a:alpha val="40000"/>
                  </a:schemeClr>
                </a:glow>
              </a:effectLst>
              <a:latin typeface="Twinkl" pitchFamily="2" charset="0"/>
            </a:endParaRPr>
          </a:p>
          <a:p>
            <a:pPr algn="just">
              <a:defRPr/>
            </a:pPr>
            <a:r>
              <a:rPr lang="en-GB" sz="1200">
                <a:solidFill>
                  <a:srgbClr val="AE9516"/>
                </a:solidFill>
                <a:effectLst>
                  <a:glow>
                    <a:schemeClr val="accent3">
                      <a:satMod val="175000"/>
                      <a:alpha val="40000"/>
                    </a:schemeClr>
                  </a:glow>
                </a:effectLst>
                <a:latin typeface="Twinkl" pitchFamily="2" charset="0"/>
              </a:rPr>
              <a:t>Firstly, I work every day to earn enough money to buy my favourite snack, but every time I go to eat one of my precious bananas, they’ve been stolen by Merlin the monkey! Friday evening for example – he stole my best bunch! Is that fair on me?</a:t>
            </a:r>
          </a:p>
          <a:p>
            <a:pPr algn="just">
              <a:defRPr/>
            </a:pPr>
            <a:endParaRPr lang="en-GB" sz="1200">
              <a:solidFill>
                <a:srgbClr val="AE9516"/>
              </a:solidFill>
              <a:effectLst>
                <a:glow>
                  <a:schemeClr val="accent3">
                    <a:satMod val="175000"/>
                    <a:alpha val="40000"/>
                  </a:schemeClr>
                </a:glow>
              </a:effectLst>
              <a:latin typeface="Twinkl" pitchFamily="2" charset="0"/>
            </a:endParaRPr>
          </a:p>
          <a:p>
            <a:pPr algn="just">
              <a:defRPr/>
            </a:pPr>
            <a:r>
              <a:rPr lang="en-GB" sz="1200">
                <a:solidFill>
                  <a:srgbClr val="AE9516"/>
                </a:solidFill>
                <a:effectLst>
                  <a:glow>
                    <a:schemeClr val="accent3">
                      <a:satMod val="175000"/>
                      <a:alpha val="40000"/>
                    </a:schemeClr>
                  </a:glow>
                </a:effectLst>
                <a:latin typeface="Twinkl" pitchFamily="2" charset="0"/>
              </a:rPr>
              <a:t>Secondly, he is actually breaking the law by trespassing into my home uninvited. In my opinion you should only have pets that you can control. I know some believe monkeys are fun pets, but I feel that they should just be enjoyed by safely visiting them in the zoo. I am sure that you would agree. Don’t you think it would be kinder to the poor animal?</a:t>
            </a:r>
          </a:p>
          <a:p>
            <a:pPr algn="just">
              <a:defRPr/>
            </a:pPr>
            <a:endParaRPr lang="en-GB" sz="1200">
              <a:solidFill>
                <a:srgbClr val="AE9516"/>
              </a:solidFill>
              <a:effectLst>
                <a:glow>
                  <a:schemeClr val="accent3">
                    <a:satMod val="175000"/>
                    <a:alpha val="40000"/>
                  </a:schemeClr>
                </a:glow>
              </a:effectLst>
              <a:latin typeface="Twinkl" pitchFamily="2" charset="0"/>
            </a:endParaRPr>
          </a:p>
          <a:p>
            <a:pPr algn="just">
              <a:defRPr/>
            </a:pPr>
            <a:r>
              <a:rPr lang="en-GB" sz="1200">
                <a:solidFill>
                  <a:srgbClr val="AE9516"/>
                </a:solidFill>
                <a:effectLst>
                  <a:glow>
                    <a:schemeClr val="accent3">
                      <a:satMod val="175000"/>
                      <a:alpha val="40000"/>
                    </a:schemeClr>
                  </a:glow>
                </a:effectLst>
                <a:latin typeface="Twinkl" pitchFamily="2" charset="0"/>
              </a:rPr>
              <a:t>Merlin is, after all, a wild animal who should be spending his days climbing ropes, swinging on branches and chasing other glorious monkeys around. You know it’s true! Please visit the local zoo as soon as you can, I could even come with you! Do the kindest thing… not only for me, but for Merlin.</a:t>
            </a:r>
          </a:p>
          <a:p>
            <a:pPr algn="just">
              <a:defRPr/>
            </a:pPr>
            <a:endParaRPr lang="en-GB" sz="1200">
              <a:solidFill>
                <a:schemeClr val="tx1"/>
              </a:solidFill>
              <a:latin typeface="Twinkl" pitchFamily="2" charset="0"/>
            </a:endParaRPr>
          </a:p>
          <a:p>
            <a:pPr algn="just">
              <a:defRPr/>
            </a:pPr>
            <a:r>
              <a:rPr lang="en-GB" sz="1200">
                <a:solidFill>
                  <a:schemeClr val="accent6"/>
                </a:solidFill>
                <a:latin typeface="Twinkl" pitchFamily="2" charset="0"/>
              </a:rPr>
              <a:t>Yours sincerely,</a:t>
            </a:r>
          </a:p>
          <a:p>
            <a:pPr algn="just">
              <a:defRPr/>
            </a:pPr>
            <a:r>
              <a:rPr lang="en-GB" sz="1200">
                <a:solidFill>
                  <a:schemeClr val="accent6"/>
                </a:solidFill>
                <a:latin typeface="Twinkl" pitchFamily="2" charset="0"/>
              </a:rPr>
              <a:t>Mr Chair (Your kind and thoughtful neighbour)</a:t>
            </a:r>
          </a:p>
        </p:txBody>
      </p:sp>
      <p:sp>
        <p:nvSpPr>
          <p:cNvPr id="13" name="TextBox 12">
            <a:extLst>
              <a:ext uri="{FF2B5EF4-FFF2-40B4-BE49-F238E27FC236}">
                <a16:creationId xmlns:a16="http://schemas.microsoft.com/office/drawing/2014/main" id="{557571BA-CF4C-45A6-8137-DAB088393BF6}"/>
              </a:ext>
            </a:extLst>
          </p:cNvPr>
          <p:cNvSpPr txBox="1"/>
          <p:nvPr/>
        </p:nvSpPr>
        <p:spPr>
          <a:xfrm>
            <a:off x="7720014" y="1587500"/>
            <a:ext cx="2130425" cy="831850"/>
          </a:xfrm>
          <a:prstGeom prst="rect">
            <a:avLst/>
          </a:prstGeom>
          <a:noFill/>
        </p:spPr>
        <p:txBody>
          <a:bodyPr wrap="square">
            <a:spAutoFit/>
          </a:bodyPr>
          <a:lstStyle/>
          <a:p>
            <a:pPr algn="r">
              <a:defRPr/>
            </a:pPr>
            <a:r>
              <a:rPr lang="en-GB" sz="1200">
                <a:solidFill>
                  <a:schemeClr val="accent4"/>
                </a:solidFill>
                <a:latin typeface="Twinkl" pitchFamily="2" charset="0"/>
              </a:rPr>
              <a:t>123 Apple House,</a:t>
            </a:r>
          </a:p>
          <a:p>
            <a:pPr algn="r">
              <a:defRPr/>
            </a:pPr>
            <a:r>
              <a:rPr lang="en-GB" sz="1200">
                <a:solidFill>
                  <a:schemeClr val="accent4"/>
                </a:solidFill>
                <a:latin typeface="Twinkl" pitchFamily="2" charset="0"/>
              </a:rPr>
              <a:t>Blueberry Road,</a:t>
            </a:r>
          </a:p>
          <a:p>
            <a:pPr algn="r">
              <a:defRPr/>
            </a:pPr>
            <a:r>
              <a:rPr lang="en-GB" sz="1200">
                <a:solidFill>
                  <a:schemeClr val="accent4"/>
                </a:solidFill>
                <a:latin typeface="Twinkl" pitchFamily="2" charset="0"/>
              </a:rPr>
              <a:t>Exeter,</a:t>
            </a:r>
          </a:p>
          <a:p>
            <a:pPr algn="r">
              <a:defRPr/>
            </a:pPr>
            <a:r>
              <a:rPr lang="en-GB" sz="1200">
                <a:solidFill>
                  <a:schemeClr val="accent4"/>
                </a:solidFill>
                <a:latin typeface="Twinkl" pitchFamily="2" charset="0"/>
              </a:rPr>
              <a:t>Devon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7C27-29C7-96AC-5A36-6F1A28AE57CB}"/>
            </a:ext>
          </a:extLst>
        </p:cNvPr>
        <p:cNvGrpSpPr/>
        <p:nvPr/>
      </p:nvGrpSpPr>
      <p:grpSpPr>
        <a:xfrm>
          <a:off x="0" y="0"/>
          <a:ext cx="0" cy="0"/>
          <a:chOff x="0" y="0"/>
          <a:chExt cx="0" cy="0"/>
        </a:xfrm>
      </p:grpSpPr>
      <p:sp>
        <p:nvSpPr>
          <p:cNvPr id="16386" name="Title 22">
            <a:extLst>
              <a:ext uri="{FF2B5EF4-FFF2-40B4-BE49-F238E27FC236}">
                <a16:creationId xmlns:a16="http://schemas.microsoft.com/office/drawing/2014/main" id="{F96705E9-5BC9-F97E-A856-611F3C96DCDD}"/>
              </a:ext>
            </a:extLst>
          </p:cNvPr>
          <p:cNvSpPr>
            <a:spLocks noGrp="1"/>
          </p:cNvSpPr>
          <p:nvPr>
            <p:ph type="title"/>
          </p:nvPr>
        </p:nvSpPr>
        <p:spPr>
          <a:xfrm>
            <a:off x="127688" y="448534"/>
            <a:ext cx="10856183" cy="993775"/>
          </a:xfrm>
        </p:spPr>
        <p:txBody>
          <a:bodyPr>
            <a:normAutofit fontScale="90000"/>
          </a:bodyPr>
          <a:lstStyle/>
          <a:p>
            <a:r>
              <a:rPr lang="en-GB" altLang="en-US" b="1">
                <a:latin typeface="Twinkl"/>
              </a:rPr>
              <a:t>Persuasive Letter Example</a:t>
            </a:r>
            <a:br>
              <a:rPr lang="en-GB" altLang="en-US" b="1">
                <a:latin typeface="Twinkl"/>
              </a:rPr>
            </a:br>
            <a:r>
              <a:rPr lang="en-GB" altLang="en-US">
                <a:latin typeface="Twinkl"/>
              </a:rPr>
              <a:t>Your turn – identify the features of the persuasive letter using the examples on your table.</a:t>
            </a:r>
            <a:endParaRPr lang="en-GB" altLang="en-US" b="1">
              <a:latin typeface="Twinkl" pitchFamily="2" charset="0"/>
            </a:endParaRPr>
          </a:p>
        </p:txBody>
      </p:sp>
      <p:pic>
        <p:nvPicPr>
          <p:cNvPr id="2" name="Picture 1" descr="A paper with writing on it&#10;&#10;AI-generated content may be incorrect.">
            <a:extLst>
              <a:ext uri="{FF2B5EF4-FFF2-40B4-BE49-F238E27FC236}">
                <a16:creationId xmlns:a16="http://schemas.microsoft.com/office/drawing/2014/main" id="{0C565E6A-6D74-2C68-2213-AC2DF8459E23}"/>
              </a:ext>
            </a:extLst>
          </p:cNvPr>
          <p:cNvPicPr>
            <a:picLocks noChangeAspect="1"/>
          </p:cNvPicPr>
          <p:nvPr/>
        </p:nvPicPr>
        <p:blipFill>
          <a:blip r:embed="rId2"/>
          <a:stretch>
            <a:fillRect/>
          </a:stretch>
        </p:blipFill>
        <p:spPr>
          <a:xfrm>
            <a:off x="2485510" y="1827513"/>
            <a:ext cx="6953250" cy="5200650"/>
          </a:xfrm>
          <a:prstGeom prst="rect">
            <a:avLst/>
          </a:prstGeom>
        </p:spPr>
      </p:pic>
    </p:spTree>
    <p:extLst>
      <p:ext uri="{BB962C8B-B14F-4D97-AF65-F5344CB8AC3E}">
        <p14:creationId xmlns:p14="http://schemas.microsoft.com/office/powerpoint/2010/main" val="1618456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C80E5-D78F-8F2B-507B-93B8FAF526C7}"/>
            </a:ext>
          </a:extLst>
        </p:cNvPr>
        <p:cNvGrpSpPr/>
        <p:nvPr/>
      </p:nvGrpSpPr>
      <p:grpSpPr>
        <a:xfrm>
          <a:off x="0" y="0"/>
          <a:ext cx="0" cy="0"/>
          <a:chOff x="0" y="0"/>
          <a:chExt cx="0" cy="0"/>
        </a:xfrm>
      </p:grpSpPr>
      <p:sp>
        <p:nvSpPr>
          <p:cNvPr id="16386" name="Title 22">
            <a:extLst>
              <a:ext uri="{FF2B5EF4-FFF2-40B4-BE49-F238E27FC236}">
                <a16:creationId xmlns:a16="http://schemas.microsoft.com/office/drawing/2014/main" id="{544A207C-F306-1BA7-47AE-6F8BB9661708}"/>
              </a:ext>
            </a:extLst>
          </p:cNvPr>
          <p:cNvSpPr>
            <a:spLocks noGrp="1"/>
          </p:cNvSpPr>
          <p:nvPr>
            <p:ph type="title"/>
          </p:nvPr>
        </p:nvSpPr>
        <p:spPr>
          <a:xfrm>
            <a:off x="127688" y="2590372"/>
            <a:ext cx="12060966" cy="993775"/>
          </a:xfrm>
        </p:spPr>
        <p:txBody>
          <a:bodyPr>
            <a:normAutofit fontScale="90000"/>
          </a:bodyPr>
          <a:lstStyle/>
          <a:p>
            <a:r>
              <a:rPr lang="en-GB" altLang="en-US">
                <a:latin typeface="Twinkl"/>
              </a:rPr>
              <a:t>Using the examples given to you, begin to write your first main point to the judge.</a:t>
            </a:r>
            <a:br>
              <a:rPr lang="en-GB" altLang="en-US">
                <a:latin typeface="Twinkl"/>
              </a:rPr>
            </a:br>
            <a:br>
              <a:rPr lang="en-GB" altLang="en-US">
                <a:latin typeface="Twinkl"/>
              </a:rPr>
            </a:br>
            <a:r>
              <a:rPr lang="en-GB" altLang="en-US">
                <a:latin typeface="Twinkl"/>
              </a:rPr>
              <a:t>Main point 1 – Jabir was desperately hungry. He did not steal. He knew the drop of stew would be wasted:</a:t>
            </a:r>
            <a:br>
              <a:rPr lang="en-GB" altLang="en-US">
                <a:latin typeface="Twinkl"/>
              </a:rPr>
            </a:br>
            <a:br>
              <a:rPr lang="en-GB" altLang="en-US">
                <a:latin typeface="Twinkl" pitchFamily="2" charset="0"/>
              </a:rPr>
            </a:br>
            <a:r>
              <a:rPr lang="en-GB" sz="3600" i="1">
                <a:ea typeface="+mj-lt"/>
                <a:cs typeface="+mj-lt"/>
              </a:rPr>
              <a:t>I am writing to you with deep sorrow and great hope that you will listen to my plea. I have been wrongly accused of being a thief, when all I did was catch a single drop of stew that had slipped from the tagine in Mousa’s house. That drop was not mine, but it was about to fall and be wasted on the stove. I was starving, and I acted out of desperation—not greed.</a:t>
            </a:r>
            <a:endParaRPr lang="en-GB" altLang="en-US" sz="3600" i="1">
              <a:latin typeface="Twinkl" pitchFamily="2" charset="0"/>
            </a:endParaRPr>
          </a:p>
        </p:txBody>
      </p:sp>
    </p:spTree>
    <p:extLst>
      <p:ext uri="{BB962C8B-B14F-4D97-AF65-F5344CB8AC3E}">
        <p14:creationId xmlns:p14="http://schemas.microsoft.com/office/powerpoint/2010/main" val="39907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1"/>
          <p:cNvSpPr txBox="1">
            <a:spLocks noGrp="1"/>
          </p:cNvSpPr>
          <p:nvPr>
            <p:ph type="body" idx="1"/>
          </p:nvPr>
        </p:nvSpPr>
        <p:spPr>
          <a:xfrm>
            <a:off x="139513" y="233503"/>
            <a:ext cx="11924017" cy="5885676"/>
          </a:xfrm>
          <a:prstGeom prst="rect">
            <a:avLst/>
          </a:prstGeom>
        </p:spPr>
        <p:txBody>
          <a:bodyPr spcFirstLastPara="1" wrap="square" lIns="121900" tIns="121900" rIns="121900" bIns="121900" anchor="t" anchorCtr="0">
            <a:normAutofit lnSpcReduction="10000"/>
          </a:bodyPr>
          <a:lstStyle/>
          <a:p>
            <a:pPr marL="0" indent="0">
              <a:buNone/>
            </a:pPr>
            <a:r>
              <a:rPr lang="en" sz="3050"/>
              <a:t>SCIENCE</a:t>
            </a:r>
          </a:p>
          <a:p>
            <a:pPr marL="0" indent="0">
              <a:buNone/>
            </a:pPr>
            <a:r>
              <a:rPr lang="en" sz="3050" u="sng"/>
              <a:t>Wednesday 14th May</a:t>
            </a:r>
            <a:endParaRPr lang="en" u="sng"/>
          </a:p>
          <a:p>
            <a:pPr marL="0" indent="0">
              <a:buNone/>
            </a:pPr>
            <a:r>
              <a:rPr lang="en" sz="3050" u="sng"/>
              <a:t>TBAT: know that some materials dissolve in a liquid to make a solution</a:t>
            </a:r>
            <a:r>
              <a:rPr lang="en" sz="3050"/>
              <a:t>.</a:t>
            </a:r>
          </a:p>
          <a:p>
            <a:pPr marL="0" indent="0">
              <a:buNone/>
            </a:pPr>
            <a:endParaRPr lang="en" sz="3050">
              <a:solidFill>
                <a:srgbClr val="000000"/>
              </a:solidFill>
            </a:endParaRPr>
          </a:p>
          <a:p>
            <a:pPr marL="0" indent="0">
              <a:buNone/>
            </a:pPr>
            <a:r>
              <a:rPr lang="en" sz="3050">
                <a:solidFill>
                  <a:srgbClr val="000000"/>
                </a:solidFill>
              </a:rPr>
              <a:t>3 in 3</a:t>
            </a:r>
          </a:p>
          <a:p>
            <a:pPr marL="0" indent="0">
              <a:buNone/>
            </a:pPr>
            <a:endParaRPr lang="en" sz="3050"/>
          </a:p>
          <a:p>
            <a:pPr marL="514350" indent="-514350">
              <a:buAutoNum type="arabicPeriod"/>
            </a:pPr>
            <a:r>
              <a:rPr lang="en" sz="3050">
                <a:solidFill>
                  <a:srgbClr val="000000"/>
                </a:solidFill>
              </a:rPr>
              <a:t>Name a material which is translucent</a:t>
            </a:r>
          </a:p>
          <a:p>
            <a:pPr marL="514350" indent="-514350">
              <a:buAutoNum type="arabicPeriod"/>
            </a:pPr>
            <a:r>
              <a:rPr lang="en" sz="3050">
                <a:solidFill>
                  <a:srgbClr val="000000"/>
                </a:solidFill>
              </a:rPr>
              <a:t>Give 2 properties of glass</a:t>
            </a:r>
          </a:p>
          <a:p>
            <a:pPr marL="514350" indent="-514350">
              <a:buAutoNum type="arabicPeriod"/>
            </a:pPr>
            <a:r>
              <a:rPr lang="en" sz="3050">
                <a:solidFill>
                  <a:srgbClr val="000000"/>
                </a:solidFill>
              </a:rPr>
              <a:t>What material would be a good thermal insulator?</a:t>
            </a:r>
          </a:p>
          <a:p>
            <a:pPr marL="514350" indent="-514350">
              <a:buAutoNum type="arabicPeriod"/>
            </a:pPr>
            <a:endParaRPr lang="en" sz="3050">
              <a:solidFill>
                <a:srgbClr val="000000"/>
              </a:solidFill>
            </a:endParaRPr>
          </a:p>
          <a:p>
            <a:pPr marL="0" indent="0">
              <a:buNone/>
            </a:pPr>
            <a:r>
              <a:rPr lang="en" sz="3050">
                <a:solidFill>
                  <a:srgbClr val="FF0000"/>
                </a:solidFill>
              </a:rPr>
              <a:t>CHALLENGE</a:t>
            </a:r>
          </a:p>
          <a:p>
            <a:pPr marL="0" indent="0">
              <a:buNone/>
            </a:pPr>
            <a:endParaRPr lang="en" sz="3050">
              <a:solidFill>
                <a:srgbClr val="FF0000"/>
              </a:solidFill>
            </a:endParaRPr>
          </a:p>
          <a:p>
            <a:pPr marL="0" indent="0">
              <a:buNone/>
            </a:pPr>
            <a:r>
              <a:rPr lang="en" sz="3050">
                <a:solidFill>
                  <a:srgbClr val="FF0000"/>
                </a:solidFill>
              </a:rPr>
              <a:t>What are the pros and cons of a plastic chair?</a:t>
            </a:r>
          </a:p>
          <a:p>
            <a:pPr marL="0" indent="0">
              <a:buNone/>
            </a:pPr>
            <a:endParaRPr lang="en" sz="3050">
              <a:solidFill>
                <a:srgbClr val="FF0000"/>
              </a:solidFill>
            </a:endParaRPr>
          </a:p>
          <a:p>
            <a:pPr marL="514350" indent="-514350">
              <a:buAutoNum type="arabicPeriod"/>
            </a:pPr>
            <a:endParaRPr lang="en" sz="3050">
              <a:solidFill>
                <a:srgbClr val="000000"/>
              </a:solidFill>
            </a:endParaRPr>
          </a:p>
          <a:p>
            <a:pPr marL="0" indent="0">
              <a:spcBef>
                <a:spcPts val="1600"/>
              </a:spcBef>
              <a:buClr>
                <a:prstClr val="black"/>
              </a:buClr>
              <a:buSzPts val="1100"/>
              <a:buNone/>
            </a:pPr>
            <a:endParaRPr lang="en" sz="3800">
              <a:solidFill>
                <a:srgbClr val="000000"/>
              </a:solidFill>
            </a:endParaRPr>
          </a:p>
          <a:p>
            <a:pPr marL="0" indent="0">
              <a:spcBef>
                <a:spcPts val="1600"/>
              </a:spcBef>
              <a:buNone/>
            </a:pPr>
            <a:endParaRPr lang="en" sz="3050">
              <a:solidFill>
                <a:srgbClr val="FF0000"/>
              </a:solidFill>
            </a:endParaRPr>
          </a:p>
          <a:p>
            <a:pPr marL="0" indent="0">
              <a:spcBef>
                <a:spcPts val="1600"/>
              </a:spcBef>
              <a:spcAft>
                <a:spcPts val="1600"/>
              </a:spcAft>
              <a:buClr>
                <a:prstClr val="black"/>
              </a:buClr>
              <a:buSzPts val="1100"/>
              <a:buNone/>
            </a:pPr>
            <a:endParaRPr lang="en-GB" sz="3067">
              <a:solidFill>
                <a:srgbClr val="000000"/>
              </a:solidFill>
            </a:endParaRPr>
          </a:p>
        </p:txBody>
      </p:sp>
    </p:spTree>
    <p:extLst>
      <p:ext uri="{BB962C8B-B14F-4D97-AF65-F5344CB8AC3E}">
        <p14:creationId xmlns:p14="http://schemas.microsoft.com/office/powerpoint/2010/main" val="2527960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2590800" y="4419600"/>
            <a:ext cx="7345665" cy="930910"/>
          </a:xfrm>
          <a:prstGeom prst="rect">
            <a:avLst/>
          </a:prstGeom>
        </p:spPr>
        <p:txBody>
          <a:bodyPr vert="horz" wrap="square" lIns="0" tIns="12700" rIns="0" bIns="0" rtlCol="0">
            <a:spAutoFit/>
          </a:bodyPr>
          <a:lstStyle/>
          <a:p>
            <a:pPr marL="2298065" marR="5080" indent="-2286000">
              <a:lnSpc>
                <a:spcPct val="118800"/>
              </a:lnSpc>
              <a:spcBef>
                <a:spcPts val="100"/>
              </a:spcBef>
            </a:pPr>
            <a:r>
              <a:rPr sz="2500" b="1">
                <a:latin typeface="Sassoon Sans Rg" pitchFamily="50" charset="0"/>
                <a:cs typeface="Arial"/>
              </a:rPr>
              <a:t>I know that some materials dissolve in a liquid to  make a solution.</a:t>
            </a:r>
            <a:endParaRPr sz="2500">
              <a:latin typeface="Sassoon Sans Rg" pitchFamily="50" charset="0"/>
              <a:cs typeface="Arial"/>
            </a:endParaRPr>
          </a:p>
        </p:txBody>
      </p:sp>
      <p:sp>
        <p:nvSpPr>
          <p:cNvPr id="60" name="object 4"/>
          <p:cNvSpPr txBox="1">
            <a:spLocks noGrp="1"/>
          </p:cNvSpPr>
          <p:nvPr/>
        </p:nvSpPr>
        <p:spPr>
          <a:xfrm>
            <a:off x="1883592" y="1981200"/>
            <a:ext cx="9165408" cy="2031325"/>
          </a:xfrm>
          <a:prstGeom prst="rect">
            <a:avLst/>
          </a:prstGeom>
        </p:spPr>
        <p:txBody>
          <a:bodyPr vert="horz" wrap="square" lIns="0" tIns="15240" rIns="0" bIns="0" rtlCol="0">
            <a:spAutoFit/>
          </a:bodyPr>
          <a:lstStyle>
            <a:lvl1pPr>
              <a:defRPr sz="3200" b="1" i="0">
                <a:solidFill>
                  <a:srgbClr val="1B283D"/>
                </a:solidFill>
                <a:latin typeface="Arial"/>
                <a:ea typeface="+mj-ea"/>
                <a:cs typeface="Arial"/>
              </a:defRPr>
            </a:lvl1pPr>
          </a:lstStyle>
          <a:p>
            <a:pPr marL="12700" algn="l">
              <a:lnSpc>
                <a:spcPct val="100000"/>
              </a:lnSpc>
              <a:spcBef>
                <a:spcPts val="120"/>
              </a:spcBef>
            </a:pPr>
            <a:r>
              <a:rPr sz="6550" spc="-310">
                <a:ln>
                  <a:solidFill>
                    <a:schemeClr val="tx1">
                      <a:lumMod val="75000"/>
                      <a:lumOff val="25000"/>
                    </a:schemeClr>
                  </a:solidFill>
                </a:ln>
                <a:solidFill>
                  <a:srgbClr val="FFFFFF"/>
                </a:solidFill>
                <a:effectLst>
                  <a:outerShdw dist="88900" dir="5400000" algn="t" rotWithShape="0">
                    <a:prstClr val="black">
                      <a:alpha val="29000"/>
                    </a:prstClr>
                  </a:outerShdw>
                </a:effectLst>
                <a:latin typeface="Sassoon Sans Rg" pitchFamily="50" charset="0"/>
              </a:rPr>
              <a:t>Properties and Changes</a:t>
            </a:r>
            <a:br>
              <a:rPr lang="en-US" sz="6550" spc="-310">
                <a:ln>
                  <a:solidFill>
                    <a:schemeClr val="tx1">
                      <a:lumMod val="75000"/>
                      <a:lumOff val="25000"/>
                    </a:schemeClr>
                  </a:solidFill>
                </a:ln>
                <a:solidFill>
                  <a:srgbClr val="FFFFFF"/>
                </a:solidFill>
                <a:effectLst>
                  <a:outerShdw dist="88900" dir="5400000" algn="t" rotWithShape="0">
                    <a:prstClr val="black">
                      <a:alpha val="29000"/>
                    </a:prstClr>
                  </a:outerShdw>
                </a:effectLst>
                <a:latin typeface="Sassoon Sans Rg" pitchFamily="50" charset="0"/>
              </a:rPr>
            </a:br>
            <a:r>
              <a:rPr lang="en-US" sz="6550" spc="-310">
                <a:ln>
                  <a:solidFill>
                    <a:schemeClr val="tx1">
                      <a:lumMod val="75000"/>
                      <a:lumOff val="25000"/>
                    </a:schemeClr>
                  </a:solidFill>
                </a:ln>
                <a:solidFill>
                  <a:srgbClr val="FFFFFF"/>
                </a:solidFill>
                <a:effectLst>
                  <a:outerShdw dist="88900" dir="5400000" algn="t" rotWithShape="0">
                    <a:prstClr val="black">
                      <a:alpha val="29000"/>
                    </a:prstClr>
                  </a:outerShdw>
                </a:effectLst>
                <a:latin typeface="Sassoon Sans Rg" pitchFamily="50" charset="0"/>
              </a:rPr>
              <a:t>         of Materials</a:t>
            </a:r>
            <a:endParaRPr sz="6550" spc="-310">
              <a:ln>
                <a:solidFill>
                  <a:schemeClr val="tx1">
                    <a:lumMod val="75000"/>
                    <a:lumOff val="25000"/>
                  </a:schemeClr>
                </a:solidFill>
              </a:ln>
              <a:effectLst>
                <a:outerShdw dist="88900" dir="5400000" algn="t" rotWithShape="0">
                  <a:prstClr val="black">
                    <a:alpha val="29000"/>
                  </a:prstClr>
                </a:outerShdw>
              </a:effectLst>
              <a:latin typeface="Sassoon Sans Rg" pitchFamily="50" charset="0"/>
            </a:endParaRPr>
          </a:p>
        </p:txBody>
      </p:sp>
      <p:sp>
        <p:nvSpPr>
          <p:cNvPr id="4" name="Rectangle: Rounded Corners 3">
            <a:extLst>
              <a:ext uri="{FF2B5EF4-FFF2-40B4-BE49-F238E27FC236}">
                <a16:creationId xmlns:a16="http://schemas.microsoft.com/office/drawing/2014/main" id="{A995B5F0-C030-1BA5-56E9-6BB599A6E2D2}"/>
              </a:ext>
            </a:extLst>
          </p:cNvPr>
          <p:cNvSpPr/>
          <p:nvPr/>
        </p:nvSpPr>
        <p:spPr>
          <a:xfrm>
            <a:off x="4902937" y="6317885"/>
            <a:ext cx="2373810" cy="3726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63"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1</a:t>
            </a:r>
            <a:endParaRPr sz="2400">
              <a:latin typeface="Sassoon Sans Rg" pitchFamily="50" charset="0"/>
              <a:cs typeface="Arial"/>
            </a:endParaRPr>
          </a:p>
        </p:txBody>
      </p:sp>
      <p:grpSp>
        <p:nvGrpSpPr>
          <p:cNvPr id="3" name="object 3"/>
          <p:cNvGrpSpPr/>
          <p:nvPr/>
        </p:nvGrpSpPr>
        <p:grpSpPr>
          <a:xfrm>
            <a:off x="4087991" y="149477"/>
            <a:ext cx="4029075" cy="755650"/>
            <a:chOff x="4087991" y="149477"/>
            <a:chExt cx="4029075" cy="755650"/>
          </a:xfrm>
        </p:grpSpPr>
        <p:sp>
          <p:nvSpPr>
            <p:cNvPr id="4" name="object 4"/>
            <p:cNvSpPr/>
            <p:nvPr/>
          </p:nvSpPr>
          <p:spPr>
            <a:xfrm>
              <a:off x="4094341" y="155827"/>
              <a:ext cx="4016375" cy="742950"/>
            </a:xfrm>
            <a:custGeom>
              <a:avLst/>
              <a:gdLst/>
              <a:ahLst/>
              <a:cxnLst/>
              <a:rect l="l" t="t" r="r" b="b"/>
              <a:pathLst>
                <a:path w="4016375" h="742950">
                  <a:moveTo>
                    <a:pt x="3977919"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3977919" y="742441"/>
                  </a:lnTo>
                  <a:lnTo>
                    <a:pt x="3992712" y="739435"/>
                  </a:lnTo>
                  <a:lnTo>
                    <a:pt x="4004827" y="731250"/>
                  </a:lnTo>
                  <a:lnTo>
                    <a:pt x="4013013" y="719135"/>
                  </a:lnTo>
                  <a:lnTo>
                    <a:pt x="4016019" y="704341"/>
                  </a:lnTo>
                  <a:lnTo>
                    <a:pt x="4016019" y="38099"/>
                  </a:lnTo>
                  <a:lnTo>
                    <a:pt x="4013013" y="23306"/>
                  </a:lnTo>
                  <a:lnTo>
                    <a:pt x="4004827" y="11191"/>
                  </a:lnTo>
                  <a:lnTo>
                    <a:pt x="3992712" y="3006"/>
                  </a:lnTo>
                  <a:lnTo>
                    <a:pt x="3977919" y="0"/>
                  </a:lnTo>
                  <a:close/>
                </a:path>
              </a:pathLst>
            </a:custGeom>
            <a:solidFill>
              <a:srgbClr val="BCCCD3"/>
            </a:solidFill>
          </p:spPr>
          <p:txBody>
            <a:bodyPr wrap="square" lIns="0" tIns="0" rIns="0" bIns="0" rtlCol="0"/>
            <a:lstStyle/>
            <a:p>
              <a:endParaRPr/>
            </a:p>
          </p:txBody>
        </p:sp>
        <p:sp>
          <p:nvSpPr>
            <p:cNvPr id="5" name="object 5"/>
            <p:cNvSpPr/>
            <p:nvPr/>
          </p:nvSpPr>
          <p:spPr>
            <a:xfrm>
              <a:off x="4094341" y="155827"/>
              <a:ext cx="4016375" cy="742950"/>
            </a:xfrm>
            <a:custGeom>
              <a:avLst/>
              <a:gdLst/>
              <a:ahLst/>
              <a:cxnLst/>
              <a:rect l="l" t="t" r="r" b="b"/>
              <a:pathLst>
                <a:path w="4016375" h="742950">
                  <a:moveTo>
                    <a:pt x="3977919"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3977919" y="0"/>
                  </a:lnTo>
                  <a:lnTo>
                    <a:pt x="3992712" y="3006"/>
                  </a:lnTo>
                  <a:lnTo>
                    <a:pt x="4004827" y="11191"/>
                  </a:lnTo>
                  <a:lnTo>
                    <a:pt x="4013013" y="23306"/>
                  </a:lnTo>
                  <a:lnTo>
                    <a:pt x="4016019" y="38099"/>
                  </a:lnTo>
                  <a:lnTo>
                    <a:pt x="4016019" y="704341"/>
                  </a:lnTo>
                  <a:lnTo>
                    <a:pt x="4013013" y="719135"/>
                  </a:lnTo>
                  <a:lnTo>
                    <a:pt x="4004827" y="731250"/>
                  </a:lnTo>
                  <a:lnTo>
                    <a:pt x="3992712" y="739435"/>
                  </a:lnTo>
                  <a:lnTo>
                    <a:pt x="3977919" y="742441"/>
                  </a:lnTo>
                  <a:close/>
                </a:path>
              </a:pathLst>
            </a:custGeom>
            <a:ln w="12700">
              <a:solidFill>
                <a:srgbClr val="221F1F"/>
              </a:solidFill>
            </a:ln>
          </p:spPr>
          <p:txBody>
            <a:bodyPr wrap="square" lIns="0" tIns="0" rIns="0" bIns="0" rtlCol="0"/>
            <a:lstStyle/>
            <a:p>
              <a:endParaRPr/>
            </a:p>
          </p:txBody>
        </p:sp>
      </p:grpSp>
      <p:sp>
        <p:nvSpPr>
          <p:cNvPr id="6" name="object 6"/>
          <p:cNvSpPr txBox="1">
            <a:spLocks noGrp="1"/>
          </p:cNvSpPr>
          <p:nvPr>
            <p:ph type="title"/>
          </p:nvPr>
        </p:nvSpPr>
        <p:spPr>
          <a:xfrm>
            <a:off x="4085402" y="183245"/>
            <a:ext cx="4423574" cy="689932"/>
          </a:xfrm>
          <a:prstGeom prst="rect">
            <a:avLst/>
          </a:prstGeom>
        </p:spPr>
        <p:txBody>
          <a:bodyPr vert="horz" wrap="square" lIns="0" tIns="12700" rIns="0" bIns="0" rtlCol="0">
            <a:spAutoFit/>
          </a:bodyPr>
          <a:lstStyle/>
          <a:p>
            <a:pPr marL="12700">
              <a:lnSpc>
                <a:spcPct val="100000"/>
              </a:lnSpc>
              <a:spcBef>
                <a:spcPts val="100"/>
              </a:spcBef>
            </a:pPr>
            <a:r>
              <a:rPr>
                <a:latin typeface="Sassoon Sans Rg" pitchFamily="50" charset="0"/>
              </a:rPr>
              <a:t>Last Lesson Recap</a:t>
            </a:r>
          </a:p>
        </p:txBody>
      </p:sp>
      <p:grpSp>
        <p:nvGrpSpPr>
          <p:cNvPr id="7" name="object 7"/>
          <p:cNvGrpSpPr/>
          <p:nvPr/>
        </p:nvGrpSpPr>
        <p:grpSpPr>
          <a:xfrm>
            <a:off x="920381" y="785482"/>
            <a:ext cx="10848340" cy="6073140"/>
            <a:chOff x="920381" y="785482"/>
            <a:chExt cx="10848340" cy="6073140"/>
          </a:xfrm>
        </p:grpSpPr>
        <p:sp>
          <p:nvSpPr>
            <p:cNvPr id="8" name="object 8"/>
            <p:cNvSpPr/>
            <p:nvPr/>
          </p:nvSpPr>
          <p:spPr>
            <a:xfrm>
              <a:off x="1807638" y="2231885"/>
              <a:ext cx="8576945" cy="1616710"/>
            </a:xfrm>
            <a:custGeom>
              <a:avLst/>
              <a:gdLst/>
              <a:ahLst/>
              <a:cxnLst/>
              <a:rect l="l" t="t" r="r" b="b"/>
              <a:pathLst>
                <a:path w="8576945" h="1616710">
                  <a:moveTo>
                    <a:pt x="8538629" y="0"/>
                  </a:moveTo>
                  <a:lnTo>
                    <a:pt x="38100" y="0"/>
                  </a:lnTo>
                  <a:lnTo>
                    <a:pt x="23268" y="2993"/>
                  </a:lnTo>
                  <a:lnTo>
                    <a:pt x="11158" y="11158"/>
                  </a:lnTo>
                  <a:lnTo>
                    <a:pt x="2993" y="23268"/>
                  </a:lnTo>
                  <a:lnTo>
                    <a:pt x="0" y="38099"/>
                  </a:lnTo>
                  <a:lnTo>
                    <a:pt x="0" y="1578114"/>
                  </a:lnTo>
                  <a:lnTo>
                    <a:pt x="2993" y="1592945"/>
                  </a:lnTo>
                  <a:lnTo>
                    <a:pt x="11158" y="1605056"/>
                  </a:lnTo>
                  <a:lnTo>
                    <a:pt x="23268" y="1613220"/>
                  </a:lnTo>
                  <a:lnTo>
                    <a:pt x="38100" y="1616214"/>
                  </a:lnTo>
                  <a:lnTo>
                    <a:pt x="8538629" y="1616214"/>
                  </a:lnTo>
                  <a:lnTo>
                    <a:pt x="8553460" y="1613220"/>
                  </a:lnTo>
                  <a:lnTo>
                    <a:pt x="8565570" y="1605056"/>
                  </a:lnTo>
                  <a:lnTo>
                    <a:pt x="8573735" y="1592945"/>
                  </a:lnTo>
                  <a:lnTo>
                    <a:pt x="8576729" y="1578114"/>
                  </a:lnTo>
                  <a:lnTo>
                    <a:pt x="8576729" y="38099"/>
                  </a:lnTo>
                  <a:lnTo>
                    <a:pt x="8573735" y="23268"/>
                  </a:lnTo>
                  <a:lnTo>
                    <a:pt x="8565570" y="11158"/>
                  </a:lnTo>
                  <a:lnTo>
                    <a:pt x="8553460" y="2993"/>
                  </a:lnTo>
                  <a:lnTo>
                    <a:pt x="8538629" y="0"/>
                  </a:lnTo>
                  <a:close/>
                </a:path>
              </a:pathLst>
            </a:custGeom>
            <a:solidFill>
              <a:srgbClr val="BCCCD3"/>
            </a:solidFill>
          </p:spPr>
          <p:txBody>
            <a:bodyPr wrap="square" lIns="0" tIns="0" rIns="0" bIns="0" rtlCol="0"/>
            <a:lstStyle/>
            <a:p>
              <a:endParaRPr/>
            </a:p>
          </p:txBody>
        </p:sp>
        <p:sp>
          <p:nvSpPr>
            <p:cNvPr id="9" name="object 9"/>
            <p:cNvSpPr/>
            <p:nvPr/>
          </p:nvSpPr>
          <p:spPr>
            <a:xfrm>
              <a:off x="1807638" y="2231885"/>
              <a:ext cx="8576945" cy="1616710"/>
            </a:xfrm>
            <a:custGeom>
              <a:avLst/>
              <a:gdLst/>
              <a:ahLst/>
              <a:cxnLst/>
              <a:rect l="l" t="t" r="r" b="b"/>
              <a:pathLst>
                <a:path w="8576945" h="1616710">
                  <a:moveTo>
                    <a:pt x="8538629" y="1616214"/>
                  </a:moveTo>
                  <a:lnTo>
                    <a:pt x="38100" y="1616214"/>
                  </a:lnTo>
                  <a:lnTo>
                    <a:pt x="23268" y="1613220"/>
                  </a:lnTo>
                  <a:lnTo>
                    <a:pt x="11158" y="1605056"/>
                  </a:lnTo>
                  <a:lnTo>
                    <a:pt x="2993" y="1592945"/>
                  </a:lnTo>
                  <a:lnTo>
                    <a:pt x="0" y="1578114"/>
                  </a:lnTo>
                  <a:lnTo>
                    <a:pt x="0" y="38099"/>
                  </a:lnTo>
                  <a:lnTo>
                    <a:pt x="2993" y="23268"/>
                  </a:lnTo>
                  <a:lnTo>
                    <a:pt x="11158" y="11158"/>
                  </a:lnTo>
                  <a:lnTo>
                    <a:pt x="23268" y="2993"/>
                  </a:lnTo>
                  <a:lnTo>
                    <a:pt x="38100" y="0"/>
                  </a:lnTo>
                  <a:lnTo>
                    <a:pt x="8538629" y="0"/>
                  </a:lnTo>
                  <a:lnTo>
                    <a:pt x="8553460" y="2993"/>
                  </a:lnTo>
                  <a:lnTo>
                    <a:pt x="8565570" y="11158"/>
                  </a:lnTo>
                  <a:lnTo>
                    <a:pt x="8573735" y="23268"/>
                  </a:lnTo>
                  <a:lnTo>
                    <a:pt x="8576729" y="38099"/>
                  </a:lnTo>
                  <a:lnTo>
                    <a:pt x="8576729" y="1578114"/>
                  </a:lnTo>
                  <a:lnTo>
                    <a:pt x="8573735" y="1592945"/>
                  </a:lnTo>
                  <a:lnTo>
                    <a:pt x="8565570" y="1605056"/>
                  </a:lnTo>
                  <a:lnTo>
                    <a:pt x="8553460" y="1613220"/>
                  </a:lnTo>
                  <a:lnTo>
                    <a:pt x="8538629" y="1616214"/>
                  </a:lnTo>
                  <a:close/>
                </a:path>
              </a:pathLst>
            </a:custGeom>
            <a:ln w="12700">
              <a:solidFill>
                <a:srgbClr val="221F1F"/>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8845537" y="785484"/>
              <a:ext cx="2923130" cy="6072515"/>
            </a:xfrm>
            <a:prstGeom prst="rect">
              <a:avLst/>
            </a:prstGeom>
          </p:spPr>
        </p:pic>
        <p:pic>
          <p:nvPicPr>
            <p:cNvPr id="11" name="object 11"/>
            <p:cNvPicPr/>
            <p:nvPr/>
          </p:nvPicPr>
          <p:blipFill>
            <a:blip r:embed="rId3" cstate="print"/>
            <a:stretch>
              <a:fillRect/>
            </a:stretch>
          </p:blipFill>
          <p:spPr>
            <a:xfrm>
              <a:off x="920381" y="785482"/>
              <a:ext cx="2153549" cy="6072517"/>
            </a:xfrm>
            <a:prstGeom prst="rect">
              <a:avLst/>
            </a:prstGeom>
          </p:spPr>
        </p:pic>
      </p:grpSp>
      <p:sp>
        <p:nvSpPr>
          <p:cNvPr id="12" name="object 12"/>
          <p:cNvSpPr txBox="1"/>
          <p:nvPr/>
        </p:nvSpPr>
        <p:spPr>
          <a:xfrm>
            <a:off x="2895600" y="2374900"/>
            <a:ext cx="6300567" cy="1282700"/>
          </a:xfrm>
          <a:prstGeom prst="rect">
            <a:avLst/>
          </a:prstGeom>
        </p:spPr>
        <p:txBody>
          <a:bodyPr vert="horz" wrap="square" lIns="0" tIns="66040" rIns="0" bIns="0" rtlCol="0">
            <a:spAutoFit/>
          </a:bodyPr>
          <a:lstStyle/>
          <a:p>
            <a:pPr algn="ctr">
              <a:lnSpc>
                <a:spcPct val="100000"/>
              </a:lnSpc>
              <a:spcBef>
                <a:spcPts val="520"/>
              </a:spcBef>
            </a:pPr>
            <a:r>
              <a:rPr sz="2400">
                <a:solidFill>
                  <a:srgbClr val="1B283D"/>
                </a:solidFill>
                <a:latin typeface="Sassoon Sans Rg" pitchFamily="50" charset="0"/>
                <a:cs typeface="Arial MT"/>
              </a:rPr>
              <a:t>Can you remember any </a:t>
            </a:r>
            <a:r>
              <a:rPr sz="2400" b="1">
                <a:solidFill>
                  <a:srgbClr val="1B283D"/>
                </a:solidFill>
                <a:latin typeface="Sassoon Sans Rg" pitchFamily="50" charset="0"/>
                <a:cs typeface="Arial"/>
              </a:rPr>
              <a:t>magnetic materials?</a:t>
            </a:r>
            <a:endParaRPr sz="2400">
              <a:latin typeface="Sassoon Sans Rg" pitchFamily="50" charset="0"/>
              <a:cs typeface="Arial"/>
            </a:endParaRPr>
          </a:p>
          <a:p>
            <a:pPr marL="12065" marR="5080" algn="ctr">
              <a:lnSpc>
                <a:spcPct val="114599"/>
              </a:lnSpc>
            </a:pPr>
            <a:r>
              <a:rPr sz="2400">
                <a:solidFill>
                  <a:srgbClr val="1B283D"/>
                </a:solidFill>
                <a:latin typeface="Sassoon Sans Rg" pitchFamily="50" charset="0"/>
                <a:cs typeface="Arial MT"/>
              </a:rPr>
              <a:t>Can you remember any materials that </a:t>
            </a:r>
            <a:r>
              <a:rPr sz="2400" b="1">
                <a:solidFill>
                  <a:srgbClr val="1B283D"/>
                </a:solidFill>
                <a:latin typeface="Sassoon Sans Rg" pitchFamily="50" charset="0"/>
                <a:cs typeface="Arial"/>
              </a:rPr>
              <a:t>could help  insulate hot drink cups?</a:t>
            </a:r>
            <a:endParaRPr sz="2400">
              <a:latin typeface="Sassoon Sans Rg" pitchFamily="50" charset="0"/>
              <a:cs typeface="Arial"/>
            </a:endParaRPr>
          </a:p>
        </p:txBody>
      </p:sp>
      <p:sp>
        <p:nvSpPr>
          <p:cNvPr id="13" name="object 13"/>
          <p:cNvSpPr txBox="1"/>
          <p:nvPr/>
        </p:nvSpPr>
        <p:spPr>
          <a:xfrm>
            <a:off x="4267200" y="4338396"/>
            <a:ext cx="4063144" cy="611834"/>
          </a:xfrm>
          <a:prstGeom prst="rect">
            <a:avLst/>
          </a:prstGeom>
        </p:spPr>
        <p:txBody>
          <a:bodyPr vert="horz" wrap="square" lIns="0" tIns="12700" rIns="0" bIns="0" rtlCol="0">
            <a:spAutoFit/>
          </a:bodyPr>
          <a:lstStyle/>
          <a:p>
            <a:pPr marL="364490" marR="5080" indent="-352425">
              <a:lnSpc>
                <a:spcPct val="111100"/>
              </a:lnSpc>
              <a:spcBef>
                <a:spcPts val="100"/>
              </a:spcBef>
            </a:pPr>
            <a:r>
              <a:rPr sz="1800" b="1">
                <a:solidFill>
                  <a:srgbClr val="4D4E4F"/>
                </a:solidFill>
                <a:latin typeface="Sassoon Sans Rg" pitchFamily="50" charset="0"/>
                <a:cs typeface="Arial"/>
              </a:rPr>
              <a:t>Talk with your partner before  we discuss it as a class.</a:t>
            </a:r>
            <a:endParaRPr sz="1800">
              <a:latin typeface="Sassoon Sans Rg" pitchFamily="50" charset="0"/>
              <a:cs typeface="Arial"/>
            </a:endParaRPr>
          </a:p>
        </p:txBody>
      </p:sp>
    </p:spTree>
    <p:extLst>
      <p:ext uri="{BB962C8B-B14F-4D97-AF65-F5344CB8AC3E}">
        <p14:creationId xmlns:p14="http://schemas.microsoft.com/office/powerpoint/2010/main" val="1728413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63"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2</a:t>
            </a:r>
            <a:endParaRPr sz="2400">
              <a:latin typeface="Sassoon Sans Rg" pitchFamily="50" charset="0"/>
              <a:cs typeface="Arial"/>
            </a:endParaRPr>
          </a:p>
        </p:txBody>
      </p:sp>
      <p:grpSp>
        <p:nvGrpSpPr>
          <p:cNvPr id="3" name="object 3"/>
          <p:cNvGrpSpPr/>
          <p:nvPr/>
        </p:nvGrpSpPr>
        <p:grpSpPr>
          <a:xfrm>
            <a:off x="4081641" y="149477"/>
            <a:ext cx="4029075" cy="755650"/>
            <a:chOff x="4081641" y="149477"/>
            <a:chExt cx="4029075" cy="755650"/>
          </a:xfrm>
        </p:grpSpPr>
        <p:sp>
          <p:nvSpPr>
            <p:cNvPr id="4" name="object 4"/>
            <p:cNvSpPr/>
            <p:nvPr/>
          </p:nvSpPr>
          <p:spPr>
            <a:xfrm>
              <a:off x="4087991" y="155827"/>
              <a:ext cx="4016375" cy="742950"/>
            </a:xfrm>
            <a:custGeom>
              <a:avLst/>
              <a:gdLst/>
              <a:ahLst/>
              <a:cxnLst/>
              <a:rect l="l" t="t" r="r" b="b"/>
              <a:pathLst>
                <a:path w="4016375" h="742950">
                  <a:moveTo>
                    <a:pt x="3977919"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3977919" y="742441"/>
                  </a:lnTo>
                  <a:lnTo>
                    <a:pt x="3992712" y="739435"/>
                  </a:lnTo>
                  <a:lnTo>
                    <a:pt x="4004827" y="731250"/>
                  </a:lnTo>
                  <a:lnTo>
                    <a:pt x="4013013" y="719135"/>
                  </a:lnTo>
                  <a:lnTo>
                    <a:pt x="4016019" y="704341"/>
                  </a:lnTo>
                  <a:lnTo>
                    <a:pt x="4016019" y="38099"/>
                  </a:lnTo>
                  <a:lnTo>
                    <a:pt x="4013013" y="23306"/>
                  </a:lnTo>
                  <a:lnTo>
                    <a:pt x="4004827" y="11191"/>
                  </a:lnTo>
                  <a:lnTo>
                    <a:pt x="3992712" y="3006"/>
                  </a:lnTo>
                  <a:lnTo>
                    <a:pt x="3977919" y="0"/>
                  </a:lnTo>
                  <a:close/>
                </a:path>
              </a:pathLst>
            </a:custGeom>
            <a:solidFill>
              <a:srgbClr val="BCCCD3"/>
            </a:solidFill>
          </p:spPr>
          <p:txBody>
            <a:bodyPr wrap="square" lIns="0" tIns="0" rIns="0" bIns="0" rtlCol="0"/>
            <a:lstStyle/>
            <a:p>
              <a:endParaRPr/>
            </a:p>
          </p:txBody>
        </p:sp>
        <p:sp>
          <p:nvSpPr>
            <p:cNvPr id="5" name="object 5"/>
            <p:cNvSpPr/>
            <p:nvPr/>
          </p:nvSpPr>
          <p:spPr>
            <a:xfrm>
              <a:off x="4087991" y="155827"/>
              <a:ext cx="4016375" cy="742950"/>
            </a:xfrm>
            <a:custGeom>
              <a:avLst/>
              <a:gdLst/>
              <a:ahLst/>
              <a:cxnLst/>
              <a:rect l="l" t="t" r="r" b="b"/>
              <a:pathLst>
                <a:path w="4016375" h="742950">
                  <a:moveTo>
                    <a:pt x="3977919"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3977919" y="0"/>
                  </a:lnTo>
                  <a:lnTo>
                    <a:pt x="3992712" y="3006"/>
                  </a:lnTo>
                  <a:lnTo>
                    <a:pt x="4004827" y="11191"/>
                  </a:lnTo>
                  <a:lnTo>
                    <a:pt x="4013013" y="23306"/>
                  </a:lnTo>
                  <a:lnTo>
                    <a:pt x="4016019" y="38099"/>
                  </a:lnTo>
                  <a:lnTo>
                    <a:pt x="4016019" y="704341"/>
                  </a:lnTo>
                  <a:lnTo>
                    <a:pt x="4013013" y="719135"/>
                  </a:lnTo>
                  <a:lnTo>
                    <a:pt x="4004827" y="731250"/>
                  </a:lnTo>
                  <a:lnTo>
                    <a:pt x="3992712" y="739435"/>
                  </a:lnTo>
                  <a:lnTo>
                    <a:pt x="3977919" y="742441"/>
                  </a:lnTo>
                  <a:close/>
                </a:path>
              </a:pathLst>
            </a:custGeom>
            <a:ln w="12700">
              <a:solidFill>
                <a:srgbClr val="221F1F"/>
              </a:solidFill>
            </a:ln>
          </p:spPr>
          <p:txBody>
            <a:bodyPr wrap="square" lIns="0" tIns="0" rIns="0" bIns="0" rtlCol="0"/>
            <a:lstStyle/>
            <a:p>
              <a:endParaRPr/>
            </a:p>
          </p:txBody>
        </p:sp>
      </p:grpSp>
      <p:sp>
        <p:nvSpPr>
          <p:cNvPr id="6" name="object 6"/>
          <p:cNvSpPr txBox="1">
            <a:spLocks noGrp="1"/>
          </p:cNvSpPr>
          <p:nvPr>
            <p:ph type="ctrTitle"/>
          </p:nvPr>
        </p:nvSpPr>
        <p:spPr>
          <a:xfrm>
            <a:off x="4313016" y="213718"/>
            <a:ext cx="3556864" cy="505267"/>
          </a:xfrm>
          <a:prstGeom prst="rect">
            <a:avLst/>
          </a:prstGeom>
        </p:spPr>
        <p:txBody>
          <a:bodyPr vert="horz" wrap="square" lIns="0" tIns="12700" rIns="0" bIns="0" rtlCol="0">
            <a:spAutoFit/>
          </a:bodyPr>
          <a:lstStyle/>
          <a:p>
            <a:pPr marL="12700">
              <a:lnSpc>
                <a:spcPct val="100000"/>
              </a:lnSpc>
              <a:spcBef>
                <a:spcPts val="100"/>
              </a:spcBef>
            </a:pPr>
            <a:r>
              <a:rPr lang="en-GB">
                <a:latin typeface="Sassoon Sans Rg"/>
              </a:rPr>
              <a:t>Partner Talk</a:t>
            </a:r>
            <a:endParaRPr>
              <a:latin typeface="Sassoon Sans Rg" pitchFamily="50" charset="0"/>
            </a:endParaRPr>
          </a:p>
        </p:txBody>
      </p:sp>
      <p:grpSp>
        <p:nvGrpSpPr>
          <p:cNvPr id="7" name="object 7"/>
          <p:cNvGrpSpPr/>
          <p:nvPr/>
        </p:nvGrpSpPr>
        <p:grpSpPr>
          <a:xfrm>
            <a:off x="1073861" y="463718"/>
            <a:ext cx="10819765" cy="6394450"/>
            <a:chOff x="1073861" y="463718"/>
            <a:chExt cx="10819765" cy="6394450"/>
          </a:xfrm>
        </p:grpSpPr>
        <p:pic>
          <p:nvPicPr>
            <p:cNvPr id="8" name="object 8"/>
            <p:cNvPicPr/>
            <p:nvPr/>
          </p:nvPicPr>
          <p:blipFill>
            <a:blip r:embed="rId2" cstate="print"/>
            <a:stretch>
              <a:fillRect/>
            </a:stretch>
          </p:blipFill>
          <p:spPr>
            <a:xfrm>
              <a:off x="3687826" y="2496984"/>
              <a:ext cx="4405185" cy="4361014"/>
            </a:xfrm>
            <a:prstGeom prst="rect">
              <a:avLst/>
            </a:prstGeom>
          </p:spPr>
        </p:pic>
        <p:sp>
          <p:nvSpPr>
            <p:cNvPr id="9" name="object 9"/>
            <p:cNvSpPr/>
            <p:nvPr/>
          </p:nvSpPr>
          <p:spPr>
            <a:xfrm>
              <a:off x="1477437" y="1637995"/>
              <a:ext cx="9237345" cy="1299210"/>
            </a:xfrm>
            <a:custGeom>
              <a:avLst/>
              <a:gdLst/>
              <a:ahLst/>
              <a:cxnLst/>
              <a:rect l="l" t="t" r="r" b="b"/>
              <a:pathLst>
                <a:path w="9237345" h="1299210">
                  <a:moveTo>
                    <a:pt x="9199029" y="0"/>
                  </a:moveTo>
                  <a:lnTo>
                    <a:pt x="38100" y="0"/>
                  </a:lnTo>
                  <a:lnTo>
                    <a:pt x="23268" y="2993"/>
                  </a:lnTo>
                  <a:lnTo>
                    <a:pt x="11158" y="11158"/>
                  </a:lnTo>
                  <a:lnTo>
                    <a:pt x="2993" y="23268"/>
                  </a:lnTo>
                  <a:lnTo>
                    <a:pt x="0" y="38100"/>
                  </a:lnTo>
                  <a:lnTo>
                    <a:pt x="0" y="1261021"/>
                  </a:lnTo>
                  <a:lnTo>
                    <a:pt x="2993" y="1275852"/>
                  </a:lnTo>
                  <a:lnTo>
                    <a:pt x="11158" y="1287962"/>
                  </a:lnTo>
                  <a:lnTo>
                    <a:pt x="23268" y="1296127"/>
                  </a:lnTo>
                  <a:lnTo>
                    <a:pt x="38100" y="1299121"/>
                  </a:lnTo>
                  <a:lnTo>
                    <a:pt x="9199029" y="1299121"/>
                  </a:lnTo>
                  <a:lnTo>
                    <a:pt x="9213860" y="1296127"/>
                  </a:lnTo>
                  <a:lnTo>
                    <a:pt x="9225970" y="1287962"/>
                  </a:lnTo>
                  <a:lnTo>
                    <a:pt x="9234135" y="1275852"/>
                  </a:lnTo>
                  <a:lnTo>
                    <a:pt x="9237129" y="1261021"/>
                  </a:lnTo>
                  <a:lnTo>
                    <a:pt x="9237129" y="38100"/>
                  </a:lnTo>
                  <a:lnTo>
                    <a:pt x="9234135" y="23268"/>
                  </a:lnTo>
                  <a:lnTo>
                    <a:pt x="9225970" y="11158"/>
                  </a:lnTo>
                  <a:lnTo>
                    <a:pt x="9213860" y="2993"/>
                  </a:lnTo>
                  <a:lnTo>
                    <a:pt x="9199029" y="0"/>
                  </a:lnTo>
                  <a:close/>
                </a:path>
              </a:pathLst>
            </a:custGeom>
            <a:solidFill>
              <a:srgbClr val="BACAD2"/>
            </a:solidFill>
          </p:spPr>
          <p:txBody>
            <a:bodyPr wrap="square" lIns="0" tIns="0" rIns="0" bIns="0" rtlCol="0"/>
            <a:lstStyle/>
            <a:p>
              <a:endParaRPr/>
            </a:p>
          </p:txBody>
        </p:sp>
        <p:sp>
          <p:nvSpPr>
            <p:cNvPr id="10" name="object 10"/>
            <p:cNvSpPr/>
            <p:nvPr/>
          </p:nvSpPr>
          <p:spPr>
            <a:xfrm>
              <a:off x="1477437" y="1637995"/>
              <a:ext cx="9237345" cy="1299210"/>
            </a:xfrm>
            <a:custGeom>
              <a:avLst/>
              <a:gdLst/>
              <a:ahLst/>
              <a:cxnLst/>
              <a:rect l="l" t="t" r="r" b="b"/>
              <a:pathLst>
                <a:path w="9237345" h="1299210">
                  <a:moveTo>
                    <a:pt x="9199029" y="1299121"/>
                  </a:moveTo>
                  <a:lnTo>
                    <a:pt x="38100" y="1299121"/>
                  </a:lnTo>
                  <a:lnTo>
                    <a:pt x="23268" y="1296127"/>
                  </a:lnTo>
                  <a:lnTo>
                    <a:pt x="11158" y="1287962"/>
                  </a:lnTo>
                  <a:lnTo>
                    <a:pt x="2993" y="1275852"/>
                  </a:lnTo>
                  <a:lnTo>
                    <a:pt x="0" y="1261021"/>
                  </a:lnTo>
                  <a:lnTo>
                    <a:pt x="0" y="38100"/>
                  </a:lnTo>
                  <a:lnTo>
                    <a:pt x="2993" y="23268"/>
                  </a:lnTo>
                  <a:lnTo>
                    <a:pt x="11158" y="11158"/>
                  </a:lnTo>
                  <a:lnTo>
                    <a:pt x="23268" y="2993"/>
                  </a:lnTo>
                  <a:lnTo>
                    <a:pt x="38100" y="0"/>
                  </a:lnTo>
                  <a:lnTo>
                    <a:pt x="9199029" y="0"/>
                  </a:lnTo>
                  <a:lnTo>
                    <a:pt x="9213860" y="2993"/>
                  </a:lnTo>
                  <a:lnTo>
                    <a:pt x="9225970" y="11158"/>
                  </a:lnTo>
                  <a:lnTo>
                    <a:pt x="9234135" y="23268"/>
                  </a:lnTo>
                  <a:lnTo>
                    <a:pt x="9237129" y="38100"/>
                  </a:lnTo>
                  <a:lnTo>
                    <a:pt x="9237129" y="1261021"/>
                  </a:lnTo>
                  <a:lnTo>
                    <a:pt x="9234135" y="1275852"/>
                  </a:lnTo>
                  <a:lnTo>
                    <a:pt x="9225970" y="1287962"/>
                  </a:lnTo>
                  <a:lnTo>
                    <a:pt x="9213860" y="1296127"/>
                  </a:lnTo>
                  <a:lnTo>
                    <a:pt x="9199029" y="1299121"/>
                  </a:lnTo>
                  <a:close/>
                </a:path>
              </a:pathLst>
            </a:custGeom>
            <a:ln w="12700">
              <a:solidFill>
                <a:srgbClr val="072E35"/>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1073861" y="759155"/>
              <a:ext cx="2153546" cy="6098844"/>
            </a:xfrm>
            <a:prstGeom prst="rect">
              <a:avLst/>
            </a:prstGeom>
          </p:spPr>
        </p:pic>
        <p:pic>
          <p:nvPicPr>
            <p:cNvPr id="12" name="object 12"/>
            <p:cNvPicPr/>
            <p:nvPr/>
          </p:nvPicPr>
          <p:blipFill>
            <a:blip r:embed="rId4" cstate="print"/>
            <a:stretch>
              <a:fillRect/>
            </a:stretch>
          </p:blipFill>
          <p:spPr>
            <a:xfrm>
              <a:off x="8415159" y="463718"/>
              <a:ext cx="3478299" cy="6394281"/>
            </a:xfrm>
            <a:prstGeom prst="rect">
              <a:avLst/>
            </a:prstGeom>
          </p:spPr>
        </p:pic>
      </p:grpSp>
      <p:sp>
        <p:nvSpPr>
          <p:cNvPr id="13" name="object 13"/>
          <p:cNvSpPr txBox="1"/>
          <p:nvPr/>
        </p:nvSpPr>
        <p:spPr>
          <a:xfrm>
            <a:off x="3352800" y="1828800"/>
            <a:ext cx="5374504" cy="837345"/>
          </a:xfrm>
          <a:prstGeom prst="rect">
            <a:avLst/>
          </a:prstGeom>
        </p:spPr>
        <p:txBody>
          <a:bodyPr vert="horz" wrap="square" lIns="0" tIns="12700" rIns="0" bIns="0" rtlCol="0">
            <a:spAutoFit/>
          </a:bodyPr>
          <a:lstStyle/>
          <a:p>
            <a:pPr marL="365760" marR="5080" indent="-353695">
              <a:lnSpc>
                <a:spcPct val="114599"/>
              </a:lnSpc>
              <a:spcBef>
                <a:spcPts val="100"/>
              </a:spcBef>
            </a:pPr>
            <a:r>
              <a:rPr sz="2400">
                <a:solidFill>
                  <a:srgbClr val="1B283D"/>
                </a:solidFill>
                <a:latin typeface="Sassoon Sans Rg" pitchFamily="50" charset="0"/>
                <a:cs typeface="Arial MT"/>
              </a:rPr>
              <a:t>When someone puts </a:t>
            </a:r>
            <a:r>
              <a:rPr sz="2400" b="1">
                <a:solidFill>
                  <a:srgbClr val="1B283D"/>
                </a:solidFill>
                <a:latin typeface="Sassoon Sans Rg" pitchFamily="50" charset="0"/>
                <a:cs typeface="Arial"/>
              </a:rPr>
              <a:t>sugar in a hot cup  of tea</a:t>
            </a:r>
            <a:r>
              <a:rPr sz="2400">
                <a:solidFill>
                  <a:srgbClr val="1B283D"/>
                </a:solidFill>
                <a:latin typeface="Sassoon Sans Rg" pitchFamily="50" charset="0"/>
                <a:cs typeface="Arial MT"/>
              </a:rPr>
              <a:t>, what happens to the sugar?</a:t>
            </a:r>
            <a:endParaRPr sz="2400">
              <a:latin typeface="Sassoon Sans Rg" pitchFamily="50" charset="0"/>
              <a:cs typeface="Arial M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74"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3</a:t>
            </a:r>
            <a:endParaRPr sz="2400">
              <a:latin typeface="Sassoon Sans Rg" pitchFamily="50" charset="0"/>
              <a:cs typeface="Arial"/>
            </a:endParaRPr>
          </a:p>
        </p:txBody>
      </p:sp>
      <p:grpSp>
        <p:nvGrpSpPr>
          <p:cNvPr id="3" name="object 3"/>
          <p:cNvGrpSpPr/>
          <p:nvPr/>
        </p:nvGrpSpPr>
        <p:grpSpPr>
          <a:xfrm>
            <a:off x="1250887" y="194938"/>
            <a:ext cx="5475605" cy="755650"/>
            <a:chOff x="1250887" y="194938"/>
            <a:chExt cx="5475605" cy="755650"/>
          </a:xfrm>
        </p:grpSpPr>
        <p:sp>
          <p:nvSpPr>
            <p:cNvPr id="4" name="object 4"/>
            <p:cNvSpPr/>
            <p:nvPr/>
          </p:nvSpPr>
          <p:spPr>
            <a:xfrm>
              <a:off x="1257237" y="201288"/>
              <a:ext cx="5462905" cy="742950"/>
            </a:xfrm>
            <a:custGeom>
              <a:avLst/>
              <a:gdLst/>
              <a:ahLst/>
              <a:cxnLst/>
              <a:rect l="l" t="t" r="r" b="b"/>
              <a:pathLst>
                <a:path w="5462905" h="742950">
                  <a:moveTo>
                    <a:pt x="5424309"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5424309" y="742441"/>
                  </a:lnTo>
                  <a:lnTo>
                    <a:pt x="5439103" y="739435"/>
                  </a:lnTo>
                  <a:lnTo>
                    <a:pt x="5451217" y="731250"/>
                  </a:lnTo>
                  <a:lnTo>
                    <a:pt x="5459403" y="719135"/>
                  </a:lnTo>
                  <a:lnTo>
                    <a:pt x="5462409" y="704341"/>
                  </a:lnTo>
                  <a:lnTo>
                    <a:pt x="5462409" y="38099"/>
                  </a:lnTo>
                  <a:lnTo>
                    <a:pt x="5459403" y="23306"/>
                  </a:lnTo>
                  <a:lnTo>
                    <a:pt x="5451217" y="11191"/>
                  </a:lnTo>
                  <a:lnTo>
                    <a:pt x="5439103" y="3006"/>
                  </a:lnTo>
                  <a:lnTo>
                    <a:pt x="5424309" y="0"/>
                  </a:lnTo>
                  <a:close/>
                </a:path>
              </a:pathLst>
            </a:custGeom>
            <a:solidFill>
              <a:srgbClr val="BCCCD3"/>
            </a:solidFill>
          </p:spPr>
          <p:txBody>
            <a:bodyPr wrap="square" lIns="0" tIns="0" rIns="0" bIns="0" rtlCol="0"/>
            <a:lstStyle/>
            <a:p>
              <a:endParaRPr/>
            </a:p>
          </p:txBody>
        </p:sp>
        <p:sp>
          <p:nvSpPr>
            <p:cNvPr id="5" name="object 5"/>
            <p:cNvSpPr/>
            <p:nvPr/>
          </p:nvSpPr>
          <p:spPr>
            <a:xfrm>
              <a:off x="1257237" y="201288"/>
              <a:ext cx="5462905" cy="742950"/>
            </a:xfrm>
            <a:custGeom>
              <a:avLst/>
              <a:gdLst/>
              <a:ahLst/>
              <a:cxnLst/>
              <a:rect l="l" t="t" r="r" b="b"/>
              <a:pathLst>
                <a:path w="5462905" h="742950">
                  <a:moveTo>
                    <a:pt x="5424309"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5424309" y="0"/>
                  </a:lnTo>
                  <a:lnTo>
                    <a:pt x="5439103" y="3006"/>
                  </a:lnTo>
                  <a:lnTo>
                    <a:pt x="5451217" y="11191"/>
                  </a:lnTo>
                  <a:lnTo>
                    <a:pt x="5459403" y="23306"/>
                  </a:lnTo>
                  <a:lnTo>
                    <a:pt x="5462409" y="38099"/>
                  </a:lnTo>
                  <a:lnTo>
                    <a:pt x="5462409" y="704341"/>
                  </a:lnTo>
                  <a:lnTo>
                    <a:pt x="5459403" y="719135"/>
                  </a:lnTo>
                  <a:lnTo>
                    <a:pt x="5451217" y="731250"/>
                  </a:lnTo>
                  <a:lnTo>
                    <a:pt x="5439103" y="739435"/>
                  </a:lnTo>
                  <a:lnTo>
                    <a:pt x="5424309" y="742441"/>
                  </a:lnTo>
                  <a:close/>
                </a:path>
              </a:pathLst>
            </a:custGeom>
            <a:ln w="12700">
              <a:solidFill>
                <a:srgbClr val="221F1F"/>
              </a:solidFill>
            </a:ln>
          </p:spPr>
          <p:txBody>
            <a:bodyPr wrap="square" lIns="0" tIns="0" rIns="0" bIns="0" rtlCol="0"/>
            <a:lstStyle/>
            <a:p>
              <a:endParaRPr/>
            </a:p>
          </p:txBody>
        </p:sp>
      </p:grpSp>
      <p:sp>
        <p:nvSpPr>
          <p:cNvPr id="6" name="object 6"/>
          <p:cNvSpPr txBox="1">
            <a:spLocks noGrp="1"/>
          </p:cNvSpPr>
          <p:nvPr>
            <p:ph type="title"/>
          </p:nvPr>
        </p:nvSpPr>
        <p:spPr>
          <a:xfrm>
            <a:off x="1442550" y="16848"/>
            <a:ext cx="4844812" cy="1120820"/>
          </a:xfrm>
          <a:prstGeom prst="rect">
            <a:avLst/>
          </a:prstGeom>
        </p:spPr>
        <p:txBody>
          <a:bodyPr vert="horz" wrap="square" lIns="0" tIns="12700" rIns="0" bIns="0" rtlCol="0">
            <a:spAutoFit/>
          </a:bodyPr>
          <a:lstStyle/>
          <a:p>
            <a:pPr marL="12700">
              <a:lnSpc>
                <a:spcPct val="100000"/>
              </a:lnSpc>
              <a:spcBef>
                <a:spcPts val="100"/>
              </a:spcBef>
            </a:pPr>
            <a:r>
              <a:rPr sz="3600">
                <a:latin typeface="Sassoon Sans Rg"/>
              </a:rPr>
              <a:t>Does the sugar disappear?</a:t>
            </a:r>
          </a:p>
        </p:txBody>
      </p:sp>
      <p:grpSp>
        <p:nvGrpSpPr>
          <p:cNvPr id="7" name="object 7"/>
          <p:cNvGrpSpPr/>
          <p:nvPr/>
        </p:nvGrpSpPr>
        <p:grpSpPr>
          <a:xfrm>
            <a:off x="5835650" y="492073"/>
            <a:ext cx="6356350" cy="6036310"/>
            <a:chOff x="5835650" y="492073"/>
            <a:chExt cx="6356350" cy="6036310"/>
          </a:xfrm>
        </p:grpSpPr>
        <p:pic>
          <p:nvPicPr>
            <p:cNvPr id="8" name="object 8"/>
            <p:cNvPicPr/>
            <p:nvPr/>
          </p:nvPicPr>
          <p:blipFill>
            <a:blip r:embed="rId2" cstate="print"/>
            <a:stretch>
              <a:fillRect/>
            </a:stretch>
          </p:blipFill>
          <p:spPr>
            <a:xfrm>
              <a:off x="7150774" y="492073"/>
              <a:ext cx="3581399" cy="3581399"/>
            </a:xfrm>
            <a:prstGeom prst="rect">
              <a:avLst/>
            </a:prstGeom>
          </p:spPr>
        </p:pic>
        <p:sp>
          <p:nvSpPr>
            <p:cNvPr id="9" name="object 9"/>
            <p:cNvSpPr/>
            <p:nvPr/>
          </p:nvSpPr>
          <p:spPr>
            <a:xfrm>
              <a:off x="5842000" y="4073479"/>
              <a:ext cx="5235575" cy="1489710"/>
            </a:xfrm>
            <a:custGeom>
              <a:avLst/>
              <a:gdLst/>
              <a:ahLst/>
              <a:cxnLst/>
              <a:rect l="l" t="t" r="r" b="b"/>
              <a:pathLst>
                <a:path w="5235575" h="1489710">
                  <a:moveTo>
                    <a:pt x="5197322" y="0"/>
                  </a:moveTo>
                  <a:lnTo>
                    <a:pt x="38100" y="0"/>
                  </a:lnTo>
                  <a:lnTo>
                    <a:pt x="23268" y="2993"/>
                  </a:lnTo>
                  <a:lnTo>
                    <a:pt x="11158" y="11158"/>
                  </a:lnTo>
                  <a:lnTo>
                    <a:pt x="2993" y="23268"/>
                  </a:lnTo>
                  <a:lnTo>
                    <a:pt x="0" y="38100"/>
                  </a:lnTo>
                  <a:lnTo>
                    <a:pt x="0" y="1451203"/>
                  </a:lnTo>
                  <a:lnTo>
                    <a:pt x="2993" y="1466034"/>
                  </a:lnTo>
                  <a:lnTo>
                    <a:pt x="11158" y="1478145"/>
                  </a:lnTo>
                  <a:lnTo>
                    <a:pt x="23268" y="1486309"/>
                  </a:lnTo>
                  <a:lnTo>
                    <a:pt x="38100" y="1489303"/>
                  </a:lnTo>
                  <a:lnTo>
                    <a:pt x="5197322" y="1489303"/>
                  </a:lnTo>
                  <a:lnTo>
                    <a:pt x="5212153" y="1486309"/>
                  </a:lnTo>
                  <a:lnTo>
                    <a:pt x="5224264" y="1478145"/>
                  </a:lnTo>
                  <a:lnTo>
                    <a:pt x="5232428" y="1466034"/>
                  </a:lnTo>
                  <a:lnTo>
                    <a:pt x="5235422" y="1451203"/>
                  </a:lnTo>
                  <a:lnTo>
                    <a:pt x="5235422" y="38100"/>
                  </a:lnTo>
                  <a:lnTo>
                    <a:pt x="5232428" y="23268"/>
                  </a:lnTo>
                  <a:lnTo>
                    <a:pt x="5224264" y="11158"/>
                  </a:lnTo>
                  <a:lnTo>
                    <a:pt x="5212153" y="2993"/>
                  </a:lnTo>
                  <a:lnTo>
                    <a:pt x="5197322" y="0"/>
                  </a:lnTo>
                  <a:close/>
                </a:path>
              </a:pathLst>
            </a:custGeom>
            <a:solidFill>
              <a:srgbClr val="BCCCD3"/>
            </a:solidFill>
          </p:spPr>
          <p:txBody>
            <a:bodyPr wrap="square" lIns="0" tIns="0" rIns="0" bIns="0" rtlCol="0"/>
            <a:lstStyle/>
            <a:p>
              <a:endParaRPr/>
            </a:p>
          </p:txBody>
        </p:sp>
        <p:sp>
          <p:nvSpPr>
            <p:cNvPr id="10" name="object 10"/>
            <p:cNvSpPr/>
            <p:nvPr/>
          </p:nvSpPr>
          <p:spPr>
            <a:xfrm>
              <a:off x="5842000" y="4073479"/>
              <a:ext cx="5235575" cy="1489710"/>
            </a:xfrm>
            <a:custGeom>
              <a:avLst/>
              <a:gdLst/>
              <a:ahLst/>
              <a:cxnLst/>
              <a:rect l="l" t="t" r="r" b="b"/>
              <a:pathLst>
                <a:path w="5235575" h="1489710">
                  <a:moveTo>
                    <a:pt x="38100" y="1489303"/>
                  </a:moveTo>
                  <a:lnTo>
                    <a:pt x="5197322" y="1489303"/>
                  </a:lnTo>
                  <a:lnTo>
                    <a:pt x="5212153" y="1486309"/>
                  </a:lnTo>
                  <a:lnTo>
                    <a:pt x="5224264" y="1478145"/>
                  </a:lnTo>
                  <a:lnTo>
                    <a:pt x="5232428" y="1466034"/>
                  </a:lnTo>
                  <a:lnTo>
                    <a:pt x="5235422" y="1451203"/>
                  </a:lnTo>
                  <a:lnTo>
                    <a:pt x="5235422" y="38100"/>
                  </a:lnTo>
                  <a:lnTo>
                    <a:pt x="5232428" y="23268"/>
                  </a:lnTo>
                  <a:lnTo>
                    <a:pt x="5224264" y="11158"/>
                  </a:lnTo>
                  <a:lnTo>
                    <a:pt x="5212153" y="2993"/>
                  </a:lnTo>
                  <a:lnTo>
                    <a:pt x="5197322" y="0"/>
                  </a:lnTo>
                  <a:lnTo>
                    <a:pt x="38100" y="0"/>
                  </a:lnTo>
                  <a:lnTo>
                    <a:pt x="23268" y="2993"/>
                  </a:lnTo>
                  <a:lnTo>
                    <a:pt x="11158" y="11158"/>
                  </a:lnTo>
                  <a:lnTo>
                    <a:pt x="2993" y="23268"/>
                  </a:lnTo>
                  <a:lnTo>
                    <a:pt x="0" y="38100"/>
                  </a:lnTo>
                  <a:lnTo>
                    <a:pt x="0" y="1451203"/>
                  </a:lnTo>
                  <a:lnTo>
                    <a:pt x="2993" y="1466034"/>
                  </a:lnTo>
                  <a:lnTo>
                    <a:pt x="11158" y="1478145"/>
                  </a:lnTo>
                  <a:lnTo>
                    <a:pt x="23268" y="1486309"/>
                  </a:lnTo>
                  <a:lnTo>
                    <a:pt x="38100" y="1489303"/>
                  </a:lnTo>
                  <a:close/>
                </a:path>
              </a:pathLst>
            </a:custGeom>
            <a:ln w="12699">
              <a:solidFill>
                <a:srgbClr val="062E35"/>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9320453" y="3184490"/>
              <a:ext cx="2871546" cy="3343309"/>
            </a:xfrm>
            <a:prstGeom prst="rect">
              <a:avLst/>
            </a:prstGeom>
          </p:spPr>
        </p:pic>
      </p:grpSp>
      <p:sp>
        <p:nvSpPr>
          <p:cNvPr id="12" name="object 12"/>
          <p:cNvSpPr txBox="1"/>
          <p:nvPr/>
        </p:nvSpPr>
        <p:spPr>
          <a:xfrm>
            <a:off x="762000" y="1672886"/>
            <a:ext cx="6354910" cy="1718419"/>
          </a:xfrm>
          <a:prstGeom prst="rect">
            <a:avLst/>
          </a:prstGeom>
        </p:spPr>
        <p:txBody>
          <a:bodyPr vert="horz" wrap="square" lIns="0" tIns="66040" rIns="0" bIns="0" rtlCol="0">
            <a:spAutoFit/>
          </a:bodyPr>
          <a:lstStyle/>
          <a:p>
            <a:pPr marL="12700">
              <a:lnSpc>
                <a:spcPct val="100000"/>
              </a:lnSpc>
              <a:spcBef>
                <a:spcPts val="520"/>
              </a:spcBef>
            </a:pPr>
            <a:r>
              <a:rPr sz="2400">
                <a:solidFill>
                  <a:srgbClr val="1B283D"/>
                </a:solidFill>
                <a:latin typeface="Sassoon Sans Rg" pitchFamily="50" charset="0"/>
                <a:cs typeface="Arial MT"/>
              </a:rPr>
              <a:t>We know the </a:t>
            </a:r>
            <a:r>
              <a:rPr sz="2400" b="1">
                <a:solidFill>
                  <a:srgbClr val="1B283D"/>
                </a:solidFill>
                <a:latin typeface="Sassoon Sans Rg" pitchFamily="50" charset="0"/>
                <a:cs typeface="Arial"/>
              </a:rPr>
              <a:t>sugar </a:t>
            </a:r>
            <a:r>
              <a:rPr sz="2400">
                <a:solidFill>
                  <a:srgbClr val="1B283D"/>
                </a:solidFill>
                <a:latin typeface="Sassoon Sans Rg" pitchFamily="50" charset="0"/>
                <a:cs typeface="Arial MT"/>
              </a:rPr>
              <a:t>doesn’t </a:t>
            </a:r>
            <a:r>
              <a:rPr sz="2400" b="1">
                <a:solidFill>
                  <a:srgbClr val="1B283D"/>
                </a:solidFill>
                <a:latin typeface="Sassoon Sans Rg" pitchFamily="50" charset="0"/>
                <a:cs typeface="Arial"/>
              </a:rPr>
              <a:t>disappear</a:t>
            </a:r>
            <a:endParaRPr sz="2400">
              <a:latin typeface="Sassoon Sans Rg" pitchFamily="50" charset="0"/>
              <a:cs typeface="Arial"/>
            </a:endParaRPr>
          </a:p>
          <a:p>
            <a:pPr marL="12700">
              <a:lnSpc>
                <a:spcPct val="100000"/>
              </a:lnSpc>
              <a:spcBef>
                <a:spcPts val="420"/>
              </a:spcBef>
            </a:pPr>
            <a:r>
              <a:rPr sz="2400">
                <a:solidFill>
                  <a:srgbClr val="1B283D"/>
                </a:solidFill>
                <a:latin typeface="Sassoon Sans Rg" pitchFamily="50" charset="0"/>
                <a:cs typeface="Arial MT"/>
              </a:rPr>
              <a:t>because we can taste it in the tea.</a:t>
            </a:r>
            <a:endParaRPr sz="2400">
              <a:latin typeface="Sassoon Sans Rg" pitchFamily="50" charset="0"/>
              <a:cs typeface="Arial MT"/>
            </a:endParaRPr>
          </a:p>
          <a:p>
            <a:pPr>
              <a:lnSpc>
                <a:spcPct val="100000"/>
              </a:lnSpc>
              <a:spcBef>
                <a:spcPts val="40"/>
              </a:spcBef>
            </a:pPr>
            <a:endParaRPr sz="3200">
              <a:latin typeface="Sassoon Sans Rg" pitchFamily="50" charset="0"/>
              <a:cs typeface="Arial MT"/>
            </a:endParaRPr>
          </a:p>
          <a:p>
            <a:pPr marL="12700">
              <a:lnSpc>
                <a:spcPct val="100000"/>
              </a:lnSpc>
            </a:pPr>
            <a:r>
              <a:rPr sz="2400" spc="-30">
                <a:solidFill>
                  <a:srgbClr val="1B283D"/>
                </a:solidFill>
                <a:latin typeface="Sassoon Sans Rg" pitchFamily="50" charset="0"/>
                <a:cs typeface="Arial MT"/>
              </a:rPr>
              <a:t>So if it doesn’t </a:t>
            </a:r>
            <a:r>
              <a:rPr sz="2400" b="1" spc="-30">
                <a:solidFill>
                  <a:srgbClr val="1B283D"/>
                </a:solidFill>
                <a:latin typeface="Sassoon Sans Rg" pitchFamily="50" charset="0"/>
                <a:cs typeface="Arial"/>
              </a:rPr>
              <a:t>disappear</a:t>
            </a:r>
            <a:r>
              <a:rPr sz="2400" spc="-30">
                <a:solidFill>
                  <a:srgbClr val="1B283D"/>
                </a:solidFill>
                <a:latin typeface="Sassoon Sans Rg" pitchFamily="50" charset="0"/>
                <a:cs typeface="Arial MT"/>
              </a:rPr>
              <a:t>, why can we not see it?</a:t>
            </a:r>
            <a:endParaRPr sz="2400" spc="-30">
              <a:latin typeface="Sassoon Sans Rg" pitchFamily="50" charset="0"/>
              <a:cs typeface="Arial MT"/>
            </a:endParaRPr>
          </a:p>
        </p:txBody>
      </p:sp>
      <p:sp>
        <p:nvSpPr>
          <p:cNvPr id="13" name="object 13"/>
          <p:cNvSpPr txBox="1"/>
          <p:nvPr/>
        </p:nvSpPr>
        <p:spPr>
          <a:xfrm>
            <a:off x="6172200" y="4395513"/>
            <a:ext cx="3505200" cy="862287"/>
          </a:xfrm>
          <a:prstGeom prst="rect">
            <a:avLst/>
          </a:prstGeom>
        </p:spPr>
        <p:txBody>
          <a:bodyPr vert="horz" wrap="square" lIns="0" tIns="12700" rIns="0" bIns="0" rtlCol="0">
            <a:spAutoFit/>
          </a:bodyPr>
          <a:lstStyle/>
          <a:p>
            <a:pPr marL="12700" marR="5080">
              <a:lnSpc>
                <a:spcPct val="114599"/>
              </a:lnSpc>
              <a:spcBef>
                <a:spcPts val="100"/>
              </a:spcBef>
            </a:pPr>
            <a:r>
              <a:rPr sz="2400" spc="-50">
                <a:latin typeface="Sassoon Sans Rg" pitchFamily="50" charset="0"/>
                <a:cs typeface="Arial MT"/>
              </a:rPr>
              <a:t>It is because the </a:t>
            </a:r>
            <a:r>
              <a:rPr sz="2400" b="1" spc="-50">
                <a:latin typeface="Sassoon Sans Rg" pitchFamily="50" charset="0"/>
                <a:cs typeface="Arial"/>
              </a:rPr>
              <a:t>sugar has  dissolved into the liquid.</a:t>
            </a:r>
            <a:endParaRPr sz="2400" spc="-50">
              <a:latin typeface="Sassoon Sans Rg" pitchFamily="50" charset="0"/>
              <a:cs typeface="Arial"/>
            </a:endParaRPr>
          </a:p>
        </p:txBody>
      </p:sp>
      <p:sp>
        <p:nvSpPr>
          <p:cNvPr id="14" name="object 14"/>
          <p:cNvSpPr txBox="1"/>
          <p:nvPr/>
        </p:nvSpPr>
        <p:spPr>
          <a:xfrm rot="21060000">
            <a:off x="1832596" y="4445815"/>
            <a:ext cx="2378800" cy="1209947"/>
          </a:xfrm>
          <a:prstGeom prst="rect">
            <a:avLst/>
          </a:prstGeom>
        </p:spPr>
        <p:txBody>
          <a:bodyPr vert="horz" wrap="square" lIns="0" tIns="0" rIns="0" bIns="0" rtlCol="0">
            <a:spAutoFit/>
          </a:bodyPr>
          <a:lstStyle/>
          <a:p>
            <a:pPr>
              <a:lnSpc>
                <a:spcPts val="8985"/>
              </a:lnSpc>
            </a:pPr>
            <a:r>
              <a:rPr sz="8950" b="1" spc="-30">
                <a:ln>
                  <a:solidFill>
                    <a:schemeClr val="tx1"/>
                  </a:solidFill>
                </a:ln>
                <a:solidFill>
                  <a:srgbClr val="DB0313"/>
                </a:solidFill>
                <a:latin typeface="Sassoon Sans Rg" pitchFamily="50" charset="0"/>
                <a:cs typeface="Arial"/>
              </a:rPr>
              <a:t>NO!</a:t>
            </a:r>
            <a:endParaRPr sz="8950" spc="-30">
              <a:ln>
                <a:solidFill>
                  <a:schemeClr val="tx1"/>
                </a:solidFill>
              </a:ln>
              <a:latin typeface="Sassoon Sans Rg" pitchFamily="50" charset="0"/>
              <a:cs typeface="Arial"/>
            </a:endParaRPr>
          </a:p>
        </p:txBody>
      </p:sp>
      <p:grpSp>
        <p:nvGrpSpPr>
          <p:cNvPr id="16" name="object 16"/>
          <p:cNvGrpSpPr/>
          <p:nvPr/>
        </p:nvGrpSpPr>
        <p:grpSpPr>
          <a:xfrm>
            <a:off x="1447800" y="3886200"/>
            <a:ext cx="2912110" cy="2005964"/>
            <a:chOff x="1551092" y="3964631"/>
            <a:chExt cx="2912110" cy="2005964"/>
          </a:xfrm>
        </p:grpSpPr>
        <p:sp>
          <p:nvSpPr>
            <p:cNvPr id="20" name="object 20"/>
            <p:cNvSpPr/>
            <p:nvPr/>
          </p:nvSpPr>
          <p:spPr>
            <a:xfrm>
              <a:off x="1551092" y="3964631"/>
              <a:ext cx="2912110" cy="2005964"/>
            </a:xfrm>
            <a:custGeom>
              <a:avLst/>
              <a:gdLst/>
              <a:ahLst/>
              <a:cxnLst/>
              <a:rect l="l" t="t" r="r" b="b"/>
              <a:pathLst>
                <a:path w="2912110" h="2005964">
                  <a:moveTo>
                    <a:pt x="2659964" y="0"/>
                  </a:moveTo>
                  <a:lnTo>
                    <a:pt x="0" y="423722"/>
                  </a:lnTo>
                  <a:lnTo>
                    <a:pt x="251980" y="2005596"/>
                  </a:lnTo>
                  <a:lnTo>
                    <a:pt x="935232" y="1896757"/>
                  </a:lnTo>
                  <a:lnTo>
                    <a:pt x="330911" y="1896757"/>
                  </a:lnTo>
                  <a:lnTo>
                    <a:pt x="108838" y="502653"/>
                  </a:lnTo>
                  <a:lnTo>
                    <a:pt x="2581046" y="108838"/>
                  </a:lnTo>
                  <a:lnTo>
                    <a:pt x="2677302" y="108838"/>
                  </a:lnTo>
                  <a:lnTo>
                    <a:pt x="2659964" y="0"/>
                  </a:lnTo>
                  <a:close/>
                </a:path>
                <a:path w="2912110" h="2005964">
                  <a:moveTo>
                    <a:pt x="2677302" y="108838"/>
                  </a:moveTo>
                  <a:lnTo>
                    <a:pt x="2581046" y="108838"/>
                  </a:lnTo>
                  <a:lnTo>
                    <a:pt x="2803118" y="1502943"/>
                  </a:lnTo>
                  <a:lnTo>
                    <a:pt x="330911" y="1896757"/>
                  </a:lnTo>
                  <a:lnTo>
                    <a:pt x="935232" y="1896757"/>
                  </a:lnTo>
                  <a:lnTo>
                    <a:pt x="2911957" y="1581873"/>
                  </a:lnTo>
                  <a:lnTo>
                    <a:pt x="2677302" y="108838"/>
                  </a:lnTo>
                  <a:close/>
                </a:path>
              </a:pathLst>
            </a:custGeom>
            <a:solidFill>
              <a:srgbClr val="DB0313"/>
            </a:solidFill>
          </p:spPr>
          <p:txBody>
            <a:bodyPr wrap="square" lIns="0" tIns="0" rIns="0" bIns="0" rtlCol="0"/>
            <a:lstStyle/>
            <a:p>
              <a:endParaRPr/>
            </a:p>
          </p:txBody>
        </p:sp>
        <p:sp>
          <p:nvSpPr>
            <p:cNvPr id="21" name="object 21"/>
            <p:cNvSpPr/>
            <p:nvPr/>
          </p:nvSpPr>
          <p:spPr>
            <a:xfrm>
              <a:off x="1551092" y="3964631"/>
              <a:ext cx="2912110" cy="2005964"/>
            </a:xfrm>
            <a:custGeom>
              <a:avLst/>
              <a:gdLst/>
              <a:ahLst/>
              <a:cxnLst/>
              <a:rect l="l" t="t" r="r" b="b"/>
              <a:pathLst>
                <a:path w="2912110" h="2005964">
                  <a:moveTo>
                    <a:pt x="330911" y="1896757"/>
                  </a:moveTo>
                  <a:lnTo>
                    <a:pt x="2803118" y="1502943"/>
                  </a:lnTo>
                  <a:lnTo>
                    <a:pt x="2581046" y="108838"/>
                  </a:lnTo>
                  <a:lnTo>
                    <a:pt x="108838" y="502653"/>
                  </a:lnTo>
                  <a:lnTo>
                    <a:pt x="330911" y="1896757"/>
                  </a:lnTo>
                  <a:close/>
                </a:path>
                <a:path w="2912110" h="2005964">
                  <a:moveTo>
                    <a:pt x="2911957" y="1581873"/>
                  </a:moveTo>
                  <a:lnTo>
                    <a:pt x="251980" y="2005596"/>
                  </a:lnTo>
                  <a:lnTo>
                    <a:pt x="0" y="423722"/>
                  </a:lnTo>
                  <a:lnTo>
                    <a:pt x="2659964" y="0"/>
                  </a:lnTo>
                  <a:lnTo>
                    <a:pt x="2911957" y="1581873"/>
                  </a:lnTo>
                  <a:close/>
                </a:path>
              </a:pathLst>
            </a:custGeom>
            <a:ln w="12700">
              <a:solidFill>
                <a:srgbClr val="062E35"/>
              </a:solidFill>
            </a:ln>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grpSp>
        <p:nvGrpSpPr>
          <p:cNvPr id="3" name="object 3"/>
          <p:cNvGrpSpPr/>
          <p:nvPr/>
        </p:nvGrpSpPr>
        <p:grpSpPr>
          <a:xfrm>
            <a:off x="11656166" y="0"/>
            <a:ext cx="542290" cy="664845"/>
            <a:chOff x="11656166" y="0"/>
            <a:chExt cx="542290" cy="664845"/>
          </a:xfrm>
        </p:grpSpPr>
        <p:sp>
          <p:nvSpPr>
            <p:cNvPr id="4" name="object 4"/>
            <p:cNvSpPr/>
            <p:nvPr/>
          </p:nvSpPr>
          <p:spPr>
            <a:xfrm>
              <a:off x="11662516" y="0"/>
              <a:ext cx="529590" cy="652145"/>
            </a:xfrm>
            <a:custGeom>
              <a:avLst/>
              <a:gdLst/>
              <a:ahLst/>
              <a:cxnLst/>
              <a:rect l="l" t="t" r="r" b="b"/>
              <a:pathLst>
                <a:path w="529590" h="652145">
                  <a:moveTo>
                    <a:pt x="529483" y="0"/>
                  </a:moveTo>
                  <a:lnTo>
                    <a:pt x="2730" y="0"/>
                  </a:lnTo>
                  <a:lnTo>
                    <a:pt x="1569" y="13897"/>
                  </a:lnTo>
                  <a:lnTo>
                    <a:pt x="712" y="27876"/>
                  </a:lnTo>
                  <a:lnTo>
                    <a:pt x="181" y="41940"/>
                  </a:lnTo>
                  <a:lnTo>
                    <a:pt x="0" y="56095"/>
                  </a:lnTo>
                  <a:lnTo>
                    <a:pt x="1960" y="104695"/>
                  </a:lnTo>
                  <a:lnTo>
                    <a:pt x="7740" y="152231"/>
                  </a:lnTo>
                  <a:lnTo>
                    <a:pt x="17191" y="198554"/>
                  </a:lnTo>
                  <a:lnTo>
                    <a:pt x="30163" y="243517"/>
                  </a:lnTo>
                  <a:lnTo>
                    <a:pt x="46505" y="286970"/>
                  </a:lnTo>
                  <a:lnTo>
                    <a:pt x="66068" y="328767"/>
                  </a:lnTo>
                  <a:lnTo>
                    <a:pt x="88701" y="368759"/>
                  </a:lnTo>
                  <a:lnTo>
                    <a:pt x="114255" y="406798"/>
                  </a:lnTo>
                  <a:lnTo>
                    <a:pt x="142579" y="442736"/>
                  </a:lnTo>
                  <a:lnTo>
                    <a:pt x="173524" y="476425"/>
                  </a:lnTo>
                  <a:lnTo>
                    <a:pt x="206940" y="507717"/>
                  </a:lnTo>
                  <a:lnTo>
                    <a:pt x="242676" y="536463"/>
                  </a:lnTo>
                  <a:lnTo>
                    <a:pt x="280583" y="562515"/>
                  </a:lnTo>
                  <a:lnTo>
                    <a:pt x="320511" y="585726"/>
                  </a:lnTo>
                  <a:lnTo>
                    <a:pt x="362309" y="605947"/>
                  </a:lnTo>
                  <a:lnTo>
                    <a:pt x="405828" y="623031"/>
                  </a:lnTo>
                  <a:lnTo>
                    <a:pt x="450918" y="636828"/>
                  </a:lnTo>
                  <a:lnTo>
                    <a:pt x="497429" y="647192"/>
                  </a:lnTo>
                  <a:lnTo>
                    <a:pt x="529483" y="651741"/>
                  </a:lnTo>
                  <a:lnTo>
                    <a:pt x="529483" y="0"/>
                  </a:lnTo>
                  <a:close/>
                </a:path>
              </a:pathLst>
            </a:custGeom>
            <a:solidFill>
              <a:srgbClr val="BCCCD3"/>
            </a:solidFill>
          </p:spPr>
          <p:txBody>
            <a:bodyPr wrap="square" lIns="0" tIns="0" rIns="0" bIns="0" rtlCol="0"/>
            <a:lstStyle/>
            <a:p>
              <a:endParaRPr/>
            </a:p>
          </p:txBody>
        </p:sp>
        <p:sp>
          <p:nvSpPr>
            <p:cNvPr id="5" name="object 5"/>
            <p:cNvSpPr/>
            <p:nvPr/>
          </p:nvSpPr>
          <p:spPr>
            <a:xfrm>
              <a:off x="11662516" y="0"/>
              <a:ext cx="529590" cy="652145"/>
            </a:xfrm>
            <a:custGeom>
              <a:avLst/>
              <a:gdLst/>
              <a:ahLst/>
              <a:cxnLst/>
              <a:rect l="l" t="t" r="r" b="b"/>
              <a:pathLst>
                <a:path w="529590" h="652145">
                  <a:moveTo>
                    <a:pt x="2730" y="0"/>
                  </a:moveTo>
                  <a:lnTo>
                    <a:pt x="1569" y="13897"/>
                  </a:lnTo>
                  <a:lnTo>
                    <a:pt x="712" y="27876"/>
                  </a:lnTo>
                  <a:lnTo>
                    <a:pt x="181" y="41940"/>
                  </a:lnTo>
                  <a:lnTo>
                    <a:pt x="0" y="56095"/>
                  </a:lnTo>
                  <a:lnTo>
                    <a:pt x="1960" y="104695"/>
                  </a:lnTo>
                  <a:lnTo>
                    <a:pt x="7740" y="152231"/>
                  </a:lnTo>
                  <a:lnTo>
                    <a:pt x="17191" y="198554"/>
                  </a:lnTo>
                  <a:lnTo>
                    <a:pt x="30163" y="243517"/>
                  </a:lnTo>
                  <a:lnTo>
                    <a:pt x="46505" y="286970"/>
                  </a:lnTo>
                  <a:lnTo>
                    <a:pt x="66068" y="328767"/>
                  </a:lnTo>
                  <a:lnTo>
                    <a:pt x="88701" y="368759"/>
                  </a:lnTo>
                  <a:lnTo>
                    <a:pt x="114255" y="406798"/>
                  </a:lnTo>
                  <a:lnTo>
                    <a:pt x="142579" y="442736"/>
                  </a:lnTo>
                  <a:lnTo>
                    <a:pt x="173524" y="476425"/>
                  </a:lnTo>
                  <a:lnTo>
                    <a:pt x="206940" y="507717"/>
                  </a:lnTo>
                  <a:lnTo>
                    <a:pt x="242676" y="536463"/>
                  </a:lnTo>
                  <a:lnTo>
                    <a:pt x="280583" y="562515"/>
                  </a:lnTo>
                  <a:lnTo>
                    <a:pt x="320511" y="585726"/>
                  </a:lnTo>
                  <a:lnTo>
                    <a:pt x="362309" y="605947"/>
                  </a:lnTo>
                  <a:lnTo>
                    <a:pt x="405828" y="623031"/>
                  </a:lnTo>
                  <a:lnTo>
                    <a:pt x="450918" y="636828"/>
                  </a:lnTo>
                  <a:lnTo>
                    <a:pt x="497429" y="647192"/>
                  </a:lnTo>
                  <a:lnTo>
                    <a:pt x="529483" y="651741"/>
                  </a:lnTo>
                </a:path>
                <a:path w="529590" h="652145">
                  <a:moveTo>
                    <a:pt x="529483" y="0"/>
                  </a:moveTo>
                  <a:lnTo>
                    <a:pt x="2730" y="0"/>
                  </a:lnTo>
                </a:path>
              </a:pathLst>
            </a:custGeom>
            <a:ln w="12700">
              <a:solidFill>
                <a:srgbClr val="221F1F"/>
              </a:solidFill>
            </a:ln>
          </p:spPr>
          <p:txBody>
            <a:bodyPr wrap="square" lIns="0" tIns="0" rIns="0" bIns="0" rtlCol="0"/>
            <a:lstStyle/>
            <a:p>
              <a:endParaRPr/>
            </a:p>
          </p:txBody>
        </p:sp>
      </p:grpSp>
      <p:sp>
        <p:nvSpPr>
          <p:cNvPr id="6" name="object 6"/>
          <p:cNvSpPr txBox="1"/>
          <p:nvPr/>
        </p:nvSpPr>
        <p:spPr>
          <a:xfrm>
            <a:off x="11896501"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4</a:t>
            </a:r>
            <a:endParaRPr sz="2400">
              <a:latin typeface="Sassoon Sans Rg" pitchFamily="50" charset="0"/>
              <a:cs typeface="Arial"/>
            </a:endParaRPr>
          </a:p>
        </p:txBody>
      </p:sp>
      <p:grpSp>
        <p:nvGrpSpPr>
          <p:cNvPr id="7" name="object 7"/>
          <p:cNvGrpSpPr/>
          <p:nvPr/>
        </p:nvGrpSpPr>
        <p:grpSpPr>
          <a:xfrm>
            <a:off x="1214469" y="194938"/>
            <a:ext cx="4029075" cy="755650"/>
            <a:chOff x="1214469" y="194938"/>
            <a:chExt cx="4029075" cy="755650"/>
          </a:xfrm>
        </p:grpSpPr>
        <p:sp>
          <p:nvSpPr>
            <p:cNvPr id="8" name="object 8"/>
            <p:cNvSpPr/>
            <p:nvPr/>
          </p:nvSpPr>
          <p:spPr>
            <a:xfrm>
              <a:off x="1220819" y="201288"/>
              <a:ext cx="4016375" cy="742950"/>
            </a:xfrm>
            <a:custGeom>
              <a:avLst/>
              <a:gdLst/>
              <a:ahLst/>
              <a:cxnLst/>
              <a:rect l="l" t="t" r="r" b="b"/>
              <a:pathLst>
                <a:path w="4016375" h="742950">
                  <a:moveTo>
                    <a:pt x="3977919"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3977919" y="742441"/>
                  </a:lnTo>
                  <a:lnTo>
                    <a:pt x="3992712" y="739435"/>
                  </a:lnTo>
                  <a:lnTo>
                    <a:pt x="4004827" y="731250"/>
                  </a:lnTo>
                  <a:lnTo>
                    <a:pt x="4013013" y="719135"/>
                  </a:lnTo>
                  <a:lnTo>
                    <a:pt x="4016019" y="704341"/>
                  </a:lnTo>
                  <a:lnTo>
                    <a:pt x="4016019" y="38099"/>
                  </a:lnTo>
                  <a:lnTo>
                    <a:pt x="4013013" y="23306"/>
                  </a:lnTo>
                  <a:lnTo>
                    <a:pt x="4004827" y="11191"/>
                  </a:lnTo>
                  <a:lnTo>
                    <a:pt x="3992712" y="3006"/>
                  </a:lnTo>
                  <a:lnTo>
                    <a:pt x="3977919" y="0"/>
                  </a:lnTo>
                  <a:close/>
                </a:path>
              </a:pathLst>
            </a:custGeom>
            <a:solidFill>
              <a:srgbClr val="BCCCD3"/>
            </a:solidFill>
          </p:spPr>
          <p:txBody>
            <a:bodyPr wrap="square" lIns="0" tIns="0" rIns="0" bIns="0" rtlCol="0"/>
            <a:lstStyle/>
            <a:p>
              <a:endParaRPr/>
            </a:p>
          </p:txBody>
        </p:sp>
        <p:sp>
          <p:nvSpPr>
            <p:cNvPr id="9" name="object 9"/>
            <p:cNvSpPr/>
            <p:nvPr/>
          </p:nvSpPr>
          <p:spPr>
            <a:xfrm>
              <a:off x="1220819" y="201288"/>
              <a:ext cx="4016375" cy="742950"/>
            </a:xfrm>
            <a:custGeom>
              <a:avLst/>
              <a:gdLst/>
              <a:ahLst/>
              <a:cxnLst/>
              <a:rect l="l" t="t" r="r" b="b"/>
              <a:pathLst>
                <a:path w="4016375" h="742950">
                  <a:moveTo>
                    <a:pt x="3977919"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3977919" y="0"/>
                  </a:lnTo>
                  <a:lnTo>
                    <a:pt x="3992712" y="3006"/>
                  </a:lnTo>
                  <a:lnTo>
                    <a:pt x="4004827" y="11191"/>
                  </a:lnTo>
                  <a:lnTo>
                    <a:pt x="4013013" y="23306"/>
                  </a:lnTo>
                  <a:lnTo>
                    <a:pt x="4016019" y="38099"/>
                  </a:lnTo>
                  <a:lnTo>
                    <a:pt x="4016019" y="704341"/>
                  </a:lnTo>
                  <a:lnTo>
                    <a:pt x="4013013" y="719135"/>
                  </a:lnTo>
                  <a:lnTo>
                    <a:pt x="4004827" y="731250"/>
                  </a:lnTo>
                  <a:lnTo>
                    <a:pt x="3992712" y="739435"/>
                  </a:lnTo>
                  <a:lnTo>
                    <a:pt x="3977919" y="742441"/>
                  </a:lnTo>
                  <a:close/>
                </a:path>
              </a:pathLst>
            </a:custGeom>
            <a:ln w="12700">
              <a:solidFill>
                <a:srgbClr val="221F1F"/>
              </a:solidFill>
            </a:ln>
          </p:spPr>
          <p:txBody>
            <a:bodyPr wrap="square" lIns="0" tIns="0" rIns="0" bIns="0" rtlCol="0"/>
            <a:lstStyle/>
            <a:p>
              <a:endParaRPr/>
            </a:p>
          </p:txBody>
        </p:sp>
      </p:grpSp>
      <p:sp>
        <p:nvSpPr>
          <p:cNvPr id="10" name="object 10"/>
          <p:cNvSpPr txBox="1">
            <a:spLocks noGrp="1"/>
          </p:cNvSpPr>
          <p:nvPr>
            <p:ph type="title"/>
          </p:nvPr>
        </p:nvSpPr>
        <p:spPr>
          <a:xfrm>
            <a:off x="2264866" y="280868"/>
            <a:ext cx="2979668" cy="689932"/>
          </a:xfrm>
          <a:prstGeom prst="rect">
            <a:avLst/>
          </a:prstGeom>
        </p:spPr>
        <p:txBody>
          <a:bodyPr vert="horz" wrap="square" lIns="0" tIns="12700" rIns="0" bIns="0" rtlCol="0">
            <a:spAutoFit/>
          </a:bodyPr>
          <a:lstStyle/>
          <a:p>
            <a:pPr marL="12700">
              <a:lnSpc>
                <a:spcPct val="100000"/>
              </a:lnSpc>
              <a:spcBef>
                <a:spcPts val="100"/>
              </a:spcBef>
            </a:pPr>
            <a:r>
              <a:rPr>
                <a:latin typeface="Sassoon Sans Rg" pitchFamily="50" charset="0"/>
              </a:rPr>
              <a:t>Dissolving</a:t>
            </a:r>
          </a:p>
        </p:txBody>
      </p:sp>
      <p:pic>
        <p:nvPicPr>
          <p:cNvPr id="11" name="object 11"/>
          <p:cNvPicPr/>
          <p:nvPr/>
        </p:nvPicPr>
        <p:blipFill>
          <a:blip r:embed="rId3" cstate="print"/>
          <a:stretch>
            <a:fillRect/>
          </a:stretch>
        </p:blipFill>
        <p:spPr>
          <a:xfrm>
            <a:off x="7932154" y="1928317"/>
            <a:ext cx="3095211" cy="3646959"/>
          </a:xfrm>
          <a:prstGeom prst="rect">
            <a:avLst/>
          </a:prstGeom>
        </p:spPr>
      </p:pic>
      <p:sp>
        <p:nvSpPr>
          <p:cNvPr id="12" name="object 12"/>
          <p:cNvSpPr txBox="1"/>
          <p:nvPr/>
        </p:nvSpPr>
        <p:spPr>
          <a:xfrm>
            <a:off x="823565" y="1124628"/>
            <a:ext cx="6796435" cy="4998804"/>
          </a:xfrm>
          <a:prstGeom prst="rect">
            <a:avLst/>
          </a:prstGeom>
        </p:spPr>
        <p:txBody>
          <a:bodyPr vert="horz" wrap="square" lIns="0" tIns="12700" rIns="0" bIns="0" rtlCol="0">
            <a:spAutoFit/>
          </a:bodyPr>
          <a:lstStyle/>
          <a:p>
            <a:pPr marL="12700" marR="5080">
              <a:lnSpc>
                <a:spcPct val="125000"/>
              </a:lnSpc>
              <a:spcBef>
                <a:spcPts val="100"/>
              </a:spcBef>
            </a:pPr>
            <a:r>
              <a:rPr sz="2400">
                <a:solidFill>
                  <a:srgbClr val="1B283D"/>
                </a:solidFill>
                <a:latin typeface="Sassoon Sans Rg" pitchFamily="50" charset="0"/>
                <a:cs typeface="Arial MT"/>
              </a:rPr>
              <a:t>Some materials </a:t>
            </a:r>
            <a:r>
              <a:rPr sz="2400" b="1">
                <a:solidFill>
                  <a:srgbClr val="1B283D"/>
                </a:solidFill>
                <a:latin typeface="Sassoon Sans Rg" pitchFamily="50" charset="0"/>
                <a:cs typeface="Arial"/>
              </a:rPr>
              <a:t>dissolve </a:t>
            </a:r>
            <a:r>
              <a:rPr sz="2400">
                <a:solidFill>
                  <a:srgbClr val="1B283D"/>
                </a:solidFill>
                <a:latin typeface="Sassoon Sans Rg" pitchFamily="50" charset="0"/>
                <a:cs typeface="Arial MT"/>
              </a:rPr>
              <a:t>when you mix them with a  </a:t>
            </a:r>
            <a:r>
              <a:rPr sz="2400" b="1">
                <a:solidFill>
                  <a:srgbClr val="1B283D"/>
                </a:solidFill>
                <a:latin typeface="Sassoon Sans Rg" pitchFamily="50" charset="0"/>
                <a:cs typeface="Arial"/>
              </a:rPr>
              <a:t>liquid. </a:t>
            </a:r>
            <a:r>
              <a:rPr sz="2400">
                <a:solidFill>
                  <a:srgbClr val="1B283D"/>
                </a:solidFill>
                <a:latin typeface="Sassoon Sans Rg" pitchFamily="50" charset="0"/>
                <a:cs typeface="Arial MT"/>
              </a:rPr>
              <a:t>When a material </a:t>
            </a:r>
            <a:r>
              <a:rPr sz="2400" b="1">
                <a:solidFill>
                  <a:srgbClr val="1B283D"/>
                </a:solidFill>
                <a:latin typeface="Sassoon Sans Rg" pitchFamily="50" charset="0"/>
                <a:cs typeface="Arial"/>
              </a:rPr>
              <a:t>dissolves in water, </a:t>
            </a:r>
            <a:r>
              <a:rPr sz="2400">
                <a:solidFill>
                  <a:srgbClr val="1B283D"/>
                </a:solidFill>
                <a:latin typeface="Sassoon Sans Rg" pitchFamily="50" charset="0"/>
                <a:cs typeface="Arial MT"/>
              </a:rPr>
              <a:t>it may  look like it has </a:t>
            </a:r>
            <a:r>
              <a:rPr sz="2400" b="1">
                <a:solidFill>
                  <a:srgbClr val="1B283D"/>
                </a:solidFill>
                <a:latin typeface="Sassoon Sans Rg" pitchFamily="50" charset="0"/>
                <a:cs typeface="Arial"/>
              </a:rPr>
              <a:t>disappeared, </a:t>
            </a:r>
            <a:r>
              <a:rPr sz="2400">
                <a:solidFill>
                  <a:srgbClr val="1B283D"/>
                </a:solidFill>
                <a:latin typeface="Sassoon Sans Rg" pitchFamily="50" charset="0"/>
                <a:cs typeface="Arial MT"/>
              </a:rPr>
              <a:t>but it has just mixed in  to make </a:t>
            </a:r>
            <a:r>
              <a:rPr sz="2400" b="1">
                <a:solidFill>
                  <a:srgbClr val="1B283D"/>
                </a:solidFill>
                <a:latin typeface="Sassoon Sans Rg" pitchFamily="50" charset="0"/>
                <a:cs typeface="Arial"/>
              </a:rPr>
              <a:t>a transparent (see-through) liquid </a:t>
            </a:r>
            <a:r>
              <a:rPr sz="2400">
                <a:solidFill>
                  <a:srgbClr val="1B283D"/>
                </a:solidFill>
                <a:latin typeface="Sassoon Sans Rg" pitchFamily="50" charset="0"/>
                <a:cs typeface="Arial MT"/>
              </a:rPr>
              <a:t>called  </a:t>
            </a:r>
            <a:r>
              <a:rPr sz="2400" b="1">
                <a:solidFill>
                  <a:srgbClr val="1B283D"/>
                </a:solidFill>
                <a:latin typeface="Sassoon Sans Rg" pitchFamily="50" charset="0"/>
                <a:cs typeface="Arial"/>
              </a:rPr>
              <a:t>a solution.</a:t>
            </a:r>
            <a:endParaRPr sz="2400">
              <a:latin typeface="Sassoon Sans Rg" pitchFamily="50" charset="0"/>
              <a:cs typeface="Arial"/>
            </a:endParaRPr>
          </a:p>
          <a:p>
            <a:pPr>
              <a:lnSpc>
                <a:spcPct val="100000"/>
              </a:lnSpc>
              <a:spcBef>
                <a:spcPts val="30"/>
              </a:spcBef>
            </a:pPr>
            <a:endParaRPr sz="2600">
              <a:latin typeface="Sassoon Sans Rg" pitchFamily="50" charset="0"/>
              <a:cs typeface="Arial"/>
            </a:endParaRPr>
          </a:p>
          <a:p>
            <a:pPr marL="12700" marR="407034">
              <a:lnSpc>
                <a:spcPct val="125000"/>
              </a:lnSpc>
              <a:spcBef>
                <a:spcPts val="5"/>
              </a:spcBef>
            </a:pPr>
            <a:r>
              <a:rPr sz="2400" b="1">
                <a:solidFill>
                  <a:srgbClr val="1B283D"/>
                </a:solidFill>
                <a:latin typeface="Sassoon Sans Rg" pitchFamily="50" charset="0"/>
                <a:cs typeface="Arial"/>
              </a:rPr>
              <a:t>When no more material can dissolve into the  liquid, we say that it is saturated.</a:t>
            </a:r>
            <a:endParaRPr sz="2400">
              <a:latin typeface="Sassoon Sans Rg" pitchFamily="50" charset="0"/>
              <a:cs typeface="Arial"/>
            </a:endParaRPr>
          </a:p>
          <a:p>
            <a:pPr>
              <a:lnSpc>
                <a:spcPct val="100000"/>
              </a:lnSpc>
            </a:pPr>
            <a:endParaRPr sz="2800">
              <a:latin typeface="Sassoon Sans Rg" pitchFamily="50" charset="0"/>
              <a:cs typeface="Arial"/>
            </a:endParaRPr>
          </a:p>
          <a:p>
            <a:pPr marL="12700" marR="701675">
              <a:lnSpc>
                <a:spcPct val="125000"/>
              </a:lnSpc>
            </a:pPr>
            <a:r>
              <a:rPr sz="2400">
                <a:solidFill>
                  <a:srgbClr val="1B283D"/>
                </a:solidFill>
                <a:latin typeface="Sassoon Sans Rg" pitchFamily="50" charset="0"/>
                <a:cs typeface="Arial MT"/>
              </a:rPr>
              <a:t>This is a scientific way of saying it is ‘full’ and no  more material can fit into it.</a:t>
            </a:r>
            <a:endParaRPr sz="2400">
              <a:latin typeface="Sassoon Sans Rg" pitchFamily="50" charset="0"/>
              <a:cs typeface="Arial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873B1-E5FC-4F9B-BB79-784F98137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3F77C-13A5-3DC5-7D5A-23AE63503099}"/>
              </a:ext>
            </a:extLst>
          </p:cNvPr>
          <p:cNvSpPr>
            <a:spLocks noGrp="1"/>
          </p:cNvSpPr>
          <p:nvPr>
            <p:ph type="title"/>
          </p:nvPr>
        </p:nvSpPr>
        <p:spPr>
          <a:xfrm>
            <a:off x="-119449" y="2105368"/>
            <a:ext cx="10515600" cy="1325563"/>
          </a:xfrm>
        </p:spPr>
        <p:txBody>
          <a:bodyPr>
            <a:normAutofit fontScale="90000"/>
          </a:bodyPr>
          <a:lstStyle/>
          <a:p>
            <a:r>
              <a:rPr lang="en-GB" sz="3100" u="sng"/>
              <a:t>Wednesday 14th May</a:t>
            </a:r>
            <a:br>
              <a:rPr lang="en-GB" sz="3100" u="sng"/>
            </a:br>
            <a:r>
              <a:rPr lang="en-GB" sz="3100" u="sng"/>
              <a:t>TBAT: Recognise formal and informal language.</a:t>
            </a:r>
            <a:br>
              <a:rPr lang="en-GB" sz="3100" u="sng"/>
            </a:br>
            <a:br>
              <a:rPr lang="en-GB" sz="3100" u="sng"/>
            </a:br>
            <a:r>
              <a:rPr lang="en-GB" sz="3100"/>
              <a:t>Mark my work -</a:t>
            </a:r>
            <a:br>
              <a:rPr lang="en-GB" sz="3100"/>
            </a:br>
            <a:br>
              <a:rPr lang="en-GB" sz="3100"/>
            </a:br>
            <a:r>
              <a:rPr lang="en-GB" sz="3100"/>
              <a:t>Let's look at the first two together...</a:t>
            </a:r>
            <a:br>
              <a:rPr lang="en-GB" sz="3100"/>
            </a:br>
            <a:br>
              <a:rPr lang="en-GB" sz="3100"/>
            </a:br>
            <a:r>
              <a:rPr lang="en-GB" sz="3100"/>
              <a:t>How can we improve these sentences?</a:t>
            </a:r>
            <a:br>
              <a:rPr lang="en-GB" sz="3100" u="sng"/>
            </a:br>
            <a:br>
              <a:rPr lang="en-GB" u="sng"/>
            </a:br>
            <a:br>
              <a:rPr lang="en-GB" u="sng"/>
            </a:br>
            <a:br>
              <a:rPr lang="en-GB" u="sng"/>
            </a:br>
            <a:endParaRPr lang="en-GB"/>
          </a:p>
        </p:txBody>
      </p:sp>
      <p:pic>
        <p:nvPicPr>
          <p:cNvPr id="3" name="Picture 2">
            <a:extLst>
              <a:ext uri="{FF2B5EF4-FFF2-40B4-BE49-F238E27FC236}">
                <a16:creationId xmlns:a16="http://schemas.microsoft.com/office/drawing/2014/main" id="{AEBA533A-0C98-0056-AC0C-850D4AD0218C}"/>
              </a:ext>
            </a:extLst>
          </p:cNvPr>
          <p:cNvPicPr>
            <a:picLocks noChangeAspect="1"/>
          </p:cNvPicPr>
          <p:nvPr/>
        </p:nvPicPr>
        <p:blipFill>
          <a:blip r:embed="rId2"/>
          <a:stretch>
            <a:fillRect/>
          </a:stretch>
        </p:blipFill>
        <p:spPr>
          <a:xfrm>
            <a:off x="7003452" y="0"/>
            <a:ext cx="5187258" cy="6858000"/>
          </a:xfrm>
          <a:prstGeom prst="rect">
            <a:avLst/>
          </a:prstGeom>
        </p:spPr>
      </p:pic>
    </p:spTree>
    <p:extLst>
      <p:ext uri="{BB962C8B-B14F-4D97-AF65-F5344CB8AC3E}">
        <p14:creationId xmlns:p14="http://schemas.microsoft.com/office/powerpoint/2010/main" val="3063180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74"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5</a:t>
            </a:r>
            <a:endParaRPr sz="2400">
              <a:latin typeface="Sassoon Sans Rg" pitchFamily="50" charset="0"/>
              <a:cs typeface="Arial"/>
            </a:endParaRPr>
          </a:p>
        </p:txBody>
      </p:sp>
      <p:grpSp>
        <p:nvGrpSpPr>
          <p:cNvPr id="3" name="object 3"/>
          <p:cNvGrpSpPr/>
          <p:nvPr/>
        </p:nvGrpSpPr>
        <p:grpSpPr>
          <a:xfrm>
            <a:off x="1213046" y="194938"/>
            <a:ext cx="4029075" cy="755650"/>
            <a:chOff x="1213046" y="194938"/>
            <a:chExt cx="4029075" cy="755650"/>
          </a:xfrm>
        </p:grpSpPr>
        <p:sp>
          <p:nvSpPr>
            <p:cNvPr id="4" name="object 4"/>
            <p:cNvSpPr/>
            <p:nvPr/>
          </p:nvSpPr>
          <p:spPr>
            <a:xfrm>
              <a:off x="1219396" y="201288"/>
              <a:ext cx="4016375" cy="742950"/>
            </a:xfrm>
            <a:custGeom>
              <a:avLst/>
              <a:gdLst/>
              <a:ahLst/>
              <a:cxnLst/>
              <a:rect l="l" t="t" r="r" b="b"/>
              <a:pathLst>
                <a:path w="4016375" h="742950">
                  <a:moveTo>
                    <a:pt x="3977919"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3977919" y="742441"/>
                  </a:lnTo>
                  <a:lnTo>
                    <a:pt x="3992712" y="739435"/>
                  </a:lnTo>
                  <a:lnTo>
                    <a:pt x="4004827" y="731250"/>
                  </a:lnTo>
                  <a:lnTo>
                    <a:pt x="4013013" y="719135"/>
                  </a:lnTo>
                  <a:lnTo>
                    <a:pt x="4016019" y="704341"/>
                  </a:lnTo>
                  <a:lnTo>
                    <a:pt x="4016019" y="38099"/>
                  </a:lnTo>
                  <a:lnTo>
                    <a:pt x="4013013" y="23306"/>
                  </a:lnTo>
                  <a:lnTo>
                    <a:pt x="4004827" y="11191"/>
                  </a:lnTo>
                  <a:lnTo>
                    <a:pt x="3992712" y="3006"/>
                  </a:lnTo>
                  <a:lnTo>
                    <a:pt x="3977919" y="0"/>
                  </a:lnTo>
                  <a:close/>
                </a:path>
              </a:pathLst>
            </a:custGeom>
            <a:solidFill>
              <a:srgbClr val="BCCCD3"/>
            </a:solidFill>
          </p:spPr>
          <p:txBody>
            <a:bodyPr wrap="square" lIns="0" tIns="0" rIns="0" bIns="0" rtlCol="0"/>
            <a:lstStyle/>
            <a:p>
              <a:endParaRPr/>
            </a:p>
          </p:txBody>
        </p:sp>
        <p:sp>
          <p:nvSpPr>
            <p:cNvPr id="5" name="object 5"/>
            <p:cNvSpPr/>
            <p:nvPr/>
          </p:nvSpPr>
          <p:spPr>
            <a:xfrm>
              <a:off x="1219396" y="201288"/>
              <a:ext cx="4016375" cy="742950"/>
            </a:xfrm>
            <a:custGeom>
              <a:avLst/>
              <a:gdLst/>
              <a:ahLst/>
              <a:cxnLst/>
              <a:rect l="l" t="t" r="r" b="b"/>
              <a:pathLst>
                <a:path w="4016375" h="742950">
                  <a:moveTo>
                    <a:pt x="3977919"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3977919" y="0"/>
                  </a:lnTo>
                  <a:lnTo>
                    <a:pt x="3992712" y="3006"/>
                  </a:lnTo>
                  <a:lnTo>
                    <a:pt x="4004827" y="11191"/>
                  </a:lnTo>
                  <a:lnTo>
                    <a:pt x="4013013" y="23306"/>
                  </a:lnTo>
                  <a:lnTo>
                    <a:pt x="4016019" y="38099"/>
                  </a:lnTo>
                  <a:lnTo>
                    <a:pt x="4016019" y="704341"/>
                  </a:lnTo>
                  <a:lnTo>
                    <a:pt x="4013013" y="719135"/>
                  </a:lnTo>
                  <a:lnTo>
                    <a:pt x="4004827" y="731250"/>
                  </a:lnTo>
                  <a:lnTo>
                    <a:pt x="3992712" y="739435"/>
                  </a:lnTo>
                  <a:lnTo>
                    <a:pt x="3977919" y="742441"/>
                  </a:lnTo>
                  <a:close/>
                </a:path>
              </a:pathLst>
            </a:custGeom>
            <a:ln w="12700">
              <a:solidFill>
                <a:srgbClr val="221F1F"/>
              </a:solidFill>
            </a:ln>
          </p:spPr>
          <p:txBody>
            <a:bodyPr wrap="square" lIns="0" tIns="0" rIns="0" bIns="0" rtlCol="0"/>
            <a:lstStyle/>
            <a:p>
              <a:endParaRPr/>
            </a:p>
          </p:txBody>
        </p:sp>
      </p:grpSp>
      <p:sp>
        <p:nvSpPr>
          <p:cNvPr id="6" name="object 6"/>
          <p:cNvSpPr txBox="1">
            <a:spLocks noGrp="1"/>
          </p:cNvSpPr>
          <p:nvPr>
            <p:ph type="title"/>
          </p:nvPr>
        </p:nvSpPr>
        <p:spPr>
          <a:xfrm>
            <a:off x="2263446" y="175956"/>
            <a:ext cx="2979668" cy="689932"/>
          </a:xfrm>
          <a:prstGeom prst="rect">
            <a:avLst/>
          </a:prstGeom>
        </p:spPr>
        <p:txBody>
          <a:bodyPr vert="horz" wrap="square" lIns="0" tIns="12700" rIns="0" bIns="0" rtlCol="0">
            <a:spAutoFit/>
          </a:bodyPr>
          <a:lstStyle/>
          <a:p>
            <a:pPr marL="12700">
              <a:lnSpc>
                <a:spcPct val="100000"/>
              </a:lnSpc>
              <a:spcBef>
                <a:spcPts val="100"/>
              </a:spcBef>
            </a:pPr>
            <a:r>
              <a:rPr>
                <a:latin typeface="Sassoon Sans Rg" pitchFamily="50" charset="0"/>
              </a:rPr>
              <a:t>Dissolving</a:t>
            </a:r>
          </a:p>
        </p:txBody>
      </p:sp>
      <p:pic>
        <p:nvPicPr>
          <p:cNvPr id="7" name="object 7"/>
          <p:cNvPicPr/>
          <p:nvPr/>
        </p:nvPicPr>
        <p:blipFill>
          <a:blip r:embed="rId2" cstate="print"/>
          <a:stretch>
            <a:fillRect/>
          </a:stretch>
        </p:blipFill>
        <p:spPr>
          <a:xfrm>
            <a:off x="7944854" y="1712429"/>
            <a:ext cx="3095211" cy="3646946"/>
          </a:xfrm>
          <a:prstGeom prst="rect">
            <a:avLst/>
          </a:prstGeom>
        </p:spPr>
      </p:pic>
      <p:sp>
        <p:nvSpPr>
          <p:cNvPr id="8" name="object 8"/>
          <p:cNvSpPr txBox="1"/>
          <p:nvPr/>
        </p:nvSpPr>
        <p:spPr>
          <a:xfrm>
            <a:off x="748828" y="1974164"/>
            <a:ext cx="6718772" cy="2999796"/>
          </a:xfrm>
          <a:prstGeom prst="rect">
            <a:avLst/>
          </a:prstGeom>
        </p:spPr>
        <p:txBody>
          <a:bodyPr vert="horz" wrap="square" lIns="0" tIns="12700" rIns="0" bIns="0" rtlCol="0">
            <a:spAutoFit/>
          </a:bodyPr>
          <a:lstStyle/>
          <a:p>
            <a:pPr marL="12700" marR="123189">
              <a:lnSpc>
                <a:spcPct val="114599"/>
              </a:lnSpc>
              <a:spcBef>
                <a:spcPts val="100"/>
              </a:spcBef>
            </a:pPr>
            <a:r>
              <a:rPr sz="2400" b="1">
                <a:solidFill>
                  <a:srgbClr val="1B283D"/>
                </a:solidFill>
                <a:latin typeface="Sassoon Sans Rg" pitchFamily="50" charset="0"/>
                <a:cs typeface="Arial"/>
              </a:rPr>
              <a:t>Materials that dissolve in water are soluble.  </a:t>
            </a:r>
            <a:r>
              <a:rPr sz="2400">
                <a:solidFill>
                  <a:srgbClr val="1B283D"/>
                </a:solidFill>
                <a:latin typeface="Sassoon Sans Rg" pitchFamily="50" charset="0"/>
                <a:cs typeface="Arial MT"/>
              </a:rPr>
              <a:t>Sugar and salt are both </a:t>
            </a:r>
            <a:r>
              <a:rPr sz="2400" b="1">
                <a:solidFill>
                  <a:srgbClr val="1B283D"/>
                </a:solidFill>
                <a:latin typeface="Sassoon Sans Rg" pitchFamily="50" charset="0"/>
                <a:cs typeface="Arial"/>
              </a:rPr>
              <a:t>soluble. </a:t>
            </a:r>
            <a:r>
              <a:rPr sz="2400">
                <a:solidFill>
                  <a:srgbClr val="1B283D"/>
                </a:solidFill>
                <a:latin typeface="Sassoon Sans Rg" pitchFamily="50" charset="0"/>
                <a:cs typeface="Arial MT"/>
              </a:rPr>
              <a:t>When mixed with  water, they </a:t>
            </a:r>
            <a:r>
              <a:rPr sz="2400" b="1">
                <a:solidFill>
                  <a:srgbClr val="1B283D"/>
                </a:solidFill>
                <a:latin typeface="Sassoon Sans Rg" pitchFamily="50" charset="0"/>
                <a:cs typeface="Arial"/>
              </a:rPr>
              <a:t>dissolve </a:t>
            </a:r>
            <a:r>
              <a:rPr sz="2400">
                <a:solidFill>
                  <a:srgbClr val="1B283D"/>
                </a:solidFill>
                <a:latin typeface="Sassoon Sans Rg" pitchFamily="50" charset="0"/>
                <a:cs typeface="Arial MT"/>
              </a:rPr>
              <a:t>to make a transparent solution.</a:t>
            </a:r>
            <a:endParaRPr sz="2400">
              <a:latin typeface="Sassoon Sans Rg" pitchFamily="50" charset="0"/>
              <a:cs typeface="Arial MT"/>
            </a:endParaRPr>
          </a:p>
          <a:p>
            <a:pPr>
              <a:lnSpc>
                <a:spcPct val="100000"/>
              </a:lnSpc>
              <a:spcBef>
                <a:spcPts val="20"/>
              </a:spcBef>
            </a:pPr>
            <a:endParaRPr sz="2850">
              <a:latin typeface="Sassoon Sans Rg" pitchFamily="50" charset="0"/>
              <a:cs typeface="Arial MT"/>
            </a:endParaRPr>
          </a:p>
          <a:p>
            <a:pPr marL="12700" marR="5080">
              <a:lnSpc>
                <a:spcPct val="114599"/>
              </a:lnSpc>
            </a:pPr>
            <a:r>
              <a:rPr sz="2400" b="1">
                <a:solidFill>
                  <a:srgbClr val="1B283D"/>
                </a:solidFill>
                <a:latin typeface="Sassoon Sans Rg" pitchFamily="50" charset="0"/>
                <a:cs typeface="Arial"/>
              </a:rPr>
              <a:t>Materials that do not dissolve in water are  insoluble. </a:t>
            </a:r>
            <a:r>
              <a:rPr sz="2400">
                <a:solidFill>
                  <a:srgbClr val="1B283D"/>
                </a:solidFill>
                <a:latin typeface="Sassoon Sans Rg" pitchFamily="50" charset="0"/>
                <a:cs typeface="Arial MT"/>
              </a:rPr>
              <a:t>Sand and flour are both </a:t>
            </a:r>
            <a:r>
              <a:rPr sz="2400" b="1">
                <a:solidFill>
                  <a:srgbClr val="1B283D"/>
                </a:solidFill>
                <a:latin typeface="Sassoon Sans Rg" pitchFamily="50" charset="0"/>
                <a:cs typeface="Arial"/>
              </a:rPr>
              <a:t>insoluble. </a:t>
            </a:r>
            <a:r>
              <a:rPr sz="2400">
                <a:solidFill>
                  <a:srgbClr val="1B283D"/>
                </a:solidFill>
                <a:latin typeface="Sassoon Sans Rg" pitchFamily="50" charset="0"/>
                <a:cs typeface="Arial MT"/>
              </a:rPr>
              <a:t>When  mixed with water, they do not dissolve.</a:t>
            </a:r>
            <a:endParaRPr sz="2400">
              <a:latin typeface="Sassoon Sans Rg" pitchFamily="50" charset="0"/>
              <a:cs typeface="Arial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63" y="48896"/>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6</a:t>
            </a:r>
            <a:endParaRPr sz="2400">
              <a:latin typeface="Sassoon Sans Rg" pitchFamily="50" charset="0"/>
              <a:cs typeface="Arial"/>
            </a:endParaRPr>
          </a:p>
        </p:txBody>
      </p:sp>
      <p:grpSp>
        <p:nvGrpSpPr>
          <p:cNvPr id="3" name="object 3"/>
          <p:cNvGrpSpPr/>
          <p:nvPr/>
        </p:nvGrpSpPr>
        <p:grpSpPr>
          <a:xfrm>
            <a:off x="1250889" y="144138"/>
            <a:ext cx="4029075" cy="755650"/>
            <a:chOff x="1250889" y="144138"/>
            <a:chExt cx="4029075" cy="755650"/>
          </a:xfrm>
        </p:grpSpPr>
        <p:sp>
          <p:nvSpPr>
            <p:cNvPr id="4" name="object 4"/>
            <p:cNvSpPr/>
            <p:nvPr/>
          </p:nvSpPr>
          <p:spPr>
            <a:xfrm>
              <a:off x="1257239" y="150488"/>
              <a:ext cx="4016375" cy="742950"/>
            </a:xfrm>
            <a:custGeom>
              <a:avLst/>
              <a:gdLst/>
              <a:ahLst/>
              <a:cxnLst/>
              <a:rect l="l" t="t" r="r" b="b"/>
              <a:pathLst>
                <a:path w="4016375" h="742950">
                  <a:moveTo>
                    <a:pt x="3977919"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3977919" y="742441"/>
                  </a:lnTo>
                  <a:lnTo>
                    <a:pt x="3992712" y="739435"/>
                  </a:lnTo>
                  <a:lnTo>
                    <a:pt x="4004827" y="731250"/>
                  </a:lnTo>
                  <a:lnTo>
                    <a:pt x="4013013" y="719135"/>
                  </a:lnTo>
                  <a:lnTo>
                    <a:pt x="4016019" y="704341"/>
                  </a:lnTo>
                  <a:lnTo>
                    <a:pt x="4016019" y="38099"/>
                  </a:lnTo>
                  <a:lnTo>
                    <a:pt x="4013013" y="23306"/>
                  </a:lnTo>
                  <a:lnTo>
                    <a:pt x="4004827" y="11191"/>
                  </a:lnTo>
                  <a:lnTo>
                    <a:pt x="3992712" y="3006"/>
                  </a:lnTo>
                  <a:lnTo>
                    <a:pt x="3977919" y="0"/>
                  </a:lnTo>
                  <a:close/>
                </a:path>
              </a:pathLst>
            </a:custGeom>
            <a:solidFill>
              <a:srgbClr val="BCCCD3"/>
            </a:solidFill>
          </p:spPr>
          <p:txBody>
            <a:bodyPr wrap="square" lIns="0" tIns="0" rIns="0" bIns="0" rtlCol="0"/>
            <a:lstStyle/>
            <a:p>
              <a:endParaRPr/>
            </a:p>
          </p:txBody>
        </p:sp>
        <p:sp>
          <p:nvSpPr>
            <p:cNvPr id="5" name="object 5"/>
            <p:cNvSpPr/>
            <p:nvPr/>
          </p:nvSpPr>
          <p:spPr>
            <a:xfrm>
              <a:off x="1257239" y="150488"/>
              <a:ext cx="4016375" cy="742950"/>
            </a:xfrm>
            <a:custGeom>
              <a:avLst/>
              <a:gdLst/>
              <a:ahLst/>
              <a:cxnLst/>
              <a:rect l="l" t="t" r="r" b="b"/>
              <a:pathLst>
                <a:path w="4016375" h="742950">
                  <a:moveTo>
                    <a:pt x="3977919"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3977919" y="0"/>
                  </a:lnTo>
                  <a:lnTo>
                    <a:pt x="3992712" y="3006"/>
                  </a:lnTo>
                  <a:lnTo>
                    <a:pt x="4004827" y="11191"/>
                  </a:lnTo>
                  <a:lnTo>
                    <a:pt x="4013013" y="23306"/>
                  </a:lnTo>
                  <a:lnTo>
                    <a:pt x="4016019" y="38099"/>
                  </a:lnTo>
                  <a:lnTo>
                    <a:pt x="4016019" y="704341"/>
                  </a:lnTo>
                  <a:lnTo>
                    <a:pt x="4013013" y="719135"/>
                  </a:lnTo>
                  <a:lnTo>
                    <a:pt x="4004827" y="731250"/>
                  </a:lnTo>
                  <a:lnTo>
                    <a:pt x="3992712" y="739435"/>
                  </a:lnTo>
                  <a:lnTo>
                    <a:pt x="3977919" y="742441"/>
                  </a:lnTo>
                  <a:close/>
                </a:path>
              </a:pathLst>
            </a:custGeom>
            <a:ln w="12700">
              <a:solidFill>
                <a:srgbClr val="221F1F"/>
              </a:solidFill>
            </a:ln>
          </p:spPr>
          <p:txBody>
            <a:bodyPr wrap="square" lIns="0" tIns="0" rIns="0" bIns="0" rtlCol="0"/>
            <a:lstStyle/>
            <a:p>
              <a:endParaRPr/>
            </a:p>
          </p:txBody>
        </p:sp>
      </p:grpSp>
      <p:sp>
        <p:nvSpPr>
          <p:cNvPr id="6" name="object 6"/>
          <p:cNvSpPr txBox="1">
            <a:spLocks noGrp="1"/>
          </p:cNvSpPr>
          <p:nvPr>
            <p:ph type="title"/>
          </p:nvPr>
        </p:nvSpPr>
        <p:spPr>
          <a:xfrm>
            <a:off x="1776015" y="232940"/>
            <a:ext cx="3931202" cy="689932"/>
          </a:xfrm>
          <a:prstGeom prst="rect">
            <a:avLst/>
          </a:prstGeom>
        </p:spPr>
        <p:txBody>
          <a:bodyPr vert="horz" wrap="square" lIns="0" tIns="12700" rIns="0" bIns="0" rtlCol="0">
            <a:spAutoFit/>
          </a:bodyPr>
          <a:lstStyle/>
          <a:p>
            <a:pPr marL="12700">
              <a:lnSpc>
                <a:spcPct val="100000"/>
              </a:lnSpc>
              <a:spcBef>
                <a:spcPts val="100"/>
              </a:spcBef>
            </a:pPr>
            <a:r>
              <a:rPr>
                <a:latin typeface="Sassoon Sans Rg"/>
              </a:rPr>
              <a:t>Partner </a:t>
            </a:r>
            <a:r>
              <a:rPr lang="en-GB">
                <a:latin typeface="Sassoon Sans Rg"/>
              </a:rPr>
              <a:t>Talk</a:t>
            </a:r>
            <a:endParaRPr>
              <a:latin typeface="Sassoon Sans Rg" pitchFamily="50" charset="0"/>
            </a:endParaRPr>
          </a:p>
        </p:txBody>
      </p:sp>
      <p:grpSp>
        <p:nvGrpSpPr>
          <p:cNvPr id="7" name="object 7"/>
          <p:cNvGrpSpPr/>
          <p:nvPr/>
        </p:nvGrpSpPr>
        <p:grpSpPr>
          <a:xfrm>
            <a:off x="0" y="1141463"/>
            <a:ext cx="6394450" cy="5716905"/>
            <a:chOff x="0" y="1141463"/>
            <a:chExt cx="6394450" cy="5716905"/>
          </a:xfrm>
        </p:grpSpPr>
        <p:sp>
          <p:nvSpPr>
            <p:cNvPr id="8" name="object 8"/>
            <p:cNvSpPr/>
            <p:nvPr/>
          </p:nvSpPr>
          <p:spPr>
            <a:xfrm>
              <a:off x="1029980" y="1492477"/>
              <a:ext cx="5358130" cy="2510155"/>
            </a:xfrm>
            <a:custGeom>
              <a:avLst/>
              <a:gdLst/>
              <a:ahLst/>
              <a:cxnLst/>
              <a:rect l="l" t="t" r="r" b="b"/>
              <a:pathLst>
                <a:path w="5358130" h="2510154">
                  <a:moveTo>
                    <a:pt x="5234406" y="0"/>
                  </a:moveTo>
                  <a:lnTo>
                    <a:pt x="123710" y="0"/>
                  </a:lnTo>
                  <a:lnTo>
                    <a:pt x="75561" y="9721"/>
                  </a:lnTo>
                  <a:lnTo>
                    <a:pt x="36237" y="36233"/>
                  </a:lnTo>
                  <a:lnTo>
                    <a:pt x="9723" y="75555"/>
                  </a:lnTo>
                  <a:lnTo>
                    <a:pt x="0" y="123710"/>
                  </a:lnTo>
                  <a:lnTo>
                    <a:pt x="0" y="2386406"/>
                  </a:lnTo>
                  <a:lnTo>
                    <a:pt x="9723" y="2434561"/>
                  </a:lnTo>
                  <a:lnTo>
                    <a:pt x="36237" y="2473883"/>
                  </a:lnTo>
                  <a:lnTo>
                    <a:pt x="75561" y="2500395"/>
                  </a:lnTo>
                  <a:lnTo>
                    <a:pt x="123710" y="2510116"/>
                  </a:lnTo>
                  <a:lnTo>
                    <a:pt x="5234406" y="2510116"/>
                  </a:lnTo>
                  <a:lnTo>
                    <a:pt x="5282561" y="2500395"/>
                  </a:lnTo>
                  <a:lnTo>
                    <a:pt x="5321884" y="2473883"/>
                  </a:lnTo>
                  <a:lnTo>
                    <a:pt x="5348395" y="2434561"/>
                  </a:lnTo>
                  <a:lnTo>
                    <a:pt x="5358117" y="2386406"/>
                  </a:lnTo>
                  <a:lnTo>
                    <a:pt x="5358117" y="123710"/>
                  </a:lnTo>
                  <a:lnTo>
                    <a:pt x="5348395" y="75555"/>
                  </a:lnTo>
                  <a:lnTo>
                    <a:pt x="5321884" y="36233"/>
                  </a:lnTo>
                  <a:lnTo>
                    <a:pt x="5282561" y="9721"/>
                  </a:lnTo>
                  <a:lnTo>
                    <a:pt x="5234406" y="0"/>
                  </a:lnTo>
                  <a:close/>
                </a:path>
              </a:pathLst>
            </a:custGeom>
            <a:solidFill>
              <a:srgbClr val="BACAD2"/>
            </a:solidFill>
          </p:spPr>
          <p:txBody>
            <a:bodyPr wrap="square" lIns="0" tIns="0" rIns="0" bIns="0" rtlCol="0"/>
            <a:lstStyle/>
            <a:p>
              <a:endParaRPr/>
            </a:p>
          </p:txBody>
        </p:sp>
        <p:sp>
          <p:nvSpPr>
            <p:cNvPr id="9" name="object 9"/>
            <p:cNvSpPr/>
            <p:nvPr/>
          </p:nvSpPr>
          <p:spPr>
            <a:xfrm>
              <a:off x="1029980" y="1492477"/>
              <a:ext cx="5358130" cy="2510155"/>
            </a:xfrm>
            <a:custGeom>
              <a:avLst/>
              <a:gdLst/>
              <a:ahLst/>
              <a:cxnLst/>
              <a:rect l="l" t="t" r="r" b="b"/>
              <a:pathLst>
                <a:path w="5358130" h="2510154">
                  <a:moveTo>
                    <a:pt x="5234406" y="2510116"/>
                  </a:moveTo>
                  <a:lnTo>
                    <a:pt x="123710" y="2510116"/>
                  </a:lnTo>
                  <a:lnTo>
                    <a:pt x="75561" y="2500395"/>
                  </a:lnTo>
                  <a:lnTo>
                    <a:pt x="36237" y="2473883"/>
                  </a:lnTo>
                  <a:lnTo>
                    <a:pt x="9723" y="2434561"/>
                  </a:lnTo>
                  <a:lnTo>
                    <a:pt x="0" y="2386406"/>
                  </a:lnTo>
                  <a:lnTo>
                    <a:pt x="0" y="123710"/>
                  </a:lnTo>
                  <a:lnTo>
                    <a:pt x="9723" y="75555"/>
                  </a:lnTo>
                  <a:lnTo>
                    <a:pt x="36237" y="36233"/>
                  </a:lnTo>
                  <a:lnTo>
                    <a:pt x="75561" y="9721"/>
                  </a:lnTo>
                  <a:lnTo>
                    <a:pt x="123710" y="0"/>
                  </a:lnTo>
                  <a:lnTo>
                    <a:pt x="5234406" y="0"/>
                  </a:lnTo>
                  <a:lnTo>
                    <a:pt x="5282561" y="9721"/>
                  </a:lnTo>
                  <a:lnTo>
                    <a:pt x="5321884" y="36233"/>
                  </a:lnTo>
                  <a:lnTo>
                    <a:pt x="5348395" y="75555"/>
                  </a:lnTo>
                  <a:lnTo>
                    <a:pt x="5358117" y="123710"/>
                  </a:lnTo>
                  <a:lnTo>
                    <a:pt x="5358117" y="2386406"/>
                  </a:lnTo>
                  <a:lnTo>
                    <a:pt x="5348395" y="2434561"/>
                  </a:lnTo>
                  <a:lnTo>
                    <a:pt x="5321884" y="2473883"/>
                  </a:lnTo>
                  <a:lnTo>
                    <a:pt x="5282561" y="2500395"/>
                  </a:lnTo>
                  <a:lnTo>
                    <a:pt x="5234406" y="2510116"/>
                  </a:lnTo>
                  <a:close/>
                </a:path>
              </a:pathLst>
            </a:custGeom>
            <a:ln w="12700">
              <a:solidFill>
                <a:srgbClr val="072E35"/>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0" y="1141463"/>
              <a:ext cx="2150262" cy="5716536"/>
            </a:xfrm>
            <a:prstGeom prst="rect">
              <a:avLst/>
            </a:prstGeom>
          </p:spPr>
        </p:pic>
      </p:grpSp>
      <p:sp>
        <p:nvSpPr>
          <p:cNvPr id="11" name="object 11"/>
          <p:cNvSpPr txBox="1"/>
          <p:nvPr/>
        </p:nvSpPr>
        <p:spPr>
          <a:xfrm>
            <a:off x="2137575" y="1676400"/>
            <a:ext cx="3136039" cy="862287"/>
          </a:xfrm>
          <a:prstGeom prst="rect">
            <a:avLst/>
          </a:prstGeom>
        </p:spPr>
        <p:txBody>
          <a:bodyPr vert="horz" wrap="square" lIns="0" tIns="12700" rIns="0" bIns="0" rtlCol="0">
            <a:spAutoFit/>
          </a:bodyPr>
          <a:lstStyle/>
          <a:p>
            <a:pPr marL="12700" marR="5080">
              <a:lnSpc>
                <a:spcPct val="114599"/>
              </a:lnSpc>
              <a:spcBef>
                <a:spcPts val="100"/>
              </a:spcBef>
            </a:pPr>
            <a:r>
              <a:rPr sz="2400">
                <a:solidFill>
                  <a:srgbClr val="1A283C"/>
                </a:solidFill>
                <a:latin typeface="Sassoon Sans Rg" pitchFamily="50" charset="0"/>
                <a:cs typeface="Arial MT"/>
              </a:rPr>
              <a:t>We have just learnt some  new scientific words:</a:t>
            </a:r>
            <a:endParaRPr sz="2400">
              <a:latin typeface="Sassoon Sans Rg" pitchFamily="50" charset="0"/>
              <a:cs typeface="Arial MT"/>
            </a:endParaRPr>
          </a:p>
        </p:txBody>
      </p:sp>
      <p:sp>
        <p:nvSpPr>
          <p:cNvPr id="12" name="object 12"/>
          <p:cNvSpPr txBox="1"/>
          <p:nvPr/>
        </p:nvSpPr>
        <p:spPr>
          <a:xfrm>
            <a:off x="2129282" y="4566806"/>
            <a:ext cx="3709405" cy="1262077"/>
          </a:xfrm>
          <a:prstGeom prst="rect">
            <a:avLst/>
          </a:prstGeom>
        </p:spPr>
        <p:txBody>
          <a:bodyPr vert="horz" wrap="square" lIns="0" tIns="12700" rIns="0" bIns="0" rtlCol="0">
            <a:spAutoFit/>
          </a:bodyPr>
          <a:lstStyle/>
          <a:p>
            <a:pPr marL="12700" marR="5080">
              <a:lnSpc>
                <a:spcPct val="114599"/>
              </a:lnSpc>
              <a:spcBef>
                <a:spcPts val="100"/>
              </a:spcBef>
            </a:pPr>
            <a:r>
              <a:rPr sz="2400">
                <a:solidFill>
                  <a:srgbClr val="1B283D"/>
                </a:solidFill>
                <a:latin typeface="Sassoon Sans Rg" pitchFamily="50" charset="0"/>
                <a:cs typeface="Arial MT"/>
              </a:rPr>
              <a:t>With your partner, can you match  up the word with its definition?</a:t>
            </a:r>
            <a:endParaRPr sz="2400">
              <a:latin typeface="Sassoon Sans Rg" pitchFamily="50" charset="0"/>
              <a:cs typeface="Arial MT"/>
            </a:endParaRPr>
          </a:p>
        </p:txBody>
      </p:sp>
      <p:grpSp>
        <p:nvGrpSpPr>
          <p:cNvPr id="28" name="object 28"/>
          <p:cNvGrpSpPr/>
          <p:nvPr/>
        </p:nvGrpSpPr>
        <p:grpSpPr>
          <a:xfrm>
            <a:off x="7765121" y="3885468"/>
            <a:ext cx="2949575" cy="1744980"/>
            <a:chOff x="7765121" y="3885468"/>
            <a:chExt cx="2949575" cy="1744980"/>
          </a:xfrm>
        </p:grpSpPr>
        <p:sp>
          <p:nvSpPr>
            <p:cNvPr id="29" name="object 29"/>
            <p:cNvSpPr/>
            <p:nvPr/>
          </p:nvSpPr>
          <p:spPr>
            <a:xfrm>
              <a:off x="7765121" y="3885468"/>
              <a:ext cx="2949575" cy="1744980"/>
            </a:xfrm>
            <a:custGeom>
              <a:avLst/>
              <a:gdLst/>
              <a:ahLst/>
              <a:cxnLst/>
              <a:rect l="l" t="t" r="r" b="b"/>
              <a:pathLst>
                <a:path w="2949575" h="1744979">
                  <a:moveTo>
                    <a:pt x="2881274" y="0"/>
                  </a:moveTo>
                  <a:lnTo>
                    <a:pt x="67703" y="0"/>
                  </a:lnTo>
                  <a:lnTo>
                    <a:pt x="41415" y="5342"/>
                  </a:lnTo>
                  <a:lnTo>
                    <a:pt x="19888" y="19888"/>
                  </a:lnTo>
                  <a:lnTo>
                    <a:pt x="5342" y="41415"/>
                  </a:lnTo>
                  <a:lnTo>
                    <a:pt x="0" y="67703"/>
                  </a:lnTo>
                  <a:lnTo>
                    <a:pt x="0" y="1676819"/>
                  </a:lnTo>
                  <a:lnTo>
                    <a:pt x="5342" y="1703106"/>
                  </a:lnTo>
                  <a:lnTo>
                    <a:pt x="19888" y="1724634"/>
                  </a:lnTo>
                  <a:lnTo>
                    <a:pt x="41415" y="1739180"/>
                  </a:lnTo>
                  <a:lnTo>
                    <a:pt x="67703" y="1744522"/>
                  </a:lnTo>
                  <a:lnTo>
                    <a:pt x="2881274" y="1744522"/>
                  </a:lnTo>
                  <a:lnTo>
                    <a:pt x="2907562" y="1739180"/>
                  </a:lnTo>
                  <a:lnTo>
                    <a:pt x="2929089" y="1724634"/>
                  </a:lnTo>
                  <a:lnTo>
                    <a:pt x="2943635" y="1703106"/>
                  </a:lnTo>
                  <a:lnTo>
                    <a:pt x="2948978" y="1676819"/>
                  </a:lnTo>
                  <a:lnTo>
                    <a:pt x="2948978" y="67703"/>
                  </a:lnTo>
                  <a:lnTo>
                    <a:pt x="2943635" y="41415"/>
                  </a:lnTo>
                  <a:lnTo>
                    <a:pt x="2929089" y="19888"/>
                  </a:lnTo>
                  <a:lnTo>
                    <a:pt x="2907562" y="5342"/>
                  </a:lnTo>
                  <a:lnTo>
                    <a:pt x="2881274" y="0"/>
                  </a:lnTo>
                  <a:close/>
                </a:path>
              </a:pathLst>
            </a:custGeom>
            <a:solidFill>
              <a:srgbClr val="FFFFFF"/>
            </a:solidFill>
          </p:spPr>
          <p:txBody>
            <a:bodyPr wrap="square" lIns="0" tIns="0" rIns="0" bIns="0" rtlCol="0"/>
            <a:lstStyle/>
            <a:p>
              <a:endParaRPr/>
            </a:p>
          </p:txBody>
        </p:sp>
        <p:sp>
          <p:nvSpPr>
            <p:cNvPr id="30" name="object 30"/>
            <p:cNvSpPr/>
            <p:nvPr/>
          </p:nvSpPr>
          <p:spPr>
            <a:xfrm>
              <a:off x="7765121" y="3885468"/>
              <a:ext cx="2949575" cy="1744980"/>
            </a:xfrm>
            <a:custGeom>
              <a:avLst/>
              <a:gdLst/>
              <a:ahLst/>
              <a:cxnLst/>
              <a:rect l="l" t="t" r="r" b="b"/>
              <a:pathLst>
                <a:path w="2949575" h="1744979">
                  <a:moveTo>
                    <a:pt x="2948978" y="67703"/>
                  </a:moveTo>
                  <a:lnTo>
                    <a:pt x="2948978" y="1676819"/>
                  </a:lnTo>
                  <a:lnTo>
                    <a:pt x="2943635" y="1703106"/>
                  </a:lnTo>
                  <a:lnTo>
                    <a:pt x="2929089" y="1724634"/>
                  </a:lnTo>
                  <a:lnTo>
                    <a:pt x="2907562" y="1739180"/>
                  </a:lnTo>
                  <a:lnTo>
                    <a:pt x="2881274" y="1744522"/>
                  </a:lnTo>
                  <a:lnTo>
                    <a:pt x="67703" y="1744522"/>
                  </a:lnTo>
                  <a:lnTo>
                    <a:pt x="41415" y="1739180"/>
                  </a:lnTo>
                  <a:lnTo>
                    <a:pt x="19888" y="1724634"/>
                  </a:lnTo>
                  <a:lnTo>
                    <a:pt x="5342" y="1703106"/>
                  </a:lnTo>
                  <a:lnTo>
                    <a:pt x="0" y="1676819"/>
                  </a:lnTo>
                  <a:lnTo>
                    <a:pt x="0" y="67703"/>
                  </a:lnTo>
                  <a:lnTo>
                    <a:pt x="5342" y="41415"/>
                  </a:lnTo>
                  <a:lnTo>
                    <a:pt x="19888" y="19888"/>
                  </a:lnTo>
                  <a:lnTo>
                    <a:pt x="41415" y="5342"/>
                  </a:lnTo>
                  <a:lnTo>
                    <a:pt x="67703" y="0"/>
                  </a:lnTo>
                  <a:lnTo>
                    <a:pt x="2881274" y="0"/>
                  </a:lnTo>
                  <a:lnTo>
                    <a:pt x="2907562" y="5342"/>
                  </a:lnTo>
                  <a:lnTo>
                    <a:pt x="2929089" y="19888"/>
                  </a:lnTo>
                  <a:lnTo>
                    <a:pt x="2943635" y="41415"/>
                  </a:lnTo>
                  <a:lnTo>
                    <a:pt x="2948978" y="67703"/>
                  </a:lnTo>
                  <a:close/>
                </a:path>
              </a:pathLst>
            </a:custGeom>
            <a:ln w="5638">
              <a:solidFill>
                <a:srgbClr val="181C1D"/>
              </a:solidFill>
            </a:ln>
          </p:spPr>
          <p:txBody>
            <a:bodyPr wrap="square" lIns="0" tIns="0" rIns="0" bIns="0" rtlCol="0"/>
            <a:lstStyle/>
            <a:p>
              <a:endParaRPr/>
            </a:p>
          </p:txBody>
        </p:sp>
      </p:grpSp>
      <p:sp>
        <p:nvSpPr>
          <p:cNvPr id="31" name="object 31"/>
          <p:cNvSpPr txBox="1"/>
          <p:nvPr/>
        </p:nvSpPr>
        <p:spPr>
          <a:xfrm>
            <a:off x="7996635" y="4075101"/>
            <a:ext cx="951230" cy="216000"/>
          </a:xfrm>
          <a:prstGeom prst="rect">
            <a:avLst/>
          </a:prstGeom>
          <a:solidFill>
            <a:srgbClr val="FFFFFF"/>
          </a:solidFill>
          <a:ln w="5638">
            <a:solidFill>
              <a:srgbClr val="231F20"/>
            </a:solidFill>
          </a:ln>
        </p:spPr>
        <p:txBody>
          <a:bodyPr vert="horz" wrap="square" lIns="0" tIns="5715" rIns="0" bIns="0" rtlCol="0">
            <a:spAutoFit/>
          </a:bodyPr>
          <a:lstStyle/>
          <a:p>
            <a:pPr>
              <a:lnSpc>
                <a:spcPct val="100000"/>
              </a:lnSpc>
              <a:spcBef>
                <a:spcPts val="45"/>
              </a:spcBef>
            </a:pPr>
            <a:endParaRPr sz="500">
              <a:latin typeface="Times New Roman"/>
              <a:cs typeface="Times New Roman"/>
            </a:endParaRPr>
          </a:p>
          <a:p>
            <a:pPr marL="4445" algn="ctr">
              <a:lnSpc>
                <a:spcPct val="100000"/>
              </a:lnSpc>
              <a:spcBef>
                <a:spcPts val="5"/>
              </a:spcBef>
            </a:pPr>
            <a:r>
              <a:rPr sz="500" spc="-15">
                <a:solidFill>
                  <a:srgbClr val="231F20"/>
                </a:solidFill>
                <a:latin typeface="Sassoon Sans Rg" pitchFamily="50" charset="0"/>
                <a:cs typeface="Arial MT"/>
              </a:rPr>
              <a:t>insoluble</a:t>
            </a:r>
            <a:endParaRPr sz="500">
              <a:latin typeface="Sassoon Sans Rg" pitchFamily="50" charset="0"/>
              <a:cs typeface="Arial MT"/>
            </a:endParaRPr>
          </a:p>
        </p:txBody>
      </p:sp>
      <p:sp>
        <p:nvSpPr>
          <p:cNvPr id="32" name="object 32"/>
          <p:cNvSpPr txBox="1"/>
          <p:nvPr/>
        </p:nvSpPr>
        <p:spPr>
          <a:xfrm>
            <a:off x="9531419" y="4075102"/>
            <a:ext cx="951230" cy="216000"/>
          </a:xfrm>
          <a:prstGeom prst="rect">
            <a:avLst/>
          </a:prstGeom>
          <a:solidFill>
            <a:srgbClr val="FFFFFF"/>
          </a:solidFill>
          <a:ln w="5638">
            <a:solidFill>
              <a:srgbClr val="231F20"/>
            </a:solidFill>
          </a:ln>
        </p:spPr>
        <p:txBody>
          <a:bodyPr vert="horz" wrap="square" lIns="0" tIns="25400" rIns="0" bIns="0" rtlCol="0">
            <a:spAutoFit/>
          </a:bodyPr>
          <a:lstStyle/>
          <a:p>
            <a:pPr marL="156210" marR="137795" indent="-13335">
              <a:lnSpc>
                <a:spcPct val="106600"/>
              </a:lnSpc>
              <a:spcBef>
                <a:spcPts val="200"/>
              </a:spcBef>
            </a:pPr>
            <a:r>
              <a:rPr sz="500" spc="-45">
                <a:solidFill>
                  <a:srgbClr val="231F20"/>
                </a:solidFill>
                <a:latin typeface="Sassoon Sans Rg" pitchFamily="50" charset="0"/>
                <a:cs typeface="Arial MT"/>
              </a:rPr>
              <a:t>whe</a:t>
            </a:r>
            <a:r>
              <a:rPr sz="500" spc="-15">
                <a:solidFill>
                  <a:srgbClr val="231F20"/>
                </a:solidFill>
                <a:latin typeface="Sassoon Sans Rg" pitchFamily="50" charset="0"/>
                <a:cs typeface="Arial MT"/>
              </a:rPr>
              <a:t>n</a:t>
            </a:r>
            <a:r>
              <a:rPr sz="500" spc="-20">
                <a:solidFill>
                  <a:srgbClr val="231F20"/>
                </a:solidFill>
                <a:latin typeface="Sassoon Sans Rg" pitchFamily="50" charset="0"/>
                <a:cs typeface="Arial MT"/>
              </a:rPr>
              <a:t> </a:t>
            </a:r>
            <a:r>
              <a:rPr sz="500" spc="-30">
                <a:solidFill>
                  <a:srgbClr val="231F20"/>
                </a:solidFill>
                <a:latin typeface="Sassoon Sans Rg" pitchFamily="50" charset="0"/>
                <a:cs typeface="Arial MT"/>
              </a:rPr>
              <a:t>nothin</a:t>
            </a:r>
            <a:r>
              <a:rPr sz="500" spc="-5">
                <a:solidFill>
                  <a:srgbClr val="231F20"/>
                </a:solidFill>
                <a:latin typeface="Sassoon Sans Rg" pitchFamily="50" charset="0"/>
                <a:cs typeface="Arial MT"/>
              </a:rPr>
              <a:t>g</a:t>
            </a:r>
            <a:r>
              <a:rPr sz="500" spc="-20">
                <a:solidFill>
                  <a:srgbClr val="231F20"/>
                </a:solidFill>
                <a:latin typeface="Sassoon Sans Rg" pitchFamily="50" charset="0"/>
                <a:cs typeface="Arial MT"/>
              </a:rPr>
              <a:t> </a:t>
            </a:r>
            <a:r>
              <a:rPr sz="500" spc="-35">
                <a:solidFill>
                  <a:srgbClr val="231F20"/>
                </a:solidFill>
                <a:latin typeface="Sassoon Sans Rg" pitchFamily="50" charset="0"/>
                <a:cs typeface="Arial MT"/>
              </a:rPr>
              <a:t>mo</a:t>
            </a:r>
            <a:r>
              <a:rPr sz="500" spc="-40">
                <a:solidFill>
                  <a:srgbClr val="231F20"/>
                </a:solidFill>
                <a:latin typeface="Sassoon Sans Rg" pitchFamily="50" charset="0"/>
                <a:cs typeface="Arial MT"/>
              </a:rPr>
              <a:t>r</a:t>
            </a:r>
            <a:r>
              <a:rPr sz="500" spc="-45">
                <a:solidFill>
                  <a:srgbClr val="231F20"/>
                </a:solidFill>
                <a:latin typeface="Sassoon Sans Rg" pitchFamily="50" charset="0"/>
                <a:cs typeface="Arial MT"/>
              </a:rPr>
              <a:t>e</a:t>
            </a:r>
            <a:r>
              <a:rPr sz="500" spc="-20">
                <a:solidFill>
                  <a:srgbClr val="231F20"/>
                </a:solidFill>
                <a:latin typeface="Sassoon Sans Rg" pitchFamily="50" charset="0"/>
                <a:cs typeface="Arial MT"/>
              </a:rPr>
              <a:t> </a:t>
            </a:r>
            <a:r>
              <a:rPr sz="500" spc="-45">
                <a:solidFill>
                  <a:srgbClr val="231F20"/>
                </a:solidFill>
                <a:latin typeface="Sassoon Sans Rg" pitchFamily="50" charset="0"/>
                <a:cs typeface="Arial MT"/>
              </a:rPr>
              <a:t>ca</a:t>
            </a:r>
            <a:r>
              <a:rPr sz="500" spc="-20">
                <a:solidFill>
                  <a:srgbClr val="231F20"/>
                </a:solidFill>
                <a:latin typeface="Sassoon Sans Rg" pitchFamily="50" charset="0"/>
                <a:cs typeface="Arial MT"/>
              </a:rPr>
              <a:t>n </a:t>
            </a:r>
            <a:r>
              <a:rPr sz="500" spc="-50">
                <a:solidFill>
                  <a:srgbClr val="231F20"/>
                </a:solidFill>
                <a:latin typeface="Sassoon Sans Rg" pitchFamily="50" charset="0"/>
                <a:cs typeface="Arial MT"/>
              </a:rPr>
              <a:t>be  </a:t>
            </a:r>
            <a:r>
              <a:rPr sz="500" spc="-45">
                <a:solidFill>
                  <a:srgbClr val="231F20"/>
                </a:solidFill>
                <a:latin typeface="Sassoon Sans Rg" pitchFamily="50" charset="0"/>
                <a:cs typeface="Arial MT"/>
              </a:rPr>
              <a:t>dissol</a:t>
            </a:r>
            <a:r>
              <a:rPr sz="500" spc="-50">
                <a:solidFill>
                  <a:srgbClr val="231F20"/>
                </a:solidFill>
                <a:latin typeface="Sassoon Sans Rg" pitchFamily="50" charset="0"/>
                <a:cs typeface="Arial MT"/>
              </a:rPr>
              <a:t>ve</a:t>
            </a:r>
            <a:r>
              <a:rPr sz="500" spc="-25">
                <a:solidFill>
                  <a:srgbClr val="231F20"/>
                </a:solidFill>
                <a:latin typeface="Sassoon Sans Rg" pitchFamily="50" charset="0"/>
                <a:cs typeface="Arial MT"/>
              </a:rPr>
              <a:t>d</a:t>
            </a:r>
            <a:r>
              <a:rPr sz="500" spc="-20">
                <a:solidFill>
                  <a:srgbClr val="231F20"/>
                </a:solidFill>
                <a:latin typeface="Sassoon Sans Rg" pitchFamily="50" charset="0"/>
                <a:cs typeface="Arial MT"/>
              </a:rPr>
              <a:t> </a:t>
            </a:r>
            <a:r>
              <a:rPr sz="500" spc="-25">
                <a:solidFill>
                  <a:srgbClr val="231F20"/>
                </a:solidFill>
                <a:latin typeface="Sassoon Sans Rg" pitchFamily="50" charset="0"/>
                <a:cs typeface="Arial MT"/>
              </a:rPr>
              <a:t>int</a:t>
            </a:r>
            <a:r>
              <a:rPr sz="500" spc="5">
                <a:solidFill>
                  <a:srgbClr val="231F20"/>
                </a:solidFill>
                <a:latin typeface="Sassoon Sans Rg" pitchFamily="50" charset="0"/>
                <a:cs typeface="Arial MT"/>
              </a:rPr>
              <a:t>o</a:t>
            </a:r>
            <a:r>
              <a:rPr sz="500" spc="-20">
                <a:solidFill>
                  <a:srgbClr val="231F20"/>
                </a:solidFill>
                <a:latin typeface="Sassoon Sans Rg" pitchFamily="50" charset="0"/>
                <a:cs typeface="Arial MT"/>
              </a:rPr>
              <a:t> </a:t>
            </a:r>
            <a:r>
              <a:rPr sz="500" spc="-35">
                <a:solidFill>
                  <a:srgbClr val="231F20"/>
                </a:solidFill>
                <a:latin typeface="Sassoon Sans Rg" pitchFamily="50" charset="0"/>
                <a:cs typeface="Arial MT"/>
              </a:rPr>
              <a:t>th</a:t>
            </a:r>
            <a:r>
              <a:rPr sz="500" spc="-10">
                <a:solidFill>
                  <a:srgbClr val="231F20"/>
                </a:solidFill>
                <a:latin typeface="Sassoon Sans Rg" pitchFamily="50" charset="0"/>
                <a:cs typeface="Arial MT"/>
              </a:rPr>
              <a:t>e</a:t>
            </a:r>
            <a:r>
              <a:rPr sz="500" spc="-20">
                <a:solidFill>
                  <a:srgbClr val="231F20"/>
                </a:solidFill>
                <a:latin typeface="Sassoon Sans Rg" pitchFamily="50" charset="0"/>
                <a:cs typeface="Arial MT"/>
              </a:rPr>
              <a:t> </a:t>
            </a:r>
            <a:r>
              <a:rPr sz="500" spc="-35">
                <a:solidFill>
                  <a:srgbClr val="231F20"/>
                </a:solidFill>
                <a:latin typeface="Sassoon Sans Rg" pitchFamily="50" charset="0"/>
                <a:cs typeface="Arial MT"/>
              </a:rPr>
              <a:t>solution</a:t>
            </a:r>
            <a:endParaRPr sz="500">
              <a:latin typeface="Sassoon Sans Rg" pitchFamily="50" charset="0"/>
              <a:cs typeface="Arial MT"/>
            </a:endParaRPr>
          </a:p>
        </p:txBody>
      </p:sp>
      <p:sp>
        <p:nvSpPr>
          <p:cNvPr id="33" name="object 33"/>
          <p:cNvSpPr txBox="1"/>
          <p:nvPr/>
        </p:nvSpPr>
        <p:spPr>
          <a:xfrm>
            <a:off x="7996635" y="4454226"/>
            <a:ext cx="951230" cy="216000"/>
          </a:xfrm>
          <a:prstGeom prst="rect">
            <a:avLst/>
          </a:prstGeom>
          <a:solidFill>
            <a:srgbClr val="FFFFFF"/>
          </a:solidFill>
          <a:ln w="5638">
            <a:solidFill>
              <a:srgbClr val="231F20"/>
            </a:solidFill>
          </a:ln>
        </p:spPr>
        <p:txBody>
          <a:bodyPr vert="horz" wrap="square" lIns="0" tIns="5080" rIns="0" bIns="0" rtlCol="0">
            <a:spAutoFit/>
          </a:bodyPr>
          <a:lstStyle/>
          <a:p>
            <a:pPr>
              <a:lnSpc>
                <a:spcPct val="100000"/>
              </a:lnSpc>
              <a:spcBef>
                <a:spcPts val="40"/>
              </a:spcBef>
            </a:pPr>
            <a:endParaRPr sz="500">
              <a:latin typeface="Times New Roman"/>
              <a:cs typeface="Times New Roman"/>
            </a:endParaRPr>
          </a:p>
          <a:p>
            <a:pPr marL="5080" algn="ctr">
              <a:lnSpc>
                <a:spcPct val="100000"/>
              </a:lnSpc>
            </a:pPr>
            <a:r>
              <a:rPr sz="500" spc="-20">
                <a:solidFill>
                  <a:srgbClr val="231F20"/>
                </a:solidFill>
                <a:latin typeface="Sassoon Sans Rg" pitchFamily="50" charset="0"/>
                <a:cs typeface="Arial MT"/>
              </a:rPr>
              <a:t>soluble</a:t>
            </a:r>
            <a:endParaRPr sz="500">
              <a:latin typeface="Sassoon Sans Rg" pitchFamily="50" charset="0"/>
              <a:cs typeface="Arial MT"/>
            </a:endParaRPr>
          </a:p>
        </p:txBody>
      </p:sp>
      <p:sp>
        <p:nvSpPr>
          <p:cNvPr id="34" name="object 34"/>
          <p:cNvSpPr txBox="1"/>
          <p:nvPr/>
        </p:nvSpPr>
        <p:spPr>
          <a:xfrm>
            <a:off x="9531419" y="4454226"/>
            <a:ext cx="951230" cy="216000"/>
          </a:xfrm>
          <a:prstGeom prst="rect">
            <a:avLst/>
          </a:prstGeom>
          <a:solidFill>
            <a:srgbClr val="FFFFFF"/>
          </a:solidFill>
          <a:ln w="5638">
            <a:solidFill>
              <a:srgbClr val="231F20"/>
            </a:solidFill>
          </a:ln>
        </p:spPr>
        <p:txBody>
          <a:bodyPr vert="horz" wrap="square" lIns="0" tIns="5080" rIns="0" bIns="0" rtlCol="0">
            <a:spAutoFit/>
          </a:bodyPr>
          <a:lstStyle/>
          <a:p>
            <a:pPr>
              <a:lnSpc>
                <a:spcPct val="100000"/>
              </a:lnSpc>
              <a:spcBef>
                <a:spcPts val="40"/>
              </a:spcBef>
            </a:pPr>
            <a:endParaRPr sz="500">
              <a:latin typeface="Times New Roman"/>
              <a:cs typeface="Times New Roman"/>
            </a:endParaRPr>
          </a:p>
          <a:p>
            <a:pPr marL="121285">
              <a:lnSpc>
                <a:spcPct val="100000"/>
              </a:lnSpc>
            </a:pPr>
            <a:r>
              <a:rPr sz="500" spc="-10">
                <a:solidFill>
                  <a:srgbClr val="231F20"/>
                </a:solidFill>
                <a:latin typeface="Sassoon Sans Rg" pitchFamily="50" charset="0"/>
                <a:cs typeface="Arial MT"/>
              </a:rPr>
              <a:t>cannot</a:t>
            </a:r>
            <a:r>
              <a:rPr sz="500" spc="10">
                <a:solidFill>
                  <a:srgbClr val="231F20"/>
                </a:solidFill>
                <a:latin typeface="Sassoon Sans Rg" pitchFamily="50" charset="0"/>
                <a:cs typeface="Arial MT"/>
              </a:rPr>
              <a:t> </a:t>
            </a:r>
            <a:r>
              <a:rPr sz="500" spc="-25">
                <a:solidFill>
                  <a:srgbClr val="231F20"/>
                </a:solidFill>
                <a:latin typeface="Sassoon Sans Rg" pitchFamily="50" charset="0"/>
                <a:cs typeface="Arial MT"/>
              </a:rPr>
              <a:t>dissolve</a:t>
            </a:r>
            <a:r>
              <a:rPr sz="500" spc="10">
                <a:solidFill>
                  <a:srgbClr val="231F20"/>
                </a:solidFill>
                <a:latin typeface="Sassoon Sans Rg" pitchFamily="50" charset="0"/>
                <a:cs typeface="Arial MT"/>
              </a:rPr>
              <a:t> </a:t>
            </a:r>
            <a:r>
              <a:rPr sz="500" spc="-5">
                <a:solidFill>
                  <a:srgbClr val="231F20"/>
                </a:solidFill>
                <a:latin typeface="Sassoon Sans Rg" pitchFamily="50" charset="0"/>
                <a:cs typeface="Arial MT"/>
              </a:rPr>
              <a:t>in</a:t>
            </a:r>
            <a:r>
              <a:rPr sz="500" spc="15">
                <a:solidFill>
                  <a:srgbClr val="231F20"/>
                </a:solidFill>
                <a:latin typeface="Sassoon Sans Rg" pitchFamily="50" charset="0"/>
                <a:cs typeface="Arial MT"/>
              </a:rPr>
              <a:t> </a:t>
            </a:r>
            <a:r>
              <a:rPr sz="500" spc="-15">
                <a:solidFill>
                  <a:srgbClr val="231F20"/>
                </a:solidFill>
                <a:latin typeface="Sassoon Sans Rg" pitchFamily="50" charset="0"/>
                <a:cs typeface="Arial MT"/>
              </a:rPr>
              <a:t>a</a:t>
            </a:r>
            <a:r>
              <a:rPr sz="500" spc="10">
                <a:solidFill>
                  <a:srgbClr val="231F20"/>
                </a:solidFill>
                <a:latin typeface="Sassoon Sans Rg" pitchFamily="50" charset="0"/>
                <a:cs typeface="Arial MT"/>
              </a:rPr>
              <a:t> </a:t>
            </a:r>
            <a:r>
              <a:rPr sz="500">
                <a:solidFill>
                  <a:srgbClr val="231F20"/>
                </a:solidFill>
                <a:latin typeface="Sassoon Sans Rg" pitchFamily="50" charset="0"/>
                <a:cs typeface="Arial MT"/>
              </a:rPr>
              <a:t>liquid</a:t>
            </a:r>
            <a:endParaRPr sz="500">
              <a:latin typeface="Sassoon Sans Rg" pitchFamily="50" charset="0"/>
              <a:cs typeface="Arial MT"/>
            </a:endParaRPr>
          </a:p>
        </p:txBody>
      </p:sp>
      <p:sp>
        <p:nvSpPr>
          <p:cNvPr id="35" name="object 35"/>
          <p:cNvSpPr txBox="1"/>
          <p:nvPr/>
        </p:nvSpPr>
        <p:spPr>
          <a:xfrm>
            <a:off x="7996635" y="4833348"/>
            <a:ext cx="951230" cy="216000"/>
          </a:xfrm>
          <a:prstGeom prst="rect">
            <a:avLst/>
          </a:prstGeom>
          <a:solidFill>
            <a:srgbClr val="FFFFFF"/>
          </a:solidFill>
          <a:ln w="5638">
            <a:solidFill>
              <a:srgbClr val="231F20"/>
            </a:solidFill>
          </a:ln>
        </p:spPr>
        <p:txBody>
          <a:bodyPr vert="horz" wrap="square" lIns="0" tIns="3810" rIns="0" bIns="0" rtlCol="0">
            <a:spAutoFit/>
          </a:bodyPr>
          <a:lstStyle/>
          <a:p>
            <a:pPr>
              <a:lnSpc>
                <a:spcPct val="100000"/>
              </a:lnSpc>
              <a:spcBef>
                <a:spcPts val="30"/>
              </a:spcBef>
            </a:pPr>
            <a:endParaRPr sz="500">
              <a:latin typeface="Times New Roman"/>
              <a:cs typeface="Times New Roman"/>
            </a:endParaRPr>
          </a:p>
          <a:p>
            <a:pPr marL="5080" algn="ctr">
              <a:lnSpc>
                <a:spcPct val="100000"/>
              </a:lnSpc>
            </a:pPr>
            <a:r>
              <a:rPr sz="500" spc="-10">
                <a:solidFill>
                  <a:srgbClr val="231F20"/>
                </a:solidFill>
                <a:latin typeface="Sassoon Sans Rg" pitchFamily="50" charset="0"/>
                <a:cs typeface="Arial MT"/>
              </a:rPr>
              <a:t>solution</a:t>
            </a:r>
            <a:endParaRPr sz="500">
              <a:latin typeface="Sassoon Sans Rg" pitchFamily="50" charset="0"/>
              <a:cs typeface="Arial MT"/>
            </a:endParaRPr>
          </a:p>
        </p:txBody>
      </p:sp>
      <p:sp>
        <p:nvSpPr>
          <p:cNvPr id="36" name="object 36"/>
          <p:cNvSpPr txBox="1"/>
          <p:nvPr/>
        </p:nvSpPr>
        <p:spPr>
          <a:xfrm>
            <a:off x="9531419" y="4833348"/>
            <a:ext cx="951230" cy="216000"/>
          </a:xfrm>
          <a:prstGeom prst="rect">
            <a:avLst/>
          </a:prstGeom>
          <a:solidFill>
            <a:srgbClr val="FFFFFF"/>
          </a:solidFill>
          <a:ln w="5638">
            <a:solidFill>
              <a:srgbClr val="231F20"/>
            </a:solidFill>
          </a:ln>
        </p:spPr>
        <p:txBody>
          <a:bodyPr vert="horz" wrap="square" lIns="0" tIns="32384" rIns="0" bIns="0" rtlCol="0">
            <a:spAutoFit/>
          </a:bodyPr>
          <a:lstStyle/>
          <a:p>
            <a:pPr marL="288925" marR="70485" indent="-213995">
              <a:lnSpc>
                <a:spcPct val="106600"/>
              </a:lnSpc>
              <a:spcBef>
                <a:spcPts val="254"/>
              </a:spcBef>
            </a:pPr>
            <a:r>
              <a:rPr sz="500" spc="-35">
                <a:solidFill>
                  <a:srgbClr val="231F20"/>
                </a:solidFill>
                <a:latin typeface="Sassoon Sans Rg" pitchFamily="50" charset="0"/>
                <a:cs typeface="Arial MT"/>
              </a:rPr>
              <a:t>th</a:t>
            </a:r>
            <a:r>
              <a:rPr sz="500" spc="-10">
                <a:solidFill>
                  <a:srgbClr val="231F20"/>
                </a:solidFill>
                <a:latin typeface="Sassoon Sans Rg" pitchFamily="50" charset="0"/>
                <a:cs typeface="Arial MT"/>
              </a:rPr>
              <a:t>e</a:t>
            </a:r>
            <a:r>
              <a:rPr sz="500" spc="-20">
                <a:solidFill>
                  <a:srgbClr val="231F20"/>
                </a:solidFill>
                <a:latin typeface="Sassoon Sans Rg" pitchFamily="50" charset="0"/>
                <a:cs typeface="Arial MT"/>
              </a:rPr>
              <a:t> </a:t>
            </a:r>
            <a:r>
              <a:rPr sz="500" spc="-25">
                <a:solidFill>
                  <a:srgbClr val="231F20"/>
                </a:solidFill>
                <a:latin typeface="Sassoon Sans Rg" pitchFamily="50" charset="0"/>
                <a:cs typeface="Arial MT"/>
              </a:rPr>
              <a:t>r</a:t>
            </a:r>
            <a:r>
              <a:rPr sz="500" spc="-40">
                <a:solidFill>
                  <a:srgbClr val="231F20"/>
                </a:solidFill>
                <a:latin typeface="Sassoon Sans Rg" pitchFamily="50" charset="0"/>
                <a:cs typeface="Arial MT"/>
              </a:rPr>
              <a:t>esul</a:t>
            </a:r>
            <a:r>
              <a:rPr sz="500" spc="-10">
                <a:solidFill>
                  <a:srgbClr val="231F20"/>
                </a:solidFill>
                <a:latin typeface="Sassoon Sans Rg" pitchFamily="50" charset="0"/>
                <a:cs typeface="Arial MT"/>
              </a:rPr>
              <a:t>t</a:t>
            </a:r>
            <a:r>
              <a:rPr sz="500" spc="-20">
                <a:solidFill>
                  <a:srgbClr val="231F20"/>
                </a:solidFill>
                <a:latin typeface="Sassoon Sans Rg" pitchFamily="50" charset="0"/>
                <a:cs typeface="Arial MT"/>
              </a:rPr>
              <a:t> o</a:t>
            </a:r>
            <a:r>
              <a:rPr sz="500">
                <a:solidFill>
                  <a:srgbClr val="231F20"/>
                </a:solidFill>
                <a:latin typeface="Sassoon Sans Rg" pitchFamily="50" charset="0"/>
                <a:cs typeface="Arial MT"/>
              </a:rPr>
              <a:t>f</a:t>
            </a:r>
            <a:r>
              <a:rPr sz="500" spc="-20">
                <a:solidFill>
                  <a:srgbClr val="231F20"/>
                </a:solidFill>
                <a:latin typeface="Sassoon Sans Rg" pitchFamily="50" charset="0"/>
                <a:cs typeface="Arial MT"/>
              </a:rPr>
              <a:t> </a:t>
            </a:r>
            <a:r>
              <a:rPr sz="500" spc="-15">
                <a:solidFill>
                  <a:srgbClr val="231F20"/>
                </a:solidFill>
                <a:latin typeface="Sassoon Sans Rg" pitchFamily="50" charset="0"/>
                <a:cs typeface="Arial MT"/>
              </a:rPr>
              <a:t>t</a:t>
            </a:r>
            <a:r>
              <a:rPr sz="500" spc="-5">
                <a:solidFill>
                  <a:srgbClr val="231F20"/>
                </a:solidFill>
                <a:latin typeface="Sassoon Sans Rg" pitchFamily="50" charset="0"/>
                <a:cs typeface="Arial MT"/>
              </a:rPr>
              <a:t>w</a:t>
            </a:r>
            <a:r>
              <a:rPr sz="500" spc="-15">
                <a:solidFill>
                  <a:srgbClr val="231F20"/>
                </a:solidFill>
                <a:latin typeface="Sassoon Sans Rg" pitchFamily="50" charset="0"/>
                <a:cs typeface="Arial MT"/>
              </a:rPr>
              <a:t>o</a:t>
            </a:r>
            <a:r>
              <a:rPr sz="500" spc="-20">
                <a:solidFill>
                  <a:srgbClr val="231F20"/>
                </a:solidFill>
                <a:latin typeface="Sassoon Sans Rg" pitchFamily="50" charset="0"/>
                <a:cs typeface="Arial MT"/>
              </a:rPr>
              <a:t> </a:t>
            </a:r>
            <a:r>
              <a:rPr sz="500" spc="-35">
                <a:solidFill>
                  <a:srgbClr val="231F20"/>
                </a:solidFill>
                <a:latin typeface="Sassoon Sans Rg" pitchFamily="50" charset="0"/>
                <a:cs typeface="Arial MT"/>
              </a:rPr>
              <a:t>material</a:t>
            </a:r>
            <a:r>
              <a:rPr sz="500" spc="-10">
                <a:solidFill>
                  <a:srgbClr val="231F20"/>
                </a:solidFill>
                <a:latin typeface="Sassoon Sans Rg" pitchFamily="50" charset="0"/>
                <a:cs typeface="Arial MT"/>
              </a:rPr>
              <a:t>s</a:t>
            </a:r>
            <a:r>
              <a:rPr sz="500" spc="-20">
                <a:solidFill>
                  <a:srgbClr val="231F20"/>
                </a:solidFill>
                <a:latin typeface="Sassoon Sans Rg" pitchFamily="50" charset="0"/>
                <a:cs typeface="Arial MT"/>
              </a:rPr>
              <a:t> </a:t>
            </a:r>
            <a:r>
              <a:rPr sz="500" spc="-40">
                <a:solidFill>
                  <a:srgbClr val="231F20"/>
                </a:solidFill>
                <a:latin typeface="Sassoon Sans Rg" pitchFamily="50" charset="0"/>
                <a:cs typeface="Arial MT"/>
              </a:rPr>
              <a:t>being  mixe</a:t>
            </a:r>
            <a:r>
              <a:rPr sz="500" spc="-20">
                <a:solidFill>
                  <a:srgbClr val="231F20"/>
                </a:solidFill>
                <a:latin typeface="Sassoon Sans Rg" pitchFamily="50" charset="0"/>
                <a:cs typeface="Arial MT"/>
              </a:rPr>
              <a:t>d </a:t>
            </a:r>
            <a:r>
              <a:rPr sz="500" spc="-35">
                <a:solidFill>
                  <a:srgbClr val="231F20"/>
                </a:solidFill>
                <a:latin typeface="Sassoon Sans Rg" pitchFamily="50" charset="0"/>
                <a:cs typeface="Arial MT"/>
              </a:rPr>
              <a:t>together</a:t>
            </a:r>
            <a:endParaRPr sz="500">
              <a:latin typeface="Sassoon Sans Rg" pitchFamily="50" charset="0"/>
              <a:cs typeface="Arial MT"/>
            </a:endParaRPr>
          </a:p>
        </p:txBody>
      </p:sp>
      <p:sp>
        <p:nvSpPr>
          <p:cNvPr id="37" name="object 37"/>
          <p:cNvSpPr txBox="1"/>
          <p:nvPr/>
        </p:nvSpPr>
        <p:spPr>
          <a:xfrm>
            <a:off x="9531419" y="5212467"/>
            <a:ext cx="951230" cy="216000"/>
          </a:xfrm>
          <a:prstGeom prst="rect">
            <a:avLst/>
          </a:prstGeom>
          <a:solidFill>
            <a:srgbClr val="FFFFFF"/>
          </a:solidFill>
          <a:ln w="5638">
            <a:solidFill>
              <a:srgbClr val="231F20"/>
            </a:solidFill>
          </a:ln>
        </p:spPr>
        <p:txBody>
          <a:bodyPr vert="horz" wrap="square" lIns="0" tIns="25400" rIns="0" bIns="0" rtlCol="0">
            <a:spAutoFit/>
          </a:bodyPr>
          <a:lstStyle/>
          <a:p>
            <a:pPr marL="327025" marR="58419" indent="-264160">
              <a:lnSpc>
                <a:spcPct val="106600"/>
              </a:lnSpc>
              <a:spcBef>
                <a:spcPts val="200"/>
              </a:spcBef>
            </a:pPr>
            <a:r>
              <a:rPr sz="500" spc="-45">
                <a:solidFill>
                  <a:srgbClr val="231F20"/>
                </a:solidFill>
                <a:latin typeface="Sassoon Sans Rg" pitchFamily="50" charset="0"/>
                <a:cs typeface="Arial MT"/>
              </a:rPr>
              <a:t>whe</a:t>
            </a:r>
            <a:r>
              <a:rPr sz="500" spc="-15">
                <a:solidFill>
                  <a:srgbClr val="231F20"/>
                </a:solidFill>
                <a:latin typeface="Sassoon Sans Rg" pitchFamily="50" charset="0"/>
                <a:cs typeface="Arial MT"/>
              </a:rPr>
              <a:t>n</a:t>
            </a:r>
            <a:r>
              <a:rPr sz="500" spc="-20">
                <a:solidFill>
                  <a:srgbClr val="231F20"/>
                </a:solidFill>
                <a:latin typeface="Sassoon Sans Rg" pitchFamily="50" charset="0"/>
                <a:cs typeface="Arial MT"/>
              </a:rPr>
              <a:t> </a:t>
            </a:r>
            <a:r>
              <a:rPr sz="500" spc="-15">
                <a:solidFill>
                  <a:srgbClr val="231F20"/>
                </a:solidFill>
                <a:latin typeface="Sassoon Sans Rg" pitchFamily="50" charset="0"/>
                <a:cs typeface="Arial MT"/>
              </a:rPr>
              <a:t>a</a:t>
            </a:r>
            <a:r>
              <a:rPr sz="500" spc="-20">
                <a:solidFill>
                  <a:srgbClr val="231F20"/>
                </a:solidFill>
                <a:latin typeface="Sassoon Sans Rg" pitchFamily="50" charset="0"/>
                <a:cs typeface="Arial MT"/>
              </a:rPr>
              <a:t> </a:t>
            </a:r>
            <a:r>
              <a:rPr sz="500" spc="-30">
                <a:solidFill>
                  <a:srgbClr val="231F20"/>
                </a:solidFill>
                <a:latin typeface="Sassoon Sans Rg" pitchFamily="50" charset="0"/>
                <a:cs typeface="Arial MT"/>
              </a:rPr>
              <a:t>materia</a:t>
            </a:r>
            <a:r>
              <a:rPr sz="500" spc="-5">
                <a:solidFill>
                  <a:srgbClr val="231F20"/>
                </a:solidFill>
                <a:latin typeface="Sassoon Sans Rg" pitchFamily="50" charset="0"/>
                <a:cs typeface="Arial MT"/>
              </a:rPr>
              <a:t>l</a:t>
            </a:r>
            <a:r>
              <a:rPr sz="500" spc="-20">
                <a:solidFill>
                  <a:srgbClr val="231F20"/>
                </a:solidFill>
                <a:latin typeface="Sassoon Sans Rg" pitchFamily="50" charset="0"/>
                <a:cs typeface="Arial MT"/>
              </a:rPr>
              <a:t> </a:t>
            </a:r>
            <a:r>
              <a:rPr sz="500" spc="-45">
                <a:solidFill>
                  <a:srgbClr val="231F20"/>
                </a:solidFill>
                <a:latin typeface="Sassoon Sans Rg" pitchFamily="50" charset="0"/>
                <a:cs typeface="Arial MT"/>
              </a:rPr>
              <a:t>ca</a:t>
            </a:r>
            <a:r>
              <a:rPr sz="500" spc="-20">
                <a:solidFill>
                  <a:srgbClr val="231F20"/>
                </a:solidFill>
                <a:latin typeface="Sassoon Sans Rg" pitchFamily="50" charset="0"/>
                <a:cs typeface="Arial MT"/>
              </a:rPr>
              <a:t>n </a:t>
            </a:r>
            <a:r>
              <a:rPr sz="500" spc="-55">
                <a:solidFill>
                  <a:srgbClr val="231F20"/>
                </a:solidFill>
                <a:latin typeface="Sassoon Sans Rg" pitchFamily="50" charset="0"/>
                <a:cs typeface="Arial MT"/>
              </a:rPr>
              <a:t>b</a:t>
            </a:r>
            <a:r>
              <a:rPr sz="500" spc="-30">
                <a:solidFill>
                  <a:srgbClr val="231F20"/>
                </a:solidFill>
                <a:latin typeface="Sassoon Sans Rg" pitchFamily="50" charset="0"/>
                <a:cs typeface="Arial MT"/>
              </a:rPr>
              <a:t>e</a:t>
            </a:r>
            <a:r>
              <a:rPr sz="500" spc="-20">
                <a:solidFill>
                  <a:srgbClr val="231F20"/>
                </a:solidFill>
                <a:latin typeface="Sassoon Sans Rg" pitchFamily="50" charset="0"/>
                <a:cs typeface="Arial MT"/>
              </a:rPr>
              <a:t> </a:t>
            </a:r>
            <a:r>
              <a:rPr sz="500" spc="-45">
                <a:solidFill>
                  <a:srgbClr val="231F20"/>
                </a:solidFill>
                <a:latin typeface="Sassoon Sans Rg" pitchFamily="50" charset="0"/>
                <a:cs typeface="Arial MT"/>
              </a:rPr>
              <a:t>dissol</a:t>
            </a:r>
            <a:r>
              <a:rPr sz="500" spc="-50">
                <a:solidFill>
                  <a:srgbClr val="231F20"/>
                </a:solidFill>
                <a:latin typeface="Sassoon Sans Rg" pitchFamily="50" charset="0"/>
                <a:cs typeface="Arial MT"/>
              </a:rPr>
              <a:t>v</a:t>
            </a:r>
            <a:r>
              <a:rPr sz="500" spc="-45">
                <a:solidFill>
                  <a:srgbClr val="231F20"/>
                </a:solidFill>
                <a:latin typeface="Sassoon Sans Rg" pitchFamily="50" charset="0"/>
                <a:cs typeface="Arial MT"/>
              </a:rPr>
              <a:t>ed  </a:t>
            </a:r>
            <a:r>
              <a:rPr sz="500" spc="-25">
                <a:solidFill>
                  <a:srgbClr val="231F20"/>
                </a:solidFill>
                <a:latin typeface="Sassoon Sans Rg" pitchFamily="50" charset="0"/>
                <a:cs typeface="Arial MT"/>
              </a:rPr>
              <a:t>int</a:t>
            </a:r>
            <a:r>
              <a:rPr sz="500" spc="5">
                <a:solidFill>
                  <a:srgbClr val="231F20"/>
                </a:solidFill>
                <a:latin typeface="Sassoon Sans Rg" pitchFamily="50" charset="0"/>
                <a:cs typeface="Arial MT"/>
              </a:rPr>
              <a:t>o</a:t>
            </a:r>
            <a:r>
              <a:rPr sz="500" spc="-20">
                <a:solidFill>
                  <a:srgbClr val="231F20"/>
                </a:solidFill>
                <a:latin typeface="Sassoon Sans Rg" pitchFamily="50" charset="0"/>
                <a:cs typeface="Arial MT"/>
              </a:rPr>
              <a:t> </a:t>
            </a:r>
            <a:r>
              <a:rPr sz="500" spc="-15">
                <a:solidFill>
                  <a:srgbClr val="231F20"/>
                </a:solidFill>
                <a:latin typeface="Sassoon Sans Rg" pitchFamily="50" charset="0"/>
                <a:cs typeface="Arial MT"/>
              </a:rPr>
              <a:t>a</a:t>
            </a:r>
            <a:r>
              <a:rPr sz="500" spc="-20">
                <a:solidFill>
                  <a:srgbClr val="231F20"/>
                </a:solidFill>
                <a:latin typeface="Sassoon Sans Rg" pitchFamily="50" charset="0"/>
                <a:cs typeface="Arial MT"/>
              </a:rPr>
              <a:t> </a:t>
            </a:r>
            <a:r>
              <a:rPr sz="500" spc="-25">
                <a:solidFill>
                  <a:srgbClr val="231F20"/>
                </a:solidFill>
                <a:latin typeface="Sassoon Sans Rg" pitchFamily="50" charset="0"/>
                <a:cs typeface="Arial MT"/>
              </a:rPr>
              <a:t>liquid</a:t>
            </a:r>
            <a:endParaRPr sz="500">
              <a:latin typeface="Sassoon Sans Rg" pitchFamily="50" charset="0"/>
              <a:cs typeface="Arial MT"/>
            </a:endParaRPr>
          </a:p>
        </p:txBody>
      </p:sp>
      <p:sp>
        <p:nvSpPr>
          <p:cNvPr id="38" name="object 38"/>
          <p:cNvSpPr txBox="1"/>
          <p:nvPr/>
        </p:nvSpPr>
        <p:spPr>
          <a:xfrm>
            <a:off x="7996635" y="5212466"/>
            <a:ext cx="951230" cy="216000"/>
          </a:xfrm>
          <a:prstGeom prst="rect">
            <a:avLst/>
          </a:prstGeom>
          <a:solidFill>
            <a:srgbClr val="FFFFFF"/>
          </a:solidFill>
          <a:ln w="5638">
            <a:solidFill>
              <a:srgbClr val="231F20"/>
            </a:solidFill>
          </a:ln>
        </p:spPr>
        <p:txBody>
          <a:bodyPr vert="horz" wrap="square" lIns="0" tIns="2540" rIns="0" bIns="0" rtlCol="0">
            <a:spAutoFit/>
          </a:bodyPr>
          <a:lstStyle/>
          <a:p>
            <a:pPr>
              <a:lnSpc>
                <a:spcPct val="100000"/>
              </a:lnSpc>
              <a:spcBef>
                <a:spcPts val="20"/>
              </a:spcBef>
            </a:pPr>
            <a:endParaRPr sz="500">
              <a:latin typeface="Times New Roman"/>
              <a:cs typeface="Times New Roman"/>
            </a:endParaRPr>
          </a:p>
          <a:p>
            <a:pPr marL="5080" algn="ctr">
              <a:lnSpc>
                <a:spcPct val="100000"/>
              </a:lnSpc>
            </a:pPr>
            <a:r>
              <a:rPr sz="500" spc="-10">
                <a:solidFill>
                  <a:srgbClr val="231F20"/>
                </a:solidFill>
                <a:latin typeface="Sassoon Sans Rg" pitchFamily="50" charset="0"/>
                <a:cs typeface="Arial MT"/>
              </a:rPr>
              <a:t>saturated</a:t>
            </a:r>
            <a:endParaRPr sz="500">
              <a:latin typeface="Sassoon Sans Rg" pitchFamily="50" charset="0"/>
              <a:cs typeface="Arial MT"/>
            </a:endParaRPr>
          </a:p>
        </p:txBody>
      </p:sp>
      <p:sp>
        <p:nvSpPr>
          <p:cNvPr id="40" name="object 40"/>
          <p:cNvSpPr txBox="1"/>
          <p:nvPr/>
        </p:nvSpPr>
        <p:spPr>
          <a:xfrm>
            <a:off x="8310073" y="3491905"/>
            <a:ext cx="1859280" cy="330200"/>
          </a:xfrm>
          <a:prstGeom prst="rect">
            <a:avLst/>
          </a:prstGeom>
        </p:spPr>
        <p:txBody>
          <a:bodyPr vert="horz" wrap="square" lIns="0" tIns="12065" rIns="0" bIns="0" rtlCol="0">
            <a:spAutoFit/>
          </a:bodyPr>
          <a:lstStyle/>
          <a:p>
            <a:pPr marL="12700">
              <a:lnSpc>
                <a:spcPct val="100000"/>
              </a:lnSpc>
              <a:spcBef>
                <a:spcPts val="95"/>
              </a:spcBef>
            </a:pPr>
            <a:r>
              <a:rPr sz="2000" b="1" spc="-45">
                <a:solidFill>
                  <a:srgbClr val="1C2D31"/>
                </a:solidFill>
                <a:latin typeface="Sassoon Sans Rg" pitchFamily="50" charset="0"/>
                <a:cs typeface="Arial"/>
              </a:rPr>
              <a:t>Partner</a:t>
            </a:r>
            <a:r>
              <a:rPr sz="2000" b="1" spc="5">
                <a:solidFill>
                  <a:srgbClr val="1C2D31"/>
                </a:solidFill>
                <a:latin typeface="Sassoon Sans Rg" pitchFamily="50" charset="0"/>
                <a:cs typeface="Arial"/>
              </a:rPr>
              <a:t> </a:t>
            </a:r>
            <a:r>
              <a:rPr sz="2000" b="1" spc="-20">
                <a:solidFill>
                  <a:srgbClr val="1C2D31"/>
                </a:solidFill>
                <a:latin typeface="Sassoon Sans Rg" pitchFamily="50" charset="0"/>
                <a:cs typeface="Arial"/>
              </a:rPr>
              <a:t>Activity</a:t>
            </a:r>
            <a:endParaRPr sz="2000">
              <a:latin typeface="Sassoon Sans Rg" pitchFamily="50" charset="0"/>
              <a:cs typeface="Arial"/>
            </a:endParaRPr>
          </a:p>
        </p:txBody>
      </p:sp>
      <p:sp>
        <p:nvSpPr>
          <p:cNvPr id="41" name="object 41"/>
          <p:cNvSpPr txBox="1"/>
          <p:nvPr/>
        </p:nvSpPr>
        <p:spPr>
          <a:xfrm>
            <a:off x="8971793" y="3315830"/>
            <a:ext cx="613410" cy="68608"/>
          </a:xfrm>
          <a:prstGeom prst="rect">
            <a:avLst/>
          </a:prstGeom>
        </p:spPr>
        <p:txBody>
          <a:bodyPr vert="horz" wrap="square" lIns="0" tIns="14604" rIns="0" bIns="0" rtlCol="0">
            <a:spAutoFit/>
          </a:bodyPr>
          <a:lstStyle/>
          <a:p>
            <a:pPr marL="12700">
              <a:lnSpc>
                <a:spcPct val="100000"/>
              </a:lnSpc>
              <a:spcBef>
                <a:spcPts val="114"/>
              </a:spcBef>
            </a:pPr>
            <a:r>
              <a:rPr sz="350" b="1">
                <a:solidFill>
                  <a:srgbClr val="231F20"/>
                </a:solidFill>
                <a:latin typeface="Arial"/>
                <a:cs typeface="Arial"/>
              </a:rPr>
              <a:t>www.grammarsaurus.co.uk</a:t>
            </a:r>
            <a:endParaRPr sz="350">
              <a:latin typeface="Arial"/>
              <a:cs typeface="Arial"/>
            </a:endParaRPr>
          </a:p>
        </p:txBody>
      </p:sp>
      <p:pic>
        <p:nvPicPr>
          <p:cNvPr id="42" name="object 42"/>
          <p:cNvPicPr/>
          <p:nvPr/>
        </p:nvPicPr>
        <p:blipFill>
          <a:blip r:embed="rId3" cstate="print"/>
          <a:stretch>
            <a:fillRect/>
          </a:stretch>
        </p:blipFill>
        <p:spPr>
          <a:xfrm>
            <a:off x="8874620" y="3320364"/>
            <a:ext cx="87078" cy="87419"/>
          </a:xfrm>
          <a:prstGeom prst="rect">
            <a:avLst/>
          </a:prstGeom>
        </p:spPr>
      </p:pic>
      <p:sp>
        <p:nvSpPr>
          <p:cNvPr id="43" name="object 43"/>
          <p:cNvSpPr txBox="1"/>
          <p:nvPr/>
        </p:nvSpPr>
        <p:spPr>
          <a:xfrm>
            <a:off x="8971793" y="5698727"/>
            <a:ext cx="613410" cy="68608"/>
          </a:xfrm>
          <a:prstGeom prst="rect">
            <a:avLst/>
          </a:prstGeom>
        </p:spPr>
        <p:txBody>
          <a:bodyPr vert="horz" wrap="square" lIns="0" tIns="14604" rIns="0" bIns="0" rtlCol="0">
            <a:spAutoFit/>
          </a:bodyPr>
          <a:lstStyle/>
          <a:p>
            <a:pPr marL="12700">
              <a:lnSpc>
                <a:spcPct val="100000"/>
              </a:lnSpc>
              <a:spcBef>
                <a:spcPts val="114"/>
              </a:spcBef>
            </a:pPr>
            <a:r>
              <a:rPr sz="350" b="1">
                <a:solidFill>
                  <a:srgbClr val="231F20"/>
                </a:solidFill>
                <a:latin typeface="Arial"/>
                <a:cs typeface="Arial"/>
              </a:rPr>
              <a:t>www.grammarsaurus.co.uk</a:t>
            </a:r>
            <a:endParaRPr sz="350">
              <a:latin typeface="Arial"/>
              <a:cs typeface="Arial"/>
            </a:endParaRPr>
          </a:p>
        </p:txBody>
      </p:sp>
      <p:pic>
        <p:nvPicPr>
          <p:cNvPr id="44" name="object 44"/>
          <p:cNvPicPr/>
          <p:nvPr/>
        </p:nvPicPr>
        <p:blipFill>
          <a:blip r:embed="rId3" cstate="print"/>
          <a:stretch>
            <a:fillRect/>
          </a:stretch>
        </p:blipFill>
        <p:spPr>
          <a:xfrm>
            <a:off x="8874614" y="5703254"/>
            <a:ext cx="87084" cy="87424"/>
          </a:xfrm>
          <a:prstGeom prst="rect">
            <a:avLst/>
          </a:prstGeom>
        </p:spPr>
      </p:pic>
      <p:sp>
        <p:nvSpPr>
          <p:cNvPr id="45" name="object 45"/>
          <p:cNvSpPr txBox="1"/>
          <p:nvPr/>
        </p:nvSpPr>
        <p:spPr>
          <a:xfrm>
            <a:off x="2137575" y="2795313"/>
            <a:ext cx="3806025" cy="862287"/>
          </a:xfrm>
          <a:prstGeom prst="rect">
            <a:avLst/>
          </a:prstGeom>
        </p:spPr>
        <p:txBody>
          <a:bodyPr vert="horz" wrap="square" lIns="0" tIns="12700" rIns="0" bIns="0" rtlCol="0">
            <a:spAutoFit/>
          </a:bodyPr>
          <a:lstStyle/>
          <a:p>
            <a:pPr marL="12700" marR="5080">
              <a:lnSpc>
                <a:spcPct val="114599"/>
              </a:lnSpc>
              <a:spcBef>
                <a:spcPts val="100"/>
              </a:spcBef>
            </a:pPr>
            <a:r>
              <a:rPr sz="2400" b="1">
                <a:solidFill>
                  <a:srgbClr val="1A283C"/>
                </a:solidFill>
                <a:latin typeface="Sassoon Sans Rg" pitchFamily="50" charset="0"/>
                <a:cs typeface="Arial"/>
              </a:rPr>
              <a:t>dissolve, soluble, insoluble,  solution, saturated</a:t>
            </a:r>
            <a:endParaRPr sz="2400">
              <a:latin typeface="Sassoon Sans Rg" pitchFamily="50" charset="0"/>
              <a:cs typeface="Arial"/>
            </a:endParaRPr>
          </a:p>
        </p:txBody>
      </p:sp>
      <p:pic>
        <p:nvPicPr>
          <p:cNvPr id="46" name="Picture 45" descr="A screenshot of a white background&#10;&#10;Description automatically generated">
            <a:extLst>
              <a:ext uri="{FF2B5EF4-FFF2-40B4-BE49-F238E27FC236}">
                <a16:creationId xmlns:a16="http://schemas.microsoft.com/office/drawing/2014/main" id="{BA635D10-544E-5CFF-8C73-21FAD03317F6}"/>
              </a:ext>
            </a:extLst>
          </p:cNvPr>
          <p:cNvPicPr>
            <a:picLocks noChangeAspect="1"/>
          </p:cNvPicPr>
          <p:nvPr/>
        </p:nvPicPr>
        <p:blipFill>
          <a:blip r:embed="rId4"/>
          <a:stretch>
            <a:fillRect/>
          </a:stretch>
        </p:blipFill>
        <p:spPr>
          <a:xfrm>
            <a:off x="6195391" y="2202157"/>
            <a:ext cx="6096000" cy="373473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grpSp>
        <p:nvGrpSpPr>
          <p:cNvPr id="3" name="object 3"/>
          <p:cNvGrpSpPr/>
          <p:nvPr/>
        </p:nvGrpSpPr>
        <p:grpSpPr>
          <a:xfrm>
            <a:off x="11656166" y="0"/>
            <a:ext cx="542290" cy="664845"/>
            <a:chOff x="11656166" y="0"/>
            <a:chExt cx="542290" cy="664845"/>
          </a:xfrm>
        </p:grpSpPr>
        <p:sp>
          <p:nvSpPr>
            <p:cNvPr id="4" name="object 4"/>
            <p:cNvSpPr/>
            <p:nvPr/>
          </p:nvSpPr>
          <p:spPr>
            <a:xfrm>
              <a:off x="11662516" y="0"/>
              <a:ext cx="529590" cy="652145"/>
            </a:xfrm>
            <a:custGeom>
              <a:avLst/>
              <a:gdLst/>
              <a:ahLst/>
              <a:cxnLst/>
              <a:rect l="l" t="t" r="r" b="b"/>
              <a:pathLst>
                <a:path w="529590" h="652145">
                  <a:moveTo>
                    <a:pt x="529483" y="0"/>
                  </a:moveTo>
                  <a:lnTo>
                    <a:pt x="2730" y="0"/>
                  </a:lnTo>
                  <a:lnTo>
                    <a:pt x="1569" y="13897"/>
                  </a:lnTo>
                  <a:lnTo>
                    <a:pt x="712" y="27876"/>
                  </a:lnTo>
                  <a:lnTo>
                    <a:pt x="181" y="41940"/>
                  </a:lnTo>
                  <a:lnTo>
                    <a:pt x="0" y="56095"/>
                  </a:lnTo>
                  <a:lnTo>
                    <a:pt x="1960" y="104695"/>
                  </a:lnTo>
                  <a:lnTo>
                    <a:pt x="7740" y="152231"/>
                  </a:lnTo>
                  <a:lnTo>
                    <a:pt x="17191" y="198554"/>
                  </a:lnTo>
                  <a:lnTo>
                    <a:pt x="30163" y="243517"/>
                  </a:lnTo>
                  <a:lnTo>
                    <a:pt x="46505" y="286970"/>
                  </a:lnTo>
                  <a:lnTo>
                    <a:pt x="66068" y="328767"/>
                  </a:lnTo>
                  <a:lnTo>
                    <a:pt x="88701" y="368759"/>
                  </a:lnTo>
                  <a:lnTo>
                    <a:pt x="114255" y="406798"/>
                  </a:lnTo>
                  <a:lnTo>
                    <a:pt x="142579" y="442736"/>
                  </a:lnTo>
                  <a:lnTo>
                    <a:pt x="173524" y="476425"/>
                  </a:lnTo>
                  <a:lnTo>
                    <a:pt x="206940" y="507717"/>
                  </a:lnTo>
                  <a:lnTo>
                    <a:pt x="242676" y="536463"/>
                  </a:lnTo>
                  <a:lnTo>
                    <a:pt x="280583" y="562515"/>
                  </a:lnTo>
                  <a:lnTo>
                    <a:pt x="320511" y="585726"/>
                  </a:lnTo>
                  <a:lnTo>
                    <a:pt x="362309" y="605947"/>
                  </a:lnTo>
                  <a:lnTo>
                    <a:pt x="405828" y="623031"/>
                  </a:lnTo>
                  <a:lnTo>
                    <a:pt x="450918" y="636828"/>
                  </a:lnTo>
                  <a:lnTo>
                    <a:pt x="497429" y="647192"/>
                  </a:lnTo>
                  <a:lnTo>
                    <a:pt x="529483" y="651741"/>
                  </a:lnTo>
                  <a:lnTo>
                    <a:pt x="529483" y="0"/>
                  </a:lnTo>
                  <a:close/>
                </a:path>
              </a:pathLst>
            </a:custGeom>
            <a:solidFill>
              <a:srgbClr val="BCCCD3"/>
            </a:solidFill>
          </p:spPr>
          <p:txBody>
            <a:bodyPr wrap="square" lIns="0" tIns="0" rIns="0" bIns="0" rtlCol="0"/>
            <a:lstStyle/>
            <a:p>
              <a:endParaRPr/>
            </a:p>
          </p:txBody>
        </p:sp>
        <p:sp>
          <p:nvSpPr>
            <p:cNvPr id="5" name="object 5"/>
            <p:cNvSpPr/>
            <p:nvPr/>
          </p:nvSpPr>
          <p:spPr>
            <a:xfrm>
              <a:off x="11662516" y="0"/>
              <a:ext cx="529590" cy="652145"/>
            </a:xfrm>
            <a:custGeom>
              <a:avLst/>
              <a:gdLst/>
              <a:ahLst/>
              <a:cxnLst/>
              <a:rect l="l" t="t" r="r" b="b"/>
              <a:pathLst>
                <a:path w="529590" h="652145">
                  <a:moveTo>
                    <a:pt x="2730" y="0"/>
                  </a:moveTo>
                  <a:lnTo>
                    <a:pt x="1569" y="13897"/>
                  </a:lnTo>
                  <a:lnTo>
                    <a:pt x="712" y="27876"/>
                  </a:lnTo>
                  <a:lnTo>
                    <a:pt x="181" y="41940"/>
                  </a:lnTo>
                  <a:lnTo>
                    <a:pt x="0" y="56095"/>
                  </a:lnTo>
                  <a:lnTo>
                    <a:pt x="1960" y="104695"/>
                  </a:lnTo>
                  <a:lnTo>
                    <a:pt x="7740" y="152231"/>
                  </a:lnTo>
                  <a:lnTo>
                    <a:pt x="17191" y="198554"/>
                  </a:lnTo>
                  <a:lnTo>
                    <a:pt x="30163" y="243517"/>
                  </a:lnTo>
                  <a:lnTo>
                    <a:pt x="46505" y="286970"/>
                  </a:lnTo>
                  <a:lnTo>
                    <a:pt x="66068" y="328767"/>
                  </a:lnTo>
                  <a:lnTo>
                    <a:pt x="88701" y="368759"/>
                  </a:lnTo>
                  <a:lnTo>
                    <a:pt x="114255" y="406798"/>
                  </a:lnTo>
                  <a:lnTo>
                    <a:pt x="142579" y="442736"/>
                  </a:lnTo>
                  <a:lnTo>
                    <a:pt x="173524" y="476425"/>
                  </a:lnTo>
                  <a:lnTo>
                    <a:pt x="206940" y="507717"/>
                  </a:lnTo>
                  <a:lnTo>
                    <a:pt x="242676" y="536463"/>
                  </a:lnTo>
                  <a:lnTo>
                    <a:pt x="280583" y="562515"/>
                  </a:lnTo>
                  <a:lnTo>
                    <a:pt x="320511" y="585726"/>
                  </a:lnTo>
                  <a:lnTo>
                    <a:pt x="362309" y="605947"/>
                  </a:lnTo>
                  <a:lnTo>
                    <a:pt x="405828" y="623031"/>
                  </a:lnTo>
                  <a:lnTo>
                    <a:pt x="450918" y="636828"/>
                  </a:lnTo>
                  <a:lnTo>
                    <a:pt x="497429" y="647192"/>
                  </a:lnTo>
                  <a:lnTo>
                    <a:pt x="529483" y="651741"/>
                  </a:lnTo>
                </a:path>
                <a:path w="529590" h="652145">
                  <a:moveTo>
                    <a:pt x="529483" y="0"/>
                  </a:moveTo>
                  <a:lnTo>
                    <a:pt x="2730" y="0"/>
                  </a:lnTo>
                </a:path>
              </a:pathLst>
            </a:custGeom>
            <a:ln w="12700">
              <a:solidFill>
                <a:srgbClr val="221F1F"/>
              </a:solidFill>
            </a:ln>
          </p:spPr>
          <p:txBody>
            <a:bodyPr wrap="square" lIns="0" tIns="0" rIns="0" bIns="0" rtlCol="0"/>
            <a:lstStyle/>
            <a:p>
              <a:endParaRPr/>
            </a:p>
          </p:txBody>
        </p:sp>
      </p:grpSp>
      <p:sp>
        <p:nvSpPr>
          <p:cNvPr id="6" name="object 6"/>
          <p:cNvSpPr txBox="1"/>
          <p:nvPr/>
        </p:nvSpPr>
        <p:spPr>
          <a:xfrm>
            <a:off x="11896501"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7</a:t>
            </a:r>
            <a:endParaRPr sz="2400">
              <a:latin typeface="Sassoon Sans Rg" pitchFamily="50" charset="0"/>
              <a:cs typeface="Arial"/>
            </a:endParaRPr>
          </a:p>
        </p:txBody>
      </p:sp>
      <p:grpSp>
        <p:nvGrpSpPr>
          <p:cNvPr id="7" name="object 7"/>
          <p:cNvGrpSpPr/>
          <p:nvPr/>
        </p:nvGrpSpPr>
        <p:grpSpPr>
          <a:xfrm>
            <a:off x="1270935" y="144138"/>
            <a:ext cx="4156075" cy="755650"/>
            <a:chOff x="1270935" y="144138"/>
            <a:chExt cx="4156075" cy="755650"/>
          </a:xfrm>
        </p:grpSpPr>
        <p:sp>
          <p:nvSpPr>
            <p:cNvPr id="8" name="object 8"/>
            <p:cNvSpPr/>
            <p:nvPr/>
          </p:nvSpPr>
          <p:spPr>
            <a:xfrm>
              <a:off x="1277285" y="150488"/>
              <a:ext cx="4143375" cy="742950"/>
            </a:xfrm>
            <a:custGeom>
              <a:avLst/>
              <a:gdLst/>
              <a:ahLst/>
              <a:cxnLst/>
              <a:rect l="l" t="t" r="r" b="b"/>
              <a:pathLst>
                <a:path w="4143375" h="742950">
                  <a:moveTo>
                    <a:pt x="4104766"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4104766" y="742441"/>
                  </a:lnTo>
                  <a:lnTo>
                    <a:pt x="4119560" y="739435"/>
                  </a:lnTo>
                  <a:lnTo>
                    <a:pt x="4131675" y="731250"/>
                  </a:lnTo>
                  <a:lnTo>
                    <a:pt x="4139860" y="719135"/>
                  </a:lnTo>
                  <a:lnTo>
                    <a:pt x="4142866" y="704341"/>
                  </a:lnTo>
                  <a:lnTo>
                    <a:pt x="4142866" y="38099"/>
                  </a:lnTo>
                  <a:lnTo>
                    <a:pt x="4139860" y="23306"/>
                  </a:lnTo>
                  <a:lnTo>
                    <a:pt x="4131675" y="11191"/>
                  </a:lnTo>
                  <a:lnTo>
                    <a:pt x="4119560" y="3006"/>
                  </a:lnTo>
                  <a:lnTo>
                    <a:pt x="4104766" y="0"/>
                  </a:lnTo>
                  <a:close/>
                </a:path>
              </a:pathLst>
            </a:custGeom>
            <a:solidFill>
              <a:srgbClr val="BCCCD3"/>
            </a:solidFill>
          </p:spPr>
          <p:txBody>
            <a:bodyPr wrap="square" lIns="0" tIns="0" rIns="0" bIns="0" rtlCol="0"/>
            <a:lstStyle/>
            <a:p>
              <a:endParaRPr/>
            </a:p>
          </p:txBody>
        </p:sp>
        <p:sp>
          <p:nvSpPr>
            <p:cNvPr id="9" name="object 9"/>
            <p:cNvSpPr/>
            <p:nvPr/>
          </p:nvSpPr>
          <p:spPr>
            <a:xfrm>
              <a:off x="1277285" y="150488"/>
              <a:ext cx="4143375" cy="742950"/>
            </a:xfrm>
            <a:custGeom>
              <a:avLst/>
              <a:gdLst/>
              <a:ahLst/>
              <a:cxnLst/>
              <a:rect l="l" t="t" r="r" b="b"/>
              <a:pathLst>
                <a:path w="4143375" h="742950">
                  <a:moveTo>
                    <a:pt x="4104766"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4104766" y="0"/>
                  </a:lnTo>
                  <a:lnTo>
                    <a:pt x="4119560" y="3006"/>
                  </a:lnTo>
                  <a:lnTo>
                    <a:pt x="4131675" y="11191"/>
                  </a:lnTo>
                  <a:lnTo>
                    <a:pt x="4139860" y="23306"/>
                  </a:lnTo>
                  <a:lnTo>
                    <a:pt x="4142866" y="38099"/>
                  </a:lnTo>
                  <a:lnTo>
                    <a:pt x="4142866" y="704341"/>
                  </a:lnTo>
                  <a:lnTo>
                    <a:pt x="4139860" y="719135"/>
                  </a:lnTo>
                  <a:lnTo>
                    <a:pt x="4131675" y="731250"/>
                  </a:lnTo>
                  <a:lnTo>
                    <a:pt x="4119560" y="739435"/>
                  </a:lnTo>
                  <a:lnTo>
                    <a:pt x="4104766" y="742441"/>
                  </a:lnTo>
                  <a:close/>
                </a:path>
              </a:pathLst>
            </a:custGeom>
            <a:ln w="12700">
              <a:solidFill>
                <a:srgbClr val="221F1F"/>
              </a:solidFill>
            </a:ln>
          </p:spPr>
          <p:txBody>
            <a:bodyPr wrap="square" lIns="0" tIns="0" rIns="0" bIns="0" rtlCol="0"/>
            <a:lstStyle/>
            <a:p>
              <a:endParaRPr/>
            </a:p>
          </p:txBody>
        </p:sp>
      </p:grpSp>
      <p:sp>
        <p:nvSpPr>
          <p:cNvPr id="10" name="object 10"/>
          <p:cNvSpPr txBox="1"/>
          <p:nvPr/>
        </p:nvSpPr>
        <p:spPr>
          <a:xfrm>
            <a:off x="1864527" y="304800"/>
            <a:ext cx="3003550" cy="513080"/>
          </a:xfrm>
          <a:prstGeom prst="rect">
            <a:avLst/>
          </a:prstGeom>
        </p:spPr>
        <p:txBody>
          <a:bodyPr vert="horz" wrap="square" lIns="0" tIns="12700" rIns="0" bIns="0" rtlCol="0">
            <a:spAutoFit/>
          </a:bodyPr>
          <a:lstStyle/>
          <a:p>
            <a:pPr marL="12700">
              <a:lnSpc>
                <a:spcPct val="100000"/>
              </a:lnSpc>
              <a:spcBef>
                <a:spcPts val="100"/>
              </a:spcBef>
            </a:pPr>
            <a:r>
              <a:rPr sz="3200" b="1">
                <a:latin typeface="Sassoon Sans Rg" pitchFamily="50" charset="0"/>
                <a:cs typeface="Arial"/>
              </a:rPr>
              <a:t>Partner Activity</a:t>
            </a:r>
            <a:endParaRPr sz="3200">
              <a:latin typeface="Sassoon Sans Rg" pitchFamily="50" charset="0"/>
              <a:cs typeface="Arial"/>
            </a:endParaRPr>
          </a:p>
        </p:txBody>
      </p:sp>
      <p:graphicFrame>
        <p:nvGraphicFramePr>
          <p:cNvPr id="11" name="object 11"/>
          <p:cNvGraphicFramePr>
            <a:graphicFrameLocks noGrp="1"/>
          </p:cNvGraphicFramePr>
          <p:nvPr/>
        </p:nvGraphicFramePr>
        <p:xfrm>
          <a:off x="892543" y="1322997"/>
          <a:ext cx="6316344" cy="4647856"/>
        </p:xfrm>
        <a:graphic>
          <a:graphicData uri="http://schemas.openxmlformats.org/drawingml/2006/table">
            <a:tbl>
              <a:tblPr firstRow="1" bandRow="1">
                <a:tableStyleId>{2D5ABB26-0587-4C30-8999-92F81FD0307C}</a:tableStyleId>
              </a:tblPr>
              <a:tblGrid>
                <a:gridCol w="2539365">
                  <a:extLst>
                    <a:ext uri="{9D8B030D-6E8A-4147-A177-3AD203B41FA5}">
                      <a16:colId xmlns:a16="http://schemas.microsoft.com/office/drawing/2014/main" val="20000"/>
                    </a:ext>
                  </a:extLst>
                </a:gridCol>
                <a:gridCol w="3776979">
                  <a:extLst>
                    <a:ext uri="{9D8B030D-6E8A-4147-A177-3AD203B41FA5}">
                      <a16:colId xmlns:a16="http://schemas.microsoft.com/office/drawing/2014/main" val="20001"/>
                    </a:ext>
                  </a:extLst>
                </a:gridCol>
              </a:tblGrid>
              <a:tr h="1161961">
                <a:tc>
                  <a:txBody>
                    <a:bodyPr/>
                    <a:lstStyle/>
                    <a:p>
                      <a:pPr>
                        <a:lnSpc>
                          <a:spcPct val="100000"/>
                        </a:lnSpc>
                        <a:spcBef>
                          <a:spcPts val="35"/>
                        </a:spcBef>
                      </a:pPr>
                      <a:endParaRPr sz="2650">
                        <a:latin typeface="Times New Roman"/>
                        <a:cs typeface="Times New Roman"/>
                      </a:endParaRPr>
                    </a:p>
                    <a:p>
                      <a:pPr algn="ctr">
                        <a:lnSpc>
                          <a:spcPct val="100000"/>
                        </a:lnSpc>
                        <a:spcBef>
                          <a:spcPts val="5"/>
                        </a:spcBef>
                      </a:pPr>
                      <a:r>
                        <a:rPr sz="2250" b="1" spc="0">
                          <a:solidFill>
                            <a:srgbClr val="1B283D"/>
                          </a:solidFill>
                          <a:latin typeface="Sassoon Sans Rg" pitchFamily="50" charset="0"/>
                          <a:cs typeface="Arial"/>
                        </a:rPr>
                        <a:t>soluble</a:t>
                      </a:r>
                      <a:endParaRPr sz="2250" spc="0">
                        <a:latin typeface="Sassoon Sans Rg" pitchFamily="50" charset="0"/>
                        <a:cs typeface="Arial"/>
                      </a:endParaRPr>
                    </a:p>
                  </a:txBody>
                  <a:tcPr marL="0" marR="0" marT="4445" marB="0">
                    <a:lnL w="12700">
                      <a:solidFill>
                        <a:srgbClr val="062E35"/>
                      </a:solidFill>
                      <a:prstDash val="solid"/>
                    </a:lnL>
                    <a:lnR w="19050">
                      <a:solidFill>
                        <a:srgbClr val="062E35"/>
                      </a:solidFill>
                      <a:prstDash val="solid"/>
                    </a:lnR>
                    <a:lnT w="12700">
                      <a:solidFill>
                        <a:srgbClr val="062E35"/>
                      </a:solidFill>
                      <a:prstDash val="solid"/>
                    </a:lnT>
                    <a:lnB w="12700">
                      <a:solidFill>
                        <a:srgbClr val="062E35"/>
                      </a:solidFill>
                      <a:prstDash val="solid"/>
                    </a:lnB>
                    <a:solidFill>
                      <a:srgbClr val="F48995"/>
                    </a:solidFill>
                  </a:tcPr>
                </a:tc>
                <a:tc>
                  <a:txBody>
                    <a:bodyPr/>
                    <a:lstStyle/>
                    <a:p>
                      <a:pPr>
                        <a:lnSpc>
                          <a:spcPct val="100000"/>
                        </a:lnSpc>
                        <a:spcBef>
                          <a:spcPts val="35"/>
                        </a:spcBef>
                      </a:pPr>
                      <a:endParaRPr sz="2650">
                        <a:latin typeface="Times New Roman"/>
                        <a:cs typeface="Times New Roman"/>
                      </a:endParaRPr>
                    </a:p>
                    <a:p>
                      <a:pPr marL="187960">
                        <a:lnSpc>
                          <a:spcPct val="100000"/>
                        </a:lnSpc>
                      </a:pPr>
                      <a:r>
                        <a:rPr sz="2250" spc="0">
                          <a:solidFill>
                            <a:srgbClr val="1B283D"/>
                          </a:solidFill>
                          <a:latin typeface="Sassoon Sans Rg" pitchFamily="50" charset="0"/>
                          <a:cs typeface="Arial MT"/>
                        </a:rPr>
                        <a:t>can </a:t>
                      </a:r>
                      <a:r>
                        <a:rPr sz="2250" b="1" spc="0">
                          <a:solidFill>
                            <a:srgbClr val="1B283D"/>
                          </a:solidFill>
                          <a:latin typeface="Sassoon Sans Rg" pitchFamily="50" charset="0"/>
                          <a:cs typeface="Arial"/>
                        </a:rPr>
                        <a:t>dissolve </a:t>
                      </a:r>
                      <a:r>
                        <a:rPr sz="2250" spc="0">
                          <a:solidFill>
                            <a:srgbClr val="1B283D"/>
                          </a:solidFill>
                          <a:latin typeface="Sassoon Sans Rg" pitchFamily="50" charset="0"/>
                          <a:cs typeface="Arial MT"/>
                        </a:rPr>
                        <a:t>into a </a:t>
                      </a:r>
                      <a:r>
                        <a:rPr sz="2250" b="1" spc="0">
                          <a:solidFill>
                            <a:srgbClr val="1B283D"/>
                          </a:solidFill>
                          <a:latin typeface="Sassoon Sans Rg" pitchFamily="50" charset="0"/>
                          <a:cs typeface="Arial"/>
                        </a:rPr>
                        <a:t>liquid</a:t>
                      </a:r>
                      <a:endParaRPr sz="2250" spc="0">
                        <a:latin typeface="Sassoon Sans Rg" pitchFamily="50" charset="0"/>
                        <a:cs typeface="Arial"/>
                      </a:endParaRPr>
                    </a:p>
                  </a:txBody>
                  <a:tcPr marL="0" marR="0" marT="4445" marB="0">
                    <a:lnL w="19050">
                      <a:solidFill>
                        <a:srgbClr val="062E35"/>
                      </a:solidFill>
                      <a:prstDash val="solid"/>
                    </a:lnL>
                    <a:lnR w="12700">
                      <a:solidFill>
                        <a:srgbClr val="1B283D"/>
                      </a:solidFill>
                      <a:prstDash val="solid"/>
                    </a:lnR>
                    <a:lnT w="12700">
                      <a:solidFill>
                        <a:srgbClr val="1B283D"/>
                      </a:solidFill>
                      <a:prstDash val="solid"/>
                    </a:lnT>
                    <a:lnB w="12700">
                      <a:solidFill>
                        <a:srgbClr val="1B283D"/>
                      </a:solidFill>
                      <a:prstDash val="solid"/>
                    </a:lnB>
                  </a:tcPr>
                </a:tc>
                <a:extLst>
                  <a:ext uri="{0D108BD9-81ED-4DB2-BD59-A6C34878D82A}">
                    <a16:rowId xmlns:a16="http://schemas.microsoft.com/office/drawing/2014/main" val="10000"/>
                  </a:ext>
                </a:extLst>
              </a:tr>
              <a:tr h="1161967">
                <a:tc>
                  <a:txBody>
                    <a:bodyPr/>
                    <a:lstStyle/>
                    <a:p>
                      <a:pPr>
                        <a:lnSpc>
                          <a:spcPct val="100000"/>
                        </a:lnSpc>
                        <a:spcBef>
                          <a:spcPts val="15"/>
                        </a:spcBef>
                      </a:pPr>
                      <a:endParaRPr sz="2600">
                        <a:latin typeface="Times New Roman"/>
                        <a:cs typeface="Times New Roman"/>
                      </a:endParaRPr>
                    </a:p>
                    <a:p>
                      <a:pPr algn="ctr">
                        <a:lnSpc>
                          <a:spcPct val="100000"/>
                        </a:lnSpc>
                      </a:pPr>
                      <a:r>
                        <a:rPr sz="2250" b="1" spc="0">
                          <a:solidFill>
                            <a:srgbClr val="1B283D"/>
                          </a:solidFill>
                          <a:latin typeface="Sassoon Sans Rg" pitchFamily="50" charset="0"/>
                          <a:cs typeface="Arial"/>
                        </a:rPr>
                        <a:t>insoluble</a:t>
                      </a:r>
                      <a:endParaRPr sz="2250" spc="0">
                        <a:latin typeface="Sassoon Sans Rg" pitchFamily="50" charset="0"/>
                        <a:cs typeface="Arial"/>
                      </a:endParaRPr>
                    </a:p>
                  </a:txBody>
                  <a:tcPr marL="0" marR="0" marT="1905" marB="0">
                    <a:lnL w="12700">
                      <a:solidFill>
                        <a:srgbClr val="062E35"/>
                      </a:solidFill>
                      <a:prstDash val="solid"/>
                    </a:lnL>
                    <a:lnR w="19050">
                      <a:solidFill>
                        <a:srgbClr val="062E35"/>
                      </a:solidFill>
                      <a:prstDash val="solid"/>
                    </a:lnR>
                    <a:lnT w="12700">
                      <a:solidFill>
                        <a:srgbClr val="062E35"/>
                      </a:solidFill>
                      <a:prstDash val="solid"/>
                    </a:lnT>
                    <a:lnB w="19050">
                      <a:solidFill>
                        <a:srgbClr val="072E35"/>
                      </a:solidFill>
                      <a:prstDash val="solid"/>
                    </a:lnB>
                    <a:solidFill>
                      <a:srgbClr val="66CAC5"/>
                    </a:solidFill>
                  </a:tcPr>
                </a:tc>
                <a:tc>
                  <a:txBody>
                    <a:bodyPr/>
                    <a:lstStyle/>
                    <a:p>
                      <a:pPr>
                        <a:lnSpc>
                          <a:spcPct val="100000"/>
                        </a:lnSpc>
                        <a:spcBef>
                          <a:spcPts val="15"/>
                        </a:spcBef>
                      </a:pPr>
                      <a:endParaRPr sz="2600">
                        <a:latin typeface="Times New Roman"/>
                        <a:cs typeface="Times New Roman"/>
                      </a:endParaRPr>
                    </a:p>
                    <a:p>
                      <a:pPr marL="187960">
                        <a:lnSpc>
                          <a:spcPct val="100000"/>
                        </a:lnSpc>
                      </a:pPr>
                      <a:r>
                        <a:rPr sz="2250" spc="0">
                          <a:solidFill>
                            <a:srgbClr val="1B283D"/>
                          </a:solidFill>
                          <a:latin typeface="Sassoon Sans Rg" pitchFamily="50" charset="0"/>
                          <a:cs typeface="Arial MT"/>
                        </a:rPr>
                        <a:t>cannot </a:t>
                      </a:r>
                      <a:r>
                        <a:rPr sz="2250" b="1" spc="0">
                          <a:solidFill>
                            <a:srgbClr val="1B283D"/>
                          </a:solidFill>
                          <a:latin typeface="Sassoon Sans Rg" pitchFamily="50" charset="0"/>
                          <a:cs typeface="Arial"/>
                        </a:rPr>
                        <a:t>dissolve </a:t>
                      </a:r>
                      <a:r>
                        <a:rPr sz="2250" spc="0">
                          <a:solidFill>
                            <a:srgbClr val="1B283D"/>
                          </a:solidFill>
                          <a:latin typeface="Sassoon Sans Rg" pitchFamily="50" charset="0"/>
                          <a:cs typeface="Arial MT"/>
                        </a:rPr>
                        <a:t>into a </a:t>
                      </a:r>
                      <a:r>
                        <a:rPr sz="2250" b="1" spc="0">
                          <a:solidFill>
                            <a:srgbClr val="1B283D"/>
                          </a:solidFill>
                          <a:latin typeface="Sassoon Sans Rg" pitchFamily="50" charset="0"/>
                          <a:cs typeface="Arial"/>
                        </a:rPr>
                        <a:t>liquid</a:t>
                      </a:r>
                      <a:endParaRPr sz="2250" spc="0">
                        <a:latin typeface="Sassoon Sans Rg" pitchFamily="50" charset="0"/>
                        <a:cs typeface="Arial"/>
                      </a:endParaRPr>
                    </a:p>
                  </a:txBody>
                  <a:tcPr marL="0" marR="0" marT="1905" marB="0">
                    <a:lnL w="19050">
                      <a:solidFill>
                        <a:srgbClr val="062E35"/>
                      </a:solidFill>
                      <a:prstDash val="solid"/>
                    </a:lnL>
                    <a:lnR w="12700">
                      <a:solidFill>
                        <a:srgbClr val="1B283D"/>
                      </a:solidFill>
                      <a:prstDash val="solid"/>
                    </a:lnR>
                    <a:lnT w="12700">
                      <a:solidFill>
                        <a:srgbClr val="1B283D"/>
                      </a:solidFill>
                      <a:prstDash val="solid"/>
                    </a:lnT>
                    <a:lnB w="19050">
                      <a:solidFill>
                        <a:srgbClr val="1B283D"/>
                      </a:solidFill>
                      <a:prstDash val="solid"/>
                    </a:lnB>
                  </a:tcPr>
                </a:tc>
                <a:extLst>
                  <a:ext uri="{0D108BD9-81ED-4DB2-BD59-A6C34878D82A}">
                    <a16:rowId xmlns:a16="http://schemas.microsoft.com/office/drawing/2014/main" val="10001"/>
                  </a:ext>
                </a:extLst>
              </a:tr>
              <a:tr h="1161967">
                <a:tc>
                  <a:txBody>
                    <a:bodyPr/>
                    <a:lstStyle/>
                    <a:p>
                      <a:pPr>
                        <a:lnSpc>
                          <a:spcPct val="100000"/>
                        </a:lnSpc>
                        <a:spcBef>
                          <a:spcPts val="20"/>
                        </a:spcBef>
                      </a:pPr>
                      <a:endParaRPr sz="2500">
                        <a:latin typeface="Times New Roman"/>
                        <a:cs typeface="Times New Roman"/>
                      </a:endParaRPr>
                    </a:p>
                    <a:p>
                      <a:pPr algn="ctr">
                        <a:lnSpc>
                          <a:spcPct val="100000"/>
                        </a:lnSpc>
                      </a:pPr>
                      <a:r>
                        <a:rPr sz="2250" b="1" spc="0">
                          <a:solidFill>
                            <a:srgbClr val="1B283D"/>
                          </a:solidFill>
                          <a:latin typeface="Sassoon Sans Rg" pitchFamily="50" charset="0"/>
                          <a:cs typeface="Arial"/>
                        </a:rPr>
                        <a:t>saturated</a:t>
                      </a:r>
                      <a:endParaRPr sz="2250" spc="0">
                        <a:latin typeface="Sassoon Sans Rg" pitchFamily="50" charset="0"/>
                        <a:cs typeface="Arial"/>
                      </a:endParaRPr>
                    </a:p>
                  </a:txBody>
                  <a:tcPr marL="0" marR="0" marT="2540" marB="0">
                    <a:lnL w="12700">
                      <a:solidFill>
                        <a:srgbClr val="072E35"/>
                      </a:solidFill>
                      <a:prstDash val="solid"/>
                    </a:lnL>
                    <a:lnR w="19050">
                      <a:solidFill>
                        <a:srgbClr val="072E35"/>
                      </a:solidFill>
                      <a:prstDash val="solid"/>
                    </a:lnR>
                    <a:lnT w="19050">
                      <a:solidFill>
                        <a:srgbClr val="072E35"/>
                      </a:solidFill>
                      <a:prstDash val="solid"/>
                    </a:lnT>
                    <a:lnB w="12700">
                      <a:solidFill>
                        <a:srgbClr val="062E35"/>
                      </a:solidFill>
                      <a:prstDash val="solid"/>
                    </a:lnB>
                    <a:solidFill>
                      <a:srgbClr val="BACAD2"/>
                    </a:solidFill>
                  </a:tcPr>
                </a:tc>
                <a:tc>
                  <a:txBody>
                    <a:bodyPr/>
                    <a:lstStyle/>
                    <a:p>
                      <a:pPr marL="187960">
                        <a:lnSpc>
                          <a:spcPct val="100000"/>
                        </a:lnSpc>
                        <a:spcBef>
                          <a:spcPts val="1600"/>
                        </a:spcBef>
                      </a:pPr>
                      <a:r>
                        <a:rPr sz="2250" spc="0">
                          <a:solidFill>
                            <a:srgbClr val="1B283D"/>
                          </a:solidFill>
                          <a:latin typeface="Sassoon Sans Rg" pitchFamily="50" charset="0"/>
                          <a:cs typeface="Arial MT"/>
                        </a:rPr>
                        <a:t>when nothing more can be</a:t>
                      </a:r>
                      <a:endParaRPr sz="2250" spc="0">
                        <a:latin typeface="Sassoon Sans Rg" pitchFamily="50" charset="0"/>
                        <a:cs typeface="Arial MT"/>
                      </a:endParaRPr>
                    </a:p>
                    <a:p>
                      <a:pPr marL="187960">
                        <a:lnSpc>
                          <a:spcPct val="100000"/>
                        </a:lnSpc>
                        <a:spcBef>
                          <a:spcPts val="635"/>
                        </a:spcBef>
                      </a:pPr>
                      <a:r>
                        <a:rPr sz="2250" b="1" spc="0">
                          <a:solidFill>
                            <a:srgbClr val="1B283D"/>
                          </a:solidFill>
                          <a:latin typeface="Sassoon Sans Rg" pitchFamily="50" charset="0"/>
                          <a:cs typeface="Arial"/>
                        </a:rPr>
                        <a:t>dissolved </a:t>
                      </a:r>
                      <a:r>
                        <a:rPr sz="2250" spc="0">
                          <a:solidFill>
                            <a:srgbClr val="1B283D"/>
                          </a:solidFill>
                          <a:latin typeface="Sassoon Sans Rg" pitchFamily="50" charset="0"/>
                          <a:cs typeface="Arial MT"/>
                        </a:rPr>
                        <a:t>into the </a:t>
                      </a:r>
                      <a:r>
                        <a:rPr sz="2250" b="1" spc="0">
                          <a:solidFill>
                            <a:srgbClr val="1B283D"/>
                          </a:solidFill>
                          <a:latin typeface="Sassoon Sans Rg" pitchFamily="50" charset="0"/>
                          <a:cs typeface="Arial"/>
                        </a:rPr>
                        <a:t>liquid</a:t>
                      </a:r>
                      <a:endParaRPr sz="2250" spc="0">
                        <a:latin typeface="Sassoon Sans Rg" pitchFamily="50" charset="0"/>
                        <a:cs typeface="Arial"/>
                      </a:endParaRPr>
                    </a:p>
                  </a:txBody>
                  <a:tcPr marL="0" marR="0" marT="203200" marB="0">
                    <a:lnL w="19050">
                      <a:solidFill>
                        <a:srgbClr val="072E35"/>
                      </a:solidFill>
                      <a:prstDash val="solid"/>
                    </a:lnL>
                    <a:lnR w="12700">
                      <a:solidFill>
                        <a:srgbClr val="1B283D"/>
                      </a:solidFill>
                      <a:prstDash val="solid"/>
                    </a:lnR>
                    <a:lnT w="19050">
                      <a:solidFill>
                        <a:srgbClr val="1B283D"/>
                      </a:solidFill>
                      <a:prstDash val="solid"/>
                    </a:lnT>
                    <a:lnB w="12700">
                      <a:solidFill>
                        <a:srgbClr val="1B283D"/>
                      </a:solidFill>
                      <a:prstDash val="solid"/>
                    </a:lnB>
                  </a:tcPr>
                </a:tc>
                <a:extLst>
                  <a:ext uri="{0D108BD9-81ED-4DB2-BD59-A6C34878D82A}">
                    <a16:rowId xmlns:a16="http://schemas.microsoft.com/office/drawing/2014/main" val="10002"/>
                  </a:ext>
                </a:extLst>
              </a:tr>
              <a:tr h="1161961">
                <a:tc>
                  <a:txBody>
                    <a:bodyPr/>
                    <a:lstStyle/>
                    <a:p>
                      <a:pPr>
                        <a:lnSpc>
                          <a:spcPct val="100000"/>
                        </a:lnSpc>
                        <a:spcBef>
                          <a:spcPts val="50"/>
                        </a:spcBef>
                      </a:pPr>
                      <a:endParaRPr sz="2650">
                        <a:latin typeface="Times New Roman"/>
                        <a:cs typeface="Times New Roman"/>
                      </a:endParaRPr>
                    </a:p>
                    <a:p>
                      <a:pPr algn="ctr">
                        <a:lnSpc>
                          <a:spcPct val="100000"/>
                        </a:lnSpc>
                      </a:pPr>
                      <a:r>
                        <a:rPr sz="2250" b="1" spc="0">
                          <a:solidFill>
                            <a:srgbClr val="1B283D"/>
                          </a:solidFill>
                          <a:latin typeface="Sassoon Sans Rg" pitchFamily="50" charset="0"/>
                          <a:cs typeface="Arial"/>
                        </a:rPr>
                        <a:t>solution</a:t>
                      </a:r>
                      <a:endParaRPr sz="2250" spc="0">
                        <a:latin typeface="Sassoon Sans Rg" pitchFamily="50" charset="0"/>
                        <a:cs typeface="Arial"/>
                      </a:endParaRPr>
                    </a:p>
                  </a:txBody>
                  <a:tcPr marL="0" marR="0" marT="6350" marB="0">
                    <a:lnL w="12700">
                      <a:solidFill>
                        <a:srgbClr val="062E35"/>
                      </a:solidFill>
                      <a:prstDash val="solid"/>
                    </a:lnL>
                    <a:lnR w="19050">
                      <a:solidFill>
                        <a:srgbClr val="062E35"/>
                      </a:solidFill>
                      <a:prstDash val="solid"/>
                    </a:lnR>
                    <a:lnT w="12700">
                      <a:solidFill>
                        <a:srgbClr val="062E35"/>
                      </a:solidFill>
                      <a:prstDash val="solid"/>
                    </a:lnT>
                    <a:lnB w="12700">
                      <a:solidFill>
                        <a:srgbClr val="062E35"/>
                      </a:solidFill>
                      <a:prstDash val="solid"/>
                    </a:lnB>
                    <a:solidFill>
                      <a:srgbClr val="41AFC6"/>
                    </a:solidFill>
                  </a:tcPr>
                </a:tc>
                <a:tc>
                  <a:txBody>
                    <a:bodyPr/>
                    <a:lstStyle/>
                    <a:p>
                      <a:pPr marL="192405" marR="202565">
                        <a:lnSpc>
                          <a:spcPct val="102299"/>
                        </a:lnSpc>
                        <a:spcBef>
                          <a:spcPts val="1575"/>
                        </a:spcBef>
                      </a:pPr>
                      <a:r>
                        <a:rPr sz="2250" spc="-30" baseline="0">
                          <a:solidFill>
                            <a:srgbClr val="1B283D"/>
                          </a:solidFill>
                          <a:latin typeface="Sassoon Sans Rg" pitchFamily="50" charset="0"/>
                          <a:cs typeface="Arial MT"/>
                        </a:rPr>
                        <a:t>the result when two materials  are mixed</a:t>
                      </a:r>
                      <a:r>
                        <a:rPr lang="en-US" sz="2250" spc="-30" baseline="0">
                          <a:solidFill>
                            <a:srgbClr val="1B283D"/>
                          </a:solidFill>
                          <a:latin typeface="Sassoon Sans Rg" pitchFamily="50" charset="0"/>
                          <a:cs typeface="Arial MT"/>
                        </a:rPr>
                        <a:t> </a:t>
                      </a:r>
                      <a:r>
                        <a:rPr sz="2250" spc="-30" baseline="0">
                          <a:solidFill>
                            <a:srgbClr val="1B283D"/>
                          </a:solidFill>
                          <a:latin typeface="Sassoon Sans Rg" pitchFamily="50" charset="0"/>
                          <a:cs typeface="Arial MT"/>
                        </a:rPr>
                        <a:t>together</a:t>
                      </a:r>
                      <a:endParaRPr sz="2250" spc="-30" baseline="0">
                        <a:latin typeface="Sassoon Sans Rg" pitchFamily="50" charset="0"/>
                        <a:cs typeface="Arial MT"/>
                      </a:endParaRPr>
                    </a:p>
                  </a:txBody>
                  <a:tcPr marL="0" marR="0" marT="200025" marB="0">
                    <a:lnL w="19050">
                      <a:solidFill>
                        <a:srgbClr val="062E35"/>
                      </a:solidFill>
                      <a:prstDash val="solid"/>
                    </a:lnL>
                    <a:lnR w="12700">
                      <a:solidFill>
                        <a:srgbClr val="1B283D"/>
                      </a:solidFill>
                      <a:prstDash val="solid"/>
                    </a:lnR>
                    <a:lnT w="12700">
                      <a:solidFill>
                        <a:srgbClr val="1B283D"/>
                      </a:solidFill>
                      <a:prstDash val="solid"/>
                    </a:lnT>
                    <a:lnB w="12700">
                      <a:solidFill>
                        <a:srgbClr val="1B283D"/>
                      </a:solidFill>
                      <a:prstDash val="solid"/>
                    </a:lnB>
                  </a:tcPr>
                </a:tc>
                <a:extLst>
                  <a:ext uri="{0D108BD9-81ED-4DB2-BD59-A6C34878D82A}">
                    <a16:rowId xmlns:a16="http://schemas.microsoft.com/office/drawing/2014/main" val="10003"/>
                  </a:ext>
                </a:extLst>
              </a:tr>
            </a:tbl>
          </a:graphicData>
        </a:graphic>
      </p:graphicFrame>
      <p:grpSp>
        <p:nvGrpSpPr>
          <p:cNvPr id="12" name="object 12"/>
          <p:cNvGrpSpPr/>
          <p:nvPr/>
        </p:nvGrpSpPr>
        <p:grpSpPr>
          <a:xfrm>
            <a:off x="7627708" y="1253794"/>
            <a:ext cx="3877310" cy="4968875"/>
            <a:chOff x="7627708" y="1253794"/>
            <a:chExt cx="3877310" cy="4968875"/>
          </a:xfrm>
        </p:grpSpPr>
        <p:pic>
          <p:nvPicPr>
            <p:cNvPr id="13" name="object 13"/>
            <p:cNvPicPr/>
            <p:nvPr/>
          </p:nvPicPr>
          <p:blipFill>
            <a:blip r:embed="rId3" cstate="print"/>
            <a:stretch>
              <a:fillRect/>
            </a:stretch>
          </p:blipFill>
          <p:spPr>
            <a:xfrm>
              <a:off x="7627708" y="1370475"/>
              <a:ext cx="2307369" cy="4735124"/>
            </a:xfrm>
            <a:prstGeom prst="rect">
              <a:avLst/>
            </a:prstGeom>
          </p:spPr>
        </p:pic>
        <p:pic>
          <p:nvPicPr>
            <p:cNvPr id="14" name="object 14"/>
            <p:cNvPicPr/>
            <p:nvPr/>
          </p:nvPicPr>
          <p:blipFill>
            <a:blip r:embed="rId4" cstate="print"/>
            <a:stretch>
              <a:fillRect/>
            </a:stretch>
          </p:blipFill>
          <p:spPr>
            <a:xfrm>
              <a:off x="9225394" y="1253794"/>
              <a:ext cx="2279256" cy="4968468"/>
            </a:xfrm>
            <a:prstGeom prst="rect">
              <a:avLst/>
            </a:prstGeom>
          </p:spPr>
        </p:pic>
      </p:grpSp>
      <p:grpSp>
        <p:nvGrpSpPr>
          <p:cNvPr id="15" name="object 15"/>
          <p:cNvGrpSpPr/>
          <p:nvPr/>
        </p:nvGrpSpPr>
        <p:grpSpPr>
          <a:xfrm>
            <a:off x="9004765" y="144138"/>
            <a:ext cx="2256155" cy="755650"/>
            <a:chOff x="9004765" y="144138"/>
            <a:chExt cx="2256155" cy="755650"/>
          </a:xfrm>
        </p:grpSpPr>
        <p:sp>
          <p:nvSpPr>
            <p:cNvPr id="16" name="object 16"/>
            <p:cNvSpPr/>
            <p:nvPr/>
          </p:nvSpPr>
          <p:spPr>
            <a:xfrm>
              <a:off x="9011115" y="150488"/>
              <a:ext cx="2243455" cy="742950"/>
            </a:xfrm>
            <a:custGeom>
              <a:avLst/>
              <a:gdLst/>
              <a:ahLst/>
              <a:cxnLst/>
              <a:rect l="l" t="t" r="r" b="b"/>
              <a:pathLst>
                <a:path w="2243454" h="742950">
                  <a:moveTo>
                    <a:pt x="2204974"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2204974" y="742441"/>
                  </a:lnTo>
                  <a:lnTo>
                    <a:pt x="2219767" y="739435"/>
                  </a:lnTo>
                  <a:lnTo>
                    <a:pt x="2231882" y="731250"/>
                  </a:lnTo>
                  <a:lnTo>
                    <a:pt x="2240067" y="719135"/>
                  </a:lnTo>
                  <a:lnTo>
                    <a:pt x="2243074" y="704341"/>
                  </a:lnTo>
                  <a:lnTo>
                    <a:pt x="2243074" y="38099"/>
                  </a:lnTo>
                  <a:lnTo>
                    <a:pt x="2240067" y="23306"/>
                  </a:lnTo>
                  <a:lnTo>
                    <a:pt x="2231882" y="11191"/>
                  </a:lnTo>
                  <a:lnTo>
                    <a:pt x="2219767" y="3006"/>
                  </a:lnTo>
                  <a:lnTo>
                    <a:pt x="2204974" y="0"/>
                  </a:lnTo>
                  <a:close/>
                </a:path>
              </a:pathLst>
            </a:custGeom>
            <a:solidFill>
              <a:srgbClr val="66CAC5"/>
            </a:solidFill>
          </p:spPr>
          <p:txBody>
            <a:bodyPr wrap="square" lIns="0" tIns="0" rIns="0" bIns="0" rtlCol="0"/>
            <a:lstStyle/>
            <a:p>
              <a:endParaRPr/>
            </a:p>
          </p:txBody>
        </p:sp>
        <p:sp>
          <p:nvSpPr>
            <p:cNvPr id="17" name="object 17"/>
            <p:cNvSpPr/>
            <p:nvPr/>
          </p:nvSpPr>
          <p:spPr>
            <a:xfrm>
              <a:off x="9011115" y="150488"/>
              <a:ext cx="2243455" cy="742950"/>
            </a:xfrm>
            <a:custGeom>
              <a:avLst/>
              <a:gdLst/>
              <a:ahLst/>
              <a:cxnLst/>
              <a:rect l="l" t="t" r="r" b="b"/>
              <a:pathLst>
                <a:path w="2243454" h="742950">
                  <a:moveTo>
                    <a:pt x="2204974"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2204974" y="0"/>
                  </a:lnTo>
                  <a:lnTo>
                    <a:pt x="2219767" y="3006"/>
                  </a:lnTo>
                  <a:lnTo>
                    <a:pt x="2231882" y="11191"/>
                  </a:lnTo>
                  <a:lnTo>
                    <a:pt x="2240067" y="23306"/>
                  </a:lnTo>
                  <a:lnTo>
                    <a:pt x="2243074" y="38099"/>
                  </a:lnTo>
                  <a:lnTo>
                    <a:pt x="2243074" y="704341"/>
                  </a:lnTo>
                  <a:lnTo>
                    <a:pt x="2240067" y="719135"/>
                  </a:lnTo>
                  <a:lnTo>
                    <a:pt x="2231882" y="731250"/>
                  </a:lnTo>
                  <a:lnTo>
                    <a:pt x="2219767" y="739435"/>
                  </a:lnTo>
                  <a:lnTo>
                    <a:pt x="2204974" y="742441"/>
                  </a:lnTo>
                  <a:close/>
                </a:path>
              </a:pathLst>
            </a:custGeom>
            <a:ln w="12699">
              <a:solidFill>
                <a:srgbClr val="062E35"/>
              </a:solidFill>
            </a:ln>
          </p:spPr>
          <p:txBody>
            <a:bodyPr wrap="square" lIns="0" tIns="0" rIns="0" bIns="0" rtlCol="0"/>
            <a:lstStyle/>
            <a:p>
              <a:endParaRPr/>
            </a:p>
          </p:txBody>
        </p:sp>
      </p:grpSp>
      <p:sp>
        <p:nvSpPr>
          <p:cNvPr id="18" name="object 18"/>
          <p:cNvSpPr txBox="1">
            <a:spLocks noGrp="1"/>
          </p:cNvSpPr>
          <p:nvPr>
            <p:ph type="title"/>
          </p:nvPr>
        </p:nvSpPr>
        <p:spPr>
          <a:xfrm>
            <a:off x="9218885" y="228600"/>
            <a:ext cx="1840230" cy="589280"/>
          </a:xfrm>
          <a:prstGeom prst="rect">
            <a:avLst/>
          </a:prstGeom>
        </p:spPr>
        <p:txBody>
          <a:bodyPr vert="horz" wrap="square" lIns="0" tIns="12700" rIns="0" bIns="0" rtlCol="0">
            <a:spAutoFit/>
          </a:bodyPr>
          <a:lstStyle/>
          <a:p>
            <a:pPr marL="12700">
              <a:lnSpc>
                <a:spcPct val="100000"/>
              </a:lnSpc>
              <a:spcBef>
                <a:spcPts val="100"/>
              </a:spcBef>
            </a:pPr>
            <a:r>
              <a:rPr sz="3700">
                <a:solidFill>
                  <a:srgbClr val="1B283D"/>
                </a:solidFill>
                <a:latin typeface="Sassoon Sans Rg" pitchFamily="50" charset="0"/>
              </a:rPr>
              <a:t>Answers</a:t>
            </a:r>
            <a:endParaRPr sz="3700">
              <a:latin typeface="Sassoon Sans Rg" pitchFamily="50"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2CE3-F0BC-CDE4-B3DD-762279A20773}"/>
              </a:ext>
            </a:extLst>
          </p:cNvPr>
          <p:cNvSpPr>
            <a:spLocks noGrp="1"/>
          </p:cNvSpPr>
          <p:nvPr>
            <p:ph type="title"/>
          </p:nvPr>
        </p:nvSpPr>
        <p:spPr/>
        <p:txBody>
          <a:bodyPr/>
          <a:lstStyle/>
          <a:p>
            <a:r>
              <a:rPr lang="en-GB"/>
              <a:t>What does </a:t>
            </a:r>
            <a:r>
              <a:rPr lang="en-GB" b="1"/>
              <a:t>dissolving </a:t>
            </a:r>
            <a:r>
              <a:rPr lang="en-GB"/>
              <a:t>mean?</a:t>
            </a:r>
          </a:p>
        </p:txBody>
      </p:sp>
      <p:sp>
        <p:nvSpPr>
          <p:cNvPr id="3" name="Content Placeholder 2">
            <a:extLst>
              <a:ext uri="{FF2B5EF4-FFF2-40B4-BE49-F238E27FC236}">
                <a16:creationId xmlns:a16="http://schemas.microsoft.com/office/drawing/2014/main" id="{E97585F7-9C66-8982-5263-0DCE3FABB936}"/>
              </a:ext>
            </a:extLst>
          </p:cNvPr>
          <p:cNvSpPr>
            <a:spLocks noGrp="1"/>
          </p:cNvSpPr>
          <p:nvPr>
            <p:ph idx="1"/>
          </p:nvPr>
        </p:nvSpPr>
        <p:spPr>
          <a:xfrm>
            <a:off x="158579" y="1825625"/>
            <a:ext cx="11195221" cy="4351338"/>
          </a:xfrm>
        </p:spPr>
        <p:txBody>
          <a:bodyPr vert="horz" lIns="91440" tIns="45720" rIns="91440" bIns="45720" rtlCol="0" anchor="t">
            <a:normAutofit/>
          </a:bodyPr>
          <a:lstStyle/>
          <a:p>
            <a:pPr marL="0" indent="0">
              <a:buNone/>
            </a:pPr>
            <a:r>
              <a:rPr lang="en-GB"/>
              <a:t>In your own words, write the definition of dissolving.</a:t>
            </a:r>
            <a:br>
              <a:rPr lang="en-GB"/>
            </a:br>
            <a:br>
              <a:rPr lang="en-GB"/>
            </a:br>
            <a:r>
              <a:rPr lang="en-GB"/>
              <a:t>Use the words: </a:t>
            </a:r>
            <a:br>
              <a:rPr lang="en-GB"/>
            </a:br>
            <a:br>
              <a:rPr lang="en-GB"/>
            </a:br>
            <a:r>
              <a:rPr lang="en-GB"/>
              <a:t>- Dissolve</a:t>
            </a:r>
          </a:p>
          <a:p>
            <a:pPr>
              <a:buFont typeface="Calibri" panose="020B0604020202020204" pitchFamily="34" charset="0"/>
              <a:buChar char="-"/>
            </a:pPr>
            <a:r>
              <a:rPr lang="en-GB"/>
              <a:t>Soluble</a:t>
            </a:r>
          </a:p>
          <a:p>
            <a:pPr>
              <a:buFont typeface="Calibri" panose="020B0604020202020204" pitchFamily="34" charset="0"/>
              <a:buChar char="-"/>
            </a:pPr>
            <a:r>
              <a:rPr lang="en-GB"/>
              <a:t>Insoluble</a:t>
            </a:r>
          </a:p>
          <a:p>
            <a:pPr>
              <a:buFont typeface="Calibri" panose="020B0604020202020204" pitchFamily="34" charset="0"/>
              <a:buChar char="-"/>
            </a:pPr>
            <a:r>
              <a:rPr lang="en-GB"/>
              <a:t>Solution</a:t>
            </a:r>
          </a:p>
          <a:p>
            <a:pPr>
              <a:buFont typeface="Calibri" panose="020B0604020202020204" pitchFamily="34" charset="0"/>
              <a:buChar char="-"/>
            </a:pPr>
            <a:r>
              <a:rPr lang="en-GB"/>
              <a:t>Saturated</a:t>
            </a:r>
          </a:p>
        </p:txBody>
      </p:sp>
    </p:spTree>
    <p:extLst>
      <p:ext uri="{BB962C8B-B14F-4D97-AF65-F5344CB8AC3E}">
        <p14:creationId xmlns:p14="http://schemas.microsoft.com/office/powerpoint/2010/main" val="2510057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background with text and a cup of orange liquid&#10;&#10;AI-generated content may be incorrect.">
            <a:extLst>
              <a:ext uri="{FF2B5EF4-FFF2-40B4-BE49-F238E27FC236}">
                <a16:creationId xmlns:a16="http://schemas.microsoft.com/office/drawing/2014/main" id="{6768931A-161B-0E1B-9AF7-888EA3C92051}"/>
              </a:ext>
            </a:extLst>
          </p:cNvPr>
          <p:cNvPicPr>
            <a:picLocks noGrp="1" noChangeAspect="1"/>
          </p:cNvPicPr>
          <p:nvPr>
            <p:ph idx="1"/>
          </p:nvPr>
        </p:nvPicPr>
        <p:blipFill>
          <a:blip r:embed="rId2"/>
          <a:stretch>
            <a:fillRect/>
          </a:stretch>
        </p:blipFill>
        <p:spPr>
          <a:xfrm>
            <a:off x="630562" y="682626"/>
            <a:ext cx="10920580" cy="5494337"/>
          </a:xfrm>
        </p:spPr>
      </p:pic>
    </p:spTree>
    <p:extLst>
      <p:ext uri="{BB962C8B-B14F-4D97-AF65-F5344CB8AC3E}">
        <p14:creationId xmlns:p14="http://schemas.microsoft.com/office/powerpoint/2010/main" val="3949855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4945B-1DC2-CBC3-5CF5-E29C17FD0A74}"/>
            </a:ext>
          </a:extLst>
        </p:cNvPr>
        <p:cNvGrpSpPr/>
        <p:nvPr/>
      </p:nvGrpSpPr>
      <p:grpSpPr>
        <a:xfrm>
          <a:off x="0" y="0"/>
          <a:ext cx="0" cy="0"/>
          <a:chOff x="0" y="0"/>
          <a:chExt cx="0" cy="0"/>
        </a:xfrm>
      </p:grpSpPr>
      <p:pic>
        <p:nvPicPr>
          <p:cNvPr id="4" name="Content Placeholder 3" descr="A glass with a liquid in it&#10;&#10;AI-generated content may be incorrect.">
            <a:extLst>
              <a:ext uri="{FF2B5EF4-FFF2-40B4-BE49-F238E27FC236}">
                <a16:creationId xmlns:a16="http://schemas.microsoft.com/office/drawing/2014/main" id="{5766CA3A-B575-92BC-F9D6-8AA31A243471}"/>
              </a:ext>
            </a:extLst>
          </p:cNvPr>
          <p:cNvPicPr>
            <a:picLocks noGrp="1" noChangeAspect="1"/>
          </p:cNvPicPr>
          <p:nvPr>
            <p:ph idx="1"/>
          </p:nvPr>
        </p:nvPicPr>
        <p:blipFill>
          <a:blip r:embed="rId2"/>
          <a:stretch>
            <a:fillRect/>
          </a:stretch>
        </p:blipFill>
        <p:spPr>
          <a:xfrm>
            <a:off x="668319" y="785598"/>
            <a:ext cx="10865659" cy="5278094"/>
          </a:xfrm>
        </p:spPr>
      </p:pic>
    </p:spTree>
    <p:extLst>
      <p:ext uri="{BB962C8B-B14F-4D97-AF65-F5344CB8AC3E}">
        <p14:creationId xmlns:p14="http://schemas.microsoft.com/office/powerpoint/2010/main" val="1528941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63"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8</a:t>
            </a:r>
            <a:endParaRPr sz="2400">
              <a:latin typeface="Sassoon Sans Rg" pitchFamily="50" charset="0"/>
              <a:cs typeface="Arial"/>
            </a:endParaRPr>
          </a:p>
        </p:txBody>
      </p:sp>
      <p:grpSp>
        <p:nvGrpSpPr>
          <p:cNvPr id="3" name="object 3"/>
          <p:cNvGrpSpPr/>
          <p:nvPr/>
        </p:nvGrpSpPr>
        <p:grpSpPr>
          <a:xfrm>
            <a:off x="3714750" y="147191"/>
            <a:ext cx="4762500" cy="755650"/>
            <a:chOff x="3714750" y="147191"/>
            <a:chExt cx="4762500" cy="755650"/>
          </a:xfrm>
        </p:grpSpPr>
        <p:sp>
          <p:nvSpPr>
            <p:cNvPr id="4" name="object 4"/>
            <p:cNvSpPr/>
            <p:nvPr/>
          </p:nvSpPr>
          <p:spPr>
            <a:xfrm>
              <a:off x="3721100" y="153541"/>
              <a:ext cx="4749800" cy="742950"/>
            </a:xfrm>
            <a:custGeom>
              <a:avLst/>
              <a:gdLst/>
              <a:ahLst/>
              <a:cxnLst/>
              <a:rect l="l" t="t" r="r" b="b"/>
              <a:pathLst>
                <a:path w="4749800" h="742950">
                  <a:moveTo>
                    <a:pt x="4711700"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4711700" y="742442"/>
                  </a:lnTo>
                  <a:lnTo>
                    <a:pt x="4726493" y="739435"/>
                  </a:lnTo>
                  <a:lnTo>
                    <a:pt x="4738608" y="731250"/>
                  </a:lnTo>
                  <a:lnTo>
                    <a:pt x="4746793" y="719135"/>
                  </a:lnTo>
                  <a:lnTo>
                    <a:pt x="4749800" y="704342"/>
                  </a:lnTo>
                  <a:lnTo>
                    <a:pt x="4749800" y="38100"/>
                  </a:lnTo>
                  <a:lnTo>
                    <a:pt x="4746793" y="23306"/>
                  </a:lnTo>
                  <a:lnTo>
                    <a:pt x="4738608" y="11191"/>
                  </a:lnTo>
                  <a:lnTo>
                    <a:pt x="4726493" y="3006"/>
                  </a:lnTo>
                  <a:lnTo>
                    <a:pt x="4711700" y="0"/>
                  </a:lnTo>
                  <a:close/>
                </a:path>
              </a:pathLst>
            </a:custGeom>
            <a:solidFill>
              <a:srgbClr val="BCCCD3"/>
            </a:solidFill>
          </p:spPr>
          <p:txBody>
            <a:bodyPr wrap="square" lIns="0" tIns="0" rIns="0" bIns="0" rtlCol="0"/>
            <a:lstStyle/>
            <a:p>
              <a:endParaRPr/>
            </a:p>
          </p:txBody>
        </p:sp>
        <p:sp>
          <p:nvSpPr>
            <p:cNvPr id="5" name="object 5"/>
            <p:cNvSpPr/>
            <p:nvPr/>
          </p:nvSpPr>
          <p:spPr>
            <a:xfrm>
              <a:off x="3721100" y="153541"/>
              <a:ext cx="4749800" cy="742950"/>
            </a:xfrm>
            <a:custGeom>
              <a:avLst/>
              <a:gdLst/>
              <a:ahLst/>
              <a:cxnLst/>
              <a:rect l="l" t="t" r="r" b="b"/>
              <a:pathLst>
                <a:path w="4749800" h="742950">
                  <a:moveTo>
                    <a:pt x="4711700"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4711700" y="0"/>
                  </a:lnTo>
                  <a:lnTo>
                    <a:pt x="4726493" y="3006"/>
                  </a:lnTo>
                  <a:lnTo>
                    <a:pt x="4738608" y="11191"/>
                  </a:lnTo>
                  <a:lnTo>
                    <a:pt x="4746793" y="23306"/>
                  </a:lnTo>
                  <a:lnTo>
                    <a:pt x="4749800" y="38100"/>
                  </a:lnTo>
                  <a:lnTo>
                    <a:pt x="4749800" y="704342"/>
                  </a:lnTo>
                  <a:lnTo>
                    <a:pt x="4746793" y="719135"/>
                  </a:lnTo>
                  <a:lnTo>
                    <a:pt x="4738608" y="731250"/>
                  </a:lnTo>
                  <a:lnTo>
                    <a:pt x="4726493" y="739435"/>
                  </a:lnTo>
                  <a:lnTo>
                    <a:pt x="4711700" y="742442"/>
                  </a:lnTo>
                  <a:close/>
                </a:path>
              </a:pathLst>
            </a:custGeom>
            <a:ln w="12700">
              <a:solidFill>
                <a:srgbClr val="221F1F"/>
              </a:solidFill>
            </a:ln>
          </p:spPr>
          <p:txBody>
            <a:bodyPr wrap="square" lIns="0" tIns="0" rIns="0" bIns="0" rtlCol="0"/>
            <a:lstStyle/>
            <a:p>
              <a:endParaRPr/>
            </a:p>
          </p:txBody>
        </p:sp>
      </p:grpSp>
      <p:sp>
        <p:nvSpPr>
          <p:cNvPr id="6" name="object 6"/>
          <p:cNvSpPr txBox="1">
            <a:spLocks noGrp="1"/>
          </p:cNvSpPr>
          <p:nvPr>
            <p:ph type="title"/>
          </p:nvPr>
        </p:nvSpPr>
        <p:spPr>
          <a:xfrm>
            <a:off x="3844136" y="210853"/>
            <a:ext cx="4769016" cy="689932"/>
          </a:xfrm>
          <a:prstGeom prst="rect">
            <a:avLst/>
          </a:prstGeom>
        </p:spPr>
        <p:txBody>
          <a:bodyPr vert="horz" wrap="square" lIns="0" tIns="12700" rIns="0" bIns="0" rtlCol="0">
            <a:spAutoFit/>
          </a:bodyPr>
          <a:lstStyle/>
          <a:p>
            <a:pPr marL="12700">
              <a:lnSpc>
                <a:spcPct val="100000"/>
              </a:lnSpc>
              <a:spcBef>
                <a:spcPts val="100"/>
              </a:spcBef>
            </a:pPr>
            <a:r>
              <a:rPr>
                <a:latin typeface="Sassoon Sans Rg" pitchFamily="50" charset="0"/>
              </a:rPr>
              <a:t>Investigation Time!</a:t>
            </a:r>
          </a:p>
        </p:txBody>
      </p:sp>
      <p:pic>
        <p:nvPicPr>
          <p:cNvPr id="7" name="object 7"/>
          <p:cNvPicPr/>
          <p:nvPr/>
        </p:nvPicPr>
        <p:blipFill>
          <a:blip r:embed="rId2" cstate="print"/>
          <a:stretch>
            <a:fillRect/>
          </a:stretch>
        </p:blipFill>
        <p:spPr>
          <a:xfrm>
            <a:off x="9861399" y="-105904"/>
            <a:ext cx="2333211" cy="2677138"/>
          </a:xfrm>
          <a:prstGeom prst="rect">
            <a:avLst/>
          </a:prstGeom>
        </p:spPr>
      </p:pic>
      <p:sp>
        <p:nvSpPr>
          <p:cNvPr id="8" name="object 8"/>
          <p:cNvSpPr txBox="1"/>
          <p:nvPr/>
        </p:nvSpPr>
        <p:spPr>
          <a:xfrm>
            <a:off x="451678" y="1072997"/>
            <a:ext cx="7307006" cy="3745128"/>
          </a:xfrm>
          <a:prstGeom prst="rect">
            <a:avLst/>
          </a:prstGeom>
        </p:spPr>
        <p:txBody>
          <a:bodyPr vert="horz" wrap="square" lIns="0" tIns="12700" rIns="0" bIns="0" rtlCol="0" anchor="t">
            <a:spAutoFit/>
          </a:bodyPr>
          <a:lstStyle/>
          <a:p>
            <a:pPr marL="12700" marR="1022350">
              <a:lnSpc>
                <a:spcPct val="114599"/>
              </a:lnSpc>
              <a:spcBef>
                <a:spcPts val="100"/>
              </a:spcBef>
            </a:pPr>
            <a:r>
              <a:rPr sz="2400">
                <a:solidFill>
                  <a:srgbClr val="1B283D"/>
                </a:solidFill>
                <a:latin typeface="Sassoon Sans Rg"/>
                <a:cs typeface="Arial MT"/>
              </a:rPr>
              <a:t>We will now explore di</a:t>
            </a:r>
            <a:r>
              <a:rPr lang="en-US" sz="2400">
                <a:solidFill>
                  <a:srgbClr val="1B283D"/>
                </a:solidFill>
                <a:latin typeface="Sassoon Sans Rg"/>
                <a:cs typeface="Arial MT"/>
              </a:rPr>
              <a:t>ff</a:t>
            </a:r>
            <a:r>
              <a:rPr sz="2400">
                <a:solidFill>
                  <a:srgbClr val="1B283D"/>
                </a:solidFill>
                <a:latin typeface="Sassoon Sans Rg"/>
                <a:cs typeface="Arial MT"/>
              </a:rPr>
              <a:t>erent </a:t>
            </a:r>
            <a:r>
              <a:rPr sz="2400" b="1">
                <a:solidFill>
                  <a:srgbClr val="1B283D"/>
                </a:solidFill>
                <a:latin typeface="Sassoon Sans Rg"/>
                <a:cs typeface="Arial"/>
              </a:rPr>
              <a:t>materials </a:t>
            </a:r>
            <a:r>
              <a:rPr sz="2400">
                <a:solidFill>
                  <a:srgbClr val="1B283D"/>
                </a:solidFill>
                <a:latin typeface="Sassoon Sans Rg"/>
                <a:cs typeface="Arial MT"/>
              </a:rPr>
              <a:t>to see  if they are </a:t>
            </a:r>
            <a:r>
              <a:rPr sz="2400" b="1">
                <a:solidFill>
                  <a:srgbClr val="1B283D"/>
                </a:solidFill>
                <a:latin typeface="Sassoon Sans Rg"/>
                <a:cs typeface="Arial"/>
              </a:rPr>
              <a:t>soluble or insoluble.</a:t>
            </a:r>
            <a:endParaRPr sz="2400">
              <a:latin typeface="Sassoon Sans Rg"/>
              <a:cs typeface="Arial"/>
            </a:endParaRPr>
          </a:p>
          <a:p>
            <a:pPr>
              <a:lnSpc>
                <a:spcPct val="100000"/>
              </a:lnSpc>
              <a:spcBef>
                <a:spcPts val="35"/>
              </a:spcBef>
            </a:pPr>
            <a:endParaRPr sz="3200">
              <a:latin typeface="Sassoon Sans Rg" pitchFamily="50" charset="0"/>
              <a:cs typeface="Arial"/>
            </a:endParaRPr>
          </a:p>
          <a:p>
            <a:pPr marL="12700">
              <a:lnSpc>
                <a:spcPct val="100000"/>
              </a:lnSpc>
              <a:spcBef>
                <a:spcPts val="5"/>
              </a:spcBef>
            </a:pPr>
            <a:r>
              <a:rPr sz="2400" spc="-30">
                <a:solidFill>
                  <a:srgbClr val="1B283D"/>
                </a:solidFill>
                <a:latin typeface="Sassoon Sans Rg"/>
                <a:cs typeface="Arial MT"/>
              </a:rPr>
              <a:t>How can we investigate if a material </a:t>
            </a:r>
            <a:r>
              <a:rPr sz="2400" b="1" spc="-30">
                <a:solidFill>
                  <a:srgbClr val="1B283D"/>
                </a:solidFill>
                <a:latin typeface="Sassoon Sans Rg"/>
                <a:cs typeface="Arial"/>
              </a:rPr>
              <a:t>is soluble?</a:t>
            </a:r>
            <a:endParaRPr sz="2400" spc="-30">
              <a:latin typeface="Sassoon Sans Rg"/>
              <a:cs typeface="Arial"/>
            </a:endParaRPr>
          </a:p>
          <a:p>
            <a:pPr marL="12700">
              <a:lnSpc>
                <a:spcPct val="100000"/>
              </a:lnSpc>
              <a:spcBef>
                <a:spcPts val="420"/>
              </a:spcBef>
              <a:tabLst>
                <a:tab pos="1078865" algn="l"/>
              </a:tabLst>
            </a:pPr>
            <a:r>
              <a:rPr sz="2400" spc="-30">
                <a:solidFill>
                  <a:srgbClr val="1B283D"/>
                </a:solidFill>
                <a:latin typeface="Sassoon Sans Rg"/>
                <a:cs typeface="Arial MT"/>
              </a:rPr>
              <a:t>How wil</a:t>
            </a:r>
            <a:r>
              <a:rPr lang="en-US" sz="2400" spc="-30">
                <a:solidFill>
                  <a:srgbClr val="1B283D"/>
                </a:solidFill>
                <a:latin typeface="Sassoon Sans Rg"/>
                <a:cs typeface="Arial MT"/>
              </a:rPr>
              <a:t>l</a:t>
            </a:r>
            <a:r>
              <a:rPr sz="2400" spc="-30">
                <a:solidFill>
                  <a:srgbClr val="1B283D"/>
                </a:solidFill>
                <a:latin typeface="Sassoon Sans Rg"/>
                <a:cs typeface="Arial MT"/>
              </a:rPr>
              <a:t>	we know if it </a:t>
            </a:r>
            <a:r>
              <a:rPr sz="2400" b="1" spc="-30">
                <a:solidFill>
                  <a:srgbClr val="1B283D"/>
                </a:solidFill>
                <a:latin typeface="Sassoon Sans Rg"/>
                <a:cs typeface="Arial"/>
              </a:rPr>
              <a:t>is soluble? </a:t>
            </a:r>
            <a:r>
              <a:rPr sz="2400" spc="-30">
                <a:solidFill>
                  <a:srgbClr val="1B283D"/>
                </a:solidFill>
                <a:latin typeface="Sassoon Sans Rg"/>
                <a:cs typeface="Arial MT"/>
              </a:rPr>
              <a:t>What test can we do?</a:t>
            </a:r>
            <a:endParaRPr sz="2400" spc="-30">
              <a:latin typeface="Sassoon Sans Rg"/>
              <a:cs typeface="Arial MT"/>
            </a:endParaRPr>
          </a:p>
          <a:p>
            <a:pPr>
              <a:lnSpc>
                <a:spcPct val="100000"/>
              </a:lnSpc>
              <a:spcBef>
                <a:spcPts val="40"/>
              </a:spcBef>
            </a:pPr>
            <a:endParaRPr sz="3200">
              <a:latin typeface="Sassoon Sans Rg" pitchFamily="50" charset="0"/>
              <a:cs typeface="Arial MT"/>
            </a:endParaRPr>
          </a:p>
          <a:p>
            <a:pPr marL="12700"/>
            <a:r>
              <a:rPr sz="2400" b="1">
                <a:solidFill>
                  <a:srgbClr val="1B283D"/>
                </a:solidFill>
                <a:latin typeface="Sassoon Sans Rg"/>
                <a:cs typeface="Arial"/>
              </a:rPr>
              <a:t>Use the sheet to record your findings.</a:t>
            </a:r>
            <a:br>
              <a:rPr lang="en-GB" sz="2400" b="1">
                <a:solidFill>
                  <a:srgbClr val="1B283D"/>
                </a:solidFill>
                <a:latin typeface="Sassoon Sans Rg"/>
                <a:cs typeface="Arial"/>
              </a:rPr>
            </a:br>
            <a:br>
              <a:rPr lang="en-GB" sz="2400" b="1">
                <a:latin typeface="Sassoon Sans Rg" pitchFamily="50" charset="0"/>
                <a:cs typeface="Arial"/>
              </a:rPr>
            </a:br>
            <a:r>
              <a:rPr lang="en-GB" sz="2400" i="1">
                <a:solidFill>
                  <a:srgbClr val="1B283D"/>
                </a:solidFill>
                <a:latin typeface="Sassoon Sans Rg"/>
                <a:cs typeface="Arial"/>
              </a:rPr>
              <a:t>Draw the table in your book:</a:t>
            </a:r>
            <a:endParaRPr sz="2400" i="1">
              <a:solidFill>
                <a:srgbClr val="1B283D"/>
              </a:solidFill>
              <a:latin typeface="Sassoon Sans Rg" pitchFamily="50" charset="0"/>
              <a:cs typeface="Arial"/>
            </a:endParaRPr>
          </a:p>
        </p:txBody>
      </p:sp>
      <p:pic>
        <p:nvPicPr>
          <p:cNvPr id="9" name="Picture 8">
            <a:extLst>
              <a:ext uri="{FF2B5EF4-FFF2-40B4-BE49-F238E27FC236}">
                <a16:creationId xmlns:a16="http://schemas.microsoft.com/office/drawing/2014/main" id="{FC360C9F-7CA0-4AE5-107C-6A12655DD0BD}"/>
              </a:ext>
            </a:extLst>
          </p:cNvPr>
          <p:cNvPicPr>
            <a:picLocks noChangeAspect="1"/>
          </p:cNvPicPr>
          <p:nvPr/>
        </p:nvPicPr>
        <p:blipFill>
          <a:blip r:embed="rId3"/>
          <a:stretch>
            <a:fillRect/>
          </a:stretch>
        </p:blipFill>
        <p:spPr>
          <a:xfrm>
            <a:off x="7689225" y="2556263"/>
            <a:ext cx="4384859" cy="429952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50"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9</a:t>
            </a:r>
            <a:endParaRPr sz="2400">
              <a:latin typeface="Sassoon Sans Rg" pitchFamily="50" charset="0"/>
              <a:cs typeface="Arial"/>
            </a:endParaRPr>
          </a:p>
        </p:txBody>
      </p:sp>
      <p:grpSp>
        <p:nvGrpSpPr>
          <p:cNvPr id="3" name="object 3"/>
          <p:cNvGrpSpPr/>
          <p:nvPr/>
        </p:nvGrpSpPr>
        <p:grpSpPr>
          <a:xfrm>
            <a:off x="4081641" y="147191"/>
            <a:ext cx="4029075" cy="755650"/>
            <a:chOff x="4081641" y="147191"/>
            <a:chExt cx="4029075" cy="755650"/>
          </a:xfrm>
        </p:grpSpPr>
        <p:sp>
          <p:nvSpPr>
            <p:cNvPr id="4" name="object 4"/>
            <p:cNvSpPr/>
            <p:nvPr/>
          </p:nvSpPr>
          <p:spPr>
            <a:xfrm>
              <a:off x="4087991" y="153541"/>
              <a:ext cx="4016375" cy="742950"/>
            </a:xfrm>
            <a:custGeom>
              <a:avLst/>
              <a:gdLst/>
              <a:ahLst/>
              <a:cxnLst/>
              <a:rect l="l" t="t" r="r" b="b"/>
              <a:pathLst>
                <a:path w="4016375" h="742950">
                  <a:moveTo>
                    <a:pt x="3977919"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3977919" y="742442"/>
                  </a:lnTo>
                  <a:lnTo>
                    <a:pt x="3992712" y="739435"/>
                  </a:lnTo>
                  <a:lnTo>
                    <a:pt x="4004827" y="731250"/>
                  </a:lnTo>
                  <a:lnTo>
                    <a:pt x="4013013" y="719135"/>
                  </a:lnTo>
                  <a:lnTo>
                    <a:pt x="4016019" y="704342"/>
                  </a:lnTo>
                  <a:lnTo>
                    <a:pt x="4016019" y="38100"/>
                  </a:lnTo>
                  <a:lnTo>
                    <a:pt x="4013013" y="23306"/>
                  </a:lnTo>
                  <a:lnTo>
                    <a:pt x="4004827" y="11191"/>
                  </a:lnTo>
                  <a:lnTo>
                    <a:pt x="3992712" y="3006"/>
                  </a:lnTo>
                  <a:lnTo>
                    <a:pt x="3977919" y="0"/>
                  </a:lnTo>
                  <a:close/>
                </a:path>
              </a:pathLst>
            </a:custGeom>
            <a:solidFill>
              <a:srgbClr val="BCCCD3"/>
            </a:solidFill>
          </p:spPr>
          <p:txBody>
            <a:bodyPr wrap="square" lIns="0" tIns="0" rIns="0" bIns="0" rtlCol="0"/>
            <a:lstStyle/>
            <a:p>
              <a:endParaRPr/>
            </a:p>
          </p:txBody>
        </p:sp>
        <p:sp>
          <p:nvSpPr>
            <p:cNvPr id="5" name="object 5"/>
            <p:cNvSpPr/>
            <p:nvPr/>
          </p:nvSpPr>
          <p:spPr>
            <a:xfrm>
              <a:off x="4087991" y="153541"/>
              <a:ext cx="4016375" cy="742950"/>
            </a:xfrm>
            <a:custGeom>
              <a:avLst/>
              <a:gdLst/>
              <a:ahLst/>
              <a:cxnLst/>
              <a:rect l="l" t="t" r="r" b="b"/>
              <a:pathLst>
                <a:path w="4016375" h="742950">
                  <a:moveTo>
                    <a:pt x="3977919"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3977919" y="0"/>
                  </a:lnTo>
                  <a:lnTo>
                    <a:pt x="3992712" y="3006"/>
                  </a:lnTo>
                  <a:lnTo>
                    <a:pt x="4004827" y="11191"/>
                  </a:lnTo>
                  <a:lnTo>
                    <a:pt x="4013013" y="23306"/>
                  </a:lnTo>
                  <a:lnTo>
                    <a:pt x="4016019" y="38100"/>
                  </a:lnTo>
                  <a:lnTo>
                    <a:pt x="4016019" y="704342"/>
                  </a:lnTo>
                  <a:lnTo>
                    <a:pt x="4013013" y="719135"/>
                  </a:lnTo>
                  <a:lnTo>
                    <a:pt x="4004827" y="731250"/>
                  </a:lnTo>
                  <a:lnTo>
                    <a:pt x="3992712" y="739435"/>
                  </a:lnTo>
                  <a:lnTo>
                    <a:pt x="3977919" y="742442"/>
                  </a:lnTo>
                  <a:close/>
                </a:path>
              </a:pathLst>
            </a:custGeom>
            <a:ln w="12700">
              <a:solidFill>
                <a:srgbClr val="221F1F"/>
              </a:solidFill>
            </a:ln>
          </p:spPr>
          <p:txBody>
            <a:bodyPr wrap="square" lIns="0" tIns="0" rIns="0" bIns="0" rtlCol="0"/>
            <a:lstStyle/>
            <a:p>
              <a:endParaRPr/>
            </a:p>
          </p:txBody>
        </p:sp>
      </p:grpSp>
      <p:sp>
        <p:nvSpPr>
          <p:cNvPr id="6" name="object 6"/>
          <p:cNvSpPr txBox="1">
            <a:spLocks noGrp="1"/>
          </p:cNvSpPr>
          <p:nvPr>
            <p:ph type="title"/>
          </p:nvPr>
        </p:nvSpPr>
        <p:spPr>
          <a:xfrm>
            <a:off x="4081108" y="249505"/>
            <a:ext cx="4250650" cy="689932"/>
          </a:xfrm>
          <a:prstGeom prst="rect">
            <a:avLst/>
          </a:prstGeom>
        </p:spPr>
        <p:txBody>
          <a:bodyPr vert="horz" wrap="square" lIns="0" tIns="12700" rIns="0" bIns="0" rtlCol="0">
            <a:spAutoFit/>
          </a:bodyPr>
          <a:lstStyle/>
          <a:p>
            <a:pPr marL="12700">
              <a:lnSpc>
                <a:spcPct val="100000"/>
              </a:lnSpc>
              <a:spcBef>
                <a:spcPts val="100"/>
              </a:spcBef>
            </a:pPr>
            <a:r>
              <a:rPr>
                <a:latin typeface="Sassoon Sans Rg" pitchFamily="50" charset="0"/>
              </a:rPr>
              <a:t>Thinking Time…</a:t>
            </a:r>
          </a:p>
        </p:txBody>
      </p:sp>
      <p:grpSp>
        <p:nvGrpSpPr>
          <p:cNvPr id="7" name="object 7"/>
          <p:cNvGrpSpPr/>
          <p:nvPr/>
        </p:nvGrpSpPr>
        <p:grpSpPr>
          <a:xfrm>
            <a:off x="1356788" y="2022897"/>
            <a:ext cx="9250045" cy="1840864"/>
            <a:chOff x="1356788" y="2022897"/>
            <a:chExt cx="9250045" cy="1840864"/>
          </a:xfrm>
        </p:grpSpPr>
        <p:sp>
          <p:nvSpPr>
            <p:cNvPr id="8" name="object 8"/>
            <p:cNvSpPr/>
            <p:nvPr/>
          </p:nvSpPr>
          <p:spPr>
            <a:xfrm>
              <a:off x="1363138" y="2029247"/>
              <a:ext cx="9237345" cy="1828164"/>
            </a:xfrm>
            <a:custGeom>
              <a:avLst/>
              <a:gdLst/>
              <a:ahLst/>
              <a:cxnLst/>
              <a:rect l="l" t="t" r="r" b="b"/>
              <a:pathLst>
                <a:path w="9237345" h="1828164">
                  <a:moveTo>
                    <a:pt x="9199029" y="0"/>
                  </a:moveTo>
                  <a:lnTo>
                    <a:pt x="38100" y="0"/>
                  </a:lnTo>
                  <a:lnTo>
                    <a:pt x="23268" y="2993"/>
                  </a:lnTo>
                  <a:lnTo>
                    <a:pt x="11158" y="11158"/>
                  </a:lnTo>
                  <a:lnTo>
                    <a:pt x="2993" y="23268"/>
                  </a:lnTo>
                  <a:lnTo>
                    <a:pt x="0" y="38100"/>
                  </a:lnTo>
                  <a:lnTo>
                    <a:pt x="0" y="1789849"/>
                  </a:lnTo>
                  <a:lnTo>
                    <a:pt x="2993" y="1804680"/>
                  </a:lnTo>
                  <a:lnTo>
                    <a:pt x="11158" y="1816790"/>
                  </a:lnTo>
                  <a:lnTo>
                    <a:pt x="23268" y="1824955"/>
                  </a:lnTo>
                  <a:lnTo>
                    <a:pt x="38100" y="1827949"/>
                  </a:lnTo>
                  <a:lnTo>
                    <a:pt x="9199029" y="1827949"/>
                  </a:lnTo>
                  <a:lnTo>
                    <a:pt x="9213860" y="1824955"/>
                  </a:lnTo>
                  <a:lnTo>
                    <a:pt x="9225970" y="1816790"/>
                  </a:lnTo>
                  <a:lnTo>
                    <a:pt x="9234135" y="1804680"/>
                  </a:lnTo>
                  <a:lnTo>
                    <a:pt x="9237129" y="1789849"/>
                  </a:lnTo>
                  <a:lnTo>
                    <a:pt x="9237129" y="38100"/>
                  </a:lnTo>
                  <a:lnTo>
                    <a:pt x="9234135" y="23268"/>
                  </a:lnTo>
                  <a:lnTo>
                    <a:pt x="9225970" y="11158"/>
                  </a:lnTo>
                  <a:lnTo>
                    <a:pt x="9213860" y="2993"/>
                  </a:lnTo>
                  <a:lnTo>
                    <a:pt x="9199029" y="0"/>
                  </a:lnTo>
                  <a:close/>
                </a:path>
              </a:pathLst>
            </a:custGeom>
            <a:solidFill>
              <a:srgbClr val="BACAD2"/>
            </a:solidFill>
          </p:spPr>
          <p:txBody>
            <a:bodyPr wrap="square" lIns="0" tIns="0" rIns="0" bIns="0" rtlCol="0"/>
            <a:lstStyle/>
            <a:p>
              <a:endParaRPr/>
            </a:p>
          </p:txBody>
        </p:sp>
        <p:sp>
          <p:nvSpPr>
            <p:cNvPr id="9" name="object 9"/>
            <p:cNvSpPr/>
            <p:nvPr/>
          </p:nvSpPr>
          <p:spPr>
            <a:xfrm>
              <a:off x="1363138" y="2029247"/>
              <a:ext cx="9237345" cy="1828164"/>
            </a:xfrm>
            <a:custGeom>
              <a:avLst/>
              <a:gdLst/>
              <a:ahLst/>
              <a:cxnLst/>
              <a:rect l="l" t="t" r="r" b="b"/>
              <a:pathLst>
                <a:path w="9237345" h="1828164">
                  <a:moveTo>
                    <a:pt x="9199029" y="1827949"/>
                  </a:moveTo>
                  <a:lnTo>
                    <a:pt x="38100" y="1827949"/>
                  </a:lnTo>
                  <a:lnTo>
                    <a:pt x="23268" y="1824955"/>
                  </a:lnTo>
                  <a:lnTo>
                    <a:pt x="11158" y="1816790"/>
                  </a:lnTo>
                  <a:lnTo>
                    <a:pt x="2993" y="1804680"/>
                  </a:lnTo>
                  <a:lnTo>
                    <a:pt x="0" y="1789849"/>
                  </a:lnTo>
                  <a:lnTo>
                    <a:pt x="0" y="38100"/>
                  </a:lnTo>
                  <a:lnTo>
                    <a:pt x="2993" y="23268"/>
                  </a:lnTo>
                  <a:lnTo>
                    <a:pt x="11158" y="11158"/>
                  </a:lnTo>
                  <a:lnTo>
                    <a:pt x="23268" y="2993"/>
                  </a:lnTo>
                  <a:lnTo>
                    <a:pt x="38100" y="0"/>
                  </a:lnTo>
                  <a:lnTo>
                    <a:pt x="9199029" y="0"/>
                  </a:lnTo>
                  <a:lnTo>
                    <a:pt x="9213860" y="2993"/>
                  </a:lnTo>
                  <a:lnTo>
                    <a:pt x="9225970" y="11158"/>
                  </a:lnTo>
                  <a:lnTo>
                    <a:pt x="9234135" y="23268"/>
                  </a:lnTo>
                  <a:lnTo>
                    <a:pt x="9237129" y="38100"/>
                  </a:lnTo>
                  <a:lnTo>
                    <a:pt x="9237129" y="1789849"/>
                  </a:lnTo>
                  <a:lnTo>
                    <a:pt x="9234135" y="1804680"/>
                  </a:lnTo>
                  <a:lnTo>
                    <a:pt x="9225970" y="1816790"/>
                  </a:lnTo>
                  <a:lnTo>
                    <a:pt x="9213860" y="1824955"/>
                  </a:lnTo>
                  <a:lnTo>
                    <a:pt x="9199029" y="1827949"/>
                  </a:lnTo>
                  <a:close/>
                </a:path>
              </a:pathLst>
            </a:custGeom>
            <a:ln w="12700">
              <a:solidFill>
                <a:srgbClr val="072E35"/>
              </a:solidFill>
            </a:ln>
          </p:spPr>
          <p:txBody>
            <a:bodyPr wrap="square" lIns="0" tIns="0" rIns="0" bIns="0" rtlCol="0"/>
            <a:lstStyle/>
            <a:p>
              <a:endParaRPr/>
            </a:p>
          </p:txBody>
        </p:sp>
      </p:grpSp>
      <p:sp>
        <p:nvSpPr>
          <p:cNvPr id="10" name="object 10"/>
          <p:cNvSpPr txBox="1"/>
          <p:nvPr/>
        </p:nvSpPr>
        <p:spPr>
          <a:xfrm>
            <a:off x="2895600" y="2438400"/>
            <a:ext cx="6011322" cy="856645"/>
          </a:xfrm>
          <a:prstGeom prst="rect">
            <a:avLst/>
          </a:prstGeom>
        </p:spPr>
        <p:txBody>
          <a:bodyPr vert="horz" wrap="square" lIns="0" tIns="66040" rIns="0" bIns="0" rtlCol="0">
            <a:spAutoFit/>
          </a:bodyPr>
          <a:lstStyle/>
          <a:p>
            <a:pPr marL="53975">
              <a:lnSpc>
                <a:spcPct val="100000"/>
              </a:lnSpc>
              <a:spcBef>
                <a:spcPts val="520"/>
              </a:spcBef>
            </a:pPr>
            <a:r>
              <a:rPr sz="2400">
                <a:solidFill>
                  <a:srgbClr val="1A283C"/>
                </a:solidFill>
                <a:latin typeface="Sassoon Sans Rg" pitchFamily="50" charset="0"/>
                <a:cs typeface="Arial MT"/>
              </a:rPr>
              <a:t>When we have </a:t>
            </a:r>
            <a:r>
              <a:rPr sz="2400" b="1">
                <a:solidFill>
                  <a:srgbClr val="1A283C"/>
                </a:solidFill>
                <a:latin typeface="Sassoon Sans Rg" pitchFamily="50" charset="0"/>
                <a:cs typeface="Arial"/>
              </a:rPr>
              <a:t>dissolved sugar into a liquid</a:t>
            </a:r>
            <a:endParaRPr sz="2400">
              <a:latin typeface="Sassoon Sans Rg" pitchFamily="50" charset="0"/>
              <a:cs typeface="Arial"/>
            </a:endParaRPr>
          </a:p>
          <a:p>
            <a:pPr marL="12700">
              <a:lnSpc>
                <a:spcPct val="100000"/>
              </a:lnSpc>
              <a:spcBef>
                <a:spcPts val="420"/>
              </a:spcBef>
            </a:pPr>
            <a:r>
              <a:rPr sz="2400">
                <a:solidFill>
                  <a:srgbClr val="1A283C"/>
                </a:solidFill>
                <a:latin typeface="Sassoon Sans Rg" pitchFamily="50" charset="0"/>
                <a:cs typeface="Arial MT"/>
              </a:rPr>
              <a:t>to create a solution, can we get the sugar back?</a:t>
            </a:r>
            <a:endParaRPr sz="2400">
              <a:latin typeface="Sassoon Sans Rg" pitchFamily="50" charset="0"/>
              <a:cs typeface="Arial MT"/>
            </a:endParaRPr>
          </a:p>
        </p:txBody>
      </p:sp>
      <p:pic>
        <p:nvPicPr>
          <p:cNvPr id="11" name="object 11"/>
          <p:cNvPicPr/>
          <p:nvPr/>
        </p:nvPicPr>
        <p:blipFill>
          <a:blip r:embed="rId2" cstate="print"/>
          <a:stretch>
            <a:fillRect/>
          </a:stretch>
        </p:blipFill>
        <p:spPr>
          <a:xfrm>
            <a:off x="650494" y="949413"/>
            <a:ext cx="2153547" cy="5908586"/>
          </a:xfrm>
          <a:prstGeom prst="rect">
            <a:avLst/>
          </a:prstGeom>
        </p:spPr>
      </p:pic>
      <p:pic>
        <p:nvPicPr>
          <p:cNvPr id="12" name="object 12"/>
          <p:cNvPicPr/>
          <p:nvPr/>
        </p:nvPicPr>
        <p:blipFill>
          <a:blip r:embed="rId3" cstate="print"/>
          <a:stretch>
            <a:fillRect/>
          </a:stretch>
        </p:blipFill>
        <p:spPr>
          <a:xfrm>
            <a:off x="8650198" y="653973"/>
            <a:ext cx="3478300" cy="620402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53750" y="49578"/>
            <a:ext cx="36068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10</a:t>
            </a:r>
            <a:endParaRPr sz="2400">
              <a:latin typeface="Sassoon Sans Rg" pitchFamily="50" charset="0"/>
              <a:cs typeface="Arial"/>
            </a:endParaRPr>
          </a:p>
        </p:txBody>
      </p:sp>
      <p:grpSp>
        <p:nvGrpSpPr>
          <p:cNvPr id="3" name="object 3"/>
          <p:cNvGrpSpPr/>
          <p:nvPr/>
        </p:nvGrpSpPr>
        <p:grpSpPr>
          <a:xfrm>
            <a:off x="4081641" y="147191"/>
            <a:ext cx="4029075" cy="755650"/>
            <a:chOff x="4081641" y="147191"/>
            <a:chExt cx="4029075" cy="755650"/>
          </a:xfrm>
        </p:grpSpPr>
        <p:sp>
          <p:nvSpPr>
            <p:cNvPr id="4" name="object 4"/>
            <p:cNvSpPr/>
            <p:nvPr/>
          </p:nvSpPr>
          <p:spPr>
            <a:xfrm>
              <a:off x="4087991" y="153541"/>
              <a:ext cx="4016375" cy="742950"/>
            </a:xfrm>
            <a:custGeom>
              <a:avLst/>
              <a:gdLst/>
              <a:ahLst/>
              <a:cxnLst/>
              <a:rect l="l" t="t" r="r" b="b"/>
              <a:pathLst>
                <a:path w="4016375" h="742950">
                  <a:moveTo>
                    <a:pt x="3977919"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3977919" y="742442"/>
                  </a:lnTo>
                  <a:lnTo>
                    <a:pt x="3992712" y="739435"/>
                  </a:lnTo>
                  <a:lnTo>
                    <a:pt x="4004827" y="731250"/>
                  </a:lnTo>
                  <a:lnTo>
                    <a:pt x="4013013" y="719135"/>
                  </a:lnTo>
                  <a:lnTo>
                    <a:pt x="4016019" y="704342"/>
                  </a:lnTo>
                  <a:lnTo>
                    <a:pt x="4016019" y="38100"/>
                  </a:lnTo>
                  <a:lnTo>
                    <a:pt x="4013013" y="23306"/>
                  </a:lnTo>
                  <a:lnTo>
                    <a:pt x="4004827" y="11191"/>
                  </a:lnTo>
                  <a:lnTo>
                    <a:pt x="3992712" y="3006"/>
                  </a:lnTo>
                  <a:lnTo>
                    <a:pt x="3977919" y="0"/>
                  </a:lnTo>
                  <a:close/>
                </a:path>
              </a:pathLst>
            </a:custGeom>
            <a:solidFill>
              <a:srgbClr val="BCCCD3"/>
            </a:solidFill>
          </p:spPr>
          <p:txBody>
            <a:bodyPr wrap="square" lIns="0" tIns="0" rIns="0" bIns="0" rtlCol="0"/>
            <a:lstStyle/>
            <a:p>
              <a:endParaRPr/>
            </a:p>
          </p:txBody>
        </p:sp>
        <p:sp>
          <p:nvSpPr>
            <p:cNvPr id="5" name="object 5"/>
            <p:cNvSpPr/>
            <p:nvPr/>
          </p:nvSpPr>
          <p:spPr>
            <a:xfrm>
              <a:off x="4087991" y="153541"/>
              <a:ext cx="4016375" cy="742950"/>
            </a:xfrm>
            <a:custGeom>
              <a:avLst/>
              <a:gdLst/>
              <a:ahLst/>
              <a:cxnLst/>
              <a:rect l="l" t="t" r="r" b="b"/>
              <a:pathLst>
                <a:path w="4016375" h="742950">
                  <a:moveTo>
                    <a:pt x="3977919"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3977919" y="0"/>
                  </a:lnTo>
                  <a:lnTo>
                    <a:pt x="3992712" y="3006"/>
                  </a:lnTo>
                  <a:lnTo>
                    <a:pt x="4004827" y="11191"/>
                  </a:lnTo>
                  <a:lnTo>
                    <a:pt x="4013013" y="23306"/>
                  </a:lnTo>
                  <a:lnTo>
                    <a:pt x="4016019" y="38100"/>
                  </a:lnTo>
                  <a:lnTo>
                    <a:pt x="4016019" y="704342"/>
                  </a:lnTo>
                  <a:lnTo>
                    <a:pt x="4013013" y="719135"/>
                  </a:lnTo>
                  <a:lnTo>
                    <a:pt x="4004827" y="731250"/>
                  </a:lnTo>
                  <a:lnTo>
                    <a:pt x="3992712" y="739435"/>
                  </a:lnTo>
                  <a:lnTo>
                    <a:pt x="3977919" y="742442"/>
                  </a:lnTo>
                  <a:close/>
                </a:path>
              </a:pathLst>
            </a:custGeom>
            <a:ln w="12700">
              <a:solidFill>
                <a:srgbClr val="221F1F"/>
              </a:solidFill>
            </a:ln>
          </p:spPr>
          <p:txBody>
            <a:bodyPr wrap="square" lIns="0" tIns="0" rIns="0" bIns="0" rtlCol="0"/>
            <a:lstStyle/>
            <a:p>
              <a:endParaRPr/>
            </a:p>
          </p:txBody>
        </p:sp>
      </p:grpSp>
      <p:sp>
        <p:nvSpPr>
          <p:cNvPr id="6" name="object 6"/>
          <p:cNvSpPr txBox="1">
            <a:spLocks noGrp="1"/>
          </p:cNvSpPr>
          <p:nvPr>
            <p:ph type="title"/>
          </p:nvPr>
        </p:nvSpPr>
        <p:spPr>
          <a:xfrm>
            <a:off x="4301978" y="183244"/>
            <a:ext cx="4173346" cy="689932"/>
          </a:xfrm>
          <a:prstGeom prst="rect">
            <a:avLst/>
          </a:prstGeom>
        </p:spPr>
        <p:txBody>
          <a:bodyPr vert="horz" wrap="square" lIns="0" tIns="12700" rIns="0" bIns="0" rtlCol="0">
            <a:spAutoFit/>
          </a:bodyPr>
          <a:lstStyle/>
          <a:p>
            <a:pPr marL="12700">
              <a:lnSpc>
                <a:spcPct val="100000"/>
              </a:lnSpc>
              <a:spcBef>
                <a:spcPts val="100"/>
              </a:spcBef>
            </a:pPr>
            <a:r>
              <a:rPr>
                <a:latin typeface="Sassoon Sans Rg" pitchFamily="50" charset="0"/>
              </a:rPr>
              <a:t>Thinking Time…</a:t>
            </a:r>
          </a:p>
        </p:txBody>
      </p:sp>
      <p:grpSp>
        <p:nvGrpSpPr>
          <p:cNvPr id="7" name="object 7"/>
          <p:cNvGrpSpPr/>
          <p:nvPr/>
        </p:nvGrpSpPr>
        <p:grpSpPr>
          <a:xfrm>
            <a:off x="1521882" y="1425011"/>
            <a:ext cx="9131300" cy="1311910"/>
            <a:chOff x="1521882" y="1425011"/>
            <a:chExt cx="9131300" cy="1311910"/>
          </a:xfrm>
        </p:grpSpPr>
        <p:sp>
          <p:nvSpPr>
            <p:cNvPr id="8" name="object 8"/>
            <p:cNvSpPr/>
            <p:nvPr/>
          </p:nvSpPr>
          <p:spPr>
            <a:xfrm>
              <a:off x="1528232" y="1431361"/>
              <a:ext cx="9118600" cy="1299210"/>
            </a:xfrm>
            <a:custGeom>
              <a:avLst/>
              <a:gdLst/>
              <a:ahLst/>
              <a:cxnLst/>
              <a:rect l="l" t="t" r="r" b="b"/>
              <a:pathLst>
                <a:path w="9118600" h="1299210">
                  <a:moveTo>
                    <a:pt x="9080500" y="0"/>
                  </a:moveTo>
                  <a:lnTo>
                    <a:pt x="38100" y="0"/>
                  </a:lnTo>
                  <a:lnTo>
                    <a:pt x="23268" y="2993"/>
                  </a:lnTo>
                  <a:lnTo>
                    <a:pt x="11158" y="11158"/>
                  </a:lnTo>
                  <a:lnTo>
                    <a:pt x="2993" y="23268"/>
                  </a:lnTo>
                  <a:lnTo>
                    <a:pt x="0" y="38100"/>
                  </a:lnTo>
                  <a:lnTo>
                    <a:pt x="0" y="1261021"/>
                  </a:lnTo>
                  <a:lnTo>
                    <a:pt x="2993" y="1275852"/>
                  </a:lnTo>
                  <a:lnTo>
                    <a:pt x="11158" y="1287962"/>
                  </a:lnTo>
                  <a:lnTo>
                    <a:pt x="23268" y="1296127"/>
                  </a:lnTo>
                  <a:lnTo>
                    <a:pt x="38100" y="1299121"/>
                  </a:lnTo>
                  <a:lnTo>
                    <a:pt x="9080500" y="1299121"/>
                  </a:lnTo>
                  <a:lnTo>
                    <a:pt x="9095331" y="1296127"/>
                  </a:lnTo>
                  <a:lnTo>
                    <a:pt x="9107441" y="1287962"/>
                  </a:lnTo>
                  <a:lnTo>
                    <a:pt x="9115606" y="1275852"/>
                  </a:lnTo>
                  <a:lnTo>
                    <a:pt x="9118600" y="1261021"/>
                  </a:lnTo>
                  <a:lnTo>
                    <a:pt x="9118600" y="38100"/>
                  </a:lnTo>
                  <a:lnTo>
                    <a:pt x="9115606" y="23268"/>
                  </a:lnTo>
                  <a:lnTo>
                    <a:pt x="9107441" y="11158"/>
                  </a:lnTo>
                  <a:lnTo>
                    <a:pt x="9095331" y="2993"/>
                  </a:lnTo>
                  <a:lnTo>
                    <a:pt x="9080500" y="0"/>
                  </a:lnTo>
                  <a:close/>
                </a:path>
              </a:pathLst>
            </a:custGeom>
            <a:solidFill>
              <a:srgbClr val="BACAD2"/>
            </a:solidFill>
          </p:spPr>
          <p:txBody>
            <a:bodyPr wrap="square" lIns="0" tIns="0" rIns="0" bIns="0" rtlCol="0"/>
            <a:lstStyle/>
            <a:p>
              <a:endParaRPr/>
            </a:p>
          </p:txBody>
        </p:sp>
        <p:sp>
          <p:nvSpPr>
            <p:cNvPr id="9" name="object 9"/>
            <p:cNvSpPr/>
            <p:nvPr/>
          </p:nvSpPr>
          <p:spPr>
            <a:xfrm>
              <a:off x="1528232" y="1431361"/>
              <a:ext cx="9118600" cy="1299210"/>
            </a:xfrm>
            <a:custGeom>
              <a:avLst/>
              <a:gdLst/>
              <a:ahLst/>
              <a:cxnLst/>
              <a:rect l="l" t="t" r="r" b="b"/>
              <a:pathLst>
                <a:path w="9118600" h="1299210">
                  <a:moveTo>
                    <a:pt x="9080500" y="1299121"/>
                  </a:moveTo>
                  <a:lnTo>
                    <a:pt x="38100" y="1299121"/>
                  </a:lnTo>
                  <a:lnTo>
                    <a:pt x="23268" y="1296127"/>
                  </a:lnTo>
                  <a:lnTo>
                    <a:pt x="11158" y="1287962"/>
                  </a:lnTo>
                  <a:lnTo>
                    <a:pt x="2993" y="1275852"/>
                  </a:lnTo>
                  <a:lnTo>
                    <a:pt x="0" y="1261021"/>
                  </a:lnTo>
                  <a:lnTo>
                    <a:pt x="0" y="38100"/>
                  </a:lnTo>
                  <a:lnTo>
                    <a:pt x="2993" y="23268"/>
                  </a:lnTo>
                  <a:lnTo>
                    <a:pt x="11158" y="11158"/>
                  </a:lnTo>
                  <a:lnTo>
                    <a:pt x="23268" y="2993"/>
                  </a:lnTo>
                  <a:lnTo>
                    <a:pt x="38100" y="0"/>
                  </a:lnTo>
                  <a:lnTo>
                    <a:pt x="9080500" y="0"/>
                  </a:lnTo>
                  <a:lnTo>
                    <a:pt x="9095331" y="2993"/>
                  </a:lnTo>
                  <a:lnTo>
                    <a:pt x="9107441" y="11158"/>
                  </a:lnTo>
                  <a:lnTo>
                    <a:pt x="9115606" y="23268"/>
                  </a:lnTo>
                  <a:lnTo>
                    <a:pt x="9118600" y="38100"/>
                  </a:lnTo>
                  <a:lnTo>
                    <a:pt x="9118600" y="1261021"/>
                  </a:lnTo>
                  <a:lnTo>
                    <a:pt x="9115606" y="1275852"/>
                  </a:lnTo>
                  <a:lnTo>
                    <a:pt x="9107441" y="1287962"/>
                  </a:lnTo>
                  <a:lnTo>
                    <a:pt x="9095331" y="1296127"/>
                  </a:lnTo>
                  <a:lnTo>
                    <a:pt x="9080500" y="1299121"/>
                  </a:lnTo>
                  <a:close/>
                </a:path>
              </a:pathLst>
            </a:custGeom>
            <a:ln w="12700">
              <a:solidFill>
                <a:srgbClr val="072E35"/>
              </a:solidFill>
            </a:ln>
          </p:spPr>
          <p:txBody>
            <a:bodyPr wrap="square" lIns="0" tIns="0" rIns="0" bIns="0" rtlCol="0"/>
            <a:lstStyle/>
            <a:p>
              <a:endParaRPr/>
            </a:p>
          </p:txBody>
        </p:sp>
      </p:grpSp>
      <p:sp>
        <p:nvSpPr>
          <p:cNvPr id="10" name="object 10"/>
          <p:cNvSpPr txBox="1"/>
          <p:nvPr/>
        </p:nvSpPr>
        <p:spPr>
          <a:xfrm>
            <a:off x="2514600" y="1651000"/>
            <a:ext cx="7081745" cy="863600"/>
          </a:xfrm>
          <a:prstGeom prst="rect">
            <a:avLst/>
          </a:prstGeom>
        </p:spPr>
        <p:txBody>
          <a:bodyPr vert="horz" wrap="square" lIns="0" tIns="12700" rIns="0" bIns="0" rtlCol="0">
            <a:spAutoFit/>
          </a:bodyPr>
          <a:lstStyle/>
          <a:p>
            <a:pPr marL="1144905" marR="5080" indent="-1132840">
              <a:lnSpc>
                <a:spcPct val="114599"/>
              </a:lnSpc>
              <a:spcBef>
                <a:spcPts val="100"/>
              </a:spcBef>
            </a:pPr>
            <a:r>
              <a:rPr sz="2400">
                <a:solidFill>
                  <a:srgbClr val="1A283C"/>
                </a:solidFill>
                <a:latin typeface="Sassoon Sans Rg" pitchFamily="50" charset="0"/>
                <a:cs typeface="Arial MT"/>
              </a:rPr>
              <a:t>When we have </a:t>
            </a:r>
            <a:r>
              <a:rPr sz="2400" b="1">
                <a:solidFill>
                  <a:srgbClr val="1A283C"/>
                </a:solidFill>
                <a:latin typeface="Sassoon Sans Rg" pitchFamily="50" charset="0"/>
                <a:cs typeface="Arial"/>
              </a:rPr>
              <a:t>dissolved sugar into a liquid </a:t>
            </a:r>
            <a:r>
              <a:rPr sz="2400">
                <a:solidFill>
                  <a:srgbClr val="1A283C"/>
                </a:solidFill>
                <a:latin typeface="Sassoon Sans Rg" pitchFamily="50" charset="0"/>
                <a:cs typeface="Arial MT"/>
              </a:rPr>
              <a:t>to create  a solution, can we get the sugar back?</a:t>
            </a:r>
            <a:endParaRPr sz="2400">
              <a:latin typeface="Sassoon Sans Rg" pitchFamily="50" charset="0"/>
              <a:cs typeface="Arial MT"/>
            </a:endParaRPr>
          </a:p>
        </p:txBody>
      </p:sp>
      <p:grpSp>
        <p:nvGrpSpPr>
          <p:cNvPr id="11" name="object 11"/>
          <p:cNvGrpSpPr/>
          <p:nvPr/>
        </p:nvGrpSpPr>
        <p:grpSpPr>
          <a:xfrm>
            <a:off x="566884" y="653973"/>
            <a:ext cx="11625580" cy="6204585"/>
            <a:chOff x="566884" y="653973"/>
            <a:chExt cx="11625580" cy="6204585"/>
          </a:xfrm>
        </p:grpSpPr>
        <p:pic>
          <p:nvPicPr>
            <p:cNvPr id="12" name="object 12"/>
            <p:cNvPicPr/>
            <p:nvPr/>
          </p:nvPicPr>
          <p:blipFill>
            <a:blip r:embed="rId2" cstate="print"/>
            <a:stretch>
              <a:fillRect/>
            </a:stretch>
          </p:blipFill>
          <p:spPr>
            <a:xfrm>
              <a:off x="566884" y="783158"/>
              <a:ext cx="2211748" cy="6074841"/>
            </a:xfrm>
            <a:prstGeom prst="rect">
              <a:avLst/>
            </a:prstGeom>
          </p:spPr>
        </p:pic>
        <p:pic>
          <p:nvPicPr>
            <p:cNvPr id="13" name="object 13"/>
            <p:cNvPicPr/>
            <p:nvPr/>
          </p:nvPicPr>
          <p:blipFill>
            <a:blip r:embed="rId3" cstate="print"/>
            <a:stretch>
              <a:fillRect/>
            </a:stretch>
          </p:blipFill>
          <p:spPr>
            <a:xfrm>
              <a:off x="8713698" y="653973"/>
              <a:ext cx="3478300" cy="6204026"/>
            </a:xfrm>
            <a:prstGeom prst="rect">
              <a:avLst/>
            </a:prstGeom>
          </p:spPr>
        </p:pic>
      </p:grpSp>
      <p:sp>
        <p:nvSpPr>
          <p:cNvPr id="14" name="object 14"/>
          <p:cNvSpPr txBox="1"/>
          <p:nvPr/>
        </p:nvSpPr>
        <p:spPr>
          <a:xfrm>
            <a:off x="2438400" y="4813085"/>
            <a:ext cx="7319694" cy="1282915"/>
          </a:xfrm>
          <a:prstGeom prst="rect">
            <a:avLst/>
          </a:prstGeom>
        </p:spPr>
        <p:txBody>
          <a:bodyPr vert="horz" wrap="square" lIns="0" tIns="12700" rIns="0" bIns="0" rtlCol="0">
            <a:spAutoFit/>
          </a:bodyPr>
          <a:lstStyle/>
          <a:p>
            <a:pPr marL="12700" marR="5080" indent="-2540" algn="ctr">
              <a:lnSpc>
                <a:spcPct val="114599"/>
              </a:lnSpc>
              <a:spcBef>
                <a:spcPts val="100"/>
              </a:spcBef>
            </a:pPr>
            <a:r>
              <a:rPr sz="2400">
                <a:latin typeface="Sassoon Sans Rg" pitchFamily="50" charset="0"/>
                <a:cs typeface="Arial MT"/>
              </a:rPr>
              <a:t>If you leave the solution, </a:t>
            </a:r>
            <a:r>
              <a:rPr sz="2400" b="1">
                <a:latin typeface="Sassoon Sans Rg" pitchFamily="50" charset="0"/>
                <a:cs typeface="Arial"/>
              </a:rPr>
              <a:t>the liquid will evaporate. </a:t>
            </a:r>
            <a:r>
              <a:rPr sz="2400">
                <a:latin typeface="Sassoon Sans Rg" pitchFamily="50" charset="0"/>
                <a:cs typeface="Arial MT"/>
              </a:rPr>
              <a:t>The  sugar particles cannot </a:t>
            </a:r>
            <a:r>
              <a:rPr sz="2400" b="1">
                <a:latin typeface="Sassoon Sans Rg" pitchFamily="50" charset="0"/>
                <a:cs typeface="Arial"/>
              </a:rPr>
              <a:t>evaporate, </a:t>
            </a:r>
            <a:r>
              <a:rPr sz="2400">
                <a:latin typeface="Sassoon Sans Rg" pitchFamily="50" charset="0"/>
                <a:cs typeface="Arial MT"/>
              </a:rPr>
              <a:t>so they are left behind.</a:t>
            </a:r>
          </a:p>
          <a:p>
            <a:pPr algn="ctr">
              <a:lnSpc>
                <a:spcPct val="100000"/>
              </a:lnSpc>
              <a:spcBef>
                <a:spcPts val="420"/>
              </a:spcBef>
            </a:pPr>
            <a:r>
              <a:rPr sz="2400">
                <a:latin typeface="Sassoon Sans Rg" pitchFamily="50" charset="0"/>
                <a:cs typeface="Arial MT"/>
              </a:rPr>
              <a:t>You could try this as a class and see how long it takes.</a:t>
            </a:r>
          </a:p>
        </p:txBody>
      </p:sp>
      <p:sp>
        <p:nvSpPr>
          <p:cNvPr id="15" name="object 15"/>
          <p:cNvSpPr txBox="1"/>
          <p:nvPr/>
        </p:nvSpPr>
        <p:spPr>
          <a:xfrm rot="21060000">
            <a:off x="5180937" y="3497669"/>
            <a:ext cx="1923136" cy="902170"/>
          </a:xfrm>
          <a:prstGeom prst="rect">
            <a:avLst/>
          </a:prstGeom>
        </p:spPr>
        <p:txBody>
          <a:bodyPr vert="horz" wrap="square" lIns="0" tIns="0" rIns="0" bIns="0" rtlCol="0">
            <a:spAutoFit/>
          </a:bodyPr>
          <a:lstStyle/>
          <a:p>
            <a:pPr>
              <a:lnSpc>
                <a:spcPts val="6709"/>
              </a:lnSpc>
            </a:pPr>
            <a:r>
              <a:rPr sz="6700" b="1">
                <a:ln>
                  <a:solidFill>
                    <a:schemeClr val="tx1"/>
                  </a:solidFill>
                </a:ln>
                <a:solidFill>
                  <a:srgbClr val="66CAC5"/>
                </a:solidFill>
                <a:latin typeface="Sassoon Sans Rg" pitchFamily="50" charset="0"/>
                <a:cs typeface="Arial"/>
              </a:rPr>
              <a:t>YES!</a:t>
            </a:r>
            <a:endParaRPr sz="6700">
              <a:ln>
                <a:solidFill>
                  <a:schemeClr val="tx1"/>
                </a:solidFill>
              </a:ln>
              <a:latin typeface="Sassoon Sans Rg" pitchFamily="50" charset="0"/>
              <a:cs typeface="Arial"/>
            </a:endParaRPr>
          </a:p>
        </p:txBody>
      </p:sp>
      <p:grpSp>
        <p:nvGrpSpPr>
          <p:cNvPr id="17" name="object 17"/>
          <p:cNvGrpSpPr/>
          <p:nvPr/>
        </p:nvGrpSpPr>
        <p:grpSpPr>
          <a:xfrm>
            <a:off x="4878647" y="3105715"/>
            <a:ext cx="2272030" cy="1513840"/>
            <a:chOff x="4878647" y="3105715"/>
            <a:chExt cx="2272030" cy="1513840"/>
          </a:xfrm>
        </p:grpSpPr>
        <p:sp>
          <p:nvSpPr>
            <p:cNvPr id="22" name="object 22"/>
            <p:cNvSpPr/>
            <p:nvPr/>
          </p:nvSpPr>
          <p:spPr>
            <a:xfrm>
              <a:off x="4878647" y="3105715"/>
              <a:ext cx="2272030" cy="1513840"/>
            </a:xfrm>
            <a:custGeom>
              <a:avLst/>
              <a:gdLst/>
              <a:ahLst/>
              <a:cxnLst/>
              <a:rect l="l" t="t" r="r" b="b"/>
              <a:pathLst>
                <a:path w="2272029" h="1513839">
                  <a:moveTo>
                    <a:pt x="2083523" y="0"/>
                  </a:moveTo>
                  <a:lnTo>
                    <a:pt x="0" y="331901"/>
                  </a:lnTo>
                  <a:lnTo>
                    <a:pt x="188213" y="1513459"/>
                  </a:lnTo>
                  <a:lnTo>
                    <a:pt x="701959" y="1431620"/>
                  </a:lnTo>
                  <a:lnTo>
                    <a:pt x="250583" y="1431620"/>
                  </a:lnTo>
                  <a:lnTo>
                    <a:pt x="84708" y="390309"/>
                  </a:lnTo>
                  <a:lnTo>
                    <a:pt x="2021154" y="81838"/>
                  </a:lnTo>
                  <a:lnTo>
                    <a:pt x="2096560" y="81838"/>
                  </a:lnTo>
                  <a:lnTo>
                    <a:pt x="2083523" y="0"/>
                  </a:lnTo>
                  <a:close/>
                </a:path>
                <a:path w="2272029" h="1513839">
                  <a:moveTo>
                    <a:pt x="2096560" y="81838"/>
                  </a:moveTo>
                  <a:lnTo>
                    <a:pt x="2021154" y="81838"/>
                  </a:lnTo>
                  <a:lnTo>
                    <a:pt x="2187041" y="1123149"/>
                  </a:lnTo>
                  <a:lnTo>
                    <a:pt x="250583" y="1431620"/>
                  </a:lnTo>
                  <a:lnTo>
                    <a:pt x="701959" y="1431620"/>
                  </a:lnTo>
                  <a:lnTo>
                    <a:pt x="2271737" y="1181557"/>
                  </a:lnTo>
                  <a:lnTo>
                    <a:pt x="2096560" y="81838"/>
                  </a:lnTo>
                  <a:close/>
                </a:path>
              </a:pathLst>
            </a:custGeom>
            <a:solidFill>
              <a:srgbClr val="66CAC5"/>
            </a:solidFill>
          </p:spPr>
          <p:txBody>
            <a:bodyPr wrap="square" lIns="0" tIns="0" rIns="0" bIns="0" rtlCol="0"/>
            <a:lstStyle/>
            <a:p>
              <a:endParaRPr/>
            </a:p>
          </p:txBody>
        </p:sp>
        <p:sp>
          <p:nvSpPr>
            <p:cNvPr id="23" name="object 23"/>
            <p:cNvSpPr/>
            <p:nvPr/>
          </p:nvSpPr>
          <p:spPr>
            <a:xfrm>
              <a:off x="4878647" y="3105715"/>
              <a:ext cx="2272030" cy="1513840"/>
            </a:xfrm>
            <a:custGeom>
              <a:avLst/>
              <a:gdLst/>
              <a:ahLst/>
              <a:cxnLst/>
              <a:rect l="l" t="t" r="r" b="b"/>
              <a:pathLst>
                <a:path w="2272029" h="1513839">
                  <a:moveTo>
                    <a:pt x="250583" y="1431620"/>
                  </a:moveTo>
                  <a:lnTo>
                    <a:pt x="2187041" y="1123149"/>
                  </a:lnTo>
                  <a:lnTo>
                    <a:pt x="2021154" y="81838"/>
                  </a:lnTo>
                  <a:lnTo>
                    <a:pt x="84708" y="390309"/>
                  </a:lnTo>
                  <a:lnTo>
                    <a:pt x="250583" y="1431620"/>
                  </a:lnTo>
                  <a:close/>
                </a:path>
                <a:path w="2272029" h="1513839">
                  <a:moveTo>
                    <a:pt x="2271737" y="1181557"/>
                  </a:moveTo>
                  <a:lnTo>
                    <a:pt x="188213" y="1513459"/>
                  </a:lnTo>
                  <a:lnTo>
                    <a:pt x="0" y="331901"/>
                  </a:lnTo>
                  <a:lnTo>
                    <a:pt x="2083523" y="0"/>
                  </a:lnTo>
                  <a:lnTo>
                    <a:pt x="2271737" y="1181557"/>
                  </a:lnTo>
                  <a:close/>
                </a:path>
              </a:pathLst>
            </a:custGeom>
            <a:ln w="12700">
              <a:solidFill>
                <a:srgbClr val="062E35"/>
              </a:solidFill>
            </a:ln>
          </p:spPr>
          <p:txBody>
            <a:bodyPr wrap="square" lIns="0" tIns="0" rIns="0" bIns="0" rtlCol="0"/>
            <a:lstStyle/>
            <a:p>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53750" y="49578"/>
            <a:ext cx="36068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11</a:t>
            </a:r>
            <a:endParaRPr sz="2400">
              <a:latin typeface="Sassoon Sans Rg" pitchFamily="50" charset="0"/>
              <a:cs typeface="Arial"/>
            </a:endParaRPr>
          </a:p>
        </p:txBody>
      </p:sp>
      <p:grpSp>
        <p:nvGrpSpPr>
          <p:cNvPr id="3" name="object 3"/>
          <p:cNvGrpSpPr/>
          <p:nvPr/>
        </p:nvGrpSpPr>
        <p:grpSpPr>
          <a:xfrm>
            <a:off x="3435004" y="127834"/>
            <a:ext cx="5322570" cy="755650"/>
            <a:chOff x="3435004" y="127834"/>
            <a:chExt cx="5322570" cy="755650"/>
          </a:xfrm>
        </p:grpSpPr>
        <p:sp>
          <p:nvSpPr>
            <p:cNvPr id="4" name="object 4"/>
            <p:cNvSpPr/>
            <p:nvPr/>
          </p:nvSpPr>
          <p:spPr>
            <a:xfrm>
              <a:off x="3441354" y="134184"/>
              <a:ext cx="5309870" cy="742950"/>
            </a:xfrm>
            <a:custGeom>
              <a:avLst/>
              <a:gdLst/>
              <a:ahLst/>
              <a:cxnLst/>
              <a:rect l="l" t="t" r="r" b="b"/>
              <a:pathLst>
                <a:path w="5309870" h="742950">
                  <a:moveTo>
                    <a:pt x="5271185"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5271185" y="742441"/>
                  </a:lnTo>
                  <a:lnTo>
                    <a:pt x="5285979" y="739435"/>
                  </a:lnTo>
                  <a:lnTo>
                    <a:pt x="5298093" y="731250"/>
                  </a:lnTo>
                  <a:lnTo>
                    <a:pt x="5306279" y="719135"/>
                  </a:lnTo>
                  <a:lnTo>
                    <a:pt x="5309285" y="704341"/>
                  </a:lnTo>
                  <a:lnTo>
                    <a:pt x="5309285" y="38099"/>
                  </a:lnTo>
                  <a:lnTo>
                    <a:pt x="5306279" y="23306"/>
                  </a:lnTo>
                  <a:lnTo>
                    <a:pt x="5298093" y="11191"/>
                  </a:lnTo>
                  <a:lnTo>
                    <a:pt x="5285979" y="3006"/>
                  </a:lnTo>
                  <a:lnTo>
                    <a:pt x="5271185" y="0"/>
                  </a:lnTo>
                  <a:close/>
                </a:path>
              </a:pathLst>
            </a:custGeom>
            <a:solidFill>
              <a:srgbClr val="BACAD2"/>
            </a:solidFill>
          </p:spPr>
          <p:txBody>
            <a:bodyPr wrap="square" lIns="0" tIns="0" rIns="0" bIns="0" rtlCol="0"/>
            <a:lstStyle/>
            <a:p>
              <a:endParaRPr/>
            </a:p>
          </p:txBody>
        </p:sp>
        <p:sp>
          <p:nvSpPr>
            <p:cNvPr id="5" name="object 5"/>
            <p:cNvSpPr/>
            <p:nvPr/>
          </p:nvSpPr>
          <p:spPr>
            <a:xfrm>
              <a:off x="3441354" y="134184"/>
              <a:ext cx="5309870" cy="742950"/>
            </a:xfrm>
            <a:custGeom>
              <a:avLst/>
              <a:gdLst/>
              <a:ahLst/>
              <a:cxnLst/>
              <a:rect l="l" t="t" r="r" b="b"/>
              <a:pathLst>
                <a:path w="5309870" h="742950">
                  <a:moveTo>
                    <a:pt x="5271185"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5271185" y="0"/>
                  </a:lnTo>
                  <a:lnTo>
                    <a:pt x="5285979" y="3006"/>
                  </a:lnTo>
                  <a:lnTo>
                    <a:pt x="5298093" y="11191"/>
                  </a:lnTo>
                  <a:lnTo>
                    <a:pt x="5306279" y="23306"/>
                  </a:lnTo>
                  <a:lnTo>
                    <a:pt x="5309285" y="38099"/>
                  </a:lnTo>
                  <a:lnTo>
                    <a:pt x="5309285" y="704341"/>
                  </a:lnTo>
                  <a:lnTo>
                    <a:pt x="5306279" y="719135"/>
                  </a:lnTo>
                  <a:lnTo>
                    <a:pt x="5298093" y="731250"/>
                  </a:lnTo>
                  <a:lnTo>
                    <a:pt x="5285979" y="739435"/>
                  </a:lnTo>
                  <a:lnTo>
                    <a:pt x="5271185" y="742441"/>
                  </a:lnTo>
                  <a:close/>
                </a:path>
              </a:pathLst>
            </a:custGeom>
            <a:ln w="12700">
              <a:solidFill>
                <a:srgbClr val="072E35"/>
              </a:solidFill>
            </a:ln>
          </p:spPr>
          <p:txBody>
            <a:bodyPr wrap="square" lIns="0" tIns="0" rIns="0" bIns="0" rtlCol="0"/>
            <a:lstStyle/>
            <a:p>
              <a:endParaRPr/>
            </a:p>
          </p:txBody>
        </p:sp>
      </p:grpSp>
      <p:sp>
        <p:nvSpPr>
          <p:cNvPr id="6" name="object 6"/>
          <p:cNvSpPr txBox="1">
            <a:spLocks noGrp="1"/>
          </p:cNvSpPr>
          <p:nvPr>
            <p:ph type="title"/>
          </p:nvPr>
        </p:nvSpPr>
        <p:spPr>
          <a:xfrm>
            <a:off x="3673971" y="225140"/>
            <a:ext cx="5316523" cy="689932"/>
          </a:xfrm>
          <a:prstGeom prst="rect">
            <a:avLst/>
          </a:prstGeom>
        </p:spPr>
        <p:txBody>
          <a:bodyPr vert="horz" wrap="square" lIns="0" tIns="12700" rIns="0" bIns="0" rtlCol="0">
            <a:spAutoFit/>
          </a:bodyPr>
          <a:lstStyle/>
          <a:p>
            <a:pPr marL="12700">
              <a:lnSpc>
                <a:spcPct val="100000"/>
              </a:lnSpc>
              <a:spcBef>
                <a:spcPts val="100"/>
              </a:spcBef>
            </a:pPr>
            <a:r>
              <a:rPr>
                <a:solidFill>
                  <a:srgbClr val="1B283D"/>
                </a:solidFill>
                <a:latin typeface="Sassoon Sans Rg" pitchFamily="50" charset="0"/>
              </a:rPr>
              <a:t>What did we find out?</a:t>
            </a:r>
          </a:p>
        </p:txBody>
      </p:sp>
      <p:grpSp>
        <p:nvGrpSpPr>
          <p:cNvPr id="7" name="object 7"/>
          <p:cNvGrpSpPr/>
          <p:nvPr/>
        </p:nvGrpSpPr>
        <p:grpSpPr>
          <a:xfrm>
            <a:off x="0" y="569137"/>
            <a:ext cx="11816080" cy="6289040"/>
            <a:chOff x="0" y="569137"/>
            <a:chExt cx="11816080" cy="6289040"/>
          </a:xfrm>
        </p:grpSpPr>
        <p:sp>
          <p:nvSpPr>
            <p:cNvPr id="8" name="object 8"/>
            <p:cNvSpPr/>
            <p:nvPr/>
          </p:nvSpPr>
          <p:spPr>
            <a:xfrm>
              <a:off x="2533389" y="1646763"/>
              <a:ext cx="7125334" cy="2972435"/>
            </a:xfrm>
            <a:custGeom>
              <a:avLst/>
              <a:gdLst/>
              <a:ahLst/>
              <a:cxnLst/>
              <a:rect l="l" t="t" r="r" b="b"/>
              <a:pathLst>
                <a:path w="7125334" h="2972435">
                  <a:moveTo>
                    <a:pt x="7087120" y="0"/>
                  </a:moveTo>
                  <a:lnTo>
                    <a:pt x="38100" y="0"/>
                  </a:lnTo>
                  <a:lnTo>
                    <a:pt x="23268" y="2993"/>
                  </a:lnTo>
                  <a:lnTo>
                    <a:pt x="11158" y="11158"/>
                  </a:lnTo>
                  <a:lnTo>
                    <a:pt x="2993" y="23268"/>
                  </a:lnTo>
                  <a:lnTo>
                    <a:pt x="0" y="38100"/>
                  </a:lnTo>
                  <a:lnTo>
                    <a:pt x="0" y="2934309"/>
                  </a:lnTo>
                  <a:lnTo>
                    <a:pt x="2993" y="2949140"/>
                  </a:lnTo>
                  <a:lnTo>
                    <a:pt x="11158" y="2961251"/>
                  </a:lnTo>
                  <a:lnTo>
                    <a:pt x="23268" y="2969415"/>
                  </a:lnTo>
                  <a:lnTo>
                    <a:pt x="38100" y="2972409"/>
                  </a:lnTo>
                  <a:lnTo>
                    <a:pt x="7087120" y="2972409"/>
                  </a:lnTo>
                  <a:lnTo>
                    <a:pt x="7101951" y="2969415"/>
                  </a:lnTo>
                  <a:lnTo>
                    <a:pt x="7114062" y="2961251"/>
                  </a:lnTo>
                  <a:lnTo>
                    <a:pt x="7122226" y="2949140"/>
                  </a:lnTo>
                  <a:lnTo>
                    <a:pt x="7125220" y="2934309"/>
                  </a:lnTo>
                  <a:lnTo>
                    <a:pt x="7125220" y="38100"/>
                  </a:lnTo>
                  <a:lnTo>
                    <a:pt x="7122226" y="23268"/>
                  </a:lnTo>
                  <a:lnTo>
                    <a:pt x="7114062" y="11158"/>
                  </a:lnTo>
                  <a:lnTo>
                    <a:pt x="7101951" y="2993"/>
                  </a:lnTo>
                  <a:lnTo>
                    <a:pt x="7087120" y="0"/>
                  </a:lnTo>
                  <a:close/>
                </a:path>
              </a:pathLst>
            </a:custGeom>
            <a:solidFill>
              <a:srgbClr val="BACAD2"/>
            </a:solidFill>
          </p:spPr>
          <p:txBody>
            <a:bodyPr wrap="square" lIns="0" tIns="0" rIns="0" bIns="0" rtlCol="0"/>
            <a:lstStyle/>
            <a:p>
              <a:endParaRPr/>
            </a:p>
          </p:txBody>
        </p:sp>
        <p:sp>
          <p:nvSpPr>
            <p:cNvPr id="9" name="object 9"/>
            <p:cNvSpPr/>
            <p:nvPr/>
          </p:nvSpPr>
          <p:spPr>
            <a:xfrm>
              <a:off x="2533389" y="1646763"/>
              <a:ext cx="7125334" cy="2972435"/>
            </a:xfrm>
            <a:custGeom>
              <a:avLst/>
              <a:gdLst/>
              <a:ahLst/>
              <a:cxnLst/>
              <a:rect l="l" t="t" r="r" b="b"/>
              <a:pathLst>
                <a:path w="7125334" h="2972435">
                  <a:moveTo>
                    <a:pt x="7087120" y="2972409"/>
                  </a:moveTo>
                  <a:lnTo>
                    <a:pt x="38100" y="2972409"/>
                  </a:lnTo>
                  <a:lnTo>
                    <a:pt x="23268" y="2969415"/>
                  </a:lnTo>
                  <a:lnTo>
                    <a:pt x="11158" y="2961251"/>
                  </a:lnTo>
                  <a:lnTo>
                    <a:pt x="2993" y="2949140"/>
                  </a:lnTo>
                  <a:lnTo>
                    <a:pt x="0" y="2934309"/>
                  </a:lnTo>
                  <a:lnTo>
                    <a:pt x="0" y="38100"/>
                  </a:lnTo>
                  <a:lnTo>
                    <a:pt x="2993" y="23268"/>
                  </a:lnTo>
                  <a:lnTo>
                    <a:pt x="11158" y="11158"/>
                  </a:lnTo>
                  <a:lnTo>
                    <a:pt x="23268" y="2993"/>
                  </a:lnTo>
                  <a:lnTo>
                    <a:pt x="38100" y="0"/>
                  </a:lnTo>
                  <a:lnTo>
                    <a:pt x="7087120" y="0"/>
                  </a:lnTo>
                  <a:lnTo>
                    <a:pt x="7101951" y="2993"/>
                  </a:lnTo>
                  <a:lnTo>
                    <a:pt x="7114062" y="11158"/>
                  </a:lnTo>
                  <a:lnTo>
                    <a:pt x="7122226" y="23268"/>
                  </a:lnTo>
                  <a:lnTo>
                    <a:pt x="7125220" y="38100"/>
                  </a:lnTo>
                  <a:lnTo>
                    <a:pt x="7125220" y="2934309"/>
                  </a:lnTo>
                  <a:lnTo>
                    <a:pt x="7122226" y="2949140"/>
                  </a:lnTo>
                  <a:lnTo>
                    <a:pt x="7114062" y="2961251"/>
                  </a:lnTo>
                  <a:lnTo>
                    <a:pt x="7101951" y="2969415"/>
                  </a:lnTo>
                  <a:lnTo>
                    <a:pt x="7087120" y="2972409"/>
                  </a:lnTo>
                  <a:close/>
                </a:path>
              </a:pathLst>
            </a:custGeom>
            <a:ln w="12700">
              <a:solidFill>
                <a:srgbClr val="072E35"/>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9557631" y="637214"/>
              <a:ext cx="2258385" cy="6220785"/>
            </a:xfrm>
            <a:prstGeom prst="rect">
              <a:avLst/>
            </a:prstGeom>
          </p:spPr>
        </p:pic>
        <p:pic>
          <p:nvPicPr>
            <p:cNvPr id="11" name="object 11"/>
            <p:cNvPicPr/>
            <p:nvPr/>
          </p:nvPicPr>
          <p:blipFill>
            <a:blip r:embed="rId3" cstate="print"/>
            <a:stretch>
              <a:fillRect/>
            </a:stretch>
          </p:blipFill>
          <p:spPr>
            <a:xfrm>
              <a:off x="8574696" y="2574848"/>
              <a:ext cx="2554221" cy="4283151"/>
            </a:xfrm>
            <a:prstGeom prst="rect">
              <a:avLst/>
            </a:prstGeom>
          </p:spPr>
        </p:pic>
        <p:pic>
          <p:nvPicPr>
            <p:cNvPr id="12" name="object 12"/>
            <p:cNvPicPr/>
            <p:nvPr/>
          </p:nvPicPr>
          <p:blipFill>
            <a:blip r:embed="rId4" cstate="print"/>
            <a:stretch>
              <a:fillRect/>
            </a:stretch>
          </p:blipFill>
          <p:spPr>
            <a:xfrm>
              <a:off x="0" y="569137"/>
              <a:ext cx="3479185" cy="6288862"/>
            </a:xfrm>
            <a:prstGeom prst="rect">
              <a:avLst/>
            </a:prstGeom>
          </p:spPr>
        </p:pic>
        <p:pic>
          <p:nvPicPr>
            <p:cNvPr id="13" name="object 13"/>
            <p:cNvPicPr/>
            <p:nvPr/>
          </p:nvPicPr>
          <p:blipFill>
            <a:blip r:embed="rId5" cstate="print"/>
            <a:stretch>
              <a:fillRect/>
            </a:stretch>
          </p:blipFill>
          <p:spPr>
            <a:xfrm>
              <a:off x="855637" y="2651940"/>
              <a:ext cx="2585724" cy="4206059"/>
            </a:xfrm>
            <a:prstGeom prst="rect">
              <a:avLst/>
            </a:prstGeom>
          </p:spPr>
        </p:pic>
      </p:grpSp>
      <p:sp>
        <p:nvSpPr>
          <p:cNvPr id="14" name="object 14"/>
          <p:cNvSpPr txBox="1"/>
          <p:nvPr/>
        </p:nvSpPr>
        <p:spPr>
          <a:xfrm>
            <a:off x="3581400" y="1868125"/>
            <a:ext cx="5173706" cy="2640916"/>
          </a:xfrm>
          <a:prstGeom prst="rect">
            <a:avLst/>
          </a:prstGeom>
        </p:spPr>
        <p:txBody>
          <a:bodyPr vert="horz" wrap="square" lIns="0" tIns="12700" rIns="0" bIns="0" rtlCol="0" anchor="t">
            <a:spAutoFit/>
          </a:bodyPr>
          <a:lstStyle/>
          <a:p>
            <a:pPr marL="208915" marR="213995" indent="563880">
              <a:lnSpc>
                <a:spcPct val="125000"/>
              </a:lnSpc>
              <a:spcBef>
                <a:spcPts val="100"/>
              </a:spcBef>
              <a:tabLst>
                <a:tab pos="853440" algn="l"/>
              </a:tabLst>
            </a:pPr>
            <a:r>
              <a:rPr sz="2400">
                <a:solidFill>
                  <a:srgbClr val="1A283C"/>
                </a:solidFill>
                <a:latin typeface="Sassoon Sans Rg"/>
                <a:cs typeface="Arial MT"/>
              </a:rPr>
              <a:t>Explain what </a:t>
            </a:r>
            <a:r>
              <a:rPr lang="en-GB" sz="2400">
                <a:solidFill>
                  <a:srgbClr val="1A283C"/>
                </a:solidFill>
                <a:latin typeface="Sassoon Sans Rg"/>
                <a:cs typeface="Arial MT"/>
              </a:rPr>
              <a:t>you </a:t>
            </a:r>
            <a:r>
              <a:rPr sz="2400">
                <a:solidFill>
                  <a:srgbClr val="1A283C"/>
                </a:solidFill>
                <a:latin typeface="Sassoon Sans Rg"/>
                <a:cs typeface="Arial MT"/>
              </a:rPr>
              <a:t>found	out using </a:t>
            </a:r>
            <a:r>
              <a:rPr sz="2400" b="1">
                <a:solidFill>
                  <a:srgbClr val="1A283C"/>
                </a:solidFill>
                <a:latin typeface="Sassoon Sans Rg"/>
                <a:cs typeface="Arial"/>
              </a:rPr>
              <a:t>scientific vocabulary.</a:t>
            </a:r>
            <a:endParaRPr lang="en-US" sz="2400">
              <a:latin typeface="Sassoon Sans Rg"/>
              <a:cs typeface="Arial"/>
            </a:endParaRPr>
          </a:p>
          <a:p>
            <a:pPr>
              <a:lnSpc>
                <a:spcPct val="100000"/>
              </a:lnSpc>
            </a:pPr>
            <a:endParaRPr sz="2800">
              <a:latin typeface="Arial"/>
              <a:cs typeface="Arial"/>
            </a:endParaRPr>
          </a:p>
          <a:p>
            <a:pPr>
              <a:lnSpc>
                <a:spcPct val="100000"/>
              </a:lnSpc>
              <a:spcBef>
                <a:spcPts val="20"/>
              </a:spcBef>
            </a:pPr>
            <a:endParaRPr sz="2500">
              <a:latin typeface="Arial"/>
              <a:cs typeface="Arial"/>
            </a:endParaRPr>
          </a:p>
          <a:p>
            <a:pPr marL="1148080" marR="663575" indent="-565785">
              <a:lnSpc>
                <a:spcPct val="125000"/>
              </a:lnSpc>
            </a:pPr>
            <a:r>
              <a:rPr sz="2400" b="1">
                <a:solidFill>
                  <a:srgbClr val="1A283C"/>
                </a:solidFill>
                <a:latin typeface="Sassoon Sans Rg" pitchFamily="50" charset="0"/>
                <a:cs typeface="Arial"/>
              </a:rPr>
              <a:t>dissolve, soluble, insoluble,  solution, saturated</a:t>
            </a:r>
            <a:endParaRPr sz="2400">
              <a:latin typeface="Sassoon Sans Rg" pitchFamily="50" charset="0"/>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D89B-D362-7CA7-234D-4C43A6BAE0D9}"/>
              </a:ext>
            </a:extLst>
          </p:cNvPr>
          <p:cNvSpPr>
            <a:spLocks noGrp="1"/>
          </p:cNvSpPr>
          <p:nvPr>
            <p:ph type="title"/>
          </p:nvPr>
        </p:nvSpPr>
        <p:spPr>
          <a:xfrm>
            <a:off x="426308" y="1055044"/>
            <a:ext cx="10515600" cy="1325563"/>
          </a:xfrm>
        </p:spPr>
        <p:txBody>
          <a:bodyPr>
            <a:normAutofit fontScale="90000"/>
          </a:bodyPr>
          <a:lstStyle/>
          <a:p>
            <a:r>
              <a:rPr lang="en-GB"/>
              <a:t>9:20- 9:30 </a:t>
            </a:r>
            <a:br>
              <a:rPr lang="en-GB"/>
            </a:br>
            <a:br>
              <a:rPr lang="en-GB"/>
            </a:br>
            <a:r>
              <a:rPr lang="en-GB"/>
              <a:t>Class work: Count in 7s</a:t>
            </a:r>
            <a:br>
              <a:rPr lang="en-GB"/>
            </a:br>
            <a:r>
              <a:rPr lang="en-GB"/>
              <a:t>Activity: back of books </a:t>
            </a:r>
          </a:p>
        </p:txBody>
      </p:sp>
      <p:pic>
        <p:nvPicPr>
          <p:cNvPr id="3" name="Picture 2">
            <a:extLst>
              <a:ext uri="{FF2B5EF4-FFF2-40B4-BE49-F238E27FC236}">
                <a16:creationId xmlns:a16="http://schemas.microsoft.com/office/drawing/2014/main" id="{730DC9C3-8388-D55F-C3A4-04F7A98EDD9E}"/>
              </a:ext>
            </a:extLst>
          </p:cNvPr>
          <p:cNvPicPr>
            <a:picLocks noChangeAspect="1"/>
          </p:cNvPicPr>
          <p:nvPr/>
        </p:nvPicPr>
        <p:blipFill>
          <a:blip r:embed="rId2"/>
          <a:stretch>
            <a:fillRect/>
          </a:stretch>
        </p:blipFill>
        <p:spPr>
          <a:xfrm>
            <a:off x="7677665" y="252412"/>
            <a:ext cx="1676400" cy="6353175"/>
          </a:xfrm>
          <a:prstGeom prst="rect">
            <a:avLst/>
          </a:prstGeom>
        </p:spPr>
      </p:pic>
    </p:spTree>
    <p:extLst>
      <p:ext uri="{BB962C8B-B14F-4D97-AF65-F5344CB8AC3E}">
        <p14:creationId xmlns:p14="http://schemas.microsoft.com/office/powerpoint/2010/main" val="3201540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53750" y="49578"/>
            <a:ext cx="36068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Sassoon Sans Rg" pitchFamily="50" charset="0"/>
                <a:cs typeface="Arial"/>
              </a:rPr>
              <a:t>11</a:t>
            </a:r>
            <a:endParaRPr sz="2400">
              <a:latin typeface="Sassoon Sans Rg" pitchFamily="50" charset="0"/>
              <a:cs typeface="Arial"/>
            </a:endParaRPr>
          </a:p>
        </p:txBody>
      </p:sp>
      <p:grpSp>
        <p:nvGrpSpPr>
          <p:cNvPr id="3" name="object 3"/>
          <p:cNvGrpSpPr/>
          <p:nvPr/>
        </p:nvGrpSpPr>
        <p:grpSpPr>
          <a:xfrm>
            <a:off x="3435004" y="127834"/>
            <a:ext cx="5322570" cy="755650"/>
            <a:chOff x="3435004" y="127834"/>
            <a:chExt cx="5322570" cy="755650"/>
          </a:xfrm>
        </p:grpSpPr>
        <p:sp>
          <p:nvSpPr>
            <p:cNvPr id="4" name="object 4"/>
            <p:cNvSpPr/>
            <p:nvPr/>
          </p:nvSpPr>
          <p:spPr>
            <a:xfrm>
              <a:off x="3441354" y="134184"/>
              <a:ext cx="5309870" cy="742950"/>
            </a:xfrm>
            <a:custGeom>
              <a:avLst/>
              <a:gdLst/>
              <a:ahLst/>
              <a:cxnLst/>
              <a:rect l="l" t="t" r="r" b="b"/>
              <a:pathLst>
                <a:path w="5309870" h="742950">
                  <a:moveTo>
                    <a:pt x="5271185" y="0"/>
                  </a:moveTo>
                  <a:lnTo>
                    <a:pt x="38100" y="0"/>
                  </a:lnTo>
                  <a:lnTo>
                    <a:pt x="23306" y="3006"/>
                  </a:lnTo>
                  <a:lnTo>
                    <a:pt x="11191" y="11191"/>
                  </a:lnTo>
                  <a:lnTo>
                    <a:pt x="3006" y="23306"/>
                  </a:lnTo>
                  <a:lnTo>
                    <a:pt x="0" y="38099"/>
                  </a:lnTo>
                  <a:lnTo>
                    <a:pt x="0" y="704341"/>
                  </a:lnTo>
                  <a:lnTo>
                    <a:pt x="3006" y="719135"/>
                  </a:lnTo>
                  <a:lnTo>
                    <a:pt x="11191" y="731250"/>
                  </a:lnTo>
                  <a:lnTo>
                    <a:pt x="23306" y="739435"/>
                  </a:lnTo>
                  <a:lnTo>
                    <a:pt x="38100" y="742441"/>
                  </a:lnTo>
                  <a:lnTo>
                    <a:pt x="5271185" y="742441"/>
                  </a:lnTo>
                  <a:lnTo>
                    <a:pt x="5285979" y="739435"/>
                  </a:lnTo>
                  <a:lnTo>
                    <a:pt x="5298093" y="731250"/>
                  </a:lnTo>
                  <a:lnTo>
                    <a:pt x="5306279" y="719135"/>
                  </a:lnTo>
                  <a:lnTo>
                    <a:pt x="5309285" y="704341"/>
                  </a:lnTo>
                  <a:lnTo>
                    <a:pt x="5309285" y="38099"/>
                  </a:lnTo>
                  <a:lnTo>
                    <a:pt x="5306279" y="23306"/>
                  </a:lnTo>
                  <a:lnTo>
                    <a:pt x="5298093" y="11191"/>
                  </a:lnTo>
                  <a:lnTo>
                    <a:pt x="5285979" y="3006"/>
                  </a:lnTo>
                  <a:lnTo>
                    <a:pt x="5271185" y="0"/>
                  </a:lnTo>
                  <a:close/>
                </a:path>
              </a:pathLst>
            </a:custGeom>
            <a:solidFill>
              <a:srgbClr val="BACAD2"/>
            </a:solidFill>
          </p:spPr>
          <p:txBody>
            <a:bodyPr wrap="square" lIns="0" tIns="0" rIns="0" bIns="0" rtlCol="0"/>
            <a:lstStyle/>
            <a:p>
              <a:endParaRPr/>
            </a:p>
          </p:txBody>
        </p:sp>
        <p:sp>
          <p:nvSpPr>
            <p:cNvPr id="5" name="object 5"/>
            <p:cNvSpPr/>
            <p:nvPr/>
          </p:nvSpPr>
          <p:spPr>
            <a:xfrm>
              <a:off x="3441354" y="134184"/>
              <a:ext cx="5309870" cy="742950"/>
            </a:xfrm>
            <a:custGeom>
              <a:avLst/>
              <a:gdLst/>
              <a:ahLst/>
              <a:cxnLst/>
              <a:rect l="l" t="t" r="r" b="b"/>
              <a:pathLst>
                <a:path w="5309870" h="742950">
                  <a:moveTo>
                    <a:pt x="5271185" y="742441"/>
                  </a:moveTo>
                  <a:lnTo>
                    <a:pt x="38100" y="742441"/>
                  </a:lnTo>
                  <a:lnTo>
                    <a:pt x="23306" y="739435"/>
                  </a:lnTo>
                  <a:lnTo>
                    <a:pt x="11191" y="731250"/>
                  </a:lnTo>
                  <a:lnTo>
                    <a:pt x="3006" y="719135"/>
                  </a:lnTo>
                  <a:lnTo>
                    <a:pt x="0" y="704341"/>
                  </a:lnTo>
                  <a:lnTo>
                    <a:pt x="0" y="38099"/>
                  </a:lnTo>
                  <a:lnTo>
                    <a:pt x="3006" y="23306"/>
                  </a:lnTo>
                  <a:lnTo>
                    <a:pt x="11191" y="11191"/>
                  </a:lnTo>
                  <a:lnTo>
                    <a:pt x="23306" y="3006"/>
                  </a:lnTo>
                  <a:lnTo>
                    <a:pt x="38100" y="0"/>
                  </a:lnTo>
                  <a:lnTo>
                    <a:pt x="5271185" y="0"/>
                  </a:lnTo>
                  <a:lnTo>
                    <a:pt x="5285979" y="3006"/>
                  </a:lnTo>
                  <a:lnTo>
                    <a:pt x="5298093" y="11191"/>
                  </a:lnTo>
                  <a:lnTo>
                    <a:pt x="5306279" y="23306"/>
                  </a:lnTo>
                  <a:lnTo>
                    <a:pt x="5309285" y="38099"/>
                  </a:lnTo>
                  <a:lnTo>
                    <a:pt x="5309285" y="704341"/>
                  </a:lnTo>
                  <a:lnTo>
                    <a:pt x="5306279" y="719135"/>
                  </a:lnTo>
                  <a:lnTo>
                    <a:pt x="5298093" y="731250"/>
                  </a:lnTo>
                  <a:lnTo>
                    <a:pt x="5285979" y="739435"/>
                  </a:lnTo>
                  <a:lnTo>
                    <a:pt x="5271185" y="742441"/>
                  </a:lnTo>
                  <a:close/>
                </a:path>
              </a:pathLst>
            </a:custGeom>
            <a:ln w="12700">
              <a:solidFill>
                <a:srgbClr val="072E35"/>
              </a:solidFill>
            </a:ln>
          </p:spPr>
          <p:txBody>
            <a:bodyPr wrap="square" lIns="0" tIns="0" rIns="0" bIns="0" rtlCol="0"/>
            <a:lstStyle/>
            <a:p>
              <a:endParaRPr/>
            </a:p>
          </p:txBody>
        </p:sp>
      </p:grpSp>
      <p:sp>
        <p:nvSpPr>
          <p:cNvPr id="6" name="object 6"/>
          <p:cNvSpPr txBox="1">
            <a:spLocks noGrp="1"/>
          </p:cNvSpPr>
          <p:nvPr>
            <p:ph type="title"/>
          </p:nvPr>
        </p:nvSpPr>
        <p:spPr>
          <a:xfrm>
            <a:off x="2829593" y="124681"/>
            <a:ext cx="6541901" cy="2044149"/>
          </a:xfrm>
          <a:prstGeom prst="rect">
            <a:avLst/>
          </a:prstGeom>
        </p:spPr>
        <p:txBody>
          <a:bodyPr vert="horz" wrap="square" lIns="0" tIns="12700" rIns="0" bIns="0" rtlCol="0">
            <a:spAutoFit/>
          </a:bodyPr>
          <a:lstStyle/>
          <a:p>
            <a:pPr marL="12700" algn="ctr">
              <a:lnSpc>
                <a:spcPct val="100000"/>
              </a:lnSpc>
              <a:spcBef>
                <a:spcPts val="100"/>
              </a:spcBef>
            </a:pPr>
            <a:r>
              <a:rPr>
                <a:solidFill>
                  <a:srgbClr val="1B283D"/>
                </a:solidFill>
                <a:latin typeface="Sassoon Sans Rg"/>
              </a:rPr>
              <a:t>What did we find out?</a:t>
            </a:r>
            <a:br>
              <a:rPr lang="en-GB">
                <a:solidFill>
                  <a:srgbClr val="1B283D"/>
                </a:solidFill>
                <a:latin typeface="Sassoon Sans Rg"/>
              </a:rPr>
            </a:br>
            <a:br>
              <a:rPr lang="en-GB">
                <a:latin typeface="Sassoon Sans Rg" pitchFamily="50" charset="0"/>
              </a:rPr>
            </a:br>
            <a:r>
              <a:rPr lang="en-US" u="sng">
                <a:solidFill>
                  <a:srgbClr val="1B283D"/>
                </a:solidFill>
                <a:latin typeface="Sassoon Sans Rg"/>
              </a:rPr>
              <a:t>Exit questions</a:t>
            </a:r>
            <a:endParaRPr lang="en-US" u="sng">
              <a:solidFill>
                <a:srgbClr val="1B283D"/>
              </a:solidFill>
              <a:latin typeface="Sassoon Sans Rg" pitchFamily="50" charset="0"/>
            </a:endParaRPr>
          </a:p>
        </p:txBody>
      </p:sp>
      <p:grpSp>
        <p:nvGrpSpPr>
          <p:cNvPr id="7" name="object 7"/>
          <p:cNvGrpSpPr/>
          <p:nvPr/>
        </p:nvGrpSpPr>
        <p:grpSpPr>
          <a:xfrm>
            <a:off x="0" y="569137"/>
            <a:ext cx="11816016" cy="6288862"/>
            <a:chOff x="0" y="569137"/>
            <a:chExt cx="11816016" cy="6288862"/>
          </a:xfrm>
        </p:grpSpPr>
        <p:pic>
          <p:nvPicPr>
            <p:cNvPr id="10" name="object 10"/>
            <p:cNvPicPr/>
            <p:nvPr/>
          </p:nvPicPr>
          <p:blipFill>
            <a:blip r:embed="rId2" cstate="print"/>
            <a:stretch>
              <a:fillRect/>
            </a:stretch>
          </p:blipFill>
          <p:spPr>
            <a:xfrm>
              <a:off x="9557631" y="637214"/>
              <a:ext cx="2258385" cy="6220785"/>
            </a:xfrm>
            <a:prstGeom prst="rect">
              <a:avLst/>
            </a:prstGeom>
          </p:spPr>
        </p:pic>
        <p:pic>
          <p:nvPicPr>
            <p:cNvPr id="11" name="object 11"/>
            <p:cNvPicPr/>
            <p:nvPr/>
          </p:nvPicPr>
          <p:blipFill>
            <a:blip r:embed="rId3" cstate="print"/>
            <a:stretch>
              <a:fillRect/>
            </a:stretch>
          </p:blipFill>
          <p:spPr>
            <a:xfrm>
              <a:off x="8574696" y="2574848"/>
              <a:ext cx="2554221" cy="4283151"/>
            </a:xfrm>
            <a:prstGeom prst="rect">
              <a:avLst/>
            </a:prstGeom>
          </p:spPr>
        </p:pic>
        <p:pic>
          <p:nvPicPr>
            <p:cNvPr id="12" name="object 12"/>
            <p:cNvPicPr/>
            <p:nvPr/>
          </p:nvPicPr>
          <p:blipFill>
            <a:blip r:embed="rId4" cstate="print"/>
            <a:stretch>
              <a:fillRect/>
            </a:stretch>
          </p:blipFill>
          <p:spPr>
            <a:xfrm>
              <a:off x="0" y="569137"/>
              <a:ext cx="3479185" cy="6288862"/>
            </a:xfrm>
            <a:prstGeom prst="rect">
              <a:avLst/>
            </a:prstGeom>
          </p:spPr>
        </p:pic>
        <p:pic>
          <p:nvPicPr>
            <p:cNvPr id="13" name="object 13"/>
            <p:cNvPicPr/>
            <p:nvPr/>
          </p:nvPicPr>
          <p:blipFill>
            <a:blip r:embed="rId5" cstate="print"/>
            <a:stretch>
              <a:fillRect/>
            </a:stretch>
          </p:blipFill>
          <p:spPr>
            <a:xfrm>
              <a:off x="855637" y="2651940"/>
              <a:ext cx="2585724" cy="4206059"/>
            </a:xfrm>
            <a:prstGeom prst="rect">
              <a:avLst/>
            </a:prstGeom>
          </p:spPr>
        </p:pic>
      </p:grpSp>
      <p:pic>
        <p:nvPicPr>
          <p:cNvPr id="16" name="Picture 15" descr="A screenshot of a questionnaire&#10;&#10;Description automatically generated">
            <a:extLst>
              <a:ext uri="{FF2B5EF4-FFF2-40B4-BE49-F238E27FC236}">
                <a16:creationId xmlns:a16="http://schemas.microsoft.com/office/drawing/2014/main" id="{9D78C5E3-621D-7943-76D3-62FEFB4DB4F6}"/>
              </a:ext>
            </a:extLst>
          </p:cNvPr>
          <p:cNvPicPr>
            <a:picLocks noChangeAspect="1"/>
          </p:cNvPicPr>
          <p:nvPr/>
        </p:nvPicPr>
        <p:blipFill>
          <a:blip r:embed="rId6"/>
          <a:stretch>
            <a:fillRect/>
          </a:stretch>
        </p:blipFill>
        <p:spPr>
          <a:xfrm>
            <a:off x="2720203" y="2485307"/>
            <a:ext cx="6736521" cy="4068264"/>
          </a:xfrm>
          <a:prstGeom prst="rect">
            <a:avLst/>
          </a:prstGeom>
        </p:spPr>
      </p:pic>
    </p:spTree>
    <p:extLst>
      <p:ext uri="{BB962C8B-B14F-4D97-AF65-F5344CB8AC3E}">
        <p14:creationId xmlns:p14="http://schemas.microsoft.com/office/powerpoint/2010/main" val="1428160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29C5-5B22-4E6A-A405-8D33A1FC0284}"/>
              </a:ext>
            </a:extLst>
          </p:cNvPr>
          <p:cNvSpPr>
            <a:spLocks noGrp="1"/>
          </p:cNvSpPr>
          <p:nvPr>
            <p:ph type="title"/>
          </p:nvPr>
        </p:nvSpPr>
        <p:spPr>
          <a:xfrm>
            <a:off x="446903" y="2105368"/>
            <a:ext cx="11751275" cy="1325563"/>
          </a:xfrm>
        </p:spPr>
        <p:txBody>
          <a:bodyPr>
            <a:normAutofit fontScale="90000"/>
          </a:bodyPr>
          <a:lstStyle/>
          <a:p>
            <a:r>
              <a:rPr lang="en-GB"/>
              <a:t>TBAT- name a further 11 items of clothing and identify their articles. </a:t>
            </a:r>
            <a:br>
              <a:rPr lang="en-GB"/>
            </a:br>
            <a:br>
              <a:rPr lang="en-GB"/>
            </a:br>
            <a:br>
              <a:rPr lang="en-US"/>
            </a:br>
            <a:r>
              <a:rPr lang="en-GB" b="1">
                <a:solidFill>
                  <a:srgbClr val="0070C0"/>
                </a:solidFill>
                <a:latin typeface="Arial"/>
                <a:cs typeface="Arial"/>
              </a:rPr>
              <a:t>La fille </a:t>
            </a:r>
            <a:r>
              <a:rPr lang="en-GB" b="1" err="1">
                <a:solidFill>
                  <a:srgbClr val="0070C0"/>
                </a:solidFill>
                <a:latin typeface="Arial"/>
                <a:cs typeface="Arial"/>
              </a:rPr>
              <a:t>porte</a:t>
            </a:r>
            <a:r>
              <a:rPr lang="en-GB" b="1">
                <a:solidFill>
                  <a:srgbClr val="0070C0"/>
                </a:solidFill>
                <a:latin typeface="Arial"/>
                <a:cs typeface="Arial"/>
              </a:rPr>
              <a:t> </a:t>
            </a:r>
            <a:r>
              <a:rPr lang="en-GB" b="1" err="1">
                <a:solidFill>
                  <a:srgbClr val="0070C0"/>
                </a:solidFill>
                <a:latin typeface="Arial"/>
                <a:cs typeface="Arial"/>
              </a:rPr>
              <a:t>une</a:t>
            </a:r>
            <a:r>
              <a:rPr lang="en-GB" b="1">
                <a:solidFill>
                  <a:srgbClr val="0070C0"/>
                </a:solidFill>
                <a:latin typeface="Arial"/>
                <a:cs typeface="Arial"/>
              </a:rPr>
              <a:t> </a:t>
            </a:r>
            <a:r>
              <a:rPr lang="en-GB" b="1" err="1">
                <a:solidFill>
                  <a:srgbClr val="0070C0"/>
                </a:solidFill>
                <a:latin typeface="Arial"/>
                <a:cs typeface="Arial"/>
              </a:rPr>
              <a:t>jupe</a:t>
            </a:r>
            <a:r>
              <a:rPr lang="en-GB" b="1">
                <a:solidFill>
                  <a:srgbClr val="0070C0"/>
                </a:solidFill>
                <a:latin typeface="Arial"/>
                <a:cs typeface="Arial"/>
              </a:rPr>
              <a:t>. </a:t>
            </a:r>
            <a:br>
              <a:rPr lang="en-US"/>
            </a:br>
            <a:br>
              <a:rPr lang="en-US"/>
            </a:br>
            <a:br>
              <a:rPr lang="en-US"/>
            </a:br>
            <a:r>
              <a:rPr lang="en-GB" b="1">
                <a:solidFill>
                  <a:srgbClr val="00B050"/>
                </a:solidFill>
                <a:latin typeface="Arial"/>
                <a:cs typeface="Arial"/>
              </a:rPr>
              <a:t>Le garçon de 10 </a:t>
            </a:r>
            <a:r>
              <a:rPr lang="en-GB" b="1" err="1">
                <a:solidFill>
                  <a:srgbClr val="00B050"/>
                </a:solidFill>
                <a:latin typeface="Arial"/>
                <a:cs typeface="Arial"/>
              </a:rPr>
              <a:t>ans</a:t>
            </a:r>
            <a:r>
              <a:rPr lang="en-GB" b="1">
                <a:solidFill>
                  <a:srgbClr val="00B050"/>
                </a:solidFill>
                <a:latin typeface="Arial"/>
                <a:cs typeface="Arial"/>
              </a:rPr>
              <a:t> </a:t>
            </a:r>
            <a:r>
              <a:rPr lang="en-GB" b="1" err="1">
                <a:solidFill>
                  <a:srgbClr val="00B050"/>
                </a:solidFill>
                <a:latin typeface="Arial"/>
                <a:cs typeface="Arial"/>
              </a:rPr>
              <a:t>porte</a:t>
            </a:r>
            <a:r>
              <a:rPr lang="en-GB" b="1">
                <a:solidFill>
                  <a:srgbClr val="00B050"/>
                </a:solidFill>
                <a:latin typeface="Arial"/>
                <a:cs typeface="Arial"/>
              </a:rPr>
              <a:t> un pull. </a:t>
            </a:r>
          </a:p>
        </p:txBody>
      </p:sp>
    </p:spTree>
    <p:extLst>
      <p:ext uri="{BB962C8B-B14F-4D97-AF65-F5344CB8AC3E}">
        <p14:creationId xmlns:p14="http://schemas.microsoft.com/office/powerpoint/2010/main" val="3914044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5C5D-5C79-2DCA-A534-266EA54386F2}"/>
              </a:ext>
            </a:extLst>
          </p:cNvPr>
          <p:cNvSpPr>
            <a:spLocks noGrp="1"/>
          </p:cNvSpPr>
          <p:nvPr>
            <p:ph type="title"/>
          </p:nvPr>
        </p:nvSpPr>
        <p:spPr>
          <a:xfrm>
            <a:off x="673443" y="2105368"/>
            <a:ext cx="10515600" cy="1325563"/>
          </a:xfrm>
        </p:spPr>
        <p:txBody>
          <a:bodyPr>
            <a:normAutofit fontScale="90000"/>
          </a:bodyPr>
          <a:lstStyle/>
          <a:p>
            <a:r>
              <a:rPr lang="en-GB">
                <a:ea typeface="+mj-lt"/>
                <a:cs typeface="+mj-lt"/>
              </a:rPr>
              <a:t>Language Angels </a:t>
            </a:r>
            <a:br>
              <a:rPr lang="en-GB">
                <a:ea typeface="+mj-lt"/>
                <a:cs typeface="+mj-lt"/>
              </a:rPr>
            </a:br>
            <a:br>
              <a:rPr lang="en-GB">
                <a:ea typeface="+mj-lt"/>
                <a:cs typeface="+mj-lt"/>
              </a:rPr>
            </a:br>
            <a:r>
              <a:rPr lang="en-GB"/>
              <a:t>KS2 – Intermediate. </a:t>
            </a:r>
            <a:br>
              <a:rPr lang="en-GB"/>
            </a:br>
            <a:br>
              <a:rPr lang="en-GB"/>
            </a:br>
            <a:r>
              <a:rPr lang="en-GB"/>
              <a:t>Les </a:t>
            </a:r>
            <a:r>
              <a:rPr lang="en-GB" err="1"/>
              <a:t>Vetements</a:t>
            </a:r>
            <a:r>
              <a:rPr lang="en-GB"/>
              <a:t>  (Clothing) </a:t>
            </a:r>
            <a:br>
              <a:rPr lang="en-GB"/>
            </a:br>
            <a:br>
              <a:rPr lang="en-GB"/>
            </a:br>
            <a:r>
              <a:rPr lang="en-GB"/>
              <a:t>Lesson 2 </a:t>
            </a:r>
          </a:p>
        </p:txBody>
      </p:sp>
    </p:spTree>
    <p:extLst>
      <p:ext uri="{BB962C8B-B14F-4D97-AF65-F5344CB8AC3E}">
        <p14:creationId xmlns:p14="http://schemas.microsoft.com/office/powerpoint/2010/main" val="4215983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B437-F684-53E0-D754-45C0779A5D36}"/>
              </a:ext>
            </a:extLst>
          </p:cNvPr>
          <p:cNvSpPr>
            <a:spLocks noGrp="1"/>
          </p:cNvSpPr>
          <p:nvPr>
            <p:ph type="title"/>
          </p:nvPr>
        </p:nvSpPr>
        <p:spPr/>
        <p:txBody>
          <a:bodyPr/>
          <a:lstStyle/>
          <a:p>
            <a:endParaRPr lang="en-GB"/>
          </a:p>
        </p:txBody>
      </p:sp>
      <p:pic>
        <p:nvPicPr>
          <p:cNvPr id="3" name="Picture 2" descr="A black and white picture of clothes&#10;&#10;AI-generated content may be incorrect.">
            <a:extLst>
              <a:ext uri="{FF2B5EF4-FFF2-40B4-BE49-F238E27FC236}">
                <a16:creationId xmlns:a16="http://schemas.microsoft.com/office/drawing/2014/main" id="{6B73B921-A82A-EC37-92DB-CBB5012E20C9}"/>
              </a:ext>
            </a:extLst>
          </p:cNvPr>
          <p:cNvPicPr>
            <a:picLocks noChangeAspect="1"/>
          </p:cNvPicPr>
          <p:nvPr/>
        </p:nvPicPr>
        <p:blipFill>
          <a:blip r:embed="rId2"/>
          <a:stretch>
            <a:fillRect/>
          </a:stretch>
        </p:blipFill>
        <p:spPr>
          <a:xfrm>
            <a:off x="647893" y="0"/>
            <a:ext cx="10896213" cy="6858000"/>
          </a:xfrm>
          <a:prstGeom prst="rect">
            <a:avLst/>
          </a:prstGeom>
        </p:spPr>
      </p:pic>
    </p:spTree>
    <p:extLst>
      <p:ext uri="{BB962C8B-B14F-4D97-AF65-F5344CB8AC3E}">
        <p14:creationId xmlns:p14="http://schemas.microsoft.com/office/powerpoint/2010/main" val="3627439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picture of clothes&#10;&#10;AI-generated content may be incorrect.">
            <a:extLst>
              <a:ext uri="{FF2B5EF4-FFF2-40B4-BE49-F238E27FC236}">
                <a16:creationId xmlns:a16="http://schemas.microsoft.com/office/drawing/2014/main" id="{9281C538-5F32-65AC-C8C6-37BF35A0CA0C}"/>
              </a:ext>
            </a:extLst>
          </p:cNvPr>
          <p:cNvPicPr>
            <a:picLocks noChangeAspect="1"/>
          </p:cNvPicPr>
          <p:nvPr/>
        </p:nvPicPr>
        <p:blipFill>
          <a:blip r:embed="rId2"/>
          <a:stretch>
            <a:fillRect/>
          </a:stretch>
        </p:blipFill>
        <p:spPr>
          <a:xfrm>
            <a:off x="0" y="86603"/>
            <a:ext cx="12192000" cy="6684793"/>
          </a:xfrm>
          <a:prstGeom prst="rect">
            <a:avLst/>
          </a:prstGeom>
        </p:spPr>
      </p:pic>
    </p:spTree>
    <p:extLst>
      <p:ext uri="{BB962C8B-B14F-4D97-AF65-F5344CB8AC3E}">
        <p14:creationId xmlns:p14="http://schemas.microsoft.com/office/powerpoint/2010/main" val="126227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EA97-AD6E-DA00-0F78-03ADA71B0117}"/>
              </a:ext>
            </a:extLst>
          </p:cNvPr>
          <p:cNvSpPr>
            <a:spLocks noGrp="1"/>
          </p:cNvSpPr>
          <p:nvPr>
            <p:ph type="title"/>
          </p:nvPr>
        </p:nvSpPr>
        <p:spPr/>
        <p:txBody>
          <a:bodyPr/>
          <a:lstStyle/>
          <a:p>
            <a:r>
              <a:rPr lang="en-GB"/>
              <a:t>Slide 30 Draw the table in your books </a:t>
            </a:r>
          </a:p>
        </p:txBody>
      </p:sp>
      <p:pic>
        <p:nvPicPr>
          <p:cNvPr id="3" name="Picture 2" descr="A white lined paper with red text&#10;&#10;AI-generated content may be incorrect.">
            <a:extLst>
              <a:ext uri="{FF2B5EF4-FFF2-40B4-BE49-F238E27FC236}">
                <a16:creationId xmlns:a16="http://schemas.microsoft.com/office/drawing/2014/main" id="{6C7F012D-9C68-901B-C00A-E7D7E186C3B8}"/>
              </a:ext>
            </a:extLst>
          </p:cNvPr>
          <p:cNvPicPr>
            <a:picLocks noChangeAspect="1"/>
          </p:cNvPicPr>
          <p:nvPr/>
        </p:nvPicPr>
        <p:blipFill>
          <a:blip r:embed="rId2"/>
          <a:stretch>
            <a:fillRect/>
          </a:stretch>
        </p:blipFill>
        <p:spPr>
          <a:xfrm>
            <a:off x="0" y="1447328"/>
            <a:ext cx="12192000" cy="3963344"/>
          </a:xfrm>
          <a:prstGeom prst="rect">
            <a:avLst/>
          </a:prstGeom>
        </p:spPr>
      </p:pic>
    </p:spTree>
    <p:extLst>
      <p:ext uri="{BB962C8B-B14F-4D97-AF65-F5344CB8AC3E}">
        <p14:creationId xmlns:p14="http://schemas.microsoft.com/office/powerpoint/2010/main" val="193543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rossword puzzle with words&#10;&#10;AI-generated content may be incorrect.">
            <a:extLst>
              <a:ext uri="{FF2B5EF4-FFF2-40B4-BE49-F238E27FC236}">
                <a16:creationId xmlns:a16="http://schemas.microsoft.com/office/drawing/2014/main" id="{6DFD7E9C-07B0-4FFD-DD3D-08F228386A28}"/>
              </a:ext>
            </a:extLst>
          </p:cNvPr>
          <p:cNvPicPr>
            <a:picLocks noChangeAspect="1"/>
          </p:cNvPicPr>
          <p:nvPr/>
        </p:nvPicPr>
        <p:blipFill>
          <a:blip r:embed="rId2"/>
          <a:stretch>
            <a:fillRect/>
          </a:stretch>
        </p:blipFill>
        <p:spPr>
          <a:xfrm>
            <a:off x="3540425" y="0"/>
            <a:ext cx="5111151" cy="6858000"/>
          </a:xfrm>
          <a:prstGeom prst="rect">
            <a:avLst/>
          </a:prstGeom>
        </p:spPr>
      </p:pic>
    </p:spTree>
    <p:extLst>
      <p:ext uri="{BB962C8B-B14F-4D97-AF65-F5344CB8AC3E}">
        <p14:creationId xmlns:p14="http://schemas.microsoft.com/office/powerpoint/2010/main" val="218950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0F56-C47B-92C9-57B2-DEE177E2C8E6}"/>
              </a:ext>
            </a:extLst>
          </p:cNvPr>
          <p:cNvSpPr>
            <a:spLocks noGrp="1"/>
          </p:cNvSpPr>
          <p:nvPr>
            <p:ph type="title"/>
          </p:nvPr>
        </p:nvSpPr>
        <p:spPr>
          <a:xfrm>
            <a:off x="373250" y="1912338"/>
            <a:ext cx="11445498" cy="1325563"/>
          </a:xfrm>
        </p:spPr>
        <p:txBody>
          <a:bodyPr>
            <a:normAutofit fontScale="90000"/>
          </a:bodyPr>
          <a:lstStyle/>
          <a:p>
            <a:r>
              <a:rPr lang="en-GB"/>
              <a:t>TBAT- rotate shapes.</a:t>
            </a:r>
            <a:br>
              <a:rPr lang="en-GB"/>
            </a:br>
            <a:r>
              <a:rPr lang="en-GB" sz="2800"/>
              <a:t>3 in 3 </a:t>
            </a:r>
            <a:br>
              <a:rPr lang="en-GB" sz="2800"/>
            </a:br>
            <a:br>
              <a:rPr lang="en-GB" sz="2800"/>
            </a:br>
            <a:r>
              <a:rPr lang="en-GB" sz="5300"/>
              <a:t>1) 67%   =  ______ = </a:t>
            </a:r>
            <a:br>
              <a:rPr lang="en-GB" sz="5300"/>
            </a:br>
            <a:br>
              <a:rPr lang="en-GB" sz="5300"/>
            </a:br>
            <a:r>
              <a:rPr lang="en-GB" sz="5300"/>
              <a:t>2) 60 x 60 =    </a:t>
            </a:r>
            <a:br>
              <a:rPr lang="en-GB" sz="5300"/>
            </a:br>
            <a:r>
              <a:rPr lang="en-GB" sz="5300"/>
              <a:t>                                        </a:t>
            </a:r>
            <a:br>
              <a:rPr lang="en-GB" sz="5300"/>
            </a:br>
            <a:r>
              <a:rPr lang="en-GB" sz="5300"/>
              <a:t> 3) 2/3 x 6 = </a:t>
            </a:r>
          </a:p>
        </p:txBody>
      </p:sp>
      <p:sp>
        <p:nvSpPr>
          <p:cNvPr id="5" name="TextBox 4">
            <a:extLst>
              <a:ext uri="{FF2B5EF4-FFF2-40B4-BE49-F238E27FC236}">
                <a16:creationId xmlns:a16="http://schemas.microsoft.com/office/drawing/2014/main" id="{AC84142C-1A27-A723-1A58-AE15C26C1C9B}"/>
              </a:ext>
            </a:extLst>
          </p:cNvPr>
          <p:cNvSpPr txBox="1"/>
          <p:nvPr/>
        </p:nvSpPr>
        <p:spPr>
          <a:xfrm>
            <a:off x="7148244" y="2709411"/>
            <a:ext cx="445872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a:t>
            </a:r>
          </a:p>
          <a:p>
            <a:r>
              <a:rPr lang="en-GB" sz="3200">
                <a:solidFill>
                  <a:srgbClr val="FF0000"/>
                </a:solidFill>
              </a:rPr>
              <a:t>A square-based pyramid has 5 edges and 5 vertices. True or false? </a:t>
            </a:r>
          </a:p>
        </p:txBody>
      </p:sp>
    </p:spTree>
    <p:extLst>
      <p:ext uri="{BB962C8B-B14F-4D97-AF65-F5344CB8AC3E}">
        <p14:creationId xmlns:p14="http://schemas.microsoft.com/office/powerpoint/2010/main" val="374512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06DC-2F8C-B39C-2991-DCD99307EF33}"/>
              </a:ext>
            </a:extLst>
          </p:cNvPr>
          <p:cNvSpPr>
            <a:spLocks noGrp="1"/>
          </p:cNvSpPr>
          <p:nvPr>
            <p:ph type="title"/>
          </p:nvPr>
        </p:nvSpPr>
        <p:spPr>
          <a:xfrm>
            <a:off x="838200" y="1712429"/>
            <a:ext cx="10515600" cy="1325563"/>
          </a:xfrm>
        </p:spPr>
        <p:txBody>
          <a:bodyPr>
            <a:normAutofit fontScale="90000"/>
          </a:bodyPr>
          <a:lstStyle/>
          <a:p>
            <a:r>
              <a:rPr lang="en-US"/>
              <a:t>Daily 10                     x 7s</a:t>
            </a:r>
            <a:br>
              <a:rPr lang="en-US"/>
            </a:br>
            <a:br>
              <a:rPr lang="en-US"/>
            </a:br>
            <a:r>
              <a:rPr lang="en-US">
                <a:ea typeface="+mj-lt"/>
                <a:cs typeface="+mj-lt"/>
                <a:hlinkClick r:id="rId2"/>
              </a:rPr>
              <a:t>Daily 10 - Mental Maths Challenge - Topmarks</a:t>
            </a:r>
            <a:endParaRPr lang="en-US">
              <a:ea typeface="+mj-lt"/>
              <a:cs typeface="+mj-lt"/>
            </a:endParaRPr>
          </a:p>
        </p:txBody>
      </p:sp>
    </p:spTree>
    <p:extLst>
      <p:ext uri="{BB962C8B-B14F-4D97-AF65-F5344CB8AC3E}">
        <p14:creationId xmlns:p14="http://schemas.microsoft.com/office/powerpoint/2010/main" val="381929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3877-35F3-C2C7-8C78-F48A0427587F}"/>
              </a:ext>
            </a:extLst>
          </p:cNvPr>
          <p:cNvSpPr>
            <a:spLocks noGrp="1"/>
          </p:cNvSpPr>
          <p:nvPr>
            <p:ph type="title"/>
          </p:nvPr>
        </p:nvSpPr>
        <p:spPr>
          <a:xfrm>
            <a:off x="282146" y="2486368"/>
            <a:ext cx="11617410" cy="1325563"/>
          </a:xfrm>
        </p:spPr>
        <p:txBody>
          <a:bodyPr>
            <a:normAutofit fontScale="90000"/>
          </a:bodyPr>
          <a:lstStyle/>
          <a:p>
            <a:r>
              <a:rPr lang="en-GB"/>
              <a:t>Talk partners: What is the difference between translate, rotate and reflect? </a:t>
            </a:r>
            <a:br>
              <a:rPr lang="en-GB"/>
            </a:br>
            <a:br>
              <a:rPr lang="en-GB"/>
            </a:br>
            <a:br>
              <a:rPr lang="en-GB"/>
            </a:br>
            <a:r>
              <a:rPr lang="en-GB"/>
              <a:t>Translate = </a:t>
            </a:r>
            <a:br>
              <a:rPr lang="en-GB"/>
            </a:br>
            <a:br>
              <a:rPr lang="en-GB"/>
            </a:br>
            <a:r>
              <a:rPr lang="en-GB"/>
              <a:t>Reflect= </a:t>
            </a:r>
            <a:br>
              <a:rPr lang="en-GB"/>
            </a:br>
            <a:br>
              <a:rPr lang="en-GB"/>
            </a:br>
            <a:r>
              <a:rPr lang="en-GB"/>
              <a:t>Rotate= </a:t>
            </a:r>
          </a:p>
        </p:txBody>
      </p:sp>
    </p:spTree>
    <p:extLst>
      <p:ext uri="{BB962C8B-B14F-4D97-AF65-F5344CB8AC3E}">
        <p14:creationId xmlns:p14="http://schemas.microsoft.com/office/powerpoint/2010/main" val="14647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81F5-CB88-18F6-C584-B6B9CA31A542}"/>
              </a:ext>
            </a:extLst>
          </p:cNvPr>
          <p:cNvSpPr>
            <a:spLocks noGrp="1"/>
          </p:cNvSpPr>
          <p:nvPr>
            <p:ph type="title"/>
          </p:nvPr>
        </p:nvSpPr>
        <p:spPr/>
        <p:txBody>
          <a:bodyPr/>
          <a:lstStyle/>
          <a:p>
            <a:r>
              <a:rPr lang="en-GB">
                <a:ea typeface="+mj-lt"/>
                <a:cs typeface="+mj-lt"/>
                <a:hlinkClick r:id="rId2"/>
              </a:rPr>
              <a:t>Reflection - Maths - Learning with BBC Bitesize</a:t>
            </a:r>
            <a:endParaRPr lang="en-US"/>
          </a:p>
        </p:txBody>
      </p:sp>
    </p:spTree>
    <p:extLst>
      <p:ext uri="{BB962C8B-B14F-4D97-AF65-F5344CB8AC3E}">
        <p14:creationId xmlns:p14="http://schemas.microsoft.com/office/powerpoint/2010/main" val="4166228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DEC963-C037-4FA1-B944-3D9CA5E99F7A}"/>
</file>

<file path=customXml/itemProps2.xml><?xml version="1.0" encoding="utf-8"?>
<ds:datastoreItem xmlns:ds="http://schemas.openxmlformats.org/officeDocument/2006/customXml" ds:itemID="{9CC36D32-E828-4C20-9195-37219FE5E26A}">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5607136-8E00-400D-A55D-5B56EDEC2D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56</Slides>
  <Notes>2</Notes>
  <HiddenSlides>0</HiddenSlide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367 x 7 =  2) 345 x 12 =  3) 455 divided by 5 =  4) 1, 245 divided by 3 =  5) 1.67 + 1.89 + 2.88 = 6) 18.92 - 3.07= 7) 56, 726 + 12, 999= 8) 67, 625 – 41, 676 = 9) 4/5 + 3/5 =  10) 4/7 - 2/7 = </vt:lpstr>
      <vt:lpstr>Wednesday 14th May TBAT: Recognise formal and informal language.  Unjumble the 'ere' words:  rspehe  hhimresepe  rriftneee  hdaree</vt:lpstr>
      <vt:lpstr>Wednesday 14th May TBAT: Recognise formal and informal language.  Make this sentence more formal:  I'm going to a party on Saturday.  Upskill the vocabulary in this sentence to make it more formal:  Are you coming to the party?  </vt:lpstr>
      <vt:lpstr>Wednesday 14th May TBAT: Recognise formal and informal language.  Mark my work -  Let's look at the first two together...  How can we improve these sentences?    </vt:lpstr>
      <vt:lpstr>9:20- 9:30   Class work: Count in 7s Activity: back of books </vt:lpstr>
      <vt:lpstr>TBAT- rotate shapes. 3 in 3   1) 67%   =  ______ =   2) 60 x 60 =                                               3) 2/3 x 6 = </vt:lpstr>
      <vt:lpstr>Daily 10                     x 7s  Daily 10 - Mental Maths Challenge - Topmarks</vt:lpstr>
      <vt:lpstr>Talk partners: What is the difference between translate, rotate and reflect?    Translate =   Reflect=   Rotate= </vt:lpstr>
      <vt:lpstr>Reflection - Maths - Learning with BBC Bitesize</vt:lpstr>
      <vt:lpstr>Talk partners: reflection, translation or rotation?</vt:lpstr>
      <vt:lpstr>Mr Little says.....    Miss Smith says....    Listen to the instruction carefully and turn the number of degrees in the correct direction.  </vt:lpstr>
      <vt:lpstr>Talk partners: What rotation has happened? </vt:lpstr>
      <vt:lpstr>PowerPoint Presentation</vt:lpstr>
      <vt:lpstr>PowerPoint Presentation</vt:lpstr>
      <vt:lpstr>PowerPoint Presentation</vt:lpstr>
      <vt:lpstr>Class work:  The shapes have been rotated 270degrees anti- clockwise from vertex a. True or false?</vt:lpstr>
      <vt:lpstr>How have the shaded shapes been rotated? </vt:lpstr>
      <vt:lpstr>PowerPoint Presentation</vt:lpstr>
      <vt:lpstr>PowerPoint Presentation</vt:lpstr>
      <vt:lpstr>Independent:  Use a ruler to rotate 90 degrees clockwise around the black dot.           use  a ruler to rotate the shape 180 degrees clockwise around the dot. </vt:lpstr>
      <vt:lpstr>Independent:</vt:lpstr>
      <vt:lpstr>Challenge: Adam says that the best way to rotate this shape is to turn is 270 degrees clockwise. Is this the quickest rotation? Explain. </vt:lpstr>
      <vt:lpstr>Wednesday 14th May TBAT: Recognise the features of a persuasive letter.  2 in 2  1. Rewrite the following sentence in a more formal tone: I'm writing to ya to tell ya to let me out of jail.  2. Think of an appropriate preposition to start the following sentence:  _____________ I sat quietly, hoping the early morning mist would bring fish to my net.</vt:lpstr>
      <vt:lpstr>Persuasive Letter Writing</vt:lpstr>
      <vt:lpstr>Your Address</vt:lpstr>
      <vt:lpstr>The Recipient’s Address</vt:lpstr>
      <vt:lpstr>The Full Date</vt:lpstr>
      <vt:lpstr>Greeting</vt:lpstr>
      <vt:lpstr>Persuasive Argument</vt:lpstr>
      <vt:lpstr>Closing Farewell</vt:lpstr>
      <vt:lpstr>Persuasive Letter Example Let's identify the features together...</vt:lpstr>
      <vt:lpstr>Persuasive Letter Example Your turn – identify the features of the persuasive letter using the examples on your table.</vt:lpstr>
      <vt:lpstr>Using the examples given to you, begin to write your first main point to the judge.  Main point 1 – Jabir was desperately hungry. He did not steal. He knew the drop of stew would be wasted:  I am writing to you with deep sorrow and great hope that you will listen to my plea. I have been wrongly accused of being a thief, when all I did was catch a single drop of stew that had slipped from the tagine in Mousa’s house. That drop was not mine, but it was about to fall and be wasted on the stove. I was starving, and I acted out of desperation—not greed.</vt:lpstr>
      <vt:lpstr>PowerPoint Presentation</vt:lpstr>
      <vt:lpstr>PowerPoint Presentation</vt:lpstr>
      <vt:lpstr>Last Lesson Recap</vt:lpstr>
      <vt:lpstr>Partner Talk</vt:lpstr>
      <vt:lpstr>Does the sugar disappear?</vt:lpstr>
      <vt:lpstr>Dissolving</vt:lpstr>
      <vt:lpstr>Dissolving</vt:lpstr>
      <vt:lpstr>Partner Talk</vt:lpstr>
      <vt:lpstr>Answers</vt:lpstr>
      <vt:lpstr>What does dissolving mean?</vt:lpstr>
      <vt:lpstr>PowerPoint Presentation</vt:lpstr>
      <vt:lpstr>PowerPoint Presentation</vt:lpstr>
      <vt:lpstr>Investigation Time!</vt:lpstr>
      <vt:lpstr>Thinking Time…</vt:lpstr>
      <vt:lpstr>Thinking Time…</vt:lpstr>
      <vt:lpstr>What did we find out?</vt:lpstr>
      <vt:lpstr>What did we find out?  Exit questions</vt:lpstr>
      <vt:lpstr>TBAT- name a further 11 items of clothing and identify their articles.    La fille porte une jupe.    Le garçon de 10 ans porte un pull. </vt:lpstr>
      <vt:lpstr>Language Angels   KS2 – Intermediate.   Les Vetements  (Clothing)   Lesson 2 </vt:lpstr>
      <vt:lpstr>PowerPoint Presentation</vt:lpstr>
      <vt:lpstr>PowerPoint Presentation</vt:lpstr>
      <vt:lpstr>Slide 30 Draw the table in your books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cp:revision>
  <dcterms:created xsi:type="dcterms:W3CDTF">2025-05-11T19:41:22Z</dcterms:created>
  <dcterms:modified xsi:type="dcterms:W3CDTF">2025-05-13T14:02:04Z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