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7"/>
  </p:notesMasterIdLst>
  <p:sldIdLst>
    <p:sldId id="256" r:id="rId5"/>
    <p:sldId id="462" r:id="rId6"/>
    <p:sldId id="264" r:id="rId7"/>
    <p:sldId id="272" r:id="rId8"/>
    <p:sldId id="277" r:id="rId9"/>
    <p:sldId id="470" r:id="rId10"/>
    <p:sldId id="283" r:id="rId11"/>
    <p:sldId id="284" r:id="rId12"/>
    <p:sldId id="285" r:id="rId13"/>
    <p:sldId id="289" r:id="rId14"/>
    <p:sldId id="291" r:id="rId15"/>
    <p:sldId id="461" r:id="rId16"/>
    <p:sldId id="316" r:id="rId17"/>
    <p:sldId id="317" r:id="rId18"/>
    <p:sldId id="318" r:id="rId19"/>
    <p:sldId id="324" r:id="rId20"/>
    <p:sldId id="315" r:id="rId21"/>
    <p:sldId id="320" r:id="rId22"/>
    <p:sldId id="321" r:id="rId23"/>
    <p:sldId id="322" r:id="rId24"/>
    <p:sldId id="325" r:id="rId25"/>
    <p:sldId id="459" r:id="rId26"/>
    <p:sldId id="463" r:id="rId27"/>
    <p:sldId id="306" r:id="rId28"/>
    <p:sldId id="307" r:id="rId29"/>
    <p:sldId id="311" r:id="rId30"/>
    <p:sldId id="312" r:id="rId31"/>
    <p:sldId id="313" r:id="rId32"/>
    <p:sldId id="314" r:id="rId33"/>
    <p:sldId id="464" r:id="rId34"/>
    <p:sldId id="465" r:id="rId35"/>
    <p:sldId id="466" r:id="rId36"/>
    <p:sldId id="323" r:id="rId37"/>
    <p:sldId id="467" r:id="rId38"/>
    <p:sldId id="468" r:id="rId39"/>
    <p:sldId id="469" r:id="rId40"/>
    <p:sldId id="336" r:id="rId41"/>
    <p:sldId id="331" r:id="rId42"/>
    <p:sldId id="332" r:id="rId43"/>
    <p:sldId id="330" r:id="rId44"/>
    <p:sldId id="271" r:id="rId45"/>
    <p:sldId id="333" r:id="rId46"/>
    <p:sldId id="460" r:id="rId47"/>
    <p:sldId id="337" r:id="rId48"/>
    <p:sldId id="335" r:id="rId49"/>
    <p:sldId id="273" r:id="rId50"/>
    <p:sldId id="260" r:id="rId51"/>
    <p:sldId id="268" r:id="rId52"/>
    <p:sldId id="265" r:id="rId53"/>
    <p:sldId id="266" r:id="rId54"/>
    <p:sldId id="267" r:id="rId55"/>
    <p:sldId id="286" r:id="rId56"/>
    <p:sldId id="326" r:id="rId57"/>
    <p:sldId id="434" r:id="rId58"/>
    <p:sldId id="449" r:id="rId59"/>
    <p:sldId id="446" r:id="rId60"/>
    <p:sldId id="450" r:id="rId61"/>
    <p:sldId id="278" r:id="rId62"/>
    <p:sldId id="438" r:id="rId63"/>
    <p:sldId id="334" r:id="rId64"/>
    <p:sldId id="457" r:id="rId65"/>
    <p:sldId id="458" r:id="rId6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3B80C-60D4-E6BC-CEF2-AEE68D2E86BA}" v="563" dt="2025-05-12T20:07:52.250"/>
    <p1510:client id="{3A12C057-8336-6253-200C-504ED2AF538A}" v="24" dt="2025-05-11T20:01:24.833"/>
    <p1510:client id="{FA72902F-4B40-1CED-5981-54E40434FF31}" v="110" dt="2025-05-12T19:27:37.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32E73-CBC5-4902-A26B-A8B7B023409D}" type="datetimeFigureOut">
              <a:t>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ACF5E-3A78-48A4-985C-6DBEED4CC240}" type="slidenum">
              <a:t>‹#›</a:t>
            </a:fld>
            <a:endParaRPr lang="en-GB"/>
          </a:p>
        </p:txBody>
      </p:sp>
    </p:spTree>
    <p:extLst>
      <p:ext uri="{BB962C8B-B14F-4D97-AF65-F5344CB8AC3E}">
        <p14:creationId xmlns:p14="http://schemas.microsoft.com/office/powerpoint/2010/main" val="406595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ameslindlibrary.org/articles/al-razi-and-islamic-medicine-in-the-9th-century/"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ameslindlibrary.org/articles/al-razi-and-islamic-medicine-in-the-9th-century/"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085584ef28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085584ef28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0000"/>
                </a:solidFill>
                <a:effectLst/>
                <a:latin typeface="+mn-lt"/>
                <a:ea typeface="Arial" panose="020B0604020202020204" pitchFamily="34" charset="0"/>
              </a:rPr>
              <a:t>Group task: </a:t>
            </a:r>
            <a:r>
              <a:rPr lang="en-GB" sz="1200">
                <a:effectLst/>
                <a:latin typeface="+mn-lt"/>
                <a:ea typeface="Times New Roman" panose="02020603050405020304" pitchFamily="18" charset="0"/>
              </a:rPr>
              <a:t>Pupils will use what they have read in the workbook or on the slides to complete the table, describing the ways in which these scholars advanced science, mathematics, and medicine. You could do this either with pupils working in pairs making notes on the three scholars, or ask pupils to work in groups to research one of the scholars then present their findings back to the class. Pupils can then add notes to the scholars they didn’t research. </a:t>
            </a:r>
            <a:r>
              <a:rPr lang="en-GB" sz="1200">
                <a:effectLst/>
                <a:latin typeface="+mn-lt"/>
                <a:ea typeface="Times New Roman" panose="02020603050405020304" pitchFamily="18" charset="0"/>
                <a:cs typeface="Arial" panose="020B0604020202020204" pitchFamily="34" charset="0"/>
              </a:rPr>
              <a:t>Answers are provided on the following slide. </a:t>
            </a:r>
            <a:endParaRPr lang="en-GB" sz="1200">
              <a:effectLst/>
              <a:latin typeface="+mn-lt"/>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46</a:t>
            </a:fld>
            <a:endParaRPr lang="en-GB"/>
          </a:p>
        </p:txBody>
      </p:sp>
    </p:spTree>
    <p:extLst>
      <p:ext uri="{BB962C8B-B14F-4D97-AF65-F5344CB8AC3E}">
        <p14:creationId xmlns:p14="http://schemas.microsoft.com/office/powerpoint/2010/main" val="1498217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rgbClr val="000000"/>
                </a:solidFill>
                <a:effectLst/>
                <a:latin typeface="+mn-lt"/>
                <a:ea typeface="Arial" panose="020B0604020202020204" pitchFamily="34" charset="0"/>
              </a:rPr>
              <a:t>Talk task: </a:t>
            </a:r>
            <a:r>
              <a:rPr lang="en-GB" sz="1200">
                <a:effectLst/>
                <a:latin typeface="+mn-lt"/>
                <a:ea typeface="Times New Roman" panose="02020603050405020304" pitchFamily="18" charset="0"/>
              </a:rPr>
              <a:t>How does this compare with London in 900</a:t>
            </a:r>
            <a:r>
              <a:rPr lang="en-GB" sz="1100" cap="small" baseline="0">
                <a:effectLst/>
                <a:latin typeface="+mn-lt"/>
                <a:ea typeface="Times New Roman" panose="02020603050405020304" pitchFamily="18" charset="0"/>
              </a:rPr>
              <a:t>CE</a:t>
            </a:r>
            <a:r>
              <a:rPr lang="en-GB" sz="1200">
                <a:effectLst/>
                <a:latin typeface="+mn-lt"/>
                <a:ea typeface="Times New Roman" panose="02020603050405020304" pitchFamily="18" charset="0"/>
              </a:rPr>
              <a:t>?</a:t>
            </a:r>
            <a:r>
              <a:rPr lang="en-GB" sz="1200" b="1">
                <a:effectLst/>
                <a:latin typeface="+mn-lt"/>
                <a:ea typeface="Times New Roman" panose="02020603050405020304" pitchFamily="18" charset="0"/>
              </a:rPr>
              <a:t> </a:t>
            </a:r>
            <a:r>
              <a:rPr lang="en-GB" sz="1200">
                <a:effectLst/>
                <a:latin typeface="+mn-lt"/>
                <a:ea typeface="Times New Roman" panose="02020603050405020304" pitchFamily="18" charset="0"/>
              </a:rPr>
              <a:t>This is on the teaching slides only and</a:t>
            </a:r>
            <a:r>
              <a:rPr lang="en-GB" sz="1200" b="1">
                <a:effectLst/>
                <a:latin typeface="+mn-lt"/>
                <a:ea typeface="Times New Roman" panose="02020603050405020304" pitchFamily="18" charset="0"/>
              </a:rPr>
              <a:t> </a:t>
            </a:r>
            <a:r>
              <a:rPr lang="en-GB" sz="1200">
                <a:effectLst/>
                <a:latin typeface="+mn-lt"/>
                <a:ea typeface="Times New Roman" panose="02020603050405020304" pitchFamily="18" charset="0"/>
              </a:rPr>
              <a:t>explains that people in London were not using Ancient Roman or Greek findings, and were still using Roman numerals. It is worth pointing out that London was very typical for the time—it was not particularly underdeveloped compared with many other parts of the world but Baghdad was extremely advanced compared with elsewhere.</a:t>
            </a:r>
            <a:endParaRPr lang="en-GB" sz="12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48</a:t>
            </a:fld>
            <a:endParaRPr lang="en-GB"/>
          </a:p>
        </p:txBody>
      </p:sp>
    </p:spTree>
    <p:extLst>
      <p:ext uri="{BB962C8B-B14F-4D97-AF65-F5344CB8AC3E}">
        <p14:creationId xmlns:p14="http://schemas.microsoft.com/office/powerpoint/2010/main" val="394040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49</a:t>
            </a:fld>
            <a:endParaRPr lang="en-GB"/>
          </a:p>
        </p:txBody>
      </p:sp>
    </p:spTree>
    <p:extLst>
      <p:ext uri="{BB962C8B-B14F-4D97-AF65-F5344CB8AC3E}">
        <p14:creationId xmlns:p14="http://schemas.microsoft.com/office/powerpoint/2010/main" val="330668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eb9d30fe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eb9d30fe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Ask pupils to record their initial ideas for both sides of the argument for this motion. The ‘before and after’ photos will remind them of what can be achieved.</a:t>
            </a:r>
          </a:p>
        </p:txBody>
      </p:sp>
      <p:sp>
        <p:nvSpPr>
          <p:cNvPr id="4" name="Slide Number Placeholder 3"/>
          <p:cNvSpPr>
            <a:spLocks noGrp="1"/>
          </p:cNvSpPr>
          <p:nvPr>
            <p:ph type="sldNum" sz="quarter" idx="5"/>
          </p:nvPr>
        </p:nvSpPr>
        <p:spPr/>
        <p:txBody>
          <a:bodyPr/>
          <a:lstStyle/>
          <a:p>
            <a:fld id="{85101ED8-CB57-7848-91E9-17A9BBB3BCD6}" type="slidenum">
              <a:rPr lang="en-GB" smtClean="0"/>
              <a:pPr/>
              <a:t>29</a:t>
            </a:fld>
            <a:endParaRPr lang="en-GB"/>
          </a:p>
        </p:txBody>
      </p:sp>
    </p:spTree>
    <p:extLst>
      <p:ext uri="{BB962C8B-B14F-4D97-AF65-F5344CB8AC3E}">
        <p14:creationId xmlns:p14="http://schemas.microsoft.com/office/powerpoint/2010/main" val="220967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Ask pupils to record their initial ideas for both sides of the argument for this motion. The ‘before and after’ photos will remind them of what can be achieved.</a:t>
            </a:r>
          </a:p>
        </p:txBody>
      </p:sp>
      <p:sp>
        <p:nvSpPr>
          <p:cNvPr id="4" name="Slide Number Placeholder 3"/>
          <p:cNvSpPr>
            <a:spLocks noGrp="1"/>
          </p:cNvSpPr>
          <p:nvPr>
            <p:ph type="sldNum" sz="quarter" idx="5"/>
          </p:nvPr>
        </p:nvSpPr>
        <p:spPr/>
        <p:txBody>
          <a:bodyPr/>
          <a:lstStyle/>
          <a:p>
            <a:fld id="{85101ED8-CB57-7848-91E9-17A9BBB3BCD6}" type="slidenum">
              <a:rPr lang="en-GB" smtClean="0"/>
              <a:pPr/>
              <a:t>33</a:t>
            </a:fld>
            <a:endParaRPr lang="en-GB"/>
          </a:p>
        </p:txBody>
      </p:sp>
    </p:spTree>
    <p:extLst>
      <p:ext uri="{BB962C8B-B14F-4D97-AF65-F5344CB8AC3E}">
        <p14:creationId xmlns:p14="http://schemas.microsoft.com/office/powerpoint/2010/main" val="389435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Get pupils to look back at their notes from the beginning of the lesson. Have their minds been changed, having listened to facts and information from the debate? Ask them to think about their own values in relation to body image and how the media can affect this. </a:t>
            </a:r>
          </a:p>
        </p:txBody>
      </p:sp>
      <p:sp>
        <p:nvSpPr>
          <p:cNvPr id="4" name="Slide Number Placeholder 3"/>
          <p:cNvSpPr>
            <a:spLocks noGrp="1"/>
          </p:cNvSpPr>
          <p:nvPr>
            <p:ph type="sldNum" sz="quarter" idx="5"/>
          </p:nvPr>
        </p:nvSpPr>
        <p:spPr/>
        <p:txBody>
          <a:bodyPr/>
          <a:lstStyle/>
          <a:p>
            <a:fld id="{85101ED8-CB57-7848-91E9-17A9BBB3BCD6}" type="slidenum">
              <a:rPr lang="en-GB" smtClean="0"/>
              <a:pPr/>
              <a:t>34</a:t>
            </a:fld>
            <a:endParaRPr lang="en-GB"/>
          </a:p>
        </p:txBody>
      </p:sp>
    </p:spTree>
    <p:extLst>
      <p:ext uri="{BB962C8B-B14F-4D97-AF65-F5344CB8AC3E}">
        <p14:creationId xmlns:p14="http://schemas.microsoft.com/office/powerpoint/2010/main" val="217483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solidFill>
                  <a:srgbClr val="000000"/>
                </a:solidFill>
                <a:effectLst/>
                <a:latin typeface="Calibri" panose="020F0502020204030204" pitchFamily="34" charset="0"/>
                <a:ea typeface="Arial" panose="020B0604020202020204" pitchFamily="34" charset="0"/>
              </a:rPr>
              <a:t>Read: </a:t>
            </a:r>
            <a:r>
              <a:rPr lang="en-GB" sz="2000">
                <a:effectLst/>
                <a:latin typeface="+mn-lt"/>
                <a:ea typeface="Times New Roman" panose="02020603050405020304" pitchFamily="18" charset="0"/>
              </a:rPr>
              <a:t>How were advances in science, mathematics, and medicine made? This slide mentions that many people contributed to advances in knowledge but in this lesson pupils will look at just three people. If time allows, you could expand this to looking at more individuals such as the men and women mentioned in the Subject Knowledge Guide.</a:t>
            </a:r>
            <a:endParaRPr lang="en-GB" sz="20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40</a:t>
            </a:fld>
            <a:endParaRPr lang="en-GB"/>
          </a:p>
        </p:txBody>
      </p:sp>
    </p:spTree>
    <p:extLst>
      <p:ext uri="{BB962C8B-B14F-4D97-AF65-F5344CB8AC3E}">
        <p14:creationId xmlns:p14="http://schemas.microsoft.com/office/powerpoint/2010/main" val="161429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rgbClr val="000000"/>
                </a:solidFill>
                <a:effectLst/>
                <a:latin typeface="+mn-lt"/>
                <a:ea typeface="Arial" panose="020B0604020202020204" pitchFamily="34" charset="0"/>
              </a:rPr>
              <a:t>Write: </a:t>
            </a:r>
            <a:r>
              <a:rPr lang="en-GB" sz="1200">
                <a:effectLst/>
                <a:latin typeface="+mn-lt"/>
                <a:ea typeface="Times New Roman" panose="02020603050405020304" pitchFamily="18" charset="0"/>
              </a:rPr>
              <a:t>Point out that Arabic letters and numbers are written from right to left. Pupils will have a go at changing our numerals today into Arabic numerals, which may spark discussion about how they evolved from Arabic numerals by looking at the shapes of the Arabic numerals compared to ours. Answers are provided on the following slide.</a:t>
            </a:r>
            <a:endParaRPr lang="en-GB" sz="1200">
              <a:latin typeface="+mn-lt"/>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41</a:t>
            </a:fld>
            <a:endParaRPr lang="en-GB"/>
          </a:p>
        </p:txBody>
      </p:sp>
    </p:spTree>
    <p:extLst>
      <p:ext uri="{BB962C8B-B14F-4D97-AF65-F5344CB8AC3E}">
        <p14:creationId xmlns:p14="http://schemas.microsoft.com/office/powerpoint/2010/main" val="73554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0000"/>
                </a:solidFill>
                <a:effectLst/>
                <a:latin typeface="+mn-lt"/>
                <a:ea typeface="Arial" panose="020B0604020202020204" pitchFamily="34" charset="0"/>
              </a:rPr>
              <a:t>Investigation: </a:t>
            </a:r>
            <a:r>
              <a:rPr lang="en-GB" sz="1200">
                <a:effectLst/>
                <a:latin typeface="+mn-lt"/>
                <a:ea typeface="Times New Roman" panose="02020603050405020304" pitchFamily="18" charset="0"/>
                <a:cs typeface="Arial" panose="020B0604020202020204" pitchFamily="34" charset="0"/>
              </a:rPr>
              <a:t>Pupils should analyse the written source from the </a:t>
            </a:r>
            <a:r>
              <a:rPr lang="en-GB" sz="1200" i="1">
                <a:effectLst/>
                <a:latin typeface="+mn-lt"/>
                <a:ea typeface="Times New Roman" panose="02020603050405020304" pitchFamily="18" charset="0"/>
                <a:cs typeface="Arial" panose="020B0604020202020204" pitchFamily="34" charset="0"/>
              </a:rPr>
              <a:t>Hawi</a:t>
            </a:r>
            <a:r>
              <a:rPr lang="en-GB" sz="1200">
                <a:effectLst/>
                <a:latin typeface="+mn-lt"/>
                <a:ea typeface="Times New Roman" panose="02020603050405020304" pitchFamily="18" charset="0"/>
                <a:cs typeface="Arial" panose="020B0604020202020204" pitchFamily="34" charset="0"/>
              </a:rPr>
              <a:t> using the questions ‘Who? Where? What? Why?’ to guide them. Answers are provided on the following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effectLst/>
                <a:latin typeface="+mn-lt"/>
                <a:ea typeface="Calibri" panose="020F0502020204030204" pitchFamily="34" charset="0"/>
                <a:cs typeface="Arial" panose="020B0604020202020204" pitchFamily="34" charset="0"/>
              </a:rPr>
              <a:t>(</a:t>
            </a:r>
            <a:r>
              <a:rPr lang="en-GB" b="0" i="0">
                <a:solidFill>
                  <a:srgbClr val="222222"/>
                </a:solidFill>
                <a:effectLst/>
                <a:latin typeface="+mn-lt"/>
              </a:rPr>
              <a:t>Shortened extract of a translation by Selma </a:t>
            </a:r>
            <a:r>
              <a:rPr lang="en-GB" b="0" i="0" err="1">
                <a:solidFill>
                  <a:srgbClr val="222222"/>
                </a:solidFill>
                <a:effectLst/>
                <a:latin typeface="+mn-lt"/>
              </a:rPr>
              <a:t>Tibi</a:t>
            </a:r>
            <a:r>
              <a:rPr lang="en-GB" b="0" i="0">
                <a:solidFill>
                  <a:srgbClr val="222222"/>
                </a:solidFill>
                <a:effectLst/>
                <a:latin typeface="+mn-lt"/>
              </a:rPr>
              <a:t> from </a:t>
            </a:r>
            <a:r>
              <a:rPr lang="en-GB" b="0" i="1">
                <a:solidFill>
                  <a:srgbClr val="222222"/>
                </a:solidFill>
                <a:effectLst/>
                <a:latin typeface="+mn-lt"/>
              </a:rPr>
              <a:t>Al-Razi and Islamic Medicine in the 9</a:t>
            </a:r>
            <a:r>
              <a:rPr lang="en-GB" b="0" i="1" baseline="30000">
                <a:solidFill>
                  <a:srgbClr val="222222"/>
                </a:solidFill>
                <a:effectLst/>
                <a:latin typeface="+mn-lt"/>
              </a:rPr>
              <a:t>th</a:t>
            </a:r>
            <a:r>
              <a:rPr lang="en-GB" b="0" i="1">
                <a:solidFill>
                  <a:srgbClr val="222222"/>
                </a:solidFill>
                <a:effectLst/>
                <a:latin typeface="+mn-lt"/>
              </a:rPr>
              <a:t> Century</a:t>
            </a:r>
            <a:r>
              <a:rPr lang="en-GB" b="0" i="0">
                <a:solidFill>
                  <a:srgbClr val="222222"/>
                </a:solidFill>
                <a:effectLst/>
                <a:latin typeface="+mn-lt"/>
              </a:rPr>
              <a:t> found at </a:t>
            </a:r>
            <a:r>
              <a:rPr lang="en-GB" b="0" i="0">
                <a:solidFill>
                  <a:srgbClr val="1155CC"/>
                </a:solidFill>
                <a:effectLst/>
                <a:latin typeface="+mn-lt"/>
                <a:hlinkClick r:id="rId3"/>
              </a:rPr>
              <a:t>https://www.jameslindlibrary.org/articles/al-razi-and-islamic-medicine-in-the-9</a:t>
            </a:r>
            <a:r>
              <a:rPr lang="en-GB" b="0" i="0" baseline="30000">
                <a:solidFill>
                  <a:srgbClr val="1155CC"/>
                </a:solidFill>
                <a:effectLst/>
                <a:latin typeface="+mn-lt"/>
                <a:hlinkClick r:id="rId3"/>
              </a:rPr>
              <a:t>th</a:t>
            </a:r>
            <a:r>
              <a:rPr lang="en-GB" b="0" i="0">
                <a:solidFill>
                  <a:srgbClr val="1155CC"/>
                </a:solidFill>
                <a:effectLst/>
                <a:latin typeface="+mn-lt"/>
                <a:hlinkClick r:id="rId3"/>
              </a:rPr>
              <a:t>-century/</a:t>
            </a:r>
            <a:r>
              <a:rPr lang="en-GB" b="0" i="0">
                <a:solidFill>
                  <a:srgbClr val="222222"/>
                </a:solidFill>
                <a:effectLst/>
                <a:latin typeface="+mn-lt"/>
              </a:rPr>
              <a:t>. The original text is held at the Bodleian Library, University of Oxford.</a:t>
            </a:r>
            <a:r>
              <a:rPr lang="en-GB" sz="1200" b="0">
                <a:effectLst/>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808080"/>
                </a:solidFill>
                <a:effectLst/>
                <a:highlight>
                  <a:srgbClr val="FFFFFF"/>
                </a:highlight>
                <a:latin typeface="+mn-lt"/>
                <a:ea typeface="Arial" panose="020B0604020202020204" pitchFamily="34" charset="0"/>
              </a:rPr>
              <a:t>Note: Oxford University Press is not responsible for content available on third-party websites. The content of these websites may have changed since publication.</a:t>
            </a:r>
            <a:endParaRPr lang="en-GB" sz="1200" b="0">
              <a:effectLst/>
              <a:latin typeface="+mn-lt"/>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43</a:t>
            </a:fld>
            <a:endParaRPr lang="en-GB"/>
          </a:p>
        </p:txBody>
      </p:sp>
    </p:spTree>
    <p:extLst>
      <p:ext uri="{BB962C8B-B14F-4D97-AF65-F5344CB8AC3E}">
        <p14:creationId xmlns:p14="http://schemas.microsoft.com/office/powerpoint/2010/main" val="68407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effectLst/>
                <a:latin typeface="+mn-lt"/>
                <a:ea typeface="Calibri" panose="020F0502020204030204" pitchFamily="34" charset="0"/>
                <a:cs typeface="Arial" panose="020B0604020202020204" pitchFamily="34" charset="0"/>
              </a:rPr>
              <a:t>(</a:t>
            </a:r>
            <a:r>
              <a:rPr lang="en-GB" b="0" i="0">
                <a:solidFill>
                  <a:srgbClr val="222222"/>
                </a:solidFill>
                <a:effectLst/>
                <a:latin typeface="+mn-lt"/>
              </a:rPr>
              <a:t>Shortened extract of a translation by Selma </a:t>
            </a:r>
            <a:r>
              <a:rPr lang="en-GB" b="0" i="0" err="1">
                <a:solidFill>
                  <a:srgbClr val="222222"/>
                </a:solidFill>
                <a:effectLst/>
                <a:latin typeface="+mn-lt"/>
              </a:rPr>
              <a:t>Tibi</a:t>
            </a:r>
            <a:r>
              <a:rPr lang="en-GB" b="0" i="0">
                <a:solidFill>
                  <a:srgbClr val="222222"/>
                </a:solidFill>
                <a:effectLst/>
                <a:latin typeface="+mn-lt"/>
              </a:rPr>
              <a:t> from </a:t>
            </a:r>
            <a:r>
              <a:rPr lang="en-GB" b="0" i="1">
                <a:solidFill>
                  <a:srgbClr val="222222"/>
                </a:solidFill>
                <a:effectLst/>
                <a:latin typeface="+mn-lt"/>
              </a:rPr>
              <a:t>Al-Razi and Islamic Medicine in the 9</a:t>
            </a:r>
            <a:r>
              <a:rPr lang="en-GB" b="0" i="1" baseline="30000">
                <a:solidFill>
                  <a:srgbClr val="222222"/>
                </a:solidFill>
                <a:effectLst/>
                <a:latin typeface="+mn-lt"/>
              </a:rPr>
              <a:t>th</a:t>
            </a:r>
            <a:r>
              <a:rPr lang="en-GB" b="0" i="1">
                <a:solidFill>
                  <a:srgbClr val="222222"/>
                </a:solidFill>
                <a:effectLst/>
                <a:latin typeface="+mn-lt"/>
              </a:rPr>
              <a:t> Century</a:t>
            </a:r>
            <a:r>
              <a:rPr lang="en-GB" b="0" i="0">
                <a:solidFill>
                  <a:srgbClr val="222222"/>
                </a:solidFill>
                <a:effectLst/>
                <a:latin typeface="+mn-lt"/>
              </a:rPr>
              <a:t> found at </a:t>
            </a:r>
            <a:r>
              <a:rPr lang="en-GB" b="0" i="0">
                <a:solidFill>
                  <a:srgbClr val="1155CC"/>
                </a:solidFill>
                <a:effectLst/>
                <a:latin typeface="+mn-lt"/>
                <a:hlinkClick r:id="rId3"/>
              </a:rPr>
              <a:t>https://www.jameslindlibrary.org/articles/al-razi-and-islamic-medicine-in-the-9</a:t>
            </a:r>
            <a:r>
              <a:rPr lang="en-GB" b="0" i="0" baseline="30000">
                <a:solidFill>
                  <a:srgbClr val="1155CC"/>
                </a:solidFill>
                <a:effectLst/>
                <a:latin typeface="+mn-lt"/>
                <a:hlinkClick r:id="rId3"/>
              </a:rPr>
              <a:t>th</a:t>
            </a:r>
            <a:r>
              <a:rPr lang="en-GB" b="0" i="0">
                <a:solidFill>
                  <a:srgbClr val="1155CC"/>
                </a:solidFill>
                <a:effectLst/>
                <a:latin typeface="+mn-lt"/>
                <a:hlinkClick r:id="rId3"/>
              </a:rPr>
              <a:t>-century/</a:t>
            </a:r>
            <a:r>
              <a:rPr lang="en-GB" b="0" i="0">
                <a:solidFill>
                  <a:srgbClr val="222222"/>
                </a:solidFill>
                <a:effectLst/>
                <a:latin typeface="+mn-lt"/>
              </a:rPr>
              <a:t>. The original text is held at the Bodleian Library, University of Oxford.</a:t>
            </a:r>
            <a:r>
              <a:rPr lang="en-GB" sz="1200" b="0">
                <a:effectLst/>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808080"/>
                </a:solidFill>
                <a:effectLst/>
                <a:highlight>
                  <a:srgbClr val="FFFFFF"/>
                </a:highlight>
                <a:latin typeface="+mn-lt"/>
                <a:ea typeface="Arial" panose="020B0604020202020204" pitchFamily="34" charset="0"/>
              </a:rPr>
              <a:t>Note: Oxford University Press is not responsible for content available on third-party websites. The content of these websites may have changed since publication.</a:t>
            </a:r>
            <a:endParaRPr lang="en-GB" sz="1200" b="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44</a:t>
            </a:fld>
            <a:endParaRPr lang="en-GB"/>
          </a:p>
        </p:txBody>
      </p:sp>
    </p:spTree>
    <p:extLst>
      <p:ext uri="{BB962C8B-B14F-4D97-AF65-F5344CB8AC3E}">
        <p14:creationId xmlns:p14="http://schemas.microsoft.com/office/powerpoint/2010/main" val="53937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51843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Read</a:t>
            </a:r>
            <a:endParaRPr lang="en-GB"/>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483830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r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4A38EC-4F78-54EF-C7E2-58904A351B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8208" y="5935519"/>
            <a:ext cx="793172" cy="793172"/>
          </a:xfrm>
          <a:prstGeom prst="rect">
            <a:avLst/>
          </a:prstGeom>
        </p:spPr>
      </p:pic>
      <p:sp>
        <p:nvSpPr>
          <p:cNvPr id="11" name="Title 1">
            <a:extLst>
              <a:ext uri="{FF2B5EF4-FFF2-40B4-BE49-F238E27FC236}">
                <a16:creationId xmlns:a16="http://schemas.microsoft.com/office/drawing/2014/main" id="{CAFE156E-9760-94EB-6E7D-1B5B1C2D86E8}"/>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F651AE7C-0BB3-910E-CD9D-30DF7EA13923}"/>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Content Placeholder 2">
            <a:extLst>
              <a:ext uri="{FF2B5EF4-FFF2-40B4-BE49-F238E27FC236}">
                <a16:creationId xmlns:a16="http://schemas.microsoft.com/office/drawing/2014/main" id="{07F92BE0-4D53-99FC-BCF6-7678EDEBAB77}"/>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Write</a:t>
            </a:r>
            <a:endParaRPr lang="en-GB"/>
          </a:p>
        </p:txBody>
      </p:sp>
      <p:sp>
        <p:nvSpPr>
          <p:cNvPr id="5" name="Text Placeholder 3">
            <a:extLst>
              <a:ext uri="{FF2B5EF4-FFF2-40B4-BE49-F238E27FC236}">
                <a16:creationId xmlns:a16="http://schemas.microsoft.com/office/drawing/2014/main" id="{B3AD3963-439F-2D8B-C3DE-A99BE279D3AF}"/>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54957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swers_Wr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Text Placeholder 3">
            <a:extLst>
              <a:ext uri="{FF2B5EF4-FFF2-40B4-BE49-F238E27FC236}">
                <a16:creationId xmlns:a16="http://schemas.microsoft.com/office/drawing/2014/main" id="{8E13C8F1-D48E-C392-B392-C05ECBFC2CC9}"/>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57830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C4A6C86F-91C2-CF0E-E5A1-1D22E537A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5102" y="5946361"/>
            <a:ext cx="770085" cy="770085"/>
          </a:xfrm>
          <a:prstGeom prst="rect">
            <a:avLst/>
          </a:prstGeom>
        </p:spPr>
      </p:pic>
      <p:sp>
        <p:nvSpPr>
          <p:cNvPr id="9" name="Title 1">
            <a:extLst>
              <a:ext uri="{FF2B5EF4-FFF2-40B4-BE49-F238E27FC236}">
                <a16:creationId xmlns:a16="http://schemas.microsoft.com/office/drawing/2014/main" id="{CC566DAD-D33A-BABB-1E98-6D6CBE204BA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D1E1E3B9-F731-FAE9-62DC-C72E9FB218EF}"/>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3" name="Content Placeholder 2">
            <a:extLst>
              <a:ext uri="{FF2B5EF4-FFF2-40B4-BE49-F238E27FC236}">
                <a16:creationId xmlns:a16="http://schemas.microsoft.com/office/drawing/2014/main" id="{DFB3CC1D-4539-5932-389B-307E6F8EFAD2}"/>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Investigation</a:t>
            </a:r>
            <a:endParaRPr lang="en-GB"/>
          </a:p>
        </p:txBody>
      </p:sp>
      <p:sp>
        <p:nvSpPr>
          <p:cNvPr id="4" name="Text Placeholder 3">
            <a:extLst>
              <a:ext uri="{FF2B5EF4-FFF2-40B4-BE49-F238E27FC236}">
                <a16:creationId xmlns:a16="http://schemas.microsoft.com/office/drawing/2014/main" id="{DBAFBE23-8BF3-AC88-021B-E8AD60A8E468}"/>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198681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swers_Investiga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3070" y="5942883"/>
            <a:ext cx="771502"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Text Placeholder 3">
            <a:extLst>
              <a:ext uri="{FF2B5EF4-FFF2-40B4-BE49-F238E27FC236}">
                <a16:creationId xmlns:a16="http://schemas.microsoft.com/office/drawing/2014/main" id="{1B1D12C7-9A76-CE78-7D67-C5FA23BC3C3E}"/>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986477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Tas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5FE7B1-3E82-67DC-7287-DA5C742F7FEC}"/>
              </a:ext>
            </a:extLst>
          </p:cNvPr>
          <p:cNvPicPr>
            <a:picLocks noChangeAspect="1" noChangeArrowheads="1"/>
          </p:cNvPicPr>
          <p:nvPr userDrawn="1"/>
        </p:nvPicPr>
        <p:blipFill>
          <a:blip r:embed="rId2"/>
          <a:srcRect/>
          <a:stretch/>
        </p:blipFill>
        <p:spPr bwMode="auto">
          <a:xfrm>
            <a:off x="11243844" y="5954195"/>
            <a:ext cx="752107" cy="75210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B3FE52E-B78A-6B33-EB27-D455F04ECF69}"/>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4" name="Content Placeholder 2">
            <a:extLst>
              <a:ext uri="{FF2B5EF4-FFF2-40B4-BE49-F238E27FC236}">
                <a16:creationId xmlns:a16="http://schemas.microsoft.com/office/drawing/2014/main" id="{E1C7F8F7-07E5-0F1B-A91A-E4D77EC3E11E}"/>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3" name="Content Placeholder 2">
            <a:extLst>
              <a:ext uri="{FF2B5EF4-FFF2-40B4-BE49-F238E27FC236}">
                <a16:creationId xmlns:a16="http://schemas.microsoft.com/office/drawing/2014/main" id="{9DA9E740-B900-E6C1-9656-EB7B1AEBCC17}"/>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Group task</a:t>
            </a:r>
            <a:endParaRPr lang="en-GB"/>
          </a:p>
        </p:txBody>
      </p:sp>
      <p:sp>
        <p:nvSpPr>
          <p:cNvPr id="4" name="Text Placeholder 3">
            <a:extLst>
              <a:ext uri="{FF2B5EF4-FFF2-40B4-BE49-F238E27FC236}">
                <a16:creationId xmlns:a16="http://schemas.microsoft.com/office/drawing/2014/main" id="{067A2527-97B3-70E8-C0FB-FD8BFA54631F}"/>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94783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swers_GroupTas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pic>
        <p:nvPicPr>
          <p:cNvPr id="7" name="Picture 2">
            <a:extLst>
              <a:ext uri="{FF2B5EF4-FFF2-40B4-BE49-F238E27FC236}">
                <a16:creationId xmlns:a16="http://schemas.microsoft.com/office/drawing/2014/main" id="{38F58CA2-37A3-5058-DF8F-D1C43DCF1168}"/>
              </a:ext>
            </a:extLst>
          </p:cNvPr>
          <p:cNvPicPr>
            <a:picLocks noChangeAspect="1" noChangeArrowheads="1"/>
          </p:cNvPicPr>
          <p:nvPr userDrawn="1"/>
        </p:nvPicPr>
        <p:blipFill>
          <a:blip r:embed="rId2"/>
          <a:srcRect/>
          <a:stretch/>
        </p:blipFill>
        <p:spPr bwMode="auto">
          <a:xfrm>
            <a:off x="11243844" y="5954195"/>
            <a:ext cx="752107" cy="75210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71E2614-1C56-B316-64FA-E5CF00A12F96}"/>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54828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knowledge_2Lin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1B7E-546F-DE43-8A2B-3372F5B52F28}"/>
              </a:ext>
            </a:extLst>
          </p:cNvPr>
          <p:cNvSpPr>
            <a:spLocks noGrp="1"/>
          </p:cNvSpPr>
          <p:nvPr>
            <p:ph type="title" hasCustomPrompt="1"/>
          </p:nvPr>
        </p:nvSpPr>
        <p:spPr>
          <a:xfrm>
            <a:off x="473074" y="418462"/>
            <a:ext cx="10333470" cy="936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unit title with </a:t>
            </a:r>
            <a:br>
              <a:rPr lang="en-GB"/>
            </a:br>
            <a:r>
              <a:rPr lang="en-GB"/>
              <a:t>two lines</a:t>
            </a:r>
            <a:endParaRPr lang="en-US"/>
          </a:p>
        </p:txBody>
      </p:sp>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0" name="Rounded Rectangle 10">
            <a:extLst>
              <a:ext uri="{FF2B5EF4-FFF2-40B4-BE49-F238E27FC236}">
                <a16:creationId xmlns:a16="http://schemas.microsoft.com/office/drawing/2014/main" id="{367331BB-E13C-C07C-4C11-29AAAAB3EFB3}"/>
              </a:ext>
            </a:extLst>
          </p:cNvPr>
          <p:cNvSpPr/>
          <p:nvPr userDrawn="1"/>
        </p:nvSpPr>
        <p:spPr>
          <a:xfrm>
            <a:off x="7861386" y="1652156"/>
            <a:ext cx="2945158" cy="3821968"/>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1" name="Rounded Rectangle 12">
            <a:extLst>
              <a:ext uri="{FF2B5EF4-FFF2-40B4-BE49-F238E27FC236}">
                <a16:creationId xmlns:a16="http://schemas.microsoft.com/office/drawing/2014/main" id="{8E337131-8FD7-1AE3-4F6E-75C4E0E592EE}"/>
              </a:ext>
            </a:extLst>
          </p:cNvPr>
          <p:cNvSpPr/>
          <p:nvPr userDrawn="1"/>
        </p:nvSpPr>
        <p:spPr>
          <a:xfrm>
            <a:off x="473073" y="1652156"/>
            <a:ext cx="7191570" cy="4896926"/>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5C10B28-F92B-0B3F-FE96-850E311EC665}"/>
              </a:ext>
            </a:extLst>
          </p:cNvPr>
          <p:cNvSpPr txBox="1"/>
          <p:nvPr userDrawn="1"/>
        </p:nvSpPr>
        <p:spPr>
          <a:xfrm>
            <a:off x="7999266" y="1757503"/>
            <a:ext cx="2844524" cy="455830"/>
          </a:xfrm>
          <a:prstGeom prst="rect">
            <a:avLst/>
          </a:prstGeom>
          <a:noFill/>
        </p:spPr>
        <p:txBody>
          <a:bodyPr wrap="square" rtlCol="0">
            <a:spAutoFit/>
          </a:bodyPr>
          <a:lstStyle/>
          <a:p>
            <a:pPr marL="0" indent="0">
              <a:lnSpc>
                <a:spcPct val="107000"/>
              </a:lnSpc>
              <a:spcAft>
                <a:spcPts val="800"/>
              </a:spcAft>
              <a:buNone/>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7685D3A-015C-9F89-CE86-B50B3250993A}"/>
              </a:ext>
            </a:extLst>
          </p:cNvPr>
          <p:cNvSpPr txBox="1"/>
          <p:nvPr userDrawn="1"/>
        </p:nvSpPr>
        <p:spPr>
          <a:xfrm>
            <a:off x="588935" y="1757503"/>
            <a:ext cx="6657924" cy="455830"/>
          </a:xfrm>
          <a:prstGeom prst="rect">
            <a:avLst/>
          </a:prstGeom>
          <a:noFill/>
        </p:spPr>
        <p:txBody>
          <a:bodyPr wrap="square" rtlCol="0">
            <a:spAutoFit/>
          </a:bodyPr>
          <a:lstStyle/>
          <a:p>
            <a:pPr>
              <a:lnSpc>
                <a:spcPct val="107000"/>
              </a:lnSpc>
              <a:spcAft>
                <a:spcPts val="800"/>
              </a:spcAft>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DC1D6FD6-1DD2-5B5C-11EE-3663773103E1}"/>
              </a:ext>
            </a:extLst>
          </p:cNvPr>
          <p:cNvSpPr>
            <a:spLocks noGrp="1"/>
          </p:cNvSpPr>
          <p:nvPr>
            <p:ph type="body" sz="quarter" idx="10"/>
          </p:nvPr>
        </p:nvSpPr>
        <p:spPr>
          <a:xfrm>
            <a:off x="588935" y="2318680"/>
            <a:ext cx="6925853" cy="4137537"/>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15" name="Text Placeholder 4">
            <a:extLst>
              <a:ext uri="{FF2B5EF4-FFF2-40B4-BE49-F238E27FC236}">
                <a16:creationId xmlns:a16="http://schemas.microsoft.com/office/drawing/2014/main" id="{2599F75E-A07E-9E07-8D41-3584D0386014}"/>
              </a:ext>
            </a:extLst>
          </p:cNvPr>
          <p:cNvSpPr>
            <a:spLocks noGrp="1"/>
          </p:cNvSpPr>
          <p:nvPr>
            <p:ph type="body" sz="quarter" idx="11"/>
          </p:nvPr>
        </p:nvSpPr>
        <p:spPr>
          <a:xfrm>
            <a:off x="7995193" y="2318680"/>
            <a:ext cx="2698742" cy="3074202"/>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E6673A87-AF7E-02E4-45F6-35A8A21262CC}"/>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knowledge</a:t>
            </a:r>
            <a:endParaRPr lang="en-GB"/>
          </a:p>
        </p:txBody>
      </p:sp>
      <p:sp>
        <p:nvSpPr>
          <p:cNvPr id="16" name="Text Placeholder 3">
            <a:extLst>
              <a:ext uri="{FF2B5EF4-FFF2-40B4-BE49-F238E27FC236}">
                <a16:creationId xmlns:a16="http://schemas.microsoft.com/office/drawing/2014/main" id="{8B1995D7-F3EF-E09E-5452-AB0DC9D0163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967438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962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713142"/>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6556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12/05/2025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12/05/2025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hyperlink" Target="https://primaryteacher.collinshub.co.uk/educator.html?s=qh2ZmR2XwgTM2QzXzFGcvlWd5RncldXc#course_library&amp;content_type=package&amp;content_id=12512&amp;module_id=35632" TargetMode="Externa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z2T-Rh838GA"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76" y="-1462259"/>
            <a:ext cx="9144000" cy="2387600"/>
          </a:xfrm>
        </p:spPr>
        <p:txBody>
          <a:bodyPr/>
          <a:lstStyle/>
          <a:p>
            <a:pPr algn="l"/>
            <a:r>
              <a:rPr lang="en-GB" dirty="0"/>
              <a:t>Morning challenge</a:t>
            </a:r>
            <a:endParaRPr lang="en-US"/>
          </a:p>
        </p:txBody>
      </p:sp>
      <p:pic>
        <p:nvPicPr>
          <p:cNvPr id="4" name="Picture 3">
            <a:extLst>
              <a:ext uri="{FF2B5EF4-FFF2-40B4-BE49-F238E27FC236}">
                <a16:creationId xmlns:a16="http://schemas.microsoft.com/office/drawing/2014/main" id="{CB1566CE-16F3-721B-83DE-25020C1FF42C}"/>
              </a:ext>
            </a:extLst>
          </p:cNvPr>
          <p:cNvPicPr>
            <a:picLocks noChangeAspect="1"/>
          </p:cNvPicPr>
          <p:nvPr/>
        </p:nvPicPr>
        <p:blipFill>
          <a:blip r:embed="rId2"/>
          <a:stretch>
            <a:fillRect/>
          </a:stretch>
        </p:blipFill>
        <p:spPr>
          <a:xfrm>
            <a:off x="2324367" y="803189"/>
            <a:ext cx="8686266" cy="605481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79650" y="1473202"/>
            <a:ext cx="7556328" cy="422405"/>
          </a:xfrm>
          <a:prstGeom prst="rect">
            <a:avLst/>
          </a:prstGeom>
        </p:spPr>
        <p:txBody>
          <a:bodyPr wrap="square" lIns="0" tIns="72000" rIns="0" bIns="72000">
            <a:spAutoFit/>
          </a:bodyPr>
          <a:lstStyle/>
          <a:p>
            <a:pPr algn="ctr" eaLnBrk="0" fontAlgn="base" hangingPunct="0">
              <a:spcBef>
                <a:spcPct val="0"/>
              </a:spcBef>
              <a:spcAft>
                <a:spcPct val="0"/>
              </a:spcAft>
            </a:pPr>
            <a:r>
              <a:rPr lang="en-GB" sz="1800" dirty="0">
                <a:solidFill>
                  <a:prstClr val="black"/>
                </a:solidFill>
                <a:cs typeface="Arial" panose="020B0604020202020204" pitchFamily="34" charset="0"/>
              </a:rPr>
              <a:t>Can you finish the following sentences with an appropriate preposition?</a:t>
            </a:r>
          </a:p>
        </p:txBody>
      </p:sp>
      <p:sp>
        <p:nvSpPr>
          <p:cNvPr id="27" name="Title 20"/>
          <p:cNvSpPr>
            <a:spLocks noGrp="1"/>
          </p:cNvSpPr>
          <p:nvPr>
            <p:ph type="title"/>
          </p:nvPr>
        </p:nvSpPr>
        <p:spPr>
          <a:xfrm>
            <a:off x="1981199" y="478895"/>
            <a:ext cx="8220075" cy="994306"/>
          </a:xfrm>
        </p:spPr>
        <p:txBody>
          <a:bodyPr/>
          <a:lstStyle/>
          <a:p>
            <a:r>
              <a:rPr lang="en-GB" sz="3600" dirty="0">
                <a:solidFill>
                  <a:schemeClr val="tx1"/>
                </a:solidFill>
              </a:rPr>
              <a:t>Quick Quiz: Question 1</a:t>
            </a:r>
            <a:endParaRPr lang="en-GB" sz="3600" dirty="0"/>
          </a:p>
        </p:txBody>
      </p:sp>
      <p:sp>
        <p:nvSpPr>
          <p:cNvPr id="34" name="Rectangle 33"/>
          <p:cNvSpPr/>
          <p:nvPr/>
        </p:nvSpPr>
        <p:spPr>
          <a:xfrm>
            <a:off x="2279650" y="2148705"/>
            <a:ext cx="7556328" cy="2915395"/>
          </a:xfrm>
          <a:prstGeom prst="rect">
            <a:avLst/>
          </a:prstGeom>
        </p:spPr>
        <p:txBody>
          <a:bodyPr wrap="square" lIns="0" tIns="72000" rIns="0" bIns="72000">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No one is allowed out 			8 o’clock.</a:t>
            </a:r>
          </a:p>
          <a:p>
            <a:pPr eaLnBrk="0" fontAlgn="base" hangingPunct="0">
              <a:spcBef>
                <a:spcPct val="0"/>
              </a:spcBef>
              <a:spcAft>
                <a:spcPct val="0"/>
              </a:spcAft>
            </a:pPr>
            <a:endParaRPr lang="en-GB" sz="1800" dirty="0">
              <a:solidFill>
                <a:prstClr val="black"/>
              </a:solidFill>
              <a:cs typeface="Arial" panose="020B0604020202020204" pitchFamily="34" charset="0"/>
            </a:endParaRPr>
          </a:p>
          <a:p>
            <a:pPr eaLnBrk="0" fontAlgn="base" hangingPunct="0">
              <a:spcBef>
                <a:spcPct val="0"/>
              </a:spcBef>
              <a:spcAft>
                <a:spcPct val="0"/>
              </a:spcAft>
            </a:pPr>
            <a:r>
              <a:rPr lang="en-GB" sz="1800" dirty="0">
                <a:solidFill>
                  <a:prstClr val="black"/>
                </a:solidFill>
                <a:cs typeface="Arial" panose="020B0604020202020204" pitchFamily="34" charset="0"/>
              </a:rPr>
              <a:t> 			 the winning team, it is important to shake hands with your opponents.</a:t>
            </a:r>
          </a:p>
          <a:p>
            <a:pPr eaLnBrk="0" fontAlgn="base" hangingPunct="0">
              <a:spcBef>
                <a:spcPct val="0"/>
              </a:spcBef>
              <a:spcAft>
                <a:spcPct val="0"/>
              </a:spcAft>
            </a:pPr>
            <a:endParaRPr lang="en-GB" sz="1800" dirty="0">
              <a:solidFill>
                <a:prstClr val="black"/>
              </a:solidFill>
              <a:cs typeface="Arial" panose="020B0604020202020204" pitchFamily="34" charset="0"/>
            </a:endParaRPr>
          </a:p>
          <a:p>
            <a:pPr eaLnBrk="0" fontAlgn="base" hangingPunct="0">
              <a:spcBef>
                <a:spcPct val="0"/>
              </a:spcBef>
              <a:spcAft>
                <a:spcPct val="0"/>
              </a:spcAft>
            </a:pPr>
            <a:r>
              <a:rPr lang="en-GB" sz="1800" dirty="0">
                <a:solidFill>
                  <a:prstClr val="black"/>
                </a:solidFill>
                <a:cs typeface="Arial" panose="020B0604020202020204" pitchFamily="34" charset="0"/>
              </a:rPr>
              <a:t> 			 dinner, you must wash your hands.</a:t>
            </a:r>
          </a:p>
          <a:p>
            <a:pPr eaLnBrk="0" fontAlgn="base" hangingPunct="0">
              <a:spcBef>
                <a:spcPct val="0"/>
              </a:spcBef>
              <a:spcAft>
                <a:spcPct val="0"/>
              </a:spcAft>
            </a:pPr>
            <a:endParaRPr lang="en-GB" sz="1800" dirty="0">
              <a:solidFill>
                <a:prstClr val="black"/>
              </a:solidFill>
              <a:cs typeface="Arial" panose="020B0604020202020204" pitchFamily="34" charset="0"/>
            </a:endParaRPr>
          </a:p>
          <a:p>
            <a:pPr eaLnBrk="0" fontAlgn="base" hangingPunct="0">
              <a:spcBef>
                <a:spcPct val="0"/>
              </a:spcBef>
              <a:spcAft>
                <a:spcPct val="0"/>
              </a:spcAft>
            </a:pPr>
            <a:r>
              <a:rPr lang="en-GB" sz="1800" dirty="0">
                <a:solidFill>
                  <a:prstClr val="black"/>
                </a:solidFill>
                <a:cs typeface="Arial" panose="020B0604020202020204" pitchFamily="34" charset="0"/>
              </a:rPr>
              <a:t>I have felt sick 			 lunchtime!</a:t>
            </a:r>
          </a:p>
          <a:p>
            <a:pPr eaLnBrk="0" fontAlgn="base" hangingPunct="0">
              <a:spcBef>
                <a:spcPct val="0"/>
              </a:spcBef>
              <a:spcAft>
                <a:spcPct val="0"/>
              </a:spcAft>
            </a:pPr>
            <a:endParaRPr lang="en-GB" sz="1800" dirty="0">
              <a:solidFill>
                <a:prstClr val="black"/>
              </a:solidFill>
              <a:cs typeface="Arial" panose="020B0604020202020204" pitchFamily="34" charset="0"/>
            </a:endParaRPr>
          </a:p>
          <a:p>
            <a:pPr eaLnBrk="0" fontAlgn="base" hangingPunct="0">
              <a:spcBef>
                <a:spcPct val="0"/>
              </a:spcBef>
              <a:spcAft>
                <a:spcPct val="0"/>
              </a:spcAft>
            </a:pPr>
            <a:r>
              <a:rPr lang="en-GB" sz="1800" dirty="0">
                <a:solidFill>
                  <a:prstClr val="black"/>
                </a:solidFill>
                <a:cs typeface="Arial" panose="020B0604020202020204" pitchFamily="34" charset="0"/>
              </a:rPr>
              <a:t>She read the book 			 bedtime.</a:t>
            </a:r>
          </a:p>
        </p:txBody>
      </p:sp>
      <p:cxnSp>
        <p:nvCxnSpPr>
          <p:cNvPr id="3" name="Straight Connector 2"/>
          <p:cNvCxnSpPr/>
          <p:nvPr/>
        </p:nvCxnSpPr>
        <p:spPr>
          <a:xfrm>
            <a:off x="4563762" y="2446638"/>
            <a:ext cx="21665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79651" y="2990335"/>
            <a:ext cx="26795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79651" y="3830594"/>
            <a:ext cx="27536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20126" y="4390767"/>
            <a:ext cx="20864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49641" y="4967416"/>
            <a:ext cx="27042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43344" y="5896918"/>
            <a:ext cx="2307042" cy="369332"/>
          </a:xfrm>
          <a:prstGeom prst="rect">
            <a:avLst/>
          </a:prstGeom>
        </p:spPr>
        <p:txBody>
          <a:bodyPr wrap="square">
            <a:spAutoFit/>
          </a:bodyPr>
          <a:lstStyle/>
          <a:p>
            <a:r>
              <a:rPr lang="en-GB" sz="1800" dirty="0">
                <a:solidFill>
                  <a:prstClr val="black"/>
                </a:solidFill>
                <a:cs typeface="Arial" panose="020B0604020202020204" pitchFamily="34" charset="0"/>
              </a:rPr>
              <a:t>Remember A BUS A!</a:t>
            </a:r>
            <a:r>
              <a:rPr lang="en-GB" sz="1800" dirty="0">
                <a:solidFill>
                  <a:srgbClr val="FF0000"/>
                </a:solidFill>
                <a:cs typeface="Arial" panose="020B0604020202020204" pitchFamily="34" charset="0"/>
              </a:rPr>
              <a:t> </a:t>
            </a:r>
            <a:endParaRPr lang="en-GB" sz="1800" dirty="0"/>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002" y="4667182"/>
            <a:ext cx="734566" cy="1229736"/>
          </a:xfrm>
          <a:prstGeom prst="rect">
            <a:avLst/>
          </a:prstGeom>
        </p:spPr>
      </p:pic>
    </p:spTree>
    <p:extLst>
      <p:ext uri="{BB962C8B-B14F-4D97-AF65-F5344CB8AC3E}">
        <p14:creationId xmlns:p14="http://schemas.microsoft.com/office/powerpoint/2010/main" val="30010206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4">
                                            <p:txEl>
                                              <p:pRg st="4" end="4"/>
                                            </p:txEl>
                                          </p:spTgt>
                                        </p:tgtEl>
                                        <p:attrNameLst>
                                          <p:attrName>style.visibility</p:attrName>
                                        </p:attrNameLst>
                                      </p:cBhvr>
                                      <p:to>
                                        <p:strVal val="visible"/>
                                      </p:to>
                                    </p:set>
                                    <p:animEffect transition="in" filter="fade">
                                      <p:cBhvr>
                                        <p:cTn id="26" dur="500"/>
                                        <p:tgtEl>
                                          <p:spTgt spid="3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4">
                                            <p:txEl>
                                              <p:pRg st="6" end="6"/>
                                            </p:txEl>
                                          </p:spTgt>
                                        </p:tgtEl>
                                        <p:attrNameLst>
                                          <p:attrName>style.visibility</p:attrName>
                                        </p:attrNameLst>
                                      </p:cBhvr>
                                      <p:to>
                                        <p:strVal val="visible"/>
                                      </p:to>
                                    </p:set>
                                    <p:animEffect transition="in" filter="fade">
                                      <p:cBhvr>
                                        <p:cTn id="33" dur="500"/>
                                        <p:tgtEl>
                                          <p:spTgt spid="3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4">
                                            <p:txEl>
                                              <p:pRg st="8" end="8"/>
                                            </p:txEl>
                                          </p:spTgt>
                                        </p:tgtEl>
                                        <p:attrNameLst>
                                          <p:attrName>style.visibility</p:attrName>
                                        </p:attrNameLst>
                                      </p:cBhvr>
                                      <p:to>
                                        <p:strVal val="visible"/>
                                      </p:to>
                                    </p:set>
                                    <p:animEffect transition="in" filter="fade">
                                      <p:cBhvr>
                                        <p:cTn id="40" dur="500"/>
                                        <p:tgtEl>
                                          <p:spTgt spid="34">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2500"/>
                            </p:stCondLst>
                            <p:childTnLst>
                              <p:par>
                                <p:cTn id="45" presetID="1" presetClass="entr" presetSubtype="0" fill="hold" nodeType="afterEffect">
                                  <p:stCondLst>
                                    <p:cond delay="25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250"/>
                                  </p:stCondLst>
                                  <p:childTnLst>
                                    <p:set>
                                      <p:cBhvr>
                                        <p:cTn id="48" dur="1" fill="hold">
                                          <p:stCondLst>
                                            <p:cond delay="0"/>
                                          </p:stCondLst>
                                        </p:cTn>
                                        <p:tgtEl>
                                          <p:spTgt spid="8"/>
                                        </p:tgtEl>
                                        <p:attrNameLst>
                                          <p:attrName>style.visibility</p:attrName>
                                        </p:attrNameLst>
                                      </p:cBhvr>
                                      <p:to>
                                        <p:strVal val="visible"/>
                                      </p:to>
                                    </p:set>
                                  </p:childTnLst>
                                </p:cTn>
                              </p:par>
                            </p:childTnLst>
                          </p:cTn>
                        </p:par>
                        <p:par>
                          <p:cTn id="49" fill="hold">
                            <p:stCondLst>
                              <p:cond delay="2750"/>
                            </p:stCondLst>
                            <p:childTnLst>
                              <p:par>
                                <p:cTn id="50" presetID="1" presetClass="exit" presetSubtype="0" fill="hold" nodeType="afterEffect">
                                  <p:stCondLst>
                                    <p:cond delay="250"/>
                                  </p:stCondLst>
                                  <p:childTnLst>
                                    <p:set>
                                      <p:cBhvr>
                                        <p:cTn id="51" dur="1" fill="hold">
                                          <p:stCondLst>
                                            <p:cond delay="0"/>
                                          </p:stCondLst>
                                        </p:cTn>
                                        <p:tgtEl>
                                          <p:spTgt spid="39"/>
                                        </p:tgtEl>
                                        <p:attrNameLst>
                                          <p:attrName>style.visibility</p:attrName>
                                        </p:attrNameLst>
                                      </p:cBhvr>
                                      <p:to>
                                        <p:strVal val="hidden"/>
                                      </p:to>
                                    </p:set>
                                  </p:childTnLst>
                                </p:cTn>
                              </p:par>
                            </p:childTnLst>
                          </p:cTn>
                        </p:par>
                        <p:par>
                          <p:cTn id="52" fill="hold">
                            <p:stCondLst>
                              <p:cond delay="3000"/>
                            </p:stCondLst>
                            <p:childTnLst>
                              <p:par>
                                <p:cTn id="53" presetID="1" presetClass="exit" presetSubtype="0" fill="hold" grpId="1" nodeType="after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par>
                          <p:cTn id="55" fill="hold">
                            <p:stCondLst>
                              <p:cond delay="3000"/>
                            </p:stCondLst>
                            <p:childTnLst>
                              <p:par>
                                <p:cTn id="56" presetID="1" presetClass="entr" presetSubtype="0" fill="hold" nodeType="afterEffect">
                                  <p:stCondLst>
                                    <p:cond delay="250"/>
                                  </p:stCondLst>
                                  <p:childTnLst>
                                    <p:set>
                                      <p:cBhvr>
                                        <p:cTn id="57" dur="1" fill="hold">
                                          <p:stCondLst>
                                            <p:cond delay="0"/>
                                          </p:stCondLst>
                                        </p:cTn>
                                        <p:tgtEl>
                                          <p:spTgt spid="39"/>
                                        </p:tgtEl>
                                        <p:attrNameLst>
                                          <p:attrName>style.visibility</p:attrName>
                                        </p:attrNameLst>
                                      </p:cBhvr>
                                      <p:to>
                                        <p:strVal val="visible"/>
                                      </p:to>
                                    </p:set>
                                  </p:childTnLst>
                                </p:cTn>
                              </p:par>
                            </p:childTnLst>
                          </p:cTn>
                        </p:par>
                        <p:par>
                          <p:cTn id="58" fill="hold">
                            <p:stCondLst>
                              <p:cond delay="3250"/>
                            </p:stCondLst>
                            <p:childTnLst>
                              <p:par>
                                <p:cTn id="59" presetID="1" presetClass="entr" presetSubtype="0" fill="hold" grpId="2" nodeType="after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xit" presetSubtype="0" fill="hold" nodeType="withEffect">
                                  <p:stCondLst>
                                    <p:cond delay="25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grpId="3" nodeType="withEffect">
                                  <p:stCondLst>
                                    <p:cond delay="25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ntr" presetSubtype="0" fill="hold" nodeType="withEffect">
                                  <p:stCondLst>
                                    <p:cond delay="50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4" nodeType="withEffect">
                                  <p:stCondLst>
                                    <p:cond delay="50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4" grpId="0" uiExpand="1" build="p"/>
      <p:bldP spid="8" grpId="0"/>
      <p:bldP spid="8" grpId="1"/>
      <p:bldP spid="8" grpId="2"/>
      <p:bldP spid="8" grpId="3"/>
      <p:bldP spid="8" grpId="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79650" y="1473202"/>
            <a:ext cx="7556328" cy="422405"/>
          </a:xfrm>
          <a:prstGeom prst="rect">
            <a:avLst/>
          </a:prstGeom>
        </p:spPr>
        <p:txBody>
          <a:bodyPr wrap="square" lIns="0" tIns="72000" rIns="0" bIns="72000">
            <a:spAutoFit/>
          </a:bodyPr>
          <a:lstStyle/>
          <a:p>
            <a:pPr algn="ctr" eaLnBrk="0" fontAlgn="base" hangingPunct="0">
              <a:spcBef>
                <a:spcPct val="0"/>
              </a:spcBef>
              <a:spcAft>
                <a:spcPct val="0"/>
              </a:spcAft>
            </a:pPr>
            <a:r>
              <a:rPr lang="en-GB" sz="1800" dirty="0">
                <a:solidFill>
                  <a:prstClr val="black"/>
                </a:solidFill>
                <a:cs typeface="Arial" panose="020B0604020202020204" pitchFamily="34" charset="0"/>
              </a:rPr>
              <a:t>Can you finish the following sentences with an appropriate preposition?</a:t>
            </a:r>
          </a:p>
        </p:txBody>
      </p:sp>
      <p:sp>
        <p:nvSpPr>
          <p:cNvPr id="27" name="Title 20"/>
          <p:cNvSpPr>
            <a:spLocks noGrp="1"/>
          </p:cNvSpPr>
          <p:nvPr>
            <p:ph type="title"/>
          </p:nvPr>
        </p:nvSpPr>
        <p:spPr>
          <a:xfrm>
            <a:off x="1981199" y="478895"/>
            <a:ext cx="8220075" cy="994306"/>
          </a:xfrm>
        </p:spPr>
        <p:txBody>
          <a:bodyPr/>
          <a:lstStyle/>
          <a:p>
            <a:r>
              <a:rPr lang="en-GB" sz="3600" dirty="0">
                <a:solidFill>
                  <a:schemeClr val="tx1"/>
                </a:solidFill>
              </a:rPr>
              <a:t>Answers</a:t>
            </a:r>
            <a:endParaRPr lang="en-GB" sz="3600" dirty="0"/>
          </a:p>
        </p:txBody>
      </p:sp>
      <p:sp>
        <p:nvSpPr>
          <p:cNvPr id="34" name="Rectangle 33"/>
          <p:cNvSpPr/>
          <p:nvPr/>
        </p:nvSpPr>
        <p:spPr>
          <a:xfrm>
            <a:off x="2279650" y="2148705"/>
            <a:ext cx="7556328" cy="2915395"/>
          </a:xfrm>
          <a:prstGeom prst="rect">
            <a:avLst/>
          </a:prstGeom>
        </p:spPr>
        <p:txBody>
          <a:bodyPr wrap="square" lIns="0" tIns="72000" rIns="0" bIns="72000">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No one is allowed out 			8 o’clock.</a:t>
            </a:r>
          </a:p>
          <a:p>
            <a:pPr eaLnBrk="0" fontAlgn="base" hangingPunct="0">
              <a:spcBef>
                <a:spcPct val="0"/>
              </a:spcBef>
              <a:spcAft>
                <a:spcPct val="0"/>
              </a:spcAft>
            </a:pPr>
            <a:endParaRPr lang="en-GB" sz="1800" dirty="0">
              <a:solidFill>
                <a:prstClr val="black"/>
              </a:solidFill>
              <a:cs typeface="Arial" panose="020B0604020202020204" pitchFamily="34" charset="0"/>
            </a:endParaRPr>
          </a:p>
          <a:p>
            <a:pPr eaLnBrk="0" fontAlgn="base" hangingPunct="0">
              <a:spcBef>
                <a:spcPct val="0"/>
              </a:spcBef>
              <a:spcAft>
                <a:spcPct val="0"/>
              </a:spcAft>
            </a:pPr>
            <a:r>
              <a:rPr lang="en-GB" sz="1800" dirty="0">
                <a:solidFill>
                  <a:prstClr val="black"/>
                </a:solidFill>
                <a:cs typeface="Arial" panose="020B0604020202020204" pitchFamily="34" charset="0"/>
              </a:rPr>
              <a:t> 			 the winning team, it is important to shake hands with your opponents.</a:t>
            </a:r>
          </a:p>
          <a:p>
            <a:pPr eaLnBrk="0" fontAlgn="base" hangingPunct="0">
              <a:spcBef>
                <a:spcPct val="0"/>
              </a:spcBef>
              <a:spcAft>
                <a:spcPct val="0"/>
              </a:spcAft>
            </a:pPr>
            <a:endParaRPr lang="en-GB" sz="1800" dirty="0">
              <a:solidFill>
                <a:prstClr val="black"/>
              </a:solidFill>
              <a:cs typeface="Arial" panose="020B0604020202020204" pitchFamily="34" charset="0"/>
            </a:endParaRPr>
          </a:p>
          <a:p>
            <a:pPr eaLnBrk="0" fontAlgn="base" hangingPunct="0">
              <a:spcBef>
                <a:spcPct val="0"/>
              </a:spcBef>
              <a:spcAft>
                <a:spcPct val="0"/>
              </a:spcAft>
            </a:pPr>
            <a:r>
              <a:rPr lang="en-GB" sz="1800" dirty="0">
                <a:solidFill>
                  <a:prstClr val="black"/>
                </a:solidFill>
                <a:cs typeface="Arial" panose="020B0604020202020204" pitchFamily="34" charset="0"/>
              </a:rPr>
              <a:t> 			 dinner, you must wash your hands.</a:t>
            </a:r>
          </a:p>
          <a:p>
            <a:pPr eaLnBrk="0" fontAlgn="base" hangingPunct="0">
              <a:spcBef>
                <a:spcPct val="0"/>
              </a:spcBef>
              <a:spcAft>
                <a:spcPct val="0"/>
              </a:spcAft>
            </a:pPr>
            <a:endParaRPr lang="en-GB" sz="1800" dirty="0">
              <a:solidFill>
                <a:prstClr val="black"/>
              </a:solidFill>
              <a:cs typeface="Arial" panose="020B0604020202020204" pitchFamily="34" charset="0"/>
            </a:endParaRPr>
          </a:p>
          <a:p>
            <a:pPr eaLnBrk="0" fontAlgn="base" hangingPunct="0">
              <a:spcBef>
                <a:spcPct val="0"/>
              </a:spcBef>
              <a:spcAft>
                <a:spcPct val="0"/>
              </a:spcAft>
            </a:pPr>
            <a:r>
              <a:rPr lang="en-GB" sz="1800" dirty="0">
                <a:solidFill>
                  <a:prstClr val="black"/>
                </a:solidFill>
                <a:cs typeface="Arial" panose="020B0604020202020204" pitchFamily="34" charset="0"/>
              </a:rPr>
              <a:t>I have felt sick 			 lunchtime!</a:t>
            </a:r>
          </a:p>
          <a:p>
            <a:pPr eaLnBrk="0" fontAlgn="base" hangingPunct="0">
              <a:spcBef>
                <a:spcPct val="0"/>
              </a:spcBef>
              <a:spcAft>
                <a:spcPct val="0"/>
              </a:spcAft>
            </a:pPr>
            <a:endParaRPr lang="en-GB" sz="1800" dirty="0">
              <a:solidFill>
                <a:prstClr val="black"/>
              </a:solidFill>
              <a:cs typeface="Arial" panose="020B0604020202020204" pitchFamily="34" charset="0"/>
            </a:endParaRPr>
          </a:p>
          <a:p>
            <a:pPr eaLnBrk="0" fontAlgn="base" hangingPunct="0">
              <a:spcBef>
                <a:spcPct val="0"/>
              </a:spcBef>
              <a:spcAft>
                <a:spcPct val="0"/>
              </a:spcAft>
            </a:pPr>
            <a:r>
              <a:rPr lang="en-GB" sz="1800" dirty="0">
                <a:solidFill>
                  <a:prstClr val="black"/>
                </a:solidFill>
                <a:cs typeface="Arial" panose="020B0604020202020204" pitchFamily="34" charset="0"/>
              </a:rPr>
              <a:t>She read the book 			 bedtime.</a:t>
            </a:r>
          </a:p>
        </p:txBody>
      </p:sp>
      <p:cxnSp>
        <p:nvCxnSpPr>
          <p:cNvPr id="3" name="Straight Connector 2"/>
          <p:cNvCxnSpPr/>
          <p:nvPr/>
        </p:nvCxnSpPr>
        <p:spPr>
          <a:xfrm>
            <a:off x="4563762" y="2446638"/>
            <a:ext cx="21665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79651" y="2990335"/>
            <a:ext cx="26795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79651" y="3830594"/>
            <a:ext cx="27536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20126" y="4390767"/>
            <a:ext cx="20864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49641" y="4967416"/>
            <a:ext cx="27042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43344" y="5896918"/>
            <a:ext cx="2307042" cy="369332"/>
          </a:xfrm>
          <a:prstGeom prst="rect">
            <a:avLst/>
          </a:prstGeom>
        </p:spPr>
        <p:txBody>
          <a:bodyPr wrap="square">
            <a:spAutoFit/>
          </a:bodyPr>
          <a:lstStyle/>
          <a:p>
            <a:r>
              <a:rPr lang="en-GB" sz="1800" dirty="0">
                <a:solidFill>
                  <a:prstClr val="black"/>
                </a:solidFill>
                <a:cs typeface="Arial" panose="020B0604020202020204" pitchFamily="34" charset="0"/>
              </a:rPr>
              <a:t>Remember A BUS A!</a:t>
            </a:r>
            <a:r>
              <a:rPr lang="en-GB" sz="1800" dirty="0">
                <a:solidFill>
                  <a:srgbClr val="FF0000"/>
                </a:solidFill>
                <a:cs typeface="Arial" panose="020B0604020202020204" pitchFamily="34" charset="0"/>
              </a:rPr>
              <a:t> </a:t>
            </a:r>
            <a:endParaRPr lang="en-GB" sz="1800" dirty="0"/>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002" y="4667182"/>
            <a:ext cx="734566" cy="1229736"/>
          </a:xfrm>
          <a:prstGeom prst="rect">
            <a:avLst/>
          </a:prstGeom>
        </p:spPr>
      </p:pic>
      <p:sp>
        <p:nvSpPr>
          <p:cNvPr id="12" name="Rectangle 11"/>
          <p:cNvSpPr/>
          <p:nvPr/>
        </p:nvSpPr>
        <p:spPr>
          <a:xfrm>
            <a:off x="5195844" y="2140467"/>
            <a:ext cx="784826" cy="422405"/>
          </a:xfrm>
          <a:prstGeom prst="rect">
            <a:avLst/>
          </a:prstGeom>
        </p:spPr>
        <p:txBody>
          <a:bodyPr wrap="square" lIns="0" tIns="72000" rIns="0" bIns="72000">
            <a:spAutoFit/>
          </a:bodyPr>
          <a:lstStyle/>
          <a:p>
            <a:pPr algn="ctr" eaLnBrk="0" fontAlgn="base" hangingPunct="0">
              <a:spcBef>
                <a:spcPct val="0"/>
              </a:spcBef>
              <a:spcAft>
                <a:spcPct val="0"/>
              </a:spcAft>
            </a:pPr>
            <a:r>
              <a:rPr lang="en-GB" sz="1800" dirty="0">
                <a:solidFill>
                  <a:srgbClr val="7030A0"/>
                </a:solidFill>
                <a:cs typeface="Arial" panose="020B0604020202020204" pitchFamily="34" charset="0"/>
              </a:rPr>
              <a:t>after</a:t>
            </a:r>
            <a:endParaRPr lang="en-GB" sz="1800" dirty="0">
              <a:solidFill>
                <a:prstClr val="black"/>
              </a:solidFill>
              <a:cs typeface="Arial" panose="020B0604020202020204" pitchFamily="34" charset="0"/>
            </a:endParaRPr>
          </a:p>
        </p:txBody>
      </p:sp>
      <p:sp>
        <p:nvSpPr>
          <p:cNvPr id="13" name="Rectangle 12"/>
          <p:cNvSpPr/>
          <p:nvPr/>
        </p:nvSpPr>
        <p:spPr>
          <a:xfrm>
            <a:off x="3161098" y="2678710"/>
            <a:ext cx="784826" cy="422405"/>
          </a:xfrm>
          <a:prstGeom prst="rect">
            <a:avLst/>
          </a:prstGeom>
        </p:spPr>
        <p:txBody>
          <a:bodyPr wrap="square" lIns="0" tIns="72000" rIns="0" bIns="72000">
            <a:spAutoFit/>
          </a:bodyPr>
          <a:lstStyle/>
          <a:p>
            <a:pPr algn="ctr" eaLnBrk="0" fontAlgn="base" hangingPunct="0">
              <a:spcBef>
                <a:spcPct val="0"/>
              </a:spcBef>
              <a:spcAft>
                <a:spcPct val="0"/>
              </a:spcAft>
            </a:pPr>
            <a:r>
              <a:rPr lang="en-GB" sz="1800" dirty="0">
                <a:solidFill>
                  <a:srgbClr val="7030A0"/>
                </a:solidFill>
                <a:cs typeface="Arial" panose="020B0604020202020204" pitchFamily="34" charset="0"/>
              </a:rPr>
              <a:t>As</a:t>
            </a:r>
            <a:endParaRPr lang="en-GB" sz="1800" dirty="0">
              <a:solidFill>
                <a:prstClr val="black"/>
              </a:solidFill>
              <a:cs typeface="Arial" panose="020B0604020202020204" pitchFamily="34" charset="0"/>
            </a:endParaRPr>
          </a:p>
        </p:txBody>
      </p:sp>
      <p:sp>
        <p:nvSpPr>
          <p:cNvPr id="14" name="Rectangle 13"/>
          <p:cNvSpPr/>
          <p:nvPr/>
        </p:nvSpPr>
        <p:spPr>
          <a:xfrm>
            <a:off x="3227001" y="3504062"/>
            <a:ext cx="784826" cy="422405"/>
          </a:xfrm>
          <a:prstGeom prst="rect">
            <a:avLst/>
          </a:prstGeom>
        </p:spPr>
        <p:txBody>
          <a:bodyPr wrap="square" lIns="0" tIns="72000" rIns="0" bIns="72000">
            <a:spAutoFit/>
          </a:bodyPr>
          <a:lstStyle/>
          <a:p>
            <a:pPr algn="ctr" eaLnBrk="0" fontAlgn="base" hangingPunct="0">
              <a:spcBef>
                <a:spcPct val="0"/>
              </a:spcBef>
              <a:spcAft>
                <a:spcPct val="0"/>
              </a:spcAft>
            </a:pPr>
            <a:r>
              <a:rPr lang="en-GB" sz="1800" dirty="0">
                <a:solidFill>
                  <a:srgbClr val="7030A0"/>
                </a:solidFill>
                <a:cs typeface="Arial" panose="020B0604020202020204" pitchFamily="34" charset="0"/>
              </a:rPr>
              <a:t>Before</a:t>
            </a:r>
            <a:endParaRPr lang="en-GB" sz="1800" dirty="0">
              <a:solidFill>
                <a:prstClr val="black"/>
              </a:solidFill>
              <a:cs typeface="Arial" panose="020B0604020202020204" pitchFamily="34" charset="0"/>
            </a:endParaRPr>
          </a:p>
        </p:txBody>
      </p:sp>
      <p:sp>
        <p:nvSpPr>
          <p:cNvPr id="15" name="Rectangle 14"/>
          <p:cNvSpPr/>
          <p:nvPr/>
        </p:nvSpPr>
        <p:spPr>
          <a:xfrm>
            <a:off x="4441739" y="4080711"/>
            <a:ext cx="784826" cy="422405"/>
          </a:xfrm>
          <a:prstGeom prst="rect">
            <a:avLst/>
          </a:prstGeom>
        </p:spPr>
        <p:txBody>
          <a:bodyPr wrap="square" lIns="0" tIns="72000" rIns="0" bIns="72000">
            <a:spAutoFit/>
          </a:bodyPr>
          <a:lstStyle/>
          <a:p>
            <a:pPr algn="ctr" eaLnBrk="0" fontAlgn="base" hangingPunct="0">
              <a:spcBef>
                <a:spcPct val="0"/>
              </a:spcBef>
              <a:spcAft>
                <a:spcPct val="0"/>
              </a:spcAft>
            </a:pPr>
            <a:r>
              <a:rPr lang="en-GB" sz="1800" dirty="0">
                <a:solidFill>
                  <a:srgbClr val="7030A0"/>
                </a:solidFill>
                <a:cs typeface="Arial" panose="020B0604020202020204" pitchFamily="34" charset="0"/>
              </a:rPr>
              <a:t>since</a:t>
            </a:r>
            <a:endParaRPr lang="en-GB" sz="1800" dirty="0">
              <a:solidFill>
                <a:prstClr val="black"/>
              </a:solidFill>
              <a:cs typeface="Arial" panose="020B0604020202020204" pitchFamily="34" charset="0"/>
            </a:endParaRPr>
          </a:p>
        </p:txBody>
      </p:sp>
      <p:sp>
        <p:nvSpPr>
          <p:cNvPr id="16" name="Rectangle 15"/>
          <p:cNvSpPr/>
          <p:nvPr/>
        </p:nvSpPr>
        <p:spPr>
          <a:xfrm>
            <a:off x="5096991" y="4643867"/>
            <a:ext cx="784826" cy="422405"/>
          </a:xfrm>
          <a:prstGeom prst="rect">
            <a:avLst/>
          </a:prstGeom>
        </p:spPr>
        <p:txBody>
          <a:bodyPr wrap="square" lIns="0" tIns="72000" rIns="0" bIns="72000">
            <a:spAutoFit/>
          </a:bodyPr>
          <a:lstStyle/>
          <a:p>
            <a:pPr algn="ctr" eaLnBrk="0" fontAlgn="base" hangingPunct="0">
              <a:spcBef>
                <a:spcPct val="0"/>
              </a:spcBef>
              <a:spcAft>
                <a:spcPct val="0"/>
              </a:spcAft>
            </a:pPr>
            <a:r>
              <a:rPr lang="en-GB" sz="1800" dirty="0">
                <a:solidFill>
                  <a:srgbClr val="7030A0"/>
                </a:solidFill>
                <a:cs typeface="Arial" panose="020B0604020202020204" pitchFamily="34" charset="0"/>
              </a:rPr>
              <a:t>until</a:t>
            </a:r>
            <a:endParaRPr lang="en-GB"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19070759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of maths with numbers&#10;&#10;AI-generated content may be incorrect.">
            <a:extLst>
              <a:ext uri="{FF2B5EF4-FFF2-40B4-BE49-F238E27FC236}">
                <a16:creationId xmlns:a16="http://schemas.microsoft.com/office/drawing/2014/main" id="{45CA15E0-D741-9B0A-531C-24582C316F4B}"/>
              </a:ext>
            </a:extLst>
          </p:cNvPr>
          <p:cNvPicPr>
            <a:picLocks noChangeAspect="1"/>
          </p:cNvPicPr>
          <p:nvPr/>
        </p:nvPicPr>
        <p:blipFill>
          <a:blip r:embed="rId2"/>
          <a:stretch>
            <a:fillRect/>
          </a:stretch>
        </p:blipFill>
        <p:spPr>
          <a:xfrm>
            <a:off x="5000625" y="252412"/>
            <a:ext cx="2190750" cy="6353175"/>
          </a:xfrm>
          <a:prstGeom prst="rect">
            <a:avLst/>
          </a:prstGeom>
        </p:spPr>
      </p:pic>
    </p:spTree>
    <p:extLst>
      <p:ext uri="{BB962C8B-B14F-4D97-AF65-F5344CB8AC3E}">
        <p14:creationId xmlns:p14="http://schemas.microsoft.com/office/powerpoint/2010/main" val="345567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41"/>
          <p:cNvSpPr txBox="1">
            <a:spLocks noGrp="1"/>
          </p:cNvSpPr>
          <p:nvPr>
            <p:ph type="body" idx="1"/>
          </p:nvPr>
        </p:nvSpPr>
        <p:spPr>
          <a:xfrm>
            <a:off x="157295" y="1149175"/>
            <a:ext cx="11360800" cy="4555200"/>
          </a:xfrm>
          <a:prstGeom prst="rect">
            <a:avLst/>
          </a:prstGeom>
        </p:spPr>
        <p:txBody>
          <a:bodyPr spcFirstLastPara="1" wrap="square" lIns="121900" tIns="121900" rIns="121900" bIns="121900" anchor="t" anchorCtr="0">
            <a:normAutofit/>
          </a:bodyPr>
          <a:lstStyle/>
          <a:p>
            <a:pPr marL="0" indent="0">
              <a:buNone/>
            </a:pPr>
            <a:r>
              <a:rPr lang="en" sz="3600" u="sng"/>
              <a:t>3 in 3  </a:t>
            </a:r>
            <a:endParaRPr lang="en" sz="3600">
              <a:cs typeface="Calibri"/>
            </a:endParaRPr>
          </a:p>
          <a:p>
            <a:pPr marL="514350" indent="-514350">
              <a:spcBef>
                <a:spcPts val="1600"/>
              </a:spcBef>
              <a:buAutoNum type="arabicPeriod"/>
            </a:pPr>
            <a:r>
              <a:rPr lang="en" sz="3600"/>
              <a:t>7/8 – ¼ =                                                                   </a:t>
            </a:r>
            <a:r>
              <a:rPr lang="en" sz="3600">
                <a:solidFill>
                  <a:srgbClr val="FF0000"/>
                </a:solidFill>
              </a:rPr>
              <a:t>Challenge:</a:t>
            </a:r>
            <a:endParaRPr lang="en"/>
          </a:p>
          <a:p>
            <a:pPr marL="514350" indent="-514350">
              <a:spcBef>
                <a:spcPts val="1600"/>
              </a:spcBef>
              <a:buAutoNum type="arabicPeriod"/>
            </a:pPr>
            <a:r>
              <a:rPr lang="en" sz="3600"/>
              <a:t>73 divided by 3     </a:t>
            </a:r>
            <a:r>
              <a:rPr lang="en"/>
              <a:t>                                            </a:t>
            </a:r>
            <a:r>
              <a:rPr lang="en">
                <a:solidFill>
                  <a:srgbClr val="FF0000"/>
                </a:solidFill>
              </a:rPr>
              <a:t>1.03 divided by ? = 0.103</a:t>
            </a:r>
            <a:endParaRPr>
              <a:solidFill>
                <a:srgbClr val="FF0000"/>
              </a:solidFill>
            </a:endParaRPr>
          </a:p>
        </p:txBody>
      </p:sp>
      <p:pic>
        <p:nvPicPr>
          <p:cNvPr id="2" name="Picture 2" descr="Graphical user interface, text, application&#10;&#10;Description automatically generated">
            <a:extLst>
              <a:ext uri="{FF2B5EF4-FFF2-40B4-BE49-F238E27FC236}">
                <a16:creationId xmlns:a16="http://schemas.microsoft.com/office/drawing/2014/main" id="{9CB6DE24-FA6C-9BF6-1800-99F4DB901DCF}"/>
              </a:ext>
            </a:extLst>
          </p:cNvPr>
          <p:cNvPicPr>
            <a:picLocks noChangeAspect="1"/>
          </p:cNvPicPr>
          <p:nvPr/>
        </p:nvPicPr>
        <p:blipFill>
          <a:blip r:embed="rId3"/>
          <a:stretch>
            <a:fillRect/>
          </a:stretch>
        </p:blipFill>
        <p:spPr>
          <a:xfrm>
            <a:off x="412295" y="3390255"/>
            <a:ext cx="4704662" cy="3466499"/>
          </a:xfrm>
          <a:prstGeom prst="rect">
            <a:avLst/>
          </a:prstGeom>
        </p:spPr>
      </p:pic>
      <p:sp>
        <p:nvSpPr>
          <p:cNvPr id="4" name="Title 3">
            <a:extLst>
              <a:ext uri="{FF2B5EF4-FFF2-40B4-BE49-F238E27FC236}">
                <a16:creationId xmlns:a16="http://schemas.microsoft.com/office/drawing/2014/main" id="{D912898F-5265-3404-5406-91BD58438249}"/>
              </a:ext>
            </a:extLst>
          </p:cNvPr>
          <p:cNvSpPr>
            <a:spLocks noGrp="1"/>
          </p:cNvSpPr>
          <p:nvPr>
            <p:ph type="title"/>
          </p:nvPr>
        </p:nvSpPr>
        <p:spPr>
          <a:xfrm>
            <a:off x="3708" y="-3876"/>
            <a:ext cx="11360800" cy="763600"/>
          </a:xfrm>
        </p:spPr>
        <p:txBody>
          <a:bodyPr>
            <a:normAutofit fontScale="90000"/>
          </a:bodyPr>
          <a:lstStyle/>
          <a:p>
            <a:r>
              <a:rPr lang="en" sz="3200" u="sng" dirty="0">
                <a:ea typeface="+mj-lt"/>
                <a:cs typeface="+mj-lt"/>
              </a:rPr>
              <a:t>13.5.25</a:t>
            </a:r>
            <a:br>
              <a:rPr lang="en" sz="3200" u="sng" dirty="0">
                <a:ea typeface="+mj-lt"/>
                <a:cs typeface="+mj-lt"/>
              </a:rPr>
            </a:br>
            <a:r>
              <a:rPr lang="en" u="sng" dirty="0">
                <a:ea typeface="+mj-lt"/>
                <a:cs typeface="+mj-lt"/>
              </a:rPr>
              <a:t>TBAT: reflect in an axis or line.</a:t>
            </a:r>
            <a:endParaRPr lang="en-US" u="sng" dirty="0"/>
          </a:p>
        </p:txBody>
      </p:sp>
    </p:spTree>
    <p:extLst>
      <p:ext uri="{BB962C8B-B14F-4D97-AF65-F5344CB8AC3E}">
        <p14:creationId xmlns:p14="http://schemas.microsoft.com/office/powerpoint/2010/main" val="308899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EDBE030D-F60A-E1F8-88B0-4160514A59C2}"/>
              </a:ext>
            </a:extLst>
          </p:cNvPr>
          <p:cNvPicPr>
            <a:picLocks noChangeAspect="1"/>
          </p:cNvPicPr>
          <p:nvPr/>
        </p:nvPicPr>
        <p:blipFill>
          <a:blip r:embed="rId2"/>
          <a:stretch>
            <a:fillRect/>
          </a:stretch>
        </p:blipFill>
        <p:spPr>
          <a:xfrm>
            <a:off x="1648632" y="3954"/>
            <a:ext cx="9927955" cy="6359309"/>
          </a:xfrm>
          <a:prstGeom prst="rect">
            <a:avLst/>
          </a:prstGeom>
        </p:spPr>
      </p:pic>
      <p:sp>
        <p:nvSpPr>
          <p:cNvPr id="4" name="Rectangle 3">
            <a:extLst>
              <a:ext uri="{FF2B5EF4-FFF2-40B4-BE49-F238E27FC236}">
                <a16:creationId xmlns:a16="http://schemas.microsoft.com/office/drawing/2014/main" id="{37462E6A-3C73-711B-51A4-4D644C008EB1}"/>
              </a:ext>
            </a:extLst>
          </p:cNvPr>
          <p:cNvSpPr/>
          <p:nvPr/>
        </p:nvSpPr>
        <p:spPr>
          <a:xfrm>
            <a:off x="6360762" y="1091339"/>
            <a:ext cx="2273084" cy="6199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7069420-CB03-033F-C48C-08428EB2E8C7}"/>
              </a:ext>
            </a:extLst>
          </p:cNvPr>
          <p:cNvSpPr/>
          <p:nvPr/>
        </p:nvSpPr>
        <p:spPr>
          <a:xfrm>
            <a:off x="3519407" y="4552627"/>
            <a:ext cx="1097796" cy="1162372"/>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01AE2C0-B26A-C897-E817-4ADE1311463C}"/>
              </a:ext>
            </a:extLst>
          </p:cNvPr>
          <p:cNvSpPr txBox="1"/>
          <p:nvPr/>
        </p:nvSpPr>
        <p:spPr>
          <a:xfrm>
            <a:off x="4361" y="493768"/>
            <a:ext cx="166294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Write the coordinates for your shape. </a:t>
            </a:r>
          </a:p>
        </p:txBody>
      </p:sp>
    </p:spTree>
    <p:extLst>
      <p:ext uri="{BB962C8B-B14F-4D97-AF65-F5344CB8AC3E}">
        <p14:creationId xmlns:p14="http://schemas.microsoft.com/office/powerpoint/2010/main" val="412934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3877-35F3-C2C7-8C78-F48A0427587F}"/>
              </a:ext>
            </a:extLst>
          </p:cNvPr>
          <p:cNvSpPr>
            <a:spLocks noGrp="1"/>
          </p:cNvSpPr>
          <p:nvPr>
            <p:ph type="title"/>
          </p:nvPr>
        </p:nvSpPr>
        <p:spPr>
          <a:xfrm>
            <a:off x="838200" y="2640828"/>
            <a:ext cx="10515600" cy="1325563"/>
          </a:xfrm>
        </p:spPr>
        <p:txBody>
          <a:bodyPr>
            <a:normAutofit fontScale="90000"/>
          </a:bodyPr>
          <a:lstStyle/>
          <a:p>
            <a:r>
              <a:rPr lang="en-GB"/>
              <a:t>Talk partners: What is the difference between translate and reflect? </a:t>
            </a:r>
            <a:br>
              <a:rPr lang="en-GB"/>
            </a:br>
            <a:br>
              <a:rPr lang="en-GB"/>
            </a:br>
            <a:br>
              <a:rPr lang="en-GB"/>
            </a:br>
            <a:r>
              <a:rPr lang="en-GB"/>
              <a:t>Translate = </a:t>
            </a:r>
            <a:br>
              <a:rPr lang="en-GB"/>
            </a:br>
            <a:br>
              <a:rPr lang="en-GB"/>
            </a:br>
            <a:br>
              <a:rPr lang="en-GB"/>
            </a:br>
            <a:r>
              <a:rPr lang="en-GB"/>
              <a:t>Reflect= </a:t>
            </a:r>
          </a:p>
        </p:txBody>
      </p:sp>
    </p:spTree>
    <p:extLst>
      <p:ext uri="{BB962C8B-B14F-4D97-AF65-F5344CB8AC3E}">
        <p14:creationId xmlns:p14="http://schemas.microsoft.com/office/powerpoint/2010/main" val="14647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geometric figure&#10;&#10;Description automatically generated">
            <a:extLst>
              <a:ext uri="{FF2B5EF4-FFF2-40B4-BE49-F238E27FC236}">
                <a16:creationId xmlns:a16="http://schemas.microsoft.com/office/drawing/2014/main" id="{7D2FCE2E-98D8-FECF-3038-EDEAC5592F82}"/>
              </a:ext>
            </a:extLst>
          </p:cNvPr>
          <p:cNvPicPr>
            <a:picLocks noChangeAspect="1"/>
          </p:cNvPicPr>
          <p:nvPr/>
        </p:nvPicPr>
        <p:blipFill>
          <a:blip r:embed="rId2"/>
          <a:stretch>
            <a:fillRect/>
          </a:stretch>
        </p:blipFill>
        <p:spPr>
          <a:xfrm>
            <a:off x="1192642" y="-3471"/>
            <a:ext cx="9884205" cy="6516230"/>
          </a:xfrm>
          <a:prstGeom prst="rect">
            <a:avLst/>
          </a:prstGeom>
        </p:spPr>
      </p:pic>
      <p:sp>
        <p:nvSpPr>
          <p:cNvPr id="3" name="TextBox 2">
            <a:extLst>
              <a:ext uri="{FF2B5EF4-FFF2-40B4-BE49-F238E27FC236}">
                <a16:creationId xmlns:a16="http://schemas.microsoft.com/office/drawing/2014/main" id="{5D149137-804F-3402-5DF8-FFCE25FC2B17}"/>
              </a:ext>
            </a:extLst>
          </p:cNvPr>
          <p:cNvSpPr txBox="1"/>
          <p:nvPr/>
        </p:nvSpPr>
        <p:spPr>
          <a:xfrm>
            <a:off x="220819" y="317427"/>
            <a:ext cx="3395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Class work:</a:t>
            </a:r>
          </a:p>
        </p:txBody>
      </p:sp>
    </p:spTree>
    <p:extLst>
      <p:ext uri="{BB962C8B-B14F-4D97-AF65-F5344CB8AC3E}">
        <p14:creationId xmlns:p14="http://schemas.microsoft.com/office/powerpoint/2010/main" val="184751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42"/>
          <p:cNvSpPr txBox="1">
            <a:spLocks noGrp="1"/>
          </p:cNvSpPr>
          <p:nvPr>
            <p:ph type="body" idx="1"/>
          </p:nvPr>
        </p:nvSpPr>
        <p:spPr>
          <a:xfrm>
            <a:off x="415600" y="1536633"/>
            <a:ext cx="11360800" cy="5233565"/>
          </a:xfrm>
          <a:prstGeom prst="rect">
            <a:avLst/>
          </a:prstGeom>
        </p:spPr>
        <p:txBody>
          <a:bodyPr spcFirstLastPara="1" wrap="square" lIns="121900" tIns="121900" rIns="121900" bIns="121900" anchor="t" anchorCtr="0">
            <a:normAutofit/>
          </a:bodyPr>
          <a:lstStyle/>
          <a:p>
            <a:pPr marL="0" indent="0">
              <a:buNone/>
            </a:pPr>
            <a:endParaRPr lang="en" sz="3050"/>
          </a:p>
          <a:p>
            <a:pPr marL="0" indent="0">
              <a:spcBef>
                <a:spcPts val="1600"/>
              </a:spcBef>
              <a:buNone/>
            </a:pPr>
            <a:endParaRPr lang="en" sz="3200">
              <a:solidFill>
                <a:srgbClr val="000000"/>
              </a:solidFill>
              <a:cs typeface="Calibri" panose="020F0502020204030204"/>
            </a:endParaRPr>
          </a:p>
          <a:p>
            <a:pPr marL="0" indent="0">
              <a:spcBef>
                <a:spcPts val="1600"/>
              </a:spcBef>
              <a:buNone/>
            </a:pPr>
            <a:endParaRPr lang="en" sz="3200">
              <a:solidFill>
                <a:srgbClr val="000000"/>
              </a:solidFill>
              <a:cs typeface="Calibri" panose="020F0502020204030204"/>
            </a:endParaRPr>
          </a:p>
          <a:p>
            <a:pPr marL="0" indent="0">
              <a:spcBef>
                <a:spcPts val="1600"/>
              </a:spcBef>
              <a:buNone/>
            </a:pPr>
            <a:endParaRPr lang="en" sz="3200">
              <a:solidFill>
                <a:srgbClr val="000000"/>
              </a:solidFill>
              <a:cs typeface="Calibri" panose="020F0502020204030204"/>
            </a:endParaRPr>
          </a:p>
          <a:p>
            <a:pPr marL="0" indent="0">
              <a:spcBef>
                <a:spcPts val="1600"/>
              </a:spcBef>
              <a:buNone/>
            </a:pPr>
            <a:endParaRPr lang="en" sz="3200">
              <a:solidFill>
                <a:srgbClr val="000000"/>
              </a:solidFill>
              <a:cs typeface="Calibri" panose="020F0502020204030204"/>
            </a:endParaRPr>
          </a:p>
          <a:p>
            <a:pPr marL="0" indent="0">
              <a:spcBef>
                <a:spcPts val="1600"/>
              </a:spcBef>
              <a:buNone/>
            </a:pPr>
            <a:endParaRPr lang="en" sz="3200">
              <a:solidFill>
                <a:srgbClr val="000000"/>
              </a:solidFill>
              <a:cs typeface="Calibri" panose="020F0502020204030204"/>
            </a:endParaRPr>
          </a:p>
          <a:p>
            <a:pPr marL="0" indent="0">
              <a:spcBef>
                <a:spcPts val="1600"/>
              </a:spcBef>
              <a:buNone/>
            </a:pPr>
            <a:r>
              <a:rPr lang="en" sz="3200">
                <a:solidFill>
                  <a:srgbClr val="000000"/>
                </a:solidFill>
                <a:cs typeface="Calibri" panose="020F0502020204030204"/>
              </a:rPr>
              <a:t>Plot the point (2,3) and (3,5) and join with a line.</a:t>
            </a:r>
          </a:p>
          <a:p>
            <a:pPr marL="0" indent="0">
              <a:spcBef>
                <a:spcPts val="1600"/>
              </a:spcBef>
              <a:buNone/>
            </a:pPr>
            <a:r>
              <a:rPr lang="en" sz="3200">
                <a:solidFill>
                  <a:srgbClr val="000000"/>
                </a:solidFill>
                <a:cs typeface="Calibri" panose="020F0502020204030204"/>
              </a:rPr>
              <a:t>Now we are going to reflect this line in the y axis.</a:t>
            </a:r>
          </a:p>
          <a:p>
            <a:pPr marL="0" indent="0">
              <a:spcBef>
                <a:spcPts val="1600"/>
              </a:spcBef>
              <a:buNone/>
            </a:pPr>
            <a:endParaRPr lang="en" sz="3200">
              <a:solidFill>
                <a:srgbClr val="0070C0"/>
              </a:solidFill>
              <a:cs typeface="Calibri" panose="020F0502020204030204"/>
            </a:endParaRPr>
          </a:p>
          <a:p>
            <a:pPr marL="0" indent="0">
              <a:spcBef>
                <a:spcPts val="1600"/>
              </a:spcBef>
              <a:buNone/>
            </a:pPr>
            <a:endParaRPr lang="en" sz="3200">
              <a:solidFill>
                <a:srgbClr val="FF00BF"/>
              </a:solidFill>
              <a:cs typeface="Calibri" panose="020F0502020204030204"/>
            </a:endParaRPr>
          </a:p>
          <a:p>
            <a:pPr marL="0" indent="0">
              <a:spcBef>
                <a:spcPts val="1600"/>
              </a:spcBef>
              <a:buClr>
                <a:schemeClr val="dk1"/>
              </a:buClr>
              <a:buSzPts val="1100"/>
              <a:buNone/>
            </a:pPr>
            <a:endParaRPr lang="en-GB" sz="2550">
              <a:solidFill>
                <a:srgbClr val="7030A0"/>
              </a:solidFill>
              <a:cs typeface="Calibri" panose="020F0502020204030204"/>
            </a:endParaRPr>
          </a:p>
          <a:p>
            <a:pPr marL="0" indent="0">
              <a:spcBef>
                <a:spcPts val="1600"/>
              </a:spcBef>
              <a:buClr>
                <a:schemeClr val="dk1"/>
              </a:buClr>
              <a:buSzPts val="1100"/>
              <a:buNone/>
            </a:pPr>
            <a:endParaRPr lang="en-GB" sz="2589">
              <a:solidFill>
                <a:srgbClr val="7030A0"/>
              </a:solidFill>
              <a:cs typeface="Calibri" panose="020F0502020204030204"/>
            </a:endParaRPr>
          </a:p>
          <a:p>
            <a:pPr marL="0" indent="0">
              <a:spcBef>
                <a:spcPts val="1600"/>
              </a:spcBef>
              <a:spcAft>
                <a:spcPts val="1600"/>
              </a:spcAft>
              <a:buClr>
                <a:schemeClr val="dk1"/>
              </a:buClr>
              <a:buSzPts val="1100"/>
              <a:buNone/>
            </a:pPr>
            <a:endParaRPr lang="en-GB" sz="2589" b="1">
              <a:solidFill>
                <a:srgbClr val="000000"/>
              </a:solidFill>
              <a:cs typeface="Calibri" panose="020F0502020204030204"/>
            </a:endParaRPr>
          </a:p>
        </p:txBody>
      </p:sp>
      <p:pic>
        <p:nvPicPr>
          <p:cNvPr id="2" name="Picture 2" descr="Chart, line chart&#10;&#10;Description automatically generated">
            <a:extLst>
              <a:ext uri="{FF2B5EF4-FFF2-40B4-BE49-F238E27FC236}">
                <a16:creationId xmlns:a16="http://schemas.microsoft.com/office/drawing/2014/main" id="{E684F66B-CA48-3DF9-C619-73E669B5CE6F}"/>
              </a:ext>
            </a:extLst>
          </p:cNvPr>
          <p:cNvPicPr>
            <a:picLocks noChangeAspect="1"/>
          </p:cNvPicPr>
          <p:nvPr/>
        </p:nvPicPr>
        <p:blipFill>
          <a:blip r:embed="rId3"/>
          <a:stretch>
            <a:fillRect/>
          </a:stretch>
        </p:blipFill>
        <p:spPr>
          <a:xfrm>
            <a:off x="2190648" y="434216"/>
            <a:ext cx="7590199" cy="4891887"/>
          </a:xfrm>
          <a:prstGeom prst="rect">
            <a:avLst/>
          </a:prstGeom>
        </p:spPr>
      </p:pic>
      <p:sp>
        <p:nvSpPr>
          <p:cNvPr id="3" name="TextBox 2">
            <a:extLst>
              <a:ext uri="{FF2B5EF4-FFF2-40B4-BE49-F238E27FC236}">
                <a16:creationId xmlns:a16="http://schemas.microsoft.com/office/drawing/2014/main" id="{6D3DB429-63F5-FE13-1CCC-771121AB865F}"/>
              </a:ext>
            </a:extLst>
          </p:cNvPr>
          <p:cNvSpPr txBox="1"/>
          <p:nvPr/>
        </p:nvSpPr>
        <p:spPr>
          <a:xfrm>
            <a:off x="276024" y="303626"/>
            <a:ext cx="5810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Independent practice:</a:t>
            </a:r>
          </a:p>
        </p:txBody>
      </p:sp>
    </p:spTree>
    <p:extLst>
      <p:ext uri="{BB962C8B-B14F-4D97-AF65-F5344CB8AC3E}">
        <p14:creationId xmlns:p14="http://schemas.microsoft.com/office/powerpoint/2010/main" val="1025785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BE5567-9160-F331-7034-BA1D82F97058}"/>
              </a:ext>
            </a:extLst>
          </p:cNvPr>
          <p:cNvPicPr>
            <a:picLocks noChangeAspect="1"/>
          </p:cNvPicPr>
          <p:nvPr/>
        </p:nvPicPr>
        <p:blipFill>
          <a:blip r:embed="rId2"/>
          <a:stretch>
            <a:fillRect/>
          </a:stretch>
        </p:blipFill>
        <p:spPr>
          <a:xfrm>
            <a:off x="1907501" y="1289104"/>
            <a:ext cx="8376995" cy="4899724"/>
          </a:xfrm>
          <a:prstGeom prst="rect">
            <a:avLst/>
          </a:prstGeom>
        </p:spPr>
      </p:pic>
      <p:sp>
        <p:nvSpPr>
          <p:cNvPr id="4" name="TextBox 3">
            <a:extLst>
              <a:ext uri="{FF2B5EF4-FFF2-40B4-BE49-F238E27FC236}">
                <a16:creationId xmlns:a16="http://schemas.microsoft.com/office/drawing/2014/main" id="{7EC61187-CCF7-8E23-08CF-0EDF87701766}"/>
              </a:ext>
            </a:extLst>
          </p:cNvPr>
          <p:cNvSpPr txBox="1"/>
          <p:nvPr/>
        </p:nvSpPr>
        <p:spPr>
          <a:xfrm>
            <a:off x="3229" y="-3229"/>
            <a:ext cx="961217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Talk </a:t>
            </a:r>
            <a:r>
              <a:rPr lang="en-GB" sz="4000" err="1"/>
              <a:t>partners:How</a:t>
            </a:r>
            <a:r>
              <a:rPr lang="en-GB" sz="4000"/>
              <a:t> would we reflect this shape?</a:t>
            </a:r>
          </a:p>
        </p:txBody>
      </p:sp>
    </p:spTree>
    <p:extLst>
      <p:ext uri="{BB962C8B-B14F-4D97-AF65-F5344CB8AC3E}">
        <p14:creationId xmlns:p14="http://schemas.microsoft.com/office/powerpoint/2010/main" val="373813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EDBE030D-F60A-E1F8-88B0-4160514A59C2}"/>
              </a:ext>
            </a:extLst>
          </p:cNvPr>
          <p:cNvPicPr>
            <a:picLocks noChangeAspect="1"/>
          </p:cNvPicPr>
          <p:nvPr/>
        </p:nvPicPr>
        <p:blipFill>
          <a:blip r:embed="rId2"/>
          <a:stretch>
            <a:fillRect/>
          </a:stretch>
        </p:blipFill>
        <p:spPr>
          <a:xfrm>
            <a:off x="1132022" y="546395"/>
            <a:ext cx="9927955" cy="6359309"/>
          </a:xfrm>
          <a:prstGeom prst="rect">
            <a:avLst/>
          </a:prstGeom>
        </p:spPr>
      </p:pic>
      <p:sp>
        <p:nvSpPr>
          <p:cNvPr id="4" name="Rectangle 3">
            <a:extLst>
              <a:ext uri="{FF2B5EF4-FFF2-40B4-BE49-F238E27FC236}">
                <a16:creationId xmlns:a16="http://schemas.microsoft.com/office/drawing/2014/main" id="{37462E6A-3C73-711B-51A4-4D644C008EB1}"/>
              </a:ext>
            </a:extLst>
          </p:cNvPr>
          <p:cNvSpPr/>
          <p:nvPr/>
        </p:nvSpPr>
        <p:spPr>
          <a:xfrm>
            <a:off x="6425338" y="2202051"/>
            <a:ext cx="2273084" cy="6199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7069420-CB03-033F-C48C-08428EB2E8C7}"/>
              </a:ext>
            </a:extLst>
          </p:cNvPr>
          <p:cNvSpPr/>
          <p:nvPr/>
        </p:nvSpPr>
        <p:spPr>
          <a:xfrm>
            <a:off x="3583983" y="3945610"/>
            <a:ext cx="1097796" cy="1162372"/>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715D0EB-F541-309D-33B1-369C8DC4B272}"/>
              </a:ext>
            </a:extLst>
          </p:cNvPr>
          <p:cNvSpPr txBox="1"/>
          <p:nvPr/>
        </p:nvSpPr>
        <p:spPr>
          <a:xfrm>
            <a:off x="-6458" y="193729"/>
            <a:ext cx="1247613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Reflect your shape across the axis and write your new coordinates. </a:t>
            </a:r>
          </a:p>
        </p:txBody>
      </p:sp>
    </p:spTree>
    <p:extLst>
      <p:ext uri="{BB962C8B-B14F-4D97-AF65-F5344CB8AC3E}">
        <p14:creationId xmlns:p14="http://schemas.microsoft.com/office/powerpoint/2010/main" val="160231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72675-D7AB-18BB-8BBE-40B5D724A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D2D92-2901-24DE-F71A-00B5F80B43F9}"/>
              </a:ext>
            </a:extLst>
          </p:cNvPr>
          <p:cNvSpPr>
            <a:spLocks noGrp="1"/>
          </p:cNvSpPr>
          <p:nvPr>
            <p:ph type="ctrTitle"/>
          </p:nvPr>
        </p:nvSpPr>
        <p:spPr>
          <a:xfrm>
            <a:off x="0" y="-700259"/>
            <a:ext cx="12171405" cy="2315520"/>
          </a:xfrm>
        </p:spPr>
        <p:txBody>
          <a:bodyPr vert="horz" lIns="91440" tIns="45720" rIns="91440" bIns="45720" rtlCol="0" anchor="b">
            <a:noAutofit/>
          </a:bodyPr>
          <a:lstStyle/>
          <a:p>
            <a:pPr algn="l"/>
            <a:r>
              <a:rPr lang="en-GB" sz="3200" u="sng" dirty="0">
                <a:latin typeface="Comic Sans MS"/>
              </a:rPr>
              <a:t>Tuesday 13th May</a:t>
            </a:r>
            <a:br>
              <a:rPr lang="en-GB" sz="3200" u="sng" dirty="0">
                <a:latin typeface="Comic Sans MS"/>
              </a:rPr>
            </a:br>
            <a:r>
              <a:rPr lang="en-GB" sz="3200" u="sng" dirty="0">
                <a:latin typeface="Comic Sans MS"/>
              </a:rPr>
              <a:t>TBAT: Understand the difference between prepositions and subordinating conjunctions.</a:t>
            </a:r>
            <a:endParaRPr lang="en-US" sz="3600">
              <a:latin typeface="Comic Sans MS"/>
            </a:endParaRPr>
          </a:p>
        </p:txBody>
      </p:sp>
      <p:sp>
        <p:nvSpPr>
          <p:cNvPr id="3" name="Subtitle 2">
            <a:extLst>
              <a:ext uri="{FF2B5EF4-FFF2-40B4-BE49-F238E27FC236}">
                <a16:creationId xmlns:a16="http://schemas.microsoft.com/office/drawing/2014/main" id="{8DC41756-3BF3-91A1-515E-2E55C7790CFF}"/>
              </a:ext>
            </a:extLst>
          </p:cNvPr>
          <p:cNvSpPr>
            <a:spLocks noGrp="1"/>
          </p:cNvSpPr>
          <p:nvPr>
            <p:ph type="subTitle" idx="1"/>
          </p:nvPr>
        </p:nvSpPr>
        <p:spPr>
          <a:xfrm>
            <a:off x="0" y="2201605"/>
            <a:ext cx="11368216" cy="1696951"/>
          </a:xfrm>
        </p:spPr>
        <p:txBody>
          <a:bodyPr vert="horz" lIns="91440" tIns="45720" rIns="91440" bIns="45720" rtlCol="0" anchor="t">
            <a:noAutofit/>
          </a:bodyPr>
          <a:lstStyle/>
          <a:p>
            <a:pPr algn="l"/>
            <a:r>
              <a:rPr lang="en-GB" sz="3900" b="1" dirty="0">
                <a:latin typeface="Comic Sans MS"/>
              </a:rPr>
              <a:t>Spelling thief </a:t>
            </a:r>
            <a:r>
              <a:rPr lang="en-GB" sz="3900" dirty="0">
                <a:latin typeface="Comic Sans MS"/>
              </a:rPr>
              <a:t>– ere words</a:t>
            </a:r>
          </a:p>
          <a:p>
            <a:pPr algn="l"/>
            <a:br>
              <a:rPr lang="en-GB" sz="3900" dirty="0">
                <a:latin typeface="Comic Sans MS"/>
              </a:rPr>
            </a:br>
            <a:br>
              <a:rPr lang="en-GB" sz="3900" dirty="0">
                <a:latin typeface="Comic Sans MS"/>
              </a:rPr>
            </a:br>
            <a:r>
              <a:rPr lang="en-GB" sz="3900" dirty="0" err="1">
                <a:latin typeface="Comic Sans MS"/>
              </a:rPr>
              <a:t>Sp_e_e</a:t>
            </a:r>
            <a:r>
              <a:rPr lang="en-GB" sz="3900" dirty="0">
                <a:latin typeface="Comic Sans MS"/>
              </a:rPr>
              <a:t>                               </a:t>
            </a:r>
            <a:r>
              <a:rPr lang="en-GB" sz="3900" dirty="0" err="1">
                <a:latin typeface="Comic Sans MS"/>
              </a:rPr>
              <a:t>I_terf_re</a:t>
            </a:r>
            <a:br>
              <a:rPr lang="en-GB" sz="3900" dirty="0">
                <a:latin typeface="Comic Sans MS"/>
              </a:rPr>
            </a:br>
            <a:br>
              <a:rPr lang="en-GB" sz="3900" dirty="0">
                <a:latin typeface="Comic Sans MS"/>
              </a:rPr>
            </a:br>
            <a:r>
              <a:rPr lang="en-GB" sz="3900" dirty="0" err="1">
                <a:latin typeface="Comic Sans MS"/>
              </a:rPr>
              <a:t>A_he_e</a:t>
            </a:r>
            <a:r>
              <a:rPr lang="en-GB" sz="3900" dirty="0">
                <a:latin typeface="Comic Sans MS"/>
              </a:rPr>
              <a:t>                               </a:t>
            </a:r>
            <a:r>
              <a:rPr lang="en-GB" sz="3900" dirty="0" err="1">
                <a:latin typeface="Comic Sans MS"/>
              </a:rPr>
              <a:t>At_osph_r</a:t>
            </a:r>
            <a:r>
              <a:rPr lang="en-GB" sz="3900" dirty="0">
                <a:latin typeface="Comic Sans MS"/>
              </a:rPr>
              <a:t>_</a:t>
            </a:r>
            <a:br>
              <a:rPr lang="en-GB" sz="3900" dirty="0">
                <a:latin typeface="Comic Sans MS"/>
              </a:rPr>
            </a:br>
            <a:br>
              <a:rPr lang="en-GB" sz="3900" dirty="0">
                <a:latin typeface="Comic Sans MS"/>
              </a:rPr>
            </a:br>
            <a:br>
              <a:rPr lang="en-GB" sz="3900" dirty="0">
                <a:latin typeface="Comic Sans MS"/>
              </a:rPr>
            </a:br>
            <a:endParaRPr lang="en-GB" sz="3900" dirty="0">
              <a:latin typeface="Comic Sans MS"/>
            </a:endParaRPr>
          </a:p>
        </p:txBody>
      </p:sp>
      <p:pic>
        <p:nvPicPr>
          <p:cNvPr id="4" name="Picture 3" descr="Cartoon Thief Clipart Vectors - Download Free High-Quality ...">
            <a:extLst>
              <a:ext uri="{FF2B5EF4-FFF2-40B4-BE49-F238E27FC236}">
                <a16:creationId xmlns:a16="http://schemas.microsoft.com/office/drawing/2014/main" id="{923FA686-99C7-28C6-D2DB-ED9D441CFA1D}"/>
              </a:ext>
            </a:extLst>
          </p:cNvPr>
          <p:cNvPicPr>
            <a:picLocks noChangeAspect="1"/>
          </p:cNvPicPr>
          <p:nvPr/>
        </p:nvPicPr>
        <p:blipFill>
          <a:blip r:embed="rId2"/>
          <a:stretch>
            <a:fillRect/>
          </a:stretch>
        </p:blipFill>
        <p:spPr>
          <a:xfrm>
            <a:off x="9337589" y="1246545"/>
            <a:ext cx="2743199" cy="2655557"/>
          </a:xfrm>
          <a:prstGeom prst="rect">
            <a:avLst/>
          </a:prstGeom>
        </p:spPr>
      </p:pic>
    </p:spTree>
    <p:extLst>
      <p:ext uri="{BB962C8B-B14F-4D97-AF65-F5344CB8AC3E}">
        <p14:creationId xmlns:p14="http://schemas.microsoft.com/office/powerpoint/2010/main" val="125338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3AD4-5385-6154-DCC1-CCB5AA3E10F3}"/>
              </a:ext>
            </a:extLst>
          </p:cNvPr>
          <p:cNvSpPr>
            <a:spLocks noGrp="1"/>
          </p:cNvSpPr>
          <p:nvPr>
            <p:ph type="title"/>
          </p:nvPr>
        </p:nvSpPr>
        <p:spPr>
          <a:xfrm>
            <a:off x="-1292" y="3498"/>
            <a:ext cx="10515600" cy="1325563"/>
          </a:xfrm>
        </p:spPr>
        <p:txBody>
          <a:bodyPr/>
          <a:lstStyle/>
          <a:p>
            <a:r>
              <a:rPr lang="en-GB"/>
              <a:t>Independent: </a:t>
            </a:r>
          </a:p>
        </p:txBody>
      </p:sp>
      <p:pic>
        <p:nvPicPr>
          <p:cNvPr id="3" name="Picture 2" descr="A graph of a line&#10;&#10;Description automatically generated">
            <a:extLst>
              <a:ext uri="{FF2B5EF4-FFF2-40B4-BE49-F238E27FC236}">
                <a16:creationId xmlns:a16="http://schemas.microsoft.com/office/drawing/2014/main" id="{796AC80A-C3F0-51DF-9802-AF020A34CAF2}"/>
              </a:ext>
            </a:extLst>
          </p:cNvPr>
          <p:cNvPicPr>
            <a:picLocks noChangeAspect="1"/>
          </p:cNvPicPr>
          <p:nvPr/>
        </p:nvPicPr>
        <p:blipFill>
          <a:blip r:embed="rId2"/>
          <a:stretch>
            <a:fillRect/>
          </a:stretch>
        </p:blipFill>
        <p:spPr>
          <a:xfrm>
            <a:off x="171289" y="4363580"/>
            <a:ext cx="11436134" cy="2121653"/>
          </a:xfrm>
          <a:prstGeom prst="rect">
            <a:avLst/>
          </a:prstGeom>
        </p:spPr>
      </p:pic>
      <p:pic>
        <p:nvPicPr>
          <p:cNvPr id="4" name="Picture 3" descr="A graphing a graph with lines&#10;&#10;Description automatically generated">
            <a:extLst>
              <a:ext uri="{FF2B5EF4-FFF2-40B4-BE49-F238E27FC236}">
                <a16:creationId xmlns:a16="http://schemas.microsoft.com/office/drawing/2014/main" id="{774BB9A0-CFA6-7442-99CD-84632E08711F}"/>
              </a:ext>
            </a:extLst>
          </p:cNvPr>
          <p:cNvPicPr>
            <a:picLocks noChangeAspect="1"/>
          </p:cNvPicPr>
          <p:nvPr/>
        </p:nvPicPr>
        <p:blipFill>
          <a:blip r:embed="rId3"/>
          <a:stretch>
            <a:fillRect/>
          </a:stretch>
        </p:blipFill>
        <p:spPr>
          <a:xfrm>
            <a:off x="1353680" y="988581"/>
            <a:ext cx="3905250" cy="3305175"/>
          </a:xfrm>
          <a:prstGeom prst="rect">
            <a:avLst/>
          </a:prstGeom>
        </p:spPr>
      </p:pic>
      <p:pic>
        <p:nvPicPr>
          <p:cNvPr id="5" name="Picture 4" descr="A graph of a rectangle with a green rectangle and a green rectangle&#10;&#10;Description automatically generated">
            <a:extLst>
              <a:ext uri="{FF2B5EF4-FFF2-40B4-BE49-F238E27FC236}">
                <a16:creationId xmlns:a16="http://schemas.microsoft.com/office/drawing/2014/main" id="{C0B10F6D-7989-3461-A1D4-BADD8321864E}"/>
              </a:ext>
            </a:extLst>
          </p:cNvPr>
          <p:cNvPicPr>
            <a:picLocks noChangeAspect="1"/>
          </p:cNvPicPr>
          <p:nvPr/>
        </p:nvPicPr>
        <p:blipFill>
          <a:blip r:embed="rId4"/>
          <a:stretch>
            <a:fillRect/>
          </a:stretch>
        </p:blipFill>
        <p:spPr>
          <a:xfrm>
            <a:off x="5253441" y="908992"/>
            <a:ext cx="3829050" cy="3438525"/>
          </a:xfrm>
          <a:prstGeom prst="rect">
            <a:avLst/>
          </a:prstGeom>
        </p:spPr>
      </p:pic>
    </p:spTree>
    <p:extLst>
      <p:ext uri="{BB962C8B-B14F-4D97-AF65-F5344CB8AC3E}">
        <p14:creationId xmlns:p14="http://schemas.microsoft.com/office/powerpoint/2010/main" val="283127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4AD1-9C4A-C5F1-39D8-AA5F09BB4E47}"/>
              </a:ext>
            </a:extLst>
          </p:cNvPr>
          <p:cNvSpPr>
            <a:spLocks noGrp="1"/>
          </p:cNvSpPr>
          <p:nvPr>
            <p:ph type="title"/>
          </p:nvPr>
        </p:nvSpPr>
        <p:spPr/>
        <p:txBody>
          <a:bodyPr/>
          <a:lstStyle/>
          <a:p>
            <a:r>
              <a:rPr lang="en-GB"/>
              <a:t>Challenge:                             Mastery: </a:t>
            </a:r>
          </a:p>
        </p:txBody>
      </p:sp>
      <p:pic>
        <p:nvPicPr>
          <p:cNvPr id="3" name="Picture 2">
            <a:extLst>
              <a:ext uri="{FF2B5EF4-FFF2-40B4-BE49-F238E27FC236}">
                <a16:creationId xmlns:a16="http://schemas.microsoft.com/office/drawing/2014/main" id="{82076A26-FB8C-4C36-BB4F-AE6CE2549C10}"/>
              </a:ext>
            </a:extLst>
          </p:cNvPr>
          <p:cNvPicPr>
            <a:picLocks noChangeAspect="1"/>
          </p:cNvPicPr>
          <p:nvPr/>
        </p:nvPicPr>
        <p:blipFill>
          <a:blip r:embed="rId2"/>
          <a:stretch>
            <a:fillRect/>
          </a:stretch>
        </p:blipFill>
        <p:spPr>
          <a:xfrm>
            <a:off x="332648" y="1451513"/>
            <a:ext cx="4914092" cy="3993719"/>
          </a:xfrm>
          <a:prstGeom prst="rect">
            <a:avLst/>
          </a:prstGeom>
        </p:spPr>
      </p:pic>
      <p:pic>
        <p:nvPicPr>
          <p:cNvPr id="4" name="Picture 3" descr="A graphing a line on a grid&#10;&#10;Description automatically generated">
            <a:extLst>
              <a:ext uri="{FF2B5EF4-FFF2-40B4-BE49-F238E27FC236}">
                <a16:creationId xmlns:a16="http://schemas.microsoft.com/office/drawing/2014/main" id="{8F8CBDB2-2EE6-4EE4-BC7A-6F73FA6E6A3C}"/>
              </a:ext>
            </a:extLst>
          </p:cNvPr>
          <p:cNvPicPr>
            <a:picLocks noChangeAspect="1"/>
          </p:cNvPicPr>
          <p:nvPr/>
        </p:nvPicPr>
        <p:blipFill>
          <a:blip r:embed="rId3"/>
          <a:stretch>
            <a:fillRect/>
          </a:stretch>
        </p:blipFill>
        <p:spPr>
          <a:xfrm>
            <a:off x="6353740" y="1457164"/>
            <a:ext cx="4986418" cy="4860655"/>
          </a:xfrm>
          <a:prstGeom prst="rect">
            <a:avLst/>
          </a:prstGeom>
        </p:spPr>
      </p:pic>
    </p:spTree>
    <p:extLst>
      <p:ext uri="{BB962C8B-B14F-4D97-AF65-F5344CB8AC3E}">
        <p14:creationId xmlns:p14="http://schemas.microsoft.com/office/powerpoint/2010/main" val="3454937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63B7-3304-C15B-732B-F86DB16A583C}"/>
              </a:ext>
            </a:extLst>
          </p:cNvPr>
          <p:cNvSpPr>
            <a:spLocks noGrp="1"/>
          </p:cNvSpPr>
          <p:nvPr>
            <p:ph type="title"/>
          </p:nvPr>
        </p:nvSpPr>
        <p:spPr>
          <a:xfrm>
            <a:off x="4119" y="385720"/>
            <a:ext cx="10515600" cy="1325563"/>
          </a:xfrm>
        </p:spPr>
        <p:txBody>
          <a:bodyPr>
            <a:normAutofit fontScale="90000"/>
          </a:bodyPr>
          <a:lstStyle/>
          <a:p>
            <a:r>
              <a:rPr lang="en-GB" sz="3100" u="sng" dirty="0"/>
              <a:t>Tuesday 13th May</a:t>
            </a:r>
            <a:br>
              <a:rPr lang="en-GB" sz="3100" u="sng" dirty="0"/>
            </a:br>
            <a:r>
              <a:rPr lang="en-GB" sz="3100" u="sng" dirty="0"/>
              <a:t>TBAT: Recognise and use formal language.</a:t>
            </a:r>
            <a:br>
              <a:rPr lang="en-GB" u="sng" dirty="0"/>
            </a:br>
            <a:br>
              <a:rPr lang="en-GB" u="sng" dirty="0"/>
            </a:br>
            <a:r>
              <a:rPr lang="en-GB" u="sng" dirty="0"/>
              <a:t>2 in 2</a:t>
            </a:r>
          </a:p>
        </p:txBody>
      </p:sp>
      <p:pic>
        <p:nvPicPr>
          <p:cNvPr id="3" name="Picture 2">
            <a:extLst>
              <a:ext uri="{FF2B5EF4-FFF2-40B4-BE49-F238E27FC236}">
                <a16:creationId xmlns:a16="http://schemas.microsoft.com/office/drawing/2014/main" id="{5ADB5FDF-FE5A-9A54-15BD-E95731430CA4}"/>
              </a:ext>
            </a:extLst>
          </p:cNvPr>
          <p:cNvPicPr>
            <a:picLocks noChangeAspect="1"/>
          </p:cNvPicPr>
          <p:nvPr/>
        </p:nvPicPr>
        <p:blipFill>
          <a:blip r:embed="rId2"/>
          <a:stretch>
            <a:fillRect/>
          </a:stretch>
        </p:blipFill>
        <p:spPr>
          <a:xfrm>
            <a:off x="6424435" y="0"/>
            <a:ext cx="5624481" cy="6858000"/>
          </a:xfrm>
          <a:prstGeom prst="rect">
            <a:avLst/>
          </a:prstGeom>
        </p:spPr>
      </p:pic>
    </p:spTree>
    <p:extLst>
      <p:ext uri="{BB962C8B-B14F-4D97-AF65-F5344CB8AC3E}">
        <p14:creationId xmlns:p14="http://schemas.microsoft.com/office/powerpoint/2010/main" val="317239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7DD28-8B17-385F-9DC9-BC403C920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B5879-E655-1E1A-8159-327CC0402E7B}"/>
              </a:ext>
            </a:extLst>
          </p:cNvPr>
          <p:cNvSpPr>
            <a:spLocks noGrp="1"/>
          </p:cNvSpPr>
          <p:nvPr>
            <p:ph type="title"/>
          </p:nvPr>
        </p:nvSpPr>
        <p:spPr>
          <a:xfrm>
            <a:off x="4119" y="2949747"/>
            <a:ext cx="12297032" cy="1325563"/>
          </a:xfrm>
        </p:spPr>
        <p:txBody>
          <a:bodyPr>
            <a:normAutofit fontScale="90000"/>
          </a:bodyPr>
          <a:lstStyle/>
          <a:p>
            <a:r>
              <a:rPr lang="en-GB" sz="3100" u="sng" dirty="0"/>
              <a:t>Tuesday 13th May</a:t>
            </a:r>
            <a:br>
              <a:rPr lang="en-GB" sz="3100" u="sng" dirty="0"/>
            </a:br>
            <a:r>
              <a:rPr lang="en-GB" sz="3100" u="sng" dirty="0"/>
              <a:t>TBAT: Recognise and use formal language.</a:t>
            </a:r>
            <a:br>
              <a:rPr lang="en-GB" u="sng" dirty="0"/>
            </a:br>
            <a:br>
              <a:rPr lang="en-GB" u="sng" dirty="0"/>
            </a:br>
            <a:r>
              <a:rPr lang="en-GB" u="sng" dirty="0"/>
              <a:t>Talk partners</a:t>
            </a:r>
            <a:br>
              <a:rPr lang="en-GB" u="sng" dirty="0"/>
            </a:br>
            <a:br>
              <a:rPr lang="en-GB" u="sng" dirty="0"/>
            </a:br>
            <a:r>
              <a:rPr lang="en-GB" dirty="0"/>
              <a:t>The following sentence is formal – true or false? Explain your answer.</a:t>
            </a:r>
            <a:br>
              <a:rPr lang="en-GB" dirty="0"/>
            </a:br>
            <a:br>
              <a:rPr lang="en-GB" dirty="0"/>
            </a:br>
            <a:r>
              <a:rPr lang="en-GB" sz="4900" b="1" dirty="0">
                <a:latin typeface="Century Gothic"/>
              </a:rPr>
              <a:t>The white stuff has hit the UK this week and Wednesday is </a:t>
            </a:r>
            <a:r>
              <a:rPr lang="en-GB" sz="4900" b="1" dirty="0" err="1">
                <a:latin typeface="Century Gothic"/>
              </a:rPr>
              <a:t>gonna</a:t>
            </a:r>
            <a:r>
              <a:rPr lang="en-GB" sz="4900" b="1" dirty="0">
                <a:latin typeface="Century Gothic"/>
              </a:rPr>
              <a:t> be freezing, with temperatures nosediving to minus two degrees.</a:t>
            </a:r>
            <a:endParaRPr lang="en-GB" sz="4900" dirty="0"/>
          </a:p>
          <a:p>
            <a:endParaRPr lang="en-GB" dirty="0"/>
          </a:p>
        </p:txBody>
      </p:sp>
    </p:spTree>
    <p:extLst>
      <p:ext uri="{BB962C8B-B14F-4D97-AF65-F5344CB8AC3E}">
        <p14:creationId xmlns:p14="http://schemas.microsoft.com/office/powerpoint/2010/main" val="267046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F86B86-B90C-48DF-B28F-3DCEBC890E58}"/>
              </a:ext>
            </a:extLst>
          </p:cNvPr>
          <p:cNvPicPr>
            <a:picLocks noChangeAspect="1"/>
          </p:cNvPicPr>
          <p:nvPr/>
        </p:nvPicPr>
        <p:blipFill>
          <a:blip r:embed="rId2"/>
          <a:stretch>
            <a:fillRect/>
          </a:stretch>
        </p:blipFill>
        <p:spPr>
          <a:xfrm>
            <a:off x="0" y="0"/>
            <a:ext cx="12192000" cy="6857999"/>
          </a:xfrm>
          <a:prstGeom prst="rect">
            <a:avLst/>
          </a:prstGeom>
        </p:spPr>
      </p:pic>
      <p:cxnSp>
        <p:nvCxnSpPr>
          <p:cNvPr id="5" name="Straight Arrow Connector 4">
            <a:extLst>
              <a:ext uri="{FF2B5EF4-FFF2-40B4-BE49-F238E27FC236}">
                <a16:creationId xmlns:a16="http://schemas.microsoft.com/office/drawing/2014/main" id="{3B02BE33-06AC-46CC-8992-8074F094BE8A}"/>
              </a:ext>
            </a:extLst>
          </p:cNvPr>
          <p:cNvCxnSpPr>
            <a:cxnSpLocks/>
          </p:cNvCxnSpPr>
          <p:nvPr/>
        </p:nvCxnSpPr>
        <p:spPr>
          <a:xfrm>
            <a:off x="7347094" y="2486105"/>
            <a:ext cx="16586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8B2F4A2-AC66-4D87-B272-D7D7E2FD3E53}"/>
              </a:ext>
            </a:extLst>
          </p:cNvPr>
          <p:cNvCxnSpPr>
            <a:cxnSpLocks/>
          </p:cNvCxnSpPr>
          <p:nvPr/>
        </p:nvCxnSpPr>
        <p:spPr>
          <a:xfrm>
            <a:off x="7347094" y="2921117"/>
            <a:ext cx="16586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EE12C8C-5507-4CA6-A887-3F35A38E5C41}"/>
              </a:ext>
            </a:extLst>
          </p:cNvPr>
          <p:cNvCxnSpPr>
            <a:cxnSpLocks/>
          </p:cNvCxnSpPr>
          <p:nvPr/>
        </p:nvCxnSpPr>
        <p:spPr>
          <a:xfrm>
            <a:off x="5928431" y="4796489"/>
            <a:ext cx="16586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EB84E13-CCA8-4F4F-B518-E08F1A22E5E4}"/>
              </a:ext>
            </a:extLst>
          </p:cNvPr>
          <p:cNvCxnSpPr>
            <a:cxnSpLocks/>
          </p:cNvCxnSpPr>
          <p:nvPr/>
        </p:nvCxnSpPr>
        <p:spPr>
          <a:xfrm>
            <a:off x="5928431" y="5231501"/>
            <a:ext cx="16586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9104C40-380E-4F20-A3D0-8811D7F88FB3}"/>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Standard English is the form of the English language that is accepted as the usual, correct form and does not use any slang.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2DDF6EEC-AD34-40A7-B89F-96D2C4201CEE}"/>
              </a:ext>
            </a:extLst>
          </p:cNvPr>
          <p:cNvSpPr txBox="1"/>
          <p:nvPr/>
        </p:nvSpPr>
        <p:spPr>
          <a:xfrm>
            <a:off x="261938" y="1403498"/>
            <a:ext cx="11712574" cy="4780796"/>
          </a:xfrm>
          <a:prstGeom prst="rect">
            <a:avLst/>
          </a:prstGeom>
          <a:noFill/>
        </p:spPr>
        <p:txBody>
          <a:bodyPr vert="horz" rtlCol="0">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‘Was’ and ‘were’ are the two simple past tense forms of the verb ‘to be’.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used for first and third person singular.					I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was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happy.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used for second person singular and for plural. 			We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happy.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‘Did’ and ‘done’ are two forms of the verb ‘to do’.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Did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the simple past form of the verb ‘to do’.        		I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did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my homework.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Done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the past participle of the verb ‘to do’			I have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done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my homework.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used to create the perfect form.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7178334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1ACF15-4408-46FA-9ECE-44CF2621A2A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BB3E5736-CA19-4603-AC94-5292E14F733F}"/>
              </a:ext>
            </a:extLst>
          </p:cNvPr>
          <p:cNvSpPr txBox="1"/>
          <p:nvPr/>
        </p:nvSpPr>
        <p:spPr>
          <a:xfrm>
            <a:off x="261938" y="289357"/>
            <a:ext cx="11712575" cy="11346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Standard English is the form of the English language that is accepted as the usual, correct form and does not use any slang.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E4029BBC-B0BF-498D-9FA6-FCD1B9E7B4B6}"/>
              </a:ext>
            </a:extLst>
          </p:cNvPr>
          <p:cNvSpPr txBox="1"/>
          <p:nvPr/>
        </p:nvSpPr>
        <p:spPr>
          <a:xfrm>
            <a:off x="261938" y="1403498"/>
            <a:ext cx="11712574" cy="4986416"/>
          </a:xfrm>
          <a:prstGeom prst="rect">
            <a:avLst/>
          </a:prstGeom>
          <a:noFill/>
        </p:spPr>
        <p:txBody>
          <a:bodyPr vert="horz" rtlCol="0">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‘Have’ and ‘of’ are commonly confused when modal verbs are followed by the verb ‘to have’.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should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have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eaten my peas.			I should </a:t>
            </a:r>
            <a:r>
              <a:rPr kumimoji="0" lang="en-GB" sz="2000" b="1" i="0" u="none" strike="noStrike" kern="1200" cap="none" spc="0" normalizeH="0" baseline="0" noProof="0">
                <a:ln>
                  <a:noFill/>
                </a:ln>
                <a:solidFill>
                  <a:srgbClr val="C557A8"/>
                </a:solidFill>
                <a:effectLst/>
                <a:uLnTx/>
                <a:uFillTx/>
                <a:latin typeface="Century Gothic" panose="020B0502020202020204" pitchFamily="34" charset="0"/>
                <a:ea typeface="+mn-ea"/>
                <a:cs typeface="+mn-cs"/>
              </a:rPr>
              <a:t>of</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eaten my peas.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‘These’, ‘those’ and ‘them’ are commonly confused due to different dialects.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These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oranges			</a:t>
            </a:r>
            <a:r>
              <a:rPr kumimoji="0" lang="en-GB" sz="2000" b="1" i="0" u="none" strike="noStrike" kern="1200" cap="none" spc="0" normalizeH="0" baseline="0" noProof="0">
                <a:ln>
                  <a:noFill/>
                </a:ln>
                <a:solidFill>
                  <a:srgbClr val="C557A8"/>
                </a:solidFill>
                <a:effectLst/>
                <a:uLnTx/>
                <a:uFillTx/>
                <a:latin typeface="Century Gothic" panose="020B0502020202020204" pitchFamily="34" charset="0"/>
                <a:ea typeface="+mn-ea"/>
                <a:cs typeface="+mn-cs"/>
              </a:rPr>
              <a:t>those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oranges			</a:t>
            </a:r>
            <a:r>
              <a:rPr kumimoji="0" lang="en-GB" sz="2000" b="1" i="0" u="none" strike="noStrike" kern="1200" cap="none" spc="0" normalizeH="0" baseline="0" noProof="0">
                <a:ln>
                  <a:noFill/>
                </a:ln>
                <a:solidFill>
                  <a:srgbClr val="FFBB00"/>
                </a:solidFill>
                <a:effectLst/>
                <a:uLnTx/>
                <a:uFillTx/>
                <a:latin typeface="Century Gothic" panose="020B0502020202020204" pitchFamily="34" charset="0"/>
                <a:ea typeface="+mn-ea"/>
                <a:cs typeface="+mn-cs"/>
              </a:rPr>
              <a:t>them</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oranges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FBB00"/>
                </a:solidFill>
                <a:effectLst/>
                <a:uLnTx/>
                <a:uFillTx/>
                <a:latin typeface="Century Gothic" panose="020B0502020202020204" pitchFamily="34" charset="0"/>
                <a:ea typeface="+mn-ea"/>
                <a:cs typeface="+mn-cs"/>
              </a:rPr>
              <a:t>Them</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cannot be used as a determiner.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30774805"/>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BFA68C-997C-4220-9210-1B4BEB296457}"/>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0DECD2A5-DD37-46D1-8351-4F43E3D7D947}"/>
              </a:ext>
            </a:extLst>
          </p:cNvPr>
          <p:cNvSpPr>
            <a:spLocks noChangeAspect="1"/>
          </p:cNvSpPr>
          <p:nvPr/>
        </p:nvSpPr>
        <p:spPr>
          <a:xfrm>
            <a:off x="6971698" y="1357283"/>
            <a:ext cx="687003" cy="6870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7654265-A036-4C12-9CB6-75E0EA6830C4}"/>
              </a:ext>
            </a:extLst>
          </p:cNvPr>
          <p:cNvSpPr>
            <a:spLocks noChangeAspect="1"/>
          </p:cNvSpPr>
          <p:nvPr/>
        </p:nvSpPr>
        <p:spPr>
          <a:xfrm>
            <a:off x="6971698" y="2308442"/>
            <a:ext cx="687003" cy="6870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4C13E43-36F0-451F-AFF7-E826AAAB2EC3}"/>
              </a:ext>
            </a:extLst>
          </p:cNvPr>
          <p:cNvSpPr>
            <a:spLocks noChangeAspect="1"/>
          </p:cNvSpPr>
          <p:nvPr/>
        </p:nvSpPr>
        <p:spPr>
          <a:xfrm>
            <a:off x="6971698" y="3259601"/>
            <a:ext cx="687003" cy="6870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945560E-8613-40C0-94CB-17AC4BD30663}"/>
              </a:ext>
            </a:extLst>
          </p:cNvPr>
          <p:cNvSpPr>
            <a:spLocks noChangeAspect="1"/>
          </p:cNvSpPr>
          <p:nvPr/>
        </p:nvSpPr>
        <p:spPr>
          <a:xfrm>
            <a:off x="6971698" y="4210760"/>
            <a:ext cx="687003" cy="6870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D173233-2B0D-45D9-B5E8-C6593888039F}"/>
              </a:ext>
            </a:extLst>
          </p:cNvPr>
          <p:cNvSpPr txBox="1"/>
          <p:nvPr/>
        </p:nvSpPr>
        <p:spPr>
          <a:xfrm>
            <a:off x="261938" y="289357"/>
            <a:ext cx="11712575" cy="829971"/>
          </a:xfrm>
          <a:prstGeom prst="rect">
            <a:avLst/>
          </a:prstGeom>
          <a:noFill/>
        </p:spPr>
        <p:txBody>
          <a:bodyPr vert="horz" lIns="91440" tIns="45720" rIns="91440" bIns="45720" rtlCol="0" anchor="t">
            <a:spAutoFit/>
          </a:bodyPr>
          <a:lstStyle/>
          <a:p>
            <a:pPr>
              <a:lnSpc>
                <a:spcPct val="90000"/>
              </a:lnSpc>
              <a:spcBef>
                <a:spcPts val="1000"/>
              </a:spcBef>
              <a:defRPr/>
            </a:pPr>
            <a:r>
              <a:rPr lang="en-GB" sz="2200" b="1" u="sng" dirty="0">
                <a:solidFill>
                  <a:prstClr val="black"/>
                </a:solidFill>
                <a:latin typeface="Century Gothic"/>
              </a:rPr>
              <a:t>Class work:</a:t>
            </a:r>
            <a:endParaRPr lang="en-GB" sz="2200" b="1" u="sng" dirty="0">
              <a:solidFill>
                <a:prstClr val="black"/>
              </a:solidFill>
              <a:latin typeface="Century Gothic" panose="020B0502020202020204" pitchFamily="34" charset="0"/>
            </a:endParaRPr>
          </a:p>
          <a:p>
            <a:pPr marL="0" marR="0" lvl="0" indent="0" algn="l" defTabSz="914400">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entury Gothic"/>
              </a:rPr>
              <a:t>Tick the sentences that use standard English. </a:t>
            </a:r>
            <a:endParaRPr lang="en-GB" sz="2200" b="1" i="0" u="none" strike="noStrike" kern="1200" cap="none" spc="0" normalizeH="0" baseline="0" noProof="0" dirty="0">
              <a:ln>
                <a:noFill/>
              </a:ln>
              <a:solidFill>
                <a:prstClr val="black"/>
              </a:solidFill>
              <a:effectLst/>
              <a:uLnTx/>
              <a:uFillTx/>
              <a:latin typeface="Century Gothic"/>
            </a:endParaRPr>
          </a:p>
        </p:txBody>
      </p:sp>
      <p:sp>
        <p:nvSpPr>
          <p:cNvPr id="11" name="TextBox 10">
            <a:extLst>
              <a:ext uri="{FF2B5EF4-FFF2-40B4-BE49-F238E27FC236}">
                <a16:creationId xmlns:a16="http://schemas.microsoft.com/office/drawing/2014/main" id="{AC758BE1-959D-47A5-BEA4-ECA5552B6B5A}"/>
              </a:ext>
            </a:extLst>
          </p:cNvPr>
          <p:cNvSpPr txBox="1"/>
          <p:nvPr/>
        </p:nvSpPr>
        <p:spPr>
          <a:xfrm>
            <a:off x="261938" y="1508761"/>
            <a:ext cx="11712574" cy="324704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Yesterday, I were skateboarding at the park.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They have done all their chores for the day.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I wanted to write them a thank you letter.</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We should of waited for them to catch up.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7158756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7053308-8917-4760-AE56-E64B65F086B5}"/>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0DECD2A5-DD37-46D1-8351-4F43E3D7D947}"/>
              </a:ext>
            </a:extLst>
          </p:cNvPr>
          <p:cNvSpPr>
            <a:spLocks noChangeAspect="1"/>
          </p:cNvSpPr>
          <p:nvPr/>
        </p:nvSpPr>
        <p:spPr>
          <a:xfrm>
            <a:off x="6971698" y="1357283"/>
            <a:ext cx="687003" cy="6870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7654265-A036-4C12-9CB6-75E0EA6830C4}"/>
              </a:ext>
            </a:extLst>
          </p:cNvPr>
          <p:cNvSpPr>
            <a:spLocks noChangeAspect="1"/>
          </p:cNvSpPr>
          <p:nvPr/>
        </p:nvSpPr>
        <p:spPr>
          <a:xfrm>
            <a:off x="6971698" y="2308442"/>
            <a:ext cx="687003" cy="6870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76756"/>
                </a:solidFill>
                <a:sym typeface="Wingdings" panose="05000000000000000000" pitchFamily="2" charset="2"/>
              </a:rPr>
              <a:t></a:t>
            </a:r>
            <a:endParaRPr lang="en-GB" sz="3600" b="1" dirty="0">
              <a:solidFill>
                <a:srgbClr val="F76756"/>
              </a:solidFill>
            </a:endParaRPr>
          </a:p>
        </p:txBody>
      </p:sp>
      <p:sp>
        <p:nvSpPr>
          <p:cNvPr id="6" name="Rectangle 5">
            <a:extLst>
              <a:ext uri="{FF2B5EF4-FFF2-40B4-BE49-F238E27FC236}">
                <a16:creationId xmlns:a16="http://schemas.microsoft.com/office/drawing/2014/main" id="{74C13E43-36F0-451F-AFF7-E826AAAB2EC3}"/>
              </a:ext>
            </a:extLst>
          </p:cNvPr>
          <p:cNvSpPr>
            <a:spLocks noChangeAspect="1"/>
          </p:cNvSpPr>
          <p:nvPr/>
        </p:nvSpPr>
        <p:spPr>
          <a:xfrm>
            <a:off x="6971698" y="3259601"/>
            <a:ext cx="687003" cy="6870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76756"/>
                </a:solidFill>
                <a:sym typeface="Wingdings" panose="05000000000000000000" pitchFamily="2" charset="2"/>
              </a:rPr>
              <a:t></a:t>
            </a:r>
            <a:endParaRPr lang="en-GB" sz="3600" b="1" dirty="0">
              <a:solidFill>
                <a:srgbClr val="F76756"/>
              </a:solidFill>
            </a:endParaRPr>
          </a:p>
        </p:txBody>
      </p:sp>
      <p:sp>
        <p:nvSpPr>
          <p:cNvPr id="7" name="Rectangle 6">
            <a:extLst>
              <a:ext uri="{FF2B5EF4-FFF2-40B4-BE49-F238E27FC236}">
                <a16:creationId xmlns:a16="http://schemas.microsoft.com/office/drawing/2014/main" id="{1945560E-8613-40C0-94CB-17AC4BD30663}"/>
              </a:ext>
            </a:extLst>
          </p:cNvPr>
          <p:cNvSpPr>
            <a:spLocks noChangeAspect="1"/>
          </p:cNvSpPr>
          <p:nvPr/>
        </p:nvSpPr>
        <p:spPr>
          <a:xfrm>
            <a:off x="6971698" y="4210760"/>
            <a:ext cx="687003" cy="6870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D049010-4BF2-4B4E-994B-327F65A23E10}"/>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Tick the sentences that use standard English.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290F5BB9-0E8F-43CC-99D3-7C766DF6D7F9}"/>
              </a:ext>
            </a:extLst>
          </p:cNvPr>
          <p:cNvSpPr txBox="1"/>
          <p:nvPr/>
        </p:nvSpPr>
        <p:spPr>
          <a:xfrm>
            <a:off x="261938" y="1508760"/>
            <a:ext cx="11712574" cy="461151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Yesterday, I were skateboarding at the park.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They have done all their chores for the day.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I wanted to write them a thank you letter.</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We should of waited for them to catch up.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A should use ‘was’ instead of ‘were’ because it is first person singular. </a:t>
            </a:r>
            <a:br>
              <a:rPr kumimoji="0" lang="en-GB" sz="2000" b="1" i="0" u="none" strike="noStrike" kern="1200" cap="none" spc="0" normalizeH="0" baseline="0" noProof="0">
                <a:ln>
                  <a:noFill/>
                </a:ln>
                <a:solidFill>
                  <a:srgbClr val="F76756"/>
                </a:solidFill>
                <a:effectLst/>
                <a:highlight>
                  <a:srgbClr val="FFFF00"/>
                </a:highligh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D should use ‘should have’ instead of ‘should of’.</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02029139"/>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4FF32D-B8F1-4B2D-9EEC-CD3ED3889047}"/>
              </a:ext>
            </a:extLst>
          </p:cNvPr>
          <p:cNvPicPr>
            <a:picLocks noChangeAspect="1"/>
          </p:cNvPicPr>
          <p:nvPr/>
        </p:nvPicPr>
        <p:blipFill>
          <a:blip r:embed="rId2"/>
          <a:stretch>
            <a:fillRect/>
          </a:stretch>
        </p:blipFill>
        <p:spPr>
          <a:xfrm>
            <a:off x="0" y="0"/>
            <a:ext cx="12192000" cy="6857999"/>
          </a:xfrm>
          <a:prstGeom prst="rect">
            <a:avLst/>
          </a:prstGeom>
        </p:spPr>
      </p:pic>
      <p:cxnSp>
        <p:nvCxnSpPr>
          <p:cNvPr id="5" name="Straight Arrow Connector 4">
            <a:extLst>
              <a:ext uri="{FF2B5EF4-FFF2-40B4-BE49-F238E27FC236}">
                <a16:creationId xmlns:a16="http://schemas.microsoft.com/office/drawing/2014/main" id="{56912C4E-CFAC-4159-83F4-093812D096FB}"/>
              </a:ext>
            </a:extLst>
          </p:cNvPr>
          <p:cNvCxnSpPr>
            <a:cxnSpLocks/>
          </p:cNvCxnSpPr>
          <p:nvPr/>
        </p:nvCxnSpPr>
        <p:spPr>
          <a:xfrm>
            <a:off x="2980944" y="2788920"/>
            <a:ext cx="7863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5FD16B0-238F-4217-AB39-E460164229F4}"/>
              </a:ext>
            </a:extLst>
          </p:cNvPr>
          <p:cNvCxnSpPr>
            <a:cxnSpLocks/>
          </p:cNvCxnSpPr>
          <p:nvPr/>
        </p:nvCxnSpPr>
        <p:spPr>
          <a:xfrm>
            <a:off x="2980944" y="3590544"/>
            <a:ext cx="7863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585A4A3-41C5-401E-8279-E96709546C46}"/>
              </a:ext>
            </a:extLst>
          </p:cNvPr>
          <p:cNvCxnSpPr>
            <a:cxnSpLocks/>
          </p:cNvCxnSpPr>
          <p:nvPr/>
        </p:nvCxnSpPr>
        <p:spPr>
          <a:xfrm>
            <a:off x="2980944" y="4386072"/>
            <a:ext cx="7863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6F2D35-D777-47F2-BEA6-238FFCE96B94}"/>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Whether the text is formal or informal depends on the genre, purpose and audience that the piece is intended for.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2888A7CA-8731-421D-B1DC-B3A4433B4B24}"/>
              </a:ext>
            </a:extLst>
          </p:cNvPr>
          <p:cNvSpPr txBox="1"/>
          <p:nvPr/>
        </p:nvSpPr>
        <p:spPr>
          <a:xfrm>
            <a:off x="261938" y="1636776"/>
            <a:ext cx="11712574" cy="444224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Formal genres include: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newspaper articles		columns, headlines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formal letters			address and date at the top, greeting, closure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information texts		subheadings, diagrams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They all have specific layout structures and are intended to inform people who are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not familiar to the author or are in a professional position.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97906356"/>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851EEA-BF37-4724-BC85-5F94E47ADC66}"/>
              </a:ext>
            </a:extLst>
          </p:cNvPr>
          <p:cNvPicPr>
            <a:picLocks noChangeAspect="1"/>
          </p:cNvPicPr>
          <p:nvPr/>
        </p:nvPicPr>
        <p:blipFill>
          <a:blip r:embed="rId2"/>
          <a:stretch>
            <a:fillRect/>
          </a:stretch>
        </p:blipFill>
        <p:spPr>
          <a:xfrm>
            <a:off x="0" y="0"/>
            <a:ext cx="12192000" cy="6857999"/>
          </a:xfrm>
          <a:prstGeom prst="rect">
            <a:avLst/>
          </a:prstGeom>
        </p:spPr>
      </p:pic>
      <p:cxnSp>
        <p:nvCxnSpPr>
          <p:cNvPr id="4" name="Straight Arrow Connector 3">
            <a:extLst>
              <a:ext uri="{FF2B5EF4-FFF2-40B4-BE49-F238E27FC236}">
                <a16:creationId xmlns:a16="http://schemas.microsoft.com/office/drawing/2014/main" id="{9F9E51B4-FE1A-44DC-81AB-BD634ABD9500}"/>
              </a:ext>
            </a:extLst>
          </p:cNvPr>
          <p:cNvCxnSpPr>
            <a:cxnSpLocks/>
          </p:cNvCxnSpPr>
          <p:nvPr/>
        </p:nvCxnSpPr>
        <p:spPr>
          <a:xfrm>
            <a:off x="3831336" y="2715768"/>
            <a:ext cx="7863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57C740C-9551-4988-86BC-E0C8B2247295}"/>
              </a:ext>
            </a:extLst>
          </p:cNvPr>
          <p:cNvCxnSpPr>
            <a:cxnSpLocks/>
          </p:cNvCxnSpPr>
          <p:nvPr/>
        </p:nvCxnSpPr>
        <p:spPr>
          <a:xfrm>
            <a:off x="3831336" y="3517392"/>
            <a:ext cx="7863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09585DE-8051-40CD-AEB8-F7B87FFCA06D}"/>
              </a:ext>
            </a:extLst>
          </p:cNvPr>
          <p:cNvCxnSpPr>
            <a:cxnSpLocks/>
          </p:cNvCxnSpPr>
          <p:nvPr/>
        </p:nvCxnSpPr>
        <p:spPr>
          <a:xfrm>
            <a:off x="3831336" y="4312920"/>
            <a:ext cx="7863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5F87C23-DB7B-4DDE-901A-1D11A0D70089}"/>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Each formal style has language appropriate to the subject, which may include factual language, sophisticated vocabulary and jargon.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0216D35C-EF8D-4527-B3E1-39785C2C3CEF}"/>
              </a:ext>
            </a:extLst>
          </p:cNvPr>
          <p:cNvSpPr txBox="1"/>
          <p:nvPr/>
        </p:nvSpPr>
        <p:spPr>
          <a:xfrm>
            <a:off x="261938" y="1719072"/>
            <a:ext cx="11712574" cy="361124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 example of each of these has been taken from an information text about the heart.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factual language			The heart pumps blood around the body.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sophisticated vocabulary		Furthermore…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jargon					cardiovascular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5996799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9651" y="3494115"/>
            <a:ext cx="6847873" cy="495108"/>
          </a:xfrm>
          <a:prstGeom prst="rect">
            <a:avLst/>
          </a:prstGeom>
          <a:solidFill>
            <a:srgbClr val="C4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20"/>
          <p:cNvSpPr>
            <a:spLocks noGrp="1"/>
          </p:cNvSpPr>
          <p:nvPr>
            <p:ph type="title"/>
          </p:nvPr>
        </p:nvSpPr>
        <p:spPr/>
        <p:txBody>
          <a:bodyPr/>
          <a:lstStyle/>
          <a:p>
            <a:r>
              <a:rPr lang="en-GB" sz="3600" dirty="0">
                <a:solidFill>
                  <a:schemeClr val="tx1"/>
                </a:solidFill>
              </a:rPr>
              <a:t>What Are Prepositions?</a:t>
            </a:r>
            <a:endParaRPr lang="en-GB" sz="3600" dirty="0"/>
          </a:p>
        </p:txBody>
      </p:sp>
      <p:sp>
        <p:nvSpPr>
          <p:cNvPr id="5" name="Rectangle 4"/>
          <p:cNvSpPr/>
          <p:nvPr/>
        </p:nvSpPr>
        <p:spPr>
          <a:xfrm>
            <a:off x="2279650" y="1513946"/>
            <a:ext cx="7632700" cy="1530401"/>
          </a:xfrm>
          <a:prstGeom prst="rect">
            <a:avLst/>
          </a:prstGeom>
        </p:spPr>
        <p:txBody>
          <a:bodyPr wrap="square" lIns="0" tIns="72000" rIns="0" bIns="72000">
            <a:spAutoFit/>
          </a:bodyPr>
          <a:lstStyle/>
          <a:p>
            <a:pPr eaLnBrk="0" fontAlgn="base" hangingPunct="0">
              <a:spcBef>
                <a:spcPct val="0"/>
              </a:spcBef>
              <a:spcAft>
                <a:spcPct val="0"/>
              </a:spcAft>
            </a:pPr>
            <a:r>
              <a:rPr lang="en-GB" sz="1800" dirty="0">
                <a:cs typeface="Arial" panose="020B0604020202020204" pitchFamily="34" charset="0"/>
              </a:rPr>
              <a:t>Prepositions are very important parts of a sentence that indicate location.</a:t>
            </a:r>
          </a:p>
          <a:p>
            <a:pPr eaLnBrk="0" fontAlgn="base" hangingPunct="0">
              <a:spcBef>
                <a:spcPct val="0"/>
              </a:spcBef>
              <a:spcAft>
                <a:spcPct val="0"/>
              </a:spcAft>
            </a:pPr>
            <a:endParaRPr lang="en-GB" sz="1800" dirty="0">
              <a:cs typeface="Arial" panose="020B0604020202020204" pitchFamily="34" charset="0"/>
            </a:endParaRPr>
          </a:p>
          <a:p>
            <a:pPr eaLnBrk="0" fontAlgn="base" hangingPunct="0">
              <a:spcBef>
                <a:spcPct val="0"/>
              </a:spcBef>
              <a:spcAft>
                <a:spcPct val="0"/>
              </a:spcAft>
            </a:pPr>
            <a:r>
              <a:rPr lang="en-GB" sz="1800" dirty="0">
                <a:cs typeface="Arial" panose="020B0604020202020204" pitchFamily="34" charset="0"/>
              </a:rPr>
              <a:t>Prepositions </a:t>
            </a:r>
            <a:r>
              <a:rPr lang="en-GB" altLang="en-US" sz="1800" dirty="0"/>
              <a:t>link nouns, pronouns and phrases to other words in the sentence.</a:t>
            </a:r>
          </a:p>
          <a:p>
            <a:pPr eaLnBrk="0" fontAlgn="base" hangingPunct="0">
              <a:spcBef>
                <a:spcPct val="0"/>
              </a:spcBef>
              <a:spcAft>
                <a:spcPct val="0"/>
              </a:spcAft>
            </a:pPr>
            <a:endParaRPr lang="en-GB" altLang="en-US" sz="1800" dirty="0"/>
          </a:p>
          <a:p>
            <a:pPr eaLnBrk="0" fontAlgn="base" hangingPunct="0">
              <a:spcBef>
                <a:spcPct val="0"/>
              </a:spcBef>
              <a:spcAft>
                <a:spcPct val="0"/>
              </a:spcAft>
            </a:pPr>
            <a:r>
              <a:rPr lang="en-GB" sz="1800" dirty="0">
                <a:solidFill>
                  <a:prstClr val="black"/>
                </a:solidFill>
                <a:cs typeface="Arial" panose="020B0604020202020204" pitchFamily="34" charset="0"/>
              </a:rPr>
              <a:t>They can tell us the physical location</a:t>
            </a:r>
            <a:r>
              <a:rPr lang="en-GB" sz="1800" i="1" dirty="0">
                <a:solidFill>
                  <a:prstClr val="black"/>
                </a:solidFill>
                <a:cs typeface="Arial" panose="020B0604020202020204" pitchFamily="34" charset="0"/>
              </a:rPr>
              <a:t> </a:t>
            </a:r>
            <a:r>
              <a:rPr lang="en-GB" sz="1800" dirty="0">
                <a:solidFill>
                  <a:prstClr val="black"/>
                </a:solidFill>
                <a:cs typeface="Arial" panose="020B0604020202020204" pitchFamily="34" charset="0"/>
              </a:rPr>
              <a:t>of something, e.g.</a:t>
            </a:r>
          </a:p>
        </p:txBody>
      </p:sp>
      <p:sp>
        <p:nvSpPr>
          <p:cNvPr id="6" name="Rectangle 5"/>
          <p:cNvSpPr>
            <a:spLocks/>
          </p:cNvSpPr>
          <p:nvPr/>
        </p:nvSpPr>
        <p:spPr>
          <a:xfrm>
            <a:off x="2279650" y="3494115"/>
            <a:ext cx="7632700" cy="495108"/>
          </a:xfrm>
          <a:prstGeom prst="rect">
            <a:avLst/>
          </a:prstGeom>
          <a:noFill/>
        </p:spPr>
        <p:txBody>
          <a:bodyPr wrap="square" lIns="108000" tIns="108000" rIns="108000" bIns="108000" anchor="ctr" anchorCtr="0">
            <a:spAutoFit/>
          </a:bodyPr>
          <a:lstStyle/>
          <a:p>
            <a:r>
              <a:rPr lang="en-GB" sz="1800" dirty="0">
                <a:solidFill>
                  <a:prstClr val="black"/>
                </a:solidFill>
                <a:cs typeface="Arial" panose="020B0604020202020204" pitchFamily="34" charset="0"/>
              </a:rPr>
              <a:t>The frog was </a:t>
            </a:r>
            <a:r>
              <a:rPr lang="en-GB" sz="1800" b="1" dirty="0">
                <a:solidFill>
                  <a:srgbClr val="7585D3"/>
                </a:solidFill>
                <a:cs typeface="Arial" panose="020B0604020202020204" pitchFamily="34" charset="0"/>
              </a:rPr>
              <a:t>on</a:t>
            </a:r>
            <a:r>
              <a:rPr lang="en-GB" sz="1800" dirty="0">
                <a:solidFill>
                  <a:prstClr val="black"/>
                </a:solidFill>
                <a:cs typeface="Arial" panose="020B0604020202020204" pitchFamily="34" charset="0"/>
              </a:rPr>
              <a:t> the lily pad.</a:t>
            </a:r>
            <a:r>
              <a:rPr lang="en-GB" sz="1800" dirty="0">
                <a:solidFill>
                  <a:srgbClr val="FF0000"/>
                </a:solidFill>
                <a:cs typeface="Arial" panose="020B0604020202020204" pitchFamily="34" charset="0"/>
              </a:rPr>
              <a:t> </a:t>
            </a:r>
            <a:endParaRPr lang="en-GB" sz="1800" dirty="0"/>
          </a:p>
        </p:txBody>
      </p:sp>
      <p:sp>
        <p:nvSpPr>
          <p:cNvPr id="2" name="Rectangle 1"/>
          <p:cNvSpPr/>
          <p:nvPr/>
        </p:nvSpPr>
        <p:spPr>
          <a:xfrm>
            <a:off x="2178908" y="4426501"/>
            <a:ext cx="7607643"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They can tell us </a:t>
            </a:r>
            <a:r>
              <a:rPr lang="en-GB" sz="1800" i="1" dirty="0">
                <a:solidFill>
                  <a:prstClr val="black"/>
                </a:solidFill>
                <a:cs typeface="Arial" panose="020B0604020202020204" pitchFamily="34" charset="0"/>
              </a:rPr>
              <a:t>location in time</a:t>
            </a:r>
            <a:r>
              <a:rPr lang="en-GB" sz="1800" dirty="0">
                <a:solidFill>
                  <a:prstClr val="black"/>
                </a:solidFill>
                <a:cs typeface="Arial" panose="020B0604020202020204" pitchFamily="34" charset="0"/>
              </a:rPr>
              <a:t> of something, e.g.</a:t>
            </a:r>
          </a:p>
        </p:txBody>
      </p:sp>
      <p:sp>
        <p:nvSpPr>
          <p:cNvPr id="8" name="Rectangle 7"/>
          <p:cNvSpPr/>
          <p:nvPr/>
        </p:nvSpPr>
        <p:spPr>
          <a:xfrm>
            <a:off x="2279651" y="5035489"/>
            <a:ext cx="6847872" cy="495108"/>
          </a:xfrm>
          <a:prstGeom prst="rect">
            <a:avLst/>
          </a:prstGeom>
          <a:solidFill>
            <a:srgbClr val="C4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a:spLocks/>
          </p:cNvSpPr>
          <p:nvPr/>
        </p:nvSpPr>
        <p:spPr>
          <a:xfrm>
            <a:off x="2279650" y="5036761"/>
            <a:ext cx="7632700" cy="495108"/>
          </a:xfrm>
          <a:prstGeom prst="rect">
            <a:avLst/>
          </a:prstGeom>
          <a:noFill/>
        </p:spPr>
        <p:txBody>
          <a:bodyPr wrap="square" lIns="108000" tIns="108000" rIns="108000" bIns="108000" anchor="ctr" anchorCtr="0">
            <a:spAutoFit/>
          </a:bodyPr>
          <a:lstStyle/>
          <a:p>
            <a:pPr eaLnBrk="0" fontAlgn="base" hangingPunct="0">
              <a:spcBef>
                <a:spcPct val="0"/>
              </a:spcBef>
              <a:spcAft>
                <a:spcPct val="0"/>
              </a:spcAft>
            </a:pPr>
            <a:r>
              <a:rPr lang="en-GB" sz="1800" b="1" dirty="0">
                <a:solidFill>
                  <a:srgbClr val="7585D3"/>
                </a:solidFill>
                <a:cs typeface="Arial" panose="020B0604020202020204" pitchFamily="34" charset="0"/>
              </a:rPr>
              <a:t>During</a:t>
            </a:r>
            <a:r>
              <a:rPr lang="en-GB" sz="1800" dirty="0">
                <a:solidFill>
                  <a:prstClr val="black"/>
                </a:solidFill>
                <a:cs typeface="Arial" panose="020B0604020202020204" pitchFamily="34" charset="0"/>
              </a:rPr>
              <a:t> the spring, the frog lays frogspawn.</a:t>
            </a:r>
            <a:r>
              <a:rPr lang="en-GB" sz="1050" dirty="0">
                <a:solidFill>
                  <a:srgbClr val="FF0000"/>
                </a:solidFill>
                <a:cs typeface="Arial" panose="020B0604020202020204" pitchFamily="34" charset="0"/>
              </a:rPr>
              <a:t> </a:t>
            </a:r>
          </a:p>
        </p:txBody>
      </p:sp>
      <p:grpSp>
        <p:nvGrpSpPr>
          <p:cNvPr id="11" name="Group 10"/>
          <p:cNvGrpSpPr/>
          <p:nvPr/>
        </p:nvGrpSpPr>
        <p:grpSpPr>
          <a:xfrm>
            <a:off x="7815993" y="3321347"/>
            <a:ext cx="2280292" cy="1019611"/>
            <a:chOff x="6555604" y="3467744"/>
            <a:chExt cx="2280292" cy="1019611"/>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5604" y="3554969"/>
              <a:ext cx="2280292" cy="9323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789" y="3467744"/>
              <a:ext cx="970522" cy="851280"/>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9618" y="4859808"/>
            <a:ext cx="2170464" cy="849014"/>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9AC41C7-0F99-4379-B21E-473381861B03}"/>
              </a:ext>
            </a:extLst>
          </p:cNvPr>
          <p:cNvPicPr>
            <a:picLocks noChangeAspect="1"/>
          </p:cNvPicPr>
          <p:nvPr/>
        </p:nvPicPr>
        <p:blipFill>
          <a:blip r:embed="rId2"/>
          <a:stretch>
            <a:fillRect/>
          </a:stretch>
        </p:blipFill>
        <p:spPr>
          <a:xfrm>
            <a:off x="0" y="0"/>
            <a:ext cx="12192000" cy="6857999"/>
          </a:xfrm>
          <a:prstGeom prst="rect">
            <a:avLst/>
          </a:prstGeom>
        </p:spPr>
      </p:pic>
      <p:cxnSp>
        <p:nvCxnSpPr>
          <p:cNvPr id="5" name="Straight Arrow Connector 4">
            <a:extLst>
              <a:ext uri="{FF2B5EF4-FFF2-40B4-BE49-F238E27FC236}">
                <a16:creationId xmlns:a16="http://schemas.microsoft.com/office/drawing/2014/main" id="{AFF94750-57EC-4FBE-9733-69B4ACCEE8AC}"/>
              </a:ext>
            </a:extLst>
          </p:cNvPr>
          <p:cNvCxnSpPr>
            <a:cxnSpLocks/>
          </p:cNvCxnSpPr>
          <p:nvPr/>
        </p:nvCxnSpPr>
        <p:spPr>
          <a:xfrm>
            <a:off x="3529584" y="2715768"/>
            <a:ext cx="7863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FAF4C9D-BA4F-411E-B254-6D131115A279}"/>
              </a:ext>
            </a:extLst>
          </p:cNvPr>
          <p:cNvCxnSpPr>
            <a:cxnSpLocks/>
          </p:cNvCxnSpPr>
          <p:nvPr/>
        </p:nvCxnSpPr>
        <p:spPr>
          <a:xfrm>
            <a:off x="3529584" y="3517392"/>
            <a:ext cx="7863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089D8C6-AF91-412F-945D-20E3B4C006BD}"/>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Informal writing may use a more relaxed style which may include colloquial language and slang.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3E7EB2BF-52C2-42BF-B8A9-1D4DAE061005}"/>
              </a:ext>
            </a:extLst>
          </p:cNvPr>
          <p:cNvSpPr txBox="1"/>
          <p:nvPr/>
        </p:nvSpPr>
        <p:spPr>
          <a:xfrm>
            <a:off x="261938" y="1719072"/>
            <a:ext cx="11712574" cy="510396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 example of each of these has been taken from a postcard to a friend.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colloquial language			We’re having a great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slang					It was fab!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Informal texts are intended for people who are familiar to the author. Therefore, a conversational style is more appropriate.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59156889"/>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0FAC49-D1CD-46F2-AB87-F0C2C55A0125}"/>
              </a:ext>
            </a:extLst>
          </p:cNvPr>
          <p:cNvPicPr>
            <a:picLocks noChangeAspect="1"/>
          </p:cNvPicPr>
          <p:nvPr/>
        </p:nvPicPr>
        <p:blipFill>
          <a:blip r:embed="rId2"/>
          <a:stretch>
            <a:fillRect/>
          </a:stretch>
        </p:blipFill>
        <p:spPr>
          <a:xfrm>
            <a:off x="0" y="0"/>
            <a:ext cx="12192000" cy="6857999"/>
          </a:xfrm>
          <a:prstGeom prst="rect">
            <a:avLst/>
          </a:prstGeom>
        </p:spPr>
      </p:pic>
      <p:sp>
        <p:nvSpPr>
          <p:cNvPr id="5" name="Right Brace 4">
            <a:extLst>
              <a:ext uri="{FF2B5EF4-FFF2-40B4-BE49-F238E27FC236}">
                <a16:creationId xmlns:a16="http://schemas.microsoft.com/office/drawing/2014/main" id="{B5277C50-422C-450E-9ED7-2D5E3CF8965E}"/>
              </a:ext>
            </a:extLst>
          </p:cNvPr>
          <p:cNvSpPr/>
          <p:nvPr/>
        </p:nvSpPr>
        <p:spPr>
          <a:xfrm rot="5400000">
            <a:off x="2729290" y="1505924"/>
            <a:ext cx="155448" cy="123894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FB3F0A07-F43E-421A-B467-B0FBEBFB21F5}"/>
              </a:ext>
            </a:extLst>
          </p:cNvPr>
          <p:cNvSpPr/>
          <p:nvPr/>
        </p:nvSpPr>
        <p:spPr>
          <a:xfrm rot="5400000">
            <a:off x="2540047" y="4128586"/>
            <a:ext cx="155448" cy="86045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4988F3BF-D743-452B-A8CD-8B9DE89D8246}"/>
              </a:ext>
            </a:extLst>
          </p:cNvPr>
          <p:cNvSpPr txBox="1"/>
          <p:nvPr/>
        </p:nvSpPr>
        <p:spPr>
          <a:xfrm>
            <a:off x="4316281" y="2507456"/>
            <a:ext cx="3337773" cy="400110"/>
          </a:xfrm>
          <a:prstGeom prst="rect">
            <a:avLst/>
          </a:prstGeom>
          <a:noFill/>
        </p:spPr>
        <p:txBody>
          <a:bodyPr wrap="none" rtlCol="0">
            <a:spAutoFit/>
          </a:bodyPr>
          <a:lstStyle/>
          <a:p>
            <a:pPr algn="ctr"/>
            <a:r>
              <a:rPr lang="en-GB" sz="2000" b="1" dirty="0">
                <a:solidFill>
                  <a:srgbClr val="C557A8"/>
                </a:solidFill>
              </a:rPr>
              <a:t>sophisticated vocabulary</a:t>
            </a:r>
          </a:p>
        </p:txBody>
      </p:sp>
      <p:sp>
        <p:nvSpPr>
          <p:cNvPr id="8" name="TextBox 7">
            <a:extLst>
              <a:ext uri="{FF2B5EF4-FFF2-40B4-BE49-F238E27FC236}">
                <a16:creationId xmlns:a16="http://schemas.microsoft.com/office/drawing/2014/main" id="{EE041799-2CB0-42AB-BD78-0AA5EC06FFA2}"/>
              </a:ext>
            </a:extLst>
          </p:cNvPr>
          <p:cNvSpPr txBox="1"/>
          <p:nvPr/>
        </p:nvSpPr>
        <p:spPr>
          <a:xfrm>
            <a:off x="1841805" y="4590004"/>
            <a:ext cx="1568058" cy="400110"/>
          </a:xfrm>
          <a:prstGeom prst="rect">
            <a:avLst/>
          </a:prstGeom>
          <a:noFill/>
        </p:spPr>
        <p:txBody>
          <a:bodyPr wrap="none" rtlCol="0">
            <a:spAutoFit/>
          </a:bodyPr>
          <a:lstStyle/>
          <a:p>
            <a:pPr algn="ctr"/>
            <a:r>
              <a:rPr lang="en-GB" sz="2000" b="1" dirty="0">
                <a:solidFill>
                  <a:srgbClr val="1D619C"/>
                </a:solidFill>
              </a:rPr>
              <a:t>contracted</a:t>
            </a:r>
          </a:p>
        </p:txBody>
      </p:sp>
      <p:cxnSp>
        <p:nvCxnSpPr>
          <p:cNvPr id="10" name="Straight Arrow Connector 9">
            <a:extLst>
              <a:ext uri="{FF2B5EF4-FFF2-40B4-BE49-F238E27FC236}">
                <a16:creationId xmlns:a16="http://schemas.microsoft.com/office/drawing/2014/main" id="{C35FF123-58ED-406E-9A8C-8665AEDB3862}"/>
              </a:ext>
            </a:extLst>
          </p:cNvPr>
          <p:cNvCxnSpPr>
            <a:cxnSpLocks/>
          </p:cNvCxnSpPr>
          <p:nvPr/>
        </p:nvCxnSpPr>
        <p:spPr>
          <a:xfrm flipH="1" flipV="1">
            <a:off x="4470103" y="2047672"/>
            <a:ext cx="1515061" cy="492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32724A9-4E50-4ACC-8B90-4F6A91CB8AC9}"/>
              </a:ext>
            </a:extLst>
          </p:cNvPr>
          <p:cNvCxnSpPr>
            <a:cxnSpLocks/>
          </p:cNvCxnSpPr>
          <p:nvPr/>
        </p:nvCxnSpPr>
        <p:spPr>
          <a:xfrm flipV="1">
            <a:off x="5985164" y="2047672"/>
            <a:ext cx="0" cy="492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8E4FF26-DA68-44C4-A59A-6CFC1353684F}"/>
              </a:ext>
            </a:extLst>
          </p:cNvPr>
          <p:cNvCxnSpPr>
            <a:cxnSpLocks/>
          </p:cNvCxnSpPr>
          <p:nvPr/>
        </p:nvCxnSpPr>
        <p:spPr>
          <a:xfrm flipV="1">
            <a:off x="5985164" y="2047672"/>
            <a:ext cx="1794571" cy="492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E250E8B-AA5A-419D-9C15-320A3B942E12}"/>
              </a:ext>
            </a:extLst>
          </p:cNvPr>
          <p:cNvSpPr txBox="1"/>
          <p:nvPr/>
        </p:nvSpPr>
        <p:spPr>
          <a:xfrm>
            <a:off x="1790387" y="2205587"/>
            <a:ext cx="2034531" cy="400110"/>
          </a:xfrm>
          <a:prstGeom prst="rect">
            <a:avLst/>
          </a:prstGeom>
          <a:noFill/>
        </p:spPr>
        <p:txBody>
          <a:bodyPr wrap="none" rtlCol="0">
            <a:spAutoFit/>
          </a:bodyPr>
          <a:lstStyle/>
          <a:p>
            <a:pPr algn="ctr"/>
            <a:r>
              <a:rPr lang="en-GB" sz="2000" b="1" dirty="0">
                <a:solidFill>
                  <a:srgbClr val="1D619C"/>
                </a:solidFill>
              </a:rPr>
              <a:t>not contracted</a:t>
            </a:r>
          </a:p>
        </p:txBody>
      </p:sp>
      <p:sp>
        <p:nvSpPr>
          <p:cNvPr id="23" name="Right Brace 22">
            <a:extLst>
              <a:ext uri="{FF2B5EF4-FFF2-40B4-BE49-F238E27FC236}">
                <a16:creationId xmlns:a16="http://schemas.microsoft.com/office/drawing/2014/main" id="{084F24AB-5260-4815-A6DA-512CC2C144DC}"/>
              </a:ext>
            </a:extLst>
          </p:cNvPr>
          <p:cNvSpPr/>
          <p:nvPr/>
        </p:nvSpPr>
        <p:spPr>
          <a:xfrm rot="5400000">
            <a:off x="4211303" y="3430353"/>
            <a:ext cx="155448" cy="225692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322C0A11-0FFF-44DA-A783-075A9E83375D}"/>
              </a:ext>
            </a:extLst>
          </p:cNvPr>
          <p:cNvSpPr txBox="1"/>
          <p:nvPr/>
        </p:nvSpPr>
        <p:spPr>
          <a:xfrm>
            <a:off x="3546163" y="4589927"/>
            <a:ext cx="1484702" cy="707886"/>
          </a:xfrm>
          <a:prstGeom prst="rect">
            <a:avLst/>
          </a:prstGeom>
          <a:noFill/>
        </p:spPr>
        <p:txBody>
          <a:bodyPr wrap="none" rtlCol="0">
            <a:spAutoFit/>
          </a:bodyPr>
          <a:lstStyle/>
          <a:p>
            <a:pPr algn="ctr"/>
            <a:r>
              <a:rPr lang="en-GB" sz="2000" b="1" dirty="0">
                <a:solidFill>
                  <a:srgbClr val="C557A8"/>
                </a:solidFill>
              </a:rPr>
              <a:t>colloquial </a:t>
            </a:r>
            <a:br>
              <a:rPr lang="en-GB" sz="2000" b="1" dirty="0">
                <a:solidFill>
                  <a:srgbClr val="C557A8"/>
                </a:solidFill>
              </a:rPr>
            </a:br>
            <a:r>
              <a:rPr lang="en-GB" sz="2000" b="1" dirty="0">
                <a:solidFill>
                  <a:srgbClr val="C557A8"/>
                </a:solidFill>
              </a:rPr>
              <a:t>language</a:t>
            </a:r>
          </a:p>
        </p:txBody>
      </p:sp>
      <p:sp>
        <p:nvSpPr>
          <p:cNvPr id="3" name="TextBox 2">
            <a:extLst>
              <a:ext uri="{FF2B5EF4-FFF2-40B4-BE49-F238E27FC236}">
                <a16:creationId xmlns:a16="http://schemas.microsoft.com/office/drawing/2014/main" id="{DA93C462-6A51-4C78-B289-183187EC2FF9}"/>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If we compare formal and informal writing next to each other, we can identify key differences.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DC6FC958-1DF8-40B7-9E56-B19ECE719937}"/>
              </a:ext>
            </a:extLst>
          </p:cNvPr>
          <p:cNvSpPr txBox="1"/>
          <p:nvPr/>
        </p:nvSpPr>
        <p:spPr>
          <a:xfrm>
            <a:off x="261938" y="1719072"/>
            <a:ext cx="11712574" cy="441655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Formal: 	They were </a:t>
            </a:r>
            <a:r>
              <a:rPr kumimoji="0" lang="en-GB" sz="2000" b="1" i="0" u="none" strike="noStrike" kern="1200" cap="none" spc="0" normalizeH="0" baseline="0" noProof="0">
                <a:ln>
                  <a:noFill/>
                </a:ln>
                <a:solidFill>
                  <a:srgbClr val="C557A8"/>
                </a:solidFill>
                <a:effectLst/>
                <a:uLnTx/>
                <a:uFillTx/>
                <a:latin typeface="Century Gothic" panose="020B0502020202020204" pitchFamily="34" charset="0"/>
                <a:ea typeface="+mn-ea"/>
                <a:cs typeface="+mn-cs"/>
              </a:rPr>
              <a:t>determined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to </a:t>
            </a:r>
            <a:r>
              <a:rPr kumimoji="0" lang="en-GB" sz="2000" b="1" i="0" u="none" strike="noStrike" kern="1200" cap="none" spc="0" normalizeH="0" baseline="0" noProof="0">
                <a:ln>
                  <a:noFill/>
                </a:ln>
                <a:solidFill>
                  <a:srgbClr val="C557A8"/>
                </a:solidFill>
                <a:effectLst/>
                <a:uLnTx/>
                <a:uFillTx/>
                <a:latin typeface="Century Gothic" panose="020B0502020202020204" pitchFamily="34" charset="0"/>
                <a:ea typeface="+mn-ea"/>
                <a:cs typeface="+mn-cs"/>
              </a:rPr>
              <a:t>succeed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this </a:t>
            </a:r>
            <a:r>
              <a:rPr kumimoji="0" lang="en-GB" sz="2000" b="1" i="0" u="none" strike="noStrike" kern="1200" cap="none" spc="0" normalizeH="0" baseline="0" noProof="0">
                <a:ln>
                  <a:noFill/>
                </a:ln>
                <a:solidFill>
                  <a:srgbClr val="C557A8"/>
                </a:solidFill>
                <a:effectLst/>
                <a:uLnTx/>
                <a:uFillTx/>
                <a:latin typeface="Century Gothic" panose="020B0502020202020204" pitchFamily="34" charset="0"/>
                <a:ea typeface="+mn-ea"/>
                <a:cs typeface="+mn-cs"/>
              </a:rPr>
              <a:t>occasion</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Informal: 	They’re gonna thrash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3991540"/>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71DBC09-0631-4AE8-AE0C-4BD908C62495}"/>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35843B6E-3759-4CAE-BA16-25F296067E7B}"/>
              </a:ext>
            </a:extLst>
          </p:cNvPr>
          <p:cNvSpPr/>
          <p:nvPr/>
        </p:nvSpPr>
        <p:spPr>
          <a:xfrm>
            <a:off x="477183" y="1068089"/>
            <a:ext cx="5496339" cy="2326258"/>
          </a:xfrm>
          <a:prstGeom prst="roundRect">
            <a:avLst/>
          </a:prstGeom>
          <a:noFill/>
          <a:ln w="28575">
            <a:solidFill>
              <a:srgbClr val="B7E1B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u="sng" dirty="0">
                <a:solidFill>
                  <a:schemeClr val="tx1"/>
                </a:solidFill>
              </a:rPr>
              <a:t>Formal</a:t>
            </a:r>
          </a:p>
        </p:txBody>
      </p:sp>
      <p:sp>
        <p:nvSpPr>
          <p:cNvPr id="5" name="Rectangle: Rounded Corners 4">
            <a:extLst>
              <a:ext uri="{FF2B5EF4-FFF2-40B4-BE49-F238E27FC236}">
                <a16:creationId xmlns:a16="http://schemas.microsoft.com/office/drawing/2014/main" id="{6333B4C5-C6A3-4ED3-89E4-0209A742AD25}"/>
              </a:ext>
            </a:extLst>
          </p:cNvPr>
          <p:cNvSpPr/>
          <p:nvPr/>
        </p:nvSpPr>
        <p:spPr>
          <a:xfrm>
            <a:off x="6218479" y="1068089"/>
            <a:ext cx="5496339" cy="2326258"/>
          </a:xfrm>
          <a:prstGeom prst="roundRect">
            <a:avLst/>
          </a:prstGeom>
          <a:noFill/>
          <a:ln w="28575">
            <a:solidFill>
              <a:srgbClr val="B7E1B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u="sng" dirty="0">
                <a:solidFill>
                  <a:schemeClr val="tx1"/>
                </a:solidFill>
              </a:rPr>
              <a:t>Informal</a:t>
            </a:r>
          </a:p>
        </p:txBody>
      </p:sp>
      <p:sp>
        <p:nvSpPr>
          <p:cNvPr id="18" name="TextBox 17">
            <a:extLst>
              <a:ext uri="{FF2B5EF4-FFF2-40B4-BE49-F238E27FC236}">
                <a16:creationId xmlns:a16="http://schemas.microsoft.com/office/drawing/2014/main" id="{D27CC1CB-63C5-4EE1-93D4-1155DA856B1D}"/>
              </a:ext>
            </a:extLst>
          </p:cNvPr>
          <p:cNvSpPr txBox="1"/>
          <p:nvPr/>
        </p:nvSpPr>
        <p:spPr>
          <a:xfrm>
            <a:off x="261938" y="289357"/>
            <a:ext cx="11712575" cy="829971"/>
          </a:xfrm>
          <a:prstGeom prst="rect">
            <a:avLst/>
          </a:prstGeom>
          <a:noFill/>
        </p:spPr>
        <p:txBody>
          <a:bodyPr vert="horz" lIns="91440" tIns="45720" rIns="91440" bIns="45720" rtlCol="0" anchor="t">
            <a:spAutoFit/>
          </a:bodyPr>
          <a:lstStyle/>
          <a:p>
            <a:pPr>
              <a:lnSpc>
                <a:spcPct val="90000"/>
              </a:lnSpc>
              <a:spcBef>
                <a:spcPts val="1000"/>
              </a:spcBef>
              <a:defRPr/>
            </a:pPr>
            <a:r>
              <a:rPr lang="en-GB" sz="2200" b="1" u="sng" dirty="0">
                <a:solidFill>
                  <a:prstClr val="black"/>
                </a:solidFill>
                <a:latin typeface="Century Gothic"/>
              </a:rPr>
              <a:t>White board work</a:t>
            </a:r>
            <a:endParaRPr lang="en-GB" sz="2200" b="1" u="sng" dirty="0">
              <a:solidFill>
                <a:prstClr val="black"/>
              </a:solidFill>
              <a:latin typeface="Century Gothic" panose="020B0502020202020204" pitchFamily="34" charset="0"/>
            </a:endParaRPr>
          </a:p>
          <a:p>
            <a:pPr marL="0" marR="0" lvl="0" indent="0" algn="l" defTabSz="914400">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entury Gothic"/>
              </a:rPr>
              <a:t>Sort the statements into formal and informal. </a:t>
            </a:r>
            <a:endParaRPr lang="en-GB" sz="2200" b="1" i="0" u="none" strike="noStrike" kern="1200" cap="none" spc="0" normalizeH="0" baseline="0" noProof="0" dirty="0">
              <a:ln>
                <a:noFill/>
              </a:ln>
              <a:solidFill>
                <a:prstClr val="black"/>
              </a:solidFill>
              <a:effectLst/>
              <a:uLnTx/>
              <a:uFillTx/>
              <a:latin typeface="Century Gothic"/>
            </a:endParaRPr>
          </a:p>
        </p:txBody>
      </p:sp>
      <p:sp>
        <p:nvSpPr>
          <p:cNvPr id="19" name="TextBox 18">
            <a:extLst>
              <a:ext uri="{FF2B5EF4-FFF2-40B4-BE49-F238E27FC236}">
                <a16:creationId xmlns:a16="http://schemas.microsoft.com/office/drawing/2014/main" id="{D758F1F7-6729-4BE5-B1E4-3C51B7EB3BD9}"/>
              </a:ext>
            </a:extLst>
          </p:cNvPr>
          <p:cNvSpPr txBox="1"/>
          <p:nvPr/>
        </p:nvSpPr>
        <p:spPr>
          <a:xfrm>
            <a:off x="261938" y="4084983"/>
            <a:ext cx="11712574" cy="117974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That’s rubbish! 	              	   Kick-off’s at 10. 	            The presentation was excellent.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assignment is complete.  	   It’s a bit chilly! 	            It requires immediate attention.</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09726460"/>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65F7BFE-1C0F-457D-A44B-59FF3DAEAA1A}"/>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35843B6E-3759-4CAE-BA16-25F296067E7B}"/>
              </a:ext>
            </a:extLst>
          </p:cNvPr>
          <p:cNvSpPr/>
          <p:nvPr/>
        </p:nvSpPr>
        <p:spPr>
          <a:xfrm>
            <a:off x="477183" y="1068089"/>
            <a:ext cx="5496339" cy="2326258"/>
          </a:xfrm>
          <a:prstGeom prst="roundRect">
            <a:avLst/>
          </a:prstGeom>
          <a:noFill/>
          <a:ln w="28575">
            <a:solidFill>
              <a:srgbClr val="B7E1B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u="sng" dirty="0">
                <a:solidFill>
                  <a:schemeClr val="tx1"/>
                </a:solidFill>
              </a:rPr>
              <a:t>Formal</a:t>
            </a:r>
          </a:p>
          <a:p>
            <a:pPr algn="ctr"/>
            <a:endParaRPr lang="en-GB" sz="2000" b="1" u="sng" dirty="0">
              <a:solidFill>
                <a:schemeClr val="tx1"/>
              </a:solidFill>
            </a:endParaRPr>
          </a:p>
          <a:p>
            <a:r>
              <a:rPr lang="en-GB" sz="2000" b="1" dirty="0">
                <a:solidFill>
                  <a:srgbClr val="F76756"/>
                </a:solidFill>
              </a:rPr>
              <a:t>The presentation was excellent. </a:t>
            </a:r>
          </a:p>
          <a:p>
            <a:r>
              <a:rPr lang="en-GB" sz="2000" b="1" dirty="0">
                <a:solidFill>
                  <a:srgbClr val="F76756"/>
                </a:solidFill>
              </a:rPr>
              <a:t>The assignment is complete.</a:t>
            </a:r>
          </a:p>
          <a:p>
            <a:r>
              <a:rPr lang="en-GB" sz="2000" b="1" dirty="0">
                <a:solidFill>
                  <a:srgbClr val="F76756"/>
                </a:solidFill>
              </a:rPr>
              <a:t>It requires immediate attention.</a:t>
            </a:r>
          </a:p>
          <a:p>
            <a:pPr algn="ctr"/>
            <a:endParaRPr lang="en-GB" sz="2000" b="1" u="sng" dirty="0">
              <a:solidFill>
                <a:schemeClr val="tx1"/>
              </a:solidFill>
            </a:endParaRPr>
          </a:p>
        </p:txBody>
      </p:sp>
      <p:sp>
        <p:nvSpPr>
          <p:cNvPr id="5" name="Rectangle: Rounded Corners 4">
            <a:extLst>
              <a:ext uri="{FF2B5EF4-FFF2-40B4-BE49-F238E27FC236}">
                <a16:creationId xmlns:a16="http://schemas.microsoft.com/office/drawing/2014/main" id="{6333B4C5-C6A3-4ED3-89E4-0209A742AD25}"/>
              </a:ext>
            </a:extLst>
          </p:cNvPr>
          <p:cNvSpPr/>
          <p:nvPr/>
        </p:nvSpPr>
        <p:spPr>
          <a:xfrm>
            <a:off x="6218479" y="1068089"/>
            <a:ext cx="5496339" cy="2326258"/>
          </a:xfrm>
          <a:prstGeom prst="roundRect">
            <a:avLst/>
          </a:prstGeom>
          <a:noFill/>
          <a:ln w="28575">
            <a:solidFill>
              <a:srgbClr val="B7E1B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u="sng" dirty="0">
                <a:solidFill>
                  <a:schemeClr val="tx1"/>
                </a:solidFill>
              </a:rPr>
              <a:t>Informal</a:t>
            </a:r>
          </a:p>
          <a:p>
            <a:pPr algn="ctr"/>
            <a:endParaRPr lang="en-GB" sz="2000" b="1" u="sng" dirty="0">
              <a:solidFill>
                <a:schemeClr val="tx1"/>
              </a:solidFill>
            </a:endParaRPr>
          </a:p>
          <a:p>
            <a:r>
              <a:rPr lang="en-GB" sz="2000" b="1" dirty="0">
                <a:solidFill>
                  <a:srgbClr val="F76756"/>
                </a:solidFill>
              </a:rPr>
              <a:t>That’s rubbish!</a:t>
            </a:r>
          </a:p>
          <a:p>
            <a:r>
              <a:rPr lang="en-GB" sz="2000" b="1" dirty="0">
                <a:solidFill>
                  <a:srgbClr val="F76756"/>
                </a:solidFill>
              </a:rPr>
              <a:t>Kick-off’s at 10.</a:t>
            </a:r>
          </a:p>
          <a:p>
            <a:r>
              <a:rPr lang="en-GB" sz="2000" b="1" dirty="0">
                <a:solidFill>
                  <a:srgbClr val="F76756"/>
                </a:solidFill>
              </a:rPr>
              <a:t>It’s a bit chilly! </a:t>
            </a:r>
            <a:endParaRPr lang="en-GB" sz="2000" b="1" u="sng" dirty="0">
              <a:solidFill>
                <a:srgbClr val="F76756"/>
              </a:solidFill>
            </a:endParaRPr>
          </a:p>
        </p:txBody>
      </p:sp>
      <p:sp>
        <p:nvSpPr>
          <p:cNvPr id="19" name="TextBox 18">
            <a:extLst>
              <a:ext uri="{FF2B5EF4-FFF2-40B4-BE49-F238E27FC236}">
                <a16:creationId xmlns:a16="http://schemas.microsoft.com/office/drawing/2014/main" id="{0A936A15-C1E5-41BA-B152-EEF8EC723B14}"/>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Sort the statements into formal and informal.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F677D234-0020-4C0C-9D3A-AE302967BF6C}"/>
              </a:ext>
            </a:extLst>
          </p:cNvPr>
          <p:cNvSpPr txBox="1"/>
          <p:nvPr/>
        </p:nvSpPr>
        <p:spPr>
          <a:xfrm>
            <a:off x="261938" y="4084983"/>
            <a:ext cx="11712574" cy="147732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formal statements all include sophisticated vocabulary, for example: presentation, assignment and attention. </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informal statements all include contractions and colloquial language, for example: </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rubbish, kick-off and chilly.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27273029"/>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E2B0235-25F9-4504-B11A-1CF641A153D9}"/>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5">
            <a:extLst>
              <a:ext uri="{FF2B5EF4-FFF2-40B4-BE49-F238E27FC236}">
                <a16:creationId xmlns:a16="http://schemas.microsoft.com/office/drawing/2014/main" id="{97D458B3-27EF-4E09-9C97-E13BC827254B}"/>
              </a:ext>
            </a:extLst>
          </p:cNvPr>
          <p:cNvGraphicFramePr>
            <a:graphicFrameLocks noGrp="1"/>
          </p:cNvGraphicFramePr>
          <p:nvPr/>
        </p:nvGraphicFramePr>
        <p:xfrm>
          <a:off x="469900" y="1329856"/>
          <a:ext cx="10414000" cy="2274095"/>
        </p:xfrm>
        <a:graphic>
          <a:graphicData uri="http://schemas.openxmlformats.org/drawingml/2006/table">
            <a:tbl>
              <a:tblPr firstRow="1" bandRow="1">
                <a:tableStyleId>{5940675A-B579-460E-94D1-54222C63F5DA}</a:tableStyleId>
              </a:tblPr>
              <a:tblGrid>
                <a:gridCol w="927100">
                  <a:extLst>
                    <a:ext uri="{9D8B030D-6E8A-4147-A177-3AD203B41FA5}">
                      <a16:colId xmlns:a16="http://schemas.microsoft.com/office/drawing/2014/main" val="1568679833"/>
                    </a:ext>
                  </a:extLst>
                </a:gridCol>
                <a:gridCol w="9486900">
                  <a:extLst>
                    <a:ext uri="{9D8B030D-6E8A-4147-A177-3AD203B41FA5}">
                      <a16:colId xmlns:a16="http://schemas.microsoft.com/office/drawing/2014/main" val="532948386"/>
                    </a:ext>
                  </a:extLst>
                </a:gridCol>
              </a:tblGrid>
              <a:tr h="454819">
                <a:tc>
                  <a:txBody>
                    <a:bodyPr/>
                    <a:lstStyle/>
                    <a:p>
                      <a:endParaRPr lang="en-GB" sz="2000" b="1"/>
                    </a:p>
                  </a:txBody>
                  <a:tcPr anchor="b">
                    <a:lnL w="28575" cap="flat" cmpd="sng" algn="ctr">
                      <a:solidFill>
                        <a:schemeClr val="tx1"/>
                      </a:solidFill>
                      <a:prstDash val="solid"/>
                      <a:round/>
                      <a:headEnd type="none" w="med" len="med"/>
                      <a:tailEnd type="none" w="med" len="med"/>
                    </a:lnL>
                    <a:lnR w="28575" cap="flat" cmpd="sng" algn="ctr">
                      <a:solidFill>
                        <a:srgbClr val="F7675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1D619C"/>
                      </a:solidFill>
                      <a:prstDash val="solid"/>
                      <a:round/>
                      <a:headEnd type="none" w="med" len="med"/>
                      <a:tailEnd type="none" w="med" len="med"/>
                    </a:lnB>
                  </a:tcPr>
                </a:tc>
                <a:tc>
                  <a:txBody>
                    <a:bodyPr/>
                    <a:lstStyle/>
                    <a:p>
                      <a:r>
                        <a:rPr lang="en-GB" sz="2000" b="1" dirty="0"/>
                        <a:t>Dear Mrs Holland, </a:t>
                      </a:r>
                    </a:p>
                  </a:txBody>
                  <a:tcPr anchor="b">
                    <a:lnL w="28575" cap="flat" cmpd="sng" algn="ctr">
                      <a:solidFill>
                        <a:srgbClr val="F7675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424946974"/>
                  </a:ext>
                </a:extLst>
              </a:tr>
              <a:tr h="454819">
                <a:tc>
                  <a:txBody>
                    <a:bodyPr/>
                    <a:lstStyle/>
                    <a:p>
                      <a:endParaRPr lang="en-GB" sz="2000" b="1"/>
                    </a:p>
                  </a:txBody>
                  <a:tcPr anchor="b">
                    <a:lnL w="28575" cap="flat" cmpd="sng" algn="ctr">
                      <a:solidFill>
                        <a:schemeClr val="tx1"/>
                      </a:solidFill>
                      <a:prstDash val="solid"/>
                      <a:round/>
                      <a:headEnd type="none" w="med" len="med"/>
                      <a:tailEnd type="none" w="med" len="med"/>
                    </a:lnL>
                    <a:lnR w="28575" cap="flat" cmpd="sng" algn="ctr">
                      <a:solidFill>
                        <a:srgbClr val="F76756"/>
                      </a:solidFill>
                      <a:prstDash val="solid"/>
                      <a:round/>
                      <a:headEnd type="none" w="med" len="med"/>
                      <a:tailEnd type="none" w="med" len="med"/>
                    </a:lnR>
                    <a:lnT w="28575" cap="flat" cmpd="sng" algn="ctr">
                      <a:solidFill>
                        <a:srgbClr val="1D619C"/>
                      </a:solidFill>
                      <a:prstDash val="solid"/>
                      <a:round/>
                      <a:headEnd type="none" w="med" len="med"/>
                      <a:tailEnd type="none" w="med" len="med"/>
                    </a:lnT>
                    <a:lnB w="28575" cap="flat" cmpd="sng" algn="ctr">
                      <a:solidFill>
                        <a:srgbClr val="1D619C"/>
                      </a:solidFill>
                      <a:prstDash val="solid"/>
                      <a:round/>
                      <a:headEnd type="none" w="med" len="med"/>
                      <a:tailEnd type="none" w="med" len="med"/>
                    </a:lnB>
                  </a:tcPr>
                </a:tc>
                <a:tc>
                  <a:txBody>
                    <a:bodyPr/>
                    <a:lstStyle/>
                    <a:p>
                      <a:r>
                        <a:rPr lang="en-GB" sz="2000" b="1" dirty="0"/>
                        <a:t>I’m writing to you because we want to have more playground equipment. </a:t>
                      </a:r>
                    </a:p>
                  </a:txBody>
                  <a:tcPr anchor="b">
                    <a:lnL w="28575" cap="flat" cmpd="sng" algn="ctr">
                      <a:solidFill>
                        <a:srgbClr val="F7675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1D619C"/>
                      </a:solidFill>
                      <a:prstDash val="solid"/>
                      <a:round/>
                      <a:headEnd type="none" w="med" len="med"/>
                      <a:tailEnd type="none" w="med" len="med"/>
                    </a:lnT>
                    <a:lnB w="28575"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1899427884"/>
                  </a:ext>
                </a:extLst>
              </a:tr>
              <a:tr h="454819">
                <a:tc>
                  <a:txBody>
                    <a:bodyPr/>
                    <a:lstStyle/>
                    <a:p>
                      <a:endParaRPr lang="en-GB" sz="2000" b="1"/>
                    </a:p>
                  </a:txBody>
                  <a:tcPr anchor="b">
                    <a:lnL w="28575" cap="flat" cmpd="sng" algn="ctr">
                      <a:solidFill>
                        <a:schemeClr val="tx1"/>
                      </a:solidFill>
                      <a:prstDash val="solid"/>
                      <a:round/>
                      <a:headEnd type="none" w="med" len="med"/>
                      <a:tailEnd type="none" w="med" len="med"/>
                    </a:lnL>
                    <a:lnR w="28575" cap="flat" cmpd="sng" algn="ctr">
                      <a:solidFill>
                        <a:srgbClr val="F76756"/>
                      </a:solidFill>
                      <a:prstDash val="solid"/>
                      <a:round/>
                      <a:headEnd type="none" w="med" len="med"/>
                      <a:tailEnd type="none" w="med" len="med"/>
                    </a:lnR>
                    <a:lnT w="28575" cap="flat" cmpd="sng" algn="ctr">
                      <a:solidFill>
                        <a:srgbClr val="1D619C"/>
                      </a:solidFill>
                      <a:prstDash val="solid"/>
                      <a:round/>
                      <a:headEnd type="none" w="med" len="med"/>
                      <a:tailEnd type="none" w="med" len="med"/>
                    </a:lnT>
                    <a:lnB w="28575" cap="flat" cmpd="sng" algn="ctr">
                      <a:solidFill>
                        <a:srgbClr val="1D619C"/>
                      </a:solidFill>
                      <a:prstDash val="solid"/>
                      <a:round/>
                      <a:headEnd type="none" w="med" len="med"/>
                      <a:tailEnd type="none" w="med" len="med"/>
                    </a:lnB>
                  </a:tcPr>
                </a:tc>
                <a:tc>
                  <a:txBody>
                    <a:bodyPr/>
                    <a:lstStyle/>
                    <a:p>
                      <a:r>
                        <a:rPr lang="en-GB" sz="2000" b="1" dirty="0"/>
                        <a:t>It’s boring at the moment at playtimes and we need to have something to</a:t>
                      </a:r>
                    </a:p>
                  </a:txBody>
                  <a:tcPr anchor="b">
                    <a:lnL w="28575" cap="flat" cmpd="sng" algn="ctr">
                      <a:solidFill>
                        <a:srgbClr val="F7675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1D619C"/>
                      </a:solidFill>
                      <a:prstDash val="solid"/>
                      <a:round/>
                      <a:headEnd type="none" w="med" len="med"/>
                      <a:tailEnd type="none" w="med" len="med"/>
                    </a:lnT>
                    <a:lnB w="28575"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643668074"/>
                  </a:ext>
                </a:extLst>
              </a:tr>
              <a:tr h="454819">
                <a:tc>
                  <a:txBody>
                    <a:bodyPr/>
                    <a:lstStyle/>
                    <a:p>
                      <a:endParaRPr lang="en-GB" sz="2000" b="1"/>
                    </a:p>
                  </a:txBody>
                  <a:tcPr anchor="b">
                    <a:lnL w="28575" cap="flat" cmpd="sng" algn="ctr">
                      <a:solidFill>
                        <a:schemeClr val="tx1"/>
                      </a:solidFill>
                      <a:prstDash val="solid"/>
                      <a:round/>
                      <a:headEnd type="none" w="med" len="med"/>
                      <a:tailEnd type="none" w="med" len="med"/>
                    </a:lnL>
                    <a:lnR w="28575" cap="flat" cmpd="sng" algn="ctr">
                      <a:solidFill>
                        <a:srgbClr val="F76756"/>
                      </a:solidFill>
                      <a:prstDash val="solid"/>
                      <a:round/>
                      <a:headEnd type="none" w="med" len="med"/>
                      <a:tailEnd type="none" w="med" len="med"/>
                    </a:lnR>
                    <a:lnT w="28575" cap="flat" cmpd="sng" algn="ctr">
                      <a:solidFill>
                        <a:srgbClr val="1D619C"/>
                      </a:solidFill>
                      <a:prstDash val="solid"/>
                      <a:round/>
                      <a:headEnd type="none" w="med" len="med"/>
                      <a:tailEnd type="none" w="med" len="med"/>
                    </a:lnT>
                    <a:lnB w="28575" cap="flat" cmpd="sng" algn="ctr">
                      <a:solidFill>
                        <a:srgbClr val="1D619C"/>
                      </a:solidFill>
                      <a:prstDash val="solid"/>
                      <a:round/>
                      <a:headEnd type="none" w="med" len="med"/>
                      <a:tailEnd type="none" w="med" len="med"/>
                    </a:lnB>
                  </a:tcPr>
                </a:tc>
                <a:tc>
                  <a:txBody>
                    <a:bodyPr/>
                    <a:lstStyle/>
                    <a:p>
                      <a:r>
                        <a:rPr lang="en-GB" sz="2000" b="1" dirty="0"/>
                        <a:t>do. We’d like to use some school money to buy cool toys for breaktimes. </a:t>
                      </a:r>
                    </a:p>
                  </a:txBody>
                  <a:tcPr anchor="b">
                    <a:lnL w="28575" cap="flat" cmpd="sng" algn="ctr">
                      <a:solidFill>
                        <a:srgbClr val="F7675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1D619C"/>
                      </a:solidFill>
                      <a:prstDash val="solid"/>
                      <a:round/>
                      <a:headEnd type="none" w="med" len="med"/>
                      <a:tailEnd type="none" w="med" len="med"/>
                    </a:lnT>
                    <a:lnB w="28575"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974160161"/>
                  </a:ext>
                </a:extLst>
              </a:tr>
              <a:tr h="454819">
                <a:tc>
                  <a:txBody>
                    <a:bodyPr/>
                    <a:lstStyle/>
                    <a:p>
                      <a:endParaRPr lang="en-GB" sz="2000" b="1"/>
                    </a:p>
                  </a:txBody>
                  <a:tcPr anchor="b">
                    <a:lnL w="28575" cap="flat" cmpd="sng" algn="ctr">
                      <a:solidFill>
                        <a:schemeClr val="tx1"/>
                      </a:solidFill>
                      <a:prstDash val="solid"/>
                      <a:round/>
                      <a:headEnd type="none" w="med" len="med"/>
                      <a:tailEnd type="none" w="med" len="med"/>
                    </a:lnL>
                    <a:lnR w="28575" cap="flat" cmpd="sng" algn="ctr">
                      <a:solidFill>
                        <a:srgbClr val="F76756"/>
                      </a:solidFill>
                      <a:prstDash val="solid"/>
                      <a:round/>
                      <a:headEnd type="none" w="med" len="med"/>
                      <a:tailEnd type="none" w="med" len="med"/>
                    </a:lnR>
                    <a:lnT w="28575" cap="flat" cmpd="sng" algn="ctr">
                      <a:solidFill>
                        <a:srgbClr val="1D619C"/>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GB" sz="2000" b="1" dirty="0"/>
                        <a:t>Thanks, Haley </a:t>
                      </a:r>
                    </a:p>
                  </a:txBody>
                  <a:tcPr anchor="b">
                    <a:lnL w="28575" cap="flat" cmpd="sng" algn="ctr">
                      <a:solidFill>
                        <a:srgbClr val="F7675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1D619C"/>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491623"/>
                  </a:ext>
                </a:extLst>
              </a:tr>
            </a:tbl>
          </a:graphicData>
        </a:graphic>
      </p:graphicFrame>
      <p:sp>
        <p:nvSpPr>
          <p:cNvPr id="4" name="TextBox 3">
            <a:extLst>
              <a:ext uri="{FF2B5EF4-FFF2-40B4-BE49-F238E27FC236}">
                <a16:creationId xmlns:a16="http://schemas.microsoft.com/office/drawing/2014/main" id="{6596052B-5936-4B16-9BD4-4DD4893F03E4}"/>
              </a:ext>
            </a:extLst>
          </p:cNvPr>
          <p:cNvSpPr txBox="1"/>
          <p:nvPr/>
        </p:nvSpPr>
        <p:spPr>
          <a:xfrm>
            <a:off x="261938" y="289357"/>
            <a:ext cx="11712575" cy="829971"/>
          </a:xfrm>
          <a:prstGeom prst="rect">
            <a:avLst/>
          </a:prstGeom>
          <a:noFill/>
        </p:spPr>
        <p:txBody>
          <a:bodyPr vert="horz" lIns="91440" tIns="45720" rIns="91440" bIns="45720" rtlCol="0" anchor="t">
            <a:spAutoFit/>
          </a:bodyPr>
          <a:lstStyle/>
          <a:p>
            <a:pPr>
              <a:lnSpc>
                <a:spcPct val="90000"/>
              </a:lnSpc>
              <a:spcBef>
                <a:spcPts val="1000"/>
              </a:spcBef>
              <a:defRPr/>
            </a:pPr>
            <a:r>
              <a:rPr lang="en-GB" sz="2200" b="1" dirty="0">
                <a:solidFill>
                  <a:prstClr val="black"/>
                </a:solidFill>
                <a:latin typeface="Century Gothic"/>
              </a:rPr>
              <a:t>In books:</a:t>
            </a:r>
            <a:endParaRPr lang="en-GB" sz="2200" b="1" dirty="0">
              <a:solidFill>
                <a:prstClr val="black"/>
              </a:solidFill>
              <a:latin typeface="Century Gothic" panose="020B0502020202020204" pitchFamily="34" charset="0"/>
            </a:endParaRPr>
          </a:p>
          <a:p>
            <a:pPr marL="0" marR="0" lvl="0" indent="0" algn="l" defTabSz="914400">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Century Gothic"/>
              </a:rPr>
              <a:t>Ron says that Haley’s writing is too informal to send to the head teacher. </a:t>
            </a:r>
            <a:endParaRPr lang="en-GB" sz="2200" b="1" i="0" u="none" strike="noStrike" kern="1200" cap="none" spc="0" normalizeH="0" baseline="0" noProof="0" dirty="0">
              <a:ln>
                <a:noFill/>
              </a:ln>
              <a:solidFill>
                <a:prstClr val="black"/>
              </a:solidFill>
              <a:effectLst/>
              <a:uLnTx/>
              <a:uFillTx/>
              <a:latin typeface="Century Gothic"/>
            </a:endParaRPr>
          </a:p>
        </p:txBody>
      </p:sp>
      <p:sp>
        <p:nvSpPr>
          <p:cNvPr id="24" name="TextBox 23">
            <a:extLst>
              <a:ext uri="{FF2B5EF4-FFF2-40B4-BE49-F238E27FC236}">
                <a16:creationId xmlns:a16="http://schemas.microsoft.com/office/drawing/2014/main" id="{90009305-DD94-45A3-ADC0-E59F84B40BC8}"/>
              </a:ext>
            </a:extLst>
          </p:cNvPr>
          <p:cNvSpPr txBox="1"/>
          <p:nvPr/>
        </p:nvSpPr>
        <p:spPr>
          <a:xfrm>
            <a:off x="261938" y="4286247"/>
            <a:ext cx="11712574" cy="7745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you agree? Explain how you know, using examples.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98111458"/>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84A6EC-36E9-FD30-5D9C-47EDCD90CEFF}"/>
              </a:ext>
            </a:extLst>
          </p:cNvPr>
          <p:cNvSpPr txBox="1"/>
          <p:nvPr/>
        </p:nvSpPr>
        <p:spPr>
          <a:xfrm>
            <a:off x="234620" y="317428"/>
            <a:ext cx="11772442"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rPr>
              <a:t>Independent work:</a:t>
            </a:r>
            <a:br>
              <a:rPr lang="en-GB" sz="2400" dirty="0">
                <a:latin typeface="Comic Sans MS"/>
              </a:rPr>
            </a:br>
            <a:br>
              <a:rPr lang="en-GB" sz="2400" dirty="0">
                <a:latin typeface="Comic Sans MS"/>
              </a:rPr>
            </a:br>
            <a:r>
              <a:rPr lang="en-GB" sz="2400" dirty="0">
                <a:latin typeface="Comic Sans MS"/>
              </a:rPr>
              <a:t>Imagine you are Jabir. </a:t>
            </a:r>
            <a:br>
              <a:rPr lang="en-GB" sz="2400" dirty="0">
                <a:latin typeface="Comic Sans MS"/>
              </a:rPr>
            </a:br>
            <a:r>
              <a:rPr lang="en-GB" sz="2400" dirty="0">
                <a:latin typeface="Comic Sans MS"/>
              </a:rPr>
              <a:t>Write the opening to a formal letter to the Judge asking for your freedom.</a:t>
            </a:r>
            <a:br>
              <a:rPr lang="en-GB" sz="2400" dirty="0">
                <a:latin typeface="Comic Sans MS"/>
              </a:rPr>
            </a:br>
            <a:br>
              <a:rPr lang="en-GB" sz="2400" dirty="0">
                <a:latin typeface="Comic Sans MS"/>
              </a:rPr>
            </a:br>
            <a:r>
              <a:rPr lang="en-GB" sz="2400" dirty="0">
                <a:latin typeface="Comic Sans MS"/>
              </a:rPr>
              <a:t>Which phrases are the most appropriate to use?</a:t>
            </a:r>
          </a:p>
          <a:p>
            <a:br>
              <a:rPr lang="en-GB" sz="2400" dirty="0">
                <a:latin typeface="Comic Sans MS"/>
              </a:rPr>
            </a:br>
            <a:r>
              <a:rPr lang="en-GB" sz="2400" dirty="0">
                <a:latin typeface="Comic Sans MS"/>
                <a:ea typeface="+mn-lt"/>
                <a:cs typeface="+mn-lt"/>
              </a:rPr>
              <a:t>I am writing to persuade you to consider...</a:t>
            </a:r>
            <a:br>
              <a:rPr lang="en-GB" sz="2400" dirty="0">
                <a:latin typeface="Comic Sans MS"/>
                <a:ea typeface="+mn-lt"/>
                <a:cs typeface="+mn-lt"/>
              </a:rPr>
            </a:br>
            <a:r>
              <a:rPr lang="en-GB" sz="2400" dirty="0">
                <a:latin typeface="Comic Sans MS"/>
                <a:ea typeface="+mn-lt"/>
                <a:cs typeface="+mn-lt"/>
              </a:rPr>
              <a:t>I’m sure you’ll agree with me when I say...</a:t>
            </a:r>
            <a:br>
              <a:rPr lang="en-US" sz="2400" dirty="0">
                <a:latin typeface="Comic Sans MS"/>
              </a:rPr>
            </a:br>
            <a:r>
              <a:rPr lang="en-GB" sz="2400" dirty="0">
                <a:latin typeface="Comic Sans MS"/>
                <a:ea typeface="+mn-lt"/>
                <a:cs typeface="+mn-lt"/>
              </a:rPr>
              <a:t>I urge you to reflect on the importance of...</a:t>
            </a:r>
            <a:br>
              <a:rPr lang="en-GB" sz="2400" dirty="0">
                <a:latin typeface="Comic Sans MS"/>
                <a:ea typeface="+mn-lt"/>
                <a:cs typeface="+mn-lt"/>
              </a:rPr>
            </a:br>
            <a:br>
              <a:rPr lang="en-GB" sz="2400" dirty="0">
                <a:latin typeface="Comic Sans MS"/>
                <a:ea typeface="+mn-lt"/>
                <a:cs typeface="+mn-lt"/>
              </a:rPr>
            </a:br>
            <a:r>
              <a:rPr lang="en-GB" sz="2400" i="1" dirty="0">
                <a:latin typeface="Comic Sans MS"/>
                <a:ea typeface="+mn-lt"/>
                <a:cs typeface="+mn-lt"/>
              </a:rPr>
              <a:t>You only need to open the letter and not go into too much detail.</a:t>
            </a:r>
            <a:br>
              <a:rPr lang="en-GB" sz="2400" i="1" dirty="0">
                <a:latin typeface="Comic Sans MS"/>
                <a:ea typeface="+mn-lt"/>
                <a:cs typeface="+mn-lt"/>
              </a:rPr>
            </a:br>
            <a:br>
              <a:rPr lang="en-GB" sz="2400" i="1" dirty="0">
                <a:latin typeface="Comic Sans MS"/>
                <a:ea typeface="+mn-lt"/>
                <a:cs typeface="+mn-lt"/>
              </a:rPr>
            </a:br>
            <a:r>
              <a:rPr lang="en-GB" sz="1600" dirty="0">
                <a:ea typeface="+mn-lt"/>
                <a:cs typeface="+mn-lt"/>
              </a:rPr>
              <a:t>Dear Honourable Judge,</a:t>
            </a:r>
            <a:br>
              <a:rPr lang="en-GB" sz="1600" dirty="0">
                <a:ea typeface="+mn-lt"/>
                <a:cs typeface="+mn-lt"/>
              </a:rPr>
            </a:br>
            <a:endParaRPr lang="en-GB" sz="1600" i="1">
              <a:latin typeface="Comic Sans MS"/>
              <a:ea typeface="+mn-lt"/>
              <a:cs typeface="+mn-lt"/>
            </a:endParaRPr>
          </a:p>
          <a:p>
            <a:r>
              <a:rPr lang="en-GB" sz="1600" dirty="0">
                <a:ea typeface="+mn-lt"/>
                <a:cs typeface="+mn-lt"/>
              </a:rPr>
              <a:t>I am writing to you with a heavy heart and a plea for justice. I understand that laws must be obeyed, but I believe a terrible mistake has been made. I am just a poor fisherman’s son, and I never meant to steal. The drop of stew would have landed in the stove. I ask you, with all the respect in my heart, to reconsider my punishment, for I have been wrongly imprisoned and all I wish is to return home to care for my mother and sisters.</a:t>
            </a:r>
            <a:endParaRPr lang="en-GB" sz="1600" dirty="0"/>
          </a:p>
          <a:p>
            <a:endParaRPr lang="en-GB" sz="2400" i="1" dirty="0">
              <a:latin typeface="Comic Sans MS"/>
              <a:ea typeface="+mn-lt"/>
              <a:cs typeface="+mn-lt"/>
            </a:endParaRPr>
          </a:p>
          <a:p>
            <a:endParaRPr lang="en-GB" dirty="0">
              <a:ea typeface="+mn-lt"/>
              <a:cs typeface="+mn-lt"/>
            </a:endParaRPr>
          </a:p>
        </p:txBody>
      </p:sp>
    </p:spTree>
    <p:extLst>
      <p:ext uri="{BB962C8B-B14F-4D97-AF65-F5344CB8AC3E}">
        <p14:creationId xmlns:p14="http://schemas.microsoft.com/office/powerpoint/2010/main" val="148607285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02664-73D6-F084-BA65-FEB0C7F643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137C6C-E74F-C609-CD2B-5AC7C6A291D6}"/>
              </a:ext>
            </a:extLst>
          </p:cNvPr>
          <p:cNvSpPr txBox="1"/>
          <p:nvPr/>
        </p:nvSpPr>
        <p:spPr>
          <a:xfrm>
            <a:off x="234620" y="317428"/>
            <a:ext cx="11772442"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rPr>
              <a:t>Music</a:t>
            </a:r>
            <a:br>
              <a:rPr lang="en-GB" sz="2400" u="sng" dirty="0">
                <a:latin typeface="Comic Sans MS"/>
              </a:rPr>
            </a:br>
            <a:r>
              <a:rPr lang="en-GB" sz="2400" u="sng" dirty="0">
                <a:latin typeface="Comic Sans MS"/>
              </a:rPr>
              <a:t>13.5.25</a:t>
            </a:r>
            <a:br>
              <a:rPr lang="en-GB" sz="2400" u="sng" dirty="0">
                <a:latin typeface="Comic Sans MS"/>
              </a:rPr>
            </a:br>
            <a:r>
              <a:rPr lang="en-GB" sz="2400" u="sng" dirty="0">
                <a:latin typeface="Comic Sans MS"/>
              </a:rPr>
              <a:t>TBAT: </a:t>
            </a:r>
            <a:r>
              <a:rPr lang="en-GB" sz="2400" u="sng" dirty="0">
                <a:latin typeface="Comic Sans MS"/>
                <a:ea typeface="+mn-lt"/>
                <a:cs typeface="+mn-lt"/>
              </a:rPr>
              <a:t>learn about the use of sound effects to movies</a:t>
            </a:r>
            <a:endParaRPr lang="en-US" dirty="0">
              <a:latin typeface="Comic Sans MS"/>
            </a:endParaRPr>
          </a:p>
          <a:p>
            <a:endParaRPr lang="en-GB" sz="2400" i="1" dirty="0">
              <a:latin typeface="Comic Sans MS"/>
              <a:ea typeface="+mn-lt"/>
              <a:cs typeface="+mn-lt"/>
            </a:endParaRPr>
          </a:p>
          <a:p>
            <a:r>
              <a:rPr lang="en-GB" sz="2400" dirty="0">
                <a:ea typeface="+mn-lt"/>
                <a:cs typeface="+mn-lt"/>
                <a:hlinkClick r:id="rId2"/>
              </a:rPr>
              <a:t>The Collins Hub Educator &gt; Library</a:t>
            </a:r>
            <a:br>
              <a:rPr lang="en-GB" sz="2400" i="1" dirty="0">
                <a:latin typeface="Comic Sans MS"/>
                <a:ea typeface="+mn-lt"/>
                <a:cs typeface="+mn-lt"/>
              </a:rPr>
            </a:br>
            <a:r>
              <a:rPr lang="en-GB" sz="2400" i="1" dirty="0">
                <a:latin typeface="Comic Sans MS"/>
                <a:ea typeface="+mn-lt"/>
                <a:cs typeface="+mn-lt"/>
              </a:rPr>
              <a:t>At the movies – Lesson 2 (Abstract Albert) – Activities 1 and 2</a:t>
            </a:r>
            <a:br>
              <a:rPr lang="en-GB" sz="2400" i="1" dirty="0">
                <a:latin typeface="Comic Sans MS"/>
                <a:ea typeface="+mn-lt"/>
                <a:cs typeface="+mn-lt"/>
              </a:rPr>
            </a:br>
            <a:br>
              <a:rPr lang="en-GB" sz="2400" i="1" dirty="0">
                <a:latin typeface="Comic Sans MS"/>
                <a:ea typeface="+mn-lt"/>
                <a:cs typeface="+mn-lt"/>
              </a:rPr>
            </a:br>
            <a:r>
              <a:rPr lang="en-GB" sz="2400" i="1" dirty="0">
                <a:latin typeface="Comic Sans MS"/>
                <a:ea typeface="+mn-lt"/>
                <a:cs typeface="+mn-lt"/>
              </a:rPr>
              <a:t>- Which instrument plays the music track?</a:t>
            </a:r>
            <a:br>
              <a:rPr lang="en-GB" sz="2400" i="1" dirty="0">
                <a:latin typeface="Comic Sans MS"/>
                <a:ea typeface="+mn-lt"/>
                <a:cs typeface="+mn-lt"/>
              </a:rPr>
            </a:br>
            <a:r>
              <a:rPr lang="en-GB" sz="2400" i="1" dirty="0">
                <a:latin typeface="Comic Sans MS"/>
                <a:ea typeface="+mn-lt"/>
                <a:cs typeface="+mn-lt"/>
              </a:rPr>
              <a:t>- What do the sound effects add?</a:t>
            </a:r>
            <a:br>
              <a:rPr lang="en-GB" sz="2400" i="1" dirty="0">
                <a:latin typeface="Comic Sans MS"/>
                <a:ea typeface="+mn-lt"/>
                <a:cs typeface="+mn-lt"/>
              </a:rPr>
            </a:br>
            <a:br>
              <a:rPr lang="en-GB" sz="2400" i="1" dirty="0">
                <a:latin typeface="Comic Sans MS"/>
                <a:ea typeface="+mn-lt"/>
                <a:cs typeface="+mn-lt"/>
              </a:rPr>
            </a:br>
            <a:r>
              <a:rPr lang="en-GB" sz="2400" i="1" dirty="0">
                <a:latin typeface="Comic Sans MS"/>
                <a:ea typeface="+mn-lt"/>
                <a:cs typeface="+mn-lt"/>
              </a:rPr>
              <a:t>Discuss the different tracks.</a:t>
            </a:r>
            <a:endParaRPr lang="en-GB"/>
          </a:p>
          <a:p>
            <a:endParaRPr lang="en-GB" dirty="0">
              <a:ea typeface="+mn-lt"/>
              <a:cs typeface="+mn-lt"/>
            </a:endParaRPr>
          </a:p>
        </p:txBody>
      </p:sp>
    </p:spTree>
    <p:extLst>
      <p:ext uri="{BB962C8B-B14F-4D97-AF65-F5344CB8AC3E}">
        <p14:creationId xmlns:p14="http://schemas.microsoft.com/office/powerpoint/2010/main" val="4190935542"/>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7A44-95B2-3562-8CCA-AD47B4EBF56A}"/>
              </a:ext>
            </a:extLst>
          </p:cNvPr>
          <p:cNvSpPr>
            <a:spLocks noGrp="1"/>
          </p:cNvSpPr>
          <p:nvPr>
            <p:ph type="title"/>
          </p:nvPr>
        </p:nvSpPr>
        <p:spPr>
          <a:xfrm>
            <a:off x="540026" y="1867038"/>
            <a:ext cx="10515600" cy="1325563"/>
          </a:xfrm>
        </p:spPr>
        <p:txBody>
          <a:bodyPr>
            <a:normAutofit fontScale="90000"/>
          </a:bodyPr>
          <a:lstStyle/>
          <a:p>
            <a:r>
              <a:rPr lang="en-US"/>
              <a:t>TBAT- know that companies alter images for adverts. </a:t>
            </a:r>
            <a:br>
              <a:rPr lang="en-US"/>
            </a:br>
            <a:br>
              <a:rPr lang="en-US"/>
            </a:br>
            <a:r>
              <a:rPr lang="en-US"/>
              <a:t>2 in 2 </a:t>
            </a:r>
            <a:br>
              <a:rPr lang="en-US"/>
            </a:br>
            <a:r>
              <a:rPr lang="en-US"/>
              <a:t>Give one way that an image can be altered. </a:t>
            </a:r>
            <a:br>
              <a:rPr lang="en-US"/>
            </a:br>
            <a:r>
              <a:rPr lang="en-US"/>
              <a:t>What makes our bodies amazing?  </a:t>
            </a:r>
          </a:p>
        </p:txBody>
      </p:sp>
    </p:spTree>
    <p:extLst>
      <p:ext uri="{BB962C8B-B14F-4D97-AF65-F5344CB8AC3E}">
        <p14:creationId xmlns:p14="http://schemas.microsoft.com/office/powerpoint/2010/main" val="779511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96E2-6A15-EE63-B194-12E30DF8EE49}"/>
              </a:ext>
            </a:extLst>
          </p:cNvPr>
          <p:cNvSpPr>
            <a:spLocks noGrp="1"/>
          </p:cNvSpPr>
          <p:nvPr>
            <p:ph type="title"/>
          </p:nvPr>
        </p:nvSpPr>
        <p:spPr>
          <a:xfrm>
            <a:off x="1202635" y="-253310"/>
            <a:ext cx="10990469" cy="1347649"/>
          </a:xfrm>
        </p:spPr>
        <p:txBody>
          <a:bodyPr>
            <a:normAutofit/>
          </a:bodyPr>
          <a:lstStyle/>
          <a:p>
            <a:r>
              <a:rPr lang="en-US" sz="3200"/>
              <a:t>Which image is real? What alterations have been made? </a:t>
            </a:r>
          </a:p>
        </p:txBody>
      </p:sp>
      <p:pic>
        <p:nvPicPr>
          <p:cNvPr id="3" name="Picture 2" descr="A collage of a person dancing&#10;&#10;Description automatically generated">
            <a:extLst>
              <a:ext uri="{FF2B5EF4-FFF2-40B4-BE49-F238E27FC236}">
                <a16:creationId xmlns:a16="http://schemas.microsoft.com/office/drawing/2014/main" id="{C413DD7A-3652-4D83-A303-F940C069A4BD}"/>
              </a:ext>
            </a:extLst>
          </p:cNvPr>
          <p:cNvPicPr>
            <a:picLocks noChangeAspect="1"/>
          </p:cNvPicPr>
          <p:nvPr/>
        </p:nvPicPr>
        <p:blipFill>
          <a:blip r:embed="rId2"/>
          <a:stretch>
            <a:fillRect/>
          </a:stretch>
        </p:blipFill>
        <p:spPr>
          <a:xfrm>
            <a:off x="1472786" y="614363"/>
            <a:ext cx="9235384" cy="6247709"/>
          </a:xfrm>
          <a:prstGeom prst="rect">
            <a:avLst/>
          </a:prstGeom>
        </p:spPr>
      </p:pic>
    </p:spTree>
    <p:extLst>
      <p:ext uri="{BB962C8B-B14F-4D97-AF65-F5344CB8AC3E}">
        <p14:creationId xmlns:p14="http://schemas.microsoft.com/office/powerpoint/2010/main" val="1634890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F1F3-E3C8-CBDF-4DBC-4AC6253EF0D8}"/>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100" kern="1200">
                <a:solidFill>
                  <a:schemeClr val="tx1"/>
                </a:solidFill>
                <a:latin typeface="+mj-lt"/>
                <a:ea typeface="+mj-ea"/>
                <a:cs typeface="+mj-cs"/>
              </a:rPr>
              <a:t>Task 1: Circle the image that you believe is the original and unfiltered image. Make jottings about what changes have been made. </a:t>
            </a:r>
          </a:p>
        </p:txBody>
      </p:sp>
      <p:pic>
        <p:nvPicPr>
          <p:cNvPr id="4" name="Picture 3" descr="A person with freckles&#10;&#10;Description automatically generated">
            <a:extLst>
              <a:ext uri="{FF2B5EF4-FFF2-40B4-BE49-F238E27FC236}">
                <a16:creationId xmlns:a16="http://schemas.microsoft.com/office/drawing/2014/main" id="{C849FAD5-E4E2-0CB8-917E-36F3D868C7E5}"/>
              </a:ext>
            </a:extLst>
          </p:cNvPr>
          <p:cNvPicPr>
            <a:picLocks noChangeAspect="1"/>
          </p:cNvPicPr>
          <p:nvPr/>
        </p:nvPicPr>
        <p:blipFill rotWithShape="1">
          <a:blip r:embed="rId2"/>
          <a:srcRect r="1905" b="-2"/>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3" name="Picture 2" descr="A person with white hair wearing a hat&#10;&#10;Description automatically generated">
            <a:extLst>
              <a:ext uri="{FF2B5EF4-FFF2-40B4-BE49-F238E27FC236}">
                <a16:creationId xmlns:a16="http://schemas.microsoft.com/office/drawing/2014/main" id="{A40F2FB7-5002-2AED-1D3D-385E99899D1E}"/>
              </a:ext>
            </a:extLst>
          </p:cNvPr>
          <p:cNvPicPr>
            <a:picLocks noChangeAspect="1"/>
          </p:cNvPicPr>
          <p:nvPr/>
        </p:nvPicPr>
        <p:blipFill rotWithShape="1">
          <a:blip r:embed="rId3"/>
          <a:srcRect t="626" r="-3" b="-3"/>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Tree>
    <p:extLst>
      <p:ext uri="{BB962C8B-B14F-4D97-AF65-F5344CB8AC3E}">
        <p14:creationId xmlns:p14="http://schemas.microsoft.com/office/powerpoint/2010/main" val="222029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81199" y="478894"/>
            <a:ext cx="8220075" cy="1517546"/>
          </a:xfrm>
        </p:spPr>
        <p:txBody>
          <a:bodyPr/>
          <a:lstStyle/>
          <a:p>
            <a:pPr algn="ctr"/>
            <a:r>
              <a:rPr lang="en-GB" sz="3600" dirty="0">
                <a:solidFill>
                  <a:schemeClr val="tx1"/>
                </a:solidFill>
              </a:rPr>
              <a:t>What Are Subordinating Conjunctions?</a:t>
            </a:r>
            <a:endParaRPr lang="en-GB" sz="3600" dirty="0"/>
          </a:p>
        </p:txBody>
      </p:sp>
      <p:sp>
        <p:nvSpPr>
          <p:cNvPr id="5" name="Rectangle 4"/>
          <p:cNvSpPr/>
          <p:nvPr/>
        </p:nvSpPr>
        <p:spPr>
          <a:xfrm>
            <a:off x="2279650" y="1856846"/>
            <a:ext cx="7740650" cy="1253402"/>
          </a:xfrm>
          <a:prstGeom prst="rect">
            <a:avLst/>
          </a:prstGeom>
        </p:spPr>
        <p:txBody>
          <a:bodyPr wrap="square" lIns="0" tIns="72000" rIns="0" bIns="72000">
            <a:spAutoFit/>
          </a:bodyPr>
          <a:lstStyle/>
          <a:p>
            <a:r>
              <a:rPr lang="en-GB" sz="1800" dirty="0"/>
              <a:t>Subordinating conjunctions are the first words within a subordinate clause.</a:t>
            </a:r>
          </a:p>
          <a:p>
            <a:endParaRPr lang="en-GB" sz="1800" dirty="0"/>
          </a:p>
          <a:p>
            <a:r>
              <a:rPr lang="en-GB" sz="1800" dirty="0"/>
              <a:t>A subordinating conjunction will have both a </a:t>
            </a:r>
            <a:r>
              <a:rPr lang="en-GB" sz="1800" b="1" dirty="0">
                <a:solidFill>
                  <a:srgbClr val="92D050"/>
                </a:solidFill>
              </a:rPr>
              <a:t>subject</a:t>
            </a:r>
            <a:r>
              <a:rPr lang="en-GB" sz="1800" dirty="0"/>
              <a:t> and a </a:t>
            </a:r>
            <a:r>
              <a:rPr lang="en-GB" sz="1800" b="1" dirty="0">
                <a:solidFill>
                  <a:srgbClr val="E4C000"/>
                </a:solidFill>
              </a:rPr>
              <a:t>verb</a:t>
            </a:r>
            <a:r>
              <a:rPr lang="en-GB" sz="1800" dirty="0"/>
              <a:t> following it, forming a subordinate clause, e.g.</a:t>
            </a:r>
          </a:p>
        </p:txBody>
      </p:sp>
      <p:sp>
        <p:nvSpPr>
          <p:cNvPr id="20" name="Rectangle 19"/>
          <p:cNvSpPr/>
          <p:nvPr/>
        </p:nvSpPr>
        <p:spPr>
          <a:xfrm>
            <a:off x="7036107" y="4587619"/>
            <a:ext cx="2892137" cy="369332"/>
          </a:xfrm>
          <a:prstGeom prst="rect">
            <a:avLst/>
          </a:prstGeom>
        </p:spPr>
        <p:txBody>
          <a:bodyPr wrap="square">
            <a:spAutoFit/>
          </a:bodyPr>
          <a:lstStyle/>
          <a:p>
            <a:pPr algn="ctr"/>
            <a:r>
              <a:rPr lang="en-GB" sz="1800" dirty="0"/>
              <a:t>if </a:t>
            </a:r>
            <a:r>
              <a:rPr lang="en-GB" sz="1800" b="1" dirty="0">
                <a:solidFill>
                  <a:srgbClr val="92D050"/>
                </a:solidFill>
              </a:rPr>
              <a:t>she</a:t>
            </a:r>
            <a:r>
              <a:rPr lang="en-GB" sz="1800" dirty="0">
                <a:solidFill>
                  <a:srgbClr val="92D050"/>
                </a:solidFill>
              </a:rPr>
              <a:t> </a:t>
            </a:r>
            <a:r>
              <a:rPr lang="en-GB" sz="1800" b="1" dirty="0">
                <a:solidFill>
                  <a:srgbClr val="FFC000"/>
                </a:solidFill>
              </a:rPr>
              <a:t>practised</a:t>
            </a:r>
            <a:r>
              <a:rPr lang="en-GB" sz="1800" dirty="0"/>
              <a:t> her piano.</a:t>
            </a:r>
          </a:p>
        </p:txBody>
      </p:sp>
      <p:sp>
        <p:nvSpPr>
          <p:cNvPr id="22" name="Rectangle 21"/>
          <p:cNvSpPr/>
          <p:nvPr/>
        </p:nvSpPr>
        <p:spPr>
          <a:xfrm>
            <a:off x="7048012" y="4587619"/>
            <a:ext cx="2972289" cy="369332"/>
          </a:xfrm>
          <a:prstGeom prst="rect">
            <a:avLst/>
          </a:prstGeom>
        </p:spPr>
        <p:txBody>
          <a:bodyPr wrap="square">
            <a:spAutoFit/>
          </a:bodyPr>
          <a:lstStyle/>
          <a:p>
            <a:r>
              <a:rPr lang="en-GB" sz="1800" dirty="0"/>
              <a:t>if</a:t>
            </a:r>
            <a:r>
              <a:rPr lang="en-GB" sz="1050" dirty="0"/>
              <a:t>  </a:t>
            </a:r>
            <a:r>
              <a:rPr lang="en-GB" sz="1800" dirty="0"/>
              <a:t>she</a:t>
            </a:r>
            <a:r>
              <a:rPr lang="en-GB" sz="1100" dirty="0"/>
              <a:t> </a:t>
            </a:r>
            <a:r>
              <a:rPr lang="en-GB" sz="1050" dirty="0"/>
              <a:t> </a:t>
            </a:r>
            <a:r>
              <a:rPr lang="en-GB" sz="1800" dirty="0"/>
              <a:t>practised</a:t>
            </a:r>
            <a:r>
              <a:rPr lang="en-GB" sz="1400" dirty="0"/>
              <a:t>  </a:t>
            </a:r>
            <a:r>
              <a:rPr lang="en-GB" sz="1800" dirty="0"/>
              <a:t>her piano.</a:t>
            </a:r>
          </a:p>
        </p:txBody>
      </p:sp>
      <p:sp>
        <p:nvSpPr>
          <p:cNvPr id="23" name="Rectangle 22"/>
          <p:cNvSpPr/>
          <p:nvPr/>
        </p:nvSpPr>
        <p:spPr>
          <a:xfrm>
            <a:off x="4346017" y="4587619"/>
            <a:ext cx="2900365" cy="369332"/>
          </a:xfrm>
          <a:prstGeom prst="rect">
            <a:avLst/>
          </a:prstGeom>
        </p:spPr>
        <p:txBody>
          <a:bodyPr wrap="square">
            <a:spAutoFit/>
          </a:bodyPr>
          <a:lstStyle/>
          <a:p>
            <a:pPr algn="ctr"/>
            <a:r>
              <a:rPr lang="en-GB" sz="1800" dirty="0"/>
              <a:t>Suki could pass the exam</a:t>
            </a:r>
          </a:p>
        </p:txBody>
      </p:sp>
      <p:grpSp>
        <p:nvGrpSpPr>
          <p:cNvPr id="24" name="Group 23"/>
          <p:cNvGrpSpPr/>
          <p:nvPr/>
        </p:nvGrpSpPr>
        <p:grpSpPr>
          <a:xfrm>
            <a:off x="7109428" y="5041558"/>
            <a:ext cx="2685534" cy="754148"/>
            <a:chOff x="4473147" y="4687331"/>
            <a:chExt cx="2685534" cy="754148"/>
          </a:xfrm>
        </p:grpSpPr>
        <p:sp>
          <p:nvSpPr>
            <p:cNvPr id="25" name="Right Brace 24"/>
            <p:cNvSpPr/>
            <p:nvPr/>
          </p:nvSpPr>
          <p:spPr>
            <a:xfrm rot="5400000">
              <a:off x="5692346" y="3468132"/>
              <a:ext cx="247135" cy="2685534"/>
            </a:xfrm>
            <a:prstGeom prst="rightBrace">
              <a:avLst>
                <a:gd name="adj1" fmla="val 45000"/>
                <a:gd name="adj2" fmla="val 5076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26" name="Rectangle 25"/>
            <p:cNvSpPr/>
            <p:nvPr/>
          </p:nvSpPr>
          <p:spPr>
            <a:xfrm>
              <a:off x="4827684" y="5019074"/>
              <a:ext cx="2140379" cy="422405"/>
            </a:xfrm>
            <a:prstGeom prst="rect">
              <a:avLst/>
            </a:prstGeom>
          </p:spPr>
          <p:txBody>
            <a:bodyPr wrap="square" lIns="0" tIns="72000" rIns="0" bIns="72000">
              <a:spAutoFit/>
            </a:bodyPr>
            <a:lstStyle/>
            <a:p>
              <a:pPr algn="ctr"/>
              <a:r>
                <a:rPr lang="en-GB" sz="1800" dirty="0"/>
                <a:t>subordinate clause</a:t>
              </a:r>
            </a:p>
          </p:txBody>
        </p:sp>
      </p:grpSp>
      <p:grpSp>
        <p:nvGrpSpPr>
          <p:cNvPr id="27" name="Group 26"/>
          <p:cNvGrpSpPr/>
          <p:nvPr/>
        </p:nvGrpSpPr>
        <p:grpSpPr>
          <a:xfrm>
            <a:off x="6137409" y="3543953"/>
            <a:ext cx="1268581" cy="1043666"/>
            <a:chOff x="3501127" y="3189726"/>
            <a:chExt cx="1268581" cy="1043666"/>
          </a:xfrm>
        </p:grpSpPr>
        <p:cxnSp>
          <p:nvCxnSpPr>
            <p:cNvPr id="28" name="Straight Arrow Connector 27"/>
            <p:cNvCxnSpPr/>
            <p:nvPr/>
          </p:nvCxnSpPr>
          <p:spPr>
            <a:xfrm>
              <a:off x="4151870" y="3550508"/>
              <a:ext cx="617838" cy="68288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01127" y="3189726"/>
              <a:ext cx="918841" cy="369332"/>
            </a:xfrm>
            <a:prstGeom prst="rect">
              <a:avLst/>
            </a:prstGeom>
          </p:spPr>
          <p:txBody>
            <a:bodyPr wrap="none">
              <a:spAutoFit/>
            </a:bodyPr>
            <a:lstStyle/>
            <a:p>
              <a:r>
                <a:rPr lang="en-GB" sz="1800" b="1" dirty="0">
                  <a:solidFill>
                    <a:srgbClr val="92D050"/>
                  </a:solidFill>
                </a:rPr>
                <a:t>subject</a:t>
              </a:r>
              <a:endParaRPr lang="en-GB" sz="1800" dirty="0"/>
            </a:p>
          </p:txBody>
        </p:sp>
      </p:grpSp>
      <p:grpSp>
        <p:nvGrpSpPr>
          <p:cNvPr id="30" name="Group 29"/>
          <p:cNvGrpSpPr/>
          <p:nvPr/>
        </p:nvGrpSpPr>
        <p:grpSpPr>
          <a:xfrm>
            <a:off x="8518630" y="3569233"/>
            <a:ext cx="1257225" cy="1017843"/>
            <a:chOff x="5882348" y="3215005"/>
            <a:chExt cx="1257225" cy="1017843"/>
          </a:xfrm>
        </p:grpSpPr>
        <p:cxnSp>
          <p:nvCxnSpPr>
            <p:cNvPr id="31" name="Straight Arrow Connector 30"/>
            <p:cNvCxnSpPr/>
            <p:nvPr/>
          </p:nvCxnSpPr>
          <p:spPr>
            <a:xfrm flipH="1">
              <a:off x="5882348" y="3550508"/>
              <a:ext cx="617306" cy="682340"/>
            </a:xfrm>
            <a:prstGeom prst="straightConnector1">
              <a:avLst/>
            </a:prstGeom>
            <a:ln w="19050">
              <a:solidFill>
                <a:srgbClr val="E4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499654" y="3215005"/>
              <a:ext cx="639919" cy="369332"/>
            </a:xfrm>
            <a:prstGeom prst="rect">
              <a:avLst/>
            </a:prstGeom>
          </p:spPr>
          <p:txBody>
            <a:bodyPr wrap="none">
              <a:spAutoFit/>
            </a:bodyPr>
            <a:lstStyle/>
            <a:p>
              <a:r>
                <a:rPr lang="en-GB" sz="1800" b="1" dirty="0">
                  <a:solidFill>
                    <a:srgbClr val="E4C000"/>
                  </a:solidFill>
                </a:rPr>
                <a:t>verb</a:t>
              </a:r>
              <a:endParaRPr lang="en-GB" sz="1800" dirty="0"/>
            </a:p>
          </p:txBody>
        </p:sp>
      </p:gr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791" y="4033697"/>
            <a:ext cx="1968107" cy="2015723"/>
          </a:xfrm>
          <a:prstGeom prst="rect">
            <a:avLst/>
          </a:prstGeom>
        </p:spPr>
      </p:pic>
    </p:spTree>
    <p:extLst>
      <p:ext uri="{BB962C8B-B14F-4D97-AF65-F5344CB8AC3E}">
        <p14:creationId xmlns:p14="http://schemas.microsoft.com/office/powerpoint/2010/main" val="57963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xit" presetSubtype="0" fill="hold" grpId="1" nodeType="withEffect">
                                  <p:stCondLst>
                                    <p:cond delay="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0" grpId="0"/>
      <p:bldP spid="22" grpId="0"/>
      <p:bldP spid="22" grpId="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40AD-0A48-91B9-F918-907084B56CF2}"/>
              </a:ext>
            </a:extLst>
          </p:cNvPr>
          <p:cNvSpPr>
            <a:spLocks noGrp="1"/>
          </p:cNvSpPr>
          <p:nvPr>
            <p:ph type="title"/>
          </p:nvPr>
        </p:nvSpPr>
        <p:spPr>
          <a:xfrm>
            <a:off x="838200" y="2452342"/>
            <a:ext cx="10515600" cy="1325563"/>
          </a:xfrm>
        </p:spPr>
        <p:txBody>
          <a:bodyPr>
            <a:normAutofit fontScale="90000"/>
          </a:bodyPr>
          <a:lstStyle/>
          <a:p>
            <a:r>
              <a:rPr lang="en-US"/>
              <a:t>Talk partners: </a:t>
            </a:r>
            <a:br>
              <a:rPr lang="en-US"/>
            </a:br>
            <a:br>
              <a:rPr lang="en-US"/>
            </a:br>
            <a:r>
              <a:rPr lang="en-US"/>
              <a:t>What makes a good advert? </a:t>
            </a:r>
            <a:br>
              <a:rPr lang="en-US"/>
            </a:br>
            <a:br>
              <a:rPr lang="en-US"/>
            </a:br>
            <a:r>
              <a:rPr lang="en-US"/>
              <a:t>Think of an advert that you have seen that makes you want to purchase the item. </a:t>
            </a:r>
          </a:p>
        </p:txBody>
      </p:sp>
    </p:spTree>
    <p:extLst>
      <p:ext uri="{BB962C8B-B14F-4D97-AF65-F5344CB8AC3E}">
        <p14:creationId xmlns:p14="http://schemas.microsoft.com/office/powerpoint/2010/main" val="314178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82FE1-7ED1-4F49-9B06-8B28B71CBA21}"/>
              </a:ext>
            </a:extLst>
          </p:cNvPr>
          <p:cNvSpPr txBox="1"/>
          <p:nvPr/>
        </p:nvSpPr>
        <p:spPr>
          <a:xfrm>
            <a:off x="167664" y="1239375"/>
            <a:ext cx="11788007" cy="954107"/>
          </a:xfrm>
          <a:prstGeom prst="rect">
            <a:avLst/>
          </a:prstGeom>
          <a:noFill/>
        </p:spPr>
        <p:txBody>
          <a:bodyPr wrap="square" lIns="91440" tIns="45720" rIns="91440" bIns="45720" rtlCol="0" anchor="t">
            <a:spAutoFit/>
          </a:bodyPr>
          <a:lstStyle/>
          <a:p>
            <a:r>
              <a:rPr lang="en-GB" sz="2800"/>
              <a:t>Does it matter if images that have been significantly altered are used in adverts, online, or otherwise published? </a:t>
            </a:r>
            <a:endParaRPr lang="en-GB" sz="2400"/>
          </a:p>
        </p:txBody>
      </p:sp>
      <p:sp>
        <p:nvSpPr>
          <p:cNvPr id="6"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400"/>
              <a:t>Discuss </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62299" y="2253735"/>
            <a:ext cx="5825182" cy="3883455"/>
          </a:xfrm>
          <a:prstGeom prst="rect">
            <a:avLst/>
          </a:prstGeom>
        </p:spPr>
      </p:pic>
    </p:spTree>
    <p:extLst>
      <p:ext uri="{BB962C8B-B14F-4D97-AF65-F5344CB8AC3E}">
        <p14:creationId xmlns:p14="http://schemas.microsoft.com/office/powerpoint/2010/main" val="3715565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text&#10;&#10;Description automatically generated">
            <a:extLst>
              <a:ext uri="{FF2B5EF4-FFF2-40B4-BE49-F238E27FC236}">
                <a16:creationId xmlns:a16="http://schemas.microsoft.com/office/drawing/2014/main" id="{862B150C-2C9A-C064-EF26-D9938BE90748}"/>
              </a:ext>
            </a:extLst>
          </p:cNvPr>
          <p:cNvPicPr>
            <a:picLocks noChangeAspect="1"/>
          </p:cNvPicPr>
          <p:nvPr/>
        </p:nvPicPr>
        <p:blipFill>
          <a:blip r:embed="rId2"/>
          <a:stretch>
            <a:fillRect/>
          </a:stretch>
        </p:blipFill>
        <p:spPr>
          <a:xfrm>
            <a:off x="222106" y="-5484"/>
            <a:ext cx="11840152" cy="6049240"/>
          </a:xfrm>
          <a:prstGeom prst="rect">
            <a:avLst/>
          </a:prstGeom>
        </p:spPr>
      </p:pic>
    </p:spTree>
    <p:extLst>
      <p:ext uri="{BB962C8B-B14F-4D97-AF65-F5344CB8AC3E}">
        <p14:creationId xmlns:p14="http://schemas.microsoft.com/office/powerpoint/2010/main" val="1391134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aper with black text and orange ovals&#10;&#10;Description automatically generated">
            <a:extLst>
              <a:ext uri="{FF2B5EF4-FFF2-40B4-BE49-F238E27FC236}">
                <a16:creationId xmlns:a16="http://schemas.microsoft.com/office/drawing/2014/main" id="{C21C19A6-D900-957E-A89D-3175DD527F8E}"/>
              </a:ext>
            </a:extLst>
          </p:cNvPr>
          <p:cNvPicPr>
            <a:picLocks noChangeAspect="1"/>
          </p:cNvPicPr>
          <p:nvPr/>
        </p:nvPicPr>
        <p:blipFill>
          <a:blip r:embed="rId2"/>
          <a:stretch>
            <a:fillRect/>
          </a:stretch>
        </p:blipFill>
        <p:spPr>
          <a:xfrm>
            <a:off x="2169616" y="-4473"/>
            <a:ext cx="9639300" cy="6601402"/>
          </a:xfrm>
          <a:prstGeom prst="rect">
            <a:avLst/>
          </a:prstGeom>
        </p:spPr>
      </p:pic>
    </p:spTree>
    <p:extLst>
      <p:ext uri="{BB962C8B-B14F-4D97-AF65-F5344CB8AC3E}">
        <p14:creationId xmlns:p14="http://schemas.microsoft.com/office/powerpoint/2010/main" val="2695576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6D3A-E70B-E610-A323-D88567EAECB4}"/>
              </a:ext>
            </a:extLst>
          </p:cNvPr>
          <p:cNvSpPr>
            <a:spLocks noGrp="1"/>
          </p:cNvSpPr>
          <p:nvPr>
            <p:ph type="title"/>
          </p:nvPr>
        </p:nvSpPr>
        <p:spPr/>
        <p:txBody>
          <a:bodyPr/>
          <a:lstStyle/>
          <a:p>
            <a:r>
              <a:rPr lang="en-US">
                <a:ea typeface="+mj-lt"/>
                <a:cs typeface="+mj-lt"/>
                <a:hlinkClick r:id="rId2"/>
              </a:rPr>
              <a:t>Dove | Reverse Selfie | Have #TheSelfieTalk (youtube.com)</a:t>
            </a:r>
            <a:endParaRPr lang="en-US"/>
          </a:p>
        </p:txBody>
      </p:sp>
    </p:spTree>
    <p:extLst>
      <p:ext uri="{BB962C8B-B14F-4D97-AF65-F5344CB8AC3E}">
        <p14:creationId xmlns:p14="http://schemas.microsoft.com/office/powerpoint/2010/main" val="2097543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82FE1-7ED1-4F49-9B06-8B28B71CBA21}"/>
              </a:ext>
            </a:extLst>
          </p:cNvPr>
          <p:cNvSpPr txBox="1"/>
          <p:nvPr/>
        </p:nvSpPr>
        <p:spPr>
          <a:xfrm>
            <a:off x="167664" y="1239375"/>
            <a:ext cx="11788007" cy="954107"/>
          </a:xfrm>
          <a:prstGeom prst="rect">
            <a:avLst/>
          </a:prstGeom>
          <a:noFill/>
        </p:spPr>
        <p:txBody>
          <a:bodyPr wrap="square" lIns="91440" tIns="45720" rIns="91440" bIns="45720" rtlCol="0" anchor="t">
            <a:spAutoFit/>
          </a:bodyPr>
          <a:lstStyle/>
          <a:p>
            <a:r>
              <a:rPr lang="en-GB" sz="2800"/>
              <a:t>Does it matter if images that have been significantly altered are used in adverts, online, or otherwise published? </a:t>
            </a:r>
            <a:endParaRPr lang="en-GB" sz="2400"/>
          </a:p>
        </p:txBody>
      </p:sp>
      <p:sp>
        <p:nvSpPr>
          <p:cNvPr id="6"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t>Write it: </a:t>
            </a:r>
            <a:endParaRPr lang="en-GB" sz="440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04125" y="2198518"/>
            <a:ext cx="5825182" cy="3883455"/>
          </a:xfrm>
          <a:prstGeom prst="rect">
            <a:avLst/>
          </a:prstGeom>
        </p:spPr>
      </p:pic>
      <p:sp>
        <p:nvSpPr>
          <p:cNvPr id="2" name="TextBox 1">
            <a:extLst>
              <a:ext uri="{FF2B5EF4-FFF2-40B4-BE49-F238E27FC236}">
                <a16:creationId xmlns:a16="http://schemas.microsoft.com/office/drawing/2014/main" id="{3F8CBCD0-6B07-79A5-A1C8-1965BD339138}"/>
              </a:ext>
            </a:extLst>
          </p:cNvPr>
          <p:cNvSpPr txBox="1"/>
          <p:nvPr/>
        </p:nvSpPr>
        <p:spPr>
          <a:xfrm>
            <a:off x="386521" y="2705652"/>
            <a:ext cx="451954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I agree that companies ___________</a:t>
            </a:r>
          </a:p>
          <a:p>
            <a:endParaRPr lang="en-US" sz="2800"/>
          </a:p>
          <a:p>
            <a:endParaRPr lang="en-US" sz="2800"/>
          </a:p>
          <a:p>
            <a:r>
              <a:rPr lang="en-US" sz="2800"/>
              <a:t>I do not agree that companies________</a:t>
            </a:r>
          </a:p>
        </p:txBody>
      </p:sp>
    </p:spTree>
    <p:extLst>
      <p:ext uri="{BB962C8B-B14F-4D97-AF65-F5344CB8AC3E}">
        <p14:creationId xmlns:p14="http://schemas.microsoft.com/office/powerpoint/2010/main" val="524242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100"/>
              <a:t>Have you changed your mind?</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3161" y="1338688"/>
            <a:ext cx="8336692" cy="4696893"/>
          </a:xfrm>
          <a:prstGeom prst="rect">
            <a:avLst/>
          </a:prstGeom>
        </p:spPr>
      </p:pic>
    </p:spTree>
    <p:extLst>
      <p:ext uri="{BB962C8B-B14F-4D97-AF65-F5344CB8AC3E}">
        <p14:creationId xmlns:p14="http://schemas.microsoft.com/office/powerpoint/2010/main" val="2879710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7AAB-24A4-4D11-7852-A694077912CD}"/>
              </a:ext>
            </a:extLst>
          </p:cNvPr>
          <p:cNvSpPr>
            <a:spLocks noGrp="1"/>
          </p:cNvSpPr>
          <p:nvPr>
            <p:ph type="title"/>
          </p:nvPr>
        </p:nvSpPr>
        <p:spPr/>
        <p:txBody>
          <a:bodyPr/>
          <a:lstStyle/>
          <a:p>
            <a:r>
              <a:rPr lang="en-US" sz="3500"/>
              <a:t>Q:</a:t>
            </a:r>
            <a:r>
              <a:rPr lang="en-US" sz="3500">
                <a:latin typeface="Aptos Display"/>
              </a:rPr>
              <a:t> </a:t>
            </a:r>
            <a:r>
              <a:rPr lang="en-US" sz="3500" b="1">
                <a:latin typeface="Century Gothic"/>
              </a:rPr>
              <a:t>Who advanced science, mathematics, and medicine and why are they important?</a:t>
            </a:r>
            <a:endParaRPr lang="en-US" sz="3500"/>
          </a:p>
        </p:txBody>
      </p:sp>
      <p:pic>
        <p:nvPicPr>
          <p:cNvPr id="3" name="Picture 2" descr="A white background with purple text&#10;&#10;Description automatically generated">
            <a:extLst>
              <a:ext uri="{FF2B5EF4-FFF2-40B4-BE49-F238E27FC236}">
                <a16:creationId xmlns:a16="http://schemas.microsoft.com/office/drawing/2014/main" id="{BB141A61-13FD-D2F8-A457-0D08577D951C}"/>
              </a:ext>
            </a:extLst>
          </p:cNvPr>
          <p:cNvPicPr>
            <a:picLocks noChangeAspect="1"/>
          </p:cNvPicPr>
          <p:nvPr/>
        </p:nvPicPr>
        <p:blipFill>
          <a:blip r:embed="rId2"/>
          <a:stretch>
            <a:fillRect/>
          </a:stretch>
        </p:blipFill>
        <p:spPr>
          <a:xfrm>
            <a:off x="1716345" y="1692007"/>
            <a:ext cx="8343900" cy="4829175"/>
          </a:xfrm>
          <a:prstGeom prst="rect">
            <a:avLst/>
          </a:prstGeom>
        </p:spPr>
      </p:pic>
    </p:spTree>
    <p:extLst>
      <p:ext uri="{BB962C8B-B14F-4D97-AF65-F5344CB8AC3E}">
        <p14:creationId xmlns:p14="http://schemas.microsoft.com/office/powerpoint/2010/main" val="1763080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1345-D4F3-A4C6-9AB7-1EBE45D39D93}"/>
              </a:ext>
            </a:extLst>
          </p:cNvPr>
          <p:cNvSpPr>
            <a:spLocks noGrp="1"/>
          </p:cNvSpPr>
          <p:nvPr>
            <p:ph type="title"/>
          </p:nvPr>
        </p:nvSpPr>
        <p:spPr>
          <a:xfrm>
            <a:off x="705678" y="2430255"/>
            <a:ext cx="10515600" cy="1325563"/>
          </a:xfrm>
        </p:spPr>
        <p:txBody>
          <a:bodyPr>
            <a:normAutofit fontScale="90000"/>
          </a:bodyPr>
          <a:lstStyle/>
          <a:p>
            <a:r>
              <a:rPr lang="en-US"/>
              <a:t>Blue </a:t>
            </a:r>
            <a:br>
              <a:rPr lang="en-US"/>
            </a:br>
            <a:r>
              <a:rPr lang="en-US" sz="4000">
                <a:ea typeface="+mj-lt"/>
                <a:cs typeface="+mj-lt"/>
              </a:rPr>
              <a:t>The Qur'an encourages Muslims to learn, why do you think this is? </a:t>
            </a:r>
            <a:br>
              <a:rPr lang="en-US" sz="4000">
                <a:ea typeface="+mj-lt"/>
                <a:cs typeface="+mj-lt"/>
              </a:rPr>
            </a:br>
            <a:br>
              <a:rPr lang="en-US" sz="4000">
                <a:ea typeface="+mj-lt"/>
                <a:cs typeface="+mj-lt"/>
              </a:rPr>
            </a:br>
            <a:r>
              <a:rPr lang="en-US" sz="4000">
                <a:ea typeface="+mj-lt"/>
                <a:cs typeface="+mj-lt"/>
              </a:rPr>
              <a:t>Green </a:t>
            </a:r>
            <a:br>
              <a:rPr lang="en-US" sz="4000">
                <a:ea typeface="+mj-lt"/>
                <a:cs typeface="+mj-lt"/>
              </a:rPr>
            </a:br>
            <a:r>
              <a:rPr lang="en-US" sz="4000">
                <a:ea typeface="+mj-lt"/>
                <a:cs typeface="+mj-lt"/>
              </a:rPr>
              <a:t>What was the House of Wisdom?</a:t>
            </a:r>
            <a:br>
              <a:rPr lang="en-US" sz="4000">
                <a:ea typeface="+mj-lt"/>
                <a:cs typeface="+mj-lt"/>
              </a:rPr>
            </a:br>
            <a:br>
              <a:rPr lang="en-US" sz="4000"/>
            </a:br>
            <a:r>
              <a:rPr lang="en-US" sz="4000">
                <a:solidFill>
                  <a:srgbClr val="FF0000"/>
                </a:solidFill>
              </a:rPr>
              <a:t>Challenge:</a:t>
            </a:r>
            <a:br>
              <a:rPr lang="en-US" sz="4000"/>
            </a:br>
            <a:r>
              <a:rPr lang="en-US" sz="4000"/>
              <a:t>Why did people travel to the House of Wisdom?</a:t>
            </a:r>
          </a:p>
        </p:txBody>
      </p:sp>
    </p:spTree>
    <p:extLst>
      <p:ext uri="{BB962C8B-B14F-4D97-AF65-F5344CB8AC3E}">
        <p14:creationId xmlns:p14="http://schemas.microsoft.com/office/powerpoint/2010/main" val="2041477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urple ovals with text&#10;&#10;Description automatically generated">
            <a:extLst>
              <a:ext uri="{FF2B5EF4-FFF2-40B4-BE49-F238E27FC236}">
                <a16:creationId xmlns:a16="http://schemas.microsoft.com/office/drawing/2014/main" id="{6F1DC7F9-3D97-E056-89B2-22B5C6B0B738}"/>
              </a:ext>
            </a:extLst>
          </p:cNvPr>
          <p:cNvPicPr>
            <a:picLocks noChangeAspect="1"/>
          </p:cNvPicPr>
          <p:nvPr/>
        </p:nvPicPr>
        <p:blipFill>
          <a:blip r:embed="rId2"/>
          <a:stretch>
            <a:fillRect/>
          </a:stretch>
        </p:blipFill>
        <p:spPr>
          <a:xfrm>
            <a:off x="990600" y="225124"/>
            <a:ext cx="10241691" cy="6098831"/>
          </a:xfrm>
          <a:prstGeom prst="rect">
            <a:avLst/>
          </a:prstGeom>
        </p:spPr>
      </p:pic>
    </p:spTree>
    <p:extLst>
      <p:ext uri="{BB962C8B-B14F-4D97-AF65-F5344CB8AC3E}">
        <p14:creationId xmlns:p14="http://schemas.microsoft.com/office/powerpoint/2010/main" val="263580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36107" y="4587619"/>
            <a:ext cx="2892137" cy="369332"/>
          </a:xfrm>
          <a:prstGeom prst="rect">
            <a:avLst/>
          </a:prstGeom>
        </p:spPr>
        <p:txBody>
          <a:bodyPr wrap="square">
            <a:spAutoFit/>
          </a:bodyPr>
          <a:lstStyle/>
          <a:p>
            <a:pPr algn="ctr"/>
            <a:r>
              <a:rPr lang="en-GB" sz="1800" dirty="0"/>
              <a:t>if </a:t>
            </a:r>
            <a:r>
              <a:rPr lang="en-GB" sz="1800" b="1" dirty="0">
                <a:solidFill>
                  <a:srgbClr val="92D050"/>
                </a:solidFill>
              </a:rPr>
              <a:t>she</a:t>
            </a:r>
            <a:r>
              <a:rPr lang="en-GB" sz="1800" dirty="0">
                <a:solidFill>
                  <a:srgbClr val="92D050"/>
                </a:solidFill>
              </a:rPr>
              <a:t> </a:t>
            </a:r>
            <a:r>
              <a:rPr lang="en-GB" sz="1800" b="1" dirty="0">
                <a:solidFill>
                  <a:srgbClr val="FFC000"/>
                </a:solidFill>
              </a:rPr>
              <a:t>practised</a:t>
            </a:r>
            <a:r>
              <a:rPr lang="en-GB" sz="1800" dirty="0"/>
              <a:t> her piano.</a:t>
            </a:r>
          </a:p>
        </p:txBody>
      </p:sp>
      <p:sp>
        <p:nvSpPr>
          <p:cNvPr id="21" name="Title 20"/>
          <p:cNvSpPr>
            <a:spLocks noGrp="1"/>
          </p:cNvSpPr>
          <p:nvPr>
            <p:ph type="title"/>
          </p:nvPr>
        </p:nvSpPr>
        <p:spPr>
          <a:xfrm>
            <a:off x="1981199" y="478894"/>
            <a:ext cx="8220075" cy="1517546"/>
          </a:xfrm>
        </p:spPr>
        <p:txBody>
          <a:bodyPr/>
          <a:lstStyle/>
          <a:p>
            <a:pPr algn="ctr"/>
            <a:r>
              <a:rPr lang="en-GB" sz="3600" dirty="0">
                <a:solidFill>
                  <a:schemeClr val="tx1"/>
                </a:solidFill>
              </a:rPr>
              <a:t>Subordinating Conjunctions to</a:t>
            </a:r>
            <a:br>
              <a:rPr lang="en-GB" sz="3600" dirty="0">
                <a:solidFill>
                  <a:schemeClr val="tx1"/>
                </a:solidFill>
              </a:rPr>
            </a:br>
            <a:r>
              <a:rPr lang="en-GB" sz="3600" dirty="0">
                <a:solidFill>
                  <a:schemeClr val="tx1"/>
                </a:solidFill>
              </a:rPr>
              <a:t>Start Sentences</a:t>
            </a:r>
            <a:endParaRPr lang="en-GB" sz="3600" dirty="0"/>
          </a:p>
        </p:txBody>
      </p:sp>
      <p:sp>
        <p:nvSpPr>
          <p:cNvPr id="5" name="Rectangle 4"/>
          <p:cNvSpPr/>
          <p:nvPr/>
        </p:nvSpPr>
        <p:spPr>
          <a:xfrm>
            <a:off x="2279650" y="1856847"/>
            <a:ext cx="7740650" cy="1530401"/>
          </a:xfrm>
          <a:prstGeom prst="rect">
            <a:avLst/>
          </a:prstGeom>
        </p:spPr>
        <p:txBody>
          <a:bodyPr wrap="square" lIns="0" tIns="72000" rIns="0" bIns="72000">
            <a:spAutoFit/>
          </a:bodyPr>
          <a:lstStyle/>
          <a:p>
            <a:r>
              <a:rPr lang="en-GB" sz="1800" dirty="0"/>
              <a:t>Subordinating conjunctions can also be used as the first word in a multi-clause/complex sentence. </a:t>
            </a:r>
          </a:p>
          <a:p>
            <a:endParaRPr lang="en-GB" sz="1800" dirty="0"/>
          </a:p>
          <a:p>
            <a:r>
              <a:rPr lang="en-GB" sz="1800" dirty="0"/>
              <a:t>When the subordinate clause comes before the main clause, make sure you remember to use a comma to mark where the subordinate clause ends.</a:t>
            </a:r>
          </a:p>
        </p:txBody>
      </p:sp>
      <p:sp>
        <p:nvSpPr>
          <p:cNvPr id="2" name="Rectangle 1"/>
          <p:cNvSpPr/>
          <p:nvPr/>
        </p:nvSpPr>
        <p:spPr>
          <a:xfrm>
            <a:off x="4346017" y="4587619"/>
            <a:ext cx="2900365" cy="369332"/>
          </a:xfrm>
          <a:prstGeom prst="rect">
            <a:avLst/>
          </a:prstGeom>
        </p:spPr>
        <p:txBody>
          <a:bodyPr wrap="square">
            <a:spAutoFit/>
          </a:bodyPr>
          <a:lstStyle/>
          <a:p>
            <a:pPr algn="ctr"/>
            <a:r>
              <a:rPr lang="en-GB" sz="1800" dirty="0"/>
              <a:t>Suki could pass the exam</a:t>
            </a:r>
          </a:p>
        </p:txBody>
      </p:sp>
      <p:grpSp>
        <p:nvGrpSpPr>
          <p:cNvPr id="7" name="Group 6"/>
          <p:cNvGrpSpPr/>
          <p:nvPr/>
        </p:nvGrpSpPr>
        <p:grpSpPr>
          <a:xfrm>
            <a:off x="7109428" y="5041558"/>
            <a:ext cx="2685534" cy="754148"/>
            <a:chOff x="4473147" y="4687331"/>
            <a:chExt cx="2685534" cy="754148"/>
          </a:xfrm>
        </p:grpSpPr>
        <p:sp>
          <p:nvSpPr>
            <p:cNvPr id="4" name="Right Brace 3"/>
            <p:cNvSpPr/>
            <p:nvPr/>
          </p:nvSpPr>
          <p:spPr>
            <a:xfrm rot="5400000">
              <a:off x="5692346" y="3468132"/>
              <a:ext cx="247135" cy="2685534"/>
            </a:xfrm>
            <a:prstGeom prst="rightBrace">
              <a:avLst>
                <a:gd name="adj1" fmla="val 45000"/>
                <a:gd name="adj2" fmla="val 5076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8" name="Rectangle 7"/>
            <p:cNvSpPr/>
            <p:nvPr/>
          </p:nvSpPr>
          <p:spPr>
            <a:xfrm>
              <a:off x="4827684" y="5019074"/>
              <a:ext cx="2140379" cy="422405"/>
            </a:xfrm>
            <a:prstGeom prst="rect">
              <a:avLst/>
            </a:prstGeom>
          </p:spPr>
          <p:txBody>
            <a:bodyPr wrap="square" lIns="0" tIns="72000" rIns="0" bIns="72000">
              <a:spAutoFit/>
            </a:bodyPr>
            <a:lstStyle/>
            <a:p>
              <a:pPr algn="ctr"/>
              <a:r>
                <a:rPr lang="en-GB" sz="1800" dirty="0"/>
                <a:t>subordinate clause</a:t>
              </a:r>
            </a:p>
          </p:txBody>
        </p:sp>
      </p:grpSp>
      <p:grpSp>
        <p:nvGrpSpPr>
          <p:cNvPr id="17" name="Group 16"/>
          <p:cNvGrpSpPr/>
          <p:nvPr/>
        </p:nvGrpSpPr>
        <p:grpSpPr>
          <a:xfrm>
            <a:off x="6137409" y="3543953"/>
            <a:ext cx="1268581" cy="1043666"/>
            <a:chOff x="3501127" y="3189726"/>
            <a:chExt cx="1268581" cy="1043666"/>
          </a:xfrm>
        </p:grpSpPr>
        <p:cxnSp>
          <p:nvCxnSpPr>
            <p:cNvPr id="10" name="Straight Arrow Connector 9"/>
            <p:cNvCxnSpPr/>
            <p:nvPr/>
          </p:nvCxnSpPr>
          <p:spPr>
            <a:xfrm>
              <a:off x="4151870" y="3550508"/>
              <a:ext cx="617838" cy="68288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501127" y="3189726"/>
              <a:ext cx="918841" cy="369332"/>
            </a:xfrm>
            <a:prstGeom prst="rect">
              <a:avLst/>
            </a:prstGeom>
          </p:spPr>
          <p:txBody>
            <a:bodyPr wrap="none">
              <a:spAutoFit/>
            </a:bodyPr>
            <a:lstStyle/>
            <a:p>
              <a:r>
                <a:rPr lang="en-GB" sz="1800" b="1" dirty="0">
                  <a:solidFill>
                    <a:srgbClr val="92D050"/>
                  </a:solidFill>
                </a:rPr>
                <a:t>subject</a:t>
              </a:r>
              <a:endParaRPr lang="en-GB" sz="1800" dirty="0"/>
            </a:p>
          </p:txBody>
        </p:sp>
      </p:grpSp>
      <p:grpSp>
        <p:nvGrpSpPr>
          <p:cNvPr id="16" name="Group 15"/>
          <p:cNvGrpSpPr/>
          <p:nvPr/>
        </p:nvGrpSpPr>
        <p:grpSpPr>
          <a:xfrm>
            <a:off x="8518630" y="3569233"/>
            <a:ext cx="1257225" cy="1017843"/>
            <a:chOff x="5882348" y="3215005"/>
            <a:chExt cx="1257225" cy="1017843"/>
          </a:xfrm>
        </p:grpSpPr>
        <p:cxnSp>
          <p:nvCxnSpPr>
            <p:cNvPr id="14" name="Straight Arrow Connector 13"/>
            <p:cNvCxnSpPr/>
            <p:nvPr/>
          </p:nvCxnSpPr>
          <p:spPr>
            <a:xfrm flipH="1">
              <a:off x="5882348" y="3550508"/>
              <a:ext cx="617306" cy="682340"/>
            </a:xfrm>
            <a:prstGeom prst="straightConnector1">
              <a:avLst/>
            </a:prstGeom>
            <a:ln w="19050">
              <a:solidFill>
                <a:srgbClr val="E4C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499654" y="3215005"/>
              <a:ext cx="639919" cy="369332"/>
            </a:xfrm>
            <a:prstGeom prst="rect">
              <a:avLst/>
            </a:prstGeom>
          </p:spPr>
          <p:txBody>
            <a:bodyPr wrap="none">
              <a:spAutoFit/>
            </a:bodyPr>
            <a:lstStyle/>
            <a:p>
              <a:r>
                <a:rPr lang="en-GB" sz="1800" b="1" dirty="0">
                  <a:solidFill>
                    <a:srgbClr val="E4C000"/>
                  </a:solidFill>
                </a:rPr>
                <a:t>verb</a:t>
              </a:r>
              <a:endParaRPr lang="en-GB" sz="1800" dirty="0"/>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791" y="4033697"/>
            <a:ext cx="1968107" cy="2015723"/>
          </a:xfrm>
          <a:prstGeom prst="rect">
            <a:avLst/>
          </a:prstGeom>
        </p:spPr>
      </p:pic>
    </p:spTree>
    <p:extLst>
      <p:ext uri="{BB962C8B-B14F-4D97-AF65-F5344CB8AC3E}">
        <p14:creationId xmlns:p14="http://schemas.microsoft.com/office/powerpoint/2010/main" val="2014133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path" presetSubtype="0" fill="hold" grpId="0" nodeType="clickEffect">
                                  <p:stCondLst>
                                    <p:cond delay="0"/>
                                  </p:stCondLst>
                                  <p:childTnLst>
                                    <p:animMotion origin="layout" path="M -0.00018 -3.33333E-6 L -0.07674 -0.04004 C -0.09288 -0.04907 -0.11684 -0.05393 -0.14184 -0.05393 C -0.17049 -0.05393 -0.19323 -0.04907 -0.20938 -0.04004 L -0.28611 -3.33333E-6 " pathEditMode="relative" rAng="10800000" ptsTypes="AAAAA">
                                      <p:cBhvr>
                                        <p:cTn id="21" dur="2000" fill="hold"/>
                                        <p:tgtEl>
                                          <p:spTgt spid="6"/>
                                        </p:tgtEl>
                                        <p:attrNameLst>
                                          <p:attrName>ppt_x</p:attrName>
                                          <p:attrName>ppt_y</p:attrName>
                                        </p:attrNameLst>
                                      </p:cBhvr>
                                      <p:rCtr x="-14288" y="-2685"/>
                                    </p:animMotion>
                                  </p:childTnLst>
                                </p:cTn>
                              </p:par>
                              <p:par>
                                <p:cTn id="22" presetID="37" presetClass="path" presetSubtype="0" fill="hold" grpId="0" nodeType="withEffect">
                                  <p:stCondLst>
                                    <p:cond delay="0"/>
                                  </p:stCondLst>
                                  <p:childTnLst>
                                    <p:animMotion origin="layout" path="M 0.00729 -3.33333E-6 L 0.0868 0.04005 C 0.10364 0.04908 0.12864 0.05394 0.15468 0.05394 C 0.1842 0.05394 0.20816 0.04908 0.225 0.04005 L 0.30503 -3.33333E-6 " pathEditMode="relative" rAng="0" ptsTypes="AAAAA">
                                      <p:cBhvr>
                                        <p:cTn id="23" dur="2000" fill="hold"/>
                                        <p:tgtEl>
                                          <p:spTgt spid="2"/>
                                        </p:tgtEl>
                                        <p:attrNameLst>
                                          <p:attrName>ppt_x</p:attrName>
                                          <p:attrName>ppt_y</p:attrName>
                                        </p:attrNameLst>
                                      </p:cBhvr>
                                      <p:rCtr x="14878"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5" grpId="0" build="p"/>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speech bubble&#10;&#10;Description automatically generated">
            <a:extLst>
              <a:ext uri="{FF2B5EF4-FFF2-40B4-BE49-F238E27FC236}">
                <a16:creationId xmlns:a16="http://schemas.microsoft.com/office/drawing/2014/main" id="{854C75B6-10D2-F248-769C-55155F51802F}"/>
              </a:ext>
            </a:extLst>
          </p:cNvPr>
          <p:cNvPicPr>
            <a:picLocks noChangeAspect="1"/>
          </p:cNvPicPr>
          <p:nvPr/>
        </p:nvPicPr>
        <p:blipFill>
          <a:blip r:embed="rId2"/>
          <a:stretch>
            <a:fillRect/>
          </a:stretch>
        </p:blipFill>
        <p:spPr>
          <a:xfrm>
            <a:off x="1919288" y="2445"/>
            <a:ext cx="8353425" cy="2981325"/>
          </a:xfrm>
          <a:prstGeom prst="rect">
            <a:avLst/>
          </a:prstGeom>
        </p:spPr>
      </p:pic>
      <p:pic>
        <p:nvPicPr>
          <p:cNvPr id="3" name="Picture 2" descr="A close-up of a speech bubble&#10;&#10;Description automatically generated">
            <a:extLst>
              <a:ext uri="{FF2B5EF4-FFF2-40B4-BE49-F238E27FC236}">
                <a16:creationId xmlns:a16="http://schemas.microsoft.com/office/drawing/2014/main" id="{9F178D7F-5155-F32F-01D1-86F7882F02AA}"/>
              </a:ext>
            </a:extLst>
          </p:cNvPr>
          <p:cNvPicPr>
            <a:picLocks noChangeAspect="1"/>
          </p:cNvPicPr>
          <p:nvPr/>
        </p:nvPicPr>
        <p:blipFill>
          <a:blip r:embed="rId3"/>
          <a:stretch>
            <a:fillRect/>
          </a:stretch>
        </p:blipFill>
        <p:spPr>
          <a:xfrm>
            <a:off x="1921452" y="3433186"/>
            <a:ext cx="8210550" cy="2924175"/>
          </a:xfrm>
          <a:prstGeom prst="rect">
            <a:avLst/>
          </a:prstGeom>
        </p:spPr>
      </p:pic>
    </p:spTree>
    <p:extLst>
      <p:ext uri="{BB962C8B-B14F-4D97-AF65-F5344CB8AC3E}">
        <p14:creationId xmlns:p14="http://schemas.microsoft.com/office/powerpoint/2010/main" val="3040100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text&#10;&#10;Description automatically generated">
            <a:extLst>
              <a:ext uri="{FF2B5EF4-FFF2-40B4-BE49-F238E27FC236}">
                <a16:creationId xmlns:a16="http://schemas.microsoft.com/office/drawing/2014/main" id="{3BDD8E2D-95AA-F4F7-9D74-D1F5518EF564}"/>
              </a:ext>
            </a:extLst>
          </p:cNvPr>
          <p:cNvPicPr>
            <a:picLocks noChangeAspect="1"/>
          </p:cNvPicPr>
          <p:nvPr/>
        </p:nvPicPr>
        <p:blipFill>
          <a:blip r:embed="rId2"/>
          <a:stretch>
            <a:fillRect/>
          </a:stretch>
        </p:blipFill>
        <p:spPr>
          <a:xfrm>
            <a:off x="1588" y="167409"/>
            <a:ext cx="11669279" cy="5507181"/>
          </a:xfrm>
          <a:prstGeom prst="rect">
            <a:avLst/>
          </a:prstGeom>
        </p:spPr>
      </p:pic>
    </p:spTree>
    <p:extLst>
      <p:ext uri="{BB962C8B-B14F-4D97-AF65-F5344CB8AC3E}">
        <p14:creationId xmlns:p14="http://schemas.microsoft.com/office/powerpoint/2010/main" val="4274197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466221"/>
            <a:ext cx="10333470" cy="5299813"/>
          </a:xfrm>
        </p:spPr>
        <p:txBody>
          <a:bodyPr>
            <a:normAutofit/>
          </a:bodyPr>
          <a:lstStyle/>
          <a:p>
            <a:pPr algn="l"/>
            <a:r>
              <a:rPr lang="en-GB" b="0" i="0" u="none" strike="noStrike" baseline="0">
                <a:latin typeface="Century Gothic" panose="020B0502020202020204" pitchFamily="34" charset="0"/>
              </a:rPr>
              <a:t>Encouraging learning and providing places for people to learn soon led to many advances in knowledge. </a:t>
            </a:r>
          </a:p>
          <a:p>
            <a:pPr algn="l"/>
            <a:r>
              <a:rPr lang="en-GB" b="0" i="0" u="none" strike="noStrike" baseline="0">
                <a:latin typeface="Century Gothic" panose="020B0502020202020204" pitchFamily="34" charset="0"/>
              </a:rPr>
              <a:t>Many people contributed to these advances, but in this lesson you will look at just three of them.</a:t>
            </a:r>
          </a:p>
        </p:txBody>
      </p:sp>
      <p:sp>
        <p:nvSpPr>
          <p:cNvPr id="2" name="Title 1"/>
          <p:cNvSpPr>
            <a:spLocks noGrp="1"/>
          </p:cNvSpPr>
          <p:nvPr>
            <p:ph type="title"/>
          </p:nvPr>
        </p:nvSpPr>
        <p:spPr>
          <a:xfrm>
            <a:off x="473075" y="418461"/>
            <a:ext cx="10333470" cy="936000"/>
          </a:xfrm>
        </p:spPr>
        <p:txBody>
          <a:bodyPr>
            <a:noAutofit/>
          </a:bodyPr>
          <a:lstStyle/>
          <a:p>
            <a:r>
              <a:rPr lang="en-GB"/>
              <a:t>How were advances in science, mathematics, and medicine made?</a:t>
            </a:r>
          </a:p>
        </p:txBody>
      </p:sp>
      <p:sp>
        <p:nvSpPr>
          <p:cNvPr id="10" name="Text Placeholder 9">
            <a:extLst>
              <a:ext uri="{FF2B5EF4-FFF2-40B4-BE49-F238E27FC236}">
                <a16:creationId xmlns:a16="http://schemas.microsoft.com/office/drawing/2014/main" id="{045B79D0-0204-F79F-F861-B175B44B6B9B}"/>
              </a:ext>
            </a:extLst>
          </p:cNvPr>
          <p:cNvSpPr>
            <a:spLocks noGrp="1"/>
          </p:cNvSpPr>
          <p:nvPr>
            <p:ph type="body" sz="quarter" idx="10"/>
          </p:nvPr>
        </p:nvSpPr>
        <p:spPr/>
        <p:txBody>
          <a:bodyPr/>
          <a:lstStyle/>
          <a:p>
            <a:r>
              <a:rPr lang="en-US"/>
              <a:t>Lesson 4: </a:t>
            </a:r>
            <a:endParaRPr lang="en-GB"/>
          </a:p>
        </p:txBody>
      </p:sp>
      <p:pic>
        <p:nvPicPr>
          <p:cNvPr id="12" name="Picture 11">
            <a:extLst>
              <a:ext uri="{FF2B5EF4-FFF2-40B4-BE49-F238E27FC236}">
                <a16:creationId xmlns:a16="http://schemas.microsoft.com/office/drawing/2014/main" id="{A9EBAFD3-2E30-AC41-90AD-A81E1B0AE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3425" y="3811655"/>
            <a:ext cx="1857074" cy="2756389"/>
          </a:xfrm>
          <a:prstGeom prst="rect">
            <a:avLst/>
          </a:prstGeom>
        </p:spPr>
      </p:pic>
      <p:pic>
        <p:nvPicPr>
          <p:cNvPr id="8" name="Picture 7">
            <a:extLst>
              <a:ext uri="{FF2B5EF4-FFF2-40B4-BE49-F238E27FC236}">
                <a16:creationId xmlns:a16="http://schemas.microsoft.com/office/drawing/2014/main" id="{64C0905E-EB9B-3663-10E2-67C82AEE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5384" y="3599121"/>
            <a:ext cx="1979282" cy="2968923"/>
          </a:xfrm>
          <a:prstGeom prst="rect">
            <a:avLst/>
          </a:prstGeom>
        </p:spPr>
      </p:pic>
      <p:pic>
        <p:nvPicPr>
          <p:cNvPr id="13" name="Picture 12">
            <a:extLst>
              <a:ext uri="{FF2B5EF4-FFF2-40B4-BE49-F238E27FC236}">
                <a16:creationId xmlns:a16="http://schemas.microsoft.com/office/drawing/2014/main" id="{D6E4CF91-C374-ACCD-7171-B4836E8EF9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58881" y="3599122"/>
            <a:ext cx="1979281" cy="2968922"/>
          </a:xfrm>
          <a:prstGeom prst="rect">
            <a:avLst/>
          </a:prstGeom>
        </p:spPr>
      </p:pic>
    </p:spTree>
    <p:extLst>
      <p:ext uri="{BB962C8B-B14F-4D97-AF65-F5344CB8AC3E}">
        <p14:creationId xmlns:p14="http://schemas.microsoft.com/office/powerpoint/2010/main" val="2650582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0744-7132-30A1-5CD8-DEA6FE2429CC}"/>
              </a:ext>
            </a:extLst>
          </p:cNvPr>
          <p:cNvSpPr>
            <a:spLocks noGrp="1"/>
          </p:cNvSpPr>
          <p:nvPr>
            <p:ph type="title"/>
          </p:nvPr>
        </p:nvSpPr>
        <p:spPr>
          <a:xfrm>
            <a:off x="473075" y="418461"/>
            <a:ext cx="10333470" cy="1368000"/>
          </a:xfrm>
        </p:spPr>
        <p:txBody>
          <a:bodyPr>
            <a:noAutofit/>
          </a:bodyPr>
          <a:lstStyle/>
          <a:p>
            <a:pPr marL="175895"/>
            <a:r>
              <a:rPr lang="en-GB"/>
              <a:t>  Al-Khwarizmi      -      Arabic letters and numbers are written from right to left. Have a go at writing these numbers using the Arabic numerals.</a:t>
            </a:r>
            <a:endParaRPr lang="en-US"/>
          </a:p>
        </p:txBody>
      </p:sp>
      <p:sp>
        <p:nvSpPr>
          <p:cNvPr id="5" name="Text Placeholder 4">
            <a:extLst>
              <a:ext uri="{FF2B5EF4-FFF2-40B4-BE49-F238E27FC236}">
                <a16:creationId xmlns:a16="http://schemas.microsoft.com/office/drawing/2014/main" id="{4B6E5280-D7FE-C210-8BD0-127F61109CB8}"/>
              </a:ext>
            </a:extLst>
          </p:cNvPr>
          <p:cNvSpPr>
            <a:spLocks noGrp="1"/>
          </p:cNvSpPr>
          <p:nvPr>
            <p:ph type="body" sz="quarter" idx="10"/>
          </p:nvPr>
        </p:nvSpPr>
        <p:spPr/>
        <p:txBody>
          <a:bodyPr/>
          <a:lstStyle/>
          <a:p>
            <a:r>
              <a:rPr lang="en-US"/>
              <a:t>Lesson 4: </a:t>
            </a:r>
            <a:endParaRPr lang="en-GB"/>
          </a:p>
        </p:txBody>
      </p:sp>
      <p:pic>
        <p:nvPicPr>
          <p:cNvPr id="6" name="Picture 5">
            <a:extLst>
              <a:ext uri="{FF2B5EF4-FFF2-40B4-BE49-F238E27FC236}">
                <a16:creationId xmlns:a16="http://schemas.microsoft.com/office/drawing/2014/main" id="{3D50CF04-F8F0-E4DF-43E4-6CE473E15142}"/>
              </a:ext>
            </a:extLst>
          </p:cNvPr>
          <p:cNvPicPr>
            <a:picLocks noChangeAspect="1"/>
          </p:cNvPicPr>
          <p:nvPr/>
        </p:nvPicPr>
        <p:blipFill>
          <a:blip r:embed="rId3"/>
          <a:stretch>
            <a:fillRect/>
          </a:stretch>
        </p:blipFill>
        <p:spPr>
          <a:xfrm>
            <a:off x="860446" y="2672187"/>
            <a:ext cx="9558727" cy="3163120"/>
          </a:xfrm>
          <a:prstGeom prst="rect">
            <a:avLst/>
          </a:prstGeom>
        </p:spPr>
      </p:pic>
    </p:spTree>
    <p:extLst>
      <p:ext uri="{BB962C8B-B14F-4D97-AF65-F5344CB8AC3E}">
        <p14:creationId xmlns:p14="http://schemas.microsoft.com/office/powerpoint/2010/main" val="4134786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0744-7132-30A1-5CD8-DEA6FE2429CC}"/>
              </a:ext>
            </a:extLst>
          </p:cNvPr>
          <p:cNvSpPr>
            <a:spLocks noGrp="1"/>
          </p:cNvSpPr>
          <p:nvPr>
            <p:ph type="title"/>
          </p:nvPr>
        </p:nvSpPr>
        <p:spPr>
          <a:xfrm>
            <a:off x="473075" y="418461"/>
            <a:ext cx="10333470" cy="1368000"/>
          </a:xfrm>
        </p:spPr>
        <p:txBody>
          <a:bodyPr>
            <a:noAutofit/>
          </a:bodyPr>
          <a:lstStyle/>
          <a:p>
            <a:r>
              <a:rPr lang="en-GB"/>
              <a:t>Arabic letters and numbers are written from right to left. Have a go at writing these numbers using the Arabic numerals.</a:t>
            </a:r>
          </a:p>
        </p:txBody>
      </p:sp>
      <p:sp>
        <p:nvSpPr>
          <p:cNvPr id="5" name="Text Placeholder 4">
            <a:extLst>
              <a:ext uri="{FF2B5EF4-FFF2-40B4-BE49-F238E27FC236}">
                <a16:creationId xmlns:a16="http://schemas.microsoft.com/office/drawing/2014/main" id="{55A8418A-3B2E-4D22-EB65-C38F981BF2B7}"/>
              </a:ext>
            </a:extLst>
          </p:cNvPr>
          <p:cNvSpPr>
            <a:spLocks noGrp="1"/>
          </p:cNvSpPr>
          <p:nvPr>
            <p:ph type="body" sz="quarter" idx="10"/>
          </p:nvPr>
        </p:nvSpPr>
        <p:spPr/>
        <p:txBody>
          <a:bodyPr/>
          <a:lstStyle/>
          <a:p>
            <a:r>
              <a:rPr lang="en-US"/>
              <a:t>Lesson 4: </a:t>
            </a:r>
            <a:endParaRPr lang="en-GB"/>
          </a:p>
        </p:txBody>
      </p:sp>
      <p:pic>
        <p:nvPicPr>
          <p:cNvPr id="6" name="Picture 5">
            <a:extLst>
              <a:ext uri="{FF2B5EF4-FFF2-40B4-BE49-F238E27FC236}">
                <a16:creationId xmlns:a16="http://schemas.microsoft.com/office/drawing/2014/main" id="{A0C5F4DC-744C-3CC2-3089-F262C7A74E8A}"/>
              </a:ext>
            </a:extLst>
          </p:cNvPr>
          <p:cNvPicPr>
            <a:picLocks noChangeAspect="1"/>
          </p:cNvPicPr>
          <p:nvPr/>
        </p:nvPicPr>
        <p:blipFill>
          <a:blip r:embed="rId2"/>
          <a:stretch>
            <a:fillRect/>
          </a:stretch>
        </p:blipFill>
        <p:spPr>
          <a:xfrm>
            <a:off x="860446" y="2727234"/>
            <a:ext cx="9558727" cy="3163120"/>
          </a:xfrm>
          <a:prstGeom prst="rect">
            <a:avLst/>
          </a:prstGeom>
        </p:spPr>
      </p:pic>
      <p:pic>
        <p:nvPicPr>
          <p:cNvPr id="7" name="Picture 6">
            <a:extLst>
              <a:ext uri="{FF2B5EF4-FFF2-40B4-BE49-F238E27FC236}">
                <a16:creationId xmlns:a16="http://schemas.microsoft.com/office/drawing/2014/main" id="{D28603E2-860F-CD98-731D-66332AC7AC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65215" y="2902990"/>
            <a:ext cx="496179" cy="603281"/>
          </a:xfrm>
          <a:prstGeom prst="rect">
            <a:avLst/>
          </a:prstGeom>
        </p:spPr>
      </p:pic>
      <p:pic>
        <p:nvPicPr>
          <p:cNvPr id="8" name="Picture 7">
            <a:extLst>
              <a:ext uri="{FF2B5EF4-FFF2-40B4-BE49-F238E27FC236}">
                <a16:creationId xmlns:a16="http://schemas.microsoft.com/office/drawing/2014/main" id="{5537A9B5-0E9D-05D4-0389-A10DDE6E8B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395"/>
          <a:stretch/>
        </p:blipFill>
        <p:spPr>
          <a:xfrm>
            <a:off x="9768752" y="2902989"/>
            <a:ext cx="496180" cy="603281"/>
          </a:xfrm>
          <a:prstGeom prst="rect">
            <a:avLst/>
          </a:prstGeom>
        </p:spPr>
      </p:pic>
      <p:pic>
        <p:nvPicPr>
          <p:cNvPr id="9" name="Picture 8">
            <a:extLst>
              <a:ext uri="{FF2B5EF4-FFF2-40B4-BE49-F238E27FC236}">
                <a16:creationId xmlns:a16="http://schemas.microsoft.com/office/drawing/2014/main" id="{2C1E36B2-8861-1057-ADA0-E46850F131F9}"/>
              </a:ext>
            </a:extLst>
          </p:cNvPr>
          <p:cNvPicPr>
            <a:picLocks noChangeAspect="1"/>
          </p:cNvPicPr>
          <p:nvPr/>
        </p:nvPicPr>
        <p:blipFill>
          <a:blip r:embed="rId5"/>
          <a:stretch>
            <a:fillRect/>
          </a:stretch>
        </p:blipFill>
        <p:spPr>
          <a:xfrm>
            <a:off x="9362657" y="3995092"/>
            <a:ext cx="400071" cy="666784"/>
          </a:xfrm>
          <a:prstGeom prst="rect">
            <a:avLst/>
          </a:prstGeom>
        </p:spPr>
      </p:pic>
      <p:pic>
        <p:nvPicPr>
          <p:cNvPr id="11" name="Picture 10">
            <a:extLst>
              <a:ext uri="{FF2B5EF4-FFF2-40B4-BE49-F238E27FC236}">
                <a16:creationId xmlns:a16="http://schemas.microsoft.com/office/drawing/2014/main" id="{9E17191E-A47D-A68C-C927-8314D7A6C1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96993" y="4026844"/>
            <a:ext cx="496180" cy="603281"/>
          </a:xfrm>
          <a:prstGeom prst="rect">
            <a:avLst/>
          </a:prstGeom>
        </p:spPr>
      </p:pic>
      <p:pic>
        <p:nvPicPr>
          <p:cNvPr id="12" name="Picture 11">
            <a:extLst>
              <a:ext uri="{FF2B5EF4-FFF2-40B4-BE49-F238E27FC236}">
                <a16:creationId xmlns:a16="http://schemas.microsoft.com/office/drawing/2014/main" id="{F53D7820-8331-400A-743D-DA7A691C224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398688" y="5076972"/>
            <a:ext cx="429231" cy="750731"/>
          </a:xfrm>
          <a:prstGeom prst="rect">
            <a:avLst/>
          </a:prstGeom>
        </p:spPr>
      </p:pic>
      <p:pic>
        <p:nvPicPr>
          <p:cNvPr id="13" name="Picture 12">
            <a:extLst>
              <a:ext uri="{FF2B5EF4-FFF2-40B4-BE49-F238E27FC236}">
                <a16:creationId xmlns:a16="http://schemas.microsoft.com/office/drawing/2014/main" id="{720DE50D-21B5-BEDC-5D75-0CE1F933D0D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99855" y="5150698"/>
            <a:ext cx="397053" cy="603281"/>
          </a:xfrm>
          <a:prstGeom prst="rect">
            <a:avLst/>
          </a:prstGeom>
        </p:spPr>
      </p:pic>
    </p:spTree>
    <p:extLst>
      <p:ext uri="{BB962C8B-B14F-4D97-AF65-F5344CB8AC3E}">
        <p14:creationId xmlns:p14="http://schemas.microsoft.com/office/powerpoint/2010/main" val="1301435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19D94-7075-F9D1-9051-B4A38FC6E40F}"/>
              </a:ext>
            </a:extLst>
          </p:cNvPr>
          <p:cNvSpPr>
            <a:spLocks noGrp="1"/>
          </p:cNvSpPr>
          <p:nvPr>
            <p:ph type="title"/>
          </p:nvPr>
        </p:nvSpPr>
        <p:spPr/>
        <p:txBody>
          <a:bodyPr/>
          <a:lstStyle/>
          <a:p>
            <a:r>
              <a:rPr lang="en-GB"/>
              <a:t>Analyse this extract from the </a:t>
            </a:r>
            <a:r>
              <a:rPr lang="en-GB" i="1"/>
              <a:t>Hawi</a:t>
            </a:r>
            <a:r>
              <a:rPr lang="en-GB"/>
              <a:t> by Al-Razi.</a:t>
            </a:r>
          </a:p>
        </p:txBody>
      </p:sp>
      <p:sp>
        <p:nvSpPr>
          <p:cNvPr id="10" name="Text Placeholder 9">
            <a:extLst>
              <a:ext uri="{FF2B5EF4-FFF2-40B4-BE49-F238E27FC236}">
                <a16:creationId xmlns:a16="http://schemas.microsoft.com/office/drawing/2014/main" id="{F82C97F8-E542-F7FD-C73B-3F91C70549B0}"/>
              </a:ext>
            </a:extLst>
          </p:cNvPr>
          <p:cNvSpPr>
            <a:spLocks noGrp="1"/>
          </p:cNvSpPr>
          <p:nvPr>
            <p:ph type="body" sz="quarter" idx="10"/>
          </p:nvPr>
        </p:nvSpPr>
        <p:spPr/>
        <p:txBody>
          <a:bodyPr/>
          <a:lstStyle/>
          <a:p>
            <a:r>
              <a:rPr lang="en-US"/>
              <a:t>Lesson 4: </a:t>
            </a:r>
            <a:endParaRPr lang="en-GB"/>
          </a:p>
        </p:txBody>
      </p:sp>
      <p:sp>
        <p:nvSpPr>
          <p:cNvPr id="6" name="Content Placeholder 2">
            <a:extLst>
              <a:ext uri="{FF2B5EF4-FFF2-40B4-BE49-F238E27FC236}">
                <a16:creationId xmlns:a16="http://schemas.microsoft.com/office/drawing/2014/main" id="{223F8ECF-1EAA-CEB4-9727-56305858AF92}"/>
              </a:ext>
            </a:extLst>
          </p:cNvPr>
          <p:cNvSpPr txBox="1">
            <a:spLocks/>
          </p:cNvSpPr>
          <p:nvPr/>
        </p:nvSpPr>
        <p:spPr>
          <a:xfrm>
            <a:off x="5797297" y="1143000"/>
            <a:ext cx="5009248" cy="5437121"/>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solidFill>
                  <a:srgbClr val="444444"/>
                </a:solidFill>
                <a:effectLst/>
                <a:latin typeface="Century Gothic" panose="020B0502020202020204" pitchFamily="34" charset="0"/>
                <a:ea typeface="Calibri" panose="020F0502020204030204" pitchFamily="34" charset="0"/>
                <a:cs typeface="Times New Roman" panose="02020603050405020304" pitchFamily="18" charset="0"/>
              </a:rPr>
              <a:t>“When the dullness and the pain in the head and neck continue for three and four and five days or more, and watering of the eyes is abundant, insomnia is severe, and extreme exhaustion occurs, then the patient will progress to meningitis … If the dullness in the head is greater than the pain, and there is no insomnia, then the fever will abate, but the throbbing will be immense and he will progress into a stupor. So when you see these symptoms, then proceed with bloodletting. For I once saved one group [of patients] by it, while I intentionally neglected [to bleed] another group. By doing that, I wished to reach a conclusion. And so all of these [latter] contracted meningitis.” </a:t>
            </a:r>
            <a:endParaRPr lang="en-GB" sz="1800">
              <a:latin typeface="Century Gothic" panose="020B0502020202020204" pitchFamily="34" charset="0"/>
            </a:endParaRPr>
          </a:p>
        </p:txBody>
      </p:sp>
      <p:grpSp>
        <p:nvGrpSpPr>
          <p:cNvPr id="9" name="Group 8">
            <a:extLst>
              <a:ext uri="{FF2B5EF4-FFF2-40B4-BE49-F238E27FC236}">
                <a16:creationId xmlns:a16="http://schemas.microsoft.com/office/drawing/2014/main" id="{B4E563FD-2EAC-8CA2-C7E4-EDFB0D90FAC7}"/>
              </a:ext>
            </a:extLst>
          </p:cNvPr>
          <p:cNvGrpSpPr/>
          <p:nvPr/>
        </p:nvGrpSpPr>
        <p:grpSpPr>
          <a:xfrm>
            <a:off x="473076" y="1202097"/>
            <a:ext cx="5180667" cy="1161000"/>
            <a:chOff x="473075" y="1202097"/>
            <a:chExt cx="5622924" cy="1161000"/>
          </a:xfrm>
        </p:grpSpPr>
        <p:sp>
          <p:nvSpPr>
            <p:cNvPr id="14" name="Rounded Rectangle 13">
              <a:extLst>
                <a:ext uri="{FF2B5EF4-FFF2-40B4-BE49-F238E27FC236}">
                  <a16:creationId xmlns:a16="http://schemas.microsoft.com/office/drawing/2014/main" id="{D5229C29-461A-78A3-57E7-EA0D87A52275}"/>
                </a:ext>
              </a:extLst>
            </p:cNvPr>
            <p:cNvSpPr/>
            <p:nvPr/>
          </p:nvSpPr>
          <p:spPr>
            <a:xfrm>
              <a:off x="1463341" y="1463097"/>
              <a:ext cx="463265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endParaRPr lang="en-GB" sz="2400">
                <a:solidFill>
                  <a:schemeClr val="tx1"/>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484AB080-3F13-0D8F-455A-CE6AA4E9BCBF}"/>
                </a:ext>
              </a:extLst>
            </p:cNvPr>
            <p:cNvSpPr txBox="1">
              <a:spLocks/>
            </p:cNvSpPr>
            <p:nvPr/>
          </p:nvSpPr>
          <p:spPr>
            <a:xfrm>
              <a:off x="473075" y="120209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Who?</a:t>
              </a:r>
            </a:p>
          </p:txBody>
        </p:sp>
      </p:grpSp>
      <p:grpSp>
        <p:nvGrpSpPr>
          <p:cNvPr id="8" name="Group 7">
            <a:extLst>
              <a:ext uri="{FF2B5EF4-FFF2-40B4-BE49-F238E27FC236}">
                <a16:creationId xmlns:a16="http://schemas.microsoft.com/office/drawing/2014/main" id="{B9CDD4BD-6B60-9718-2B0D-A6AD3D0B4EC8}"/>
              </a:ext>
            </a:extLst>
          </p:cNvPr>
          <p:cNvGrpSpPr/>
          <p:nvPr/>
        </p:nvGrpSpPr>
        <p:grpSpPr>
          <a:xfrm>
            <a:off x="473075" y="2607772"/>
            <a:ext cx="5180669" cy="1161000"/>
            <a:chOff x="473075" y="2607772"/>
            <a:chExt cx="5622925" cy="1161000"/>
          </a:xfrm>
        </p:grpSpPr>
        <p:sp>
          <p:nvSpPr>
            <p:cNvPr id="16" name="Rounded Rectangle 13">
              <a:extLst>
                <a:ext uri="{FF2B5EF4-FFF2-40B4-BE49-F238E27FC236}">
                  <a16:creationId xmlns:a16="http://schemas.microsoft.com/office/drawing/2014/main" id="{BA45C7E1-5682-82E0-4B41-360C50753FF5}"/>
                </a:ext>
              </a:extLst>
            </p:cNvPr>
            <p:cNvSpPr/>
            <p:nvPr/>
          </p:nvSpPr>
          <p:spPr>
            <a:xfrm>
              <a:off x="1463342" y="2868772"/>
              <a:ext cx="463265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endParaRPr lang="en-GB" sz="2400">
                <a:solidFill>
                  <a:schemeClr val="tx1"/>
                </a:solidFill>
                <a:latin typeface="Century Gothic" panose="020B0502020202020204" pitchFamily="34" charset="0"/>
              </a:endParaRPr>
            </a:p>
          </p:txBody>
        </p:sp>
        <p:sp>
          <p:nvSpPr>
            <p:cNvPr id="17" name="Content Placeholder 2">
              <a:extLst>
                <a:ext uri="{FF2B5EF4-FFF2-40B4-BE49-F238E27FC236}">
                  <a16:creationId xmlns:a16="http://schemas.microsoft.com/office/drawing/2014/main" id="{05438313-96D7-00C5-53A2-80542882CDC8}"/>
                </a:ext>
              </a:extLst>
            </p:cNvPr>
            <p:cNvSpPr txBox="1">
              <a:spLocks/>
            </p:cNvSpPr>
            <p:nvPr/>
          </p:nvSpPr>
          <p:spPr>
            <a:xfrm>
              <a:off x="473075" y="2607772"/>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Where?</a:t>
              </a:r>
            </a:p>
          </p:txBody>
        </p:sp>
      </p:grpSp>
      <p:grpSp>
        <p:nvGrpSpPr>
          <p:cNvPr id="7" name="Group 6">
            <a:extLst>
              <a:ext uri="{FF2B5EF4-FFF2-40B4-BE49-F238E27FC236}">
                <a16:creationId xmlns:a16="http://schemas.microsoft.com/office/drawing/2014/main" id="{0C9DFC7B-2EAC-0278-82D2-FEC2C04C8B31}"/>
              </a:ext>
            </a:extLst>
          </p:cNvPr>
          <p:cNvGrpSpPr/>
          <p:nvPr/>
        </p:nvGrpSpPr>
        <p:grpSpPr>
          <a:xfrm>
            <a:off x="473075" y="4013447"/>
            <a:ext cx="5180669" cy="1161000"/>
            <a:chOff x="473075" y="4013447"/>
            <a:chExt cx="5622925" cy="1161000"/>
          </a:xfrm>
        </p:grpSpPr>
        <p:sp>
          <p:nvSpPr>
            <p:cNvPr id="19" name="Rounded Rectangle 13">
              <a:extLst>
                <a:ext uri="{FF2B5EF4-FFF2-40B4-BE49-F238E27FC236}">
                  <a16:creationId xmlns:a16="http://schemas.microsoft.com/office/drawing/2014/main" id="{9E395AAA-1CA5-A95E-605A-1F75C6899A15}"/>
                </a:ext>
              </a:extLst>
            </p:cNvPr>
            <p:cNvSpPr/>
            <p:nvPr/>
          </p:nvSpPr>
          <p:spPr>
            <a:xfrm>
              <a:off x="1463342" y="4274447"/>
              <a:ext cx="463265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endParaRPr lang="en-GB" sz="2400">
                <a:solidFill>
                  <a:schemeClr val="tx1"/>
                </a:solidFill>
                <a:latin typeface="Century Gothic" panose="020B0502020202020204" pitchFamily="34" charset="0"/>
              </a:endParaRPr>
            </a:p>
          </p:txBody>
        </p:sp>
        <p:sp>
          <p:nvSpPr>
            <p:cNvPr id="20" name="Content Placeholder 2">
              <a:extLst>
                <a:ext uri="{FF2B5EF4-FFF2-40B4-BE49-F238E27FC236}">
                  <a16:creationId xmlns:a16="http://schemas.microsoft.com/office/drawing/2014/main" id="{B7AE7746-BBC7-C1BC-F713-EE15480B87BE}"/>
                </a:ext>
              </a:extLst>
            </p:cNvPr>
            <p:cNvSpPr txBox="1">
              <a:spLocks/>
            </p:cNvSpPr>
            <p:nvPr/>
          </p:nvSpPr>
          <p:spPr>
            <a:xfrm>
              <a:off x="473075" y="401344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What?</a:t>
              </a:r>
            </a:p>
          </p:txBody>
        </p:sp>
      </p:grpSp>
      <p:grpSp>
        <p:nvGrpSpPr>
          <p:cNvPr id="2" name="Group 1">
            <a:extLst>
              <a:ext uri="{FF2B5EF4-FFF2-40B4-BE49-F238E27FC236}">
                <a16:creationId xmlns:a16="http://schemas.microsoft.com/office/drawing/2014/main" id="{77A5E621-D4AE-B288-4962-FF3C65834ECC}"/>
              </a:ext>
            </a:extLst>
          </p:cNvPr>
          <p:cNvGrpSpPr/>
          <p:nvPr/>
        </p:nvGrpSpPr>
        <p:grpSpPr>
          <a:xfrm>
            <a:off x="473075" y="5419121"/>
            <a:ext cx="5180669" cy="1161000"/>
            <a:chOff x="473075" y="5419121"/>
            <a:chExt cx="5622925" cy="1161000"/>
          </a:xfrm>
        </p:grpSpPr>
        <p:sp>
          <p:nvSpPr>
            <p:cNvPr id="22" name="Rounded Rectangle 13">
              <a:extLst>
                <a:ext uri="{FF2B5EF4-FFF2-40B4-BE49-F238E27FC236}">
                  <a16:creationId xmlns:a16="http://schemas.microsoft.com/office/drawing/2014/main" id="{3EF844A1-B45A-596A-278E-098004512DDC}"/>
                </a:ext>
              </a:extLst>
            </p:cNvPr>
            <p:cNvSpPr/>
            <p:nvPr/>
          </p:nvSpPr>
          <p:spPr>
            <a:xfrm>
              <a:off x="1463342" y="5680121"/>
              <a:ext cx="4632658"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endParaRPr lang="en-GB" sz="2400">
                <a:solidFill>
                  <a:schemeClr val="tx1"/>
                </a:solidFill>
                <a:latin typeface="Century Gothic" panose="020B0502020202020204" pitchFamily="34" charset="0"/>
              </a:endParaRPr>
            </a:p>
          </p:txBody>
        </p:sp>
        <p:sp>
          <p:nvSpPr>
            <p:cNvPr id="23" name="Content Placeholder 2">
              <a:extLst>
                <a:ext uri="{FF2B5EF4-FFF2-40B4-BE49-F238E27FC236}">
                  <a16:creationId xmlns:a16="http://schemas.microsoft.com/office/drawing/2014/main" id="{EC3EABA6-FF50-177D-5A3C-2542B0ED698F}"/>
                </a:ext>
              </a:extLst>
            </p:cNvPr>
            <p:cNvSpPr txBox="1">
              <a:spLocks/>
            </p:cNvSpPr>
            <p:nvPr/>
          </p:nvSpPr>
          <p:spPr>
            <a:xfrm>
              <a:off x="473075" y="5419121"/>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Why?</a:t>
              </a:r>
            </a:p>
          </p:txBody>
        </p:sp>
      </p:grpSp>
    </p:spTree>
    <p:extLst>
      <p:ext uri="{BB962C8B-B14F-4D97-AF65-F5344CB8AC3E}">
        <p14:creationId xmlns:p14="http://schemas.microsoft.com/office/powerpoint/2010/main" val="1910373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19D94-7075-F9D1-9051-B4A38FC6E40F}"/>
              </a:ext>
            </a:extLst>
          </p:cNvPr>
          <p:cNvSpPr>
            <a:spLocks noGrp="1"/>
          </p:cNvSpPr>
          <p:nvPr>
            <p:ph type="title"/>
          </p:nvPr>
        </p:nvSpPr>
        <p:spPr/>
        <p:txBody>
          <a:bodyPr/>
          <a:lstStyle/>
          <a:p>
            <a:r>
              <a:rPr lang="en-GB"/>
              <a:t>Analyse this extract from the </a:t>
            </a:r>
            <a:r>
              <a:rPr lang="en-GB" i="1"/>
              <a:t>Hawi</a:t>
            </a:r>
            <a:r>
              <a:rPr lang="en-GB"/>
              <a:t> by Al-Razi.</a:t>
            </a:r>
          </a:p>
        </p:txBody>
      </p:sp>
      <p:sp>
        <p:nvSpPr>
          <p:cNvPr id="10" name="Text Placeholder 9">
            <a:extLst>
              <a:ext uri="{FF2B5EF4-FFF2-40B4-BE49-F238E27FC236}">
                <a16:creationId xmlns:a16="http://schemas.microsoft.com/office/drawing/2014/main" id="{7A74A5FB-D033-C815-B97E-D484959C4165}"/>
              </a:ext>
            </a:extLst>
          </p:cNvPr>
          <p:cNvSpPr>
            <a:spLocks noGrp="1"/>
          </p:cNvSpPr>
          <p:nvPr>
            <p:ph type="body" sz="quarter" idx="10"/>
          </p:nvPr>
        </p:nvSpPr>
        <p:spPr/>
        <p:txBody>
          <a:bodyPr/>
          <a:lstStyle/>
          <a:p>
            <a:r>
              <a:rPr lang="en-US"/>
              <a:t>Lesson 4: </a:t>
            </a:r>
            <a:endParaRPr lang="en-GB"/>
          </a:p>
        </p:txBody>
      </p:sp>
      <p:sp>
        <p:nvSpPr>
          <p:cNvPr id="6" name="Content Placeholder 2">
            <a:extLst>
              <a:ext uri="{FF2B5EF4-FFF2-40B4-BE49-F238E27FC236}">
                <a16:creationId xmlns:a16="http://schemas.microsoft.com/office/drawing/2014/main" id="{223F8ECF-1EAA-CEB4-9727-56305858AF92}"/>
              </a:ext>
            </a:extLst>
          </p:cNvPr>
          <p:cNvSpPr txBox="1">
            <a:spLocks/>
          </p:cNvSpPr>
          <p:nvPr/>
        </p:nvSpPr>
        <p:spPr>
          <a:xfrm>
            <a:off x="5774267" y="1143000"/>
            <a:ext cx="5032278" cy="5437121"/>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solidFill>
                  <a:srgbClr val="444444"/>
                </a:solidFill>
                <a:effectLst/>
                <a:latin typeface="Century Gothic" panose="020B0502020202020204" pitchFamily="34" charset="0"/>
                <a:ea typeface="Calibri" panose="020F0502020204030204" pitchFamily="34" charset="0"/>
                <a:cs typeface="Times New Roman" panose="02020603050405020304" pitchFamily="18" charset="0"/>
              </a:rPr>
              <a:t>“When the dullness and the pain in the head and neck continue for three and four and five days or more, and watering of the eyes is abundant, insomnia is severe, and extreme exhaustion occurs, then the patient will progress to meningitis … If the dullness in the head is greater than the pain, and there is no insomnia, then the fever will abate, but the throbbing will be immense and he will progress into a stupor. So when you see these symptoms, then proceed with bloodletting. For I once saved one group [of patients] by it, while I intentionally neglected [to bleed] another group. By doing that, I wished to reach a conclusion. And so all of these [latter] contracted meningitis.” </a:t>
            </a:r>
            <a:endParaRPr lang="en-GB" sz="1800">
              <a:latin typeface="Century Gothic" panose="020B0502020202020204" pitchFamily="34" charset="0"/>
            </a:endParaRPr>
          </a:p>
        </p:txBody>
      </p:sp>
      <p:grpSp>
        <p:nvGrpSpPr>
          <p:cNvPr id="9" name="Group 8">
            <a:extLst>
              <a:ext uri="{FF2B5EF4-FFF2-40B4-BE49-F238E27FC236}">
                <a16:creationId xmlns:a16="http://schemas.microsoft.com/office/drawing/2014/main" id="{B4E563FD-2EAC-8CA2-C7E4-EDFB0D90FAC7}"/>
              </a:ext>
            </a:extLst>
          </p:cNvPr>
          <p:cNvGrpSpPr/>
          <p:nvPr/>
        </p:nvGrpSpPr>
        <p:grpSpPr>
          <a:xfrm>
            <a:off x="473076" y="1202097"/>
            <a:ext cx="5165725" cy="1161000"/>
            <a:chOff x="473075" y="1202097"/>
            <a:chExt cx="5486027" cy="1161000"/>
          </a:xfrm>
        </p:grpSpPr>
        <p:sp>
          <p:nvSpPr>
            <p:cNvPr id="14" name="Rounded Rectangle 13">
              <a:extLst>
                <a:ext uri="{FF2B5EF4-FFF2-40B4-BE49-F238E27FC236}">
                  <a16:creationId xmlns:a16="http://schemas.microsoft.com/office/drawing/2014/main" id="{D5229C29-461A-78A3-57E7-EA0D87A52275}"/>
                </a:ext>
              </a:extLst>
            </p:cNvPr>
            <p:cNvSpPr/>
            <p:nvPr/>
          </p:nvSpPr>
          <p:spPr>
            <a:xfrm>
              <a:off x="1442026" y="1463097"/>
              <a:ext cx="4517076"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indent="-342900" algn="l">
                <a:lnSpc>
                  <a:spcPct val="100000"/>
                </a:lnSpc>
                <a:buFont typeface="Arial" panose="020B0604020202020204" pitchFamily="34" charset="0"/>
                <a:buChar char="•"/>
              </a:pPr>
              <a:r>
                <a:rPr lang="en-GB" sz="2000" b="1">
                  <a:solidFill>
                    <a:srgbClr val="8E71A5"/>
                  </a:solidFill>
                  <a:latin typeface="Century Gothic" panose="020B0502020202020204" pitchFamily="34" charset="0"/>
                </a:rPr>
                <a:t>Written by Al-Razi</a:t>
              </a:r>
            </a:p>
          </p:txBody>
        </p:sp>
        <p:sp>
          <p:nvSpPr>
            <p:cNvPr id="5" name="Content Placeholder 2">
              <a:extLst>
                <a:ext uri="{FF2B5EF4-FFF2-40B4-BE49-F238E27FC236}">
                  <a16:creationId xmlns:a16="http://schemas.microsoft.com/office/drawing/2014/main" id="{484AB080-3F13-0D8F-455A-CE6AA4E9BCBF}"/>
                </a:ext>
              </a:extLst>
            </p:cNvPr>
            <p:cNvSpPr txBox="1">
              <a:spLocks/>
            </p:cNvSpPr>
            <p:nvPr/>
          </p:nvSpPr>
          <p:spPr>
            <a:xfrm>
              <a:off x="473075" y="120209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Who?</a:t>
              </a:r>
            </a:p>
          </p:txBody>
        </p:sp>
      </p:grpSp>
      <p:grpSp>
        <p:nvGrpSpPr>
          <p:cNvPr id="8" name="Group 7">
            <a:extLst>
              <a:ext uri="{FF2B5EF4-FFF2-40B4-BE49-F238E27FC236}">
                <a16:creationId xmlns:a16="http://schemas.microsoft.com/office/drawing/2014/main" id="{B9CDD4BD-6B60-9718-2B0D-A6AD3D0B4EC8}"/>
              </a:ext>
            </a:extLst>
          </p:cNvPr>
          <p:cNvGrpSpPr/>
          <p:nvPr/>
        </p:nvGrpSpPr>
        <p:grpSpPr>
          <a:xfrm>
            <a:off x="473076" y="2607772"/>
            <a:ext cx="5165724" cy="1161000"/>
            <a:chOff x="473075" y="2607772"/>
            <a:chExt cx="5486026" cy="1161000"/>
          </a:xfrm>
        </p:grpSpPr>
        <p:sp>
          <p:nvSpPr>
            <p:cNvPr id="16" name="Rounded Rectangle 13">
              <a:extLst>
                <a:ext uri="{FF2B5EF4-FFF2-40B4-BE49-F238E27FC236}">
                  <a16:creationId xmlns:a16="http://schemas.microsoft.com/office/drawing/2014/main" id="{BA45C7E1-5682-82E0-4B41-360C50753FF5}"/>
                </a:ext>
              </a:extLst>
            </p:cNvPr>
            <p:cNvSpPr/>
            <p:nvPr/>
          </p:nvSpPr>
          <p:spPr>
            <a:xfrm>
              <a:off x="1442025" y="2868772"/>
              <a:ext cx="4517076"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indent="-342900" algn="l">
                <a:lnSpc>
                  <a:spcPct val="100000"/>
                </a:lnSpc>
                <a:buFont typeface="Arial" panose="020B0604020202020204" pitchFamily="34" charset="0"/>
                <a:buChar char="•"/>
              </a:pPr>
              <a:r>
                <a:rPr lang="en-GB" sz="2000" b="1">
                  <a:solidFill>
                    <a:srgbClr val="8E71A5"/>
                  </a:solidFill>
                  <a:latin typeface="Century Gothic" panose="020B0502020202020204" pitchFamily="34" charset="0"/>
                </a:rPr>
                <a:t>A book called the </a:t>
              </a:r>
              <a:r>
                <a:rPr lang="en-GB" sz="2000" b="1" i="1">
                  <a:solidFill>
                    <a:srgbClr val="8E71A5"/>
                  </a:solidFill>
                  <a:latin typeface="Century Gothic" panose="020B0502020202020204" pitchFamily="34" charset="0"/>
                </a:rPr>
                <a:t>Hawi</a:t>
              </a:r>
              <a:r>
                <a:rPr lang="en-GB" sz="2000" b="1">
                  <a:solidFill>
                    <a:srgbClr val="8E71A5"/>
                  </a:solidFill>
                  <a:latin typeface="Century Gothic" panose="020B0502020202020204" pitchFamily="34" charset="0"/>
                </a:rPr>
                <a:t>, or the Comprehensive Book on Medicine   </a:t>
              </a:r>
            </a:p>
          </p:txBody>
        </p:sp>
        <p:sp>
          <p:nvSpPr>
            <p:cNvPr id="17" name="Content Placeholder 2">
              <a:extLst>
                <a:ext uri="{FF2B5EF4-FFF2-40B4-BE49-F238E27FC236}">
                  <a16:creationId xmlns:a16="http://schemas.microsoft.com/office/drawing/2014/main" id="{05438313-96D7-00C5-53A2-80542882CDC8}"/>
                </a:ext>
              </a:extLst>
            </p:cNvPr>
            <p:cNvSpPr txBox="1">
              <a:spLocks/>
            </p:cNvSpPr>
            <p:nvPr/>
          </p:nvSpPr>
          <p:spPr>
            <a:xfrm>
              <a:off x="473075" y="2607772"/>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Where?</a:t>
              </a:r>
            </a:p>
          </p:txBody>
        </p:sp>
      </p:grpSp>
      <p:grpSp>
        <p:nvGrpSpPr>
          <p:cNvPr id="7" name="Group 6">
            <a:extLst>
              <a:ext uri="{FF2B5EF4-FFF2-40B4-BE49-F238E27FC236}">
                <a16:creationId xmlns:a16="http://schemas.microsoft.com/office/drawing/2014/main" id="{0C9DFC7B-2EAC-0278-82D2-FEC2C04C8B31}"/>
              </a:ext>
            </a:extLst>
          </p:cNvPr>
          <p:cNvGrpSpPr/>
          <p:nvPr/>
        </p:nvGrpSpPr>
        <p:grpSpPr>
          <a:xfrm>
            <a:off x="473075" y="4013447"/>
            <a:ext cx="5165726" cy="1161000"/>
            <a:chOff x="473075" y="4013447"/>
            <a:chExt cx="5486027" cy="1161000"/>
          </a:xfrm>
        </p:grpSpPr>
        <p:sp>
          <p:nvSpPr>
            <p:cNvPr id="19" name="Rounded Rectangle 13">
              <a:extLst>
                <a:ext uri="{FF2B5EF4-FFF2-40B4-BE49-F238E27FC236}">
                  <a16:creationId xmlns:a16="http://schemas.microsoft.com/office/drawing/2014/main" id="{9E395AAA-1CA5-A95E-605A-1F75C6899A15}"/>
                </a:ext>
              </a:extLst>
            </p:cNvPr>
            <p:cNvSpPr/>
            <p:nvPr/>
          </p:nvSpPr>
          <p:spPr>
            <a:xfrm>
              <a:off x="1442026" y="4274447"/>
              <a:ext cx="4517076"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indent="-342900" algn="l">
                <a:lnSpc>
                  <a:spcPct val="100000"/>
                </a:lnSpc>
                <a:buFont typeface="Arial" panose="020B0604020202020204" pitchFamily="34" charset="0"/>
                <a:buChar char="•"/>
              </a:pPr>
              <a:r>
                <a:rPr lang="en-GB" sz="2000" b="1">
                  <a:solidFill>
                    <a:srgbClr val="8E71A5"/>
                  </a:solidFill>
                  <a:latin typeface="Century Gothic" panose="020B0502020202020204" pitchFamily="34" charset="0"/>
                </a:rPr>
                <a:t>This is a description of the progression of meningitis</a:t>
              </a:r>
            </a:p>
          </p:txBody>
        </p:sp>
        <p:sp>
          <p:nvSpPr>
            <p:cNvPr id="20" name="Content Placeholder 2">
              <a:extLst>
                <a:ext uri="{FF2B5EF4-FFF2-40B4-BE49-F238E27FC236}">
                  <a16:creationId xmlns:a16="http://schemas.microsoft.com/office/drawing/2014/main" id="{B7AE7746-BBC7-C1BC-F713-EE15480B87BE}"/>
                </a:ext>
              </a:extLst>
            </p:cNvPr>
            <p:cNvSpPr txBox="1">
              <a:spLocks/>
            </p:cNvSpPr>
            <p:nvPr/>
          </p:nvSpPr>
          <p:spPr>
            <a:xfrm>
              <a:off x="473075" y="401344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What?</a:t>
              </a:r>
            </a:p>
          </p:txBody>
        </p:sp>
      </p:grpSp>
      <p:grpSp>
        <p:nvGrpSpPr>
          <p:cNvPr id="2" name="Group 1">
            <a:extLst>
              <a:ext uri="{FF2B5EF4-FFF2-40B4-BE49-F238E27FC236}">
                <a16:creationId xmlns:a16="http://schemas.microsoft.com/office/drawing/2014/main" id="{77A5E621-D4AE-B288-4962-FF3C65834ECC}"/>
              </a:ext>
            </a:extLst>
          </p:cNvPr>
          <p:cNvGrpSpPr/>
          <p:nvPr/>
        </p:nvGrpSpPr>
        <p:grpSpPr>
          <a:xfrm>
            <a:off x="473075" y="5419121"/>
            <a:ext cx="5165725" cy="1161000"/>
            <a:chOff x="473075" y="5419121"/>
            <a:chExt cx="5486026" cy="1161000"/>
          </a:xfrm>
        </p:grpSpPr>
        <p:sp>
          <p:nvSpPr>
            <p:cNvPr id="22" name="Rounded Rectangle 13">
              <a:extLst>
                <a:ext uri="{FF2B5EF4-FFF2-40B4-BE49-F238E27FC236}">
                  <a16:creationId xmlns:a16="http://schemas.microsoft.com/office/drawing/2014/main" id="{3EF844A1-B45A-596A-278E-098004512DDC}"/>
                </a:ext>
              </a:extLst>
            </p:cNvPr>
            <p:cNvSpPr/>
            <p:nvPr/>
          </p:nvSpPr>
          <p:spPr>
            <a:xfrm>
              <a:off x="1442026" y="5680121"/>
              <a:ext cx="4517075" cy="900000"/>
            </a:xfrm>
            <a:prstGeom prst="roundRect">
              <a:avLst>
                <a:gd name="adj" fmla="val 1005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indent="-342900" algn="l">
                <a:lnSpc>
                  <a:spcPct val="100000"/>
                </a:lnSpc>
                <a:buFont typeface="Arial" panose="020B0604020202020204" pitchFamily="34" charset="0"/>
                <a:buChar char="•"/>
              </a:pPr>
              <a:r>
                <a:rPr lang="en-GB" sz="2000" b="1">
                  <a:solidFill>
                    <a:srgbClr val="8E71A5"/>
                  </a:solidFill>
                  <a:latin typeface="Century Gothic" panose="020B0502020202020204" pitchFamily="34" charset="0"/>
                </a:rPr>
                <a:t>His book enabled his medical practices to be shared across the world </a:t>
              </a:r>
            </a:p>
          </p:txBody>
        </p:sp>
        <p:sp>
          <p:nvSpPr>
            <p:cNvPr id="23" name="Content Placeholder 2">
              <a:extLst>
                <a:ext uri="{FF2B5EF4-FFF2-40B4-BE49-F238E27FC236}">
                  <a16:creationId xmlns:a16="http://schemas.microsoft.com/office/drawing/2014/main" id="{EC3EABA6-FF50-177D-5A3C-2542B0ED698F}"/>
                </a:ext>
              </a:extLst>
            </p:cNvPr>
            <p:cNvSpPr txBox="1">
              <a:spLocks/>
            </p:cNvSpPr>
            <p:nvPr/>
          </p:nvSpPr>
          <p:spPr>
            <a:xfrm>
              <a:off x="473075" y="5419121"/>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Why?</a:t>
              </a:r>
            </a:p>
          </p:txBody>
        </p:sp>
      </p:grpSp>
    </p:spTree>
    <p:extLst>
      <p:ext uri="{BB962C8B-B14F-4D97-AF65-F5344CB8AC3E}">
        <p14:creationId xmlns:p14="http://schemas.microsoft.com/office/powerpoint/2010/main" val="2338821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47A2-E83E-1D09-E066-BA9C7F3FE2A5}"/>
              </a:ext>
            </a:extLst>
          </p:cNvPr>
          <p:cNvSpPr>
            <a:spLocks noGrp="1"/>
          </p:cNvSpPr>
          <p:nvPr>
            <p:ph type="title"/>
          </p:nvPr>
        </p:nvSpPr>
        <p:spPr>
          <a:xfrm>
            <a:off x="672046" y="2433769"/>
            <a:ext cx="10515600" cy="1325563"/>
          </a:xfrm>
        </p:spPr>
        <p:txBody>
          <a:bodyPr vert="horz" lIns="91440" tIns="45720" rIns="91440" bIns="45720" rtlCol="0" anchor="ctr">
            <a:noAutofit/>
          </a:bodyPr>
          <a:lstStyle/>
          <a:p>
            <a:r>
              <a:rPr lang="en-US" sz="3200"/>
              <a:t>In groups you will read the information sheet and make notes that answer the key question:</a:t>
            </a:r>
            <a:br>
              <a:rPr lang="en-US" sz="3200"/>
            </a:br>
            <a:br>
              <a:rPr lang="en-US" sz="3200"/>
            </a:br>
            <a:r>
              <a:rPr lang="en-US" sz="3200" b="1">
                <a:latin typeface="Century Gothic"/>
              </a:rPr>
              <a:t>1) What did Al-Khwarizmi introduce in mathematics that we still use today?</a:t>
            </a:r>
            <a:br>
              <a:rPr lang="en-US" sz="3200" b="1">
                <a:latin typeface="Century Gothic"/>
              </a:rPr>
            </a:br>
            <a:br>
              <a:rPr lang="en-US" sz="3200" b="1">
                <a:latin typeface="Century Gothic"/>
              </a:rPr>
            </a:br>
            <a:r>
              <a:rPr lang="en-US" sz="3200" b="1">
                <a:latin typeface="Century Gothic"/>
              </a:rPr>
              <a:t>2) Why was Al-Battani's work important and what did he work out?</a:t>
            </a:r>
            <a:br>
              <a:rPr lang="en-US" sz="3200" b="1">
                <a:latin typeface="Century Gothic"/>
              </a:rPr>
            </a:br>
            <a:br>
              <a:rPr lang="en-US" sz="3200" b="1">
                <a:latin typeface="Century Gothic"/>
              </a:rPr>
            </a:br>
            <a:r>
              <a:rPr lang="en-US" sz="3200" b="1">
                <a:latin typeface="Century Gothic"/>
              </a:rPr>
              <a:t>3) Why was Al-Razi's work important and what did he work out?</a:t>
            </a:r>
            <a:br>
              <a:rPr lang="en-US" sz="3200" b="1">
                <a:latin typeface="Century Gothic"/>
              </a:rPr>
            </a:br>
            <a:br>
              <a:rPr lang="en-US" sz="3200" b="1">
                <a:latin typeface="Century Gothic"/>
              </a:rPr>
            </a:br>
            <a:endParaRPr lang="en-US" sz="3200" b="1">
              <a:latin typeface="Century Gothic"/>
            </a:endParaRPr>
          </a:p>
        </p:txBody>
      </p:sp>
      <p:pic>
        <p:nvPicPr>
          <p:cNvPr id="3" name="Picture 2" descr="A person holding a shield&#10;&#10;Description automatically generated">
            <a:extLst>
              <a:ext uri="{FF2B5EF4-FFF2-40B4-BE49-F238E27FC236}">
                <a16:creationId xmlns:a16="http://schemas.microsoft.com/office/drawing/2014/main" id="{C65B1839-E462-C601-C1E6-C2438EDAAC4F}"/>
              </a:ext>
            </a:extLst>
          </p:cNvPr>
          <p:cNvPicPr>
            <a:picLocks noChangeAspect="1"/>
          </p:cNvPicPr>
          <p:nvPr/>
        </p:nvPicPr>
        <p:blipFill>
          <a:blip r:embed="rId2"/>
          <a:stretch>
            <a:fillRect/>
          </a:stretch>
        </p:blipFill>
        <p:spPr>
          <a:xfrm>
            <a:off x="7086694" y="4894676"/>
            <a:ext cx="4834948" cy="1762125"/>
          </a:xfrm>
          <a:prstGeom prst="rect">
            <a:avLst/>
          </a:prstGeom>
        </p:spPr>
      </p:pic>
      <p:sp>
        <p:nvSpPr>
          <p:cNvPr id="5" name="TextBox 4">
            <a:extLst>
              <a:ext uri="{FF2B5EF4-FFF2-40B4-BE49-F238E27FC236}">
                <a16:creationId xmlns:a16="http://schemas.microsoft.com/office/drawing/2014/main" id="{AAA42B8A-DE5D-318B-E345-66C31ECB5015}"/>
              </a:ext>
            </a:extLst>
          </p:cNvPr>
          <p:cNvSpPr txBox="1"/>
          <p:nvPr/>
        </p:nvSpPr>
        <p:spPr>
          <a:xfrm>
            <a:off x="230800" y="5524773"/>
            <a:ext cx="59142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You will then rotate and add further information. </a:t>
            </a:r>
          </a:p>
        </p:txBody>
      </p:sp>
    </p:spTree>
    <p:extLst>
      <p:ext uri="{BB962C8B-B14F-4D97-AF65-F5344CB8AC3E}">
        <p14:creationId xmlns:p14="http://schemas.microsoft.com/office/powerpoint/2010/main" val="818472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080CFC7-C9CB-48C3-95D1-02A2F1109D43}"/>
              </a:ext>
            </a:extLst>
          </p:cNvPr>
          <p:cNvSpPr>
            <a:spLocks noGrp="1"/>
          </p:cNvSpPr>
          <p:nvPr>
            <p:ph type="title"/>
          </p:nvPr>
        </p:nvSpPr>
        <p:spPr>
          <a:xfrm>
            <a:off x="473075" y="418461"/>
            <a:ext cx="10333470" cy="1109073"/>
          </a:xfrm>
        </p:spPr>
        <p:txBody>
          <a:bodyPr>
            <a:normAutofit fontScale="90000"/>
          </a:bodyPr>
          <a:lstStyle/>
          <a:p>
            <a:r>
              <a:rPr lang="en-GB" sz="3100"/>
              <a:t>Complete this table, describing the ways in which these scholars advanced science, mathematics, and medicine.</a:t>
            </a:r>
            <a:endParaRPr lang="en-US" sz="3100"/>
          </a:p>
        </p:txBody>
      </p:sp>
      <p:sp>
        <p:nvSpPr>
          <p:cNvPr id="5" name="Text Placeholder 4">
            <a:extLst>
              <a:ext uri="{FF2B5EF4-FFF2-40B4-BE49-F238E27FC236}">
                <a16:creationId xmlns:a16="http://schemas.microsoft.com/office/drawing/2014/main" id="{D923A756-AEDC-5091-43C4-51CA92B5E6E7}"/>
              </a:ext>
            </a:extLst>
          </p:cNvPr>
          <p:cNvSpPr>
            <a:spLocks noGrp="1"/>
          </p:cNvSpPr>
          <p:nvPr>
            <p:ph type="body" sz="quarter" idx="10"/>
          </p:nvPr>
        </p:nvSpPr>
        <p:spPr/>
        <p:txBody>
          <a:bodyPr/>
          <a:lstStyle/>
          <a:p>
            <a:r>
              <a:rPr lang="en-US"/>
              <a:t>Lesson 4: </a:t>
            </a:r>
            <a:endParaRPr lang="en-GB"/>
          </a:p>
        </p:txBody>
      </p:sp>
      <p:graphicFrame>
        <p:nvGraphicFramePr>
          <p:cNvPr id="4" name="Table 4">
            <a:extLst>
              <a:ext uri="{FF2B5EF4-FFF2-40B4-BE49-F238E27FC236}">
                <a16:creationId xmlns:a16="http://schemas.microsoft.com/office/drawing/2014/main" id="{F45DA676-0E8D-4F7F-A4D5-4F245113C186}"/>
              </a:ext>
            </a:extLst>
          </p:cNvPr>
          <p:cNvGraphicFramePr>
            <a:graphicFrameLocks noGrp="1"/>
          </p:cNvGraphicFramePr>
          <p:nvPr/>
        </p:nvGraphicFramePr>
        <p:xfrm>
          <a:off x="473074" y="2110387"/>
          <a:ext cx="10333470" cy="3663879"/>
        </p:xfrm>
        <a:graphic>
          <a:graphicData uri="http://schemas.openxmlformats.org/drawingml/2006/table">
            <a:tbl>
              <a:tblPr firstRow="1" bandRow="1">
                <a:tableStyleId>{5C22544A-7EE6-4342-B048-85BDC9FD1C3A}</a:tableStyleId>
              </a:tblPr>
              <a:tblGrid>
                <a:gridCol w="3444490">
                  <a:extLst>
                    <a:ext uri="{9D8B030D-6E8A-4147-A177-3AD203B41FA5}">
                      <a16:colId xmlns:a16="http://schemas.microsoft.com/office/drawing/2014/main" val="1643426105"/>
                    </a:ext>
                  </a:extLst>
                </a:gridCol>
                <a:gridCol w="3444490">
                  <a:extLst>
                    <a:ext uri="{9D8B030D-6E8A-4147-A177-3AD203B41FA5}">
                      <a16:colId xmlns:a16="http://schemas.microsoft.com/office/drawing/2014/main" val="1626481525"/>
                    </a:ext>
                  </a:extLst>
                </a:gridCol>
                <a:gridCol w="3444490">
                  <a:extLst>
                    <a:ext uri="{9D8B030D-6E8A-4147-A177-3AD203B41FA5}">
                      <a16:colId xmlns:a16="http://schemas.microsoft.com/office/drawing/2014/main" val="1987520676"/>
                    </a:ext>
                  </a:extLst>
                </a:gridCol>
              </a:tblGrid>
              <a:tr h="602009">
                <a:tc>
                  <a:txBody>
                    <a:bodyPr/>
                    <a:lstStyle/>
                    <a:p>
                      <a:r>
                        <a:rPr lang="en-GB" sz="2800">
                          <a:latin typeface="Century Gothic" panose="020B0502020202020204" pitchFamily="34" charset="0"/>
                        </a:rPr>
                        <a:t>Al-Khwarizmi</a:t>
                      </a:r>
                    </a:p>
                  </a:txBody>
                  <a:tcPr/>
                </a:tc>
                <a:tc>
                  <a:txBody>
                    <a:bodyPr/>
                    <a:lstStyle/>
                    <a:p>
                      <a:r>
                        <a:rPr lang="en-GB" sz="2800">
                          <a:latin typeface="Century Gothic" panose="020B0502020202020204" pitchFamily="34" charset="0"/>
                        </a:rPr>
                        <a:t>Al-Battani</a:t>
                      </a:r>
                    </a:p>
                  </a:txBody>
                  <a:tcPr/>
                </a:tc>
                <a:tc>
                  <a:txBody>
                    <a:bodyPr/>
                    <a:lstStyle/>
                    <a:p>
                      <a:r>
                        <a:rPr lang="en-GB" sz="2800">
                          <a:latin typeface="Century Gothic" panose="020B0502020202020204" pitchFamily="34" charset="0"/>
                        </a:rPr>
                        <a:t>Al-Razi</a:t>
                      </a:r>
                    </a:p>
                  </a:txBody>
                  <a:tcPr/>
                </a:tc>
                <a:extLst>
                  <a:ext uri="{0D108BD9-81ED-4DB2-BD59-A6C34878D82A}">
                    <a16:rowId xmlns:a16="http://schemas.microsoft.com/office/drawing/2014/main" val="687669250"/>
                  </a:ext>
                </a:extLst>
              </a:tr>
              <a:tr h="306187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45053191"/>
                  </a:ext>
                </a:extLst>
              </a:tr>
            </a:tbl>
          </a:graphicData>
        </a:graphic>
      </p:graphicFrame>
      <p:pic>
        <p:nvPicPr>
          <p:cNvPr id="3" name="Picture 2" descr="A picture containing furniture, seat&#10;&#10;Description automatically generated">
            <a:extLst>
              <a:ext uri="{FF2B5EF4-FFF2-40B4-BE49-F238E27FC236}">
                <a16:creationId xmlns:a16="http://schemas.microsoft.com/office/drawing/2014/main" id="{43A235BF-B5B2-12F7-F45D-0225D233BE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4502" y="4200070"/>
            <a:ext cx="1869391" cy="2653643"/>
          </a:xfrm>
          <a:prstGeom prst="rect">
            <a:avLst/>
          </a:prstGeom>
        </p:spPr>
      </p:pic>
    </p:spTree>
    <p:extLst>
      <p:ext uri="{BB962C8B-B14F-4D97-AF65-F5344CB8AC3E}">
        <p14:creationId xmlns:p14="http://schemas.microsoft.com/office/powerpoint/2010/main" val="262317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33C92-3D7C-990D-3066-620CE6FC967C}"/>
              </a:ext>
            </a:extLst>
          </p:cNvPr>
          <p:cNvSpPr>
            <a:spLocks noGrp="1"/>
          </p:cNvSpPr>
          <p:nvPr>
            <p:ph type="body" sz="quarter" idx="10"/>
          </p:nvPr>
        </p:nvSpPr>
        <p:spPr/>
        <p:txBody>
          <a:bodyPr/>
          <a:lstStyle/>
          <a:p>
            <a:r>
              <a:rPr lang="en-US"/>
              <a:t>Lesson 4: </a:t>
            </a:r>
            <a:endParaRPr lang="en-GB"/>
          </a:p>
        </p:txBody>
      </p:sp>
      <p:graphicFrame>
        <p:nvGraphicFramePr>
          <p:cNvPr id="4" name="Table 4">
            <a:extLst>
              <a:ext uri="{FF2B5EF4-FFF2-40B4-BE49-F238E27FC236}">
                <a16:creationId xmlns:a16="http://schemas.microsoft.com/office/drawing/2014/main" id="{F45DA676-0E8D-4F7F-A4D5-4F245113C186}"/>
              </a:ext>
            </a:extLst>
          </p:cNvPr>
          <p:cNvGraphicFramePr>
            <a:graphicFrameLocks noGrp="1"/>
          </p:cNvGraphicFramePr>
          <p:nvPr/>
        </p:nvGraphicFramePr>
        <p:xfrm>
          <a:off x="473075" y="2110388"/>
          <a:ext cx="10333470" cy="4112383"/>
        </p:xfrm>
        <a:graphic>
          <a:graphicData uri="http://schemas.openxmlformats.org/drawingml/2006/table">
            <a:tbl>
              <a:tblPr firstRow="1" bandRow="1">
                <a:tableStyleId>{5C22544A-7EE6-4342-B048-85BDC9FD1C3A}</a:tableStyleId>
              </a:tblPr>
              <a:tblGrid>
                <a:gridCol w="3444490">
                  <a:extLst>
                    <a:ext uri="{9D8B030D-6E8A-4147-A177-3AD203B41FA5}">
                      <a16:colId xmlns:a16="http://schemas.microsoft.com/office/drawing/2014/main" val="1643426105"/>
                    </a:ext>
                  </a:extLst>
                </a:gridCol>
                <a:gridCol w="3444490">
                  <a:extLst>
                    <a:ext uri="{9D8B030D-6E8A-4147-A177-3AD203B41FA5}">
                      <a16:colId xmlns:a16="http://schemas.microsoft.com/office/drawing/2014/main" val="1626481525"/>
                    </a:ext>
                  </a:extLst>
                </a:gridCol>
                <a:gridCol w="3444490">
                  <a:extLst>
                    <a:ext uri="{9D8B030D-6E8A-4147-A177-3AD203B41FA5}">
                      <a16:colId xmlns:a16="http://schemas.microsoft.com/office/drawing/2014/main" val="1987520676"/>
                    </a:ext>
                  </a:extLst>
                </a:gridCol>
              </a:tblGrid>
              <a:tr h="503149">
                <a:tc>
                  <a:txBody>
                    <a:bodyPr/>
                    <a:lstStyle/>
                    <a:p>
                      <a:r>
                        <a:rPr lang="en-GB" sz="2800">
                          <a:latin typeface="Century Gothic" panose="020B0502020202020204" pitchFamily="34" charset="0"/>
                        </a:rPr>
                        <a:t>Al-Khwarizmi</a:t>
                      </a:r>
                    </a:p>
                  </a:txBody>
                  <a:tcPr/>
                </a:tc>
                <a:tc>
                  <a:txBody>
                    <a:bodyPr/>
                    <a:lstStyle/>
                    <a:p>
                      <a:r>
                        <a:rPr lang="en-GB" sz="2800">
                          <a:latin typeface="Century Gothic" panose="020B0502020202020204" pitchFamily="34" charset="0"/>
                        </a:rPr>
                        <a:t>Al-Battani</a:t>
                      </a:r>
                    </a:p>
                  </a:txBody>
                  <a:tcPr/>
                </a:tc>
                <a:tc>
                  <a:txBody>
                    <a:bodyPr/>
                    <a:lstStyle/>
                    <a:p>
                      <a:r>
                        <a:rPr lang="en-GB" sz="2800">
                          <a:latin typeface="Century Gothic" panose="020B0502020202020204" pitchFamily="34" charset="0"/>
                        </a:rPr>
                        <a:t>Al-Razi</a:t>
                      </a:r>
                    </a:p>
                  </a:txBody>
                  <a:tcPr/>
                </a:tc>
                <a:extLst>
                  <a:ext uri="{0D108BD9-81ED-4DB2-BD59-A6C34878D82A}">
                    <a16:rowId xmlns:a16="http://schemas.microsoft.com/office/drawing/2014/main" val="687669250"/>
                  </a:ext>
                </a:extLst>
              </a:tr>
              <a:tr h="3594223">
                <a:tc>
                  <a:txBody>
                    <a:bodyPr/>
                    <a:lstStyle/>
                    <a:p>
                      <a:r>
                        <a:rPr lang="en-GB" sz="2200" b="1">
                          <a:solidFill>
                            <a:srgbClr val="8E71A5"/>
                          </a:solidFill>
                          <a:latin typeface="Century Gothic" panose="020B0502020202020204" pitchFamily="34" charset="0"/>
                        </a:rPr>
                        <a:t>Al-Khwarizmi was able to create tables that predicted the position of the sun and planets. When he published these tables, they became famous and were used for a thousand years.</a:t>
                      </a:r>
                    </a:p>
                  </a:txBody>
                  <a:tcPr/>
                </a:tc>
                <a:tc>
                  <a:txBody>
                    <a:bodyPr/>
                    <a:lstStyle/>
                    <a:p>
                      <a:r>
                        <a:rPr lang="en-GB" sz="2200" b="1">
                          <a:solidFill>
                            <a:srgbClr val="8E71A5"/>
                          </a:solidFill>
                          <a:latin typeface="Century Gothic" panose="020B0502020202020204" pitchFamily="34" charset="0"/>
                        </a:rPr>
                        <a:t>Al-Battani was able to refine the calculation of the length of the year. </a:t>
                      </a:r>
                    </a:p>
                    <a:p>
                      <a:r>
                        <a:rPr lang="en-GB" sz="2200" b="1">
                          <a:solidFill>
                            <a:srgbClr val="8E71A5"/>
                          </a:solidFill>
                          <a:latin typeface="Century Gothic" panose="020B0502020202020204" pitchFamily="34" charset="0"/>
                        </a:rPr>
                        <a:t>His calculation only made an error of 2.5 minutes, whereas European estimates were nearly 12 minutes wrong! </a:t>
                      </a:r>
                    </a:p>
                  </a:txBody>
                  <a:tcPr/>
                </a:tc>
                <a:tc>
                  <a:txBody>
                    <a:bodyPr/>
                    <a:lstStyle/>
                    <a:p>
                      <a:r>
                        <a:rPr lang="en-GB" sz="2200" b="1">
                          <a:solidFill>
                            <a:srgbClr val="8E71A5"/>
                          </a:solidFill>
                          <a:latin typeface="Century Gothic" panose="020B0502020202020204" pitchFamily="34" charset="0"/>
                        </a:rPr>
                        <a:t>Al-Razi wrote over 200 books on medicine and other subjects. One of his books stated that the diseases smallpox and measles were very different. This helped people in later years understand how to better treat them. </a:t>
                      </a:r>
                    </a:p>
                  </a:txBody>
                  <a:tcPr/>
                </a:tc>
                <a:extLst>
                  <a:ext uri="{0D108BD9-81ED-4DB2-BD59-A6C34878D82A}">
                    <a16:rowId xmlns:a16="http://schemas.microsoft.com/office/drawing/2014/main" val="3745053191"/>
                  </a:ext>
                </a:extLst>
              </a:tr>
            </a:tbl>
          </a:graphicData>
        </a:graphic>
      </p:graphicFrame>
      <p:sp>
        <p:nvSpPr>
          <p:cNvPr id="6" name="Title 1">
            <a:extLst>
              <a:ext uri="{FF2B5EF4-FFF2-40B4-BE49-F238E27FC236}">
                <a16:creationId xmlns:a16="http://schemas.microsoft.com/office/drawing/2014/main" id="{1C4C86AE-3ADF-E129-E735-B2FBFCED799C}"/>
              </a:ext>
            </a:extLst>
          </p:cNvPr>
          <p:cNvSpPr>
            <a:spLocks noGrp="1"/>
          </p:cNvSpPr>
          <p:nvPr>
            <p:ph type="title"/>
          </p:nvPr>
        </p:nvSpPr>
        <p:spPr>
          <a:xfrm>
            <a:off x="473075" y="418461"/>
            <a:ext cx="10333470" cy="1109073"/>
          </a:xfrm>
        </p:spPr>
        <p:txBody>
          <a:bodyPr>
            <a:normAutofit fontScale="90000"/>
          </a:bodyPr>
          <a:lstStyle/>
          <a:p>
            <a:r>
              <a:rPr lang="en-GB" sz="3100"/>
              <a:t>Complete this table, describing the ways in which these scholars advanced science, mathematics, and medicine.</a:t>
            </a:r>
            <a:endParaRPr lang="en-US" sz="3100"/>
          </a:p>
        </p:txBody>
      </p:sp>
    </p:spTree>
    <p:extLst>
      <p:ext uri="{BB962C8B-B14F-4D97-AF65-F5344CB8AC3E}">
        <p14:creationId xmlns:p14="http://schemas.microsoft.com/office/powerpoint/2010/main" val="300723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9650" y="1856847"/>
            <a:ext cx="7740650" cy="1530401"/>
          </a:xfrm>
          <a:prstGeom prst="rect">
            <a:avLst/>
          </a:prstGeom>
        </p:spPr>
        <p:txBody>
          <a:bodyPr wrap="square" lIns="0" tIns="72000" rIns="0" bIns="72000">
            <a:spAutoFit/>
          </a:bodyPr>
          <a:lstStyle/>
          <a:p>
            <a:r>
              <a:rPr lang="en-GB" sz="1800" dirty="0"/>
              <a:t>Subordinating conjunctions can also be used as the first word in a multi-clause/complex sentence. </a:t>
            </a:r>
          </a:p>
          <a:p>
            <a:endParaRPr lang="en-GB" sz="1800" dirty="0"/>
          </a:p>
          <a:p>
            <a:r>
              <a:rPr lang="en-GB" sz="1800" dirty="0"/>
              <a:t>When the subordinate clause comes before the main clause, make sure you remember to use a comma to mark where the subordinate clause ends.</a:t>
            </a:r>
          </a:p>
        </p:txBody>
      </p:sp>
      <p:sp>
        <p:nvSpPr>
          <p:cNvPr id="2" name="Rectangle 1"/>
          <p:cNvSpPr/>
          <p:nvPr/>
        </p:nvSpPr>
        <p:spPr>
          <a:xfrm>
            <a:off x="4406976" y="4587619"/>
            <a:ext cx="5605704" cy="369332"/>
          </a:xfrm>
          <a:prstGeom prst="rect">
            <a:avLst/>
          </a:prstGeom>
        </p:spPr>
        <p:txBody>
          <a:bodyPr wrap="square">
            <a:spAutoFit/>
          </a:bodyPr>
          <a:lstStyle/>
          <a:p>
            <a:pPr algn="ctr"/>
            <a:r>
              <a:rPr lang="en-GB" sz="1800" dirty="0"/>
              <a:t>If </a:t>
            </a:r>
            <a:r>
              <a:rPr lang="en-GB" sz="1800" b="1" dirty="0">
                <a:solidFill>
                  <a:srgbClr val="92D050"/>
                </a:solidFill>
              </a:rPr>
              <a:t>she</a:t>
            </a:r>
            <a:r>
              <a:rPr lang="en-GB" sz="1800" dirty="0">
                <a:solidFill>
                  <a:srgbClr val="92D050"/>
                </a:solidFill>
              </a:rPr>
              <a:t> </a:t>
            </a:r>
            <a:r>
              <a:rPr lang="en-GB" sz="1800" b="1" dirty="0">
                <a:solidFill>
                  <a:srgbClr val="FFC000"/>
                </a:solidFill>
              </a:rPr>
              <a:t>practised</a:t>
            </a:r>
            <a:r>
              <a:rPr lang="en-GB" sz="1800" dirty="0"/>
              <a:t> her piano, Suki could pass the exam.</a:t>
            </a:r>
          </a:p>
        </p:txBody>
      </p:sp>
      <p:grpSp>
        <p:nvGrpSpPr>
          <p:cNvPr id="7" name="Group 6"/>
          <p:cNvGrpSpPr/>
          <p:nvPr/>
        </p:nvGrpSpPr>
        <p:grpSpPr>
          <a:xfrm>
            <a:off x="4511008" y="5041558"/>
            <a:ext cx="2685534" cy="754148"/>
            <a:chOff x="1813767" y="4687331"/>
            <a:chExt cx="2685534" cy="754148"/>
          </a:xfrm>
        </p:grpSpPr>
        <p:sp>
          <p:nvSpPr>
            <p:cNvPr id="4" name="Right Brace 3"/>
            <p:cNvSpPr/>
            <p:nvPr/>
          </p:nvSpPr>
          <p:spPr>
            <a:xfrm rot="5400000">
              <a:off x="3032966" y="3468132"/>
              <a:ext cx="247135" cy="2685534"/>
            </a:xfrm>
            <a:prstGeom prst="rightBrace">
              <a:avLst>
                <a:gd name="adj1" fmla="val 45000"/>
                <a:gd name="adj2" fmla="val 5076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8" name="Rectangle 7"/>
            <p:cNvSpPr/>
            <p:nvPr/>
          </p:nvSpPr>
          <p:spPr>
            <a:xfrm>
              <a:off x="2168304" y="5019074"/>
              <a:ext cx="2140379" cy="422405"/>
            </a:xfrm>
            <a:prstGeom prst="rect">
              <a:avLst/>
            </a:prstGeom>
          </p:spPr>
          <p:txBody>
            <a:bodyPr wrap="square" lIns="0" tIns="72000" rIns="0" bIns="72000">
              <a:spAutoFit/>
            </a:bodyPr>
            <a:lstStyle/>
            <a:p>
              <a:pPr algn="ctr"/>
              <a:r>
                <a:rPr lang="en-GB" sz="1800" dirty="0"/>
                <a:t>subordinate clause</a:t>
              </a:r>
            </a:p>
          </p:txBody>
        </p:sp>
      </p:grpSp>
      <p:grpSp>
        <p:nvGrpSpPr>
          <p:cNvPr id="17" name="Group 16"/>
          <p:cNvGrpSpPr/>
          <p:nvPr/>
        </p:nvGrpSpPr>
        <p:grpSpPr>
          <a:xfrm>
            <a:off x="4691330" y="3543953"/>
            <a:ext cx="918841" cy="1043666"/>
            <a:chOff x="4516874" y="3189726"/>
            <a:chExt cx="918841" cy="1043666"/>
          </a:xfrm>
        </p:grpSpPr>
        <p:cxnSp>
          <p:nvCxnSpPr>
            <p:cNvPr id="10" name="Straight Arrow Connector 9"/>
            <p:cNvCxnSpPr/>
            <p:nvPr/>
          </p:nvCxnSpPr>
          <p:spPr>
            <a:xfrm flipH="1">
              <a:off x="4769709" y="3550508"/>
              <a:ext cx="81660" cy="68288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16874" y="3189726"/>
              <a:ext cx="918841" cy="369332"/>
            </a:xfrm>
            <a:prstGeom prst="rect">
              <a:avLst/>
            </a:prstGeom>
          </p:spPr>
          <p:txBody>
            <a:bodyPr wrap="none">
              <a:spAutoFit/>
            </a:bodyPr>
            <a:lstStyle/>
            <a:p>
              <a:r>
                <a:rPr lang="en-GB" sz="1800" b="1" dirty="0">
                  <a:solidFill>
                    <a:srgbClr val="92D050"/>
                  </a:solidFill>
                </a:rPr>
                <a:t>subject</a:t>
              </a:r>
              <a:endParaRPr lang="en-GB" sz="1800" dirty="0"/>
            </a:p>
          </p:txBody>
        </p:sp>
      </p:grpSp>
      <p:grpSp>
        <p:nvGrpSpPr>
          <p:cNvPr id="16" name="Group 15"/>
          <p:cNvGrpSpPr/>
          <p:nvPr/>
        </p:nvGrpSpPr>
        <p:grpSpPr>
          <a:xfrm>
            <a:off x="5790670" y="3569233"/>
            <a:ext cx="1257225" cy="1017843"/>
            <a:chOff x="5882348" y="3215005"/>
            <a:chExt cx="1257225" cy="1017843"/>
          </a:xfrm>
        </p:grpSpPr>
        <p:cxnSp>
          <p:nvCxnSpPr>
            <p:cNvPr id="14" name="Straight Arrow Connector 13"/>
            <p:cNvCxnSpPr/>
            <p:nvPr/>
          </p:nvCxnSpPr>
          <p:spPr>
            <a:xfrm flipH="1">
              <a:off x="5882348" y="3550508"/>
              <a:ext cx="617306" cy="682340"/>
            </a:xfrm>
            <a:prstGeom prst="straightConnector1">
              <a:avLst/>
            </a:prstGeom>
            <a:ln w="19050">
              <a:solidFill>
                <a:srgbClr val="E4C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499654" y="3215005"/>
              <a:ext cx="639919" cy="369332"/>
            </a:xfrm>
            <a:prstGeom prst="rect">
              <a:avLst/>
            </a:prstGeom>
          </p:spPr>
          <p:txBody>
            <a:bodyPr wrap="none">
              <a:spAutoFit/>
            </a:bodyPr>
            <a:lstStyle/>
            <a:p>
              <a:r>
                <a:rPr lang="en-GB" sz="1800" b="1" dirty="0">
                  <a:solidFill>
                    <a:srgbClr val="E4C000"/>
                  </a:solidFill>
                </a:rPr>
                <a:t>verb</a:t>
              </a:r>
              <a:endParaRPr lang="en-GB" sz="1800" dirty="0"/>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791" y="4033697"/>
            <a:ext cx="1968107" cy="2015723"/>
          </a:xfrm>
          <a:prstGeom prst="rect">
            <a:avLst/>
          </a:prstGeom>
        </p:spPr>
      </p:pic>
      <p:sp>
        <p:nvSpPr>
          <p:cNvPr id="23" name="Title 20"/>
          <p:cNvSpPr>
            <a:spLocks noGrp="1"/>
          </p:cNvSpPr>
          <p:nvPr>
            <p:ph type="title"/>
          </p:nvPr>
        </p:nvSpPr>
        <p:spPr>
          <a:xfrm>
            <a:off x="1981199" y="478894"/>
            <a:ext cx="8220075" cy="1517546"/>
          </a:xfrm>
        </p:spPr>
        <p:txBody>
          <a:bodyPr/>
          <a:lstStyle/>
          <a:p>
            <a:pPr algn="ctr"/>
            <a:r>
              <a:rPr lang="en-GB" sz="3600" dirty="0">
                <a:solidFill>
                  <a:schemeClr val="tx1"/>
                </a:solidFill>
              </a:rPr>
              <a:t>Subordinating Conjunctions to</a:t>
            </a:r>
            <a:br>
              <a:rPr lang="en-GB" sz="3600" dirty="0">
                <a:solidFill>
                  <a:schemeClr val="tx1"/>
                </a:solidFill>
              </a:rPr>
            </a:br>
            <a:r>
              <a:rPr lang="en-GB" sz="3600" dirty="0">
                <a:solidFill>
                  <a:schemeClr val="tx1"/>
                </a:solidFill>
              </a:rPr>
              <a:t>Start Sentences</a:t>
            </a:r>
            <a:endParaRPr lang="en-GB" sz="3600" dirty="0"/>
          </a:p>
        </p:txBody>
      </p:sp>
    </p:spTree>
    <p:extLst>
      <p:ext uri="{BB962C8B-B14F-4D97-AF65-F5344CB8AC3E}">
        <p14:creationId xmlns:p14="http://schemas.microsoft.com/office/powerpoint/2010/main" val="456302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l"/>
            <a:r>
              <a:rPr lang="en-GB" b="0" i="0" u="none" strike="noStrike" baseline="0">
                <a:latin typeface="Century Gothic" panose="020B0502020202020204" pitchFamily="34" charset="0"/>
              </a:rPr>
              <a:t>In the last lesson we saw how learning and knowledge in London in 900</a:t>
            </a:r>
            <a:r>
              <a:rPr lang="en-GB" cap="small">
                <a:effectLst/>
                <a:latin typeface="Century Gothic" panose="020B0502020202020204" pitchFamily="34" charset="0"/>
                <a:ea typeface="Calibri" panose="020F0502020204030204" pitchFamily="34" charset="0"/>
                <a:cs typeface="Times New Roman" panose="02020603050405020304" pitchFamily="18" charset="0"/>
              </a:rPr>
              <a:t>ce</a:t>
            </a:r>
            <a:r>
              <a:rPr lang="en-GB" b="0" i="0" u="none" strike="noStrike" baseline="0">
                <a:latin typeface="Century Gothic" panose="020B0502020202020204" pitchFamily="34" charset="0"/>
              </a:rPr>
              <a:t> was very different to learning in Baghdad.</a:t>
            </a:r>
          </a:p>
          <a:p>
            <a:pPr marL="457200" indent="-457200" algn="l">
              <a:buFont typeface="Arial" panose="020B0604020202020204" pitchFamily="34" charset="0"/>
              <a:buChar char="•"/>
            </a:pPr>
            <a:r>
              <a:rPr lang="en-GB">
                <a:latin typeface="Century Gothic" panose="020B0502020202020204" pitchFamily="34" charset="0"/>
              </a:rPr>
              <a:t>There was little</a:t>
            </a:r>
            <a:r>
              <a:rPr lang="en-GB" b="0" i="0" u="none" strike="noStrike" baseline="0">
                <a:latin typeface="Century Gothic" panose="020B0502020202020204" pitchFamily="34" charset="0"/>
              </a:rPr>
              <a:t> interest in the ancient Greeks and Romans. There were very few books.</a:t>
            </a:r>
          </a:p>
          <a:p>
            <a:pPr marL="457200" indent="-457200" algn="l">
              <a:buFont typeface="Arial" panose="020B0604020202020204" pitchFamily="34" charset="0"/>
              <a:buChar char="•"/>
            </a:pPr>
            <a:r>
              <a:rPr lang="en-GB" b="0" i="0" u="none" strike="noStrike" baseline="0">
                <a:latin typeface="Century Gothic" panose="020B0502020202020204" pitchFamily="34" charset="0"/>
              </a:rPr>
              <a:t>Mathematics was very poor as they were still using Roman numerals, which have no zero. </a:t>
            </a:r>
            <a:endParaRPr lang="en-GB">
              <a:latin typeface="Century Gothic" panose="020B0502020202020204" pitchFamily="34" charset="0"/>
            </a:endParaRPr>
          </a:p>
          <a:p>
            <a:pPr marL="457200" indent="-457200" algn="l">
              <a:buFont typeface="Arial" panose="020B0604020202020204" pitchFamily="34" charset="0"/>
              <a:buChar char="•"/>
            </a:pPr>
            <a:r>
              <a:rPr lang="en-GB">
                <a:latin typeface="Century Gothic" panose="020B0502020202020204" pitchFamily="34" charset="0"/>
              </a:rPr>
              <a:t>The focus was almost entirely on studying the Bible and Christian teachings.</a:t>
            </a:r>
          </a:p>
          <a:p>
            <a:pPr marL="457200" indent="-457200" algn="l">
              <a:buFont typeface="Arial" panose="020B0604020202020204" pitchFamily="34" charset="0"/>
              <a:buChar char="•"/>
            </a:pPr>
            <a:r>
              <a:rPr lang="en-GB">
                <a:latin typeface="Century Gothic" panose="020B0502020202020204" pitchFamily="34" charset="0"/>
              </a:rPr>
              <a:t>Hardly anyone challenged existing ideas or experimented to find answers to questions, as that was seen as unimportant compared with living a Christian life.</a:t>
            </a:r>
            <a:endParaRPr lang="en-US">
              <a:latin typeface="Century Gothic" panose="020B0502020202020204" pitchFamily="34" charset="0"/>
            </a:endParaRPr>
          </a:p>
        </p:txBody>
      </p:sp>
      <p:sp>
        <p:nvSpPr>
          <p:cNvPr id="2" name="Title 1"/>
          <p:cNvSpPr>
            <a:spLocks noGrp="1"/>
          </p:cNvSpPr>
          <p:nvPr>
            <p:ph type="title"/>
          </p:nvPr>
        </p:nvSpPr>
        <p:spPr/>
        <p:txBody>
          <a:bodyPr>
            <a:normAutofit/>
          </a:bodyPr>
          <a:lstStyle/>
          <a:p>
            <a:r>
              <a:rPr lang="en-GB" sz="2800"/>
              <a:t>How does this compare with London in 900</a:t>
            </a:r>
            <a:r>
              <a:rPr lang="en-GB" sz="2400"/>
              <a:t>CE</a:t>
            </a:r>
            <a:r>
              <a:rPr lang="en-GB" sz="2800"/>
              <a:t>? </a:t>
            </a:r>
            <a:endParaRPr lang="en-US" sz="2800"/>
          </a:p>
        </p:txBody>
      </p:sp>
      <p:sp>
        <p:nvSpPr>
          <p:cNvPr id="4" name="Text Placeholder 3">
            <a:extLst>
              <a:ext uri="{FF2B5EF4-FFF2-40B4-BE49-F238E27FC236}">
                <a16:creationId xmlns:a16="http://schemas.microsoft.com/office/drawing/2014/main" id="{411897EA-0BF5-B896-DB02-9E10993A81E1}"/>
              </a:ext>
            </a:extLst>
          </p:cNvPr>
          <p:cNvSpPr>
            <a:spLocks noGrp="1"/>
          </p:cNvSpPr>
          <p:nvPr>
            <p:ph type="body" sz="quarter" idx="10"/>
          </p:nvPr>
        </p:nvSpPr>
        <p:spPr/>
        <p:txBody>
          <a:bodyPr/>
          <a:lstStyle/>
          <a:p>
            <a:r>
              <a:rPr lang="en-US"/>
              <a:t>Lesson 4: </a:t>
            </a:r>
            <a:endParaRPr lang="en-GB"/>
          </a:p>
        </p:txBody>
      </p:sp>
    </p:spTree>
    <p:extLst>
      <p:ext uri="{BB962C8B-B14F-4D97-AF65-F5344CB8AC3E}">
        <p14:creationId xmlns:p14="http://schemas.microsoft.com/office/powerpoint/2010/main" val="395229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a:t>Who advanced science, mathematics, and medicine </a:t>
            </a:r>
            <a:br>
              <a:rPr lang="en-GB"/>
            </a:br>
            <a:r>
              <a:rPr lang="en-GB"/>
              <a:t>and why are they important?</a:t>
            </a:r>
          </a:p>
        </p:txBody>
      </p:sp>
      <p:sp>
        <p:nvSpPr>
          <p:cNvPr id="7" name="Text Placeholder 6"/>
          <p:cNvSpPr>
            <a:spLocks noGrp="1"/>
          </p:cNvSpPr>
          <p:nvPr>
            <p:ph type="body" sz="quarter" idx="10"/>
          </p:nvPr>
        </p:nvSpPr>
        <p:spPr/>
        <p:txBody>
          <a:bodyPr>
            <a:normAutofit fontScale="92500" lnSpcReduction="20000"/>
          </a:bodyPr>
          <a:lstStyle/>
          <a:p>
            <a:r>
              <a:rPr lang="en-GB" sz="2800"/>
              <a:t>There were huge advances in science, mathematics, and medicine led by many people in Baghdad.</a:t>
            </a:r>
          </a:p>
          <a:p>
            <a:r>
              <a:rPr lang="en-GB" sz="2800"/>
              <a:t>Al-Khwarizmi is well known for his advancements in science and mathematics. </a:t>
            </a:r>
          </a:p>
          <a:p>
            <a:r>
              <a:rPr lang="en-GB" sz="2800"/>
              <a:t>Al-Battani was an astronomer who calculated the length of the year most accurately.</a:t>
            </a:r>
          </a:p>
          <a:p>
            <a:r>
              <a:rPr lang="en-GB" sz="2800"/>
              <a:t>Al-Razi was described as the greatest physician (doctor) of the Islamic world. </a:t>
            </a:r>
            <a:endParaRPr lang="en-GB"/>
          </a:p>
          <a:p>
            <a:endParaRPr lang="en-GB"/>
          </a:p>
          <a:p>
            <a:endParaRPr lang="en-GB"/>
          </a:p>
        </p:txBody>
      </p:sp>
      <p:sp>
        <p:nvSpPr>
          <p:cNvPr id="3" name="Text Placeholder 2">
            <a:extLst>
              <a:ext uri="{FF2B5EF4-FFF2-40B4-BE49-F238E27FC236}">
                <a16:creationId xmlns:a16="http://schemas.microsoft.com/office/drawing/2014/main" id="{4DFFBC66-832C-0D2D-F685-839274D93700}"/>
              </a:ext>
            </a:extLst>
          </p:cNvPr>
          <p:cNvSpPr>
            <a:spLocks noGrp="1"/>
          </p:cNvSpPr>
          <p:nvPr>
            <p:ph type="body" sz="quarter" idx="11"/>
          </p:nvPr>
        </p:nvSpPr>
        <p:spPr/>
        <p:txBody>
          <a:bodyPr>
            <a:normAutofit/>
          </a:bodyPr>
          <a:lstStyle/>
          <a:p>
            <a:r>
              <a:rPr lang="en-GB" b="1"/>
              <a:t>advancement</a:t>
            </a:r>
          </a:p>
          <a:p>
            <a:r>
              <a:rPr lang="en-GB"/>
              <a:t>algebra</a:t>
            </a:r>
          </a:p>
          <a:p>
            <a:r>
              <a:rPr lang="en-GB"/>
              <a:t>astrolabe </a:t>
            </a:r>
          </a:p>
          <a:p>
            <a:r>
              <a:rPr lang="en-GB"/>
              <a:t>astrology </a:t>
            </a:r>
          </a:p>
          <a:p>
            <a:r>
              <a:rPr lang="en-GB"/>
              <a:t>astronomy</a:t>
            </a:r>
          </a:p>
          <a:p>
            <a:r>
              <a:rPr lang="en-GB"/>
              <a:t>observatory</a:t>
            </a:r>
          </a:p>
          <a:p>
            <a:r>
              <a:rPr lang="en-GB"/>
              <a:t>telescope</a:t>
            </a:r>
          </a:p>
          <a:p>
            <a:endParaRPr lang="en-GB"/>
          </a:p>
        </p:txBody>
      </p:sp>
      <p:sp>
        <p:nvSpPr>
          <p:cNvPr id="2" name="Text Placeholder 1">
            <a:extLst>
              <a:ext uri="{FF2B5EF4-FFF2-40B4-BE49-F238E27FC236}">
                <a16:creationId xmlns:a16="http://schemas.microsoft.com/office/drawing/2014/main" id="{79C069BC-2924-DE6B-BE27-A77471EB33A2}"/>
              </a:ext>
            </a:extLst>
          </p:cNvPr>
          <p:cNvSpPr>
            <a:spLocks noGrp="1"/>
          </p:cNvSpPr>
          <p:nvPr>
            <p:ph type="body" sz="quarter" idx="12"/>
          </p:nvPr>
        </p:nvSpPr>
        <p:spPr/>
        <p:txBody>
          <a:bodyPr/>
          <a:lstStyle/>
          <a:p>
            <a:r>
              <a:rPr lang="en-US"/>
              <a:t>Lesson 4: </a:t>
            </a:r>
            <a:endParaRPr lang="en-GB"/>
          </a:p>
        </p:txBody>
      </p:sp>
      <p:pic>
        <p:nvPicPr>
          <p:cNvPr id="6" name="Picture 5">
            <a:extLst>
              <a:ext uri="{FF2B5EF4-FFF2-40B4-BE49-F238E27FC236}">
                <a16:creationId xmlns:a16="http://schemas.microsoft.com/office/drawing/2014/main" id="{DC59FC20-B3FC-8396-F50E-782DAF2C3A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4243" y="4721540"/>
            <a:ext cx="2126021" cy="2283894"/>
          </a:xfrm>
          <a:prstGeom prst="rect">
            <a:avLst/>
          </a:prstGeom>
        </p:spPr>
      </p:pic>
    </p:spTree>
    <p:extLst>
      <p:ext uri="{BB962C8B-B14F-4D97-AF65-F5344CB8AC3E}">
        <p14:creationId xmlns:p14="http://schemas.microsoft.com/office/powerpoint/2010/main" val="2391535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706F-1A0E-2C89-A139-EB95D98BC6F5}"/>
              </a:ext>
            </a:extLst>
          </p:cNvPr>
          <p:cNvSpPr>
            <a:spLocks noGrp="1"/>
          </p:cNvSpPr>
          <p:nvPr>
            <p:ph type="title"/>
          </p:nvPr>
        </p:nvSpPr>
        <p:spPr>
          <a:xfrm>
            <a:off x="838200" y="1712232"/>
            <a:ext cx="10515600" cy="1325563"/>
          </a:xfrm>
        </p:spPr>
        <p:txBody>
          <a:bodyPr>
            <a:normAutofit fontScale="90000"/>
          </a:bodyPr>
          <a:lstStyle/>
          <a:p>
            <a:r>
              <a:rPr lang="en-US"/>
              <a:t>Exit Questions:</a:t>
            </a:r>
            <a:br>
              <a:rPr lang="en-US"/>
            </a:br>
            <a:br>
              <a:rPr lang="en-US"/>
            </a:br>
            <a:r>
              <a:rPr lang="en-US"/>
              <a:t>1) Why was Baghdad known as the </a:t>
            </a:r>
            <a:r>
              <a:rPr lang="en-US" err="1"/>
              <a:t>centre</a:t>
            </a:r>
            <a:r>
              <a:rPr lang="en-US"/>
              <a:t> of learning? </a:t>
            </a:r>
            <a:br>
              <a:rPr lang="en-US"/>
            </a:br>
            <a:br>
              <a:rPr lang="en-US"/>
            </a:br>
            <a:r>
              <a:rPr lang="en-US"/>
              <a:t>2) Baghdad was much more advanced than the rest of the world, what does this mean? </a:t>
            </a:r>
          </a:p>
        </p:txBody>
      </p:sp>
    </p:spTree>
    <p:extLst>
      <p:ext uri="{BB962C8B-B14F-4D97-AF65-F5344CB8AC3E}">
        <p14:creationId xmlns:p14="http://schemas.microsoft.com/office/powerpoint/2010/main" val="246124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1430" y="2133599"/>
            <a:ext cx="2249538" cy="3765946"/>
          </a:xfrm>
          <a:prstGeom prst="rect">
            <a:avLst/>
          </a:prstGeom>
        </p:spPr>
      </p:pic>
      <p:sp>
        <p:nvSpPr>
          <p:cNvPr id="10" name="Title 20"/>
          <p:cNvSpPr>
            <a:spLocks noGrp="1"/>
          </p:cNvSpPr>
          <p:nvPr>
            <p:ph type="title"/>
          </p:nvPr>
        </p:nvSpPr>
        <p:spPr>
          <a:xfrm>
            <a:off x="1981199" y="478894"/>
            <a:ext cx="8220075" cy="1448760"/>
          </a:xfrm>
        </p:spPr>
        <p:txBody>
          <a:bodyPr/>
          <a:lstStyle/>
          <a:p>
            <a:pPr algn="ctr"/>
            <a:r>
              <a:rPr lang="en-GB" sz="3600" dirty="0">
                <a:solidFill>
                  <a:schemeClr val="tx1"/>
                </a:solidFill>
              </a:rPr>
              <a:t>Subordinating Conjunctions to</a:t>
            </a:r>
            <a:br>
              <a:rPr lang="en-GB" sz="3600" dirty="0">
                <a:solidFill>
                  <a:schemeClr val="tx1"/>
                </a:solidFill>
              </a:rPr>
            </a:br>
            <a:r>
              <a:rPr lang="en-GB" sz="3600" dirty="0">
                <a:solidFill>
                  <a:schemeClr val="tx1"/>
                </a:solidFill>
              </a:rPr>
              <a:t>Start Sentences</a:t>
            </a:r>
            <a:endParaRPr lang="en-GB" sz="3600" dirty="0"/>
          </a:p>
        </p:txBody>
      </p:sp>
      <p:sp>
        <p:nvSpPr>
          <p:cNvPr id="11" name="Rectangle 10"/>
          <p:cNvSpPr/>
          <p:nvPr/>
        </p:nvSpPr>
        <p:spPr>
          <a:xfrm>
            <a:off x="2279650" y="1856847"/>
            <a:ext cx="5043788" cy="2084399"/>
          </a:xfrm>
          <a:prstGeom prst="rect">
            <a:avLst/>
          </a:prstGeom>
        </p:spPr>
        <p:txBody>
          <a:bodyPr wrap="square" lIns="0" tIns="72000" rIns="0" bIns="72000">
            <a:spAutoFit/>
          </a:bodyPr>
          <a:lstStyle/>
          <a:p>
            <a:r>
              <a:rPr lang="en-GB" sz="1800" dirty="0"/>
              <a:t>Some words can act as more than one class, depending on how they are written in a sentence.</a:t>
            </a:r>
          </a:p>
          <a:p>
            <a:endParaRPr lang="en-GB" sz="1800" dirty="0"/>
          </a:p>
          <a:p>
            <a:r>
              <a:rPr lang="en-GB" sz="1800" dirty="0"/>
              <a:t>There are a number of words that can be either prepositions or subordinating conjunctions.</a:t>
            </a:r>
          </a:p>
          <a:p>
            <a:endParaRPr lang="en-GB" sz="1800" dirty="0"/>
          </a:p>
          <a:p>
            <a:r>
              <a:rPr lang="en-GB" sz="1800" dirty="0"/>
              <a:t>These are</a:t>
            </a:r>
            <a:r>
              <a:rPr lang="en-GB" sz="1200" dirty="0"/>
              <a:t>: </a:t>
            </a:r>
            <a:endParaRPr lang="en-GB" sz="1800" dirty="0"/>
          </a:p>
        </p:txBody>
      </p:sp>
      <p:sp>
        <p:nvSpPr>
          <p:cNvPr id="12" name="Rectangle 11"/>
          <p:cNvSpPr/>
          <p:nvPr/>
        </p:nvSpPr>
        <p:spPr>
          <a:xfrm>
            <a:off x="2438216" y="4236472"/>
            <a:ext cx="697627" cy="369332"/>
          </a:xfrm>
          <a:prstGeom prst="rect">
            <a:avLst/>
          </a:prstGeom>
        </p:spPr>
        <p:txBody>
          <a:bodyPr wrap="square">
            <a:spAutoFit/>
          </a:bodyPr>
          <a:lstStyle/>
          <a:p>
            <a:r>
              <a:rPr lang="en-GB" sz="1800" b="1" dirty="0">
                <a:solidFill>
                  <a:srgbClr val="7585D3"/>
                </a:solidFill>
              </a:rPr>
              <a:t>after</a:t>
            </a:r>
            <a:endParaRPr lang="en-GB" sz="1800" dirty="0">
              <a:solidFill>
                <a:srgbClr val="7585D3"/>
              </a:solidFill>
            </a:endParaRPr>
          </a:p>
        </p:txBody>
      </p:sp>
      <p:sp>
        <p:nvSpPr>
          <p:cNvPr id="13" name="Rectangle 12"/>
          <p:cNvSpPr/>
          <p:nvPr/>
        </p:nvSpPr>
        <p:spPr>
          <a:xfrm>
            <a:off x="3363835" y="4236472"/>
            <a:ext cx="833883" cy="369332"/>
          </a:xfrm>
          <a:prstGeom prst="rect">
            <a:avLst/>
          </a:prstGeom>
        </p:spPr>
        <p:txBody>
          <a:bodyPr wrap="square">
            <a:spAutoFit/>
          </a:bodyPr>
          <a:lstStyle/>
          <a:p>
            <a:r>
              <a:rPr lang="en-GB" sz="1800" b="1" dirty="0">
                <a:solidFill>
                  <a:srgbClr val="7585D3"/>
                </a:solidFill>
              </a:rPr>
              <a:t>before</a:t>
            </a:r>
            <a:endParaRPr lang="en-GB" sz="1800" dirty="0">
              <a:solidFill>
                <a:srgbClr val="7585D3"/>
              </a:solidFill>
            </a:endParaRPr>
          </a:p>
        </p:txBody>
      </p:sp>
      <p:sp>
        <p:nvSpPr>
          <p:cNvPr id="14" name="Rectangle 13"/>
          <p:cNvSpPr/>
          <p:nvPr/>
        </p:nvSpPr>
        <p:spPr>
          <a:xfrm>
            <a:off x="4448202" y="4236472"/>
            <a:ext cx="686406" cy="369332"/>
          </a:xfrm>
          <a:prstGeom prst="rect">
            <a:avLst/>
          </a:prstGeom>
        </p:spPr>
        <p:txBody>
          <a:bodyPr wrap="square">
            <a:spAutoFit/>
          </a:bodyPr>
          <a:lstStyle/>
          <a:p>
            <a:r>
              <a:rPr lang="en-GB" sz="1800" b="1" dirty="0">
                <a:solidFill>
                  <a:srgbClr val="7585D3"/>
                </a:solidFill>
              </a:rPr>
              <a:t>until</a:t>
            </a:r>
            <a:endParaRPr lang="en-GB" sz="1800" dirty="0">
              <a:solidFill>
                <a:srgbClr val="7585D3"/>
              </a:solidFill>
            </a:endParaRPr>
          </a:p>
        </p:txBody>
      </p:sp>
      <p:sp>
        <p:nvSpPr>
          <p:cNvPr id="15" name="Rectangle 14"/>
          <p:cNvSpPr/>
          <p:nvPr/>
        </p:nvSpPr>
        <p:spPr>
          <a:xfrm>
            <a:off x="5472119" y="4236472"/>
            <a:ext cx="710451" cy="369332"/>
          </a:xfrm>
          <a:prstGeom prst="rect">
            <a:avLst/>
          </a:prstGeom>
        </p:spPr>
        <p:txBody>
          <a:bodyPr wrap="square">
            <a:spAutoFit/>
          </a:bodyPr>
          <a:lstStyle/>
          <a:p>
            <a:r>
              <a:rPr lang="en-GB" sz="1800" b="1" dirty="0">
                <a:solidFill>
                  <a:srgbClr val="7585D3"/>
                </a:solidFill>
              </a:rPr>
              <a:t>since</a:t>
            </a:r>
            <a:endParaRPr lang="en-GB" sz="1800" dirty="0">
              <a:solidFill>
                <a:srgbClr val="7585D3"/>
              </a:solidFill>
            </a:endParaRPr>
          </a:p>
        </p:txBody>
      </p:sp>
      <p:sp>
        <p:nvSpPr>
          <p:cNvPr id="16" name="Rectangle 15"/>
          <p:cNvSpPr/>
          <p:nvPr/>
        </p:nvSpPr>
        <p:spPr>
          <a:xfrm>
            <a:off x="6520079" y="4236472"/>
            <a:ext cx="418704" cy="369332"/>
          </a:xfrm>
          <a:prstGeom prst="rect">
            <a:avLst/>
          </a:prstGeom>
        </p:spPr>
        <p:txBody>
          <a:bodyPr wrap="square">
            <a:spAutoFit/>
          </a:bodyPr>
          <a:lstStyle/>
          <a:p>
            <a:r>
              <a:rPr lang="en-GB" sz="1800" b="1" dirty="0">
                <a:solidFill>
                  <a:srgbClr val="7585D3"/>
                </a:solidFill>
              </a:rPr>
              <a:t>as</a:t>
            </a:r>
            <a:endParaRPr lang="en-GB" sz="1800" dirty="0">
              <a:solidFill>
                <a:srgbClr val="7585D3"/>
              </a:solidFill>
            </a:endParaRPr>
          </a:p>
        </p:txBody>
      </p:sp>
      <p:sp>
        <p:nvSpPr>
          <p:cNvPr id="9" name="Rectangle 8"/>
          <p:cNvSpPr/>
          <p:nvPr/>
        </p:nvSpPr>
        <p:spPr>
          <a:xfrm>
            <a:off x="2230224" y="5106384"/>
            <a:ext cx="2343911" cy="369332"/>
          </a:xfrm>
          <a:prstGeom prst="rect">
            <a:avLst/>
          </a:prstGeom>
        </p:spPr>
        <p:txBody>
          <a:bodyPr wrap="square">
            <a:spAutoFit/>
          </a:bodyPr>
          <a:lstStyle/>
          <a:p>
            <a:r>
              <a:rPr lang="en-GB" sz="1800" dirty="0"/>
              <a:t>Remember ‘A BUS A’!</a:t>
            </a:r>
          </a:p>
        </p:txBody>
      </p:sp>
    </p:spTree>
    <p:extLst>
      <p:ext uri="{BB962C8B-B14F-4D97-AF65-F5344CB8AC3E}">
        <p14:creationId xmlns:p14="http://schemas.microsoft.com/office/powerpoint/2010/main" val="11283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P spid="14" grpId="0"/>
      <p:bldP spid="15" grpId="0"/>
      <p:bldP spid="1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1981199" y="478894"/>
            <a:ext cx="8220075" cy="1377952"/>
          </a:xfrm>
        </p:spPr>
        <p:txBody>
          <a:bodyPr/>
          <a:lstStyle/>
          <a:p>
            <a:pPr algn="ctr"/>
            <a:r>
              <a:rPr lang="en-GB" sz="3600" dirty="0">
                <a:solidFill>
                  <a:schemeClr val="tx1"/>
                </a:solidFill>
              </a:rPr>
              <a:t>Is It a Preposition or a Subordinating Conjunction?</a:t>
            </a:r>
            <a:endParaRPr lang="en-GB" sz="3600" dirty="0"/>
          </a:p>
        </p:txBody>
      </p:sp>
      <p:sp>
        <p:nvSpPr>
          <p:cNvPr id="11" name="Rectangle 10"/>
          <p:cNvSpPr/>
          <p:nvPr/>
        </p:nvSpPr>
        <p:spPr>
          <a:xfrm>
            <a:off x="2279650" y="1856846"/>
            <a:ext cx="7556328" cy="1253402"/>
          </a:xfrm>
          <a:prstGeom prst="rect">
            <a:avLst/>
          </a:prstGeom>
        </p:spPr>
        <p:txBody>
          <a:bodyPr wrap="square" lIns="0" tIns="72000" rIns="0" bIns="72000">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Remember the rules to help you decide:</a:t>
            </a:r>
          </a:p>
          <a:p>
            <a:pPr eaLnBrk="0" fontAlgn="base" hangingPunct="0">
              <a:spcBef>
                <a:spcPct val="0"/>
              </a:spcBef>
              <a:spcAft>
                <a:spcPct val="0"/>
              </a:spcAft>
            </a:pPr>
            <a:endParaRPr lang="en-GB" sz="1800" dirty="0">
              <a:solidFill>
                <a:prstClr val="black"/>
              </a:solidFill>
              <a:cs typeface="Arial" panose="020B0604020202020204" pitchFamily="34" charset="0"/>
            </a:endParaRPr>
          </a:p>
          <a:p>
            <a:pPr eaLnBrk="0" fontAlgn="base" hangingPunct="0">
              <a:spcBef>
                <a:spcPct val="0"/>
              </a:spcBef>
              <a:spcAft>
                <a:spcPct val="0"/>
              </a:spcAft>
            </a:pPr>
            <a:r>
              <a:rPr lang="en-GB" sz="1800" dirty="0"/>
              <a:t>A subordinating conjunction will have both a </a:t>
            </a:r>
            <a:r>
              <a:rPr lang="en-GB" sz="1800" dirty="0">
                <a:solidFill>
                  <a:srgbClr val="92D050"/>
                </a:solidFill>
              </a:rPr>
              <a:t>subject</a:t>
            </a:r>
            <a:r>
              <a:rPr lang="en-GB" sz="1800" dirty="0"/>
              <a:t> and a </a:t>
            </a:r>
            <a:r>
              <a:rPr lang="en-GB" sz="1800" dirty="0">
                <a:solidFill>
                  <a:srgbClr val="E4C000"/>
                </a:solidFill>
              </a:rPr>
              <a:t>verb</a:t>
            </a:r>
            <a:r>
              <a:rPr lang="en-GB" sz="1800" dirty="0"/>
              <a:t> following it, which forms a subordinate clause, e.g.</a:t>
            </a:r>
          </a:p>
        </p:txBody>
      </p:sp>
      <p:sp>
        <p:nvSpPr>
          <p:cNvPr id="12" name="Rectangle 11"/>
          <p:cNvSpPr/>
          <p:nvPr/>
        </p:nvSpPr>
        <p:spPr>
          <a:xfrm>
            <a:off x="4347349" y="3362455"/>
            <a:ext cx="3207929"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After </a:t>
            </a:r>
            <a:r>
              <a:rPr lang="en-GB" sz="1800" dirty="0">
                <a:solidFill>
                  <a:srgbClr val="92D050"/>
                </a:solidFill>
                <a:cs typeface="Arial" panose="020B0604020202020204" pitchFamily="34" charset="0"/>
              </a:rPr>
              <a:t>Sophie</a:t>
            </a:r>
            <a:r>
              <a:rPr lang="en-GB" sz="1800" dirty="0">
                <a:solidFill>
                  <a:prstClr val="black"/>
                </a:solidFill>
                <a:cs typeface="Arial" panose="020B0604020202020204" pitchFamily="34" charset="0"/>
              </a:rPr>
              <a:t> </a:t>
            </a:r>
            <a:r>
              <a:rPr lang="en-GB" sz="1800" dirty="0">
                <a:solidFill>
                  <a:srgbClr val="E4C000"/>
                </a:solidFill>
                <a:cs typeface="Arial" panose="020B0604020202020204" pitchFamily="34" charset="0"/>
              </a:rPr>
              <a:t>kissed</a:t>
            </a:r>
            <a:r>
              <a:rPr lang="en-GB" sz="1800" dirty="0">
                <a:solidFill>
                  <a:prstClr val="black"/>
                </a:solidFill>
                <a:cs typeface="Arial" panose="020B0604020202020204" pitchFamily="34" charset="0"/>
              </a:rPr>
              <a:t> the frog… </a:t>
            </a:r>
          </a:p>
        </p:txBody>
      </p:sp>
      <p:sp>
        <p:nvSpPr>
          <p:cNvPr id="13" name="Rectangle 12"/>
          <p:cNvSpPr/>
          <p:nvPr/>
        </p:nvSpPr>
        <p:spPr>
          <a:xfrm>
            <a:off x="4347348" y="3887906"/>
            <a:ext cx="3600666"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Before </a:t>
            </a:r>
            <a:r>
              <a:rPr lang="en-GB" sz="1800" dirty="0">
                <a:solidFill>
                  <a:srgbClr val="92D050"/>
                </a:solidFill>
                <a:cs typeface="Arial" panose="020B0604020202020204" pitchFamily="34" charset="0"/>
              </a:rPr>
              <a:t>Abdul</a:t>
            </a:r>
            <a:r>
              <a:rPr lang="en-GB" sz="1800" dirty="0">
                <a:solidFill>
                  <a:prstClr val="black"/>
                </a:solidFill>
                <a:cs typeface="Arial" panose="020B0604020202020204" pitchFamily="34" charset="0"/>
              </a:rPr>
              <a:t> </a:t>
            </a:r>
            <a:r>
              <a:rPr lang="en-GB" sz="1800" dirty="0">
                <a:solidFill>
                  <a:srgbClr val="FFC000"/>
                </a:solidFill>
                <a:cs typeface="Arial" panose="020B0604020202020204" pitchFamily="34" charset="0"/>
              </a:rPr>
              <a:t>jumped </a:t>
            </a:r>
            <a:r>
              <a:rPr lang="en-GB" sz="1800" dirty="0">
                <a:solidFill>
                  <a:prstClr val="black"/>
                </a:solidFill>
                <a:cs typeface="Arial" panose="020B0604020202020204" pitchFamily="34" charset="0"/>
              </a:rPr>
              <a:t>on the bus…</a:t>
            </a:r>
            <a:endParaRPr lang="en-GB" sz="1800" dirty="0">
              <a:solidFill>
                <a:srgbClr val="7030A0"/>
              </a:solidFill>
              <a:cs typeface="Arial" panose="020B0604020202020204" pitchFamily="34" charset="0"/>
            </a:endParaRPr>
          </a:p>
        </p:txBody>
      </p:sp>
      <p:sp>
        <p:nvSpPr>
          <p:cNvPr id="14" name="Rectangle 13"/>
          <p:cNvSpPr/>
          <p:nvPr/>
        </p:nvSpPr>
        <p:spPr>
          <a:xfrm>
            <a:off x="4347348" y="4407343"/>
            <a:ext cx="2937022"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Until </a:t>
            </a:r>
            <a:r>
              <a:rPr lang="en-GB" sz="1800" dirty="0">
                <a:solidFill>
                  <a:srgbClr val="92D050"/>
                </a:solidFill>
                <a:cs typeface="Arial" panose="020B0604020202020204" pitchFamily="34" charset="0"/>
              </a:rPr>
              <a:t>your</a:t>
            </a:r>
            <a:r>
              <a:rPr lang="en-GB" sz="1800" dirty="0">
                <a:solidFill>
                  <a:prstClr val="black"/>
                </a:solidFill>
                <a:cs typeface="Arial" panose="020B0604020202020204" pitchFamily="34" charset="0"/>
              </a:rPr>
              <a:t> </a:t>
            </a:r>
            <a:r>
              <a:rPr lang="en-GB" sz="1800" dirty="0">
                <a:solidFill>
                  <a:srgbClr val="FFC000"/>
                </a:solidFill>
                <a:cs typeface="Arial" panose="020B0604020202020204" pitchFamily="34" charset="0"/>
              </a:rPr>
              <a:t>shouting</a:t>
            </a:r>
            <a:r>
              <a:rPr lang="en-GB" sz="1800" dirty="0">
                <a:solidFill>
                  <a:prstClr val="black"/>
                </a:solidFill>
                <a:cs typeface="Arial" panose="020B0604020202020204" pitchFamily="34" charset="0"/>
              </a:rPr>
              <a:t> stops…</a:t>
            </a:r>
          </a:p>
        </p:txBody>
      </p:sp>
      <p:sp>
        <p:nvSpPr>
          <p:cNvPr id="15" name="Rectangle 14"/>
          <p:cNvSpPr/>
          <p:nvPr/>
        </p:nvSpPr>
        <p:spPr>
          <a:xfrm>
            <a:off x="4347349" y="4929003"/>
            <a:ext cx="3182281"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Since </a:t>
            </a:r>
            <a:r>
              <a:rPr lang="en-GB" sz="1800" dirty="0">
                <a:solidFill>
                  <a:srgbClr val="92D050"/>
                </a:solidFill>
                <a:cs typeface="Arial" panose="020B0604020202020204" pitchFamily="34" charset="0"/>
              </a:rPr>
              <a:t>we</a:t>
            </a:r>
            <a:r>
              <a:rPr lang="en-GB" sz="1800" dirty="0">
                <a:solidFill>
                  <a:prstClr val="black"/>
                </a:solidFill>
                <a:cs typeface="Arial" panose="020B0604020202020204" pitchFamily="34" charset="0"/>
              </a:rPr>
              <a:t> </a:t>
            </a:r>
            <a:r>
              <a:rPr lang="en-GB" sz="1800" dirty="0">
                <a:solidFill>
                  <a:srgbClr val="FFC000"/>
                </a:solidFill>
                <a:cs typeface="Arial" panose="020B0604020202020204" pitchFamily="34" charset="0"/>
              </a:rPr>
              <a:t>enjoyed</a:t>
            </a:r>
            <a:r>
              <a:rPr lang="en-GB" sz="1800" dirty="0">
                <a:solidFill>
                  <a:prstClr val="black"/>
                </a:solidFill>
                <a:cs typeface="Arial" panose="020B0604020202020204" pitchFamily="34" charset="0"/>
              </a:rPr>
              <a:t> the show…</a:t>
            </a:r>
          </a:p>
        </p:txBody>
      </p:sp>
      <p:sp>
        <p:nvSpPr>
          <p:cNvPr id="16" name="Rectangle 15"/>
          <p:cNvSpPr/>
          <p:nvPr/>
        </p:nvSpPr>
        <p:spPr>
          <a:xfrm>
            <a:off x="4347349" y="5448440"/>
            <a:ext cx="3198311"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As </a:t>
            </a:r>
            <a:r>
              <a:rPr lang="en-GB" sz="1800" dirty="0">
                <a:solidFill>
                  <a:srgbClr val="92D050"/>
                </a:solidFill>
                <a:cs typeface="Arial" panose="020B0604020202020204" pitchFamily="34" charset="0"/>
              </a:rPr>
              <a:t>George</a:t>
            </a:r>
            <a:r>
              <a:rPr lang="en-GB" sz="1800" dirty="0">
                <a:solidFill>
                  <a:prstClr val="black"/>
                </a:solidFill>
                <a:cs typeface="Arial" panose="020B0604020202020204" pitchFamily="34" charset="0"/>
              </a:rPr>
              <a:t> </a:t>
            </a:r>
            <a:r>
              <a:rPr lang="en-GB" sz="1800" dirty="0">
                <a:solidFill>
                  <a:srgbClr val="FFC000"/>
                </a:solidFill>
                <a:cs typeface="Arial" panose="020B0604020202020204" pitchFamily="34" charset="0"/>
              </a:rPr>
              <a:t>tied</a:t>
            </a:r>
            <a:r>
              <a:rPr lang="en-GB" sz="1800" dirty="0">
                <a:solidFill>
                  <a:prstClr val="black"/>
                </a:solidFill>
                <a:cs typeface="Arial" panose="020B0604020202020204" pitchFamily="34" charset="0"/>
              </a:rPr>
              <a:t> his shoelaces…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2646" y="3270114"/>
            <a:ext cx="1591751" cy="2664747"/>
          </a:xfrm>
          <a:prstGeom prst="rect">
            <a:avLst/>
          </a:prstGeom>
        </p:spPr>
      </p:pic>
    </p:spTree>
    <p:extLst>
      <p:ext uri="{BB962C8B-B14F-4D97-AF65-F5344CB8AC3E}">
        <p14:creationId xmlns:p14="http://schemas.microsoft.com/office/powerpoint/2010/main" val="18589206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1981199" y="478894"/>
            <a:ext cx="8220075" cy="1377952"/>
          </a:xfrm>
        </p:spPr>
        <p:txBody>
          <a:bodyPr/>
          <a:lstStyle/>
          <a:p>
            <a:pPr algn="ctr"/>
            <a:r>
              <a:rPr lang="en-GB" sz="3600" dirty="0">
                <a:solidFill>
                  <a:schemeClr val="tx1"/>
                </a:solidFill>
              </a:rPr>
              <a:t>Is It a Preposition or a Subordinating Conjunction?</a:t>
            </a:r>
            <a:endParaRPr lang="en-GB" sz="3600" dirty="0"/>
          </a:p>
        </p:txBody>
      </p:sp>
      <p:sp>
        <p:nvSpPr>
          <p:cNvPr id="11" name="Rectangle 10"/>
          <p:cNvSpPr/>
          <p:nvPr/>
        </p:nvSpPr>
        <p:spPr>
          <a:xfrm>
            <a:off x="2279650" y="1856847"/>
            <a:ext cx="7556328" cy="699404"/>
          </a:xfrm>
          <a:prstGeom prst="rect">
            <a:avLst/>
          </a:prstGeom>
        </p:spPr>
        <p:txBody>
          <a:bodyPr wrap="square" lIns="0" tIns="72000" rIns="0" bIns="72000">
            <a:spAutoFit/>
          </a:bodyPr>
          <a:lstStyle/>
          <a:p>
            <a:pPr eaLnBrk="0" fontAlgn="base" hangingPunct="0">
              <a:spcBef>
                <a:spcPct val="0"/>
              </a:spcBef>
              <a:spcAft>
                <a:spcPct val="0"/>
              </a:spcAft>
            </a:pPr>
            <a:r>
              <a:rPr lang="en-GB" sz="1800" dirty="0"/>
              <a:t>If you see one of these five prepositions with a </a:t>
            </a:r>
            <a:r>
              <a:rPr lang="en-GB" sz="1800" dirty="0">
                <a:solidFill>
                  <a:srgbClr val="7030A0"/>
                </a:solidFill>
              </a:rPr>
              <a:t>noun</a:t>
            </a:r>
            <a:r>
              <a:rPr lang="en-GB" sz="1800" dirty="0"/>
              <a:t> (with or without added determiners or adjectives before it) then you have a prepositional phrase, </a:t>
            </a:r>
            <a:r>
              <a:rPr lang="en-GB" sz="1800" dirty="0" err="1"/>
              <a:t>e.g</a:t>
            </a:r>
            <a:r>
              <a:rPr lang="en-GB" sz="1800" dirty="0"/>
              <a:t>:</a:t>
            </a:r>
          </a:p>
        </p:txBody>
      </p:sp>
      <p:sp>
        <p:nvSpPr>
          <p:cNvPr id="12" name="Rectangle 11"/>
          <p:cNvSpPr/>
          <p:nvPr/>
        </p:nvSpPr>
        <p:spPr>
          <a:xfrm>
            <a:off x="4347349" y="3362455"/>
            <a:ext cx="4427815"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After the victorious </a:t>
            </a:r>
            <a:r>
              <a:rPr lang="en-GB" sz="1800" dirty="0">
                <a:solidFill>
                  <a:srgbClr val="7030A0"/>
                </a:solidFill>
                <a:cs typeface="Arial" panose="020B0604020202020204" pitchFamily="34" charset="0"/>
              </a:rPr>
              <a:t>football tournament…</a:t>
            </a:r>
          </a:p>
        </p:txBody>
      </p:sp>
      <p:sp>
        <p:nvSpPr>
          <p:cNvPr id="13" name="Rectangle 12"/>
          <p:cNvSpPr/>
          <p:nvPr/>
        </p:nvSpPr>
        <p:spPr>
          <a:xfrm>
            <a:off x="4347348" y="3887906"/>
            <a:ext cx="1622560"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Before </a:t>
            </a:r>
            <a:r>
              <a:rPr lang="en-GB" sz="1800" dirty="0">
                <a:solidFill>
                  <a:srgbClr val="7030A0"/>
                </a:solidFill>
                <a:cs typeface="Arial" panose="020B0604020202020204" pitchFamily="34" charset="0"/>
              </a:rPr>
              <a:t>lunch…</a:t>
            </a:r>
          </a:p>
        </p:txBody>
      </p:sp>
      <p:sp>
        <p:nvSpPr>
          <p:cNvPr id="14" name="Rectangle 13"/>
          <p:cNvSpPr/>
          <p:nvPr/>
        </p:nvSpPr>
        <p:spPr>
          <a:xfrm>
            <a:off x="4347348" y="4407343"/>
            <a:ext cx="1566454"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Until </a:t>
            </a:r>
            <a:r>
              <a:rPr lang="en-GB" sz="1800" dirty="0">
                <a:solidFill>
                  <a:srgbClr val="7030A0"/>
                </a:solidFill>
                <a:cs typeface="Arial" panose="020B0604020202020204" pitchFamily="34" charset="0"/>
              </a:rPr>
              <a:t>Easter…</a:t>
            </a:r>
          </a:p>
        </p:txBody>
      </p:sp>
      <p:sp>
        <p:nvSpPr>
          <p:cNvPr id="15" name="Rectangle 14"/>
          <p:cNvSpPr/>
          <p:nvPr/>
        </p:nvSpPr>
        <p:spPr>
          <a:xfrm>
            <a:off x="4347349" y="4929003"/>
            <a:ext cx="3182281" cy="369332"/>
          </a:xfrm>
          <a:prstGeom prst="rect">
            <a:avLst/>
          </a:prstGeom>
        </p:spPr>
        <p:txBody>
          <a:bodyPr wrap="square">
            <a:spAutoFit/>
          </a:bodyPr>
          <a:lstStyle/>
          <a:p>
            <a:pPr eaLnBrk="0" fontAlgn="base" hangingPunct="0">
              <a:spcBef>
                <a:spcPct val="0"/>
              </a:spcBef>
              <a:spcAft>
                <a:spcPct val="0"/>
              </a:spcAft>
            </a:pPr>
            <a:r>
              <a:rPr lang="en-GB" sz="1800" dirty="0">
                <a:cs typeface="Arial" panose="020B0604020202020204" pitchFamily="34" charset="0"/>
              </a:rPr>
              <a:t>Since</a:t>
            </a:r>
            <a:r>
              <a:rPr lang="en-GB" sz="1800" dirty="0">
                <a:solidFill>
                  <a:srgbClr val="7030A0"/>
                </a:solidFill>
                <a:cs typeface="Arial" panose="020B0604020202020204" pitchFamily="34" charset="0"/>
              </a:rPr>
              <a:t> the trip to Disneyland…</a:t>
            </a:r>
            <a:endParaRPr lang="en-GB" sz="1800" dirty="0">
              <a:solidFill>
                <a:prstClr val="black"/>
              </a:solidFill>
              <a:cs typeface="Arial" panose="020B0604020202020204" pitchFamily="34" charset="0"/>
            </a:endParaRPr>
          </a:p>
        </p:txBody>
      </p:sp>
      <p:sp>
        <p:nvSpPr>
          <p:cNvPr id="16" name="Rectangle 15"/>
          <p:cNvSpPr/>
          <p:nvPr/>
        </p:nvSpPr>
        <p:spPr>
          <a:xfrm>
            <a:off x="4347348" y="5448440"/>
            <a:ext cx="2648482" cy="369332"/>
          </a:xfrm>
          <a:prstGeom prst="rect">
            <a:avLst/>
          </a:prstGeom>
        </p:spPr>
        <p:txBody>
          <a:bodyPr wrap="square">
            <a:spAutoFit/>
          </a:bodyPr>
          <a:lstStyle/>
          <a:p>
            <a:pPr eaLnBrk="0" fontAlgn="base" hangingPunct="0">
              <a:spcBef>
                <a:spcPct val="0"/>
              </a:spcBef>
              <a:spcAft>
                <a:spcPct val="0"/>
              </a:spcAft>
            </a:pPr>
            <a:r>
              <a:rPr lang="en-GB" sz="1800" dirty="0">
                <a:solidFill>
                  <a:prstClr val="black"/>
                </a:solidFill>
                <a:cs typeface="Arial" panose="020B0604020202020204" pitchFamily="34" charset="0"/>
              </a:rPr>
              <a:t>As a helpful </a:t>
            </a:r>
            <a:r>
              <a:rPr lang="en-GB" sz="1800" dirty="0">
                <a:solidFill>
                  <a:srgbClr val="7030A0"/>
                </a:solidFill>
                <a:cs typeface="Arial" panose="020B0604020202020204" pitchFamily="34" charset="0"/>
              </a:rPr>
              <a:t>teammate…</a:t>
            </a:r>
            <a:endParaRPr lang="en-GB" sz="1800" dirty="0">
              <a:solidFill>
                <a:prstClr val="black"/>
              </a:solidFill>
              <a:cs typeface="Arial" panose="020B0604020202020204"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2646" y="3270114"/>
            <a:ext cx="1591751" cy="2664747"/>
          </a:xfrm>
          <a:prstGeom prst="rect">
            <a:avLst/>
          </a:prstGeom>
        </p:spPr>
      </p:pic>
    </p:spTree>
    <p:extLst>
      <p:ext uri="{BB962C8B-B14F-4D97-AF65-F5344CB8AC3E}">
        <p14:creationId xmlns:p14="http://schemas.microsoft.com/office/powerpoint/2010/main" val="3809403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208282-2D2E-4BC5-A2F1-832A6E44063F}">
  <ds:schemaRefs>
    <ds:schemaRef ds:uri="http://schemas.microsoft.com/sharepoint/v3/contenttype/forms"/>
  </ds:schemaRefs>
</ds:datastoreItem>
</file>

<file path=customXml/itemProps2.xml><?xml version="1.0" encoding="utf-8"?>
<ds:datastoreItem xmlns:ds="http://schemas.openxmlformats.org/officeDocument/2006/customXml" ds:itemID="{11188F14-A242-41B1-B20C-3B2A7C709F8D}"/>
</file>

<file path=customXml/itemProps3.xml><?xml version="1.0" encoding="utf-8"?>
<ds:datastoreItem xmlns:ds="http://schemas.openxmlformats.org/officeDocument/2006/customXml" ds:itemID="{40FA4A50-5C1D-4FB7-97AF-26993A7D1BF6}">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62</Slides>
  <Notes>12</Notes>
  <HiddenSlides>0</HiddenSlide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Morning challenge</vt:lpstr>
      <vt:lpstr>Tuesday 13th May TBAT: Understand the difference between prepositions and subordinating conjunctions.</vt:lpstr>
      <vt:lpstr>What Are Prepositions?</vt:lpstr>
      <vt:lpstr>What Are Subordinating Conjunctions?</vt:lpstr>
      <vt:lpstr>Subordinating Conjunctions to Start Sentences</vt:lpstr>
      <vt:lpstr>Subordinating Conjunctions to Start Sentences</vt:lpstr>
      <vt:lpstr>Subordinating Conjunctions to Start Sentences</vt:lpstr>
      <vt:lpstr>Is It a Preposition or a Subordinating Conjunction?</vt:lpstr>
      <vt:lpstr>Is It a Preposition or a Subordinating Conjunction?</vt:lpstr>
      <vt:lpstr>Quick Quiz: Question 1</vt:lpstr>
      <vt:lpstr>Answers</vt:lpstr>
      <vt:lpstr>PowerPoint Presentation</vt:lpstr>
      <vt:lpstr>13.5.25 TBAT: reflect in an axis or line.</vt:lpstr>
      <vt:lpstr>PowerPoint Presentation</vt:lpstr>
      <vt:lpstr>Talk partners: What is the difference between translate and reflect?    Translate =    Reflect= </vt:lpstr>
      <vt:lpstr>PowerPoint Presentation</vt:lpstr>
      <vt:lpstr>PowerPoint Presentation</vt:lpstr>
      <vt:lpstr>PowerPoint Presentation</vt:lpstr>
      <vt:lpstr>PowerPoint Presentation</vt:lpstr>
      <vt:lpstr>Independent: </vt:lpstr>
      <vt:lpstr>Challenge:                             Mastery: </vt:lpstr>
      <vt:lpstr>Tuesday 13th May TBAT: Recognise and use formal language.  2 in 2</vt:lpstr>
      <vt:lpstr>Tuesday 13th May TBAT: Recognise and use formal language.  Talk partners  The following sentence is formal – true or false? Explain your answer.  The white stuff has hit the UK this week and Wednesday is gonna be freezing, with temperatures nosediving to minus two degrees.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TBAT- know that companies alter images for adverts.   2 in 2  Give one way that an image can be altered.  What makes our bodies amazing?  </vt:lpstr>
      <vt:lpstr>Which image is real? What alterations have been made? </vt:lpstr>
      <vt:lpstr>Task 1: Circle the image that you believe is the original and unfiltered image. Make jottings about what changes have been made. </vt:lpstr>
      <vt:lpstr>Talk partners:   What makes a good advert?   Think of an advert that you have seen that makes you want to purchase the item. </vt:lpstr>
      <vt:lpstr>PowerPoint Presentation</vt:lpstr>
      <vt:lpstr>PowerPoint Presentation</vt:lpstr>
      <vt:lpstr>PowerPoint Presentation</vt:lpstr>
      <vt:lpstr>Dove | Reverse Selfie | Have #TheSelfieTalk (youtube.com)</vt:lpstr>
      <vt:lpstr>PowerPoint Presentation</vt:lpstr>
      <vt:lpstr>PowerPoint Presentation</vt:lpstr>
      <vt:lpstr>Q: Who advanced science, mathematics, and medicine and why are they important?</vt:lpstr>
      <vt:lpstr>Blue  The Qur'an encourages Muslims to learn, why do you think this is?   Green  What was the House of Wisdom?  Challenge: Why did people travel to the House of Wisdom?</vt:lpstr>
      <vt:lpstr>PowerPoint Presentation</vt:lpstr>
      <vt:lpstr>PowerPoint Presentation</vt:lpstr>
      <vt:lpstr>PowerPoint Presentation</vt:lpstr>
      <vt:lpstr>How were advances in science, mathematics, and medicine made?</vt:lpstr>
      <vt:lpstr>  Al-Khwarizmi      -      Arabic letters and numbers are written from right to left. Have a go at writing these numbers using the Arabic numerals.</vt:lpstr>
      <vt:lpstr>Arabic letters and numbers are written from right to left. Have a go at writing these numbers using the Arabic numerals.</vt:lpstr>
      <vt:lpstr>Analyse this extract from the Hawi by Al-Razi.</vt:lpstr>
      <vt:lpstr>Analyse this extract from the Hawi by Al-Razi.</vt:lpstr>
      <vt:lpstr>In groups you will read the information sheet and make notes that answer the key question:  1) What did Al-Khwarizmi introduce in mathematics that we still use today?  2) Why was Al-Battani's work important and what did he work out?  3) Why was Al-Razi's work important and what did he work out?  </vt:lpstr>
      <vt:lpstr>Complete this table, describing the ways in which these scholars advanced science, mathematics, and medicine.</vt:lpstr>
      <vt:lpstr>Complete this table, describing the ways in which these scholars advanced science, mathematics, and medicine.</vt:lpstr>
      <vt:lpstr>How does this compare with London in 900CE? </vt:lpstr>
      <vt:lpstr>Who advanced science, mathematics, and medicine  and why are they important?</vt:lpstr>
      <vt:lpstr>Exit Questions:  1) Why was Baghdad known as the centre of learning?   2) Baghdad was much more advanced than the rest of the world, what does this mean?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124</cp:revision>
  <dcterms:created xsi:type="dcterms:W3CDTF">2025-05-08T12:17:15Z</dcterms:created>
  <dcterms:modified xsi:type="dcterms:W3CDTF">2025-05-12T20:08:47Z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