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5"/>
  </p:notesMasterIdLst>
  <p:sldIdLst>
    <p:sldId id="256" r:id="rId5"/>
    <p:sldId id="714" r:id="rId6"/>
    <p:sldId id="316" r:id="rId7"/>
    <p:sldId id="298" r:id="rId8"/>
    <p:sldId id="323" r:id="rId9"/>
    <p:sldId id="738" r:id="rId10"/>
    <p:sldId id="318" r:id="rId11"/>
    <p:sldId id="745" r:id="rId12"/>
    <p:sldId id="746" r:id="rId13"/>
    <p:sldId id="742" r:id="rId14"/>
    <p:sldId id="740" r:id="rId15"/>
    <p:sldId id="741" r:id="rId16"/>
    <p:sldId id="744" r:id="rId17"/>
    <p:sldId id="743" r:id="rId18"/>
    <p:sldId id="739" r:id="rId19"/>
    <p:sldId id="747" r:id="rId20"/>
    <p:sldId id="748" r:id="rId21"/>
    <p:sldId id="521" r:id="rId22"/>
    <p:sldId id="520" r:id="rId23"/>
    <p:sldId id="519" r:id="rId24"/>
    <p:sldId id="518" r:id="rId25"/>
    <p:sldId id="517" r:id="rId26"/>
    <p:sldId id="286" r:id="rId27"/>
    <p:sldId id="287" r:id="rId28"/>
    <p:sldId id="289" r:id="rId29"/>
    <p:sldId id="290" r:id="rId30"/>
    <p:sldId id="263" r:id="rId31"/>
    <p:sldId id="293" r:id="rId32"/>
    <p:sldId id="292" r:id="rId33"/>
    <p:sldId id="749" r:id="rId34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586FC8-16AA-E706-8C89-BB46B797B22E}" v="689" dt="2025-05-08T12:56:22.721"/>
    <p1510:client id="{6E43B47A-8E81-358A-1624-C76248D3E44E}" v="29" dt="2025-05-09T13:04:36.360"/>
    <p1510:client id="{7B521186-6CD5-4157-8C5A-17B0CD243B08}" v="15" dt="2025-05-08T12:16:42.266"/>
    <p1510:client id="{D83DF074-B5A7-DA92-801A-2E7D9DD01E33}" v="179" dt="2025-05-09T13:48:17.6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881E91-8C33-43A2-BE9F-DE25BFA03CFF}" type="datetimeFigureOut">
              <a:t>5/9/2025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69305-5ED1-4850-9AA0-10F33FF91701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186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ales-3d-model-isolated-3d-model-2364348/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ales-3d-model-isolated-3d-model-2364348/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males-3d-model-isolated-3d-model-2364350/" TargetMode="External"/><Relationship Id="rId4" Type="http://schemas.openxmlformats.org/officeDocument/2006/relationships/hyperlink" Target="https://pixabay.com/vectors/camcorder-video-camera-29929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males-3d-model-isolated-3d-model-2364348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pixabay.com/illustrations/males-3d-model-isolated-3d-model-2364350/" TargetMode="External"/><Relationship Id="rId4" Type="http://schemas.openxmlformats.org/officeDocument/2006/relationships/hyperlink" Target="https://pixabay.com/vectors/camcorder-video-camera-29929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085584ef28_1_2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085584ef28_1_2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ea948baa0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g5ea948baa0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f2561cb4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f2561cb4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credit: </a:t>
            </a: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https://pixabay.com/illustrations/males-3d-model-isolated-3d-model-2364348/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8618bef0e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8618bef0e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Quicksand"/>
                <a:ea typeface="Quicksand"/>
                <a:cs typeface="Quicksand"/>
                <a:sym typeface="Quicksand"/>
              </a:rPr>
              <a:t>Image credits: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3"/>
              </a:rPr>
              <a:t>https://pixabay.com/illustrations/males-3d-model-isolated-3d-model-2364348/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4"/>
              </a:rPr>
              <a:t>https://pixabay.com/vectors/camcorder-video-camera-29929/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5"/>
              </a:rPr>
              <a:t>https://pixabay.com/illustrations/males-3d-model-isolated-3d-model-2364350/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a8618bef0e_1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a8618bef0e_1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Image credits:</a:t>
            </a:r>
            <a:endParaRPr sz="1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https://pixabay.com/illustrations/males-3d-model-isolated-3d-model-2364348/</a:t>
            </a:r>
            <a:endParaRPr sz="1000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https://pixabay.com/vectors/camcorder-video-camera-29929/</a:t>
            </a:r>
            <a:endParaRPr sz="1000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https://pixabay.com/illustrations/males-3d-model-isolated-3d-model-2364350/</a:t>
            </a:r>
            <a:endParaRPr sz="1000">
              <a:solidFill>
                <a:srgbClr val="0000FF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8623f4b22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8623f4b22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5f2561cb43_0_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5f2561cb43_0_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446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ives / Questions / Lists">
  <p:cSld name="TITLE_4_1_1_1_2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366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image (no text under)">
  <p:cSld name="TITLE_4_1_1_1_3_2_1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1600" cy="508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117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or Images side by side">
  <p:cSld name="TITLE_4_1_1_1_3_1_1_1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1067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56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09/05/2025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cbbc/watch/do-what-you-lov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opmarks.co.uk/maths-games/daily10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bitesize/articles/z99n2v4#zd2k239" TargetMode="Externa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test&#10;&#10;AI-generated content may be incorrect.">
            <a:extLst>
              <a:ext uri="{FF2B5EF4-FFF2-40B4-BE49-F238E27FC236}">
                <a16:creationId xmlns:a16="http://schemas.microsoft.com/office/drawing/2014/main" id="{BDA3240F-40C7-9338-A6A1-C4A1FA1AD3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2584" y="2446"/>
            <a:ext cx="5305425" cy="6791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1067AA-5D71-F1F3-D660-4E5B6A30EFFC}"/>
              </a:ext>
            </a:extLst>
          </p:cNvPr>
          <p:cNvSpPr txBox="1"/>
          <p:nvPr/>
        </p:nvSpPr>
        <p:spPr>
          <a:xfrm>
            <a:off x="179416" y="262222"/>
            <a:ext cx="4595806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4000" u="sng" dirty="0"/>
              <a:t>Monday 12th May</a:t>
            </a:r>
            <a:br>
              <a:rPr lang="en-GB" sz="4000" u="sng" dirty="0"/>
            </a:br>
            <a:r>
              <a:rPr lang="en-GB" sz="4000" u="sng" dirty="0"/>
              <a:t>Morning challenge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74CB8BC8-7E95-8BA8-333D-5C76DBCFB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343" y="170935"/>
            <a:ext cx="10797745" cy="65264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9B20CD-AC1D-31FB-4084-3E506BED15C8}"/>
              </a:ext>
            </a:extLst>
          </p:cNvPr>
          <p:cNvSpPr txBox="1"/>
          <p:nvPr/>
        </p:nvSpPr>
        <p:spPr>
          <a:xfrm>
            <a:off x="4576" y="493554"/>
            <a:ext cx="214869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Talk partners: </a:t>
            </a:r>
          </a:p>
        </p:txBody>
      </p:sp>
    </p:spTree>
    <p:extLst>
      <p:ext uri="{BB962C8B-B14F-4D97-AF65-F5344CB8AC3E}">
        <p14:creationId xmlns:p14="http://schemas.microsoft.com/office/powerpoint/2010/main" val="40068429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219FC-5EAC-C48D-C730-012578204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578" y="-365983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Whiteboard work: </a:t>
            </a:r>
          </a:p>
        </p:txBody>
      </p:sp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48D32D7E-82A6-DFF3-8D74-71301BE1A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2397" y="16862"/>
            <a:ext cx="8775613" cy="6844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932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line graph&#10;&#10;AI-generated content may be incorrect.">
            <a:extLst>
              <a:ext uri="{FF2B5EF4-FFF2-40B4-BE49-F238E27FC236}">
                <a16:creationId xmlns:a16="http://schemas.microsoft.com/office/drawing/2014/main" id="{999B2BDE-D610-33C8-CEE4-BC4353DB9E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6280" r="-102" b="161"/>
          <a:stretch/>
        </p:blipFill>
        <p:spPr>
          <a:xfrm>
            <a:off x="5614086" y="-4119"/>
            <a:ext cx="6470661" cy="63925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0721DD4-2BC2-B27E-E82D-D3E6B021E8D0}"/>
              </a:ext>
            </a:extLst>
          </p:cNvPr>
          <p:cNvSpPr txBox="1"/>
          <p:nvPr/>
        </p:nvSpPr>
        <p:spPr>
          <a:xfrm>
            <a:off x="303626" y="303627"/>
            <a:ext cx="4223173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dirty="0"/>
              <a:t>Class work: </a:t>
            </a:r>
          </a:p>
          <a:p>
            <a:endParaRPr lang="en-GB" sz="4000" dirty="0"/>
          </a:p>
          <a:p>
            <a:r>
              <a:rPr lang="en-GB" sz="4000" dirty="0"/>
              <a:t>Talk partners: How would we reflect the shape? </a:t>
            </a:r>
          </a:p>
        </p:txBody>
      </p:sp>
    </p:spTree>
    <p:extLst>
      <p:ext uri="{BB962C8B-B14F-4D97-AF65-F5344CB8AC3E}">
        <p14:creationId xmlns:p14="http://schemas.microsoft.com/office/powerpoint/2010/main" val="2458827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47543-BC92-61F6-C428-6115E07E4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triangle&#10;&#10;AI-generated content may be incorrect.">
            <a:extLst>
              <a:ext uri="{FF2B5EF4-FFF2-40B4-BE49-F238E27FC236}">
                <a16:creationId xmlns:a16="http://schemas.microsoft.com/office/drawing/2014/main" id="{8C36C524-01D1-48B1-9A47-ADAF12879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644" y="106191"/>
            <a:ext cx="6515357" cy="67485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2AE195-731B-83C1-8D84-42444B719E54}"/>
              </a:ext>
            </a:extLst>
          </p:cNvPr>
          <p:cNvSpPr txBox="1"/>
          <p:nvPr/>
        </p:nvSpPr>
        <p:spPr>
          <a:xfrm>
            <a:off x="162969" y="319071"/>
            <a:ext cx="3505510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Talk partners: </a:t>
            </a:r>
            <a:endParaRPr lang="en-US" sz="2800" dirty="0"/>
          </a:p>
          <a:p>
            <a:endParaRPr lang="en-GB" dirty="0"/>
          </a:p>
          <a:p>
            <a:r>
              <a:rPr lang="en-US" sz="2800" dirty="0"/>
              <a:t>What are the steps to success to be able to reflect this shape? </a:t>
            </a:r>
          </a:p>
        </p:txBody>
      </p:sp>
    </p:spTree>
    <p:extLst>
      <p:ext uri="{BB962C8B-B14F-4D97-AF65-F5344CB8AC3E}">
        <p14:creationId xmlns:p14="http://schemas.microsoft.com/office/powerpoint/2010/main" val="15793094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f a triangle&#10;&#10;AI-generated content may be incorrect.">
            <a:extLst>
              <a:ext uri="{FF2B5EF4-FFF2-40B4-BE49-F238E27FC236}">
                <a16:creationId xmlns:a16="http://schemas.microsoft.com/office/drawing/2014/main" id="{7AB7B4BB-C75D-6565-A5AA-CDF7BA629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671" y="219461"/>
            <a:ext cx="6165249" cy="6408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2B7146-699A-B73C-49C8-6CA36E811D52}"/>
              </a:ext>
            </a:extLst>
          </p:cNvPr>
          <p:cNvSpPr txBox="1"/>
          <p:nvPr/>
        </p:nvSpPr>
        <p:spPr>
          <a:xfrm>
            <a:off x="162969" y="319071"/>
            <a:ext cx="5091293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Independent practice: </a:t>
            </a:r>
            <a:endParaRPr lang="en-US" sz="280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4000" dirty="0"/>
              <a:t>Reflect the shape.</a:t>
            </a:r>
            <a:r>
              <a:rPr lang="en-GB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194378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71E844-8327-49F8-8CB7-5659C14857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480" y="559015"/>
            <a:ext cx="10409795" cy="62960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4E42B1-4EB0-DEFF-A428-16A748444D41}"/>
              </a:ext>
            </a:extLst>
          </p:cNvPr>
          <p:cNvSpPr txBox="1"/>
          <p:nvPr/>
        </p:nvSpPr>
        <p:spPr>
          <a:xfrm>
            <a:off x="220819" y="69006"/>
            <a:ext cx="47752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Whiteboard work: </a:t>
            </a:r>
          </a:p>
        </p:txBody>
      </p:sp>
    </p:spTree>
    <p:extLst>
      <p:ext uri="{BB962C8B-B14F-4D97-AF65-F5344CB8AC3E}">
        <p14:creationId xmlns:p14="http://schemas.microsoft.com/office/powerpoint/2010/main" val="1025218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44AF3-DA5C-1833-F83B-5EBE27616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9" y="-365983"/>
            <a:ext cx="10515600" cy="1325563"/>
          </a:xfrm>
        </p:spPr>
        <p:txBody>
          <a:bodyPr>
            <a:normAutofit/>
          </a:bodyPr>
          <a:lstStyle/>
          <a:p>
            <a:r>
              <a:rPr lang="en-GB" sz="2800" dirty="0"/>
              <a:t>Independent: </a:t>
            </a:r>
          </a:p>
        </p:txBody>
      </p:sp>
      <p:pic>
        <p:nvPicPr>
          <p:cNvPr id="3" name="Picture 2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137D590A-905B-BA7F-BEDC-74515889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" y="709870"/>
            <a:ext cx="5834964" cy="4799828"/>
          </a:xfrm>
          <a:prstGeom prst="rect">
            <a:avLst/>
          </a:prstGeom>
        </p:spPr>
      </p:pic>
      <p:pic>
        <p:nvPicPr>
          <p:cNvPr id="4" name="Picture 3" descr="A graph of a rectangle with a rectangle in the middle&#10;&#10;AI-generated content may be incorrect.">
            <a:extLst>
              <a:ext uri="{FF2B5EF4-FFF2-40B4-BE49-F238E27FC236}">
                <a16:creationId xmlns:a16="http://schemas.microsoft.com/office/drawing/2014/main" id="{9B7A4A63-8F67-932C-0850-420797732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814" y="819278"/>
            <a:ext cx="5500559" cy="370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039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math test&#10;&#10;AI-generated content may be incorrect.">
            <a:extLst>
              <a:ext uri="{FF2B5EF4-FFF2-40B4-BE49-F238E27FC236}">
                <a16:creationId xmlns:a16="http://schemas.microsoft.com/office/drawing/2014/main" id="{8C4FA35E-8C43-8292-DDF4-E12D4B382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487" y="0"/>
            <a:ext cx="2838973" cy="6858000"/>
          </a:xfrm>
          <a:prstGeom prst="rect">
            <a:avLst/>
          </a:prstGeom>
        </p:spPr>
      </p:pic>
      <p:pic>
        <p:nvPicPr>
          <p:cNvPr id="3" name="Picture 2" descr="A screenshot of a cartoon of a person&#10;&#10;AI-generated content may be incorrect.">
            <a:extLst>
              <a:ext uri="{FF2B5EF4-FFF2-40B4-BE49-F238E27FC236}">
                <a16:creationId xmlns:a16="http://schemas.microsoft.com/office/drawing/2014/main" id="{360BDA5D-C430-57CD-17EE-F979684A2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198" y="-901"/>
            <a:ext cx="7829550" cy="31527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80FCF9B-654C-8BB3-49D4-A4638087D4F7}"/>
              </a:ext>
            </a:extLst>
          </p:cNvPr>
          <p:cNvSpPr txBox="1"/>
          <p:nvPr/>
        </p:nvSpPr>
        <p:spPr>
          <a:xfrm>
            <a:off x="3422702" y="3433215"/>
            <a:ext cx="780942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/>
              <a:t>Challenge:                                                                                    Mastery:</a:t>
            </a:r>
          </a:p>
        </p:txBody>
      </p:sp>
      <p:pic>
        <p:nvPicPr>
          <p:cNvPr id="5" name="Picture 4" descr="A graph of a line and a line&#10;&#10;AI-generated content may be incorrect.">
            <a:extLst>
              <a:ext uri="{FF2B5EF4-FFF2-40B4-BE49-F238E27FC236}">
                <a16:creationId xmlns:a16="http://schemas.microsoft.com/office/drawing/2014/main" id="{2675FB26-D2AD-7780-2DEC-CB7B0A9AC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2091" y="3998053"/>
            <a:ext cx="4744223" cy="2568919"/>
          </a:xfrm>
          <a:prstGeom prst="rect">
            <a:avLst/>
          </a:prstGeom>
        </p:spPr>
      </p:pic>
      <p:pic>
        <p:nvPicPr>
          <p:cNvPr id="6" name="Picture 5" descr="A graph of a square with lines and numbers&#10;&#10;AI-generated content may be incorrect.">
            <a:extLst>
              <a:ext uri="{FF2B5EF4-FFF2-40B4-BE49-F238E27FC236}">
                <a16:creationId xmlns:a16="http://schemas.microsoft.com/office/drawing/2014/main" id="{636AB146-3BB4-2E4B-A058-3B20988F77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560" y="4389995"/>
            <a:ext cx="3589638" cy="217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159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4334-1628-E96B-0B04-3582F5DC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69" y="317396"/>
            <a:ext cx="10515600" cy="10316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u="sng" dirty="0">
                <a:ea typeface="+mj-lt"/>
                <a:cs typeface="+mj-lt"/>
              </a:rPr>
              <a:t>Monday 12th May</a:t>
            </a:r>
            <a:br>
              <a:rPr lang="en-GB" sz="2400" u="sng" dirty="0">
                <a:ea typeface="+mj-lt"/>
                <a:cs typeface="+mj-lt"/>
              </a:rPr>
            </a:br>
            <a:r>
              <a:rPr lang="en-GB" sz="2400" u="sng" dirty="0">
                <a:ea typeface="+mj-lt"/>
                <a:cs typeface="+mj-lt"/>
              </a:rPr>
              <a:t>TBAT: identify and explain how the meaning is enhanced through choices of words and phrases</a:t>
            </a:r>
            <a:endParaRPr lang="en-GB" sz="2400" dirty="0">
              <a:ea typeface="+mj-lt"/>
              <a:cs typeface="+mj-lt"/>
            </a:endParaRPr>
          </a:p>
          <a:p>
            <a:endParaRPr lang="en-GB" sz="2400" u="sng">
              <a:cs typeface="Calibri Light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5FECCD-D5AA-DB18-9981-83C511C58F3A}"/>
              </a:ext>
            </a:extLst>
          </p:cNvPr>
          <p:cNvSpPr>
            <a:spLocks noGrp="1"/>
          </p:cNvSpPr>
          <p:nvPr/>
        </p:nvSpPr>
        <p:spPr>
          <a:xfrm>
            <a:off x="86669" y="1528929"/>
            <a:ext cx="5194470" cy="523187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60000"/>
              </a:lnSpc>
              <a:buNone/>
            </a:pPr>
            <a:r>
              <a:rPr lang="en-GB" sz="2400" u="sng">
                <a:ea typeface="Calibri" panose="020F0502020204030204"/>
                <a:cs typeface="Calibri" panose="020F0502020204030204"/>
              </a:rPr>
              <a:t>3 in 3</a:t>
            </a:r>
            <a:endParaRPr lang="en-US" sz="2400">
              <a:cs typeface="Calibri" panose="020F0502020204030204"/>
            </a:endParaRPr>
          </a:p>
          <a:p>
            <a:pPr algn="ctr">
              <a:buNone/>
            </a:pPr>
            <a:r>
              <a:rPr lang="en-GB" sz="2000">
                <a:ea typeface="+mn-lt"/>
                <a:cs typeface="+mn-lt"/>
              </a:rPr>
              <a:t>There was a sudden rush of icy air as the door was opened. Standing at the front of the queue, Morgan was able to look down at the dark shapes far below; just the occasional pinprick of yellow light betraying the location of a house. Suddenly, he heard a voice yelling in his ear, ‘Go, go, go!’ and a sharp push propelled him out into mid-air. As the ground rushed up to meet him, he counted slowly to ten, then pulled the cord. With a jolt, the parachute opened, the roar of the wind and engines faded, and he began to drift downwards in near silence.</a:t>
            </a:r>
            <a:endParaRPr lang="en-GB">
              <a:ea typeface="+mn-lt"/>
              <a:cs typeface="+mn-lt"/>
            </a:endParaRPr>
          </a:p>
          <a:p>
            <a:pPr algn="ctr">
              <a:buNone/>
            </a:pPr>
            <a:endParaRPr lang="en-GB" sz="2000">
              <a:cs typeface="Calibri"/>
            </a:endParaRPr>
          </a:p>
          <a:p>
            <a:pPr algn="ctr">
              <a:buNone/>
            </a:pPr>
            <a:endParaRPr lang="en-GB" sz="2400">
              <a:ea typeface="+mn-lt"/>
              <a:cs typeface="+mn-lt"/>
            </a:endParaRPr>
          </a:p>
          <a:p>
            <a:pPr algn="ctr">
              <a:buNone/>
            </a:pPr>
            <a:endParaRPr lang="en-GB" sz="1800">
              <a:cs typeface="Calibri" panose="020F0502020204030204"/>
            </a:endParaRPr>
          </a:p>
          <a:p>
            <a:pPr algn="ctr">
              <a:lnSpc>
                <a:spcPct val="160000"/>
              </a:lnSpc>
              <a:buNone/>
            </a:pPr>
            <a:endParaRPr lang="en-GB" sz="1800">
              <a:cs typeface="Calibri" panose="020F0502020204030204"/>
            </a:endParaRPr>
          </a:p>
        </p:txBody>
      </p:sp>
      <p:pic>
        <p:nvPicPr>
          <p:cNvPr id="3" name="Picture 5">
            <a:extLst>
              <a:ext uri="{FF2B5EF4-FFF2-40B4-BE49-F238E27FC236}">
                <a16:creationId xmlns:a16="http://schemas.microsoft.com/office/drawing/2014/main" id="{B7C21C37-C610-C9D9-3F7F-2B7412F37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4015" y="2010521"/>
            <a:ext cx="7031892" cy="281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155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4334-1628-E96B-0B04-3582F5DC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310" y="70291"/>
            <a:ext cx="10515600" cy="10316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u="sng" dirty="0">
                <a:ea typeface="+mj-lt"/>
                <a:cs typeface="+mj-lt"/>
              </a:rPr>
              <a:t>Monday 12th May</a:t>
            </a:r>
            <a:br>
              <a:rPr lang="en-GB" sz="2400" u="sng" dirty="0">
                <a:ea typeface="+mj-lt"/>
                <a:cs typeface="+mj-lt"/>
              </a:rPr>
            </a:br>
            <a:r>
              <a:rPr lang="en-GB" sz="2400" u="sng" dirty="0">
                <a:ea typeface="+mj-lt"/>
                <a:cs typeface="+mj-lt"/>
              </a:rPr>
              <a:t>TBAT: identify and explain how the meaning is enhanced through choices of words and phrases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93BF9-CD85-A616-4E2E-3BDE27C984F1}"/>
              </a:ext>
            </a:extLst>
          </p:cNvPr>
          <p:cNvSpPr txBox="1"/>
          <p:nvPr/>
        </p:nvSpPr>
        <p:spPr>
          <a:xfrm>
            <a:off x="345272" y="1100224"/>
            <a:ext cx="7096881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>
                <a:solidFill>
                  <a:schemeClr val="accent6"/>
                </a:solidFill>
                <a:cs typeface="Calibri"/>
              </a:rPr>
              <a:t>How do you think Jabir will break free for the cellar?</a:t>
            </a:r>
          </a:p>
          <a:p>
            <a:endParaRPr lang="en-GB" sz="3600" b="1">
              <a:solidFill>
                <a:schemeClr val="accent6"/>
              </a:solidFill>
              <a:cs typeface="Calibri"/>
            </a:endParaRPr>
          </a:p>
          <a:p>
            <a:r>
              <a:rPr lang="en-GB" sz="3600" b="1">
                <a:solidFill>
                  <a:srgbClr val="0070C0"/>
                </a:solidFill>
                <a:cs typeface="Calibri"/>
              </a:rPr>
              <a:t>Why is Yusuf Said being so unking to Jabir?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721884-6730-6E3D-2DD9-D967E238977E}"/>
              </a:ext>
            </a:extLst>
          </p:cNvPr>
          <p:cNvSpPr txBox="1"/>
          <p:nvPr/>
        </p:nvSpPr>
        <p:spPr>
          <a:xfrm>
            <a:off x="372871" y="4659643"/>
            <a:ext cx="721492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u="sng">
                <a:solidFill>
                  <a:srgbClr val="FF0000"/>
                </a:solidFill>
                <a:cs typeface="Calibri"/>
              </a:rPr>
              <a:t>Challenge</a:t>
            </a:r>
            <a:endParaRPr lang="en-US" sz="2400" u="sng">
              <a:solidFill>
                <a:srgbClr val="FF0000"/>
              </a:solidFill>
              <a:cs typeface="Calibri"/>
            </a:endParaRPr>
          </a:p>
          <a:p>
            <a:r>
              <a:rPr lang="en-GB" sz="2400" b="1">
                <a:solidFill>
                  <a:srgbClr val="FF0000"/>
                </a:solidFill>
                <a:cs typeface="Calibri"/>
              </a:rPr>
              <a:t>How long do you think Jabir will need to spend in prison?</a:t>
            </a:r>
          </a:p>
        </p:txBody>
      </p:sp>
      <p:pic>
        <p:nvPicPr>
          <p:cNvPr id="5" name="Picture 5" descr="A picture containing text, container&#10;&#10;Description automatically generated">
            <a:extLst>
              <a:ext uri="{FF2B5EF4-FFF2-40B4-BE49-F238E27FC236}">
                <a16:creationId xmlns:a16="http://schemas.microsoft.com/office/drawing/2014/main" id="{772562AF-059D-C1A6-A24A-D5A9810CC3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259" y="1072010"/>
            <a:ext cx="3372949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4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1D9A5B-AC1B-5492-8613-F030D96D1103}"/>
              </a:ext>
            </a:extLst>
          </p:cNvPr>
          <p:cNvSpPr txBox="1"/>
          <p:nvPr/>
        </p:nvSpPr>
        <p:spPr>
          <a:xfrm>
            <a:off x="276024" y="0"/>
            <a:ext cx="59069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u="sng" dirty="0"/>
              <a:t>Monday 12th May 2025 </a:t>
            </a:r>
            <a:r>
              <a:rPr lang="en-GB" dirty="0"/>
              <a:t>                    </a:t>
            </a:r>
            <a:endParaRPr lang="en-US" dirty="0"/>
          </a:p>
          <a:p>
            <a:r>
              <a:rPr lang="en-GB" u="sng" dirty="0"/>
              <a:t>TBAT: Use joins consistently.</a:t>
            </a:r>
            <a:endParaRPr lang="en-US" dirty="0"/>
          </a:p>
        </p:txBody>
      </p:sp>
      <p:pic>
        <p:nvPicPr>
          <p:cNvPr id="3" name="Picture 2" descr="Handwriting Paper">
            <a:extLst>
              <a:ext uri="{FF2B5EF4-FFF2-40B4-BE49-F238E27FC236}">
                <a16:creationId xmlns:a16="http://schemas.microsoft.com/office/drawing/2014/main" id="{D389A5AC-F97F-9264-2922-B35F23892C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4765" y="595312"/>
            <a:ext cx="7439025" cy="5667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8978C4-9965-82FA-DC4D-857DE35622E4}"/>
              </a:ext>
            </a:extLst>
          </p:cNvPr>
          <p:cNvSpPr txBox="1"/>
          <p:nvPr/>
        </p:nvSpPr>
        <p:spPr>
          <a:xfrm>
            <a:off x="4146" y="636051"/>
            <a:ext cx="4563699" cy="661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14999"/>
              </a:lnSpc>
            </a:pPr>
            <a:r>
              <a:rPr lang="en-GB" sz="2800" dirty="0">
                <a:latin typeface="Comic Sans MS"/>
              </a:rPr>
              <a:t>Sincere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Interfere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Sphere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Adhere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Severe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Persevere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Atmosphere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Mere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Hemisphere</a:t>
            </a:r>
            <a:br>
              <a:rPr lang="en-GB" sz="2800" dirty="0">
                <a:latin typeface="Comic Sans MS"/>
              </a:rPr>
            </a:br>
            <a:r>
              <a:rPr lang="en-GB" sz="2800" dirty="0">
                <a:latin typeface="Comic Sans MS"/>
              </a:rPr>
              <a:t>Austere</a:t>
            </a:r>
            <a:br>
              <a:rPr lang="en-GB" sz="2000" dirty="0">
                <a:latin typeface="Comic Sans MS"/>
              </a:rPr>
            </a:br>
            <a:r>
              <a:rPr lang="en-GB" dirty="0">
                <a:solidFill>
                  <a:srgbClr val="FF0000"/>
                </a:solidFill>
                <a:latin typeface="Comic Sans MS"/>
              </a:rPr>
              <a:t>Are there any words you are unsure of?</a:t>
            </a:r>
            <a:br>
              <a:rPr lang="en-GB" dirty="0">
                <a:latin typeface="Comic Sans MS"/>
              </a:rPr>
            </a:br>
            <a:r>
              <a:rPr lang="en-GB" dirty="0">
                <a:solidFill>
                  <a:srgbClr val="FF0000"/>
                </a:solidFill>
                <a:latin typeface="Comic Sans MS"/>
              </a:rPr>
              <a:t>Use a dictionary to look them up and then use them in a sentence.</a:t>
            </a:r>
            <a:endParaRPr lang="en-US" b="1">
              <a:solidFill>
                <a:srgbClr val="000000"/>
              </a:solidFill>
              <a:latin typeface="cursive"/>
            </a:endParaRPr>
          </a:p>
          <a:p>
            <a:pPr>
              <a:lnSpc>
                <a:spcPct val="114999"/>
              </a:lnSpc>
            </a:pPr>
            <a:endParaRPr lang="en-GB" dirty="0">
              <a:solidFill>
                <a:srgbClr val="FF0000"/>
              </a:solidFill>
              <a:latin typeface="Comic Sans MS"/>
            </a:endParaRPr>
          </a:p>
          <a:p>
            <a:pPr>
              <a:lnSpc>
                <a:spcPct val="114999"/>
              </a:lnSpc>
            </a:pP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FCA2E8-D8CC-DDE5-8ABA-45B5A0FB8D45}"/>
              </a:ext>
            </a:extLst>
          </p:cNvPr>
          <p:cNvGraphicFramePr>
            <a:graphicFrameLocks noGrp="1"/>
          </p:cNvGraphicFramePr>
          <p:nvPr/>
        </p:nvGraphicFramePr>
        <p:xfrm>
          <a:off x="0" y="2331148"/>
          <a:ext cx="12192000" cy="2309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5407589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buNone/>
                      </a:pPr>
                      <a:endParaRPr lang="en-GB" sz="1400">
                        <a:effectLst/>
                        <a:latin typeface="Twinkl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6808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31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94334-1628-E96B-0B04-3582F5DC6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381" y="-96934"/>
            <a:ext cx="11998410" cy="103164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u="sng" dirty="0">
                <a:ea typeface="+mj-lt"/>
                <a:cs typeface="+mj-lt"/>
              </a:rPr>
              <a:t>Monday 12th May</a:t>
            </a:r>
            <a:br>
              <a:rPr lang="en-GB" sz="2400" u="sng" dirty="0">
                <a:ea typeface="+mj-lt"/>
                <a:cs typeface="+mj-lt"/>
              </a:rPr>
            </a:br>
            <a:r>
              <a:rPr lang="en-GB" sz="2400" u="sng" dirty="0">
                <a:ea typeface="+mj-lt"/>
                <a:cs typeface="+mj-lt"/>
              </a:rPr>
              <a:t>TBAT: identify and explain how the meaning is enhanced through choices of words and phrases</a:t>
            </a:r>
            <a:endParaRPr lang="en-US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693BF9-CD85-A616-4E2E-3BDE27C984F1}"/>
              </a:ext>
            </a:extLst>
          </p:cNvPr>
          <p:cNvSpPr txBox="1"/>
          <p:nvPr/>
        </p:nvSpPr>
        <p:spPr>
          <a:xfrm>
            <a:off x="41344" y="710187"/>
            <a:ext cx="8650571" cy="49552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u="sng">
                <a:cs typeface="Calibri"/>
              </a:rPr>
              <a:t>Words we will find in the text</a:t>
            </a:r>
            <a:br>
              <a:rPr lang="en-GB" sz="2800" u="sng">
                <a:cs typeface="Calibri"/>
              </a:rPr>
            </a:br>
            <a:endParaRPr lang="en-GB" sz="2400" u="sng">
              <a:cs typeface="Calibri"/>
            </a:endParaRPr>
          </a:p>
          <a:p>
            <a:r>
              <a:rPr lang="en-GB" sz="2400" b="1">
                <a:cs typeface="Calibri"/>
              </a:rPr>
              <a:t>Expecting </a:t>
            </a:r>
            <a:r>
              <a:rPr lang="en-GB" sz="2400">
                <a:cs typeface="Calibri"/>
              </a:rPr>
              <a:t>– </a:t>
            </a:r>
            <a:r>
              <a:rPr lang="en-GB" sz="2400" b="1">
                <a:ea typeface="+mn-lt"/>
                <a:cs typeface="+mn-lt"/>
              </a:rPr>
              <a:t>to think or believe something will happen.</a:t>
            </a:r>
          </a:p>
          <a:p>
            <a:endParaRPr lang="en-GB" sz="2400" b="1">
              <a:ea typeface="+mn-lt"/>
              <a:cs typeface="+mn-lt"/>
            </a:endParaRPr>
          </a:p>
          <a:p>
            <a:r>
              <a:rPr lang="en-GB" sz="2400" b="1">
                <a:ea typeface="+mn-lt"/>
                <a:cs typeface="+mn-lt"/>
              </a:rPr>
              <a:t>Forbidding </a:t>
            </a:r>
            <a:r>
              <a:rPr lang="en-GB" sz="2400">
                <a:ea typeface="+mn-lt"/>
                <a:cs typeface="+mn-lt"/>
              </a:rPr>
              <a:t>– </a:t>
            </a:r>
            <a:r>
              <a:rPr lang="en-GB" sz="2400" b="1">
                <a:ea typeface="+mn-lt"/>
                <a:cs typeface="+mn-lt"/>
              </a:rPr>
              <a:t>a little menacing, daunting, or even frightening</a:t>
            </a:r>
            <a:r>
              <a:rPr lang="en-GB" sz="2400">
                <a:ea typeface="+mn-lt"/>
                <a:cs typeface="+mn-lt"/>
              </a:rPr>
              <a:t>.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 b="1">
                <a:ea typeface="+mn-lt"/>
                <a:cs typeface="+mn-lt"/>
              </a:rPr>
              <a:t>Sumptuous – extremely costly, rich, luxurious, or magnificent.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 b="1">
                <a:ea typeface="+mn-lt"/>
                <a:cs typeface="+mn-lt"/>
              </a:rPr>
              <a:t>Intention – idea that you plan (or intend) to carry out.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 b="1">
                <a:ea typeface="+mn-lt"/>
                <a:cs typeface="+mn-lt"/>
              </a:rPr>
              <a:t>Calligraphy – </a:t>
            </a:r>
            <a:r>
              <a:rPr lang="en-GB" sz="2400">
                <a:ea typeface="+mn-lt"/>
                <a:cs typeface="+mn-lt"/>
              </a:rPr>
              <a:t> </a:t>
            </a:r>
            <a:r>
              <a:rPr lang="en-GB" sz="2400" b="1">
                <a:ea typeface="+mn-lt"/>
                <a:cs typeface="+mn-lt"/>
              </a:rPr>
              <a:t>the art of beautiful handwriting.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 b="1">
                <a:ea typeface="+mn-lt"/>
                <a:cs typeface="+mn-lt"/>
              </a:rPr>
              <a:t>Evicted -  to force out : expel.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AF48A26-ECEC-E090-B7D7-B29F49691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728" y="711797"/>
            <a:ext cx="4032738" cy="1517735"/>
          </a:xfrm>
          <a:prstGeom prst="rect">
            <a:avLst/>
          </a:prstGeom>
        </p:spPr>
      </p:pic>
      <p:pic>
        <p:nvPicPr>
          <p:cNvPr id="5" name="Picture 5" descr="A picture containing text, stationary, writing implement, pen&#10;&#10;Description automatically generated">
            <a:extLst>
              <a:ext uri="{FF2B5EF4-FFF2-40B4-BE49-F238E27FC236}">
                <a16:creationId xmlns:a16="http://schemas.microsoft.com/office/drawing/2014/main" id="{0661D6B7-350C-33B3-7131-EC27FF0DC0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4246" y="2672388"/>
            <a:ext cx="4296507" cy="2757348"/>
          </a:xfrm>
          <a:prstGeom prst="rect">
            <a:avLst/>
          </a:prstGeom>
        </p:spPr>
      </p:pic>
      <p:pic>
        <p:nvPicPr>
          <p:cNvPr id="6" name="Picture 6" descr="A picture containing text, metalware&#10;&#10;Description automatically generated">
            <a:extLst>
              <a:ext uri="{FF2B5EF4-FFF2-40B4-BE49-F238E27FC236}">
                <a16:creationId xmlns:a16="http://schemas.microsoft.com/office/drawing/2014/main" id="{8EDBD5A7-DE0B-1979-9446-CB48B85401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9051" y="5666018"/>
            <a:ext cx="3378200" cy="117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1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0535-4F02-AC39-1FEA-8BA6A110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497" y="456906"/>
            <a:ext cx="11357211" cy="72278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400" u="sng" dirty="0">
                <a:ea typeface="+mj-lt"/>
                <a:cs typeface="+mj-lt"/>
              </a:rPr>
              <a:t>Monday 12th May</a:t>
            </a:r>
            <a:br>
              <a:rPr lang="en-GB" sz="2400" u="sng" dirty="0">
                <a:ea typeface="+mj-lt"/>
                <a:cs typeface="+mj-lt"/>
              </a:rPr>
            </a:br>
            <a:r>
              <a:rPr lang="en-GB" sz="2400" u="sng" dirty="0">
                <a:ea typeface="+mj-lt"/>
                <a:cs typeface="+mj-lt"/>
              </a:rPr>
              <a:t>TBAT: identify and explain how the meaning is enhanced through choices of words and phrases.</a:t>
            </a:r>
            <a:endParaRPr lang="en-GB" sz="2400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CCE23-BE1C-3BB6-17D8-FD85741F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614" y="990695"/>
            <a:ext cx="11998797" cy="60345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400" u="sng">
              <a:ea typeface="+mn-lt"/>
              <a:cs typeface="+mn-lt"/>
            </a:endParaRPr>
          </a:p>
          <a:p>
            <a:pPr marL="0" indent="0">
              <a:buNone/>
            </a:pPr>
            <a:endParaRPr lang="en-GB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 u="sng">
                <a:ea typeface="+mn-lt"/>
                <a:cs typeface="+mn-lt"/>
              </a:rPr>
              <a:t>Words in context</a:t>
            </a:r>
            <a:endParaRPr lang="en-GB"/>
          </a:p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Explain what is meant by: 'The sandstorm vanished almost as quickly as it had appeared'.</a:t>
            </a:r>
            <a:endParaRPr lang="en-GB" sz="2400">
              <a:cs typeface="Calibri"/>
            </a:endParaRPr>
          </a:p>
          <a:p>
            <a:pPr marL="0" indent="0">
              <a:buNone/>
            </a:pPr>
            <a:endParaRPr lang="en-GB" sz="240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"Have some respect for the law!" snapped one of the guards.  </a:t>
            </a:r>
          </a:p>
          <a:p>
            <a:pPr marL="0" indent="0">
              <a:buNone/>
            </a:pPr>
            <a:r>
              <a:rPr lang="en-GB" sz="2400">
                <a:ea typeface="+mn-lt"/>
                <a:cs typeface="+mn-lt"/>
              </a:rPr>
              <a:t>         What is meant by the word snapped?</a:t>
            </a:r>
            <a:endParaRPr lang="en-GB"/>
          </a:p>
          <a:p>
            <a:pPr marL="0" indent="0">
              <a:buNone/>
            </a:pPr>
            <a:endParaRPr lang="en-GB" sz="2400" u="sng">
              <a:cs typeface="Calibri" panose="020F0502020204030204"/>
            </a:endParaRPr>
          </a:p>
          <a:p>
            <a:pPr marL="0" indent="0">
              <a:buNone/>
            </a:pPr>
            <a:endParaRPr lang="en-GB" sz="2400">
              <a:cs typeface="Calibri" panose="020F0502020204030204"/>
            </a:endParaRPr>
          </a:p>
          <a:p>
            <a:pPr marL="0" indent="0">
              <a:buNone/>
            </a:pPr>
            <a:endParaRPr lang="en-GB" sz="2400">
              <a:cs typeface="Calibri" panose="020F0502020204030204"/>
            </a:endParaRPr>
          </a:p>
          <a:p>
            <a:pPr marL="0" indent="0">
              <a:buNone/>
            </a:pPr>
            <a:endParaRPr lang="en-GB" sz="2400">
              <a:cs typeface="Calibri" panose="020F0502020204030204"/>
            </a:endParaRPr>
          </a:p>
          <a:p>
            <a:pPr marL="0" indent="0">
              <a:buNone/>
            </a:pPr>
            <a:endParaRPr lang="en-GB" sz="2400" u="sng">
              <a:cs typeface="Calibri" panose="020F0502020204030204"/>
            </a:endParaRPr>
          </a:p>
          <a:p>
            <a:pPr marL="0" indent="0" algn="ctr">
              <a:buNone/>
            </a:pPr>
            <a:endParaRPr lang="en-GB" sz="2400" b="1">
              <a:cs typeface="Calibri" panose="020F0502020204030204"/>
            </a:endParaRPr>
          </a:p>
          <a:p>
            <a:pPr marL="0" indent="0">
              <a:buNone/>
            </a:pPr>
            <a:endParaRPr lang="en-GB" sz="2400">
              <a:cs typeface="Calibri" panose="020F0502020204030204"/>
            </a:endParaRPr>
          </a:p>
          <a:p>
            <a:pPr marL="0" indent="0">
              <a:buNone/>
            </a:pPr>
            <a:endParaRPr lang="en-GB" sz="2400" u="sng">
              <a:cs typeface="Calibri" panose="020F0502020204030204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DE18100-2B3B-5B47-7C93-3D1222FA3E96}"/>
              </a:ext>
            </a:extLst>
          </p:cNvPr>
          <p:cNvSpPr txBox="1">
            <a:spLocks/>
          </p:cNvSpPr>
          <p:nvPr/>
        </p:nvSpPr>
        <p:spPr>
          <a:xfrm>
            <a:off x="9974556" y="167343"/>
            <a:ext cx="3603861" cy="72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>
                <a:ea typeface="+mj-lt"/>
                <a:cs typeface="+mj-lt"/>
              </a:rPr>
              <a:t>Focus 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57B6B8-8F12-A490-B56D-FC9271F6357E}"/>
              </a:ext>
            </a:extLst>
          </p:cNvPr>
          <p:cNvSpPr txBox="1"/>
          <p:nvPr/>
        </p:nvSpPr>
        <p:spPr>
          <a:xfrm>
            <a:off x="375871" y="5320730"/>
            <a:ext cx="11630025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>
                <a:solidFill>
                  <a:srgbClr val="FF0000"/>
                </a:solidFill>
                <a:cs typeface="Segoe UI"/>
              </a:rPr>
              <a:t>Challenge</a:t>
            </a:r>
            <a:r>
              <a:rPr lang="en-US" sz="3200">
                <a:cs typeface="Segoe UI"/>
              </a:rPr>
              <a:t>​</a:t>
            </a:r>
          </a:p>
          <a:p>
            <a:r>
              <a:rPr lang="en-GB" sz="3200">
                <a:solidFill>
                  <a:srgbClr val="FF0000"/>
                </a:solidFill>
                <a:cs typeface="Segoe UI"/>
              </a:rPr>
              <a:t>Can you think of a synonym for the word vanished?</a:t>
            </a:r>
          </a:p>
        </p:txBody>
      </p:sp>
    </p:spTree>
    <p:extLst>
      <p:ext uri="{BB962C8B-B14F-4D97-AF65-F5344CB8AC3E}">
        <p14:creationId xmlns:p14="http://schemas.microsoft.com/office/powerpoint/2010/main" val="34053932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30535-4F02-AC39-1FEA-8BA6A110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670" y="89682"/>
            <a:ext cx="11357211" cy="70004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sz="2000" u="sng" dirty="0">
                <a:ea typeface="+mj-lt"/>
                <a:cs typeface="+mj-lt"/>
              </a:rPr>
              <a:t>Monday 12th May</a:t>
            </a:r>
            <a:br>
              <a:rPr lang="en-GB" sz="2000" u="sng" dirty="0">
                <a:ea typeface="+mj-lt"/>
                <a:cs typeface="+mj-lt"/>
              </a:rPr>
            </a:br>
            <a:r>
              <a:rPr lang="en-GB" sz="2000" u="sng" dirty="0">
                <a:ea typeface="+mj-lt"/>
                <a:cs typeface="+mj-lt"/>
              </a:rPr>
              <a:t>TBAT: identify and explain how the meaning is enhanced through choices of words and phrases</a:t>
            </a:r>
            <a:endParaRPr lang="en-US" sz="2000" dirty="0"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CCE23-BE1C-3BB6-17D8-FD85741F8E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599" y="662872"/>
            <a:ext cx="11848814" cy="55929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800" u="sng">
                <a:cs typeface="Calibri" panose="020F0502020204030204"/>
              </a:rPr>
              <a:t>Summarise using the text</a:t>
            </a: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1. What impression does 'The cook dressed in a fine robe but still wearing his chef's hat hurried behind the group' give you about the chef?</a:t>
            </a: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2. What does the phrase 'growled the judge through an ever-present smile' tell you? Why?</a:t>
            </a: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3. Look on page 39, find one example of a piece of humour.</a:t>
            </a: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4. Explain why the word 'thoughtfully' has been used on page 40.</a:t>
            </a: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5. On page 40, find a word that suggests that Jabir cannot stop thinking. </a:t>
            </a: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GB" sz="1800" b="1" u="sng">
                <a:cs typeface="Calibri" panose="020F0502020204030204"/>
              </a:rPr>
              <a:t>Challenge</a:t>
            </a:r>
            <a:endParaRPr lang="en-GB" sz="1800">
              <a:cs typeface="Calibri"/>
            </a:endParaRPr>
          </a:p>
          <a:p>
            <a:pPr marL="0" indent="0">
              <a:buNone/>
            </a:pPr>
            <a:r>
              <a:rPr lang="en-GB" sz="1800">
                <a:cs typeface="Calibri"/>
              </a:rPr>
              <a:t>What adjectives have been used to describe the Judge? What impressions does this give the reader?</a:t>
            </a:r>
          </a:p>
          <a:p>
            <a:pPr marL="0" indent="0">
              <a:buNone/>
            </a:pPr>
            <a:r>
              <a:rPr lang="en-GB" sz="1600" b="1" u="sng">
                <a:cs typeface="Calibri" panose="020F0502020204030204"/>
              </a:rPr>
              <a:t>Mastery</a:t>
            </a:r>
            <a:endParaRPr lang="en-GB" sz="1600">
              <a:cs typeface="Calibri" panose="020F0502020204030204"/>
            </a:endParaRP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'He thought about sending them a note but he couldn't write and he had no money to pay for a scribe. Assuming scribes were allowed to write letters for prisoners.'</a:t>
            </a: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What does this piece tell you about Jabir? </a:t>
            </a:r>
          </a:p>
          <a:p>
            <a:pPr marL="0" indent="0">
              <a:buNone/>
            </a:pPr>
            <a:r>
              <a:rPr lang="en-GB" sz="1800">
                <a:cs typeface="Calibri" panose="020F0502020204030204"/>
              </a:rPr>
              <a:t>What does this piece of text suggest about the rights of prisoners?</a:t>
            </a: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  <a:p>
            <a:pPr marL="0" indent="0">
              <a:buNone/>
            </a:pPr>
            <a:endParaRPr lang="en-GB" sz="1800">
              <a:cs typeface="Calibri" panose="020F0502020204030204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DEE9B6-BCA5-CE40-65A6-00DFE139DC9B}"/>
              </a:ext>
            </a:extLst>
          </p:cNvPr>
          <p:cNvSpPr txBox="1">
            <a:spLocks/>
          </p:cNvSpPr>
          <p:nvPr/>
        </p:nvSpPr>
        <p:spPr>
          <a:xfrm>
            <a:off x="9784056" y="93260"/>
            <a:ext cx="3603861" cy="722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u="sng">
                <a:ea typeface="+mj-lt"/>
                <a:cs typeface="+mj-lt"/>
              </a:rPr>
              <a:t>Focus 2.</a:t>
            </a:r>
          </a:p>
        </p:txBody>
      </p:sp>
    </p:spTree>
    <p:extLst>
      <p:ext uri="{BB962C8B-B14F-4D97-AF65-F5344CB8AC3E}">
        <p14:creationId xmlns:p14="http://schemas.microsoft.com/office/powerpoint/2010/main" val="16753252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414533" y="1356967"/>
            <a:ext cx="11362800" cy="50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r>
              <a:rPr lang="en" sz="3200" b="1"/>
              <a:t>TBAT- understand filming techniques. </a:t>
            </a:r>
            <a:endParaRPr lang="en-US" sz="3200" b="1"/>
          </a:p>
          <a:p>
            <a:pPr marL="152400" lvl="0" indent="0" algn="l" rtl="0">
              <a:spcBef>
                <a:spcPts val="1333"/>
              </a:spcBef>
              <a:spcAft>
                <a:spcPts val="0"/>
              </a:spcAft>
              <a:buSzPts val="1800"/>
              <a:buNone/>
            </a:pPr>
            <a:endParaRPr lang="en" sz="3200"/>
          </a:p>
          <a:p>
            <a:pPr marL="152400" indent="0">
              <a:spcBef>
                <a:spcPts val="1333"/>
              </a:spcBef>
              <a:buNone/>
            </a:pPr>
            <a:r>
              <a:rPr lang="en" sz="3200"/>
              <a:t>2 in 2 </a:t>
            </a:r>
          </a:p>
          <a:p>
            <a:pPr marL="152400" indent="0">
              <a:spcBef>
                <a:spcPts val="1333"/>
              </a:spcBef>
              <a:buNone/>
            </a:pPr>
            <a:r>
              <a:rPr lang="en" sz="3200"/>
              <a:t>When is a video camera used? </a:t>
            </a:r>
          </a:p>
          <a:p>
            <a:pPr marL="152400" indent="0">
              <a:spcBef>
                <a:spcPts val="1333"/>
              </a:spcBef>
              <a:buNone/>
            </a:pPr>
            <a:r>
              <a:rPr lang="en" sz="3200"/>
              <a:t>What skill do you think you need to be able to use it?</a:t>
            </a:r>
          </a:p>
          <a:p>
            <a:pPr marL="0" lvl="0" indent="0" algn="l" rtl="0">
              <a:spcBef>
                <a:spcPts val="1333"/>
              </a:spcBef>
              <a:buNone/>
            </a:pPr>
            <a:endParaRPr/>
          </a:p>
          <a:p>
            <a:pPr marL="0" indent="0">
              <a:lnSpc>
                <a:spcPct val="115000"/>
              </a:lnSpc>
              <a:spcBef>
                <a:spcPts val="1333"/>
              </a:spcBef>
              <a:spcAft>
                <a:spcPts val="1333"/>
              </a:spcAft>
              <a:buNone/>
            </a:pPr>
            <a:endParaRPr lang="en-US" b="1"/>
          </a:p>
        </p:txBody>
      </p:sp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414533" y="414533"/>
            <a:ext cx="11362800" cy="94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 2: Filming techniques</a:t>
            </a:r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23</a:t>
            </a:fld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98523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2"/>
          <p:cNvPicPr preferRelativeResize="0"/>
          <p:nvPr/>
        </p:nvPicPr>
        <p:blipFill rotWithShape="1">
          <a:blip r:embed="rId3">
            <a:alphaModFix/>
          </a:blip>
          <a:srcRect l="25975" r="36158" b="62562"/>
          <a:stretch/>
        </p:blipFill>
        <p:spPr>
          <a:xfrm>
            <a:off x="295400" y="1089300"/>
            <a:ext cx="4096800" cy="405043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83686" cy="93415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50"/>
              <a:t>Framing- </a:t>
            </a:r>
            <a:r>
              <a:rPr lang="en" sz="2800"/>
              <a:t>Talk partners: Why would we use each of these filming techniques?</a:t>
            </a:r>
            <a:endParaRPr lang="en-US" sz="2400"/>
          </a:p>
        </p:txBody>
      </p:sp>
      <p:pic>
        <p:nvPicPr>
          <p:cNvPr id="79" name="Google Shape;79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3001" y="1356967"/>
            <a:ext cx="3860599" cy="38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 l="24250" r="35653" b="42977"/>
          <a:stretch/>
        </p:blipFill>
        <p:spPr>
          <a:xfrm>
            <a:off x="4880834" y="1333933"/>
            <a:ext cx="2676101" cy="38058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2"/>
          <p:cNvSpPr txBox="1"/>
          <p:nvPr/>
        </p:nvSpPr>
        <p:spPr>
          <a:xfrm>
            <a:off x="911833" y="5329733"/>
            <a:ext cx="29540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1. Close up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2" name="Google Shape;82;p12"/>
          <p:cNvSpPr txBox="1"/>
          <p:nvPr/>
        </p:nvSpPr>
        <p:spPr>
          <a:xfrm>
            <a:off x="4741884" y="5329733"/>
            <a:ext cx="29540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2. Mid range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3" name="Google Shape;83;p12"/>
          <p:cNvSpPr txBox="1"/>
          <p:nvPr/>
        </p:nvSpPr>
        <p:spPr>
          <a:xfrm>
            <a:off x="8158917" y="5329733"/>
            <a:ext cx="29540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2. Long shot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  <p:extLst>
      <p:ext uri="{BB962C8B-B14F-4D97-AF65-F5344CB8AC3E}">
        <p14:creationId xmlns:p14="http://schemas.microsoft.com/office/powerpoint/2010/main" val="1858737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25</a:t>
            </a:fld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99033" y="5329733"/>
            <a:ext cx="29540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4. Moving subject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3929084" y="5329733"/>
            <a:ext cx="29540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5. Side by side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7346117" y="5329733"/>
            <a:ext cx="2954000" cy="6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6. High, low, or normal</a:t>
            </a:r>
            <a:endParaRPr sz="2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94" name="Google Shape;94;p13"/>
          <p:cNvGrpSpPr/>
          <p:nvPr/>
        </p:nvGrpSpPr>
        <p:grpSpPr>
          <a:xfrm>
            <a:off x="2965434" y="1498701"/>
            <a:ext cx="5287365" cy="3860599"/>
            <a:chOff x="2833675" y="1124025"/>
            <a:chExt cx="3965524" cy="2895449"/>
          </a:xfrm>
        </p:grpSpPr>
        <p:pic>
          <p:nvPicPr>
            <p:cNvPr id="95" name="Google Shape;95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33675" y="1124025"/>
              <a:ext cx="2895449" cy="289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3750" y="1124025"/>
              <a:ext cx="2895449" cy="28954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7" name="Google Shape;9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58101" y="1498701"/>
            <a:ext cx="3860599" cy="3860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 descr="Camcorder, Video Camera, Digital Camera, Videos, Came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82893">
            <a:off x="10106167" y="3907401"/>
            <a:ext cx="1239279" cy="9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 descr="Camcorder, Video Camera, Digital Camera, Videos, Came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186520">
            <a:off x="10452969" y="782769"/>
            <a:ext cx="1239279" cy="945199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3"/>
          <p:cNvSpPr/>
          <p:nvPr/>
        </p:nvSpPr>
        <p:spPr>
          <a:xfrm rot="2948509">
            <a:off x="8018387" y="1084687"/>
            <a:ext cx="2835267" cy="2580024"/>
          </a:xfrm>
          <a:prstGeom prst="trapezoid">
            <a:avLst>
              <a:gd name="adj" fmla="val 49459"/>
            </a:avLst>
          </a:prstGeom>
          <a:solidFill>
            <a:srgbClr val="FFFF00">
              <a:alpha val="189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" name="Google Shape;101;p13"/>
          <p:cNvSpPr/>
          <p:nvPr/>
        </p:nvSpPr>
        <p:spPr>
          <a:xfrm rot="7357236">
            <a:off x="7750293" y="1845114"/>
            <a:ext cx="2835233" cy="2579924"/>
          </a:xfrm>
          <a:prstGeom prst="trapezoid">
            <a:avLst>
              <a:gd name="adj" fmla="val 49459"/>
            </a:avLst>
          </a:prstGeom>
          <a:solidFill>
            <a:srgbClr val="FFFF00">
              <a:alpha val="189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2" name="Google Shape;102;p13"/>
          <p:cNvSpPr txBox="1"/>
          <p:nvPr/>
        </p:nvSpPr>
        <p:spPr>
          <a:xfrm rot="19177243">
            <a:off x="10858647" y="1509638"/>
            <a:ext cx="1242891" cy="418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High</a:t>
            </a:r>
            <a:endParaRPr sz="2489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 rot="1622596">
            <a:off x="9842362" y="4743751"/>
            <a:ext cx="1243119" cy="418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Low</a:t>
            </a:r>
            <a:endParaRPr sz="2489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435" y="1623566"/>
            <a:ext cx="3610901" cy="361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 descr="Camcorder, Video Camera, Digital Camera, Videos, Came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454707">
            <a:off x="10661931" y="2290375"/>
            <a:ext cx="1239279" cy="9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3"/>
          <p:cNvSpPr/>
          <p:nvPr/>
        </p:nvSpPr>
        <p:spPr>
          <a:xfrm rot="5528558">
            <a:off x="7890219" y="1190038"/>
            <a:ext cx="2835183" cy="2579801"/>
          </a:xfrm>
          <a:prstGeom prst="trapezoid">
            <a:avLst>
              <a:gd name="adj" fmla="val 49459"/>
            </a:avLst>
          </a:prstGeom>
          <a:solidFill>
            <a:srgbClr val="FFFF00">
              <a:alpha val="189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7" name="Google Shape;107;p13"/>
          <p:cNvSpPr txBox="1"/>
          <p:nvPr/>
        </p:nvSpPr>
        <p:spPr>
          <a:xfrm rot="21376380">
            <a:off x="10724915" y="3180447"/>
            <a:ext cx="1243029" cy="41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89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Normal</a:t>
            </a:r>
            <a:endParaRPr sz="2489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3" name="Google Shape;78;p12">
            <a:extLst>
              <a:ext uri="{FF2B5EF4-FFF2-40B4-BE49-F238E27FC236}">
                <a16:creationId xmlns:a16="http://schemas.microsoft.com/office/drawing/2014/main" id="{F29718EF-C883-B4D7-B7FD-374AC2113E54}"/>
              </a:ext>
            </a:extLst>
          </p:cNvPr>
          <p:cNvSpPr txBox="1">
            <a:spLocks/>
          </p:cNvSpPr>
          <p:nvPr/>
        </p:nvSpPr>
        <p:spPr>
          <a:xfrm>
            <a:off x="1021924" y="205263"/>
            <a:ext cx="11383686" cy="93415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kern="1200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50"/>
              <a:t>Framing- </a:t>
            </a:r>
            <a:r>
              <a:rPr lang="en" sz="2800"/>
              <a:t>Talk partners: Why would we use each of these filming techniques?</a:t>
            </a:r>
            <a:endParaRPr lang="en-US" sz="2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088F099-9766-8AC7-B667-CB95A09A0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3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1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26</a:t>
            </a:fld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1</a:t>
            </a:r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4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850"/>
              <a:t>Order the following for which you think would have the best sound quality. </a:t>
            </a:r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 l="25975" r="36158" b="62562"/>
          <a:stretch/>
        </p:blipFill>
        <p:spPr>
          <a:xfrm>
            <a:off x="1771300" y="1257034"/>
            <a:ext cx="1944165" cy="1852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7534" y="1379481"/>
            <a:ext cx="1832076" cy="1766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 rotWithShape="1">
          <a:blip r:embed="rId3">
            <a:alphaModFix/>
          </a:blip>
          <a:srcRect l="24250" r="35653" b="42977"/>
          <a:stretch/>
        </p:blipFill>
        <p:spPr>
          <a:xfrm>
            <a:off x="5010347" y="1368945"/>
            <a:ext cx="1269965" cy="174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2063833" y="3122915"/>
            <a:ext cx="1401600" cy="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1. Close up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4944407" y="3122915"/>
            <a:ext cx="1401600" cy="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2. Mid range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7628981" y="3122915"/>
            <a:ext cx="1401600" cy="2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3. Long shot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1" name="Google Shape;121;p14"/>
          <p:cNvSpPr/>
          <p:nvPr/>
        </p:nvSpPr>
        <p:spPr>
          <a:xfrm>
            <a:off x="3615709" y="2975548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22" name="Google Shape;122;p14"/>
          <p:cNvSpPr txBox="1"/>
          <p:nvPr/>
        </p:nvSpPr>
        <p:spPr>
          <a:xfrm>
            <a:off x="1439137" y="5965700"/>
            <a:ext cx="1944000" cy="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09585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4. Moving subject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3" name="Google Shape;123;p14"/>
          <p:cNvSpPr txBox="1"/>
          <p:nvPr/>
        </p:nvSpPr>
        <p:spPr>
          <a:xfrm>
            <a:off x="4894351" y="5965695"/>
            <a:ext cx="1510800" cy="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5. Side by side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4" name="Google Shape;124;p14"/>
          <p:cNvSpPr txBox="1"/>
          <p:nvPr/>
        </p:nvSpPr>
        <p:spPr>
          <a:xfrm>
            <a:off x="7563247" y="5965695"/>
            <a:ext cx="1510800" cy="3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6. High, low, or normal</a:t>
            </a:r>
            <a:endParaRPr sz="16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grpSp>
        <p:nvGrpSpPr>
          <p:cNvPr id="125" name="Google Shape;125;p14"/>
          <p:cNvGrpSpPr/>
          <p:nvPr/>
        </p:nvGrpSpPr>
        <p:grpSpPr>
          <a:xfrm>
            <a:off x="4401691" y="4140437"/>
            <a:ext cx="2704488" cy="1839576"/>
            <a:chOff x="2833675" y="1124025"/>
            <a:chExt cx="3965524" cy="2895449"/>
          </a:xfrm>
        </p:grpSpPr>
        <p:pic>
          <p:nvPicPr>
            <p:cNvPr id="126" name="Google Shape;126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33675" y="1124025"/>
              <a:ext cx="2895449" cy="28954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03750" y="1124025"/>
              <a:ext cx="2895449" cy="28954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7087" y="4140372"/>
            <a:ext cx="1974495" cy="1839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 descr="Camcorder, Video Camera, Digital Camera, Videos, Came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83823">
            <a:off x="8979534" y="5284257"/>
            <a:ext cx="624497" cy="45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4" descr="Camcorder, Video Camera, Digital Camera, Videos, Came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9305853">
            <a:off x="9161097" y="3792224"/>
            <a:ext cx="616113" cy="46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4"/>
          <p:cNvSpPr/>
          <p:nvPr/>
        </p:nvSpPr>
        <p:spPr>
          <a:xfrm rot="2827679">
            <a:off x="7934996" y="3916777"/>
            <a:ext cx="1393961" cy="1281569"/>
          </a:xfrm>
          <a:prstGeom prst="trapezoid">
            <a:avLst>
              <a:gd name="adj" fmla="val 49459"/>
            </a:avLst>
          </a:prstGeom>
          <a:solidFill>
            <a:srgbClr val="FFFF00">
              <a:alpha val="18990"/>
            </a:srgbClr>
          </a:solidFill>
          <a:ln w="9525" cap="flat" cmpd="sng">
            <a:solidFill>
              <a:srgbClr val="E9E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32" name="Google Shape;132;p14"/>
          <p:cNvSpPr/>
          <p:nvPr/>
        </p:nvSpPr>
        <p:spPr>
          <a:xfrm rot="7469485">
            <a:off x="7805072" y="4273152"/>
            <a:ext cx="1380229" cy="1293653"/>
          </a:xfrm>
          <a:prstGeom prst="trapezoid">
            <a:avLst>
              <a:gd name="adj" fmla="val 49459"/>
            </a:avLst>
          </a:prstGeom>
          <a:solidFill>
            <a:srgbClr val="FFFF00">
              <a:alpha val="18990"/>
            </a:srgbClr>
          </a:solidFill>
          <a:ln w="9525" cap="flat" cmpd="sng">
            <a:solidFill>
              <a:srgbClr val="E9E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33" name="Google Shape;133;p14"/>
          <p:cNvSpPr txBox="1"/>
          <p:nvPr/>
        </p:nvSpPr>
        <p:spPr>
          <a:xfrm rot="19297442">
            <a:off x="9368742" y="4142426"/>
            <a:ext cx="617893" cy="205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High</a:t>
            </a:r>
            <a:endParaRPr sz="12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4" name="Google Shape;134;p14"/>
          <p:cNvSpPr txBox="1"/>
          <p:nvPr/>
        </p:nvSpPr>
        <p:spPr>
          <a:xfrm rot="1524315">
            <a:off x="8844356" y="5684909"/>
            <a:ext cx="627480" cy="20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Low</a:t>
            </a:r>
            <a:endParaRPr sz="12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135" name="Google Shape;135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1843" y="4199866"/>
            <a:ext cx="1846788" cy="1720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4" descr="Camcorder, Video Camera, Digital Camera, Videos, Camera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1464626">
            <a:off x="9259149" y="4517540"/>
            <a:ext cx="633752" cy="450408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/>
          <p:nvPr/>
        </p:nvSpPr>
        <p:spPr>
          <a:xfrm rot="5537437">
            <a:off x="7891173" y="3948513"/>
            <a:ext cx="1351080" cy="1319188"/>
          </a:xfrm>
          <a:prstGeom prst="trapezoid">
            <a:avLst>
              <a:gd name="adj" fmla="val 49459"/>
            </a:avLst>
          </a:prstGeom>
          <a:solidFill>
            <a:srgbClr val="FFFF00">
              <a:alpha val="18990"/>
            </a:srgbClr>
          </a:solidFill>
          <a:ln w="9525" cap="flat" cmpd="sng">
            <a:solidFill>
              <a:srgbClr val="E9E9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38" name="Google Shape;138;p14"/>
          <p:cNvSpPr txBox="1"/>
          <p:nvPr/>
        </p:nvSpPr>
        <p:spPr>
          <a:xfrm rot="21410176">
            <a:off x="9220357" y="4937501"/>
            <a:ext cx="790004" cy="199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5B5BA5"/>
                </a:solidFill>
                <a:latin typeface="Quicksand"/>
                <a:ea typeface="Quicksand"/>
                <a:cs typeface="Quicksand"/>
                <a:sym typeface="Quicksand"/>
              </a:rPr>
              <a:t>Normal</a:t>
            </a:r>
            <a:endParaRPr sz="12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9" name="Google Shape;139;p14"/>
          <p:cNvSpPr/>
          <p:nvPr/>
        </p:nvSpPr>
        <p:spPr>
          <a:xfrm>
            <a:off x="6346109" y="2964715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0" name="Google Shape;140;p14"/>
          <p:cNvSpPr/>
          <p:nvPr/>
        </p:nvSpPr>
        <p:spPr>
          <a:xfrm>
            <a:off x="8930685" y="2975548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1" name="Google Shape;141;p14"/>
          <p:cNvSpPr/>
          <p:nvPr/>
        </p:nvSpPr>
        <p:spPr>
          <a:xfrm>
            <a:off x="3562396" y="5982147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2" name="Google Shape;142;p14"/>
          <p:cNvSpPr/>
          <p:nvPr/>
        </p:nvSpPr>
        <p:spPr>
          <a:xfrm>
            <a:off x="6405141" y="6011867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3" name="Google Shape;143;p14"/>
          <p:cNvSpPr/>
          <p:nvPr/>
        </p:nvSpPr>
        <p:spPr>
          <a:xfrm>
            <a:off x="9989101" y="3530512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4" name="Google Shape;144;p14"/>
          <p:cNvSpPr/>
          <p:nvPr/>
        </p:nvSpPr>
        <p:spPr>
          <a:xfrm>
            <a:off x="10102283" y="4519291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45" name="Google Shape;145;p14"/>
          <p:cNvSpPr/>
          <p:nvPr/>
        </p:nvSpPr>
        <p:spPr>
          <a:xfrm>
            <a:off x="9720329" y="5505085"/>
            <a:ext cx="382400" cy="446800"/>
          </a:xfrm>
          <a:prstGeom prst="rect">
            <a:avLst/>
          </a:prstGeom>
          <a:noFill/>
          <a:ln w="19050" cap="flat" cmpd="sng">
            <a:solidFill>
              <a:srgbClr val="5B5B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52761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"/>
          <p:cNvSpPr txBox="1">
            <a:spLocks noGrp="1"/>
          </p:cNvSpPr>
          <p:nvPr>
            <p:ph type="body" idx="1"/>
          </p:nvPr>
        </p:nvSpPr>
        <p:spPr>
          <a:xfrm>
            <a:off x="414533" y="1560165"/>
            <a:ext cx="5462000" cy="48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r>
              <a:rPr lang="en" sz="1850"/>
              <a:t>On your worksheet, match the technique described with those you have been introduced to in the previous activity.</a:t>
            </a:r>
            <a:endParaRPr lang="en-US"/>
          </a:p>
          <a:p>
            <a:pPr marL="0" indent="0">
              <a:spcAft>
                <a:spcPts val="2133"/>
              </a:spcAft>
              <a:buNone/>
            </a:pPr>
            <a:endParaRPr lang="en" sz="1850"/>
          </a:p>
          <a:p>
            <a:pPr marL="608965" indent="-456565">
              <a:buNone/>
            </a:pPr>
            <a:r>
              <a:rPr lang="en" sz="2800" b="1"/>
              <a:t>Choose from: </a:t>
            </a:r>
            <a:r>
              <a:rPr lang="en" sz="2800"/>
              <a:t>Close up, mid range, long shot, moving subject, side by side, high angle, low angle, normal angle</a:t>
            </a:r>
          </a:p>
          <a:p>
            <a:pPr marL="0" indent="0">
              <a:spcAft>
                <a:spcPts val="2133"/>
              </a:spcAft>
              <a:buNone/>
            </a:pPr>
            <a:endParaRPr lang="en" sz="1850"/>
          </a:p>
        </p:txBody>
      </p:sp>
      <p:sp>
        <p:nvSpPr>
          <p:cNvPr id="161" name="Google Shape;161;p16"/>
          <p:cNvSpPr txBox="1">
            <a:spLocks noGrp="1"/>
          </p:cNvSpPr>
          <p:nvPr>
            <p:ph type="title"/>
          </p:nvPr>
        </p:nvSpPr>
        <p:spPr>
          <a:xfrm>
            <a:off x="414533" y="426133"/>
            <a:ext cx="11361600" cy="9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technique?</a:t>
            </a:r>
            <a:endParaRPr/>
          </a:p>
        </p:txBody>
      </p:sp>
      <p:sp>
        <p:nvSpPr>
          <p:cNvPr id="162" name="Google Shape;162;p16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subTitle" idx="3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2</a:t>
            </a:r>
            <a:endParaRPr/>
          </a:p>
        </p:txBody>
      </p:sp>
      <p:sp>
        <p:nvSpPr>
          <p:cNvPr id="164" name="Google Shape;164;p16"/>
          <p:cNvSpPr txBox="1">
            <a:spLocks noGrp="1"/>
          </p:cNvSpPr>
          <p:nvPr>
            <p:ph type="body" idx="2"/>
          </p:nvPr>
        </p:nvSpPr>
        <p:spPr>
          <a:xfrm>
            <a:off x="6315467" y="1560133"/>
            <a:ext cx="5462000" cy="487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2133"/>
              </a:spcAft>
              <a:buNone/>
            </a:pPr>
            <a:endParaRPr/>
          </a:p>
        </p:txBody>
      </p:sp>
      <p:pic>
        <p:nvPicPr>
          <p:cNvPr id="165" name="Google Shape;16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20476" y="676689"/>
            <a:ext cx="5565602" cy="57512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sheet of paper with black text&#10;&#10;Description automatically generated">
            <a:extLst>
              <a:ext uri="{FF2B5EF4-FFF2-40B4-BE49-F238E27FC236}">
                <a16:creationId xmlns:a16="http://schemas.microsoft.com/office/drawing/2014/main" id="{A73BC739-21EC-BCA1-9285-D88D87567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012" y="0"/>
            <a:ext cx="63239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6225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-1103" y="-266649"/>
            <a:ext cx="11362800" cy="942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Filming techniques in a video</a:t>
            </a:r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ldNum" idx="12"/>
          </p:nvPr>
        </p:nvSpPr>
        <p:spPr>
          <a:xfrm>
            <a:off x="11776267" y="6439067"/>
            <a:ext cx="415600" cy="418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48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29</a:t>
            </a:fld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subTitle" idx="2"/>
          </p:nvPr>
        </p:nvSpPr>
        <p:spPr>
          <a:xfrm>
            <a:off x="7010400" y="0"/>
            <a:ext cx="4753200" cy="418800"/>
          </a:xfrm>
          <a:prstGeom prst="rect">
            <a:avLst/>
          </a:prstGeom>
        </p:spPr>
        <p:txBody>
          <a:bodyPr spcFirstLastPara="1" wrap="square" lIns="121900" tIns="121900" rIns="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Activity 3</a:t>
            </a:r>
            <a:endParaRPr/>
          </a:p>
        </p:txBody>
      </p:sp>
      <p:sp>
        <p:nvSpPr>
          <p:cNvPr id="173" name="Google Shape;173;p17"/>
          <p:cNvSpPr txBox="1">
            <a:spLocks noGrp="1"/>
          </p:cNvSpPr>
          <p:nvPr>
            <p:ph type="body" idx="1"/>
          </p:nvPr>
        </p:nvSpPr>
        <p:spPr>
          <a:xfrm>
            <a:off x="-1103" y="537240"/>
            <a:ext cx="11362800" cy="5082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None/>
            </a:pPr>
            <a:r>
              <a:rPr lang="en" sz="1850" dirty="0"/>
              <a:t>Go to the video you watched last week: </a:t>
            </a:r>
            <a:r>
              <a:rPr lang="en" sz="2400" dirty="0"/>
              <a:t>Which filming techniques are being used at each of the points below and why?</a:t>
            </a:r>
          </a:p>
          <a:p>
            <a:pPr marL="0" indent="0">
              <a:buNone/>
            </a:pPr>
            <a:endParaRPr lang="en" sz="1850"/>
          </a:p>
          <a:p>
            <a:pPr marL="0" lvl="0" indent="0" algn="l" rtl="0">
              <a:spcBef>
                <a:spcPts val="2133"/>
              </a:spcBef>
              <a:spcAft>
                <a:spcPts val="0"/>
              </a:spcAft>
              <a:buNone/>
            </a:pPr>
            <a:r>
              <a:rPr lang="en" sz="185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Dixi - Dixi music video: Do What You Love</a:t>
            </a:r>
            <a:endParaRPr sz="1850" dirty="0">
              <a:solidFill>
                <a:schemeClr val="hlink"/>
              </a:solidFill>
            </a:endParaRPr>
          </a:p>
          <a:p>
            <a:pPr marL="608965" lvl="0" indent="-456565" algn="l" rtl="0">
              <a:spcBef>
                <a:spcPts val="2133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/>
              <a:t>0:00 (the start of the video)</a:t>
            </a:r>
            <a:endParaRPr sz="2400" dirty="0"/>
          </a:p>
          <a:p>
            <a:pPr marL="608965" lvl="0" indent="-456565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2400" dirty="0"/>
              <a:t>0:20</a:t>
            </a:r>
            <a:endParaRPr sz="2400" dirty="0"/>
          </a:p>
          <a:p>
            <a:pPr marL="608965" indent="-456565">
              <a:buAutoNum type="arabicPeriod"/>
            </a:pPr>
            <a:r>
              <a:rPr lang="en" sz="2400" dirty="0"/>
              <a:t>1:01                          </a:t>
            </a:r>
            <a:endParaRPr sz="2400" dirty="0"/>
          </a:p>
        </p:txBody>
      </p:sp>
      <p:pic>
        <p:nvPicPr>
          <p:cNvPr id="2" name="Picture 1" descr="A cartoon character with different angles&#10;&#10;Description automatically generated">
            <a:extLst>
              <a:ext uri="{FF2B5EF4-FFF2-40B4-BE49-F238E27FC236}">
                <a16:creationId xmlns:a16="http://schemas.microsoft.com/office/drawing/2014/main" id="{15FD7F73-53BE-D7BA-BDD2-9ECC0FBC48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461" y="2309812"/>
            <a:ext cx="3825587" cy="2238376"/>
          </a:xfrm>
          <a:prstGeom prst="rect">
            <a:avLst/>
          </a:prstGeom>
        </p:spPr>
      </p:pic>
      <p:pic>
        <p:nvPicPr>
          <p:cNvPr id="3" name="Picture 2" descr="A cartoon characters with different angles&#10;&#10;Description automatically generated">
            <a:extLst>
              <a:ext uri="{FF2B5EF4-FFF2-40B4-BE49-F238E27FC236}">
                <a16:creationId xmlns:a16="http://schemas.microsoft.com/office/drawing/2014/main" id="{CF16D52C-46B8-B1D8-1993-517768450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57235" y="2443853"/>
            <a:ext cx="7302225" cy="441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61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1"/>
          <p:cNvSpPr txBox="1">
            <a:spLocks noGrp="1"/>
          </p:cNvSpPr>
          <p:nvPr>
            <p:ph type="body" idx="1"/>
          </p:nvPr>
        </p:nvSpPr>
        <p:spPr>
          <a:xfrm>
            <a:off x="157295" y="1149175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 sz="3600" u="sng"/>
              <a:t>3 in 3  </a:t>
            </a:r>
            <a:endParaRPr lang="en" sz="3600">
              <a:cs typeface="Calibri"/>
            </a:endParaRPr>
          </a:p>
          <a:p>
            <a:pPr marL="514350" indent="-514350">
              <a:spcBef>
                <a:spcPts val="1600"/>
              </a:spcBef>
              <a:buAutoNum type="arabicPeriod"/>
            </a:pPr>
            <a:r>
              <a:rPr lang="en" sz="3600"/>
              <a:t>7/8 – ¼ =                                                                   </a:t>
            </a:r>
            <a:r>
              <a:rPr lang="en" sz="3600">
                <a:solidFill>
                  <a:srgbClr val="FF0000"/>
                </a:solidFill>
              </a:rPr>
              <a:t>Challenge:</a:t>
            </a:r>
            <a:endParaRPr lang="en"/>
          </a:p>
          <a:p>
            <a:pPr marL="514350" indent="-514350">
              <a:spcBef>
                <a:spcPts val="1600"/>
              </a:spcBef>
              <a:buAutoNum type="arabicPeriod"/>
            </a:pPr>
            <a:r>
              <a:rPr lang="en" sz="3600"/>
              <a:t>73 divided by 3     </a:t>
            </a:r>
            <a:r>
              <a:rPr lang="en"/>
              <a:t>                                            </a:t>
            </a:r>
            <a:r>
              <a:rPr lang="en">
                <a:solidFill>
                  <a:srgbClr val="FF0000"/>
                </a:solidFill>
              </a:rPr>
              <a:t>1.03 divided by ? = 0.103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B6DE24-FA6C-9BF6-1800-99F4DB901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95" y="3390255"/>
            <a:ext cx="4704662" cy="34664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D912898F-5265-3404-5406-91BD5843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8" y="202070"/>
            <a:ext cx="11360800" cy="763600"/>
          </a:xfrm>
        </p:spPr>
        <p:txBody>
          <a:bodyPr>
            <a:normAutofit fontScale="90000"/>
          </a:bodyPr>
          <a:lstStyle/>
          <a:p>
            <a:r>
              <a:rPr lang="en" sz="3200" u="sng" dirty="0">
                <a:ea typeface="+mj-lt"/>
                <a:cs typeface="+mj-lt"/>
              </a:rPr>
              <a:t>12.5.25</a:t>
            </a:r>
            <a:br>
              <a:rPr lang="en" sz="3200" u="sng" dirty="0">
                <a:ea typeface="+mj-lt"/>
                <a:cs typeface="+mj-lt"/>
              </a:rPr>
            </a:br>
            <a:r>
              <a:rPr lang="en" sz="3200" u="sng" dirty="0">
                <a:ea typeface="+mj-lt"/>
                <a:cs typeface="+mj-lt"/>
              </a:rPr>
              <a:t>TBAT: read coordinates in 2 quadrants and reflect in an axis or line.</a:t>
            </a:r>
            <a:endParaRPr lang="en-US" sz="3200" u="sng" dirty="0"/>
          </a:p>
        </p:txBody>
      </p:sp>
    </p:spTree>
    <p:extLst>
      <p:ext uri="{BB962C8B-B14F-4D97-AF65-F5344CB8AC3E}">
        <p14:creationId xmlns:p14="http://schemas.microsoft.com/office/powerpoint/2010/main" val="3088993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FEED41A2-5F95-2A74-FDAA-152DB3596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5975"/>
            <a:ext cx="12192000" cy="584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8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DEDDA-0DE6-A9E2-83B0-CCB76A911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Daily 10     x8</a:t>
            </a:r>
            <a:br>
              <a:rPr lang="en-GB"/>
            </a:br>
            <a:br>
              <a:rPr lang="en-GB"/>
            </a:br>
            <a:r>
              <a:rPr lang="en-GB">
                <a:ea typeface="+mj-lt"/>
                <a:cs typeface="+mj-lt"/>
                <a:hlinkClick r:id="rId2"/>
              </a:rPr>
              <a:t>Daily 10 - Mental Maths Challenge - Topmarks</a:t>
            </a:r>
            <a:endParaRPr lang="en-GB">
              <a:ea typeface="+mj-lt"/>
              <a:cs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3625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aph on a grid&#10;&#10;Description automatically generated">
            <a:extLst>
              <a:ext uri="{FF2B5EF4-FFF2-40B4-BE49-F238E27FC236}">
                <a16:creationId xmlns:a16="http://schemas.microsoft.com/office/drawing/2014/main" id="{A8241AC2-4FFB-05E3-B8FF-FBB0D661A9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14" y="6296"/>
            <a:ext cx="11601449" cy="67033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BCBDB25-5AC3-ED44-7242-92EF2B3668FD}"/>
              </a:ext>
            </a:extLst>
          </p:cNvPr>
          <p:cNvSpPr txBox="1"/>
          <p:nvPr/>
        </p:nvSpPr>
        <p:spPr>
          <a:xfrm>
            <a:off x="7222400" y="5078849"/>
            <a:ext cx="431978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/>
              <a:t>What does reflection mean?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CC0A80-5E52-10A1-ACDA-31901E70E478}"/>
              </a:ext>
            </a:extLst>
          </p:cNvPr>
          <p:cNvSpPr txBox="1"/>
          <p:nvPr/>
        </p:nvSpPr>
        <p:spPr>
          <a:xfrm>
            <a:off x="1526635" y="742049"/>
            <a:ext cx="1328776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Blue</a:t>
            </a:r>
            <a:r>
              <a:rPr lang="en-GB" sz="3200" dirty="0"/>
              <a:t> 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E8DA82-CE76-7045-92A3-F88FB6A95785}"/>
              </a:ext>
            </a:extLst>
          </p:cNvPr>
          <p:cNvSpPr txBox="1"/>
          <p:nvPr/>
        </p:nvSpPr>
        <p:spPr>
          <a:xfrm>
            <a:off x="4708500" y="742049"/>
            <a:ext cx="1761262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 dirty="0">
                <a:solidFill>
                  <a:srgbClr val="00B050"/>
                </a:solidFill>
              </a:rPr>
              <a:t>Green</a:t>
            </a:r>
            <a:r>
              <a:rPr lang="en-GB" sz="3200" dirty="0"/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20911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381F5-CB88-18F6-C584-B6B9CA31A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a typeface="+mj-lt"/>
                <a:cs typeface="+mj-lt"/>
                <a:hlinkClick r:id="rId2"/>
              </a:rPr>
              <a:t>Reflection - Maths - Learning with BBC Bitesize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2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3877-35F3-C2C7-8C78-F48A04275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4082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/>
              <a:t>Talk partners: What is the difference between translate and reflect? 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Translate = </a:t>
            </a:r>
            <a:br>
              <a:rPr lang="en-GB"/>
            </a:br>
            <a:br>
              <a:rPr lang="en-GB"/>
            </a:br>
            <a:br>
              <a:rPr lang="en-GB"/>
            </a:br>
            <a:r>
              <a:rPr lang="en-GB"/>
              <a:t>Reflect= </a:t>
            </a:r>
          </a:p>
        </p:txBody>
      </p:sp>
    </p:spTree>
    <p:extLst>
      <p:ext uri="{BB962C8B-B14F-4D97-AF65-F5344CB8AC3E}">
        <p14:creationId xmlns:p14="http://schemas.microsoft.com/office/powerpoint/2010/main" val="146479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D7574-8926-95A5-48FF-94F578B2C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659" y="-118848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Talk partners: Have these shapes been rotated or reflected? How do you know?</a:t>
            </a:r>
          </a:p>
        </p:txBody>
      </p:sp>
      <p:pic>
        <p:nvPicPr>
          <p:cNvPr id="3" name="Picture 2" descr="A grid with black lines&#10;&#10;AI-generated content may be incorrect.">
            <a:extLst>
              <a:ext uri="{FF2B5EF4-FFF2-40B4-BE49-F238E27FC236}">
                <a16:creationId xmlns:a16="http://schemas.microsoft.com/office/drawing/2014/main" id="{CD342215-A23F-536A-B1E0-52780D71D5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6758" b="10244"/>
          <a:stretch/>
        </p:blipFill>
        <p:spPr>
          <a:xfrm>
            <a:off x="710513" y="1365678"/>
            <a:ext cx="10770972" cy="486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267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6F212-B0FB-3362-3F69-AB394A064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9644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Blue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b="1" dirty="0">
                <a:solidFill>
                  <a:srgbClr val="00B050"/>
                </a:solidFill>
              </a:rPr>
              <a:t>Green</a:t>
            </a:r>
          </a:p>
        </p:txBody>
      </p:sp>
      <p:pic>
        <p:nvPicPr>
          <p:cNvPr id="3" name="Picture 2" descr="A grid of white squares&#10;&#10;AI-generated content may be incorrect.">
            <a:extLst>
              <a:ext uri="{FF2B5EF4-FFF2-40B4-BE49-F238E27FC236}">
                <a16:creationId xmlns:a16="http://schemas.microsoft.com/office/drawing/2014/main" id="{2B8DCEFF-9336-DA9B-7461-D8D354027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64" y="1379066"/>
            <a:ext cx="10226503" cy="216397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42F1FD-E972-38C2-590E-8759582B0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36" y="4570713"/>
            <a:ext cx="11048742" cy="7336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252D5D5-7A00-FDE8-FDD3-567703105F7B}"/>
              </a:ext>
            </a:extLst>
          </p:cNvPr>
          <p:cNvSpPr txBox="1"/>
          <p:nvPr/>
        </p:nvSpPr>
        <p:spPr>
          <a:xfrm>
            <a:off x="4789023" y="179415"/>
            <a:ext cx="71352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/>
              <a:t>This shows reflection: true or false? Convince your partner. </a:t>
            </a:r>
          </a:p>
        </p:txBody>
      </p:sp>
    </p:spTree>
    <p:extLst>
      <p:ext uri="{BB962C8B-B14F-4D97-AF65-F5344CB8AC3E}">
        <p14:creationId xmlns:p14="http://schemas.microsoft.com/office/powerpoint/2010/main" val="406582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8" ma:contentTypeDescription="Create a new document." ma:contentTypeScope="" ma:versionID="0cd5e201c5e6392a389a7288fb1eb275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c6dba6005af131f6ebb8b46ea4d332e1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3A0E9B-193E-49AD-A355-1B508767D897}"/>
</file>

<file path=customXml/itemProps2.xml><?xml version="1.0" encoding="utf-8"?>
<ds:datastoreItem xmlns:ds="http://schemas.openxmlformats.org/officeDocument/2006/customXml" ds:itemID="{E9D226EB-EAA4-419F-BD01-02FDF4FEBEB9}">
  <ds:schemaRefs>
    <ds:schemaRef ds:uri="http://schemas.microsoft.com/office/2006/metadata/properties"/>
    <ds:schemaRef ds:uri="http://schemas.microsoft.com/office/infopath/2007/PartnerControls"/>
    <ds:schemaRef ds:uri="e255f982-5f1f-41c7-871f-7a91432a5484"/>
    <ds:schemaRef ds:uri="5519ec2d-3025-400a-aa14-bba49a7e18f3"/>
  </ds:schemaRefs>
</ds:datastoreItem>
</file>

<file path=customXml/itemProps3.xml><?xml version="1.0" encoding="utf-8"?>
<ds:datastoreItem xmlns:ds="http://schemas.openxmlformats.org/officeDocument/2006/customXml" ds:itemID="{993559DD-F82C-411E-9886-05D3F1C9D73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12.5.25 TBAT: read coordinates in 2 quadrants and reflect in an axis or line.</vt:lpstr>
      <vt:lpstr>Daily 10     x8  Daily 10 - Mental Maths Challenge - Topmarks</vt:lpstr>
      <vt:lpstr>PowerPoint Presentation</vt:lpstr>
      <vt:lpstr>Reflection - Maths - Learning with BBC Bitesize</vt:lpstr>
      <vt:lpstr>Talk partners: What is the difference between translate and reflect?    Translate =    Reflect= </vt:lpstr>
      <vt:lpstr>Talk partners: Have these shapes been rotated or reflected? How do you know?</vt:lpstr>
      <vt:lpstr>Blue       Green</vt:lpstr>
      <vt:lpstr>PowerPoint Presentation</vt:lpstr>
      <vt:lpstr>Whiteboard work: </vt:lpstr>
      <vt:lpstr>PowerPoint Presentation</vt:lpstr>
      <vt:lpstr>PowerPoint Presentation</vt:lpstr>
      <vt:lpstr>PowerPoint Presentation</vt:lpstr>
      <vt:lpstr>PowerPoint Presentation</vt:lpstr>
      <vt:lpstr>Independent: </vt:lpstr>
      <vt:lpstr>PowerPoint Presentation</vt:lpstr>
      <vt:lpstr>Monday 12th May TBAT: identify and explain how the meaning is enhanced through choices of words and phrases </vt:lpstr>
      <vt:lpstr>Monday 12th May TBAT: identify and explain how the meaning is enhanced through choices of words and phrases</vt:lpstr>
      <vt:lpstr>Monday 12th May TBAT: identify and explain how the meaning is enhanced through choices of words and phrases</vt:lpstr>
      <vt:lpstr>Monday 12th May TBAT: identify and explain how the meaning is enhanced through choices of words and phrases.</vt:lpstr>
      <vt:lpstr>Monday 12th May TBAT: identify and explain how the meaning is enhanced through choices of words and phrases</vt:lpstr>
      <vt:lpstr>Lesson 2: Filming techniques</vt:lpstr>
      <vt:lpstr>Framing- Talk partners: Why would we use each of these filming techniques?</vt:lpstr>
      <vt:lpstr>PowerPoint Presentation</vt:lpstr>
      <vt:lpstr>Order the following for which you think would have the best sound quality. </vt:lpstr>
      <vt:lpstr>Which technique?</vt:lpstr>
      <vt:lpstr>PowerPoint Presentation</vt:lpstr>
      <vt:lpstr>Filming techniques in a video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160</cp:revision>
  <dcterms:created xsi:type="dcterms:W3CDTF">2025-05-07T17:10:39Z</dcterms:created>
  <dcterms:modified xsi:type="dcterms:W3CDTF">2025-05-09T13:48:30Z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