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82" r:id="rId5"/>
    <p:sldId id="283" r:id="rId6"/>
    <p:sldId id="278" r:id="rId7"/>
    <p:sldId id="279" r:id="rId8"/>
    <p:sldId id="280" r:id="rId9"/>
    <p:sldId id="281" r:id="rId10"/>
    <p:sldId id="258" r:id="rId11"/>
    <p:sldId id="257" r:id="rId12"/>
    <p:sldId id="259" r:id="rId13"/>
    <p:sldId id="260" r:id="rId14"/>
    <p:sldId id="261" r:id="rId15"/>
    <p:sldId id="262" r:id="rId16"/>
    <p:sldId id="263" r:id="rId17"/>
    <p:sldId id="264"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65" r:id="rId31"/>
    <p:sldId id="284" r:id="rId3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A9A18-E9F2-9D52-F29B-2D2A3649807F}" v="25" dt="2025-04-02T14:23:52.372"/>
    <p1510:client id="{55A1CF2E-0961-4B60-8A1C-972CFC37C33A}" v="282" dt="2025-03-31T20:12:45.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02/04/2025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02/04/2025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02/04/2025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02/04/2025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1AFB-7BC8-F386-EA68-74B1ACAB16EC}"/>
              </a:ext>
            </a:extLst>
          </p:cNvPr>
          <p:cNvSpPr>
            <a:spLocks noGrp="1"/>
          </p:cNvSpPr>
          <p:nvPr>
            <p:ph type="title"/>
          </p:nvPr>
        </p:nvSpPr>
        <p:spPr>
          <a:xfrm>
            <a:off x="4119" y="-201226"/>
            <a:ext cx="10515600" cy="1325563"/>
          </a:xfrm>
        </p:spPr>
        <p:txBody>
          <a:bodyPr/>
          <a:lstStyle/>
          <a:p>
            <a:r>
              <a:rPr lang="en-GB" dirty="0"/>
              <a:t>Morning challenge</a:t>
            </a:r>
          </a:p>
        </p:txBody>
      </p:sp>
      <p:pic>
        <p:nvPicPr>
          <p:cNvPr id="3" name="Picture 2" descr="A screenshot of a puzzle&#10;&#10;AI-generated content may be incorrect.">
            <a:extLst>
              <a:ext uri="{FF2B5EF4-FFF2-40B4-BE49-F238E27FC236}">
                <a16:creationId xmlns:a16="http://schemas.microsoft.com/office/drawing/2014/main" id="{93936714-05DE-F624-B4AF-C4813C0C5342}"/>
              </a:ext>
            </a:extLst>
          </p:cNvPr>
          <p:cNvPicPr>
            <a:picLocks noChangeAspect="1"/>
          </p:cNvPicPr>
          <p:nvPr/>
        </p:nvPicPr>
        <p:blipFill>
          <a:blip r:embed="rId2"/>
          <a:stretch>
            <a:fillRect/>
          </a:stretch>
        </p:blipFill>
        <p:spPr>
          <a:xfrm>
            <a:off x="5526022" y="0"/>
            <a:ext cx="6062065" cy="6858000"/>
          </a:xfrm>
          <a:prstGeom prst="rect">
            <a:avLst/>
          </a:prstGeom>
        </p:spPr>
      </p:pic>
      <p:pic>
        <p:nvPicPr>
          <p:cNvPr id="4" name="Picture 3" descr="A black and white pattern&#10;&#10;AI-generated content may be incorrect.">
            <a:extLst>
              <a:ext uri="{FF2B5EF4-FFF2-40B4-BE49-F238E27FC236}">
                <a16:creationId xmlns:a16="http://schemas.microsoft.com/office/drawing/2014/main" id="{11EE2215-CE28-F6D1-EEC3-8C6E2BF0A187}"/>
              </a:ext>
            </a:extLst>
          </p:cNvPr>
          <p:cNvPicPr>
            <a:picLocks noChangeAspect="1"/>
          </p:cNvPicPr>
          <p:nvPr/>
        </p:nvPicPr>
        <p:blipFill>
          <a:blip r:embed="rId3"/>
          <a:stretch>
            <a:fillRect/>
          </a:stretch>
        </p:blipFill>
        <p:spPr>
          <a:xfrm>
            <a:off x="168618" y="777189"/>
            <a:ext cx="4667250" cy="5962650"/>
          </a:xfrm>
          <a:prstGeom prst="rect">
            <a:avLst/>
          </a:prstGeom>
        </p:spPr>
      </p:pic>
    </p:spTree>
    <p:extLst>
      <p:ext uri="{BB962C8B-B14F-4D97-AF65-F5344CB8AC3E}">
        <p14:creationId xmlns:p14="http://schemas.microsoft.com/office/powerpoint/2010/main" val="79463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D69BA-551F-B825-E242-63BDBC70BD3F}"/>
            </a:ext>
          </a:extLst>
        </p:cNvPr>
        <p:cNvGrpSpPr/>
        <p:nvPr/>
      </p:nvGrpSpPr>
      <p:grpSpPr>
        <a:xfrm>
          <a:off x="0" y="0"/>
          <a:ext cx="0" cy="0"/>
          <a:chOff x="0" y="0"/>
          <a:chExt cx="0" cy="0"/>
        </a:xfrm>
      </p:grpSpPr>
      <p:pic>
        <p:nvPicPr>
          <p:cNvPr id="2" name="Picture 1" descr="A cartoon bee and cat&#10;&#10;AI-generated content may be incorrect.">
            <a:extLst>
              <a:ext uri="{FF2B5EF4-FFF2-40B4-BE49-F238E27FC236}">
                <a16:creationId xmlns:a16="http://schemas.microsoft.com/office/drawing/2014/main" id="{FB2CE53B-AEE6-2769-83A5-E669501AB7D6}"/>
              </a:ext>
            </a:extLst>
          </p:cNvPr>
          <p:cNvPicPr>
            <a:picLocks noChangeAspect="1"/>
          </p:cNvPicPr>
          <p:nvPr/>
        </p:nvPicPr>
        <p:blipFill>
          <a:blip r:embed="rId2"/>
          <a:stretch>
            <a:fillRect/>
          </a:stretch>
        </p:blipFill>
        <p:spPr>
          <a:xfrm>
            <a:off x="87265" y="4525915"/>
            <a:ext cx="11684793" cy="1866899"/>
          </a:xfrm>
          <a:prstGeom prst="rect">
            <a:avLst/>
          </a:prstGeom>
        </p:spPr>
      </p:pic>
      <p:sp>
        <p:nvSpPr>
          <p:cNvPr id="3" name="TextBox 2">
            <a:extLst>
              <a:ext uri="{FF2B5EF4-FFF2-40B4-BE49-F238E27FC236}">
                <a16:creationId xmlns:a16="http://schemas.microsoft.com/office/drawing/2014/main" id="{322E1CA6-D1F8-5C7A-1A4C-E801F083F158}"/>
              </a:ext>
            </a:extLst>
          </p:cNvPr>
          <p:cNvSpPr txBox="1"/>
          <p:nvPr/>
        </p:nvSpPr>
        <p:spPr>
          <a:xfrm>
            <a:off x="208308" y="401737"/>
            <a:ext cx="1145696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0" dirty="0"/>
              <a:t>l - p = ? </a:t>
            </a:r>
            <a:endParaRPr lang="en-US" sz="8000" dirty="0"/>
          </a:p>
          <a:p>
            <a:endParaRPr lang="en-GB" sz="7200" dirty="0"/>
          </a:p>
          <a:p>
            <a:endParaRPr lang="en-GB" sz="4400" dirty="0"/>
          </a:p>
        </p:txBody>
      </p:sp>
      <p:pic>
        <p:nvPicPr>
          <p:cNvPr id="4" name="Picture 3" descr="A cartoon penguin with a white background&#10;&#10;AI-generated content may be incorrect.">
            <a:extLst>
              <a:ext uri="{FF2B5EF4-FFF2-40B4-BE49-F238E27FC236}">
                <a16:creationId xmlns:a16="http://schemas.microsoft.com/office/drawing/2014/main" id="{2DB6BAB4-467E-9657-4BE2-57FC221CE657}"/>
              </a:ext>
            </a:extLst>
          </p:cNvPr>
          <p:cNvPicPr>
            <a:picLocks noChangeAspect="1"/>
          </p:cNvPicPr>
          <p:nvPr/>
        </p:nvPicPr>
        <p:blipFill>
          <a:blip r:embed="rId3"/>
          <a:stretch>
            <a:fillRect/>
          </a:stretch>
        </p:blipFill>
        <p:spPr>
          <a:xfrm>
            <a:off x="5572125" y="4224337"/>
            <a:ext cx="1476375" cy="2171700"/>
          </a:xfrm>
          <a:prstGeom prst="rect">
            <a:avLst/>
          </a:prstGeom>
        </p:spPr>
      </p:pic>
      <p:pic>
        <p:nvPicPr>
          <p:cNvPr id="5" name="Picture 4" descr="A cartoon of a dog&#10;&#10;AI-generated content may be incorrect.">
            <a:extLst>
              <a:ext uri="{FF2B5EF4-FFF2-40B4-BE49-F238E27FC236}">
                <a16:creationId xmlns:a16="http://schemas.microsoft.com/office/drawing/2014/main" id="{70E364A3-2BFF-BA4B-5095-1E3F886B71A5}"/>
              </a:ext>
            </a:extLst>
          </p:cNvPr>
          <p:cNvPicPr>
            <a:picLocks noChangeAspect="1"/>
          </p:cNvPicPr>
          <p:nvPr/>
        </p:nvPicPr>
        <p:blipFill>
          <a:blip r:embed="rId4"/>
          <a:stretch>
            <a:fillRect/>
          </a:stretch>
        </p:blipFill>
        <p:spPr>
          <a:xfrm>
            <a:off x="3502818" y="4524375"/>
            <a:ext cx="2209799" cy="1916906"/>
          </a:xfrm>
          <a:prstGeom prst="rect">
            <a:avLst/>
          </a:prstGeom>
        </p:spPr>
      </p:pic>
      <p:pic>
        <p:nvPicPr>
          <p:cNvPr id="6" name="Picture 5" descr="A red and black ladybug&#10;&#10;AI-generated content may be incorrect.">
            <a:extLst>
              <a:ext uri="{FF2B5EF4-FFF2-40B4-BE49-F238E27FC236}">
                <a16:creationId xmlns:a16="http://schemas.microsoft.com/office/drawing/2014/main" id="{E5349B67-9649-668E-515C-4688B29B5E89}"/>
              </a:ext>
            </a:extLst>
          </p:cNvPr>
          <p:cNvPicPr>
            <a:picLocks noChangeAspect="1"/>
          </p:cNvPicPr>
          <p:nvPr/>
        </p:nvPicPr>
        <p:blipFill>
          <a:blip r:embed="rId5"/>
          <a:stretch>
            <a:fillRect/>
          </a:stretch>
        </p:blipFill>
        <p:spPr>
          <a:xfrm>
            <a:off x="7150894" y="4471986"/>
            <a:ext cx="2235993" cy="1938338"/>
          </a:xfrm>
          <a:prstGeom prst="rect">
            <a:avLst/>
          </a:prstGeom>
        </p:spPr>
      </p:pic>
    </p:spTree>
    <p:extLst>
      <p:ext uri="{BB962C8B-B14F-4D97-AF65-F5344CB8AC3E}">
        <p14:creationId xmlns:p14="http://schemas.microsoft.com/office/powerpoint/2010/main" val="213339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ECA58-5804-4BF9-733E-C67F4A56D38D}"/>
            </a:ext>
          </a:extLst>
        </p:cNvPr>
        <p:cNvGrpSpPr/>
        <p:nvPr/>
      </p:nvGrpSpPr>
      <p:grpSpPr>
        <a:xfrm>
          <a:off x="0" y="0"/>
          <a:ext cx="0" cy="0"/>
          <a:chOff x="0" y="0"/>
          <a:chExt cx="0" cy="0"/>
        </a:xfrm>
      </p:grpSpPr>
      <p:pic>
        <p:nvPicPr>
          <p:cNvPr id="2" name="Picture 1" descr="A cartoon bee and cat&#10;&#10;AI-generated content may be incorrect.">
            <a:extLst>
              <a:ext uri="{FF2B5EF4-FFF2-40B4-BE49-F238E27FC236}">
                <a16:creationId xmlns:a16="http://schemas.microsoft.com/office/drawing/2014/main" id="{4B638A4C-5ED5-C675-190D-6AF091E45EA3}"/>
              </a:ext>
            </a:extLst>
          </p:cNvPr>
          <p:cNvPicPr>
            <a:picLocks noChangeAspect="1"/>
          </p:cNvPicPr>
          <p:nvPr/>
        </p:nvPicPr>
        <p:blipFill>
          <a:blip r:embed="rId2"/>
          <a:stretch>
            <a:fillRect/>
          </a:stretch>
        </p:blipFill>
        <p:spPr>
          <a:xfrm>
            <a:off x="87265" y="4525915"/>
            <a:ext cx="11684793" cy="1866899"/>
          </a:xfrm>
          <a:prstGeom prst="rect">
            <a:avLst/>
          </a:prstGeom>
        </p:spPr>
      </p:pic>
      <p:sp>
        <p:nvSpPr>
          <p:cNvPr id="3" name="TextBox 2">
            <a:extLst>
              <a:ext uri="{FF2B5EF4-FFF2-40B4-BE49-F238E27FC236}">
                <a16:creationId xmlns:a16="http://schemas.microsoft.com/office/drawing/2014/main" id="{83860F93-A808-75C5-79EC-EA730C6A5ADF}"/>
              </a:ext>
            </a:extLst>
          </p:cNvPr>
          <p:cNvSpPr txBox="1"/>
          <p:nvPr/>
        </p:nvSpPr>
        <p:spPr>
          <a:xfrm>
            <a:off x="208308" y="401737"/>
            <a:ext cx="1145696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rgbClr val="0070C0"/>
                </a:solidFill>
              </a:rPr>
              <a:t>b + l + s =</a:t>
            </a:r>
            <a:r>
              <a:rPr lang="en-US" sz="8000" dirty="0"/>
              <a:t>         </a:t>
            </a:r>
            <a:r>
              <a:rPr lang="en-US" sz="8000" dirty="0">
                <a:solidFill>
                  <a:srgbClr val="00B050"/>
                </a:solidFill>
              </a:rPr>
              <a:t>p + b + c =</a:t>
            </a:r>
          </a:p>
          <a:p>
            <a:endParaRPr lang="en-GB" sz="7200" dirty="0"/>
          </a:p>
          <a:p>
            <a:endParaRPr lang="en-GB" sz="4400" dirty="0"/>
          </a:p>
        </p:txBody>
      </p:sp>
      <p:pic>
        <p:nvPicPr>
          <p:cNvPr id="4" name="Picture 3" descr="A cartoon penguin with a white background&#10;&#10;AI-generated content may be incorrect.">
            <a:extLst>
              <a:ext uri="{FF2B5EF4-FFF2-40B4-BE49-F238E27FC236}">
                <a16:creationId xmlns:a16="http://schemas.microsoft.com/office/drawing/2014/main" id="{E0ECC03D-9552-B2BF-D21D-E14632BCDD61}"/>
              </a:ext>
            </a:extLst>
          </p:cNvPr>
          <p:cNvPicPr>
            <a:picLocks noChangeAspect="1"/>
          </p:cNvPicPr>
          <p:nvPr/>
        </p:nvPicPr>
        <p:blipFill>
          <a:blip r:embed="rId3"/>
          <a:stretch>
            <a:fillRect/>
          </a:stretch>
        </p:blipFill>
        <p:spPr>
          <a:xfrm>
            <a:off x="5572125" y="4224337"/>
            <a:ext cx="1476375" cy="2171700"/>
          </a:xfrm>
          <a:prstGeom prst="rect">
            <a:avLst/>
          </a:prstGeom>
        </p:spPr>
      </p:pic>
      <p:pic>
        <p:nvPicPr>
          <p:cNvPr id="5" name="Picture 4" descr="A cartoon of a dog&#10;&#10;AI-generated content may be incorrect.">
            <a:extLst>
              <a:ext uri="{FF2B5EF4-FFF2-40B4-BE49-F238E27FC236}">
                <a16:creationId xmlns:a16="http://schemas.microsoft.com/office/drawing/2014/main" id="{FD081639-1DF6-EEDE-2F5E-36C77749AE61}"/>
              </a:ext>
            </a:extLst>
          </p:cNvPr>
          <p:cNvPicPr>
            <a:picLocks noChangeAspect="1"/>
          </p:cNvPicPr>
          <p:nvPr/>
        </p:nvPicPr>
        <p:blipFill>
          <a:blip r:embed="rId4"/>
          <a:stretch>
            <a:fillRect/>
          </a:stretch>
        </p:blipFill>
        <p:spPr>
          <a:xfrm>
            <a:off x="3502818" y="4524375"/>
            <a:ext cx="2209799" cy="1916906"/>
          </a:xfrm>
          <a:prstGeom prst="rect">
            <a:avLst/>
          </a:prstGeom>
        </p:spPr>
      </p:pic>
      <p:pic>
        <p:nvPicPr>
          <p:cNvPr id="6" name="Picture 5" descr="A red and black ladybug&#10;&#10;AI-generated content may be incorrect.">
            <a:extLst>
              <a:ext uri="{FF2B5EF4-FFF2-40B4-BE49-F238E27FC236}">
                <a16:creationId xmlns:a16="http://schemas.microsoft.com/office/drawing/2014/main" id="{621CCE21-8513-93EA-BB66-DFC7871F2624}"/>
              </a:ext>
            </a:extLst>
          </p:cNvPr>
          <p:cNvPicPr>
            <a:picLocks noChangeAspect="1"/>
          </p:cNvPicPr>
          <p:nvPr/>
        </p:nvPicPr>
        <p:blipFill>
          <a:blip r:embed="rId5"/>
          <a:stretch>
            <a:fillRect/>
          </a:stretch>
        </p:blipFill>
        <p:spPr>
          <a:xfrm>
            <a:off x="7150894" y="4471986"/>
            <a:ext cx="2235993" cy="1938338"/>
          </a:xfrm>
          <a:prstGeom prst="rect">
            <a:avLst/>
          </a:prstGeom>
        </p:spPr>
      </p:pic>
    </p:spTree>
    <p:extLst>
      <p:ext uri="{BB962C8B-B14F-4D97-AF65-F5344CB8AC3E}">
        <p14:creationId xmlns:p14="http://schemas.microsoft.com/office/powerpoint/2010/main" val="135298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41EB1-3B91-69AD-392B-C109B2458D0A}"/>
            </a:ext>
          </a:extLst>
        </p:cNvPr>
        <p:cNvGrpSpPr/>
        <p:nvPr/>
      </p:nvGrpSpPr>
      <p:grpSpPr>
        <a:xfrm>
          <a:off x="0" y="0"/>
          <a:ext cx="0" cy="0"/>
          <a:chOff x="0" y="0"/>
          <a:chExt cx="0" cy="0"/>
        </a:xfrm>
      </p:grpSpPr>
      <p:pic>
        <p:nvPicPr>
          <p:cNvPr id="2" name="Picture 1" descr="A cartoon bee and cat&#10;&#10;AI-generated content may be incorrect.">
            <a:extLst>
              <a:ext uri="{FF2B5EF4-FFF2-40B4-BE49-F238E27FC236}">
                <a16:creationId xmlns:a16="http://schemas.microsoft.com/office/drawing/2014/main" id="{522B7CE8-F6C1-E043-6A0D-53A559F04F8B}"/>
              </a:ext>
            </a:extLst>
          </p:cNvPr>
          <p:cNvPicPr>
            <a:picLocks noChangeAspect="1"/>
          </p:cNvPicPr>
          <p:nvPr/>
        </p:nvPicPr>
        <p:blipFill>
          <a:blip r:embed="rId2"/>
          <a:stretch>
            <a:fillRect/>
          </a:stretch>
        </p:blipFill>
        <p:spPr>
          <a:xfrm>
            <a:off x="87265" y="4525915"/>
            <a:ext cx="11684793" cy="1866899"/>
          </a:xfrm>
          <a:prstGeom prst="rect">
            <a:avLst/>
          </a:prstGeom>
        </p:spPr>
      </p:pic>
      <p:sp>
        <p:nvSpPr>
          <p:cNvPr id="3" name="TextBox 2">
            <a:extLst>
              <a:ext uri="{FF2B5EF4-FFF2-40B4-BE49-F238E27FC236}">
                <a16:creationId xmlns:a16="http://schemas.microsoft.com/office/drawing/2014/main" id="{A678BB69-18FE-DD21-E122-F76DFC4637E7}"/>
              </a:ext>
            </a:extLst>
          </p:cNvPr>
          <p:cNvSpPr txBox="1"/>
          <p:nvPr/>
        </p:nvSpPr>
        <p:spPr>
          <a:xfrm>
            <a:off x="208308" y="401737"/>
            <a:ext cx="11456967"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dirty="0"/>
              <a:t>Paired whiteboard work: </a:t>
            </a:r>
            <a:endParaRPr lang="en-US" sz="4800" dirty="0"/>
          </a:p>
          <a:p>
            <a:pPr algn="ctr"/>
            <a:r>
              <a:rPr lang="en-GB" sz="4800" dirty="0"/>
              <a:t>Write calculations that total 10.  </a:t>
            </a:r>
            <a:endParaRPr lang="en-US" sz="4800"/>
          </a:p>
          <a:p>
            <a:endParaRPr lang="en-GB" sz="7200" dirty="0"/>
          </a:p>
          <a:p>
            <a:endParaRPr lang="en-GB" sz="4400" dirty="0"/>
          </a:p>
        </p:txBody>
      </p:sp>
      <p:pic>
        <p:nvPicPr>
          <p:cNvPr id="4" name="Picture 3" descr="A cartoon penguin with a white background&#10;&#10;AI-generated content may be incorrect.">
            <a:extLst>
              <a:ext uri="{FF2B5EF4-FFF2-40B4-BE49-F238E27FC236}">
                <a16:creationId xmlns:a16="http://schemas.microsoft.com/office/drawing/2014/main" id="{5291119A-2665-5985-D318-38389310D709}"/>
              </a:ext>
            </a:extLst>
          </p:cNvPr>
          <p:cNvPicPr>
            <a:picLocks noChangeAspect="1"/>
          </p:cNvPicPr>
          <p:nvPr/>
        </p:nvPicPr>
        <p:blipFill>
          <a:blip r:embed="rId3"/>
          <a:stretch>
            <a:fillRect/>
          </a:stretch>
        </p:blipFill>
        <p:spPr>
          <a:xfrm>
            <a:off x="5572125" y="4224337"/>
            <a:ext cx="1476375" cy="2171700"/>
          </a:xfrm>
          <a:prstGeom prst="rect">
            <a:avLst/>
          </a:prstGeom>
        </p:spPr>
      </p:pic>
      <p:pic>
        <p:nvPicPr>
          <p:cNvPr id="5" name="Picture 4" descr="A cartoon of a dog&#10;&#10;AI-generated content may be incorrect.">
            <a:extLst>
              <a:ext uri="{FF2B5EF4-FFF2-40B4-BE49-F238E27FC236}">
                <a16:creationId xmlns:a16="http://schemas.microsoft.com/office/drawing/2014/main" id="{F17588E0-69B0-753D-611D-EC6B3F8DDF7D}"/>
              </a:ext>
            </a:extLst>
          </p:cNvPr>
          <p:cNvPicPr>
            <a:picLocks noChangeAspect="1"/>
          </p:cNvPicPr>
          <p:nvPr/>
        </p:nvPicPr>
        <p:blipFill>
          <a:blip r:embed="rId4"/>
          <a:stretch>
            <a:fillRect/>
          </a:stretch>
        </p:blipFill>
        <p:spPr>
          <a:xfrm>
            <a:off x="3502818" y="4524375"/>
            <a:ext cx="2209799" cy="1916906"/>
          </a:xfrm>
          <a:prstGeom prst="rect">
            <a:avLst/>
          </a:prstGeom>
        </p:spPr>
      </p:pic>
      <p:pic>
        <p:nvPicPr>
          <p:cNvPr id="6" name="Picture 5" descr="A red and black ladybug&#10;&#10;AI-generated content may be incorrect.">
            <a:extLst>
              <a:ext uri="{FF2B5EF4-FFF2-40B4-BE49-F238E27FC236}">
                <a16:creationId xmlns:a16="http://schemas.microsoft.com/office/drawing/2014/main" id="{B8EC789C-654D-6827-AF6C-F3696C30EB2F}"/>
              </a:ext>
            </a:extLst>
          </p:cNvPr>
          <p:cNvPicPr>
            <a:picLocks noChangeAspect="1"/>
          </p:cNvPicPr>
          <p:nvPr/>
        </p:nvPicPr>
        <p:blipFill>
          <a:blip r:embed="rId5"/>
          <a:stretch>
            <a:fillRect/>
          </a:stretch>
        </p:blipFill>
        <p:spPr>
          <a:xfrm>
            <a:off x="7150894" y="4471986"/>
            <a:ext cx="2235993" cy="1938338"/>
          </a:xfrm>
          <a:prstGeom prst="rect">
            <a:avLst/>
          </a:prstGeom>
        </p:spPr>
      </p:pic>
    </p:spTree>
    <p:extLst>
      <p:ext uri="{BB962C8B-B14F-4D97-AF65-F5344CB8AC3E}">
        <p14:creationId xmlns:p14="http://schemas.microsoft.com/office/powerpoint/2010/main" val="352899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DA58E-5A3B-0234-E8EA-51E366EDEC70}"/>
            </a:ext>
          </a:extLst>
        </p:cNvPr>
        <p:cNvGrpSpPr/>
        <p:nvPr/>
      </p:nvGrpSpPr>
      <p:grpSpPr>
        <a:xfrm>
          <a:off x="0" y="0"/>
          <a:ext cx="0" cy="0"/>
          <a:chOff x="0" y="0"/>
          <a:chExt cx="0" cy="0"/>
        </a:xfrm>
      </p:grpSpPr>
      <p:pic>
        <p:nvPicPr>
          <p:cNvPr id="2" name="Picture 1" descr="A cartoon bee and cat&#10;&#10;AI-generated content may be incorrect.">
            <a:extLst>
              <a:ext uri="{FF2B5EF4-FFF2-40B4-BE49-F238E27FC236}">
                <a16:creationId xmlns:a16="http://schemas.microsoft.com/office/drawing/2014/main" id="{76371533-D404-86D2-42DE-A6364DA237A0}"/>
              </a:ext>
            </a:extLst>
          </p:cNvPr>
          <p:cNvPicPr>
            <a:picLocks noChangeAspect="1"/>
          </p:cNvPicPr>
          <p:nvPr/>
        </p:nvPicPr>
        <p:blipFill>
          <a:blip r:embed="rId2"/>
          <a:stretch>
            <a:fillRect/>
          </a:stretch>
        </p:blipFill>
        <p:spPr>
          <a:xfrm>
            <a:off x="87265" y="4525915"/>
            <a:ext cx="11684793" cy="1866899"/>
          </a:xfrm>
          <a:prstGeom prst="rect">
            <a:avLst/>
          </a:prstGeom>
        </p:spPr>
      </p:pic>
      <p:sp>
        <p:nvSpPr>
          <p:cNvPr id="3" name="TextBox 2">
            <a:extLst>
              <a:ext uri="{FF2B5EF4-FFF2-40B4-BE49-F238E27FC236}">
                <a16:creationId xmlns:a16="http://schemas.microsoft.com/office/drawing/2014/main" id="{4F182790-68CB-4909-A824-B4AFE1A3F4B1}"/>
              </a:ext>
            </a:extLst>
          </p:cNvPr>
          <p:cNvSpPr txBox="1"/>
          <p:nvPr/>
        </p:nvSpPr>
        <p:spPr>
          <a:xfrm>
            <a:off x="208308" y="401737"/>
            <a:ext cx="11456967"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0" dirty="0"/>
              <a:t>d3 = 12 </a:t>
            </a:r>
            <a:endParaRPr lang="en-US" sz="8000" dirty="0"/>
          </a:p>
          <a:p>
            <a:r>
              <a:rPr lang="en-GB" sz="4800" dirty="0"/>
              <a:t>Talk partners: How?</a:t>
            </a:r>
          </a:p>
          <a:p>
            <a:endParaRPr lang="en-GB" sz="4400" dirty="0"/>
          </a:p>
        </p:txBody>
      </p:sp>
      <p:pic>
        <p:nvPicPr>
          <p:cNvPr id="4" name="Picture 3" descr="A cartoon penguin with a white background&#10;&#10;AI-generated content may be incorrect.">
            <a:extLst>
              <a:ext uri="{FF2B5EF4-FFF2-40B4-BE49-F238E27FC236}">
                <a16:creationId xmlns:a16="http://schemas.microsoft.com/office/drawing/2014/main" id="{D67980A4-32B7-B4C5-EC53-B3973D3D9AF4}"/>
              </a:ext>
            </a:extLst>
          </p:cNvPr>
          <p:cNvPicPr>
            <a:picLocks noChangeAspect="1"/>
          </p:cNvPicPr>
          <p:nvPr/>
        </p:nvPicPr>
        <p:blipFill>
          <a:blip r:embed="rId3"/>
          <a:stretch>
            <a:fillRect/>
          </a:stretch>
        </p:blipFill>
        <p:spPr>
          <a:xfrm>
            <a:off x="5572125" y="4224337"/>
            <a:ext cx="1476375" cy="2171700"/>
          </a:xfrm>
          <a:prstGeom prst="rect">
            <a:avLst/>
          </a:prstGeom>
        </p:spPr>
      </p:pic>
      <p:pic>
        <p:nvPicPr>
          <p:cNvPr id="5" name="Picture 4" descr="A cartoon of a dog&#10;&#10;AI-generated content may be incorrect.">
            <a:extLst>
              <a:ext uri="{FF2B5EF4-FFF2-40B4-BE49-F238E27FC236}">
                <a16:creationId xmlns:a16="http://schemas.microsoft.com/office/drawing/2014/main" id="{10546D18-0AA5-0ACE-B657-74957C708B55}"/>
              </a:ext>
            </a:extLst>
          </p:cNvPr>
          <p:cNvPicPr>
            <a:picLocks noChangeAspect="1"/>
          </p:cNvPicPr>
          <p:nvPr/>
        </p:nvPicPr>
        <p:blipFill>
          <a:blip r:embed="rId4"/>
          <a:stretch>
            <a:fillRect/>
          </a:stretch>
        </p:blipFill>
        <p:spPr>
          <a:xfrm>
            <a:off x="3502818" y="4524375"/>
            <a:ext cx="2209799" cy="1916906"/>
          </a:xfrm>
          <a:prstGeom prst="rect">
            <a:avLst/>
          </a:prstGeom>
        </p:spPr>
      </p:pic>
      <p:pic>
        <p:nvPicPr>
          <p:cNvPr id="6" name="Picture 5" descr="A red and black ladybug&#10;&#10;AI-generated content may be incorrect.">
            <a:extLst>
              <a:ext uri="{FF2B5EF4-FFF2-40B4-BE49-F238E27FC236}">
                <a16:creationId xmlns:a16="http://schemas.microsoft.com/office/drawing/2014/main" id="{BCBA2583-927E-DCF7-0E61-DB29196894A3}"/>
              </a:ext>
            </a:extLst>
          </p:cNvPr>
          <p:cNvPicPr>
            <a:picLocks noChangeAspect="1"/>
          </p:cNvPicPr>
          <p:nvPr/>
        </p:nvPicPr>
        <p:blipFill>
          <a:blip r:embed="rId5"/>
          <a:stretch>
            <a:fillRect/>
          </a:stretch>
        </p:blipFill>
        <p:spPr>
          <a:xfrm>
            <a:off x="7150894" y="4471986"/>
            <a:ext cx="2235993" cy="1938338"/>
          </a:xfrm>
          <a:prstGeom prst="rect">
            <a:avLst/>
          </a:prstGeom>
        </p:spPr>
      </p:pic>
    </p:spTree>
    <p:extLst>
      <p:ext uri="{BB962C8B-B14F-4D97-AF65-F5344CB8AC3E}">
        <p14:creationId xmlns:p14="http://schemas.microsoft.com/office/powerpoint/2010/main" val="573630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6052-C837-9F8A-F7A6-5F9C5773F35D}"/>
              </a:ext>
            </a:extLst>
          </p:cNvPr>
          <p:cNvSpPr>
            <a:spLocks noGrp="1"/>
          </p:cNvSpPr>
          <p:nvPr>
            <p:ph type="title"/>
          </p:nvPr>
        </p:nvSpPr>
        <p:spPr/>
        <p:txBody>
          <a:bodyPr/>
          <a:lstStyle/>
          <a:p>
            <a:r>
              <a:rPr lang="en-GB" dirty="0"/>
              <a:t>Work systematically to write as many calculations as you can using algebra. </a:t>
            </a:r>
          </a:p>
        </p:txBody>
      </p:sp>
      <p:sp>
        <p:nvSpPr>
          <p:cNvPr id="3" name="TextBox 2">
            <a:extLst>
              <a:ext uri="{FF2B5EF4-FFF2-40B4-BE49-F238E27FC236}">
                <a16:creationId xmlns:a16="http://schemas.microsoft.com/office/drawing/2014/main" id="{EB1346DA-A887-EAFA-F305-E37689503654}"/>
              </a:ext>
            </a:extLst>
          </p:cNvPr>
          <p:cNvSpPr txBox="1"/>
          <p:nvPr/>
        </p:nvSpPr>
        <p:spPr>
          <a:xfrm>
            <a:off x="963879" y="2146000"/>
            <a:ext cx="10407509"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FF0000"/>
                </a:solidFill>
              </a:rPr>
              <a:t>Can you make it harder for yourself by using multiplication? </a:t>
            </a:r>
            <a:endParaRPr lang="en-US" sz="3200" dirty="0">
              <a:solidFill>
                <a:srgbClr val="FF0000"/>
              </a:solidFill>
            </a:endParaRPr>
          </a:p>
          <a:p>
            <a:endParaRPr lang="en-GB" sz="3200" dirty="0">
              <a:solidFill>
                <a:srgbClr val="FF0000"/>
              </a:solidFill>
            </a:endParaRPr>
          </a:p>
          <a:p>
            <a:r>
              <a:rPr lang="en-GB" sz="3200" dirty="0">
                <a:solidFill>
                  <a:srgbClr val="FF0000"/>
                </a:solidFill>
              </a:rPr>
              <a:t>b4 + s = 13 </a:t>
            </a:r>
          </a:p>
        </p:txBody>
      </p:sp>
      <p:pic>
        <p:nvPicPr>
          <p:cNvPr id="5" name="Picture 4" descr="A cartoon bee and cat&#10;&#10;AI-generated content may be incorrect.">
            <a:extLst>
              <a:ext uri="{FF2B5EF4-FFF2-40B4-BE49-F238E27FC236}">
                <a16:creationId xmlns:a16="http://schemas.microsoft.com/office/drawing/2014/main" id="{09726C77-9E57-A8BC-C53C-1A65EBDFE29A}"/>
              </a:ext>
            </a:extLst>
          </p:cNvPr>
          <p:cNvPicPr>
            <a:picLocks noChangeAspect="1"/>
          </p:cNvPicPr>
          <p:nvPr/>
        </p:nvPicPr>
        <p:blipFill>
          <a:blip r:embed="rId2"/>
          <a:stretch>
            <a:fillRect/>
          </a:stretch>
        </p:blipFill>
        <p:spPr>
          <a:xfrm>
            <a:off x="87265" y="4525915"/>
            <a:ext cx="11684793" cy="1866899"/>
          </a:xfrm>
          <a:prstGeom prst="rect">
            <a:avLst/>
          </a:prstGeom>
        </p:spPr>
      </p:pic>
    </p:spTree>
    <p:extLst>
      <p:ext uri="{BB962C8B-B14F-4D97-AF65-F5344CB8AC3E}">
        <p14:creationId xmlns:p14="http://schemas.microsoft.com/office/powerpoint/2010/main" val="403382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A23E-B591-3ABC-C0BC-C0366A1428A6}"/>
              </a:ext>
            </a:extLst>
          </p:cNvPr>
          <p:cNvSpPr>
            <a:spLocks noGrp="1"/>
          </p:cNvSpPr>
          <p:nvPr>
            <p:ph type="title"/>
          </p:nvPr>
        </p:nvSpPr>
        <p:spPr/>
        <p:txBody>
          <a:bodyPr/>
          <a:lstStyle/>
          <a:p>
            <a:r>
              <a:rPr lang="en-GB" dirty="0"/>
              <a:t>Maths Day poem</a:t>
            </a:r>
          </a:p>
        </p:txBody>
      </p:sp>
      <p:pic>
        <p:nvPicPr>
          <p:cNvPr id="3" name="Picture 2" descr="School Poems for Kids | Woo! Jr. Kids Activities : Children's Publishing">
            <a:extLst>
              <a:ext uri="{FF2B5EF4-FFF2-40B4-BE49-F238E27FC236}">
                <a16:creationId xmlns:a16="http://schemas.microsoft.com/office/drawing/2014/main" id="{698E78BB-088B-6F60-2A1D-9DA716203BD9}"/>
              </a:ext>
            </a:extLst>
          </p:cNvPr>
          <p:cNvPicPr>
            <a:picLocks noChangeAspect="1"/>
          </p:cNvPicPr>
          <p:nvPr/>
        </p:nvPicPr>
        <p:blipFill>
          <a:blip r:embed="rId2"/>
          <a:stretch>
            <a:fillRect/>
          </a:stretch>
        </p:blipFill>
        <p:spPr>
          <a:xfrm>
            <a:off x="6855940" y="-3716"/>
            <a:ext cx="5338116" cy="6865430"/>
          </a:xfrm>
          <a:prstGeom prst="rect">
            <a:avLst/>
          </a:prstGeom>
        </p:spPr>
      </p:pic>
    </p:spTree>
    <p:extLst>
      <p:ext uri="{BB962C8B-B14F-4D97-AF65-F5344CB8AC3E}">
        <p14:creationId xmlns:p14="http://schemas.microsoft.com/office/powerpoint/2010/main" val="2074820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B249D-7416-697A-2250-ED1C8904C7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435E6-2B34-6D45-BD82-F33C9BEEABF7}"/>
              </a:ext>
            </a:extLst>
          </p:cNvPr>
          <p:cNvSpPr>
            <a:spLocks noGrp="1"/>
          </p:cNvSpPr>
          <p:nvPr>
            <p:ph type="title"/>
          </p:nvPr>
        </p:nvSpPr>
        <p:spPr/>
        <p:txBody>
          <a:bodyPr/>
          <a:lstStyle/>
          <a:p>
            <a:r>
              <a:rPr lang="en-GB" dirty="0"/>
              <a:t>Maths Day poem</a:t>
            </a:r>
          </a:p>
        </p:txBody>
      </p:sp>
      <p:pic>
        <p:nvPicPr>
          <p:cNvPr id="4" name="Picture 3" descr="A white paper with colorful text&#10;&#10;AI-generated content may be incorrect.">
            <a:extLst>
              <a:ext uri="{FF2B5EF4-FFF2-40B4-BE49-F238E27FC236}">
                <a16:creationId xmlns:a16="http://schemas.microsoft.com/office/drawing/2014/main" id="{02D07888-5F7E-1093-133A-4A4695C8F9C3}"/>
              </a:ext>
            </a:extLst>
          </p:cNvPr>
          <p:cNvPicPr>
            <a:picLocks noChangeAspect="1"/>
          </p:cNvPicPr>
          <p:nvPr/>
        </p:nvPicPr>
        <p:blipFill>
          <a:blip r:embed="rId2"/>
          <a:stretch>
            <a:fillRect/>
          </a:stretch>
        </p:blipFill>
        <p:spPr>
          <a:xfrm>
            <a:off x="6418176" y="-157549"/>
            <a:ext cx="4772025" cy="6781800"/>
          </a:xfrm>
          <a:prstGeom prst="rect">
            <a:avLst/>
          </a:prstGeom>
        </p:spPr>
      </p:pic>
    </p:spTree>
    <p:extLst>
      <p:ext uri="{BB962C8B-B14F-4D97-AF65-F5344CB8AC3E}">
        <p14:creationId xmlns:p14="http://schemas.microsoft.com/office/powerpoint/2010/main" val="1305889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FC403-9A8D-7FDA-CA73-C1259D23B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C6EF4-4F3C-4D31-299E-2FDF025F9B72}"/>
              </a:ext>
            </a:extLst>
          </p:cNvPr>
          <p:cNvSpPr>
            <a:spLocks noGrp="1"/>
          </p:cNvSpPr>
          <p:nvPr>
            <p:ph type="title"/>
          </p:nvPr>
        </p:nvSpPr>
        <p:spPr/>
        <p:txBody>
          <a:bodyPr/>
          <a:lstStyle/>
          <a:p>
            <a:r>
              <a:rPr lang="en-GB" dirty="0"/>
              <a:t>Maths Day poem</a:t>
            </a:r>
          </a:p>
        </p:txBody>
      </p:sp>
      <p:pic>
        <p:nvPicPr>
          <p:cNvPr id="3" name="Picture 2" descr="A poster of a child measuring her head&#10;&#10;AI-generated content may be incorrect.">
            <a:extLst>
              <a:ext uri="{FF2B5EF4-FFF2-40B4-BE49-F238E27FC236}">
                <a16:creationId xmlns:a16="http://schemas.microsoft.com/office/drawing/2014/main" id="{3BAE66A4-2F99-4EFD-2A59-BB0E5F34238D}"/>
              </a:ext>
            </a:extLst>
          </p:cNvPr>
          <p:cNvPicPr>
            <a:picLocks noChangeAspect="1"/>
          </p:cNvPicPr>
          <p:nvPr/>
        </p:nvPicPr>
        <p:blipFill>
          <a:blip r:embed="rId2"/>
          <a:stretch>
            <a:fillRect/>
          </a:stretch>
        </p:blipFill>
        <p:spPr>
          <a:xfrm>
            <a:off x="6440316" y="-1545"/>
            <a:ext cx="4810125" cy="6819900"/>
          </a:xfrm>
          <a:prstGeom prst="rect">
            <a:avLst/>
          </a:prstGeom>
        </p:spPr>
      </p:pic>
    </p:spTree>
    <p:extLst>
      <p:ext uri="{BB962C8B-B14F-4D97-AF65-F5344CB8AC3E}">
        <p14:creationId xmlns:p14="http://schemas.microsoft.com/office/powerpoint/2010/main" val="1785082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9675-D01D-73A2-F00F-5746A0A03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BD1E4-5FBA-7CB0-F599-2869A9440B33}"/>
              </a:ext>
            </a:extLst>
          </p:cNvPr>
          <p:cNvSpPr>
            <a:spLocks noGrp="1"/>
          </p:cNvSpPr>
          <p:nvPr>
            <p:ph type="title"/>
          </p:nvPr>
        </p:nvSpPr>
        <p:spPr/>
        <p:txBody>
          <a:bodyPr/>
          <a:lstStyle/>
          <a:p>
            <a:r>
              <a:rPr lang="en-GB" dirty="0"/>
              <a:t>Maths Day poem</a:t>
            </a:r>
          </a:p>
        </p:txBody>
      </p:sp>
      <p:pic>
        <p:nvPicPr>
          <p:cNvPr id="4" name="Picture 3" descr="A colorful dots on a white background&#10;&#10;AI-generated content may be incorrect.">
            <a:extLst>
              <a:ext uri="{FF2B5EF4-FFF2-40B4-BE49-F238E27FC236}">
                <a16:creationId xmlns:a16="http://schemas.microsoft.com/office/drawing/2014/main" id="{AC4ED3C9-85CF-83B5-2D0B-FC486283C4AC}"/>
              </a:ext>
            </a:extLst>
          </p:cNvPr>
          <p:cNvPicPr>
            <a:picLocks noChangeAspect="1"/>
          </p:cNvPicPr>
          <p:nvPr/>
        </p:nvPicPr>
        <p:blipFill>
          <a:blip r:embed="rId2"/>
          <a:stretch>
            <a:fillRect/>
          </a:stretch>
        </p:blipFill>
        <p:spPr>
          <a:xfrm>
            <a:off x="7022628" y="80962"/>
            <a:ext cx="4695825" cy="6696075"/>
          </a:xfrm>
          <a:prstGeom prst="rect">
            <a:avLst/>
          </a:prstGeom>
        </p:spPr>
      </p:pic>
    </p:spTree>
    <p:extLst>
      <p:ext uri="{BB962C8B-B14F-4D97-AF65-F5344CB8AC3E}">
        <p14:creationId xmlns:p14="http://schemas.microsoft.com/office/powerpoint/2010/main" val="3443861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3F697-AB53-109F-1E8F-3BA1C3F79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481003-EB2F-1753-6B09-7D9648C1A0FF}"/>
              </a:ext>
            </a:extLst>
          </p:cNvPr>
          <p:cNvSpPr>
            <a:spLocks noGrp="1"/>
          </p:cNvSpPr>
          <p:nvPr>
            <p:ph type="title"/>
          </p:nvPr>
        </p:nvSpPr>
        <p:spPr/>
        <p:txBody>
          <a:bodyPr/>
          <a:lstStyle/>
          <a:p>
            <a:r>
              <a:rPr lang="en-GB" dirty="0"/>
              <a:t>Maths Day poem</a:t>
            </a:r>
          </a:p>
        </p:txBody>
      </p:sp>
      <p:pic>
        <p:nvPicPr>
          <p:cNvPr id="3" name="Picture 2" descr="A colorful frame with text&#10;&#10;AI-generated content may be incorrect.">
            <a:extLst>
              <a:ext uri="{FF2B5EF4-FFF2-40B4-BE49-F238E27FC236}">
                <a16:creationId xmlns:a16="http://schemas.microsoft.com/office/drawing/2014/main" id="{6BF56A0B-838F-8DCE-E25D-6956E7DA1DA4}"/>
              </a:ext>
            </a:extLst>
          </p:cNvPr>
          <p:cNvPicPr>
            <a:picLocks noChangeAspect="1"/>
          </p:cNvPicPr>
          <p:nvPr/>
        </p:nvPicPr>
        <p:blipFill>
          <a:blip r:embed="rId2"/>
          <a:stretch>
            <a:fillRect/>
          </a:stretch>
        </p:blipFill>
        <p:spPr>
          <a:xfrm>
            <a:off x="6721561" y="47625"/>
            <a:ext cx="4762500" cy="6762750"/>
          </a:xfrm>
          <a:prstGeom prst="rect">
            <a:avLst/>
          </a:prstGeom>
        </p:spPr>
      </p:pic>
    </p:spTree>
    <p:extLst>
      <p:ext uri="{BB962C8B-B14F-4D97-AF65-F5344CB8AC3E}">
        <p14:creationId xmlns:p14="http://schemas.microsoft.com/office/powerpoint/2010/main" val="217854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E61B-087D-CBA7-CEB9-FB622A33698C}"/>
              </a:ext>
            </a:extLst>
          </p:cNvPr>
          <p:cNvSpPr>
            <a:spLocks noGrp="1"/>
          </p:cNvSpPr>
          <p:nvPr>
            <p:ph type="title"/>
          </p:nvPr>
        </p:nvSpPr>
        <p:spPr/>
        <p:txBody>
          <a:bodyPr/>
          <a:lstStyle/>
          <a:p>
            <a:r>
              <a:rPr lang="en-GB" dirty="0"/>
              <a:t>Assembly 9am</a:t>
            </a:r>
          </a:p>
        </p:txBody>
      </p:sp>
    </p:spTree>
    <p:extLst>
      <p:ext uri="{BB962C8B-B14F-4D97-AF65-F5344CB8AC3E}">
        <p14:creationId xmlns:p14="http://schemas.microsoft.com/office/powerpoint/2010/main" val="1659126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95D6-0C4B-05CF-21BD-BB62C4116436}"/>
              </a:ext>
            </a:extLst>
          </p:cNvPr>
          <p:cNvSpPr>
            <a:spLocks noGrp="1"/>
          </p:cNvSpPr>
          <p:nvPr>
            <p:ph type="title"/>
          </p:nvPr>
        </p:nvSpPr>
        <p:spPr>
          <a:xfrm>
            <a:off x="838200" y="2527557"/>
            <a:ext cx="10515600" cy="1325563"/>
          </a:xfrm>
        </p:spPr>
        <p:txBody>
          <a:bodyPr>
            <a:normAutofit fontScale="90000"/>
          </a:bodyPr>
          <a:lstStyle/>
          <a:p>
            <a:r>
              <a:rPr lang="en-GB" b="1" dirty="0"/>
              <a:t>Maths is Magic!</a:t>
            </a:r>
            <a:endParaRPr lang="en-US" dirty="0"/>
          </a:p>
          <a:p>
            <a:r>
              <a:rPr lang="en-GB" dirty="0">
                <a:ea typeface="+mj-lt"/>
                <a:cs typeface="+mj-lt"/>
              </a:rPr>
              <a:t>Maths is magic, it’s clever and cool,</a:t>
            </a:r>
            <a:br>
              <a:rPr lang="en-GB" dirty="0">
                <a:ea typeface="+mj-lt"/>
                <a:cs typeface="+mj-lt"/>
              </a:rPr>
            </a:br>
            <a:r>
              <a:rPr lang="en-GB" dirty="0">
                <a:ea typeface="+mj-lt"/>
                <a:cs typeface="+mj-lt"/>
              </a:rPr>
              <a:t> We use it each day at home and at school.</a:t>
            </a:r>
            <a:br>
              <a:rPr lang="en-GB" dirty="0">
                <a:ea typeface="+mj-lt"/>
                <a:cs typeface="+mj-lt"/>
              </a:rPr>
            </a:br>
            <a:r>
              <a:rPr lang="en-GB" dirty="0">
                <a:ea typeface="+mj-lt"/>
                <a:cs typeface="+mj-lt"/>
              </a:rPr>
              <a:t> With numbers and symbols, we work things out,</a:t>
            </a:r>
            <a:br>
              <a:rPr lang="en-GB" dirty="0">
                <a:ea typeface="+mj-lt"/>
                <a:cs typeface="+mj-lt"/>
              </a:rPr>
            </a:br>
            <a:r>
              <a:rPr lang="en-GB" dirty="0">
                <a:ea typeface="+mj-lt"/>
                <a:cs typeface="+mj-lt"/>
              </a:rPr>
              <a:t> Solving each problem—there’s never a doubt!</a:t>
            </a:r>
            <a:endParaRPr lang="en-GB" dirty="0"/>
          </a:p>
          <a:p>
            <a:endParaRPr lang="en-GB" dirty="0"/>
          </a:p>
        </p:txBody>
      </p:sp>
    </p:spTree>
    <p:extLst>
      <p:ext uri="{BB962C8B-B14F-4D97-AF65-F5344CB8AC3E}">
        <p14:creationId xmlns:p14="http://schemas.microsoft.com/office/powerpoint/2010/main" val="3111657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2EF66-1935-BFC4-213C-3227ABAFA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A71AB-1CD2-47CB-1A4E-77BAA9077FFB}"/>
              </a:ext>
            </a:extLst>
          </p:cNvPr>
          <p:cNvSpPr>
            <a:spLocks noGrp="1"/>
          </p:cNvSpPr>
          <p:nvPr>
            <p:ph type="title"/>
          </p:nvPr>
        </p:nvSpPr>
        <p:spPr>
          <a:xfrm>
            <a:off x="838200" y="2527557"/>
            <a:ext cx="10515600" cy="1325563"/>
          </a:xfrm>
        </p:spPr>
        <p:txBody>
          <a:bodyPr>
            <a:normAutofit fontScale="90000"/>
          </a:bodyPr>
          <a:lstStyle/>
          <a:p>
            <a:r>
              <a:rPr lang="en-GB" dirty="0"/>
              <a:t>For </a:t>
            </a:r>
            <a:r>
              <a:rPr lang="en-GB" b="1" dirty="0"/>
              <a:t>multiplication</a:t>
            </a:r>
            <a:r>
              <a:rPr lang="en-GB" dirty="0"/>
              <a:t>, rows and arrays,</a:t>
            </a:r>
            <a:br>
              <a:rPr lang="en-GB" dirty="0"/>
            </a:br>
            <a:r>
              <a:rPr lang="en-GB" dirty="0"/>
              <a:t> Times tables help in so many ways!</a:t>
            </a:r>
            <a:br>
              <a:rPr lang="en-GB" dirty="0"/>
            </a:br>
            <a:r>
              <a:rPr lang="en-GB" dirty="0"/>
              <a:t> “Six times eight?”—I know</a:t>
            </a:r>
            <a:r>
              <a:rPr lang="en-GB" dirty="0">
                <a:ea typeface="+mj-lt"/>
                <a:cs typeface="+mj-lt"/>
              </a:rPr>
              <a:t>, it’s </a:t>
            </a:r>
            <a:r>
              <a:rPr lang="en-GB" b="1" dirty="0">
                <a:ea typeface="+mj-lt"/>
                <a:cs typeface="+mj-lt"/>
              </a:rPr>
              <a:t>forty-eight</a:t>
            </a:r>
            <a:r>
              <a:rPr lang="en-GB" dirty="0">
                <a:ea typeface="+mj-lt"/>
                <a:cs typeface="+mj-lt"/>
              </a:rPr>
              <a:t>,</a:t>
            </a:r>
            <a:br>
              <a:rPr lang="en-GB" dirty="0">
                <a:ea typeface="+mj-lt"/>
                <a:cs typeface="+mj-lt"/>
              </a:rPr>
            </a:br>
            <a:r>
              <a:rPr lang="en-GB" dirty="0">
                <a:ea typeface="+mj-lt"/>
                <a:cs typeface="+mj-lt"/>
              </a:rPr>
              <a:t> Practice and memory make maths great!</a:t>
            </a:r>
          </a:p>
          <a:p>
            <a:endParaRPr lang="en-GB" b="1" dirty="0"/>
          </a:p>
          <a:p>
            <a:endParaRPr lang="en-GB" dirty="0"/>
          </a:p>
        </p:txBody>
      </p:sp>
    </p:spTree>
    <p:extLst>
      <p:ext uri="{BB962C8B-B14F-4D97-AF65-F5344CB8AC3E}">
        <p14:creationId xmlns:p14="http://schemas.microsoft.com/office/powerpoint/2010/main" val="3664773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18D4D-45E3-66EF-DF73-41EE8108E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F5B5C-2244-AB3C-6775-A8061BBB55C2}"/>
              </a:ext>
            </a:extLst>
          </p:cNvPr>
          <p:cNvSpPr>
            <a:spLocks noGrp="1"/>
          </p:cNvSpPr>
          <p:nvPr>
            <p:ph type="title"/>
          </p:nvPr>
        </p:nvSpPr>
        <p:spPr>
          <a:xfrm>
            <a:off x="838200" y="2527557"/>
            <a:ext cx="10515600" cy="1325563"/>
          </a:xfrm>
        </p:spPr>
        <p:txBody>
          <a:bodyPr>
            <a:normAutofit fontScale="90000"/>
          </a:bodyPr>
          <a:lstStyle/>
          <a:p>
            <a:r>
              <a:rPr lang="en-GB" dirty="0"/>
              <a:t>In </a:t>
            </a:r>
            <a:r>
              <a:rPr lang="en-GB" b="1" dirty="0"/>
              <a:t>addition,</a:t>
            </a:r>
            <a:r>
              <a:rPr lang="en-GB" dirty="0"/>
              <a:t> we line up each place,</a:t>
            </a:r>
            <a:br>
              <a:rPr lang="en-GB" dirty="0"/>
            </a:br>
            <a:r>
              <a:rPr lang="en-GB" dirty="0"/>
              <a:t> Adding the digits, we race at great pace.</a:t>
            </a:r>
            <a:br>
              <a:rPr lang="en-GB" dirty="0"/>
            </a:br>
            <a:r>
              <a:rPr lang="en-GB" dirty="0"/>
              <a:t> If numbers get big, don’t worry—don’t frown,</a:t>
            </a:r>
            <a:br>
              <a:rPr lang="en-GB" dirty="0"/>
            </a:br>
            <a:r>
              <a:rPr lang="en-GB" dirty="0"/>
              <a:t> Just </a:t>
            </a:r>
            <a:r>
              <a:rPr lang="en-GB" b="1" dirty="0"/>
              <a:t>carry the tens</a:t>
            </a:r>
            <a:r>
              <a:rPr lang="en-GB" dirty="0"/>
              <a:t> and write the sum down!</a:t>
            </a:r>
            <a:endParaRPr lang="en-US" dirty="0"/>
          </a:p>
          <a:p>
            <a:endParaRPr lang="en-GB" dirty="0">
              <a:ea typeface="+mj-lt"/>
              <a:cs typeface="+mj-lt"/>
            </a:endParaRPr>
          </a:p>
          <a:p>
            <a:endParaRPr lang="en-GB" dirty="0">
              <a:ea typeface="+mj-lt"/>
              <a:cs typeface="+mj-lt"/>
            </a:endParaRPr>
          </a:p>
          <a:p>
            <a:endParaRPr lang="en-GB" b="1" dirty="0"/>
          </a:p>
          <a:p>
            <a:endParaRPr lang="en-GB" dirty="0"/>
          </a:p>
        </p:txBody>
      </p:sp>
    </p:spTree>
    <p:extLst>
      <p:ext uri="{BB962C8B-B14F-4D97-AF65-F5344CB8AC3E}">
        <p14:creationId xmlns:p14="http://schemas.microsoft.com/office/powerpoint/2010/main" val="197156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8E2A2-6656-54F5-F941-777045C61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415DD-C87C-3C86-4836-6188C34099B0}"/>
              </a:ext>
            </a:extLst>
          </p:cNvPr>
          <p:cNvSpPr>
            <a:spLocks noGrp="1"/>
          </p:cNvSpPr>
          <p:nvPr>
            <p:ph type="title"/>
          </p:nvPr>
        </p:nvSpPr>
        <p:spPr>
          <a:xfrm>
            <a:off x="838200" y="2527557"/>
            <a:ext cx="10515600" cy="1325563"/>
          </a:xfrm>
        </p:spPr>
        <p:txBody>
          <a:bodyPr>
            <a:normAutofit fontScale="90000"/>
          </a:bodyPr>
          <a:lstStyle/>
          <a:p>
            <a:r>
              <a:rPr lang="en-GB" dirty="0"/>
              <a:t>For </a:t>
            </a:r>
            <a:r>
              <a:rPr lang="en-GB" b="1" dirty="0"/>
              <a:t>subtraction</a:t>
            </a:r>
            <a:r>
              <a:rPr lang="en-GB" dirty="0"/>
              <a:t>, take one from another,</a:t>
            </a:r>
            <a:br>
              <a:rPr lang="en-GB" dirty="0"/>
            </a:br>
            <a:r>
              <a:rPr lang="en-GB" dirty="0"/>
              <a:t> But wait—what’s this? We need to </a:t>
            </a:r>
            <a:r>
              <a:rPr lang="en-GB" b="1" dirty="0"/>
              <a:t>exchange</a:t>
            </a:r>
            <a:r>
              <a:rPr lang="en-GB" dirty="0"/>
              <a:t>, oh brother!</a:t>
            </a:r>
            <a:br>
              <a:rPr lang="en-GB" dirty="0"/>
            </a:br>
            <a:r>
              <a:rPr lang="en-GB" dirty="0"/>
              <a:t> If the top digit’s smaller, we borrow a ten,</a:t>
            </a:r>
            <a:br>
              <a:rPr lang="en-GB" dirty="0"/>
            </a:br>
            <a:r>
              <a:rPr lang="en-GB" dirty="0"/>
              <a:t> Then subtract neatly—again and again!</a:t>
            </a:r>
            <a:endParaRPr lang="en-US" dirty="0"/>
          </a:p>
          <a:p>
            <a:endParaRPr lang="en-GB" dirty="0">
              <a:ea typeface="+mj-lt"/>
              <a:cs typeface="+mj-lt"/>
            </a:endParaRPr>
          </a:p>
          <a:p>
            <a:endParaRPr lang="en-GB" dirty="0">
              <a:ea typeface="+mj-lt"/>
              <a:cs typeface="+mj-lt"/>
            </a:endParaRPr>
          </a:p>
          <a:p>
            <a:endParaRPr lang="en-GB" b="1" dirty="0"/>
          </a:p>
          <a:p>
            <a:endParaRPr lang="en-GB" dirty="0"/>
          </a:p>
        </p:txBody>
      </p:sp>
    </p:spTree>
    <p:extLst>
      <p:ext uri="{BB962C8B-B14F-4D97-AF65-F5344CB8AC3E}">
        <p14:creationId xmlns:p14="http://schemas.microsoft.com/office/powerpoint/2010/main" val="2232080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3BF-8810-D085-AE21-48E4CED7DF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65CAE-614C-7164-0BE8-509145C55DAF}"/>
              </a:ext>
            </a:extLst>
          </p:cNvPr>
          <p:cNvSpPr>
            <a:spLocks noGrp="1"/>
          </p:cNvSpPr>
          <p:nvPr>
            <p:ph type="title"/>
          </p:nvPr>
        </p:nvSpPr>
        <p:spPr>
          <a:xfrm>
            <a:off x="838200" y="2527557"/>
            <a:ext cx="10515600" cy="1325563"/>
          </a:xfrm>
        </p:spPr>
        <p:txBody>
          <a:bodyPr>
            <a:normAutofit fontScale="90000"/>
          </a:bodyPr>
          <a:lstStyle/>
          <a:p>
            <a:r>
              <a:rPr lang="en-GB" dirty="0"/>
              <a:t>The </a:t>
            </a:r>
            <a:r>
              <a:rPr lang="en-GB" b="1" dirty="0"/>
              <a:t>bus stop method</a:t>
            </a:r>
            <a:r>
              <a:rPr lang="en-GB" dirty="0"/>
              <a:t> helps with divide,</a:t>
            </a:r>
            <a:br>
              <a:rPr lang="en-GB" dirty="0"/>
            </a:br>
            <a:r>
              <a:rPr lang="en-GB" dirty="0"/>
              <a:t> We split up the numbers and work side by side.</a:t>
            </a:r>
            <a:br>
              <a:rPr lang="en-GB" dirty="0"/>
            </a:br>
            <a:r>
              <a:rPr lang="en-GB" dirty="0"/>
              <a:t> How many times does three fit in nine?</a:t>
            </a:r>
            <a:br>
              <a:rPr lang="en-GB" dirty="0"/>
            </a:br>
            <a:r>
              <a:rPr lang="en-GB" dirty="0"/>
              <a:t> With careful thinking, the answer’s just fine!</a:t>
            </a:r>
            <a:endParaRPr lang="en-US" dirty="0"/>
          </a:p>
          <a:p>
            <a:endParaRPr lang="en-GB" dirty="0">
              <a:ea typeface="+mj-lt"/>
              <a:cs typeface="+mj-lt"/>
            </a:endParaRPr>
          </a:p>
          <a:p>
            <a:endParaRPr lang="en-GB" dirty="0">
              <a:ea typeface="+mj-lt"/>
              <a:cs typeface="+mj-lt"/>
            </a:endParaRPr>
          </a:p>
          <a:p>
            <a:endParaRPr lang="en-GB" b="1" dirty="0"/>
          </a:p>
          <a:p>
            <a:endParaRPr lang="en-GB" dirty="0"/>
          </a:p>
        </p:txBody>
      </p:sp>
    </p:spTree>
    <p:extLst>
      <p:ext uri="{BB962C8B-B14F-4D97-AF65-F5344CB8AC3E}">
        <p14:creationId xmlns:p14="http://schemas.microsoft.com/office/powerpoint/2010/main" val="3350626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0B17B-381B-D47E-37DC-FDA2E8F518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80DF64-6B3F-7973-90EC-B289A2CC40B5}"/>
              </a:ext>
            </a:extLst>
          </p:cNvPr>
          <p:cNvSpPr>
            <a:spLocks noGrp="1"/>
          </p:cNvSpPr>
          <p:nvPr>
            <p:ph type="title"/>
          </p:nvPr>
        </p:nvSpPr>
        <p:spPr>
          <a:xfrm>
            <a:off x="838200" y="3711746"/>
            <a:ext cx="10515600" cy="1325563"/>
          </a:xfrm>
        </p:spPr>
        <p:txBody>
          <a:bodyPr>
            <a:normAutofit fontScale="90000"/>
          </a:bodyPr>
          <a:lstStyle/>
          <a:p>
            <a:r>
              <a:rPr lang="en-GB" dirty="0"/>
              <a:t>Now </a:t>
            </a:r>
            <a:r>
              <a:rPr lang="en-GB" b="1" dirty="0"/>
              <a:t>fractions</a:t>
            </a:r>
            <a:r>
              <a:rPr lang="en-GB" dirty="0"/>
              <a:t> are tricky, they can make your brain ache,</a:t>
            </a:r>
            <a:br>
              <a:rPr lang="en-GB" dirty="0"/>
            </a:br>
            <a:r>
              <a:rPr lang="en-GB" dirty="0"/>
              <a:t> They're just parts of a whole—like a slice of cake!</a:t>
            </a:r>
            <a:br>
              <a:rPr lang="en-GB" dirty="0"/>
            </a:br>
            <a:r>
              <a:rPr lang="en-GB" dirty="0"/>
              <a:t> To add them together, the bottoms must match,</a:t>
            </a:r>
            <a:br>
              <a:rPr lang="en-GB" dirty="0"/>
            </a:br>
            <a:r>
              <a:rPr lang="en-GB" dirty="0"/>
              <a:t> Find a denominator, now that’s quite the catch!</a:t>
            </a:r>
            <a:endParaRPr lang="en-US" dirty="0"/>
          </a:p>
          <a:p>
            <a:endParaRPr lang="en-GB" dirty="0"/>
          </a:p>
          <a:p>
            <a:endParaRPr lang="en-GB" dirty="0">
              <a:ea typeface="+mj-lt"/>
              <a:cs typeface="+mj-lt"/>
            </a:endParaRPr>
          </a:p>
          <a:p>
            <a:endParaRPr lang="en-GB" dirty="0">
              <a:ea typeface="+mj-lt"/>
              <a:cs typeface="+mj-lt"/>
            </a:endParaRPr>
          </a:p>
          <a:p>
            <a:endParaRPr lang="en-GB" b="1" dirty="0"/>
          </a:p>
          <a:p>
            <a:endParaRPr lang="en-GB" dirty="0"/>
          </a:p>
        </p:txBody>
      </p:sp>
    </p:spTree>
    <p:extLst>
      <p:ext uri="{BB962C8B-B14F-4D97-AF65-F5344CB8AC3E}">
        <p14:creationId xmlns:p14="http://schemas.microsoft.com/office/powerpoint/2010/main" val="35569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5EB8B-807E-C139-1EE8-9D12D77F5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00BDA-F825-C272-91D8-A3FB5C30E064}"/>
              </a:ext>
            </a:extLst>
          </p:cNvPr>
          <p:cNvSpPr>
            <a:spLocks noGrp="1"/>
          </p:cNvSpPr>
          <p:nvPr>
            <p:ph type="title"/>
          </p:nvPr>
        </p:nvSpPr>
        <p:spPr>
          <a:xfrm>
            <a:off x="930876" y="4072152"/>
            <a:ext cx="10834816" cy="1325563"/>
          </a:xfrm>
        </p:spPr>
        <p:txBody>
          <a:bodyPr>
            <a:normAutofit fontScale="90000"/>
          </a:bodyPr>
          <a:lstStyle/>
          <a:p>
            <a:r>
              <a:rPr lang="en-GB"/>
              <a:t>So,</a:t>
            </a:r>
            <a:r>
              <a:rPr lang="en-GB" dirty="0"/>
              <a:t> whether it’s numbers, dividing, or sums,</a:t>
            </a:r>
            <a:br>
              <a:rPr lang="en-GB" dirty="0"/>
            </a:br>
            <a:r>
              <a:rPr lang="en-GB" dirty="0"/>
              <a:t> Maths is exciting, for all—not just some!</a:t>
            </a:r>
            <a:br>
              <a:rPr lang="en-GB" dirty="0"/>
            </a:br>
            <a:r>
              <a:rPr lang="en-GB" dirty="0"/>
              <a:t> With practice and patience, you’ll soon understand,</a:t>
            </a:r>
            <a:br>
              <a:rPr lang="en-GB" dirty="0"/>
            </a:br>
            <a:r>
              <a:rPr lang="en-GB" dirty="0"/>
              <a:t> That maths is like magic—right in your hand! 🎩✨</a:t>
            </a:r>
            <a:endParaRPr lang="en-US" dirty="0"/>
          </a:p>
          <a:p>
            <a:endParaRPr lang="en-GB" dirty="0"/>
          </a:p>
          <a:p>
            <a:endParaRPr lang="en-GB" dirty="0"/>
          </a:p>
          <a:p>
            <a:endParaRPr lang="en-GB" dirty="0">
              <a:ea typeface="+mj-lt"/>
              <a:cs typeface="+mj-lt"/>
            </a:endParaRPr>
          </a:p>
          <a:p>
            <a:endParaRPr lang="en-GB" dirty="0">
              <a:ea typeface="+mj-lt"/>
              <a:cs typeface="+mj-lt"/>
            </a:endParaRPr>
          </a:p>
          <a:p>
            <a:endParaRPr lang="en-GB" b="1" dirty="0"/>
          </a:p>
          <a:p>
            <a:endParaRPr lang="en-GB" dirty="0"/>
          </a:p>
        </p:txBody>
      </p:sp>
    </p:spTree>
    <p:extLst>
      <p:ext uri="{BB962C8B-B14F-4D97-AF65-F5344CB8AC3E}">
        <p14:creationId xmlns:p14="http://schemas.microsoft.com/office/powerpoint/2010/main" val="2329943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5BFC-09E1-BE83-5675-DB7A879A66BF}"/>
              </a:ext>
            </a:extLst>
          </p:cNvPr>
          <p:cNvSpPr>
            <a:spLocks noGrp="1"/>
          </p:cNvSpPr>
          <p:nvPr>
            <p:ph type="title"/>
          </p:nvPr>
        </p:nvSpPr>
        <p:spPr>
          <a:xfrm>
            <a:off x="4119" y="-170334"/>
            <a:ext cx="10515600" cy="1325563"/>
          </a:xfrm>
        </p:spPr>
        <p:txBody>
          <a:bodyPr/>
          <a:lstStyle/>
          <a:p>
            <a:r>
              <a:rPr lang="en-GB" dirty="0"/>
              <a:t>Easter crafts</a:t>
            </a:r>
          </a:p>
        </p:txBody>
      </p:sp>
      <p:pic>
        <p:nvPicPr>
          <p:cNvPr id="3" name="Picture 2">
            <a:extLst>
              <a:ext uri="{FF2B5EF4-FFF2-40B4-BE49-F238E27FC236}">
                <a16:creationId xmlns:a16="http://schemas.microsoft.com/office/drawing/2014/main" id="{0C4D9B82-102E-0120-F5BC-EA9EDAB8619F}"/>
              </a:ext>
            </a:extLst>
          </p:cNvPr>
          <p:cNvPicPr>
            <a:picLocks noChangeAspect="1"/>
          </p:cNvPicPr>
          <p:nvPr/>
        </p:nvPicPr>
        <p:blipFill>
          <a:blip r:embed="rId2"/>
          <a:stretch>
            <a:fillRect/>
          </a:stretch>
        </p:blipFill>
        <p:spPr>
          <a:xfrm>
            <a:off x="267215" y="4220734"/>
            <a:ext cx="2019300" cy="2638425"/>
          </a:xfrm>
          <a:prstGeom prst="rect">
            <a:avLst/>
          </a:prstGeom>
        </p:spPr>
      </p:pic>
      <p:pic>
        <p:nvPicPr>
          <p:cNvPr id="4" name="Picture 3" descr="A group of black and white pictures of bunny&#10;&#10;AI-generated content may be incorrect.">
            <a:extLst>
              <a:ext uri="{FF2B5EF4-FFF2-40B4-BE49-F238E27FC236}">
                <a16:creationId xmlns:a16="http://schemas.microsoft.com/office/drawing/2014/main" id="{B311C93D-BABD-D9DD-65CA-55F84DA86063}"/>
              </a:ext>
            </a:extLst>
          </p:cNvPr>
          <p:cNvPicPr>
            <a:picLocks noChangeAspect="1"/>
          </p:cNvPicPr>
          <p:nvPr/>
        </p:nvPicPr>
        <p:blipFill>
          <a:blip r:embed="rId3"/>
          <a:stretch>
            <a:fillRect/>
          </a:stretch>
        </p:blipFill>
        <p:spPr>
          <a:xfrm>
            <a:off x="8665176" y="833566"/>
            <a:ext cx="3429000" cy="5829300"/>
          </a:xfrm>
          <a:prstGeom prst="rect">
            <a:avLst/>
          </a:prstGeom>
        </p:spPr>
      </p:pic>
      <p:pic>
        <p:nvPicPr>
          <p:cNvPr id="5" name="Picture 4" descr="A white paper with a pink ball on it&#10;&#10;AI-generated content may be incorrect.">
            <a:extLst>
              <a:ext uri="{FF2B5EF4-FFF2-40B4-BE49-F238E27FC236}">
                <a16:creationId xmlns:a16="http://schemas.microsoft.com/office/drawing/2014/main" id="{C7972205-121A-0C05-68EF-BD29E4AFD613}"/>
              </a:ext>
            </a:extLst>
          </p:cNvPr>
          <p:cNvPicPr>
            <a:picLocks noChangeAspect="1"/>
          </p:cNvPicPr>
          <p:nvPr/>
        </p:nvPicPr>
        <p:blipFill>
          <a:blip r:embed="rId4"/>
          <a:stretch>
            <a:fillRect/>
          </a:stretch>
        </p:blipFill>
        <p:spPr>
          <a:xfrm>
            <a:off x="2867281" y="3931765"/>
            <a:ext cx="2163463" cy="2732388"/>
          </a:xfrm>
          <a:prstGeom prst="rect">
            <a:avLst/>
          </a:prstGeom>
        </p:spPr>
      </p:pic>
      <p:pic>
        <p:nvPicPr>
          <p:cNvPr id="6" name="Picture 5" descr="A butterfly drawing on a black surface&#10;&#10;AI-generated content may be incorrect.">
            <a:extLst>
              <a:ext uri="{FF2B5EF4-FFF2-40B4-BE49-F238E27FC236}">
                <a16:creationId xmlns:a16="http://schemas.microsoft.com/office/drawing/2014/main" id="{3FF20683-F116-F97F-B775-29A8B472ECF4}"/>
              </a:ext>
            </a:extLst>
          </p:cNvPr>
          <p:cNvPicPr>
            <a:picLocks noChangeAspect="1"/>
          </p:cNvPicPr>
          <p:nvPr/>
        </p:nvPicPr>
        <p:blipFill>
          <a:blip r:embed="rId5"/>
          <a:stretch>
            <a:fillRect/>
          </a:stretch>
        </p:blipFill>
        <p:spPr>
          <a:xfrm>
            <a:off x="6059187" y="3929834"/>
            <a:ext cx="2596464" cy="2736250"/>
          </a:xfrm>
          <a:prstGeom prst="rect">
            <a:avLst/>
          </a:prstGeom>
        </p:spPr>
      </p:pic>
      <p:pic>
        <p:nvPicPr>
          <p:cNvPr id="7" name="Picture 6" descr="A collage of a painting&#10;&#10;AI-generated content may be incorrect.">
            <a:extLst>
              <a:ext uri="{FF2B5EF4-FFF2-40B4-BE49-F238E27FC236}">
                <a16:creationId xmlns:a16="http://schemas.microsoft.com/office/drawing/2014/main" id="{F3440B14-CABC-C522-2006-4F16A5679BD3}"/>
              </a:ext>
            </a:extLst>
          </p:cNvPr>
          <p:cNvPicPr>
            <a:picLocks noChangeAspect="1"/>
          </p:cNvPicPr>
          <p:nvPr/>
        </p:nvPicPr>
        <p:blipFill>
          <a:blip r:embed="rId6"/>
          <a:stretch>
            <a:fillRect/>
          </a:stretch>
        </p:blipFill>
        <p:spPr>
          <a:xfrm>
            <a:off x="5516519" y="845536"/>
            <a:ext cx="3156637" cy="3086873"/>
          </a:xfrm>
          <a:prstGeom prst="rect">
            <a:avLst/>
          </a:prstGeom>
        </p:spPr>
      </p:pic>
      <p:pic>
        <p:nvPicPr>
          <p:cNvPr id="8" name="Picture 7" descr="A black bunny with colorful dots&#10;&#10;AI-generated content may be incorrect.">
            <a:extLst>
              <a:ext uri="{FF2B5EF4-FFF2-40B4-BE49-F238E27FC236}">
                <a16:creationId xmlns:a16="http://schemas.microsoft.com/office/drawing/2014/main" id="{DD89F60B-B2B2-BE79-116D-9BF2F787B513}"/>
              </a:ext>
            </a:extLst>
          </p:cNvPr>
          <p:cNvPicPr>
            <a:picLocks noChangeAspect="1"/>
          </p:cNvPicPr>
          <p:nvPr/>
        </p:nvPicPr>
        <p:blipFill>
          <a:blip r:embed="rId7"/>
          <a:stretch>
            <a:fillRect/>
          </a:stretch>
        </p:blipFill>
        <p:spPr>
          <a:xfrm>
            <a:off x="114686" y="848239"/>
            <a:ext cx="2324358" cy="3369791"/>
          </a:xfrm>
          <a:prstGeom prst="rect">
            <a:avLst/>
          </a:prstGeom>
        </p:spPr>
      </p:pic>
      <p:pic>
        <p:nvPicPr>
          <p:cNvPr id="9" name="Picture 8" descr="A drawing of a rabbit made of colored pencils&#10;&#10;AI-generated content may be incorrect.">
            <a:extLst>
              <a:ext uri="{FF2B5EF4-FFF2-40B4-BE49-F238E27FC236}">
                <a16:creationId xmlns:a16="http://schemas.microsoft.com/office/drawing/2014/main" id="{7CC7FF8B-CD79-8BFD-AC72-8FDC60653BB6}"/>
              </a:ext>
            </a:extLst>
          </p:cNvPr>
          <p:cNvPicPr>
            <a:picLocks noChangeAspect="1"/>
          </p:cNvPicPr>
          <p:nvPr/>
        </p:nvPicPr>
        <p:blipFill>
          <a:blip r:embed="rId8"/>
          <a:stretch>
            <a:fillRect/>
          </a:stretch>
        </p:blipFill>
        <p:spPr>
          <a:xfrm>
            <a:off x="3044781" y="-3734"/>
            <a:ext cx="2343923" cy="3817466"/>
          </a:xfrm>
          <a:prstGeom prst="rect">
            <a:avLst/>
          </a:prstGeom>
        </p:spPr>
      </p:pic>
    </p:spTree>
    <p:extLst>
      <p:ext uri="{BB962C8B-B14F-4D97-AF65-F5344CB8AC3E}">
        <p14:creationId xmlns:p14="http://schemas.microsoft.com/office/powerpoint/2010/main" val="1256567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05DED-3AF6-07D4-F308-33C472355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2A33E-566C-C32F-2FFB-583D9F135A06}"/>
              </a:ext>
            </a:extLst>
          </p:cNvPr>
          <p:cNvSpPr>
            <a:spLocks noGrp="1"/>
          </p:cNvSpPr>
          <p:nvPr>
            <p:ph type="title"/>
          </p:nvPr>
        </p:nvSpPr>
        <p:spPr/>
        <p:txBody>
          <a:bodyPr/>
          <a:lstStyle/>
          <a:p>
            <a:r>
              <a:rPr lang="en-GB" dirty="0"/>
              <a:t>Attendance assembly 2pm</a:t>
            </a:r>
          </a:p>
        </p:txBody>
      </p:sp>
    </p:spTree>
    <p:extLst>
      <p:ext uri="{BB962C8B-B14F-4D97-AF65-F5344CB8AC3E}">
        <p14:creationId xmlns:p14="http://schemas.microsoft.com/office/powerpoint/2010/main" val="52537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799E-98BF-95E1-D5F0-471F7400F147}"/>
              </a:ext>
            </a:extLst>
          </p:cNvPr>
          <p:cNvSpPr>
            <a:spLocks noGrp="1"/>
          </p:cNvSpPr>
          <p:nvPr>
            <p:ph type="title"/>
          </p:nvPr>
        </p:nvSpPr>
        <p:spPr>
          <a:xfrm>
            <a:off x="877277" y="2465510"/>
            <a:ext cx="11101753" cy="1345101"/>
          </a:xfrm>
        </p:spPr>
        <p:txBody>
          <a:bodyPr>
            <a:normAutofit fontScale="90000"/>
          </a:bodyPr>
          <a:lstStyle/>
          <a:p>
            <a:r>
              <a:rPr lang="en-GB" dirty="0"/>
              <a:t>Choose any 3-digit number with digits the same</a:t>
            </a:r>
            <a:br>
              <a:rPr lang="en-GB" dirty="0"/>
            </a:br>
            <a:r>
              <a:rPr lang="en-GB" dirty="0"/>
              <a:t>Add up the digits</a:t>
            </a:r>
            <a:br>
              <a:rPr lang="en-GB" dirty="0"/>
            </a:br>
            <a:r>
              <a:rPr lang="en-GB" dirty="0"/>
              <a:t>Divide the original number by the sum of the digits </a:t>
            </a:r>
            <a:br>
              <a:rPr lang="en-GB" dirty="0"/>
            </a:br>
            <a:r>
              <a:rPr lang="en-GB" dirty="0"/>
              <a:t>Your answer will be 37</a:t>
            </a:r>
          </a:p>
        </p:txBody>
      </p:sp>
      <p:sp>
        <p:nvSpPr>
          <p:cNvPr id="3" name="TextBox 2">
            <a:extLst>
              <a:ext uri="{FF2B5EF4-FFF2-40B4-BE49-F238E27FC236}">
                <a16:creationId xmlns:a16="http://schemas.microsoft.com/office/drawing/2014/main" id="{8D98FD63-CFCA-CDB7-2CC8-1A38EDC807AA}"/>
              </a:ext>
            </a:extLst>
          </p:cNvPr>
          <p:cNvSpPr txBox="1"/>
          <p:nvPr/>
        </p:nvSpPr>
        <p:spPr>
          <a:xfrm>
            <a:off x="1055385" y="619465"/>
            <a:ext cx="62634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Maths Challenge 1</a:t>
            </a:r>
          </a:p>
        </p:txBody>
      </p:sp>
    </p:spTree>
    <p:extLst>
      <p:ext uri="{BB962C8B-B14F-4D97-AF65-F5344CB8AC3E}">
        <p14:creationId xmlns:p14="http://schemas.microsoft.com/office/powerpoint/2010/main" val="300394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9661D3-3411-DD1C-0DF2-CE979AC6B4B2}"/>
            </a:ext>
          </a:extLst>
        </p:cNvPr>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4D5934AA-9F35-4DC2-BDEF-C88AEF973F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B2BC243A-AB39-4DEF-B708-A656BA5A6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95590E9-5E18-4877-8515-94EBE05E1F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7" name="Color">
              <a:extLst>
                <a:ext uri="{FF2B5EF4-FFF2-40B4-BE49-F238E27FC236}">
                  <a16:creationId xmlns:a16="http://schemas.microsoft.com/office/drawing/2014/main" id="{8B4AF456-0671-432E-AD5B-FFAF8D646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3CE7848D-78F7-4020-9603-9ED294166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hand holding a wand&#10;&#10;AI-generated content may be incorrect.">
            <a:extLst>
              <a:ext uri="{FF2B5EF4-FFF2-40B4-BE49-F238E27FC236}">
                <a16:creationId xmlns:a16="http://schemas.microsoft.com/office/drawing/2014/main" id="{707ADFDD-9EE6-BD07-8FEE-50AC33D22809}"/>
              </a:ext>
            </a:extLst>
          </p:cNvPr>
          <p:cNvPicPr>
            <a:picLocks noChangeAspect="1"/>
          </p:cNvPicPr>
          <p:nvPr/>
        </p:nvPicPr>
        <p:blipFill>
          <a:blip r:embed="rId2"/>
          <a:srcRect r="1085" b="2"/>
          <a:stretch/>
        </p:blipFill>
        <p:spPr>
          <a:xfrm>
            <a:off x="7082810" y="841663"/>
            <a:ext cx="4166151" cy="5185923"/>
          </a:xfrm>
          <a:prstGeom prst="rect">
            <a:avLst/>
          </a:prstGeom>
        </p:spPr>
      </p:pic>
      <p:grpSp>
        <p:nvGrpSpPr>
          <p:cNvPr id="20" name="Group 19">
            <a:extLst>
              <a:ext uri="{FF2B5EF4-FFF2-40B4-BE49-F238E27FC236}">
                <a16:creationId xmlns:a16="http://schemas.microsoft.com/office/drawing/2014/main" id="{5CA0097F-05D8-41AA-ABF9-33C698791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21" name="Freeform: Shape 20">
              <a:extLst>
                <a:ext uri="{FF2B5EF4-FFF2-40B4-BE49-F238E27FC236}">
                  <a16:creationId xmlns:a16="http://schemas.microsoft.com/office/drawing/2014/main" id="{F662F899-4295-416F-919F-934ED769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5A3F4B-68DC-4F36-BCE6-C507ACC53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483BE2D-C85A-4DE3-A6F4-AE65BB3EF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64C550A-7A80-4B73-B7BF-7426DD1C3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D956BA8-D252-430A-9E58-C7F3D1AC9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5345BF4-9F1D-4388-A778-56FAE2C42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22B00E1-8709-469F-A9F4-F974D3FED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5330293-7D09-1A4C-5C6A-3008FD664CC0}"/>
              </a:ext>
            </a:extLst>
          </p:cNvPr>
          <p:cNvSpPr>
            <a:spLocks noGrp="1"/>
          </p:cNvSpPr>
          <p:nvPr>
            <p:ph type="title"/>
          </p:nvPr>
        </p:nvSpPr>
        <p:spPr>
          <a:xfrm>
            <a:off x="1012644" y="841664"/>
            <a:ext cx="5203990" cy="2782723"/>
          </a:xfrm>
        </p:spPr>
        <p:txBody>
          <a:bodyPr vert="horz" lIns="91440" tIns="45720" rIns="91440" bIns="45720" rtlCol="0" anchor="b">
            <a:normAutofit/>
          </a:bodyPr>
          <a:lstStyle/>
          <a:p>
            <a:r>
              <a:rPr lang="en-US" sz="4800">
                <a:solidFill>
                  <a:schemeClr val="bg1"/>
                </a:solidFill>
              </a:rPr>
              <a:t>Magic Subtraction </a:t>
            </a:r>
          </a:p>
        </p:txBody>
      </p:sp>
      <p:sp>
        <p:nvSpPr>
          <p:cNvPr id="3" name="TextBox 2">
            <a:extLst>
              <a:ext uri="{FF2B5EF4-FFF2-40B4-BE49-F238E27FC236}">
                <a16:creationId xmlns:a16="http://schemas.microsoft.com/office/drawing/2014/main" id="{747C3B56-2E52-4CC1-C726-C28C0EBAE814}"/>
              </a:ext>
            </a:extLst>
          </p:cNvPr>
          <p:cNvSpPr txBox="1"/>
          <p:nvPr/>
        </p:nvSpPr>
        <p:spPr>
          <a:xfrm>
            <a:off x="1012644" y="3764655"/>
            <a:ext cx="5203990" cy="237407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ts val="1000"/>
              </a:spcBef>
            </a:pPr>
            <a:r>
              <a:rPr lang="en-US" sz="2400">
                <a:solidFill>
                  <a:schemeClr val="bg1"/>
                </a:solidFill>
              </a:rPr>
              <a:t>Maths Challenge 2</a:t>
            </a:r>
          </a:p>
        </p:txBody>
      </p:sp>
    </p:spTree>
    <p:extLst>
      <p:ext uri="{BB962C8B-B14F-4D97-AF65-F5344CB8AC3E}">
        <p14:creationId xmlns:p14="http://schemas.microsoft.com/office/powerpoint/2010/main" val="2783389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1CD34-98D8-A12D-24DE-B7100A834FFB}"/>
              </a:ext>
            </a:extLst>
          </p:cNvPr>
          <p:cNvSpPr>
            <a:spLocks noGrp="1"/>
          </p:cNvSpPr>
          <p:nvPr>
            <p:ph type="title"/>
          </p:nvPr>
        </p:nvSpPr>
        <p:spPr>
          <a:xfrm>
            <a:off x="271305" y="2528221"/>
            <a:ext cx="11810925" cy="1325563"/>
          </a:xfrm>
        </p:spPr>
        <p:txBody>
          <a:bodyPr>
            <a:normAutofit fontScale="90000"/>
          </a:bodyPr>
          <a:lstStyle/>
          <a:p>
            <a:r>
              <a:rPr lang="en-GB" b="1" dirty="0"/>
              <a:t>                                Magical Subtraction </a:t>
            </a:r>
            <a:br>
              <a:rPr lang="en-GB" dirty="0"/>
            </a:br>
            <a:br>
              <a:rPr lang="en-GB" dirty="0"/>
            </a:br>
            <a:r>
              <a:rPr lang="en-GB" dirty="0"/>
              <a:t>Write a 5-digit number. </a:t>
            </a:r>
            <a:br>
              <a:rPr lang="en-GB" dirty="0"/>
            </a:br>
            <a:r>
              <a:rPr lang="en-GB" dirty="0"/>
              <a:t>Rearrange the 5-digits and subtract it from your initial number. </a:t>
            </a:r>
            <a:br>
              <a:rPr lang="en-GB" dirty="0"/>
            </a:br>
            <a:r>
              <a:rPr lang="en-GB" dirty="0"/>
              <a:t>Circle one of the digits from your answer. </a:t>
            </a:r>
            <a:br>
              <a:rPr lang="en-GB" dirty="0"/>
            </a:br>
            <a:r>
              <a:rPr lang="en-GB" dirty="0"/>
              <a:t>Add the remaining digits together. </a:t>
            </a:r>
            <a:br>
              <a:rPr lang="en-GB" dirty="0"/>
            </a:br>
            <a:r>
              <a:rPr lang="en-GB" dirty="0"/>
              <a:t>Share the total of the digits. </a:t>
            </a:r>
            <a:br>
              <a:rPr lang="en-GB" dirty="0"/>
            </a:br>
            <a:r>
              <a:rPr lang="en-GB" dirty="0"/>
              <a:t>Your circled number is….</a:t>
            </a:r>
          </a:p>
        </p:txBody>
      </p:sp>
      <p:pic>
        <p:nvPicPr>
          <p:cNvPr id="4" name="Picture 3">
            <a:extLst>
              <a:ext uri="{FF2B5EF4-FFF2-40B4-BE49-F238E27FC236}">
                <a16:creationId xmlns:a16="http://schemas.microsoft.com/office/drawing/2014/main" id="{F44EF299-AD1F-45CA-74B8-2856E80196CC}"/>
              </a:ext>
            </a:extLst>
          </p:cNvPr>
          <p:cNvPicPr>
            <a:picLocks noChangeAspect="1"/>
          </p:cNvPicPr>
          <p:nvPr/>
        </p:nvPicPr>
        <p:blipFill>
          <a:blip r:embed="rId2"/>
          <a:stretch>
            <a:fillRect/>
          </a:stretch>
        </p:blipFill>
        <p:spPr>
          <a:xfrm>
            <a:off x="9957918" y="4135687"/>
            <a:ext cx="2124312" cy="2615651"/>
          </a:xfrm>
          <a:prstGeom prst="rect">
            <a:avLst/>
          </a:prstGeom>
        </p:spPr>
      </p:pic>
    </p:spTree>
    <p:extLst>
      <p:ext uri="{BB962C8B-B14F-4D97-AF65-F5344CB8AC3E}">
        <p14:creationId xmlns:p14="http://schemas.microsoft.com/office/powerpoint/2010/main" val="156718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75A6-3F03-CC66-3B7B-04F41D55FDAD}"/>
              </a:ext>
            </a:extLst>
          </p:cNvPr>
          <p:cNvSpPr>
            <a:spLocks noGrp="1"/>
          </p:cNvSpPr>
          <p:nvPr>
            <p:ph type="title"/>
          </p:nvPr>
        </p:nvSpPr>
        <p:spPr>
          <a:xfrm>
            <a:off x="838200" y="2103438"/>
            <a:ext cx="10515600" cy="1325563"/>
          </a:xfrm>
        </p:spPr>
        <p:txBody>
          <a:bodyPr>
            <a:normAutofit fontScale="90000"/>
          </a:bodyPr>
          <a:lstStyle/>
          <a:p>
            <a:r>
              <a:rPr lang="en-GB" dirty="0"/>
              <a:t>TBAT- understand that an unknown can be represented by a letter. </a:t>
            </a:r>
            <a:br>
              <a:rPr lang="en-GB" dirty="0"/>
            </a:br>
            <a:br>
              <a:rPr lang="en-GB" dirty="0"/>
            </a:br>
            <a:r>
              <a:rPr lang="en-GB" dirty="0"/>
              <a:t>1) 67 + ? = 200 </a:t>
            </a:r>
            <a:br>
              <a:rPr lang="en-GB" dirty="0"/>
            </a:br>
            <a:br>
              <a:rPr lang="en-GB" dirty="0"/>
            </a:br>
            <a:r>
              <a:rPr lang="en-GB" dirty="0"/>
              <a:t>2) 16 x 5 = </a:t>
            </a:r>
            <a:br>
              <a:rPr lang="en-GB" dirty="0"/>
            </a:br>
            <a:br>
              <a:rPr lang="en-GB" dirty="0"/>
            </a:br>
            <a:r>
              <a:rPr lang="en-GB" dirty="0"/>
              <a:t>3) 0.08 x 1000= </a:t>
            </a:r>
          </a:p>
        </p:txBody>
      </p:sp>
    </p:spTree>
    <p:extLst>
      <p:ext uri="{BB962C8B-B14F-4D97-AF65-F5344CB8AC3E}">
        <p14:creationId xmlns:p14="http://schemas.microsoft.com/office/powerpoint/2010/main" val="261082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94338-7694-244F-F18F-9E03469A3DE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7F5E0E2-DD07-4BF2-7224-DA5E63A7AF76}"/>
              </a:ext>
            </a:extLst>
          </p:cNvPr>
          <p:cNvSpPr txBox="1"/>
          <p:nvPr/>
        </p:nvSpPr>
        <p:spPr>
          <a:xfrm>
            <a:off x="208308" y="401737"/>
            <a:ext cx="1145696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dirty="0"/>
              <a:t>b + l = 8 </a:t>
            </a:r>
          </a:p>
          <a:p>
            <a:endParaRPr lang="en-GB" sz="7200" dirty="0"/>
          </a:p>
          <a:p>
            <a:r>
              <a:rPr lang="en-GB" sz="4400" dirty="0"/>
              <a:t>What does b equal?</a:t>
            </a:r>
          </a:p>
          <a:p>
            <a:r>
              <a:rPr lang="en-GB" sz="4400" dirty="0"/>
              <a:t>What does l equal?</a:t>
            </a:r>
          </a:p>
        </p:txBody>
      </p:sp>
      <p:pic>
        <p:nvPicPr>
          <p:cNvPr id="4" name="Picture 3" descr="A dog and penguin cartoon&#10;&#10;AI-generated content may be incorrect.">
            <a:extLst>
              <a:ext uri="{FF2B5EF4-FFF2-40B4-BE49-F238E27FC236}">
                <a16:creationId xmlns:a16="http://schemas.microsoft.com/office/drawing/2014/main" id="{9953F775-CF57-1A10-DDCE-D904A82FA58C}"/>
              </a:ext>
            </a:extLst>
          </p:cNvPr>
          <p:cNvPicPr>
            <a:picLocks noChangeAspect="1"/>
          </p:cNvPicPr>
          <p:nvPr/>
        </p:nvPicPr>
        <p:blipFill>
          <a:blip r:embed="rId2"/>
          <a:stretch>
            <a:fillRect/>
          </a:stretch>
        </p:blipFill>
        <p:spPr>
          <a:xfrm>
            <a:off x="0" y="4191000"/>
            <a:ext cx="11346656" cy="2071687"/>
          </a:xfrm>
          <a:prstGeom prst="rect">
            <a:avLst/>
          </a:prstGeom>
        </p:spPr>
      </p:pic>
      <p:sp>
        <p:nvSpPr>
          <p:cNvPr id="2" name="TextBox 1">
            <a:extLst>
              <a:ext uri="{FF2B5EF4-FFF2-40B4-BE49-F238E27FC236}">
                <a16:creationId xmlns:a16="http://schemas.microsoft.com/office/drawing/2014/main" id="{9F573979-4869-8359-AF66-5B4069D7A7C7}"/>
              </a:ext>
            </a:extLst>
          </p:cNvPr>
          <p:cNvSpPr txBox="1"/>
          <p:nvPr/>
        </p:nvSpPr>
        <p:spPr>
          <a:xfrm>
            <a:off x="267825" y="2172360"/>
            <a:ext cx="49250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Talk partners: </a:t>
            </a:r>
          </a:p>
        </p:txBody>
      </p:sp>
    </p:spTree>
    <p:extLst>
      <p:ext uri="{BB962C8B-B14F-4D97-AF65-F5344CB8AC3E}">
        <p14:creationId xmlns:p14="http://schemas.microsoft.com/office/powerpoint/2010/main" val="3798981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D28704-4420-27BF-B273-8A309359D71B}"/>
              </a:ext>
            </a:extLst>
          </p:cNvPr>
          <p:cNvSpPr txBox="1"/>
          <p:nvPr/>
        </p:nvSpPr>
        <p:spPr>
          <a:xfrm>
            <a:off x="5396631" y="3573002"/>
            <a:ext cx="629105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Instead of writing the number of legs, we are going to represent it with the first letter of the animal. </a:t>
            </a:r>
          </a:p>
        </p:txBody>
      </p:sp>
      <p:sp>
        <p:nvSpPr>
          <p:cNvPr id="4" name="TextBox 3">
            <a:extLst>
              <a:ext uri="{FF2B5EF4-FFF2-40B4-BE49-F238E27FC236}">
                <a16:creationId xmlns:a16="http://schemas.microsoft.com/office/drawing/2014/main" id="{B560B0B7-BFAD-0222-30B6-6192A691B822}"/>
              </a:ext>
            </a:extLst>
          </p:cNvPr>
          <p:cNvSpPr txBox="1"/>
          <p:nvPr/>
        </p:nvSpPr>
        <p:spPr>
          <a:xfrm>
            <a:off x="509546" y="2880827"/>
            <a:ext cx="352823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t>s= </a:t>
            </a:r>
            <a:endParaRPr lang="en-US" sz="4000"/>
          </a:p>
          <a:p>
            <a:r>
              <a:rPr lang="en-GB" sz="4000" dirty="0"/>
              <a:t>b = </a:t>
            </a:r>
          </a:p>
          <a:p>
            <a:r>
              <a:rPr lang="en-GB" sz="4000" dirty="0"/>
              <a:t>d= </a:t>
            </a:r>
          </a:p>
          <a:p>
            <a:r>
              <a:rPr lang="en-GB" sz="4000" dirty="0"/>
              <a:t>p=</a:t>
            </a:r>
          </a:p>
          <a:p>
            <a:r>
              <a:rPr lang="en-GB" sz="4000" dirty="0"/>
              <a:t>l=</a:t>
            </a:r>
          </a:p>
          <a:p>
            <a:r>
              <a:rPr lang="en-GB" sz="4000" dirty="0"/>
              <a:t>c=</a:t>
            </a:r>
          </a:p>
        </p:txBody>
      </p:sp>
      <p:pic>
        <p:nvPicPr>
          <p:cNvPr id="5" name="Picture 4" descr="A dog and penguin cartoon&#10;&#10;AI-generated content may be incorrect.">
            <a:extLst>
              <a:ext uri="{FF2B5EF4-FFF2-40B4-BE49-F238E27FC236}">
                <a16:creationId xmlns:a16="http://schemas.microsoft.com/office/drawing/2014/main" id="{B344AF3C-E455-E763-E29B-3FDB7BE4EC08}"/>
              </a:ext>
            </a:extLst>
          </p:cNvPr>
          <p:cNvPicPr>
            <a:picLocks noChangeAspect="1"/>
          </p:cNvPicPr>
          <p:nvPr/>
        </p:nvPicPr>
        <p:blipFill>
          <a:blip r:embed="rId2"/>
          <a:stretch>
            <a:fillRect/>
          </a:stretch>
        </p:blipFill>
        <p:spPr>
          <a:xfrm>
            <a:off x="0" y="261937"/>
            <a:ext cx="11703843" cy="2143124"/>
          </a:xfrm>
          <a:prstGeom prst="rect">
            <a:avLst/>
          </a:prstGeom>
        </p:spPr>
      </p:pic>
    </p:spTree>
    <p:extLst>
      <p:ext uri="{BB962C8B-B14F-4D97-AF65-F5344CB8AC3E}">
        <p14:creationId xmlns:p14="http://schemas.microsoft.com/office/powerpoint/2010/main" val="341162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223D9-D196-DCC4-01AB-50582C33DF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40E758-C8DD-D792-1970-C8A7E4DC4E60}"/>
              </a:ext>
            </a:extLst>
          </p:cNvPr>
          <p:cNvSpPr txBox="1"/>
          <p:nvPr/>
        </p:nvSpPr>
        <p:spPr>
          <a:xfrm>
            <a:off x="208308" y="401737"/>
            <a:ext cx="1145696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0" dirty="0"/>
              <a:t>c + d = ? </a:t>
            </a:r>
            <a:endParaRPr lang="en-US" sz="8000"/>
          </a:p>
          <a:p>
            <a:endParaRPr lang="en-GB" sz="7200" dirty="0"/>
          </a:p>
          <a:p>
            <a:endParaRPr lang="en-GB" sz="4400" dirty="0"/>
          </a:p>
        </p:txBody>
      </p:sp>
      <p:pic>
        <p:nvPicPr>
          <p:cNvPr id="4" name="Picture 3" descr="A dog and penguin cartoon&#10;&#10;AI-generated content may be incorrect.">
            <a:extLst>
              <a:ext uri="{FF2B5EF4-FFF2-40B4-BE49-F238E27FC236}">
                <a16:creationId xmlns:a16="http://schemas.microsoft.com/office/drawing/2014/main" id="{62328C35-0171-A6A2-11E9-FB4D65D76C91}"/>
              </a:ext>
            </a:extLst>
          </p:cNvPr>
          <p:cNvPicPr>
            <a:picLocks noChangeAspect="1"/>
          </p:cNvPicPr>
          <p:nvPr/>
        </p:nvPicPr>
        <p:blipFill>
          <a:blip r:embed="rId2"/>
          <a:stretch>
            <a:fillRect/>
          </a:stretch>
        </p:blipFill>
        <p:spPr>
          <a:xfrm>
            <a:off x="202406" y="3167062"/>
            <a:ext cx="11465718" cy="2095499"/>
          </a:xfrm>
          <a:prstGeom prst="rect">
            <a:avLst/>
          </a:prstGeom>
        </p:spPr>
      </p:pic>
    </p:spTree>
    <p:extLst>
      <p:ext uri="{BB962C8B-B14F-4D97-AF65-F5344CB8AC3E}">
        <p14:creationId xmlns:p14="http://schemas.microsoft.com/office/powerpoint/2010/main" val="1851454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C8A968-F399-42A4-A0D4-39AB6AFA5C95}">
  <ds:schemaRefs>
    <ds:schemaRef ds:uri="http://schemas.microsoft.com/office/2006/metadata/properties"/>
    <ds:schemaRef ds:uri="http://schemas.microsoft.com/office/infopath/2007/PartnerControls"/>
    <ds:schemaRef ds:uri="e255f982-5f1f-41c7-871f-7a91432a5484"/>
    <ds:schemaRef ds:uri="5519ec2d-3025-400a-aa14-bba49a7e18f3"/>
  </ds:schemaRefs>
</ds:datastoreItem>
</file>

<file path=customXml/itemProps2.xml><?xml version="1.0" encoding="utf-8"?>
<ds:datastoreItem xmlns:ds="http://schemas.openxmlformats.org/officeDocument/2006/customXml" ds:itemID="{9EE97151-9728-497C-87AA-FDFB1C9A9794}"/>
</file>

<file path=customXml/itemProps3.xml><?xml version="1.0" encoding="utf-8"?>
<ds:datastoreItem xmlns:ds="http://schemas.openxmlformats.org/officeDocument/2006/customXml" ds:itemID="{0C70F48B-11FA-49FB-B6C6-33D917868E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Morning challenge</vt:lpstr>
      <vt:lpstr>Assembly 9am</vt:lpstr>
      <vt:lpstr>Choose any 3-digit number with digits the same Add up the digits Divide the original number by the sum of the digits  Your answer will be 37</vt:lpstr>
      <vt:lpstr>Magic Subtraction </vt:lpstr>
      <vt:lpstr>                                Magical Subtraction   Write a 5-digit number.  Rearrange the 5-digits and subtract it from your initial number.  Circle one of the digits from your answer.  Add the remaining digits together.  Share the total of the digits.  Your circled number is….</vt:lpstr>
      <vt:lpstr>TBAT- understand that an unknown can be represented by a letter.   1) 67 + ? = 200   2) 16 x 5 =   3) 0.08 x 1000=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systematically to write as many calculations as you can using algebra. </vt:lpstr>
      <vt:lpstr>Maths Day poem</vt:lpstr>
      <vt:lpstr>Maths Day poem</vt:lpstr>
      <vt:lpstr>Maths Day poem</vt:lpstr>
      <vt:lpstr>Maths Day poem</vt:lpstr>
      <vt:lpstr>Maths Day poem</vt:lpstr>
      <vt:lpstr>Maths is Magic! Maths is magic, it’s clever and cool,  We use it each day at home and at school.  With numbers and symbols, we work things out,  Solving each problem—there’s never a doubt! </vt:lpstr>
      <vt:lpstr>For multiplication, rows and arrays,  Times tables help in so many ways!  “Six times eight?”—I know, it’s forty-eight,  Practice and memory make maths great!  </vt:lpstr>
      <vt:lpstr>In addition, we line up each place,  Adding the digits, we race at great pace.  If numbers get big, don’t worry—don’t frown,  Just carry the tens and write the sum down!    </vt:lpstr>
      <vt:lpstr>For subtraction, take one from another,  But wait—what’s this? We need to exchange, oh brother!  If the top digit’s smaller, we borrow a ten,  Then subtract neatly—again and again!    </vt:lpstr>
      <vt:lpstr>The bus stop method helps with divide,  We split up the numbers and work side by side.  How many times does three fit in nine?  With careful thinking, the answer’s just fine!    </vt:lpstr>
      <vt:lpstr>Now fractions are tricky, they can make your brain ache,  They're just parts of a whole—like a slice of cake!  To add them together, the bottoms must match,  Find a denominator, now that’s quite the catch!     </vt:lpstr>
      <vt:lpstr>So, whether it’s numbers, dividing, or sums,  Maths is exciting, for all—not just some!  With practice and patience, you’ll soon understand,  That maths is like magic—right in your hand! 🎩✨      </vt:lpstr>
      <vt:lpstr>Easter crafts</vt:lpstr>
      <vt:lpstr>Attendance assembly 2pm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149</cp:revision>
  <dcterms:created xsi:type="dcterms:W3CDTF">2025-03-28T13:51:38Z</dcterms:created>
  <dcterms:modified xsi:type="dcterms:W3CDTF">2025-04-02T14:23:58Z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