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714" r:id="rId5"/>
    <p:sldId id="651" r:id="rId6"/>
    <p:sldId id="567" r:id="rId7"/>
    <p:sldId id="654" r:id="rId8"/>
    <p:sldId id="655" r:id="rId9"/>
    <p:sldId id="653" r:id="rId10"/>
    <p:sldId id="656" r:id="rId11"/>
    <p:sldId id="683" r:id="rId12"/>
    <p:sldId id="684" r:id="rId13"/>
    <p:sldId id="657" r:id="rId14"/>
    <p:sldId id="673" r:id="rId15"/>
    <p:sldId id="257" r:id="rId16"/>
    <p:sldId id="715" r:id="rId17"/>
    <p:sldId id="717" r:id="rId18"/>
    <p:sldId id="716" r:id="rId19"/>
    <p:sldId id="718" r:id="rId20"/>
    <p:sldId id="719" r:id="rId21"/>
    <p:sldId id="720" r:id="rId22"/>
    <p:sldId id="430" r:id="rId23"/>
    <p:sldId id="429" r:id="rId24"/>
    <p:sldId id="431" r:id="rId25"/>
    <p:sldId id="281" r:id="rId26"/>
    <p:sldId id="319" r:id="rId27"/>
    <p:sldId id="275" r:id="rId28"/>
    <p:sldId id="432" r:id="rId29"/>
    <p:sldId id="433" r:id="rId30"/>
    <p:sldId id="434" r:id="rId31"/>
    <p:sldId id="296" r:id="rId32"/>
    <p:sldId id="436" r:id="rId33"/>
    <p:sldId id="439" r:id="rId34"/>
    <p:sldId id="438" r:id="rId35"/>
    <p:sldId id="440" r:id="rId36"/>
    <p:sldId id="299" r:id="rId37"/>
    <p:sldId id="304" r:id="rId38"/>
    <p:sldId id="442" r:id="rId39"/>
    <p:sldId id="306" r:id="rId40"/>
    <p:sldId id="441" r:id="rId41"/>
    <p:sldId id="300" r:id="rId42"/>
    <p:sldId id="443" r:id="rId43"/>
    <p:sldId id="445" r:id="rId44"/>
    <p:sldId id="307" r:id="rId45"/>
    <p:sldId id="446" r:id="rId46"/>
    <p:sldId id="447" r:id="rId47"/>
    <p:sldId id="721" r:id="rId48"/>
    <p:sldId id="722" r:id="rId4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DC656-92E0-89B2-7BDF-B69E389B3E02}" v="297" dt="2025-04-21T20:19:34.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F3791-F2C9-4243-8E1C-B91A3A2B8D74}" type="datetimeFigureOut">
              <a:t>4/21/2025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31A48-65C1-45F3-926F-FF607594BADD}" type="slidenum">
              <a:t>‹#›</a:t>
            </a:fld>
            <a:endParaRPr lang="en-GB"/>
          </a:p>
        </p:txBody>
      </p:sp>
    </p:spTree>
    <p:extLst>
      <p:ext uri="{BB962C8B-B14F-4D97-AF65-F5344CB8AC3E}">
        <p14:creationId xmlns:p14="http://schemas.microsoft.com/office/powerpoint/2010/main" val="2803514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82830d9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82830d9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878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latin typeface="Calibri" panose="020F0502020204030204" pitchFamily="34" charset="0"/>
                <a:ea typeface="Times New Roman" panose="02020603050405020304" pitchFamily="18" charset="0"/>
              </a:rPr>
              <a:t>Introduction: </a:t>
            </a:r>
            <a:r>
              <a:rPr lang="en-GB" sz="1200">
                <a:solidFill>
                  <a:srgbClr val="000000"/>
                </a:solidFill>
                <a:effectLst/>
                <a:latin typeface="Calibri" panose="020F0502020204030204" pitchFamily="34" charset="0"/>
                <a:ea typeface="Arial" panose="020B0604020202020204" pitchFamily="34" charset="0"/>
              </a:rPr>
              <a:t>Begin by sharing the lesson statement, key term, and other key vocabulary with the pupils—you may want to add images to the teaching slides to support exemplification and understanding of these words. Before the content of the lesson begins</a:t>
            </a:r>
            <a:r>
              <a:rPr lang="en-GB" sz="1200">
                <a:effectLst/>
                <a:latin typeface="Calibri" panose="020F0502020204030204" pitchFamily="34" charset="0"/>
                <a:ea typeface="Times New Roman" panose="02020603050405020304" pitchFamily="18" charset="0"/>
              </a:rPr>
              <a:t>, investigate the Key Stage 2 Timeline resource with pupils to ensure they know which period this unit covers and place it in relation to other units,</a:t>
            </a:r>
            <a:r>
              <a:rPr lang="en-GB" sz="1200" b="1">
                <a:effectLst/>
                <a:latin typeface="Calibri" panose="020F0502020204030204" pitchFamily="34" charset="0"/>
                <a:ea typeface="Times New Roman" panose="02020603050405020304" pitchFamily="18" charset="0"/>
              </a:rPr>
              <a:t> </a:t>
            </a:r>
            <a:r>
              <a:rPr lang="en-GB" sz="1200">
                <a:effectLst/>
                <a:latin typeface="Calibri" panose="020F0502020204030204" pitchFamily="34" charset="0"/>
                <a:ea typeface="Times New Roman" panose="02020603050405020304" pitchFamily="18" charset="0"/>
              </a:rPr>
              <a:t>particularly the Anglo-Saxons and Vikings.</a:t>
            </a:r>
            <a:endParaRPr lang="en-GB" sz="1200"/>
          </a:p>
        </p:txBody>
      </p:sp>
      <p:sp>
        <p:nvSpPr>
          <p:cNvPr id="4" name="Slide Number Placeholder 3"/>
          <p:cNvSpPr>
            <a:spLocks noGrp="1"/>
          </p:cNvSpPr>
          <p:nvPr>
            <p:ph type="sldNum" sz="quarter" idx="5"/>
          </p:nvPr>
        </p:nvSpPr>
        <p:spPr/>
        <p:txBody>
          <a:bodyPr/>
          <a:lstStyle/>
          <a:p>
            <a:fld id="{5CE287A6-E307-46A5-A911-4FC9E503D2EC}" type="slidenum">
              <a:rPr lang="en-GB" smtClean="0"/>
              <a:t>20</a:t>
            </a:fld>
            <a:endParaRPr lang="en-GB"/>
          </a:p>
        </p:txBody>
      </p:sp>
    </p:spTree>
    <p:extLst>
      <p:ext uri="{BB962C8B-B14F-4D97-AF65-F5344CB8AC3E}">
        <p14:creationId xmlns:p14="http://schemas.microsoft.com/office/powerpoint/2010/main" val="429440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22</a:t>
            </a:fld>
            <a:endParaRPr lang="en-GB"/>
          </a:p>
        </p:txBody>
      </p:sp>
    </p:spTree>
    <p:extLst>
      <p:ext uri="{BB962C8B-B14F-4D97-AF65-F5344CB8AC3E}">
        <p14:creationId xmlns:p14="http://schemas.microsoft.com/office/powerpoint/2010/main" val="235423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23</a:t>
            </a:fld>
            <a:endParaRPr lang="en-GB"/>
          </a:p>
        </p:txBody>
      </p:sp>
    </p:spTree>
    <p:extLst>
      <p:ext uri="{BB962C8B-B14F-4D97-AF65-F5344CB8AC3E}">
        <p14:creationId xmlns:p14="http://schemas.microsoft.com/office/powerpoint/2010/main" val="228723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77ac994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f77ac994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Calibri" panose="020F0502020204030204" pitchFamily="34" charset="0"/>
                <a:ea typeface="Calibri" panose="020F0502020204030204" pitchFamily="34" charset="0"/>
              </a:rPr>
              <a:t>Read</a:t>
            </a:r>
            <a:r>
              <a:rPr lang="en-GB" sz="1200">
                <a:effectLst/>
                <a:latin typeface="Calibri" panose="020F0502020204030204" pitchFamily="34" charset="0"/>
                <a:ea typeface="Calibri" panose="020F0502020204030204" pitchFamily="34" charset="0"/>
              </a:rPr>
              <a:t>: </a:t>
            </a:r>
            <a:r>
              <a:rPr lang="en-GB" sz="1200">
                <a:effectLst/>
                <a:latin typeface="Calibri" panose="020F0502020204030204" pitchFamily="34" charset="0"/>
                <a:ea typeface="Calibri" panose="020F0502020204030204" pitchFamily="34" charset="0"/>
                <a:cs typeface="Calibri" panose="020F0502020204030204" pitchFamily="34" charset="0"/>
              </a:rPr>
              <a:t>How did the Islamic Empire expand in the 7</a:t>
            </a:r>
            <a:r>
              <a:rPr lang="en-GB" sz="1200" baseline="30000">
                <a:effectLst/>
                <a:latin typeface="Calibri" panose="020F0502020204030204" pitchFamily="34" charset="0"/>
                <a:ea typeface="Calibri" panose="020F0502020204030204" pitchFamily="34" charset="0"/>
                <a:cs typeface="Calibri" panose="020F0502020204030204" pitchFamily="34" charset="0"/>
              </a:rPr>
              <a:t>th</a:t>
            </a:r>
            <a:r>
              <a:rPr lang="en-GB" sz="1200">
                <a:effectLst/>
                <a:latin typeface="Calibri" panose="020F0502020204030204" pitchFamily="34" charset="0"/>
                <a:ea typeface="Calibri" panose="020F0502020204030204" pitchFamily="34" charset="0"/>
                <a:cs typeface="Calibri" panose="020F0502020204030204" pitchFamily="34" charset="0"/>
              </a:rPr>
              <a:t> century?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28</a:t>
            </a:fld>
            <a:endParaRPr lang="en-GB"/>
          </a:p>
        </p:txBody>
      </p:sp>
    </p:spTree>
    <p:extLst>
      <p:ext uri="{BB962C8B-B14F-4D97-AF65-F5344CB8AC3E}">
        <p14:creationId xmlns:p14="http://schemas.microsoft.com/office/powerpoint/2010/main" val="355225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mn-lt"/>
                <a:ea typeface="Calibri" panose="020F0502020204030204" pitchFamily="34" charset="0"/>
              </a:rPr>
              <a:t>Write</a:t>
            </a:r>
            <a:r>
              <a:rPr lang="en-GB" sz="1200">
                <a:effectLst/>
                <a:latin typeface="+mn-lt"/>
                <a:ea typeface="Calibri" panose="020F0502020204030204" pitchFamily="34" charset="0"/>
              </a:rPr>
              <a:t>: Pupils should rank the different reasons for building Baghdad at this site, with 1 being the most important. They should explain their first choice. Ranking could be: 1. Good transport and trade links, 2. Fresh water supply and drainage/fertile lands, 3. Close to allies in Persia and supporters in Mesopotamia.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n-lt"/>
              </a:rPr>
              <a:t>This map was drawn in the 1880s—hundreds of years after the Round City had disappeared—from written descriptions by people who had seen the city. Pupils should also think about whether this makes the map less useful and less valuable than if it was a primary source, created at the time. </a:t>
            </a:r>
            <a:endParaRPr lang="en-GB" sz="1200">
              <a:latin typeface="+mn-lt"/>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34</a:t>
            </a:fld>
            <a:endParaRPr lang="en-GB"/>
          </a:p>
        </p:txBody>
      </p:sp>
    </p:spTree>
    <p:extLst>
      <p:ext uri="{BB962C8B-B14F-4D97-AF65-F5344CB8AC3E}">
        <p14:creationId xmlns:p14="http://schemas.microsoft.com/office/powerpoint/2010/main" val="313832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latin typeface="+mn-lt"/>
                <a:ea typeface="Calibri" panose="020F0502020204030204" pitchFamily="34" charset="0"/>
              </a:rPr>
              <a:t>Talk task:</a:t>
            </a:r>
            <a:r>
              <a:rPr lang="en-GB" sz="1200">
                <a:effectLst/>
                <a:latin typeface="+mn-lt"/>
                <a:ea typeface="Calibri" panose="020F0502020204030204" pitchFamily="34" charset="0"/>
              </a:rPr>
              <a:t> Ask pupils to discuss ‘What did the area around Baghdad look like?’ and ‘Why was the site chosen for Baghdad?’ The area around Baghdad was fertile. The River Tigris was close for transport and trade as well as plenty of fresh water. This site was chosen for transport and trade links, water supply, drainage, fertile lands, and proximity to allies in Persia and supporters in Mesopotamia. </a:t>
            </a:r>
            <a:endParaRPr lang="en-GB" sz="1200">
              <a:latin typeface="+mn-lt"/>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38</a:t>
            </a:fld>
            <a:endParaRPr lang="en-GB"/>
          </a:p>
        </p:txBody>
      </p:sp>
    </p:spTree>
    <p:extLst>
      <p:ext uri="{BB962C8B-B14F-4D97-AF65-F5344CB8AC3E}">
        <p14:creationId xmlns:p14="http://schemas.microsoft.com/office/powerpoint/2010/main" val="334991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Calibri" panose="020F0502020204030204" pitchFamily="34" charset="0"/>
                <a:ea typeface="Calibri" panose="020F0502020204030204" pitchFamily="34" charset="0"/>
              </a:rPr>
              <a:t>Read</a:t>
            </a:r>
            <a:r>
              <a:rPr lang="en-GB" sz="1200">
                <a:effectLst/>
                <a:latin typeface="Calibri" panose="020F0502020204030204" pitchFamily="34" charset="0"/>
                <a:ea typeface="Calibri" panose="020F0502020204030204" pitchFamily="34" charset="0"/>
              </a:rPr>
              <a:t>: </a:t>
            </a:r>
            <a:r>
              <a:rPr lang="en-US" sz="1200">
                <a:effectLst/>
                <a:latin typeface="Calibri" panose="020F0502020204030204" pitchFamily="34" charset="0"/>
                <a:ea typeface="Calibri" panose="020F0502020204030204" pitchFamily="34" charset="0"/>
                <a:cs typeface="Calibri" panose="020F0502020204030204" pitchFamily="34" charset="0"/>
              </a:rPr>
              <a:t>How was the Round City protected?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41</a:t>
            </a:fld>
            <a:endParaRPr lang="en-GB"/>
          </a:p>
        </p:txBody>
      </p:sp>
    </p:spTree>
    <p:extLst>
      <p:ext uri="{BB962C8B-B14F-4D97-AF65-F5344CB8AC3E}">
        <p14:creationId xmlns:p14="http://schemas.microsoft.com/office/powerpoint/2010/main" val="123134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99952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rning journey_6">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0009" y="5942883"/>
            <a:ext cx="777625" cy="777625"/>
          </a:xfrm>
          <a:prstGeom prst="rect">
            <a:avLst/>
          </a:prstGeom>
        </p:spPr>
      </p:pic>
      <p:sp>
        <p:nvSpPr>
          <p:cNvPr id="7" name="Rounded Rectangle 13">
            <a:extLst>
              <a:ext uri="{FF2B5EF4-FFF2-40B4-BE49-F238E27FC236}">
                <a16:creationId xmlns:a16="http://schemas.microsoft.com/office/drawing/2014/main" id="{664085B5-AB8B-E74C-D6F2-FB5A92D8B322}"/>
              </a:ext>
            </a:extLst>
          </p:cNvPr>
          <p:cNvSpPr/>
          <p:nvPr userDrawn="1"/>
        </p:nvSpPr>
        <p:spPr>
          <a:xfrm>
            <a:off x="464499" y="403783"/>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1" name="Rounded Rectangle 13">
            <a:extLst>
              <a:ext uri="{FF2B5EF4-FFF2-40B4-BE49-F238E27FC236}">
                <a16:creationId xmlns:a16="http://schemas.microsoft.com/office/drawing/2014/main" id="{89086965-8523-14C0-84C3-9E0C1864B091}"/>
              </a:ext>
            </a:extLst>
          </p:cNvPr>
          <p:cNvSpPr/>
          <p:nvPr userDrawn="1"/>
        </p:nvSpPr>
        <p:spPr>
          <a:xfrm>
            <a:off x="464499" y="2519162"/>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3" name="Oval 12">
            <a:extLst>
              <a:ext uri="{FF2B5EF4-FFF2-40B4-BE49-F238E27FC236}">
                <a16:creationId xmlns:a16="http://schemas.microsoft.com/office/drawing/2014/main" id="{40A7BE72-AA08-F2E3-6C4D-59BF41EEAFFB}"/>
              </a:ext>
            </a:extLst>
          </p:cNvPr>
          <p:cNvSpPr/>
          <p:nvPr userDrawn="1"/>
        </p:nvSpPr>
        <p:spPr>
          <a:xfrm>
            <a:off x="494603" y="310095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D69EDCB-7946-4998-DF9E-B7E9444FA6D7}"/>
              </a:ext>
            </a:extLst>
          </p:cNvPr>
          <p:cNvSpPr/>
          <p:nvPr userDrawn="1"/>
        </p:nvSpPr>
        <p:spPr>
          <a:xfrm>
            <a:off x="464499" y="4634541"/>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5" name="Oval 14">
            <a:extLst>
              <a:ext uri="{FF2B5EF4-FFF2-40B4-BE49-F238E27FC236}">
                <a16:creationId xmlns:a16="http://schemas.microsoft.com/office/drawing/2014/main" id="{EE868736-A74F-535A-EEAC-EFAA61361727}"/>
              </a:ext>
            </a:extLst>
          </p:cNvPr>
          <p:cNvSpPr/>
          <p:nvPr userDrawn="1"/>
        </p:nvSpPr>
        <p:spPr>
          <a:xfrm>
            <a:off x="494603" y="520194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3">
            <a:extLst>
              <a:ext uri="{FF2B5EF4-FFF2-40B4-BE49-F238E27FC236}">
                <a16:creationId xmlns:a16="http://schemas.microsoft.com/office/drawing/2014/main" id="{A767BABF-70FE-32F9-7764-4273672E4BE5}"/>
              </a:ext>
            </a:extLst>
          </p:cNvPr>
          <p:cNvSpPr/>
          <p:nvPr userDrawn="1"/>
        </p:nvSpPr>
        <p:spPr>
          <a:xfrm>
            <a:off x="5701092" y="403783"/>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7" name="Oval 16">
            <a:extLst>
              <a:ext uri="{FF2B5EF4-FFF2-40B4-BE49-F238E27FC236}">
                <a16:creationId xmlns:a16="http://schemas.microsoft.com/office/drawing/2014/main" id="{82CD6666-865A-8623-0A83-278E23B08EC4}"/>
              </a:ext>
            </a:extLst>
          </p:cNvPr>
          <p:cNvSpPr/>
          <p:nvPr userDrawn="1"/>
        </p:nvSpPr>
        <p:spPr>
          <a:xfrm>
            <a:off x="5731196" y="971188"/>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3">
            <a:extLst>
              <a:ext uri="{FF2B5EF4-FFF2-40B4-BE49-F238E27FC236}">
                <a16:creationId xmlns:a16="http://schemas.microsoft.com/office/drawing/2014/main" id="{433447E2-22F3-489A-60C3-4FF98A1FF029}"/>
              </a:ext>
            </a:extLst>
          </p:cNvPr>
          <p:cNvSpPr/>
          <p:nvPr userDrawn="1"/>
        </p:nvSpPr>
        <p:spPr>
          <a:xfrm>
            <a:off x="5701092" y="2519162"/>
            <a:ext cx="5033391" cy="1828606"/>
          </a:xfrm>
          <a:prstGeom prst="roundRect">
            <a:avLst>
              <a:gd name="adj" fmla="val 48628"/>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22" name="Oval 21">
            <a:extLst>
              <a:ext uri="{FF2B5EF4-FFF2-40B4-BE49-F238E27FC236}">
                <a16:creationId xmlns:a16="http://schemas.microsoft.com/office/drawing/2014/main" id="{717139F2-4240-E4A4-D5A7-BD819FDC7EFE}"/>
              </a:ext>
            </a:extLst>
          </p:cNvPr>
          <p:cNvSpPr/>
          <p:nvPr userDrawn="1"/>
        </p:nvSpPr>
        <p:spPr>
          <a:xfrm>
            <a:off x="497508" y="964781"/>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A5B46DD-5180-2F61-43F7-F9C642750B83}"/>
              </a:ext>
            </a:extLst>
          </p:cNvPr>
          <p:cNvSpPr/>
          <p:nvPr userDrawn="1"/>
        </p:nvSpPr>
        <p:spPr>
          <a:xfrm>
            <a:off x="5731196" y="310095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3">
            <a:extLst>
              <a:ext uri="{FF2B5EF4-FFF2-40B4-BE49-F238E27FC236}">
                <a16:creationId xmlns:a16="http://schemas.microsoft.com/office/drawing/2014/main" id="{97FDE27B-59C4-CC07-D95F-2634534D3F98}"/>
              </a:ext>
            </a:extLst>
          </p:cNvPr>
          <p:cNvSpPr/>
          <p:nvPr userDrawn="1"/>
        </p:nvSpPr>
        <p:spPr>
          <a:xfrm>
            <a:off x="5701092" y="4634541"/>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21" name="Oval 20">
            <a:extLst>
              <a:ext uri="{FF2B5EF4-FFF2-40B4-BE49-F238E27FC236}">
                <a16:creationId xmlns:a16="http://schemas.microsoft.com/office/drawing/2014/main" id="{1A48D117-2F35-9AC6-8BE1-2215AF4AAEE5}"/>
              </a:ext>
            </a:extLst>
          </p:cNvPr>
          <p:cNvSpPr/>
          <p:nvPr userDrawn="1"/>
        </p:nvSpPr>
        <p:spPr>
          <a:xfrm>
            <a:off x="5731196" y="520194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56FB98-D789-498F-B5E7-0B31FB79CEE6}"/>
              </a:ext>
            </a:extLst>
          </p:cNvPr>
          <p:cNvSpPr>
            <a:spLocks noGrp="1"/>
          </p:cNvSpPr>
          <p:nvPr>
            <p:ph type="body" sz="quarter" idx="15"/>
          </p:nvPr>
        </p:nvSpPr>
        <p:spPr>
          <a:xfrm>
            <a:off x="1302150" y="2605465"/>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29" name="Text Placeholder 4">
            <a:extLst>
              <a:ext uri="{FF2B5EF4-FFF2-40B4-BE49-F238E27FC236}">
                <a16:creationId xmlns:a16="http://schemas.microsoft.com/office/drawing/2014/main" id="{8690BEED-0CD4-ECF5-6F87-B1334FC3A4EB}"/>
              </a:ext>
            </a:extLst>
          </p:cNvPr>
          <p:cNvSpPr>
            <a:spLocks noGrp="1"/>
          </p:cNvSpPr>
          <p:nvPr>
            <p:ph type="body" sz="quarter" idx="16" hasCustomPrompt="1"/>
          </p:nvPr>
        </p:nvSpPr>
        <p:spPr>
          <a:xfrm>
            <a:off x="1302149" y="488969"/>
            <a:ext cx="3636000" cy="1656000"/>
          </a:xfrm>
          <a:prstGeom prst="rect">
            <a:avLst/>
          </a:prstGeom>
        </p:spPr>
        <p:txBody>
          <a:bodyPr anchor="ctr">
            <a:noAutofit/>
          </a:bodyPr>
          <a:lstStyle>
            <a:lvl1pPr marL="0" indent="0" algn="ctr">
              <a:lnSpc>
                <a:spcPct val="100000"/>
              </a:lnSpc>
              <a:buNone/>
              <a:defRPr sz="2400" b="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Lesson title</a:t>
            </a:r>
          </a:p>
        </p:txBody>
      </p:sp>
      <p:sp>
        <p:nvSpPr>
          <p:cNvPr id="24" name="Text Placeholder 4">
            <a:extLst>
              <a:ext uri="{FF2B5EF4-FFF2-40B4-BE49-F238E27FC236}">
                <a16:creationId xmlns:a16="http://schemas.microsoft.com/office/drawing/2014/main" id="{D8313C61-3CAF-BE63-EF1D-6D138BC0C90A}"/>
              </a:ext>
            </a:extLst>
          </p:cNvPr>
          <p:cNvSpPr>
            <a:spLocks noGrp="1"/>
          </p:cNvSpPr>
          <p:nvPr>
            <p:ph type="body" sz="quarter" idx="17"/>
          </p:nvPr>
        </p:nvSpPr>
        <p:spPr>
          <a:xfrm>
            <a:off x="1302149" y="4726574"/>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25" name="Text Placeholder 4">
            <a:extLst>
              <a:ext uri="{FF2B5EF4-FFF2-40B4-BE49-F238E27FC236}">
                <a16:creationId xmlns:a16="http://schemas.microsoft.com/office/drawing/2014/main" id="{7F9D0A9A-1BB4-7CF8-B259-6F69B04223C6}"/>
              </a:ext>
            </a:extLst>
          </p:cNvPr>
          <p:cNvSpPr>
            <a:spLocks noGrp="1"/>
          </p:cNvSpPr>
          <p:nvPr>
            <p:ph type="body" sz="quarter" idx="18"/>
          </p:nvPr>
        </p:nvSpPr>
        <p:spPr>
          <a:xfrm>
            <a:off x="6537836" y="2605465"/>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30" name="Text Placeholder 4">
            <a:extLst>
              <a:ext uri="{FF2B5EF4-FFF2-40B4-BE49-F238E27FC236}">
                <a16:creationId xmlns:a16="http://schemas.microsoft.com/office/drawing/2014/main" id="{1EFC887C-4A61-51D4-4584-8E3A0973C7EE}"/>
              </a:ext>
            </a:extLst>
          </p:cNvPr>
          <p:cNvSpPr>
            <a:spLocks noGrp="1"/>
          </p:cNvSpPr>
          <p:nvPr>
            <p:ph type="body" sz="quarter" idx="19"/>
          </p:nvPr>
        </p:nvSpPr>
        <p:spPr>
          <a:xfrm>
            <a:off x="6537836" y="4726574"/>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31" name="Text Placeholder 4">
            <a:extLst>
              <a:ext uri="{FF2B5EF4-FFF2-40B4-BE49-F238E27FC236}">
                <a16:creationId xmlns:a16="http://schemas.microsoft.com/office/drawing/2014/main" id="{D5C33EEF-A7D8-F53A-DBBA-00A4CE97CCB4}"/>
              </a:ext>
            </a:extLst>
          </p:cNvPr>
          <p:cNvSpPr>
            <a:spLocks noGrp="1"/>
          </p:cNvSpPr>
          <p:nvPr>
            <p:ph type="body" sz="quarter" idx="20"/>
          </p:nvPr>
        </p:nvSpPr>
        <p:spPr>
          <a:xfrm>
            <a:off x="6567939" y="482563"/>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23" name="TextBox 22">
            <a:extLst>
              <a:ext uri="{FF2B5EF4-FFF2-40B4-BE49-F238E27FC236}">
                <a16:creationId xmlns:a16="http://schemas.microsoft.com/office/drawing/2014/main" id="{DEBF302D-FC0F-3002-1804-7660B6DA41DE}"/>
              </a:ext>
            </a:extLst>
          </p:cNvPr>
          <p:cNvSpPr txBox="1"/>
          <p:nvPr userDrawn="1"/>
        </p:nvSpPr>
        <p:spPr>
          <a:xfrm>
            <a:off x="546354" y="3167213"/>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2</a:t>
            </a:r>
          </a:p>
        </p:txBody>
      </p:sp>
      <p:sp>
        <p:nvSpPr>
          <p:cNvPr id="26" name="TextBox 25">
            <a:extLst>
              <a:ext uri="{FF2B5EF4-FFF2-40B4-BE49-F238E27FC236}">
                <a16:creationId xmlns:a16="http://schemas.microsoft.com/office/drawing/2014/main" id="{23531AC6-5D2A-182B-D3F8-AFFD8F8D4789}"/>
              </a:ext>
            </a:extLst>
          </p:cNvPr>
          <p:cNvSpPr txBox="1"/>
          <p:nvPr userDrawn="1"/>
        </p:nvSpPr>
        <p:spPr>
          <a:xfrm>
            <a:off x="546354" y="1038883"/>
            <a:ext cx="583288" cy="523220"/>
          </a:xfrm>
          <a:prstGeom prst="rect">
            <a:avLst/>
          </a:prstGeom>
          <a:noFill/>
        </p:spPr>
        <p:txBody>
          <a:bodyPr wrap="square" rtlCol="0" anchor="ctr">
            <a:spAutoFit/>
          </a:bodyPr>
          <a:lstStyle/>
          <a:p>
            <a:pPr algn="ctr"/>
            <a:r>
              <a:rPr lang="en-GB" sz="2800" b="1">
                <a:solidFill>
                  <a:srgbClr val="000000"/>
                </a:solidFill>
                <a:latin typeface="Century Gothic" panose="020B0502020202020204" pitchFamily="34" charset="0"/>
              </a:rPr>
              <a:t>1</a:t>
            </a:r>
          </a:p>
        </p:txBody>
      </p:sp>
      <p:sp>
        <p:nvSpPr>
          <p:cNvPr id="27" name="TextBox 26">
            <a:extLst>
              <a:ext uri="{FF2B5EF4-FFF2-40B4-BE49-F238E27FC236}">
                <a16:creationId xmlns:a16="http://schemas.microsoft.com/office/drawing/2014/main" id="{B6DA936F-4AC7-E1E7-EA46-6F93DE800F72}"/>
              </a:ext>
            </a:extLst>
          </p:cNvPr>
          <p:cNvSpPr txBox="1"/>
          <p:nvPr userDrawn="1"/>
        </p:nvSpPr>
        <p:spPr>
          <a:xfrm>
            <a:off x="546354" y="5278937"/>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3</a:t>
            </a:r>
          </a:p>
        </p:txBody>
      </p:sp>
      <p:sp>
        <p:nvSpPr>
          <p:cNvPr id="28" name="TextBox 27">
            <a:extLst>
              <a:ext uri="{FF2B5EF4-FFF2-40B4-BE49-F238E27FC236}">
                <a16:creationId xmlns:a16="http://schemas.microsoft.com/office/drawing/2014/main" id="{E5E1C8C6-2E2C-5803-6429-150351E7A06B}"/>
              </a:ext>
            </a:extLst>
          </p:cNvPr>
          <p:cNvSpPr txBox="1"/>
          <p:nvPr userDrawn="1"/>
        </p:nvSpPr>
        <p:spPr>
          <a:xfrm>
            <a:off x="5775799" y="3167213"/>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5</a:t>
            </a:r>
          </a:p>
        </p:txBody>
      </p:sp>
      <p:sp>
        <p:nvSpPr>
          <p:cNvPr id="32" name="TextBox 31">
            <a:extLst>
              <a:ext uri="{FF2B5EF4-FFF2-40B4-BE49-F238E27FC236}">
                <a16:creationId xmlns:a16="http://schemas.microsoft.com/office/drawing/2014/main" id="{9A3B608D-6ACF-431A-7138-CDECD04373B0}"/>
              </a:ext>
            </a:extLst>
          </p:cNvPr>
          <p:cNvSpPr txBox="1"/>
          <p:nvPr userDrawn="1"/>
        </p:nvSpPr>
        <p:spPr>
          <a:xfrm>
            <a:off x="5775799" y="5278937"/>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6</a:t>
            </a:r>
          </a:p>
        </p:txBody>
      </p:sp>
      <p:sp>
        <p:nvSpPr>
          <p:cNvPr id="33" name="TextBox 32">
            <a:extLst>
              <a:ext uri="{FF2B5EF4-FFF2-40B4-BE49-F238E27FC236}">
                <a16:creationId xmlns:a16="http://schemas.microsoft.com/office/drawing/2014/main" id="{5FF66031-4FA6-14F9-C4D5-575FCFEED300}"/>
              </a:ext>
            </a:extLst>
          </p:cNvPr>
          <p:cNvSpPr txBox="1"/>
          <p:nvPr userDrawn="1"/>
        </p:nvSpPr>
        <p:spPr>
          <a:xfrm>
            <a:off x="5775799" y="1038883"/>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4</a:t>
            </a:r>
          </a:p>
        </p:txBody>
      </p:sp>
      <p:sp>
        <p:nvSpPr>
          <p:cNvPr id="4" name="Content Placeholder 2">
            <a:extLst>
              <a:ext uri="{FF2B5EF4-FFF2-40B4-BE49-F238E27FC236}">
                <a16:creationId xmlns:a16="http://schemas.microsoft.com/office/drawing/2014/main" id="{9C1697CE-226A-18DC-3742-BDF30545B02D}"/>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2880630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knowledge_Single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0" name="Rounded Rectangle 10">
            <a:extLst>
              <a:ext uri="{FF2B5EF4-FFF2-40B4-BE49-F238E27FC236}">
                <a16:creationId xmlns:a16="http://schemas.microsoft.com/office/drawing/2014/main" id="{D5414325-9C8C-8723-2501-40B7F67036FB}"/>
              </a:ext>
            </a:extLst>
          </p:cNvPr>
          <p:cNvSpPr/>
          <p:nvPr userDrawn="1"/>
        </p:nvSpPr>
        <p:spPr>
          <a:xfrm>
            <a:off x="7861385" y="1236516"/>
            <a:ext cx="2945159" cy="4152286"/>
          </a:xfrm>
          <a:prstGeom prst="roundRect">
            <a:avLst>
              <a:gd name="adj" fmla="val 4602"/>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21" name="Rounded Rectangle 12">
            <a:extLst>
              <a:ext uri="{FF2B5EF4-FFF2-40B4-BE49-F238E27FC236}">
                <a16:creationId xmlns:a16="http://schemas.microsoft.com/office/drawing/2014/main" id="{42C5FBAA-AB3B-B413-B60A-7021574D2DF3}"/>
              </a:ext>
            </a:extLst>
          </p:cNvPr>
          <p:cNvSpPr/>
          <p:nvPr userDrawn="1"/>
        </p:nvSpPr>
        <p:spPr>
          <a:xfrm>
            <a:off x="473073" y="1236516"/>
            <a:ext cx="7191570" cy="5320148"/>
          </a:xfrm>
          <a:prstGeom prst="roundRect">
            <a:avLst>
              <a:gd name="adj" fmla="val 3187"/>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BEC2A8E-2948-81BB-8CDB-E38A5B65E00E}"/>
              </a:ext>
            </a:extLst>
          </p:cNvPr>
          <p:cNvSpPr txBox="1"/>
          <p:nvPr userDrawn="1"/>
        </p:nvSpPr>
        <p:spPr>
          <a:xfrm>
            <a:off x="7999266" y="1341863"/>
            <a:ext cx="2844524" cy="455830"/>
          </a:xfrm>
          <a:prstGeom prst="rect">
            <a:avLst/>
          </a:prstGeom>
          <a:noFill/>
        </p:spPr>
        <p:txBody>
          <a:bodyPr wrap="square" rtlCol="0">
            <a:spAutoFit/>
          </a:bodyPr>
          <a:lstStyle/>
          <a:p>
            <a:pPr marL="0" indent="0">
              <a:lnSpc>
                <a:spcPct val="107000"/>
              </a:lnSpc>
              <a:spcAft>
                <a:spcPts val="800"/>
              </a:spcAft>
              <a:buNone/>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134DB174-A1D6-C397-295D-BA7E130B66E6}"/>
              </a:ext>
            </a:extLst>
          </p:cNvPr>
          <p:cNvSpPr>
            <a:spLocks noGrp="1"/>
          </p:cNvSpPr>
          <p:nvPr>
            <p:ph type="body" sz="quarter" idx="11"/>
          </p:nvPr>
        </p:nvSpPr>
        <p:spPr>
          <a:xfrm>
            <a:off x="7995193" y="1903039"/>
            <a:ext cx="2698742" cy="3385933"/>
          </a:xfrm>
          <a:prstGeom prst="rect">
            <a:avLst/>
          </a:prstGeom>
        </p:spPr>
        <p:txBody>
          <a:bodyPr>
            <a:normAutofit/>
          </a:bodyPr>
          <a:lstStyle>
            <a:lvl1pPr marL="342900" indent="-342900">
              <a:lnSpc>
                <a:spcPct val="100000"/>
              </a:lnSpc>
              <a:spcBef>
                <a:spcPts val="300"/>
              </a:spcBef>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7F29F3C2-E35D-1E3B-02AF-D902A3C44ADA}"/>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unit title</a:t>
            </a:r>
            <a:endParaRPr lang="en-US"/>
          </a:p>
        </p:txBody>
      </p:sp>
      <p:sp>
        <p:nvSpPr>
          <p:cNvPr id="28" name="TextBox 27">
            <a:extLst>
              <a:ext uri="{FF2B5EF4-FFF2-40B4-BE49-F238E27FC236}">
                <a16:creationId xmlns:a16="http://schemas.microsoft.com/office/drawing/2014/main" id="{8C1819D2-31F3-2135-5506-B7BE93A6C16F}"/>
              </a:ext>
            </a:extLst>
          </p:cNvPr>
          <p:cNvSpPr txBox="1"/>
          <p:nvPr userDrawn="1"/>
        </p:nvSpPr>
        <p:spPr>
          <a:xfrm>
            <a:off x="588935" y="1341863"/>
            <a:ext cx="6657924" cy="455830"/>
          </a:xfrm>
          <a:prstGeom prst="rect">
            <a:avLst/>
          </a:prstGeom>
          <a:noFill/>
        </p:spPr>
        <p:txBody>
          <a:bodyPr wrap="square" rtlCol="0">
            <a:spAutoFit/>
          </a:bodyPr>
          <a:lstStyle/>
          <a:p>
            <a:pPr>
              <a:lnSpc>
                <a:spcPct val="107000"/>
              </a:lnSpc>
              <a:spcAft>
                <a:spcPts val="800"/>
              </a:spcAft>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Text Placeholder 4">
            <a:extLst>
              <a:ext uri="{FF2B5EF4-FFF2-40B4-BE49-F238E27FC236}">
                <a16:creationId xmlns:a16="http://schemas.microsoft.com/office/drawing/2014/main" id="{37557F4C-7C15-A290-C088-B164E546A2FC}"/>
              </a:ext>
            </a:extLst>
          </p:cNvPr>
          <p:cNvSpPr>
            <a:spLocks noGrp="1"/>
          </p:cNvSpPr>
          <p:nvPr>
            <p:ph type="body" sz="quarter" idx="10"/>
          </p:nvPr>
        </p:nvSpPr>
        <p:spPr>
          <a:xfrm>
            <a:off x="588935" y="1903040"/>
            <a:ext cx="6925853" cy="4553178"/>
          </a:xfrm>
          <a:prstGeom prst="rect">
            <a:avLst/>
          </a:prstGeom>
        </p:spPr>
        <p:txBody>
          <a:bodyPr>
            <a:normAutofit/>
          </a:bodyPr>
          <a:lstStyle>
            <a:lvl1pPr marL="360363" indent="-360363">
              <a:lnSpc>
                <a:spcPct val="100000"/>
              </a:lnSpc>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4229C588-ABB4-B41E-C6B1-8640C503BD56}"/>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knowledge</a:t>
            </a:r>
            <a:endParaRPr lang="en-GB"/>
          </a:p>
        </p:txBody>
      </p:sp>
      <p:sp>
        <p:nvSpPr>
          <p:cNvPr id="4" name="Text Placeholder 3">
            <a:extLst>
              <a:ext uri="{FF2B5EF4-FFF2-40B4-BE49-F238E27FC236}">
                <a16:creationId xmlns:a16="http://schemas.microsoft.com/office/drawing/2014/main" id="{344A0F32-C956-A589-5308-D13992C31361}"/>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684791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Ter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341192" y="1690107"/>
            <a:ext cx="6239693" cy="2677248"/>
          </a:xfrm>
          <a:prstGeom prst="wedgeRoundRectCallout">
            <a:avLst>
              <a:gd name="adj1" fmla="val 61673"/>
              <a:gd name="adj2" fmla="val -5189"/>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The key term for this lesson is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6927482" y="2462645"/>
            <a:ext cx="3625592" cy="4395355"/>
          </a:xfrm>
          <a:prstGeom prst="rect">
            <a:avLst/>
          </a:prstGeom>
        </p:spPr>
        <p:txBody>
          <a:bodyPr/>
          <a:lstStyle>
            <a:lvl1pPr marL="0" indent="0" algn="r">
              <a:lnSpc>
                <a:spcPct val="100000"/>
              </a:lnSpc>
              <a:buNone/>
              <a:defRPr>
                <a:latin typeface="Century Gothic" panose="020B0502020202020204" pitchFamily="34" charset="0"/>
              </a:defRPr>
            </a:lvl1pPr>
          </a:lstStyle>
          <a:p>
            <a:r>
              <a:rPr lang="en-GB"/>
              <a:t>Insert character artwork (remember to adapt for LKS2 or UKS2)</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2860D1AD-E29F-6B72-80D7-1146A6E6B9B8}"/>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term</a:t>
            </a:r>
            <a:endParaRPr lang="en-GB"/>
          </a:p>
        </p:txBody>
      </p:sp>
      <p:sp>
        <p:nvSpPr>
          <p:cNvPr id="6" name="Text Placeholder 3">
            <a:extLst>
              <a:ext uri="{FF2B5EF4-FFF2-40B4-BE49-F238E27FC236}">
                <a16:creationId xmlns:a16="http://schemas.microsoft.com/office/drawing/2014/main" id="{CD66EB5F-10DB-93E3-7C63-1C07FF8FC2D7}"/>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573142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a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0E086EF6-133F-337E-481E-F81CA436E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2292" y="5965186"/>
            <a:ext cx="747947" cy="747947"/>
          </a:xfrm>
          <a:prstGeom prst="rect">
            <a:avLst/>
          </a:prstGeom>
        </p:spPr>
      </p:pic>
      <p:sp>
        <p:nvSpPr>
          <p:cNvPr id="12" name="Content Placeholder 2">
            <a:extLst>
              <a:ext uri="{FF2B5EF4-FFF2-40B4-BE49-F238E27FC236}">
                <a16:creationId xmlns:a16="http://schemas.microsoft.com/office/drawing/2014/main" id="{BA76511B-B90E-09A8-24AF-DEFC58ACE5AC}"/>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13" name="Title 1">
            <a:extLst>
              <a:ext uri="{FF2B5EF4-FFF2-40B4-BE49-F238E27FC236}">
                <a16:creationId xmlns:a16="http://schemas.microsoft.com/office/drawing/2014/main" id="{4D713163-9816-71FA-1C22-08BBD292955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4" name="Content Placeholder 2">
            <a:extLst>
              <a:ext uri="{FF2B5EF4-FFF2-40B4-BE49-F238E27FC236}">
                <a16:creationId xmlns:a16="http://schemas.microsoft.com/office/drawing/2014/main" id="{4042DE40-EAD8-2289-AF26-D5D4A5873CE6}"/>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Read</a:t>
            </a:r>
            <a:endParaRPr lang="en-GB"/>
          </a:p>
        </p:txBody>
      </p:sp>
      <p:sp>
        <p:nvSpPr>
          <p:cNvPr id="6" name="Text Placeholder 3">
            <a:extLst>
              <a:ext uri="{FF2B5EF4-FFF2-40B4-BE49-F238E27FC236}">
                <a16:creationId xmlns:a16="http://schemas.microsoft.com/office/drawing/2014/main" id="{4F85B064-26D6-BA05-8A44-801DFB1DA07D}"/>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746290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r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4A38EC-4F78-54EF-C7E2-58904A351B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8208" y="5935519"/>
            <a:ext cx="793172" cy="793172"/>
          </a:xfrm>
          <a:prstGeom prst="rect">
            <a:avLst/>
          </a:prstGeom>
        </p:spPr>
      </p:pic>
      <p:sp>
        <p:nvSpPr>
          <p:cNvPr id="11" name="Title 1">
            <a:extLst>
              <a:ext uri="{FF2B5EF4-FFF2-40B4-BE49-F238E27FC236}">
                <a16:creationId xmlns:a16="http://schemas.microsoft.com/office/drawing/2014/main" id="{CAFE156E-9760-94EB-6E7D-1B5B1C2D86E8}"/>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F651AE7C-0BB3-910E-CD9D-30DF7EA13923}"/>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4" name="Content Placeholder 2">
            <a:extLst>
              <a:ext uri="{FF2B5EF4-FFF2-40B4-BE49-F238E27FC236}">
                <a16:creationId xmlns:a16="http://schemas.microsoft.com/office/drawing/2014/main" id="{07F92BE0-4D53-99FC-BCF6-7678EDEBAB77}"/>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Write</a:t>
            </a:r>
            <a:endParaRPr lang="en-GB"/>
          </a:p>
        </p:txBody>
      </p:sp>
      <p:sp>
        <p:nvSpPr>
          <p:cNvPr id="5" name="Text Placeholder 3">
            <a:extLst>
              <a:ext uri="{FF2B5EF4-FFF2-40B4-BE49-F238E27FC236}">
                <a16:creationId xmlns:a16="http://schemas.microsoft.com/office/drawing/2014/main" id="{B3AD3963-439F-2D8B-C3DE-A99BE279D3AF}"/>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755908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k Task">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2764" y="5950156"/>
            <a:ext cx="762738" cy="762738"/>
          </a:xfrm>
          <a:prstGeom prst="rect">
            <a:avLst/>
          </a:prstGeom>
        </p:spPr>
      </p:pic>
      <p:sp>
        <p:nvSpPr>
          <p:cNvPr id="14" name="Text Placeholder 4">
            <a:extLst>
              <a:ext uri="{FF2B5EF4-FFF2-40B4-BE49-F238E27FC236}">
                <a16:creationId xmlns:a16="http://schemas.microsoft.com/office/drawing/2014/main" id="{6A92C6DC-29C3-2790-E8A6-5D23211B227E}"/>
              </a:ext>
            </a:extLst>
          </p:cNvPr>
          <p:cNvSpPr>
            <a:spLocks noGrp="1"/>
          </p:cNvSpPr>
          <p:nvPr>
            <p:ph type="body" sz="quarter" idx="10"/>
          </p:nvPr>
        </p:nvSpPr>
        <p:spPr>
          <a:xfrm>
            <a:off x="590550" y="493971"/>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9D0CA956-24CB-1B1B-70AC-1A3CA9E40415}"/>
              </a:ext>
            </a:extLst>
          </p:cNvPr>
          <p:cNvSpPr>
            <a:spLocks noGrp="1"/>
          </p:cNvSpPr>
          <p:nvPr>
            <p:ph type="body" sz="quarter" idx="11"/>
          </p:nvPr>
        </p:nvSpPr>
        <p:spPr>
          <a:xfrm>
            <a:off x="6096000" y="465272"/>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869832F2-55D0-A547-C082-AB554CE7618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Talk task</a:t>
            </a:r>
            <a:endParaRPr lang="en-GB"/>
          </a:p>
        </p:txBody>
      </p:sp>
      <p:sp>
        <p:nvSpPr>
          <p:cNvPr id="4" name="Text Placeholder 3">
            <a:extLst>
              <a:ext uri="{FF2B5EF4-FFF2-40B4-BE49-F238E27FC236}">
                <a16:creationId xmlns:a16="http://schemas.microsoft.com/office/drawing/2014/main" id="{0E2B9ACD-413B-4D6D-6B07-4F5E455665D9}"/>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55823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21/04/2025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21/04/2025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21/04/2025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21/04/2025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safe=active&amp;sca_esv=29e62d3773da02a2&amp;sxsrf=AHTn8zrhE1aK2Okj7Wvncanwmu8xeaheMw:1745266224275&amp;q=carelessly&amp;si=APYL9btdBQdUL5bhtCFrP2114FKai-oGDIzmh7w9PJwzrC9lFT0gdJN_qI3VL6dhSsyT5dgCowCYopLwxzJB0CjVs7A1PpbI8wM6My6FZYFBFn6fowqJAOU%3D&amp;expnd=1&amp;sa=X&amp;ved=2ahUKEwiUoNiq9-mMAxWMU0EAHaKzNggQyecJegQIKRAQ" TargetMode="External"/><Relationship Id="rId2" Type="http://schemas.openxmlformats.org/officeDocument/2006/relationships/hyperlink" Target="https://www.google.com/search?safe=active&amp;sca_esv=29e62d3773da02a2&amp;sxsrf=AHTn8zrhE1aK2Okj7Wvncanwmu8xeaheMw:1745266224275&amp;q=wasted&amp;si=APYL9btfm7lNLuo1yW1KZRdWc6yLGGJFu-vCG8xY9kLVEJcmnfzZ8shUV5KSOujbVz8K_DgUxBoiN6MH6_KOnmyj77X-Gzg63w%3D%3D&amp;expnd=1&amp;sa=X&amp;ved=2ahUKEwiUoNiq9-mMAxWMU0EAHaKzNggQyecJegQIKRAP" TargetMode="Externa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topmarks.co.uk/maths-games/daily1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36.jpe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9A5B-AC1B-5492-8613-F030D96D1103}"/>
              </a:ext>
            </a:extLst>
          </p:cNvPr>
          <p:cNvSpPr txBox="1"/>
          <p:nvPr/>
        </p:nvSpPr>
        <p:spPr>
          <a:xfrm>
            <a:off x="276024" y="0"/>
            <a:ext cx="5906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t>Tuesday 22nd April 2025 </a:t>
            </a:r>
            <a:r>
              <a:rPr lang="en-GB"/>
              <a:t>                    </a:t>
            </a:r>
            <a:endParaRPr lang="en-US"/>
          </a:p>
          <a:p>
            <a:r>
              <a:rPr lang="en-GB" u="sng"/>
              <a:t>TBAT: Use joins consistently.</a:t>
            </a:r>
            <a:endParaRPr lang="en-US"/>
          </a:p>
        </p:txBody>
      </p:sp>
      <p:pic>
        <p:nvPicPr>
          <p:cNvPr id="3" name="Picture 2" descr="Handwriting Paper">
            <a:extLst>
              <a:ext uri="{FF2B5EF4-FFF2-40B4-BE49-F238E27FC236}">
                <a16:creationId xmlns:a16="http://schemas.microsoft.com/office/drawing/2014/main" id="{D389A5AC-F97F-9264-2922-B35F23892CB1}"/>
              </a:ext>
            </a:extLst>
          </p:cNvPr>
          <p:cNvPicPr>
            <a:picLocks noChangeAspect="1"/>
          </p:cNvPicPr>
          <p:nvPr/>
        </p:nvPicPr>
        <p:blipFill>
          <a:blip r:embed="rId2"/>
          <a:stretch>
            <a:fillRect/>
          </a:stretch>
        </p:blipFill>
        <p:spPr>
          <a:xfrm>
            <a:off x="4343271" y="595312"/>
            <a:ext cx="7439025" cy="5667375"/>
          </a:xfrm>
          <a:prstGeom prst="rect">
            <a:avLst/>
          </a:prstGeom>
        </p:spPr>
      </p:pic>
      <p:sp>
        <p:nvSpPr>
          <p:cNvPr id="4" name="TextBox 3">
            <a:extLst>
              <a:ext uri="{FF2B5EF4-FFF2-40B4-BE49-F238E27FC236}">
                <a16:creationId xmlns:a16="http://schemas.microsoft.com/office/drawing/2014/main" id="{F58978C4-9965-82FA-DC4D-857DE35622E4}"/>
              </a:ext>
            </a:extLst>
          </p:cNvPr>
          <p:cNvSpPr txBox="1"/>
          <p:nvPr/>
        </p:nvSpPr>
        <p:spPr>
          <a:xfrm>
            <a:off x="4146" y="636051"/>
            <a:ext cx="4563699" cy="5983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GB" sz="2800">
                <a:latin typeface="Comic Sans MS"/>
                <a:cs typeface="Segoe UI"/>
              </a:rPr>
              <a:t>blacken</a:t>
            </a:r>
            <a:endParaRPr lang="en-US" sz="2800">
              <a:latin typeface="Comic Sans MS"/>
            </a:endParaRPr>
          </a:p>
          <a:p>
            <a:pPr>
              <a:lnSpc>
                <a:spcPct val="114999"/>
              </a:lnSpc>
            </a:pPr>
            <a:r>
              <a:rPr lang="en-GB" sz="2800">
                <a:latin typeface="Comic Sans MS"/>
                <a:cs typeface="Segoe UI"/>
              </a:rPr>
              <a:t>brighten</a:t>
            </a:r>
          </a:p>
          <a:p>
            <a:pPr>
              <a:lnSpc>
                <a:spcPct val="114999"/>
              </a:lnSpc>
            </a:pPr>
            <a:r>
              <a:rPr lang="en-GB" sz="2800">
                <a:latin typeface="Comic Sans MS"/>
                <a:cs typeface="Segoe UI"/>
              </a:rPr>
              <a:t>flatten</a:t>
            </a:r>
          </a:p>
          <a:p>
            <a:pPr>
              <a:lnSpc>
                <a:spcPct val="114999"/>
              </a:lnSpc>
            </a:pPr>
            <a:r>
              <a:rPr lang="en-GB" sz="2800">
                <a:latin typeface="Comic Sans MS"/>
                <a:cs typeface="Segoe UI"/>
              </a:rPr>
              <a:t>lengthen</a:t>
            </a:r>
          </a:p>
          <a:p>
            <a:pPr>
              <a:lnSpc>
                <a:spcPct val="114999"/>
              </a:lnSpc>
            </a:pPr>
            <a:r>
              <a:rPr lang="en-GB" sz="2800">
                <a:latin typeface="Comic Sans MS"/>
                <a:cs typeface="Segoe UI"/>
              </a:rPr>
              <a:t>mistaken</a:t>
            </a:r>
          </a:p>
          <a:p>
            <a:pPr>
              <a:lnSpc>
                <a:spcPct val="114999"/>
              </a:lnSpc>
            </a:pPr>
            <a:r>
              <a:rPr lang="en-GB" sz="2800">
                <a:latin typeface="Comic Sans MS"/>
                <a:cs typeface="Segoe UI"/>
              </a:rPr>
              <a:t>straighten</a:t>
            </a:r>
          </a:p>
          <a:p>
            <a:pPr>
              <a:lnSpc>
                <a:spcPct val="114999"/>
              </a:lnSpc>
            </a:pPr>
            <a:r>
              <a:rPr lang="en-GB" sz="2800">
                <a:latin typeface="Comic Sans MS"/>
                <a:cs typeface="Segoe UI"/>
              </a:rPr>
              <a:t>shorten</a:t>
            </a:r>
          </a:p>
          <a:p>
            <a:pPr>
              <a:lnSpc>
                <a:spcPct val="114999"/>
              </a:lnSpc>
            </a:pPr>
            <a:r>
              <a:rPr lang="en-GB" sz="2800">
                <a:latin typeface="Comic Sans MS"/>
                <a:cs typeface="Segoe UI"/>
              </a:rPr>
              <a:t>thicken</a:t>
            </a:r>
          </a:p>
          <a:p>
            <a:pPr>
              <a:lnSpc>
                <a:spcPct val="114999"/>
              </a:lnSpc>
            </a:pPr>
            <a:r>
              <a:rPr lang="en-GB" sz="2800">
                <a:latin typeface="Comic Sans MS"/>
                <a:cs typeface="Segoe UI"/>
              </a:rPr>
              <a:t>tighten</a:t>
            </a:r>
          </a:p>
          <a:p>
            <a:pPr>
              <a:lnSpc>
                <a:spcPct val="114999"/>
              </a:lnSpc>
            </a:pPr>
            <a:r>
              <a:rPr lang="en-US" sz="2800">
                <a:latin typeface="Comic Sans MS"/>
                <a:ea typeface="+mn-lt"/>
                <a:cs typeface="+mn-lt"/>
              </a:rPr>
              <a:t>toughen</a:t>
            </a:r>
            <a:br>
              <a:rPr lang="en-GB" sz="2000">
                <a:latin typeface="Comic Sans MS"/>
              </a:rPr>
            </a:br>
            <a:r>
              <a:rPr lang="en-GB">
                <a:solidFill>
                  <a:srgbClr val="FF0000"/>
                </a:solidFill>
                <a:latin typeface="Comic Sans MS"/>
              </a:rPr>
              <a:t>Are there any words you are unsure of?</a:t>
            </a:r>
            <a:br>
              <a:rPr lang="en-GB">
                <a:latin typeface="Comic Sans MS"/>
              </a:rPr>
            </a:br>
            <a:r>
              <a:rPr lang="en-GB">
                <a:solidFill>
                  <a:srgbClr val="FF0000"/>
                </a:solidFill>
                <a:latin typeface="Comic Sans MS"/>
              </a:rPr>
              <a:t>Use a dictionary to look them up and then use them in a sentence.</a:t>
            </a:r>
            <a:endParaRPr lang="en-US" b="1">
              <a:solidFill>
                <a:srgbClr val="000000"/>
              </a:solidFill>
              <a:latin typeface="cursive"/>
            </a:endParaRPr>
          </a:p>
        </p:txBody>
      </p:sp>
      <p:graphicFrame>
        <p:nvGraphicFramePr>
          <p:cNvPr id="6" name="Table 5">
            <a:extLst>
              <a:ext uri="{FF2B5EF4-FFF2-40B4-BE49-F238E27FC236}">
                <a16:creationId xmlns:a16="http://schemas.microsoft.com/office/drawing/2014/main" id="{9BFCA2E8-D8CC-DDE5-8ABA-45B5A0FB8D45}"/>
              </a:ext>
            </a:extLst>
          </p:cNvPr>
          <p:cNvGraphicFramePr>
            <a:graphicFrameLocks noGrp="1"/>
          </p:cNvGraphicFramePr>
          <p:nvPr>
            <p:extLst>
              <p:ext uri="{D42A27DB-BD31-4B8C-83A1-F6EECF244321}">
                <p14:modId xmlns:p14="http://schemas.microsoft.com/office/powerpoint/2010/main" val="3988527214"/>
              </p:ext>
            </p:extLst>
          </p:nvPr>
        </p:nvGraphicFramePr>
        <p:xfrm>
          <a:off x="0" y="2331148"/>
          <a:ext cx="12192000" cy="230950"/>
        </p:xfrm>
        <a:graphic>
          <a:graphicData uri="http://schemas.openxmlformats.org/drawingml/2006/table">
            <a:tbl>
              <a:tblPr bandRow="1">
                <a:tableStyleId>{5C22544A-7EE6-4342-B048-85BDC9FD1C3A}</a:tableStyleId>
              </a:tblPr>
              <a:tblGrid>
                <a:gridCol w="12192000">
                  <a:extLst>
                    <a:ext uri="{9D8B030D-6E8A-4147-A177-3AD203B41FA5}">
                      <a16:colId xmlns:a16="http://schemas.microsoft.com/office/drawing/2014/main" val="2540758937"/>
                    </a:ext>
                  </a:extLst>
                </a:gridCol>
              </a:tblGrid>
              <a:tr h="0">
                <a:tc>
                  <a:txBody>
                    <a:bodyPr/>
                    <a:lstStyle/>
                    <a:p>
                      <a:pPr algn="ctr">
                        <a:lnSpc>
                          <a:spcPct val="115000"/>
                        </a:lnSpc>
                        <a:buNone/>
                      </a:pPr>
                      <a:endParaRPr lang="en-GB" sz="1400">
                        <a:effectLst/>
                        <a:latin typeface="Twinkl"/>
                      </a:endParaRPr>
                    </a:p>
                  </a:txBody>
                  <a:tcPr marL="114300" marR="114300" marT="0" marB="0">
                    <a:lnL>
                      <a:noFill/>
                    </a:lnL>
                    <a:lnR>
                      <a:noFill/>
                    </a:lnR>
                    <a:lnT>
                      <a:noFill/>
                    </a:lnT>
                    <a:lnB>
                      <a:noFill/>
                    </a:lnB>
                    <a:noFill/>
                  </a:tcPr>
                </a:tc>
                <a:extLst>
                  <a:ext uri="{0D108BD9-81ED-4DB2-BD59-A6C34878D82A}">
                    <a16:rowId xmlns:a16="http://schemas.microsoft.com/office/drawing/2014/main" val="3376808571"/>
                  </a:ext>
                </a:extLst>
              </a:tr>
            </a:tbl>
          </a:graphicData>
        </a:graphic>
      </p:graphicFrame>
    </p:spTree>
    <p:extLst>
      <p:ext uri="{BB962C8B-B14F-4D97-AF65-F5344CB8AC3E}">
        <p14:creationId xmlns:p14="http://schemas.microsoft.com/office/powerpoint/2010/main" val="38831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39567-F6A9-0665-4CB4-9FE30679BA51}"/>
              </a:ext>
            </a:extLst>
          </p:cNvPr>
          <p:cNvSpPr>
            <a:spLocks noGrp="1"/>
          </p:cNvSpPr>
          <p:nvPr>
            <p:ph type="title"/>
          </p:nvPr>
        </p:nvSpPr>
        <p:spPr>
          <a:xfrm>
            <a:off x="121961" y="2267981"/>
            <a:ext cx="11454295" cy="1325563"/>
          </a:xfrm>
        </p:spPr>
        <p:txBody>
          <a:bodyPr vert="horz" lIns="91440" tIns="45720" rIns="91440" bIns="45720" rtlCol="0" anchor="ctr">
            <a:noAutofit/>
          </a:bodyPr>
          <a:lstStyle/>
          <a:p>
            <a:r>
              <a:rPr lang="en" sz="4000">
                <a:latin typeface="Arial"/>
                <a:ea typeface="Calibri"/>
                <a:cs typeface="Arial"/>
              </a:rPr>
              <a:t>1)£2.95 + £3.50 =  </a:t>
            </a:r>
            <a:br>
              <a:rPr lang="en" sz="4000">
                <a:latin typeface="Arial"/>
                <a:ea typeface="Calibri"/>
                <a:cs typeface="Arial"/>
              </a:rPr>
            </a:br>
            <a:r>
              <a:rPr lang="en" sz="4000">
                <a:latin typeface="Arial"/>
                <a:ea typeface="Calibri"/>
                <a:cs typeface="Arial"/>
              </a:rPr>
              <a:t> 2) £34.75 + £13.98= </a:t>
            </a:r>
            <a:endParaRPr lang="en" sz="4000">
              <a:latin typeface="Comic Sans MS"/>
              <a:ea typeface="Calibri"/>
              <a:cs typeface="Calibri"/>
            </a:endParaRPr>
          </a:p>
          <a:p>
            <a:r>
              <a:rPr lang="en" sz="4000">
                <a:latin typeface="Arial"/>
                <a:ea typeface="Calibri"/>
                <a:cs typeface="Arial"/>
              </a:rPr>
              <a:t>3) £5.99 + £2.99 + £4.01 = </a:t>
            </a:r>
            <a:br>
              <a:rPr lang="en" sz="4000">
                <a:latin typeface="Arial"/>
                <a:ea typeface="Calibri"/>
                <a:cs typeface="Arial"/>
              </a:rPr>
            </a:br>
            <a:r>
              <a:rPr lang="en" sz="4000">
                <a:latin typeface="Arial"/>
                <a:ea typeface="Calibri"/>
                <a:cs typeface="Arial"/>
              </a:rPr>
              <a:t> 4)  £13.80 + £0.50 = £11.90 + ?  </a:t>
            </a:r>
            <a:endParaRPr lang="en" sz="4000"/>
          </a:p>
          <a:p>
            <a:r>
              <a:rPr lang="en" sz="4000">
                <a:latin typeface="Arial"/>
                <a:ea typeface="Calibri"/>
                <a:cs typeface="Arial"/>
              </a:rPr>
              <a:t>5)Charlie wants to add £8.98 to £7.01. She adds £9 + £7 then makes what adjustment? Explain. </a:t>
            </a:r>
            <a:br>
              <a:rPr lang="en" sz="4000">
                <a:latin typeface="Arial"/>
                <a:ea typeface="Calibri"/>
                <a:cs typeface="Arial"/>
              </a:rPr>
            </a:br>
            <a:r>
              <a:rPr lang="en" sz="4000">
                <a:latin typeface="Arial"/>
                <a:ea typeface="Calibri"/>
                <a:cs typeface="Arial"/>
              </a:rPr>
              <a:t> 6) A notebook costs £2.93. A pencil costs £1.03.  Anita buys two pencils and a notebook. Explain which method to use and why. </a:t>
            </a:r>
            <a:endParaRPr lang="en" sz="4000"/>
          </a:p>
        </p:txBody>
      </p:sp>
      <p:pic>
        <p:nvPicPr>
          <p:cNvPr id="3" name="Picture 2" descr="A cartoon of a child and a child&#10;&#10;Description automatically generated">
            <a:extLst>
              <a:ext uri="{FF2B5EF4-FFF2-40B4-BE49-F238E27FC236}">
                <a16:creationId xmlns:a16="http://schemas.microsoft.com/office/drawing/2014/main" id="{1FFB6E19-6DE1-B9FD-7E9E-80AACABB5493}"/>
              </a:ext>
            </a:extLst>
          </p:cNvPr>
          <p:cNvPicPr>
            <a:picLocks noChangeAspect="1"/>
          </p:cNvPicPr>
          <p:nvPr/>
        </p:nvPicPr>
        <p:blipFill>
          <a:blip r:embed="rId2"/>
          <a:stretch>
            <a:fillRect/>
          </a:stretch>
        </p:blipFill>
        <p:spPr>
          <a:xfrm>
            <a:off x="8219215" y="3593066"/>
            <a:ext cx="3971925" cy="3305175"/>
          </a:xfrm>
          <a:prstGeom prst="rect">
            <a:avLst/>
          </a:prstGeom>
        </p:spPr>
      </p:pic>
    </p:spTree>
    <p:extLst>
      <p:ext uri="{BB962C8B-B14F-4D97-AF65-F5344CB8AC3E}">
        <p14:creationId xmlns:p14="http://schemas.microsoft.com/office/powerpoint/2010/main" val="3773432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98CE-E2A6-1566-78CD-B5050B305B14}"/>
              </a:ext>
            </a:extLst>
          </p:cNvPr>
          <p:cNvSpPr>
            <a:spLocks noGrp="1"/>
          </p:cNvSpPr>
          <p:nvPr>
            <p:ph type="title"/>
          </p:nvPr>
        </p:nvSpPr>
        <p:spPr/>
        <p:txBody>
          <a:bodyPr>
            <a:normAutofit fontScale="90000"/>
          </a:bodyPr>
          <a:lstStyle/>
          <a:p>
            <a:r>
              <a:rPr lang="en-GB" sz="3200">
                <a:cs typeface="Calibri Light"/>
              </a:rPr>
              <a:t>Challenge:</a:t>
            </a:r>
            <a:r>
              <a:rPr lang="en" sz="4000">
                <a:latin typeface="Comic Sans MS"/>
                <a:cs typeface="Calibri Light"/>
              </a:rPr>
              <a:t>[     ] + £6.00 = 14.00 - 1p</a:t>
            </a:r>
            <a:br>
              <a:rPr lang="en" sz="4000">
                <a:latin typeface="Comic Sans MS"/>
                <a:cs typeface="Calibri Light"/>
              </a:rPr>
            </a:br>
            <a:br>
              <a:rPr lang="en" sz="4000">
                <a:latin typeface="Comic Sans MS"/>
                <a:cs typeface="Calibri Light"/>
              </a:rPr>
            </a:br>
            <a:r>
              <a:rPr lang="en" sz="4000">
                <a:latin typeface="Comic Sans MS"/>
                <a:cs typeface="Calibri Light"/>
              </a:rPr>
              <a:t>Mastery: </a:t>
            </a:r>
            <a:br>
              <a:rPr lang="en" sz="4000">
                <a:latin typeface="Comic Sans MS"/>
                <a:cs typeface="Calibri Light"/>
              </a:rPr>
            </a:br>
            <a:endParaRPr lang="en" sz="4000">
              <a:latin typeface="Comic Sans MS"/>
              <a:cs typeface="Calibri Light"/>
            </a:endParaRPr>
          </a:p>
        </p:txBody>
      </p:sp>
      <p:pic>
        <p:nvPicPr>
          <p:cNvPr id="3" name="Picture 2" descr="A black and white drawing of a couple of people standing in front of a movie theater&#10;&#10;Description automatically generated">
            <a:extLst>
              <a:ext uri="{FF2B5EF4-FFF2-40B4-BE49-F238E27FC236}">
                <a16:creationId xmlns:a16="http://schemas.microsoft.com/office/drawing/2014/main" id="{DF5AA045-67E4-8E5A-EF00-E2D2C49E81F2}"/>
              </a:ext>
            </a:extLst>
          </p:cNvPr>
          <p:cNvPicPr>
            <a:picLocks noChangeAspect="1"/>
          </p:cNvPicPr>
          <p:nvPr/>
        </p:nvPicPr>
        <p:blipFill>
          <a:blip r:embed="rId2"/>
          <a:stretch>
            <a:fillRect/>
          </a:stretch>
        </p:blipFill>
        <p:spPr>
          <a:xfrm>
            <a:off x="3601605" y="1492539"/>
            <a:ext cx="6743700" cy="4819650"/>
          </a:xfrm>
          <a:prstGeom prst="rect">
            <a:avLst/>
          </a:prstGeom>
        </p:spPr>
      </p:pic>
    </p:spTree>
    <p:extLst>
      <p:ext uri="{BB962C8B-B14F-4D97-AF65-F5344CB8AC3E}">
        <p14:creationId xmlns:p14="http://schemas.microsoft.com/office/powerpoint/2010/main" val="48560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1050-6F6A-AD75-48D8-29D42D5BFE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944CC48-452E-2EEB-73AE-7406205ADB22}"/>
              </a:ext>
            </a:extLst>
          </p:cNvPr>
          <p:cNvSpPr txBox="1"/>
          <p:nvPr/>
        </p:nvSpPr>
        <p:spPr>
          <a:xfrm>
            <a:off x="1072" y="189712"/>
            <a:ext cx="12204932"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Comic Sans MS"/>
              </a:rPr>
              <a:t>Tuesday 22nd April </a:t>
            </a:r>
            <a:br>
              <a:rPr lang="en-GB" sz="2000" u="sng" dirty="0">
                <a:latin typeface="Comic Sans MS"/>
              </a:rPr>
            </a:br>
            <a:r>
              <a:rPr lang="en-GB" sz="2000" u="sng" dirty="0">
                <a:latin typeface="Comic Sans MS"/>
              </a:rPr>
              <a:t>TBAT: Answer comprehension questions about a text.</a:t>
            </a:r>
          </a:p>
          <a:p>
            <a:endParaRPr lang="en-GB" sz="2000" u="sng">
              <a:latin typeface="Comic Sans MS"/>
            </a:endParaRPr>
          </a:p>
          <a:p>
            <a:r>
              <a:rPr lang="en-GB" sz="2000" u="sng" dirty="0">
                <a:latin typeface="Comic Sans MS"/>
              </a:rPr>
              <a:t>3 in 3</a:t>
            </a:r>
          </a:p>
          <a:p>
            <a:r>
              <a:rPr lang="en-GB" sz="2400" dirty="0">
                <a:latin typeface="Comic Sans MS"/>
                <a:ea typeface="+mn-lt"/>
                <a:cs typeface="+mn-lt"/>
              </a:rPr>
              <a:t>Families come in all shapes and sizes. Some kids have a brother or sister, some don't and some might have lots of brothers and sisters. Kids can live with their mum or dad, both of their parents or maybe their granny or auntie and uncle. The common saying is, “You can’t choose your family,” but, in some families, you can. Family is not defined by biological relatives. Family can be chosen, and we can add whomever we want. Family are the people who are always there for you. Family are the people who show up when someone is having a tough time. They’re the ones who you know you can always count on, no matter the distance or time between seeing each other. </a:t>
            </a:r>
            <a:br>
              <a:rPr lang="en-GB" sz="2400" dirty="0">
                <a:latin typeface="Comic Sans MS"/>
                <a:ea typeface="+mn-lt"/>
                <a:cs typeface="+mn-lt"/>
              </a:rPr>
            </a:br>
            <a:br>
              <a:rPr lang="en-GB" sz="2400" dirty="0">
                <a:latin typeface="Comic Sans MS"/>
                <a:ea typeface="+mn-lt"/>
                <a:cs typeface="+mn-lt"/>
              </a:rPr>
            </a:br>
            <a:r>
              <a:rPr lang="en-GB" sz="2400" dirty="0">
                <a:latin typeface="Comic Sans MS"/>
              </a:rPr>
              <a:t>1. Find and copy an informal word for children.</a:t>
            </a:r>
            <a:br>
              <a:rPr lang="en-GB" sz="2400" dirty="0">
                <a:latin typeface="Comic Sans MS"/>
              </a:rPr>
            </a:br>
            <a:r>
              <a:rPr lang="en-GB" sz="2400" dirty="0">
                <a:latin typeface="Comic Sans MS"/>
              </a:rPr>
              <a:t>2. Name 2 people children can live with.</a:t>
            </a:r>
            <a:br>
              <a:rPr lang="en-GB" sz="2400" dirty="0">
                <a:latin typeface="Comic Sans MS"/>
              </a:rPr>
            </a:br>
            <a:r>
              <a:rPr lang="en-GB" sz="2400" dirty="0">
                <a:latin typeface="Comic Sans MS"/>
              </a:rPr>
              <a:t>3. Which word is closest in meaning to biological? </a:t>
            </a:r>
            <a:r>
              <a:rPr lang="en-GB" sz="2400" i="1" dirty="0">
                <a:latin typeface="Comic Sans MS"/>
              </a:rPr>
              <a:t>Blood-related,  adopted,    chosen</a:t>
            </a:r>
          </a:p>
        </p:txBody>
      </p:sp>
      <p:pic>
        <p:nvPicPr>
          <p:cNvPr id="2" name="Picture 1" descr="A house with hearts and text&#10;&#10;AI-generated content may be incorrect.">
            <a:extLst>
              <a:ext uri="{FF2B5EF4-FFF2-40B4-BE49-F238E27FC236}">
                <a16:creationId xmlns:a16="http://schemas.microsoft.com/office/drawing/2014/main" id="{A7D2B879-1891-CC07-1435-F6FD6B2DC1ED}"/>
              </a:ext>
            </a:extLst>
          </p:cNvPr>
          <p:cNvPicPr>
            <a:picLocks noChangeAspect="1"/>
          </p:cNvPicPr>
          <p:nvPr/>
        </p:nvPicPr>
        <p:blipFill>
          <a:blip r:embed="rId2"/>
          <a:stretch>
            <a:fillRect/>
          </a:stretch>
        </p:blipFill>
        <p:spPr>
          <a:xfrm>
            <a:off x="10593859" y="-2059"/>
            <a:ext cx="1610498" cy="1548714"/>
          </a:xfrm>
          <a:prstGeom prst="rect">
            <a:avLst/>
          </a:prstGeom>
        </p:spPr>
      </p:pic>
    </p:spTree>
    <p:extLst>
      <p:ext uri="{BB962C8B-B14F-4D97-AF65-F5344CB8AC3E}">
        <p14:creationId xmlns:p14="http://schemas.microsoft.com/office/powerpoint/2010/main" val="387397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DA1BB-6BCB-7F2A-69B1-EC89BE2141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232BF7-8D9A-CF79-A75F-C0911DBB962B}"/>
              </a:ext>
            </a:extLst>
          </p:cNvPr>
          <p:cNvSpPr txBox="1"/>
          <p:nvPr/>
        </p:nvSpPr>
        <p:spPr>
          <a:xfrm>
            <a:off x="1072" y="189712"/>
            <a:ext cx="12184336"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Comic Sans MS"/>
              </a:rPr>
              <a:t>Tuesday 22nd April </a:t>
            </a:r>
            <a:br>
              <a:rPr lang="en-GB" sz="2000" u="sng" dirty="0">
                <a:latin typeface="Comic Sans MS"/>
              </a:rPr>
            </a:br>
            <a:r>
              <a:rPr lang="en-GB" sz="2000" u="sng" dirty="0">
                <a:latin typeface="Comic Sans MS"/>
              </a:rPr>
              <a:t>TBAT: Answer comprehension questions about a text.</a:t>
            </a:r>
          </a:p>
          <a:p>
            <a:endParaRPr lang="en-GB" sz="2000" u="sng">
              <a:latin typeface="Comic Sans MS"/>
            </a:endParaRPr>
          </a:p>
          <a:p>
            <a:r>
              <a:rPr lang="en-GB" sz="2000" u="sng" dirty="0">
                <a:latin typeface="Comic Sans MS"/>
              </a:rPr>
              <a:t>Words/phrases we will find in the text:</a:t>
            </a:r>
            <a:br>
              <a:rPr lang="en-GB" sz="2000" u="sng" dirty="0">
                <a:latin typeface="Comic Sans MS"/>
              </a:rPr>
            </a:br>
            <a:br>
              <a:rPr lang="en-GB" sz="2000" u="sng" dirty="0">
                <a:latin typeface="Comic Sans MS"/>
              </a:rPr>
            </a:br>
            <a:r>
              <a:rPr lang="en-GB" sz="2400" b="1" dirty="0">
                <a:latin typeface="Comic Sans MS"/>
              </a:rPr>
              <a:t>Precious -  </a:t>
            </a:r>
            <a:r>
              <a:rPr lang="en-GB" sz="2400" dirty="0">
                <a:latin typeface="Comic Sans MS"/>
                <a:ea typeface="+mn-lt"/>
                <a:cs typeface="+mn-lt"/>
              </a:rPr>
              <a:t>of great value; not to be </a:t>
            </a:r>
            <a:r>
              <a:rPr lang="en-GB" sz="2400" dirty="0">
                <a:latin typeface="Comic Sans MS"/>
                <a:ea typeface="+mn-lt"/>
                <a:cs typeface="+mn-lt"/>
                <a:hlinkClick r:id="rId2">
                  <a:extLst>
                    <a:ext uri="{A12FA001-AC4F-418D-AE19-62706E023703}">
                      <ahyp:hlinkClr xmlns:ahyp="http://schemas.microsoft.com/office/drawing/2018/hyperlinkcolor" val="tx"/>
                    </a:ext>
                  </a:extLst>
                </a:hlinkClick>
              </a:rPr>
              <a:t>wasted</a:t>
            </a:r>
            <a:r>
              <a:rPr lang="en-GB" sz="2400" dirty="0">
                <a:latin typeface="Comic Sans MS"/>
                <a:ea typeface="+mn-lt"/>
                <a:cs typeface="+mn-lt"/>
              </a:rPr>
              <a:t> or treated </a:t>
            </a:r>
            <a:r>
              <a:rPr lang="en-GB" sz="2400" dirty="0">
                <a:latin typeface="Comic Sans MS"/>
                <a:ea typeface="+mn-lt"/>
                <a:cs typeface="+mn-lt"/>
                <a:hlinkClick r:id="rId3">
                  <a:extLst>
                    <a:ext uri="{A12FA001-AC4F-418D-AE19-62706E023703}">
                      <ahyp:hlinkClr xmlns:ahyp="http://schemas.microsoft.com/office/drawing/2018/hyperlinkcolor" val="tx"/>
                    </a:ext>
                  </a:extLst>
                </a:hlinkClick>
              </a:rPr>
              <a:t>carelessly</a:t>
            </a:r>
            <a:r>
              <a:rPr lang="en-GB" sz="2400" dirty="0">
                <a:latin typeface="Comic Sans MS"/>
                <a:ea typeface="+mn-lt"/>
                <a:cs typeface="+mn-lt"/>
              </a:rPr>
              <a:t>.</a:t>
            </a:r>
            <a:br>
              <a:rPr lang="en-GB" sz="2400" b="1" dirty="0">
                <a:latin typeface="Comic Sans MS"/>
              </a:rPr>
            </a:br>
            <a:br>
              <a:rPr lang="en-GB" sz="2400" b="1" dirty="0">
                <a:latin typeface="Comic Sans MS"/>
              </a:rPr>
            </a:br>
            <a:r>
              <a:rPr lang="en-GB" sz="2400" b="1" dirty="0">
                <a:latin typeface="Comic Sans MS"/>
              </a:rPr>
              <a:t>Speciality -  </a:t>
            </a:r>
            <a:r>
              <a:rPr lang="en-GB" sz="2400" dirty="0">
                <a:latin typeface="Comic Sans MS"/>
                <a:ea typeface="+mn-lt"/>
                <a:cs typeface="+mn-lt"/>
              </a:rPr>
              <a:t>something a person is particularly good at, </a:t>
            </a:r>
            <a:br>
              <a:rPr lang="en-GB" sz="2400" dirty="0">
                <a:latin typeface="Comic Sans MS"/>
                <a:ea typeface="+mn-lt"/>
                <a:cs typeface="+mn-lt"/>
              </a:rPr>
            </a:br>
            <a:r>
              <a:rPr lang="en-GB" sz="2400" dirty="0">
                <a:latin typeface="Comic Sans MS"/>
                <a:ea typeface="+mn-lt"/>
                <a:cs typeface="+mn-lt"/>
              </a:rPr>
              <a:t>a skill or subject they know a lot about, or a food or </a:t>
            </a:r>
            <a:br>
              <a:rPr lang="en-GB" sz="2400" dirty="0">
                <a:latin typeface="Comic Sans MS"/>
                <a:ea typeface="+mn-lt"/>
                <a:cs typeface="+mn-lt"/>
              </a:rPr>
            </a:br>
            <a:r>
              <a:rPr lang="en-GB" sz="2400" dirty="0">
                <a:latin typeface="Comic Sans MS"/>
                <a:ea typeface="+mn-lt"/>
                <a:cs typeface="+mn-lt"/>
              </a:rPr>
              <a:t>product that's well-known for being good in a particular </a:t>
            </a:r>
            <a:br>
              <a:rPr lang="en-GB" sz="2400" dirty="0">
                <a:latin typeface="Comic Sans MS"/>
                <a:ea typeface="+mn-lt"/>
                <a:cs typeface="+mn-lt"/>
              </a:rPr>
            </a:br>
            <a:r>
              <a:rPr lang="en-GB" sz="2400" dirty="0">
                <a:latin typeface="Comic Sans MS"/>
                <a:ea typeface="+mn-lt"/>
                <a:cs typeface="+mn-lt"/>
              </a:rPr>
              <a:t>place</a:t>
            </a:r>
            <a:br>
              <a:rPr lang="en-GB" sz="2400" b="1" dirty="0">
                <a:latin typeface="Comic Sans MS"/>
              </a:rPr>
            </a:br>
            <a:br>
              <a:rPr lang="en-GB" sz="2400" b="1" dirty="0">
                <a:latin typeface="Comic Sans MS"/>
              </a:rPr>
            </a:br>
            <a:r>
              <a:rPr lang="en-GB" sz="2400" b="1" dirty="0">
                <a:latin typeface="Comic Sans MS"/>
              </a:rPr>
              <a:t>Frisbee - </a:t>
            </a:r>
            <a:r>
              <a:rPr lang="en-GB" sz="2400" dirty="0">
                <a:latin typeface="Comic Sans MS"/>
                <a:ea typeface="+mn-lt"/>
                <a:cs typeface="+mn-lt"/>
              </a:rPr>
              <a:t>a round, plastic disk that's thrown and caught </a:t>
            </a:r>
            <a:br>
              <a:rPr lang="en-GB" sz="2400" dirty="0">
                <a:latin typeface="Comic Sans MS"/>
                <a:ea typeface="+mn-lt"/>
                <a:cs typeface="+mn-lt"/>
              </a:rPr>
            </a:br>
            <a:r>
              <a:rPr lang="en-GB" sz="2400" dirty="0">
                <a:latin typeface="Comic Sans MS"/>
                <a:ea typeface="+mn-lt"/>
                <a:cs typeface="+mn-lt"/>
              </a:rPr>
              <a:t>as part of a game or for fun.</a:t>
            </a:r>
            <a:br>
              <a:rPr lang="en-GB" sz="2400" b="1" dirty="0">
                <a:latin typeface="Comic Sans MS"/>
              </a:rPr>
            </a:br>
            <a:br>
              <a:rPr lang="en-GB" sz="2400" b="1" dirty="0">
                <a:latin typeface="Comic Sans MS"/>
              </a:rPr>
            </a:br>
            <a:r>
              <a:rPr lang="en-GB" sz="2400" b="1" dirty="0">
                <a:latin typeface="Comic Sans MS"/>
              </a:rPr>
              <a:t>Waded - </a:t>
            </a:r>
            <a:r>
              <a:rPr lang="en-GB" sz="2400" dirty="0">
                <a:latin typeface="Comic Sans MS"/>
                <a:ea typeface="+mn-lt"/>
                <a:cs typeface="+mn-lt"/>
              </a:rPr>
              <a:t>to walk through water that is not very deep,</a:t>
            </a:r>
          </a:p>
        </p:txBody>
      </p:sp>
      <p:pic>
        <p:nvPicPr>
          <p:cNvPr id="2" name="Picture 1" descr="Invention Of The Frisbee - Innovation-Creativity">
            <a:extLst>
              <a:ext uri="{FF2B5EF4-FFF2-40B4-BE49-F238E27FC236}">
                <a16:creationId xmlns:a16="http://schemas.microsoft.com/office/drawing/2014/main" id="{A866486A-EB70-7948-7F59-3E965E2B2B8A}"/>
              </a:ext>
            </a:extLst>
          </p:cNvPr>
          <p:cNvPicPr>
            <a:picLocks noChangeAspect="1"/>
          </p:cNvPicPr>
          <p:nvPr/>
        </p:nvPicPr>
        <p:blipFill>
          <a:blip r:embed="rId4"/>
          <a:stretch>
            <a:fillRect/>
          </a:stretch>
        </p:blipFill>
        <p:spPr>
          <a:xfrm>
            <a:off x="8977183" y="2678642"/>
            <a:ext cx="2743199" cy="1830228"/>
          </a:xfrm>
          <a:prstGeom prst="rect">
            <a:avLst/>
          </a:prstGeom>
        </p:spPr>
      </p:pic>
      <p:pic>
        <p:nvPicPr>
          <p:cNvPr id="4" name="Picture 3" descr="Children Stream Stock Illustrations – 4,783 Children Stream Stock  Illustrations, Vectors &amp; Clipart - Dreamstime">
            <a:extLst>
              <a:ext uri="{FF2B5EF4-FFF2-40B4-BE49-F238E27FC236}">
                <a16:creationId xmlns:a16="http://schemas.microsoft.com/office/drawing/2014/main" id="{E1C863B7-F293-0A57-56F7-B0A117A2504D}"/>
              </a:ext>
            </a:extLst>
          </p:cNvPr>
          <p:cNvPicPr>
            <a:picLocks noChangeAspect="1"/>
          </p:cNvPicPr>
          <p:nvPr/>
        </p:nvPicPr>
        <p:blipFill>
          <a:blip r:embed="rId5"/>
          <a:stretch>
            <a:fillRect/>
          </a:stretch>
        </p:blipFill>
        <p:spPr>
          <a:xfrm>
            <a:off x="8977183" y="4880192"/>
            <a:ext cx="2743200" cy="1978533"/>
          </a:xfrm>
          <a:prstGeom prst="rect">
            <a:avLst/>
          </a:prstGeom>
        </p:spPr>
      </p:pic>
    </p:spTree>
    <p:extLst>
      <p:ext uri="{BB962C8B-B14F-4D97-AF65-F5344CB8AC3E}">
        <p14:creationId xmlns:p14="http://schemas.microsoft.com/office/powerpoint/2010/main" val="63104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3A0AB-0A07-710A-A978-26C381D27C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F980DC-3399-0E80-D2F6-AE7C237E3EFE}"/>
              </a:ext>
            </a:extLst>
          </p:cNvPr>
          <p:cNvSpPr txBox="1"/>
          <p:nvPr/>
        </p:nvSpPr>
        <p:spPr>
          <a:xfrm>
            <a:off x="1072" y="189712"/>
            <a:ext cx="978506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Comic Sans MS"/>
              </a:rPr>
              <a:t>Tuesday 22nd April </a:t>
            </a:r>
            <a:br>
              <a:rPr lang="en-GB" sz="2000" u="sng">
                <a:latin typeface="Comic Sans MS"/>
              </a:rPr>
            </a:br>
            <a:r>
              <a:rPr lang="en-GB" sz="2000" u="sng">
                <a:latin typeface="Comic Sans MS"/>
              </a:rPr>
              <a:t>TBAT: Answer comprehension questions </a:t>
            </a:r>
            <a:br>
              <a:rPr lang="en-GB" sz="2000" u="sng">
                <a:latin typeface="Comic Sans MS"/>
              </a:rPr>
            </a:br>
            <a:r>
              <a:rPr lang="en-GB" sz="2000" u="sng">
                <a:latin typeface="Comic Sans MS"/>
              </a:rPr>
              <a:t>about a text.</a:t>
            </a:r>
          </a:p>
          <a:p>
            <a:endParaRPr lang="en-GB" sz="2000" u="sng">
              <a:latin typeface="Comic Sans MS"/>
            </a:endParaRPr>
          </a:p>
          <a:p>
            <a:endParaRPr lang="en-GB" sz="2000" u="sng">
              <a:latin typeface="Comic Sans MS"/>
            </a:endParaRPr>
          </a:p>
          <a:p>
            <a:r>
              <a:rPr lang="en-GB" sz="2000">
                <a:latin typeface="Comic Sans MS"/>
              </a:rPr>
              <a:t>Read the text.</a:t>
            </a:r>
            <a:br>
              <a:rPr lang="en-GB" sz="2000">
                <a:latin typeface="Comic Sans MS"/>
              </a:rPr>
            </a:br>
            <a:br>
              <a:rPr lang="en-GB" sz="2000">
                <a:latin typeface="Comic Sans MS"/>
              </a:rPr>
            </a:br>
            <a:r>
              <a:rPr lang="en-GB" sz="2000">
                <a:latin typeface="Comic Sans MS"/>
              </a:rPr>
              <a:t>Can you spot:</a:t>
            </a:r>
            <a:br>
              <a:rPr lang="en-GB" sz="2000">
                <a:latin typeface="Comic Sans MS"/>
              </a:rPr>
            </a:br>
            <a:br>
              <a:rPr lang="en-GB" sz="2000">
                <a:latin typeface="Comic Sans MS"/>
              </a:rPr>
            </a:br>
            <a:r>
              <a:rPr lang="en-GB" sz="2000">
                <a:latin typeface="Comic Sans MS"/>
              </a:rPr>
              <a:t>-Fronted adverbials</a:t>
            </a:r>
            <a:br>
              <a:rPr lang="en-GB" sz="2000">
                <a:latin typeface="Comic Sans MS"/>
              </a:rPr>
            </a:br>
            <a:r>
              <a:rPr lang="en-GB" sz="2000">
                <a:latin typeface="Comic Sans MS"/>
              </a:rPr>
              <a:t>-Parenthesis</a:t>
            </a:r>
            <a:br>
              <a:rPr lang="en-GB" sz="2000">
                <a:latin typeface="Comic Sans MS"/>
              </a:rPr>
            </a:br>
            <a:r>
              <a:rPr lang="en-GB" sz="2000">
                <a:latin typeface="Comic Sans MS"/>
              </a:rPr>
              <a:t>- How has cohesion been used?</a:t>
            </a:r>
          </a:p>
          <a:p>
            <a:endParaRPr lang="en-GB" sz="2000" u="sng">
              <a:latin typeface="Comic Sans MS"/>
            </a:endParaRPr>
          </a:p>
        </p:txBody>
      </p:sp>
      <p:pic>
        <p:nvPicPr>
          <p:cNvPr id="2" name="Picture 1" descr="A text on a page&#10;&#10;AI-generated content may be incorrect.">
            <a:extLst>
              <a:ext uri="{FF2B5EF4-FFF2-40B4-BE49-F238E27FC236}">
                <a16:creationId xmlns:a16="http://schemas.microsoft.com/office/drawing/2014/main" id="{061B041A-060C-0E66-C111-8C890FFF3EC4}"/>
              </a:ext>
            </a:extLst>
          </p:cNvPr>
          <p:cNvPicPr>
            <a:picLocks noChangeAspect="1"/>
          </p:cNvPicPr>
          <p:nvPr/>
        </p:nvPicPr>
        <p:blipFill>
          <a:blip r:embed="rId2"/>
          <a:stretch>
            <a:fillRect/>
          </a:stretch>
        </p:blipFill>
        <p:spPr>
          <a:xfrm>
            <a:off x="5143004" y="0"/>
            <a:ext cx="6848695" cy="6858000"/>
          </a:xfrm>
          <a:prstGeom prst="rect">
            <a:avLst/>
          </a:prstGeom>
        </p:spPr>
      </p:pic>
    </p:spTree>
    <p:extLst>
      <p:ext uri="{BB962C8B-B14F-4D97-AF65-F5344CB8AC3E}">
        <p14:creationId xmlns:p14="http://schemas.microsoft.com/office/powerpoint/2010/main" val="38933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DAAD1-1522-85DD-A165-ABBC4E9A15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4D4C57-B4FF-68FD-F1F8-5D77E8146AF2}"/>
              </a:ext>
            </a:extLst>
          </p:cNvPr>
          <p:cNvSpPr txBox="1"/>
          <p:nvPr/>
        </p:nvSpPr>
        <p:spPr>
          <a:xfrm>
            <a:off x="1072" y="189712"/>
            <a:ext cx="12977228"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Comic Sans MS"/>
              </a:rPr>
              <a:t>Tuesday 22nd April </a:t>
            </a:r>
            <a:br>
              <a:rPr lang="en-GB" sz="2000" u="sng">
                <a:latin typeface="Comic Sans MS"/>
              </a:rPr>
            </a:br>
            <a:r>
              <a:rPr lang="en-GB" sz="2000" u="sng">
                <a:latin typeface="Comic Sans MS"/>
              </a:rPr>
              <a:t>TBAT: Answer comprehension questions about a text.</a:t>
            </a:r>
            <a:br>
              <a:rPr lang="en-GB" sz="2000" u="sng">
                <a:latin typeface="Comic Sans MS"/>
              </a:rPr>
            </a:br>
            <a:endParaRPr lang="en-GB" sz="2000" u="sng">
              <a:latin typeface="Comic Sans MS"/>
            </a:endParaRPr>
          </a:p>
          <a:p>
            <a:r>
              <a:rPr lang="en-GB" u="sng">
                <a:latin typeface="Comic Sans MS"/>
              </a:rPr>
              <a:t>Multiple choice questions:</a:t>
            </a:r>
            <a:br>
              <a:rPr lang="en-GB" u="sng">
                <a:latin typeface="Comic Sans MS"/>
              </a:rPr>
            </a:br>
            <a:br>
              <a:rPr lang="en-GB" u="sng">
                <a:latin typeface="Comic Sans MS"/>
              </a:rPr>
            </a:br>
            <a:r>
              <a:rPr lang="en-GB">
                <a:latin typeface="Comic Sans MS"/>
                <a:ea typeface="+mn-lt"/>
                <a:cs typeface="+mn-lt"/>
              </a:rPr>
              <a:t>1. Where did the family go on their special day out?</a:t>
            </a:r>
            <a:br>
              <a:rPr lang="en-GB">
                <a:latin typeface="Comic Sans MS"/>
                <a:ea typeface="+mn-lt"/>
                <a:cs typeface="+mn-lt"/>
              </a:rPr>
            </a:br>
            <a:r>
              <a:rPr lang="en-GB">
                <a:latin typeface="Comic Sans MS"/>
                <a:ea typeface="+mn-lt"/>
                <a:cs typeface="+mn-lt"/>
              </a:rPr>
              <a:t> a) A museum in the city</a:t>
            </a:r>
            <a:br>
              <a:rPr lang="en-GB">
                <a:latin typeface="Comic Sans MS"/>
                <a:ea typeface="+mn-lt"/>
                <a:cs typeface="+mn-lt"/>
              </a:rPr>
            </a:br>
            <a:r>
              <a:rPr lang="en-GB">
                <a:latin typeface="Comic Sans MS"/>
                <a:ea typeface="+mn-lt"/>
                <a:cs typeface="+mn-lt"/>
              </a:rPr>
              <a:t> b) A park with a wide, grassy field and gentle river</a:t>
            </a:r>
            <a:br>
              <a:rPr lang="en-GB">
                <a:latin typeface="Comic Sans MS"/>
                <a:ea typeface="+mn-lt"/>
                <a:cs typeface="+mn-lt"/>
              </a:rPr>
            </a:br>
            <a:r>
              <a:rPr lang="en-GB">
                <a:latin typeface="Comic Sans MS"/>
                <a:ea typeface="+mn-lt"/>
                <a:cs typeface="+mn-lt"/>
              </a:rPr>
              <a:t> c) A busy shopping centre</a:t>
            </a:r>
            <a:br>
              <a:rPr lang="en-GB">
                <a:latin typeface="Comic Sans MS"/>
                <a:ea typeface="+mn-lt"/>
                <a:cs typeface="+mn-lt"/>
              </a:rPr>
            </a:br>
            <a:r>
              <a:rPr lang="en-GB">
                <a:latin typeface="Comic Sans MS"/>
                <a:ea typeface="+mn-lt"/>
                <a:cs typeface="+mn-lt"/>
              </a:rPr>
              <a:t> d) A beach by the sea</a:t>
            </a:r>
            <a:br>
              <a:rPr lang="en-GB">
                <a:latin typeface="Comic Sans MS"/>
                <a:ea typeface="+mn-lt"/>
                <a:cs typeface="+mn-lt"/>
              </a:rPr>
            </a:br>
            <a:endParaRPr lang="en-GB" u="sng">
              <a:latin typeface="Comic Sans MS"/>
            </a:endParaRPr>
          </a:p>
          <a:p>
            <a:r>
              <a:rPr lang="en-GB">
                <a:latin typeface="Comic Sans MS"/>
                <a:ea typeface="+mn-lt"/>
                <a:cs typeface="+mn-lt"/>
              </a:rPr>
              <a:t>2. What did the family bring for their picnic?</a:t>
            </a:r>
            <a:br>
              <a:rPr lang="en-GB">
                <a:latin typeface="Comic Sans MS"/>
                <a:ea typeface="+mn-lt"/>
                <a:cs typeface="+mn-lt"/>
              </a:rPr>
            </a:br>
            <a:r>
              <a:rPr lang="en-GB">
                <a:latin typeface="Comic Sans MS"/>
                <a:ea typeface="+mn-lt"/>
                <a:cs typeface="+mn-lt"/>
              </a:rPr>
              <a:t> a) Hot dogs and lemonade</a:t>
            </a:r>
            <a:br>
              <a:rPr lang="en-GB">
                <a:latin typeface="Comic Sans MS"/>
                <a:ea typeface="+mn-lt"/>
                <a:cs typeface="+mn-lt"/>
              </a:rPr>
            </a:br>
            <a:r>
              <a:rPr lang="en-GB">
                <a:latin typeface="Comic Sans MS"/>
                <a:ea typeface="+mn-lt"/>
                <a:cs typeface="+mn-lt"/>
              </a:rPr>
              <a:t> b) Sandwiches, fruit, homemade lemonade, and chocolate brownies</a:t>
            </a:r>
            <a:br>
              <a:rPr lang="en-GB">
                <a:latin typeface="Comic Sans MS"/>
                <a:ea typeface="+mn-lt"/>
                <a:cs typeface="+mn-lt"/>
              </a:rPr>
            </a:br>
            <a:r>
              <a:rPr lang="en-GB">
                <a:latin typeface="Comic Sans MS"/>
                <a:ea typeface="+mn-lt"/>
                <a:cs typeface="+mn-lt"/>
              </a:rPr>
              <a:t> c) Fish and chips</a:t>
            </a:r>
            <a:br>
              <a:rPr lang="en-GB">
                <a:latin typeface="Comic Sans MS"/>
                <a:ea typeface="+mn-lt"/>
                <a:cs typeface="+mn-lt"/>
              </a:rPr>
            </a:br>
            <a:r>
              <a:rPr lang="en-GB">
                <a:latin typeface="Comic Sans MS"/>
                <a:ea typeface="+mn-lt"/>
                <a:cs typeface="+mn-lt"/>
              </a:rPr>
              <a:t> d) Sweets and fizzy drinks</a:t>
            </a:r>
            <a:br>
              <a:rPr lang="en-GB">
                <a:latin typeface="Comic Sans MS"/>
                <a:ea typeface="+mn-lt"/>
                <a:cs typeface="+mn-lt"/>
              </a:rPr>
            </a:br>
            <a:endParaRPr lang="en-GB" sz="1600">
              <a:latin typeface="Comic Sans MS"/>
            </a:endParaRPr>
          </a:p>
          <a:p>
            <a:r>
              <a:rPr lang="en-GB">
                <a:latin typeface="Comic Sans MS"/>
                <a:ea typeface="+mn-lt"/>
                <a:cs typeface="+mn-lt"/>
              </a:rPr>
              <a:t>3. What caused a moment of laughter during the day?</a:t>
            </a:r>
            <a:br>
              <a:rPr lang="en-GB">
                <a:latin typeface="Comic Sans MS"/>
                <a:ea typeface="+mn-lt"/>
                <a:cs typeface="+mn-lt"/>
              </a:rPr>
            </a:br>
            <a:r>
              <a:rPr lang="en-GB">
                <a:latin typeface="Comic Sans MS"/>
                <a:ea typeface="+mn-lt"/>
                <a:cs typeface="+mn-lt"/>
              </a:rPr>
              <a:t> a) The narrator fell in the river</a:t>
            </a:r>
            <a:br>
              <a:rPr lang="en-GB">
                <a:latin typeface="Comic Sans MS"/>
                <a:ea typeface="+mn-lt"/>
                <a:cs typeface="+mn-lt"/>
              </a:rPr>
            </a:br>
            <a:r>
              <a:rPr lang="en-GB">
                <a:latin typeface="Comic Sans MS"/>
                <a:ea typeface="+mn-lt"/>
                <a:cs typeface="+mn-lt"/>
              </a:rPr>
              <a:t> b) The frisbee landed in a tree</a:t>
            </a:r>
            <a:br>
              <a:rPr lang="en-GB">
                <a:latin typeface="Comic Sans MS"/>
                <a:ea typeface="+mn-lt"/>
                <a:cs typeface="+mn-lt"/>
              </a:rPr>
            </a:br>
            <a:r>
              <a:rPr lang="en-GB">
                <a:latin typeface="Comic Sans MS"/>
                <a:ea typeface="+mn-lt"/>
                <a:cs typeface="+mn-lt"/>
              </a:rPr>
              <a:t> c) The dad tripped over a log</a:t>
            </a:r>
            <a:br>
              <a:rPr lang="en-GB">
                <a:latin typeface="Comic Sans MS"/>
                <a:ea typeface="+mn-lt"/>
                <a:cs typeface="+mn-lt"/>
              </a:rPr>
            </a:br>
            <a:r>
              <a:rPr lang="en-GB">
                <a:latin typeface="Comic Sans MS"/>
                <a:ea typeface="+mn-lt"/>
                <a:cs typeface="+mn-lt"/>
              </a:rPr>
              <a:t> d) A duck stole their lunch</a:t>
            </a:r>
            <a:endParaRPr lang="en-GB">
              <a:latin typeface="Comic Sans MS"/>
            </a:endParaRPr>
          </a:p>
          <a:p>
            <a:endParaRPr lang="en-GB" sz="2000" u="sng">
              <a:latin typeface="Comic Sans MS"/>
            </a:endParaRPr>
          </a:p>
        </p:txBody>
      </p:sp>
    </p:spTree>
    <p:extLst>
      <p:ext uri="{BB962C8B-B14F-4D97-AF65-F5344CB8AC3E}">
        <p14:creationId xmlns:p14="http://schemas.microsoft.com/office/powerpoint/2010/main" val="3709261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2B9A0-464E-711F-CBDC-ADBCBC3872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872FF28-319B-E377-9D2D-E1D69364B0EA}"/>
              </a:ext>
            </a:extLst>
          </p:cNvPr>
          <p:cNvSpPr txBox="1"/>
          <p:nvPr/>
        </p:nvSpPr>
        <p:spPr>
          <a:xfrm>
            <a:off x="1072" y="189712"/>
            <a:ext cx="9785066"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Comic Sans MS"/>
              </a:rPr>
              <a:t>Tuesday 22nd April </a:t>
            </a:r>
            <a:br>
              <a:rPr lang="en-GB" sz="2000" u="sng">
                <a:latin typeface="Comic Sans MS"/>
              </a:rPr>
            </a:br>
            <a:r>
              <a:rPr lang="en-GB" sz="2000" u="sng">
                <a:latin typeface="Comic Sans MS"/>
              </a:rPr>
              <a:t>TBAT: Answer comprehension questions about a text.</a:t>
            </a:r>
            <a:br>
              <a:rPr lang="en-GB" sz="2000" u="sng">
                <a:latin typeface="Comic Sans MS"/>
              </a:rPr>
            </a:br>
            <a:endParaRPr lang="en-GB" sz="2000" u="sng">
              <a:latin typeface="Comic Sans MS"/>
            </a:endParaRPr>
          </a:p>
          <a:p>
            <a:r>
              <a:rPr lang="en-GB" b="1"/>
              <a:t>Retrieval (Find the answer in the text):</a:t>
            </a:r>
            <a:endParaRPr lang="en-GB"/>
          </a:p>
          <a:p>
            <a:pPr marL="457200" indent="-457200">
              <a:buAutoNum type="arabicPeriod"/>
            </a:pPr>
            <a:r>
              <a:rPr lang="en-GB" sz="2000">
                <a:ea typeface="+mn-lt"/>
                <a:cs typeface="+mn-lt"/>
              </a:rPr>
              <a:t>What food did the family bring for their picnic?</a:t>
            </a:r>
            <a:br>
              <a:rPr lang="en-GB" sz="2000">
                <a:ea typeface="+mn-lt"/>
                <a:cs typeface="+mn-lt"/>
              </a:rPr>
            </a:br>
            <a:r>
              <a:rPr lang="en-GB" sz="2000">
                <a:ea typeface="+mn-lt"/>
                <a:cs typeface="+mn-lt"/>
              </a:rPr>
              <a:t> a) Burgers, chips, and milkshakes</a:t>
            </a:r>
            <a:br>
              <a:rPr lang="en-GB" sz="2000">
                <a:ea typeface="+mn-lt"/>
                <a:cs typeface="+mn-lt"/>
              </a:rPr>
            </a:br>
            <a:r>
              <a:rPr lang="en-GB" sz="2000">
                <a:ea typeface="+mn-lt"/>
                <a:cs typeface="+mn-lt"/>
              </a:rPr>
              <a:t> b) Crusty sandwiches, fresh fruit, homemade lemonade, and chocolate brownies</a:t>
            </a:r>
            <a:br>
              <a:rPr lang="en-GB" sz="2000">
                <a:ea typeface="+mn-lt"/>
                <a:cs typeface="+mn-lt"/>
              </a:rPr>
            </a:br>
            <a:r>
              <a:rPr lang="en-GB" sz="2000">
                <a:ea typeface="+mn-lt"/>
                <a:cs typeface="+mn-lt"/>
              </a:rPr>
              <a:t> c) Pizza, ice cream, and fizzy drinks</a:t>
            </a:r>
            <a:br>
              <a:rPr lang="en-GB" sz="2000">
                <a:ea typeface="+mn-lt"/>
                <a:cs typeface="+mn-lt"/>
              </a:rPr>
            </a:br>
            <a:r>
              <a:rPr lang="en-GB" sz="2000">
                <a:ea typeface="+mn-lt"/>
                <a:cs typeface="+mn-lt"/>
              </a:rPr>
              <a:t> d) Pasta, soup, and cupcakes</a:t>
            </a:r>
            <a:br>
              <a:rPr lang="en-GB" sz="2000">
                <a:ea typeface="+mn-lt"/>
                <a:cs typeface="+mn-lt"/>
              </a:rPr>
            </a:br>
            <a:endParaRPr lang="en-GB">
              <a:ea typeface="+mn-lt"/>
              <a:cs typeface="+mn-lt"/>
            </a:endParaRPr>
          </a:p>
          <a:p>
            <a:pPr marL="457200" indent="-457200">
              <a:buAutoNum type="arabicPeriod"/>
            </a:pPr>
            <a:r>
              <a:rPr lang="en-GB" sz="2000">
                <a:ea typeface="+mn-lt"/>
                <a:cs typeface="+mn-lt"/>
              </a:rPr>
              <a:t>Where did the family go for their day out?</a:t>
            </a:r>
            <a:br>
              <a:rPr lang="en-GB" sz="2000">
                <a:ea typeface="+mn-lt"/>
                <a:cs typeface="+mn-lt"/>
              </a:rPr>
            </a:br>
            <a:endParaRPr lang="en-GB"/>
          </a:p>
          <a:p>
            <a:pPr marL="285750" indent="-285750">
              <a:buAutoNum type="arabicPeriod"/>
            </a:pPr>
            <a:r>
              <a:rPr lang="en-GB" sz="2000">
                <a:ea typeface="+mn-lt"/>
                <a:cs typeface="+mn-lt"/>
              </a:rPr>
              <a:t>What happened when the brother threw the frisbee too high?</a:t>
            </a:r>
            <a:endParaRPr lang="en-GB"/>
          </a:p>
          <a:p>
            <a:endParaRPr lang="en-GB" sz="2000">
              <a:latin typeface="Aptos"/>
            </a:endParaRPr>
          </a:p>
          <a:p>
            <a:r>
              <a:rPr lang="en-GB" b="1"/>
              <a:t>Inference (Read between the lines):</a:t>
            </a:r>
            <a:endParaRPr lang="en-GB"/>
          </a:p>
          <a:p>
            <a:r>
              <a:rPr lang="en-GB" sz="2000">
                <a:ea typeface="+mn-lt"/>
                <a:cs typeface="+mn-lt"/>
              </a:rPr>
              <a:t>4. How do you think the family felt during their day out? Use evidence from the text to support your answer.</a:t>
            </a:r>
            <a:endParaRPr lang="en-GB">
              <a:ea typeface="+mn-lt"/>
              <a:cs typeface="+mn-lt"/>
            </a:endParaRPr>
          </a:p>
          <a:p>
            <a:endParaRPr lang="en-GB" sz="2000">
              <a:ea typeface="+mn-lt"/>
              <a:cs typeface="+mn-lt"/>
            </a:endParaRPr>
          </a:p>
          <a:p>
            <a:r>
              <a:rPr lang="en-GB" sz="2000">
                <a:ea typeface="+mn-lt"/>
                <a:cs typeface="+mn-lt"/>
              </a:rPr>
              <a:t>5. Why do you think the dad was “shaking his head but grinning” after retrieving the frisbee?</a:t>
            </a:r>
            <a:endParaRPr lang="en-GB"/>
          </a:p>
          <a:p>
            <a:endParaRPr lang="en-GB" sz="2000">
              <a:latin typeface="Aptos"/>
            </a:endParaRPr>
          </a:p>
          <a:p>
            <a:endParaRPr lang="en-GB" sz="2000" u="sng">
              <a:latin typeface="Comic Sans MS"/>
            </a:endParaRPr>
          </a:p>
        </p:txBody>
      </p:sp>
    </p:spTree>
    <p:extLst>
      <p:ext uri="{BB962C8B-B14F-4D97-AF65-F5344CB8AC3E}">
        <p14:creationId xmlns:p14="http://schemas.microsoft.com/office/powerpoint/2010/main" val="122296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FDE9D-68E6-569B-D1AC-E2319AEAFC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201CF7-EEF1-CEEF-4DB0-7F5875662EE9}"/>
              </a:ext>
            </a:extLst>
          </p:cNvPr>
          <p:cNvSpPr txBox="1"/>
          <p:nvPr/>
        </p:nvSpPr>
        <p:spPr>
          <a:xfrm>
            <a:off x="1072" y="189712"/>
            <a:ext cx="978506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Comic Sans MS"/>
              </a:rPr>
              <a:t>Tuesday 22nd April </a:t>
            </a:r>
            <a:br>
              <a:rPr lang="en-GB" sz="2000" u="sng">
                <a:latin typeface="Comic Sans MS"/>
              </a:rPr>
            </a:br>
            <a:r>
              <a:rPr lang="en-GB" sz="2000" u="sng">
                <a:latin typeface="Comic Sans MS"/>
              </a:rPr>
              <a:t>TBAT: Answer comprehension questions about a text.</a:t>
            </a:r>
            <a:br>
              <a:rPr lang="en-GB" sz="2000" u="sng">
                <a:latin typeface="Comic Sans MS"/>
              </a:rPr>
            </a:br>
            <a:endParaRPr lang="en-GB" sz="2000" u="sng">
              <a:latin typeface="Comic Sans MS"/>
            </a:endParaRPr>
          </a:p>
          <a:p>
            <a:r>
              <a:rPr lang="en-GB">
                <a:ea typeface="+mn-lt"/>
                <a:cs typeface="+mn-lt"/>
              </a:rPr>
              <a:t>Summarise the main events of the family day in </a:t>
            </a:r>
            <a:r>
              <a:rPr lang="en-GB" b="1">
                <a:ea typeface="+mn-lt"/>
                <a:cs typeface="+mn-lt"/>
              </a:rPr>
              <a:t>three</a:t>
            </a:r>
            <a:r>
              <a:rPr lang="en-GB">
                <a:ea typeface="+mn-lt"/>
                <a:cs typeface="+mn-lt"/>
              </a:rPr>
              <a:t> sentences.</a:t>
            </a:r>
            <a:br>
              <a:rPr lang="en-GB">
                <a:ea typeface="+mn-lt"/>
                <a:cs typeface="+mn-lt"/>
              </a:rPr>
            </a:br>
            <a:br>
              <a:rPr lang="en-GB">
                <a:ea typeface="+mn-lt"/>
                <a:cs typeface="+mn-lt"/>
              </a:rPr>
            </a:br>
            <a:endParaRPr lang="en-GB">
              <a:ea typeface="+mn-lt"/>
              <a:cs typeface="+mn-lt"/>
            </a:endParaRPr>
          </a:p>
          <a:p>
            <a:endParaRPr lang="en-GB" sz="2000">
              <a:latin typeface="Aptos"/>
            </a:endParaRPr>
          </a:p>
          <a:p>
            <a:endParaRPr lang="en-GB" sz="2000" u="sng">
              <a:latin typeface="Comic Sans MS"/>
            </a:endParaRPr>
          </a:p>
        </p:txBody>
      </p:sp>
      <p:graphicFrame>
        <p:nvGraphicFramePr>
          <p:cNvPr id="2" name="Table 1">
            <a:extLst>
              <a:ext uri="{FF2B5EF4-FFF2-40B4-BE49-F238E27FC236}">
                <a16:creationId xmlns:a16="http://schemas.microsoft.com/office/drawing/2014/main" id="{2517AB88-0CD4-88C7-E665-AC3844044B54}"/>
              </a:ext>
            </a:extLst>
          </p:cNvPr>
          <p:cNvGraphicFramePr>
            <a:graphicFrameLocks noGrp="1"/>
          </p:cNvGraphicFramePr>
          <p:nvPr>
            <p:extLst>
              <p:ext uri="{D42A27DB-BD31-4B8C-83A1-F6EECF244321}">
                <p14:modId xmlns:p14="http://schemas.microsoft.com/office/powerpoint/2010/main" val="2411012944"/>
              </p:ext>
            </p:extLst>
          </p:nvPr>
        </p:nvGraphicFramePr>
        <p:xfrm>
          <a:off x="806896" y="1710916"/>
          <a:ext cx="9190424" cy="3052510"/>
        </p:xfrm>
        <a:graphic>
          <a:graphicData uri="http://schemas.openxmlformats.org/drawingml/2006/table">
            <a:tbl>
              <a:tblPr firstRow="1" bandRow="1">
                <a:tableStyleId>{5940675A-B579-460E-94D1-54222C63F5DA}</a:tableStyleId>
              </a:tblPr>
              <a:tblGrid>
                <a:gridCol w="4595212">
                  <a:extLst>
                    <a:ext uri="{9D8B030D-6E8A-4147-A177-3AD203B41FA5}">
                      <a16:colId xmlns:a16="http://schemas.microsoft.com/office/drawing/2014/main" val="204379559"/>
                    </a:ext>
                  </a:extLst>
                </a:gridCol>
                <a:gridCol w="4595212">
                  <a:extLst>
                    <a:ext uri="{9D8B030D-6E8A-4147-A177-3AD203B41FA5}">
                      <a16:colId xmlns:a16="http://schemas.microsoft.com/office/drawing/2014/main" val="3451087800"/>
                    </a:ext>
                  </a:extLst>
                </a:gridCol>
              </a:tblGrid>
              <a:tr h="473665">
                <a:tc>
                  <a:txBody>
                    <a:bodyPr/>
                    <a:lstStyle/>
                    <a:p>
                      <a:pPr algn="ctr"/>
                      <a:r>
                        <a:rPr lang="en-GB">
                          <a:latin typeface="Comic Sans MS"/>
                        </a:rPr>
                        <a:t>Important information</a:t>
                      </a:r>
                    </a:p>
                  </a:txBody>
                  <a:tcPr/>
                </a:tc>
                <a:tc>
                  <a:txBody>
                    <a:bodyPr/>
                    <a:lstStyle/>
                    <a:p>
                      <a:pPr algn="ctr"/>
                      <a:r>
                        <a:rPr lang="en-GB">
                          <a:latin typeface="Comic Sans MS"/>
                        </a:rPr>
                        <a:t>Non-important information</a:t>
                      </a:r>
                    </a:p>
                  </a:txBody>
                  <a:tcPr/>
                </a:tc>
                <a:extLst>
                  <a:ext uri="{0D108BD9-81ED-4DB2-BD59-A6C34878D82A}">
                    <a16:rowId xmlns:a16="http://schemas.microsoft.com/office/drawing/2014/main" val="4261744668"/>
                  </a:ext>
                </a:extLst>
              </a:tr>
              <a:tr h="2578845">
                <a:tc>
                  <a:txBody>
                    <a:bodyPr/>
                    <a:lstStyle/>
                    <a:p>
                      <a:pPr algn="ctr"/>
                      <a:endParaRPr lang="en-GB">
                        <a:latin typeface="Comic Sans MS"/>
                      </a:endParaRPr>
                    </a:p>
                    <a:p>
                      <a:pPr lvl="0" algn="ctr">
                        <a:buNone/>
                      </a:pPr>
                      <a:endParaRPr lang="en-GB">
                        <a:latin typeface="Comic Sans MS"/>
                      </a:endParaRPr>
                    </a:p>
                    <a:p>
                      <a:pPr lvl="0" algn="ctr">
                        <a:buNone/>
                      </a:pPr>
                      <a:endParaRPr lang="en-GB">
                        <a:latin typeface="Comic Sans MS"/>
                      </a:endParaRPr>
                    </a:p>
                    <a:p>
                      <a:pPr lvl="0" algn="ctr">
                        <a:buNone/>
                      </a:pPr>
                      <a:endParaRPr lang="en-GB">
                        <a:latin typeface="Comic Sans MS"/>
                      </a:endParaRPr>
                    </a:p>
                    <a:p>
                      <a:pPr lvl="0" algn="ctr">
                        <a:buNone/>
                      </a:pPr>
                      <a:endParaRPr lang="en-GB">
                        <a:latin typeface="Comic Sans MS"/>
                      </a:endParaRPr>
                    </a:p>
                    <a:p>
                      <a:pPr lvl="0" algn="ctr">
                        <a:buNone/>
                      </a:pPr>
                      <a:endParaRPr lang="en-GB">
                        <a:latin typeface="Comic Sans MS"/>
                      </a:endParaRPr>
                    </a:p>
                    <a:p>
                      <a:pPr lvl="0" algn="ctr">
                        <a:buNone/>
                      </a:pPr>
                      <a:endParaRPr lang="en-GB">
                        <a:latin typeface="Comic Sans MS"/>
                      </a:endParaRPr>
                    </a:p>
                  </a:txBody>
                  <a:tcPr/>
                </a:tc>
                <a:tc>
                  <a:txBody>
                    <a:bodyPr/>
                    <a:lstStyle/>
                    <a:p>
                      <a:pPr algn="ctr"/>
                      <a:endParaRPr lang="en-GB">
                        <a:latin typeface="Comic Sans MS"/>
                      </a:endParaRPr>
                    </a:p>
                  </a:txBody>
                  <a:tcPr/>
                </a:tc>
                <a:extLst>
                  <a:ext uri="{0D108BD9-81ED-4DB2-BD59-A6C34878D82A}">
                    <a16:rowId xmlns:a16="http://schemas.microsoft.com/office/drawing/2014/main" val="1950353066"/>
                  </a:ext>
                </a:extLst>
              </a:tr>
            </a:tbl>
          </a:graphicData>
        </a:graphic>
      </p:graphicFrame>
    </p:spTree>
    <p:extLst>
      <p:ext uri="{BB962C8B-B14F-4D97-AF65-F5344CB8AC3E}">
        <p14:creationId xmlns:p14="http://schemas.microsoft.com/office/powerpoint/2010/main" val="11525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CD74A-32F3-584C-F22E-7BDBC88571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876FF8-75F3-D907-82B4-DB1DA46AE7A0}"/>
              </a:ext>
            </a:extLst>
          </p:cNvPr>
          <p:cNvSpPr txBox="1"/>
          <p:nvPr/>
        </p:nvSpPr>
        <p:spPr>
          <a:xfrm>
            <a:off x="165829" y="189712"/>
            <a:ext cx="12029876"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a:latin typeface="Comic Sans MS"/>
              </a:rPr>
              <a:t>Tuesday 22nd April </a:t>
            </a:r>
            <a:br>
              <a:rPr lang="en-GB" sz="2000" u="sng">
                <a:latin typeface="Comic Sans MS"/>
              </a:rPr>
            </a:br>
            <a:r>
              <a:rPr lang="en-GB" sz="2000" u="sng">
                <a:latin typeface="Comic Sans MS"/>
              </a:rPr>
              <a:t>TBAT: Answer comprehension questions about a text.</a:t>
            </a:r>
            <a:br>
              <a:rPr lang="en-GB" sz="2000" u="sng">
                <a:latin typeface="Comic Sans MS"/>
              </a:rPr>
            </a:br>
            <a:endParaRPr lang="en-GB" sz="2400" u="sng">
              <a:latin typeface="Comic Sans MS"/>
            </a:endParaRPr>
          </a:p>
          <a:p>
            <a:r>
              <a:rPr lang="en-GB" sz="3200" b="1" u="sng">
                <a:solidFill>
                  <a:srgbClr val="FF0000"/>
                </a:solidFill>
                <a:latin typeface="Comic Sans MS"/>
                <a:ea typeface="+mn-lt"/>
                <a:cs typeface="+mn-lt"/>
              </a:rPr>
              <a:t>Challenge</a:t>
            </a:r>
            <a:br>
              <a:rPr lang="en-GB" sz="3200" b="1" u="sng">
                <a:latin typeface="Comic Sans MS"/>
                <a:ea typeface="+mn-lt"/>
                <a:cs typeface="+mn-lt"/>
              </a:rPr>
            </a:br>
            <a:br>
              <a:rPr lang="en-GB" sz="3200" b="1" u="sng">
                <a:latin typeface="Comic Sans MS"/>
                <a:ea typeface="+mn-lt"/>
                <a:cs typeface="+mn-lt"/>
              </a:rPr>
            </a:br>
            <a:r>
              <a:rPr lang="en-GB" sz="3200">
                <a:latin typeface="Comic Sans MS"/>
                <a:ea typeface="+mn-lt"/>
                <a:cs typeface="+mn-lt"/>
              </a:rPr>
              <a:t>Why do you think the writer ended with a rhetorical question? How does it affect the reader?</a:t>
            </a:r>
            <a:br>
              <a:rPr lang="en-GB">
                <a:ea typeface="+mn-lt"/>
                <a:cs typeface="+mn-lt"/>
              </a:rPr>
            </a:br>
            <a:br>
              <a:rPr lang="en-GB">
                <a:ea typeface="+mn-lt"/>
                <a:cs typeface="+mn-lt"/>
              </a:rPr>
            </a:br>
            <a:endParaRPr lang="en-GB">
              <a:ea typeface="+mn-lt"/>
              <a:cs typeface="+mn-lt"/>
            </a:endParaRPr>
          </a:p>
          <a:p>
            <a:endParaRPr lang="en-GB" sz="2000">
              <a:latin typeface="Aptos"/>
            </a:endParaRPr>
          </a:p>
          <a:p>
            <a:endParaRPr lang="en-GB" sz="2000" u="sng">
              <a:latin typeface="Comic Sans MS"/>
            </a:endParaRPr>
          </a:p>
        </p:txBody>
      </p:sp>
    </p:spTree>
    <p:extLst>
      <p:ext uri="{BB962C8B-B14F-4D97-AF65-F5344CB8AC3E}">
        <p14:creationId xmlns:p14="http://schemas.microsoft.com/office/powerpoint/2010/main" val="3358777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FCBF-294B-51C0-7D25-CEA4584B3EB7}"/>
              </a:ext>
            </a:extLst>
          </p:cNvPr>
          <p:cNvSpPr>
            <a:spLocks noGrp="1"/>
          </p:cNvSpPr>
          <p:nvPr>
            <p:ph type="title"/>
          </p:nvPr>
        </p:nvSpPr>
        <p:spPr/>
        <p:txBody>
          <a:bodyPr>
            <a:normAutofit fontScale="90000"/>
          </a:bodyPr>
          <a:lstStyle/>
          <a:p>
            <a:r>
              <a:rPr lang="en-US" sz="6000"/>
              <a:t>Q: </a:t>
            </a:r>
            <a:r>
              <a:rPr lang="en-US" b="1">
                <a:latin typeface="Century Gothic"/>
              </a:rPr>
              <a:t>How and why was Baghdad built?</a:t>
            </a:r>
            <a:br>
              <a:rPr lang="en-US"/>
            </a:br>
            <a:r>
              <a:rPr lang="en-US"/>
              <a:t>1 in 1 </a:t>
            </a:r>
            <a:br>
              <a:rPr lang="en-US"/>
            </a:br>
            <a:endParaRPr lang="en-US"/>
          </a:p>
        </p:txBody>
      </p:sp>
      <p:pic>
        <p:nvPicPr>
          <p:cNvPr id="3" name="Picture 2" descr="A cartoon of a child with a telescope&#10;&#10;Description automatically generated">
            <a:extLst>
              <a:ext uri="{FF2B5EF4-FFF2-40B4-BE49-F238E27FC236}">
                <a16:creationId xmlns:a16="http://schemas.microsoft.com/office/drawing/2014/main" id="{264BB236-52E3-0723-59A8-3C6CFD9D4944}"/>
              </a:ext>
            </a:extLst>
          </p:cNvPr>
          <p:cNvPicPr>
            <a:picLocks noChangeAspect="1"/>
          </p:cNvPicPr>
          <p:nvPr/>
        </p:nvPicPr>
        <p:blipFill>
          <a:blip r:embed="rId2"/>
          <a:stretch>
            <a:fillRect/>
          </a:stretch>
        </p:blipFill>
        <p:spPr>
          <a:xfrm>
            <a:off x="3440690" y="1435822"/>
            <a:ext cx="6696075" cy="5210175"/>
          </a:xfrm>
          <a:prstGeom prst="rect">
            <a:avLst/>
          </a:prstGeom>
        </p:spPr>
      </p:pic>
    </p:spTree>
    <p:extLst>
      <p:ext uri="{BB962C8B-B14F-4D97-AF65-F5344CB8AC3E}">
        <p14:creationId xmlns:p14="http://schemas.microsoft.com/office/powerpoint/2010/main" val="8146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2D1D-F079-1DBA-DC83-BE6D19BCD812}"/>
              </a:ext>
            </a:extLst>
          </p:cNvPr>
          <p:cNvSpPr>
            <a:spLocks noGrp="1"/>
          </p:cNvSpPr>
          <p:nvPr>
            <p:ph type="title"/>
          </p:nvPr>
        </p:nvSpPr>
        <p:spPr>
          <a:xfrm>
            <a:off x="219766" y="2684255"/>
            <a:ext cx="11973338" cy="1325563"/>
          </a:xfrm>
        </p:spPr>
        <p:txBody>
          <a:bodyPr>
            <a:normAutofit fontScale="90000"/>
          </a:bodyPr>
          <a:lstStyle/>
          <a:p>
            <a:r>
              <a:rPr lang="en-GB" sz="4000" b="1" u="sng" dirty="0">
                <a:ea typeface="Calibri Light"/>
                <a:cs typeface="Calibri Light"/>
              </a:rPr>
              <a:t>22.04.25</a:t>
            </a:r>
            <a:br>
              <a:rPr lang="en-GB" sz="4000" b="1" u="sng" dirty="0">
                <a:ea typeface="Calibri Light"/>
                <a:cs typeface="Calibri Light"/>
              </a:rPr>
            </a:br>
            <a:r>
              <a:rPr lang="en-GB" sz="4000" b="1" u="sng" dirty="0">
                <a:ea typeface="Calibri Light"/>
                <a:cs typeface="Calibri Light"/>
              </a:rPr>
              <a:t>TBAT- m</a:t>
            </a:r>
            <a:r>
              <a:rPr lang="en" sz="4000" b="1" u="sng" dirty="0" err="1">
                <a:latin typeface="Calibri"/>
                <a:ea typeface="Calibri"/>
                <a:cs typeface="Calibri"/>
              </a:rPr>
              <a:t>entally</a:t>
            </a:r>
            <a:r>
              <a:rPr lang="en" sz="4000" b="1" u="sng" dirty="0">
                <a:latin typeface="Calibri"/>
                <a:ea typeface="Calibri"/>
                <a:cs typeface="Calibri"/>
              </a:rPr>
              <a:t> add 2 place decimals in the context of money.</a:t>
            </a:r>
            <a:br>
              <a:rPr lang="en" sz="4000" b="1" dirty="0">
                <a:latin typeface="Calibri"/>
                <a:ea typeface="Calibri"/>
                <a:cs typeface="Calibri"/>
              </a:rPr>
            </a:br>
            <a:r>
              <a:rPr lang="en-GB" b="1" dirty="0">
                <a:ea typeface="Calibri Light"/>
                <a:cs typeface="Calibri Light"/>
              </a:rPr>
              <a:t>3in 3 </a:t>
            </a:r>
            <a:br>
              <a:rPr lang="en-GB" dirty="0">
                <a:ea typeface="Calibri Light"/>
                <a:cs typeface="Calibri Light"/>
              </a:rPr>
            </a:br>
            <a:r>
              <a:rPr lang="en-GB" dirty="0">
                <a:ea typeface="Calibri Light"/>
                <a:cs typeface="Calibri Light"/>
              </a:rPr>
              <a:t>1) </a:t>
            </a:r>
            <a:r>
              <a:rPr lang="en-GB" sz="4000" dirty="0">
                <a:ea typeface="Calibri Light"/>
                <a:cs typeface="Calibri Light"/>
              </a:rPr>
              <a:t>Round the following numbers to the nearest whole number: </a:t>
            </a:r>
            <a:br>
              <a:rPr lang="en-GB" dirty="0">
                <a:ea typeface="Calibri Light"/>
                <a:cs typeface="Calibri Light"/>
              </a:rPr>
            </a:br>
            <a:r>
              <a:rPr lang="en-GB" b="1" dirty="0">
                <a:ea typeface="Calibri Light"/>
                <a:cs typeface="Calibri Light"/>
              </a:rPr>
              <a:t>a) 45.78      b) 23.08        c) 56.91</a:t>
            </a:r>
            <a:r>
              <a:rPr lang="en-GB" dirty="0">
                <a:ea typeface="Calibri Light"/>
                <a:cs typeface="Calibri Light"/>
              </a:rPr>
              <a:t> </a:t>
            </a:r>
            <a:br>
              <a:rPr lang="en-GB" dirty="0">
                <a:ea typeface="Calibri Light"/>
                <a:cs typeface="Calibri Light"/>
              </a:rPr>
            </a:br>
            <a:r>
              <a:rPr lang="en-GB" dirty="0">
                <a:ea typeface="Calibri Light"/>
                <a:cs typeface="Calibri Light"/>
              </a:rPr>
              <a:t> </a:t>
            </a:r>
            <a:br>
              <a:rPr lang="en-GB" dirty="0">
                <a:ea typeface="Calibri Light"/>
                <a:cs typeface="Calibri Light"/>
              </a:rPr>
            </a:br>
            <a:r>
              <a:rPr lang="en-GB" dirty="0">
                <a:ea typeface="Calibri Light"/>
                <a:cs typeface="Calibri Light"/>
              </a:rPr>
              <a:t>2) What is the value of the 7 in each number below:</a:t>
            </a:r>
            <a:br>
              <a:rPr lang="en-GB" dirty="0">
                <a:ea typeface="Calibri Light"/>
                <a:cs typeface="Calibri Light"/>
              </a:rPr>
            </a:br>
            <a:r>
              <a:rPr lang="en-GB" b="1" dirty="0">
                <a:ea typeface="Calibri Light"/>
                <a:cs typeface="Calibri Light"/>
              </a:rPr>
              <a:t>a) 768       b) 0.7       c) 56.007 </a:t>
            </a:r>
            <a:br>
              <a:rPr lang="en-GB" b="1" dirty="0">
                <a:ea typeface="Calibri Light"/>
                <a:cs typeface="Calibri Light"/>
              </a:rPr>
            </a:br>
            <a:r>
              <a:rPr lang="en-GB" dirty="0">
                <a:ea typeface="Calibri Light"/>
                <a:cs typeface="Calibri Light"/>
              </a:rPr>
              <a:t>3) How many pennies make up £3.46?</a:t>
            </a:r>
            <a:br>
              <a:rPr lang="en-GB" b="1" dirty="0">
                <a:ea typeface="Calibri Light"/>
                <a:cs typeface="Calibri Light"/>
              </a:rPr>
            </a:br>
            <a:br>
              <a:rPr lang="en-GB" b="1" dirty="0">
                <a:ea typeface="Calibri Light"/>
                <a:cs typeface="Calibri Light"/>
              </a:rPr>
            </a:br>
            <a:r>
              <a:rPr lang="en-GB" sz="4000" dirty="0">
                <a:solidFill>
                  <a:srgbClr val="FF0000"/>
                </a:solidFill>
                <a:ea typeface="Calibri Light"/>
                <a:cs typeface="Calibri Light"/>
              </a:rPr>
              <a:t>Challenge: </a:t>
            </a:r>
            <a:r>
              <a:rPr lang="en-GB" sz="4000" dirty="0">
                <a:ea typeface="Calibri Light"/>
                <a:cs typeface="Calibri Light"/>
              </a:rPr>
              <a:t>Complete the missing numbers in the sequence. </a:t>
            </a:r>
            <a:br>
              <a:rPr lang="en-GB" sz="4000" dirty="0">
                <a:ea typeface="Calibri Light"/>
                <a:cs typeface="Calibri Light"/>
              </a:rPr>
            </a:br>
            <a:r>
              <a:rPr lang="en-GB" sz="4000" dirty="0">
                <a:ea typeface="Calibri Light"/>
                <a:cs typeface="Calibri Light"/>
              </a:rPr>
              <a:t>22.88,   22. 76, ______,   22.52,    _____ </a:t>
            </a:r>
            <a:endParaRPr lang="en-GB" dirty="0"/>
          </a:p>
        </p:txBody>
      </p:sp>
    </p:spTree>
    <p:extLst>
      <p:ext uri="{BB962C8B-B14F-4D97-AF65-F5344CB8AC3E}">
        <p14:creationId xmlns:p14="http://schemas.microsoft.com/office/powerpoint/2010/main" val="297799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AC9C0-988F-305C-9117-F8DA0D93F867}"/>
              </a:ext>
            </a:extLst>
          </p:cNvPr>
          <p:cNvSpPr>
            <a:spLocks noGrp="1"/>
          </p:cNvSpPr>
          <p:nvPr>
            <p:ph type="body" sz="quarter" idx="15"/>
          </p:nvPr>
        </p:nvSpPr>
        <p:spPr/>
        <p:txBody>
          <a:bodyPr/>
          <a:lstStyle/>
          <a:p>
            <a:pPr lvl="0"/>
            <a:r>
              <a:rPr lang="en-GB" sz="2400">
                <a:latin typeface="Century Gothic" panose="020B0502020202020204" pitchFamily="34" charset="0"/>
              </a:rPr>
              <a:t>Why was this period called the Golden Age of Islam? </a:t>
            </a:r>
            <a:endParaRPr lang="en-GB" sz="2400"/>
          </a:p>
        </p:txBody>
      </p:sp>
      <p:sp>
        <p:nvSpPr>
          <p:cNvPr id="3" name="Text Placeholder 2">
            <a:extLst>
              <a:ext uri="{FF2B5EF4-FFF2-40B4-BE49-F238E27FC236}">
                <a16:creationId xmlns:a16="http://schemas.microsoft.com/office/drawing/2014/main" id="{9A717CC7-0E6E-E6D5-ED77-4F58CE76916E}"/>
              </a:ext>
            </a:extLst>
          </p:cNvPr>
          <p:cNvSpPr>
            <a:spLocks noGrp="1"/>
          </p:cNvSpPr>
          <p:nvPr>
            <p:ph type="body" sz="quarter" idx="16"/>
          </p:nvPr>
        </p:nvSpPr>
        <p:spPr/>
        <p:txBody>
          <a:bodyPr/>
          <a:lstStyle/>
          <a:p>
            <a:pPr lvl="0"/>
            <a:r>
              <a:rPr lang="en-GB" sz="2400" b="1">
                <a:latin typeface="Century Gothic" panose="020B0502020202020204" pitchFamily="34" charset="0"/>
              </a:rPr>
              <a:t>How and why was Baghdad built?</a:t>
            </a:r>
          </a:p>
        </p:txBody>
      </p:sp>
      <p:sp>
        <p:nvSpPr>
          <p:cNvPr id="4" name="Text Placeholder 3">
            <a:extLst>
              <a:ext uri="{FF2B5EF4-FFF2-40B4-BE49-F238E27FC236}">
                <a16:creationId xmlns:a16="http://schemas.microsoft.com/office/drawing/2014/main" id="{ECE04B16-B37A-31B3-5E84-93D2011F24D6}"/>
              </a:ext>
            </a:extLst>
          </p:cNvPr>
          <p:cNvSpPr>
            <a:spLocks noGrp="1"/>
          </p:cNvSpPr>
          <p:nvPr>
            <p:ph type="body" sz="quarter" idx="17"/>
          </p:nvPr>
        </p:nvSpPr>
        <p:spPr>
          <a:xfrm>
            <a:off x="1571583" y="4726574"/>
            <a:ext cx="3097131" cy="1656000"/>
          </a:xfrm>
        </p:spPr>
        <p:txBody>
          <a:bodyPr/>
          <a:lstStyle/>
          <a:p>
            <a:pPr lvl="0"/>
            <a:r>
              <a:rPr lang="en-GB" sz="2400">
                <a:latin typeface="Century Gothic" panose="020B0502020202020204" pitchFamily="34" charset="0"/>
              </a:rPr>
              <a:t>How did Baghdad become a centre of learning? </a:t>
            </a:r>
            <a:endParaRPr lang="en-GB" sz="2400"/>
          </a:p>
        </p:txBody>
      </p:sp>
      <p:sp>
        <p:nvSpPr>
          <p:cNvPr id="5" name="Text Placeholder 4">
            <a:extLst>
              <a:ext uri="{FF2B5EF4-FFF2-40B4-BE49-F238E27FC236}">
                <a16:creationId xmlns:a16="http://schemas.microsoft.com/office/drawing/2014/main" id="{E3B6160F-A5FE-8023-5692-E04566A538C3}"/>
              </a:ext>
            </a:extLst>
          </p:cNvPr>
          <p:cNvSpPr>
            <a:spLocks noGrp="1"/>
          </p:cNvSpPr>
          <p:nvPr>
            <p:ph type="body" sz="quarter" idx="18"/>
          </p:nvPr>
        </p:nvSpPr>
        <p:spPr>
          <a:xfrm>
            <a:off x="6727634" y="2601000"/>
            <a:ext cx="3256404" cy="1656000"/>
          </a:xfrm>
        </p:spPr>
        <p:txBody>
          <a:bodyPr/>
          <a:lstStyle/>
          <a:p>
            <a:pPr lvl="0"/>
            <a:r>
              <a:rPr lang="en-GB" sz="2400">
                <a:latin typeface="Century Gothic" panose="020B0502020202020204" pitchFamily="34" charset="0"/>
              </a:rPr>
              <a:t>How did Baghdad compare to London in 900</a:t>
            </a:r>
            <a:r>
              <a:rPr lang="en-GB" cap="small">
                <a:effectLst/>
                <a:latin typeface="Century Gothic" panose="020B0502020202020204" pitchFamily="34" charset="0"/>
                <a:ea typeface="Calibri" panose="020F0502020204030204" pitchFamily="34" charset="0"/>
                <a:cs typeface="Times New Roman" panose="02020603050405020304" pitchFamily="18" charset="0"/>
              </a:rPr>
              <a:t>ce</a:t>
            </a:r>
            <a:r>
              <a:rPr lang="en-GB" sz="2400">
                <a:latin typeface="Century Gothic" panose="020B0502020202020204" pitchFamily="34" charset="0"/>
              </a:rPr>
              <a:t>? </a:t>
            </a:r>
          </a:p>
        </p:txBody>
      </p:sp>
      <p:sp>
        <p:nvSpPr>
          <p:cNvPr id="6" name="Text Placeholder 5">
            <a:extLst>
              <a:ext uri="{FF2B5EF4-FFF2-40B4-BE49-F238E27FC236}">
                <a16:creationId xmlns:a16="http://schemas.microsoft.com/office/drawing/2014/main" id="{30D79AD0-1891-229E-8C79-E4021C6AF6E8}"/>
              </a:ext>
            </a:extLst>
          </p:cNvPr>
          <p:cNvSpPr>
            <a:spLocks noGrp="1"/>
          </p:cNvSpPr>
          <p:nvPr>
            <p:ph type="body" sz="quarter" idx="19"/>
          </p:nvPr>
        </p:nvSpPr>
        <p:spPr/>
        <p:txBody>
          <a:bodyPr/>
          <a:lstStyle/>
          <a:p>
            <a:pPr lvl="0"/>
            <a:r>
              <a:rPr lang="en-GB" sz="2400">
                <a:latin typeface="Century Gothic" panose="020B0502020202020204" pitchFamily="34" charset="0"/>
              </a:rPr>
              <a:t>How did the Golden Age of Islam come to an end?</a:t>
            </a:r>
          </a:p>
        </p:txBody>
      </p:sp>
      <p:sp>
        <p:nvSpPr>
          <p:cNvPr id="7" name="Text Placeholder 6">
            <a:extLst>
              <a:ext uri="{FF2B5EF4-FFF2-40B4-BE49-F238E27FC236}">
                <a16:creationId xmlns:a16="http://schemas.microsoft.com/office/drawing/2014/main" id="{E34ACB3B-F05D-0DA7-BCEA-326386443CB2}"/>
              </a:ext>
            </a:extLst>
          </p:cNvPr>
          <p:cNvSpPr>
            <a:spLocks noGrp="1"/>
          </p:cNvSpPr>
          <p:nvPr>
            <p:ph type="body" sz="quarter" idx="20"/>
          </p:nvPr>
        </p:nvSpPr>
        <p:spPr>
          <a:xfrm>
            <a:off x="6567938" y="482563"/>
            <a:ext cx="3764781" cy="1656000"/>
          </a:xfrm>
        </p:spPr>
        <p:txBody>
          <a:bodyPr/>
          <a:lstStyle/>
          <a:p>
            <a:pPr lvl="0"/>
            <a:r>
              <a:rPr lang="en-GB" sz="2400">
                <a:latin typeface="Century Gothic" panose="020B0502020202020204" pitchFamily="34" charset="0"/>
              </a:rPr>
              <a:t>Who advanced science, mathematics, and medicine and why are they important?</a:t>
            </a:r>
          </a:p>
        </p:txBody>
      </p:sp>
      <p:sp>
        <p:nvSpPr>
          <p:cNvPr id="8" name="Oval 7">
            <a:extLst>
              <a:ext uri="{FF2B5EF4-FFF2-40B4-BE49-F238E27FC236}">
                <a16:creationId xmlns:a16="http://schemas.microsoft.com/office/drawing/2014/main" id="{A71EBEE9-8B28-19B6-EFC0-3C5E54577A4A}"/>
              </a:ext>
            </a:extLst>
          </p:cNvPr>
          <p:cNvSpPr/>
          <p:nvPr/>
        </p:nvSpPr>
        <p:spPr>
          <a:xfrm>
            <a:off x="506180" y="967297"/>
            <a:ext cx="665018" cy="665018"/>
          </a:xfrm>
          <a:prstGeom prst="ellipse">
            <a:avLst/>
          </a:prstGeom>
          <a:solidFill>
            <a:srgbClr val="291B3E"/>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entury Gothic" panose="020B0502020202020204" pitchFamily="34" charset="0"/>
              </a:rPr>
              <a:t>1</a:t>
            </a:r>
          </a:p>
        </p:txBody>
      </p:sp>
    </p:spTree>
    <p:extLst>
      <p:ext uri="{BB962C8B-B14F-4D97-AF65-F5344CB8AC3E}">
        <p14:creationId xmlns:p14="http://schemas.microsoft.com/office/powerpoint/2010/main" val="268235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D396-13E2-0E57-8791-BF17CBA37B92}"/>
              </a:ext>
            </a:extLst>
          </p:cNvPr>
          <p:cNvSpPr>
            <a:spLocks noGrp="1"/>
          </p:cNvSpPr>
          <p:nvPr>
            <p:ph type="title"/>
          </p:nvPr>
        </p:nvSpPr>
        <p:spPr>
          <a:xfrm>
            <a:off x="252895" y="2761560"/>
            <a:ext cx="12072730" cy="1325563"/>
          </a:xfrm>
        </p:spPr>
        <p:txBody>
          <a:bodyPr>
            <a:normAutofit fontScale="90000"/>
          </a:bodyPr>
          <a:lstStyle/>
          <a:p>
            <a:r>
              <a:rPr lang="en-US"/>
              <a:t>Entry Questions – Knowledge </a:t>
            </a:r>
            <a:r>
              <a:rPr lang="en-US" err="1"/>
              <a:t>Organiser</a:t>
            </a:r>
            <a:r>
              <a:rPr lang="en-US"/>
              <a:t> Hunt</a:t>
            </a:r>
            <a:br>
              <a:rPr lang="en-US"/>
            </a:br>
            <a:br>
              <a:rPr lang="en-US"/>
            </a:br>
            <a:r>
              <a:rPr lang="en-US">
                <a:solidFill>
                  <a:srgbClr val="0070C0"/>
                </a:solidFill>
              </a:rPr>
              <a:t>Blue </a:t>
            </a:r>
            <a:br>
              <a:rPr lang="en-US"/>
            </a:br>
            <a:r>
              <a:rPr lang="en-US"/>
              <a:t>How long did it take to build the city?</a:t>
            </a:r>
            <a:br>
              <a:rPr lang="en-US"/>
            </a:br>
            <a:r>
              <a:rPr lang="en-US"/>
              <a:t>What did the prophet Muhammad need to do?</a:t>
            </a:r>
            <a:br>
              <a:rPr lang="en-US"/>
            </a:br>
            <a:br>
              <a:rPr lang="en-US"/>
            </a:br>
            <a:r>
              <a:rPr lang="en-US">
                <a:solidFill>
                  <a:srgbClr val="00B050"/>
                </a:solidFill>
              </a:rPr>
              <a:t>Green </a:t>
            </a:r>
            <a:br>
              <a:rPr lang="en-US"/>
            </a:br>
            <a:r>
              <a:rPr lang="en-US"/>
              <a:t>What did the followers help Muhammad do?</a:t>
            </a:r>
            <a:br>
              <a:rPr lang="en-US"/>
            </a:br>
            <a:r>
              <a:rPr lang="en-US"/>
              <a:t>How do you know that Baghdad was important? </a:t>
            </a:r>
            <a:br>
              <a:rPr lang="en-US"/>
            </a:br>
            <a:br>
              <a:rPr lang="en-US"/>
            </a:br>
            <a:r>
              <a:rPr lang="en-US"/>
              <a:t>Challenge: Write a definition for the key vocabulary. </a:t>
            </a:r>
          </a:p>
        </p:txBody>
      </p:sp>
    </p:spTree>
    <p:extLst>
      <p:ext uri="{BB962C8B-B14F-4D97-AF65-F5344CB8AC3E}">
        <p14:creationId xmlns:p14="http://schemas.microsoft.com/office/powerpoint/2010/main" val="177700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12D068-6B85-A053-AC77-C28176CC9B10}"/>
              </a:ext>
            </a:extLst>
          </p:cNvPr>
          <p:cNvSpPr>
            <a:spLocks noGrp="1"/>
          </p:cNvSpPr>
          <p:nvPr>
            <p:ph type="body" sz="quarter" idx="11"/>
          </p:nvPr>
        </p:nvSpPr>
        <p:spPr/>
        <p:txBody>
          <a:bodyPr>
            <a:normAutofit/>
          </a:bodyPr>
          <a:lstStyle/>
          <a:p>
            <a:r>
              <a:rPr lang="en-GB"/>
              <a:t>allies</a:t>
            </a:r>
          </a:p>
          <a:p>
            <a:r>
              <a:rPr lang="en-GB" b="1"/>
              <a:t>caliph</a:t>
            </a:r>
          </a:p>
          <a:p>
            <a:r>
              <a:rPr lang="en-GB"/>
              <a:t>dynasty</a:t>
            </a:r>
          </a:p>
          <a:p>
            <a:r>
              <a:rPr lang="en-GB"/>
              <a:t>mosque</a:t>
            </a:r>
          </a:p>
          <a:p>
            <a:r>
              <a:rPr lang="en-GB"/>
              <a:t>Muhammad</a:t>
            </a:r>
          </a:p>
          <a:p>
            <a:r>
              <a:rPr lang="en-GB"/>
              <a:t>Muslim</a:t>
            </a:r>
          </a:p>
          <a:p>
            <a:r>
              <a:rPr lang="en-GB"/>
              <a:t>prophet</a:t>
            </a:r>
          </a:p>
          <a:p>
            <a:r>
              <a:rPr lang="en-GB"/>
              <a:t>Round City</a:t>
            </a:r>
          </a:p>
          <a:p>
            <a:endParaRPr lang="en-GB"/>
          </a:p>
          <a:p>
            <a:endParaRPr lang="en-GB"/>
          </a:p>
          <a:p>
            <a:endParaRPr lang="en-GB"/>
          </a:p>
          <a:p>
            <a:endParaRPr lang="en-GB"/>
          </a:p>
          <a:p>
            <a:endParaRPr lang="en-GB"/>
          </a:p>
          <a:p>
            <a:endParaRPr lang="en-GB"/>
          </a:p>
        </p:txBody>
      </p:sp>
      <p:sp>
        <p:nvSpPr>
          <p:cNvPr id="5" name="Title 4"/>
          <p:cNvSpPr>
            <a:spLocks noGrp="1"/>
          </p:cNvSpPr>
          <p:nvPr>
            <p:ph type="title"/>
          </p:nvPr>
        </p:nvSpPr>
        <p:spPr/>
        <p:txBody>
          <a:bodyPr>
            <a:noAutofit/>
          </a:bodyPr>
          <a:lstStyle/>
          <a:p>
            <a:r>
              <a:rPr lang="en-US" sz="2800"/>
              <a:t>How and why was Baghdad built?</a:t>
            </a:r>
          </a:p>
        </p:txBody>
      </p:sp>
      <p:sp>
        <p:nvSpPr>
          <p:cNvPr id="7" name="Text Placeholder 6"/>
          <p:cNvSpPr>
            <a:spLocks noGrp="1"/>
          </p:cNvSpPr>
          <p:nvPr>
            <p:ph type="body" sz="quarter" idx="10"/>
          </p:nvPr>
        </p:nvSpPr>
        <p:spPr/>
        <p:txBody>
          <a:bodyPr>
            <a:normAutofit/>
          </a:bodyPr>
          <a:lstStyle/>
          <a:p>
            <a:r>
              <a:rPr lang="en-GB"/>
              <a:t>Around 1,400 years ago, a prophet called Muhammad gathered a group of faithful followers. </a:t>
            </a:r>
          </a:p>
          <a:p>
            <a:r>
              <a:rPr lang="en-GB"/>
              <a:t>The followers helped Muhammad spread the religion of Islam throughout Arabia. </a:t>
            </a:r>
          </a:p>
          <a:p>
            <a:r>
              <a:rPr lang="en-GB"/>
              <a:t>Baghdad became the centre of the Islamic world.</a:t>
            </a:r>
          </a:p>
          <a:p>
            <a:r>
              <a:rPr lang="en-GB"/>
              <a:t>In 762</a:t>
            </a:r>
            <a:r>
              <a:rPr lang="en-GB" cap="small">
                <a:effectLst/>
                <a:latin typeface="Century Gothic" panose="020B0502020202020204" pitchFamily="34" charset="0"/>
                <a:ea typeface="Calibri" panose="020F0502020204030204" pitchFamily="34" charset="0"/>
                <a:cs typeface="Times New Roman" panose="02020603050405020304" pitchFamily="18" charset="0"/>
              </a:rPr>
              <a:t>ce</a:t>
            </a:r>
            <a:r>
              <a:rPr lang="en-GB"/>
              <a:t>, Al-Mansur chose to build the Round City near the River Tigris. It took four years to build. </a:t>
            </a:r>
          </a:p>
          <a:p>
            <a:endParaRPr lang="en-US"/>
          </a:p>
        </p:txBody>
      </p:sp>
      <p:sp>
        <p:nvSpPr>
          <p:cNvPr id="2" name="Text Placeholder 1">
            <a:extLst>
              <a:ext uri="{FF2B5EF4-FFF2-40B4-BE49-F238E27FC236}">
                <a16:creationId xmlns:a16="http://schemas.microsoft.com/office/drawing/2014/main" id="{148B1817-B49E-DB9B-8AE3-CBEED726C38B}"/>
              </a:ext>
            </a:extLst>
          </p:cNvPr>
          <p:cNvSpPr>
            <a:spLocks noGrp="1"/>
          </p:cNvSpPr>
          <p:nvPr>
            <p:ph type="body" sz="quarter" idx="12"/>
          </p:nvPr>
        </p:nvSpPr>
        <p:spPr/>
        <p:txBody>
          <a:bodyPr/>
          <a:lstStyle/>
          <a:p>
            <a:r>
              <a:rPr lang="en-US"/>
              <a:t>Lesson 1: </a:t>
            </a:r>
            <a:endParaRPr lang="en-GB"/>
          </a:p>
        </p:txBody>
      </p:sp>
      <p:pic>
        <p:nvPicPr>
          <p:cNvPr id="6" name="Picture 5">
            <a:extLst>
              <a:ext uri="{FF2B5EF4-FFF2-40B4-BE49-F238E27FC236}">
                <a16:creationId xmlns:a16="http://schemas.microsoft.com/office/drawing/2014/main" id="{14623CE0-D99C-F332-4B23-E462BD124F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4243" y="4721540"/>
            <a:ext cx="2126021" cy="2283894"/>
          </a:xfrm>
          <a:prstGeom prst="rect">
            <a:avLst/>
          </a:prstGeom>
        </p:spPr>
      </p:pic>
    </p:spTree>
    <p:extLst>
      <p:ext uri="{BB962C8B-B14F-4D97-AF65-F5344CB8AC3E}">
        <p14:creationId xmlns:p14="http://schemas.microsoft.com/office/powerpoint/2010/main" val="205789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2ADFB0-D55C-05A2-E70D-A836008E416D}"/>
              </a:ext>
            </a:extLst>
          </p:cNvPr>
          <p:cNvSpPr>
            <a:spLocks noGrp="1"/>
          </p:cNvSpPr>
          <p:nvPr>
            <p:ph type="body" sz="quarter" idx="10"/>
          </p:nvPr>
        </p:nvSpPr>
        <p:spPr>
          <a:xfrm>
            <a:off x="341192" y="1720587"/>
            <a:ext cx="6239693" cy="2677248"/>
          </a:xfrm>
          <a:prstGeom prst="wedgeRoundRectCallout">
            <a:avLst>
              <a:gd name="adj1" fmla="val 62487"/>
              <a:gd name="adj2" fmla="val -27579"/>
              <a:gd name="adj3" fmla="val 16667"/>
            </a:avLst>
          </a:prstGeom>
        </p:spPr>
        <p:txBody>
          <a:bodyPr/>
          <a:lstStyle/>
          <a:p>
            <a:r>
              <a:rPr lang="en-GB"/>
              <a:t>The key term for this lesson is</a:t>
            </a:r>
          </a:p>
          <a:p>
            <a:r>
              <a:rPr lang="en-GB"/>
              <a:t> </a:t>
            </a:r>
            <a:r>
              <a:rPr lang="en-GB" sz="4000" b="1"/>
              <a:t>caliph</a:t>
            </a:r>
            <a:r>
              <a:rPr lang="en-GB"/>
              <a:t>.</a:t>
            </a:r>
          </a:p>
          <a:p>
            <a:r>
              <a:rPr lang="en-GB"/>
              <a:t>The caliph was the chief Muslim ruler at the time. </a:t>
            </a:r>
          </a:p>
        </p:txBody>
      </p:sp>
      <p:sp>
        <p:nvSpPr>
          <p:cNvPr id="3" name="Text Placeholder 2">
            <a:extLst>
              <a:ext uri="{FF2B5EF4-FFF2-40B4-BE49-F238E27FC236}">
                <a16:creationId xmlns:a16="http://schemas.microsoft.com/office/drawing/2014/main" id="{1E8DBF8D-99CE-75A5-8168-3B38A78BA3E9}"/>
              </a:ext>
            </a:extLst>
          </p:cNvPr>
          <p:cNvSpPr>
            <a:spLocks noGrp="1"/>
          </p:cNvSpPr>
          <p:nvPr>
            <p:ph type="body" sz="quarter" idx="12"/>
          </p:nvPr>
        </p:nvSpPr>
        <p:spPr/>
        <p:txBody>
          <a:bodyPr/>
          <a:lstStyle/>
          <a:p>
            <a:r>
              <a:rPr lang="en-US"/>
              <a:t>Lesson 1: </a:t>
            </a:r>
            <a:endParaRPr lang="en-GB"/>
          </a:p>
        </p:txBody>
      </p:sp>
      <p:pic>
        <p:nvPicPr>
          <p:cNvPr id="2" name="Picture 1" descr="A picture containing text, toy, doll&#10;&#10;Description automatically generated">
            <a:extLst>
              <a:ext uri="{FF2B5EF4-FFF2-40B4-BE49-F238E27FC236}">
                <a16:creationId xmlns:a16="http://schemas.microsoft.com/office/drawing/2014/main" id="{EAA96FC9-BF28-59C9-1139-B856516F37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72525" y="1690107"/>
            <a:ext cx="2807937" cy="4759510"/>
          </a:xfrm>
          <a:prstGeom prst="rect">
            <a:avLst/>
          </a:prstGeom>
        </p:spPr>
      </p:pic>
    </p:spTree>
    <p:extLst>
      <p:ext uri="{BB962C8B-B14F-4D97-AF65-F5344CB8AC3E}">
        <p14:creationId xmlns:p14="http://schemas.microsoft.com/office/powerpoint/2010/main" val="126246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3200"/>
              <a:t>-Ancient </a:t>
            </a:r>
            <a:r>
              <a:rPr lang="en" sz="3200" b="1" err="1"/>
              <a:t>civilisation</a:t>
            </a:r>
            <a:r>
              <a:rPr lang="en" sz="3200"/>
              <a:t> began in</a:t>
            </a:r>
            <a:r>
              <a:rPr lang="en" sz="3200" b="1"/>
              <a:t> Mesopotamia</a:t>
            </a:r>
            <a:r>
              <a:rPr lang="en" sz="3200"/>
              <a:t>. </a:t>
            </a:r>
            <a:endParaRPr lang="en-US" sz="3200"/>
          </a:p>
          <a:p>
            <a:pPr marL="0" lvl="0" indent="0" algn="l" rtl="0">
              <a:spcBef>
                <a:spcPts val="0"/>
              </a:spcBef>
              <a:spcAft>
                <a:spcPts val="0"/>
              </a:spcAft>
              <a:buNone/>
            </a:pPr>
            <a:endParaRPr sz="3200"/>
          </a:p>
          <a:p>
            <a:r>
              <a:rPr lang="en" sz="3200"/>
              <a:t>-Mesopotamia- the place between two rivers: Tigris and Euphrates. </a:t>
            </a:r>
            <a:endParaRPr sz="3200"/>
          </a:p>
          <a:p>
            <a:pPr marL="0" lvl="0" indent="0" algn="l" rtl="0">
              <a:spcBef>
                <a:spcPts val="0"/>
              </a:spcBef>
              <a:spcAft>
                <a:spcPts val="0"/>
              </a:spcAft>
              <a:buNone/>
            </a:pPr>
            <a:endParaRPr sz="3200"/>
          </a:p>
          <a:p>
            <a:r>
              <a:rPr lang="en" sz="3200"/>
              <a:t>-After many years of </a:t>
            </a:r>
            <a:r>
              <a:rPr lang="en" sz="3200" err="1"/>
              <a:t>civilisation</a:t>
            </a:r>
            <a:r>
              <a:rPr lang="en" sz="3200"/>
              <a:t>, a city was built and this was called the city of Baghdad. </a:t>
            </a:r>
            <a:endParaRPr sz="3200"/>
          </a:p>
          <a:p>
            <a:pPr marL="0" lvl="0" indent="0" algn="l" rtl="0">
              <a:spcBef>
                <a:spcPts val="0"/>
              </a:spcBef>
              <a:spcAft>
                <a:spcPts val="0"/>
              </a:spcAft>
              <a:buNone/>
            </a:pPr>
            <a:endParaRPr sz="3200"/>
          </a:p>
          <a:p>
            <a:pPr marL="0" lvl="0" indent="0" algn="l" rtl="0">
              <a:spcBef>
                <a:spcPts val="0"/>
              </a:spcBef>
              <a:spcAft>
                <a:spcPts val="0"/>
              </a:spcAft>
              <a:buNone/>
            </a:pPr>
            <a:r>
              <a:rPr lang="en" sz="3600" b="1"/>
              <a:t>Talk partners: Why do you think they built a city?</a:t>
            </a:r>
            <a:endParaRPr sz="36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ext on a page&#10;&#10;Description automatically generated">
            <a:extLst>
              <a:ext uri="{FF2B5EF4-FFF2-40B4-BE49-F238E27FC236}">
                <a16:creationId xmlns:a16="http://schemas.microsoft.com/office/drawing/2014/main" id="{7E23FE42-7FF8-F32A-F86F-1604ABC4AC55}"/>
              </a:ext>
            </a:extLst>
          </p:cNvPr>
          <p:cNvPicPr>
            <a:picLocks noChangeAspect="1"/>
          </p:cNvPicPr>
          <p:nvPr/>
        </p:nvPicPr>
        <p:blipFill>
          <a:blip r:embed="rId2"/>
          <a:stretch>
            <a:fillRect/>
          </a:stretch>
        </p:blipFill>
        <p:spPr>
          <a:xfrm>
            <a:off x="466324" y="984"/>
            <a:ext cx="11260859" cy="6078970"/>
          </a:xfrm>
          <a:prstGeom prst="rect">
            <a:avLst/>
          </a:prstGeom>
        </p:spPr>
      </p:pic>
    </p:spTree>
    <p:extLst>
      <p:ext uri="{BB962C8B-B14F-4D97-AF65-F5344CB8AC3E}">
        <p14:creationId xmlns:p14="http://schemas.microsoft.com/office/powerpoint/2010/main" val="337378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2436-DF9A-D7B2-5B91-A503E954CF3B}"/>
              </a:ext>
            </a:extLst>
          </p:cNvPr>
          <p:cNvSpPr>
            <a:spLocks noGrp="1"/>
          </p:cNvSpPr>
          <p:nvPr>
            <p:ph type="title"/>
          </p:nvPr>
        </p:nvSpPr>
        <p:spPr>
          <a:xfrm>
            <a:off x="595745" y="-304511"/>
            <a:ext cx="11730382" cy="1325563"/>
          </a:xfrm>
        </p:spPr>
        <p:txBody>
          <a:bodyPr>
            <a:normAutofit/>
          </a:bodyPr>
          <a:lstStyle/>
          <a:p>
            <a:r>
              <a:rPr lang="en-US" sz="3200"/>
              <a:t>Partner Work: Use an atlas to locate Asia and identify Iraq on the map. </a:t>
            </a:r>
          </a:p>
        </p:txBody>
      </p:sp>
      <p:pic>
        <p:nvPicPr>
          <p:cNvPr id="3" name="Picture 2" descr="A map of the world&#10;&#10;Description automatically generated">
            <a:extLst>
              <a:ext uri="{FF2B5EF4-FFF2-40B4-BE49-F238E27FC236}">
                <a16:creationId xmlns:a16="http://schemas.microsoft.com/office/drawing/2014/main" id="{A110FC63-873F-4077-C59E-44D0C0CEA7EF}"/>
              </a:ext>
            </a:extLst>
          </p:cNvPr>
          <p:cNvPicPr>
            <a:picLocks noChangeAspect="1"/>
          </p:cNvPicPr>
          <p:nvPr/>
        </p:nvPicPr>
        <p:blipFill>
          <a:blip r:embed="rId2"/>
          <a:stretch>
            <a:fillRect/>
          </a:stretch>
        </p:blipFill>
        <p:spPr>
          <a:xfrm>
            <a:off x="967365" y="784369"/>
            <a:ext cx="11076998" cy="5716444"/>
          </a:xfrm>
          <a:prstGeom prst="rect">
            <a:avLst/>
          </a:prstGeom>
        </p:spPr>
      </p:pic>
    </p:spTree>
    <p:extLst>
      <p:ext uri="{BB962C8B-B14F-4D97-AF65-F5344CB8AC3E}">
        <p14:creationId xmlns:p14="http://schemas.microsoft.com/office/powerpoint/2010/main" val="2695455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world with a arrow pointing to the world&#10;&#10;Description automatically generated">
            <a:extLst>
              <a:ext uri="{FF2B5EF4-FFF2-40B4-BE49-F238E27FC236}">
                <a16:creationId xmlns:a16="http://schemas.microsoft.com/office/drawing/2014/main" id="{2AF65FE1-0829-BB1E-34DA-BB67F7AE8A4E}"/>
              </a:ext>
            </a:extLst>
          </p:cNvPr>
          <p:cNvPicPr>
            <a:picLocks noChangeAspect="1"/>
          </p:cNvPicPr>
          <p:nvPr/>
        </p:nvPicPr>
        <p:blipFill>
          <a:blip r:embed="rId2"/>
          <a:stretch>
            <a:fillRect/>
          </a:stretch>
        </p:blipFill>
        <p:spPr>
          <a:xfrm>
            <a:off x="128380" y="317845"/>
            <a:ext cx="11412681" cy="4553238"/>
          </a:xfrm>
          <a:prstGeom prst="rect">
            <a:avLst/>
          </a:prstGeom>
        </p:spPr>
      </p:pic>
    </p:spTree>
    <p:extLst>
      <p:ext uri="{BB962C8B-B14F-4D97-AF65-F5344CB8AC3E}">
        <p14:creationId xmlns:p14="http://schemas.microsoft.com/office/powerpoint/2010/main" val="1726000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5921672" cy="5299813"/>
          </a:xfrm>
        </p:spPr>
        <p:txBody>
          <a:bodyPr vert="horz" lIns="0" tIns="0" rIns="0" bIns="0" rtlCol="0" anchor="t">
            <a:noAutofit/>
          </a:bodyPr>
          <a:lstStyle/>
          <a:p>
            <a:pPr algn="l"/>
            <a:r>
              <a:rPr lang="en-US" sz="2600" b="0" i="0" u="none" strike="noStrike" baseline="0">
                <a:latin typeface="Arial"/>
              </a:rPr>
              <a:t>Around 1,400 years ago, a </a:t>
            </a:r>
            <a:r>
              <a:rPr lang="en-US" sz="2600" b="1" i="0" u="none" strike="noStrike" baseline="0">
                <a:latin typeface="Arial"/>
              </a:rPr>
              <a:t>prophet</a:t>
            </a:r>
            <a:r>
              <a:rPr lang="en-US" sz="2600" b="0" i="0" u="none" strike="noStrike" baseline="0">
                <a:latin typeface="Arial"/>
              </a:rPr>
              <a:t> called </a:t>
            </a:r>
            <a:r>
              <a:rPr lang="en-US" sz="2600" b="1" i="0" u="none" strike="noStrike" baseline="0">
                <a:latin typeface="Arial"/>
              </a:rPr>
              <a:t>Muhammad</a:t>
            </a:r>
            <a:r>
              <a:rPr lang="en-US" sz="2600" b="0" i="0" u="none" strike="noStrike" baseline="0">
                <a:latin typeface="Arial"/>
              </a:rPr>
              <a:t> gathered a group of faithful followers. These followers were known as </a:t>
            </a:r>
            <a:r>
              <a:rPr lang="en-US" sz="2600" b="1" i="0" u="none" strike="noStrike" baseline="0">
                <a:latin typeface="Arial"/>
              </a:rPr>
              <a:t>Muslims</a:t>
            </a:r>
            <a:r>
              <a:rPr lang="en-US" sz="2600" b="0" i="0" u="none" strike="noStrike" baseline="0">
                <a:latin typeface="Arial"/>
              </a:rPr>
              <a:t>. They helped Muhammad spread the religion of Islam throughout Arabia.</a:t>
            </a:r>
          </a:p>
          <a:p>
            <a:r>
              <a:rPr lang="en-GB" sz="2600" b="0" i="0" u="none" strike="noStrike" baseline="0">
                <a:latin typeface="Arial"/>
              </a:rPr>
              <a:t>In 632</a:t>
            </a:r>
            <a:r>
              <a:rPr lang="en-GB" sz="2400" cap="small">
                <a:effectLst/>
                <a:latin typeface="Arial"/>
                <a:ea typeface="Calibri" panose="020F0502020204030204" pitchFamily="34" charset="0"/>
                <a:cs typeface="Times New Roman"/>
              </a:rPr>
              <a:t>ce</a:t>
            </a:r>
            <a:r>
              <a:rPr lang="en-GB" sz="2600" b="0" i="0" u="none" strike="noStrike" baseline="0">
                <a:latin typeface="Arial"/>
              </a:rPr>
              <a:t>, Muhammad died, and new leaders called </a:t>
            </a:r>
            <a:r>
              <a:rPr lang="en-GB" sz="2600" b="1" i="0" u="none" strike="noStrike" baseline="0">
                <a:latin typeface="Arial"/>
              </a:rPr>
              <a:t>caliphs</a:t>
            </a:r>
            <a:r>
              <a:rPr lang="en-GB" sz="2600" b="0" i="0" u="none" strike="noStrike" baseline="0">
                <a:latin typeface="Arial"/>
              </a:rPr>
              <a:t> continued his work. They spread Islam to the west and the north. The Muslim armies were fast and well organised, and their shared religion bound them together.</a:t>
            </a:r>
            <a:r>
              <a:rPr lang="en-GB" sz="2600">
                <a:latin typeface="Arial"/>
              </a:rPr>
              <a:t> </a:t>
            </a:r>
            <a:endParaRPr lang="en-US" sz="2600" b="0" i="0" u="none" strike="noStrike" baseline="0">
              <a:latin typeface="Century Gothic" panose="020B0502020202020204" pitchFamily="34" charset="0"/>
            </a:endParaRPr>
          </a:p>
        </p:txBody>
      </p:sp>
      <p:sp>
        <p:nvSpPr>
          <p:cNvPr id="2" name="Title 1"/>
          <p:cNvSpPr>
            <a:spLocks noGrp="1"/>
          </p:cNvSpPr>
          <p:nvPr>
            <p:ph type="title"/>
          </p:nvPr>
        </p:nvSpPr>
        <p:spPr/>
        <p:txBody>
          <a:bodyPr>
            <a:normAutofit/>
          </a:bodyPr>
          <a:lstStyle/>
          <a:p>
            <a:r>
              <a:rPr lang="en-US" sz="2800"/>
              <a:t>How did the Islamic Empire expand in the 7</a:t>
            </a:r>
            <a:r>
              <a:rPr lang="en-US" sz="2800" baseline="30000"/>
              <a:t>th</a:t>
            </a:r>
            <a:r>
              <a:rPr lang="en-US" sz="2800"/>
              <a:t> century?</a:t>
            </a:r>
          </a:p>
        </p:txBody>
      </p:sp>
      <p:sp>
        <p:nvSpPr>
          <p:cNvPr id="5" name="Text Placeholder 4">
            <a:extLst>
              <a:ext uri="{FF2B5EF4-FFF2-40B4-BE49-F238E27FC236}">
                <a16:creationId xmlns:a16="http://schemas.microsoft.com/office/drawing/2014/main" id="{D8C5CC7F-F5EF-ED53-F3E2-DD876276BA9B}"/>
              </a:ext>
            </a:extLst>
          </p:cNvPr>
          <p:cNvSpPr>
            <a:spLocks noGrp="1"/>
          </p:cNvSpPr>
          <p:nvPr>
            <p:ph type="body" sz="quarter" idx="10"/>
          </p:nvPr>
        </p:nvSpPr>
        <p:spPr/>
        <p:txBody>
          <a:bodyPr/>
          <a:lstStyle/>
          <a:p>
            <a:r>
              <a:rPr lang="en-US"/>
              <a:t>Lesson 1: </a:t>
            </a:r>
            <a:endParaRPr lang="en-GB"/>
          </a:p>
        </p:txBody>
      </p:sp>
      <p:pic>
        <p:nvPicPr>
          <p:cNvPr id="4" name="Picture 3">
            <a:extLst>
              <a:ext uri="{FF2B5EF4-FFF2-40B4-BE49-F238E27FC236}">
                <a16:creationId xmlns:a16="http://schemas.microsoft.com/office/drawing/2014/main" id="{248E2E85-3640-7A08-40C2-5CF053F689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9541" y="2127976"/>
            <a:ext cx="4227004" cy="3323310"/>
          </a:xfrm>
          <a:prstGeom prst="rect">
            <a:avLst/>
          </a:prstGeom>
        </p:spPr>
      </p:pic>
    </p:spTree>
    <p:extLst>
      <p:ext uri="{BB962C8B-B14F-4D97-AF65-F5344CB8AC3E}">
        <p14:creationId xmlns:p14="http://schemas.microsoft.com/office/powerpoint/2010/main" val="228321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countries/regions with red areas&#10;&#10;Description automatically generated">
            <a:extLst>
              <a:ext uri="{FF2B5EF4-FFF2-40B4-BE49-F238E27FC236}">
                <a16:creationId xmlns:a16="http://schemas.microsoft.com/office/drawing/2014/main" id="{98C6B350-8B24-ABF7-0DD3-3C30B0A0A85F}"/>
              </a:ext>
            </a:extLst>
          </p:cNvPr>
          <p:cNvPicPr>
            <a:picLocks noChangeAspect="1"/>
          </p:cNvPicPr>
          <p:nvPr/>
        </p:nvPicPr>
        <p:blipFill>
          <a:blip r:embed="rId2"/>
          <a:stretch>
            <a:fillRect/>
          </a:stretch>
        </p:blipFill>
        <p:spPr>
          <a:xfrm>
            <a:off x="357515" y="796460"/>
            <a:ext cx="7400925" cy="5829300"/>
          </a:xfrm>
          <a:prstGeom prst="rect">
            <a:avLst/>
          </a:prstGeom>
        </p:spPr>
      </p:pic>
      <p:pic>
        <p:nvPicPr>
          <p:cNvPr id="4" name="Picture 3">
            <a:extLst>
              <a:ext uri="{FF2B5EF4-FFF2-40B4-BE49-F238E27FC236}">
                <a16:creationId xmlns:a16="http://schemas.microsoft.com/office/drawing/2014/main" id="{FFA20F68-E90D-D5FE-A96F-3715061ACED2}"/>
              </a:ext>
            </a:extLst>
          </p:cNvPr>
          <p:cNvPicPr>
            <a:picLocks noChangeAspect="1"/>
          </p:cNvPicPr>
          <p:nvPr/>
        </p:nvPicPr>
        <p:blipFill>
          <a:blip r:embed="rId3"/>
          <a:stretch>
            <a:fillRect/>
          </a:stretch>
        </p:blipFill>
        <p:spPr>
          <a:xfrm>
            <a:off x="4776166" y="3451"/>
            <a:ext cx="7410450" cy="2190750"/>
          </a:xfrm>
          <a:prstGeom prst="rect">
            <a:avLst/>
          </a:prstGeom>
        </p:spPr>
      </p:pic>
    </p:spTree>
    <p:extLst>
      <p:ext uri="{BB962C8B-B14F-4D97-AF65-F5344CB8AC3E}">
        <p14:creationId xmlns:p14="http://schemas.microsoft.com/office/powerpoint/2010/main" val="52706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3" name="Picture 3" descr="Graphical user interface&#10;&#10;Description automatically generated">
            <a:extLst>
              <a:ext uri="{FF2B5EF4-FFF2-40B4-BE49-F238E27FC236}">
                <a16:creationId xmlns:a16="http://schemas.microsoft.com/office/drawing/2014/main" id="{EB1BF3A6-6E5D-4E37-C18B-7EB671F2FAD6}"/>
              </a:ext>
            </a:extLst>
          </p:cNvPr>
          <p:cNvPicPr>
            <a:picLocks noChangeAspect="1"/>
          </p:cNvPicPr>
          <p:nvPr/>
        </p:nvPicPr>
        <p:blipFill>
          <a:blip r:embed="rId3"/>
          <a:stretch>
            <a:fillRect/>
          </a:stretch>
        </p:blipFill>
        <p:spPr>
          <a:xfrm>
            <a:off x="442823" y="2453862"/>
            <a:ext cx="6245524" cy="4006239"/>
          </a:xfrm>
          <a:prstGeom prst="rect">
            <a:avLst/>
          </a:prstGeom>
        </p:spPr>
      </p:pic>
      <p:sp>
        <p:nvSpPr>
          <p:cNvPr id="4" name="TextBox 3">
            <a:extLst>
              <a:ext uri="{FF2B5EF4-FFF2-40B4-BE49-F238E27FC236}">
                <a16:creationId xmlns:a16="http://schemas.microsoft.com/office/drawing/2014/main" id="{560458A7-3659-71F4-14E2-180CC0B898FE}"/>
              </a:ext>
            </a:extLst>
          </p:cNvPr>
          <p:cNvSpPr txBox="1"/>
          <p:nvPr/>
        </p:nvSpPr>
        <p:spPr>
          <a:xfrm>
            <a:off x="7818408" y="3081068"/>
            <a:ext cx="3657600" cy="90268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533">
                <a:hlinkClick r:id="rId4"/>
              </a:rPr>
              <a:t>Daily 10 - Mental Maths Challenge - Topmarks</a:t>
            </a:r>
            <a:endParaRPr lang="en-US" sz="2533"/>
          </a:p>
        </p:txBody>
      </p:sp>
      <p:sp>
        <p:nvSpPr>
          <p:cNvPr id="5" name="Google Shape;135;p25">
            <a:extLst>
              <a:ext uri="{FF2B5EF4-FFF2-40B4-BE49-F238E27FC236}">
                <a16:creationId xmlns:a16="http://schemas.microsoft.com/office/drawing/2014/main" id="{DAC99A9D-85CA-62E4-2712-55A8A875F7E9}"/>
              </a:ext>
            </a:extLst>
          </p:cNvPr>
          <p:cNvSpPr txBox="1">
            <a:spLocks/>
          </p:cNvSpPr>
          <p:nvPr/>
        </p:nvSpPr>
        <p:spPr>
          <a:xfrm>
            <a:off x="175415" y="125030"/>
            <a:ext cx="11835812" cy="138676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r>
              <a:rPr lang="en-US" sz="2000" kern="0">
                <a:solidFill>
                  <a:schemeClr val="tx1"/>
                </a:solidFill>
              </a:rPr>
              <a:t>X 12 table </a:t>
            </a:r>
          </a:p>
        </p:txBody>
      </p:sp>
    </p:spTree>
    <p:extLst>
      <p:ext uri="{BB962C8B-B14F-4D97-AF65-F5344CB8AC3E}">
        <p14:creationId xmlns:p14="http://schemas.microsoft.com/office/powerpoint/2010/main" val="227929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466-6B3A-0113-BDDD-63370B74AAF7}"/>
              </a:ext>
            </a:extLst>
          </p:cNvPr>
          <p:cNvSpPr>
            <a:spLocks noGrp="1"/>
          </p:cNvSpPr>
          <p:nvPr>
            <p:ph type="title"/>
          </p:nvPr>
        </p:nvSpPr>
        <p:spPr>
          <a:xfrm>
            <a:off x="521990" y="1140424"/>
            <a:ext cx="4620584" cy="4567137"/>
          </a:xfrm>
        </p:spPr>
        <p:txBody>
          <a:bodyPr vert="horz" lIns="91440" tIns="45720" rIns="91440" bIns="45720" rtlCol="0" anchor="b">
            <a:normAutofit fontScale="90000"/>
          </a:bodyPr>
          <a:lstStyle/>
          <a:p>
            <a:r>
              <a:rPr lang="en-US" sz="2800"/>
              <a:t>Why was the site of Baghdad chosen? </a:t>
            </a:r>
            <a:br>
              <a:rPr lang="en-US" sz="2800"/>
            </a:br>
            <a:br>
              <a:rPr lang="en-US" sz="2800"/>
            </a:br>
            <a:r>
              <a:rPr lang="en-US" sz="3600"/>
              <a:t>By the 8</a:t>
            </a:r>
            <a:r>
              <a:rPr lang="en-US" sz="3600" baseline="30000"/>
              <a:t>th</a:t>
            </a:r>
            <a:r>
              <a:rPr lang="en-US" sz="3600"/>
              <a:t> century, a new </a:t>
            </a:r>
            <a:r>
              <a:rPr lang="en-US" sz="3600" b="1"/>
              <a:t>dynasty</a:t>
            </a:r>
            <a:r>
              <a:rPr lang="en-US" sz="3600"/>
              <a:t> called the Abbasids took power. Caliph Al-Mansur wanted a new capital city. He decided that a small village called Baghdad would become the new capital. </a:t>
            </a:r>
          </a:p>
          <a:p>
            <a:endParaRPr lang="en-US" sz="2800"/>
          </a:p>
        </p:txBody>
      </p:sp>
      <p:pic>
        <p:nvPicPr>
          <p:cNvPr id="3" name="Picture 2" descr="A statue of a person on a stone structure&#10;&#10;Description automatically generated">
            <a:extLst>
              <a:ext uri="{FF2B5EF4-FFF2-40B4-BE49-F238E27FC236}">
                <a16:creationId xmlns:a16="http://schemas.microsoft.com/office/drawing/2014/main" id="{6B6E99E7-CA29-93F5-A2F2-081422FB7383}"/>
              </a:ext>
            </a:extLst>
          </p:cNvPr>
          <p:cNvPicPr>
            <a:picLocks noChangeAspect="1"/>
          </p:cNvPicPr>
          <p:nvPr/>
        </p:nvPicPr>
        <p:blipFill rotWithShape="1">
          <a:blip r:embed="rId2"/>
          <a:srcRect t="41"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09614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34B9-20BE-E798-77DB-9A3A2AB1F11D}"/>
              </a:ext>
            </a:extLst>
          </p:cNvPr>
          <p:cNvSpPr>
            <a:spLocks noGrp="1"/>
          </p:cNvSpPr>
          <p:nvPr>
            <p:ph type="title"/>
          </p:nvPr>
        </p:nvSpPr>
        <p:spPr>
          <a:xfrm>
            <a:off x="153505" y="690"/>
            <a:ext cx="11178208" cy="1325563"/>
          </a:xfrm>
        </p:spPr>
        <p:txBody>
          <a:bodyPr>
            <a:normAutofit/>
          </a:bodyPr>
          <a:lstStyle/>
          <a:p>
            <a:r>
              <a:rPr lang="en-US" sz="3200"/>
              <a:t>Talk partners: Why do you think Baghdad was positioned here? </a:t>
            </a:r>
            <a:br>
              <a:rPr lang="en-US" sz="3200"/>
            </a:br>
            <a:r>
              <a:rPr lang="en-US" sz="3200"/>
              <a:t>Hint: look at the terrain. </a:t>
            </a:r>
          </a:p>
        </p:txBody>
      </p:sp>
      <p:pic>
        <p:nvPicPr>
          <p:cNvPr id="3" name="Picture 2" descr="A map of a city&#10;&#10;Description automatically generated">
            <a:extLst>
              <a:ext uri="{FF2B5EF4-FFF2-40B4-BE49-F238E27FC236}">
                <a16:creationId xmlns:a16="http://schemas.microsoft.com/office/drawing/2014/main" id="{8E6B06EA-D367-1C4D-0DCA-43BABA7B078A}"/>
              </a:ext>
            </a:extLst>
          </p:cNvPr>
          <p:cNvPicPr>
            <a:picLocks noChangeAspect="1"/>
          </p:cNvPicPr>
          <p:nvPr/>
        </p:nvPicPr>
        <p:blipFill>
          <a:blip r:embed="rId2"/>
          <a:stretch>
            <a:fillRect/>
          </a:stretch>
        </p:blipFill>
        <p:spPr>
          <a:xfrm>
            <a:off x="2370282" y="1331091"/>
            <a:ext cx="7729028" cy="5343336"/>
          </a:xfrm>
          <a:prstGeom prst="rect">
            <a:avLst/>
          </a:prstGeom>
        </p:spPr>
      </p:pic>
    </p:spTree>
    <p:extLst>
      <p:ext uri="{BB962C8B-B14F-4D97-AF65-F5344CB8AC3E}">
        <p14:creationId xmlns:p14="http://schemas.microsoft.com/office/powerpoint/2010/main" val="3378188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542CC-981A-727A-1BB2-B474355B2E49}"/>
              </a:ext>
            </a:extLst>
          </p:cNvPr>
          <p:cNvSpPr txBox="1"/>
          <p:nvPr/>
        </p:nvSpPr>
        <p:spPr>
          <a:xfrm>
            <a:off x="748748" y="638313"/>
            <a:ext cx="1143692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entury Gothic"/>
              </a:rPr>
              <a:t>It was next to the River Tigris which would supply the city with plenty of water and fertile lands, and would be good for transport and trade. </a:t>
            </a:r>
          </a:p>
        </p:txBody>
      </p:sp>
      <p:pic>
        <p:nvPicPr>
          <p:cNvPr id="4" name="Picture 3" descr="A map of a city&#10;&#10;Description automatically generated">
            <a:extLst>
              <a:ext uri="{FF2B5EF4-FFF2-40B4-BE49-F238E27FC236}">
                <a16:creationId xmlns:a16="http://schemas.microsoft.com/office/drawing/2014/main" id="{7E8A99DC-04B3-3847-EAE8-07B6DF2BFAE2}"/>
              </a:ext>
            </a:extLst>
          </p:cNvPr>
          <p:cNvPicPr>
            <a:picLocks noChangeAspect="1"/>
          </p:cNvPicPr>
          <p:nvPr/>
        </p:nvPicPr>
        <p:blipFill>
          <a:blip r:embed="rId2"/>
          <a:stretch>
            <a:fillRect/>
          </a:stretch>
        </p:blipFill>
        <p:spPr>
          <a:xfrm>
            <a:off x="534554" y="2762728"/>
            <a:ext cx="5189028" cy="3588428"/>
          </a:xfrm>
          <a:prstGeom prst="rect">
            <a:avLst/>
          </a:prstGeom>
        </p:spPr>
      </p:pic>
      <p:pic>
        <p:nvPicPr>
          <p:cNvPr id="5" name="Picture 4" descr="A map of a city&#10;&#10;Description automatically generated">
            <a:extLst>
              <a:ext uri="{FF2B5EF4-FFF2-40B4-BE49-F238E27FC236}">
                <a16:creationId xmlns:a16="http://schemas.microsoft.com/office/drawing/2014/main" id="{06E68AC9-11A3-E92D-865B-285D2B699CCC}"/>
              </a:ext>
            </a:extLst>
          </p:cNvPr>
          <p:cNvPicPr>
            <a:picLocks noChangeAspect="1"/>
          </p:cNvPicPr>
          <p:nvPr/>
        </p:nvPicPr>
        <p:blipFill>
          <a:blip r:embed="rId3"/>
          <a:stretch>
            <a:fillRect/>
          </a:stretch>
        </p:blipFill>
        <p:spPr>
          <a:xfrm>
            <a:off x="6461557" y="2658341"/>
            <a:ext cx="4914611" cy="3792682"/>
          </a:xfrm>
          <a:prstGeom prst="rect">
            <a:avLst/>
          </a:prstGeom>
        </p:spPr>
      </p:pic>
    </p:spTree>
    <p:extLst>
      <p:ext uri="{BB962C8B-B14F-4D97-AF65-F5344CB8AC3E}">
        <p14:creationId xmlns:p14="http://schemas.microsoft.com/office/powerpoint/2010/main" val="872333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4942205" cy="5299813"/>
          </a:xfrm>
        </p:spPr>
        <p:txBody>
          <a:bodyPr vert="horz" lIns="0" tIns="0" rIns="0" bIns="0" rtlCol="0" anchor="t">
            <a:normAutofit/>
          </a:bodyPr>
          <a:lstStyle/>
          <a:p>
            <a:pPr algn="l"/>
            <a:r>
              <a:rPr lang="en-GB">
                <a:latin typeface="Arial"/>
              </a:rPr>
              <a:t>It was also in Mesopotamia (which is now Iraq) where the Abbasids had more support than in Syria, where the old capital city of Damascus was located. Baghdad was also near Persia (which is now Iran) where the Abbasids had powerful </a:t>
            </a:r>
            <a:r>
              <a:rPr lang="en-GB" b="1">
                <a:latin typeface="Arial"/>
              </a:rPr>
              <a:t>allies</a:t>
            </a:r>
            <a:r>
              <a:rPr lang="en-GB">
                <a:latin typeface="Arial"/>
              </a:rPr>
              <a:t>.</a:t>
            </a:r>
          </a:p>
        </p:txBody>
      </p:sp>
      <p:sp>
        <p:nvSpPr>
          <p:cNvPr id="5" name="Text Placeholder 4">
            <a:extLst>
              <a:ext uri="{FF2B5EF4-FFF2-40B4-BE49-F238E27FC236}">
                <a16:creationId xmlns:a16="http://schemas.microsoft.com/office/drawing/2014/main" id="{3C84E690-F083-89B1-9B0A-72F674E1221C}"/>
              </a:ext>
            </a:extLst>
          </p:cNvPr>
          <p:cNvSpPr>
            <a:spLocks noGrp="1"/>
          </p:cNvSpPr>
          <p:nvPr>
            <p:ph type="body" sz="quarter" idx="10"/>
          </p:nvPr>
        </p:nvSpPr>
        <p:spPr/>
        <p:txBody>
          <a:bodyPr/>
          <a:lstStyle/>
          <a:p>
            <a:r>
              <a:rPr lang="en-US"/>
              <a:t>Lesson 1: </a:t>
            </a:r>
            <a:endParaRPr lang="en-GB"/>
          </a:p>
        </p:txBody>
      </p:sp>
      <p:sp>
        <p:nvSpPr>
          <p:cNvPr id="13" name="Title 1">
            <a:extLst>
              <a:ext uri="{FF2B5EF4-FFF2-40B4-BE49-F238E27FC236}">
                <a16:creationId xmlns:a16="http://schemas.microsoft.com/office/drawing/2014/main" id="{97B4A973-3478-CB1D-90DA-D206F73DB5CD}"/>
              </a:ext>
            </a:extLst>
          </p:cNvPr>
          <p:cNvSpPr txBox="1">
            <a:spLocks/>
          </p:cNvSpPr>
          <p:nvPr/>
        </p:nvSpPr>
        <p:spPr>
          <a:xfrm>
            <a:off x="473075" y="382901"/>
            <a:ext cx="10333470" cy="521337"/>
          </a:xfrm>
          <a:prstGeom prst="roundRect">
            <a:avLst/>
          </a:prstGeom>
          <a:solidFill>
            <a:srgbClr val="8E71A5"/>
          </a:solidFill>
        </p:spPr>
        <p:txBody>
          <a:bodyPr lIns="0" tIns="0" rIns="0" bIns="0" anchor="ctr" anchorCtr="0">
            <a:normAutofit fontScale="97500"/>
          </a:bodyPr>
          <a:lstStyle>
            <a:lvl1pPr marL="176213" indent="0" algn="l" defTabSz="914400" rtl="0" eaLnBrk="1" latinLnBrk="0" hangingPunct="1">
              <a:lnSpc>
                <a:spcPct val="100000"/>
              </a:lnSpc>
              <a:spcBef>
                <a:spcPct val="0"/>
              </a:spcBef>
              <a:buNone/>
              <a:defRPr sz="2800" b="1" kern="1200">
                <a:solidFill>
                  <a:schemeClr val="bg1"/>
                </a:solidFill>
                <a:latin typeface="Century Gothic"/>
                <a:ea typeface="+mj-ea"/>
                <a:cs typeface="Century Gothic"/>
              </a:defRPr>
            </a:lvl1pPr>
          </a:lstStyle>
          <a:p>
            <a:r>
              <a:rPr lang="en-GB"/>
              <a:t>Why was the site of Baghdad chosen?</a:t>
            </a:r>
            <a:endParaRPr lang="en-US"/>
          </a:p>
        </p:txBody>
      </p:sp>
      <p:pic>
        <p:nvPicPr>
          <p:cNvPr id="6" name="Picture 5">
            <a:extLst>
              <a:ext uri="{FF2B5EF4-FFF2-40B4-BE49-F238E27FC236}">
                <a16:creationId xmlns:a16="http://schemas.microsoft.com/office/drawing/2014/main" id="{25BAD45C-BBFB-C75A-4139-C3F96FECB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49404" y="2016474"/>
            <a:ext cx="5302737" cy="3535158"/>
          </a:xfrm>
          <a:prstGeom prst="rect">
            <a:avLst/>
          </a:prstGeom>
        </p:spPr>
      </p:pic>
    </p:spTree>
    <p:extLst>
      <p:ext uri="{BB962C8B-B14F-4D97-AF65-F5344CB8AC3E}">
        <p14:creationId xmlns:p14="http://schemas.microsoft.com/office/powerpoint/2010/main" val="1245685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lstStyle/>
          <a:p>
            <a:r>
              <a:rPr lang="en-GB"/>
              <a:t> </a:t>
            </a:r>
          </a:p>
          <a:p>
            <a:endParaRPr lang="en-GB"/>
          </a:p>
        </p:txBody>
      </p:sp>
      <p:sp>
        <p:nvSpPr>
          <p:cNvPr id="5" name="Text Placeholder 4">
            <a:extLst>
              <a:ext uri="{FF2B5EF4-FFF2-40B4-BE49-F238E27FC236}">
                <a16:creationId xmlns:a16="http://schemas.microsoft.com/office/drawing/2014/main" id="{5165CEC3-C130-F269-62C6-805AE70011E0}"/>
              </a:ext>
            </a:extLst>
          </p:cNvPr>
          <p:cNvSpPr>
            <a:spLocks noGrp="1"/>
          </p:cNvSpPr>
          <p:nvPr>
            <p:ph type="body" sz="quarter" idx="10"/>
          </p:nvPr>
        </p:nvSpPr>
        <p:spPr/>
        <p:txBody>
          <a:bodyPr/>
          <a:lstStyle/>
          <a:p>
            <a:r>
              <a:rPr lang="en-US"/>
              <a:t>Lesson 1: </a:t>
            </a:r>
            <a:endParaRPr lang="en-GB"/>
          </a:p>
        </p:txBody>
      </p:sp>
      <p:sp>
        <p:nvSpPr>
          <p:cNvPr id="6" name="TextBox 5">
            <a:extLst>
              <a:ext uri="{FF2B5EF4-FFF2-40B4-BE49-F238E27FC236}">
                <a16:creationId xmlns:a16="http://schemas.microsoft.com/office/drawing/2014/main" id="{19ADFDB0-501A-7E0C-7B51-0D5442B35EAD}"/>
              </a:ext>
            </a:extLst>
          </p:cNvPr>
          <p:cNvSpPr txBox="1"/>
          <p:nvPr/>
        </p:nvSpPr>
        <p:spPr>
          <a:xfrm>
            <a:off x="1143030" y="5476555"/>
            <a:ext cx="3807868" cy="957698"/>
          </a:xfrm>
          <a:prstGeom prst="rect">
            <a:avLst/>
          </a:prstGeom>
          <a:noFill/>
        </p:spPr>
        <p:txBody>
          <a:bodyPr wrap="square" rtlCol="0">
            <a:spAutoFit/>
          </a:bodyPr>
          <a:lstStyle/>
          <a:p>
            <a:pPr algn="ctr">
              <a:lnSpc>
                <a:spcPct val="107000"/>
              </a:lnSpc>
              <a:spcAft>
                <a:spcPts val="800"/>
              </a:spcAft>
            </a:pPr>
            <a:r>
              <a:rPr lang="en-GB" sz="1800">
                <a:effectLst/>
                <a:latin typeface="Century Gothic" panose="020B0502020202020204" pitchFamily="34" charset="0"/>
                <a:ea typeface="Calibri" panose="020F0502020204030204" pitchFamily="34" charset="0"/>
                <a:cs typeface="Times New Roman" panose="02020603050405020304" pitchFamily="18" charset="0"/>
              </a:rPr>
              <a:t>William Muir created this plan from accounts describing the city as well as the remains.</a:t>
            </a:r>
          </a:p>
        </p:txBody>
      </p:sp>
      <p:sp>
        <p:nvSpPr>
          <p:cNvPr id="12" name="Title 11">
            <a:extLst>
              <a:ext uri="{FF2B5EF4-FFF2-40B4-BE49-F238E27FC236}">
                <a16:creationId xmlns:a16="http://schemas.microsoft.com/office/drawing/2014/main" id="{C7D533C7-6546-FE72-9E8E-6DBA38A57938}"/>
              </a:ext>
            </a:extLst>
          </p:cNvPr>
          <p:cNvSpPr>
            <a:spLocks noGrp="1"/>
          </p:cNvSpPr>
          <p:nvPr>
            <p:ph type="title"/>
          </p:nvPr>
        </p:nvSpPr>
        <p:spPr/>
        <p:txBody>
          <a:bodyPr/>
          <a:lstStyle/>
          <a:p>
            <a:r>
              <a:rPr lang="en-GB"/>
              <a:t>This plan of Baghdad in 767–912</a:t>
            </a:r>
            <a:r>
              <a:rPr lang="en-GB" cap="small">
                <a:effectLst/>
                <a:latin typeface="Century Gothic" panose="020B0502020202020204" pitchFamily="34" charset="0"/>
                <a:ea typeface="Calibri" panose="020F0502020204030204" pitchFamily="34" charset="0"/>
                <a:cs typeface="Times New Roman" panose="02020603050405020304" pitchFamily="18" charset="0"/>
              </a:rPr>
              <a:t>ce</a:t>
            </a:r>
            <a:r>
              <a:rPr lang="en-GB"/>
              <a:t> was drawn in the 1880s.</a:t>
            </a:r>
          </a:p>
        </p:txBody>
      </p:sp>
      <p:pic>
        <p:nvPicPr>
          <p:cNvPr id="7" name="Picture 6">
            <a:extLst>
              <a:ext uri="{FF2B5EF4-FFF2-40B4-BE49-F238E27FC236}">
                <a16:creationId xmlns:a16="http://schemas.microsoft.com/office/drawing/2014/main" id="{A9AADAEA-A9B5-47FD-9DA1-B902C6AC7B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072" y="1142693"/>
            <a:ext cx="5018522" cy="4018432"/>
          </a:xfrm>
          <a:prstGeom prst="rect">
            <a:avLst/>
          </a:prstGeom>
        </p:spPr>
      </p:pic>
      <p:sp>
        <p:nvSpPr>
          <p:cNvPr id="2" name="TextBox 1">
            <a:extLst>
              <a:ext uri="{FF2B5EF4-FFF2-40B4-BE49-F238E27FC236}">
                <a16:creationId xmlns:a16="http://schemas.microsoft.com/office/drawing/2014/main" id="{25F9CFA4-F8B6-C9E4-C5A7-559962C7A908}"/>
              </a:ext>
            </a:extLst>
          </p:cNvPr>
          <p:cNvSpPr txBox="1"/>
          <p:nvPr/>
        </p:nvSpPr>
        <p:spPr>
          <a:xfrm>
            <a:off x="6584674" y="2277717"/>
            <a:ext cx="423793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This is a secondary source as it was produced hundreds of years after the city disappeared based on what people had said that has seen the city. </a:t>
            </a:r>
          </a:p>
        </p:txBody>
      </p:sp>
    </p:spTree>
    <p:extLst>
      <p:ext uri="{BB962C8B-B14F-4D97-AF65-F5344CB8AC3E}">
        <p14:creationId xmlns:p14="http://schemas.microsoft.com/office/powerpoint/2010/main" val="1365204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935C55-FDEE-0CF2-37A3-1B8B9D1D19A9}"/>
              </a:ext>
            </a:extLst>
          </p:cNvPr>
          <p:cNvPicPr>
            <a:picLocks noChangeAspect="1"/>
          </p:cNvPicPr>
          <p:nvPr/>
        </p:nvPicPr>
        <p:blipFill>
          <a:blip r:embed="rId2"/>
          <a:stretch>
            <a:fillRect/>
          </a:stretch>
        </p:blipFill>
        <p:spPr>
          <a:xfrm>
            <a:off x="2743" y="-176212"/>
            <a:ext cx="11770879" cy="4785879"/>
          </a:xfrm>
          <a:prstGeom prst="rect">
            <a:avLst/>
          </a:prstGeom>
        </p:spPr>
      </p:pic>
      <p:sp>
        <p:nvSpPr>
          <p:cNvPr id="3" name="TextBox 2">
            <a:extLst>
              <a:ext uri="{FF2B5EF4-FFF2-40B4-BE49-F238E27FC236}">
                <a16:creationId xmlns:a16="http://schemas.microsoft.com/office/drawing/2014/main" id="{CC3CD5AB-D8D2-5AE9-B4B2-BF62B903222B}"/>
              </a:ext>
            </a:extLst>
          </p:cNvPr>
          <p:cNvSpPr txBox="1"/>
          <p:nvPr/>
        </p:nvSpPr>
        <p:spPr>
          <a:xfrm>
            <a:off x="-2209" y="4890052"/>
            <a:ext cx="12185373"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600">
                <a:latin typeface="Arial"/>
                <a:cs typeface="Arial"/>
              </a:rPr>
              <a:t>Persian villages were traditionally circular, so Al-Mansur decided that the city would be a big circle, too. </a:t>
            </a:r>
          </a:p>
          <a:p>
            <a:r>
              <a:rPr lang="en-GB" sz="2600">
                <a:latin typeface="Arial"/>
                <a:cs typeface="Arial"/>
              </a:rPr>
              <a:t>This shape was very different to the grid-like patterns of Ancient Greece or Rome or other cities in the 8</a:t>
            </a:r>
            <a:r>
              <a:rPr lang="en-GB" sz="2600" baseline="30000">
                <a:latin typeface="Arial"/>
                <a:cs typeface="Arial"/>
              </a:rPr>
              <a:t>th</a:t>
            </a:r>
            <a:r>
              <a:rPr lang="en-GB" sz="2600">
                <a:latin typeface="Arial"/>
                <a:cs typeface="Arial"/>
              </a:rPr>
              <a:t> century, such as London.</a:t>
            </a:r>
          </a:p>
        </p:txBody>
      </p:sp>
    </p:spTree>
    <p:extLst>
      <p:ext uri="{BB962C8B-B14F-4D97-AF65-F5344CB8AC3E}">
        <p14:creationId xmlns:p14="http://schemas.microsoft.com/office/powerpoint/2010/main" val="1958654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6313805" cy="5299813"/>
          </a:xfrm>
        </p:spPr>
        <p:txBody>
          <a:bodyPr vert="horz" lIns="0" tIns="0" rIns="0" bIns="0" rtlCol="0" anchor="t">
            <a:noAutofit/>
          </a:bodyPr>
          <a:lstStyle/>
          <a:p>
            <a:r>
              <a:rPr lang="en-GB" sz="2600" b="0" i="0" u="none" strike="noStrike" baseline="0">
                <a:latin typeface="Arial"/>
              </a:rPr>
              <a:t>London was also next to a river—the River Thames—which provided water and transport for the city. The Roman town of Londinium had been abandoned in the 5</a:t>
            </a:r>
            <a:r>
              <a:rPr lang="en-GB" sz="2600" b="0" i="0" u="none" strike="noStrike" baseline="30000">
                <a:latin typeface="Arial"/>
              </a:rPr>
              <a:t>th</a:t>
            </a:r>
            <a:r>
              <a:rPr lang="en-GB" sz="2600" b="0" i="0" u="none" strike="noStrike" baseline="0">
                <a:latin typeface="Arial"/>
              </a:rPr>
              <a:t> century but a settlement known as London developed nearby.</a:t>
            </a:r>
            <a:r>
              <a:rPr lang="en-GB" sz="2600">
                <a:latin typeface="Arial"/>
              </a:rPr>
              <a:t> </a:t>
            </a:r>
            <a:endParaRPr lang="en-GB" sz="2600" b="0" i="0" u="none" strike="noStrike" baseline="0">
              <a:latin typeface="Arial"/>
            </a:endParaRPr>
          </a:p>
          <a:p>
            <a:r>
              <a:rPr lang="en-GB" sz="2600" b="0" i="0" u="none" strike="noStrike" baseline="0">
                <a:latin typeface="Arial"/>
              </a:rPr>
              <a:t>There was never a formal plan, London just developed over time as people built houses wherever they wanted.</a:t>
            </a:r>
          </a:p>
        </p:txBody>
      </p:sp>
      <p:sp>
        <p:nvSpPr>
          <p:cNvPr id="2" name="Title 1"/>
          <p:cNvSpPr>
            <a:spLocks noGrp="1"/>
          </p:cNvSpPr>
          <p:nvPr>
            <p:ph type="title"/>
          </p:nvPr>
        </p:nvSpPr>
        <p:spPr/>
        <p:txBody>
          <a:bodyPr>
            <a:normAutofit/>
          </a:bodyPr>
          <a:lstStyle/>
          <a:p>
            <a:r>
              <a:rPr lang="en-US" sz="2800"/>
              <a:t>How was the Round City built?</a:t>
            </a:r>
          </a:p>
        </p:txBody>
      </p:sp>
      <p:sp>
        <p:nvSpPr>
          <p:cNvPr id="5" name="Text Placeholder 4">
            <a:extLst>
              <a:ext uri="{FF2B5EF4-FFF2-40B4-BE49-F238E27FC236}">
                <a16:creationId xmlns:a16="http://schemas.microsoft.com/office/drawing/2014/main" id="{CFE76C11-EB3F-EDB3-036D-48AF07CCEA72}"/>
              </a:ext>
            </a:extLst>
          </p:cNvPr>
          <p:cNvSpPr>
            <a:spLocks noGrp="1"/>
          </p:cNvSpPr>
          <p:nvPr>
            <p:ph type="body" sz="quarter" idx="10"/>
          </p:nvPr>
        </p:nvSpPr>
        <p:spPr/>
        <p:txBody>
          <a:bodyPr/>
          <a:lstStyle/>
          <a:p>
            <a:r>
              <a:rPr lang="en-US"/>
              <a:t>Lesson 1: </a:t>
            </a:r>
            <a:endParaRPr lang="en-GB"/>
          </a:p>
        </p:txBody>
      </p:sp>
      <p:pic>
        <p:nvPicPr>
          <p:cNvPr id="10" name="Picture 9" descr="A picture containing toy, doll, vector graphics&#10;&#10;Description automatically generated">
            <a:extLst>
              <a:ext uri="{FF2B5EF4-FFF2-40B4-BE49-F238E27FC236}">
                <a16:creationId xmlns:a16="http://schemas.microsoft.com/office/drawing/2014/main" id="{F3089D8B-F3AC-0D27-67C0-0F55EF4AF7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786880" y="2743635"/>
            <a:ext cx="3276656" cy="3847491"/>
          </a:xfrm>
          <a:prstGeom prst="rect">
            <a:avLst/>
          </a:prstGeom>
        </p:spPr>
      </p:pic>
    </p:spTree>
    <p:extLst>
      <p:ext uri="{BB962C8B-B14F-4D97-AF65-F5344CB8AC3E}">
        <p14:creationId xmlns:p14="http://schemas.microsoft.com/office/powerpoint/2010/main" val="378267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C62B9E-D2AF-5C29-A1E3-4B9C167450B7}"/>
              </a:ext>
            </a:extLst>
          </p:cNvPr>
          <p:cNvPicPr>
            <a:picLocks noChangeAspect="1"/>
          </p:cNvPicPr>
          <p:nvPr/>
        </p:nvPicPr>
        <p:blipFill>
          <a:blip r:embed="rId2"/>
          <a:stretch>
            <a:fillRect/>
          </a:stretch>
        </p:blipFill>
        <p:spPr>
          <a:xfrm>
            <a:off x="878904" y="76677"/>
            <a:ext cx="11309638" cy="6702136"/>
          </a:xfrm>
          <a:prstGeom prst="rect">
            <a:avLst/>
          </a:prstGeom>
        </p:spPr>
      </p:pic>
    </p:spTree>
    <p:extLst>
      <p:ext uri="{BB962C8B-B14F-4D97-AF65-F5344CB8AC3E}">
        <p14:creationId xmlns:p14="http://schemas.microsoft.com/office/powerpoint/2010/main" val="2366363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9C2B88D-043E-4458-A688-7B8C217715A9}"/>
              </a:ext>
            </a:extLst>
          </p:cNvPr>
          <p:cNvSpPr>
            <a:spLocks noGrp="1"/>
          </p:cNvSpPr>
          <p:nvPr>
            <p:ph type="body" sz="quarter" idx="10"/>
          </p:nvPr>
        </p:nvSpPr>
        <p:spPr>
          <a:xfrm>
            <a:off x="590550" y="463491"/>
            <a:ext cx="4511386" cy="1123817"/>
          </a:xfrm>
          <a:prstGeom prst="wedgeRoundRectCallout">
            <a:avLst>
              <a:gd name="adj1" fmla="val -23986"/>
              <a:gd name="adj2" fmla="val 83293"/>
              <a:gd name="adj3" fmla="val 16667"/>
            </a:avLst>
          </a:prstGeom>
        </p:spPr>
        <p:txBody>
          <a:bodyPr>
            <a:normAutofit fontScale="92500"/>
          </a:bodyPr>
          <a:lstStyle/>
          <a:p>
            <a:r>
              <a:rPr lang="en-GB"/>
              <a:t>What did the area around Baghdad look like?</a:t>
            </a:r>
            <a:endParaRPr lang="en-US"/>
          </a:p>
        </p:txBody>
      </p:sp>
      <p:sp>
        <p:nvSpPr>
          <p:cNvPr id="3" name="Text Placeholder 2">
            <a:extLst>
              <a:ext uri="{FF2B5EF4-FFF2-40B4-BE49-F238E27FC236}">
                <a16:creationId xmlns:a16="http://schemas.microsoft.com/office/drawing/2014/main" id="{4BCDEF17-9B7D-5E04-CE66-38627832E6AA}"/>
              </a:ext>
            </a:extLst>
          </p:cNvPr>
          <p:cNvSpPr>
            <a:spLocks noGrp="1"/>
          </p:cNvSpPr>
          <p:nvPr>
            <p:ph type="body" sz="quarter" idx="11"/>
          </p:nvPr>
        </p:nvSpPr>
        <p:spPr>
          <a:xfrm>
            <a:off x="5801360" y="463491"/>
            <a:ext cx="4511386" cy="1123817"/>
          </a:xfrm>
          <a:prstGeom prst="wedgeRoundRectCallout">
            <a:avLst>
              <a:gd name="adj1" fmla="val 28262"/>
              <a:gd name="adj2" fmla="val 87814"/>
              <a:gd name="adj3" fmla="val 16667"/>
            </a:avLst>
          </a:prstGeom>
        </p:spPr>
        <p:txBody>
          <a:bodyPr/>
          <a:lstStyle/>
          <a:p>
            <a:r>
              <a:rPr lang="en-GB"/>
              <a:t>Why was the site chosen for Baghdad?</a:t>
            </a:r>
          </a:p>
        </p:txBody>
      </p:sp>
      <p:sp>
        <p:nvSpPr>
          <p:cNvPr id="8" name="Text Placeholder 7">
            <a:extLst>
              <a:ext uri="{FF2B5EF4-FFF2-40B4-BE49-F238E27FC236}">
                <a16:creationId xmlns:a16="http://schemas.microsoft.com/office/drawing/2014/main" id="{4FD39503-A1A9-4FAE-7C22-333B184D50C0}"/>
              </a:ext>
            </a:extLst>
          </p:cNvPr>
          <p:cNvSpPr>
            <a:spLocks noGrp="1"/>
          </p:cNvSpPr>
          <p:nvPr>
            <p:ph type="body" sz="quarter" idx="12"/>
          </p:nvPr>
        </p:nvSpPr>
        <p:spPr/>
        <p:txBody>
          <a:bodyPr/>
          <a:lstStyle/>
          <a:p>
            <a:r>
              <a:rPr lang="en-US"/>
              <a:t>Lesson 1: </a:t>
            </a:r>
            <a:endParaRPr lang="en-GB"/>
          </a:p>
        </p:txBody>
      </p:sp>
      <p:pic>
        <p:nvPicPr>
          <p:cNvPr id="4" name="Picture 3" descr="A picture containing text, toy, doll&#10;&#10;Description automatically generated">
            <a:extLst>
              <a:ext uri="{FF2B5EF4-FFF2-40B4-BE49-F238E27FC236}">
                <a16:creationId xmlns:a16="http://schemas.microsoft.com/office/drawing/2014/main" id="{5D507366-8D34-AEAA-8B6E-48E2A7AC00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950" y="1745003"/>
            <a:ext cx="2472024" cy="4796622"/>
          </a:xfrm>
          <a:prstGeom prst="rect">
            <a:avLst/>
          </a:prstGeom>
        </p:spPr>
      </p:pic>
      <p:pic>
        <p:nvPicPr>
          <p:cNvPr id="5" name="Picture 4" descr="A picture containing text, toy, doll&#10;&#10;Description automatically generated">
            <a:extLst>
              <a:ext uri="{FF2B5EF4-FFF2-40B4-BE49-F238E27FC236}">
                <a16:creationId xmlns:a16="http://schemas.microsoft.com/office/drawing/2014/main" id="{AEB36A68-CFAF-2126-E5A0-95979B28C7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6637" y="1531768"/>
            <a:ext cx="2611225" cy="5040337"/>
          </a:xfrm>
          <a:prstGeom prst="rect">
            <a:avLst/>
          </a:prstGeom>
        </p:spPr>
      </p:pic>
      <p:pic>
        <p:nvPicPr>
          <p:cNvPr id="10" name="Picture 9">
            <a:extLst>
              <a:ext uri="{FF2B5EF4-FFF2-40B4-BE49-F238E27FC236}">
                <a16:creationId xmlns:a16="http://schemas.microsoft.com/office/drawing/2014/main" id="{8D03D29E-E00F-2B3C-C153-09D48A1944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0558" y="2037151"/>
            <a:ext cx="5715000" cy="3590804"/>
          </a:xfrm>
          <a:prstGeom prst="rect">
            <a:avLst/>
          </a:prstGeom>
        </p:spPr>
      </p:pic>
      <p:sp>
        <p:nvSpPr>
          <p:cNvPr id="2" name="TextBox 1">
            <a:extLst>
              <a:ext uri="{FF2B5EF4-FFF2-40B4-BE49-F238E27FC236}">
                <a16:creationId xmlns:a16="http://schemas.microsoft.com/office/drawing/2014/main" id="{7590532E-857D-50F0-B601-247DDA4AB8E0}"/>
              </a:ext>
            </a:extLst>
          </p:cNvPr>
          <p:cNvSpPr txBox="1"/>
          <p:nvPr/>
        </p:nvSpPr>
        <p:spPr>
          <a:xfrm>
            <a:off x="5930347" y="5521"/>
            <a:ext cx="28713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B050"/>
                </a:solidFill>
              </a:rPr>
              <a:t>Green</a:t>
            </a:r>
          </a:p>
        </p:txBody>
      </p:sp>
      <p:sp>
        <p:nvSpPr>
          <p:cNvPr id="6" name="TextBox 5">
            <a:extLst>
              <a:ext uri="{FF2B5EF4-FFF2-40B4-BE49-F238E27FC236}">
                <a16:creationId xmlns:a16="http://schemas.microsoft.com/office/drawing/2014/main" id="{C1559ACC-E74F-332E-C015-D1A215E044D2}"/>
              </a:ext>
            </a:extLst>
          </p:cNvPr>
          <p:cNvSpPr txBox="1"/>
          <p:nvPr/>
        </p:nvSpPr>
        <p:spPr>
          <a:xfrm>
            <a:off x="2374347" y="149086"/>
            <a:ext cx="28713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70C0"/>
                </a:solidFill>
              </a:rPr>
              <a:t>Blue </a:t>
            </a:r>
          </a:p>
        </p:txBody>
      </p:sp>
    </p:spTree>
    <p:extLst>
      <p:ext uri="{BB962C8B-B14F-4D97-AF65-F5344CB8AC3E}">
        <p14:creationId xmlns:p14="http://schemas.microsoft.com/office/powerpoint/2010/main" val="3991608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D8C1-6E15-F60D-FF26-D161FD849567}"/>
              </a:ext>
            </a:extLst>
          </p:cNvPr>
          <p:cNvSpPr>
            <a:spLocks noGrp="1"/>
          </p:cNvSpPr>
          <p:nvPr>
            <p:ph type="title"/>
          </p:nvPr>
        </p:nvSpPr>
        <p:spPr>
          <a:xfrm>
            <a:off x="838200" y="1970768"/>
            <a:ext cx="10515600" cy="1325563"/>
          </a:xfrm>
        </p:spPr>
        <p:txBody>
          <a:bodyPr vert="horz" lIns="91440" tIns="45720" rIns="91440" bIns="45720" rtlCol="0" anchor="ctr">
            <a:noAutofit/>
          </a:bodyPr>
          <a:lstStyle/>
          <a:p>
            <a:r>
              <a:rPr lang="en-GB" sz="3100">
                <a:latin typeface="Calibri"/>
                <a:cs typeface="Calibri"/>
              </a:rPr>
              <a:t>-The area around Baghdad was fertile. </a:t>
            </a:r>
            <a:br>
              <a:rPr lang="en-GB" sz="3100">
                <a:latin typeface="Calibri"/>
                <a:cs typeface="Calibri"/>
              </a:rPr>
            </a:br>
            <a:r>
              <a:rPr lang="en-GB" sz="3100">
                <a:latin typeface="Calibri"/>
                <a:cs typeface="Calibri"/>
              </a:rPr>
              <a:t>-The River Tigris was close for transport and trade as well as plenty of fresh water.</a:t>
            </a:r>
            <a:br>
              <a:rPr lang="en-GB" sz="3100">
                <a:latin typeface="Calibri"/>
                <a:cs typeface="Calibri"/>
              </a:rPr>
            </a:br>
            <a:r>
              <a:rPr lang="en-GB" sz="3100">
                <a:latin typeface="Calibri"/>
                <a:cs typeface="Calibri"/>
              </a:rPr>
              <a:t> -This site was chosen for transport and trade links, water supply, drainage, fertile lands, and proximity to allies in Persia and supporters in Mesopotamia. </a:t>
            </a:r>
            <a:br>
              <a:rPr lang="en-GB" sz="3100">
                <a:latin typeface="Calibri"/>
                <a:cs typeface="Calibri"/>
              </a:rPr>
            </a:br>
            <a:br>
              <a:rPr lang="en-GB" sz="3100">
                <a:latin typeface="Calibri"/>
                <a:cs typeface="Calibri"/>
              </a:rPr>
            </a:br>
            <a:endParaRPr lang="en-GB" sz="3100">
              <a:latin typeface="Calibri"/>
              <a:cs typeface="Calibri"/>
            </a:endParaRPr>
          </a:p>
          <a:p>
            <a:endParaRPr lang="en-US"/>
          </a:p>
        </p:txBody>
      </p:sp>
      <p:pic>
        <p:nvPicPr>
          <p:cNvPr id="3" name="Picture 2">
            <a:extLst>
              <a:ext uri="{FF2B5EF4-FFF2-40B4-BE49-F238E27FC236}">
                <a16:creationId xmlns:a16="http://schemas.microsoft.com/office/drawing/2014/main" id="{F32E5BA2-BFA4-BEC3-2649-73B83DDE9BC2}"/>
              </a:ext>
            </a:extLst>
          </p:cNvPr>
          <p:cNvPicPr>
            <a:picLocks noChangeAspect="1"/>
          </p:cNvPicPr>
          <p:nvPr/>
        </p:nvPicPr>
        <p:blipFill>
          <a:blip r:embed="rId2"/>
          <a:stretch>
            <a:fillRect/>
          </a:stretch>
        </p:blipFill>
        <p:spPr>
          <a:xfrm>
            <a:off x="1452563" y="3613377"/>
            <a:ext cx="9286875" cy="2733675"/>
          </a:xfrm>
          <a:prstGeom prst="rect">
            <a:avLst/>
          </a:prstGeom>
        </p:spPr>
      </p:pic>
    </p:spTree>
    <p:extLst>
      <p:ext uri="{BB962C8B-B14F-4D97-AF65-F5344CB8AC3E}">
        <p14:creationId xmlns:p14="http://schemas.microsoft.com/office/powerpoint/2010/main" val="339260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440B-146C-EEC3-6016-47276CFD0A69}"/>
              </a:ext>
            </a:extLst>
          </p:cNvPr>
          <p:cNvSpPr>
            <a:spLocks noGrp="1"/>
          </p:cNvSpPr>
          <p:nvPr>
            <p:ph type="title"/>
          </p:nvPr>
        </p:nvSpPr>
        <p:spPr>
          <a:xfrm>
            <a:off x="838200" y="365125"/>
            <a:ext cx="10515600" cy="497303"/>
          </a:xfrm>
        </p:spPr>
        <p:txBody>
          <a:bodyPr>
            <a:normAutofit fontScale="90000"/>
          </a:bodyPr>
          <a:lstStyle/>
          <a:p>
            <a:r>
              <a:rPr lang="en-GB" sz="3200">
                <a:ea typeface="Calibri Light"/>
                <a:cs typeface="Calibri Light"/>
              </a:rPr>
              <a:t>Sort the problems into mental or written methods. </a:t>
            </a:r>
            <a:endParaRPr lang="en-GB" sz="3200"/>
          </a:p>
        </p:txBody>
      </p:sp>
      <p:graphicFrame>
        <p:nvGraphicFramePr>
          <p:cNvPr id="3" name="Table 2">
            <a:extLst>
              <a:ext uri="{FF2B5EF4-FFF2-40B4-BE49-F238E27FC236}">
                <a16:creationId xmlns:a16="http://schemas.microsoft.com/office/drawing/2014/main" id="{313F5F40-FD6F-3C9B-B3A5-A5FBB354D957}"/>
              </a:ext>
            </a:extLst>
          </p:cNvPr>
          <p:cNvGraphicFramePr>
            <a:graphicFrameLocks noGrp="1"/>
          </p:cNvGraphicFramePr>
          <p:nvPr/>
        </p:nvGraphicFramePr>
        <p:xfrm>
          <a:off x="1945419" y="1097854"/>
          <a:ext cx="9231368" cy="1501738"/>
        </p:xfrm>
        <a:graphic>
          <a:graphicData uri="http://schemas.openxmlformats.org/drawingml/2006/table">
            <a:tbl>
              <a:tblPr firstRow="1" bandRow="1">
                <a:tableStyleId>{5C22544A-7EE6-4342-B048-85BDC9FD1C3A}</a:tableStyleId>
              </a:tblPr>
              <a:tblGrid>
                <a:gridCol w="4615684">
                  <a:extLst>
                    <a:ext uri="{9D8B030D-6E8A-4147-A177-3AD203B41FA5}">
                      <a16:colId xmlns:a16="http://schemas.microsoft.com/office/drawing/2014/main" val="3588587920"/>
                    </a:ext>
                  </a:extLst>
                </a:gridCol>
                <a:gridCol w="4615684">
                  <a:extLst>
                    <a:ext uri="{9D8B030D-6E8A-4147-A177-3AD203B41FA5}">
                      <a16:colId xmlns:a16="http://schemas.microsoft.com/office/drawing/2014/main" val="733729930"/>
                    </a:ext>
                  </a:extLst>
                </a:gridCol>
              </a:tblGrid>
              <a:tr h="455543">
                <a:tc>
                  <a:txBody>
                    <a:bodyPr/>
                    <a:lstStyle/>
                    <a:p>
                      <a:r>
                        <a:rPr lang="en-GB"/>
                        <a:t>Mental Method </a:t>
                      </a:r>
                    </a:p>
                  </a:txBody>
                  <a:tcPr/>
                </a:tc>
                <a:tc>
                  <a:txBody>
                    <a:bodyPr/>
                    <a:lstStyle/>
                    <a:p>
                      <a:r>
                        <a:rPr lang="en-GB"/>
                        <a:t>Written Method </a:t>
                      </a:r>
                    </a:p>
                  </a:txBody>
                  <a:tcPr/>
                </a:tc>
                <a:extLst>
                  <a:ext uri="{0D108BD9-81ED-4DB2-BD59-A6C34878D82A}">
                    <a16:rowId xmlns:a16="http://schemas.microsoft.com/office/drawing/2014/main" val="4043242758"/>
                  </a:ext>
                </a:extLst>
              </a:tr>
              <a:tr h="1046195">
                <a:tc>
                  <a:txBody>
                    <a:bodyPr/>
                    <a:lstStyle/>
                    <a:p>
                      <a:endParaRPr lang="en-GB"/>
                    </a:p>
                  </a:txBody>
                  <a:tcPr/>
                </a:tc>
                <a:tc>
                  <a:txBody>
                    <a:bodyPr/>
                    <a:lstStyle/>
                    <a:p>
                      <a:endParaRPr lang="en-GB"/>
                    </a:p>
                  </a:txBody>
                  <a:tcPr/>
                </a:tc>
                <a:extLst>
                  <a:ext uri="{0D108BD9-81ED-4DB2-BD59-A6C34878D82A}">
                    <a16:rowId xmlns:a16="http://schemas.microsoft.com/office/drawing/2014/main" val="3580571614"/>
                  </a:ext>
                </a:extLst>
              </a:tr>
            </a:tbl>
          </a:graphicData>
        </a:graphic>
      </p:graphicFrame>
      <p:sp>
        <p:nvSpPr>
          <p:cNvPr id="4" name="TextBox 3">
            <a:extLst>
              <a:ext uri="{FF2B5EF4-FFF2-40B4-BE49-F238E27FC236}">
                <a16:creationId xmlns:a16="http://schemas.microsoft.com/office/drawing/2014/main" id="{36E28A62-E078-4ECE-C8FD-F43236F4B4B3}"/>
              </a:ext>
            </a:extLst>
          </p:cNvPr>
          <p:cNvSpPr txBox="1"/>
          <p:nvPr/>
        </p:nvSpPr>
        <p:spPr>
          <a:xfrm>
            <a:off x="2344181" y="2830668"/>
            <a:ext cx="1024514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ea typeface="Calibri"/>
                <a:cs typeface="Calibri"/>
              </a:rPr>
              <a:t>2.3 + 1. 4 = </a:t>
            </a:r>
          </a:p>
          <a:p>
            <a:r>
              <a:rPr lang="en-GB" sz="4000">
                <a:ea typeface="Calibri"/>
                <a:cs typeface="Calibri"/>
              </a:rPr>
              <a:t>359 + 7, 569 = </a:t>
            </a:r>
          </a:p>
          <a:p>
            <a:r>
              <a:rPr lang="en-GB" sz="4000">
                <a:ea typeface="Calibri"/>
                <a:cs typeface="Calibri"/>
              </a:rPr>
              <a:t>4 x 7 = </a:t>
            </a:r>
          </a:p>
          <a:p>
            <a:r>
              <a:rPr lang="en-GB" sz="4000">
                <a:ea typeface="Calibri"/>
                <a:cs typeface="Calibri"/>
              </a:rPr>
              <a:t>40 x 7 = </a:t>
            </a:r>
          </a:p>
          <a:p>
            <a:r>
              <a:rPr lang="en-GB" sz="4000">
                <a:ea typeface="Calibri"/>
                <a:cs typeface="Calibri"/>
              </a:rPr>
              <a:t>4, 555 + 3, 555= </a:t>
            </a:r>
          </a:p>
          <a:p>
            <a:r>
              <a:rPr lang="en-GB" sz="4000">
                <a:ea typeface="Calibri"/>
                <a:cs typeface="Calibri"/>
              </a:rPr>
              <a:t>456 divided by 23 =</a:t>
            </a:r>
          </a:p>
        </p:txBody>
      </p:sp>
      <p:sp>
        <p:nvSpPr>
          <p:cNvPr id="5" name="TextBox 4">
            <a:extLst>
              <a:ext uri="{FF2B5EF4-FFF2-40B4-BE49-F238E27FC236}">
                <a16:creationId xmlns:a16="http://schemas.microsoft.com/office/drawing/2014/main" id="{C2C97D44-8B92-3722-A1B3-1C1AAFD7EDEC}"/>
              </a:ext>
            </a:extLst>
          </p:cNvPr>
          <p:cNvSpPr txBox="1"/>
          <p:nvPr/>
        </p:nvSpPr>
        <p:spPr>
          <a:xfrm>
            <a:off x="7005714" y="3164810"/>
            <a:ext cx="490165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ea typeface="Calibri"/>
                <a:cs typeface="Calibri"/>
              </a:rPr>
              <a:t>Blue </a:t>
            </a:r>
          </a:p>
          <a:p>
            <a:r>
              <a:rPr lang="en-GB" sz="2000">
                <a:ea typeface="Calibri"/>
                <a:cs typeface="Calibri"/>
              </a:rPr>
              <a:t>Select one of the calulations and explain the method you would use and why. </a:t>
            </a:r>
          </a:p>
          <a:p>
            <a:endParaRPr lang="en-GB" sz="2000">
              <a:ea typeface="Calibri"/>
              <a:cs typeface="Calibri"/>
            </a:endParaRPr>
          </a:p>
          <a:p>
            <a:r>
              <a:rPr lang="en-GB" sz="2000">
                <a:ea typeface="Calibri"/>
                <a:cs typeface="Calibri"/>
              </a:rPr>
              <a:t>Green </a:t>
            </a:r>
          </a:p>
          <a:p>
            <a:r>
              <a:rPr lang="en-GB" sz="2000">
                <a:ea typeface="Calibri"/>
                <a:cs typeface="Calibri"/>
              </a:rPr>
              <a:t>Select a different calculation and explain the method. </a:t>
            </a:r>
          </a:p>
        </p:txBody>
      </p:sp>
    </p:spTree>
    <p:extLst>
      <p:ext uri="{BB962C8B-B14F-4D97-AF65-F5344CB8AC3E}">
        <p14:creationId xmlns:p14="http://schemas.microsoft.com/office/powerpoint/2010/main" val="3948864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5805805" cy="5299813"/>
          </a:xfrm>
        </p:spPr>
        <p:txBody>
          <a:bodyPr>
            <a:noAutofit/>
          </a:bodyPr>
          <a:lstStyle/>
          <a:p>
            <a:pPr algn="l"/>
            <a:r>
              <a:rPr lang="en-GB" b="0" i="0" u="none" strike="noStrike" baseline="0">
                <a:latin typeface="Century Gothic" panose="020B0502020202020204" pitchFamily="34" charset="0"/>
              </a:rPr>
              <a:t>In 762</a:t>
            </a:r>
            <a:r>
              <a:rPr lang="en-GB" cap="small">
                <a:effectLst/>
                <a:latin typeface="Century Gothic" panose="020B0502020202020204" pitchFamily="34" charset="0"/>
                <a:ea typeface="Calibri" panose="020F0502020204030204" pitchFamily="34" charset="0"/>
                <a:cs typeface="Times New Roman" panose="02020603050405020304" pitchFamily="18" charset="0"/>
              </a:rPr>
              <a:t>ce</a:t>
            </a:r>
            <a:r>
              <a:rPr lang="en-GB" b="0" i="0" u="none" strike="noStrike" baseline="0">
                <a:latin typeface="Century Gothic" panose="020B0502020202020204" pitchFamily="34" charset="0"/>
              </a:rPr>
              <a:t>, Al-Mansur chose Persian architects to design the Round City and brought in around 100,000 craftspeople from surrounding countries to build </a:t>
            </a:r>
            <a:r>
              <a:rPr lang="en-GB">
                <a:latin typeface="Century Gothic" panose="020B0502020202020204" pitchFamily="34" charset="0"/>
              </a:rPr>
              <a:t>it</a:t>
            </a:r>
            <a:r>
              <a:rPr lang="en-GB" b="0" i="0" u="none" strike="noStrike" baseline="0">
                <a:latin typeface="Century Gothic" panose="020B0502020202020204" pitchFamily="34" charset="0"/>
              </a:rPr>
              <a:t>. </a:t>
            </a:r>
          </a:p>
          <a:p>
            <a:pPr algn="l"/>
            <a:r>
              <a:rPr lang="en-GB" b="0" i="0" u="none" strike="noStrike" baseline="0">
                <a:latin typeface="Century Gothic" panose="020B0502020202020204" pitchFamily="34" charset="0"/>
              </a:rPr>
              <a:t>The city was built out of mudbricks, the traditional building material. Most buildings in London were made from wood, although some churches were built from stone.</a:t>
            </a:r>
            <a:endParaRPr lang="en-US" b="0" i="0" u="none" strike="noStrike" baseline="0">
              <a:latin typeface="Century Gothic" panose="020B0502020202020204" pitchFamily="34" charset="0"/>
            </a:endParaRPr>
          </a:p>
        </p:txBody>
      </p:sp>
      <p:sp>
        <p:nvSpPr>
          <p:cNvPr id="2" name="Title 1"/>
          <p:cNvSpPr>
            <a:spLocks noGrp="1"/>
          </p:cNvSpPr>
          <p:nvPr>
            <p:ph type="title"/>
          </p:nvPr>
        </p:nvSpPr>
        <p:spPr/>
        <p:txBody>
          <a:bodyPr>
            <a:normAutofit/>
          </a:bodyPr>
          <a:lstStyle/>
          <a:p>
            <a:r>
              <a:rPr lang="en-US" sz="2800"/>
              <a:t>How was the Round City built?</a:t>
            </a:r>
          </a:p>
        </p:txBody>
      </p:sp>
      <p:sp>
        <p:nvSpPr>
          <p:cNvPr id="5" name="Text Placeholder 4">
            <a:extLst>
              <a:ext uri="{FF2B5EF4-FFF2-40B4-BE49-F238E27FC236}">
                <a16:creationId xmlns:a16="http://schemas.microsoft.com/office/drawing/2014/main" id="{CFE76C11-EB3F-EDB3-036D-48AF07CCEA72}"/>
              </a:ext>
            </a:extLst>
          </p:cNvPr>
          <p:cNvSpPr>
            <a:spLocks noGrp="1"/>
          </p:cNvSpPr>
          <p:nvPr>
            <p:ph type="body" sz="quarter" idx="10"/>
          </p:nvPr>
        </p:nvSpPr>
        <p:spPr/>
        <p:txBody>
          <a:bodyPr/>
          <a:lstStyle/>
          <a:p>
            <a:r>
              <a:rPr lang="en-US"/>
              <a:t>Lesson 1: </a:t>
            </a:r>
            <a:endParaRPr lang="en-GB"/>
          </a:p>
        </p:txBody>
      </p:sp>
      <p:pic>
        <p:nvPicPr>
          <p:cNvPr id="7" name="Picture 6">
            <a:extLst>
              <a:ext uri="{FF2B5EF4-FFF2-40B4-BE49-F238E27FC236}">
                <a16:creationId xmlns:a16="http://schemas.microsoft.com/office/drawing/2014/main" id="{1C492125-CEBD-8621-65A1-A125567EB3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
          <a:stretch/>
        </p:blipFill>
        <p:spPr>
          <a:xfrm>
            <a:off x="6278880" y="1164645"/>
            <a:ext cx="4463561" cy="3899635"/>
          </a:xfrm>
          <a:prstGeom prst="rect">
            <a:avLst/>
          </a:prstGeom>
        </p:spPr>
      </p:pic>
      <p:sp>
        <p:nvSpPr>
          <p:cNvPr id="8" name="TextBox 7">
            <a:extLst>
              <a:ext uri="{FF2B5EF4-FFF2-40B4-BE49-F238E27FC236}">
                <a16:creationId xmlns:a16="http://schemas.microsoft.com/office/drawing/2014/main" id="{464BD684-F6FB-2DF5-9960-009A2D1DE2ED}"/>
              </a:ext>
            </a:extLst>
          </p:cNvPr>
          <p:cNvSpPr txBox="1"/>
          <p:nvPr/>
        </p:nvSpPr>
        <p:spPr>
          <a:xfrm>
            <a:off x="6096000" y="5208998"/>
            <a:ext cx="4308799" cy="1551322"/>
          </a:xfrm>
          <a:prstGeom prst="rect">
            <a:avLst/>
          </a:prstGeom>
          <a:noFill/>
        </p:spPr>
        <p:txBody>
          <a:bodyPr wrap="square" rtlCol="0">
            <a:spAutoFit/>
          </a:bodyPr>
          <a:lstStyle/>
          <a:p>
            <a:pPr algn="ctr">
              <a:lnSpc>
                <a:spcPct val="107000"/>
              </a:lnSpc>
              <a:spcAft>
                <a:spcPts val="800"/>
              </a:spcAft>
            </a:pPr>
            <a:r>
              <a:rPr lang="en-GB">
                <a:effectLst/>
                <a:latin typeface="Century Gothic" panose="020B0502020202020204" pitchFamily="34" charset="0"/>
                <a:ea typeface="Calibri" panose="020F0502020204030204" pitchFamily="34" charset="0"/>
                <a:cs typeface="Times New Roman" panose="02020603050405020304" pitchFamily="18" charset="0"/>
              </a:rPr>
              <a:t>Mudbricks are still used for building in some parts of the world today. This image shows mudbricks drying in the sun and a house being built from mudbricks in 2016.</a:t>
            </a:r>
          </a:p>
        </p:txBody>
      </p:sp>
    </p:spTree>
    <p:extLst>
      <p:ext uri="{BB962C8B-B14F-4D97-AF65-F5344CB8AC3E}">
        <p14:creationId xmlns:p14="http://schemas.microsoft.com/office/powerpoint/2010/main" val="1680183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r>
              <a:rPr lang="en-GB" sz="2400" b="0" i="0" u="none" strike="noStrike" baseline="0">
                <a:latin typeface="Century Gothic" panose="020B0502020202020204" pitchFamily="34" charset="0"/>
              </a:rPr>
              <a:t>Baghdad took around four years to build. It was known as the </a:t>
            </a:r>
            <a:r>
              <a:rPr lang="en-GB" sz="2400" b="1" i="0" u="none" strike="noStrike" baseline="0">
                <a:latin typeface="Century Gothic" panose="020B0502020202020204" pitchFamily="34" charset="0"/>
              </a:rPr>
              <a:t>Round City </a:t>
            </a:r>
            <a:r>
              <a:rPr lang="en-GB" sz="2400" b="0" i="0" u="none" strike="noStrike" baseline="0">
                <a:latin typeface="Century Gothic" panose="020B0502020202020204" pitchFamily="34" charset="0"/>
              </a:rPr>
              <a:t>or City of Mansur. </a:t>
            </a:r>
          </a:p>
          <a:p>
            <a:pPr algn="l"/>
            <a:r>
              <a:rPr lang="en-GB" sz="2400" b="0" i="0" u="none" strike="noStrike" baseline="0">
                <a:latin typeface="Century Gothic" panose="020B0502020202020204" pitchFamily="34" charset="0"/>
              </a:rPr>
              <a:t>It is said that its creators first sketched the outline of the city on the ground. This circle on the ground became the outer wall of the city. </a:t>
            </a:r>
          </a:p>
          <a:p>
            <a:pPr algn="l"/>
            <a:r>
              <a:rPr lang="en-GB" sz="2400" b="0" i="0" u="none" strike="noStrike" baseline="0">
                <a:latin typeface="Century Gothic" panose="020B0502020202020204" pitchFamily="34" charset="0"/>
              </a:rPr>
              <a:t>Surrounding the wall was a deep water-filled </a:t>
            </a:r>
            <a:r>
              <a:rPr lang="en-GB" sz="2400" i="0" u="none" strike="noStrike" baseline="0">
                <a:latin typeface="Century Gothic" panose="020B0502020202020204" pitchFamily="34" charset="0"/>
              </a:rPr>
              <a:t>moat</a:t>
            </a:r>
            <a:r>
              <a:rPr lang="en-GB" sz="2400" b="0" i="0" u="none" strike="noStrike" baseline="0">
                <a:latin typeface="Century Gothic" panose="020B0502020202020204" pitchFamily="34" charset="0"/>
              </a:rPr>
              <a:t> which would protect the city from attack. </a:t>
            </a:r>
          </a:p>
          <a:p>
            <a:pPr algn="l"/>
            <a:r>
              <a:rPr lang="en-GB" sz="2400" b="0" i="0" u="none" strike="noStrike" baseline="0">
                <a:latin typeface="Century Gothic" panose="020B0502020202020204" pitchFamily="34" charset="0"/>
              </a:rPr>
              <a:t>Another higher outer wall was built within the first wall. This wall was 32 metres thick at the bottom and 27 metres high. The height and thickness of the walls made it difficult for attackers to climb or destroy. </a:t>
            </a:r>
          </a:p>
          <a:p>
            <a:pPr algn="l"/>
            <a:r>
              <a:rPr lang="en-GB" sz="2400" b="0" i="0" u="none" strike="noStrike" baseline="0">
                <a:latin typeface="Century Gothic" panose="020B0502020202020204" pitchFamily="34" charset="0"/>
              </a:rPr>
              <a:t>Four huge iron gates were the only ways in, and it took a few guards to close them as they were so heavy. This made it difficult for attackers to get in easily.</a:t>
            </a:r>
            <a:endParaRPr lang="en-US" sz="2400" b="0" i="0" u="none" strike="noStrike" baseline="0">
              <a:latin typeface="Century Gothic" panose="020B0502020202020204" pitchFamily="34" charset="0"/>
            </a:endParaRPr>
          </a:p>
        </p:txBody>
      </p:sp>
      <p:sp>
        <p:nvSpPr>
          <p:cNvPr id="2" name="Title 1"/>
          <p:cNvSpPr>
            <a:spLocks noGrp="1"/>
          </p:cNvSpPr>
          <p:nvPr>
            <p:ph type="title"/>
          </p:nvPr>
        </p:nvSpPr>
        <p:spPr/>
        <p:txBody>
          <a:bodyPr>
            <a:normAutofit/>
          </a:bodyPr>
          <a:lstStyle/>
          <a:p>
            <a:r>
              <a:rPr lang="en-US" sz="2800"/>
              <a:t>How was the Round City protected?</a:t>
            </a:r>
          </a:p>
        </p:txBody>
      </p:sp>
      <p:sp>
        <p:nvSpPr>
          <p:cNvPr id="4" name="Text Placeholder 3">
            <a:extLst>
              <a:ext uri="{FF2B5EF4-FFF2-40B4-BE49-F238E27FC236}">
                <a16:creationId xmlns:a16="http://schemas.microsoft.com/office/drawing/2014/main" id="{ED69C57D-75F8-6666-1067-46272A763139}"/>
              </a:ext>
            </a:extLst>
          </p:cNvPr>
          <p:cNvSpPr>
            <a:spLocks noGrp="1"/>
          </p:cNvSpPr>
          <p:nvPr>
            <p:ph type="body" sz="quarter" idx="10"/>
          </p:nvPr>
        </p:nvSpPr>
        <p:spPr/>
        <p:txBody>
          <a:bodyPr/>
          <a:lstStyle/>
          <a:p>
            <a:r>
              <a:rPr lang="en-US"/>
              <a:t>Lesson 1: </a:t>
            </a:r>
            <a:endParaRPr lang="en-GB"/>
          </a:p>
        </p:txBody>
      </p:sp>
    </p:spTree>
    <p:extLst>
      <p:ext uri="{BB962C8B-B14F-4D97-AF65-F5344CB8AC3E}">
        <p14:creationId xmlns:p14="http://schemas.microsoft.com/office/powerpoint/2010/main" val="3532048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828A-CCFD-AD56-F7CB-087C1B007A7E}"/>
              </a:ext>
            </a:extLst>
          </p:cNvPr>
          <p:cNvSpPr>
            <a:spLocks noGrp="1"/>
          </p:cNvSpPr>
          <p:nvPr>
            <p:ph type="title"/>
          </p:nvPr>
        </p:nvSpPr>
        <p:spPr>
          <a:xfrm>
            <a:off x="407504" y="387212"/>
            <a:ext cx="10515600" cy="1325563"/>
          </a:xfrm>
        </p:spPr>
        <p:txBody>
          <a:bodyPr>
            <a:normAutofit fontScale="90000"/>
          </a:bodyPr>
          <a:lstStyle/>
          <a:p>
            <a:r>
              <a:rPr lang="en-US" sz="2800"/>
              <a:t>Draw the round city and label the features. Write how three of the features strengthened the city. </a:t>
            </a:r>
            <a:br>
              <a:rPr lang="en-US" sz="2800"/>
            </a:br>
            <a:r>
              <a:rPr lang="en-US" sz="2800"/>
              <a:t>key Vocabulary: moat,   House of Wisdom,   tall walls, iron gates, mud bricks, trade routes, watch towers.</a:t>
            </a:r>
          </a:p>
        </p:txBody>
      </p:sp>
      <p:pic>
        <p:nvPicPr>
          <p:cNvPr id="3" name="Picture 2">
            <a:extLst>
              <a:ext uri="{FF2B5EF4-FFF2-40B4-BE49-F238E27FC236}">
                <a16:creationId xmlns:a16="http://schemas.microsoft.com/office/drawing/2014/main" id="{9FC6E7CE-8AEB-0A1C-DF1A-FF6079F72200}"/>
              </a:ext>
            </a:extLst>
          </p:cNvPr>
          <p:cNvPicPr>
            <a:picLocks noChangeAspect="1"/>
          </p:cNvPicPr>
          <p:nvPr/>
        </p:nvPicPr>
        <p:blipFill>
          <a:blip r:embed="rId2"/>
          <a:stretch>
            <a:fillRect/>
          </a:stretch>
        </p:blipFill>
        <p:spPr>
          <a:xfrm>
            <a:off x="549895" y="2038005"/>
            <a:ext cx="10517946" cy="4272859"/>
          </a:xfrm>
          <a:prstGeom prst="rect">
            <a:avLst/>
          </a:prstGeom>
        </p:spPr>
      </p:pic>
    </p:spTree>
    <p:extLst>
      <p:ext uri="{BB962C8B-B14F-4D97-AF65-F5344CB8AC3E}">
        <p14:creationId xmlns:p14="http://schemas.microsoft.com/office/powerpoint/2010/main" val="70455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A393-C388-0B9C-A282-D5BA17C27028}"/>
              </a:ext>
            </a:extLst>
          </p:cNvPr>
          <p:cNvSpPr>
            <a:spLocks noGrp="1"/>
          </p:cNvSpPr>
          <p:nvPr>
            <p:ph type="title"/>
          </p:nvPr>
        </p:nvSpPr>
        <p:spPr>
          <a:xfrm>
            <a:off x="838200" y="2220429"/>
            <a:ext cx="10515600" cy="1325563"/>
          </a:xfrm>
        </p:spPr>
        <p:txBody>
          <a:bodyPr>
            <a:normAutofit fontScale="90000"/>
          </a:bodyPr>
          <a:lstStyle/>
          <a:p>
            <a:r>
              <a:rPr lang="en-US"/>
              <a:t>Exit Questions: </a:t>
            </a:r>
            <a:br>
              <a:rPr lang="en-US"/>
            </a:br>
            <a:br>
              <a:rPr lang="en-US"/>
            </a:br>
            <a:r>
              <a:rPr lang="en-US"/>
              <a:t>Give two reasons why Baghdad was built where it was. </a:t>
            </a:r>
            <a:br>
              <a:rPr lang="en-US"/>
            </a:br>
            <a:br>
              <a:rPr lang="en-US"/>
            </a:br>
            <a:r>
              <a:rPr lang="en-US"/>
              <a:t>What did Muhammad's followers help him do?</a:t>
            </a:r>
          </a:p>
        </p:txBody>
      </p:sp>
    </p:spTree>
    <p:extLst>
      <p:ext uri="{BB962C8B-B14F-4D97-AF65-F5344CB8AC3E}">
        <p14:creationId xmlns:p14="http://schemas.microsoft.com/office/powerpoint/2010/main" val="400378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324" y="-1194529"/>
            <a:ext cx="9144000" cy="2387600"/>
          </a:xfrm>
        </p:spPr>
        <p:txBody>
          <a:bodyPr/>
          <a:lstStyle/>
          <a:p>
            <a:r>
              <a:rPr lang="en-GB"/>
              <a:t>Family portraits</a:t>
            </a:r>
          </a:p>
        </p:txBody>
      </p:sp>
      <p:pic>
        <p:nvPicPr>
          <p:cNvPr id="4" name="Picture 3" descr="A girl holding a plate of food with a smile on her face in the style of  kawaii art | Premium AI-generated image">
            <a:extLst>
              <a:ext uri="{FF2B5EF4-FFF2-40B4-BE49-F238E27FC236}">
                <a16:creationId xmlns:a16="http://schemas.microsoft.com/office/drawing/2014/main" id="{78E2677F-5C24-0C29-9879-1B11766D39C8}"/>
              </a:ext>
            </a:extLst>
          </p:cNvPr>
          <p:cNvPicPr>
            <a:picLocks noChangeAspect="1"/>
          </p:cNvPicPr>
          <p:nvPr/>
        </p:nvPicPr>
        <p:blipFill>
          <a:blip r:embed="rId2"/>
          <a:stretch>
            <a:fillRect/>
          </a:stretch>
        </p:blipFill>
        <p:spPr>
          <a:xfrm>
            <a:off x="224481" y="2809103"/>
            <a:ext cx="3639064" cy="3597875"/>
          </a:xfrm>
          <a:prstGeom prst="rect">
            <a:avLst/>
          </a:prstGeom>
        </p:spPr>
      </p:pic>
      <p:pic>
        <p:nvPicPr>
          <p:cNvPr id="5" name="Picture 4" descr="Illustration personnalisée Portrait de famille | Etsy | Custom portrait  illustration, Portrait cartoon, Cartoon drawings">
            <a:extLst>
              <a:ext uri="{FF2B5EF4-FFF2-40B4-BE49-F238E27FC236}">
                <a16:creationId xmlns:a16="http://schemas.microsoft.com/office/drawing/2014/main" id="{7E3B3FB8-9558-E404-0119-5B5406381DC2}"/>
              </a:ext>
            </a:extLst>
          </p:cNvPr>
          <p:cNvPicPr>
            <a:picLocks noChangeAspect="1"/>
          </p:cNvPicPr>
          <p:nvPr/>
        </p:nvPicPr>
        <p:blipFill>
          <a:blip r:embed="rId3"/>
          <a:stretch>
            <a:fillRect/>
          </a:stretch>
        </p:blipFill>
        <p:spPr>
          <a:xfrm>
            <a:off x="4150196" y="2357180"/>
            <a:ext cx="3242876" cy="4048639"/>
          </a:xfrm>
          <a:prstGeom prst="rect">
            <a:avLst/>
          </a:prstGeom>
        </p:spPr>
      </p:pic>
      <p:pic>
        <p:nvPicPr>
          <p:cNvPr id="6" name="Picture 5" descr="23 Family ideas | illustration, family illustration, family drawing">
            <a:extLst>
              <a:ext uri="{FF2B5EF4-FFF2-40B4-BE49-F238E27FC236}">
                <a16:creationId xmlns:a16="http://schemas.microsoft.com/office/drawing/2014/main" id="{1977FC44-01A3-6ADC-8A40-9BA1F77AFCA8}"/>
              </a:ext>
            </a:extLst>
          </p:cNvPr>
          <p:cNvPicPr>
            <a:picLocks noChangeAspect="1"/>
          </p:cNvPicPr>
          <p:nvPr/>
        </p:nvPicPr>
        <p:blipFill>
          <a:blip r:embed="rId4"/>
          <a:stretch>
            <a:fillRect/>
          </a:stretch>
        </p:blipFill>
        <p:spPr>
          <a:xfrm>
            <a:off x="8756821" y="4119"/>
            <a:ext cx="3101546" cy="3101546"/>
          </a:xfrm>
          <a:prstGeom prst="rect">
            <a:avLst/>
          </a:prstGeom>
        </p:spPr>
      </p:pic>
      <p:pic>
        <p:nvPicPr>
          <p:cNvPr id="7" name="Picture 6" descr="A cartoon of a family&#10;&#10;AI-generated content may be incorrect.">
            <a:extLst>
              <a:ext uri="{FF2B5EF4-FFF2-40B4-BE49-F238E27FC236}">
                <a16:creationId xmlns:a16="http://schemas.microsoft.com/office/drawing/2014/main" id="{FF498063-2C48-80E3-FB99-9B3CAA2B5F78}"/>
              </a:ext>
            </a:extLst>
          </p:cNvPr>
          <p:cNvPicPr>
            <a:picLocks noChangeAspect="1"/>
          </p:cNvPicPr>
          <p:nvPr/>
        </p:nvPicPr>
        <p:blipFill>
          <a:blip r:embed="rId5"/>
          <a:stretch>
            <a:fillRect/>
          </a:stretch>
        </p:blipFill>
        <p:spPr>
          <a:xfrm>
            <a:off x="7893007" y="3216103"/>
            <a:ext cx="4304012" cy="3288441"/>
          </a:xfrm>
          <a:prstGeom prst="rect">
            <a:avLst/>
          </a:prstGeom>
        </p:spPr>
      </p:pic>
    </p:spTree>
    <p:extLst>
      <p:ext uri="{BB962C8B-B14F-4D97-AF65-F5344CB8AC3E}">
        <p14:creationId xmlns:p14="http://schemas.microsoft.com/office/powerpoint/2010/main" val="2800715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CE80F-1F0A-2949-D47D-779050241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78096-8980-7244-97B4-86AE9EDF8FC9}"/>
              </a:ext>
            </a:extLst>
          </p:cNvPr>
          <p:cNvSpPr>
            <a:spLocks noGrp="1"/>
          </p:cNvSpPr>
          <p:nvPr>
            <p:ph type="ctrTitle"/>
          </p:nvPr>
        </p:nvSpPr>
        <p:spPr>
          <a:xfrm>
            <a:off x="-10297" y="329471"/>
            <a:ext cx="12202297" cy="2387600"/>
          </a:xfrm>
        </p:spPr>
        <p:txBody>
          <a:bodyPr vert="horz" lIns="91440" tIns="45720" rIns="91440" bIns="45720" rtlCol="0" anchor="b">
            <a:noAutofit/>
          </a:bodyPr>
          <a:lstStyle/>
          <a:p>
            <a:pPr algn="l"/>
            <a:r>
              <a:rPr lang="en-GB" sz="4800"/>
              <a:t>Create a border:</a:t>
            </a:r>
            <a:br>
              <a:rPr lang="en-GB" sz="4800"/>
            </a:br>
            <a:br>
              <a:rPr lang="en-GB" sz="4800"/>
            </a:br>
            <a:r>
              <a:rPr lang="en-GB" sz="4800"/>
              <a:t>- sketch first</a:t>
            </a:r>
            <a:br>
              <a:rPr lang="en-GB" sz="4800"/>
            </a:br>
            <a:r>
              <a:rPr lang="en-GB" sz="4800"/>
              <a:t>- when you are happy, colour using water colour.</a:t>
            </a:r>
          </a:p>
        </p:txBody>
      </p:sp>
      <p:pic>
        <p:nvPicPr>
          <p:cNvPr id="3" name="Picture 2" descr="Premium Vector | Watercolor Floral Border, Flowers Frame with Roses and  Green Leaves Illustration">
            <a:extLst>
              <a:ext uri="{FF2B5EF4-FFF2-40B4-BE49-F238E27FC236}">
                <a16:creationId xmlns:a16="http://schemas.microsoft.com/office/drawing/2014/main" id="{C3037A38-1D7E-2CFB-B23E-96C7168ACED4}"/>
              </a:ext>
            </a:extLst>
          </p:cNvPr>
          <p:cNvPicPr>
            <a:picLocks noChangeAspect="1"/>
          </p:cNvPicPr>
          <p:nvPr/>
        </p:nvPicPr>
        <p:blipFill>
          <a:blip r:embed="rId2"/>
          <a:stretch>
            <a:fillRect/>
          </a:stretch>
        </p:blipFill>
        <p:spPr>
          <a:xfrm>
            <a:off x="172995" y="3433093"/>
            <a:ext cx="3433117" cy="2751490"/>
          </a:xfrm>
          <a:prstGeom prst="rect">
            <a:avLst/>
          </a:prstGeom>
        </p:spPr>
      </p:pic>
      <p:pic>
        <p:nvPicPr>
          <p:cNvPr id="8" name="Picture 7" descr="Watercolor Flower Frame Clipart, 11 JPG, Digital Download, Digital Paper  Crafts, Frame Border Clipart,card Making Clipart, Invitation Making - Etsy  UK">
            <a:extLst>
              <a:ext uri="{FF2B5EF4-FFF2-40B4-BE49-F238E27FC236}">
                <a16:creationId xmlns:a16="http://schemas.microsoft.com/office/drawing/2014/main" id="{6FC90298-F781-984C-A23E-C963C029DCCF}"/>
              </a:ext>
            </a:extLst>
          </p:cNvPr>
          <p:cNvPicPr>
            <a:picLocks noChangeAspect="1"/>
          </p:cNvPicPr>
          <p:nvPr/>
        </p:nvPicPr>
        <p:blipFill>
          <a:blip r:embed="rId3"/>
          <a:stretch>
            <a:fillRect/>
          </a:stretch>
        </p:blipFill>
        <p:spPr>
          <a:xfrm>
            <a:off x="3766752" y="2819401"/>
            <a:ext cx="3958281" cy="3989173"/>
          </a:xfrm>
          <a:prstGeom prst="rect">
            <a:avLst/>
          </a:prstGeom>
        </p:spPr>
      </p:pic>
      <p:pic>
        <p:nvPicPr>
          <p:cNvPr id="9" name="Picture 8" descr="A heart shaped floral frame&#10;&#10;AI-generated content may be incorrect.">
            <a:extLst>
              <a:ext uri="{FF2B5EF4-FFF2-40B4-BE49-F238E27FC236}">
                <a16:creationId xmlns:a16="http://schemas.microsoft.com/office/drawing/2014/main" id="{C0B8E0D9-AA71-45A0-6501-A75116485016}"/>
              </a:ext>
            </a:extLst>
          </p:cNvPr>
          <p:cNvPicPr>
            <a:picLocks noChangeAspect="1"/>
          </p:cNvPicPr>
          <p:nvPr/>
        </p:nvPicPr>
        <p:blipFill>
          <a:blip r:embed="rId4"/>
          <a:stretch>
            <a:fillRect/>
          </a:stretch>
        </p:blipFill>
        <p:spPr>
          <a:xfrm>
            <a:off x="8101527" y="2993037"/>
            <a:ext cx="3979648" cy="3641897"/>
          </a:xfrm>
          <a:prstGeom prst="rect">
            <a:avLst/>
          </a:prstGeom>
        </p:spPr>
      </p:pic>
    </p:spTree>
    <p:extLst>
      <p:ext uri="{BB962C8B-B14F-4D97-AF65-F5344CB8AC3E}">
        <p14:creationId xmlns:p14="http://schemas.microsoft.com/office/powerpoint/2010/main" val="114145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F332-0B23-E041-786A-7B902ED199AE}"/>
              </a:ext>
            </a:extLst>
          </p:cNvPr>
          <p:cNvSpPr>
            <a:spLocks noGrp="1"/>
          </p:cNvSpPr>
          <p:nvPr>
            <p:ph type="title"/>
          </p:nvPr>
        </p:nvSpPr>
        <p:spPr>
          <a:xfrm>
            <a:off x="540026" y="2529647"/>
            <a:ext cx="10515600" cy="1325563"/>
          </a:xfrm>
        </p:spPr>
        <p:txBody>
          <a:bodyPr>
            <a:normAutofit fontScale="90000"/>
          </a:bodyPr>
          <a:lstStyle/>
          <a:p>
            <a:r>
              <a:rPr lang="en-GB" b="1">
                <a:solidFill>
                  <a:schemeClr val="accent6">
                    <a:lumMod val="60000"/>
                    <a:lumOff val="40000"/>
                  </a:schemeClr>
                </a:solidFill>
                <a:ea typeface="Calibri Light"/>
                <a:cs typeface="Calibri Light"/>
              </a:rPr>
              <a:t>Green </a:t>
            </a:r>
            <a:br>
              <a:rPr lang="en-GB">
                <a:ea typeface="Calibri Light"/>
                <a:cs typeface="Calibri Light"/>
              </a:rPr>
            </a:br>
            <a:r>
              <a:rPr lang="en-GB">
                <a:ea typeface="Calibri Light"/>
                <a:cs typeface="Calibri Light"/>
              </a:rPr>
              <a:t>Use </a:t>
            </a:r>
            <a:r>
              <a:rPr lang="en-GB" b="1">
                <a:ea typeface="Calibri Light"/>
                <a:cs typeface="Calibri Light"/>
              </a:rPr>
              <a:t>partitioning </a:t>
            </a:r>
            <a:r>
              <a:rPr lang="en-GB">
                <a:ea typeface="Calibri Light"/>
                <a:cs typeface="Calibri Light"/>
              </a:rPr>
              <a:t>to solve the following problem. </a:t>
            </a:r>
            <a:br>
              <a:rPr lang="en-GB">
                <a:ea typeface="Calibri Light"/>
                <a:cs typeface="Calibri Light"/>
              </a:rPr>
            </a:br>
            <a:r>
              <a:rPr lang="en-GB">
                <a:ea typeface="Calibri Light"/>
                <a:cs typeface="Calibri Light"/>
              </a:rPr>
              <a:t>596 + 375 = </a:t>
            </a:r>
            <a:br>
              <a:rPr lang="en-GB">
                <a:ea typeface="Calibri Light"/>
                <a:cs typeface="Calibri Light"/>
              </a:rPr>
            </a:br>
            <a:br>
              <a:rPr lang="en-GB">
                <a:ea typeface="Calibri Light"/>
                <a:cs typeface="Calibri Light"/>
              </a:rPr>
            </a:br>
            <a:r>
              <a:rPr lang="en-GB">
                <a:solidFill>
                  <a:srgbClr val="00B0F0"/>
                </a:solidFill>
                <a:ea typeface="Calibri Light"/>
                <a:cs typeface="Calibri Light"/>
              </a:rPr>
              <a:t>Blue </a:t>
            </a:r>
            <a:br>
              <a:rPr lang="en-GB">
                <a:ea typeface="Calibri Light"/>
                <a:cs typeface="Calibri Light"/>
              </a:rPr>
            </a:br>
            <a:r>
              <a:rPr lang="en-GB">
                <a:ea typeface="Calibri Light"/>
                <a:cs typeface="Calibri Light"/>
              </a:rPr>
              <a:t>Use </a:t>
            </a:r>
            <a:r>
              <a:rPr lang="en-GB" b="1">
                <a:ea typeface="Calibri Light"/>
                <a:cs typeface="Calibri Light"/>
              </a:rPr>
              <a:t>rounding</a:t>
            </a:r>
            <a:r>
              <a:rPr lang="en-GB">
                <a:ea typeface="Calibri Light"/>
                <a:cs typeface="Calibri Light"/>
              </a:rPr>
              <a:t> to solve the following problem:</a:t>
            </a:r>
            <a:br>
              <a:rPr lang="en-GB">
                <a:ea typeface="Calibri Light"/>
                <a:cs typeface="Calibri Light"/>
              </a:rPr>
            </a:br>
            <a:r>
              <a:rPr lang="en-GB" b="1">
                <a:ea typeface="Calibri Light"/>
                <a:cs typeface="Calibri Light"/>
              </a:rPr>
              <a:t> 596 + 375 = </a:t>
            </a:r>
            <a:br>
              <a:rPr lang="en-GB">
                <a:ea typeface="Calibri Light"/>
                <a:cs typeface="Calibri Light"/>
              </a:rPr>
            </a:br>
            <a:br>
              <a:rPr lang="en-GB">
                <a:ea typeface="Calibri Light"/>
                <a:cs typeface="Calibri Light"/>
              </a:rPr>
            </a:br>
            <a:r>
              <a:rPr lang="en-GB">
                <a:solidFill>
                  <a:srgbClr val="FF0000"/>
                </a:solidFill>
                <a:ea typeface="Calibri Light"/>
                <a:cs typeface="Calibri Light"/>
              </a:rPr>
              <a:t>Talk partners:</a:t>
            </a:r>
            <a:r>
              <a:rPr lang="en-GB">
                <a:ea typeface="Calibri Light"/>
                <a:cs typeface="Calibri Light"/>
              </a:rPr>
              <a:t> Which method do you think was the best method to use and why?</a:t>
            </a:r>
          </a:p>
        </p:txBody>
      </p:sp>
    </p:spTree>
    <p:extLst>
      <p:ext uri="{BB962C8B-B14F-4D97-AF65-F5344CB8AC3E}">
        <p14:creationId xmlns:p14="http://schemas.microsoft.com/office/powerpoint/2010/main" val="37879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39C3-ABF6-282C-7165-26351F8BD310}"/>
              </a:ext>
            </a:extLst>
          </p:cNvPr>
          <p:cNvSpPr>
            <a:spLocks noGrp="1"/>
          </p:cNvSpPr>
          <p:nvPr>
            <p:ph type="title"/>
          </p:nvPr>
        </p:nvSpPr>
        <p:spPr/>
        <p:txBody>
          <a:bodyPr>
            <a:normAutofit/>
          </a:bodyPr>
          <a:lstStyle/>
          <a:p>
            <a:r>
              <a:rPr lang="en-GB" sz="3600">
                <a:ea typeface="Calibri Light"/>
                <a:cs typeface="Calibri Light"/>
              </a:rPr>
              <a:t>Talk partners: You are only able to use mental maths, how would you solve this problem? </a:t>
            </a:r>
            <a:endParaRPr lang="en-GB" sz="3600"/>
          </a:p>
        </p:txBody>
      </p:sp>
      <p:pic>
        <p:nvPicPr>
          <p:cNvPr id="3" name="Picture 2" descr="A picture containing diagram&#10;&#10;Description automatically generated">
            <a:extLst>
              <a:ext uri="{FF2B5EF4-FFF2-40B4-BE49-F238E27FC236}">
                <a16:creationId xmlns:a16="http://schemas.microsoft.com/office/drawing/2014/main" id="{56C9ADD9-F2D8-D8AA-813B-3CDA83E49859}"/>
              </a:ext>
            </a:extLst>
          </p:cNvPr>
          <p:cNvPicPr>
            <a:picLocks noChangeAspect="1"/>
          </p:cNvPicPr>
          <p:nvPr/>
        </p:nvPicPr>
        <p:blipFill>
          <a:blip r:embed="rId2"/>
          <a:stretch>
            <a:fillRect/>
          </a:stretch>
        </p:blipFill>
        <p:spPr>
          <a:xfrm>
            <a:off x="2499880" y="1787380"/>
            <a:ext cx="6741968" cy="4657147"/>
          </a:xfrm>
          <a:prstGeom prst="rect">
            <a:avLst/>
          </a:prstGeom>
        </p:spPr>
      </p:pic>
    </p:spTree>
    <p:extLst>
      <p:ext uri="{BB962C8B-B14F-4D97-AF65-F5344CB8AC3E}">
        <p14:creationId xmlns:p14="http://schemas.microsoft.com/office/powerpoint/2010/main" val="123892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2C31-AF9A-A89F-2CBC-50F9A5011A83}"/>
              </a:ext>
            </a:extLst>
          </p:cNvPr>
          <p:cNvSpPr>
            <a:spLocks noGrp="1"/>
          </p:cNvSpPr>
          <p:nvPr>
            <p:ph type="title"/>
          </p:nvPr>
        </p:nvSpPr>
        <p:spPr/>
        <p:txBody>
          <a:bodyPr/>
          <a:lstStyle/>
          <a:p>
            <a:r>
              <a:rPr lang="en-GB">
                <a:ea typeface="Calibri Light"/>
                <a:cs typeface="Calibri Light"/>
              </a:rPr>
              <a:t>Talk partners: Which method and why?</a:t>
            </a:r>
            <a:endParaRPr lang="en-GB"/>
          </a:p>
        </p:txBody>
      </p:sp>
      <p:pic>
        <p:nvPicPr>
          <p:cNvPr id="3" name="Picture 2" descr="A picture containing text, businesscard&#10;&#10;Description automatically generated">
            <a:extLst>
              <a:ext uri="{FF2B5EF4-FFF2-40B4-BE49-F238E27FC236}">
                <a16:creationId xmlns:a16="http://schemas.microsoft.com/office/drawing/2014/main" id="{609BEBE3-5169-9CDE-75C6-F6BD35E75756}"/>
              </a:ext>
            </a:extLst>
          </p:cNvPr>
          <p:cNvPicPr>
            <a:picLocks noChangeAspect="1"/>
          </p:cNvPicPr>
          <p:nvPr/>
        </p:nvPicPr>
        <p:blipFill>
          <a:blip r:embed="rId2"/>
          <a:stretch>
            <a:fillRect/>
          </a:stretch>
        </p:blipFill>
        <p:spPr>
          <a:xfrm>
            <a:off x="2809737" y="1692757"/>
            <a:ext cx="6760265" cy="4643093"/>
          </a:xfrm>
          <a:prstGeom prst="rect">
            <a:avLst/>
          </a:prstGeom>
        </p:spPr>
      </p:pic>
    </p:spTree>
    <p:extLst>
      <p:ext uri="{BB962C8B-B14F-4D97-AF65-F5344CB8AC3E}">
        <p14:creationId xmlns:p14="http://schemas.microsoft.com/office/powerpoint/2010/main" val="406226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F463-0F93-95B1-32B3-0F11765BCA9C}"/>
              </a:ext>
            </a:extLst>
          </p:cNvPr>
          <p:cNvSpPr>
            <a:spLocks noGrp="1"/>
          </p:cNvSpPr>
          <p:nvPr>
            <p:ph type="title"/>
          </p:nvPr>
        </p:nvSpPr>
        <p:spPr>
          <a:xfrm>
            <a:off x="219765" y="2750516"/>
            <a:ext cx="11200295" cy="1347649"/>
          </a:xfrm>
        </p:spPr>
        <p:txBody>
          <a:bodyPr>
            <a:normAutofit fontScale="90000"/>
          </a:bodyPr>
          <a:lstStyle/>
          <a:p>
            <a:r>
              <a:rPr lang="en-GB" sz="4900">
                <a:cs typeface="Calibri Light"/>
              </a:rPr>
              <a:t>Mia buys two drinks which cost £1.25 each. She also purchases an apple that costs £0.59p. </a:t>
            </a:r>
            <a:br>
              <a:rPr lang="en-GB" sz="4900">
                <a:cs typeface="Calibri Light"/>
              </a:rPr>
            </a:br>
            <a:br>
              <a:rPr lang="en-GB" sz="4900">
                <a:cs typeface="Calibri Light"/>
              </a:rPr>
            </a:br>
            <a:r>
              <a:rPr lang="en-GB" sz="4900">
                <a:cs typeface="Calibri Light"/>
              </a:rPr>
              <a:t>How much did she spend in total?</a:t>
            </a:r>
            <a:br>
              <a:rPr lang="en-GB">
                <a:cs typeface="Calibri Light"/>
              </a:rPr>
            </a:br>
            <a:br>
              <a:rPr lang="en-GB">
                <a:cs typeface="Calibri Light"/>
              </a:rPr>
            </a:br>
            <a:r>
              <a:rPr lang="en-GB">
                <a:cs typeface="Calibri Light"/>
              </a:rPr>
              <a:t>Talk partners: </a:t>
            </a:r>
            <a:br>
              <a:rPr lang="en-GB">
                <a:cs typeface="Calibri Light"/>
              </a:rPr>
            </a:br>
            <a:r>
              <a:rPr lang="en-GB">
                <a:cs typeface="Calibri Light"/>
              </a:rPr>
              <a:t>What information is important?</a:t>
            </a:r>
            <a:br>
              <a:rPr lang="en-GB">
                <a:cs typeface="Calibri Light"/>
              </a:rPr>
            </a:br>
            <a:r>
              <a:rPr lang="en-GB">
                <a:cs typeface="Calibri Light"/>
              </a:rPr>
              <a:t>Which is the best method to use and why?</a:t>
            </a:r>
            <a:br>
              <a:rPr lang="en-GB">
                <a:cs typeface="Calibri Light"/>
              </a:rPr>
            </a:br>
            <a:br>
              <a:rPr lang="en-GB">
                <a:cs typeface="Calibri Light"/>
              </a:rPr>
            </a:br>
            <a:r>
              <a:rPr lang="en-GB">
                <a:cs typeface="Calibri Light"/>
              </a:rPr>
              <a:t>Paired Work: Solve the calculation. </a:t>
            </a:r>
          </a:p>
        </p:txBody>
      </p:sp>
    </p:spTree>
    <p:extLst>
      <p:ext uri="{BB962C8B-B14F-4D97-AF65-F5344CB8AC3E}">
        <p14:creationId xmlns:p14="http://schemas.microsoft.com/office/powerpoint/2010/main" val="78525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1EDB-0C82-BAF3-D663-CB2DB16FA58F}"/>
              </a:ext>
            </a:extLst>
          </p:cNvPr>
          <p:cNvSpPr>
            <a:spLocks noGrp="1"/>
          </p:cNvSpPr>
          <p:nvPr>
            <p:ph type="title"/>
          </p:nvPr>
        </p:nvSpPr>
        <p:spPr>
          <a:xfrm>
            <a:off x="727765" y="2242516"/>
            <a:ext cx="10515600" cy="1325563"/>
          </a:xfrm>
        </p:spPr>
        <p:txBody>
          <a:bodyPr>
            <a:normAutofit fontScale="90000"/>
          </a:bodyPr>
          <a:lstStyle/>
          <a:p>
            <a:r>
              <a:rPr lang="en-GB" b="1">
                <a:solidFill>
                  <a:srgbClr val="0070C0"/>
                </a:solidFill>
                <a:cs typeface="Calibri Light"/>
              </a:rPr>
              <a:t>Blue </a:t>
            </a:r>
            <a:br>
              <a:rPr lang="en-GB">
                <a:cs typeface="Calibri Light"/>
              </a:rPr>
            </a:br>
            <a:r>
              <a:rPr lang="en-GB">
                <a:cs typeface="Calibri Light"/>
              </a:rPr>
              <a:t>£3.99 + £1.99 + 50p= </a:t>
            </a:r>
            <a:br>
              <a:rPr lang="en-GB">
                <a:cs typeface="Calibri Light"/>
              </a:rPr>
            </a:br>
            <a:br>
              <a:rPr lang="en-GB">
                <a:cs typeface="Calibri Light"/>
              </a:rPr>
            </a:br>
            <a:r>
              <a:rPr lang="en-GB" b="1">
                <a:solidFill>
                  <a:schemeClr val="accent6">
                    <a:lumMod val="60000"/>
                    <a:lumOff val="40000"/>
                  </a:schemeClr>
                </a:solidFill>
                <a:cs typeface="Calibri Light"/>
              </a:rPr>
              <a:t>Green </a:t>
            </a:r>
            <a:br>
              <a:rPr lang="en-GB">
                <a:cs typeface="Calibri Light"/>
              </a:rPr>
            </a:br>
            <a:r>
              <a:rPr lang="en-GB">
                <a:cs typeface="Calibri Light"/>
              </a:rPr>
              <a:t>£5.01 + £1.00 + £1.99 = </a:t>
            </a:r>
            <a:br>
              <a:rPr lang="en-GB">
                <a:cs typeface="Calibri Light"/>
              </a:rPr>
            </a:br>
            <a:br>
              <a:rPr lang="en-GB">
                <a:cs typeface="Calibri Light"/>
              </a:rPr>
            </a:br>
            <a:r>
              <a:rPr lang="en-GB">
                <a:cs typeface="Calibri Light"/>
              </a:rPr>
              <a:t>Tell your partner the method you have chosen to use and why. </a:t>
            </a:r>
          </a:p>
        </p:txBody>
      </p:sp>
    </p:spTree>
    <p:extLst>
      <p:ext uri="{BB962C8B-B14F-4D97-AF65-F5344CB8AC3E}">
        <p14:creationId xmlns:p14="http://schemas.microsoft.com/office/powerpoint/2010/main" val="415051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273D07-F7E4-4890-8A37-92E81A5B281A}">
  <ds:schemaRefs>
    <ds:schemaRef ds:uri="http://schemas.microsoft.com/sharepoint/v3/contenttype/forms"/>
  </ds:schemaRefs>
</ds:datastoreItem>
</file>

<file path=customXml/itemProps2.xml><?xml version="1.0" encoding="utf-8"?>
<ds:datastoreItem xmlns:ds="http://schemas.openxmlformats.org/officeDocument/2006/customXml" ds:itemID="{6093B1DF-4810-4D49-95B0-578873096F8E}">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EFC4B11-F12C-43D3-BF74-73E8FC1D51A1}"/>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45</Slides>
  <Notes>9</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22.04.25 TBAT- mentally add 2 place decimals in the context of money. 3in 3  1) Round the following numbers to the nearest whole number:  a) 45.78      b) 23.08        c) 56.91    2) What is the value of the 7 in each number below: a) 768       b) 0.7       c) 56.007  3) How many pennies make up £3.46?  Challenge: Complete the missing numbers in the sequence.  22.88,   22. 76, ______,   22.52,    _____ </vt:lpstr>
      <vt:lpstr>PowerPoint Presentation</vt:lpstr>
      <vt:lpstr>Sort the problems into mental or written methods. </vt:lpstr>
      <vt:lpstr>Green  Use partitioning to solve the following problem.  596 + 375 =   Blue  Use rounding to solve the following problem:  596 + 375 =   Talk partners: Which method do you think was the best method to use and why?</vt:lpstr>
      <vt:lpstr>Talk partners: You are only able to use mental maths, how would you solve this problem? </vt:lpstr>
      <vt:lpstr>Talk partners: Which method and why?</vt:lpstr>
      <vt:lpstr>Mia buys two drinks which cost £1.25 each. She also purchases an apple that costs £0.59p.   How much did she spend in total?  Talk partners:  What information is important? Which is the best method to use and why?  Paired Work: Solve the calculation. </vt:lpstr>
      <vt:lpstr>Blue  £3.99 + £1.99 + 50p=   Green  £5.01 + £1.00 + £1.99 =   Tell your partner the method you have chosen to use and why. </vt:lpstr>
      <vt:lpstr>1)£2.95 + £3.50 =    2) £34.75 + £13.98=  3) £5.99 + £2.99 + £4.01 =   4)  £13.80 + £0.50 = £11.90 + ?   5)Charlie wants to add £8.98 to £7.01. She adds £9 + £7 then makes what adjustment? Explain.   6) A notebook costs £2.93. A pencil costs £1.03.  Anita buys two pencils and a notebook. Explain which method to use and why. </vt:lpstr>
      <vt:lpstr>Challenge:[     ] + £6.00 = 14.00 - 1p  Mastery: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How and why was Baghdad built? 1 in 1  </vt:lpstr>
      <vt:lpstr>PowerPoint Presentation</vt:lpstr>
      <vt:lpstr>Entry Questions – Knowledge Organiser Hunt  Blue  How long did it take to build the city? What did the prophet Muhammad need to do?  Green  What did the followers help Muhammad do? How do you know that Baghdad was important?   Challenge: Write a definition for the key vocabulary. </vt:lpstr>
      <vt:lpstr>How and why was Baghdad built?</vt:lpstr>
      <vt:lpstr>PowerPoint Presentation</vt:lpstr>
      <vt:lpstr>-Ancient civilisation began in Mesopotamia.   -Mesopotamia- the place between two rivers: Tigris and Euphrates.   -After many years of civilisation, a city was built and this was called the city of Baghdad.   Talk partners: Why do you think they built a city?</vt:lpstr>
      <vt:lpstr>PowerPoint Presentation</vt:lpstr>
      <vt:lpstr>Partner Work: Use an atlas to locate Asia and identify Iraq on the map. </vt:lpstr>
      <vt:lpstr>PowerPoint Presentation</vt:lpstr>
      <vt:lpstr>How did the Islamic Empire expand in the 7th century?</vt:lpstr>
      <vt:lpstr>PowerPoint Presentation</vt:lpstr>
      <vt:lpstr>Why was the site of Baghdad chosen?   By the 8th century, a new dynasty called the Abbasids took power. Caliph Al-Mansur wanted a new capital city. He decided that a small village called Baghdad would become the new capital.  </vt:lpstr>
      <vt:lpstr>Talk partners: Why do you think Baghdad was positioned here?  Hint: look at the terrain. </vt:lpstr>
      <vt:lpstr>PowerPoint Presentation</vt:lpstr>
      <vt:lpstr>PowerPoint Presentation</vt:lpstr>
      <vt:lpstr>This plan of Baghdad in 767–912ce was drawn in the 1880s.</vt:lpstr>
      <vt:lpstr>PowerPoint Presentation</vt:lpstr>
      <vt:lpstr>How was the Round City built?</vt:lpstr>
      <vt:lpstr>PowerPoint Presentation</vt:lpstr>
      <vt:lpstr>PowerPoint Presentation</vt:lpstr>
      <vt:lpstr>-The area around Baghdad was fertile.  -The River Tigris was close for transport and trade as well as plenty of fresh water.  -This site was chosen for transport and trade links, water supply, drainage, fertile lands, and proximity to allies in Persia and supporters in Mesopotamia.    </vt:lpstr>
      <vt:lpstr>How was the Round City built?</vt:lpstr>
      <vt:lpstr>How was the Round City protected?</vt:lpstr>
      <vt:lpstr>Draw the round city and label the features. Write how three of the features strengthened the city.  key Vocabulary: moat,   House of Wisdom,   tall walls, iron gates, mud bricks, trade routes, watch towers.</vt:lpstr>
      <vt:lpstr>Exit Questions:   Give two reasons why Baghdad was built where it was.   What did Muhammad's followers help him do?</vt:lpstr>
      <vt:lpstr>Family portraits</vt:lpstr>
      <vt:lpstr>Create a border:  - sketch first - when you are happy, colour using water colour.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44</cp:revision>
  <dcterms:created xsi:type="dcterms:W3CDTF">2025-04-03T09:59:40Z</dcterms:created>
  <dcterms:modified xsi:type="dcterms:W3CDTF">2025-04-21T20:20:04Z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